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8" r:id="rId6"/>
    <p:sldId id="286" r:id="rId7"/>
    <p:sldId id="287" r:id="rId8"/>
    <p:sldId id="288" r:id="rId9"/>
    <p:sldId id="278"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0655" autoAdjust="0"/>
  </p:normalViewPr>
  <p:slideViewPr>
    <p:cSldViewPr snapToGrid="0">
      <p:cViewPr varScale="1">
        <p:scale>
          <a:sx n="76" d="100"/>
          <a:sy n="76" d="100"/>
        </p:scale>
        <p:origin x="642" y="9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9/23/2024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a:t>
            </a:r>
          </a:p>
          <a:p>
            <a:r>
              <a:rPr lang="en-US" dirty="0"/>
              <a:t>Let’s say you run a bakery and you sell cakes and cookies. You make $5 from each cake and $3 from each cookie. However, you only have 8 hours to bake, and each cake takes 2 hours while each cookie takes 1 hour. You also have only 10 units of flour, and cakes use 3 units of flour while cookies use 1 unit.</a:t>
            </a:r>
          </a:p>
          <a:p>
            <a:pPr>
              <a:buFont typeface="Arial" panose="020B0604020202020204" pitchFamily="34" charset="0"/>
              <a:buChar char="•"/>
            </a:pPr>
            <a:r>
              <a:rPr lang="en-US" b="1" dirty="0"/>
              <a:t>Objective</a:t>
            </a:r>
            <a:r>
              <a:rPr lang="en-US" dirty="0"/>
              <a:t>: Maximize profit: Profit = 5x (cakes) + 3y (cookies)</a:t>
            </a:r>
          </a:p>
          <a:p>
            <a:pPr>
              <a:buFont typeface="Arial" panose="020B0604020202020204" pitchFamily="34" charset="0"/>
              <a:buChar char="•"/>
            </a:pPr>
            <a:r>
              <a:rPr lang="en-US" b="1" dirty="0"/>
              <a:t>Constraints</a:t>
            </a:r>
            <a:r>
              <a:rPr lang="en-US" dirty="0"/>
              <a:t>:</a:t>
            </a:r>
          </a:p>
          <a:p>
            <a:pPr marL="742950" lvl="1" indent="-285750">
              <a:buFont typeface="Arial" panose="020B0604020202020204" pitchFamily="34" charset="0"/>
              <a:buChar char="•"/>
            </a:pPr>
            <a:r>
              <a:rPr lang="en-US" dirty="0"/>
              <a:t>Time: 2x + y ≤ 8 (You can’t work more than 8 hours)</a:t>
            </a:r>
          </a:p>
          <a:p>
            <a:pPr marL="742950" lvl="1" indent="-285750">
              <a:buFont typeface="Arial" panose="020B0604020202020204" pitchFamily="34" charset="0"/>
              <a:buChar char="•"/>
            </a:pPr>
            <a:r>
              <a:rPr lang="en-US" dirty="0"/>
              <a:t>Flour: 3x + y ≤ 10 (You only have 10 units of flour)</a:t>
            </a:r>
          </a:p>
          <a:p>
            <a:r>
              <a:rPr lang="en-US" dirty="0"/>
              <a:t>By solving this system, linear optimization helps you figure out how many cakes and cookies to bake to maximize your profit while staying within your time and flour limits.</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80700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Production Planning in Manufacturing</a:t>
            </a:r>
          </a:p>
          <a:p>
            <a:pPr>
              <a:buFont typeface="Arial" panose="020B0604020202020204" pitchFamily="34" charset="0"/>
              <a:buChar char="•"/>
            </a:pPr>
            <a:r>
              <a:rPr lang="en-US" b="1" dirty="0"/>
              <a:t>Objective</a:t>
            </a:r>
            <a:r>
              <a:rPr lang="en-US" dirty="0"/>
              <a:t>: Maximize profit or minimize production costs.</a:t>
            </a:r>
          </a:p>
          <a:p>
            <a:pPr>
              <a:buFont typeface="Arial" panose="020B0604020202020204" pitchFamily="34" charset="0"/>
              <a:buChar char="•"/>
            </a:pPr>
            <a:r>
              <a:rPr lang="en-US" b="1" dirty="0"/>
              <a:t>Use Case</a:t>
            </a:r>
            <a:r>
              <a:rPr lang="en-US" dirty="0"/>
              <a:t>: A factory produces multiple products using limited resources like raw materials, labor, and machine time. Linear optimization helps determine the optimal quantity of each product to produce to maximize overall profit, while considering constraints like material availability and machine capacity.</a:t>
            </a:r>
          </a:p>
          <a:p>
            <a:pPr>
              <a:buFont typeface="Arial" panose="020B0604020202020204" pitchFamily="34" charset="0"/>
              <a:buChar char="•"/>
            </a:pPr>
            <a:r>
              <a:rPr lang="en-US" b="1" dirty="0"/>
              <a:t>Example</a:t>
            </a:r>
            <a:r>
              <a:rPr lang="en-US" dirty="0"/>
              <a:t>: A car manufacturer produces cars and trucks. They use linear optimization to decide how many cars and trucks to produce, given limits on labor hours and raw material availability, to maximize profits.</a:t>
            </a:r>
          </a:p>
          <a:p>
            <a:r>
              <a:rPr lang="en-US" b="1" dirty="0"/>
              <a:t>2. Workforce Scheduling</a:t>
            </a:r>
          </a:p>
          <a:p>
            <a:pPr>
              <a:buFont typeface="Arial" panose="020B0604020202020204" pitchFamily="34" charset="0"/>
              <a:buChar char="•"/>
            </a:pPr>
            <a:r>
              <a:rPr lang="en-US" b="1" dirty="0"/>
              <a:t>Objective</a:t>
            </a:r>
            <a:r>
              <a:rPr lang="en-US" dirty="0"/>
              <a:t>: Minimize labor costs while meeting required staffing levels.</a:t>
            </a:r>
          </a:p>
          <a:p>
            <a:pPr>
              <a:buFont typeface="Arial" panose="020B0604020202020204" pitchFamily="34" charset="0"/>
              <a:buChar char="•"/>
            </a:pPr>
            <a:r>
              <a:rPr lang="en-US" b="1" dirty="0"/>
              <a:t>Use Case</a:t>
            </a:r>
            <a:r>
              <a:rPr lang="en-US" dirty="0"/>
              <a:t>: A company with varying demand throughout the day or week (like a call center or restaurant) uses linear optimization to determine how many employees to schedule at different times to meet customer demand while minimizing labor costs.</a:t>
            </a:r>
          </a:p>
          <a:p>
            <a:pPr>
              <a:buFont typeface="Arial" panose="020B0604020202020204" pitchFamily="34" charset="0"/>
              <a:buChar char="•"/>
            </a:pPr>
            <a:r>
              <a:rPr lang="en-US" b="1" dirty="0"/>
              <a:t>Example</a:t>
            </a:r>
            <a:r>
              <a:rPr lang="en-US" dirty="0"/>
              <a:t>: A restaurant uses linear optimization to create a weekly schedule, ensuring enough waitstaff during peak hours without overstaffing during slow periods, thus optimizing labor costs.</a:t>
            </a:r>
          </a:p>
          <a:p>
            <a:r>
              <a:rPr lang="en-US" b="1" dirty="0"/>
              <a:t>3. Supply Chain Optimization</a:t>
            </a:r>
          </a:p>
          <a:p>
            <a:pPr>
              <a:buFont typeface="Arial" panose="020B0604020202020204" pitchFamily="34" charset="0"/>
              <a:buChar char="•"/>
            </a:pPr>
            <a:r>
              <a:rPr lang="en-US" b="1" dirty="0"/>
              <a:t>Objective</a:t>
            </a:r>
            <a:r>
              <a:rPr lang="en-US" dirty="0"/>
              <a:t>: Minimize transportation costs or delivery time.</a:t>
            </a:r>
          </a:p>
          <a:p>
            <a:pPr>
              <a:buFont typeface="Arial" panose="020B0604020202020204" pitchFamily="34" charset="0"/>
              <a:buChar char="•"/>
            </a:pPr>
            <a:r>
              <a:rPr lang="en-US" b="1" dirty="0"/>
              <a:t>Use Case</a:t>
            </a:r>
            <a:r>
              <a:rPr lang="en-US" dirty="0"/>
              <a:t>: A company with multiple distribution centers and customers in different locations uses linear optimization to decide which distribution center should ship products to which customers, minimizing transportation costs or delivery times while ensuring all customers are served.</a:t>
            </a:r>
          </a:p>
          <a:p>
            <a:pPr>
              <a:buFont typeface="Arial" panose="020B0604020202020204" pitchFamily="34" charset="0"/>
              <a:buChar char="•"/>
            </a:pPr>
            <a:r>
              <a:rPr lang="en-US" b="1" dirty="0"/>
              <a:t>Example</a:t>
            </a:r>
            <a:r>
              <a:rPr lang="en-US" dirty="0"/>
              <a:t>: An e-commerce company optimizes its delivery routes from multiple warehouses to customers across the country, minimizing shipping costs while ensuring timely delivery.</a:t>
            </a:r>
          </a:p>
          <a:p>
            <a:r>
              <a:rPr lang="en-US" b="1" dirty="0"/>
              <a:t>4. Investment Portfolio Optimization</a:t>
            </a:r>
          </a:p>
          <a:p>
            <a:pPr>
              <a:buFont typeface="Arial" panose="020B0604020202020204" pitchFamily="34" charset="0"/>
              <a:buChar char="•"/>
            </a:pPr>
            <a:r>
              <a:rPr lang="en-US" b="1" dirty="0"/>
              <a:t>Objective</a:t>
            </a:r>
            <a:r>
              <a:rPr lang="en-US" dirty="0"/>
              <a:t>: Maximize return on investment (ROI) while managing risk.</a:t>
            </a:r>
          </a:p>
          <a:p>
            <a:pPr>
              <a:buFont typeface="Arial" panose="020B0604020202020204" pitchFamily="34" charset="0"/>
              <a:buChar char="•"/>
            </a:pPr>
            <a:r>
              <a:rPr lang="en-US" b="1" dirty="0"/>
              <a:t>Use Case</a:t>
            </a:r>
            <a:r>
              <a:rPr lang="en-US" dirty="0"/>
              <a:t>: Investors want to maximize the return on a portfolio of investments (stocks, bonds, etc.) while keeping risk within a certain acceptable range. Linear optimization helps balance the trade-off between risk and return by choosing the optimal proportion of funds to allocate to each investment.</a:t>
            </a:r>
          </a:p>
          <a:p>
            <a:pPr>
              <a:buFont typeface="Arial" panose="020B0604020202020204" pitchFamily="34" charset="0"/>
              <a:buChar char="•"/>
            </a:pPr>
            <a:r>
              <a:rPr lang="en-US" b="1" dirty="0"/>
              <a:t>Example</a:t>
            </a:r>
            <a:r>
              <a:rPr lang="en-US" dirty="0"/>
              <a:t>: A financial advisor uses linear optimization to allocate a client’s assets among stocks, bonds, and other investments, maximizing returns while staying within a defined risk tolerance.</a:t>
            </a:r>
          </a:p>
          <a:p>
            <a:r>
              <a:rPr lang="en-US" b="1" dirty="0"/>
              <a:t>5. Marketing Budget Allocation</a:t>
            </a:r>
          </a:p>
          <a:p>
            <a:pPr>
              <a:buFont typeface="Arial" panose="020B0604020202020204" pitchFamily="34" charset="0"/>
              <a:buChar char="•"/>
            </a:pPr>
            <a:r>
              <a:rPr lang="en-US" b="1" dirty="0"/>
              <a:t>Objective</a:t>
            </a:r>
            <a:r>
              <a:rPr lang="en-US" dirty="0"/>
              <a:t>: Maximize customer reach or sales with a limited marketing budget.</a:t>
            </a:r>
          </a:p>
          <a:p>
            <a:pPr>
              <a:buFont typeface="Arial" panose="020B0604020202020204" pitchFamily="34" charset="0"/>
              <a:buChar char="•"/>
            </a:pPr>
            <a:r>
              <a:rPr lang="en-US" b="1" dirty="0"/>
              <a:t>Use Case</a:t>
            </a:r>
            <a:r>
              <a:rPr lang="en-US" dirty="0"/>
              <a:t>: A business wants to spend its marketing budget across different channels (e.g., social media, TV ads, billboards) to maximize customer engagement or sales, while adhering to budget constraints and other factors like audience reach and ad costs.</a:t>
            </a:r>
          </a:p>
          <a:p>
            <a:pPr>
              <a:buFont typeface="Arial" panose="020B0604020202020204" pitchFamily="34" charset="0"/>
              <a:buChar char="•"/>
            </a:pPr>
            <a:r>
              <a:rPr lang="en-US" b="1" dirty="0"/>
              <a:t>Example</a:t>
            </a:r>
            <a:r>
              <a:rPr lang="en-US" dirty="0"/>
              <a:t>: A company uses linear optimization to decide how much of its $100,000 marketing budget to allocate to Facebook ads, Google ads, and traditional advertising to maximize sales or brand awareness.</a:t>
            </a:r>
          </a:p>
          <a:p>
            <a:r>
              <a:rPr lang="en-US" b="1" dirty="0"/>
              <a:t>Conclusion:</a:t>
            </a:r>
          </a:p>
          <a:p>
            <a:r>
              <a:rPr lang="en-US" dirty="0"/>
              <a:t>Linear optimization can be applied in many business areas to help make data-driven decisions that improve efficiency, reduce costs, and increase profits while meeting constraints like budgets, resources, or time limits.</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70765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412257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a:t>Linear Optimization</a:t>
            </a:r>
            <a:br>
              <a:rPr lang="en-US" dirty="0"/>
            </a:br>
            <a:r>
              <a:rPr lang="en-US" dirty="0"/>
              <a:t>Dr. Ernesto Lee</a:t>
            </a:r>
            <a:br>
              <a:rPr lang="en-US" dirty="0"/>
            </a:br>
            <a:r>
              <a:rPr lang="en-US" dirty="0"/>
              <a:t>PBAU</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Key Concepts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fontScale="92500" lnSpcReduction="10000"/>
          </a:bodyPr>
          <a:lstStyle/>
          <a:p>
            <a:r>
              <a:rPr lang="en-US" dirty="0"/>
              <a:t>Techniques for connecting </a:t>
            </a:r>
          </a:p>
          <a:p>
            <a:pPr lvl="1"/>
            <a:r>
              <a:rPr lang="en-US" b="1" dirty="0"/>
              <a:t>Objective function</a:t>
            </a:r>
            <a:r>
              <a:rPr lang="en-US" dirty="0"/>
              <a:t>: This is the formula you're trying to optimize. For example, if you want to maximize profit, this function might be something like Profit = 5x + 3y, where x and y are the variables you can control.</a:t>
            </a:r>
          </a:p>
          <a:p>
            <a:pPr lvl="1"/>
            <a:r>
              <a:rPr lang="en-US" b="1" dirty="0"/>
              <a:t>Constraints</a:t>
            </a:r>
            <a:r>
              <a:rPr lang="en-US" dirty="0"/>
              <a:t>: These are the rules or limitations you have to follow. For instance, you might only have a limited amount of resources or time. These are expressed as inequalities, like x + y ≤ 10 (you can't use more than 10 units of resources).</a:t>
            </a:r>
          </a:p>
          <a:p>
            <a:pPr lvl="1"/>
            <a:r>
              <a:rPr lang="en-US" b="1" dirty="0"/>
              <a:t>Feasible region</a:t>
            </a:r>
            <a:r>
              <a:rPr lang="en-US" dirty="0"/>
              <a:t>: This is the area on a graph where all the constraints overlap, meaning it's the set of possible solutions that meet all the rules. The optimal solution will be a point within this region.</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Example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Simple Business Use Case</a:t>
            </a:r>
          </a:p>
          <a:p>
            <a:r>
              <a:rPr lang="en-US" b="0" dirty="0"/>
              <a:t>Let’s say you run a bakery and you sell cakes and cookies. You make $5 from each cake and $3 from each cookie. However, you only have 8 hours to bake, and each cake takes 2 hours while each cookie takes 1 hour. You also have only 10 units of flour, and cakes use 3 units of flour while cookies use 1 unit.</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49180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Use Cases are Everywhere!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marL="342900" indent="-342900">
              <a:buFont typeface="+mj-lt"/>
              <a:buAutoNum type="arabicPeriod"/>
            </a:pPr>
            <a:r>
              <a:rPr lang="en-US" dirty="0"/>
              <a:t>Production Planning in Manufacturing</a:t>
            </a:r>
          </a:p>
          <a:p>
            <a:pPr marL="342900" indent="-342900">
              <a:buFont typeface="+mj-lt"/>
              <a:buAutoNum type="arabicPeriod"/>
            </a:pPr>
            <a:r>
              <a:rPr lang="en-US" dirty="0"/>
              <a:t>Workforce Scheduling</a:t>
            </a:r>
          </a:p>
          <a:p>
            <a:pPr marL="342900" indent="-342900">
              <a:buFont typeface="+mj-lt"/>
              <a:buAutoNum type="arabicPeriod"/>
            </a:pPr>
            <a:r>
              <a:rPr lang="en-US" dirty="0"/>
              <a:t>Supply Chain Optimization</a:t>
            </a:r>
          </a:p>
          <a:p>
            <a:pPr marL="342900" indent="-342900">
              <a:buFont typeface="+mj-lt"/>
              <a:buAutoNum type="arabicPeriod"/>
            </a:pPr>
            <a:r>
              <a:rPr lang="en-US" dirty="0"/>
              <a:t>Investment Portfolio Optimization</a:t>
            </a:r>
          </a:p>
          <a:p>
            <a:pPr marL="342900" indent="-342900">
              <a:buFont typeface="+mj-lt"/>
              <a:buAutoNum type="arabicPeriod"/>
            </a:pPr>
            <a:r>
              <a:rPr lang="en-US" dirty="0"/>
              <a:t>Marketing Budget Allocation</a:t>
            </a:r>
          </a:p>
          <a:p>
            <a:pPr marL="342900" indent="-342900">
              <a:buFont typeface="+mj-lt"/>
              <a:buAutoNum type="arabicPeriod"/>
            </a:pPr>
            <a:r>
              <a:rPr lang="en-US" b="0" dirty="0"/>
              <a:t>Can you think of any more?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98780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BLUF in 3 Questions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fontScale="85000" lnSpcReduction="20000"/>
          </a:bodyPr>
          <a:lstStyle/>
          <a:p>
            <a:r>
              <a:rPr lang="en-US" b="1" dirty="0"/>
              <a:t>Ask these three questions:</a:t>
            </a:r>
          </a:p>
          <a:p>
            <a:pPr>
              <a:buFont typeface="+mj-lt"/>
              <a:buAutoNum type="arabicPeriod"/>
            </a:pPr>
            <a:r>
              <a:rPr lang="en-US" b="1" dirty="0"/>
              <a:t>Is there an objective?</a:t>
            </a:r>
            <a:endParaRPr lang="en-US" dirty="0"/>
          </a:p>
          <a:p>
            <a:pPr marL="742950" lvl="1"/>
            <a:r>
              <a:rPr lang="en-US" dirty="0"/>
              <a:t>Are you trying to </a:t>
            </a:r>
            <a:r>
              <a:rPr lang="en-US" b="1" dirty="0"/>
              <a:t>maximize</a:t>
            </a:r>
            <a:r>
              <a:rPr lang="en-US" dirty="0"/>
              <a:t> something (e.g., profit, sales) or </a:t>
            </a:r>
            <a:r>
              <a:rPr lang="en-US" b="1" dirty="0"/>
              <a:t>minimize</a:t>
            </a:r>
            <a:r>
              <a:rPr lang="en-US" dirty="0"/>
              <a:t> something (e.g., cost, time)?</a:t>
            </a:r>
          </a:p>
          <a:p>
            <a:pPr>
              <a:buFont typeface="+mj-lt"/>
              <a:buAutoNum type="arabicPeriod"/>
            </a:pPr>
            <a:r>
              <a:rPr lang="en-US" b="1" dirty="0"/>
              <a:t>Are there decision variables?</a:t>
            </a:r>
            <a:endParaRPr lang="en-US" dirty="0"/>
          </a:p>
          <a:p>
            <a:pPr marL="742950" lvl="1"/>
            <a:r>
              <a:rPr lang="en-US" dirty="0"/>
              <a:t>Are there things you can control or adjust (e.g., how much to produce, how many employees to schedule)?</a:t>
            </a:r>
          </a:p>
          <a:p>
            <a:pPr>
              <a:buFont typeface="+mj-lt"/>
              <a:buAutoNum type="arabicPeriod"/>
            </a:pPr>
            <a:r>
              <a:rPr lang="en-US" b="1" dirty="0"/>
              <a:t>Are there constraints?</a:t>
            </a:r>
            <a:endParaRPr lang="en-US" dirty="0"/>
          </a:p>
          <a:p>
            <a:pPr marL="742950" lvl="1"/>
            <a:r>
              <a:rPr lang="en-US" dirty="0"/>
              <a:t>Are there limits or restrictions (e.g., budget, resources, time) that affect how the decision variables can change?</a:t>
            </a:r>
          </a:p>
          <a:p>
            <a:r>
              <a:rPr lang="en-US" dirty="0"/>
              <a:t>If the answer to all three is </a:t>
            </a:r>
            <a:r>
              <a:rPr lang="en-US" b="1" dirty="0"/>
              <a:t>yes</a:t>
            </a:r>
            <a:r>
              <a:rPr lang="en-US" dirty="0"/>
              <a:t>, it's likely a linear optimization use case, and the business value lies in </a:t>
            </a:r>
            <a:r>
              <a:rPr lang="en-US" b="1" dirty="0"/>
              <a:t>finding the best solution</a:t>
            </a:r>
            <a:r>
              <a:rPr lang="en-US" dirty="0"/>
              <a:t> within those constraints to achieve the objective.</a:t>
            </a:r>
          </a:p>
          <a:p>
            <a:pPr marL="342900" indent="-342900">
              <a:buFont typeface="+mj-lt"/>
              <a:buAutoNum type="arabicPeriod"/>
            </a:pPr>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6904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Demo</a:t>
            </a:r>
          </a:p>
        </p:txBody>
      </p:sp>
    </p:spTree>
    <p:extLst>
      <p:ext uri="{BB962C8B-B14F-4D97-AF65-F5344CB8AC3E}">
        <p14:creationId xmlns:p14="http://schemas.microsoft.com/office/powerpoint/2010/main" val="60879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Dr. Ernesto Lee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{C9D0B635-B008-4731-B3E2-87A04AF76AE6}tf67328976_win32</Template>
  <TotalTime>7</TotalTime>
  <Words>1081</Words>
  <Application>Microsoft Office PowerPoint</Application>
  <PresentationFormat>Widescreen</PresentationFormat>
  <Paragraphs>69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Custom</vt:lpstr>
      <vt:lpstr>Linear Optimization Dr. Ernesto Lee PBAU</vt:lpstr>
      <vt:lpstr>Key Concepts</vt:lpstr>
      <vt:lpstr>Example</vt:lpstr>
      <vt:lpstr>Use Cases are Everywhere!</vt:lpstr>
      <vt:lpstr>BLUF in 3 Questions</vt:lpstr>
      <vt:lpstr>Demo</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Ernesto Lee</dc:creator>
  <cp:lastModifiedBy>Ernesto Lee</cp:lastModifiedBy>
  <cp:revision>2</cp:revision>
  <dcterms:created xsi:type="dcterms:W3CDTF">2024-09-23T20:55:48Z</dcterms:created>
  <dcterms:modified xsi:type="dcterms:W3CDTF">2024-09-23T21:03:40Z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