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0948AE-1F80-4382-9FC9-C3F20B6F0043}">
  <a:tblStyle styleId="{3D0948AE-1F80-4382-9FC9-C3F20B6F00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b61c113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b61c113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b61c1137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b61c1137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b61c1137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b61c1137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b61c1137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b61c1137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b61c113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b61c113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b61c113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b61c113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b61c1137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b61c1137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d26a29a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d26a29a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e329f3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e329f3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b61c1137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b61c1137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b61c1137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b61c1137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b61c1137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b61c1137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713" y="195900"/>
            <a:ext cx="6004573" cy="10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1543500" y="1352825"/>
            <a:ext cx="60570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Corso di Laurea in 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Ingegneria Informatica, delle Comunicazioni ed Elettronica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543500" y="2131200"/>
            <a:ext cx="6057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Presentazione elaborato finale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543500" y="2794675"/>
            <a:ext cx="60570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Modellazione di Minacce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Informatiche in Ambiente Smart Grid Cloud-Native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83275" y="4260650"/>
            <a:ext cx="2514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Supervisore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Prof. Domenico Siracusa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941000" y="4260650"/>
            <a:ext cx="2799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Laureando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Cristiano Berardo - 234428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0" y="226950"/>
            <a:ext cx="914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Threat Modeling: Identificazione delle minacce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0" y="4731600"/>
            <a:ext cx="9144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Modellazione del sistema → </a:t>
            </a:r>
            <a:r>
              <a:rPr b="1"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Identificazione delle minacce </a:t>
            </a:r>
            <a:r>
              <a:rPr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Mitigazione delle minacce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1" name="Google Shape;161;p22"/>
          <p:cNvGraphicFramePr/>
          <p:nvPr/>
        </p:nvGraphicFramePr>
        <p:xfrm>
          <a:off x="952500" y="171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{3D0948AE-1F80-4382-9FC9-C3F20B6F0043}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I</a:t>
                      </a:r>
                      <a:r>
                        <a:rPr lang="it"/>
                        <a:t>nformation Disclosure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Vulnerabilità presenti nei software open source come ad esempio OpenEMS o librerie.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D</a:t>
                      </a:r>
                      <a:r>
                        <a:rPr lang="it"/>
                        <a:t>enial of Service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Accedendo alle cabine secondarie l’attaccante individua il servizio SCADA.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Usando hping può lanciare un attacco DoS verso il canale causando latenza.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0" y="226950"/>
            <a:ext cx="914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Threat Modeling: Mitigazione delle minacce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0" y="4731600"/>
            <a:ext cx="9144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Modellazione del sistema → Identificazione delle minacce → </a:t>
            </a:r>
            <a:r>
              <a:rPr b="1"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Mitigazione delle minacce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9" name="Google Shape;169;p23"/>
          <p:cNvGraphicFramePr/>
          <p:nvPr/>
        </p:nvGraphicFramePr>
        <p:xfrm>
          <a:off x="952500" y="171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{3D0948AE-1F80-4382-9FC9-C3F20B6F0043}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I</a:t>
                      </a:r>
                      <a:r>
                        <a:rPr lang="it"/>
                        <a:t>nformation Disclosure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Code </a:t>
                      </a:r>
                      <a:r>
                        <a:rPr lang="it"/>
                        <a:t>review e utilizzo delle best practise di sicurezza e implementative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D</a:t>
                      </a:r>
                      <a:r>
                        <a:rPr lang="it"/>
                        <a:t>enial of Service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Il router è il punto debole della comunicazione con il servizio SCADA.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Utilizzando regole di firewall appropriate si impedisce di intaccare il servizio [1]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0" y="42390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[1] </a:t>
            </a:r>
            <a:r>
              <a:rPr lang="it" sz="1000"/>
              <a:t>Filip Holik, Lars Halvdan Flå, Martin Gilje Jaatun, Sule Yildirim Yayilgan, and Jørn Foros.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Threat modeling of a smart grid secondary substation. Electronics, 11(6), 2022.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0" y="226950"/>
            <a:ext cx="914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Conclusioni e sviluppi futuri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1075950" y="1511550"/>
            <a:ext cx="6992100" cy="21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L’ecosistema Smart Grid presenta numerose sfide e complessità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 rete elettrica è essenziale per qualsiasi servizio dall’azienda al privato cittadino e bisogna </a:t>
            </a: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garantire</a:t>
            </a: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la sua resilienza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Sviluppi futuri: testare l’architettura presentata e </a:t>
            </a: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validare </a:t>
            </a: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 mitigazioni</a:t>
            </a: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proposte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/>
        </p:nvSpPr>
        <p:spPr>
          <a:xfrm>
            <a:off x="0" y="226950"/>
            <a:ext cx="914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Smart Grid: Introduzione e </a:t>
            </a:r>
            <a:r>
              <a:rPr b="1" lang="it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Architettura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73325" y="1050450"/>
            <a:ext cx="3743700" cy="3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Generazione di energia distribuita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Prosumer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Flussi bidirezionali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Smart Grid è l’evoluzione dell’infrastruttura energetica tradizionale: sensoristica, comunicazione e controllo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2057525" y="1567975"/>
            <a:ext cx="375300" cy="41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057525" y="2364900"/>
            <a:ext cx="375300" cy="41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057525" y="3161825"/>
            <a:ext cx="375300" cy="41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4" title="SM-gray-BG.drawio-1.png"/>
          <p:cNvPicPr preferRelativeResize="0"/>
          <p:nvPr/>
        </p:nvPicPr>
        <p:blipFill rotWithShape="1">
          <a:blip r:embed="rId3">
            <a:alphaModFix/>
          </a:blip>
          <a:srcRect b="32905" l="0" r="2884" t="187"/>
          <a:stretch/>
        </p:blipFill>
        <p:spPr>
          <a:xfrm>
            <a:off x="4715539" y="950464"/>
            <a:ext cx="4057037" cy="394247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/>
        </p:nvSpPr>
        <p:spPr>
          <a:xfrm>
            <a:off x="0" y="226950"/>
            <a:ext cx="914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Smart Grid: Dominio del Consumatore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-97300" y="757350"/>
            <a:ext cx="914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Rappresenta l’interfaccia diretta tra la rete e il consumatore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5" title="client-view-v2.drawio.png"/>
          <p:cNvPicPr preferRelativeResize="0"/>
          <p:nvPr/>
        </p:nvPicPr>
        <p:blipFill rotWithShape="1">
          <a:blip r:embed="rId3">
            <a:alphaModFix/>
          </a:blip>
          <a:srcRect b="71776" l="0" r="0" t="0"/>
          <a:stretch/>
        </p:blipFill>
        <p:spPr>
          <a:xfrm>
            <a:off x="269363" y="1409000"/>
            <a:ext cx="8605274" cy="342560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1633725" y="1737300"/>
            <a:ext cx="984900" cy="984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017275" y="1737300"/>
            <a:ext cx="984900" cy="984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276325" y="2352875"/>
            <a:ext cx="2575800" cy="1424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0" y="226950"/>
            <a:ext cx="914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Smart Grid: Dominio Operazionale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42100" y="724300"/>
            <a:ext cx="80598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Qui operano sistemi di controllo critici utilizzati degli operatori per regolare in tempo reale domanda e offerta di elettricità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6" title="Operational-domain-v2.drawio.png"/>
          <p:cNvPicPr preferRelativeResize="0"/>
          <p:nvPr/>
        </p:nvPicPr>
        <p:blipFill rotWithShape="1">
          <a:blip r:embed="rId3">
            <a:alphaModFix/>
          </a:blip>
          <a:srcRect b="66701" l="0" r="0" t="0"/>
          <a:stretch/>
        </p:blipFill>
        <p:spPr>
          <a:xfrm>
            <a:off x="1190613" y="1737400"/>
            <a:ext cx="6762773" cy="31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086550" y="1737400"/>
            <a:ext cx="1334700" cy="1272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661625" y="1737400"/>
            <a:ext cx="1334700" cy="1272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058875" y="3009700"/>
            <a:ext cx="1334700" cy="1272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0" y="226950"/>
            <a:ext cx="914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Smart Grid: l’evoluzione e lo stato dell’arte attuale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1755750" y="1101750"/>
            <a:ext cx="5632500" cy="2940000"/>
            <a:chOff x="1755750" y="1142800"/>
            <a:chExt cx="5632500" cy="2940000"/>
          </a:xfrm>
        </p:grpSpPr>
        <p:sp>
          <p:nvSpPr>
            <p:cNvPr id="118" name="Google Shape;118;p17"/>
            <p:cNvSpPr txBox="1"/>
            <p:nvPr/>
          </p:nvSpPr>
          <p:spPr>
            <a:xfrm>
              <a:off x="1755750" y="1142800"/>
              <a:ext cx="5632500" cy="29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8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Hardware specifico</a:t>
              </a: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8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Funzioni logiche su h</a:t>
              </a:r>
              <a:r>
                <a:rPr lang="it" sz="18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ardware generico: il cloud</a:t>
              </a: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8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Approccio a logica di microservizi</a:t>
              </a: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8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Aumenta esponenzialmente la superficie di attacco</a:t>
              </a: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341139" y="1609300"/>
              <a:ext cx="461700" cy="413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4341139" y="2400313"/>
              <a:ext cx="461700" cy="413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341139" y="3267538"/>
              <a:ext cx="461700" cy="413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0" y="226950"/>
            <a:ext cx="914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Smart Grid: introduzione all’architettura cloud proposta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280600" y="1780575"/>
            <a:ext cx="45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Microservizi per software complesso 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341139" y="2367063"/>
            <a:ext cx="461700" cy="41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280600" y="2776425"/>
            <a:ext cx="458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Gestione attraverso Docker container e orchestratore </a:t>
            </a: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Kubernetes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0" y="226950"/>
            <a:ext cx="914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Smart Grid: L’architettura Cloud-Native proposta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40775" y="1373727"/>
            <a:ext cx="3468900" cy="27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Federazione di cluster Kubernetes indipendenti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Uno per ogni dominio funzionale per garantire: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Robustezza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Sicurezza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Autonomia operativa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9" title="Cloud-native-Smart-Grid-v6.drawio.png"/>
          <p:cNvPicPr preferRelativeResize="0"/>
          <p:nvPr/>
        </p:nvPicPr>
        <p:blipFill rotWithShape="1">
          <a:blip r:embed="rId3">
            <a:alphaModFix/>
          </a:blip>
          <a:srcRect b="42781" l="0" r="0" t="0"/>
          <a:stretch/>
        </p:blipFill>
        <p:spPr>
          <a:xfrm>
            <a:off x="3890900" y="927476"/>
            <a:ext cx="4861427" cy="39233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0" y="226950"/>
            <a:ext cx="914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Threat Modeling: </a:t>
            </a:r>
            <a:r>
              <a:rPr b="1" lang="it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il framework </a:t>
            </a:r>
            <a:r>
              <a:rPr b="1" lang="it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STRIDE e le sue quattro fasi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0" y="4731600"/>
            <a:ext cx="9144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poofing, </a:t>
            </a:r>
            <a:r>
              <a:rPr b="1"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ampering, </a:t>
            </a:r>
            <a:r>
              <a:rPr b="1"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epudiation, </a:t>
            </a:r>
            <a:r>
              <a:rPr b="1"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nformation Disclosure, </a:t>
            </a:r>
            <a:r>
              <a:rPr b="1"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enial of Service, </a:t>
            </a:r>
            <a:r>
              <a:rPr b="1"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levation of Privilege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0" title="the-4-step-framework-v2.drawio.png"/>
          <p:cNvPicPr preferRelativeResize="0"/>
          <p:nvPr/>
        </p:nvPicPr>
        <p:blipFill rotWithShape="1">
          <a:blip r:embed="rId3">
            <a:alphaModFix/>
          </a:blip>
          <a:srcRect b="0" l="0" r="41775" t="0"/>
          <a:stretch/>
        </p:blipFill>
        <p:spPr>
          <a:xfrm>
            <a:off x="3780875" y="807638"/>
            <a:ext cx="1582252" cy="383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0" y="226950"/>
            <a:ext cx="914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Threat Modeling: Modellazione del sistema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0" y="4731600"/>
            <a:ext cx="9144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Modellazione del sistema </a:t>
            </a:r>
            <a:r>
              <a:rPr lang="it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Identificazione delle minacce → Mitigazione delle minacce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1" title="DFD.drawio-v2.drawio.png"/>
          <p:cNvPicPr preferRelativeResize="0"/>
          <p:nvPr/>
        </p:nvPicPr>
        <p:blipFill rotWithShape="1">
          <a:blip r:embed="rId3">
            <a:alphaModFix/>
          </a:blip>
          <a:srcRect b="45775" l="0" r="0" t="0"/>
          <a:stretch/>
        </p:blipFill>
        <p:spPr>
          <a:xfrm>
            <a:off x="2135184" y="880775"/>
            <a:ext cx="4873627" cy="37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