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aytone One" charset="1" panose="00000500000000000000"/>
      <p:regular r:id="rId23"/>
    </p:embeddedFont>
    <p:embeddedFont>
      <p:font typeface="Crimson Pro Bold" charset="1" panose="00000000000000000000"/>
      <p:regular r:id="rId24"/>
    </p:embeddedFont>
    <p:embeddedFont>
      <p:font typeface="Crimson Pro" charset="1" panose="00000000000000000000"/>
      <p:regular r:id="rId25"/>
    </p:embeddedFont>
    <p:embeddedFont>
      <p:font typeface="Canva Sans" charset="1" panose="020B0503030501040103"/>
      <p:regular r:id="rId26"/>
    </p:embeddedFont>
    <p:embeddedFont>
      <p:font typeface="Crimson Pro Bold Italics" charset="1" panose="00000000000000000000"/>
      <p:regular r:id="rId27"/>
    </p:embeddedFont>
    <p:embeddedFont>
      <p:font typeface="Arimo Bold" charset="1" panose="020B0704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9.png" Type="http://schemas.openxmlformats.org/officeDocument/2006/relationships/image"/><Relationship Id="rId5" Target="../media/image40.png" Type="http://schemas.openxmlformats.org/officeDocument/2006/relationships/image"/><Relationship Id="rId6" Target="../media/image41.png" Type="http://schemas.openxmlformats.org/officeDocument/2006/relationships/image"/><Relationship Id="rId7" Target="../media/image4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1681109">
            <a:off x="-981226" y="75110"/>
            <a:ext cx="5936744" cy="1907179"/>
          </a:xfrm>
          <a:custGeom>
            <a:avLst/>
            <a:gdLst/>
            <a:ahLst/>
            <a:cxnLst/>
            <a:rect r="r" b="b" t="t" l="l"/>
            <a:pathLst>
              <a:path h="1907179" w="5936744">
                <a:moveTo>
                  <a:pt x="0" y="0"/>
                </a:moveTo>
                <a:lnTo>
                  <a:pt x="5936744" y="0"/>
                </a:lnTo>
                <a:lnTo>
                  <a:pt x="5936744" y="1907180"/>
                </a:lnTo>
                <a:lnTo>
                  <a:pt x="0" y="19071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85535">
            <a:off x="14452611" y="-52035"/>
            <a:ext cx="5936744" cy="1907179"/>
          </a:xfrm>
          <a:custGeom>
            <a:avLst/>
            <a:gdLst/>
            <a:ahLst/>
            <a:cxnLst/>
            <a:rect r="r" b="b" t="t" l="l"/>
            <a:pathLst>
              <a:path h="1907179" w="5936744">
                <a:moveTo>
                  <a:pt x="0" y="0"/>
                </a:moveTo>
                <a:lnTo>
                  <a:pt x="5936744" y="0"/>
                </a:lnTo>
                <a:lnTo>
                  <a:pt x="5936744" y="1907179"/>
                </a:lnTo>
                <a:lnTo>
                  <a:pt x="0" y="19071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408199">
            <a:off x="12749355" y="9136161"/>
            <a:ext cx="8217354" cy="2486514"/>
            <a:chOff x="0" y="0"/>
            <a:chExt cx="1530497" cy="463118"/>
          </a:xfrm>
        </p:grpSpPr>
        <p:sp>
          <p:nvSpPr>
            <p:cNvPr name="Freeform 5" id="5"/>
            <p:cNvSpPr/>
            <p:nvPr/>
          </p:nvSpPr>
          <p:spPr>
            <a:xfrm flipH="false" flipV="false" rot="0">
              <a:off x="0" y="0"/>
              <a:ext cx="1530497" cy="463118"/>
            </a:xfrm>
            <a:custGeom>
              <a:avLst/>
              <a:gdLst/>
              <a:ahLst/>
              <a:cxnLst/>
              <a:rect r="r" b="b" t="t" l="l"/>
              <a:pathLst>
                <a:path h="463118" w="1530497">
                  <a:moveTo>
                    <a:pt x="765249" y="0"/>
                  </a:moveTo>
                  <a:cubicBezTo>
                    <a:pt x="342614" y="0"/>
                    <a:pt x="0" y="103672"/>
                    <a:pt x="0" y="231559"/>
                  </a:cubicBezTo>
                  <a:cubicBezTo>
                    <a:pt x="0" y="359445"/>
                    <a:pt x="342614" y="463118"/>
                    <a:pt x="765249" y="463118"/>
                  </a:cubicBezTo>
                  <a:cubicBezTo>
                    <a:pt x="1187884" y="463118"/>
                    <a:pt x="1530497" y="359445"/>
                    <a:pt x="1530497" y="231559"/>
                  </a:cubicBezTo>
                  <a:cubicBezTo>
                    <a:pt x="1530497" y="103672"/>
                    <a:pt x="1187884" y="0"/>
                    <a:pt x="765249" y="0"/>
                  </a:cubicBezTo>
                  <a:close/>
                </a:path>
              </a:pathLst>
            </a:custGeom>
            <a:solidFill>
              <a:srgbClr val="AF3222"/>
            </a:solidFill>
          </p:spPr>
        </p:sp>
        <p:sp>
          <p:nvSpPr>
            <p:cNvPr name="TextBox 6" id="6"/>
            <p:cNvSpPr txBox="true"/>
            <p:nvPr/>
          </p:nvSpPr>
          <p:spPr>
            <a:xfrm>
              <a:off x="143484" y="-4208"/>
              <a:ext cx="1243529" cy="423908"/>
            </a:xfrm>
            <a:prstGeom prst="rect">
              <a:avLst/>
            </a:prstGeom>
          </p:spPr>
          <p:txBody>
            <a:bodyPr anchor="ctr" rtlCol="false" tIns="50800" lIns="50800" bIns="50800" rIns="50800"/>
            <a:lstStyle/>
            <a:p>
              <a:pPr algn="ctr">
                <a:lnSpc>
                  <a:spcPts val="3499"/>
                </a:lnSpc>
              </a:pPr>
            </a:p>
          </p:txBody>
        </p:sp>
      </p:grpSp>
      <p:grpSp>
        <p:nvGrpSpPr>
          <p:cNvPr name="Group 7" id="7"/>
          <p:cNvGrpSpPr/>
          <p:nvPr/>
        </p:nvGrpSpPr>
        <p:grpSpPr>
          <a:xfrm rot="417065">
            <a:off x="-3378775" y="8954182"/>
            <a:ext cx="8968404" cy="2850472"/>
            <a:chOff x="0" y="0"/>
            <a:chExt cx="1670382" cy="530906"/>
          </a:xfrm>
        </p:grpSpPr>
        <p:sp>
          <p:nvSpPr>
            <p:cNvPr name="Freeform 8" id="8"/>
            <p:cNvSpPr/>
            <p:nvPr/>
          </p:nvSpPr>
          <p:spPr>
            <a:xfrm flipH="false" flipV="false" rot="0">
              <a:off x="0" y="0"/>
              <a:ext cx="1670382" cy="530906"/>
            </a:xfrm>
            <a:custGeom>
              <a:avLst/>
              <a:gdLst/>
              <a:ahLst/>
              <a:cxnLst/>
              <a:rect r="r" b="b" t="t" l="l"/>
              <a:pathLst>
                <a:path h="530906" w="1670382">
                  <a:moveTo>
                    <a:pt x="835191" y="0"/>
                  </a:moveTo>
                  <a:cubicBezTo>
                    <a:pt x="373928" y="0"/>
                    <a:pt x="0" y="118847"/>
                    <a:pt x="0" y="265453"/>
                  </a:cubicBezTo>
                  <a:cubicBezTo>
                    <a:pt x="0" y="412058"/>
                    <a:pt x="373928" y="530906"/>
                    <a:pt x="835191" y="530906"/>
                  </a:cubicBezTo>
                  <a:cubicBezTo>
                    <a:pt x="1296454" y="530906"/>
                    <a:pt x="1670382" y="412058"/>
                    <a:pt x="1670382" y="265453"/>
                  </a:cubicBezTo>
                  <a:cubicBezTo>
                    <a:pt x="1670382" y="118847"/>
                    <a:pt x="1296454" y="0"/>
                    <a:pt x="835191" y="0"/>
                  </a:cubicBezTo>
                  <a:close/>
                </a:path>
              </a:pathLst>
            </a:custGeom>
            <a:solidFill>
              <a:srgbClr val="AF3222"/>
            </a:solidFill>
          </p:spPr>
        </p:sp>
        <p:sp>
          <p:nvSpPr>
            <p:cNvPr name="TextBox 9" id="9"/>
            <p:cNvSpPr txBox="true"/>
            <p:nvPr/>
          </p:nvSpPr>
          <p:spPr>
            <a:xfrm>
              <a:off x="156598" y="2147"/>
              <a:ext cx="1357185" cy="478986"/>
            </a:xfrm>
            <a:prstGeom prst="rect">
              <a:avLst/>
            </a:prstGeom>
          </p:spPr>
          <p:txBody>
            <a:bodyPr anchor="ctr" rtlCol="false" tIns="50800" lIns="50800" bIns="50800" rIns="50800"/>
            <a:lstStyle/>
            <a:p>
              <a:pPr algn="ctr">
                <a:lnSpc>
                  <a:spcPts val="3499"/>
                </a:lnSpc>
              </a:pPr>
            </a:p>
          </p:txBody>
        </p:sp>
      </p:grpSp>
      <p:sp>
        <p:nvSpPr>
          <p:cNvPr name="TextBox 10" id="10"/>
          <p:cNvSpPr txBox="true"/>
          <p:nvPr/>
        </p:nvSpPr>
        <p:spPr>
          <a:xfrm rot="0">
            <a:off x="3540373" y="3826919"/>
            <a:ext cx="11207254" cy="1698626"/>
          </a:xfrm>
          <a:prstGeom prst="rect">
            <a:avLst/>
          </a:prstGeom>
        </p:spPr>
        <p:txBody>
          <a:bodyPr anchor="t" rtlCol="false" tIns="0" lIns="0" bIns="0" rIns="0">
            <a:spAutoFit/>
          </a:bodyPr>
          <a:lstStyle/>
          <a:p>
            <a:pPr algn="ctr">
              <a:lnSpc>
                <a:spcPts val="13999"/>
              </a:lnSpc>
            </a:pPr>
            <a:r>
              <a:rPr lang="en-US" sz="9999">
                <a:solidFill>
                  <a:srgbClr val="3D1E08"/>
                </a:solidFill>
                <a:latin typeface="Paytone One"/>
                <a:ea typeface="Paytone One"/>
                <a:cs typeface="Paytone One"/>
                <a:sym typeface="Paytone One"/>
              </a:rPr>
              <a:t>DTA301 - PROJECT</a:t>
            </a:r>
          </a:p>
        </p:txBody>
      </p:sp>
      <p:sp>
        <p:nvSpPr>
          <p:cNvPr name="TextBox 11" id="11"/>
          <p:cNvSpPr txBox="true"/>
          <p:nvPr/>
        </p:nvSpPr>
        <p:spPr>
          <a:xfrm rot="0">
            <a:off x="803262" y="7156849"/>
            <a:ext cx="17203389" cy="1730012"/>
          </a:xfrm>
          <a:prstGeom prst="rect">
            <a:avLst/>
          </a:prstGeom>
        </p:spPr>
        <p:txBody>
          <a:bodyPr anchor="t" rtlCol="false" tIns="0" lIns="0" bIns="0" rIns="0">
            <a:spAutoFit/>
          </a:bodyPr>
          <a:lstStyle/>
          <a:p>
            <a:pPr algn="ctr">
              <a:lnSpc>
                <a:spcPts val="8648"/>
              </a:lnSpc>
            </a:pPr>
            <a:r>
              <a:rPr lang="en-US" sz="6177">
                <a:solidFill>
                  <a:srgbClr val="63381B"/>
                </a:solidFill>
                <a:latin typeface="Paytone One"/>
                <a:ea typeface="Paytone One"/>
                <a:cs typeface="Paytone One"/>
                <a:sym typeface="Paytone One"/>
              </a:rPr>
              <a:t>IN-DEPTH ANALYSIS OF</a:t>
            </a:r>
          </a:p>
          <a:p>
            <a:pPr algn="ctr">
              <a:lnSpc>
                <a:spcPts val="8648"/>
              </a:lnSpc>
            </a:pPr>
            <a:r>
              <a:rPr lang="en-US" sz="6177">
                <a:solidFill>
                  <a:srgbClr val="63381B"/>
                </a:solidFill>
                <a:latin typeface="Paytone One"/>
                <a:ea typeface="Paytone One"/>
                <a:cs typeface="Paytone One"/>
                <a:sym typeface="Paytone One"/>
              </a:rPr>
              <a:t> Data Professions</a:t>
            </a:r>
          </a:p>
        </p:txBody>
      </p:sp>
      <p:sp>
        <p:nvSpPr>
          <p:cNvPr name="Freeform 12" id="12"/>
          <p:cNvSpPr/>
          <p:nvPr/>
        </p:nvSpPr>
        <p:spPr>
          <a:xfrm flipH="false" flipV="false" rot="0">
            <a:off x="4975320" y="-3016866"/>
            <a:ext cx="8337360" cy="6555249"/>
          </a:xfrm>
          <a:custGeom>
            <a:avLst/>
            <a:gdLst/>
            <a:ahLst/>
            <a:cxnLst/>
            <a:rect r="r" b="b" t="t" l="l"/>
            <a:pathLst>
              <a:path h="6555249" w="8337360">
                <a:moveTo>
                  <a:pt x="0" y="0"/>
                </a:moveTo>
                <a:lnTo>
                  <a:pt x="8337360" y="0"/>
                </a:lnTo>
                <a:lnTo>
                  <a:pt x="8337360" y="6555249"/>
                </a:lnTo>
                <a:lnTo>
                  <a:pt x="0" y="655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6827000" y="5861705"/>
            <a:ext cx="3967295" cy="1207209"/>
          </a:xfrm>
          <a:prstGeom prst="rect">
            <a:avLst/>
          </a:prstGeom>
        </p:spPr>
        <p:txBody>
          <a:bodyPr anchor="t" rtlCol="false" tIns="0" lIns="0" bIns="0" rIns="0">
            <a:spAutoFit/>
          </a:bodyPr>
          <a:lstStyle/>
          <a:p>
            <a:pPr algn="ctr">
              <a:lnSpc>
                <a:spcPts val="9906"/>
              </a:lnSpc>
            </a:pPr>
            <a:r>
              <a:rPr lang="en-US" sz="7075">
                <a:solidFill>
                  <a:srgbClr val="3D1E08">
                    <a:alpha val="69804"/>
                  </a:srgbClr>
                </a:solidFill>
                <a:latin typeface="Paytone One"/>
                <a:ea typeface="Paytone One"/>
                <a:cs typeface="Paytone One"/>
                <a:sym typeface="Paytone One"/>
              </a:rPr>
              <a:t>GROUP 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47"/>
          <a:ext cx="18288000" cy="9221274"/>
        </p:xfrm>
        <a:graphic>
          <a:graphicData uri="http://schemas.openxmlformats.org/drawingml/2006/table">
            <a:tbl>
              <a:tblPr/>
              <a:tblGrid>
                <a:gridCol w="8769073"/>
                <a:gridCol w="9518927"/>
              </a:tblGrid>
              <a:tr h="753588">
                <a:tc>
                  <a:txBody>
                    <a:bodyPr anchor="t" rtlCol="false"/>
                    <a:lstStyle/>
                    <a:p>
                      <a:pPr algn="ctr">
                        <a:lnSpc>
                          <a:spcPts val="4619"/>
                        </a:lnSpc>
                        <a:spcBef>
                          <a:spcPct val="0"/>
                        </a:spcBef>
                        <a:defRPr/>
                      </a:pPr>
                      <a:r>
                        <a:rPr lang="en-US" b="true" sz="3299">
                          <a:solidFill>
                            <a:srgbClr val="E14235"/>
                          </a:solidFill>
                          <a:latin typeface="Crimson Pro Bold"/>
                          <a:ea typeface="Crimson Pro Bold"/>
                          <a:cs typeface="Crimson Pro Bold"/>
                          <a:sym typeface="Crimson Pro Bold"/>
                        </a:rPr>
                        <a:t>Country Distribution</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Education Level Distribution</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5982411">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11535">
                <a:tc rowSpan="2">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The chart shows the uneven distribution of data professionals globally, with the US and India leading the way. Other regions such as Asia are emerging as potential markets. Regional differences could create opportunities for remote work and influence companies’ global hiring strategies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The chart shows that the education requirements for the data industry are relatively high, with a master’s degree being the most common. However, bootcamps and self-paced programs are emerging as alternatives to traditional education, opening up many opportunities for those without a master’s or doctorate</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473740">
                <a:tc vMerge="true">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The chart shows the uneven distribution of data professionals globally, with the US and India leading the way. Other regions such as Asia are emerging as potential markets. Regional differences could create opportunities for remote work and influence companies’ global hiring strategies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The chart shows that the education requirements for the data industry are relatively high, with a master’s degree being the most common. However, bootcamps and self-paced programs are emerging as alternatives to traditional education, opening up many opportunities for those without a master’s or doctorate</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9854058" y="3357107"/>
            <a:ext cx="7825235" cy="3365957"/>
          </a:xfrm>
          <a:custGeom>
            <a:avLst/>
            <a:gdLst/>
            <a:ahLst/>
            <a:cxnLst/>
            <a:rect r="r" b="b" t="t" l="l"/>
            <a:pathLst>
              <a:path h="3365957" w="7825235">
                <a:moveTo>
                  <a:pt x="0" y="0"/>
                </a:moveTo>
                <a:lnTo>
                  <a:pt x="7825236" y="0"/>
                </a:lnTo>
                <a:lnTo>
                  <a:pt x="7825236" y="3365957"/>
                </a:lnTo>
                <a:lnTo>
                  <a:pt x="0" y="3365957"/>
                </a:lnTo>
                <a:lnTo>
                  <a:pt x="0" y="0"/>
                </a:lnTo>
                <a:close/>
              </a:path>
            </a:pathLst>
          </a:custGeom>
          <a:blipFill>
            <a:blip r:embed="rId4"/>
            <a:stretch>
              <a:fillRect l="0" t="0" r="0" b="0"/>
            </a:stretch>
          </a:blipFill>
        </p:spPr>
      </p:sp>
      <p:sp>
        <p:nvSpPr>
          <p:cNvPr name="Freeform 6" id="6"/>
          <p:cNvSpPr/>
          <p:nvPr/>
        </p:nvSpPr>
        <p:spPr>
          <a:xfrm flipH="false" flipV="false" rot="0">
            <a:off x="358361" y="3357107"/>
            <a:ext cx="7961817" cy="3622627"/>
          </a:xfrm>
          <a:custGeom>
            <a:avLst/>
            <a:gdLst/>
            <a:ahLst/>
            <a:cxnLst/>
            <a:rect r="r" b="b" t="t" l="l"/>
            <a:pathLst>
              <a:path h="3622627" w="7961817">
                <a:moveTo>
                  <a:pt x="0" y="0"/>
                </a:moveTo>
                <a:lnTo>
                  <a:pt x="7961817" y="0"/>
                </a:lnTo>
                <a:lnTo>
                  <a:pt x="7961817" y="3622627"/>
                </a:lnTo>
                <a:lnTo>
                  <a:pt x="0" y="3622627"/>
                </a:lnTo>
                <a:lnTo>
                  <a:pt x="0" y="0"/>
                </a:lnTo>
                <a:close/>
              </a:path>
            </a:pathLst>
          </a:custGeom>
          <a:blipFill>
            <a:blip r:embed="rId5"/>
            <a:stretch>
              <a:fillRect l="0" t="0" r="0" b="0"/>
            </a:stretch>
          </a:blipFill>
        </p:spPr>
      </p:sp>
      <p:sp>
        <p:nvSpPr>
          <p:cNvPr name="TextBox 7" id="7"/>
          <p:cNvSpPr txBox="true"/>
          <p:nvPr/>
        </p:nvSpPr>
        <p:spPr>
          <a:xfrm rot="0">
            <a:off x="0" y="-95250"/>
            <a:ext cx="9214091"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Visualization with R</a:t>
            </a:r>
          </a:p>
        </p:txBody>
      </p:sp>
      <p:sp>
        <p:nvSpPr>
          <p:cNvPr name="TextBox 8" id="8"/>
          <p:cNvSpPr txBox="true"/>
          <p:nvPr/>
        </p:nvSpPr>
        <p:spPr>
          <a:xfrm rot="0">
            <a:off x="12415832" y="-14001"/>
            <a:ext cx="5872168" cy="540751"/>
          </a:xfrm>
          <a:prstGeom prst="rect">
            <a:avLst/>
          </a:prstGeom>
        </p:spPr>
        <p:txBody>
          <a:bodyPr anchor="t" rtlCol="false" tIns="0" lIns="0" bIns="0" rIns="0">
            <a:spAutoFit/>
          </a:bodyPr>
          <a:lstStyle/>
          <a:p>
            <a:pPr algn="ctr">
              <a:lnSpc>
                <a:spcPts val="4461"/>
              </a:lnSpc>
            </a:pPr>
            <a:r>
              <a:rPr lang="en-US" sz="3186">
                <a:solidFill>
                  <a:srgbClr val="3D1E08"/>
                </a:solidFill>
                <a:latin typeface="Paytone One"/>
                <a:ea typeface="Paytone One"/>
                <a:cs typeface="Paytone One"/>
                <a:sym typeface="Paytone One"/>
              </a:rPr>
              <a:t>General </a:t>
            </a:r>
          </a:p>
        </p:txBody>
      </p:sp>
    </p:spTree>
  </p:cSld>
  <p:clrMapOvr>
    <a:masterClrMapping/>
  </p:clrMapOvr>
  <p:transition spd="fast">
    <p:circl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97"/>
          <a:ext cx="18288000" cy="9793996"/>
        </p:xfrm>
        <a:graphic>
          <a:graphicData uri="http://schemas.openxmlformats.org/drawingml/2006/table">
            <a:tbl>
              <a:tblPr/>
              <a:tblGrid>
                <a:gridCol w="8769073"/>
                <a:gridCol w="9518927"/>
              </a:tblGrid>
              <a:tr h="1327849">
                <a:tc>
                  <a:txBody>
                    <a:bodyPr anchor="t" rtlCol="false"/>
                    <a:lstStyle/>
                    <a:p>
                      <a:pPr algn="ctr">
                        <a:lnSpc>
                          <a:spcPts val="4619"/>
                        </a:lnSpc>
                        <a:spcBef>
                          <a:spcPct val="0"/>
                        </a:spcBef>
                        <a:defRPr/>
                      </a:pPr>
                      <a:r>
                        <a:rPr lang="en-US" b="true" sz="3299">
                          <a:solidFill>
                            <a:srgbClr val="E14235"/>
                          </a:solidFill>
                          <a:latin typeface="Crimson Pro Bold"/>
                          <a:ea typeface="Crimson Pro Bold"/>
                          <a:cs typeface="Crimson Pro Bold"/>
                          <a:sym typeface="Crimson Pro Bold"/>
                        </a:rPr>
                        <a:t>1.Clustering Algorithm (k-means)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619"/>
                        </a:lnSpc>
                        <a:defRPr/>
                      </a:pPr>
                      <a:r>
                        <a:rPr lang="en-US" sz="3299" b="true">
                          <a:solidFill>
                            <a:srgbClr val="E14235"/>
                          </a:solidFill>
                          <a:latin typeface="Crimson Pro Bold"/>
                          <a:ea typeface="Crimson Pro Bold"/>
                          <a:cs typeface="Crimson Pro Bold"/>
                          <a:sym typeface="Crimson Pro Bold"/>
                        </a:rPr>
                        <a:t>Clustering job roles based on average salary </a:t>
                      </a:r>
                      <a:endParaRPr lang="en-US" sz="1100"/>
                    </a:p>
                    <a:p>
                      <a:pPr algn="ctr" marL="0" indent="0" lvl="0">
                        <a:lnSpc>
                          <a:spcPts val="4619"/>
                        </a:lnSpc>
                        <a:spcBef>
                          <a:spcPct val="0"/>
                        </a:spcBef>
                      </a:pPr>
                      <a:r>
                        <a:rPr lang="en-US" b="true" sz="3299">
                          <a:solidFill>
                            <a:srgbClr val="E14235"/>
                          </a:solidFill>
                          <a:latin typeface="Crimson Pro Bold"/>
                          <a:ea typeface="Crimson Pro Bold"/>
                          <a:cs typeface="Crimson Pro Bold"/>
                          <a:sym typeface="Crimson Pro Bold"/>
                        </a:rPr>
                        <a:t>               and programming languages.</a:t>
                      </a: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5981323">
                <a:tc>
                  <a:txBody>
                    <a:bodyPr anchor="t" rtlCol="false"/>
                    <a:lstStyle/>
                    <a:p>
                      <a:pPr algn="ctr" marL="0" indent="0" lvl="0">
                        <a:lnSpc>
                          <a:spcPts val="4619"/>
                        </a:lnSpc>
                        <a:spcBef>
                          <a:spcPct val="0"/>
                        </a:spcBef>
                        <a:defRPr/>
                      </a:pPr>
                      <a:r>
                        <a:rPr lang="en-US" b="true" sz="3299">
                          <a:solidFill>
                            <a:srgbClr val="0D2A57"/>
                          </a:solidFill>
                          <a:latin typeface="Crimson Pro Bold"/>
                          <a:ea typeface="Crimson Pro Bold"/>
                          <a:cs typeface="Crimson Pro Bold"/>
                          <a:sym typeface="Crimson Pro Bold"/>
                        </a:rPr>
                        <a:t>K-means is a </a:t>
                      </a:r>
                      <a:r>
                        <a:rPr lang="en-US" b="true" sz="3299" u="sng">
                          <a:solidFill>
                            <a:srgbClr val="0D2A57"/>
                          </a:solidFill>
                          <a:latin typeface="Crimson Pro Bold"/>
                          <a:ea typeface="Crimson Pro Bold"/>
                          <a:cs typeface="Crimson Pro Bold"/>
                          <a:sym typeface="Crimson Pro Bold"/>
                        </a:rPr>
                        <a:t>clustering algorithm</a:t>
                      </a:r>
                      <a:r>
                        <a:rPr lang="en-US" b="true" sz="3299">
                          <a:solidFill>
                            <a:srgbClr val="0D2A57"/>
                          </a:solidFill>
                          <a:latin typeface="Crimson Pro Bold"/>
                          <a:ea typeface="Crimson Pro Bold"/>
                          <a:cs typeface="Crimson Pro Bold"/>
                          <a:sym typeface="Crimson Pro Bold"/>
                        </a:rPr>
                        <a:t> used to divide a set of data into </a:t>
                      </a:r>
                      <a:r>
                        <a:rPr lang="en-US" b="true" sz="3299" i="true">
                          <a:solidFill>
                            <a:srgbClr val="0D2A57"/>
                          </a:solidFill>
                          <a:latin typeface="Crimson Pro Bold Italics"/>
                          <a:ea typeface="Crimson Pro Bold Italics"/>
                          <a:cs typeface="Crimson Pro Bold Italics"/>
                          <a:sym typeface="Crimson Pro Bold Italics"/>
                        </a:rPr>
                        <a:t>k</a:t>
                      </a:r>
                      <a:r>
                        <a:rPr lang="en-US" b="true" sz="3299">
                          <a:solidFill>
                            <a:srgbClr val="0D2A57"/>
                          </a:solidFill>
                          <a:latin typeface="Crimson Pro Bold"/>
                          <a:ea typeface="Crimson Pro Bold"/>
                          <a:cs typeface="Crimson Pro Bold"/>
                          <a:sym typeface="Crimson Pro Bold"/>
                        </a:rPr>
                        <a:t> groups (clusters) based on the features of the data. The purpose of this chart is to help users better understand the distribution and relationships between clusters in the data space</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11170">
                <a:tc rowSpan="2">
                  <a:txBody>
                    <a:bodyPr anchor="t" rtlCol="false"/>
                    <a:lstStyle/>
                    <a:p>
                      <a:pPr algn="ctr" marL="0" indent="0" lvl="0">
                        <a:lnSpc>
                          <a:spcPts val="5879"/>
                        </a:lnSpc>
                        <a:spcBef>
                          <a:spcPct val="0"/>
                        </a:spcBef>
                        <a:defRPr/>
                      </a:pPr>
                      <a:r>
                        <a:rPr lang="en-US" b="true" sz="4199">
                          <a:solidFill>
                            <a:srgbClr val="E14235"/>
                          </a:solidFill>
                          <a:latin typeface="Crimson Pro Bold"/>
                          <a:ea typeface="Crimson Pro Bold"/>
                          <a:cs typeface="Crimson Pro Bold"/>
                          <a:sym typeface="Crimson Pro Bold"/>
                        </a:rPr>
                        <a:t>INSIGHTS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l">
                        <a:lnSpc>
                          <a:spcPts val="3079"/>
                        </a:lnSpc>
                        <a:defRPr/>
                      </a:pPr>
                      <a:r>
                        <a:rPr lang="en-US" sz="2199" b="true">
                          <a:solidFill>
                            <a:srgbClr val="E14235"/>
                          </a:solidFill>
                          <a:latin typeface="Arimo Bold"/>
                          <a:ea typeface="Arimo Bold"/>
                          <a:cs typeface="Arimo Bold"/>
                          <a:sym typeface="Arimo Bold"/>
                        </a:rPr>
                        <a:t>Cluster 1 &amp; Cluster 3 primarily consist of Data Analyst roles, with more than 150 people in each cluster. Cluster 2 has a more balanced distribution of roles, with a significant number of roles such as Student/Looking/None, Data Engineer, and Data Architect.</a:t>
                      </a:r>
                      <a:endParaRPr lang="en-US" sz="1100"/>
                    </a:p>
                    <a:p>
                      <a:pPr algn="l">
                        <a:lnSpc>
                          <a:spcPts val="3079"/>
                        </a:lnSpc>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473654">
                <a:tc vMerge="true">
                  <a:txBody>
                    <a:bodyPr anchor="t" rtlCol="false"/>
                    <a:lstStyle/>
                    <a:p>
                      <a:pPr algn="ctr" marL="0" indent="0" lvl="0">
                        <a:lnSpc>
                          <a:spcPts val="5879"/>
                        </a:lnSpc>
                        <a:spcBef>
                          <a:spcPct val="0"/>
                        </a:spcBef>
                        <a:defRPr/>
                      </a:pPr>
                      <a:r>
                        <a:rPr lang="en-US" b="true" sz="4199">
                          <a:solidFill>
                            <a:srgbClr val="E14235"/>
                          </a:solidFill>
                          <a:latin typeface="Crimson Pro Bold"/>
                          <a:ea typeface="Crimson Pro Bold"/>
                          <a:cs typeface="Crimson Pro Bold"/>
                          <a:sym typeface="Crimson Pro Bold"/>
                        </a:rPr>
                        <a:t>INSIGHTS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l">
                        <a:lnSpc>
                          <a:spcPts val="3079"/>
                        </a:lnSpc>
                        <a:defRPr/>
                      </a:pPr>
                      <a:r>
                        <a:rPr lang="en-US" sz="2199" b="true">
                          <a:solidFill>
                            <a:srgbClr val="E14235"/>
                          </a:solidFill>
                          <a:latin typeface="Arimo Bold"/>
                          <a:ea typeface="Arimo Bold"/>
                          <a:cs typeface="Arimo Bold"/>
                          <a:sym typeface="Arimo Bold"/>
                        </a:rPr>
                        <a:t>Cluster 1 &amp; Cluster 3 primarily consist of Data Analyst roles, with more than 150 people in each cluster. Cluster 2 has a more balanced distribution of roles, with a significant number of roles such as Student/Looking/None, Data Engineer, and Data Architect.</a:t>
                      </a:r>
                      <a:endParaRPr lang="en-US" sz="1100"/>
                    </a:p>
                    <a:p>
                      <a:pPr algn="l">
                        <a:lnSpc>
                          <a:spcPts val="3079"/>
                        </a:lnSpc>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9383766" y="3338812"/>
            <a:ext cx="8627663" cy="3677541"/>
          </a:xfrm>
          <a:custGeom>
            <a:avLst/>
            <a:gdLst/>
            <a:ahLst/>
            <a:cxnLst/>
            <a:rect r="r" b="b" t="t" l="l"/>
            <a:pathLst>
              <a:path h="3677541" w="8627663">
                <a:moveTo>
                  <a:pt x="0" y="0"/>
                </a:moveTo>
                <a:lnTo>
                  <a:pt x="8627663" y="0"/>
                </a:lnTo>
                <a:lnTo>
                  <a:pt x="8627663" y="3677541"/>
                </a:lnTo>
                <a:lnTo>
                  <a:pt x="0" y="3677541"/>
                </a:lnTo>
                <a:lnTo>
                  <a:pt x="0" y="0"/>
                </a:lnTo>
                <a:close/>
              </a:path>
            </a:pathLst>
          </a:custGeom>
          <a:blipFill>
            <a:blip r:embed="rId4"/>
            <a:stretch>
              <a:fillRect l="0" t="0" r="0" b="0"/>
            </a:stretch>
          </a:blipFill>
        </p:spPr>
      </p:sp>
      <p:sp>
        <p:nvSpPr>
          <p:cNvPr name="TextBox 6" id="6"/>
          <p:cNvSpPr txBox="true"/>
          <p:nvPr/>
        </p:nvSpPr>
        <p:spPr>
          <a:xfrm rot="0">
            <a:off x="0" y="-95250"/>
            <a:ext cx="9214091"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Visualization with R</a:t>
            </a:r>
          </a:p>
        </p:txBody>
      </p:sp>
      <p:sp>
        <p:nvSpPr>
          <p:cNvPr name="TextBox 7" id="7"/>
          <p:cNvSpPr txBox="true"/>
          <p:nvPr/>
        </p:nvSpPr>
        <p:spPr>
          <a:xfrm rot="0">
            <a:off x="12415832" y="-14001"/>
            <a:ext cx="5872168" cy="540751"/>
          </a:xfrm>
          <a:prstGeom prst="rect">
            <a:avLst/>
          </a:prstGeom>
        </p:spPr>
        <p:txBody>
          <a:bodyPr anchor="t" rtlCol="false" tIns="0" lIns="0" bIns="0" rIns="0">
            <a:spAutoFit/>
          </a:bodyPr>
          <a:lstStyle/>
          <a:p>
            <a:pPr algn="ctr">
              <a:lnSpc>
                <a:spcPts val="4461"/>
              </a:lnSpc>
            </a:pPr>
            <a:r>
              <a:rPr lang="en-US" sz="3186">
                <a:solidFill>
                  <a:srgbClr val="3D1E08"/>
                </a:solidFill>
                <a:latin typeface="Paytone One"/>
                <a:ea typeface="Paytone One"/>
                <a:cs typeface="Paytone One"/>
                <a:sym typeface="Paytone One"/>
              </a:rPr>
              <a:t>In-depth</a:t>
            </a:r>
          </a:p>
        </p:txBody>
      </p:sp>
    </p:spTree>
  </p:cSld>
  <p:clrMapOvr>
    <a:masterClrMapping/>
  </p:clrMapOvr>
  <p:transition spd="fast">
    <p:circl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97"/>
          <a:ext cx="18288000" cy="10964596"/>
        </p:xfrm>
        <a:graphic>
          <a:graphicData uri="http://schemas.openxmlformats.org/drawingml/2006/table">
            <a:tbl>
              <a:tblPr/>
              <a:tblGrid>
                <a:gridCol w="8769073"/>
                <a:gridCol w="9518927"/>
              </a:tblGrid>
              <a:tr h="2492521">
                <a:tc>
                  <a:txBody>
                    <a:bodyPr anchor="t" rtlCol="false"/>
                    <a:lstStyle/>
                    <a:p>
                      <a:pPr algn="ctr">
                        <a:lnSpc>
                          <a:spcPts val="4619"/>
                        </a:lnSpc>
                        <a:spcBef>
                          <a:spcPct val="0"/>
                        </a:spcBef>
                        <a:defRPr/>
                      </a:pPr>
                      <a:r>
                        <a:rPr lang="en-US" b="true" sz="3299">
                          <a:solidFill>
                            <a:srgbClr val="E14235"/>
                          </a:solidFill>
                          <a:latin typeface="Crimson Pro Bold"/>
                          <a:ea typeface="Crimson Pro Bold"/>
                          <a:cs typeface="Crimson Pro Bold"/>
                          <a:sym typeface="Crimson Pro Bold"/>
                        </a:rPr>
                        <a:t>2.Association Rules (Apriori)</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Analyzing the association of three attributes - Discovering rules or relationships such as "People working in industry A with role B often use programming language C."</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4306640">
                <a:tc>
                  <a:txBody>
                    <a:bodyPr anchor="t" rtlCol="false"/>
                    <a:lstStyle/>
                    <a:p>
                      <a:pPr algn="ctr">
                        <a:lnSpc>
                          <a:spcPts val="4619"/>
                        </a:lnSpc>
                        <a:defRPr/>
                      </a:pPr>
                      <a:r>
                        <a:rPr lang="en-US" sz="3299" b="true">
                          <a:solidFill>
                            <a:srgbClr val="0D2A57"/>
                          </a:solidFill>
                          <a:latin typeface="Crimson Pro Bold"/>
                          <a:ea typeface="Crimson Pro Bold"/>
                          <a:cs typeface="Crimson Pro Bold"/>
                          <a:sym typeface="Crimson Pro Bold"/>
                        </a:rPr>
                        <a:t> The main purpose of </a:t>
                      </a:r>
                      <a:r>
                        <a:rPr lang="en-US" b="true" sz="3299" u="sng">
                          <a:solidFill>
                            <a:srgbClr val="0D2A57"/>
                          </a:solidFill>
                          <a:latin typeface="Crimson Pro Bold"/>
                          <a:ea typeface="Crimson Pro Bold"/>
                          <a:cs typeface="Crimson Pro Bold"/>
                          <a:sym typeface="Crimson Pro Bold"/>
                        </a:rPr>
                        <a:t>Association Rule Analysis </a:t>
                      </a:r>
                      <a:r>
                        <a:rPr lang="en-US" sz="3299" b="true">
                          <a:solidFill>
                            <a:srgbClr val="0D2A57"/>
                          </a:solidFill>
                          <a:latin typeface="Crimson Pro Bold"/>
                          <a:ea typeface="Crimson Pro Bold"/>
                          <a:cs typeface="Crimson Pro Bold"/>
                          <a:sym typeface="Crimson Pro Bold"/>
                        </a:rPr>
                        <a:t>is to discover relationships or hidden patterns between attributes in the data.</a:t>
                      </a:r>
                      <a:endParaRPr lang="en-US" sz="1100"/>
                    </a:p>
                    <a:p>
                      <a:pPr algn="ctr" marL="0" indent="0" lvl="0">
                        <a:lnSpc>
                          <a:spcPts val="4619"/>
                        </a:lnSpc>
                        <a:spcBef>
                          <a:spcPct val="0"/>
                        </a:spcBef>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3663673">
                <a:tc rowSpan="2">
                  <a:txBody>
                    <a:bodyPr anchor="t" rtlCol="false"/>
                    <a:lstStyle/>
                    <a:p>
                      <a:pPr algn="ctr">
                        <a:lnSpc>
                          <a:spcPts val="5880"/>
                        </a:lnSpc>
                        <a:defRPr/>
                      </a:pPr>
                      <a:r>
                        <a:rPr lang="en-US" sz="4200" b="true">
                          <a:solidFill>
                            <a:srgbClr val="E14235"/>
                          </a:solidFill>
                          <a:latin typeface="Crimson Pro Bold"/>
                          <a:ea typeface="Crimson Pro Bold"/>
                          <a:cs typeface="Crimson Pro Bold"/>
                          <a:sym typeface="Crimson Pro Bold"/>
                        </a:rPr>
                        <a:t>INSIGHTS</a:t>
                      </a:r>
                      <a:endParaRPr lang="en-US" sz="1100"/>
                    </a:p>
                    <a:p>
                      <a:pPr algn="ctr">
                        <a:lnSpc>
                          <a:spcPts val="5880"/>
                        </a:lnSpc>
                      </a:pPr>
                    </a:p>
                    <a:p>
                      <a:pPr algn="ctr" marL="0" indent="0" lvl="0">
                        <a:lnSpc>
                          <a:spcPts val="5880"/>
                        </a:lnSpc>
                        <a:spcBef>
                          <a:spcPct val="0"/>
                        </a:spcBef>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l" marL="539743" indent="-269871" lvl="1">
                        <a:lnSpc>
                          <a:spcPts val="3499"/>
                        </a:lnSpc>
                        <a:buFont typeface="Arial"/>
                        <a:buChar char="•"/>
                        <a:defRPr/>
                      </a:pPr>
                      <a:r>
                        <a:rPr lang="en-US" b="true" sz="2499">
                          <a:solidFill>
                            <a:srgbClr val="E14235"/>
                          </a:solidFill>
                          <a:latin typeface="Arimo Bold"/>
                          <a:ea typeface="Arimo Bold"/>
                          <a:cs typeface="Arimo Bold"/>
                          <a:sym typeface="Arimo Bold"/>
                        </a:rPr>
                        <a:t>Rules with low support but high confidence</a:t>
                      </a:r>
                      <a:endParaRPr lang="en-US" sz="1100"/>
                    </a:p>
                    <a:p>
                      <a:pPr algn="l" marL="539743" indent="-269871" lvl="1">
                        <a:lnSpc>
                          <a:spcPts val="3499"/>
                        </a:lnSpc>
                        <a:buFont typeface="Arial"/>
                        <a:buChar char="•"/>
                      </a:pPr>
                      <a:r>
                        <a:rPr lang="en-US" b="true" sz="2499">
                          <a:solidFill>
                            <a:srgbClr val="E14235"/>
                          </a:solidFill>
                          <a:latin typeface="Arimo Bold"/>
                          <a:ea typeface="Arimo Bold"/>
                          <a:cs typeface="Arimo Bold"/>
                          <a:sym typeface="Arimo Bold"/>
                        </a:rPr>
                        <a:t>Lift not too high, indicating that these association rules are not very strong</a:t>
                      </a:r>
                    </a:p>
                    <a:p>
                      <a:pPr algn="l" marL="539743" indent="-269871" lvl="1">
                        <a:lnSpc>
                          <a:spcPts val="3499"/>
                        </a:lnSpc>
                        <a:buFont typeface="Arial"/>
                        <a:buChar char="•"/>
                      </a:pPr>
                      <a:r>
                        <a:rPr lang="en-US" b="true" sz="2499">
                          <a:solidFill>
                            <a:srgbClr val="E14235"/>
                          </a:solidFill>
                          <a:latin typeface="Arimo Bold"/>
                          <a:ea typeface="Arimo Bold"/>
                          <a:cs typeface="Arimo Bold"/>
                          <a:sym typeface="Arimo Bold"/>
                        </a:rPr>
                        <a:t>Dispersion of rules</a:t>
                      </a:r>
                    </a:p>
                    <a:p>
                      <a:pPr algn="l">
                        <a:lnSpc>
                          <a:spcPts val="3079"/>
                        </a:lnSpc>
                      </a:pPr>
                    </a:p>
                    <a:p>
                      <a:pPr algn="l">
                        <a:lnSpc>
                          <a:spcPts val="3079"/>
                        </a:lnSpc>
                      </a:pPr>
                    </a:p>
                    <a:p>
                      <a:pPr algn="l">
                        <a:lnSpc>
                          <a:spcPts val="3079"/>
                        </a:lnSpc>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501763">
                <a:tc vMerge="true">
                  <a:txBody>
                    <a:bodyPr anchor="t" rtlCol="false"/>
                    <a:lstStyle/>
                    <a:p>
                      <a:pPr algn="ctr">
                        <a:lnSpc>
                          <a:spcPts val="5880"/>
                        </a:lnSpc>
                        <a:defRPr/>
                      </a:pPr>
                      <a:r>
                        <a:rPr lang="en-US" sz="4200" b="true">
                          <a:solidFill>
                            <a:srgbClr val="E14235"/>
                          </a:solidFill>
                          <a:latin typeface="Crimson Pro Bold"/>
                          <a:ea typeface="Crimson Pro Bold"/>
                          <a:cs typeface="Crimson Pro Bold"/>
                          <a:sym typeface="Crimson Pro Bold"/>
                        </a:rPr>
                        <a:t>INSIGHTS</a:t>
                      </a:r>
                      <a:endParaRPr lang="en-US" sz="1100"/>
                    </a:p>
                    <a:p>
                      <a:pPr algn="ctr">
                        <a:lnSpc>
                          <a:spcPts val="5880"/>
                        </a:lnSpc>
                      </a:pPr>
                    </a:p>
                    <a:p>
                      <a:pPr algn="ctr" marL="0" indent="0" lvl="0">
                        <a:lnSpc>
                          <a:spcPts val="5880"/>
                        </a:lnSpc>
                        <a:spcBef>
                          <a:spcPct val="0"/>
                        </a:spcBef>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l" marL="539743" indent="-269871" lvl="1">
                        <a:lnSpc>
                          <a:spcPts val="3499"/>
                        </a:lnSpc>
                        <a:buFont typeface="Arial"/>
                        <a:buChar char="•"/>
                        <a:defRPr/>
                      </a:pPr>
                      <a:r>
                        <a:rPr lang="en-US" b="true" sz="2499">
                          <a:solidFill>
                            <a:srgbClr val="E14235"/>
                          </a:solidFill>
                          <a:latin typeface="Arimo Bold"/>
                          <a:ea typeface="Arimo Bold"/>
                          <a:cs typeface="Arimo Bold"/>
                          <a:sym typeface="Arimo Bold"/>
                        </a:rPr>
                        <a:t>Rules with low support but high confidence</a:t>
                      </a:r>
                      <a:endParaRPr lang="en-US" sz="1100"/>
                    </a:p>
                    <a:p>
                      <a:pPr algn="l" marL="539743" indent="-269871" lvl="1">
                        <a:lnSpc>
                          <a:spcPts val="3499"/>
                        </a:lnSpc>
                        <a:buFont typeface="Arial"/>
                        <a:buChar char="•"/>
                      </a:pPr>
                      <a:r>
                        <a:rPr lang="en-US" b="true" sz="2499">
                          <a:solidFill>
                            <a:srgbClr val="E14235"/>
                          </a:solidFill>
                          <a:latin typeface="Arimo Bold"/>
                          <a:ea typeface="Arimo Bold"/>
                          <a:cs typeface="Arimo Bold"/>
                          <a:sym typeface="Arimo Bold"/>
                        </a:rPr>
                        <a:t>Lift not too high, indicating that these association rules are not very strong</a:t>
                      </a:r>
                    </a:p>
                    <a:p>
                      <a:pPr algn="l" marL="539743" indent="-269871" lvl="1">
                        <a:lnSpc>
                          <a:spcPts val="3499"/>
                        </a:lnSpc>
                        <a:buFont typeface="Arial"/>
                        <a:buChar char="•"/>
                      </a:pPr>
                      <a:r>
                        <a:rPr lang="en-US" b="true" sz="2499">
                          <a:solidFill>
                            <a:srgbClr val="E14235"/>
                          </a:solidFill>
                          <a:latin typeface="Arimo Bold"/>
                          <a:ea typeface="Arimo Bold"/>
                          <a:cs typeface="Arimo Bold"/>
                          <a:sym typeface="Arimo Bold"/>
                        </a:rPr>
                        <a:t>Dispersion of rules</a:t>
                      </a:r>
                    </a:p>
                    <a:p>
                      <a:pPr algn="l">
                        <a:lnSpc>
                          <a:spcPts val="3079"/>
                        </a:lnSpc>
                      </a:pPr>
                    </a:p>
                    <a:p>
                      <a:pPr algn="l">
                        <a:lnSpc>
                          <a:spcPts val="3079"/>
                        </a:lnSpc>
                      </a:pPr>
                    </a:p>
                    <a:p>
                      <a:pPr algn="l">
                        <a:lnSpc>
                          <a:spcPts val="3079"/>
                        </a:lnSpc>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8974898" y="3725979"/>
            <a:ext cx="9144000" cy="3303270"/>
          </a:xfrm>
          <a:custGeom>
            <a:avLst/>
            <a:gdLst/>
            <a:ahLst/>
            <a:cxnLst/>
            <a:rect r="r" b="b" t="t" l="l"/>
            <a:pathLst>
              <a:path h="3303270" w="9144000">
                <a:moveTo>
                  <a:pt x="0" y="0"/>
                </a:moveTo>
                <a:lnTo>
                  <a:pt x="9144000" y="0"/>
                </a:lnTo>
                <a:lnTo>
                  <a:pt x="9144000" y="3303270"/>
                </a:lnTo>
                <a:lnTo>
                  <a:pt x="0" y="3303270"/>
                </a:lnTo>
                <a:lnTo>
                  <a:pt x="0" y="0"/>
                </a:lnTo>
                <a:close/>
              </a:path>
            </a:pathLst>
          </a:custGeom>
          <a:blipFill>
            <a:blip r:embed="rId4"/>
            <a:stretch>
              <a:fillRect l="0" t="0" r="0" b="0"/>
            </a:stretch>
          </a:blipFill>
        </p:spPr>
      </p:sp>
      <p:sp>
        <p:nvSpPr>
          <p:cNvPr name="TextBox 6" id="6"/>
          <p:cNvSpPr txBox="true"/>
          <p:nvPr/>
        </p:nvSpPr>
        <p:spPr>
          <a:xfrm rot="0">
            <a:off x="0" y="-95250"/>
            <a:ext cx="9214091"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Visualization with R</a:t>
            </a:r>
          </a:p>
        </p:txBody>
      </p:sp>
      <p:sp>
        <p:nvSpPr>
          <p:cNvPr name="TextBox 7" id="7"/>
          <p:cNvSpPr txBox="true"/>
          <p:nvPr/>
        </p:nvSpPr>
        <p:spPr>
          <a:xfrm rot="0">
            <a:off x="12415832" y="80462"/>
            <a:ext cx="5872168" cy="540751"/>
          </a:xfrm>
          <a:prstGeom prst="rect">
            <a:avLst/>
          </a:prstGeom>
        </p:spPr>
        <p:txBody>
          <a:bodyPr anchor="t" rtlCol="false" tIns="0" lIns="0" bIns="0" rIns="0">
            <a:spAutoFit/>
          </a:bodyPr>
          <a:lstStyle/>
          <a:p>
            <a:pPr algn="ctr">
              <a:lnSpc>
                <a:spcPts val="4461"/>
              </a:lnSpc>
            </a:pPr>
            <a:r>
              <a:rPr lang="en-US" sz="3186">
                <a:solidFill>
                  <a:srgbClr val="3D1E08"/>
                </a:solidFill>
                <a:latin typeface="Paytone One"/>
                <a:ea typeface="Paytone One"/>
                <a:cs typeface="Paytone One"/>
                <a:sym typeface="Paytone One"/>
              </a:rPr>
              <a:t>In-depth</a:t>
            </a:r>
          </a:p>
        </p:txBody>
      </p:sp>
    </p:spTree>
  </p:cSld>
  <p:clrMapOvr>
    <a:masterClrMapping/>
  </p:clrMapOvr>
  <p:transition spd="fast">
    <p:circl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97"/>
          <a:ext cx="18288000" cy="10973147"/>
        </p:xfrm>
        <a:graphic>
          <a:graphicData uri="http://schemas.openxmlformats.org/drawingml/2006/table">
            <a:tbl>
              <a:tblPr/>
              <a:tblGrid>
                <a:gridCol w="8769073"/>
                <a:gridCol w="9518927"/>
              </a:tblGrid>
              <a:tr h="2492516">
                <a:tc>
                  <a:txBody>
                    <a:bodyPr anchor="t" rtlCol="false"/>
                    <a:lstStyle/>
                    <a:p>
                      <a:pPr algn="ctr">
                        <a:lnSpc>
                          <a:spcPts val="4619"/>
                        </a:lnSpc>
                        <a:spcBef>
                          <a:spcPct val="0"/>
                        </a:spcBef>
                        <a:defRPr/>
                      </a:pPr>
                      <a:r>
                        <a:rPr lang="en-US" b="true" sz="3299">
                          <a:solidFill>
                            <a:srgbClr val="E14235"/>
                          </a:solidFill>
                          <a:latin typeface="Crimson Pro Bold"/>
                          <a:ea typeface="Crimson Pro Bold"/>
                          <a:cs typeface="Crimson Pro Bold"/>
                          <a:sym typeface="Crimson Pro Bold"/>
                        </a:rPr>
                        <a:t>3.Linear Regression Model</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Utilize multiple independent variables to assess their combined impact on the dependent variable. This helps identify the factors that strongly affect the target.</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4822684">
                <a:tc>
                  <a:txBody>
                    <a:bodyPr anchor="t" rtlCol="false"/>
                    <a:lstStyle/>
                    <a:p>
                      <a:pPr algn="ctr">
                        <a:lnSpc>
                          <a:spcPts val="4619"/>
                        </a:lnSpc>
                        <a:defRPr/>
                      </a:pPr>
                      <a:r>
                        <a:rPr lang="en-US" b="true" sz="3299" u="sng">
                          <a:solidFill>
                            <a:srgbClr val="0D2A57"/>
                          </a:solidFill>
                          <a:latin typeface="Crimson Pro Bold"/>
                          <a:ea typeface="Crimson Pro Bold"/>
                          <a:cs typeface="Crimson Pro Bold"/>
                          <a:sym typeface="Crimson Pro Bold"/>
                        </a:rPr>
                        <a:t>Linear Regression</a:t>
                      </a:r>
                      <a:r>
                        <a:rPr lang="en-US" sz="3299" b="true">
                          <a:solidFill>
                            <a:srgbClr val="0D2A57"/>
                          </a:solidFill>
                          <a:latin typeface="Crimson Pro Bold"/>
                          <a:ea typeface="Crimson Pro Bold"/>
                          <a:cs typeface="Crimson Pro Bold"/>
                          <a:sym typeface="Crimson Pro Bold"/>
                        </a:rPr>
                        <a:t> is a statistical method used to model the relationship between a dependent variable (target variable) and one or more independent variables (predictor factors). Linear regression aims to find the best-fitting straight line (regression line) that describes the relationship between these variables.</a:t>
                      </a:r>
                      <a:endParaRPr lang="en-US" sz="1100"/>
                    </a:p>
                    <a:p>
                      <a:pPr algn="ctr" marL="0" indent="0" lvl="0">
                        <a:lnSpc>
                          <a:spcPts val="4619"/>
                        </a:lnSpc>
                        <a:spcBef>
                          <a:spcPct val="0"/>
                        </a:spcBef>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597490">
                <a:tc rowSpan="2">
                  <a:txBody>
                    <a:bodyPr anchor="t" rtlCol="false"/>
                    <a:lstStyle/>
                    <a:p>
                      <a:pPr algn="ctr">
                        <a:lnSpc>
                          <a:spcPts val="5879"/>
                        </a:lnSpc>
                        <a:defRPr/>
                      </a:pPr>
                      <a:r>
                        <a:rPr lang="en-US" sz="4199" b="true">
                          <a:solidFill>
                            <a:srgbClr val="E14235"/>
                          </a:solidFill>
                          <a:latin typeface="Crimson Pro Bold"/>
                          <a:ea typeface="Crimson Pro Bold"/>
                          <a:cs typeface="Crimson Pro Bold"/>
                          <a:sym typeface="Crimson Pro Bold"/>
                        </a:rPr>
                        <a:t>INSIGHTS</a:t>
                      </a:r>
                      <a:endParaRPr lang="en-US" sz="1100"/>
                    </a:p>
                    <a:p>
                      <a:pPr algn="ctr">
                        <a:lnSpc>
                          <a:spcPts val="5879"/>
                        </a:lnSpc>
                      </a:pPr>
                    </a:p>
                    <a:p>
                      <a:pPr algn="ctr" marL="0" indent="0" lvl="0">
                        <a:lnSpc>
                          <a:spcPts val="5879"/>
                        </a:lnSpc>
                        <a:spcBef>
                          <a:spcPct val="0"/>
                        </a:spcBef>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l">
                        <a:lnSpc>
                          <a:spcPts val="3079"/>
                        </a:lnSpc>
                        <a:defRPr/>
                      </a:pPr>
                      <a:r>
                        <a:rPr lang="en-US" sz="2199" b="true">
                          <a:solidFill>
                            <a:srgbClr val="E14235"/>
                          </a:solidFill>
                          <a:latin typeface="Arimo Bold"/>
                          <a:ea typeface="Arimo Bold"/>
                          <a:cs typeface="Arimo Bold"/>
                          <a:sym typeface="Arimo Bold"/>
                        </a:rPr>
                        <a:t>The chart shows a positive relationship between average yearly salary and job satisfaction levels. This means that as salary increases, job satisfaction also tends to increase.</a:t>
                      </a:r>
                      <a:endParaRPr lang="en-US" sz="1100"/>
                    </a:p>
                    <a:p>
                      <a:pPr algn="l">
                        <a:lnSpc>
                          <a:spcPts val="3079"/>
                        </a:lnSpc>
                      </a:pPr>
                    </a:p>
                    <a:p>
                      <a:pPr algn="l">
                        <a:lnSpc>
                          <a:spcPts val="3079"/>
                        </a:lnSpc>
                      </a:pPr>
                    </a:p>
                    <a:p>
                      <a:pPr algn="l">
                        <a:lnSpc>
                          <a:spcPts val="3079"/>
                        </a:lnSpc>
                      </a:pPr>
                    </a:p>
                    <a:p>
                      <a:pPr algn="l">
                        <a:lnSpc>
                          <a:spcPts val="3079"/>
                        </a:lnSpc>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60457">
                <a:tc vMerge="true">
                  <a:txBody>
                    <a:bodyPr anchor="t" rtlCol="false"/>
                    <a:lstStyle/>
                    <a:p>
                      <a:pPr algn="ctr">
                        <a:lnSpc>
                          <a:spcPts val="5879"/>
                        </a:lnSpc>
                        <a:defRPr/>
                      </a:pPr>
                      <a:r>
                        <a:rPr lang="en-US" sz="4199" b="true">
                          <a:solidFill>
                            <a:srgbClr val="E14235"/>
                          </a:solidFill>
                          <a:latin typeface="Crimson Pro Bold"/>
                          <a:ea typeface="Crimson Pro Bold"/>
                          <a:cs typeface="Crimson Pro Bold"/>
                          <a:sym typeface="Crimson Pro Bold"/>
                        </a:rPr>
                        <a:t>INSIGHTS</a:t>
                      </a:r>
                      <a:endParaRPr lang="en-US" sz="1100"/>
                    </a:p>
                    <a:p>
                      <a:pPr algn="ctr">
                        <a:lnSpc>
                          <a:spcPts val="5879"/>
                        </a:lnSpc>
                      </a:pPr>
                    </a:p>
                    <a:p>
                      <a:pPr algn="ctr" marL="0" indent="0" lvl="0">
                        <a:lnSpc>
                          <a:spcPts val="5879"/>
                        </a:lnSpc>
                        <a:spcBef>
                          <a:spcPct val="0"/>
                        </a:spcBef>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l">
                        <a:lnSpc>
                          <a:spcPts val="3079"/>
                        </a:lnSpc>
                        <a:defRPr/>
                      </a:pPr>
                      <a:r>
                        <a:rPr lang="en-US" sz="2199" b="true">
                          <a:solidFill>
                            <a:srgbClr val="E14235"/>
                          </a:solidFill>
                          <a:latin typeface="Arimo Bold"/>
                          <a:ea typeface="Arimo Bold"/>
                          <a:cs typeface="Arimo Bold"/>
                          <a:sym typeface="Arimo Bold"/>
                        </a:rPr>
                        <a:t>The chart shows a positive relationship between average yearly salary and job satisfaction levels. This means that as salary increases, job satisfaction also tends to increase.</a:t>
                      </a:r>
                      <a:endParaRPr lang="en-US" sz="1100"/>
                    </a:p>
                    <a:p>
                      <a:pPr algn="l">
                        <a:lnSpc>
                          <a:spcPts val="3079"/>
                        </a:lnSpc>
                      </a:pPr>
                    </a:p>
                    <a:p>
                      <a:pPr algn="l">
                        <a:lnSpc>
                          <a:spcPts val="3079"/>
                        </a:lnSpc>
                      </a:pPr>
                    </a:p>
                    <a:p>
                      <a:pPr algn="l">
                        <a:lnSpc>
                          <a:spcPts val="3079"/>
                        </a:lnSpc>
                      </a:pPr>
                    </a:p>
                    <a:p>
                      <a:pPr algn="l">
                        <a:lnSpc>
                          <a:spcPts val="3079"/>
                        </a:lnSpc>
                      </a:pP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9214091" y="3792022"/>
            <a:ext cx="8735123" cy="4465832"/>
          </a:xfrm>
          <a:custGeom>
            <a:avLst/>
            <a:gdLst/>
            <a:ahLst/>
            <a:cxnLst/>
            <a:rect r="r" b="b" t="t" l="l"/>
            <a:pathLst>
              <a:path h="4465832" w="8735123">
                <a:moveTo>
                  <a:pt x="0" y="0"/>
                </a:moveTo>
                <a:lnTo>
                  <a:pt x="8735122" y="0"/>
                </a:lnTo>
                <a:lnTo>
                  <a:pt x="8735122" y="4465832"/>
                </a:lnTo>
                <a:lnTo>
                  <a:pt x="0" y="4465832"/>
                </a:lnTo>
                <a:lnTo>
                  <a:pt x="0" y="0"/>
                </a:lnTo>
                <a:close/>
              </a:path>
            </a:pathLst>
          </a:custGeom>
          <a:blipFill>
            <a:blip r:embed="rId4"/>
            <a:stretch>
              <a:fillRect l="0" t="0" r="0" b="0"/>
            </a:stretch>
          </a:blipFill>
        </p:spPr>
      </p:sp>
      <p:sp>
        <p:nvSpPr>
          <p:cNvPr name="TextBox 6" id="6"/>
          <p:cNvSpPr txBox="true"/>
          <p:nvPr/>
        </p:nvSpPr>
        <p:spPr>
          <a:xfrm rot="0">
            <a:off x="0" y="-95250"/>
            <a:ext cx="9214091"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Visualization with R</a:t>
            </a:r>
          </a:p>
        </p:txBody>
      </p:sp>
      <p:sp>
        <p:nvSpPr>
          <p:cNvPr name="TextBox 7" id="7"/>
          <p:cNvSpPr txBox="true"/>
          <p:nvPr/>
        </p:nvSpPr>
        <p:spPr>
          <a:xfrm rot="0">
            <a:off x="12415832" y="-14001"/>
            <a:ext cx="5872168" cy="540751"/>
          </a:xfrm>
          <a:prstGeom prst="rect">
            <a:avLst/>
          </a:prstGeom>
        </p:spPr>
        <p:txBody>
          <a:bodyPr anchor="t" rtlCol="false" tIns="0" lIns="0" bIns="0" rIns="0">
            <a:spAutoFit/>
          </a:bodyPr>
          <a:lstStyle/>
          <a:p>
            <a:pPr algn="ctr">
              <a:lnSpc>
                <a:spcPts val="4461"/>
              </a:lnSpc>
            </a:pPr>
            <a:r>
              <a:rPr lang="en-US" sz="3186">
                <a:solidFill>
                  <a:srgbClr val="3D1E08"/>
                </a:solidFill>
                <a:latin typeface="Paytone One"/>
                <a:ea typeface="Paytone One"/>
                <a:cs typeface="Paytone One"/>
                <a:sym typeface="Paytone One"/>
              </a:rPr>
              <a:t>In-depth</a:t>
            </a:r>
          </a:p>
        </p:txBody>
      </p:sp>
    </p:spTree>
  </p:cSld>
  <p:clrMapOvr>
    <a:masterClrMapping/>
  </p:clrMapOvr>
  <p:transition spd="fast">
    <p:circle/>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47"/>
          <a:ext cx="18288000" cy="9221274"/>
        </p:xfrm>
        <a:graphic>
          <a:graphicData uri="http://schemas.openxmlformats.org/drawingml/2006/table">
            <a:tbl>
              <a:tblPr/>
              <a:tblGrid>
                <a:gridCol w="8769073"/>
                <a:gridCol w="9518927"/>
              </a:tblGrid>
              <a:tr h="753588">
                <a:tc>
                  <a:txBody>
                    <a:bodyPr anchor="t" rtlCol="false"/>
                    <a:lstStyle/>
                    <a:p>
                      <a:pPr algn="ctr">
                        <a:lnSpc>
                          <a:spcPts val="4619"/>
                        </a:lnSpc>
                        <a:spcBef>
                          <a:spcPct val="0"/>
                        </a:spcBef>
                        <a:defRPr/>
                      </a:pPr>
                      <a:r>
                        <a:rPr lang="en-US" b="true" sz="3299">
                          <a:solidFill>
                            <a:srgbClr val="E14235"/>
                          </a:solidFill>
                          <a:latin typeface="Crimson Pro Bold"/>
                          <a:ea typeface="Crimson Pro Bold"/>
                          <a:cs typeface="Crimson Pro Bold"/>
                          <a:sym typeface="Crimson Pro Bold"/>
                        </a:rPr>
                        <a:t>1.Total number of survey takers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2.Average age of survey takers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5982411">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11535">
                <a:tc rowSpan="2">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473740">
                <a:tc vMerge="true">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1028700" y="2638049"/>
            <a:ext cx="6524775" cy="4175856"/>
          </a:xfrm>
          <a:custGeom>
            <a:avLst/>
            <a:gdLst/>
            <a:ahLst/>
            <a:cxnLst/>
            <a:rect r="r" b="b" t="t" l="l"/>
            <a:pathLst>
              <a:path h="4175856" w="6524775">
                <a:moveTo>
                  <a:pt x="0" y="0"/>
                </a:moveTo>
                <a:lnTo>
                  <a:pt x="6524775" y="0"/>
                </a:lnTo>
                <a:lnTo>
                  <a:pt x="6524775" y="4175856"/>
                </a:lnTo>
                <a:lnTo>
                  <a:pt x="0" y="4175856"/>
                </a:lnTo>
                <a:lnTo>
                  <a:pt x="0" y="0"/>
                </a:lnTo>
                <a:close/>
              </a:path>
            </a:pathLst>
          </a:custGeom>
          <a:blipFill>
            <a:blip r:embed="rId4"/>
            <a:stretch>
              <a:fillRect l="0" t="0" r="0" b="0"/>
            </a:stretch>
          </a:blipFill>
        </p:spPr>
      </p:sp>
      <p:sp>
        <p:nvSpPr>
          <p:cNvPr name="Freeform 6" id="6"/>
          <p:cNvSpPr/>
          <p:nvPr/>
        </p:nvSpPr>
        <p:spPr>
          <a:xfrm flipH="false" flipV="false" rot="0">
            <a:off x="1543149" y="7993379"/>
            <a:ext cx="5495878" cy="1968673"/>
          </a:xfrm>
          <a:custGeom>
            <a:avLst/>
            <a:gdLst/>
            <a:ahLst/>
            <a:cxnLst/>
            <a:rect r="r" b="b" t="t" l="l"/>
            <a:pathLst>
              <a:path h="1968673" w="5495878">
                <a:moveTo>
                  <a:pt x="0" y="0"/>
                </a:moveTo>
                <a:lnTo>
                  <a:pt x="5495877" y="0"/>
                </a:lnTo>
                <a:lnTo>
                  <a:pt x="5495877" y="1968672"/>
                </a:lnTo>
                <a:lnTo>
                  <a:pt x="0" y="1968672"/>
                </a:lnTo>
                <a:lnTo>
                  <a:pt x="0" y="0"/>
                </a:lnTo>
                <a:close/>
              </a:path>
            </a:pathLst>
          </a:custGeom>
          <a:blipFill>
            <a:blip r:embed="rId5"/>
            <a:stretch>
              <a:fillRect l="0" t="0" r="0" b="0"/>
            </a:stretch>
          </a:blipFill>
        </p:spPr>
      </p:sp>
      <p:sp>
        <p:nvSpPr>
          <p:cNvPr name="Freeform 7" id="7"/>
          <p:cNvSpPr/>
          <p:nvPr/>
        </p:nvSpPr>
        <p:spPr>
          <a:xfrm flipH="false" flipV="false" rot="0">
            <a:off x="9973014" y="2638049"/>
            <a:ext cx="7286286" cy="4134353"/>
          </a:xfrm>
          <a:custGeom>
            <a:avLst/>
            <a:gdLst/>
            <a:ahLst/>
            <a:cxnLst/>
            <a:rect r="r" b="b" t="t" l="l"/>
            <a:pathLst>
              <a:path h="4134353" w="7286286">
                <a:moveTo>
                  <a:pt x="0" y="0"/>
                </a:moveTo>
                <a:lnTo>
                  <a:pt x="7286286" y="0"/>
                </a:lnTo>
                <a:lnTo>
                  <a:pt x="7286286" y="4134353"/>
                </a:lnTo>
                <a:lnTo>
                  <a:pt x="0" y="4134353"/>
                </a:lnTo>
                <a:lnTo>
                  <a:pt x="0" y="0"/>
                </a:lnTo>
                <a:close/>
              </a:path>
            </a:pathLst>
          </a:custGeom>
          <a:blipFill>
            <a:blip r:embed="rId6"/>
            <a:stretch>
              <a:fillRect l="0" t="0" r="0" b="0"/>
            </a:stretch>
          </a:blipFill>
        </p:spPr>
      </p:sp>
      <p:sp>
        <p:nvSpPr>
          <p:cNvPr name="Freeform 8" id="8"/>
          <p:cNvSpPr/>
          <p:nvPr/>
        </p:nvSpPr>
        <p:spPr>
          <a:xfrm flipH="false" flipV="false" rot="0">
            <a:off x="9830588" y="7963967"/>
            <a:ext cx="7704487" cy="2027497"/>
          </a:xfrm>
          <a:custGeom>
            <a:avLst/>
            <a:gdLst/>
            <a:ahLst/>
            <a:cxnLst/>
            <a:rect r="r" b="b" t="t" l="l"/>
            <a:pathLst>
              <a:path h="2027497" w="7704487">
                <a:moveTo>
                  <a:pt x="0" y="0"/>
                </a:moveTo>
                <a:lnTo>
                  <a:pt x="7704487" y="0"/>
                </a:lnTo>
                <a:lnTo>
                  <a:pt x="7704487" y="2027496"/>
                </a:lnTo>
                <a:lnTo>
                  <a:pt x="0" y="2027496"/>
                </a:lnTo>
                <a:lnTo>
                  <a:pt x="0" y="0"/>
                </a:lnTo>
                <a:close/>
              </a:path>
            </a:pathLst>
          </a:custGeom>
          <a:blipFill>
            <a:blip r:embed="rId7"/>
            <a:stretch>
              <a:fillRect l="0" t="0" r="0" b="0"/>
            </a:stretch>
          </a:blipFill>
        </p:spPr>
      </p:sp>
      <p:sp>
        <p:nvSpPr>
          <p:cNvPr name="TextBox 9" id="9"/>
          <p:cNvSpPr txBox="true"/>
          <p:nvPr/>
        </p:nvSpPr>
        <p:spPr>
          <a:xfrm rot="0">
            <a:off x="616498" y="-95250"/>
            <a:ext cx="17400457"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Visualization with Power-BI</a:t>
            </a:r>
          </a:p>
        </p:txBody>
      </p:sp>
    </p:spTree>
  </p:cSld>
  <p:clrMapOvr>
    <a:masterClrMapping/>
  </p:clrMapOvr>
  <p:transition spd="fast">
    <p:circle/>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47"/>
          <a:ext cx="18288000" cy="9221274"/>
        </p:xfrm>
        <a:graphic>
          <a:graphicData uri="http://schemas.openxmlformats.org/drawingml/2006/table">
            <a:tbl>
              <a:tblPr/>
              <a:tblGrid>
                <a:gridCol w="8373883"/>
                <a:gridCol w="9914117"/>
              </a:tblGrid>
              <a:tr h="753588">
                <a:tc>
                  <a:txBody>
                    <a:bodyPr anchor="t" rtlCol="false"/>
                    <a:lstStyle/>
                    <a:p>
                      <a:pPr algn="ctr">
                        <a:lnSpc>
                          <a:spcPts val="4619"/>
                        </a:lnSpc>
                        <a:spcBef>
                          <a:spcPct val="0"/>
                        </a:spcBef>
                        <a:defRPr/>
                      </a:pPr>
                      <a:r>
                        <a:rPr lang="en-US" b="true" sz="3299">
                          <a:solidFill>
                            <a:srgbClr val="E14235"/>
                          </a:solidFill>
                          <a:latin typeface="Crimson Pro Bold"/>
                          <a:ea typeface="Crimson Pro Bold"/>
                          <a:cs typeface="Crimson Pro Bold"/>
                          <a:sym typeface="Crimson Pro Bold"/>
                        </a:rPr>
                        <a:t>3.Country of survey takers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4.Favorite programming Language</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5303899">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690047">
                <a:tc rowSpan="2">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473740">
                <a:tc vMerge="true">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1565134" y="2198503"/>
            <a:ext cx="5009869" cy="4560003"/>
          </a:xfrm>
          <a:custGeom>
            <a:avLst/>
            <a:gdLst/>
            <a:ahLst/>
            <a:cxnLst/>
            <a:rect r="r" b="b" t="t" l="l"/>
            <a:pathLst>
              <a:path h="4560003" w="5009869">
                <a:moveTo>
                  <a:pt x="0" y="0"/>
                </a:moveTo>
                <a:lnTo>
                  <a:pt x="5009869" y="0"/>
                </a:lnTo>
                <a:lnTo>
                  <a:pt x="5009869" y="4560002"/>
                </a:lnTo>
                <a:lnTo>
                  <a:pt x="0" y="4560002"/>
                </a:lnTo>
                <a:lnTo>
                  <a:pt x="0" y="0"/>
                </a:lnTo>
                <a:close/>
              </a:path>
            </a:pathLst>
          </a:custGeom>
          <a:blipFill>
            <a:blip r:embed="rId4"/>
            <a:stretch>
              <a:fillRect l="0" t="0" r="0" b="0"/>
            </a:stretch>
          </a:blipFill>
        </p:spPr>
      </p:sp>
      <p:sp>
        <p:nvSpPr>
          <p:cNvPr name="Freeform 6" id="6"/>
          <p:cNvSpPr/>
          <p:nvPr/>
        </p:nvSpPr>
        <p:spPr>
          <a:xfrm flipH="false" flipV="false" rot="0">
            <a:off x="1565134" y="7245708"/>
            <a:ext cx="4801223" cy="2808463"/>
          </a:xfrm>
          <a:custGeom>
            <a:avLst/>
            <a:gdLst/>
            <a:ahLst/>
            <a:cxnLst/>
            <a:rect r="r" b="b" t="t" l="l"/>
            <a:pathLst>
              <a:path h="2808463" w="4801223">
                <a:moveTo>
                  <a:pt x="0" y="0"/>
                </a:moveTo>
                <a:lnTo>
                  <a:pt x="4801223" y="0"/>
                </a:lnTo>
                <a:lnTo>
                  <a:pt x="4801223" y="2808463"/>
                </a:lnTo>
                <a:lnTo>
                  <a:pt x="0" y="2808463"/>
                </a:lnTo>
                <a:lnTo>
                  <a:pt x="0" y="0"/>
                </a:lnTo>
                <a:close/>
              </a:path>
            </a:pathLst>
          </a:custGeom>
          <a:blipFill>
            <a:blip r:embed="rId5"/>
            <a:stretch>
              <a:fillRect l="0" t="-1776" r="0" b="0"/>
            </a:stretch>
          </a:blipFill>
        </p:spPr>
      </p:sp>
      <p:sp>
        <p:nvSpPr>
          <p:cNvPr name="Freeform 7" id="7"/>
          <p:cNvSpPr/>
          <p:nvPr/>
        </p:nvSpPr>
        <p:spPr>
          <a:xfrm flipH="false" flipV="false" rot="0">
            <a:off x="10671515" y="1968717"/>
            <a:ext cx="6090735" cy="4802310"/>
          </a:xfrm>
          <a:custGeom>
            <a:avLst/>
            <a:gdLst/>
            <a:ahLst/>
            <a:cxnLst/>
            <a:rect r="r" b="b" t="t" l="l"/>
            <a:pathLst>
              <a:path h="4802310" w="6090735">
                <a:moveTo>
                  <a:pt x="0" y="0"/>
                </a:moveTo>
                <a:lnTo>
                  <a:pt x="6090735" y="0"/>
                </a:lnTo>
                <a:lnTo>
                  <a:pt x="6090735" y="4802310"/>
                </a:lnTo>
                <a:lnTo>
                  <a:pt x="0" y="4802310"/>
                </a:lnTo>
                <a:lnTo>
                  <a:pt x="0" y="0"/>
                </a:lnTo>
                <a:close/>
              </a:path>
            </a:pathLst>
          </a:custGeom>
          <a:blipFill>
            <a:blip r:embed="rId6"/>
            <a:stretch>
              <a:fillRect l="0" t="0" r="0" b="0"/>
            </a:stretch>
          </a:blipFill>
        </p:spPr>
      </p:sp>
      <p:sp>
        <p:nvSpPr>
          <p:cNvPr name="Freeform 8" id="8"/>
          <p:cNvSpPr/>
          <p:nvPr/>
        </p:nvSpPr>
        <p:spPr>
          <a:xfrm flipH="false" flipV="false" rot="0">
            <a:off x="11475296" y="7245708"/>
            <a:ext cx="4394967" cy="2683032"/>
          </a:xfrm>
          <a:custGeom>
            <a:avLst/>
            <a:gdLst/>
            <a:ahLst/>
            <a:cxnLst/>
            <a:rect r="r" b="b" t="t" l="l"/>
            <a:pathLst>
              <a:path h="2683032" w="4394967">
                <a:moveTo>
                  <a:pt x="0" y="0"/>
                </a:moveTo>
                <a:lnTo>
                  <a:pt x="4394967" y="0"/>
                </a:lnTo>
                <a:lnTo>
                  <a:pt x="4394967" y="2683032"/>
                </a:lnTo>
                <a:lnTo>
                  <a:pt x="0" y="2683032"/>
                </a:lnTo>
                <a:lnTo>
                  <a:pt x="0" y="0"/>
                </a:lnTo>
                <a:close/>
              </a:path>
            </a:pathLst>
          </a:custGeom>
          <a:blipFill>
            <a:blip r:embed="rId7"/>
            <a:stretch>
              <a:fillRect l="0" t="0" r="0" b="0"/>
            </a:stretch>
          </a:blipFill>
        </p:spPr>
      </p:sp>
      <p:sp>
        <p:nvSpPr>
          <p:cNvPr name="TextBox 9" id="9"/>
          <p:cNvSpPr txBox="true"/>
          <p:nvPr/>
        </p:nvSpPr>
        <p:spPr>
          <a:xfrm rot="0">
            <a:off x="616498" y="-95250"/>
            <a:ext cx="17400457"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Visualization with Power-BI</a:t>
            </a:r>
          </a:p>
        </p:txBody>
      </p:sp>
    </p:spTree>
  </p:cSld>
  <p:clrMapOvr>
    <a:masterClrMapping/>
  </p:clrMapOvr>
  <p:transition spd="fast">
    <p:circle/>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47"/>
          <a:ext cx="18288000" cy="9793996"/>
        </p:xfrm>
        <a:graphic>
          <a:graphicData uri="http://schemas.openxmlformats.org/drawingml/2006/table">
            <a:tbl>
              <a:tblPr/>
              <a:tblGrid>
                <a:gridCol w="8204517"/>
                <a:gridCol w="10083483"/>
              </a:tblGrid>
              <a:tr h="1327849">
                <a:tc>
                  <a:txBody>
                    <a:bodyPr anchor="t" rtlCol="false"/>
                    <a:lstStyle/>
                    <a:p>
                      <a:pPr algn="ctr">
                        <a:lnSpc>
                          <a:spcPts val="4619"/>
                        </a:lnSpc>
                        <a:defRPr/>
                      </a:pPr>
                      <a:r>
                        <a:rPr lang="en-US" sz="3299" b="true">
                          <a:solidFill>
                            <a:srgbClr val="E14235"/>
                          </a:solidFill>
                          <a:latin typeface="Crimson Pro Bold"/>
                          <a:ea typeface="Crimson Pro Bold"/>
                          <a:cs typeface="Crimson Pro Bold"/>
                          <a:sym typeface="Crimson Pro Bold"/>
                        </a:rPr>
                        <a:t>5.Difficulty to break into </a:t>
                      </a:r>
                      <a:endParaRPr lang="en-US" sz="1100"/>
                    </a:p>
                    <a:p>
                      <a:pPr algn="ctr">
                        <a:lnSpc>
                          <a:spcPts val="4619"/>
                        </a:lnSpc>
                        <a:spcBef>
                          <a:spcPct val="0"/>
                        </a:spcBef>
                      </a:pPr>
                      <a:r>
                        <a:rPr lang="en-US" b="true" sz="3299">
                          <a:solidFill>
                            <a:srgbClr val="E14235"/>
                          </a:solidFill>
                          <a:latin typeface="Crimson Pro Bold"/>
                          <a:ea typeface="Crimson Pro Bold"/>
                          <a:cs typeface="Crimson Pro Bold"/>
                          <a:sym typeface="Crimson Pro Bold"/>
                        </a:rPr>
                        <a:t>data profession</a:t>
                      </a: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6.Happiness with Work/Life Balance</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5020273">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746090">
                <a:tc rowSpan="2">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699783">
                <a:tc vMerge="true">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616498" y="2799974"/>
            <a:ext cx="7158391" cy="4101999"/>
          </a:xfrm>
          <a:custGeom>
            <a:avLst/>
            <a:gdLst/>
            <a:ahLst/>
            <a:cxnLst/>
            <a:rect r="r" b="b" t="t" l="l"/>
            <a:pathLst>
              <a:path h="4101999" w="7158391">
                <a:moveTo>
                  <a:pt x="0" y="0"/>
                </a:moveTo>
                <a:lnTo>
                  <a:pt x="7158390" y="0"/>
                </a:lnTo>
                <a:lnTo>
                  <a:pt x="7158390" y="4101999"/>
                </a:lnTo>
                <a:lnTo>
                  <a:pt x="0" y="4101999"/>
                </a:lnTo>
                <a:lnTo>
                  <a:pt x="0" y="0"/>
                </a:lnTo>
                <a:close/>
              </a:path>
            </a:pathLst>
          </a:custGeom>
          <a:blipFill>
            <a:blip r:embed="rId4"/>
            <a:stretch>
              <a:fillRect l="0" t="0" r="0" b="0"/>
            </a:stretch>
          </a:blipFill>
        </p:spPr>
      </p:sp>
      <p:sp>
        <p:nvSpPr>
          <p:cNvPr name="Freeform 6" id="6"/>
          <p:cNvSpPr/>
          <p:nvPr/>
        </p:nvSpPr>
        <p:spPr>
          <a:xfrm flipH="false" flipV="false" rot="0">
            <a:off x="9537032" y="2771399"/>
            <a:ext cx="7613215" cy="4130574"/>
          </a:xfrm>
          <a:custGeom>
            <a:avLst/>
            <a:gdLst/>
            <a:ahLst/>
            <a:cxnLst/>
            <a:rect r="r" b="b" t="t" l="l"/>
            <a:pathLst>
              <a:path h="4130574" w="7613215">
                <a:moveTo>
                  <a:pt x="0" y="0"/>
                </a:moveTo>
                <a:lnTo>
                  <a:pt x="7613215" y="0"/>
                </a:lnTo>
                <a:lnTo>
                  <a:pt x="7613215" y="4130574"/>
                </a:lnTo>
                <a:lnTo>
                  <a:pt x="0" y="4130574"/>
                </a:lnTo>
                <a:lnTo>
                  <a:pt x="0" y="0"/>
                </a:lnTo>
                <a:close/>
              </a:path>
            </a:pathLst>
          </a:custGeom>
          <a:blipFill>
            <a:blip r:embed="rId5"/>
            <a:stretch>
              <a:fillRect l="0" t="0" r="0" b="0"/>
            </a:stretch>
          </a:blipFill>
        </p:spPr>
      </p:sp>
      <p:sp>
        <p:nvSpPr>
          <p:cNvPr name="Freeform 7" id="7"/>
          <p:cNvSpPr/>
          <p:nvPr/>
        </p:nvSpPr>
        <p:spPr>
          <a:xfrm flipH="false" flipV="false" rot="0">
            <a:off x="1419225" y="7982538"/>
            <a:ext cx="5318964" cy="2190162"/>
          </a:xfrm>
          <a:custGeom>
            <a:avLst/>
            <a:gdLst/>
            <a:ahLst/>
            <a:cxnLst/>
            <a:rect r="r" b="b" t="t" l="l"/>
            <a:pathLst>
              <a:path h="2190162" w="5318964">
                <a:moveTo>
                  <a:pt x="0" y="0"/>
                </a:moveTo>
                <a:lnTo>
                  <a:pt x="5318964" y="0"/>
                </a:lnTo>
                <a:lnTo>
                  <a:pt x="5318964" y="2190162"/>
                </a:lnTo>
                <a:lnTo>
                  <a:pt x="0" y="2190162"/>
                </a:lnTo>
                <a:lnTo>
                  <a:pt x="0" y="0"/>
                </a:lnTo>
                <a:close/>
              </a:path>
            </a:pathLst>
          </a:custGeom>
          <a:blipFill>
            <a:blip r:embed="rId6"/>
            <a:stretch>
              <a:fillRect l="0" t="0" r="0" b="0"/>
            </a:stretch>
          </a:blipFill>
        </p:spPr>
      </p:sp>
      <p:sp>
        <p:nvSpPr>
          <p:cNvPr name="Freeform 8" id="8"/>
          <p:cNvSpPr/>
          <p:nvPr/>
        </p:nvSpPr>
        <p:spPr>
          <a:xfrm flipH="false" flipV="false" rot="0">
            <a:off x="10934834" y="7472989"/>
            <a:ext cx="4836662" cy="2699711"/>
          </a:xfrm>
          <a:custGeom>
            <a:avLst/>
            <a:gdLst/>
            <a:ahLst/>
            <a:cxnLst/>
            <a:rect r="r" b="b" t="t" l="l"/>
            <a:pathLst>
              <a:path h="2699711" w="4836662">
                <a:moveTo>
                  <a:pt x="0" y="0"/>
                </a:moveTo>
                <a:lnTo>
                  <a:pt x="4836662" y="0"/>
                </a:lnTo>
                <a:lnTo>
                  <a:pt x="4836662" y="2699711"/>
                </a:lnTo>
                <a:lnTo>
                  <a:pt x="0" y="2699711"/>
                </a:lnTo>
                <a:lnTo>
                  <a:pt x="0" y="0"/>
                </a:lnTo>
                <a:close/>
              </a:path>
            </a:pathLst>
          </a:custGeom>
          <a:blipFill>
            <a:blip r:embed="rId7"/>
            <a:stretch>
              <a:fillRect l="0" t="-4429" r="0" b="-4429"/>
            </a:stretch>
          </a:blipFill>
        </p:spPr>
      </p:sp>
      <p:sp>
        <p:nvSpPr>
          <p:cNvPr name="TextBox 9" id="9"/>
          <p:cNvSpPr txBox="true"/>
          <p:nvPr/>
        </p:nvSpPr>
        <p:spPr>
          <a:xfrm rot="0">
            <a:off x="616498" y="-95250"/>
            <a:ext cx="17400457"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Visualization with Power-BI</a:t>
            </a:r>
          </a:p>
        </p:txBody>
      </p:sp>
    </p:spTree>
  </p:cSld>
  <p:clrMapOvr>
    <a:masterClrMapping/>
  </p:clrMapOvr>
  <p:transition spd="fast">
    <p:circle/>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grpSp>
        <p:nvGrpSpPr>
          <p:cNvPr name="Group 2" id="2"/>
          <p:cNvGrpSpPr/>
          <p:nvPr/>
        </p:nvGrpSpPr>
        <p:grpSpPr>
          <a:xfrm rot="417065">
            <a:off x="-2423737" y="8321898"/>
            <a:ext cx="11467003" cy="3977724"/>
            <a:chOff x="0" y="0"/>
            <a:chExt cx="1530497" cy="530906"/>
          </a:xfrm>
        </p:grpSpPr>
        <p:sp>
          <p:nvSpPr>
            <p:cNvPr name="Freeform 3" id="3"/>
            <p:cNvSpPr/>
            <p:nvPr/>
          </p:nvSpPr>
          <p:spPr>
            <a:xfrm flipH="false" flipV="false" rot="0">
              <a:off x="0" y="0"/>
              <a:ext cx="1530497" cy="530906"/>
            </a:xfrm>
            <a:custGeom>
              <a:avLst/>
              <a:gdLst/>
              <a:ahLst/>
              <a:cxnLst/>
              <a:rect r="r" b="b" t="t" l="l"/>
              <a:pathLst>
                <a:path h="530906" w="1530497">
                  <a:moveTo>
                    <a:pt x="765249" y="0"/>
                  </a:moveTo>
                  <a:cubicBezTo>
                    <a:pt x="342614" y="0"/>
                    <a:pt x="0" y="118847"/>
                    <a:pt x="0" y="265453"/>
                  </a:cubicBezTo>
                  <a:cubicBezTo>
                    <a:pt x="0" y="412058"/>
                    <a:pt x="342614" y="530906"/>
                    <a:pt x="765249" y="530906"/>
                  </a:cubicBezTo>
                  <a:cubicBezTo>
                    <a:pt x="1187884" y="530906"/>
                    <a:pt x="1530497" y="412058"/>
                    <a:pt x="1530497" y="265453"/>
                  </a:cubicBezTo>
                  <a:cubicBezTo>
                    <a:pt x="1530497" y="118847"/>
                    <a:pt x="1187884" y="0"/>
                    <a:pt x="765249" y="0"/>
                  </a:cubicBezTo>
                  <a:close/>
                </a:path>
              </a:pathLst>
            </a:custGeom>
            <a:solidFill>
              <a:srgbClr val="AF3222"/>
            </a:solidFill>
          </p:spPr>
        </p:sp>
        <p:sp>
          <p:nvSpPr>
            <p:cNvPr name="TextBox 4" id="4"/>
            <p:cNvSpPr txBox="true"/>
            <p:nvPr/>
          </p:nvSpPr>
          <p:spPr>
            <a:xfrm>
              <a:off x="143484" y="2147"/>
              <a:ext cx="1243529" cy="478986"/>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1086807" y="8953954"/>
            <a:ext cx="8996226" cy="1848316"/>
          </a:xfrm>
          <a:custGeom>
            <a:avLst/>
            <a:gdLst/>
            <a:ahLst/>
            <a:cxnLst/>
            <a:rect r="r" b="b" t="t" l="l"/>
            <a:pathLst>
              <a:path h="1848316" w="8996226">
                <a:moveTo>
                  <a:pt x="0" y="0"/>
                </a:moveTo>
                <a:lnTo>
                  <a:pt x="8996226" y="0"/>
                </a:lnTo>
                <a:lnTo>
                  <a:pt x="8996226" y="1848315"/>
                </a:lnTo>
                <a:lnTo>
                  <a:pt x="0" y="18483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86807"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902523" y="8861420"/>
            <a:ext cx="1122360" cy="793761"/>
          </a:xfrm>
          <a:custGeom>
            <a:avLst/>
            <a:gdLst/>
            <a:ahLst/>
            <a:cxnLst/>
            <a:rect r="r" b="b" t="t" l="l"/>
            <a:pathLst>
              <a:path h="793761" w="1122360">
                <a:moveTo>
                  <a:pt x="0" y="0"/>
                </a:moveTo>
                <a:lnTo>
                  <a:pt x="1122360" y="0"/>
                </a:lnTo>
                <a:lnTo>
                  <a:pt x="1122360" y="793760"/>
                </a:lnTo>
                <a:lnTo>
                  <a:pt x="0" y="7937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926046">
            <a:off x="5783321" y="9292400"/>
            <a:ext cx="2066245" cy="1544049"/>
          </a:xfrm>
          <a:custGeom>
            <a:avLst/>
            <a:gdLst/>
            <a:ahLst/>
            <a:cxnLst/>
            <a:rect r="r" b="b" t="t" l="l"/>
            <a:pathLst>
              <a:path h="1544049" w="2066245">
                <a:moveTo>
                  <a:pt x="0" y="0"/>
                </a:moveTo>
                <a:lnTo>
                  <a:pt x="2066245" y="0"/>
                </a:lnTo>
                <a:lnTo>
                  <a:pt x="2066245" y="1544049"/>
                </a:lnTo>
                <a:lnTo>
                  <a:pt x="0" y="15440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0" id="10"/>
          <p:cNvGrpSpPr/>
          <p:nvPr/>
        </p:nvGrpSpPr>
        <p:grpSpPr>
          <a:xfrm rot="0">
            <a:off x="-369307" y="-917406"/>
            <a:ext cx="19857632" cy="11204406"/>
            <a:chOff x="0" y="0"/>
            <a:chExt cx="5229994" cy="2950955"/>
          </a:xfrm>
        </p:grpSpPr>
        <p:sp>
          <p:nvSpPr>
            <p:cNvPr name="Freeform 11" id="11"/>
            <p:cNvSpPr/>
            <p:nvPr/>
          </p:nvSpPr>
          <p:spPr>
            <a:xfrm flipH="false" flipV="false" rot="0">
              <a:off x="0" y="0"/>
              <a:ext cx="5229994" cy="2950955"/>
            </a:xfrm>
            <a:custGeom>
              <a:avLst/>
              <a:gdLst/>
              <a:ahLst/>
              <a:cxnLst/>
              <a:rect r="r" b="b" t="t" l="l"/>
              <a:pathLst>
                <a:path h="2950955" w="5229994">
                  <a:moveTo>
                    <a:pt x="0" y="0"/>
                  </a:moveTo>
                  <a:lnTo>
                    <a:pt x="5229994" y="0"/>
                  </a:lnTo>
                  <a:lnTo>
                    <a:pt x="5229994" y="2950955"/>
                  </a:lnTo>
                  <a:lnTo>
                    <a:pt x="0" y="2950955"/>
                  </a:lnTo>
                  <a:close/>
                </a:path>
              </a:pathLst>
            </a:custGeom>
            <a:solidFill>
              <a:srgbClr val="AF3222"/>
            </a:solidFill>
          </p:spPr>
        </p:sp>
        <p:sp>
          <p:nvSpPr>
            <p:cNvPr name="TextBox 12" id="12"/>
            <p:cNvSpPr txBox="true"/>
            <p:nvPr/>
          </p:nvSpPr>
          <p:spPr>
            <a:xfrm>
              <a:off x="0" y="-47625"/>
              <a:ext cx="5229994" cy="2998580"/>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3140222" y="3725498"/>
            <a:ext cx="12838572" cy="1191229"/>
          </a:xfrm>
          <a:prstGeom prst="rect">
            <a:avLst/>
          </a:prstGeom>
        </p:spPr>
        <p:txBody>
          <a:bodyPr anchor="t" rtlCol="false" tIns="0" lIns="0" bIns="0" rIns="0">
            <a:spAutoFit/>
          </a:bodyPr>
          <a:lstStyle/>
          <a:p>
            <a:pPr algn="ctr">
              <a:lnSpc>
                <a:spcPts val="8951"/>
              </a:lnSpc>
            </a:pPr>
            <a:r>
              <a:rPr lang="en-US" sz="8776">
                <a:solidFill>
                  <a:srgbClr val="FFFFFF"/>
                </a:solidFill>
                <a:latin typeface="Paytone One"/>
                <a:ea typeface="Paytone One"/>
                <a:cs typeface="Paytone One"/>
                <a:sym typeface="Paytone One"/>
              </a:rPr>
              <a:t>THANK YOU  </a:t>
            </a:r>
          </a:p>
        </p:txBody>
      </p:sp>
    </p:spTree>
  </p:cSld>
  <p:clrMapOvr>
    <a:masterClrMapping/>
  </p:clrMapOvr>
  <p:transition spd="fast">
    <p:circl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961325" y="783145"/>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39171" y="959981"/>
            <a:ext cx="1898927" cy="9929032"/>
          </a:xfrm>
          <a:custGeom>
            <a:avLst/>
            <a:gdLst/>
            <a:ahLst/>
            <a:cxnLst/>
            <a:rect r="r" b="b" t="t" l="l"/>
            <a:pathLst>
              <a:path h="9929032" w="1898927">
                <a:moveTo>
                  <a:pt x="0" y="0"/>
                </a:moveTo>
                <a:lnTo>
                  <a:pt x="1898928" y="0"/>
                </a:lnTo>
                <a:lnTo>
                  <a:pt x="1898928" y="9929032"/>
                </a:lnTo>
                <a:lnTo>
                  <a:pt x="0" y="99290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50269" y="-492434"/>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5974063" y="783145"/>
            <a:ext cx="1836022" cy="9600116"/>
          </a:xfrm>
          <a:custGeom>
            <a:avLst/>
            <a:gdLst/>
            <a:ahLst/>
            <a:cxnLst/>
            <a:rect r="r" b="b" t="t" l="l"/>
            <a:pathLst>
              <a:path h="9600116" w="1836022">
                <a:moveTo>
                  <a:pt x="1836022" y="0"/>
                </a:moveTo>
                <a:lnTo>
                  <a:pt x="0" y="0"/>
                </a:lnTo>
                <a:lnTo>
                  <a:pt x="0" y="9600116"/>
                </a:lnTo>
                <a:lnTo>
                  <a:pt x="1836022" y="9600116"/>
                </a:lnTo>
                <a:lnTo>
                  <a:pt x="18360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903024" y="2306061"/>
            <a:ext cx="6481953" cy="8077200"/>
          </a:xfrm>
          <a:custGeom>
            <a:avLst/>
            <a:gdLst/>
            <a:ahLst/>
            <a:cxnLst/>
            <a:rect r="r" b="b" t="t" l="l"/>
            <a:pathLst>
              <a:path h="8077200" w="6481953">
                <a:moveTo>
                  <a:pt x="0" y="0"/>
                </a:moveTo>
                <a:lnTo>
                  <a:pt x="6481952" y="0"/>
                </a:lnTo>
                <a:lnTo>
                  <a:pt x="6481952" y="8077200"/>
                </a:lnTo>
                <a:lnTo>
                  <a:pt x="0" y="8077200"/>
                </a:lnTo>
                <a:lnTo>
                  <a:pt x="0" y="0"/>
                </a:lnTo>
                <a:close/>
              </a:path>
            </a:pathLst>
          </a:custGeom>
          <a:blipFill>
            <a:blip r:embed="rId6"/>
            <a:stretch>
              <a:fillRect l="0" t="0" r="0" b="0"/>
            </a:stretch>
          </a:blipFill>
        </p:spPr>
      </p:sp>
      <p:grpSp>
        <p:nvGrpSpPr>
          <p:cNvPr name="Group 7" id="7"/>
          <p:cNvGrpSpPr/>
          <p:nvPr/>
        </p:nvGrpSpPr>
        <p:grpSpPr>
          <a:xfrm rot="0">
            <a:off x="7469117" y="959981"/>
            <a:ext cx="3349766" cy="1133154"/>
            <a:chOff x="0" y="0"/>
            <a:chExt cx="1231169" cy="416478"/>
          </a:xfrm>
        </p:grpSpPr>
        <p:sp>
          <p:nvSpPr>
            <p:cNvPr name="Freeform 8" id="8"/>
            <p:cNvSpPr/>
            <p:nvPr/>
          </p:nvSpPr>
          <p:spPr>
            <a:xfrm flipH="false" flipV="false" rot="0">
              <a:off x="0" y="0"/>
              <a:ext cx="1231169" cy="416478"/>
            </a:xfrm>
            <a:custGeom>
              <a:avLst/>
              <a:gdLst/>
              <a:ahLst/>
              <a:cxnLst/>
              <a:rect r="r" b="b" t="t" l="l"/>
              <a:pathLst>
                <a:path h="416478" w="1231169">
                  <a:moveTo>
                    <a:pt x="1027969" y="0"/>
                  </a:moveTo>
                  <a:cubicBezTo>
                    <a:pt x="1140194" y="0"/>
                    <a:pt x="1231169" y="93232"/>
                    <a:pt x="1231169" y="208239"/>
                  </a:cubicBezTo>
                  <a:cubicBezTo>
                    <a:pt x="1231169" y="323246"/>
                    <a:pt x="1140194" y="416478"/>
                    <a:pt x="1027969" y="416478"/>
                  </a:cubicBezTo>
                  <a:lnTo>
                    <a:pt x="203200" y="416478"/>
                  </a:lnTo>
                  <a:cubicBezTo>
                    <a:pt x="90976" y="416478"/>
                    <a:pt x="0" y="323246"/>
                    <a:pt x="0" y="208239"/>
                  </a:cubicBezTo>
                  <a:cubicBezTo>
                    <a:pt x="0" y="93232"/>
                    <a:pt x="90976" y="0"/>
                    <a:pt x="203200" y="0"/>
                  </a:cubicBezTo>
                  <a:close/>
                </a:path>
              </a:pathLst>
            </a:custGeom>
            <a:solidFill>
              <a:srgbClr val="3D1E08"/>
            </a:solidFill>
            <a:ln cap="sq">
              <a:noFill/>
              <a:prstDash val="solid"/>
              <a:miter/>
            </a:ln>
          </p:spPr>
        </p:sp>
        <p:sp>
          <p:nvSpPr>
            <p:cNvPr name="TextBox 9" id="9"/>
            <p:cNvSpPr txBox="true"/>
            <p:nvPr/>
          </p:nvSpPr>
          <p:spPr>
            <a:xfrm>
              <a:off x="0" y="-47625"/>
              <a:ext cx="1231169" cy="464103"/>
            </a:xfrm>
            <a:prstGeom prst="rect">
              <a:avLst/>
            </a:prstGeom>
          </p:spPr>
          <p:txBody>
            <a:bodyPr anchor="ctr" rtlCol="false" tIns="50800" lIns="50800" bIns="50800" rIns="50800"/>
            <a:lstStyle/>
            <a:p>
              <a:pPr algn="ctr">
                <a:lnSpc>
                  <a:spcPts val="3779"/>
                </a:lnSpc>
              </a:pPr>
              <a:r>
                <a:rPr lang="en-US" sz="2699">
                  <a:solidFill>
                    <a:srgbClr val="FFF7DF"/>
                  </a:solidFill>
                  <a:latin typeface="Paytone One"/>
                  <a:ea typeface="Paytone One"/>
                  <a:cs typeface="Paytone One"/>
                  <a:sym typeface="Paytone One"/>
                </a:rPr>
                <a:t>1. INTRODUCTION</a:t>
              </a:r>
            </a:p>
          </p:txBody>
        </p:sp>
      </p:grpSp>
      <p:grpSp>
        <p:nvGrpSpPr>
          <p:cNvPr name="Group 10" id="10"/>
          <p:cNvGrpSpPr/>
          <p:nvPr/>
        </p:nvGrpSpPr>
        <p:grpSpPr>
          <a:xfrm rot="0">
            <a:off x="2553258" y="3156148"/>
            <a:ext cx="3349766" cy="1133154"/>
            <a:chOff x="0" y="0"/>
            <a:chExt cx="1231169" cy="416478"/>
          </a:xfrm>
        </p:grpSpPr>
        <p:sp>
          <p:nvSpPr>
            <p:cNvPr name="Freeform 11" id="11"/>
            <p:cNvSpPr/>
            <p:nvPr/>
          </p:nvSpPr>
          <p:spPr>
            <a:xfrm flipH="false" flipV="false" rot="0">
              <a:off x="0" y="0"/>
              <a:ext cx="1231169" cy="416478"/>
            </a:xfrm>
            <a:custGeom>
              <a:avLst/>
              <a:gdLst/>
              <a:ahLst/>
              <a:cxnLst/>
              <a:rect r="r" b="b" t="t" l="l"/>
              <a:pathLst>
                <a:path h="416478" w="1231169">
                  <a:moveTo>
                    <a:pt x="1027969" y="0"/>
                  </a:moveTo>
                  <a:cubicBezTo>
                    <a:pt x="1140194" y="0"/>
                    <a:pt x="1231169" y="93232"/>
                    <a:pt x="1231169" y="208239"/>
                  </a:cubicBezTo>
                  <a:cubicBezTo>
                    <a:pt x="1231169" y="323246"/>
                    <a:pt x="1140194" y="416478"/>
                    <a:pt x="1027969" y="416478"/>
                  </a:cubicBezTo>
                  <a:lnTo>
                    <a:pt x="203200" y="416478"/>
                  </a:lnTo>
                  <a:cubicBezTo>
                    <a:pt x="90976" y="416478"/>
                    <a:pt x="0" y="323246"/>
                    <a:pt x="0" y="208239"/>
                  </a:cubicBezTo>
                  <a:cubicBezTo>
                    <a:pt x="0" y="93232"/>
                    <a:pt x="90976" y="0"/>
                    <a:pt x="203200" y="0"/>
                  </a:cubicBezTo>
                  <a:close/>
                </a:path>
              </a:pathLst>
            </a:custGeom>
            <a:solidFill>
              <a:srgbClr val="3D1E08"/>
            </a:solidFill>
            <a:ln cap="sq">
              <a:noFill/>
              <a:prstDash val="solid"/>
              <a:miter/>
            </a:ln>
          </p:spPr>
        </p:sp>
        <p:sp>
          <p:nvSpPr>
            <p:cNvPr name="TextBox 12" id="12"/>
            <p:cNvSpPr txBox="true"/>
            <p:nvPr/>
          </p:nvSpPr>
          <p:spPr>
            <a:xfrm>
              <a:off x="0" y="-47625"/>
              <a:ext cx="1231169" cy="464103"/>
            </a:xfrm>
            <a:prstGeom prst="rect">
              <a:avLst/>
            </a:prstGeom>
          </p:spPr>
          <p:txBody>
            <a:bodyPr anchor="ctr" rtlCol="false" tIns="50800" lIns="50800" bIns="50800" rIns="50800"/>
            <a:lstStyle/>
            <a:p>
              <a:pPr algn="ctr">
                <a:lnSpc>
                  <a:spcPts val="3779"/>
                </a:lnSpc>
              </a:pPr>
              <a:r>
                <a:rPr lang="en-US" sz="2699">
                  <a:solidFill>
                    <a:srgbClr val="FFF7DF"/>
                  </a:solidFill>
                  <a:latin typeface="Paytone One"/>
                  <a:ea typeface="Paytone One"/>
                  <a:cs typeface="Paytone One"/>
                  <a:sym typeface="Paytone One"/>
                </a:rPr>
                <a:t>2. METHODOLOGY</a:t>
              </a:r>
            </a:p>
          </p:txBody>
        </p:sp>
      </p:grpSp>
      <p:sp>
        <p:nvSpPr>
          <p:cNvPr name="TextBox 13" id="13"/>
          <p:cNvSpPr txBox="true"/>
          <p:nvPr/>
        </p:nvSpPr>
        <p:spPr>
          <a:xfrm rot="0">
            <a:off x="5262184" y="4235313"/>
            <a:ext cx="7763632" cy="2109347"/>
          </a:xfrm>
          <a:prstGeom prst="rect">
            <a:avLst/>
          </a:prstGeom>
        </p:spPr>
        <p:txBody>
          <a:bodyPr anchor="t" rtlCol="false" tIns="0" lIns="0" bIns="0" rIns="0">
            <a:spAutoFit/>
          </a:bodyPr>
          <a:lstStyle/>
          <a:p>
            <a:pPr algn="ctr">
              <a:lnSpc>
                <a:spcPts val="8558"/>
              </a:lnSpc>
            </a:pPr>
            <a:r>
              <a:rPr lang="en-US" sz="6113">
                <a:solidFill>
                  <a:srgbClr val="AAD400"/>
                </a:solidFill>
                <a:latin typeface="Paytone One"/>
                <a:ea typeface="Paytone One"/>
                <a:cs typeface="Paytone One"/>
                <a:sym typeface="Paytone One"/>
              </a:rPr>
              <a:t>MAIN</a:t>
            </a:r>
          </a:p>
          <a:p>
            <a:pPr algn="ctr">
              <a:lnSpc>
                <a:spcPts val="8558"/>
              </a:lnSpc>
            </a:pPr>
            <a:r>
              <a:rPr lang="en-US" sz="6113">
                <a:solidFill>
                  <a:srgbClr val="AAD400"/>
                </a:solidFill>
                <a:latin typeface="Paytone One"/>
                <a:ea typeface="Paytone One"/>
                <a:cs typeface="Paytone One"/>
                <a:sym typeface="Paytone One"/>
              </a:rPr>
              <a:t>CONTENTS</a:t>
            </a:r>
          </a:p>
        </p:txBody>
      </p:sp>
      <p:grpSp>
        <p:nvGrpSpPr>
          <p:cNvPr name="Group 14" id="14"/>
          <p:cNvGrpSpPr/>
          <p:nvPr/>
        </p:nvGrpSpPr>
        <p:grpSpPr>
          <a:xfrm rot="0">
            <a:off x="12566593" y="3156148"/>
            <a:ext cx="3634239" cy="1200491"/>
            <a:chOff x="0" y="0"/>
            <a:chExt cx="1335724" cy="441227"/>
          </a:xfrm>
        </p:grpSpPr>
        <p:sp>
          <p:nvSpPr>
            <p:cNvPr name="Freeform 15" id="15"/>
            <p:cNvSpPr/>
            <p:nvPr/>
          </p:nvSpPr>
          <p:spPr>
            <a:xfrm flipH="false" flipV="false" rot="0">
              <a:off x="0" y="0"/>
              <a:ext cx="1335724" cy="441227"/>
            </a:xfrm>
            <a:custGeom>
              <a:avLst/>
              <a:gdLst/>
              <a:ahLst/>
              <a:cxnLst/>
              <a:rect r="r" b="b" t="t" l="l"/>
              <a:pathLst>
                <a:path h="441227" w="1335724">
                  <a:moveTo>
                    <a:pt x="1132524" y="0"/>
                  </a:moveTo>
                  <a:cubicBezTo>
                    <a:pt x="1244749" y="0"/>
                    <a:pt x="1335724" y="98772"/>
                    <a:pt x="1335724" y="220614"/>
                  </a:cubicBezTo>
                  <a:cubicBezTo>
                    <a:pt x="1335724" y="342455"/>
                    <a:pt x="1244749" y="441227"/>
                    <a:pt x="1132524" y="441227"/>
                  </a:cubicBezTo>
                  <a:lnTo>
                    <a:pt x="203200" y="441227"/>
                  </a:lnTo>
                  <a:cubicBezTo>
                    <a:pt x="90976" y="441227"/>
                    <a:pt x="0" y="342455"/>
                    <a:pt x="0" y="220614"/>
                  </a:cubicBezTo>
                  <a:cubicBezTo>
                    <a:pt x="0" y="98772"/>
                    <a:pt x="90976" y="0"/>
                    <a:pt x="203200" y="0"/>
                  </a:cubicBezTo>
                  <a:close/>
                </a:path>
              </a:pathLst>
            </a:custGeom>
            <a:solidFill>
              <a:srgbClr val="3D1E08"/>
            </a:solidFill>
            <a:ln cap="sq">
              <a:noFill/>
              <a:prstDash val="solid"/>
              <a:miter/>
            </a:ln>
          </p:spPr>
        </p:sp>
        <p:sp>
          <p:nvSpPr>
            <p:cNvPr name="TextBox 16" id="16"/>
            <p:cNvSpPr txBox="true"/>
            <p:nvPr/>
          </p:nvSpPr>
          <p:spPr>
            <a:xfrm>
              <a:off x="0" y="-47625"/>
              <a:ext cx="1335724" cy="488852"/>
            </a:xfrm>
            <a:prstGeom prst="rect">
              <a:avLst/>
            </a:prstGeom>
          </p:spPr>
          <p:txBody>
            <a:bodyPr anchor="ctr" rtlCol="false" tIns="50800" lIns="50800" bIns="50800" rIns="50800"/>
            <a:lstStyle/>
            <a:p>
              <a:pPr algn="ctr">
                <a:lnSpc>
                  <a:spcPts val="3779"/>
                </a:lnSpc>
              </a:pPr>
              <a:r>
                <a:rPr lang="en-US" sz="2699">
                  <a:solidFill>
                    <a:srgbClr val="FFF7DF"/>
                  </a:solidFill>
                  <a:latin typeface="Paytone One"/>
                  <a:ea typeface="Paytone One"/>
                  <a:cs typeface="Paytone One"/>
                  <a:sym typeface="Paytone One"/>
                </a:rPr>
                <a:t>3. DATA TRANSFORMATION</a:t>
              </a:r>
            </a:p>
          </p:txBody>
        </p:sp>
      </p:grpSp>
      <p:grpSp>
        <p:nvGrpSpPr>
          <p:cNvPr name="Group 17" id="17"/>
          <p:cNvGrpSpPr/>
          <p:nvPr/>
        </p:nvGrpSpPr>
        <p:grpSpPr>
          <a:xfrm rot="0">
            <a:off x="2553258" y="6183448"/>
            <a:ext cx="3349766" cy="1761367"/>
            <a:chOff x="0" y="0"/>
            <a:chExt cx="1231169" cy="647371"/>
          </a:xfrm>
        </p:grpSpPr>
        <p:sp>
          <p:nvSpPr>
            <p:cNvPr name="Freeform 18" id="18"/>
            <p:cNvSpPr/>
            <p:nvPr/>
          </p:nvSpPr>
          <p:spPr>
            <a:xfrm flipH="false" flipV="false" rot="0">
              <a:off x="0" y="0"/>
              <a:ext cx="1231169" cy="647371"/>
            </a:xfrm>
            <a:custGeom>
              <a:avLst/>
              <a:gdLst/>
              <a:ahLst/>
              <a:cxnLst/>
              <a:rect r="r" b="b" t="t" l="l"/>
              <a:pathLst>
                <a:path h="647371" w="1231169">
                  <a:moveTo>
                    <a:pt x="1027969" y="0"/>
                  </a:moveTo>
                  <a:cubicBezTo>
                    <a:pt x="1140194" y="0"/>
                    <a:pt x="1231169" y="144919"/>
                    <a:pt x="1231169" y="323685"/>
                  </a:cubicBezTo>
                  <a:cubicBezTo>
                    <a:pt x="1231169" y="502452"/>
                    <a:pt x="1140194" y="647371"/>
                    <a:pt x="1027969" y="647371"/>
                  </a:cubicBezTo>
                  <a:lnTo>
                    <a:pt x="203200" y="647371"/>
                  </a:lnTo>
                  <a:cubicBezTo>
                    <a:pt x="90976" y="647371"/>
                    <a:pt x="0" y="502452"/>
                    <a:pt x="0" y="323685"/>
                  </a:cubicBezTo>
                  <a:cubicBezTo>
                    <a:pt x="0" y="144919"/>
                    <a:pt x="90976" y="0"/>
                    <a:pt x="203200" y="0"/>
                  </a:cubicBezTo>
                  <a:close/>
                </a:path>
              </a:pathLst>
            </a:custGeom>
            <a:solidFill>
              <a:srgbClr val="3D1E08"/>
            </a:solidFill>
            <a:ln cap="sq">
              <a:noFill/>
              <a:prstDash val="solid"/>
              <a:miter/>
            </a:ln>
          </p:spPr>
        </p:sp>
        <p:sp>
          <p:nvSpPr>
            <p:cNvPr name="TextBox 19" id="19"/>
            <p:cNvSpPr txBox="true"/>
            <p:nvPr/>
          </p:nvSpPr>
          <p:spPr>
            <a:xfrm>
              <a:off x="0" y="-47625"/>
              <a:ext cx="1231169" cy="694996"/>
            </a:xfrm>
            <a:prstGeom prst="rect">
              <a:avLst/>
            </a:prstGeom>
          </p:spPr>
          <p:txBody>
            <a:bodyPr anchor="ctr" rtlCol="false" tIns="50800" lIns="50800" bIns="50800" rIns="50800"/>
            <a:lstStyle/>
            <a:p>
              <a:pPr algn="ctr">
                <a:lnSpc>
                  <a:spcPts val="3779"/>
                </a:lnSpc>
              </a:pPr>
              <a:r>
                <a:rPr lang="en-US" sz="2699">
                  <a:solidFill>
                    <a:srgbClr val="FFF7DF"/>
                  </a:solidFill>
                  <a:latin typeface="Paytone One"/>
                  <a:ea typeface="Paytone One"/>
                  <a:cs typeface="Paytone One"/>
                  <a:sym typeface="Paytone One"/>
                </a:rPr>
                <a:t>4. ANALYSIS</a:t>
              </a:r>
            </a:p>
            <a:p>
              <a:pPr algn="ctr">
                <a:lnSpc>
                  <a:spcPts val="3779"/>
                </a:lnSpc>
              </a:pPr>
              <a:r>
                <a:rPr lang="en-US" sz="2699">
                  <a:solidFill>
                    <a:srgbClr val="FFF7DF"/>
                  </a:solidFill>
                  <a:latin typeface="Paytone One"/>
                  <a:ea typeface="Paytone One"/>
                  <a:cs typeface="Paytone One"/>
                  <a:sym typeface="Paytone One"/>
                </a:rPr>
                <a:t> WITH R</a:t>
              </a:r>
            </a:p>
          </p:txBody>
        </p:sp>
      </p:grpSp>
      <p:grpSp>
        <p:nvGrpSpPr>
          <p:cNvPr name="Group 20" id="20"/>
          <p:cNvGrpSpPr/>
          <p:nvPr/>
        </p:nvGrpSpPr>
        <p:grpSpPr>
          <a:xfrm rot="0">
            <a:off x="12624297" y="6183448"/>
            <a:ext cx="3518831" cy="1761367"/>
            <a:chOff x="0" y="0"/>
            <a:chExt cx="1231169" cy="616268"/>
          </a:xfrm>
        </p:grpSpPr>
        <p:sp>
          <p:nvSpPr>
            <p:cNvPr name="Freeform 21" id="21"/>
            <p:cNvSpPr/>
            <p:nvPr/>
          </p:nvSpPr>
          <p:spPr>
            <a:xfrm flipH="false" flipV="false" rot="0">
              <a:off x="0" y="0"/>
              <a:ext cx="1231169" cy="616268"/>
            </a:xfrm>
            <a:custGeom>
              <a:avLst/>
              <a:gdLst/>
              <a:ahLst/>
              <a:cxnLst/>
              <a:rect r="r" b="b" t="t" l="l"/>
              <a:pathLst>
                <a:path h="616268" w="1231169">
                  <a:moveTo>
                    <a:pt x="1027969" y="0"/>
                  </a:moveTo>
                  <a:cubicBezTo>
                    <a:pt x="1140194" y="0"/>
                    <a:pt x="1231169" y="137956"/>
                    <a:pt x="1231169" y="308134"/>
                  </a:cubicBezTo>
                  <a:cubicBezTo>
                    <a:pt x="1231169" y="478311"/>
                    <a:pt x="1140194" y="616268"/>
                    <a:pt x="1027969" y="616268"/>
                  </a:cubicBezTo>
                  <a:lnTo>
                    <a:pt x="203200" y="616268"/>
                  </a:lnTo>
                  <a:cubicBezTo>
                    <a:pt x="90976" y="616268"/>
                    <a:pt x="0" y="478311"/>
                    <a:pt x="0" y="308134"/>
                  </a:cubicBezTo>
                  <a:cubicBezTo>
                    <a:pt x="0" y="137956"/>
                    <a:pt x="90976" y="0"/>
                    <a:pt x="203200" y="0"/>
                  </a:cubicBezTo>
                  <a:close/>
                </a:path>
              </a:pathLst>
            </a:custGeom>
            <a:solidFill>
              <a:srgbClr val="3D1E08"/>
            </a:solidFill>
            <a:ln cap="sq">
              <a:noFill/>
              <a:prstDash val="solid"/>
              <a:miter/>
            </a:ln>
          </p:spPr>
        </p:sp>
        <p:sp>
          <p:nvSpPr>
            <p:cNvPr name="TextBox 22" id="22"/>
            <p:cNvSpPr txBox="true"/>
            <p:nvPr/>
          </p:nvSpPr>
          <p:spPr>
            <a:xfrm>
              <a:off x="0" y="-47625"/>
              <a:ext cx="1231169" cy="663893"/>
            </a:xfrm>
            <a:prstGeom prst="rect">
              <a:avLst/>
            </a:prstGeom>
          </p:spPr>
          <p:txBody>
            <a:bodyPr anchor="ctr" rtlCol="false" tIns="50800" lIns="50800" bIns="50800" rIns="50800"/>
            <a:lstStyle/>
            <a:p>
              <a:pPr algn="ctr">
                <a:lnSpc>
                  <a:spcPts val="3779"/>
                </a:lnSpc>
              </a:pPr>
              <a:r>
                <a:rPr lang="en-US" sz="2699">
                  <a:solidFill>
                    <a:srgbClr val="FFF7DF"/>
                  </a:solidFill>
                  <a:latin typeface="Paytone One"/>
                  <a:ea typeface="Paytone One"/>
                  <a:cs typeface="Paytone One"/>
                  <a:sym typeface="Paytone One"/>
                </a:rPr>
                <a:t>5.VISUALIZATION</a:t>
              </a:r>
            </a:p>
            <a:p>
              <a:pPr algn="ctr">
                <a:lnSpc>
                  <a:spcPts val="3779"/>
                </a:lnSpc>
              </a:pPr>
              <a:r>
                <a:rPr lang="en-US" sz="2699">
                  <a:solidFill>
                    <a:srgbClr val="FFF7DF"/>
                  </a:solidFill>
                  <a:latin typeface="Paytone One"/>
                  <a:ea typeface="Paytone One"/>
                  <a:cs typeface="Paytone One"/>
                  <a:sym typeface="Paytone One"/>
                </a:rPr>
                <a:t>WITH </a:t>
              </a:r>
            </a:p>
            <a:p>
              <a:pPr algn="ctr">
                <a:lnSpc>
                  <a:spcPts val="3779"/>
                </a:lnSpc>
              </a:pPr>
              <a:r>
                <a:rPr lang="en-US" sz="2699">
                  <a:solidFill>
                    <a:srgbClr val="FFF7DF"/>
                  </a:solidFill>
                  <a:latin typeface="Paytone One"/>
                  <a:ea typeface="Paytone One"/>
                  <a:cs typeface="Paytone One"/>
                  <a:sym typeface="Paytone One"/>
                </a:rPr>
                <a:t>POWER-BI</a:t>
              </a:r>
            </a:p>
          </p:txBody>
        </p:sp>
      </p:grpSp>
    </p:spTree>
  </p:cSld>
  <p:clrMapOvr>
    <a:masterClrMapping/>
  </p:clrMapOvr>
  <p:transition spd="med">
    <p:wipe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961325" y="783145"/>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39171" y="959981"/>
            <a:ext cx="1898927" cy="9929032"/>
          </a:xfrm>
          <a:custGeom>
            <a:avLst/>
            <a:gdLst/>
            <a:ahLst/>
            <a:cxnLst/>
            <a:rect r="r" b="b" t="t" l="l"/>
            <a:pathLst>
              <a:path h="9929032" w="1898927">
                <a:moveTo>
                  <a:pt x="0" y="0"/>
                </a:moveTo>
                <a:lnTo>
                  <a:pt x="1898928" y="0"/>
                </a:lnTo>
                <a:lnTo>
                  <a:pt x="1898928" y="9929032"/>
                </a:lnTo>
                <a:lnTo>
                  <a:pt x="0" y="99290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50269" y="-492434"/>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5974063" y="783145"/>
            <a:ext cx="1836022" cy="9600116"/>
          </a:xfrm>
          <a:custGeom>
            <a:avLst/>
            <a:gdLst/>
            <a:ahLst/>
            <a:cxnLst/>
            <a:rect r="r" b="b" t="t" l="l"/>
            <a:pathLst>
              <a:path h="9600116" w="1836022">
                <a:moveTo>
                  <a:pt x="1836022" y="0"/>
                </a:moveTo>
                <a:lnTo>
                  <a:pt x="0" y="0"/>
                </a:lnTo>
                <a:lnTo>
                  <a:pt x="0" y="9600116"/>
                </a:lnTo>
                <a:lnTo>
                  <a:pt x="1836022" y="9600116"/>
                </a:lnTo>
                <a:lnTo>
                  <a:pt x="1836022"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2770819" y="1619021"/>
            <a:ext cx="3349766" cy="1200491"/>
            <a:chOff x="0" y="0"/>
            <a:chExt cx="1231169" cy="441227"/>
          </a:xfrm>
        </p:grpSpPr>
        <p:sp>
          <p:nvSpPr>
            <p:cNvPr name="Freeform 7" id="7"/>
            <p:cNvSpPr/>
            <p:nvPr/>
          </p:nvSpPr>
          <p:spPr>
            <a:xfrm flipH="false" flipV="false" rot="0">
              <a:off x="0" y="0"/>
              <a:ext cx="1231169" cy="441227"/>
            </a:xfrm>
            <a:custGeom>
              <a:avLst/>
              <a:gdLst/>
              <a:ahLst/>
              <a:cxnLst/>
              <a:rect r="r" b="b" t="t" l="l"/>
              <a:pathLst>
                <a:path h="441227" w="1231169">
                  <a:moveTo>
                    <a:pt x="1027969" y="0"/>
                  </a:moveTo>
                  <a:cubicBezTo>
                    <a:pt x="1140194" y="0"/>
                    <a:pt x="1231169" y="98772"/>
                    <a:pt x="1231169" y="220614"/>
                  </a:cubicBezTo>
                  <a:cubicBezTo>
                    <a:pt x="1231169" y="342455"/>
                    <a:pt x="1140194" y="441227"/>
                    <a:pt x="1027969" y="441227"/>
                  </a:cubicBezTo>
                  <a:lnTo>
                    <a:pt x="203200" y="441227"/>
                  </a:lnTo>
                  <a:cubicBezTo>
                    <a:pt x="90976" y="441227"/>
                    <a:pt x="0" y="342455"/>
                    <a:pt x="0" y="220614"/>
                  </a:cubicBezTo>
                  <a:cubicBezTo>
                    <a:pt x="0" y="98772"/>
                    <a:pt x="90976" y="0"/>
                    <a:pt x="203200" y="0"/>
                  </a:cubicBezTo>
                  <a:close/>
                </a:path>
              </a:pathLst>
            </a:custGeom>
            <a:solidFill>
              <a:srgbClr val="3D1E08"/>
            </a:solidFill>
            <a:ln cap="sq">
              <a:noFill/>
              <a:prstDash val="solid"/>
              <a:miter/>
            </a:ln>
          </p:spPr>
        </p:sp>
        <p:sp>
          <p:nvSpPr>
            <p:cNvPr name="TextBox 8" id="8"/>
            <p:cNvSpPr txBox="true"/>
            <p:nvPr/>
          </p:nvSpPr>
          <p:spPr>
            <a:xfrm>
              <a:off x="0" y="-47625"/>
              <a:ext cx="1231169" cy="488852"/>
            </a:xfrm>
            <a:prstGeom prst="rect">
              <a:avLst/>
            </a:prstGeom>
          </p:spPr>
          <p:txBody>
            <a:bodyPr anchor="ctr" rtlCol="false" tIns="50800" lIns="50800" bIns="50800" rIns="50800"/>
            <a:lstStyle/>
            <a:p>
              <a:pPr algn="ctr">
                <a:lnSpc>
                  <a:spcPts val="3779"/>
                </a:lnSpc>
              </a:pPr>
              <a:r>
                <a:rPr lang="en-US" sz="2699">
                  <a:solidFill>
                    <a:srgbClr val="FFF7DF"/>
                  </a:solidFill>
                  <a:latin typeface="Paytone One"/>
                  <a:ea typeface="Paytone One"/>
                  <a:cs typeface="Paytone One"/>
                  <a:sym typeface="Paytone One"/>
                </a:rPr>
                <a:t>BASIC INFORMATION</a:t>
              </a:r>
            </a:p>
          </p:txBody>
        </p:sp>
      </p:grpSp>
      <p:grpSp>
        <p:nvGrpSpPr>
          <p:cNvPr name="Group 9" id="9"/>
          <p:cNvGrpSpPr/>
          <p:nvPr/>
        </p:nvGrpSpPr>
        <p:grpSpPr>
          <a:xfrm rot="0">
            <a:off x="11847197" y="1888320"/>
            <a:ext cx="3349766" cy="1133154"/>
            <a:chOff x="0" y="0"/>
            <a:chExt cx="1231169" cy="416478"/>
          </a:xfrm>
        </p:grpSpPr>
        <p:sp>
          <p:nvSpPr>
            <p:cNvPr name="Freeform 10" id="10"/>
            <p:cNvSpPr/>
            <p:nvPr/>
          </p:nvSpPr>
          <p:spPr>
            <a:xfrm flipH="false" flipV="false" rot="0">
              <a:off x="0" y="0"/>
              <a:ext cx="1231169" cy="416478"/>
            </a:xfrm>
            <a:custGeom>
              <a:avLst/>
              <a:gdLst/>
              <a:ahLst/>
              <a:cxnLst/>
              <a:rect r="r" b="b" t="t" l="l"/>
              <a:pathLst>
                <a:path h="416478" w="1231169">
                  <a:moveTo>
                    <a:pt x="1027969" y="0"/>
                  </a:moveTo>
                  <a:cubicBezTo>
                    <a:pt x="1140194" y="0"/>
                    <a:pt x="1231169" y="93232"/>
                    <a:pt x="1231169" y="208239"/>
                  </a:cubicBezTo>
                  <a:cubicBezTo>
                    <a:pt x="1231169" y="323246"/>
                    <a:pt x="1140194" y="416478"/>
                    <a:pt x="1027969" y="416478"/>
                  </a:cubicBezTo>
                  <a:lnTo>
                    <a:pt x="203200" y="416478"/>
                  </a:lnTo>
                  <a:cubicBezTo>
                    <a:pt x="90976" y="416478"/>
                    <a:pt x="0" y="323246"/>
                    <a:pt x="0" y="208239"/>
                  </a:cubicBezTo>
                  <a:cubicBezTo>
                    <a:pt x="0" y="93232"/>
                    <a:pt x="90976" y="0"/>
                    <a:pt x="203200" y="0"/>
                  </a:cubicBezTo>
                  <a:close/>
                </a:path>
              </a:pathLst>
            </a:custGeom>
            <a:solidFill>
              <a:srgbClr val="3D1E08"/>
            </a:solidFill>
            <a:ln cap="sq">
              <a:noFill/>
              <a:prstDash val="solid"/>
              <a:miter/>
            </a:ln>
          </p:spPr>
        </p:sp>
        <p:sp>
          <p:nvSpPr>
            <p:cNvPr name="TextBox 11" id="11"/>
            <p:cNvSpPr txBox="true"/>
            <p:nvPr/>
          </p:nvSpPr>
          <p:spPr>
            <a:xfrm>
              <a:off x="0" y="-47625"/>
              <a:ext cx="1231169" cy="464103"/>
            </a:xfrm>
            <a:prstGeom prst="rect">
              <a:avLst/>
            </a:prstGeom>
          </p:spPr>
          <p:txBody>
            <a:bodyPr anchor="ctr" rtlCol="false" tIns="50800" lIns="50800" bIns="50800" rIns="50800"/>
            <a:lstStyle/>
            <a:p>
              <a:pPr algn="ctr">
                <a:lnSpc>
                  <a:spcPts val="3779"/>
                </a:lnSpc>
              </a:pPr>
              <a:r>
                <a:rPr lang="en-US" sz="2699">
                  <a:solidFill>
                    <a:srgbClr val="FFF7DF"/>
                  </a:solidFill>
                  <a:latin typeface="Paytone One"/>
                  <a:ea typeface="Paytone One"/>
                  <a:cs typeface="Paytone One"/>
                  <a:sym typeface="Paytone One"/>
                </a:rPr>
                <a:t>OBJECTIVE</a:t>
              </a:r>
            </a:p>
          </p:txBody>
        </p:sp>
      </p:grpSp>
      <p:sp>
        <p:nvSpPr>
          <p:cNvPr name="TextBox 12" id="12"/>
          <p:cNvSpPr txBox="true"/>
          <p:nvPr/>
        </p:nvSpPr>
        <p:spPr>
          <a:xfrm rot="0">
            <a:off x="3138485" y="101600"/>
            <a:ext cx="12311784" cy="927100"/>
          </a:xfrm>
          <a:prstGeom prst="rect">
            <a:avLst/>
          </a:prstGeom>
        </p:spPr>
        <p:txBody>
          <a:bodyPr anchor="t" rtlCol="false" tIns="0" lIns="0" bIns="0" rIns="0">
            <a:spAutoFit/>
          </a:bodyPr>
          <a:lstStyle/>
          <a:p>
            <a:pPr algn="ctr">
              <a:lnSpc>
                <a:spcPts val="7699"/>
              </a:lnSpc>
            </a:pPr>
            <a:r>
              <a:rPr lang="en-US" sz="5499">
                <a:solidFill>
                  <a:srgbClr val="3D1E08"/>
                </a:solidFill>
                <a:latin typeface="Paytone One"/>
                <a:ea typeface="Paytone One"/>
                <a:cs typeface="Paytone One"/>
                <a:sym typeface="Paytone One"/>
              </a:rPr>
              <a:t>Introduction To Project</a:t>
            </a:r>
          </a:p>
        </p:txBody>
      </p:sp>
      <p:sp>
        <p:nvSpPr>
          <p:cNvPr name="TextBox 13" id="13"/>
          <p:cNvSpPr txBox="true"/>
          <p:nvPr/>
        </p:nvSpPr>
        <p:spPr>
          <a:xfrm rot="0">
            <a:off x="1310537" y="3324337"/>
            <a:ext cx="7662405" cy="6159171"/>
          </a:xfrm>
          <a:prstGeom prst="rect">
            <a:avLst/>
          </a:prstGeom>
        </p:spPr>
        <p:txBody>
          <a:bodyPr anchor="t" rtlCol="false" tIns="0" lIns="0" bIns="0" rIns="0">
            <a:spAutoFit/>
          </a:bodyPr>
          <a:lstStyle/>
          <a:p>
            <a:pPr algn="l" marL="839409" indent="-419705" lvl="1">
              <a:lnSpc>
                <a:spcPts val="5443"/>
              </a:lnSpc>
              <a:buFont typeface="Arial"/>
              <a:buChar char="•"/>
            </a:pPr>
            <a:r>
              <a:rPr lang="en-US" b="true" sz="3887">
                <a:solidFill>
                  <a:srgbClr val="3D1E08"/>
                </a:solidFill>
                <a:latin typeface="Crimson Pro Bold"/>
                <a:ea typeface="Crimson Pro Bold"/>
                <a:cs typeface="Crimson Pro Bold"/>
                <a:sym typeface="Crimson Pro Bold"/>
              </a:rPr>
              <a:t>This report analyzes key trends in the data profession based on a survey of 630 professionals from various regions, including the U.S., U.K., Canada, and India. </a:t>
            </a:r>
          </a:p>
          <a:p>
            <a:pPr algn="l" marL="839409" indent="-419705" lvl="1">
              <a:lnSpc>
                <a:spcPts val="5443"/>
              </a:lnSpc>
              <a:buFont typeface="Arial"/>
              <a:buChar char="•"/>
            </a:pPr>
            <a:r>
              <a:rPr lang="en-US" b="true" sz="3887">
                <a:solidFill>
                  <a:srgbClr val="3D1E08"/>
                </a:solidFill>
                <a:latin typeface="Crimson Pro Bold"/>
                <a:ea typeface="Crimson Pro Bold"/>
                <a:cs typeface="Crimson Pro Bold"/>
                <a:sym typeface="Crimson Pro Bold"/>
              </a:rPr>
              <a:t>It focuses on average salaries by job title, favorite programming languages, and the challenges of entering the field. </a:t>
            </a:r>
          </a:p>
        </p:txBody>
      </p:sp>
      <p:sp>
        <p:nvSpPr>
          <p:cNvPr name="TextBox 14" id="14"/>
          <p:cNvSpPr txBox="true"/>
          <p:nvPr/>
        </p:nvSpPr>
        <p:spPr>
          <a:xfrm rot="0">
            <a:off x="9189037" y="4173649"/>
            <a:ext cx="8666085" cy="3415971"/>
          </a:xfrm>
          <a:prstGeom prst="rect">
            <a:avLst/>
          </a:prstGeom>
        </p:spPr>
        <p:txBody>
          <a:bodyPr anchor="t" rtlCol="false" tIns="0" lIns="0" bIns="0" rIns="0">
            <a:spAutoFit/>
          </a:bodyPr>
          <a:lstStyle/>
          <a:p>
            <a:pPr algn="l" marL="839409" indent="-419705" lvl="1">
              <a:lnSpc>
                <a:spcPts val="5443"/>
              </a:lnSpc>
              <a:buFont typeface="Arial"/>
              <a:buChar char="•"/>
            </a:pPr>
            <a:r>
              <a:rPr lang="en-US" b="true" sz="3887">
                <a:solidFill>
                  <a:srgbClr val="3D1E08"/>
                </a:solidFill>
                <a:latin typeface="Crimson Pro Bold"/>
                <a:ea typeface="Crimson Pro Bold"/>
                <a:cs typeface="Crimson Pro Bold"/>
                <a:sym typeface="Crimson Pro Bold"/>
              </a:rPr>
              <a:t>The goal is to provide insights into the data profession landscape, helping professionals and organizations understand career trends and challenges.</a:t>
            </a:r>
          </a:p>
        </p:txBody>
      </p:sp>
      <p:sp>
        <p:nvSpPr>
          <p:cNvPr name="AutoShape 15" id="15"/>
          <p:cNvSpPr/>
          <p:nvPr/>
        </p:nvSpPr>
        <p:spPr>
          <a:xfrm>
            <a:off x="9280285" y="3162303"/>
            <a:ext cx="28184" cy="6095776"/>
          </a:xfrm>
          <a:prstGeom prst="line">
            <a:avLst/>
          </a:prstGeom>
          <a:ln cap="rnd" w="95250">
            <a:solidFill>
              <a:srgbClr val="849D66"/>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grpSp>
        <p:nvGrpSpPr>
          <p:cNvPr name="Group 2" id="2"/>
          <p:cNvGrpSpPr/>
          <p:nvPr/>
        </p:nvGrpSpPr>
        <p:grpSpPr>
          <a:xfrm rot="417065">
            <a:off x="9342554" y="8570867"/>
            <a:ext cx="11467003" cy="3977724"/>
            <a:chOff x="0" y="0"/>
            <a:chExt cx="1530497" cy="530906"/>
          </a:xfrm>
        </p:grpSpPr>
        <p:sp>
          <p:nvSpPr>
            <p:cNvPr name="Freeform 3" id="3"/>
            <p:cNvSpPr/>
            <p:nvPr/>
          </p:nvSpPr>
          <p:spPr>
            <a:xfrm flipH="false" flipV="false" rot="0">
              <a:off x="0" y="0"/>
              <a:ext cx="1530497" cy="530906"/>
            </a:xfrm>
            <a:custGeom>
              <a:avLst/>
              <a:gdLst/>
              <a:ahLst/>
              <a:cxnLst/>
              <a:rect r="r" b="b" t="t" l="l"/>
              <a:pathLst>
                <a:path h="530906" w="1530497">
                  <a:moveTo>
                    <a:pt x="765249" y="0"/>
                  </a:moveTo>
                  <a:cubicBezTo>
                    <a:pt x="342614" y="0"/>
                    <a:pt x="0" y="118847"/>
                    <a:pt x="0" y="265453"/>
                  </a:cubicBezTo>
                  <a:cubicBezTo>
                    <a:pt x="0" y="412058"/>
                    <a:pt x="342614" y="530906"/>
                    <a:pt x="765249" y="530906"/>
                  </a:cubicBezTo>
                  <a:cubicBezTo>
                    <a:pt x="1187884" y="530906"/>
                    <a:pt x="1530497" y="412058"/>
                    <a:pt x="1530497" y="265453"/>
                  </a:cubicBezTo>
                  <a:cubicBezTo>
                    <a:pt x="1530497" y="118847"/>
                    <a:pt x="1187884" y="0"/>
                    <a:pt x="765249" y="0"/>
                  </a:cubicBezTo>
                  <a:close/>
                </a:path>
              </a:pathLst>
            </a:custGeom>
            <a:solidFill>
              <a:srgbClr val="AF3222"/>
            </a:solidFill>
          </p:spPr>
        </p:sp>
        <p:sp>
          <p:nvSpPr>
            <p:cNvPr name="TextBox 4" id="4"/>
            <p:cNvSpPr txBox="true"/>
            <p:nvPr/>
          </p:nvSpPr>
          <p:spPr>
            <a:xfrm>
              <a:off x="143484" y="2147"/>
              <a:ext cx="1243529" cy="478986"/>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10492098" y="8711413"/>
            <a:ext cx="8996226" cy="1848316"/>
          </a:xfrm>
          <a:custGeom>
            <a:avLst/>
            <a:gdLst/>
            <a:ahLst/>
            <a:cxnLst/>
            <a:rect r="r" b="b" t="t" l="l"/>
            <a:pathLst>
              <a:path h="1848316" w="8996226">
                <a:moveTo>
                  <a:pt x="0" y="0"/>
                </a:moveTo>
                <a:lnTo>
                  <a:pt x="8996227" y="0"/>
                </a:lnTo>
                <a:lnTo>
                  <a:pt x="8996227" y="1848316"/>
                </a:lnTo>
                <a:lnTo>
                  <a:pt x="0" y="18483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492098" y="8861420"/>
            <a:ext cx="1122360" cy="793761"/>
          </a:xfrm>
          <a:custGeom>
            <a:avLst/>
            <a:gdLst/>
            <a:ahLst/>
            <a:cxnLst/>
            <a:rect r="r" b="b" t="t" l="l"/>
            <a:pathLst>
              <a:path h="793761" w="1122360">
                <a:moveTo>
                  <a:pt x="0" y="0"/>
                </a:moveTo>
                <a:lnTo>
                  <a:pt x="1122361" y="0"/>
                </a:lnTo>
                <a:lnTo>
                  <a:pt x="1122361" y="793760"/>
                </a:lnTo>
                <a:lnTo>
                  <a:pt x="0" y="7937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926046">
            <a:off x="9458976" y="8863547"/>
            <a:ext cx="2066245" cy="1544049"/>
          </a:xfrm>
          <a:custGeom>
            <a:avLst/>
            <a:gdLst/>
            <a:ahLst/>
            <a:cxnLst/>
            <a:rect r="r" b="b" t="t" l="l"/>
            <a:pathLst>
              <a:path h="1544049" w="2066245">
                <a:moveTo>
                  <a:pt x="0" y="0"/>
                </a:moveTo>
                <a:lnTo>
                  <a:pt x="2066245" y="0"/>
                </a:lnTo>
                <a:lnTo>
                  <a:pt x="2066245" y="1544048"/>
                </a:lnTo>
                <a:lnTo>
                  <a:pt x="0" y="15440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670336" y="181813"/>
            <a:ext cx="17400457" cy="1019176"/>
          </a:xfrm>
          <a:prstGeom prst="rect">
            <a:avLst/>
          </a:prstGeom>
        </p:spPr>
        <p:txBody>
          <a:bodyPr anchor="t" rtlCol="false" tIns="0" lIns="0" bIns="0" rIns="0">
            <a:spAutoFit/>
          </a:bodyPr>
          <a:lstStyle/>
          <a:p>
            <a:pPr algn="ctr">
              <a:lnSpc>
                <a:spcPts val="8399"/>
              </a:lnSpc>
            </a:pPr>
            <a:r>
              <a:rPr lang="en-US" sz="5999">
                <a:solidFill>
                  <a:srgbClr val="3D1E08"/>
                </a:solidFill>
                <a:latin typeface="Paytone One"/>
                <a:ea typeface="Paytone One"/>
                <a:cs typeface="Paytone One"/>
                <a:sym typeface="Paytone One"/>
              </a:rPr>
              <a:t>Methodology</a:t>
            </a:r>
          </a:p>
        </p:txBody>
      </p:sp>
      <p:graphicFrame>
        <p:nvGraphicFramePr>
          <p:cNvPr name="Table 11" id="11"/>
          <p:cNvGraphicFramePr>
            <a:graphicFrameLocks noGrp="true"/>
          </p:cNvGraphicFramePr>
          <p:nvPr/>
        </p:nvGraphicFramePr>
        <p:xfrm>
          <a:off x="217207" y="1619783"/>
          <a:ext cx="18070793" cy="7133453"/>
        </p:xfrm>
        <a:graphic>
          <a:graphicData uri="http://schemas.openxmlformats.org/drawingml/2006/table">
            <a:tbl>
              <a:tblPr/>
              <a:tblGrid>
                <a:gridCol w="5736416"/>
                <a:gridCol w="6456216"/>
                <a:gridCol w="5878161"/>
              </a:tblGrid>
              <a:tr h="1271341">
                <a:tc>
                  <a:txBody>
                    <a:bodyPr anchor="t" rtlCol="false"/>
                    <a:lstStyle/>
                    <a:p>
                      <a:pPr algn="ctr">
                        <a:lnSpc>
                          <a:spcPts val="5179"/>
                        </a:lnSpc>
                        <a:defRPr/>
                      </a:pPr>
                      <a:r>
                        <a:rPr lang="en-US" sz="3699" b="true">
                          <a:solidFill>
                            <a:srgbClr val="3477D3"/>
                          </a:solidFill>
                          <a:latin typeface="Crimson Pro Bold"/>
                          <a:ea typeface="Crimson Pro Bold"/>
                          <a:cs typeface="Crimson Pro Bold"/>
                          <a:sym typeface="Crimson Pro Bold"/>
                        </a:rPr>
                        <a:t>Data Collection Methods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5039"/>
                        </a:lnSpc>
                        <a:defRPr/>
                      </a:pPr>
                      <a:r>
                        <a:rPr lang="en-US" sz="3599" b="true">
                          <a:solidFill>
                            <a:srgbClr val="3477D3"/>
                          </a:solidFill>
                          <a:latin typeface="Crimson Pro Bold"/>
                          <a:ea typeface="Crimson Pro Bold"/>
                          <a:cs typeface="Crimson Pro Bold"/>
                          <a:sym typeface="Crimson Pro Bold"/>
                        </a:rPr>
                        <a:t>Data Analysis Methods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5179"/>
                        </a:lnSpc>
                        <a:defRPr/>
                      </a:pPr>
                      <a:r>
                        <a:rPr lang="en-US" sz="3699" b="true">
                          <a:solidFill>
                            <a:srgbClr val="3477D3"/>
                          </a:solidFill>
                          <a:latin typeface="Crimson Pro Bold"/>
                          <a:ea typeface="Crimson Pro Bold"/>
                          <a:cs typeface="Crimson Pro Bold"/>
                          <a:sym typeface="Crimson Pro Bold"/>
                        </a:rPr>
                        <a:t>Tools and Software</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3297047">
                <a:tc>
                  <a:txBody>
                    <a:bodyPr anchor="t" rtlCol="false"/>
                    <a:lstStyle/>
                    <a:p>
                      <a:pPr algn="ctr">
                        <a:lnSpc>
                          <a:spcPts val="4899"/>
                        </a:lnSpc>
                        <a:defRPr/>
                      </a:pPr>
                      <a:r>
                        <a:rPr lang="en-US" sz="3499" b="true">
                          <a:solidFill>
                            <a:srgbClr val="000000"/>
                          </a:solidFill>
                          <a:latin typeface="Crimson Pro Bold"/>
                          <a:ea typeface="Crimson Pro Bold"/>
                          <a:cs typeface="Crimson Pro Bold"/>
                          <a:sym typeface="Crimson Pro Bold"/>
                        </a:rPr>
                        <a:t>The Home of the U.S. Government's Open Data</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ctr">
                        <a:lnSpc>
                          <a:spcPts val="4899"/>
                        </a:lnSpc>
                        <a:defRPr/>
                      </a:pPr>
                      <a:r>
                        <a:rPr lang="en-US" sz="3499" b="true">
                          <a:solidFill>
                            <a:srgbClr val="000000"/>
                          </a:solidFill>
                          <a:latin typeface="Crimson Pro Bold"/>
                          <a:ea typeface="Crimson Pro Bold"/>
                          <a:cs typeface="Crimson Pro Bold"/>
                          <a:sym typeface="Crimson Pro Bold"/>
                        </a:rPr>
                        <a:t>Key statistical techniques and visualizations, such as bar charts, pie charts, and linear regression were utilized to illustrate insights from the survey</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4899"/>
                        </a:lnSpc>
                        <a:defRPr/>
                      </a:pPr>
                      <a:r>
                        <a:rPr lang="en-US" sz="3499" u="sng" b="true">
                          <a:solidFill>
                            <a:srgbClr val="000000"/>
                          </a:solidFill>
                          <a:latin typeface="Crimson Pro Bold"/>
                          <a:ea typeface="Crimson Pro Bold"/>
                          <a:cs typeface="Crimson Pro Bold"/>
                          <a:sym typeface="Crimson Pro Bold"/>
                        </a:rPr>
                        <a:t>R programming language: </a:t>
                      </a:r>
                      <a:r>
                        <a:rPr lang="en-US" sz="3499" b="true">
                          <a:solidFill>
                            <a:srgbClr val="000000"/>
                          </a:solidFill>
                          <a:latin typeface="Crimson Pro Bold"/>
                          <a:ea typeface="Crimson Pro Bold"/>
                          <a:cs typeface="Crimson Pro Bold"/>
                          <a:sym typeface="Crimson Pro Bold"/>
                        </a:rPr>
                        <a:t>Used for data processing, statistical analysis, and visualization.</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565066">
                <a:tc>
                  <a:txBody>
                    <a:bodyPr anchor="t" rtlCol="false"/>
                    <a:lstStyle/>
                    <a:p>
                      <a:pPr algn="ctr">
                        <a:lnSpc>
                          <a:spcPts val="4899"/>
                        </a:lnSpc>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ctr">
                        <a:lnSpc>
                          <a:spcPts val="4899"/>
                        </a:lnSpc>
                        <a:defRPr/>
                      </a:pPr>
                      <a:r>
                        <a:rPr lang="en-US" sz="3499" b="true">
                          <a:solidFill>
                            <a:srgbClr val="000000"/>
                          </a:solidFill>
                          <a:latin typeface="Crimson Pro Bold"/>
                          <a:ea typeface="Crimson Pro Bold"/>
                          <a:cs typeface="Crimson Pro Bold"/>
                          <a:sym typeface="Crimson Pro Bold"/>
                        </a:rPr>
                        <a:t>Key statistical techniques and visualizations, such as bar charts, pie charts, and linear regression were utilized to illustrate insights from the survey</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4899"/>
                        </a:lnSpc>
                        <a:defRPr/>
                      </a:pPr>
                      <a:r>
                        <a:rPr lang="en-US" sz="3499" u="sng" b="true">
                          <a:solidFill>
                            <a:srgbClr val="000000"/>
                          </a:solidFill>
                          <a:latin typeface="Crimson Pro Bold"/>
                          <a:ea typeface="Crimson Pro Bold"/>
                          <a:cs typeface="Crimson Pro Bold"/>
                          <a:sym typeface="Crimson Pro Bold"/>
                        </a:rPr>
                        <a:t>Microsoft Power BI: </a:t>
                      </a:r>
                      <a:endParaRPr lang="en-US" sz="1100"/>
                    </a:p>
                    <a:p>
                      <a:pPr algn="l">
                        <a:lnSpc>
                          <a:spcPts val="4899"/>
                        </a:lnSpc>
                      </a:pPr>
                      <a:r>
                        <a:rPr lang="en-US" sz="3499" b="true">
                          <a:solidFill>
                            <a:srgbClr val="000000"/>
                          </a:solidFill>
                          <a:latin typeface="Crimson Pro Bold"/>
                          <a:ea typeface="Crimson Pro Bold"/>
                          <a:cs typeface="Crimson Pro Bold"/>
                          <a:sym typeface="Crimson Pro Bold"/>
                        </a:rPr>
                        <a:t>Used to create interactive visualizations of data.</a:t>
                      </a:r>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47"/>
          <a:ext cx="18288000" cy="9221274"/>
        </p:xfrm>
        <a:graphic>
          <a:graphicData uri="http://schemas.openxmlformats.org/drawingml/2006/table">
            <a:tbl>
              <a:tblPr/>
              <a:tblGrid>
                <a:gridCol w="9316997"/>
                <a:gridCol w="8971003"/>
              </a:tblGrid>
              <a:tr h="753588">
                <a:tc>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For R Analysis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For Power-BI Analysis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6830550">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87466">
                <a:tc rowSpan="2">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Manually perform by executing functions and calculation methods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Power Query Editor</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49670">
                <a:tc vMerge="true">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Manually perform by executing functions and calculation methods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Power Query Editor</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10386927" y="2198503"/>
            <a:ext cx="6872373" cy="5149440"/>
          </a:xfrm>
          <a:custGeom>
            <a:avLst/>
            <a:gdLst/>
            <a:ahLst/>
            <a:cxnLst/>
            <a:rect r="r" b="b" t="t" l="l"/>
            <a:pathLst>
              <a:path h="5149440" w="6872373">
                <a:moveTo>
                  <a:pt x="0" y="0"/>
                </a:moveTo>
                <a:lnTo>
                  <a:pt x="6872373" y="0"/>
                </a:lnTo>
                <a:lnTo>
                  <a:pt x="6872373" y="5149440"/>
                </a:lnTo>
                <a:lnTo>
                  <a:pt x="0" y="5149440"/>
                </a:lnTo>
                <a:lnTo>
                  <a:pt x="0" y="0"/>
                </a:lnTo>
                <a:close/>
              </a:path>
            </a:pathLst>
          </a:custGeom>
          <a:blipFill>
            <a:blip r:embed="rId4"/>
            <a:stretch>
              <a:fillRect l="0" t="0" r="0" b="0"/>
            </a:stretch>
          </a:blipFill>
        </p:spPr>
      </p:sp>
      <p:sp>
        <p:nvSpPr>
          <p:cNvPr name="Freeform 6" id="6"/>
          <p:cNvSpPr/>
          <p:nvPr/>
        </p:nvSpPr>
        <p:spPr>
          <a:xfrm flipH="false" flipV="false" rot="0">
            <a:off x="2252159" y="2198503"/>
            <a:ext cx="4362966" cy="5378999"/>
          </a:xfrm>
          <a:custGeom>
            <a:avLst/>
            <a:gdLst/>
            <a:ahLst/>
            <a:cxnLst/>
            <a:rect r="r" b="b" t="t" l="l"/>
            <a:pathLst>
              <a:path h="5378999" w="4362966">
                <a:moveTo>
                  <a:pt x="0" y="0"/>
                </a:moveTo>
                <a:lnTo>
                  <a:pt x="4362966" y="0"/>
                </a:lnTo>
                <a:lnTo>
                  <a:pt x="4362966" y="5378999"/>
                </a:lnTo>
                <a:lnTo>
                  <a:pt x="0" y="5378999"/>
                </a:lnTo>
                <a:lnTo>
                  <a:pt x="0" y="0"/>
                </a:lnTo>
                <a:close/>
              </a:path>
            </a:pathLst>
          </a:custGeom>
          <a:blipFill>
            <a:blip r:embed="rId5"/>
            <a:stretch>
              <a:fillRect l="0" t="0" r="0" b="0"/>
            </a:stretch>
          </a:blipFill>
        </p:spPr>
      </p:sp>
      <p:sp>
        <p:nvSpPr>
          <p:cNvPr name="TextBox 7" id="7"/>
          <p:cNvSpPr txBox="true"/>
          <p:nvPr/>
        </p:nvSpPr>
        <p:spPr>
          <a:xfrm rot="0">
            <a:off x="616498" y="-95250"/>
            <a:ext cx="17400457"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Data Transformation</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47"/>
          <a:ext cx="18288000" cy="9221274"/>
        </p:xfrm>
        <a:graphic>
          <a:graphicData uri="http://schemas.openxmlformats.org/drawingml/2006/table">
            <a:tbl>
              <a:tblPr/>
              <a:tblGrid>
                <a:gridCol w="8769073"/>
                <a:gridCol w="9518927"/>
              </a:tblGrid>
              <a:tr h="753588">
                <a:tc>
                  <a:txBody>
                    <a:bodyPr anchor="t" rtlCol="false"/>
                    <a:lstStyle/>
                    <a:p>
                      <a:pPr algn="ctr">
                        <a:lnSpc>
                          <a:spcPts val="4619"/>
                        </a:lnSpc>
                        <a:spcBef>
                          <a:spcPct val="0"/>
                        </a:spcBef>
                        <a:defRPr/>
                      </a:pPr>
                      <a:r>
                        <a:rPr lang="en-US" b="true" sz="3299">
                          <a:solidFill>
                            <a:srgbClr val="E14235"/>
                          </a:solidFill>
                          <a:latin typeface="Crimson Pro Bold"/>
                          <a:ea typeface="Crimson Pro Bold"/>
                          <a:cs typeface="Crimson Pro Bold"/>
                          <a:sym typeface="Crimson Pro Bold"/>
                        </a:rPr>
                        <a:t>Distribution of Current Roless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Salary Distribution by Role</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5982411">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11535">
                <a:tc rowSpan="2">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This presents an overview of the job market in the data industry, with high demand for data analysis and data science professionals.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    Clearly illustrates the relationship between salary and roles in the data field. Specialized skills and market demand are the key factors influencing the salary for each role.</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473740">
                <a:tc vMerge="true">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This presents an overview of the job market in the data industry, with high demand for data analysis and data science professionals.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    Clearly illustrates the relationship between salary and roles in the data field. Specialized skills and market demand are the key factors influencing the salary for each role.</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9484101" y="3745195"/>
            <a:ext cx="8195193" cy="2796610"/>
          </a:xfrm>
          <a:custGeom>
            <a:avLst/>
            <a:gdLst/>
            <a:ahLst/>
            <a:cxnLst/>
            <a:rect r="r" b="b" t="t" l="l"/>
            <a:pathLst>
              <a:path h="2796610" w="8195193">
                <a:moveTo>
                  <a:pt x="0" y="0"/>
                </a:moveTo>
                <a:lnTo>
                  <a:pt x="8195193" y="0"/>
                </a:lnTo>
                <a:lnTo>
                  <a:pt x="8195193" y="2796610"/>
                </a:lnTo>
                <a:lnTo>
                  <a:pt x="0" y="2796610"/>
                </a:lnTo>
                <a:lnTo>
                  <a:pt x="0" y="0"/>
                </a:lnTo>
                <a:close/>
              </a:path>
            </a:pathLst>
          </a:custGeom>
          <a:blipFill>
            <a:blip r:embed="rId4"/>
            <a:stretch>
              <a:fillRect l="0" t="0" r="0" b="0"/>
            </a:stretch>
          </a:blipFill>
        </p:spPr>
      </p:sp>
      <p:sp>
        <p:nvSpPr>
          <p:cNvPr name="Freeform 6" id="6"/>
          <p:cNvSpPr/>
          <p:nvPr/>
        </p:nvSpPr>
        <p:spPr>
          <a:xfrm flipH="false" flipV="false" rot="0">
            <a:off x="333207" y="3647548"/>
            <a:ext cx="7929470" cy="2894257"/>
          </a:xfrm>
          <a:custGeom>
            <a:avLst/>
            <a:gdLst/>
            <a:ahLst/>
            <a:cxnLst/>
            <a:rect r="r" b="b" t="t" l="l"/>
            <a:pathLst>
              <a:path h="2894257" w="7929470">
                <a:moveTo>
                  <a:pt x="0" y="0"/>
                </a:moveTo>
                <a:lnTo>
                  <a:pt x="7929470" y="0"/>
                </a:lnTo>
                <a:lnTo>
                  <a:pt x="7929470" y="2894257"/>
                </a:lnTo>
                <a:lnTo>
                  <a:pt x="0" y="2894257"/>
                </a:lnTo>
                <a:lnTo>
                  <a:pt x="0" y="0"/>
                </a:lnTo>
                <a:close/>
              </a:path>
            </a:pathLst>
          </a:custGeom>
          <a:blipFill>
            <a:blip r:embed="rId5"/>
            <a:stretch>
              <a:fillRect l="0" t="0" r="0" b="0"/>
            </a:stretch>
          </a:blipFill>
        </p:spPr>
      </p:sp>
      <p:sp>
        <p:nvSpPr>
          <p:cNvPr name="TextBox 7" id="7"/>
          <p:cNvSpPr txBox="true"/>
          <p:nvPr/>
        </p:nvSpPr>
        <p:spPr>
          <a:xfrm rot="0">
            <a:off x="0" y="-95250"/>
            <a:ext cx="9214091"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Visualization with R</a:t>
            </a:r>
          </a:p>
        </p:txBody>
      </p:sp>
      <p:sp>
        <p:nvSpPr>
          <p:cNvPr name="TextBox 8" id="8"/>
          <p:cNvSpPr txBox="true"/>
          <p:nvPr/>
        </p:nvSpPr>
        <p:spPr>
          <a:xfrm rot="0">
            <a:off x="12415832" y="-14001"/>
            <a:ext cx="5872168" cy="540751"/>
          </a:xfrm>
          <a:prstGeom prst="rect">
            <a:avLst/>
          </a:prstGeom>
        </p:spPr>
        <p:txBody>
          <a:bodyPr anchor="t" rtlCol="false" tIns="0" lIns="0" bIns="0" rIns="0">
            <a:spAutoFit/>
          </a:bodyPr>
          <a:lstStyle/>
          <a:p>
            <a:pPr algn="ctr">
              <a:lnSpc>
                <a:spcPts val="4461"/>
              </a:lnSpc>
            </a:pPr>
            <a:r>
              <a:rPr lang="en-US" sz="3186">
                <a:solidFill>
                  <a:srgbClr val="3D1E08"/>
                </a:solidFill>
                <a:latin typeface="Paytone One"/>
                <a:ea typeface="Paytone One"/>
                <a:cs typeface="Paytone One"/>
                <a:sym typeface="Paytone One"/>
              </a:rPr>
              <a:t>General </a:t>
            </a:r>
          </a:p>
        </p:txBody>
      </p:sp>
    </p:spTree>
  </p:cSld>
  <p:clrMapOvr>
    <a:masterClrMapping/>
  </p:clrMapOvr>
  <p:transition spd="fast">
    <p:circl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47"/>
          <a:ext cx="18288000" cy="9221274"/>
        </p:xfrm>
        <a:graphic>
          <a:graphicData uri="http://schemas.openxmlformats.org/drawingml/2006/table">
            <a:tbl>
              <a:tblPr/>
              <a:tblGrid>
                <a:gridCol w="8769073"/>
                <a:gridCol w="9518927"/>
              </a:tblGrid>
              <a:tr h="753588">
                <a:tc>
                  <a:txBody>
                    <a:bodyPr anchor="t" rtlCol="false"/>
                    <a:lstStyle/>
                    <a:p>
                      <a:pPr algn="ctr">
                        <a:lnSpc>
                          <a:spcPts val="4619"/>
                        </a:lnSpc>
                        <a:spcBef>
                          <a:spcPct val="0"/>
                        </a:spcBef>
                        <a:defRPr/>
                      </a:pPr>
                      <a:r>
                        <a:rPr lang="en-US" b="true" sz="3299">
                          <a:solidFill>
                            <a:srgbClr val="E14235"/>
                          </a:solidFill>
                          <a:latin typeface="Crimson Pro Bold"/>
                          <a:ea typeface="Crimson Pro Bold"/>
                          <a:cs typeface="Crimson Pro Bold"/>
                          <a:sym typeface="Crimson Pro Bold"/>
                        </a:rPr>
                        <a:t>Salary Distribution by Industry</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Common Programming Languages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5982411">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11535">
                <a:tc rowSpan="2">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    The chart illustrates the salary disparity across industries, with the tech sector leading. Factors such as market demand, data complexity, and the importance of analytics in each industry affect salaries. The salary gap could motivate data professionals to further develop their careers.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  The chart shows Python's dominance in the data space, but other languages ​​like SQL, R, JavaScript, Scala, and Java still have important roles to play. Data professionals need to master the right languages ​​to meet market demands and project requirements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473740">
                <a:tc vMerge="true">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    The chart illustrates the salary disparity across industries, with the tech sector leading. Factors such as market demand, data complexity, and the importance of analytics in each industry affect salaries. The salary gap could motivate data professionals to further develop their careers.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  The chart shows Python's dominance in the data space, but other languages ​​like SQL, R, JavaScript, Scala, and Java still have important roles to play. Data professionals need to master the right languages ​​to meet market demands and project requirements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249152" y="3796131"/>
            <a:ext cx="7984407" cy="2694737"/>
          </a:xfrm>
          <a:custGeom>
            <a:avLst/>
            <a:gdLst/>
            <a:ahLst/>
            <a:cxnLst/>
            <a:rect r="r" b="b" t="t" l="l"/>
            <a:pathLst>
              <a:path h="2694737" w="7984407">
                <a:moveTo>
                  <a:pt x="0" y="0"/>
                </a:moveTo>
                <a:lnTo>
                  <a:pt x="7984407" y="0"/>
                </a:lnTo>
                <a:lnTo>
                  <a:pt x="7984407" y="2694738"/>
                </a:lnTo>
                <a:lnTo>
                  <a:pt x="0" y="2694738"/>
                </a:lnTo>
                <a:lnTo>
                  <a:pt x="0" y="0"/>
                </a:lnTo>
                <a:close/>
              </a:path>
            </a:pathLst>
          </a:custGeom>
          <a:blipFill>
            <a:blip r:embed="rId4"/>
            <a:stretch>
              <a:fillRect l="0" t="0" r="0" b="0"/>
            </a:stretch>
          </a:blipFill>
        </p:spPr>
      </p:sp>
      <p:sp>
        <p:nvSpPr>
          <p:cNvPr name="Freeform 6" id="6"/>
          <p:cNvSpPr/>
          <p:nvPr/>
        </p:nvSpPr>
        <p:spPr>
          <a:xfrm flipH="false" flipV="false" rot="0">
            <a:off x="9144000" y="3796131"/>
            <a:ext cx="8922462" cy="2699045"/>
          </a:xfrm>
          <a:custGeom>
            <a:avLst/>
            <a:gdLst/>
            <a:ahLst/>
            <a:cxnLst/>
            <a:rect r="r" b="b" t="t" l="l"/>
            <a:pathLst>
              <a:path h="2699045" w="8922462">
                <a:moveTo>
                  <a:pt x="0" y="0"/>
                </a:moveTo>
                <a:lnTo>
                  <a:pt x="8922462" y="0"/>
                </a:lnTo>
                <a:lnTo>
                  <a:pt x="8922462" y="2699045"/>
                </a:lnTo>
                <a:lnTo>
                  <a:pt x="0" y="2699045"/>
                </a:lnTo>
                <a:lnTo>
                  <a:pt x="0" y="0"/>
                </a:lnTo>
                <a:close/>
              </a:path>
            </a:pathLst>
          </a:custGeom>
          <a:blipFill>
            <a:blip r:embed="rId5"/>
            <a:stretch>
              <a:fillRect l="0" t="0" r="0" b="0"/>
            </a:stretch>
          </a:blipFill>
        </p:spPr>
      </p:sp>
      <p:sp>
        <p:nvSpPr>
          <p:cNvPr name="TextBox 7" id="7"/>
          <p:cNvSpPr txBox="true"/>
          <p:nvPr/>
        </p:nvSpPr>
        <p:spPr>
          <a:xfrm rot="0">
            <a:off x="0" y="-95250"/>
            <a:ext cx="9214091"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Visualization with R</a:t>
            </a:r>
          </a:p>
        </p:txBody>
      </p:sp>
      <p:sp>
        <p:nvSpPr>
          <p:cNvPr name="TextBox 8" id="8"/>
          <p:cNvSpPr txBox="true"/>
          <p:nvPr/>
        </p:nvSpPr>
        <p:spPr>
          <a:xfrm rot="0">
            <a:off x="12415832" y="-14001"/>
            <a:ext cx="5872168" cy="540751"/>
          </a:xfrm>
          <a:prstGeom prst="rect">
            <a:avLst/>
          </a:prstGeom>
        </p:spPr>
        <p:txBody>
          <a:bodyPr anchor="t" rtlCol="false" tIns="0" lIns="0" bIns="0" rIns="0">
            <a:spAutoFit/>
          </a:bodyPr>
          <a:lstStyle/>
          <a:p>
            <a:pPr algn="ctr">
              <a:lnSpc>
                <a:spcPts val="4461"/>
              </a:lnSpc>
            </a:pPr>
            <a:r>
              <a:rPr lang="en-US" sz="3186">
                <a:solidFill>
                  <a:srgbClr val="3D1E08"/>
                </a:solidFill>
                <a:latin typeface="Paytone One"/>
                <a:ea typeface="Paytone One"/>
                <a:cs typeface="Paytone One"/>
                <a:sym typeface="Paytone One"/>
              </a:rPr>
              <a:t>General </a:t>
            </a:r>
          </a:p>
        </p:txBody>
      </p:sp>
    </p:spTree>
  </p:cSld>
  <p:clrMapOvr>
    <a:masterClrMapping/>
  </p:clrMapOvr>
  <p:transition spd="fast">
    <p:circl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47"/>
          <a:ext cx="18288000" cy="9221274"/>
        </p:xfrm>
        <a:graphic>
          <a:graphicData uri="http://schemas.openxmlformats.org/drawingml/2006/table">
            <a:tbl>
              <a:tblPr/>
              <a:tblGrid>
                <a:gridCol w="8769073"/>
                <a:gridCol w="9518927"/>
              </a:tblGrid>
              <a:tr h="753588">
                <a:tc>
                  <a:txBody>
                    <a:bodyPr anchor="t" rtlCol="false"/>
                    <a:lstStyle/>
                    <a:p>
                      <a:pPr algn="ctr">
                        <a:lnSpc>
                          <a:spcPts val="4619"/>
                        </a:lnSpc>
                        <a:spcBef>
                          <a:spcPct val="0"/>
                        </a:spcBef>
                        <a:defRPr/>
                      </a:pPr>
                      <a:r>
                        <a:rPr lang="en-US" b="true" sz="3299">
                          <a:solidFill>
                            <a:srgbClr val="E14235"/>
                          </a:solidFill>
                          <a:latin typeface="Crimson Pro Bold"/>
                          <a:ea typeface="Crimson Pro Bold"/>
                          <a:cs typeface="Crimson Pro Bold"/>
                          <a:sym typeface="Crimson Pro Bold"/>
                        </a:rPr>
                        <a:t>Distribution of Industries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Happiness Ratings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5982411">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r>
                        <a:rPr lang="en-US" b="true" sz="3299">
                          <a:solidFill>
                            <a:srgbClr val="0D2A57"/>
                          </a:solidFill>
                          <a:latin typeface="Crimson Pro Bold"/>
                          <a:ea typeface="Crimson Pro Bold"/>
                          <a:cs typeface="Crimson Pro Bold"/>
                          <a:sym typeface="Crimson Pro Bold"/>
                        </a:rPr>
                        <a:t>(Work/Life Balance, Coworkers, Management, Upward Mobility, Learning New Things)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11535">
                <a:tc rowSpan="2">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  The chart shows the diversity of industries using data, with technology and banking and finance leading the way. Traditional industries are gradually transforming digitally and increasing their use of data. </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Employee satisfaction ratings show that the data industry has a positive work environment and good growth opportunities. However, management needs to be improved and career paths need to be clearer to increase satisfaction and retain talent.</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473740">
                <a:tc vMerge="true">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  The chart shows the diversity of industries using data, with technology and banking and finance leading the way. Traditional industries are gradually transforming digitally and increasing their use of data. </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Employee satisfaction ratings show that the data industry has a positive work environment and good growth opportunities. However, management needs to be improved and career paths need to be clearer to increase satisfaction and retain talent.</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9214091" y="3379579"/>
            <a:ext cx="8479328" cy="2988963"/>
          </a:xfrm>
          <a:custGeom>
            <a:avLst/>
            <a:gdLst/>
            <a:ahLst/>
            <a:cxnLst/>
            <a:rect r="r" b="b" t="t" l="l"/>
            <a:pathLst>
              <a:path h="2988963" w="8479328">
                <a:moveTo>
                  <a:pt x="0" y="0"/>
                </a:moveTo>
                <a:lnTo>
                  <a:pt x="8479328" y="0"/>
                </a:lnTo>
                <a:lnTo>
                  <a:pt x="8479328" y="2988963"/>
                </a:lnTo>
                <a:lnTo>
                  <a:pt x="0" y="2988963"/>
                </a:lnTo>
                <a:lnTo>
                  <a:pt x="0" y="0"/>
                </a:lnTo>
                <a:close/>
              </a:path>
            </a:pathLst>
          </a:custGeom>
          <a:blipFill>
            <a:blip r:embed="rId4"/>
            <a:stretch>
              <a:fillRect l="0" t="0" r="0" b="0"/>
            </a:stretch>
          </a:blipFill>
        </p:spPr>
      </p:sp>
      <p:sp>
        <p:nvSpPr>
          <p:cNvPr name="Freeform 6" id="6"/>
          <p:cNvSpPr/>
          <p:nvPr/>
        </p:nvSpPr>
        <p:spPr>
          <a:xfrm flipH="false" flipV="false" rot="0">
            <a:off x="845032" y="3447162"/>
            <a:ext cx="6981767" cy="2853797"/>
          </a:xfrm>
          <a:custGeom>
            <a:avLst/>
            <a:gdLst/>
            <a:ahLst/>
            <a:cxnLst/>
            <a:rect r="r" b="b" t="t" l="l"/>
            <a:pathLst>
              <a:path h="2853797" w="6981767">
                <a:moveTo>
                  <a:pt x="0" y="0"/>
                </a:moveTo>
                <a:lnTo>
                  <a:pt x="6981767" y="0"/>
                </a:lnTo>
                <a:lnTo>
                  <a:pt x="6981767" y="2853797"/>
                </a:lnTo>
                <a:lnTo>
                  <a:pt x="0" y="2853797"/>
                </a:lnTo>
                <a:lnTo>
                  <a:pt x="0" y="0"/>
                </a:lnTo>
                <a:close/>
              </a:path>
            </a:pathLst>
          </a:custGeom>
          <a:blipFill>
            <a:blip r:embed="rId5"/>
            <a:stretch>
              <a:fillRect l="0" t="0" r="0" b="0"/>
            </a:stretch>
          </a:blipFill>
        </p:spPr>
      </p:sp>
      <p:sp>
        <p:nvSpPr>
          <p:cNvPr name="TextBox 7" id="7"/>
          <p:cNvSpPr txBox="true"/>
          <p:nvPr/>
        </p:nvSpPr>
        <p:spPr>
          <a:xfrm rot="0">
            <a:off x="0" y="-95250"/>
            <a:ext cx="9214091"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Visualization with R</a:t>
            </a:r>
          </a:p>
        </p:txBody>
      </p:sp>
      <p:sp>
        <p:nvSpPr>
          <p:cNvPr name="TextBox 8" id="8"/>
          <p:cNvSpPr txBox="true"/>
          <p:nvPr/>
        </p:nvSpPr>
        <p:spPr>
          <a:xfrm rot="0">
            <a:off x="12415832" y="-14001"/>
            <a:ext cx="5872168" cy="540751"/>
          </a:xfrm>
          <a:prstGeom prst="rect">
            <a:avLst/>
          </a:prstGeom>
        </p:spPr>
        <p:txBody>
          <a:bodyPr anchor="t" rtlCol="false" tIns="0" lIns="0" bIns="0" rIns="0">
            <a:spAutoFit/>
          </a:bodyPr>
          <a:lstStyle/>
          <a:p>
            <a:pPr algn="ctr">
              <a:lnSpc>
                <a:spcPts val="4461"/>
              </a:lnSpc>
            </a:pPr>
            <a:r>
              <a:rPr lang="en-US" sz="3186">
                <a:solidFill>
                  <a:srgbClr val="3D1E08"/>
                </a:solidFill>
                <a:latin typeface="Paytone One"/>
                <a:ea typeface="Paytone One"/>
                <a:cs typeface="Paytone One"/>
                <a:sym typeface="Paytone One"/>
              </a:rPr>
              <a:t>General </a:t>
            </a:r>
          </a:p>
        </p:txBody>
      </p:sp>
      <p:sp>
        <p:nvSpPr>
          <p:cNvPr name="TextBox 9" id="9"/>
          <p:cNvSpPr txBox="true"/>
          <p:nvPr/>
        </p:nvSpPr>
        <p:spPr>
          <a:xfrm rot="0">
            <a:off x="8963502" y="1702387"/>
            <a:ext cx="9113589" cy="941070"/>
          </a:xfrm>
          <a:prstGeom prst="rect">
            <a:avLst/>
          </a:prstGeom>
        </p:spPr>
        <p:txBody>
          <a:bodyPr anchor="t" rtlCol="false" tIns="0" lIns="0" bIns="0" rIns="0">
            <a:spAutoFit/>
          </a:bodyPr>
          <a:lstStyle/>
          <a:p>
            <a:pPr algn="ctr">
              <a:lnSpc>
                <a:spcPts val="3779"/>
              </a:lnSpc>
            </a:pPr>
            <a:r>
              <a:rPr lang="en-US" sz="2700">
                <a:solidFill>
                  <a:srgbClr val="3D1E08"/>
                </a:solidFill>
                <a:latin typeface="Canva Sans"/>
                <a:ea typeface="Canva Sans"/>
                <a:cs typeface="Canva Sans"/>
                <a:sym typeface="Canva Sans"/>
              </a:rPr>
              <a:t>(Work/Life Balance, Coworkers, Management, Upward Mobility, Learning New Things)</a:t>
            </a:r>
          </a:p>
        </p:txBody>
      </p:sp>
    </p:spTree>
  </p:cSld>
  <p:clrMapOvr>
    <a:masterClrMapping/>
  </p:clrMapOvr>
  <p:transition spd="fast">
    <p:circl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DF"/>
        </a:solidFill>
      </p:bgPr>
    </p:bg>
    <p:spTree>
      <p:nvGrpSpPr>
        <p:cNvPr id="1" name=""/>
        <p:cNvGrpSpPr/>
        <p:nvPr/>
      </p:nvGrpSpPr>
      <p:grpSpPr>
        <a:xfrm>
          <a:off x="0" y="0"/>
          <a:ext cx="0" cy="0"/>
          <a:chOff x="0" y="0"/>
          <a:chExt cx="0" cy="0"/>
        </a:xfrm>
      </p:grpSpPr>
      <p:sp>
        <p:nvSpPr>
          <p:cNvPr name="Freeform 2" id="2"/>
          <p:cNvSpPr/>
          <p:nvPr/>
        </p:nvSpPr>
        <p:spPr>
          <a:xfrm flipH="false" flipV="false" rot="0">
            <a:off x="15870263" y="526751"/>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0331" y="966297"/>
            <a:ext cx="3618062" cy="1671752"/>
          </a:xfrm>
          <a:custGeom>
            <a:avLst/>
            <a:gdLst/>
            <a:ahLst/>
            <a:cxnLst/>
            <a:rect r="r" b="b" t="t" l="l"/>
            <a:pathLst>
              <a:path h="1671752" w="3618062">
                <a:moveTo>
                  <a:pt x="0" y="0"/>
                </a:moveTo>
                <a:lnTo>
                  <a:pt x="3618062" y="0"/>
                </a:lnTo>
                <a:lnTo>
                  <a:pt x="3618062" y="1671752"/>
                </a:lnTo>
                <a:lnTo>
                  <a:pt x="0" y="1671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0" y="966247"/>
          <a:ext cx="18288000" cy="9221274"/>
        </p:xfrm>
        <a:graphic>
          <a:graphicData uri="http://schemas.openxmlformats.org/drawingml/2006/table">
            <a:tbl>
              <a:tblPr/>
              <a:tblGrid>
                <a:gridCol w="8769073"/>
                <a:gridCol w="9518927"/>
              </a:tblGrid>
              <a:tr h="753588">
                <a:tc>
                  <a:txBody>
                    <a:bodyPr anchor="t" rtlCol="false"/>
                    <a:lstStyle/>
                    <a:p>
                      <a:pPr algn="ctr">
                        <a:lnSpc>
                          <a:spcPts val="4619"/>
                        </a:lnSpc>
                        <a:spcBef>
                          <a:spcPct val="0"/>
                        </a:spcBef>
                        <a:defRPr/>
                      </a:pPr>
                      <a:r>
                        <a:rPr lang="en-US" b="true" sz="3299">
                          <a:solidFill>
                            <a:srgbClr val="E14235"/>
                          </a:solidFill>
                          <a:latin typeface="Crimson Pro Bold"/>
                          <a:ea typeface="Crimson Pro Bold"/>
                          <a:cs typeface="Crimson Pro Bold"/>
                          <a:sym typeface="Crimson Pro Bold"/>
                        </a:rPr>
                        <a:t>Gender Distribution</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r>
                        <a:rPr lang="en-US" b="true" sz="3299">
                          <a:solidFill>
                            <a:srgbClr val="E14235"/>
                          </a:solidFill>
                          <a:latin typeface="Crimson Pro Bold"/>
                          <a:ea typeface="Crimson Pro Bold"/>
                          <a:cs typeface="Crimson Pro Bold"/>
                          <a:sym typeface="Crimson Pro Bold"/>
                        </a:rPr>
                        <a:t>Age Distribution</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5982411">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marL="0" indent="0" lvl="0">
                        <a:lnSpc>
                          <a:spcPts val="4619"/>
                        </a:lnSpc>
                        <a:spcBef>
                          <a:spcPct val="0"/>
                        </a:spcBef>
                        <a:defRPr/>
                      </a:pP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011535">
                <a:tc rowSpan="2">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 The chart shows a serious gender imbalance in the data industry. Policies and initiatives are needed to attract women to the industry and increase gender diversity. Gender diversity can bring many benefits to the industry, such as increased creativity and team effectiveness.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rowSpan="2">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The chart shows an age imbalance in the data industry, with younger generations in the majority. Supportive policies are needed to help older adults transition successfully and integrate experience. The age distribution may change as the industry matures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473740">
                <a:tc vMerge="true">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 The chart shows a serious gender imbalance in the data industry. Policies and initiatives are needed to attract women to the industry and increase gender diversity. Gender diversity can bring many benefits to the industry, such as increased creativity and team effectiveness.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vMerge="true">
                  <a:txBody>
                    <a:bodyPr anchor="t" rtlCol="false"/>
                    <a:lstStyle/>
                    <a:p>
                      <a:pPr algn="ctr" marL="0" indent="0" lvl="0">
                        <a:lnSpc>
                          <a:spcPts val="2800"/>
                        </a:lnSpc>
                        <a:spcBef>
                          <a:spcPct val="0"/>
                        </a:spcBef>
                        <a:defRPr/>
                      </a:pPr>
                      <a:r>
                        <a:rPr lang="en-US" sz="2000">
                          <a:solidFill>
                            <a:srgbClr val="000000"/>
                          </a:solidFill>
                          <a:latin typeface="Crimson Pro"/>
                          <a:ea typeface="Crimson Pro"/>
                          <a:cs typeface="Crimson Pro"/>
                          <a:sym typeface="Crimson Pro"/>
                        </a:rPr>
                        <a:t>The chart shows an age imbalance in the data industry, with younger generations in the majority. Supportive policies are needed to help older adults transition successfully and integrate experience. The age distribution may change as the industry matures</a:t>
                      </a:r>
                      <a:endParaRPr lang="en-US" sz="1100"/>
                    </a:p>
                  </a:txBody>
                  <a:tcPr marL="47625" marR="47625" marT="47625" marB="4762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504216" y="3146044"/>
            <a:ext cx="7652581" cy="3626358"/>
          </a:xfrm>
          <a:custGeom>
            <a:avLst/>
            <a:gdLst/>
            <a:ahLst/>
            <a:cxnLst/>
            <a:rect r="r" b="b" t="t" l="l"/>
            <a:pathLst>
              <a:path h="3626358" w="7652581">
                <a:moveTo>
                  <a:pt x="0" y="0"/>
                </a:moveTo>
                <a:lnTo>
                  <a:pt x="7652581" y="0"/>
                </a:lnTo>
                <a:lnTo>
                  <a:pt x="7652581" y="3626358"/>
                </a:lnTo>
                <a:lnTo>
                  <a:pt x="0" y="3626358"/>
                </a:lnTo>
                <a:lnTo>
                  <a:pt x="0" y="0"/>
                </a:lnTo>
                <a:close/>
              </a:path>
            </a:pathLst>
          </a:custGeom>
          <a:blipFill>
            <a:blip r:embed="rId4"/>
            <a:stretch>
              <a:fillRect l="0" t="0" r="0" b="0"/>
            </a:stretch>
          </a:blipFill>
        </p:spPr>
      </p:sp>
      <p:sp>
        <p:nvSpPr>
          <p:cNvPr name="Freeform 6" id="6"/>
          <p:cNvSpPr/>
          <p:nvPr/>
        </p:nvSpPr>
        <p:spPr>
          <a:xfrm flipH="false" flipV="false" rot="0">
            <a:off x="10116398" y="2847931"/>
            <a:ext cx="6595276" cy="4222585"/>
          </a:xfrm>
          <a:custGeom>
            <a:avLst/>
            <a:gdLst/>
            <a:ahLst/>
            <a:cxnLst/>
            <a:rect r="r" b="b" t="t" l="l"/>
            <a:pathLst>
              <a:path h="4222585" w="6595276">
                <a:moveTo>
                  <a:pt x="0" y="0"/>
                </a:moveTo>
                <a:lnTo>
                  <a:pt x="6595276" y="0"/>
                </a:lnTo>
                <a:lnTo>
                  <a:pt x="6595276" y="4222585"/>
                </a:lnTo>
                <a:lnTo>
                  <a:pt x="0" y="4222585"/>
                </a:lnTo>
                <a:lnTo>
                  <a:pt x="0" y="0"/>
                </a:lnTo>
                <a:close/>
              </a:path>
            </a:pathLst>
          </a:custGeom>
          <a:blipFill>
            <a:blip r:embed="rId5"/>
            <a:stretch>
              <a:fillRect l="0" t="0" r="0" b="0"/>
            </a:stretch>
          </a:blipFill>
        </p:spPr>
      </p:sp>
      <p:sp>
        <p:nvSpPr>
          <p:cNvPr name="TextBox 7" id="7"/>
          <p:cNvSpPr txBox="true"/>
          <p:nvPr/>
        </p:nvSpPr>
        <p:spPr>
          <a:xfrm rot="0">
            <a:off x="0" y="-95250"/>
            <a:ext cx="9214091" cy="854075"/>
          </a:xfrm>
          <a:prstGeom prst="rect">
            <a:avLst/>
          </a:prstGeom>
        </p:spPr>
        <p:txBody>
          <a:bodyPr anchor="t" rtlCol="false" tIns="0" lIns="0" bIns="0" rIns="0">
            <a:spAutoFit/>
          </a:bodyPr>
          <a:lstStyle/>
          <a:p>
            <a:pPr algn="ctr">
              <a:lnSpc>
                <a:spcPts val="7000"/>
              </a:lnSpc>
            </a:pPr>
            <a:r>
              <a:rPr lang="en-US" sz="5000">
                <a:solidFill>
                  <a:srgbClr val="3D1E08"/>
                </a:solidFill>
                <a:latin typeface="Paytone One"/>
                <a:ea typeface="Paytone One"/>
                <a:cs typeface="Paytone One"/>
                <a:sym typeface="Paytone One"/>
              </a:rPr>
              <a:t>Visualization with R</a:t>
            </a:r>
          </a:p>
        </p:txBody>
      </p:sp>
      <p:sp>
        <p:nvSpPr>
          <p:cNvPr name="TextBox 8" id="8"/>
          <p:cNvSpPr txBox="true"/>
          <p:nvPr/>
        </p:nvSpPr>
        <p:spPr>
          <a:xfrm rot="0">
            <a:off x="12415832" y="-14001"/>
            <a:ext cx="5872168" cy="540751"/>
          </a:xfrm>
          <a:prstGeom prst="rect">
            <a:avLst/>
          </a:prstGeom>
        </p:spPr>
        <p:txBody>
          <a:bodyPr anchor="t" rtlCol="false" tIns="0" lIns="0" bIns="0" rIns="0">
            <a:spAutoFit/>
          </a:bodyPr>
          <a:lstStyle/>
          <a:p>
            <a:pPr algn="ctr">
              <a:lnSpc>
                <a:spcPts val="4461"/>
              </a:lnSpc>
            </a:pPr>
            <a:r>
              <a:rPr lang="en-US" sz="3186">
                <a:solidFill>
                  <a:srgbClr val="3D1E08"/>
                </a:solidFill>
                <a:latin typeface="Paytone One"/>
                <a:ea typeface="Paytone One"/>
                <a:cs typeface="Paytone One"/>
                <a:sym typeface="Paytone One"/>
              </a:rPr>
              <a:t>General </a:t>
            </a:r>
          </a:p>
        </p:txBody>
      </p:sp>
    </p:spTree>
  </p:cSld>
  <p:clrMapOvr>
    <a:masterClrMapping/>
  </p:clrMapOvr>
  <p:transition spd="fast">
    <p:circl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DAGUcuN5YII</dc:identifier>
  <dcterms:modified xsi:type="dcterms:W3CDTF">2011-08-01T06:04:30Z</dcterms:modified>
  <cp:revision>1</cp:revision>
  <dc:title>DTA301-FinalProject-Presentation</dc:title>
</cp:coreProperties>
</file>