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16" r:id="rId3"/>
    <p:sldId id="317" r:id="rId4"/>
    <p:sldId id="274" r:id="rId5"/>
    <p:sldId id="318" r:id="rId6"/>
    <p:sldId id="320" r:id="rId7"/>
    <p:sldId id="319" r:id="rId8"/>
    <p:sldId id="278" r:id="rId9"/>
    <p:sldId id="303" r:id="rId10"/>
    <p:sldId id="323" r:id="rId11"/>
    <p:sldId id="291" r:id="rId12"/>
    <p:sldId id="292" r:id="rId13"/>
    <p:sldId id="299" r:id="rId14"/>
    <p:sldId id="304" r:id="rId15"/>
    <p:sldId id="306" r:id="rId16"/>
    <p:sldId id="312" r:id="rId17"/>
    <p:sldId id="313" r:id="rId18"/>
    <p:sldId id="307" r:id="rId19"/>
    <p:sldId id="301" r:id="rId20"/>
    <p:sldId id="321" r:id="rId21"/>
    <p:sldId id="310" r:id="rId22"/>
    <p:sldId id="322" r:id="rId23"/>
    <p:sldId id="302" r:id="rId24"/>
    <p:sldId id="298" r:id="rId25"/>
    <p:sldId id="309" r:id="rId26"/>
    <p:sldId id="324" r:id="rId27"/>
    <p:sldId id="311" r:id="rId28"/>
    <p:sldId id="314" r:id="rId29"/>
    <p:sldId id="328" r:id="rId30"/>
    <p:sldId id="329" r:id="rId31"/>
    <p:sldId id="305" r:id="rId32"/>
    <p:sldId id="325" r:id="rId33"/>
    <p:sldId id="326" r:id="rId34"/>
    <p:sldId id="327" r:id="rId35"/>
    <p:sldId id="258" r:id="rId36"/>
    <p:sldId id="315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21B5-432B-419F-9CDB-226A2012BE9C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DD864-8666-4B6E-BC53-681043201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3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7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DD864-8666-4B6E-BC53-68104320120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9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8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7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1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7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8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56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01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3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55D1-435E-4F04-9EC5-919A1B57088C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6DE8-1C54-4BEC-8C08-59D06424C28A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utoma%C3%A7%C3%A3o-com-batista/aprenda-por-definitivo-a-usar-css-selector-adeus-xpath-1f3956763c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rbarriga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liodelima.com.br/taski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utoma%C3%A7%C3%A3o-com-batista/aprenda-por-definitivo-a-usar-css-selector-adeus-xpath-1f3956763c2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osajunior" TargetMode="External"/><Relationship Id="rId2" Type="http://schemas.openxmlformats.org/officeDocument/2006/relationships/hyperlink" Target="https://www.linkedin.com/in/paulosajuni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edium.com/@paulosajuni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92696"/>
            <a:ext cx="1008112" cy="9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552" y="5805264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Novembro 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2018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3568" y="2564904"/>
            <a:ext cx="79928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5900" dirty="0" smtClean="0">
                <a:latin typeface="+mj-lt"/>
                <a:ea typeface="+mj-ea"/>
                <a:cs typeface="+mj-cs"/>
              </a:rPr>
              <a:t>Especificando </a:t>
            </a:r>
            <a:r>
              <a:rPr lang="pt-BR" sz="5900" dirty="0">
                <a:latin typeface="+mj-lt"/>
                <a:ea typeface="+mj-ea"/>
                <a:cs typeface="+mj-cs"/>
              </a:rPr>
              <a:t>e Automatizando sua WebApp com </a:t>
            </a:r>
            <a:r>
              <a:rPr lang="pt-BR" sz="5900" dirty="0" smtClean="0">
                <a:latin typeface="+mj-lt"/>
                <a:ea typeface="+mj-ea"/>
                <a:cs typeface="+mj-cs"/>
              </a:rPr>
              <a:t>Java, </a:t>
            </a:r>
            <a:r>
              <a:rPr lang="pt-BR" sz="5900" dirty="0" err="1"/>
              <a:t>JUnit</a:t>
            </a:r>
            <a:r>
              <a:rPr lang="pt-BR" sz="5900" dirty="0"/>
              <a:t> </a:t>
            </a:r>
            <a:r>
              <a:rPr lang="pt-BR" sz="5900" dirty="0" smtClean="0"/>
              <a:t> e </a:t>
            </a:r>
            <a:r>
              <a:rPr lang="pt-BR" sz="5900" dirty="0" err="1" smtClean="0">
                <a:latin typeface="+mj-lt"/>
                <a:ea typeface="+mj-ea"/>
                <a:cs typeface="+mj-cs"/>
              </a:rPr>
              <a:t>Selenium</a:t>
            </a:r>
            <a:r>
              <a:rPr lang="pt-BR" sz="59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5900" dirty="0" err="1" smtClean="0">
                <a:latin typeface="+mj-lt"/>
                <a:ea typeface="+mj-ea"/>
                <a:cs typeface="+mj-cs"/>
              </a:rPr>
              <a:t>WebDriver</a:t>
            </a:r>
            <a:endParaRPr lang="pt-BR" sz="59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Se configurado no path, basta chamar desta forma: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WebDriver</a:t>
            </a:r>
            <a:r>
              <a:rPr lang="pt-BR" dirty="0" smtClean="0"/>
              <a:t> </a:t>
            </a:r>
            <a:r>
              <a:rPr lang="pt-BR" dirty="0" err="1" smtClean="0"/>
              <a:t>driver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ChromeDriver</a:t>
            </a:r>
            <a:r>
              <a:rPr lang="pt-BR" b="1" dirty="0" smtClean="0"/>
              <a:t>();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 err="1" smtClean="0"/>
              <a:t>Setando</a:t>
            </a:r>
            <a:r>
              <a:rPr lang="pt-BR" sz="2200" dirty="0" smtClean="0"/>
              <a:t> as propriedades e inicializando o browser:</a:t>
            </a:r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System.</a:t>
            </a:r>
            <a:r>
              <a:rPr lang="pt-BR" sz="2200" i="1" dirty="0" err="1" smtClean="0"/>
              <a:t>setProperty</a:t>
            </a:r>
            <a:r>
              <a:rPr lang="pt-BR" sz="2200" i="1" dirty="0" smtClean="0"/>
              <a:t>("</a:t>
            </a:r>
            <a:r>
              <a:rPr lang="pt-BR" sz="2200" i="1" dirty="0" err="1" smtClean="0"/>
              <a:t>webdriver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chrome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driver</a:t>
            </a:r>
            <a:r>
              <a:rPr lang="pt-BR" sz="2200" i="1" dirty="0" smtClean="0"/>
              <a:t>", System.</a:t>
            </a:r>
            <a:r>
              <a:rPr lang="pt-BR" sz="2200" i="1" dirty="0" err="1" smtClean="0"/>
              <a:t>getProperty</a:t>
            </a:r>
            <a:r>
              <a:rPr lang="pt-BR" sz="2200" i="1" dirty="0" smtClean="0"/>
              <a:t>("</a:t>
            </a:r>
            <a:r>
              <a:rPr lang="pt-BR" sz="2200" i="1" dirty="0" err="1" smtClean="0"/>
              <a:t>user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dir</a:t>
            </a:r>
            <a:r>
              <a:rPr lang="pt-BR" sz="2200" i="1" dirty="0" smtClean="0"/>
              <a:t>")+"\\</a:t>
            </a:r>
            <a:r>
              <a:rPr lang="pt-BR" sz="2200" i="1" dirty="0" err="1" smtClean="0"/>
              <a:t>src</a:t>
            </a:r>
            <a:r>
              <a:rPr lang="pt-BR" sz="2200" i="1" dirty="0" smtClean="0"/>
              <a:t>\\test\\resources\\chromedriver.exe");</a:t>
            </a:r>
          </a:p>
          <a:p>
            <a:pPr>
              <a:buNone/>
            </a:pPr>
            <a:r>
              <a:rPr lang="pt-BR" sz="2200" dirty="0" err="1" smtClean="0"/>
              <a:t>WebDriver</a:t>
            </a:r>
            <a:r>
              <a:rPr lang="pt-BR" sz="2200" dirty="0" smtClean="0"/>
              <a:t>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= </a:t>
            </a:r>
            <a:r>
              <a:rPr lang="pt-BR" sz="2200" b="1" dirty="0" err="1" smtClean="0"/>
              <a:t>new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ChromeDriver</a:t>
            </a:r>
            <a:r>
              <a:rPr lang="pt-BR" sz="22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smtClean="0"/>
              <a:t>// </a:t>
            </a:r>
            <a:r>
              <a:rPr lang="pt-BR" sz="1400" b="1" dirty="0"/>
              <a:t>Encontra o primeiro elemento de uma tela HTML através de um dado argumento.</a:t>
            </a:r>
          </a:p>
          <a:p>
            <a:pPr marL="0" indent="0">
              <a:buNone/>
            </a:pPr>
            <a:r>
              <a:rPr lang="pt-BR" sz="1400" b="1" dirty="0"/>
              <a:t>driver.findElement(By by);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</a:t>
            </a: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// Abre uma nova URL no navegador.</a:t>
            </a:r>
          </a:p>
          <a:p>
            <a:pPr marL="0" indent="0">
              <a:buNone/>
            </a:pPr>
            <a:r>
              <a:rPr lang="pt-BR" sz="1400" b="1" dirty="0"/>
              <a:t>driver.get</a:t>
            </a:r>
            <a:r>
              <a:rPr lang="pt-BR" sz="1400" b="1" dirty="0" smtClean="0"/>
              <a:t>();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// Fecha a instância do Selenium WebDriver e todas os navegadores associados.</a:t>
            </a:r>
          </a:p>
          <a:p>
            <a:pPr marL="0" indent="0">
              <a:buNone/>
            </a:pPr>
            <a:r>
              <a:rPr lang="pt-BR" sz="1400" b="1" dirty="0"/>
              <a:t>driver.quit</a:t>
            </a:r>
            <a:r>
              <a:rPr lang="pt-BR" sz="1400" b="1" dirty="0" smtClean="0"/>
              <a:t>()</a:t>
            </a:r>
            <a:endParaRPr lang="pt-BR" sz="1400" b="1" dirty="0"/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// Retorna uma string que contém a URL aberta pelo navegador.</a:t>
            </a:r>
          </a:p>
          <a:p>
            <a:pPr marL="0" indent="0">
              <a:buNone/>
            </a:pPr>
            <a:r>
              <a:rPr lang="pt-BR" sz="1400" dirty="0"/>
              <a:t>driver.getCurrentUrl();</a:t>
            </a:r>
          </a:p>
          <a:p>
            <a:pPr marL="0" indent="0">
              <a:buNone/>
            </a:pPr>
            <a:r>
              <a:rPr lang="pt-BR" sz="1400" dirty="0"/>
              <a:t>  </a:t>
            </a:r>
          </a:p>
          <a:p>
            <a:pPr marL="0" indent="0">
              <a:buNone/>
            </a:pPr>
            <a:r>
              <a:rPr lang="pt-BR" sz="1400" dirty="0"/>
              <a:t>// Retorna o título da página aberta pelo navegador.</a:t>
            </a:r>
          </a:p>
          <a:p>
            <a:pPr marL="0" indent="0">
              <a:buNone/>
            </a:pPr>
            <a:r>
              <a:rPr lang="pt-BR" sz="1400" dirty="0"/>
              <a:t>driver.getTitle();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// Permite gerenciar cookies do navegador, logs, timeouts etc.</a:t>
            </a:r>
          </a:p>
          <a:p>
            <a:pPr marL="0" indent="0">
              <a:buNone/>
            </a:pPr>
            <a:r>
              <a:rPr lang="pt-BR" sz="1400" dirty="0"/>
              <a:t>driver.manage();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1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– Encontra Elemento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smtClean="0"/>
              <a:t>// </a:t>
            </a:r>
            <a:r>
              <a:rPr lang="pt-BR" sz="1400" b="1" dirty="0"/>
              <a:t>Encontra o primeiro elemento de uma tela HTML através de um dado argumento.</a:t>
            </a:r>
          </a:p>
          <a:p>
            <a:pPr marL="0" indent="0">
              <a:buNone/>
            </a:pPr>
            <a:r>
              <a:rPr lang="pt-BR" sz="1400" b="1" dirty="0"/>
              <a:t>driver.findElement(By by);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id(String id)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name(String 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cssSelector(String cssSelector)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tagName(String </a:t>
            </a:r>
            <a:r>
              <a:rPr lang="pt-BR" sz="1400" b="1" dirty="0"/>
              <a:t>tagName)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xpath(String xpath)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className(String </a:t>
            </a:r>
            <a:r>
              <a:rPr lang="pt-BR" sz="1400" b="1" dirty="0"/>
              <a:t>className)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linkText(String </a:t>
            </a:r>
            <a:r>
              <a:rPr lang="pt-BR" sz="1400" b="1" dirty="0"/>
              <a:t>linkText)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partialLinkText(String partialLinkText</a:t>
            </a:r>
            <a:r>
              <a:rPr lang="pt-BR" sz="1400" b="1" dirty="0" smtClean="0"/>
              <a:t>)</a:t>
            </a:r>
            <a:r>
              <a:rPr lang="pt-BR" sz="1400" dirty="0" smtClean="0"/>
              <a:t>)</a:t>
            </a: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i="1" u="sng" dirty="0" smtClean="0"/>
              <a:t>//o que irá mudar é o que está em negrito, o restante acaba sendo receita de bolo</a:t>
            </a:r>
            <a:endParaRPr lang="pt-BR" sz="1400" i="1" u="sng" dirty="0"/>
          </a:p>
        </p:txBody>
      </p:sp>
    </p:spTree>
    <p:extLst>
      <p:ext uri="{BB962C8B-B14F-4D97-AF65-F5344CB8AC3E}">
        <p14:creationId xmlns:p14="http://schemas.microsoft.com/office/powerpoint/2010/main" val="32359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 smtClean="0"/>
              <a:t>Métodos – O que fazer com elemento?</a:t>
            </a:r>
            <a:endParaRPr lang="pt-BR" sz="3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//</a:t>
            </a:r>
            <a:r>
              <a:rPr lang="pt-BR" sz="1400" b="1" dirty="0" smtClean="0"/>
              <a:t> </a:t>
            </a:r>
            <a:r>
              <a:rPr lang="pt-BR" sz="1400" dirty="0" smtClean="0"/>
              <a:t>Depois que eu encontrar um elemento através do </a:t>
            </a:r>
            <a:r>
              <a:rPr lang="pt-BR" sz="1400" b="1" dirty="0" smtClean="0"/>
              <a:t>driver.findElement(By </a:t>
            </a:r>
            <a:r>
              <a:rPr lang="pt-BR" sz="1400" b="1" dirty="0"/>
              <a:t>by</a:t>
            </a:r>
            <a:r>
              <a:rPr lang="pt-BR" sz="1400" b="1" dirty="0" smtClean="0"/>
              <a:t>)</a:t>
            </a:r>
            <a:r>
              <a:rPr lang="pt-BR" sz="1400" dirty="0" smtClean="0"/>
              <a:t>, o que faço com ele?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// A aplicação do exemplo abaixo serve para todos os métodos no slide anterios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clear();</a:t>
            </a:r>
            <a:r>
              <a:rPr lang="pt-BR" sz="1400" dirty="0" smtClean="0"/>
              <a:t> //limpa um componente. Muito usado em campos texto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click(); </a:t>
            </a:r>
            <a:r>
              <a:rPr lang="pt-BR" sz="1400" dirty="0" smtClean="0"/>
              <a:t>//clica em um elemento clicavel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getText()</a:t>
            </a:r>
            <a:r>
              <a:rPr lang="pt-BR" sz="1400" dirty="0" smtClean="0"/>
              <a:t>; //busca o texto do elemento. Muito usado em mensagem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sendKeys(String texto);</a:t>
            </a:r>
            <a:r>
              <a:rPr lang="pt-BR" sz="1400" dirty="0" smtClean="0"/>
              <a:t> //preenche o elemento com o valor informado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sendKeys(Keys.</a:t>
            </a:r>
            <a:r>
              <a:rPr lang="pt-BR" sz="1400" b="1" i="1" dirty="0" smtClean="0"/>
              <a:t>ENTER)</a:t>
            </a:r>
            <a:r>
              <a:rPr lang="pt-BR" sz="1400" b="1" dirty="0" smtClean="0"/>
              <a:t>; </a:t>
            </a:r>
            <a:r>
              <a:rPr lang="pt-BR" sz="1400" dirty="0" smtClean="0"/>
              <a:t>//usado com o </a:t>
            </a:r>
            <a:r>
              <a:rPr lang="pt-BR" sz="1400" b="1" dirty="0" smtClean="0"/>
              <a:t>click()</a:t>
            </a:r>
            <a:r>
              <a:rPr lang="pt-BR" sz="1400" dirty="0" smtClean="0"/>
              <a:t> não funciona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i="1" u="sng" dirty="0" smtClean="0"/>
              <a:t>//o que irá mudar é o que está em negrito, o restante acaba sendo receita de bolo</a:t>
            </a:r>
            <a:endParaRPr lang="pt-BR" sz="1400" i="1" u="sng" dirty="0"/>
          </a:p>
        </p:txBody>
      </p:sp>
    </p:spTree>
    <p:extLst>
      <p:ext uri="{BB962C8B-B14F-4D97-AF65-F5344CB8AC3E}">
        <p14:creationId xmlns:p14="http://schemas.microsoft.com/office/powerpoint/2010/main" val="38997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identificador usar?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r>
              <a:rPr lang="pt-BR" sz="2200" dirty="0" smtClean="0"/>
              <a:t>De preferência buscar elementos por </a:t>
            </a:r>
            <a:r>
              <a:rPr lang="pt-BR" sz="2200" b="1" dirty="0" smtClean="0"/>
              <a:t>id</a:t>
            </a:r>
            <a:r>
              <a:rPr lang="pt-BR" sz="2200" dirty="0" smtClean="0"/>
              <a:t> ou </a:t>
            </a:r>
            <a:r>
              <a:rPr lang="pt-BR" sz="2200" b="1" dirty="0" smtClean="0"/>
              <a:t>name</a:t>
            </a:r>
            <a:r>
              <a:rPr lang="pt-BR" sz="2200" dirty="0" smtClean="0"/>
              <a:t>. </a:t>
            </a:r>
          </a:p>
          <a:p>
            <a:r>
              <a:rPr lang="pt-BR" sz="2200" dirty="0" smtClean="0"/>
              <a:t>Por </a:t>
            </a:r>
            <a:r>
              <a:rPr lang="pt-BR" sz="2200" b="1" dirty="0" smtClean="0"/>
              <a:t>tagName</a:t>
            </a:r>
            <a:r>
              <a:rPr lang="pt-BR" sz="2200" dirty="0" smtClean="0"/>
              <a:t> e </a:t>
            </a:r>
            <a:r>
              <a:rPr lang="pt-BR" sz="2200" b="1" dirty="0" smtClean="0"/>
              <a:t>className</a:t>
            </a:r>
            <a:r>
              <a:rPr lang="pt-BR" sz="2200" dirty="0" smtClean="0"/>
              <a:t> pode ser uma opção. </a:t>
            </a:r>
          </a:p>
          <a:p>
            <a:r>
              <a:rPr lang="pt-BR" sz="2200" dirty="0" smtClean="0"/>
              <a:t>Por </a:t>
            </a:r>
            <a:r>
              <a:rPr lang="pt-BR" sz="2200" b="1" dirty="0" smtClean="0"/>
              <a:t>cssSelector</a:t>
            </a:r>
            <a:r>
              <a:rPr lang="pt-BR" sz="2200" dirty="0" smtClean="0"/>
              <a:t> sem bem montada, também é uma boa opção</a:t>
            </a:r>
          </a:p>
          <a:p>
            <a:r>
              <a:rPr lang="pt-BR" sz="2200" dirty="0" smtClean="0"/>
              <a:t>Evite </a:t>
            </a:r>
            <a:r>
              <a:rPr lang="pt-BR" sz="2200" b="1" dirty="0" smtClean="0"/>
              <a:t>xPath</a:t>
            </a:r>
            <a:r>
              <a:rPr lang="pt-BR" sz="2200" dirty="0" smtClean="0"/>
              <a:t>.  </a:t>
            </a:r>
            <a:r>
              <a:rPr lang="pt-BR" sz="22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3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Trabalhando com 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/>
              <a:t>//Busca todos que terminam com Password</a:t>
            </a:r>
            <a:endParaRPr lang="pt-BR" sz="2200" dirty="0" smtClean="0"/>
          </a:p>
          <a:p>
            <a:r>
              <a:rPr lang="pt-BR" sz="2200" dirty="0" smtClean="0"/>
              <a:t>Exemplo id dinâmico: $(‘input[id$=Password]’);</a:t>
            </a:r>
          </a:p>
          <a:p>
            <a:pPr marL="0" indent="0">
              <a:buNone/>
            </a:pPr>
            <a:endParaRPr lang="pt-BR" sz="2200" dirty="0" smtClean="0"/>
          </a:p>
          <a:p>
            <a:pPr marL="0" indent="0">
              <a:buNone/>
            </a:pPr>
            <a:r>
              <a:rPr lang="pt-BR" sz="2200" dirty="0"/>
              <a:t>//Busca id que contém a palavra Password</a:t>
            </a:r>
            <a:endParaRPr lang="pt-BR" sz="2200" dirty="0" smtClean="0"/>
          </a:p>
          <a:p>
            <a:r>
              <a:rPr lang="pt-BR" sz="2200" dirty="0" smtClean="0"/>
              <a:t>Exemplo id dinâmico contém: $(‘input[id*=Password]’)</a:t>
            </a:r>
          </a:p>
          <a:p>
            <a:endParaRPr lang="pt-BR" sz="2200" dirty="0"/>
          </a:p>
          <a:p>
            <a:pPr marL="0" indent="0">
              <a:buNone/>
            </a:pPr>
            <a:r>
              <a:rPr lang="pt-BR" sz="2200" dirty="0"/>
              <a:t>//Busca pelo nome da classe. </a:t>
            </a:r>
            <a:endParaRPr lang="pt-BR" sz="2200" dirty="0" smtClean="0"/>
          </a:p>
          <a:p>
            <a:r>
              <a:rPr lang="pt-BR" sz="2200" dirty="0" smtClean="0"/>
              <a:t>$(‘.btn-primary’)</a:t>
            </a:r>
          </a:p>
          <a:p>
            <a:endParaRPr lang="pt-BR" sz="2200" u="sng" dirty="0" smtClean="0"/>
          </a:p>
          <a:p>
            <a:pPr marL="0" indent="0">
              <a:buNone/>
            </a:pPr>
            <a:r>
              <a:rPr lang="pt-BR" sz="2200" dirty="0"/>
              <a:t>//Button com </a:t>
            </a:r>
            <a:r>
              <a:rPr lang="pt-BR" sz="2200" dirty="0" smtClean="0"/>
              <a:t>link</a:t>
            </a:r>
            <a:endParaRPr lang="pt-BR" sz="2200" dirty="0"/>
          </a:p>
          <a:p>
            <a:r>
              <a:rPr lang="pt-BR" sz="2200" dirty="0" smtClean="0"/>
              <a:t>$(‘a[href=“/logout”]’)</a:t>
            </a:r>
          </a:p>
          <a:p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</a:t>
            </a:r>
            <a:r>
              <a:rPr lang="pt-BR" sz="1200" dirty="0" smtClean="0">
                <a:hlinkClick r:id="rId2"/>
              </a:rPr>
              <a:t>medium.com/automa%C3%A7%C3%A3o-com-batista/aprenda-por-definitivo-a-usar-css-selector-adeus-xpath-1f3956763c2</a:t>
            </a:r>
            <a:endParaRPr lang="pt-BR" sz="1200" dirty="0" smtClean="0"/>
          </a:p>
          <a:p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0669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Dropdown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// o primeiro elemento da tela cuja tag seja igual a "select".</a:t>
            </a:r>
          </a:p>
          <a:p>
            <a:pPr>
              <a:buNone/>
            </a:pPr>
            <a:r>
              <a:rPr lang="pt-BR" sz="1800" dirty="0" smtClean="0"/>
              <a:t>Select dropdown = new Select(driver.findElement(By.</a:t>
            </a:r>
            <a:r>
              <a:rPr lang="pt-BR" sz="1800" b="1" dirty="0" smtClean="0"/>
              <a:t>tagName("select</a:t>
            </a:r>
            <a:r>
              <a:rPr lang="pt-BR" sz="1800" dirty="0" smtClean="0"/>
              <a:t>")));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// Seleciona uma opção específica do menu através de um dado índice.</a:t>
            </a:r>
          </a:p>
          <a:p>
            <a:pPr>
              <a:buNone/>
            </a:pPr>
            <a:r>
              <a:rPr lang="pt-BR" sz="1800" dirty="0" smtClean="0"/>
              <a:t>dropdown.selectByIndex(</a:t>
            </a:r>
            <a:r>
              <a:rPr lang="pt-BR" sz="1800" b="1" dirty="0" smtClean="0"/>
              <a:t>int index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// Seleciona as opções que tiverem seus atributos "value" iguais ao especificado.</a:t>
            </a:r>
          </a:p>
          <a:p>
            <a:pPr>
              <a:buNone/>
            </a:pPr>
            <a:r>
              <a:rPr lang="pt-BR" sz="1800" dirty="0" smtClean="0"/>
              <a:t>dropdown.selectByValue(</a:t>
            </a:r>
            <a:r>
              <a:rPr lang="pt-BR" sz="1800" b="1" dirty="0" smtClean="0"/>
              <a:t>String value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// Seleciona as opções que forem iguais aos argumentos especificados.</a:t>
            </a:r>
          </a:p>
          <a:p>
            <a:pPr>
              <a:buNone/>
            </a:pPr>
            <a:r>
              <a:rPr lang="pt-BR" sz="1800" dirty="0" smtClean="0"/>
              <a:t>dropdown.selectByVisibleText(</a:t>
            </a:r>
            <a:r>
              <a:rPr lang="pt-BR" sz="1800" b="1" dirty="0" smtClean="0"/>
              <a:t>String text</a:t>
            </a:r>
            <a:r>
              <a:rPr lang="pt-BR" sz="1800" dirty="0" smtClean="0"/>
              <a:t>);</a:t>
            </a:r>
          </a:p>
          <a:p>
            <a:pPr>
              <a:buNone/>
            </a:pPr>
            <a:endParaRPr lang="pt-BR" sz="1800" b="1" dirty="0"/>
          </a:p>
          <a:p>
            <a:pPr>
              <a:buNone/>
            </a:pPr>
            <a:r>
              <a:rPr lang="pt-BR" sz="1800" i="1" u="sng" dirty="0"/>
              <a:t>//o que irá mudar é o que está em negrito, o restante acaba sendo receita de bolo</a:t>
            </a:r>
          </a:p>
          <a:p>
            <a:pPr>
              <a:buNone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5084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Automatizar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automacaocombatista.herokuapp.com/users/new</a:t>
            </a:r>
          </a:p>
          <a:p>
            <a:pPr>
              <a:buNone/>
            </a:pPr>
            <a:endParaRPr lang="pt-BR" dirty="0">
              <a:hlinkClick r:id="rId3"/>
            </a:endParaRPr>
          </a:p>
          <a:p>
            <a:pPr>
              <a:buNone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srbarriga.herokuapp.com</a:t>
            </a:r>
            <a:r>
              <a:rPr lang="pt-BR" dirty="0" smtClean="0"/>
              <a:t> ou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>
                <a:hlinkClick r:id="rId4"/>
              </a:rPr>
              <a:t>http://www.juliodelima.com.br/taskit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922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Asserts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54888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1800" dirty="0" smtClean="0"/>
              <a:t>//A automação precisa testar, caso contrário não é um teste automatizado</a:t>
            </a:r>
            <a:endParaRPr lang="pt-BR" sz="1800" b="1" dirty="0"/>
          </a:p>
          <a:p>
            <a:pPr>
              <a:buNone/>
            </a:pPr>
            <a:r>
              <a:rPr lang="pt-BR" sz="1800" b="1" dirty="0" smtClean="0"/>
              <a:t>      // import </a:t>
            </a:r>
            <a:r>
              <a:rPr lang="pt-BR" sz="1800" b="1" dirty="0"/>
              <a:t>org.junit.Assert</a:t>
            </a: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Assert.</a:t>
            </a:r>
            <a:r>
              <a:rPr lang="pt-BR" sz="1800" i="1" dirty="0" smtClean="0"/>
              <a:t>assertEquals(</a:t>
            </a:r>
            <a:r>
              <a:rPr lang="pt-BR" sz="1800" b="1" i="1" dirty="0" smtClean="0"/>
              <a:t>expectativa, resultado esperado</a:t>
            </a:r>
            <a:r>
              <a:rPr lang="pt-BR" sz="1800" i="1" dirty="0" smtClean="0"/>
              <a:t>)</a:t>
            </a:r>
            <a:r>
              <a:rPr lang="pt-BR" sz="1800" b="1" i="1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Assert.</a:t>
            </a:r>
            <a:r>
              <a:rPr lang="pt-BR" sz="1800" i="1" dirty="0" smtClean="0"/>
              <a:t>assertEquals(“O teste falho =</a:t>
            </a:r>
            <a:r>
              <a:rPr lang="pt-BR" sz="1800" i="1" dirty="0" smtClean="0">
                <a:sym typeface="Wingdings" panose="05000000000000000000" pitchFamily="2" charset="2"/>
              </a:rPr>
              <a:t>&gt;&gt;</a:t>
            </a:r>
            <a:r>
              <a:rPr lang="pt-BR" sz="1800" i="1" dirty="0" smtClean="0"/>
              <a:t>”,</a:t>
            </a:r>
            <a:r>
              <a:rPr lang="pt-BR" sz="1800" b="1" i="1" dirty="0" smtClean="0"/>
              <a:t>expectativa</a:t>
            </a:r>
            <a:r>
              <a:rPr lang="pt-BR" sz="1800" b="1" i="1" dirty="0"/>
              <a:t>, resultado esperado</a:t>
            </a:r>
            <a:r>
              <a:rPr lang="pt-BR" sz="1800" i="1" dirty="0"/>
              <a:t>)</a:t>
            </a:r>
            <a:r>
              <a:rPr lang="pt-BR" sz="1800" b="1" i="1" dirty="0"/>
              <a:t>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786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44623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347864" y="1340768"/>
            <a:ext cx="5544616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Paulo Júnior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Graduado em Análises e Desenvolvimento de Sistema  e Especializado 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 Teste de Software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Atualmente trabalho como Especialista de Automação de Testes na Base2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pt-BR" sz="2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oorganizador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pt-BR" sz="2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Testing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Dojo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UAI e instrutor voluntário de Testes Automatizados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Paraense, gosto de cozinhar, dançar forró, adoro uma picanha, mas não sou muito fã de cerveja.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83768" y="476672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Quem sou eu?</a:t>
            </a:r>
          </a:p>
        </p:txBody>
      </p:sp>
    </p:spTree>
    <p:extLst>
      <p:ext uri="{BB962C8B-B14F-4D97-AF65-F5344CB8AC3E}">
        <p14:creationId xmlns:p14="http://schemas.microsoft.com/office/powerpoint/2010/main" val="19859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Hooks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Você faz um Hooks quando precisa executar alguma ação que é independente do teste. </a:t>
            </a:r>
          </a:p>
          <a:p>
            <a:r>
              <a:rPr lang="pt-BR" dirty="0" smtClean="0"/>
              <a:t>Abrir um Browser</a:t>
            </a:r>
          </a:p>
          <a:p>
            <a:r>
              <a:rPr lang="pt-BR" dirty="0" smtClean="0"/>
              <a:t>Fechar um Browser</a:t>
            </a:r>
          </a:p>
          <a:p>
            <a:r>
              <a:rPr lang="pt-BR" dirty="0" smtClean="0"/>
              <a:t>Deletar um registro criado para o teste e este registro não pode ficar na 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5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Hooks fecha browser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@After</a:t>
            </a:r>
          </a:p>
          <a:p>
            <a:pPr>
              <a:buNone/>
            </a:pPr>
            <a:r>
              <a:rPr lang="pt-BR" dirty="0"/>
              <a:t>	public void fechaBrowser() {</a:t>
            </a:r>
          </a:p>
          <a:p>
            <a:pPr>
              <a:buNone/>
            </a:pPr>
            <a:r>
              <a:rPr lang="pt-BR" dirty="0"/>
              <a:t>		driver.quit();</a:t>
            </a:r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PageObjects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dirty="0" smtClean="0"/>
              <a:t>PageObjects são classes que abstraem as informações referente ao negócio de uma página.</a:t>
            </a:r>
          </a:p>
          <a:p>
            <a:pPr>
              <a:buNone/>
            </a:pP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BasePage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package page</a:t>
            </a:r>
            <a:r>
              <a:rPr lang="pt-BR" dirty="0" smtClean="0"/>
              <a:t>;</a:t>
            </a:r>
            <a:endParaRPr lang="pt-BR" dirty="0"/>
          </a:p>
          <a:p>
            <a:pPr>
              <a:buNone/>
            </a:pPr>
            <a:r>
              <a:rPr lang="pt-BR" dirty="0"/>
              <a:t>import org.openqa.selenium.WebDriver;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public class </a:t>
            </a:r>
            <a:r>
              <a:rPr lang="pt-BR" dirty="0" smtClean="0"/>
              <a:t>BasePage {</a:t>
            </a:r>
            <a:endParaRPr lang="pt-BR" dirty="0"/>
          </a:p>
          <a:p>
            <a:pPr>
              <a:buNone/>
            </a:pPr>
            <a:r>
              <a:rPr lang="pt-BR" dirty="0"/>
              <a:t>	protected WebDriver 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public BasePage</a:t>
            </a:r>
            <a:r>
              <a:rPr lang="pt-BR" dirty="0" smtClean="0"/>
              <a:t>(WebDriver </a:t>
            </a:r>
            <a:r>
              <a:rPr lang="pt-BR" dirty="0"/>
              <a:t>driver) {</a:t>
            </a:r>
          </a:p>
          <a:p>
            <a:pPr>
              <a:buNone/>
            </a:pPr>
            <a:r>
              <a:rPr lang="pt-BR" dirty="0"/>
              <a:t>		this.driver = driver</a:t>
            </a:r>
            <a:r>
              <a:rPr lang="pt-BR" dirty="0" smtClean="0"/>
              <a:t>;</a:t>
            </a:r>
            <a:endParaRPr lang="pt-BR" dirty="0"/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b="1" dirty="0" smtClean="0"/>
              <a:t>//Receita de bolo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56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da BasePage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package page;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import org.openqa.selenium.By;</a:t>
            </a:r>
          </a:p>
          <a:p>
            <a:pPr>
              <a:buNone/>
            </a:pPr>
            <a:r>
              <a:rPr lang="pt-BR" dirty="0"/>
              <a:t>import org.openqa.selenium.WebDriver;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public class Login extends BasePage</a:t>
            </a:r>
            <a:r>
              <a:rPr lang="pt-BR" dirty="0" smtClean="0"/>
              <a:t>{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public Login(WebDriver driver) {</a:t>
            </a:r>
          </a:p>
          <a:p>
            <a:pPr>
              <a:buNone/>
            </a:pPr>
            <a:r>
              <a:rPr lang="pt-BR" dirty="0"/>
              <a:t>		super(driver);</a:t>
            </a:r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PageObjects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 marL="800100" indent="-457200"/>
            <a:r>
              <a:rPr lang="pt-BR" dirty="0" smtClean="0"/>
              <a:t>Métodos estruturais </a:t>
            </a:r>
          </a:p>
          <a:p>
            <a:pPr indent="0">
              <a:buNone/>
            </a:pPr>
            <a:r>
              <a:rPr lang="pt-BR" dirty="0" smtClean="0"/>
              <a:t>		Normalmente fazem apenas uma ação</a:t>
            </a:r>
          </a:p>
          <a:p>
            <a:pPr indent="0">
              <a:buNone/>
            </a:pPr>
            <a:endParaRPr lang="pt-BR" dirty="0"/>
          </a:p>
          <a:p>
            <a:pPr marL="800100" indent="-457200"/>
            <a:r>
              <a:rPr lang="pt-BR" dirty="0" smtClean="0"/>
              <a:t>Métodos funcionais</a:t>
            </a:r>
          </a:p>
          <a:p>
            <a:pPr indent="0">
              <a:buNone/>
            </a:pPr>
            <a:r>
              <a:rPr lang="pt-BR" dirty="0" smtClean="0"/>
              <a:t>		Fazem mais de uma ação</a:t>
            </a:r>
          </a:p>
          <a:p>
            <a:pPr>
              <a:buNone/>
            </a:pP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Thread.</a:t>
            </a:r>
            <a:r>
              <a:rPr lang="pt-BR" i="1" dirty="0"/>
              <a:t>sleep(5000</a:t>
            </a:r>
            <a:r>
              <a:rPr lang="pt-BR" i="1" dirty="0" smtClean="0"/>
              <a:t>); //Vai esperar 5 segundos</a:t>
            </a:r>
          </a:p>
          <a:p>
            <a:pPr>
              <a:buNone/>
            </a:pPr>
            <a:endParaRPr lang="pt-BR" sz="22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t-BR" sz="2200" dirty="0" smtClean="0"/>
              <a:t>WebDriverWait </a:t>
            </a:r>
            <a:r>
              <a:rPr lang="pt-BR" sz="2200" dirty="0"/>
              <a:t>wait = new WebDriverWait(driver, 10);</a:t>
            </a:r>
          </a:p>
          <a:p>
            <a:pPr>
              <a:buNone/>
            </a:pPr>
            <a:r>
              <a:rPr lang="pt-BR" sz="2200" dirty="0"/>
              <a:t>wait.until(ExpectedConditions.presenceOfElementLocatedBy(By.id("password")));</a:t>
            </a:r>
          </a:p>
        </p:txBody>
      </p:sp>
    </p:spTree>
    <p:extLst>
      <p:ext uri="{BB962C8B-B14F-4D97-AF65-F5344CB8AC3E}">
        <p14:creationId xmlns:p14="http://schemas.microsoft.com/office/powerpoint/2010/main" val="267556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//Os dois métodos abaixo devem ser colocados na PageBase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u="sng" dirty="0"/>
              <a:t>Este método visa a ótimizar a funcionalidade findElment, de modo 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aguardar até 30 segundos para os elementos serem carregados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Esperar para elemento ficar visível na página</a:t>
            </a:r>
          </a:p>
          <a:p>
            <a:pPr marL="0" indent="0">
              <a:buNone/>
            </a:pPr>
            <a:r>
              <a:rPr lang="pt-BR" b="1" dirty="0"/>
              <a:t>public void waitFindElement(By elemento) {</a:t>
            </a:r>
          </a:p>
          <a:p>
            <a:pPr marL="0" indent="0">
              <a:buNone/>
            </a:pPr>
            <a:r>
              <a:rPr lang="pt-BR" u="sng" dirty="0"/>
              <a:t>WebDriverWait</a:t>
            </a:r>
            <a:r>
              <a:rPr lang="pt-BR" dirty="0"/>
              <a:t> aguardar = </a:t>
            </a:r>
            <a:r>
              <a:rPr lang="pt-BR" b="1" dirty="0"/>
              <a:t>new WebDriverWait(driver, 30);</a:t>
            </a:r>
          </a:p>
          <a:p>
            <a:pPr marL="0" indent="0">
              <a:buNone/>
            </a:pPr>
            <a:r>
              <a:rPr lang="pt-BR" dirty="0"/>
              <a:t>aguardar.until(ExpectedConditions.</a:t>
            </a:r>
            <a:r>
              <a:rPr lang="pt-BR" i="1" dirty="0"/>
              <a:t>visibilityOfElementLocated(elemento));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Este método visa a ótimizar a funcionalidade findElment, de modo 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retornar o elemento carregado, chamando o método acima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Retornar o elemento quando visível na página</a:t>
            </a:r>
          </a:p>
          <a:p>
            <a:pPr marL="0" indent="0">
              <a:buNone/>
            </a:pPr>
            <a:r>
              <a:rPr lang="pt-BR" b="1" dirty="0"/>
              <a:t>public WebElement aguardaCarregarElemento(By elemento) {</a:t>
            </a:r>
          </a:p>
          <a:p>
            <a:pPr marL="0" indent="0">
              <a:buNone/>
            </a:pPr>
            <a:r>
              <a:rPr lang="pt-BR" dirty="0"/>
              <a:t>waitFindElement(elemento);</a:t>
            </a:r>
          </a:p>
          <a:p>
            <a:pPr marL="0" indent="0">
              <a:buNone/>
            </a:pPr>
            <a:r>
              <a:rPr lang="pt-BR" b="1" dirty="0"/>
              <a:t>return this.driver.findElement(elemento);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5442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Após colocar os métodos na BasePage, tais métodos irão substituir a chamada do </a:t>
            </a:r>
            <a:r>
              <a:rPr lang="pt-BR" i="1" u="sng" dirty="0" smtClean="0"/>
              <a:t>driver.findElement</a:t>
            </a:r>
            <a:r>
              <a:rPr lang="pt-BR" dirty="0" smtClean="0"/>
              <a:t> por </a:t>
            </a:r>
            <a:r>
              <a:rPr lang="pt-BR" i="1" u="sng" dirty="0" smtClean="0"/>
              <a:t>aguardaCarregarElemento</a:t>
            </a:r>
          </a:p>
          <a:p>
            <a:pPr marL="0" indent="0">
              <a:buNone/>
            </a:pPr>
            <a:r>
              <a:rPr lang="pt-BR" b="1" dirty="0" smtClean="0"/>
              <a:t>Exemplo de como era:</a:t>
            </a:r>
          </a:p>
          <a:p>
            <a:pPr marL="0" indent="0">
              <a:buNone/>
            </a:pPr>
            <a:r>
              <a:rPr lang="pt-BR" sz="2600" dirty="0"/>
              <a:t>driver.findElement(By.</a:t>
            </a:r>
            <a:r>
              <a:rPr lang="pt-BR" sz="2600" i="1" dirty="0"/>
              <a:t>id("notice")).getText</a:t>
            </a:r>
            <a:r>
              <a:rPr lang="pt-BR" sz="2600" i="1" dirty="0" smtClean="0"/>
              <a:t>();</a:t>
            </a:r>
          </a:p>
          <a:p>
            <a:pPr marL="0" indent="0">
              <a:buNone/>
            </a:pPr>
            <a:endParaRPr lang="pt-BR" i="1" u="sng" dirty="0"/>
          </a:p>
          <a:p>
            <a:pPr marL="0" indent="0">
              <a:buNone/>
            </a:pPr>
            <a:r>
              <a:rPr lang="pt-BR" b="1" dirty="0" smtClean="0"/>
              <a:t>Depois da implementa, a chamada será:</a:t>
            </a:r>
          </a:p>
          <a:p>
            <a:pPr marL="0" indent="0">
              <a:buNone/>
            </a:pPr>
            <a:r>
              <a:rPr lang="pt-BR" sz="2600" i="1" dirty="0" smtClean="0"/>
              <a:t>aguardaCarregarElemento(By.id</a:t>
            </a:r>
            <a:r>
              <a:rPr lang="pt-BR" sz="2600" i="1" dirty="0"/>
              <a:t> ("notice")).getText();</a:t>
            </a:r>
            <a:endParaRPr lang="pt-BR" sz="2600" i="1" dirty="0"/>
          </a:p>
        </p:txBody>
      </p:sp>
    </p:spTree>
    <p:extLst>
      <p:ext uri="{BB962C8B-B14F-4D97-AF65-F5344CB8AC3E}">
        <p14:creationId xmlns:p14="http://schemas.microsoft.com/office/powerpoint/2010/main" val="89088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72816"/>
            <a:ext cx="8462417" cy="373955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57200" y="4725144"/>
            <a:ext cx="10184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https://medium.com/@paulosajunior/java-junit-e-selenium-webdriver-configurando-ambiente-de-automa%C3%A7%C3%A3o-7468ef1452d1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support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b="1" dirty="0"/>
              <a:t>package </a:t>
            </a:r>
            <a:r>
              <a:rPr lang="pt-BR" b="1" dirty="0" err="1"/>
              <a:t>suport</a:t>
            </a:r>
            <a:r>
              <a:rPr lang="pt-BR" b="1" dirty="0"/>
              <a:t>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</a:t>
            </a:r>
            <a:r>
              <a:rPr lang="pt-BR" b="1" dirty="0"/>
              <a:t>.</a:t>
            </a:r>
            <a:r>
              <a:rPr lang="pt-BR" b="1" dirty="0" err="1"/>
              <a:t>util.concurrent.TimeUnit;</a:t>
            </a:r>
            <a:endParaRPr lang="pt-BR" b="1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org.openqa.selenium.WebDriver;</a:t>
            </a:r>
            <a:endParaRPr lang="pt-BR" b="1" dirty="0"/>
          </a:p>
          <a:p>
            <a:pPr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org.openqa.selenium.chrome.ChromeDriver;</a:t>
            </a:r>
            <a:endParaRPr lang="pt-BR" b="1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Web {</a:t>
            </a:r>
          </a:p>
          <a:p>
            <a:pPr>
              <a:buNone/>
            </a:pPr>
            <a:r>
              <a:rPr lang="pt-BR" b="1" dirty="0" err="1"/>
              <a:t>public</a:t>
            </a:r>
            <a:r>
              <a:rPr lang="pt-BR" b="1" dirty="0"/>
              <a:t> static </a:t>
            </a:r>
            <a:r>
              <a:rPr lang="pt-BR" b="1" dirty="0" err="1"/>
              <a:t>WebDriver</a:t>
            </a:r>
            <a:r>
              <a:rPr lang="pt-BR" b="1" dirty="0"/>
              <a:t> </a:t>
            </a:r>
            <a:r>
              <a:rPr lang="pt-BR" b="1" dirty="0" err="1"/>
              <a:t>criaChrome</a:t>
            </a:r>
            <a:r>
              <a:rPr lang="pt-BR" b="1" dirty="0"/>
              <a:t>() {</a:t>
            </a:r>
          </a:p>
          <a:p>
            <a:pPr lvl="1">
              <a:buNone/>
            </a:pPr>
            <a:r>
              <a:rPr lang="pt-BR" dirty="0"/>
              <a:t>System.</a:t>
            </a:r>
            <a:r>
              <a:rPr lang="pt-BR" i="1" dirty="0" err="1"/>
              <a:t>setProperty</a:t>
            </a:r>
            <a:r>
              <a:rPr lang="pt-BR" i="1" dirty="0"/>
              <a:t>("</a:t>
            </a:r>
            <a:r>
              <a:rPr lang="pt-BR" i="1" dirty="0" err="1"/>
              <a:t>webdriver</a:t>
            </a:r>
            <a:r>
              <a:rPr lang="pt-BR" i="1" dirty="0"/>
              <a:t>.</a:t>
            </a:r>
            <a:r>
              <a:rPr lang="pt-BR" i="1" dirty="0" err="1"/>
              <a:t>chrome</a:t>
            </a:r>
            <a:r>
              <a:rPr lang="pt-BR" i="1" dirty="0"/>
              <a:t>.</a:t>
            </a:r>
            <a:r>
              <a:rPr lang="pt-BR" i="1" dirty="0" err="1"/>
              <a:t>driver</a:t>
            </a:r>
            <a:r>
              <a:rPr lang="pt-BR" i="1" dirty="0"/>
              <a:t>", System.</a:t>
            </a:r>
            <a:r>
              <a:rPr lang="pt-BR" i="1" dirty="0" err="1"/>
              <a:t>getProperty</a:t>
            </a:r>
            <a:r>
              <a:rPr lang="pt-BR" i="1" dirty="0"/>
              <a:t>("</a:t>
            </a:r>
            <a:r>
              <a:rPr lang="pt-BR" i="1" dirty="0" err="1"/>
              <a:t>user</a:t>
            </a:r>
            <a:r>
              <a:rPr lang="pt-BR" i="1" dirty="0"/>
              <a:t>.</a:t>
            </a:r>
            <a:r>
              <a:rPr lang="pt-BR" i="1" dirty="0" err="1"/>
              <a:t>dir</a:t>
            </a:r>
            <a:r>
              <a:rPr lang="pt-BR" i="1" dirty="0"/>
              <a:t>")+"\\</a:t>
            </a:r>
            <a:r>
              <a:rPr lang="pt-BR" i="1" dirty="0" err="1"/>
              <a:t>src</a:t>
            </a:r>
            <a:r>
              <a:rPr lang="pt-BR" i="1" dirty="0"/>
              <a:t>\\test\\resources\\chromedriver.exe");</a:t>
            </a:r>
          </a:p>
          <a:p>
            <a:pPr lvl="1">
              <a:buNone/>
            </a:pPr>
            <a:r>
              <a:rPr lang="pt-BR" dirty="0" err="1"/>
              <a:t>WebDriver</a:t>
            </a:r>
            <a:r>
              <a:rPr lang="pt-BR" dirty="0"/>
              <a:t> </a:t>
            </a:r>
            <a:r>
              <a:rPr lang="pt-BR" dirty="0" err="1"/>
              <a:t>driver</a:t>
            </a:r>
            <a:r>
              <a:rPr lang="pt-BR" dirty="0"/>
              <a:t> = </a:t>
            </a:r>
            <a:r>
              <a:rPr lang="pt-BR" b="1" dirty="0" err="1"/>
              <a:t>new</a:t>
            </a:r>
            <a:r>
              <a:rPr lang="pt-BR" b="1" dirty="0"/>
              <a:t> </a:t>
            </a:r>
            <a:r>
              <a:rPr lang="pt-BR" b="1" dirty="0" err="1"/>
              <a:t>ChromeDriver</a:t>
            </a:r>
            <a:r>
              <a:rPr lang="pt-BR" b="1" dirty="0"/>
              <a:t>();</a:t>
            </a:r>
          </a:p>
          <a:p>
            <a:pPr lvl="1">
              <a:buNone/>
            </a:pPr>
            <a:r>
              <a:rPr lang="pt-BR" dirty="0" err="1"/>
              <a:t>driver.get</a:t>
            </a:r>
            <a:r>
              <a:rPr lang="pt-BR" dirty="0"/>
              <a:t>("http</a:t>
            </a:r>
            <a:r>
              <a:rPr lang="pt-BR" dirty="0" smtClean="0"/>
              <a:t>://www.google.com.br/");</a:t>
            </a:r>
            <a:endParaRPr lang="pt-BR" dirty="0"/>
          </a:p>
          <a:p>
            <a:pPr lvl="1">
              <a:buNone/>
            </a:pPr>
            <a:r>
              <a:rPr lang="pt-BR" dirty="0"/>
              <a:t>//</a:t>
            </a:r>
            <a:r>
              <a:rPr lang="pt-BR" u="sng" dirty="0"/>
              <a:t>Aguardar 15 segundos </a:t>
            </a:r>
            <a:r>
              <a:rPr lang="pt-BR" u="sng" dirty="0" smtClean="0"/>
              <a:t>ap</a:t>
            </a:r>
            <a:r>
              <a:rPr lang="pt-BR" u="sng" dirty="0"/>
              <a:t>ó</a:t>
            </a:r>
            <a:r>
              <a:rPr lang="pt-BR" u="sng" dirty="0" smtClean="0"/>
              <a:t>s </a:t>
            </a:r>
            <a:r>
              <a:rPr lang="pt-BR" u="sng" dirty="0"/>
              <a:t>acessar a url</a:t>
            </a:r>
          </a:p>
          <a:p>
            <a:pPr lvl="1">
              <a:buNone/>
            </a:pPr>
            <a:r>
              <a:rPr lang="pt-BR" dirty="0" err="1"/>
              <a:t>driver</a:t>
            </a:r>
            <a:r>
              <a:rPr lang="pt-BR" dirty="0"/>
              <a:t>.</a:t>
            </a:r>
            <a:r>
              <a:rPr lang="pt-BR" dirty="0" err="1"/>
              <a:t>manage</a:t>
            </a:r>
            <a:r>
              <a:rPr lang="pt-BR" dirty="0"/>
              <a:t>().timeouts().</a:t>
            </a:r>
            <a:r>
              <a:rPr lang="pt-BR" dirty="0" err="1"/>
              <a:t>pageLoadTimeout</a:t>
            </a:r>
            <a:r>
              <a:rPr lang="pt-BR" dirty="0"/>
              <a:t>(15, </a:t>
            </a:r>
            <a:r>
              <a:rPr lang="pt-BR" dirty="0" err="1"/>
              <a:t>TimeUnit</a:t>
            </a:r>
            <a:r>
              <a:rPr lang="pt-BR" dirty="0"/>
              <a:t>.</a:t>
            </a:r>
            <a:r>
              <a:rPr lang="pt-BR" b="1" i="1" dirty="0"/>
              <a:t>SECONDS);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driver</a:t>
            </a:r>
            <a:r>
              <a:rPr lang="pt-BR" b="1" dirty="0"/>
              <a:t>;</a:t>
            </a:r>
          </a:p>
          <a:p>
            <a:pPr lvl="1"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39993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b="1" dirty="0" smtClean="0"/>
              <a:t>package </a:t>
            </a:r>
            <a:r>
              <a:rPr lang="pt-BR" b="1" dirty="0"/>
              <a:t>suport;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import java.io.File;</a:t>
            </a:r>
          </a:p>
          <a:p>
            <a:pPr>
              <a:buNone/>
            </a:pPr>
            <a:r>
              <a:rPr lang="pt-BR" b="1" dirty="0"/>
              <a:t> </a:t>
            </a:r>
          </a:p>
          <a:p>
            <a:pPr>
              <a:buNone/>
            </a:pPr>
            <a:r>
              <a:rPr lang="pt-BR" b="1" dirty="0"/>
              <a:t>import org.apache.commons.io.FileUtils;</a:t>
            </a:r>
          </a:p>
          <a:p>
            <a:pPr>
              <a:buNone/>
            </a:pPr>
            <a:r>
              <a:rPr lang="pt-BR" b="1" dirty="0"/>
              <a:t>import org.openqa.selenium.OutputType;</a:t>
            </a:r>
          </a:p>
          <a:p>
            <a:pPr>
              <a:buNone/>
            </a:pPr>
            <a:r>
              <a:rPr lang="pt-BR" b="1" dirty="0"/>
              <a:t>import org.openqa.selenium.TakesScreenshot;</a:t>
            </a:r>
          </a:p>
          <a:p>
            <a:pPr>
              <a:buNone/>
            </a:pPr>
            <a:r>
              <a:rPr lang="pt-BR" b="1" dirty="0"/>
              <a:t>import org.openqa.selenium.WebDriver</a:t>
            </a:r>
            <a:r>
              <a:rPr lang="pt-BR" b="1" dirty="0" smtClean="0"/>
              <a:t>;</a:t>
            </a:r>
            <a:endParaRPr lang="pt-BR" b="1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public class Screenshot{</a:t>
            </a:r>
          </a:p>
          <a:p>
            <a:pPr>
              <a:buNone/>
            </a:pPr>
            <a:r>
              <a:rPr lang="pt-BR" b="1" dirty="0"/>
              <a:t>      public static void tirar(WebDriver driver, String arquivo){</a:t>
            </a:r>
          </a:p>
          <a:p>
            <a:pPr>
              <a:buNone/>
            </a:pPr>
            <a:r>
              <a:rPr lang="pt-BR" b="1" dirty="0"/>
              <a:t>            //o WebDriver não faz uso do Screenshot, por isso o uso do cast</a:t>
            </a:r>
          </a:p>
          <a:p>
            <a:pPr>
              <a:buNone/>
            </a:pPr>
            <a:r>
              <a:rPr lang="pt-BR" b="1" dirty="0"/>
              <a:t>            File screenshot = ((TakesScreenshot)driver).getScreenshotAs(OutputType.FILE);</a:t>
            </a:r>
          </a:p>
          <a:p>
            <a:pPr>
              <a:buNone/>
            </a:pPr>
            <a:r>
              <a:rPr lang="pt-BR" b="1" dirty="0"/>
              <a:t>            try {</a:t>
            </a:r>
          </a:p>
          <a:p>
            <a:pPr>
              <a:buNone/>
            </a:pPr>
            <a:r>
              <a:rPr lang="pt-BR" b="1" dirty="0"/>
              <a:t>                  //Copiar o screenshot para um determinado diretorio</a:t>
            </a:r>
          </a:p>
          <a:p>
            <a:pPr>
              <a:buNone/>
            </a:pPr>
            <a:r>
              <a:rPr lang="pt-BR" b="1" dirty="0"/>
              <a:t>                  FileUtils.copyFile(screenshot,  new File(arquivo));</a:t>
            </a:r>
          </a:p>
          <a:p>
            <a:pPr>
              <a:buNone/>
            </a:pPr>
            <a:r>
              <a:rPr lang="pt-BR" b="1" dirty="0"/>
              <a:t>            } catch (Exception e){</a:t>
            </a:r>
          </a:p>
          <a:p>
            <a:pPr>
              <a:buNone/>
            </a:pPr>
            <a:r>
              <a:rPr lang="pt-BR" b="1" dirty="0"/>
              <a:t>                  //Para fazer algo mais acertivo, coloquei a mensagem para ser apresentada em caso de erro.</a:t>
            </a:r>
          </a:p>
          <a:p>
            <a:pPr>
              <a:buNone/>
            </a:pPr>
            <a:r>
              <a:rPr lang="pt-BR" b="1" dirty="0"/>
              <a:t>                  System.out.println("Houve um problema ao copiar o arquivo para pasta: " + e.getMessage());</a:t>
            </a:r>
          </a:p>
          <a:p>
            <a:pPr>
              <a:buNone/>
            </a:pPr>
            <a:r>
              <a:rPr lang="pt-BR" b="1" dirty="0"/>
              <a:t>            }</a:t>
            </a:r>
          </a:p>
          <a:p>
            <a:pPr>
              <a:buNone/>
            </a:pPr>
            <a:r>
              <a:rPr lang="pt-BR" b="1" dirty="0"/>
              <a:t>      }</a:t>
            </a:r>
          </a:p>
          <a:p>
            <a:pPr>
              <a:buNone/>
            </a:pPr>
            <a:r>
              <a:rPr lang="pt-BR" b="1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3999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package </a:t>
            </a:r>
            <a:r>
              <a:rPr lang="pt-BR" b="1" u="sng" dirty="0" smtClean="0"/>
              <a:t>support</a:t>
            </a:r>
            <a:r>
              <a:rPr lang="pt-BR" b="1" dirty="0"/>
              <a:t>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import java.sql.Timestamp;</a:t>
            </a:r>
          </a:p>
          <a:p>
            <a:pPr>
              <a:buNone/>
            </a:pPr>
            <a:r>
              <a:rPr lang="pt-BR" b="1" dirty="0"/>
              <a:t>import java.text.SimpleDateFormat;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public class Generator{</a:t>
            </a:r>
          </a:p>
          <a:p>
            <a:pPr>
              <a:buNone/>
            </a:pPr>
            <a:r>
              <a:rPr lang="pt-BR" b="1" dirty="0"/>
              <a:t>      public static String dataHoraParaArquivo(){</a:t>
            </a:r>
          </a:p>
          <a:p>
            <a:pPr>
              <a:buNone/>
            </a:pPr>
            <a:r>
              <a:rPr lang="pt-BR" b="1" dirty="0"/>
              <a:t>            Timestamp ts = new Timestamp(System.currentTimeMillis());</a:t>
            </a:r>
          </a:p>
          <a:p>
            <a:pPr>
              <a:buNone/>
            </a:pPr>
            <a:r>
              <a:rPr lang="pt-BR" b="1" dirty="0"/>
              <a:t>            return new SimpleDateFormat("yyyyMMddhhmmss").format(ts); //vai retornar uma String no formato parametrizado</a:t>
            </a:r>
          </a:p>
          <a:p>
            <a:pPr>
              <a:buNone/>
            </a:pPr>
            <a:r>
              <a:rPr lang="pt-BR" b="1" dirty="0"/>
              <a:t>      }</a:t>
            </a:r>
          </a:p>
          <a:p>
            <a:pPr>
              <a:buNone/>
            </a:pPr>
            <a:r>
              <a:rPr lang="pt-BR" b="1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3999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@Rule</a:t>
            </a:r>
          </a:p>
          <a:p>
            <a:pPr>
              <a:buNone/>
            </a:pPr>
            <a:r>
              <a:rPr lang="pt-BR" b="1" dirty="0"/>
              <a:t>//Para capturar o nome do Método, foi declarado a variavel publica do tipo TestName</a:t>
            </a:r>
          </a:p>
          <a:p>
            <a:pPr>
              <a:buNone/>
            </a:pPr>
            <a:r>
              <a:rPr lang="pt-BR" b="1" dirty="0"/>
              <a:t>public TestName teste = new TestName();</a:t>
            </a:r>
          </a:p>
          <a:p>
            <a:pPr>
              <a:buNone/>
            </a:pPr>
            <a:endParaRPr lang="pt-BR" b="1" u="sng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@After </a:t>
            </a:r>
          </a:p>
          <a:p>
            <a:pPr>
              <a:buNone/>
            </a:pPr>
            <a:r>
              <a:rPr lang="pt-BR" b="1" dirty="0"/>
              <a:t>public void Screenshots(){</a:t>
            </a:r>
          </a:p>
          <a:p>
            <a:pPr>
              <a:buNone/>
            </a:pPr>
            <a:r>
              <a:rPr lang="pt-BR" b="1" dirty="0"/>
              <a:t>	String EvidênciaDeTeste = System.getProperty("user.dir")+"\\target\\relatorios\\evidencias\\" + Generator.dataHoraParaArquivo() + teste.getMethodName() + ".png";</a:t>
            </a:r>
          </a:p>
          <a:p>
            <a:pPr>
              <a:buNone/>
            </a:pPr>
            <a:r>
              <a:rPr lang="pt-BR" b="1" dirty="0"/>
              <a:t>	Screenshot.tirar(driver, EvidênciaDeTeste );</a:t>
            </a:r>
          </a:p>
          <a:p>
            <a:pPr>
              <a:buNone/>
            </a:pPr>
            <a:r>
              <a:rPr lang="pt-BR" b="1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https://www.seleniumhq.org</a:t>
            </a:r>
            <a:r>
              <a:rPr lang="pt-BR" dirty="0" smtClean="0">
                <a:hlinkClick r:id="rId2"/>
              </a:rPr>
              <a:t>/</a:t>
            </a:r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://medium.com/automa%C3%A7%C3%A3o-com-batista/aprenda-por-definitivo-a-usar-css-selector-adeus-xpath-1f3956763c2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u="sng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Meus contatos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35039" y="1196752"/>
            <a:ext cx="655272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Nome: Paulo Santos Amaral Júnior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err="1" smtClean="0">
                <a:latin typeface="Arial" pitchFamily="34" charset="0"/>
                <a:ea typeface="+mj-ea"/>
                <a:cs typeface="Arial" pitchFamily="34" charset="0"/>
              </a:rPr>
              <a:t>Linkedin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2"/>
              </a:rPr>
              <a:t>https://www.linkedin.com/in/paulosajunior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cs typeface="Arial" pitchFamily="34" charset="0"/>
                <a:hlinkClick r:id="rId3"/>
              </a:rPr>
              <a:t>https://github.com/paulosajunior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Medium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  <a:hlinkClick r:id="rId4"/>
              </a:rPr>
              <a:t>https://medium.com/@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4"/>
              </a:rPr>
              <a:t>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562" y="1340768"/>
            <a:ext cx="12231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98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136904" cy="31683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3" y="1556792"/>
            <a:ext cx="8071743" cy="41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18387"/>
            <a:ext cx="8393806" cy="38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136904" cy="31683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O que é Automação de Testes ou </a:t>
            </a:r>
            <a:r>
              <a:rPr lang="pt-BR" smtClean="0">
                <a:solidFill>
                  <a:schemeClr val="tx1"/>
                </a:solidFill>
              </a:rPr>
              <a:t>Testes Automatizados?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749945"/>
          </a:xfrm>
        </p:spPr>
        <p:txBody>
          <a:bodyPr>
            <a:normAutofit fontScale="90000"/>
          </a:bodyPr>
          <a:lstStyle/>
          <a:p>
            <a:r>
              <a:rPr lang="pt-BR" smtClean="0"/>
              <a:t>Estrutura de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9101599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@Test</a:t>
            </a:r>
          </a:p>
          <a:p>
            <a:pPr marL="0" indent="0">
              <a:buNone/>
            </a:pPr>
            <a:r>
              <a:rPr lang="pt-BR" b="1" dirty="0"/>
              <a:t>public void testAbreBrowser(){</a:t>
            </a:r>
          </a:p>
          <a:p>
            <a:pPr lvl="1"/>
            <a:r>
              <a:rPr lang="pt-BR" dirty="0" smtClean="0"/>
              <a:t>Driver.get(“http://www.gu.com.br”);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135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Selenium WebDriver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dirty="0" smtClean="0"/>
              <a:t>É um Framework utilizado para capturar componentes e simular ações no browser.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48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11419</TotalTime>
  <Words>1235</Words>
  <Application>Microsoft Office PowerPoint</Application>
  <PresentationFormat>Apresentação na tela (4:3)</PresentationFormat>
  <Paragraphs>275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Verdana</vt:lpstr>
      <vt:lpstr>Wingdings</vt:lpstr>
      <vt:lpstr>Tema do Office</vt:lpstr>
      <vt:lpstr>Personalizar design</vt:lpstr>
      <vt:lpstr>Apresentação do PowerPoint</vt:lpstr>
      <vt:lpstr>Apresentação do PowerPoint</vt:lpstr>
      <vt:lpstr>Configurando Ambiente</vt:lpstr>
      <vt:lpstr>Automação</vt:lpstr>
      <vt:lpstr>Automação</vt:lpstr>
      <vt:lpstr>Automação</vt:lpstr>
      <vt:lpstr>Estrutura de projeto</vt:lpstr>
      <vt:lpstr>JUnit</vt:lpstr>
      <vt:lpstr>Selenium WebDriver</vt:lpstr>
      <vt:lpstr>Configurando Ambiente</vt:lpstr>
      <vt:lpstr>Configurando Ambiente</vt:lpstr>
      <vt:lpstr>Métodos</vt:lpstr>
      <vt:lpstr>Métodos – Encontra Elemento</vt:lpstr>
      <vt:lpstr>Métodos – O que fazer com elemento?</vt:lpstr>
      <vt:lpstr>Qual identificador usar?</vt:lpstr>
      <vt:lpstr>Trabalhando com JQuery</vt:lpstr>
      <vt:lpstr>Capturando Dropdown</vt:lpstr>
      <vt:lpstr>Automatizar</vt:lpstr>
      <vt:lpstr>Asserts</vt:lpstr>
      <vt:lpstr>Hooks </vt:lpstr>
      <vt:lpstr>Hooks fecha browser </vt:lpstr>
      <vt:lpstr>PageObjects</vt:lpstr>
      <vt:lpstr>BasePage</vt:lpstr>
      <vt:lpstr>Extensão da BasePage</vt:lpstr>
      <vt:lpstr>PageObjects</vt:lpstr>
      <vt:lpstr>Esperas</vt:lpstr>
      <vt:lpstr>Esperas</vt:lpstr>
      <vt:lpstr>Esperas</vt:lpstr>
      <vt:lpstr>Esperas</vt:lpstr>
      <vt:lpstr>Pacote support</vt:lpstr>
      <vt:lpstr>Evidências</vt:lpstr>
      <vt:lpstr>Evidências</vt:lpstr>
      <vt:lpstr>Evidências</vt:lpstr>
      <vt:lpstr>Referências</vt:lpstr>
      <vt:lpstr>Meus contatos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Nina</dc:creator>
  <cp:lastModifiedBy>Paulo Junior</cp:lastModifiedBy>
  <cp:revision>68</cp:revision>
  <dcterms:created xsi:type="dcterms:W3CDTF">2018-06-23T16:03:34Z</dcterms:created>
  <dcterms:modified xsi:type="dcterms:W3CDTF">2018-11-26T03:41:24Z</dcterms:modified>
</cp:coreProperties>
</file>