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73" r:id="rId3"/>
    <p:sldId id="258" r:id="rId4"/>
    <p:sldId id="261" r:id="rId5"/>
    <p:sldId id="269" r:id="rId6"/>
    <p:sldId id="260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401711-02DC-4F5A-B0A4-D7A4CFB82638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768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6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53B61-F054-442D-881D-6A81C2774BFE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5788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4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1824E7-1432-4F89-B9E6-59843C6C91FE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59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0AAD9C-D29C-4D1E-A739-CC3C95B41085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83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1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313" y="4256147"/>
            <a:ext cx="12167515" cy="14463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Bookman Old Style" panose="02050604050505020204" pitchFamily="18" charset="0"/>
              </a:rPr>
              <a:t>Variável Composta </a:t>
            </a:r>
            <a:r>
              <a:rPr lang="en-US" sz="6000" b="1" dirty="0" err="1" smtClean="0">
                <a:latin typeface="Bookman Old Style" panose="02050604050505020204" pitchFamily="18" charset="0"/>
              </a:rPr>
              <a:t>homogênea</a:t>
            </a:r>
            <a:r>
              <a:rPr lang="en-US" sz="6000" b="1" dirty="0" smtClean="0">
                <a:latin typeface="Bookman Old Style" panose="02050604050505020204" pitchFamily="18" charset="0"/>
              </a:rPr>
              <a:t> unidimensional</a:t>
            </a:r>
            <a:br>
              <a:rPr lang="en-US" sz="6000" b="1" dirty="0" smtClean="0">
                <a:latin typeface="Bookman Old Style" panose="02050604050505020204" pitchFamily="18" charset="0"/>
              </a:rPr>
            </a:br>
            <a:r>
              <a:rPr lang="en-US" sz="6000" b="1" dirty="0">
                <a:latin typeface="Bookman Old Style" panose="02050604050505020204" pitchFamily="18" charset="0"/>
              </a:rPr>
              <a:t/>
            </a:r>
            <a:br>
              <a:rPr lang="en-US" sz="6000" b="1" dirty="0">
                <a:latin typeface="Bookman Old Style" panose="02050604050505020204" pitchFamily="18" charset="0"/>
              </a:rPr>
            </a:br>
            <a:r>
              <a:rPr lang="en-US" sz="6000" b="1" dirty="0" err="1" smtClean="0">
                <a:latin typeface="Bookman Old Style" panose="02050604050505020204" pitchFamily="18" charset="0"/>
              </a:rPr>
              <a:t>vetor</a:t>
            </a:r>
            <a:endParaRPr lang="pt-BR" sz="6000" b="1" dirty="0">
              <a:latin typeface="Bookman Old Style" panose="0205060405050502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1258" y="6156969"/>
            <a:ext cx="9755187" cy="550333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Professora</a:t>
            </a:r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: Norma </a:t>
            </a:r>
            <a:r>
              <a:rPr lang="en-US" sz="1800" b="1" dirty="0" err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zani</a:t>
            </a:r>
            <a:endParaRPr lang="pt-BR" sz="1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750953" y="4261899"/>
            <a:ext cx="60080" cy="65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5" y="347472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/>
              <a:t>Vetor</a:t>
            </a:r>
            <a:endParaRPr lang="pt-BR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71624"/>
            <a:ext cx="10879262" cy="43879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>
                <a:latin typeface="Bookman Old Style" panose="02050604050505020204" pitchFamily="18" charset="0"/>
              </a:rPr>
              <a:t>D</a:t>
            </a:r>
            <a:r>
              <a:rPr lang="pt-BR" sz="2800" b="1" dirty="0" smtClean="0">
                <a:latin typeface="Bookman Old Style" panose="02050604050505020204" pitchFamily="18" charset="0"/>
              </a:rPr>
              <a:t>enominamos </a:t>
            </a:r>
            <a:r>
              <a:rPr lang="pt-BR" sz="2800" b="1" dirty="0">
                <a:latin typeface="Bookman Old Style" panose="02050604050505020204" pitchFamily="18" charset="0"/>
              </a:rPr>
              <a:t>de </a:t>
            </a:r>
            <a:r>
              <a:rPr lang="pt-BR" sz="2800" b="1" dirty="0" smtClean="0">
                <a:latin typeface="Bookman Old Style" panose="02050604050505020204" pitchFamily="18" charset="0"/>
              </a:rPr>
              <a:t>vetores, um conjunto </a:t>
            </a:r>
            <a:r>
              <a:rPr lang="pt-BR" sz="2800" b="1" dirty="0">
                <a:latin typeface="Bookman Old Style" panose="02050604050505020204" pitchFamily="18" charset="0"/>
              </a:rPr>
              <a:t>de dados agrupados</a:t>
            </a:r>
            <a:r>
              <a:rPr lang="pt-BR" sz="2800" b="1" dirty="0" smtClean="0">
                <a:latin typeface="Bookman Old Style" panose="02050604050505020204" pitchFamily="18" charset="0"/>
              </a:rPr>
              <a:t>. Os dados são referenciados </a:t>
            </a:r>
            <a:r>
              <a:rPr lang="pt-BR" sz="2800" b="1" dirty="0">
                <a:latin typeface="Bookman Old Style" panose="02050604050505020204" pitchFamily="18" charset="0"/>
              </a:rPr>
              <a:t>por um mesmo nome e que necessitam de um único índice para que </a:t>
            </a:r>
            <a:r>
              <a:rPr lang="pt-BR" sz="2800" b="1">
                <a:latin typeface="Bookman Old Style" panose="02050604050505020204" pitchFamily="18" charset="0"/>
              </a:rPr>
              <a:t>seus </a:t>
            </a:r>
            <a:r>
              <a:rPr lang="pt-BR" sz="2800" b="1" smtClean="0">
                <a:latin typeface="Bookman Old Style" panose="02050604050505020204" pitchFamily="18" charset="0"/>
              </a:rPr>
              <a:t>elementos(valores) </a:t>
            </a:r>
            <a:r>
              <a:rPr lang="pt-BR" sz="2800" b="1" dirty="0">
                <a:latin typeface="Bookman Old Style" panose="02050604050505020204" pitchFamily="18" charset="0"/>
              </a:rPr>
              <a:t>sejam endereçados e cujo conteúdo é do mesmo tipo (inteiro, real, lógico ou literal</a:t>
            </a:r>
            <a:r>
              <a:rPr lang="pt-BR" sz="2800" b="1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err="1" smtClean="0">
                <a:latin typeface="Bookman Old Style" panose="02050604050505020204" pitchFamily="18" charset="0"/>
              </a:rPr>
              <a:t>Exemplo</a:t>
            </a:r>
            <a:r>
              <a:rPr lang="en-US" sz="2800" b="1" dirty="0" smtClean="0">
                <a:latin typeface="Bookman Old Style" panose="02050604050505020204" pitchFamily="18" charset="0"/>
              </a:rPr>
              <a:t>: </a:t>
            </a:r>
            <a:r>
              <a:rPr lang="en-US" sz="2800" b="1" dirty="0" err="1" smtClean="0">
                <a:latin typeface="Bookman Old Style" panose="02050604050505020204" pitchFamily="18" charset="0"/>
              </a:rPr>
              <a:t>numero</a:t>
            </a:r>
            <a:r>
              <a:rPr lang="en-US" sz="2800" b="1" dirty="0" smtClean="0">
                <a:latin typeface="Bookman Old Style" panose="02050604050505020204" pitchFamily="18" charset="0"/>
              </a:rPr>
              <a:t>[1..4]</a:t>
            </a:r>
          </a:p>
          <a:p>
            <a:pPr algn="just">
              <a:lnSpc>
                <a:spcPct val="150000"/>
              </a:lnSpc>
            </a:pPr>
            <a:endParaRPr lang="pt-BR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40762"/>
              </p:ext>
            </p:extLst>
          </p:nvPr>
        </p:nvGraphicFramePr>
        <p:xfrm>
          <a:off x="1282192" y="6016751"/>
          <a:ext cx="8128000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8752"/>
                <a:gridCol w="1552448"/>
                <a:gridCol w="1625600"/>
                <a:gridCol w="1625600"/>
                <a:gridCol w="1625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numero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1520" y="310896"/>
            <a:ext cx="11338559" cy="1151965"/>
          </a:xfrm>
        </p:spPr>
        <p:txBody>
          <a:bodyPr>
            <a:noAutofit/>
          </a:bodyPr>
          <a:lstStyle/>
          <a:p>
            <a:r>
              <a:rPr lang="en-US" b="1" dirty="0" smtClean="0"/>
              <a:t>Variável Composta Homogênea Unidimensional</a:t>
            </a:r>
            <a:br>
              <a:rPr lang="en-US" b="1" dirty="0" smtClean="0"/>
            </a:br>
            <a:r>
              <a:rPr lang="en-US" b="1" dirty="0" err="1"/>
              <a:t>Exemplo</a:t>
            </a:r>
            <a:r>
              <a:rPr lang="en-US" b="1" dirty="0"/>
              <a:t>: </a:t>
            </a:r>
            <a:r>
              <a:rPr lang="en-US" b="1" dirty="0" err="1"/>
              <a:t>numero</a:t>
            </a:r>
            <a:r>
              <a:rPr lang="en-US" b="1" dirty="0"/>
              <a:t>[1..4</a:t>
            </a:r>
            <a:r>
              <a:rPr lang="en-US" b="1" dirty="0" smtClean="0"/>
              <a:t>]</a:t>
            </a:r>
            <a:r>
              <a:rPr lang="en-US" b="1" dirty="0"/>
              <a:t/>
            </a:r>
            <a:br>
              <a:rPr lang="en-US" b="1" dirty="0"/>
            </a:b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68081"/>
              </p:ext>
            </p:extLst>
          </p:nvPr>
        </p:nvGraphicFramePr>
        <p:xfrm>
          <a:off x="1126744" y="2496312"/>
          <a:ext cx="10797032" cy="4095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6344"/>
                <a:gridCol w="7790688"/>
              </a:tblGrid>
              <a:tr h="601082">
                <a:tc>
                  <a:txBody>
                    <a:bodyPr/>
                    <a:lstStyle/>
                    <a:p>
                      <a:r>
                        <a:rPr lang="en-US" sz="4000" b="1" dirty="0" smtClean="0"/>
                        <a:t>Variável</a:t>
                      </a:r>
                      <a:endParaRPr lang="pt-BR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Posição</a:t>
                      </a:r>
                      <a:r>
                        <a:rPr lang="en-US" sz="3200" b="1" dirty="0" smtClean="0"/>
                        <a:t> de </a:t>
                      </a:r>
                      <a:r>
                        <a:rPr lang="en-US" sz="3200" b="1" dirty="0" err="1" smtClean="0"/>
                        <a:t>memória</a:t>
                      </a:r>
                      <a:endParaRPr lang="pt-BR" sz="3200" b="1" dirty="0"/>
                    </a:p>
                  </a:txBody>
                  <a:tcPr anchor="ctr"/>
                </a:tc>
              </a:tr>
              <a:tr h="113161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Composta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Composta </a:t>
                      </a:r>
                      <a:r>
                        <a:rPr lang="en-US" sz="3200" b="1" dirty="0" err="1" smtClean="0"/>
                        <a:t>por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várias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baseline="0" dirty="0" err="1" smtClean="0"/>
                        <a:t>posições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baseline="0" dirty="0" err="1" smtClean="0"/>
                        <a:t>na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baseline="0" dirty="0" err="1" smtClean="0"/>
                        <a:t>memória</a:t>
                      </a:r>
                      <a:endParaRPr lang="pt-BR" sz="3200" b="1" dirty="0"/>
                    </a:p>
                  </a:txBody>
                  <a:tcPr anchor="ctr"/>
                </a:tc>
              </a:tr>
              <a:tr h="113161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Homogênea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Apresenta</a:t>
                      </a:r>
                      <a:r>
                        <a:rPr lang="en-US" sz="3200" b="1" dirty="0" smtClean="0"/>
                        <a:t> o </a:t>
                      </a:r>
                      <a:r>
                        <a:rPr lang="en-US" sz="3200" b="1" dirty="0" err="1" smtClean="0"/>
                        <a:t>mesmo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tipo</a:t>
                      </a:r>
                      <a:r>
                        <a:rPr lang="en-US" sz="3200" b="1" dirty="0" smtClean="0"/>
                        <a:t> de dado</a:t>
                      </a:r>
                      <a:endParaRPr lang="pt-BR" sz="3200" b="1" dirty="0"/>
                    </a:p>
                  </a:txBody>
                  <a:tcPr anchor="ctr"/>
                </a:tc>
              </a:tr>
              <a:tr h="1131615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Unidimensional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Formada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por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apenas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uma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dimensão</a:t>
                      </a:r>
                      <a:r>
                        <a:rPr lang="en-US" sz="3200" b="1" dirty="0" smtClean="0"/>
                        <a:t> (</a:t>
                      </a:r>
                      <a:r>
                        <a:rPr lang="en-US" sz="3200" b="1" dirty="0" err="1" smtClean="0"/>
                        <a:t>linha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ou</a:t>
                      </a:r>
                      <a:r>
                        <a:rPr lang="en-US" sz="3200" b="1" dirty="0" smtClean="0"/>
                        <a:t> </a:t>
                      </a:r>
                      <a:r>
                        <a:rPr lang="en-US" sz="3200" b="1" dirty="0" err="1" smtClean="0"/>
                        <a:t>coluna</a:t>
                      </a:r>
                      <a:r>
                        <a:rPr lang="en-US" sz="3200" b="1" dirty="0" smtClean="0"/>
                        <a:t>)</a:t>
                      </a:r>
                      <a:endParaRPr lang="pt-BR" sz="32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55685"/>
              </p:ext>
            </p:extLst>
          </p:nvPr>
        </p:nvGraphicFramePr>
        <p:xfrm>
          <a:off x="1126744" y="1720506"/>
          <a:ext cx="8128000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numero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824" y="155448"/>
            <a:ext cx="1124872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Atributos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291530" y="2860286"/>
            <a:ext cx="102299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vetornumero</a:t>
            </a:r>
            <a:r>
              <a:rPr lang="en-US" sz="3200" b="1" dirty="0" smtClean="0"/>
              <a:t>[</a:t>
            </a:r>
            <a:r>
              <a:rPr lang="en-US" sz="3200" b="1" dirty="0" err="1" smtClean="0"/>
              <a:t>indice</a:t>
            </a:r>
            <a:r>
              <a:rPr lang="en-US" sz="3200" b="1" dirty="0" smtClean="0"/>
              <a:t>]</a:t>
            </a:r>
          </a:p>
          <a:p>
            <a:r>
              <a:rPr lang="en-US" sz="3200" b="1" dirty="0" err="1" smtClean="0"/>
              <a:t>Vetornumero</a:t>
            </a:r>
            <a:r>
              <a:rPr lang="en-US" sz="3200" b="1" dirty="0" smtClean="0"/>
              <a:t>[1..4] de </a:t>
            </a:r>
            <a:r>
              <a:rPr lang="en-US" sz="3200" b="1" dirty="0" err="1" smtClean="0"/>
              <a:t>inteiro</a:t>
            </a:r>
            <a:endParaRPr lang="en-US" sz="3200" b="1" dirty="0"/>
          </a:p>
          <a:p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Identificador</a:t>
            </a:r>
            <a:r>
              <a:rPr lang="en-US" sz="3200" b="1" dirty="0"/>
              <a:t> </a:t>
            </a:r>
            <a:r>
              <a:rPr lang="en-US" sz="3200" b="1" dirty="0" smtClean="0"/>
              <a:t>– </a:t>
            </a:r>
            <a:r>
              <a:rPr lang="en-US" sz="3200" b="1" dirty="0" err="1" smtClean="0"/>
              <a:t>nome</a:t>
            </a:r>
            <a:r>
              <a:rPr lang="en-US" sz="3200" b="1" dirty="0" smtClean="0"/>
              <a:t> do </a:t>
            </a:r>
            <a:r>
              <a:rPr lang="en-US" sz="3200" b="1" dirty="0" err="1" smtClean="0"/>
              <a:t>vetor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vetornumero</a:t>
            </a:r>
            <a:endParaRPr lang="en-US" sz="32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Tamanho</a:t>
            </a:r>
            <a:r>
              <a:rPr lang="en-US" sz="3200" b="1" dirty="0" smtClean="0"/>
              <a:t> – </a:t>
            </a:r>
            <a:r>
              <a:rPr lang="en-US" sz="3200" b="1" dirty="0" err="1" smtClean="0"/>
              <a:t>limite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indice</a:t>
            </a:r>
            <a:r>
              <a:rPr lang="en-US" sz="3200" b="1" dirty="0" smtClean="0"/>
              <a:t> [1..4]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Tipo</a:t>
            </a:r>
            <a:r>
              <a:rPr lang="en-US" sz="3200" b="1" dirty="0"/>
              <a:t> </a:t>
            </a:r>
            <a:r>
              <a:rPr lang="en-US" sz="3200" b="1" dirty="0" smtClean="0"/>
              <a:t>– </a:t>
            </a:r>
            <a:r>
              <a:rPr lang="en-US" sz="3200" b="1" dirty="0" err="1" smtClean="0"/>
              <a:t>tipo</a:t>
            </a:r>
            <a:r>
              <a:rPr lang="en-US" sz="3200" b="1" dirty="0" smtClean="0"/>
              <a:t> de dados (Ex.: </a:t>
            </a:r>
            <a:r>
              <a:rPr lang="en-US" sz="3200" b="1" dirty="0" err="1" smtClean="0"/>
              <a:t>inteiro</a:t>
            </a:r>
            <a:r>
              <a:rPr lang="en-US" sz="3200" b="1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Conteúdo</a:t>
            </a:r>
            <a:r>
              <a:rPr lang="en-US" sz="3200" b="1" dirty="0" smtClean="0"/>
              <a:t> – (4  8  1  6)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48409"/>
              </p:ext>
            </p:extLst>
          </p:nvPr>
        </p:nvGraphicFramePr>
        <p:xfrm>
          <a:off x="1172464" y="1194849"/>
          <a:ext cx="10028935" cy="51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7704"/>
                <a:gridCol w="1553870"/>
                <a:gridCol w="2005787"/>
                <a:gridCol w="2005787"/>
                <a:gridCol w="2005787"/>
              </a:tblGrid>
              <a:tr h="473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vetornumero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pt-BR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54352"/>
              </p:ext>
            </p:extLst>
          </p:nvPr>
        </p:nvGraphicFramePr>
        <p:xfrm>
          <a:off x="3577335" y="1713009"/>
          <a:ext cx="75600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14"/>
                <a:gridCol w="1890014"/>
                <a:gridCol w="1890014"/>
                <a:gridCol w="18900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Indice</a:t>
                      </a:r>
                      <a:r>
                        <a:rPr lang="en-US" dirty="0" smtClean="0"/>
                        <a:t> [1..4]</a:t>
                      </a:r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7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50371"/>
              </p:ext>
            </p:extLst>
          </p:nvPr>
        </p:nvGraphicFramePr>
        <p:xfrm>
          <a:off x="740664" y="1003130"/>
          <a:ext cx="11347704" cy="4620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64302"/>
                <a:gridCol w="5083402"/>
              </a:tblGrid>
              <a:tr h="6885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Pseudocódigo</a:t>
                      </a:r>
                      <a:endParaRPr lang="pt-BR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Trecho</a:t>
                      </a:r>
                      <a:r>
                        <a:rPr lang="en-US" sz="2800" dirty="0" smtClean="0"/>
                        <a:t> Java (</a:t>
                      </a:r>
                      <a:r>
                        <a:rPr lang="en-US" sz="2800" dirty="0" err="1" smtClean="0"/>
                        <a:t>Netbeans</a:t>
                      </a:r>
                      <a:r>
                        <a:rPr lang="en-US" sz="2800" dirty="0" smtClean="0"/>
                        <a:t>)</a:t>
                      </a:r>
                      <a:endParaRPr lang="pt-BR" sz="2800" dirty="0"/>
                    </a:p>
                  </a:txBody>
                  <a:tcPr anchor="ctr"/>
                </a:tc>
              </a:tr>
              <a:tr h="3784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8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err="1" smtClean="0"/>
                        <a:t>algoritmo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Numero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smtClean="0"/>
                        <a:t>   </a:t>
                      </a:r>
                      <a:r>
                        <a:rPr lang="en-US" sz="2400" kern="1200" dirty="0" err="1" smtClean="0"/>
                        <a:t>numero</a:t>
                      </a:r>
                      <a:r>
                        <a:rPr lang="en-US" sz="2400" kern="1200" dirty="0" smtClean="0"/>
                        <a:t>: </a:t>
                      </a:r>
                      <a:r>
                        <a:rPr lang="en-US" sz="2400" kern="1200" dirty="0" err="1" smtClean="0"/>
                        <a:t>vetor</a:t>
                      </a:r>
                      <a:r>
                        <a:rPr lang="en-US" sz="2400" kern="1200" dirty="0" smtClean="0"/>
                        <a:t>[1..4] de </a:t>
                      </a:r>
                      <a:r>
                        <a:rPr lang="en-US" sz="2400" kern="1200" dirty="0" err="1" smtClean="0"/>
                        <a:t>inteiro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smtClean="0"/>
                        <a:t>   </a:t>
                      </a:r>
                      <a:r>
                        <a:rPr lang="en-US" sz="2400" kern="1200" dirty="0" err="1" smtClean="0"/>
                        <a:t>inteiro</a:t>
                      </a:r>
                      <a:r>
                        <a:rPr lang="en-US" sz="2400" kern="1200" dirty="0" smtClean="0"/>
                        <a:t> </a:t>
                      </a:r>
                      <a:r>
                        <a:rPr lang="en-US" sz="2400" kern="1200" dirty="0" err="1" smtClean="0"/>
                        <a:t>indice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baseline="0" dirty="0" smtClean="0"/>
                        <a:t>      </a:t>
                      </a:r>
                      <a:r>
                        <a:rPr lang="en-US" sz="2400" kern="1200" dirty="0" smtClean="0"/>
                        <a:t>para (</a:t>
                      </a:r>
                      <a:r>
                        <a:rPr lang="en-US" sz="2400" kern="1200" dirty="0" err="1" smtClean="0"/>
                        <a:t>indice</a:t>
                      </a:r>
                      <a:r>
                        <a:rPr lang="en-US" sz="2400" kern="1200" dirty="0" smtClean="0"/>
                        <a:t>=1 </a:t>
                      </a:r>
                      <a:r>
                        <a:rPr lang="en-US" sz="2400" kern="1200" dirty="0" smtClean="0"/>
                        <a:t>ate </a:t>
                      </a:r>
                      <a:r>
                        <a:rPr lang="en-US" sz="2400" kern="1200" dirty="0" smtClean="0"/>
                        <a:t>4 </a:t>
                      </a:r>
                      <a:r>
                        <a:rPr lang="en-US" sz="2400" kern="1200" dirty="0" smtClean="0"/>
                        <a:t>passo1) </a:t>
                      </a:r>
                      <a:r>
                        <a:rPr lang="en-US" sz="2400" kern="1200" dirty="0" err="1" smtClean="0"/>
                        <a:t>faca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baseline="0" dirty="0" smtClean="0"/>
                        <a:t>         </a:t>
                      </a:r>
                      <a:r>
                        <a:rPr lang="en-US" sz="2400" kern="1200" dirty="0" err="1" smtClean="0"/>
                        <a:t>escreva</a:t>
                      </a:r>
                      <a:r>
                        <a:rPr lang="en-US" sz="2400" kern="1200" dirty="0" smtClean="0"/>
                        <a:t> (“Para a </a:t>
                      </a:r>
                      <a:r>
                        <a:rPr lang="en-US" sz="2400" kern="1200" dirty="0" err="1" smtClean="0"/>
                        <a:t>posiçao</a:t>
                      </a:r>
                      <a:r>
                        <a:rPr lang="en-US" sz="2400" kern="1200" baseline="0" dirty="0" smtClean="0"/>
                        <a:t> - </a:t>
                      </a:r>
                      <a:r>
                        <a:rPr lang="en-US" sz="2400" kern="1200" dirty="0" smtClean="0"/>
                        <a:t>”+</a:t>
                      </a:r>
                      <a:r>
                        <a:rPr lang="en-US" sz="2400" kern="1200" dirty="0" err="1" smtClean="0"/>
                        <a:t>indice</a:t>
                      </a:r>
                      <a:r>
                        <a:rPr lang="en-US" sz="2400" kern="1200" dirty="0" smtClean="0"/>
                        <a:t>+”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smtClean="0"/>
                        <a:t>                           </a:t>
                      </a:r>
                      <a:r>
                        <a:rPr lang="en-US" sz="2400" kern="1200" dirty="0" err="1" smtClean="0"/>
                        <a:t>digite</a:t>
                      </a:r>
                      <a:r>
                        <a:rPr lang="en-US" sz="2400" kern="1200" dirty="0" smtClean="0"/>
                        <a:t> o </a:t>
                      </a:r>
                      <a:r>
                        <a:rPr lang="en-US" sz="2400" kern="1200" dirty="0" err="1" smtClean="0"/>
                        <a:t>numero</a:t>
                      </a:r>
                      <a:r>
                        <a:rPr lang="en-US" sz="2400" kern="1200" dirty="0" smtClean="0"/>
                        <a:t>: ”)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smtClean="0"/>
                        <a:t>         </a:t>
                      </a:r>
                      <a:r>
                        <a:rPr lang="en-US" sz="2400" kern="1200" dirty="0" err="1" smtClean="0"/>
                        <a:t>leia</a:t>
                      </a:r>
                      <a:r>
                        <a:rPr lang="en-US" sz="2400" kern="1200" dirty="0" smtClean="0"/>
                        <a:t>(</a:t>
                      </a:r>
                      <a:r>
                        <a:rPr lang="en-US" sz="2400" kern="1200" dirty="0" err="1" smtClean="0"/>
                        <a:t>numero</a:t>
                      </a:r>
                      <a:r>
                        <a:rPr lang="en-US" sz="2400" kern="1200" dirty="0" smtClean="0"/>
                        <a:t>[</a:t>
                      </a:r>
                      <a:r>
                        <a:rPr lang="en-US" sz="2400" kern="1200" dirty="0" err="1" smtClean="0"/>
                        <a:t>indice</a:t>
                      </a:r>
                      <a:r>
                        <a:rPr lang="en-US" sz="2400" kern="1200" dirty="0" smtClean="0"/>
                        <a:t>])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smtClean="0"/>
                        <a:t>      </a:t>
                      </a:r>
                      <a:r>
                        <a:rPr lang="en-US" sz="2400" kern="1200" dirty="0" err="1" smtClean="0"/>
                        <a:t>fimpara</a:t>
                      </a:r>
                      <a:endParaRPr lang="en-US" sz="2400" kern="12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kern="1200" dirty="0" err="1" smtClean="0"/>
                        <a:t>Fimalgoritmo</a:t>
                      </a:r>
                      <a:endParaRPr lang="pt-BR" sz="2400" kern="1200" dirty="0">
                        <a:solidFill>
                          <a:srgbClr val="00B0F0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</a:p>
                    <a:p>
                      <a:r>
                        <a:rPr lang="en-US" sz="2000" dirty="0" smtClean="0"/>
                        <a:t>Scanner</a:t>
                      </a:r>
                      <a:r>
                        <a:rPr lang="en-US" sz="2000" baseline="0" dirty="0" smtClean="0"/>
                        <a:t> entrada= new Scanner (System.in);</a:t>
                      </a:r>
                      <a:endParaRPr lang="en-US" sz="2000" dirty="0" smtClean="0"/>
                    </a:p>
                    <a:p>
                      <a:r>
                        <a:rPr lang="en-US" sz="2400" b="1" dirty="0" err="1" smtClean="0"/>
                        <a:t>int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numero</a:t>
                      </a:r>
                      <a:r>
                        <a:rPr lang="en-US" sz="2400" b="1" dirty="0" smtClean="0"/>
                        <a:t>[]=new </a:t>
                      </a:r>
                      <a:r>
                        <a:rPr lang="en-US" sz="2400" b="1" dirty="0" err="1" smtClean="0"/>
                        <a:t>int</a:t>
                      </a:r>
                      <a:r>
                        <a:rPr lang="en-US" sz="2400" b="1" dirty="0" smtClean="0"/>
                        <a:t>[4];</a:t>
                      </a:r>
                    </a:p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indice</a:t>
                      </a:r>
                      <a:r>
                        <a:rPr lang="en-US" sz="2400" dirty="0" smtClean="0"/>
                        <a:t>;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for(</a:t>
                      </a:r>
                      <a:r>
                        <a:rPr lang="en-US" sz="2400" dirty="0" err="1" smtClean="0"/>
                        <a:t>indice</a:t>
                      </a:r>
                      <a:r>
                        <a:rPr lang="en-US" sz="2400" dirty="0" smtClean="0"/>
                        <a:t>=0; </a:t>
                      </a:r>
                      <a:r>
                        <a:rPr lang="en-US" sz="2400" dirty="0" err="1" smtClean="0"/>
                        <a:t>indice</a:t>
                      </a:r>
                      <a:r>
                        <a:rPr lang="en-US" sz="2400" dirty="0" smtClean="0"/>
                        <a:t>&lt;3;indice++){</a:t>
                      </a:r>
                      <a:endParaRPr lang="en-US" sz="2400" dirty="0" smtClean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 smtClean="0"/>
                        <a:t>System.out</a:t>
                      </a:r>
                      <a:r>
                        <a:rPr lang="en-US" sz="2000" baseline="0" dirty="0" err="1" smtClean="0"/>
                        <a:t>.print</a:t>
                      </a:r>
                      <a:r>
                        <a:rPr lang="en-US" sz="2000" kern="1200" dirty="0" smtClean="0"/>
                        <a:t>(“Para a </a:t>
                      </a:r>
                      <a:r>
                        <a:rPr lang="en-US" sz="2000" kern="1200" dirty="0" err="1" smtClean="0"/>
                        <a:t>posiçao</a:t>
                      </a:r>
                      <a:r>
                        <a:rPr lang="en-US" sz="2000" kern="1200" baseline="0" dirty="0" smtClean="0"/>
                        <a:t> - </a:t>
                      </a:r>
                      <a:r>
                        <a:rPr lang="en-US" sz="2000" kern="1200" dirty="0" smtClean="0"/>
                        <a:t>”+</a:t>
                      </a:r>
                      <a:r>
                        <a:rPr lang="en-US" sz="2000" kern="1200" dirty="0" err="1" smtClean="0"/>
                        <a:t>indice</a:t>
                      </a:r>
                      <a:r>
                        <a:rPr lang="en-US" sz="2000" kern="1200" dirty="0" smtClean="0"/>
                        <a:t>+”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kern="1200" dirty="0" smtClean="0"/>
                        <a:t>                               </a:t>
                      </a:r>
                      <a:r>
                        <a:rPr lang="en-US" sz="2000" kern="1200" dirty="0" err="1" smtClean="0"/>
                        <a:t>digite</a:t>
                      </a:r>
                      <a:r>
                        <a:rPr lang="en-US" sz="2000" kern="1200" dirty="0" smtClean="0"/>
                        <a:t> o </a:t>
                      </a:r>
                      <a:r>
                        <a:rPr lang="en-US" sz="2000" kern="1200" dirty="0" err="1" smtClean="0"/>
                        <a:t>numero</a:t>
                      </a:r>
                      <a:r>
                        <a:rPr lang="en-US" sz="2000" kern="1200" dirty="0" smtClean="0"/>
                        <a:t>: ”)</a:t>
                      </a:r>
                      <a:endParaRPr lang="en-US" sz="1800" baseline="0" dirty="0" smtClean="0"/>
                    </a:p>
                    <a:p>
                      <a:r>
                        <a:rPr lang="en-US" sz="2000" baseline="0" dirty="0" err="1" smtClean="0"/>
                        <a:t>Numero</a:t>
                      </a:r>
                      <a:r>
                        <a:rPr lang="en-US" sz="2000" baseline="0" dirty="0" smtClean="0"/>
                        <a:t>[</a:t>
                      </a:r>
                      <a:r>
                        <a:rPr lang="en-US" sz="2000" baseline="0" dirty="0" err="1" smtClean="0"/>
                        <a:t>indice</a:t>
                      </a:r>
                      <a:r>
                        <a:rPr lang="en-US" sz="2000" baseline="0" dirty="0" smtClean="0"/>
                        <a:t>]= </a:t>
                      </a:r>
                      <a:r>
                        <a:rPr lang="en-US" sz="2000" baseline="0" dirty="0" err="1" smtClean="0"/>
                        <a:t>entrada.nextInt</a:t>
                      </a:r>
                      <a:r>
                        <a:rPr lang="en-US" sz="2000" baseline="0" dirty="0" smtClean="0"/>
                        <a:t>(); </a:t>
                      </a:r>
                      <a:endParaRPr lang="en-US" sz="2000" baseline="0" dirty="0" smtClean="0"/>
                    </a:p>
                    <a:p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}</a:t>
                      </a:r>
                      <a:endParaRPr lang="pt-BR" sz="2400" baseline="0" dirty="0" smtClean="0"/>
                    </a:p>
                    <a:p>
                      <a:r>
                        <a:rPr lang="en-US" sz="2400" baseline="0" dirty="0" smtClean="0"/>
                        <a:t>…</a:t>
                      </a:r>
                      <a:endParaRPr lang="pt-BR" sz="2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438912" y="2377440"/>
            <a:ext cx="9144" cy="162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325880" y="3636069"/>
            <a:ext cx="36576" cy="113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676888" cy="1353312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/>
              <a:t>Vetor</a:t>
            </a:r>
            <a:r>
              <a:rPr lang="en-US" sz="7200" b="1" dirty="0" smtClean="0"/>
              <a:t> -</a:t>
            </a:r>
            <a:r>
              <a:rPr lang="en-US" sz="7200" b="1" dirty="0" err="1" smtClean="0"/>
              <a:t>Algoritimo</a:t>
            </a:r>
            <a:endParaRPr lang="pt-BR" sz="7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7849" y="1849853"/>
            <a:ext cx="10620726" cy="36058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man Old Style" panose="02050604050505020204" pitchFamily="18" charset="0"/>
              </a:rPr>
              <a:t>1. </a:t>
            </a:r>
            <a:r>
              <a:rPr lang="pt-BR" sz="2800" b="1" dirty="0">
                <a:latin typeface="Bookman Old Style" panose="02050604050505020204" pitchFamily="18" charset="0"/>
              </a:rPr>
              <a:t>Elabore um algoritmo para ler e escrever 4 valores em um vetor do tipo inteiro.</a:t>
            </a:r>
          </a:p>
          <a:p>
            <a:r>
              <a:rPr lang="pt-BR" sz="2800" b="1" dirty="0">
                <a:latin typeface="Bookman Old Style" panose="02050604050505020204" pitchFamily="18" charset="0"/>
              </a:rPr>
              <a:t>Exiba o valor que esta na posição [2</a:t>
            </a:r>
            <a:r>
              <a:rPr lang="pt-BR" sz="2800" b="1" dirty="0" smtClean="0">
                <a:latin typeface="Bookman Old Style" panose="02050604050505020204" pitchFamily="18" charset="0"/>
              </a:rPr>
              <a:t>].</a:t>
            </a:r>
          </a:p>
          <a:p>
            <a:endParaRPr lang="en-US" sz="2800" b="1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2.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Leia 10 idades e armazene em um vetor. </a:t>
            </a:r>
          </a:p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Calcule e escreva a idade media do grupo.</a:t>
            </a:r>
          </a:p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Exiba a primeira idade informada.</a:t>
            </a:r>
            <a:endParaRPr lang="en-US" sz="2800" b="1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pt-BR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12" y="82296"/>
            <a:ext cx="11676888" cy="1353312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/>
              <a:t>Vetor</a:t>
            </a:r>
            <a:r>
              <a:rPr lang="en-US" sz="7200" b="1" dirty="0" smtClean="0"/>
              <a:t> -</a:t>
            </a:r>
            <a:r>
              <a:rPr lang="en-US" sz="7200" b="1" dirty="0" err="1" smtClean="0"/>
              <a:t>Algoritimo</a:t>
            </a:r>
            <a:endParaRPr lang="pt-BR" sz="7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7849" y="1209773"/>
            <a:ext cx="10620726" cy="36058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man Old Style" panose="02050604050505020204" pitchFamily="18" charset="0"/>
              </a:rPr>
              <a:t>3</a:t>
            </a:r>
            <a:r>
              <a:rPr lang="en-US" sz="2800" b="1" dirty="0" smtClean="0">
                <a:latin typeface="Bookman Old Style" panose="02050604050505020204" pitchFamily="18" charset="0"/>
              </a:rPr>
              <a:t>. </a:t>
            </a:r>
            <a:r>
              <a:rPr lang="pt-BR" sz="2800" b="1" dirty="0">
                <a:latin typeface="Bookman Old Style" panose="02050604050505020204" pitchFamily="18" charset="0"/>
              </a:rPr>
              <a:t>Elabore um algoritmo para ler e somar o preço de 5 produtos e suas posições no vetor.</a:t>
            </a:r>
          </a:p>
          <a:p>
            <a:r>
              <a:rPr lang="pt-BR" sz="2800" b="1" dirty="0">
                <a:latin typeface="Bookman Old Style" panose="02050604050505020204" pitchFamily="18" charset="0"/>
              </a:rPr>
              <a:t>Escreva a soma dos preços;</a:t>
            </a:r>
          </a:p>
          <a:p>
            <a:r>
              <a:rPr lang="pt-BR" sz="2800" b="1" dirty="0">
                <a:latin typeface="Bookman Old Style" panose="02050604050505020204" pitchFamily="18" charset="0"/>
              </a:rPr>
              <a:t>Calcule e escreva 10% de </a:t>
            </a:r>
            <a:r>
              <a:rPr lang="pt-BR" sz="2800" b="1" dirty="0" smtClean="0">
                <a:latin typeface="Bookman Old Style" panose="02050604050505020204" pitchFamily="18" charset="0"/>
              </a:rPr>
              <a:t>acréscimo </a:t>
            </a:r>
            <a:r>
              <a:rPr lang="pt-BR" sz="2800" b="1" dirty="0">
                <a:latin typeface="Bookman Old Style" panose="02050604050505020204" pitchFamily="18" charset="0"/>
              </a:rPr>
              <a:t>para o preço que esta na posição [3</a:t>
            </a:r>
            <a:r>
              <a:rPr lang="pt-BR" sz="2800" b="1" dirty="0" smtClean="0">
                <a:latin typeface="Bookman Old Style" panose="02050604050505020204" pitchFamily="18" charset="0"/>
              </a:rPr>
              <a:t>.].</a:t>
            </a:r>
          </a:p>
          <a:p>
            <a:pPr marL="0" indent="0">
              <a:buNone/>
            </a:pPr>
            <a:endParaRPr lang="en-US" sz="28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anose="02050604050505020204" pitchFamily="18" charset="0"/>
              </a:rPr>
              <a:t>4.</a:t>
            </a:r>
            <a:r>
              <a:rPr lang="pt-BR" sz="2800" b="1" dirty="0">
                <a:latin typeface="Bookman Old Style" panose="02050604050505020204" pitchFamily="18" charset="0"/>
              </a:rPr>
              <a:t> Elabore um algoritmo para ler e somar o valor de 40 vendas e suas posições no vetor.</a:t>
            </a:r>
          </a:p>
          <a:p>
            <a:pPr marL="0" indent="0">
              <a:buNone/>
            </a:pPr>
            <a:r>
              <a:rPr lang="pt-BR" sz="2800" b="1" dirty="0">
                <a:latin typeface="Bookman Old Style" panose="02050604050505020204" pitchFamily="18" charset="0"/>
              </a:rPr>
              <a:t>Escreva a soma das vendas;</a:t>
            </a:r>
          </a:p>
          <a:p>
            <a:pPr marL="0" indent="0">
              <a:buNone/>
            </a:pPr>
            <a:r>
              <a:rPr lang="pt-BR" sz="2800" b="1" dirty="0">
                <a:latin typeface="Bookman Old Style" panose="02050604050505020204" pitchFamily="18" charset="0"/>
              </a:rPr>
              <a:t>Calcule e escreva a media das vendas;</a:t>
            </a:r>
          </a:p>
          <a:p>
            <a:pPr marL="0" indent="0">
              <a:buNone/>
            </a:pPr>
            <a:r>
              <a:rPr lang="pt-BR" sz="2800" b="1" dirty="0">
                <a:latin typeface="Bookman Old Style" panose="02050604050505020204" pitchFamily="18" charset="0"/>
              </a:rPr>
              <a:t>Calcule e escreva 5% de desconto na media das vendas.</a:t>
            </a:r>
            <a:endParaRPr lang="pt-BR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676888" cy="1353312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 smtClean="0"/>
              <a:t>Vetor</a:t>
            </a:r>
            <a:r>
              <a:rPr lang="en-US" sz="7200" b="1" dirty="0" smtClean="0"/>
              <a:t> -</a:t>
            </a:r>
            <a:r>
              <a:rPr lang="en-US" sz="7200" b="1" dirty="0" err="1" smtClean="0"/>
              <a:t>Algoritimo</a:t>
            </a:r>
            <a:endParaRPr lang="pt-BR" sz="72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7849" y="1849853"/>
            <a:ext cx="10620726" cy="24752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5</a:t>
            </a:r>
            <a:r>
              <a:rPr lang="en-US" sz="2800" b="1" smtClean="0">
                <a:latin typeface="Bookman Old Style" panose="02050604050505020204" pitchFamily="18" charset="0"/>
              </a:rPr>
              <a:t>. </a:t>
            </a:r>
            <a:r>
              <a:rPr lang="pt-BR" sz="2800" b="1">
                <a:latin typeface="Bookman Old Style" panose="02050604050505020204" pitchFamily="18" charset="0"/>
              </a:rPr>
              <a:t>Faça um algoritmo que some o conteúdo de </a:t>
            </a:r>
            <a:r>
              <a:rPr lang="pt-BR" sz="2800" b="1">
                <a:latin typeface="Bookman Old Style" panose="02050604050505020204" pitchFamily="18" charset="0"/>
              </a:rPr>
              <a:t>dois </a:t>
            </a:r>
            <a:r>
              <a:rPr lang="pt-BR" sz="2800" b="1" smtClean="0">
                <a:latin typeface="Bookman Old Style" panose="02050604050505020204" pitchFamily="18" charset="0"/>
              </a:rPr>
              <a:t>vetores com 4 valores inteiros </a:t>
            </a:r>
            <a:r>
              <a:rPr lang="pt-BR" sz="2800" b="1">
                <a:latin typeface="Bookman Old Style" panose="02050604050505020204" pitchFamily="18" charset="0"/>
              </a:rPr>
              <a:t>e armazene o resultado em um terceiro vetor</a:t>
            </a:r>
            <a:r>
              <a:rPr lang="pt-BR" sz="2800" b="1">
                <a:latin typeface="Bookman Old Style" panose="02050604050505020204" pitchFamily="18" charset="0"/>
              </a:rPr>
              <a:t>. </a:t>
            </a:r>
            <a:endParaRPr lang="pt-BR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9701</TotalTime>
  <Words>436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Franklin Gothic Book</vt:lpstr>
      <vt:lpstr>Crop</vt:lpstr>
      <vt:lpstr>Variável Composta homogênea unidimensional  vetor</vt:lpstr>
      <vt:lpstr>Vetor</vt:lpstr>
      <vt:lpstr>Variável Composta Homogênea Unidimensional Exemplo: numero[1..4] </vt:lpstr>
      <vt:lpstr>Atributos </vt:lpstr>
      <vt:lpstr>Apresentação do PowerPoint</vt:lpstr>
      <vt:lpstr>Vetor -Algoritimo</vt:lpstr>
      <vt:lpstr>Vetor -Algoritimo</vt:lpstr>
      <vt:lpstr>Vetor -Algoritimo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</dc:title>
  <dc:creator>Norma Zani</dc:creator>
  <cp:lastModifiedBy>Norma Zani</cp:lastModifiedBy>
  <cp:revision>200</cp:revision>
  <dcterms:created xsi:type="dcterms:W3CDTF">2018-09-14T01:41:23Z</dcterms:created>
  <dcterms:modified xsi:type="dcterms:W3CDTF">2018-10-15T21:18:56Z</dcterms:modified>
</cp:coreProperties>
</file>