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57" r:id="rId4"/>
    <p:sldId id="303" r:id="rId5"/>
    <p:sldId id="305" r:id="rId6"/>
    <p:sldId id="306" r:id="rId7"/>
    <p:sldId id="297" r:id="rId8"/>
    <p:sldId id="302" r:id="rId9"/>
    <p:sldId id="307" r:id="rId10"/>
    <p:sldId id="301" r:id="rId11"/>
    <p:sldId id="308" r:id="rId12"/>
    <p:sldId id="298" r:id="rId13"/>
    <p:sldId id="309" r:id="rId14"/>
    <p:sldId id="299" r:id="rId15"/>
    <p:sldId id="259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97C5"/>
    <a:srgbClr val="666666"/>
    <a:srgbClr val="EF8E0F"/>
    <a:srgbClr val="1CB1C8"/>
    <a:srgbClr val="FADD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90"/>
    <p:restoredTop sz="94648"/>
  </p:normalViewPr>
  <p:slideViewPr>
    <p:cSldViewPr snapToGrid="0" snapToObjects="1">
      <p:cViewPr varScale="1">
        <p:scale>
          <a:sx n="103" d="100"/>
          <a:sy n="103" d="100"/>
        </p:scale>
        <p:origin x="19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3484D-9F0B-044F-8A37-14C3FE51E21F}" type="datetimeFigureOut">
              <a:rPr lang="es-ES" smtClean="0"/>
              <a:t>12/3/21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60151-309F-0E48-AD3A-7566FFD1D0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2211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877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4822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331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656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588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078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900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756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733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388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7275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5719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44587-CD1A-B241-BB43-13B4DFC5D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E19CCF-F635-0340-AF15-B7772EE05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57223E-BB04-4B47-AF30-9655AF494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F414-8942-C64B-A027-4ADD85225303}" type="datetimeFigureOut">
              <a:rPr lang="es-ES" smtClean="0"/>
              <a:t>12/3/21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D1A0E1-D158-9F49-87B9-37935EF5B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30D2D5-E7F6-E049-8976-3EC72129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B523-2745-A042-B3A7-6F1E44AA0B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595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3AD8F-1EDA-F944-B2DC-25451174E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55ED31-2D40-9041-AAF3-BA8F18D9E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985932-D6B2-1A4A-A1D8-BE42805F8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F414-8942-C64B-A027-4ADD85225303}" type="datetimeFigureOut">
              <a:rPr lang="es-ES" smtClean="0"/>
              <a:t>12/3/21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3F78B6-0A2A-8C4C-986E-AD710A7F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0AD2C5-28E5-AA46-954B-8C28FDEA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B523-2745-A042-B3A7-6F1E44AA0B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400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71DE4C-1DF8-8647-AC0C-156F0D83D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2D0045-8F3A-954A-87E9-F02B6BC46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CEDC0C-E35E-B34F-A570-CE43497E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F414-8942-C64B-A027-4ADD85225303}" type="datetimeFigureOut">
              <a:rPr lang="es-ES" smtClean="0"/>
              <a:t>12/3/21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21EF00-7253-7049-AEED-13C0251D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32BFE-1FF6-3D45-A467-21DDE409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B523-2745-A042-B3A7-6F1E44AA0B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9200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5271592"/>
            <a:ext cx="12192000" cy="1571627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47616" y="5366824"/>
            <a:ext cx="12096768" cy="1476395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0" y="5181580"/>
            <a:ext cx="12192000" cy="1676416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831403" y="658473"/>
            <a:ext cx="2569205" cy="1013377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 flipH="1">
            <a:off x="10463063" y="1318591"/>
            <a:ext cx="1564104" cy="610396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9176168" y="497169"/>
            <a:ext cx="2626953" cy="941588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-70634" y="243236"/>
            <a:ext cx="1420796" cy="55442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729067" y="0"/>
            <a:ext cx="8734000" cy="5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8" name="Google Shape;18;p2"/>
          <p:cNvSpPr/>
          <p:nvPr/>
        </p:nvSpPr>
        <p:spPr>
          <a:xfrm flipH="1">
            <a:off x="968090" y="3885399"/>
            <a:ext cx="2177311" cy="780420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10867579" y="4365902"/>
            <a:ext cx="1405732" cy="554465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9125036" y="3685934"/>
            <a:ext cx="1742545" cy="67995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 flipH="1">
            <a:off x="-123535" y="3885409"/>
            <a:ext cx="1405732" cy="554465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61376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0" y="5271592"/>
            <a:ext cx="12192000" cy="1571627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871C48">
              <a:alpha val="23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3"/>
          <p:cNvSpPr/>
          <p:nvPr/>
        </p:nvSpPr>
        <p:spPr>
          <a:xfrm>
            <a:off x="47616" y="5366824"/>
            <a:ext cx="12096768" cy="1476395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A41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3"/>
          <p:cNvSpPr/>
          <p:nvPr/>
        </p:nvSpPr>
        <p:spPr>
          <a:xfrm>
            <a:off x="0" y="5181580"/>
            <a:ext cx="12192000" cy="1676416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3"/>
          <p:cNvSpPr/>
          <p:nvPr/>
        </p:nvSpPr>
        <p:spPr>
          <a:xfrm>
            <a:off x="709468" y="588232"/>
            <a:ext cx="1936009" cy="763624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3"/>
          <p:cNvSpPr/>
          <p:nvPr/>
        </p:nvSpPr>
        <p:spPr>
          <a:xfrm flipH="1">
            <a:off x="10948837" y="1179000"/>
            <a:ext cx="1344764" cy="524792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3"/>
          <p:cNvSpPr/>
          <p:nvPr/>
        </p:nvSpPr>
        <p:spPr>
          <a:xfrm>
            <a:off x="9682533" y="486633"/>
            <a:ext cx="2258592" cy="80955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3"/>
          <p:cNvSpPr/>
          <p:nvPr/>
        </p:nvSpPr>
        <p:spPr>
          <a:xfrm>
            <a:off x="-103567" y="274635"/>
            <a:ext cx="1070643" cy="41776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/>
          </p:nvPr>
        </p:nvSpPr>
        <p:spPr>
          <a:xfrm>
            <a:off x="2235733" y="2009533"/>
            <a:ext cx="77204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2235733" y="3481939"/>
            <a:ext cx="7720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2400">
                <a:solidFill>
                  <a:srgbClr val="FFF2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2400">
                <a:solidFill>
                  <a:srgbClr val="FFF2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2400">
                <a:solidFill>
                  <a:srgbClr val="FFF2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2400">
                <a:solidFill>
                  <a:srgbClr val="FFF2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2400">
                <a:solidFill>
                  <a:srgbClr val="FFF2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2400">
                <a:solidFill>
                  <a:srgbClr val="FFF2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2400">
                <a:solidFill>
                  <a:srgbClr val="FFF2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2400">
                <a:solidFill>
                  <a:srgbClr val="FFF2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2400">
                <a:solidFill>
                  <a:srgbClr val="FFF2CC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428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14EEB-9786-4C4C-B0B8-60B55C9B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67C9AC-1957-D64C-BD77-787AFEA29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3C9010-3496-5F4D-AD11-219B8A79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F414-8942-C64B-A027-4ADD85225303}" type="datetimeFigureOut">
              <a:rPr lang="es-ES" smtClean="0"/>
              <a:t>12/3/21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A2D858-DB76-7645-B2F4-BEF82791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07DAE6-DF34-364E-AE86-F2E1B833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B523-2745-A042-B3A7-6F1E44AA0B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529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6A875-DBE3-884E-8DF2-83E253295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4748F5-19D8-AB41-BE9B-DA9A0603B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936215-F41C-9B47-A590-9B2E73C3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F414-8942-C64B-A027-4ADD85225303}" type="datetimeFigureOut">
              <a:rPr lang="es-ES" smtClean="0"/>
              <a:t>12/3/21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02CE98-E75F-A540-AEDB-9E3EEA6DC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98F4F8-7126-CC48-AA80-63202379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B523-2745-A042-B3A7-6F1E44AA0B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849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AC9CA-1057-7048-9C80-37C6C834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E5EBD6-0893-CC48-A094-3F2EF2B27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21B765-36E1-1849-9455-84E0AA43B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E25A3D-02F2-FA48-9924-9AC79F97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F414-8942-C64B-A027-4ADD85225303}" type="datetimeFigureOut">
              <a:rPr lang="es-ES" smtClean="0"/>
              <a:t>12/3/21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40E557-4BDF-8240-AC72-7B29B957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6D630E-E4BD-0A48-BFF5-4B241697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B523-2745-A042-B3A7-6F1E44AA0B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5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440D8-6D26-5E42-A867-D1C8A5F3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1AAB80-C6A7-7E4E-AA42-4B6E5826C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04647B-D6FF-EE47-B648-CE00ED292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D725883-6BBB-744C-A8F9-7D2D9D0E3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3758A4-228B-174B-BED6-C4BD07210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D56286-8570-3A40-A619-1B63F10FC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F414-8942-C64B-A027-4ADD85225303}" type="datetimeFigureOut">
              <a:rPr lang="es-ES" smtClean="0"/>
              <a:t>12/3/21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00806E3-0E68-E24C-B4AA-494A4B07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EE9F33F-1DD0-CA44-BEBF-A08C1286B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B523-2745-A042-B3A7-6F1E44AA0B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057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A0A55-7925-C144-BF1C-61A125CC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15FC68F-0AF7-4D41-AAA5-88A986355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F414-8942-C64B-A027-4ADD85225303}" type="datetimeFigureOut">
              <a:rPr lang="es-ES" smtClean="0"/>
              <a:t>12/3/21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592288C-1731-0B40-909B-849F3B38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31978C-1B5B-7C48-ABA1-CC06466F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B523-2745-A042-B3A7-6F1E44AA0B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78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931EFF-C861-7B4D-911F-580925F4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F414-8942-C64B-A027-4ADD85225303}" type="datetimeFigureOut">
              <a:rPr lang="es-ES" smtClean="0"/>
              <a:t>12/3/21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1BAE46-E00A-2843-87A5-505430D1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E8FCC2-AF5D-814D-A7E0-B35065D7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B523-2745-A042-B3A7-6F1E44AA0B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512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C2929-1002-2147-9D21-43B2DDAF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5C3F29-4535-D347-8029-8E76AD3C1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2005DF-9A9C-8643-B207-9CDB04FBF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2EC9C-0965-5447-95D7-788BFD0C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F414-8942-C64B-A027-4ADD85225303}" type="datetimeFigureOut">
              <a:rPr lang="es-ES" smtClean="0"/>
              <a:t>12/3/21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1AFB8C-E49F-1F49-ADAD-7FC0B3D7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C1C6F8-8DB7-2742-A88C-95AE9C8A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B523-2745-A042-B3A7-6F1E44AA0B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551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50270-748E-AE46-92DF-37A695F94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EF55235-E100-B84F-B303-234C45F62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453344-4D6A-F046-BA80-2E7ACA2BB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614DBF-09CE-9440-B56A-DE92EB28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F414-8942-C64B-A027-4ADD85225303}" type="datetimeFigureOut">
              <a:rPr lang="es-ES" smtClean="0"/>
              <a:t>12/3/21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D2D6D0-12BE-6E48-B590-B5EC6C2C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C38273-8F4A-9443-92B6-655725EFB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B523-2745-A042-B3A7-6F1E44AA0B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968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3DAFFCE-DF94-D64F-9222-F30F8B8D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E63A58-3D63-F446-AAF4-74C43E8A4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2ECF81-ACD2-4F48-A235-F0A22FFF5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EF414-8942-C64B-A027-4ADD85225303}" type="datetimeFigureOut">
              <a:rPr lang="es-ES" smtClean="0"/>
              <a:t>12/3/21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2ECBF6-D5E2-644E-9E9D-E9CA001ED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7AA883-2DB9-3E45-977A-CE8FC2F12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8B523-2745-A042-B3A7-6F1E44AA0B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07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E0C675-288B-D748-A1C1-E7F873516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640080"/>
            <a:ext cx="4529137" cy="3566160"/>
          </a:xfrm>
        </p:spPr>
        <p:txBody>
          <a:bodyPr anchor="b">
            <a:normAutofit/>
          </a:bodyPr>
          <a:lstStyle/>
          <a:p>
            <a:r>
              <a:rPr lang="es-ES" sz="4000" b="1" dirty="0">
                <a:effectLst/>
                <a:latin typeface="Cooper Black" panose="0208090404030B020404" pitchFamily="18" charset="77"/>
              </a:rPr>
              <a:t>OZONO TROPOSFÉRICO </a:t>
            </a:r>
            <a:br>
              <a:rPr lang="es-ES" sz="4000" b="1" dirty="0">
                <a:effectLst/>
                <a:latin typeface="Cooper Black" panose="0208090404030B020404" pitchFamily="18" charset="77"/>
              </a:rPr>
            </a:br>
            <a:br>
              <a:rPr lang="es-ES" sz="4000" b="1" dirty="0">
                <a:effectLst/>
                <a:latin typeface="Cooper Black" panose="0208090404030B020404" pitchFamily="18" charset="77"/>
              </a:rPr>
            </a:br>
            <a:r>
              <a:rPr lang="es-ES" sz="4000" b="1" dirty="0">
                <a:effectLst/>
                <a:latin typeface="Cooper Black" panose="0208090404030B020404" pitchFamily="18" charset="77"/>
              </a:rPr>
              <a:t>MADRID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181A1E-DFF2-CC4F-BF3D-BD106C2E5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8" y="4636008"/>
            <a:ext cx="4081711" cy="1572768"/>
          </a:xfrm>
        </p:spPr>
        <p:txBody>
          <a:bodyPr>
            <a:normAutofit/>
          </a:bodyPr>
          <a:lstStyle/>
          <a:p>
            <a:pPr algn="l"/>
            <a:r>
              <a:rPr lang="es-E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77"/>
              </a:rPr>
              <a:t>Cristina Martínez García</a:t>
            </a:r>
          </a:p>
        </p:txBody>
      </p:sp>
      <p:sp>
        <p:nvSpPr>
          <p:cNvPr id="8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Recibimos el informe favorable de la Comisión de Urbanismo para aprobar  Madrid Nuevo Norte | Comunidad de Madrid">
            <a:extLst>
              <a:ext uri="{FF2B5EF4-FFF2-40B4-BE49-F238E27FC236}">
                <a16:creationId xmlns:a16="http://schemas.microsoft.com/office/drawing/2014/main" id="{4806F1B9-8C13-CB48-BDBE-78A81D5EA3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9" r="26900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88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2" descr="Download free engineering &amp; tools vector icons">
            <a:extLst>
              <a:ext uri="{FF2B5EF4-FFF2-40B4-BE49-F238E27FC236}">
                <a16:creationId xmlns:a16="http://schemas.microsoft.com/office/drawing/2014/main" id="{C0F2FBDB-433E-E546-8B81-4ECC56DAE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351" y="1332642"/>
            <a:ext cx="2824299" cy="282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Police Car Silhouette Icon Png Clipart - Trafico Icono | Full Size PNG  Download | SeekPNG">
            <a:extLst>
              <a:ext uri="{FF2B5EF4-FFF2-40B4-BE49-F238E27FC236}">
                <a16:creationId xmlns:a16="http://schemas.microsoft.com/office/drawing/2014/main" id="{6C9DE19F-1006-FD43-AB25-F6E9D1B2B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247" y="2177609"/>
            <a:ext cx="1239514" cy="125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4B85784-1985-D549-8CD0-74E6BC7B8B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117" y="487078"/>
            <a:ext cx="5105137" cy="4921919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A8A7C226-F5D2-CA4E-86C1-F51418FC8228}"/>
              </a:ext>
            </a:extLst>
          </p:cNvPr>
          <p:cNvSpPr/>
          <p:nvPr/>
        </p:nvSpPr>
        <p:spPr>
          <a:xfrm>
            <a:off x="10155571" y="3509906"/>
            <a:ext cx="1434808" cy="1393015"/>
          </a:xfrm>
          <a:prstGeom prst="ellipse">
            <a:avLst/>
          </a:prstGeom>
          <a:solidFill>
            <a:srgbClr val="FADD1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Picture 2" descr="Formación – esCAPTOR project">
            <a:extLst>
              <a:ext uri="{FF2B5EF4-FFF2-40B4-BE49-F238E27FC236}">
                <a16:creationId xmlns:a16="http://schemas.microsoft.com/office/drawing/2014/main" id="{6D3C4E97-244E-E541-B314-E00AE80DE7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" t="40979" r="84582" b="18603"/>
          <a:stretch/>
        </p:blipFill>
        <p:spPr bwMode="auto">
          <a:xfrm>
            <a:off x="10207919" y="3748248"/>
            <a:ext cx="1250731" cy="81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A695E119-7EEA-EF4E-B72F-56524441047A}"/>
              </a:ext>
            </a:extLst>
          </p:cNvPr>
          <p:cNvSpPr/>
          <p:nvPr/>
        </p:nvSpPr>
        <p:spPr>
          <a:xfrm>
            <a:off x="6162267" y="3527624"/>
            <a:ext cx="1497488" cy="1453870"/>
          </a:xfrm>
          <a:prstGeom prst="ellipse">
            <a:avLst/>
          </a:prstGeom>
          <a:solidFill>
            <a:srgbClr val="1CB1C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Picture 2" descr="Formación – esCAPTOR project">
            <a:extLst>
              <a:ext uri="{FF2B5EF4-FFF2-40B4-BE49-F238E27FC236}">
                <a16:creationId xmlns:a16="http://schemas.microsoft.com/office/drawing/2014/main" id="{D658E4F9-FCA8-4743-8494-A7FC82E932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11" t="41230" r="56876" b="18352"/>
          <a:stretch/>
        </p:blipFill>
        <p:spPr bwMode="auto">
          <a:xfrm>
            <a:off x="6369485" y="3845866"/>
            <a:ext cx="1168483" cy="81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145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92C855EF-03A5-B848-BCF5-9333B70EB76B}"/>
              </a:ext>
            </a:extLst>
          </p:cNvPr>
          <p:cNvSpPr/>
          <p:nvPr/>
        </p:nvSpPr>
        <p:spPr>
          <a:xfrm>
            <a:off x="404648" y="2743352"/>
            <a:ext cx="113827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dirty="0"/>
              <a:t>¿</a:t>
            </a:r>
            <a:r>
              <a:rPr lang="es-ES" sz="3600" b="1" dirty="0"/>
              <a:t>Influye la estación del año </a:t>
            </a:r>
            <a:r>
              <a:rPr lang="es-ES" sz="3600" dirty="0"/>
              <a:t>en la formación de ozono troposférico?</a:t>
            </a:r>
          </a:p>
        </p:txBody>
      </p:sp>
    </p:spTree>
    <p:extLst>
      <p:ext uri="{BB962C8B-B14F-4D97-AF65-F5344CB8AC3E}">
        <p14:creationId xmlns:p14="http://schemas.microsoft.com/office/powerpoint/2010/main" val="1668422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D1C01DE-E71F-E343-B205-F5EF3B1C3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50" y="517307"/>
            <a:ext cx="5240736" cy="5129048"/>
          </a:xfrm>
          <a:prstGeom prst="rect">
            <a:avLst/>
          </a:prstGeom>
        </p:spPr>
      </p:pic>
      <p:pic>
        <p:nvPicPr>
          <p:cNvPr id="4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B626E547-7633-274F-BED3-163FD8C96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579" y="1308897"/>
            <a:ext cx="6641759" cy="4522599"/>
          </a:xfrm>
          <a:prstGeom prst="rect">
            <a:avLst/>
          </a:prstGeom>
        </p:spPr>
      </p:pic>
      <p:grpSp>
        <p:nvGrpSpPr>
          <p:cNvPr id="9" name="Google Shape;701;p43">
            <a:extLst>
              <a:ext uri="{FF2B5EF4-FFF2-40B4-BE49-F238E27FC236}">
                <a16:creationId xmlns:a16="http://schemas.microsoft.com/office/drawing/2014/main" id="{C7137FB1-7491-394E-89AB-C329D9BAC8C4}"/>
              </a:ext>
            </a:extLst>
          </p:cNvPr>
          <p:cNvGrpSpPr/>
          <p:nvPr/>
        </p:nvGrpSpPr>
        <p:grpSpPr>
          <a:xfrm>
            <a:off x="8344048" y="405190"/>
            <a:ext cx="367863" cy="1340504"/>
            <a:chOff x="727175" y="2957625"/>
            <a:chExt cx="130700" cy="476275"/>
          </a:xfrm>
          <a:solidFill>
            <a:srgbClr val="FADD1E"/>
          </a:solidFill>
        </p:grpSpPr>
        <p:sp>
          <p:nvSpPr>
            <p:cNvPr id="10" name="Google Shape;702;p43">
              <a:extLst>
                <a:ext uri="{FF2B5EF4-FFF2-40B4-BE49-F238E27FC236}">
                  <a16:creationId xmlns:a16="http://schemas.microsoft.com/office/drawing/2014/main" id="{908A4E2E-8175-2B4E-B7F6-57AB8A51C703}"/>
                </a:ext>
              </a:extLst>
            </p:cNvPr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11" name="Google Shape;703;p43">
              <a:extLst>
                <a:ext uri="{FF2B5EF4-FFF2-40B4-BE49-F238E27FC236}">
                  <a16:creationId xmlns:a16="http://schemas.microsoft.com/office/drawing/2014/main" id="{8330EF10-6DBC-E640-A730-C93473755A24}"/>
                </a:ext>
              </a:extLst>
            </p:cNvPr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Google Shape;838;p43">
            <a:extLst>
              <a:ext uri="{FF2B5EF4-FFF2-40B4-BE49-F238E27FC236}">
                <a16:creationId xmlns:a16="http://schemas.microsoft.com/office/drawing/2014/main" id="{D54CF088-BF4F-0742-B016-AA7FB42EF9C9}"/>
              </a:ext>
            </a:extLst>
          </p:cNvPr>
          <p:cNvGrpSpPr/>
          <p:nvPr/>
        </p:nvGrpSpPr>
        <p:grpSpPr>
          <a:xfrm>
            <a:off x="6662654" y="517307"/>
            <a:ext cx="1146041" cy="1116271"/>
            <a:chOff x="5926225" y="921350"/>
            <a:chExt cx="517800" cy="504350"/>
          </a:xfrm>
          <a:solidFill>
            <a:srgbClr val="EF8E0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Google Shape;839;p43">
              <a:extLst>
                <a:ext uri="{FF2B5EF4-FFF2-40B4-BE49-F238E27FC236}">
                  <a16:creationId xmlns:a16="http://schemas.microsoft.com/office/drawing/2014/main" id="{EA164780-5ACF-D541-928C-2B6B98A6C133}"/>
                </a:ext>
              </a:extLst>
            </p:cNvPr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grpFill/>
            <a:ln w="28575" cap="flat" cmpd="sng">
              <a:solidFill>
                <a:srgbClr val="FFFFFF"/>
              </a:solidFill>
              <a:prstDash val="solid"/>
              <a:bevel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40;p43">
              <a:extLst>
                <a:ext uri="{FF2B5EF4-FFF2-40B4-BE49-F238E27FC236}">
                  <a16:creationId xmlns:a16="http://schemas.microsoft.com/office/drawing/2014/main" id="{4F0E88D0-4B4C-AF4C-9CE2-AD93DAACB342}"/>
                </a:ext>
              </a:extLst>
            </p:cNvPr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grpFill/>
            <a:ln w="28575" cap="flat" cmpd="sng">
              <a:solidFill>
                <a:srgbClr val="FFFFFF"/>
              </a:solidFill>
              <a:prstDash val="solid"/>
              <a:bevel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2292" name="Picture 4" descr="Gota de sangre | Icono Gratis">
            <a:extLst>
              <a:ext uri="{FF2B5EF4-FFF2-40B4-BE49-F238E27FC236}">
                <a16:creationId xmlns:a16="http://schemas.microsoft.com/office/drawing/2014/main" id="{B8A10235-059C-924E-9D67-A1C281A23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264" y="609242"/>
            <a:ext cx="932400" cy="932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4664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92C855EF-03A5-B848-BCF5-9333B70EB76B}"/>
              </a:ext>
            </a:extLst>
          </p:cNvPr>
          <p:cNvSpPr/>
          <p:nvPr/>
        </p:nvSpPr>
        <p:spPr>
          <a:xfrm>
            <a:off x="543796" y="2683718"/>
            <a:ext cx="113827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dirty="0"/>
              <a:t>¿Cómo </a:t>
            </a:r>
            <a:r>
              <a:rPr lang="es-ES" sz="3200" b="1" dirty="0"/>
              <a:t>evoluciona la concentración de ozono </a:t>
            </a:r>
            <a:r>
              <a:rPr lang="es-ES" sz="3200" dirty="0"/>
              <a:t>troposférico a lo largo del </a:t>
            </a:r>
            <a:r>
              <a:rPr lang="es-ES" sz="3200" b="1" dirty="0"/>
              <a:t>día</a:t>
            </a:r>
            <a:r>
              <a:rPr lang="es-E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21493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931FD9A-7615-9A49-9EAD-5FBC69D6F9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096"/>
          <a:stretch/>
        </p:blipFill>
        <p:spPr>
          <a:xfrm>
            <a:off x="1156138" y="0"/>
            <a:ext cx="10089930" cy="568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477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4" name="Picture 2" descr="Recibimos el informe favorable de la Comisión de Urbanismo para aprobar  Madrid Nuevo Norte | Comunidad de Madrid">
            <a:extLst>
              <a:ext uri="{FF2B5EF4-FFF2-40B4-BE49-F238E27FC236}">
                <a16:creationId xmlns:a16="http://schemas.microsoft.com/office/drawing/2014/main" id="{9D981D96-82D5-0D46-A6EF-5DD8155D21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896A7639-5E47-7441-99BE-2F09A76AF408}"/>
              </a:ext>
            </a:extLst>
          </p:cNvPr>
          <p:cNvSpPr/>
          <p:nvPr/>
        </p:nvSpPr>
        <p:spPr>
          <a:xfrm>
            <a:off x="2629731" y="2812774"/>
            <a:ext cx="6095446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7200" b="1" dirty="0">
                <a:solidFill>
                  <a:schemeClr val="bg1"/>
                </a:solidFill>
                <a:latin typeface="Cooper Black" panose="0208090404030B020404" pitchFamily="18" charset="77"/>
              </a:rPr>
              <a:t>GRACIAS</a:t>
            </a:r>
            <a:endParaRPr lang="es-E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98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92C855EF-03A5-B848-BCF5-9333B70EB76B}"/>
              </a:ext>
            </a:extLst>
          </p:cNvPr>
          <p:cNvSpPr/>
          <p:nvPr/>
        </p:nvSpPr>
        <p:spPr>
          <a:xfrm>
            <a:off x="404648" y="1481083"/>
            <a:ext cx="1138270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/>
              <a:t>¿son las mismas </a:t>
            </a:r>
            <a:r>
              <a:rPr lang="es-ES" sz="2800" b="1" dirty="0"/>
              <a:t>zonas</a:t>
            </a:r>
            <a:r>
              <a:rPr lang="es-ES" sz="2800" dirty="0"/>
              <a:t> donde se emiten </a:t>
            </a:r>
            <a:r>
              <a:rPr lang="es-ES" sz="2800" b="1" dirty="0"/>
              <a:t>precursores</a:t>
            </a:r>
            <a:r>
              <a:rPr lang="es-ES" sz="2800" dirty="0"/>
              <a:t> de ozono troposférico las que contienen una mayor concentración de </a:t>
            </a:r>
            <a:r>
              <a:rPr lang="es-ES" sz="2800" b="1" dirty="0"/>
              <a:t>ozono troposférico</a:t>
            </a:r>
            <a:r>
              <a:rPr lang="es-ES" sz="2800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/>
              <a:t>¿ </a:t>
            </a:r>
            <a:r>
              <a:rPr lang="es-ES" sz="2800" b="1" dirty="0"/>
              <a:t>Afectan por igual </a:t>
            </a:r>
            <a:r>
              <a:rPr lang="es-ES" sz="2800" dirty="0"/>
              <a:t>en la ciudad de Madrid los </a:t>
            </a:r>
            <a:r>
              <a:rPr lang="es-ES" sz="2800" b="1" dirty="0"/>
              <a:t>precursores del ozono </a:t>
            </a:r>
            <a:r>
              <a:rPr lang="es-ES" sz="2800" dirty="0"/>
              <a:t>troposférico?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/>
              <a:t>¿</a:t>
            </a:r>
            <a:r>
              <a:rPr lang="es-ES" sz="2800" b="1" dirty="0"/>
              <a:t>Influye la estación del año </a:t>
            </a:r>
            <a:r>
              <a:rPr lang="es-ES" sz="2800" dirty="0"/>
              <a:t>en la formación de ozono troposférico?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/>
              <a:t>¿Cómo </a:t>
            </a:r>
            <a:r>
              <a:rPr lang="es-ES" sz="2800" b="1" dirty="0"/>
              <a:t>evoluciona la concentración de ozono </a:t>
            </a:r>
            <a:r>
              <a:rPr lang="es-ES" sz="2800" dirty="0"/>
              <a:t>troposférico a lo largo del </a:t>
            </a:r>
            <a:r>
              <a:rPr lang="es-ES" sz="2800" b="1" dirty="0"/>
              <a:t>día</a:t>
            </a:r>
            <a:r>
              <a:rPr lang="es-E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81609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39D147-52DE-244D-B81B-8BC24DC90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098" name="Picture 2" descr="Niveles altos de Ozono Troposférico al sur de Castilla y León">
            <a:extLst>
              <a:ext uri="{FF2B5EF4-FFF2-40B4-BE49-F238E27FC236}">
                <a16:creationId xmlns:a16="http://schemas.microsoft.com/office/drawing/2014/main" id="{31D9A524-10F7-1C43-9110-785D56BD8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55" y="827142"/>
            <a:ext cx="10657490" cy="555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34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C988892-C757-D04C-A4AD-579502CD19D0}"/>
              </a:ext>
            </a:extLst>
          </p:cNvPr>
          <p:cNvSpPr txBox="1">
            <a:spLocks/>
          </p:cNvSpPr>
          <p:nvPr/>
        </p:nvSpPr>
        <p:spPr>
          <a:xfrm>
            <a:off x="745120" y="683816"/>
            <a:ext cx="10515600" cy="132556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 sz="4800" b="1" dirty="0">
                <a:latin typeface="Cooper Black" panose="0208090404030B020404" pitchFamily="18" charset="77"/>
              </a:rPr>
              <a:t>Precursores </a:t>
            </a:r>
          </a:p>
          <a:p>
            <a:r>
              <a:rPr lang="es-ES" sz="4800" dirty="0"/>
              <a:t>OZONO TROPOSFÉRICO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7D01E39E-A8F0-A742-B77C-4038E19DD475}"/>
              </a:ext>
            </a:extLst>
          </p:cNvPr>
          <p:cNvSpPr/>
          <p:nvPr/>
        </p:nvSpPr>
        <p:spPr>
          <a:xfrm>
            <a:off x="6621468" y="1888808"/>
            <a:ext cx="1849820" cy="20223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" name="Google Shape;838;p43">
            <a:extLst>
              <a:ext uri="{FF2B5EF4-FFF2-40B4-BE49-F238E27FC236}">
                <a16:creationId xmlns:a16="http://schemas.microsoft.com/office/drawing/2014/main" id="{F07617AB-A7E0-8541-BC10-DDFD5B4EC6F3}"/>
              </a:ext>
            </a:extLst>
          </p:cNvPr>
          <p:cNvGrpSpPr/>
          <p:nvPr/>
        </p:nvGrpSpPr>
        <p:grpSpPr>
          <a:xfrm>
            <a:off x="6725594" y="2370726"/>
            <a:ext cx="1345974" cy="1311011"/>
            <a:chOff x="5926225" y="921350"/>
            <a:chExt cx="517800" cy="504350"/>
          </a:xfrm>
          <a:solidFill>
            <a:srgbClr val="EF8E0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Google Shape;839;p43">
              <a:extLst>
                <a:ext uri="{FF2B5EF4-FFF2-40B4-BE49-F238E27FC236}">
                  <a16:creationId xmlns:a16="http://schemas.microsoft.com/office/drawing/2014/main" id="{9963AD03-82C2-C745-B1EC-BD0E5499ACFA}"/>
                </a:ext>
              </a:extLst>
            </p:cNvPr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grpFill/>
            <a:ln w="28575" cap="flat" cmpd="sng">
              <a:solidFill>
                <a:srgbClr val="FFFFFF"/>
              </a:solidFill>
              <a:prstDash val="solid"/>
              <a:bevel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40;p43">
              <a:extLst>
                <a:ext uri="{FF2B5EF4-FFF2-40B4-BE49-F238E27FC236}">
                  <a16:creationId xmlns:a16="http://schemas.microsoft.com/office/drawing/2014/main" id="{6A6651BF-4644-7546-ABDC-8E3B1A7C5BA8}"/>
                </a:ext>
              </a:extLst>
            </p:cNvPr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grpFill/>
            <a:ln w="28575" cap="flat" cmpd="sng">
              <a:solidFill>
                <a:srgbClr val="FFFFFF"/>
              </a:solidFill>
              <a:prstDash val="solid"/>
              <a:bevel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" name="Elipse 9">
            <a:extLst>
              <a:ext uri="{FF2B5EF4-FFF2-40B4-BE49-F238E27FC236}">
                <a16:creationId xmlns:a16="http://schemas.microsoft.com/office/drawing/2014/main" id="{8508C0A0-678F-0E4B-82E1-64A8A9EB3DAA}"/>
              </a:ext>
            </a:extLst>
          </p:cNvPr>
          <p:cNvSpPr/>
          <p:nvPr/>
        </p:nvSpPr>
        <p:spPr>
          <a:xfrm>
            <a:off x="1139391" y="2379197"/>
            <a:ext cx="1434808" cy="1393015"/>
          </a:xfrm>
          <a:prstGeom prst="ellipse">
            <a:avLst/>
          </a:prstGeom>
          <a:solidFill>
            <a:srgbClr val="FADD1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Picture 2" descr="Formación – esCAPTOR project">
            <a:extLst>
              <a:ext uri="{FF2B5EF4-FFF2-40B4-BE49-F238E27FC236}">
                <a16:creationId xmlns:a16="http://schemas.microsoft.com/office/drawing/2014/main" id="{4F756B62-6197-3649-9DB7-1C47537496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" t="40979" r="84582" b="18603"/>
          <a:stretch/>
        </p:blipFill>
        <p:spPr bwMode="auto">
          <a:xfrm>
            <a:off x="1191739" y="2617539"/>
            <a:ext cx="1250731" cy="81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B6A258C9-C779-6F44-915D-E0F65F40599E}"/>
              </a:ext>
            </a:extLst>
          </p:cNvPr>
          <p:cNvSpPr/>
          <p:nvPr/>
        </p:nvSpPr>
        <p:spPr>
          <a:xfrm>
            <a:off x="3867152" y="2329507"/>
            <a:ext cx="1497488" cy="1453870"/>
          </a:xfrm>
          <a:prstGeom prst="ellipse">
            <a:avLst/>
          </a:prstGeom>
          <a:solidFill>
            <a:srgbClr val="1CB1C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865726E-E71D-264B-A8D3-30D895FCC86F}"/>
              </a:ext>
            </a:extLst>
          </p:cNvPr>
          <p:cNvSpPr/>
          <p:nvPr/>
        </p:nvSpPr>
        <p:spPr>
          <a:xfrm>
            <a:off x="9444393" y="2439415"/>
            <a:ext cx="1385361" cy="1345009"/>
          </a:xfrm>
          <a:prstGeom prst="ellipse">
            <a:avLst/>
          </a:prstGeom>
          <a:solidFill>
            <a:srgbClr val="6666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Picture 2" descr="Formación – esCAPTOR project">
            <a:extLst>
              <a:ext uri="{FF2B5EF4-FFF2-40B4-BE49-F238E27FC236}">
                <a16:creationId xmlns:a16="http://schemas.microsoft.com/office/drawing/2014/main" id="{D3D6369C-8688-6B47-B541-0DF6D22D76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11" t="41230" r="56876" b="18352"/>
          <a:stretch/>
        </p:blipFill>
        <p:spPr bwMode="auto">
          <a:xfrm>
            <a:off x="4074370" y="2647749"/>
            <a:ext cx="1168483" cy="81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Formación – esCAPTOR project">
            <a:extLst>
              <a:ext uri="{FF2B5EF4-FFF2-40B4-BE49-F238E27FC236}">
                <a16:creationId xmlns:a16="http://schemas.microsoft.com/office/drawing/2014/main" id="{F0824C48-6B4C-3246-983A-084F4DD26D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39" t="46911" r="5327" b="18241"/>
          <a:stretch/>
        </p:blipFill>
        <p:spPr bwMode="auto">
          <a:xfrm>
            <a:off x="9770158" y="2759544"/>
            <a:ext cx="813121" cy="70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Formación – esCAPTOR project">
            <a:extLst>
              <a:ext uri="{FF2B5EF4-FFF2-40B4-BE49-F238E27FC236}">
                <a16:creationId xmlns:a16="http://schemas.microsoft.com/office/drawing/2014/main" id="{756EEB3A-EC6C-E240-9775-33DD8ECFD4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32" t="24510" r="19770" b="18241"/>
          <a:stretch/>
        </p:blipFill>
        <p:spPr bwMode="auto">
          <a:xfrm>
            <a:off x="8384863" y="2487875"/>
            <a:ext cx="746235" cy="11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Formación – esCAPTOR project">
            <a:extLst>
              <a:ext uri="{FF2B5EF4-FFF2-40B4-BE49-F238E27FC236}">
                <a16:creationId xmlns:a16="http://schemas.microsoft.com/office/drawing/2014/main" id="{501BE203-5FA4-DC40-8D4B-A3786D90D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39" t="25441" r="45763" b="17310"/>
          <a:stretch/>
        </p:blipFill>
        <p:spPr bwMode="auto">
          <a:xfrm>
            <a:off x="5719650" y="2579017"/>
            <a:ext cx="746235" cy="11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Formación – esCAPTOR project">
            <a:extLst>
              <a:ext uri="{FF2B5EF4-FFF2-40B4-BE49-F238E27FC236}">
                <a16:creationId xmlns:a16="http://schemas.microsoft.com/office/drawing/2014/main" id="{5E321645-A9BF-3940-BF40-BF6FFC27F7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39" t="25441" r="45763" b="17310"/>
          <a:stretch/>
        </p:blipFill>
        <p:spPr bwMode="auto">
          <a:xfrm>
            <a:off x="2725141" y="2524639"/>
            <a:ext cx="746235" cy="11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51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C988892-C757-D04C-A4AD-579502CD19D0}"/>
              </a:ext>
            </a:extLst>
          </p:cNvPr>
          <p:cNvSpPr txBox="1">
            <a:spLocks/>
          </p:cNvSpPr>
          <p:nvPr/>
        </p:nvSpPr>
        <p:spPr>
          <a:xfrm>
            <a:off x="745120" y="683816"/>
            <a:ext cx="10515600" cy="132556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 sz="4800" b="1" dirty="0">
                <a:latin typeface="Cooper Black" panose="0208090404030B020404" pitchFamily="18" charset="77"/>
              </a:rPr>
              <a:t>Precursores </a:t>
            </a:r>
          </a:p>
          <a:p>
            <a:r>
              <a:rPr lang="es-ES" sz="4800" dirty="0"/>
              <a:t>OZONO TROPOSFÉRICO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7D01E39E-A8F0-A742-B77C-4038E19DD475}"/>
              </a:ext>
            </a:extLst>
          </p:cNvPr>
          <p:cNvSpPr/>
          <p:nvPr/>
        </p:nvSpPr>
        <p:spPr>
          <a:xfrm>
            <a:off x="6621468" y="1888808"/>
            <a:ext cx="1849820" cy="20223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" name="Google Shape;838;p43">
            <a:extLst>
              <a:ext uri="{FF2B5EF4-FFF2-40B4-BE49-F238E27FC236}">
                <a16:creationId xmlns:a16="http://schemas.microsoft.com/office/drawing/2014/main" id="{F07617AB-A7E0-8541-BC10-DDFD5B4EC6F3}"/>
              </a:ext>
            </a:extLst>
          </p:cNvPr>
          <p:cNvGrpSpPr/>
          <p:nvPr/>
        </p:nvGrpSpPr>
        <p:grpSpPr>
          <a:xfrm>
            <a:off x="6725594" y="2370726"/>
            <a:ext cx="1345974" cy="1311011"/>
            <a:chOff x="5926225" y="921350"/>
            <a:chExt cx="517800" cy="504350"/>
          </a:xfrm>
          <a:solidFill>
            <a:srgbClr val="EF8E0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Google Shape;839;p43">
              <a:extLst>
                <a:ext uri="{FF2B5EF4-FFF2-40B4-BE49-F238E27FC236}">
                  <a16:creationId xmlns:a16="http://schemas.microsoft.com/office/drawing/2014/main" id="{9963AD03-82C2-C745-B1EC-BD0E5499ACFA}"/>
                </a:ext>
              </a:extLst>
            </p:cNvPr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grpFill/>
            <a:ln w="28575" cap="flat" cmpd="sng">
              <a:solidFill>
                <a:srgbClr val="FFFFFF"/>
              </a:solidFill>
              <a:prstDash val="solid"/>
              <a:bevel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40;p43">
              <a:extLst>
                <a:ext uri="{FF2B5EF4-FFF2-40B4-BE49-F238E27FC236}">
                  <a16:creationId xmlns:a16="http://schemas.microsoft.com/office/drawing/2014/main" id="{6A6651BF-4644-7546-ABDC-8E3B1A7C5BA8}"/>
                </a:ext>
              </a:extLst>
            </p:cNvPr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grpFill/>
            <a:ln w="28575" cap="flat" cmpd="sng">
              <a:solidFill>
                <a:srgbClr val="FFFFFF"/>
              </a:solidFill>
              <a:prstDash val="solid"/>
              <a:bevel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" name="Elipse 9">
            <a:extLst>
              <a:ext uri="{FF2B5EF4-FFF2-40B4-BE49-F238E27FC236}">
                <a16:creationId xmlns:a16="http://schemas.microsoft.com/office/drawing/2014/main" id="{8508C0A0-678F-0E4B-82E1-64A8A9EB3DAA}"/>
              </a:ext>
            </a:extLst>
          </p:cNvPr>
          <p:cNvSpPr/>
          <p:nvPr/>
        </p:nvSpPr>
        <p:spPr>
          <a:xfrm>
            <a:off x="1139391" y="2379197"/>
            <a:ext cx="1434808" cy="1393015"/>
          </a:xfrm>
          <a:prstGeom prst="ellipse">
            <a:avLst/>
          </a:prstGeom>
          <a:solidFill>
            <a:srgbClr val="FADD1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Picture 2" descr="Formación – esCAPTOR project">
            <a:extLst>
              <a:ext uri="{FF2B5EF4-FFF2-40B4-BE49-F238E27FC236}">
                <a16:creationId xmlns:a16="http://schemas.microsoft.com/office/drawing/2014/main" id="{4F756B62-6197-3649-9DB7-1C47537496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" t="40979" r="84582" b="18603"/>
          <a:stretch/>
        </p:blipFill>
        <p:spPr bwMode="auto">
          <a:xfrm>
            <a:off x="1191739" y="2617539"/>
            <a:ext cx="1250731" cy="81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B6A258C9-C779-6F44-915D-E0F65F40599E}"/>
              </a:ext>
            </a:extLst>
          </p:cNvPr>
          <p:cNvSpPr/>
          <p:nvPr/>
        </p:nvSpPr>
        <p:spPr>
          <a:xfrm>
            <a:off x="3867152" y="2329507"/>
            <a:ext cx="1497488" cy="1453870"/>
          </a:xfrm>
          <a:prstGeom prst="ellipse">
            <a:avLst/>
          </a:prstGeom>
          <a:solidFill>
            <a:srgbClr val="1CB1C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865726E-E71D-264B-A8D3-30D895FCC86F}"/>
              </a:ext>
            </a:extLst>
          </p:cNvPr>
          <p:cNvSpPr/>
          <p:nvPr/>
        </p:nvSpPr>
        <p:spPr>
          <a:xfrm>
            <a:off x="9444393" y="2439415"/>
            <a:ext cx="1385361" cy="1345009"/>
          </a:xfrm>
          <a:prstGeom prst="ellipse">
            <a:avLst/>
          </a:prstGeom>
          <a:solidFill>
            <a:srgbClr val="6666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Picture 2" descr="Formación – esCAPTOR project">
            <a:extLst>
              <a:ext uri="{FF2B5EF4-FFF2-40B4-BE49-F238E27FC236}">
                <a16:creationId xmlns:a16="http://schemas.microsoft.com/office/drawing/2014/main" id="{D3D6369C-8688-6B47-B541-0DF6D22D76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11" t="41230" r="56876" b="18352"/>
          <a:stretch/>
        </p:blipFill>
        <p:spPr bwMode="auto">
          <a:xfrm>
            <a:off x="4074370" y="2647749"/>
            <a:ext cx="1168483" cy="81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Formación – esCAPTOR project">
            <a:extLst>
              <a:ext uri="{FF2B5EF4-FFF2-40B4-BE49-F238E27FC236}">
                <a16:creationId xmlns:a16="http://schemas.microsoft.com/office/drawing/2014/main" id="{F0824C48-6B4C-3246-983A-084F4DD26D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39" t="46911" r="5327" b="18241"/>
          <a:stretch/>
        </p:blipFill>
        <p:spPr bwMode="auto">
          <a:xfrm>
            <a:off x="9770158" y="2759544"/>
            <a:ext cx="813121" cy="70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Formación – esCAPTOR project">
            <a:extLst>
              <a:ext uri="{FF2B5EF4-FFF2-40B4-BE49-F238E27FC236}">
                <a16:creationId xmlns:a16="http://schemas.microsoft.com/office/drawing/2014/main" id="{756EEB3A-EC6C-E240-9775-33DD8ECFD4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32" t="24510" r="19770" b="18241"/>
          <a:stretch/>
        </p:blipFill>
        <p:spPr bwMode="auto">
          <a:xfrm>
            <a:off x="8384863" y="2487875"/>
            <a:ext cx="746235" cy="11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Formación – esCAPTOR project">
            <a:extLst>
              <a:ext uri="{FF2B5EF4-FFF2-40B4-BE49-F238E27FC236}">
                <a16:creationId xmlns:a16="http://schemas.microsoft.com/office/drawing/2014/main" id="{501BE203-5FA4-DC40-8D4B-A3786D90D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39" t="25441" r="45763" b="17310"/>
          <a:stretch/>
        </p:blipFill>
        <p:spPr bwMode="auto">
          <a:xfrm>
            <a:off x="5719650" y="2579017"/>
            <a:ext cx="746235" cy="11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Formación – esCAPTOR project">
            <a:extLst>
              <a:ext uri="{FF2B5EF4-FFF2-40B4-BE49-F238E27FC236}">
                <a16:creationId xmlns:a16="http://schemas.microsoft.com/office/drawing/2014/main" id="{5E321645-A9BF-3940-BF40-BF6FFC27F7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39" t="25441" r="45763" b="17310"/>
          <a:stretch/>
        </p:blipFill>
        <p:spPr bwMode="auto">
          <a:xfrm>
            <a:off x="2725141" y="2524639"/>
            <a:ext cx="746235" cy="11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Police Car Silhouette Icon Png Clipart - Trafico Icono | Full Size PNG  Download | SeekPNG">
            <a:extLst>
              <a:ext uri="{FF2B5EF4-FFF2-40B4-BE49-F238E27FC236}">
                <a16:creationId xmlns:a16="http://schemas.microsoft.com/office/drawing/2014/main" id="{50465AFD-F8FC-E943-9DF6-B586EC69F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478" y="4265286"/>
            <a:ext cx="1108835" cy="111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Download free engineering &amp; tools vector icons">
            <a:extLst>
              <a:ext uri="{FF2B5EF4-FFF2-40B4-BE49-F238E27FC236}">
                <a16:creationId xmlns:a16="http://schemas.microsoft.com/office/drawing/2014/main" id="{22A14878-C46E-E945-8592-4DD37DA95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0" t="22000" r="26945" b="21985"/>
          <a:stretch/>
        </p:blipFill>
        <p:spPr bwMode="auto">
          <a:xfrm>
            <a:off x="1273874" y="4059183"/>
            <a:ext cx="1165841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24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92C855EF-03A5-B848-BCF5-9333B70EB76B}"/>
              </a:ext>
            </a:extLst>
          </p:cNvPr>
          <p:cNvSpPr/>
          <p:nvPr/>
        </p:nvSpPr>
        <p:spPr>
          <a:xfrm>
            <a:off x="404648" y="2315970"/>
            <a:ext cx="1138270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dirty="0"/>
              <a:t>¿Son las mismas </a:t>
            </a:r>
            <a:r>
              <a:rPr lang="es-ES" sz="3600" b="1" dirty="0"/>
              <a:t>zonas</a:t>
            </a:r>
            <a:r>
              <a:rPr lang="es-ES" sz="3600" dirty="0"/>
              <a:t> donde se emiten </a:t>
            </a:r>
            <a:r>
              <a:rPr lang="es-ES" sz="3600" b="1" dirty="0"/>
              <a:t>precursores</a:t>
            </a:r>
            <a:r>
              <a:rPr lang="es-ES" sz="3600" dirty="0"/>
              <a:t> de ozono troposférico las que contienen una mayor concentración de </a:t>
            </a:r>
            <a:r>
              <a:rPr lang="es-ES" sz="3600" b="1" dirty="0"/>
              <a:t>ozono troposférico</a:t>
            </a:r>
            <a:r>
              <a:rPr lang="es-ES" sz="3600" dirty="0"/>
              <a:t>?</a:t>
            </a:r>
          </a:p>
          <a:p>
            <a:pPr algn="ctr"/>
            <a:endParaRPr lang="es-ES" sz="3600" dirty="0"/>
          </a:p>
          <a:p>
            <a:pPr algn="ctr"/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2518147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ABB624F-BF77-4AE1-B71D-2D681D473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2" name="Imagen 11" descr="Mapa&#10;&#10;Descripción generada automáticamente">
            <a:extLst>
              <a:ext uri="{FF2B5EF4-FFF2-40B4-BE49-F238E27FC236}">
                <a16:creationId xmlns:a16="http://schemas.microsoft.com/office/drawing/2014/main" id="{A7F34507-5808-314A-9B9A-6F19A71F38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257" t="13494" r="2257" b="15035"/>
          <a:stretch/>
        </p:blipFill>
        <p:spPr>
          <a:xfrm>
            <a:off x="6956076" y="3111062"/>
            <a:ext cx="4655820" cy="3607123"/>
          </a:xfrm>
          <a:prstGeom prst="rect">
            <a:avLst/>
          </a:prstGeom>
        </p:spPr>
      </p:pic>
      <p:pic>
        <p:nvPicPr>
          <p:cNvPr id="10" name="Imagen 9" descr="Mapa&#10;&#10;Descripción generada automáticamente">
            <a:extLst>
              <a:ext uri="{FF2B5EF4-FFF2-40B4-BE49-F238E27FC236}">
                <a16:creationId xmlns:a16="http://schemas.microsoft.com/office/drawing/2014/main" id="{C9802ED6-29E6-7D48-B8EB-31BB678C73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64" t="15462" r="-4" b="21752"/>
          <a:stretch/>
        </p:blipFill>
        <p:spPr>
          <a:xfrm>
            <a:off x="7083972" y="186007"/>
            <a:ext cx="4528686" cy="2785240"/>
          </a:xfrm>
          <a:prstGeom prst="rect">
            <a:avLst/>
          </a:prstGeom>
        </p:spPr>
      </p:pic>
      <p:pic>
        <p:nvPicPr>
          <p:cNvPr id="9" name="Imagen 8" descr="Mapa&#10;&#10;Descripción generada automáticamente">
            <a:extLst>
              <a:ext uri="{FF2B5EF4-FFF2-40B4-BE49-F238E27FC236}">
                <a16:creationId xmlns:a16="http://schemas.microsoft.com/office/drawing/2014/main" id="{415CF9D9-3C98-8C45-8079-BC48522D3B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306" r="-3" b="12007"/>
          <a:stretch/>
        </p:blipFill>
        <p:spPr>
          <a:xfrm>
            <a:off x="770932" y="2670762"/>
            <a:ext cx="5568200" cy="4001231"/>
          </a:xfrm>
          <a:prstGeom prst="rect">
            <a:avLst/>
          </a:prstGeom>
        </p:spPr>
      </p:pic>
      <p:pic>
        <p:nvPicPr>
          <p:cNvPr id="24" name="Picture 2" descr="Formación – esCAPTOR project">
            <a:extLst>
              <a:ext uri="{FF2B5EF4-FFF2-40B4-BE49-F238E27FC236}">
                <a16:creationId xmlns:a16="http://schemas.microsoft.com/office/drawing/2014/main" id="{2622FE44-A6AC-364B-BE4D-116BB04407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" t="40979" r="84582" b="18603"/>
          <a:stretch/>
        </p:blipFill>
        <p:spPr bwMode="auto">
          <a:xfrm>
            <a:off x="10361165" y="5854607"/>
            <a:ext cx="1250731" cy="81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Formación – esCAPTOR project">
            <a:extLst>
              <a:ext uri="{FF2B5EF4-FFF2-40B4-BE49-F238E27FC236}">
                <a16:creationId xmlns:a16="http://schemas.microsoft.com/office/drawing/2014/main" id="{4B9A7B3E-54B0-C14E-999C-068E6C659C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11" t="41230" r="56876" b="18352"/>
          <a:stretch/>
        </p:blipFill>
        <p:spPr bwMode="auto">
          <a:xfrm>
            <a:off x="10376294" y="2153861"/>
            <a:ext cx="1168483" cy="81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Formación – esCAPTOR project">
            <a:extLst>
              <a:ext uri="{FF2B5EF4-FFF2-40B4-BE49-F238E27FC236}">
                <a16:creationId xmlns:a16="http://schemas.microsoft.com/office/drawing/2014/main" id="{EFEE99C3-7605-0F42-8EF9-98B25B7289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39" t="46911" r="5327" b="18241"/>
          <a:stretch/>
        </p:blipFill>
        <p:spPr bwMode="auto">
          <a:xfrm>
            <a:off x="5075295" y="5576594"/>
            <a:ext cx="1263837" cy="109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356D85E6-129D-644A-88F8-D373E0833828}"/>
              </a:ext>
            </a:extLst>
          </p:cNvPr>
          <p:cNvSpPr/>
          <p:nvPr/>
        </p:nvSpPr>
        <p:spPr>
          <a:xfrm>
            <a:off x="-63950" y="442948"/>
            <a:ext cx="68991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800" b="1" dirty="0">
                <a:latin typeface="Cooper Black" panose="0208090404030B020404" pitchFamily="18" charset="77"/>
              </a:rPr>
              <a:t>Mapas de registro de contaminantes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256639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ABB624F-BF77-4AE1-B71D-2D681D473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2" name="Imagen 11" descr="Mapa&#10;&#10;Descripción generada automáticamente">
            <a:extLst>
              <a:ext uri="{FF2B5EF4-FFF2-40B4-BE49-F238E27FC236}">
                <a16:creationId xmlns:a16="http://schemas.microsoft.com/office/drawing/2014/main" id="{A7F34507-5808-314A-9B9A-6F19A71F38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257" t="13494" r="2257" b="15035"/>
          <a:stretch/>
        </p:blipFill>
        <p:spPr>
          <a:xfrm>
            <a:off x="6956076" y="3111062"/>
            <a:ext cx="4655820" cy="3607123"/>
          </a:xfrm>
          <a:prstGeom prst="rect">
            <a:avLst/>
          </a:prstGeom>
        </p:spPr>
      </p:pic>
      <p:pic>
        <p:nvPicPr>
          <p:cNvPr id="10" name="Imagen 9" descr="Mapa&#10;&#10;Descripción generada automáticamente">
            <a:extLst>
              <a:ext uri="{FF2B5EF4-FFF2-40B4-BE49-F238E27FC236}">
                <a16:creationId xmlns:a16="http://schemas.microsoft.com/office/drawing/2014/main" id="{C9802ED6-29E6-7D48-B8EB-31BB678C73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64" t="15462" r="-4" b="21752"/>
          <a:stretch/>
        </p:blipFill>
        <p:spPr>
          <a:xfrm>
            <a:off x="7083972" y="186007"/>
            <a:ext cx="4528686" cy="2785240"/>
          </a:xfrm>
          <a:prstGeom prst="rect">
            <a:avLst/>
          </a:prstGeom>
        </p:spPr>
      </p:pic>
      <p:pic>
        <p:nvPicPr>
          <p:cNvPr id="9" name="Imagen 8" descr="Mapa&#10;&#10;Descripción generada automáticamente">
            <a:extLst>
              <a:ext uri="{FF2B5EF4-FFF2-40B4-BE49-F238E27FC236}">
                <a16:creationId xmlns:a16="http://schemas.microsoft.com/office/drawing/2014/main" id="{415CF9D9-3C98-8C45-8079-BC48522D3B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306" r="-3" b="12007"/>
          <a:stretch/>
        </p:blipFill>
        <p:spPr>
          <a:xfrm>
            <a:off x="770932" y="2670762"/>
            <a:ext cx="5568200" cy="4001231"/>
          </a:xfrm>
          <a:prstGeom prst="rect">
            <a:avLst/>
          </a:prstGeom>
        </p:spPr>
      </p:pic>
      <p:pic>
        <p:nvPicPr>
          <p:cNvPr id="24" name="Picture 2" descr="Formación – esCAPTOR project">
            <a:extLst>
              <a:ext uri="{FF2B5EF4-FFF2-40B4-BE49-F238E27FC236}">
                <a16:creationId xmlns:a16="http://schemas.microsoft.com/office/drawing/2014/main" id="{2622FE44-A6AC-364B-BE4D-116BB04407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" t="40979" r="84582" b="18603"/>
          <a:stretch/>
        </p:blipFill>
        <p:spPr bwMode="auto">
          <a:xfrm>
            <a:off x="10361165" y="5854607"/>
            <a:ext cx="1250731" cy="81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Formación – esCAPTOR project">
            <a:extLst>
              <a:ext uri="{FF2B5EF4-FFF2-40B4-BE49-F238E27FC236}">
                <a16:creationId xmlns:a16="http://schemas.microsoft.com/office/drawing/2014/main" id="{4B9A7B3E-54B0-C14E-999C-068E6C659C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11" t="41230" r="56876" b="18352"/>
          <a:stretch/>
        </p:blipFill>
        <p:spPr bwMode="auto">
          <a:xfrm>
            <a:off x="10376294" y="2153861"/>
            <a:ext cx="1168483" cy="81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Formación – esCAPTOR project">
            <a:extLst>
              <a:ext uri="{FF2B5EF4-FFF2-40B4-BE49-F238E27FC236}">
                <a16:creationId xmlns:a16="http://schemas.microsoft.com/office/drawing/2014/main" id="{EFEE99C3-7605-0F42-8EF9-98B25B7289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39" t="46911" r="5327" b="18241"/>
          <a:stretch/>
        </p:blipFill>
        <p:spPr bwMode="auto">
          <a:xfrm>
            <a:off x="5075295" y="5576594"/>
            <a:ext cx="1263837" cy="109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oogle Shape;650;p43">
            <a:extLst>
              <a:ext uri="{FF2B5EF4-FFF2-40B4-BE49-F238E27FC236}">
                <a16:creationId xmlns:a16="http://schemas.microsoft.com/office/drawing/2014/main" id="{9FF83827-488B-834B-A261-AC6A6DFBAEE5}"/>
              </a:ext>
            </a:extLst>
          </p:cNvPr>
          <p:cNvGrpSpPr/>
          <p:nvPr/>
        </p:nvGrpSpPr>
        <p:grpSpPr>
          <a:xfrm>
            <a:off x="1527938" y="3867272"/>
            <a:ext cx="398828" cy="564913"/>
            <a:chOff x="3984000" y="1594200"/>
            <a:chExt cx="357800" cy="506800"/>
          </a:xfrm>
          <a:solidFill>
            <a:srgbClr val="2597C5"/>
          </a:solidFill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Google Shape;651;p43">
              <a:extLst>
                <a:ext uri="{FF2B5EF4-FFF2-40B4-BE49-F238E27FC236}">
                  <a16:creationId xmlns:a16="http://schemas.microsoft.com/office/drawing/2014/main" id="{DB497FE7-D829-ED40-A8B9-98D753C99309}"/>
                </a:ext>
              </a:extLst>
            </p:cNvPr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31" name="Google Shape;652;p43">
              <a:extLst>
                <a:ext uri="{FF2B5EF4-FFF2-40B4-BE49-F238E27FC236}">
                  <a16:creationId xmlns:a16="http://schemas.microsoft.com/office/drawing/2014/main" id="{7CF55010-1C11-2843-92EB-2FEFB0BA83AC}"/>
                </a:ext>
              </a:extLst>
            </p:cNvPr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56D85E6-129D-644A-88F8-D373E0833828}"/>
              </a:ext>
            </a:extLst>
          </p:cNvPr>
          <p:cNvSpPr/>
          <p:nvPr/>
        </p:nvSpPr>
        <p:spPr>
          <a:xfrm>
            <a:off x="-63950" y="442948"/>
            <a:ext cx="68991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800" b="1" dirty="0">
                <a:latin typeface="Cooper Black" panose="0208090404030B020404" pitchFamily="18" charset="77"/>
              </a:rPr>
              <a:t>Mapas de registro de contaminantes</a:t>
            </a:r>
            <a:endParaRPr lang="es-ES" sz="480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CE727F6-AE7C-6D41-A9DE-82C719CC979B}"/>
              </a:ext>
            </a:extLst>
          </p:cNvPr>
          <p:cNvSpPr/>
          <p:nvPr/>
        </p:nvSpPr>
        <p:spPr>
          <a:xfrm>
            <a:off x="647223" y="2953420"/>
            <a:ext cx="25024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  <a:highlight>
                  <a:srgbClr val="2597C5"/>
                </a:highlight>
              </a:rPr>
              <a:t>CASA CAMPO</a:t>
            </a:r>
          </a:p>
        </p:txBody>
      </p:sp>
    </p:spTree>
    <p:extLst>
      <p:ext uri="{BB962C8B-B14F-4D97-AF65-F5344CB8AC3E}">
        <p14:creationId xmlns:p14="http://schemas.microsoft.com/office/powerpoint/2010/main" val="685500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92C855EF-03A5-B848-BCF5-9333B70EB76B}"/>
              </a:ext>
            </a:extLst>
          </p:cNvPr>
          <p:cNvSpPr/>
          <p:nvPr/>
        </p:nvSpPr>
        <p:spPr>
          <a:xfrm>
            <a:off x="404648" y="2474893"/>
            <a:ext cx="113827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dirty="0"/>
              <a:t>¿ </a:t>
            </a:r>
            <a:r>
              <a:rPr lang="es-ES" sz="3600" b="1" dirty="0"/>
              <a:t>Afectan por igual </a:t>
            </a:r>
            <a:r>
              <a:rPr lang="es-ES" sz="3600" dirty="0"/>
              <a:t>en la ciudad de Madrid los </a:t>
            </a:r>
            <a:r>
              <a:rPr lang="es-ES" sz="3600" b="1" dirty="0"/>
              <a:t>precursores del ozono </a:t>
            </a:r>
            <a:r>
              <a:rPr lang="es-ES" sz="3600" dirty="0"/>
              <a:t>troposférico?</a:t>
            </a:r>
          </a:p>
        </p:txBody>
      </p:sp>
    </p:spTree>
    <p:extLst>
      <p:ext uri="{BB962C8B-B14F-4D97-AF65-F5344CB8AC3E}">
        <p14:creationId xmlns:p14="http://schemas.microsoft.com/office/powerpoint/2010/main" val="42904517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20893</TotalTime>
  <Words>155</Words>
  <Application>Microsoft Macintosh PowerPoint</Application>
  <PresentationFormat>Panorámica</PresentationFormat>
  <Paragraphs>18</Paragraphs>
  <Slides>15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Cooper Black</vt:lpstr>
      <vt:lpstr>Tema de Office</vt:lpstr>
      <vt:lpstr>OZONO TROPOSFÉRICO   MADRID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cristina.martinez.garcia@alumnos.upm.es</dc:creator>
  <cp:lastModifiedBy>cristina.martinez.garcia@alumnos.upm.es</cp:lastModifiedBy>
  <cp:revision>52</cp:revision>
  <dcterms:created xsi:type="dcterms:W3CDTF">2021-03-08T10:10:30Z</dcterms:created>
  <dcterms:modified xsi:type="dcterms:W3CDTF">2021-03-22T22:26:58Z</dcterms:modified>
</cp:coreProperties>
</file>