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notesMasterIdLst>
    <p:notesMasterId r:id="rId39"/>
  </p:notesMasterIdLst>
  <p:sldIdLst>
    <p:sldId id="256" r:id="rId2"/>
    <p:sldId id="1536" r:id="rId3"/>
    <p:sldId id="257" r:id="rId4"/>
    <p:sldId id="2921" r:id="rId5"/>
    <p:sldId id="1540" r:id="rId6"/>
    <p:sldId id="2899" r:id="rId7"/>
    <p:sldId id="2685" r:id="rId8"/>
    <p:sldId id="2901" r:id="rId9"/>
    <p:sldId id="2902" r:id="rId10"/>
    <p:sldId id="2906" r:id="rId11"/>
    <p:sldId id="2903" r:id="rId12"/>
    <p:sldId id="2904" r:id="rId13"/>
    <p:sldId id="2907" r:id="rId14"/>
    <p:sldId id="2908" r:id="rId15"/>
    <p:sldId id="2900" r:id="rId16"/>
    <p:sldId id="2909" r:id="rId17"/>
    <p:sldId id="2910" r:id="rId18"/>
    <p:sldId id="2920" r:id="rId19"/>
    <p:sldId id="2911" r:id="rId20"/>
    <p:sldId id="2912" r:id="rId21"/>
    <p:sldId id="2915" r:id="rId22"/>
    <p:sldId id="2914" r:id="rId23"/>
    <p:sldId id="2916" r:id="rId24"/>
    <p:sldId id="2918" r:id="rId25"/>
    <p:sldId id="2917" r:id="rId26"/>
    <p:sldId id="2922" r:id="rId27"/>
    <p:sldId id="2923" r:id="rId28"/>
    <p:sldId id="2924" r:id="rId29"/>
    <p:sldId id="2925" r:id="rId30"/>
    <p:sldId id="2926" r:id="rId31"/>
    <p:sldId id="2927" r:id="rId32"/>
    <p:sldId id="2928" r:id="rId33"/>
    <p:sldId id="2929" r:id="rId34"/>
    <p:sldId id="2930" r:id="rId35"/>
    <p:sldId id="2931" r:id="rId36"/>
    <p:sldId id="2932" r:id="rId37"/>
    <p:sldId id="2933"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D5FBA-E3A4-4294-81BC-D296357C24F2}" v="6" dt="2023-12-01T08:27:08.10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98" autoAdjust="0"/>
  </p:normalViewPr>
  <p:slideViewPr>
    <p:cSldViewPr snapToGrid="0">
      <p:cViewPr varScale="1">
        <p:scale>
          <a:sx n="87" d="100"/>
          <a:sy n="87" d="100"/>
        </p:scale>
        <p:origin x="14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na Ghinda" userId="a55c7944-07a1-4b7e-8628-a2717db923e0" providerId="ADAL" clId="{77FD5FBA-E3A4-4294-81BC-D296357C24F2}"/>
    <pc:docChg chg="undo custSel addSld delSld modSld sldOrd">
      <pc:chgData name="Cristina Ghinda" userId="a55c7944-07a1-4b7e-8628-a2717db923e0" providerId="ADAL" clId="{77FD5FBA-E3A4-4294-81BC-D296357C24F2}" dt="2023-12-01T09:22:42.234" v="3188" actId="20577"/>
      <pc:docMkLst>
        <pc:docMk/>
      </pc:docMkLst>
      <pc:sldChg chg="delSp modSp mod">
        <pc:chgData name="Cristina Ghinda" userId="a55c7944-07a1-4b7e-8628-a2717db923e0" providerId="ADAL" clId="{77FD5FBA-E3A4-4294-81BC-D296357C24F2}" dt="2023-11-30T20:56:35.928" v="2120" actId="1076"/>
        <pc:sldMkLst>
          <pc:docMk/>
          <pc:sldMk cId="3750848419" sldId="256"/>
        </pc:sldMkLst>
        <pc:spChg chg="mod">
          <ac:chgData name="Cristina Ghinda" userId="a55c7944-07a1-4b7e-8628-a2717db923e0" providerId="ADAL" clId="{77FD5FBA-E3A4-4294-81BC-D296357C24F2}" dt="2023-11-30T20:56:35.928" v="2120" actId="1076"/>
          <ac:spMkLst>
            <pc:docMk/>
            <pc:sldMk cId="3750848419" sldId="256"/>
            <ac:spMk id="2" creationId="{68451754-9750-2E5B-C399-A40D78152200}"/>
          </ac:spMkLst>
        </pc:spChg>
        <pc:spChg chg="del mod">
          <ac:chgData name="Cristina Ghinda" userId="a55c7944-07a1-4b7e-8628-a2717db923e0" providerId="ADAL" clId="{77FD5FBA-E3A4-4294-81BC-D296357C24F2}" dt="2023-11-30T20:55:55.666" v="2109" actId="478"/>
          <ac:spMkLst>
            <pc:docMk/>
            <pc:sldMk cId="3750848419" sldId="256"/>
            <ac:spMk id="3" creationId="{7035C4D8-87EA-1DF9-1B75-A6C49B58CEE6}"/>
          </ac:spMkLst>
        </pc:spChg>
      </pc:sldChg>
      <pc:sldChg chg="modNotesTx">
        <pc:chgData name="Cristina Ghinda" userId="a55c7944-07a1-4b7e-8628-a2717db923e0" providerId="ADAL" clId="{77FD5FBA-E3A4-4294-81BC-D296357C24F2}" dt="2023-12-01T07:51:06.476" v="2288"/>
        <pc:sldMkLst>
          <pc:docMk/>
          <pc:sldMk cId="1844395313" sldId="2902"/>
        </pc:sldMkLst>
      </pc:sldChg>
      <pc:sldChg chg="ord modNotesTx">
        <pc:chgData name="Cristina Ghinda" userId="a55c7944-07a1-4b7e-8628-a2717db923e0" providerId="ADAL" clId="{77FD5FBA-E3A4-4294-81BC-D296357C24F2}" dt="2023-12-01T07:54:02.259" v="2311"/>
        <pc:sldMkLst>
          <pc:docMk/>
          <pc:sldMk cId="2990127807" sldId="2903"/>
        </pc:sldMkLst>
      </pc:sldChg>
      <pc:sldChg chg="modSp mod">
        <pc:chgData name="Cristina Ghinda" userId="a55c7944-07a1-4b7e-8628-a2717db923e0" providerId="ADAL" clId="{77FD5FBA-E3A4-4294-81BC-D296357C24F2}" dt="2023-11-30T20:54:37.236" v="2093" actId="20577"/>
        <pc:sldMkLst>
          <pc:docMk/>
          <pc:sldMk cId="2673876558" sldId="2904"/>
        </pc:sldMkLst>
        <pc:spChg chg="mod">
          <ac:chgData name="Cristina Ghinda" userId="a55c7944-07a1-4b7e-8628-a2717db923e0" providerId="ADAL" clId="{77FD5FBA-E3A4-4294-81BC-D296357C24F2}" dt="2023-11-30T20:54:37.236" v="2093" actId="20577"/>
          <ac:spMkLst>
            <pc:docMk/>
            <pc:sldMk cId="2673876558" sldId="2904"/>
            <ac:spMk id="3" creationId="{AF68C620-8381-D29D-F5CD-182236DE85F1}"/>
          </ac:spMkLst>
        </pc:spChg>
      </pc:sldChg>
      <pc:sldChg chg="modSp mod modNotesTx">
        <pc:chgData name="Cristina Ghinda" userId="a55c7944-07a1-4b7e-8628-a2717db923e0" providerId="ADAL" clId="{77FD5FBA-E3A4-4294-81BC-D296357C24F2}" dt="2023-12-01T07:53:33.234" v="2309" actId="6549"/>
        <pc:sldMkLst>
          <pc:docMk/>
          <pc:sldMk cId="2415276820" sldId="2906"/>
        </pc:sldMkLst>
        <pc:spChg chg="mod">
          <ac:chgData name="Cristina Ghinda" userId="a55c7944-07a1-4b7e-8628-a2717db923e0" providerId="ADAL" clId="{77FD5FBA-E3A4-4294-81BC-D296357C24F2}" dt="2023-12-01T07:52:44.041" v="2306" actId="20577"/>
          <ac:spMkLst>
            <pc:docMk/>
            <pc:sldMk cId="2415276820" sldId="2906"/>
            <ac:spMk id="3" creationId="{AD6A29B7-80D3-4511-BB50-E407FC03FE2E}"/>
          </ac:spMkLst>
        </pc:spChg>
      </pc:sldChg>
      <pc:sldChg chg="modSp mod">
        <pc:chgData name="Cristina Ghinda" userId="a55c7944-07a1-4b7e-8628-a2717db923e0" providerId="ADAL" clId="{77FD5FBA-E3A4-4294-81BC-D296357C24F2}" dt="2023-12-01T08:02:51.174" v="2369" actId="20577"/>
        <pc:sldMkLst>
          <pc:docMk/>
          <pc:sldMk cId="2008100631" sldId="2907"/>
        </pc:sldMkLst>
        <pc:spChg chg="mod">
          <ac:chgData name="Cristina Ghinda" userId="a55c7944-07a1-4b7e-8628-a2717db923e0" providerId="ADAL" clId="{77FD5FBA-E3A4-4294-81BC-D296357C24F2}" dt="2023-12-01T08:02:51.174" v="2369" actId="20577"/>
          <ac:spMkLst>
            <pc:docMk/>
            <pc:sldMk cId="2008100631" sldId="2907"/>
            <ac:spMk id="3" creationId="{318FC72E-8888-0391-A516-DF71D78CBEF6}"/>
          </ac:spMkLst>
        </pc:spChg>
      </pc:sldChg>
      <pc:sldChg chg="modSp mod">
        <pc:chgData name="Cristina Ghinda" userId="a55c7944-07a1-4b7e-8628-a2717db923e0" providerId="ADAL" clId="{77FD5FBA-E3A4-4294-81BC-D296357C24F2}" dt="2023-12-01T09:18:07.455" v="3186" actId="20577"/>
        <pc:sldMkLst>
          <pc:docMk/>
          <pc:sldMk cId="495595432" sldId="2908"/>
        </pc:sldMkLst>
        <pc:spChg chg="mod">
          <ac:chgData name="Cristina Ghinda" userId="a55c7944-07a1-4b7e-8628-a2717db923e0" providerId="ADAL" clId="{77FD5FBA-E3A4-4294-81BC-D296357C24F2}" dt="2023-12-01T09:18:07.455" v="3186" actId="20577"/>
          <ac:spMkLst>
            <pc:docMk/>
            <pc:sldMk cId="495595432" sldId="2908"/>
            <ac:spMk id="3" creationId="{4E563BAA-4E6F-ED72-3552-E50F8A6031CC}"/>
          </ac:spMkLst>
        </pc:spChg>
      </pc:sldChg>
      <pc:sldChg chg="modSp mod">
        <pc:chgData name="Cristina Ghinda" userId="a55c7944-07a1-4b7e-8628-a2717db923e0" providerId="ADAL" clId="{77FD5FBA-E3A4-4294-81BC-D296357C24F2}" dt="2023-12-01T09:22:42.234" v="3188" actId="20577"/>
        <pc:sldMkLst>
          <pc:docMk/>
          <pc:sldMk cId="2776902151" sldId="2910"/>
        </pc:sldMkLst>
        <pc:spChg chg="mod">
          <ac:chgData name="Cristina Ghinda" userId="a55c7944-07a1-4b7e-8628-a2717db923e0" providerId="ADAL" clId="{77FD5FBA-E3A4-4294-81BC-D296357C24F2}" dt="2023-11-30T20:52:29.001" v="2030" actId="20577"/>
          <ac:spMkLst>
            <pc:docMk/>
            <pc:sldMk cId="2776902151" sldId="2910"/>
            <ac:spMk id="2" creationId="{B5BF66ED-4470-9F2F-ACAB-D8923280F66C}"/>
          </ac:spMkLst>
        </pc:spChg>
        <pc:spChg chg="mod">
          <ac:chgData name="Cristina Ghinda" userId="a55c7944-07a1-4b7e-8628-a2717db923e0" providerId="ADAL" clId="{77FD5FBA-E3A4-4294-81BC-D296357C24F2}" dt="2023-12-01T09:22:42.234" v="3188" actId="20577"/>
          <ac:spMkLst>
            <pc:docMk/>
            <pc:sldMk cId="2776902151" sldId="2910"/>
            <ac:spMk id="3" creationId="{033691DD-68A7-B594-F134-2BAF84B55105}"/>
          </ac:spMkLst>
        </pc:spChg>
      </pc:sldChg>
      <pc:sldChg chg="modSp mod">
        <pc:chgData name="Cristina Ghinda" userId="a55c7944-07a1-4b7e-8628-a2717db923e0" providerId="ADAL" clId="{77FD5FBA-E3A4-4294-81BC-D296357C24F2}" dt="2023-12-01T08:03:40.364" v="2382" actId="20577"/>
        <pc:sldMkLst>
          <pc:docMk/>
          <pc:sldMk cId="2194331884" sldId="2911"/>
        </pc:sldMkLst>
        <pc:spChg chg="mod">
          <ac:chgData name="Cristina Ghinda" userId="a55c7944-07a1-4b7e-8628-a2717db923e0" providerId="ADAL" clId="{77FD5FBA-E3A4-4294-81BC-D296357C24F2}" dt="2023-12-01T08:03:40.364" v="2382" actId="20577"/>
          <ac:spMkLst>
            <pc:docMk/>
            <pc:sldMk cId="2194331884" sldId="2911"/>
            <ac:spMk id="2" creationId="{B16F0323-332F-1D4E-9DBD-E251CDA39738}"/>
          </ac:spMkLst>
        </pc:spChg>
      </pc:sldChg>
      <pc:sldChg chg="modSp mod">
        <pc:chgData name="Cristina Ghinda" userId="a55c7944-07a1-4b7e-8628-a2717db923e0" providerId="ADAL" clId="{77FD5FBA-E3A4-4294-81BC-D296357C24F2}" dt="2023-12-01T08:05:14.208" v="2394" actId="207"/>
        <pc:sldMkLst>
          <pc:docMk/>
          <pc:sldMk cId="1734320500" sldId="2912"/>
        </pc:sldMkLst>
        <pc:spChg chg="mod">
          <ac:chgData name="Cristina Ghinda" userId="a55c7944-07a1-4b7e-8628-a2717db923e0" providerId="ADAL" clId="{77FD5FBA-E3A4-4294-81BC-D296357C24F2}" dt="2023-12-01T08:05:14.208" v="2394" actId="207"/>
          <ac:spMkLst>
            <pc:docMk/>
            <pc:sldMk cId="1734320500" sldId="2912"/>
            <ac:spMk id="10" creationId="{AB840780-BECF-57EC-14BE-F146E2D9CD68}"/>
          </ac:spMkLst>
        </pc:spChg>
      </pc:sldChg>
      <pc:sldChg chg="addSp delSp modSp mod">
        <pc:chgData name="Cristina Ghinda" userId="a55c7944-07a1-4b7e-8628-a2717db923e0" providerId="ADAL" clId="{77FD5FBA-E3A4-4294-81BC-D296357C24F2}" dt="2023-11-30T20:54:23.806" v="2084" actId="33524"/>
        <pc:sldMkLst>
          <pc:docMk/>
          <pc:sldMk cId="579124886" sldId="2914"/>
        </pc:sldMkLst>
        <pc:spChg chg="add del mod">
          <ac:chgData name="Cristina Ghinda" userId="a55c7944-07a1-4b7e-8628-a2717db923e0" providerId="ADAL" clId="{77FD5FBA-E3A4-4294-81BC-D296357C24F2}" dt="2023-11-30T16:01:43.101" v="55" actId="1076"/>
          <ac:spMkLst>
            <pc:docMk/>
            <pc:sldMk cId="579124886" sldId="2914"/>
            <ac:spMk id="2" creationId="{E6FE68E0-445F-C83F-B1F1-7B55F1C6324C}"/>
          </ac:spMkLst>
        </pc:spChg>
        <pc:spChg chg="mod">
          <ac:chgData name="Cristina Ghinda" userId="a55c7944-07a1-4b7e-8628-a2717db923e0" providerId="ADAL" clId="{77FD5FBA-E3A4-4294-81BC-D296357C24F2}" dt="2023-11-30T20:54:23.806" v="2084" actId="33524"/>
          <ac:spMkLst>
            <pc:docMk/>
            <pc:sldMk cId="579124886" sldId="2914"/>
            <ac:spMk id="13" creationId="{46632AB4-FE34-0A61-6C80-3830AB7410BE}"/>
          </ac:spMkLst>
        </pc:spChg>
        <pc:picChg chg="add del mod">
          <ac:chgData name="Cristina Ghinda" userId="a55c7944-07a1-4b7e-8628-a2717db923e0" providerId="ADAL" clId="{77FD5FBA-E3A4-4294-81BC-D296357C24F2}" dt="2023-11-30T16:01:42.060" v="51" actId="22"/>
          <ac:picMkLst>
            <pc:docMk/>
            <pc:sldMk cId="579124886" sldId="2914"/>
            <ac:picMk id="4" creationId="{108C1B34-D5D8-0DA9-47D3-3734DDF9B2CA}"/>
          </ac:picMkLst>
        </pc:picChg>
        <pc:picChg chg="add del">
          <ac:chgData name="Cristina Ghinda" userId="a55c7944-07a1-4b7e-8628-a2717db923e0" providerId="ADAL" clId="{77FD5FBA-E3A4-4294-81BC-D296357C24F2}" dt="2023-11-30T16:01:42.247" v="52" actId="478"/>
          <ac:picMkLst>
            <pc:docMk/>
            <pc:sldMk cId="579124886" sldId="2914"/>
            <ac:picMk id="6" creationId="{A4BD74F4-336A-5322-BEFD-5FF6A3895AE5}"/>
          </ac:picMkLst>
        </pc:picChg>
        <pc:picChg chg="add del mod">
          <ac:chgData name="Cristina Ghinda" userId="a55c7944-07a1-4b7e-8628-a2717db923e0" providerId="ADAL" clId="{77FD5FBA-E3A4-4294-81BC-D296357C24F2}" dt="2023-11-30T16:01:39.467" v="39" actId="22"/>
          <ac:picMkLst>
            <pc:docMk/>
            <pc:sldMk cId="579124886" sldId="2914"/>
            <ac:picMk id="7" creationId="{5EB8ABB1-1527-EC32-DD66-9CA216D5A058}"/>
          </ac:picMkLst>
        </pc:picChg>
        <pc:picChg chg="add del mod">
          <ac:chgData name="Cristina Ghinda" userId="a55c7944-07a1-4b7e-8628-a2717db923e0" providerId="ADAL" clId="{77FD5FBA-E3A4-4294-81BC-D296357C24F2}" dt="2023-11-30T16:01:39.684" v="40" actId="478"/>
          <ac:picMkLst>
            <pc:docMk/>
            <pc:sldMk cId="579124886" sldId="2914"/>
            <ac:picMk id="10" creationId="{6E796114-643D-FBBC-A6C0-1AFCFF2ED013}"/>
          </ac:picMkLst>
        </pc:picChg>
        <pc:picChg chg="add del">
          <ac:chgData name="Cristina Ghinda" userId="a55c7944-07a1-4b7e-8628-a2717db923e0" providerId="ADAL" clId="{77FD5FBA-E3A4-4294-81BC-D296357C24F2}" dt="2023-11-30T16:01:42.440" v="53" actId="478"/>
          <ac:picMkLst>
            <pc:docMk/>
            <pc:sldMk cId="579124886" sldId="2914"/>
            <ac:picMk id="11" creationId="{133C2C26-290D-89CF-B544-48F98CB009D8}"/>
          </ac:picMkLst>
        </pc:picChg>
      </pc:sldChg>
      <pc:sldChg chg="addSp modSp mod">
        <pc:chgData name="Cristina Ghinda" userId="a55c7944-07a1-4b7e-8628-a2717db923e0" providerId="ADAL" clId="{77FD5FBA-E3A4-4294-81BC-D296357C24F2}" dt="2023-11-30T17:49:41.474" v="81" actId="20577"/>
        <pc:sldMkLst>
          <pc:docMk/>
          <pc:sldMk cId="1338289355" sldId="2915"/>
        </pc:sldMkLst>
        <pc:spChg chg="mod">
          <ac:chgData name="Cristina Ghinda" userId="a55c7944-07a1-4b7e-8628-a2717db923e0" providerId="ADAL" clId="{77FD5FBA-E3A4-4294-81BC-D296357C24F2}" dt="2023-11-30T15:46:37.116" v="14" actId="20577"/>
          <ac:spMkLst>
            <pc:docMk/>
            <pc:sldMk cId="1338289355" sldId="2915"/>
            <ac:spMk id="2" creationId="{E3454BDC-1586-610C-D2E2-D20100AE385A}"/>
          </ac:spMkLst>
        </pc:spChg>
        <pc:spChg chg="add mod">
          <ac:chgData name="Cristina Ghinda" userId="a55c7944-07a1-4b7e-8628-a2717db923e0" providerId="ADAL" clId="{77FD5FBA-E3A4-4294-81BC-D296357C24F2}" dt="2023-11-30T17:49:41.474" v="81" actId="20577"/>
          <ac:spMkLst>
            <pc:docMk/>
            <pc:sldMk cId="1338289355" sldId="2915"/>
            <ac:spMk id="4" creationId="{2A7DE024-6682-1842-3B13-23D7528C1E5B}"/>
          </ac:spMkLst>
        </pc:spChg>
      </pc:sldChg>
      <pc:sldChg chg="modSp mod">
        <pc:chgData name="Cristina Ghinda" userId="a55c7944-07a1-4b7e-8628-a2717db923e0" providerId="ADAL" clId="{77FD5FBA-E3A4-4294-81BC-D296357C24F2}" dt="2023-12-01T08:10:02.754" v="2395" actId="1076"/>
        <pc:sldMkLst>
          <pc:docMk/>
          <pc:sldMk cId="3157161662" sldId="2918"/>
        </pc:sldMkLst>
        <pc:spChg chg="mod">
          <ac:chgData name="Cristina Ghinda" userId="a55c7944-07a1-4b7e-8628-a2717db923e0" providerId="ADAL" clId="{77FD5FBA-E3A4-4294-81BC-D296357C24F2}" dt="2023-12-01T08:10:02.754" v="2395" actId="1076"/>
          <ac:spMkLst>
            <pc:docMk/>
            <pc:sldMk cId="3157161662" sldId="2918"/>
            <ac:spMk id="5" creationId="{BE1520AB-8003-3D99-EC82-6D0F7B8461F8}"/>
          </ac:spMkLst>
        </pc:spChg>
      </pc:sldChg>
      <pc:sldChg chg="addSp delSp modSp del mod">
        <pc:chgData name="Cristina Ghinda" userId="a55c7944-07a1-4b7e-8628-a2717db923e0" providerId="ADAL" clId="{77FD5FBA-E3A4-4294-81BC-D296357C24F2}" dt="2023-11-30T19:34:39.211" v="82" actId="47"/>
        <pc:sldMkLst>
          <pc:docMk/>
          <pc:sldMk cId="4125484279" sldId="2919"/>
        </pc:sldMkLst>
        <pc:spChg chg="mod">
          <ac:chgData name="Cristina Ghinda" userId="a55c7944-07a1-4b7e-8628-a2717db923e0" providerId="ADAL" clId="{77FD5FBA-E3A4-4294-81BC-D296357C24F2}" dt="2023-11-30T14:39:02.317" v="5" actId="1076"/>
          <ac:spMkLst>
            <pc:docMk/>
            <pc:sldMk cId="4125484279" sldId="2919"/>
            <ac:spMk id="2" creationId="{0353EA13-6BE0-DCEC-222E-EF26C0E7E3DD}"/>
          </ac:spMkLst>
        </pc:spChg>
        <pc:spChg chg="add del mod">
          <ac:chgData name="Cristina Ghinda" userId="a55c7944-07a1-4b7e-8628-a2717db923e0" providerId="ADAL" clId="{77FD5FBA-E3A4-4294-81BC-D296357C24F2}" dt="2023-11-30T14:39:14.905" v="9" actId="478"/>
          <ac:spMkLst>
            <pc:docMk/>
            <pc:sldMk cId="4125484279" sldId="2919"/>
            <ac:spMk id="3" creationId="{A5A1F7DE-74D9-A81F-C1A5-1D7587BA2FDD}"/>
          </ac:spMkLst>
        </pc:spChg>
      </pc:sldChg>
      <pc:sldChg chg="delSp modSp add mod">
        <pc:chgData name="Cristina Ghinda" userId="a55c7944-07a1-4b7e-8628-a2717db923e0" providerId="ADAL" clId="{77FD5FBA-E3A4-4294-81BC-D296357C24F2}" dt="2023-11-30T20:54:15.429" v="2083" actId="1076"/>
        <pc:sldMkLst>
          <pc:docMk/>
          <pc:sldMk cId="918893132" sldId="2922"/>
        </pc:sldMkLst>
        <pc:spChg chg="del mod">
          <ac:chgData name="Cristina Ghinda" userId="a55c7944-07a1-4b7e-8628-a2717db923e0" providerId="ADAL" clId="{77FD5FBA-E3A4-4294-81BC-D296357C24F2}" dt="2023-11-30T20:54:01.213" v="2082" actId="478"/>
          <ac:spMkLst>
            <pc:docMk/>
            <pc:sldMk cId="918893132" sldId="2922"/>
            <ac:spMk id="2" creationId="{A5AFCC4E-00ED-7AFC-9A84-B3B53C7772F5}"/>
          </ac:spMkLst>
        </pc:spChg>
        <pc:spChg chg="mod">
          <ac:chgData name="Cristina Ghinda" userId="a55c7944-07a1-4b7e-8628-a2717db923e0" providerId="ADAL" clId="{77FD5FBA-E3A4-4294-81BC-D296357C24F2}" dt="2023-11-30T20:54:15.429" v="2083" actId="1076"/>
          <ac:spMkLst>
            <pc:docMk/>
            <pc:sldMk cId="918893132" sldId="2922"/>
            <ac:spMk id="3" creationId="{AF68C620-8381-D29D-F5CD-182236DE85F1}"/>
          </ac:spMkLst>
        </pc:spChg>
      </pc:sldChg>
      <pc:sldChg chg="add">
        <pc:chgData name="Cristina Ghinda" userId="a55c7944-07a1-4b7e-8628-a2717db923e0" providerId="ADAL" clId="{77FD5FBA-E3A4-4294-81BC-D296357C24F2}" dt="2023-11-30T19:35:02.335" v="86"/>
        <pc:sldMkLst>
          <pc:docMk/>
          <pc:sldMk cId="4171592607" sldId="2923"/>
        </pc:sldMkLst>
      </pc:sldChg>
      <pc:sldChg chg="add">
        <pc:chgData name="Cristina Ghinda" userId="a55c7944-07a1-4b7e-8628-a2717db923e0" providerId="ADAL" clId="{77FD5FBA-E3A4-4294-81BC-D296357C24F2}" dt="2023-11-30T19:35:04.509" v="88"/>
        <pc:sldMkLst>
          <pc:docMk/>
          <pc:sldMk cId="4024968873" sldId="2924"/>
        </pc:sldMkLst>
      </pc:sldChg>
      <pc:sldChg chg="modSp add mod">
        <pc:chgData name="Cristina Ghinda" userId="a55c7944-07a1-4b7e-8628-a2717db923e0" providerId="ADAL" clId="{77FD5FBA-E3A4-4294-81BC-D296357C24F2}" dt="2023-11-30T23:31:13.526" v="2285" actId="6549"/>
        <pc:sldMkLst>
          <pc:docMk/>
          <pc:sldMk cId="4283753955" sldId="2925"/>
        </pc:sldMkLst>
        <pc:spChg chg="mod">
          <ac:chgData name="Cristina Ghinda" userId="a55c7944-07a1-4b7e-8628-a2717db923e0" providerId="ADAL" clId="{77FD5FBA-E3A4-4294-81BC-D296357C24F2}" dt="2023-11-30T23:31:13.526" v="2285" actId="6549"/>
          <ac:spMkLst>
            <pc:docMk/>
            <pc:sldMk cId="4283753955" sldId="2925"/>
            <ac:spMk id="3" creationId="{4E563BAA-4E6F-ED72-3552-E50F8A6031CC}"/>
          </ac:spMkLst>
        </pc:spChg>
      </pc:sldChg>
      <pc:sldChg chg="add modNotesTx">
        <pc:chgData name="Cristina Ghinda" userId="a55c7944-07a1-4b7e-8628-a2717db923e0" providerId="ADAL" clId="{77FD5FBA-E3A4-4294-81BC-D296357C24F2}" dt="2023-12-01T08:27:28.527" v="2399" actId="313"/>
        <pc:sldMkLst>
          <pc:docMk/>
          <pc:sldMk cId="3832962660" sldId="2926"/>
        </pc:sldMkLst>
      </pc:sldChg>
      <pc:sldChg chg="modSp add mod">
        <pc:chgData name="Cristina Ghinda" userId="a55c7944-07a1-4b7e-8628-a2717db923e0" providerId="ADAL" clId="{77FD5FBA-E3A4-4294-81BC-D296357C24F2}" dt="2023-11-30T19:39:07.044" v="173" actId="313"/>
        <pc:sldMkLst>
          <pc:docMk/>
          <pc:sldMk cId="982544638" sldId="2927"/>
        </pc:sldMkLst>
        <pc:spChg chg="mod">
          <ac:chgData name="Cristina Ghinda" userId="a55c7944-07a1-4b7e-8628-a2717db923e0" providerId="ADAL" clId="{77FD5FBA-E3A4-4294-81BC-D296357C24F2}" dt="2023-11-30T19:39:07.044" v="173" actId="313"/>
          <ac:spMkLst>
            <pc:docMk/>
            <pc:sldMk cId="982544638" sldId="2927"/>
            <ac:spMk id="2" creationId="{E3454BDC-1586-610C-D2E2-D20100AE385A}"/>
          </ac:spMkLst>
        </pc:spChg>
      </pc:sldChg>
      <pc:sldChg chg="add">
        <pc:chgData name="Cristina Ghinda" userId="a55c7944-07a1-4b7e-8628-a2717db923e0" providerId="ADAL" clId="{77FD5FBA-E3A4-4294-81BC-D296357C24F2}" dt="2023-11-30T19:35:13.474" v="96"/>
        <pc:sldMkLst>
          <pc:docMk/>
          <pc:sldMk cId="3042891180" sldId="2928"/>
        </pc:sldMkLst>
      </pc:sldChg>
      <pc:sldChg chg="modSp add mod">
        <pc:chgData name="Cristina Ghinda" userId="a55c7944-07a1-4b7e-8628-a2717db923e0" providerId="ADAL" clId="{77FD5FBA-E3A4-4294-81BC-D296357C24F2}" dt="2023-11-30T21:56:50.163" v="2148" actId="20577"/>
        <pc:sldMkLst>
          <pc:docMk/>
          <pc:sldMk cId="3620321877" sldId="2929"/>
        </pc:sldMkLst>
        <pc:spChg chg="mod">
          <ac:chgData name="Cristina Ghinda" userId="a55c7944-07a1-4b7e-8628-a2717db923e0" providerId="ADAL" clId="{77FD5FBA-E3A4-4294-81BC-D296357C24F2}" dt="2023-11-30T21:56:50.163" v="2148" actId="20577"/>
          <ac:spMkLst>
            <pc:docMk/>
            <pc:sldMk cId="3620321877" sldId="2929"/>
            <ac:spMk id="6" creationId="{842FECE4-30C5-A248-5CC7-31D9C3F10563}"/>
          </ac:spMkLst>
        </pc:spChg>
        <pc:picChg chg="mod">
          <ac:chgData name="Cristina Ghinda" userId="a55c7944-07a1-4b7e-8628-a2717db923e0" providerId="ADAL" clId="{77FD5FBA-E3A4-4294-81BC-D296357C24F2}" dt="2023-11-30T21:56:45.711" v="2147" actId="1076"/>
          <ac:picMkLst>
            <pc:docMk/>
            <pc:sldMk cId="3620321877" sldId="2929"/>
            <ac:picMk id="14" creationId="{00FA4B83-E539-B2D3-EC25-D15EDEDE34E3}"/>
          </ac:picMkLst>
        </pc:picChg>
      </pc:sldChg>
      <pc:sldChg chg="addSp modSp add mod">
        <pc:chgData name="Cristina Ghinda" userId="a55c7944-07a1-4b7e-8628-a2717db923e0" providerId="ADAL" clId="{77FD5FBA-E3A4-4294-81BC-D296357C24F2}" dt="2023-11-30T22:14:59.903" v="2226" actId="1076"/>
        <pc:sldMkLst>
          <pc:docMk/>
          <pc:sldMk cId="120830301" sldId="2930"/>
        </pc:sldMkLst>
        <pc:picChg chg="add mod modCrop">
          <ac:chgData name="Cristina Ghinda" userId="a55c7944-07a1-4b7e-8628-a2717db923e0" providerId="ADAL" clId="{77FD5FBA-E3A4-4294-81BC-D296357C24F2}" dt="2023-11-30T22:14:59.903" v="2226" actId="1076"/>
          <ac:picMkLst>
            <pc:docMk/>
            <pc:sldMk cId="120830301" sldId="2930"/>
            <ac:picMk id="3" creationId="{368D361D-3297-1175-B801-AB03009030F1}"/>
          </ac:picMkLst>
        </pc:picChg>
      </pc:sldChg>
      <pc:sldChg chg="addSp delSp modSp new mod chgLayout">
        <pc:chgData name="Cristina Ghinda" userId="a55c7944-07a1-4b7e-8628-a2717db923e0" providerId="ADAL" clId="{77FD5FBA-E3A4-4294-81BC-D296357C24F2}" dt="2023-12-01T09:09:22.231" v="3184" actId="313"/>
        <pc:sldMkLst>
          <pc:docMk/>
          <pc:sldMk cId="3756532461" sldId="2931"/>
        </pc:sldMkLst>
        <pc:spChg chg="add del mod">
          <ac:chgData name="Cristina Ghinda" userId="a55c7944-07a1-4b7e-8628-a2717db923e0" providerId="ADAL" clId="{77FD5FBA-E3A4-4294-81BC-D296357C24F2}" dt="2023-11-30T19:48:38.366" v="177" actId="22"/>
          <ac:spMkLst>
            <pc:docMk/>
            <pc:sldMk cId="3756532461" sldId="2931"/>
            <ac:spMk id="3" creationId="{918B89E7-C821-95BC-427A-65D2CCFD8844}"/>
          </ac:spMkLst>
        </pc:spChg>
        <pc:spChg chg="add mod">
          <ac:chgData name="Cristina Ghinda" userId="a55c7944-07a1-4b7e-8628-a2717db923e0" providerId="ADAL" clId="{77FD5FBA-E3A4-4294-81BC-D296357C24F2}" dt="2023-12-01T09:09:22.231" v="3184" actId="313"/>
          <ac:spMkLst>
            <pc:docMk/>
            <pc:sldMk cId="3756532461" sldId="2931"/>
            <ac:spMk id="5" creationId="{5197C0C9-5494-3325-CB9E-8A24F21257C1}"/>
          </ac:spMkLst>
        </pc:spChg>
        <pc:picChg chg="add mod">
          <ac:chgData name="Cristina Ghinda" userId="a55c7944-07a1-4b7e-8628-a2717db923e0" providerId="ADAL" clId="{77FD5FBA-E3A4-4294-81BC-D296357C24F2}" dt="2023-11-30T22:42:58.921" v="2230" actId="1076"/>
          <ac:picMkLst>
            <pc:docMk/>
            <pc:sldMk cId="3756532461" sldId="2931"/>
            <ac:picMk id="7" creationId="{C4BE5E0A-5E68-080E-E854-3A093EDFBFC0}"/>
          </ac:picMkLst>
        </pc:picChg>
        <pc:picChg chg="add mod">
          <ac:chgData name="Cristina Ghinda" userId="a55c7944-07a1-4b7e-8628-a2717db923e0" providerId="ADAL" clId="{77FD5FBA-E3A4-4294-81BC-D296357C24F2}" dt="2023-11-30T22:44:50.761" v="2252" actId="1076"/>
          <ac:picMkLst>
            <pc:docMk/>
            <pc:sldMk cId="3756532461" sldId="2931"/>
            <ac:picMk id="9" creationId="{4B991B46-68E3-0B66-B9C2-A094636DEBAF}"/>
          </ac:picMkLst>
        </pc:picChg>
      </pc:sldChg>
      <pc:sldChg chg="addSp modSp new mod">
        <pc:chgData name="Cristina Ghinda" userId="a55c7944-07a1-4b7e-8628-a2717db923e0" providerId="ADAL" clId="{77FD5FBA-E3A4-4294-81BC-D296357C24F2}" dt="2023-12-01T09:09:39.830" v="3185" actId="1076"/>
        <pc:sldMkLst>
          <pc:docMk/>
          <pc:sldMk cId="1558279302" sldId="2932"/>
        </pc:sldMkLst>
        <pc:spChg chg="add mod">
          <ac:chgData name="Cristina Ghinda" userId="a55c7944-07a1-4b7e-8628-a2717db923e0" providerId="ADAL" clId="{77FD5FBA-E3A4-4294-81BC-D296357C24F2}" dt="2023-12-01T09:09:39.830" v="3185" actId="1076"/>
          <ac:spMkLst>
            <pc:docMk/>
            <pc:sldMk cId="1558279302" sldId="2932"/>
            <ac:spMk id="3" creationId="{056C529A-5A0E-C4DE-1227-5DF346564970}"/>
          </ac:spMkLst>
        </pc:spChg>
      </pc:sldChg>
      <pc:sldChg chg="addSp modSp new del mod modClrScheme chgLayout">
        <pc:chgData name="Cristina Ghinda" userId="a55c7944-07a1-4b7e-8628-a2717db923e0" providerId="ADAL" clId="{77FD5FBA-E3A4-4294-81BC-D296357C24F2}" dt="2023-12-01T09:00:35.176" v="3146" actId="47"/>
        <pc:sldMkLst>
          <pc:docMk/>
          <pc:sldMk cId="3149963870" sldId="2933"/>
        </pc:sldMkLst>
        <pc:spChg chg="add mod">
          <ac:chgData name="Cristina Ghinda" userId="a55c7944-07a1-4b7e-8628-a2717db923e0" providerId="ADAL" clId="{77FD5FBA-E3A4-4294-81BC-D296357C24F2}" dt="2023-12-01T08:58:57.232" v="3145" actId="20577"/>
          <ac:spMkLst>
            <pc:docMk/>
            <pc:sldMk cId="3149963870" sldId="2933"/>
            <ac:spMk id="2" creationId="{FCC0BB6C-54AD-FEA4-5BF6-0A4A178282CC}"/>
          </ac:spMkLst>
        </pc:spChg>
      </pc:sldChg>
      <pc:sldChg chg="addSp modSp new mod modClrScheme chgLayout">
        <pc:chgData name="Cristina Ghinda" userId="a55c7944-07a1-4b7e-8628-a2717db923e0" providerId="ADAL" clId="{77FD5FBA-E3A4-4294-81BC-D296357C24F2}" dt="2023-12-01T09:05:37.451" v="3177" actId="1076"/>
        <pc:sldMkLst>
          <pc:docMk/>
          <pc:sldMk cId="3368273056" sldId="2933"/>
        </pc:sldMkLst>
        <pc:spChg chg="add mod">
          <ac:chgData name="Cristina Ghinda" userId="a55c7944-07a1-4b7e-8628-a2717db923e0" providerId="ADAL" clId="{77FD5FBA-E3A4-4294-81BC-D296357C24F2}" dt="2023-12-01T09:05:37.451" v="3177" actId="1076"/>
          <ac:spMkLst>
            <pc:docMk/>
            <pc:sldMk cId="3368273056" sldId="2933"/>
            <ac:spMk id="2" creationId="{E220DB2A-0779-1285-6449-8E9F5E29A6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F1102-E89F-43FD-A902-6FECA8A55DEF}" type="datetimeFigureOut">
              <a:rPr lang="fr-FR" smtClean="0"/>
              <a:t>30/11/2023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4E4E5-F97A-47B7-A8C8-802E087919CC}" type="slidenum">
              <a:rPr lang="fr-FR" smtClean="0"/>
              <a:t>‹N°›</a:t>
            </a:fld>
            <a:endParaRPr lang="fr-FR"/>
          </a:p>
        </p:txBody>
      </p:sp>
    </p:spTree>
    <p:extLst>
      <p:ext uri="{BB962C8B-B14F-4D97-AF65-F5344CB8AC3E}">
        <p14:creationId xmlns:p14="http://schemas.microsoft.com/office/powerpoint/2010/main" val="2787662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3</a:t>
            </a:fld>
            <a:endParaRPr lang="fr-FR"/>
          </a:p>
        </p:txBody>
      </p:sp>
    </p:spTree>
    <p:extLst>
      <p:ext uri="{BB962C8B-B14F-4D97-AF65-F5344CB8AC3E}">
        <p14:creationId xmlns:p14="http://schemas.microsoft.com/office/powerpoint/2010/main" val="1900252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800" b="1" dirty="0">
                <a:effectLst/>
                <a:latin typeface="Times New Roman" panose="02020603050405020304" pitchFamily="18" charset="0"/>
                <a:ea typeface="Times New Roman" panose="02020603050405020304" pitchFamily="18" charset="0"/>
              </a:rPr>
              <a:t>La data est récupérée sous forme de fichiers .csv et il n’y a pas </a:t>
            </a:r>
            <a:r>
              <a:rPr lang="fr-FR" sz="1800" b="1" i="1" dirty="0">
                <a:effectLst/>
                <a:latin typeface="Times New Roman" panose="02020603050405020304" pitchFamily="18" charset="0"/>
                <a:ea typeface="Times New Roman" panose="02020603050405020304" pitchFamily="18" charset="0"/>
              </a:rPr>
              <a:t>de données sensibles</a:t>
            </a:r>
            <a:r>
              <a:rPr lang="fr-FR" sz="1800" b="1" dirty="0">
                <a:effectLst/>
                <a:latin typeface="Times New Roman" panose="02020603050405020304" pitchFamily="18" charset="0"/>
                <a:ea typeface="Times New Roman" panose="02020603050405020304" pitchFamily="18" charset="0"/>
              </a:rPr>
              <a:t>.</a:t>
            </a:r>
            <a:endParaRPr lang="fr-F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7000"/>
              </a:lnSpc>
              <a:spcBef>
                <a:spcPts val="0"/>
              </a:spcBef>
              <a:spcAft>
                <a:spcPts val="800"/>
              </a:spcAft>
              <a:buClrTx/>
              <a:buSzTx/>
              <a:buFontTx/>
              <a:buNone/>
              <a:tabLst/>
              <a:defRPr/>
            </a:pPr>
            <a:r>
              <a:rPr lang="fr-FR" sz="1800" dirty="0">
                <a:solidFill>
                  <a:srgbClr val="000000"/>
                </a:solidFill>
                <a:effectLst/>
                <a:latin typeface="Times New Roman" panose="02020603050405020304" pitchFamily="18" charset="0"/>
                <a:ea typeface="Times New Roman" panose="02020603050405020304" pitchFamily="18" charset="0"/>
              </a:rPr>
              <a:t>Pour pouvoir avoir accès à ces données il y a eu besoin d’une </a:t>
            </a:r>
            <a:r>
              <a:rPr lang="fr-FR" sz="1800" i="1" dirty="0">
                <a:solidFill>
                  <a:srgbClr val="000000"/>
                </a:solidFill>
                <a:effectLst/>
                <a:latin typeface="Times New Roman" panose="02020603050405020304" pitchFamily="18" charset="0"/>
                <a:ea typeface="Times New Roman" panose="02020603050405020304" pitchFamily="18" charset="0"/>
              </a:rPr>
              <a:t>autorisation d’utilisation. </a:t>
            </a:r>
            <a:r>
              <a:rPr lang="fr-FR" sz="1800" dirty="0">
                <a:solidFill>
                  <a:srgbClr val="000000"/>
                </a:solidFill>
                <a:effectLst/>
                <a:latin typeface="Times New Roman" panose="02020603050405020304" pitchFamily="18" charset="0"/>
                <a:ea typeface="Times New Roman" panose="02020603050405020304" pitchFamily="18" charset="0"/>
              </a:rPr>
              <a:t>Pourtant il n’y a pas d’accès aux codes permis de simuler les données et pas d’autorisation de diffusion des données utilisées pour la classification.</a:t>
            </a:r>
            <a:endParaRPr lang="fr-FR"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ID': Identifiant unique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bou</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de bouilloires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'caf': nombre des machines à café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'chauf': nombre de chauffage d’appoint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ecr</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d'écrans ou de moniteurs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mfd</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 imprimantes multifonctionnel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'pcf2e': nombre des pc fixes avec 2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ecrans</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fixes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'port1e': nombre des pc portables avec 1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ecran</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fixes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nb_equip</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total d'équipements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nb_equip_bureau</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d'équipements bureautiques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nb_equip_autre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d'équipements non-bureautiques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height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Hauteur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‘area’: emprise au sol</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floor_count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d'étages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ExteriorWall_U_value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Valeur U des murs extérieurs (indicateur de l'efficacité énergétique).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ExteriorRoof_U_value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Valeur U du toit extérieur.</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ExteriorFloor_U_value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Valeur U du sol extérieur.</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ExteriorWall_window_share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Proportion de fenêtres par rapport aux murs extérieurs.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ExteriorWall_window_type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Type de fenêtres sur les murs extérieurs.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comfort_heating_set_point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Point de consigne de chauffage confortable.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comfort_cooling_set_point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Point de consigne de refroidissement confortable.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geometry</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La forme géométrique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'area': Superficie totale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length</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périmètre de la géométrie d'emprise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surface_utile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S</a:t>
            </a:r>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urface habitable totale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hsp_moyenne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Hauteur moyenne sous plafond.</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'annuel_ve_ch_par_m2': Besoins énergétiques annuels pour le chauffage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'annuel_ve_cl_par_m2': Besoins énergétiques annuels pour le refroidissement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'Pmax_ve_ch_par_m2': Puissance maximale nécessaire pour le chauffage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'Pmax_ve_cl_par_m2': Puissance maximale nécessaire pour le refroidissement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'annuel_ch_par_m2': Consommation annuelle d'énergie pour le chauffage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'Pmax_ch_par_m2': Puissance maximale nécessaire pour le chauffage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'annuel_cl_par_m2': Consommation annuelle d'énergie pour le refroidissement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'Pmax_cl_par_m2': Puissance maximale nécessaire pour le refroidissement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'annuel_el_par_m2': Consommation annuelle d'énergie électrique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'Pmax_el_par_m2': Puissance maximale nécessaire en électricité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annee_construction</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Année de construction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'effectif': Nombre d'employés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'nb_equip_par_m2': Nombre d'équipements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'nb_equip_bureau_par_m2': Nombre d'équipements dans les bureaux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'nb_equip_autre_par_m2': Nombre d'équipements dans d'autres parties du bâtiment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bd_surface_par_occ</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Surface de bureau par occupant.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hbs_surface_par_occ</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Surface de bureaux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imosable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par occupant.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13</a:t>
            </a:fld>
            <a:endParaRPr lang="fr-FR"/>
          </a:p>
        </p:txBody>
      </p:sp>
    </p:spTree>
    <p:extLst>
      <p:ext uri="{BB962C8B-B14F-4D97-AF65-F5344CB8AC3E}">
        <p14:creationId xmlns:p14="http://schemas.microsoft.com/office/powerpoint/2010/main" val="2899495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Étant donné la faible variation horaire dans notre jeu de données et le fait que nous ne reconstruirons qu'un seul point sur l'ensemble de l'année, nous pouvons considérer que toute incertitude introduite par la reconstruction est totalement négligeable. Une autre raison de reconstruire le profil manquant est le risque de supprimer un profil essentiel, notamment un profil spécifique notablement différent des autres, ce qui pourrait affecter les résultats de la classification.</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Pour la reconstruction, nous allons utiliser la méthode consistant à prendre la moyenne des valeurs précédant et suivant le point manquant. Nous allons également vérifier plusieurs cas pour évaluer si la valeur de cette heure pour les jours précédents de la même semaine diffère considérablement. Nous examinerons également un échantillon d'autres profils similaires pour garantir qu'il n'y a pas de variations significatives des valeurs au point de données que nous souhaitons reconstruire (à la même heure sur d'autres jours).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fr-FR" sz="1800" kern="0" dirty="0">
                <a:effectLst/>
                <a:latin typeface="Times New Roman" panose="02020603050405020304" pitchFamily="18" charset="0"/>
                <a:ea typeface="Times New Roman" panose="02020603050405020304" pitchFamily="18" charset="0"/>
              </a:rPr>
              <a:t>Cela nous permettra de nous assurer que les données reconstruites seront relativement fiables et que toute erreur introduite dans l'ensemble de données sera négligeable</a:t>
            </a:r>
          </a:p>
          <a:p>
            <a:endParaRPr lang="fr-FR" sz="1800" kern="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Pour le jour comportant une heure supplémentaire, nous avons le choix entre deux approches :</a:t>
            </a:r>
            <a:endParaRPr lang="fr-FR"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Nous avons opté pour la première méthode en supprimant une des deux valeurs correspondant à la même date et à la même heure. Cette décision a été motivée par la nécessité d'éviter tout risque de suppression d'un profil essentiel, notamment d'un profil spécifique distinct des autres, susceptible d'influer sur les résultats de la classification.</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Étant donné que notre ensemble de données ne présente qu'un seul cas de ce type, la suppression d'une seule valeur, bien que pouvant introduire une certaine incertitude, reste négligeable au regard de l'ensemble des données.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15</a:t>
            </a:fld>
            <a:endParaRPr lang="fr-FR"/>
          </a:p>
        </p:txBody>
      </p:sp>
    </p:spTree>
    <p:extLst>
      <p:ext uri="{BB962C8B-B14F-4D97-AF65-F5344CB8AC3E}">
        <p14:creationId xmlns:p14="http://schemas.microsoft.com/office/powerpoint/2010/main" val="2374627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tslearn</a:t>
            </a:r>
            <a:r>
              <a:rPr lang="fr-FR" dirty="0"/>
              <a:t> est une bibliothèque en Python spécialement conçue pour le traitement de séries temporelles (time </a:t>
            </a:r>
            <a:r>
              <a:rPr lang="fr-FR" dirty="0" err="1"/>
              <a:t>series</a:t>
            </a:r>
            <a:r>
              <a:rPr lang="fr-FR" dirty="0"/>
              <a:t>). </a:t>
            </a:r>
          </a:p>
          <a:p>
            <a:r>
              <a:rPr lang="fr-FR" dirty="0"/>
              <a:t>Elle offre une variété d'outils et d'algorithmes permettant d'analyser, de modéliser et de travailler avec des séries temporelles. </a:t>
            </a:r>
          </a:p>
          <a:p>
            <a:r>
              <a:rPr lang="fr-FR" dirty="0"/>
              <a:t>Une des </a:t>
            </a:r>
            <a:r>
              <a:rPr lang="fr-FR" dirty="0" err="1"/>
              <a:t>caracteristique</a:t>
            </a:r>
            <a:r>
              <a:rPr lang="fr-FR" dirty="0"/>
              <a:t> de cette </a:t>
            </a:r>
            <a:r>
              <a:rPr lang="fr-FR" dirty="0" err="1"/>
              <a:t>bibliotheque</a:t>
            </a:r>
            <a:r>
              <a:rPr lang="fr-FR" dirty="0"/>
              <a:t> est </a:t>
            </a:r>
            <a:r>
              <a:rPr lang="fr-FR" dirty="0" err="1"/>
              <a:t>representée</a:t>
            </a:r>
            <a:r>
              <a:rPr lang="fr-FR" dirty="0"/>
              <a:t> par :</a:t>
            </a:r>
          </a:p>
          <a:p>
            <a:pPr>
              <a:buFont typeface="+mj-lt"/>
              <a:buAutoNum type="arabicPeriod"/>
            </a:pPr>
            <a:r>
              <a:rPr lang="fr-FR" b="1" dirty="0"/>
              <a:t>Algorithme de clustering pour les séries temporelles :</a:t>
            </a:r>
            <a:r>
              <a:rPr lang="fr-FR" dirty="0"/>
              <a:t> </a:t>
            </a:r>
            <a:r>
              <a:rPr lang="fr-FR" dirty="0" err="1"/>
              <a:t>tslearn</a:t>
            </a:r>
            <a:r>
              <a:rPr lang="fr-FR" dirty="0"/>
              <a:t> propose des algorithmes de clustering adaptés aux séries temporelles, tels que </a:t>
            </a:r>
            <a:r>
              <a:rPr lang="fr-FR" dirty="0" err="1"/>
              <a:t>TimeSeriesKMeans</a:t>
            </a:r>
            <a:r>
              <a:rPr lang="fr-FR" dirty="0"/>
              <a:t>, qui peut être utilisé pour regrouper des séries temporelles similaires.</a:t>
            </a: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16</a:t>
            </a:fld>
            <a:endParaRPr lang="fr-FR"/>
          </a:p>
        </p:txBody>
      </p:sp>
    </p:spTree>
    <p:extLst>
      <p:ext uri="{BB962C8B-B14F-4D97-AF65-F5344CB8AC3E}">
        <p14:creationId xmlns:p14="http://schemas.microsoft.com/office/powerpoint/2010/main" val="81271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00" dirty="0">
                <a:effectLst/>
                <a:latin typeface="Times New Roman" panose="02020603050405020304" pitchFamily="18" charset="0"/>
                <a:ea typeface="Calibri" panose="020F0502020204030204" pitchFamily="34" charset="0"/>
                <a:cs typeface="Times New Roman" panose="02020603050405020304" pitchFamily="18" charset="0"/>
              </a:rPr>
              <a:t>bureau étudié2010 et est équipé de 4533 </a:t>
            </a:r>
            <a:r>
              <a:rPr lang="fr-FR" kern="100" dirty="0">
                <a:latin typeface="Times New Roman" panose="02020603050405020304" pitchFamily="18" charset="0"/>
                <a:ea typeface="Calibri" panose="020F0502020204030204" pitchFamily="34" charset="0"/>
                <a:cs typeface="Times New Roman" panose="02020603050405020304" pitchFamily="18" charset="0"/>
              </a:rPr>
              <a:t>é</a:t>
            </a:r>
            <a:r>
              <a:rPr lang="fr-FR" sz="1200" kern="100" dirty="0">
                <a:effectLst/>
                <a:latin typeface="Times New Roman" panose="02020603050405020304" pitchFamily="18" charset="0"/>
                <a:ea typeface="Calibri" panose="020F0502020204030204" pitchFamily="34" charset="0"/>
                <a:cs typeface="Times New Roman" panose="02020603050405020304" pitchFamily="18" charset="0"/>
              </a:rPr>
              <a:t>quipements et 3620 équipements de bureau. Le chauffage est assuré sans utilisation de combustibles, et le bâtiment est caractérisé par une performance énergétique élevée, avec une consommation annuelle de 55.38 kWh/m² pour le refroidissement. Avec une </a:t>
            </a:r>
            <a:r>
              <a:rPr lang="fr-FR" kern="100" dirty="0">
                <a:latin typeface="Times New Roman" panose="02020603050405020304" pitchFamily="18" charset="0"/>
                <a:cs typeface="Times New Roman" panose="02020603050405020304" pitchFamily="18" charset="0"/>
              </a:rPr>
              <a:t>surface utile totale de 43806.26m², le bâtiment accueille un effectif de 1784 personnes.</a:t>
            </a: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17</a:t>
            </a:fld>
            <a:endParaRPr lang="fr-FR"/>
          </a:p>
        </p:txBody>
      </p:sp>
    </p:spTree>
    <p:extLst>
      <p:ext uri="{BB962C8B-B14F-4D97-AF65-F5344CB8AC3E}">
        <p14:creationId xmlns:p14="http://schemas.microsoft.com/office/powerpoint/2010/main" val="2904394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méthodes .</a:t>
            </a:r>
            <a:r>
              <a:rPr lang="fr-FR" dirty="0" err="1"/>
              <a:t>describe</a:t>
            </a:r>
            <a:r>
              <a:rPr lang="fr-FR" dirty="0"/>
              <a:t>() et .info() sont deux méthodes couramment utilisées dans le langage de programmation Python, pour obtenir des informations sur un ensemble de données.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err="1"/>
              <a:t>df.describe</a:t>
            </a:r>
            <a:r>
              <a:rPr lang="fr-FR" dirty="0"/>
              <a:t>() est principalement utilisé pour obtenir des statistiques descriptives sur </a:t>
            </a:r>
          </a:p>
          <a:p>
            <a:r>
              <a:rPr lang="fr-FR" dirty="0"/>
              <a:t>df.info() fournit des informations plus générales sur l'ensemble du </a:t>
            </a:r>
            <a:r>
              <a:rPr lang="fr-FR" dirty="0" err="1"/>
              <a:t>DataFrame</a:t>
            </a:r>
            <a:r>
              <a:rPr lang="fr-FR" dirty="0"/>
              <a:t>,</a:t>
            </a:r>
          </a:p>
          <a:p>
            <a:endParaRPr lang="fr-FR" dirty="0"/>
          </a:p>
          <a:p>
            <a:r>
              <a:rPr lang="fr-FR" dirty="0"/>
              <a:t>Interprétation de ces statistiques :</a:t>
            </a:r>
          </a:p>
          <a:p>
            <a:pPr>
              <a:buFont typeface="Arial" panose="020B0604020202020204" pitchFamily="34" charset="0"/>
              <a:buChar char="•"/>
            </a:pPr>
            <a:r>
              <a:rPr lang="fr-FR" dirty="0"/>
              <a:t>count: Nombre d'entrées non nulles dans chaque colonne.</a:t>
            </a:r>
          </a:p>
          <a:p>
            <a:pPr>
              <a:buFont typeface="Arial" panose="020B0604020202020204" pitchFamily="34" charset="0"/>
              <a:buChar char="•"/>
            </a:pPr>
            <a:r>
              <a:rPr lang="fr-FR" dirty="0" err="1"/>
              <a:t>mean</a:t>
            </a:r>
            <a:r>
              <a:rPr lang="fr-FR" dirty="0"/>
              <a:t>: Moyenne des valeurs dans chaque colonne.</a:t>
            </a:r>
          </a:p>
          <a:p>
            <a:pPr>
              <a:buFont typeface="Arial" panose="020B0604020202020204" pitchFamily="34" charset="0"/>
              <a:buChar char="•"/>
            </a:pPr>
            <a:r>
              <a:rPr lang="fr-FR" dirty="0"/>
              <a:t>std: Écart-type, une mesure de la dispersion des valeurs.</a:t>
            </a:r>
          </a:p>
          <a:p>
            <a:pPr>
              <a:buFont typeface="Arial" panose="020B0604020202020204" pitchFamily="34" charset="0"/>
              <a:buChar char="•"/>
            </a:pPr>
            <a:r>
              <a:rPr lang="fr-FR" dirty="0"/>
              <a:t>min: La valeur minimale dans chaque colonne.</a:t>
            </a:r>
          </a:p>
          <a:p>
            <a:pPr>
              <a:buFont typeface="Arial" panose="020B0604020202020204" pitchFamily="34" charset="0"/>
              <a:buChar char="•"/>
            </a:pPr>
            <a:r>
              <a:rPr lang="fr-FR" dirty="0"/>
              <a:t>25%, 50%, 75%: Les percentiles respectifs (quartiles).</a:t>
            </a:r>
          </a:p>
          <a:p>
            <a:pPr>
              <a:buFont typeface="Arial" panose="020B0604020202020204" pitchFamily="34" charset="0"/>
              <a:buChar char="•"/>
            </a:pPr>
            <a:r>
              <a:rPr lang="fr-FR" dirty="0"/>
              <a:t>max: La valeur maximale dans chaque colonne.</a:t>
            </a:r>
          </a:p>
          <a:p>
            <a:r>
              <a:rPr lang="fr-FR" dirty="0"/>
              <a:t> y compris les types de données et les valeurs non </a:t>
            </a:r>
            <a:r>
              <a:rPr lang="fr-FR" dirty="0" err="1"/>
              <a:t>nullesles</a:t>
            </a:r>
            <a:r>
              <a:rPr lang="fr-FR" dirty="0"/>
              <a:t> données numériques</a:t>
            </a:r>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18</a:t>
            </a:fld>
            <a:endParaRPr lang="fr-FR"/>
          </a:p>
        </p:txBody>
      </p:sp>
    </p:spTree>
    <p:extLst>
      <p:ext uri="{BB962C8B-B14F-4D97-AF65-F5344CB8AC3E}">
        <p14:creationId xmlns:p14="http://schemas.microsoft.com/office/powerpoint/2010/main" val="2010455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descentes régulières mais des valeurs stable, considérés normales pour ce type de bâtiment.</a:t>
            </a:r>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19</a:t>
            </a:fld>
            <a:endParaRPr lang="fr-FR"/>
          </a:p>
        </p:txBody>
      </p:sp>
    </p:spTree>
    <p:extLst>
      <p:ext uri="{BB962C8B-B14F-4D97-AF65-F5344CB8AC3E}">
        <p14:creationId xmlns:p14="http://schemas.microsoft.com/office/powerpoint/2010/main" val="3578718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CCCCC"/>
                </a:solidFill>
                <a:effectLst/>
                <a:latin typeface="Consolas" panose="020B0609020204030204" pitchFamily="49" charset="0"/>
              </a:rPr>
              <a:t>L'inertie (</a:t>
            </a:r>
            <a:r>
              <a:rPr lang="fr-FR" b="0" dirty="0" err="1">
                <a:solidFill>
                  <a:srgbClr val="CCCCCC"/>
                </a:solidFill>
                <a:effectLst/>
                <a:latin typeface="Consolas" panose="020B0609020204030204" pitchFamily="49" charset="0"/>
              </a:rPr>
              <a:t>inertia</a:t>
            </a:r>
            <a:r>
              <a:rPr lang="fr-FR" b="0" dirty="0">
                <a:solidFill>
                  <a:srgbClr val="CCCCCC"/>
                </a:solidFill>
                <a:effectLst/>
                <a:latin typeface="Consolas" panose="020B0609020204030204" pitchFamily="49" charset="0"/>
              </a:rPr>
              <a:t> en anglais) est une mesure utilisée pour évaluer la performance d'un algorithme de clustering, en particulier dans le contexte des algorithmes de type K-</a:t>
            </a:r>
            <a:r>
              <a:rPr lang="fr-FR" b="0" dirty="0" err="1">
                <a:solidFill>
                  <a:srgbClr val="CCCCCC"/>
                </a:solidFill>
                <a:effectLst/>
                <a:latin typeface="Consolas" panose="020B0609020204030204" pitchFamily="49" charset="0"/>
              </a:rPr>
              <a:t>means</a:t>
            </a:r>
            <a:r>
              <a:rPr lang="fr-FR" b="0" dirty="0">
                <a:solidFill>
                  <a:srgbClr val="CCCCCC"/>
                </a:solidFill>
                <a:effectLst/>
                <a:latin typeface="Consolas" panose="020B0609020204030204" pitchFamily="49" charset="0"/>
              </a:rPr>
              <a:t>. Ell</a:t>
            </a:r>
            <a:r>
              <a:rPr lang="fr-FR" b="1" dirty="0">
                <a:solidFill>
                  <a:srgbClr val="CCCCCC"/>
                </a:solidFill>
                <a:effectLst/>
                <a:latin typeface="Consolas" panose="020B0609020204030204" pitchFamily="49" charset="0"/>
              </a:rPr>
              <a:t>e mesure la somme des carrés des distances entre chaque point de données et le centroïde du cluster auquel il est assigné. En d'autres termes, l'inertie mesure la cohésion des points à l'intérieur d'un cluster.</a:t>
            </a:r>
          </a:p>
          <a:p>
            <a:br>
              <a:rPr lang="fr-FR" b="0" dirty="0">
                <a:solidFill>
                  <a:srgbClr val="CCCCCC"/>
                </a:solidFill>
                <a:effectLst/>
                <a:latin typeface="Consolas" panose="020B0609020204030204" pitchFamily="49" charset="0"/>
              </a:rPr>
            </a:br>
            <a:r>
              <a:rPr lang="fr-FR" b="0" dirty="0">
                <a:solidFill>
                  <a:srgbClr val="CCCCCC"/>
                </a:solidFill>
                <a:effectLst/>
                <a:latin typeface="Consolas" panose="020B0609020204030204" pitchFamily="49" charset="0"/>
              </a:rPr>
              <a:t>L'objectif du clustering est de minimiser cette inertie. Plus l'inertie est faible, plus les points à l'intérieur de chaque cluster sont proches les uns des autres, indiquant une meilleure cohésion</a:t>
            </a:r>
          </a:p>
          <a:p>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6796E6"/>
                </a:solidFill>
                <a:effectLst/>
                <a:latin typeface="Consolas" panose="020B0609020204030204" pitchFamily="49" charset="0"/>
              </a:rPr>
              <a:t>1.</a:t>
            </a:r>
            <a:r>
              <a:rPr lang="fr-FR" b="0" dirty="0">
                <a:solidFill>
                  <a:srgbClr val="CCCCCC"/>
                </a:solidFill>
                <a:effectLst/>
                <a:latin typeface="Consolas" panose="020B0609020204030204" pitchFamily="49" charset="0"/>
              </a:rPr>
              <a:t> </a:t>
            </a:r>
            <a:r>
              <a:rPr lang="fr-FR" b="0" dirty="0" err="1">
                <a:solidFill>
                  <a:srgbClr val="CCCCCC"/>
                </a:solidFill>
                <a:effectLst/>
                <a:latin typeface="Consolas" panose="020B0609020204030204" pitchFamily="49" charset="0"/>
              </a:rPr>
              <a:t>metric</a:t>
            </a:r>
            <a:r>
              <a:rPr lang="fr-FR" b="0" dirty="0">
                <a:solidFill>
                  <a:srgbClr val="CCCCCC"/>
                </a:solidFill>
                <a:effectLst/>
                <a:latin typeface="Consolas" panose="020B0609020204030204" pitchFamily="49" charset="0"/>
              </a:rPr>
              <a:t>="</a:t>
            </a:r>
            <a:r>
              <a:rPr lang="fr-FR" b="0" dirty="0" err="1">
                <a:solidFill>
                  <a:srgbClr val="CCCCCC"/>
                </a:solidFill>
                <a:effectLst/>
                <a:latin typeface="Consolas" panose="020B0609020204030204" pitchFamily="49" charset="0"/>
              </a:rPr>
              <a:t>euclidean</a:t>
            </a:r>
            <a:r>
              <a:rPr lang="fr-FR" b="0" dirty="0">
                <a:solidFill>
                  <a:srgbClr val="CCCCCC"/>
                </a:solidFill>
                <a:effectLst/>
                <a:latin typeface="Consolas" panose="020B0609020204030204" pitchFamily="49" charset="0"/>
              </a:rPr>
              <a:t>«  - C'est la métrique euclidienne classique qui mesure la distance directe entre deux points dans un espace euclidien.</a:t>
            </a:r>
          </a:p>
          <a:p>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6796E6"/>
                </a:solidFill>
                <a:effectLst/>
                <a:latin typeface="Consolas" panose="020B0609020204030204" pitchFamily="49" charset="0"/>
              </a:rPr>
              <a:t>2.</a:t>
            </a:r>
            <a:r>
              <a:rPr lang="fr-FR" b="0" dirty="0">
                <a:solidFill>
                  <a:srgbClr val="CCCCCC"/>
                </a:solidFill>
                <a:effectLst/>
                <a:latin typeface="Consolas" panose="020B0609020204030204" pitchFamily="49" charset="0"/>
              </a:rPr>
              <a:t> </a:t>
            </a:r>
            <a:r>
              <a:rPr lang="fr-FR" b="0" dirty="0" err="1">
                <a:solidFill>
                  <a:srgbClr val="CCCCCC"/>
                </a:solidFill>
                <a:effectLst/>
                <a:latin typeface="Consolas" panose="020B0609020204030204" pitchFamily="49" charset="0"/>
              </a:rPr>
              <a:t>metric</a:t>
            </a:r>
            <a:r>
              <a:rPr lang="fr-FR" b="0" dirty="0">
                <a:solidFill>
                  <a:srgbClr val="CCCCCC"/>
                </a:solidFill>
                <a:effectLst/>
                <a:latin typeface="Consolas" panose="020B0609020204030204" pitchFamily="49" charset="0"/>
              </a:rPr>
              <a:t>="</a:t>
            </a:r>
            <a:r>
              <a:rPr lang="fr-FR" b="0" dirty="0" err="1">
                <a:solidFill>
                  <a:srgbClr val="CCCCCC"/>
                </a:solidFill>
                <a:effectLst/>
                <a:latin typeface="Consolas" panose="020B0609020204030204" pitchFamily="49" charset="0"/>
              </a:rPr>
              <a:t>dtw</a:t>
            </a:r>
            <a:r>
              <a:rPr lang="fr-FR" b="0" dirty="0">
                <a:solidFill>
                  <a:srgbClr val="CCCCCC"/>
                </a:solidFill>
                <a:effectLst/>
                <a:latin typeface="Consolas" panose="020B0609020204030204" pitchFamily="49" charset="0"/>
              </a:rPr>
              <a:t>«  - Le (Dynamic Time </a:t>
            </a:r>
            <a:r>
              <a:rPr lang="fr-FR" b="0" dirty="0" err="1">
                <a:solidFill>
                  <a:srgbClr val="CCCCCC"/>
                </a:solidFill>
                <a:effectLst/>
                <a:latin typeface="Consolas" panose="020B0609020204030204" pitchFamily="49" charset="0"/>
              </a:rPr>
              <a:t>Warping</a:t>
            </a:r>
            <a:r>
              <a:rPr lang="fr-FR" b="0" dirty="0">
                <a:solidFill>
                  <a:srgbClr val="CCCCCC"/>
                </a:solidFill>
                <a:effectLst/>
                <a:latin typeface="Consolas" panose="020B0609020204030204" pitchFamily="49" charset="0"/>
              </a:rPr>
              <a:t>) est une méthode qui mesure la dissimilarité entre deux séries temporelles en trouvant la meilleure correspondance entre leurs points, même si elles ont des échelles temporelles différentes ou des déformations dans le temps.</a:t>
            </a:r>
          </a:p>
          <a:p>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6796E6"/>
                </a:solidFill>
                <a:effectLst/>
                <a:latin typeface="Consolas" panose="020B0609020204030204" pitchFamily="49" charset="0"/>
              </a:rPr>
              <a:t>3.</a:t>
            </a:r>
            <a:r>
              <a:rPr lang="fr-FR" b="0" dirty="0">
                <a:solidFill>
                  <a:srgbClr val="CCCCCC"/>
                </a:solidFill>
                <a:effectLst/>
                <a:latin typeface="Consolas" panose="020B0609020204030204" pitchFamily="49" charset="0"/>
              </a:rPr>
              <a:t> </a:t>
            </a:r>
            <a:r>
              <a:rPr lang="fr-FR" b="0" dirty="0" err="1">
                <a:solidFill>
                  <a:srgbClr val="CCCCCC"/>
                </a:solidFill>
                <a:effectLst/>
                <a:latin typeface="Consolas" panose="020B0609020204030204" pitchFamily="49" charset="0"/>
              </a:rPr>
              <a:t>metric</a:t>
            </a:r>
            <a:r>
              <a:rPr lang="fr-FR" b="0" dirty="0">
                <a:solidFill>
                  <a:srgbClr val="CCCCCC"/>
                </a:solidFill>
                <a:effectLst/>
                <a:latin typeface="Consolas" panose="020B0609020204030204" pitchFamily="49" charset="0"/>
              </a:rPr>
              <a:t>="</a:t>
            </a:r>
            <a:r>
              <a:rPr lang="fr-FR" b="0" dirty="0" err="1">
                <a:solidFill>
                  <a:srgbClr val="CCCCCC"/>
                </a:solidFill>
                <a:effectLst/>
                <a:latin typeface="Consolas" panose="020B0609020204030204" pitchFamily="49" charset="0"/>
              </a:rPr>
              <a:t>softdtw</a:t>
            </a:r>
            <a:r>
              <a:rPr lang="fr-FR" b="0" dirty="0">
                <a:solidFill>
                  <a:srgbClr val="CCCCCC"/>
                </a:solidFill>
                <a:effectLst/>
                <a:latin typeface="Consolas" panose="020B0609020204030204" pitchFamily="49" charset="0"/>
              </a:rPr>
              <a:t> –Soft (Dynamic Time </a:t>
            </a:r>
            <a:r>
              <a:rPr lang="fr-FR" b="0" dirty="0" err="1">
                <a:solidFill>
                  <a:srgbClr val="CCCCCC"/>
                </a:solidFill>
                <a:effectLst/>
                <a:latin typeface="Consolas" panose="020B0609020204030204" pitchFamily="49" charset="0"/>
              </a:rPr>
              <a:t>Warping</a:t>
            </a:r>
            <a:r>
              <a:rPr lang="fr-FR" b="0" dirty="0">
                <a:solidFill>
                  <a:srgbClr val="CCCCCC"/>
                </a:solidFill>
                <a:effectLst/>
                <a:latin typeface="Consolas" panose="020B0609020204030204" pitchFamily="49" charset="0"/>
              </a:rPr>
              <a:t>) Une version "adoucie" du DTW qui introduit une pénalité continue pour les déformations temporelles. Cela rend la métrique différentiable, ce qui la rend plus adaptée à des applications où la différenciation est importante.</a:t>
            </a: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21</a:t>
            </a:fld>
            <a:endParaRPr lang="fr-FR"/>
          </a:p>
        </p:txBody>
      </p:sp>
    </p:spTree>
    <p:extLst>
      <p:ext uri="{BB962C8B-B14F-4D97-AF65-F5344CB8AC3E}">
        <p14:creationId xmlns:p14="http://schemas.microsoft.com/office/powerpoint/2010/main" val="589618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dirty="0">
              <a:solidFill>
                <a:srgbClr val="CCCCCC"/>
              </a:solidFill>
              <a:effectLs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22</a:t>
            </a:fld>
            <a:endParaRPr lang="fr-FR"/>
          </a:p>
        </p:txBody>
      </p:sp>
    </p:spTree>
    <p:extLst>
      <p:ext uri="{BB962C8B-B14F-4D97-AF65-F5344CB8AC3E}">
        <p14:creationId xmlns:p14="http://schemas.microsoft.com/office/powerpoint/2010/main" val="944027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CCCCC"/>
                </a:solidFill>
                <a:effectLst/>
                <a:latin typeface="Consolas" panose="020B0609020204030204" pitchFamily="49" charset="0"/>
              </a:rPr>
              <a:t>Cluster 0 :</a:t>
            </a:r>
          </a:p>
          <a:p>
            <a:br>
              <a:rPr lang="fr-FR" b="0" dirty="0">
                <a:solidFill>
                  <a:srgbClr val="CCCCCC"/>
                </a:solidFill>
                <a:effectLst/>
                <a:latin typeface="Consolas" panose="020B0609020204030204" pitchFamily="49" charset="0"/>
              </a:rPr>
            </a:br>
            <a:r>
              <a:rPr lang="fr-FR" b="0" dirty="0">
                <a:solidFill>
                  <a:srgbClr val="CCCCCC"/>
                </a:solidFill>
                <a:effectLst/>
                <a:latin typeface="Consolas" panose="020B0609020204030204" pitchFamily="49" charset="0"/>
              </a:rPr>
              <a:t>    Ce cluster est caractérisé par une forte concentration de jours de consommation le samedi et le dimanche.</a:t>
            </a:r>
          </a:p>
          <a:p>
            <a:r>
              <a:rPr lang="fr-FR" b="0" dirty="0">
                <a:solidFill>
                  <a:srgbClr val="CCCCCC"/>
                </a:solidFill>
                <a:effectLst/>
                <a:latin typeface="Consolas" panose="020B0609020204030204" pitchFamily="49" charset="0"/>
              </a:rPr>
              <a:t>    Dans le tableau, on observe que pour le premier ensemble de données (cluster 0), il y a 52 occurrences le samedi, 52 occurrences le dimanche, et une occurrence le vendredi, le lundi, le mardi, le mercredi et le jeudi. Les occurrences des jours de la semaine peuvent être expliqué par des jours </a:t>
            </a:r>
            <a:r>
              <a:rPr lang="fr-FR" b="0" dirty="0" err="1">
                <a:solidFill>
                  <a:srgbClr val="CCCCCC"/>
                </a:solidFill>
                <a:effectLst/>
                <a:latin typeface="Consolas" panose="020B0609020204030204" pitchFamily="49" charset="0"/>
              </a:rPr>
              <a:t>feriés</a:t>
            </a:r>
            <a:r>
              <a:rPr lang="fr-FR" b="0" dirty="0">
                <a:solidFill>
                  <a:srgbClr val="CCCCCC"/>
                </a:solidFill>
                <a:effectLst/>
                <a:latin typeface="Consolas" panose="020B0609020204030204" pitchFamily="49" charset="0"/>
              </a:rPr>
              <a:t>. </a:t>
            </a:r>
          </a:p>
          <a:p>
            <a:r>
              <a:rPr lang="fr-FR" b="0" dirty="0">
                <a:solidFill>
                  <a:srgbClr val="CCCCCC"/>
                </a:solidFill>
                <a:effectLst/>
                <a:latin typeface="Consolas" panose="020B0609020204030204" pitchFamily="49" charset="0"/>
              </a:rPr>
              <a:t>    </a:t>
            </a:r>
          </a:p>
          <a:p>
            <a:r>
              <a:rPr lang="fr-FR" b="0" dirty="0">
                <a:solidFill>
                  <a:srgbClr val="CCCCCC"/>
                </a:solidFill>
                <a:effectLst/>
                <a:latin typeface="Consolas" panose="020B0609020204030204" pitchFamily="49" charset="0"/>
              </a:rPr>
              <a:t>Cluster 1 et cluster 2 : Jours Ouvrables Classiques :</a:t>
            </a:r>
          </a:p>
          <a:p>
            <a:br>
              <a:rPr lang="fr-FR" b="0" dirty="0">
                <a:solidFill>
                  <a:srgbClr val="CCCCCC"/>
                </a:solidFill>
                <a:effectLst/>
                <a:latin typeface="Consolas" panose="020B0609020204030204" pitchFamily="49" charset="0"/>
              </a:rPr>
            </a:br>
            <a:r>
              <a:rPr lang="fr-FR" b="0" dirty="0">
                <a:solidFill>
                  <a:srgbClr val="CCCCCC"/>
                </a:solidFill>
                <a:effectLst/>
                <a:latin typeface="Consolas" panose="020B0609020204030204" pitchFamily="49" charset="0"/>
              </a:rPr>
              <a:t> La répartition relativement uniforme en semaine suggère une utilisation régulière des équipements de bureau pendant les heures de travail normales.  Ces </a:t>
            </a:r>
            <a:r>
              <a:rPr lang="fr-FR" b="0" dirty="0" err="1">
                <a:solidFill>
                  <a:srgbClr val="CCCCCC"/>
                </a:solidFill>
                <a:effectLst/>
                <a:latin typeface="Consolas" panose="020B0609020204030204" pitchFamily="49" charset="0"/>
              </a:rPr>
              <a:t>resultats</a:t>
            </a:r>
            <a:r>
              <a:rPr lang="fr-FR" b="0" dirty="0">
                <a:solidFill>
                  <a:srgbClr val="CCCCCC"/>
                </a:solidFill>
                <a:effectLst/>
                <a:latin typeface="Consolas" panose="020B0609020204030204" pitchFamily="49" charset="0"/>
              </a:rPr>
              <a:t> peuvent être attribuée à une combinaison d'activités au bureau et de télétravail. Certains employés peuvent choisir de travailler à domicile le vendredi, influençant ainsi la consommation électrique à la fois au bureau et chez eux.</a:t>
            </a:r>
          </a:p>
          <a:p>
            <a:br>
              <a:rPr lang="fr-FR" b="0" dirty="0">
                <a:solidFill>
                  <a:srgbClr val="CCCCCC"/>
                </a:solidFill>
                <a:effectLst/>
                <a:latin typeface="Consolas" panose="020B0609020204030204" pitchFamily="49" charset="0"/>
              </a:rPr>
            </a:br>
            <a:endParaRPr lang="fr-FR" b="0" dirty="0">
              <a:solidFill>
                <a:srgbClr val="CCCCCC"/>
              </a:solidFill>
              <a:effectLs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23</a:t>
            </a:fld>
            <a:endParaRPr lang="fr-FR"/>
          </a:p>
        </p:txBody>
      </p:sp>
    </p:spTree>
    <p:extLst>
      <p:ext uri="{BB962C8B-B14F-4D97-AF65-F5344CB8AC3E}">
        <p14:creationId xmlns:p14="http://schemas.microsoft.com/office/powerpoint/2010/main" val="2627543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L'évaluation correcte de la performance d'un clustering est toujours un problème ouvert, et pas seulement pour le clustering de séries temporelles. Comme il s'agit d'un problème non supervisé, nous n'avons pas de label pour établir des mesures de performance. La définition d'un bon clustering dépend du problème et est souvent subjective. Par exemple, le nombre de clusters, la taille des clusters, la définition des valeurs aberrantes, et la définition de la similarité entre les séries temporelles d'un problème sont tous des concepts qui dépendent de la tâche à accomplir et doivent être déclarés subjectivement.  </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fr-FR" sz="1800" kern="0" dirty="0">
                <a:effectLst/>
                <a:latin typeface="Times New Roman" panose="02020603050405020304" pitchFamily="18" charset="0"/>
                <a:ea typeface="Times New Roman" panose="02020603050405020304" pitchFamily="18" charset="0"/>
              </a:rPr>
              <a:t>Le résultat peut être évalué à l'aide de certaines mesures comme la visualisation et les mesures scalaires sont les principales techniques d'évaluation de la qualité du clustering</a:t>
            </a:r>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24</a:t>
            </a:fld>
            <a:endParaRPr lang="fr-FR"/>
          </a:p>
        </p:txBody>
      </p:sp>
    </p:spTree>
    <p:extLst>
      <p:ext uri="{BB962C8B-B14F-4D97-AF65-F5344CB8AC3E}">
        <p14:creationId xmlns:p14="http://schemas.microsoft.com/office/powerpoint/2010/main" val="112677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a:t>
            </a:r>
            <a:r>
              <a:rPr lang="fr-FR" dirty="0" err="1"/>
              <a:t>defi</a:t>
            </a:r>
            <a:r>
              <a:rPr lang="fr-FR" dirty="0"/>
              <a:t> de la transition </a:t>
            </a:r>
            <a:r>
              <a:rPr lang="fr-FR" dirty="0" err="1"/>
              <a:t>energetique</a:t>
            </a:r>
            <a:r>
              <a:rPr lang="fr-FR" dirty="0"/>
              <a:t> des villes est de descendre la production de CO2.</a:t>
            </a:r>
          </a:p>
        </p:txBody>
      </p:sp>
      <p:sp>
        <p:nvSpPr>
          <p:cNvPr id="4" name="Espace réservé du numéro de diapositive 3"/>
          <p:cNvSpPr>
            <a:spLocks noGrp="1"/>
          </p:cNvSpPr>
          <p:nvPr>
            <p:ph type="sldNum" sz="quarter" idx="5"/>
          </p:nvPr>
        </p:nvSpPr>
        <p:spPr/>
        <p:txBody>
          <a:bodyPr/>
          <a:lstStyle/>
          <a:p>
            <a:fld id="{E68CC8BD-E036-4B15-BEA2-76A3760C2E5C}" type="slidenum">
              <a:rPr lang="fr-FR" smtClean="0"/>
              <a:t>4</a:t>
            </a:fld>
            <a:endParaRPr lang="fr-FR"/>
          </a:p>
        </p:txBody>
      </p:sp>
    </p:spTree>
    <p:extLst>
      <p:ext uri="{BB962C8B-B14F-4D97-AF65-F5344CB8AC3E}">
        <p14:creationId xmlns:p14="http://schemas.microsoft.com/office/powerpoint/2010/main" val="2032724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score de silhouette est calculé pour chaque point de données et fournit une indication de la qualité du regroupement de ce point dans son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score obtenu suggère que les clusters sont bien définis et que les objets à l'intérieur des clusters sont plus similaires les uns aux autres qu'à ceux des autres clusters. C'est une indication positive de la qualité de votre algorithme de clustering, montrant une bonne séparation entre les clusters.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CCCCC"/>
                </a:solidFill>
                <a:effectLst/>
                <a:latin typeface="Consolas" panose="020B0609020204030204" pitchFamily="49" charset="0"/>
              </a:rPr>
              <a:t>L'algorithme t-SNE tente de trouver une configuration optimale selon un critère de théorie de l'information afin de conserver la proximité entre les points pendant la transformation : deux points qui sont proches (resp. éloignés) dans l'espace d'origine doivent être proches (resp. éloignés) dans l'espace de faible dimension. </a:t>
            </a:r>
          </a:p>
          <a:p>
            <a:endParaRPr lang="fr-FR" b="0" dirty="0">
              <a:solidFill>
                <a:srgbClr val="CCCCCC"/>
              </a:solidFill>
              <a:effectLst/>
              <a:latin typeface="Consolas" panose="020B0609020204030204" pitchFamily="49" charset="0"/>
            </a:endParaRPr>
          </a:p>
          <a:p>
            <a:r>
              <a:rPr lang="fr-FR" b="0" dirty="0">
                <a:solidFill>
                  <a:srgbClr val="CCCCCC"/>
                </a:solidFill>
                <a:effectLst/>
                <a:latin typeface="Consolas" panose="020B0609020204030204" pitchFamily="49" charset="0"/>
              </a:rPr>
              <a:t>S=(b-a)/max(</a:t>
            </a:r>
            <a:r>
              <a:rPr lang="fr-FR" b="0" dirty="0" err="1">
                <a:solidFill>
                  <a:srgbClr val="CCCCCC"/>
                </a:solidFill>
                <a:effectLst/>
                <a:latin typeface="Consolas" panose="020B0609020204030204" pitchFamily="49" charset="0"/>
              </a:rPr>
              <a:t>a,b</a:t>
            </a:r>
            <a:r>
              <a:rPr lang="fr-FR" b="0" dirty="0">
                <a:solidFill>
                  <a:srgbClr val="CCCCCC"/>
                </a:solidFill>
                <a:effectLst/>
                <a:latin typeface="Consolas" panose="020B0609020204030204" pitchFamily="49" charset="0"/>
              </a:rPr>
              <a:t>)</a:t>
            </a:r>
          </a:p>
          <a:p>
            <a:endParaRPr lang="fr-FR" b="0" dirty="0">
              <a:solidFill>
                <a:srgbClr val="CCCCCC"/>
              </a:solidFill>
              <a:effectLst/>
              <a:latin typeface="Consolas" panose="020B0609020204030204" pitchFamily="49" charset="0"/>
            </a:endParaRPr>
          </a:p>
          <a:p>
            <a:r>
              <a:rPr lang="fr-FR" dirty="0"/>
              <a:t>a est la distance moyenne entre un point et tous les autres points dans le même cluster. C'est la cohésion du point par rapport aux autres points du même cluster.</a:t>
            </a:r>
          </a:p>
          <a:p>
            <a:r>
              <a:rPr lang="fr-FR" dirty="0"/>
              <a:t>B est la distance moyenne entre le point et tous les points du cluster le plus proche dont le point en question ne fait pas partie. C'est la séparation par rapport au cluster voisin le plus proche.</a:t>
            </a:r>
          </a:p>
          <a:p>
            <a:br>
              <a:rPr lang="fr-FR" b="0" dirty="0">
                <a:solidFill>
                  <a:srgbClr val="CCCCCC"/>
                </a:solidFill>
                <a:effectLst/>
                <a:latin typeface="Consolas" panose="020B0609020204030204" pitchFamily="49" charset="0"/>
              </a:rPr>
            </a:br>
            <a:endParaRPr lang="fr-FR" b="0" dirty="0">
              <a:solidFill>
                <a:srgbClr val="CCCCCC"/>
              </a:solidFill>
              <a:effectLs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25</a:t>
            </a:fld>
            <a:endParaRPr lang="fr-FR"/>
          </a:p>
        </p:txBody>
      </p:sp>
    </p:spTree>
    <p:extLst>
      <p:ext uri="{BB962C8B-B14F-4D97-AF65-F5344CB8AC3E}">
        <p14:creationId xmlns:p14="http://schemas.microsoft.com/office/powerpoint/2010/main" val="370303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FR" sz="1800" b="1" dirty="0">
                <a:effectLst/>
                <a:latin typeface="Times New Roman" panose="02020603050405020304" pitchFamily="18" charset="0"/>
                <a:ea typeface="Times New Roman" panose="02020603050405020304" pitchFamily="18" charset="0"/>
              </a:rPr>
              <a:t>La data est récupérée sous forme de fichiers .csv et il n’y a pas </a:t>
            </a:r>
            <a:r>
              <a:rPr lang="fr-FR" sz="1800" b="1" i="1" dirty="0">
                <a:effectLst/>
                <a:latin typeface="Times New Roman" panose="02020603050405020304" pitchFamily="18" charset="0"/>
                <a:ea typeface="Times New Roman" panose="02020603050405020304" pitchFamily="18" charset="0"/>
              </a:rPr>
              <a:t>de données sensibles</a:t>
            </a:r>
            <a:r>
              <a:rPr lang="fr-FR" sz="1800" b="1" dirty="0">
                <a:effectLst/>
                <a:latin typeface="Times New Roman" panose="02020603050405020304" pitchFamily="18" charset="0"/>
                <a:ea typeface="Times New Roman" panose="02020603050405020304" pitchFamily="18" charset="0"/>
              </a:rPr>
              <a:t>.</a:t>
            </a:r>
            <a:endParaRPr lang="fr-F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7000"/>
              </a:lnSpc>
              <a:spcBef>
                <a:spcPts val="0"/>
              </a:spcBef>
              <a:spcAft>
                <a:spcPts val="800"/>
              </a:spcAft>
              <a:buClrTx/>
              <a:buSzTx/>
              <a:buFontTx/>
              <a:buNone/>
              <a:tabLst/>
              <a:defRPr/>
            </a:pPr>
            <a:r>
              <a:rPr lang="fr-FR" sz="1800" dirty="0">
                <a:solidFill>
                  <a:srgbClr val="000000"/>
                </a:solidFill>
                <a:effectLst/>
                <a:latin typeface="Times New Roman" panose="02020603050405020304" pitchFamily="18" charset="0"/>
                <a:ea typeface="Times New Roman" panose="02020603050405020304" pitchFamily="18" charset="0"/>
              </a:rPr>
              <a:t>Pour pouvoir avoir accès à ces données il y a eu besoin d’une </a:t>
            </a:r>
            <a:r>
              <a:rPr lang="fr-FR" sz="1800" i="1" dirty="0">
                <a:solidFill>
                  <a:srgbClr val="000000"/>
                </a:solidFill>
                <a:effectLst/>
                <a:latin typeface="Times New Roman" panose="02020603050405020304" pitchFamily="18" charset="0"/>
                <a:ea typeface="Times New Roman" panose="02020603050405020304" pitchFamily="18" charset="0"/>
              </a:rPr>
              <a:t>autorisation d’utilisation. </a:t>
            </a:r>
            <a:r>
              <a:rPr lang="fr-FR" sz="1800" dirty="0">
                <a:solidFill>
                  <a:srgbClr val="000000"/>
                </a:solidFill>
                <a:effectLst/>
                <a:latin typeface="Times New Roman" panose="02020603050405020304" pitchFamily="18" charset="0"/>
                <a:ea typeface="Times New Roman" panose="02020603050405020304" pitchFamily="18" charset="0"/>
              </a:rPr>
              <a:t>Pourtant il n’y a pas d’accès aux codes permis de simuler les données et pas d’autorisation de diffusion des données utilisées pour la classification.</a:t>
            </a:r>
            <a:endParaRPr lang="fr-FR"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ID': Identifiant unique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bou</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de bouilloires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'caf': nombre des machines à café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'chauf': nombre de chauffage d’appoint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ecr</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d'écrans ou de moniteurs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mfd</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 imprimantes multifonctionnel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'pcf2e': nombre des pc fixes avec 2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ecrans</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fixes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'port1e': nombre des pc portables avec 1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ecran</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fixes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nb_equip</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total d'équipements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nb_equip_bureau</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d'équipements bureautiques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nb_equip_autre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d'équipements non-bureautiques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height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Hauteur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‘area’: emprise au sol</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floor_count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Nombre d'étages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ExteriorWall_U_value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Valeur U des murs extérieurs (indicateur de l'efficacité énergétique).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ExteriorRoof_U_value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Valeur U du toit extérieur.</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ExteriorFloor_U_value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Valeur U du sol extérieur.</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ExteriorWall_window_share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Proportion de fenêtres par rapport aux murs extérieurs.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ExteriorWall_window_type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Type de fenêtres sur les murs extérieurs.</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comfort_heating_set_point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Point de consigne de chauffage confortable.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comfort_cooling_set_point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Point de consigne de refroidissement confortable.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geometry</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La forme géométrique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'area': Superficie totale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length</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périmètre de la géométrie d'emprise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surface_utile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S</a:t>
            </a:r>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urface habitable totale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hsp_moyenne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Hauteur moyenne sous plafond.</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'annuel_ve_ch_par_m2': Besoins énergétiques annuels pour le chauffage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'annuel_ve_cl_par_m2': Besoins énergétiques annuels pour le refroidissement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'Pmax_ve_ch_par_m2': Puissance maximale nécessaire pour le chauffage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'Pmax_ve_cl_par_m2': Puissance maximale nécessaire pour le refroidissement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'annuel_ch_par_m2': Consommation annuelle d'énergie pour le chauffage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'Pmax_ch_par_m2': Puissance maximale nécessaire pour le chauffage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'annuel_cl_par_m2': Consommation annuelle d'énergie pour le refroidissement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'Pmax_cl_par_m2': Puissance maximale nécessaire pour le refroidissement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'annuel_el_par_m2': Consommation annuelle d'énergie électrique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'Pmax_el_par_m2': Puissance maximale nécessaire en électricité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annee_construction</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Année de construction du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'effectif': Nombre d'employés dans le bâtiment.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'nb_equip_par_m2': Nombre d'équipements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'nb_equip_bureau_par_m2': Nombre d'équipements dans les bureaux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'nb_equip_autre_par_m2': Nombre d'équipements dans d'autres parties du bâtiment par mètre carré.</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bd_surface_par_occ</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Surface de bureau par occupant.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hbs_surface_par_occ</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Surface de bureaux </a:t>
            </a:r>
            <a:r>
              <a:rPr lang="fr-F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imosable</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par occupant.</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27</a:t>
            </a:fld>
            <a:endParaRPr lang="fr-FR"/>
          </a:p>
        </p:txBody>
      </p:sp>
    </p:spTree>
    <p:extLst>
      <p:ext uri="{BB962C8B-B14F-4D97-AF65-F5344CB8AC3E}">
        <p14:creationId xmlns:p14="http://schemas.microsoft.com/office/powerpoint/2010/main" val="2899495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méthodes .</a:t>
            </a:r>
            <a:r>
              <a:rPr lang="fr-FR" dirty="0" err="1"/>
              <a:t>describe</a:t>
            </a:r>
            <a:r>
              <a:rPr lang="fr-FR" dirty="0"/>
              <a:t>() et .info() sont deux méthodes couramment utilisées dans le langage de programmation Python, pour obtenir des informations sur un ensemble de données.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err="1"/>
              <a:t>df.describe</a:t>
            </a:r>
            <a:r>
              <a:rPr lang="fr-FR" dirty="0"/>
              <a:t>() est principalement utilisé pour obtenir des statistiques descriptives sur </a:t>
            </a:r>
          </a:p>
          <a:p>
            <a:r>
              <a:rPr lang="fr-FR" dirty="0"/>
              <a:t>df.info() fournit des informations plus générales sur l'ensemble du </a:t>
            </a:r>
            <a:r>
              <a:rPr lang="fr-FR" dirty="0" err="1"/>
              <a:t>DataFrame</a:t>
            </a:r>
            <a:r>
              <a:rPr lang="fr-FR" dirty="0"/>
              <a:t>,</a:t>
            </a:r>
          </a:p>
          <a:p>
            <a:endParaRPr lang="fr-FR" dirty="0"/>
          </a:p>
          <a:p>
            <a:r>
              <a:rPr lang="fr-FR" dirty="0"/>
              <a:t>Interprétation de ces statistiques :</a:t>
            </a:r>
          </a:p>
          <a:p>
            <a:pPr>
              <a:buFont typeface="Arial" panose="020B0604020202020204" pitchFamily="34" charset="0"/>
              <a:buChar char="•"/>
            </a:pPr>
            <a:r>
              <a:rPr lang="fr-FR" dirty="0"/>
              <a:t>count: Nombre d'entrées non nulles dans chaque colonne.</a:t>
            </a:r>
          </a:p>
          <a:p>
            <a:pPr>
              <a:buFont typeface="Arial" panose="020B0604020202020204" pitchFamily="34" charset="0"/>
              <a:buChar char="•"/>
            </a:pPr>
            <a:r>
              <a:rPr lang="fr-FR" dirty="0" err="1"/>
              <a:t>mean</a:t>
            </a:r>
            <a:r>
              <a:rPr lang="fr-FR" dirty="0"/>
              <a:t>: Moyenne des valeurs dans chaque colonne.</a:t>
            </a:r>
          </a:p>
          <a:p>
            <a:pPr>
              <a:buFont typeface="Arial" panose="020B0604020202020204" pitchFamily="34" charset="0"/>
              <a:buChar char="•"/>
            </a:pPr>
            <a:r>
              <a:rPr lang="fr-FR" dirty="0"/>
              <a:t>std: Écart-type, une mesure de la dispersion des valeurs.</a:t>
            </a:r>
          </a:p>
          <a:p>
            <a:pPr>
              <a:buFont typeface="Arial" panose="020B0604020202020204" pitchFamily="34" charset="0"/>
              <a:buChar char="•"/>
            </a:pPr>
            <a:r>
              <a:rPr lang="fr-FR" dirty="0"/>
              <a:t>min: La valeur minimale dans chaque colonne.</a:t>
            </a:r>
          </a:p>
          <a:p>
            <a:pPr>
              <a:buFont typeface="Arial" panose="020B0604020202020204" pitchFamily="34" charset="0"/>
              <a:buChar char="•"/>
            </a:pPr>
            <a:r>
              <a:rPr lang="fr-FR" dirty="0"/>
              <a:t>25%, 50%, 75%: Les percentiles respectifs (quartiles).</a:t>
            </a:r>
          </a:p>
          <a:p>
            <a:pPr>
              <a:buFont typeface="Arial" panose="020B0604020202020204" pitchFamily="34" charset="0"/>
              <a:buChar char="•"/>
            </a:pPr>
            <a:r>
              <a:rPr lang="fr-FR" dirty="0"/>
              <a:t>max: La valeur maximale dans chaque colonne.</a:t>
            </a:r>
          </a:p>
          <a:p>
            <a:r>
              <a:rPr lang="fr-FR" dirty="0"/>
              <a:t> y compris les types de données et les valeurs non </a:t>
            </a:r>
            <a:r>
              <a:rPr lang="fr-FR" dirty="0" err="1"/>
              <a:t>nullesles</a:t>
            </a:r>
            <a:r>
              <a:rPr lang="fr-FR" dirty="0"/>
              <a:t> données numériques</a:t>
            </a:r>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28</a:t>
            </a:fld>
            <a:endParaRPr lang="fr-FR"/>
          </a:p>
        </p:txBody>
      </p:sp>
    </p:spTree>
    <p:extLst>
      <p:ext uri="{BB962C8B-B14F-4D97-AF65-F5344CB8AC3E}">
        <p14:creationId xmlns:p14="http://schemas.microsoft.com/office/powerpoint/2010/main" val="2010455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corrélation mesure la relation statistique entre deux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Elle indique dans quelle mesure les variations dans une variable sont associées aux variations dans une autre variable</a:t>
            </a:r>
          </a:p>
          <a:p>
            <a:r>
              <a:rPr lang="fr-FR" dirty="0"/>
              <a:t>Le coefficient de corrélation est une valeur numérique comprise entre -1 et 1, où :</a:t>
            </a:r>
          </a:p>
          <a:p>
            <a:pPr>
              <a:buFont typeface="Arial" panose="020B0604020202020204" pitchFamily="34" charset="0"/>
              <a:buChar char="•"/>
            </a:pPr>
            <a:r>
              <a:rPr lang="fr-FR" b="1" dirty="0"/>
              <a:t>1 :</a:t>
            </a:r>
            <a:r>
              <a:rPr lang="fr-FR" dirty="0"/>
              <a:t> Indique une corrélation positive parfaite. À mesure qu'une variable augmente, l'autre variable augmente également de manière proportionnelle.</a:t>
            </a:r>
          </a:p>
          <a:p>
            <a:pPr>
              <a:buFont typeface="Arial" panose="020B0604020202020204" pitchFamily="34" charset="0"/>
              <a:buChar char="•"/>
            </a:pPr>
            <a:r>
              <a:rPr lang="fr-FR" b="1" dirty="0"/>
              <a:t>0 :</a:t>
            </a:r>
            <a:r>
              <a:rPr lang="fr-FR" dirty="0"/>
              <a:t> Indique aucune corrélation. Les changements dans une variable ne prédisent pas les changements dans l'autre variable.</a:t>
            </a:r>
          </a:p>
          <a:p>
            <a:pPr>
              <a:buFont typeface="Arial" panose="020B0604020202020204" pitchFamily="34" charset="0"/>
              <a:buChar char="•"/>
            </a:pPr>
            <a:r>
              <a:rPr lang="fr-FR" b="1" dirty="0"/>
              <a:t>-1 :</a:t>
            </a:r>
            <a:r>
              <a:rPr lang="fr-FR" dirty="0"/>
              <a:t> Indique une corrélation négative parfaite. À mesure qu'une variable augmente, l'autre variable diminue de manière proportionnelle.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effectLst/>
                <a:latin typeface="Times New Roman" panose="02020603050405020304" pitchFamily="18" charset="0"/>
                <a:ea typeface="Times New Roman" panose="02020603050405020304" pitchFamily="18" charset="0"/>
              </a:rPr>
              <a:t>Comme on pouvait le supposer les jours « ouvré (de travail)» de la semaine présente une forte corrélation positive entre elles mais une corrélation négative avec les jours de weekend. De plus, "%Saturday" et "Sunday" ont également une forte corrélation positive entre elles. </a:t>
            </a:r>
          </a:p>
          <a:p>
            <a:pPr>
              <a:buFont typeface="Arial" panose="020B0604020202020204" pitchFamily="34" charset="0"/>
              <a:buChar cha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30</a:t>
            </a:fld>
            <a:endParaRPr lang="fr-FR"/>
          </a:p>
        </p:txBody>
      </p:sp>
    </p:spTree>
    <p:extLst>
      <p:ext uri="{BB962C8B-B14F-4D97-AF65-F5344CB8AC3E}">
        <p14:creationId xmlns:p14="http://schemas.microsoft.com/office/powerpoint/2010/main" val="679745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CCCCC"/>
                </a:solidFill>
                <a:effectLst/>
                <a:latin typeface="Consolas" panose="020B0609020204030204" pitchFamily="49" charset="0"/>
              </a:rPr>
              <a:t>L'inertie (</a:t>
            </a:r>
            <a:r>
              <a:rPr lang="fr-FR" b="0" dirty="0" err="1">
                <a:solidFill>
                  <a:srgbClr val="CCCCCC"/>
                </a:solidFill>
                <a:effectLst/>
                <a:latin typeface="Consolas" panose="020B0609020204030204" pitchFamily="49" charset="0"/>
              </a:rPr>
              <a:t>inertia</a:t>
            </a:r>
            <a:r>
              <a:rPr lang="fr-FR" b="0" dirty="0">
                <a:solidFill>
                  <a:srgbClr val="CCCCCC"/>
                </a:solidFill>
                <a:effectLst/>
                <a:latin typeface="Consolas" panose="020B0609020204030204" pitchFamily="49" charset="0"/>
              </a:rPr>
              <a:t> en anglais) est une mesure utilisée pour évaluer la performance d'un algorithme de clustering, en particulier dans le contexte des algorithmes de type K-</a:t>
            </a:r>
            <a:r>
              <a:rPr lang="fr-FR" b="0" dirty="0" err="1">
                <a:solidFill>
                  <a:srgbClr val="CCCCCC"/>
                </a:solidFill>
                <a:effectLst/>
                <a:latin typeface="Consolas" panose="020B0609020204030204" pitchFamily="49" charset="0"/>
              </a:rPr>
              <a:t>means</a:t>
            </a:r>
            <a:r>
              <a:rPr lang="fr-FR" b="0" dirty="0">
                <a:solidFill>
                  <a:srgbClr val="CCCCCC"/>
                </a:solidFill>
                <a:effectLst/>
                <a:latin typeface="Consolas" panose="020B0609020204030204" pitchFamily="49" charset="0"/>
              </a:rPr>
              <a:t>. Ell</a:t>
            </a:r>
            <a:r>
              <a:rPr lang="fr-FR" b="1" dirty="0">
                <a:solidFill>
                  <a:srgbClr val="CCCCCC"/>
                </a:solidFill>
                <a:effectLst/>
                <a:latin typeface="Consolas" panose="020B0609020204030204" pitchFamily="49" charset="0"/>
              </a:rPr>
              <a:t>e mesure la somme des carrés des distances entre chaque point de données et le centroïde du cluster auquel il est assigné. En d'autres termes, l'inertie mesure la cohésion des points à l'intérieur d'un cluster.</a:t>
            </a:r>
          </a:p>
          <a:p>
            <a:br>
              <a:rPr lang="fr-FR" b="0" dirty="0">
                <a:solidFill>
                  <a:srgbClr val="CCCCCC"/>
                </a:solidFill>
                <a:effectLst/>
                <a:latin typeface="Consolas" panose="020B0609020204030204" pitchFamily="49" charset="0"/>
              </a:rPr>
            </a:br>
            <a:r>
              <a:rPr lang="fr-FR" b="0" dirty="0">
                <a:solidFill>
                  <a:srgbClr val="CCCCCC"/>
                </a:solidFill>
                <a:effectLst/>
                <a:latin typeface="Consolas" panose="020B0609020204030204" pitchFamily="49" charset="0"/>
              </a:rPr>
              <a:t>L'objectif du clustering est de minimiser cette inertie. Plus l'inertie est faible, plus les points à l'intérieur de chaque cluster sont proches les uns des autres, indiquant une meilleure cohésion</a:t>
            </a:r>
          </a:p>
          <a:p>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6796E6"/>
                </a:solidFill>
                <a:effectLst/>
                <a:latin typeface="Consolas" panose="020B0609020204030204" pitchFamily="49" charset="0"/>
              </a:rPr>
              <a:t>1.</a:t>
            </a:r>
            <a:r>
              <a:rPr lang="fr-FR" b="0" dirty="0">
                <a:solidFill>
                  <a:srgbClr val="CCCCCC"/>
                </a:solidFill>
                <a:effectLst/>
                <a:latin typeface="Consolas" panose="020B0609020204030204" pitchFamily="49" charset="0"/>
              </a:rPr>
              <a:t> </a:t>
            </a:r>
            <a:r>
              <a:rPr lang="fr-FR" b="0" dirty="0" err="1">
                <a:solidFill>
                  <a:srgbClr val="CCCCCC"/>
                </a:solidFill>
                <a:effectLst/>
                <a:latin typeface="Consolas" panose="020B0609020204030204" pitchFamily="49" charset="0"/>
              </a:rPr>
              <a:t>metric</a:t>
            </a:r>
            <a:r>
              <a:rPr lang="fr-FR" b="0" dirty="0">
                <a:solidFill>
                  <a:srgbClr val="CCCCCC"/>
                </a:solidFill>
                <a:effectLst/>
                <a:latin typeface="Consolas" panose="020B0609020204030204" pitchFamily="49" charset="0"/>
              </a:rPr>
              <a:t>="</a:t>
            </a:r>
            <a:r>
              <a:rPr lang="fr-FR" b="0" dirty="0" err="1">
                <a:solidFill>
                  <a:srgbClr val="CCCCCC"/>
                </a:solidFill>
                <a:effectLst/>
                <a:latin typeface="Consolas" panose="020B0609020204030204" pitchFamily="49" charset="0"/>
              </a:rPr>
              <a:t>euclidean</a:t>
            </a:r>
            <a:r>
              <a:rPr lang="fr-FR" b="0" dirty="0">
                <a:solidFill>
                  <a:srgbClr val="CCCCCC"/>
                </a:solidFill>
                <a:effectLst/>
                <a:latin typeface="Consolas" panose="020B0609020204030204" pitchFamily="49" charset="0"/>
              </a:rPr>
              <a:t>«  - C'est la métrique euclidienne classique qui mesure la distance directe entre deux points dans un espace euclidien.</a:t>
            </a:r>
          </a:p>
          <a:p>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6796E6"/>
                </a:solidFill>
                <a:effectLst/>
                <a:latin typeface="Consolas" panose="020B0609020204030204" pitchFamily="49" charset="0"/>
              </a:rPr>
              <a:t>2.</a:t>
            </a:r>
            <a:r>
              <a:rPr lang="fr-FR" b="0" dirty="0">
                <a:solidFill>
                  <a:srgbClr val="CCCCCC"/>
                </a:solidFill>
                <a:effectLst/>
                <a:latin typeface="Consolas" panose="020B0609020204030204" pitchFamily="49" charset="0"/>
              </a:rPr>
              <a:t> </a:t>
            </a:r>
            <a:r>
              <a:rPr lang="fr-FR" b="0" dirty="0" err="1">
                <a:solidFill>
                  <a:srgbClr val="CCCCCC"/>
                </a:solidFill>
                <a:effectLst/>
                <a:latin typeface="Consolas" panose="020B0609020204030204" pitchFamily="49" charset="0"/>
              </a:rPr>
              <a:t>metric</a:t>
            </a:r>
            <a:r>
              <a:rPr lang="fr-FR" b="0" dirty="0">
                <a:solidFill>
                  <a:srgbClr val="CCCCCC"/>
                </a:solidFill>
                <a:effectLst/>
                <a:latin typeface="Consolas" panose="020B0609020204030204" pitchFamily="49" charset="0"/>
              </a:rPr>
              <a:t>="</a:t>
            </a:r>
            <a:r>
              <a:rPr lang="fr-FR" b="0" dirty="0" err="1">
                <a:solidFill>
                  <a:srgbClr val="CCCCCC"/>
                </a:solidFill>
                <a:effectLst/>
                <a:latin typeface="Consolas" panose="020B0609020204030204" pitchFamily="49" charset="0"/>
              </a:rPr>
              <a:t>dtw</a:t>
            </a:r>
            <a:r>
              <a:rPr lang="fr-FR" b="0" dirty="0">
                <a:solidFill>
                  <a:srgbClr val="CCCCCC"/>
                </a:solidFill>
                <a:effectLst/>
                <a:latin typeface="Consolas" panose="020B0609020204030204" pitchFamily="49" charset="0"/>
              </a:rPr>
              <a:t>«  - Le (Dynamic Time </a:t>
            </a:r>
            <a:r>
              <a:rPr lang="fr-FR" b="0" dirty="0" err="1">
                <a:solidFill>
                  <a:srgbClr val="CCCCCC"/>
                </a:solidFill>
                <a:effectLst/>
                <a:latin typeface="Consolas" panose="020B0609020204030204" pitchFamily="49" charset="0"/>
              </a:rPr>
              <a:t>Warping</a:t>
            </a:r>
            <a:r>
              <a:rPr lang="fr-FR" b="0" dirty="0">
                <a:solidFill>
                  <a:srgbClr val="CCCCCC"/>
                </a:solidFill>
                <a:effectLst/>
                <a:latin typeface="Consolas" panose="020B0609020204030204" pitchFamily="49" charset="0"/>
              </a:rPr>
              <a:t>) est une méthode qui mesure la dissimilarité entre deux séries temporelles en trouvant la meilleure correspondance entre leurs points, même si elles ont des échelles temporelles différentes ou des déformations dans le temps.</a:t>
            </a:r>
          </a:p>
          <a:p>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6796E6"/>
                </a:solidFill>
                <a:effectLst/>
                <a:latin typeface="Consolas" panose="020B0609020204030204" pitchFamily="49" charset="0"/>
              </a:rPr>
              <a:t>3.</a:t>
            </a:r>
            <a:r>
              <a:rPr lang="fr-FR" b="0" dirty="0">
                <a:solidFill>
                  <a:srgbClr val="CCCCCC"/>
                </a:solidFill>
                <a:effectLst/>
                <a:latin typeface="Consolas" panose="020B0609020204030204" pitchFamily="49" charset="0"/>
              </a:rPr>
              <a:t> </a:t>
            </a:r>
            <a:r>
              <a:rPr lang="fr-FR" b="0" dirty="0" err="1">
                <a:solidFill>
                  <a:srgbClr val="CCCCCC"/>
                </a:solidFill>
                <a:effectLst/>
                <a:latin typeface="Consolas" panose="020B0609020204030204" pitchFamily="49" charset="0"/>
              </a:rPr>
              <a:t>metric</a:t>
            </a:r>
            <a:r>
              <a:rPr lang="fr-FR" b="0" dirty="0">
                <a:solidFill>
                  <a:srgbClr val="CCCCCC"/>
                </a:solidFill>
                <a:effectLst/>
                <a:latin typeface="Consolas" panose="020B0609020204030204" pitchFamily="49" charset="0"/>
              </a:rPr>
              <a:t>="</a:t>
            </a:r>
            <a:r>
              <a:rPr lang="fr-FR" b="0" dirty="0" err="1">
                <a:solidFill>
                  <a:srgbClr val="CCCCCC"/>
                </a:solidFill>
                <a:effectLst/>
                <a:latin typeface="Consolas" panose="020B0609020204030204" pitchFamily="49" charset="0"/>
              </a:rPr>
              <a:t>softdtw</a:t>
            </a:r>
            <a:r>
              <a:rPr lang="fr-FR" b="0" dirty="0">
                <a:solidFill>
                  <a:srgbClr val="CCCCCC"/>
                </a:solidFill>
                <a:effectLst/>
                <a:latin typeface="Consolas" panose="020B0609020204030204" pitchFamily="49" charset="0"/>
              </a:rPr>
              <a:t> –Soft (Dynamic Time </a:t>
            </a:r>
            <a:r>
              <a:rPr lang="fr-FR" b="0" dirty="0" err="1">
                <a:solidFill>
                  <a:srgbClr val="CCCCCC"/>
                </a:solidFill>
                <a:effectLst/>
                <a:latin typeface="Consolas" panose="020B0609020204030204" pitchFamily="49" charset="0"/>
              </a:rPr>
              <a:t>Warping</a:t>
            </a:r>
            <a:r>
              <a:rPr lang="fr-FR" b="0" dirty="0">
                <a:solidFill>
                  <a:srgbClr val="CCCCCC"/>
                </a:solidFill>
                <a:effectLst/>
                <a:latin typeface="Consolas" panose="020B0609020204030204" pitchFamily="49" charset="0"/>
              </a:rPr>
              <a:t>) Une version "adoucie" du DTW qui introduit une pénalité continue pour les déformations temporelles. Cela rend la métrique différentiable, ce qui la rend plus adaptée à des applications où la différenciation est importante.</a:t>
            </a: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31</a:t>
            </a:fld>
            <a:endParaRPr lang="fr-FR"/>
          </a:p>
        </p:txBody>
      </p:sp>
    </p:spTree>
    <p:extLst>
      <p:ext uri="{BB962C8B-B14F-4D97-AF65-F5344CB8AC3E}">
        <p14:creationId xmlns:p14="http://schemas.microsoft.com/office/powerpoint/2010/main" val="589618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dirty="0">
              <a:solidFill>
                <a:srgbClr val="CCCCCC"/>
              </a:solidFill>
              <a:effectLs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32</a:t>
            </a:fld>
            <a:endParaRPr lang="fr-FR"/>
          </a:p>
        </p:txBody>
      </p:sp>
    </p:spTree>
    <p:extLst>
      <p:ext uri="{BB962C8B-B14F-4D97-AF65-F5344CB8AC3E}">
        <p14:creationId xmlns:p14="http://schemas.microsoft.com/office/powerpoint/2010/main" val="944027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score de silhouette est calculé pour chaque point de données et fournit une indication de la qualité du regroupement de ce point dans son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score obtenu suggère que les clusters sont bien définis et que les objets à l'intérieur des clusters sont plus similaires les uns aux autres qu'à ceux des autres clusters. C'est une indication positive de la qualité de votre algorithme de clustering, montrant une bonne séparation entre les clusters.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endParaRPr lang="fr-FR"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CCCCC"/>
                </a:solidFill>
                <a:effectLst/>
                <a:latin typeface="Consolas" panose="020B0609020204030204" pitchFamily="49" charset="0"/>
              </a:rPr>
              <a:t>L'algorithme t-SNE tente de trouver une configuration optimale selon un critère de théorie de l'information afin de conserver la proximité entre les points pendant la transformation : deux points qui sont proches (resp. éloignés) dans l'espace d'origine doivent être proches (resp. éloignés) dans l'espace de faible dimension. </a:t>
            </a:r>
          </a:p>
          <a:p>
            <a:endParaRPr lang="fr-FR" b="0" dirty="0">
              <a:solidFill>
                <a:srgbClr val="CCCCCC"/>
              </a:solidFill>
              <a:effectLst/>
              <a:latin typeface="Consolas" panose="020B0609020204030204" pitchFamily="49" charset="0"/>
            </a:endParaRPr>
          </a:p>
          <a:p>
            <a:r>
              <a:rPr lang="fr-FR" b="0" dirty="0">
                <a:solidFill>
                  <a:srgbClr val="CCCCCC"/>
                </a:solidFill>
                <a:effectLst/>
                <a:latin typeface="Consolas" panose="020B0609020204030204" pitchFamily="49" charset="0"/>
              </a:rPr>
              <a:t>S=(b-a)/max(</a:t>
            </a:r>
            <a:r>
              <a:rPr lang="fr-FR" b="0" dirty="0" err="1">
                <a:solidFill>
                  <a:srgbClr val="CCCCCC"/>
                </a:solidFill>
                <a:effectLst/>
                <a:latin typeface="Consolas" panose="020B0609020204030204" pitchFamily="49" charset="0"/>
              </a:rPr>
              <a:t>a,b</a:t>
            </a:r>
            <a:r>
              <a:rPr lang="fr-FR" b="0" dirty="0">
                <a:solidFill>
                  <a:srgbClr val="CCCCCC"/>
                </a:solidFill>
                <a:effectLst/>
                <a:latin typeface="Consolas" panose="020B0609020204030204" pitchFamily="49" charset="0"/>
              </a:rPr>
              <a:t>)</a:t>
            </a:r>
          </a:p>
          <a:p>
            <a:endParaRPr lang="fr-FR" b="0" dirty="0">
              <a:solidFill>
                <a:srgbClr val="CCCCCC"/>
              </a:solidFill>
              <a:effectLst/>
              <a:latin typeface="Consolas" panose="020B0609020204030204" pitchFamily="49" charset="0"/>
            </a:endParaRPr>
          </a:p>
          <a:p>
            <a:r>
              <a:rPr lang="fr-FR" dirty="0"/>
              <a:t>a est la distance moyenne entre un point et tous les autres points dans le même cluster. C'est la cohésion du point par rapport aux autres points du même cluster.</a:t>
            </a:r>
          </a:p>
          <a:p>
            <a:r>
              <a:rPr lang="fr-FR" dirty="0"/>
              <a:t>B est la distance moyenne entre le point et tous les points du cluster le plus proche dont le point en question ne fait pas partie. C'est la séparation par rapport au cluster voisin le plus proche.</a:t>
            </a:r>
          </a:p>
          <a:p>
            <a:br>
              <a:rPr lang="fr-FR" b="0" dirty="0">
                <a:solidFill>
                  <a:srgbClr val="CCCCCC"/>
                </a:solidFill>
                <a:effectLst/>
                <a:latin typeface="Consolas" panose="020B0609020204030204" pitchFamily="49" charset="0"/>
              </a:rPr>
            </a:br>
            <a:endParaRPr lang="fr-FR" b="0" dirty="0">
              <a:solidFill>
                <a:srgbClr val="CCCCCC"/>
              </a:solidFill>
              <a:effectLs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33</a:t>
            </a:fld>
            <a:endParaRPr lang="fr-FR"/>
          </a:p>
        </p:txBody>
      </p:sp>
    </p:spTree>
    <p:extLst>
      <p:ext uri="{BB962C8B-B14F-4D97-AF65-F5344CB8AC3E}">
        <p14:creationId xmlns:p14="http://schemas.microsoft.com/office/powerpoint/2010/main" val="3703031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34</a:t>
            </a:fld>
            <a:endParaRPr lang="fr-FR"/>
          </a:p>
        </p:txBody>
      </p:sp>
    </p:spTree>
    <p:extLst>
      <p:ext uri="{BB962C8B-B14F-4D97-AF65-F5344CB8AC3E}">
        <p14:creationId xmlns:p14="http://schemas.microsoft.com/office/powerpoint/2010/main" val="420029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68CC8BD-E036-4B15-BEA2-76A3760C2E5C}" type="slidenum">
              <a:rPr lang="fr-FR" smtClean="0"/>
              <a:t>5</a:t>
            </a:fld>
            <a:endParaRPr lang="fr-FR"/>
          </a:p>
        </p:txBody>
      </p:sp>
    </p:spTree>
    <p:extLst>
      <p:ext uri="{BB962C8B-B14F-4D97-AF65-F5344CB8AC3E}">
        <p14:creationId xmlns:p14="http://schemas.microsoft.com/office/powerpoint/2010/main" val="311080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defTabSz="914126"/>
            <a:fld id="{C140652C-A355-44E2-B96C-E6B7475DE33F}" type="slidenum">
              <a:rPr lang="en-US">
                <a:solidFill>
                  <a:prstClr val="black"/>
                </a:solidFill>
                <a:latin typeface="Calibri" panose="020F0502020204030204"/>
              </a:rPr>
              <a:pPr defTabSz="914126"/>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127386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7</a:t>
            </a:fld>
            <a:endParaRPr lang="fr-FR"/>
          </a:p>
        </p:txBody>
      </p:sp>
    </p:spTree>
    <p:extLst>
      <p:ext uri="{BB962C8B-B14F-4D97-AF65-F5344CB8AC3E}">
        <p14:creationId xmlns:p14="http://schemas.microsoft.com/office/powerpoint/2010/main" val="15430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effectLst/>
                <a:latin typeface="Times New Roman" panose="02020603050405020304" pitchFamily="18" charset="0"/>
                <a:ea typeface="Calibri" panose="020F0502020204030204" pitchFamily="34" charset="0"/>
              </a:rPr>
              <a:t>Ces l</a:t>
            </a:r>
            <a:r>
              <a:rPr lang="fr-FR" sz="1200" dirty="0">
                <a:solidFill>
                  <a:srgbClr val="000000"/>
                </a:solidFill>
                <a:effectLst/>
                <a:latin typeface="Times New Roman" panose="02020603050405020304" pitchFamily="18" charset="0"/>
                <a:ea typeface="Times New Roman" panose="02020603050405020304" pitchFamily="18" charset="0"/>
              </a:rPr>
              <a:t>ogiciels cherchent à déterminer, en première approche, les besoins énergétiques des bâtiments.</a:t>
            </a:r>
            <a:br>
              <a:rPr lang="fr-FR" sz="1200" dirty="0">
                <a:solidFill>
                  <a:srgbClr val="000000"/>
                </a:solidFill>
                <a:effectLst/>
                <a:latin typeface="Times New Roman" panose="02020603050405020304" pitchFamily="18" charset="0"/>
                <a:ea typeface="Times New Roman" panose="02020603050405020304" pitchFamily="18" charset="0"/>
              </a:rPr>
            </a:br>
            <a:r>
              <a:rPr lang="fr-FR" sz="1200" dirty="0">
                <a:solidFill>
                  <a:srgbClr val="000000"/>
                </a:solidFill>
                <a:effectLst/>
                <a:latin typeface="Times New Roman" panose="02020603050405020304" pitchFamily="18" charset="0"/>
                <a:ea typeface="Times New Roman" panose="02020603050405020304" pitchFamily="18" charset="0"/>
              </a:rPr>
              <a:t>Pour alimenter les logiciels d’</a:t>
            </a:r>
            <a:r>
              <a:rPr lang="fr-FR" sz="1200" dirty="0" err="1">
                <a:solidFill>
                  <a:srgbClr val="000000"/>
                </a:solidFill>
                <a:effectLst/>
                <a:latin typeface="Times New Roman" panose="02020603050405020304" pitchFamily="18" charset="0"/>
                <a:ea typeface="Times New Roman" panose="02020603050405020304" pitchFamily="18" charset="0"/>
              </a:rPr>
              <a:t>Efficacity</a:t>
            </a:r>
            <a:r>
              <a:rPr lang="fr-FR" sz="1200" dirty="0">
                <a:solidFill>
                  <a:srgbClr val="000000"/>
                </a:solidFill>
                <a:effectLst/>
                <a:latin typeface="Times New Roman" panose="02020603050405020304" pitchFamily="18" charset="0"/>
                <a:ea typeface="Times New Roman" panose="02020603050405020304" pitchFamily="18" charset="0"/>
              </a:rPr>
              <a:t>, des bases de données de profils de besoins énergétiques de bâtiments, ont été développée dans le lot « QBC 1.1 — Données bâtimentaires pour la modélisation</a:t>
            </a:r>
            <a:r>
              <a:rPr lang="fr-FR" sz="1200" spc="5" dirty="0">
                <a:solidFill>
                  <a:srgbClr val="000000"/>
                </a:solidFill>
                <a:effectLst/>
                <a:latin typeface="Times New Roman" panose="02020603050405020304" pitchFamily="18" charset="0"/>
                <a:ea typeface="Times New Roman" panose="02020603050405020304" pitchFamily="18" charset="0"/>
              </a:rPr>
              <a:t> </a:t>
            </a:r>
            <a:r>
              <a:rPr lang="fr-FR" sz="1200" dirty="0">
                <a:solidFill>
                  <a:srgbClr val="000000"/>
                </a:solidFill>
                <a:effectLst/>
                <a:latin typeface="Times New Roman" panose="02020603050405020304" pitchFamily="18" charset="0"/>
                <a:ea typeface="Times New Roman" panose="02020603050405020304" pitchFamily="18" charset="0"/>
              </a:rPr>
              <a:t>multi-énergie </a:t>
            </a:r>
            <a:br>
              <a:rPr lang="fr-FR" sz="1200" dirty="0">
                <a:solidFill>
                  <a:srgbClr val="000000"/>
                </a:solidFill>
                <a:effectLst/>
                <a:latin typeface="Times New Roman" panose="02020603050405020304" pitchFamily="18" charset="0"/>
                <a:ea typeface="Times New Roman" panose="02020603050405020304" pitchFamily="18" charset="0"/>
              </a:rPr>
            </a:br>
            <a:br>
              <a:rPr lang="fr-FR" sz="1200" dirty="0">
                <a:solidFill>
                  <a:srgbClr val="000000"/>
                </a:solidFill>
                <a:effectLst/>
                <a:latin typeface="Times New Roman" panose="02020603050405020304" pitchFamily="18" charset="0"/>
                <a:ea typeface="Times New Roman" panose="02020603050405020304" pitchFamily="18" charset="0"/>
              </a:rPr>
            </a:br>
            <a:r>
              <a:rPr lang="fr-FR" sz="1200" dirty="0">
                <a:solidFill>
                  <a:srgbClr val="000000"/>
                </a:solidFill>
                <a:effectLst/>
                <a:latin typeface="Times New Roman" panose="02020603050405020304" pitchFamily="18" charset="0"/>
                <a:ea typeface="Times New Roman" panose="02020603050405020304" pitchFamily="18" charset="0"/>
              </a:rPr>
              <a:t>Ces BDD sont enrichie et mise à jour régulièrement. </a:t>
            </a:r>
            <a:br>
              <a:rPr lang="fr-FR" sz="1200" dirty="0">
                <a:solidFill>
                  <a:srgbClr val="000000"/>
                </a:solidFill>
                <a:effectLst/>
                <a:latin typeface="Times New Roman" panose="02020603050405020304" pitchFamily="18" charset="0"/>
                <a:ea typeface="Times New Roman" panose="02020603050405020304" pitchFamily="18" charset="0"/>
              </a:rPr>
            </a:br>
            <a:br>
              <a:rPr lang="fr-FR" sz="1200" dirty="0">
                <a:solidFill>
                  <a:srgbClr val="000000"/>
                </a:solidFill>
                <a:effectLst/>
                <a:latin typeface="Times New Roman" panose="02020603050405020304" pitchFamily="18" charset="0"/>
                <a:ea typeface="Times New Roman" panose="02020603050405020304" pitchFamily="18" charset="0"/>
              </a:rPr>
            </a:br>
            <a:r>
              <a:rPr lang="fr-FR" sz="1200" dirty="0">
                <a:solidFill>
                  <a:srgbClr val="000000"/>
                </a:solidFill>
                <a:effectLst/>
                <a:latin typeface="Times New Roman" panose="02020603050405020304" pitchFamily="18" charset="0"/>
                <a:ea typeface="Times New Roman" panose="02020603050405020304" pitchFamily="18" charset="0"/>
              </a:rPr>
              <a:t>Ces BDD sont simulé/construite</a:t>
            </a:r>
            <a:r>
              <a:rPr lang="fr-FR" sz="1200" dirty="0">
                <a:solidFill>
                  <a:srgbClr val="000000"/>
                </a:solidFill>
                <a:latin typeface="Times New Roman" panose="02020603050405020304" pitchFamily="18" charset="0"/>
                <a:ea typeface="Times New Roman" panose="02020603050405020304" pitchFamily="18" charset="0"/>
              </a:rPr>
              <a:t> </a:t>
            </a:r>
            <a:r>
              <a:rPr lang="fr-FR" sz="1200" dirty="0">
                <a:solidFill>
                  <a:srgbClr val="000000"/>
                </a:solidFill>
                <a:effectLst/>
                <a:latin typeface="Times New Roman" panose="02020603050405020304" pitchFamily="18" charset="0"/>
                <a:ea typeface="Times New Roman" panose="02020603050405020304" pitchFamily="18" charset="0"/>
              </a:rPr>
              <a:t>avec un logiciel qui permettra d’établir des profils de besoins au pas de temps horaire sur une année.</a:t>
            </a:r>
            <a:br>
              <a:rPr lang="fr-FR" sz="1200" dirty="0">
                <a:solidFill>
                  <a:srgbClr val="000000"/>
                </a:solidFill>
                <a:latin typeface="Times New Roman" panose="02020603050405020304" pitchFamily="18" charset="0"/>
                <a:ea typeface="Times New Roman" panose="02020603050405020304" pitchFamily="18" charset="0"/>
              </a:rPr>
            </a:br>
            <a:br>
              <a:rPr lang="fr-FR" sz="1200" dirty="0">
                <a:solidFill>
                  <a:srgbClr val="000000"/>
                </a:solidFill>
                <a:latin typeface="Times New Roman" panose="02020603050405020304" pitchFamily="18" charset="0"/>
              </a:rPr>
            </a:br>
            <a:r>
              <a:rPr lang="fr-FR" sz="1200" dirty="0">
                <a:solidFill>
                  <a:srgbClr val="000000"/>
                </a:solidFill>
                <a:latin typeface="Times New Roman" panose="02020603050405020304" pitchFamily="18" charset="0"/>
              </a:rPr>
              <a:t>Il est important de noter que ce processus peut être aussi chronophage.</a:t>
            </a:r>
            <a:br>
              <a:rPr lang="fr-FR" sz="1200" dirty="0">
                <a:solidFill>
                  <a:srgbClr val="000000"/>
                </a:solidFill>
                <a:latin typeface="Times New Roman" panose="02020603050405020304" pitchFamily="18" charset="0"/>
              </a:rPr>
            </a:br>
            <a:br>
              <a:rPr lang="fr-FR" sz="1200" dirty="0">
                <a:solidFill>
                  <a:srgbClr val="000000"/>
                </a:solidFill>
                <a:latin typeface="Times New Roman" panose="02020603050405020304" pitchFamily="18" charset="0"/>
              </a:rPr>
            </a:br>
            <a:r>
              <a:rPr lang="fr-FR" sz="1200" dirty="0">
                <a:solidFill>
                  <a:srgbClr val="000000"/>
                </a:solidFill>
                <a:latin typeface="Times New Roman" panose="02020603050405020304" pitchFamily="18" charset="0"/>
              </a:rPr>
              <a:t>De plus, l’analyse des jours "types" tels que les jours ouvrés, les weekends, les jours de vacances, etc., implique un découpage manuel de ces jours, ce qui peut introduire des biais dans le choix des jours et limiter la capacité à identifier d'autres typologies.</a:t>
            </a:r>
            <a:br>
              <a:rPr lang="fr-FR" sz="1600" dirty="0">
                <a:solidFill>
                  <a:srgbClr val="000000"/>
                </a:solidFill>
                <a:effectLst/>
                <a:latin typeface="Times New Roman" panose="02020603050405020304" pitchFamily="18" charset="0"/>
                <a:ea typeface="Times New Roman" panose="02020603050405020304" pitchFamily="18" charset="0"/>
              </a:rPr>
            </a:br>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8</a:t>
            </a:fld>
            <a:endParaRPr lang="fr-FR"/>
          </a:p>
        </p:txBody>
      </p:sp>
    </p:spTree>
    <p:extLst>
      <p:ext uri="{BB962C8B-B14F-4D97-AF65-F5344CB8AC3E}">
        <p14:creationId xmlns:p14="http://schemas.microsoft.com/office/powerpoint/2010/main" val="740027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00050" lvl="1" indent="0">
              <a:buNone/>
            </a:pPr>
            <a:br>
              <a:rPr lang="fr-FR" sz="1200" dirty="0">
                <a:solidFill>
                  <a:srgbClr val="000000"/>
                </a:solidFill>
                <a:latin typeface="Times New Roman" panose="02020603050405020304" pitchFamily="18" charset="0"/>
              </a:rPr>
            </a:br>
            <a:r>
              <a:rPr lang="fr-FR" sz="1200" b="1" dirty="0">
                <a:solidFill>
                  <a:srgbClr val="000000"/>
                </a:solidFill>
                <a:latin typeface="Times New Roman" panose="02020603050405020304" pitchFamily="18" charset="0"/>
              </a:rPr>
              <a:t>De plus, l’analyse des jours "types" tels que les jours ouvrés, les weekends, les jours de vacances, etc., implique un découpage manuel de ces jours, ce qui peut introduire des biais/p</a:t>
            </a:r>
            <a:r>
              <a:rPr lang="fr-FR" b="1" dirty="0"/>
              <a:t>référence subjectif </a:t>
            </a:r>
            <a:r>
              <a:rPr lang="fr-FR" sz="1200" b="1" dirty="0">
                <a:solidFill>
                  <a:srgbClr val="000000"/>
                </a:solidFill>
                <a:latin typeface="Times New Roman" panose="02020603050405020304" pitchFamily="18" charset="0"/>
              </a:rPr>
              <a:t>dans le choix des jours et limiter la capacité à identifier d'autres typologies.</a:t>
            </a:r>
            <a:br>
              <a:rPr lang="fr-FR" sz="1200" dirty="0">
                <a:solidFill>
                  <a:srgbClr val="000000"/>
                </a:solidFill>
                <a:latin typeface="Times New Roman" panose="02020603050405020304" pitchFamily="18" charset="0"/>
              </a:rPr>
            </a:br>
            <a:r>
              <a:rPr lang="fr-FR" sz="1200" dirty="0">
                <a:solidFill>
                  <a:srgbClr val="000000"/>
                </a:solidFill>
                <a:latin typeface="Times New Roman" panose="02020603050405020304" pitchFamily="18" charset="0"/>
              </a:rPr>
              <a:t>C’est la raison pour laquelle l'intégration d'une solution automatisée est envisagée.</a:t>
            </a:r>
            <a:br>
              <a:rPr lang="fr-FR" sz="1200" dirty="0">
                <a:solidFill>
                  <a:srgbClr val="000000"/>
                </a:solidFill>
                <a:latin typeface="Times New Roman" panose="02020603050405020304" pitchFamily="18" charset="0"/>
              </a:rPr>
            </a:br>
            <a:br>
              <a:rPr lang="fr-FR" sz="1200" dirty="0">
                <a:solidFill>
                  <a:srgbClr val="000000"/>
                </a:solidFill>
                <a:effectLst/>
                <a:latin typeface="Times New Roman" panose="02020603050405020304" pitchFamily="18" charset="0"/>
                <a:ea typeface="Times New Roman" panose="02020603050405020304" pitchFamily="18" charset="0"/>
              </a:rPr>
            </a:br>
            <a:r>
              <a:rPr lang="fr-FR" sz="1200" dirty="0">
                <a:solidFill>
                  <a:srgbClr val="000000"/>
                </a:solidFill>
                <a:latin typeface="Times New Roman" panose="02020603050405020304" pitchFamily="18" charset="0"/>
              </a:rPr>
              <a:t>Actuellement, l'approche pour analyser les données nouvellement générées et comprendre les besoins ainsi que les habitudes de consommation énergétique repose sur l'expertise d'ingénieurs spécialisés dans les domaines des bâtiments et de l'efficacité énergétique. </a:t>
            </a:r>
            <a:br>
              <a:rPr lang="fr-FR" sz="1200" dirty="0">
                <a:solidFill>
                  <a:srgbClr val="000000"/>
                </a:solidFill>
                <a:latin typeface="Times New Roman" panose="02020603050405020304" pitchFamily="18" charset="0"/>
              </a:rPr>
            </a:br>
            <a:br>
              <a:rPr lang="fr-FR" sz="1200" dirty="0">
                <a:solidFill>
                  <a:srgbClr val="000000"/>
                </a:solidFill>
                <a:latin typeface="Times New Roman" panose="02020603050405020304" pitchFamily="18" charset="0"/>
              </a:rPr>
            </a:br>
            <a:r>
              <a:rPr lang="fr-FR" sz="1200" dirty="0">
                <a:solidFill>
                  <a:srgbClr val="000000"/>
                </a:solidFill>
                <a:latin typeface="Times New Roman" panose="02020603050405020304" pitchFamily="18" charset="0"/>
              </a:rPr>
              <a:t>Cependant, cette méthode présente des limites, notamment une exploration manuelle et graphique des données pour identifier les groupes de profils, ce qui rend difficile la représentation et la mise en évidence de ces groupes. </a:t>
            </a:r>
            <a:br>
              <a:rPr lang="fr-FR" sz="1200" dirty="0">
                <a:solidFill>
                  <a:srgbClr val="000000"/>
                </a:solidFill>
                <a:latin typeface="Times New Roman" panose="02020603050405020304" pitchFamily="18" charset="0"/>
              </a:rPr>
            </a:br>
            <a:endParaRPr lang="fr-FR" sz="1200" dirty="0">
              <a:solidFill>
                <a:srgbClr val="000000"/>
              </a:solidFill>
              <a:latin typeface="Times New Roman" panose="02020603050405020304" pitchFamily="18" charset="0"/>
            </a:endParaRPr>
          </a:p>
          <a:p>
            <a:pPr marL="400050" lvl="1" indent="0">
              <a:buNone/>
            </a:pPr>
            <a:endParaRPr lang="fr-FR" sz="1200" dirty="0">
              <a:solidFill>
                <a:srgbClr val="000000"/>
              </a:solidFill>
              <a:latin typeface="Times New Roman" panose="02020603050405020304" pitchFamily="18" charset="0"/>
            </a:endParaRPr>
          </a:p>
          <a:p>
            <a:pPr marL="400050" lvl="1" indent="0">
              <a:buNone/>
            </a:pPr>
            <a:br>
              <a:rPr lang="fr-FR" sz="1200" dirty="0">
                <a:solidFill>
                  <a:srgbClr val="000000"/>
                </a:solidFill>
                <a:latin typeface="Times New Roman" panose="02020603050405020304" pitchFamily="18" charset="0"/>
              </a:rPr>
            </a:br>
            <a:r>
              <a:rPr lang="fr-FR" sz="1200" dirty="0">
                <a:solidFill>
                  <a:srgbClr val="000000"/>
                </a:solidFill>
                <a:latin typeface="Times New Roman" panose="02020603050405020304" pitchFamily="18" charset="0"/>
              </a:rPr>
              <a:t>L'introduction d'un outil dédié pourrait considérablement accélérer cette analyse, offrant ainsi une alternative plus efficace pour répondre aux besoins énergétiques.</a:t>
            </a:r>
          </a:p>
          <a:p>
            <a:pPr marL="400050" lvl="1" indent="0">
              <a:buNone/>
            </a:pPr>
            <a:r>
              <a:rPr lang="fr-FR" sz="1200" dirty="0">
                <a:solidFill>
                  <a:srgbClr val="000000"/>
                </a:solidFill>
                <a:latin typeface="Times New Roman" panose="02020603050405020304" pitchFamily="18" charset="0"/>
              </a:rPr>
              <a:t> Un outil permettant la création de clusters à partir de la consommation électrique d'un bâtiment s'avère particulièrement pertinent pour les applications du lot QBC1.</a:t>
            </a:r>
          </a:p>
          <a:p>
            <a:pPr marL="400050" lvl="1" indent="0">
              <a:buNone/>
            </a:pPr>
            <a:r>
              <a:rPr lang="fr-FR" sz="1200" dirty="0">
                <a:solidFill>
                  <a:srgbClr val="000000"/>
                </a:solidFill>
                <a:latin typeface="Times New Roman" panose="02020603050405020304" pitchFamily="18" charset="0"/>
              </a:rPr>
              <a:t> Il offre la possibilité d'effectuer une caractérisation rapide des besoins et des habitudes de consommation énergétique, contourner la nécessité d'une analyse détaillée et d'une modélisation physique approfondie des bâtiments.</a:t>
            </a:r>
            <a:br>
              <a:rPr lang="fr-FR" sz="1200" dirty="0">
                <a:solidFill>
                  <a:srgbClr val="000000"/>
                </a:solidFill>
                <a:effectLst/>
                <a:latin typeface="Times New Roman" panose="02020603050405020304" pitchFamily="18" charset="0"/>
                <a:ea typeface="Times New Roman" panose="02020603050405020304" pitchFamily="18" charset="0"/>
              </a:rPr>
            </a:br>
            <a:br>
              <a:rPr lang="fr-FR" sz="1200" dirty="0">
                <a:effectLst/>
                <a:latin typeface="Times New Roman" panose="02020603050405020304" pitchFamily="18" charset="0"/>
                <a:ea typeface="Times New Roman" panose="02020603050405020304" pitchFamily="18" charset="0"/>
              </a:rPr>
            </a:br>
            <a:r>
              <a:rPr lang="fr-FR" sz="1200" dirty="0">
                <a:solidFill>
                  <a:srgbClr val="000000"/>
                </a:solidFill>
                <a:effectLst/>
                <a:latin typeface="Times New Roman" panose="02020603050405020304" pitchFamily="18" charset="0"/>
                <a:ea typeface="Times New Roman" panose="02020603050405020304" pitchFamily="18" charset="0"/>
              </a:rPr>
              <a:t>Cette solution pourrait aussi être utilisée dans le développement des applications en termes d’analyse de données pour la création de modèles énergétiques de bâtiments. </a:t>
            </a:r>
            <a:endParaRPr lang="fr-FR" sz="1200" dirty="0"/>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9</a:t>
            </a:fld>
            <a:endParaRPr lang="fr-FR"/>
          </a:p>
        </p:txBody>
      </p:sp>
    </p:spTree>
    <p:extLst>
      <p:ext uri="{BB962C8B-B14F-4D97-AF65-F5344CB8AC3E}">
        <p14:creationId xmlns:p14="http://schemas.microsoft.com/office/powerpoint/2010/main" val="3631462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600" dirty="0">
                <a:solidFill>
                  <a:schemeClr val="tx1">
                    <a:lumMod val="95000"/>
                    <a:lumOff val="5000"/>
                  </a:schemeClr>
                </a:solidFill>
                <a:effectLst/>
                <a:latin typeface="Times New Roman" panose="02020603050405020304" pitchFamily="18" charset="0"/>
                <a:ea typeface="Times New Roman" panose="02020603050405020304" pitchFamily="18" charset="0"/>
              </a:rPr>
              <a:t>La création de clusters, également connue sous le nom de regroupement, dans le domaine d ’</a:t>
            </a:r>
            <a:r>
              <a:rPr lang="fr-FR" sz="1600" dirty="0" err="1">
                <a:solidFill>
                  <a:schemeClr val="tx1">
                    <a:lumMod val="95000"/>
                    <a:lumOff val="5000"/>
                  </a:schemeClr>
                </a:solidFill>
                <a:effectLst/>
                <a:latin typeface="Times New Roman" panose="02020603050405020304" pitchFamily="18" charset="0"/>
                <a:ea typeface="Times New Roman" panose="02020603050405020304" pitchFamily="18" charset="0"/>
              </a:rPr>
              <a:t>éléctricité</a:t>
            </a:r>
            <a:r>
              <a:rPr lang="fr-FR" sz="1600" dirty="0">
                <a:solidFill>
                  <a:schemeClr val="tx1">
                    <a:lumMod val="95000"/>
                    <a:lumOff val="5000"/>
                  </a:schemeClr>
                </a:solidFill>
                <a:effectLst/>
                <a:latin typeface="Times New Roman" panose="02020603050405020304" pitchFamily="18" charset="0"/>
                <a:ea typeface="Times New Roman" panose="02020603050405020304" pitchFamily="18" charset="0"/>
              </a:rPr>
              <a:t> peut apporter plusieurs avantages :</a:t>
            </a:r>
          </a:p>
          <a:p>
            <a:pPr lvl="1" indent="-342900">
              <a:buFont typeface="+mj-lt"/>
              <a:buAutoNum type="arabicPeriod"/>
              <a:tabLst>
                <a:tab pos="457200" algn="l"/>
              </a:tabLst>
            </a:pPr>
            <a:r>
              <a:rPr lang="fr-FR" dirty="0">
                <a:solidFill>
                  <a:schemeClr val="tx1">
                    <a:lumMod val="95000"/>
                    <a:lumOff val="5000"/>
                  </a:schemeClr>
                </a:solidFill>
                <a:effectLst/>
                <a:latin typeface="Times New Roman" panose="02020603050405020304" pitchFamily="18" charset="0"/>
                <a:ea typeface="Times New Roman" panose="02020603050405020304" pitchFamily="18" charset="0"/>
              </a:rPr>
              <a:t>Identification des profils de consommation : En regroupant les données de consommation électrique, on peut découvrir des schémas de consommation similaires ou des profils de charge communs. Cela permet de distinguer différents modes de fonctionnement du bâtiment, comme les heures de pointe, les périodes de faible consommation ou les moments de consommation anormalement élevée. Cette information est précieuse pour prendre des décisions éclairées en matière de gestion de l'énergie.</a:t>
            </a:r>
          </a:p>
          <a:p>
            <a:pPr lvl="1" indent="-342900">
              <a:buFont typeface="+mj-lt"/>
              <a:buAutoNum type="arabicPeriod"/>
              <a:tabLst>
                <a:tab pos="457200" algn="l"/>
              </a:tabLst>
            </a:pPr>
            <a:r>
              <a:rPr lang="fr-FR" dirty="0">
                <a:solidFill>
                  <a:schemeClr val="tx1">
                    <a:lumMod val="95000"/>
                    <a:lumOff val="5000"/>
                  </a:schemeClr>
                </a:solidFill>
                <a:effectLst/>
                <a:latin typeface="Times New Roman" panose="02020603050405020304" pitchFamily="18" charset="0"/>
                <a:ea typeface="Times New Roman" panose="02020603050405020304" pitchFamily="18" charset="0"/>
              </a:rPr>
              <a:t>Détection d'anomalies : Les clusters peuvent aider à détecter les écarts et les comportements inhabituels dans la consommation d'électricité. En comparant les clusters ou les profils de consommation, il devient plus facile de repérer des variations ou des déviations anormales. Cela peut indiquer des problèmes techniques, des équipements défectueux ou des gaspillages d'énergie, permettant ainsi une intervention rapide pour résoudre les problèmes et améliorer l'efficacité.</a:t>
            </a:r>
          </a:p>
          <a:p>
            <a:pPr lvl="1" indent="-342900">
              <a:buFont typeface="+mj-lt"/>
              <a:buAutoNum type="arabicPeriod"/>
              <a:tabLst>
                <a:tab pos="457200" algn="l"/>
              </a:tabLst>
            </a:pPr>
            <a:r>
              <a:rPr lang="fr-FR" dirty="0">
                <a:solidFill>
                  <a:schemeClr val="tx1">
                    <a:lumMod val="95000"/>
                    <a:lumOff val="5000"/>
                  </a:schemeClr>
                </a:solidFill>
                <a:effectLst/>
                <a:latin typeface="Times New Roman" panose="02020603050405020304" pitchFamily="18" charset="0"/>
                <a:ea typeface="Times New Roman" panose="02020603050405020304" pitchFamily="18" charset="0"/>
              </a:rPr>
              <a:t>Planification et optimisation énergétique : Les clusters peuvent servir de base pour développer des stratégies d'optimisation énergétique spécifiques. Par exemple, en identifiant les périodes de consommation élevée, on peut mettre en place des mesures pour réduire la demande pendant ces moments critiques, comme l'utilisation de systèmes de gestion de l'énergie, de contrôles automatiques ou de tarifications différenciées. Cela permet de réduire les coûts énergétiques, d'optimiser l'utilisation des ressources et de minimiser l'empreinte sur l’environnement.</a:t>
            </a:r>
          </a:p>
          <a:p>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10</a:t>
            </a:fld>
            <a:endParaRPr lang="fr-FR"/>
          </a:p>
        </p:txBody>
      </p:sp>
    </p:spTree>
    <p:extLst>
      <p:ext uri="{BB962C8B-B14F-4D97-AF65-F5344CB8AC3E}">
        <p14:creationId xmlns:p14="http://schemas.microsoft.com/office/powerpoint/2010/main" val="62323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dirty="0">
              <a:solidFill>
                <a:srgbClr val="000000"/>
              </a:solidFill>
              <a:effectLst/>
              <a:latin typeface="Times New Roman" panose="02020603050405020304" pitchFamily="18" charset="0"/>
              <a:ea typeface="Times New Roman" panose="02020603050405020304" pitchFamily="18" charset="0"/>
            </a:endParaRPr>
          </a:p>
          <a:p>
            <a:r>
              <a:rPr lang="fr-FR" sz="1200" dirty="0">
                <a:solidFill>
                  <a:srgbClr val="000000"/>
                </a:solidFill>
                <a:effectLst/>
                <a:latin typeface="Times New Roman" panose="02020603050405020304" pitchFamily="18" charset="0"/>
                <a:ea typeface="Times New Roman" panose="02020603050405020304" pitchFamily="18" charset="0"/>
              </a:rPr>
              <a:t>Ce logiciel s’appelle DIMOSIM (</a:t>
            </a:r>
            <a:r>
              <a:rPr lang="fr-FR" sz="1200" dirty="0" err="1">
                <a:solidFill>
                  <a:srgbClr val="000000"/>
                </a:solidFill>
                <a:effectLst/>
                <a:latin typeface="Times New Roman" panose="02020603050405020304" pitchFamily="18" charset="0"/>
                <a:ea typeface="Times New Roman" panose="02020603050405020304" pitchFamily="18" charset="0"/>
              </a:rPr>
              <a:t>Dlstrict</a:t>
            </a:r>
            <a:r>
              <a:rPr lang="fr-FR" sz="1200" dirty="0">
                <a:solidFill>
                  <a:srgbClr val="000000"/>
                </a:solidFill>
                <a:effectLst/>
                <a:latin typeface="Times New Roman" panose="02020603050405020304" pitchFamily="18" charset="0"/>
                <a:ea typeface="Times New Roman" panose="02020603050405020304" pitchFamily="18" charset="0"/>
              </a:rPr>
              <a:t> </a:t>
            </a:r>
            <a:r>
              <a:rPr lang="fr-FR" sz="1200" dirty="0" err="1">
                <a:solidFill>
                  <a:srgbClr val="000000"/>
                </a:solidFill>
                <a:effectLst/>
                <a:latin typeface="Times New Roman" panose="02020603050405020304" pitchFamily="18" charset="0"/>
                <a:ea typeface="Times New Roman" panose="02020603050405020304" pitchFamily="18" charset="0"/>
              </a:rPr>
              <a:t>MOdeller</a:t>
            </a:r>
            <a:r>
              <a:rPr lang="fr-FR" sz="1200" dirty="0">
                <a:solidFill>
                  <a:srgbClr val="000000"/>
                </a:solidFill>
                <a:effectLst/>
                <a:latin typeface="Times New Roman" panose="02020603050405020304" pitchFamily="18" charset="0"/>
                <a:ea typeface="Times New Roman" panose="02020603050405020304" pitchFamily="18" charset="0"/>
              </a:rPr>
              <a:t> and </a:t>
            </a:r>
            <a:r>
              <a:rPr lang="fr-FR" sz="1200" dirty="0" err="1">
                <a:solidFill>
                  <a:srgbClr val="000000"/>
                </a:solidFill>
                <a:effectLst/>
                <a:latin typeface="Times New Roman" panose="02020603050405020304" pitchFamily="18" charset="0"/>
                <a:ea typeface="Times New Roman" panose="02020603050405020304" pitchFamily="18" charset="0"/>
              </a:rPr>
              <a:t>SIMulator</a:t>
            </a:r>
            <a:r>
              <a:rPr lang="fr-FR" sz="1200" dirty="0">
                <a:solidFill>
                  <a:srgbClr val="000000"/>
                </a:solidFill>
                <a:effectLst/>
                <a:latin typeface="Times New Roman" panose="02020603050405020304" pitchFamily="18" charset="0"/>
                <a:ea typeface="Times New Roman" panose="02020603050405020304" pitchFamily="18" charset="0"/>
              </a:rPr>
              <a:t>) et est développé par le CSTB (Centre</a:t>
            </a:r>
            <a:r>
              <a:rPr lang="fr-FR" sz="1200" spc="5" dirty="0">
                <a:solidFill>
                  <a:srgbClr val="000000"/>
                </a:solidFill>
                <a:effectLst/>
                <a:latin typeface="Times New Roman" panose="02020603050405020304" pitchFamily="18" charset="0"/>
                <a:ea typeface="Times New Roman" panose="02020603050405020304" pitchFamily="18" charset="0"/>
              </a:rPr>
              <a:t> </a:t>
            </a:r>
            <a:r>
              <a:rPr lang="fr-FR" sz="1200" dirty="0">
                <a:solidFill>
                  <a:srgbClr val="000000"/>
                </a:solidFill>
                <a:effectLst/>
                <a:latin typeface="Times New Roman" panose="02020603050405020304" pitchFamily="18" charset="0"/>
                <a:ea typeface="Times New Roman" panose="02020603050405020304" pitchFamily="18" charset="0"/>
              </a:rPr>
              <a:t>Scientifique et Technique du Bâtiment). C’est un outil qui permet</a:t>
            </a:r>
            <a:r>
              <a:rPr lang="fr-FR" sz="1200" spc="5" dirty="0">
                <a:solidFill>
                  <a:srgbClr val="000000"/>
                </a:solidFill>
                <a:effectLst/>
                <a:latin typeface="Times New Roman" panose="02020603050405020304" pitchFamily="18" charset="0"/>
                <a:ea typeface="Times New Roman" panose="02020603050405020304" pitchFamily="18" charset="0"/>
              </a:rPr>
              <a:t> </a:t>
            </a:r>
            <a:r>
              <a:rPr lang="fr-FR" sz="1200" dirty="0">
                <a:solidFill>
                  <a:srgbClr val="000000"/>
                </a:solidFill>
                <a:effectLst/>
                <a:latin typeface="Times New Roman" panose="02020603050405020304" pitchFamily="18" charset="0"/>
                <a:ea typeface="Times New Roman" panose="02020603050405020304" pitchFamily="18" charset="0"/>
              </a:rPr>
              <a:t>d’effectuer</a:t>
            </a:r>
            <a:r>
              <a:rPr lang="fr-FR" sz="1200" spc="5" dirty="0">
                <a:solidFill>
                  <a:srgbClr val="000000"/>
                </a:solidFill>
                <a:effectLst/>
                <a:latin typeface="Times New Roman" panose="02020603050405020304" pitchFamily="18" charset="0"/>
                <a:ea typeface="Times New Roman" panose="02020603050405020304" pitchFamily="18" charset="0"/>
              </a:rPr>
              <a:t> </a:t>
            </a:r>
            <a:r>
              <a:rPr lang="fr-FR" sz="1200" dirty="0">
                <a:solidFill>
                  <a:srgbClr val="000000"/>
                </a:solidFill>
                <a:effectLst/>
                <a:latin typeface="Times New Roman" panose="02020603050405020304" pitchFamily="18" charset="0"/>
                <a:ea typeface="Times New Roman" panose="02020603050405020304" pitchFamily="18" charset="0"/>
              </a:rPr>
              <a:t>des simulations énergétiques à l’échelle d’un quartier.</a:t>
            </a:r>
            <a:endParaRPr lang="fr-FR" sz="1200" dirty="0">
              <a:effectLst/>
              <a:latin typeface="Times New Roman" panose="02020603050405020304" pitchFamily="18" charset="0"/>
              <a:ea typeface="Times New Roman" panose="02020603050405020304" pitchFamily="18" charset="0"/>
            </a:endParaRPr>
          </a:p>
          <a:p>
            <a:endParaRPr lang="fr-FR" sz="1200" dirty="0">
              <a:solidFill>
                <a:srgbClr val="000000"/>
              </a:solidFill>
              <a:effectLst/>
              <a:latin typeface="Times New Roman" panose="02020603050405020304" pitchFamily="18" charset="0"/>
              <a:ea typeface="Times New Roman" panose="02020603050405020304" pitchFamily="18" charset="0"/>
            </a:endParaRPr>
          </a:p>
          <a:p>
            <a:r>
              <a:rPr lang="fr-FR" sz="1200" dirty="0">
                <a:solidFill>
                  <a:srgbClr val="000000"/>
                </a:solidFill>
                <a:effectLst/>
                <a:latin typeface="Times New Roman" panose="02020603050405020304" pitchFamily="18" charset="0"/>
                <a:ea typeface="Times New Roman" panose="02020603050405020304" pitchFamily="18" charset="0"/>
              </a:rPr>
              <a:t>L’ensemble des bâtiments est décrit avec différents attributs comme les zones géographiques, les typologies (logements, bureaux, commerces, etc.), les années de construction, les géométries, les matériaux, les profils d’occupation, etc. Ces attributs sont en fait demandés par le modèle physique du logiciel de simulation énergétique dynamique et ils sont soit renseignés directement par une BDD géolocalisée, soit par une étape d’enrichissement des données.</a:t>
            </a:r>
          </a:p>
          <a:p>
            <a:endParaRPr lang="fr-FR" sz="1200" dirty="0">
              <a:solidFill>
                <a:srgbClr val="000000"/>
              </a:solidFill>
              <a:effectLst/>
              <a:latin typeface="Times New Roman" panose="02020603050405020304" pitchFamily="18" charset="0"/>
              <a:ea typeface="Times New Roman" panose="02020603050405020304" pitchFamily="18" charset="0"/>
            </a:endParaRPr>
          </a:p>
          <a:p>
            <a:r>
              <a:rPr lang="fr-FR" sz="1200" dirty="0">
                <a:solidFill>
                  <a:srgbClr val="000000"/>
                </a:solidFill>
                <a:effectLst/>
                <a:latin typeface="Times New Roman" panose="02020603050405020304" pitchFamily="18" charset="0"/>
                <a:ea typeface="Times New Roman" panose="02020603050405020304" pitchFamily="18" charset="0"/>
              </a:rPr>
              <a:t>Une fois que tous les bâtiments sont complètement caractérisés, pour déterminer leurs besoins énergétiques (chaud, froid, eau chaude sanitaire, électricité spécifique), nous simulons ces bâtiments avec un logiciel qui permettra d’établir des profils de besoins au pas de temps horaire sur une année.</a:t>
            </a:r>
            <a:br>
              <a:rPr lang="fr-FR" sz="1200" dirty="0">
                <a:solidFill>
                  <a:srgbClr val="000000"/>
                </a:solidFill>
                <a:effectLst/>
                <a:latin typeface="Times New Roman" panose="02020603050405020304" pitchFamily="18" charset="0"/>
                <a:ea typeface="Times New Roman" panose="02020603050405020304" pitchFamily="18" charset="0"/>
              </a:rPr>
            </a:br>
            <a:endParaRPr lang="fr-FR" dirty="0"/>
          </a:p>
        </p:txBody>
      </p:sp>
      <p:sp>
        <p:nvSpPr>
          <p:cNvPr id="4" name="Espace réservé du numéro de diapositive 3"/>
          <p:cNvSpPr>
            <a:spLocks noGrp="1"/>
          </p:cNvSpPr>
          <p:nvPr>
            <p:ph type="sldNum" sz="quarter" idx="5"/>
          </p:nvPr>
        </p:nvSpPr>
        <p:spPr/>
        <p:txBody>
          <a:bodyPr/>
          <a:lstStyle/>
          <a:p>
            <a:fld id="{6364E4E5-F97A-47B7-A8C8-802E087919CC}" type="slidenum">
              <a:rPr lang="fr-FR" smtClean="0"/>
              <a:t>11</a:t>
            </a:fld>
            <a:endParaRPr lang="fr-FR"/>
          </a:p>
        </p:txBody>
      </p:sp>
    </p:spTree>
    <p:extLst>
      <p:ext uri="{BB962C8B-B14F-4D97-AF65-F5344CB8AC3E}">
        <p14:creationId xmlns:p14="http://schemas.microsoft.com/office/powerpoint/2010/main" val="59383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423429-8DDC-8599-6724-D98D642D3A3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8F54997-116F-139B-F87A-5AA3419756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2330347-7FD0-322D-C1DF-6F92A14422FD}"/>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5" name="Espace réservé du pied de page 4">
            <a:extLst>
              <a:ext uri="{FF2B5EF4-FFF2-40B4-BE49-F238E27FC236}">
                <a16:creationId xmlns:a16="http://schemas.microsoft.com/office/drawing/2014/main" id="{2BDF5F08-1A79-30A6-C70B-70C8A7975D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CB96CF-D3D2-1970-B36C-94144C9C59DD}"/>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22745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B4CB02-2304-A829-8ADB-13724F61A5B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10F86C-A503-9C03-1498-89D0440F70E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27C652-FA26-CC63-4D0B-1A977A6872E3}"/>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5" name="Espace réservé du pied de page 4">
            <a:extLst>
              <a:ext uri="{FF2B5EF4-FFF2-40B4-BE49-F238E27FC236}">
                <a16:creationId xmlns:a16="http://schemas.microsoft.com/office/drawing/2014/main" id="{E43261B4-D185-3CA2-A328-8AC0A3D851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8620C5-B561-9CE5-16CA-1C18C821527A}"/>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61772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69A925B-2A36-C985-18A6-89B25B8AD8D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FAAA9E8-297D-57B9-31E0-77F2D32E890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766420-E524-E41A-E8DD-65CC2A4B63CE}"/>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5" name="Espace réservé du pied de page 4">
            <a:extLst>
              <a:ext uri="{FF2B5EF4-FFF2-40B4-BE49-F238E27FC236}">
                <a16:creationId xmlns:a16="http://schemas.microsoft.com/office/drawing/2014/main" id="{D883ABB8-556D-A1A6-86AD-55F6A82AAE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815FBF-B9CD-7571-6B8E-695EB30BA62C}"/>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172322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pic>
        <p:nvPicPr>
          <p:cNvPr id="4" name="Image 4" descr="Une image contenant alimentation, dessin, lumière&#10;&#10;Description générée automatiquement">
            <a:extLst>
              <a:ext uri="{FF2B5EF4-FFF2-40B4-BE49-F238E27FC236}">
                <a16:creationId xmlns:a16="http://schemas.microsoft.com/office/drawing/2014/main" id="{4BF148CD-B2E4-4FF7-AA71-22747AF214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59827" y="115675"/>
            <a:ext cx="1936889" cy="932837"/>
          </a:xfrm>
          <a:prstGeom prst="rect">
            <a:avLst/>
          </a:prstGeom>
        </p:spPr>
      </p:pic>
      <p:sp>
        <p:nvSpPr>
          <p:cNvPr id="7" name="Title 6">
            <a:extLst>
              <a:ext uri="{FF2B5EF4-FFF2-40B4-BE49-F238E27FC236}">
                <a16:creationId xmlns:a16="http://schemas.microsoft.com/office/drawing/2014/main" id="{05B50C6A-597D-4FB3-929C-8E782B4879C4}"/>
              </a:ext>
            </a:extLst>
          </p:cNvPr>
          <p:cNvSpPr>
            <a:spLocks noGrp="1"/>
          </p:cNvSpPr>
          <p:nvPr>
            <p:ph type="title" hasCustomPrompt="1"/>
          </p:nvPr>
        </p:nvSpPr>
        <p:spPr>
          <a:xfrm>
            <a:off x="89452" y="2676904"/>
            <a:ext cx="3041374" cy="1158020"/>
          </a:xfrm>
          <a:prstGeom prst="rect">
            <a:avLst/>
          </a:prstGeom>
        </p:spPr>
        <p:txBody>
          <a:bodyPr anchor="ctr"/>
          <a:lstStyle>
            <a:lvl1pPr algn="ctr">
              <a:lnSpc>
                <a:spcPct val="100000"/>
              </a:lnSpc>
              <a:defRPr sz="3600" b="1">
                <a:solidFill>
                  <a:schemeClr val="accent3">
                    <a:lumMod val="50000"/>
                  </a:schemeClr>
                </a:solidFill>
                <a:latin typeface="Verdana" panose="020B0604030504040204" pitchFamily="34" charset="0"/>
                <a:ea typeface="Verdana" panose="020B0604030504040204" pitchFamily="34" charset="0"/>
              </a:defRPr>
            </a:lvl1pPr>
          </a:lstStyle>
          <a:p>
            <a:r>
              <a:rPr lang="en-US" dirty="0" err="1"/>
              <a:t>Titre</a:t>
            </a:r>
            <a:r>
              <a:rPr lang="en-US" dirty="0"/>
              <a:t> </a:t>
            </a:r>
            <a:endParaRPr lang="fr-FR" dirty="0"/>
          </a:p>
        </p:txBody>
      </p:sp>
      <p:pic>
        <p:nvPicPr>
          <p:cNvPr id="16" name="Graphique 3">
            <a:extLst>
              <a:ext uri="{FF2B5EF4-FFF2-40B4-BE49-F238E27FC236}">
                <a16:creationId xmlns:a16="http://schemas.microsoft.com/office/drawing/2014/main" id="{13950CF6-261A-44BD-8C3A-C7E6092421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70" y="3840259"/>
            <a:ext cx="2520000" cy="8175"/>
          </a:xfrm>
          <a:prstGeom prst="rect">
            <a:avLst/>
          </a:prstGeom>
        </p:spPr>
      </p:pic>
      <p:pic>
        <p:nvPicPr>
          <p:cNvPr id="17" name="Graphique 3">
            <a:extLst>
              <a:ext uri="{FF2B5EF4-FFF2-40B4-BE49-F238E27FC236}">
                <a16:creationId xmlns:a16="http://schemas.microsoft.com/office/drawing/2014/main" id="{FD241A5B-F6DC-43D5-A4A5-572F9381CD0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346" y="2684367"/>
            <a:ext cx="2520000" cy="8175"/>
          </a:xfrm>
          <a:prstGeom prst="rect">
            <a:avLst/>
          </a:prstGeom>
        </p:spPr>
      </p:pic>
      <p:sp>
        <p:nvSpPr>
          <p:cNvPr id="11" name="Espace réservé de la date 1">
            <a:extLst>
              <a:ext uri="{FF2B5EF4-FFF2-40B4-BE49-F238E27FC236}">
                <a16:creationId xmlns:a16="http://schemas.microsoft.com/office/drawing/2014/main" id="{122FE422-B8F9-4BEF-A4DF-C40182289E5C}"/>
              </a:ext>
            </a:extLst>
          </p:cNvPr>
          <p:cNvSpPr>
            <a:spLocks noGrp="1"/>
          </p:cNvSpPr>
          <p:nvPr>
            <p:ph type="dt" sz="half" idx="11"/>
          </p:nvPr>
        </p:nvSpPr>
        <p:spPr>
          <a:xfrm>
            <a:off x="10547710" y="6486921"/>
            <a:ext cx="1197250" cy="371079"/>
          </a:xfrm>
          <a:prstGeom prst="rect">
            <a:avLst/>
          </a:prstGeom>
        </p:spPr>
        <p:txBody>
          <a:bodyPr vert="horz" lIns="91440" tIns="45720" rIns="91440" bIns="45720" rtlCol="0" anchor="ctr"/>
          <a:lstStyle>
            <a:lvl1pPr>
              <a:defRPr lang="fr-FR" sz="1200" smtClean="0">
                <a:solidFill>
                  <a:schemeClr val="tx1">
                    <a:tint val="75000"/>
                  </a:schemeClr>
                </a:solidFill>
                <a:latin typeface="+mj-lt"/>
              </a:defRPr>
            </a:lvl1pPr>
          </a:lstStyle>
          <a:p>
            <a:pPr algn="r"/>
            <a:fld id="{6847996E-F523-4B05-B013-C95782E1F5BB}" type="datetime1">
              <a:rPr lang="fr-FR" smtClean="0"/>
              <a:t>30/11/2023</a:t>
            </a:fld>
            <a:endParaRPr lang="fr-FR" dirty="0"/>
          </a:p>
        </p:txBody>
      </p:sp>
      <p:sp>
        <p:nvSpPr>
          <p:cNvPr id="12" name="Slide Number Placeholder 2">
            <a:extLst>
              <a:ext uri="{FF2B5EF4-FFF2-40B4-BE49-F238E27FC236}">
                <a16:creationId xmlns:a16="http://schemas.microsoft.com/office/drawing/2014/main" id="{D701DCBE-9EE5-4336-B294-0FACD71FFC87}"/>
              </a:ext>
            </a:extLst>
          </p:cNvPr>
          <p:cNvSpPr>
            <a:spLocks noGrp="1"/>
          </p:cNvSpPr>
          <p:nvPr>
            <p:ph type="sldNum" sz="quarter" idx="12"/>
          </p:nvPr>
        </p:nvSpPr>
        <p:spPr>
          <a:xfrm>
            <a:off x="11744960" y="6486920"/>
            <a:ext cx="402924" cy="371080"/>
          </a:xfrm>
        </p:spPr>
        <p:txBody>
          <a:bodyPr/>
          <a:lstStyle>
            <a:lvl1pPr>
              <a:defRPr>
                <a:latin typeface="+mj-lt"/>
              </a:defRPr>
            </a:lvl1pPr>
          </a:lstStyle>
          <a:p>
            <a:fld id="{3D54AD21-ED53-4642-9D88-F446F82B4B1C}" type="slidenum">
              <a:rPr lang="fr-FR" smtClean="0"/>
              <a:pPr/>
              <a:t>‹N°›</a:t>
            </a:fld>
            <a:endParaRPr lang="fr-FR" dirty="0"/>
          </a:p>
        </p:txBody>
      </p:sp>
    </p:spTree>
    <p:extLst>
      <p:ext uri="{BB962C8B-B14F-4D97-AF65-F5344CB8AC3E}">
        <p14:creationId xmlns:p14="http://schemas.microsoft.com/office/powerpoint/2010/main" val="242631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2B0A7-6615-4B2D-A919-151E0A710144}"/>
              </a:ext>
            </a:extLst>
          </p:cNvPr>
          <p:cNvSpPr>
            <a:spLocks noGrp="1"/>
          </p:cNvSpPr>
          <p:nvPr>
            <p:ph type="title" hasCustomPrompt="1"/>
          </p:nvPr>
        </p:nvSpPr>
        <p:spPr>
          <a:xfrm>
            <a:off x="717218" y="2833181"/>
            <a:ext cx="10702844" cy="1562335"/>
          </a:xfrm>
          <a:prstGeom prst="rect">
            <a:avLst/>
          </a:prstGeom>
        </p:spPr>
        <p:txBody>
          <a:bodyPr anchor="t" anchorCtr="0"/>
          <a:lstStyle>
            <a:lvl1pPr algn="l">
              <a:lnSpc>
                <a:spcPct val="100000"/>
              </a:lnSpc>
              <a:defRPr sz="4000" b="1">
                <a:solidFill>
                  <a:schemeClr val="accent1">
                    <a:lumMod val="50000"/>
                  </a:schemeClr>
                </a:solidFill>
                <a:latin typeface="Verdana" panose="020B0604030504040204" pitchFamily="34" charset="0"/>
                <a:ea typeface="Verdana" panose="020B0604030504040204" pitchFamily="34" charset="0"/>
                <a:cs typeface="DokChampa" panose="020B0502040204020203" pitchFamily="34" charset="-34"/>
              </a:defRPr>
            </a:lvl1pPr>
          </a:lstStyle>
          <a:p>
            <a:r>
              <a:rPr lang="fr-FR" sz="4400" dirty="0"/>
              <a:t>Titre de la présentation </a:t>
            </a:r>
            <a:br>
              <a:rPr lang="fr-FR" sz="4400" dirty="0"/>
            </a:br>
            <a:endParaRPr lang="fr-FR" dirty="0"/>
          </a:p>
        </p:txBody>
      </p:sp>
      <p:pic>
        <p:nvPicPr>
          <p:cNvPr id="6" name="Image 5" descr="Une image contenant signe, extérieur, avant, rue&#10;&#10;Description générée automatiquement">
            <a:extLst>
              <a:ext uri="{FF2B5EF4-FFF2-40B4-BE49-F238E27FC236}">
                <a16:creationId xmlns:a16="http://schemas.microsoft.com/office/drawing/2014/main" id="{497D2F20-B045-4EBE-82DB-C56FF36085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2816" y="473117"/>
            <a:ext cx="730973" cy="730426"/>
          </a:xfrm>
          <a:prstGeom prst="rect">
            <a:avLst/>
          </a:prstGeom>
        </p:spPr>
      </p:pic>
      <p:pic>
        <p:nvPicPr>
          <p:cNvPr id="10" name="Graphique 9">
            <a:extLst>
              <a:ext uri="{FF2B5EF4-FFF2-40B4-BE49-F238E27FC236}">
                <a16:creationId xmlns:a16="http://schemas.microsoft.com/office/drawing/2014/main" id="{256DD4EB-8D2F-4873-90BA-2384670B339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2816" y="1362427"/>
            <a:ext cx="7920000" cy="45719"/>
          </a:xfrm>
          <a:prstGeom prst="rect">
            <a:avLst/>
          </a:prstGeom>
        </p:spPr>
      </p:pic>
      <p:sp>
        <p:nvSpPr>
          <p:cNvPr id="12" name="Text Placeholder 11">
            <a:extLst>
              <a:ext uri="{FF2B5EF4-FFF2-40B4-BE49-F238E27FC236}">
                <a16:creationId xmlns:a16="http://schemas.microsoft.com/office/drawing/2014/main" id="{750C7F5E-1BF8-4C94-A915-94DDA6BC3C41}"/>
              </a:ext>
            </a:extLst>
          </p:cNvPr>
          <p:cNvSpPr>
            <a:spLocks noGrp="1"/>
          </p:cNvSpPr>
          <p:nvPr>
            <p:ph type="body" sz="quarter" idx="12" hasCustomPrompt="1"/>
          </p:nvPr>
        </p:nvSpPr>
        <p:spPr>
          <a:xfrm>
            <a:off x="4784725" y="5699684"/>
            <a:ext cx="2593975" cy="487362"/>
          </a:xfrm>
          <a:prstGeom prst="rect">
            <a:avLst/>
          </a:prstGeom>
        </p:spPr>
        <p:txBody>
          <a:bodyPr/>
          <a:lstStyle>
            <a:lvl1pPr marL="0" indent="0" algn="ctr">
              <a:lnSpc>
                <a:spcPct val="100000"/>
              </a:lnSpc>
              <a:buNone/>
              <a:defRPr>
                <a:solidFill>
                  <a:schemeClr val="accent3">
                    <a:lumMod val="50000"/>
                  </a:schemeClr>
                </a:solidFill>
                <a:latin typeface="MS Reference Sans Serif" panose="020B0604030504040204" pitchFamily="34" charset="0"/>
              </a:defRPr>
            </a:lvl1pPr>
          </a:lstStyle>
          <a:p>
            <a:pPr lvl="0"/>
            <a:r>
              <a:rPr lang="en-US" dirty="0"/>
              <a:t>Date </a:t>
            </a:r>
            <a:endParaRPr lang="fr-FR" dirty="0"/>
          </a:p>
        </p:txBody>
      </p:sp>
      <p:pic>
        <p:nvPicPr>
          <p:cNvPr id="8" name="Image 7">
            <a:extLst>
              <a:ext uri="{FF2B5EF4-FFF2-40B4-BE49-F238E27FC236}">
                <a16:creationId xmlns:a16="http://schemas.microsoft.com/office/drawing/2014/main" id="{667A77DA-4B58-4D32-8430-C27D52D1161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873545" y="309149"/>
            <a:ext cx="3039414" cy="1694731"/>
          </a:xfrm>
          <a:prstGeom prst="rect">
            <a:avLst/>
          </a:prstGeom>
        </p:spPr>
      </p:pic>
    </p:spTree>
    <p:extLst>
      <p:ext uri="{BB962C8B-B14F-4D97-AF65-F5344CB8AC3E}">
        <p14:creationId xmlns:p14="http://schemas.microsoft.com/office/powerpoint/2010/main" val="314249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Titr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2B0A7-6615-4B2D-A919-151E0A710144}"/>
              </a:ext>
            </a:extLst>
          </p:cNvPr>
          <p:cNvSpPr>
            <a:spLocks noGrp="1"/>
          </p:cNvSpPr>
          <p:nvPr>
            <p:ph type="title" hasCustomPrompt="1"/>
          </p:nvPr>
        </p:nvSpPr>
        <p:spPr>
          <a:xfrm>
            <a:off x="296658" y="302898"/>
            <a:ext cx="10190092" cy="427778"/>
          </a:xfrm>
          <a:prstGeom prst="rect">
            <a:avLst/>
          </a:prstGeom>
        </p:spPr>
        <p:txBody>
          <a:bodyPr anchor="ctr"/>
          <a:lstStyle>
            <a:lvl1pPr algn="l">
              <a:defRPr sz="2800" b="1">
                <a:solidFill>
                  <a:schemeClr val="accent1">
                    <a:lumMod val="50000"/>
                  </a:schemeClr>
                </a:solidFill>
                <a:latin typeface="Exo 2" panose="00000500000000000000" charset="0"/>
                <a:cs typeface="Quire Sans" panose="020B0502040204020203" pitchFamily="34" charset="0"/>
              </a:defRPr>
            </a:lvl1pPr>
          </a:lstStyle>
          <a:p>
            <a:r>
              <a:rPr lang="fr-FR" dirty="0"/>
              <a:t>Titre Exo 2 – 28pt</a:t>
            </a:r>
          </a:p>
        </p:txBody>
      </p:sp>
      <p:pic>
        <p:nvPicPr>
          <p:cNvPr id="4" name="Graphique 3">
            <a:extLst>
              <a:ext uri="{FF2B5EF4-FFF2-40B4-BE49-F238E27FC236}">
                <a16:creationId xmlns:a16="http://schemas.microsoft.com/office/drawing/2014/main" id="{49AB5938-2A3A-4297-B319-9941DB913D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930008"/>
            <a:ext cx="10587600" cy="34352"/>
          </a:xfrm>
          <a:prstGeom prst="rect">
            <a:avLst/>
          </a:prstGeom>
        </p:spPr>
      </p:pic>
      <p:sp>
        <p:nvSpPr>
          <p:cNvPr id="7" name="Espace réservé de la date 1">
            <a:extLst>
              <a:ext uri="{FF2B5EF4-FFF2-40B4-BE49-F238E27FC236}">
                <a16:creationId xmlns:a16="http://schemas.microsoft.com/office/drawing/2014/main" id="{0B8DCE4B-DB59-4321-AE5E-E8DDD41B4986}"/>
              </a:ext>
            </a:extLst>
          </p:cNvPr>
          <p:cNvSpPr>
            <a:spLocks noGrp="1"/>
          </p:cNvSpPr>
          <p:nvPr>
            <p:ph type="dt" sz="half" idx="11"/>
          </p:nvPr>
        </p:nvSpPr>
        <p:spPr>
          <a:xfrm>
            <a:off x="10547710" y="6486921"/>
            <a:ext cx="1197250" cy="371079"/>
          </a:xfrm>
          <a:prstGeom prst="rect">
            <a:avLst/>
          </a:prstGeom>
        </p:spPr>
        <p:txBody>
          <a:bodyPr vert="horz" lIns="91440" tIns="45720" rIns="91440" bIns="45720" rtlCol="0" anchor="ctr"/>
          <a:lstStyle>
            <a:lvl1pPr>
              <a:defRPr lang="fr-FR" sz="1200" smtClean="0">
                <a:solidFill>
                  <a:schemeClr val="tx1">
                    <a:tint val="75000"/>
                  </a:schemeClr>
                </a:solidFill>
                <a:latin typeface="+mj-lt"/>
              </a:defRPr>
            </a:lvl1pPr>
          </a:lstStyle>
          <a:p>
            <a:pPr algn="r"/>
            <a:fld id="{AFAF6DBF-F8D6-4648-81D7-544AE915E224}" type="datetime1">
              <a:rPr lang="fr-FR" smtClean="0"/>
              <a:t>30/11/2023</a:t>
            </a:fld>
            <a:endParaRPr lang="fr-FR" dirty="0"/>
          </a:p>
        </p:txBody>
      </p:sp>
      <p:sp>
        <p:nvSpPr>
          <p:cNvPr id="8" name="Slide Number Placeholder 2">
            <a:extLst>
              <a:ext uri="{FF2B5EF4-FFF2-40B4-BE49-F238E27FC236}">
                <a16:creationId xmlns:a16="http://schemas.microsoft.com/office/drawing/2014/main" id="{676285F8-DE35-42CF-8B77-FA401F70CD4C}"/>
              </a:ext>
            </a:extLst>
          </p:cNvPr>
          <p:cNvSpPr>
            <a:spLocks noGrp="1"/>
          </p:cNvSpPr>
          <p:nvPr>
            <p:ph type="sldNum" sz="quarter" idx="12"/>
          </p:nvPr>
        </p:nvSpPr>
        <p:spPr>
          <a:xfrm>
            <a:off x="11744960" y="6486920"/>
            <a:ext cx="402924" cy="371080"/>
          </a:xfrm>
        </p:spPr>
        <p:txBody>
          <a:bodyPr/>
          <a:lstStyle>
            <a:lvl1pPr>
              <a:defRPr>
                <a:latin typeface="+mj-lt"/>
              </a:defRPr>
            </a:lvl1pPr>
          </a:lstStyle>
          <a:p>
            <a:fld id="{3D54AD21-ED53-4642-9D88-F446F82B4B1C}" type="slidenum">
              <a:rPr lang="fr-FR" smtClean="0"/>
              <a:pPr/>
              <a:t>‹N°›</a:t>
            </a:fld>
            <a:endParaRPr lang="fr-FR" dirty="0"/>
          </a:p>
        </p:txBody>
      </p:sp>
    </p:spTree>
    <p:extLst>
      <p:ext uri="{BB962C8B-B14F-4D97-AF65-F5344CB8AC3E}">
        <p14:creationId xmlns:p14="http://schemas.microsoft.com/office/powerpoint/2010/main" val="504742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r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2B0A7-6615-4B2D-A919-151E0A710144}"/>
              </a:ext>
            </a:extLst>
          </p:cNvPr>
          <p:cNvSpPr>
            <a:spLocks noGrp="1"/>
          </p:cNvSpPr>
          <p:nvPr>
            <p:ph type="title" hasCustomPrompt="1"/>
          </p:nvPr>
        </p:nvSpPr>
        <p:spPr>
          <a:xfrm>
            <a:off x="296658" y="302898"/>
            <a:ext cx="10190092" cy="427778"/>
          </a:xfrm>
          <a:prstGeom prst="rect">
            <a:avLst/>
          </a:prstGeom>
        </p:spPr>
        <p:txBody>
          <a:bodyPr anchor="ctr"/>
          <a:lstStyle>
            <a:lvl1pPr algn="l">
              <a:defRPr sz="2800" b="1">
                <a:solidFill>
                  <a:schemeClr val="accent1">
                    <a:lumMod val="50000"/>
                  </a:schemeClr>
                </a:solidFill>
                <a:latin typeface="Exo 2" panose="00000500000000000000" charset="0"/>
                <a:cs typeface="Quire Sans" panose="020B0502040204020203" pitchFamily="34" charset="0"/>
              </a:defRPr>
            </a:lvl1pPr>
          </a:lstStyle>
          <a:p>
            <a:r>
              <a:rPr lang="fr-FR" dirty="0"/>
              <a:t>Titre Exo 2 – 28pt</a:t>
            </a:r>
          </a:p>
        </p:txBody>
      </p:sp>
      <p:pic>
        <p:nvPicPr>
          <p:cNvPr id="4" name="Graphique 3">
            <a:extLst>
              <a:ext uri="{FF2B5EF4-FFF2-40B4-BE49-F238E27FC236}">
                <a16:creationId xmlns:a16="http://schemas.microsoft.com/office/drawing/2014/main" id="{49AB5938-2A3A-4297-B319-9941DB913D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930008"/>
            <a:ext cx="10587600" cy="34352"/>
          </a:xfrm>
          <a:prstGeom prst="rect">
            <a:avLst/>
          </a:prstGeom>
        </p:spPr>
      </p:pic>
      <p:sp>
        <p:nvSpPr>
          <p:cNvPr id="6" name="Espace réservé de la date 1">
            <a:extLst>
              <a:ext uri="{FF2B5EF4-FFF2-40B4-BE49-F238E27FC236}">
                <a16:creationId xmlns:a16="http://schemas.microsoft.com/office/drawing/2014/main" id="{C6D393A5-1879-4D16-87F3-00283C56E43F}"/>
              </a:ext>
            </a:extLst>
          </p:cNvPr>
          <p:cNvSpPr>
            <a:spLocks noGrp="1"/>
          </p:cNvSpPr>
          <p:nvPr>
            <p:ph type="dt" sz="half" idx="11"/>
          </p:nvPr>
        </p:nvSpPr>
        <p:spPr>
          <a:xfrm>
            <a:off x="10547710" y="6486921"/>
            <a:ext cx="1197250" cy="371079"/>
          </a:xfrm>
          <a:prstGeom prst="rect">
            <a:avLst/>
          </a:prstGeom>
        </p:spPr>
        <p:txBody>
          <a:bodyPr vert="horz" lIns="91440" tIns="45720" rIns="91440" bIns="45720" rtlCol="0" anchor="ctr"/>
          <a:lstStyle>
            <a:lvl1pPr>
              <a:defRPr lang="fr-FR" sz="1200" smtClean="0">
                <a:solidFill>
                  <a:schemeClr val="tx1">
                    <a:tint val="75000"/>
                  </a:schemeClr>
                </a:solidFill>
                <a:latin typeface="+mj-lt"/>
              </a:defRPr>
            </a:lvl1pPr>
          </a:lstStyle>
          <a:p>
            <a:pPr algn="r"/>
            <a:fld id="{CE0DA499-806B-45CA-ACC4-C3F294830929}" type="datetime1">
              <a:rPr lang="fr-FR" smtClean="0"/>
              <a:t>30/11/2023</a:t>
            </a:fld>
            <a:endParaRPr lang="fr-FR" dirty="0"/>
          </a:p>
        </p:txBody>
      </p:sp>
      <p:sp>
        <p:nvSpPr>
          <p:cNvPr id="7" name="Slide Number Placeholder 2">
            <a:extLst>
              <a:ext uri="{FF2B5EF4-FFF2-40B4-BE49-F238E27FC236}">
                <a16:creationId xmlns:a16="http://schemas.microsoft.com/office/drawing/2014/main" id="{FEA4AECC-9BAB-4623-86CA-90F5CC1FA495}"/>
              </a:ext>
            </a:extLst>
          </p:cNvPr>
          <p:cNvSpPr>
            <a:spLocks noGrp="1"/>
          </p:cNvSpPr>
          <p:nvPr>
            <p:ph type="sldNum" sz="quarter" idx="12"/>
          </p:nvPr>
        </p:nvSpPr>
        <p:spPr>
          <a:xfrm>
            <a:off x="11744960" y="6486920"/>
            <a:ext cx="402924" cy="371080"/>
          </a:xfrm>
        </p:spPr>
        <p:txBody>
          <a:bodyPr/>
          <a:lstStyle>
            <a:lvl1pPr>
              <a:defRPr>
                <a:latin typeface="+mj-lt"/>
              </a:defRPr>
            </a:lvl1pPr>
          </a:lstStyle>
          <a:p>
            <a:fld id="{3D54AD21-ED53-4642-9D88-F446F82B4B1C}" type="slidenum">
              <a:rPr lang="fr-FR" smtClean="0"/>
              <a:pPr/>
              <a:t>‹N°›</a:t>
            </a:fld>
            <a:endParaRPr lang="fr-FR" dirty="0"/>
          </a:p>
        </p:txBody>
      </p:sp>
      <p:sp>
        <p:nvSpPr>
          <p:cNvPr id="8" name="Espace réservé du contenu 2">
            <a:extLst>
              <a:ext uri="{FF2B5EF4-FFF2-40B4-BE49-F238E27FC236}">
                <a16:creationId xmlns:a16="http://schemas.microsoft.com/office/drawing/2014/main" id="{F5D924F5-0824-4505-80D8-BB52E8F599BA}"/>
              </a:ext>
            </a:extLst>
          </p:cNvPr>
          <p:cNvSpPr>
            <a:spLocks noGrp="1"/>
          </p:cNvSpPr>
          <p:nvPr>
            <p:ph idx="1"/>
          </p:nvPr>
        </p:nvSpPr>
        <p:spPr>
          <a:xfrm>
            <a:off x="296658" y="1222375"/>
            <a:ext cx="10190091" cy="5461000"/>
          </a:xfrm>
          <a:prstGeom prst="rect">
            <a:avLst/>
          </a:prstGeom>
        </p:spPr>
        <p:txBody>
          <a:bodyPr/>
          <a:lstStyle>
            <a:lvl1pPr marL="342900" indent="-342900">
              <a:buClr>
                <a:schemeClr val="tx2"/>
              </a:buClr>
              <a:buFont typeface="Wingdings" panose="05000000000000000000" pitchFamily="2" charset="2"/>
              <a:buChar char="§"/>
              <a:defRPr>
                <a:solidFill>
                  <a:schemeClr val="accent2">
                    <a:lumMod val="50000"/>
                  </a:schemeClr>
                </a:solidFill>
              </a:defRPr>
            </a:lvl1pPr>
            <a:lvl2pPr marL="742950" indent="-285750">
              <a:buClr>
                <a:schemeClr val="accent3"/>
              </a:buClr>
              <a:buFont typeface="Arial" panose="020B0604020202020204" pitchFamily="34" charset="0"/>
              <a:buChar char="•"/>
              <a:defRPr>
                <a:solidFill>
                  <a:schemeClr val="accent2">
                    <a:lumMod val="50000"/>
                  </a:schemeClr>
                </a:solidFill>
              </a:defRPr>
            </a:lvl2pPr>
            <a:lvl3pPr marL="1257300" indent="-342900">
              <a:buClr>
                <a:schemeClr val="tx1">
                  <a:lumMod val="50000"/>
                  <a:lumOff val="50000"/>
                </a:schemeClr>
              </a:buClr>
              <a:buFont typeface="Calibri" panose="020F0502020204030204" pitchFamily="34" charset="0"/>
              <a:buChar char="‒"/>
              <a:defRPr>
                <a:solidFill>
                  <a:schemeClr val="accent2">
                    <a:lumMod val="50000"/>
                  </a:schemeClr>
                </a:solidFill>
              </a:defRPr>
            </a:lvl3pPr>
            <a:lvl4pPr>
              <a:defRPr>
                <a:solidFill>
                  <a:schemeClr val="accent2">
                    <a:lumMod val="50000"/>
                  </a:schemeClr>
                </a:solidFill>
              </a:defRPr>
            </a:lvl4pPr>
            <a:lvl5pPr>
              <a:defRPr>
                <a:solidFill>
                  <a:schemeClr val="accent2">
                    <a:lumMod val="50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59266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E6040-435B-82A3-6555-0A67AC481D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51AAB2-B02D-E7A1-445B-B4E477553BC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275AF00-D1C3-FBF7-1EE2-B1E32572B380}"/>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5" name="Espace réservé du pied de page 4">
            <a:extLst>
              <a:ext uri="{FF2B5EF4-FFF2-40B4-BE49-F238E27FC236}">
                <a16:creationId xmlns:a16="http://schemas.microsoft.com/office/drawing/2014/main" id="{C9B3F004-EC76-0207-68B1-F17C0DB1EC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CB8ED9-735F-335D-2785-5A4E86F61D2C}"/>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138790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F5779D-9058-3888-7AAD-8FDD447BA3F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5EBB10-751F-1983-704F-71A3F5BFB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2B5B58D-8BC0-2836-904C-9222C5CFC1E8}"/>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5" name="Espace réservé du pied de page 4">
            <a:extLst>
              <a:ext uri="{FF2B5EF4-FFF2-40B4-BE49-F238E27FC236}">
                <a16:creationId xmlns:a16="http://schemas.microsoft.com/office/drawing/2014/main" id="{CF3ACE47-9571-2F10-775D-2FD03075B3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5D3BBC-BAD6-56CC-3F69-37F4D2540825}"/>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421557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2C4A7-067D-0546-B52F-DB8FE81A840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1F3A1F-1F0F-9421-DE53-80454FB3E7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D00C3E7-FF7C-24A5-CD42-BE330CC17D7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B201C8E-1221-0E1A-C206-B77F835490C3}"/>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6" name="Espace réservé du pied de page 5">
            <a:extLst>
              <a:ext uri="{FF2B5EF4-FFF2-40B4-BE49-F238E27FC236}">
                <a16:creationId xmlns:a16="http://schemas.microsoft.com/office/drawing/2014/main" id="{B1CCD23E-15DC-0A2E-5145-5AA562C8C7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BCBC1F-6D73-8282-41F2-BA3D9BDCA5B9}"/>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350039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0BE6E-7C82-050D-6C84-3088EEDD123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6BDBD54-D979-8FA7-9D96-2648C0880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4FAF3CA-A47A-4D10-E169-5167FB44172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5BB7DAC-023A-90D7-8A46-9D8F9C374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1214F9-4347-0E58-5EC5-1EBC0E41C5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F63ABC8-D1B3-8A2D-D786-98987FF03BE2}"/>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8" name="Espace réservé du pied de page 7">
            <a:extLst>
              <a:ext uri="{FF2B5EF4-FFF2-40B4-BE49-F238E27FC236}">
                <a16:creationId xmlns:a16="http://schemas.microsoft.com/office/drawing/2014/main" id="{0F30F592-CB2E-666A-8263-EB1E4DA615F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4A99C37-AC4D-8C38-936C-3F1644878D2E}"/>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57521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7C09A1-E61F-649D-78C4-B6A3B2A1322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7974BEB-6652-3194-CADC-C38E5C0BCC7A}"/>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4" name="Espace réservé du pied de page 3">
            <a:extLst>
              <a:ext uri="{FF2B5EF4-FFF2-40B4-BE49-F238E27FC236}">
                <a16:creationId xmlns:a16="http://schemas.microsoft.com/office/drawing/2014/main" id="{259799EF-833C-446D-EF9D-E2DE88C5AAA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8CFF816-3EC3-37E5-CAC7-5BF9BB14CF92}"/>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362702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73E130-FD5C-DBED-7622-D6297BFA57EC}"/>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3" name="Espace réservé du pied de page 2">
            <a:extLst>
              <a:ext uri="{FF2B5EF4-FFF2-40B4-BE49-F238E27FC236}">
                <a16:creationId xmlns:a16="http://schemas.microsoft.com/office/drawing/2014/main" id="{E7D9A82E-1AE3-89B6-65CC-92536446716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1FB4AC0-29D6-06B4-0E11-B4988F0A78A4}"/>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377043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74E25-20BF-5F17-A018-46520560CE8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11262B1-EE18-ED89-E51A-E43B370BD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5F72D00-C393-B11D-87D2-F0F450C0A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E27A918-E68B-CAB8-68CA-EA708FCC3701}"/>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6" name="Espace réservé du pied de page 5">
            <a:extLst>
              <a:ext uri="{FF2B5EF4-FFF2-40B4-BE49-F238E27FC236}">
                <a16:creationId xmlns:a16="http://schemas.microsoft.com/office/drawing/2014/main" id="{A733F626-13C4-E3C6-3E7E-1D75C0E6A6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0783CB-6DCA-2E14-36EF-CA13DE597B35}"/>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415023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9A299D-C879-2050-E3CB-203531F77A3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D77075C-0EBA-771F-2901-7976745E0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55C74BD-232E-B88E-A65B-88F720D3E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3D575D-4DC4-6659-2AB4-F0C9AEC53999}"/>
              </a:ext>
            </a:extLst>
          </p:cNvPr>
          <p:cNvSpPr>
            <a:spLocks noGrp="1"/>
          </p:cNvSpPr>
          <p:nvPr>
            <p:ph type="dt" sz="half" idx="10"/>
          </p:nvPr>
        </p:nvSpPr>
        <p:spPr/>
        <p:txBody>
          <a:bodyPr/>
          <a:lstStyle/>
          <a:p>
            <a:fld id="{CE067E50-24BF-4F79-9FE5-C44A954DD460}" type="datetimeFigureOut">
              <a:rPr lang="fr-FR" smtClean="0"/>
              <a:t>30/11/2023</a:t>
            </a:fld>
            <a:endParaRPr lang="fr-FR"/>
          </a:p>
        </p:txBody>
      </p:sp>
      <p:sp>
        <p:nvSpPr>
          <p:cNvPr id="6" name="Espace réservé du pied de page 5">
            <a:extLst>
              <a:ext uri="{FF2B5EF4-FFF2-40B4-BE49-F238E27FC236}">
                <a16:creationId xmlns:a16="http://schemas.microsoft.com/office/drawing/2014/main" id="{B5376725-BF67-BCE7-B6A6-D8A7A7E02E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A9ADB8B-7852-B0A7-42AE-2555BE860FF0}"/>
              </a:ext>
            </a:extLst>
          </p:cNvPr>
          <p:cNvSpPr>
            <a:spLocks noGrp="1"/>
          </p:cNvSpPr>
          <p:nvPr>
            <p:ph type="sldNum" sz="quarter" idx="12"/>
          </p:nvPr>
        </p:nvSpPr>
        <p:spPr/>
        <p:txBody>
          <a:bodyPr/>
          <a:lstStyle/>
          <a:p>
            <a:fld id="{B7D94D2A-F258-4C77-B6E3-541241F22538}" type="slidenum">
              <a:rPr lang="fr-FR" smtClean="0"/>
              <a:t>‹N°›</a:t>
            </a:fld>
            <a:endParaRPr lang="fr-FR"/>
          </a:p>
        </p:txBody>
      </p:sp>
    </p:spTree>
    <p:extLst>
      <p:ext uri="{BB962C8B-B14F-4D97-AF65-F5344CB8AC3E}">
        <p14:creationId xmlns:p14="http://schemas.microsoft.com/office/powerpoint/2010/main" val="406910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F749EA-29DF-47BF-411E-871A33372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1743091-D5A9-6471-BB81-3D733CD70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4F1637-7162-C09F-AAC3-8E4A85BE2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67E50-24BF-4F79-9FE5-C44A954DD460}" type="datetimeFigureOut">
              <a:rPr lang="fr-FR" smtClean="0"/>
              <a:t>30/11/2023</a:t>
            </a:fld>
            <a:endParaRPr lang="fr-FR"/>
          </a:p>
        </p:txBody>
      </p:sp>
      <p:sp>
        <p:nvSpPr>
          <p:cNvPr id="5" name="Espace réservé du pied de page 4">
            <a:extLst>
              <a:ext uri="{FF2B5EF4-FFF2-40B4-BE49-F238E27FC236}">
                <a16:creationId xmlns:a16="http://schemas.microsoft.com/office/drawing/2014/main" id="{594CE182-8979-6931-C7A4-8B92C35CE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FE3D6B9-3010-C172-1355-FC81398CE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94D2A-F258-4C77-B6E3-541241F22538}" type="slidenum">
              <a:rPr lang="fr-FR" smtClean="0"/>
              <a:t>‹N°›</a:t>
            </a:fld>
            <a:endParaRPr lang="fr-FR"/>
          </a:p>
        </p:txBody>
      </p:sp>
    </p:spTree>
    <p:extLst>
      <p:ext uri="{BB962C8B-B14F-4D97-AF65-F5344CB8AC3E}">
        <p14:creationId xmlns:p14="http://schemas.microsoft.com/office/powerpoint/2010/main" val="2993082291"/>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3" Type="http://schemas.openxmlformats.org/officeDocument/2006/relationships/image" Target="../media/image19.jpeg"/><Relationship Id="rId18" Type="http://schemas.openxmlformats.org/officeDocument/2006/relationships/image" Target="../media/image24.jpeg"/><Relationship Id="rId26" Type="http://schemas.openxmlformats.org/officeDocument/2006/relationships/image" Target="../media/image32.jpeg"/><Relationship Id="rId39" Type="http://schemas.openxmlformats.org/officeDocument/2006/relationships/image" Target="../media/image45.jpeg"/><Relationship Id="rId21" Type="http://schemas.openxmlformats.org/officeDocument/2006/relationships/image" Target="../media/image27.jpeg"/><Relationship Id="rId34" Type="http://schemas.openxmlformats.org/officeDocument/2006/relationships/image" Target="../media/image40.jpeg"/><Relationship Id="rId42" Type="http://schemas.openxmlformats.org/officeDocument/2006/relationships/image" Target="../media/image48.jpg"/><Relationship Id="rId7" Type="http://schemas.openxmlformats.org/officeDocument/2006/relationships/image" Target="../media/image13.jpeg"/><Relationship Id="rId2" Type="http://schemas.openxmlformats.org/officeDocument/2006/relationships/notesSlide" Target="../notesSlides/notesSlide4.xml"/><Relationship Id="rId16" Type="http://schemas.openxmlformats.org/officeDocument/2006/relationships/image" Target="../media/image22.png"/><Relationship Id="rId20" Type="http://schemas.openxmlformats.org/officeDocument/2006/relationships/image" Target="../media/image26.jpeg"/><Relationship Id="rId29" Type="http://schemas.openxmlformats.org/officeDocument/2006/relationships/image" Target="../media/image35.png"/><Relationship Id="rId41" Type="http://schemas.openxmlformats.org/officeDocument/2006/relationships/image" Target="../media/image47.png"/><Relationship Id="rId1" Type="http://schemas.openxmlformats.org/officeDocument/2006/relationships/slideLayout" Target="../slideLayouts/slideLayout14.xml"/><Relationship Id="rId6" Type="http://schemas.openxmlformats.org/officeDocument/2006/relationships/image" Target="../media/image12.jpe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jpeg"/><Relationship Id="rId37" Type="http://schemas.openxmlformats.org/officeDocument/2006/relationships/image" Target="../media/image43.jpeg"/><Relationship Id="rId40" Type="http://schemas.openxmlformats.org/officeDocument/2006/relationships/image" Target="../media/image46.gif"/><Relationship Id="rId5" Type="http://schemas.openxmlformats.org/officeDocument/2006/relationships/image" Target="../media/image11.jpeg"/><Relationship Id="rId15" Type="http://schemas.openxmlformats.org/officeDocument/2006/relationships/image" Target="../media/image21.jpe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jpeg"/><Relationship Id="rId10" Type="http://schemas.openxmlformats.org/officeDocument/2006/relationships/image" Target="../media/image16.png"/><Relationship Id="rId19" Type="http://schemas.openxmlformats.org/officeDocument/2006/relationships/image" Target="../media/image25.jpeg"/><Relationship Id="rId31" Type="http://schemas.openxmlformats.org/officeDocument/2006/relationships/image" Target="../media/image37.jpeg"/><Relationship Id="rId4" Type="http://schemas.openxmlformats.org/officeDocument/2006/relationships/image" Target="../media/image10.jpeg"/><Relationship Id="rId9" Type="http://schemas.openxmlformats.org/officeDocument/2006/relationships/image" Target="../media/image15.jpeg"/><Relationship Id="rId14" Type="http://schemas.openxmlformats.org/officeDocument/2006/relationships/image" Target="../media/image20.jpeg"/><Relationship Id="rId22" Type="http://schemas.openxmlformats.org/officeDocument/2006/relationships/image" Target="../media/image28.jpeg"/><Relationship Id="rId27" Type="http://schemas.openxmlformats.org/officeDocument/2006/relationships/image" Target="../media/image33.jpeg"/><Relationship Id="rId30" Type="http://schemas.openxmlformats.org/officeDocument/2006/relationships/image" Target="../media/image36.jpg"/><Relationship Id="rId35" Type="http://schemas.openxmlformats.org/officeDocument/2006/relationships/image" Target="../media/image41.png"/><Relationship Id="rId8" Type="http://schemas.openxmlformats.org/officeDocument/2006/relationships/image" Target="../media/image14.png"/><Relationship Id="rId3" Type="http://schemas.openxmlformats.org/officeDocument/2006/relationships/image" Target="../media/image9.gif"/><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jpeg"/><Relationship Id="rId33" Type="http://schemas.openxmlformats.org/officeDocument/2006/relationships/image" Target="../media/image39.png"/><Relationship Id="rId38" Type="http://schemas.openxmlformats.org/officeDocument/2006/relationships/image" Target="../media/image4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51754-9750-2E5B-C399-A40D78152200}"/>
              </a:ext>
            </a:extLst>
          </p:cNvPr>
          <p:cNvSpPr>
            <a:spLocks noGrp="1"/>
          </p:cNvSpPr>
          <p:nvPr>
            <p:ph type="title"/>
          </p:nvPr>
        </p:nvSpPr>
        <p:spPr>
          <a:xfrm>
            <a:off x="1241480" y="1723291"/>
            <a:ext cx="10036119" cy="2543907"/>
          </a:xfrm>
        </p:spPr>
        <p:txBody>
          <a:bodyPr>
            <a:noAutofit/>
          </a:bodyPr>
          <a:lstStyle/>
          <a:p>
            <a:r>
              <a:rPr lang="fr-FR" sz="3600" b="1" kern="100" dirty="0">
                <a:solidFill>
                  <a:srgbClr val="17396C"/>
                </a:solidFill>
                <a:latin typeface="Verdana" panose="020B0604030504040204" pitchFamily="34" charset="0"/>
                <a:cs typeface="Times New Roman" panose="02020603050405020304" pitchFamily="18" charset="0"/>
              </a:rPr>
              <a:t>Clustering sur la consommation</a:t>
            </a:r>
            <a:br>
              <a:rPr lang="fr-FR" sz="3200" b="1" kern="100" dirty="0">
                <a:solidFill>
                  <a:srgbClr val="17396C"/>
                </a:solidFill>
                <a:latin typeface="Verdana" panose="020B0604030504040204" pitchFamily="34" charset="0"/>
                <a:cs typeface="Times New Roman" panose="02020603050405020304" pitchFamily="18" charset="0"/>
              </a:rPr>
            </a:br>
            <a:br>
              <a:rPr lang="fr-FR" sz="3200" b="1" kern="100" dirty="0">
                <a:solidFill>
                  <a:srgbClr val="17396C"/>
                </a:solidFill>
                <a:latin typeface="Verdana" panose="020B0604030504040204" pitchFamily="34" charset="0"/>
                <a:cs typeface="Times New Roman" panose="02020603050405020304" pitchFamily="18" charset="0"/>
              </a:rPr>
            </a:br>
            <a:r>
              <a:rPr lang="fr-FR" sz="3200" b="1" kern="100" dirty="0">
                <a:solidFill>
                  <a:srgbClr val="17396C"/>
                </a:solidFill>
                <a:latin typeface="Verdana" panose="020B0604030504040204" pitchFamily="34" charset="0"/>
                <a:cs typeface="Times New Roman" panose="02020603050405020304" pitchFamily="18" charset="0"/>
              </a:rPr>
              <a:t> d’électricité </a:t>
            </a:r>
            <a:br>
              <a:rPr lang="fr-FR" sz="3200" b="1" kern="100" dirty="0">
                <a:solidFill>
                  <a:srgbClr val="17396C"/>
                </a:solidFill>
                <a:latin typeface="Verdana" panose="020B0604030504040204" pitchFamily="34" charset="0"/>
                <a:cs typeface="Times New Roman" panose="02020603050405020304" pitchFamily="18" charset="0"/>
              </a:rPr>
            </a:br>
            <a:br>
              <a:rPr lang="fr-FR" sz="3200" b="1" kern="100" dirty="0">
                <a:solidFill>
                  <a:srgbClr val="17396C"/>
                </a:solidFill>
                <a:latin typeface="Verdana" panose="020B0604030504040204" pitchFamily="34" charset="0"/>
                <a:cs typeface="Times New Roman" panose="02020603050405020304" pitchFamily="18" charset="0"/>
              </a:rPr>
            </a:br>
            <a:r>
              <a:rPr lang="fr-FR" sz="3600" b="1" kern="100" dirty="0">
                <a:solidFill>
                  <a:srgbClr val="000000"/>
                </a:solidFill>
                <a:latin typeface="Verdana" panose="020B0604030504040204" pitchFamily="34" charset="0"/>
                <a:cs typeface="Times New Roman" panose="02020603050405020304" pitchFamily="18" charset="0"/>
              </a:rPr>
              <a:t>des bâtiments du secteur tertiaire</a:t>
            </a:r>
            <a:endParaRPr lang="fr-FR" sz="3200" b="1" kern="100" dirty="0">
              <a:solidFill>
                <a:srgbClr val="000000"/>
              </a:solidFill>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5084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6F034A-7BC2-B7CD-FE4B-432C748EFABC}"/>
              </a:ext>
            </a:extLst>
          </p:cNvPr>
          <p:cNvSpPr>
            <a:spLocks noGrp="1"/>
          </p:cNvSpPr>
          <p:nvPr>
            <p:ph type="title"/>
          </p:nvPr>
        </p:nvSpPr>
        <p:spPr>
          <a:xfrm>
            <a:off x="677334" y="609600"/>
            <a:ext cx="8596668" cy="593558"/>
          </a:xfrm>
        </p:spPr>
        <p:txBody>
          <a:bodyPr>
            <a:noAutofit/>
          </a:bodyPr>
          <a:lstStyle/>
          <a:p>
            <a:r>
              <a:rPr lang="fr-FR" sz="2400" b="1" dirty="0">
                <a:latin typeface="Times New Roman" panose="02020603050405020304" pitchFamily="18" charset="0"/>
                <a:cs typeface="Times New Roman" panose="02020603050405020304" pitchFamily="18" charset="0"/>
              </a:rPr>
              <a:t>Utilités des clusters des profils journaliers de consommation d’électricité</a:t>
            </a:r>
          </a:p>
        </p:txBody>
      </p:sp>
      <p:sp>
        <p:nvSpPr>
          <p:cNvPr id="3" name="Espace réservé du contenu 2">
            <a:extLst>
              <a:ext uri="{FF2B5EF4-FFF2-40B4-BE49-F238E27FC236}">
                <a16:creationId xmlns:a16="http://schemas.microsoft.com/office/drawing/2014/main" id="{AD6A29B7-80D3-4511-BB50-E407FC03FE2E}"/>
              </a:ext>
            </a:extLst>
          </p:cNvPr>
          <p:cNvSpPr>
            <a:spLocks noGrp="1"/>
          </p:cNvSpPr>
          <p:nvPr>
            <p:ph idx="1"/>
          </p:nvPr>
        </p:nvSpPr>
        <p:spPr>
          <a:xfrm>
            <a:off x="677334" y="1681317"/>
            <a:ext cx="10402344" cy="5016366"/>
          </a:xfrm>
        </p:spPr>
        <p:txBody>
          <a:bodyPr>
            <a:noAutofit/>
          </a:bodyPr>
          <a:lstStyle/>
          <a:p>
            <a:r>
              <a:rPr lang="fr-FR" sz="1600" cap="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L'analyse de la consommation d'électricité d'un bâtiment            élément clé dans la compréhension et optimisation de l'efficacité énergétique. </a:t>
            </a:r>
          </a:p>
          <a:p>
            <a:endParaRPr lang="fr-FR" sz="1600" cap="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fr-FR" sz="1600" cap="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L’analyse de</a:t>
            </a:r>
            <a:r>
              <a:rPr lang="fr-FR" sz="16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s profils journaliers (</a:t>
            </a:r>
            <a:r>
              <a:rPr lang="fr-FR" sz="1600" dirty="0"/>
              <a:t>profil journalier de consommation d'électricité = représentation des variations de la demande en électricité au cours des différentes heures d'une journée)</a:t>
            </a:r>
            <a:endParaRPr lang="fr-FR" sz="16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mj-lt"/>
              <a:buAutoNum type="arabicPeriod"/>
            </a:pPr>
            <a:r>
              <a:rPr lang="fr-FR" sz="1600" dirty="0"/>
              <a:t>permet de capter les tendances et les fluctuations spécifiques à chaque jour</a:t>
            </a:r>
          </a:p>
          <a:p>
            <a:pPr marL="800100" lvl="1" indent="-342900">
              <a:buFont typeface="+mj-lt"/>
              <a:buAutoNum type="arabicPeriod"/>
            </a:pPr>
            <a:r>
              <a:rPr lang="fr-FR" sz="1600" dirty="0"/>
              <a:t>offre une vue détaillée des habitudes de consommation énergétique au fil du temps</a:t>
            </a:r>
          </a:p>
          <a:p>
            <a:pPr marL="800100" lvl="1" indent="-342900">
              <a:buFont typeface="+mj-lt"/>
              <a:buAutoNum type="arabicPeriod"/>
            </a:pPr>
            <a:r>
              <a:rPr lang="fr-FR" sz="1600" dirty="0"/>
              <a:t>permette une analyse fine des comportements de consommation pendant une période donnée</a:t>
            </a:r>
          </a:p>
          <a:p>
            <a:pPr marL="800100" lvl="1" indent="-342900">
              <a:buFont typeface="+mj-lt"/>
              <a:buAutoNum type="arabicPeriod"/>
            </a:pPr>
            <a:r>
              <a:rPr lang="fr-FR" sz="1600" dirty="0"/>
              <a:t>comprendre les modèles de consommation, identifier les périodes de pointe, et optimiser la gestion de l'énergie</a:t>
            </a:r>
          </a:p>
          <a:p>
            <a:pPr lvl="1"/>
            <a:endParaRPr lang="fr-FR" sz="1600" cap="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fr-FR" sz="1600" cap="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 création de clusters, également connue sous le nom de regroupement, peut apporter plusieurs avantages :</a:t>
            </a:r>
          </a:p>
          <a:p>
            <a:pPr lvl="1" indent="-342900">
              <a:buFont typeface="+mj-lt"/>
              <a:buAutoNum type="arabicPeriod"/>
              <a:tabLst>
                <a:tab pos="457200" algn="l"/>
              </a:tabLst>
            </a:pPr>
            <a:r>
              <a:rPr lang="fr-FR" sz="1600" dirty="0"/>
              <a:t>Identification des profils de consommation</a:t>
            </a:r>
          </a:p>
          <a:p>
            <a:pPr lvl="1" indent="-342900">
              <a:buFont typeface="+mj-lt"/>
              <a:buAutoNum type="arabicPeriod"/>
              <a:tabLst>
                <a:tab pos="457200" algn="l"/>
              </a:tabLst>
            </a:pPr>
            <a:r>
              <a:rPr lang="fr-FR" sz="1600" dirty="0"/>
              <a:t>Détection d'anomalies </a:t>
            </a:r>
          </a:p>
          <a:p>
            <a:pPr lvl="1" indent="-342900">
              <a:buFont typeface="+mj-lt"/>
              <a:buAutoNum type="arabicPeriod"/>
              <a:tabLst>
                <a:tab pos="457200" algn="l"/>
              </a:tabLst>
            </a:pPr>
            <a:r>
              <a:rPr lang="fr-FR" sz="1600" dirty="0"/>
              <a:t>Planification et optimisation énergétique</a:t>
            </a:r>
          </a:p>
        </p:txBody>
      </p:sp>
      <p:sp>
        <p:nvSpPr>
          <p:cNvPr id="7" name="Flèche : droite 6">
            <a:extLst>
              <a:ext uri="{FF2B5EF4-FFF2-40B4-BE49-F238E27FC236}">
                <a16:creationId xmlns:a16="http://schemas.microsoft.com/office/drawing/2014/main" id="{8A4B1CE7-6161-9EF1-5C3A-1CF51D2F8E03}"/>
              </a:ext>
            </a:extLst>
          </p:cNvPr>
          <p:cNvSpPr/>
          <p:nvPr/>
        </p:nvSpPr>
        <p:spPr>
          <a:xfrm>
            <a:off x="5786284" y="1727236"/>
            <a:ext cx="309716" cy="1967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41527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9902B3-F469-8B07-FEFE-08D89B25DB34}"/>
              </a:ext>
            </a:extLst>
          </p:cNvPr>
          <p:cNvSpPr>
            <a:spLocks noGrp="1"/>
          </p:cNvSpPr>
          <p:nvPr>
            <p:ph type="title"/>
          </p:nvPr>
        </p:nvSpPr>
        <p:spPr>
          <a:xfrm>
            <a:off x="677334" y="609600"/>
            <a:ext cx="8596668" cy="704850"/>
          </a:xfrm>
        </p:spPr>
        <p:txBody>
          <a:bodyPr>
            <a:normAutofit fontScale="90000"/>
          </a:bodyPr>
          <a:lstStyle/>
          <a:p>
            <a:r>
              <a:rPr lang="fr-FR" sz="3600" dirty="0">
                <a:solidFill>
                  <a:srgbClr val="000000"/>
                </a:solidFill>
                <a:effectLst/>
                <a:latin typeface="Times New Roman" panose="02020603050405020304" pitchFamily="18" charset="0"/>
                <a:ea typeface="Times New Roman" panose="02020603050405020304" pitchFamily="18" charset="0"/>
              </a:rPr>
              <a:t>Construction des bases de données</a:t>
            </a:r>
            <a:br>
              <a:rPr lang="fr-FR" sz="3600" dirty="0">
                <a:solidFill>
                  <a:srgbClr val="000000"/>
                </a:solidFill>
                <a:effectLst/>
                <a:latin typeface="Times New Roman" panose="02020603050405020304" pitchFamily="18" charset="0"/>
                <a:ea typeface="Times New Roman" panose="02020603050405020304" pitchFamily="18" charset="0"/>
              </a:rPr>
            </a:br>
            <a:endParaRPr lang="fr-FR" dirty="0"/>
          </a:p>
        </p:txBody>
      </p:sp>
      <p:sp>
        <p:nvSpPr>
          <p:cNvPr id="4" name="Ellipse 3">
            <a:extLst>
              <a:ext uri="{FF2B5EF4-FFF2-40B4-BE49-F238E27FC236}">
                <a16:creationId xmlns:a16="http://schemas.microsoft.com/office/drawing/2014/main" id="{58A3714D-7339-C2F9-4810-7E44EEFE6EEC}"/>
              </a:ext>
            </a:extLst>
          </p:cNvPr>
          <p:cNvSpPr/>
          <p:nvPr/>
        </p:nvSpPr>
        <p:spPr>
          <a:xfrm>
            <a:off x="1005947" y="1613513"/>
            <a:ext cx="2271713" cy="2114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Bâtiments caractérisés</a:t>
            </a:r>
          </a:p>
        </p:txBody>
      </p:sp>
      <p:sp>
        <p:nvSpPr>
          <p:cNvPr id="5" name="Ellipse 4">
            <a:extLst>
              <a:ext uri="{FF2B5EF4-FFF2-40B4-BE49-F238E27FC236}">
                <a16:creationId xmlns:a16="http://schemas.microsoft.com/office/drawing/2014/main" id="{6123A311-6DB1-061B-6119-F4E36963404A}"/>
              </a:ext>
            </a:extLst>
          </p:cNvPr>
          <p:cNvSpPr/>
          <p:nvPr/>
        </p:nvSpPr>
        <p:spPr>
          <a:xfrm>
            <a:off x="7106793" y="1314450"/>
            <a:ext cx="3950674" cy="29112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chemeClr val="bg1"/>
                </a:solidFill>
                <a:effectLst/>
                <a:latin typeface="Times New Roman" panose="02020603050405020304" pitchFamily="18" charset="0"/>
                <a:ea typeface="Times New Roman" panose="02020603050405020304" pitchFamily="18" charset="0"/>
              </a:rPr>
              <a:t>DIMOSIM </a:t>
            </a:r>
          </a:p>
          <a:p>
            <a:pPr algn="ctr"/>
            <a:r>
              <a:rPr lang="fr-FR" sz="1800" dirty="0">
                <a:solidFill>
                  <a:schemeClr val="bg1"/>
                </a:solidFill>
                <a:effectLst/>
                <a:latin typeface="Times New Roman" panose="02020603050405020304" pitchFamily="18" charset="0"/>
                <a:ea typeface="Times New Roman" panose="02020603050405020304" pitchFamily="18" charset="0"/>
              </a:rPr>
              <a:t>Logiciel de simulation énergétique dynamique</a:t>
            </a:r>
          </a:p>
          <a:p>
            <a:pPr algn="ctr"/>
            <a:r>
              <a:rPr lang="fr-FR" dirty="0">
                <a:solidFill>
                  <a:schemeClr val="bg1"/>
                </a:solidFill>
                <a:latin typeface="Times New Roman" panose="02020603050405020304" pitchFamily="18" charset="0"/>
              </a:rPr>
              <a:t>à l’échelle d’un quartier</a:t>
            </a:r>
            <a:endParaRPr lang="fr-FR" dirty="0">
              <a:solidFill>
                <a:schemeClr val="bg1"/>
              </a:solidFill>
            </a:endParaRPr>
          </a:p>
        </p:txBody>
      </p:sp>
      <p:sp>
        <p:nvSpPr>
          <p:cNvPr id="7" name="ZoneTexte 6">
            <a:extLst>
              <a:ext uri="{FF2B5EF4-FFF2-40B4-BE49-F238E27FC236}">
                <a16:creationId xmlns:a16="http://schemas.microsoft.com/office/drawing/2014/main" id="{C9BB5EB7-F879-4D3B-A611-F8CDF92EAF6E}"/>
              </a:ext>
            </a:extLst>
          </p:cNvPr>
          <p:cNvSpPr txBox="1"/>
          <p:nvPr/>
        </p:nvSpPr>
        <p:spPr>
          <a:xfrm>
            <a:off x="1307238" y="4786312"/>
            <a:ext cx="5150712" cy="1661993"/>
          </a:xfrm>
          <a:prstGeom prst="rect">
            <a:avLst/>
          </a:prstGeom>
          <a:noFill/>
        </p:spPr>
        <p:txBody>
          <a:bodyPr wrap="square" rtlCol="0">
            <a:spAutoFit/>
          </a:bodyPr>
          <a:lstStyle/>
          <a:p>
            <a:r>
              <a:rPr lang="fr-FR" sz="1400" dirty="0">
                <a:latin typeface="Times New Roman" panose="02020603050405020304" pitchFamily="18" charset="0"/>
                <a:cs typeface="Times New Roman" panose="02020603050405020304" pitchFamily="18" charset="0"/>
              </a:rPr>
              <a:t>Caractéristiques</a:t>
            </a:r>
          </a:p>
          <a:p>
            <a:r>
              <a:rPr lang="fr-FR" sz="1400" dirty="0">
                <a:latin typeface="Times New Roman" panose="02020603050405020304" pitchFamily="18" charset="0"/>
                <a:cs typeface="Times New Roman" panose="02020603050405020304" pitchFamily="18" charset="0"/>
              </a:rPr>
              <a:t>- zone géographique</a:t>
            </a:r>
          </a:p>
          <a:p>
            <a:r>
              <a:rPr lang="fr-FR" sz="1400" dirty="0">
                <a:latin typeface="Times New Roman" panose="02020603050405020304" pitchFamily="18" charset="0"/>
                <a:cs typeface="Times New Roman" panose="02020603050405020304" pitchFamily="18" charset="0"/>
              </a:rPr>
              <a:t>- typologie</a:t>
            </a:r>
          </a:p>
          <a:p>
            <a:r>
              <a:rPr lang="fr-FR" sz="1400" dirty="0">
                <a:latin typeface="Times New Roman" panose="02020603050405020304" pitchFamily="18" charset="0"/>
                <a:cs typeface="Times New Roman" panose="02020603050405020304" pitchFamily="18" charset="0"/>
              </a:rPr>
              <a:t>- année de construction, </a:t>
            </a:r>
            <a:r>
              <a:rPr lang="fr-FR" sz="1400" dirty="0" err="1">
                <a:latin typeface="Times New Roman" panose="02020603050405020304" pitchFamily="18" charset="0"/>
                <a:cs typeface="Times New Roman" panose="02020603050405020304" pitchFamily="18" charset="0"/>
              </a:rPr>
              <a:t>etc</a:t>
            </a:r>
            <a:endParaRPr lang="fr-FR" sz="1400" dirty="0">
              <a:latin typeface="Times New Roman" panose="02020603050405020304" pitchFamily="18" charset="0"/>
              <a:cs typeface="Times New Roman" panose="02020603050405020304" pitchFamily="18" charset="0"/>
            </a:endParaRPr>
          </a:p>
          <a:p>
            <a:r>
              <a:rPr lang="fr-F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renseignés directement par une BDD géolocalisée, soit par une étape d’enrichissement des données.</a:t>
            </a:r>
            <a:endParaRPr lang="fr-FR" sz="1400" dirty="0">
              <a:latin typeface="Times New Roman" panose="02020603050405020304" pitchFamily="18" charset="0"/>
              <a:cs typeface="Times New Roman" panose="02020603050405020304" pitchFamily="18" charset="0"/>
            </a:endParaRPr>
          </a:p>
          <a:p>
            <a:endParaRPr lang="fr-FR" dirty="0"/>
          </a:p>
        </p:txBody>
      </p:sp>
      <p:sp>
        <p:nvSpPr>
          <p:cNvPr id="8" name="Flèche : droite 7">
            <a:extLst>
              <a:ext uri="{FF2B5EF4-FFF2-40B4-BE49-F238E27FC236}">
                <a16:creationId xmlns:a16="http://schemas.microsoft.com/office/drawing/2014/main" id="{E62C5318-52D6-1D2D-9381-58BD469124E0}"/>
              </a:ext>
            </a:extLst>
          </p:cNvPr>
          <p:cNvSpPr/>
          <p:nvPr/>
        </p:nvSpPr>
        <p:spPr>
          <a:xfrm rot="16047743">
            <a:off x="1796317" y="3971699"/>
            <a:ext cx="814992" cy="442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37FAAE06-7032-9A07-F25A-424E20CA4C4A}"/>
              </a:ext>
            </a:extLst>
          </p:cNvPr>
          <p:cNvSpPr/>
          <p:nvPr/>
        </p:nvSpPr>
        <p:spPr>
          <a:xfrm>
            <a:off x="3445448" y="2477906"/>
            <a:ext cx="3493557" cy="4653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9012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FCC4E-00ED-7AFC-9A84-B3B53C7772F5}"/>
              </a:ext>
            </a:extLst>
          </p:cNvPr>
          <p:cNvSpPr>
            <a:spLocks noGrp="1"/>
          </p:cNvSpPr>
          <p:nvPr>
            <p:ph type="ctrTitle"/>
          </p:nvPr>
        </p:nvSpPr>
        <p:spPr>
          <a:xfrm>
            <a:off x="857250" y="1184837"/>
            <a:ext cx="8659640" cy="1646302"/>
          </a:xfrm>
        </p:spPr>
        <p:txBody>
          <a:bodyPr/>
          <a:lstStyle/>
          <a:p>
            <a:r>
              <a:rPr lang="fr-FR" dirty="0"/>
              <a:t>2. Présentation du projet </a:t>
            </a:r>
          </a:p>
        </p:txBody>
      </p:sp>
      <p:sp>
        <p:nvSpPr>
          <p:cNvPr id="3" name="Sous-titre 2">
            <a:extLst>
              <a:ext uri="{FF2B5EF4-FFF2-40B4-BE49-F238E27FC236}">
                <a16:creationId xmlns:a16="http://schemas.microsoft.com/office/drawing/2014/main" id="{AF68C620-8381-D29D-F5CD-182236DE85F1}"/>
              </a:ext>
            </a:extLst>
          </p:cNvPr>
          <p:cNvSpPr>
            <a:spLocks noGrp="1"/>
          </p:cNvSpPr>
          <p:nvPr>
            <p:ph type="subTitle" idx="1"/>
          </p:nvPr>
        </p:nvSpPr>
        <p:spPr>
          <a:xfrm>
            <a:off x="1391640" y="3478412"/>
            <a:ext cx="8416753" cy="1096899"/>
          </a:xfrm>
        </p:spPr>
        <p:txBody>
          <a:bodyPr/>
          <a:lstStyle/>
          <a:p>
            <a:r>
              <a:rPr lang="fr-FR" dirty="0"/>
              <a:t>2.1. Clustering des Profils journaliers de consommation d’électricité d’un bâtiment </a:t>
            </a:r>
          </a:p>
        </p:txBody>
      </p:sp>
    </p:spTree>
    <p:extLst>
      <p:ext uri="{BB962C8B-B14F-4D97-AF65-F5344CB8AC3E}">
        <p14:creationId xmlns:p14="http://schemas.microsoft.com/office/powerpoint/2010/main" val="267387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0A016-BFCB-0A90-3890-5EFD0BC10D55}"/>
              </a:ext>
            </a:extLst>
          </p:cNvPr>
          <p:cNvSpPr>
            <a:spLocks noGrp="1"/>
          </p:cNvSpPr>
          <p:nvPr>
            <p:ph type="title"/>
          </p:nvPr>
        </p:nvSpPr>
        <p:spPr>
          <a:xfrm>
            <a:off x="677334" y="92185"/>
            <a:ext cx="8596668" cy="741779"/>
          </a:xfrm>
        </p:spPr>
        <p:txBody>
          <a:bodyPr>
            <a:normAutofit/>
          </a:bodyPr>
          <a:lstStyle/>
          <a:p>
            <a:r>
              <a:rPr lang="fr-FR" sz="2500" b="1" dirty="0">
                <a:solidFill>
                  <a:schemeClr val="accent1">
                    <a:lumMod val="50000"/>
                  </a:schemeClr>
                </a:solidFill>
                <a:latin typeface="Exo 2" panose="00000500000000000000" charset="0"/>
                <a:cs typeface="Quire Sans" panose="020B0502040204020203" pitchFamily="34" charset="0"/>
              </a:rPr>
              <a:t>Data</a:t>
            </a:r>
          </a:p>
        </p:txBody>
      </p:sp>
      <p:sp>
        <p:nvSpPr>
          <p:cNvPr id="3" name="Espace réservé du contenu 2">
            <a:extLst>
              <a:ext uri="{FF2B5EF4-FFF2-40B4-BE49-F238E27FC236}">
                <a16:creationId xmlns:a16="http://schemas.microsoft.com/office/drawing/2014/main" id="{318FC72E-8888-0391-A516-DF71D78CBEF6}"/>
              </a:ext>
            </a:extLst>
          </p:cNvPr>
          <p:cNvSpPr>
            <a:spLocks noGrp="1"/>
          </p:cNvSpPr>
          <p:nvPr>
            <p:ph idx="1"/>
          </p:nvPr>
        </p:nvSpPr>
        <p:spPr>
          <a:xfrm>
            <a:off x="677334" y="685894"/>
            <a:ext cx="8596668" cy="4998374"/>
          </a:xfrm>
        </p:spPr>
        <p:txBody>
          <a:bodyPr>
            <a:normAutofit/>
          </a:bodyPr>
          <a:lstStyle/>
          <a:p>
            <a:pPr marL="0" indent="0">
              <a:buNone/>
            </a:pPr>
            <a:r>
              <a:rPr lang="fr-FR" sz="1600" cap="none" dirty="0"/>
              <a:t>Consommation d’électricité des bâtiments du secteur tertiaire, des bureaux d’Ile de France.</a:t>
            </a:r>
          </a:p>
          <a:p>
            <a:pPr marL="0" indent="0">
              <a:buNone/>
            </a:pPr>
            <a:r>
              <a:rPr lang="fr-FR" sz="1600" cap="none" dirty="0">
                <a:cs typeface="Times New Roman" panose="02020603050405020304" pitchFamily="18" charset="0"/>
              </a:rPr>
              <a:t>Fichiers csv </a:t>
            </a:r>
            <a:r>
              <a:rPr lang="fr-FR" sz="1600" cap="none" dirty="0">
                <a:cs typeface="Times New Roman" panose="02020603050405020304" pitchFamily="18" charset="0"/>
                <a:sym typeface="Wingdings" panose="05000000000000000000" pitchFamily="2" charset="2"/>
              </a:rPr>
              <a:t> fichiers .xlsx </a:t>
            </a:r>
            <a:r>
              <a:rPr lang="fr-FR" sz="1600" cap="none" dirty="0">
                <a:cs typeface="Times New Roman" panose="02020603050405020304" pitchFamily="18" charset="0"/>
              </a:rPr>
              <a:t>:</a:t>
            </a:r>
          </a:p>
          <a:p>
            <a:pPr marL="0" indent="0">
              <a:buNone/>
            </a:pPr>
            <a:endParaRPr lang="fr-FR" sz="1600" cap="none" dirty="0">
              <a:cs typeface="Times New Roman" panose="02020603050405020304" pitchFamily="18" charset="0"/>
            </a:endParaRPr>
          </a:p>
          <a:p>
            <a:pPr marL="0" indent="0">
              <a:buNone/>
            </a:pPr>
            <a:r>
              <a:rPr lang="fr-FR" sz="1600" cap="none" dirty="0">
                <a:cs typeface="Times New Roman" panose="02020603050405020304" pitchFamily="18" charset="0"/>
              </a:rPr>
              <a:t>Exploration de la data</a:t>
            </a:r>
          </a:p>
          <a:p>
            <a:pPr marL="0" indent="0">
              <a:buNone/>
            </a:pPr>
            <a:r>
              <a:rPr lang="fr-FR" sz="1600" cap="none" dirty="0">
                <a:cs typeface="Times New Roman" panose="02020603050405020304" pitchFamily="18" charset="0"/>
              </a:rPr>
              <a:t>1)  -  396 bâtiments</a:t>
            </a:r>
          </a:p>
          <a:p>
            <a:pPr marL="0" indent="0">
              <a:buNone/>
            </a:pPr>
            <a:r>
              <a:rPr lang="fr-FR" sz="1600" cap="none" dirty="0">
                <a:cs typeface="Times New Roman" panose="02020603050405020304" pitchFamily="18" charset="0"/>
              </a:rPr>
              <a:t>	- </a:t>
            </a:r>
            <a:r>
              <a:rPr lang="fr-FR" sz="1600" cap="none" dirty="0">
                <a:effectLst/>
                <a:ea typeface="Calibri" panose="020F0502020204030204" pitchFamily="34" charset="0"/>
                <a:cs typeface="Times New Roman" panose="02020603050405020304" pitchFamily="18" charset="0"/>
              </a:rPr>
              <a:t>Données de caractérisation </a:t>
            </a:r>
            <a:r>
              <a:rPr lang="fr-FR" sz="1600" cap="none" dirty="0">
                <a:cs typeface="Times New Roman" panose="02020603050405020304" pitchFamily="18" charset="0"/>
              </a:rPr>
              <a:t>pour chaque bâtiment, données nécessaires </a:t>
            </a:r>
          </a:p>
          <a:p>
            <a:pPr marL="0" indent="0">
              <a:buNone/>
            </a:pPr>
            <a:r>
              <a:rPr lang="fr-FR" sz="1600" cap="none" dirty="0">
                <a:cs typeface="Times New Roman" panose="02020603050405020304" pitchFamily="18" charset="0"/>
              </a:rPr>
              <a:t>	pour le logiciel de simulation : (42 attributs x 396 lignes )</a:t>
            </a:r>
          </a:p>
          <a:p>
            <a:pPr marL="0" indent="0">
              <a:buNone/>
            </a:pPr>
            <a:r>
              <a:rPr lang="fr-FR" sz="1600" cap="none" dirty="0">
                <a:cs typeface="Times New Roman" panose="02020603050405020304" pitchFamily="18" charset="0"/>
              </a:rPr>
              <a:t>2) </a:t>
            </a:r>
            <a:r>
              <a:rPr lang="fr-FR" sz="1600" cap="none" dirty="0">
                <a:effectLst/>
                <a:latin typeface="Times New Roman" panose="02020603050405020304" pitchFamily="18" charset="0"/>
                <a:ea typeface="Calibri" panose="020F0502020204030204" pitchFamily="34" charset="0"/>
              </a:rPr>
              <a:t>- le besoin d’électricité pour chaque bâtiment des 396, pour chaque heure, </a:t>
            </a:r>
          </a:p>
          <a:p>
            <a:pPr marL="0" indent="0">
              <a:buNone/>
            </a:pPr>
            <a:r>
              <a:rPr lang="fr-FR" sz="1600" cap="none" dirty="0">
                <a:effectLst/>
                <a:latin typeface="Times New Roman" panose="02020603050405020304" pitchFamily="18" charset="0"/>
                <a:ea typeface="Calibri" panose="020F0502020204030204" pitchFamily="34" charset="0"/>
              </a:rPr>
              <a:t>en décours d’une année (</a:t>
            </a:r>
            <a:r>
              <a:rPr lang="fr-FR" sz="1100" kern="100" dirty="0">
                <a:latin typeface="Times New Roman" panose="02020603050405020304" pitchFamily="18" charset="0"/>
                <a:ea typeface="Calibri" panose="020F0502020204030204" pitchFamily="34" charset="0"/>
                <a:cs typeface="Times New Roman" panose="02020603050405020304" pitchFamily="18" charset="0"/>
              </a:rPr>
              <a:t>8760 lignes)</a:t>
            </a:r>
            <a:endParaRPr lang="fr-FR" sz="1600" cap="none" dirty="0">
              <a:effectLst/>
              <a:latin typeface="Times New Roman" panose="02020603050405020304" pitchFamily="18" charset="0"/>
              <a:ea typeface="Calibri" panose="020F0502020204030204" pitchFamily="34" charset="0"/>
            </a:endParaRPr>
          </a:p>
          <a:p>
            <a:pPr marL="0" indent="0">
              <a:buNone/>
            </a:pPr>
            <a:r>
              <a:rPr lang="fr-FR" sz="1600" dirty="0">
                <a:latin typeface="Times New Roman" panose="02020603050405020304" pitchFamily="18" charset="0"/>
              </a:rPr>
              <a:t>3) Données de type </a:t>
            </a:r>
            <a:r>
              <a:rPr lang="fr-FR" sz="1600" dirty="0" err="1">
                <a:latin typeface="Times New Roman" panose="02020603050405020304" pitchFamily="18" charset="0"/>
              </a:rPr>
              <a:t>float</a:t>
            </a:r>
            <a:r>
              <a:rPr lang="fr-FR" sz="1600" dirty="0">
                <a:latin typeface="Times New Roman" panose="02020603050405020304" pitchFamily="18" charset="0"/>
              </a:rPr>
              <a:t> et time </a:t>
            </a:r>
            <a:r>
              <a:rPr lang="fr-FR" sz="1600" dirty="0" err="1">
                <a:latin typeface="Times New Roman" panose="02020603050405020304" pitchFamily="18" charset="0"/>
              </a:rPr>
              <a:t>series</a:t>
            </a:r>
            <a:endParaRPr lang="fr-FR" sz="1600" dirty="0">
              <a:latin typeface="Times New Roman" panose="02020603050405020304" pitchFamily="18" charset="0"/>
            </a:endParaRPr>
          </a:p>
          <a:p>
            <a:pPr marL="0" indent="0">
              <a:buNone/>
            </a:pPr>
            <a:r>
              <a:rPr lang="fr-FR" sz="1600" dirty="0">
                <a:latin typeface="Times New Roman" panose="02020603050405020304" pitchFamily="18" charset="0"/>
              </a:rPr>
              <a:t>4) Pas des données manquantes </a:t>
            </a:r>
          </a:p>
          <a:p>
            <a:pPr marL="0" indent="0">
              <a:buNone/>
            </a:pPr>
            <a:r>
              <a:rPr lang="fr-FR" sz="1600" dirty="0">
                <a:latin typeface="Times New Roman" panose="02020603050405020304" pitchFamily="18" charset="0"/>
              </a:rPr>
              <a:t> 5) Access aux données</a:t>
            </a:r>
            <a:r>
              <a:rPr lang="fr-FR" sz="1600" dirty="0">
                <a:latin typeface="Times New Roman" panose="02020603050405020304" pitchFamily="18" charset="0"/>
                <a:sym typeface="Wingdings" panose="05000000000000000000" pitchFamily="2" charset="2"/>
              </a:rPr>
              <a:t> </a:t>
            </a:r>
            <a:r>
              <a:rPr lang="fr-FR" sz="1600" dirty="0">
                <a:latin typeface="Times New Roman" panose="02020603050405020304" pitchFamily="18" charset="0"/>
              </a:rPr>
              <a:t>autorisation d’utilisation </a:t>
            </a:r>
            <a:r>
              <a:rPr lang="fr-FR" sz="1600" dirty="0">
                <a:latin typeface="Times New Roman" panose="02020603050405020304" pitchFamily="18" charset="0"/>
                <a:sym typeface="Wingdings" panose="05000000000000000000" pitchFamily="2" charset="2"/>
              </a:rPr>
              <a:t> </a:t>
            </a:r>
            <a:r>
              <a:rPr lang="fr-FR" sz="1600" dirty="0">
                <a:latin typeface="Times New Roman" panose="02020603050405020304" pitchFamily="18" charset="0"/>
              </a:rPr>
              <a:t>pas d’accès aux codes permis de simuler les données </a:t>
            </a:r>
            <a:r>
              <a:rPr lang="fr-FR" sz="1600" dirty="0">
                <a:latin typeface="Times New Roman" panose="02020603050405020304" pitchFamily="18" charset="0"/>
                <a:sym typeface="Wingdings" panose="05000000000000000000" pitchFamily="2" charset="2"/>
              </a:rPr>
              <a:t> </a:t>
            </a:r>
            <a:r>
              <a:rPr lang="fr-FR" sz="1600" dirty="0">
                <a:latin typeface="Times New Roman" panose="02020603050405020304" pitchFamily="18" charset="0"/>
              </a:rPr>
              <a:t>pas d’autorisation de diffusion des données utilisées pour le regroupement.</a:t>
            </a:r>
          </a:p>
          <a:p>
            <a:pPr marL="0" indent="0">
              <a:buNone/>
            </a:pPr>
            <a:endParaRPr lang="fr-FR" dirty="0"/>
          </a:p>
          <a:p>
            <a:pPr marL="0" indent="0">
              <a:buNone/>
            </a:pPr>
            <a:endParaRPr lang="fr-FR" dirty="0"/>
          </a:p>
          <a:p>
            <a:pPr marL="0" indent="0">
              <a:buNone/>
            </a:pPr>
            <a:endParaRPr lang="fr-FR" dirty="0"/>
          </a:p>
        </p:txBody>
      </p:sp>
      <p:pic>
        <p:nvPicPr>
          <p:cNvPr id="12" name="Image 11">
            <a:extLst>
              <a:ext uri="{FF2B5EF4-FFF2-40B4-BE49-F238E27FC236}">
                <a16:creationId xmlns:a16="http://schemas.microsoft.com/office/drawing/2014/main" id="{48F1B101-E910-453F-657F-563E9BB211CF}"/>
              </a:ext>
            </a:extLst>
          </p:cNvPr>
          <p:cNvPicPr>
            <a:picLocks noChangeAspect="1"/>
          </p:cNvPicPr>
          <p:nvPr/>
        </p:nvPicPr>
        <p:blipFill rotWithShape="1">
          <a:blip r:embed="rId3"/>
          <a:srcRect l="1567" t="-5095" r="26787" b="50877"/>
          <a:stretch/>
        </p:blipFill>
        <p:spPr>
          <a:xfrm>
            <a:off x="8506884" y="663186"/>
            <a:ext cx="3685116" cy="3367085"/>
          </a:xfrm>
          <a:prstGeom prst="rect">
            <a:avLst/>
          </a:prstGeom>
        </p:spPr>
      </p:pic>
      <p:pic>
        <p:nvPicPr>
          <p:cNvPr id="14" name="Image 13">
            <a:extLst>
              <a:ext uri="{FF2B5EF4-FFF2-40B4-BE49-F238E27FC236}">
                <a16:creationId xmlns:a16="http://schemas.microsoft.com/office/drawing/2014/main" id="{429BC023-EF71-5058-7D79-10CF3D8F2425}"/>
              </a:ext>
            </a:extLst>
          </p:cNvPr>
          <p:cNvPicPr>
            <a:picLocks noChangeAspect="1"/>
          </p:cNvPicPr>
          <p:nvPr/>
        </p:nvPicPr>
        <p:blipFill>
          <a:blip r:embed="rId4"/>
          <a:stretch>
            <a:fillRect/>
          </a:stretch>
        </p:blipFill>
        <p:spPr>
          <a:xfrm>
            <a:off x="0" y="4991224"/>
            <a:ext cx="12192000" cy="506290"/>
          </a:xfrm>
          <a:prstGeom prst="rect">
            <a:avLst/>
          </a:prstGeom>
        </p:spPr>
      </p:pic>
      <p:pic>
        <p:nvPicPr>
          <p:cNvPr id="16" name="Image 15">
            <a:extLst>
              <a:ext uri="{FF2B5EF4-FFF2-40B4-BE49-F238E27FC236}">
                <a16:creationId xmlns:a16="http://schemas.microsoft.com/office/drawing/2014/main" id="{00B10AF6-3486-EF37-8064-E95536ECA573}"/>
              </a:ext>
            </a:extLst>
          </p:cNvPr>
          <p:cNvPicPr>
            <a:picLocks noChangeAspect="1"/>
          </p:cNvPicPr>
          <p:nvPr/>
        </p:nvPicPr>
        <p:blipFill rotWithShape="1">
          <a:blip r:embed="rId5"/>
          <a:srcRect l="44153" t="-46968" b="211"/>
          <a:stretch/>
        </p:blipFill>
        <p:spPr>
          <a:xfrm>
            <a:off x="2465163" y="6073941"/>
            <a:ext cx="6808839" cy="691874"/>
          </a:xfrm>
          <a:prstGeom prst="rect">
            <a:avLst/>
          </a:prstGeom>
        </p:spPr>
      </p:pic>
      <p:pic>
        <p:nvPicPr>
          <p:cNvPr id="18" name="Image 17">
            <a:extLst>
              <a:ext uri="{FF2B5EF4-FFF2-40B4-BE49-F238E27FC236}">
                <a16:creationId xmlns:a16="http://schemas.microsoft.com/office/drawing/2014/main" id="{BBC25BF2-E0D2-DAA5-996F-AD689F40A714}"/>
              </a:ext>
            </a:extLst>
          </p:cNvPr>
          <p:cNvPicPr>
            <a:picLocks noChangeAspect="1"/>
          </p:cNvPicPr>
          <p:nvPr/>
        </p:nvPicPr>
        <p:blipFill>
          <a:blip r:embed="rId6"/>
          <a:stretch>
            <a:fillRect/>
          </a:stretch>
        </p:blipFill>
        <p:spPr>
          <a:xfrm>
            <a:off x="0" y="5638447"/>
            <a:ext cx="12192000" cy="556367"/>
          </a:xfrm>
          <a:prstGeom prst="rect">
            <a:avLst/>
          </a:prstGeom>
        </p:spPr>
      </p:pic>
    </p:spTree>
    <p:extLst>
      <p:ext uri="{BB962C8B-B14F-4D97-AF65-F5344CB8AC3E}">
        <p14:creationId xmlns:p14="http://schemas.microsoft.com/office/powerpoint/2010/main" val="200810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614F0-8DC4-9741-B593-AF8B316A8433}"/>
              </a:ext>
            </a:extLst>
          </p:cNvPr>
          <p:cNvSpPr>
            <a:spLocks noGrp="1"/>
          </p:cNvSpPr>
          <p:nvPr>
            <p:ph type="title"/>
          </p:nvPr>
        </p:nvSpPr>
        <p:spPr/>
        <p:txBody>
          <a:bodyPr/>
          <a:lstStyle/>
          <a:p>
            <a:r>
              <a:rPr lang="fr-FR" sz="2500" b="1" dirty="0">
                <a:solidFill>
                  <a:schemeClr val="accent1">
                    <a:lumMod val="50000"/>
                  </a:schemeClr>
                </a:solidFill>
                <a:latin typeface="Exo 2" panose="00000500000000000000" charset="0"/>
                <a:cs typeface="Quire Sans" panose="020B0502040204020203" pitchFamily="34" charset="0"/>
              </a:rPr>
              <a:t>Préparation de la Data</a:t>
            </a:r>
          </a:p>
        </p:txBody>
      </p:sp>
      <p:sp>
        <p:nvSpPr>
          <p:cNvPr id="3" name="Espace réservé du contenu 2">
            <a:extLst>
              <a:ext uri="{FF2B5EF4-FFF2-40B4-BE49-F238E27FC236}">
                <a16:creationId xmlns:a16="http://schemas.microsoft.com/office/drawing/2014/main" id="{4E563BAA-4E6F-ED72-3552-E50F8A6031CC}"/>
              </a:ext>
            </a:extLst>
          </p:cNvPr>
          <p:cNvSpPr>
            <a:spLocks noGrp="1"/>
          </p:cNvSpPr>
          <p:nvPr>
            <p:ph idx="1"/>
          </p:nvPr>
        </p:nvSpPr>
        <p:spPr>
          <a:xfrm>
            <a:off x="838200" y="1618677"/>
            <a:ext cx="10515600" cy="4351338"/>
          </a:xfrm>
        </p:spPr>
        <p:txBody>
          <a:bodyPr>
            <a:normAutofit/>
          </a:bodyPr>
          <a:lstStyle/>
          <a:p>
            <a:pPr marL="0" indent="0">
              <a:buNone/>
            </a:pPr>
            <a:r>
              <a:rPr lang="fr-FR"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Le but final est la création des clusters pour la consommation quotidienne d'électricité (parmi les deux types existants, choisis en fonction des préférences de l'utilisateur) pour l'un des 396 bâtiments de la liste pour le secteur tertiaire. </a:t>
            </a:r>
            <a:endParaRPr lang="fr-FR" sz="1800" kern="0" cap="none"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457200" algn="l"/>
              </a:tabLst>
            </a:pPr>
            <a:r>
              <a:rPr lang="fr-FR"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Avant de passer à la phase de création de clusters : </a:t>
            </a:r>
          </a:p>
          <a:p>
            <a:pPr marL="0" indent="0">
              <a:lnSpc>
                <a:spcPct val="107000"/>
              </a:lnSpc>
              <a:spcAft>
                <a:spcPts val="800"/>
              </a:spcAft>
              <a:buNone/>
              <a:tabLst>
                <a:tab pos="457200" algn="l"/>
              </a:tabLst>
            </a:pPr>
            <a:r>
              <a:rPr lang="fr-FR" sz="1800" kern="0" cap="none" dirty="0">
                <a:latin typeface="Times New Roman" panose="02020603050405020304" pitchFamily="18" charset="0"/>
                <a:ea typeface="Times New Roman" panose="02020603050405020304" pitchFamily="18" charset="0"/>
                <a:cs typeface="Times New Roman" panose="02020603050405020304" pitchFamily="18" charset="0"/>
              </a:rPr>
              <a:t> 1. </a:t>
            </a:r>
            <a:r>
              <a:rPr lang="fr-FR"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Demander à l'utilisateur de fournir l'identifiant du bâtiment qu’on souhaite étudier.</a:t>
            </a:r>
            <a:endParaRPr lang="fr-FR" sz="18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fr-FR"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2. Demander à l'utilisateur de spécifier le type d'électricité à regrouper en clusters.</a:t>
            </a:r>
          </a:p>
          <a:p>
            <a:pPr marL="0" indent="0">
              <a:lnSpc>
                <a:spcPct val="107000"/>
              </a:lnSpc>
              <a:spcAft>
                <a:spcPts val="800"/>
              </a:spcAft>
              <a:buNone/>
              <a:tabLst>
                <a:tab pos="457200" algn="l"/>
              </a:tabLst>
            </a:pPr>
            <a:r>
              <a:rPr lang="fr-FR"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3. Récupérer les données de consommation d'électricité du fichier .xlsx</a:t>
            </a:r>
            <a:endParaRPr lang="fr-FR" sz="18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fr-FR"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4. Travailler les données récupérées pour créer 365 lignes, chacune correspondant à une journée de consommation d'électricité avec un pas de temps d'une heure.</a:t>
            </a:r>
            <a:r>
              <a:rPr lang="fr-FR"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49559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9326D-B4DE-3928-AA72-D0A701C0F342}"/>
              </a:ext>
            </a:extLst>
          </p:cNvPr>
          <p:cNvSpPr>
            <a:spLocks noGrp="1"/>
          </p:cNvSpPr>
          <p:nvPr>
            <p:ph type="title"/>
          </p:nvPr>
        </p:nvSpPr>
        <p:spPr/>
        <p:txBody>
          <a:bodyPr>
            <a:normAutofit fontScale="90000"/>
          </a:bodyPr>
          <a:lstStyle/>
          <a:p>
            <a:r>
              <a:rPr lang="fr-FR" dirty="0"/>
              <a:t>Profils journaliers</a:t>
            </a:r>
          </a:p>
        </p:txBody>
      </p:sp>
      <p:sp>
        <p:nvSpPr>
          <p:cNvPr id="3" name="ZoneTexte 2">
            <a:extLst>
              <a:ext uri="{FF2B5EF4-FFF2-40B4-BE49-F238E27FC236}">
                <a16:creationId xmlns:a16="http://schemas.microsoft.com/office/drawing/2014/main" id="{C1B2811B-9DF5-4A85-50E8-C84089172400}"/>
              </a:ext>
            </a:extLst>
          </p:cNvPr>
          <p:cNvSpPr txBox="1"/>
          <p:nvPr/>
        </p:nvSpPr>
        <p:spPr>
          <a:xfrm>
            <a:off x="213531" y="1264908"/>
            <a:ext cx="10925524" cy="1064650"/>
          </a:xfrm>
          <a:prstGeom prst="rect">
            <a:avLst/>
          </a:prstGeom>
          <a:noFill/>
        </p:spPr>
        <p:txBody>
          <a:bodyPr wrap="square" rtlCol="0">
            <a:spAutoFit/>
          </a:bodyPr>
          <a:lstStyle/>
          <a:p>
            <a:pPr>
              <a:lnSpc>
                <a:spcPct val="107000"/>
              </a:lnSpc>
              <a:spcAft>
                <a:spcPts val="800"/>
              </a:spcAft>
              <a:tabLst>
                <a:tab pos="457200" algn="l"/>
              </a:tabLst>
            </a:pPr>
            <a:r>
              <a:rPr lang="fr-FR" kern="0" dirty="0">
                <a:latin typeface="Times New Roman" panose="02020603050405020304" pitchFamily="18" charset="0"/>
                <a:ea typeface="Times New Roman" panose="02020603050405020304" pitchFamily="18" charset="0"/>
                <a:cs typeface="Times New Roman" panose="02020603050405020304" pitchFamily="18" charset="0"/>
              </a:rPr>
              <a:t>Dans le processus de création des profils journaliers d’électricité un problème importante lié au changement d’heure </a:t>
            </a:r>
            <a:r>
              <a:rPr lang="fr-FR" sz="1800" kern="0" dirty="0">
                <a:effectLst/>
                <a:latin typeface="Times New Roman" panose="02020603050405020304" pitchFamily="18" charset="0"/>
                <a:ea typeface="Times New Roman" panose="02020603050405020304" pitchFamily="18" charset="0"/>
              </a:rPr>
              <a:t>qui se produit en fin mars et en fin octobre a été trouvé.</a:t>
            </a:r>
            <a:endParaRPr lang="fr-FR" kern="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sp>
        <p:nvSpPr>
          <p:cNvPr id="4" name="ZoneTexte 3">
            <a:extLst>
              <a:ext uri="{FF2B5EF4-FFF2-40B4-BE49-F238E27FC236}">
                <a16:creationId xmlns:a16="http://schemas.microsoft.com/office/drawing/2014/main" id="{0EA98A81-28F5-63FB-763F-B2AC6A1E418A}"/>
              </a:ext>
            </a:extLst>
          </p:cNvPr>
          <p:cNvSpPr txBox="1"/>
          <p:nvPr/>
        </p:nvSpPr>
        <p:spPr>
          <a:xfrm>
            <a:off x="296658" y="2071030"/>
            <a:ext cx="7344697" cy="5397375"/>
          </a:xfrm>
          <a:prstGeom prst="rect">
            <a:avLst/>
          </a:prstGeom>
          <a:noFill/>
        </p:spPr>
        <p:txBody>
          <a:bodyPr wrap="square" rtlCol="0">
            <a:spAutoFit/>
          </a:bodyPr>
          <a:lstStyle/>
          <a:p>
            <a:r>
              <a:rPr lang="fr-FR" dirty="0"/>
              <a:t>Fin mars : u</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n jour avec une valeur manquante.</a:t>
            </a:r>
          </a:p>
          <a:p>
            <a:endPar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fr-FR" kern="0" dirty="0">
                <a:latin typeface="Times New Roman" panose="02020603050405020304" pitchFamily="18" charset="0"/>
                <a:ea typeface="Times New Roman" panose="02020603050405020304" pitchFamily="18" charset="0"/>
                <a:cs typeface="Times New Roman" panose="02020603050405020304" pitchFamily="18" charset="0"/>
              </a:rPr>
              <a:t>A</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pproches envisageables :</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Reconstruire les données manquantes.</a:t>
            </a:r>
            <a:endPar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Supprimer le profil contenant des données manquantes.</a:t>
            </a:r>
          </a:p>
          <a:p>
            <a:pPr marL="342900" lvl="0" indent="-342900">
              <a:lnSpc>
                <a:spcPct val="107000"/>
              </a:lnSpc>
              <a:spcAft>
                <a:spcPts val="800"/>
              </a:spcAft>
              <a:buFont typeface="+mj-lt"/>
              <a:buAutoNum type="arabicPeriod"/>
              <a:tabLst>
                <a:tab pos="457200" algn="l"/>
              </a:tabLst>
            </a:pPr>
            <a:endPar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fr-FR" dirty="0"/>
              <a:t>Fin octobre : u</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n jour avec une valeur en excès.</a:t>
            </a:r>
          </a:p>
          <a:p>
            <a:endPar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fr-FR" kern="0" dirty="0">
                <a:latin typeface="Times New Roman" panose="02020603050405020304" pitchFamily="18" charset="0"/>
                <a:ea typeface="Times New Roman" panose="02020603050405020304" pitchFamily="18" charset="0"/>
                <a:cs typeface="Times New Roman" panose="02020603050405020304" pitchFamily="18" charset="0"/>
              </a:rPr>
              <a:t>A</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pproches envisageables :</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Supprimer une heure et conserver 24 heures, ce qui équivaut à une journée complète.</a:t>
            </a:r>
            <a:endPar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Éliminer le profil contenant des données en plus</a:t>
            </a:r>
            <a:endParaRPr lang="fr-FR" dirty="0"/>
          </a:p>
          <a:p>
            <a:pPr marL="342900" lvl="0" indent="-342900">
              <a:lnSpc>
                <a:spcPct val="107000"/>
              </a:lnSpc>
              <a:spcAft>
                <a:spcPts val="800"/>
              </a:spcAft>
              <a:buFont typeface="+mj-lt"/>
              <a:buAutoNum type="arabicPeriod"/>
              <a:tabLst>
                <a:tab pos="457200" algn="l"/>
              </a:tabLst>
            </a:pP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46515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B17534-5D93-8CC2-1308-1C00C0EFB6D3}"/>
              </a:ext>
            </a:extLst>
          </p:cNvPr>
          <p:cNvSpPr>
            <a:spLocks noGrp="1"/>
          </p:cNvSpPr>
          <p:nvPr>
            <p:ph type="title"/>
          </p:nvPr>
        </p:nvSpPr>
        <p:spPr/>
        <p:txBody>
          <a:bodyPr>
            <a:normAutofit fontScale="90000"/>
          </a:bodyPr>
          <a:lstStyle/>
          <a:p>
            <a:r>
              <a:rPr lang="fr-FR" dirty="0"/>
              <a:t>Clustering Algorithmes</a:t>
            </a:r>
          </a:p>
        </p:txBody>
      </p:sp>
      <p:sp>
        <p:nvSpPr>
          <p:cNvPr id="3" name="Ellipse 2">
            <a:extLst>
              <a:ext uri="{FF2B5EF4-FFF2-40B4-BE49-F238E27FC236}">
                <a16:creationId xmlns:a16="http://schemas.microsoft.com/office/drawing/2014/main" id="{FF4EEAE2-2D07-348D-B4AD-E7FDEE8D81C8}"/>
              </a:ext>
            </a:extLst>
          </p:cNvPr>
          <p:cNvSpPr/>
          <p:nvPr/>
        </p:nvSpPr>
        <p:spPr>
          <a:xfrm>
            <a:off x="796413" y="2182761"/>
            <a:ext cx="2359742" cy="17108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Tslearn</a:t>
            </a:r>
            <a:endParaRPr lang="fr-FR" dirty="0"/>
          </a:p>
        </p:txBody>
      </p:sp>
      <p:sp>
        <p:nvSpPr>
          <p:cNvPr id="4" name="Ellipse 3">
            <a:extLst>
              <a:ext uri="{FF2B5EF4-FFF2-40B4-BE49-F238E27FC236}">
                <a16:creationId xmlns:a16="http://schemas.microsoft.com/office/drawing/2014/main" id="{AB22AC9F-AE80-BF57-6A00-A6B4AB34FD17}"/>
              </a:ext>
            </a:extLst>
          </p:cNvPr>
          <p:cNvSpPr/>
          <p:nvPr/>
        </p:nvSpPr>
        <p:spPr>
          <a:xfrm>
            <a:off x="4513005" y="2182761"/>
            <a:ext cx="2993923" cy="17108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Clustering</a:t>
            </a:r>
          </a:p>
        </p:txBody>
      </p:sp>
      <p:sp>
        <p:nvSpPr>
          <p:cNvPr id="5" name="Ellipse 4">
            <a:extLst>
              <a:ext uri="{FF2B5EF4-FFF2-40B4-BE49-F238E27FC236}">
                <a16:creationId xmlns:a16="http://schemas.microsoft.com/office/drawing/2014/main" id="{7F12A995-63AD-D9FE-641A-7332E47603C1}"/>
              </a:ext>
            </a:extLst>
          </p:cNvPr>
          <p:cNvSpPr/>
          <p:nvPr/>
        </p:nvSpPr>
        <p:spPr>
          <a:xfrm>
            <a:off x="8517838" y="2210338"/>
            <a:ext cx="2826774" cy="17108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TimeSeriesKMeans</a:t>
            </a:r>
            <a:endParaRPr lang="fr-FR" dirty="0"/>
          </a:p>
        </p:txBody>
      </p:sp>
      <p:sp>
        <p:nvSpPr>
          <p:cNvPr id="6" name="Flèche : droite 5">
            <a:extLst>
              <a:ext uri="{FF2B5EF4-FFF2-40B4-BE49-F238E27FC236}">
                <a16:creationId xmlns:a16="http://schemas.microsoft.com/office/drawing/2014/main" id="{E538D10C-7384-FE81-64E5-37D6FC5C019F}"/>
              </a:ext>
            </a:extLst>
          </p:cNvPr>
          <p:cNvSpPr/>
          <p:nvPr/>
        </p:nvSpPr>
        <p:spPr>
          <a:xfrm>
            <a:off x="3303637" y="2835377"/>
            <a:ext cx="1061886" cy="6120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droite 6">
            <a:extLst>
              <a:ext uri="{FF2B5EF4-FFF2-40B4-BE49-F238E27FC236}">
                <a16:creationId xmlns:a16="http://schemas.microsoft.com/office/drawing/2014/main" id="{74F7907C-0065-E103-522F-869F09B45D97}"/>
              </a:ext>
            </a:extLst>
          </p:cNvPr>
          <p:cNvSpPr/>
          <p:nvPr/>
        </p:nvSpPr>
        <p:spPr>
          <a:xfrm>
            <a:off x="7654410" y="2768934"/>
            <a:ext cx="774291" cy="5936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907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BF66ED-4470-9F2F-ACAB-D8923280F66C}"/>
              </a:ext>
            </a:extLst>
          </p:cNvPr>
          <p:cNvSpPr>
            <a:spLocks noGrp="1"/>
          </p:cNvSpPr>
          <p:nvPr>
            <p:ph type="title" idx="4294967295"/>
          </p:nvPr>
        </p:nvSpPr>
        <p:spPr>
          <a:xfrm>
            <a:off x="0" y="303213"/>
            <a:ext cx="10190163" cy="427037"/>
          </a:xfrm>
        </p:spPr>
        <p:txBody>
          <a:bodyPr>
            <a:normAutofit fontScale="90000"/>
          </a:bodyPr>
          <a:lstStyle/>
          <a:p>
            <a:r>
              <a:rPr lang="fr-FR" sz="2500" b="1" dirty="0">
                <a:solidFill>
                  <a:schemeClr val="accent1">
                    <a:lumMod val="50000"/>
                  </a:schemeClr>
                </a:solidFill>
                <a:latin typeface="Exo 2" panose="00000500000000000000" charset="0"/>
                <a:cs typeface="Quire Sans" panose="020B0502040204020203" pitchFamily="34" charset="0"/>
              </a:rPr>
              <a:t>Exemple d’étude qu’on peut réaliser avec ce que nous venons de </a:t>
            </a:r>
            <a:r>
              <a:rPr lang="fr-FR" sz="2500" b="1" dirty="0" err="1">
                <a:solidFill>
                  <a:schemeClr val="accent1">
                    <a:lumMod val="50000"/>
                  </a:schemeClr>
                </a:solidFill>
                <a:latin typeface="Exo 2" panose="00000500000000000000" charset="0"/>
                <a:cs typeface="Quire Sans" panose="020B0502040204020203" pitchFamily="34" charset="0"/>
              </a:rPr>
              <a:t>presenter</a:t>
            </a:r>
            <a:endParaRPr lang="fr-FR" sz="2500" b="1" dirty="0">
              <a:solidFill>
                <a:schemeClr val="accent1">
                  <a:lumMod val="50000"/>
                </a:schemeClr>
              </a:solidFill>
              <a:latin typeface="Exo 2" panose="00000500000000000000" charset="0"/>
              <a:cs typeface="Quire Sans" panose="020B0502040204020203" pitchFamily="34" charset="0"/>
            </a:endParaRPr>
          </a:p>
        </p:txBody>
      </p:sp>
      <p:sp>
        <p:nvSpPr>
          <p:cNvPr id="3" name="ZoneTexte 2">
            <a:extLst>
              <a:ext uri="{FF2B5EF4-FFF2-40B4-BE49-F238E27FC236}">
                <a16:creationId xmlns:a16="http://schemas.microsoft.com/office/drawing/2014/main" id="{033691DD-68A7-B594-F134-2BAF84B55105}"/>
              </a:ext>
            </a:extLst>
          </p:cNvPr>
          <p:cNvSpPr txBox="1"/>
          <p:nvPr/>
        </p:nvSpPr>
        <p:spPr>
          <a:xfrm>
            <a:off x="80629" y="678835"/>
            <a:ext cx="9156100" cy="5909310"/>
          </a:xfrm>
          <a:prstGeom prst="rect">
            <a:avLst/>
          </a:prstGeom>
          <a:noFill/>
        </p:spPr>
        <p:txBody>
          <a:bodyPr wrap="square" rtlCol="0">
            <a:spAutoFit/>
          </a:bodyPr>
          <a:lstStyle/>
          <a:p>
            <a:r>
              <a:rPr lang="fr-FR" dirty="0"/>
              <a:t>Etude pour la consommation journalière d’électricité du  bâtiment avec </a:t>
            </a:r>
            <a:r>
              <a:rPr lang="fr-FR" dirty="0" err="1"/>
              <a:t>l’id</a:t>
            </a:r>
            <a:r>
              <a:rPr lang="fr-FR" dirty="0"/>
              <a:t> : </a:t>
            </a:r>
            <a:r>
              <a:rPr lang="fr-FR" b="0" dirty="0">
                <a:solidFill>
                  <a:srgbClr val="CE9178"/>
                </a:solidFill>
                <a:effectLst/>
                <a:latin typeface="Consolas" panose="020B0609020204030204" pitchFamily="49" charset="0"/>
              </a:rPr>
              <a:t>BATIMENT0000000240777665</a:t>
            </a:r>
            <a:endParaRPr lang="fr-FR" dirty="0">
              <a:solidFill>
                <a:srgbClr val="CE9178"/>
              </a:solidFill>
              <a:latin typeface="Consolas" panose="020B0609020204030204" pitchFamily="49" charset="0"/>
            </a:endParaRPr>
          </a:p>
          <a:p>
            <a:endParaRPr lang="fr-FR" b="0" dirty="0">
              <a:solidFill>
                <a:srgbClr val="CE9178"/>
              </a:solidFill>
              <a:effectLst/>
              <a:latin typeface="Consolas" panose="020B0609020204030204" pitchFamily="49" charset="0"/>
            </a:endParaRPr>
          </a:p>
          <a:p>
            <a:r>
              <a:rPr lang="fr-FR" b="1" kern="100" dirty="0">
                <a:latin typeface="Times New Roman" panose="02020603050405020304" pitchFamily="18" charset="0"/>
                <a:cs typeface="Times New Roman" panose="02020603050405020304" pitchFamily="18" charset="0"/>
              </a:rPr>
              <a:t>Récupération de la data</a:t>
            </a:r>
          </a:p>
          <a:p>
            <a:endParaRPr lang="fr-FR" kern="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kern="100" dirty="0">
                <a:latin typeface="Times New Roman" panose="02020603050405020304" pitchFamily="18" charset="0"/>
                <a:cs typeface="Times New Roman" panose="02020603050405020304" pitchFamily="18" charset="0"/>
              </a:rPr>
              <a:t>Des fonctions se basant sur la bibliothèque pandas réalise la récupération des données de consommation d’électricité du bâtiment choisi, ainsi que les données de caractérisation du bâtiment étudié.</a:t>
            </a:r>
          </a:p>
          <a:p>
            <a:endParaRPr lang="fr-FR" dirty="0">
              <a:latin typeface="Consolas" panose="020B0609020204030204" pitchFamily="49" charset="0"/>
            </a:endParaRPr>
          </a:p>
          <a:p>
            <a:pPr marL="285750" indent="-285750">
              <a:buFont typeface="Arial" panose="020B0604020202020204" pitchFamily="34" charset="0"/>
              <a:buChar char="•"/>
            </a:pPr>
            <a:r>
              <a:rPr lang="fr-FR" kern="100" dirty="0">
                <a:latin typeface="Times New Roman" panose="02020603050405020304" pitchFamily="18" charset="0"/>
                <a:ea typeface="Calibri" panose="020F0502020204030204" pitchFamily="34" charset="0"/>
                <a:cs typeface="Times New Roman" panose="02020603050405020304" pitchFamily="18" charset="0"/>
              </a:rPr>
              <a:t>Caractéristiques importantes du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bureau étudié : </a:t>
            </a:r>
          </a:p>
          <a:p>
            <a:pPr marL="742950" lvl="1" indent="-285750">
              <a:buFont typeface="Wingdings" panose="05000000000000000000" pitchFamily="2" charset="2"/>
              <a:buChar char="ü"/>
            </a:pPr>
            <a:r>
              <a:rPr lang="fr-FR" kern="100" dirty="0">
                <a:latin typeface="Times New Roman" panose="02020603050405020304" pitchFamily="18" charset="0"/>
                <a:ea typeface="Calibri" panose="020F0502020204030204" pitchFamily="34" charset="0"/>
                <a:cs typeface="Times New Roman" panose="02020603050405020304" pitchFamily="18" charset="0"/>
              </a:rPr>
              <a:t>c</a:t>
            </a:r>
            <a:r>
              <a:rPr lang="fr-FR" kern="100" dirty="0">
                <a:effectLst/>
                <a:latin typeface="Times New Roman" panose="02020603050405020304" pitchFamily="18" charset="0"/>
                <a:ea typeface="Calibri" panose="020F0502020204030204" pitchFamily="34" charset="0"/>
                <a:cs typeface="Times New Roman" panose="02020603050405020304" pitchFamily="18" charset="0"/>
              </a:rPr>
              <a:t>onstruit en 2010 ; </a:t>
            </a:r>
          </a:p>
          <a:p>
            <a:pPr marL="742950" lvl="1" indent="-285750">
              <a:buFont typeface="Wingdings" panose="05000000000000000000" pitchFamily="2" charset="2"/>
              <a:buChar char="ü"/>
            </a:pPr>
            <a:r>
              <a:rPr lang="fr-FR" kern="100" dirty="0">
                <a:effectLst/>
                <a:latin typeface="Times New Roman" panose="02020603050405020304" pitchFamily="18" charset="0"/>
                <a:ea typeface="Calibri" panose="020F0502020204030204" pitchFamily="34" charset="0"/>
                <a:cs typeface="Times New Roman" panose="02020603050405020304" pitchFamily="18" charset="0"/>
              </a:rPr>
              <a:t>4533 </a:t>
            </a:r>
            <a:r>
              <a:rPr lang="fr-FR" kern="100" dirty="0">
                <a:latin typeface="Times New Roman" panose="02020603050405020304" pitchFamily="18" charset="0"/>
                <a:ea typeface="Calibri" panose="020F0502020204030204" pitchFamily="34" charset="0"/>
                <a:cs typeface="Times New Roman" panose="02020603050405020304" pitchFamily="18" charset="0"/>
              </a:rPr>
              <a:t>é</a:t>
            </a:r>
            <a:r>
              <a:rPr lang="fr-FR" kern="100" dirty="0">
                <a:effectLst/>
                <a:latin typeface="Times New Roman" panose="02020603050405020304" pitchFamily="18" charset="0"/>
                <a:ea typeface="Calibri" panose="020F0502020204030204" pitchFamily="34" charset="0"/>
                <a:cs typeface="Times New Roman" panose="02020603050405020304" pitchFamily="18" charset="0"/>
              </a:rPr>
              <a:t>quipements ;</a:t>
            </a:r>
          </a:p>
          <a:p>
            <a:pPr marL="742950" lvl="1" indent="-285750">
              <a:buFont typeface="Wingdings" panose="05000000000000000000" pitchFamily="2" charset="2"/>
              <a:buChar char="ü"/>
            </a:pPr>
            <a:r>
              <a:rPr lang="fr-FR" kern="100" dirty="0">
                <a:effectLst/>
                <a:latin typeface="Times New Roman" panose="02020603050405020304" pitchFamily="18" charset="0"/>
                <a:ea typeface="Calibri" panose="020F0502020204030204" pitchFamily="34" charset="0"/>
                <a:cs typeface="Times New Roman" panose="02020603050405020304" pitchFamily="18" charset="0"/>
              </a:rPr>
              <a:t>3620 équipements de bureau. </a:t>
            </a:r>
          </a:p>
          <a:p>
            <a:pPr marL="742950" lvl="1" indent="-285750">
              <a:buFont typeface="Wingdings" panose="05000000000000000000" pitchFamily="2" charset="2"/>
              <a:buChar char="ü"/>
            </a:pPr>
            <a:r>
              <a:rPr lang="fr-FR" kern="100" dirty="0">
                <a:effectLst/>
                <a:latin typeface="Times New Roman" panose="02020603050405020304" pitchFamily="18" charset="0"/>
                <a:ea typeface="Calibri" panose="020F0502020204030204" pitchFamily="34" charset="0"/>
                <a:cs typeface="Times New Roman" panose="02020603050405020304" pitchFamily="18" charset="0"/>
              </a:rPr>
              <a:t>chauffage sans utilisation de combustibles, </a:t>
            </a:r>
          </a:p>
          <a:p>
            <a:pPr marL="742950" lvl="1" indent="-285750">
              <a:buFont typeface="Wingdings" panose="05000000000000000000" pitchFamily="2" charset="2"/>
              <a:buChar char="ü"/>
            </a:pPr>
            <a:r>
              <a:rPr lang="fr-FR" kern="100" dirty="0">
                <a:effectLst/>
                <a:latin typeface="Times New Roman" panose="02020603050405020304" pitchFamily="18" charset="0"/>
                <a:ea typeface="Calibri" panose="020F0502020204030204" pitchFamily="34" charset="0"/>
                <a:cs typeface="Times New Roman" panose="02020603050405020304" pitchFamily="18" charset="0"/>
              </a:rPr>
              <a:t>performance énergétique élevée- consommation annuelle de 55.38 kWh/m² pour le refroidissement</a:t>
            </a:r>
          </a:p>
          <a:p>
            <a:pPr marL="742950" lvl="1" indent="-285750">
              <a:buFont typeface="Wingdings" panose="05000000000000000000" pitchFamily="2" charset="2"/>
              <a:buChar char="ü"/>
            </a:pPr>
            <a:r>
              <a:rPr lang="fr-FR" kern="100" dirty="0">
                <a:latin typeface="Times New Roman" panose="02020603050405020304" pitchFamily="18" charset="0"/>
                <a:cs typeface="Times New Roman" panose="02020603050405020304" pitchFamily="18" charset="0"/>
              </a:rPr>
              <a:t>surface utile totale - 43806.26m²</a:t>
            </a:r>
          </a:p>
          <a:p>
            <a:pPr marL="742950" lvl="1" indent="-285750">
              <a:buFont typeface="Wingdings" panose="05000000000000000000" pitchFamily="2" charset="2"/>
              <a:buChar char="ü"/>
            </a:pPr>
            <a:r>
              <a:rPr lang="fr-FR" kern="100" dirty="0">
                <a:latin typeface="Times New Roman" panose="02020603050405020304" pitchFamily="18" charset="0"/>
                <a:cs typeface="Times New Roman" panose="02020603050405020304" pitchFamily="18" charset="0"/>
              </a:rPr>
              <a:t>accueille un effectif de 1784 personnes.</a:t>
            </a:r>
          </a:p>
          <a:p>
            <a:pPr marL="742950" lvl="1" indent="-285750">
              <a:buFont typeface="Wingdings" panose="05000000000000000000" pitchFamily="2" charset="2"/>
              <a:buChar char="ü"/>
            </a:pP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Nous récupérons </a:t>
            </a:r>
            <a:r>
              <a:rPr lang="fr-FR" kern="100" dirty="0">
                <a:latin typeface="Times New Roman" panose="02020603050405020304" pitchFamily="18" charset="0"/>
                <a:ea typeface="Calibri" panose="020F0502020204030204" pitchFamily="34" charset="0"/>
                <a:cs typeface="Times New Roman" panose="02020603050405020304" pitchFamily="18" charset="0"/>
              </a:rPr>
              <a:t>8760 lignes qui contiendrons une colonne avec des données </a:t>
            </a:r>
            <a:r>
              <a:rPr lang="fr-FR" kern="100" dirty="0" err="1">
                <a:latin typeface="Times New Roman" panose="02020603050405020304" pitchFamily="18" charset="0"/>
                <a:ea typeface="Calibri" panose="020F0502020204030204" pitchFamily="34" charset="0"/>
                <a:cs typeface="Times New Roman" panose="02020603050405020304" pitchFamily="18" charset="0"/>
              </a:rPr>
              <a:t>timeseries</a:t>
            </a:r>
            <a:r>
              <a:rPr lang="fr-FR" kern="100" dirty="0">
                <a:latin typeface="Times New Roman" panose="02020603050405020304" pitchFamily="18" charset="0"/>
                <a:ea typeface="Calibri" panose="020F0502020204030204" pitchFamily="34" charset="0"/>
                <a:cs typeface="Times New Roman" panose="02020603050405020304" pitchFamily="18" charset="0"/>
              </a:rPr>
              <a:t> et une colonne qui correspond à la consommation d’électricité pour chaque heure sur une année.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1F6348AB-E493-F3CC-BFFB-97B4C721D3E1}"/>
              </a:ext>
            </a:extLst>
          </p:cNvPr>
          <p:cNvPicPr>
            <a:picLocks noChangeAspect="1"/>
          </p:cNvPicPr>
          <p:nvPr/>
        </p:nvPicPr>
        <p:blipFill>
          <a:blip r:embed="rId3"/>
          <a:stretch>
            <a:fillRect/>
          </a:stretch>
        </p:blipFill>
        <p:spPr>
          <a:xfrm>
            <a:off x="9452758" y="3626242"/>
            <a:ext cx="2653726" cy="3071442"/>
          </a:xfrm>
          <a:prstGeom prst="rect">
            <a:avLst/>
          </a:prstGeom>
        </p:spPr>
      </p:pic>
      <p:pic>
        <p:nvPicPr>
          <p:cNvPr id="9" name="Image 8">
            <a:extLst>
              <a:ext uri="{FF2B5EF4-FFF2-40B4-BE49-F238E27FC236}">
                <a16:creationId xmlns:a16="http://schemas.microsoft.com/office/drawing/2014/main" id="{50C885B3-9D43-618C-23D3-B742FFF690EC}"/>
              </a:ext>
            </a:extLst>
          </p:cNvPr>
          <p:cNvPicPr>
            <a:picLocks noChangeAspect="1"/>
          </p:cNvPicPr>
          <p:nvPr/>
        </p:nvPicPr>
        <p:blipFill>
          <a:blip r:embed="rId4"/>
          <a:stretch>
            <a:fillRect/>
          </a:stretch>
        </p:blipFill>
        <p:spPr>
          <a:xfrm>
            <a:off x="6639134" y="3078018"/>
            <a:ext cx="5467350" cy="409575"/>
          </a:xfrm>
          <a:prstGeom prst="rect">
            <a:avLst/>
          </a:prstGeom>
        </p:spPr>
      </p:pic>
    </p:spTree>
    <p:extLst>
      <p:ext uri="{BB962C8B-B14F-4D97-AF65-F5344CB8AC3E}">
        <p14:creationId xmlns:p14="http://schemas.microsoft.com/office/powerpoint/2010/main" val="277690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7E43F15-FCC1-1DBB-A518-0AC15B1FE359}"/>
              </a:ext>
            </a:extLst>
          </p:cNvPr>
          <p:cNvSpPr txBox="1"/>
          <p:nvPr/>
        </p:nvSpPr>
        <p:spPr>
          <a:xfrm>
            <a:off x="950024" y="581890"/>
            <a:ext cx="5554015" cy="4324261"/>
          </a:xfrm>
          <a:prstGeom prst="rect">
            <a:avLst/>
          </a:prstGeom>
          <a:noFill/>
        </p:spPr>
        <p:txBody>
          <a:bodyPr wrap="square" rtlCol="0">
            <a:spAutoFit/>
          </a:bodyPr>
          <a:lstStyle/>
          <a:p>
            <a:r>
              <a:rPr lang="fr-FR" sz="2300" b="1" dirty="0">
                <a:solidFill>
                  <a:schemeClr val="accent1">
                    <a:lumMod val="50000"/>
                  </a:schemeClr>
                </a:solidFill>
                <a:latin typeface="Exo 2" panose="00000500000000000000" charset="0"/>
                <a:ea typeface="+mj-ea"/>
                <a:cs typeface="Quire Sans" panose="020B0502040204020203" pitchFamily="34" charset="0"/>
              </a:rPr>
              <a:t>Exploration de la data</a:t>
            </a:r>
          </a:p>
          <a:p>
            <a:endParaRPr lang="fr-FR" b="1" dirty="0"/>
          </a:p>
          <a:p>
            <a:endParaRPr lang="fr-FR" b="1" dirty="0"/>
          </a:p>
          <a:p>
            <a:r>
              <a:rPr lang="fr-FR" dirty="0"/>
              <a:t>Pour obtenir des informations sur l’ensemble de données </a:t>
            </a:r>
            <a:r>
              <a:rPr lang="fr-FR" dirty="0">
                <a:sym typeface="Wingdings" panose="05000000000000000000" pitchFamily="2" charset="2"/>
              </a:rPr>
              <a:t>nous utiliserons l</a:t>
            </a:r>
            <a:r>
              <a:rPr lang="fr-FR" dirty="0"/>
              <a:t>es méthodes </a:t>
            </a:r>
          </a:p>
          <a:p>
            <a:endParaRPr lang="fr-FR" b="1" dirty="0"/>
          </a:p>
          <a:p>
            <a:endParaRPr lang="fr-FR" b="1" dirty="0"/>
          </a:p>
          <a:p>
            <a:pPr marL="285750" indent="-285750">
              <a:buFont typeface="Arial" panose="020B0604020202020204" pitchFamily="34" charset="0"/>
              <a:buChar char="•"/>
            </a:pPr>
            <a:r>
              <a:rPr lang="fr-FR" b="1" dirty="0" err="1"/>
              <a:t>df.describe</a:t>
            </a:r>
            <a:r>
              <a:rPr lang="fr-FR" b="1" dirty="0"/>
              <a:t>()</a:t>
            </a:r>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r>
              <a:rPr lang="fr-FR" b="1" dirty="0"/>
              <a:t>df.info()</a:t>
            </a:r>
          </a:p>
          <a:p>
            <a:endParaRPr lang="fr-FR" b="1" dirty="0"/>
          </a:p>
        </p:txBody>
      </p:sp>
      <p:pic>
        <p:nvPicPr>
          <p:cNvPr id="4" name="Image 3">
            <a:extLst>
              <a:ext uri="{FF2B5EF4-FFF2-40B4-BE49-F238E27FC236}">
                <a16:creationId xmlns:a16="http://schemas.microsoft.com/office/drawing/2014/main" id="{CFFD21BB-75CA-748A-C844-904A281617B2}"/>
              </a:ext>
            </a:extLst>
          </p:cNvPr>
          <p:cNvPicPr>
            <a:picLocks noChangeAspect="1"/>
          </p:cNvPicPr>
          <p:nvPr/>
        </p:nvPicPr>
        <p:blipFill>
          <a:blip r:embed="rId3"/>
          <a:stretch>
            <a:fillRect/>
          </a:stretch>
        </p:blipFill>
        <p:spPr>
          <a:xfrm>
            <a:off x="8443354" y="847725"/>
            <a:ext cx="1809750" cy="2581275"/>
          </a:xfrm>
          <a:prstGeom prst="rect">
            <a:avLst/>
          </a:prstGeom>
        </p:spPr>
      </p:pic>
      <p:pic>
        <p:nvPicPr>
          <p:cNvPr id="7" name="Image 6">
            <a:extLst>
              <a:ext uri="{FF2B5EF4-FFF2-40B4-BE49-F238E27FC236}">
                <a16:creationId xmlns:a16="http://schemas.microsoft.com/office/drawing/2014/main" id="{032E0E7D-7F21-81F9-4031-219D8BD9C5E6}"/>
              </a:ext>
            </a:extLst>
          </p:cNvPr>
          <p:cNvPicPr>
            <a:picLocks noChangeAspect="1"/>
          </p:cNvPicPr>
          <p:nvPr/>
        </p:nvPicPr>
        <p:blipFill>
          <a:blip r:embed="rId4"/>
          <a:stretch>
            <a:fillRect/>
          </a:stretch>
        </p:blipFill>
        <p:spPr>
          <a:xfrm>
            <a:off x="7484402" y="3943382"/>
            <a:ext cx="3333750" cy="1771650"/>
          </a:xfrm>
          <a:prstGeom prst="rect">
            <a:avLst/>
          </a:prstGeom>
        </p:spPr>
      </p:pic>
    </p:spTree>
    <p:extLst>
      <p:ext uri="{BB962C8B-B14F-4D97-AF65-F5344CB8AC3E}">
        <p14:creationId xmlns:p14="http://schemas.microsoft.com/office/powerpoint/2010/main" val="29967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16F0323-332F-1D4E-9DBD-E251CDA39738}"/>
              </a:ext>
            </a:extLst>
          </p:cNvPr>
          <p:cNvSpPr txBox="1"/>
          <p:nvPr/>
        </p:nvSpPr>
        <p:spPr>
          <a:xfrm>
            <a:off x="795647" y="332508"/>
            <a:ext cx="4619501" cy="5078313"/>
          </a:xfrm>
          <a:prstGeom prst="rect">
            <a:avLst/>
          </a:prstGeom>
          <a:noFill/>
        </p:spPr>
        <p:txBody>
          <a:bodyPr wrap="square" rtlCol="0">
            <a:spAutoFit/>
          </a:bodyPr>
          <a:lstStyle/>
          <a:p>
            <a:r>
              <a:rPr lang="fr-FR" b="1" dirty="0"/>
              <a:t>Visualisation de la data</a:t>
            </a:r>
          </a:p>
          <a:p>
            <a:pPr marL="285750" indent="-285750">
              <a:buFont typeface="Arial" panose="020B0604020202020204" pitchFamily="34" charset="0"/>
              <a:buChar char="•"/>
            </a:pPr>
            <a:r>
              <a:rPr lang="fr-FR" dirty="0"/>
              <a:t>Sur toute l’année 2019 (somme pour chaque jour de l’année)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285750" indent="-285750">
              <a:buFont typeface="Arial" panose="020B0604020202020204" pitchFamily="34" charset="0"/>
              <a:buChar char="•"/>
            </a:pPr>
            <a:r>
              <a:rPr lang="fr-FR" dirty="0"/>
              <a:t>Sur une période de temps  de 30 jours :</a:t>
            </a:r>
          </a:p>
          <a:p>
            <a:r>
              <a:rPr lang="fr-FR" dirty="0"/>
              <a:t>01-01-2019 : 30-01-2019 </a:t>
            </a:r>
          </a:p>
        </p:txBody>
      </p:sp>
      <p:pic>
        <p:nvPicPr>
          <p:cNvPr id="4" name="Image 3">
            <a:extLst>
              <a:ext uri="{FF2B5EF4-FFF2-40B4-BE49-F238E27FC236}">
                <a16:creationId xmlns:a16="http://schemas.microsoft.com/office/drawing/2014/main" id="{3E6F5BFF-833D-9AB9-9287-993BBAB73606}"/>
              </a:ext>
            </a:extLst>
          </p:cNvPr>
          <p:cNvPicPr>
            <a:picLocks noChangeAspect="1"/>
          </p:cNvPicPr>
          <p:nvPr/>
        </p:nvPicPr>
        <p:blipFill>
          <a:blip r:embed="rId3"/>
          <a:stretch>
            <a:fillRect/>
          </a:stretch>
        </p:blipFill>
        <p:spPr>
          <a:xfrm>
            <a:off x="5588293" y="3827017"/>
            <a:ext cx="5414828" cy="2987162"/>
          </a:xfrm>
          <a:prstGeom prst="rect">
            <a:avLst/>
          </a:prstGeom>
        </p:spPr>
      </p:pic>
      <p:pic>
        <p:nvPicPr>
          <p:cNvPr id="6" name="Image 5">
            <a:extLst>
              <a:ext uri="{FF2B5EF4-FFF2-40B4-BE49-F238E27FC236}">
                <a16:creationId xmlns:a16="http://schemas.microsoft.com/office/drawing/2014/main" id="{83AEB8F5-2039-DE40-A5F6-AA04264599AD}"/>
              </a:ext>
            </a:extLst>
          </p:cNvPr>
          <p:cNvPicPr>
            <a:picLocks noChangeAspect="1"/>
          </p:cNvPicPr>
          <p:nvPr/>
        </p:nvPicPr>
        <p:blipFill>
          <a:blip r:embed="rId4"/>
          <a:stretch>
            <a:fillRect/>
          </a:stretch>
        </p:blipFill>
        <p:spPr>
          <a:xfrm>
            <a:off x="5415148" y="-59763"/>
            <a:ext cx="6556445" cy="3886780"/>
          </a:xfrm>
          <a:prstGeom prst="rect">
            <a:avLst/>
          </a:prstGeom>
        </p:spPr>
      </p:pic>
    </p:spTree>
    <p:extLst>
      <p:ext uri="{BB962C8B-B14F-4D97-AF65-F5344CB8AC3E}">
        <p14:creationId xmlns:p14="http://schemas.microsoft.com/office/powerpoint/2010/main" val="219433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01C725-B6D8-4EDA-9997-37559040FEDA}"/>
              </a:ext>
            </a:extLst>
          </p:cNvPr>
          <p:cNvSpPr>
            <a:spLocks noGrp="1"/>
          </p:cNvSpPr>
          <p:nvPr>
            <p:ph type="title"/>
          </p:nvPr>
        </p:nvSpPr>
        <p:spPr>
          <a:xfrm>
            <a:off x="761488" y="2711928"/>
            <a:ext cx="3281680" cy="1059566"/>
          </a:xfrm>
        </p:spPr>
        <p:txBody>
          <a:bodyPr>
            <a:normAutofit fontScale="90000"/>
          </a:bodyPr>
          <a:lstStyle/>
          <a:p>
            <a:r>
              <a:rPr lang="fr-FR" dirty="0"/>
              <a:t>Ordre du jour</a:t>
            </a:r>
          </a:p>
        </p:txBody>
      </p:sp>
      <p:sp>
        <p:nvSpPr>
          <p:cNvPr id="13" name="Date Placeholder 12">
            <a:extLst>
              <a:ext uri="{FF2B5EF4-FFF2-40B4-BE49-F238E27FC236}">
                <a16:creationId xmlns:a16="http://schemas.microsoft.com/office/drawing/2014/main" id="{76B6C45F-7346-4ECE-ABA6-B6BCA492555E}"/>
              </a:ext>
            </a:extLst>
          </p:cNvPr>
          <p:cNvSpPr>
            <a:spLocks noGrp="1"/>
          </p:cNvSpPr>
          <p:nvPr>
            <p:ph type="dt" sz="half" idx="11"/>
          </p:nvPr>
        </p:nvSpPr>
        <p:spPr/>
        <p:txBody>
          <a:bodyPr/>
          <a:lstStyle/>
          <a:p>
            <a:pPr algn="r"/>
            <a:endParaRPr lang="fr-FR" dirty="0"/>
          </a:p>
        </p:txBody>
      </p:sp>
      <p:sp>
        <p:nvSpPr>
          <p:cNvPr id="2" name="Slide Number Placeholder 1">
            <a:extLst>
              <a:ext uri="{FF2B5EF4-FFF2-40B4-BE49-F238E27FC236}">
                <a16:creationId xmlns:a16="http://schemas.microsoft.com/office/drawing/2014/main" id="{498BD8AE-193E-4F46-93F9-1AC4C1306F60}"/>
              </a:ext>
            </a:extLst>
          </p:cNvPr>
          <p:cNvSpPr>
            <a:spLocks noGrp="1"/>
          </p:cNvSpPr>
          <p:nvPr>
            <p:ph type="sldNum" sz="quarter" idx="12"/>
          </p:nvPr>
        </p:nvSpPr>
        <p:spPr/>
        <p:txBody>
          <a:bodyPr/>
          <a:lstStyle/>
          <a:p>
            <a:fld id="{3D54AD21-ED53-4642-9D88-F446F82B4B1C}" type="slidenum">
              <a:rPr lang="fr-FR" smtClean="0"/>
              <a:pPr/>
              <a:t>2</a:t>
            </a:fld>
            <a:endParaRPr lang="fr-FR" dirty="0"/>
          </a:p>
        </p:txBody>
      </p:sp>
      <p:grpSp>
        <p:nvGrpSpPr>
          <p:cNvPr id="3" name="Group 2">
            <a:extLst>
              <a:ext uri="{FF2B5EF4-FFF2-40B4-BE49-F238E27FC236}">
                <a16:creationId xmlns:a16="http://schemas.microsoft.com/office/drawing/2014/main" id="{7F271436-DBF9-4A23-A28D-8D49C5D5EC38}"/>
              </a:ext>
            </a:extLst>
          </p:cNvPr>
          <p:cNvGrpSpPr/>
          <p:nvPr/>
        </p:nvGrpSpPr>
        <p:grpSpPr>
          <a:xfrm>
            <a:off x="3738561" y="1099046"/>
            <a:ext cx="7474143" cy="1261257"/>
            <a:chOff x="3691697" y="1100292"/>
            <a:chExt cx="7474143" cy="1261257"/>
          </a:xfrm>
        </p:grpSpPr>
        <p:sp>
          <p:nvSpPr>
            <p:cNvPr id="7" name="Freeform: Shape 6">
              <a:extLst>
                <a:ext uri="{FF2B5EF4-FFF2-40B4-BE49-F238E27FC236}">
                  <a16:creationId xmlns:a16="http://schemas.microsoft.com/office/drawing/2014/main" id="{29A1D904-3672-4FDF-BEFC-3149EA14C1B9}"/>
                </a:ext>
              </a:extLst>
            </p:cNvPr>
            <p:cNvSpPr/>
            <p:nvPr/>
          </p:nvSpPr>
          <p:spPr>
            <a:xfrm>
              <a:off x="3691697" y="1439364"/>
              <a:ext cx="447675" cy="583112"/>
            </a:xfrm>
            <a:custGeom>
              <a:avLst/>
              <a:gdLst>
                <a:gd name="connsiteX0" fmla="*/ 0 w 935488"/>
                <a:gd name="connsiteY0" fmla="*/ 0 h 1388738"/>
                <a:gd name="connsiteX1" fmla="*/ 935488 w 935488"/>
                <a:gd name="connsiteY1" fmla="*/ 0 h 1388738"/>
                <a:gd name="connsiteX2" fmla="*/ 935488 w 935488"/>
                <a:gd name="connsiteY2" fmla="*/ 1388738 h 1388738"/>
                <a:gd name="connsiteX3" fmla="*/ 0 w 935488"/>
                <a:gd name="connsiteY3" fmla="*/ 1388738 h 1388738"/>
                <a:gd name="connsiteX4" fmla="*/ 0 w 935488"/>
                <a:gd name="connsiteY4" fmla="*/ 0 h 138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88" h="1388738">
                  <a:moveTo>
                    <a:pt x="0" y="0"/>
                  </a:moveTo>
                  <a:lnTo>
                    <a:pt x="935488" y="0"/>
                  </a:lnTo>
                  <a:lnTo>
                    <a:pt x="935488" y="1388738"/>
                  </a:lnTo>
                  <a:lnTo>
                    <a:pt x="0" y="1388738"/>
                  </a:lnTo>
                  <a:lnTo>
                    <a:pt x="0" y="0"/>
                  </a:lnTo>
                  <a:close/>
                </a:path>
              </a:pathLst>
            </a:custGeom>
            <a:ln>
              <a:noFill/>
            </a:ln>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FR" sz="2800" kern="1200" dirty="0">
                  <a:solidFill>
                    <a:schemeClr val="accent3">
                      <a:lumMod val="50000"/>
                    </a:schemeClr>
                  </a:solidFill>
                  <a:latin typeface="+mj-lt"/>
                </a:rPr>
                <a:t>1</a:t>
              </a:r>
            </a:p>
          </p:txBody>
        </p:sp>
        <p:sp>
          <p:nvSpPr>
            <p:cNvPr id="8" name="Freeform: Shape 7">
              <a:extLst>
                <a:ext uri="{FF2B5EF4-FFF2-40B4-BE49-F238E27FC236}">
                  <a16:creationId xmlns:a16="http://schemas.microsoft.com/office/drawing/2014/main" id="{E2F5E91B-20A3-4EBA-85B0-9CF937EC9717}"/>
                </a:ext>
              </a:extLst>
            </p:cNvPr>
            <p:cNvSpPr/>
            <p:nvPr/>
          </p:nvSpPr>
          <p:spPr>
            <a:xfrm>
              <a:off x="4290435" y="1100292"/>
              <a:ext cx="6875405" cy="1261257"/>
            </a:xfrm>
            <a:custGeom>
              <a:avLst/>
              <a:gdLst>
                <a:gd name="connsiteX0" fmla="*/ 0 w 7507383"/>
                <a:gd name="connsiteY0" fmla="*/ 0 h 1261257"/>
                <a:gd name="connsiteX1" fmla="*/ 7507383 w 7507383"/>
                <a:gd name="connsiteY1" fmla="*/ 0 h 1261257"/>
                <a:gd name="connsiteX2" fmla="*/ 7507383 w 7507383"/>
                <a:gd name="connsiteY2" fmla="*/ 1261257 h 1261257"/>
                <a:gd name="connsiteX3" fmla="*/ 0 w 7507383"/>
                <a:gd name="connsiteY3" fmla="*/ 1261257 h 1261257"/>
                <a:gd name="connsiteX4" fmla="*/ 0 w 7507383"/>
                <a:gd name="connsiteY4" fmla="*/ 0 h 1261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7383" h="1261257">
                  <a:moveTo>
                    <a:pt x="0" y="0"/>
                  </a:moveTo>
                  <a:lnTo>
                    <a:pt x="7507383" y="0"/>
                  </a:lnTo>
                  <a:lnTo>
                    <a:pt x="7507383" y="1261257"/>
                  </a:lnTo>
                  <a:lnTo>
                    <a:pt x="0" y="1261257"/>
                  </a:lnTo>
                  <a:lnTo>
                    <a:pt x="0" y="0"/>
                  </a:lnTo>
                  <a:close/>
                </a:path>
              </a:pathLst>
            </a:custGeom>
            <a:ln>
              <a:noFill/>
            </a:ln>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l" defTabSz="1244600">
                <a:spcBef>
                  <a:spcPct val="0"/>
                </a:spcBef>
                <a:spcAft>
                  <a:spcPct val="35000"/>
                </a:spcAft>
                <a:buNone/>
              </a:pPr>
              <a:r>
                <a:rPr lang="fr-FR" sz="2400" b="1" kern="1200" dirty="0">
                  <a:solidFill>
                    <a:schemeClr val="accent3">
                      <a:lumMod val="50000"/>
                    </a:schemeClr>
                  </a:solidFill>
                  <a:latin typeface="Verdana" panose="020B0604030504040204" pitchFamily="34" charset="0"/>
                  <a:ea typeface="Verdana" panose="020B0604030504040204" pitchFamily="34" charset="0"/>
                </a:rPr>
                <a:t>Présentation de l’entreprise </a:t>
              </a:r>
              <a:endParaRPr lang="fr-FR" sz="2400" kern="1200" dirty="0">
                <a:solidFill>
                  <a:schemeClr val="accent3">
                    <a:lumMod val="50000"/>
                  </a:schemeClr>
                </a:solidFill>
                <a:latin typeface="Verdana" panose="020B0604030504040204" pitchFamily="34" charset="0"/>
                <a:ea typeface="Verdana" panose="020B0604030504040204" pitchFamily="34" charset="0"/>
              </a:endParaRPr>
            </a:p>
          </p:txBody>
        </p:sp>
      </p:grpSp>
      <p:sp>
        <p:nvSpPr>
          <p:cNvPr id="9" name="Straight Connector 8">
            <a:extLst>
              <a:ext uri="{FF2B5EF4-FFF2-40B4-BE49-F238E27FC236}">
                <a16:creationId xmlns:a16="http://schemas.microsoft.com/office/drawing/2014/main" id="{CC6E696E-098B-4677-874A-5A40D748659B}"/>
              </a:ext>
            </a:extLst>
          </p:cNvPr>
          <p:cNvSpPr/>
          <p:nvPr/>
        </p:nvSpPr>
        <p:spPr>
          <a:xfrm>
            <a:off x="4397800" y="2361549"/>
            <a:ext cx="3741954" cy="0"/>
          </a:xfrm>
          <a:prstGeom prst="line">
            <a:avLst/>
          </a:pr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fr-FR"/>
          </a:p>
        </p:txBody>
      </p:sp>
      <p:grpSp>
        <p:nvGrpSpPr>
          <p:cNvPr id="5" name="Group 4">
            <a:extLst>
              <a:ext uri="{FF2B5EF4-FFF2-40B4-BE49-F238E27FC236}">
                <a16:creationId xmlns:a16="http://schemas.microsoft.com/office/drawing/2014/main" id="{2C8AC732-2D17-4593-A376-7D77BAD29EEC}"/>
              </a:ext>
            </a:extLst>
          </p:cNvPr>
          <p:cNvGrpSpPr/>
          <p:nvPr/>
        </p:nvGrpSpPr>
        <p:grpSpPr>
          <a:xfrm>
            <a:off x="4113461" y="2488124"/>
            <a:ext cx="7631499" cy="1261257"/>
            <a:chOff x="3534341" y="2247731"/>
            <a:chExt cx="7631499" cy="1261257"/>
          </a:xfrm>
        </p:grpSpPr>
        <p:sp>
          <p:nvSpPr>
            <p:cNvPr id="11" name="Freeform: Shape 10">
              <a:extLst>
                <a:ext uri="{FF2B5EF4-FFF2-40B4-BE49-F238E27FC236}">
                  <a16:creationId xmlns:a16="http://schemas.microsoft.com/office/drawing/2014/main" id="{C63B1110-1DD2-462C-9B05-5E21A8B491E6}"/>
                </a:ext>
              </a:extLst>
            </p:cNvPr>
            <p:cNvSpPr/>
            <p:nvPr/>
          </p:nvSpPr>
          <p:spPr>
            <a:xfrm>
              <a:off x="3534341" y="2605495"/>
              <a:ext cx="447675" cy="583112"/>
            </a:xfrm>
            <a:custGeom>
              <a:avLst/>
              <a:gdLst>
                <a:gd name="connsiteX0" fmla="*/ 0 w 821465"/>
                <a:gd name="connsiteY0" fmla="*/ 0 h 1388738"/>
                <a:gd name="connsiteX1" fmla="*/ 821465 w 821465"/>
                <a:gd name="connsiteY1" fmla="*/ 0 h 1388738"/>
                <a:gd name="connsiteX2" fmla="*/ 821465 w 821465"/>
                <a:gd name="connsiteY2" fmla="*/ 1388738 h 1388738"/>
                <a:gd name="connsiteX3" fmla="*/ 0 w 821465"/>
                <a:gd name="connsiteY3" fmla="*/ 1388738 h 1388738"/>
                <a:gd name="connsiteX4" fmla="*/ 0 w 821465"/>
                <a:gd name="connsiteY4" fmla="*/ 0 h 138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465" h="1388738">
                  <a:moveTo>
                    <a:pt x="0" y="0"/>
                  </a:moveTo>
                  <a:lnTo>
                    <a:pt x="821465" y="0"/>
                  </a:lnTo>
                  <a:lnTo>
                    <a:pt x="821465" y="1388738"/>
                  </a:lnTo>
                  <a:lnTo>
                    <a:pt x="0" y="1388738"/>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FR" sz="2800" kern="1200" dirty="0">
                  <a:solidFill>
                    <a:schemeClr val="accent3">
                      <a:lumMod val="50000"/>
                    </a:schemeClr>
                  </a:solidFill>
                  <a:latin typeface="+mj-lt"/>
                </a:rPr>
                <a:t>2</a:t>
              </a:r>
            </a:p>
          </p:txBody>
        </p:sp>
        <p:sp>
          <p:nvSpPr>
            <p:cNvPr id="12" name="Freeform: Shape 11">
              <a:extLst>
                <a:ext uri="{FF2B5EF4-FFF2-40B4-BE49-F238E27FC236}">
                  <a16:creationId xmlns:a16="http://schemas.microsoft.com/office/drawing/2014/main" id="{B0CA0336-B3B2-42A5-97CE-7649A43492A2}"/>
                </a:ext>
              </a:extLst>
            </p:cNvPr>
            <p:cNvSpPr/>
            <p:nvPr/>
          </p:nvSpPr>
          <p:spPr>
            <a:xfrm>
              <a:off x="4290435" y="2247731"/>
              <a:ext cx="6875405" cy="1261257"/>
            </a:xfrm>
            <a:custGeom>
              <a:avLst/>
              <a:gdLst>
                <a:gd name="connsiteX0" fmla="*/ 0 w 7633222"/>
                <a:gd name="connsiteY0" fmla="*/ 0 h 1261257"/>
                <a:gd name="connsiteX1" fmla="*/ 7633222 w 7633222"/>
                <a:gd name="connsiteY1" fmla="*/ 0 h 1261257"/>
                <a:gd name="connsiteX2" fmla="*/ 7633222 w 7633222"/>
                <a:gd name="connsiteY2" fmla="*/ 1261257 h 1261257"/>
                <a:gd name="connsiteX3" fmla="*/ 0 w 7633222"/>
                <a:gd name="connsiteY3" fmla="*/ 1261257 h 1261257"/>
                <a:gd name="connsiteX4" fmla="*/ 0 w 7633222"/>
                <a:gd name="connsiteY4" fmla="*/ 0 h 1261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3222" h="1261257">
                  <a:moveTo>
                    <a:pt x="0" y="0"/>
                  </a:moveTo>
                  <a:lnTo>
                    <a:pt x="7633222" y="0"/>
                  </a:lnTo>
                  <a:lnTo>
                    <a:pt x="7633222" y="1261257"/>
                  </a:lnTo>
                  <a:lnTo>
                    <a:pt x="0" y="126125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lvl="0" defTabSz="1244600">
                <a:spcBef>
                  <a:spcPct val="0"/>
                </a:spcBef>
                <a:spcAft>
                  <a:spcPct val="35000"/>
                </a:spcAft>
              </a:pPr>
              <a:r>
                <a:rPr lang="fr-FR" sz="2400" b="1" dirty="0">
                  <a:solidFill>
                    <a:srgbClr val="297FD5">
                      <a:lumMod val="50000"/>
                    </a:srgbClr>
                  </a:solidFill>
                  <a:latin typeface="Verdana" panose="020B0604030504040204" pitchFamily="34" charset="0"/>
                  <a:ea typeface="Verdana" panose="020B0604030504040204" pitchFamily="34" charset="0"/>
                </a:rPr>
                <a:t>Présentation du projet</a:t>
              </a:r>
            </a:p>
          </p:txBody>
        </p:sp>
      </p:grpSp>
      <p:grpSp>
        <p:nvGrpSpPr>
          <p:cNvPr id="6" name="Group 5">
            <a:extLst>
              <a:ext uri="{FF2B5EF4-FFF2-40B4-BE49-F238E27FC236}">
                <a16:creationId xmlns:a16="http://schemas.microsoft.com/office/drawing/2014/main" id="{489C7BFD-3F7F-4C67-A0BC-5CA9012E9AAE}"/>
              </a:ext>
            </a:extLst>
          </p:cNvPr>
          <p:cNvGrpSpPr/>
          <p:nvPr/>
        </p:nvGrpSpPr>
        <p:grpSpPr>
          <a:xfrm>
            <a:off x="3702174" y="3771494"/>
            <a:ext cx="7463666" cy="1261257"/>
            <a:chOff x="3702174" y="3547570"/>
            <a:chExt cx="7463666" cy="1261257"/>
          </a:xfrm>
        </p:grpSpPr>
        <p:sp>
          <p:nvSpPr>
            <p:cNvPr id="15" name="Freeform: Shape 14">
              <a:extLst>
                <a:ext uri="{FF2B5EF4-FFF2-40B4-BE49-F238E27FC236}">
                  <a16:creationId xmlns:a16="http://schemas.microsoft.com/office/drawing/2014/main" id="{CC6C71D3-3108-450E-B80B-609B9B0BDA95}"/>
                </a:ext>
              </a:extLst>
            </p:cNvPr>
            <p:cNvSpPr/>
            <p:nvPr/>
          </p:nvSpPr>
          <p:spPr>
            <a:xfrm>
              <a:off x="3702174" y="3886642"/>
              <a:ext cx="447675" cy="583112"/>
            </a:xfrm>
            <a:custGeom>
              <a:avLst/>
              <a:gdLst>
                <a:gd name="connsiteX0" fmla="*/ 0 w 721591"/>
                <a:gd name="connsiteY0" fmla="*/ 0 h 1388738"/>
                <a:gd name="connsiteX1" fmla="*/ 721591 w 721591"/>
                <a:gd name="connsiteY1" fmla="*/ 0 h 1388738"/>
                <a:gd name="connsiteX2" fmla="*/ 721591 w 721591"/>
                <a:gd name="connsiteY2" fmla="*/ 1388738 h 1388738"/>
                <a:gd name="connsiteX3" fmla="*/ 0 w 721591"/>
                <a:gd name="connsiteY3" fmla="*/ 1388738 h 1388738"/>
                <a:gd name="connsiteX4" fmla="*/ 0 w 721591"/>
                <a:gd name="connsiteY4" fmla="*/ 0 h 138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91" h="1388738">
                  <a:moveTo>
                    <a:pt x="0" y="0"/>
                  </a:moveTo>
                  <a:lnTo>
                    <a:pt x="721591" y="0"/>
                  </a:lnTo>
                  <a:lnTo>
                    <a:pt x="721591" y="1388738"/>
                  </a:lnTo>
                  <a:lnTo>
                    <a:pt x="0" y="1388738"/>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FR" sz="2800" kern="1200" dirty="0">
                  <a:solidFill>
                    <a:schemeClr val="accent3">
                      <a:lumMod val="50000"/>
                    </a:schemeClr>
                  </a:solidFill>
                  <a:latin typeface="+mj-lt"/>
                </a:rPr>
                <a:t>3</a:t>
              </a:r>
            </a:p>
          </p:txBody>
        </p:sp>
        <p:sp>
          <p:nvSpPr>
            <p:cNvPr id="16" name="Freeform: Shape 15">
              <a:extLst>
                <a:ext uri="{FF2B5EF4-FFF2-40B4-BE49-F238E27FC236}">
                  <a16:creationId xmlns:a16="http://schemas.microsoft.com/office/drawing/2014/main" id="{886F2C95-655F-4AFF-9E29-9B5AF3E19BA0}"/>
                </a:ext>
              </a:extLst>
            </p:cNvPr>
            <p:cNvSpPr/>
            <p:nvPr/>
          </p:nvSpPr>
          <p:spPr>
            <a:xfrm>
              <a:off x="4290435" y="3547570"/>
              <a:ext cx="6875405" cy="1261257"/>
            </a:xfrm>
            <a:custGeom>
              <a:avLst/>
              <a:gdLst>
                <a:gd name="connsiteX0" fmla="*/ 0 w 7739649"/>
                <a:gd name="connsiteY0" fmla="*/ 0 h 1261257"/>
                <a:gd name="connsiteX1" fmla="*/ 7739649 w 7739649"/>
                <a:gd name="connsiteY1" fmla="*/ 0 h 1261257"/>
                <a:gd name="connsiteX2" fmla="*/ 7739649 w 7739649"/>
                <a:gd name="connsiteY2" fmla="*/ 1261257 h 1261257"/>
                <a:gd name="connsiteX3" fmla="*/ 0 w 7739649"/>
                <a:gd name="connsiteY3" fmla="*/ 1261257 h 1261257"/>
                <a:gd name="connsiteX4" fmla="*/ 0 w 7739649"/>
                <a:gd name="connsiteY4" fmla="*/ 0 h 1261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649" h="1261257">
                  <a:moveTo>
                    <a:pt x="0" y="0"/>
                  </a:moveTo>
                  <a:lnTo>
                    <a:pt x="7739649" y="0"/>
                  </a:lnTo>
                  <a:lnTo>
                    <a:pt x="7739649" y="1261257"/>
                  </a:lnTo>
                  <a:lnTo>
                    <a:pt x="0" y="126125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lvl="0" defTabSz="1244600">
                <a:spcBef>
                  <a:spcPct val="0"/>
                </a:spcBef>
                <a:spcAft>
                  <a:spcPct val="35000"/>
                </a:spcAft>
              </a:pPr>
              <a:r>
                <a:rPr lang="fr-FR" sz="2400" b="1" dirty="0">
                  <a:solidFill>
                    <a:srgbClr val="297FD5">
                      <a:lumMod val="50000"/>
                    </a:srgbClr>
                  </a:solidFill>
                  <a:latin typeface="Verdana" panose="020B0604030504040204" pitchFamily="34" charset="0"/>
                  <a:ea typeface="Verdana" panose="020B0604030504040204" pitchFamily="34" charset="0"/>
                </a:rPr>
                <a:t>Conclusions</a:t>
              </a:r>
              <a:endParaRPr lang="fr-FR" sz="2400" b="1" dirty="0">
                <a:solidFill>
                  <a:schemeClr val="accent3">
                    <a:lumMod val="50000"/>
                  </a:schemeClr>
                </a:solidFill>
                <a:latin typeface="Verdana" panose="020B0604030504040204" pitchFamily="34" charset="0"/>
                <a:ea typeface="Verdana" panose="020B0604030504040204" pitchFamily="34" charset="0"/>
              </a:endParaRPr>
            </a:p>
          </p:txBody>
        </p:sp>
      </p:grpSp>
      <p:sp>
        <p:nvSpPr>
          <p:cNvPr id="22" name="Straight Connector 21">
            <a:extLst>
              <a:ext uri="{FF2B5EF4-FFF2-40B4-BE49-F238E27FC236}">
                <a16:creationId xmlns:a16="http://schemas.microsoft.com/office/drawing/2014/main" id="{1E8105BA-00FE-4A84-A24E-1D84BE84E1A7}"/>
              </a:ext>
            </a:extLst>
          </p:cNvPr>
          <p:cNvSpPr/>
          <p:nvPr/>
        </p:nvSpPr>
        <p:spPr>
          <a:xfrm>
            <a:off x="4397800" y="3696113"/>
            <a:ext cx="3741954" cy="0"/>
          </a:xfrm>
          <a:prstGeom prst="line">
            <a:avLst/>
          </a:pr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17" name="ZoneTexte 16">
            <a:extLst>
              <a:ext uri="{FF2B5EF4-FFF2-40B4-BE49-F238E27FC236}">
                <a16:creationId xmlns:a16="http://schemas.microsoft.com/office/drawing/2014/main" id="{10E60EB1-3367-D96E-8E50-E0EBDAAF0D06}"/>
              </a:ext>
            </a:extLst>
          </p:cNvPr>
          <p:cNvSpPr txBox="1"/>
          <p:nvPr/>
        </p:nvSpPr>
        <p:spPr>
          <a:xfrm>
            <a:off x="3702174" y="720284"/>
            <a:ext cx="6103398" cy="369332"/>
          </a:xfrm>
          <a:prstGeom prst="rect">
            <a:avLst/>
          </a:prstGeom>
          <a:noFill/>
        </p:spPr>
        <p:txBody>
          <a:bodyPr wrap="square">
            <a:spAutoFit/>
          </a:bodyPr>
          <a:lstStyle/>
          <a:p>
            <a:pPr lvl="0" defTabSz="1244600">
              <a:spcBef>
                <a:spcPct val="0"/>
              </a:spcBef>
              <a:spcAft>
                <a:spcPct val="35000"/>
              </a:spcAft>
            </a:pPr>
            <a:r>
              <a:rPr lang="fr-FR" b="1" dirty="0">
                <a:solidFill>
                  <a:srgbClr val="297FD5">
                    <a:lumMod val="50000"/>
                  </a:srgbClr>
                </a:solidFill>
                <a:latin typeface="Verdana" panose="020B0604030504040204" pitchFamily="34" charset="0"/>
                <a:ea typeface="Verdana" panose="020B0604030504040204" pitchFamily="34" charset="0"/>
              </a:rPr>
              <a:t>Introduction</a:t>
            </a:r>
            <a:endParaRPr lang="fr-FR" sz="1800" b="1" dirty="0">
              <a:solidFill>
                <a:srgbClr val="297FD5">
                  <a:lumMod val="50000"/>
                </a:srgb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85493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6A382DA-3D75-50EE-64CE-9EA7377486F0}"/>
              </a:ext>
            </a:extLst>
          </p:cNvPr>
          <p:cNvSpPr txBox="1"/>
          <p:nvPr/>
        </p:nvSpPr>
        <p:spPr>
          <a:xfrm>
            <a:off x="308758" y="2525494"/>
            <a:ext cx="4502537" cy="646331"/>
          </a:xfrm>
          <a:prstGeom prst="rect">
            <a:avLst/>
          </a:prstGeom>
          <a:noFill/>
        </p:spPr>
        <p:txBody>
          <a:bodyPr wrap="square" rtlCol="0">
            <a:spAutoFit/>
          </a:bodyPr>
          <a:lstStyle/>
          <a:p>
            <a:r>
              <a:rPr lang="fr-FR" b="1" dirty="0">
                <a:solidFill>
                  <a:srgbClr val="569CD6"/>
                </a:solidFill>
                <a:effectLst/>
                <a:latin typeface="Consolas" panose="020B0609020204030204" pitchFamily="49" charset="0"/>
              </a:rPr>
              <a:t>Représentation graphique des profils journaliers</a:t>
            </a:r>
            <a:endParaRPr lang="fr-FR" b="0" dirty="0">
              <a:solidFill>
                <a:srgbClr val="CCCCCC"/>
              </a:solidFill>
              <a:effectLst/>
              <a:latin typeface="Consolas" panose="020B0609020204030204" pitchFamily="49" charset="0"/>
            </a:endParaRPr>
          </a:p>
        </p:txBody>
      </p:sp>
      <p:pic>
        <p:nvPicPr>
          <p:cNvPr id="6" name="Image 5">
            <a:extLst>
              <a:ext uri="{FF2B5EF4-FFF2-40B4-BE49-F238E27FC236}">
                <a16:creationId xmlns:a16="http://schemas.microsoft.com/office/drawing/2014/main" id="{8CCBF6E0-5A27-E3C6-7964-99CB5162EF64}"/>
              </a:ext>
            </a:extLst>
          </p:cNvPr>
          <p:cNvPicPr>
            <a:picLocks noChangeAspect="1"/>
          </p:cNvPicPr>
          <p:nvPr/>
        </p:nvPicPr>
        <p:blipFill>
          <a:blip r:embed="rId2"/>
          <a:stretch>
            <a:fillRect/>
          </a:stretch>
        </p:blipFill>
        <p:spPr>
          <a:xfrm>
            <a:off x="5632482" y="529050"/>
            <a:ext cx="6559517" cy="4482337"/>
          </a:xfrm>
          <a:prstGeom prst="rect">
            <a:avLst/>
          </a:prstGeom>
        </p:spPr>
      </p:pic>
      <p:pic>
        <p:nvPicPr>
          <p:cNvPr id="8" name="Image 7">
            <a:extLst>
              <a:ext uri="{FF2B5EF4-FFF2-40B4-BE49-F238E27FC236}">
                <a16:creationId xmlns:a16="http://schemas.microsoft.com/office/drawing/2014/main" id="{5EE501FD-E273-4F0B-DFB4-4E7320741F93}"/>
              </a:ext>
            </a:extLst>
          </p:cNvPr>
          <p:cNvPicPr>
            <a:picLocks noChangeAspect="1"/>
          </p:cNvPicPr>
          <p:nvPr/>
        </p:nvPicPr>
        <p:blipFill>
          <a:blip r:embed="rId3"/>
          <a:stretch>
            <a:fillRect/>
          </a:stretch>
        </p:blipFill>
        <p:spPr>
          <a:xfrm>
            <a:off x="0" y="3171825"/>
            <a:ext cx="5705475" cy="3686175"/>
          </a:xfrm>
          <a:prstGeom prst="rect">
            <a:avLst/>
          </a:prstGeom>
        </p:spPr>
      </p:pic>
      <p:sp>
        <p:nvSpPr>
          <p:cNvPr id="10" name="ZoneTexte 9">
            <a:extLst>
              <a:ext uri="{FF2B5EF4-FFF2-40B4-BE49-F238E27FC236}">
                <a16:creationId xmlns:a16="http://schemas.microsoft.com/office/drawing/2014/main" id="{AB840780-BECF-57EC-14BE-F146E2D9CD68}"/>
              </a:ext>
            </a:extLst>
          </p:cNvPr>
          <p:cNvSpPr txBox="1"/>
          <p:nvPr/>
        </p:nvSpPr>
        <p:spPr>
          <a:xfrm>
            <a:off x="184686" y="529050"/>
            <a:ext cx="5705475" cy="2031325"/>
          </a:xfrm>
          <a:prstGeom prst="rect">
            <a:avLst/>
          </a:prstGeom>
          <a:noFill/>
        </p:spPr>
        <p:txBody>
          <a:bodyPr wrap="square" rtlCol="0">
            <a:spAutoFit/>
          </a:bodyPr>
          <a:lstStyle/>
          <a:p>
            <a:r>
              <a:rPr lang="fr-FR" b="1" dirty="0">
                <a:solidFill>
                  <a:srgbClr val="569CD6"/>
                </a:solidFill>
                <a:latin typeface="Times New Roman" panose="02020603050405020304" pitchFamily="18" charset="0"/>
                <a:cs typeface="Times New Roman" panose="02020603050405020304" pitchFamily="18" charset="0"/>
              </a:rPr>
              <a:t>Construction des profils journaliers </a:t>
            </a:r>
          </a:p>
          <a:p>
            <a:r>
              <a:rPr lang="fr-FR" dirty="0">
                <a:latin typeface="Times New Roman" panose="02020603050405020304" pitchFamily="18" charset="0"/>
                <a:cs typeface="Times New Roman" panose="02020603050405020304" pitchFamily="18" charset="0"/>
              </a:rPr>
              <a:t>Etapes</a:t>
            </a:r>
            <a:r>
              <a:rPr lang="fr-FR" b="1" dirty="0">
                <a:solidFill>
                  <a:srgbClr val="569CD6"/>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fr-FR" b="0" dirty="0">
                <a:effectLst/>
                <a:latin typeface="Times New Roman" panose="02020603050405020304" pitchFamily="18" charset="0"/>
                <a:cs typeface="Times New Roman" panose="02020603050405020304" pitchFamily="18" charset="0"/>
              </a:rPr>
              <a:t>Conversion de la colonne "</a:t>
            </a:r>
            <a:r>
              <a:rPr lang="fr-FR" b="0" dirty="0" err="1">
                <a:effectLst/>
                <a:latin typeface="Times New Roman" panose="02020603050405020304" pitchFamily="18" charset="0"/>
                <a:cs typeface="Times New Roman" panose="02020603050405020304" pitchFamily="18" charset="0"/>
              </a:rPr>
              <a:t>Datetime</a:t>
            </a:r>
            <a:r>
              <a:rPr lang="fr-FR" b="0" dirty="0">
                <a:effectLst/>
                <a:latin typeface="Times New Roman" panose="02020603050405020304" pitchFamily="18" charset="0"/>
                <a:cs typeface="Times New Roman" panose="02020603050405020304" pitchFamily="18" charset="0"/>
              </a:rPr>
              <a:t>" en format Timestamp et setter comme index cette colonne</a:t>
            </a:r>
            <a:endParaRPr lang="fr-FR"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Gestion des changements d’heure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Construction des profils journaliers de consommation d’électricité</a:t>
            </a:r>
          </a:p>
        </p:txBody>
      </p:sp>
    </p:spTree>
    <p:extLst>
      <p:ext uri="{BB962C8B-B14F-4D97-AF65-F5344CB8AC3E}">
        <p14:creationId xmlns:p14="http://schemas.microsoft.com/office/powerpoint/2010/main" val="173432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3454BDC-1586-610C-D2E2-D20100AE385A}"/>
              </a:ext>
            </a:extLst>
          </p:cNvPr>
          <p:cNvSpPr txBox="1"/>
          <p:nvPr/>
        </p:nvSpPr>
        <p:spPr>
          <a:xfrm>
            <a:off x="273133" y="427510"/>
            <a:ext cx="6329548" cy="6186309"/>
          </a:xfrm>
          <a:prstGeom prst="rect">
            <a:avLst/>
          </a:prstGeom>
          <a:noFill/>
        </p:spPr>
        <p:txBody>
          <a:bodyPr wrap="square" rtlCol="0">
            <a:spAutoFit/>
          </a:bodyPr>
          <a:lstStyle/>
          <a:p>
            <a:r>
              <a:rPr lang="fr-FR" b="1" dirty="0">
                <a:solidFill>
                  <a:srgbClr val="569CD6"/>
                </a:solidFill>
                <a:latin typeface="Consolas" panose="020B0609020204030204" pitchFamily="49" charset="0"/>
              </a:rPr>
              <a:t>Clustering</a:t>
            </a:r>
            <a:r>
              <a:rPr lang="fr-FR" dirty="0"/>
              <a:t> </a:t>
            </a:r>
          </a:p>
          <a:p>
            <a:endParaRPr lang="fr-FR" dirty="0"/>
          </a:p>
          <a:p>
            <a:r>
              <a:rPr lang="fr-FR" dirty="0"/>
              <a:t>Choix de la métrique avec des résultats optimale = &gt; l’analyse de l’inertie</a:t>
            </a:r>
          </a:p>
          <a:p>
            <a:endParaRPr lang="fr-FR" dirty="0"/>
          </a:p>
          <a:p>
            <a:pPr marL="285750" indent="-285750">
              <a:buFont typeface="Arial" panose="020B0604020202020204" pitchFamily="34" charset="0"/>
              <a:buChar char="•"/>
            </a:pPr>
            <a:r>
              <a:rPr lang="fr-FR" dirty="0"/>
              <a:t>L’inertie :</a:t>
            </a:r>
          </a:p>
          <a:p>
            <a:r>
              <a:rPr lang="fr-FR" dirty="0"/>
              <a:t>	   - mesure utilisée pour évaluer la performance d'un algorithme de clustering ;</a:t>
            </a:r>
          </a:p>
          <a:p>
            <a:r>
              <a:rPr lang="fr-FR" dirty="0"/>
              <a:t> 	  - mesure la cohésion des points à l'intérieur d'un cluster;</a:t>
            </a:r>
          </a:p>
          <a:p>
            <a:r>
              <a:rPr lang="fr-FR" dirty="0"/>
              <a:t>	  - plus l'inertie est faible, plus les points à l'intérieur de chaque cluster sont proches les uns des autres, indiquant une meilleure cohésion</a:t>
            </a:r>
          </a:p>
          <a:p>
            <a:endParaRPr lang="fr-FR" dirty="0"/>
          </a:p>
          <a:p>
            <a:r>
              <a:rPr lang="fr-FR" dirty="0" err="1"/>
              <a:t>Inertia</a:t>
            </a:r>
            <a:r>
              <a:rPr lang="fr-FR" dirty="0"/>
              <a:t> </a:t>
            </a:r>
            <a:r>
              <a:rPr lang="fr-FR" dirty="0" err="1"/>
              <a:t>euclidean</a:t>
            </a:r>
            <a:r>
              <a:rPr lang="fr-FR" dirty="0"/>
              <a:t> </a:t>
            </a:r>
            <a:r>
              <a:rPr lang="fr-FR" dirty="0" err="1"/>
              <a:t>metric</a:t>
            </a:r>
            <a:r>
              <a:rPr lang="fr-FR" dirty="0"/>
              <a:t> :1.1990376001689749</a:t>
            </a:r>
          </a:p>
          <a:p>
            <a:r>
              <a:rPr lang="fr-FR" dirty="0" err="1"/>
              <a:t>Inertia</a:t>
            </a:r>
            <a:r>
              <a:rPr lang="fr-FR" dirty="0"/>
              <a:t> </a:t>
            </a:r>
            <a:r>
              <a:rPr lang="fr-FR" dirty="0" err="1"/>
              <a:t>dtw</a:t>
            </a:r>
            <a:r>
              <a:rPr lang="fr-FR" dirty="0"/>
              <a:t> </a:t>
            </a:r>
            <a:r>
              <a:rPr lang="fr-FR" dirty="0" err="1"/>
              <a:t>metric</a:t>
            </a:r>
            <a:r>
              <a:rPr lang="fr-FR" dirty="0"/>
              <a:t> </a:t>
            </a:r>
            <a:r>
              <a:rPr lang="en-US" dirty="0"/>
              <a:t>0.12491218752350122</a:t>
            </a:r>
            <a:endParaRPr lang="fr-FR" dirty="0"/>
          </a:p>
          <a:p>
            <a:r>
              <a:rPr lang="fr-FR" dirty="0" err="1"/>
              <a:t>Inertia</a:t>
            </a:r>
            <a:r>
              <a:rPr lang="fr-FR" dirty="0"/>
              <a:t> </a:t>
            </a:r>
            <a:r>
              <a:rPr lang="fr-FR" dirty="0" err="1"/>
              <a:t>sdtw</a:t>
            </a:r>
            <a:r>
              <a:rPr lang="fr-FR" dirty="0"/>
              <a:t> </a:t>
            </a:r>
            <a:r>
              <a:rPr lang="fr-FR" dirty="0" err="1"/>
              <a:t>metric</a:t>
            </a:r>
            <a:r>
              <a:rPr lang="fr-FR" dirty="0"/>
              <a:t> : 0.49793984019315213 </a:t>
            </a:r>
          </a:p>
          <a:p>
            <a:r>
              <a:rPr lang="fr-FR" dirty="0"/>
              <a:t>Inertie préférable : </a:t>
            </a:r>
            <a:r>
              <a:rPr lang="fr-FR" dirty="0" err="1"/>
              <a:t>dtw</a:t>
            </a:r>
            <a:endParaRPr lang="fr-FR" dirty="0"/>
          </a:p>
          <a:p>
            <a:endParaRPr lang="fr-FR" dirty="0"/>
          </a:p>
          <a:p>
            <a:endParaRPr lang="fr-FR" dirty="0"/>
          </a:p>
          <a:p>
            <a:endParaRPr lang="fr-FR" dirty="0"/>
          </a:p>
          <a:p>
            <a:endParaRPr lang="fr-FR" dirty="0"/>
          </a:p>
        </p:txBody>
      </p:sp>
      <p:pic>
        <p:nvPicPr>
          <p:cNvPr id="9" name="Image 8">
            <a:extLst>
              <a:ext uri="{FF2B5EF4-FFF2-40B4-BE49-F238E27FC236}">
                <a16:creationId xmlns:a16="http://schemas.microsoft.com/office/drawing/2014/main" id="{EBD9F44F-7A0D-E101-4F0F-70AFF6FD6131}"/>
              </a:ext>
            </a:extLst>
          </p:cNvPr>
          <p:cNvPicPr>
            <a:picLocks noChangeAspect="1"/>
          </p:cNvPicPr>
          <p:nvPr/>
        </p:nvPicPr>
        <p:blipFill>
          <a:blip r:embed="rId3"/>
          <a:stretch>
            <a:fillRect/>
          </a:stretch>
        </p:blipFill>
        <p:spPr>
          <a:xfrm>
            <a:off x="6602681" y="2638311"/>
            <a:ext cx="5238118" cy="3792179"/>
          </a:xfrm>
          <a:prstGeom prst="rect">
            <a:avLst/>
          </a:prstGeom>
        </p:spPr>
      </p:pic>
      <p:sp>
        <p:nvSpPr>
          <p:cNvPr id="11" name="ZoneTexte 10">
            <a:extLst>
              <a:ext uri="{FF2B5EF4-FFF2-40B4-BE49-F238E27FC236}">
                <a16:creationId xmlns:a16="http://schemas.microsoft.com/office/drawing/2014/main" id="{FEA6551E-A6F4-7A59-36AD-FAE22868B1E4}"/>
              </a:ext>
            </a:extLst>
          </p:cNvPr>
          <p:cNvSpPr txBox="1"/>
          <p:nvPr/>
        </p:nvSpPr>
        <p:spPr>
          <a:xfrm>
            <a:off x="7223023" y="558895"/>
            <a:ext cx="4118487" cy="369332"/>
          </a:xfrm>
          <a:prstGeom prst="rect">
            <a:avLst/>
          </a:prstGeom>
          <a:noFill/>
        </p:spPr>
        <p:txBody>
          <a:bodyPr wrap="square">
            <a:spAutoFit/>
          </a:bodyPr>
          <a:lstStyle/>
          <a:p>
            <a:r>
              <a:rPr lang="fr-FR" b="1" dirty="0">
                <a:solidFill>
                  <a:srgbClr val="569CD6"/>
                </a:solidFill>
                <a:effectLst/>
                <a:latin typeface="Consolas" panose="020B0609020204030204" pitchFamily="49" charset="0"/>
              </a:rPr>
              <a:t>Nombre des clusters optimal</a:t>
            </a:r>
          </a:p>
        </p:txBody>
      </p:sp>
      <p:sp>
        <p:nvSpPr>
          <p:cNvPr id="4" name="ZoneTexte 3">
            <a:extLst>
              <a:ext uri="{FF2B5EF4-FFF2-40B4-BE49-F238E27FC236}">
                <a16:creationId xmlns:a16="http://schemas.microsoft.com/office/drawing/2014/main" id="{2A7DE024-6682-1842-3B13-23D7528C1E5B}"/>
              </a:ext>
            </a:extLst>
          </p:cNvPr>
          <p:cNvSpPr txBox="1"/>
          <p:nvPr/>
        </p:nvSpPr>
        <p:spPr>
          <a:xfrm>
            <a:off x="7022614" y="1254653"/>
            <a:ext cx="4818185" cy="1200329"/>
          </a:xfrm>
          <a:prstGeom prst="rect">
            <a:avLst/>
          </a:prstGeom>
          <a:noFill/>
        </p:spPr>
        <p:txBody>
          <a:bodyPr wrap="square">
            <a:spAutoFit/>
          </a:bodyPr>
          <a:lstStyle/>
          <a:p>
            <a:r>
              <a:rPr lang="fr-FR" b="1" dirty="0"/>
              <a:t>Identification du coude :</a:t>
            </a:r>
            <a:r>
              <a:rPr lang="fr-FR" dirty="0"/>
              <a:t> le point sur le graphique où la diminution de l'inertie ralentit, formant un coude. Ce point est considéré comme le nombre optimal de clusters.</a:t>
            </a:r>
          </a:p>
        </p:txBody>
      </p:sp>
    </p:spTree>
    <p:extLst>
      <p:ext uri="{BB962C8B-B14F-4D97-AF65-F5344CB8AC3E}">
        <p14:creationId xmlns:p14="http://schemas.microsoft.com/office/powerpoint/2010/main" val="1338289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FE68E0-445F-C83F-B1F1-7B55F1C6324C}"/>
              </a:ext>
            </a:extLst>
          </p:cNvPr>
          <p:cNvSpPr txBox="1"/>
          <p:nvPr/>
        </p:nvSpPr>
        <p:spPr>
          <a:xfrm>
            <a:off x="6096000" y="1872160"/>
            <a:ext cx="8407730" cy="646331"/>
          </a:xfrm>
          <a:prstGeom prst="rect">
            <a:avLst/>
          </a:prstGeom>
          <a:noFill/>
        </p:spPr>
        <p:txBody>
          <a:bodyPr wrap="square" rtlCol="0">
            <a:spAutoFit/>
          </a:bodyPr>
          <a:lstStyle/>
          <a:p>
            <a:r>
              <a:rPr lang="fr-FR" b="0" dirty="0" err="1">
                <a:solidFill>
                  <a:srgbClr val="4EC9B0"/>
                </a:solidFill>
                <a:effectLst/>
                <a:latin typeface="Consolas" panose="020B0609020204030204" pitchFamily="49" charset="0"/>
              </a:rPr>
              <a:t>TimeSeriesKMeans</a:t>
            </a:r>
            <a:endParaRPr lang="fr-FR" b="0" dirty="0">
              <a:solidFill>
                <a:srgbClr val="CCCCCC"/>
              </a:solidFill>
              <a:effectLst/>
              <a:latin typeface="Consolas" panose="020B0609020204030204" pitchFamily="49" charset="0"/>
            </a:endParaRPr>
          </a:p>
          <a:p>
            <a:endParaRPr lang="fr-FR" dirty="0"/>
          </a:p>
        </p:txBody>
      </p:sp>
      <p:pic>
        <p:nvPicPr>
          <p:cNvPr id="6" name="Image 5">
            <a:extLst>
              <a:ext uri="{FF2B5EF4-FFF2-40B4-BE49-F238E27FC236}">
                <a16:creationId xmlns:a16="http://schemas.microsoft.com/office/drawing/2014/main" id="{A4BD74F4-336A-5322-BEFD-5FF6A3895AE5}"/>
              </a:ext>
            </a:extLst>
          </p:cNvPr>
          <p:cNvPicPr>
            <a:picLocks noChangeAspect="1"/>
          </p:cNvPicPr>
          <p:nvPr/>
        </p:nvPicPr>
        <p:blipFill>
          <a:blip r:embed="rId3"/>
          <a:stretch>
            <a:fillRect/>
          </a:stretch>
        </p:blipFill>
        <p:spPr>
          <a:xfrm>
            <a:off x="3253451" y="4217237"/>
            <a:ext cx="8158101" cy="2467350"/>
          </a:xfrm>
          <a:prstGeom prst="rect">
            <a:avLst/>
          </a:prstGeom>
        </p:spPr>
      </p:pic>
      <p:pic>
        <p:nvPicPr>
          <p:cNvPr id="10" name="Image 9">
            <a:extLst>
              <a:ext uri="{FF2B5EF4-FFF2-40B4-BE49-F238E27FC236}">
                <a16:creationId xmlns:a16="http://schemas.microsoft.com/office/drawing/2014/main" id="{6E796114-643D-FBBC-A6C0-1AFCFF2ED013}"/>
              </a:ext>
            </a:extLst>
          </p:cNvPr>
          <p:cNvPicPr>
            <a:picLocks noChangeAspect="1"/>
          </p:cNvPicPr>
          <p:nvPr/>
        </p:nvPicPr>
        <p:blipFill rotWithShape="1">
          <a:blip r:embed="rId4"/>
          <a:srcRect l="33341" r="31849"/>
          <a:stretch/>
        </p:blipFill>
        <p:spPr>
          <a:xfrm>
            <a:off x="8097294" y="180825"/>
            <a:ext cx="3554362" cy="4038600"/>
          </a:xfrm>
          <a:prstGeom prst="rect">
            <a:avLst/>
          </a:prstGeom>
        </p:spPr>
      </p:pic>
      <p:pic>
        <p:nvPicPr>
          <p:cNvPr id="11" name="Image 10">
            <a:extLst>
              <a:ext uri="{FF2B5EF4-FFF2-40B4-BE49-F238E27FC236}">
                <a16:creationId xmlns:a16="http://schemas.microsoft.com/office/drawing/2014/main" id="{133C2C26-290D-89CF-B544-48F98CB009D8}"/>
              </a:ext>
            </a:extLst>
          </p:cNvPr>
          <p:cNvPicPr>
            <a:picLocks noChangeAspect="1"/>
          </p:cNvPicPr>
          <p:nvPr/>
        </p:nvPicPr>
        <p:blipFill>
          <a:blip r:embed="rId5"/>
          <a:stretch>
            <a:fillRect/>
          </a:stretch>
        </p:blipFill>
        <p:spPr>
          <a:xfrm>
            <a:off x="269616" y="879555"/>
            <a:ext cx="4944391" cy="3804134"/>
          </a:xfrm>
          <a:prstGeom prst="rect">
            <a:avLst/>
          </a:prstGeom>
        </p:spPr>
      </p:pic>
      <p:sp>
        <p:nvSpPr>
          <p:cNvPr id="13" name="ZoneTexte 12">
            <a:extLst>
              <a:ext uri="{FF2B5EF4-FFF2-40B4-BE49-F238E27FC236}">
                <a16:creationId xmlns:a16="http://schemas.microsoft.com/office/drawing/2014/main" id="{46632AB4-FE34-0A61-6C80-3830AB7410BE}"/>
              </a:ext>
            </a:extLst>
          </p:cNvPr>
          <p:cNvSpPr txBox="1"/>
          <p:nvPr/>
        </p:nvSpPr>
        <p:spPr>
          <a:xfrm>
            <a:off x="395874" y="180825"/>
            <a:ext cx="6784258" cy="369332"/>
          </a:xfrm>
          <a:prstGeom prst="rect">
            <a:avLst/>
          </a:prstGeom>
          <a:noFill/>
        </p:spPr>
        <p:txBody>
          <a:bodyPr wrap="square">
            <a:spAutoFit/>
          </a:bodyPr>
          <a:lstStyle/>
          <a:p>
            <a:r>
              <a:rPr lang="fr-FR" dirty="0"/>
              <a:t>Distribution de la data par cluster pour la métrique </a:t>
            </a:r>
            <a:r>
              <a:rPr lang="fr-FR" dirty="0" err="1"/>
              <a:t>dtw</a:t>
            </a:r>
            <a:r>
              <a:rPr lang="fr-FR" dirty="0"/>
              <a:t>.</a:t>
            </a:r>
          </a:p>
        </p:txBody>
      </p:sp>
    </p:spTree>
    <p:extLst>
      <p:ext uri="{BB962C8B-B14F-4D97-AF65-F5344CB8AC3E}">
        <p14:creationId xmlns:p14="http://schemas.microsoft.com/office/powerpoint/2010/main" val="57912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E691595-52B6-D448-3EA0-C2C098339BB8}"/>
              </a:ext>
            </a:extLst>
          </p:cNvPr>
          <p:cNvSpPr txBox="1"/>
          <p:nvPr/>
        </p:nvSpPr>
        <p:spPr>
          <a:xfrm>
            <a:off x="534389" y="333375"/>
            <a:ext cx="10025619"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        Résultats et analyse</a:t>
            </a:r>
          </a:p>
        </p:txBody>
      </p:sp>
      <p:graphicFrame>
        <p:nvGraphicFramePr>
          <p:cNvPr id="7" name="Tableau 6">
            <a:extLst>
              <a:ext uri="{FF2B5EF4-FFF2-40B4-BE49-F238E27FC236}">
                <a16:creationId xmlns:a16="http://schemas.microsoft.com/office/drawing/2014/main" id="{415E7559-429F-5EBF-17AE-478661A277D8}"/>
              </a:ext>
            </a:extLst>
          </p:cNvPr>
          <p:cNvGraphicFramePr>
            <a:graphicFrameLocks noGrp="1"/>
          </p:cNvGraphicFramePr>
          <p:nvPr>
            <p:extLst>
              <p:ext uri="{D42A27DB-BD31-4B8C-83A1-F6EECF244321}">
                <p14:modId xmlns:p14="http://schemas.microsoft.com/office/powerpoint/2010/main" val="2456189239"/>
              </p:ext>
            </p:extLst>
          </p:nvPr>
        </p:nvGraphicFramePr>
        <p:xfrm>
          <a:off x="1853868" y="1217349"/>
          <a:ext cx="8548915" cy="1535244"/>
        </p:xfrm>
        <a:graphic>
          <a:graphicData uri="http://schemas.openxmlformats.org/drawingml/2006/table">
            <a:tbl>
              <a:tblPr firstRow="1" bandRow="1">
                <a:tableStyleId>{5C22544A-7EE6-4342-B048-85BDC9FD1C3A}</a:tableStyleId>
              </a:tblPr>
              <a:tblGrid>
                <a:gridCol w="1068614">
                  <a:extLst>
                    <a:ext uri="{9D8B030D-6E8A-4147-A177-3AD203B41FA5}">
                      <a16:colId xmlns:a16="http://schemas.microsoft.com/office/drawing/2014/main" val="1062587756"/>
                    </a:ext>
                  </a:extLst>
                </a:gridCol>
                <a:gridCol w="1068614">
                  <a:extLst>
                    <a:ext uri="{9D8B030D-6E8A-4147-A177-3AD203B41FA5}">
                      <a16:colId xmlns:a16="http://schemas.microsoft.com/office/drawing/2014/main" val="3347658331"/>
                    </a:ext>
                  </a:extLst>
                </a:gridCol>
                <a:gridCol w="1068614">
                  <a:extLst>
                    <a:ext uri="{9D8B030D-6E8A-4147-A177-3AD203B41FA5}">
                      <a16:colId xmlns:a16="http://schemas.microsoft.com/office/drawing/2014/main" val="3489737182"/>
                    </a:ext>
                  </a:extLst>
                </a:gridCol>
                <a:gridCol w="1226825">
                  <a:extLst>
                    <a:ext uri="{9D8B030D-6E8A-4147-A177-3AD203B41FA5}">
                      <a16:colId xmlns:a16="http://schemas.microsoft.com/office/drawing/2014/main" val="2092571111"/>
                    </a:ext>
                  </a:extLst>
                </a:gridCol>
                <a:gridCol w="910404">
                  <a:extLst>
                    <a:ext uri="{9D8B030D-6E8A-4147-A177-3AD203B41FA5}">
                      <a16:colId xmlns:a16="http://schemas.microsoft.com/office/drawing/2014/main" val="1390618141"/>
                    </a:ext>
                  </a:extLst>
                </a:gridCol>
                <a:gridCol w="1056410">
                  <a:extLst>
                    <a:ext uri="{9D8B030D-6E8A-4147-A177-3AD203B41FA5}">
                      <a16:colId xmlns:a16="http://schemas.microsoft.com/office/drawing/2014/main" val="2652270597"/>
                    </a:ext>
                  </a:extLst>
                </a:gridCol>
                <a:gridCol w="1009402">
                  <a:extLst>
                    <a:ext uri="{9D8B030D-6E8A-4147-A177-3AD203B41FA5}">
                      <a16:colId xmlns:a16="http://schemas.microsoft.com/office/drawing/2014/main" val="1712553022"/>
                    </a:ext>
                  </a:extLst>
                </a:gridCol>
                <a:gridCol w="1140032">
                  <a:extLst>
                    <a:ext uri="{9D8B030D-6E8A-4147-A177-3AD203B41FA5}">
                      <a16:colId xmlns:a16="http://schemas.microsoft.com/office/drawing/2014/main" val="919406156"/>
                    </a:ext>
                  </a:extLst>
                </a:gridCol>
              </a:tblGrid>
              <a:tr h="379854">
                <a:tc>
                  <a:txBody>
                    <a:bodyPr/>
                    <a:lstStyle/>
                    <a:p>
                      <a:r>
                        <a:rPr lang="fr-FR" dirty="0"/>
                        <a:t>Cluster</a:t>
                      </a:r>
                    </a:p>
                  </a:txBody>
                  <a:tcPr/>
                </a:tc>
                <a:tc>
                  <a:txBody>
                    <a:bodyPr/>
                    <a:lstStyle/>
                    <a:p>
                      <a:r>
                        <a:rPr lang="fr-FR" dirty="0"/>
                        <a:t>Lundi</a:t>
                      </a:r>
                    </a:p>
                  </a:txBody>
                  <a:tcPr/>
                </a:tc>
                <a:tc>
                  <a:txBody>
                    <a:bodyPr/>
                    <a:lstStyle/>
                    <a:p>
                      <a:r>
                        <a:rPr lang="fr-FR" dirty="0"/>
                        <a:t>Mardi</a:t>
                      </a:r>
                    </a:p>
                  </a:txBody>
                  <a:tcPr/>
                </a:tc>
                <a:tc>
                  <a:txBody>
                    <a:bodyPr/>
                    <a:lstStyle/>
                    <a:p>
                      <a:r>
                        <a:rPr lang="fr-FR" dirty="0"/>
                        <a:t>Mercredi</a:t>
                      </a:r>
                    </a:p>
                  </a:txBody>
                  <a:tcPr/>
                </a:tc>
                <a:tc>
                  <a:txBody>
                    <a:bodyPr/>
                    <a:lstStyle/>
                    <a:p>
                      <a:r>
                        <a:rPr lang="fr-FR" dirty="0"/>
                        <a:t>Jeudi</a:t>
                      </a:r>
                    </a:p>
                  </a:txBody>
                  <a:tcPr/>
                </a:tc>
                <a:tc>
                  <a:txBody>
                    <a:bodyPr/>
                    <a:lstStyle/>
                    <a:p>
                      <a:r>
                        <a:rPr lang="fr-FR" dirty="0"/>
                        <a:t>Vendredi</a:t>
                      </a:r>
                    </a:p>
                  </a:txBody>
                  <a:tcPr/>
                </a:tc>
                <a:tc>
                  <a:txBody>
                    <a:bodyPr/>
                    <a:lstStyle/>
                    <a:p>
                      <a:r>
                        <a:rPr lang="fr-FR" dirty="0"/>
                        <a:t>Samedi</a:t>
                      </a:r>
                    </a:p>
                  </a:txBody>
                  <a:tcPr/>
                </a:tc>
                <a:tc>
                  <a:txBody>
                    <a:bodyPr/>
                    <a:lstStyle/>
                    <a:p>
                      <a:r>
                        <a:rPr lang="fr-FR" dirty="0"/>
                        <a:t>Dimanche</a:t>
                      </a:r>
                    </a:p>
                  </a:txBody>
                  <a:tcPr/>
                </a:tc>
                <a:extLst>
                  <a:ext uri="{0D108BD9-81ED-4DB2-BD59-A6C34878D82A}">
                    <a16:rowId xmlns:a16="http://schemas.microsoft.com/office/drawing/2014/main" val="1057632410"/>
                  </a:ext>
                </a:extLst>
              </a:tr>
              <a:tr h="385130">
                <a:tc>
                  <a:txBody>
                    <a:bodyPr/>
                    <a:lstStyle/>
                    <a:p>
                      <a:r>
                        <a:rPr lang="fr-FR" dirty="0"/>
                        <a:t>0</a:t>
                      </a:r>
                    </a:p>
                  </a:txBody>
                  <a:tcPr/>
                </a:tc>
                <a:tc>
                  <a:txBody>
                    <a:bodyPr/>
                    <a:lstStyle/>
                    <a:p>
                      <a:r>
                        <a:rPr lang="fr-FR" dirty="0"/>
                        <a:t>4</a:t>
                      </a:r>
                    </a:p>
                  </a:txBody>
                  <a:tcPr/>
                </a:tc>
                <a:tc>
                  <a:txBody>
                    <a:bodyPr/>
                    <a:lstStyle/>
                    <a:p>
                      <a:r>
                        <a:rPr lang="fr-FR" dirty="0"/>
                        <a:t>2</a:t>
                      </a:r>
                    </a:p>
                  </a:txBody>
                  <a:tcPr/>
                </a:tc>
                <a:tc>
                  <a:txBody>
                    <a:bodyPr/>
                    <a:lstStyle/>
                    <a:p>
                      <a:r>
                        <a:rPr lang="fr-FR" dirty="0"/>
                        <a:t>3</a:t>
                      </a:r>
                    </a:p>
                  </a:txBody>
                  <a:tcPr/>
                </a:tc>
                <a:tc>
                  <a:txBody>
                    <a:bodyPr/>
                    <a:lstStyle/>
                    <a:p>
                      <a:r>
                        <a:rPr lang="fr-FR" dirty="0"/>
                        <a:t>2</a:t>
                      </a:r>
                    </a:p>
                  </a:txBody>
                  <a:tcPr/>
                </a:tc>
                <a:tc>
                  <a:txBody>
                    <a:bodyPr/>
                    <a:lstStyle/>
                    <a:p>
                      <a:r>
                        <a:rPr lang="fr-FR" dirty="0"/>
                        <a:t>2</a:t>
                      </a:r>
                    </a:p>
                  </a:txBody>
                  <a:tcPr/>
                </a:tc>
                <a:tc>
                  <a:txBody>
                    <a:bodyPr/>
                    <a:lstStyle/>
                    <a:p>
                      <a:r>
                        <a:rPr lang="fr-FR" dirty="0"/>
                        <a:t>52</a:t>
                      </a:r>
                    </a:p>
                  </a:txBody>
                  <a:tcPr/>
                </a:tc>
                <a:tc>
                  <a:txBody>
                    <a:bodyPr/>
                    <a:lstStyle/>
                    <a:p>
                      <a:r>
                        <a:rPr lang="fr-FR" dirty="0"/>
                        <a:t>52</a:t>
                      </a:r>
                    </a:p>
                  </a:txBody>
                  <a:tcPr/>
                </a:tc>
                <a:extLst>
                  <a:ext uri="{0D108BD9-81ED-4DB2-BD59-A6C34878D82A}">
                    <a16:rowId xmlns:a16="http://schemas.microsoft.com/office/drawing/2014/main" val="2785148073"/>
                  </a:ext>
                </a:extLst>
              </a:tr>
              <a:tr h="385130">
                <a:tc>
                  <a:txBody>
                    <a:bodyPr/>
                    <a:lstStyle/>
                    <a:p>
                      <a:r>
                        <a:rPr lang="fr-FR" dirty="0"/>
                        <a:t>1</a:t>
                      </a:r>
                    </a:p>
                  </a:txBody>
                  <a:tcPr/>
                </a:tc>
                <a:tc>
                  <a:txBody>
                    <a:bodyPr/>
                    <a:lstStyle/>
                    <a:p>
                      <a:r>
                        <a:rPr lang="fr-FR" dirty="0"/>
                        <a:t>48</a:t>
                      </a:r>
                    </a:p>
                  </a:txBody>
                  <a:tcPr/>
                </a:tc>
                <a:tc>
                  <a:txBody>
                    <a:bodyPr/>
                    <a:lstStyle/>
                    <a:p>
                      <a:r>
                        <a:rPr lang="fr-FR" dirty="0"/>
                        <a:t>0</a:t>
                      </a:r>
                    </a:p>
                  </a:txBody>
                  <a:tcPr/>
                </a:tc>
                <a:tc>
                  <a:txBody>
                    <a:bodyPr/>
                    <a:lstStyle/>
                    <a:p>
                      <a:r>
                        <a:rPr lang="fr-FR" dirty="0"/>
                        <a:t>49</a:t>
                      </a:r>
                    </a:p>
                  </a:txBody>
                  <a:tcPr/>
                </a:tc>
                <a:tc>
                  <a:txBody>
                    <a:bodyPr/>
                    <a:lstStyle/>
                    <a:p>
                      <a:r>
                        <a:rPr lang="fr-FR" dirty="0"/>
                        <a:t>0</a:t>
                      </a:r>
                    </a:p>
                  </a:txBody>
                  <a:tcPr/>
                </a:tc>
                <a:tc>
                  <a:txBody>
                    <a:bodyPr/>
                    <a:lstStyle/>
                    <a:p>
                      <a:r>
                        <a:rPr lang="fr-FR" dirty="0"/>
                        <a:t>50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272280982"/>
                  </a:ext>
                </a:extLst>
              </a:tr>
              <a:tr h="385130">
                <a:tc>
                  <a:txBody>
                    <a:bodyPr/>
                    <a:lstStyle/>
                    <a:p>
                      <a:r>
                        <a:rPr lang="fr-FR" dirty="0"/>
                        <a:t>2</a:t>
                      </a:r>
                    </a:p>
                  </a:txBody>
                  <a:tcPr/>
                </a:tc>
                <a:tc>
                  <a:txBody>
                    <a:bodyPr/>
                    <a:lstStyle/>
                    <a:p>
                      <a:r>
                        <a:rPr lang="fr-FR" dirty="0"/>
                        <a:t>0</a:t>
                      </a:r>
                    </a:p>
                  </a:txBody>
                  <a:tcPr/>
                </a:tc>
                <a:tc>
                  <a:txBody>
                    <a:bodyPr/>
                    <a:lstStyle/>
                    <a:p>
                      <a:r>
                        <a:rPr lang="fr-FR" dirty="0"/>
                        <a:t>50</a:t>
                      </a:r>
                    </a:p>
                  </a:txBody>
                  <a:tcPr/>
                </a:tc>
                <a:tc>
                  <a:txBody>
                    <a:bodyPr/>
                    <a:lstStyle/>
                    <a:p>
                      <a:r>
                        <a:rPr lang="fr-FR" dirty="0"/>
                        <a:t>0</a:t>
                      </a:r>
                    </a:p>
                  </a:txBody>
                  <a:tcPr/>
                </a:tc>
                <a:tc>
                  <a:txBody>
                    <a:bodyPr/>
                    <a:lstStyle/>
                    <a:p>
                      <a:r>
                        <a:rPr lang="fr-FR" dirty="0"/>
                        <a:t>51</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4210059688"/>
                  </a:ext>
                </a:extLst>
              </a:tr>
            </a:tbl>
          </a:graphicData>
        </a:graphic>
      </p:graphicFrame>
      <p:pic>
        <p:nvPicPr>
          <p:cNvPr id="9" name="Image 8">
            <a:extLst>
              <a:ext uri="{FF2B5EF4-FFF2-40B4-BE49-F238E27FC236}">
                <a16:creationId xmlns:a16="http://schemas.microsoft.com/office/drawing/2014/main" id="{EA97641F-528D-6FF0-A9D2-E7A2DE02F690}"/>
              </a:ext>
            </a:extLst>
          </p:cNvPr>
          <p:cNvPicPr>
            <a:picLocks noChangeAspect="1"/>
          </p:cNvPicPr>
          <p:nvPr/>
        </p:nvPicPr>
        <p:blipFill>
          <a:blip r:embed="rId3"/>
          <a:stretch>
            <a:fillRect/>
          </a:stretch>
        </p:blipFill>
        <p:spPr>
          <a:xfrm>
            <a:off x="1046739" y="3174903"/>
            <a:ext cx="10163175" cy="3095625"/>
          </a:xfrm>
          <a:prstGeom prst="rect">
            <a:avLst/>
          </a:prstGeom>
        </p:spPr>
      </p:pic>
    </p:spTree>
    <p:extLst>
      <p:ext uri="{BB962C8B-B14F-4D97-AF65-F5344CB8AC3E}">
        <p14:creationId xmlns:p14="http://schemas.microsoft.com/office/powerpoint/2010/main" val="3612734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BD4A490F-E1AA-1F07-6384-1BCBB90B7F2A}"/>
              </a:ext>
            </a:extLst>
          </p:cNvPr>
          <p:cNvSpPr/>
          <p:nvPr/>
        </p:nvSpPr>
        <p:spPr>
          <a:xfrm>
            <a:off x="668269" y="1923802"/>
            <a:ext cx="4081154" cy="2766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kern="0">
                <a:effectLst/>
                <a:latin typeface="Times New Roman" panose="02020603050405020304" pitchFamily="18" charset="0"/>
                <a:ea typeface="Times New Roman" panose="02020603050405020304" pitchFamily="18" charset="0"/>
                <a:cs typeface="Times New Roman" panose="02020603050405020304" pitchFamily="18" charset="0"/>
              </a:rPr>
              <a:t>L'évaluation du clustering </a:t>
            </a:r>
            <a:endParaRPr lang="fr-FR"/>
          </a:p>
        </p:txBody>
      </p:sp>
      <p:sp>
        <p:nvSpPr>
          <p:cNvPr id="4" name="Flèche : droite 3">
            <a:extLst>
              <a:ext uri="{FF2B5EF4-FFF2-40B4-BE49-F238E27FC236}">
                <a16:creationId xmlns:a16="http://schemas.microsoft.com/office/drawing/2014/main" id="{E4432D4B-9D62-1A7A-3EE8-B00BADB8AB2E}"/>
              </a:ext>
            </a:extLst>
          </p:cNvPr>
          <p:cNvSpPr/>
          <p:nvPr/>
        </p:nvSpPr>
        <p:spPr>
          <a:xfrm>
            <a:off x="5275613" y="2858983"/>
            <a:ext cx="2917958" cy="672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BE1520AB-8003-3D99-EC82-6D0F7B8461F8}"/>
              </a:ext>
            </a:extLst>
          </p:cNvPr>
          <p:cNvSpPr/>
          <p:nvPr/>
        </p:nvSpPr>
        <p:spPr>
          <a:xfrm>
            <a:off x="8664331" y="2433699"/>
            <a:ext cx="2633757" cy="17471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Toujours un</a:t>
            </a:r>
          </a:p>
          <a:p>
            <a:pPr algn="ctr"/>
            <a:r>
              <a:rPr lang="fr-FR" dirty="0"/>
              <a:t>problème ouvert</a:t>
            </a:r>
          </a:p>
        </p:txBody>
      </p:sp>
      <p:sp>
        <p:nvSpPr>
          <p:cNvPr id="6" name="Ellipse 5">
            <a:extLst>
              <a:ext uri="{FF2B5EF4-FFF2-40B4-BE49-F238E27FC236}">
                <a16:creationId xmlns:a16="http://schemas.microsoft.com/office/drawing/2014/main" id="{5B7466CA-21BA-FED8-255F-1379088AFE90}"/>
              </a:ext>
            </a:extLst>
          </p:cNvPr>
          <p:cNvSpPr/>
          <p:nvPr/>
        </p:nvSpPr>
        <p:spPr>
          <a:xfrm>
            <a:off x="8428108" y="194460"/>
            <a:ext cx="3269086" cy="2024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non supervisé </a:t>
            </a:r>
            <a:endParaRPr lang="fr-FR" dirty="0"/>
          </a:p>
        </p:txBody>
      </p:sp>
      <p:sp>
        <p:nvSpPr>
          <p:cNvPr id="7" name="Ellipse 6">
            <a:extLst>
              <a:ext uri="{FF2B5EF4-FFF2-40B4-BE49-F238E27FC236}">
                <a16:creationId xmlns:a16="http://schemas.microsoft.com/office/drawing/2014/main" id="{30D01C8E-7F16-5F0F-E578-B277091932EB}"/>
              </a:ext>
            </a:extLst>
          </p:cNvPr>
          <p:cNvSpPr/>
          <p:nvPr/>
        </p:nvSpPr>
        <p:spPr>
          <a:xfrm>
            <a:off x="8265226" y="4536374"/>
            <a:ext cx="3431968" cy="2024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Evaluation de la qualité du clustering :</a:t>
            </a:r>
          </a:p>
          <a:p>
            <a:pPr algn="ctr"/>
            <a:r>
              <a:rPr lang="fr-FR" dirty="0"/>
              <a:t>en principal par la visualisation or des mesures scalaires</a:t>
            </a:r>
          </a:p>
        </p:txBody>
      </p:sp>
      <p:sp>
        <p:nvSpPr>
          <p:cNvPr id="8" name="Flèche : droite 7">
            <a:extLst>
              <a:ext uri="{FF2B5EF4-FFF2-40B4-BE49-F238E27FC236}">
                <a16:creationId xmlns:a16="http://schemas.microsoft.com/office/drawing/2014/main" id="{4776B702-CA8A-7D49-6E8F-49F903B1EBF2}"/>
              </a:ext>
            </a:extLst>
          </p:cNvPr>
          <p:cNvSpPr/>
          <p:nvPr/>
        </p:nvSpPr>
        <p:spPr>
          <a:xfrm rot="1026489">
            <a:off x="4996066" y="4320963"/>
            <a:ext cx="3174167" cy="6361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DDCB70C7-8E46-1BB6-498F-E70F1D5A9934}"/>
              </a:ext>
            </a:extLst>
          </p:cNvPr>
          <p:cNvSpPr/>
          <p:nvPr/>
        </p:nvSpPr>
        <p:spPr>
          <a:xfrm rot="20654952">
            <a:off x="5116885" y="1437514"/>
            <a:ext cx="3130710" cy="672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7161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64730AE-FD74-ED8C-6870-F189AFB921CB}"/>
              </a:ext>
            </a:extLst>
          </p:cNvPr>
          <p:cNvSpPr txBox="1"/>
          <p:nvPr/>
        </p:nvSpPr>
        <p:spPr>
          <a:xfrm>
            <a:off x="191729" y="117987"/>
            <a:ext cx="4454013" cy="6924973"/>
          </a:xfrm>
          <a:prstGeom prst="rect">
            <a:avLst/>
          </a:prstGeom>
          <a:noFill/>
        </p:spPr>
        <p:txBody>
          <a:bodyPr wrap="square" rtlCol="0">
            <a:spAutoFit/>
          </a:bodyPr>
          <a:lstStyle/>
          <a:p>
            <a:endParaRPr lang="fr-FR" b="1" dirty="0">
              <a:solidFill>
                <a:srgbClr val="569CD6"/>
              </a:solidFill>
              <a:effectLst/>
              <a:latin typeface="Consolas" panose="020B0609020204030204" pitchFamily="49" charset="0"/>
            </a:endParaRPr>
          </a:p>
          <a:p>
            <a:r>
              <a:rPr lang="fr-FR" b="1" dirty="0">
                <a:solidFill>
                  <a:srgbClr val="569CD6"/>
                </a:solidFill>
                <a:latin typeface="Consolas" panose="020B0609020204030204" pitchFamily="49" charset="0"/>
              </a:rPr>
              <a:t>Score de la Silhouette</a:t>
            </a:r>
          </a:p>
          <a:p>
            <a:r>
              <a:rPr lang="fr-FR" sz="1800" b="1" dirty="0">
                <a:effectLst/>
                <a:latin typeface="Times New Roman" panose="02020603050405020304" pitchFamily="18" charset="0"/>
                <a:ea typeface="Calibri" panose="020F0502020204030204" pitchFamily="34" charset="0"/>
              </a:rPr>
              <a:t> </a:t>
            </a:r>
          </a:p>
          <a:p>
            <a:r>
              <a:rPr lang="fr-FR" sz="1600" b="1" dirty="0">
                <a:solidFill>
                  <a:srgbClr val="569CD6"/>
                </a:solidFill>
                <a:latin typeface="Times New Roman" panose="02020603050405020304" pitchFamily="18" charset="0"/>
              </a:rPr>
              <a:t>-</a:t>
            </a:r>
            <a:r>
              <a:rPr lang="fr-FR" sz="1600" kern="0" dirty="0">
                <a:effectLst/>
                <a:latin typeface="Times New Roman" panose="02020603050405020304" pitchFamily="18" charset="0"/>
                <a:ea typeface="Arial" panose="020B0604020202020204" pitchFamily="34" charset="0"/>
              </a:rPr>
              <a:t> permet d'évaluer la qualité des clusters créés grâce aux algorithmes de clustering</a:t>
            </a:r>
          </a:p>
          <a:p>
            <a:endParaRPr lang="fr-FR" sz="1600" kern="0" dirty="0">
              <a:effectLst/>
              <a:latin typeface="Times New Roman" panose="02020603050405020304" pitchFamily="18" charset="0"/>
              <a:ea typeface="Arial" panose="020B0604020202020204" pitchFamily="34" charset="0"/>
            </a:endParaRPr>
          </a:p>
          <a:p>
            <a:r>
              <a:rPr lang="fr-FR" sz="1600" kern="0" dirty="0">
                <a:effectLst/>
                <a:latin typeface="Times New Roman" panose="02020603050405020304" pitchFamily="18" charset="0"/>
                <a:ea typeface="Arial" panose="020B0604020202020204" pitchFamily="34" charset="0"/>
              </a:rPr>
              <a:t>-</a:t>
            </a:r>
            <a:r>
              <a:rPr lang="fr-FR" sz="1600" dirty="0"/>
              <a:t>évalue à quel point les objets au sein d'un même cluster sont similaires les uns aux autres par rapport aux objets des autres cluster</a:t>
            </a:r>
          </a:p>
          <a:p>
            <a:endParaRPr lang="fr-FR" sz="1600" kern="0" dirty="0">
              <a:effectLst/>
              <a:latin typeface="Times New Roman" panose="02020603050405020304" pitchFamily="18" charset="0"/>
              <a:ea typeface="Arial" panose="020B0604020202020204" pitchFamily="34" charset="0"/>
            </a:endParaRPr>
          </a:p>
          <a:p>
            <a:r>
              <a:rPr lang="fr-FR" sz="1600" b="1" kern="0" dirty="0">
                <a:solidFill>
                  <a:srgbClr val="569CD6"/>
                </a:solidFill>
                <a:latin typeface="Times New Roman" panose="02020603050405020304" pitchFamily="18" charset="0"/>
              </a:rPr>
              <a:t>-</a:t>
            </a:r>
            <a:r>
              <a:rPr lang="fr-FR" sz="1600" dirty="0"/>
              <a:t>varie de -1 à 1. </a:t>
            </a:r>
          </a:p>
          <a:p>
            <a:endParaRPr lang="fr-FR" sz="1600" dirty="0"/>
          </a:p>
          <a:p>
            <a:r>
              <a:rPr lang="fr-FR" sz="1600" dirty="0"/>
              <a:t>-un score élevé indique que l'objet est bien assorti à son propre cluster et mal assorti aux clusters voisins. </a:t>
            </a:r>
            <a:endParaRPr lang="fr-FR" sz="1600" b="1" dirty="0">
              <a:solidFill>
                <a:srgbClr val="569CD6"/>
              </a:solidFill>
              <a:latin typeface="Times New Roman" panose="02020603050405020304" pitchFamily="18" charset="0"/>
            </a:endParaRPr>
          </a:p>
          <a:p>
            <a:r>
              <a:rPr lang="fr-FR" sz="1600" b="1" dirty="0">
                <a:solidFill>
                  <a:srgbClr val="569CD6"/>
                </a:solidFill>
                <a:latin typeface="Times New Roman" panose="02020603050405020304" pitchFamily="18" charset="0"/>
              </a:rPr>
              <a:t> </a:t>
            </a:r>
          </a:p>
          <a:p>
            <a:r>
              <a:rPr lang="fr-FR" sz="1600" b="1" dirty="0">
                <a:solidFill>
                  <a:srgbClr val="569CD6"/>
                </a:solidFill>
                <a:latin typeface="Times New Roman" panose="02020603050405020304" pitchFamily="18" charset="0"/>
              </a:rPr>
              <a:t>Pour notre cas nous obtenons </a:t>
            </a:r>
            <a:r>
              <a:rPr lang="fr-FR" sz="1600" b="0" i="0" dirty="0">
                <a:effectLst/>
                <a:latin typeface="Consolas" panose="020B0609020204030204" pitchFamily="49" charset="0"/>
              </a:rPr>
              <a:t>0.7614421571698093</a:t>
            </a:r>
          </a:p>
          <a:p>
            <a:endParaRPr lang="fr-FR" sz="1600" b="1" dirty="0">
              <a:latin typeface="Times New Roman" panose="02020603050405020304" pitchFamily="18" charset="0"/>
            </a:endParaRPr>
          </a:p>
          <a:p>
            <a:r>
              <a:rPr lang="fr-FR" sz="1600" dirty="0"/>
              <a:t>Ce score suggère que les clusters sont bien définis et que les objets à l'intérieur des clusters sont plus similaires les uns aux autres qu'à ceux des autres clusters. C'est une indication positive de la qualité de l’algorithme de clustering, montrant une bonne séparation entre les clusters</a:t>
            </a:r>
            <a:r>
              <a:rPr lang="fr-FR" dirty="0"/>
              <a:t>.</a:t>
            </a:r>
            <a:endParaRPr lang="fr-FR" b="1" dirty="0">
              <a:solidFill>
                <a:srgbClr val="569CD6"/>
              </a:solidFill>
              <a:latin typeface="Times New Roman" panose="02020603050405020304" pitchFamily="18" charset="0"/>
            </a:endParaRPr>
          </a:p>
          <a:p>
            <a:endParaRPr lang="fr-FR" b="0" dirty="0">
              <a:solidFill>
                <a:srgbClr val="CCCCCC"/>
              </a:solidFill>
              <a:effectLst/>
              <a:latin typeface="Consolas" panose="020B0609020204030204" pitchFamily="49" charset="0"/>
            </a:endParaRPr>
          </a:p>
          <a:p>
            <a:endParaRPr lang="fr-FR" dirty="0"/>
          </a:p>
        </p:txBody>
      </p:sp>
      <p:pic>
        <p:nvPicPr>
          <p:cNvPr id="4" name="Image 3">
            <a:extLst>
              <a:ext uri="{FF2B5EF4-FFF2-40B4-BE49-F238E27FC236}">
                <a16:creationId xmlns:a16="http://schemas.microsoft.com/office/drawing/2014/main" id="{26DE11AA-6333-F320-1449-3E2B64F57EEC}"/>
              </a:ext>
            </a:extLst>
          </p:cNvPr>
          <p:cNvPicPr>
            <a:picLocks noChangeAspect="1"/>
          </p:cNvPicPr>
          <p:nvPr/>
        </p:nvPicPr>
        <p:blipFill>
          <a:blip r:embed="rId3"/>
          <a:stretch>
            <a:fillRect/>
          </a:stretch>
        </p:blipFill>
        <p:spPr>
          <a:xfrm>
            <a:off x="5758861" y="3530914"/>
            <a:ext cx="4911977" cy="3231221"/>
          </a:xfrm>
          <a:prstGeom prst="rect">
            <a:avLst/>
          </a:prstGeom>
        </p:spPr>
      </p:pic>
      <p:sp>
        <p:nvSpPr>
          <p:cNvPr id="6" name="ZoneTexte 5">
            <a:extLst>
              <a:ext uri="{FF2B5EF4-FFF2-40B4-BE49-F238E27FC236}">
                <a16:creationId xmlns:a16="http://schemas.microsoft.com/office/drawing/2014/main" id="{842FECE4-30C5-A248-5CC7-31D9C3F10563}"/>
              </a:ext>
            </a:extLst>
          </p:cNvPr>
          <p:cNvSpPr txBox="1"/>
          <p:nvPr/>
        </p:nvSpPr>
        <p:spPr>
          <a:xfrm>
            <a:off x="5191433" y="95865"/>
            <a:ext cx="6533534" cy="3662541"/>
          </a:xfrm>
          <a:prstGeom prst="rect">
            <a:avLst/>
          </a:prstGeom>
          <a:noFill/>
        </p:spPr>
        <p:txBody>
          <a:bodyPr wrap="square" rtlCol="0">
            <a:spAutoFit/>
          </a:bodyPr>
          <a:lstStyle/>
          <a:p>
            <a:endParaRPr lang="fr-FR" b="1" dirty="0">
              <a:solidFill>
                <a:srgbClr val="569CD6"/>
              </a:solidFill>
              <a:latin typeface="Consolas" panose="020B0609020204030204" pitchFamily="49" charset="0"/>
            </a:endParaRPr>
          </a:p>
          <a:p>
            <a:r>
              <a:rPr lang="fr-FR" b="1" dirty="0">
                <a:solidFill>
                  <a:srgbClr val="569CD6"/>
                </a:solidFill>
                <a:effectLst/>
                <a:latin typeface="Consolas" panose="020B0609020204030204" pitchFamily="49" charset="0"/>
              </a:rPr>
              <a:t>Réduction de dimensions </a:t>
            </a:r>
            <a:r>
              <a:rPr lang="fr-FR" b="1" dirty="0">
                <a:solidFill>
                  <a:srgbClr val="569CD6"/>
                </a:solidFill>
                <a:latin typeface="Consolas" panose="020B0609020204030204" pitchFamily="49" charset="0"/>
              </a:rPr>
              <a:t>avec l'algorithme </a:t>
            </a:r>
            <a:r>
              <a:rPr lang="fr-FR" b="1" dirty="0">
                <a:solidFill>
                  <a:srgbClr val="569CD6"/>
                </a:solidFill>
                <a:effectLst/>
                <a:latin typeface="Consolas" panose="020B0609020204030204" pitchFamily="49" charset="0"/>
              </a:rPr>
              <a:t>t-SNE et représentation graphique</a:t>
            </a:r>
          </a:p>
          <a:p>
            <a:endParaRPr lang="fr-FR" sz="1600" dirty="0"/>
          </a:p>
          <a:p>
            <a:r>
              <a:rPr lang="fr-FR" sz="1600" dirty="0"/>
              <a:t>-  réduction de dimensions = processus consistant à réduire le nombre de variables indépendantes dans un ensemble de données.</a:t>
            </a:r>
          </a:p>
          <a:p>
            <a:r>
              <a:rPr lang="fr-FR" sz="1600" dirty="0"/>
              <a:t>-objectif = simplifier la représentation des données tout en préservant autant que possible leurs caractéristiques essentielles</a:t>
            </a:r>
          </a:p>
          <a:p>
            <a:endParaRPr lang="fr-FR" sz="1600" dirty="0"/>
          </a:p>
          <a:p>
            <a:r>
              <a:rPr lang="fr-FR" sz="1600" dirty="0"/>
              <a:t>- t-SNE (t-</a:t>
            </a:r>
            <a:r>
              <a:rPr lang="fr-FR" sz="1600" dirty="0" err="1"/>
              <a:t>distributed</a:t>
            </a:r>
            <a:r>
              <a:rPr lang="fr-FR" sz="1600" dirty="0"/>
              <a:t> </a:t>
            </a:r>
            <a:r>
              <a:rPr lang="fr-FR" sz="1600" dirty="0" err="1"/>
              <a:t>stochastic</a:t>
            </a:r>
            <a:r>
              <a:rPr lang="fr-FR" sz="1600" dirty="0"/>
              <a:t> </a:t>
            </a:r>
            <a:r>
              <a:rPr lang="fr-FR" sz="1600" dirty="0" err="1"/>
              <a:t>neighbor</a:t>
            </a:r>
            <a:r>
              <a:rPr lang="fr-FR" sz="1600" dirty="0"/>
              <a:t> </a:t>
            </a:r>
            <a:r>
              <a:rPr lang="fr-FR" sz="1600" dirty="0" err="1"/>
              <a:t>embedding</a:t>
            </a:r>
            <a:r>
              <a:rPr lang="fr-FR" sz="1600" dirty="0"/>
              <a:t>) = une technique de réduction de dimension</a:t>
            </a:r>
          </a:p>
          <a:p>
            <a:r>
              <a:rPr lang="fr-FR" sz="1600" dirty="0"/>
              <a:t>- méthode permettant de représenter un ensemble de points d'un espace à grande dimension dans un espace de deux ou trois dimensions</a:t>
            </a:r>
          </a:p>
          <a:p>
            <a:endParaRPr lang="fr-FR" sz="1600" dirty="0"/>
          </a:p>
        </p:txBody>
      </p:sp>
    </p:spTree>
    <p:extLst>
      <p:ext uri="{BB962C8B-B14F-4D97-AF65-F5344CB8AC3E}">
        <p14:creationId xmlns:p14="http://schemas.microsoft.com/office/powerpoint/2010/main" val="2640338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F68C620-8381-D29D-F5CD-182236DE85F1}"/>
              </a:ext>
            </a:extLst>
          </p:cNvPr>
          <p:cNvSpPr>
            <a:spLocks noGrp="1"/>
          </p:cNvSpPr>
          <p:nvPr>
            <p:ph type="subTitle" idx="1"/>
          </p:nvPr>
        </p:nvSpPr>
        <p:spPr>
          <a:xfrm>
            <a:off x="1989517" y="2279347"/>
            <a:ext cx="8416753" cy="1096899"/>
          </a:xfrm>
        </p:spPr>
        <p:txBody>
          <a:bodyPr>
            <a:normAutofit/>
          </a:bodyPr>
          <a:lstStyle/>
          <a:p>
            <a:r>
              <a:rPr lang="fr-FR" sz="2800" dirty="0"/>
              <a:t>2.2. Clustering des Profils des bâtiments selon la consommation totale d’électricité sur une année</a:t>
            </a:r>
          </a:p>
        </p:txBody>
      </p:sp>
    </p:spTree>
    <p:extLst>
      <p:ext uri="{BB962C8B-B14F-4D97-AF65-F5344CB8AC3E}">
        <p14:creationId xmlns:p14="http://schemas.microsoft.com/office/powerpoint/2010/main" val="918893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0A016-BFCB-0A90-3890-5EFD0BC10D55}"/>
              </a:ext>
            </a:extLst>
          </p:cNvPr>
          <p:cNvSpPr>
            <a:spLocks noGrp="1"/>
          </p:cNvSpPr>
          <p:nvPr>
            <p:ph type="title"/>
          </p:nvPr>
        </p:nvSpPr>
        <p:spPr>
          <a:xfrm>
            <a:off x="677334" y="92185"/>
            <a:ext cx="8596668" cy="741779"/>
          </a:xfrm>
        </p:spPr>
        <p:txBody>
          <a:bodyPr>
            <a:normAutofit/>
          </a:bodyPr>
          <a:lstStyle/>
          <a:p>
            <a:r>
              <a:rPr lang="fr-FR" sz="2500" b="1" dirty="0">
                <a:solidFill>
                  <a:schemeClr val="accent1">
                    <a:lumMod val="50000"/>
                  </a:schemeClr>
                </a:solidFill>
                <a:latin typeface="Exo 2" panose="00000500000000000000" charset="0"/>
                <a:cs typeface="Quire Sans" panose="020B0502040204020203" pitchFamily="34" charset="0"/>
              </a:rPr>
              <a:t>Data</a:t>
            </a:r>
          </a:p>
        </p:txBody>
      </p:sp>
      <p:sp>
        <p:nvSpPr>
          <p:cNvPr id="3" name="Espace réservé du contenu 2">
            <a:extLst>
              <a:ext uri="{FF2B5EF4-FFF2-40B4-BE49-F238E27FC236}">
                <a16:creationId xmlns:a16="http://schemas.microsoft.com/office/drawing/2014/main" id="{318FC72E-8888-0391-A516-DF71D78CBEF6}"/>
              </a:ext>
            </a:extLst>
          </p:cNvPr>
          <p:cNvSpPr>
            <a:spLocks noGrp="1"/>
          </p:cNvSpPr>
          <p:nvPr>
            <p:ph idx="1"/>
          </p:nvPr>
        </p:nvSpPr>
        <p:spPr>
          <a:xfrm>
            <a:off x="677334" y="685894"/>
            <a:ext cx="8596668" cy="4998374"/>
          </a:xfrm>
        </p:spPr>
        <p:txBody>
          <a:bodyPr>
            <a:normAutofit/>
          </a:bodyPr>
          <a:lstStyle/>
          <a:p>
            <a:pPr marL="0" indent="0">
              <a:buNone/>
            </a:pPr>
            <a:r>
              <a:rPr lang="fr-FR" sz="1600" cap="none" dirty="0"/>
              <a:t>Consommation d’électricité des bâtiments du secteur tertiaire, des bureaux d’Ile de France.</a:t>
            </a:r>
          </a:p>
          <a:p>
            <a:r>
              <a:rPr lang="fr-FR" sz="1600" cap="none" dirty="0">
                <a:cs typeface="Times New Roman" panose="02020603050405020304" pitchFamily="18" charset="0"/>
              </a:rPr>
              <a:t>Exploration de la data</a:t>
            </a:r>
          </a:p>
          <a:p>
            <a:pPr marL="0" indent="0">
              <a:buNone/>
            </a:pPr>
            <a:r>
              <a:rPr lang="fr-FR" sz="1600" cap="none" dirty="0">
                <a:cs typeface="Times New Roman" panose="02020603050405020304" pitchFamily="18" charset="0"/>
              </a:rPr>
              <a:t>Fichiers csv </a:t>
            </a:r>
            <a:r>
              <a:rPr lang="fr-FR" sz="1600" cap="none" dirty="0">
                <a:cs typeface="Times New Roman" panose="02020603050405020304" pitchFamily="18" charset="0"/>
                <a:sym typeface="Wingdings" panose="05000000000000000000" pitchFamily="2" charset="2"/>
              </a:rPr>
              <a:t> fichiers .xlsx </a:t>
            </a:r>
            <a:r>
              <a:rPr lang="fr-FR" sz="1600" cap="none" dirty="0">
                <a:cs typeface="Times New Roman" panose="02020603050405020304" pitchFamily="18" charset="0"/>
              </a:rPr>
              <a:t>:</a:t>
            </a:r>
          </a:p>
          <a:p>
            <a:pPr marL="0" indent="0">
              <a:buNone/>
            </a:pPr>
            <a:r>
              <a:rPr lang="fr-FR" sz="1600" cap="none" dirty="0">
                <a:cs typeface="Times New Roman" panose="02020603050405020304" pitchFamily="18" charset="0"/>
              </a:rPr>
              <a:t>1)  -  396 bâtiments</a:t>
            </a:r>
          </a:p>
          <a:p>
            <a:pPr marL="0" indent="0">
              <a:buNone/>
            </a:pPr>
            <a:r>
              <a:rPr lang="fr-FR" sz="1600" cap="none" dirty="0">
                <a:cs typeface="Times New Roman" panose="02020603050405020304" pitchFamily="18" charset="0"/>
              </a:rPr>
              <a:t>	- </a:t>
            </a:r>
            <a:r>
              <a:rPr lang="fr-FR" sz="1600" cap="none" dirty="0">
                <a:effectLst/>
                <a:ea typeface="Calibri" panose="020F0502020204030204" pitchFamily="34" charset="0"/>
                <a:cs typeface="Times New Roman" panose="02020603050405020304" pitchFamily="18" charset="0"/>
              </a:rPr>
              <a:t>Données de caractérisation </a:t>
            </a:r>
            <a:r>
              <a:rPr lang="fr-FR" sz="1600" cap="none" dirty="0">
                <a:cs typeface="Times New Roman" panose="02020603050405020304" pitchFamily="18" charset="0"/>
              </a:rPr>
              <a:t>pour chaque bâtiment, données nécessaires </a:t>
            </a:r>
          </a:p>
          <a:p>
            <a:pPr marL="0" indent="0">
              <a:buNone/>
            </a:pPr>
            <a:r>
              <a:rPr lang="fr-FR" sz="1600" cap="none" dirty="0">
                <a:cs typeface="Times New Roman" panose="02020603050405020304" pitchFamily="18" charset="0"/>
              </a:rPr>
              <a:t>	pour le logiciel de simulation : (42 attributs x 396 lignes )</a:t>
            </a:r>
          </a:p>
          <a:p>
            <a:pPr marL="0" indent="0">
              <a:buNone/>
            </a:pPr>
            <a:r>
              <a:rPr lang="fr-FR" sz="1600" cap="none" dirty="0">
                <a:cs typeface="Times New Roman" panose="02020603050405020304" pitchFamily="18" charset="0"/>
              </a:rPr>
              <a:t>2) </a:t>
            </a:r>
            <a:r>
              <a:rPr lang="fr-FR" sz="1600" cap="none" dirty="0">
                <a:effectLst/>
                <a:latin typeface="Times New Roman" panose="02020603050405020304" pitchFamily="18" charset="0"/>
                <a:ea typeface="Calibri" panose="020F0502020204030204" pitchFamily="34" charset="0"/>
              </a:rPr>
              <a:t>- le besoin d’électricité pour chaque bâtiment des 396, pour chaque heure, </a:t>
            </a:r>
          </a:p>
          <a:p>
            <a:pPr marL="0" indent="0">
              <a:buNone/>
            </a:pPr>
            <a:r>
              <a:rPr lang="fr-FR" sz="1600" cap="none" dirty="0">
                <a:effectLst/>
                <a:latin typeface="Times New Roman" panose="02020603050405020304" pitchFamily="18" charset="0"/>
                <a:ea typeface="Calibri" panose="020F0502020204030204" pitchFamily="34" charset="0"/>
              </a:rPr>
              <a:t>en décours d’une année</a:t>
            </a:r>
          </a:p>
          <a:p>
            <a:pPr marL="0" indent="0">
              <a:buNone/>
            </a:pPr>
            <a:r>
              <a:rPr lang="fr-FR" sz="1700" cap="none" dirty="0">
                <a:latin typeface="Times New Roman" panose="02020603050405020304" pitchFamily="18" charset="0"/>
                <a:ea typeface="Calibri" panose="020F0502020204030204" pitchFamily="34" charset="0"/>
              </a:rPr>
              <a:t>- Données de type </a:t>
            </a:r>
            <a:r>
              <a:rPr lang="fr-FR" sz="1700" cap="none" dirty="0" err="1">
                <a:latin typeface="Times New Roman" panose="02020603050405020304" pitchFamily="18" charset="0"/>
                <a:ea typeface="Calibri" panose="020F0502020204030204" pitchFamily="34" charset="0"/>
              </a:rPr>
              <a:t>float</a:t>
            </a:r>
            <a:r>
              <a:rPr lang="fr-FR" sz="1700" cap="none" dirty="0">
                <a:latin typeface="Times New Roman" panose="02020603050405020304" pitchFamily="18" charset="0"/>
                <a:ea typeface="Calibri" panose="020F0502020204030204" pitchFamily="34" charset="0"/>
              </a:rPr>
              <a:t> et time </a:t>
            </a:r>
            <a:r>
              <a:rPr lang="fr-FR" sz="1700" cap="none" dirty="0" err="1">
                <a:latin typeface="Times New Roman" panose="02020603050405020304" pitchFamily="18" charset="0"/>
                <a:ea typeface="Calibri" panose="020F0502020204030204" pitchFamily="34" charset="0"/>
              </a:rPr>
              <a:t>series</a:t>
            </a:r>
            <a:r>
              <a:rPr lang="fr-FR" sz="1700" cap="none" dirty="0">
                <a:latin typeface="Times New Roman" panose="02020603050405020304" pitchFamily="18" charset="0"/>
                <a:ea typeface="Calibri" panose="020F0502020204030204" pitchFamily="34" charset="0"/>
              </a:rPr>
              <a:t>,</a:t>
            </a:r>
          </a:p>
          <a:p>
            <a:pPr marL="0" indent="0">
              <a:buNone/>
            </a:pPr>
            <a:r>
              <a:rPr lang="fr-FR" sz="1700" cap="none" dirty="0">
                <a:effectLst/>
                <a:latin typeface="Times New Roman" panose="02020603050405020304" pitchFamily="18" charset="0"/>
                <a:ea typeface="Calibri" panose="020F0502020204030204" pitchFamily="34" charset="0"/>
              </a:rPr>
              <a:t>-  Pas des données manquantes </a:t>
            </a:r>
            <a:endParaRPr lang="fr-FR" sz="1700" cap="none" dirty="0"/>
          </a:p>
          <a:p>
            <a:pPr marL="0" indent="0">
              <a:buNone/>
            </a:pPr>
            <a:r>
              <a:rPr lang="fr-FR" sz="1700" cap="none" dirty="0"/>
              <a:t> - Access aux données</a:t>
            </a:r>
            <a:r>
              <a:rPr lang="fr-FR" sz="1700" cap="none" dirty="0">
                <a:sym typeface="Wingdings" panose="05000000000000000000" pitchFamily="2" charset="2"/>
              </a:rPr>
              <a:t> </a:t>
            </a:r>
            <a:r>
              <a:rPr lang="fr-FR" sz="1700" i="1" cap="none" dirty="0">
                <a:solidFill>
                  <a:srgbClr val="000000"/>
                </a:solidFill>
                <a:effectLst/>
                <a:latin typeface="Times New Roman" panose="02020603050405020304" pitchFamily="18" charset="0"/>
                <a:ea typeface="Times New Roman" panose="02020603050405020304" pitchFamily="18" charset="0"/>
              </a:rPr>
              <a:t>autorisation d’utilisation </a:t>
            </a:r>
            <a:r>
              <a:rPr lang="fr-FR" sz="1700" i="1" cap="none"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 </a:t>
            </a:r>
            <a:r>
              <a:rPr lang="fr-FR" sz="1700" cap="none" dirty="0">
                <a:solidFill>
                  <a:srgbClr val="000000"/>
                </a:solidFill>
                <a:effectLst/>
                <a:latin typeface="Times New Roman" panose="02020603050405020304" pitchFamily="18" charset="0"/>
                <a:ea typeface="Times New Roman" panose="02020603050405020304" pitchFamily="18" charset="0"/>
              </a:rPr>
              <a:t>pas d’accès aux codes permis de simuler les données </a:t>
            </a:r>
            <a:r>
              <a:rPr lang="fr-FR" sz="1700" cap="none"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 </a:t>
            </a:r>
            <a:r>
              <a:rPr lang="fr-FR" sz="1700" cap="none" dirty="0">
                <a:solidFill>
                  <a:srgbClr val="000000"/>
                </a:solidFill>
                <a:effectLst/>
                <a:latin typeface="Times New Roman" panose="02020603050405020304" pitchFamily="18" charset="0"/>
                <a:ea typeface="Times New Roman" panose="02020603050405020304" pitchFamily="18" charset="0"/>
              </a:rPr>
              <a:t>pas d’autorisation de diffusion des données utilisées pour le regroupement.</a:t>
            </a: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4171592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7E43F15-FCC1-1DBB-A518-0AC15B1FE359}"/>
              </a:ext>
            </a:extLst>
          </p:cNvPr>
          <p:cNvSpPr txBox="1"/>
          <p:nvPr/>
        </p:nvSpPr>
        <p:spPr>
          <a:xfrm>
            <a:off x="426726" y="183305"/>
            <a:ext cx="5554015" cy="4047262"/>
          </a:xfrm>
          <a:prstGeom prst="rect">
            <a:avLst/>
          </a:prstGeom>
          <a:noFill/>
        </p:spPr>
        <p:txBody>
          <a:bodyPr wrap="square" rtlCol="0">
            <a:spAutoFit/>
          </a:bodyPr>
          <a:lstStyle/>
          <a:p>
            <a:r>
              <a:rPr lang="fr-FR" sz="2300" b="1" dirty="0">
                <a:solidFill>
                  <a:schemeClr val="accent1">
                    <a:lumMod val="50000"/>
                  </a:schemeClr>
                </a:solidFill>
                <a:latin typeface="Exo 2" panose="00000500000000000000" charset="0"/>
                <a:ea typeface="+mj-ea"/>
                <a:cs typeface="Quire Sans" panose="020B0502040204020203" pitchFamily="34" charset="0"/>
              </a:rPr>
              <a:t>Exploration de la data</a:t>
            </a:r>
          </a:p>
          <a:p>
            <a:endParaRPr lang="fr-FR" b="1" dirty="0"/>
          </a:p>
          <a:p>
            <a:endParaRPr lang="fr-FR" b="1" dirty="0"/>
          </a:p>
          <a:p>
            <a:r>
              <a:rPr lang="fr-FR" dirty="0"/>
              <a:t>Pour obtenir des informations sur l’ensemble de données </a:t>
            </a:r>
            <a:r>
              <a:rPr lang="fr-FR" dirty="0">
                <a:sym typeface="Wingdings" panose="05000000000000000000" pitchFamily="2" charset="2"/>
              </a:rPr>
              <a:t>nous utiliserons l</a:t>
            </a:r>
            <a:r>
              <a:rPr lang="fr-FR" dirty="0"/>
              <a:t>es méthodes </a:t>
            </a:r>
          </a:p>
          <a:p>
            <a:endParaRPr lang="fr-FR" b="1" dirty="0"/>
          </a:p>
          <a:p>
            <a:endParaRPr lang="fr-FR" b="1" dirty="0"/>
          </a:p>
          <a:p>
            <a:pPr marL="285750" indent="-285750">
              <a:buFont typeface="Arial" panose="020B0604020202020204" pitchFamily="34" charset="0"/>
              <a:buChar char="•"/>
            </a:pPr>
            <a:r>
              <a:rPr lang="fr-FR" b="1" dirty="0" err="1"/>
              <a:t>df.describe</a:t>
            </a:r>
            <a:r>
              <a:rPr lang="fr-FR" b="1" dirty="0"/>
              <a:t>()</a:t>
            </a:r>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endParaRPr lang="fr-FR" b="1" dirty="0"/>
          </a:p>
          <a:p>
            <a:endParaRPr lang="fr-FR" b="1" dirty="0"/>
          </a:p>
        </p:txBody>
      </p:sp>
      <p:pic>
        <p:nvPicPr>
          <p:cNvPr id="5" name="Image 4">
            <a:extLst>
              <a:ext uri="{FF2B5EF4-FFF2-40B4-BE49-F238E27FC236}">
                <a16:creationId xmlns:a16="http://schemas.microsoft.com/office/drawing/2014/main" id="{BADA73BB-63BB-5413-B946-E36BDBF70DBC}"/>
              </a:ext>
            </a:extLst>
          </p:cNvPr>
          <p:cNvPicPr>
            <a:picLocks noChangeAspect="1"/>
          </p:cNvPicPr>
          <p:nvPr/>
        </p:nvPicPr>
        <p:blipFill>
          <a:blip r:embed="rId3"/>
          <a:stretch>
            <a:fillRect/>
          </a:stretch>
        </p:blipFill>
        <p:spPr>
          <a:xfrm>
            <a:off x="426726" y="3018659"/>
            <a:ext cx="10734692" cy="3222281"/>
          </a:xfrm>
          <a:prstGeom prst="rect">
            <a:avLst/>
          </a:prstGeom>
        </p:spPr>
      </p:pic>
      <p:pic>
        <p:nvPicPr>
          <p:cNvPr id="10" name="Image 9">
            <a:extLst>
              <a:ext uri="{FF2B5EF4-FFF2-40B4-BE49-F238E27FC236}">
                <a16:creationId xmlns:a16="http://schemas.microsoft.com/office/drawing/2014/main" id="{95977B81-46CE-CE09-6D5E-A45819179701}"/>
              </a:ext>
            </a:extLst>
          </p:cNvPr>
          <p:cNvPicPr>
            <a:picLocks noChangeAspect="1"/>
          </p:cNvPicPr>
          <p:nvPr/>
        </p:nvPicPr>
        <p:blipFill>
          <a:blip r:embed="rId4"/>
          <a:stretch>
            <a:fillRect/>
          </a:stretch>
        </p:blipFill>
        <p:spPr>
          <a:xfrm>
            <a:off x="6211261" y="1760293"/>
            <a:ext cx="5048250" cy="1133475"/>
          </a:xfrm>
          <a:prstGeom prst="rect">
            <a:avLst/>
          </a:prstGeom>
        </p:spPr>
      </p:pic>
      <p:sp>
        <p:nvSpPr>
          <p:cNvPr id="16" name="ZoneTexte 15">
            <a:extLst>
              <a:ext uri="{FF2B5EF4-FFF2-40B4-BE49-F238E27FC236}">
                <a16:creationId xmlns:a16="http://schemas.microsoft.com/office/drawing/2014/main" id="{2041397E-1C3C-A50D-884F-775E430247CC}"/>
              </a:ext>
            </a:extLst>
          </p:cNvPr>
          <p:cNvSpPr txBox="1"/>
          <p:nvPr/>
        </p:nvSpPr>
        <p:spPr>
          <a:xfrm>
            <a:off x="6096000" y="1064569"/>
            <a:ext cx="6096000" cy="369332"/>
          </a:xfrm>
          <a:prstGeom prst="rect">
            <a:avLst/>
          </a:prstGeom>
          <a:noFill/>
        </p:spPr>
        <p:txBody>
          <a:bodyPr wrap="square">
            <a:spAutoFit/>
          </a:bodyPr>
          <a:lstStyle/>
          <a:p>
            <a:pPr marL="285750" indent="-285750">
              <a:buFont typeface="Arial" panose="020B0604020202020204" pitchFamily="34" charset="0"/>
              <a:buChar char="•"/>
            </a:pPr>
            <a:r>
              <a:rPr lang="fr-FR" b="1" dirty="0"/>
              <a:t>df.info()</a:t>
            </a:r>
          </a:p>
        </p:txBody>
      </p:sp>
    </p:spTree>
    <p:extLst>
      <p:ext uri="{BB962C8B-B14F-4D97-AF65-F5344CB8AC3E}">
        <p14:creationId xmlns:p14="http://schemas.microsoft.com/office/powerpoint/2010/main" val="4024968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614F0-8DC4-9741-B593-AF8B316A8433}"/>
              </a:ext>
            </a:extLst>
          </p:cNvPr>
          <p:cNvSpPr>
            <a:spLocks noGrp="1"/>
          </p:cNvSpPr>
          <p:nvPr>
            <p:ph type="title" idx="4294967295"/>
          </p:nvPr>
        </p:nvSpPr>
        <p:spPr>
          <a:xfrm>
            <a:off x="0" y="365125"/>
            <a:ext cx="10515600" cy="1325563"/>
          </a:xfrm>
        </p:spPr>
        <p:txBody>
          <a:bodyPr/>
          <a:lstStyle/>
          <a:p>
            <a:r>
              <a:rPr lang="fr-FR" sz="2500" b="1" dirty="0">
                <a:solidFill>
                  <a:schemeClr val="accent1">
                    <a:lumMod val="50000"/>
                  </a:schemeClr>
                </a:solidFill>
                <a:latin typeface="Exo 2" panose="00000500000000000000" charset="0"/>
                <a:cs typeface="Quire Sans" panose="020B0502040204020203" pitchFamily="34" charset="0"/>
              </a:rPr>
              <a:t>Préparation de la Data</a:t>
            </a:r>
          </a:p>
        </p:txBody>
      </p:sp>
      <p:sp>
        <p:nvSpPr>
          <p:cNvPr id="3" name="Espace réservé du contenu 2">
            <a:extLst>
              <a:ext uri="{FF2B5EF4-FFF2-40B4-BE49-F238E27FC236}">
                <a16:creationId xmlns:a16="http://schemas.microsoft.com/office/drawing/2014/main" id="{4E563BAA-4E6F-ED72-3552-E50F8A6031CC}"/>
              </a:ext>
            </a:extLst>
          </p:cNvPr>
          <p:cNvSpPr>
            <a:spLocks noGrp="1"/>
          </p:cNvSpPr>
          <p:nvPr>
            <p:ph idx="4294967295"/>
          </p:nvPr>
        </p:nvSpPr>
        <p:spPr>
          <a:xfrm>
            <a:off x="0" y="1825625"/>
            <a:ext cx="10515600" cy="2239963"/>
          </a:xfrm>
        </p:spPr>
        <p:txBody>
          <a:bodyPr>
            <a:normAutofit lnSpcReduction="10000"/>
          </a:bodyPr>
          <a:lstStyle/>
          <a:p>
            <a:pPr marL="0" indent="0">
              <a:buNone/>
            </a:pPr>
            <a:r>
              <a:rPr lang="fr-FR" sz="1600" kern="0" cap="none" dirty="0">
                <a:effectLst/>
                <a:latin typeface="Times New Roman" panose="02020603050405020304" pitchFamily="18" charset="0"/>
                <a:ea typeface="Times New Roman" panose="02020603050405020304" pitchFamily="18" charset="0"/>
                <a:cs typeface="Times New Roman" panose="02020603050405020304" pitchFamily="18" charset="0"/>
              </a:rPr>
              <a:t>Le but est la création des clusters pour la consommation </a:t>
            </a:r>
            <a:r>
              <a:rPr lang="fr-FR" sz="1600" kern="0" dirty="0">
                <a:latin typeface="Times New Roman" panose="02020603050405020304" pitchFamily="18" charset="0"/>
                <a:ea typeface="Times New Roman" panose="02020603050405020304" pitchFamily="18" charset="0"/>
                <a:cs typeface="Times New Roman" panose="02020603050405020304" pitchFamily="18" charset="0"/>
              </a:rPr>
              <a:t>totale par jour</a:t>
            </a:r>
            <a:r>
              <a:rPr lang="fr-FR" sz="16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d'électricité (parmi les deux types existants, choisis en fonction des préférences de l'utilisateur) pour tous les 396 bâtiments de la liste pour le secteur tertiaire. </a:t>
            </a:r>
            <a:endParaRPr lang="fr-FR" sz="1600" kern="0" cap="none"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457200" algn="l"/>
              </a:tabLst>
            </a:pPr>
            <a:r>
              <a:rPr lang="fr-FR" sz="1600" kern="0" cap="none" dirty="0">
                <a:effectLst/>
                <a:latin typeface="Times New Roman" panose="02020603050405020304" pitchFamily="18" charset="0"/>
                <a:ea typeface="Times New Roman" panose="02020603050405020304" pitchFamily="18" charset="0"/>
                <a:cs typeface="Times New Roman" panose="02020603050405020304" pitchFamily="18" charset="0"/>
              </a:rPr>
              <a:t>Avant de passer à la phase de création de clusters : </a:t>
            </a:r>
          </a:p>
          <a:p>
            <a:pPr marL="0" indent="0">
              <a:lnSpc>
                <a:spcPct val="107000"/>
              </a:lnSpc>
              <a:spcAft>
                <a:spcPts val="800"/>
              </a:spcAft>
              <a:buNone/>
              <a:tabLst>
                <a:tab pos="457200" algn="l"/>
              </a:tabLst>
            </a:pPr>
            <a:r>
              <a:rPr lang="fr-FR" sz="1600" kern="0" cap="none" dirty="0">
                <a:effectLst/>
                <a:latin typeface="Times New Roman" panose="02020603050405020304" pitchFamily="18" charset="0"/>
                <a:ea typeface="Times New Roman" panose="02020603050405020304" pitchFamily="18" charset="0"/>
                <a:cs typeface="Times New Roman" panose="02020603050405020304" pitchFamily="18" charset="0"/>
              </a:rPr>
              <a:t>1. Récupérer les données de consommation d'électricité du fichier .xlsx</a:t>
            </a:r>
            <a:endParaRPr lang="fr-FR" sz="16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fr-FR" sz="1600" kern="0" cap="none" dirty="0">
                <a:effectLst/>
                <a:latin typeface="Times New Roman" panose="02020603050405020304" pitchFamily="18" charset="0"/>
                <a:ea typeface="Times New Roman" panose="02020603050405020304" pitchFamily="18" charset="0"/>
                <a:cs typeface="Times New Roman" panose="02020603050405020304" pitchFamily="18" charset="0"/>
              </a:rPr>
              <a:t>2. Travailler les données récupérées pour créer 396 lignes, chacune correspondant à la c</a:t>
            </a:r>
            <a:r>
              <a:rPr lang="fr-FR" sz="1600" kern="0" dirty="0">
                <a:latin typeface="Times New Roman" panose="02020603050405020304" pitchFamily="18" charset="0"/>
                <a:ea typeface="Times New Roman" panose="02020603050405020304" pitchFamily="18" charset="0"/>
                <a:cs typeface="Times New Roman" panose="02020603050405020304" pitchFamily="18" charset="0"/>
              </a:rPr>
              <a:t>onsommation totale d’électricité par jour de la semaine</a:t>
            </a:r>
            <a:r>
              <a:rPr lang="fr-FR"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dirty="0"/>
          </a:p>
        </p:txBody>
      </p:sp>
      <p:pic>
        <p:nvPicPr>
          <p:cNvPr id="5" name="Image 4">
            <a:extLst>
              <a:ext uri="{FF2B5EF4-FFF2-40B4-BE49-F238E27FC236}">
                <a16:creationId xmlns:a16="http://schemas.microsoft.com/office/drawing/2014/main" id="{D7E20C8D-9334-3C0A-3920-E0AD21D50894}"/>
              </a:ext>
            </a:extLst>
          </p:cNvPr>
          <p:cNvPicPr>
            <a:picLocks noChangeAspect="1"/>
          </p:cNvPicPr>
          <p:nvPr/>
        </p:nvPicPr>
        <p:blipFill>
          <a:blip r:embed="rId2"/>
          <a:stretch>
            <a:fillRect/>
          </a:stretch>
        </p:blipFill>
        <p:spPr>
          <a:xfrm>
            <a:off x="1218741" y="4353212"/>
            <a:ext cx="8763000" cy="1743075"/>
          </a:xfrm>
          <a:prstGeom prst="rect">
            <a:avLst/>
          </a:prstGeom>
        </p:spPr>
      </p:pic>
    </p:spTree>
    <p:extLst>
      <p:ext uri="{BB962C8B-B14F-4D97-AF65-F5344CB8AC3E}">
        <p14:creationId xmlns:p14="http://schemas.microsoft.com/office/powerpoint/2010/main" val="428375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BAF92E-FF0B-1479-9484-2AE1B5277CCB}"/>
              </a:ext>
            </a:extLst>
          </p:cNvPr>
          <p:cNvSpPr>
            <a:spLocks noGrp="1"/>
          </p:cNvSpPr>
          <p:nvPr>
            <p:ph type="title"/>
          </p:nvPr>
        </p:nvSpPr>
        <p:spPr>
          <a:xfrm>
            <a:off x="677334" y="1093788"/>
            <a:ext cx="10515600" cy="540397"/>
          </a:xfrm>
        </p:spPr>
        <p:txBody>
          <a:bodyPr>
            <a:normAutofit/>
          </a:bodyPr>
          <a:lstStyle/>
          <a:p>
            <a:r>
              <a:rPr lang="fr-FR" sz="1800" b="1" dirty="0">
                <a:latin typeface="Verdana" panose="020B0604030504040204" pitchFamily="34" charset="0"/>
                <a:ea typeface="Verdana" panose="020B0604030504040204" pitchFamily="34" charset="0"/>
              </a:rPr>
              <a:t>Introduction</a:t>
            </a:r>
            <a:endParaRPr lang="fr-FR" sz="1400" b="1" dirty="0">
              <a:latin typeface="Verdana" panose="020B0604030504040204" pitchFamily="34" charset="0"/>
              <a:ea typeface="Verdana" panose="020B0604030504040204" pitchFamily="34" charset="0"/>
            </a:endParaRPr>
          </a:p>
        </p:txBody>
      </p:sp>
      <p:sp>
        <p:nvSpPr>
          <p:cNvPr id="3" name="Espace réservé du contenu 2">
            <a:extLst>
              <a:ext uri="{FF2B5EF4-FFF2-40B4-BE49-F238E27FC236}">
                <a16:creationId xmlns:a16="http://schemas.microsoft.com/office/drawing/2014/main" id="{C1010FF1-3999-E4A6-82E7-B33F21E8020B}"/>
              </a:ext>
            </a:extLst>
          </p:cNvPr>
          <p:cNvSpPr>
            <a:spLocks noGrp="1"/>
          </p:cNvSpPr>
          <p:nvPr>
            <p:ph idx="1"/>
          </p:nvPr>
        </p:nvSpPr>
        <p:spPr/>
        <p:txBody>
          <a:bodyPr>
            <a:normAutofit/>
          </a:bodyPr>
          <a:lstStyle/>
          <a:p>
            <a:r>
              <a:rPr lang="fr-FR" sz="1800" cap="none" dirty="0">
                <a:effectLst/>
                <a:latin typeface="Times New Roman" panose="02020603050405020304" pitchFamily="18" charset="0"/>
                <a:ea typeface="Times New Roman" panose="02020603050405020304" pitchFamily="18" charset="0"/>
              </a:rPr>
              <a:t>Le changement climatique </a:t>
            </a:r>
            <a:r>
              <a:rPr lang="fr-FR" sz="1800" cap="none" dirty="0">
                <a:effectLst/>
                <a:latin typeface="Times New Roman" panose="02020603050405020304" pitchFamily="18" charset="0"/>
                <a:ea typeface="Times New Roman" panose="02020603050405020304" pitchFamily="18" charset="0"/>
                <a:sym typeface="Wingdings" panose="05000000000000000000" pitchFamily="2" charset="2"/>
              </a:rPr>
              <a:t> </a:t>
            </a:r>
            <a:r>
              <a:rPr lang="fr-FR" sz="1800" cap="none" dirty="0">
                <a:effectLst/>
                <a:latin typeface="Times New Roman" panose="02020603050405020304" pitchFamily="18" charset="0"/>
                <a:ea typeface="Times New Roman" panose="02020603050405020304" pitchFamily="18" charset="0"/>
              </a:rPr>
              <a:t>réalité incontestable de nos jours.</a:t>
            </a:r>
          </a:p>
          <a:p>
            <a:r>
              <a:rPr lang="fr-FR" sz="1800" cap="none" dirty="0">
                <a:latin typeface="Times New Roman" panose="02020603050405020304" pitchFamily="18" charset="0"/>
                <a:ea typeface="Times New Roman" panose="02020603050405020304" pitchFamily="18" charset="0"/>
              </a:rPr>
              <a:t>I</a:t>
            </a:r>
            <a:r>
              <a:rPr lang="fr-FR" sz="1800" cap="none" dirty="0">
                <a:effectLst/>
                <a:latin typeface="Times New Roman" panose="02020603050405020304" pitchFamily="18" charset="0"/>
                <a:ea typeface="Times New Roman" panose="02020603050405020304" pitchFamily="18" charset="0"/>
              </a:rPr>
              <a:t>l est plus urgent que jamais de réduire les émissions de gaz à effet de serre.</a:t>
            </a:r>
          </a:p>
          <a:p>
            <a:r>
              <a:rPr lang="fr-FR" sz="1800" cap="none" dirty="0">
                <a:effectLst/>
                <a:latin typeface="Times New Roman" panose="02020603050405020304" pitchFamily="18" charset="0"/>
                <a:ea typeface="Times New Roman" panose="02020603050405020304" pitchFamily="18" charset="0"/>
              </a:rPr>
              <a:t>C'est dans cette optique que l'entreprise </a:t>
            </a:r>
            <a:r>
              <a:rPr lang="fr-FR" sz="1800" cap="none" dirty="0" err="1">
                <a:effectLst/>
                <a:latin typeface="Times New Roman" panose="02020603050405020304" pitchFamily="18" charset="0"/>
                <a:ea typeface="Times New Roman" panose="02020603050405020304" pitchFamily="18" charset="0"/>
              </a:rPr>
              <a:t>Efficacity</a:t>
            </a:r>
            <a:r>
              <a:rPr lang="fr-FR" sz="1800" cap="none" dirty="0">
                <a:effectLst/>
                <a:latin typeface="Times New Roman" panose="02020603050405020304" pitchFamily="18" charset="0"/>
                <a:ea typeface="Times New Roman" panose="02020603050405020304" pitchFamily="18" charset="0"/>
              </a:rPr>
              <a:t> a été créée. </a:t>
            </a:r>
          </a:p>
          <a:p>
            <a:r>
              <a:rPr lang="fr-FR" sz="1800" cap="none" dirty="0" err="1">
                <a:latin typeface="Times New Roman" panose="02020603050405020304" pitchFamily="18" charset="0"/>
                <a:ea typeface="Calibri" panose="020F0502020204030204" pitchFamily="34" charset="0"/>
              </a:rPr>
              <a:t>Efficacity</a:t>
            </a:r>
            <a:r>
              <a:rPr lang="fr-FR" sz="1800" cap="none" dirty="0">
                <a:latin typeface="Times New Roman" panose="02020603050405020304" pitchFamily="18" charset="0"/>
                <a:ea typeface="Calibri" panose="020F0502020204030204" pitchFamily="34" charset="0"/>
              </a:rPr>
              <a:t> développe des logiciels </a:t>
            </a:r>
            <a:r>
              <a:rPr lang="fr-FR" sz="1800" cap="none" dirty="0">
                <a:effectLst/>
                <a:latin typeface="Times New Roman" panose="02020603050405020304" pitchFamily="18" charset="0"/>
                <a:ea typeface="Calibri" panose="020F0502020204030204" pitchFamily="34" charset="0"/>
              </a:rPr>
              <a:t>de simulation pour l’aide à la décision dans les projets d’aménagement urbain.</a:t>
            </a:r>
          </a:p>
          <a:p>
            <a:r>
              <a:rPr lang="fr-FR" sz="1800" cap="none" dirty="0">
                <a:latin typeface="Times New Roman" panose="02020603050405020304" pitchFamily="18" charset="0"/>
              </a:rPr>
              <a:t> Ces logiciels cherchent à déterminer, en première approche, les besoins énergétiques des bâtiments afin de </a:t>
            </a:r>
            <a:r>
              <a:rPr lang="fr-FR" sz="1800" cap="none" dirty="0">
                <a:effectLst/>
                <a:latin typeface="Times New Roman" panose="02020603050405020304" pitchFamily="18" charset="0"/>
                <a:ea typeface="Times New Roman" panose="02020603050405020304" pitchFamily="18" charset="0"/>
              </a:rPr>
              <a:t>maîtriser, optimiser et réduire leur consommation d’électricité.</a:t>
            </a:r>
            <a:br>
              <a:rPr lang="fr-FR" sz="1800" dirty="0">
                <a:latin typeface="Times New Roman" panose="02020603050405020304" pitchFamily="18" charset="0"/>
              </a:rPr>
            </a:br>
            <a:endParaRPr lang="fr-FR" sz="1800" dirty="0">
              <a:latin typeface="Times New Roman" panose="02020603050405020304" pitchFamily="18" charset="0"/>
            </a:endParaRPr>
          </a:p>
          <a:p>
            <a:endParaRPr lang="fr-FR" dirty="0"/>
          </a:p>
        </p:txBody>
      </p:sp>
    </p:spTree>
    <p:extLst>
      <p:ext uri="{BB962C8B-B14F-4D97-AF65-F5344CB8AC3E}">
        <p14:creationId xmlns:p14="http://schemas.microsoft.com/office/powerpoint/2010/main" val="3568590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0B086C-B375-99D2-D862-9FAC09DC26C8}"/>
              </a:ext>
            </a:extLst>
          </p:cNvPr>
          <p:cNvPicPr>
            <a:picLocks noChangeAspect="1"/>
          </p:cNvPicPr>
          <p:nvPr/>
        </p:nvPicPr>
        <p:blipFill>
          <a:blip r:embed="rId3"/>
          <a:stretch>
            <a:fillRect/>
          </a:stretch>
        </p:blipFill>
        <p:spPr>
          <a:xfrm>
            <a:off x="2801815" y="94687"/>
            <a:ext cx="4992932" cy="3091623"/>
          </a:xfrm>
          <a:prstGeom prst="rect">
            <a:avLst/>
          </a:prstGeom>
        </p:spPr>
      </p:pic>
      <p:pic>
        <p:nvPicPr>
          <p:cNvPr id="5" name="Image 4">
            <a:extLst>
              <a:ext uri="{FF2B5EF4-FFF2-40B4-BE49-F238E27FC236}">
                <a16:creationId xmlns:a16="http://schemas.microsoft.com/office/drawing/2014/main" id="{7F4A5619-2A96-938D-200D-C2E233317D01}"/>
              </a:ext>
            </a:extLst>
          </p:cNvPr>
          <p:cNvPicPr>
            <a:picLocks noChangeAspect="1"/>
          </p:cNvPicPr>
          <p:nvPr/>
        </p:nvPicPr>
        <p:blipFill>
          <a:blip r:embed="rId4"/>
          <a:stretch>
            <a:fillRect/>
          </a:stretch>
        </p:blipFill>
        <p:spPr>
          <a:xfrm>
            <a:off x="0" y="2806983"/>
            <a:ext cx="10257692" cy="4248135"/>
          </a:xfrm>
          <a:prstGeom prst="rect">
            <a:avLst/>
          </a:prstGeom>
        </p:spPr>
      </p:pic>
      <p:sp>
        <p:nvSpPr>
          <p:cNvPr id="7" name="ZoneTexte 6">
            <a:extLst>
              <a:ext uri="{FF2B5EF4-FFF2-40B4-BE49-F238E27FC236}">
                <a16:creationId xmlns:a16="http://schemas.microsoft.com/office/drawing/2014/main" id="{04ABEA26-515C-EA7B-0CE5-24FCCFE26EFB}"/>
              </a:ext>
            </a:extLst>
          </p:cNvPr>
          <p:cNvSpPr txBox="1"/>
          <p:nvPr/>
        </p:nvSpPr>
        <p:spPr>
          <a:xfrm>
            <a:off x="223837" y="114272"/>
            <a:ext cx="6096000" cy="369332"/>
          </a:xfrm>
          <a:prstGeom prst="rect">
            <a:avLst/>
          </a:prstGeom>
          <a:noFill/>
        </p:spPr>
        <p:txBody>
          <a:bodyPr wrap="square">
            <a:spAutoFit/>
          </a:bodyPr>
          <a:lstStyle/>
          <a:p>
            <a:r>
              <a:rPr lang="fr-FR" b="1" dirty="0"/>
              <a:t>Visualisation de la data</a:t>
            </a:r>
          </a:p>
        </p:txBody>
      </p:sp>
      <p:pic>
        <p:nvPicPr>
          <p:cNvPr id="8" name="Image 7">
            <a:extLst>
              <a:ext uri="{FF2B5EF4-FFF2-40B4-BE49-F238E27FC236}">
                <a16:creationId xmlns:a16="http://schemas.microsoft.com/office/drawing/2014/main" id="{82E8B6C9-A7CD-27A9-752E-948466753FE0}"/>
              </a:ext>
            </a:extLst>
          </p:cNvPr>
          <p:cNvPicPr>
            <a:picLocks noChangeAspect="1"/>
          </p:cNvPicPr>
          <p:nvPr/>
        </p:nvPicPr>
        <p:blipFill>
          <a:blip r:embed="rId5"/>
          <a:stretch>
            <a:fillRect/>
          </a:stretch>
        </p:blipFill>
        <p:spPr>
          <a:xfrm>
            <a:off x="8274095" y="0"/>
            <a:ext cx="3285058" cy="2806983"/>
          </a:xfrm>
          <a:prstGeom prst="rect">
            <a:avLst/>
          </a:prstGeom>
        </p:spPr>
      </p:pic>
    </p:spTree>
    <p:extLst>
      <p:ext uri="{BB962C8B-B14F-4D97-AF65-F5344CB8AC3E}">
        <p14:creationId xmlns:p14="http://schemas.microsoft.com/office/powerpoint/2010/main" val="3832962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3454BDC-1586-610C-D2E2-D20100AE385A}"/>
              </a:ext>
            </a:extLst>
          </p:cNvPr>
          <p:cNvSpPr txBox="1"/>
          <p:nvPr/>
        </p:nvSpPr>
        <p:spPr>
          <a:xfrm>
            <a:off x="273133" y="427510"/>
            <a:ext cx="6329548" cy="5724644"/>
          </a:xfrm>
          <a:prstGeom prst="rect">
            <a:avLst/>
          </a:prstGeom>
          <a:noFill/>
        </p:spPr>
        <p:txBody>
          <a:bodyPr wrap="square" rtlCol="0">
            <a:spAutoFit/>
          </a:bodyPr>
          <a:lstStyle/>
          <a:p>
            <a:r>
              <a:rPr lang="fr-FR" b="1" dirty="0">
                <a:solidFill>
                  <a:srgbClr val="569CD6"/>
                </a:solidFill>
                <a:latin typeface="Consolas" panose="020B0609020204030204" pitchFamily="49" charset="0"/>
              </a:rPr>
              <a:t>Clustering</a:t>
            </a:r>
            <a:r>
              <a:rPr lang="fr-FR" dirty="0"/>
              <a:t> </a:t>
            </a:r>
          </a:p>
          <a:p>
            <a:endParaRPr lang="fr-FR" dirty="0"/>
          </a:p>
          <a:p>
            <a:r>
              <a:rPr lang="fr-FR" dirty="0"/>
              <a:t>Choix de la métrique avec des résultats optimale = &gt; l’analyse de l’inertie</a:t>
            </a:r>
          </a:p>
          <a:p>
            <a:endParaRPr lang="fr-FR" dirty="0"/>
          </a:p>
          <a:p>
            <a:pPr marL="285750" indent="-285750">
              <a:buFont typeface="Arial" panose="020B0604020202020204" pitchFamily="34" charset="0"/>
              <a:buChar char="•"/>
            </a:pPr>
            <a:r>
              <a:rPr lang="fr-FR" dirty="0"/>
              <a:t>L’inertie :</a:t>
            </a:r>
          </a:p>
          <a:p>
            <a:r>
              <a:rPr lang="fr-FR" dirty="0"/>
              <a:t>	   - mesure utilisée pour évaluer la performance d'un algorithme de clustering ;</a:t>
            </a:r>
          </a:p>
          <a:p>
            <a:r>
              <a:rPr lang="fr-FR" dirty="0"/>
              <a:t> 	  - mesure la cohésion des points à l'intérieur d'un cluster;</a:t>
            </a:r>
          </a:p>
          <a:p>
            <a:r>
              <a:rPr lang="fr-FR" dirty="0"/>
              <a:t>	  - plus l'inertie est faible, plus les points à l'intérieur de chaque cluster sont proches les uns des autres, indiquant une meilleure cohésion;</a:t>
            </a:r>
          </a:p>
          <a:p>
            <a:endParaRPr lang="fr-FR" sz="1600" dirty="0"/>
          </a:p>
          <a:p>
            <a:r>
              <a:rPr lang="fr-FR" sz="1600" i="0" dirty="0" err="1">
                <a:effectLst/>
                <a:latin typeface="Consolas" panose="020B0609020204030204" pitchFamily="49" charset="0"/>
              </a:rPr>
              <a:t>Inertia</a:t>
            </a:r>
            <a:r>
              <a:rPr lang="fr-FR" sz="1600" i="0" dirty="0">
                <a:effectLst/>
                <a:latin typeface="Consolas" panose="020B0609020204030204" pitchFamily="49" charset="0"/>
              </a:rPr>
              <a:t> </a:t>
            </a:r>
            <a:r>
              <a:rPr lang="fr-FR" sz="1600" i="0" dirty="0" err="1">
                <a:effectLst/>
                <a:latin typeface="Consolas" panose="020B0609020204030204" pitchFamily="49" charset="0"/>
              </a:rPr>
              <a:t>euclidean</a:t>
            </a:r>
            <a:r>
              <a:rPr lang="fr-FR" sz="1600" i="0" dirty="0">
                <a:effectLst/>
                <a:latin typeface="Consolas" panose="020B0609020204030204" pitchFamily="49" charset="0"/>
              </a:rPr>
              <a:t> </a:t>
            </a:r>
            <a:r>
              <a:rPr lang="fr-FR" sz="1600" i="0" dirty="0" err="1">
                <a:effectLst/>
                <a:latin typeface="Consolas" panose="020B0609020204030204" pitchFamily="49" charset="0"/>
              </a:rPr>
              <a:t>metric</a:t>
            </a:r>
            <a:r>
              <a:rPr lang="fr-FR" sz="1600" i="0" dirty="0">
                <a:effectLst/>
                <a:latin typeface="Consolas" panose="020B0609020204030204" pitchFamily="49" charset="0"/>
              </a:rPr>
              <a:t> : 4.439.521,956284885</a:t>
            </a:r>
          </a:p>
          <a:p>
            <a:r>
              <a:rPr lang="fr-FR" sz="1600" i="0" dirty="0" err="1">
                <a:effectLst/>
                <a:latin typeface="Consolas" panose="020B0609020204030204" pitchFamily="49" charset="0"/>
              </a:rPr>
              <a:t>Inertia</a:t>
            </a:r>
            <a:r>
              <a:rPr lang="fr-FR" sz="1600" i="0" dirty="0">
                <a:effectLst/>
                <a:latin typeface="Consolas" panose="020B0609020204030204" pitchFamily="49" charset="0"/>
              </a:rPr>
              <a:t> </a:t>
            </a:r>
            <a:r>
              <a:rPr lang="fr-FR" sz="1600" i="0" dirty="0" err="1">
                <a:effectLst/>
                <a:latin typeface="Consolas" panose="020B0609020204030204" pitchFamily="49" charset="0"/>
              </a:rPr>
              <a:t>dtw</a:t>
            </a:r>
            <a:r>
              <a:rPr lang="fr-FR" sz="1600" i="0" dirty="0">
                <a:effectLst/>
                <a:latin typeface="Consolas" panose="020B0609020204030204" pitchFamily="49" charset="0"/>
              </a:rPr>
              <a:t> </a:t>
            </a:r>
            <a:r>
              <a:rPr lang="fr-FR" sz="1600" i="0" dirty="0" err="1">
                <a:effectLst/>
                <a:latin typeface="Consolas" panose="020B0609020204030204" pitchFamily="49" charset="0"/>
              </a:rPr>
              <a:t>metric</a:t>
            </a:r>
            <a:r>
              <a:rPr lang="fr-FR" sz="1600" i="0" dirty="0">
                <a:effectLst/>
                <a:latin typeface="Consolas" panose="020B0609020204030204" pitchFamily="49" charset="0"/>
              </a:rPr>
              <a:t> : 4.600.830.825043915 </a:t>
            </a:r>
          </a:p>
          <a:p>
            <a:r>
              <a:rPr lang="fr-FR" sz="1600" i="0" dirty="0" err="1">
                <a:effectLst/>
                <a:latin typeface="Consolas" panose="020B0609020204030204" pitchFamily="49" charset="0"/>
              </a:rPr>
              <a:t>Inertia</a:t>
            </a:r>
            <a:r>
              <a:rPr lang="fr-FR" sz="1600" i="0" dirty="0">
                <a:effectLst/>
                <a:latin typeface="Consolas" panose="020B0609020204030204" pitchFamily="49" charset="0"/>
              </a:rPr>
              <a:t> </a:t>
            </a:r>
            <a:r>
              <a:rPr lang="fr-FR" sz="1600" i="0" dirty="0" err="1">
                <a:effectLst/>
                <a:latin typeface="Consolas" panose="020B0609020204030204" pitchFamily="49" charset="0"/>
              </a:rPr>
              <a:t>sdtw</a:t>
            </a:r>
            <a:r>
              <a:rPr lang="fr-FR" sz="1600" i="0" dirty="0">
                <a:effectLst/>
                <a:latin typeface="Consolas" panose="020B0609020204030204" pitchFamily="49" charset="0"/>
              </a:rPr>
              <a:t> </a:t>
            </a:r>
            <a:r>
              <a:rPr lang="fr-FR" sz="1600" i="0" dirty="0" err="1">
                <a:effectLst/>
                <a:latin typeface="Consolas" panose="020B0609020204030204" pitchFamily="49" charset="0"/>
              </a:rPr>
              <a:t>metric</a:t>
            </a:r>
            <a:r>
              <a:rPr lang="fr-FR" sz="1600" i="0" dirty="0">
                <a:effectLst/>
                <a:latin typeface="Consolas" panose="020B0609020204030204" pitchFamily="49" charset="0"/>
              </a:rPr>
              <a:t> : 155054617533107.9 </a:t>
            </a:r>
          </a:p>
          <a:p>
            <a:endParaRPr lang="fr-FR" sz="1600" i="0" dirty="0">
              <a:effectLst/>
              <a:latin typeface="Consolas" panose="020B0609020204030204" pitchFamily="49" charset="0"/>
            </a:endParaRPr>
          </a:p>
          <a:p>
            <a:r>
              <a:rPr lang="fr-FR" sz="1600" i="0" dirty="0">
                <a:effectLst/>
                <a:latin typeface="Consolas" panose="020B0609020204030204" pitchFamily="49" charset="0"/>
              </a:rPr>
              <a:t>Inertie préférable : </a:t>
            </a:r>
            <a:r>
              <a:rPr lang="fr-FR" sz="1600" i="0" dirty="0" err="1">
                <a:effectLst/>
                <a:latin typeface="Consolas" panose="020B0609020204030204" pitchFamily="49" charset="0"/>
              </a:rPr>
              <a:t>euclidean</a:t>
            </a:r>
            <a:endParaRPr lang="fr-FR" sz="1600" dirty="0"/>
          </a:p>
          <a:p>
            <a:endParaRPr lang="fr-FR" dirty="0"/>
          </a:p>
          <a:p>
            <a:endParaRPr lang="fr-FR" dirty="0"/>
          </a:p>
        </p:txBody>
      </p:sp>
      <p:sp>
        <p:nvSpPr>
          <p:cNvPr id="11" name="ZoneTexte 10">
            <a:extLst>
              <a:ext uri="{FF2B5EF4-FFF2-40B4-BE49-F238E27FC236}">
                <a16:creationId xmlns:a16="http://schemas.microsoft.com/office/drawing/2014/main" id="{FEA6551E-A6F4-7A59-36AD-FAE22868B1E4}"/>
              </a:ext>
            </a:extLst>
          </p:cNvPr>
          <p:cNvSpPr txBox="1"/>
          <p:nvPr/>
        </p:nvSpPr>
        <p:spPr>
          <a:xfrm>
            <a:off x="7223023" y="558895"/>
            <a:ext cx="4118487" cy="369332"/>
          </a:xfrm>
          <a:prstGeom prst="rect">
            <a:avLst/>
          </a:prstGeom>
          <a:noFill/>
        </p:spPr>
        <p:txBody>
          <a:bodyPr wrap="square">
            <a:spAutoFit/>
          </a:bodyPr>
          <a:lstStyle/>
          <a:p>
            <a:r>
              <a:rPr lang="fr-FR" b="1" dirty="0">
                <a:solidFill>
                  <a:srgbClr val="569CD6"/>
                </a:solidFill>
                <a:effectLst/>
                <a:latin typeface="Consolas" panose="020B0609020204030204" pitchFamily="49" charset="0"/>
              </a:rPr>
              <a:t>Nombre des clusters optimal</a:t>
            </a:r>
          </a:p>
        </p:txBody>
      </p:sp>
      <p:pic>
        <p:nvPicPr>
          <p:cNvPr id="6" name="Image 5">
            <a:extLst>
              <a:ext uri="{FF2B5EF4-FFF2-40B4-BE49-F238E27FC236}">
                <a16:creationId xmlns:a16="http://schemas.microsoft.com/office/drawing/2014/main" id="{88AF3E21-F51C-D65B-78B2-0812E61BC154}"/>
              </a:ext>
            </a:extLst>
          </p:cNvPr>
          <p:cNvPicPr>
            <a:picLocks noChangeAspect="1"/>
          </p:cNvPicPr>
          <p:nvPr/>
        </p:nvPicPr>
        <p:blipFill>
          <a:blip r:embed="rId3"/>
          <a:stretch>
            <a:fillRect/>
          </a:stretch>
        </p:blipFill>
        <p:spPr>
          <a:xfrm>
            <a:off x="6988577" y="1910861"/>
            <a:ext cx="4587377" cy="3373785"/>
          </a:xfrm>
          <a:prstGeom prst="rect">
            <a:avLst/>
          </a:prstGeom>
        </p:spPr>
      </p:pic>
    </p:spTree>
    <p:extLst>
      <p:ext uri="{BB962C8B-B14F-4D97-AF65-F5344CB8AC3E}">
        <p14:creationId xmlns:p14="http://schemas.microsoft.com/office/powerpoint/2010/main" val="982544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FE68E0-445F-C83F-B1F1-7B55F1C6324C}"/>
              </a:ext>
            </a:extLst>
          </p:cNvPr>
          <p:cNvSpPr txBox="1"/>
          <p:nvPr/>
        </p:nvSpPr>
        <p:spPr>
          <a:xfrm>
            <a:off x="5978586" y="74595"/>
            <a:ext cx="8407730" cy="369332"/>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46632AB4-FE34-0A61-6C80-3830AB7410BE}"/>
              </a:ext>
            </a:extLst>
          </p:cNvPr>
          <p:cNvSpPr txBox="1"/>
          <p:nvPr/>
        </p:nvSpPr>
        <p:spPr>
          <a:xfrm>
            <a:off x="431043" y="180825"/>
            <a:ext cx="6784258" cy="369332"/>
          </a:xfrm>
          <a:prstGeom prst="rect">
            <a:avLst/>
          </a:prstGeom>
          <a:noFill/>
        </p:spPr>
        <p:txBody>
          <a:bodyPr wrap="square">
            <a:spAutoFit/>
          </a:bodyPr>
          <a:lstStyle/>
          <a:p>
            <a:r>
              <a:rPr lang="fr-FR" dirty="0"/>
              <a:t>Distribution de la data </a:t>
            </a:r>
          </a:p>
        </p:txBody>
      </p:sp>
      <p:pic>
        <p:nvPicPr>
          <p:cNvPr id="4" name="Image 3">
            <a:extLst>
              <a:ext uri="{FF2B5EF4-FFF2-40B4-BE49-F238E27FC236}">
                <a16:creationId xmlns:a16="http://schemas.microsoft.com/office/drawing/2014/main" id="{199BC5AC-DAE9-AAA3-7493-40CAA9916AC5}"/>
              </a:ext>
            </a:extLst>
          </p:cNvPr>
          <p:cNvPicPr>
            <a:picLocks noChangeAspect="1"/>
          </p:cNvPicPr>
          <p:nvPr/>
        </p:nvPicPr>
        <p:blipFill rotWithShape="1">
          <a:blip r:embed="rId3"/>
          <a:srcRect t="508" r="63203"/>
          <a:stretch/>
        </p:blipFill>
        <p:spPr>
          <a:xfrm>
            <a:off x="7821191" y="321424"/>
            <a:ext cx="3757246" cy="4018085"/>
          </a:xfrm>
          <a:prstGeom prst="rect">
            <a:avLst/>
          </a:prstGeom>
        </p:spPr>
      </p:pic>
      <p:pic>
        <p:nvPicPr>
          <p:cNvPr id="7" name="Image 6">
            <a:extLst>
              <a:ext uri="{FF2B5EF4-FFF2-40B4-BE49-F238E27FC236}">
                <a16:creationId xmlns:a16="http://schemas.microsoft.com/office/drawing/2014/main" id="{0BDCD990-DD7F-1B08-63C7-167DE58184EC}"/>
              </a:ext>
            </a:extLst>
          </p:cNvPr>
          <p:cNvPicPr>
            <a:picLocks noChangeAspect="1"/>
          </p:cNvPicPr>
          <p:nvPr/>
        </p:nvPicPr>
        <p:blipFill>
          <a:blip r:embed="rId4"/>
          <a:stretch>
            <a:fillRect/>
          </a:stretch>
        </p:blipFill>
        <p:spPr>
          <a:xfrm>
            <a:off x="586154" y="4601523"/>
            <a:ext cx="10784865" cy="2009301"/>
          </a:xfrm>
          <a:prstGeom prst="rect">
            <a:avLst/>
          </a:prstGeom>
        </p:spPr>
      </p:pic>
      <p:pic>
        <p:nvPicPr>
          <p:cNvPr id="9" name="Image 8">
            <a:extLst>
              <a:ext uri="{FF2B5EF4-FFF2-40B4-BE49-F238E27FC236}">
                <a16:creationId xmlns:a16="http://schemas.microsoft.com/office/drawing/2014/main" id="{CD2B3A22-C5D6-1906-8AD0-29963BEBD6D8}"/>
              </a:ext>
            </a:extLst>
          </p:cNvPr>
          <p:cNvPicPr>
            <a:picLocks noChangeAspect="1"/>
          </p:cNvPicPr>
          <p:nvPr/>
        </p:nvPicPr>
        <p:blipFill>
          <a:blip r:embed="rId5"/>
          <a:stretch>
            <a:fillRect/>
          </a:stretch>
        </p:blipFill>
        <p:spPr>
          <a:xfrm>
            <a:off x="242472" y="504978"/>
            <a:ext cx="7161399" cy="3929263"/>
          </a:xfrm>
          <a:prstGeom prst="rect">
            <a:avLst/>
          </a:prstGeom>
        </p:spPr>
      </p:pic>
    </p:spTree>
    <p:extLst>
      <p:ext uri="{BB962C8B-B14F-4D97-AF65-F5344CB8AC3E}">
        <p14:creationId xmlns:p14="http://schemas.microsoft.com/office/powerpoint/2010/main" val="3042891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64730AE-FD74-ED8C-6870-F189AFB921CB}"/>
              </a:ext>
            </a:extLst>
          </p:cNvPr>
          <p:cNvSpPr txBox="1"/>
          <p:nvPr/>
        </p:nvSpPr>
        <p:spPr>
          <a:xfrm>
            <a:off x="191729" y="117987"/>
            <a:ext cx="4454013" cy="6186309"/>
          </a:xfrm>
          <a:prstGeom prst="rect">
            <a:avLst/>
          </a:prstGeom>
          <a:noFill/>
        </p:spPr>
        <p:txBody>
          <a:bodyPr wrap="square" rtlCol="0">
            <a:spAutoFit/>
          </a:bodyPr>
          <a:lstStyle/>
          <a:p>
            <a:endParaRPr lang="fr-FR" b="1" dirty="0">
              <a:solidFill>
                <a:srgbClr val="569CD6"/>
              </a:solidFill>
              <a:effectLst/>
              <a:latin typeface="Consolas" panose="020B0609020204030204" pitchFamily="49" charset="0"/>
            </a:endParaRPr>
          </a:p>
          <a:p>
            <a:r>
              <a:rPr lang="fr-FR" b="1" dirty="0">
                <a:solidFill>
                  <a:srgbClr val="569CD6"/>
                </a:solidFill>
                <a:latin typeface="Consolas" panose="020B0609020204030204" pitchFamily="49" charset="0"/>
              </a:rPr>
              <a:t>Score de la Silhouette</a:t>
            </a:r>
          </a:p>
          <a:p>
            <a:r>
              <a:rPr lang="fr-FR" sz="1800" b="1" dirty="0">
                <a:effectLst/>
                <a:latin typeface="Times New Roman" panose="02020603050405020304" pitchFamily="18" charset="0"/>
                <a:ea typeface="Calibri" panose="020F0502020204030204" pitchFamily="34" charset="0"/>
              </a:rPr>
              <a:t> </a:t>
            </a:r>
          </a:p>
          <a:p>
            <a:r>
              <a:rPr lang="fr-FR" sz="1600" b="1" dirty="0">
                <a:solidFill>
                  <a:srgbClr val="569CD6"/>
                </a:solidFill>
                <a:latin typeface="Times New Roman" panose="02020603050405020304" pitchFamily="18" charset="0"/>
              </a:rPr>
              <a:t>-</a:t>
            </a:r>
            <a:r>
              <a:rPr lang="fr-FR" sz="1600" kern="0" dirty="0">
                <a:effectLst/>
                <a:latin typeface="Times New Roman" panose="02020603050405020304" pitchFamily="18" charset="0"/>
                <a:ea typeface="Arial" panose="020B0604020202020204" pitchFamily="34" charset="0"/>
              </a:rPr>
              <a:t> permet d'évaluer la qualité des clusters créés grâce aux algorithmes de clustering</a:t>
            </a:r>
          </a:p>
          <a:p>
            <a:endParaRPr lang="fr-FR" sz="1600" kern="0" dirty="0">
              <a:effectLst/>
              <a:latin typeface="Times New Roman" panose="02020603050405020304" pitchFamily="18" charset="0"/>
              <a:ea typeface="Arial" panose="020B0604020202020204" pitchFamily="34" charset="0"/>
            </a:endParaRPr>
          </a:p>
          <a:p>
            <a:r>
              <a:rPr lang="fr-FR" sz="1600" b="1" kern="0" dirty="0">
                <a:solidFill>
                  <a:srgbClr val="569CD6"/>
                </a:solidFill>
                <a:latin typeface="Times New Roman" panose="02020603050405020304" pitchFamily="18" charset="0"/>
              </a:rPr>
              <a:t>-</a:t>
            </a:r>
            <a:r>
              <a:rPr lang="fr-FR" sz="1600" dirty="0"/>
              <a:t>varie de -1 à 1. </a:t>
            </a:r>
          </a:p>
          <a:p>
            <a:endParaRPr lang="fr-FR" sz="1600" dirty="0"/>
          </a:p>
          <a:p>
            <a:r>
              <a:rPr lang="fr-FR" sz="1600" dirty="0"/>
              <a:t>-un score élevé indique que l'objet est bien assorti à son propre cluster et mal assorti aux clusters voisins. </a:t>
            </a:r>
            <a:endParaRPr lang="fr-FR" sz="1600" b="1" dirty="0">
              <a:solidFill>
                <a:srgbClr val="569CD6"/>
              </a:solidFill>
              <a:latin typeface="Times New Roman" panose="02020603050405020304" pitchFamily="18" charset="0"/>
            </a:endParaRPr>
          </a:p>
          <a:p>
            <a:r>
              <a:rPr lang="fr-FR" sz="1600" b="1" dirty="0">
                <a:solidFill>
                  <a:srgbClr val="569CD6"/>
                </a:solidFill>
                <a:latin typeface="Times New Roman" panose="02020603050405020304" pitchFamily="18" charset="0"/>
              </a:rPr>
              <a:t> </a:t>
            </a:r>
          </a:p>
          <a:p>
            <a:r>
              <a:rPr lang="fr-FR" sz="1600" b="1" dirty="0">
                <a:solidFill>
                  <a:srgbClr val="569CD6"/>
                </a:solidFill>
                <a:latin typeface="Times New Roman" panose="02020603050405020304" pitchFamily="18" charset="0"/>
              </a:rPr>
              <a:t>Pour notre cas nous obtenons </a:t>
            </a:r>
            <a:r>
              <a:rPr lang="fr-FR" sz="1600" b="0" i="0" dirty="0">
                <a:effectLst/>
                <a:latin typeface="Consolas" panose="020B0609020204030204" pitchFamily="49" charset="0"/>
              </a:rPr>
              <a:t>0.7656467265574637</a:t>
            </a:r>
          </a:p>
          <a:p>
            <a:endParaRPr lang="fr-FR" sz="1600" b="1" dirty="0">
              <a:latin typeface="Times New Roman" panose="02020603050405020304" pitchFamily="18" charset="0"/>
            </a:endParaRPr>
          </a:p>
          <a:p>
            <a:r>
              <a:rPr lang="fr-FR" sz="1600" dirty="0"/>
              <a:t>- clusters sont bien définis </a:t>
            </a:r>
          </a:p>
          <a:p>
            <a:r>
              <a:rPr lang="fr-FR" sz="1600" dirty="0"/>
              <a:t>-les objets à l'intérieur des clusters sont plus similaires les uns aux autres qu'à ceux des autres clusters</a:t>
            </a:r>
          </a:p>
          <a:p>
            <a:r>
              <a:rPr lang="fr-FR" sz="1600" dirty="0"/>
              <a:t>- une indication positive de la qualité de l’algorithme de clustering</a:t>
            </a:r>
          </a:p>
          <a:p>
            <a:r>
              <a:rPr lang="fr-FR" sz="1600" dirty="0"/>
              <a:t>- une bonne séparation entre les clusters</a:t>
            </a:r>
            <a:r>
              <a:rPr lang="fr-FR" dirty="0"/>
              <a:t>.</a:t>
            </a:r>
            <a:endParaRPr lang="fr-FR" b="1" dirty="0">
              <a:solidFill>
                <a:srgbClr val="569CD6"/>
              </a:solidFill>
              <a:latin typeface="Times New Roman" panose="02020603050405020304" pitchFamily="18" charset="0"/>
            </a:endParaRPr>
          </a:p>
          <a:p>
            <a:endParaRPr lang="fr-FR" b="0" dirty="0">
              <a:solidFill>
                <a:srgbClr val="CCCCCC"/>
              </a:solidFill>
              <a:effectLst/>
              <a:latin typeface="Consolas" panose="020B0609020204030204" pitchFamily="49" charset="0"/>
            </a:endParaRPr>
          </a:p>
          <a:p>
            <a:endParaRPr lang="fr-FR" dirty="0"/>
          </a:p>
        </p:txBody>
      </p:sp>
      <p:sp>
        <p:nvSpPr>
          <p:cNvPr id="6" name="ZoneTexte 5">
            <a:extLst>
              <a:ext uri="{FF2B5EF4-FFF2-40B4-BE49-F238E27FC236}">
                <a16:creationId xmlns:a16="http://schemas.microsoft.com/office/drawing/2014/main" id="{842FECE4-30C5-A248-5CC7-31D9C3F10563}"/>
              </a:ext>
            </a:extLst>
          </p:cNvPr>
          <p:cNvSpPr txBox="1"/>
          <p:nvPr/>
        </p:nvSpPr>
        <p:spPr>
          <a:xfrm>
            <a:off x="5191433" y="95865"/>
            <a:ext cx="6533534" cy="1692771"/>
          </a:xfrm>
          <a:prstGeom prst="rect">
            <a:avLst/>
          </a:prstGeom>
          <a:noFill/>
        </p:spPr>
        <p:txBody>
          <a:bodyPr wrap="square" rtlCol="0">
            <a:spAutoFit/>
          </a:bodyPr>
          <a:lstStyle/>
          <a:p>
            <a:endParaRPr lang="fr-FR" b="1" dirty="0">
              <a:solidFill>
                <a:srgbClr val="569CD6"/>
              </a:solidFill>
              <a:latin typeface="Consolas" panose="020B0609020204030204" pitchFamily="49" charset="0"/>
            </a:endParaRPr>
          </a:p>
          <a:p>
            <a:r>
              <a:rPr lang="fr-FR" b="1" dirty="0">
                <a:solidFill>
                  <a:srgbClr val="569CD6"/>
                </a:solidFill>
                <a:effectLst/>
                <a:latin typeface="Consolas" panose="020B0609020204030204" pitchFamily="49" charset="0"/>
              </a:rPr>
              <a:t>Réduction de dimensions </a:t>
            </a:r>
            <a:r>
              <a:rPr lang="fr-FR" b="1" dirty="0">
                <a:solidFill>
                  <a:srgbClr val="569CD6"/>
                </a:solidFill>
                <a:latin typeface="Consolas" panose="020B0609020204030204" pitchFamily="49" charset="0"/>
              </a:rPr>
              <a:t>avec l'algorithme </a:t>
            </a:r>
            <a:r>
              <a:rPr lang="fr-FR" b="1" dirty="0">
                <a:solidFill>
                  <a:srgbClr val="569CD6"/>
                </a:solidFill>
                <a:effectLst/>
                <a:latin typeface="Consolas" panose="020B0609020204030204" pitchFamily="49" charset="0"/>
              </a:rPr>
              <a:t>t-SNE et représentation graphique</a:t>
            </a:r>
          </a:p>
          <a:p>
            <a:endParaRPr lang="fr-FR" b="1" dirty="0">
              <a:solidFill>
                <a:srgbClr val="569CD6"/>
              </a:solidFill>
              <a:effectLst/>
              <a:latin typeface="Consolas" panose="020B0609020204030204" pitchFamily="49" charset="0"/>
            </a:endParaRPr>
          </a:p>
          <a:p>
            <a:endParaRPr lang="fr-FR" sz="1600" dirty="0"/>
          </a:p>
          <a:p>
            <a:r>
              <a:rPr lang="fr-FR" sz="1600" dirty="0"/>
              <a:t>-  réduction à 2 dimensions  avec  t-SNE</a:t>
            </a:r>
          </a:p>
        </p:txBody>
      </p:sp>
      <p:pic>
        <p:nvPicPr>
          <p:cNvPr id="14" name="Image 13">
            <a:extLst>
              <a:ext uri="{FF2B5EF4-FFF2-40B4-BE49-F238E27FC236}">
                <a16:creationId xmlns:a16="http://schemas.microsoft.com/office/drawing/2014/main" id="{00FA4B83-E539-B2D3-EC25-D15EDEDE34E3}"/>
              </a:ext>
            </a:extLst>
          </p:cNvPr>
          <p:cNvPicPr>
            <a:picLocks noChangeAspect="1"/>
          </p:cNvPicPr>
          <p:nvPr/>
        </p:nvPicPr>
        <p:blipFill>
          <a:blip r:embed="rId3"/>
          <a:stretch>
            <a:fillRect/>
          </a:stretch>
        </p:blipFill>
        <p:spPr>
          <a:xfrm>
            <a:off x="5040766" y="2349805"/>
            <a:ext cx="6479325" cy="4262261"/>
          </a:xfrm>
          <a:prstGeom prst="rect">
            <a:avLst/>
          </a:prstGeom>
        </p:spPr>
      </p:pic>
    </p:spTree>
    <p:extLst>
      <p:ext uri="{BB962C8B-B14F-4D97-AF65-F5344CB8AC3E}">
        <p14:creationId xmlns:p14="http://schemas.microsoft.com/office/powerpoint/2010/main" val="3620321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1A192E-396B-954F-BC61-9EEE168C947E}"/>
              </a:ext>
            </a:extLst>
          </p:cNvPr>
          <p:cNvPicPr>
            <a:picLocks noChangeAspect="1"/>
          </p:cNvPicPr>
          <p:nvPr/>
        </p:nvPicPr>
        <p:blipFill rotWithShape="1">
          <a:blip r:embed="rId3"/>
          <a:srcRect r="48464"/>
          <a:stretch/>
        </p:blipFill>
        <p:spPr>
          <a:xfrm>
            <a:off x="4958862" y="2540105"/>
            <a:ext cx="7326603" cy="4224110"/>
          </a:xfrm>
          <a:prstGeom prst="rect">
            <a:avLst/>
          </a:prstGeom>
        </p:spPr>
      </p:pic>
      <p:pic>
        <p:nvPicPr>
          <p:cNvPr id="9" name="Image 8">
            <a:extLst>
              <a:ext uri="{FF2B5EF4-FFF2-40B4-BE49-F238E27FC236}">
                <a16:creationId xmlns:a16="http://schemas.microsoft.com/office/drawing/2014/main" id="{5E05A575-4BAC-1A34-E527-2D570E1663D0}"/>
              </a:ext>
            </a:extLst>
          </p:cNvPr>
          <p:cNvPicPr>
            <a:picLocks noChangeAspect="1"/>
          </p:cNvPicPr>
          <p:nvPr/>
        </p:nvPicPr>
        <p:blipFill rotWithShape="1">
          <a:blip r:embed="rId3"/>
          <a:srcRect l="52788" r="-865"/>
          <a:stretch/>
        </p:blipFill>
        <p:spPr>
          <a:xfrm>
            <a:off x="210695" y="0"/>
            <a:ext cx="6799704" cy="4202379"/>
          </a:xfrm>
          <a:prstGeom prst="rect">
            <a:avLst/>
          </a:prstGeom>
        </p:spPr>
      </p:pic>
      <p:pic>
        <p:nvPicPr>
          <p:cNvPr id="10" name="Image 9">
            <a:extLst>
              <a:ext uri="{FF2B5EF4-FFF2-40B4-BE49-F238E27FC236}">
                <a16:creationId xmlns:a16="http://schemas.microsoft.com/office/drawing/2014/main" id="{B6F8ACA1-FD7C-7E23-2352-6534654E297E}"/>
              </a:ext>
            </a:extLst>
          </p:cNvPr>
          <p:cNvPicPr>
            <a:picLocks noChangeAspect="1"/>
          </p:cNvPicPr>
          <p:nvPr/>
        </p:nvPicPr>
        <p:blipFill>
          <a:blip r:embed="rId4"/>
          <a:stretch>
            <a:fillRect/>
          </a:stretch>
        </p:blipFill>
        <p:spPr>
          <a:xfrm>
            <a:off x="210695" y="4172196"/>
            <a:ext cx="3470031" cy="2685804"/>
          </a:xfrm>
          <a:prstGeom prst="rect">
            <a:avLst/>
          </a:prstGeom>
        </p:spPr>
      </p:pic>
      <p:pic>
        <p:nvPicPr>
          <p:cNvPr id="11" name="Image 10">
            <a:extLst>
              <a:ext uri="{FF2B5EF4-FFF2-40B4-BE49-F238E27FC236}">
                <a16:creationId xmlns:a16="http://schemas.microsoft.com/office/drawing/2014/main" id="{58FDFAE3-1AE3-FD39-B3B9-12A3262F09C7}"/>
              </a:ext>
            </a:extLst>
          </p:cNvPr>
          <p:cNvPicPr>
            <a:picLocks noChangeAspect="1"/>
          </p:cNvPicPr>
          <p:nvPr/>
        </p:nvPicPr>
        <p:blipFill>
          <a:blip r:embed="rId5"/>
          <a:stretch>
            <a:fillRect/>
          </a:stretch>
        </p:blipFill>
        <p:spPr>
          <a:xfrm>
            <a:off x="6726408" y="370675"/>
            <a:ext cx="5382797" cy="1458125"/>
          </a:xfrm>
          <a:prstGeom prst="rect">
            <a:avLst/>
          </a:prstGeom>
        </p:spPr>
      </p:pic>
      <p:pic>
        <p:nvPicPr>
          <p:cNvPr id="3" name="Image 2">
            <a:extLst>
              <a:ext uri="{FF2B5EF4-FFF2-40B4-BE49-F238E27FC236}">
                <a16:creationId xmlns:a16="http://schemas.microsoft.com/office/drawing/2014/main" id="{368D361D-3297-1175-B801-AB03009030F1}"/>
              </a:ext>
            </a:extLst>
          </p:cNvPr>
          <p:cNvPicPr>
            <a:picLocks noChangeAspect="1"/>
          </p:cNvPicPr>
          <p:nvPr/>
        </p:nvPicPr>
        <p:blipFill rotWithShape="1">
          <a:blip r:embed="rId6"/>
          <a:srcRect r="36388" b="22506"/>
          <a:stretch/>
        </p:blipFill>
        <p:spPr>
          <a:xfrm>
            <a:off x="2824619" y="4339381"/>
            <a:ext cx="785928" cy="936004"/>
          </a:xfrm>
          <a:prstGeom prst="rect">
            <a:avLst/>
          </a:prstGeom>
        </p:spPr>
      </p:pic>
    </p:spTree>
    <p:extLst>
      <p:ext uri="{BB962C8B-B14F-4D97-AF65-F5344CB8AC3E}">
        <p14:creationId xmlns:p14="http://schemas.microsoft.com/office/powerpoint/2010/main" val="120830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197C0C9-5494-3325-CB9E-8A24F21257C1}"/>
              </a:ext>
            </a:extLst>
          </p:cNvPr>
          <p:cNvSpPr txBox="1"/>
          <p:nvPr/>
        </p:nvSpPr>
        <p:spPr>
          <a:xfrm>
            <a:off x="381000" y="93357"/>
            <a:ext cx="8118232" cy="5632311"/>
          </a:xfrm>
          <a:prstGeom prst="rect">
            <a:avLst/>
          </a:prstGeom>
          <a:noFill/>
        </p:spPr>
        <p:txBody>
          <a:bodyPr wrap="square">
            <a:spAutoFit/>
          </a:bodyPr>
          <a:lstStyle/>
          <a:p>
            <a:r>
              <a:rPr lang="fr-FR" b="1" dirty="0"/>
              <a:t>Cluster 0 :</a:t>
            </a:r>
            <a:endParaRPr lang="fr-FR" dirty="0"/>
          </a:p>
          <a:p>
            <a:pPr>
              <a:buFont typeface="Arial" panose="020B0604020202020204" pitchFamily="34" charset="0"/>
              <a:buChar char="•"/>
            </a:pPr>
            <a:r>
              <a:rPr lang="fr-FR" dirty="0"/>
              <a:t>-une consommation d'électricité relativement modeste par rapport aux autres groupes.</a:t>
            </a:r>
          </a:p>
          <a:p>
            <a:pPr>
              <a:buFont typeface="Arial" panose="020B0604020202020204" pitchFamily="34" charset="0"/>
              <a:buChar char="•"/>
            </a:pPr>
            <a:r>
              <a:rPr lang="fr-FR" dirty="0"/>
              <a:t>-peut englober principalement des entreprises de petite taille, dont les besoins énergétiques sont plus limités en comparaison avec d'autres segments.</a:t>
            </a:r>
          </a:p>
          <a:p>
            <a:pPr>
              <a:buFont typeface="Arial" panose="020B0604020202020204" pitchFamily="34" charset="0"/>
              <a:buChar char="•"/>
            </a:pPr>
            <a:endParaRPr lang="fr-FR" dirty="0"/>
          </a:p>
          <a:p>
            <a:r>
              <a:rPr lang="fr-FR" b="1" dirty="0"/>
              <a:t>Cluster 1 :</a:t>
            </a:r>
            <a:endParaRPr lang="fr-FR" dirty="0"/>
          </a:p>
          <a:p>
            <a:pPr>
              <a:buFont typeface="Arial" panose="020B0604020202020204" pitchFamily="34" charset="0"/>
              <a:buChar char="•"/>
            </a:pPr>
            <a:r>
              <a:rPr lang="fr-FR" dirty="0"/>
              <a:t>-peut englober les bâtiments affichant une consommation d'électricité très élevés par rapport aux autres clusters suggérant une correspondance avec des entreprises de plus grande envergure.</a:t>
            </a:r>
          </a:p>
          <a:p>
            <a:endParaRPr lang="fr-FR" b="1" dirty="0"/>
          </a:p>
          <a:p>
            <a:r>
              <a:rPr lang="fr-FR" b="1" dirty="0"/>
              <a:t>Cluster 2 :</a:t>
            </a:r>
            <a:endParaRPr lang="fr-FR" dirty="0"/>
          </a:p>
          <a:p>
            <a:pPr>
              <a:buFont typeface="Arial" panose="020B0604020202020204" pitchFamily="34" charset="0"/>
              <a:buChar char="•"/>
            </a:pPr>
            <a:r>
              <a:rPr lang="fr-FR" dirty="0"/>
              <a:t>-une consommation d'électricité modérée par rapport aux autres groupes.</a:t>
            </a:r>
          </a:p>
          <a:p>
            <a:pPr>
              <a:buFont typeface="Arial" panose="020B0604020202020204" pitchFamily="34" charset="0"/>
              <a:buChar char="•"/>
            </a:pPr>
            <a:r>
              <a:rPr lang="fr-FR" dirty="0"/>
              <a:t>- peut  refléter la taille moyenne des bâtiments.</a:t>
            </a:r>
          </a:p>
          <a:p>
            <a:pPr>
              <a:buFont typeface="Arial" panose="020B0604020202020204" pitchFamily="34" charset="0"/>
              <a:buChar char="•"/>
            </a:pPr>
            <a:endParaRPr lang="fr-FR" dirty="0"/>
          </a:p>
          <a:p>
            <a:pPr>
              <a:buFont typeface="Arial" panose="020B0604020202020204" pitchFamily="34" charset="0"/>
              <a:buChar char="•"/>
            </a:pPr>
            <a:r>
              <a:rPr lang="fr-FR" b="1" dirty="0"/>
              <a:t>Cluster 3 :</a:t>
            </a:r>
            <a:endParaRPr lang="fr-FR" dirty="0"/>
          </a:p>
          <a:p>
            <a:pPr>
              <a:buFont typeface="Arial" panose="020B0604020202020204" pitchFamily="34" charset="0"/>
              <a:buChar char="•"/>
            </a:pPr>
            <a:r>
              <a:rPr lang="fr-FR" dirty="0"/>
              <a:t>-un seul bâtiment caractérisé par une consommation d'électricité exceptionnellement élevée pendant les jours ouvrés.</a:t>
            </a:r>
          </a:p>
          <a:p>
            <a:pPr>
              <a:buFont typeface="Arial" panose="020B0604020202020204" pitchFamily="34" charset="0"/>
              <a:buChar char="•"/>
            </a:pPr>
            <a:r>
              <a:rPr lang="fr-FR" dirty="0"/>
              <a:t>-une analyse approfondie  est nécessaire pour comprendre les facteurs  liés à cette consommation extraordinaire. </a:t>
            </a:r>
          </a:p>
        </p:txBody>
      </p:sp>
      <p:pic>
        <p:nvPicPr>
          <p:cNvPr id="7" name="Image 6">
            <a:extLst>
              <a:ext uri="{FF2B5EF4-FFF2-40B4-BE49-F238E27FC236}">
                <a16:creationId xmlns:a16="http://schemas.microsoft.com/office/drawing/2014/main" id="{C4BE5E0A-5E68-080E-E854-3A093EDFBFC0}"/>
              </a:ext>
            </a:extLst>
          </p:cNvPr>
          <p:cNvPicPr>
            <a:picLocks noChangeAspect="1"/>
          </p:cNvPicPr>
          <p:nvPr/>
        </p:nvPicPr>
        <p:blipFill>
          <a:blip r:embed="rId2"/>
          <a:stretch>
            <a:fillRect/>
          </a:stretch>
        </p:blipFill>
        <p:spPr>
          <a:xfrm>
            <a:off x="8705850" y="182806"/>
            <a:ext cx="3105150" cy="1381125"/>
          </a:xfrm>
          <a:prstGeom prst="rect">
            <a:avLst/>
          </a:prstGeom>
        </p:spPr>
      </p:pic>
      <p:pic>
        <p:nvPicPr>
          <p:cNvPr id="9" name="Image 8">
            <a:extLst>
              <a:ext uri="{FF2B5EF4-FFF2-40B4-BE49-F238E27FC236}">
                <a16:creationId xmlns:a16="http://schemas.microsoft.com/office/drawing/2014/main" id="{4B991B46-68E3-0B66-B9C2-A094636DEBAF}"/>
              </a:ext>
            </a:extLst>
          </p:cNvPr>
          <p:cNvPicPr>
            <a:picLocks noChangeAspect="1"/>
          </p:cNvPicPr>
          <p:nvPr/>
        </p:nvPicPr>
        <p:blipFill>
          <a:blip r:embed="rId3"/>
          <a:stretch>
            <a:fillRect/>
          </a:stretch>
        </p:blipFill>
        <p:spPr>
          <a:xfrm>
            <a:off x="9379194" y="1634271"/>
            <a:ext cx="2086708" cy="5040923"/>
          </a:xfrm>
          <a:prstGeom prst="rect">
            <a:avLst/>
          </a:prstGeom>
        </p:spPr>
      </p:pic>
    </p:spTree>
    <p:extLst>
      <p:ext uri="{BB962C8B-B14F-4D97-AF65-F5344CB8AC3E}">
        <p14:creationId xmlns:p14="http://schemas.microsoft.com/office/powerpoint/2010/main" val="3756532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56C529A-5A0E-C4DE-1227-5DF346564970}"/>
              </a:ext>
            </a:extLst>
          </p:cNvPr>
          <p:cNvSpPr txBox="1"/>
          <p:nvPr/>
        </p:nvSpPr>
        <p:spPr>
          <a:xfrm>
            <a:off x="578668" y="320456"/>
            <a:ext cx="10210800" cy="6217087"/>
          </a:xfrm>
          <a:prstGeom prst="rect">
            <a:avLst/>
          </a:prstGeom>
          <a:noFill/>
        </p:spPr>
        <p:txBody>
          <a:bodyPr wrap="square">
            <a:spAutoFit/>
          </a:bodyPr>
          <a:lstStyle/>
          <a:p>
            <a:r>
              <a:rPr lang="fr-FR" b="1" dirty="0"/>
              <a:t>Conclusion de l’analyse des caractéristiques des bâtiments appartenant aux clusters présentés</a:t>
            </a:r>
          </a:p>
          <a:p>
            <a:pPr>
              <a:buFont typeface="Arial" panose="020B0604020202020204" pitchFamily="34" charset="0"/>
              <a:buChar char="•"/>
            </a:pPr>
            <a:endParaRPr lang="fr-FR" sz="1600" dirty="0"/>
          </a:p>
          <a:p>
            <a:pPr>
              <a:buFont typeface="Arial" panose="020B0604020202020204" pitchFamily="34" charset="0"/>
              <a:buChar char="•"/>
            </a:pPr>
            <a:r>
              <a:rPr lang="fr-FR" sz="1600" dirty="0"/>
              <a:t> Après une analyse des données de caractérisation pour les bâtiments qu’on retrouve dans chaque cluster, il est crucial de noter :</a:t>
            </a:r>
          </a:p>
          <a:p>
            <a:pPr marL="1200150" lvl="2" indent="-285750">
              <a:buFont typeface="Arial" panose="020B0604020202020204" pitchFamily="34" charset="0"/>
              <a:buChar char="•"/>
            </a:pPr>
            <a:r>
              <a:rPr lang="fr-FR" sz="1600" dirty="0"/>
              <a:t>La diversité de la consommation d'électricité dans les bâtiments est relativement limitée, principalement caractérisée par une majorité de bâtiments ayant une consommation faible ou moyenne d'électricité, les bâtiments à forte consommation d'électricité étant très peu nombreux.</a:t>
            </a:r>
          </a:p>
          <a:p>
            <a:pPr lvl="2">
              <a:buFont typeface="Arial" panose="020B0604020202020204" pitchFamily="34" charset="0"/>
              <a:buChar char="•"/>
            </a:pPr>
            <a:r>
              <a:rPr lang="fr-FR" sz="1600" dirty="0"/>
              <a:t> une incohérence pour de certaines données qui composent cette base de données ;</a:t>
            </a:r>
          </a:p>
          <a:p>
            <a:pPr lvl="2">
              <a:buFont typeface="Arial" panose="020B0604020202020204" pitchFamily="34" charset="0"/>
              <a:buChar char="•"/>
            </a:pPr>
            <a:endParaRPr lang="fr-FR" sz="1600" dirty="0"/>
          </a:p>
          <a:p>
            <a:r>
              <a:rPr lang="fr-FR" sz="1600" dirty="0"/>
              <a:t>Exemple d’ incohérences trouvé après l’étude des caractéristiques des bâtiments par cluster :</a:t>
            </a:r>
          </a:p>
          <a:p>
            <a:pPr>
              <a:buFont typeface="Arial" panose="020B0604020202020204" pitchFamily="34" charset="0"/>
              <a:buChar char="•"/>
            </a:pPr>
            <a:endParaRPr lang="fr-FR" dirty="0"/>
          </a:p>
          <a:p>
            <a:r>
              <a:rPr lang="fr-FR" sz="1600" dirty="0"/>
              <a:t>1) dans le cluster 3  (un bâtiment avec la consommation exceptionnellement élevée) les caractéristiques du bâtiment montrent que cette consommation n’est pas normale et que, donc, une étude préalable par les experts métier est nécessaire  pour voir si c'est normal ou si c ’est une erreur humaine sur l’ensemble des étapes nécessaire pour la génération de la data est la raison, ou si le logiciel de simulation n’a pas donné le bon résultat dans ce cas précis.</a:t>
            </a:r>
          </a:p>
          <a:p>
            <a:pPr>
              <a:buFont typeface="Arial" panose="020B0604020202020204" pitchFamily="34" charset="0"/>
              <a:buChar char="•"/>
            </a:pPr>
            <a:endParaRPr lang="fr-FR" dirty="0"/>
          </a:p>
          <a:p>
            <a:r>
              <a:rPr lang="fr-FR" sz="1600" dirty="0"/>
              <a:t>2) Une autre « anomalie » : dans le cluster 0, ou la majorité des bâtiments ont un nombre équipements inferieur à 250, tandis que le bâtiment avec </a:t>
            </a:r>
            <a:r>
              <a:rPr lang="fr-FR" sz="1600" dirty="0" err="1"/>
              <a:t>l’id</a:t>
            </a:r>
            <a:r>
              <a:rPr lang="fr-FR" sz="1600" dirty="0"/>
              <a:t> BATIMENT0000000000449819, par exemple, se distingue par un nombre exceptionnellement élevé d'équipements, soit 1266, ce qui ne pourrait pas forcément expliquer sa consommation d’électricité, nécessitant, donc une analyse détaillée par les experts métier.</a:t>
            </a:r>
          </a:p>
          <a:p>
            <a:endParaRPr lang="fr-FR" dirty="0"/>
          </a:p>
          <a:p>
            <a:r>
              <a:rPr lang="fr-FR" dirty="0"/>
              <a:t>Cette approche de regroupement permet donc d'obtenir une compréhension approfondie des différents profils de  bâtiment des bases de données en fonctionne de la consommation d'électricité, facilitant la validation des résultats et la détection d'anomalies potentielles.</a:t>
            </a:r>
          </a:p>
        </p:txBody>
      </p:sp>
    </p:spTree>
    <p:extLst>
      <p:ext uri="{BB962C8B-B14F-4D97-AF65-F5344CB8AC3E}">
        <p14:creationId xmlns:p14="http://schemas.microsoft.com/office/powerpoint/2010/main" val="1558279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0DB2A-0779-1285-6449-8E9F5E29A615}"/>
              </a:ext>
            </a:extLst>
          </p:cNvPr>
          <p:cNvSpPr>
            <a:spLocks noGrp="1"/>
          </p:cNvSpPr>
          <p:nvPr>
            <p:ph type="title"/>
          </p:nvPr>
        </p:nvSpPr>
        <p:spPr>
          <a:xfrm>
            <a:off x="650913" y="2304094"/>
            <a:ext cx="10515600" cy="1325563"/>
          </a:xfrm>
        </p:spPr>
        <p:txBody>
          <a:bodyPr/>
          <a:lstStyle/>
          <a:p>
            <a:r>
              <a:rPr lang="fr-FR" dirty="0"/>
              <a:t>Merci pour votre attention !</a:t>
            </a:r>
          </a:p>
        </p:txBody>
      </p:sp>
    </p:spTree>
    <p:extLst>
      <p:ext uri="{BB962C8B-B14F-4D97-AF65-F5344CB8AC3E}">
        <p14:creationId xmlns:p14="http://schemas.microsoft.com/office/powerpoint/2010/main" val="336827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2CEC6-57BF-482B-BBA7-701DD960F7BA}"/>
              </a:ext>
            </a:extLst>
          </p:cNvPr>
          <p:cNvSpPr>
            <a:spLocks noGrp="1"/>
          </p:cNvSpPr>
          <p:nvPr>
            <p:ph type="title"/>
          </p:nvPr>
        </p:nvSpPr>
        <p:spPr>
          <a:xfrm>
            <a:off x="144457" y="5329668"/>
            <a:ext cx="7420538" cy="636172"/>
          </a:xfrm>
        </p:spPr>
        <p:txBody>
          <a:bodyPr>
            <a:normAutofit/>
          </a:bodyPr>
          <a:lstStyle/>
          <a:p>
            <a:r>
              <a:rPr lang="fr-FR" sz="1600" i="1" dirty="0">
                <a:solidFill>
                  <a:srgbClr val="38388E"/>
                </a:solidFill>
              </a:rPr>
              <a:t>Graphe montrant la Stratégie nationale bas carbone (SNBC 2020) révisée en mars 2020 (avec un objectif 2030 a minima de -40% par rapport à 1990)</a:t>
            </a:r>
          </a:p>
        </p:txBody>
      </p:sp>
      <p:sp>
        <p:nvSpPr>
          <p:cNvPr id="4" name="Espace réservé du numéro de diapositive 3">
            <a:extLst>
              <a:ext uri="{FF2B5EF4-FFF2-40B4-BE49-F238E27FC236}">
                <a16:creationId xmlns:a16="http://schemas.microsoft.com/office/drawing/2014/main" id="{DCED4AC4-EB6E-409D-A31D-9F9EB2CCE15C}"/>
              </a:ext>
            </a:extLst>
          </p:cNvPr>
          <p:cNvSpPr>
            <a:spLocks noGrp="1"/>
          </p:cNvSpPr>
          <p:nvPr>
            <p:ph type="sldNum" sz="quarter" idx="12"/>
          </p:nvPr>
        </p:nvSpPr>
        <p:spPr>
          <a:xfrm>
            <a:off x="11744960" y="5860205"/>
            <a:ext cx="402924" cy="37108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4AD21-ED53-4642-9D88-F446F82B4B1C}" type="slidenum">
              <a:rPr kumimoji="0" lang="fr-FR" sz="1200" b="0" i="0" u="none" strike="noStrike" kern="1200" cap="none" spc="0" normalizeH="0" baseline="0" noProof="0" smtClean="0">
                <a:ln>
                  <a:noFill/>
                </a:ln>
                <a:solidFill>
                  <a:prstClr val="black">
                    <a:tint val="75000"/>
                  </a:prstClr>
                </a:solidFill>
                <a:effectLst/>
                <a:uLnTx/>
                <a:uFillTx/>
                <a:latin typeface="Exo 2"/>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dirty="0">
              <a:ln>
                <a:noFill/>
              </a:ln>
              <a:solidFill>
                <a:prstClr val="black">
                  <a:tint val="75000"/>
                </a:prstClr>
              </a:solidFill>
              <a:effectLst/>
              <a:uLnTx/>
              <a:uFillTx/>
              <a:latin typeface="Exo 2"/>
              <a:ea typeface="+mn-ea"/>
              <a:cs typeface="+mn-cs"/>
            </a:endParaRPr>
          </a:p>
        </p:txBody>
      </p:sp>
      <p:pic>
        <p:nvPicPr>
          <p:cNvPr id="5" name="Image 4">
            <a:extLst>
              <a:ext uri="{FF2B5EF4-FFF2-40B4-BE49-F238E27FC236}">
                <a16:creationId xmlns:a16="http://schemas.microsoft.com/office/drawing/2014/main" id="{779DA543-6A9A-45D2-ACF8-E4E34EC33AFE}"/>
              </a:ext>
            </a:extLst>
          </p:cNvPr>
          <p:cNvPicPr>
            <a:picLocks noChangeAspect="1"/>
          </p:cNvPicPr>
          <p:nvPr/>
        </p:nvPicPr>
        <p:blipFill rotWithShape="1">
          <a:blip r:embed="rId3">
            <a:extLst>
              <a:ext uri="{28A0092B-C50C-407E-A947-70E740481C1C}">
                <a14:useLocalDpi xmlns:a14="http://schemas.microsoft.com/office/drawing/2010/main" val="0"/>
              </a:ext>
            </a:extLst>
          </a:blip>
          <a:srcRect r="4304"/>
          <a:stretch/>
        </p:blipFill>
        <p:spPr>
          <a:xfrm>
            <a:off x="0" y="993359"/>
            <a:ext cx="6851982" cy="4328351"/>
          </a:xfrm>
          <a:prstGeom prst="rect">
            <a:avLst/>
          </a:prstGeom>
        </p:spPr>
      </p:pic>
      <p:sp>
        <p:nvSpPr>
          <p:cNvPr id="8" name="ZoneTexte 7">
            <a:extLst>
              <a:ext uri="{FF2B5EF4-FFF2-40B4-BE49-F238E27FC236}">
                <a16:creationId xmlns:a16="http://schemas.microsoft.com/office/drawing/2014/main" id="{9E814DF5-B233-4403-AAD9-D235B3773823}"/>
              </a:ext>
            </a:extLst>
          </p:cNvPr>
          <p:cNvSpPr txBox="1"/>
          <p:nvPr/>
        </p:nvSpPr>
        <p:spPr>
          <a:xfrm>
            <a:off x="6851983" y="1311445"/>
            <a:ext cx="5324476" cy="1015663"/>
          </a:xfrm>
          <a:prstGeom prst="rect">
            <a:avLst/>
          </a:prstGeom>
          <a:solidFill>
            <a:schemeClr val="accent2">
              <a:lumMod val="20000"/>
              <a:lumOff val="80000"/>
            </a:schemeClr>
          </a:solidFill>
          <a:ln>
            <a:solidFill>
              <a:schemeClr val="tx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1990 - 2005 : stable à 550 MtCO2/an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Si objectif 2030 = - 55% </a:t>
            </a:r>
            <a:r>
              <a:rPr kumimoji="0" lang="fr-FR"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à 250 MtCO2 : </a:t>
            </a:r>
            <a:r>
              <a:rPr kumimoji="0" lang="fr-FR"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- 190 MtCO2 en 11 ans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sym typeface="Wingdings" panose="05000000000000000000" pitchFamily="2" charset="2"/>
              </a:rPr>
              <a:t> </a:t>
            </a:r>
            <a:r>
              <a:rPr kumimoji="0" lang="fr-FR" sz="1600" b="1"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2020 – 2030 = - 5 %/an en moyenne (-17,3 Mt /an)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Roboto"/>
                <a:ea typeface="+mn-ea"/>
                <a:cs typeface="+mn-cs"/>
              </a:rPr>
              <a:t>)</a:t>
            </a:r>
          </a:p>
        </p:txBody>
      </p:sp>
      <p:sp>
        <p:nvSpPr>
          <p:cNvPr id="9" name="Titre 1">
            <a:extLst>
              <a:ext uri="{FF2B5EF4-FFF2-40B4-BE49-F238E27FC236}">
                <a16:creationId xmlns:a16="http://schemas.microsoft.com/office/drawing/2014/main" id="{B9B922CF-3C22-4154-9912-9131927CBC86}"/>
              </a:ext>
            </a:extLst>
          </p:cNvPr>
          <p:cNvSpPr txBox="1">
            <a:spLocks/>
          </p:cNvSpPr>
          <p:nvPr/>
        </p:nvSpPr>
        <p:spPr>
          <a:xfrm>
            <a:off x="1656677" y="211676"/>
            <a:ext cx="8347935" cy="709353"/>
          </a:xfrm>
          <a:prstGeom prst="rect">
            <a:avLst/>
          </a:prstGeom>
          <a:solidFill>
            <a:schemeClr val="bg1"/>
          </a:solidFill>
        </p:spPr>
        <p:txBody>
          <a:bodyPr anchor="ctr"/>
          <a:lstStyle>
            <a:lvl1pPr algn="l" defTabSz="914400" rtl="0" eaLnBrk="1" latinLnBrk="0" hangingPunct="1">
              <a:lnSpc>
                <a:spcPct val="90000"/>
              </a:lnSpc>
              <a:spcBef>
                <a:spcPct val="0"/>
              </a:spcBef>
              <a:buNone/>
              <a:defRPr sz="2800" b="1" kern="1200">
                <a:solidFill>
                  <a:schemeClr val="accent1">
                    <a:lumMod val="50000"/>
                  </a:schemeClr>
                </a:solidFill>
                <a:latin typeface="Exo 2" panose="00000500000000000000" charset="0"/>
                <a:ea typeface="+mj-ea"/>
                <a:cs typeface="Quire Sans"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2400" b="1" i="0" u="none" strike="noStrike" kern="1200" cap="none" spc="0" normalizeH="0" baseline="0" noProof="0" dirty="0">
                <a:ln>
                  <a:noFill/>
                </a:ln>
                <a:solidFill>
                  <a:srgbClr val="4A66AC">
                    <a:lumMod val="50000"/>
                  </a:srgbClr>
                </a:solidFill>
                <a:effectLst/>
                <a:uLnTx/>
                <a:uFillTx/>
                <a:latin typeface="Verdana" panose="020B0604030504040204" pitchFamily="34" charset="0"/>
                <a:ea typeface="Verdana" panose="020B0604030504040204" pitchFamily="34" charset="0"/>
                <a:cs typeface="Quire Sans" panose="020B0502040204020203" pitchFamily="34" charset="0"/>
              </a:rPr>
              <a:t>Le défi de la transition énergétique des villes</a:t>
            </a:r>
          </a:p>
        </p:txBody>
      </p:sp>
      <p:sp useBgFill="1">
        <p:nvSpPr>
          <p:cNvPr id="6" name="ZoneTexte 5">
            <a:extLst>
              <a:ext uri="{FF2B5EF4-FFF2-40B4-BE49-F238E27FC236}">
                <a16:creationId xmlns:a16="http://schemas.microsoft.com/office/drawing/2014/main" id="{44F76C4F-A26E-477C-819D-E7F5766F0ABF}"/>
              </a:ext>
            </a:extLst>
          </p:cNvPr>
          <p:cNvSpPr txBox="1"/>
          <p:nvPr/>
        </p:nvSpPr>
        <p:spPr>
          <a:xfrm>
            <a:off x="2714857" y="5988672"/>
            <a:ext cx="9056997" cy="584775"/>
          </a:xfrm>
          <a:prstGeom prst="rect">
            <a:avLst/>
          </a:prstGeom>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1" i="0" u="none" strike="noStrike" kern="1200" cap="none" spc="0" normalizeH="0" baseline="0" noProof="0" dirty="0">
                <a:ln>
                  <a:noFill/>
                </a:ln>
                <a:solidFill>
                  <a:prstClr val="black"/>
                </a:solidFill>
                <a:effectLst/>
                <a:uLnTx/>
                <a:uFillTx/>
                <a:latin typeface="Roboto"/>
                <a:ea typeface="+mn-ea"/>
                <a:cs typeface="+mn-cs"/>
              </a:rPr>
              <a:t>2/3 des émissions de GES et 1/2 des consommations d’énergie sont en secteur urbain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1" i="0" u="none" strike="noStrike" kern="1200" cap="none" spc="0" normalizeH="0" baseline="0" noProof="0" dirty="0">
                <a:ln>
                  <a:noFill/>
                </a:ln>
                <a:solidFill>
                  <a:prstClr val="black"/>
                </a:solidFill>
                <a:effectLst/>
                <a:uLnTx/>
                <a:uFillTx/>
                <a:latin typeface="Roboto"/>
                <a:ea typeface="+mn-ea"/>
                <a:cs typeface="+mn-cs"/>
              </a:rPr>
              <a:t>De nombreux leviers d’action (bâtiments, réseaux, mobilité) sont en secteur urbain </a:t>
            </a:r>
          </a:p>
        </p:txBody>
      </p:sp>
      <p:sp>
        <p:nvSpPr>
          <p:cNvPr id="11" name="Flèche : droite 10">
            <a:extLst>
              <a:ext uri="{FF2B5EF4-FFF2-40B4-BE49-F238E27FC236}">
                <a16:creationId xmlns:a16="http://schemas.microsoft.com/office/drawing/2014/main" id="{438DDF06-8479-4F65-9F65-F6BCE5E52BAB}"/>
              </a:ext>
            </a:extLst>
          </p:cNvPr>
          <p:cNvSpPr/>
          <p:nvPr/>
        </p:nvSpPr>
        <p:spPr>
          <a:xfrm rot="1590005">
            <a:off x="2592127" y="2437466"/>
            <a:ext cx="3810649" cy="19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Roboto"/>
              <a:ea typeface="+mn-ea"/>
              <a:cs typeface="+mn-cs"/>
            </a:endParaRPr>
          </a:p>
        </p:txBody>
      </p:sp>
      <p:sp>
        <p:nvSpPr>
          <p:cNvPr id="3" name="Ellipse 2">
            <a:extLst>
              <a:ext uri="{FF2B5EF4-FFF2-40B4-BE49-F238E27FC236}">
                <a16:creationId xmlns:a16="http://schemas.microsoft.com/office/drawing/2014/main" id="{B30A5D06-0E31-4B7B-98B1-10B76C064D6F}"/>
              </a:ext>
            </a:extLst>
          </p:cNvPr>
          <p:cNvSpPr/>
          <p:nvPr/>
        </p:nvSpPr>
        <p:spPr>
          <a:xfrm>
            <a:off x="6205593" y="3310847"/>
            <a:ext cx="226032" cy="23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Roboto"/>
              <a:ea typeface="+mn-ea"/>
              <a:cs typeface="+mn-cs"/>
            </a:endParaRPr>
          </a:p>
        </p:txBody>
      </p:sp>
      <p:sp>
        <p:nvSpPr>
          <p:cNvPr id="10" name="Ellipse 9">
            <a:extLst>
              <a:ext uri="{FF2B5EF4-FFF2-40B4-BE49-F238E27FC236}">
                <a16:creationId xmlns:a16="http://schemas.microsoft.com/office/drawing/2014/main" id="{FB907796-309E-496E-89FC-9353205C7C9A}"/>
              </a:ext>
            </a:extLst>
          </p:cNvPr>
          <p:cNvSpPr/>
          <p:nvPr/>
        </p:nvSpPr>
        <p:spPr>
          <a:xfrm>
            <a:off x="6205593" y="3868613"/>
            <a:ext cx="226032" cy="23630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Roboto"/>
              <a:ea typeface="+mn-ea"/>
              <a:cs typeface="+mn-cs"/>
            </a:endParaRPr>
          </a:p>
        </p:txBody>
      </p:sp>
      <p:sp>
        <p:nvSpPr>
          <p:cNvPr id="7" name="ZoneTexte 6">
            <a:extLst>
              <a:ext uri="{FF2B5EF4-FFF2-40B4-BE49-F238E27FC236}">
                <a16:creationId xmlns:a16="http://schemas.microsoft.com/office/drawing/2014/main" id="{35293116-4D17-4A62-9CF9-879B92B67117}"/>
              </a:ext>
            </a:extLst>
          </p:cNvPr>
          <p:cNvSpPr txBox="1"/>
          <p:nvPr/>
        </p:nvSpPr>
        <p:spPr>
          <a:xfrm rot="1595725">
            <a:off x="3835170" y="2189938"/>
            <a:ext cx="18020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Roboto"/>
                <a:ea typeface="+mn-ea"/>
                <a:cs typeface="+mn-cs"/>
              </a:rPr>
              <a:t>tendance actuelle</a:t>
            </a:r>
          </a:p>
        </p:txBody>
      </p:sp>
      <p:sp>
        <p:nvSpPr>
          <p:cNvPr id="12" name="ZoneTexte 11">
            <a:extLst>
              <a:ext uri="{FF2B5EF4-FFF2-40B4-BE49-F238E27FC236}">
                <a16:creationId xmlns:a16="http://schemas.microsoft.com/office/drawing/2014/main" id="{0D40D3A4-D50F-439D-9C2F-849CE9209C3A}"/>
              </a:ext>
            </a:extLst>
          </p:cNvPr>
          <p:cNvSpPr txBox="1"/>
          <p:nvPr/>
        </p:nvSpPr>
        <p:spPr>
          <a:xfrm>
            <a:off x="3643069" y="3817489"/>
            <a:ext cx="25587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Roboto"/>
                <a:ea typeface="+mn-ea"/>
                <a:cs typeface="+mn-cs"/>
              </a:rPr>
              <a:t>Objectif 2030 a minima </a:t>
            </a:r>
            <a:r>
              <a:rPr kumimoji="0" lang="fr-FR" sz="1600" b="0" i="0" u="none" strike="noStrike" kern="1200" cap="none" spc="0" normalizeH="0" baseline="0" noProof="0" dirty="0">
                <a:ln>
                  <a:noFill/>
                </a:ln>
                <a:solidFill>
                  <a:prstClr val="black"/>
                </a:solidFill>
                <a:effectLst/>
                <a:uLnTx/>
                <a:uFillTx/>
                <a:latin typeface="Roboto"/>
                <a:ea typeface="+mn-ea"/>
                <a:cs typeface="+mn-cs"/>
                <a:sym typeface="Wingdings" panose="05000000000000000000" pitchFamily="2" charset="2"/>
              </a:rPr>
              <a:t></a:t>
            </a:r>
            <a:endParaRPr kumimoji="0" lang="fr-FR" sz="1600" b="0" i="0" u="none" strike="noStrike" kern="1200" cap="none" spc="0" normalizeH="0" baseline="0" noProof="0" dirty="0">
              <a:ln>
                <a:noFill/>
              </a:ln>
              <a:solidFill>
                <a:prstClr val="black"/>
              </a:solidFill>
              <a:effectLst/>
              <a:uLnTx/>
              <a:uFillTx/>
              <a:latin typeface="Roboto"/>
              <a:ea typeface="+mn-ea"/>
              <a:cs typeface="+mn-cs"/>
            </a:endParaRPr>
          </a:p>
        </p:txBody>
      </p:sp>
      <p:sp>
        <p:nvSpPr>
          <p:cNvPr id="13" name="ZoneTexte 12">
            <a:extLst>
              <a:ext uri="{FF2B5EF4-FFF2-40B4-BE49-F238E27FC236}">
                <a16:creationId xmlns:a16="http://schemas.microsoft.com/office/drawing/2014/main" id="{ABFB87B9-9FC6-482B-8143-86051B5841C5}"/>
              </a:ext>
            </a:extLst>
          </p:cNvPr>
          <p:cNvSpPr txBox="1"/>
          <p:nvPr/>
        </p:nvSpPr>
        <p:spPr>
          <a:xfrm>
            <a:off x="3736649" y="4235373"/>
            <a:ext cx="246894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Roboto"/>
                <a:ea typeface="+mn-ea"/>
                <a:cs typeface="+mn-cs"/>
              </a:rPr>
              <a:t>Nouvel objectif 2030 ? </a:t>
            </a:r>
            <a:r>
              <a:rPr kumimoji="0" lang="fr-FR" sz="1600" b="0" i="0" u="none" strike="noStrike" kern="1200" cap="none" spc="0" normalizeH="0" baseline="0" noProof="0" dirty="0">
                <a:ln>
                  <a:noFill/>
                </a:ln>
                <a:solidFill>
                  <a:prstClr val="black"/>
                </a:solidFill>
                <a:effectLst/>
                <a:uLnTx/>
                <a:uFillTx/>
                <a:latin typeface="Roboto"/>
                <a:ea typeface="+mn-ea"/>
                <a:cs typeface="+mn-cs"/>
                <a:sym typeface="Wingdings" panose="05000000000000000000" pitchFamily="2" charset="2"/>
              </a:rPr>
              <a:t></a:t>
            </a:r>
            <a:endParaRPr kumimoji="0" lang="fr-FR" sz="1600" b="0" i="0" u="none" strike="noStrike" kern="1200" cap="none" spc="0" normalizeH="0" baseline="0" noProof="0" dirty="0">
              <a:ln>
                <a:noFill/>
              </a:ln>
              <a:solidFill>
                <a:prstClr val="black"/>
              </a:solidFill>
              <a:effectLst/>
              <a:uLnTx/>
              <a:uFillTx/>
              <a:latin typeface="Roboto"/>
              <a:ea typeface="+mn-ea"/>
              <a:cs typeface="+mn-cs"/>
            </a:endParaRPr>
          </a:p>
        </p:txBody>
      </p:sp>
      <p:sp>
        <p:nvSpPr>
          <p:cNvPr id="14" name="Ellipse 13">
            <a:extLst>
              <a:ext uri="{FF2B5EF4-FFF2-40B4-BE49-F238E27FC236}">
                <a16:creationId xmlns:a16="http://schemas.microsoft.com/office/drawing/2014/main" id="{5843895D-5849-4C37-A240-606117498088}"/>
              </a:ext>
            </a:extLst>
          </p:cNvPr>
          <p:cNvSpPr/>
          <p:nvPr/>
        </p:nvSpPr>
        <p:spPr>
          <a:xfrm>
            <a:off x="6215867" y="4276015"/>
            <a:ext cx="226032" cy="23630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Roboto"/>
              <a:ea typeface="+mn-ea"/>
              <a:cs typeface="+mn-cs"/>
            </a:endParaRPr>
          </a:p>
        </p:txBody>
      </p:sp>
    </p:spTree>
    <p:extLst>
      <p:ext uri="{BB962C8B-B14F-4D97-AF65-F5344CB8AC3E}">
        <p14:creationId xmlns:p14="http://schemas.microsoft.com/office/powerpoint/2010/main" val="404228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697C8F-0A36-4022-AD3C-56F9027FECCA}"/>
              </a:ext>
            </a:extLst>
          </p:cNvPr>
          <p:cNvSpPr>
            <a:spLocks noGrp="1"/>
          </p:cNvSpPr>
          <p:nvPr>
            <p:ph type="title"/>
          </p:nvPr>
        </p:nvSpPr>
        <p:spPr>
          <a:xfrm>
            <a:off x="0" y="2127152"/>
            <a:ext cx="11094607" cy="3772878"/>
          </a:xfrm>
        </p:spPr>
        <p:txBody>
          <a:bodyPr>
            <a:normAutofit/>
          </a:bodyPr>
          <a:lstStyle/>
          <a:p>
            <a:pPr lvl="0" algn="ctr"/>
            <a:br>
              <a:rPr lang="fr-FR" sz="3200" dirty="0">
                <a:solidFill>
                  <a:schemeClr val="tx1"/>
                </a:solidFill>
              </a:rPr>
            </a:br>
            <a:r>
              <a:rPr lang="fr-FR" sz="3200" dirty="0">
                <a:solidFill>
                  <a:schemeClr val="tx1"/>
                </a:solidFill>
              </a:rPr>
              <a:t>1. Présentation d’</a:t>
            </a:r>
            <a:r>
              <a:rPr lang="fr-FR" sz="3200" dirty="0" err="1">
                <a:solidFill>
                  <a:schemeClr val="tx1"/>
                </a:solidFill>
              </a:rPr>
              <a:t>Efficacity</a:t>
            </a:r>
            <a:br>
              <a:rPr lang="fr-FR" sz="3200" dirty="0">
                <a:solidFill>
                  <a:schemeClr val="tx1"/>
                </a:solidFill>
              </a:rPr>
            </a:br>
            <a:br>
              <a:rPr lang="fr-FR" sz="3200" dirty="0">
                <a:solidFill>
                  <a:schemeClr val="tx1"/>
                </a:solidFill>
              </a:rPr>
            </a:br>
            <a:endParaRPr lang="fr-FR" sz="3200" dirty="0">
              <a:solidFill>
                <a:schemeClr val="tx1"/>
              </a:solidFill>
            </a:endParaRPr>
          </a:p>
        </p:txBody>
      </p:sp>
    </p:spTree>
    <p:extLst>
      <p:ext uri="{BB962C8B-B14F-4D97-AF65-F5344CB8AC3E}">
        <p14:creationId xmlns:p14="http://schemas.microsoft.com/office/powerpoint/2010/main" val="393278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3CBC7-A507-4FEA-921C-0AFAA70351B9}"/>
              </a:ext>
            </a:extLst>
          </p:cNvPr>
          <p:cNvSpPr>
            <a:spLocks noGrp="1"/>
          </p:cNvSpPr>
          <p:nvPr>
            <p:ph type="title"/>
          </p:nvPr>
        </p:nvSpPr>
        <p:spPr>
          <a:xfrm>
            <a:off x="596900" y="214533"/>
            <a:ext cx="10998200" cy="817369"/>
          </a:xfrm>
          <a:solidFill>
            <a:schemeClr val="bg1"/>
          </a:solidFill>
        </p:spPr>
        <p:txBody>
          <a:bodyPr lIns="91440" tIns="45720" rIns="91440" bIns="45720" anchor="ctr">
            <a:normAutofit fontScale="90000"/>
          </a:bodyPr>
          <a:lstStyle/>
          <a:p>
            <a:r>
              <a:rPr lang="fr-FR" dirty="0">
                <a:latin typeface="Verdana"/>
                <a:ea typeface="Verdana"/>
                <a:cs typeface="Quire Sans"/>
              </a:rPr>
              <a:t>Efficacity : un écosystème riche dédié à la transition urbaine</a:t>
            </a:r>
          </a:p>
        </p:txBody>
      </p:sp>
      <p:sp>
        <p:nvSpPr>
          <p:cNvPr id="4" name="Espace réservé du numéro de diapositive 3">
            <a:extLst>
              <a:ext uri="{FF2B5EF4-FFF2-40B4-BE49-F238E27FC236}">
                <a16:creationId xmlns:a16="http://schemas.microsoft.com/office/drawing/2014/main" id="{F6945028-2F05-459B-8F31-2B08F5D5BA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4AD21-ED53-4642-9D88-F446F82B4B1C}" type="slidenum">
              <a:rPr kumimoji="0" lang="fr-FR" sz="1200" b="0" i="0" u="none" strike="noStrike" kern="1200" cap="none" spc="0" normalizeH="0" baseline="0" noProof="0" smtClean="0">
                <a:ln>
                  <a:noFill/>
                </a:ln>
                <a:solidFill>
                  <a:prstClr val="black">
                    <a:tint val="75000"/>
                  </a:prstClr>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tint val="75000"/>
                </a:prstClr>
              </a:solidFill>
              <a:effectLst/>
              <a:uLnTx/>
              <a:uFillTx/>
              <a:latin typeface="Calibri Light" panose="020F0302020204030204"/>
              <a:ea typeface="+mn-ea"/>
              <a:cs typeface="+mn-cs"/>
            </a:endParaRPr>
          </a:p>
        </p:txBody>
      </p:sp>
      <p:grpSp>
        <p:nvGrpSpPr>
          <p:cNvPr id="8" name="Groupe 7">
            <a:extLst>
              <a:ext uri="{FF2B5EF4-FFF2-40B4-BE49-F238E27FC236}">
                <a16:creationId xmlns:a16="http://schemas.microsoft.com/office/drawing/2014/main" id="{820E713B-D94B-438B-8414-03E5C5BBCDF0}"/>
              </a:ext>
            </a:extLst>
          </p:cNvPr>
          <p:cNvGrpSpPr/>
          <p:nvPr/>
        </p:nvGrpSpPr>
        <p:grpSpPr>
          <a:xfrm>
            <a:off x="6482427" y="4608674"/>
            <a:ext cx="2697526" cy="1047344"/>
            <a:chOff x="200117" y="1969173"/>
            <a:chExt cx="2697526" cy="1067209"/>
          </a:xfrm>
        </p:grpSpPr>
        <p:pic>
          <p:nvPicPr>
            <p:cNvPr id="11" name="Image 10">
              <a:extLst>
                <a:ext uri="{FF2B5EF4-FFF2-40B4-BE49-F238E27FC236}">
                  <a16:creationId xmlns:a16="http://schemas.microsoft.com/office/drawing/2014/main" id="{1E9BF5E2-FEF2-4EF0-B214-E1FDBA66107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34550" y="2488709"/>
              <a:ext cx="710004" cy="299436"/>
            </a:xfrm>
            <a:prstGeom prst="rect">
              <a:avLst/>
            </a:prstGeom>
            <a:ln>
              <a:noFill/>
            </a:ln>
          </p:spPr>
        </p:pic>
        <p:pic>
          <p:nvPicPr>
            <p:cNvPr id="12" name="Image 11">
              <a:extLst>
                <a:ext uri="{FF2B5EF4-FFF2-40B4-BE49-F238E27FC236}">
                  <a16:creationId xmlns:a16="http://schemas.microsoft.com/office/drawing/2014/main" id="{CD20D6FF-8C4D-4919-ADD9-645D38967FD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57915" y="2526686"/>
              <a:ext cx="752672" cy="118232"/>
            </a:xfrm>
            <a:prstGeom prst="rect">
              <a:avLst/>
            </a:prstGeom>
            <a:ln>
              <a:noFill/>
            </a:ln>
          </p:spPr>
        </p:pic>
        <p:pic>
          <p:nvPicPr>
            <p:cNvPr id="13" name="Image 12">
              <a:extLst>
                <a:ext uri="{FF2B5EF4-FFF2-40B4-BE49-F238E27FC236}">
                  <a16:creationId xmlns:a16="http://schemas.microsoft.com/office/drawing/2014/main" id="{AED250F9-E628-4167-8D9C-8D9F479377F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00117" y="2468796"/>
              <a:ext cx="745376" cy="210032"/>
            </a:xfrm>
            <a:prstGeom prst="rect">
              <a:avLst/>
            </a:prstGeom>
            <a:ln>
              <a:noFill/>
            </a:ln>
          </p:spPr>
        </p:pic>
        <p:pic>
          <p:nvPicPr>
            <p:cNvPr id="14" name="Image 13">
              <a:extLst>
                <a:ext uri="{FF2B5EF4-FFF2-40B4-BE49-F238E27FC236}">
                  <a16:creationId xmlns:a16="http://schemas.microsoft.com/office/drawing/2014/main" id="{4BD8575F-23B1-45BD-905A-643CEA43343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222355" y="2758689"/>
              <a:ext cx="766049" cy="277693"/>
            </a:xfrm>
            <a:prstGeom prst="rect">
              <a:avLst/>
            </a:prstGeom>
            <a:ln>
              <a:noFill/>
            </a:ln>
          </p:spPr>
        </p:pic>
        <p:grpSp>
          <p:nvGrpSpPr>
            <p:cNvPr id="15" name="Groupe 14">
              <a:extLst>
                <a:ext uri="{FF2B5EF4-FFF2-40B4-BE49-F238E27FC236}">
                  <a16:creationId xmlns:a16="http://schemas.microsoft.com/office/drawing/2014/main" id="{29CDE16F-D6F2-49A3-A350-2850F9D7F893}"/>
                </a:ext>
              </a:extLst>
            </p:cNvPr>
            <p:cNvGrpSpPr/>
            <p:nvPr/>
          </p:nvGrpSpPr>
          <p:grpSpPr>
            <a:xfrm>
              <a:off x="2069141" y="1969173"/>
              <a:ext cx="828502" cy="391633"/>
              <a:chOff x="4374951" y="1490848"/>
              <a:chExt cx="1242493" cy="515318"/>
            </a:xfrm>
          </p:grpSpPr>
          <p:pic>
            <p:nvPicPr>
              <p:cNvPr id="17" name="Image 16">
                <a:extLst>
                  <a:ext uri="{FF2B5EF4-FFF2-40B4-BE49-F238E27FC236}">
                    <a16:creationId xmlns:a16="http://schemas.microsoft.com/office/drawing/2014/main" id="{7F72008B-BB28-4F01-A7D3-D9CF19F90E9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74951" y="1490848"/>
                <a:ext cx="1117613" cy="333481"/>
              </a:xfrm>
              <a:prstGeom prst="rect">
                <a:avLst/>
              </a:prstGeom>
              <a:ln>
                <a:noFill/>
              </a:ln>
            </p:spPr>
          </p:pic>
          <p:sp>
            <p:nvSpPr>
              <p:cNvPr id="18" name="ZoneTexte 17">
                <a:extLst>
                  <a:ext uri="{FF2B5EF4-FFF2-40B4-BE49-F238E27FC236}">
                    <a16:creationId xmlns:a16="http://schemas.microsoft.com/office/drawing/2014/main" id="{26C87F5D-CEC4-4387-ACDF-7237E0A6848C}"/>
                  </a:ext>
                </a:extLst>
              </p:cNvPr>
              <p:cNvSpPr txBox="1"/>
              <p:nvPr/>
            </p:nvSpPr>
            <p:spPr>
              <a:xfrm>
                <a:off x="4552661" y="1737937"/>
                <a:ext cx="1064783" cy="268229"/>
              </a:xfrm>
              <a:prstGeom prst="rect">
                <a:avLst/>
              </a:prstGeom>
              <a:noFill/>
              <a:ln>
                <a:no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consulting</a:t>
                </a:r>
              </a:p>
            </p:txBody>
          </p:sp>
        </p:grpSp>
        <p:pic>
          <p:nvPicPr>
            <p:cNvPr id="16" name="Image 15">
              <a:extLst>
                <a:ext uri="{FF2B5EF4-FFF2-40B4-BE49-F238E27FC236}">
                  <a16:creationId xmlns:a16="http://schemas.microsoft.com/office/drawing/2014/main" id="{9B47ADC7-7818-4C66-AC86-A43409E9AAB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26597" y="2016347"/>
              <a:ext cx="976243" cy="361337"/>
            </a:xfrm>
            <a:prstGeom prst="rect">
              <a:avLst/>
            </a:prstGeom>
            <a:ln>
              <a:noFill/>
            </a:ln>
          </p:spPr>
        </p:pic>
      </p:grpSp>
      <p:pic>
        <p:nvPicPr>
          <p:cNvPr id="21" name="Image 20">
            <a:extLst>
              <a:ext uri="{FF2B5EF4-FFF2-40B4-BE49-F238E27FC236}">
                <a16:creationId xmlns:a16="http://schemas.microsoft.com/office/drawing/2014/main" id="{2BA77311-CDF8-4BE1-B0AA-671D242899D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482427" y="4195925"/>
            <a:ext cx="703593" cy="317432"/>
          </a:xfrm>
          <a:prstGeom prst="rect">
            <a:avLst/>
          </a:prstGeom>
        </p:spPr>
      </p:pic>
      <p:pic>
        <p:nvPicPr>
          <p:cNvPr id="22" name="Image 21">
            <a:extLst>
              <a:ext uri="{FF2B5EF4-FFF2-40B4-BE49-F238E27FC236}">
                <a16:creationId xmlns:a16="http://schemas.microsoft.com/office/drawing/2014/main" id="{A9BFA68F-6A36-4F86-A97B-4818A7F3D81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17308" r="18769"/>
          <a:stretch/>
        </p:blipFill>
        <p:spPr>
          <a:xfrm>
            <a:off x="7370352" y="4191198"/>
            <a:ext cx="759617" cy="305224"/>
          </a:xfrm>
          <a:prstGeom prst="rect">
            <a:avLst/>
          </a:prstGeom>
        </p:spPr>
      </p:pic>
      <p:pic>
        <p:nvPicPr>
          <p:cNvPr id="25" name="Image 24">
            <a:extLst>
              <a:ext uri="{FF2B5EF4-FFF2-40B4-BE49-F238E27FC236}">
                <a16:creationId xmlns:a16="http://schemas.microsoft.com/office/drawing/2014/main" id="{6040518C-A024-4774-AC95-7DDDDF22AE0B}"/>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l="6706" t="1" r="6262" b="5540"/>
          <a:stretch/>
        </p:blipFill>
        <p:spPr>
          <a:xfrm>
            <a:off x="8270714" y="4154752"/>
            <a:ext cx="853188" cy="378117"/>
          </a:xfrm>
          <a:prstGeom prst="rect">
            <a:avLst/>
          </a:prstGeom>
        </p:spPr>
      </p:pic>
      <p:pic>
        <p:nvPicPr>
          <p:cNvPr id="26" name="Image 25" descr="Une image contenant objet&#10;&#10;Description générée avec un niveau de confiance élevé">
            <a:extLst>
              <a:ext uri="{FF2B5EF4-FFF2-40B4-BE49-F238E27FC236}">
                <a16:creationId xmlns:a16="http://schemas.microsoft.com/office/drawing/2014/main" id="{B4D2DD6C-74FC-4D04-A766-E61D41456DB5}"/>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482427" y="4646306"/>
            <a:ext cx="853188" cy="237293"/>
          </a:xfrm>
          <a:prstGeom prst="rect">
            <a:avLst/>
          </a:prstGeom>
        </p:spPr>
      </p:pic>
      <p:sp>
        <p:nvSpPr>
          <p:cNvPr id="43" name="ZoneTexte 42">
            <a:extLst>
              <a:ext uri="{FF2B5EF4-FFF2-40B4-BE49-F238E27FC236}">
                <a16:creationId xmlns:a16="http://schemas.microsoft.com/office/drawing/2014/main" id="{D1A4D6FD-3DA7-4137-B50F-DF2B5869787A}"/>
              </a:ext>
            </a:extLst>
          </p:cNvPr>
          <p:cNvSpPr txBox="1"/>
          <p:nvPr/>
        </p:nvSpPr>
        <p:spPr>
          <a:xfrm>
            <a:off x="824683" y="1031902"/>
            <a:ext cx="3190152" cy="1569660"/>
          </a:xfrm>
          <a:prstGeom prst="rect">
            <a:avLst/>
          </a:prstGeom>
          <a:noFill/>
        </p:spPr>
        <p:txBody>
          <a:bodyPr wrap="square" lIns="91440" tIns="45720" rIns="91440" bIns="45720" rtlCol="0" anchor="t">
            <a:spAutoFit/>
          </a:bodyPr>
          <a:lstStyle/>
          <a:p>
            <a:pPr>
              <a:defRPr/>
            </a:pPr>
            <a:r>
              <a:rPr lang="fr-FR" sz="1600" b="1" dirty="0">
                <a:latin typeface="Verdana" panose="020B0604030504040204" pitchFamily="34" charset="0"/>
                <a:ea typeface="Verdana" panose="020B0604030504040204" pitchFamily="34" charset="0"/>
              </a:rPr>
              <a:t>- institut de R&amp;D </a:t>
            </a:r>
            <a:r>
              <a:rPr lang="fr-FR" sz="1600" b="1" dirty="0">
                <a:solidFill>
                  <a:srgbClr val="00B0F0"/>
                </a:solidFill>
                <a:latin typeface="Verdana" panose="020B0604030504040204" pitchFamily="34" charset="0"/>
                <a:ea typeface="Verdana" panose="020B0604030504040204" pitchFamily="34" charset="0"/>
              </a:rPr>
              <a:t>public-privé</a:t>
            </a:r>
            <a:endParaRPr lang="fr-FR" sz="1600" b="1" dirty="0">
              <a:solidFill>
                <a:srgbClr val="00B0F0"/>
              </a:solidFill>
              <a:latin typeface="Verdana" panose="020B0604030504040204" pitchFamily="34" charset="0"/>
              <a:ea typeface="Verdana" panose="020B0604030504040204" pitchFamily="34" charset="0"/>
              <a:cs typeface="Calibri"/>
            </a:endParaRPr>
          </a:p>
          <a:p>
            <a:pPr>
              <a:defRPr/>
            </a:pPr>
            <a:r>
              <a:rPr lang="fr-FR" sz="1600" b="1" dirty="0">
                <a:solidFill>
                  <a:srgbClr val="4A66AC"/>
                </a:solidFill>
                <a:latin typeface="Verdana" panose="020B0604030504040204" pitchFamily="34" charset="0"/>
                <a:ea typeface="Verdana" panose="020B0604030504040204" pitchFamily="34" charset="0"/>
              </a:rPr>
              <a:t> </a:t>
            </a:r>
            <a:r>
              <a:rPr lang="fr-FR" sz="1600" b="1" dirty="0">
                <a:solidFill>
                  <a:schemeClr val="tx2"/>
                </a:solidFill>
                <a:latin typeface="Verdana" panose="020B0604030504040204" pitchFamily="34" charset="0"/>
                <a:ea typeface="Verdana" panose="020B0604030504040204" pitchFamily="34" charset="0"/>
              </a:rPr>
              <a:t>réunissant</a:t>
            </a:r>
            <a:br>
              <a:rPr kumimoji="0" lang="fr-FR" sz="1600" b="1" i="0" u="none" strike="noStrike" kern="1200" cap="none" spc="0" normalizeH="0" baseline="0" noProof="0" dirty="0">
                <a:ln>
                  <a:noFill/>
                </a:ln>
                <a:solidFill>
                  <a:srgbClr val="4A66AC">
                    <a:lumMod val="50000"/>
                  </a:srgbClr>
                </a:solidFill>
                <a:effectLst/>
                <a:uLnTx/>
                <a:uFillTx/>
                <a:latin typeface="Verdana" panose="020B0604030504040204" pitchFamily="34" charset="0"/>
                <a:ea typeface="Verdana" panose="020B0604030504040204" pitchFamily="34" charset="0"/>
              </a:rPr>
            </a:br>
            <a:r>
              <a:rPr kumimoji="0" lang="fr-FR" sz="1600" b="1" i="0" u="none" strike="noStrike" kern="1200" cap="none" spc="0" normalizeH="0" baseline="0" noProof="0" dirty="0">
                <a:ln>
                  <a:noFill/>
                </a:ln>
                <a:solidFill>
                  <a:srgbClr val="00B0F0"/>
                </a:solidFill>
                <a:effectLst/>
                <a:uLnTx/>
                <a:uFillTx/>
                <a:latin typeface="Verdana" panose="020B0604030504040204" pitchFamily="34" charset="0"/>
                <a:ea typeface="Verdana" panose="020B0604030504040204" pitchFamily="34" charset="0"/>
              </a:rPr>
              <a:t>100 chercheurs et experts</a:t>
            </a:r>
            <a:endParaRPr lang="fr-FR" sz="1600" dirty="0">
              <a:solidFill>
                <a:srgbClr val="00B0F0"/>
              </a:solidFill>
              <a:latin typeface="Verdana" panose="020B0604030504040204" pitchFamily="34" charset="0"/>
              <a:ea typeface="Verdana" panose="020B060403050404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4A66AC">
                    <a:lumMod val="50000"/>
                  </a:srgbClr>
                </a:solidFill>
                <a:effectLst/>
                <a:uLnTx/>
                <a:uFillTx/>
                <a:latin typeface="Verdana" panose="020B0604030504040204" pitchFamily="34" charset="0"/>
                <a:ea typeface="Verdana" panose="020B0604030504040204" pitchFamily="34" charset="0"/>
              </a:rPr>
              <a:t>au sein d’équipes-projets pluridisciplinaires …</a:t>
            </a:r>
          </a:p>
        </p:txBody>
      </p:sp>
      <p:sp>
        <p:nvSpPr>
          <p:cNvPr id="44" name="ZoneTexte 43">
            <a:extLst>
              <a:ext uri="{FF2B5EF4-FFF2-40B4-BE49-F238E27FC236}">
                <a16:creationId xmlns:a16="http://schemas.microsoft.com/office/drawing/2014/main" id="{7330ADAB-8C1A-4EDC-B5D7-B51A006929D3}"/>
              </a:ext>
            </a:extLst>
          </p:cNvPr>
          <p:cNvSpPr txBox="1"/>
          <p:nvPr/>
        </p:nvSpPr>
        <p:spPr>
          <a:xfrm>
            <a:off x="2672855" y="5123784"/>
            <a:ext cx="2943971" cy="584775"/>
          </a:xfrm>
          <a:prstGeom prst="rect">
            <a:avLst/>
          </a:prstGeom>
          <a:noFill/>
        </p:spPr>
        <p:txBody>
          <a:bodyPr wrap="square" lIns="91440" tIns="45720" rIns="91440" bIns="45720" rtlCol="0" anchor="t">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rPr>
              <a:t>… </a:t>
            </a:r>
            <a:r>
              <a:rPr lang="fr-FR" sz="1600" b="1" dirty="0">
                <a:solidFill>
                  <a:schemeClr val="tx2"/>
                </a:solidFill>
                <a:latin typeface="Verdana" panose="020B0604030504040204" pitchFamily="34" charset="0"/>
                <a:ea typeface="Verdana" panose="020B0604030504040204" pitchFamily="34" charset="0"/>
              </a:rPr>
              <a:t>centré</a:t>
            </a:r>
            <a:r>
              <a:rPr kumimoji="0" lang="fr-FR" sz="16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rPr>
              <a:t> sur</a:t>
            </a:r>
            <a:r>
              <a:rPr kumimoji="0" lang="fr-FR" sz="1600" b="1" i="0" u="none" strike="noStrike" kern="1200" cap="none" spc="0" normalizeH="0" baseline="0" noProof="0" dirty="0">
                <a:ln>
                  <a:noFill/>
                </a:ln>
                <a:solidFill>
                  <a:srgbClr val="4A66AC"/>
                </a:solidFill>
                <a:effectLst/>
                <a:uLnTx/>
                <a:uFillTx/>
                <a:latin typeface="Verdana" panose="020B0604030504040204" pitchFamily="34" charset="0"/>
                <a:ea typeface="Verdana" panose="020B0604030504040204" pitchFamily="34" charset="0"/>
              </a:rPr>
              <a:t> </a:t>
            </a:r>
            <a:r>
              <a:rPr kumimoji="0" lang="fr-FR" sz="1600" b="1" i="0" u="none" strike="noStrike" kern="1200" cap="none" spc="0" normalizeH="0" baseline="0" noProof="0" dirty="0">
                <a:ln>
                  <a:noFill/>
                </a:ln>
                <a:solidFill>
                  <a:srgbClr val="00B0F0"/>
                </a:solidFill>
                <a:effectLst/>
                <a:uLnTx/>
                <a:uFillTx/>
                <a:latin typeface="Verdana" panose="020B0604030504040204" pitchFamily="34" charset="0"/>
                <a:ea typeface="Verdana" panose="020B0604030504040204" pitchFamily="34" charset="0"/>
              </a:rPr>
              <a:t>l’expertise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00B0F0"/>
                </a:solidFill>
                <a:effectLst/>
                <a:uLnTx/>
                <a:uFillTx/>
                <a:latin typeface="Verdana" panose="020B0604030504040204" pitchFamily="34" charset="0"/>
                <a:ea typeface="Verdana" panose="020B0604030504040204" pitchFamily="34" charset="0"/>
              </a:rPr>
              <a:t>de la ville durable</a:t>
            </a:r>
            <a:r>
              <a:rPr kumimoji="0" lang="fr-FR" sz="1600" b="1" i="0" u="none" strike="noStrike" kern="1200" cap="none" spc="0" normalizeH="0" baseline="0" noProof="0" dirty="0">
                <a:ln>
                  <a:noFill/>
                </a:ln>
                <a:solidFill>
                  <a:srgbClr val="4A66AC">
                    <a:lumMod val="50000"/>
                  </a:srgbClr>
                </a:solidFill>
                <a:effectLst/>
                <a:uLnTx/>
                <a:uFillTx/>
                <a:latin typeface="Verdana" panose="020B0604030504040204" pitchFamily="34" charset="0"/>
                <a:ea typeface="Verdana" panose="020B0604030504040204" pitchFamily="34" charset="0"/>
              </a:rPr>
              <a:t> </a:t>
            </a:r>
          </a:p>
        </p:txBody>
      </p:sp>
      <p:pic>
        <p:nvPicPr>
          <p:cNvPr id="7" name="Picture 2" descr="RÃ©sultat de recherche d'images pour &quot;supergrid&quot;">
            <a:extLst>
              <a:ext uri="{FF2B5EF4-FFF2-40B4-BE49-F238E27FC236}">
                <a16:creationId xmlns:a16="http://schemas.microsoft.com/office/drawing/2014/main" id="{E143C2A5-4538-4186-8FC4-E42ACC99F7E1}"/>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511039" y="5104541"/>
            <a:ext cx="736584" cy="4258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RÃ©sultat de recherche d'images pour &quot;vedecom&quot;">
            <a:extLst>
              <a:ext uri="{FF2B5EF4-FFF2-40B4-BE49-F238E27FC236}">
                <a16:creationId xmlns:a16="http://schemas.microsoft.com/office/drawing/2014/main" id="{A9196746-1F36-46C6-9B2B-AD3639A2C93C}"/>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9619778" y="3127593"/>
            <a:ext cx="613016" cy="31065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RÃ©sultat de recherche d'images pour &quot;ines solaire&quot;">
            <a:extLst>
              <a:ext uri="{FF2B5EF4-FFF2-40B4-BE49-F238E27FC236}">
                <a16:creationId xmlns:a16="http://schemas.microsoft.com/office/drawing/2014/main" id="{1BBFDF46-8B40-48AA-A5E3-4A0F97202D00}"/>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9487138" y="3620931"/>
            <a:ext cx="700272" cy="28448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2" descr="RÃ©sultat de recherche d'images pour &quot;pivert ite&quot;">
            <a:extLst>
              <a:ext uri="{FF2B5EF4-FFF2-40B4-BE49-F238E27FC236}">
                <a16:creationId xmlns:a16="http://schemas.microsoft.com/office/drawing/2014/main" id="{050CAD23-786E-462C-8B9C-9871E7182158}"/>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9591597" y="5695187"/>
            <a:ext cx="776034" cy="22055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4" descr="RÃ©sultat de recherche d'images pour &quot;ipvf ite&quot;">
            <a:extLst>
              <a:ext uri="{FF2B5EF4-FFF2-40B4-BE49-F238E27FC236}">
                <a16:creationId xmlns:a16="http://schemas.microsoft.com/office/drawing/2014/main" id="{82FE4401-0763-4C7E-AF76-36FB189FB26B}"/>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9634646" y="4107439"/>
            <a:ext cx="489370" cy="489370"/>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 62">
            <a:extLst>
              <a:ext uri="{FF2B5EF4-FFF2-40B4-BE49-F238E27FC236}">
                <a16:creationId xmlns:a16="http://schemas.microsoft.com/office/drawing/2014/main" id="{D4932533-9B9F-47AD-AB5F-401E539A1B8A}"/>
              </a:ext>
            </a:extLst>
          </p:cNvPr>
          <p:cNvPicPr>
            <a:picLocks noChangeAspect="1"/>
          </p:cNvPicPr>
          <p:nvPr/>
        </p:nvPicPr>
        <p:blipFill rotWithShape="1">
          <a:blip r:embed="rId18" cstate="screen">
            <a:extLst>
              <a:ext uri="{28A0092B-C50C-407E-A947-70E740481C1C}">
                <a14:useLocalDpi xmlns:a14="http://schemas.microsoft.com/office/drawing/2010/main"/>
              </a:ext>
            </a:extLst>
          </a:blip>
          <a:srcRect/>
          <a:stretch/>
        </p:blipFill>
        <p:spPr>
          <a:xfrm>
            <a:off x="9534312" y="4701392"/>
            <a:ext cx="703784" cy="256679"/>
          </a:xfrm>
          <a:prstGeom prst="rect">
            <a:avLst/>
          </a:prstGeom>
        </p:spPr>
      </p:pic>
      <p:pic>
        <p:nvPicPr>
          <p:cNvPr id="65" name="Image 64">
            <a:extLst>
              <a:ext uri="{FF2B5EF4-FFF2-40B4-BE49-F238E27FC236}">
                <a16:creationId xmlns:a16="http://schemas.microsoft.com/office/drawing/2014/main" id="{F48C6372-0B88-4088-8D0E-F976AC33F067}"/>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9431882" y="2716300"/>
            <a:ext cx="1043152" cy="220221"/>
          </a:xfrm>
          <a:prstGeom prst="rect">
            <a:avLst/>
          </a:prstGeom>
        </p:spPr>
      </p:pic>
      <p:pic>
        <p:nvPicPr>
          <p:cNvPr id="67" name="Picture 2" descr="RÃ©sultat de recherche d'images pour &quot;systemX logo&quot;">
            <a:extLst>
              <a:ext uri="{FF2B5EF4-FFF2-40B4-BE49-F238E27FC236}">
                <a16:creationId xmlns:a16="http://schemas.microsoft.com/office/drawing/2014/main" id="{E6A5D708-DDDE-4700-BD49-9DDC2D14B21A}"/>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10630973" y="2225029"/>
            <a:ext cx="613768" cy="27619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descr="RÃ©sultat de recherche d'images pour &quot;bcom logo&quot;">
            <a:extLst>
              <a:ext uri="{FF2B5EF4-FFF2-40B4-BE49-F238E27FC236}">
                <a16:creationId xmlns:a16="http://schemas.microsoft.com/office/drawing/2014/main" id="{6E1AB448-A07B-411E-BE6D-5CF3D3FE207B}"/>
              </a:ext>
            </a:extLst>
          </p:cNvPr>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10689935" y="2744575"/>
            <a:ext cx="643201" cy="24701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Ã©sultat de recherche d'images pour &quot;irt jules verne&quot;">
            <a:extLst>
              <a:ext uri="{FF2B5EF4-FFF2-40B4-BE49-F238E27FC236}">
                <a16:creationId xmlns:a16="http://schemas.microsoft.com/office/drawing/2014/main" id="{B1FD5B72-0701-4EDD-9E9F-A8ED7375B0B5}"/>
              </a:ext>
            </a:extLst>
          </p:cNvPr>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10844508" y="5061056"/>
            <a:ext cx="364631" cy="36463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RÃ©sultat de recherche d'images pour &quot;irt railenium&quot;">
            <a:extLst>
              <a:ext uri="{FF2B5EF4-FFF2-40B4-BE49-F238E27FC236}">
                <a16:creationId xmlns:a16="http://schemas.microsoft.com/office/drawing/2014/main" id="{5112523B-C72F-4218-9857-57324EA0A86D}"/>
              </a:ext>
            </a:extLst>
          </p:cNvPr>
          <p:cNvPicPr>
            <a:picLocks noChangeAspect="1" noChangeArrowheads="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10640612" y="4216428"/>
            <a:ext cx="736584" cy="14999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2" descr="RÃ©sultat de recherche d'images pour &quot;irt bioaster&quot;">
            <a:extLst>
              <a:ext uri="{FF2B5EF4-FFF2-40B4-BE49-F238E27FC236}">
                <a16:creationId xmlns:a16="http://schemas.microsoft.com/office/drawing/2014/main" id="{1CADF6C3-CA85-4708-90E2-5ED999BAD3F1}"/>
              </a:ext>
            </a:extLst>
          </p:cNvPr>
          <p:cNvPicPr>
            <a:picLocks noChangeAspect="1" noChangeArrowheads="1"/>
          </p:cNvPicPr>
          <p:nvPr/>
        </p:nvPicPr>
        <p:blipFill>
          <a:blip r:embed="rId24" cstate="screen">
            <a:extLst>
              <a:ext uri="{28A0092B-C50C-407E-A947-70E740481C1C}">
                <a14:useLocalDpi xmlns:a14="http://schemas.microsoft.com/office/drawing/2010/main"/>
              </a:ext>
            </a:extLst>
          </a:blip>
          <a:srcRect/>
          <a:stretch>
            <a:fillRect/>
          </a:stretch>
        </p:blipFill>
        <p:spPr bwMode="auto">
          <a:xfrm>
            <a:off x="10573164" y="4571899"/>
            <a:ext cx="976511" cy="41205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4" descr="RÃ©sultat de recherche d'images pour &quot;irt nanoelec&quot;">
            <a:extLst>
              <a:ext uri="{FF2B5EF4-FFF2-40B4-BE49-F238E27FC236}">
                <a16:creationId xmlns:a16="http://schemas.microsoft.com/office/drawing/2014/main" id="{1FC6153E-BFA9-407D-B97F-04C4B3095D29}"/>
              </a:ext>
            </a:extLst>
          </p:cNvPr>
          <p:cNvPicPr>
            <a:picLocks noChangeAspect="1" noChangeArrowheads="1"/>
          </p:cNvPicPr>
          <p:nvPr/>
        </p:nvPicPr>
        <p:blipFill rotWithShape="1">
          <a:blip r:embed="rId25" cstate="screen">
            <a:extLst>
              <a:ext uri="{28A0092B-C50C-407E-A947-70E740481C1C}">
                <a14:useLocalDpi xmlns:a14="http://schemas.microsoft.com/office/drawing/2010/main"/>
              </a:ext>
            </a:extLst>
          </a:blip>
          <a:srcRect/>
          <a:stretch/>
        </p:blipFill>
        <p:spPr bwMode="auto">
          <a:xfrm>
            <a:off x="10727838" y="5488255"/>
            <a:ext cx="613016" cy="42603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6" descr="RÃ©sultat de recherche d'images pour &quot;irt M2P&quot;">
            <a:extLst>
              <a:ext uri="{FF2B5EF4-FFF2-40B4-BE49-F238E27FC236}">
                <a16:creationId xmlns:a16="http://schemas.microsoft.com/office/drawing/2014/main" id="{38BFB4C4-4A0E-44E9-ACAF-EEDB9F85E04F}"/>
              </a:ext>
            </a:extLst>
          </p:cNvPr>
          <p:cNvPicPr>
            <a:picLocks noChangeAspect="1" noChangeArrowheads="1"/>
          </p:cNvPicPr>
          <p:nvPr/>
        </p:nvPicPr>
        <p:blipFill>
          <a:blip r:embed="rId26" cstate="screen">
            <a:extLst>
              <a:ext uri="{28A0092B-C50C-407E-A947-70E740481C1C}">
                <a14:useLocalDpi xmlns:a14="http://schemas.microsoft.com/office/drawing/2010/main"/>
              </a:ext>
            </a:extLst>
          </a:blip>
          <a:srcRect/>
          <a:stretch>
            <a:fillRect/>
          </a:stretch>
        </p:blipFill>
        <p:spPr bwMode="auto">
          <a:xfrm>
            <a:off x="10748651" y="3269163"/>
            <a:ext cx="489370" cy="25918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RÃ©sultat de recherche d'images pour &quot;irt saint exupery&quot;">
            <a:extLst>
              <a:ext uri="{FF2B5EF4-FFF2-40B4-BE49-F238E27FC236}">
                <a16:creationId xmlns:a16="http://schemas.microsoft.com/office/drawing/2014/main" id="{2B0DC54D-17B6-4968-9C72-0ADD54B5CCCF}"/>
              </a:ext>
            </a:extLst>
          </p:cNvPr>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10658659" y="3662464"/>
            <a:ext cx="812324" cy="319937"/>
          </a:xfrm>
          <a:prstGeom prst="rect">
            <a:avLst/>
          </a:prstGeom>
          <a:noFill/>
          <a:extLst>
            <a:ext uri="{909E8E84-426E-40DD-AFC4-6F175D3DCCD1}">
              <a14:hiddenFill xmlns:a14="http://schemas.microsoft.com/office/drawing/2010/main">
                <a:solidFill>
                  <a:srgbClr val="FFFFFF"/>
                </a:solidFill>
              </a14:hiddenFill>
            </a:ext>
          </a:extLst>
        </p:spPr>
      </p:pic>
      <p:pic>
        <p:nvPicPr>
          <p:cNvPr id="51" name="Image 50">
            <a:extLst>
              <a:ext uri="{FF2B5EF4-FFF2-40B4-BE49-F238E27FC236}">
                <a16:creationId xmlns:a16="http://schemas.microsoft.com/office/drawing/2014/main" id="{E672FF21-1485-434D-801E-FF3981E9E37B}"/>
              </a:ext>
            </a:extLst>
          </p:cNvPr>
          <p:cNvPicPr>
            <a:picLocks noChangeAspect="1"/>
          </p:cNvPicPr>
          <p:nvPr/>
        </p:nvPicPr>
        <p:blipFill>
          <a:blip r:embed="rId28"/>
          <a:stretch>
            <a:fillRect/>
          </a:stretch>
        </p:blipFill>
        <p:spPr>
          <a:xfrm>
            <a:off x="9488454" y="2135149"/>
            <a:ext cx="932769" cy="377985"/>
          </a:xfrm>
          <a:prstGeom prst="rect">
            <a:avLst/>
          </a:prstGeom>
        </p:spPr>
      </p:pic>
      <p:sp>
        <p:nvSpPr>
          <p:cNvPr id="52" name="ZoneTexte 51">
            <a:extLst>
              <a:ext uri="{FF2B5EF4-FFF2-40B4-BE49-F238E27FC236}">
                <a16:creationId xmlns:a16="http://schemas.microsoft.com/office/drawing/2014/main" id="{57080749-79E5-48AC-8D0B-66096488908D}"/>
              </a:ext>
            </a:extLst>
          </p:cNvPr>
          <p:cNvSpPr txBox="1"/>
          <p:nvPr/>
        </p:nvSpPr>
        <p:spPr>
          <a:xfrm>
            <a:off x="6557148" y="1101610"/>
            <a:ext cx="2495099" cy="707886"/>
          </a:xfrm>
          <a:prstGeom prst="rect">
            <a:avLst/>
          </a:prstGeom>
          <a:noFill/>
        </p:spPr>
        <p:txBody>
          <a:bodyPr wrap="square" rtlCol="0">
            <a:spAutoFit/>
          </a:bodyPr>
          <a:lstStyle/>
          <a:p>
            <a:pPr algn="ctr"/>
            <a:r>
              <a:rPr kumimoji="0" lang="fr-FR" sz="1000" b="1" i="0" u="none" strike="noStrike" kern="1200" cap="none" spc="0" normalizeH="0" baseline="0" noProof="0" dirty="0">
                <a:ln>
                  <a:noFill/>
                </a:ln>
                <a:solidFill>
                  <a:srgbClr val="4A66AC">
                    <a:lumMod val="50000"/>
                  </a:srgbClr>
                </a:solidFill>
                <a:effectLst/>
                <a:uLnTx/>
                <a:uFillTx/>
                <a:latin typeface="Verdana" panose="020B0604030504040204" pitchFamily="34" charset="0"/>
                <a:ea typeface="Verdana" panose="020B0604030504040204" pitchFamily="34" charset="0"/>
              </a:rPr>
              <a:t>Organismes publics d’enseignement supérieur et de recherche</a:t>
            </a:r>
          </a:p>
          <a:p>
            <a:endParaRPr lang="fr-FR" sz="1000" dirty="0">
              <a:latin typeface="Verdana" panose="020B0604030504040204" pitchFamily="34" charset="0"/>
              <a:ea typeface="Verdana" panose="020B0604030504040204" pitchFamily="34" charset="0"/>
            </a:endParaRPr>
          </a:p>
        </p:txBody>
      </p:sp>
      <p:sp>
        <p:nvSpPr>
          <p:cNvPr id="53" name="ZoneTexte 52">
            <a:extLst>
              <a:ext uri="{FF2B5EF4-FFF2-40B4-BE49-F238E27FC236}">
                <a16:creationId xmlns:a16="http://schemas.microsoft.com/office/drawing/2014/main" id="{098D1643-63D4-40B5-AFF3-E2A974906ED5}"/>
              </a:ext>
            </a:extLst>
          </p:cNvPr>
          <p:cNvSpPr txBox="1"/>
          <p:nvPr/>
        </p:nvSpPr>
        <p:spPr>
          <a:xfrm>
            <a:off x="9388379" y="1075111"/>
            <a:ext cx="221333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4A66AC">
                    <a:lumMod val="50000"/>
                  </a:srgbClr>
                </a:solidFill>
                <a:effectLst/>
                <a:uLnTx/>
                <a:uFillTx/>
                <a:latin typeface="Verdana" panose="020B0604030504040204" pitchFamily="34" charset="0"/>
                <a:ea typeface="Verdana" panose="020B0604030504040204" pitchFamily="34" charset="0"/>
              </a:rPr>
              <a:t>8 Instituts pour la Transition É</a:t>
            </a:r>
            <a:r>
              <a:rPr lang="fr-FR" sz="1000" b="1" dirty="0" err="1">
                <a:solidFill>
                  <a:srgbClr val="4A66AC">
                    <a:lumMod val="50000"/>
                  </a:srgbClr>
                </a:solidFill>
                <a:latin typeface="Verdana" panose="020B0604030504040204" pitchFamily="34" charset="0"/>
                <a:ea typeface="Verdana" panose="020B0604030504040204" pitchFamily="34" charset="0"/>
              </a:rPr>
              <a:t>nergétique</a:t>
            </a:r>
            <a:r>
              <a:rPr lang="fr-FR" sz="1000" b="1" dirty="0">
                <a:solidFill>
                  <a:srgbClr val="4A66AC">
                    <a:lumMod val="50000"/>
                  </a:srgbClr>
                </a:solidFill>
                <a:latin typeface="Verdana" panose="020B0604030504040204" pitchFamily="34" charset="0"/>
                <a:ea typeface="Verdana" panose="020B0604030504040204" pitchFamily="34" charset="0"/>
              </a:rPr>
              <a:t> et 8 Instituts de Recherche Technologique</a:t>
            </a:r>
            <a:r>
              <a:rPr kumimoji="0" lang="fr-FR" sz="1000" b="1" i="0" u="none" strike="noStrike" kern="1200" cap="none" spc="0" normalizeH="0" baseline="0" noProof="0" dirty="0">
                <a:ln>
                  <a:noFill/>
                </a:ln>
                <a:solidFill>
                  <a:srgbClr val="4A66AC">
                    <a:lumMod val="50000"/>
                  </a:srgbClr>
                </a:solidFill>
                <a:effectLst/>
                <a:uLnTx/>
                <a:uFillTx/>
                <a:latin typeface="Verdana" panose="020B0604030504040204" pitchFamily="34" charset="0"/>
                <a:ea typeface="Verdana" panose="020B0604030504040204" pitchFamily="34" charset="0"/>
              </a:rPr>
              <a:t> (2000 ETP)</a:t>
            </a:r>
            <a:endParaRPr lang="fr-FR" sz="1000" dirty="0">
              <a:latin typeface="Verdana" panose="020B0604030504040204" pitchFamily="34" charset="0"/>
              <a:ea typeface="Verdana" panose="020B0604030504040204" pitchFamily="34" charset="0"/>
            </a:endParaRPr>
          </a:p>
        </p:txBody>
      </p:sp>
      <p:pic>
        <p:nvPicPr>
          <p:cNvPr id="86" name="Image 85">
            <a:extLst>
              <a:ext uri="{FF2B5EF4-FFF2-40B4-BE49-F238E27FC236}">
                <a16:creationId xmlns:a16="http://schemas.microsoft.com/office/drawing/2014/main" id="{82CF5769-F7A9-4EEB-B1BF-1F3852F8549C}"/>
              </a:ext>
            </a:extLst>
          </p:cNvPr>
          <p:cNvPicPr>
            <a:picLocks noChangeAspect="1"/>
          </p:cNvPicPr>
          <p:nvPr/>
        </p:nvPicPr>
        <p:blipFill rotWithShape="1">
          <a:blip r:embed="rId29" cstate="screen">
            <a:extLst>
              <a:ext uri="{28A0092B-C50C-407E-A947-70E740481C1C}">
                <a14:useLocalDpi xmlns:a14="http://schemas.microsoft.com/office/drawing/2010/main"/>
              </a:ext>
            </a:extLst>
          </a:blip>
          <a:srcRect/>
          <a:stretch/>
        </p:blipFill>
        <p:spPr>
          <a:xfrm>
            <a:off x="9460718" y="5902935"/>
            <a:ext cx="2088957" cy="724667"/>
          </a:xfrm>
          <a:prstGeom prst="rect">
            <a:avLst/>
          </a:prstGeom>
        </p:spPr>
      </p:pic>
      <p:pic>
        <p:nvPicPr>
          <p:cNvPr id="60" name="Image 59" descr="Une image contenant herbe, ciel, extérieur, bâtiment&#10;&#10;Description générée automatiquement">
            <a:extLst>
              <a:ext uri="{FF2B5EF4-FFF2-40B4-BE49-F238E27FC236}">
                <a16:creationId xmlns:a16="http://schemas.microsoft.com/office/drawing/2014/main" id="{C01FCB80-6D2D-4494-9D0D-F718B72D0B43}"/>
              </a:ext>
            </a:extLst>
          </p:cNvPr>
          <p:cNvPicPr>
            <a:picLocks noChangeAspect="1"/>
          </p:cNvPicPr>
          <p:nvPr/>
        </p:nvPicPr>
        <p:blipFill rotWithShape="1">
          <a:blip r:embed="rId30">
            <a:extLst>
              <a:ext uri="{28A0092B-C50C-407E-A947-70E740481C1C}">
                <a14:useLocalDpi xmlns:a14="http://schemas.microsoft.com/office/drawing/2010/main" val="0"/>
              </a:ext>
            </a:extLst>
          </a:blip>
          <a:srcRect t="33686"/>
          <a:stretch/>
        </p:blipFill>
        <p:spPr>
          <a:xfrm>
            <a:off x="332946" y="2737323"/>
            <a:ext cx="5182669" cy="2292324"/>
          </a:xfrm>
          <a:prstGeom prst="rect">
            <a:avLst/>
          </a:prstGeom>
          <a:noFill/>
          <a:ln w="38100">
            <a:gradFill>
              <a:gsLst>
                <a:gs pos="0">
                  <a:schemeClr val="tx2"/>
                </a:gs>
                <a:gs pos="45000">
                  <a:srgbClr val="1283C6"/>
                </a:gs>
                <a:gs pos="23000">
                  <a:schemeClr val="accent1"/>
                </a:gs>
                <a:gs pos="73000">
                  <a:schemeClr val="accent3"/>
                </a:gs>
                <a:gs pos="100000">
                  <a:schemeClr val="accent6"/>
                </a:gs>
              </a:gsLst>
              <a:lin ang="0" scaled="0"/>
            </a:gradFill>
          </a:ln>
          <a:effectLst/>
        </p:spPr>
      </p:pic>
      <p:sp>
        <p:nvSpPr>
          <p:cNvPr id="10" name="Rectangle 9">
            <a:extLst>
              <a:ext uri="{FF2B5EF4-FFF2-40B4-BE49-F238E27FC236}">
                <a16:creationId xmlns:a16="http://schemas.microsoft.com/office/drawing/2014/main" id="{E8F22F36-70BA-4CB3-8946-AC825CA9D50E}"/>
              </a:ext>
            </a:extLst>
          </p:cNvPr>
          <p:cNvSpPr/>
          <p:nvPr/>
        </p:nvSpPr>
        <p:spPr>
          <a:xfrm>
            <a:off x="6336805" y="1091441"/>
            <a:ext cx="2909864" cy="2475699"/>
          </a:xfrm>
          <a:prstGeom prst="rect">
            <a:avLst/>
          </a:prstGeom>
          <a:noFill/>
          <a:ln w="38100">
            <a:gradFill>
              <a:gsLst>
                <a:gs pos="0">
                  <a:schemeClr val="tx2"/>
                </a:gs>
                <a:gs pos="45000">
                  <a:srgbClr val="1283C6"/>
                </a:gs>
                <a:gs pos="23000">
                  <a:schemeClr val="accent1"/>
                </a:gs>
                <a:gs pos="73000">
                  <a:schemeClr val="accent3"/>
                </a:gs>
                <a:gs pos="100000">
                  <a:schemeClr val="accent6"/>
                </a:gs>
              </a:gsLst>
              <a:lin ang="0" scaled="0"/>
            </a:gradFill>
          </a:ln>
          <a:effectLst/>
        </p:spPr>
        <p:txBody>
          <a:bodyPr wrap="square">
            <a:spAutoFit/>
          </a:bodyPr>
          <a:lstStyle/>
          <a:p>
            <a:pPr defTabSz="498475">
              <a:tabLst>
                <a:tab pos="4397375" algn="l"/>
              </a:tabLst>
            </a:pPr>
            <a:endParaRPr lang="fr-FR" sz="400" kern="0" dirty="0">
              <a:solidFill>
                <a:schemeClr val="tx1"/>
              </a:solidFill>
              <a:latin typeface="Verdana" panose="020B0604030504040204" pitchFamily="34" charset="0"/>
              <a:ea typeface="Verdana" panose="020B0604030504040204" pitchFamily="34" charset="0"/>
            </a:endParaRPr>
          </a:p>
        </p:txBody>
      </p:sp>
      <p:sp>
        <p:nvSpPr>
          <p:cNvPr id="64" name="ZoneTexte 63">
            <a:extLst>
              <a:ext uri="{FF2B5EF4-FFF2-40B4-BE49-F238E27FC236}">
                <a16:creationId xmlns:a16="http://schemas.microsoft.com/office/drawing/2014/main" id="{7C9D034E-11E8-4E77-A694-2FE225D8523F}"/>
              </a:ext>
            </a:extLst>
          </p:cNvPr>
          <p:cNvSpPr txBox="1"/>
          <p:nvPr/>
        </p:nvSpPr>
        <p:spPr>
          <a:xfrm>
            <a:off x="6733206" y="3721574"/>
            <a:ext cx="22123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1" dirty="0">
                <a:solidFill>
                  <a:srgbClr val="4A66AC">
                    <a:lumMod val="50000"/>
                  </a:srgbClr>
                </a:solidFill>
                <a:latin typeface="Verdana" panose="020B0604030504040204" pitchFamily="34" charset="0"/>
                <a:ea typeface="Verdana" panose="020B0604030504040204" pitchFamily="34" charset="0"/>
              </a:rPr>
              <a:t>Industriels et i</a:t>
            </a:r>
            <a:r>
              <a:rPr kumimoji="0" lang="fr-FR" sz="1000" b="1" i="0" u="none" strike="noStrike" kern="1200" cap="none" spc="0" normalizeH="0" baseline="0" noProof="0" dirty="0" err="1">
                <a:ln>
                  <a:noFill/>
                </a:ln>
                <a:solidFill>
                  <a:srgbClr val="4A66AC">
                    <a:lumMod val="50000"/>
                  </a:srgbClr>
                </a:solidFill>
                <a:effectLst/>
                <a:uLnTx/>
                <a:uFillTx/>
                <a:latin typeface="Verdana" panose="020B0604030504040204" pitchFamily="34" charset="0"/>
                <a:ea typeface="Verdana" panose="020B0604030504040204" pitchFamily="34" charset="0"/>
              </a:rPr>
              <a:t>ngénieries</a:t>
            </a:r>
            <a:endParaRPr kumimoji="0" lang="fr-FR" sz="1000" b="1" i="0" u="none" strike="noStrike" kern="1200" cap="none" spc="0" normalizeH="0" baseline="0" noProof="0" dirty="0">
              <a:ln>
                <a:noFill/>
              </a:ln>
              <a:solidFill>
                <a:srgbClr val="4A66AC">
                  <a:lumMod val="50000"/>
                </a:srgbClr>
              </a:solidFill>
              <a:effectLst/>
              <a:uLnTx/>
              <a:uFillTx/>
              <a:latin typeface="Verdana" panose="020B0604030504040204" pitchFamily="34" charset="0"/>
              <a:ea typeface="Verdana" panose="020B0604030504040204" pitchFamily="34" charset="0"/>
            </a:endParaRPr>
          </a:p>
        </p:txBody>
      </p:sp>
      <p:sp>
        <p:nvSpPr>
          <p:cNvPr id="66" name="Rectangle 65">
            <a:extLst>
              <a:ext uri="{FF2B5EF4-FFF2-40B4-BE49-F238E27FC236}">
                <a16:creationId xmlns:a16="http://schemas.microsoft.com/office/drawing/2014/main" id="{9F029EDB-0584-474B-A321-2110173954D1}"/>
              </a:ext>
            </a:extLst>
          </p:cNvPr>
          <p:cNvSpPr/>
          <p:nvPr/>
        </p:nvSpPr>
        <p:spPr>
          <a:xfrm>
            <a:off x="6336805" y="3653809"/>
            <a:ext cx="2900544" cy="2125062"/>
          </a:xfrm>
          <a:prstGeom prst="rect">
            <a:avLst/>
          </a:prstGeom>
          <a:noFill/>
          <a:ln w="38100">
            <a:gradFill>
              <a:gsLst>
                <a:gs pos="0">
                  <a:schemeClr val="tx2"/>
                </a:gs>
                <a:gs pos="45000">
                  <a:srgbClr val="1283C6"/>
                </a:gs>
                <a:gs pos="23000">
                  <a:schemeClr val="accent1"/>
                </a:gs>
                <a:gs pos="73000">
                  <a:schemeClr val="accent3"/>
                </a:gs>
                <a:gs pos="100000">
                  <a:schemeClr val="accent6"/>
                </a:gs>
              </a:gsLst>
              <a:lin ang="0" scaled="0"/>
            </a:gradFill>
          </a:ln>
          <a:effectLst/>
        </p:spPr>
        <p:txBody>
          <a:bodyPr wrap="square">
            <a:spAutoFit/>
          </a:bodyPr>
          <a:lstStyle/>
          <a:p>
            <a:pPr defTabSz="498475">
              <a:tabLst>
                <a:tab pos="4397375" algn="l"/>
              </a:tabLst>
            </a:pPr>
            <a:endParaRPr lang="fr-FR" sz="400" kern="0" dirty="0">
              <a:solidFill>
                <a:schemeClr val="tx1"/>
              </a:solidFill>
              <a:latin typeface="Verdana" panose="020B0604030504040204" pitchFamily="34" charset="0"/>
              <a:ea typeface="Verdana" panose="020B0604030504040204" pitchFamily="34" charset="0"/>
            </a:endParaRPr>
          </a:p>
        </p:txBody>
      </p:sp>
      <p:sp>
        <p:nvSpPr>
          <p:cNvPr id="68" name="Rectangle 67">
            <a:extLst>
              <a:ext uri="{FF2B5EF4-FFF2-40B4-BE49-F238E27FC236}">
                <a16:creationId xmlns:a16="http://schemas.microsoft.com/office/drawing/2014/main" id="{B6BF199A-B0D8-43B0-8C4F-5E101C267231}"/>
              </a:ext>
            </a:extLst>
          </p:cNvPr>
          <p:cNvSpPr/>
          <p:nvPr/>
        </p:nvSpPr>
        <p:spPr>
          <a:xfrm>
            <a:off x="9334687" y="1091441"/>
            <a:ext cx="2277376" cy="5666878"/>
          </a:xfrm>
          <a:prstGeom prst="rect">
            <a:avLst/>
          </a:prstGeom>
          <a:noFill/>
          <a:ln w="38100">
            <a:gradFill>
              <a:gsLst>
                <a:gs pos="0">
                  <a:schemeClr val="tx2"/>
                </a:gs>
                <a:gs pos="45000">
                  <a:srgbClr val="1283C6"/>
                </a:gs>
                <a:gs pos="23000">
                  <a:schemeClr val="accent1"/>
                </a:gs>
                <a:gs pos="73000">
                  <a:schemeClr val="accent3"/>
                </a:gs>
                <a:gs pos="100000">
                  <a:schemeClr val="accent6"/>
                </a:gs>
              </a:gsLst>
              <a:lin ang="0" scaled="0"/>
            </a:gradFill>
          </a:ln>
          <a:effectLst/>
        </p:spPr>
        <p:txBody>
          <a:bodyPr wrap="square">
            <a:spAutoFit/>
          </a:bodyPr>
          <a:lstStyle/>
          <a:p>
            <a:pPr defTabSz="498475">
              <a:tabLst>
                <a:tab pos="4397375" algn="l"/>
              </a:tabLst>
            </a:pPr>
            <a:endParaRPr lang="fr-FR" sz="400" kern="0" dirty="0">
              <a:solidFill>
                <a:schemeClr val="tx1"/>
              </a:solidFill>
              <a:latin typeface="Verdana" panose="020B0604030504040204" pitchFamily="34" charset="0"/>
              <a:ea typeface="Verdana" panose="020B0604030504040204" pitchFamily="34" charset="0"/>
            </a:endParaRPr>
          </a:p>
        </p:txBody>
      </p:sp>
      <p:pic>
        <p:nvPicPr>
          <p:cNvPr id="62" name="Image 61" descr="Une image contenant texte, clipart&#10;&#10;Description générée automatiquement">
            <a:extLst>
              <a:ext uri="{FF2B5EF4-FFF2-40B4-BE49-F238E27FC236}">
                <a16:creationId xmlns:a16="http://schemas.microsoft.com/office/drawing/2014/main" id="{E5134734-D5B0-4FA8-8CDA-00381690D973}"/>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294390" y="3033122"/>
            <a:ext cx="842222" cy="174081"/>
          </a:xfrm>
          <a:prstGeom prst="rect">
            <a:avLst/>
          </a:prstGeom>
        </p:spPr>
      </p:pic>
      <p:pic>
        <p:nvPicPr>
          <p:cNvPr id="70" name="Image 69">
            <a:extLst>
              <a:ext uri="{FF2B5EF4-FFF2-40B4-BE49-F238E27FC236}">
                <a16:creationId xmlns:a16="http://schemas.microsoft.com/office/drawing/2014/main" id="{5D06D2C5-EBA9-4622-AD15-F1029621CF99}"/>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6570733" y="1752259"/>
            <a:ext cx="596723" cy="257044"/>
          </a:xfrm>
          <a:prstGeom prst="rect">
            <a:avLst/>
          </a:prstGeom>
        </p:spPr>
      </p:pic>
      <p:pic>
        <p:nvPicPr>
          <p:cNvPr id="72" name="Image 71">
            <a:extLst>
              <a:ext uri="{FF2B5EF4-FFF2-40B4-BE49-F238E27FC236}">
                <a16:creationId xmlns:a16="http://schemas.microsoft.com/office/drawing/2014/main" id="{4C95EA9C-4B5E-4118-A938-E15B0B46D1E0}"/>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222248" y="1725404"/>
            <a:ext cx="842222" cy="298661"/>
          </a:xfrm>
          <a:prstGeom prst="rect">
            <a:avLst/>
          </a:prstGeom>
        </p:spPr>
      </p:pic>
      <p:pic>
        <p:nvPicPr>
          <p:cNvPr id="74" name="Image 73" descr="Une image contenant texte, pont&#10;&#10;Description générée automatiquement">
            <a:extLst>
              <a:ext uri="{FF2B5EF4-FFF2-40B4-BE49-F238E27FC236}">
                <a16:creationId xmlns:a16="http://schemas.microsoft.com/office/drawing/2014/main" id="{9B8A2F38-FD74-459F-8B38-C6D0FDF6EDD5}"/>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688923" y="2078555"/>
            <a:ext cx="383981" cy="502483"/>
          </a:xfrm>
          <a:prstGeom prst="rect">
            <a:avLst/>
          </a:prstGeom>
        </p:spPr>
      </p:pic>
      <p:pic>
        <p:nvPicPr>
          <p:cNvPr id="76" name="Image 75">
            <a:extLst>
              <a:ext uri="{FF2B5EF4-FFF2-40B4-BE49-F238E27FC236}">
                <a16:creationId xmlns:a16="http://schemas.microsoft.com/office/drawing/2014/main" id="{632B1748-F57B-40CC-BC8C-2893FEC677F8}"/>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7519447" y="2061507"/>
            <a:ext cx="487091" cy="435093"/>
          </a:xfrm>
          <a:prstGeom prst="rect">
            <a:avLst/>
          </a:prstGeom>
        </p:spPr>
      </p:pic>
      <p:pic>
        <p:nvPicPr>
          <p:cNvPr id="78" name="Image 77">
            <a:extLst>
              <a:ext uri="{FF2B5EF4-FFF2-40B4-BE49-F238E27FC236}">
                <a16:creationId xmlns:a16="http://schemas.microsoft.com/office/drawing/2014/main" id="{49B2415C-56C5-4ACD-B361-9F9865069D4E}"/>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8524270" y="2479939"/>
            <a:ext cx="400476" cy="425139"/>
          </a:xfrm>
          <a:prstGeom prst="rect">
            <a:avLst/>
          </a:prstGeom>
        </p:spPr>
      </p:pic>
      <p:pic>
        <p:nvPicPr>
          <p:cNvPr id="80" name="Image 79">
            <a:extLst>
              <a:ext uri="{FF2B5EF4-FFF2-40B4-BE49-F238E27FC236}">
                <a16:creationId xmlns:a16="http://schemas.microsoft.com/office/drawing/2014/main" id="{271D6082-201D-44B2-B9BF-9A299BB60CAF}"/>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8443730" y="2109701"/>
            <a:ext cx="543542" cy="257043"/>
          </a:xfrm>
          <a:prstGeom prst="rect">
            <a:avLst/>
          </a:prstGeom>
        </p:spPr>
      </p:pic>
      <p:pic>
        <p:nvPicPr>
          <p:cNvPr id="82" name="Image 81">
            <a:extLst>
              <a:ext uri="{FF2B5EF4-FFF2-40B4-BE49-F238E27FC236}">
                <a16:creationId xmlns:a16="http://schemas.microsoft.com/office/drawing/2014/main" id="{C482001D-2BF3-4ACF-ADCF-2FFA8D488315}"/>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7648245" y="2939348"/>
            <a:ext cx="277663" cy="304533"/>
          </a:xfrm>
          <a:prstGeom prst="rect">
            <a:avLst/>
          </a:prstGeom>
        </p:spPr>
      </p:pic>
      <p:pic>
        <p:nvPicPr>
          <p:cNvPr id="83" name="Image 82">
            <a:extLst>
              <a:ext uri="{FF2B5EF4-FFF2-40B4-BE49-F238E27FC236}">
                <a16:creationId xmlns:a16="http://schemas.microsoft.com/office/drawing/2014/main" id="{E6FD8E30-78C0-42E1-908C-784D97187B2C}"/>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709019" y="2793929"/>
            <a:ext cx="399833" cy="222297"/>
          </a:xfrm>
          <a:prstGeom prst="rect">
            <a:avLst/>
          </a:prstGeom>
        </p:spPr>
      </p:pic>
      <p:pic>
        <p:nvPicPr>
          <p:cNvPr id="84" name="Image 83" descr="Une image contenant texte&#10;&#10;Description générée automatiquement">
            <a:extLst>
              <a:ext uri="{FF2B5EF4-FFF2-40B4-BE49-F238E27FC236}">
                <a16:creationId xmlns:a16="http://schemas.microsoft.com/office/drawing/2014/main" id="{7BA715A1-133B-4AD6-9FDD-9FE3D86858F7}"/>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7335404" y="1811995"/>
            <a:ext cx="733227" cy="201547"/>
          </a:xfrm>
          <a:prstGeom prst="rect">
            <a:avLst/>
          </a:prstGeom>
        </p:spPr>
      </p:pic>
      <p:pic>
        <p:nvPicPr>
          <p:cNvPr id="85" name="Image 84">
            <a:extLst>
              <a:ext uri="{FF2B5EF4-FFF2-40B4-BE49-F238E27FC236}">
                <a16:creationId xmlns:a16="http://schemas.microsoft.com/office/drawing/2014/main" id="{EE2FE671-2688-4788-B2F1-20718E1A9F63}"/>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6747390" y="3137265"/>
            <a:ext cx="323090" cy="323090"/>
          </a:xfrm>
          <a:prstGeom prst="rect">
            <a:avLst/>
          </a:prstGeom>
        </p:spPr>
      </p:pic>
      <p:pic>
        <p:nvPicPr>
          <p:cNvPr id="87" name="Image 86">
            <a:extLst>
              <a:ext uri="{FF2B5EF4-FFF2-40B4-BE49-F238E27FC236}">
                <a16:creationId xmlns:a16="http://schemas.microsoft.com/office/drawing/2014/main" id="{221C5F6E-97DC-41BE-BC0B-392A5DF55CE2}"/>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7519447" y="2505098"/>
            <a:ext cx="467472" cy="348430"/>
          </a:xfrm>
          <a:prstGeom prst="rect">
            <a:avLst/>
          </a:prstGeom>
        </p:spPr>
      </p:pic>
    </p:spTree>
    <p:extLst>
      <p:ext uri="{BB962C8B-B14F-4D97-AF65-F5344CB8AC3E}">
        <p14:creationId xmlns:p14="http://schemas.microsoft.com/office/powerpoint/2010/main" val="337208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200;p33">
            <a:extLst>
              <a:ext uri="{FF2B5EF4-FFF2-40B4-BE49-F238E27FC236}">
                <a16:creationId xmlns:a16="http://schemas.microsoft.com/office/drawing/2014/main" id="{A45A11A4-0D57-4DC0-A538-C5B90E916E3E}"/>
              </a:ext>
            </a:extLst>
          </p:cNvPr>
          <p:cNvSpPr/>
          <p:nvPr/>
        </p:nvSpPr>
        <p:spPr>
          <a:xfrm>
            <a:off x="1129737" y="2269174"/>
            <a:ext cx="3962412" cy="3282297"/>
          </a:xfrm>
          <a:prstGeom prst="snip2DiagRect">
            <a:avLst>
              <a:gd name="adj1" fmla="val 3454"/>
              <a:gd name="adj2" fmla="val 21494"/>
            </a:avLst>
          </a:prstGeom>
          <a:solidFill>
            <a:srgbClr val="16498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rPr>
              <a:t>LES 3 AXES STRATÉGIQUES</a:t>
            </a:r>
          </a:p>
        </p:txBody>
      </p:sp>
      <p:sp>
        <p:nvSpPr>
          <p:cNvPr id="3" name="Titre 2">
            <a:extLst>
              <a:ext uri="{FF2B5EF4-FFF2-40B4-BE49-F238E27FC236}">
                <a16:creationId xmlns:a16="http://schemas.microsoft.com/office/drawing/2014/main" id="{64967B4C-B250-4094-8693-EE4EDFA23D02}"/>
              </a:ext>
            </a:extLst>
          </p:cNvPr>
          <p:cNvSpPr>
            <a:spLocks noGrp="1"/>
          </p:cNvSpPr>
          <p:nvPr>
            <p:ph type="title"/>
          </p:nvPr>
        </p:nvSpPr>
        <p:spPr>
          <a:xfrm>
            <a:off x="868125" y="414554"/>
            <a:ext cx="4731397" cy="796812"/>
          </a:xfrm>
          <a:solidFill>
            <a:schemeClr val="bg1"/>
          </a:solidFill>
        </p:spPr>
        <p:txBody>
          <a:bodyPr>
            <a:normAutofit/>
          </a:bodyPr>
          <a:lstStyle/>
          <a:p>
            <a:r>
              <a:rPr lang="fr-FR" dirty="0"/>
              <a:t>Ambition et axes stratégiques</a:t>
            </a:r>
          </a:p>
        </p:txBody>
      </p:sp>
      <p:sp>
        <p:nvSpPr>
          <p:cNvPr id="2" name="Espace réservé du numéro de diapositive 1">
            <a:extLst>
              <a:ext uri="{FF2B5EF4-FFF2-40B4-BE49-F238E27FC236}">
                <a16:creationId xmlns:a16="http://schemas.microsoft.com/office/drawing/2014/main" id="{53B76D4F-F89E-4A15-8249-9E69E1676562}"/>
              </a:ext>
            </a:extLst>
          </p:cNvPr>
          <p:cNvSpPr>
            <a:spLocks noGrp="1"/>
          </p:cNvSpPr>
          <p:nvPr>
            <p:ph type="sldNum" sz="quarter" idx="12"/>
          </p:nvPr>
        </p:nvSpPr>
        <p:spPr>
          <a:xfrm>
            <a:off x="11788775" y="6486525"/>
            <a:ext cx="403225" cy="371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BBDAC1-D7A1-497E-AC76-084B7C389BC6}" type="slidenum">
              <a:rPr kumimoji="0" lang="fr-FR" sz="1200" b="0" i="0" u="none" strike="noStrike" kern="1200" cap="none" spc="0" normalizeH="0" baseline="0" noProof="0" smtClean="0">
                <a:ln>
                  <a:noFill/>
                </a:ln>
                <a:solidFill>
                  <a:prstClr val="black">
                    <a:tint val="75000"/>
                  </a:prstClr>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tint val="75000"/>
                </a:prstClr>
              </a:solidFill>
              <a:effectLst/>
              <a:uLnTx/>
              <a:uFillTx/>
              <a:latin typeface="Calibri Light" panose="020F0302020204030204"/>
              <a:ea typeface="+mn-ea"/>
              <a:cs typeface="+mn-cs"/>
            </a:endParaRPr>
          </a:p>
        </p:txBody>
      </p:sp>
      <p:sp>
        <p:nvSpPr>
          <p:cNvPr id="39" name="Google Shape;199;p33">
            <a:extLst>
              <a:ext uri="{FF2B5EF4-FFF2-40B4-BE49-F238E27FC236}">
                <a16:creationId xmlns:a16="http://schemas.microsoft.com/office/drawing/2014/main" id="{B41B3C34-3A61-4DCC-8A4E-9730C9ECD4D9}"/>
              </a:ext>
            </a:extLst>
          </p:cNvPr>
          <p:cNvSpPr/>
          <p:nvPr/>
        </p:nvSpPr>
        <p:spPr>
          <a:xfrm>
            <a:off x="4153160" y="2336237"/>
            <a:ext cx="3748481" cy="803571"/>
          </a:xfrm>
          <a:prstGeom prst="snip2DiagRect">
            <a:avLst>
              <a:gd name="adj1" fmla="val 0"/>
              <a:gd name="adj2" fmla="val 16667"/>
            </a:avLst>
          </a:prstGeom>
          <a:solidFill>
            <a:schemeClr val="bg1"/>
          </a:solidFill>
          <a:ln w="25400" cap="flat" cmpd="sng">
            <a:solidFill>
              <a:schemeClr val="dk2"/>
            </a:solidFill>
            <a:prstDash val="solid"/>
            <a:round/>
            <a:headEnd type="none" w="sm" len="sm"/>
            <a:tailEnd type="none" w="sm" len="sm"/>
          </a:ln>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Google Shape;199;p33">
            <a:extLst>
              <a:ext uri="{FF2B5EF4-FFF2-40B4-BE49-F238E27FC236}">
                <a16:creationId xmlns:a16="http://schemas.microsoft.com/office/drawing/2014/main" id="{EC953601-0B68-4DA3-85E2-564E4D0864A7}"/>
              </a:ext>
            </a:extLst>
          </p:cNvPr>
          <p:cNvSpPr/>
          <p:nvPr/>
        </p:nvSpPr>
        <p:spPr>
          <a:xfrm>
            <a:off x="4177698" y="3538416"/>
            <a:ext cx="3748481" cy="788664"/>
          </a:xfrm>
          <a:prstGeom prst="snip2DiagRect">
            <a:avLst>
              <a:gd name="adj1" fmla="val 0"/>
              <a:gd name="adj2" fmla="val 16667"/>
            </a:avLst>
          </a:prstGeom>
          <a:solidFill>
            <a:schemeClr val="bg1"/>
          </a:solidFill>
          <a:ln w="25400" cap="flat" cmpd="sng">
            <a:solidFill>
              <a:schemeClr val="accent4"/>
            </a:solidFill>
            <a:prstDash val="solid"/>
            <a:round/>
            <a:headEnd type="none" w="sm" len="sm"/>
            <a:tailEnd type="none" w="sm" len="sm"/>
          </a:ln>
          <a:effectLst/>
        </p:spPr>
        <p:txBody>
          <a:bodyPr spcFirstLastPara="1" wrap="square" lIns="91425" tIns="91425" rIns="91425" bIns="91425" anchor="ctr" anchorCtr="0">
            <a:no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fr-FR" sz="1600" dirty="0"/>
          </a:p>
        </p:txBody>
      </p:sp>
      <p:sp>
        <p:nvSpPr>
          <p:cNvPr id="32" name="Ellipse 31">
            <a:extLst>
              <a:ext uri="{FF2B5EF4-FFF2-40B4-BE49-F238E27FC236}">
                <a16:creationId xmlns:a16="http://schemas.microsoft.com/office/drawing/2014/main" id="{72A2AD16-48B6-447A-917B-9C90FBFD68C3}"/>
              </a:ext>
            </a:extLst>
          </p:cNvPr>
          <p:cNvSpPr/>
          <p:nvPr/>
        </p:nvSpPr>
        <p:spPr>
          <a:xfrm>
            <a:off x="3812515" y="2116666"/>
            <a:ext cx="663497" cy="632070"/>
          </a:xfrm>
          <a:prstGeom prst="ellipse">
            <a:avLst/>
          </a:prstGeom>
          <a:solidFill>
            <a:schemeClr val="accent1">
              <a:lumMod val="5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FFFFFF"/>
                </a:solidFill>
                <a:effectLst/>
                <a:uLnTx/>
                <a:uFillTx/>
                <a:latin typeface="Calibri"/>
                <a:ea typeface="+mn-ea"/>
                <a:cs typeface="+mn-cs"/>
              </a:rPr>
              <a:t>1</a:t>
            </a:r>
          </a:p>
        </p:txBody>
      </p:sp>
      <p:sp>
        <p:nvSpPr>
          <p:cNvPr id="34" name="Ellipse 33">
            <a:extLst>
              <a:ext uri="{FF2B5EF4-FFF2-40B4-BE49-F238E27FC236}">
                <a16:creationId xmlns:a16="http://schemas.microsoft.com/office/drawing/2014/main" id="{E24F58C8-23C4-453A-95FF-C7A13AA5B1D6}"/>
              </a:ext>
            </a:extLst>
          </p:cNvPr>
          <p:cNvSpPr/>
          <p:nvPr/>
        </p:nvSpPr>
        <p:spPr>
          <a:xfrm>
            <a:off x="3824881" y="3284863"/>
            <a:ext cx="656558" cy="625460"/>
          </a:xfrm>
          <a:prstGeom prst="ellipse">
            <a:avLst/>
          </a:prstGeom>
          <a:solidFill>
            <a:schemeClr val="accent3"/>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FFFFFF"/>
                </a:solidFill>
                <a:effectLst/>
                <a:uLnTx/>
                <a:uFillTx/>
                <a:latin typeface="Calibri"/>
                <a:ea typeface="+mn-ea"/>
                <a:cs typeface="+mn-cs"/>
              </a:rPr>
              <a:t>2</a:t>
            </a:r>
          </a:p>
        </p:txBody>
      </p:sp>
      <p:sp>
        <p:nvSpPr>
          <p:cNvPr id="20" name="Google Shape;199;p33">
            <a:extLst>
              <a:ext uri="{FF2B5EF4-FFF2-40B4-BE49-F238E27FC236}">
                <a16:creationId xmlns:a16="http://schemas.microsoft.com/office/drawing/2014/main" id="{F8474805-1039-47A9-9283-1D2E5386A6FC}"/>
              </a:ext>
            </a:extLst>
          </p:cNvPr>
          <p:cNvSpPr/>
          <p:nvPr/>
        </p:nvSpPr>
        <p:spPr>
          <a:xfrm>
            <a:off x="4177698" y="4829871"/>
            <a:ext cx="3748482" cy="788664"/>
          </a:xfrm>
          <a:prstGeom prst="snip2DiagRect">
            <a:avLst>
              <a:gd name="adj1" fmla="val 0"/>
              <a:gd name="adj2" fmla="val 16667"/>
            </a:avLst>
          </a:prstGeom>
          <a:solidFill>
            <a:schemeClr val="bg1"/>
          </a:solidFill>
          <a:ln w="25400" cap="flat" cmpd="sng">
            <a:solidFill>
              <a:srgbClr val="00B0F0"/>
            </a:solidFill>
            <a:prstDash val="solid"/>
            <a:round/>
            <a:headEnd type="none" w="sm" len="sm"/>
            <a:tailEnd type="none" w="sm" len="sm"/>
          </a:ln>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Ellipse 35">
            <a:extLst>
              <a:ext uri="{FF2B5EF4-FFF2-40B4-BE49-F238E27FC236}">
                <a16:creationId xmlns:a16="http://schemas.microsoft.com/office/drawing/2014/main" id="{58BA36B1-F837-4E0A-BF74-28ED4580F18B}"/>
              </a:ext>
            </a:extLst>
          </p:cNvPr>
          <p:cNvSpPr/>
          <p:nvPr/>
        </p:nvSpPr>
        <p:spPr>
          <a:xfrm>
            <a:off x="3824881" y="4453906"/>
            <a:ext cx="667468" cy="666252"/>
          </a:xfrm>
          <a:prstGeom prst="ellipse">
            <a:avLst/>
          </a:prstGeom>
          <a:solidFill>
            <a:schemeClr val="accent2"/>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srgbClr val="FFFFFF"/>
                </a:solidFill>
                <a:effectLst/>
                <a:uLnTx/>
                <a:uFillTx/>
                <a:latin typeface="Calibri"/>
                <a:ea typeface="+mn-ea"/>
                <a:cs typeface="+mn-cs"/>
              </a:rPr>
              <a:t>3</a:t>
            </a:r>
          </a:p>
        </p:txBody>
      </p:sp>
      <p:sp>
        <p:nvSpPr>
          <p:cNvPr id="28" name="Rectangle 27">
            <a:extLst>
              <a:ext uri="{FF2B5EF4-FFF2-40B4-BE49-F238E27FC236}">
                <a16:creationId xmlns:a16="http://schemas.microsoft.com/office/drawing/2014/main" id="{072F7BBA-339A-4463-8528-D4FF42E44FEE}"/>
              </a:ext>
            </a:extLst>
          </p:cNvPr>
          <p:cNvSpPr/>
          <p:nvPr/>
        </p:nvSpPr>
        <p:spPr>
          <a:xfrm>
            <a:off x="3753479" y="4911348"/>
            <a:ext cx="4005335" cy="369332"/>
          </a:xfrm>
          <a:prstGeom prst="rect">
            <a:avLst/>
          </a:prstGeom>
        </p:spPr>
        <p:txBody>
          <a:bodyPr wrap="square">
            <a:spAutoFit/>
          </a:bodyPr>
          <a:lstStyle/>
          <a:p>
            <a:pPr lvl="2"/>
            <a:r>
              <a:rPr lang="fr-FR" b="1" dirty="0">
                <a:latin typeface="Verdana" panose="020B0604030504040204" pitchFamily="34" charset="0"/>
                <a:ea typeface="Verdana" panose="020B0604030504040204" pitchFamily="34" charset="0"/>
              </a:rPr>
              <a:t>Innovations urbaines</a:t>
            </a:r>
          </a:p>
        </p:txBody>
      </p:sp>
      <p:sp>
        <p:nvSpPr>
          <p:cNvPr id="37" name="Rectangle 36">
            <a:extLst>
              <a:ext uri="{FF2B5EF4-FFF2-40B4-BE49-F238E27FC236}">
                <a16:creationId xmlns:a16="http://schemas.microsoft.com/office/drawing/2014/main" id="{E2D00726-2FEE-4BCC-BFC5-125FF2BDF427}"/>
              </a:ext>
            </a:extLst>
          </p:cNvPr>
          <p:cNvSpPr/>
          <p:nvPr/>
        </p:nvSpPr>
        <p:spPr>
          <a:xfrm>
            <a:off x="3701097" y="2441645"/>
            <a:ext cx="4005336" cy="369332"/>
          </a:xfrm>
          <a:prstGeom prst="rect">
            <a:avLst/>
          </a:prstGeom>
        </p:spPr>
        <p:txBody>
          <a:bodyPr wrap="square">
            <a:spAutoFit/>
          </a:bodyPr>
          <a:lstStyle/>
          <a:p>
            <a:pPr lvl="2"/>
            <a:r>
              <a:rPr lang="fr-FR" b="1" dirty="0">
                <a:latin typeface="Verdana" panose="020B0604030504040204" pitchFamily="34" charset="0"/>
                <a:ea typeface="Verdana" panose="020B0604030504040204" pitchFamily="34" charset="0"/>
              </a:rPr>
              <a:t>Quartiers bas carbone </a:t>
            </a:r>
            <a:endParaRPr lang="fr-FR"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5BAED6A0-62CA-47EE-929B-FA4DC6CE18B0}"/>
              </a:ext>
            </a:extLst>
          </p:cNvPr>
          <p:cNvSpPr/>
          <p:nvPr/>
        </p:nvSpPr>
        <p:spPr>
          <a:xfrm>
            <a:off x="3753480" y="3656846"/>
            <a:ext cx="4172700" cy="677108"/>
          </a:xfrm>
          <a:prstGeom prst="rect">
            <a:avLst/>
          </a:prstGeom>
          <a:effectLst/>
        </p:spPr>
        <p:txBody>
          <a:bodyPr wrap="square">
            <a:spAutoFit/>
          </a:bodyPr>
          <a:lstStyle/>
          <a:p>
            <a:pPr lvl="2"/>
            <a:r>
              <a:rPr lang="fr-FR" b="1" dirty="0">
                <a:latin typeface="Verdana" panose="020B0604030504040204" pitchFamily="34" charset="0"/>
                <a:ea typeface="Verdana" panose="020B0604030504040204" pitchFamily="34" charset="0"/>
              </a:rPr>
              <a:t>Stratégies urbaines durables</a:t>
            </a:r>
          </a:p>
        </p:txBody>
      </p:sp>
      <p:sp>
        <p:nvSpPr>
          <p:cNvPr id="16" name="TextBox 4">
            <a:extLst>
              <a:ext uri="{FF2B5EF4-FFF2-40B4-BE49-F238E27FC236}">
                <a16:creationId xmlns:a16="http://schemas.microsoft.com/office/drawing/2014/main" id="{E7D3A9C4-2518-4843-8CAF-4369346E3AD7}"/>
              </a:ext>
            </a:extLst>
          </p:cNvPr>
          <p:cNvSpPr txBox="1"/>
          <p:nvPr/>
        </p:nvSpPr>
        <p:spPr>
          <a:xfrm>
            <a:off x="8516334" y="2432701"/>
            <a:ext cx="2477757" cy="73866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kumimoji="0" lang="fr-FR" sz="1400" b="1" i="0" u="none" strike="noStrike" kern="1200" cap="none" spc="0" normalizeH="0" baseline="0" dirty="0">
                <a:ln>
                  <a:noFill/>
                </a:ln>
                <a:solidFill>
                  <a:srgbClr val="153669"/>
                </a:solidFill>
                <a:effectLst/>
                <a:uLnTx/>
                <a:uFillTx/>
                <a:latin typeface="Verdana"/>
                <a:ea typeface="Verdana"/>
              </a:rPr>
              <a:t>outils </a:t>
            </a:r>
            <a:r>
              <a:rPr lang="fr-FR" sz="1400" b="1" dirty="0">
                <a:solidFill>
                  <a:srgbClr val="153669"/>
                </a:solidFill>
                <a:latin typeface="Verdana"/>
                <a:ea typeface="Verdana"/>
              </a:rPr>
              <a:t>de référence d'aide </a:t>
            </a:r>
            <a:r>
              <a:rPr kumimoji="0" lang="fr-FR" sz="1400" b="1" i="0" u="none" strike="noStrike" kern="1200" cap="none" spc="0" normalizeH="0" baseline="0" dirty="0">
                <a:ln>
                  <a:noFill/>
                </a:ln>
                <a:solidFill>
                  <a:srgbClr val="153669"/>
                </a:solidFill>
                <a:effectLst/>
                <a:uLnTx/>
                <a:uFillTx/>
                <a:latin typeface="Verdana"/>
                <a:ea typeface="Verdana"/>
              </a:rPr>
              <a:t>à la conception</a:t>
            </a:r>
            <a:r>
              <a:rPr lang="fr-FR" sz="1400" b="1" dirty="0">
                <a:solidFill>
                  <a:srgbClr val="153669"/>
                </a:solidFill>
                <a:latin typeface="Verdana"/>
                <a:ea typeface="Verdana"/>
              </a:rPr>
              <a:t> </a:t>
            </a:r>
            <a:endParaRPr lang="fr-FR" sz="1400" b="1" i="0" u="none" strike="noStrike" kern="1200" cap="none" spc="0" normalizeH="0" baseline="0" dirty="0">
              <a:ln>
                <a:noFill/>
              </a:ln>
              <a:solidFill>
                <a:srgbClr val="153669"/>
              </a:solidFill>
              <a:effectLst/>
              <a:uLnTx/>
              <a:uFillTx/>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dirty="0">
                <a:ln>
                  <a:noFill/>
                </a:ln>
                <a:solidFill>
                  <a:srgbClr val="153669"/>
                </a:solidFill>
                <a:effectLst/>
                <a:uLnTx/>
                <a:uFillTx/>
                <a:latin typeface="Verdana"/>
                <a:ea typeface="Verdana"/>
              </a:rPr>
              <a:t>de projets urbains</a:t>
            </a:r>
            <a:endParaRPr lang="fr-FR" sz="1400" b="1" i="0" u="none" strike="noStrike" kern="1200" cap="none" spc="0" normalizeH="0" baseline="0" dirty="0">
              <a:ln>
                <a:noFill/>
              </a:ln>
              <a:solidFill>
                <a:srgbClr val="153669"/>
              </a:solidFill>
              <a:effectLst/>
              <a:uLnTx/>
              <a:uFillTx/>
              <a:latin typeface="Verdana"/>
              <a:ea typeface="Verdana"/>
            </a:endParaRPr>
          </a:p>
        </p:txBody>
      </p:sp>
      <p:sp>
        <p:nvSpPr>
          <p:cNvPr id="17" name="TextBox 16">
            <a:extLst>
              <a:ext uri="{FF2B5EF4-FFF2-40B4-BE49-F238E27FC236}">
                <a16:creationId xmlns:a16="http://schemas.microsoft.com/office/drawing/2014/main" id="{B3337E8B-B15C-4948-B897-91DD08177963}"/>
              </a:ext>
            </a:extLst>
          </p:cNvPr>
          <p:cNvSpPr txBox="1"/>
          <p:nvPr/>
        </p:nvSpPr>
        <p:spPr>
          <a:xfrm>
            <a:off x="8516334" y="4997875"/>
            <a:ext cx="2574448"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fr-FR"/>
            </a:defPPr>
            <a:lvl1pPr marR="0" lvl="0" indent="0" fontAlgn="auto">
              <a:lnSpc>
                <a:spcPct val="10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Verdana" panose="020B0604030504040204" pitchFamily="34" charset="0"/>
                <a:ea typeface="Verdana" panose="020B0604030504040204" pitchFamily="34" charset="0"/>
              </a:defRPr>
            </a:lvl1pPr>
          </a:lstStyle>
          <a:p>
            <a:r>
              <a:rPr lang="fr-FR" b="1" dirty="0">
                <a:solidFill>
                  <a:srgbClr val="00B0F0"/>
                </a:solidFill>
              </a:rPr>
              <a:t>expérimentation, évaluation, réplication</a:t>
            </a:r>
          </a:p>
        </p:txBody>
      </p:sp>
      <p:sp>
        <p:nvSpPr>
          <p:cNvPr id="19" name="TextBox 18">
            <a:extLst>
              <a:ext uri="{FF2B5EF4-FFF2-40B4-BE49-F238E27FC236}">
                <a16:creationId xmlns:a16="http://schemas.microsoft.com/office/drawing/2014/main" id="{CFB6B9AD-3B1C-4921-BA39-2514EEA403C6}"/>
              </a:ext>
            </a:extLst>
          </p:cNvPr>
          <p:cNvSpPr txBox="1"/>
          <p:nvPr/>
        </p:nvSpPr>
        <p:spPr>
          <a:xfrm>
            <a:off x="8516334" y="3672214"/>
            <a:ext cx="2477959" cy="73866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fr-FR"/>
            </a:defPPr>
            <a:lvl1pPr marR="0" lvl="0" indent="0" fontAlgn="auto">
              <a:lnSpc>
                <a:spcPct val="10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Verdana" panose="020B0604030504040204" pitchFamily="34" charset="0"/>
                <a:ea typeface="Verdana" panose="020B0604030504040204" pitchFamily="34" charset="0"/>
              </a:defRPr>
            </a:lvl1pPr>
          </a:lstStyle>
          <a:p>
            <a:r>
              <a:rPr lang="fr-FR" b="1" dirty="0">
                <a:solidFill>
                  <a:schemeClr val="accent3"/>
                </a:solidFill>
                <a:latin typeface="Verdana"/>
                <a:ea typeface="Verdana"/>
              </a:rPr>
              <a:t>outils de référence d’aide à la planification urbaine</a:t>
            </a:r>
          </a:p>
        </p:txBody>
      </p:sp>
      <p:sp>
        <p:nvSpPr>
          <p:cNvPr id="5" name="Flèche : droite 4">
            <a:extLst>
              <a:ext uri="{FF2B5EF4-FFF2-40B4-BE49-F238E27FC236}">
                <a16:creationId xmlns:a16="http://schemas.microsoft.com/office/drawing/2014/main" id="{2226584F-03F6-4917-AAF7-6E0D0A2D362C}"/>
              </a:ext>
            </a:extLst>
          </p:cNvPr>
          <p:cNvSpPr/>
          <p:nvPr/>
        </p:nvSpPr>
        <p:spPr>
          <a:xfrm>
            <a:off x="7901641" y="2663855"/>
            <a:ext cx="519807" cy="20972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EC6A99CE-DA17-4ED6-8E1A-C0375477441B}"/>
              </a:ext>
            </a:extLst>
          </p:cNvPr>
          <p:cNvSpPr/>
          <p:nvPr/>
        </p:nvSpPr>
        <p:spPr>
          <a:xfrm>
            <a:off x="7926179" y="3890537"/>
            <a:ext cx="520755" cy="209726"/>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droite 21">
            <a:extLst>
              <a:ext uri="{FF2B5EF4-FFF2-40B4-BE49-F238E27FC236}">
                <a16:creationId xmlns:a16="http://schemas.microsoft.com/office/drawing/2014/main" id="{1052014E-33F0-420C-BA5D-DE9A05609EEC}"/>
              </a:ext>
            </a:extLst>
          </p:cNvPr>
          <p:cNvSpPr/>
          <p:nvPr/>
        </p:nvSpPr>
        <p:spPr>
          <a:xfrm>
            <a:off x="7922655" y="5162808"/>
            <a:ext cx="520755" cy="209726"/>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E0B0BE52-DCF7-40A3-BD6A-01F282F7BADF}"/>
              </a:ext>
            </a:extLst>
          </p:cNvPr>
          <p:cNvSpPr/>
          <p:nvPr/>
        </p:nvSpPr>
        <p:spPr>
          <a:xfrm>
            <a:off x="575187" y="1232091"/>
            <a:ext cx="10724184" cy="769441"/>
          </a:xfrm>
          <a:prstGeom prst="rect">
            <a:avLst/>
          </a:prstGeom>
          <a:solidFill>
            <a:schemeClr val="bg1"/>
          </a:solidFill>
          <a:ln w="38100">
            <a:gradFill>
              <a:gsLst>
                <a:gs pos="0">
                  <a:schemeClr val="tx2"/>
                </a:gs>
                <a:gs pos="45000">
                  <a:srgbClr val="1283C6"/>
                </a:gs>
                <a:gs pos="23000">
                  <a:schemeClr val="accent1"/>
                </a:gs>
                <a:gs pos="73000">
                  <a:schemeClr val="accent3"/>
                </a:gs>
                <a:gs pos="100000">
                  <a:schemeClr val="accent6"/>
                </a:gs>
              </a:gsLst>
              <a:lin ang="0" scaled="0"/>
            </a:gradFill>
          </a:ln>
          <a:effectLst/>
        </p:spPr>
        <p:txBody>
          <a:bodyPr wrap="square">
            <a:spAutoFit/>
          </a:bodyPr>
          <a:lstStyle/>
          <a:p>
            <a:pPr marL="0" marR="0" lvl="0" indent="0" algn="l" defTabSz="498475" rtl="0" eaLnBrk="1" fontAlgn="auto" latinLnBrk="0" hangingPunct="1">
              <a:lnSpc>
                <a:spcPct val="100000"/>
              </a:lnSpc>
              <a:buClrTx/>
              <a:buSzTx/>
              <a:buFontTx/>
              <a:buNone/>
              <a:tabLst>
                <a:tab pos="4397375" algn="l"/>
              </a:tabLst>
              <a:defRPr/>
            </a:pPr>
            <a:endParaRPr kumimoji="0" lang="fr-FR" sz="4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L="742950" lvl="1" indent="-285750" defTabSz="498475">
              <a:buFont typeface="Arial" panose="020B0604020202020204" pitchFamily="34" charset="0"/>
              <a:buChar char="•"/>
              <a:tabLst>
                <a:tab pos="4397375" algn="l"/>
              </a:tabLst>
              <a:defRPr/>
            </a:pPr>
            <a:r>
              <a:rPr kumimoji="0" lang="fr-FR" sz="1600" b="1" i="0" u="none" strike="noStrike" kern="0" cap="none" spc="0" normalizeH="0" baseline="0" noProof="0" dirty="0">
                <a:ln>
                  <a:noFill/>
                </a:ln>
                <a:effectLst/>
                <a:uLnTx/>
                <a:uFillTx/>
                <a:latin typeface="Verdana" panose="020B0604030504040204" pitchFamily="34" charset="0"/>
                <a:ea typeface="Verdana" panose="020B0604030504040204" pitchFamily="34" charset="0"/>
              </a:rPr>
              <a:t>Accélérer les innovations </a:t>
            </a:r>
            <a:r>
              <a:rPr kumimoji="0" lang="fr-FR" sz="1600" b="0" i="0" u="none" strike="noStrike" kern="0" cap="none" spc="0" normalizeH="0" baseline="0" noProof="0" dirty="0">
                <a:ln>
                  <a:noFill/>
                </a:ln>
                <a:effectLst/>
                <a:uLnTx/>
                <a:uFillTx/>
                <a:latin typeface="Verdana" panose="020B0604030504040204" pitchFamily="34" charset="0"/>
                <a:ea typeface="Verdana" panose="020B0604030504040204" pitchFamily="34" charset="0"/>
              </a:rPr>
              <a:t>(méthodes, outils et solutions) dans le domaine de la transition énergétique et écologique des villes, </a:t>
            </a:r>
            <a:r>
              <a:rPr kumimoji="0" lang="fr-FR" sz="1600" b="1" i="0" u="none" strike="noStrike" kern="0" cap="none" spc="0" normalizeH="0" baseline="0" noProof="0" dirty="0">
                <a:ln>
                  <a:noFill/>
                </a:ln>
                <a:effectLst/>
                <a:uLnTx/>
                <a:uFillTx/>
                <a:latin typeface="Verdana" panose="020B0604030504040204" pitchFamily="34" charset="0"/>
                <a:ea typeface="Verdana" panose="020B0604030504040204" pitchFamily="34" charset="0"/>
              </a:rPr>
              <a:t>et</a:t>
            </a:r>
            <a:r>
              <a:rPr kumimoji="0" lang="fr-FR" sz="1600" b="0" i="0" u="none" strike="noStrike" kern="0" cap="none" spc="0" normalizeH="0" baseline="0" noProof="0" dirty="0">
                <a:ln>
                  <a:noFill/>
                </a:ln>
                <a:effectLst/>
                <a:uLnTx/>
                <a:uFillTx/>
                <a:latin typeface="Verdana" panose="020B0604030504040204" pitchFamily="34" charset="0"/>
                <a:ea typeface="Verdana" panose="020B0604030504040204" pitchFamily="34" charset="0"/>
              </a:rPr>
              <a:t> </a:t>
            </a:r>
            <a:r>
              <a:rPr kumimoji="0" lang="fr-FR" sz="1600" b="1" i="0" u="none" strike="noStrike" kern="0" cap="none" spc="0" normalizeH="0" baseline="0" noProof="0" dirty="0">
                <a:ln>
                  <a:noFill/>
                </a:ln>
                <a:effectLst/>
                <a:uLnTx/>
                <a:uFillTx/>
                <a:latin typeface="Verdana" panose="020B0604030504040204" pitchFamily="34" charset="0"/>
                <a:ea typeface="Verdana" panose="020B0604030504040204" pitchFamily="34" charset="0"/>
              </a:rPr>
              <a:t>leur déploiement à grande échelle.</a:t>
            </a:r>
          </a:p>
          <a:p>
            <a:pPr marL="0" marR="0" lvl="0" indent="0" algn="l" defTabSz="498475" rtl="0" eaLnBrk="1" fontAlgn="auto" latinLnBrk="0" hangingPunct="1">
              <a:lnSpc>
                <a:spcPct val="100000"/>
              </a:lnSpc>
              <a:buClrTx/>
              <a:buSzTx/>
              <a:buFontTx/>
              <a:buNone/>
              <a:tabLst>
                <a:tab pos="4397375" algn="l"/>
              </a:tabLst>
              <a:defRPr/>
            </a:pPr>
            <a:endParaRPr kumimoji="0" lang="fr-FR" sz="8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8094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a:extLst>
              <a:ext uri="{FF2B5EF4-FFF2-40B4-BE49-F238E27FC236}">
                <a16:creationId xmlns:a16="http://schemas.microsoft.com/office/drawing/2014/main" id="{B81974BA-A0A9-137D-4784-BC8862F5029E}"/>
              </a:ext>
            </a:extLst>
          </p:cNvPr>
          <p:cNvSpPr/>
          <p:nvPr/>
        </p:nvSpPr>
        <p:spPr>
          <a:xfrm>
            <a:off x="9123219" y="2476368"/>
            <a:ext cx="1732546" cy="134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Logiciels d’</a:t>
            </a:r>
            <a:r>
              <a:rPr lang="fr-FR" sz="1400" dirty="0" err="1"/>
              <a:t>Efficacity</a:t>
            </a:r>
            <a:endParaRPr lang="fr-FR" sz="1400" dirty="0"/>
          </a:p>
        </p:txBody>
      </p:sp>
      <p:sp>
        <p:nvSpPr>
          <p:cNvPr id="9" name="Ellipse 8">
            <a:extLst>
              <a:ext uri="{FF2B5EF4-FFF2-40B4-BE49-F238E27FC236}">
                <a16:creationId xmlns:a16="http://schemas.microsoft.com/office/drawing/2014/main" id="{688A37B4-6798-4C08-DC95-2E18A82701A0}"/>
              </a:ext>
            </a:extLst>
          </p:cNvPr>
          <p:cNvSpPr/>
          <p:nvPr/>
        </p:nvSpPr>
        <p:spPr>
          <a:xfrm>
            <a:off x="5186922" y="2476364"/>
            <a:ext cx="2569945" cy="134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BDD de profils de besoins énergétiques</a:t>
            </a:r>
          </a:p>
          <a:p>
            <a:pPr algn="ctr"/>
            <a:r>
              <a:rPr lang="fr-FR" sz="1200" dirty="0"/>
              <a:t>de bâtiments</a:t>
            </a:r>
          </a:p>
          <a:p>
            <a:pPr algn="ctr"/>
            <a:r>
              <a:rPr lang="fr-FR" sz="1200" dirty="0">
                <a:solidFill>
                  <a:srgbClr val="000000"/>
                </a:solidFill>
                <a:effectLst/>
                <a:latin typeface="Times New Roman" panose="02020603050405020304" pitchFamily="18" charset="0"/>
                <a:ea typeface="Times New Roman" panose="02020603050405020304" pitchFamily="18" charset="0"/>
              </a:rPr>
              <a:t>( enrichie et mise à jour régulièrement)</a:t>
            </a:r>
            <a:endParaRPr lang="fr-FR" sz="1200" dirty="0"/>
          </a:p>
        </p:txBody>
      </p:sp>
      <p:sp>
        <p:nvSpPr>
          <p:cNvPr id="10" name="Ellipse 9">
            <a:extLst>
              <a:ext uri="{FF2B5EF4-FFF2-40B4-BE49-F238E27FC236}">
                <a16:creationId xmlns:a16="http://schemas.microsoft.com/office/drawing/2014/main" id="{5CD8A757-12AF-E866-E81C-DC860A3A34AB}"/>
              </a:ext>
            </a:extLst>
          </p:cNvPr>
          <p:cNvSpPr/>
          <p:nvPr/>
        </p:nvSpPr>
        <p:spPr>
          <a:xfrm>
            <a:off x="1486080" y="1180396"/>
            <a:ext cx="1923068" cy="14288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400" dirty="0">
              <a:solidFill>
                <a:srgbClr val="000000"/>
              </a:solidFill>
              <a:effectLst/>
              <a:latin typeface="Times New Roman" panose="02020603050405020304" pitchFamily="18" charset="0"/>
              <a:ea typeface="Times New Roman" panose="02020603050405020304" pitchFamily="18" charset="0"/>
            </a:endParaRPr>
          </a:p>
          <a:p>
            <a:pPr algn="ctr"/>
            <a:r>
              <a:rPr lang="fr-FR" sz="1400" dirty="0">
                <a:solidFill>
                  <a:srgbClr val="000000"/>
                </a:solidFill>
                <a:effectLst/>
                <a:latin typeface="Times New Roman" panose="02020603050405020304" pitchFamily="18" charset="0"/>
                <a:ea typeface="Times New Roman" panose="02020603050405020304" pitchFamily="18" charset="0"/>
              </a:rPr>
              <a:t>QBC 1.1</a:t>
            </a:r>
          </a:p>
          <a:p>
            <a:pPr algn="ctr"/>
            <a:r>
              <a:rPr lang="fr-FR" sz="1000" dirty="0">
                <a:solidFill>
                  <a:srgbClr val="000000"/>
                </a:solidFill>
                <a:effectLst/>
                <a:latin typeface="Times New Roman" panose="02020603050405020304" pitchFamily="18" charset="0"/>
                <a:ea typeface="Times New Roman" panose="02020603050405020304" pitchFamily="18" charset="0"/>
              </a:rPr>
              <a:t>Données bâtimentaires pour la modélisation</a:t>
            </a:r>
            <a:r>
              <a:rPr lang="fr-FR" sz="1000" spc="5" dirty="0">
                <a:solidFill>
                  <a:srgbClr val="000000"/>
                </a:solidFill>
                <a:effectLst/>
                <a:latin typeface="Times New Roman" panose="02020603050405020304" pitchFamily="18" charset="0"/>
                <a:ea typeface="Times New Roman" panose="02020603050405020304" pitchFamily="18" charset="0"/>
              </a:rPr>
              <a:t> </a:t>
            </a:r>
            <a:r>
              <a:rPr lang="fr-FR" sz="1000" dirty="0">
                <a:solidFill>
                  <a:srgbClr val="000000"/>
                </a:solidFill>
                <a:effectLst/>
                <a:latin typeface="Times New Roman" panose="02020603050405020304" pitchFamily="18" charset="0"/>
                <a:ea typeface="Times New Roman" panose="02020603050405020304" pitchFamily="18" charset="0"/>
              </a:rPr>
              <a:t>multi-énergie </a:t>
            </a:r>
            <a:br>
              <a:rPr lang="fr-FR" sz="1800" dirty="0">
                <a:solidFill>
                  <a:srgbClr val="000000"/>
                </a:solidFill>
                <a:effectLst/>
                <a:latin typeface="Times New Roman" panose="02020603050405020304" pitchFamily="18" charset="0"/>
                <a:ea typeface="Times New Roman" panose="02020603050405020304" pitchFamily="18" charset="0"/>
              </a:rPr>
            </a:br>
            <a:endParaRPr lang="fr-FR" dirty="0"/>
          </a:p>
        </p:txBody>
      </p:sp>
      <p:sp>
        <p:nvSpPr>
          <p:cNvPr id="11" name="Flèche : droite 10">
            <a:extLst>
              <a:ext uri="{FF2B5EF4-FFF2-40B4-BE49-F238E27FC236}">
                <a16:creationId xmlns:a16="http://schemas.microsoft.com/office/drawing/2014/main" id="{386C5208-96A5-E0CA-500F-733F50C2B931}"/>
              </a:ext>
            </a:extLst>
          </p:cNvPr>
          <p:cNvSpPr/>
          <p:nvPr/>
        </p:nvSpPr>
        <p:spPr>
          <a:xfrm rot="19178569">
            <a:off x="4222544" y="4011835"/>
            <a:ext cx="1292564" cy="282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F13BB1B3-22F3-3CF7-DA6F-B6D8E0FAF403}"/>
              </a:ext>
            </a:extLst>
          </p:cNvPr>
          <p:cNvSpPr/>
          <p:nvPr/>
        </p:nvSpPr>
        <p:spPr>
          <a:xfrm>
            <a:off x="7887409" y="2999667"/>
            <a:ext cx="1105268" cy="282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DFA6659-1C9E-F8DC-8C03-30AB3AF07F24}"/>
              </a:ext>
            </a:extLst>
          </p:cNvPr>
          <p:cNvSpPr/>
          <p:nvPr/>
        </p:nvSpPr>
        <p:spPr>
          <a:xfrm>
            <a:off x="7794756" y="2698193"/>
            <a:ext cx="1263192" cy="2821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alimente</a:t>
            </a:r>
          </a:p>
        </p:txBody>
      </p:sp>
      <p:sp>
        <p:nvSpPr>
          <p:cNvPr id="15" name="Ellipse 14">
            <a:extLst>
              <a:ext uri="{FF2B5EF4-FFF2-40B4-BE49-F238E27FC236}">
                <a16:creationId xmlns:a16="http://schemas.microsoft.com/office/drawing/2014/main" id="{1D676EAB-30C0-3573-B5A9-1682D97676F6}"/>
              </a:ext>
            </a:extLst>
          </p:cNvPr>
          <p:cNvSpPr/>
          <p:nvPr/>
        </p:nvSpPr>
        <p:spPr>
          <a:xfrm>
            <a:off x="1291545" y="4248298"/>
            <a:ext cx="3280529" cy="200791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0000"/>
                </a:solidFill>
                <a:effectLst/>
                <a:latin typeface="Times New Roman" panose="02020603050405020304" pitchFamily="18" charset="0"/>
                <a:ea typeface="Times New Roman" panose="02020603050405020304" pitchFamily="18" charset="0"/>
              </a:rPr>
              <a:t>Données simulées</a:t>
            </a:r>
            <a:r>
              <a:rPr lang="fr-FR" sz="1400" dirty="0">
                <a:solidFill>
                  <a:srgbClr val="000000"/>
                </a:solidFill>
                <a:latin typeface="Times New Roman" panose="02020603050405020304" pitchFamily="18" charset="0"/>
                <a:ea typeface="Times New Roman" panose="02020603050405020304" pitchFamily="18" charset="0"/>
              </a:rPr>
              <a:t> </a:t>
            </a:r>
            <a:r>
              <a:rPr lang="fr-FR" sz="1400" dirty="0">
                <a:solidFill>
                  <a:srgbClr val="000000"/>
                </a:solidFill>
                <a:effectLst/>
                <a:latin typeface="Times New Roman" panose="02020603050405020304" pitchFamily="18" charset="0"/>
                <a:ea typeface="Times New Roman" panose="02020603050405020304" pitchFamily="18" charset="0"/>
              </a:rPr>
              <a:t>avec un logiciel qui permettra d’établir des profils de besoins au pas de temps horaire sur une année</a:t>
            </a:r>
            <a:endParaRPr lang="fr-FR" sz="1400" dirty="0"/>
          </a:p>
        </p:txBody>
      </p:sp>
      <p:sp>
        <p:nvSpPr>
          <p:cNvPr id="16" name="Flèche : droite 15">
            <a:extLst>
              <a:ext uri="{FF2B5EF4-FFF2-40B4-BE49-F238E27FC236}">
                <a16:creationId xmlns:a16="http://schemas.microsoft.com/office/drawing/2014/main" id="{7B2D294A-06E4-47C9-CCF1-C29E5AFF31AF}"/>
              </a:ext>
            </a:extLst>
          </p:cNvPr>
          <p:cNvSpPr/>
          <p:nvPr/>
        </p:nvSpPr>
        <p:spPr>
          <a:xfrm rot="1236747">
            <a:off x="3288310" y="2508322"/>
            <a:ext cx="1535235" cy="282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4F9BC4F2-7AEE-948B-5F5B-D72D22841775}"/>
              </a:ext>
            </a:extLst>
          </p:cNvPr>
          <p:cNvSpPr/>
          <p:nvPr/>
        </p:nvSpPr>
        <p:spPr>
          <a:xfrm rot="1265952">
            <a:off x="3568942" y="2106038"/>
            <a:ext cx="1263192" cy="2821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contient</a:t>
            </a:r>
          </a:p>
        </p:txBody>
      </p:sp>
      <p:sp>
        <p:nvSpPr>
          <p:cNvPr id="21" name="Ellipse 20">
            <a:extLst>
              <a:ext uri="{FF2B5EF4-FFF2-40B4-BE49-F238E27FC236}">
                <a16:creationId xmlns:a16="http://schemas.microsoft.com/office/drawing/2014/main" id="{E13B3FFE-D22F-9E07-84BE-4F8DC461759E}"/>
              </a:ext>
            </a:extLst>
          </p:cNvPr>
          <p:cNvSpPr/>
          <p:nvPr/>
        </p:nvSpPr>
        <p:spPr>
          <a:xfrm>
            <a:off x="7665671" y="4769089"/>
            <a:ext cx="2569945" cy="1455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Stagiaires</a:t>
            </a:r>
          </a:p>
        </p:txBody>
      </p:sp>
      <p:sp>
        <p:nvSpPr>
          <p:cNvPr id="22" name="Flèche : droite 21">
            <a:extLst>
              <a:ext uri="{FF2B5EF4-FFF2-40B4-BE49-F238E27FC236}">
                <a16:creationId xmlns:a16="http://schemas.microsoft.com/office/drawing/2014/main" id="{C6A84169-C978-35A5-ED81-780F1D57DFAF}"/>
              </a:ext>
            </a:extLst>
          </p:cNvPr>
          <p:cNvSpPr/>
          <p:nvPr/>
        </p:nvSpPr>
        <p:spPr>
          <a:xfrm rot="13588011">
            <a:off x="7098038" y="4082175"/>
            <a:ext cx="1355546" cy="3128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809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D7EFEA17-0099-61D1-7079-2AE28BE1106E}"/>
              </a:ext>
            </a:extLst>
          </p:cNvPr>
          <p:cNvGraphicFramePr>
            <a:graphicFrameLocks noGrp="1"/>
          </p:cNvGraphicFramePr>
          <p:nvPr>
            <p:ph idx="1"/>
            <p:extLst>
              <p:ext uri="{D42A27DB-BD31-4B8C-83A1-F6EECF244321}">
                <p14:modId xmlns:p14="http://schemas.microsoft.com/office/powerpoint/2010/main" val="3666701054"/>
              </p:ext>
            </p:extLst>
          </p:nvPr>
        </p:nvGraphicFramePr>
        <p:xfrm>
          <a:off x="1173144" y="1137775"/>
          <a:ext cx="8982075" cy="5202146"/>
        </p:xfrm>
        <a:graphic>
          <a:graphicData uri="http://schemas.openxmlformats.org/drawingml/2006/table">
            <a:tbl>
              <a:tblPr firstRow="1" bandRow="1">
                <a:tableStyleId>{5C22544A-7EE6-4342-B048-85BDC9FD1C3A}</a:tableStyleId>
              </a:tblPr>
              <a:tblGrid>
                <a:gridCol w="4451523">
                  <a:extLst>
                    <a:ext uri="{9D8B030D-6E8A-4147-A177-3AD203B41FA5}">
                      <a16:colId xmlns:a16="http://schemas.microsoft.com/office/drawing/2014/main" val="1961154449"/>
                    </a:ext>
                  </a:extLst>
                </a:gridCol>
                <a:gridCol w="4530552">
                  <a:extLst>
                    <a:ext uri="{9D8B030D-6E8A-4147-A177-3AD203B41FA5}">
                      <a16:colId xmlns:a16="http://schemas.microsoft.com/office/drawing/2014/main" val="844348569"/>
                    </a:ext>
                  </a:extLst>
                </a:gridCol>
              </a:tblGrid>
              <a:tr h="737135">
                <a:tc>
                  <a:txBody>
                    <a:bodyPr/>
                    <a:lstStyle/>
                    <a:p>
                      <a:pPr algn="ctr"/>
                      <a:r>
                        <a:rPr lang="fr-FR" dirty="0"/>
                        <a:t>Solution existante</a:t>
                      </a:r>
                    </a:p>
                  </a:txBody>
                  <a:tcPr/>
                </a:tc>
                <a:tc>
                  <a:txBody>
                    <a:bodyPr/>
                    <a:lstStyle/>
                    <a:p>
                      <a:pPr algn="ctr"/>
                      <a:r>
                        <a:rPr lang="fr-FR" dirty="0"/>
                        <a:t>Solution proposée</a:t>
                      </a:r>
                    </a:p>
                  </a:txBody>
                  <a:tcPr/>
                </a:tc>
                <a:extLst>
                  <a:ext uri="{0D108BD9-81ED-4DB2-BD59-A6C34878D82A}">
                    <a16:rowId xmlns:a16="http://schemas.microsoft.com/office/drawing/2014/main" val="2970460587"/>
                  </a:ext>
                </a:extLst>
              </a:tr>
              <a:tr h="1441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dirty="0">
                          <a:solidFill>
                            <a:srgbClr val="000000"/>
                          </a:solidFill>
                          <a:latin typeface="Times New Roman" panose="02020603050405020304" pitchFamily="18" charset="0"/>
                        </a:rPr>
                        <a:t>- une exploration manuelle et graphique des données pour identifier les groupes de profils</a:t>
                      </a:r>
                      <a:endParaRPr lang="fr-FR" dirty="0"/>
                    </a:p>
                    <a:p>
                      <a:r>
                        <a:rPr lang="fr-FR" sz="1800" dirty="0">
                          <a:solidFill>
                            <a:srgbClr val="000000"/>
                          </a:solidFill>
                          <a:latin typeface="Times New Roman" panose="02020603050405020304" pitchFamily="18" charset="0"/>
                        </a:rPr>
                        <a:t>- expertise d'ingénieurs spécialisés dans les domaines des bâtiments et de l'efficacité énergétique. </a:t>
                      </a:r>
                    </a:p>
                  </a:txBody>
                  <a:tcPr/>
                </a:tc>
                <a:tc>
                  <a:txBody>
                    <a:bodyPr/>
                    <a:lstStyle/>
                    <a:p>
                      <a:r>
                        <a:rPr lang="fr-FR" dirty="0"/>
                        <a:t>- </a:t>
                      </a:r>
                      <a:r>
                        <a:rPr lang="fr-FR" sz="1800" dirty="0">
                          <a:solidFill>
                            <a:srgbClr val="000000"/>
                          </a:solidFill>
                          <a:latin typeface="Times New Roman" panose="02020603050405020304" pitchFamily="18" charset="0"/>
                        </a:rPr>
                        <a:t>solution automatisée envisagée </a:t>
                      </a:r>
                    </a:p>
                    <a:p>
                      <a:r>
                        <a:rPr lang="fr-FR" sz="1800" dirty="0">
                          <a:solidFill>
                            <a:srgbClr val="000000"/>
                          </a:solidFill>
                          <a:latin typeface="Times New Roman" panose="02020603050405020304" pitchFamily="18" charset="0"/>
                        </a:rPr>
                        <a:t>- un outil dédié pour analyser les données, comprendre les besoins ainsi que les habitudes de consommation énergétique et identifier les groupes de profils différents </a:t>
                      </a:r>
                      <a:endParaRPr lang="fr-FR" dirty="0"/>
                    </a:p>
                  </a:txBody>
                  <a:tcPr/>
                </a:tc>
                <a:extLst>
                  <a:ext uri="{0D108BD9-81ED-4DB2-BD59-A6C34878D82A}">
                    <a16:rowId xmlns:a16="http://schemas.microsoft.com/office/drawing/2014/main" val="1142974795"/>
                  </a:ext>
                </a:extLst>
              </a:tr>
              <a:tr h="425798">
                <a:tc>
                  <a:txBody>
                    <a:bodyPr/>
                    <a:lstStyle/>
                    <a:p>
                      <a:pPr algn="ctr"/>
                      <a:r>
                        <a:rPr lang="fr-FR" dirty="0">
                          <a:latin typeface="Times New Roman" panose="02020603050405020304" pitchFamily="18" charset="0"/>
                          <a:cs typeface="Times New Roman" panose="02020603050405020304" pitchFamily="18" charset="0"/>
                        </a:rPr>
                        <a:t>Limites</a:t>
                      </a:r>
                    </a:p>
                  </a:txBody>
                  <a:tcPr/>
                </a:tc>
                <a:tc>
                  <a:txBody>
                    <a:bodyPr/>
                    <a:lstStyle/>
                    <a:p>
                      <a:pPr algn="ctr"/>
                      <a:r>
                        <a:rPr lang="fr-FR" dirty="0">
                          <a:latin typeface="Times New Roman" panose="02020603050405020304" pitchFamily="18" charset="0"/>
                          <a:cs typeface="Times New Roman" panose="02020603050405020304" pitchFamily="18" charset="0"/>
                        </a:rPr>
                        <a:t>Avantages</a:t>
                      </a:r>
                    </a:p>
                  </a:txBody>
                  <a:tcPr/>
                </a:tc>
                <a:extLst>
                  <a:ext uri="{0D108BD9-81ED-4DB2-BD59-A6C34878D82A}">
                    <a16:rowId xmlns:a16="http://schemas.microsoft.com/office/drawing/2014/main" val="150925645"/>
                  </a:ext>
                </a:extLst>
              </a:tr>
              <a:tr h="814244">
                <a:tc>
                  <a:txBody>
                    <a:bodyPr/>
                    <a:lstStyle/>
                    <a:p>
                      <a:r>
                        <a:rPr lang="fr-FR" sz="1600" dirty="0">
                          <a:solidFill>
                            <a:srgbClr val="000000"/>
                          </a:solidFill>
                          <a:latin typeface="Times New Roman" panose="02020603050405020304" pitchFamily="18" charset="0"/>
                        </a:rPr>
                        <a:t>- chronophage</a:t>
                      </a:r>
                      <a:endParaRPr lang="fr-FR" sz="1600" dirty="0"/>
                    </a:p>
                  </a:txBody>
                  <a:tcPr/>
                </a:tc>
                <a:tc>
                  <a:txBody>
                    <a:bodyPr/>
                    <a:lstStyle/>
                    <a:p>
                      <a:r>
                        <a:rPr lang="fr-FR" dirty="0"/>
                        <a:t>- </a:t>
                      </a:r>
                      <a:r>
                        <a:rPr lang="fr-FR" sz="1800" dirty="0">
                          <a:solidFill>
                            <a:srgbClr val="000000"/>
                          </a:solidFill>
                          <a:latin typeface="Times New Roman" panose="02020603050405020304" pitchFamily="18" charset="0"/>
                        </a:rPr>
                        <a:t>accélérer l’analyse en  offrant une caractérisation rapide des besoins et des habitudes de consommation énergétique </a:t>
                      </a:r>
                      <a:endParaRPr lang="fr-FR" dirty="0"/>
                    </a:p>
                  </a:txBody>
                  <a:tcPr/>
                </a:tc>
                <a:extLst>
                  <a:ext uri="{0D108BD9-81ED-4DB2-BD59-A6C34878D82A}">
                    <a16:rowId xmlns:a16="http://schemas.microsoft.com/office/drawing/2014/main" val="2955707417"/>
                  </a:ext>
                </a:extLst>
              </a:tr>
              <a:tr h="747373">
                <a:tc>
                  <a:txBody>
                    <a:bodyPr/>
                    <a:lstStyle/>
                    <a:p>
                      <a:r>
                        <a:rPr lang="fr-FR" sz="1600" dirty="0"/>
                        <a:t>- </a:t>
                      </a:r>
                      <a:r>
                        <a:rPr lang="fr-FR" sz="1600" kern="1200" dirty="0">
                          <a:solidFill>
                            <a:srgbClr val="000000"/>
                          </a:solidFill>
                          <a:latin typeface="Times New Roman" panose="02020603050405020304" pitchFamily="18" charset="0"/>
                          <a:ea typeface="+mn-ea"/>
                          <a:cs typeface="+mn-cs"/>
                        </a:rPr>
                        <a:t>risques d'erreurs humaine</a:t>
                      </a:r>
                    </a:p>
                  </a:txBody>
                  <a:tcPr/>
                </a:tc>
                <a:tc>
                  <a:txBody>
                    <a:bodyPr/>
                    <a:lstStyle/>
                    <a:p>
                      <a:r>
                        <a:rPr lang="fr-FR" dirty="0"/>
                        <a:t>- </a:t>
                      </a:r>
                      <a:r>
                        <a:rPr lang="fr-FR" sz="1800" dirty="0">
                          <a:solidFill>
                            <a:srgbClr val="000000"/>
                          </a:solidFill>
                          <a:latin typeface="Times New Roman" panose="02020603050405020304" pitchFamily="18" charset="0"/>
                        </a:rPr>
                        <a:t>identification rapide des groupes de profils différents</a:t>
                      </a:r>
                      <a:endParaRPr lang="fr-FR" dirty="0"/>
                    </a:p>
                  </a:txBody>
                  <a:tcPr/>
                </a:tc>
                <a:extLst>
                  <a:ext uri="{0D108BD9-81ED-4DB2-BD59-A6C34878D82A}">
                    <a16:rowId xmlns:a16="http://schemas.microsoft.com/office/drawing/2014/main" val="1416165951"/>
                  </a:ext>
                </a:extLst>
              </a:tr>
              <a:tr h="901225">
                <a:tc>
                  <a:txBody>
                    <a:bodyPr/>
                    <a:lstStyle/>
                    <a:p>
                      <a:r>
                        <a:rPr lang="fr-FR" sz="1600" dirty="0">
                          <a:solidFill>
                            <a:srgbClr val="000000"/>
                          </a:solidFill>
                          <a:latin typeface="Times New Roman" panose="02020603050405020304" pitchFamily="18" charset="0"/>
                        </a:rPr>
                        <a:t>- limite la capacité à identifier d'autres typologies</a:t>
                      </a:r>
                      <a:endParaRPr lang="fr-FR" sz="1600" dirty="0"/>
                    </a:p>
                  </a:txBody>
                  <a:tcPr/>
                </a:tc>
                <a:tc>
                  <a:txBody>
                    <a:bodyPr/>
                    <a:lstStyle/>
                    <a:p>
                      <a:r>
                        <a:rPr lang="fr-FR" dirty="0"/>
                        <a:t>-</a:t>
                      </a:r>
                      <a:r>
                        <a:rPr lang="fr-FR" sz="1800" dirty="0">
                          <a:solidFill>
                            <a:srgbClr val="000000"/>
                          </a:solidFill>
                          <a:latin typeface="Times New Roman" panose="02020603050405020304" pitchFamily="18" charset="0"/>
                        </a:rPr>
                        <a:t>contourne la nécessité d'une analyse détaillée et d'une modélisation physique approfondie des bâtiments.</a:t>
                      </a:r>
                      <a:endParaRPr lang="fr-FR" dirty="0"/>
                    </a:p>
                  </a:txBody>
                  <a:tcPr/>
                </a:tc>
                <a:extLst>
                  <a:ext uri="{0D108BD9-81ED-4DB2-BD59-A6C34878D82A}">
                    <a16:rowId xmlns:a16="http://schemas.microsoft.com/office/drawing/2014/main" val="1250863457"/>
                  </a:ext>
                </a:extLst>
              </a:tr>
            </a:tbl>
          </a:graphicData>
        </a:graphic>
      </p:graphicFrame>
      <p:sp>
        <p:nvSpPr>
          <p:cNvPr id="4" name="ZoneTexte 3">
            <a:extLst>
              <a:ext uri="{FF2B5EF4-FFF2-40B4-BE49-F238E27FC236}">
                <a16:creationId xmlns:a16="http://schemas.microsoft.com/office/drawing/2014/main" id="{9530AFC3-27E3-EAE1-4631-4D08309F6113}"/>
              </a:ext>
            </a:extLst>
          </p:cNvPr>
          <p:cNvSpPr txBox="1"/>
          <p:nvPr/>
        </p:nvSpPr>
        <p:spPr>
          <a:xfrm>
            <a:off x="1987636" y="518079"/>
            <a:ext cx="8216727"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Analyse des données des bases des données du lot QBC1</a:t>
            </a:r>
          </a:p>
        </p:txBody>
      </p:sp>
    </p:spTree>
    <p:extLst>
      <p:ext uri="{BB962C8B-B14F-4D97-AF65-F5344CB8AC3E}">
        <p14:creationId xmlns:p14="http://schemas.microsoft.com/office/powerpoint/2010/main" val="184439531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7042</TotalTime>
  <Words>6885</Words>
  <Application>Microsoft Office PowerPoint</Application>
  <PresentationFormat>Grand écran</PresentationFormat>
  <Paragraphs>610</Paragraphs>
  <Slides>37</Slides>
  <Notes>27</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37</vt:i4>
      </vt:variant>
    </vt:vector>
  </HeadingPairs>
  <TitlesOfParts>
    <vt:vector size="49" baseType="lpstr">
      <vt:lpstr>Arial</vt:lpstr>
      <vt:lpstr>Calibri</vt:lpstr>
      <vt:lpstr>Calibri Light</vt:lpstr>
      <vt:lpstr>Consolas</vt:lpstr>
      <vt:lpstr>Exo 2</vt:lpstr>
      <vt:lpstr>MS Reference Sans Serif</vt:lpstr>
      <vt:lpstr>Roboto</vt:lpstr>
      <vt:lpstr>Symbol</vt:lpstr>
      <vt:lpstr>Times New Roman</vt:lpstr>
      <vt:lpstr>Verdana</vt:lpstr>
      <vt:lpstr>Wingdings</vt:lpstr>
      <vt:lpstr>Thème Office</vt:lpstr>
      <vt:lpstr>Clustering sur la consommation   d’électricité   des bâtiments du secteur tertiaire</vt:lpstr>
      <vt:lpstr>Ordre du jour</vt:lpstr>
      <vt:lpstr>Introduction</vt:lpstr>
      <vt:lpstr>Graphe montrant la Stratégie nationale bas carbone (SNBC 2020) révisée en mars 2020 (avec un objectif 2030 a minima de -40% par rapport à 1990)</vt:lpstr>
      <vt:lpstr> 1. Présentation d’Efficacity  </vt:lpstr>
      <vt:lpstr>Efficacity : un écosystème riche dédié à la transition urbaine</vt:lpstr>
      <vt:lpstr>Ambition et axes stratégiques</vt:lpstr>
      <vt:lpstr>Présentation PowerPoint</vt:lpstr>
      <vt:lpstr>Présentation PowerPoint</vt:lpstr>
      <vt:lpstr>Utilités des clusters des profils journaliers de consommation d’électricité</vt:lpstr>
      <vt:lpstr>Construction des bases de données </vt:lpstr>
      <vt:lpstr>2. Présentation du projet </vt:lpstr>
      <vt:lpstr>Data</vt:lpstr>
      <vt:lpstr>Préparation de la Data</vt:lpstr>
      <vt:lpstr>Profils journaliers</vt:lpstr>
      <vt:lpstr>Clustering Algorithmes</vt:lpstr>
      <vt:lpstr>Exemple d’étude qu’on peut réaliser avec ce que nous venons de presenter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Data</vt:lpstr>
      <vt:lpstr>Présentation PowerPoint</vt:lpstr>
      <vt:lpstr>Préparation de la Data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sur la consommation d’électricité des bâtiments du secteur tertiaire</dc:title>
  <dc:creator>Cristina Ghinda</dc:creator>
  <cp:lastModifiedBy>Cristina Ghinda</cp:lastModifiedBy>
  <cp:revision>2</cp:revision>
  <dcterms:created xsi:type="dcterms:W3CDTF">2023-11-26T11:59:42Z</dcterms:created>
  <dcterms:modified xsi:type="dcterms:W3CDTF">2023-12-01T09:22:50Z</dcterms:modified>
</cp:coreProperties>
</file>