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71" r:id="rId3"/>
    <p:sldId id="272" r:id="rId4"/>
    <p:sldId id="273" r:id="rId5"/>
    <p:sldId id="274" r:id="rId6"/>
    <p:sldId id="275" r:id="rId7"/>
    <p:sldId id="276" r:id="rId8"/>
    <p:sldId id="284" r:id="rId9"/>
    <p:sldId id="279" r:id="rId10"/>
    <p:sldId id="285" r:id="rId11"/>
    <p:sldId id="286" r:id="rId12"/>
    <p:sldId id="287" r:id="rId13"/>
    <p:sldId id="288" r:id="rId14"/>
    <p:sldId id="289" r:id="rId15"/>
    <p:sldId id="290" r:id="rId16"/>
    <p:sldId id="291" r:id="rId17"/>
    <p:sldId id="292" r:id="rId18"/>
    <p:sldId id="293" r:id="rId19"/>
    <p:sldId id="296" r:id="rId20"/>
    <p:sldId id="294" r:id="rId21"/>
    <p:sldId id="297" r:id="rId22"/>
    <p:sldId id="295" r:id="rId23"/>
    <p:sldId id="298" r:id="rId24"/>
    <p:sldId id="299" r:id="rId25"/>
    <p:sldId id="300" r:id="rId26"/>
    <p:sldId id="301" r:id="rId27"/>
    <p:sldId id="306" r:id="rId28"/>
    <p:sldId id="307" r:id="rId29"/>
    <p:sldId id="308" r:id="rId30"/>
    <p:sldId id="309" r:id="rId31"/>
    <p:sldId id="310" r:id="rId32"/>
    <p:sldId id="311" r:id="rId33"/>
    <p:sldId id="312" r:id="rId34"/>
    <p:sldId id="313" r:id="rId35"/>
    <p:sldId id="314" r:id="rId36"/>
    <p:sldId id="316" r:id="rId3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86" autoAdjust="0"/>
  </p:normalViewPr>
  <p:slideViewPr>
    <p:cSldViewPr>
      <p:cViewPr varScale="1">
        <p:scale>
          <a:sx n="86" d="100"/>
          <a:sy n="86" d="100"/>
        </p:scale>
        <p:origin x="562" y="5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6/22/2022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6/22/2022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6/22/2022</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6/22/2022</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6/22/2022</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6/22/2022</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6/22/2022</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6/22/2022</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6/22/2022</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6/22/2022</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6/22/2022</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6/22/2022</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6/22/2022</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2" y="2348880"/>
            <a:ext cx="9753600" cy="943745"/>
          </a:xfrm>
        </p:spPr>
        <p:txBody>
          <a:bodyPr/>
          <a:lstStyle/>
          <a:p>
            <a:pPr algn="ctr"/>
            <a:r>
              <a:rPr lang="en-US" dirty="0"/>
              <a:t>A smart strategist for Risk</a:t>
            </a:r>
          </a:p>
        </p:txBody>
      </p:sp>
      <p:sp>
        <p:nvSpPr>
          <p:cNvPr id="3" name="Subtitle 2"/>
          <p:cNvSpPr>
            <a:spLocks noGrp="1"/>
          </p:cNvSpPr>
          <p:nvPr>
            <p:ph type="subTitle" idx="1"/>
          </p:nvPr>
        </p:nvSpPr>
        <p:spPr>
          <a:xfrm>
            <a:off x="2170112" y="5029200"/>
            <a:ext cx="7848600" cy="1143000"/>
          </a:xfrm>
        </p:spPr>
        <p:txBody>
          <a:bodyPr/>
          <a:lstStyle/>
          <a:p>
            <a:pPr algn="ctr"/>
            <a:r>
              <a:rPr lang="en-US" dirty="0"/>
              <a:t>ARI2201 - Individual Assigned Practical Task</a:t>
            </a:r>
          </a:p>
          <a:p>
            <a:pPr algn="ctr"/>
            <a:r>
              <a:rPr lang="en-US" dirty="0"/>
              <a:t>Cristina Cutajar</a:t>
            </a:r>
          </a:p>
          <a:p>
            <a:endParaRPr lang="en-US" dirty="0"/>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73A9D-B8C8-F91E-1BED-5A5FFCB895E6}"/>
              </a:ext>
            </a:extLst>
          </p:cNvPr>
          <p:cNvSpPr>
            <a:spLocks noGrp="1"/>
          </p:cNvSpPr>
          <p:nvPr>
            <p:ph type="title"/>
          </p:nvPr>
        </p:nvSpPr>
        <p:spPr/>
        <p:txBody>
          <a:bodyPr/>
          <a:lstStyle/>
          <a:p>
            <a:r>
              <a:rPr lang="en-US" dirty="0"/>
              <a:t>Risk class</a:t>
            </a:r>
            <a:endParaRPr lang="en-MT" dirty="0"/>
          </a:p>
        </p:txBody>
      </p:sp>
      <p:sp>
        <p:nvSpPr>
          <p:cNvPr id="3" name="Content Placeholder 2">
            <a:extLst>
              <a:ext uri="{FF2B5EF4-FFF2-40B4-BE49-F238E27FC236}">
                <a16:creationId xmlns:a16="http://schemas.microsoft.com/office/drawing/2014/main" id="{FA1A33A2-B9D3-F1B9-6F71-6AAD11133F38}"/>
              </a:ext>
            </a:extLst>
          </p:cNvPr>
          <p:cNvSpPr>
            <a:spLocks noGrp="1"/>
          </p:cNvSpPr>
          <p:nvPr>
            <p:ph idx="1"/>
          </p:nvPr>
        </p:nvSpPr>
        <p:spPr>
          <a:xfrm>
            <a:off x="1217614" y="1828800"/>
            <a:ext cx="6749006" cy="4343400"/>
          </a:xfrm>
        </p:spPr>
        <p:txBody>
          <a:bodyPr>
            <a:normAutofit fontScale="92500" lnSpcReduction="20000"/>
          </a:bodyPr>
          <a:lstStyle/>
          <a:p>
            <a:pPr algn="just"/>
            <a:r>
              <a:rPr lang="en-US" dirty="0"/>
              <a:t>The Risk class contains the following functions:</a:t>
            </a:r>
          </a:p>
          <a:p>
            <a:pPr lvl="1" algn="just"/>
            <a:r>
              <a:rPr lang="en-US" dirty="0"/>
              <a:t> __</a:t>
            </a:r>
            <a:r>
              <a:rPr lang="en-US" dirty="0" err="1"/>
              <a:t>init</a:t>
            </a:r>
            <a:r>
              <a:rPr lang="en-US" dirty="0"/>
              <a:t>__(), </a:t>
            </a:r>
          </a:p>
          <a:p>
            <a:pPr lvl="1" algn="just"/>
            <a:r>
              <a:rPr lang="en-US" dirty="0" err="1"/>
              <a:t>roll_dice</a:t>
            </a:r>
            <a:r>
              <a:rPr lang="en-US" dirty="0"/>
              <a:t>(), </a:t>
            </a:r>
          </a:p>
          <a:p>
            <a:pPr lvl="1" algn="just"/>
            <a:r>
              <a:rPr lang="en-US" dirty="0" err="1"/>
              <a:t>claim_continents</a:t>
            </a:r>
            <a:r>
              <a:rPr lang="en-US" dirty="0"/>
              <a:t>(), </a:t>
            </a:r>
          </a:p>
          <a:p>
            <a:pPr lvl="1" algn="just"/>
            <a:r>
              <a:rPr lang="en-US" dirty="0" err="1"/>
              <a:t>check_continents</a:t>
            </a:r>
            <a:r>
              <a:rPr lang="en-US" dirty="0"/>
              <a:t>(), </a:t>
            </a:r>
          </a:p>
          <a:p>
            <a:pPr lvl="1" algn="just"/>
            <a:r>
              <a:rPr lang="en-US" dirty="0" err="1"/>
              <a:t>choose_new_territory</a:t>
            </a:r>
            <a:r>
              <a:rPr lang="en-US" dirty="0"/>
              <a:t>(), </a:t>
            </a:r>
          </a:p>
          <a:p>
            <a:pPr lvl="1" algn="just"/>
            <a:r>
              <a:rPr lang="en-US" dirty="0" err="1"/>
              <a:t>claim_territories</a:t>
            </a:r>
            <a:r>
              <a:rPr lang="en-US" dirty="0"/>
              <a:t>(), </a:t>
            </a:r>
          </a:p>
          <a:p>
            <a:pPr lvl="1" algn="just"/>
            <a:r>
              <a:rPr lang="en-US" dirty="0" err="1"/>
              <a:t>choose_territory</a:t>
            </a:r>
            <a:r>
              <a:rPr lang="en-US" dirty="0"/>
              <a:t>(), </a:t>
            </a:r>
          </a:p>
          <a:p>
            <a:pPr lvl="1" algn="just"/>
            <a:r>
              <a:rPr lang="en-US" dirty="0" err="1"/>
              <a:t>place_army</a:t>
            </a:r>
            <a:r>
              <a:rPr lang="en-US" dirty="0"/>
              <a:t>(), </a:t>
            </a:r>
          </a:p>
          <a:p>
            <a:pPr lvl="1" algn="just"/>
            <a:r>
              <a:rPr lang="en-US" dirty="0" err="1"/>
              <a:t>calculate_new_armies</a:t>
            </a:r>
            <a:r>
              <a:rPr lang="en-US" dirty="0"/>
              <a:t>(), </a:t>
            </a:r>
          </a:p>
          <a:p>
            <a:pPr lvl="1" algn="just"/>
            <a:r>
              <a:rPr lang="en-US" dirty="0" err="1"/>
              <a:t>check_for_sets</a:t>
            </a:r>
            <a:r>
              <a:rPr lang="en-US" dirty="0"/>
              <a:t>(), </a:t>
            </a:r>
          </a:p>
          <a:p>
            <a:pPr lvl="1" algn="just"/>
            <a:r>
              <a:rPr lang="en-US" dirty="0" err="1"/>
              <a:t>place_card_armies</a:t>
            </a:r>
            <a:r>
              <a:rPr lang="en-US" dirty="0"/>
              <a:t>(), </a:t>
            </a:r>
          </a:p>
          <a:p>
            <a:pPr lvl="1" algn="just"/>
            <a:r>
              <a:rPr lang="en-US" dirty="0" err="1"/>
              <a:t>check_for_attack</a:t>
            </a:r>
            <a:r>
              <a:rPr lang="en-US" dirty="0"/>
              <a:t>(), </a:t>
            </a:r>
          </a:p>
          <a:p>
            <a:pPr lvl="1" algn="just"/>
            <a:r>
              <a:rPr lang="en-US" dirty="0"/>
              <a:t>attack() and </a:t>
            </a:r>
          </a:p>
          <a:p>
            <a:pPr lvl="1" algn="just"/>
            <a:r>
              <a:rPr lang="en-US" dirty="0" err="1"/>
              <a:t>move_troops</a:t>
            </a:r>
            <a:r>
              <a:rPr lang="en-US" dirty="0"/>
              <a:t>().</a:t>
            </a:r>
          </a:p>
          <a:p>
            <a:endParaRPr lang="en-MT" dirty="0"/>
          </a:p>
        </p:txBody>
      </p:sp>
      <p:sp>
        <p:nvSpPr>
          <p:cNvPr id="4" name="TextBox 3">
            <a:extLst>
              <a:ext uri="{FF2B5EF4-FFF2-40B4-BE49-F238E27FC236}">
                <a16:creationId xmlns:a16="http://schemas.microsoft.com/office/drawing/2014/main" id="{BC4E364D-3CD1-8DE1-7C14-B36B689D4925}"/>
              </a:ext>
            </a:extLst>
          </p:cNvPr>
          <p:cNvSpPr txBox="1"/>
          <p:nvPr/>
        </p:nvSpPr>
        <p:spPr>
          <a:xfrm>
            <a:off x="6310436" y="4581128"/>
            <a:ext cx="5400600" cy="1421928"/>
          </a:xfrm>
          <a:prstGeom prst="rect">
            <a:avLst/>
          </a:prstGeom>
          <a:noFill/>
        </p:spPr>
        <p:txBody>
          <a:bodyPr wrap="square" rtlCol="0">
            <a:spAutoFit/>
          </a:bodyPr>
          <a:lstStyle/>
          <a:p>
            <a:pPr algn="ctr">
              <a:lnSpc>
                <a:spcPct val="90000"/>
              </a:lnSpc>
            </a:pPr>
            <a:r>
              <a:rPr lang="en-US" sz="2400" dirty="0"/>
              <a:t>All these functions were implemented to develop all the rules and specifications of the game of Risk.</a:t>
            </a:r>
            <a:endParaRPr lang="en-MT" sz="2400" dirty="0"/>
          </a:p>
        </p:txBody>
      </p:sp>
      <p:pic>
        <p:nvPicPr>
          <p:cNvPr id="6" name="Picture 5">
            <a:extLst>
              <a:ext uri="{FF2B5EF4-FFF2-40B4-BE49-F238E27FC236}">
                <a16:creationId xmlns:a16="http://schemas.microsoft.com/office/drawing/2014/main" id="{ED844520-8FB1-B82C-57CE-46DD62172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69792">
            <a:off x="8161397" y="1465902"/>
            <a:ext cx="3278052" cy="2185368"/>
          </a:xfrm>
          <a:prstGeom prst="rect">
            <a:avLst/>
          </a:prstGeom>
          <a:ln>
            <a:noFill/>
          </a:ln>
          <a:effectLst>
            <a:softEdge rad="112500"/>
          </a:effectLst>
        </p:spPr>
      </p:pic>
    </p:spTree>
    <p:extLst>
      <p:ext uri="{BB962C8B-B14F-4D97-AF65-F5344CB8AC3E}">
        <p14:creationId xmlns:p14="http://schemas.microsoft.com/office/powerpoint/2010/main" val="1669373846"/>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E63AF-666E-8B3B-4632-194B09834DBE}"/>
              </a:ext>
            </a:extLst>
          </p:cNvPr>
          <p:cNvSpPr>
            <a:spLocks noGrp="1"/>
          </p:cNvSpPr>
          <p:nvPr>
            <p:ph type="title"/>
          </p:nvPr>
        </p:nvSpPr>
        <p:spPr/>
        <p:txBody>
          <a:bodyPr/>
          <a:lstStyle/>
          <a:p>
            <a:r>
              <a:rPr lang="en-US" dirty="0"/>
              <a:t>Risk Class</a:t>
            </a:r>
            <a:endParaRPr lang="en-MT" dirty="0"/>
          </a:p>
        </p:txBody>
      </p:sp>
      <p:sp>
        <p:nvSpPr>
          <p:cNvPr id="3" name="Content Placeholder 2">
            <a:extLst>
              <a:ext uri="{FF2B5EF4-FFF2-40B4-BE49-F238E27FC236}">
                <a16:creationId xmlns:a16="http://schemas.microsoft.com/office/drawing/2014/main" id="{0C271F21-A030-A3FA-9821-96814E415ADB}"/>
              </a:ext>
            </a:extLst>
          </p:cNvPr>
          <p:cNvSpPr>
            <a:spLocks noGrp="1"/>
          </p:cNvSpPr>
          <p:nvPr>
            <p:ph idx="1"/>
          </p:nvPr>
        </p:nvSpPr>
        <p:spPr>
          <a:xfrm>
            <a:off x="1217614" y="1828800"/>
            <a:ext cx="9753600" cy="2680320"/>
          </a:xfrm>
        </p:spPr>
        <p:txBody>
          <a:bodyPr>
            <a:normAutofit/>
          </a:bodyPr>
          <a:lstStyle/>
          <a:p>
            <a:pPr algn="just"/>
            <a:r>
              <a:rPr lang="en-US" dirty="0"/>
              <a:t>The __</a:t>
            </a:r>
            <a:r>
              <a:rPr lang="en-US" dirty="0" err="1"/>
              <a:t>init</a:t>
            </a:r>
            <a:r>
              <a:rPr lang="en-US" dirty="0"/>
              <a:t>__() function will first check if the given number of players is between 2 and 6, both included. </a:t>
            </a:r>
          </a:p>
          <a:p>
            <a:pPr algn="just"/>
            <a:r>
              <a:rPr lang="en-US" dirty="0"/>
              <a:t>The Map and Cards classes are then called, and the cards are shuffled. </a:t>
            </a:r>
          </a:p>
          <a:p>
            <a:pPr algn="just"/>
            <a:r>
              <a:rPr lang="en-US" dirty="0"/>
              <a:t>Depending on the number of players, the number of initial troops is set according to the rules of Risk. </a:t>
            </a:r>
          </a:p>
          <a:p>
            <a:endParaRPr lang="en-US" dirty="0"/>
          </a:p>
          <a:p>
            <a:endParaRPr lang="en-MT" dirty="0"/>
          </a:p>
        </p:txBody>
      </p:sp>
      <p:pic>
        <p:nvPicPr>
          <p:cNvPr id="5" name="Picture 4">
            <a:extLst>
              <a:ext uri="{FF2B5EF4-FFF2-40B4-BE49-F238E27FC236}">
                <a16:creationId xmlns:a16="http://schemas.microsoft.com/office/drawing/2014/main" id="{DFC16584-5234-B115-B056-7D79F5FDF3AC}"/>
              </a:ext>
            </a:extLst>
          </p:cNvPr>
          <p:cNvPicPr>
            <a:picLocks noChangeAspect="1"/>
          </p:cNvPicPr>
          <p:nvPr/>
        </p:nvPicPr>
        <p:blipFill>
          <a:blip r:embed="rId2"/>
          <a:stretch>
            <a:fillRect/>
          </a:stretch>
        </p:blipFill>
        <p:spPr>
          <a:xfrm>
            <a:off x="8542684" y="4146254"/>
            <a:ext cx="3019425" cy="2333625"/>
          </a:xfrm>
          <a:prstGeom prst="rect">
            <a:avLst/>
          </a:prstGeom>
        </p:spPr>
      </p:pic>
      <p:sp>
        <p:nvSpPr>
          <p:cNvPr id="6" name="TextBox 5">
            <a:extLst>
              <a:ext uri="{FF2B5EF4-FFF2-40B4-BE49-F238E27FC236}">
                <a16:creationId xmlns:a16="http://schemas.microsoft.com/office/drawing/2014/main" id="{701333C4-828F-49D9-D6F3-247B647FB1E4}"/>
              </a:ext>
            </a:extLst>
          </p:cNvPr>
          <p:cNvSpPr txBox="1"/>
          <p:nvPr/>
        </p:nvSpPr>
        <p:spPr>
          <a:xfrm>
            <a:off x="1217611" y="4509120"/>
            <a:ext cx="6532982" cy="1652760"/>
          </a:xfrm>
          <a:prstGeom prst="rect">
            <a:avLst/>
          </a:prstGeom>
          <a:noFill/>
        </p:spPr>
        <p:txBody>
          <a:bodyPr wrap="square" rtlCol="0">
            <a:spAutoFit/>
          </a:bodyPr>
          <a:lstStyle/>
          <a:p>
            <a:pPr marL="274320" marR="0" lvl="0" indent="-228600" algn="just" defTabSz="914400" rtl="0" eaLnBrk="1" fontAlgn="auto" latinLnBrk="0" hangingPunct="1">
              <a:lnSpc>
                <a:spcPct val="90000"/>
              </a:lnSpc>
              <a:spcBef>
                <a:spcPts val="1800"/>
              </a:spcBef>
              <a:spcAft>
                <a:spcPts val="0"/>
              </a:spcAft>
              <a:buClr>
                <a:srgbClr val="545454"/>
              </a:buClr>
              <a:buSzPct val="80000"/>
              <a:buFont typeface="Arial" pitchFamily="34" charset="0"/>
              <a:buChar char="•"/>
              <a:tabLst/>
              <a:defRPr/>
            </a:pPr>
            <a:r>
              <a:rPr kumimoji="0" lang="en-US" sz="2400" b="0" i="0" u="none" strike="noStrike" kern="1200" cap="none" spc="0" normalizeH="0" baseline="0" noProof="0" dirty="0">
                <a:ln>
                  <a:noFill/>
                </a:ln>
                <a:solidFill>
                  <a:srgbClr val="545454"/>
                </a:solidFill>
                <a:effectLst/>
                <a:uLnTx/>
                <a:uFillTx/>
                <a:latin typeface="Century Gothic"/>
                <a:ea typeface="+mn-ea"/>
                <a:cs typeface="+mn-cs"/>
              </a:rPr>
              <a:t>For 2 players, the set up can either be 50 armies each or 40 armies each and another neutral player with 40 armies.</a:t>
            </a:r>
          </a:p>
          <a:p>
            <a:pPr marL="731520" lvl="1" indent="-228600" algn="just">
              <a:lnSpc>
                <a:spcPct val="90000"/>
              </a:lnSpc>
              <a:spcBef>
                <a:spcPts val="1800"/>
              </a:spcBef>
              <a:buClr>
                <a:srgbClr val="545454"/>
              </a:buClr>
              <a:buSzPct val="80000"/>
              <a:buFont typeface="Arial" pitchFamily="34" charset="0"/>
              <a:buChar char="•"/>
              <a:defRPr/>
            </a:pPr>
            <a:r>
              <a:rPr lang="en-US" sz="2400" dirty="0">
                <a:solidFill>
                  <a:srgbClr val="545454"/>
                </a:solidFill>
                <a:latin typeface="Century Gothic"/>
              </a:rPr>
              <a:t>I chose to implement 50 armies each.</a:t>
            </a:r>
            <a:endParaRPr kumimoji="0" lang="en-US" sz="2400" b="0" i="0" u="none" strike="noStrike" kern="1200" cap="none" spc="0" normalizeH="0" baseline="0" noProof="0" dirty="0">
              <a:ln>
                <a:noFill/>
              </a:ln>
              <a:solidFill>
                <a:srgbClr val="545454"/>
              </a:solidFill>
              <a:effectLst/>
              <a:uLnTx/>
              <a:uFillTx/>
              <a:latin typeface="Century Gothic"/>
              <a:ea typeface="+mn-ea"/>
              <a:cs typeface="+mn-cs"/>
            </a:endParaRPr>
          </a:p>
        </p:txBody>
      </p:sp>
    </p:spTree>
    <p:extLst>
      <p:ext uri="{BB962C8B-B14F-4D97-AF65-F5344CB8AC3E}">
        <p14:creationId xmlns:p14="http://schemas.microsoft.com/office/powerpoint/2010/main" val="741290390"/>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E63AF-666E-8B3B-4632-194B09834DBE}"/>
              </a:ext>
            </a:extLst>
          </p:cNvPr>
          <p:cNvSpPr>
            <a:spLocks noGrp="1"/>
          </p:cNvSpPr>
          <p:nvPr>
            <p:ph type="title"/>
          </p:nvPr>
        </p:nvSpPr>
        <p:spPr>
          <a:xfrm>
            <a:off x="1217614" y="274638"/>
            <a:ext cx="9753600" cy="1325562"/>
          </a:xfrm>
        </p:spPr>
        <p:txBody>
          <a:bodyPr anchor="b">
            <a:normAutofit/>
          </a:bodyPr>
          <a:lstStyle/>
          <a:p>
            <a:r>
              <a:rPr lang="en-US" dirty="0"/>
              <a:t>Risk class</a:t>
            </a:r>
            <a:endParaRPr lang="en-MT" dirty="0"/>
          </a:p>
        </p:txBody>
      </p:sp>
      <p:sp>
        <p:nvSpPr>
          <p:cNvPr id="3" name="Content Placeholder 2">
            <a:extLst>
              <a:ext uri="{FF2B5EF4-FFF2-40B4-BE49-F238E27FC236}">
                <a16:creationId xmlns:a16="http://schemas.microsoft.com/office/drawing/2014/main" id="{0C271F21-A030-A3FA-9821-96814E415ADB}"/>
              </a:ext>
            </a:extLst>
          </p:cNvPr>
          <p:cNvSpPr>
            <a:spLocks noGrp="1"/>
          </p:cNvSpPr>
          <p:nvPr>
            <p:ph sz="half" idx="1"/>
          </p:nvPr>
        </p:nvSpPr>
        <p:spPr>
          <a:xfrm>
            <a:off x="1233278" y="1828800"/>
            <a:ext cx="5725230" cy="4624536"/>
          </a:xfrm>
        </p:spPr>
        <p:txBody>
          <a:bodyPr>
            <a:normAutofit fontScale="92500" lnSpcReduction="10000"/>
          </a:bodyPr>
          <a:lstStyle/>
          <a:p>
            <a:pPr algn="just"/>
            <a:r>
              <a:rPr lang="en-US" dirty="0"/>
              <a:t>The playing order will then be established by calling the </a:t>
            </a:r>
            <a:r>
              <a:rPr lang="en-US" dirty="0" err="1"/>
              <a:t>roll_dice</a:t>
            </a:r>
            <a:r>
              <a:rPr lang="en-US" dirty="0"/>
              <a:t>() function for each player.</a:t>
            </a:r>
          </a:p>
          <a:p>
            <a:pPr algn="just"/>
            <a:r>
              <a:rPr lang="en-US" dirty="0"/>
              <a:t>The player who rolls the highest dice will be set as the initial player. According to the rules of Risk, the player order starts from the initial player and then moves clockwise. </a:t>
            </a:r>
          </a:p>
          <a:p>
            <a:pPr algn="just"/>
            <a:r>
              <a:rPr lang="en-US" dirty="0"/>
              <a:t>To do this, the function starts from the initial player id and loops to append the player ids until it reaches -1. Then it will loop from the last player id to append the player ids until it reaches the initial player id. </a:t>
            </a:r>
            <a:endParaRPr lang="en-MT" dirty="0"/>
          </a:p>
        </p:txBody>
      </p:sp>
      <p:pic>
        <p:nvPicPr>
          <p:cNvPr id="7" name="Picture 6">
            <a:extLst>
              <a:ext uri="{FF2B5EF4-FFF2-40B4-BE49-F238E27FC236}">
                <a16:creationId xmlns:a16="http://schemas.microsoft.com/office/drawing/2014/main" id="{F1B73178-B2E2-4020-D0CE-253080996675}"/>
              </a:ext>
            </a:extLst>
          </p:cNvPr>
          <p:cNvPicPr>
            <a:picLocks noChangeAspect="1"/>
          </p:cNvPicPr>
          <p:nvPr/>
        </p:nvPicPr>
        <p:blipFill>
          <a:blip r:embed="rId2"/>
          <a:stretch>
            <a:fillRect/>
          </a:stretch>
        </p:blipFill>
        <p:spPr>
          <a:xfrm>
            <a:off x="7390556" y="1828800"/>
            <a:ext cx="4105275" cy="4181475"/>
          </a:xfrm>
          <a:prstGeom prst="rect">
            <a:avLst/>
          </a:prstGeom>
        </p:spPr>
      </p:pic>
    </p:spTree>
    <p:extLst>
      <p:ext uri="{BB962C8B-B14F-4D97-AF65-F5344CB8AC3E}">
        <p14:creationId xmlns:p14="http://schemas.microsoft.com/office/powerpoint/2010/main" val="2209306486"/>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BAE6D-45A5-8D3D-F8B7-13354F669AF7}"/>
              </a:ext>
            </a:extLst>
          </p:cNvPr>
          <p:cNvSpPr>
            <a:spLocks noGrp="1"/>
          </p:cNvSpPr>
          <p:nvPr>
            <p:ph type="title"/>
          </p:nvPr>
        </p:nvSpPr>
        <p:spPr/>
        <p:txBody>
          <a:bodyPr/>
          <a:lstStyle/>
          <a:p>
            <a:r>
              <a:rPr lang="en-US" dirty="0"/>
              <a:t>Risk class</a:t>
            </a:r>
            <a:endParaRPr lang="en-MT" dirty="0"/>
          </a:p>
        </p:txBody>
      </p:sp>
      <p:sp>
        <p:nvSpPr>
          <p:cNvPr id="3" name="Content Placeholder 2">
            <a:extLst>
              <a:ext uri="{FF2B5EF4-FFF2-40B4-BE49-F238E27FC236}">
                <a16:creationId xmlns:a16="http://schemas.microsoft.com/office/drawing/2014/main" id="{22C1EC15-0D9D-7537-E4AF-7FF99DFBDD28}"/>
              </a:ext>
            </a:extLst>
          </p:cNvPr>
          <p:cNvSpPr>
            <a:spLocks noGrp="1"/>
          </p:cNvSpPr>
          <p:nvPr>
            <p:ph idx="1"/>
          </p:nvPr>
        </p:nvSpPr>
        <p:spPr>
          <a:xfrm>
            <a:off x="1217614" y="1828800"/>
            <a:ext cx="10133382" cy="4696544"/>
          </a:xfrm>
        </p:spPr>
        <p:txBody>
          <a:bodyPr>
            <a:normAutofit/>
          </a:bodyPr>
          <a:lstStyle/>
          <a:p>
            <a:r>
              <a:rPr lang="en-US" dirty="0"/>
              <a:t>When the order has been established, the players will take turns to place one troop down on a territory until all troops have been placed. </a:t>
            </a:r>
          </a:p>
          <a:p>
            <a:r>
              <a:rPr lang="en-US" dirty="0"/>
              <a:t>If there are unclaimed territories:</a:t>
            </a:r>
          </a:p>
          <a:p>
            <a:pPr lvl="1"/>
            <a:r>
              <a:rPr lang="en-US" dirty="0"/>
              <a:t>the players will claim a territory by placing a troop on an unclaimed territory. </a:t>
            </a:r>
          </a:p>
          <a:p>
            <a:pPr lvl="1"/>
            <a:r>
              <a:rPr lang="en-US" dirty="0"/>
              <a:t>This is done by calling the </a:t>
            </a:r>
            <a:r>
              <a:rPr lang="en-US" dirty="0" err="1"/>
              <a:t>choose_new_territory</a:t>
            </a:r>
            <a:r>
              <a:rPr lang="en-US" dirty="0"/>
              <a:t>() function which chooses a territory and then calling the </a:t>
            </a:r>
            <a:r>
              <a:rPr lang="en-US" dirty="0" err="1"/>
              <a:t>claim_territory</a:t>
            </a:r>
            <a:r>
              <a:rPr lang="en-US" dirty="0"/>
              <a:t>() function to claim the chosen territory. </a:t>
            </a:r>
          </a:p>
          <a:p>
            <a:r>
              <a:rPr lang="en-US" dirty="0"/>
              <a:t>Otherwise, if all territories have been claimed:</a:t>
            </a:r>
          </a:p>
          <a:p>
            <a:pPr lvl="1"/>
            <a:r>
              <a:rPr lang="en-US" dirty="0"/>
              <a:t>the players will place 1 troop on one of their own claimed territories by calling the </a:t>
            </a:r>
            <a:r>
              <a:rPr lang="en-US" dirty="0" err="1"/>
              <a:t>choose_territory</a:t>
            </a:r>
            <a:r>
              <a:rPr lang="en-US" dirty="0"/>
              <a:t>() function and then calling the </a:t>
            </a:r>
            <a:r>
              <a:rPr lang="en-US" dirty="0" err="1"/>
              <a:t>place_army</a:t>
            </a:r>
            <a:r>
              <a:rPr lang="en-US" dirty="0"/>
              <a:t>() function with the given territory id.</a:t>
            </a:r>
            <a:endParaRPr lang="en-MT" dirty="0"/>
          </a:p>
        </p:txBody>
      </p:sp>
    </p:spTree>
    <p:extLst>
      <p:ext uri="{BB962C8B-B14F-4D97-AF65-F5344CB8AC3E}">
        <p14:creationId xmlns:p14="http://schemas.microsoft.com/office/powerpoint/2010/main" val="826084734"/>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27DD-2FB7-BB83-75C4-201BFBAD06D9}"/>
              </a:ext>
            </a:extLst>
          </p:cNvPr>
          <p:cNvSpPr>
            <a:spLocks noGrp="1"/>
          </p:cNvSpPr>
          <p:nvPr>
            <p:ph type="title"/>
          </p:nvPr>
        </p:nvSpPr>
        <p:spPr>
          <a:xfrm>
            <a:off x="1217614" y="274638"/>
            <a:ext cx="9753600" cy="1325562"/>
          </a:xfrm>
        </p:spPr>
        <p:txBody>
          <a:bodyPr anchor="b">
            <a:normAutofit/>
          </a:bodyPr>
          <a:lstStyle/>
          <a:p>
            <a:r>
              <a:rPr lang="en-US" dirty="0"/>
              <a:t>Risk class</a:t>
            </a:r>
            <a:endParaRPr lang="en-MT" dirty="0"/>
          </a:p>
        </p:txBody>
      </p:sp>
      <p:sp>
        <p:nvSpPr>
          <p:cNvPr id="3" name="Content Placeholder 2">
            <a:extLst>
              <a:ext uri="{FF2B5EF4-FFF2-40B4-BE49-F238E27FC236}">
                <a16:creationId xmlns:a16="http://schemas.microsoft.com/office/drawing/2014/main" id="{102EC0B6-829C-26CA-D8DC-66E0C9B3298F}"/>
              </a:ext>
            </a:extLst>
          </p:cNvPr>
          <p:cNvSpPr>
            <a:spLocks noGrp="1"/>
          </p:cNvSpPr>
          <p:nvPr>
            <p:ph sz="half" idx="1"/>
          </p:nvPr>
        </p:nvSpPr>
        <p:spPr>
          <a:xfrm>
            <a:off x="1233278" y="1828800"/>
            <a:ext cx="5365189" cy="4343400"/>
          </a:xfrm>
        </p:spPr>
        <p:txBody>
          <a:bodyPr>
            <a:normAutofit/>
          </a:bodyPr>
          <a:lstStyle/>
          <a:p>
            <a:pPr algn="just"/>
            <a:r>
              <a:rPr lang="en-US" dirty="0"/>
              <a:t>When all initial troops have been placed, the function will loop to simulate the player turns until a player wins the game. </a:t>
            </a:r>
          </a:p>
          <a:p>
            <a:pPr algn="just"/>
            <a:r>
              <a:rPr lang="en-US" dirty="0"/>
              <a:t>Each turn has 3 steps:</a:t>
            </a:r>
          </a:p>
          <a:p>
            <a:pPr lvl="1" algn="just"/>
            <a:r>
              <a:rPr lang="en-US" sz="2400" dirty="0"/>
              <a:t>Calculating and placing new troops</a:t>
            </a:r>
          </a:p>
          <a:p>
            <a:pPr lvl="1" algn="just"/>
            <a:r>
              <a:rPr lang="en-US" sz="2400" dirty="0"/>
              <a:t>Attacking</a:t>
            </a:r>
          </a:p>
          <a:p>
            <a:pPr lvl="1" algn="just"/>
            <a:r>
              <a:rPr lang="en-US" sz="2400" dirty="0"/>
              <a:t>Moving troops</a:t>
            </a:r>
            <a:endParaRPr lang="en-MT" sz="2400" dirty="0"/>
          </a:p>
        </p:txBody>
      </p:sp>
      <p:pic>
        <p:nvPicPr>
          <p:cNvPr id="5" name="Picture 4" descr="A picture containing text&#10;&#10;Description automatically generated">
            <a:extLst>
              <a:ext uri="{FF2B5EF4-FFF2-40B4-BE49-F238E27FC236}">
                <a16:creationId xmlns:a16="http://schemas.microsoft.com/office/drawing/2014/main" id="{A850B063-7EA4-10E5-5123-3973D3C7A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0516" y="1828800"/>
            <a:ext cx="4514850" cy="2857500"/>
          </a:xfrm>
          <a:prstGeom prst="rect">
            <a:avLst/>
          </a:prstGeom>
        </p:spPr>
      </p:pic>
    </p:spTree>
    <p:extLst>
      <p:ext uri="{BB962C8B-B14F-4D97-AF65-F5344CB8AC3E}">
        <p14:creationId xmlns:p14="http://schemas.microsoft.com/office/powerpoint/2010/main" val="379279318"/>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452F-E26F-DC76-2A16-5687F333CF92}"/>
              </a:ext>
            </a:extLst>
          </p:cNvPr>
          <p:cNvSpPr>
            <a:spLocks noGrp="1"/>
          </p:cNvSpPr>
          <p:nvPr>
            <p:ph type="title"/>
          </p:nvPr>
        </p:nvSpPr>
        <p:spPr/>
        <p:txBody>
          <a:bodyPr/>
          <a:lstStyle/>
          <a:p>
            <a:r>
              <a:rPr lang="en-US" dirty="0"/>
              <a:t>Risk class</a:t>
            </a:r>
            <a:endParaRPr lang="en-MT" dirty="0"/>
          </a:p>
        </p:txBody>
      </p:sp>
      <p:sp>
        <p:nvSpPr>
          <p:cNvPr id="3" name="Content Placeholder 2">
            <a:extLst>
              <a:ext uri="{FF2B5EF4-FFF2-40B4-BE49-F238E27FC236}">
                <a16:creationId xmlns:a16="http://schemas.microsoft.com/office/drawing/2014/main" id="{130CE3EE-1061-1F86-7860-E27FE799529C}"/>
              </a:ext>
            </a:extLst>
          </p:cNvPr>
          <p:cNvSpPr>
            <a:spLocks noGrp="1"/>
          </p:cNvSpPr>
          <p:nvPr>
            <p:ph idx="1"/>
          </p:nvPr>
        </p:nvSpPr>
        <p:spPr>
          <a:xfrm>
            <a:off x="1217614" y="1828800"/>
            <a:ext cx="9753600" cy="2392288"/>
          </a:xfrm>
        </p:spPr>
        <p:txBody>
          <a:bodyPr>
            <a:normAutofit lnSpcReduction="10000"/>
          </a:bodyPr>
          <a:lstStyle/>
          <a:p>
            <a:pPr algn="just"/>
            <a:r>
              <a:rPr lang="en-US" dirty="0"/>
              <a:t>The </a:t>
            </a:r>
            <a:r>
              <a:rPr lang="en-US" dirty="0" err="1"/>
              <a:t>calculate_new_armies</a:t>
            </a:r>
            <a:r>
              <a:rPr lang="en-US" dirty="0"/>
              <a:t>() function is called to calculate the number of new troops that the player should receive at the start of their turn. The troops are calculated according to the rules of Risk. </a:t>
            </a:r>
          </a:p>
          <a:p>
            <a:pPr algn="just"/>
            <a:r>
              <a:rPr lang="en-US" dirty="0"/>
              <a:t>The new troops are then placed on the player’s owned territories by calling the </a:t>
            </a:r>
            <a:r>
              <a:rPr lang="en-US" dirty="0" err="1"/>
              <a:t>choose_territory</a:t>
            </a:r>
            <a:r>
              <a:rPr lang="en-US" dirty="0"/>
              <a:t>() and </a:t>
            </a:r>
            <a:r>
              <a:rPr lang="en-US" dirty="0" err="1"/>
              <a:t>place_army</a:t>
            </a:r>
            <a:r>
              <a:rPr lang="en-US" dirty="0"/>
              <a:t>() functions.</a:t>
            </a:r>
          </a:p>
        </p:txBody>
      </p:sp>
      <p:pic>
        <p:nvPicPr>
          <p:cNvPr id="7" name="Picture 6">
            <a:extLst>
              <a:ext uri="{FF2B5EF4-FFF2-40B4-BE49-F238E27FC236}">
                <a16:creationId xmlns:a16="http://schemas.microsoft.com/office/drawing/2014/main" id="{25AA0A8E-FE2F-1E21-5A27-7E2DF0621695}"/>
              </a:ext>
            </a:extLst>
          </p:cNvPr>
          <p:cNvPicPr>
            <a:picLocks noChangeAspect="1"/>
          </p:cNvPicPr>
          <p:nvPr/>
        </p:nvPicPr>
        <p:blipFill>
          <a:blip r:embed="rId2"/>
          <a:stretch>
            <a:fillRect/>
          </a:stretch>
        </p:blipFill>
        <p:spPr>
          <a:xfrm>
            <a:off x="3744279" y="3995395"/>
            <a:ext cx="4700265" cy="2587967"/>
          </a:xfrm>
          <a:prstGeom prst="rect">
            <a:avLst/>
          </a:prstGeom>
        </p:spPr>
      </p:pic>
    </p:spTree>
    <p:extLst>
      <p:ext uri="{BB962C8B-B14F-4D97-AF65-F5344CB8AC3E}">
        <p14:creationId xmlns:p14="http://schemas.microsoft.com/office/powerpoint/2010/main" val="731314319"/>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EF05-B29D-5994-1C73-83B9F783BB97}"/>
              </a:ext>
            </a:extLst>
          </p:cNvPr>
          <p:cNvSpPr>
            <a:spLocks noGrp="1"/>
          </p:cNvSpPr>
          <p:nvPr>
            <p:ph type="title"/>
          </p:nvPr>
        </p:nvSpPr>
        <p:spPr/>
        <p:txBody>
          <a:bodyPr/>
          <a:lstStyle/>
          <a:p>
            <a:r>
              <a:rPr lang="en-US" dirty="0"/>
              <a:t>Risk class</a:t>
            </a:r>
            <a:endParaRPr lang="en-MT" dirty="0"/>
          </a:p>
        </p:txBody>
      </p:sp>
      <p:sp>
        <p:nvSpPr>
          <p:cNvPr id="3" name="Content Placeholder 2">
            <a:extLst>
              <a:ext uri="{FF2B5EF4-FFF2-40B4-BE49-F238E27FC236}">
                <a16:creationId xmlns:a16="http://schemas.microsoft.com/office/drawing/2014/main" id="{4D26857C-67E3-A76C-CE29-1F9CFA88283C}"/>
              </a:ext>
            </a:extLst>
          </p:cNvPr>
          <p:cNvSpPr>
            <a:spLocks noGrp="1"/>
          </p:cNvSpPr>
          <p:nvPr>
            <p:ph idx="1"/>
          </p:nvPr>
        </p:nvSpPr>
        <p:spPr/>
        <p:txBody>
          <a:bodyPr/>
          <a:lstStyle/>
          <a:p>
            <a:pPr algn="just"/>
            <a:r>
              <a:rPr lang="en-US" dirty="0"/>
              <a:t>The </a:t>
            </a:r>
            <a:r>
              <a:rPr lang="en-US" dirty="0" err="1"/>
              <a:t>check_for_attack</a:t>
            </a:r>
            <a:r>
              <a:rPr lang="en-US" dirty="0"/>
              <a:t> () function will then be called to start the second step of the turn. </a:t>
            </a:r>
          </a:p>
          <a:p>
            <a:pPr algn="just"/>
            <a:r>
              <a:rPr lang="en-US" dirty="0"/>
              <a:t>There is no limit to the number of attacks that a player can perform even on the same territory.</a:t>
            </a:r>
          </a:p>
          <a:p>
            <a:pPr algn="just"/>
            <a:r>
              <a:rPr lang="en-US" dirty="0"/>
              <a:t>However, the player can only attack from adjacent territories which have at least 2 troops. </a:t>
            </a:r>
          </a:p>
          <a:p>
            <a:pPr algn="just"/>
            <a:r>
              <a:rPr lang="en-US" dirty="0"/>
              <a:t>The player can roll 1, 2 or 3 dice however they must always have at least one more troop, than the number of dice rolled, in their territory.</a:t>
            </a:r>
            <a:endParaRPr lang="en-MT" dirty="0"/>
          </a:p>
        </p:txBody>
      </p:sp>
    </p:spTree>
    <p:extLst>
      <p:ext uri="{BB962C8B-B14F-4D97-AF65-F5344CB8AC3E}">
        <p14:creationId xmlns:p14="http://schemas.microsoft.com/office/powerpoint/2010/main" val="624609634"/>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09727-554F-874D-8750-ECCA312082A5}"/>
              </a:ext>
            </a:extLst>
          </p:cNvPr>
          <p:cNvSpPr>
            <a:spLocks noGrp="1"/>
          </p:cNvSpPr>
          <p:nvPr>
            <p:ph type="title"/>
          </p:nvPr>
        </p:nvSpPr>
        <p:spPr/>
        <p:txBody>
          <a:bodyPr/>
          <a:lstStyle/>
          <a:p>
            <a:r>
              <a:rPr lang="en-US" dirty="0"/>
              <a:t>Risk class</a:t>
            </a:r>
            <a:endParaRPr lang="en-MT" dirty="0"/>
          </a:p>
        </p:txBody>
      </p:sp>
      <p:sp>
        <p:nvSpPr>
          <p:cNvPr id="3" name="Content Placeholder 2">
            <a:extLst>
              <a:ext uri="{FF2B5EF4-FFF2-40B4-BE49-F238E27FC236}">
                <a16:creationId xmlns:a16="http://schemas.microsoft.com/office/drawing/2014/main" id="{6B1FFE1F-364E-B070-B7C3-F486CF74A723}"/>
              </a:ext>
            </a:extLst>
          </p:cNvPr>
          <p:cNvSpPr>
            <a:spLocks noGrp="1"/>
          </p:cNvSpPr>
          <p:nvPr>
            <p:ph idx="1"/>
          </p:nvPr>
        </p:nvSpPr>
        <p:spPr/>
        <p:txBody>
          <a:bodyPr>
            <a:normAutofit lnSpcReduction="10000"/>
          </a:bodyPr>
          <a:lstStyle/>
          <a:p>
            <a:pPr algn="just"/>
            <a:r>
              <a:rPr lang="en-US" dirty="0"/>
              <a:t>The function will loop through all the player’s territories. If the territory has more than 1 troop and has adjacent opponent territories, the agent will make use of the On-Policy Monte Carlo algorithm to choose whether to attack and with how many dice. </a:t>
            </a:r>
          </a:p>
          <a:p>
            <a:pPr algn="just"/>
            <a:r>
              <a:rPr lang="en-US" dirty="0"/>
              <a:t>In order to do this, a random number is generated between 1 and 0 and epsilon is calculated to be 1 divided by the number of episodes performed so far including the current one</a:t>
            </a:r>
          </a:p>
          <a:p>
            <a:pPr algn="just"/>
            <a:r>
              <a:rPr lang="en-US" dirty="0"/>
              <a:t>If the random number is less than epsilon, a random action will be chosen provided that the number of dice rolled does not exceed 3 and is always one less than the number of troops on the territory. </a:t>
            </a:r>
          </a:p>
        </p:txBody>
      </p:sp>
    </p:spTree>
    <p:extLst>
      <p:ext uri="{BB962C8B-B14F-4D97-AF65-F5344CB8AC3E}">
        <p14:creationId xmlns:p14="http://schemas.microsoft.com/office/powerpoint/2010/main" val="1324243036"/>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39E6-AE0A-BE52-E4CE-60D40BD2880B}"/>
              </a:ext>
            </a:extLst>
          </p:cNvPr>
          <p:cNvSpPr>
            <a:spLocks noGrp="1"/>
          </p:cNvSpPr>
          <p:nvPr>
            <p:ph type="title"/>
          </p:nvPr>
        </p:nvSpPr>
        <p:spPr/>
        <p:txBody>
          <a:bodyPr/>
          <a:lstStyle/>
          <a:p>
            <a:r>
              <a:rPr lang="en-US" dirty="0"/>
              <a:t>Risk class</a:t>
            </a:r>
            <a:endParaRPr lang="en-MT" dirty="0"/>
          </a:p>
        </p:txBody>
      </p:sp>
      <p:sp>
        <p:nvSpPr>
          <p:cNvPr id="3" name="Content Placeholder 2">
            <a:extLst>
              <a:ext uri="{FF2B5EF4-FFF2-40B4-BE49-F238E27FC236}">
                <a16:creationId xmlns:a16="http://schemas.microsoft.com/office/drawing/2014/main" id="{BD173388-DEFE-5614-1D07-B56B763C7F97}"/>
              </a:ext>
            </a:extLst>
          </p:cNvPr>
          <p:cNvSpPr>
            <a:spLocks noGrp="1"/>
          </p:cNvSpPr>
          <p:nvPr>
            <p:ph idx="1"/>
          </p:nvPr>
        </p:nvSpPr>
        <p:spPr/>
        <p:txBody>
          <a:bodyPr>
            <a:normAutofit/>
          </a:bodyPr>
          <a:lstStyle/>
          <a:p>
            <a:pPr algn="just"/>
            <a:r>
              <a:rPr lang="en-US" dirty="0"/>
              <a:t>Otherwise, the function will search through the Q table and select the action with the highest value. </a:t>
            </a:r>
          </a:p>
          <a:p>
            <a:pPr algn="just"/>
            <a:r>
              <a:rPr lang="en-US" dirty="0"/>
              <a:t>If the values are equal, a random action will be chosen. </a:t>
            </a:r>
          </a:p>
        </p:txBody>
      </p:sp>
      <p:pic>
        <p:nvPicPr>
          <p:cNvPr id="5" name="Picture 4">
            <a:extLst>
              <a:ext uri="{FF2B5EF4-FFF2-40B4-BE49-F238E27FC236}">
                <a16:creationId xmlns:a16="http://schemas.microsoft.com/office/drawing/2014/main" id="{EA67C071-7D9F-2C1F-E1A1-B1BE7A82A580}"/>
              </a:ext>
            </a:extLst>
          </p:cNvPr>
          <p:cNvPicPr>
            <a:picLocks noChangeAspect="1"/>
          </p:cNvPicPr>
          <p:nvPr/>
        </p:nvPicPr>
        <p:blipFill>
          <a:blip r:embed="rId2"/>
          <a:stretch>
            <a:fillRect/>
          </a:stretch>
        </p:blipFill>
        <p:spPr>
          <a:xfrm>
            <a:off x="2061964" y="3256917"/>
            <a:ext cx="7886700" cy="3295650"/>
          </a:xfrm>
          <a:prstGeom prst="rect">
            <a:avLst/>
          </a:prstGeom>
        </p:spPr>
      </p:pic>
    </p:spTree>
    <p:extLst>
      <p:ext uri="{BB962C8B-B14F-4D97-AF65-F5344CB8AC3E}">
        <p14:creationId xmlns:p14="http://schemas.microsoft.com/office/powerpoint/2010/main" val="4199947729"/>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653632-CC93-A31B-FD77-112800C5123C}"/>
              </a:ext>
            </a:extLst>
          </p:cNvPr>
          <p:cNvPicPr>
            <a:picLocks noChangeAspect="1"/>
          </p:cNvPicPr>
          <p:nvPr/>
        </p:nvPicPr>
        <p:blipFill rotWithShape="1">
          <a:blip r:embed="rId2"/>
          <a:srcRect t="802"/>
          <a:stretch/>
        </p:blipFill>
        <p:spPr>
          <a:xfrm>
            <a:off x="1908175" y="275208"/>
            <a:ext cx="8372475" cy="6358954"/>
          </a:xfrm>
          <a:prstGeom prst="rect">
            <a:avLst/>
          </a:prstGeom>
        </p:spPr>
      </p:pic>
    </p:spTree>
    <p:extLst>
      <p:ext uri="{BB962C8B-B14F-4D97-AF65-F5344CB8AC3E}">
        <p14:creationId xmlns:p14="http://schemas.microsoft.com/office/powerpoint/2010/main" val="4249952813"/>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nchor="b">
            <a:normAutofit/>
          </a:bodyPr>
          <a:lstStyle/>
          <a:p>
            <a:r>
              <a:rPr lang="en-US" dirty="0"/>
              <a:t>Introduction</a:t>
            </a:r>
          </a:p>
        </p:txBody>
      </p:sp>
      <p:sp>
        <p:nvSpPr>
          <p:cNvPr id="3" name="Content Placeholder 2"/>
          <p:cNvSpPr>
            <a:spLocks noGrp="1"/>
          </p:cNvSpPr>
          <p:nvPr>
            <p:ph sz="half" idx="1"/>
          </p:nvPr>
        </p:nvSpPr>
        <p:spPr>
          <a:xfrm>
            <a:off x="1233279" y="1828800"/>
            <a:ext cx="4708734" cy="4343400"/>
          </a:xfrm>
        </p:spPr>
        <p:txBody>
          <a:bodyPr>
            <a:normAutofit/>
          </a:bodyPr>
          <a:lstStyle/>
          <a:p>
            <a:pPr algn="just"/>
            <a:r>
              <a:rPr lang="en-US" sz="2000" dirty="0"/>
              <a:t>Proposal offered by Dr Ingrid Vella and Dr Kristian </a:t>
            </a:r>
            <a:r>
              <a:rPr lang="en-US" sz="2000" dirty="0" err="1"/>
              <a:t>Guillaumier</a:t>
            </a:r>
            <a:r>
              <a:rPr lang="en-US" sz="2000" dirty="0"/>
              <a:t>. </a:t>
            </a:r>
          </a:p>
          <a:p>
            <a:pPr algn="just"/>
            <a:r>
              <a:rPr lang="en-US" sz="2000" dirty="0"/>
              <a:t>The aim for this project is to implement the game of Risk and develop a smart strategist for it. </a:t>
            </a:r>
          </a:p>
          <a:p>
            <a:pPr algn="just"/>
            <a:r>
              <a:rPr lang="en-US" sz="2000" dirty="0"/>
              <a:t>The smart strategist should be able to learn and suggest which actions should be taken in order to </a:t>
            </a:r>
            <a:r>
              <a:rPr lang="en-US" sz="2000" dirty="0" err="1"/>
              <a:t>maximise</a:t>
            </a:r>
            <a:r>
              <a:rPr lang="en-US" sz="2000" dirty="0"/>
              <a:t> its chances of achieving the goal which is winning the game.</a:t>
            </a:r>
          </a:p>
          <a:p>
            <a:pPr algn="just"/>
            <a:r>
              <a:rPr lang="en-US" sz="2000" dirty="0"/>
              <a:t>It focuses on Machine Learning. </a:t>
            </a:r>
          </a:p>
          <a:p>
            <a:pPr algn="just"/>
            <a:endParaRPr lang="en-US" sz="2000" dirty="0"/>
          </a:p>
        </p:txBody>
      </p:sp>
      <p:pic>
        <p:nvPicPr>
          <p:cNvPr id="5" name="Picture 4" descr="A white robot with blue eyes&#10;&#10;Description automatically generated with low confidence">
            <a:extLst>
              <a:ext uri="{FF2B5EF4-FFF2-40B4-BE49-F238E27FC236}">
                <a16:creationId xmlns:a16="http://schemas.microsoft.com/office/drawing/2014/main" id="{05E08A2E-F9A0-6CF2-EE8F-454C28A5D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6460" y="2060848"/>
            <a:ext cx="5040307" cy="3136626"/>
          </a:xfrm>
          <a:prstGeom prst="rect">
            <a:avLst/>
          </a:prstGeom>
          <a:ln>
            <a:noFill/>
          </a:ln>
          <a:effectLst>
            <a:softEdge rad="112500"/>
          </a:effectLst>
        </p:spPr>
      </p:pic>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0A4FA-1573-C73D-EC39-1B2604CAFE85}"/>
              </a:ext>
            </a:extLst>
          </p:cNvPr>
          <p:cNvSpPr>
            <a:spLocks noGrp="1"/>
          </p:cNvSpPr>
          <p:nvPr>
            <p:ph type="title"/>
          </p:nvPr>
        </p:nvSpPr>
        <p:spPr/>
        <p:txBody>
          <a:bodyPr/>
          <a:lstStyle/>
          <a:p>
            <a:r>
              <a:rPr lang="en-US" dirty="0"/>
              <a:t>Risk Class</a:t>
            </a:r>
            <a:endParaRPr lang="en-MT" dirty="0"/>
          </a:p>
        </p:txBody>
      </p:sp>
      <p:sp>
        <p:nvSpPr>
          <p:cNvPr id="3" name="Content Placeholder 2">
            <a:extLst>
              <a:ext uri="{FF2B5EF4-FFF2-40B4-BE49-F238E27FC236}">
                <a16:creationId xmlns:a16="http://schemas.microsoft.com/office/drawing/2014/main" id="{8CEFA137-9855-811E-A654-C477DA007AEF}"/>
              </a:ext>
            </a:extLst>
          </p:cNvPr>
          <p:cNvSpPr>
            <a:spLocks noGrp="1"/>
          </p:cNvSpPr>
          <p:nvPr>
            <p:ph idx="1"/>
          </p:nvPr>
        </p:nvSpPr>
        <p:spPr/>
        <p:txBody>
          <a:bodyPr>
            <a:normAutofit/>
          </a:bodyPr>
          <a:lstStyle/>
          <a:p>
            <a:pPr algn="just"/>
            <a:r>
              <a:rPr lang="en-US" dirty="0"/>
              <a:t>If the attacker decides to attack, the defender will choose whether to defend with 1 or 2 dice with the On-Policy Monte Carlo algorithm. </a:t>
            </a:r>
          </a:p>
          <a:p>
            <a:pPr algn="just"/>
            <a:r>
              <a:rPr lang="en-US" dirty="0"/>
              <a:t>Another random number will be generated and if the number is greater than epsilon, then the action with the highest value will be chosen provided that defending with 2 dice is only chosen if the player has at least 2 troops. </a:t>
            </a:r>
          </a:p>
          <a:p>
            <a:pPr algn="just"/>
            <a:r>
              <a:rPr lang="en-US" dirty="0"/>
              <a:t>If the values in the Q table are equal or if the random number is less than epsilon, the number of dice is chosen randomly; either 1 or 2. </a:t>
            </a:r>
            <a:endParaRPr lang="en-MT" dirty="0"/>
          </a:p>
        </p:txBody>
      </p:sp>
    </p:spTree>
    <p:extLst>
      <p:ext uri="{BB962C8B-B14F-4D97-AF65-F5344CB8AC3E}">
        <p14:creationId xmlns:p14="http://schemas.microsoft.com/office/powerpoint/2010/main" val="2675382815"/>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56829B-715E-7C40-460A-B809C01F9E43}"/>
              </a:ext>
            </a:extLst>
          </p:cNvPr>
          <p:cNvPicPr>
            <a:picLocks noChangeAspect="1"/>
          </p:cNvPicPr>
          <p:nvPr/>
        </p:nvPicPr>
        <p:blipFill rotWithShape="1">
          <a:blip r:embed="rId2"/>
          <a:srcRect t="776"/>
          <a:stretch/>
        </p:blipFill>
        <p:spPr>
          <a:xfrm>
            <a:off x="2710036" y="322901"/>
            <a:ext cx="6527243" cy="6212197"/>
          </a:xfrm>
          <a:prstGeom prst="rect">
            <a:avLst/>
          </a:prstGeom>
        </p:spPr>
      </p:pic>
    </p:spTree>
    <p:extLst>
      <p:ext uri="{BB962C8B-B14F-4D97-AF65-F5344CB8AC3E}">
        <p14:creationId xmlns:p14="http://schemas.microsoft.com/office/powerpoint/2010/main" val="4202362038"/>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6782-7CBD-16B8-D212-3E02981C8A70}"/>
              </a:ext>
            </a:extLst>
          </p:cNvPr>
          <p:cNvSpPr>
            <a:spLocks noGrp="1"/>
          </p:cNvSpPr>
          <p:nvPr>
            <p:ph type="title"/>
          </p:nvPr>
        </p:nvSpPr>
        <p:spPr/>
        <p:txBody>
          <a:bodyPr/>
          <a:lstStyle/>
          <a:p>
            <a:r>
              <a:rPr lang="en-US" dirty="0"/>
              <a:t>Risk class</a:t>
            </a:r>
            <a:endParaRPr lang="en-MT" dirty="0"/>
          </a:p>
        </p:txBody>
      </p:sp>
      <p:sp>
        <p:nvSpPr>
          <p:cNvPr id="3" name="Content Placeholder 2">
            <a:extLst>
              <a:ext uri="{FF2B5EF4-FFF2-40B4-BE49-F238E27FC236}">
                <a16:creationId xmlns:a16="http://schemas.microsoft.com/office/drawing/2014/main" id="{E60C19A4-8CE4-B260-FB54-F33186DEDE47}"/>
              </a:ext>
            </a:extLst>
          </p:cNvPr>
          <p:cNvSpPr>
            <a:spLocks noGrp="1"/>
          </p:cNvSpPr>
          <p:nvPr>
            <p:ph idx="1"/>
          </p:nvPr>
        </p:nvSpPr>
        <p:spPr/>
        <p:txBody>
          <a:bodyPr>
            <a:normAutofit/>
          </a:bodyPr>
          <a:lstStyle/>
          <a:p>
            <a:pPr algn="just"/>
            <a:r>
              <a:rPr lang="en-US" dirty="0"/>
              <a:t>The attack() function is then called to perform the attack by rolling the dice for the attacker and defender and comparing the pairs, highest value dice first. </a:t>
            </a:r>
          </a:p>
          <a:p>
            <a:pPr algn="just"/>
            <a:r>
              <a:rPr lang="en-US" dirty="0"/>
              <a:t>The rewards are calculated as the number of troops that the player won minus the number of troops that the player lost.</a:t>
            </a:r>
          </a:p>
          <a:p>
            <a:endParaRPr lang="en-MT" dirty="0"/>
          </a:p>
        </p:txBody>
      </p:sp>
      <p:pic>
        <p:nvPicPr>
          <p:cNvPr id="5" name="Picture 4">
            <a:extLst>
              <a:ext uri="{FF2B5EF4-FFF2-40B4-BE49-F238E27FC236}">
                <a16:creationId xmlns:a16="http://schemas.microsoft.com/office/drawing/2014/main" id="{866BDB66-B5C9-AAF7-E12B-445E9A0D6C47}"/>
              </a:ext>
            </a:extLst>
          </p:cNvPr>
          <p:cNvPicPr>
            <a:picLocks noChangeAspect="1"/>
          </p:cNvPicPr>
          <p:nvPr/>
        </p:nvPicPr>
        <p:blipFill>
          <a:blip r:embed="rId2"/>
          <a:stretch>
            <a:fillRect/>
          </a:stretch>
        </p:blipFill>
        <p:spPr>
          <a:xfrm>
            <a:off x="2591784" y="4221088"/>
            <a:ext cx="7005255" cy="1584176"/>
          </a:xfrm>
          <a:prstGeom prst="rect">
            <a:avLst/>
          </a:prstGeom>
        </p:spPr>
      </p:pic>
    </p:spTree>
    <p:extLst>
      <p:ext uri="{BB962C8B-B14F-4D97-AF65-F5344CB8AC3E}">
        <p14:creationId xmlns:p14="http://schemas.microsoft.com/office/powerpoint/2010/main" val="801189145"/>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0C8D5-DF91-A2E4-9989-ED337B12FC4E}"/>
              </a:ext>
            </a:extLst>
          </p:cNvPr>
          <p:cNvSpPr>
            <a:spLocks noGrp="1"/>
          </p:cNvSpPr>
          <p:nvPr>
            <p:ph type="title"/>
          </p:nvPr>
        </p:nvSpPr>
        <p:spPr/>
        <p:txBody>
          <a:bodyPr/>
          <a:lstStyle/>
          <a:p>
            <a:r>
              <a:rPr lang="en-US" dirty="0"/>
              <a:t>Risk class</a:t>
            </a:r>
            <a:endParaRPr lang="en-MT" dirty="0"/>
          </a:p>
        </p:txBody>
      </p:sp>
      <p:sp>
        <p:nvSpPr>
          <p:cNvPr id="3" name="Content Placeholder 2">
            <a:extLst>
              <a:ext uri="{FF2B5EF4-FFF2-40B4-BE49-F238E27FC236}">
                <a16:creationId xmlns:a16="http://schemas.microsoft.com/office/drawing/2014/main" id="{FAA99148-18C1-6F80-C785-AA3B3666B7C3}"/>
              </a:ext>
            </a:extLst>
          </p:cNvPr>
          <p:cNvSpPr>
            <a:spLocks noGrp="1"/>
          </p:cNvSpPr>
          <p:nvPr>
            <p:ph idx="1"/>
          </p:nvPr>
        </p:nvSpPr>
        <p:spPr/>
        <p:txBody>
          <a:bodyPr/>
          <a:lstStyle/>
          <a:p>
            <a:pPr algn="just"/>
            <a:r>
              <a:rPr lang="en-US" dirty="0"/>
              <a:t>After the attack() function terminates, the rewards are returned, and the actions and their rewards will be appended to the ‘</a:t>
            </a:r>
            <a:r>
              <a:rPr lang="en-US" dirty="0" err="1"/>
              <a:t>attacker_actions</a:t>
            </a:r>
            <a:r>
              <a:rPr lang="en-US" dirty="0"/>
              <a:t>’ and ‘</a:t>
            </a:r>
            <a:r>
              <a:rPr lang="en-US" dirty="0" err="1"/>
              <a:t>defender_actions</a:t>
            </a:r>
            <a:r>
              <a:rPr lang="en-US" dirty="0"/>
              <a:t>’ arrays. </a:t>
            </a:r>
          </a:p>
          <a:p>
            <a:pPr algn="just"/>
            <a:r>
              <a:rPr lang="en-US" dirty="0"/>
              <a:t>These arrays will be used at the end of the episode to calculate the Q-table values for the attack and defend options.</a:t>
            </a:r>
          </a:p>
          <a:p>
            <a:endParaRPr lang="en-MT" dirty="0"/>
          </a:p>
        </p:txBody>
      </p:sp>
      <p:pic>
        <p:nvPicPr>
          <p:cNvPr id="5" name="Picture 4">
            <a:extLst>
              <a:ext uri="{FF2B5EF4-FFF2-40B4-BE49-F238E27FC236}">
                <a16:creationId xmlns:a16="http://schemas.microsoft.com/office/drawing/2014/main" id="{6B4C9AA8-1E33-371C-D1A7-110C21C94F3D}"/>
              </a:ext>
            </a:extLst>
          </p:cNvPr>
          <p:cNvPicPr>
            <a:picLocks noChangeAspect="1"/>
          </p:cNvPicPr>
          <p:nvPr/>
        </p:nvPicPr>
        <p:blipFill>
          <a:blip r:embed="rId2"/>
          <a:stretch>
            <a:fillRect/>
          </a:stretch>
        </p:blipFill>
        <p:spPr>
          <a:xfrm>
            <a:off x="1125860" y="4365104"/>
            <a:ext cx="10163175" cy="1600200"/>
          </a:xfrm>
          <a:prstGeom prst="rect">
            <a:avLst/>
          </a:prstGeom>
        </p:spPr>
      </p:pic>
    </p:spTree>
    <p:extLst>
      <p:ext uri="{BB962C8B-B14F-4D97-AF65-F5344CB8AC3E}">
        <p14:creationId xmlns:p14="http://schemas.microsoft.com/office/powerpoint/2010/main" val="966050354"/>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99E8-9890-E926-6ED8-32447CCE1856}"/>
              </a:ext>
            </a:extLst>
          </p:cNvPr>
          <p:cNvSpPr>
            <a:spLocks noGrp="1"/>
          </p:cNvSpPr>
          <p:nvPr>
            <p:ph type="title"/>
          </p:nvPr>
        </p:nvSpPr>
        <p:spPr/>
        <p:txBody>
          <a:bodyPr/>
          <a:lstStyle/>
          <a:p>
            <a:r>
              <a:rPr lang="en-US" dirty="0"/>
              <a:t>Risk class</a:t>
            </a:r>
            <a:endParaRPr lang="en-MT" dirty="0"/>
          </a:p>
        </p:txBody>
      </p:sp>
      <p:sp>
        <p:nvSpPr>
          <p:cNvPr id="3" name="Content Placeholder 2">
            <a:extLst>
              <a:ext uri="{FF2B5EF4-FFF2-40B4-BE49-F238E27FC236}">
                <a16:creationId xmlns:a16="http://schemas.microsoft.com/office/drawing/2014/main" id="{8E5B4308-20C0-EF99-CA2A-6D1942025242}"/>
              </a:ext>
            </a:extLst>
          </p:cNvPr>
          <p:cNvSpPr>
            <a:spLocks noGrp="1"/>
          </p:cNvSpPr>
          <p:nvPr>
            <p:ph idx="1"/>
          </p:nvPr>
        </p:nvSpPr>
        <p:spPr/>
        <p:txBody>
          <a:bodyPr/>
          <a:lstStyle/>
          <a:p>
            <a:pPr algn="just"/>
            <a:r>
              <a:rPr lang="en-US" dirty="0"/>
              <a:t>The final step of the turn is to move troops.</a:t>
            </a:r>
          </a:p>
          <a:p>
            <a:pPr algn="just"/>
            <a:r>
              <a:rPr lang="en-US" dirty="0"/>
              <a:t>To do this, the </a:t>
            </a:r>
            <a:r>
              <a:rPr lang="en-US" dirty="0" err="1"/>
              <a:t>move_troops</a:t>
            </a:r>
            <a:r>
              <a:rPr lang="en-US" dirty="0"/>
              <a:t>() function is called which loops through the player’s territories.</a:t>
            </a:r>
          </a:p>
          <a:p>
            <a:pPr algn="just"/>
            <a:r>
              <a:rPr lang="en-US" dirty="0"/>
              <a:t>If the territory does not have adjacent opponent territories, then all the troops but 1 will be moved from this territory to an adjacent territory which has adjacent opponent territories.</a:t>
            </a:r>
          </a:p>
          <a:p>
            <a:pPr algn="just"/>
            <a:r>
              <a:rPr lang="en-US" dirty="0"/>
              <a:t>If the territory has adjacent opponent territories, then the troops in that territory will not be moved. </a:t>
            </a:r>
            <a:endParaRPr lang="en-MT" dirty="0"/>
          </a:p>
        </p:txBody>
      </p:sp>
    </p:spTree>
    <p:extLst>
      <p:ext uri="{BB962C8B-B14F-4D97-AF65-F5344CB8AC3E}">
        <p14:creationId xmlns:p14="http://schemas.microsoft.com/office/powerpoint/2010/main" val="1809156975"/>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5176-6003-6160-2D9F-E14B23E4BFE9}"/>
              </a:ext>
            </a:extLst>
          </p:cNvPr>
          <p:cNvSpPr>
            <a:spLocks noGrp="1"/>
          </p:cNvSpPr>
          <p:nvPr>
            <p:ph type="title"/>
          </p:nvPr>
        </p:nvSpPr>
        <p:spPr/>
        <p:txBody>
          <a:bodyPr/>
          <a:lstStyle/>
          <a:p>
            <a:r>
              <a:rPr lang="en-US" dirty="0"/>
              <a:t>Risk class</a:t>
            </a:r>
            <a:endParaRPr lang="en-MT" dirty="0"/>
          </a:p>
        </p:txBody>
      </p:sp>
      <p:sp>
        <p:nvSpPr>
          <p:cNvPr id="3" name="Content Placeholder 2">
            <a:extLst>
              <a:ext uri="{FF2B5EF4-FFF2-40B4-BE49-F238E27FC236}">
                <a16:creationId xmlns:a16="http://schemas.microsoft.com/office/drawing/2014/main" id="{990CF5CA-F213-8FA5-A234-BD519FA9A037}"/>
              </a:ext>
            </a:extLst>
          </p:cNvPr>
          <p:cNvSpPr>
            <a:spLocks noGrp="1"/>
          </p:cNvSpPr>
          <p:nvPr>
            <p:ph idx="1"/>
          </p:nvPr>
        </p:nvSpPr>
        <p:spPr/>
        <p:txBody>
          <a:bodyPr/>
          <a:lstStyle/>
          <a:p>
            <a:pPr algn="just"/>
            <a:r>
              <a:rPr lang="en-US" dirty="0"/>
              <a:t>The __</a:t>
            </a:r>
            <a:r>
              <a:rPr lang="en-US" dirty="0" err="1"/>
              <a:t>init</a:t>
            </a:r>
            <a:r>
              <a:rPr lang="en-US" dirty="0"/>
              <a:t>__() function will then loop through all the players to check if any of the players have been defeated by the current player. </a:t>
            </a:r>
          </a:p>
          <a:p>
            <a:pPr algn="just"/>
            <a:r>
              <a:rPr lang="en-US" dirty="0"/>
              <a:t>If so, the current player will take the cards of the defeated player and the defeated player will be removed from the game. </a:t>
            </a:r>
          </a:p>
          <a:p>
            <a:pPr algn="just"/>
            <a:r>
              <a:rPr lang="en-US" dirty="0"/>
              <a:t>The function will also check if the continents are all owned by the same player and if so, the game ends as the player who owns all the continents has won. </a:t>
            </a:r>
            <a:endParaRPr lang="en-MT" dirty="0"/>
          </a:p>
        </p:txBody>
      </p:sp>
    </p:spTree>
    <p:extLst>
      <p:ext uri="{BB962C8B-B14F-4D97-AF65-F5344CB8AC3E}">
        <p14:creationId xmlns:p14="http://schemas.microsoft.com/office/powerpoint/2010/main" val="3132492746"/>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CED5-4293-ED67-C9C5-8B97CD9A31AA}"/>
              </a:ext>
            </a:extLst>
          </p:cNvPr>
          <p:cNvSpPr>
            <a:spLocks noGrp="1"/>
          </p:cNvSpPr>
          <p:nvPr>
            <p:ph type="title"/>
          </p:nvPr>
        </p:nvSpPr>
        <p:spPr/>
        <p:txBody>
          <a:bodyPr/>
          <a:lstStyle/>
          <a:p>
            <a:r>
              <a:rPr lang="en-US" dirty="0"/>
              <a:t>Main() function</a:t>
            </a:r>
            <a:endParaRPr lang="en-MT" dirty="0"/>
          </a:p>
        </p:txBody>
      </p:sp>
      <p:sp>
        <p:nvSpPr>
          <p:cNvPr id="3" name="Content Placeholder 2">
            <a:extLst>
              <a:ext uri="{FF2B5EF4-FFF2-40B4-BE49-F238E27FC236}">
                <a16:creationId xmlns:a16="http://schemas.microsoft.com/office/drawing/2014/main" id="{F6BCDDEF-3D89-885F-DF55-8326808D8B0C}"/>
              </a:ext>
            </a:extLst>
          </p:cNvPr>
          <p:cNvSpPr>
            <a:spLocks noGrp="1"/>
          </p:cNvSpPr>
          <p:nvPr>
            <p:ph idx="1"/>
          </p:nvPr>
        </p:nvSpPr>
        <p:spPr/>
        <p:txBody>
          <a:bodyPr>
            <a:normAutofit/>
          </a:bodyPr>
          <a:lstStyle/>
          <a:p>
            <a:pPr algn="just"/>
            <a:r>
              <a:rPr lang="en-US" dirty="0"/>
              <a:t>The main function </a:t>
            </a:r>
            <a:r>
              <a:rPr lang="en-US" dirty="0" err="1"/>
              <a:t>initialises</a:t>
            </a:r>
            <a:r>
              <a:rPr lang="en-US" dirty="0"/>
              <a:t> the two Q and N tables as dictionaries for the On-Policy Monte Carlo algorithm to use for the attack and defend state-action values. </a:t>
            </a:r>
          </a:p>
          <a:p>
            <a:pPr algn="just"/>
            <a:r>
              <a:rPr lang="en-US" dirty="0"/>
              <a:t>The dictionaries for the attacker actions, contain the state as the number of troops in the attacker territory, the number of troops in the defender territory and either True, if the attacker territory has more troops than the defender territory, or False if otherwise. </a:t>
            </a:r>
          </a:p>
          <a:p>
            <a:pPr algn="just"/>
            <a:r>
              <a:rPr lang="en-US" dirty="0"/>
              <a:t>The dictionaries for the defender actions, contain the state as the number of troops in the defender territory and the number of dice that the attacker chose to roll.</a:t>
            </a:r>
          </a:p>
          <a:p>
            <a:endParaRPr lang="en-MT" dirty="0"/>
          </a:p>
        </p:txBody>
      </p:sp>
    </p:spTree>
    <p:extLst>
      <p:ext uri="{BB962C8B-B14F-4D97-AF65-F5344CB8AC3E}">
        <p14:creationId xmlns:p14="http://schemas.microsoft.com/office/powerpoint/2010/main" val="3480447732"/>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F80F-D14A-2F96-16BF-05B33C74A006}"/>
              </a:ext>
            </a:extLst>
          </p:cNvPr>
          <p:cNvSpPr>
            <a:spLocks noGrp="1"/>
          </p:cNvSpPr>
          <p:nvPr>
            <p:ph type="title"/>
          </p:nvPr>
        </p:nvSpPr>
        <p:spPr/>
        <p:txBody>
          <a:bodyPr/>
          <a:lstStyle/>
          <a:p>
            <a:r>
              <a:rPr lang="en-US" dirty="0"/>
              <a:t>Attacker dictionary</a:t>
            </a:r>
            <a:endParaRPr lang="en-MT" dirty="0"/>
          </a:p>
        </p:txBody>
      </p:sp>
      <p:pic>
        <p:nvPicPr>
          <p:cNvPr id="5" name="Content Placeholder 4">
            <a:extLst>
              <a:ext uri="{FF2B5EF4-FFF2-40B4-BE49-F238E27FC236}">
                <a16:creationId xmlns:a16="http://schemas.microsoft.com/office/drawing/2014/main" id="{0ED28BF1-1A3D-F33D-F9B9-D64AE0E48DB3}"/>
              </a:ext>
            </a:extLst>
          </p:cNvPr>
          <p:cNvPicPr>
            <a:picLocks noGrp="1" noChangeAspect="1"/>
          </p:cNvPicPr>
          <p:nvPr>
            <p:ph idx="1"/>
          </p:nvPr>
        </p:nvPicPr>
        <p:blipFill>
          <a:blip r:embed="rId2"/>
          <a:stretch>
            <a:fillRect/>
          </a:stretch>
        </p:blipFill>
        <p:spPr>
          <a:xfrm>
            <a:off x="2068128" y="1916832"/>
            <a:ext cx="8052568" cy="4108850"/>
          </a:xfrm>
        </p:spPr>
      </p:pic>
    </p:spTree>
    <p:extLst>
      <p:ext uri="{BB962C8B-B14F-4D97-AF65-F5344CB8AC3E}">
        <p14:creationId xmlns:p14="http://schemas.microsoft.com/office/powerpoint/2010/main" val="1117102323"/>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1DCFA-FBE4-95EF-8509-723B1C4783F1}"/>
              </a:ext>
            </a:extLst>
          </p:cNvPr>
          <p:cNvSpPr>
            <a:spLocks noGrp="1"/>
          </p:cNvSpPr>
          <p:nvPr>
            <p:ph type="title"/>
          </p:nvPr>
        </p:nvSpPr>
        <p:spPr/>
        <p:txBody>
          <a:bodyPr/>
          <a:lstStyle/>
          <a:p>
            <a:r>
              <a:rPr lang="en-US" dirty="0"/>
              <a:t>Defender dictionary</a:t>
            </a:r>
            <a:endParaRPr lang="en-MT" dirty="0"/>
          </a:p>
        </p:txBody>
      </p:sp>
      <p:pic>
        <p:nvPicPr>
          <p:cNvPr id="5" name="Content Placeholder 4">
            <a:extLst>
              <a:ext uri="{FF2B5EF4-FFF2-40B4-BE49-F238E27FC236}">
                <a16:creationId xmlns:a16="http://schemas.microsoft.com/office/drawing/2014/main" id="{27F3E489-F6F8-86F8-5D9B-E15B6FBBB3D9}"/>
              </a:ext>
            </a:extLst>
          </p:cNvPr>
          <p:cNvPicPr>
            <a:picLocks noGrp="1" noChangeAspect="1"/>
          </p:cNvPicPr>
          <p:nvPr>
            <p:ph idx="1"/>
          </p:nvPr>
        </p:nvPicPr>
        <p:blipFill>
          <a:blip r:embed="rId2"/>
          <a:stretch>
            <a:fillRect/>
          </a:stretch>
        </p:blipFill>
        <p:spPr>
          <a:xfrm>
            <a:off x="1992212" y="2420888"/>
            <a:ext cx="8204400" cy="3037507"/>
          </a:xfrm>
        </p:spPr>
      </p:pic>
    </p:spTree>
    <p:extLst>
      <p:ext uri="{BB962C8B-B14F-4D97-AF65-F5344CB8AC3E}">
        <p14:creationId xmlns:p14="http://schemas.microsoft.com/office/powerpoint/2010/main" val="744406638"/>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F3386-2058-BA09-D56D-95EEFD5DB22A}"/>
              </a:ext>
            </a:extLst>
          </p:cNvPr>
          <p:cNvSpPr>
            <a:spLocks noGrp="1"/>
          </p:cNvSpPr>
          <p:nvPr>
            <p:ph type="title"/>
          </p:nvPr>
        </p:nvSpPr>
        <p:spPr/>
        <p:txBody>
          <a:bodyPr/>
          <a:lstStyle/>
          <a:p>
            <a:r>
              <a:rPr lang="en-US" dirty="0"/>
              <a:t>Main() function</a:t>
            </a:r>
            <a:endParaRPr lang="en-MT" dirty="0"/>
          </a:p>
        </p:txBody>
      </p:sp>
      <p:sp>
        <p:nvSpPr>
          <p:cNvPr id="3" name="Content Placeholder 2">
            <a:extLst>
              <a:ext uri="{FF2B5EF4-FFF2-40B4-BE49-F238E27FC236}">
                <a16:creationId xmlns:a16="http://schemas.microsoft.com/office/drawing/2014/main" id="{3BC3AA95-FDCC-FCE9-409E-674F5EC16FAA}"/>
              </a:ext>
            </a:extLst>
          </p:cNvPr>
          <p:cNvSpPr>
            <a:spLocks noGrp="1"/>
          </p:cNvSpPr>
          <p:nvPr>
            <p:ph idx="1"/>
          </p:nvPr>
        </p:nvSpPr>
        <p:spPr/>
        <p:txBody>
          <a:bodyPr>
            <a:normAutofit/>
          </a:bodyPr>
          <a:lstStyle/>
          <a:p>
            <a:pPr algn="just"/>
            <a:r>
              <a:rPr lang="en-US" dirty="0"/>
              <a:t>The function will then loop according to the specified number of episodes to call the Risk class.</a:t>
            </a:r>
          </a:p>
          <a:p>
            <a:pPr algn="just"/>
            <a:r>
              <a:rPr lang="en-US" dirty="0"/>
              <a:t>After a game terminates, the function will loop through the </a:t>
            </a:r>
            <a:r>
              <a:rPr lang="en-US" dirty="0" err="1"/>
              <a:t>attacker_actions</a:t>
            </a:r>
            <a:r>
              <a:rPr lang="en-US" dirty="0"/>
              <a:t> and </a:t>
            </a:r>
            <a:r>
              <a:rPr lang="en-US" dirty="0" err="1"/>
              <a:t>defender_actions</a:t>
            </a:r>
            <a:r>
              <a:rPr lang="en-US" dirty="0"/>
              <a:t> arrays to update the values of the respective Q dictionary for each state-action pair with the reward. </a:t>
            </a:r>
          </a:p>
          <a:p>
            <a:pPr algn="just"/>
            <a:r>
              <a:rPr lang="en-US" dirty="0"/>
              <a:t>The state-action pair value stored in the respective N dictionary will be increased by 1. </a:t>
            </a:r>
          </a:p>
        </p:txBody>
      </p:sp>
    </p:spTree>
    <p:extLst>
      <p:ext uri="{BB962C8B-B14F-4D97-AF65-F5344CB8AC3E}">
        <p14:creationId xmlns:p14="http://schemas.microsoft.com/office/powerpoint/2010/main" val="2172831221"/>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8CB4-3D1E-D556-0F9A-7DB4EB5621AE}"/>
              </a:ext>
            </a:extLst>
          </p:cNvPr>
          <p:cNvSpPr>
            <a:spLocks noGrp="1"/>
          </p:cNvSpPr>
          <p:nvPr>
            <p:ph type="title"/>
          </p:nvPr>
        </p:nvSpPr>
        <p:spPr/>
        <p:txBody>
          <a:bodyPr/>
          <a:lstStyle/>
          <a:p>
            <a:r>
              <a:rPr lang="en-US" dirty="0"/>
              <a:t>Objectives</a:t>
            </a:r>
            <a:endParaRPr lang="en-MT" dirty="0"/>
          </a:p>
        </p:txBody>
      </p:sp>
      <p:sp>
        <p:nvSpPr>
          <p:cNvPr id="3" name="Content Placeholder 2">
            <a:extLst>
              <a:ext uri="{FF2B5EF4-FFF2-40B4-BE49-F238E27FC236}">
                <a16:creationId xmlns:a16="http://schemas.microsoft.com/office/drawing/2014/main" id="{C90C942F-FE7A-404C-6194-CAA4670CC656}"/>
              </a:ext>
            </a:extLst>
          </p:cNvPr>
          <p:cNvSpPr>
            <a:spLocks noGrp="1"/>
          </p:cNvSpPr>
          <p:nvPr>
            <p:ph idx="1"/>
          </p:nvPr>
        </p:nvSpPr>
        <p:spPr/>
        <p:txBody>
          <a:bodyPr/>
          <a:lstStyle/>
          <a:p>
            <a:pPr algn="just"/>
            <a:r>
              <a:rPr lang="en-US" dirty="0"/>
              <a:t>Correctly implement the game of Risk with all its features and rules.</a:t>
            </a:r>
          </a:p>
          <a:p>
            <a:pPr algn="just"/>
            <a:r>
              <a:rPr lang="en-US" dirty="0"/>
              <a:t>Develop an agent for the game.</a:t>
            </a:r>
          </a:p>
          <a:p>
            <a:pPr algn="just"/>
            <a:r>
              <a:rPr lang="en-US" dirty="0"/>
              <a:t>The implementation of a reinforcement learning algorithm is a must for the agent to effectively learn which actions it should take for each state by interacting with the environment. </a:t>
            </a:r>
          </a:p>
          <a:p>
            <a:pPr algn="just"/>
            <a:r>
              <a:rPr lang="en-US" dirty="0"/>
              <a:t>The agent should be able to choose the best actions that should be taken during gameplay for each player state based on its learnt state action values. </a:t>
            </a:r>
          </a:p>
          <a:p>
            <a:endParaRPr lang="en-MT" dirty="0"/>
          </a:p>
        </p:txBody>
      </p:sp>
    </p:spTree>
    <p:extLst>
      <p:ext uri="{BB962C8B-B14F-4D97-AF65-F5344CB8AC3E}">
        <p14:creationId xmlns:p14="http://schemas.microsoft.com/office/powerpoint/2010/main" val="3442357363"/>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15F5-C67F-60F5-1679-9D5C87392A97}"/>
              </a:ext>
            </a:extLst>
          </p:cNvPr>
          <p:cNvSpPr>
            <a:spLocks noGrp="1"/>
          </p:cNvSpPr>
          <p:nvPr>
            <p:ph type="title"/>
          </p:nvPr>
        </p:nvSpPr>
        <p:spPr/>
        <p:txBody>
          <a:bodyPr/>
          <a:lstStyle/>
          <a:p>
            <a:r>
              <a:rPr lang="en-US" dirty="0"/>
              <a:t>Main() function</a:t>
            </a:r>
            <a:endParaRPr lang="en-MT" dirty="0"/>
          </a:p>
        </p:txBody>
      </p:sp>
      <p:sp>
        <p:nvSpPr>
          <p:cNvPr id="3" name="Content Placeholder 2">
            <a:extLst>
              <a:ext uri="{FF2B5EF4-FFF2-40B4-BE49-F238E27FC236}">
                <a16:creationId xmlns:a16="http://schemas.microsoft.com/office/drawing/2014/main" id="{29345FB8-E243-670F-59CD-C7B38C60896A}"/>
              </a:ext>
            </a:extLst>
          </p:cNvPr>
          <p:cNvSpPr>
            <a:spLocks noGrp="1"/>
          </p:cNvSpPr>
          <p:nvPr>
            <p:ph idx="1"/>
          </p:nvPr>
        </p:nvSpPr>
        <p:spPr/>
        <p:txBody>
          <a:bodyPr/>
          <a:lstStyle/>
          <a:p>
            <a:pPr algn="just"/>
            <a:r>
              <a:rPr lang="en-US" dirty="0"/>
              <a:t>Then, the function will update the Q values of the attacker and defender Q dictionaries with the equation:</a:t>
            </a:r>
          </a:p>
          <a:p>
            <a:pPr marL="45720" indent="0" algn="just">
              <a:buNone/>
            </a:pPr>
            <a:r>
              <a:rPr lang="en-US" dirty="0"/>
              <a:t> 	Q(</a:t>
            </a:r>
            <a:r>
              <a:rPr lang="en-US" dirty="0" err="1"/>
              <a:t>s,a</a:t>
            </a:r>
            <a:r>
              <a:rPr lang="en-US" dirty="0"/>
              <a:t>) = Q(</a:t>
            </a:r>
            <a:r>
              <a:rPr lang="en-US" dirty="0" err="1"/>
              <a:t>s,a</a:t>
            </a:r>
            <a:r>
              <a:rPr lang="en-US" dirty="0"/>
              <a:t>) + ((1/N(</a:t>
            </a:r>
            <a:r>
              <a:rPr lang="en-US" dirty="0" err="1"/>
              <a:t>s,a</a:t>
            </a:r>
            <a:r>
              <a:rPr lang="en-US" dirty="0"/>
              <a:t>)) * (G-Q(</a:t>
            </a:r>
            <a:r>
              <a:rPr lang="en-US" dirty="0" err="1"/>
              <a:t>s,a</a:t>
            </a:r>
            <a:r>
              <a:rPr lang="en-US" dirty="0"/>
              <a:t>)))</a:t>
            </a:r>
          </a:p>
          <a:p>
            <a:pPr algn="just"/>
            <a:r>
              <a:rPr lang="en-US" dirty="0"/>
              <a:t>G is the discounted cumulative reward with the discount factor y but since y is taken as 0 in my implementation, G is the reward of the state-action pair itself.</a:t>
            </a:r>
            <a:endParaRPr lang="en-MT" dirty="0"/>
          </a:p>
        </p:txBody>
      </p:sp>
    </p:spTree>
    <p:extLst>
      <p:ext uri="{BB962C8B-B14F-4D97-AF65-F5344CB8AC3E}">
        <p14:creationId xmlns:p14="http://schemas.microsoft.com/office/powerpoint/2010/main" val="3239706542"/>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DC393B-B5CA-B273-4B99-A5FF43C9E87A}"/>
              </a:ext>
            </a:extLst>
          </p:cNvPr>
          <p:cNvPicPr>
            <a:picLocks noChangeAspect="1"/>
          </p:cNvPicPr>
          <p:nvPr/>
        </p:nvPicPr>
        <p:blipFill>
          <a:blip r:embed="rId2"/>
          <a:stretch>
            <a:fillRect/>
          </a:stretch>
        </p:blipFill>
        <p:spPr>
          <a:xfrm>
            <a:off x="465137" y="728662"/>
            <a:ext cx="11258550" cy="5400675"/>
          </a:xfrm>
          <a:prstGeom prst="rect">
            <a:avLst/>
          </a:prstGeom>
        </p:spPr>
      </p:pic>
    </p:spTree>
    <p:extLst>
      <p:ext uri="{BB962C8B-B14F-4D97-AF65-F5344CB8AC3E}">
        <p14:creationId xmlns:p14="http://schemas.microsoft.com/office/powerpoint/2010/main" val="3361384113"/>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3FFE-E881-6A3D-501A-80A69950FE4A}"/>
              </a:ext>
            </a:extLst>
          </p:cNvPr>
          <p:cNvSpPr>
            <a:spLocks noGrp="1"/>
          </p:cNvSpPr>
          <p:nvPr>
            <p:ph type="title"/>
          </p:nvPr>
        </p:nvSpPr>
        <p:spPr/>
        <p:txBody>
          <a:bodyPr/>
          <a:lstStyle/>
          <a:p>
            <a:r>
              <a:rPr lang="en-US" dirty="0"/>
              <a:t>Main() function</a:t>
            </a:r>
            <a:endParaRPr lang="en-MT" dirty="0"/>
          </a:p>
        </p:txBody>
      </p:sp>
      <p:sp>
        <p:nvSpPr>
          <p:cNvPr id="3" name="Content Placeholder 2">
            <a:extLst>
              <a:ext uri="{FF2B5EF4-FFF2-40B4-BE49-F238E27FC236}">
                <a16:creationId xmlns:a16="http://schemas.microsoft.com/office/drawing/2014/main" id="{764D68D4-2EA2-B103-D860-E8F20A9815B0}"/>
              </a:ext>
            </a:extLst>
          </p:cNvPr>
          <p:cNvSpPr>
            <a:spLocks noGrp="1"/>
          </p:cNvSpPr>
          <p:nvPr>
            <p:ph idx="1"/>
          </p:nvPr>
        </p:nvSpPr>
        <p:spPr/>
        <p:txBody>
          <a:bodyPr/>
          <a:lstStyle/>
          <a:p>
            <a:pPr algn="just"/>
            <a:r>
              <a:rPr lang="en-US" dirty="0"/>
              <a:t>When all the episodes have been executed, the function will display the attacker and defender Q-tables.</a:t>
            </a:r>
            <a:endParaRPr lang="en-MT" dirty="0"/>
          </a:p>
        </p:txBody>
      </p:sp>
      <p:pic>
        <p:nvPicPr>
          <p:cNvPr id="5" name="Picture 4">
            <a:extLst>
              <a:ext uri="{FF2B5EF4-FFF2-40B4-BE49-F238E27FC236}">
                <a16:creationId xmlns:a16="http://schemas.microsoft.com/office/drawing/2014/main" id="{62EE8CD5-76CE-E419-BD51-02310342EE95}"/>
              </a:ext>
            </a:extLst>
          </p:cNvPr>
          <p:cNvPicPr>
            <a:picLocks noChangeAspect="1"/>
          </p:cNvPicPr>
          <p:nvPr/>
        </p:nvPicPr>
        <p:blipFill>
          <a:blip r:embed="rId2"/>
          <a:stretch>
            <a:fillRect/>
          </a:stretch>
        </p:blipFill>
        <p:spPr>
          <a:xfrm>
            <a:off x="861218" y="2996952"/>
            <a:ext cx="10466387" cy="2910166"/>
          </a:xfrm>
          <a:prstGeom prst="rect">
            <a:avLst/>
          </a:prstGeom>
        </p:spPr>
      </p:pic>
    </p:spTree>
    <p:extLst>
      <p:ext uri="{BB962C8B-B14F-4D97-AF65-F5344CB8AC3E}">
        <p14:creationId xmlns:p14="http://schemas.microsoft.com/office/powerpoint/2010/main" val="3800297116"/>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2686-5427-557A-F310-3230523EDFDE}"/>
              </a:ext>
            </a:extLst>
          </p:cNvPr>
          <p:cNvSpPr>
            <a:spLocks noGrp="1"/>
          </p:cNvSpPr>
          <p:nvPr>
            <p:ph type="title"/>
          </p:nvPr>
        </p:nvSpPr>
        <p:spPr/>
        <p:txBody>
          <a:bodyPr/>
          <a:lstStyle/>
          <a:p>
            <a:r>
              <a:rPr lang="en-US" dirty="0"/>
              <a:t>Evaluation and critical analysis</a:t>
            </a:r>
            <a:endParaRPr lang="en-MT" dirty="0"/>
          </a:p>
        </p:txBody>
      </p:sp>
      <p:sp>
        <p:nvSpPr>
          <p:cNvPr id="3" name="Content Placeholder 2">
            <a:extLst>
              <a:ext uri="{FF2B5EF4-FFF2-40B4-BE49-F238E27FC236}">
                <a16:creationId xmlns:a16="http://schemas.microsoft.com/office/drawing/2014/main" id="{7F8C8ACD-309F-7106-FBA9-37E9387D02E9}"/>
              </a:ext>
            </a:extLst>
          </p:cNvPr>
          <p:cNvSpPr>
            <a:spLocks noGrp="1"/>
          </p:cNvSpPr>
          <p:nvPr>
            <p:ph idx="1"/>
          </p:nvPr>
        </p:nvSpPr>
        <p:spPr/>
        <p:txBody>
          <a:bodyPr>
            <a:normAutofit fontScale="92500" lnSpcReduction="10000"/>
          </a:bodyPr>
          <a:lstStyle/>
          <a:p>
            <a:pPr algn="just"/>
            <a:r>
              <a:rPr lang="en-US" dirty="0"/>
              <a:t>With a large number of episodes, for example 1000 episodes, the algorithm would sometimes get stuck in a loop where both players kept winning the same few territories from each other and hence kept drawing cards. </a:t>
            </a:r>
          </a:p>
          <a:p>
            <a:pPr algn="just"/>
            <a:r>
              <a:rPr lang="en-US" dirty="0"/>
              <a:t>Because of this, they kept getting full sets and the card bonus kept increasing to a very large number. </a:t>
            </a:r>
          </a:p>
          <a:p>
            <a:pPr algn="just"/>
            <a:r>
              <a:rPr lang="en-US" dirty="0"/>
              <a:t>This is because the risk rules specify that after 5 sets are returned, the next set will always be 5 more troops added to the number received from the previous set bonus. </a:t>
            </a:r>
          </a:p>
          <a:p>
            <a:pPr algn="just"/>
            <a:r>
              <a:rPr lang="en-US" dirty="0"/>
              <a:t>This problem was fixed by limiting the number of troops taken from the card bonus to 30. Therefore, the players can never take more than 30 new troops no matter how many sets are returned in the game.</a:t>
            </a:r>
          </a:p>
          <a:p>
            <a:pPr algn="just"/>
            <a:endParaRPr lang="en-MT" dirty="0"/>
          </a:p>
        </p:txBody>
      </p:sp>
    </p:spTree>
    <p:extLst>
      <p:ext uri="{BB962C8B-B14F-4D97-AF65-F5344CB8AC3E}">
        <p14:creationId xmlns:p14="http://schemas.microsoft.com/office/powerpoint/2010/main" val="2744850685"/>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63CB-8BE7-E915-CFEE-011B049E22E2}"/>
              </a:ext>
            </a:extLst>
          </p:cNvPr>
          <p:cNvSpPr>
            <a:spLocks noGrp="1"/>
          </p:cNvSpPr>
          <p:nvPr>
            <p:ph type="title"/>
          </p:nvPr>
        </p:nvSpPr>
        <p:spPr>
          <a:xfrm>
            <a:off x="1217614" y="274638"/>
            <a:ext cx="9753600" cy="1325562"/>
          </a:xfrm>
        </p:spPr>
        <p:txBody>
          <a:bodyPr anchor="b">
            <a:normAutofit/>
          </a:bodyPr>
          <a:lstStyle/>
          <a:p>
            <a:r>
              <a:rPr lang="en-US" dirty="0"/>
              <a:t>Evaluation and critical analysis</a:t>
            </a:r>
            <a:endParaRPr lang="en-MT" dirty="0"/>
          </a:p>
        </p:txBody>
      </p:sp>
      <p:sp>
        <p:nvSpPr>
          <p:cNvPr id="3" name="Content Placeholder 2">
            <a:extLst>
              <a:ext uri="{FF2B5EF4-FFF2-40B4-BE49-F238E27FC236}">
                <a16:creationId xmlns:a16="http://schemas.microsoft.com/office/drawing/2014/main" id="{DD551BC8-4BD4-B4FE-7459-3CEC11794E26}"/>
              </a:ext>
            </a:extLst>
          </p:cNvPr>
          <p:cNvSpPr>
            <a:spLocks noGrp="1"/>
          </p:cNvSpPr>
          <p:nvPr>
            <p:ph sz="half" idx="1"/>
          </p:nvPr>
        </p:nvSpPr>
        <p:spPr>
          <a:xfrm>
            <a:off x="1233279" y="1828800"/>
            <a:ext cx="5005150" cy="4343400"/>
          </a:xfrm>
        </p:spPr>
        <p:txBody>
          <a:bodyPr>
            <a:normAutofit/>
          </a:bodyPr>
          <a:lstStyle/>
          <a:p>
            <a:pPr algn="just"/>
            <a:r>
              <a:rPr lang="en-US" dirty="0"/>
              <a:t>This implementation can be mainly improved by:</a:t>
            </a:r>
          </a:p>
          <a:p>
            <a:pPr lvl="1" algn="just"/>
            <a:r>
              <a:rPr lang="en-US" dirty="0"/>
              <a:t>Adding graphics for the Map, territories, troops and cards. </a:t>
            </a:r>
          </a:p>
          <a:p>
            <a:pPr lvl="1" algn="just"/>
            <a:r>
              <a:rPr lang="en-US" dirty="0"/>
              <a:t>Adding sound effects</a:t>
            </a:r>
          </a:p>
          <a:p>
            <a:pPr lvl="1" algn="just"/>
            <a:r>
              <a:rPr lang="en-US" dirty="0"/>
              <a:t>Adding user interaction where the player could play against the smart strategist.</a:t>
            </a:r>
          </a:p>
          <a:p>
            <a:r>
              <a:rPr lang="en-US" sz="2000" dirty="0"/>
              <a:t>These will all further enhance the experience and immerse the player into the game.</a:t>
            </a:r>
            <a:endParaRPr lang="en-MT" sz="2000" dirty="0"/>
          </a:p>
        </p:txBody>
      </p:sp>
      <p:pic>
        <p:nvPicPr>
          <p:cNvPr id="4" name="Picture 3" descr="A picture containing background pattern&#10;&#10;Description automatically generated">
            <a:extLst>
              <a:ext uri="{FF2B5EF4-FFF2-40B4-BE49-F238E27FC236}">
                <a16:creationId xmlns:a16="http://schemas.microsoft.com/office/drawing/2014/main" id="{8D55FF3E-5C29-C170-07EC-CF1C268509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8508" y="2420888"/>
            <a:ext cx="4356743" cy="2450667"/>
          </a:xfrm>
          <a:prstGeom prst="rect">
            <a:avLst/>
          </a:prstGeom>
          <a:no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195553854"/>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63CB-8BE7-E915-CFEE-011B049E22E2}"/>
              </a:ext>
            </a:extLst>
          </p:cNvPr>
          <p:cNvSpPr>
            <a:spLocks noGrp="1"/>
          </p:cNvSpPr>
          <p:nvPr>
            <p:ph type="title"/>
          </p:nvPr>
        </p:nvSpPr>
        <p:spPr/>
        <p:txBody>
          <a:bodyPr/>
          <a:lstStyle/>
          <a:p>
            <a:r>
              <a:rPr lang="en-US" dirty="0"/>
              <a:t>Evaluation and critical analysis</a:t>
            </a:r>
            <a:endParaRPr lang="en-MT" dirty="0"/>
          </a:p>
        </p:txBody>
      </p:sp>
      <p:sp>
        <p:nvSpPr>
          <p:cNvPr id="3" name="Content Placeholder 2">
            <a:extLst>
              <a:ext uri="{FF2B5EF4-FFF2-40B4-BE49-F238E27FC236}">
                <a16:creationId xmlns:a16="http://schemas.microsoft.com/office/drawing/2014/main" id="{DD551BC8-4BD4-B4FE-7459-3CEC11794E26}"/>
              </a:ext>
            </a:extLst>
          </p:cNvPr>
          <p:cNvSpPr>
            <a:spLocks noGrp="1"/>
          </p:cNvSpPr>
          <p:nvPr>
            <p:ph idx="1"/>
          </p:nvPr>
        </p:nvSpPr>
        <p:spPr/>
        <p:txBody>
          <a:bodyPr/>
          <a:lstStyle/>
          <a:p>
            <a:pPr algn="just"/>
            <a:r>
              <a:rPr lang="en-US" dirty="0"/>
              <a:t>Another improvement would be to add reinforcement learning for both the troop placement and troop movement.</a:t>
            </a:r>
          </a:p>
          <a:p>
            <a:pPr algn="just"/>
            <a:r>
              <a:rPr lang="en-US" dirty="0"/>
              <a:t>This would have to be done by using an algorithm which is able to  adapt online to a dynamic environment as the agent would have to adapt its policy to different opponent playing styles and moves. </a:t>
            </a:r>
          </a:p>
          <a:p>
            <a:pPr algn="just"/>
            <a:r>
              <a:rPr lang="en-US" dirty="0"/>
              <a:t>An example of this algorithm would be the Monte Carlo Tree Search algorithm.</a:t>
            </a:r>
          </a:p>
          <a:p>
            <a:pPr algn="just"/>
            <a:endParaRPr lang="en-MT" dirty="0"/>
          </a:p>
        </p:txBody>
      </p:sp>
    </p:spTree>
    <p:extLst>
      <p:ext uri="{BB962C8B-B14F-4D97-AF65-F5344CB8AC3E}">
        <p14:creationId xmlns:p14="http://schemas.microsoft.com/office/powerpoint/2010/main" val="2500128074"/>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869B-6985-F4B5-681F-E8043C2CD53A}"/>
              </a:ext>
            </a:extLst>
          </p:cNvPr>
          <p:cNvSpPr>
            <a:spLocks noGrp="1"/>
          </p:cNvSpPr>
          <p:nvPr>
            <p:ph type="ctrTitle"/>
          </p:nvPr>
        </p:nvSpPr>
        <p:spPr>
          <a:xfrm>
            <a:off x="1217612" y="2957128"/>
            <a:ext cx="9753600" cy="943744"/>
          </a:xfrm>
        </p:spPr>
        <p:txBody>
          <a:bodyPr>
            <a:normAutofit/>
          </a:bodyPr>
          <a:lstStyle/>
          <a:p>
            <a:pPr algn="ctr"/>
            <a:r>
              <a:rPr lang="en-US" sz="3600" dirty="0">
                <a:latin typeface="+mn-lt"/>
              </a:rPr>
              <a:t>Thank you for your attention!</a:t>
            </a:r>
            <a:endParaRPr lang="en-MT" sz="3600" dirty="0">
              <a:latin typeface="+mn-lt"/>
            </a:endParaRPr>
          </a:p>
        </p:txBody>
      </p:sp>
    </p:spTree>
    <p:extLst>
      <p:ext uri="{BB962C8B-B14F-4D97-AF65-F5344CB8AC3E}">
        <p14:creationId xmlns:p14="http://schemas.microsoft.com/office/powerpoint/2010/main" val="2681190556"/>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A7DE-BFA6-022D-35AD-D64AC912FA46}"/>
              </a:ext>
            </a:extLst>
          </p:cNvPr>
          <p:cNvSpPr>
            <a:spLocks noGrp="1"/>
          </p:cNvSpPr>
          <p:nvPr>
            <p:ph type="title"/>
          </p:nvPr>
        </p:nvSpPr>
        <p:spPr/>
        <p:txBody>
          <a:bodyPr/>
          <a:lstStyle/>
          <a:p>
            <a:r>
              <a:rPr lang="en-US" dirty="0"/>
              <a:t>Implementation</a:t>
            </a:r>
            <a:endParaRPr lang="en-MT" dirty="0"/>
          </a:p>
        </p:txBody>
      </p:sp>
      <p:sp>
        <p:nvSpPr>
          <p:cNvPr id="3" name="Content Placeholder 2">
            <a:extLst>
              <a:ext uri="{FF2B5EF4-FFF2-40B4-BE49-F238E27FC236}">
                <a16:creationId xmlns:a16="http://schemas.microsoft.com/office/drawing/2014/main" id="{D3907ABD-44A5-6F18-782E-7B97710F99D9}"/>
              </a:ext>
            </a:extLst>
          </p:cNvPr>
          <p:cNvSpPr>
            <a:spLocks noGrp="1"/>
          </p:cNvSpPr>
          <p:nvPr>
            <p:ph idx="1"/>
          </p:nvPr>
        </p:nvSpPr>
        <p:spPr>
          <a:xfrm>
            <a:off x="1217614" y="1828800"/>
            <a:ext cx="9753600" cy="2144333"/>
          </a:xfrm>
        </p:spPr>
        <p:txBody>
          <a:bodyPr/>
          <a:lstStyle/>
          <a:p>
            <a:pPr algn="just"/>
            <a:r>
              <a:rPr lang="en-US" dirty="0"/>
              <a:t>Before starting the implementation, research about the game of Risk, all its rules and requirements was made. </a:t>
            </a:r>
          </a:p>
          <a:p>
            <a:pPr algn="just"/>
            <a:r>
              <a:rPr lang="en-US" dirty="0"/>
              <a:t>Afterwards, research about different reinforcement learning algorithms was performed to choose the best algorithm for the agent to be able to learn and play the game. </a:t>
            </a:r>
          </a:p>
          <a:p>
            <a:endParaRPr lang="en-US" dirty="0"/>
          </a:p>
          <a:p>
            <a:endParaRPr lang="en-MT" dirty="0"/>
          </a:p>
        </p:txBody>
      </p:sp>
      <p:pic>
        <p:nvPicPr>
          <p:cNvPr id="5" name="Picture 4" descr="Diagram&#10;&#10;Description automatically generated">
            <a:extLst>
              <a:ext uri="{FF2B5EF4-FFF2-40B4-BE49-F238E27FC236}">
                <a16:creationId xmlns:a16="http://schemas.microsoft.com/office/drawing/2014/main" id="{27D9AD0F-531B-406E-0496-0EFACB982B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923" r="4029" b="8245"/>
          <a:stretch/>
        </p:blipFill>
        <p:spPr>
          <a:xfrm>
            <a:off x="6526460" y="3973133"/>
            <a:ext cx="4896544" cy="2539752"/>
          </a:xfrm>
          <a:prstGeom prst="rect">
            <a:avLst/>
          </a:prstGeom>
        </p:spPr>
      </p:pic>
      <p:sp>
        <p:nvSpPr>
          <p:cNvPr id="6" name="TextBox 5">
            <a:extLst>
              <a:ext uri="{FF2B5EF4-FFF2-40B4-BE49-F238E27FC236}">
                <a16:creationId xmlns:a16="http://schemas.microsoft.com/office/drawing/2014/main" id="{8F52CBE0-0C19-5D76-B4E1-EA80C8A011E4}"/>
              </a:ext>
            </a:extLst>
          </p:cNvPr>
          <p:cNvSpPr txBox="1"/>
          <p:nvPr/>
        </p:nvSpPr>
        <p:spPr>
          <a:xfrm>
            <a:off x="1212074" y="4077072"/>
            <a:ext cx="4392489" cy="1089529"/>
          </a:xfrm>
          <a:prstGeom prst="rect">
            <a:avLst/>
          </a:prstGeom>
          <a:noFill/>
        </p:spPr>
        <p:txBody>
          <a:bodyPr wrap="square" rtlCol="0">
            <a:spAutoFit/>
          </a:bodyPr>
          <a:lstStyle/>
          <a:p>
            <a:pPr marL="342900" indent="-342900" algn="just">
              <a:lnSpc>
                <a:spcPct val="90000"/>
              </a:lnSpc>
              <a:buFont typeface="Arial" panose="020B0604020202020204" pitchFamily="34" charset="0"/>
              <a:buChar char="•"/>
            </a:pPr>
            <a:r>
              <a:rPr lang="en-US" sz="2400" dirty="0"/>
              <a:t>Finally, I decided to start the implementation in Python.</a:t>
            </a:r>
            <a:endParaRPr lang="en-MT" sz="2400" dirty="0"/>
          </a:p>
        </p:txBody>
      </p:sp>
    </p:spTree>
    <p:extLst>
      <p:ext uri="{BB962C8B-B14F-4D97-AF65-F5344CB8AC3E}">
        <p14:creationId xmlns:p14="http://schemas.microsoft.com/office/powerpoint/2010/main" val="1050053213"/>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207FF-9130-87BC-BFE7-2B19C2333DC8}"/>
              </a:ext>
            </a:extLst>
          </p:cNvPr>
          <p:cNvSpPr>
            <a:spLocks noGrp="1"/>
          </p:cNvSpPr>
          <p:nvPr>
            <p:ph type="title"/>
          </p:nvPr>
        </p:nvSpPr>
        <p:spPr/>
        <p:txBody>
          <a:bodyPr/>
          <a:lstStyle/>
          <a:p>
            <a:r>
              <a:rPr lang="en-US" dirty="0"/>
              <a:t>Implementation</a:t>
            </a:r>
            <a:endParaRPr lang="en-MT" dirty="0"/>
          </a:p>
        </p:txBody>
      </p:sp>
      <p:sp>
        <p:nvSpPr>
          <p:cNvPr id="3" name="Content Placeholder 2">
            <a:extLst>
              <a:ext uri="{FF2B5EF4-FFF2-40B4-BE49-F238E27FC236}">
                <a16:creationId xmlns:a16="http://schemas.microsoft.com/office/drawing/2014/main" id="{58621861-0EE4-FFB7-A048-36D96092165F}"/>
              </a:ext>
            </a:extLst>
          </p:cNvPr>
          <p:cNvSpPr>
            <a:spLocks noGrp="1"/>
          </p:cNvSpPr>
          <p:nvPr>
            <p:ph idx="1"/>
          </p:nvPr>
        </p:nvSpPr>
        <p:spPr>
          <a:xfrm>
            <a:off x="1217614" y="2564904"/>
            <a:ext cx="9753600" cy="3607296"/>
          </a:xfrm>
        </p:spPr>
        <p:txBody>
          <a:bodyPr/>
          <a:lstStyle/>
          <a:p>
            <a:pPr algn="just"/>
            <a:r>
              <a:rPr lang="en-US" dirty="0"/>
              <a:t>On-Policy Monte Carlo reinforcement learning algorithm was chosen. </a:t>
            </a:r>
          </a:p>
          <a:p>
            <a:pPr algn="just"/>
            <a:r>
              <a:rPr lang="en-US" dirty="0"/>
              <a:t>Agent was developed to learn attack and defend moves: </a:t>
            </a:r>
          </a:p>
          <a:p>
            <a:pPr lvl="1" algn="just"/>
            <a:r>
              <a:rPr lang="en-US" dirty="0"/>
              <a:t>Choosing whether to attack and with how many dice:</a:t>
            </a:r>
          </a:p>
          <a:p>
            <a:pPr lvl="2" algn="just"/>
            <a:r>
              <a:rPr lang="en-US" dirty="0"/>
              <a:t>Based on attacker number of troops and defender number of troops</a:t>
            </a:r>
          </a:p>
          <a:p>
            <a:pPr lvl="1" algn="just"/>
            <a:r>
              <a:rPr lang="en-US" dirty="0"/>
              <a:t>Choosing the number of dice to defend with</a:t>
            </a:r>
          </a:p>
          <a:p>
            <a:pPr lvl="2" algn="just"/>
            <a:r>
              <a:rPr lang="en-US" dirty="0"/>
              <a:t>Based on defender number of troops and attacker number of dice</a:t>
            </a:r>
          </a:p>
          <a:p>
            <a:endParaRPr lang="en-MT" dirty="0"/>
          </a:p>
        </p:txBody>
      </p:sp>
      <p:pic>
        <p:nvPicPr>
          <p:cNvPr id="10" name="Picture 9" descr="Diagram&#10;&#10;Description automatically generated with medium confidence">
            <a:extLst>
              <a:ext uri="{FF2B5EF4-FFF2-40B4-BE49-F238E27FC236}">
                <a16:creationId xmlns:a16="http://schemas.microsoft.com/office/drawing/2014/main" id="{1AC4EA9E-E452-2A79-43BF-7580977C6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4492" y="404664"/>
            <a:ext cx="4514850" cy="1962150"/>
          </a:xfrm>
          <a:prstGeom prst="rect">
            <a:avLst/>
          </a:prstGeom>
        </p:spPr>
      </p:pic>
      <p:pic>
        <p:nvPicPr>
          <p:cNvPr id="14" name="Picture 13" descr="Icon&#10;&#10;Description automatically generated">
            <a:extLst>
              <a:ext uri="{FF2B5EF4-FFF2-40B4-BE49-F238E27FC236}">
                <a16:creationId xmlns:a16="http://schemas.microsoft.com/office/drawing/2014/main" id="{F88E7622-2B98-1341-7E2E-AC3E39CCD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836" y="4702008"/>
            <a:ext cx="1969393" cy="1757496"/>
          </a:xfrm>
          <a:prstGeom prst="rect">
            <a:avLst/>
          </a:prstGeom>
        </p:spPr>
      </p:pic>
    </p:spTree>
    <p:extLst>
      <p:ext uri="{BB962C8B-B14F-4D97-AF65-F5344CB8AC3E}">
        <p14:creationId xmlns:p14="http://schemas.microsoft.com/office/powerpoint/2010/main" val="3541874174"/>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EFE1-D4FF-C0CA-1CA4-FA4DABA42941}"/>
              </a:ext>
            </a:extLst>
          </p:cNvPr>
          <p:cNvSpPr>
            <a:spLocks noGrp="1"/>
          </p:cNvSpPr>
          <p:nvPr>
            <p:ph type="title"/>
          </p:nvPr>
        </p:nvSpPr>
        <p:spPr/>
        <p:txBody>
          <a:bodyPr/>
          <a:lstStyle/>
          <a:p>
            <a:r>
              <a:rPr lang="en-US" dirty="0"/>
              <a:t>Implementation</a:t>
            </a:r>
            <a:endParaRPr lang="en-MT" dirty="0"/>
          </a:p>
        </p:txBody>
      </p:sp>
      <p:sp>
        <p:nvSpPr>
          <p:cNvPr id="3" name="Content Placeholder 2">
            <a:extLst>
              <a:ext uri="{FF2B5EF4-FFF2-40B4-BE49-F238E27FC236}">
                <a16:creationId xmlns:a16="http://schemas.microsoft.com/office/drawing/2014/main" id="{3B1B6961-181D-CC47-CC40-5B266BE242A1}"/>
              </a:ext>
            </a:extLst>
          </p:cNvPr>
          <p:cNvSpPr>
            <a:spLocks noGrp="1"/>
          </p:cNvSpPr>
          <p:nvPr>
            <p:ph idx="1"/>
          </p:nvPr>
        </p:nvSpPr>
        <p:spPr/>
        <p:txBody>
          <a:bodyPr>
            <a:normAutofit/>
          </a:bodyPr>
          <a:lstStyle/>
          <a:p>
            <a:pPr algn="just"/>
            <a:r>
              <a:rPr lang="en-US" dirty="0"/>
              <a:t>In order to fully implement all the requirements of this proposal, the following classes were implemented: </a:t>
            </a:r>
          </a:p>
          <a:p>
            <a:pPr lvl="1" algn="just"/>
            <a:r>
              <a:rPr lang="en-US" dirty="0"/>
              <a:t>Territories class, </a:t>
            </a:r>
          </a:p>
          <a:p>
            <a:pPr lvl="1" algn="just"/>
            <a:r>
              <a:rPr lang="en-US" dirty="0"/>
              <a:t>Continents class, </a:t>
            </a:r>
          </a:p>
          <a:p>
            <a:pPr lvl="1" algn="just"/>
            <a:r>
              <a:rPr lang="en-US" dirty="0"/>
              <a:t>Map class, </a:t>
            </a:r>
          </a:p>
          <a:p>
            <a:pPr lvl="1" algn="just"/>
            <a:r>
              <a:rPr lang="en-US" dirty="0"/>
              <a:t>Player class, </a:t>
            </a:r>
          </a:p>
          <a:p>
            <a:pPr lvl="1" algn="just"/>
            <a:r>
              <a:rPr lang="en-US" dirty="0"/>
              <a:t>Cards class, </a:t>
            </a:r>
          </a:p>
          <a:p>
            <a:pPr lvl="1" algn="just"/>
            <a:r>
              <a:rPr lang="en-US" dirty="0"/>
              <a:t>Risk class.</a:t>
            </a:r>
          </a:p>
          <a:p>
            <a:pPr marL="274320" lvl="1" indent="0" algn="just">
              <a:buNone/>
            </a:pPr>
            <a:endParaRPr lang="en-US" dirty="0"/>
          </a:p>
          <a:p>
            <a:pPr marL="274320" lvl="1" indent="0" algn="just">
              <a:buNone/>
            </a:pPr>
            <a:endParaRPr lang="en-US" dirty="0"/>
          </a:p>
          <a:p>
            <a:pPr algn="just"/>
            <a:r>
              <a:rPr lang="en-US" dirty="0"/>
              <a:t>The main function was also implemented.</a:t>
            </a:r>
          </a:p>
          <a:p>
            <a:endParaRPr lang="en-MT" dirty="0"/>
          </a:p>
        </p:txBody>
      </p:sp>
      <p:pic>
        <p:nvPicPr>
          <p:cNvPr id="7" name="Picture 6" descr="Map&#10;&#10;Description automatically generated">
            <a:extLst>
              <a:ext uri="{FF2B5EF4-FFF2-40B4-BE49-F238E27FC236}">
                <a16:creationId xmlns:a16="http://schemas.microsoft.com/office/drawing/2014/main" id="{B5B5D2E7-5DBC-D6A9-7945-9C6016F4B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486943">
            <a:off x="7390556" y="2557462"/>
            <a:ext cx="4248472" cy="2715795"/>
          </a:xfrm>
          <a:prstGeom prst="rect">
            <a:avLst/>
          </a:prstGeom>
        </p:spPr>
      </p:pic>
    </p:spTree>
    <p:extLst>
      <p:ext uri="{BB962C8B-B14F-4D97-AF65-F5344CB8AC3E}">
        <p14:creationId xmlns:p14="http://schemas.microsoft.com/office/powerpoint/2010/main" val="1570163887"/>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7482-C27B-B57D-8C97-1106887A99B8}"/>
              </a:ext>
            </a:extLst>
          </p:cNvPr>
          <p:cNvSpPr>
            <a:spLocks noGrp="1"/>
          </p:cNvSpPr>
          <p:nvPr>
            <p:ph type="title"/>
          </p:nvPr>
        </p:nvSpPr>
        <p:spPr/>
        <p:txBody>
          <a:bodyPr/>
          <a:lstStyle/>
          <a:p>
            <a:r>
              <a:rPr lang="en-US" dirty="0"/>
              <a:t>Implementation</a:t>
            </a:r>
            <a:endParaRPr lang="en-MT" dirty="0"/>
          </a:p>
        </p:txBody>
      </p:sp>
      <p:sp>
        <p:nvSpPr>
          <p:cNvPr id="3" name="Content Placeholder 2">
            <a:extLst>
              <a:ext uri="{FF2B5EF4-FFF2-40B4-BE49-F238E27FC236}">
                <a16:creationId xmlns:a16="http://schemas.microsoft.com/office/drawing/2014/main" id="{DEF09F59-4FFE-73F2-36EA-417A6B59B8F3}"/>
              </a:ext>
            </a:extLst>
          </p:cNvPr>
          <p:cNvSpPr>
            <a:spLocks noGrp="1"/>
          </p:cNvSpPr>
          <p:nvPr>
            <p:ph idx="1"/>
          </p:nvPr>
        </p:nvSpPr>
        <p:spPr/>
        <p:txBody>
          <a:bodyPr>
            <a:normAutofit/>
          </a:bodyPr>
          <a:lstStyle/>
          <a:p>
            <a:pPr algn="just"/>
            <a:r>
              <a:rPr lang="en-US" dirty="0"/>
              <a:t>The Territories, Continents, Player and Cards classes are used to create the needed objects to keep important information used during gameplay.</a:t>
            </a:r>
          </a:p>
          <a:p>
            <a:pPr algn="just"/>
            <a:r>
              <a:rPr lang="en-US" dirty="0"/>
              <a:t>Such as the territories, continents and cards owned by a player. </a:t>
            </a:r>
          </a:p>
          <a:p>
            <a:pPr algn="just"/>
            <a:r>
              <a:rPr lang="en-US" dirty="0"/>
              <a:t>The game of Risk contains 42 cards, each having a territory and either an Infantry, a Cavalry or an Artillery, as well as an additional 2 wild cards. This was implemented in the Cards class.</a:t>
            </a:r>
          </a:p>
          <a:p>
            <a:pPr algn="just"/>
            <a:endParaRPr lang="en-MT" dirty="0"/>
          </a:p>
        </p:txBody>
      </p:sp>
    </p:spTree>
    <p:extLst>
      <p:ext uri="{BB962C8B-B14F-4D97-AF65-F5344CB8AC3E}">
        <p14:creationId xmlns:p14="http://schemas.microsoft.com/office/powerpoint/2010/main" val="367967261"/>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D3F0-9751-5516-3126-2617847A1F2F}"/>
              </a:ext>
            </a:extLst>
          </p:cNvPr>
          <p:cNvSpPr>
            <a:spLocks noGrp="1"/>
          </p:cNvSpPr>
          <p:nvPr>
            <p:ph type="title"/>
          </p:nvPr>
        </p:nvSpPr>
        <p:spPr/>
        <p:txBody>
          <a:bodyPr/>
          <a:lstStyle/>
          <a:p>
            <a:r>
              <a:rPr lang="en-US" dirty="0"/>
              <a:t>Cards class</a:t>
            </a:r>
            <a:endParaRPr lang="en-MT" dirty="0"/>
          </a:p>
        </p:txBody>
      </p:sp>
      <p:pic>
        <p:nvPicPr>
          <p:cNvPr id="5" name="Content Placeholder 4">
            <a:extLst>
              <a:ext uri="{FF2B5EF4-FFF2-40B4-BE49-F238E27FC236}">
                <a16:creationId xmlns:a16="http://schemas.microsoft.com/office/drawing/2014/main" id="{AC3825E3-6276-60D1-491A-BB9F40A7DE17}"/>
              </a:ext>
            </a:extLst>
          </p:cNvPr>
          <p:cNvPicPr>
            <a:picLocks noGrp="1" noChangeAspect="1"/>
          </p:cNvPicPr>
          <p:nvPr>
            <p:ph idx="1"/>
          </p:nvPr>
        </p:nvPicPr>
        <p:blipFill>
          <a:blip r:embed="rId2"/>
          <a:stretch>
            <a:fillRect/>
          </a:stretch>
        </p:blipFill>
        <p:spPr>
          <a:xfrm>
            <a:off x="2347166" y="1828800"/>
            <a:ext cx="7494494" cy="4343400"/>
          </a:xfrm>
        </p:spPr>
      </p:pic>
    </p:spTree>
    <p:extLst>
      <p:ext uri="{BB962C8B-B14F-4D97-AF65-F5344CB8AC3E}">
        <p14:creationId xmlns:p14="http://schemas.microsoft.com/office/powerpoint/2010/main" val="2268675997"/>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8181-7120-9125-B940-1EEC0F22B988}"/>
              </a:ext>
            </a:extLst>
          </p:cNvPr>
          <p:cNvSpPr>
            <a:spLocks noGrp="1"/>
          </p:cNvSpPr>
          <p:nvPr>
            <p:ph type="title"/>
          </p:nvPr>
        </p:nvSpPr>
        <p:spPr/>
        <p:txBody>
          <a:bodyPr/>
          <a:lstStyle/>
          <a:p>
            <a:r>
              <a:rPr lang="en-US" dirty="0"/>
              <a:t>Map Class</a:t>
            </a:r>
            <a:endParaRPr lang="en-MT" dirty="0"/>
          </a:p>
        </p:txBody>
      </p:sp>
      <p:sp>
        <p:nvSpPr>
          <p:cNvPr id="3" name="Content Placeholder 2">
            <a:extLst>
              <a:ext uri="{FF2B5EF4-FFF2-40B4-BE49-F238E27FC236}">
                <a16:creationId xmlns:a16="http://schemas.microsoft.com/office/drawing/2014/main" id="{CF33B4BB-DD1D-CA69-2B9A-45C3B26C1D93}"/>
              </a:ext>
            </a:extLst>
          </p:cNvPr>
          <p:cNvSpPr>
            <a:spLocks noGrp="1"/>
          </p:cNvSpPr>
          <p:nvPr>
            <p:ph idx="1"/>
          </p:nvPr>
        </p:nvSpPr>
        <p:spPr/>
        <p:txBody>
          <a:bodyPr/>
          <a:lstStyle/>
          <a:p>
            <a:pPr algn="just"/>
            <a:r>
              <a:rPr lang="en-US" dirty="0"/>
              <a:t>The Map class is hardcoded to create the map containing the continents with the given 42 territories.</a:t>
            </a:r>
          </a:p>
          <a:p>
            <a:pPr algn="just"/>
            <a:r>
              <a:rPr lang="en-US" dirty="0"/>
              <a:t>It also appends the adjacent territories for each territory and set the bonus of each continent. </a:t>
            </a:r>
          </a:p>
          <a:p>
            <a:pPr algn="just"/>
            <a:r>
              <a:rPr lang="en-US" dirty="0"/>
              <a:t>This information is all according to the specifications of the game of Risk. </a:t>
            </a:r>
            <a:endParaRPr lang="en-MT" dirty="0"/>
          </a:p>
        </p:txBody>
      </p:sp>
      <p:pic>
        <p:nvPicPr>
          <p:cNvPr id="5" name="Picture 4">
            <a:extLst>
              <a:ext uri="{FF2B5EF4-FFF2-40B4-BE49-F238E27FC236}">
                <a16:creationId xmlns:a16="http://schemas.microsoft.com/office/drawing/2014/main" id="{C66A8DB0-A743-2646-E8C1-A806E50C03F2}"/>
              </a:ext>
            </a:extLst>
          </p:cNvPr>
          <p:cNvPicPr>
            <a:picLocks noChangeAspect="1"/>
          </p:cNvPicPr>
          <p:nvPr/>
        </p:nvPicPr>
        <p:blipFill>
          <a:blip r:embed="rId2"/>
          <a:stretch>
            <a:fillRect/>
          </a:stretch>
        </p:blipFill>
        <p:spPr>
          <a:xfrm>
            <a:off x="769937" y="4602162"/>
            <a:ext cx="10648950" cy="1981200"/>
          </a:xfrm>
          <a:prstGeom prst="rect">
            <a:avLst/>
          </a:prstGeom>
        </p:spPr>
      </p:pic>
    </p:spTree>
    <p:extLst>
      <p:ext uri="{BB962C8B-B14F-4D97-AF65-F5344CB8AC3E}">
        <p14:creationId xmlns:p14="http://schemas.microsoft.com/office/powerpoint/2010/main" val="3207370545"/>
      </p:ext>
    </p:extLst>
  </p:cSld>
  <p:clrMapOvr>
    <a:masterClrMapping/>
  </p:clrMapOvr>
  <mc:AlternateContent xmlns:mc="http://schemas.openxmlformats.org/markup-compatibility/2006" xmlns:p14="http://schemas.microsoft.com/office/powerpoint/2010/main">
    <mc:Choice Requires="p14">
      <p:transition spd="slow" p14:dur="1500">
        <p14:gallery dir="l"/>
      </p:transition>
    </mc:Choice>
    <mc:Fallback xmlns="">
      <p:transition spd="slow">
        <p:fade/>
      </p:transition>
    </mc:Fallback>
  </mc:AlternateContent>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91_win32_fixed.potx" id="{67E1CE12-4E7F-4E00-8450-70E8A44C0BA6}" vid="{5B359CD9-B23F-44EB-BBF8-9808683E469B}"/>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343</TotalTime>
  <Words>2187</Words>
  <Application>Microsoft Office PowerPoint</Application>
  <PresentationFormat>Custom</PresentationFormat>
  <Paragraphs>150</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Century Gothic</vt:lpstr>
      <vt:lpstr>World Presentation 16x9</vt:lpstr>
      <vt:lpstr>A smart strategist for Risk</vt:lpstr>
      <vt:lpstr>Introduction</vt:lpstr>
      <vt:lpstr>Objectives</vt:lpstr>
      <vt:lpstr>Implementation</vt:lpstr>
      <vt:lpstr>Implementation</vt:lpstr>
      <vt:lpstr>Implementation</vt:lpstr>
      <vt:lpstr>Implementation</vt:lpstr>
      <vt:lpstr>Cards class</vt:lpstr>
      <vt:lpstr>Map Class</vt:lpstr>
      <vt:lpstr>Risk class</vt:lpstr>
      <vt:lpstr>Risk Class</vt:lpstr>
      <vt:lpstr>Risk class</vt:lpstr>
      <vt:lpstr>Risk class</vt:lpstr>
      <vt:lpstr>Risk class</vt:lpstr>
      <vt:lpstr>Risk class</vt:lpstr>
      <vt:lpstr>Risk class</vt:lpstr>
      <vt:lpstr>Risk class</vt:lpstr>
      <vt:lpstr>Risk class</vt:lpstr>
      <vt:lpstr>PowerPoint Presentation</vt:lpstr>
      <vt:lpstr>Risk Class</vt:lpstr>
      <vt:lpstr>PowerPoint Presentation</vt:lpstr>
      <vt:lpstr>Risk class</vt:lpstr>
      <vt:lpstr>Risk class</vt:lpstr>
      <vt:lpstr>Risk class</vt:lpstr>
      <vt:lpstr>Risk class</vt:lpstr>
      <vt:lpstr>Main() function</vt:lpstr>
      <vt:lpstr>Attacker dictionary</vt:lpstr>
      <vt:lpstr>Defender dictionary</vt:lpstr>
      <vt:lpstr>Main() function</vt:lpstr>
      <vt:lpstr>Main() function</vt:lpstr>
      <vt:lpstr>PowerPoint Presentation</vt:lpstr>
      <vt:lpstr>Main() function</vt:lpstr>
      <vt:lpstr>Evaluation and critical analysis</vt:lpstr>
      <vt:lpstr>Evaluation and critical analysis</vt:lpstr>
      <vt:lpstr>Evaluation and critical analysis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smart strategist for Risk</dc:title>
  <dc:creator>Cristina Cutajar</dc:creator>
  <cp:lastModifiedBy>Cristina Cutajar</cp:lastModifiedBy>
  <cp:revision>21</cp:revision>
  <dcterms:created xsi:type="dcterms:W3CDTF">2022-06-15T18:04:30Z</dcterms:created>
  <dcterms:modified xsi:type="dcterms:W3CDTF">2022-06-22T17:16:27Z</dcterms:modified>
</cp:coreProperties>
</file>