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Work Sans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  <p:embeddedFont>
      <p:font typeface="Helvetica Neue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8A7092-9978-4B95-B5F9-4A96B340F740}">
  <a:tblStyle styleId="{938A7092-9978-4B95-B5F9-4A96B340F7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boldItalic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Roboto-regular.fntdata"/><Relationship Id="rId26" Type="http://schemas.openxmlformats.org/officeDocument/2006/relationships/font" Target="fonts/HelveticaNeueLight-bold.fntdata"/><Relationship Id="rId25" Type="http://schemas.openxmlformats.org/officeDocument/2006/relationships/font" Target="fonts/HelveticaNeueLight-regular.fntdata"/><Relationship Id="rId28" Type="http://schemas.openxmlformats.org/officeDocument/2006/relationships/font" Target="fonts/HelveticaNeueLight-boldItalic.fntdata"/><Relationship Id="rId27" Type="http://schemas.openxmlformats.org/officeDocument/2006/relationships/font" Target="fonts/HelveticaNeueLight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Roboto-boldItalic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WorkSans-regular.fntdata"/><Relationship Id="rId16" Type="http://schemas.openxmlformats.org/officeDocument/2006/relationships/font" Target="fonts/Montserrat-boldItalic.fntdata"/><Relationship Id="rId19" Type="http://schemas.openxmlformats.org/officeDocument/2006/relationships/font" Target="fonts/WorkSans-italic.fntdata"/><Relationship Id="rId18" Type="http://schemas.openxmlformats.org/officeDocument/2006/relationships/font" Target="fonts/Work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d74be4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d74be4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46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46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>
            <p:ph idx="2" type="pic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46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46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>
            <p:ph idx="2" type="pic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Google Shape;88;p22"/>
          <p:cNvSpPr/>
          <p:nvPr>
            <p:ph idx="3" type="pic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9" name="Google Shape;89;p22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1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jobs.smartrecruiters.com/ITSearch/743999766820464-chief-data-officer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26"/>
          <p:cNvGraphicFramePr/>
          <p:nvPr/>
        </p:nvGraphicFramePr>
        <p:xfrm>
          <a:off x="113675" y="50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{938A7092-9978-4B95-B5F9-4A96B340F740}</a:tableStyleId>
              </a:tblPr>
              <a:tblGrid>
                <a:gridCol w="1879075"/>
                <a:gridCol w="2325275"/>
                <a:gridCol w="2216225"/>
                <a:gridCol w="2492250"/>
              </a:tblGrid>
              <a:tr h="65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b="1"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b="1"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</a:t>
                      </a:r>
                      <a:b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b="1"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6900">
                <a:tc>
                  <a:txBody>
                    <a:bodyPr/>
                    <a:lstStyle/>
                    <a:p>
                      <a:pPr indent="-50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535353"/>
                          </a:solidFill>
                          <a:highlight>
                            <a:srgbClr val="FFFFFF"/>
                          </a:highlight>
                        </a:rPr>
                        <a:t>  </a:t>
                      </a:r>
                      <a:r>
                        <a:rPr lang="en" sz="800">
                          <a:solidFill>
                            <a:srgbClr val="202124"/>
                          </a:solidFill>
                        </a:rPr>
                        <a:t>Dedication;</a:t>
                      </a:r>
                      <a:endParaRPr sz="800">
                        <a:solidFill>
                          <a:srgbClr val="202124"/>
                        </a:solidFill>
                      </a:endParaRPr>
                    </a:p>
                    <a:p>
                      <a:pPr indent="-10795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02124"/>
                          </a:solidFill>
                        </a:rPr>
                        <a:t>Ability to analyze and make decisions;</a:t>
                      </a:r>
                      <a:endParaRPr sz="800">
                        <a:solidFill>
                          <a:srgbClr val="202124"/>
                        </a:solidFill>
                      </a:endParaRPr>
                    </a:p>
                    <a:p>
                      <a:pPr indent="-10795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02124"/>
                          </a:solidFill>
                        </a:rPr>
                        <a:t>Interest in continuous development;</a:t>
                      </a:r>
                      <a:endParaRPr sz="800">
                        <a:solidFill>
                          <a:srgbClr val="202124"/>
                        </a:solidFill>
                      </a:endParaRPr>
                    </a:p>
                    <a:p>
                      <a:pPr indent="-10795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02124"/>
                          </a:solidFill>
                        </a:rPr>
                        <a:t>Teamwork;</a:t>
                      </a:r>
                      <a:endParaRPr sz="800">
                        <a:solidFill>
                          <a:srgbClr val="202124"/>
                        </a:solidFill>
                      </a:endParaRPr>
                    </a:p>
                    <a:p>
                      <a:pPr indent="-10795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02124"/>
                          </a:solidFill>
                        </a:rPr>
                        <a:t>Deutsch speaking B1;</a:t>
                      </a:r>
                      <a:endParaRPr sz="800">
                        <a:solidFill>
                          <a:srgbClr val="202124"/>
                        </a:solidFill>
                      </a:endParaRPr>
                    </a:p>
                    <a:p>
                      <a:pPr indent="-10795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02124"/>
                          </a:solidFill>
                        </a:rPr>
                        <a:t>English speaking B1;</a:t>
                      </a:r>
                      <a:endParaRPr sz="800">
                        <a:solidFill>
                          <a:srgbClr val="202124"/>
                        </a:solidFill>
                      </a:endParaRPr>
                    </a:p>
                    <a:p>
                      <a:pPr indent="-10795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02124"/>
                          </a:solidFill>
                        </a:rPr>
                        <a:t>Italian speaking B1;</a:t>
                      </a:r>
                      <a:endParaRPr sz="800">
                        <a:solidFill>
                          <a:srgbClr val="202124"/>
                        </a:solidFill>
                      </a:endParaRPr>
                    </a:p>
                    <a:p>
                      <a:pPr indent="-10795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02124"/>
                          </a:solidFill>
                        </a:rPr>
                        <a:t>Rumanisch nativ speaker</a:t>
                      </a:r>
                      <a:endParaRPr sz="8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1430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</a:rPr>
                        <a:t>Confident;</a:t>
                      </a:r>
                      <a:endParaRPr i="1" sz="900">
                        <a:solidFill>
                          <a:schemeClr val="dk2"/>
                        </a:solidFill>
                      </a:endParaRPr>
                    </a:p>
                    <a:p>
                      <a:pPr indent="-11430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</a:rPr>
                        <a:t>Hopeful frend;</a:t>
                      </a:r>
                      <a:endParaRPr i="1" sz="900">
                        <a:solidFill>
                          <a:schemeClr val="dk2"/>
                        </a:solidFill>
                      </a:endParaRPr>
                    </a:p>
                    <a:p>
                      <a:pPr indent="-11430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</a:rPr>
                        <a:t>Energy;</a:t>
                      </a:r>
                      <a:endParaRPr i="1" sz="900">
                        <a:solidFill>
                          <a:schemeClr val="dk2"/>
                        </a:solidFill>
                      </a:endParaRPr>
                    </a:p>
                    <a:p>
                      <a:pPr indent="-11430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</a:rPr>
                        <a:t>Hard worker person</a:t>
                      </a:r>
                      <a:endParaRPr i="1" sz="900">
                        <a:solidFill>
                          <a:schemeClr val="dk2"/>
                        </a:solidFill>
                      </a:endParaRPr>
                    </a:p>
                    <a:p>
                      <a:pPr indent="-11430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</a:rPr>
                        <a:t>Perseverance;</a:t>
                      </a:r>
                      <a:endParaRPr i="1" sz="900">
                        <a:solidFill>
                          <a:schemeClr val="dk2"/>
                        </a:solidFill>
                      </a:endParaRPr>
                    </a:p>
                    <a:p>
                      <a:pPr indent="-107950" lvl="0" marL="5715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02124"/>
                          </a:solidFill>
                        </a:rPr>
                        <a:t>Trustworthy;</a:t>
                      </a:r>
                      <a:endParaRPr sz="800">
                        <a:solidFill>
                          <a:srgbClr val="202124"/>
                        </a:solidFill>
                      </a:endParaRPr>
                    </a:p>
                    <a:p>
                      <a:pPr indent="-107950" lvl="0" marL="5715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02124"/>
                          </a:solidFill>
                        </a:rPr>
                        <a:t>Calm person;</a:t>
                      </a:r>
                      <a:endParaRPr sz="800">
                        <a:solidFill>
                          <a:srgbClr val="202124"/>
                        </a:solidFill>
                      </a:endParaRPr>
                    </a:p>
                    <a:p>
                      <a:pPr indent="-11430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Char char="●"/>
                      </a:pPr>
                      <a:r>
                        <a:t/>
                      </a:r>
                      <a:endParaRPr i="1" sz="9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651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Char char="●"/>
                      </a:pPr>
                      <a:r>
                        <a:rPr i="1" lang="en" sz="800">
                          <a:solidFill>
                            <a:schemeClr val="dk2"/>
                          </a:solidFill>
                        </a:rPr>
                        <a:t>Heads of Data Analytics;</a:t>
                      </a:r>
                      <a:endParaRPr i="1" sz="800">
                        <a:solidFill>
                          <a:schemeClr val="dk2"/>
                        </a:solidFill>
                      </a:endParaRPr>
                    </a:p>
                    <a:p>
                      <a:pPr indent="-1651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Char char="●"/>
                      </a:pPr>
                      <a:r>
                        <a:rPr i="1" lang="en" sz="800">
                          <a:solidFill>
                            <a:schemeClr val="dk2"/>
                          </a:solidFill>
                        </a:rPr>
                        <a:t>Recruiters of startups;</a:t>
                      </a:r>
                      <a:endParaRPr i="1" sz="800">
                        <a:solidFill>
                          <a:schemeClr val="dk2"/>
                        </a:solidFill>
                      </a:endParaRPr>
                    </a:p>
                    <a:p>
                      <a:pPr indent="-1651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Work Sans"/>
                        <a:buChar char="●"/>
                      </a:pPr>
                      <a:r>
                        <a:rPr i="1" lang="en" sz="800">
                          <a:solidFill>
                            <a:schemeClr val="dk2"/>
                          </a:solidFill>
                        </a:rPr>
                        <a:t>P</a:t>
                      </a:r>
                      <a:r>
                        <a:rPr lang="en" sz="800">
                          <a:solidFill>
                            <a:srgbClr val="202124"/>
                          </a:solidFill>
                        </a:rPr>
                        <a:t>rofessional courses for application for Data Analysis</a:t>
                      </a:r>
                      <a:endParaRPr sz="800">
                        <a:solidFill>
                          <a:srgbClr val="202124"/>
                        </a:solidFill>
                      </a:endParaRPr>
                    </a:p>
                    <a:p>
                      <a:pPr indent="-1651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Char char="●"/>
                      </a:pPr>
                      <a:r>
                        <a:rPr i="1" lang="en" sz="800">
                          <a:solidFill>
                            <a:schemeClr val="dk2"/>
                          </a:solidFill>
                        </a:rPr>
                        <a:t>Google;</a:t>
                      </a:r>
                      <a:endParaRPr i="1" sz="800">
                        <a:solidFill>
                          <a:schemeClr val="dk2"/>
                        </a:solidFill>
                      </a:endParaRPr>
                    </a:p>
                    <a:p>
                      <a:pPr indent="-1651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Chief Technology Officer - </a:t>
                      </a: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CTO's,</a:t>
                      </a:r>
                      <a:endParaRPr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651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Chief Data Officer</a:t>
                      </a: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- CDO's,</a:t>
                      </a:r>
                      <a:endParaRPr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651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HR Leads,</a:t>
                      </a:r>
                      <a:endParaRPr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1651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Recruiters</a:t>
                      </a:r>
                      <a:endParaRPr i="1" sz="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143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Employment Agency</a:t>
                      </a:r>
                      <a:endParaRPr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-1143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LinkedIn</a:t>
                      </a:r>
                      <a:endParaRPr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-107950" lvl="0" marL="1714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12121"/>
                          </a:solidFill>
                        </a:rPr>
                        <a:t>Company websites</a:t>
                      </a:r>
                      <a:endParaRPr sz="800">
                        <a:solidFill>
                          <a:schemeClr val="dk2"/>
                        </a:solidFill>
                      </a:endParaRPr>
                    </a:p>
                    <a:p>
                      <a:pPr indent="-1143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Medium for content posting</a:t>
                      </a:r>
                      <a:endParaRPr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-1143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Meetup</a:t>
                      </a:r>
                      <a:endParaRPr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-1143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Google</a:t>
                      </a:r>
                      <a:endParaRPr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-1143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CV</a:t>
                      </a:r>
                      <a:endParaRPr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b="1"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 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b="1"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b="1"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i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b="1"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b="1" lang="en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i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b="1"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5675">
                <a:tc>
                  <a:txBody>
                    <a:bodyPr/>
                    <a:lstStyle/>
                    <a:p>
                      <a:pPr indent="-165100" lvl="0" marL="11430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02124"/>
                          </a:solidFill>
                        </a:rPr>
                        <a:t>Cognitive flexibility;</a:t>
                      </a:r>
                      <a:endParaRPr sz="800">
                        <a:solidFill>
                          <a:srgbClr val="202124"/>
                        </a:solidFill>
                      </a:endParaRPr>
                    </a:p>
                    <a:p>
                      <a:pPr indent="-165100" lvl="0" marL="11430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02124"/>
                          </a:solidFill>
                        </a:rPr>
                        <a:t>Flexibility;</a:t>
                      </a:r>
                      <a:endParaRPr sz="800">
                        <a:solidFill>
                          <a:srgbClr val="202124"/>
                        </a:solidFill>
                      </a:endParaRPr>
                    </a:p>
                    <a:p>
                      <a:pPr indent="-165100" lvl="0" marL="11430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02124"/>
                          </a:solidFill>
                        </a:rPr>
                        <a:t>B.I. and stories in Tableau;</a:t>
                      </a:r>
                      <a:endParaRPr sz="800">
                        <a:solidFill>
                          <a:srgbClr val="202124"/>
                        </a:solidFill>
                      </a:endParaRPr>
                    </a:p>
                    <a:p>
                      <a:pPr indent="-165100" lvl="0" marL="11430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02124"/>
                          </a:solidFill>
                        </a:rPr>
                        <a:t>SQL;</a:t>
                      </a:r>
                      <a:endParaRPr sz="800">
                        <a:solidFill>
                          <a:srgbClr val="202124"/>
                        </a:solidFill>
                      </a:endParaRPr>
                    </a:p>
                    <a:p>
                      <a:pPr indent="-165100" lvl="0" marL="11430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02124"/>
                          </a:solidFill>
                        </a:rPr>
                        <a:t>Programing in Python</a:t>
                      </a:r>
                      <a:endParaRPr sz="800">
                        <a:solidFill>
                          <a:srgbClr val="202124"/>
                        </a:solidFill>
                      </a:endParaRPr>
                    </a:p>
                    <a:p>
                      <a:pPr indent="-165100" lvl="0" marL="11430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02124"/>
                          </a:solidFill>
                        </a:rPr>
                        <a:t>Python Libraries;</a:t>
                      </a:r>
                      <a:endParaRPr sz="800">
                        <a:solidFill>
                          <a:srgbClr val="202124"/>
                        </a:solidFill>
                      </a:endParaRPr>
                    </a:p>
                    <a:p>
                      <a:pPr indent="-165100" lvl="0" marL="11430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02124"/>
                          </a:solidFill>
                        </a:rPr>
                        <a:t>Workflow;</a:t>
                      </a:r>
                      <a:endParaRPr sz="800">
                        <a:solidFill>
                          <a:srgbClr val="202124"/>
                        </a:solidFill>
                      </a:endParaRPr>
                    </a:p>
                    <a:p>
                      <a:pPr indent="-165100" lvl="0" marL="11430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02124"/>
                          </a:solidFill>
                        </a:rPr>
                        <a:t>Supervised &amp; Unsupervised Machine Learning;</a:t>
                      </a:r>
                      <a:endParaRPr sz="800">
                        <a:solidFill>
                          <a:srgbClr val="202124"/>
                        </a:solidFill>
                      </a:endParaRPr>
                    </a:p>
                    <a:p>
                      <a:pPr indent="-165100" lvl="0" marL="114300" marR="3810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02124"/>
                          </a:solidFill>
                        </a:rPr>
                        <a:t>Microsoft Office Package</a:t>
                      </a:r>
                      <a:endParaRPr sz="8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dk2"/>
                          </a:solidFill>
                        </a:rPr>
                        <a:t>I</a:t>
                      </a:r>
                      <a:r>
                        <a:rPr lang="en" sz="800">
                          <a:solidFill>
                            <a:schemeClr val="dk2"/>
                          </a:solidFill>
                        </a:rPr>
                        <a:t>n the next 3 month kick off a new career as Data Analyser, working in a great team to improve</a:t>
                      </a:r>
                      <a:r>
                        <a:rPr lang="en" sz="800">
                          <a:solidFill>
                            <a:srgbClr val="202124"/>
                          </a:solidFill>
                        </a:rPr>
                        <a:t> the goals of the company and its employees;</a:t>
                      </a:r>
                      <a:endParaRPr sz="800">
                        <a:solidFill>
                          <a:srgbClr val="202124"/>
                        </a:solidFill>
                      </a:endParaRPr>
                    </a:p>
                    <a:p>
                      <a:pPr indent="-1651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02124"/>
                          </a:solidFill>
                        </a:rPr>
                        <a:t>To improve my knowledge and practice in the analytical field</a:t>
                      </a:r>
                      <a:endParaRPr sz="800">
                        <a:solidFill>
                          <a:srgbClr val="202124"/>
                        </a:solidFill>
                      </a:endParaRPr>
                    </a:p>
                    <a:p>
                      <a:pPr indent="-1651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Work for 2-3 years in a company with a structured learning path and a strong mentor to learn how to work within a team and coding basics to decide in what I want to specialize on in the future</a:t>
                      </a:r>
                      <a:endParaRPr sz="8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651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Work Sans"/>
                        <a:buChar char="●"/>
                      </a:pPr>
                      <a:r>
                        <a:rPr i="1" lang="en" sz="800">
                          <a:solidFill>
                            <a:schemeClr val="dk2"/>
                          </a:solidFill>
                        </a:rPr>
                        <a:t>Improve </a:t>
                      </a:r>
                      <a:r>
                        <a:rPr i="1" lang="en" sz="800">
                          <a:solidFill>
                            <a:schemeClr val="dk2"/>
                          </a:solidFill>
                        </a:rPr>
                        <a:t>my knowledge, my communication skills, positive energy and attitude to analysis, understanding and modelling Data to improve the </a:t>
                      </a:r>
                      <a:r>
                        <a:rPr lang="en" sz="800">
                          <a:solidFill>
                            <a:srgbClr val="202124"/>
                          </a:solidFill>
                        </a:rPr>
                        <a:t>performance of companies and their services, all this together </a:t>
                      </a:r>
                      <a:r>
                        <a:rPr i="1" lang="en" sz="800">
                          <a:solidFill>
                            <a:schemeClr val="dk2"/>
                          </a:solidFill>
                        </a:rPr>
                        <a:t>with a great team. </a:t>
                      </a:r>
                      <a:endParaRPr i="1" sz="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Startup events to network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GitHub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Product for Data Analytics Meetups to learn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i="1" lang="en" sz="9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Platform for Data Analytics</a:t>
                      </a:r>
                      <a:endParaRPr i="1" sz="9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4C3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5" name="Google Shape;1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6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b="1" sz="2300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300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