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73" r:id="rId2"/>
    <p:sldId id="274" r:id="rId3"/>
    <p:sldId id="258" r:id="rId4"/>
    <p:sldId id="259" r:id="rId5"/>
    <p:sldId id="260" r:id="rId6"/>
    <p:sldId id="263" r:id="rId7"/>
    <p:sldId id="280" r:id="rId8"/>
    <p:sldId id="264" r:id="rId9"/>
    <p:sldId id="265" r:id="rId10"/>
    <p:sldId id="266" r:id="rId11"/>
    <p:sldId id="267" r:id="rId12"/>
    <p:sldId id="270" r:id="rId13"/>
    <p:sldId id="278" r:id="rId14"/>
    <p:sldId id="279" r:id="rId15"/>
    <p:sldId id="27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na Cielma" initials="CC" lastIdx="1" clrIdx="0">
    <p:extLst>
      <p:ext uri="{19B8F6BF-5375-455C-9EA6-DF929625EA0E}">
        <p15:presenceInfo xmlns:p15="http://schemas.microsoft.com/office/powerpoint/2012/main" userId="Cristina Ciel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bbe6f835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bbe6f835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e1741578b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e1741578b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66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4bbe6f8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4bbe6f8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6e174157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6e174157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6e1741578b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6e1741578b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6e174157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6e17415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e174157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e174157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6e1741578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6e1741578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6e1741578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6e1741578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e1741578b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6e1741578b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92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3"/>
          <p:cNvSpPr txBox="1">
            <a:spLocks/>
          </p:cNvSpPr>
          <p:nvPr/>
        </p:nvSpPr>
        <p:spPr>
          <a:xfrm>
            <a:off x="1765938" y="932704"/>
            <a:ext cx="5361300" cy="14481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s-AR" sz="4400" dirty="0">
                <a:latin typeface="Segoe UI Black" panose="020B0A02040204020203" pitchFamily="34" charset="0"/>
                <a:ea typeface="Segoe UI Black" panose="020B0A02040204020203" pitchFamily="34" charset="0"/>
              </a:rPr>
              <a:t>Criptomonedas</a:t>
            </a:r>
          </a:p>
        </p:txBody>
      </p:sp>
      <p:sp>
        <p:nvSpPr>
          <p:cNvPr id="6" name="Google Shape;129;p13"/>
          <p:cNvSpPr txBox="1">
            <a:spLocks/>
          </p:cNvSpPr>
          <p:nvPr/>
        </p:nvSpPr>
        <p:spPr>
          <a:xfrm>
            <a:off x="1765938" y="2350064"/>
            <a:ext cx="5361300" cy="52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buFont typeface="Calibri"/>
              <a:buNone/>
            </a:pPr>
            <a:r>
              <a:rPr lang="es-AR" dirty="0">
                <a:latin typeface="Avenir Next LT Pro Demi" panose="020B0604020202020204" pitchFamily="34" charset="0"/>
              </a:rPr>
              <a:t>Análisis de su conveniencia como inversión</a:t>
            </a:r>
          </a:p>
        </p:txBody>
      </p:sp>
      <p:sp>
        <p:nvSpPr>
          <p:cNvPr id="7" name="Google Shape;130;p13"/>
          <p:cNvSpPr txBox="1"/>
          <p:nvPr/>
        </p:nvSpPr>
        <p:spPr>
          <a:xfrm>
            <a:off x="3634488" y="2939595"/>
            <a:ext cx="16242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dirty="0">
                <a:solidFill>
                  <a:schemeClr val="lt1"/>
                </a:solidFill>
                <a:latin typeface="Calibri"/>
                <a:ea typeface="Calibri"/>
                <a:cs typeface="Calibri"/>
                <a:sym typeface="Calibri"/>
              </a:rPr>
              <a:t>AUTORES:</a:t>
            </a:r>
            <a:r>
              <a:rPr lang="es" sz="1600" dirty="0">
                <a:solidFill>
                  <a:schemeClr val="lt1"/>
                </a:solidFill>
                <a:latin typeface="Calibri"/>
                <a:ea typeface="Calibri"/>
                <a:cs typeface="Calibri"/>
                <a:sym typeface="Calibri"/>
              </a:rPr>
              <a:t> </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s" sz="1600" dirty="0">
                <a:solidFill>
                  <a:schemeClr val="lt1"/>
                </a:solidFill>
                <a:latin typeface="Calibri"/>
                <a:ea typeface="Calibri"/>
                <a:cs typeface="Calibri"/>
                <a:sym typeface="Calibri"/>
              </a:rPr>
              <a:t>Florencia Arevalo</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s" sz="1600" dirty="0">
                <a:solidFill>
                  <a:schemeClr val="lt1"/>
                </a:solidFill>
                <a:latin typeface="Calibri"/>
                <a:ea typeface="Calibri"/>
                <a:cs typeface="Calibri"/>
                <a:sym typeface="Calibri"/>
              </a:rPr>
              <a:t>Cristina Cielma</a:t>
            </a:r>
            <a:endParaRPr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31017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subTitle" idx="4294967295"/>
          </p:nvPr>
        </p:nvSpPr>
        <p:spPr>
          <a:xfrm>
            <a:off x="2650992" y="437078"/>
            <a:ext cx="3150454" cy="486793"/>
          </a:xfrm>
          <a:prstGeom prst="rect">
            <a:avLst/>
          </a:prstGeom>
          <a:noFill/>
          <a:ln>
            <a:noFill/>
          </a:ln>
        </p:spPr>
        <p:txBody>
          <a:bodyPr spcFirstLastPara="1" wrap="square" lIns="91425" tIns="91425" rIns="91425" bIns="91425" anchor="t" anchorCtr="0">
            <a:noAutofit/>
          </a:bodyPr>
          <a:lstStyle/>
          <a:p>
            <a:pPr marL="0" indent="0" algn="ctr">
              <a:lnSpc>
                <a:spcPct val="80000"/>
              </a:lnSpc>
              <a:buNone/>
            </a:pPr>
            <a:r>
              <a:rPr lang="es" sz="2300" dirty="0">
                <a:latin typeface="Segoe UI Black" panose="020B0A02040204020203" pitchFamily="34" charset="0"/>
                <a:ea typeface="Segoe UI Black" panose="020B0A02040204020203" pitchFamily="34" charset="0"/>
              </a:rPr>
              <a:t>ETH</a:t>
            </a:r>
            <a:endParaRPr sz="2300" dirty="0">
              <a:latin typeface="Segoe UI Black" panose="020B0A02040204020203" pitchFamily="34" charset="0"/>
              <a:ea typeface="Segoe UI Black" panose="020B0A02040204020203" pitchFamily="34" charset="0"/>
            </a:endParaRPr>
          </a:p>
        </p:txBody>
      </p:sp>
      <p:pic>
        <p:nvPicPr>
          <p:cNvPr id="2" name="Imagen 1"/>
          <p:cNvPicPr>
            <a:picLocks noChangeAspect="1"/>
          </p:cNvPicPr>
          <p:nvPr/>
        </p:nvPicPr>
        <p:blipFill>
          <a:blip r:embed="rId3"/>
          <a:stretch>
            <a:fillRect/>
          </a:stretch>
        </p:blipFill>
        <p:spPr>
          <a:xfrm>
            <a:off x="420765" y="1001177"/>
            <a:ext cx="8294890" cy="1881171"/>
          </a:xfrm>
          <a:prstGeom prst="rect">
            <a:avLst/>
          </a:prstGeom>
        </p:spPr>
      </p:pic>
      <p:sp>
        <p:nvSpPr>
          <p:cNvPr id="6" name="Google Shape;201;p24"/>
          <p:cNvSpPr txBox="1"/>
          <p:nvPr/>
        </p:nvSpPr>
        <p:spPr>
          <a:xfrm>
            <a:off x="1745195" y="1001177"/>
            <a:ext cx="2481024" cy="7386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Los mayores valores se observan en períodos largos de tiempo. Los valores máximos que podemos observar se dieron en junio del 2018</a:t>
            </a:r>
            <a:endParaRPr sz="900" dirty="0">
              <a:solidFill>
                <a:srgbClr val="212121"/>
              </a:solidFill>
              <a:highlight>
                <a:srgbClr val="FFFFFF"/>
              </a:highlight>
            </a:endParaRPr>
          </a:p>
        </p:txBody>
      </p:sp>
      <p:sp>
        <p:nvSpPr>
          <p:cNvPr id="7" name="Google Shape;201;p24"/>
          <p:cNvSpPr txBox="1"/>
          <p:nvPr/>
        </p:nvSpPr>
        <p:spPr>
          <a:xfrm>
            <a:off x="4664084" y="454738"/>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pic>
        <p:nvPicPr>
          <p:cNvPr id="4" name="Imagen 3"/>
          <p:cNvPicPr>
            <a:picLocks noChangeAspect="1"/>
          </p:cNvPicPr>
          <p:nvPr/>
        </p:nvPicPr>
        <p:blipFill>
          <a:blip r:embed="rId4"/>
          <a:stretch>
            <a:fillRect/>
          </a:stretch>
        </p:blipFill>
        <p:spPr>
          <a:xfrm>
            <a:off x="420765" y="3035235"/>
            <a:ext cx="8372052" cy="1730379"/>
          </a:xfrm>
          <a:prstGeom prst="rect">
            <a:avLst/>
          </a:prstGeom>
        </p:spPr>
      </p:pic>
      <p:sp>
        <p:nvSpPr>
          <p:cNvPr id="9" name="Google Shape;201;p24"/>
          <p:cNvSpPr txBox="1"/>
          <p:nvPr/>
        </p:nvSpPr>
        <p:spPr>
          <a:xfrm>
            <a:off x="1745195" y="3214290"/>
            <a:ext cx="2481024" cy="600134"/>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Vemos como ampliando la serie, a través de los datos de la API, los valores máximos se dieron a finales de 2021.</a:t>
            </a:r>
            <a:endParaRPr sz="900" dirty="0">
              <a:solidFill>
                <a:srgbClr val="21212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subTitle" idx="4294967295"/>
          </p:nvPr>
        </p:nvSpPr>
        <p:spPr>
          <a:xfrm>
            <a:off x="1671372" y="344196"/>
            <a:ext cx="5362575" cy="522287"/>
          </a:xfrm>
          <a:prstGeom prst="rect">
            <a:avLst/>
          </a:prstGeom>
          <a:noFill/>
          <a:ln>
            <a:noFill/>
          </a:ln>
        </p:spPr>
        <p:txBody>
          <a:bodyPr spcFirstLastPara="1" wrap="square" lIns="91425" tIns="91425" rIns="91425" bIns="91425" anchor="t" anchorCtr="0">
            <a:noAutofit/>
          </a:bodyPr>
          <a:lstStyle/>
          <a:p>
            <a:pPr marL="0" indent="0" algn="ctr">
              <a:lnSpc>
                <a:spcPct val="80000"/>
              </a:lnSpc>
              <a:buNone/>
            </a:pPr>
            <a:r>
              <a:rPr lang="es" sz="2300" dirty="0">
                <a:latin typeface="Segoe UI Black" panose="020B0A02040204020203" pitchFamily="34" charset="0"/>
                <a:ea typeface="Segoe UI Black" panose="020B0A02040204020203" pitchFamily="34" charset="0"/>
              </a:rPr>
              <a:t>USDT</a:t>
            </a:r>
            <a:endParaRPr sz="2300" dirty="0">
              <a:latin typeface="Segoe UI Black" panose="020B0A02040204020203" pitchFamily="34" charset="0"/>
              <a:ea typeface="Segoe UI Black" panose="020B0A02040204020203" pitchFamily="34" charset="0"/>
            </a:endParaRPr>
          </a:p>
        </p:txBody>
      </p:sp>
      <p:sp>
        <p:nvSpPr>
          <p:cNvPr id="5" name="Google Shape;201;p24"/>
          <p:cNvSpPr txBox="1"/>
          <p:nvPr/>
        </p:nvSpPr>
        <p:spPr>
          <a:xfrm>
            <a:off x="4856240" y="350462"/>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pic>
        <p:nvPicPr>
          <p:cNvPr id="2" name="Imagen 1"/>
          <p:cNvPicPr>
            <a:picLocks noChangeAspect="1"/>
          </p:cNvPicPr>
          <p:nvPr/>
        </p:nvPicPr>
        <p:blipFill>
          <a:blip r:embed="rId3"/>
          <a:stretch>
            <a:fillRect/>
          </a:stretch>
        </p:blipFill>
        <p:spPr>
          <a:xfrm>
            <a:off x="508147" y="866483"/>
            <a:ext cx="8380375" cy="1770700"/>
          </a:xfrm>
          <a:prstGeom prst="rect">
            <a:avLst/>
          </a:prstGeom>
        </p:spPr>
      </p:pic>
      <p:sp>
        <p:nvSpPr>
          <p:cNvPr id="7" name="Google Shape;201;p24"/>
          <p:cNvSpPr txBox="1"/>
          <p:nvPr/>
        </p:nvSpPr>
        <p:spPr>
          <a:xfrm>
            <a:off x="1320444" y="873259"/>
            <a:ext cx="2184756" cy="1031021"/>
          </a:xfrm>
          <a:prstGeom prst="rect">
            <a:avLst/>
          </a:prstGeom>
          <a:noFill/>
          <a:ln>
            <a:noFill/>
          </a:ln>
        </p:spPr>
        <p:txBody>
          <a:bodyPr spcFirstLastPara="1" wrap="square" lIns="91425" tIns="91425" rIns="91425" bIns="91425" anchor="t" anchorCtr="0">
            <a:spAutoFit/>
          </a:bodyPr>
          <a:lstStyle/>
          <a:p>
            <a:r>
              <a:rPr lang="es-AR" sz="900" dirty="0">
                <a:solidFill>
                  <a:srgbClr val="212121"/>
                </a:solidFill>
                <a:highlight>
                  <a:srgbClr val="FFFFFF"/>
                </a:highlight>
              </a:rPr>
              <a:t>Confirmamos que las variaciones en el precio no han sido significativas, sobre todo en el último período analizado.</a:t>
            </a:r>
          </a:p>
          <a:p>
            <a:br>
              <a:rPr lang="es-AR" dirty="0"/>
            </a:br>
            <a:endParaRPr lang="es-AR" dirty="0"/>
          </a:p>
        </p:txBody>
      </p:sp>
      <p:pic>
        <p:nvPicPr>
          <p:cNvPr id="4" name="Imagen 3"/>
          <p:cNvPicPr>
            <a:picLocks noChangeAspect="1"/>
          </p:cNvPicPr>
          <p:nvPr/>
        </p:nvPicPr>
        <p:blipFill>
          <a:blip r:embed="rId4"/>
          <a:stretch>
            <a:fillRect/>
          </a:stretch>
        </p:blipFill>
        <p:spPr>
          <a:xfrm>
            <a:off x="435259" y="2958760"/>
            <a:ext cx="8370537" cy="1743666"/>
          </a:xfrm>
          <a:prstGeom prst="rect">
            <a:avLst/>
          </a:prstGeom>
        </p:spPr>
      </p:pic>
      <p:sp>
        <p:nvSpPr>
          <p:cNvPr id="11" name="Google Shape;201;p24"/>
          <p:cNvSpPr txBox="1"/>
          <p:nvPr/>
        </p:nvSpPr>
        <p:spPr>
          <a:xfrm>
            <a:off x="1367507" y="2901053"/>
            <a:ext cx="2481024" cy="8771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Vemos como ampliando la serie, a través de los datos de la API, desde 2020 los valores permanecen bastante estables, por lo cual podemos decir que se trata de una inversión de corto plazo.</a:t>
            </a:r>
            <a:endParaRPr sz="900" dirty="0">
              <a:solidFill>
                <a:srgbClr val="21212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Rectángulo 1"/>
          <p:cNvSpPr/>
          <p:nvPr/>
        </p:nvSpPr>
        <p:spPr>
          <a:xfrm>
            <a:off x="2330747" y="417256"/>
            <a:ext cx="5131236" cy="344390"/>
          </a:xfrm>
          <a:prstGeom prst="rect">
            <a:avLst/>
          </a:prstGeom>
        </p:spPr>
        <p:txBody>
          <a:bodyPr wrap="square">
            <a:spAutoFit/>
          </a:bodyPr>
          <a:lstStyle/>
          <a:p>
            <a:pPr lvl="0">
              <a:lnSpc>
                <a:spcPct val="125714"/>
              </a:lnSpc>
              <a:buSzPts val="1018"/>
            </a:pPr>
            <a:r>
              <a:rPr lang="es-AR" sz="1300" dirty="0">
                <a:solidFill>
                  <a:schemeClr val="dk2"/>
                </a:solidFill>
                <a:latin typeface="Segoe UI Black" panose="020B0A02040204020203" pitchFamily="34" charset="0"/>
                <a:ea typeface="Segoe UI Black" panose="020B0A02040204020203" pitchFamily="34" charset="0"/>
                <a:cs typeface="Nunito"/>
              </a:rPr>
              <a:t>¿</a:t>
            </a:r>
            <a:r>
              <a:rPr lang="es-AR" sz="1300" dirty="0">
                <a:solidFill>
                  <a:schemeClr val="dk2"/>
                </a:solidFill>
                <a:latin typeface="Segoe UI Black" panose="020B0A02040204020203" pitchFamily="34" charset="0"/>
                <a:ea typeface="Segoe UI Black" panose="020B0A02040204020203" pitchFamily="34" charset="0"/>
                <a:cs typeface="Nunito"/>
                <a:sym typeface="Calibri"/>
              </a:rPr>
              <a:t>Podrá predecirse el valor futuro de las criptomonedas?</a:t>
            </a:r>
          </a:p>
        </p:txBody>
      </p:sp>
      <p:sp>
        <p:nvSpPr>
          <p:cNvPr id="4" name="CuadroTexto 3">
            <a:extLst>
              <a:ext uri="{FF2B5EF4-FFF2-40B4-BE49-F238E27FC236}">
                <a16:creationId xmlns:a16="http://schemas.microsoft.com/office/drawing/2014/main" id="{40ECC0C0-53B9-02B6-49F1-6524D59CD79A}"/>
              </a:ext>
            </a:extLst>
          </p:cNvPr>
          <p:cNvSpPr txBox="1"/>
          <p:nvPr/>
        </p:nvSpPr>
        <p:spPr>
          <a:xfrm>
            <a:off x="1073427" y="940121"/>
            <a:ext cx="6857284" cy="400110"/>
          </a:xfrm>
          <a:prstGeom prst="rect">
            <a:avLst/>
          </a:prstGeom>
          <a:noFill/>
        </p:spPr>
        <p:txBody>
          <a:bodyPr wrap="square">
            <a:spAutoFit/>
          </a:bodyPr>
          <a:lstStyle/>
          <a:p>
            <a:r>
              <a:rPr lang="es-AR" sz="1000" dirty="0">
                <a:solidFill>
                  <a:srgbClr val="212121"/>
                </a:solidFill>
                <a:highlight>
                  <a:srgbClr val="FFFFFF"/>
                </a:highlight>
              </a:rPr>
              <a:t>Primero suavizaremos las fluctuaciones a corto plazo y expondremos las tendencias a largo plazo en los datos. Luego, intentaremos descomponer la serie de tiempo en su tendencia, su estacionalidad y sus factores residuales. </a:t>
            </a:r>
          </a:p>
        </p:txBody>
      </p:sp>
      <p:sp>
        <p:nvSpPr>
          <p:cNvPr id="7" name="Google Shape;184;p22">
            <a:extLst>
              <a:ext uri="{FF2B5EF4-FFF2-40B4-BE49-F238E27FC236}">
                <a16:creationId xmlns:a16="http://schemas.microsoft.com/office/drawing/2014/main" id="{E5711E77-C7A0-D07C-9920-8F1AF23A6F85}"/>
              </a:ext>
            </a:extLst>
          </p:cNvPr>
          <p:cNvSpPr txBox="1">
            <a:spLocks/>
          </p:cNvSpPr>
          <p:nvPr/>
        </p:nvSpPr>
        <p:spPr>
          <a:xfrm>
            <a:off x="1326533" y="1725889"/>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12" name="Google Shape;184;p22">
            <a:extLst>
              <a:ext uri="{FF2B5EF4-FFF2-40B4-BE49-F238E27FC236}">
                <a16:creationId xmlns:a16="http://schemas.microsoft.com/office/drawing/2014/main" id="{FCAC1AE8-819C-4FB2-2357-6E6CAE004ADE}"/>
              </a:ext>
            </a:extLst>
          </p:cNvPr>
          <p:cNvSpPr txBox="1">
            <a:spLocks/>
          </p:cNvSpPr>
          <p:nvPr/>
        </p:nvSpPr>
        <p:spPr>
          <a:xfrm>
            <a:off x="4102871" y="1725889"/>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15" name="Google Shape;184;p22">
            <a:extLst>
              <a:ext uri="{FF2B5EF4-FFF2-40B4-BE49-F238E27FC236}">
                <a16:creationId xmlns:a16="http://schemas.microsoft.com/office/drawing/2014/main" id="{B6ACAE0F-1FDF-2511-E047-EA714FBB74BC}"/>
              </a:ext>
            </a:extLst>
          </p:cNvPr>
          <p:cNvSpPr txBox="1">
            <a:spLocks/>
          </p:cNvSpPr>
          <p:nvPr/>
        </p:nvSpPr>
        <p:spPr>
          <a:xfrm>
            <a:off x="6993257" y="1739517"/>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3" name="Imagen 2"/>
          <p:cNvPicPr>
            <a:picLocks noChangeAspect="1"/>
          </p:cNvPicPr>
          <p:nvPr/>
        </p:nvPicPr>
        <p:blipFill>
          <a:blip r:embed="rId3"/>
          <a:stretch>
            <a:fillRect/>
          </a:stretch>
        </p:blipFill>
        <p:spPr>
          <a:xfrm>
            <a:off x="551787" y="2124351"/>
            <a:ext cx="2486946" cy="1956325"/>
          </a:xfrm>
          <a:prstGeom prst="rect">
            <a:avLst/>
          </a:prstGeom>
        </p:spPr>
      </p:pic>
      <p:pic>
        <p:nvPicPr>
          <p:cNvPr id="5" name="Imagen 4"/>
          <p:cNvPicPr>
            <a:picLocks noChangeAspect="1"/>
          </p:cNvPicPr>
          <p:nvPr/>
        </p:nvPicPr>
        <p:blipFill>
          <a:blip r:embed="rId4"/>
          <a:stretch>
            <a:fillRect/>
          </a:stretch>
        </p:blipFill>
        <p:spPr>
          <a:xfrm>
            <a:off x="6144640" y="2137979"/>
            <a:ext cx="2553634" cy="1956325"/>
          </a:xfrm>
          <a:prstGeom prst="rect">
            <a:avLst/>
          </a:prstGeom>
        </p:spPr>
      </p:pic>
      <p:pic>
        <p:nvPicPr>
          <p:cNvPr id="6" name="Imagen 5"/>
          <p:cNvPicPr>
            <a:picLocks noChangeAspect="1"/>
          </p:cNvPicPr>
          <p:nvPr/>
        </p:nvPicPr>
        <p:blipFill>
          <a:blip r:embed="rId5"/>
          <a:stretch>
            <a:fillRect/>
          </a:stretch>
        </p:blipFill>
        <p:spPr>
          <a:xfrm>
            <a:off x="3323323" y="2124351"/>
            <a:ext cx="2536727" cy="1969953"/>
          </a:xfrm>
          <a:prstGeom prst="rect">
            <a:avLst/>
          </a:prstGeom>
        </p:spPr>
      </p:pic>
    </p:spTree>
    <p:extLst>
      <p:ext uri="{BB962C8B-B14F-4D97-AF65-F5344CB8AC3E}">
        <p14:creationId xmlns:p14="http://schemas.microsoft.com/office/powerpoint/2010/main" val="88286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726545" y="503396"/>
            <a:ext cx="1572018" cy="344390"/>
          </a:xfrm>
          <a:prstGeom prst="rect">
            <a:avLst/>
          </a:prstGeom>
        </p:spPr>
        <p:txBody>
          <a:bodyPr wrap="square">
            <a:spAutoFit/>
          </a:bodyPr>
          <a:lstStyle/>
          <a:p>
            <a:pPr lvl="0">
              <a:lnSpc>
                <a:spcPct val="125714"/>
              </a:lnSpc>
              <a:buSzPts val="1018"/>
            </a:pPr>
            <a:r>
              <a:rPr lang="es-AR" sz="1300" dirty="0">
                <a:solidFill>
                  <a:schemeClr val="dk2"/>
                </a:solidFill>
                <a:latin typeface="Segoe UI Black" panose="020B0A02040204020203" pitchFamily="34" charset="0"/>
                <a:ea typeface="Segoe UI Black" panose="020B0A02040204020203" pitchFamily="34" charset="0"/>
                <a:cs typeface="Nunito"/>
              </a:rPr>
              <a:t>Serie de tiempo</a:t>
            </a:r>
            <a:endParaRPr lang="es-AR" sz="1300" dirty="0">
              <a:solidFill>
                <a:schemeClr val="dk2"/>
              </a:solidFill>
              <a:latin typeface="Segoe UI Black" panose="020B0A02040204020203" pitchFamily="34" charset="0"/>
              <a:ea typeface="Segoe UI Black" panose="020B0A02040204020203" pitchFamily="34" charset="0"/>
              <a:cs typeface="Nunito"/>
              <a:sym typeface="Calibri"/>
            </a:endParaRPr>
          </a:p>
        </p:txBody>
      </p:sp>
      <p:sp>
        <p:nvSpPr>
          <p:cNvPr id="4" name="Google Shape;184;p22">
            <a:extLst>
              <a:ext uri="{FF2B5EF4-FFF2-40B4-BE49-F238E27FC236}">
                <a16:creationId xmlns:a16="http://schemas.microsoft.com/office/drawing/2014/main" id="{E5711E77-C7A0-D07C-9920-8F1AF23A6F85}"/>
              </a:ext>
            </a:extLst>
          </p:cNvPr>
          <p:cNvSpPr txBox="1">
            <a:spLocks/>
          </p:cNvSpPr>
          <p:nvPr/>
        </p:nvSpPr>
        <p:spPr>
          <a:xfrm>
            <a:off x="1253645"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5" name="Google Shape;184;p22">
            <a:extLst>
              <a:ext uri="{FF2B5EF4-FFF2-40B4-BE49-F238E27FC236}">
                <a16:creationId xmlns:a16="http://schemas.microsoft.com/office/drawing/2014/main" id="{FCAC1AE8-819C-4FB2-2357-6E6CAE004ADE}"/>
              </a:ext>
            </a:extLst>
          </p:cNvPr>
          <p:cNvSpPr txBox="1">
            <a:spLocks/>
          </p:cNvSpPr>
          <p:nvPr/>
        </p:nvSpPr>
        <p:spPr>
          <a:xfrm>
            <a:off x="4182384"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6" name="Google Shape;184;p22">
            <a:extLst>
              <a:ext uri="{FF2B5EF4-FFF2-40B4-BE49-F238E27FC236}">
                <a16:creationId xmlns:a16="http://schemas.microsoft.com/office/drawing/2014/main" id="{B6ACAE0F-1FDF-2511-E047-EA714FBB74BC}"/>
              </a:ext>
            </a:extLst>
          </p:cNvPr>
          <p:cNvSpPr txBox="1">
            <a:spLocks/>
          </p:cNvSpPr>
          <p:nvPr/>
        </p:nvSpPr>
        <p:spPr>
          <a:xfrm>
            <a:off x="6926996" y="1182550"/>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7" name="Imagen 6"/>
          <p:cNvPicPr>
            <a:picLocks noChangeAspect="1"/>
          </p:cNvPicPr>
          <p:nvPr/>
        </p:nvPicPr>
        <p:blipFill>
          <a:blip r:embed="rId2"/>
          <a:stretch>
            <a:fillRect/>
          </a:stretch>
        </p:blipFill>
        <p:spPr>
          <a:xfrm>
            <a:off x="370185" y="1655100"/>
            <a:ext cx="2704371" cy="1764786"/>
          </a:xfrm>
          <a:prstGeom prst="rect">
            <a:avLst/>
          </a:prstGeom>
        </p:spPr>
      </p:pic>
      <p:pic>
        <p:nvPicPr>
          <p:cNvPr id="8" name="Imagen 7"/>
          <p:cNvPicPr>
            <a:picLocks noChangeAspect="1"/>
          </p:cNvPicPr>
          <p:nvPr/>
        </p:nvPicPr>
        <p:blipFill>
          <a:blip r:embed="rId3"/>
          <a:stretch>
            <a:fillRect/>
          </a:stretch>
        </p:blipFill>
        <p:spPr>
          <a:xfrm>
            <a:off x="3288904" y="1623419"/>
            <a:ext cx="2724411" cy="1783840"/>
          </a:xfrm>
          <a:prstGeom prst="rect">
            <a:avLst/>
          </a:prstGeom>
        </p:spPr>
      </p:pic>
      <p:sp>
        <p:nvSpPr>
          <p:cNvPr id="9" name="CuadroTexto 8"/>
          <p:cNvSpPr txBox="1"/>
          <p:nvPr/>
        </p:nvSpPr>
        <p:spPr>
          <a:xfrm>
            <a:off x="2403049" y="3982837"/>
            <a:ext cx="4779630" cy="400110"/>
          </a:xfrm>
          <a:prstGeom prst="rect">
            <a:avLst/>
          </a:prstGeom>
          <a:noFill/>
        </p:spPr>
        <p:txBody>
          <a:bodyPr wrap="square" rtlCol="0">
            <a:spAutoFit/>
          </a:bodyPr>
          <a:lstStyle/>
          <a:p>
            <a:r>
              <a:rPr lang="es-AR" sz="1000" dirty="0">
                <a:solidFill>
                  <a:srgbClr val="212121"/>
                </a:solidFill>
                <a:highlight>
                  <a:srgbClr val="FFFFFF"/>
                </a:highlight>
              </a:rPr>
              <a:t>Para todos los casos la serie de tiempo tiene un comportamiento aleatorio y las medidas móviles tampoco parecen ayudar a encontrar la estacionalidad.</a:t>
            </a:r>
          </a:p>
        </p:txBody>
      </p:sp>
      <p:pic>
        <p:nvPicPr>
          <p:cNvPr id="11" name="Imagen 10"/>
          <p:cNvPicPr>
            <a:picLocks noChangeAspect="1"/>
          </p:cNvPicPr>
          <p:nvPr/>
        </p:nvPicPr>
        <p:blipFill>
          <a:blip r:embed="rId4"/>
          <a:stretch>
            <a:fillRect/>
          </a:stretch>
        </p:blipFill>
        <p:spPr>
          <a:xfrm>
            <a:off x="6013315" y="1655100"/>
            <a:ext cx="2732526" cy="1720479"/>
          </a:xfrm>
          <a:prstGeom prst="rect">
            <a:avLst/>
          </a:prstGeom>
        </p:spPr>
      </p:pic>
    </p:spTree>
    <p:extLst>
      <p:ext uri="{BB962C8B-B14F-4D97-AF65-F5344CB8AC3E}">
        <p14:creationId xmlns:p14="http://schemas.microsoft.com/office/powerpoint/2010/main" val="161066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28729" y="200390"/>
            <a:ext cx="2948609" cy="466365"/>
          </a:xfrm>
        </p:spPr>
        <p:txBody>
          <a:bodyPr>
            <a:normAutofit fontScale="90000"/>
          </a:bodyPr>
          <a:lstStyle/>
          <a:p>
            <a:r>
              <a:rPr lang="es-AR" sz="1400" dirty="0">
                <a:solidFill>
                  <a:schemeClr val="dk2"/>
                </a:solidFill>
                <a:latin typeface="Segoe UI Black" panose="020B0A02040204020203" pitchFamily="34" charset="0"/>
                <a:ea typeface="Segoe UI Black" panose="020B0A02040204020203" pitchFamily="34" charset="0"/>
              </a:rPr>
              <a:t>Aplicamos </a:t>
            </a:r>
            <a:r>
              <a:rPr lang="es-AR" sz="1400" dirty="0">
                <a:solidFill>
                  <a:schemeClr val="dk2"/>
                </a:solidFill>
                <a:latin typeface="Segoe UI Black" panose="020B0A02040204020203" pitchFamily="34" charset="0"/>
                <a:ea typeface="Segoe UI Black" panose="020B0A02040204020203" pitchFamily="34" charset="0"/>
                <a:sym typeface="Arial"/>
              </a:rPr>
              <a:t>el modelo ARIMA</a:t>
            </a:r>
            <a:br>
              <a:rPr lang="es-AR" sz="1400" dirty="0">
                <a:solidFill>
                  <a:schemeClr val="dk2"/>
                </a:solidFill>
                <a:latin typeface="Segoe UI Black" panose="020B0A02040204020203" pitchFamily="34" charset="0"/>
                <a:ea typeface="Segoe UI Black" panose="020B0A02040204020203" pitchFamily="34" charset="0"/>
                <a:sym typeface="Arial"/>
              </a:rPr>
            </a:br>
            <a:endParaRPr lang="es-AR" sz="1400" dirty="0">
              <a:solidFill>
                <a:schemeClr val="dk2"/>
              </a:solidFill>
              <a:latin typeface="Segoe UI Black" panose="020B0A02040204020203" pitchFamily="34" charset="0"/>
              <a:ea typeface="Segoe UI Black" panose="020B0A02040204020203" pitchFamily="34" charset="0"/>
              <a:sym typeface="Arial"/>
            </a:endParaRPr>
          </a:p>
        </p:txBody>
      </p:sp>
      <p:sp>
        <p:nvSpPr>
          <p:cNvPr id="3" name="Google Shape;184;p22">
            <a:extLst>
              <a:ext uri="{FF2B5EF4-FFF2-40B4-BE49-F238E27FC236}">
                <a16:creationId xmlns:a16="http://schemas.microsoft.com/office/drawing/2014/main" id="{E5711E77-C7A0-D07C-9920-8F1AF23A6F85}"/>
              </a:ext>
            </a:extLst>
          </p:cNvPr>
          <p:cNvSpPr txBox="1">
            <a:spLocks/>
          </p:cNvSpPr>
          <p:nvPr/>
        </p:nvSpPr>
        <p:spPr>
          <a:xfrm>
            <a:off x="1545179"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BTC</a:t>
            </a:r>
          </a:p>
        </p:txBody>
      </p:sp>
      <p:sp>
        <p:nvSpPr>
          <p:cNvPr id="4" name="Google Shape;184;p22">
            <a:extLst>
              <a:ext uri="{FF2B5EF4-FFF2-40B4-BE49-F238E27FC236}">
                <a16:creationId xmlns:a16="http://schemas.microsoft.com/office/drawing/2014/main" id="{FCAC1AE8-819C-4FB2-2357-6E6CAE004ADE}"/>
              </a:ext>
            </a:extLst>
          </p:cNvPr>
          <p:cNvSpPr txBox="1">
            <a:spLocks/>
          </p:cNvSpPr>
          <p:nvPr/>
        </p:nvSpPr>
        <p:spPr>
          <a:xfrm>
            <a:off x="4117785"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ETH</a:t>
            </a:r>
          </a:p>
        </p:txBody>
      </p:sp>
      <p:sp>
        <p:nvSpPr>
          <p:cNvPr id="5" name="Google Shape;184;p22">
            <a:extLst>
              <a:ext uri="{FF2B5EF4-FFF2-40B4-BE49-F238E27FC236}">
                <a16:creationId xmlns:a16="http://schemas.microsoft.com/office/drawing/2014/main" id="{B6ACAE0F-1FDF-2511-E047-EA714FBB74BC}"/>
              </a:ext>
            </a:extLst>
          </p:cNvPr>
          <p:cNvSpPr txBox="1">
            <a:spLocks/>
          </p:cNvSpPr>
          <p:nvPr/>
        </p:nvSpPr>
        <p:spPr>
          <a:xfrm>
            <a:off x="6880614" y="514016"/>
            <a:ext cx="937453" cy="3984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marL="0" indent="0" algn="ctr">
              <a:lnSpc>
                <a:spcPct val="80000"/>
              </a:lnSpc>
              <a:buFont typeface="Calibri"/>
              <a:buNone/>
            </a:pPr>
            <a:r>
              <a:rPr lang="es-AR" sz="1600" dirty="0">
                <a:latin typeface="Segoe UI Black" panose="020B0A02040204020203" pitchFamily="34" charset="0"/>
                <a:ea typeface="Segoe UI Black" panose="020B0A02040204020203" pitchFamily="34" charset="0"/>
              </a:rPr>
              <a:t>USDT</a:t>
            </a:r>
          </a:p>
        </p:txBody>
      </p:sp>
      <p:pic>
        <p:nvPicPr>
          <p:cNvPr id="6" name="Imagen 5"/>
          <p:cNvPicPr>
            <a:picLocks noChangeAspect="1"/>
          </p:cNvPicPr>
          <p:nvPr/>
        </p:nvPicPr>
        <p:blipFill>
          <a:blip r:embed="rId2"/>
          <a:stretch>
            <a:fillRect/>
          </a:stretch>
        </p:blipFill>
        <p:spPr>
          <a:xfrm>
            <a:off x="525368" y="830846"/>
            <a:ext cx="2679729" cy="1911791"/>
          </a:xfrm>
          <a:prstGeom prst="rect">
            <a:avLst/>
          </a:prstGeom>
        </p:spPr>
      </p:pic>
      <p:pic>
        <p:nvPicPr>
          <p:cNvPr id="8" name="Imagen 7"/>
          <p:cNvPicPr>
            <a:picLocks noChangeAspect="1"/>
          </p:cNvPicPr>
          <p:nvPr/>
        </p:nvPicPr>
        <p:blipFill>
          <a:blip r:embed="rId3"/>
          <a:stretch>
            <a:fillRect/>
          </a:stretch>
        </p:blipFill>
        <p:spPr>
          <a:xfrm>
            <a:off x="817302" y="3011495"/>
            <a:ext cx="2555493" cy="1846550"/>
          </a:xfrm>
          <a:prstGeom prst="rect">
            <a:avLst/>
          </a:prstGeom>
        </p:spPr>
      </p:pic>
      <p:sp>
        <p:nvSpPr>
          <p:cNvPr id="9" name="Rectángulo 8"/>
          <p:cNvSpPr/>
          <p:nvPr/>
        </p:nvSpPr>
        <p:spPr>
          <a:xfrm>
            <a:off x="1402075" y="2868516"/>
            <a:ext cx="3941440" cy="215444"/>
          </a:xfrm>
          <a:prstGeom prst="rect">
            <a:avLst/>
          </a:prstGeom>
        </p:spPr>
        <p:txBody>
          <a:bodyPr wrap="square">
            <a:spAutoFit/>
          </a:bodyPr>
          <a:lstStyle/>
          <a:p>
            <a:r>
              <a:rPr lang="es-AR" sz="800" dirty="0">
                <a:solidFill>
                  <a:srgbClr val="212121"/>
                </a:solidFill>
                <a:highlight>
                  <a:srgbClr val="FFFFFF"/>
                </a:highlight>
              </a:rPr>
              <a:t>El modelo predice variaciones diarios muy pequeñas, por lo cual no sería útil.</a:t>
            </a:r>
          </a:p>
        </p:txBody>
      </p:sp>
      <p:pic>
        <p:nvPicPr>
          <p:cNvPr id="10" name="Imagen 9"/>
          <p:cNvPicPr>
            <a:picLocks noChangeAspect="1"/>
          </p:cNvPicPr>
          <p:nvPr/>
        </p:nvPicPr>
        <p:blipFill>
          <a:blip r:embed="rId4"/>
          <a:stretch>
            <a:fillRect/>
          </a:stretch>
        </p:blipFill>
        <p:spPr>
          <a:xfrm>
            <a:off x="3372795" y="820084"/>
            <a:ext cx="2623814" cy="2002825"/>
          </a:xfrm>
          <a:prstGeom prst="rect">
            <a:avLst/>
          </a:prstGeom>
        </p:spPr>
      </p:pic>
      <p:pic>
        <p:nvPicPr>
          <p:cNvPr id="11" name="Imagen 10"/>
          <p:cNvPicPr>
            <a:picLocks noChangeAspect="1"/>
          </p:cNvPicPr>
          <p:nvPr/>
        </p:nvPicPr>
        <p:blipFill>
          <a:blip r:embed="rId5"/>
          <a:stretch>
            <a:fillRect/>
          </a:stretch>
        </p:blipFill>
        <p:spPr>
          <a:xfrm>
            <a:off x="3588972" y="3028181"/>
            <a:ext cx="2339315" cy="1829864"/>
          </a:xfrm>
          <a:prstGeom prst="rect">
            <a:avLst/>
          </a:prstGeom>
        </p:spPr>
      </p:pic>
      <p:pic>
        <p:nvPicPr>
          <p:cNvPr id="12" name="Imagen 11"/>
          <p:cNvPicPr>
            <a:picLocks noChangeAspect="1"/>
          </p:cNvPicPr>
          <p:nvPr/>
        </p:nvPicPr>
        <p:blipFill>
          <a:blip r:embed="rId6"/>
          <a:stretch>
            <a:fillRect/>
          </a:stretch>
        </p:blipFill>
        <p:spPr>
          <a:xfrm>
            <a:off x="6067188" y="768626"/>
            <a:ext cx="2778220" cy="2116739"/>
          </a:xfrm>
          <a:prstGeom prst="rect">
            <a:avLst/>
          </a:prstGeom>
        </p:spPr>
      </p:pic>
      <p:sp>
        <p:nvSpPr>
          <p:cNvPr id="13" name="Rectángulo 12"/>
          <p:cNvSpPr/>
          <p:nvPr/>
        </p:nvSpPr>
        <p:spPr>
          <a:xfrm>
            <a:off x="7074616" y="1059366"/>
            <a:ext cx="1748661"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sp>
        <p:nvSpPr>
          <p:cNvPr id="14" name="Rectángulo 13"/>
          <p:cNvSpPr/>
          <p:nvPr/>
        </p:nvSpPr>
        <p:spPr>
          <a:xfrm>
            <a:off x="4563238" y="1065807"/>
            <a:ext cx="1748661"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sp>
        <p:nvSpPr>
          <p:cNvPr id="15" name="Rectángulo 14"/>
          <p:cNvSpPr/>
          <p:nvPr/>
        </p:nvSpPr>
        <p:spPr>
          <a:xfrm>
            <a:off x="1748126" y="1081490"/>
            <a:ext cx="1405892" cy="215444"/>
          </a:xfrm>
          <a:prstGeom prst="rect">
            <a:avLst/>
          </a:prstGeom>
        </p:spPr>
        <p:txBody>
          <a:bodyPr wrap="square">
            <a:spAutoFit/>
          </a:bodyPr>
          <a:lstStyle/>
          <a:p>
            <a:r>
              <a:rPr lang="es-AR" sz="800" dirty="0">
                <a:solidFill>
                  <a:srgbClr val="212121"/>
                </a:solidFill>
                <a:highlight>
                  <a:srgbClr val="FFFFFF"/>
                </a:highlight>
              </a:rPr>
              <a:t>El modelo parece efectivo</a:t>
            </a:r>
          </a:p>
        </p:txBody>
      </p:sp>
      <p:pic>
        <p:nvPicPr>
          <p:cNvPr id="17" name="Imagen 16"/>
          <p:cNvPicPr>
            <a:picLocks noChangeAspect="1"/>
          </p:cNvPicPr>
          <p:nvPr/>
        </p:nvPicPr>
        <p:blipFill>
          <a:blip r:embed="rId7"/>
          <a:stretch>
            <a:fillRect/>
          </a:stretch>
        </p:blipFill>
        <p:spPr>
          <a:xfrm>
            <a:off x="6244700" y="3038694"/>
            <a:ext cx="2460762" cy="1849524"/>
          </a:xfrm>
          <a:prstGeom prst="rect">
            <a:avLst/>
          </a:prstGeom>
        </p:spPr>
      </p:pic>
      <p:sp>
        <p:nvSpPr>
          <p:cNvPr id="18" name="Rectángulo 17"/>
          <p:cNvSpPr/>
          <p:nvPr/>
        </p:nvSpPr>
        <p:spPr>
          <a:xfrm>
            <a:off x="6277115" y="2843992"/>
            <a:ext cx="2450570" cy="338554"/>
          </a:xfrm>
          <a:prstGeom prst="rect">
            <a:avLst/>
          </a:prstGeom>
        </p:spPr>
        <p:txBody>
          <a:bodyPr wrap="square">
            <a:spAutoFit/>
          </a:bodyPr>
          <a:lstStyle/>
          <a:p>
            <a:r>
              <a:rPr lang="es-AR" sz="800" dirty="0">
                <a:solidFill>
                  <a:srgbClr val="212121"/>
                </a:solidFill>
                <a:highlight>
                  <a:srgbClr val="FFFFFF"/>
                </a:highlight>
              </a:rPr>
              <a:t>El modelo predice variaciones bastante cercanas a las que se produjeron en la realidad.</a:t>
            </a:r>
          </a:p>
        </p:txBody>
      </p:sp>
    </p:spTree>
    <p:extLst>
      <p:ext uri="{BB962C8B-B14F-4D97-AF65-F5344CB8AC3E}">
        <p14:creationId xmlns:p14="http://schemas.microsoft.com/office/powerpoint/2010/main" val="349371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3" name="CuadroTexto 2">
            <a:extLst>
              <a:ext uri="{FF2B5EF4-FFF2-40B4-BE49-F238E27FC236}">
                <a16:creationId xmlns:a16="http://schemas.microsoft.com/office/drawing/2014/main" id="{8AF96FD8-1604-6BBC-1BAF-CBB0D1B699D1}"/>
              </a:ext>
            </a:extLst>
          </p:cNvPr>
          <p:cNvSpPr txBox="1"/>
          <p:nvPr/>
        </p:nvSpPr>
        <p:spPr>
          <a:xfrm>
            <a:off x="627839" y="1172390"/>
            <a:ext cx="8161744" cy="3016210"/>
          </a:xfrm>
          <a:prstGeom prst="rect">
            <a:avLst/>
          </a:prstGeom>
          <a:noFill/>
        </p:spPr>
        <p:txBody>
          <a:bodyPr wrap="square">
            <a:spAutoFit/>
          </a:bodyPr>
          <a:lstStyle/>
          <a:p>
            <a:r>
              <a:rPr lang="es-AR" sz="1000" dirty="0"/>
              <a:t>A partir de la información analizada, pudimos responder a las preguntas que nos hicimos al inicio:</a:t>
            </a:r>
          </a:p>
          <a:p>
            <a:endParaRPr lang="es-AR" sz="1000" dirty="0"/>
          </a:p>
          <a:p>
            <a:pPr marL="228600" indent="-228600">
              <a:buFont typeface="+mj-lt"/>
              <a:buAutoNum type="arabicPeriod"/>
            </a:pPr>
            <a:r>
              <a:rPr lang="es-AR" sz="1000" dirty="0"/>
              <a:t>ETH y BTC son inversiones de largo plazo: el inversor debe estar dispuesto a mantener el dinero invertido durante largos períodos de tiempo para poder obtener beneficios. Para estos casos, siempre es preferible ingresar en precios bajos y obtener ganancias en los precios altos o en el largo plazo.</a:t>
            </a:r>
          </a:p>
          <a:p>
            <a:pPr marL="228600" indent="-228600">
              <a:buFont typeface="+mj-lt"/>
              <a:buAutoNum type="arabicPeriod"/>
            </a:pPr>
            <a:endParaRPr lang="es-AR" sz="1000" dirty="0"/>
          </a:p>
          <a:p>
            <a:pPr marL="228600" indent="-228600">
              <a:buFont typeface="+mj-lt"/>
              <a:buAutoNum type="arabicPeriod"/>
            </a:pPr>
            <a:r>
              <a:rPr lang="es-AR" sz="1000" dirty="0"/>
              <a:t>USDT es una inversión de corto plazo, o puede utilizarse como refugio de valor. Sus variaciones no son tan fuertes, se mantienen alrededor de la media. El inversor o ahorrista podría utilizarlas para no perder el valor de su moneda en períodos cortos de tiempo o bien, proteger su dinero de la inestabilidad de la moneda local.</a:t>
            </a:r>
          </a:p>
          <a:p>
            <a:pPr marL="228600" indent="-228600">
              <a:buFont typeface="+mj-lt"/>
              <a:buAutoNum type="arabicPeriod"/>
            </a:pPr>
            <a:endParaRPr lang="es-AR" sz="1000" dirty="0"/>
          </a:p>
          <a:p>
            <a:pPr marL="228600" indent="-228600">
              <a:buFont typeface="+mj-lt"/>
              <a:buAutoNum type="arabicPeriod"/>
            </a:pPr>
            <a:r>
              <a:rPr lang="es-AR" sz="1000" dirty="0"/>
              <a:t>En principio el modelo ARIMA no nos permite predecir el valor futuro de ETH y BTC, la regresión parece robusta, pero es necesario seguir haciendo más pruebas. Según los datos obtenidos tanto ETH como BTC mantienen una relación positiva con </a:t>
            </a:r>
            <a:r>
              <a:rPr lang="es-AR" sz="1000" dirty="0" err="1"/>
              <a:t>market</a:t>
            </a:r>
            <a:r>
              <a:rPr lang="es-AR" sz="1000" dirty="0"/>
              <a:t>_ </a:t>
            </a:r>
            <a:r>
              <a:rPr lang="es-AR" sz="1000" dirty="0" err="1"/>
              <a:t>cap</a:t>
            </a:r>
            <a:r>
              <a:rPr lang="es-AR" sz="1000" dirty="0"/>
              <a:t>, variación del precio, precio del día anterior y negativa con el volumen operado. A su vez las dos primeras variables son las que mantienen mayor relación con el precio de cierre.</a:t>
            </a:r>
          </a:p>
          <a:p>
            <a:pPr marL="228600" indent="-228600">
              <a:buFont typeface="+mj-lt"/>
              <a:buAutoNum type="arabicPeriod"/>
            </a:pPr>
            <a:endParaRPr lang="es-AR" sz="1000" dirty="0"/>
          </a:p>
          <a:p>
            <a:pPr marL="228600" indent="-228600">
              <a:buFont typeface="+mj-lt"/>
              <a:buAutoNum type="arabicPeriod"/>
            </a:pPr>
            <a:r>
              <a:rPr lang="es-AR" sz="1000" dirty="0"/>
              <a:t>El modelo ARIMA nos permitiría obtener un valor bastante aproximado de la realidad para el USDT. La regresión resultó robusta utilizando sólo 2 variables independientes: precio del día anterior y variación del precio.</a:t>
            </a:r>
          </a:p>
          <a:p>
            <a:pPr marL="228600" indent="-228600">
              <a:buFont typeface="+mj-lt"/>
              <a:buAutoNum type="arabicPeriod"/>
            </a:pPr>
            <a:endParaRPr lang="es-AR" sz="1000" dirty="0"/>
          </a:p>
          <a:p>
            <a:pPr marL="228600" indent="-228600">
              <a:buFont typeface="+mj-lt"/>
              <a:buAutoNum type="arabicPeriod"/>
            </a:pPr>
            <a:r>
              <a:rPr lang="es-AR" sz="1000" dirty="0"/>
              <a:t>Deberán hacerse mayores análisis para poder establecer patrones de cambio de tendencia.</a:t>
            </a:r>
          </a:p>
        </p:txBody>
      </p:sp>
      <p:sp>
        <p:nvSpPr>
          <p:cNvPr id="5" name="Rectángulo 4">
            <a:extLst>
              <a:ext uri="{FF2B5EF4-FFF2-40B4-BE49-F238E27FC236}">
                <a16:creationId xmlns:a16="http://schemas.microsoft.com/office/drawing/2014/main" id="{B87862C7-B11E-9BA7-D91A-BF76B43F50F0}"/>
              </a:ext>
            </a:extLst>
          </p:cNvPr>
          <p:cNvSpPr/>
          <p:nvPr/>
        </p:nvSpPr>
        <p:spPr>
          <a:xfrm>
            <a:off x="2537652" y="388215"/>
            <a:ext cx="4342119" cy="520912"/>
          </a:xfrm>
          <a:prstGeom prst="rect">
            <a:avLst/>
          </a:prstGeom>
        </p:spPr>
        <p:txBody>
          <a:bodyPr wrap="square">
            <a:spAutoFit/>
          </a:bodyPr>
          <a:lstStyle/>
          <a:p>
            <a:pPr marL="131445" lvl="0" algn="l" rtl="0">
              <a:lnSpc>
                <a:spcPct val="150000"/>
              </a:lnSpc>
              <a:spcBef>
                <a:spcPts val="0"/>
              </a:spcBef>
              <a:spcAft>
                <a:spcPts val="0"/>
              </a:spcAft>
              <a:buClr>
                <a:srgbClr val="000000"/>
              </a:buClr>
              <a:buSzPct val="100000"/>
            </a:pPr>
            <a:r>
              <a:rPr lang="es-AR" sz="2120" dirty="0">
                <a:solidFill>
                  <a:schemeClr val="lt1"/>
                </a:solidFill>
                <a:latin typeface="Segoe UI Black" panose="020B0A02040204020203" pitchFamily="34" charset="0"/>
                <a:ea typeface="Segoe UI Black" panose="020B0A02040204020203" pitchFamily="34" charset="0"/>
              </a:rPr>
              <a:t>Insights y Recomendaciones</a:t>
            </a:r>
          </a:p>
        </p:txBody>
      </p:sp>
    </p:spTree>
    <p:extLst>
      <p:ext uri="{BB962C8B-B14F-4D97-AF65-F5344CB8AC3E}">
        <p14:creationId xmlns:p14="http://schemas.microsoft.com/office/powerpoint/2010/main" val="114493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6;p14"/>
          <p:cNvSpPr txBox="1">
            <a:spLocks/>
          </p:cNvSpPr>
          <p:nvPr/>
        </p:nvSpPr>
        <p:spPr>
          <a:xfrm>
            <a:off x="2166600" y="375523"/>
            <a:ext cx="3852300" cy="63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s-AR" sz="2900" dirty="0">
                <a:latin typeface="Segoe UI Black" panose="020B0A02040204020203" pitchFamily="34" charset="0"/>
                <a:ea typeface="Segoe UI Black" panose="020B0A02040204020203" pitchFamily="34" charset="0"/>
              </a:rPr>
              <a:t>Índice</a:t>
            </a:r>
          </a:p>
        </p:txBody>
      </p:sp>
      <p:sp>
        <p:nvSpPr>
          <p:cNvPr id="6" name="Google Shape;135;p14"/>
          <p:cNvSpPr txBox="1">
            <a:spLocks/>
          </p:cNvSpPr>
          <p:nvPr/>
        </p:nvSpPr>
        <p:spPr>
          <a:xfrm>
            <a:off x="2637053" y="1169935"/>
            <a:ext cx="5283900" cy="3338700"/>
          </a:xfrm>
          <a:prstGeom prst="rect">
            <a:avLst/>
          </a:prstGeom>
          <a:noFill/>
          <a:ln>
            <a:noFill/>
          </a:ln>
        </p:spPr>
        <p:txBody>
          <a:bodyPr spcFirstLastPara="1" wrap="square" lIns="91425" tIns="91425" rIns="91425" bIns="234000"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pPr indent="-325755">
              <a:lnSpc>
                <a:spcPct val="150000"/>
              </a:lnSpc>
              <a:spcBef>
                <a:spcPts val="900"/>
              </a:spcBef>
              <a:buClr>
                <a:srgbClr val="000000"/>
              </a:buClr>
              <a:buSzPct val="102857"/>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Contexto y audiencia</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Preguntas de Interés</a:t>
            </a:r>
          </a:p>
          <a:p>
            <a:pPr indent="-325755">
              <a:lnSpc>
                <a:spcPct val="150000"/>
              </a:lnSpc>
              <a:buClr>
                <a:srgbClr val="000000"/>
              </a:buClr>
              <a:buSzPct val="102857"/>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Definición de objetivo</a:t>
            </a:r>
          </a:p>
          <a:p>
            <a:pPr indent="-323056">
              <a:lnSpc>
                <a:spcPct val="150000"/>
              </a:lnSpc>
              <a:buClr>
                <a:srgbClr val="212121"/>
              </a:buClr>
              <a:buSzPct val="100000"/>
              <a:buFont typeface="Roboto"/>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Contexto analítico</a:t>
            </a:r>
          </a:p>
          <a:p>
            <a:pPr indent="-323056">
              <a:lnSpc>
                <a:spcPct val="150000"/>
              </a:lnSpc>
              <a:buClr>
                <a:srgbClr val="212121"/>
              </a:buClr>
              <a:buSzPct val="100000"/>
              <a:buFont typeface="Roboto"/>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Roboto"/>
              </a:rPr>
              <a:t>Resumen de </a:t>
            </a:r>
            <a:r>
              <a:rPr lang="es-AR" sz="1700" dirty="0" err="1">
                <a:solidFill>
                  <a:srgbClr val="212121"/>
                </a:solidFill>
                <a:highlight>
                  <a:srgbClr val="FFFFFF"/>
                </a:highlight>
                <a:latin typeface="Avenir Next LT Pro Demi" panose="020B0704020202020204" pitchFamily="34" charset="0"/>
                <a:ea typeface="Roboto"/>
                <a:cs typeface="Roboto"/>
                <a:sym typeface="Roboto"/>
              </a:rPr>
              <a:t>Metadata</a:t>
            </a:r>
            <a:endParaRPr lang="es-AR" sz="1700" dirty="0">
              <a:solidFill>
                <a:srgbClr val="212121"/>
              </a:solidFill>
              <a:highlight>
                <a:srgbClr val="FFFFFF"/>
              </a:highlight>
              <a:latin typeface="Avenir Next LT Pro Demi" panose="020B0704020202020204" pitchFamily="34" charset="0"/>
              <a:ea typeface="Roboto"/>
              <a:cs typeface="Roboto"/>
              <a:sym typeface="Roboto"/>
            </a:endParaRP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Análisis Exploratorio (EDA)</a:t>
            </a:r>
          </a:p>
          <a:p>
            <a:pPr indent="-325755">
              <a:lnSpc>
                <a:spcPct val="150000"/>
              </a:lnSpc>
              <a:buClr>
                <a:srgbClr val="000000"/>
              </a:buClr>
              <a:buSzPct val="100000"/>
              <a:buFont typeface="Arial"/>
              <a:buAutoNum type="arabicPeriod"/>
            </a:pPr>
            <a:r>
              <a:rPr lang="es-AR" sz="1700" dirty="0">
                <a:solidFill>
                  <a:srgbClr val="212121"/>
                </a:solidFill>
                <a:highlight>
                  <a:srgbClr val="FFFFFF"/>
                </a:highlight>
                <a:latin typeface="Avenir Next LT Pro Demi" panose="020B0704020202020204" pitchFamily="34" charset="0"/>
                <a:ea typeface="Roboto"/>
                <a:cs typeface="Roboto"/>
                <a:sym typeface="Arial"/>
              </a:rPr>
              <a:t>Insights y Recomendaciones</a:t>
            </a:r>
          </a:p>
          <a:p>
            <a:pPr indent="0">
              <a:lnSpc>
                <a:spcPct val="150000"/>
              </a:lnSpc>
              <a:buFont typeface="Calibri"/>
              <a:buNone/>
            </a:pPr>
            <a:endParaRPr lang="es-AR" sz="1800" dirty="0">
              <a:solidFill>
                <a:srgbClr val="000000"/>
              </a:solidFill>
              <a:latin typeface="Avenir Next LT Pro Demi" panose="020B0704020202020204" pitchFamily="34" charset="0"/>
              <a:ea typeface="Arial"/>
              <a:cs typeface="Arial"/>
              <a:sym typeface="Arial"/>
            </a:endParaRPr>
          </a:p>
          <a:p>
            <a:pPr marL="0" indent="0">
              <a:buFont typeface="Calibri"/>
              <a:buNone/>
            </a:pPr>
            <a:endParaRPr lang="es-AR" dirty="0">
              <a:latin typeface="Avenir Next LT Pro Demi" panose="020B0704020202020204" pitchFamily="34" charset="0"/>
            </a:endParaRPr>
          </a:p>
        </p:txBody>
      </p:sp>
    </p:spTree>
    <p:extLst>
      <p:ext uri="{BB962C8B-B14F-4D97-AF65-F5344CB8AC3E}">
        <p14:creationId xmlns:p14="http://schemas.microsoft.com/office/powerpoint/2010/main" val="117547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376874"/>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Contexto y Audiencia</a:t>
            </a:r>
            <a:endParaRPr sz="2120" dirty="0">
              <a:latin typeface="Segoe UI Black" panose="020B0A02040204020203" pitchFamily="34" charset="0"/>
              <a:ea typeface="Segoe UI Black" panose="020B0A02040204020203" pitchFamily="34" charset="0"/>
            </a:endParaRPr>
          </a:p>
        </p:txBody>
      </p:sp>
      <p:sp>
        <p:nvSpPr>
          <p:cNvPr id="142" name="Google Shape;142;p15"/>
          <p:cNvSpPr txBox="1">
            <a:spLocks noGrp="1"/>
          </p:cNvSpPr>
          <p:nvPr>
            <p:ph type="body" idx="1"/>
          </p:nvPr>
        </p:nvSpPr>
        <p:spPr>
          <a:xfrm>
            <a:off x="872938" y="1260741"/>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En los últimos años, las criptomonedas han tenido una evolución importante en las inversiones de miles de personas a lo largo del mundo, quienes han encontrado a través de estos criptoactivos, un medio de intercambio que permite no sólo hacer transacciones en el mundo tan globalizado en el que nos encontramos, sino que principalmente se constituye como refugio de valor ante las variaciones de las monedas que se han considerado como tales a lo largo del tiempo y que en los últimos años han tenido una vulnerabilidad importante ante las inseguridades económicas que se plantean en las transacciones y en los modelos macroeconómicos que nos rodean, tanto en países emergentes como no emergentes.</a:t>
            </a:r>
            <a:endParaRPr sz="121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95000"/>
              </a:lnSpc>
              <a:spcBef>
                <a:spcPts val="600"/>
              </a:spcBef>
              <a:spcAft>
                <a:spcPts val="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A través del dataset encontrado, y con diferentes inputs como: fecha, Close, Open, High, podremos analizar la evolución de las operaciones con criptomonedas considerando el volumen operado de las principales.</a:t>
            </a:r>
            <a:endParaRPr sz="121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95000"/>
              </a:lnSpc>
              <a:spcBef>
                <a:spcPts val="600"/>
              </a:spcBef>
              <a:spcAft>
                <a:spcPts val="500"/>
              </a:spcAft>
              <a:buSzPts val="1018"/>
              <a:buNone/>
            </a:pPr>
            <a:r>
              <a:rPr lang="es" sz="1210" dirty="0">
                <a:solidFill>
                  <a:srgbClr val="212121"/>
                </a:solidFill>
                <a:highlight>
                  <a:srgbClr val="FFFFFF"/>
                </a:highlight>
                <a:latin typeface="Avenir Next LT Pro Demi" panose="020B0704020202020204" pitchFamily="34" charset="0"/>
                <a:ea typeface="Roboto"/>
                <a:cs typeface="Roboto"/>
                <a:sym typeface="Roboto"/>
              </a:rPr>
              <a:t>El público de interés, serán todos aquellos inversores que buscan una alternativa al mercado de capitales, que deseen evaluar el rendimiento de estos criptoactivos a lo largo del tiempo, y los posibles pronósticos a futuro y variables de interés que deberán seguir de cerca para evaluar las posibilidades de volcarse a lo mismo, considerando que preferentemente deberán ser inversores de largo plazo, por el tiempo que demanda obtener buenos resultados.</a:t>
            </a:r>
            <a:endParaRPr sz="1580" dirty="0">
              <a:latin typeface="Avenir Next LT Pro Demi" panose="020B07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392242"/>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Preguntas de interés</a:t>
            </a:r>
            <a:endParaRPr sz="2120" dirty="0">
              <a:latin typeface="Segoe UI Black" panose="020B0A02040204020203" pitchFamily="34" charset="0"/>
              <a:ea typeface="Segoe UI Black" panose="020B0A02040204020203" pitchFamily="34" charset="0"/>
            </a:endParaRPr>
          </a:p>
        </p:txBody>
      </p:sp>
      <p:sp>
        <p:nvSpPr>
          <p:cNvPr id="148" name="Google Shape;148;p16"/>
          <p:cNvSpPr txBox="1">
            <a:spLocks noGrp="1"/>
          </p:cNvSpPr>
          <p:nvPr>
            <p:ph type="body" idx="1"/>
          </p:nvPr>
        </p:nvSpPr>
        <p:spPr>
          <a:xfrm>
            <a:off x="895990" y="1237689"/>
            <a:ext cx="7505700" cy="2448000"/>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Preguntas principales o primarias: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 ¿Cuáles son las mejores alternativas de inversión en criptomonedas?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 ¿Cual es el perfil del inversor?</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15000"/>
              </a:lnSpc>
              <a:spcBef>
                <a:spcPts val="0"/>
              </a:spcBef>
              <a:spcAft>
                <a:spcPts val="0"/>
              </a:spcAft>
              <a:buNone/>
            </a:pPr>
            <a:r>
              <a:rPr lang="es" sz="1400" dirty="0">
                <a:solidFill>
                  <a:srgbClr val="000000"/>
                </a:solidFill>
                <a:latin typeface="Avenir Next LT Pro Demi" panose="020B0704020202020204" pitchFamily="34" charset="0"/>
                <a:ea typeface="Arial"/>
                <a:cs typeface="Arial"/>
                <a:sym typeface="Arial"/>
              </a:rPr>
              <a:t>Preguntas secundarias (nos ayudaran a contestar las principales):</a:t>
            </a:r>
            <a:endParaRPr sz="1400" dirty="0">
              <a:solidFill>
                <a:srgbClr val="000000"/>
              </a:solidFill>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1- ¿Son las criptomonedas inversiones de corto o largo plazo?</a:t>
            </a:r>
          </a:p>
          <a:p>
            <a:pPr marL="0" lvl="0" indent="0">
              <a:lnSpc>
                <a:spcPct val="125714"/>
              </a:lnSpc>
              <a:buSzPts val="1018"/>
              <a:buNone/>
            </a:pPr>
            <a:r>
              <a:rPr lang="es" sz="1400" dirty="0">
                <a:solidFill>
                  <a:srgbClr val="212121"/>
                </a:solidFill>
                <a:highlight>
                  <a:srgbClr val="FFFFFF"/>
                </a:highlight>
                <a:latin typeface="Avenir Next LT Pro Demi" panose="020B0704020202020204" pitchFamily="34" charset="0"/>
                <a:ea typeface="Roboto"/>
                <a:cs typeface="Roboto"/>
                <a:sym typeface="Roboto"/>
              </a:rPr>
              <a:t>De esta manera, tendremos el primer punto de partida para el posterior análisis predictivo.</a:t>
            </a:r>
          </a:p>
          <a:p>
            <a:pPr marL="0" indent="0">
              <a:lnSpc>
                <a:spcPct val="125714"/>
              </a:lnSpc>
              <a:buSzPts val="1018"/>
              <a:buNone/>
            </a:pPr>
            <a:r>
              <a:rPr lang="es-AR" sz="1400" dirty="0">
                <a:solidFill>
                  <a:srgbClr val="212121"/>
                </a:solidFill>
                <a:highlight>
                  <a:srgbClr val="FFFFFF"/>
                </a:highlight>
                <a:latin typeface="Avenir Next LT Pro Demi" panose="020B0704020202020204" pitchFamily="34" charset="0"/>
                <a:ea typeface="Roboto"/>
                <a:cs typeface="Roboto"/>
                <a:sym typeface="Roboto"/>
              </a:rPr>
              <a:t>En segundo lugar, intentaremos establecer respuesta a lo siguiente:</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2- ¿podrá predecirse el valor futuro de las criptomonedas?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25714"/>
              </a:lnSpc>
              <a:spcBef>
                <a:spcPts val="0"/>
              </a:spcBef>
              <a:spcAft>
                <a:spcPts val="0"/>
              </a:spcAft>
              <a:buSzPts val="1018"/>
              <a:buNone/>
            </a:pPr>
            <a:r>
              <a:rPr lang="es" sz="1371" dirty="0">
                <a:solidFill>
                  <a:srgbClr val="000000"/>
                </a:solidFill>
                <a:highlight>
                  <a:srgbClr val="FFFFFE"/>
                </a:highlight>
                <a:latin typeface="Avenir Next LT Pro Demi" panose="020B0704020202020204" pitchFamily="34" charset="0"/>
                <a:ea typeface="Arial"/>
                <a:cs typeface="Arial"/>
                <a:sym typeface="Arial"/>
              </a:rPr>
              <a:t>Tomaremos el caso de BTC (Bitcoin), ETH (Ethereum) y USDT (Tether) como valores significativos.</a:t>
            </a:r>
            <a:endParaRPr sz="13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05000"/>
              </a:lnSpc>
              <a:spcBef>
                <a:spcPts val="600"/>
              </a:spcBef>
              <a:spcAft>
                <a:spcPts val="500"/>
              </a:spcAft>
              <a:buSzPts val="1018"/>
              <a:buNone/>
            </a:pPr>
            <a:endParaRPr sz="1510" dirty="0">
              <a:solidFill>
                <a:srgbClr val="212121"/>
              </a:solidFill>
              <a:highlight>
                <a:srgbClr val="FFFFFF"/>
              </a:highlight>
              <a:latin typeface="Avenir Next LT Pro Demi" panose="020B0704020202020204" pitchFamily="34" charset="0"/>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2100" dirty="0">
                <a:latin typeface="Segoe UI Black" panose="020B0A02040204020203" pitchFamily="34" charset="0"/>
                <a:ea typeface="Segoe UI Black" panose="020B0A02040204020203" pitchFamily="34" charset="0"/>
              </a:rPr>
              <a:t>Definición de objetivos</a:t>
            </a:r>
            <a:endParaRPr sz="2100" dirty="0">
              <a:latin typeface="Segoe UI Black" panose="020B0A02040204020203" pitchFamily="34" charset="0"/>
              <a:ea typeface="Segoe UI Black" panose="020B0A02040204020203" pitchFamily="34" charset="0"/>
            </a:endParaRPr>
          </a:p>
        </p:txBody>
      </p:sp>
      <p:sp>
        <p:nvSpPr>
          <p:cNvPr id="154" name="Google Shape;154;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500"/>
              </a:spcAft>
              <a:buSzPts val="1018"/>
              <a:buNone/>
            </a:pPr>
            <a:r>
              <a:rPr lang="es" sz="1200" dirty="0">
                <a:solidFill>
                  <a:srgbClr val="212121"/>
                </a:solidFill>
                <a:highlight>
                  <a:srgbClr val="FFFFFF"/>
                </a:highlight>
                <a:latin typeface="Avenir Next LT Pro Demi" panose="020B0704020202020204" pitchFamily="34" charset="0"/>
                <a:ea typeface="Roboto"/>
                <a:cs typeface="Roboto"/>
                <a:sym typeface="Roboto"/>
              </a:rPr>
              <a:t>Para seguir con las preguntas planteadas, tendremos como objetivo establecer una predicción futura de los precios de las principales criptomonedas y determinar la correlación de precio y volumen operado. En primera instancia deberemos hacer un análisis exploratorio de precios y volúmenes operados de las principales criptomonedas.</a:t>
            </a:r>
            <a:endParaRPr sz="1580" dirty="0">
              <a:latin typeface="Avenir Next LT Pro Demi" panose="020B07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407610"/>
            <a:ext cx="7505700" cy="954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sz="2100" dirty="0">
                <a:latin typeface="Segoe UI Black" panose="020B0A02040204020203" pitchFamily="34" charset="0"/>
                <a:ea typeface="Segoe UI Black" panose="020B0A02040204020203" pitchFamily="34" charset="0"/>
              </a:rPr>
              <a:t>Contexto analítico</a:t>
            </a:r>
            <a:endParaRPr sz="2100" dirty="0">
              <a:latin typeface="Segoe UI Black" panose="020B0A02040204020203" pitchFamily="34" charset="0"/>
              <a:ea typeface="Segoe UI Black" panose="020B0A02040204020203" pitchFamily="34" charset="0"/>
            </a:endParaRPr>
          </a:p>
        </p:txBody>
      </p:sp>
      <p:sp>
        <p:nvSpPr>
          <p:cNvPr id="173" name="Google Shape;173;p20"/>
          <p:cNvSpPr txBox="1"/>
          <p:nvPr/>
        </p:nvSpPr>
        <p:spPr>
          <a:xfrm>
            <a:off x="819150" y="1452282"/>
            <a:ext cx="7902228" cy="306491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Se analizarán los datos a partir de la base de datos "crypto_tradinds.csv" que proporciona datos de todas las criptomonedas operadas durante en año 2016 al 2020.</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Las variables a analizar en el dataset serán:</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Open: Precio de apertura en el día</a:t>
            </a: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High: Precio más alto en el día</a:t>
            </a:r>
          </a:p>
          <a:p>
            <a:pPr marL="0" lvl="0" indent="0" algn="l" rtl="0">
              <a:lnSpc>
                <a:spcPct val="115000"/>
              </a:lnSpc>
              <a:spcBef>
                <a:spcPts val="600"/>
              </a:spcBef>
              <a:spcAft>
                <a:spcPts val="0"/>
              </a:spcAft>
              <a:buNone/>
            </a:pPr>
            <a:r>
              <a:rPr lang="es-AR" sz="1200" b="1" dirty="0" err="1">
                <a:solidFill>
                  <a:srgbClr val="212121"/>
                </a:solidFill>
                <a:highlight>
                  <a:srgbClr val="FFFFFF"/>
                </a:highlight>
                <a:latin typeface="Avenir Next LT Pro Demi" panose="020B0704020202020204" pitchFamily="34" charset="0"/>
                <a:ea typeface="Roboto"/>
                <a:cs typeface="Roboto"/>
                <a:sym typeface="Roboto"/>
              </a:rPr>
              <a:t>Close</a:t>
            </a:r>
            <a:r>
              <a:rPr lang="es-AR" sz="1200" b="1" dirty="0">
                <a:solidFill>
                  <a:srgbClr val="212121"/>
                </a:solidFill>
                <a:highlight>
                  <a:srgbClr val="FFFFFF"/>
                </a:highlight>
                <a:latin typeface="Avenir Next LT Pro Demi" panose="020B0704020202020204" pitchFamily="34" charset="0"/>
                <a:ea typeface="Roboto"/>
                <a:cs typeface="Roboto"/>
                <a:sym typeface="Roboto"/>
              </a:rPr>
              <a:t>: Precio de Cierre</a:t>
            </a:r>
          </a:p>
          <a:p>
            <a:pPr marL="0" lvl="0" indent="0" algn="l" rtl="0">
              <a:lnSpc>
                <a:spcPct val="115000"/>
              </a:lnSpc>
              <a:spcBef>
                <a:spcPts val="600"/>
              </a:spcBef>
              <a:spcAft>
                <a:spcPts val="0"/>
              </a:spcAft>
              <a:buNone/>
            </a:pPr>
            <a:r>
              <a:rPr lang="es-AR" sz="1200" b="1" dirty="0">
                <a:solidFill>
                  <a:srgbClr val="212121"/>
                </a:solidFill>
                <a:highlight>
                  <a:srgbClr val="FFFFFF"/>
                </a:highlight>
                <a:latin typeface="Avenir Next LT Pro Demi" panose="020B0704020202020204" pitchFamily="34" charset="0"/>
                <a:ea typeface="Roboto"/>
                <a:cs typeface="Roboto"/>
                <a:sym typeface="Roboto"/>
              </a:rPr>
              <a:t>Date: Fecha de operación</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r>
              <a:rPr lang="es" sz="1200" dirty="0">
                <a:solidFill>
                  <a:srgbClr val="212121"/>
                </a:solidFill>
                <a:highlight>
                  <a:srgbClr val="FFFFFF"/>
                </a:highlight>
                <a:latin typeface="Avenir Next LT Pro Demi" panose="020B0704020202020204" pitchFamily="34" charset="0"/>
                <a:ea typeface="Roboto"/>
                <a:cs typeface="Roboto"/>
                <a:sym typeface="Roboto"/>
              </a:rPr>
              <a:t>Por ahora nos centraremos sólo en ellas para los análisis que necesitamos efectuar.</a:t>
            </a: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0" lvl="0" indent="0" algn="l" rtl="0">
              <a:lnSpc>
                <a:spcPct val="115000"/>
              </a:lnSpc>
              <a:spcBef>
                <a:spcPts val="600"/>
              </a:spcBef>
              <a:spcAft>
                <a:spcPts val="0"/>
              </a:spcAft>
              <a:buNone/>
            </a:pPr>
            <a:endParaRPr sz="1200" dirty="0">
              <a:solidFill>
                <a:srgbClr val="212121"/>
              </a:solidFill>
              <a:highlight>
                <a:srgbClr val="FFFFFF"/>
              </a:highlight>
              <a:latin typeface="Avenir Next LT Pro Demi" panose="020B0704020202020204" pitchFamily="34" charset="0"/>
              <a:ea typeface="Roboto"/>
              <a:cs typeface="Roboto"/>
              <a:sym typeface="Roboto"/>
            </a:endParaRPr>
          </a:p>
          <a:p>
            <a:pPr marL="457200" lvl="0" indent="0" algn="l" rtl="0">
              <a:lnSpc>
                <a:spcPct val="115000"/>
              </a:lnSpc>
              <a:spcBef>
                <a:spcPts val="600"/>
              </a:spcBef>
              <a:spcAft>
                <a:spcPts val="500"/>
              </a:spcAft>
              <a:buNone/>
            </a:pPr>
            <a:endParaRPr sz="1200" dirty="0">
              <a:solidFill>
                <a:srgbClr val="212121"/>
              </a:solidFill>
              <a:highlight>
                <a:srgbClr val="FFFFFF"/>
              </a:highlight>
              <a:latin typeface="Avenir Next LT Pro Demi" panose="020B0704020202020204" pitchFamily="34" charset="0"/>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83E34-BD7E-47EB-858D-79EC8A95C2C5}"/>
              </a:ext>
            </a:extLst>
          </p:cNvPr>
          <p:cNvSpPr>
            <a:spLocks noGrp="1"/>
          </p:cNvSpPr>
          <p:nvPr>
            <p:ph type="title"/>
          </p:nvPr>
        </p:nvSpPr>
        <p:spPr>
          <a:xfrm>
            <a:off x="819150" y="431943"/>
            <a:ext cx="7505700" cy="954600"/>
          </a:xfrm>
        </p:spPr>
        <p:txBody>
          <a:bodyPr/>
          <a:lstStyle/>
          <a:p>
            <a:pPr algn="ctr"/>
            <a:r>
              <a:rPr lang="es" sz="2100" dirty="0">
                <a:latin typeface="Segoe UI Black" panose="020B0A02040204020203" pitchFamily="34" charset="0"/>
                <a:ea typeface="Segoe UI Black" panose="020B0A02040204020203" pitchFamily="34" charset="0"/>
              </a:rPr>
              <a:t>Resumen de Metadata</a:t>
            </a:r>
            <a:endParaRPr lang="es-AR" sz="2100" dirty="0">
              <a:latin typeface="Segoe UI Black" panose="020B0A02040204020203" pitchFamily="34" charset="0"/>
              <a:ea typeface="Segoe UI Black" panose="020B0A02040204020203" pitchFamily="34" charset="0"/>
            </a:endParaRPr>
          </a:p>
        </p:txBody>
      </p:sp>
      <p:pic>
        <p:nvPicPr>
          <p:cNvPr id="15" name="Imagen 14">
            <a:extLst>
              <a:ext uri="{FF2B5EF4-FFF2-40B4-BE49-F238E27FC236}">
                <a16:creationId xmlns:a16="http://schemas.microsoft.com/office/drawing/2014/main" id="{7E7AE70E-B087-424F-9090-D853C534C04E}"/>
              </a:ext>
            </a:extLst>
          </p:cNvPr>
          <p:cNvPicPr>
            <a:picLocks noChangeAspect="1"/>
          </p:cNvPicPr>
          <p:nvPr/>
        </p:nvPicPr>
        <p:blipFill>
          <a:blip r:embed="rId2"/>
          <a:stretch>
            <a:fillRect/>
          </a:stretch>
        </p:blipFill>
        <p:spPr>
          <a:xfrm>
            <a:off x="789771" y="3541250"/>
            <a:ext cx="2805619" cy="1175259"/>
          </a:xfrm>
          <a:prstGeom prst="rect">
            <a:avLst/>
          </a:prstGeom>
        </p:spPr>
      </p:pic>
      <p:sp>
        <p:nvSpPr>
          <p:cNvPr id="16" name="CuadroTexto 15">
            <a:extLst>
              <a:ext uri="{FF2B5EF4-FFF2-40B4-BE49-F238E27FC236}">
                <a16:creationId xmlns:a16="http://schemas.microsoft.com/office/drawing/2014/main" id="{097290C2-4BC0-478E-B766-C95D67B9847B}"/>
              </a:ext>
            </a:extLst>
          </p:cNvPr>
          <p:cNvSpPr txBox="1"/>
          <p:nvPr/>
        </p:nvSpPr>
        <p:spPr>
          <a:xfrm>
            <a:off x="1457322" y="2921307"/>
            <a:ext cx="2033638" cy="523220"/>
          </a:xfrm>
          <a:prstGeom prst="rect">
            <a:avLst/>
          </a:prstGeom>
          <a:noFill/>
        </p:spPr>
        <p:txBody>
          <a:bodyPr wrap="square" rtlCol="0">
            <a:spAutoFit/>
          </a:bodyPr>
          <a:lstStyle/>
          <a:p>
            <a:r>
              <a:rPr lang="es-AR" dirty="0"/>
              <a:t>Tipo de inversión: ¿Corto o largo plazo?</a:t>
            </a:r>
          </a:p>
        </p:txBody>
      </p:sp>
      <p:pic>
        <p:nvPicPr>
          <p:cNvPr id="17" name="Imagen 16">
            <a:extLst>
              <a:ext uri="{FF2B5EF4-FFF2-40B4-BE49-F238E27FC236}">
                <a16:creationId xmlns:a16="http://schemas.microsoft.com/office/drawing/2014/main" id="{649943DD-F534-43B0-A71D-0CD73445C24E}"/>
              </a:ext>
            </a:extLst>
          </p:cNvPr>
          <p:cNvPicPr>
            <a:picLocks noChangeAspect="1"/>
          </p:cNvPicPr>
          <p:nvPr/>
        </p:nvPicPr>
        <p:blipFill>
          <a:blip r:embed="rId3"/>
          <a:stretch>
            <a:fillRect/>
          </a:stretch>
        </p:blipFill>
        <p:spPr>
          <a:xfrm>
            <a:off x="789771" y="908113"/>
            <a:ext cx="3673901" cy="1877682"/>
          </a:xfrm>
          <a:prstGeom prst="rect">
            <a:avLst/>
          </a:prstGeom>
        </p:spPr>
      </p:pic>
      <p:pic>
        <p:nvPicPr>
          <p:cNvPr id="18" name="Imagen 17">
            <a:extLst>
              <a:ext uri="{FF2B5EF4-FFF2-40B4-BE49-F238E27FC236}">
                <a16:creationId xmlns:a16="http://schemas.microsoft.com/office/drawing/2014/main" id="{1622D3BB-3715-447C-884D-9CD9515356AA}"/>
              </a:ext>
            </a:extLst>
          </p:cNvPr>
          <p:cNvPicPr>
            <a:picLocks noChangeAspect="1"/>
          </p:cNvPicPr>
          <p:nvPr/>
        </p:nvPicPr>
        <p:blipFill>
          <a:blip r:embed="rId4"/>
          <a:stretch>
            <a:fillRect/>
          </a:stretch>
        </p:blipFill>
        <p:spPr>
          <a:xfrm>
            <a:off x="1173059" y="757359"/>
            <a:ext cx="708973" cy="920420"/>
          </a:xfrm>
          <a:prstGeom prst="rect">
            <a:avLst/>
          </a:prstGeom>
        </p:spPr>
      </p:pic>
      <p:pic>
        <p:nvPicPr>
          <p:cNvPr id="19" name="Imagen 18">
            <a:extLst>
              <a:ext uri="{FF2B5EF4-FFF2-40B4-BE49-F238E27FC236}">
                <a16:creationId xmlns:a16="http://schemas.microsoft.com/office/drawing/2014/main" id="{079709CC-E9F0-4AC6-A8B7-4055ECDF92BF}"/>
              </a:ext>
            </a:extLst>
          </p:cNvPr>
          <p:cNvPicPr>
            <a:picLocks noChangeAspect="1"/>
          </p:cNvPicPr>
          <p:nvPr/>
        </p:nvPicPr>
        <p:blipFill>
          <a:blip r:embed="rId5"/>
          <a:stretch>
            <a:fillRect/>
          </a:stretch>
        </p:blipFill>
        <p:spPr>
          <a:xfrm>
            <a:off x="4650949" y="908112"/>
            <a:ext cx="3673901" cy="1798639"/>
          </a:xfrm>
          <a:prstGeom prst="rect">
            <a:avLst/>
          </a:prstGeom>
        </p:spPr>
      </p:pic>
      <p:pic>
        <p:nvPicPr>
          <p:cNvPr id="20" name="Imagen 19">
            <a:extLst>
              <a:ext uri="{FF2B5EF4-FFF2-40B4-BE49-F238E27FC236}">
                <a16:creationId xmlns:a16="http://schemas.microsoft.com/office/drawing/2014/main" id="{141BD1EC-23B8-4D22-80E2-92E0E119BD95}"/>
              </a:ext>
            </a:extLst>
          </p:cNvPr>
          <p:cNvPicPr>
            <a:picLocks noChangeAspect="1"/>
          </p:cNvPicPr>
          <p:nvPr/>
        </p:nvPicPr>
        <p:blipFill>
          <a:blip r:embed="rId6"/>
          <a:stretch>
            <a:fillRect/>
          </a:stretch>
        </p:blipFill>
        <p:spPr>
          <a:xfrm>
            <a:off x="6697407" y="588010"/>
            <a:ext cx="708973" cy="869064"/>
          </a:xfrm>
          <a:prstGeom prst="rect">
            <a:avLst/>
          </a:prstGeom>
        </p:spPr>
      </p:pic>
      <p:pic>
        <p:nvPicPr>
          <p:cNvPr id="21" name="Imagen 20">
            <a:extLst>
              <a:ext uri="{FF2B5EF4-FFF2-40B4-BE49-F238E27FC236}">
                <a16:creationId xmlns:a16="http://schemas.microsoft.com/office/drawing/2014/main" id="{89288626-10F1-448F-96CF-24B06DEAC4E3}"/>
              </a:ext>
            </a:extLst>
          </p:cNvPr>
          <p:cNvPicPr>
            <a:picLocks noChangeAspect="1"/>
          </p:cNvPicPr>
          <p:nvPr/>
        </p:nvPicPr>
        <p:blipFill>
          <a:blip r:embed="rId7"/>
          <a:stretch>
            <a:fillRect/>
          </a:stretch>
        </p:blipFill>
        <p:spPr>
          <a:xfrm>
            <a:off x="4812126" y="2993394"/>
            <a:ext cx="3542103" cy="1797127"/>
          </a:xfrm>
          <a:prstGeom prst="rect">
            <a:avLst/>
          </a:prstGeom>
        </p:spPr>
      </p:pic>
      <p:pic>
        <p:nvPicPr>
          <p:cNvPr id="22" name="Imagen 21">
            <a:extLst>
              <a:ext uri="{FF2B5EF4-FFF2-40B4-BE49-F238E27FC236}">
                <a16:creationId xmlns:a16="http://schemas.microsoft.com/office/drawing/2014/main" id="{706563B6-4A9D-41BF-84C8-9DB9995684A1}"/>
              </a:ext>
            </a:extLst>
          </p:cNvPr>
          <p:cNvPicPr>
            <a:picLocks noChangeAspect="1"/>
          </p:cNvPicPr>
          <p:nvPr/>
        </p:nvPicPr>
        <p:blipFill>
          <a:blip r:embed="rId8"/>
          <a:stretch>
            <a:fillRect/>
          </a:stretch>
        </p:blipFill>
        <p:spPr>
          <a:xfrm>
            <a:off x="5578596" y="2879527"/>
            <a:ext cx="623764" cy="790687"/>
          </a:xfrm>
          <a:prstGeom prst="rect">
            <a:avLst/>
          </a:prstGeom>
        </p:spPr>
      </p:pic>
      <p:sp>
        <p:nvSpPr>
          <p:cNvPr id="23" name="CuadroTexto 22">
            <a:extLst>
              <a:ext uri="{FF2B5EF4-FFF2-40B4-BE49-F238E27FC236}">
                <a16:creationId xmlns:a16="http://schemas.microsoft.com/office/drawing/2014/main" id="{6BF8DC84-A819-47F2-A2C7-745A7F153DA4}"/>
              </a:ext>
            </a:extLst>
          </p:cNvPr>
          <p:cNvSpPr txBox="1"/>
          <p:nvPr/>
        </p:nvSpPr>
        <p:spPr>
          <a:xfrm rot="1868067">
            <a:off x="4299857" y="2571750"/>
            <a:ext cx="965382" cy="307777"/>
          </a:xfrm>
          <a:prstGeom prst="rect">
            <a:avLst/>
          </a:prstGeom>
          <a:noFill/>
        </p:spPr>
        <p:txBody>
          <a:bodyPr wrap="square" rtlCol="0">
            <a:spAutoFit/>
          </a:bodyPr>
          <a:lstStyle/>
          <a:p>
            <a:r>
              <a:rPr lang="es-AR" dirty="0"/>
              <a:t>¿Precio?</a:t>
            </a:r>
          </a:p>
        </p:txBody>
      </p:sp>
    </p:spTree>
    <p:extLst>
      <p:ext uri="{BB962C8B-B14F-4D97-AF65-F5344CB8AC3E}">
        <p14:creationId xmlns:p14="http://schemas.microsoft.com/office/powerpoint/2010/main" val="32463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16362" y="397329"/>
            <a:ext cx="7505700" cy="9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 sz="2120" dirty="0">
                <a:latin typeface="Segoe UI Black" panose="020B0A02040204020203" pitchFamily="34" charset="0"/>
                <a:ea typeface="Segoe UI Black" panose="020B0A02040204020203" pitchFamily="34" charset="0"/>
              </a:rPr>
              <a:t>Exploración de Datos</a:t>
            </a:r>
            <a:endParaRPr sz="2120" dirty="0">
              <a:latin typeface="Segoe UI Black" panose="020B0A02040204020203" pitchFamily="34" charset="0"/>
              <a:ea typeface="Segoe UI Black" panose="020B0A02040204020203" pitchFamily="34" charset="0"/>
            </a:endParaRPr>
          </a:p>
        </p:txBody>
      </p:sp>
      <p:sp>
        <p:nvSpPr>
          <p:cNvPr id="179" name="Google Shape;179;p21"/>
          <p:cNvSpPr txBox="1">
            <a:spLocks noGrp="1"/>
          </p:cNvSpPr>
          <p:nvPr>
            <p:ph type="body" idx="1"/>
          </p:nvPr>
        </p:nvSpPr>
        <p:spPr>
          <a:xfrm>
            <a:off x="905501" y="2030058"/>
            <a:ext cx="7416561" cy="2716113"/>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1018"/>
              <a:buNone/>
            </a:pPr>
            <a:r>
              <a:rPr lang="es" sz="1171" dirty="0">
                <a:solidFill>
                  <a:srgbClr val="000000"/>
                </a:solidFill>
                <a:highlight>
                  <a:srgbClr val="FFFFFE"/>
                </a:highlight>
                <a:latin typeface="Avenir Next LT Pro Demi" panose="020B0704020202020204" pitchFamily="34" charset="0"/>
                <a:ea typeface="Arial"/>
                <a:cs typeface="Arial"/>
                <a:sym typeface="Arial"/>
              </a:rPr>
              <a:t>En primer lugar exploraremos los datos sobre el precio de las criptomonedas a lo largo de los últimos años para comprender el comportamiento del precio. Para ello utilizamos dos bases de datos:</a:t>
            </a:r>
            <a:endParaRPr sz="1171" dirty="0">
              <a:solidFill>
                <a:srgbClr val="000000"/>
              </a:solidFill>
              <a:highlight>
                <a:srgbClr val="FFFFFE"/>
              </a:highlight>
              <a:latin typeface="Avenir Next LT Pro Demi" panose="020B0704020202020204" pitchFamily="34" charset="0"/>
              <a:ea typeface="Arial"/>
              <a:cs typeface="Arial"/>
              <a:sym typeface="Arial"/>
            </a:endParaRPr>
          </a:p>
          <a:p>
            <a:pPr marL="0" lvl="0" indent="0" algn="l" rtl="0">
              <a:lnSpc>
                <a:spcPct val="105000"/>
              </a:lnSpc>
              <a:spcBef>
                <a:spcPts val="600"/>
              </a:spcBef>
              <a:spcAft>
                <a:spcPts val="500"/>
              </a:spcAft>
              <a:buSzPts val="1018"/>
              <a:buNone/>
            </a:pPr>
            <a:endParaRPr sz="1310" dirty="0">
              <a:solidFill>
                <a:srgbClr val="212121"/>
              </a:solidFill>
              <a:highlight>
                <a:srgbClr val="FFFFFF"/>
              </a:highlight>
              <a:latin typeface="Avenir Next LT Pro Demi" panose="020B0704020202020204" pitchFamily="34" charset="0"/>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subTitle" idx="4294967295"/>
          </p:nvPr>
        </p:nvSpPr>
        <p:spPr>
          <a:xfrm>
            <a:off x="3826022" y="578996"/>
            <a:ext cx="937453" cy="398462"/>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s" sz="2300" dirty="0">
                <a:latin typeface="Segoe UI Black" panose="020B0A02040204020203" pitchFamily="34" charset="0"/>
                <a:ea typeface="Segoe UI Black" panose="020B0A02040204020203" pitchFamily="34" charset="0"/>
              </a:rPr>
              <a:t>BTC</a:t>
            </a:r>
            <a:endParaRPr sz="2300" dirty="0">
              <a:latin typeface="Segoe UI Black" panose="020B0A02040204020203" pitchFamily="34" charset="0"/>
              <a:ea typeface="Segoe UI Black" panose="020B0A02040204020203" pitchFamily="34" charset="0"/>
            </a:endParaRPr>
          </a:p>
        </p:txBody>
      </p:sp>
      <p:sp>
        <p:nvSpPr>
          <p:cNvPr id="186" name="Google Shape;186;p22"/>
          <p:cNvSpPr txBox="1">
            <a:spLocks noGrp="1"/>
          </p:cNvSpPr>
          <p:nvPr>
            <p:ph type="subTitle" idx="4294967295"/>
          </p:nvPr>
        </p:nvSpPr>
        <p:spPr>
          <a:xfrm flipH="1">
            <a:off x="1951265" y="182563"/>
            <a:ext cx="4972050" cy="398462"/>
          </a:xfrm>
          <a:prstGeom prst="rect">
            <a:avLst/>
          </a:prstGeom>
        </p:spPr>
        <p:txBody>
          <a:bodyPr spcFirstLastPara="1" wrap="square" lIns="91425" tIns="91425" rIns="91425" bIns="91425" anchor="t" anchorCtr="0">
            <a:noAutofit/>
          </a:bodyPr>
          <a:lstStyle/>
          <a:p>
            <a:pPr marL="0" lvl="0" indent="0" rtl="0">
              <a:lnSpc>
                <a:spcPct val="125714"/>
              </a:lnSpc>
              <a:spcBef>
                <a:spcPts val="0"/>
              </a:spcBef>
              <a:spcAft>
                <a:spcPts val="0"/>
              </a:spcAft>
              <a:buNone/>
            </a:pPr>
            <a:r>
              <a:rPr lang="es" sz="1300" dirty="0">
                <a:latin typeface="Segoe UI Black" panose="020B0A02040204020203" pitchFamily="34" charset="0"/>
                <a:ea typeface="Segoe UI Black" panose="020B0A02040204020203" pitchFamily="34" charset="0"/>
                <a:cs typeface="Nunito"/>
                <a:sym typeface="Nunito"/>
              </a:rPr>
              <a:t>¿Son las criptomonedas inversiones de corto o largo plazo?</a:t>
            </a:r>
            <a:endParaRPr sz="1300" dirty="0">
              <a:latin typeface="Segoe UI Black" panose="020B0A02040204020203" pitchFamily="34" charset="0"/>
              <a:ea typeface="Segoe UI Black" panose="020B0A02040204020203" pitchFamily="34" charset="0"/>
              <a:cs typeface="Nunito"/>
              <a:sym typeface="Nunito"/>
            </a:endParaRPr>
          </a:p>
          <a:p>
            <a:pPr marL="0" lvl="0" indent="0" rtl="0">
              <a:spcBef>
                <a:spcPts val="0"/>
              </a:spcBef>
              <a:spcAft>
                <a:spcPts val="0"/>
              </a:spcAft>
              <a:buNone/>
            </a:pPr>
            <a:endParaRPr sz="2100" dirty="0">
              <a:latin typeface="Segoe UI Black" panose="020B0A02040204020203" pitchFamily="34" charset="0"/>
              <a:ea typeface="Segoe UI Black" panose="020B0A02040204020203" pitchFamily="34" charset="0"/>
              <a:cs typeface="Nunito"/>
              <a:sym typeface="Nunito"/>
            </a:endParaRPr>
          </a:p>
        </p:txBody>
      </p:sp>
      <p:pic>
        <p:nvPicPr>
          <p:cNvPr id="6" name="Imagen 5"/>
          <p:cNvPicPr>
            <a:picLocks noChangeAspect="1"/>
          </p:cNvPicPr>
          <p:nvPr/>
        </p:nvPicPr>
        <p:blipFill>
          <a:blip r:embed="rId3"/>
          <a:stretch>
            <a:fillRect/>
          </a:stretch>
        </p:blipFill>
        <p:spPr>
          <a:xfrm>
            <a:off x="491226" y="949860"/>
            <a:ext cx="8216855" cy="1746139"/>
          </a:xfrm>
          <a:prstGeom prst="rect">
            <a:avLst/>
          </a:prstGeom>
        </p:spPr>
      </p:pic>
      <p:sp>
        <p:nvSpPr>
          <p:cNvPr id="11" name="Google Shape;201;p24"/>
          <p:cNvSpPr txBox="1"/>
          <p:nvPr/>
        </p:nvSpPr>
        <p:spPr>
          <a:xfrm>
            <a:off x="934123" y="1205881"/>
            <a:ext cx="2481024" cy="738633"/>
          </a:xfrm>
          <a:prstGeom prst="rect">
            <a:avLst/>
          </a:prstGeom>
          <a:noFill/>
          <a:ln>
            <a:noFill/>
          </a:ln>
        </p:spPr>
        <p:txBody>
          <a:bodyPr spcFirstLastPara="1" wrap="square" lIns="91425" tIns="91425" rIns="91425" bIns="91425" anchor="t" anchorCtr="0">
            <a:spAutoFit/>
          </a:bodyPr>
          <a:lstStyle/>
          <a:p>
            <a:pPr lvl="0"/>
            <a:r>
              <a:rPr lang="es-AR" sz="900" dirty="0">
                <a:solidFill>
                  <a:srgbClr val="212121"/>
                </a:solidFill>
                <a:highlight>
                  <a:srgbClr val="FFFFFF"/>
                </a:highlight>
              </a:rPr>
              <a:t>Los mayores valores se observan en períodos largos de tiempo. los valores máximos que podemos observar se dieron a finales del 2017</a:t>
            </a:r>
            <a:endParaRPr sz="900" dirty="0">
              <a:solidFill>
                <a:srgbClr val="212121"/>
              </a:solidFill>
              <a:highlight>
                <a:srgbClr val="FFFFFF"/>
              </a:highlight>
            </a:endParaRPr>
          </a:p>
        </p:txBody>
      </p:sp>
      <p:pic>
        <p:nvPicPr>
          <p:cNvPr id="13" name="Imagen 12"/>
          <p:cNvPicPr>
            <a:picLocks noChangeAspect="1"/>
          </p:cNvPicPr>
          <p:nvPr/>
        </p:nvPicPr>
        <p:blipFill>
          <a:blip r:embed="rId4"/>
          <a:stretch>
            <a:fillRect/>
          </a:stretch>
        </p:blipFill>
        <p:spPr>
          <a:xfrm>
            <a:off x="491226" y="2952020"/>
            <a:ext cx="8020315" cy="1661544"/>
          </a:xfrm>
          <a:prstGeom prst="rect">
            <a:avLst/>
          </a:prstGeom>
        </p:spPr>
      </p:pic>
      <p:sp>
        <p:nvSpPr>
          <p:cNvPr id="14" name="Google Shape;201;p24"/>
          <p:cNvSpPr txBox="1"/>
          <p:nvPr/>
        </p:nvSpPr>
        <p:spPr>
          <a:xfrm>
            <a:off x="4763475" y="638934"/>
            <a:ext cx="2377113" cy="338524"/>
          </a:xfrm>
          <a:prstGeom prst="rect">
            <a:avLst/>
          </a:prstGeom>
          <a:noFill/>
          <a:ln>
            <a:noFill/>
          </a:ln>
        </p:spPr>
        <p:txBody>
          <a:bodyPr spcFirstLastPara="1" wrap="square" lIns="91425" tIns="91425" rIns="91425" bIns="91425" anchor="t" anchorCtr="0">
            <a:spAutoFit/>
          </a:bodyPr>
          <a:lstStyle/>
          <a:p>
            <a:pPr lvl="0"/>
            <a:r>
              <a:rPr lang="es-AR" sz="1000" dirty="0">
                <a:solidFill>
                  <a:srgbClr val="212121"/>
                </a:solidFill>
                <a:highlight>
                  <a:srgbClr val="FFFFFF"/>
                </a:highlight>
              </a:rPr>
              <a:t>Comparamos datos de </a:t>
            </a:r>
            <a:r>
              <a:rPr lang="es-AR" sz="1000" dirty="0" err="1">
                <a:solidFill>
                  <a:srgbClr val="212121"/>
                </a:solidFill>
                <a:highlight>
                  <a:srgbClr val="FFFFFF"/>
                </a:highlight>
              </a:rPr>
              <a:t>dataset</a:t>
            </a:r>
            <a:r>
              <a:rPr lang="es-AR" sz="1000" dirty="0">
                <a:solidFill>
                  <a:srgbClr val="212121"/>
                </a:solidFill>
                <a:highlight>
                  <a:srgbClr val="FFFFFF"/>
                </a:highlight>
              </a:rPr>
              <a:t> y API</a:t>
            </a:r>
          </a:p>
        </p:txBody>
      </p:sp>
      <p:sp>
        <p:nvSpPr>
          <p:cNvPr id="15" name="Google Shape;201;p24"/>
          <p:cNvSpPr txBox="1"/>
          <p:nvPr/>
        </p:nvSpPr>
        <p:spPr>
          <a:xfrm>
            <a:off x="795577" y="3206083"/>
            <a:ext cx="3464997" cy="615523"/>
          </a:xfrm>
          <a:prstGeom prst="rect">
            <a:avLst/>
          </a:prstGeom>
          <a:noFill/>
          <a:ln>
            <a:noFill/>
          </a:ln>
        </p:spPr>
        <p:txBody>
          <a:bodyPr spcFirstLastPara="1" wrap="square" lIns="91425" tIns="91425" rIns="91425" bIns="91425" anchor="t" anchorCtr="0">
            <a:spAutoFit/>
          </a:bodyPr>
          <a:lstStyle/>
          <a:p>
            <a:r>
              <a:rPr lang="es-AR" sz="900" dirty="0">
                <a:solidFill>
                  <a:srgbClr val="212121"/>
                </a:solidFill>
                <a:highlight>
                  <a:srgbClr val="FFFFFF"/>
                </a:highlight>
              </a:rPr>
              <a:t>Vemos como ampliando la serie, a través de los datos de la API, los valores máximos se dieron a finales de 2021.</a:t>
            </a:r>
          </a:p>
          <a:p>
            <a:pPr lvl="0"/>
            <a:endParaRPr sz="1000" dirty="0">
              <a:solidFill>
                <a:srgbClr val="212121"/>
              </a:solidFill>
              <a:highlight>
                <a:srgbClr val="FFFFFF"/>
              </a:highlight>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1154</Words>
  <Application>Microsoft Office PowerPoint</Application>
  <PresentationFormat>Presentación en pantalla (16:9)</PresentationFormat>
  <Paragraphs>89</Paragraphs>
  <Slides>15</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Avenir Next LT Pro Demi</vt:lpstr>
      <vt:lpstr>Calibri</vt:lpstr>
      <vt:lpstr>Nunito</vt:lpstr>
      <vt:lpstr>Roboto</vt:lpstr>
      <vt:lpstr>Segoe UI Black</vt:lpstr>
      <vt:lpstr>Shift</vt:lpstr>
      <vt:lpstr>Presentación de PowerPoint</vt:lpstr>
      <vt:lpstr>Presentación de PowerPoint</vt:lpstr>
      <vt:lpstr>Contexto y Audiencia</vt:lpstr>
      <vt:lpstr>Preguntas de interés</vt:lpstr>
      <vt:lpstr>Definición de objetivos</vt:lpstr>
      <vt:lpstr>Contexto analítico</vt:lpstr>
      <vt:lpstr>Resumen de Metadata</vt:lpstr>
      <vt:lpstr>Exploración de Datos</vt:lpstr>
      <vt:lpstr>Presentación de PowerPoint</vt:lpstr>
      <vt:lpstr>Presentación de PowerPoint</vt:lpstr>
      <vt:lpstr>Presentación de PowerPoint</vt:lpstr>
      <vt:lpstr>Presentación de PowerPoint</vt:lpstr>
      <vt:lpstr>Presentación de PowerPoint</vt:lpstr>
      <vt:lpstr>Aplicamos el modelo ARIMA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Criptomonedas</dc:title>
  <cp:lastModifiedBy>Cristina Cielma</cp:lastModifiedBy>
  <cp:revision>31</cp:revision>
  <dcterms:modified xsi:type="dcterms:W3CDTF">2022-10-27T01:17:09Z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ed35d9e-000e-4534-9ab6-e809205c2ad0_Enabled">
    <vt:lpwstr>true</vt:lpwstr>
  </property>
  <property fmtid="{D5CDD505-2E9C-101B-9397-08002B2CF9AE}" pid="3" name="MSIP_Label_fed35d9e-000e-4534-9ab6-e809205c2ad0_SetDate">
    <vt:lpwstr>2022-10-19T11:26:38Z</vt:lpwstr>
  </property>
  <property fmtid="{D5CDD505-2E9C-101B-9397-08002B2CF9AE}" pid="4" name="MSIP_Label_fed35d9e-000e-4534-9ab6-e809205c2ad0_Method">
    <vt:lpwstr>Standard</vt:lpwstr>
  </property>
  <property fmtid="{D5CDD505-2E9C-101B-9397-08002B2CF9AE}" pid="5" name="MSIP_Label_fed35d9e-000e-4534-9ab6-e809205c2ad0_Name">
    <vt:lpwstr>Publica</vt:lpwstr>
  </property>
  <property fmtid="{D5CDD505-2E9C-101B-9397-08002B2CF9AE}" pid="6" name="MSIP_Label_fed35d9e-000e-4534-9ab6-e809205c2ad0_SiteId">
    <vt:lpwstr>05bfea77-f19c-471d-afa2-0c9093af8bdb</vt:lpwstr>
  </property>
  <property fmtid="{D5CDD505-2E9C-101B-9397-08002B2CF9AE}" pid="7" name="MSIP_Label_fed35d9e-000e-4534-9ab6-e809205c2ad0_ActionId">
    <vt:lpwstr>7c452741-1537-440b-9552-1a9e027584a0</vt:lpwstr>
  </property>
  <property fmtid="{D5CDD505-2E9C-101B-9397-08002B2CF9AE}" pid="8" name="MSIP_Label_fed35d9e-000e-4534-9ab6-e809205c2ad0_ContentBits">
    <vt:lpwstr>0</vt:lpwstr>
  </property>
</Properties>
</file>