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0"/>
  </p:notesMasterIdLst>
  <p:sldIdLst>
    <p:sldId id="256" r:id="rId5"/>
    <p:sldId id="326" r:id="rId6"/>
    <p:sldId id="259" r:id="rId7"/>
    <p:sldId id="260" r:id="rId8"/>
    <p:sldId id="293" r:id="rId9"/>
    <p:sldId id="379" r:id="rId10"/>
    <p:sldId id="340" r:id="rId11"/>
    <p:sldId id="315" r:id="rId12"/>
    <p:sldId id="295" r:id="rId13"/>
    <p:sldId id="342" r:id="rId14"/>
    <p:sldId id="344" r:id="rId15"/>
    <p:sldId id="343" r:id="rId16"/>
    <p:sldId id="346" r:id="rId17"/>
    <p:sldId id="347" r:id="rId18"/>
    <p:sldId id="348" r:id="rId19"/>
    <p:sldId id="316" r:id="rId20"/>
    <p:sldId id="296" r:id="rId21"/>
    <p:sldId id="349" r:id="rId22"/>
    <p:sldId id="360" r:id="rId23"/>
    <p:sldId id="361" r:id="rId24"/>
    <p:sldId id="362" r:id="rId25"/>
    <p:sldId id="318" r:id="rId26"/>
    <p:sldId id="319" r:id="rId27"/>
    <p:sldId id="350" r:id="rId28"/>
    <p:sldId id="351" r:id="rId29"/>
    <p:sldId id="352" r:id="rId30"/>
    <p:sldId id="303" r:id="rId31"/>
    <p:sldId id="304" r:id="rId32"/>
    <p:sldId id="377" r:id="rId33"/>
    <p:sldId id="305" r:id="rId34"/>
    <p:sldId id="355" r:id="rId35"/>
    <p:sldId id="336" r:id="rId36"/>
    <p:sldId id="333" r:id="rId37"/>
    <p:sldId id="363" r:id="rId38"/>
    <p:sldId id="334" r:id="rId39"/>
    <p:sldId id="337" r:id="rId40"/>
    <p:sldId id="330" r:id="rId41"/>
    <p:sldId id="356" r:id="rId42"/>
    <p:sldId id="357" r:id="rId43"/>
    <p:sldId id="380" r:id="rId44"/>
    <p:sldId id="359" r:id="rId45"/>
    <p:sldId id="381" r:id="rId46"/>
    <p:sldId id="358" r:id="rId47"/>
    <p:sldId id="338" r:id="rId48"/>
    <p:sldId id="365" r:id="rId49"/>
    <p:sldId id="366" r:id="rId50"/>
    <p:sldId id="367" r:id="rId51"/>
    <p:sldId id="368" r:id="rId52"/>
    <p:sldId id="376" r:id="rId53"/>
    <p:sldId id="369" r:id="rId54"/>
    <p:sldId id="370" r:id="rId55"/>
    <p:sldId id="372" r:id="rId56"/>
    <p:sldId id="373" r:id="rId57"/>
    <p:sldId id="375" r:id="rId58"/>
    <p:sldId id="290" r:id="rId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>
          <p15:clr>
            <a:srgbClr val="A4A3A4"/>
          </p15:clr>
        </p15:guide>
        <p15:guide id="3" pos="53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2D6E"/>
    <a:srgbClr val="E60000"/>
    <a:srgbClr val="565A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92" autoAdjust="0"/>
    <p:restoredTop sz="91398" autoAdjust="0"/>
  </p:normalViewPr>
  <p:slideViewPr>
    <p:cSldViewPr snapToGrid="0" snapToObjects="1">
      <p:cViewPr varScale="1">
        <p:scale>
          <a:sx n="68" d="100"/>
          <a:sy n="68" d="100"/>
        </p:scale>
        <p:origin x="774" y="66"/>
      </p:cViewPr>
      <p:guideLst>
        <p:guide orient="horz" pos="2160"/>
        <p:guide/>
        <p:guide pos="53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presProps" Target="pres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4E7C4-328C-457B-8CA2-EE381C323794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77D70-F193-4353-836F-31B604DF4B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86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01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8" y="687776"/>
            <a:ext cx="3081600" cy="2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06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itol,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ezentare-capitol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3361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5" y="2787650"/>
            <a:ext cx="7704138" cy="831850"/>
          </a:xfrm>
        </p:spPr>
        <p:txBody>
          <a:bodyPr lIns="0" tIns="0" rIns="0" bIns="0">
            <a:normAutofit/>
          </a:bodyPr>
          <a:lstStyle>
            <a:lvl1pPr algn="l">
              <a:defRPr sz="2400" b="1">
                <a:solidFill>
                  <a:srgbClr val="FFFFFF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8" name="Picture 7" descr="teamnet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5" y="6520295"/>
            <a:ext cx="1080000" cy="126868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783139" y="835025"/>
            <a:ext cx="1413962" cy="129857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200" b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1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5639485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24" y="1600200"/>
            <a:ext cx="7704139" cy="4690169"/>
          </a:xfrm>
        </p:spPr>
        <p:txBody>
          <a:bodyPr lIns="0" tIns="0" rIns="0" bIns="0" anchor="ctr" anchorCtr="0">
            <a:normAutofit/>
          </a:bodyPr>
          <a:lstStyle>
            <a:lvl1pPr marL="285750" indent="-285750" algn="just">
              <a:spcBef>
                <a:spcPts val="0"/>
              </a:spcBef>
              <a:buClr>
                <a:srgbClr val="E60000"/>
              </a:buClr>
              <a:buFont typeface="Arial" panose="020B0604020202020204" pitchFamily="34" charset="0"/>
              <a:buChar char="•"/>
              <a:defRPr sz="1800"/>
            </a:lvl1pPr>
            <a:lvl2pPr algn="just">
              <a:spcBef>
                <a:spcPts val="0"/>
              </a:spcBef>
              <a:buClr>
                <a:srgbClr val="E60000"/>
              </a:buClr>
              <a:defRPr sz="1600"/>
            </a:lvl2pPr>
            <a:lvl3pPr algn="just">
              <a:spcBef>
                <a:spcPts val="0"/>
              </a:spcBef>
              <a:defRPr sz="1600"/>
            </a:lvl3pPr>
            <a:lvl4pPr algn="just">
              <a:spcBef>
                <a:spcPts val="0"/>
              </a:spcBef>
              <a:buClr>
                <a:srgbClr val="E60000"/>
              </a:buClr>
              <a:defRPr sz="1600"/>
            </a:lvl4pPr>
            <a:lvl5pPr algn="just">
              <a:spcBef>
                <a:spcPts val="0"/>
              </a:spcBef>
              <a:defRPr sz="1600"/>
            </a:lvl5pPr>
          </a:lstStyle>
          <a:p>
            <a:pPr lvl="0"/>
            <a:r>
              <a:rPr lang="cs-CZ" dirty="0"/>
              <a:t>Click to edit Master text styles</a:t>
            </a:r>
          </a:p>
          <a:p>
            <a:pPr lvl="1"/>
            <a:r>
              <a:rPr lang="cs-CZ" dirty="0"/>
              <a:t>Second level</a:t>
            </a:r>
          </a:p>
          <a:p>
            <a:pPr lvl="2"/>
            <a:r>
              <a:rPr lang="cs-CZ" dirty="0"/>
              <a:t>Third level</a:t>
            </a:r>
          </a:p>
          <a:p>
            <a:pPr lvl="3"/>
            <a:r>
              <a:rPr lang="cs-CZ" dirty="0"/>
              <a:t>Fourth level</a:t>
            </a:r>
          </a:p>
          <a:p>
            <a:pPr lvl="4"/>
            <a:r>
              <a:rPr lang="cs-CZ" dirty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66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meni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rezentare-bkg-domeni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73303" y="766826"/>
            <a:ext cx="5771337" cy="593092"/>
          </a:xfrm>
          <a:solidFill>
            <a:schemeClr val="bg1"/>
          </a:solidFill>
        </p:spPr>
        <p:txBody>
          <a:bodyPr lIns="36000" tIns="0" rIns="0" bIns="0">
            <a:no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2863" y="1701801"/>
            <a:ext cx="2952000" cy="3930650"/>
          </a:xfrm>
        </p:spPr>
        <p:txBody>
          <a:bodyPr lIns="0" tIns="0" rIns="0" bIns="0" anchor="ctr" anchorCtr="0">
            <a:normAutofit/>
          </a:bodyPr>
          <a:lstStyle>
            <a:lvl1pPr marL="0" indent="0" algn="just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za vertica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rezentare-bkg-rosu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2905" y="1419826"/>
            <a:ext cx="4591095" cy="5026304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dirty="0"/>
              <a:t>Click to edit Master text styles</a:t>
            </a:r>
          </a:p>
          <a:p>
            <a:pPr lvl="1"/>
            <a:r>
              <a:rPr lang="cs-CZ" dirty="0"/>
              <a:t>Second level</a:t>
            </a:r>
          </a:p>
          <a:p>
            <a:pPr lvl="2"/>
            <a:r>
              <a:rPr lang="cs-CZ" dirty="0"/>
              <a:t>Third level</a:t>
            </a:r>
          </a:p>
          <a:p>
            <a:pPr lvl="3"/>
            <a:r>
              <a:rPr lang="cs-CZ" dirty="0"/>
              <a:t>Fourth level</a:t>
            </a:r>
          </a:p>
          <a:p>
            <a:pPr lvl="4"/>
            <a:r>
              <a:rPr lang="cs-CZ" dirty="0"/>
              <a:t>Fifth level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720725" y="1419826"/>
            <a:ext cx="3712366" cy="3471758"/>
          </a:xfrm>
        </p:spPr>
        <p:txBody>
          <a:bodyPr lIns="0" tIns="0" rIns="0" bIns="0" anchor="ctr" anchorCtr="0"/>
          <a:lstStyle>
            <a:lvl1pPr marL="0" indent="0" algn="l">
              <a:spcAft>
                <a:spcPts val="1200"/>
              </a:spcAft>
              <a:buNone/>
              <a:defRPr sz="3000">
                <a:solidFill>
                  <a:schemeClr val="bg1"/>
                </a:solidFill>
              </a:defRPr>
            </a:lvl1pPr>
            <a:lvl2pPr marL="90488" indent="-90488" algn="l">
              <a:buFont typeface="Arial"/>
              <a:buChar char="•"/>
              <a:defRPr sz="1600">
                <a:solidFill>
                  <a:schemeClr val="bg1"/>
                </a:solidFill>
              </a:defRPr>
            </a:lvl2pPr>
            <a:lvl3pPr marL="358775" indent="-179388" algn="l">
              <a:defRPr sz="1200">
                <a:solidFill>
                  <a:schemeClr val="bg1"/>
                </a:solidFill>
              </a:defRPr>
            </a:lvl3pPr>
            <a:lvl4pPr marL="358775" indent="-179388" algn="l">
              <a:defRPr sz="1200">
                <a:solidFill>
                  <a:schemeClr val="bg1"/>
                </a:solidFill>
              </a:defRPr>
            </a:lvl4pPr>
            <a:lvl5pPr marL="358775" indent="-179388" algn="l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25259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ă coloan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725" y="5643360"/>
            <a:ext cx="3776662" cy="44951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724" y="1773371"/>
            <a:ext cx="3776663" cy="3810080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3371"/>
            <a:ext cx="3779838" cy="3810080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5548045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0"/>
          </p:nvPr>
        </p:nvSpPr>
        <p:spPr>
          <a:xfrm>
            <a:off x="4648202" y="5643360"/>
            <a:ext cx="3776662" cy="44951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ă coloan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83578" y="766826"/>
            <a:ext cx="5784350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720724" y="1773371"/>
            <a:ext cx="3776663" cy="4499026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3370"/>
            <a:ext cx="3779838" cy="4499027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82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2910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8" y="687776"/>
            <a:ext cx="3081600" cy="2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44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Click to edit Master text styles</a:t>
            </a:r>
          </a:p>
          <a:p>
            <a:pPr lvl="1"/>
            <a:r>
              <a:rPr lang="cs-CZ"/>
              <a:t>Second level</a:t>
            </a:r>
          </a:p>
          <a:p>
            <a:pPr lvl="2"/>
            <a:r>
              <a:rPr lang="cs-CZ"/>
              <a:t>Third level</a:t>
            </a:r>
          </a:p>
          <a:p>
            <a:pPr lvl="3"/>
            <a:r>
              <a:rPr lang="cs-CZ"/>
              <a:t>Fourth level</a:t>
            </a:r>
          </a:p>
          <a:p>
            <a:pPr lvl="4"/>
            <a:r>
              <a:rPr lang="cs-CZ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DDD1723-F08C-BC4A-A158-087EDAF93B47}" type="datetimeFigureOut">
              <a:rPr lang="en-US"/>
              <a:pPr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CA058A1-CBA4-D04F-93B6-1CEDCCC568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7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55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565A5C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rgbClr val="565A5C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65A5C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65A5C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65A5C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65A5C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SQL</a:t>
            </a:r>
            <a:br>
              <a:rPr lang="en-US" dirty="0" smtClean="0"/>
            </a:br>
            <a:r>
              <a:rPr lang="en-US" dirty="0" smtClean="0"/>
              <a:t>Structured Query Language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0725" y="6280150"/>
            <a:ext cx="7704138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de-DE" sz="80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800" dirty="0" smtClean="0">
                <a:solidFill>
                  <a:srgbClr val="FFFFFF"/>
                </a:solidFill>
                <a:latin typeface="Arial"/>
                <a:cs typeface="Arial"/>
              </a:rPr>
              <a:t>06</a:t>
            </a:r>
            <a:r>
              <a:rPr lang="de-DE" sz="800" dirty="0" smtClean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lang="en-US" sz="800" dirty="0" smtClean="0">
                <a:solidFill>
                  <a:srgbClr val="FFFFFF"/>
                </a:solidFill>
                <a:latin typeface="Arial"/>
                <a:cs typeface="Arial"/>
              </a:rPr>
              <a:t>07</a:t>
            </a:r>
            <a:r>
              <a:rPr lang="de-DE" sz="800" dirty="0" smtClean="0">
                <a:solidFill>
                  <a:srgbClr val="FFFFFF"/>
                </a:solidFill>
                <a:latin typeface="Arial"/>
                <a:cs typeface="Arial"/>
              </a:rPr>
              <a:t>.2016													          Teamnet</a:t>
            </a:r>
            <a:endParaRPr lang="ro-RO" sz="800" dirty="0" smtClean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824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06582" y="1504604"/>
            <a:ext cx="7718281" cy="4127847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b="1" dirty="0" smtClean="0"/>
              <a:t>CREATE TABLE </a:t>
            </a:r>
            <a:r>
              <a:rPr lang="en-US" dirty="0" smtClean="0"/>
              <a:t>statement is used to create a table in a database. Tables are organized into rows and columns; and each table must have a name.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SQL CREATE TABLE Syntax</a:t>
            </a:r>
          </a:p>
          <a:p>
            <a:r>
              <a:rPr lang="en-US" b="1" dirty="0" smtClean="0"/>
              <a:t>	CREATE TABLE </a:t>
            </a:r>
            <a:r>
              <a:rPr lang="en-US" b="1" dirty="0" err="1" smtClean="0"/>
              <a:t>table_name</a:t>
            </a:r>
            <a:r>
              <a:rPr lang="en-US" b="1" dirty="0" smtClean="0"/>
              <a:t>(</a:t>
            </a:r>
          </a:p>
          <a:p>
            <a:r>
              <a:rPr lang="en-US" b="1" i="1" dirty="0" smtClean="0"/>
              <a:t>	column_name1 </a:t>
            </a:r>
            <a:r>
              <a:rPr lang="en-US" b="1" i="1" dirty="0" err="1" smtClean="0"/>
              <a:t>data_type</a:t>
            </a:r>
            <a:r>
              <a:rPr lang="en-US" b="1" i="1" dirty="0" smtClean="0"/>
              <a:t>(size),</a:t>
            </a:r>
          </a:p>
          <a:p>
            <a:r>
              <a:rPr lang="en-US" b="1" i="1" dirty="0" smtClean="0"/>
              <a:t>	column_name2 </a:t>
            </a:r>
            <a:r>
              <a:rPr lang="en-US" b="1" i="1" dirty="0" err="1" smtClean="0"/>
              <a:t>data_type</a:t>
            </a:r>
            <a:r>
              <a:rPr lang="en-US" b="1" i="1" dirty="0" smtClean="0"/>
              <a:t>(size),</a:t>
            </a:r>
          </a:p>
          <a:p>
            <a:r>
              <a:rPr lang="en-US" b="1" i="1" dirty="0" smtClean="0"/>
              <a:t>	column_name3 </a:t>
            </a:r>
            <a:r>
              <a:rPr lang="en-US" b="1" i="1" dirty="0" err="1" smtClean="0"/>
              <a:t>data_type</a:t>
            </a:r>
            <a:r>
              <a:rPr lang="en-US" b="1" i="1" dirty="0" smtClean="0"/>
              <a:t>(size));</a:t>
            </a:r>
          </a:p>
          <a:p>
            <a:endParaRPr lang="en-US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column_name</a:t>
            </a:r>
            <a:r>
              <a:rPr lang="en-US" dirty="0" smtClean="0"/>
              <a:t> - names of the columns of the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data_type</a:t>
            </a:r>
            <a:r>
              <a:rPr lang="en-US" dirty="0" smtClean="0"/>
              <a:t> - type of data the column can hold (varchar2, number, date, etc.).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size </a:t>
            </a:r>
            <a:r>
              <a:rPr lang="en-US" dirty="0" smtClean="0"/>
              <a:t>parameter - maximum length of the column of the table.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81742" y="766826"/>
            <a:ext cx="5776753" cy="593092"/>
          </a:xfrm>
        </p:spPr>
        <p:txBody>
          <a:bodyPr/>
          <a:lstStyle/>
          <a:p>
            <a:r>
              <a:rPr lang="en-US" b="0" dirty="0" smtClean="0"/>
              <a:t>DDL – Data Definition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3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06582" y="1701801"/>
            <a:ext cx="7718281" cy="393065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81742" y="766826"/>
            <a:ext cx="5776753" cy="593092"/>
          </a:xfrm>
        </p:spPr>
        <p:txBody>
          <a:bodyPr/>
          <a:lstStyle/>
          <a:p>
            <a:r>
              <a:rPr lang="en-US" b="0" dirty="0" smtClean="0"/>
              <a:t>DDL – Data Definition Language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4013" y="1537855"/>
            <a:ext cx="5895975" cy="4197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5193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06582" y="1701801"/>
            <a:ext cx="7718281" cy="393065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81742" y="766826"/>
            <a:ext cx="5776753" cy="593092"/>
          </a:xfrm>
        </p:spPr>
        <p:txBody>
          <a:bodyPr/>
          <a:lstStyle/>
          <a:p>
            <a:r>
              <a:rPr lang="en-US" b="0" dirty="0" smtClean="0"/>
              <a:t>DDL – Data Definition Language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706582" y="1504604"/>
            <a:ext cx="7718281" cy="4127847"/>
          </a:xfrm>
          <a:prstGeom prst="rect">
            <a:avLst/>
          </a:prstGeom>
        </p:spPr>
        <p:txBody>
          <a:bodyPr vert="horz" lIns="0" tIns="0" rIns="0" bIns="0" rtlCol="0" anchor="ctr" anchorCtr="0">
            <a:normAutofit lnSpcReduction="10000"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56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56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56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56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85750" lvl="0" indent="-28575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65A5C"/>
                </a:solidFill>
                <a:cs typeface="Arial"/>
              </a:rPr>
              <a:t>The </a:t>
            </a:r>
            <a:r>
              <a:rPr lang="en-US" b="1" dirty="0" smtClean="0">
                <a:solidFill>
                  <a:srgbClr val="565A5C"/>
                </a:solidFill>
                <a:cs typeface="Arial"/>
              </a:rPr>
              <a:t>ALTER TABLE </a:t>
            </a:r>
            <a:r>
              <a:rPr lang="en-US" dirty="0" smtClean="0">
                <a:solidFill>
                  <a:srgbClr val="565A5C"/>
                </a:solidFill>
                <a:cs typeface="Arial"/>
              </a:rPr>
              <a:t>statement is used to add, delete, or modify columns in an existing table.</a:t>
            </a:r>
          </a:p>
          <a:p>
            <a:pPr lvl="0" algn="just">
              <a:spcBef>
                <a:spcPct val="20000"/>
              </a:spcBef>
            </a:pPr>
            <a:endParaRPr lang="en-US" dirty="0" smtClean="0">
              <a:solidFill>
                <a:srgbClr val="565A5C"/>
              </a:solidFill>
              <a:cs typeface="Arial"/>
            </a:endParaRPr>
          </a:p>
          <a:p>
            <a:pPr lvl="0" algn="just">
              <a:spcBef>
                <a:spcPct val="20000"/>
              </a:spcBef>
            </a:pPr>
            <a:endParaRPr lang="en-US" dirty="0">
              <a:solidFill>
                <a:srgbClr val="565A5C"/>
              </a:solidFill>
              <a:cs typeface="Arial"/>
            </a:endParaRPr>
          </a:p>
          <a:p>
            <a:pPr lvl="0" algn="just">
              <a:spcBef>
                <a:spcPct val="20000"/>
              </a:spcBef>
            </a:pPr>
            <a:endParaRPr lang="en-US" dirty="0" smtClean="0">
              <a:solidFill>
                <a:srgbClr val="565A5C"/>
              </a:solidFill>
              <a:cs typeface="Arial"/>
            </a:endParaRPr>
          </a:p>
          <a:p>
            <a:pPr marL="285750" lvl="0" indent="-28575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65A5C"/>
                </a:solidFill>
                <a:cs typeface="Arial"/>
              </a:rPr>
              <a:t>SQL ALTER TABLE Syntax</a:t>
            </a:r>
          </a:p>
          <a:p>
            <a:pPr lvl="0" algn="just">
              <a:spcBef>
                <a:spcPct val="20000"/>
              </a:spcBef>
            </a:pPr>
            <a:r>
              <a:rPr lang="en-US" b="1" dirty="0" smtClean="0">
                <a:solidFill>
                  <a:srgbClr val="565A5C"/>
                </a:solidFill>
                <a:cs typeface="Arial"/>
              </a:rPr>
              <a:t>	ALTER TABLE </a:t>
            </a:r>
            <a:r>
              <a:rPr lang="en-US" b="1" dirty="0" err="1" smtClean="0">
                <a:solidFill>
                  <a:srgbClr val="565A5C"/>
                </a:solidFill>
                <a:cs typeface="Arial"/>
              </a:rPr>
              <a:t>tbl_name</a:t>
            </a:r>
            <a:r>
              <a:rPr lang="en-US" b="1" dirty="0" smtClean="0">
                <a:solidFill>
                  <a:srgbClr val="565A5C"/>
                </a:solidFill>
                <a:cs typeface="Arial"/>
              </a:rPr>
              <a:t> ADD </a:t>
            </a:r>
            <a:r>
              <a:rPr lang="en-US" b="1" dirty="0" err="1" smtClean="0">
                <a:solidFill>
                  <a:srgbClr val="565A5C"/>
                </a:solidFill>
                <a:cs typeface="Arial"/>
              </a:rPr>
              <a:t>column_name</a:t>
            </a:r>
            <a:r>
              <a:rPr lang="en-US" b="1" dirty="0" smtClean="0">
                <a:solidFill>
                  <a:srgbClr val="565A5C"/>
                </a:solidFill>
                <a:cs typeface="Arial"/>
              </a:rPr>
              <a:t> datatype</a:t>
            </a:r>
          </a:p>
          <a:p>
            <a:pPr lvl="0" algn="just">
              <a:spcBef>
                <a:spcPct val="20000"/>
              </a:spcBef>
            </a:pPr>
            <a:r>
              <a:rPr lang="en-US" b="1" dirty="0" smtClean="0">
                <a:solidFill>
                  <a:srgbClr val="565A5C"/>
                </a:solidFill>
                <a:cs typeface="Arial"/>
              </a:rPr>
              <a:t>	ALTER TABLE </a:t>
            </a:r>
            <a:r>
              <a:rPr lang="en-US" b="1" dirty="0" err="1">
                <a:solidFill>
                  <a:srgbClr val="565A5C"/>
                </a:solidFill>
                <a:cs typeface="Arial"/>
              </a:rPr>
              <a:t>tbl_name</a:t>
            </a:r>
            <a:r>
              <a:rPr lang="en-US" b="1" dirty="0">
                <a:solidFill>
                  <a:srgbClr val="565A5C"/>
                </a:solidFill>
                <a:cs typeface="Arial"/>
              </a:rPr>
              <a:t> </a:t>
            </a:r>
            <a:r>
              <a:rPr lang="en-US" b="1" dirty="0" smtClean="0">
                <a:solidFill>
                  <a:srgbClr val="565A5C"/>
                </a:solidFill>
                <a:cs typeface="Arial"/>
              </a:rPr>
              <a:t>DROP COLUMN </a:t>
            </a:r>
            <a:r>
              <a:rPr lang="en-US" b="1" dirty="0" err="1">
                <a:solidFill>
                  <a:srgbClr val="565A5C"/>
                </a:solidFill>
                <a:cs typeface="Arial"/>
              </a:rPr>
              <a:t>column_name</a:t>
            </a:r>
            <a:endParaRPr lang="en-US" b="1" dirty="0">
              <a:solidFill>
                <a:srgbClr val="565A5C"/>
              </a:solidFill>
              <a:cs typeface="Arial"/>
            </a:endParaRPr>
          </a:p>
          <a:p>
            <a:pPr lvl="0" algn="just">
              <a:spcBef>
                <a:spcPct val="20000"/>
              </a:spcBef>
            </a:pPr>
            <a:r>
              <a:rPr lang="en-US" b="1" dirty="0">
                <a:solidFill>
                  <a:srgbClr val="565A5C"/>
                </a:solidFill>
                <a:cs typeface="Arial"/>
              </a:rPr>
              <a:t>	</a:t>
            </a:r>
            <a:r>
              <a:rPr lang="en-US" b="1" dirty="0" smtClean="0">
                <a:solidFill>
                  <a:srgbClr val="565A5C"/>
                </a:solidFill>
                <a:cs typeface="Arial"/>
              </a:rPr>
              <a:t>ALTER TABLE </a:t>
            </a:r>
            <a:r>
              <a:rPr lang="en-US" b="1" dirty="0" err="1">
                <a:solidFill>
                  <a:srgbClr val="565A5C"/>
                </a:solidFill>
                <a:cs typeface="Arial"/>
              </a:rPr>
              <a:t>tbl_name</a:t>
            </a:r>
            <a:r>
              <a:rPr lang="en-US" b="1" dirty="0" smtClean="0">
                <a:solidFill>
                  <a:srgbClr val="565A5C"/>
                </a:solidFill>
                <a:cs typeface="Arial"/>
              </a:rPr>
              <a:t> MODIFY COLUMN </a:t>
            </a:r>
            <a:r>
              <a:rPr lang="en-US" b="1" dirty="0" err="1" smtClean="0">
                <a:solidFill>
                  <a:srgbClr val="565A5C"/>
                </a:solidFill>
                <a:cs typeface="Arial"/>
              </a:rPr>
              <a:t>column_name</a:t>
            </a:r>
            <a:r>
              <a:rPr lang="en-US" b="1" dirty="0" smtClean="0">
                <a:solidFill>
                  <a:srgbClr val="565A5C"/>
                </a:solidFill>
                <a:cs typeface="Arial"/>
              </a:rPr>
              <a:t> </a:t>
            </a:r>
            <a:r>
              <a:rPr lang="en-US" b="1" dirty="0">
                <a:solidFill>
                  <a:srgbClr val="565A5C"/>
                </a:solidFill>
                <a:cs typeface="Arial"/>
              </a:rPr>
              <a:t>datatype</a:t>
            </a:r>
          </a:p>
          <a:p>
            <a:pPr lvl="0" algn="just">
              <a:spcBef>
                <a:spcPct val="20000"/>
              </a:spcBef>
            </a:pP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56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56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193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06582" y="1701801"/>
            <a:ext cx="7718281" cy="393065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latin typeface="+mn-lt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81742" y="766826"/>
            <a:ext cx="6250578" cy="593092"/>
          </a:xfrm>
        </p:spPr>
        <p:txBody>
          <a:bodyPr/>
          <a:lstStyle/>
          <a:p>
            <a:r>
              <a:rPr lang="en-US" b="0" dirty="0" smtClean="0"/>
              <a:t>DML – Data Manipulation Language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706582" y="1504604"/>
            <a:ext cx="7718281" cy="4127847"/>
          </a:xfrm>
          <a:prstGeom prst="rect">
            <a:avLst/>
          </a:prstGeom>
        </p:spPr>
        <p:txBody>
          <a:bodyPr vert="horz" lIns="0" tIns="0" rIns="0" bIns="0" rtlCol="0" anchor="ctr" anchorCtr="0">
            <a:normAutofit lnSpcReduction="10000"/>
          </a:bodyPr>
          <a:lstStyle/>
          <a:p>
            <a:pPr lvl="0" algn="just">
              <a:spcBef>
                <a:spcPct val="20000"/>
              </a:spcBef>
              <a:defRPr/>
            </a:pPr>
            <a:endParaRPr lang="en-US" dirty="0" smtClean="0">
              <a:solidFill>
                <a:srgbClr val="565A5C"/>
              </a:solidFill>
              <a:cs typeface="Arial"/>
            </a:endParaRPr>
          </a:p>
          <a:p>
            <a:pPr marL="285750" lvl="0" indent="-28575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565A5C"/>
              </a:solidFill>
              <a:cs typeface="Arial"/>
            </a:endParaRPr>
          </a:p>
          <a:p>
            <a:pPr marL="285750" lvl="0" indent="-28575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rgbClr val="565A5C"/>
              </a:solidFill>
              <a:cs typeface="Arial"/>
            </a:endParaRPr>
          </a:p>
          <a:p>
            <a:pPr marL="285750" lvl="0" indent="-28575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565A5C"/>
              </a:solidFill>
              <a:cs typeface="Arial"/>
            </a:endParaRPr>
          </a:p>
          <a:p>
            <a:pPr marL="285750" lvl="0" indent="-28575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65A5C"/>
                </a:solidFill>
                <a:cs typeface="Arial"/>
              </a:rPr>
              <a:t>A </a:t>
            </a:r>
            <a:r>
              <a:rPr lang="en-US" dirty="0">
                <a:solidFill>
                  <a:srgbClr val="565A5C"/>
                </a:solidFill>
                <a:cs typeface="Arial"/>
              </a:rPr>
              <a:t>DML statement is executed when</a:t>
            </a:r>
            <a:r>
              <a:rPr lang="en-US" dirty="0" smtClean="0">
                <a:solidFill>
                  <a:srgbClr val="565A5C"/>
                </a:solidFill>
                <a:cs typeface="Arial"/>
              </a:rPr>
              <a:t>:</a:t>
            </a:r>
          </a:p>
          <a:p>
            <a:pPr lvl="0" algn="just">
              <a:spcBef>
                <a:spcPct val="20000"/>
              </a:spcBef>
              <a:defRPr/>
            </a:pPr>
            <a:endParaRPr lang="en-US" dirty="0">
              <a:solidFill>
                <a:srgbClr val="565A5C"/>
              </a:solidFill>
              <a:cs typeface="Arial"/>
            </a:endParaRPr>
          </a:p>
          <a:p>
            <a:pPr marL="742950" lvl="1" indent="-285750" algn="just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rgbClr val="565A5C"/>
                </a:solidFill>
                <a:cs typeface="Arial"/>
              </a:rPr>
              <a:t>A new </a:t>
            </a:r>
            <a:r>
              <a:rPr lang="en-US" dirty="0">
                <a:solidFill>
                  <a:srgbClr val="565A5C"/>
                </a:solidFill>
                <a:cs typeface="Arial"/>
              </a:rPr>
              <a:t>record is added (</a:t>
            </a:r>
            <a:r>
              <a:rPr lang="en-US" b="1" dirty="0" smtClean="0">
                <a:solidFill>
                  <a:srgbClr val="565A5C"/>
                </a:solidFill>
                <a:cs typeface="Arial"/>
              </a:rPr>
              <a:t>INSERT</a:t>
            </a:r>
            <a:r>
              <a:rPr lang="en-US" dirty="0" smtClean="0">
                <a:solidFill>
                  <a:srgbClr val="565A5C"/>
                </a:solidFill>
                <a:cs typeface="Arial"/>
              </a:rPr>
              <a:t>)</a:t>
            </a:r>
          </a:p>
          <a:p>
            <a:pPr marL="285750" lvl="0" indent="-285750" algn="just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565A5C"/>
              </a:solidFill>
              <a:cs typeface="Arial"/>
            </a:endParaRPr>
          </a:p>
          <a:p>
            <a:pPr marL="285750" lvl="0" indent="-285750" algn="just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dirty="0" smtClean="0">
              <a:solidFill>
                <a:srgbClr val="565A5C"/>
              </a:solidFill>
              <a:cs typeface="Arial"/>
            </a:endParaRPr>
          </a:p>
          <a:p>
            <a:pPr marL="742950" lvl="1" indent="-285750" algn="just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rgbClr val="565A5C"/>
                </a:solidFill>
                <a:cs typeface="Arial"/>
              </a:rPr>
              <a:t>An </a:t>
            </a:r>
            <a:r>
              <a:rPr lang="en-US" dirty="0">
                <a:solidFill>
                  <a:srgbClr val="565A5C"/>
                </a:solidFill>
                <a:cs typeface="Arial"/>
              </a:rPr>
              <a:t>existing record is </a:t>
            </a:r>
            <a:r>
              <a:rPr lang="en-US" dirty="0" smtClean="0">
                <a:solidFill>
                  <a:srgbClr val="565A5C"/>
                </a:solidFill>
                <a:cs typeface="Arial"/>
              </a:rPr>
              <a:t>modified (</a:t>
            </a:r>
            <a:r>
              <a:rPr lang="en-US" b="1" dirty="0" smtClean="0">
                <a:solidFill>
                  <a:srgbClr val="565A5C"/>
                </a:solidFill>
                <a:cs typeface="Arial"/>
              </a:rPr>
              <a:t>UPDATE</a:t>
            </a:r>
            <a:r>
              <a:rPr lang="en-US" dirty="0" smtClean="0">
                <a:solidFill>
                  <a:srgbClr val="565A5C"/>
                </a:solidFill>
                <a:cs typeface="Arial"/>
              </a:rPr>
              <a:t>)</a:t>
            </a:r>
          </a:p>
          <a:p>
            <a:pPr marL="742950" lvl="1" indent="-285750" algn="just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565A5C"/>
              </a:solidFill>
              <a:cs typeface="Arial"/>
            </a:endParaRPr>
          </a:p>
          <a:p>
            <a:pPr marL="742950" lvl="1" indent="-285750" algn="just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dirty="0" smtClean="0">
              <a:solidFill>
                <a:srgbClr val="565A5C"/>
              </a:solidFill>
              <a:cs typeface="Arial"/>
            </a:endParaRPr>
          </a:p>
          <a:p>
            <a:pPr marL="742950" lvl="1" indent="-285750" algn="just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rgbClr val="565A5C"/>
                </a:solidFill>
                <a:cs typeface="Arial"/>
              </a:rPr>
              <a:t>A </a:t>
            </a:r>
            <a:r>
              <a:rPr lang="en-US" dirty="0">
                <a:solidFill>
                  <a:srgbClr val="565A5C"/>
                </a:solidFill>
                <a:cs typeface="Arial"/>
              </a:rPr>
              <a:t>record is deleted (</a:t>
            </a:r>
            <a:r>
              <a:rPr lang="en-US" b="1" dirty="0">
                <a:solidFill>
                  <a:srgbClr val="565A5C"/>
                </a:solidFill>
                <a:cs typeface="Arial"/>
              </a:rPr>
              <a:t>DELETE</a:t>
            </a:r>
            <a:r>
              <a:rPr lang="en-US" dirty="0">
                <a:solidFill>
                  <a:srgbClr val="565A5C"/>
                </a:solidFill>
                <a:cs typeface="Arial"/>
              </a:rPr>
              <a:t>)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56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56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lvl="0" algn="just">
              <a:spcBef>
                <a:spcPct val="20000"/>
              </a:spcBef>
            </a:pP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56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56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193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06582" y="1701801"/>
            <a:ext cx="7718281" cy="393065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81742" y="766826"/>
            <a:ext cx="6250578" cy="593092"/>
          </a:xfrm>
        </p:spPr>
        <p:txBody>
          <a:bodyPr/>
          <a:lstStyle/>
          <a:p>
            <a:r>
              <a:rPr lang="en-US" b="0" dirty="0" smtClean="0"/>
              <a:t>DML – Data Manipulation Language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6581" y="1701801"/>
            <a:ext cx="771828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b="1" dirty="0" smtClean="0"/>
              <a:t>INSERT</a:t>
            </a:r>
            <a:r>
              <a:rPr lang="en-US" dirty="0" smtClean="0"/>
              <a:t> statement is used to insert new records in a table.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SQL INSERT INTO Syntax</a:t>
            </a:r>
          </a:p>
          <a:p>
            <a:r>
              <a:rPr lang="en-US" b="1" dirty="0" smtClean="0"/>
              <a:t>	INSERT INTO </a:t>
            </a:r>
            <a:r>
              <a:rPr lang="en-US" b="1" dirty="0" err="1" smtClean="0"/>
              <a:t>table_name</a:t>
            </a:r>
            <a:endParaRPr lang="en-US" b="1" dirty="0" smtClean="0"/>
          </a:p>
          <a:p>
            <a:r>
              <a:rPr lang="en-US" b="1" dirty="0" smtClean="0"/>
              <a:t>	VALUES (value1,value2,value3,...);</a:t>
            </a:r>
          </a:p>
          <a:p>
            <a:endParaRPr lang="en-US" b="1" dirty="0" smtClean="0"/>
          </a:p>
          <a:p>
            <a:r>
              <a:rPr lang="en-US" b="1" dirty="0" smtClean="0"/>
              <a:t>	INSERT INTO </a:t>
            </a:r>
            <a:r>
              <a:rPr lang="en-US" b="1" dirty="0" err="1" smtClean="0"/>
              <a:t>table_name</a:t>
            </a:r>
            <a:r>
              <a:rPr lang="en-US" b="1" dirty="0" smtClean="0"/>
              <a:t> (column1,column2,column3,...)</a:t>
            </a:r>
          </a:p>
          <a:p>
            <a:r>
              <a:rPr lang="en-US" b="1" dirty="0" smtClean="0"/>
              <a:t>	VALUES (value1,value2,value3,...);</a:t>
            </a:r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5193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06582" y="1537855"/>
            <a:ext cx="7718281" cy="409459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81742" y="766826"/>
            <a:ext cx="6250578" cy="593092"/>
          </a:xfrm>
        </p:spPr>
        <p:txBody>
          <a:bodyPr/>
          <a:lstStyle/>
          <a:p>
            <a:r>
              <a:rPr lang="en-US" b="0" dirty="0" smtClean="0"/>
              <a:t>DML – Data Manipulation Language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6582" y="1537856"/>
            <a:ext cx="615141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b="1" dirty="0" smtClean="0"/>
              <a:t>UPDATE</a:t>
            </a:r>
            <a:r>
              <a:rPr lang="en-US" dirty="0" smtClean="0"/>
              <a:t> statement is used to update existing records in a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SQL UPDATE Syntax</a:t>
            </a:r>
          </a:p>
          <a:p>
            <a:r>
              <a:rPr lang="en-US" b="1" dirty="0" smtClean="0"/>
              <a:t>	UPDATE </a:t>
            </a:r>
            <a:r>
              <a:rPr lang="en-US" b="1" i="1" dirty="0" err="1" smtClean="0"/>
              <a:t>table_name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	SET </a:t>
            </a:r>
            <a:r>
              <a:rPr lang="en-US" b="1" i="1" dirty="0" smtClean="0"/>
              <a:t>column1</a:t>
            </a:r>
            <a:r>
              <a:rPr lang="en-US" b="1" dirty="0" smtClean="0"/>
              <a:t>=</a:t>
            </a:r>
            <a:r>
              <a:rPr lang="en-US" b="1" i="1" dirty="0" smtClean="0"/>
              <a:t>value1</a:t>
            </a:r>
            <a:r>
              <a:rPr lang="en-US" b="1" dirty="0" smtClean="0"/>
              <a:t>,</a:t>
            </a:r>
            <a:r>
              <a:rPr lang="en-US" b="1" i="1" dirty="0" smtClean="0"/>
              <a:t>column2</a:t>
            </a:r>
            <a:r>
              <a:rPr lang="en-US" b="1" dirty="0" smtClean="0"/>
              <a:t>=</a:t>
            </a:r>
            <a:r>
              <a:rPr lang="en-US" b="1" i="1" dirty="0" smtClean="0"/>
              <a:t>value2</a:t>
            </a:r>
            <a:r>
              <a:rPr lang="en-US" b="1" dirty="0" smtClean="0"/>
              <a:t>,...</a:t>
            </a:r>
            <a:br>
              <a:rPr lang="en-US" b="1" dirty="0" smtClean="0"/>
            </a:br>
            <a:r>
              <a:rPr lang="en-US" b="1" dirty="0" smtClean="0"/>
              <a:t>	WHERE </a:t>
            </a:r>
            <a:r>
              <a:rPr lang="en-US" b="1" i="1" dirty="0" err="1" smtClean="0"/>
              <a:t>some_column</a:t>
            </a:r>
            <a:r>
              <a:rPr lang="en-US" b="1" dirty="0" smtClean="0"/>
              <a:t>=</a:t>
            </a:r>
            <a:r>
              <a:rPr lang="en-US" b="1" i="1" dirty="0" err="1" smtClean="0"/>
              <a:t>some_value</a:t>
            </a:r>
            <a:r>
              <a:rPr lang="en-US" b="1" dirty="0" smtClean="0"/>
              <a:t>;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b="1" dirty="0" smtClean="0"/>
              <a:t>DELETE</a:t>
            </a:r>
            <a:r>
              <a:rPr lang="en-US" dirty="0" smtClean="0"/>
              <a:t> statement is used to delete rows in a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SQL DELETE Syntax</a:t>
            </a:r>
          </a:p>
          <a:p>
            <a:r>
              <a:rPr lang="en-US" b="1" dirty="0" smtClean="0"/>
              <a:t>	DELETE FROM </a:t>
            </a:r>
            <a:r>
              <a:rPr lang="en-US" b="1" i="1" dirty="0" err="1" smtClean="0"/>
              <a:t>table_name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	WHERE </a:t>
            </a:r>
            <a:r>
              <a:rPr lang="en-US" b="1" i="1" dirty="0" err="1" smtClean="0"/>
              <a:t>some_column</a:t>
            </a:r>
            <a:r>
              <a:rPr lang="en-US" b="1" dirty="0" smtClean="0"/>
              <a:t>=</a:t>
            </a:r>
            <a:r>
              <a:rPr lang="en-US" b="1" i="1" dirty="0" err="1" smtClean="0"/>
              <a:t>some_value</a:t>
            </a:r>
            <a:r>
              <a:rPr lang="en-US" b="1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3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/>
            <a:r>
              <a:rPr lang="en-US" dirty="0" smtClean="0"/>
              <a:t>					Data QUERY (SELECT Clause)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19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06582" y="1701801"/>
            <a:ext cx="7718281" cy="3930650"/>
          </a:xfrm>
        </p:spPr>
        <p:txBody>
          <a:bodyPr>
            <a:normAutofit/>
          </a:bodyPr>
          <a:lstStyle/>
          <a:p>
            <a:pPr indent="227013">
              <a:spcAft>
                <a:spcPts val="300"/>
              </a:spcAft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Projection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Capability of choosing the </a:t>
            </a:r>
          </a:p>
          <a:p>
            <a:pPr indent="227013">
              <a:spcAft>
                <a:spcPts val="3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columns from a table that will be </a:t>
            </a:r>
          </a:p>
          <a:p>
            <a:pPr indent="227013">
              <a:spcAft>
                <a:spcPts val="3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retrieved by the syntax SELECT SQL.</a:t>
            </a:r>
          </a:p>
          <a:p>
            <a:pPr indent="227013">
              <a:spcAft>
                <a:spcPts val="300"/>
              </a:spcAft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Selection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Capability of choosing the </a:t>
            </a:r>
          </a:p>
          <a:p>
            <a:pPr indent="227013">
              <a:spcAft>
                <a:spcPts val="3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rows that will be retrieved from a query. </a:t>
            </a:r>
          </a:p>
          <a:p>
            <a:pPr indent="227013">
              <a:spcAft>
                <a:spcPts val="300"/>
              </a:spcAft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Join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Capability of combining data</a:t>
            </a:r>
          </a:p>
          <a:p>
            <a:pPr indent="227013">
              <a:spcAft>
                <a:spcPts val="3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from many tables by creating </a:t>
            </a:r>
          </a:p>
          <a:p>
            <a:pPr indent="227013">
              <a:spcAft>
                <a:spcPts val="3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connections between the tables (JOIN). </a:t>
            </a:r>
          </a:p>
          <a:p>
            <a:endParaRPr lang="en-US" dirty="0" smtClean="0"/>
          </a:p>
          <a:p>
            <a:endParaRPr lang="ro-RO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81742" y="766826"/>
            <a:ext cx="6250578" cy="593092"/>
          </a:xfrm>
        </p:spPr>
        <p:txBody>
          <a:bodyPr/>
          <a:lstStyle/>
          <a:p>
            <a:r>
              <a:rPr lang="en-US" b="0" dirty="0" smtClean="0"/>
              <a:t>SELECT Clause</a:t>
            </a:r>
            <a:endParaRPr lang="en-US" dirty="0"/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6766" y="1851430"/>
            <a:ext cx="3589577" cy="30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5193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06582" y="1701801"/>
            <a:ext cx="7718281" cy="39306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SELECT statement is used to select data from a database.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SQL SELECT Syntax</a:t>
            </a:r>
          </a:p>
          <a:p>
            <a:r>
              <a:rPr lang="en-US" b="1" dirty="0" smtClean="0"/>
              <a:t>	SELECT </a:t>
            </a:r>
            <a:r>
              <a:rPr lang="en-US" b="1" i="1" dirty="0" smtClean="0"/>
              <a:t>column_name1</a:t>
            </a:r>
            <a:r>
              <a:rPr lang="en-US" b="1" dirty="0" smtClean="0"/>
              <a:t>, </a:t>
            </a:r>
            <a:r>
              <a:rPr lang="en-US" b="1" i="1" dirty="0" smtClean="0"/>
              <a:t>column_name2</a:t>
            </a:r>
          </a:p>
          <a:p>
            <a:r>
              <a:rPr lang="en-US" b="1" dirty="0" smtClean="0"/>
              <a:t>	FROM </a:t>
            </a:r>
            <a:r>
              <a:rPr lang="en-US" b="1" i="1" dirty="0" err="1" smtClean="0"/>
              <a:t>table_name</a:t>
            </a:r>
            <a:r>
              <a:rPr lang="en-US" b="1" dirty="0" smtClean="0"/>
              <a:t>;</a:t>
            </a:r>
          </a:p>
          <a:p>
            <a:endParaRPr lang="en-US" dirty="0" smtClean="0"/>
          </a:p>
          <a:p>
            <a:r>
              <a:rPr lang="en-US" b="1" dirty="0" smtClean="0"/>
              <a:t>	SELECT * FROM </a:t>
            </a:r>
            <a:r>
              <a:rPr lang="en-US" b="1" i="1" dirty="0" err="1" smtClean="0"/>
              <a:t>table_name</a:t>
            </a:r>
            <a:r>
              <a:rPr lang="en-US" b="1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can also use </a:t>
            </a:r>
            <a:r>
              <a:rPr lang="en-US" b="1" dirty="0" smtClean="0"/>
              <a:t>aliases</a:t>
            </a:r>
            <a:r>
              <a:rPr lang="en-US" dirty="0" smtClean="0"/>
              <a:t> for tables and columns:</a:t>
            </a:r>
          </a:p>
          <a:p>
            <a:r>
              <a:rPr lang="en-US" dirty="0"/>
              <a:t>	</a:t>
            </a:r>
            <a:r>
              <a:rPr lang="en-US" b="1" dirty="0"/>
              <a:t> SELECT </a:t>
            </a:r>
            <a:r>
              <a:rPr lang="en-US" b="1" i="1" dirty="0" smtClean="0"/>
              <a:t>table_alias</a:t>
            </a:r>
            <a:r>
              <a:rPr lang="en-US" b="1" dirty="0" smtClean="0"/>
              <a:t>.</a:t>
            </a:r>
            <a:r>
              <a:rPr lang="en-US" b="1" i="1" dirty="0" smtClean="0"/>
              <a:t>column_name1 [AS] </a:t>
            </a:r>
            <a:r>
              <a:rPr lang="en-US" b="1" i="1" dirty="0" err="1" smtClean="0"/>
              <a:t>alias_column</a:t>
            </a:r>
            <a:endParaRPr lang="en-US" b="1" i="1" dirty="0"/>
          </a:p>
          <a:p>
            <a:r>
              <a:rPr lang="en-US" b="1" dirty="0"/>
              <a:t>	</a:t>
            </a:r>
            <a:r>
              <a:rPr lang="en-US" b="1" dirty="0" smtClean="0"/>
              <a:t> FROM</a:t>
            </a:r>
            <a:r>
              <a:rPr lang="en-US" b="1" dirty="0"/>
              <a:t> </a:t>
            </a:r>
            <a:r>
              <a:rPr lang="en-US" b="1" i="1" dirty="0" err="1" smtClean="0"/>
              <a:t>table_name</a:t>
            </a:r>
            <a:r>
              <a:rPr lang="en-US" b="1" dirty="0" smtClean="0"/>
              <a:t> </a:t>
            </a:r>
            <a:r>
              <a:rPr lang="en-US" b="1" i="1" dirty="0" err="1" smtClean="0"/>
              <a:t>table_alias</a:t>
            </a:r>
            <a:r>
              <a:rPr lang="en-US" b="1" dirty="0" smtClean="0"/>
              <a:t>;</a:t>
            </a:r>
            <a:endParaRPr lang="en-US" b="1" dirty="0"/>
          </a:p>
          <a:p>
            <a:endParaRPr lang="ro-RO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81742" y="766826"/>
            <a:ext cx="6250578" cy="593092"/>
          </a:xfrm>
        </p:spPr>
        <p:txBody>
          <a:bodyPr/>
          <a:lstStyle/>
          <a:p>
            <a:r>
              <a:rPr lang="en-US" b="0" dirty="0" smtClean="0"/>
              <a:t>SELECT Clause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3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/>
            <a:r>
              <a:rPr lang="en-US" dirty="0" smtClean="0"/>
              <a:t>								Constraints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08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06582" y="1701800"/>
            <a:ext cx="7718281" cy="4563197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Introduction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DDL vs. DML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Data QUERY (SELECT Clause)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Constraints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Data Filtering &amp; Ordering (WHERE, ORDER BY)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Retrieving data from multiple tables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Views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Single row &amp; group functions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Generating DB structure using </a:t>
            </a:r>
            <a:r>
              <a:rPr lang="en-US" sz="2400" dirty="0" err="1" smtClean="0"/>
              <a:t>Liquibase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600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06583" y="631766"/>
            <a:ext cx="2028304" cy="964277"/>
          </a:xfrm>
        </p:spPr>
        <p:txBody>
          <a:bodyPr/>
          <a:lstStyle/>
          <a:p>
            <a:pPr algn="ctr"/>
            <a:r>
              <a:rPr lang="en-US" dirty="0" smtClean="0"/>
              <a:t>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6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44" y="766826"/>
            <a:ext cx="2152402" cy="593092"/>
          </a:xfrm>
        </p:spPr>
        <p:txBody>
          <a:bodyPr/>
          <a:lstStyle/>
          <a:p>
            <a:r>
              <a:rPr lang="en-US" b="0" dirty="0" smtClean="0"/>
              <a:t>Constraints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3207" y="1637606"/>
            <a:ext cx="780565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SQL constraints are used to specify rules for the data in a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there is any violation between the constraint and the data action, the action is aborted by the constraint.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Constraints can be specified when the table is created (inside the CREATE TABLE statement) or after the table is created (inside the ALTER TABLE statement).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29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45" y="766826"/>
            <a:ext cx="2218902" cy="593092"/>
          </a:xfrm>
        </p:spPr>
        <p:txBody>
          <a:bodyPr/>
          <a:lstStyle/>
          <a:p>
            <a:r>
              <a:rPr lang="en-US" b="0" dirty="0" smtClean="0"/>
              <a:t>Constraints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1745" y="2317687"/>
            <a:ext cx="7534374" cy="2605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5029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/>
            <a:r>
              <a:rPr lang="en-US" dirty="0" smtClean="0"/>
              <a:t>       Data Filtering &amp; Ordering (WHERE, ORDER BY)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2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43" y="766826"/>
            <a:ext cx="5610497" cy="593092"/>
          </a:xfrm>
        </p:spPr>
        <p:txBody>
          <a:bodyPr/>
          <a:lstStyle/>
          <a:p>
            <a:r>
              <a:rPr lang="en-US" b="0" dirty="0" smtClean="0"/>
              <a:t>WHERE Clause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4895" y="2144684"/>
            <a:ext cx="780565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WHERE clause is used to extract only those records that fulfill a specified criterion.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SQL WHERE Syntax</a:t>
            </a:r>
          </a:p>
          <a:p>
            <a:r>
              <a:rPr lang="en-US" b="1" dirty="0" smtClean="0"/>
              <a:t>	SELECT </a:t>
            </a:r>
            <a:r>
              <a:rPr lang="en-US" b="1" i="1" dirty="0" smtClean="0"/>
              <a:t>column_name1</a:t>
            </a:r>
            <a:r>
              <a:rPr lang="en-US" b="1" dirty="0" smtClean="0"/>
              <a:t>, </a:t>
            </a:r>
            <a:r>
              <a:rPr lang="en-US" b="1" i="1" dirty="0" smtClean="0"/>
              <a:t>column_name2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	FROM </a:t>
            </a:r>
            <a:r>
              <a:rPr lang="en-US" b="1" i="1" dirty="0" err="1" smtClean="0"/>
              <a:t>table_name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	WHERE </a:t>
            </a:r>
            <a:r>
              <a:rPr lang="en-US" b="1" i="1" dirty="0" smtClean="0"/>
              <a:t>column_name1 operator value</a:t>
            </a:r>
            <a:r>
              <a:rPr lang="en-US" b="1" dirty="0" smtClean="0"/>
              <a:t>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5029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43" y="766826"/>
            <a:ext cx="5610497" cy="593092"/>
          </a:xfrm>
        </p:spPr>
        <p:txBody>
          <a:bodyPr/>
          <a:lstStyle/>
          <a:p>
            <a:r>
              <a:rPr lang="en-US" b="0" dirty="0" smtClean="0"/>
              <a:t>WHERE Clause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0" y="1581150"/>
            <a:ext cx="7886700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5029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43" y="766826"/>
            <a:ext cx="2933799" cy="593092"/>
          </a:xfrm>
        </p:spPr>
        <p:txBody>
          <a:bodyPr/>
          <a:lstStyle/>
          <a:p>
            <a:r>
              <a:rPr lang="en-US" b="0" dirty="0" smtClean="0"/>
              <a:t>ORDER BY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3207" y="1637606"/>
            <a:ext cx="780565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b="1" dirty="0" smtClean="0"/>
              <a:t>ORDER BY </a:t>
            </a:r>
            <a:r>
              <a:rPr lang="en-US" dirty="0" smtClean="0"/>
              <a:t>keyword is used to sort the result set by one or more columns.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ORDER BY keyword sorts the records in ascending order by default. To sort the records in a descending order, you can use the </a:t>
            </a:r>
            <a:r>
              <a:rPr lang="en-US" b="1" dirty="0" smtClean="0"/>
              <a:t>DESC</a:t>
            </a:r>
            <a:r>
              <a:rPr lang="en-US" dirty="0" smtClean="0"/>
              <a:t> keyword.</a:t>
            </a:r>
          </a:p>
          <a:p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SQL ORDER BY Syntax</a:t>
            </a:r>
          </a:p>
          <a:p>
            <a:r>
              <a:rPr lang="en-US" b="1" dirty="0" smtClean="0"/>
              <a:t>	SELECT </a:t>
            </a:r>
            <a:r>
              <a:rPr lang="en-US" b="1" i="1" dirty="0" smtClean="0"/>
              <a:t>column_name1</a:t>
            </a:r>
            <a:r>
              <a:rPr lang="en-US" b="1" dirty="0" smtClean="0"/>
              <a:t>,</a:t>
            </a:r>
            <a:r>
              <a:rPr lang="en-US" b="1" i="1" dirty="0" smtClean="0"/>
              <a:t>column_name2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	FROM </a:t>
            </a:r>
            <a:r>
              <a:rPr lang="en-US" b="1" i="1" dirty="0" err="1" smtClean="0"/>
              <a:t>table_name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	ORDER BY </a:t>
            </a:r>
            <a:r>
              <a:rPr lang="en-US" b="1" i="1" dirty="0" smtClean="0"/>
              <a:t>column_name1</a:t>
            </a:r>
            <a:r>
              <a:rPr lang="en-US" b="1" dirty="0" smtClean="0"/>
              <a:t>,</a:t>
            </a:r>
            <a:r>
              <a:rPr lang="en-US" b="1" i="1" dirty="0" smtClean="0"/>
              <a:t>column_name2</a:t>
            </a:r>
            <a:r>
              <a:rPr lang="en-US" b="1" dirty="0" smtClean="0"/>
              <a:t> ASC|DESC;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29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/>
            <a:r>
              <a:rPr lang="en-US" dirty="0" smtClean="0"/>
              <a:t>			Retrieving data from multiple tables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08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725" y="1562792"/>
            <a:ext cx="7448550" cy="4056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81743" y="766826"/>
            <a:ext cx="4762599" cy="593092"/>
          </a:xfrm>
        </p:spPr>
        <p:txBody>
          <a:bodyPr/>
          <a:lstStyle/>
          <a:p>
            <a:r>
              <a:rPr lang="en-US" dirty="0" smtClean="0"/>
              <a:t>Data from multiple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3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2090177" cy="594000"/>
          </a:xfrm>
        </p:spPr>
        <p:txBody>
          <a:bodyPr/>
          <a:lstStyle/>
          <a:p>
            <a:r>
              <a:rPr lang="en-US" dirty="0" smtClean="0"/>
              <a:t>SQL Joins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06582" y="1693009"/>
            <a:ext cx="7718281" cy="39306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 </a:t>
            </a:r>
            <a:r>
              <a:rPr lang="en-US" b="1" dirty="0" smtClean="0"/>
              <a:t>SQL JOIN </a:t>
            </a:r>
            <a:r>
              <a:rPr lang="en-US" dirty="0" smtClean="0"/>
              <a:t>clause is used to combine rows from two or more tables, based on some condition. 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general syntax is:</a:t>
            </a:r>
          </a:p>
          <a:p>
            <a:r>
              <a:rPr lang="en-US" b="1" dirty="0" smtClean="0"/>
              <a:t>	SELECT *</a:t>
            </a:r>
          </a:p>
          <a:p>
            <a:r>
              <a:rPr lang="en-US" b="1" dirty="0" smtClean="0"/>
              <a:t>	FROM </a:t>
            </a:r>
            <a:r>
              <a:rPr lang="en-US" b="1" i="1" dirty="0" smtClean="0"/>
              <a:t>table1 t1</a:t>
            </a:r>
          </a:p>
          <a:p>
            <a:r>
              <a:rPr lang="en-US" b="1" dirty="0" smtClean="0"/>
              <a:t> 	[CROSS/INNER/LEFT/RIGHT/FULL OUTER] JOIN </a:t>
            </a:r>
            <a:r>
              <a:rPr lang="en-US" b="1" i="1" dirty="0" smtClean="0"/>
              <a:t>table2 t2 </a:t>
            </a:r>
            <a:r>
              <a:rPr lang="en-US" b="1" dirty="0" smtClean="0"/>
              <a:t>[ON 	</a:t>
            </a:r>
            <a:r>
              <a:rPr lang="en-US" b="1" i="1" dirty="0" smtClean="0"/>
              <a:t>t1.column2 = t2.column3</a:t>
            </a:r>
            <a:r>
              <a:rPr lang="en-US" b="1" dirty="0" smtClean="0"/>
              <a:t>]</a:t>
            </a:r>
          </a:p>
          <a:p>
            <a:endParaRPr lang="en-US" b="1" dirty="0"/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65193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2090177" cy="594000"/>
          </a:xfrm>
        </p:spPr>
        <p:txBody>
          <a:bodyPr/>
          <a:lstStyle/>
          <a:p>
            <a:r>
              <a:rPr lang="en-US" dirty="0" smtClean="0"/>
              <a:t>SQL Joins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06582" y="1693009"/>
            <a:ext cx="7718281" cy="3930650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CROSS JOIN </a:t>
            </a:r>
            <a:r>
              <a:rPr lang="en-US" dirty="0" smtClean="0"/>
              <a:t>– returns a cross product between all rows from both tables. The </a:t>
            </a:r>
            <a:r>
              <a:rPr lang="en-US" b="1" dirty="0" smtClean="0"/>
              <a:t>ON </a:t>
            </a:r>
            <a:r>
              <a:rPr lang="en-US" dirty="0" smtClean="0"/>
              <a:t>clause does not exist or does not restrict the query in any way.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INNER JOIN</a:t>
            </a:r>
            <a:r>
              <a:rPr lang="en-US" dirty="0" smtClean="0"/>
              <a:t> - returns all rows from multiple tables where the join condition is met.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LEFT (OUTER) JOIN </a:t>
            </a:r>
            <a:r>
              <a:rPr lang="en-US" dirty="0" smtClean="0"/>
              <a:t>- returns </a:t>
            </a:r>
            <a:r>
              <a:rPr lang="en-US" b="1" dirty="0" smtClean="0"/>
              <a:t>all</a:t>
            </a:r>
            <a:r>
              <a:rPr lang="en-US" dirty="0" smtClean="0"/>
              <a:t> rows from the left table (table1), with the matching rows in the right table (table2). The result is NULL in the right side when there is no match.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RIGHT (OUTER) JOIN</a:t>
            </a:r>
            <a:r>
              <a:rPr lang="en-US" dirty="0" smtClean="0"/>
              <a:t> - returns </a:t>
            </a:r>
            <a:r>
              <a:rPr lang="en-US" b="1" dirty="0" smtClean="0"/>
              <a:t>all</a:t>
            </a:r>
            <a:r>
              <a:rPr lang="en-US" dirty="0" smtClean="0"/>
              <a:t> rows from the right table (table2), with the matching rows in the left table (table1). The result is NULL in the left side when there is no match.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FULL OUTER JOIN </a:t>
            </a:r>
            <a:r>
              <a:rPr lang="en-US" dirty="0" smtClean="0"/>
              <a:t>- returns all rows from the left table (table1) and from the right table (table2). It matches rows based on the join condition and NULL for the unmatched rows.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26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4025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8" y="766800"/>
            <a:ext cx="2081864" cy="594000"/>
          </a:xfrm>
        </p:spPr>
        <p:txBody>
          <a:bodyPr/>
          <a:lstStyle/>
          <a:p>
            <a:r>
              <a:rPr lang="en-US" dirty="0" smtClean="0"/>
              <a:t>SQL Joins</a:t>
            </a:r>
            <a:endParaRPr lang="en-US" dirty="0"/>
          </a:p>
        </p:txBody>
      </p:sp>
      <p:pic>
        <p:nvPicPr>
          <p:cNvPr id="8" name="Picture 7" descr="Visual_SQL_JOINS_ori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39" y="148828"/>
            <a:ext cx="7999414" cy="629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93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2090177" cy="594000"/>
          </a:xfrm>
        </p:spPr>
        <p:txBody>
          <a:bodyPr/>
          <a:lstStyle/>
          <a:p>
            <a:r>
              <a:rPr lang="en-US" dirty="0" smtClean="0"/>
              <a:t>SQL Joins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half" idx="2"/>
          </p:nvPr>
        </p:nvSpPr>
        <p:spPr>
          <a:xfrm>
            <a:off x="697527" y="2078065"/>
            <a:ext cx="7718281" cy="310401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general, you should avoid cross joins since they are usually indicative of bugs.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order to avoid them, make sure: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have a valid join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did not join multiple tables by mistake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3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/>
            <a:r>
              <a:rPr lang="en-US" dirty="0" smtClean="0"/>
              <a:t>								 Views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75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81744" y="766826"/>
            <a:ext cx="1213063" cy="593092"/>
          </a:xfrm>
        </p:spPr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4807" y="1976728"/>
            <a:ext cx="5365141" cy="3281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5193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06582" y="1701801"/>
            <a:ext cx="7718281" cy="39306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SQL, a view is a virtual table based on the result set of an SQL statement.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view contains rows and columns, just like a real table. The fields in a view are fields from one or more real tables in the database.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can add SQL functions, WHERE and JOIN statements to a view and present the data as if the data were coming from one single table.</a:t>
            </a:r>
          </a:p>
          <a:p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81744" y="766826"/>
            <a:ext cx="1213063" cy="593092"/>
          </a:xfrm>
        </p:spPr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3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/>
          <p:cNvSpPr>
            <a:spLocks noGrp="1"/>
          </p:cNvSpPr>
          <p:nvPr>
            <p:ph type="body" sz="half" idx="2"/>
          </p:nvPr>
        </p:nvSpPr>
        <p:spPr>
          <a:xfrm>
            <a:off x="706582" y="1701801"/>
            <a:ext cx="7718281" cy="39306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SQL CREATE VIEW Syntax</a:t>
            </a:r>
          </a:p>
          <a:p>
            <a:r>
              <a:rPr lang="en-US" b="1" dirty="0" smtClean="0"/>
              <a:t>	CREATE VIEW </a:t>
            </a:r>
            <a:r>
              <a:rPr lang="en-US" b="1" dirty="0" err="1" smtClean="0"/>
              <a:t>view_name</a:t>
            </a:r>
            <a:r>
              <a:rPr lang="en-US" b="1" dirty="0" smtClean="0"/>
              <a:t> AS </a:t>
            </a:r>
          </a:p>
          <a:p>
            <a:r>
              <a:rPr lang="en-US" b="1" dirty="0" smtClean="0"/>
              <a:t>	SELECT </a:t>
            </a:r>
            <a:r>
              <a:rPr lang="en-US" b="1" dirty="0" err="1" smtClean="0"/>
              <a:t>column_name</a:t>
            </a:r>
            <a:r>
              <a:rPr lang="en-US" b="1" dirty="0" smtClean="0"/>
              <a:t>(s)</a:t>
            </a:r>
          </a:p>
          <a:p>
            <a:r>
              <a:rPr lang="en-US" b="1" dirty="0" smtClean="0"/>
              <a:t>	FROM </a:t>
            </a:r>
            <a:r>
              <a:rPr lang="en-US" b="1" dirty="0" err="1" smtClean="0"/>
              <a:t>table_name</a:t>
            </a:r>
            <a:endParaRPr lang="en-US" b="1" dirty="0" smtClean="0"/>
          </a:p>
          <a:p>
            <a:r>
              <a:rPr lang="en-US" b="1" dirty="0" smtClean="0"/>
              <a:t>	WHERE condition</a:t>
            </a:r>
          </a:p>
          <a:p>
            <a:endParaRPr lang="en-US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 view always shows up-to-date data! The database engine recreates the data, using the view's SQL statement, every time a user queries a view.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8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81744" y="766826"/>
            <a:ext cx="1213063" cy="593092"/>
          </a:xfrm>
        </p:spPr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/>
            <a:r>
              <a:rPr lang="en-US" dirty="0" smtClean="0"/>
              <a:t>					Single row &amp; group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75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81744" y="766826"/>
            <a:ext cx="3706882" cy="593092"/>
          </a:xfrm>
        </p:spPr>
        <p:txBody>
          <a:bodyPr/>
          <a:lstStyle/>
          <a:p>
            <a:r>
              <a:rPr lang="en-US" b="0" dirty="0" smtClean="0"/>
              <a:t>Single row functions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919" y="1554480"/>
            <a:ext cx="3753986" cy="215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572000" y="1554480"/>
            <a:ext cx="3733800" cy="3408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What are single row functions?</a:t>
            </a:r>
          </a:p>
          <a:p>
            <a:pPr indent="117475">
              <a:spcAft>
                <a:spcPts val="300"/>
              </a:spcAft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marL="117475" indent="227013">
              <a:spcAft>
                <a:spcPts val="300"/>
              </a:spcAft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Are manipulating data</a:t>
            </a:r>
          </a:p>
          <a:p>
            <a:pPr marL="117475" indent="227013">
              <a:spcAft>
                <a:spcPts val="300"/>
              </a:spcAft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Accept arguments and return a single value</a:t>
            </a:r>
          </a:p>
          <a:p>
            <a:pPr marL="117475" indent="227013">
              <a:spcAft>
                <a:spcPts val="300"/>
              </a:spcAft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Act on each row </a:t>
            </a:r>
          </a:p>
          <a:p>
            <a:pPr marL="117475" indent="227013">
              <a:spcAft>
                <a:spcPts val="300"/>
              </a:spcAft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Retrieve a single result per each record </a:t>
            </a:r>
          </a:p>
          <a:p>
            <a:pPr marL="117475" indent="227013">
              <a:spcAft>
                <a:spcPts val="300"/>
              </a:spcAft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Can be nested</a:t>
            </a:r>
          </a:p>
          <a:p>
            <a:pPr marL="117475" indent="227013">
              <a:spcAft>
                <a:spcPts val="300"/>
              </a:spcAft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Arguments can be table columns or expressions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0931" y="3704706"/>
            <a:ext cx="4051069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5193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t="21368"/>
          <a:stretch/>
        </p:blipFill>
        <p:spPr bwMode="auto">
          <a:xfrm>
            <a:off x="4688682" y="1901227"/>
            <a:ext cx="3632358" cy="2148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t="32815"/>
          <a:stretch/>
        </p:blipFill>
        <p:spPr bwMode="auto">
          <a:xfrm>
            <a:off x="4741936" y="4390928"/>
            <a:ext cx="3488574" cy="1216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81744" y="766826"/>
            <a:ext cx="3706882" cy="593092"/>
          </a:xfrm>
        </p:spPr>
        <p:txBody>
          <a:bodyPr/>
          <a:lstStyle/>
          <a:p>
            <a:r>
              <a:rPr lang="en-US" b="0" dirty="0" smtClean="0"/>
              <a:t>Single row functions</a:t>
            </a:r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4429" y="2186334"/>
            <a:ext cx="3624567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5193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81744" y="766826"/>
            <a:ext cx="3706882" cy="593092"/>
          </a:xfrm>
        </p:spPr>
        <p:txBody>
          <a:bodyPr/>
          <a:lstStyle/>
          <a:p>
            <a:r>
              <a:rPr lang="en-US" b="0" dirty="0" smtClean="0"/>
              <a:t>Single row functions</a:t>
            </a:r>
            <a:endParaRPr lang="en-US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6484" y="1875458"/>
            <a:ext cx="6393416" cy="3275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5193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06582" y="1701801"/>
            <a:ext cx="7718281" cy="3560155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What is a database?</a:t>
            </a:r>
          </a:p>
          <a:p>
            <a:pPr>
              <a:spcAft>
                <a:spcPts val="300"/>
              </a:spcAft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indent="461963">
              <a:spcAft>
                <a:spcPts val="300"/>
              </a:spcAft>
            </a:pPr>
            <a:r>
              <a:rPr lang="en-US" b="1" dirty="0" smtClean="0"/>
              <a:t>A database</a:t>
            </a:r>
            <a:r>
              <a:rPr lang="en-US" dirty="0" smtClean="0"/>
              <a:t> is a collection of data that is </a:t>
            </a:r>
          </a:p>
          <a:p>
            <a:pPr indent="461963">
              <a:spcAft>
                <a:spcPts val="300"/>
              </a:spcAft>
            </a:pPr>
            <a:r>
              <a:rPr lang="en-US" dirty="0" smtClean="0"/>
              <a:t>organized so that its contents can easily be </a:t>
            </a:r>
          </a:p>
          <a:p>
            <a:pPr indent="461963">
              <a:spcAft>
                <a:spcPts val="300"/>
              </a:spcAft>
            </a:pPr>
            <a:r>
              <a:rPr lang="en-US" dirty="0" smtClean="0"/>
              <a:t>accessed, managed, and updated.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indent="461963">
              <a:spcAft>
                <a:spcPts val="300"/>
              </a:spcAft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indent="461963">
              <a:spcAft>
                <a:spcPts val="300"/>
              </a:spcAft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spcAft>
                <a:spcPts val="300"/>
              </a:spcAft>
            </a:pPr>
            <a:endParaRPr lang="en-US" sz="1600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81743" y="766826"/>
            <a:ext cx="2293719" cy="593092"/>
          </a:xfrm>
        </p:spPr>
        <p:txBody>
          <a:bodyPr/>
          <a:lstStyle/>
          <a:p>
            <a:r>
              <a:rPr lang="en-US" b="0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669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81744" y="766826"/>
            <a:ext cx="3706882" cy="593092"/>
          </a:xfrm>
        </p:spPr>
        <p:txBody>
          <a:bodyPr/>
          <a:lstStyle/>
          <a:p>
            <a:r>
              <a:rPr lang="en-US" b="0" dirty="0" smtClean="0"/>
              <a:t>Single row functions</a:t>
            </a: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t="50688" r="24618"/>
          <a:stretch/>
        </p:blipFill>
        <p:spPr bwMode="auto">
          <a:xfrm>
            <a:off x="4414498" y="3929203"/>
            <a:ext cx="4050489" cy="1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t="10685" b="49266"/>
          <a:stretch/>
        </p:blipFill>
        <p:spPr bwMode="auto">
          <a:xfrm>
            <a:off x="573287" y="2154718"/>
            <a:ext cx="5373334" cy="1330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b="89361"/>
          <a:stretch/>
        </p:blipFill>
        <p:spPr bwMode="auto">
          <a:xfrm>
            <a:off x="1901959" y="1592944"/>
            <a:ext cx="5373334" cy="353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8265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81744" y="766826"/>
            <a:ext cx="3706882" cy="593092"/>
          </a:xfrm>
        </p:spPr>
        <p:txBody>
          <a:bodyPr/>
          <a:lstStyle/>
          <a:p>
            <a:r>
              <a:rPr lang="en-US" b="0" dirty="0" smtClean="0"/>
              <a:t>Single row functions</a:t>
            </a:r>
            <a:endParaRPr lang="en-US" dirty="0"/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5988" y="1705142"/>
            <a:ext cx="2701089" cy="1774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799" y="4038600"/>
            <a:ext cx="3334888" cy="1546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21226" y="3982680"/>
            <a:ext cx="2516273" cy="1602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7" name="Straight Arrow Connector 26"/>
          <p:cNvCxnSpPr>
            <a:endCxn id="25" idx="0"/>
          </p:cNvCxnSpPr>
          <p:nvPr/>
        </p:nvCxnSpPr>
        <p:spPr>
          <a:xfrm flipH="1">
            <a:off x="3115243" y="3429000"/>
            <a:ext cx="923358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6" idx="0"/>
          </p:cNvCxnSpPr>
          <p:nvPr/>
        </p:nvCxnSpPr>
        <p:spPr>
          <a:xfrm>
            <a:off x="6335626" y="3429000"/>
            <a:ext cx="343737" cy="55368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93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81744" y="766826"/>
            <a:ext cx="3706882" cy="593092"/>
          </a:xfrm>
        </p:spPr>
        <p:txBody>
          <a:bodyPr/>
          <a:lstStyle/>
          <a:p>
            <a:r>
              <a:rPr lang="en-US" b="0" dirty="0"/>
              <a:t>GROUP BY Clause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14895" y="1882134"/>
            <a:ext cx="78056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b="1" dirty="0" smtClean="0"/>
              <a:t>GROUP BY</a:t>
            </a:r>
            <a:r>
              <a:rPr lang="en-US" dirty="0" smtClean="0"/>
              <a:t> clause is used to do operations on groups of rows.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SQL GROUP BY Syntax</a:t>
            </a:r>
          </a:p>
          <a:p>
            <a:r>
              <a:rPr lang="en-US" b="1" dirty="0" smtClean="0"/>
              <a:t>	SELECT </a:t>
            </a:r>
            <a:r>
              <a:rPr lang="en-US" b="1" i="1" dirty="0" smtClean="0"/>
              <a:t>column_name1</a:t>
            </a:r>
            <a:r>
              <a:rPr lang="en-US" b="1" dirty="0" smtClean="0"/>
              <a:t>, MAX(</a:t>
            </a:r>
            <a:r>
              <a:rPr lang="en-US" b="1" i="1" dirty="0" smtClean="0"/>
              <a:t>column_name2)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	FROM </a:t>
            </a:r>
            <a:r>
              <a:rPr lang="en-US" b="1" i="1" dirty="0" err="1" smtClean="0"/>
              <a:t>table_name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	GROUP BY</a:t>
            </a:r>
            <a:r>
              <a:rPr lang="en-US" b="1" i="1" dirty="0" smtClean="0"/>
              <a:t> column_name1</a:t>
            </a:r>
            <a:r>
              <a:rPr lang="en-US" b="1" dirty="0" smtClean="0"/>
              <a:t>;</a:t>
            </a:r>
          </a:p>
          <a:p>
            <a:endParaRPr lang="en-US" b="1" dirty="0" smtClean="0"/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SQL will partition the query based on the columns in the GROUP BY clause and operate the group function on the rest of the selected columns.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9664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81744" y="766826"/>
            <a:ext cx="4056016" cy="593092"/>
          </a:xfrm>
        </p:spPr>
        <p:txBody>
          <a:bodyPr/>
          <a:lstStyle/>
          <a:p>
            <a:r>
              <a:rPr lang="en-US" b="0" dirty="0" smtClean="0"/>
              <a:t>Single group functions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537" y="1930400"/>
            <a:ext cx="7997861" cy="336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5193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dirty="0" smtClean="0"/>
              <a:t>		     Generating DB structure using </a:t>
            </a:r>
            <a:r>
              <a:rPr lang="en-US" dirty="0" err="1" smtClean="0"/>
              <a:t>Liquibase</a:t>
            </a: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85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81744" y="766826"/>
            <a:ext cx="3706882" cy="593092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Liquibase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1449" y="2215661"/>
            <a:ext cx="7461738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3225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marL="403225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b="1" dirty="0">
              <a:latin typeface="Arial" pitchFamily="34" charset="0"/>
              <a:cs typeface="Arial" pitchFamily="34" charset="0"/>
            </a:endParaRPr>
          </a:p>
          <a:p>
            <a:pPr marL="403225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dirty="0" err="1" smtClean="0">
                <a:latin typeface="Arial" pitchFamily="34" charset="0"/>
                <a:cs typeface="Arial" pitchFamily="34" charset="0"/>
              </a:rPr>
              <a:t>Liquibase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/>
              <a:t>is </a:t>
            </a:r>
            <a:r>
              <a:rPr lang="en-US" dirty="0"/>
              <a:t>a migration management tool for relational databases. It </a:t>
            </a:r>
            <a:r>
              <a:rPr lang="en-US" dirty="0" smtClean="0"/>
              <a:t>creates a version history for DDL and DML </a:t>
            </a:r>
            <a:r>
              <a:rPr lang="en-US" dirty="0"/>
              <a:t>in a database; similar to the way </a:t>
            </a:r>
            <a:r>
              <a:rPr lang="en-US" dirty="0" err="1"/>
              <a:t>Git</a:t>
            </a:r>
            <a:r>
              <a:rPr lang="en-US" dirty="0"/>
              <a:t> or SVN works for source </a:t>
            </a:r>
            <a:r>
              <a:rPr lang="en-US" dirty="0" smtClean="0"/>
              <a:t>code.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66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81744" y="766826"/>
            <a:ext cx="3706882" cy="593092"/>
          </a:xfrm>
        </p:spPr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Liquibase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6059" y="1772041"/>
            <a:ext cx="7632896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3225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/>
              <a:t>U</a:t>
            </a:r>
            <a:r>
              <a:rPr lang="en-US" dirty="0" smtClean="0"/>
              <a:t>ses </a:t>
            </a:r>
            <a:r>
              <a:rPr lang="en-US" dirty="0"/>
              <a:t>a distributed locking system to only allow one process to update the database at a </a:t>
            </a:r>
            <a:r>
              <a:rPr lang="en-US" dirty="0" smtClean="0"/>
              <a:t>time (</a:t>
            </a:r>
            <a:r>
              <a:rPr lang="en-US" b="1" dirty="0" err="1" smtClean="0"/>
              <a:t>databasechangeloglock</a:t>
            </a:r>
            <a:r>
              <a:rPr lang="en-US" dirty="0" smtClean="0"/>
              <a:t>);</a:t>
            </a:r>
          </a:p>
          <a:p>
            <a:pPr marL="403225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03225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03225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Keeps a list </a:t>
            </a:r>
            <a:r>
              <a:rPr lang="en-US" dirty="0"/>
              <a:t>of all the statements that have been run against the database </a:t>
            </a:r>
            <a:r>
              <a:rPr lang="en-US" dirty="0" smtClean="0"/>
              <a:t>(</a:t>
            </a:r>
            <a:r>
              <a:rPr lang="en-US" b="1" dirty="0" err="1"/>
              <a:t>d</a:t>
            </a:r>
            <a:r>
              <a:rPr lang="en-US" b="1" dirty="0" err="1" smtClean="0"/>
              <a:t>atabasechangelog</a:t>
            </a:r>
            <a:r>
              <a:rPr lang="en-US" dirty="0" smtClean="0"/>
              <a:t>);</a:t>
            </a:r>
          </a:p>
          <a:p>
            <a:pPr marL="403225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03225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03225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Work with branches;</a:t>
            </a:r>
          </a:p>
          <a:p>
            <a:pPr marL="403225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403225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403225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upports all database types: </a:t>
            </a:r>
            <a:r>
              <a:rPr lang="en-US" dirty="0" smtClean="0"/>
              <a:t>MySQL, PostgreSQL, Oracle, DB2, </a:t>
            </a:r>
            <a:r>
              <a:rPr lang="en-US" dirty="0" err="1" smtClean="0"/>
              <a:t>etc</a:t>
            </a:r>
            <a:r>
              <a:rPr lang="en-US" dirty="0" smtClean="0"/>
              <a:t>;</a:t>
            </a:r>
          </a:p>
          <a:p>
            <a:pPr marL="117475">
              <a:spcAft>
                <a:spcPts val="300"/>
              </a:spcAft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90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81743" y="766826"/>
            <a:ext cx="4463979" cy="593092"/>
          </a:xfrm>
        </p:spPr>
        <p:txBody>
          <a:bodyPr/>
          <a:lstStyle/>
          <a:p>
            <a:r>
              <a:rPr lang="en-US" dirty="0" smtClean="0"/>
              <a:t>How to use </a:t>
            </a:r>
            <a:r>
              <a:rPr lang="en-US" dirty="0" err="1" smtClean="0"/>
              <a:t>Liquibase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1449" y="1925950"/>
            <a:ext cx="7632896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3225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Maven plugin added in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pom.xml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marL="403225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403225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403225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Directory structure: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resources/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db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/changelog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marL="403225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403225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403225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File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db.changelog-master.xml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marL="403225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403225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403225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Files which will be included in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db.changelog-master.xml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example: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db.changelog-1.0.xml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marL="403225" indent="-285750">
              <a:spcAft>
                <a:spcPts val="300"/>
              </a:spcAft>
              <a:buFontTx/>
              <a:buChar char="-"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08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81743" y="766826"/>
            <a:ext cx="6208374" cy="593092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db.changelog-master.xml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88" y="1730327"/>
            <a:ext cx="7877907" cy="347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29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45588" y="766826"/>
            <a:ext cx="6208374" cy="593092"/>
          </a:xfrm>
        </p:spPr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db.changelog-1.0.xml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837" y="1982665"/>
            <a:ext cx="5936567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21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06582" y="1701801"/>
            <a:ext cx="7718281" cy="3930650"/>
          </a:xfrm>
        </p:spPr>
        <p:txBody>
          <a:bodyPr>
            <a:normAutofit/>
          </a:bodyPr>
          <a:lstStyle/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What is a relational database?</a:t>
            </a:r>
          </a:p>
          <a:p>
            <a:pPr>
              <a:spcAft>
                <a:spcPts val="300"/>
              </a:spcAft>
            </a:pP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RDBMS – Relational Database Management System</a:t>
            </a:r>
          </a:p>
          <a:p>
            <a:pPr marL="227013" lvl="0" indent="342900">
              <a:spcAft>
                <a:spcPts val="300"/>
              </a:spcAft>
              <a:buFont typeface="+mj-lt"/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 collection of objects and relations that stores data. In our case this is represented by tables, organized in rows and columns.</a:t>
            </a:r>
          </a:p>
          <a:p>
            <a:pPr marL="227013" lvl="0" indent="342900">
              <a:spcAft>
                <a:spcPts val="300"/>
              </a:spcAft>
              <a:buFont typeface="+mj-lt"/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 set of operations that acts on the relations to create other relations</a:t>
            </a:r>
          </a:p>
          <a:p>
            <a:pPr marL="227013" lvl="0" indent="342900">
              <a:spcAft>
                <a:spcPts val="300"/>
              </a:spcAft>
              <a:buFont typeface="+mj-lt"/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Ensures data integrity for accuracy and consistency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81743" y="766826"/>
            <a:ext cx="2293719" cy="593092"/>
          </a:xfrm>
        </p:spPr>
        <p:txBody>
          <a:bodyPr/>
          <a:lstStyle/>
          <a:p>
            <a:r>
              <a:rPr lang="en-US" b="0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69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81743" y="766826"/>
            <a:ext cx="6208374" cy="593092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DDL in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Liquibase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618" y="1700212"/>
            <a:ext cx="6738425" cy="365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0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81743" y="766826"/>
            <a:ext cx="6208374" cy="593092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DDL in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Liquibase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743" y="1842868"/>
            <a:ext cx="6208374" cy="12942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63" y="3530185"/>
            <a:ext cx="6455533" cy="164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45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81743" y="766826"/>
            <a:ext cx="6208374" cy="593092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DDL in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Liquibase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742" y="1719554"/>
            <a:ext cx="5153297" cy="138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03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81743" y="766826"/>
            <a:ext cx="6208374" cy="593092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DML in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Liquibase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743" y="1702190"/>
            <a:ext cx="5927020" cy="18428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743" y="3321514"/>
            <a:ext cx="5026688" cy="160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05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81743" y="766826"/>
            <a:ext cx="6208374" cy="593092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DML in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Liquibase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2103705"/>
            <a:ext cx="4230272" cy="13428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743" y="3587262"/>
            <a:ext cx="4435845" cy="169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1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335876"/>
            <a:ext cx="7705725" cy="135867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52768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06582" y="1701801"/>
            <a:ext cx="7718281" cy="3930650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In the workshop, we will work with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Oracle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Database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You should already have a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Docker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image with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Oracle XE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(Express Edition).</a:t>
            </a:r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We will connect to the database using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IntelliJ IDEA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Oracle Database works with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users, schemas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and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grants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 We will create our own user, grant him permissions and work only with our user afterwards.</a:t>
            </a:r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spcAft>
                <a:spcPts val="300"/>
              </a:spcAft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spcAft>
                <a:spcPts val="300"/>
              </a:spcAft>
            </a:pP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81743" y="766826"/>
            <a:ext cx="2293719" cy="593092"/>
          </a:xfrm>
        </p:spPr>
        <p:txBody>
          <a:bodyPr/>
          <a:lstStyle/>
          <a:p>
            <a:r>
              <a:rPr lang="en-US" b="0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4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81743" y="766826"/>
            <a:ext cx="2293719" cy="593092"/>
          </a:xfrm>
        </p:spPr>
        <p:txBody>
          <a:bodyPr/>
          <a:lstStyle/>
          <a:p>
            <a:r>
              <a:rPr lang="en-US" b="0" dirty="0" smtClean="0"/>
              <a:t>Introduction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09" y="1562774"/>
            <a:ext cx="7146201" cy="411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69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/>
            <a:r>
              <a:rPr lang="en-US" dirty="0" smtClean="0"/>
              <a:t>							   DDL vs. DML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77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06582" y="1520982"/>
            <a:ext cx="7718281" cy="425512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is Data Definition Language?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 </a:t>
            </a:r>
            <a:r>
              <a:rPr lang="en-US" b="1" dirty="0" smtClean="0"/>
              <a:t>data definition language</a:t>
            </a:r>
            <a:r>
              <a:rPr lang="en-US" dirty="0" smtClean="0"/>
              <a:t> or </a:t>
            </a:r>
            <a:r>
              <a:rPr lang="en-US" b="1" dirty="0" smtClean="0"/>
              <a:t>data</a:t>
            </a:r>
            <a:r>
              <a:rPr lang="en-US" dirty="0" smtClean="0"/>
              <a:t> </a:t>
            </a:r>
            <a:r>
              <a:rPr lang="en-US" b="1" dirty="0" smtClean="0"/>
              <a:t>description</a:t>
            </a:r>
            <a:r>
              <a:rPr lang="en-US" dirty="0" smtClean="0"/>
              <a:t> </a:t>
            </a:r>
            <a:r>
              <a:rPr lang="en-US" b="1" dirty="0" smtClean="0"/>
              <a:t>language</a:t>
            </a:r>
            <a:r>
              <a:rPr lang="en-US" dirty="0" smtClean="0"/>
              <a:t> (DDL) is a syntax similar to a computer programming </a:t>
            </a:r>
            <a:r>
              <a:rPr lang="en-US" b="1" dirty="0" smtClean="0"/>
              <a:t>language</a:t>
            </a:r>
            <a:r>
              <a:rPr lang="en-US" dirty="0" smtClean="0"/>
              <a:t> for </a:t>
            </a:r>
            <a:r>
              <a:rPr lang="en-US" b="1" dirty="0" smtClean="0"/>
              <a:t>defining data</a:t>
            </a:r>
            <a:r>
              <a:rPr lang="en-US" dirty="0" smtClean="0"/>
              <a:t> structures, especially database schemas.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 </a:t>
            </a:r>
            <a:r>
              <a:rPr lang="en-US" b="1" dirty="0" smtClean="0"/>
              <a:t>Data Definition Language</a:t>
            </a:r>
            <a:r>
              <a:rPr lang="en-US" dirty="0" smtClean="0"/>
              <a:t> (DDL) is used to create and destroy databases and database objects.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81742" y="766826"/>
            <a:ext cx="5776753" cy="593092"/>
          </a:xfrm>
        </p:spPr>
        <p:txBody>
          <a:bodyPr/>
          <a:lstStyle/>
          <a:p>
            <a:r>
              <a:rPr lang="en-US" b="0" dirty="0" smtClean="0"/>
              <a:t>DDL – Data Definition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3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8">
      <a:dk1>
        <a:srgbClr val="565A5C"/>
      </a:dk1>
      <a:lt1>
        <a:sysClr val="window" lastClr="FFFFFF"/>
      </a:lt1>
      <a:dk2>
        <a:srgbClr val="E60000"/>
      </a:dk2>
      <a:lt2>
        <a:srgbClr val="FFFFFF"/>
      </a:lt2>
      <a:accent1>
        <a:srgbClr val="E83424"/>
      </a:accent1>
      <a:accent2>
        <a:srgbClr val="98C000"/>
      </a:accent2>
      <a:accent3>
        <a:srgbClr val="00A3CA"/>
      </a:accent3>
      <a:accent4>
        <a:srgbClr val="FBC100"/>
      </a:accent4>
      <a:accent5>
        <a:srgbClr val="F18E00"/>
      </a:accent5>
      <a:accent6>
        <a:srgbClr val="6A1485"/>
      </a:accent6>
      <a:hlink>
        <a:srgbClr val="00A3CA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AB9993CCBF73478E12853278F3FB5C" ma:contentTypeVersion="1" ma:contentTypeDescription="Create a new document." ma:contentTypeScope="" ma:versionID="4db10d317033d09fed4d0297d17c663a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8c5b5cd9b8d25ff6dd15848836f427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E29AC310-E4D3-4181-8DC8-8BCBD631C9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3E8851E-A513-4DE1-BFEA-60B7444A35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424CC9-255C-4972-B5F2-6F19B32F3DE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4380</TotalTime>
  <Words>1124</Words>
  <Application>Microsoft Office PowerPoint</Application>
  <PresentationFormat>On-screen Show (4:3)</PresentationFormat>
  <Paragraphs>297</Paragraphs>
  <Slides>55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8" baseType="lpstr">
      <vt:lpstr>Arial</vt:lpstr>
      <vt:lpstr>Calibri</vt:lpstr>
      <vt:lpstr>Office Theme</vt:lpstr>
      <vt:lpstr>SQL Structured Query Language</vt:lpstr>
      <vt:lpstr>Topics</vt:lpstr>
      <vt:lpstr>Introduction</vt:lpstr>
      <vt:lpstr>Introduction</vt:lpstr>
      <vt:lpstr>Introduction</vt:lpstr>
      <vt:lpstr>Introduction</vt:lpstr>
      <vt:lpstr>Introduction</vt:lpstr>
      <vt:lpstr>          DDL vs. DML</vt:lpstr>
      <vt:lpstr>DDL – Data Definition Language</vt:lpstr>
      <vt:lpstr>DDL – Data Definition Language</vt:lpstr>
      <vt:lpstr>DDL – Data Definition Language</vt:lpstr>
      <vt:lpstr>DDL – Data Definition Language</vt:lpstr>
      <vt:lpstr>DML – Data Manipulation Language</vt:lpstr>
      <vt:lpstr>DML – Data Manipulation Language</vt:lpstr>
      <vt:lpstr>DML – Data Manipulation Language</vt:lpstr>
      <vt:lpstr>     Data QUERY (SELECT Clause)</vt:lpstr>
      <vt:lpstr>SELECT Clause</vt:lpstr>
      <vt:lpstr>SELECT Clause</vt:lpstr>
      <vt:lpstr>        Constraints</vt:lpstr>
      <vt:lpstr>Constraints</vt:lpstr>
      <vt:lpstr>Constraints</vt:lpstr>
      <vt:lpstr>       Data Filtering &amp; Ordering (WHERE, ORDER BY)</vt:lpstr>
      <vt:lpstr>WHERE Clause</vt:lpstr>
      <vt:lpstr>WHERE Clause</vt:lpstr>
      <vt:lpstr>ORDER BY</vt:lpstr>
      <vt:lpstr>   Retrieving data from multiple tables</vt:lpstr>
      <vt:lpstr>Data from multiple tables</vt:lpstr>
      <vt:lpstr>SQL Joins</vt:lpstr>
      <vt:lpstr>SQL Joins</vt:lpstr>
      <vt:lpstr>SQL Joins</vt:lpstr>
      <vt:lpstr>SQL Joins</vt:lpstr>
      <vt:lpstr>         Views</vt:lpstr>
      <vt:lpstr>Views</vt:lpstr>
      <vt:lpstr>Views</vt:lpstr>
      <vt:lpstr>Views</vt:lpstr>
      <vt:lpstr>     Single row &amp; group functions</vt:lpstr>
      <vt:lpstr>Single row functions</vt:lpstr>
      <vt:lpstr>Single row functions</vt:lpstr>
      <vt:lpstr>Single row functions</vt:lpstr>
      <vt:lpstr>Single row functions</vt:lpstr>
      <vt:lpstr>Single row functions</vt:lpstr>
      <vt:lpstr>GROUP BY Clause</vt:lpstr>
      <vt:lpstr>Single group functions</vt:lpstr>
      <vt:lpstr>       Generating DB structure using Liquibase</vt:lpstr>
      <vt:lpstr>What is Liquibase?</vt:lpstr>
      <vt:lpstr>Why Liquibase?</vt:lpstr>
      <vt:lpstr>How to use Liquibase?</vt:lpstr>
      <vt:lpstr>db.changelog-master.xml</vt:lpstr>
      <vt:lpstr>db.changelog-1.0.xml</vt:lpstr>
      <vt:lpstr>DDL in Liquibase</vt:lpstr>
      <vt:lpstr>DDL in Liquibase</vt:lpstr>
      <vt:lpstr>DDL in Liquibase</vt:lpstr>
      <vt:lpstr>DML in Liquibase</vt:lpstr>
      <vt:lpstr>DML in Liquibase</vt:lpstr>
      <vt:lpstr>Thank you!</vt:lpstr>
    </vt:vector>
  </TitlesOfParts>
  <Company>Brandtailors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Mihai Părpălea</dc:creator>
  <cp:lastModifiedBy>Cristina Constantin</cp:lastModifiedBy>
  <cp:revision>356</cp:revision>
  <dcterms:created xsi:type="dcterms:W3CDTF">2013-12-09T08:38:16Z</dcterms:created>
  <dcterms:modified xsi:type="dcterms:W3CDTF">2017-07-11T15:00:18Z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0x0101002EAB9993CCBF73478E12853278F3FB5C</vt:lpwstr>
  </property>
</Properties>
</file>