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Outfit"/>
      <p:regular r:id="rId27"/>
      <p:bold r:id="rId28"/>
    </p:embeddedFont>
    <p:embeddedFont>
      <p:font typeface="Outfit Medium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  <p:embeddedFont>
      <p:font typeface="DM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Rubén Pecellí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064F3C-D096-4BC3-9930-A8F941F93E4C}">
  <a:tblStyle styleId="{4E064F3C-D096-4BC3-9930-A8F941F93E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utfit-bold.fntdata"/><Relationship Id="rId27" Type="http://schemas.openxmlformats.org/officeDocument/2006/relationships/font" Target="fonts/Outfi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utfit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OutfitMedium-bold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35" Type="http://schemas.openxmlformats.org/officeDocument/2006/relationships/font" Target="fonts/DMSans-regular.fntdata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37" Type="http://schemas.openxmlformats.org/officeDocument/2006/relationships/font" Target="fonts/DMSans-italic.fntdata"/><Relationship Id="rId14" Type="http://schemas.openxmlformats.org/officeDocument/2006/relationships/slide" Target="slides/slide8.xml"/><Relationship Id="rId36" Type="http://schemas.openxmlformats.org/officeDocument/2006/relationships/font" Target="fonts/DM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DM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7-29T19:07:38.023">
    <p:pos x="6000" y="0"/>
    <p:text>Yo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7-29T19:07:46.817">
    <p:pos x="6000" y="0"/>
    <p:text>Yo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ef20504d4d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ef20504d4d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todo ello, el modelo que obtuvo mejor clasificación fue La Regresión Logistica, ya que siempre predice mejor el Accuracy y tiene una mejor matriz de confusión.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Como vemos, ell F1Score en  ambas clases son iguales, lo que significa un buen equilibrio entre precisión y sensibilidad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ef4318bc77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ef4318bc77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Nos hemos apoyado en las probabilidades que nos da nuestro modelo para crear un </a:t>
            </a:r>
            <a:r>
              <a:rPr lang="en"/>
              <a:t>semáforo </a:t>
            </a:r>
            <a:r>
              <a:rPr lang="en"/>
              <a:t>con el cual nos podemos apoyar para evitar fugas de talentos y aplicar diferentes planes de acción dependiendo la </a:t>
            </a:r>
            <a:r>
              <a:rPr lang="en"/>
              <a:t>probabilidad</a:t>
            </a:r>
            <a:r>
              <a:rPr lang="en"/>
              <a:t> de fuga que tenga el empleado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 la imagen vemos algunos ejemplos de políticas que se pueden revisar.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ef4318bc77_2_20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ef4318bc77_2_20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Este dashboard interactivo sirve para sacar conclusiones clave, de forma más productiva, poniendo foco en lo que realmente aporta valor, por lo que puedes detectar de forma automática y en real time cualquier indicio de posible fuga de talento.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El Dashboard se compone de  Insights, y categorías sobre las variables que hemos recolectado y creado, es totalmente personalizable.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Con ello, podemos hacer multitud de filtros para tener alertas tempranas y ejecutar planes de acción que ya incluso podemos tener ya previamente definidos.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Ahora, vamos a hacer una pequeña Demo para ver como funciona.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Un primer modelo para tomar decisiones basadas en datos (Data Driven)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El modelo ayuda a los líderes de HRR a diseñar nuevas estrategias de retención de talento.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 futuro podría conectarse con mayores decisiones y procesos en las áreas de HHRR. (360 HR Analytics)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ef4318bc77_2_20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ef4318bc77_2_20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Un primer modelo para tomar decisiones basadas en datos (Data Driven)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El modelo ayuda a los líderes de HRR a diseñar nuevas estrategias de retención de talento.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 futuro podría conectarse con mayores decisiones y procesos en las áreas de HHRR. (360 HR Analytics)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el entorno empresarial actual, la retención de talento se ha convertido en un factor crucial para el éxito de las organizaciones. La rotación de empleados, o "abandono", no solo implica costos significativos relacionados con el reclutamiento y la formación de nuevos empleados, sino que también puede afectar la moral del equipo y la productividad general de la empresa. Con el auge de la analítica de datos y el machine learning, es posible predecir patrones de rotación y tomar decisiones proactivas para mejorar la satisfacción y retención de los empleados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Diseñamos un modelo basado en X etapas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Trabajamos con un Dataset IBM (Imagen IBM). Estos datos tenian algunos desafios.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ef45707d6f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ef45707d6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que hemos detectado.</a:t>
            </a:r>
            <a:br>
              <a:rPr lang="en"/>
            </a:br>
            <a:r>
              <a:rPr lang="en"/>
              <a:t>Senalar en rojo. Flecha comentario.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f20504d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ef20504d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Metricas que nos fijamos : </a:t>
            </a:r>
            <a:r>
              <a:rPr b="1" lang="en">
                <a:solidFill>
                  <a:schemeClr val="dk1"/>
                </a:solidFill>
              </a:rPr>
              <a:t>Precisión)</a:t>
            </a:r>
            <a:r>
              <a:rPr lang="en">
                <a:solidFill>
                  <a:schemeClr val="dk1"/>
                </a:solidFill>
              </a:rPr>
              <a:t>: Mide cuántas de las predicciones positivas del modelo son realmente positivas.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f1-score</a:t>
            </a:r>
            <a:r>
              <a:rPr lang="en">
                <a:solidFill>
                  <a:schemeClr val="dk1"/>
                </a:solidFill>
              </a:rPr>
              <a:t> es una métrica que combina la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precision</a:t>
            </a:r>
            <a:r>
              <a:rPr lang="en">
                <a:solidFill>
                  <a:schemeClr val="dk1"/>
                </a:solidFill>
              </a:rPr>
              <a:t> (precisión) y el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recall</a:t>
            </a:r>
            <a:r>
              <a:rPr lang="en">
                <a:solidFill>
                  <a:schemeClr val="dk1"/>
                </a:solidFill>
              </a:rPr>
              <a:t> (sensibilidad).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Nos fijamos que media mejor los que se quedaban que los que se iban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Recall - Mide cuántos de los casos positivos reales fueron correctamente identificados por el modelo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ef20504d4d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ef20504d4d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ef20504d4d_5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ef20504d4d_5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Eliminamos varias columnas con valores </a:t>
            </a:r>
            <a:r>
              <a:rPr lang="en">
                <a:solidFill>
                  <a:schemeClr val="dk1"/>
                </a:solidFill>
              </a:rPr>
              <a:t>constantes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Para mejorar el modelo hicimos ingeniería de características creando y combinando diferentes atributos.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Tras hacer el modelo, le añadimos las características creadas e hicimos un balanceo de clases, porque vimos que predecía mejor los que se quedaban que los que se iban.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Para balanceo de clases hemos utilizado la librería Smoke.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0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ctrTitle"/>
          </p:nvPr>
        </p:nvSpPr>
        <p:spPr>
          <a:xfrm>
            <a:off x="713250" y="1694425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Retención Estratégica de Talentos con IA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lang="en" sz="2200"/>
              <a:t>Data Science</a:t>
            </a:r>
            <a:endParaRPr sz="4800"/>
          </a:p>
        </p:txBody>
      </p:sp>
      <p:cxnSp>
        <p:nvCxnSpPr>
          <p:cNvPr id="341" name="Google Shape;341;p34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2" name="Google Shape;342;p34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3" name="Google Shape;343;p34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4"/>
          <p:cNvSpPr txBox="1"/>
          <p:nvPr/>
        </p:nvSpPr>
        <p:spPr>
          <a:xfrm>
            <a:off x="713250" y="4585950"/>
            <a:ext cx="4873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1C6FD"/>
                </a:solidFill>
                <a:latin typeface="Outfit"/>
                <a:ea typeface="Outfit"/>
                <a:cs typeface="Outfit"/>
                <a:sym typeface="Outfit"/>
              </a:rPr>
              <a:t>Cristina González &amp; Rubén Pecellín</a:t>
            </a:r>
            <a:endParaRPr sz="500">
              <a:solidFill>
                <a:srgbClr val="B1C6F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/>
          <p:nvPr/>
        </p:nvSpPr>
        <p:spPr>
          <a:xfrm>
            <a:off x="1159875" y="366475"/>
            <a:ext cx="72414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Regresión Logística Hiperparametrizada y Balanceada</a:t>
            </a:r>
            <a:endParaRPr b="1" sz="2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540" name="Google Shape;54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238" y="1251675"/>
            <a:ext cx="6388918" cy="355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" name="Google Shape;541;p43"/>
          <p:cNvGrpSpPr/>
          <p:nvPr/>
        </p:nvGrpSpPr>
        <p:grpSpPr>
          <a:xfrm>
            <a:off x="5795587" y="1251682"/>
            <a:ext cx="816933" cy="734389"/>
            <a:chOff x="-62148000" y="1930075"/>
            <a:chExt cx="309550" cy="319800"/>
          </a:xfrm>
        </p:grpSpPr>
        <p:sp>
          <p:nvSpPr>
            <p:cNvPr id="542" name="Google Shape;542;p43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68DAF9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68DAF9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43"/>
          <p:cNvSpPr/>
          <p:nvPr/>
        </p:nvSpPr>
        <p:spPr>
          <a:xfrm>
            <a:off x="1703700" y="1243375"/>
            <a:ext cx="1763400" cy="306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5" name="Google Shape;545;p43"/>
          <p:cNvSpPr/>
          <p:nvPr/>
        </p:nvSpPr>
        <p:spPr>
          <a:xfrm>
            <a:off x="1703700" y="1799975"/>
            <a:ext cx="1170900" cy="523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0" name="Google Shape;550;p44"/>
          <p:cNvGraphicFramePr/>
          <p:nvPr/>
        </p:nvGraphicFramePr>
        <p:xfrm>
          <a:off x="688625" y="139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{4E064F3C-D096-4BC3-9930-A8F941F93E4C}</a:tableStyleId>
              </a:tblPr>
              <a:tblGrid>
                <a:gridCol w="869950"/>
                <a:gridCol w="2259350"/>
                <a:gridCol w="1748700"/>
                <a:gridCol w="1380675"/>
                <a:gridCol w="1508075"/>
              </a:tblGrid>
              <a:tr h="3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Estrategia 1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Estrategia 2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Estrategia 3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Estrategia 4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</a:tr>
              <a:tr h="106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Rojo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Proveer a los empleados los recursos necesarios para su crecimiento y desarrollo continuo, fomentando una cultura de aprendizaje y mejora constante.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Establecer un sistema de reconocimiento constante y significativo,, fortaleciendo su compromiso y motivación.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Establecer expectativas realistas y cumplir con las promesas hechas, apoyándose en un plan de acción bien definido.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Implementar políticas que ofrezcan flexibilidad, promoviendo un ambiente de trabajo más inclusivo y comprensivo.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Naranja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Mejorar el entorno físico de trabajo, pero equilibrado con las necesidades funcionales.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Asegurarse que los salarios sean competitivos, evaluando la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sostenibilidad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financiera.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Proveer programas de bienestar físico y mental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Ofrecer reconocimiento ocasional, asegurándose de que sea genuino y valorado.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Verde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Ofrecer trayectorias profesionales claras y oportunidades para asumir nuevas responsabilidades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Ofrecer oportunidades continuas de aprendizaje y crecimiento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Implementar programas de mentoría y coaching para el desarrollo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Fomentar la retroalimentación constante y constructiva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1" name="Google Shape;551;p44"/>
          <p:cNvSpPr txBox="1"/>
          <p:nvPr>
            <p:ph type="title"/>
          </p:nvPr>
        </p:nvSpPr>
        <p:spPr>
          <a:xfrm>
            <a:off x="-20400" y="246200"/>
            <a:ext cx="918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El Modelo de IA es una herramienta que te ayuda a diseñar diferentes estrategias de retención en función de sus predicciones.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45"/>
          <p:cNvPicPr preferRelativeResize="0"/>
          <p:nvPr/>
        </p:nvPicPr>
        <p:blipFill rotWithShape="1">
          <a:blip r:embed="rId3">
            <a:alphaModFix/>
          </a:blip>
          <a:srcRect b="8311" l="0" r="7192" t="2314"/>
          <a:stretch/>
        </p:blipFill>
        <p:spPr>
          <a:xfrm>
            <a:off x="3791425" y="1461500"/>
            <a:ext cx="5186924" cy="278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5"/>
          <p:cNvSpPr txBox="1"/>
          <p:nvPr>
            <p:ph type="title"/>
          </p:nvPr>
        </p:nvSpPr>
        <p:spPr>
          <a:xfrm>
            <a:off x="634225" y="505475"/>
            <a:ext cx="7731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El</a:t>
            </a:r>
            <a:r>
              <a:rPr lang="en" sz="2200"/>
              <a:t> Dashboard interactivo en Tableau nos permite detectar en de forma temprana indicios de fuga de talento.</a:t>
            </a:r>
            <a:endParaRPr sz="2200"/>
          </a:p>
        </p:txBody>
      </p:sp>
      <p:sp>
        <p:nvSpPr>
          <p:cNvPr id="558" name="Google Shape;558;p45"/>
          <p:cNvSpPr txBox="1"/>
          <p:nvPr/>
        </p:nvSpPr>
        <p:spPr>
          <a:xfrm>
            <a:off x="128000" y="1347125"/>
            <a:ext cx="36078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asado en un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semáforo para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identificar la probabilidad y estadísticas del abandono.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 del Dashboard: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Métricas relevante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Categorización de las variables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Estrategias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retención de talento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Empleado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Filtros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9" name="Google Shape;559;p45"/>
          <p:cNvSpPr/>
          <p:nvPr/>
        </p:nvSpPr>
        <p:spPr>
          <a:xfrm>
            <a:off x="315750" y="2217400"/>
            <a:ext cx="168000" cy="168000"/>
          </a:xfrm>
          <a:prstGeom prst="ellipse">
            <a:avLst/>
          </a:prstGeom>
          <a:solidFill>
            <a:srgbClr val="3846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0" name="Google Shape;560;p45"/>
          <p:cNvSpPr/>
          <p:nvPr/>
        </p:nvSpPr>
        <p:spPr>
          <a:xfrm>
            <a:off x="315750" y="1461500"/>
            <a:ext cx="168000" cy="16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6"/>
          <p:cNvSpPr/>
          <p:nvPr/>
        </p:nvSpPr>
        <p:spPr>
          <a:xfrm flipH="1" rot="10800000">
            <a:off x="7185836" y="18382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6"/>
          <p:cNvSpPr/>
          <p:nvPr/>
        </p:nvSpPr>
        <p:spPr>
          <a:xfrm flipH="1" rot="10800000">
            <a:off x="7137014" y="453898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6"/>
          <p:cNvSpPr/>
          <p:nvPr/>
        </p:nvSpPr>
        <p:spPr>
          <a:xfrm flipH="1" rot="10800000">
            <a:off x="6717609" y="4067147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6"/>
          <p:cNvSpPr/>
          <p:nvPr/>
        </p:nvSpPr>
        <p:spPr>
          <a:xfrm flipH="1" rot="10800000">
            <a:off x="6249883" y="3014741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6"/>
          <p:cNvSpPr/>
          <p:nvPr/>
        </p:nvSpPr>
        <p:spPr>
          <a:xfrm flipH="1" rot="10800000">
            <a:off x="5843383" y="3511084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6"/>
          <p:cNvSpPr/>
          <p:nvPr/>
        </p:nvSpPr>
        <p:spPr>
          <a:xfrm flipH="1" rot="10800000">
            <a:off x="7591814" y="339567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6"/>
          <p:cNvSpPr/>
          <p:nvPr/>
        </p:nvSpPr>
        <p:spPr>
          <a:xfrm flipH="1" rot="10800000">
            <a:off x="7185829" y="2310556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6"/>
          <p:cNvSpPr/>
          <p:nvPr/>
        </p:nvSpPr>
        <p:spPr>
          <a:xfrm flipH="1" rot="10800000">
            <a:off x="8073366" y="2981536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6"/>
          <p:cNvSpPr/>
          <p:nvPr/>
        </p:nvSpPr>
        <p:spPr>
          <a:xfrm>
            <a:off x="6147012" y="1260634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6"/>
          <p:cNvSpPr/>
          <p:nvPr/>
        </p:nvSpPr>
        <p:spPr>
          <a:xfrm>
            <a:off x="6466130" y="28352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6"/>
          <p:cNvSpPr/>
          <p:nvPr/>
        </p:nvSpPr>
        <p:spPr>
          <a:xfrm>
            <a:off x="5843384" y="-49347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6"/>
          <p:cNvSpPr/>
          <p:nvPr/>
        </p:nvSpPr>
        <p:spPr>
          <a:xfrm>
            <a:off x="6794122" y="870123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6"/>
          <p:cNvSpPr/>
          <p:nvPr/>
        </p:nvSpPr>
        <p:spPr>
          <a:xfrm>
            <a:off x="5215805" y="-4891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6"/>
          <p:cNvSpPr/>
          <p:nvPr/>
        </p:nvSpPr>
        <p:spPr>
          <a:xfrm flipH="1" rot="10800000">
            <a:off x="8595683" y="194750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6"/>
          <p:cNvSpPr/>
          <p:nvPr/>
        </p:nvSpPr>
        <p:spPr>
          <a:xfrm flipH="1" rot="10800000">
            <a:off x="8149185" y="146432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6"/>
          <p:cNvSpPr/>
          <p:nvPr/>
        </p:nvSpPr>
        <p:spPr>
          <a:xfrm>
            <a:off x="7964287" y="423409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6"/>
          <p:cNvSpPr/>
          <p:nvPr/>
        </p:nvSpPr>
        <p:spPr>
          <a:xfrm>
            <a:off x="8372430" y="-4891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722125" y="3540900"/>
            <a:ext cx="4890000" cy="77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3" name="Google Shape;583;p46"/>
          <p:cNvSpPr txBox="1"/>
          <p:nvPr/>
        </p:nvSpPr>
        <p:spPr>
          <a:xfrm>
            <a:off x="594525" y="423388"/>
            <a:ext cx="29571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Conclusiones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84" name="Google Shape;584;p46"/>
          <p:cNvSpPr txBox="1"/>
          <p:nvPr/>
        </p:nvSpPr>
        <p:spPr>
          <a:xfrm>
            <a:off x="423350" y="1536925"/>
            <a:ext cx="57708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Hemos logrado un primer modelo para tomar decisiones basadas en datos (Data Driven)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modelo ayuda a los líderes de HHRR a diseñar nuevas estrategias de retención de talento.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futuro, podría conectarse con mayores decisiones y procesos en las áreas de HHRR     (360 HR Analytics)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5" name="Google Shape;585;p46"/>
          <p:cNvSpPr/>
          <p:nvPr/>
        </p:nvSpPr>
        <p:spPr>
          <a:xfrm>
            <a:off x="594525" y="1698450"/>
            <a:ext cx="168000" cy="16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6" name="Google Shape;586;p46"/>
          <p:cNvSpPr/>
          <p:nvPr/>
        </p:nvSpPr>
        <p:spPr>
          <a:xfrm>
            <a:off x="594525" y="2487750"/>
            <a:ext cx="168000" cy="16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7" name="Google Shape;587;p46"/>
          <p:cNvSpPr/>
          <p:nvPr/>
        </p:nvSpPr>
        <p:spPr>
          <a:xfrm>
            <a:off x="594525" y="3218575"/>
            <a:ext cx="168000" cy="16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7"/>
          <p:cNvSpPr/>
          <p:nvPr/>
        </p:nvSpPr>
        <p:spPr>
          <a:xfrm>
            <a:off x="2757270" y="2876959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47"/>
          <p:cNvGrpSpPr/>
          <p:nvPr/>
        </p:nvGrpSpPr>
        <p:grpSpPr>
          <a:xfrm>
            <a:off x="-130025" y="-312465"/>
            <a:ext cx="3330702" cy="5732675"/>
            <a:chOff x="-130025" y="-312465"/>
            <a:chExt cx="3330702" cy="5732675"/>
          </a:xfrm>
        </p:grpSpPr>
        <p:sp>
          <p:nvSpPr>
            <p:cNvPr id="594" name="Google Shape;594;p47"/>
            <p:cNvSpPr/>
            <p:nvPr/>
          </p:nvSpPr>
          <p:spPr>
            <a:xfrm>
              <a:off x="1575672" y="423331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>
              <a:off x="1955986" y="23050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>
              <a:off x="173058" y="13833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-96967" y="9018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1575664" y="10205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>
              <a:off x="2361967" y="283544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1144579" y="15147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7"/>
            <p:cNvSpPr/>
            <p:nvPr/>
          </p:nvSpPr>
          <p:spPr>
            <a:xfrm flipH="1" rot="10800000">
              <a:off x="618137" y="24749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 flipH="1" rot="10800000">
              <a:off x="869355" y="34993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 flipH="1" rot="10800000">
              <a:off x="1396209" y="-3124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 flipH="1" rot="10800000">
              <a:off x="301247" y="30080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 flipH="1" rot="10800000">
              <a:off x="1011780" y="16415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 flipH="1" rot="10800000">
              <a:off x="-130025" y="4047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 flipH="1" rot="10800000">
              <a:off x="1994793" y="37492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 flipH="1" rot="10800000">
              <a:off x="2150368" y="86088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236023" y="445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47"/>
          <p:cNvSpPr txBox="1"/>
          <p:nvPr>
            <p:ph type="title"/>
          </p:nvPr>
        </p:nvSpPr>
        <p:spPr>
          <a:xfrm>
            <a:off x="4392000" y="1610075"/>
            <a:ext cx="50946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Gracias!</a:t>
            </a:r>
            <a:endParaRPr sz="6000"/>
          </a:p>
        </p:txBody>
      </p:sp>
      <p:cxnSp>
        <p:nvCxnSpPr>
          <p:cNvPr id="611" name="Google Shape;611;p47"/>
          <p:cNvCxnSpPr/>
          <p:nvPr/>
        </p:nvCxnSpPr>
        <p:spPr>
          <a:xfrm>
            <a:off x="4493000" y="161006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7"/>
          <p:cNvSpPr txBox="1"/>
          <p:nvPr/>
        </p:nvSpPr>
        <p:spPr>
          <a:xfrm>
            <a:off x="4682225" y="4579350"/>
            <a:ext cx="4873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1C6FD"/>
                </a:solidFill>
                <a:latin typeface="Outfit"/>
                <a:ea typeface="Outfit"/>
                <a:cs typeface="Outfit"/>
                <a:sym typeface="Outfit"/>
              </a:rPr>
              <a:t>Cristina González &amp; Rubén Pecellín</a:t>
            </a:r>
            <a:endParaRPr sz="500">
              <a:solidFill>
                <a:srgbClr val="B1C6F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/>
        </p:nvSpPr>
        <p:spPr>
          <a:xfrm>
            <a:off x="8292100" y="1706500"/>
            <a:ext cx="1305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35%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1163950" y="173025"/>
            <a:ext cx="665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Nos propusimos crear un modelo de IA que sirva para ayudar a las áreas de HR</a:t>
            </a:r>
            <a:endParaRPr/>
          </a:p>
        </p:txBody>
      </p:sp>
      <p:sp>
        <p:nvSpPr>
          <p:cNvPr id="370" name="Google Shape;370;p35"/>
          <p:cNvSpPr txBox="1"/>
          <p:nvPr/>
        </p:nvSpPr>
        <p:spPr>
          <a:xfrm>
            <a:off x="660625" y="1124675"/>
            <a:ext cx="79905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Con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texto: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La retención de empleados es un desafío crítico para muchas empresa.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La predicción del abandono permite a las empresas tomar medidas proactivas para mejorar la retención.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Problema: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Identificar los factores que contribuyen al 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abandono de los empleados 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y predecir la probabilidad que tiene un empleado para abandonar la empresa.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Objetivo: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Desarrollar un modelo de Machine Learning que prediga la probabilidad de la pérdida de talentos 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apoyándose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 en datos y que a través de ellos, puedan desarrollar planes de acción.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866350" y="1651775"/>
            <a:ext cx="130200" cy="13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866350" y="1866900"/>
            <a:ext cx="130200" cy="13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856900" y="3798550"/>
            <a:ext cx="149100" cy="13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856900" y="2832725"/>
            <a:ext cx="149100" cy="13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 txBox="1"/>
          <p:nvPr>
            <p:ph type="title"/>
          </p:nvPr>
        </p:nvSpPr>
        <p:spPr>
          <a:xfrm>
            <a:off x="683563" y="213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Pipeline de Proyecto de Machine Learning</a:t>
            </a:r>
            <a:endParaRPr sz="2200"/>
          </a:p>
        </p:txBody>
      </p:sp>
      <p:grpSp>
        <p:nvGrpSpPr>
          <p:cNvPr id="380" name="Google Shape;380;p36"/>
          <p:cNvGrpSpPr/>
          <p:nvPr/>
        </p:nvGrpSpPr>
        <p:grpSpPr>
          <a:xfrm>
            <a:off x="807382" y="1327999"/>
            <a:ext cx="7456371" cy="2883840"/>
            <a:chOff x="4967783" y="1961604"/>
            <a:chExt cx="3920692" cy="2892807"/>
          </a:xfrm>
        </p:grpSpPr>
        <p:grpSp>
          <p:nvGrpSpPr>
            <p:cNvPr id="381" name="Google Shape;381;p36"/>
            <p:cNvGrpSpPr/>
            <p:nvPr/>
          </p:nvGrpSpPr>
          <p:grpSpPr>
            <a:xfrm>
              <a:off x="5045709" y="2252109"/>
              <a:ext cx="3761071" cy="2501708"/>
              <a:chOff x="2691784" y="1805334"/>
              <a:chExt cx="3761071" cy="2501708"/>
            </a:xfrm>
          </p:grpSpPr>
          <p:sp>
            <p:nvSpPr>
              <p:cNvPr id="382" name="Google Shape;382;p36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6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rect b="b" l="l" r="r" t="t"/>
                <a:pathLst>
                  <a:path extrusionOk="0" h="36518" w="128485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rect b="b" l="l" r="r" t="t"/>
                <a:pathLst>
                  <a:path extrusionOk="0" h="35489" w="50609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rect b="b" l="l" r="r" t="t"/>
                <a:pathLst>
                  <a:path extrusionOk="0" h="36518" w="18710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rect b="b" l="l" r="r" t="t"/>
                <a:pathLst>
                  <a:path extrusionOk="0" h="34353" w="86774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rect b="b" l="l" r="r" t="t"/>
                <a:pathLst>
                  <a:path extrusionOk="0" h="2706" w="143713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36"/>
            <p:cNvGrpSpPr/>
            <p:nvPr/>
          </p:nvGrpSpPr>
          <p:grpSpPr>
            <a:xfrm>
              <a:off x="4967783" y="1961604"/>
              <a:ext cx="3920692" cy="2892807"/>
              <a:chOff x="2613858" y="1514829"/>
              <a:chExt cx="3920692" cy="2892807"/>
            </a:xfrm>
          </p:grpSpPr>
          <p:sp>
            <p:nvSpPr>
              <p:cNvPr id="390" name="Google Shape;390;p36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 rot="5400000">
                <a:off x="4837455" y="1614066"/>
                <a:ext cx="534667" cy="336193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5" name="Google Shape;395;p36"/>
          <p:cNvSpPr/>
          <p:nvPr/>
        </p:nvSpPr>
        <p:spPr>
          <a:xfrm rot="-5400000">
            <a:off x="4747804" y="1027905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"/>
          <p:cNvSpPr/>
          <p:nvPr/>
        </p:nvSpPr>
        <p:spPr>
          <a:xfrm rot="-5400000">
            <a:off x="7504129" y="1643143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6"/>
          <p:cNvSpPr/>
          <p:nvPr/>
        </p:nvSpPr>
        <p:spPr>
          <a:xfrm rot="-5400000">
            <a:off x="2403279" y="2245868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6"/>
          <p:cNvSpPr/>
          <p:nvPr/>
        </p:nvSpPr>
        <p:spPr>
          <a:xfrm rot="-5400000">
            <a:off x="546106" y="2763155"/>
            <a:ext cx="1021889" cy="1412551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"/>
          <p:cNvSpPr/>
          <p:nvPr/>
        </p:nvSpPr>
        <p:spPr>
          <a:xfrm rot="-5400000">
            <a:off x="7569754" y="3463843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"/>
          <p:cNvSpPr/>
          <p:nvPr/>
        </p:nvSpPr>
        <p:spPr>
          <a:xfrm rot="-5400000">
            <a:off x="1230504" y="1010855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"/>
          <p:cNvSpPr txBox="1"/>
          <p:nvPr/>
        </p:nvSpPr>
        <p:spPr>
          <a:xfrm>
            <a:off x="1007200" y="1291575"/>
            <a:ext cx="146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Definición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del Problema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4653225" y="1308638"/>
            <a:ext cx="121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Adquisición de datos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7409525" y="1940925"/>
            <a:ext cx="121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Análisis Exploratorio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2249425" y="2543650"/>
            <a:ext cx="13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Optimización Modelo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7455175" y="3869325"/>
            <a:ext cx="12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Deployment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36"/>
          <p:cNvSpPr txBox="1"/>
          <p:nvPr/>
        </p:nvSpPr>
        <p:spPr>
          <a:xfrm>
            <a:off x="342925" y="3146025"/>
            <a:ext cx="14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Ingeniería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Características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36"/>
          <p:cNvSpPr/>
          <p:nvPr/>
        </p:nvSpPr>
        <p:spPr>
          <a:xfrm rot="-5400000">
            <a:off x="4747829" y="2245868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 txBox="1"/>
          <p:nvPr/>
        </p:nvSpPr>
        <p:spPr>
          <a:xfrm>
            <a:off x="4653200" y="2543650"/>
            <a:ext cx="121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Algoritmo ML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36"/>
          <p:cNvSpPr/>
          <p:nvPr/>
        </p:nvSpPr>
        <p:spPr>
          <a:xfrm rot="-5400000">
            <a:off x="5312804" y="3463843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"/>
          <p:cNvSpPr txBox="1"/>
          <p:nvPr/>
        </p:nvSpPr>
        <p:spPr>
          <a:xfrm>
            <a:off x="5208225" y="3869325"/>
            <a:ext cx="12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Tableau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1" name="Google Shape;411;p36"/>
          <p:cNvSpPr/>
          <p:nvPr/>
        </p:nvSpPr>
        <p:spPr>
          <a:xfrm rot="-5400000">
            <a:off x="2938034" y="3414385"/>
            <a:ext cx="1113343" cy="131008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 txBox="1"/>
          <p:nvPr/>
        </p:nvSpPr>
        <p:spPr>
          <a:xfrm>
            <a:off x="2807075" y="3694850"/>
            <a:ext cx="136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Estrategias de Retención de Talento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type="title"/>
          </p:nvPr>
        </p:nvSpPr>
        <p:spPr>
          <a:xfrm>
            <a:off x="685275" y="198375"/>
            <a:ext cx="80334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Trabajamos con un conjunto de datos  que contiene información sobre empleados de IBM.</a:t>
            </a:r>
            <a:endParaRPr sz="2200"/>
          </a:p>
        </p:txBody>
      </p:sp>
      <p:sp>
        <p:nvSpPr>
          <p:cNvPr id="418" name="Google Shape;418;p37"/>
          <p:cNvSpPr txBox="1"/>
          <p:nvPr>
            <p:ph idx="5" type="subTitle"/>
          </p:nvPr>
        </p:nvSpPr>
        <p:spPr>
          <a:xfrm>
            <a:off x="1759825" y="1106475"/>
            <a:ext cx="5303700" cy="14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lang="en" sz="1800"/>
              <a:t>35 atributos: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- 26 numéricos.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- 9 categóricos (One Hot Encoder)       </a:t>
            </a:r>
            <a:endParaRPr sz="1800"/>
          </a:p>
        </p:txBody>
      </p:sp>
      <p:sp>
        <p:nvSpPr>
          <p:cNvPr id="419" name="Google Shape;419;p37"/>
          <p:cNvSpPr txBox="1"/>
          <p:nvPr>
            <p:ph idx="7" type="subTitle"/>
          </p:nvPr>
        </p:nvSpPr>
        <p:spPr>
          <a:xfrm>
            <a:off x="1826125" y="2554225"/>
            <a:ext cx="218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1470 empleados</a:t>
            </a:r>
            <a:endParaRPr sz="1800"/>
          </a:p>
        </p:txBody>
      </p:sp>
      <p:grpSp>
        <p:nvGrpSpPr>
          <p:cNvPr id="420" name="Google Shape;420;p37"/>
          <p:cNvGrpSpPr/>
          <p:nvPr/>
        </p:nvGrpSpPr>
        <p:grpSpPr>
          <a:xfrm>
            <a:off x="1321247" y="1891337"/>
            <a:ext cx="409544" cy="398048"/>
            <a:chOff x="3288275" y="2636227"/>
            <a:chExt cx="391048" cy="391048"/>
          </a:xfrm>
        </p:grpSpPr>
        <p:sp>
          <p:nvSpPr>
            <p:cNvPr id="421" name="Google Shape;421;p37"/>
            <p:cNvSpPr/>
            <p:nvPr/>
          </p:nvSpPr>
          <p:spPr>
            <a:xfrm>
              <a:off x="3334288" y="2681133"/>
              <a:ext cx="152279" cy="69020"/>
            </a:xfrm>
            <a:custGeom>
              <a:rect b="b" l="l" r="r" t="t"/>
              <a:pathLst>
                <a:path extrusionOk="0" h="3054" w="6738">
                  <a:moveTo>
                    <a:pt x="5719" y="1018"/>
                  </a:moveTo>
                  <a:lnTo>
                    <a:pt x="5719" y="2036"/>
                  </a:lnTo>
                  <a:lnTo>
                    <a:pt x="1018" y="2036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94"/>
                  </a:lnTo>
                  <a:lnTo>
                    <a:pt x="0" y="339"/>
                  </a:lnTo>
                  <a:lnTo>
                    <a:pt x="0" y="533"/>
                  </a:lnTo>
                  <a:lnTo>
                    <a:pt x="0" y="2569"/>
                  </a:lnTo>
                  <a:lnTo>
                    <a:pt x="0" y="2763"/>
                  </a:lnTo>
                  <a:lnTo>
                    <a:pt x="146" y="2908"/>
                  </a:lnTo>
                  <a:lnTo>
                    <a:pt x="291" y="3053"/>
                  </a:lnTo>
                  <a:lnTo>
                    <a:pt x="6446" y="3053"/>
                  </a:lnTo>
                  <a:lnTo>
                    <a:pt x="6592" y="2908"/>
                  </a:lnTo>
                  <a:lnTo>
                    <a:pt x="6689" y="2763"/>
                  </a:lnTo>
                  <a:lnTo>
                    <a:pt x="6737" y="2569"/>
                  </a:lnTo>
                  <a:lnTo>
                    <a:pt x="6737" y="533"/>
                  </a:lnTo>
                  <a:lnTo>
                    <a:pt x="6689" y="339"/>
                  </a:lnTo>
                  <a:lnTo>
                    <a:pt x="6592" y="194"/>
                  </a:lnTo>
                  <a:lnTo>
                    <a:pt x="6446" y="49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3334288" y="2773138"/>
              <a:ext cx="102988" cy="23007"/>
            </a:xfrm>
            <a:custGeom>
              <a:rect b="b" l="l" r="r" t="t"/>
              <a:pathLst>
                <a:path extrusionOk="0" h="1018" w="4557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339"/>
                  </a:lnTo>
                  <a:lnTo>
                    <a:pt x="0" y="533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4023" y="1018"/>
                  </a:lnTo>
                  <a:lnTo>
                    <a:pt x="4217" y="970"/>
                  </a:lnTo>
                  <a:lnTo>
                    <a:pt x="4411" y="873"/>
                  </a:lnTo>
                  <a:lnTo>
                    <a:pt x="4508" y="727"/>
                  </a:lnTo>
                  <a:lnTo>
                    <a:pt x="4556" y="533"/>
                  </a:lnTo>
                  <a:lnTo>
                    <a:pt x="4508" y="339"/>
                  </a:lnTo>
                  <a:lnTo>
                    <a:pt x="4411" y="146"/>
                  </a:lnTo>
                  <a:lnTo>
                    <a:pt x="4217" y="49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3334288" y="2819129"/>
              <a:ext cx="75597" cy="23029"/>
            </a:xfrm>
            <a:custGeom>
              <a:rect b="b" l="l" r="r" t="t"/>
              <a:pathLst>
                <a:path extrusionOk="0" h="1019" w="3345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340"/>
                  </a:lnTo>
                  <a:lnTo>
                    <a:pt x="0" y="534"/>
                  </a:lnTo>
                  <a:lnTo>
                    <a:pt x="0" y="728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2860" y="1018"/>
                  </a:lnTo>
                  <a:lnTo>
                    <a:pt x="3054" y="970"/>
                  </a:lnTo>
                  <a:lnTo>
                    <a:pt x="3199" y="873"/>
                  </a:lnTo>
                  <a:lnTo>
                    <a:pt x="3345" y="728"/>
                  </a:lnTo>
                  <a:lnTo>
                    <a:pt x="3345" y="534"/>
                  </a:lnTo>
                  <a:lnTo>
                    <a:pt x="3345" y="340"/>
                  </a:lnTo>
                  <a:lnTo>
                    <a:pt x="3199" y="146"/>
                  </a:lnTo>
                  <a:lnTo>
                    <a:pt x="3054" y="49"/>
                  </a:lnTo>
                  <a:lnTo>
                    <a:pt x="28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3288275" y="2636227"/>
              <a:ext cx="391048" cy="391048"/>
            </a:xfrm>
            <a:custGeom>
              <a:rect b="b" l="l" r="r" t="t"/>
              <a:pathLst>
                <a:path extrusionOk="0" h="17303" w="17303">
                  <a:moveTo>
                    <a:pt x="13862" y="969"/>
                  </a:moveTo>
                  <a:lnTo>
                    <a:pt x="13862" y="7706"/>
                  </a:lnTo>
                  <a:lnTo>
                    <a:pt x="13571" y="7415"/>
                  </a:lnTo>
                  <a:lnTo>
                    <a:pt x="13280" y="7076"/>
                  </a:lnTo>
                  <a:lnTo>
                    <a:pt x="12893" y="6834"/>
                  </a:lnTo>
                  <a:lnTo>
                    <a:pt x="12553" y="6591"/>
                  </a:lnTo>
                  <a:lnTo>
                    <a:pt x="12166" y="6446"/>
                  </a:lnTo>
                  <a:lnTo>
                    <a:pt x="11729" y="6301"/>
                  </a:lnTo>
                  <a:lnTo>
                    <a:pt x="11342" y="6204"/>
                  </a:lnTo>
                  <a:lnTo>
                    <a:pt x="10906" y="6155"/>
                  </a:lnTo>
                  <a:lnTo>
                    <a:pt x="10518" y="6107"/>
                  </a:lnTo>
                  <a:lnTo>
                    <a:pt x="10082" y="6155"/>
                  </a:lnTo>
                  <a:lnTo>
                    <a:pt x="9645" y="6204"/>
                  </a:lnTo>
                  <a:lnTo>
                    <a:pt x="9258" y="6301"/>
                  </a:lnTo>
                  <a:lnTo>
                    <a:pt x="8822" y="6446"/>
                  </a:lnTo>
                  <a:lnTo>
                    <a:pt x="8434" y="6591"/>
                  </a:lnTo>
                  <a:lnTo>
                    <a:pt x="8095" y="6834"/>
                  </a:lnTo>
                  <a:lnTo>
                    <a:pt x="7707" y="7076"/>
                  </a:lnTo>
                  <a:lnTo>
                    <a:pt x="7416" y="7415"/>
                  </a:lnTo>
                  <a:lnTo>
                    <a:pt x="7125" y="7706"/>
                  </a:lnTo>
                  <a:lnTo>
                    <a:pt x="6883" y="7997"/>
                  </a:lnTo>
                  <a:lnTo>
                    <a:pt x="6689" y="8336"/>
                  </a:lnTo>
                  <a:lnTo>
                    <a:pt x="6495" y="8675"/>
                  </a:lnTo>
                  <a:lnTo>
                    <a:pt x="6350" y="9063"/>
                  </a:lnTo>
                  <a:lnTo>
                    <a:pt x="6253" y="9402"/>
                  </a:lnTo>
                  <a:lnTo>
                    <a:pt x="6156" y="9790"/>
                  </a:lnTo>
                  <a:lnTo>
                    <a:pt x="6108" y="10178"/>
                  </a:lnTo>
                  <a:lnTo>
                    <a:pt x="1019" y="10178"/>
                  </a:lnTo>
                  <a:lnTo>
                    <a:pt x="1019" y="969"/>
                  </a:lnTo>
                  <a:close/>
                  <a:moveTo>
                    <a:pt x="10809" y="7124"/>
                  </a:moveTo>
                  <a:lnTo>
                    <a:pt x="11148" y="7173"/>
                  </a:lnTo>
                  <a:lnTo>
                    <a:pt x="11439" y="7270"/>
                  </a:lnTo>
                  <a:lnTo>
                    <a:pt x="11778" y="7367"/>
                  </a:lnTo>
                  <a:lnTo>
                    <a:pt x="12069" y="7512"/>
                  </a:lnTo>
                  <a:lnTo>
                    <a:pt x="12360" y="7658"/>
                  </a:lnTo>
                  <a:lnTo>
                    <a:pt x="12602" y="7900"/>
                  </a:lnTo>
                  <a:lnTo>
                    <a:pt x="12893" y="8094"/>
                  </a:lnTo>
                  <a:lnTo>
                    <a:pt x="13087" y="8385"/>
                  </a:lnTo>
                  <a:lnTo>
                    <a:pt x="13280" y="8627"/>
                  </a:lnTo>
                  <a:lnTo>
                    <a:pt x="13474" y="8918"/>
                  </a:lnTo>
                  <a:lnTo>
                    <a:pt x="13620" y="9208"/>
                  </a:lnTo>
                  <a:lnTo>
                    <a:pt x="13717" y="9548"/>
                  </a:lnTo>
                  <a:lnTo>
                    <a:pt x="13813" y="9838"/>
                  </a:lnTo>
                  <a:lnTo>
                    <a:pt x="13862" y="10178"/>
                  </a:lnTo>
                  <a:lnTo>
                    <a:pt x="13862" y="10469"/>
                  </a:lnTo>
                  <a:lnTo>
                    <a:pt x="13862" y="10808"/>
                  </a:lnTo>
                  <a:lnTo>
                    <a:pt x="13813" y="11147"/>
                  </a:lnTo>
                  <a:lnTo>
                    <a:pt x="13717" y="11438"/>
                  </a:lnTo>
                  <a:lnTo>
                    <a:pt x="13620" y="11777"/>
                  </a:lnTo>
                  <a:lnTo>
                    <a:pt x="13474" y="12068"/>
                  </a:lnTo>
                  <a:lnTo>
                    <a:pt x="13280" y="12359"/>
                  </a:lnTo>
                  <a:lnTo>
                    <a:pt x="13087" y="12601"/>
                  </a:lnTo>
                  <a:lnTo>
                    <a:pt x="12893" y="12843"/>
                  </a:lnTo>
                  <a:lnTo>
                    <a:pt x="12602" y="13086"/>
                  </a:lnTo>
                  <a:lnTo>
                    <a:pt x="12360" y="13279"/>
                  </a:lnTo>
                  <a:lnTo>
                    <a:pt x="12069" y="13473"/>
                  </a:lnTo>
                  <a:lnTo>
                    <a:pt x="11778" y="13619"/>
                  </a:lnTo>
                  <a:lnTo>
                    <a:pt x="11439" y="13716"/>
                  </a:lnTo>
                  <a:lnTo>
                    <a:pt x="11148" y="13813"/>
                  </a:lnTo>
                  <a:lnTo>
                    <a:pt x="10809" y="13813"/>
                  </a:lnTo>
                  <a:lnTo>
                    <a:pt x="10518" y="13861"/>
                  </a:lnTo>
                  <a:lnTo>
                    <a:pt x="10179" y="13813"/>
                  </a:lnTo>
                  <a:lnTo>
                    <a:pt x="9839" y="13813"/>
                  </a:lnTo>
                  <a:lnTo>
                    <a:pt x="9549" y="13716"/>
                  </a:lnTo>
                  <a:lnTo>
                    <a:pt x="9209" y="13619"/>
                  </a:lnTo>
                  <a:lnTo>
                    <a:pt x="8919" y="13473"/>
                  </a:lnTo>
                  <a:lnTo>
                    <a:pt x="8628" y="13279"/>
                  </a:lnTo>
                  <a:lnTo>
                    <a:pt x="8385" y="13086"/>
                  </a:lnTo>
                  <a:lnTo>
                    <a:pt x="8095" y="12843"/>
                  </a:lnTo>
                  <a:lnTo>
                    <a:pt x="7901" y="12601"/>
                  </a:lnTo>
                  <a:lnTo>
                    <a:pt x="7707" y="12359"/>
                  </a:lnTo>
                  <a:lnTo>
                    <a:pt x="7513" y="12068"/>
                  </a:lnTo>
                  <a:lnTo>
                    <a:pt x="7368" y="11777"/>
                  </a:lnTo>
                  <a:lnTo>
                    <a:pt x="7271" y="11438"/>
                  </a:lnTo>
                  <a:lnTo>
                    <a:pt x="7174" y="11147"/>
                  </a:lnTo>
                  <a:lnTo>
                    <a:pt x="7125" y="10808"/>
                  </a:lnTo>
                  <a:lnTo>
                    <a:pt x="7125" y="10469"/>
                  </a:lnTo>
                  <a:lnTo>
                    <a:pt x="7125" y="10178"/>
                  </a:lnTo>
                  <a:lnTo>
                    <a:pt x="7174" y="9838"/>
                  </a:lnTo>
                  <a:lnTo>
                    <a:pt x="7271" y="9548"/>
                  </a:lnTo>
                  <a:lnTo>
                    <a:pt x="7368" y="9208"/>
                  </a:lnTo>
                  <a:lnTo>
                    <a:pt x="7513" y="8918"/>
                  </a:lnTo>
                  <a:lnTo>
                    <a:pt x="7707" y="8627"/>
                  </a:lnTo>
                  <a:lnTo>
                    <a:pt x="7901" y="8385"/>
                  </a:lnTo>
                  <a:lnTo>
                    <a:pt x="8095" y="8094"/>
                  </a:lnTo>
                  <a:lnTo>
                    <a:pt x="8385" y="7900"/>
                  </a:lnTo>
                  <a:lnTo>
                    <a:pt x="8628" y="7658"/>
                  </a:lnTo>
                  <a:lnTo>
                    <a:pt x="8919" y="7512"/>
                  </a:lnTo>
                  <a:lnTo>
                    <a:pt x="9209" y="7367"/>
                  </a:lnTo>
                  <a:lnTo>
                    <a:pt x="9549" y="7270"/>
                  </a:lnTo>
                  <a:lnTo>
                    <a:pt x="9839" y="7173"/>
                  </a:lnTo>
                  <a:lnTo>
                    <a:pt x="10179" y="7124"/>
                  </a:lnTo>
                  <a:close/>
                  <a:moveTo>
                    <a:pt x="13910" y="13183"/>
                  </a:moveTo>
                  <a:lnTo>
                    <a:pt x="16140" y="15412"/>
                  </a:lnTo>
                  <a:lnTo>
                    <a:pt x="16285" y="15606"/>
                  </a:lnTo>
                  <a:lnTo>
                    <a:pt x="16285" y="15800"/>
                  </a:lnTo>
                  <a:lnTo>
                    <a:pt x="16285" y="15993"/>
                  </a:lnTo>
                  <a:lnTo>
                    <a:pt x="16140" y="16139"/>
                  </a:lnTo>
                  <a:lnTo>
                    <a:pt x="15994" y="16284"/>
                  </a:lnTo>
                  <a:lnTo>
                    <a:pt x="15607" y="16284"/>
                  </a:lnTo>
                  <a:lnTo>
                    <a:pt x="15461" y="16139"/>
                  </a:lnTo>
                  <a:lnTo>
                    <a:pt x="13232" y="13910"/>
                  </a:lnTo>
                  <a:lnTo>
                    <a:pt x="13571" y="13570"/>
                  </a:lnTo>
                  <a:lnTo>
                    <a:pt x="13910" y="13183"/>
                  </a:lnTo>
                  <a:close/>
                  <a:moveTo>
                    <a:pt x="292" y="0"/>
                  </a:moveTo>
                  <a:lnTo>
                    <a:pt x="146" y="146"/>
                  </a:lnTo>
                  <a:lnTo>
                    <a:pt x="1" y="291"/>
                  </a:lnTo>
                  <a:lnTo>
                    <a:pt x="1" y="485"/>
                  </a:lnTo>
                  <a:lnTo>
                    <a:pt x="1" y="10662"/>
                  </a:lnTo>
                  <a:lnTo>
                    <a:pt x="1" y="10856"/>
                  </a:lnTo>
                  <a:lnTo>
                    <a:pt x="146" y="11050"/>
                  </a:lnTo>
                  <a:lnTo>
                    <a:pt x="292" y="11147"/>
                  </a:lnTo>
                  <a:lnTo>
                    <a:pt x="486" y="11195"/>
                  </a:lnTo>
                  <a:lnTo>
                    <a:pt x="6156" y="11195"/>
                  </a:lnTo>
                  <a:lnTo>
                    <a:pt x="6350" y="11826"/>
                  </a:lnTo>
                  <a:lnTo>
                    <a:pt x="6592" y="12456"/>
                  </a:lnTo>
                  <a:lnTo>
                    <a:pt x="6931" y="13037"/>
                  </a:lnTo>
                  <a:lnTo>
                    <a:pt x="7416" y="13570"/>
                  </a:lnTo>
                  <a:lnTo>
                    <a:pt x="7707" y="13910"/>
                  </a:lnTo>
                  <a:lnTo>
                    <a:pt x="8095" y="14152"/>
                  </a:lnTo>
                  <a:lnTo>
                    <a:pt x="8434" y="14346"/>
                  </a:lnTo>
                  <a:lnTo>
                    <a:pt x="8822" y="14540"/>
                  </a:lnTo>
                  <a:lnTo>
                    <a:pt x="9258" y="14685"/>
                  </a:lnTo>
                  <a:lnTo>
                    <a:pt x="9645" y="14782"/>
                  </a:lnTo>
                  <a:lnTo>
                    <a:pt x="10082" y="14830"/>
                  </a:lnTo>
                  <a:lnTo>
                    <a:pt x="10518" y="14879"/>
                  </a:lnTo>
                  <a:lnTo>
                    <a:pt x="10954" y="14830"/>
                  </a:lnTo>
                  <a:lnTo>
                    <a:pt x="11439" y="14782"/>
                  </a:lnTo>
                  <a:lnTo>
                    <a:pt x="11875" y="14636"/>
                  </a:lnTo>
                  <a:lnTo>
                    <a:pt x="12311" y="14491"/>
                  </a:lnTo>
                  <a:lnTo>
                    <a:pt x="14734" y="16866"/>
                  </a:lnTo>
                  <a:lnTo>
                    <a:pt x="14977" y="17060"/>
                  </a:lnTo>
                  <a:lnTo>
                    <a:pt x="15219" y="17205"/>
                  </a:lnTo>
                  <a:lnTo>
                    <a:pt x="15510" y="17302"/>
                  </a:lnTo>
                  <a:lnTo>
                    <a:pt x="16091" y="17302"/>
                  </a:lnTo>
                  <a:lnTo>
                    <a:pt x="16382" y="17205"/>
                  </a:lnTo>
                  <a:lnTo>
                    <a:pt x="16624" y="17060"/>
                  </a:lnTo>
                  <a:lnTo>
                    <a:pt x="16867" y="16866"/>
                  </a:lnTo>
                  <a:lnTo>
                    <a:pt x="17061" y="16624"/>
                  </a:lnTo>
                  <a:lnTo>
                    <a:pt x="17206" y="16381"/>
                  </a:lnTo>
                  <a:lnTo>
                    <a:pt x="17303" y="16090"/>
                  </a:lnTo>
                  <a:lnTo>
                    <a:pt x="17303" y="15800"/>
                  </a:lnTo>
                  <a:lnTo>
                    <a:pt x="17303" y="15509"/>
                  </a:lnTo>
                  <a:lnTo>
                    <a:pt x="17206" y="15218"/>
                  </a:lnTo>
                  <a:lnTo>
                    <a:pt x="17061" y="14976"/>
                  </a:lnTo>
                  <a:lnTo>
                    <a:pt x="16867" y="14733"/>
                  </a:lnTo>
                  <a:lnTo>
                    <a:pt x="14492" y="12310"/>
                  </a:lnTo>
                  <a:lnTo>
                    <a:pt x="14637" y="11874"/>
                  </a:lnTo>
                  <a:lnTo>
                    <a:pt x="14783" y="11389"/>
                  </a:lnTo>
                  <a:lnTo>
                    <a:pt x="14831" y="10953"/>
                  </a:lnTo>
                  <a:lnTo>
                    <a:pt x="14880" y="10469"/>
                  </a:lnTo>
                  <a:lnTo>
                    <a:pt x="14880" y="485"/>
                  </a:lnTo>
                  <a:lnTo>
                    <a:pt x="14831" y="291"/>
                  </a:lnTo>
                  <a:lnTo>
                    <a:pt x="14734" y="146"/>
                  </a:lnTo>
                  <a:lnTo>
                    <a:pt x="14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470114" y="2861843"/>
              <a:ext cx="23007" cy="23029"/>
            </a:xfrm>
            <a:custGeom>
              <a:rect b="b" l="l" r="r" t="t"/>
              <a:pathLst>
                <a:path extrusionOk="0" h="1019" w="1018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69" y="679"/>
                  </a:lnTo>
                  <a:lnTo>
                    <a:pt x="1018" y="486"/>
                  </a:lnTo>
                  <a:lnTo>
                    <a:pt x="969" y="292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513913" y="2861843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485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9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9" y="486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557735" y="2861843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533" y="1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3" y="1019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8" y="486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3509529" y="2681133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4" y="0"/>
                  </a:moveTo>
                  <a:lnTo>
                    <a:pt x="340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1018"/>
                  </a:lnTo>
                  <a:lnTo>
                    <a:pt x="728" y="1018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9" y="533"/>
                  </a:lnTo>
                  <a:lnTo>
                    <a:pt x="970" y="339"/>
                  </a:lnTo>
                  <a:lnTo>
                    <a:pt x="873" y="194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3555542" y="2681133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4" y="0"/>
                  </a:moveTo>
                  <a:lnTo>
                    <a:pt x="340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1018"/>
                  </a:lnTo>
                  <a:lnTo>
                    <a:pt x="727" y="1018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533"/>
                  </a:lnTo>
                  <a:lnTo>
                    <a:pt x="970" y="339"/>
                  </a:lnTo>
                  <a:lnTo>
                    <a:pt x="873" y="194"/>
                  </a:lnTo>
                  <a:lnTo>
                    <a:pt x="727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37"/>
          <p:cNvSpPr/>
          <p:nvPr/>
        </p:nvSpPr>
        <p:spPr>
          <a:xfrm>
            <a:off x="1298925" y="4347050"/>
            <a:ext cx="454186" cy="458821"/>
          </a:xfrm>
          <a:custGeom>
            <a:rect b="b" l="l" r="r" t="t"/>
            <a:pathLst>
              <a:path extrusionOk="0" h="12686" w="12446">
                <a:moveTo>
                  <a:pt x="6176" y="808"/>
                </a:moveTo>
                <a:cubicBezTo>
                  <a:pt x="6428" y="808"/>
                  <a:pt x="6554" y="997"/>
                  <a:pt x="6554" y="1249"/>
                </a:cubicBezTo>
                <a:cubicBezTo>
                  <a:pt x="6554" y="1497"/>
                  <a:pt x="6359" y="1667"/>
                  <a:pt x="6153" y="1667"/>
                </a:cubicBezTo>
                <a:cubicBezTo>
                  <a:pt x="6097" y="1667"/>
                  <a:pt x="6041" y="1654"/>
                  <a:pt x="5987" y="1627"/>
                </a:cubicBezTo>
                <a:cubicBezTo>
                  <a:pt x="5829" y="1564"/>
                  <a:pt x="5735" y="1438"/>
                  <a:pt x="5735" y="1249"/>
                </a:cubicBezTo>
                <a:cubicBezTo>
                  <a:pt x="5766" y="997"/>
                  <a:pt x="5924" y="808"/>
                  <a:pt x="6176" y="808"/>
                </a:cubicBezTo>
                <a:close/>
                <a:moveTo>
                  <a:pt x="1986" y="2541"/>
                </a:moveTo>
                <a:lnTo>
                  <a:pt x="3088" y="5755"/>
                </a:lnTo>
                <a:lnTo>
                  <a:pt x="946" y="5755"/>
                </a:lnTo>
                <a:lnTo>
                  <a:pt x="1986" y="2541"/>
                </a:lnTo>
                <a:close/>
                <a:moveTo>
                  <a:pt x="10303" y="2541"/>
                </a:moveTo>
                <a:lnTo>
                  <a:pt x="11374" y="5755"/>
                </a:lnTo>
                <a:lnTo>
                  <a:pt x="9200" y="5755"/>
                </a:lnTo>
                <a:lnTo>
                  <a:pt x="10303" y="2541"/>
                </a:lnTo>
                <a:close/>
                <a:moveTo>
                  <a:pt x="3183" y="6605"/>
                </a:moveTo>
                <a:cubicBezTo>
                  <a:pt x="3025" y="7109"/>
                  <a:pt x="2584" y="7424"/>
                  <a:pt x="2049" y="7424"/>
                </a:cubicBezTo>
                <a:cubicBezTo>
                  <a:pt x="1481" y="7424"/>
                  <a:pt x="1040" y="7078"/>
                  <a:pt x="851" y="6605"/>
                </a:cubicBezTo>
                <a:close/>
                <a:moveTo>
                  <a:pt x="11437" y="6605"/>
                </a:moveTo>
                <a:cubicBezTo>
                  <a:pt x="11279" y="7109"/>
                  <a:pt x="10870" y="7424"/>
                  <a:pt x="10303" y="7424"/>
                </a:cubicBezTo>
                <a:cubicBezTo>
                  <a:pt x="9767" y="7424"/>
                  <a:pt x="9326" y="7078"/>
                  <a:pt x="9137" y="6605"/>
                </a:cubicBezTo>
                <a:close/>
                <a:moveTo>
                  <a:pt x="6617" y="2415"/>
                </a:moveTo>
                <a:lnTo>
                  <a:pt x="6617" y="8558"/>
                </a:lnTo>
                <a:lnTo>
                  <a:pt x="5766" y="8558"/>
                </a:lnTo>
                <a:lnTo>
                  <a:pt x="5766" y="2415"/>
                </a:lnTo>
                <a:cubicBezTo>
                  <a:pt x="5908" y="2462"/>
                  <a:pt x="6050" y="2486"/>
                  <a:pt x="6191" y="2486"/>
                </a:cubicBezTo>
                <a:cubicBezTo>
                  <a:pt x="6333" y="2486"/>
                  <a:pt x="6475" y="2462"/>
                  <a:pt x="6617" y="2415"/>
                </a:cubicBezTo>
                <a:close/>
                <a:moveTo>
                  <a:pt x="8255" y="9346"/>
                </a:moveTo>
                <a:lnTo>
                  <a:pt x="8255" y="10165"/>
                </a:lnTo>
                <a:lnTo>
                  <a:pt x="4128" y="10165"/>
                </a:lnTo>
                <a:lnTo>
                  <a:pt x="4128" y="9346"/>
                </a:lnTo>
                <a:close/>
                <a:moveTo>
                  <a:pt x="9074" y="11016"/>
                </a:moveTo>
                <a:lnTo>
                  <a:pt x="9074" y="11835"/>
                </a:lnTo>
                <a:lnTo>
                  <a:pt x="3309" y="11835"/>
                </a:lnTo>
                <a:lnTo>
                  <a:pt x="3309" y="11016"/>
                </a:lnTo>
                <a:close/>
                <a:moveTo>
                  <a:pt x="6265" y="1"/>
                </a:moveTo>
                <a:cubicBezTo>
                  <a:pt x="5747" y="1"/>
                  <a:pt x="5253" y="326"/>
                  <a:pt x="5073" y="840"/>
                </a:cubicBezTo>
                <a:lnTo>
                  <a:pt x="1292" y="840"/>
                </a:lnTo>
                <a:cubicBezTo>
                  <a:pt x="1103" y="840"/>
                  <a:pt x="914" y="997"/>
                  <a:pt x="851" y="1186"/>
                </a:cubicBezTo>
                <a:cubicBezTo>
                  <a:pt x="820" y="1438"/>
                  <a:pt x="1009" y="1659"/>
                  <a:pt x="1261" y="1659"/>
                </a:cubicBezTo>
                <a:lnTo>
                  <a:pt x="1481" y="1659"/>
                </a:lnTo>
                <a:cubicBezTo>
                  <a:pt x="30" y="6044"/>
                  <a:pt x="1" y="6133"/>
                  <a:pt x="1" y="6133"/>
                </a:cubicBezTo>
                <a:lnTo>
                  <a:pt x="1" y="6133"/>
                </a:lnTo>
                <a:cubicBezTo>
                  <a:pt x="1" y="6133"/>
                  <a:pt x="1" y="6133"/>
                  <a:pt x="1" y="6133"/>
                </a:cubicBezTo>
                <a:lnTo>
                  <a:pt x="1" y="6196"/>
                </a:lnTo>
                <a:cubicBezTo>
                  <a:pt x="1" y="6479"/>
                  <a:pt x="64" y="6763"/>
                  <a:pt x="158" y="6983"/>
                </a:cubicBezTo>
                <a:cubicBezTo>
                  <a:pt x="464" y="7784"/>
                  <a:pt x="1229" y="8250"/>
                  <a:pt x="2042" y="8250"/>
                </a:cubicBezTo>
                <a:cubicBezTo>
                  <a:pt x="2317" y="8250"/>
                  <a:pt x="2597" y="8197"/>
                  <a:pt x="2868" y="8086"/>
                </a:cubicBezTo>
                <a:cubicBezTo>
                  <a:pt x="3403" y="7865"/>
                  <a:pt x="3844" y="7393"/>
                  <a:pt x="4033" y="6794"/>
                </a:cubicBezTo>
                <a:cubicBezTo>
                  <a:pt x="4128" y="6542"/>
                  <a:pt x="4159" y="6290"/>
                  <a:pt x="4128" y="6164"/>
                </a:cubicBezTo>
                <a:lnTo>
                  <a:pt x="4128" y="6038"/>
                </a:lnTo>
                <a:cubicBezTo>
                  <a:pt x="4128" y="6007"/>
                  <a:pt x="2679" y="1659"/>
                  <a:pt x="2679" y="1627"/>
                </a:cubicBezTo>
                <a:lnTo>
                  <a:pt x="4978" y="1627"/>
                </a:lnTo>
                <a:lnTo>
                  <a:pt x="4978" y="8527"/>
                </a:lnTo>
                <a:lnTo>
                  <a:pt x="3781" y="8527"/>
                </a:lnTo>
                <a:cubicBezTo>
                  <a:pt x="3529" y="8527"/>
                  <a:pt x="3340" y="8716"/>
                  <a:pt x="3340" y="8968"/>
                </a:cubicBezTo>
                <a:lnTo>
                  <a:pt x="3340" y="10165"/>
                </a:lnTo>
                <a:lnTo>
                  <a:pt x="2931" y="10165"/>
                </a:lnTo>
                <a:cubicBezTo>
                  <a:pt x="2710" y="10165"/>
                  <a:pt x="2521" y="10386"/>
                  <a:pt x="2521" y="10606"/>
                </a:cubicBezTo>
                <a:lnTo>
                  <a:pt x="2521" y="12245"/>
                </a:lnTo>
                <a:cubicBezTo>
                  <a:pt x="2521" y="12497"/>
                  <a:pt x="2710" y="12686"/>
                  <a:pt x="2931" y="12686"/>
                </a:cubicBezTo>
                <a:lnTo>
                  <a:pt x="9547" y="12686"/>
                </a:lnTo>
                <a:cubicBezTo>
                  <a:pt x="9673" y="12686"/>
                  <a:pt x="9767" y="12654"/>
                  <a:pt x="9830" y="12560"/>
                </a:cubicBezTo>
                <a:cubicBezTo>
                  <a:pt x="9925" y="12497"/>
                  <a:pt x="9956" y="12371"/>
                  <a:pt x="9956" y="12308"/>
                </a:cubicBezTo>
                <a:lnTo>
                  <a:pt x="9956" y="10638"/>
                </a:lnTo>
                <a:cubicBezTo>
                  <a:pt x="9956" y="10417"/>
                  <a:pt x="9767" y="10228"/>
                  <a:pt x="9515" y="10228"/>
                </a:cubicBezTo>
                <a:lnTo>
                  <a:pt x="9137" y="10228"/>
                </a:lnTo>
                <a:lnTo>
                  <a:pt x="9137" y="8968"/>
                </a:lnTo>
                <a:cubicBezTo>
                  <a:pt x="9137" y="8716"/>
                  <a:pt x="8917" y="8527"/>
                  <a:pt x="8696" y="8527"/>
                </a:cubicBezTo>
                <a:lnTo>
                  <a:pt x="7467" y="8527"/>
                </a:lnTo>
                <a:lnTo>
                  <a:pt x="7467" y="1627"/>
                </a:lnTo>
                <a:lnTo>
                  <a:pt x="9799" y="1627"/>
                </a:lnTo>
                <a:cubicBezTo>
                  <a:pt x="9799" y="1659"/>
                  <a:pt x="8350" y="6038"/>
                  <a:pt x="8350" y="6070"/>
                </a:cubicBezTo>
                <a:lnTo>
                  <a:pt x="8350" y="6164"/>
                </a:lnTo>
                <a:lnTo>
                  <a:pt x="8350" y="6227"/>
                </a:lnTo>
                <a:cubicBezTo>
                  <a:pt x="8350" y="6952"/>
                  <a:pt x="8696" y="7550"/>
                  <a:pt x="9232" y="7928"/>
                </a:cubicBezTo>
                <a:cubicBezTo>
                  <a:pt x="9601" y="8178"/>
                  <a:pt x="10011" y="8295"/>
                  <a:pt x="10411" y="8295"/>
                </a:cubicBezTo>
                <a:cubicBezTo>
                  <a:pt x="11275" y="8295"/>
                  <a:pt x="12092" y="7751"/>
                  <a:pt x="12351" y="6826"/>
                </a:cubicBezTo>
                <a:cubicBezTo>
                  <a:pt x="12382" y="6637"/>
                  <a:pt x="12445" y="6448"/>
                  <a:pt x="12445" y="6227"/>
                </a:cubicBezTo>
                <a:cubicBezTo>
                  <a:pt x="12382" y="6164"/>
                  <a:pt x="12351" y="6133"/>
                  <a:pt x="12351" y="6070"/>
                </a:cubicBezTo>
                <a:lnTo>
                  <a:pt x="10901" y="1659"/>
                </a:lnTo>
                <a:lnTo>
                  <a:pt x="11153" y="1659"/>
                </a:lnTo>
                <a:cubicBezTo>
                  <a:pt x="11342" y="1659"/>
                  <a:pt x="11532" y="1501"/>
                  <a:pt x="11563" y="1312"/>
                </a:cubicBezTo>
                <a:cubicBezTo>
                  <a:pt x="11626" y="1092"/>
                  <a:pt x="11406" y="840"/>
                  <a:pt x="11185" y="840"/>
                </a:cubicBezTo>
                <a:lnTo>
                  <a:pt x="7404" y="840"/>
                </a:lnTo>
                <a:cubicBezTo>
                  <a:pt x="7278" y="462"/>
                  <a:pt x="6963" y="178"/>
                  <a:pt x="6617" y="52"/>
                </a:cubicBezTo>
                <a:cubicBezTo>
                  <a:pt x="6501" y="17"/>
                  <a:pt x="6382" y="1"/>
                  <a:pt x="62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7"/>
          <p:cNvSpPr txBox="1"/>
          <p:nvPr/>
        </p:nvSpPr>
        <p:spPr>
          <a:xfrm>
            <a:off x="1826125" y="4185000"/>
            <a:ext cx="23505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Desbalanceado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1360338" y="3789675"/>
            <a:ext cx="409551" cy="368382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387" y="3657350"/>
            <a:ext cx="2379337" cy="12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7"/>
          <p:cNvSpPr txBox="1"/>
          <p:nvPr/>
        </p:nvSpPr>
        <p:spPr>
          <a:xfrm>
            <a:off x="1826125" y="3721838"/>
            <a:ext cx="2744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datos duplicados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>
            <a:off x="1276596" y="3146452"/>
            <a:ext cx="454186" cy="454234"/>
            <a:chOff x="2081650" y="4993750"/>
            <a:chExt cx="483125" cy="483125"/>
          </a:xfrm>
        </p:grpSpPr>
        <p:sp>
          <p:nvSpPr>
            <p:cNvPr id="436" name="Google Shape;436;p37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38" name="Google Shape;438;p37"/>
          <p:cNvSpPr txBox="1"/>
          <p:nvPr/>
        </p:nvSpPr>
        <p:spPr>
          <a:xfrm>
            <a:off x="1826125" y="3211688"/>
            <a:ext cx="12474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nulos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39" name="Google Shape;439;p37"/>
          <p:cNvGrpSpPr/>
          <p:nvPr/>
        </p:nvGrpSpPr>
        <p:grpSpPr>
          <a:xfrm>
            <a:off x="1321244" y="2546825"/>
            <a:ext cx="409531" cy="410617"/>
            <a:chOff x="6679825" y="2693700"/>
            <a:chExt cx="257875" cy="258575"/>
          </a:xfrm>
        </p:grpSpPr>
        <p:sp>
          <p:nvSpPr>
            <p:cNvPr id="440" name="Google Shape;440;p37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/>
        </p:nvSpPr>
        <p:spPr>
          <a:xfrm>
            <a:off x="1139550" y="241600"/>
            <a:ext cx="68649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¿Qué patrones observamos en los datos?</a:t>
            </a:r>
            <a:endParaRPr b="1" sz="2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447" name="Google Shape;447;p38"/>
          <p:cNvPicPr preferRelativeResize="0"/>
          <p:nvPr/>
        </p:nvPicPr>
        <p:blipFill rotWithShape="1">
          <a:blip r:embed="rId3">
            <a:alphaModFix/>
          </a:blip>
          <a:srcRect b="0" l="3545" r="-1211" t="0"/>
          <a:stretch/>
        </p:blipFill>
        <p:spPr>
          <a:xfrm>
            <a:off x="2245375" y="1065850"/>
            <a:ext cx="4317226" cy="20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00" y="1030975"/>
            <a:ext cx="1912150" cy="1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8"/>
          <p:cNvSpPr txBox="1"/>
          <p:nvPr/>
        </p:nvSpPr>
        <p:spPr>
          <a:xfrm>
            <a:off x="7411450" y="1193200"/>
            <a:ext cx="4248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6%</a:t>
            </a:r>
            <a:endParaRPr b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0" name="Google Shape;450;p38"/>
          <p:cNvSpPr txBox="1"/>
          <p:nvPr/>
        </p:nvSpPr>
        <p:spPr>
          <a:xfrm>
            <a:off x="7050525" y="2134325"/>
            <a:ext cx="479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2.2%</a:t>
            </a:r>
            <a:endParaRPr b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1" name="Google Shape;451;p38"/>
          <p:cNvSpPr txBox="1"/>
          <p:nvPr/>
        </p:nvSpPr>
        <p:spPr>
          <a:xfrm>
            <a:off x="8111400" y="1562850"/>
            <a:ext cx="563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8.2%</a:t>
            </a:r>
            <a:endParaRPr b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2" name="Google Shape;452;p38"/>
          <p:cNvSpPr txBox="1"/>
          <p:nvPr/>
        </p:nvSpPr>
        <p:spPr>
          <a:xfrm>
            <a:off x="7208425" y="3465050"/>
            <a:ext cx="1001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Over time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53" name="Google Shape;45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8075" y="3213350"/>
            <a:ext cx="1717876" cy="180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8"/>
          <p:cNvPicPr preferRelativeResize="0"/>
          <p:nvPr/>
        </p:nvPicPr>
        <p:blipFill rotWithShape="1">
          <a:blip r:embed="rId6">
            <a:alphaModFix/>
          </a:blip>
          <a:srcRect b="0" l="23340" r="21441" t="0"/>
          <a:stretch/>
        </p:blipFill>
        <p:spPr>
          <a:xfrm>
            <a:off x="6987549" y="1138700"/>
            <a:ext cx="1581124" cy="1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9550" y="2970275"/>
            <a:ext cx="3980325" cy="21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8"/>
          <p:cNvSpPr txBox="1"/>
          <p:nvPr/>
        </p:nvSpPr>
        <p:spPr>
          <a:xfrm>
            <a:off x="7071375" y="837725"/>
            <a:ext cx="14973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Marital Status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3137875" y="3213350"/>
            <a:ext cx="11373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Job Role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587825" y="963700"/>
            <a:ext cx="948300" cy="25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Attrition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38100" y="1412750"/>
            <a:ext cx="376200" cy="29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</a:t>
            </a:r>
            <a:endParaRPr b="1"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1737375" y="2372875"/>
            <a:ext cx="376200" cy="29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Yes</a:t>
            </a:r>
            <a:endParaRPr b="1"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Siendo la edad media 33</a:t>
            </a:r>
            <a:endParaRPr/>
          </a:p>
        </p:txBody>
      </p:sp>
      <p:sp>
        <p:nvSpPr>
          <p:cNvPr id="466" name="Google Shape;466;p39"/>
          <p:cNvSpPr txBox="1"/>
          <p:nvPr>
            <p:ph idx="5" type="subTitle"/>
          </p:nvPr>
        </p:nvSpPr>
        <p:spPr>
          <a:xfrm>
            <a:off x="5909375" y="2235625"/>
            <a:ext cx="25167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26% y 24% respectivamente</a:t>
            </a:r>
            <a:endParaRPr/>
          </a:p>
        </p:txBody>
      </p:sp>
      <p:sp>
        <p:nvSpPr>
          <p:cNvPr id="467" name="Google Shape;467;p39"/>
          <p:cNvSpPr txBox="1"/>
          <p:nvPr>
            <p:ph type="title"/>
          </p:nvPr>
        </p:nvSpPr>
        <p:spPr>
          <a:xfrm>
            <a:off x="365225" y="298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Conclusiones iniciales</a:t>
            </a:r>
            <a:endParaRPr sz="2200"/>
          </a:p>
        </p:txBody>
      </p:sp>
      <p:sp>
        <p:nvSpPr>
          <p:cNvPr id="468" name="Google Shape;468;p39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63% de los empleados </a:t>
            </a:r>
            <a:endParaRPr/>
          </a:p>
        </p:txBody>
      </p:sp>
      <p:sp>
        <p:nvSpPr>
          <p:cNvPr id="469" name="Google Shape;469;p39"/>
          <p:cNvSpPr txBox="1"/>
          <p:nvPr>
            <p:ph idx="3" type="subTitle"/>
          </p:nvPr>
        </p:nvSpPr>
        <p:spPr>
          <a:xfrm>
            <a:off x="968525" y="3967325"/>
            <a:ext cx="2516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Proporcionalmente a la magnitud del departamento</a:t>
            </a:r>
            <a:endParaRPr/>
          </a:p>
        </p:txBody>
      </p:sp>
      <p:sp>
        <p:nvSpPr>
          <p:cNvPr id="470" name="Google Shape;470;p39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53% trabajan más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66% viaja por trabajo</a:t>
            </a:r>
            <a:endParaRPr/>
          </a:p>
        </p:txBody>
      </p:sp>
      <p:sp>
        <p:nvSpPr>
          <p:cNvPr id="471" name="Google Shape;471;p39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30% de los que se van lo hacen en el primer año</a:t>
            </a:r>
            <a:endParaRPr/>
          </a:p>
        </p:txBody>
      </p:sp>
      <p:sp>
        <p:nvSpPr>
          <p:cNvPr id="472" name="Google Shape;472;p39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Hombres</a:t>
            </a:r>
            <a:endParaRPr sz="2200"/>
          </a:p>
        </p:txBody>
      </p:sp>
      <p:sp>
        <p:nvSpPr>
          <p:cNvPr id="473" name="Google Shape;473;p39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26</a:t>
            </a:r>
            <a:r>
              <a:rPr lang="en" sz="2100"/>
              <a:t>-35 años</a:t>
            </a:r>
            <a:endParaRPr sz="2100"/>
          </a:p>
        </p:txBody>
      </p:sp>
      <p:sp>
        <p:nvSpPr>
          <p:cNvPr id="474" name="Google Shape;474;p39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I+D / Ventas</a:t>
            </a:r>
            <a:endParaRPr sz="2100"/>
          </a:p>
        </p:txBody>
      </p:sp>
      <p:sp>
        <p:nvSpPr>
          <p:cNvPr id="475" name="Google Shape;475;p39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Ejecutivo ventas</a:t>
            </a:r>
            <a:endParaRPr sz="2100"/>
          </a:p>
        </p:txBody>
      </p:sp>
      <p:sp>
        <p:nvSpPr>
          <p:cNvPr id="476" name="Google Shape;476;p39"/>
          <p:cNvSpPr txBox="1"/>
          <p:nvPr>
            <p:ph idx="14" type="subTitle"/>
          </p:nvPr>
        </p:nvSpPr>
        <p:spPr>
          <a:xfrm>
            <a:off x="3358225" y="3621825"/>
            <a:ext cx="25167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Horas extras,viajes</a:t>
            </a:r>
            <a:endParaRPr sz="1900"/>
          </a:p>
        </p:txBody>
      </p:sp>
      <p:sp>
        <p:nvSpPr>
          <p:cNvPr id="477" name="Google Shape;477;p39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Juniors</a:t>
            </a:r>
            <a:endParaRPr sz="2100"/>
          </a:p>
        </p:txBody>
      </p:sp>
      <p:sp>
        <p:nvSpPr>
          <p:cNvPr id="478" name="Google Shape;478;p39"/>
          <p:cNvSpPr/>
          <p:nvPr/>
        </p:nvSpPr>
        <p:spPr>
          <a:xfrm>
            <a:off x="2011925" y="1283875"/>
            <a:ext cx="232355" cy="440542"/>
          </a:xfrm>
          <a:custGeom>
            <a:rect b="b" l="l" r="r" t="t"/>
            <a:pathLst>
              <a:path extrusionOk="0" h="19322" w="10191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479" name="Google Shape;479;p39"/>
          <p:cNvGrpSpPr/>
          <p:nvPr/>
        </p:nvGrpSpPr>
        <p:grpSpPr>
          <a:xfrm>
            <a:off x="4438168" y="1283880"/>
            <a:ext cx="434602" cy="435119"/>
            <a:chOff x="-61784125" y="1931250"/>
            <a:chExt cx="316650" cy="317050"/>
          </a:xfrm>
        </p:grpSpPr>
        <p:sp>
          <p:nvSpPr>
            <p:cNvPr id="480" name="Google Shape;480;p39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484" name="Google Shape;484;p39"/>
          <p:cNvSpPr/>
          <p:nvPr/>
        </p:nvSpPr>
        <p:spPr>
          <a:xfrm>
            <a:off x="6606500" y="1313750"/>
            <a:ext cx="340683" cy="440550"/>
          </a:xfrm>
          <a:custGeom>
            <a:rect b="b" l="l" r="r" t="t"/>
            <a:pathLst>
              <a:path extrusionOk="0" h="12752" w="9862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9"/>
          <p:cNvGrpSpPr/>
          <p:nvPr/>
        </p:nvGrpSpPr>
        <p:grpSpPr>
          <a:xfrm>
            <a:off x="4078006" y="3122418"/>
            <a:ext cx="423069" cy="420796"/>
            <a:chOff x="-5635200" y="2037975"/>
            <a:chExt cx="293025" cy="291450"/>
          </a:xfrm>
        </p:grpSpPr>
        <p:sp>
          <p:nvSpPr>
            <p:cNvPr id="486" name="Google Shape;486;p39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4698649" y="3139458"/>
            <a:ext cx="392125" cy="386722"/>
            <a:chOff x="2079300" y="4399325"/>
            <a:chExt cx="489850" cy="483100"/>
          </a:xfrm>
        </p:grpSpPr>
        <p:sp>
          <p:nvSpPr>
            <p:cNvPr id="489" name="Google Shape;489;p39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6816241" y="3122407"/>
            <a:ext cx="340685" cy="420794"/>
            <a:chOff x="-18258450" y="2809825"/>
            <a:chExt cx="232375" cy="303275"/>
          </a:xfrm>
        </p:grpSpPr>
        <p:sp>
          <p:nvSpPr>
            <p:cNvPr id="492" name="Google Shape;492;p39"/>
            <p:cNvSpPr/>
            <p:nvPr/>
          </p:nvSpPr>
          <p:spPr>
            <a:xfrm>
              <a:off x="-18177325" y="29083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-18123775" y="29083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-18258450" y="2809825"/>
              <a:ext cx="232375" cy="303275"/>
            </a:xfrm>
            <a:custGeom>
              <a:rect b="b" l="l" r="r" t="t"/>
              <a:pathLst>
                <a:path extrusionOk="0" h="12131" w="9295">
                  <a:moveTo>
                    <a:pt x="4663" y="726"/>
                  </a:moveTo>
                  <a:cubicBezTo>
                    <a:pt x="5640" y="726"/>
                    <a:pt x="6617" y="1387"/>
                    <a:pt x="7373" y="2553"/>
                  </a:cubicBezTo>
                  <a:cubicBezTo>
                    <a:pt x="7121" y="2490"/>
                    <a:pt x="6459" y="2238"/>
                    <a:pt x="6175" y="2175"/>
                  </a:cubicBezTo>
                  <a:cubicBezTo>
                    <a:pt x="6144" y="2159"/>
                    <a:pt x="6097" y="2151"/>
                    <a:pt x="6049" y="2151"/>
                  </a:cubicBezTo>
                  <a:cubicBezTo>
                    <a:pt x="6002" y="2151"/>
                    <a:pt x="5955" y="2159"/>
                    <a:pt x="5923" y="2175"/>
                  </a:cubicBezTo>
                  <a:lnTo>
                    <a:pt x="4663" y="2805"/>
                  </a:lnTo>
                  <a:lnTo>
                    <a:pt x="3403" y="2175"/>
                  </a:lnTo>
                  <a:cubicBezTo>
                    <a:pt x="3356" y="2159"/>
                    <a:pt x="3301" y="2151"/>
                    <a:pt x="3249" y="2151"/>
                  </a:cubicBezTo>
                  <a:cubicBezTo>
                    <a:pt x="3198" y="2151"/>
                    <a:pt x="3151" y="2159"/>
                    <a:pt x="3120" y="2175"/>
                  </a:cubicBezTo>
                  <a:lnTo>
                    <a:pt x="1922" y="2553"/>
                  </a:lnTo>
                  <a:cubicBezTo>
                    <a:pt x="2710" y="1387"/>
                    <a:pt x="3718" y="726"/>
                    <a:pt x="4663" y="726"/>
                  </a:cubicBezTo>
                  <a:close/>
                  <a:moveTo>
                    <a:pt x="6144" y="2868"/>
                  </a:moveTo>
                  <a:lnTo>
                    <a:pt x="6617" y="3025"/>
                  </a:lnTo>
                  <a:cubicBezTo>
                    <a:pt x="7341" y="3908"/>
                    <a:pt x="7404" y="5168"/>
                    <a:pt x="6743" y="6081"/>
                  </a:cubicBezTo>
                  <a:lnTo>
                    <a:pt x="6112" y="6396"/>
                  </a:lnTo>
                  <a:lnTo>
                    <a:pt x="5041" y="5829"/>
                  </a:lnTo>
                  <a:lnTo>
                    <a:pt x="5041" y="5325"/>
                  </a:lnTo>
                  <a:cubicBezTo>
                    <a:pt x="5041" y="5136"/>
                    <a:pt x="4884" y="4979"/>
                    <a:pt x="4695" y="4979"/>
                  </a:cubicBezTo>
                  <a:cubicBezTo>
                    <a:pt x="4506" y="4979"/>
                    <a:pt x="4348" y="5136"/>
                    <a:pt x="4348" y="5325"/>
                  </a:cubicBezTo>
                  <a:lnTo>
                    <a:pt x="4348" y="5829"/>
                  </a:lnTo>
                  <a:lnTo>
                    <a:pt x="3277" y="6396"/>
                  </a:lnTo>
                  <a:lnTo>
                    <a:pt x="2647" y="6081"/>
                  </a:lnTo>
                  <a:cubicBezTo>
                    <a:pt x="1985" y="5136"/>
                    <a:pt x="2048" y="3908"/>
                    <a:pt x="2773" y="3025"/>
                  </a:cubicBezTo>
                  <a:lnTo>
                    <a:pt x="3246" y="2868"/>
                  </a:lnTo>
                  <a:lnTo>
                    <a:pt x="4537" y="3498"/>
                  </a:lnTo>
                  <a:cubicBezTo>
                    <a:pt x="4600" y="3530"/>
                    <a:pt x="4655" y="3545"/>
                    <a:pt x="4707" y="3545"/>
                  </a:cubicBezTo>
                  <a:cubicBezTo>
                    <a:pt x="4758" y="3545"/>
                    <a:pt x="4805" y="3530"/>
                    <a:pt x="4852" y="3498"/>
                  </a:cubicBezTo>
                  <a:lnTo>
                    <a:pt x="6144" y="2868"/>
                  </a:lnTo>
                  <a:close/>
                  <a:moveTo>
                    <a:pt x="7530" y="6459"/>
                  </a:moveTo>
                  <a:lnTo>
                    <a:pt x="8601" y="7027"/>
                  </a:lnTo>
                  <a:cubicBezTo>
                    <a:pt x="8507" y="9641"/>
                    <a:pt x="6932" y="11469"/>
                    <a:pt x="4663" y="11469"/>
                  </a:cubicBezTo>
                  <a:cubicBezTo>
                    <a:pt x="2363" y="11469"/>
                    <a:pt x="788" y="9704"/>
                    <a:pt x="725" y="7027"/>
                  </a:cubicBezTo>
                  <a:lnTo>
                    <a:pt x="1765" y="6459"/>
                  </a:lnTo>
                  <a:lnTo>
                    <a:pt x="2206" y="6648"/>
                  </a:lnTo>
                  <a:lnTo>
                    <a:pt x="3088" y="7090"/>
                  </a:lnTo>
                  <a:cubicBezTo>
                    <a:pt x="3135" y="7105"/>
                    <a:pt x="3190" y="7113"/>
                    <a:pt x="3246" y="7113"/>
                  </a:cubicBezTo>
                  <a:cubicBezTo>
                    <a:pt x="3301" y="7113"/>
                    <a:pt x="3356" y="7105"/>
                    <a:pt x="3403" y="7090"/>
                  </a:cubicBezTo>
                  <a:lnTo>
                    <a:pt x="4663" y="6459"/>
                  </a:lnTo>
                  <a:lnTo>
                    <a:pt x="5923" y="7090"/>
                  </a:lnTo>
                  <a:cubicBezTo>
                    <a:pt x="5971" y="7105"/>
                    <a:pt x="6026" y="7113"/>
                    <a:pt x="6081" y="7113"/>
                  </a:cubicBezTo>
                  <a:cubicBezTo>
                    <a:pt x="6136" y="7113"/>
                    <a:pt x="6191" y="7105"/>
                    <a:pt x="6238" y="7090"/>
                  </a:cubicBezTo>
                  <a:lnTo>
                    <a:pt x="7089" y="6648"/>
                  </a:lnTo>
                  <a:lnTo>
                    <a:pt x="7530" y="6459"/>
                  </a:lnTo>
                  <a:close/>
                  <a:moveTo>
                    <a:pt x="4663" y="1"/>
                  </a:moveTo>
                  <a:cubicBezTo>
                    <a:pt x="3214" y="1"/>
                    <a:pt x="1796" y="1135"/>
                    <a:pt x="883" y="3025"/>
                  </a:cubicBezTo>
                  <a:cubicBezTo>
                    <a:pt x="776" y="3265"/>
                    <a:pt x="939" y="3527"/>
                    <a:pt x="1163" y="3527"/>
                  </a:cubicBezTo>
                  <a:cubicBezTo>
                    <a:pt x="1205" y="3527"/>
                    <a:pt x="1248" y="3518"/>
                    <a:pt x="1292" y="3498"/>
                  </a:cubicBezTo>
                  <a:lnTo>
                    <a:pt x="1702" y="3403"/>
                  </a:lnTo>
                  <a:lnTo>
                    <a:pt x="1702" y="3403"/>
                  </a:lnTo>
                  <a:cubicBezTo>
                    <a:pt x="1387" y="4128"/>
                    <a:pt x="1355" y="4979"/>
                    <a:pt x="1607" y="5766"/>
                  </a:cubicBezTo>
                  <a:lnTo>
                    <a:pt x="221" y="6459"/>
                  </a:lnTo>
                  <a:cubicBezTo>
                    <a:pt x="95" y="6554"/>
                    <a:pt x="1" y="6648"/>
                    <a:pt x="1" y="6774"/>
                  </a:cubicBezTo>
                  <a:cubicBezTo>
                    <a:pt x="1" y="10209"/>
                    <a:pt x="2143" y="12130"/>
                    <a:pt x="4663" y="12130"/>
                  </a:cubicBezTo>
                  <a:cubicBezTo>
                    <a:pt x="7184" y="12130"/>
                    <a:pt x="9294" y="10177"/>
                    <a:pt x="9294" y="6774"/>
                  </a:cubicBezTo>
                  <a:cubicBezTo>
                    <a:pt x="9294" y="6648"/>
                    <a:pt x="9231" y="6554"/>
                    <a:pt x="9105" y="6459"/>
                  </a:cubicBezTo>
                  <a:lnTo>
                    <a:pt x="7688" y="5766"/>
                  </a:lnTo>
                  <a:cubicBezTo>
                    <a:pt x="7971" y="5010"/>
                    <a:pt x="7971" y="4191"/>
                    <a:pt x="7593" y="3403"/>
                  </a:cubicBezTo>
                  <a:lnTo>
                    <a:pt x="7593" y="3403"/>
                  </a:lnTo>
                  <a:lnTo>
                    <a:pt x="8003" y="3498"/>
                  </a:lnTo>
                  <a:cubicBezTo>
                    <a:pt x="8052" y="3518"/>
                    <a:pt x="8099" y="3527"/>
                    <a:pt x="8144" y="3527"/>
                  </a:cubicBezTo>
                  <a:cubicBezTo>
                    <a:pt x="8387" y="3527"/>
                    <a:pt x="8550" y="3265"/>
                    <a:pt x="8444" y="3025"/>
                  </a:cubicBezTo>
                  <a:cubicBezTo>
                    <a:pt x="7530" y="1135"/>
                    <a:pt x="6112" y="1"/>
                    <a:pt x="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9"/>
          <p:cNvGrpSpPr/>
          <p:nvPr/>
        </p:nvGrpSpPr>
        <p:grpSpPr>
          <a:xfrm>
            <a:off x="7125421" y="1322468"/>
            <a:ext cx="423072" cy="423111"/>
            <a:chOff x="6706751" y="1332817"/>
            <a:chExt cx="392133" cy="392133"/>
          </a:xfrm>
        </p:grpSpPr>
        <p:sp>
          <p:nvSpPr>
            <p:cNvPr id="496" name="Google Shape;496;p39"/>
            <p:cNvSpPr/>
            <p:nvPr/>
          </p:nvSpPr>
          <p:spPr>
            <a:xfrm>
              <a:off x="6815186" y="1332817"/>
              <a:ext cx="283698" cy="284783"/>
            </a:xfrm>
            <a:custGeom>
              <a:rect b="b" l="l" r="r" t="t"/>
              <a:pathLst>
                <a:path extrusionOk="0" h="12601" w="12553">
                  <a:moveTo>
                    <a:pt x="4362" y="1018"/>
                  </a:moveTo>
                  <a:lnTo>
                    <a:pt x="4653" y="1066"/>
                  </a:lnTo>
                  <a:lnTo>
                    <a:pt x="4992" y="1115"/>
                  </a:lnTo>
                  <a:lnTo>
                    <a:pt x="5332" y="1163"/>
                  </a:lnTo>
                  <a:lnTo>
                    <a:pt x="5622" y="1260"/>
                  </a:lnTo>
                  <a:lnTo>
                    <a:pt x="5913" y="1405"/>
                  </a:lnTo>
                  <a:lnTo>
                    <a:pt x="6204" y="1599"/>
                  </a:lnTo>
                  <a:lnTo>
                    <a:pt x="6495" y="1793"/>
                  </a:lnTo>
                  <a:lnTo>
                    <a:pt x="6737" y="2036"/>
                  </a:lnTo>
                  <a:lnTo>
                    <a:pt x="6979" y="2278"/>
                  </a:lnTo>
                  <a:lnTo>
                    <a:pt x="7173" y="2569"/>
                  </a:lnTo>
                  <a:lnTo>
                    <a:pt x="7319" y="2811"/>
                  </a:lnTo>
                  <a:lnTo>
                    <a:pt x="7464" y="3150"/>
                  </a:lnTo>
                  <a:lnTo>
                    <a:pt x="7561" y="3441"/>
                  </a:lnTo>
                  <a:lnTo>
                    <a:pt x="7658" y="3732"/>
                  </a:lnTo>
                  <a:lnTo>
                    <a:pt x="7706" y="4071"/>
                  </a:lnTo>
                  <a:lnTo>
                    <a:pt x="7706" y="4410"/>
                  </a:lnTo>
                  <a:lnTo>
                    <a:pt x="7706" y="4701"/>
                  </a:lnTo>
                  <a:lnTo>
                    <a:pt x="7658" y="5040"/>
                  </a:lnTo>
                  <a:lnTo>
                    <a:pt x="7561" y="5331"/>
                  </a:lnTo>
                  <a:lnTo>
                    <a:pt x="7464" y="5670"/>
                  </a:lnTo>
                  <a:lnTo>
                    <a:pt x="7319" y="5961"/>
                  </a:lnTo>
                  <a:lnTo>
                    <a:pt x="7173" y="6252"/>
                  </a:lnTo>
                  <a:lnTo>
                    <a:pt x="6979" y="6543"/>
                  </a:lnTo>
                  <a:lnTo>
                    <a:pt x="6737" y="6785"/>
                  </a:lnTo>
                  <a:lnTo>
                    <a:pt x="6495" y="7027"/>
                  </a:lnTo>
                  <a:lnTo>
                    <a:pt x="6204" y="7221"/>
                  </a:lnTo>
                  <a:lnTo>
                    <a:pt x="5913" y="7367"/>
                  </a:lnTo>
                  <a:lnTo>
                    <a:pt x="5622" y="7512"/>
                  </a:lnTo>
                  <a:lnTo>
                    <a:pt x="5332" y="7609"/>
                  </a:lnTo>
                  <a:lnTo>
                    <a:pt x="4992" y="7706"/>
                  </a:lnTo>
                  <a:lnTo>
                    <a:pt x="4653" y="7754"/>
                  </a:lnTo>
                  <a:lnTo>
                    <a:pt x="4023" y="7754"/>
                  </a:lnTo>
                  <a:lnTo>
                    <a:pt x="3732" y="7706"/>
                  </a:lnTo>
                  <a:lnTo>
                    <a:pt x="3393" y="7609"/>
                  </a:lnTo>
                  <a:lnTo>
                    <a:pt x="3102" y="7512"/>
                  </a:lnTo>
                  <a:lnTo>
                    <a:pt x="2811" y="7367"/>
                  </a:lnTo>
                  <a:lnTo>
                    <a:pt x="2521" y="7221"/>
                  </a:lnTo>
                  <a:lnTo>
                    <a:pt x="2230" y="7027"/>
                  </a:lnTo>
                  <a:lnTo>
                    <a:pt x="1988" y="6785"/>
                  </a:lnTo>
                  <a:lnTo>
                    <a:pt x="1745" y="6543"/>
                  </a:lnTo>
                  <a:lnTo>
                    <a:pt x="1551" y="6252"/>
                  </a:lnTo>
                  <a:lnTo>
                    <a:pt x="1357" y="5961"/>
                  </a:lnTo>
                  <a:lnTo>
                    <a:pt x="1261" y="5670"/>
                  </a:lnTo>
                  <a:lnTo>
                    <a:pt x="1115" y="5331"/>
                  </a:lnTo>
                  <a:lnTo>
                    <a:pt x="1067" y="5040"/>
                  </a:lnTo>
                  <a:lnTo>
                    <a:pt x="1018" y="4701"/>
                  </a:lnTo>
                  <a:lnTo>
                    <a:pt x="970" y="4410"/>
                  </a:lnTo>
                  <a:lnTo>
                    <a:pt x="1018" y="4071"/>
                  </a:lnTo>
                  <a:lnTo>
                    <a:pt x="1067" y="3732"/>
                  </a:lnTo>
                  <a:lnTo>
                    <a:pt x="1115" y="3441"/>
                  </a:lnTo>
                  <a:lnTo>
                    <a:pt x="1261" y="3150"/>
                  </a:lnTo>
                  <a:lnTo>
                    <a:pt x="1357" y="2811"/>
                  </a:lnTo>
                  <a:lnTo>
                    <a:pt x="1551" y="2569"/>
                  </a:lnTo>
                  <a:lnTo>
                    <a:pt x="1745" y="2278"/>
                  </a:lnTo>
                  <a:lnTo>
                    <a:pt x="1988" y="2036"/>
                  </a:lnTo>
                  <a:lnTo>
                    <a:pt x="2230" y="1793"/>
                  </a:lnTo>
                  <a:lnTo>
                    <a:pt x="2521" y="1599"/>
                  </a:lnTo>
                  <a:lnTo>
                    <a:pt x="2811" y="1405"/>
                  </a:lnTo>
                  <a:lnTo>
                    <a:pt x="3102" y="1260"/>
                  </a:lnTo>
                  <a:lnTo>
                    <a:pt x="3393" y="1163"/>
                  </a:lnTo>
                  <a:lnTo>
                    <a:pt x="3732" y="1115"/>
                  </a:lnTo>
                  <a:lnTo>
                    <a:pt x="4023" y="1066"/>
                  </a:lnTo>
                  <a:lnTo>
                    <a:pt x="4362" y="1018"/>
                  </a:lnTo>
                  <a:close/>
                  <a:moveTo>
                    <a:pt x="7803" y="7124"/>
                  </a:moveTo>
                  <a:lnTo>
                    <a:pt x="11390" y="10711"/>
                  </a:lnTo>
                  <a:lnTo>
                    <a:pt x="11487" y="10856"/>
                  </a:lnTo>
                  <a:lnTo>
                    <a:pt x="11535" y="11050"/>
                  </a:lnTo>
                  <a:lnTo>
                    <a:pt x="11487" y="11244"/>
                  </a:lnTo>
                  <a:lnTo>
                    <a:pt x="11390" y="11438"/>
                  </a:lnTo>
                  <a:lnTo>
                    <a:pt x="11196" y="11535"/>
                  </a:lnTo>
                  <a:lnTo>
                    <a:pt x="11002" y="11583"/>
                  </a:lnTo>
                  <a:lnTo>
                    <a:pt x="10808" y="11535"/>
                  </a:lnTo>
                  <a:lnTo>
                    <a:pt x="10663" y="11438"/>
                  </a:lnTo>
                  <a:lnTo>
                    <a:pt x="7076" y="7851"/>
                  </a:lnTo>
                  <a:lnTo>
                    <a:pt x="7464" y="7512"/>
                  </a:lnTo>
                  <a:lnTo>
                    <a:pt x="7803" y="7124"/>
                  </a:lnTo>
                  <a:close/>
                  <a:moveTo>
                    <a:pt x="4362" y="0"/>
                  </a:moveTo>
                  <a:lnTo>
                    <a:pt x="3926" y="48"/>
                  </a:lnTo>
                  <a:lnTo>
                    <a:pt x="3538" y="97"/>
                  </a:lnTo>
                  <a:lnTo>
                    <a:pt x="3102" y="194"/>
                  </a:lnTo>
                  <a:lnTo>
                    <a:pt x="2714" y="339"/>
                  </a:lnTo>
                  <a:lnTo>
                    <a:pt x="2327" y="533"/>
                  </a:lnTo>
                  <a:lnTo>
                    <a:pt x="1939" y="727"/>
                  </a:lnTo>
                  <a:lnTo>
                    <a:pt x="1600" y="1018"/>
                  </a:lnTo>
                  <a:lnTo>
                    <a:pt x="1261" y="1309"/>
                  </a:lnTo>
                  <a:lnTo>
                    <a:pt x="970" y="1648"/>
                  </a:lnTo>
                  <a:lnTo>
                    <a:pt x="679" y="1987"/>
                  </a:lnTo>
                  <a:lnTo>
                    <a:pt x="485" y="2375"/>
                  </a:lnTo>
                  <a:lnTo>
                    <a:pt x="291" y="2762"/>
                  </a:lnTo>
                  <a:lnTo>
                    <a:pt x="146" y="3150"/>
                  </a:lnTo>
                  <a:lnTo>
                    <a:pt x="49" y="3538"/>
                  </a:lnTo>
                  <a:lnTo>
                    <a:pt x="0" y="3974"/>
                  </a:lnTo>
                  <a:lnTo>
                    <a:pt x="0" y="4410"/>
                  </a:lnTo>
                  <a:lnTo>
                    <a:pt x="0" y="4798"/>
                  </a:lnTo>
                  <a:lnTo>
                    <a:pt x="49" y="5234"/>
                  </a:lnTo>
                  <a:lnTo>
                    <a:pt x="146" y="5622"/>
                  </a:lnTo>
                  <a:lnTo>
                    <a:pt x="291" y="6058"/>
                  </a:lnTo>
                  <a:lnTo>
                    <a:pt x="485" y="6446"/>
                  </a:lnTo>
                  <a:lnTo>
                    <a:pt x="679" y="6785"/>
                  </a:lnTo>
                  <a:lnTo>
                    <a:pt x="970" y="7173"/>
                  </a:lnTo>
                  <a:lnTo>
                    <a:pt x="1261" y="7512"/>
                  </a:lnTo>
                  <a:lnTo>
                    <a:pt x="1600" y="7803"/>
                  </a:lnTo>
                  <a:lnTo>
                    <a:pt x="1939" y="8045"/>
                  </a:lnTo>
                  <a:lnTo>
                    <a:pt x="2327" y="8287"/>
                  </a:lnTo>
                  <a:lnTo>
                    <a:pt x="2714" y="8433"/>
                  </a:lnTo>
                  <a:lnTo>
                    <a:pt x="3102" y="8578"/>
                  </a:lnTo>
                  <a:lnTo>
                    <a:pt x="3538" y="8675"/>
                  </a:lnTo>
                  <a:lnTo>
                    <a:pt x="3926" y="8772"/>
                  </a:lnTo>
                  <a:lnTo>
                    <a:pt x="4798" y="8772"/>
                  </a:lnTo>
                  <a:lnTo>
                    <a:pt x="5283" y="8675"/>
                  </a:lnTo>
                  <a:lnTo>
                    <a:pt x="5719" y="8530"/>
                  </a:lnTo>
                  <a:lnTo>
                    <a:pt x="6156" y="8384"/>
                  </a:lnTo>
                  <a:lnTo>
                    <a:pt x="9936" y="12116"/>
                  </a:lnTo>
                  <a:lnTo>
                    <a:pt x="10178" y="12310"/>
                  </a:lnTo>
                  <a:lnTo>
                    <a:pt x="10420" y="12455"/>
                  </a:lnTo>
                  <a:lnTo>
                    <a:pt x="10711" y="12552"/>
                  </a:lnTo>
                  <a:lnTo>
                    <a:pt x="11002" y="12601"/>
                  </a:lnTo>
                  <a:lnTo>
                    <a:pt x="11293" y="12552"/>
                  </a:lnTo>
                  <a:lnTo>
                    <a:pt x="11584" y="12455"/>
                  </a:lnTo>
                  <a:lnTo>
                    <a:pt x="11874" y="12310"/>
                  </a:lnTo>
                  <a:lnTo>
                    <a:pt x="12068" y="12116"/>
                  </a:lnTo>
                  <a:lnTo>
                    <a:pt x="12262" y="11874"/>
                  </a:lnTo>
                  <a:lnTo>
                    <a:pt x="12408" y="11632"/>
                  </a:lnTo>
                  <a:lnTo>
                    <a:pt x="12504" y="11341"/>
                  </a:lnTo>
                  <a:lnTo>
                    <a:pt x="12553" y="11050"/>
                  </a:lnTo>
                  <a:lnTo>
                    <a:pt x="12504" y="10759"/>
                  </a:lnTo>
                  <a:lnTo>
                    <a:pt x="12408" y="10468"/>
                  </a:lnTo>
                  <a:lnTo>
                    <a:pt x="12262" y="10226"/>
                  </a:lnTo>
                  <a:lnTo>
                    <a:pt x="12068" y="9984"/>
                  </a:lnTo>
                  <a:lnTo>
                    <a:pt x="8336" y="6203"/>
                  </a:lnTo>
                  <a:lnTo>
                    <a:pt x="8579" y="5622"/>
                  </a:lnTo>
                  <a:lnTo>
                    <a:pt x="8676" y="4943"/>
                  </a:lnTo>
                  <a:lnTo>
                    <a:pt x="8724" y="4313"/>
                  </a:lnTo>
                  <a:lnTo>
                    <a:pt x="8676" y="3635"/>
                  </a:lnTo>
                  <a:lnTo>
                    <a:pt x="8530" y="3005"/>
                  </a:lnTo>
                  <a:lnTo>
                    <a:pt x="8240" y="2423"/>
                  </a:lnTo>
                  <a:lnTo>
                    <a:pt x="7900" y="1842"/>
                  </a:lnTo>
                  <a:lnTo>
                    <a:pt x="7464" y="1309"/>
                  </a:lnTo>
                  <a:lnTo>
                    <a:pt x="7125" y="1018"/>
                  </a:lnTo>
                  <a:lnTo>
                    <a:pt x="6786" y="727"/>
                  </a:lnTo>
                  <a:lnTo>
                    <a:pt x="6398" y="533"/>
                  </a:lnTo>
                  <a:lnTo>
                    <a:pt x="6010" y="339"/>
                  </a:lnTo>
                  <a:lnTo>
                    <a:pt x="5622" y="194"/>
                  </a:lnTo>
                  <a:lnTo>
                    <a:pt x="5186" y="97"/>
                  </a:lnTo>
                  <a:lnTo>
                    <a:pt x="4750" y="48"/>
                  </a:lnTo>
                  <a:lnTo>
                    <a:pt x="4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706751" y="1494904"/>
              <a:ext cx="297936" cy="230045"/>
            </a:xfrm>
            <a:custGeom>
              <a:rect b="b" l="l" r="r" t="t"/>
              <a:pathLst>
                <a:path extrusionOk="0" h="10179" w="13183">
                  <a:moveTo>
                    <a:pt x="3054" y="1019"/>
                  </a:moveTo>
                  <a:lnTo>
                    <a:pt x="3054" y="9161"/>
                  </a:lnTo>
                  <a:lnTo>
                    <a:pt x="2036" y="9161"/>
                  </a:lnTo>
                  <a:lnTo>
                    <a:pt x="2036" y="1019"/>
                  </a:lnTo>
                  <a:close/>
                  <a:moveTo>
                    <a:pt x="7125" y="3442"/>
                  </a:moveTo>
                  <a:lnTo>
                    <a:pt x="7125" y="9161"/>
                  </a:lnTo>
                  <a:lnTo>
                    <a:pt x="6107" y="9161"/>
                  </a:lnTo>
                  <a:lnTo>
                    <a:pt x="6107" y="3442"/>
                  </a:lnTo>
                  <a:close/>
                  <a:moveTo>
                    <a:pt x="11147" y="4556"/>
                  </a:moveTo>
                  <a:lnTo>
                    <a:pt x="11147" y="9161"/>
                  </a:lnTo>
                  <a:lnTo>
                    <a:pt x="10178" y="9161"/>
                  </a:lnTo>
                  <a:lnTo>
                    <a:pt x="10178" y="4556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4" y="146"/>
                  </a:lnTo>
                  <a:lnTo>
                    <a:pt x="1067" y="292"/>
                  </a:lnTo>
                  <a:lnTo>
                    <a:pt x="1018" y="485"/>
                  </a:lnTo>
                  <a:lnTo>
                    <a:pt x="1018" y="9161"/>
                  </a:lnTo>
                  <a:lnTo>
                    <a:pt x="485" y="9161"/>
                  </a:lnTo>
                  <a:lnTo>
                    <a:pt x="291" y="9209"/>
                  </a:lnTo>
                  <a:lnTo>
                    <a:pt x="146" y="9306"/>
                  </a:lnTo>
                  <a:lnTo>
                    <a:pt x="49" y="9500"/>
                  </a:lnTo>
                  <a:lnTo>
                    <a:pt x="0" y="9694"/>
                  </a:lnTo>
                  <a:lnTo>
                    <a:pt x="49" y="9888"/>
                  </a:lnTo>
                  <a:lnTo>
                    <a:pt x="146" y="10033"/>
                  </a:lnTo>
                  <a:lnTo>
                    <a:pt x="291" y="10130"/>
                  </a:lnTo>
                  <a:lnTo>
                    <a:pt x="485" y="10178"/>
                  </a:lnTo>
                  <a:lnTo>
                    <a:pt x="12698" y="10178"/>
                  </a:lnTo>
                  <a:lnTo>
                    <a:pt x="12892" y="10130"/>
                  </a:lnTo>
                  <a:lnTo>
                    <a:pt x="13038" y="10033"/>
                  </a:lnTo>
                  <a:lnTo>
                    <a:pt x="13183" y="9888"/>
                  </a:lnTo>
                  <a:lnTo>
                    <a:pt x="13183" y="9694"/>
                  </a:lnTo>
                  <a:lnTo>
                    <a:pt x="13183" y="9500"/>
                  </a:lnTo>
                  <a:lnTo>
                    <a:pt x="13038" y="9306"/>
                  </a:lnTo>
                  <a:lnTo>
                    <a:pt x="12892" y="9209"/>
                  </a:lnTo>
                  <a:lnTo>
                    <a:pt x="12698" y="9161"/>
                  </a:lnTo>
                  <a:lnTo>
                    <a:pt x="12165" y="9161"/>
                  </a:lnTo>
                  <a:lnTo>
                    <a:pt x="12165" y="4072"/>
                  </a:lnTo>
                  <a:lnTo>
                    <a:pt x="12165" y="3878"/>
                  </a:lnTo>
                  <a:lnTo>
                    <a:pt x="12020" y="3684"/>
                  </a:lnTo>
                  <a:lnTo>
                    <a:pt x="11874" y="3587"/>
                  </a:lnTo>
                  <a:lnTo>
                    <a:pt x="11680" y="3539"/>
                  </a:lnTo>
                  <a:lnTo>
                    <a:pt x="9645" y="3539"/>
                  </a:lnTo>
                  <a:lnTo>
                    <a:pt x="9451" y="3587"/>
                  </a:lnTo>
                  <a:lnTo>
                    <a:pt x="9306" y="3684"/>
                  </a:lnTo>
                  <a:lnTo>
                    <a:pt x="9160" y="3878"/>
                  </a:lnTo>
                  <a:lnTo>
                    <a:pt x="9160" y="4072"/>
                  </a:lnTo>
                  <a:lnTo>
                    <a:pt x="9160" y="9161"/>
                  </a:lnTo>
                  <a:lnTo>
                    <a:pt x="8143" y="9161"/>
                  </a:lnTo>
                  <a:lnTo>
                    <a:pt x="8143" y="2909"/>
                  </a:lnTo>
                  <a:lnTo>
                    <a:pt x="8094" y="2715"/>
                  </a:lnTo>
                  <a:lnTo>
                    <a:pt x="7997" y="2569"/>
                  </a:lnTo>
                  <a:lnTo>
                    <a:pt x="7803" y="2472"/>
                  </a:lnTo>
                  <a:lnTo>
                    <a:pt x="7609" y="2424"/>
                  </a:lnTo>
                  <a:lnTo>
                    <a:pt x="5574" y="2424"/>
                  </a:lnTo>
                  <a:lnTo>
                    <a:pt x="5380" y="2472"/>
                  </a:lnTo>
                  <a:lnTo>
                    <a:pt x="5235" y="2569"/>
                  </a:lnTo>
                  <a:lnTo>
                    <a:pt x="5138" y="2715"/>
                  </a:lnTo>
                  <a:lnTo>
                    <a:pt x="5089" y="2909"/>
                  </a:lnTo>
                  <a:lnTo>
                    <a:pt x="5089" y="9161"/>
                  </a:lnTo>
                  <a:lnTo>
                    <a:pt x="4071" y="9161"/>
                  </a:lnTo>
                  <a:lnTo>
                    <a:pt x="4071" y="485"/>
                  </a:lnTo>
                  <a:lnTo>
                    <a:pt x="4023" y="292"/>
                  </a:lnTo>
                  <a:lnTo>
                    <a:pt x="3926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857900" y="1420437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969"/>
                  </a:lnTo>
                  <a:lnTo>
                    <a:pt x="534" y="1018"/>
                  </a:lnTo>
                  <a:lnTo>
                    <a:pt x="728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901721" y="1420437"/>
              <a:ext cx="23007" cy="23007"/>
            </a:xfrm>
            <a:custGeom>
              <a:rect b="b" l="l" r="r" t="t"/>
              <a:pathLst>
                <a:path extrusionOk="0" h="1018" w="1018">
                  <a:moveTo>
                    <a:pt x="533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533" y="1018"/>
                  </a:lnTo>
                  <a:lnTo>
                    <a:pt x="727" y="969"/>
                  </a:lnTo>
                  <a:lnTo>
                    <a:pt x="873" y="873"/>
                  </a:lnTo>
                  <a:lnTo>
                    <a:pt x="969" y="727"/>
                  </a:lnTo>
                  <a:lnTo>
                    <a:pt x="1018" y="485"/>
                  </a:lnTo>
                  <a:lnTo>
                    <a:pt x="969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946627" y="1420437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291"/>
                  </a:lnTo>
                  <a:lnTo>
                    <a:pt x="0" y="485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485" y="1018"/>
                  </a:lnTo>
                  <a:lnTo>
                    <a:pt x="679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1853322" y="3086650"/>
            <a:ext cx="444035" cy="440560"/>
            <a:chOff x="2508825" y="2318350"/>
            <a:chExt cx="297750" cy="295400"/>
          </a:xfrm>
        </p:grpSpPr>
        <p:sp>
          <p:nvSpPr>
            <p:cNvPr id="502" name="Google Shape;502;p39"/>
            <p:cNvSpPr/>
            <p:nvPr/>
          </p:nvSpPr>
          <p:spPr>
            <a:xfrm>
              <a:off x="2508825" y="2318350"/>
              <a:ext cx="297750" cy="29540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2629350" y="2353025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/>
        </p:nvSpPr>
        <p:spPr>
          <a:xfrm>
            <a:off x="2715900" y="363550"/>
            <a:ext cx="3712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Evaluación de Modelos</a:t>
            </a:r>
            <a:endParaRPr b="1" sz="2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graphicFrame>
        <p:nvGraphicFramePr>
          <p:cNvPr id="509" name="Google Shape;509;p40"/>
          <p:cNvGraphicFramePr/>
          <p:nvPr/>
        </p:nvGraphicFramePr>
        <p:xfrm>
          <a:off x="942850" y="115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{4E064F3C-D096-4BC3-9930-A8F941F93E4C}</a:tableStyleId>
              </a:tblPr>
              <a:tblGrid>
                <a:gridCol w="1898175"/>
                <a:gridCol w="1195925"/>
                <a:gridCol w="1329925"/>
                <a:gridCol w="1329925"/>
                <a:gridCol w="1329925"/>
              </a:tblGrid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MODELOS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ACCURACY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RECALL 0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   RECALL 1 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MATRIZ DE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CONFUSIÓN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Weighted Ensemble L2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89.80%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0.31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[250  5]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[21  18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Regresión Logística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89.12%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0.46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[244 11]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[21  18]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87.41%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0.08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[254  1]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[ 36   3]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Catboost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87.41%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0.13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[252  3]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[34    5]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87.07%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0.26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[246  9]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[29   10]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10" name="Google Shape;510;p40"/>
          <p:cNvSpPr/>
          <p:nvPr/>
        </p:nvSpPr>
        <p:spPr>
          <a:xfrm>
            <a:off x="942850" y="1733150"/>
            <a:ext cx="7083900" cy="17373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"/>
          <p:cNvSpPr txBox="1"/>
          <p:nvPr/>
        </p:nvSpPr>
        <p:spPr>
          <a:xfrm>
            <a:off x="1017075" y="487625"/>
            <a:ext cx="7036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Selección mejores Modelos e Hiperparametrización</a:t>
            </a:r>
            <a:endParaRPr b="1" sz="2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16" name="Google Shape;516;p41"/>
          <p:cNvSpPr/>
          <p:nvPr/>
        </p:nvSpPr>
        <p:spPr>
          <a:xfrm rot="5400000">
            <a:off x="4455187" y="1042501"/>
            <a:ext cx="448051" cy="329700"/>
          </a:xfrm>
          <a:custGeom>
            <a:rect b="b" l="l" r="r" t="t"/>
            <a:pathLst>
              <a:path extrusionOk="0" h="2122" w="2691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3754797" y="1572932"/>
            <a:ext cx="1848817" cy="306800"/>
            <a:chOff x="4404545" y="3261827"/>
            <a:chExt cx="782403" cy="129272"/>
          </a:xfrm>
        </p:grpSpPr>
        <p:sp>
          <p:nvSpPr>
            <p:cNvPr id="518" name="Google Shape;518;p41"/>
            <p:cNvSpPr/>
            <p:nvPr/>
          </p:nvSpPr>
          <p:spPr>
            <a:xfrm>
              <a:off x="4404545" y="3261827"/>
              <a:ext cx="782403" cy="129272"/>
            </a:xfrm>
            <a:custGeom>
              <a:rect b="b" l="l" r="r" t="t"/>
              <a:pathLst>
                <a:path extrusionOk="0" h="2863" w="17328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GRIDSEARCH</a:t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4457475" y="3278532"/>
              <a:ext cx="92621" cy="95856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</a:t>
              </a:r>
              <a:endParaRPr/>
            </a:p>
          </p:txBody>
        </p:sp>
      </p:grpSp>
      <p:graphicFrame>
        <p:nvGraphicFramePr>
          <p:cNvPr id="520" name="Google Shape;520;p41"/>
          <p:cNvGraphicFramePr/>
          <p:nvPr/>
        </p:nvGraphicFramePr>
        <p:xfrm>
          <a:off x="1200200" y="210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{4E064F3C-D096-4BC3-9930-A8F941F93E4C}</a:tableStyleId>
              </a:tblPr>
              <a:tblGrid>
                <a:gridCol w="1884250"/>
                <a:gridCol w="1209850"/>
                <a:gridCol w="1329925"/>
                <a:gridCol w="1329925"/>
                <a:gridCol w="1329925"/>
              </a:tblGrid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MODELOS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ACCURACY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RECALL 0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   RECALL 1 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MATRIZ DE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CONFUSIÓN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Weighted Ensemble L2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89.46%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0.31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[250  5]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[21  18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Regresión Logística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90.14%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0.41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[244 11]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[21  18]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87.76%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0.13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[254  1]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[ 36   3]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"/>
          <p:cNvSpPr txBox="1"/>
          <p:nvPr>
            <p:ph type="title"/>
          </p:nvPr>
        </p:nvSpPr>
        <p:spPr>
          <a:xfrm>
            <a:off x="1146700" y="4828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Preparación y Optimización de Modelos</a:t>
            </a:r>
            <a:endParaRPr sz="2200"/>
          </a:p>
        </p:txBody>
      </p:sp>
      <p:sp>
        <p:nvSpPr>
          <p:cNvPr id="526" name="Google Shape;526;p42"/>
          <p:cNvSpPr txBox="1"/>
          <p:nvPr>
            <p:ph idx="4294967295" type="subTitle"/>
          </p:nvPr>
        </p:nvSpPr>
        <p:spPr>
          <a:xfrm>
            <a:off x="516625" y="893175"/>
            <a:ext cx="5365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Eliminación de columnas con valores constantes.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Creación de 12 nuevas columnas, entre ellas: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HorasExtra&amp;</a:t>
            </a:r>
            <a:r>
              <a:rPr lang="en"/>
              <a:t>EstadoSentimental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Rol&amp;Viajes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Año de Inicio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Desempeño del Empleado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Balanceo de clases (DataSet Descompensado)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27" name="Google Shape;5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500" y="3681525"/>
            <a:ext cx="2808974" cy="10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2"/>
          <p:cNvSpPr/>
          <p:nvPr/>
        </p:nvSpPr>
        <p:spPr>
          <a:xfrm rot="-5400000">
            <a:off x="4456375" y="3975025"/>
            <a:ext cx="241200" cy="61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29" name="Google Shape;5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7575" y="3754425"/>
            <a:ext cx="2808975" cy="925804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2"/>
          <p:cNvSpPr/>
          <p:nvPr/>
        </p:nvSpPr>
        <p:spPr>
          <a:xfrm>
            <a:off x="1942450" y="4465700"/>
            <a:ext cx="2084100" cy="202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5654375" y="4465700"/>
            <a:ext cx="2084100" cy="202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68DA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2" name="Google Shape;532;p42"/>
          <p:cNvSpPr/>
          <p:nvPr/>
        </p:nvSpPr>
        <p:spPr>
          <a:xfrm>
            <a:off x="718225" y="1412500"/>
            <a:ext cx="130200" cy="13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718225" y="1656050"/>
            <a:ext cx="130200" cy="13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4" name="Google Shape;534;p42"/>
          <p:cNvSpPr/>
          <p:nvPr/>
        </p:nvSpPr>
        <p:spPr>
          <a:xfrm>
            <a:off x="718225" y="3141600"/>
            <a:ext cx="130200" cy="13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