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58" r:id="rId3"/>
    <p:sldId id="257" r:id="rId4"/>
    <p:sldId id="287" r:id="rId5"/>
    <p:sldId id="288" r:id="rId6"/>
    <p:sldId id="296" r:id="rId7"/>
    <p:sldId id="289" r:id="rId8"/>
    <p:sldId id="265" r:id="rId9"/>
    <p:sldId id="290" r:id="rId10"/>
    <p:sldId id="291" r:id="rId11"/>
    <p:sldId id="292" r:id="rId12"/>
    <p:sldId id="293" r:id="rId13"/>
    <p:sldId id="294" r:id="rId14"/>
    <p:sldId id="295" r:id="rId15"/>
    <p:sldId id="297" r:id="rId16"/>
    <p:sldId id="298" r:id="rId17"/>
  </p:sldIdLst>
  <p:sldSz cx="12192000" cy="6858000"/>
  <p:notesSz cx="6858000" cy="9947275"/>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24658"/>
    <a:srgbClr val="D49499"/>
    <a:srgbClr val="BD0F38"/>
    <a:srgbClr val="5A1C1C"/>
    <a:srgbClr val="F2DADC"/>
    <a:srgbClr val="A03232"/>
    <a:srgbClr val="D6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712" autoAdjust="0"/>
  </p:normalViewPr>
  <p:slideViewPr>
    <p:cSldViewPr snapToGrid="0">
      <p:cViewPr varScale="1">
        <p:scale>
          <a:sx n="106" d="100"/>
          <a:sy n="106" d="100"/>
        </p:scale>
        <p:origin x="180" y="-1434"/>
      </p:cViewPr>
      <p:guideLst/>
    </p:cSldViewPr>
  </p:slideViewPr>
  <p:outlineViewPr>
    <p:cViewPr>
      <p:scale>
        <a:sx n="33" d="100"/>
        <a:sy n="33" d="100"/>
      </p:scale>
      <p:origin x="0" y="0"/>
    </p:cViewPr>
  </p:outlineViewPr>
  <p:notesTextViewPr>
    <p:cViewPr>
      <p:scale>
        <a:sx n="1" d="1"/>
        <a:sy n="1" d="1"/>
      </p:scale>
      <p:origin x="0" y="-3876"/>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99091"/>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99091"/>
          </a:xfrm>
          <a:prstGeom prst="rect">
            <a:avLst/>
          </a:prstGeom>
        </p:spPr>
        <p:txBody>
          <a:bodyPr vert="horz" lIns="91440" tIns="45720" rIns="91440" bIns="45720" rtlCol="0"/>
          <a:lstStyle>
            <a:lvl1pPr algn="r">
              <a:defRPr sz="1200"/>
            </a:lvl1pPr>
          </a:lstStyle>
          <a:p>
            <a:fld id="{89637338-5DC9-4B40-BF60-9FE73A6E92D2}" type="datetimeFigureOut">
              <a:rPr lang="es-ES" smtClean="0"/>
              <a:t>31/08/2023</a:t>
            </a:fld>
            <a:endParaRPr lang="es-ES"/>
          </a:p>
        </p:txBody>
      </p:sp>
      <p:sp>
        <p:nvSpPr>
          <p:cNvPr id="4" name="Marcador de imagen de diapositiva 3"/>
          <p:cNvSpPr>
            <a:spLocks noGrp="1" noRot="1" noChangeAspect="1"/>
          </p:cNvSpPr>
          <p:nvPr>
            <p:ph type="sldImg" idx="2"/>
          </p:nvPr>
        </p:nvSpPr>
        <p:spPr>
          <a:xfrm>
            <a:off x="444500" y="1243013"/>
            <a:ext cx="5969000" cy="3357562"/>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787126"/>
            <a:ext cx="5486400" cy="391674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9448185"/>
            <a:ext cx="2971800" cy="499090"/>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9448185"/>
            <a:ext cx="2971800" cy="499090"/>
          </a:xfrm>
          <a:prstGeom prst="rect">
            <a:avLst/>
          </a:prstGeom>
        </p:spPr>
        <p:txBody>
          <a:bodyPr vert="horz" lIns="91440" tIns="45720" rIns="91440" bIns="45720" rtlCol="0" anchor="b"/>
          <a:lstStyle>
            <a:lvl1pPr algn="r">
              <a:defRPr sz="1200"/>
            </a:lvl1pPr>
          </a:lstStyle>
          <a:p>
            <a:fld id="{BF727632-FD07-41CA-ABAC-40C7F7A8D4B9}" type="slidenum">
              <a:rPr lang="es-ES" smtClean="0"/>
              <a:t>‹Nº›</a:t>
            </a:fld>
            <a:endParaRPr lang="es-ES"/>
          </a:p>
        </p:txBody>
      </p:sp>
    </p:spTree>
    <p:extLst>
      <p:ext uri="{BB962C8B-B14F-4D97-AF65-F5344CB8AC3E}">
        <p14:creationId xmlns:p14="http://schemas.microsoft.com/office/powerpoint/2010/main" val="37839467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b="0" dirty="0">
                <a:solidFill>
                  <a:srgbClr val="CCCCCC"/>
                </a:solidFill>
                <a:effectLst/>
                <a:latin typeface="Consolas" panose="020B0609020204030204" pitchFamily="49" charset="0"/>
              </a:rPr>
              <a:t>Aquellas variables que tienen una mayor relación con la probabilidad de sufrir un fallo cardiaco en 10 años son:</a:t>
            </a:r>
          </a:p>
          <a:p>
            <a:pPr marL="0" marR="0" lvl="0" indent="0" algn="l" defTabSz="914400" rtl="0" eaLnBrk="1" fontAlgn="auto" latinLnBrk="0" hangingPunct="1">
              <a:lnSpc>
                <a:spcPct val="100000"/>
              </a:lnSpc>
              <a:spcBef>
                <a:spcPts val="0"/>
              </a:spcBef>
              <a:spcAft>
                <a:spcPts val="0"/>
              </a:spcAft>
              <a:buClrTx/>
              <a:buSzTx/>
              <a:buFontTx/>
              <a:buNone/>
              <a:tabLst/>
              <a:defRPr/>
            </a:pPr>
            <a:r>
              <a:rPr lang="es-ES" b="0" dirty="0" err="1">
                <a:solidFill>
                  <a:srgbClr val="CCCCCC"/>
                </a:solidFill>
                <a:effectLst/>
                <a:latin typeface="Consolas" panose="020B0609020204030204" pitchFamily="49" charset="0"/>
              </a:rPr>
              <a:t>SelectKBest</a:t>
            </a:r>
            <a:r>
              <a:rPr lang="es-ES" b="0" dirty="0">
                <a:solidFill>
                  <a:srgbClr val="CCCCCC"/>
                </a:solidFill>
                <a:effectLst/>
                <a:latin typeface="Consolas" panose="020B0609020204030204" pitchFamily="49" charset="0"/>
              </a:rPr>
              <a:t>' para seleccionar las 10 características más importantes en correlación con la probabilidad de sufrir un fallo cardiaco. Se especifica el argumento '</a:t>
            </a:r>
            <a:r>
              <a:rPr lang="es-ES" b="0" dirty="0" err="1">
                <a:solidFill>
                  <a:srgbClr val="CCCCCC"/>
                </a:solidFill>
                <a:effectLst/>
                <a:latin typeface="Consolas" panose="020B0609020204030204" pitchFamily="49" charset="0"/>
              </a:rPr>
              <a:t>score_func</a:t>
            </a:r>
            <a:r>
              <a:rPr lang="es-ES" b="0" dirty="0">
                <a:solidFill>
                  <a:srgbClr val="CCCCCC"/>
                </a:solidFill>
                <a:effectLst/>
                <a:latin typeface="Consolas" panose="020B0609020204030204" pitchFamily="49" charset="0"/>
              </a:rPr>
              <a:t>=chi2' para utilizar la prueba de chi-cuadrado como función de puntuación y el argumento 'k=10' para seleccionar las 10 características con las puntuaciones más altas.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s-ES" b="0" dirty="0">
              <a:solidFill>
                <a:srgbClr val="CCCCCC"/>
              </a:solidFill>
              <a:effectLst/>
              <a:latin typeface="Consolas" panose="020B0609020204030204" pitchFamily="49" charset="0"/>
            </a:endParaRPr>
          </a:p>
          <a:p>
            <a:endParaRPr lang="es-ES" dirty="0"/>
          </a:p>
        </p:txBody>
      </p:sp>
      <p:sp>
        <p:nvSpPr>
          <p:cNvPr id="4" name="Marcador de número de diapositiva 3"/>
          <p:cNvSpPr>
            <a:spLocks noGrp="1"/>
          </p:cNvSpPr>
          <p:nvPr>
            <p:ph type="sldNum" sz="quarter" idx="5"/>
          </p:nvPr>
        </p:nvSpPr>
        <p:spPr/>
        <p:txBody>
          <a:bodyPr/>
          <a:lstStyle/>
          <a:p>
            <a:fld id="{BF727632-FD07-41CA-ABAC-40C7F7A8D4B9}" type="slidenum">
              <a:rPr lang="es-ES" smtClean="0"/>
              <a:t>5</a:t>
            </a:fld>
            <a:endParaRPr lang="es-ES"/>
          </a:p>
        </p:txBody>
      </p:sp>
    </p:spTree>
    <p:extLst>
      <p:ext uri="{BB962C8B-B14F-4D97-AF65-F5344CB8AC3E}">
        <p14:creationId xmlns:p14="http://schemas.microsoft.com/office/powerpoint/2010/main" val="12717501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Se prepara el conjunto de entrenamiento a partir de los datos mencionados y se escalan utilizando el método de Standard </a:t>
            </a:r>
            <a:r>
              <a:rPr lang="es-ES" dirty="0" err="1"/>
              <a:t>Scaler</a:t>
            </a:r>
            <a:r>
              <a:rPr lang="es-ES" dirty="0"/>
              <a:t>.</a:t>
            </a:r>
            <a:br>
              <a:rPr lang="es-ES" dirty="0"/>
            </a:br>
            <a:br>
              <a:rPr lang="es-ES" dirty="0"/>
            </a:br>
            <a:r>
              <a:rPr lang="es-ES" dirty="0"/>
              <a:t>El algoritmo </a:t>
            </a:r>
            <a:r>
              <a:rPr lang="es-ES" dirty="0" err="1"/>
              <a:t>Logistic</a:t>
            </a:r>
            <a:r>
              <a:rPr lang="es-ES" dirty="0"/>
              <a:t> </a:t>
            </a:r>
            <a:r>
              <a:rPr lang="es-ES" dirty="0" err="1"/>
              <a:t>Regression</a:t>
            </a:r>
            <a:r>
              <a:rPr lang="es-ES" dirty="0"/>
              <a:t> es un modelo estadístico que se utiliza para estimar la </a:t>
            </a:r>
            <a:r>
              <a:rPr lang="es-ES" dirty="0" err="1"/>
              <a:t>probabilidadades</a:t>
            </a:r>
            <a:r>
              <a:rPr lang="es-ES" dirty="0"/>
              <a:t> en función de un conjunto de variables. En el análisis de regresión, la regresión logística es la estimación de los parámetros de un modelo logístico (los coeficientes en la combinación lineal).</a:t>
            </a:r>
            <a:br>
              <a:rPr lang="es-ES" dirty="0"/>
            </a:br>
            <a:r>
              <a:rPr lang="es-ES" dirty="0" err="1"/>
              <a:t>Naive</a:t>
            </a:r>
            <a:r>
              <a:rPr lang="es-ES" dirty="0"/>
              <a:t> Bayes es un algoritmo de aprendizaje supervisado que se utiliza para tareas de clasificación. Todos los clasificadores </a:t>
            </a:r>
            <a:r>
              <a:rPr lang="es-ES" dirty="0" err="1"/>
              <a:t>Naive</a:t>
            </a:r>
            <a:r>
              <a:rPr lang="es-ES" dirty="0"/>
              <a:t> Bayes asumen que el valor de una característica en particular es independiente del valor de cualquier otra característica, dada la variable de clase.</a:t>
            </a:r>
            <a:br>
              <a:rPr lang="es-ES" dirty="0"/>
            </a:br>
            <a:r>
              <a:rPr lang="es-ES" b="0" dirty="0" err="1">
                <a:solidFill>
                  <a:srgbClr val="CCCCCC"/>
                </a:solidFill>
                <a:effectLst/>
                <a:latin typeface="Consolas" panose="020B0609020204030204" pitchFamily="49" charset="0"/>
              </a:rPr>
              <a:t>Random</a:t>
            </a:r>
            <a:r>
              <a:rPr lang="es-ES" b="0" dirty="0">
                <a:solidFill>
                  <a:srgbClr val="CCCCCC"/>
                </a:solidFill>
                <a:effectLst/>
                <a:latin typeface="Consolas" panose="020B0609020204030204" pitchFamily="49" charset="0"/>
              </a:rPr>
              <a:t> Forest </a:t>
            </a:r>
            <a:r>
              <a:rPr lang="es-ES" b="0" dirty="0" err="1">
                <a:solidFill>
                  <a:srgbClr val="CCCCCC"/>
                </a:solidFill>
                <a:effectLst/>
                <a:latin typeface="Consolas" panose="020B0609020204030204" pitchFamily="49" charset="0"/>
              </a:rPr>
              <a:t>Classifier</a:t>
            </a:r>
            <a:r>
              <a:rPr lang="es-ES" b="0" dirty="0">
                <a:solidFill>
                  <a:srgbClr val="CCCCCC"/>
                </a:solidFill>
                <a:effectLst/>
                <a:latin typeface="Consolas" panose="020B0609020204030204" pitchFamily="49" charset="0"/>
              </a:rPr>
              <a:t> es un método de aprendizaje en conjunto para la clasificación, regresión y otras tareas que opera construyendo una multitud de árboles de decisión en el momento del entrenamiento.</a:t>
            </a:r>
          </a:p>
          <a:p>
            <a:r>
              <a:rPr lang="es-ES" dirty="0" err="1"/>
              <a:t>XGBoost</a:t>
            </a:r>
            <a:r>
              <a:rPr lang="es-ES" dirty="0"/>
              <a:t> es una implementación escalable y altamente precisa del aumento de gradiente que lleva al límite el poder de cómputo para los algoritmos de árboles aumentados, siendo construido en gran medida para energizar el rendimiento y la velocidad computacional del modelo de aprendizaje automático. Con </a:t>
            </a:r>
            <a:r>
              <a:rPr lang="es-ES" dirty="0" err="1"/>
              <a:t>XGBoost</a:t>
            </a:r>
            <a:r>
              <a:rPr lang="es-ES" dirty="0"/>
              <a:t>, los árboles se construyen en paralelo, en lugar de secuencialmente.</a:t>
            </a:r>
            <a:br>
              <a:rPr lang="es-ES" dirty="0"/>
            </a:br>
            <a:r>
              <a:rPr lang="es-ES" dirty="0" err="1"/>
              <a:t>Gradient</a:t>
            </a:r>
            <a:r>
              <a:rPr lang="es-ES" dirty="0"/>
              <a:t> </a:t>
            </a:r>
            <a:r>
              <a:rPr lang="es-ES" dirty="0" err="1"/>
              <a:t>Boosting</a:t>
            </a:r>
            <a:r>
              <a:rPr lang="es-ES" dirty="0"/>
              <a:t> </a:t>
            </a:r>
            <a:r>
              <a:rPr lang="es-ES" dirty="0" err="1"/>
              <a:t>Classifier</a:t>
            </a:r>
            <a:r>
              <a:rPr lang="es-ES" dirty="0"/>
              <a:t> es un algoritmo de aprendizaje automático para problemas de clasificación y regresión. Esta técnica construye el modelo en etapas y generaliza el modelo permitiendo la optimización de una función de pérdida diferenciable arbitraria. El objetivo del </a:t>
            </a:r>
            <a:r>
              <a:rPr lang="es-ES" dirty="0" err="1"/>
              <a:t>Gradient</a:t>
            </a:r>
            <a:r>
              <a:rPr lang="es-ES" dirty="0"/>
              <a:t> </a:t>
            </a:r>
            <a:r>
              <a:rPr lang="es-ES" dirty="0" err="1"/>
              <a:t>Boosting</a:t>
            </a:r>
            <a:r>
              <a:rPr lang="es-ES" dirty="0"/>
              <a:t> es minimizar la función de pérdida mediante la adición iterativa de modelos débiles, cada uno corrigiendo los errores cometidos por el modelo anterior en el conjunto. Esto se logra ajustando un nuevo modelo para predecir los residuos (errores) del modelo anterior, y luego sumando este nuevo modelo al modelo existente para mejorar la precisión.</a:t>
            </a:r>
          </a:p>
          <a:p>
            <a:pPr marL="0" marR="0" lvl="0" indent="0" algn="l" defTabSz="914400" rtl="0" eaLnBrk="1" fontAlgn="auto" latinLnBrk="0" hangingPunct="1">
              <a:lnSpc>
                <a:spcPct val="100000"/>
              </a:lnSpc>
              <a:spcBef>
                <a:spcPts val="0"/>
              </a:spcBef>
              <a:spcAft>
                <a:spcPts val="0"/>
              </a:spcAft>
              <a:buClrTx/>
              <a:buSzTx/>
              <a:buFontTx/>
              <a:buNone/>
              <a:tabLst/>
              <a:defRPr/>
            </a:pPr>
            <a:r>
              <a:rPr lang="es-ES" b="0" dirty="0" err="1">
                <a:solidFill>
                  <a:srgbClr val="CCCCCC"/>
                </a:solidFill>
                <a:effectLst/>
                <a:latin typeface="Consolas" panose="020B0609020204030204" pitchFamily="49" charset="0"/>
              </a:rPr>
              <a:t>AdaBoost</a:t>
            </a:r>
            <a:r>
              <a:rPr lang="es-ES" b="0" dirty="0">
                <a:solidFill>
                  <a:srgbClr val="CCCCCC"/>
                </a:solidFill>
                <a:effectLst/>
                <a:latin typeface="Consolas" panose="020B0609020204030204" pitchFamily="49" charset="0"/>
              </a:rPr>
              <a:t> es un algoritmo iterativo que ajusta los pesos de las observaciones en cada iteración. En cada iteración, se ajusta un nuevo clasificador para predecir las etiquetas de clase de las observaciones. Después de cada iteración, se actualizan los pesos de las observaciones mal clasificadas para que el siguiente clasificador se centre más en ellas. Este proceso se repite hasta que se alcanza el número máximo de iteraciones o hasta que no se puede mejorar más el rendimiento del modelo.</a:t>
            </a:r>
          </a:p>
          <a:p>
            <a:r>
              <a:rPr lang="es-ES" dirty="0"/>
              <a:t>El algoritmo KNN funciona encontrando los k puntos más cercanos (vecinos) a un punto de datos de prueba y asignándole la clase más común entre esos vecinos. La distancia entre los puntos se puede medir utilizando diferentes métricas, como la distancia euclidiana o la distancia de Manhattan. El número de vecinos k es un parámetro que se puede ajustar para mejorar el rendimiento del modelo.</a:t>
            </a:r>
          </a:p>
          <a:p>
            <a:r>
              <a:rPr lang="es-ES" b="0" dirty="0">
                <a:solidFill>
                  <a:srgbClr val="CCCCCC"/>
                </a:solidFill>
                <a:effectLst/>
                <a:latin typeface="Consolas" panose="020B0609020204030204" pitchFamily="49" charset="0"/>
              </a:rPr>
              <a:t>Un árbol de decisión es un enfoque supervisado utilizado en estadísticas, minería de datos y aprendizaje automático. En este formalismo, se utiliza un árbol de decisión o clasificación como modelo predictivo para sacar conclusiones sobre un conjunto de observaciones. Los modelos arbóreos donde la variable objetivo puede tomar un conjunto discreto de valores se llaman árboles de clasificación; en estas estructuras arbóreas, las hojas representan etiquetas de clase y las ramas representan conjunciones de características que conducen a esas etiquetas de clase.</a:t>
            </a:r>
          </a:p>
          <a:p>
            <a:br>
              <a:rPr lang="es-ES" b="0" dirty="0">
                <a:solidFill>
                  <a:srgbClr val="CCCCCC"/>
                </a:solidFill>
                <a:effectLst/>
                <a:latin typeface="Consolas" panose="020B0609020204030204" pitchFamily="49" charset="0"/>
              </a:rPr>
            </a:br>
            <a:r>
              <a:rPr lang="es-ES" b="0" dirty="0">
                <a:solidFill>
                  <a:srgbClr val="CCCCCC"/>
                </a:solidFill>
                <a:effectLst/>
                <a:latin typeface="Consolas" panose="020B0609020204030204" pitchFamily="49" charset="0"/>
              </a:rPr>
              <a:t>Un árbol de decisión se construye mediante la división recursiva del conjunto de datos en subconjuntos más pequeños basados en pruebas sobre las características. Cada nodo interno del árbol representa una prueba sobre una característica y cada rama representa el resultado de esa prueba. Las hojas del árbol representan las etiquetas de clase y el camino desde la raíz hasta una hoja representa una secuencia de pruebas que conducen a esa etiqueta.</a:t>
            </a:r>
          </a:p>
          <a:p>
            <a:r>
              <a:rPr lang="es-ES" dirty="0"/>
              <a:t>El modelo </a:t>
            </a:r>
            <a:r>
              <a:rPr lang="es-ES" dirty="0" err="1"/>
              <a:t>Support</a:t>
            </a:r>
            <a:r>
              <a:rPr lang="es-ES" dirty="0"/>
              <a:t> Vector Machine </a:t>
            </a:r>
            <a:r>
              <a:rPr lang="es-ES" dirty="0" err="1"/>
              <a:t>Classifier</a:t>
            </a:r>
            <a:r>
              <a:rPr lang="es-ES" dirty="0"/>
              <a:t> con </a:t>
            </a:r>
            <a:r>
              <a:rPr lang="es-ES" dirty="0" err="1"/>
              <a:t>kernel</a:t>
            </a:r>
            <a:r>
              <a:rPr lang="es-ES" dirty="0"/>
              <a:t> RBF tiene dos </a:t>
            </a:r>
            <a:r>
              <a:rPr lang="es-ES" dirty="0" err="1"/>
              <a:t>hiperparámetros</a:t>
            </a:r>
            <a:r>
              <a:rPr lang="es-ES" dirty="0"/>
              <a:t> principales: C y gamma. El </a:t>
            </a:r>
            <a:r>
              <a:rPr lang="es-ES" dirty="0" err="1"/>
              <a:t>hiperparámetro</a:t>
            </a:r>
            <a:r>
              <a:rPr lang="es-ES" dirty="0"/>
              <a:t> C controla el equilibrio entre la maximización del margen y la minimización del error de clasificación. Un valor pequeño de C da más importancia a la maximización del margen, mientras que un valor grande de C da más importancia a la minimización del error de clasificación. El </a:t>
            </a:r>
            <a:r>
              <a:rPr lang="es-ES" dirty="0" err="1"/>
              <a:t>hiperparámetro</a:t>
            </a:r>
            <a:r>
              <a:rPr lang="es-ES" dirty="0"/>
              <a:t> gamma controla la forma de la función de base radial y, por lo tanto, el grado de flexibilidad del modelo. Un valor pequeño de gamma da lugar a un modelo más flexible, mientras que un valor grande de gamma da lugar a un modelo más rígido.</a:t>
            </a:r>
          </a:p>
          <a:p>
            <a:r>
              <a:rPr lang="es-ES" b="0" dirty="0">
                <a:solidFill>
                  <a:srgbClr val="CCCCCC"/>
                </a:solidFill>
                <a:effectLst/>
                <a:latin typeface="Consolas" panose="020B0609020204030204" pitchFamily="49" charset="0"/>
              </a:rPr>
              <a:t>El siguiente método empleado es un modelo de red neuronal utilizando la clase </a:t>
            </a:r>
            <a:r>
              <a:rPr lang="es-ES" b="0" dirty="0" err="1">
                <a:solidFill>
                  <a:srgbClr val="CCCCCC"/>
                </a:solidFill>
                <a:effectLst/>
                <a:latin typeface="Consolas" panose="020B0609020204030204" pitchFamily="49" charset="0"/>
              </a:rPr>
              <a:t>MLPClassifier</a:t>
            </a:r>
            <a:r>
              <a:rPr lang="es-ES" b="0" dirty="0">
                <a:solidFill>
                  <a:srgbClr val="CCCCCC"/>
                </a:solidFill>
                <a:effectLst/>
                <a:latin typeface="Consolas" panose="020B0609020204030204" pitchFamily="49" charset="0"/>
              </a:rPr>
              <a:t>. MLP significa “Perceptrón Multicapa” y se refiere a una arquitectura específica de red neuronal que consta de múltiples capas de nodos o neuronas. Estos modelos son capaces de aprender relaciones no lineales entre las características de entrada y las clases de salida, lo que los hace adecuados para una amplia variedad de problemas de clasificación.</a:t>
            </a:r>
          </a:p>
          <a:p>
            <a:r>
              <a:rPr lang="es-ES" b="0" dirty="0">
                <a:solidFill>
                  <a:srgbClr val="CCCCCC"/>
                </a:solidFill>
                <a:effectLst/>
                <a:latin typeface="Consolas" panose="020B0609020204030204" pitchFamily="49" charset="0"/>
              </a:rPr>
              <a:t>Este modelo de aprendizaje automático para clasificación puede aprender relaciones no lineales entre las características y las clases.</a:t>
            </a:r>
          </a:p>
          <a:p>
            <a:r>
              <a:rPr lang="es-ES" b="0" dirty="0">
                <a:solidFill>
                  <a:srgbClr val="CCCCCC"/>
                </a:solidFill>
                <a:effectLst/>
                <a:latin typeface="Consolas" panose="020B0609020204030204" pitchFamily="49" charset="0"/>
              </a:rPr>
              <a:t>Para intentar mejorar los resultados obtenidos se aplica también un modelo de </a:t>
            </a:r>
            <a:r>
              <a:rPr lang="es-ES" b="0" dirty="0" err="1">
                <a:solidFill>
                  <a:srgbClr val="CCCCCC"/>
                </a:solidFill>
                <a:effectLst/>
                <a:latin typeface="Consolas" panose="020B0609020204030204" pitchFamily="49" charset="0"/>
              </a:rPr>
              <a:t>ensembling</a:t>
            </a:r>
            <a:r>
              <a:rPr lang="es-ES" b="0" dirty="0">
                <a:solidFill>
                  <a:srgbClr val="CCCCCC"/>
                </a:solidFill>
                <a:effectLst/>
                <a:latin typeface="Consolas" panose="020B0609020204030204" pitchFamily="49" charset="0"/>
              </a:rPr>
              <a:t>. En este caso, se utiliza la técnica de </a:t>
            </a:r>
            <a:r>
              <a:rPr lang="es-ES" b="0" dirty="0" err="1">
                <a:solidFill>
                  <a:srgbClr val="CCCCCC"/>
                </a:solidFill>
                <a:effectLst/>
                <a:latin typeface="Consolas" panose="020B0609020204030204" pitchFamily="49" charset="0"/>
              </a:rPr>
              <a:t>stacking</a:t>
            </a:r>
            <a:r>
              <a:rPr lang="es-ES" b="0" dirty="0">
                <a:solidFill>
                  <a:srgbClr val="CCCCCC"/>
                </a:solidFill>
                <a:effectLst/>
                <a:latin typeface="Consolas" panose="020B0609020204030204" pitchFamily="49" charset="0"/>
              </a:rPr>
              <a:t>.</a:t>
            </a:r>
          </a:p>
          <a:p>
            <a:br>
              <a:rPr lang="es-ES" b="0" dirty="0">
                <a:solidFill>
                  <a:srgbClr val="CCCCCC"/>
                </a:solidFill>
                <a:effectLst/>
                <a:latin typeface="Consolas" panose="020B0609020204030204" pitchFamily="49" charset="0"/>
              </a:rPr>
            </a:br>
            <a:r>
              <a:rPr lang="es-ES" b="0" dirty="0">
                <a:solidFill>
                  <a:srgbClr val="CCCCCC"/>
                </a:solidFill>
                <a:effectLst/>
                <a:latin typeface="Consolas" panose="020B0609020204030204" pitchFamily="49" charset="0"/>
              </a:rPr>
              <a:t>El </a:t>
            </a:r>
            <a:r>
              <a:rPr lang="es-ES" b="0" dirty="0" err="1">
                <a:solidFill>
                  <a:srgbClr val="CCCCCC"/>
                </a:solidFill>
                <a:effectLst/>
                <a:latin typeface="Consolas" panose="020B0609020204030204" pitchFamily="49" charset="0"/>
              </a:rPr>
              <a:t>Stacking</a:t>
            </a:r>
            <a:r>
              <a:rPr lang="es-ES" b="0" dirty="0">
                <a:solidFill>
                  <a:srgbClr val="CCCCCC"/>
                </a:solidFill>
                <a:effectLst/>
                <a:latin typeface="Consolas" panose="020B0609020204030204" pitchFamily="49" charset="0"/>
              </a:rPr>
              <a:t> CV </a:t>
            </a:r>
            <a:r>
              <a:rPr lang="es-ES" b="0" dirty="0" err="1">
                <a:solidFill>
                  <a:srgbClr val="CCCCCC"/>
                </a:solidFill>
                <a:effectLst/>
                <a:latin typeface="Consolas" panose="020B0609020204030204" pitchFamily="49" charset="0"/>
              </a:rPr>
              <a:t>Classifier</a:t>
            </a:r>
            <a:r>
              <a:rPr lang="es-ES" b="0" dirty="0">
                <a:solidFill>
                  <a:srgbClr val="CCCCCC"/>
                </a:solidFill>
                <a:effectLst/>
                <a:latin typeface="Consolas" panose="020B0609020204030204" pitchFamily="49" charset="0"/>
              </a:rPr>
              <a:t> es un meta-clasificador de aprendizaje en conjunto para apilar múltiples modelos de clasificación. El </a:t>
            </a:r>
            <a:r>
              <a:rPr lang="es-ES" b="0" dirty="0" err="1">
                <a:solidFill>
                  <a:srgbClr val="CCCCCC"/>
                </a:solidFill>
                <a:effectLst/>
                <a:latin typeface="Consolas" panose="020B0609020204030204" pitchFamily="49" charset="0"/>
              </a:rPr>
              <a:t>stacking</a:t>
            </a:r>
            <a:r>
              <a:rPr lang="es-ES" b="0" dirty="0">
                <a:solidFill>
                  <a:srgbClr val="CCCCCC"/>
                </a:solidFill>
                <a:effectLst/>
                <a:latin typeface="Consolas" panose="020B0609020204030204" pitchFamily="49" charset="0"/>
              </a:rPr>
              <a:t> (apilamiento) es una técnica de aprendizaje en conjunto que combina múltiples modelos de clasificación o regresión para mejorar la precisión predictiva. En lugar de hacer una predicción directa, los modelos base son entrenados para hacer predicciones que luego son utilizadas como características de entrada para un segundo nivel de modelo, llamado meta-modelo, que hace la predicción final. </a:t>
            </a:r>
            <a:r>
              <a:rPr lang="es-ES" b="0">
                <a:solidFill>
                  <a:srgbClr val="CCCCCC"/>
                </a:solidFill>
                <a:effectLst/>
                <a:latin typeface="Consolas" panose="020B0609020204030204" pitchFamily="49" charset="0"/>
              </a:rPr>
              <a:t>Esto ayuda a prevenir el sobreajuste y mejora la precisión predictiva del modelo final.</a:t>
            </a:r>
          </a:p>
          <a:p>
            <a:endParaRPr lang="es-ES" b="0">
              <a:solidFill>
                <a:srgbClr val="CCCCCC"/>
              </a:solidFill>
              <a:effectLst/>
              <a:latin typeface="Consolas" panose="020B0609020204030204" pitchFamily="49" charset="0"/>
            </a:endParaRPr>
          </a:p>
          <a:p>
            <a:endParaRPr lang="es-ES" dirty="0"/>
          </a:p>
        </p:txBody>
      </p:sp>
      <p:sp>
        <p:nvSpPr>
          <p:cNvPr id="4" name="Marcador de número de diapositiva 3"/>
          <p:cNvSpPr>
            <a:spLocks noGrp="1"/>
          </p:cNvSpPr>
          <p:nvPr>
            <p:ph type="sldNum" sz="quarter" idx="5"/>
          </p:nvPr>
        </p:nvSpPr>
        <p:spPr/>
        <p:txBody>
          <a:bodyPr/>
          <a:lstStyle/>
          <a:p>
            <a:fld id="{BF727632-FD07-41CA-ABAC-40C7F7A8D4B9}" type="slidenum">
              <a:rPr lang="es-ES" smtClean="0"/>
              <a:t>7</a:t>
            </a:fld>
            <a:endParaRPr lang="es-ES"/>
          </a:p>
        </p:txBody>
      </p:sp>
    </p:spTree>
    <p:extLst>
      <p:ext uri="{BB962C8B-B14F-4D97-AF65-F5344CB8AC3E}">
        <p14:creationId xmlns:p14="http://schemas.microsoft.com/office/powerpoint/2010/main" val="34305509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Resultados poco satisfactorios ya que no predicen la posibilidad de sufrir un enfermedad cardiovascular.</a:t>
            </a:r>
          </a:p>
          <a:p>
            <a:pPr marL="0" marR="0" lvl="0" indent="0" algn="l" defTabSz="914400" rtl="0" eaLnBrk="1" fontAlgn="auto" latinLnBrk="0" hangingPunct="1">
              <a:lnSpc>
                <a:spcPct val="100000"/>
              </a:lnSpc>
              <a:spcBef>
                <a:spcPts val="0"/>
              </a:spcBef>
              <a:spcAft>
                <a:spcPts val="0"/>
              </a:spcAft>
              <a:buClrTx/>
              <a:buSzTx/>
              <a:buFontTx/>
              <a:buNone/>
              <a:tabLst/>
              <a:defRPr/>
            </a:pPr>
            <a:r>
              <a:rPr lang="es-ES" b="0" dirty="0">
                <a:solidFill>
                  <a:srgbClr val="CCCCCC"/>
                </a:solidFill>
                <a:effectLst/>
                <a:latin typeface="Consolas" panose="020B0609020204030204" pitchFamily="49" charset="0"/>
              </a:rPr>
              <a:t>Se observa que el conjunto de datos está desequilibrado, donde el número de muestras para una clase (personas que no padecen la enfermedad) es mucho mayor que el número de muestras para la otra clase(personas que padecen la enfermedad). Esto puede dificultar que los modelos de aprendizaje automático predigan con precisión la clase minoritaria.</a:t>
            </a:r>
          </a:p>
          <a:p>
            <a:endParaRPr lang="es-ES" dirty="0"/>
          </a:p>
        </p:txBody>
      </p:sp>
      <p:sp>
        <p:nvSpPr>
          <p:cNvPr id="4" name="Marcador de número de diapositiva 3"/>
          <p:cNvSpPr>
            <a:spLocks noGrp="1"/>
          </p:cNvSpPr>
          <p:nvPr>
            <p:ph type="sldNum" sz="quarter" idx="5"/>
          </p:nvPr>
        </p:nvSpPr>
        <p:spPr/>
        <p:txBody>
          <a:bodyPr/>
          <a:lstStyle/>
          <a:p>
            <a:fld id="{BF727632-FD07-41CA-ABAC-40C7F7A8D4B9}" type="slidenum">
              <a:rPr lang="es-ES" smtClean="0"/>
              <a:t>8</a:t>
            </a:fld>
            <a:endParaRPr lang="es-ES"/>
          </a:p>
        </p:txBody>
      </p:sp>
    </p:spTree>
    <p:extLst>
      <p:ext uri="{BB962C8B-B14F-4D97-AF65-F5344CB8AC3E}">
        <p14:creationId xmlns:p14="http://schemas.microsoft.com/office/powerpoint/2010/main" val="27176247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b="0" dirty="0">
                <a:solidFill>
                  <a:srgbClr val="CCCCCC"/>
                </a:solidFill>
                <a:effectLst/>
                <a:latin typeface="Consolas" panose="020B0609020204030204" pitchFamily="49" charset="0"/>
              </a:rPr>
              <a:t>Como ya se ha comentado previamente, los resultados obtenidos a partir de los datos sin tratar no predicen cuando se va a sufrir una enfermedad cardiaca en los próximos 10 años. Así mismo, los resultados obtenidos utilizando </a:t>
            </a:r>
            <a:r>
              <a:rPr lang="es-ES" b="0" dirty="0" err="1">
                <a:solidFill>
                  <a:srgbClr val="CCCCCC"/>
                </a:solidFill>
                <a:effectLst/>
                <a:latin typeface="Consolas" panose="020B0609020204030204" pitchFamily="49" charset="0"/>
              </a:rPr>
              <a:t>Random</a:t>
            </a:r>
            <a:r>
              <a:rPr lang="es-ES" b="0" dirty="0">
                <a:solidFill>
                  <a:srgbClr val="CCCCCC"/>
                </a:solidFill>
                <a:effectLst/>
                <a:latin typeface="Consolas" panose="020B0609020204030204" pitchFamily="49" charset="0"/>
              </a:rPr>
              <a:t> </a:t>
            </a:r>
            <a:r>
              <a:rPr lang="es-ES" b="0" dirty="0" err="1">
                <a:solidFill>
                  <a:srgbClr val="CCCCCC"/>
                </a:solidFill>
                <a:effectLst/>
                <a:latin typeface="Consolas" panose="020B0609020204030204" pitchFamily="49" charset="0"/>
              </a:rPr>
              <a:t>Oversamplig</a:t>
            </a:r>
            <a:r>
              <a:rPr lang="es-ES" b="0" dirty="0">
                <a:solidFill>
                  <a:srgbClr val="CCCCCC"/>
                </a:solidFill>
                <a:effectLst/>
                <a:latin typeface="Consolas" panose="020B0609020204030204" pitchFamily="49" charset="0"/>
              </a:rPr>
              <a:t> y </a:t>
            </a:r>
            <a:r>
              <a:rPr lang="es-ES" b="0" dirty="0" err="1">
                <a:solidFill>
                  <a:srgbClr val="CCCCCC"/>
                </a:solidFill>
                <a:effectLst/>
                <a:latin typeface="Consolas" panose="020B0609020204030204" pitchFamily="49" charset="0"/>
              </a:rPr>
              <a:t>Random</a:t>
            </a:r>
            <a:r>
              <a:rPr lang="es-ES" b="0" dirty="0">
                <a:solidFill>
                  <a:srgbClr val="CCCCCC"/>
                </a:solidFill>
                <a:effectLst/>
                <a:latin typeface="Consolas" panose="020B0609020204030204" pitchFamily="49" charset="0"/>
              </a:rPr>
              <a:t> </a:t>
            </a:r>
            <a:r>
              <a:rPr lang="es-ES" b="0" dirty="0" err="1">
                <a:solidFill>
                  <a:srgbClr val="CCCCCC"/>
                </a:solidFill>
                <a:effectLst/>
                <a:latin typeface="Consolas" panose="020B0609020204030204" pitchFamily="49" charset="0"/>
              </a:rPr>
              <a:t>Undersampling</a:t>
            </a:r>
            <a:r>
              <a:rPr lang="es-ES" b="0" dirty="0">
                <a:solidFill>
                  <a:srgbClr val="CCCCCC"/>
                </a:solidFill>
                <a:effectLst/>
                <a:latin typeface="Consolas" panose="020B0609020204030204" pitchFamily="49" charset="0"/>
              </a:rPr>
              <a:t> tampoco predicen cuando se va a sufrir una enfermedad cardiaca en los próximos 10 años, y si lo hacen entonces no predicen que el paciente no vaya a sufrirla.</a:t>
            </a:r>
          </a:p>
          <a:p>
            <a:br>
              <a:rPr lang="es-ES" b="0" dirty="0">
                <a:solidFill>
                  <a:srgbClr val="CCCCCC"/>
                </a:solidFill>
                <a:effectLst/>
                <a:latin typeface="Consolas" panose="020B0609020204030204" pitchFamily="49" charset="0"/>
              </a:rPr>
            </a:br>
            <a:r>
              <a:rPr lang="es-ES" b="0" dirty="0">
                <a:solidFill>
                  <a:srgbClr val="CCCCCC"/>
                </a:solidFill>
                <a:effectLst/>
                <a:latin typeface="Consolas" panose="020B0609020204030204" pitchFamily="49" charset="0"/>
              </a:rPr>
              <a:t>Con el único método con el que se han obtenido resultados más satisfactorios es aplicando SMOTE en el tratamiento de datos.</a:t>
            </a:r>
          </a:p>
          <a:p>
            <a:r>
              <a:rPr lang="es-ES" b="0" dirty="0">
                <a:solidFill>
                  <a:srgbClr val="CCCCCC"/>
                </a:solidFill>
                <a:effectLst/>
                <a:latin typeface="Consolas" panose="020B0609020204030204" pitchFamily="49" charset="0"/>
              </a:rPr>
              <a:t>De entre todos los modelos con SMOTE el que está más equilibrado y resulta más satisfactorio es K-</a:t>
            </a:r>
            <a:r>
              <a:rPr lang="es-ES" b="0" dirty="0" err="1">
                <a:solidFill>
                  <a:srgbClr val="CCCCCC"/>
                </a:solidFill>
                <a:effectLst/>
                <a:latin typeface="Consolas" panose="020B0609020204030204" pitchFamily="49" charset="0"/>
              </a:rPr>
              <a:t>Neighbors</a:t>
            </a:r>
            <a:r>
              <a:rPr lang="es-ES" b="0" dirty="0">
                <a:solidFill>
                  <a:srgbClr val="CCCCCC"/>
                </a:solidFill>
                <a:effectLst/>
                <a:latin typeface="Consolas" panose="020B0609020204030204" pitchFamily="49" charset="0"/>
              </a:rPr>
              <a:t> </a:t>
            </a:r>
            <a:r>
              <a:rPr lang="es-ES" b="0" dirty="0" err="1">
                <a:solidFill>
                  <a:srgbClr val="CCCCCC"/>
                </a:solidFill>
                <a:effectLst/>
                <a:latin typeface="Consolas" panose="020B0609020204030204" pitchFamily="49" charset="0"/>
              </a:rPr>
              <a:t>Classifier</a:t>
            </a:r>
            <a:r>
              <a:rPr lang="es-ES" b="0" dirty="0">
                <a:solidFill>
                  <a:srgbClr val="CCCCCC"/>
                </a:solidFill>
                <a:effectLst/>
                <a:latin typeface="Consolas" panose="020B0609020204030204" pitchFamily="49" charset="0"/>
              </a:rPr>
              <a:t>.</a:t>
            </a:r>
          </a:p>
          <a:p>
            <a:endParaRPr lang="es-ES" dirty="0"/>
          </a:p>
        </p:txBody>
      </p:sp>
      <p:sp>
        <p:nvSpPr>
          <p:cNvPr id="4" name="Marcador de número de diapositiva 3"/>
          <p:cNvSpPr>
            <a:spLocks noGrp="1"/>
          </p:cNvSpPr>
          <p:nvPr>
            <p:ph type="sldNum" sz="quarter" idx="5"/>
          </p:nvPr>
        </p:nvSpPr>
        <p:spPr/>
        <p:txBody>
          <a:bodyPr/>
          <a:lstStyle/>
          <a:p>
            <a:fld id="{BF727632-FD07-41CA-ABAC-40C7F7A8D4B9}" type="slidenum">
              <a:rPr lang="es-ES" smtClean="0"/>
              <a:t>10</a:t>
            </a:fld>
            <a:endParaRPr lang="es-ES"/>
          </a:p>
        </p:txBody>
      </p:sp>
    </p:spTree>
    <p:extLst>
      <p:ext uri="{BB962C8B-B14F-4D97-AF65-F5344CB8AC3E}">
        <p14:creationId xmlns:p14="http://schemas.microsoft.com/office/powerpoint/2010/main" val="2994328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b="0" dirty="0">
                <a:solidFill>
                  <a:srgbClr val="CCCCCC"/>
                </a:solidFill>
                <a:effectLst/>
                <a:latin typeface="Consolas" panose="020B0609020204030204" pitchFamily="49" charset="0"/>
              </a:rPr>
              <a:t>Conocer la importancia de las características en un modelo KNN (K-</a:t>
            </a:r>
            <a:r>
              <a:rPr lang="es-ES" b="0" dirty="0" err="1">
                <a:solidFill>
                  <a:srgbClr val="CCCCCC"/>
                </a:solidFill>
                <a:effectLst/>
                <a:latin typeface="Consolas" panose="020B0609020204030204" pitchFamily="49" charset="0"/>
              </a:rPr>
              <a:t>Nearest</a:t>
            </a:r>
            <a:r>
              <a:rPr lang="es-ES" b="0" dirty="0">
                <a:solidFill>
                  <a:srgbClr val="CCCCCC"/>
                </a:solidFill>
                <a:effectLst/>
                <a:latin typeface="Consolas" panose="020B0609020204030204" pitchFamily="49" charset="0"/>
              </a:rPr>
              <a:t> </a:t>
            </a:r>
            <a:r>
              <a:rPr lang="es-ES" b="0" dirty="0" err="1">
                <a:solidFill>
                  <a:srgbClr val="CCCCCC"/>
                </a:solidFill>
                <a:effectLst/>
                <a:latin typeface="Consolas" panose="020B0609020204030204" pitchFamily="49" charset="0"/>
              </a:rPr>
              <a:t>Neighbors</a:t>
            </a:r>
            <a:r>
              <a:rPr lang="es-ES" b="0" dirty="0">
                <a:solidFill>
                  <a:srgbClr val="CCCCCC"/>
                </a:solidFill>
                <a:effectLst/>
                <a:latin typeface="Consolas" panose="020B0609020204030204" pitchFamily="49" charset="0"/>
              </a:rPr>
              <a:t>) puede ser útil por varias razones. En primer lugar, puede ayudar a entender qué características son las más relevantes para hacer predicciones precisas con el modelo.</a:t>
            </a:r>
          </a:p>
          <a:p>
            <a:pPr marL="0" marR="0" lvl="0" indent="0" algn="l" defTabSz="914400" rtl="0" eaLnBrk="1" fontAlgn="auto" latinLnBrk="0" hangingPunct="1">
              <a:lnSpc>
                <a:spcPct val="100000"/>
              </a:lnSpc>
              <a:spcBef>
                <a:spcPts val="0"/>
              </a:spcBef>
              <a:spcAft>
                <a:spcPts val="0"/>
              </a:spcAft>
              <a:buClrTx/>
              <a:buSzTx/>
              <a:buFontTx/>
              <a:buNone/>
              <a:tabLst/>
              <a:defRPr/>
            </a:pPr>
            <a:r>
              <a:rPr lang="es-ES" b="0" dirty="0">
                <a:solidFill>
                  <a:srgbClr val="CCCCCC"/>
                </a:solidFill>
                <a:effectLst/>
                <a:latin typeface="Consolas" panose="020B0609020204030204" pitchFamily="49" charset="0"/>
              </a:rPr>
              <a:t>En resumen, conocer la importancia de las características en un modelo KNN puede ser útil para mejorar el rendimiento del modelo y obtener información valiosa sobre el problema que se está abordando.</a:t>
            </a:r>
          </a:p>
          <a:p>
            <a:pPr marL="0" marR="0" lvl="0" indent="0" algn="l" defTabSz="914400" rtl="0" eaLnBrk="1" fontAlgn="auto" latinLnBrk="0" hangingPunct="1">
              <a:lnSpc>
                <a:spcPct val="100000"/>
              </a:lnSpc>
              <a:spcBef>
                <a:spcPts val="0"/>
              </a:spcBef>
              <a:spcAft>
                <a:spcPts val="0"/>
              </a:spcAft>
              <a:buClrTx/>
              <a:buSzTx/>
              <a:buFontTx/>
              <a:buNone/>
              <a:tabLst/>
              <a:defRPr/>
            </a:pPr>
            <a:r>
              <a:rPr lang="es-ES" b="0" dirty="0">
                <a:solidFill>
                  <a:srgbClr val="CCCCCC"/>
                </a:solidFill>
                <a:effectLst/>
                <a:latin typeface="Consolas" panose="020B0609020204030204" pitchFamily="49" charset="0"/>
              </a:rPr>
              <a:t>En cuanto a las conclusiones que se pueden sacar de estos resultados, parece que la característica “PAS” es la más importante para el modelo, seguida de “IMC”, “Edad” y “Colesterol”.</a:t>
            </a:r>
          </a:p>
          <a:p>
            <a:pPr marL="0" marR="0" lvl="0" indent="0" algn="l" defTabSz="914400" rtl="0" eaLnBrk="1" fontAlgn="auto" latinLnBrk="0" hangingPunct="1">
              <a:lnSpc>
                <a:spcPct val="100000"/>
              </a:lnSpc>
              <a:spcBef>
                <a:spcPts val="0"/>
              </a:spcBef>
              <a:spcAft>
                <a:spcPts val="0"/>
              </a:spcAft>
              <a:buClrTx/>
              <a:buSzTx/>
              <a:buFontTx/>
              <a:buNone/>
              <a:tabLst/>
              <a:defRPr/>
            </a:pPr>
            <a:r>
              <a:rPr lang="es-ES" b="0" dirty="0">
                <a:solidFill>
                  <a:srgbClr val="CCCCCC"/>
                </a:solidFill>
                <a:effectLst/>
                <a:latin typeface="Consolas" panose="020B0609020204030204" pitchFamily="49" charset="0"/>
              </a:rPr>
              <a:t>Del gráfico se observa que la característica “Diabetes” presenta un valor negativo en la importancia de la permutación. Un valor negativo en la importancia de la permutación indica que las predicciones en los datos barajados (o ruidosos) son más precisas que los datos reales. Esto significa que la característica no contribuye mucho a las predicciones (importancia cercana a 0), pero el azar hizo que las predicciones en los datos barajados fueran más precisos. Por lo tanto, sería recomendable evaluar el rendimiento del modelo y considerar si eliminar o no la característica “Diabetes” del modelo.</a:t>
            </a:r>
          </a:p>
          <a:p>
            <a:pPr marL="0" marR="0" lvl="0" indent="0" algn="l" defTabSz="914400" rtl="0" eaLnBrk="1" fontAlgn="auto" latinLnBrk="0" hangingPunct="1">
              <a:lnSpc>
                <a:spcPct val="100000"/>
              </a:lnSpc>
              <a:spcBef>
                <a:spcPts val="0"/>
              </a:spcBef>
              <a:spcAft>
                <a:spcPts val="0"/>
              </a:spcAft>
              <a:buClrTx/>
              <a:buSzTx/>
              <a:buFontTx/>
              <a:buNone/>
              <a:tabLst/>
              <a:defRPr/>
            </a:pPr>
            <a:endParaRPr lang="es-ES" b="0" dirty="0">
              <a:solidFill>
                <a:srgbClr val="CCCCCC"/>
              </a:solidFill>
              <a:effectLst/>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s-ES" b="0" dirty="0">
              <a:solidFill>
                <a:srgbClr val="CCCCCC"/>
              </a:solidFill>
              <a:effectLst/>
              <a:latin typeface="Consolas" panose="020B0609020204030204" pitchFamily="49" charset="0"/>
            </a:endParaRPr>
          </a:p>
          <a:p>
            <a:endParaRPr lang="es-ES" dirty="0"/>
          </a:p>
        </p:txBody>
      </p:sp>
      <p:sp>
        <p:nvSpPr>
          <p:cNvPr id="4" name="Marcador de número de diapositiva 3"/>
          <p:cNvSpPr>
            <a:spLocks noGrp="1"/>
          </p:cNvSpPr>
          <p:nvPr>
            <p:ph type="sldNum" sz="quarter" idx="5"/>
          </p:nvPr>
        </p:nvSpPr>
        <p:spPr/>
        <p:txBody>
          <a:bodyPr/>
          <a:lstStyle/>
          <a:p>
            <a:fld id="{BF727632-FD07-41CA-ABAC-40C7F7A8D4B9}" type="slidenum">
              <a:rPr lang="es-ES" smtClean="0"/>
              <a:t>11</a:t>
            </a:fld>
            <a:endParaRPr lang="es-ES"/>
          </a:p>
        </p:txBody>
      </p:sp>
    </p:spTree>
    <p:extLst>
      <p:ext uri="{BB962C8B-B14F-4D97-AF65-F5344CB8AC3E}">
        <p14:creationId xmlns:p14="http://schemas.microsoft.com/office/powerpoint/2010/main" val="22126925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b="0" dirty="0">
                <a:solidFill>
                  <a:srgbClr val="CCCCCC"/>
                </a:solidFill>
                <a:effectLst/>
                <a:latin typeface="Consolas" panose="020B0609020204030204" pitchFamily="49" charset="0"/>
              </a:rPr>
              <a:t>El resultado obtenido eliminando la característica "Diabetes" resulta mucho más óptimo.</a:t>
            </a:r>
          </a:p>
          <a:p>
            <a:endParaRPr lang="es-ES" dirty="0"/>
          </a:p>
        </p:txBody>
      </p:sp>
      <p:sp>
        <p:nvSpPr>
          <p:cNvPr id="4" name="Marcador de número de diapositiva 3"/>
          <p:cNvSpPr>
            <a:spLocks noGrp="1"/>
          </p:cNvSpPr>
          <p:nvPr>
            <p:ph type="sldNum" sz="quarter" idx="5"/>
          </p:nvPr>
        </p:nvSpPr>
        <p:spPr/>
        <p:txBody>
          <a:bodyPr/>
          <a:lstStyle/>
          <a:p>
            <a:fld id="{BF727632-FD07-41CA-ABAC-40C7F7A8D4B9}" type="slidenum">
              <a:rPr lang="es-ES" smtClean="0"/>
              <a:t>12</a:t>
            </a:fld>
            <a:endParaRPr lang="es-ES"/>
          </a:p>
        </p:txBody>
      </p:sp>
    </p:spTree>
    <p:extLst>
      <p:ext uri="{BB962C8B-B14F-4D97-AF65-F5344CB8AC3E}">
        <p14:creationId xmlns:p14="http://schemas.microsoft.com/office/powerpoint/2010/main" val="3891675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b="0" dirty="0">
                <a:solidFill>
                  <a:srgbClr val="CCCCCC"/>
                </a:solidFill>
                <a:effectLst/>
                <a:latin typeface="Consolas" panose="020B0609020204030204" pitchFamily="49" charset="0"/>
              </a:rPr>
              <a:t>A modo comparativo, entre los modelos utilizados con la técnica de SMOTE se calculan las curvas ROC (como queremos comparar todos los modelos </a:t>
            </a:r>
            <a:r>
              <a:rPr lang="es-ES" b="0" dirty="0" err="1">
                <a:solidFill>
                  <a:srgbClr val="CCCCCC"/>
                </a:solidFill>
                <a:effectLst/>
                <a:latin typeface="Consolas" panose="020B0609020204030204" pitchFamily="49" charset="0"/>
              </a:rPr>
              <a:t>utilizandos</a:t>
            </a:r>
            <a:r>
              <a:rPr lang="es-ES" b="0" dirty="0">
                <a:solidFill>
                  <a:srgbClr val="CCCCCC"/>
                </a:solidFill>
                <a:effectLst/>
                <a:latin typeface="Consolas" panose="020B0609020204030204" pitchFamily="49" charset="0"/>
              </a:rPr>
              <a:t> partiendo de los mismos datos, el cálculo para el modelo KNN se ha realizado sin eliminar la columna "Diabetes").</a:t>
            </a:r>
          </a:p>
          <a:p>
            <a:pPr marL="0" marR="0" lvl="0" indent="0" algn="l" defTabSz="914400" rtl="0" eaLnBrk="1" fontAlgn="auto" latinLnBrk="0" hangingPunct="1">
              <a:lnSpc>
                <a:spcPct val="100000"/>
              </a:lnSpc>
              <a:spcBef>
                <a:spcPts val="0"/>
              </a:spcBef>
              <a:spcAft>
                <a:spcPts val="0"/>
              </a:spcAft>
              <a:buClrTx/>
              <a:buSzTx/>
              <a:buFontTx/>
              <a:buNone/>
              <a:tabLst/>
              <a:defRPr/>
            </a:pPr>
            <a:r>
              <a:rPr lang="es-ES" b="0" dirty="0">
                <a:solidFill>
                  <a:srgbClr val="CCCCCC"/>
                </a:solidFill>
                <a:effectLst/>
                <a:latin typeface="Consolas" panose="020B0609020204030204" pitchFamily="49" charset="0"/>
              </a:rPr>
              <a:t>La curva ROC es una representación gráfica de la sensibilidad (tasa de verdaderos positivos) frente a la especificidad (tasa de falsos positivos) para un sistema de clasificación binario a medida que se varía el umbral de discriminación. Esta curva se utiliza para evaluar el rendimiento de un modelo de clasificación y comparar diferentes modelos.</a:t>
            </a:r>
          </a:p>
          <a:p>
            <a:endParaRPr lang="es-ES" dirty="0"/>
          </a:p>
        </p:txBody>
      </p:sp>
      <p:sp>
        <p:nvSpPr>
          <p:cNvPr id="4" name="Marcador de número de diapositiva 3"/>
          <p:cNvSpPr>
            <a:spLocks noGrp="1"/>
          </p:cNvSpPr>
          <p:nvPr>
            <p:ph type="sldNum" sz="quarter" idx="5"/>
          </p:nvPr>
        </p:nvSpPr>
        <p:spPr/>
        <p:txBody>
          <a:bodyPr/>
          <a:lstStyle/>
          <a:p>
            <a:fld id="{BF727632-FD07-41CA-ABAC-40C7F7A8D4B9}" type="slidenum">
              <a:rPr lang="es-ES" smtClean="0"/>
              <a:t>13</a:t>
            </a:fld>
            <a:endParaRPr lang="es-ES"/>
          </a:p>
        </p:txBody>
      </p:sp>
    </p:spTree>
    <p:extLst>
      <p:ext uri="{BB962C8B-B14F-4D97-AF65-F5344CB8AC3E}">
        <p14:creationId xmlns:p14="http://schemas.microsoft.com/office/powerpoint/2010/main" val="3533311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b="0" dirty="0">
                <a:solidFill>
                  <a:srgbClr val="CCCCCC"/>
                </a:solidFill>
                <a:effectLst/>
                <a:latin typeface="Consolas" panose="020B0609020204030204" pitchFamily="49" charset="0"/>
              </a:rPr>
              <a:t>Aunque para nuestro proyecto el valor del </a:t>
            </a:r>
            <a:r>
              <a:rPr lang="es-ES" b="0" dirty="0" err="1">
                <a:solidFill>
                  <a:srgbClr val="CCCCCC"/>
                </a:solidFill>
                <a:effectLst/>
                <a:latin typeface="Consolas" panose="020B0609020204030204" pitchFamily="49" charset="0"/>
              </a:rPr>
              <a:t>accuracy</a:t>
            </a:r>
            <a:r>
              <a:rPr lang="es-ES" b="0" dirty="0">
                <a:solidFill>
                  <a:srgbClr val="CCCCCC"/>
                </a:solidFill>
                <a:effectLst/>
                <a:latin typeface="Consolas" panose="020B0609020204030204" pitchFamily="49" charset="0"/>
              </a:rPr>
              <a:t> para cada modelo empleado no representa si el modelo predice mejor o peor, se ha comparado el resultado obtenido para los distintos modelos empleados.</a:t>
            </a:r>
          </a:p>
          <a:p>
            <a:pPr marL="0" marR="0" lvl="0" indent="0" algn="l" defTabSz="914400" rtl="0" eaLnBrk="1" fontAlgn="auto" latinLnBrk="0" hangingPunct="1">
              <a:lnSpc>
                <a:spcPct val="100000"/>
              </a:lnSpc>
              <a:spcBef>
                <a:spcPts val="0"/>
              </a:spcBef>
              <a:spcAft>
                <a:spcPts val="0"/>
              </a:spcAft>
              <a:buClrTx/>
              <a:buSzTx/>
              <a:buFontTx/>
              <a:buNone/>
              <a:tabLst/>
              <a:defRPr/>
            </a:pPr>
            <a:r>
              <a:rPr lang="es-ES" b="0" dirty="0">
                <a:solidFill>
                  <a:srgbClr val="CCCCCC"/>
                </a:solidFill>
                <a:effectLst/>
                <a:latin typeface="Consolas" panose="020B0609020204030204" pitchFamily="49" charset="0"/>
              </a:rPr>
              <a:t>Los modelos K-</a:t>
            </a:r>
            <a:r>
              <a:rPr lang="es-ES" b="0" dirty="0" err="1">
                <a:solidFill>
                  <a:srgbClr val="CCCCCC"/>
                </a:solidFill>
                <a:effectLst/>
                <a:latin typeface="Consolas" panose="020B0609020204030204" pitchFamily="49" charset="0"/>
              </a:rPr>
              <a:t>Nearest</a:t>
            </a:r>
            <a:r>
              <a:rPr lang="es-ES" b="0" dirty="0">
                <a:solidFill>
                  <a:srgbClr val="CCCCCC"/>
                </a:solidFill>
                <a:effectLst/>
                <a:latin typeface="Consolas" panose="020B0609020204030204" pitchFamily="49" charset="0"/>
              </a:rPr>
              <a:t> </a:t>
            </a:r>
            <a:r>
              <a:rPr lang="es-ES" b="0" dirty="0" err="1">
                <a:solidFill>
                  <a:srgbClr val="CCCCCC"/>
                </a:solidFill>
                <a:effectLst/>
                <a:latin typeface="Consolas" panose="020B0609020204030204" pitchFamily="49" charset="0"/>
              </a:rPr>
              <a:t>Neighbour</a:t>
            </a:r>
            <a:r>
              <a:rPr lang="es-ES" b="0" dirty="0">
                <a:solidFill>
                  <a:srgbClr val="CCCCCC"/>
                </a:solidFill>
                <a:effectLst/>
                <a:latin typeface="Consolas" panose="020B0609020204030204" pitchFamily="49" charset="0"/>
              </a:rPr>
              <a:t> y </a:t>
            </a:r>
            <a:r>
              <a:rPr lang="es-ES" b="0" dirty="0" err="1">
                <a:solidFill>
                  <a:srgbClr val="CCCCCC"/>
                </a:solidFill>
                <a:effectLst/>
                <a:latin typeface="Consolas" panose="020B0609020204030204" pitchFamily="49" charset="0"/>
              </a:rPr>
              <a:t>Naive</a:t>
            </a:r>
            <a:r>
              <a:rPr lang="es-ES" b="0" dirty="0">
                <a:solidFill>
                  <a:srgbClr val="CCCCCC"/>
                </a:solidFill>
                <a:effectLst/>
                <a:latin typeface="Consolas" panose="020B0609020204030204" pitchFamily="49" charset="0"/>
              </a:rPr>
              <a:t> Bayes son los que presenta un valor más elevado de </a:t>
            </a:r>
            <a:r>
              <a:rPr lang="es-ES" b="0" dirty="0" err="1">
                <a:solidFill>
                  <a:srgbClr val="CCCCCC"/>
                </a:solidFill>
                <a:effectLst/>
                <a:latin typeface="Consolas" panose="020B0609020204030204" pitchFamily="49" charset="0"/>
              </a:rPr>
              <a:t>accuracy</a:t>
            </a:r>
            <a:r>
              <a:rPr lang="es-ES" b="0" dirty="0">
                <a:solidFill>
                  <a:srgbClr val="CCCCCC"/>
                </a:solidFill>
                <a:effectLst/>
                <a:latin typeface="Consolas" panose="020B0609020204030204" pitchFamily="49"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s-ES" b="0" dirty="0">
              <a:solidFill>
                <a:srgbClr val="CCCCCC"/>
              </a:solidFill>
              <a:effectLst/>
              <a:latin typeface="Consolas" panose="020B0609020204030204" pitchFamily="49" charset="0"/>
            </a:endParaRPr>
          </a:p>
          <a:p>
            <a:endParaRPr lang="es-ES" dirty="0"/>
          </a:p>
        </p:txBody>
      </p:sp>
      <p:sp>
        <p:nvSpPr>
          <p:cNvPr id="4" name="Marcador de número de diapositiva 3"/>
          <p:cNvSpPr>
            <a:spLocks noGrp="1"/>
          </p:cNvSpPr>
          <p:nvPr>
            <p:ph type="sldNum" sz="quarter" idx="5"/>
          </p:nvPr>
        </p:nvSpPr>
        <p:spPr/>
        <p:txBody>
          <a:bodyPr/>
          <a:lstStyle/>
          <a:p>
            <a:fld id="{BF727632-FD07-41CA-ABAC-40C7F7A8D4B9}" type="slidenum">
              <a:rPr lang="es-ES" smtClean="0"/>
              <a:t>14</a:t>
            </a:fld>
            <a:endParaRPr lang="es-ES"/>
          </a:p>
        </p:txBody>
      </p:sp>
    </p:spTree>
    <p:extLst>
      <p:ext uri="{BB962C8B-B14F-4D97-AF65-F5344CB8AC3E}">
        <p14:creationId xmlns:p14="http://schemas.microsoft.com/office/powerpoint/2010/main" val="31750184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464E8A7-1153-4EE3-AA47-4FE6F7761F74}"/>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p>
        </p:txBody>
      </p:sp>
      <p:sp>
        <p:nvSpPr>
          <p:cNvPr id="3" name="Subtítulo 2">
            <a:extLst>
              <a:ext uri="{FF2B5EF4-FFF2-40B4-BE49-F238E27FC236}">
                <a16:creationId xmlns:a16="http://schemas.microsoft.com/office/drawing/2014/main" id="{25926D99-6140-402B-8395-AC097710943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p>
        </p:txBody>
      </p:sp>
      <p:sp>
        <p:nvSpPr>
          <p:cNvPr id="4" name="Marcador de fecha 3">
            <a:extLst>
              <a:ext uri="{FF2B5EF4-FFF2-40B4-BE49-F238E27FC236}">
                <a16:creationId xmlns:a16="http://schemas.microsoft.com/office/drawing/2014/main" id="{160A8723-6CA7-420B-B9E5-55DC8DF3F939}"/>
              </a:ext>
            </a:extLst>
          </p:cNvPr>
          <p:cNvSpPr>
            <a:spLocks noGrp="1"/>
          </p:cNvSpPr>
          <p:nvPr>
            <p:ph type="dt" sz="half" idx="10"/>
          </p:nvPr>
        </p:nvSpPr>
        <p:spPr/>
        <p:txBody>
          <a:bodyPr/>
          <a:lstStyle/>
          <a:p>
            <a:fld id="{64C6C631-F514-4638-95E5-19D2A6D8CF2F}" type="datetimeFigureOut">
              <a:rPr lang="es-ES" smtClean="0"/>
              <a:t>31/08/2023</a:t>
            </a:fld>
            <a:endParaRPr lang="es-ES"/>
          </a:p>
        </p:txBody>
      </p:sp>
      <p:sp>
        <p:nvSpPr>
          <p:cNvPr id="5" name="Marcador de pie de página 4">
            <a:extLst>
              <a:ext uri="{FF2B5EF4-FFF2-40B4-BE49-F238E27FC236}">
                <a16:creationId xmlns:a16="http://schemas.microsoft.com/office/drawing/2014/main" id="{519C5452-D8C7-4187-B284-F12CEA28350F}"/>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3FD9B551-B246-4E8E-AC8B-6F27C95B7E22}"/>
              </a:ext>
            </a:extLst>
          </p:cNvPr>
          <p:cNvSpPr>
            <a:spLocks noGrp="1"/>
          </p:cNvSpPr>
          <p:nvPr>
            <p:ph type="sldNum" sz="quarter" idx="12"/>
          </p:nvPr>
        </p:nvSpPr>
        <p:spPr/>
        <p:txBody>
          <a:bodyPr/>
          <a:lstStyle/>
          <a:p>
            <a:fld id="{A278E1F1-D4E3-4716-ABEA-51B9402A6EF9}" type="slidenum">
              <a:rPr lang="es-ES" smtClean="0"/>
              <a:t>‹Nº›</a:t>
            </a:fld>
            <a:endParaRPr lang="es-ES"/>
          </a:p>
        </p:txBody>
      </p:sp>
    </p:spTree>
    <p:extLst>
      <p:ext uri="{BB962C8B-B14F-4D97-AF65-F5344CB8AC3E}">
        <p14:creationId xmlns:p14="http://schemas.microsoft.com/office/powerpoint/2010/main" val="36140534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1DD7480-7D09-4DF0-A1D1-F51AFA4BC0FE}"/>
              </a:ext>
            </a:extLst>
          </p:cNvPr>
          <p:cNvSpPr>
            <a:spLocks noGrp="1"/>
          </p:cNvSpPr>
          <p:nvPr>
            <p:ph type="title"/>
          </p:nvPr>
        </p:nvSpPr>
        <p:spPr/>
        <p:txBody>
          <a:bodyPr/>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3C33CD36-675D-4671-AD8E-247401A0FEEE}"/>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EE9DB477-6754-409A-9B76-F699F5800946}"/>
              </a:ext>
            </a:extLst>
          </p:cNvPr>
          <p:cNvSpPr>
            <a:spLocks noGrp="1"/>
          </p:cNvSpPr>
          <p:nvPr>
            <p:ph type="dt" sz="half" idx="10"/>
          </p:nvPr>
        </p:nvSpPr>
        <p:spPr/>
        <p:txBody>
          <a:bodyPr/>
          <a:lstStyle/>
          <a:p>
            <a:fld id="{64C6C631-F514-4638-95E5-19D2A6D8CF2F}" type="datetimeFigureOut">
              <a:rPr lang="es-ES" smtClean="0"/>
              <a:t>31/08/2023</a:t>
            </a:fld>
            <a:endParaRPr lang="es-ES"/>
          </a:p>
        </p:txBody>
      </p:sp>
      <p:sp>
        <p:nvSpPr>
          <p:cNvPr id="5" name="Marcador de pie de página 4">
            <a:extLst>
              <a:ext uri="{FF2B5EF4-FFF2-40B4-BE49-F238E27FC236}">
                <a16:creationId xmlns:a16="http://schemas.microsoft.com/office/drawing/2014/main" id="{73D159A6-B264-4209-ADE5-4DC27EDA497E}"/>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18E51DE1-3991-4406-A87C-A2841F9E3526}"/>
              </a:ext>
            </a:extLst>
          </p:cNvPr>
          <p:cNvSpPr>
            <a:spLocks noGrp="1"/>
          </p:cNvSpPr>
          <p:nvPr>
            <p:ph type="sldNum" sz="quarter" idx="12"/>
          </p:nvPr>
        </p:nvSpPr>
        <p:spPr/>
        <p:txBody>
          <a:bodyPr/>
          <a:lstStyle/>
          <a:p>
            <a:fld id="{A278E1F1-D4E3-4716-ABEA-51B9402A6EF9}" type="slidenum">
              <a:rPr lang="es-ES" smtClean="0"/>
              <a:t>‹Nº›</a:t>
            </a:fld>
            <a:endParaRPr lang="es-ES"/>
          </a:p>
        </p:txBody>
      </p:sp>
    </p:spTree>
    <p:extLst>
      <p:ext uri="{BB962C8B-B14F-4D97-AF65-F5344CB8AC3E}">
        <p14:creationId xmlns:p14="http://schemas.microsoft.com/office/powerpoint/2010/main" val="4185558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E10FB13B-2FC5-4C21-89D1-5615998DC224}"/>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055AD85C-CBD2-40E0-AD89-C427F7A2F2CC}"/>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89EE63E4-0851-4F64-A874-F84340313913}"/>
              </a:ext>
            </a:extLst>
          </p:cNvPr>
          <p:cNvSpPr>
            <a:spLocks noGrp="1"/>
          </p:cNvSpPr>
          <p:nvPr>
            <p:ph type="dt" sz="half" idx="10"/>
          </p:nvPr>
        </p:nvSpPr>
        <p:spPr/>
        <p:txBody>
          <a:bodyPr/>
          <a:lstStyle/>
          <a:p>
            <a:fld id="{64C6C631-F514-4638-95E5-19D2A6D8CF2F}" type="datetimeFigureOut">
              <a:rPr lang="es-ES" smtClean="0"/>
              <a:t>31/08/2023</a:t>
            </a:fld>
            <a:endParaRPr lang="es-ES"/>
          </a:p>
        </p:txBody>
      </p:sp>
      <p:sp>
        <p:nvSpPr>
          <p:cNvPr id="5" name="Marcador de pie de página 4">
            <a:extLst>
              <a:ext uri="{FF2B5EF4-FFF2-40B4-BE49-F238E27FC236}">
                <a16:creationId xmlns:a16="http://schemas.microsoft.com/office/drawing/2014/main" id="{ADCD4CA2-FA2E-4946-8BD7-07F3FAC331EC}"/>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A73FC04F-5F41-4B42-9792-25B1538156A4}"/>
              </a:ext>
            </a:extLst>
          </p:cNvPr>
          <p:cNvSpPr>
            <a:spLocks noGrp="1"/>
          </p:cNvSpPr>
          <p:nvPr>
            <p:ph type="sldNum" sz="quarter" idx="12"/>
          </p:nvPr>
        </p:nvSpPr>
        <p:spPr/>
        <p:txBody>
          <a:bodyPr/>
          <a:lstStyle/>
          <a:p>
            <a:fld id="{A278E1F1-D4E3-4716-ABEA-51B9402A6EF9}" type="slidenum">
              <a:rPr lang="es-ES" smtClean="0"/>
              <a:t>‹Nº›</a:t>
            </a:fld>
            <a:endParaRPr lang="es-ES"/>
          </a:p>
        </p:txBody>
      </p:sp>
    </p:spTree>
    <p:extLst>
      <p:ext uri="{BB962C8B-B14F-4D97-AF65-F5344CB8AC3E}">
        <p14:creationId xmlns:p14="http://schemas.microsoft.com/office/powerpoint/2010/main" val="14655202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7C25BDE-275D-4A2E-9F77-CDDAB3E8B507}"/>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618A74AF-E7E3-44E0-9501-81DB4E3E8429}"/>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ED7CF62E-5914-4DDC-8815-0610F2324455}"/>
              </a:ext>
            </a:extLst>
          </p:cNvPr>
          <p:cNvSpPr>
            <a:spLocks noGrp="1"/>
          </p:cNvSpPr>
          <p:nvPr>
            <p:ph type="dt" sz="half" idx="10"/>
          </p:nvPr>
        </p:nvSpPr>
        <p:spPr/>
        <p:txBody>
          <a:bodyPr/>
          <a:lstStyle/>
          <a:p>
            <a:fld id="{64C6C631-F514-4638-95E5-19D2A6D8CF2F}" type="datetimeFigureOut">
              <a:rPr lang="es-ES" smtClean="0"/>
              <a:t>31/08/2023</a:t>
            </a:fld>
            <a:endParaRPr lang="es-ES"/>
          </a:p>
        </p:txBody>
      </p:sp>
      <p:sp>
        <p:nvSpPr>
          <p:cNvPr id="5" name="Marcador de pie de página 4">
            <a:extLst>
              <a:ext uri="{FF2B5EF4-FFF2-40B4-BE49-F238E27FC236}">
                <a16:creationId xmlns:a16="http://schemas.microsoft.com/office/drawing/2014/main" id="{B5832700-2F93-440D-8ABB-A4FF4E22C699}"/>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5BE33EA6-6C2D-4E21-803B-420D7B6EE73A}"/>
              </a:ext>
            </a:extLst>
          </p:cNvPr>
          <p:cNvSpPr>
            <a:spLocks noGrp="1"/>
          </p:cNvSpPr>
          <p:nvPr>
            <p:ph type="sldNum" sz="quarter" idx="12"/>
          </p:nvPr>
        </p:nvSpPr>
        <p:spPr/>
        <p:txBody>
          <a:bodyPr/>
          <a:lstStyle/>
          <a:p>
            <a:fld id="{A278E1F1-D4E3-4716-ABEA-51B9402A6EF9}" type="slidenum">
              <a:rPr lang="es-ES" smtClean="0"/>
              <a:t>‹Nº›</a:t>
            </a:fld>
            <a:endParaRPr lang="es-ES"/>
          </a:p>
        </p:txBody>
      </p:sp>
    </p:spTree>
    <p:extLst>
      <p:ext uri="{BB962C8B-B14F-4D97-AF65-F5344CB8AC3E}">
        <p14:creationId xmlns:p14="http://schemas.microsoft.com/office/powerpoint/2010/main" val="26666288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8BF9628-A8F3-4433-B506-B048F2E4724E}"/>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p>
        </p:txBody>
      </p:sp>
      <p:sp>
        <p:nvSpPr>
          <p:cNvPr id="3" name="Marcador de texto 2">
            <a:extLst>
              <a:ext uri="{FF2B5EF4-FFF2-40B4-BE49-F238E27FC236}">
                <a16:creationId xmlns:a16="http://schemas.microsoft.com/office/drawing/2014/main" id="{F935D9A7-0C46-4E85-972F-8094AF20235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E4CDB453-E4D3-4E06-A608-F39E93C92BB3}"/>
              </a:ext>
            </a:extLst>
          </p:cNvPr>
          <p:cNvSpPr>
            <a:spLocks noGrp="1"/>
          </p:cNvSpPr>
          <p:nvPr>
            <p:ph type="dt" sz="half" idx="10"/>
          </p:nvPr>
        </p:nvSpPr>
        <p:spPr/>
        <p:txBody>
          <a:bodyPr/>
          <a:lstStyle/>
          <a:p>
            <a:fld id="{64C6C631-F514-4638-95E5-19D2A6D8CF2F}" type="datetimeFigureOut">
              <a:rPr lang="es-ES" smtClean="0"/>
              <a:t>31/08/2023</a:t>
            </a:fld>
            <a:endParaRPr lang="es-ES"/>
          </a:p>
        </p:txBody>
      </p:sp>
      <p:sp>
        <p:nvSpPr>
          <p:cNvPr id="5" name="Marcador de pie de página 4">
            <a:extLst>
              <a:ext uri="{FF2B5EF4-FFF2-40B4-BE49-F238E27FC236}">
                <a16:creationId xmlns:a16="http://schemas.microsoft.com/office/drawing/2014/main" id="{1845D479-82F6-40CE-A308-87C066156408}"/>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2D9449B7-3A21-46DA-9414-FD3D0EAE4768}"/>
              </a:ext>
            </a:extLst>
          </p:cNvPr>
          <p:cNvSpPr>
            <a:spLocks noGrp="1"/>
          </p:cNvSpPr>
          <p:nvPr>
            <p:ph type="sldNum" sz="quarter" idx="12"/>
          </p:nvPr>
        </p:nvSpPr>
        <p:spPr/>
        <p:txBody>
          <a:bodyPr/>
          <a:lstStyle/>
          <a:p>
            <a:fld id="{A278E1F1-D4E3-4716-ABEA-51B9402A6EF9}" type="slidenum">
              <a:rPr lang="es-ES" smtClean="0"/>
              <a:t>‹Nº›</a:t>
            </a:fld>
            <a:endParaRPr lang="es-ES"/>
          </a:p>
        </p:txBody>
      </p:sp>
    </p:spTree>
    <p:extLst>
      <p:ext uri="{BB962C8B-B14F-4D97-AF65-F5344CB8AC3E}">
        <p14:creationId xmlns:p14="http://schemas.microsoft.com/office/powerpoint/2010/main" val="24979107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7FC782D-A5B3-46B9-A3A1-CE96752102BA}"/>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94A607EB-33A6-4CCB-B537-0CF670FA9F06}"/>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a:extLst>
              <a:ext uri="{FF2B5EF4-FFF2-40B4-BE49-F238E27FC236}">
                <a16:creationId xmlns:a16="http://schemas.microsoft.com/office/drawing/2014/main" id="{4D94B1F6-0C6D-42F1-A198-70DC4A9CE32C}"/>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a:extLst>
              <a:ext uri="{FF2B5EF4-FFF2-40B4-BE49-F238E27FC236}">
                <a16:creationId xmlns:a16="http://schemas.microsoft.com/office/drawing/2014/main" id="{1242C7CE-F1C8-4659-8D2A-62EE7936D8D8}"/>
              </a:ext>
            </a:extLst>
          </p:cNvPr>
          <p:cNvSpPr>
            <a:spLocks noGrp="1"/>
          </p:cNvSpPr>
          <p:nvPr>
            <p:ph type="dt" sz="half" idx="10"/>
          </p:nvPr>
        </p:nvSpPr>
        <p:spPr/>
        <p:txBody>
          <a:bodyPr/>
          <a:lstStyle/>
          <a:p>
            <a:fld id="{64C6C631-F514-4638-95E5-19D2A6D8CF2F}" type="datetimeFigureOut">
              <a:rPr lang="es-ES" smtClean="0"/>
              <a:t>31/08/2023</a:t>
            </a:fld>
            <a:endParaRPr lang="es-ES"/>
          </a:p>
        </p:txBody>
      </p:sp>
      <p:sp>
        <p:nvSpPr>
          <p:cNvPr id="6" name="Marcador de pie de página 5">
            <a:extLst>
              <a:ext uri="{FF2B5EF4-FFF2-40B4-BE49-F238E27FC236}">
                <a16:creationId xmlns:a16="http://schemas.microsoft.com/office/drawing/2014/main" id="{DA53AA72-366B-4C02-8D11-238BC2FD0B25}"/>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4E7C6BA4-946E-4093-8765-119C037C6005}"/>
              </a:ext>
            </a:extLst>
          </p:cNvPr>
          <p:cNvSpPr>
            <a:spLocks noGrp="1"/>
          </p:cNvSpPr>
          <p:nvPr>
            <p:ph type="sldNum" sz="quarter" idx="12"/>
          </p:nvPr>
        </p:nvSpPr>
        <p:spPr/>
        <p:txBody>
          <a:bodyPr/>
          <a:lstStyle/>
          <a:p>
            <a:fld id="{A278E1F1-D4E3-4716-ABEA-51B9402A6EF9}" type="slidenum">
              <a:rPr lang="es-ES" smtClean="0"/>
              <a:t>‹Nº›</a:t>
            </a:fld>
            <a:endParaRPr lang="es-ES"/>
          </a:p>
        </p:txBody>
      </p:sp>
    </p:spTree>
    <p:extLst>
      <p:ext uri="{BB962C8B-B14F-4D97-AF65-F5344CB8AC3E}">
        <p14:creationId xmlns:p14="http://schemas.microsoft.com/office/powerpoint/2010/main" val="33209468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84DD1D9-4CE4-4BD0-B314-2B32013FD6CC}"/>
              </a:ext>
            </a:extLst>
          </p:cNvPr>
          <p:cNvSpPr>
            <a:spLocks noGrp="1"/>
          </p:cNvSpPr>
          <p:nvPr>
            <p:ph type="title"/>
          </p:nvPr>
        </p:nvSpPr>
        <p:spPr>
          <a:xfrm>
            <a:off x="839788" y="365125"/>
            <a:ext cx="10515600" cy="1325563"/>
          </a:xfrm>
        </p:spPr>
        <p:txBody>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6E02514B-A5DB-4F3B-8099-43ECEBD7AC1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BB10FB21-B5CC-46DD-81C9-EFFCD82CEAC0}"/>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a:extLst>
              <a:ext uri="{FF2B5EF4-FFF2-40B4-BE49-F238E27FC236}">
                <a16:creationId xmlns:a16="http://schemas.microsoft.com/office/drawing/2014/main" id="{549D9390-DFFA-4E5E-8AB9-56E851C75FE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D3282FCD-C4E0-484E-B756-0F34334150B7}"/>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a:extLst>
              <a:ext uri="{FF2B5EF4-FFF2-40B4-BE49-F238E27FC236}">
                <a16:creationId xmlns:a16="http://schemas.microsoft.com/office/drawing/2014/main" id="{822ABC12-25B3-4CA3-A92F-71CF166AE607}"/>
              </a:ext>
            </a:extLst>
          </p:cNvPr>
          <p:cNvSpPr>
            <a:spLocks noGrp="1"/>
          </p:cNvSpPr>
          <p:nvPr>
            <p:ph type="dt" sz="half" idx="10"/>
          </p:nvPr>
        </p:nvSpPr>
        <p:spPr/>
        <p:txBody>
          <a:bodyPr/>
          <a:lstStyle/>
          <a:p>
            <a:fld id="{64C6C631-F514-4638-95E5-19D2A6D8CF2F}" type="datetimeFigureOut">
              <a:rPr lang="es-ES" smtClean="0"/>
              <a:t>31/08/2023</a:t>
            </a:fld>
            <a:endParaRPr lang="es-ES"/>
          </a:p>
        </p:txBody>
      </p:sp>
      <p:sp>
        <p:nvSpPr>
          <p:cNvPr id="8" name="Marcador de pie de página 7">
            <a:extLst>
              <a:ext uri="{FF2B5EF4-FFF2-40B4-BE49-F238E27FC236}">
                <a16:creationId xmlns:a16="http://schemas.microsoft.com/office/drawing/2014/main" id="{901DC818-DC63-43D0-A2F3-D1E6C92B1068}"/>
              </a:ext>
            </a:extLst>
          </p:cNvPr>
          <p:cNvSpPr>
            <a:spLocks noGrp="1"/>
          </p:cNvSpPr>
          <p:nvPr>
            <p:ph type="ftr" sz="quarter" idx="11"/>
          </p:nvPr>
        </p:nvSpPr>
        <p:spPr/>
        <p:txBody>
          <a:bodyPr/>
          <a:lstStyle/>
          <a:p>
            <a:endParaRPr lang="es-ES"/>
          </a:p>
        </p:txBody>
      </p:sp>
      <p:sp>
        <p:nvSpPr>
          <p:cNvPr id="9" name="Marcador de número de diapositiva 8">
            <a:extLst>
              <a:ext uri="{FF2B5EF4-FFF2-40B4-BE49-F238E27FC236}">
                <a16:creationId xmlns:a16="http://schemas.microsoft.com/office/drawing/2014/main" id="{8F72EF63-3597-46F2-826D-5F074702063F}"/>
              </a:ext>
            </a:extLst>
          </p:cNvPr>
          <p:cNvSpPr>
            <a:spLocks noGrp="1"/>
          </p:cNvSpPr>
          <p:nvPr>
            <p:ph type="sldNum" sz="quarter" idx="12"/>
          </p:nvPr>
        </p:nvSpPr>
        <p:spPr/>
        <p:txBody>
          <a:bodyPr/>
          <a:lstStyle/>
          <a:p>
            <a:fld id="{A278E1F1-D4E3-4716-ABEA-51B9402A6EF9}" type="slidenum">
              <a:rPr lang="es-ES" smtClean="0"/>
              <a:t>‹Nº›</a:t>
            </a:fld>
            <a:endParaRPr lang="es-ES"/>
          </a:p>
        </p:txBody>
      </p:sp>
    </p:spTree>
    <p:extLst>
      <p:ext uri="{BB962C8B-B14F-4D97-AF65-F5344CB8AC3E}">
        <p14:creationId xmlns:p14="http://schemas.microsoft.com/office/powerpoint/2010/main" val="31574389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5F7D816-64A3-42A0-AEF8-2455D5B9736A}"/>
              </a:ext>
            </a:extLst>
          </p:cNvPr>
          <p:cNvSpPr>
            <a:spLocks noGrp="1"/>
          </p:cNvSpPr>
          <p:nvPr>
            <p:ph type="title"/>
          </p:nvPr>
        </p:nvSpPr>
        <p:spPr/>
        <p:txBody>
          <a:bodyPr/>
          <a:lstStyle/>
          <a:p>
            <a:r>
              <a:rPr lang="es-ES"/>
              <a:t>Haga clic para modificar el estilo de título del patrón</a:t>
            </a:r>
          </a:p>
        </p:txBody>
      </p:sp>
      <p:sp>
        <p:nvSpPr>
          <p:cNvPr id="3" name="Marcador de fecha 2">
            <a:extLst>
              <a:ext uri="{FF2B5EF4-FFF2-40B4-BE49-F238E27FC236}">
                <a16:creationId xmlns:a16="http://schemas.microsoft.com/office/drawing/2014/main" id="{D63A4B98-67DB-4942-9A10-D8B9AFC20DC8}"/>
              </a:ext>
            </a:extLst>
          </p:cNvPr>
          <p:cNvSpPr>
            <a:spLocks noGrp="1"/>
          </p:cNvSpPr>
          <p:nvPr>
            <p:ph type="dt" sz="half" idx="10"/>
          </p:nvPr>
        </p:nvSpPr>
        <p:spPr/>
        <p:txBody>
          <a:bodyPr/>
          <a:lstStyle/>
          <a:p>
            <a:fld id="{64C6C631-F514-4638-95E5-19D2A6D8CF2F}" type="datetimeFigureOut">
              <a:rPr lang="es-ES" smtClean="0"/>
              <a:t>31/08/2023</a:t>
            </a:fld>
            <a:endParaRPr lang="es-ES"/>
          </a:p>
        </p:txBody>
      </p:sp>
      <p:sp>
        <p:nvSpPr>
          <p:cNvPr id="4" name="Marcador de pie de página 3">
            <a:extLst>
              <a:ext uri="{FF2B5EF4-FFF2-40B4-BE49-F238E27FC236}">
                <a16:creationId xmlns:a16="http://schemas.microsoft.com/office/drawing/2014/main" id="{1AE0514E-CA24-4A91-AE0F-AB14637D84A4}"/>
              </a:ext>
            </a:extLst>
          </p:cNvPr>
          <p:cNvSpPr>
            <a:spLocks noGrp="1"/>
          </p:cNvSpPr>
          <p:nvPr>
            <p:ph type="ftr" sz="quarter" idx="11"/>
          </p:nvPr>
        </p:nvSpPr>
        <p:spPr/>
        <p:txBody>
          <a:bodyPr/>
          <a:lstStyle/>
          <a:p>
            <a:endParaRPr lang="es-ES"/>
          </a:p>
        </p:txBody>
      </p:sp>
      <p:sp>
        <p:nvSpPr>
          <p:cNvPr id="5" name="Marcador de número de diapositiva 4">
            <a:extLst>
              <a:ext uri="{FF2B5EF4-FFF2-40B4-BE49-F238E27FC236}">
                <a16:creationId xmlns:a16="http://schemas.microsoft.com/office/drawing/2014/main" id="{09A76423-84D1-4342-802C-B45E4BEEC0AB}"/>
              </a:ext>
            </a:extLst>
          </p:cNvPr>
          <p:cNvSpPr>
            <a:spLocks noGrp="1"/>
          </p:cNvSpPr>
          <p:nvPr>
            <p:ph type="sldNum" sz="quarter" idx="12"/>
          </p:nvPr>
        </p:nvSpPr>
        <p:spPr/>
        <p:txBody>
          <a:bodyPr/>
          <a:lstStyle/>
          <a:p>
            <a:fld id="{A278E1F1-D4E3-4716-ABEA-51B9402A6EF9}" type="slidenum">
              <a:rPr lang="es-ES" smtClean="0"/>
              <a:t>‹Nº›</a:t>
            </a:fld>
            <a:endParaRPr lang="es-ES"/>
          </a:p>
        </p:txBody>
      </p:sp>
    </p:spTree>
    <p:extLst>
      <p:ext uri="{BB962C8B-B14F-4D97-AF65-F5344CB8AC3E}">
        <p14:creationId xmlns:p14="http://schemas.microsoft.com/office/powerpoint/2010/main" val="12286761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5683D436-F2BC-4C57-8F9D-6392BFB1E625}"/>
              </a:ext>
            </a:extLst>
          </p:cNvPr>
          <p:cNvSpPr>
            <a:spLocks noGrp="1"/>
          </p:cNvSpPr>
          <p:nvPr>
            <p:ph type="dt" sz="half" idx="10"/>
          </p:nvPr>
        </p:nvSpPr>
        <p:spPr/>
        <p:txBody>
          <a:bodyPr/>
          <a:lstStyle/>
          <a:p>
            <a:fld id="{64C6C631-F514-4638-95E5-19D2A6D8CF2F}" type="datetimeFigureOut">
              <a:rPr lang="es-ES" smtClean="0"/>
              <a:t>31/08/2023</a:t>
            </a:fld>
            <a:endParaRPr lang="es-ES"/>
          </a:p>
        </p:txBody>
      </p:sp>
      <p:sp>
        <p:nvSpPr>
          <p:cNvPr id="3" name="Marcador de pie de página 2">
            <a:extLst>
              <a:ext uri="{FF2B5EF4-FFF2-40B4-BE49-F238E27FC236}">
                <a16:creationId xmlns:a16="http://schemas.microsoft.com/office/drawing/2014/main" id="{56F3E62C-CED9-4001-9780-698088329F88}"/>
              </a:ext>
            </a:extLst>
          </p:cNvPr>
          <p:cNvSpPr>
            <a:spLocks noGrp="1"/>
          </p:cNvSpPr>
          <p:nvPr>
            <p:ph type="ftr" sz="quarter" idx="11"/>
          </p:nvPr>
        </p:nvSpPr>
        <p:spPr/>
        <p:txBody>
          <a:bodyPr/>
          <a:lstStyle/>
          <a:p>
            <a:endParaRPr lang="es-ES"/>
          </a:p>
        </p:txBody>
      </p:sp>
      <p:sp>
        <p:nvSpPr>
          <p:cNvPr id="4" name="Marcador de número de diapositiva 3">
            <a:extLst>
              <a:ext uri="{FF2B5EF4-FFF2-40B4-BE49-F238E27FC236}">
                <a16:creationId xmlns:a16="http://schemas.microsoft.com/office/drawing/2014/main" id="{E0764C32-2C10-4E5B-9E69-30013D51C43E}"/>
              </a:ext>
            </a:extLst>
          </p:cNvPr>
          <p:cNvSpPr>
            <a:spLocks noGrp="1"/>
          </p:cNvSpPr>
          <p:nvPr>
            <p:ph type="sldNum" sz="quarter" idx="12"/>
          </p:nvPr>
        </p:nvSpPr>
        <p:spPr/>
        <p:txBody>
          <a:bodyPr/>
          <a:lstStyle/>
          <a:p>
            <a:fld id="{A278E1F1-D4E3-4716-ABEA-51B9402A6EF9}" type="slidenum">
              <a:rPr lang="es-ES" smtClean="0"/>
              <a:t>‹Nº›</a:t>
            </a:fld>
            <a:endParaRPr lang="es-ES"/>
          </a:p>
        </p:txBody>
      </p:sp>
    </p:spTree>
    <p:extLst>
      <p:ext uri="{BB962C8B-B14F-4D97-AF65-F5344CB8AC3E}">
        <p14:creationId xmlns:p14="http://schemas.microsoft.com/office/powerpoint/2010/main" val="31117402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9F69CC7-ABBE-4EE6-908C-1C15EF1A340B}"/>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E8014ABA-AF6F-4DA5-B9D5-DA4DE3E82C0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a:extLst>
              <a:ext uri="{FF2B5EF4-FFF2-40B4-BE49-F238E27FC236}">
                <a16:creationId xmlns:a16="http://schemas.microsoft.com/office/drawing/2014/main" id="{0A1F0B72-AE61-4A1B-A8B4-BBA390D77C4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E451F6DA-929D-4862-9DA2-8CE2AB52AF83}"/>
              </a:ext>
            </a:extLst>
          </p:cNvPr>
          <p:cNvSpPr>
            <a:spLocks noGrp="1"/>
          </p:cNvSpPr>
          <p:nvPr>
            <p:ph type="dt" sz="half" idx="10"/>
          </p:nvPr>
        </p:nvSpPr>
        <p:spPr/>
        <p:txBody>
          <a:bodyPr/>
          <a:lstStyle/>
          <a:p>
            <a:fld id="{64C6C631-F514-4638-95E5-19D2A6D8CF2F}" type="datetimeFigureOut">
              <a:rPr lang="es-ES" smtClean="0"/>
              <a:t>31/08/2023</a:t>
            </a:fld>
            <a:endParaRPr lang="es-ES"/>
          </a:p>
        </p:txBody>
      </p:sp>
      <p:sp>
        <p:nvSpPr>
          <p:cNvPr id="6" name="Marcador de pie de página 5">
            <a:extLst>
              <a:ext uri="{FF2B5EF4-FFF2-40B4-BE49-F238E27FC236}">
                <a16:creationId xmlns:a16="http://schemas.microsoft.com/office/drawing/2014/main" id="{30AAD8F0-8C94-4BBC-8C1F-7959356E9AA7}"/>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56583AE9-4A5F-481C-9556-C2CCC56D6B85}"/>
              </a:ext>
            </a:extLst>
          </p:cNvPr>
          <p:cNvSpPr>
            <a:spLocks noGrp="1"/>
          </p:cNvSpPr>
          <p:nvPr>
            <p:ph type="sldNum" sz="quarter" idx="12"/>
          </p:nvPr>
        </p:nvSpPr>
        <p:spPr/>
        <p:txBody>
          <a:bodyPr/>
          <a:lstStyle/>
          <a:p>
            <a:fld id="{A278E1F1-D4E3-4716-ABEA-51B9402A6EF9}" type="slidenum">
              <a:rPr lang="es-ES" smtClean="0"/>
              <a:t>‹Nº›</a:t>
            </a:fld>
            <a:endParaRPr lang="es-ES"/>
          </a:p>
        </p:txBody>
      </p:sp>
    </p:spTree>
    <p:extLst>
      <p:ext uri="{BB962C8B-B14F-4D97-AF65-F5344CB8AC3E}">
        <p14:creationId xmlns:p14="http://schemas.microsoft.com/office/powerpoint/2010/main" val="28667258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9E7CAD4-0431-4CDB-97D7-5D0519CBAF2D}"/>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posición de imagen 2">
            <a:extLst>
              <a:ext uri="{FF2B5EF4-FFF2-40B4-BE49-F238E27FC236}">
                <a16:creationId xmlns:a16="http://schemas.microsoft.com/office/drawing/2014/main" id="{18B9A743-1C09-49D4-AB50-DEE855D8FA9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a:extLst>
              <a:ext uri="{FF2B5EF4-FFF2-40B4-BE49-F238E27FC236}">
                <a16:creationId xmlns:a16="http://schemas.microsoft.com/office/drawing/2014/main" id="{CBCDB633-ED05-49B5-8CFB-D056A64E8E3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A1CE1AB4-9B57-4EE8-9687-E5C01FDB186C}"/>
              </a:ext>
            </a:extLst>
          </p:cNvPr>
          <p:cNvSpPr>
            <a:spLocks noGrp="1"/>
          </p:cNvSpPr>
          <p:nvPr>
            <p:ph type="dt" sz="half" idx="10"/>
          </p:nvPr>
        </p:nvSpPr>
        <p:spPr/>
        <p:txBody>
          <a:bodyPr/>
          <a:lstStyle/>
          <a:p>
            <a:fld id="{64C6C631-F514-4638-95E5-19D2A6D8CF2F}" type="datetimeFigureOut">
              <a:rPr lang="es-ES" smtClean="0"/>
              <a:t>31/08/2023</a:t>
            </a:fld>
            <a:endParaRPr lang="es-ES"/>
          </a:p>
        </p:txBody>
      </p:sp>
      <p:sp>
        <p:nvSpPr>
          <p:cNvPr id="6" name="Marcador de pie de página 5">
            <a:extLst>
              <a:ext uri="{FF2B5EF4-FFF2-40B4-BE49-F238E27FC236}">
                <a16:creationId xmlns:a16="http://schemas.microsoft.com/office/drawing/2014/main" id="{8A4BAFC4-4BEC-4779-8972-C17390F27210}"/>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05C93309-5A42-4130-9249-F7D5C7AA5194}"/>
              </a:ext>
            </a:extLst>
          </p:cNvPr>
          <p:cNvSpPr>
            <a:spLocks noGrp="1"/>
          </p:cNvSpPr>
          <p:nvPr>
            <p:ph type="sldNum" sz="quarter" idx="12"/>
          </p:nvPr>
        </p:nvSpPr>
        <p:spPr/>
        <p:txBody>
          <a:bodyPr/>
          <a:lstStyle/>
          <a:p>
            <a:fld id="{A278E1F1-D4E3-4716-ABEA-51B9402A6EF9}" type="slidenum">
              <a:rPr lang="es-ES" smtClean="0"/>
              <a:t>‹Nº›</a:t>
            </a:fld>
            <a:endParaRPr lang="es-ES"/>
          </a:p>
        </p:txBody>
      </p:sp>
    </p:spTree>
    <p:extLst>
      <p:ext uri="{BB962C8B-B14F-4D97-AF65-F5344CB8AC3E}">
        <p14:creationId xmlns:p14="http://schemas.microsoft.com/office/powerpoint/2010/main" val="13563802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58571070-C293-490B-A02C-3238CE9259B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430F7493-194D-48DB-B18C-C8E1EAC72F6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053424FF-1DA2-429B-B9FF-06BA5589B20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4C6C631-F514-4638-95E5-19D2A6D8CF2F}" type="datetimeFigureOut">
              <a:rPr lang="es-ES" smtClean="0"/>
              <a:t>31/08/2023</a:t>
            </a:fld>
            <a:endParaRPr lang="es-ES"/>
          </a:p>
        </p:txBody>
      </p:sp>
      <p:sp>
        <p:nvSpPr>
          <p:cNvPr id="5" name="Marcador de pie de página 4">
            <a:extLst>
              <a:ext uri="{FF2B5EF4-FFF2-40B4-BE49-F238E27FC236}">
                <a16:creationId xmlns:a16="http://schemas.microsoft.com/office/drawing/2014/main" id="{50A6887F-B7B4-45A5-9DA2-9F68FFF6C9A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a:extLst>
              <a:ext uri="{FF2B5EF4-FFF2-40B4-BE49-F238E27FC236}">
                <a16:creationId xmlns:a16="http://schemas.microsoft.com/office/drawing/2014/main" id="{01B19470-2FF6-4F58-A119-F918B7C1A18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278E1F1-D4E3-4716-ABEA-51B9402A6EF9}" type="slidenum">
              <a:rPr lang="es-ES" smtClean="0"/>
              <a:t>‹Nº›</a:t>
            </a:fld>
            <a:endParaRPr lang="es-ES"/>
          </a:p>
        </p:txBody>
      </p:sp>
    </p:spTree>
    <p:extLst>
      <p:ext uri="{BB962C8B-B14F-4D97-AF65-F5344CB8AC3E}">
        <p14:creationId xmlns:p14="http://schemas.microsoft.com/office/powerpoint/2010/main" val="2742035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12"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svg"/><Relationship Id="rId5" Type="http://schemas.openxmlformats.org/officeDocument/2006/relationships/image" Target="../media/image4.sv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svg"/></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3.svg"/></Relationships>
</file>

<file path=ppt/slides/_rels/slide1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12.png"/><Relationship Id="rId7"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13.svg"/><Relationship Id="rId9" Type="http://schemas.openxmlformats.org/officeDocument/2006/relationships/image" Target="../media/image19.pn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20.gif"/><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13.svg"/></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10.sv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13.svg"/><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2.png"/><Relationship Id="rId7" Type="http://schemas.openxmlformats.org/officeDocument/2006/relationships/image" Target="../media/image10.sv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13.svg"/><Relationship Id="rId4" Type="http://schemas.openxmlformats.org/officeDocument/2006/relationships/image" Target="../media/image12.png"/><Relationship Id="rId9" Type="http://schemas.openxmlformats.org/officeDocument/2006/relationships/image" Target="../media/image8.svg"/></Relationships>
</file>

<file path=ppt/slides/_rels/slide15.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20.gif"/></Relationships>
</file>

<file path=ppt/slides/_rels/slide16.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3.svg"/><Relationship Id="rId7" Type="http://schemas.openxmlformats.org/officeDocument/2006/relationships/image" Target="../media/image8.sv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10.svg"/><Relationship Id="rId4" Type="http://schemas.openxmlformats.org/officeDocument/2006/relationships/image" Target="../media/image9.png"/></Relationships>
</file>

<file path=ppt/slides/_rels/slide3.xml.rels><?xml version="1.0" encoding="UTF-8" standalone="yes"?>
<Relationships xmlns="http://schemas.openxmlformats.org/package/2006/relationships"><Relationship Id="rId3" Type="http://schemas.openxmlformats.org/officeDocument/2006/relationships/image" Target="../media/image13.svg"/><Relationship Id="rId7" Type="http://schemas.openxmlformats.org/officeDocument/2006/relationships/image" Target="../media/image8.sv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15.svg"/><Relationship Id="rId4" Type="http://schemas.openxmlformats.org/officeDocument/2006/relationships/image" Target="../media/image14.png"/></Relationships>
</file>

<file path=ppt/slides/_rels/slide4.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18.sv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3.sv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8.sv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12.png"/><Relationship Id="rId7"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13.sv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13.svg"/></Relationships>
</file>

<file path=ppt/slides/_rels/slide9.xml.rels><?xml version="1.0" encoding="UTF-8" standalone="yes"?>
<Relationships xmlns="http://schemas.openxmlformats.org/package/2006/relationships"><Relationship Id="rId3" Type="http://schemas.openxmlformats.org/officeDocument/2006/relationships/image" Target="../media/image13.svg"/><Relationship Id="rId7" Type="http://schemas.openxmlformats.org/officeDocument/2006/relationships/image" Target="../media/image8.sv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10.sv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reeform 12">
            <a:extLst>
              <a:ext uri="{FF2B5EF4-FFF2-40B4-BE49-F238E27FC236}">
                <a16:creationId xmlns:a16="http://schemas.microsoft.com/office/drawing/2014/main" id="{BDBC8A77-36FA-497A-BE66-6503EFA25A7D}"/>
              </a:ext>
            </a:extLst>
          </p:cNvPr>
          <p:cNvSpPr/>
          <p:nvPr/>
        </p:nvSpPr>
        <p:spPr>
          <a:xfrm rot="20752505">
            <a:off x="10262336" y="4271983"/>
            <a:ext cx="5810576" cy="5802961"/>
          </a:xfrm>
          <a:custGeom>
            <a:avLst/>
            <a:gdLst/>
            <a:ahLst/>
            <a:cxnLst/>
            <a:rect l="l" t="t" r="r" b="b"/>
            <a:pathLst>
              <a:path w="5810576" h="5802961">
                <a:moveTo>
                  <a:pt x="0" y="0"/>
                </a:moveTo>
                <a:lnTo>
                  <a:pt x="5810576" y="0"/>
                </a:lnTo>
                <a:lnTo>
                  <a:pt x="5810576" y="5802961"/>
                </a:lnTo>
                <a:lnTo>
                  <a:pt x="0" y="580296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9" name="Freeform 18">
            <a:extLst>
              <a:ext uri="{FF2B5EF4-FFF2-40B4-BE49-F238E27FC236}">
                <a16:creationId xmlns:a16="http://schemas.microsoft.com/office/drawing/2014/main" id="{5157A422-0813-4E0A-95EE-01286E3DCB94}"/>
              </a:ext>
            </a:extLst>
          </p:cNvPr>
          <p:cNvSpPr/>
          <p:nvPr/>
        </p:nvSpPr>
        <p:spPr>
          <a:xfrm>
            <a:off x="7545218" y="1269851"/>
            <a:ext cx="2936938" cy="4114800"/>
          </a:xfrm>
          <a:custGeom>
            <a:avLst/>
            <a:gdLst/>
            <a:ahLst/>
            <a:cxnLst/>
            <a:rect l="l" t="t" r="r" b="b"/>
            <a:pathLst>
              <a:path w="2936938" h="4114800">
                <a:moveTo>
                  <a:pt x="0" y="0"/>
                </a:moveTo>
                <a:lnTo>
                  <a:pt x="2936938" y="0"/>
                </a:lnTo>
                <a:lnTo>
                  <a:pt x="2936938"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3" name="Google Shape;201;p33">
            <a:extLst>
              <a:ext uri="{FF2B5EF4-FFF2-40B4-BE49-F238E27FC236}">
                <a16:creationId xmlns:a16="http://schemas.microsoft.com/office/drawing/2014/main" id="{C1AF7234-D39D-4CF0-B87A-E7F60F8F27AB}"/>
              </a:ext>
            </a:extLst>
          </p:cNvPr>
          <p:cNvSpPr txBox="1">
            <a:spLocks noGrp="1"/>
          </p:cNvSpPr>
          <p:nvPr>
            <p:ph type="subTitle" idx="1"/>
          </p:nvPr>
        </p:nvSpPr>
        <p:spPr>
          <a:xfrm rot="-466">
            <a:off x="2354261" y="3936540"/>
            <a:ext cx="3983322" cy="49503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dirty="0"/>
              <a:t>Principal causa de muerte en España</a:t>
            </a:r>
            <a:endParaRPr sz="2000" dirty="0"/>
          </a:p>
        </p:txBody>
      </p:sp>
      <p:sp>
        <p:nvSpPr>
          <p:cNvPr id="15" name="Freeform 6">
            <a:extLst>
              <a:ext uri="{FF2B5EF4-FFF2-40B4-BE49-F238E27FC236}">
                <a16:creationId xmlns:a16="http://schemas.microsoft.com/office/drawing/2014/main" id="{24F61694-BE59-4CB0-B015-34CF87AAEB83}"/>
              </a:ext>
            </a:extLst>
          </p:cNvPr>
          <p:cNvSpPr/>
          <p:nvPr/>
        </p:nvSpPr>
        <p:spPr>
          <a:xfrm rot="13728907">
            <a:off x="-2261766" y="-2498039"/>
            <a:ext cx="5297140" cy="7251998"/>
          </a:xfrm>
          <a:custGeom>
            <a:avLst/>
            <a:gdLst/>
            <a:ahLst/>
            <a:cxnLst/>
            <a:rect l="l" t="t" r="r" b="b"/>
            <a:pathLst>
              <a:path w="11622266" h="12388074">
                <a:moveTo>
                  <a:pt x="0" y="0"/>
                </a:moveTo>
                <a:lnTo>
                  <a:pt x="11622266" y="0"/>
                </a:lnTo>
                <a:lnTo>
                  <a:pt x="11622266" y="12388074"/>
                </a:lnTo>
                <a:lnTo>
                  <a:pt x="0" y="12388074"/>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6" name="Freeform 9">
            <a:extLst>
              <a:ext uri="{FF2B5EF4-FFF2-40B4-BE49-F238E27FC236}">
                <a16:creationId xmlns:a16="http://schemas.microsoft.com/office/drawing/2014/main" id="{FD19FEFF-A80B-4954-8C40-5DF525575C6D}"/>
              </a:ext>
            </a:extLst>
          </p:cNvPr>
          <p:cNvSpPr/>
          <p:nvPr/>
        </p:nvSpPr>
        <p:spPr>
          <a:xfrm>
            <a:off x="-913266" y="4862754"/>
            <a:ext cx="3334026" cy="3588482"/>
          </a:xfrm>
          <a:custGeom>
            <a:avLst/>
            <a:gdLst/>
            <a:ahLst/>
            <a:cxnLst/>
            <a:rect l="l" t="t" r="r" b="b"/>
            <a:pathLst>
              <a:path w="3334026" h="3588482">
                <a:moveTo>
                  <a:pt x="0" y="0"/>
                </a:moveTo>
                <a:lnTo>
                  <a:pt x="3334026" y="0"/>
                </a:lnTo>
                <a:lnTo>
                  <a:pt x="3334026" y="3588482"/>
                </a:lnTo>
                <a:lnTo>
                  <a:pt x="0" y="3588482"/>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s-ES" dirty="0"/>
          </a:p>
        </p:txBody>
      </p:sp>
      <p:sp>
        <p:nvSpPr>
          <p:cNvPr id="17" name="Freeform 18">
            <a:extLst>
              <a:ext uri="{FF2B5EF4-FFF2-40B4-BE49-F238E27FC236}">
                <a16:creationId xmlns:a16="http://schemas.microsoft.com/office/drawing/2014/main" id="{421FE657-284E-4075-B03A-F05B7039B87D}"/>
              </a:ext>
            </a:extLst>
          </p:cNvPr>
          <p:cNvSpPr/>
          <p:nvPr/>
        </p:nvSpPr>
        <p:spPr>
          <a:xfrm>
            <a:off x="10724500" y="-1623329"/>
            <a:ext cx="2556197" cy="2751289"/>
          </a:xfrm>
          <a:custGeom>
            <a:avLst/>
            <a:gdLst/>
            <a:ahLst/>
            <a:cxnLst/>
            <a:rect l="l" t="t" r="r" b="b"/>
            <a:pathLst>
              <a:path w="2556197" h="2751289">
                <a:moveTo>
                  <a:pt x="0" y="0"/>
                </a:moveTo>
                <a:lnTo>
                  <a:pt x="2556197" y="0"/>
                </a:lnTo>
                <a:lnTo>
                  <a:pt x="2556197" y="2751288"/>
                </a:lnTo>
                <a:lnTo>
                  <a:pt x="0" y="2751288"/>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pic>
        <p:nvPicPr>
          <p:cNvPr id="10" name="Imagen 9">
            <a:extLst>
              <a:ext uri="{FF2B5EF4-FFF2-40B4-BE49-F238E27FC236}">
                <a16:creationId xmlns:a16="http://schemas.microsoft.com/office/drawing/2014/main" id="{1F969AAC-DC1D-4AA3-A0F8-621D3E716A68}"/>
              </a:ext>
            </a:extLst>
          </p:cNvPr>
          <p:cNvPicPr/>
          <p:nvPr/>
        </p:nvPicPr>
        <p:blipFill>
          <a:blip r:embed="rId12"/>
          <a:stretch>
            <a:fillRect/>
          </a:stretch>
        </p:blipFill>
        <p:spPr>
          <a:xfrm>
            <a:off x="3487293" y="5384651"/>
            <a:ext cx="3128645" cy="495300"/>
          </a:xfrm>
          <a:prstGeom prst="rect">
            <a:avLst/>
          </a:prstGeom>
        </p:spPr>
      </p:pic>
      <p:sp>
        <p:nvSpPr>
          <p:cNvPr id="2" name="CuadroTexto 1">
            <a:extLst>
              <a:ext uri="{FF2B5EF4-FFF2-40B4-BE49-F238E27FC236}">
                <a16:creationId xmlns:a16="http://schemas.microsoft.com/office/drawing/2014/main" id="{5F00FBBC-560B-4179-9618-7438C4643599}"/>
              </a:ext>
            </a:extLst>
          </p:cNvPr>
          <p:cNvSpPr txBox="1"/>
          <p:nvPr/>
        </p:nvSpPr>
        <p:spPr>
          <a:xfrm>
            <a:off x="8186057" y="6287663"/>
            <a:ext cx="1655261" cy="369332"/>
          </a:xfrm>
          <a:prstGeom prst="rect">
            <a:avLst/>
          </a:prstGeom>
          <a:noFill/>
        </p:spPr>
        <p:txBody>
          <a:bodyPr wrap="none" rtlCol="0">
            <a:spAutoFit/>
          </a:bodyPr>
          <a:lstStyle/>
          <a:p>
            <a:r>
              <a:rPr lang="es-ES" dirty="0"/>
              <a:t>Cristina Hidalgo</a:t>
            </a:r>
          </a:p>
        </p:txBody>
      </p:sp>
      <p:sp>
        <p:nvSpPr>
          <p:cNvPr id="14" name="Google Shape;202;p33">
            <a:extLst>
              <a:ext uri="{FF2B5EF4-FFF2-40B4-BE49-F238E27FC236}">
                <a16:creationId xmlns:a16="http://schemas.microsoft.com/office/drawing/2014/main" id="{CF833DD2-EE9E-456F-9383-05FC4F9ED959}"/>
              </a:ext>
            </a:extLst>
          </p:cNvPr>
          <p:cNvSpPr txBox="1">
            <a:spLocks noGrp="1"/>
          </p:cNvSpPr>
          <p:nvPr>
            <p:ph type="ctrTitle"/>
          </p:nvPr>
        </p:nvSpPr>
        <p:spPr>
          <a:xfrm>
            <a:off x="1070306" y="2156956"/>
            <a:ext cx="6551234" cy="1744200"/>
          </a:xfrm>
          <a:prstGeom prst="rect">
            <a:avLst/>
          </a:prstGeom>
        </p:spPr>
        <p:txBody>
          <a:bodyPr spcFirstLastPara="1" wrap="square" lIns="91425" tIns="91425" rIns="91425" bIns="91425" anchor="ctr" anchorCtr="0">
            <a:noAutofit/>
          </a:bodyPr>
          <a:lstStyle/>
          <a:p>
            <a:pPr marL="0" lvl="0" indent="0" rtl="0">
              <a:spcBef>
                <a:spcPts val="0"/>
              </a:spcBef>
              <a:spcAft>
                <a:spcPts val="0"/>
              </a:spcAft>
              <a:buClr>
                <a:schemeClr val="dk1"/>
              </a:buClr>
              <a:buSzPts val="1100"/>
              <a:buFont typeface="Arial"/>
              <a:buNone/>
            </a:pPr>
            <a:r>
              <a:rPr lang="es-ES" sz="4500" b="1" dirty="0">
                <a:solidFill>
                  <a:schemeClr val="dk1"/>
                </a:solidFill>
              </a:rPr>
              <a:t>ML para predecir las posibilidades de sufrir una enfermedad cardiaca</a:t>
            </a:r>
          </a:p>
        </p:txBody>
      </p:sp>
    </p:spTree>
    <p:extLst>
      <p:ext uri="{BB962C8B-B14F-4D97-AF65-F5344CB8AC3E}">
        <p14:creationId xmlns:p14="http://schemas.microsoft.com/office/powerpoint/2010/main" val="42471239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80">
                                          <p:stCondLst>
                                            <p:cond delay="0"/>
                                          </p:stCondLst>
                                        </p:cTn>
                                        <p:tgtEl>
                                          <p:spTgt spid="9"/>
                                        </p:tgtEl>
                                      </p:cBhvr>
                                    </p:animEffect>
                                    <p:anim calcmode="lin" valueType="num">
                                      <p:cBhvr>
                                        <p:cTn id="8" dur="1822" tmFilter="0,0; 0.14,0.36; 0.43,0.73; 0.71,0.91; 1.0,1.0">
                                          <p:stCondLst>
                                            <p:cond delay="0"/>
                                          </p:stCondLst>
                                        </p:cTn>
                                        <p:tgtEl>
                                          <p:spTgt spid="9"/>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9"/>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9"/>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9"/>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9"/>
                                        </p:tgtEl>
                                        <p:attrNameLst>
                                          <p:attrName>ppt_y</p:attrName>
                                        </p:attrNameLst>
                                      </p:cBhvr>
                                      <p:tavLst>
                                        <p:tav tm="0" fmla="#ppt_y-sin(pi*$)/81">
                                          <p:val>
                                            <p:fltVal val="0"/>
                                          </p:val>
                                        </p:tav>
                                        <p:tav tm="100000">
                                          <p:val>
                                            <p:fltVal val="1"/>
                                          </p:val>
                                        </p:tav>
                                      </p:tavLst>
                                    </p:anim>
                                    <p:animScale>
                                      <p:cBhvr>
                                        <p:cTn id="13" dur="26">
                                          <p:stCondLst>
                                            <p:cond delay="650"/>
                                          </p:stCondLst>
                                        </p:cTn>
                                        <p:tgtEl>
                                          <p:spTgt spid="9"/>
                                        </p:tgtEl>
                                      </p:cBhvr>
                                      <p:to x="100000" y="60000"/>
                                    </p:animScale>
                                    <p:animScale>
                                      <p:cBhvr>
                                        <p:cTn id="14" dur="166" decel="50000">
                                          <p:stCondLst>
                                            <p:cond delay="676"/>
                                          </p:stCondLst>
                                        </p:cTn>
                                        <p:tgtEl>
                                          <p:spTgt spid="9"/>
                                        </p:tgtEl>
                                      </p:cBhvr>
                                      <p:to x="100000" y="100000"/>
                                    </p:animScale>
                                    <p:animScale>
                                      <p:cBhvr>
                                        <p:cTn id="15" dur="26">
                                          <p:stCondLst>
                                            <p:cond delay="1312"/>
                                          </p:stCondLst>
                                        </p:cTn>
                                        <p:tgtEl>
                                          <p:spTgt spid="9"/>
                                        </p:tgtEl>
                                      </p:cBhvr>
                                      <p:to x="100000" y="80000"/>
                                    </p:animScale>
                                    <p:animScale>
                                      <p:cBhvr>
                                        <p:cTn id="16" dur="166" decel="50000">
                                          <p:stCondLst>
                                            <p:cond delay="1338"/>
                                          </p:stCondLst>
                                        </p:cTn>
                                        <p:tgtEl>
                                          <p:spTgt spid="9"/>
                                        </p:tgtEl>
                                      </p:cBhvr>
                                      <p:to x="100000" y="100000"/>
                                    </p:animScale>
                                    <p:animScale>
                                      <p:cBhvr>
                                        <p:cTn id="17" dur="26">
                                          <p:stCondLst>
                                            <p:cond delay="1642"/>
                                          </p:stCondLst>
                                        </p:cTn>
                                        <p:tgtEl>
                                          <p:spTgt spid="9"/>
                                        </p:tgtEl>
                                      </p:cBhvr>
                                      <p:to x="100000" y="90000"/>
                                    </p:animScale>
                                    <p:animScale>
                                      <p:cBhvr>
                                        <p:cTn id="18" dur="166" decel="50000">
                                          <p:stCondLst>
                                            <p:cond delay="1668"/>
                                          </p:stCondLst>
                                        </p:cTn>
                                        <p:tgtEl>
                                          <p:spTgt spid="9"/>
                                        </p:tgtEl>
                                      </p:cBhvr>
                                      <p:to x="100000" y="100000"/>
                                    </p:animScale>
                                    <p:animScale>
                                      <p:cBhvr>
                                        <p:cTn id="19" dur="26">
                                          <p:stCondLst>
                                            <p:cond delay="1808"/>
                                          </p:stCondLst>
                                        </p:cTn>
                                        <p:tgtEl>
                                          <p:spTgt spid="9"/>
                                        </p:tgtEl>
                                      </p:cBhvr>
                                      <p:to x="100000" y="95000"/>
                                    </p:animScale>
                                    <p:animScale>
                                      <p:cBhvr>
                                        <p:cTn id="20" dur="166" decel="50000">
                                          <p:stCondLst>
                                            <p:cond delay="1834"/>
                                          </p:stCondLst>
                                        </p:cTn>
                                        <p:tgtEl>
                                          <p:spTgt spid="9"/>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reeform 6">
            <a:extLst>
              <a:ext uri="{FF2B5EF4-FFF2-40B4-BE49-F238E27FC236}">
                <a16:creationId xmlns:a16="http://schemas.microsoft.com/office/drawing/2014/main" id="{1944B524-6352-4211-9F10-329B69265C2E}"/>
              </a:ext>
            </a:extLst>
          </p:cNvPr>
          <p:cNvSpPr/>
          <p:nvPr/>
        </p:nvSpPr>
        <p:spPr>
          <a:xfrm rot="6599254">
            <a:off x="-8326942" y="-3119283"/>
            <a:ext cx="12014151" cy="12388074"/>
          </a:xfrm>
          <a:custGeom>
            <a:avLst/>
            <a:gdLst/>
            <a:ahLst/>
            <a:cxnLst/>
            <a:rect l="l" t="t" r="r" b="b"/>
            <a:pathLst>
              <a:path w="11622266" h="12388074">
                <a:moveTo>
                  <a:pt x="0" y="0"/>
                </a:moveTo>
                <a:lnTo>
                  <a:pt x="11622266" y="0"/>
                </a:lnTo>
                <a:lnTo>
                  <a:pt x="11622266" y="12388074"/>
                </a:lnTo>
                <a:lnTo>
                  <a:pt x="0" y="1238807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7" name="Título 89">
            <a:extLst>
              <a:ext uri="{FF2B5EF4-FFF2-40B4-BE49-F238E27FC236}">
                <a16:creationId xmlns:a16="http://schemas.microsoft.com/office/drawing/2014/main" id="{B2AD835E-55A5-497A-BF31-2FFE0868127E}"/>
              </a:ext>
            </a:extLst>
          </p:cNvPr>
          <p:cNvSpPr>
            <a:spLocks noGrp="1"/>
          </p:cNvSpPr>
          <p:nvPr>
            <p:ph type="title"/>
          </p:nvPr>
        </p:nvSpPr>
        <p:spPr>
          <a:xfrm>
            <a:off x="97898" y="-15038"/>
            <a:ext cx="11354735" cy="1325563"/>
          </a:xfrm>
        </p:spPr>
        <p:txBody>
          <a:bodyPr/>
          <a:lstStyle/>
          <a:p>
            <a:r>
              <a:rPr lang="es-ES" dirty="0">
                <a:effectLst>
                  <a:outerShdw blurRad="38100" dist="38100" dir="2700000" algn="tl">
                    <a:srgbClr val="000000">
                      <a:alpha val="43137"/>
                    </a:srgbClr>
                  </a:outerShdw>
                </a:effectLst>
              </a:rPr>
              <a:t>Resultados modelos ML con tratamiento de datos</a:t>
            </a:r>
          </a:p>
        </p:txBody>
      </p:sp>
      <p:graphicFrame>
        <p:nvGraphicFramePr>
          <p:cNvPr id="3" name="Tabla 3">
            <a:extLst>
              <a:ext uri="{FF2B5EF4-FFF2-40B4-BE49-F238E27FC236}">
                <a16:creationId xmlns:a16="http://schemas.microsoft.com/office/drawing/2014/main" id="{B4CDAE41-1071-4F72-B6F9-F1C2CE77FEBA}"/>
              </a:ext>
            </a:extLst>
          </p:cNvPr>
          <p:cNvGraphicFramePr>
            <a:graphicFrameLocks noGrp="1"/>
          </p:cNvGraphicFramePr>
          <p:nvPr>
            <p:extLst>
              <p:ext uri="{D42A27DB-BD31-4B8C-83A1-F6EECF244321}">
                <p14:modId xmlns:p14="http://schemas.microsoft.com/office/powerpoint/2010/main" val="2972431587"/>
              </p:ext>
            </p:extLst>
          </p:nvPr>
        </p:nvGraphicFramePr>
        <p:xfrm>
          <a:off x="2486465" y="1042817"/>
          <a:ext cx="9643855" cy="5770880"/>
        </p:xfrm>
        <a:graphic>
          <a:graphicData uri="http://schemas.openxmlformats.org/drawingml/2006/table">
            <a:tbl>
              <a:tblPr firstRow="1" bandRow="1">
                <a:solidFill>
                  <a:schemeClr val="bg1"/>
                </a:solidFill>
                <a:tableStyleId>{5C22544A-7EE6-4342-B048-85BDC9FD1C3A}</a:tableStyleId>
              </a:tblPr>
              <a:tblGrid>
                <a:gridCol w="2326489">
                  <a:extLst>
                    <a:ext uri="{9D8B030D-6E8A-4147-A177-3AD203B41FA5}">
                      <a16:colId xmlns:a16="http://schemas.microsoft.com/office/drawing/2014/main" val="2609194371"/>
                    </a:ext>
                  </a:extLst>
                </a:gridCol>
                <a:gridCol w="1409805">
                  <a:extLst>
                    <a:ext uri="{9D8B030D-6E8A-4147-A177-3AD203B41FA5}">
                      <a16:colId xmlns:a16="http://schemas.microsoft.com/office/drawing/2014/main" val="1007907505"/>
                    </a:ext>
                  </a:extLst>
                </a:gridCol>
                <a:gridCol w="1052893">
                  <a:extLst>
                    <a:ext uri="{9D8B030D-6E8A-4147-A177-3AD203B41FA5}">
                      <a16:colId xmlns:a16="http://schemas.microsoft.com/office/drawing/2014/main" val="268943656"/>
                    </a:ext>
                  </a:extLst>
                </a:gridCol>
                <a:gridCol w="1329500">
                  <a:extLst>
                    <a:ext uri="{9D8B030D-6E8A-4147-A177-3AD203B41FA5}">
                      <a16:colId xmlns:a16="http://schemas.microsoft.com/office/drawing/2014/main" val="586853576"/>
                    </a:ext>
                  </a:extLst>
                </a:gridCol>
                <a:gridCol w="1061815">
                  <a:extLst>
                    <a:ext uri="{9D8B030D-6E8A-4147-A177-3AD203B41FA5}">
                      <a16:colId xmlns:a16="http://schemas.microsoft.com/office/drawing/2014/main" val="3537719830"/>
                    </a:ext>
                  </a:extLst>
                </a:gridCol>
                <a:gridCol w="1365191">
                  <a:extLst>
                    <a:ext uri="{9D8B030D-6E8A-4147-A177-3AD203B41FA5}">
                      <a16:colId xmlns:a16="http://schemas.microsoft.com/office/drawing/2014/main" val="4065058454"/>
                    </a:ext>
                  </a:extLst>
                </a:gridCol>
                <a:gridCol w="1098162">
                  <a:extLst>
                    <a:ext uri="{9D8B030D-6E8A-4147-A177-3AD203B41FA5}">
                      <a16:colId xmlns:a16="http://schemas.microsoft.com/office/drawing/2014/main" val="3843468428"/>
                    </a:ext>
                  </a:extLst>
                </a:gridCol>
              </a:tblGrid>
              <a:tr h="370840">
                <a:tc>
                  <a:txBody>
                    <a:bodyPr/>
                    <a:lstStyle/>
                    <a:p>
                      <a:pPr algn="just"/>
                      <a:endParaRPr lang="es-ES" sz="1200" b="1" dirty="0">
                        <a:latin typeface="+mn-lt"/>
                      </a:endParaRPr>
                    </a:p>
                  </a:txBody>
                  <a:tcPr>
                    <a:noFill/>
                  </a:tcPr>
                </a:tc>
                <a:tc gridSpan="2">
                  <a:txBody>
                    <a:bodyPr/>
                    <a:lstStyle/>
                    <a:p>
                      <a:pPr algn="ctr"/>
                      <a:r>
                        <a:rPr lang="es-ES" sz="1200" b="1" dirty="0">
                          <a:latin typeface="+mn-lt"/>
                        </a:rPr>
                        <a:t>SMOTE</a:t>
                      </a:r>
                    </a:p>
                  </a:txBody>
                  <a:tcPr>
                    <a:solidFill>
                      <a:srgbClr val="5A1C1C"/>
                    </a:solidFill>
                  </a:tcPr>
                </a:tc>
                <a:tc hMerge="1">
                  <a:txBody>
                    <a:bodyPr/>
                    <a:lstStyle/>
                    <a:p>
                      <a:pPr algn="just"/>
                      <a:endParaRPr lang="es-ES" sz="1500" b="1" dirty="0">
                        <a:latin typeface="+mn-lt"/>
                      </a:endParaRPr>
                    </a:p>
                  </a:txBody>
                  <a:tcPr>
                    <a:solidFill>
                      <a:srgbClr val="A03232"/>
                    </a:solidFill>
                  </a:tcPr>
                </a:tc>
                <a:tc gridSpan="2">
                  <a:txBody>
                    <a:bodyPr/>
                    <a:lstStyle/>
                    <a:p>
                      <a:pPr algn="ctr"/>
                      <a:r>
                        <a:rPr lang="es-ES" sz="1200" b="1" dirty="0" err="1">
                          <a:latin typeface="+mn-lt"/>
                        </a:rPr>
                        <a:t>Random</a:t>
                      </a:r>
                      <a:r>
                        <a:rPr lang="es-ES" sz="1200" b="1" dirty="0">
                          <a:latin typeface="+mn-lt"/>
                        </a:rPr>
                        <a:t> </a:t>
                      </a:r>
                      <a:r>
                        <a:rPr lang="es-ES" sz="1200" b="1" dirty="0" err="1">
                          <a:latin typeface="+mn-lt"/>
                        </a:rPr>
                        <a:t>Oversampling</a:t>
                      </a:r>
                      <a:endParaRPr lang="es-ES" sz="1200" b="1" dirty="0">
                        <a:latin typeface="+mn-lt"/>
                      </a:endParaRPr>
                    </a:p>
                  </a:txBody>
                  <a:tcPr>
                    <a:solidFill>
                      <a:srgbClr val="5A1C1C"/>
                    </a:solidFill>
                  </a:tcPr>
                </a:tc>
                <a:tc hMerge="1">
                  <a:txBody>
                    <a:bodyPr/>
                    <a:lstStyle/>
                    <a:p>
                      <a:pPr algn="ctr"/>
                      <a:endParaRPr lang="es-ES" sz="1300" b="1" dirty="0">
                        <a:latin typeface="+mn-lt"/>
                      </a:endParaRPr>
                    </a:p>
                  </a:txBody>
                  <a:tcPr>
                    <a:solidFill>
                      <a:srgbClr val="5A1C1C"/>
                    </a:solidFill>
                  </a:tcPr>
                </a:tc>
                <a:tc gridSpan="2">
                  <a:txBody>
                    <a:bodyPr/>
                    <a:lstStyle/>
                    <a:p>
                      <a:pPr algn="ctr"/>
                      <a:r>
                        <a:rPr lang="es-ES" sz="1200" b="1" dirty="0" err="1">
                          <a:latin typeface="+mn-lt"/>
                        </a:rPr>
                        <a:t>Random</a:t>
                      </a:r>
                      <a:r>
                        <a:rPr lang="es-ES" sz="1200" b="1" dirty="0">
                          <a:latin typeface="+mn-lt"/>
                        </a:rPr>
                        <a:t> </a:t>
                      </a:r>
                      <a:r>
                        <a:rPr lang="es-ES" sz="1200" b="1" dirty="0" err="1">
                          <a:latin typeface="+mn-lt"/>
                        </a:rPr>
                        <a:t>Undersampling</a:t>
                      </a:r>
                      <a:endParaRPr lang="es-ES" sz="1200" b="1" dirty="0">
                        <a:latin typeface="+mn-lt"/>
                      </a:endParaRPr>
                    </a:p>
                  </a:txBody>
                  <a:tcPr>
                    <a:solidFill>
                      <a:srgbClr val="5A1C1C"/>
                    </a:solidFill>
                  </a:tcPr>
                </a:tc>
                <a:tc hMerge="1">
                  <a:txBody>
                    <a:bodyPr/>
                    <a:lstStyle/>
                    <a:p>
                      <a:pPr algn="ctr"/>
                      <a:endParaRPr lang="es-ES" sz="1300" b="1" dirty="0">
                        <a:latin typeface="+mn-lt"/>
                      </a:endParaRPr>
                    </a:p>
                  </a:txBody>
                  <a:tcPr>
                    <a:solidFill>
                      <a:srgbClr val="5A1C1C"/>
                    </a:solidFill>
                  </a:tcPr>
                </a:tc>
                <a:extLst>
                  <a:ext uri="{0D108BD9-81ED-4DB2-BD59-A6C34878D82A}">
                    <a16:rowId xmlns:a16="http://schemas.microsoft.com/office/drawing/2014/main" val="922132484"/>
                  </a:ext>
                </a:extLst>
              </a:tr>
              <a:tr h="370840">
                <a:tc>
                  <a:txBody>
                    <a:bodyPr/>
                    <a:lstStyle/>
                    <a:p>
                      <a:pPr algn="just"/>
                      <a:r>
                        <a:rPr lang="es-ES" sz="1200" b="1" i="0" dirty="0">
                          <a:solidFill>
                            <a:srgbClr val="CCCCCC"/>
                          </a:solidFill>
                          <a:effectLst/>
                          <a:latin typeface="+mn-lt"/>
                        </a:rPr>
                        <a:t>Modelo</a:t>
                      </a:r>
                      <a:endParaRPr lang="es-ES" sz="1200" b="1" dirty="0">
                        <a:latin typeface="+mn-lt"/>
                      </a:endParaRPr>
                    </a:p>
                  </a:txBody>
                  <a:tcPr>
                    <a:solidFill>
                      <a:srgbClr val="A03232"/>
                    </a:solidFill>
                  </a:tcPr>
                </a:tc>
                <a:tc>
                  <a:txBody>
                    <a:bodyPr/>
                    <a:lstStyle/>
                    <a:p>
                      <a:pPr algn="just"/>
                      <a:r>
                        <a:rPr lang="es-ES" sz="1200" b="1" i="0" dirty="0" err="1">
                          <a:solidFill>
                            <a:srgbClr val="CCCCCC"/>
                          </a:solidFill>
                          <a:effectLst/>
                          <a:latin typeface="+mn-lt"/>
                        </a:rPr>
                        <a:t>Confusion</a:t>
                      </a:r>
                      <a:r>
                        <a:rPr lang="es-ES" sz="1200" b="1" i="0" dirty="0">
                          <a:solidFill>
                            <a:srgbClr val="CCCCCC"/>
                          </a:solidFill>
                          <a:effectLst/>
                          <a:latin typeface="+mn-lt"/>
                        </a:rPr>
                        <a:t> Matrix</a:t>
                      </a:r>
                      <a:endParaRPr lang="es-ES" sz="1200" b="1" dirty="0">
                        <a:latin typeface="+mn-lt"/>
                      </a:endParaRPr>
                    </a:p>
                  </a:txBody>
                  <a:tcPr>
                    <a:solidFill>
                      <a:srgbClr val="A03232"/>
                    </a:solidFill>
                  </a:tcPr>
                </a:tc>
                <a:tc>
                  <a:txBody>
                    <a:bodyPr/>
                    <a:lstStyle/>
                    <a:p>
                      <a:pPr algn="just"/>
                      <a:r>
                        <a:rPr lang="es-ES" sz="1200" b="1" i="0" dirty="0" err="1">
                          <a:solidFill>
                            <a:srgbClr val="CCCCCC"/>
                          </a:solidFill>
                          <a:effectLst/>
                          <a:latin typeface="+mn-lt"/>
                        </a:rPr>
                        <a:t>Accuracy</a:t>
                      </a:r>
                      <a:r>
                        <a:rPr lang="es-ES" sz="1200" b="1" i="0" dirty="0">
                          <a:solidFill>
                            <a:srgbClr val="CCCCCC"/>
                          </a:solidFill>
                          <a:effectLst/>
                          <a:latin typeface="+mn-lt"/>
                        </a:rPr>
                        <a:t> (%)</a:t>
                      </a:r>
                      <a:endParaRPr lang="es-ES" sz="1200" b="1" dirty="0">
                        <a:latin typeface="+mn-lt"/>
                      </a:endParaRPr>
                    </a:p>
                  </a:txBody>
                  <a:tcPr>
                    <a:solidFill>
                      <a:srgbClr val="A03232"/>
                    </a:solidFill>
                  </a:tcPr>
                </a:tc>
                <a:tc>
                  <a:txBody>
                    <a:bodyPr/>
                    <a:lstStyle/>
                    <a:p>
                      <a:pPr algn="just"/>
                      <a:r>
                        <a:rPr lang="es-ES" sz="1200" b="1" i="0" dirty="0" err="1">
                          <a:solidFill>
                            <a:srgbClr val="CCCCCC"/>
                          </a:solidFill>
                          <a:effectLst/>
                          <a:latin typeface="+mn-lt"/>
                        </a:rPr>
                        <a:t>Confusion</a:t>
                      </a:r>
                      <a:r>
                        <a:rPr lang="es-ES" sz="1200" b="1" i="0" dirty="0">
                          <a:solidFill>
                            <a:srgbClr val="CCCCCC"/>
                          </a:solidFill>
                          <a:effectLst/>
                          <a:latin typeface="+mn-lt"/>
                        </a:rPr>
                        <a:t> Matrix</a:t>
                      </a:r>
                      <a:endParaRPr lang="es-ES" sz="1200" b="1" dirty="0">
                        <a:latin typeface="+mn-lt"/>
                      </a:endParaRPr>
                    </a:p>
                  </a:txBody>
                  <a:tcPr>
                    <a:solidFill>
                      <a:srgbClr val="A03232"/>
                    </a:solidFill>
                  </a:tcPr>
                </a:tc>
                <a:tc>
                  <a:txBody>
                    <a:bodyPr/>
                    <a:lstStyle/>
                    <a:p>
                      <a:pPr algn="just"/>
                      <a:r>
                        <a:rPr lang="es-ES" sz="1200" b="1" i="0" dirty="0" err="1">
                          <a:solidFill>
                            <a:srgbClr val="CCCCCC"/>
                          </a:solidFill>
                          <a:effectLst/>
                          <a:latin typeface="+mn-lt"/>
                        </a:rPr>
                        <a:t>Accuracy</a:t>
                      </a:r>
                      <a:r>
                        <a:rPr lang="es-ES" sz="1200" b="1" i="0" dirty="0">
                          <a:solidFill>
                            <a:srgbClr val="CCCCCC"/>
                          </a:solidFill>
                          <a:effectLst/>
                          <a:latin typeface="+mn-lt"/>
                        </a:rPr>
                        <a:t> (%)</a:t>
                      </a:r>
                      <a:endParaRPr lang="es-ES" sz="1200" b="1" dirty="0">
                        <a:latin typeface="+mn-lt"/>
                      </a:endParaRPr>
                    </a:p>
                  </a:txBody>
                  <a:tcPr>
                    <a:solidFill>
                      <a:srgbClr val="A03232"/>
                    </a:solidFill>
                  </a:tcPr>
                </a:tc>
                <a:tc>
                  <a:txBody>
                    <a:bodyPr/>
                    <a:lstStyle/>
                    <a:p>
                      <a:pPr algn="just"/>
                      <a:r>
                        <a:rPr lang="es-ES" sz="1200" b="1" i="0" dirty="0" err="1">
                          <a:solidFill>
                            <a:srgbClr val="CCCCCC"/>
                          </a:solidFill>
                          <a:effectLst/>
                          <a:latin typeface="+mn-lt"/>
                        </a:rPr>
                        <a:t>Confusion</a:t>
                      </a:r>
                      <a:r>
                        <a:rPr lang="es-ES" sz="1200" b="1" i="0" dirty="0">
                          <a:solidFill>
                            <a:srgbClr val="CCCCCC"/>
                          </a:solidFill>
                          <a:effectLst/>
                          <a:latin typeface="+mn-lt"/>
                        </a:rPr>
                        <a:t> Matrix</a:t>
                      </a:r>
                      <a:endParaRPr lang="es-ES" sz="1200" b="1" dirty="0">
                        <a:latin typeface="+mn-lt"/>
                      </a:endParaRPr>
                    </a:p>
                  </a:txBody>
                  <a:tcPr>
                    <a:solidFill>
                      <a:srgbClr val="A03232"/>
                    </a:solidFill>
                  </a:tcPr>
                </a:tc>
                <a:tc>
                  <a:txBody>
                    <a:bodyPr/>
                    <a:lstStyle/>
                    <a:p>
                      <a:pPr algn="just"/>
                      <a:r>
                        <a:rPr lang="es-ES" sz="1200" b="1" i="0" dirty="0" err="1">
                          <a:solidFill>
                            <a:srgbClr val="CCCCCC"/>
                          </a:solidFill>
                          <a:effectLst/>
                          <a:latin typeface="+mn-lt"/>
                        </a:rPr>
                        <a:t>Accuracy</a:t>
                      </a:r>
                      <a:r>
                        <a:rPr lang="es-ES" sz="1200" b="1" i="0" dirty="0">
                          <a:solidFill>
                            <a:srgbClr val="CCCCCC"/>
                          </a:solidFill>
                          <a:effectLst/>
                          <a:latin typeface="+mn-lt"/>
                        </a:rPr>
                        <a:t> (%)</a:t>
                      </a:r>
                      <a:endParaRPr lang="es-ES" sz="1200" b="1" dirty="0">
                        <a:latin typeface="+mn-lt"/>
                      </a:endParaRPr>
                    </a:p>
                  </a:txBody>
                  <a:tcPr>
                    <a:solidFill>
                      <a:srgbClr val="A03232"/>
                    </a:solidFill>
                  </a:tcPr>
                </a:tc>
                <a:extLst>
                  <a:ext uri="{0D108BD9-81ED-4DB2-BD59-A6C34878D82A}">
                    <a16:rowId xmlns:a16="http://schemas.microsoft.com/office/drawing/2014/main" val="61977665"/>
                  </a:ext>
                </a:extLst>
              </a:tr>
              <a:tr h="370840">
                <a:tc>
                  <a:txBody>
                    <a:bodyPr/>
                    <a:lstStyle/>
                    <a:p>
                      <a:pPr algn="l"/>
                      <a:r>
                        <a:rPr lang="es-ES" sz="1200" b="1" dirty="0" err="1">
                          <a:latin typeface="+mn-lt"/>
                        </a:rPr>
                        <a:t>Logistic</a:t>
                      </a:r>
                      <a:r>
                        <a:rPr lang="es-ES" sz="1200" b="1" dirty="0">
                          <a:latin typeface="+mn-lt"/>
                        </a:rPr>
                        <a:t> </a:t>
                      </a:r>
                      <a:r>
                        <a:rPr lang="es-ES" sz="1200" b="1" dirty="0" err="1">
                          <a:latin typeface="+mn-lt"/>
                        </a:rPr>
                        <a:t>Regression</a:t>
                      </a:r>
                      <a:endParaRPr lang="es-ES" sz="1200" b="1" dirty="0">
                        <a:latin typeface="+mn-lt"/>
                      </a:endParaRPr>
                    </a:p>
                  </a:txBody>
                  <a:tcPr>
                    <a:solidFill>
                      <a:srgbClr val="D49499"/>
                    </a:solidFill>
                  </a:tcPr>
                </a:tc>
                <a:tc>
                  <a:txBody>
                    <a:bodyPr/>
                    <a:lstStyle/>
                    <a:p>
                      <a:pPr algn="l"/>
                      <a:r>
                        <a:rPr lang="es-ES" sz="1200" b="0" i="0" kern="1200" dirty="0">
                          <a:solidFill>
                            <a:schemeClr val="dk1"/>
                          </a:solidFill>
                          <a:effectLst/>
                          <a:latin typeface="+mn-lt"/>
                          <a:ea typeface="+mn-ea"/>
                          <a:cs typeface="+mn-cs"/>
                        </a:rPr>
                        <a:t>[[350, 263],</a:t>
                      </a:r>
                    </a:p>
                    <a:p>
                      <a:pPr algn="l"/>
                      <a:r>
                        <a:rPr lang="es-ES" sz="1200" b="0" i="0" kern="1200" dirty="0">
                          <a:solidFill>
                            <a:schemeClr val="dk1"/>
                          </a:solidFill>
                          <a:effectLst/>
                          <a:latin typeface="+mn-lt"/>
                          <a:ea typeface="+mn-ea"/>
                          <a:cs typeface="+mn-cs"/>
                        </a:rPr>
                        <a:t>[35, 83]]</a:t>
                      </a:r>
                      <a:endParaRPr lang="es-ES" sz="1200" b="0" dirty="0">
                        <a:latin typeface="+mn-lt"/>
                      </a:endParaRPr>
                    </a:p>
                  </a:txBody>
                  <a:tcPr>
                    <a:solidFill>
                      <a:srgbClr val="D49499"/>
                    </a:solidFill>
                  </a:tcPr>
                </a:tc>
                <a:tc>
                  <a:txBody>
                    <a:bodyPr/>
                    <a:lstStyle/>
                    <a:p>
                      <a:pPr algn="just"/>
                      <a:r>
                        <a:rPr lang="es-ES" sz="1200" b="0" dirty="0">
                          <a:latin typeface="+mn-lt"/>
                        </a:rPr>
                        <a:t>59.2339</a:t>
                      </a:r>
                    </a:p>
                  </a:txBody>
                  <a:tcPr>
                    <a:solidFill>
                      <a:srgbClr val="D49499"/>
                    </a:solidFill>
                  </a:tcPr>
                </a:tc>
                <a:tc>
                  <a:txBody>
                    <a:bodyPr/>
                    <a:lstStyle/>
                    <a:p>
                      <a:pPr marL="0" algn="l" defTabSz="914400" rtl="0" eaLnBrk="1" latinLnBrk="0" hangingPunct="1"/>
                      <a:r>
                        <a:rPr lang="es-ES" sz="1200" b="0" kern="1200" dirty="0">
                          <a:solidFill>
                            <a:schemeClr val="dk1"/>
                          </a:solidFill>
                          <a:latin typeface="+mn-lt"/>
                          <a:ea typeface="+mn-ea"/>
                          <a:cs typeface="+mn-cs"/>
                        </a:rPr>
                        <a:t>[[582, 31],</a:t>
                      </a:r>
                    </a:p>
                    <a:p>
                      <a:pPr marL="0" algn="l" defTabSz="914400" rtl="0" eaLnBrk="1" latinLnBrk="0" hangingPunct="1"/>
                      <a:r>
                        <a:rPr lang="es-ES" sz="1200" b="0" kern="1200" dirty="0">
                          <a:solidFill>
                            <a:schemeClr val="dk1"/>
                          </a:solidFill>
                          <a:latin typeface="+mn-lt"/>
                          <a:ea typeface="+mn-ea"/>
                          <a:cs typeface="+mn-cs"/>
                        </a:rPr>
                        <a:t>[102, 16]]</a:t>
                      </a:r>
                    </a:p>
                  </a:txBody>
                  <a:tcPr>
                    <a:solidFill>
                      <a:srgbClr val="D49499"/>
                    </a:solidFill>
                  </a:tcPr>
                </a:tc>
                <a:tc>
                  <a:txBody>
                    <a:bodyPr/>
                    <a:lstStyle/>
                    <a:p>
                      <a:pPr algn="just"/>
                      <a:r>
                        <a:rPr lang="es-ES" sz="1200" b="0" dirty="0">
                          <a:latin typeface="+mn-lt"/>
                        </a:rPr>
                        <a:t>81.8057</a:t>
                      </a:r>
                    </a:p>
                  </a:txBody>
                  <a:tcPr>
                    <a:solidFill>
                      <a:srgbClr val="D49499"/>
                    </a:solidFill>
                  </a:tcPr>
                </a:tc>
                <a:tc>
                  <a:txBody>
                    <a:bodyPr/>
                    <a:lstStyle/>
                    <a:p>
                      <a:pPr algn="l"/>
                      <a:r>
                        <a:rPr lang="es-ES" sz="1200" b="0" dirty="0">
                          <a:latin typeface="+mn-lt"/>
                        </a:rPr>
                        <a:t>[[595, 18],</a:t>
                      </a:r>
                    </a:p>
                    <a:p>
                      <a:pPr algn="l"/>
                      <a:r>
                        <a:rPr lang="es-ES" sz="1200" b="0" dirty="0">
                          <a:latin typeface="+mn-lt"/>
                        </a:rPr>
                        <a:t>[105, 13]]</a:t>
                      </a:r>
                    </a:p>
                  </a:txBody>
                  <a:tcPr>
                    <a:solidFill>
                      <a:srgbClr val="D49499"/>
                    </a:solidFill>
                  </a:tcPr>
                </a:tc>
                <a:tc>
                  <a:txBody>
                    <a:bodyPr/>
                    <a:lstStyle/>
                    <a:p>
                      <a:pPr algn="just"/>
                      <a:r>
                        <a:rPr lang="es-ES" sz="1200" b="0" dirty="0">
                          <a:latin typeface="+mn-lt"/>
                        </a:rPr>
                        <a:t>83.1737</a:t>
                      </a:r>
                    </a:p>
                  </a:txBody>
                  <a:tcPr>
                    <a:solidFill>
                      <a:srgbClr val="D49499"/>
                    </a:solidFill>
                  </a:tcPr>
                </a:tc>
                <a:extLst>
                  <a:ext uri="{0D108BD9-81ED-4DB2-BD59-A6C34878D82A}">
                    <a16:rowId xmlns:a16="http://schemas.microsoft.com/office/drawing/2014/main" val="593073451"/>
                  </a:ext>
                </a:extLst>
              </a:tr>
              <a:tr h="370840">
                <a:tc>
                  <a:txBody>
                    <a:bodyPr/>
                    <a:lstStyle/>
                    <a:p>
                      <a:pPr algn="l"/>
                      <a:r>
                        <a:rPr lang="es-ES" sz="1200" b="1" i="0" kern="1200" dirty="0" err="1">
                          <a:solidFill>
                            <a:schemeClr val="dk1"/>
                          </a:solidFill>
                          <a:effectLst/>
                          <a:latin typeface="+mn-lt"/>
                          <a:ea typeface="+mn-ea"/>
                          <a:cs typeface="+mn-cs"/>
                        </a:rPr>
                        <a:t>Naive</a:t>
                      </a:r>
                      <a:r>
                        <a:rPr lang="es-ES" sz="1200" b="1" i="0" kern="1200" dirty="0">
                          <a:solidFill>
                            <a:schemeClr val="dk1"/>
                          </a:solidFill>
                          <a:effectLst/>
                          <a:latin typeface="+mn-lt"/>
                          <a:ea typeface="+mn-ea"/>
                          <a:cs typeface="+mn-cs"/>
                        </a:rPr>
                        <a:t> Bayes</a:t>
                      </a:r>
                      <a:endParaRPr lang="es-ES" sz="1200" b="1" dirty="0">
                        <a:latin typeface="+mn-lt"/>
                      </a:endParaRPr>
                    </a:p>
                  </a:txBody>
                  <a:tcPr>
                    <a:solidFill>
                      <a:srgbClr val="F2DADC"/>
                    </a:solidFill>
                  </a:tcPr>
                </a:tc>
                <a:tc>
                  <a:txBody>
                    <a:bodyPr/>
                    <a:lstStyle/>
                    <a:p>
                      <a:pPr algn="l"/>
                      <a:r>
                        <a:rPr lang="es-ES" sz="1200" b="0" i="0" kern="1200" dirty="0">
                          <a:solidFill>
                            <a:schemeClr val="dk1"/>
                          </a:solidFill>
                          <a:effectLst/>
                          <a:latin typeface="+mn-lt"/>
                          <a:ea typeface="+mn-ea"/>
                          <a:cs typeface="+mn-cs"/>
                        </a:rPr>
                        <a:t>[[487, 126],</a:t>
                      </a:r>
                    </a:p>
                    <a:p>
                      <a:pPr algn="l"/>
                      <a:r>
                        <a:rPr lang="es-ES" sz="1200" b="0" i="0" kern="1200" dirty="0">
                          <a:solidFill>
                            <a:schemeClr val="dk1"/>
                          </a:solidFill>
                          <a:effectLst/>
                          <a:latin typeface="+mn-lt"/>
                          <a:ea typeface="+mn-ea"/>
                          <a:cs typeface="+mn-cs"/>
                        </a:rPr>
                        <a:t>[63, 55]] </a:t>
                      </a:r>
                      <a:endParaRPr lang="es-ES" sz="1200" b="0" dirty="0">
                        <a:latin typeface="+mn-lt"/>
                      </a:endParaRPr>
                    </a:p>
                  </a:txBody>
                  <a:tcPr>
                    <a:solidFill>
                      <a:srgbClr val="F2DADC"/>
                    </a:solidFill>
                  </a:tcPr>
                </a:tc>
                <a:tc>
                  <a:txBody>
                    <a:bodyPr/>
                    <a:lstStyle/>
                    <a:p>
                      <a:pPr algn="just"/>
                      <a:r>
                        <a:rPr lang="es-ES" sz="1200" b="0" dirty="0">
                          <a:latin typeface="+mn-lt"/>
                        </a:rPr>
                        <a:t>74.1450</a:t>
                      </a:r>
                    </a:p>
                  </a:txBody>
                  <a:tcPr>
                    <a:solidFill>
                      <a:srgbClr val="F2DADC"/>
                    </a:solidFill>
                  </a:tcPr>
                </a:tc>
                <a:tc>
                  <a:txBody>
                    <a:bodyPr/>
                    <a:lstStyle/>
                    <a:p>
                      <a:pPr algn="l"/>
                      <a:r>
                        <a:rPr lang="es-ES" sz="1200" b="0" dirty="0">
                          <a:latin typeface="+mn-lt"/>
                        </a:rPr>
                        <a:t>[[0, 613],</a:t>
                      </a:r>
                    </a:p>
                    <a:p>
                      <a:pPr algn="l"/>
                      <a:r>
                        <a:rPr lang="es-ES" sz="1200" b="0" dirty="0">
                          <a:latin typeface="+mn-lt"/>
                        </a:rPr>
                        <a:t>[0, 118]]</a:t>
                      </a:r>
                    </a:p>
                  </a:txBody>
                  <a:tcPr>
                    <a:solidFill>
                      <a:srgbClr val="F2DADC"/>
                    </a:solidFill>
                  </a:tcPr>
                </a:tc>
                <a:tc>
                  <a:txBody>
                    <a:bodyPr/>
                    <a:lstStyle/>
                    <a:p>
                      <a:pPr algn="just"/>
                      <a:r>
                        <a:rPr lang="es-ES" sz="1200" b="0" dirty="0">
                          <a:latin typeface="+mn-lt"/>
                        </a:rPr>
                        <a:t>16.1423</a:t>
                      </a:r>
                    </a:p>
                  </a:txBody>
                  <a:tcPr>
                    <a:solidFill>
                      <a:srgbClr val="F2DADC"/>
                    </a:solidFill>
                  </a:tcPr>
                </a:tc>
                <a:tc>
                  <a:txBody>
                    <a:bodyPr/>
                    <a:lstStyle/>
                    <a:p>
                      <a:pPr algn="l"/>
                      <a:r>
                        <a:rPr lang="es-ES" sz="1200" b="0" dirty="0">
                          <a:latin typeface="+mn-lt"/>
                        </a:rPr>
                        <a:t>[[0, 613],</a:t>
                      </a:r>
                    </a:p>
                    <a:p>
                      <a:pPr algn="l"/>
                      <a:r>
                        <a:rPr lang="es-ES" sz="1200" b="0" dirty="0">
                          <a:latin typeface="+mn-lt"/>
                        </a:rPr>
                        <a:t>[0, 118]]</a:t>
                      </a:r>
                    </a:p>
                  </a:txBody>
                  <a:tcPr>
                    <a:solidFill>
                      <a:srgbClr val="F2DADC"/>
                    </a:solidFill>
                  </a:tcPr>
                </a:tc>
                <a:tc>
                  <a:txBody>
                    <a:bodyPr/>
                    <a:lstStyle/>
                    <a:p>
                      <a:pPr algn="just"/>
                      <a:r>
                        <a:rPr lang="es-ES" sz="1200" b="0" dirty="0">
                          <a:latin typeface="+mn-lt"/>
                        </a:rPr>
                        <a:t>16.1423</a:t>
                      </a:r>
                    </a:p>
                  </a:txBody>
                  <a:tcPr>
                    <a:solidFill>
                      <a:srgbClr val="F2DADC"/>
                    </a:solidFill>
                  </a:tcPr>
                </a:tc>
                <a:extLst>
                  <a:ext uri="{0D108BD9-81ED-4DB2-BD59-A6C34878D82A}">
                    <a16:rowId xmlns:a16="http://schemas.microsoft.com/office/drawing/2014/main" val="2368062145"/>
                  </a:ext>
                </a:extLst>
              </a:tr>
              <a:tr h="370840">
                <a:tc>
                  <a:txBody>
                    <a:bodyPr/>
                    <a:lstStyle/>
                    <a:p>
                      <a:pPr marL="0" algn="l" defTabSz="914400" rtl="0" eaLnBrk="1" latinLnBrk="0" hangingPunct="1"/>
                      <a:r>
                        <a:rPr lang="es-ES" sz="1200" b="1" kern="1200" dirty="0" err="1">
                          <a:solidFill>
                            <a:schemeClr val="dk1"/>
                          </a:solidFill>
                          <a:latin typeface="+mn-lt"/>
                          <a:ea typeface="+mn-ea"/>
                          <a:cs typeface="+mn-cs"/>
                        </a:rPr>
                        <a:t>Random</a:t>
                      </a:r>
                      <a:r>
                        <a:rPr lang="es-ES" sz="1200" b="1" kern="1200" dirty="0">
                          <a:solidFill>
                            <a:schemeClr val="dk1"/>
                          </a:solidFill>
                          <a:latin typeface="+mn-lt"/>
                          <a:ea typeface="+mn-ea"/>
                          <a:cs typeface="+mn-cs"/>
                        </a:rPr>
                        <a:t> Forest </a:t>
                      </a:r>
                      <a:r>
                        <a:rPr lang="es-ES" sz="1200" b="1" kern="1200" dirty="0" err="1">
                          <a:solidFill>
                            <a:schemeClr val="dk1"/>
                          </a:solidFill>
                          <a:latin typeface="+mn-lt"/>
                          <a:ea typeface="+mn-ea"/>
                          <a:cs typeface="+mn-cs"/>
                        </a:rPr>
                        <a:t>Classifier</a:t>
                      </a:r>
                      <a:endParaRPr lang="es-ES" sz="1200" b="1" kern="1200" dirty="0">
                        <a:solidFill>
                          <a:schemeClr val="dk1"/>
                        </a:solidFill>
                        <a:latin typeface="+mn-lt"/>
                        <a:ea typeface="+mn-ea"/>
                        <a:cs typeface="+mn-cs"/>
                      </a:endParaRPr>
                    </a:p>
                  </a:txBody>
                  <a:tcPr>
                    <a:solidFill>
                      <a:srgbClr val="D49499"/>
                    </a:solidFill>
                  </a:tcPr>
                </a:tc>
                <a:tc>
                  <a:txBody>
                    <a:bodyPr/>
                    <a:lstStyle/>
                    <a:p>
                      <a:pPr marL="0" algn="l" defTabSz="914400" rtl="0" eaLnBrk="1" latinLnBrk="0" hangingPunct="1"/>
                      <a:r>
                        <a:rPr lang="es-ES" sz="1200" b="0" kern="1200" dirty="0">
                          <a:solidFill>
                            <a:schemeClr val="dk1"/>
                          </a:solidFill>
                          <a:latin typeface="+mn-lt"/>
                          <a:ea typeface="+mn-ea"/>
                          <a:cs typeface="+mn-cs"/>
                        </a:rPr>
                        <a:t>[[185, 428],</a:t>
                      </a:r>
                    </a:p>
                    <a:p>
                      <a:pPr marL="0" algn="l" defTabSz="914400" rtl="0" eaLnBrk="1" latinLnBrk="0" hangingPunct="1"/>
                      <a:r>
                        <a:rPr lang="es-ES" sz="1200" b="0" kern="1200" dirty="0">
                          <a:solidFill>
                            <a:schemeClr val="dk1"/>
                          </a:solidFill>
                          <a:latin typeface="+mn-lt"/>
                          <a:ea typeface="+mn-ea"/>
                          <a:cs typeface="+mn-cs"/>
                        </a:rPr>
                        <a:t>[9, 109]]</a:t>
                      </a:r>
                    </a:p>
                  </a:txBody>
                  <a:tcPr>
                    <a:solidFill>
                      <a:srgbClr val="D49499"/>
                    </a:solidFill>
                  </a:tcPr>
                </a:tc>
                <a:tc>
                  <a:txBody>
                    <a:bodyPr/>
                    <a:lstStyle/>
                    <a:p>
                      <a:pPr marL="0" algn="just" defTabSz="914400" rtl="0" eaLnBrk="1" latinLnBrk="0" hangingPunct="1"/>
                      <a:r>
                        <a:rPr lang="es-ES" sz="1200" b="0" kern="1200" dirty="0">
                          <a:solidFill>
                            <a:schemeClr val="dk1"/>
                          </a:solidFill>
                          <a:latin typeface="+mn-lt"/>
                          <a:ea typeface="+mn-ea"/>
                          <a:cs typeface="+mn-cs"/>
                        </a:rPr>
                        <a:t>40.2189</a:t>
                      </a:r>
                    </a:p>
                  </a:txBody>
                  <a:tcPr>
                    <a:solidFill>
                      <a:srgbClr val="D49499"/>
                    </a:solidFill>
                  </a:tcPr>
                </a:tc>
                <a:tc>
                  <a:txBody>
                    <a:bodyPr/>
                    <a:lstStyle/>
                    <a:p>
                      <a:pPr marL="0" algn="l" defTabSz="914400" rtl="0" eaLnBrk="1" latinLnBrk="0" hangingPunct="1"/>
                      <a:r>
                        <a:rPr lang="es-ES" sz="1200" b="0" kern="1200" dirty="0">
                          <a:solidFill>
                            <a:schemeClr val="dk1"/>
                          </a:solidFill>
                          <a:latin typeface="+mn-lt"/>
                          <a:ea typeface="+mn-ea"/>
                          <a:cs typeface="+mn-cs"/>
                        </a:rPr>
                        <a:t>[[613, 0],</a:t>
                      </a:r>
                    </a:p>
                    <a:p>
                      <a:pPr marL="0" algn="l" defTabSz="914400" rtl="0" eaLnBrk="1" latinLnBrk="0" hangingPunct="1"/>
                      <a:r>
                        <a:rPr lang="es-ES" sz="1200" b="0" kern="1200" dirty="0">
                          <a:solidFill>
                            <a:schemeClr val="dk1"/>
                          </a:solidFill>
                          <a:latin typeface="+mn-lt"/>
                          <a:ea typeface="+mn-ea"/>
                          <a:cs typeface="+mn-cs"/>
                        </a:rPr>
                        <a:t>[118, 0]] </a:t>
                      </a:r>
                    </a:p>
                  </a:txBody>
                  <a:tcPr>
                    <a:solidFill>
                      <a:srgbClr val="D49499"/>
                    </a:solidFill>
                  </a:tcPr>
                </a:tc>
                <a:tc>
                  <a:txBody>
                    <a:bodyPr/>
                    <a:lstStyle/>
                    <a:p>
                      <a:pPr marL="0" algn="just" defTabSz="914400" rtl="0" eaLnBrk="1" latinLnBrk="0" hangingPunct="1"/>
                      <a:r>
                        <a:rPr lang="es-ES" sz="1200" b="0" kern="1200" dirty="0">
                          <a:solidFill>
                            <a:schemeClr val="dk1"/>
                          </a:solidFill>
                          <a:latin typeface="+mn-lt"/>
                          <a:ea typeface="+mn-ea"/>
                          <a:cs typeface="+mn-cs"/>
                        </a:rPr>
                        <a:t>83.8577</a:t>
                      </a:r>
                    </a:p>
                  </a:txBody>
                  <a:tcPr>
                    <a:solidFill>
                      <a:srgbClr val="D49499"/>
                    </a:solidFill>
                  </a:tcPr>
                </a:tc>
                <a:tc>
                  <a:txBody>
                    <a:bodyPr/>
                    <a:lstStyle/>
                    <a:p>
                      <a:pPr marL="0" algn="l" defTabSz="914400" rtl="0" eaLnBrk="1" latinLnBrk="0" hangingPunct="1"/>
                      <a:r>
                        <a:rPr lang="es-ES" sz="1200" b="0" kern="1200" dirty="0">
                          <a:solidFill>
                            <a:schemeClr val="dk1"/>
                          </a:solidFill>
                          <a:latin typeface="+mn-lt"/>
                          <a:ea typeface="+mn-ea"/>
                          <a:cs typeface="+mn-cs"/>
                        </a:rPr>
                        <a:t>[[613, 0],</a:t>
                      </a:r>
                    </a:p>
                    <a:p>
                      <a:pPr marL="0" algn="l" defTabSz="914400" rtl="0" eaLnBrk="1" latinLnBrk="0" hangingPunct="1"/>
                      <a:r>
                        <a:rPr lang="es-ES" sz="1200" b="0" kern="1200" dirty="0">
                          <a:solidFill>
                            <a:schemeClr val="dk1"/>
                          </a:solidFill>
                          <a:latin typeface="+mn-lt"/>
                          <a:ea typeface="+mn-ea"/>
                          <a:cs typeface="+mn-cs"/>
                        </a:rPr>
                        <a:t>[118, 0]] </a:t>
                      </a:r>
                    </a:p>
                  </a:txBody>
                  <a:tcPr>
                    <a:solidFill>
                      <a:srgbClr val="D49499"/>
                    </a:solidFill>
                  </a:tcPr>
                </a:tc>
                <a:tc>
                  <a:txBody>
                    <a:bodyPr/>
                    <a:lstStyle/>
                    <a:p>
                      <a:pPr marL="0" algn="just" defTabSz="914400" rtl="0" eaLnBrk="1" latinLnBrk="0" hangingPunct="1"/>
                      <a:r>
                        <a:rPr lang="es-ES" sz="1200" b="0" kern="1200" dirty="0">
                          <a:solidFill>
                            <a:schemeClr val="dk1"/>
                          </a:solidFill>
                          <a:latin typeface="+mn-lt"/>
                          <a:ea typeface="+mn-ea"/>
                          <a:cs typeface="+mn-cs"/>
                        </a:rPr>
                        <a:t>83.8577</a:t>
                      </a:r>
                    </a:p>
                  </a:txBody>
                  <a:tcPr>
                    <a:solidFill>
                      <a:srgbClr val="D49499"/>
                    </a:solidFill>
                  </a:tcPr>
                </a:tc>
                <a:extLst>
                  <a:ext uri="{0D108BD9-81ED-4DB2-BD59-A6C34878D82A}">
                    <a16:rowId xmlns:a16="http://schemas.microsoft.com/office/drawing/2014/main" val="490020010"/>
                  </a:ext>
                </a:extLst>
              </a:tr>
              <a:tr h="370840">
                <a:tc>
                  <a:txBody>
                    <a:bodyPr/>
                    <a:lstStyle/>
                    <a:p>
                      <a:pPr marL="0" algn="l" defTabSz="914400" rtl="0" eaLnBrk="1" latinLnBrk="0" hangingPunct="1"/>
                      <a:r>
                        <a:rPr lang="es-ES" sz="1200" b="1" kern="1200" dirty="0">
                          <a:solidFill>
                            <a:schemeClr val="dk1"/>
                          </a:solidFill>
                          <a:latin typeface="+mn-lt"/>
                          <a:ea typeface="+mn-ea"/>
                          <a:cs typeface="+mn-cs"/>
                        </a:rPr>
                        <a:t>Extreme </a:t>
                      </a:r>
                      <a:r>
                        <a:rPr lang="es-ES" sz="1200" b="1" kern="1200" dirty="0" err="1">
                          <a:solidFill>
                            <a:schemeClr val="dk1"/>
                          </a:solidFill>
                          <a:latin typeface="+mn-lt"/>
                          <a:ea typeface="+mn-ea"/>
                          <a:cs typeface="+mn-cs"/>
                        </a:rPr>
                        <a:t>Gradient</a:t>
                      </a:r>
                      <a:r>
                        <a:rPr lang="es-ES" sz="1200" b="1" kern="1200" dirty="0">
                          <a:solidFill>
                            <a:schemeClr val="dk1"/>
                          </a:solidFill>
                          <a:latin typeface="+mn-lt"/>
                          <a:ea typeface="+mn-ea"/>
                          <a:cs typeface="+mn-cs"/>
                        </a:rPr>
                        <a:t> </a:t>
                      </a:r>
                      <a:r>
                        <a:rPr lang="es-ES" sz="1200" b="1" kern="1200" dirty="0" err="1">
                          <a:solidFill>
                            <a:schemeClr val="dk1"/>
                          </a:solidFill>
                          <a:latin typeface="+mn-lt"/>
                          <a:ea typeface="+mn-ea"/>
                          <a:cs typeface="+mn-cs"/>
                        </a:rPr>
                        <a:t>Boost</a:t>
                      </a:r>
                      <a:endParaRPr lang="es-ES" sz="1200" b="1" kern="1200" dirty="0">
                        <a:solidFill>
                          <a:schemeClr val="dk1"/>
                        </a:solidFill>
                        <a:latin typeface="+mn-lt"/>
                        <a:ea typeface="+mn-ea"/>
                        <a:cs typeface="+mn-cs"/>
                      </a:endParaRPr>
                    </a:p>
                  </a:txBody>
                  <a:tcPr>
                    <a:solidFill>
                      <a:srgbClr val="F2DADC"/>
                    </a:solidFill>
                  </a:tcPr>
                </a:tc>
                <a:tc>
                  <a:txBody>
                    <a:bodyPr/>
                    <a:lstStyle/>
                    <a:p>
                      <a:pPr marL="0" algn="l" defTabSz="914400" rtl="0" eaLnBrk="1" latinLnBrk="0" hangingPunct="1"/>
                      <a:r>
                        <a:rPr lang="es-ES" sz="1200" b="0" kern="1200" dirty="0">
                          <a:solidFill>
                            <a:schemeClr val="dk1"/>
                          </a:solidFill>
                          <a:latin typeface="+mn-lt"/>
                          <a:ea typeface="+mn-ea"/>
                          <a:cs typeface="+mn-cs"/>
                        </a:rPr>
                        <a:t>[[73, 540],</a:t>
                      </a:r>
                    </a:p>
                    <a:p>
                      <a:pPr marL="0" algn="l" defTabSz="914400" rtl="0" eaLnBrk="1" latinLnBrk="0" hangingPunct="1"/>
                      <a:r>
                        <a:rPr lang="es-ES" sz="1200" b="0" kern="1200" dirty="0">
                          <a:solidFill>
                            <a:schemeClr val="dk1"/>
                          </a:solidFill>
                          <a:latin typeface="+mn-lt"/>
                          <a:ea typeface="+mn-ea"/>
                          <a:cs typeface="+mn-cs"/>
                        </a:rPr>
                        <a:t>[6, 112]]</a:t>
                      </a:r>
                    </a:p>
                  </a:txBody>
                  <a:tcPr>
                    <a:solidFill>
                      <a:srgbClr val="F2DADC"/>
                    </a:solidFill>
                  </a:tcPr>
                </a:tc>
                <a:tc>
                  <a:txBody>
                    <a:bodyPr/>
                    <a:lstStyle/>
                    <a:p>
                      <a:pPr marL="0" algn="just" defTabSz="914400" rtl="0" eaLnBrk="1" latinLnBrk="0" hangingPunct="1"/>
                      <a:r>
                        <a:rPr lang="es-ES" sz="1200" b="0" kern="1200" dirty="0">
                          <a:solidFill>
                            <a:schemeClr val="dk1"/>
                          </a:solidFill>
                          <a:latin typeface="+mn-lt"/>
                          <a:ea typeface="+mn-ea"/>
                          <a:cs typeface="+mn-cs"/>
                        </a:rPr>
                        <a:t>25.3078</a:t>
                      </a:r>
                    </a:p>
                  </a:txBody>
                  <a:tcPr>
                    <a:solidFill>
                      <a:srgbClr val="F2DADC"/>
                    </a:solidFill>
                  </a:tcPr>
                </a:tc>
                <a:tc>
                  <a:txBody>
                    <a:bodyPr/>
                    <a:lstStyle/>
                    <a:p>
                      <a:pPr marL="0" algn="l" defTabSz="914400" rtl="0" eaLnBrk="1" latinLnBrk="0" hangingPunct="1"/>
                      <a:r>
                        <a:rPr lang="es-ES" sz="1200" b="0" kern="1200" dirty="0">
                          <a:solidFill>
                            <a:schemeClr val="dk1"/>
                          </a:solidFill>
                          <a:latin typeface="+mn-lt"/>
                          <a:ea typeface="+mn-ea"/>
                          <a:cs typeface="+mn-cs"/>
                        </a:rPr>
                        <a:t>[[613, 0],</a:t>
                      </a:r>
                    </a:p>
                    <a:p>
                      <a:pPr marL="0" algn="l" defTabSz="914400" rtl="0" eaLnBrk="1" latinLnBrk="0" hangingPunct="1"/>
                      <a:r>
                        <a:rPr lang="es-ES" sz="1200" b="0" kern="1200" dirty="0">
                          <a:solidFill>
                            <a:schemeClr val="dk1"/>
                          </a:solidFill>
                          <a:latin typeface="+mn-lt"/>
                          <a:ea typeface="+mn-ea"/>
                          <a:cs typeface="+mn-cs"/>
                        </a:rPr>
                        <a:t>[118, 0]]</a:t>
                      </a:r>
                    </a:p>
                  </a:txBody>
                  <a:tcPr>
                    <a:solidFill>
                      <a:srgbClr val="F2DADC"/>
                    </a:solidFill>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s-ES" sz="1200" b="0" kern="1200" dirty="0">
                          <a:solidFill>
                            <a:schemeClr val="dk1"/>
                          </a:solidFill>
                          <a:latin typeface="+mn-lt"/>
                          <a:ea typeface="+mn-ea"/>
                          <a:cs typeface="+mn-cs"/>
                        </a:rPr>
                        <a:t>83.8577</a:t>
                      </a:r>
                    </a:p>
                    <a:p>
                      <a:pPr marL="0" algn="just" defTabSz="914400" rtl="0" eaLnBrk="1" latinLnBrk="0" hangingPunct="1"/>
                      <a:endParaRPr lang="es-ES" sz="1200" b="0" kern="1200" dirty="0">
                        <a:solidFill>
                          <a:schemeClr val="dk1"/>
                        </a:solidFill>
                        <a:latin typeface="+mn-lt"/>
                        <a:ea typeface="+mn-ea"/>
                        <a:cs typeface="+mn-cs"/>
                      </a:endParaRPr>
                    </a:p>
                  </a:txBody>
                  <a:tcPr>
                    <a:solidFill>
                      <a:srgbClr val="F2DADC"/>
                    </a:solidFill>
                  </a:tcPr>
                </a:tc>
                <a:tc>
                  <a:txBody>
                    <a:bodyPr/>
                    <a:lstStyle/>
                    <a:p>
                      <a:pPr marL="0" algn="l" defTabSz="914400" rtl="0" eaLnBrk="1" latinLnBrk="0" hangingPunct="1"/>
                      <a:r>
                        <a:rPr lang="es-ES" sz="1200" b="0" kern="1200" dirty="0">
                          <a:solidFill>
                            <a:schemeClr val="dk1"/>
                          </a:solidFill>
                          <a:latin typeface="+mn-lt"/>
                          <a:ea typeface="+mn-ea"/>
                          <a:cs typeface="+mn-cs"/>
                        </a:rPr>
                        <a:t>[[607, 6],</a:t>
                      </a:r>
                    </a:p>
                    <a:p>
                      <a:pPr marL="0" algn="l" defTabSz="914400" rtl="0" eaLnBrk="1" latinLnBrk="0" hangingPunct="1"/>
                      <a:r>
                        <a:rPr lang="es-ES" sz="1200" b="0" kern="1200" dirty="0">
                          <a:solidFill>
                            <a:schemeClr val="dk1"/>
                          </a:solidFill>
                          <a:latin typeface="+mn-lt"/>
                          <a:ea typeface="+mn-ea"/>
                          <a:cs typeface="+mn-cs"/>
                        </a:rPr>
                        <a:t>[112, 6]]</a:t>
                      </a:r>
                    </a:p>
                  </a:txBody>
                  <a:tcPr>
                    <a:solidFill>
                      <a:srgbClr val="F2DADC"/>
                    </a:solidFill>
                  </a:tcPr>
                </a:tc>
                <a:tc>
                  <a:txBody>
                    <a:bodyPr/>
                    <a:lstStyle/>
                    <a:p>
                      <a:pPr marL="0" algn="just" defTabSz="914400" rtl="0" eaLnBrk="1" latinLnBrk="0" hangingPunct="1"/>
                      <a:r>
                        <a:rPr lang="es-ES" sz="1200" b="0" kern="1200" dirty="0">
                          <a:solidFill>
                            <a:schemeClr val="dk1"/>
                          </a:solidFill>
                          <a:latin typeface="+mn-lt"/>
                          <a:ea typeface="+mn-ea"/>
                          <a:cs typeface="+mn-cs"/>
                        </a:rPr>
                        <a:t>83.8577</a:t>
                      </a:r>
                    </a:p>
                  </a:txBody>
                  <a:tcPr>
                    <a:solidFill>
                      <a:srgbClr val="F2DADC"/>
                    </a:solidFill>
                  </a:tcPr>
                </a:tc>
                <a:extLst>
                  <a:ext uri="{0D108BD9-81ED-4DB2-BD59-A6C34878D82A}">
                    <a16:rowId xmlns:a16="http://schemas.microsoft.com/office/drawing/2014/main" val="3432807071"/>
                  </a:ext>
                </a:extLst>
              </a:tr>
              <a:tr h="370840">
                <a:tc>
                  <a:txBody>
                    <a:bodyPr/>
                    <a:lstStyle/>
                    <a:p>
                      <a:pPr marL="0" algn="l" defTabSz="914400" rtl="0" eaLnBrk="1" latinLnBrk="0" hangingPunct="1"/>
                      <a:r>
                        <a:rPr lang="es-ES" sz="1200" b="1" kern="1200" dirty="0" err="1">
                          <a:solidFill>
                            <a:schemeClr val="dk1"/>
                          </a:solidFill>
                          <a:latin typeface="+mn-lt"/>
                          <a:ea typeface="+mn-ea"/>
                          <a:cs typeface="+mn-cs"/>
                        </a:rPr>
                        <a:t>Gradient</a:t>
                      </a:r>
                      <a:r>
                        <a:rPr lang="es-ES" sz="1200" b="1" kern="1200" dirty="0">
                          <a:solidFill>
                            <a:schemeClr val="dk1"/>
                          </a:solidFill>
                          <a:latin typeface="+mn-lt"/>
                          <a:ea typeface="+mn-ea"/>
                          <a:cs typeface="+mn-cs"/>
                        </a:rPr>
                        <a:t> </a:t>
                      </a:r>
                      <a:r>
                        <a:rPr lang="es-ES" sz="1200" b="1" kern="1200" dirty="0" err="1">
                          <a:solidFill>
                            <a:schemeClr val="dk1"/>
                          </a:solidFill>
                          <a:latin typeface="+mn-lt"/>
                          <a:ea typeface="+mn-ea"/>
                          <a:cs typeface="+mn-cs"/>
                        </a:rPr>
                        <a:t>Boosting</a:t>
                      </a:r>
                      <a:r>
                        <a:rPr lang="es-ES" sz="1200" b="1" kern="1200" dirty="0">
                          <a:solidFill>
                            <a:schemeClr val="dk1"/>
                          </a:solidFill>
                          <a:latin typeface="+mn-lt"/>
                          <a:ea typeface="+mn-ea"/>
                          <a:cs typeface="+mn-cs"/>
                        </a:rPr>
                        <a:t> </a:t>
                      </a:r>
                      <a:r>
                        <a:rPr lang="es-ES" sz="1200" b="1" kern="1200" dirty="0" err="1">
                          <a:solidFill>
                            <a:schemeClr val="dk1"/>
                          </a:solidFill>
                          <a:latin typeface="+mn-lt"/>
                          <a:ea typeface="+mn-ea"/>
                          <a:cs typeface="+mn-cs"/>
                        </a:rPr>
                        <a:t>Classifier</a:t>
                      </a:r>
                      <a:endParaRPr lang="es-ES" sz="1200" b="1" kern="1200" dirty="0">
                        <a:solidFill>
                          <a:schemeClr val="dk1"/>
                        </a:solidFill>
                        <a:latin typeface="+mn-lt"/>
                        <a:ea typeface="+mn-ea"/>
                        <a:cs typeface="+mn-cs"/>
                      </a:endParaRPr>
                    </a:p>
                  </a:txBody>
                  <a:tcPr>
                    <a:solidFill>
                      <a:srgbClr val="D49499"/>
                    </a:solidFill>
                  </a:tcPr>
                </a:tc>
                <a:tc>
                  <a:txBody>
                    <a:bodyPr/>
                    <a:lstStyle/>
                    <a:p>
                      <a:pPr marL="0" algn="l" defTabSz="914400" rtl="0" eaLnBrk="1" latinLnBrk="0" hangingPunct="1"/>
                      <a:r>
                        <a:rPr lang="es-ES" sz="1200" b="0" kern="1200" dirty="0">
                          <a:solidFill>
                            <a:schemeClr val="dk1"/>
                          </a:solidFill>
                          <a:latin typeface="+mn-lt"/>
                          <a:ea typeface="+mn-ea"/>
                          <a:cs typeface="+mn-cs"/>
                        </a:rPr>
                        <a:t>[[3, 610],</a:t>
                      </a:r>
                    </a:p>
                    <a:p>
                      <a:pPr marL="0" algn="l" defTabSz="914400" rtl="0" eaLnBrk="1" latinLnBrk="0" hangingPunct="1"/>
                      <a:r>
                        <a:rPr lang="es-ES" sz="1200" b="0" kern="1200" dirty="0">
                          <a:solidFill>
                            <a:schemeClr val="dk1"/>
                          </a:solidFill>
                          <a:latin typeface="+mn-lt"/>
                          <a:ea typeface="+mn-ea"/>
                          <a:cs typeface="+mn-cs"/>
                        </a:rPr>
                        <a:t>[0, 118]]</a:t>
                      </a:r>
                    </a:p>
                  </a:txBody>
                  <a:tcPr>
                    <a:solidFill>
                      <a:srgbClr val="D49499"/>
                    </a:solidFill>
                  </a:tcPr>
                </a:tc>
                <a:tc>
                  <a:txBody>
                    <a:bodyPr/>
                    <a:lstStyle/>
                    <a:p>
                      <a:pPr marL="0" algn="just" defTabSz="914400" rtl="0" eaLnBrk="1" latinLnBrk="0" hangingPunct="1"/>
                      <a:r>
                        <a:rPr lang="es-ES" sz="1200" b="0" kern="1200" dirty="0">
                          <a:solidFill>
                            <a:schemeClr val="dk1"/>
                          </a:solidFill>
                          <a:latin typeface="+mn-lt"/>
                          <a:ea typeface="+mn-ea"/>
                          <a:cs typeface="+mn-cs"/>
                        </a:rPr>
                        <a:t>16.5527</a:t>
                      </a:r>
                    </a:p>
                  </a:txBody>
                  <a:tcPr>
                    <a:solidFill>
                      <a:srgbClr val="D49499"/>
                    </a:solidFill>
                  </a:tcPr>
                </a:tc>
                <a:tc>
                  <a:txBody>
                    <a:bodyPr/>
                    <a:lstStyle/>
                    <a:p>
                      <a:pPr marL="0" algn="l" defTabSz="914400" rtl="0" eaLnBrk="1" latinLnBrk="0" hangingPunct="1"/>
                      <a:r>
                        <a:rPr lang="es-ES" sz="1200" b="0" kern="1200" dirty="0">
                          <a:solidFill>
                            <a:schemeClr val="dk1"/>
                          </a:solidFill>
                          <a:latin typeface="+mn-lt"/>
                          <a:ea typeface="+mn-ea"/>
                          <a:cs typeface="+mn-cs"/>
                        </a:rPr>
                        <a:t>[[613, 0],</a:t>
                      </a:r>
                    </a:p>
                    <a:p>
                      <a:pPr marL="0" algn="l" defTabSz="914400" rtl="0" eaLnBrk="1" latinLnBrk="0" hangingPunct="1"/>
                      <a:r>
                        <a:rPr lang="es-ES" sz="1200" b="0" kern="1200" dirty="0">
                          <a:solidFill>
                            <a:schemeClr val="dk1"/>
                          </a:solidFill>
                          <a:latin typeface="+mn-lt"/>
                          <a:ea typeface="+mn-ea"/>
                          <a:cs typeface="+mn-cs"/>
                        </a:rPr>
                        <a:t>[118, 0]] </a:t>
                      </a:r>
                    </a:p>
                  </a:txBody>
                  <a:tcPr>
                    <a:solidFill>
                      <a:srgbClr val="D49499"/>
                    </a:solidFill>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s-ES" sz="1200" b="0" kern="1200" dirty="0">
                          <a:solidFill>
                            <a:schemeClr val="dk1"/>
                          </a:solidFill>
                          <a:latin typeface="+mn-lt"/>
                          <a:ea typeface="+mn-ea"/>
                          <a:cs typeface="+mn-cs"/>
                        </a:rPr>
                        <a:t>83.8577</a:t>
                      </a:r>
                    </a:p>
                    <a:p>
                      <a:pPr marL="0" algn="just" defTabSz="914400" rtl="0" eaLnBrk="1" latinLnBrk="0" hangingPunct="1"/>
                      <a:endParaRPr lang="es-ES" sz="1200" b="0" kern="1200" dirty="0">
                        <a:solidFill>
                          <a:schemeClr val="dk1"/>
                        </a:solidFill>
                        <a:latin typeface="+mn-lt"/>
                        <a:ea typeface="+mn-ea"/>
                        <a:cs typeface="+mn-cs"/>
                      </a:endParaRPr>
                    </a:p>
                  </a:txBody>
                  <a:tcPr>
                    <a:solidFill>
                      <a:srgbClr val="D49499"/>
                    </a:solidFill>
                  </a:tcPr>
                </a:tc>
                <a:tc>
                  <a:txBody>
                    <a:bodyPr/>
                    <a:lstStyle/>
                    <a:p>
                      <a:pPr marL="0" algn="l" defTabSz="914400" rtl="0" eaLnBrk="1" latinLnBrk="0" hangingPunct="1"/>
                      <a:r>
                        <a:rPr lang="es-ES" sz="1200" b="0" kern="1200" dirty="0">
                          <a:solidFill>
                            <a:schemeClr val="dk1"/>
                          </a:solidFill>
                          <a:latin typeface="+mn-lt"/>
                          <a:ea typeface="+mn-ea"/>
                          <a:cs typeface="+mn-cs"/>
                        </a:rPr>
                        <a:t>[[594, 19],</a:t>
                      </a:r>
                    </a:p>
                    <a:p>
                      <a:pPr marL="0" algn="l" defTabSz="914400" rtl="0" eaLnBrk="1" latinLnBrk="0" hangingPunct="1"/>
                      <a:r>
                        <a:rPr lang="es-ES" sz="1200" b="0" kern="1200" dirty="0">
                          <a:solidFill>
                            <a:schemeClr val="dk1"/>
                          </a:solidFill>
                          <a:latin typeface="+mn-lt"/>
                          <a:ea typeface="+mn-ea"/>
                          <a:cs typeface="+mn-cs"/>
                        </a:rPr>
                        <a:t>[110, 8]]</a:t>
                      </a:r>
                    </a:p>
                  </a:txBody>
                  <a:tcPr>
                    <a:solidFill>
                      <a:srgbClr val="D49499"/>
                    </a:solidFill>
                  </a:tcPr>
                </a:tc>
                <a:tc>
                  <a:txBody>
                    <a:bodyPr/>
                    <a:lstStyle/>
                    <a:p>
                      <a:pPr marL="0" algn="just" defTabSz="914400" rtl="0" eaLnBrk="1" latinLnBrk="0" hangingPunct="1"/>
                      <a:r>
                        <a:rPr lang="es-ES" sz="1200" b="0" kern="1200" dirty="0">
                          <a:solidFill>
                            <a:schemeClr val="dk1"/>
                          </a:solidFill>
                          <a:latin typeface="+mn-lt"/>
                          <a:ea typeface="+mn-ea"/>
                          <a:cs typeface="+mn-cs"/>
                        </a:rPr>
                        <a:t>82.3529</a:t>
                      </a:r>
                    </a:p>
                  </a:txBody>
                  <a:tcPr>
                    <a:solidFill>
                      <a:srgbClr val="D49499"/>
                    </a:solidFill>
                  </a:tcPr>
                </a:tc>
                <a:extLst>
                  <a:ext uri="{0D108BD9-81ED-4DB2-BD59-A6C34878D82A}">
                    <a16:rowId xmlns:a16="http://schemas.microsoft.com/office/drawing/2014/main" val="1411692852"/>
                  </a:ext>
                </a:extLst>
              </a:tr>
              <a:tr h="370840">
                <a:tc>
                  <a:txBody>
                    <a:bodyPr/>
                    <a:lstStyle/>
                    <a:p>
                      <a:pPr marL="0" algn="l" defTabSz="914400" rtl="0" eaLnBrk="1" latinLnBrk="0" hangingPunct="1"/>
                      <a:r>
                        <a:rPr lang="es-ES" sz="1200" b="1" kern="1200" dirty="0" err="1">
                          <a:solidFill>
                            <a:schemeClr val="dk1"/>
                          </a:solidFill>
                          <a:latin typeface="+mn-lt"/>
                          <a:ea typeface="+mn-ea"/>
                          <a:cs typeface="+mn-cs"/>
                        </a:rPr>
                        <a:t>AdaBoost</a:t>
                      </a:r>
                      <a:r>
                        <a:rPr lang="es-ES" sz="1200" b="1" kern="1200" dirty="0">
                          <a:solidFill>
                            <a:schemeClr val="dk1"/>
                          </a:solidFill>
                          <a:latin typeface="+mn-lt"/>
                          <a:ea typeface="+mn-ea"/>
                          <a:cs typeface="+mn-cs"/>
                        </a:rPr>
                        <a:t> </a:t>
                      </a:r>
                      <a:r>
                        <a:rPr lang="es-ES" sz="1200" b="1" kern="1200" dirty="0" err="1">
                          <a:solidFill>
                            <a:schemeClr val="dk1"/>
                          </a:solidFill>
                          <a:latin typeface="+mn-lt"/>
                          <a:ea typeface="+mn-ea"/>
                          <a:cs typeface="+mn-cs"/>
                        </a:rPr>
                        <a:t>Classifier</a:t>
                      </a:r>
                      <a:endParaRPr lang="es-ES" sz="1200" b="1" kern="1200" dirty="0">
                        <a:solidFill>
                          <a:schemeClr val="dk1"/>
                        </a:solidFill>
                        <a:latin typeface="+mn-lt"/>
                        <a:ea typeface="+mn-ea"/>
                        <a:cs typeface="+mn-cs"/>
                      </a:endParaRPr>
                    </a:p>
                  </a:txBody>
                  <a:tcPr>
                    <a:solidFill>
                      <a:srgbClr val="F2DADC"/>
                    </a:solidFill>
                  </a:tcPr>
                </a:tc>
                <a:tc>
                  <a:txBody>
                    <a:bodyPr/>
                    <a:lstStyle/>
                    <a:p>
                      <a:pPr marL="0" algn="l" defTabSz="914400" rtl="0" eaLnBrk="1" latinLnBrk="0" hangingPunct="1"/>
                      <a:r>
                        <a:rPr lang="es-ES" sz="1200" b="0" kern="1200" dirty="0">
                          <a:solidFill>
                            <a:schemeClr val="dk1"/>
                          </a:solidFill>
                          <a:latin typeface="+mn-lt"/>
                          <a:ea typeface="+mn-ea"/>
                          <a:cs typeface="+mn-cs"/>
                        </a:rPr>
                        <a:t>[[4, 609],</a:t>
                      </a:r>
                    </a:p>
                    <a:p>
                      <a:pPr marL="0" algn="l" defTabSz="914400" rtl="0" eaLnBrk="1" latinLnBrk="0" hangingPunct="1"/>
                      <a:r>
                        <a:rPr lang="es-ES" sz="1200" b="0" kern="1200" dirty="0">
                          <a:solidFill>
                            <a:schemeClr val="dk1"/>
                          </a:solidFill>
                          <a:latin typeface="+mn-lt"/>
                          <a:ea typeface="+mn-ea"/>
                          <a:cs typeface="+mn-cs"/>
                        </a:rPr>
                        <a:t>[0, 118]]</a:t>
                      </a:r>
                    </a:p>
                  </a:txBody>
                  <a:tcPr>
                    <a:solidFill>
                      <a:srgbClr val="F2DADC"/>
                    </a:solidFill>
                  </a:tcPr>
                </a:tc>
                <a:tc>
                  <a:txBody>
                    <a:bodyPr/>
                    <a:lstStyle/>
                    <a:p>
                      <a:pPr marL="0" algn="just" defTabSz="914400" rtl="0" eaLnBrk="1" latinLnBrk="0" hangingPunct="1"/>
                      <a:r>
                        <a:rPr lang="es-ES" sz="1200" b="0" kern="1200" dirty="0">
                          <a:solidFill>
                            <a:schemeClr val="dk1"/>
                          </a:solidFill>
                          <a:latin typeface="+mn-lt"/>
                          <a:ea typeface="+mn-ea"/>
                          <a:cs typeface="+mn-cs"/>
                        </a:rPr>
                        <a:t>16.6895</a:t>
                      </a:r>
                    </a:p>
                  </a:txBody>
                  <a:tcPr>
                    <a:solidFill>
                      <a:srgbClr val="F2DADC"/>
                    </a:solidFill>
                  </a:tcPr>
                </a:tc>
                <a:tc>
                  <a:txBody>
                    <a:bodyPr/>
                    <a:lstStyle/>
                    <a:p>
                      <a:pPr marL="0" algn="l" defTabSz="914400" rtl="0" eaLnBrk="1" latinLnBrk="0" hangingPunct="1"/>
                      <a:r>
                        <a:rPr lang="es-ES" sz="1200" b="0" kern="1200" dirty="0">
                          <a:solidFill>
                            <a:schemeClr val="dk1"/>
                          </a:solidFill>
                          <a:latin typeface="+mn-lt"/>
                          <a:ea typeface="+mn-ea"/>
                          <a:cs typeface="+mn-cs"/>
                        </a:rPr>
                        <a:t>[[613, 0],</a:t>
                      </a:r>
                    </a:p>
                    <a:p>
                      <a:pPr marL="0" algn="l" defTabSz="914400" rtl="0" eaLnBrk="1" latinLnBrk="0" hangingPunct="1"/>
                      <a:r>
                        <a:rPr lang="es-ES" sz="1200" b="0" kern="1200" dirty="0">
                          <a:solidFill>
                            <a:schemeClr val="dk1"/>
                          </a:solidFill>
                          <a:latin typeface="+mn-lt"/>
                          <a:ea typeface="+mn-ea"/>
                          <a:cs typeface="+mn-cs"/>
                        </a:rPr>
                        <a:t>[118, 0]] </a:t>
                      </a:r>
                    </a:p>
                  </a:txBody>
                  <a:tcPr>
                    <a:solidFill>
                      <a:srgbClr val="F2DADC"/>
                    </a:solidFill>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ES" sz="1200" b="0" i="0" u="none" strike="noStrike" kern="1200" cap="none" spc="0" normalizeH="0" baseline="0" noProof="0">
                          <a:ln>
                            <a:noFill/>
                          </a:ln>
                          <a:solidFill>
                            <a:prstClr val="black"/>
                          </a:solidFill>
                          <a:effectLst/>
                          <a:uLnTx/>
                          <a:uFillTx/>
                          <a:latin typeface="Calibri" panose="020F0502020204030204"/>
                          <a:ea typeface="+mn-ea"/>
                          <a:cs typeface="+mn-cs"/>
                        </a:rPr>
                        <a:t>83.8577</a:t>
                      </a:r>
                      <a:endParaRPr kumimoji="0" lang="es-ES" sz="12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solidFill>
                      <a:srgbClr val="F2DADC"/>
                    </a:solidFill>
                  </a:tcPr>
                </a:tc>
                <a:tc>
                  <a:txBody>
                    <a:bodyPr/>
                    <a:lstStyle/>
                    <a:p>
                      <a:pPr marL="0" algn="l" defTabSz="914400" rtl="0" eaLnBrk="1" latinLnBrk="0" hangingPunct="1"/>
                      <a:r>
                        <a:rPr lang="es-ES" sz="1200" b="0" kern="1200" dirty="0">
                          <a:solidFill>
                            <a:schemeClr val="dk1"/>
                          </a:solidFill>
                          <a:latin typeface="+mn-lt"/>
                          <a:ea typeface="+mn-ea"/>
                          <a:cs typeface="+mn-cs"/>
                        </a:rPr>
                        <a:t>[[598, 15],</a:t>
                      </a:r>
                    </a:p>
                    <a:p>
                      <a:pPr marL="0" algn="l" defTabSz="914400" rtl="0" eaLnBrk="1" latinLnBrk="0" hangingPunct="1"/>
                      <a:r>
                        <a:rPr lang="es-ES" sz="1200" b="0" kern="1200" dirty="0">
                          <a:solidFill>
                            <a:schemeClr val="dk1"/>
                          </a:solidFill>
                          <a:latin typeface="+mn-lt"/>
                          <a:ea typeface="+mn-ea"/>
                          <a:cs typeface="+mn-cs"/>
                        </a:rPr>
                        <a:t>[113, 5]]</a:t>
                      </a:r>
                    </a:p>
                  </a:txBody>
                  <a:tcPr>
                    <a:solidFill>
                      <a:srgbClr val="F2DADC"/>
                    </a:solidFill>
                  </a:tcPr>
                </a:tc>
                <a:tc>
                  <a:txBody>
                    <a:bodyPr/>
                    <a:lstStyle/>
                    <a:p>
                      <a:pPr marL="0" algn="just" defTabSz="914400" rtl="0" eaLnBrk="1" latinLnBrk="0" hangingPunct="1"/>
                      <a:r>
                        <a:rPr lang="es-ES" sz="1200" b="0" kern="1200" dirty="0">
                          <a:solidFill>
                            <a:schemeClr val="dk1"/>
                          </a:solidFill>
                          <a:latin typeface="+mn-lt"/>
                          <a:ea typeface="+mn-ea"/>
                          <a:cs typeface="+mn-cs"/>
                        </a:rPr>
                        <a:t>82.4897</a:t>
                      </a:r>
                    </a:p>
                  </a:txBody>
                  <a:tcPr>
                    <a:solidFill>
                      <a:srgbClr val="F2DADC"/>
                    </a:solidFill>
                  </a:tcPr>
                </a:tc>
                <a:extLst>
                  <a:ext uri="{0D108BD9-81ED-4DB2-BD59-A6C34878D82A}">
                    <a16:rowId xmlns:a16="http://schemas.microsoft.com/office/drawing/2014/main" val="1668216452"/>
                  </a:ext>
                </a:extLst>
              </a:tr>
              <a:tr h="370840">
                <a:tc>
                  <a:txBody>
                    <a:bodyPr/>
                    <a:lstStyle/>
                    <a:p>
                      <a:pPr marL="0" algn="l" defTabSz="914400" rtl="0" eaLnBrk="1" latinLnBrk="0" hangingPunct="1"/>
                      <a:r>
                        <a:rPr lang="es-ES" sz="1200" b="1" kern="1200" dirty="0">
                          <a:solidFill>
                            <a:schemeClr val="dk1"/>
                          </a:solidFill>
                          <a:latin typeface="+mn-lt"/>
                          <a:ea typeface="+mn-ea"/>
                          <a:cs typeface="+mn-cs"/>
                        </a:rPr>
                        <a:t>K-</a:t>
                      </a:r>
                      <a:r>
                        <a:rPr lang="es-ES" sz="1200" b="1" kern="1200" dirty="0" err="1">
                          <a:solidFill>
                            <a:schemeClr val="dk1"/>
                          </a:solidFill>
                          <a:latin typeface="+mn-lt"/>
                          <a:ea typeface="+mn-ea"/>
                          <a:cs typeface="+mn-cs"/>
                        </a:rPr>
                        <a:t>Neighbors</a:t>
                      </a:r>
                      <a:r>
                        <a:rPr lang="es-ES" sz="1200" b="1" kern="1200" dirty="0">
                          <a:solidFill>
                            <a:schemeClr val="dk1"/>
                          </a:solidFill>
                          <a:latin typeface="+mn-lt"/>
                          <a:ea typeface="+mn-ea"/>
                          <a:cs typeface="+mn-cs"/>
                        </a:rPr>
                        <a:t> </a:t>
                      </a:r>
                      <a:r>
                        <a:rPr lang="es-ES" sz="1200" b="1" kern="1200" dirty="0" err="1">
                          <a:solidFill>
                            <a:schemeClr val="dk1"/>
                          </a:solidFill>
                          <a:latin typeface="+mn-lt"/>
                          <a:ea typeface="+mn-ea"/>
                          <a:cs typeface="+mn-cs"/>
                        </a:rPr>
                        <a:t>Classifier</a:t>
                      </a:r>
                      <a:endParaRPr lang="es-ES" sz="1200" b="1" kern="1200" dirty="0">
                        <a:solidFill>
                          <a:schemeClr val="dk1"/>
                        </a:solidFill>
                        <a:latin typeface="+mn-lt"/>
                        <a:ea typeface="+mn-ea"/>
                        <a:cs typeface="+mn-cs"/>
                      </a:endParaRPr>
                    </a:p>
                  </a:txBody>
                  <a:tcPr>
                    <a:solidFill>
                      <a:srgbClr val="D49499"/>
                    </a:solidFill>
                  </a:tcPr>
                </a:tc>
                <a:tc>
                  <a:txBody>
                    <a:bodyPr/>
                    <a:lstStyle/>
                    <a:p>
                      <a:pPr marL="0" algn="l" defTabSz="914400" rtl="0" eaLnBrk="1" latinLnBrk="0" hangingPunct="1"/>
                      <a:r>
                        <a:rPr lang="es-ES" sz="1200" b="0" kern="1200" dirty="0">
                          <a:solidFill>
                            <a:schemeClr val="dk1"/>
                          </a:solidFill>
                          <a:latin typeface="+mn-lt"/>
                          <a:ea typeface="+mn-ea"/>
                          <a:cs typeface="+mn-cs"/>
                        </a:rPr>
                        <a:t>[[419, 194],</a:t>
                      </a:r>
                    </a:p>
                    <a:p>
                      <a:pPr marL="0" algn="l" defTabSz="914400" rtl="0" eaLnBrk="1" latinLnBrk="0" hangingPunct="1"/>
                      <a:r>
                        <a:rPr lang="es-ES" sz="1200" b="0" kern="1200" dirty="0">
                          <a:solidFill>
                            <a:schemeClr val="dk1"/>
                          </a:solidFill>
                          <a:latin typeface="+mn-lt"/>
                          <a:ea typeface="+mn-ea"/>
                          <a:cs typeface="+mn-cs"/>
                        </a:rPr>
                        <a:t>[15, 103]]</a:t>
                      </a:r>
                    </a:p>
                  </a:txBody>
                  <a:tcPr>
                    <a:solidFill>
                      <a:srgbClr val="D49499"/>
                    </a:solidFill>
                  </a:tcPr>
                </a:tc>
                <a:tc>
                  <a:txBody>
                    <a:bodyPr/>
                    <a:lstStyle/>
                    <a:p>
                      <a:pPr marL="0" algn="just" defTabSz="914400" rtl="0" eaLnBrk="1" latinLnBrk="0" hangingPunct="1"/>
                      <a:r>
                        <a:rPr lang="es-ES" sz="1200" b="0" kern="1200" dirty="0">
                          <a:solidFill>
                            <a:schemeClr val="dk1"/>
                          </a:solidFill>
                          <a:latin typeface="+mn-lt"/>
                          <a:ea typeface="+mn-ea"/>
                          <a:cs typeface="+mn-cs"/>
                        </a:rPr>
                        <a:t>71.4090</a:t>
                      </a:r>
                    </a:p>
                  </a:txBody>
                  <a:tcPr>
                    <a:solidFill>
                      <a:srgbClr val="D49499"/>
                    </a:solidFill>
                  </a:tcPr>
                </a:tc>
                <a:tc>
                  <a:txBody>
                    <a:bodyPr/>
                    <a:lstStyle/>
                    <a:p>
                      <a:pPr marL="0" algn="l" defTabSz="914400" rtl="0" eaLnBrk="1" latinLnBrk="0" hangingPunct="1"/>
                      <a:r>
                        <a:rPr lang="es-ES" sz="1200" b="0" kern="1200" dirty="0">
                          <a:solidFill>
                            <a:schemeClr val="dk1"/>
                          </a:solidFill>
                          <a:latin typeface="+mn-lt"/>
                          <a:ea typeface="+mn-ea"/>
                          <a:cs typeface="+mn-cs"/>
                        </a:rPr>
                        <a:t>[[613, 0],</a:t>
                      </a:r>
                    </a:p>
                    <a:p>
                      <a:pPr marL="0" algn="l" defTabSz="914400" rtl="0" eaLnBrk="1" latinLnBrk="0" hangingPunct="1"/>
                      <a:r>
                        <a:rPr lang="es-ES" sz="1200" b="0" kern="1200" dirty="0">
                          <a:solidFill>
                            <a:schemeClr val="dk1"/>
                          </a:solidFill>
                          <a:latin typeface="+mn-lt"/>
                          <a:ea typeface="+mn-ea"/>
                          <a:cs typeface="+mn-cs"/>
                        </a:rPr>
                        <a:t>[118, 0]] </a:t>
                      </a:r>
                    </a:p>
                  </a:txBody>
                  <a:tcPr>
                    <a:solidFill>
                      <a:srgbClr val="D49499"/>
                    </a:solidFill>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ES" sz="1200" b="0" i="0" u="none" strike="noStrike" kern="1200" cap="none" spc="0" normalizeH="0" baseline="0" noProof="0">
                          <a:ln>
                            <a:noFill/>
                          </a:ln>
                          <a:solidFill>
                            <a:prstClr val="black"/>
                          </a:solidFill>
                          <a:effectLst/>
                          <a:uLnTx/>
                          <a:uFillTx/>
                          <a:latin typeface="Calibri" panose="020F0502020204030204"/>
                          <a:ea typeface="+mn-ea"/>
                          <a:cs typeface="+mn-cs"/>
                        </a:rPr>
                        <a:t>83.8577</a:t>
                      </a:r>
                      <a:endParaRPr kumimoji="0" lang="es-ES" sz="12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solidFill>
                      <a:srgbClr val="D49499"/>
                    </a:solidFill>
                  </a:tcPr>
                </a:tc>
                <a:tc>
                  <a:txBody>
                    <a:bodyPr/>
                    <a:lstStyle/>
                    <a:p>
                      <a:pPr marL="0" algn="l" defTabSz="914400" rtl="0" eaLnBrk="1" latinLnBrk="0" hangingPunct="1"/>
                      <a:r>
                        <a:rPr lang="es-ES" sz="1200" b="0" kern="1200" dirty="0">
                          <a:solidFill>
                            <a:schemeClr val="dk1"/>
                          </a:solidFill>
                          <a:latin typeface="+mn-lt"/>
                          <a:ea typeface="+mn-ea"/>
                          <a:cs typeface="+mn-cs"/>
                        </a:rPr>
                        <a:t>[[595, 18],</a:t>
                      </a:r>
                    </a:p>
                    <a:p>
                      <a:pPr marL="0" algn="l" defTabSz="914400" rtl="0" eaLnBrk="1" latinLnBrk="0" hangingPunct="1"/>
                      <a:r>
                        <a:rPr lang="es-ES" sz="1200" b="0" kern="1200" dirty="0">
                          <a:solidFill>
                            <a:schemeClr val="dk1"/>
                          </a:solidFill>
                          <a:latin typeface="+mn-lt"/>
                          <a:ea typeface="+mn-ea"/>
                          <a:cs typeface="+mn-cs"/>
                        </a:rPr>
                        <a:t>[106, 12]] </a:t>
                      </a:r>
                    </a:p>
                  </a:txBody>
                  <a:tcPr>
                    <a:solidFill>
                      <a:srgbClr val="D49499"/>
                    </a:solidFill>
                  </a:tcPr>
                </a:tc>
                <a:tc>
                  <a:txBody>
                    <a:bodyPr/>
                    <a:lstStyle/>
                    <a:p>
                      <a:pPr marL="0" algn="just" defTabSz="914400" rtl="0" eaLnBrk="1" latinLnBrk="0" hangingPunct="1"/>
                      <a:r>
                        <a:rPr lang="es-ES" sz="1200" b="0" kern="1200" dirty="0">
                          <a:solidFill>
                            <a:schemeClr val="dk1"/>
                          </a:solidFill>
                          <a:latin typeface="+mn-lt"/>
                          <a:ea typeface="+mn-ea"/>
                          <a:cs typeface="+mn-cs"/>
                        </a:rPr>
                        <a:t>83.0369</a:t>
                      </a:r>
                    </a:p>
                  </a:txBody>
                  <a:tcPr>
                    <a:solidFill>
                      <a:srgbClr val="D49499"/>
                    </a:solidFill>
                  </a:tcPr>
                </a:tc>
                <a:extLst>
                  <a:ext uri="{0D108BD9-81ED-4DB2-BD59-A6C34878D82A}">
                    <a16:rowId xmlns:a16="http://schemas.microsoft.com/office/drawing/2014/main" val="3431479086"/>
                  </a:ext>
                </a:extLst>
              </a:tr>
              <a:tr h="370840">
                <a:tc>
                  <a:txBody>
                    <a:bodyPr/>
                    <a:lstStyle/>
                    <a:p>
                      <a:pPr marL="0" algn="l" defTabSz="914400" rtl="0" eaLnBrk="1" latinLnBrk="0" hangingPunct="1"/>
                      <a:r>
                        <a:rPr lang="es-ES" sz="1200" b="1" kern="1200" dirty="0" err="1">
                          <a:solidFill>
                            <a:schemeClr val="dk1"/>
                          </a:solidFill>
                          <a:latin typeface="+mn-lt"/>
                          <a:ea typeface="+mn-ea"/>
                          <a:cs typeface="+mn-cs"/>
                        </a:rPr>
                        <a:t>Decision</a:t>
                      </a:r>
                      <a:r>
                        <a:rPr lang="es-ES" sz="1200" b="1" kern="1200" dirty="0">
                          <a:solidFill>
                            <a:schemeClr val="dk1"/>
                          </a:solidFill>
                          <a:latin typeface="+mn-lt"/>
                          <a:ea typeface="+mn-ea"/>
                          <a:cs typeface="+mn-cs"/>
                        </a:rPr>
                        <a:t> </a:t>
                      </a:r>
                      <a:r>
                        <a:rPr lang="es-ES" sz="1200" b="1" kern="1200" dirty="0" err="1">
                          <a:solidFill>
                            <a:schemeClr val="dk1"/>
                          </a:solidFill>
                          <a:latin typeface="+mn-lt"/>
                          <a:ea typeface="+mn-ea"/>
                          <a:cs typeface="+mn-cs"/>
                        </a:rPr>
                        <a:t>Tree</a:t>
                      </a:r>
                      <a:r>
                        <a:rPr lang="es-ES" sz="1200" b="1" kern="1200" dirty="0">
                          <a:solidFill>
                            <a:schemeClr val="dk1"/>
                          </a:solidFill>
                          <a:latin typeface="+mn-lt"/>
                          <a:ea typeface="+mn-ea"/>
                          <a:cs typeface="+mn-cs"/>
                        </a:rPr>
                        <a:t> </a:t>
                      </a:r>
                      <a:r>
                        <a:rPr lang="es-ES" sz="1200" b="1" kern="1200" dirty="0" err="1">
                          <a:solidFill>
                            <a:schemeClr val="dk1"/>
                          </a:solidFill>
                          <a:latin typeface="+mn-lt"/>
                          <a:ea typeface="+mn-ea"/>
                          <a:cs typeface="+mn-cs"/>
                        </a:rPr>
                        <a:t>Classifier</a:t>
                      </a:r>
                      <a:endParaRPr lang="es-ES" sz="1200" b="1" kern="1200" dirty="0">
                        <a:solidFill>
                          <a:schemeClr val="dk1"/>
                        </a:solidFill>
                        <a:latin typeface="+mn-lt"/>
                        <a:ea typeface="+mn-ea"/>
                        <a:cs typeface="+mn-cs"/>
                      </a:endParaRPr>
                    </a:p>
                  </a:txBody>
                  <a:tcPr>
                    <a:solidFill>
                      <a:srgbClr val="F2DADC"/>
                    </a:solidFill>
                  </a:tcPr>
                </a:tc>
                <a:tc>
                  <a:txBody>
                    <a:bodyPr/>
                    <a:lstStyle/>
                    <a:p>
                      <a:pPr marL="0" algn="l" defTabSz="914400" rtl="0" eaLnBrk="1" latinLnBrk="0" hangingPunct="1"/>
                      <a:r>
                        <a:rPr lang="es-ES" sz="1200" b="0" kern="1200" dirty="0">
                          <a:solidFill>
                            <a:schemeClr val="dk1"/>
                          </a:solidFill>
                          <a:latin typeface="+mn-lt"/>
                          <a:ea typeface="+mn-ea"/>
                          <a:cs typeface="+mn-cs"/>
                        </a:rPr>
                        <a:t>[[259, 354],</a:t>
                      </a:r>
                    </a:p>
                    <a:p>
                      <a:pPr marL="0" algn="l" defTabSz="914400" rtl="0" eaLnBrk="1" latinLnBrk="0" hangingPunct="1"/>
                      <a:r>
                        <a:rPr lang="es-ES" sz="1200" b="0" kern="1200" dirty="0">
                          <a:solidFill>
                            <a:schemeClr val="dk1"/>
                          </a:solidFill>
                          <a:latin typeface="+mn-lt"/>
                          <a:ea typeface="+mn-ea"/>
                          <a:cs typeface="+mn-cs"/>
                        </a:rPr>
                        <a:t>[20, 98]]</a:t>
                      </a:r>
                    </a:p>
                  </a:txBody>
                  <a:tcPr>
                    <a:solidFill>
                      <a:srgbClr val="F2DADC"/>
                    </a:solidFill>
                  </a:tcPr>
                </a:tc>
                <a:tc>
                  <a:txBody>
                    <a:bodyPr/>
                    <a:lstStyle/>
                    <a:p>
                      <a:pPr marL="0" algn="just" defTabSz="914400" rtl="0" eaLnBrk="1" latinLnBrk="0" hangingPunct="1"/>
                      <a:r>
                        <a:rPr lang="es-ES" sz="1200" b="0" kern="1200" dirty="0">
                          <a:solidFill>
                            <a:schemeClr val="dk1"/>
                          </a:solidFill>
                          <a:latin typeface="+mn-lt"/>
                          <a:ea typeface="+mn-ea"/>
                          <a:cs typeface="+mn-cs"/>
                        </a:rPr>
                        <a:t>48.8372</a:t>
                      </a:r>
                    </a:p>
                  </a:txBody>
                  <a:tcPr>
                    <a:solidFill>
                      <a:srgbClr val="F2DADC"/>
                    </a:solidFill>
                  </a:tcPr>
                </a:tc>
                <a:tc>
                  <a:txBody>
                    <a:bodyPr/>
                    <a:lstStyle/>
                    <a:p>
                      <a:pPr marL="0" algn="l" defTabSz="914400" rtl="0" eaLnBrk="1" latinLnBrk="0" hangingPunct="1"/>
                      <a:r>
                        <a:rPr lang="es-ES" sz="1200" b="0" kern="1200" dirty="0">
                          <a:solidFill>
                            <a:schemeClr val="dk1"/>
                          </a:solidFill>
                          <a:latin typeface="+mn-lt"/>
                          <a:ea typeface="+mn-ea"/>
                          <a:cs typeface="+mn-cs"/>
                        </a:rPr>
                        <a:t>[[613, 0],</a:t>
                      </a:r>
                    </a:p>
                    <a:p>
                      <a:pPr marL="0" algn="l" defTabSz="914400" rtl="0" eaLnBrk="1" latinLnBrk="0" hangingPunct="1"/>
                      <a:r>
                        <a:rPr lang="es-ES" sz="1200" b="0" kern="1200" dirty="0">
                          <a:solidFill>
                            <a:schemeClr val="dk1"/>
                          </a:solidFill>
                          <a:latin typeface="+mn-lt"/>
                          <a:ea typeface="+mn-ea"/>
                          <a:cs typeface="+mn-cs"/>
                        </a:rPr>
                        <a:t>[118, 0]] </a:t>
                      </a:r>
                    </a:p>
                  </a:txBody>
                  <a:tcPr>
                    <a:solidFill>
                      <a:srgbClr val="F2DADC"/>
                    </a:solidFill>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ES" sz="1200" b="0" i="0" u="none" strike="noStrike" kern="1200" cap="none" spc="0" normalizeH="0" baseline="0" noProof="0">
                          <a:ln>
                            <a:noFill/>
                          </a:ln>
                          <a:solidFill>
                            <a:prstClr val="black"/>
                          </a:solidFill>
                          <a:effectLst/>
                          <a:uLnTx/>
                          <a:uFillTx/>
                          <a:latin typeface="Calibri" panose="020F0502020204030204"/>
                          <a:ea typeface="+mn-ea"/>
                          <a:cs typeface="+mn-cs"/>
                        </a:rPr>
                        <a:t>83.8577</a:t>
                      </a:r>
                      <a:endParaRPr kumimoji="0" lang="es-ES" sz="12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solidFill>
                      <a:srgbClr val="F2DADC"/>
                    </a:solidFill>
                  </a:tcPr>
                </a:tc>
                <a:tc>
                  <a:txBody>
                    <a:bodyPr/>
                    <a:lstStyle/>
                    <a:p>
                      <a:pPr marL="0" algn="l" defTabSz="914400" rtl="0" eaLnBrk="1" latinLnBrk="0" hangingPunct="1"/>
                      <a:r>
                        <a:rPr lang="es-ES" sz="1200" b="0" kern="1200" dirty="0">
                          <a:solidFill>
                            <a:schemeClr val="dk1"/>
                          </a:solidFill>
                          <a:latin typeface="+mn-lt"/>
                          <a:ea typeface="+mn-ea"/>
                          <a:cs typeface="+mn-cs"/>
                        </a:rPr>
                        <a:t>[[372, 241],</a:t>
                      </a:r>
                    </a:p>
                    <a:p>
                      <a:pPr marL="0" algn="l" defTabSz="914400" rtl="0" eaLnBrk="1" latinLnBrk="0" hangingPunct="1"/>
                      <a:r>
                        <a:rPr lang="es-ES" sz="1200" b="0" kern="1200" dirty="0">
                          <a:solidFill>
                            <a:schemeClr val="dk1"/>
                          </a:solidFill>
                          <a:latin typeface="+mn-lt"/>
                          <a:ea typeface="+mn-ea"/>
                          <a:cs typeface="+mn-cs"/>
                        </a:rPr>
                        <a:t>[57, 61]]</a:t>
                      </a:r>
                    </a:p>
                  </a:txBody>
                  <a:tcPr>
                    <a:solidFill>
                      <a:srgbClr val="F2DADC"/>
                    </a:solidFill>
                  </a:tcPr>
                </a:tc>
                <a:tc>
                  <a:txBody>
                    <a:bodyPr/>
                    <a:lstStyle/>
                    <a:p>
                      <a:pPr marL="0" algn="just" defTabSz="914400" rtl="0" eaLnBrk="1" latinLnBrk="0" hangingPunct="1"/>
                      <a:r>
                        <a:rPr lang="es-ES" sz="1200" b="0" kern="1200" dirty="0">
                          <a:solidFill>
                            <a:schemeClr val="dk1"/>
                          </a:solidFill>
                          <a:latin typeface="+mn-lt"/>
                          <a:ea typeface="+mn-ea"/>
                          <a:cs typeface="+mn-cs"/>
                        </a:rPr>
                        <a:t>59.2339</a:t>
                      </a:r>
                    </a:p>
                  </a:txBody>
                  <a:tcPr>
                    <a:solidFill>
                      <a:srgbClr val="F2DADC"/>
                    </a:solidFill>
                  </a:tcPr>
                </a:tc>
                <a:extLst>
                  <a:ext uri="{0D108BD9-81ED-4DB2-BD59-A6C34878D82A}">
                    <a16:rowId xmlns:a16="http://schemas.microsoft.com/office/drawing/2014/main" val="3343727882"/>
                  </a:ext>
                </a:extLst>
              </a:tr>
              <a:tr h="370840">
                <a:tc>
                  <a:txBody>
                    <a:bodyPr/>
                    <a:lstStyle/>
                    <a:p>
                      <a:pPr marL="0" algn="l" defTabSz="914400" rtl="0" eaLnBrk="1" latinLnBrk="0" hangingPunct="1"/>
                      <a:r>
                        <a:rPr lang="es-ES" sz="1200" b="1" kern="1200" dirty="0" err="1">
                          <a:solidFill>
                            <a:schemeClr val="dk1"/>
                          </a:solidFill>
                          <a:latin typeface="+mn-lt"/>
                          <a:ea typeface="+mn-ea"/>
                          <a:cs typeface="+mn-cs"/>
                        </a:rPr>
                        <a:t>Support</a:t>
                      </a:r>
                      <a:r>
                        <a:rPr lang="es-ES" sz="1200" b="1" kern="1200" dirty="0">
                          <a:solidFill>
                            <a:schemeClr val="dk1"/>
                          </a:solidFill>
                          <a:latin typeface="+mn-lt"/>
                          <a:ea typeface="+mn-ea"/>
                          <a:cs typeface="+mn-cs"/>
                        </a:rPr>
                        <a:t> Vector Machine </a:t>
                      </a:r>
                      <a:r>
                        <a:rPr lang="es-ES" sz="1200" b="1" kern="1200" dirty="0" err="1">
                          <a:solidFill>
                            <a:schemeClr val="dk1"/>
                          </a:solidFill>
                          <a:latin typeface="+mn-lt"/>
                          <a:ea typeface="+mn-ea"/>
                          <a:cs typeface="+mn-cs"/>
                        </a:rPr>
                        <a:t>Classifier</a:t>
                      </a:r>
                      <a:endParaRPr lang="es-ES" sz="1200" b="1" kern="1200" dirty="0">
                        <a:solidFill>
                          <a:schemeClr val="dk1"/>
                        </a:solidFill>
                        <a:latin typeface="+mn-lt"/>
                        <a:ea typeface="+mn-ea"/>
                        <a:cs typeface="+mn-cs"/>
                      </a:endParaRPr>
                    </a:p>
                  </a:txBody>
                  <a:tcPr>
                    <a:solidFill>
                      <a:srgbClr val="D49499"/>
                    </a:solidFill>
                  </a:tcPr>
                </a:tc>
                <a:tc>
                  <a:txBody>
                    <a:bodyPr/>
                    <a:lstStyle/>
                    <a:p>
                      <a:pPr marL="0" algn="l" defTabSz="914400" rtl="0" eaLnBrk="1" latinLnBrk="0" hangingPunct="1"/>
                      <a:r>
                        <a:rPr lang="es-ES" sz="1200" b="0" kern="1200" dirty="0">
                          <a:solidFill>
                            <a:schemeClr val="dk1"/>
                          </a:solidFill>
                          <a:latin typeface="+mn-lt"/>
                          <a:ea typeface="+mn-ea"/>
                          <a:cs typeface="+mn-cs"/>
                        </a:rPr>
                        <a:t>[[344, 269],</a:t>
                      </a:r>
                    </a:p>
                    <a:p>
                      <a:pPr marL="0" algn="l" defTabSz="914400" rtl="0" eaLnBrk="1" latinLnBrk="0" hangingPunct="1"/>
                      <a:r>
                        <a:rPr lang="es-ES" sz="1200" b="0" kern="1200" dirty="0">
                          <a:solidFill>
                            <a:schemeClr val="dk1"/>
                          </a:solidFill>
                          <a:latin typeface="+mn-lt"/>
                          <a:ea typeface="+mn-ea"/>
                          <a:cs typeface="+mn-cs"/>
                        </a:rPr>
                        <a:t>[31, 87]] </a:t>
                      </a:r>
                    </a:p>
                  </a:txBody>
                  <a:tcPr>
                    <a:solidFill>
                      <a:srgbClr val="D49499"/>
                    </a:solidFill>
                  </a:tcPr>
                </a:tc>
                <a:tc>
                  <a:txBody>
                    <a:bodyPr/>
                    <a:lstStyle/>
                    <a:p>
                      <a:pPr marL="0" algn="just" defTabSz="914400" rtl="0" eaLnBrk="1" latinLnBrk="0" hangingPunct="1"/>
                      <a:r>
                        <a:rPr lang="es-ES" sz="1200" b="0" kern="1200" dirty="0">
                          <a:solidFill>
                            <a:schemeClr val="dk1"/>
                          </a:solidFill>
                          <a:latin typeface="+mn-lt"/>
                          <a:ea typeface="+mn-ea"/>
                          <a:cs typeface="+mn-cs"/>
                        </a:rPr>
                        <a:t>58.9603</a:t>
                      </a:r>
                    </a:p>
                  </a:txBody>
                  <a:tcPr>
                    <a:solidFill>
                      <a:srgbClr val="D49499"/>
                    </a:solidFill>
                  </a:tcPr>
                </a:tc>
                <a:tc>
                  <a:txBody>
                    <a:bodyPr/>
                    <a:lstStyle/>
                    <a:p>
                      <a:pPr marL="0" algn="l" defTabSz="914400" rtl="0" eaLnBrk="1" latinLnBrk="0" hangingPunct="1"/>
                      <a:r>
                        <a:rPr lang="es-ES" sz="1200" b="0" kern="1200" dirty="0">
                          <a:solidFill>
                            <a:schemeClr val="dk1"/>
                          </a:solidFill>
                          <a:latin typeface="+mn-lt"/>
                          <a:ea typeface="+mn-ea"/>
                          <a:cs typeface="+mn-cs"/>
                        </a:rPr>
                        <a:t>[[613, 0],</a:t>
                      </a:r>
                    </a:p>
                    <a:p>
                      <a:pPr marL="0" algn="l" defTabSz="914400" rtl="0" eaLnBrk="1" latinLnBrk="0" hangingPunct="1"/>
                      <a:r>
                        <a:rPr lang="es-ES" sz="1200" b="0" kern="1200" dirty="0">
                          <a:solidFill>
                            <a:schemeClr val="dk1"/>
                          </a:solidFill>
                          <a:latin typeface="+mn-lt"/>
                          <a:ea typeface="+mn-ea"/>
                          <a:cs typeface="+mn-cs"/>
                        </a:rPr>
                        <a:t>[118, 0]] </a:t>
                      </a:r>
                    </a:p>
                  </a:txBody>
                  <a:tcPr>
                    <a:solidFill>
                      <a:srgbClr val="D49499"/>
                    </a:solidFill>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ES" sz="1200" b="0" i="0" u="none" strike="noStrike" kern="1200" cap="none" spc="0" normalizeH="0" baseline="0" noProof="0" dirty="0">
                          <a:ln>
                            <a:noFill/>
                          </a:ln>
                          <a:solidFill>
                            <a:prstClr val="black"/>
                          </a:solidFill>
                          <a:effectLst/>
                          <a:uLnTx/>
                          <a:uFillTx/>
                          <a:latin typeface="Calibri" panose="020F0502020204030204"/>
                          <a:ea typeface="+mn-ea"/>
                          <a:cs typeface="+mn-cs"/>
                        </a:rPr>
                        <a:t>83.8577</a:t>
                      </a:r>
                    </a:p>
                  </a:txBody>
                  <a:tcPr>
                    <a:solidFill>
                      <a:srgbClr val="D49499"/>
                    </a:solidFill>
                  </a:tcPr>
                </a:tc>
                <a:tc>
                  <a:txBody>
                    <a:bodyPr/>
                    <a:lstStyle/>
                    <a:p>
                      <a:pPr marL="0" algn="l" defTabSz="914400" rtl="0" eaLnBrk="1" latinLnBrk="0" hangingPunct="1"/>
                      <a:r>
                        <a:rPr lang="es-ES" sz="1200" b="0" kern="1200" dirty="0">
                          <a:solidFill>
                            <a:schemeClr val="dk1"/>
                          </a:solidFill>
                          <a:latin typeface="+mn-lt"/>
                          <a:ea typeface="+mn-ea"/>
                          <a:cs typeface="+mn-cs"/>
                        </a:rPr>
                        <a:t>[[613, 0],</a:t>
                      </a:r>
                    </a:p>
                    <a:p>
                      <a:pPr marL="0" algn="l" defTabSz="914400" rtl="0" eaLnBrk="1" latinLnBrk="0" hangingPunct="1"/>
                      <a:r>
                        <a:rPr lang="es-ES" sz="1200" b="0" kern="1200" dirty="0">
                          <a:solidFill>
                            <a:schemeClr val="dk1"/>
                          </a:solidFill>
                          <a:latin typeface="+mn-lt"/>
                          <a:ea typeface="+mn-ea"/>
                          <a:cs typeface="+mn-cs"/>
                        </a:rPr>
                        <a:t>[118, 0]] </a:t>
                      </a:r>
                    </a:p>
                  </a:txBody>
                  <a:tcPr>
                    <a:solidFill>
                      <a:srgbClr val="D49499"/>
                    </a:solidFill>
                  </a:tcPr>
                </a:tc>
                <a:tc>
                  <a:txBody>
                    <a:bodyPr/>
                    <a:lstStyle/>
                    <a:p>
                      <a:pPr marL="0" algn="just" defTabSz="914400" rtl="0" eaLnBrk="1" latinLnBrk="0" hangingPunct="1"/>
                      <a:r>
                        <a:rPr lang="es-ES" sz="1200" b="0" kern="1200" dirty="0">
                          <a:solidFill>
                            <a:schemeClr val="dk1"/>
                          </a:solidFill>
                          <a:latin typeface="+mn-lt"/>
                          <a:ea typeface="+mn-ea"/>
                          <a:cs typeface="+mn-cs"/>
                        </a:rPr>
                        <a:t>83.8577</a:t>
                      </a:r>
                    </a:p>
                  </a:txBody>
                  <a:tcPr>
                    <a:solidFill>
                      <a:srgbClr val="D49499"/>
                    </a:solidFill>
                  </a:tcPr>
                </a:tc>
                <a:extLst>
                  <a:ext uri="{0D108BD9-81ED-4DB2-BD59-A6C34878D82A}">
                    <a16:rowId xmlns:a16="http://schemas.microsoft.com/office/drawing/2014/main" val="4068870202"/>
                  </a:ext>
                </a:extLst>
              </a:tr>
              <a:tr h="370840">
                <a:tc>
                  <a:txBody>
                    <a:bodyPr/>
                    <a:lstStyle/>
                    <a:p>
                      <a:pPr marL="0" algn="l" defTabSz="914400" rtl="0" eaLnBrk="1" latinLnBrk="0" hangingPunct="1"/>
                      <a:r>
                        <a:rPr lang="es-ES" sz="1200" b="1" kern="1200" dirty="0">
                          <a:solidFill>
                            <a:schemeClr val="dk1"/>
                          </a:solidFill>
                          <a:latin typeface="+mn-lt"/>
                          <a:ea typeface="+mn-ea"/>
                          <a:cs typeface="+mn-cs"/>
                        </a:rPr>
                        <a:t>Neural Network </a:t>
                      </a:r>
                      <a:r>
                        <a:rPr lang="es-ES" sz="1200" b="1" kern="1200" dirty="0" err="1">
                          <a:solidFill>
                            <a:schemeClr val="dk1"/>
                          </a:solidFill>
                          <a:latin typeface="+mn-lt"/>
                          <a:ea typeface="+mn-ea"/>
                          <a:cs typeface="+mn-cs"/>
                        </a:rPr>
                        <a:t>MLPClassifier</a:t>
                      </a:r>
                      <a:endParaRPr lang="es-ES" sz="1200" b="1" kern="1200" dirty="0">
                        <a:solidFill>
                          <a:schemeClr val="dk1"/>
                        </a:solidFill>
                        <a:latin typeface="+mn-lt"/>
                        <a:ea typeface="+mn-ea"/>
                        <a:cs typeface="+mn-cs"/>
                      </a:endParaRPr>
                    </a:p>
                  </a:txBody>
                  <a:tcPr>
                    <a:solidFill>
                      <a:srgbClr val="F2DADC"/>
                    </a:solidFill>
                  </a:tcPr>
                </a:tc>
                <a:tc>
                  <a:txBody>
                    <a:bodyPr/>
                    <a:lstStyle/>
                    <a:p>
                      <a:pPr marL="0" algn="l" defTabSz="914400" rtl="0" eaLnBrk="1" latinLnBrk="0" hangingPunct="1"/>
                      <a:r>
                        <a:rPr lang="es-ES" sz="1200" b="0" kern="1200" dirty="0">
                          <a:solidFill>
                            <a:schemeClr val="dk1"/>
                          </a:solidFill>
                          <a:latin typeface="+mn-lt"/>
                          <a:ea typeface="+mn-ea"/>
                          <a:cs typeface="+mn-cs"/>
                        </a:rPr>
                        <a:t>[[340, 273],</a:t>
                      </a:r>
                    </a:p>
                    <a:p>
                      <a:pPr marL="0" algn="l" defTabSz="914400" rtl="0" eaLnBrk="1" latinLnBrk="0" hangingPunct="1"/>
                      <a:r>
                        <a:rPr lang="es-ES" sz="1200" b="0" kern="1200" dirty="0">
                          <a:solidFill>
                            <a:schemeClr val="dk1"/>
                          </a:solidFill>
                          <a:latin typeface="+mn-lt"/>
                          <a:ea typeface="+mn-ea"/>
                          <a:cs typeface="+mn-cs"/>
                        </a:rPr>
                        <a:t>[29, 89]]</a:t>
                      </a:r>
                    </a:p>
                  </a:txBody>
                  <a:tcPr>
                    <a:solidFill>
                      <a:srgbClr val="F2DADC"/>
                    </a:solidFill>
                  </a:tcPr>
                </a:tc>
                <a:tc>
                  <a:txBody>
                    <a:bodyPr/>
                    <a:lstStyle/>
                    <a:p>
                      <a:pPr marL="0" algn="just" defTabSz="914400" rtl="0" eaLnBrk="1" latinLnBrk="0" hangingPunct="1"/>
                      <a:r>
                        <a:rPr lang="es-ES" sz="1200" b="0" kern="1200" dirty="0">
                          <a:solidFill>
                            <a:schemeClr val="dk1"/>
                          </a:solidFill>
                          <a:latin typeface="+mn-lt"/>
                          <a:ea typeface="+mn-ea"/>
                          <a:cs typeface="+mn-cs"/>
                        </a:rPr>
                        <a:t>58.6867</a:t>
                      </a:r>
                    </a:p>
                  </a:txBody>
                  <a:tcPr>
                    <a:solidFill>
                      <a:srgbClr val="F2DADC"/>
                    </a:solidFill>
                  </a:tcPr>
                </a:tc>
                <a:tc>
                  <a:txBody>
                    <a:bodyPr/>
                    <a:lstStyle/>
                    <a:p>
                      <a:pPr marL="0" algn="l" defTabSz="914400" rtl="0" eaLnBrk="1" latinLnBrk="0" hangingPunct="1"/>
                      <a:r>
                        <a:rPr lang="es-ES" sz="1200" b="0" kern="1200" dirty="0">
                          <a:solidFill>
                            <a:schemeClr val="dk1"/>
                          </a:solidFill>
                          <a:latin typeface="+mn-lt"/>
                          <a:ea typeface="+mn-ea"/>
                          <a:cs typeface="+mn-cs"/>
                        </a:rPr>
                        <a:t>[[433, 180],</a:t>
                      </a:r>
                    </a:p>
                    <a:p>
                      <a:pPr marL="0" algn="l" defTabSz="914400" rtl="0" eaLnBrk="1" latinLnBrk="0" hangingPunct="1"/>
                      <a:r>
                        <a:rPr lang="es-ES" sz="1200" b="0" kern="1200" dirty="0">
                          <a:solidFill>
                            <a:schemeClr val="dk1"/>
                          </a:solidFill>
                          <a:latin typeface="+mn-lt"/>
                          <a:ea typeface="+mn-ea"/>
                          <a:cs typeface="+mn-cs"/>
                        </a:rPr>
                        <a:t>[50, 68]]</a:t>
                      </a:r>
                    </a:p>
                  </a:txBody>
                  <a:tcPr>
                    <a:solidFill>
                      <a:srgbClr val="F2DADC"/>
                    </a:solidFill>
                  </a:tcPr>
                </a:tc>
                <a:tc>
                  <a:txBody>
                    <a:bodyPr/>
                    <a:lstStyle/>
                    <a:p>
                      <a:pPr marL="0" algn="just" defTabSz="914400" rtl="0" eaLnBrk="1" latinLnBrk="0" hangingPunct="1"/>
                      <a:r>
                        <a:rPr lang="es-ES" sz="1200" b="0" kern="1200" dirty="0">
                          <a:solidFill>
                            <a:schemeClr val="dk1"/>
                          </a:solidFill>
                          <a:latin typeface="+mn-lt"/>
                          <a:ea typeface="+mn-ea"/>
                          <a:cs typeface="+mn-cs"/>
                        </a:rPr>
                        <a:t>68.5363</a:t>
                      </a:r>
                    </a:p>
                  </a:txBody>
                  <a:tcPr>
                    <a:solidFill>
                      <a:srgbClr val="F2DADC"/>
                    </a:solidFill>
                  </a:tcPr>
                </a:tc>
                <a:tc>
                  <a:txBody>
                    <a:bodyPr/>
                    <a:lstStyle/>
                    <a:p>
                      <a:pPr marL="0" algn="l" defTabSz="914400" rtl="0" eaLnBrk="1" latinLnBrk="0" hangingPunct="1"/>
                      <a:r>
                        <a:rPr lang="es-ES" sz="1200" b="0" kern="1200" dirty="0">
                          <a:solidFill>
                            <a:schemeClr val="dk1"/>
                          </a:solidFill>
                          <a:latin typeface="+mn-lt"/>
                          <a:ea typeface="+mn-ea"/>
                          <a:cs typeface="+mn-cs"/>
                        </a:rPr>
                        <a:t>[[530, 83],</a:t>
                      </a:r>
                    </a:p>
                    <a:p>
                      <a:pPr marL="0" algn="l" defTabSz="914400" rtl="0" eaLnBrk="1" latinLnBrk="0" hangingPunct="1"/>
                      <a:r>
                        <a:rPr lang="es-ES" sz="1200" b="0" kern="1200" dirty="0">
                          <a:solidFill>
                            <a:schemeClr val="dk1"/>
                          </a:solidFill>
                          <a:latin typeface="+mn-lt"/>
                          <a:ea typeface="+mn-ea"/>
                          <a:cs typeface="+mn-cs"/>
                        </a:rPr>
                        <a:t>[83, 35]] </a:t>
                      </a:r>
                    </a:p>
                  </a:txBody>
                  <a:tcPr>
                    <a:solidFill>
                      <a:srgbClr val="F2DADC"/>
                    </a:solidFill>
                  </a:tcPr>
                </a:tc>
                <a:tc>
                  <a:txBody>
                    <a:bodyPr/>
                    <a:lstStyle/>
                    <a:p>
                      <a:pPr marL="0" algn="just" defTabSz="914400" rtl="0" eaLnBrk="1" latinLnBrk="0" hangingPunct="1"/>
                      <a:r>
                        <a:rPr lang="es-ES" sz="1200" b="0" kern="1200" dirty="0">
                          <a:solidFill>
                            <a:schemeClr val="dk1"/>
                          </a:solidFill>
                          <a:latin typeface="+mn-lt"/>
                          <a:ea typeface="+mn-ea"/>
                          <a:cs typeface="+mn-cs"/>
                        </a:rPr>
                        <a:t>83.8577</a:t>
                      </a:r>
                    </a:p>
                  </a:txBody>
                  <a:tcPr>
                    <a:solidFill>
                      <a:srgbClr val="F2DADC"/>
                    </a:solidFill>
                  </a:tcPr>
                </a:tc>
                <a:extLst>
                  <a:ext uri="{0D108BD9-81ED-4DB2-BD59-A6C34878D82A}">
                    <a16:rowId xmlns:a16="http://schemas.microsoft.com/office/drawing/2014/main" val="3252661697"/>
                  </a:ext>
                </a:extLst>
              </a:tr>
              <a:tr h="370840">
                <a:tc>
                  <a:txBody>
                    <a:bodyPr/>
                    <a:lstStyle/>
                    <a:p>
                      <a:pPr marL="0" algn="l" defTabSz="914400" rtl="0" eaLnBrk="1" latinLnBrk="0" hangingPunct="1"/>
                      <a:r>
                        <a:rPr lang="es-ES" sz="1200" b="1" kern="1200" dirty="0" err="1">
                          <a:solidFill>
                            <a:schemeClr val="dk1"/>
                          </a:solidFill>
                          <a:latin typeface="+mn-lt"/>
                          <a:ea typeface="+mn-ea"/>
                          <a:cs typeface="+mn-cs"/>
                        </a:rPr>
                        <a:t>Stacking</a:t>
                      </a:r>
                      <a:r>
                        <a:rPr lang="es-ES" sz="1200" b="1" kern="1200" dirty="0">
                          <a:solidFill>
                            <a:schemeClr val="dk1"/>
                          </a:solidFill>
                          <a:latin typeface="+mn-lt"/>
                          <a:ea typeface="+mn-ea"/>
                          <a:cs typeface="+mn-cs"/>
                        </a:rPr>
                        <a:t> CV </a:t>
                      </a:r>
                      <a:r>
                        <a:rPr lang="es-ES" sz="1200" b="1" kern="1200" dirty="0" err="1">
                          <a:solidFill>
                            <a:schemeClr val="dk1"/>
                          </a:solidFill>
                          <a:latin typeface="+mn-lt"/>
                          <a:ea typeface="+mn-ea"/>
                          <a:cs typeface="+mn-cs"/>
                        </a:rPr>
                        <a:t>Classifier</a:t>
                      </a:r>
                      <a:endParaRPr lang="es-ES" sz="1200" b="1" kern="1200" dirty="0">
                        <a:solidFill>
                          <a:schemeClr val="dk1"/>
                        </a:solidFill>
                        <a:latin typeface="+mn-lt"/>
                        <a:ea typeface="+mn-ea"/>
                        <a:cs typeface="+mn-cs"/>
                      </a:endParaRPr>
                    </a:p>
                  </a:txBody>
                  <a:tcPr>
                    <a:solidFill>
                      <a:srgbClr val="D49499"/>
                    </a:solidFill>
                  </a:tcPr>
                </a:tc>
                <a:tc>
                  <a:txBody>
                    <a:bodyPr/>
                    <a:lstStyle/>
                    <a:p>
                      <a:pPr marL="0" algn="l" defTabSz="914400" rtl="0" eaLnBrk="1" latinLnBrk="0" hangingPunct="1"/>
                      <a:r>
                        <a:rPr lang="es-ES" sz="1200" b="0" kern="1200" dirty="0">
                          <a:solidFill>
                            <a:schemeClr val="dk1"/>
                          </a:solidFill>
                          <a:latin typeface="+mn-lt"/>
                          <a:ea typeface="+mn-ea"/>
                          <a:cs typeface="+mn-cs"/>
                        </a:rPr>
                        <a:t>[10, 603],</a:t>
                      </a:r>
                    </a:p>
                    <a:p>
                      <a:pPr marL="0" algn="l" defTabSz="914400" rtl="0" eaLnBrk="1" latinLnBrk="0" hangingPunct="1"/>
                      <a:r>
                        <a:rPr lang="es-ES" sz="1200" b="0" kern="1200" dirty="0">
                          <a:solidFill>
                            <a:schemeClr val="dk1"/>
                          </a:solidFill>
                          <a:latin typeface="+mn-lt"/>
                          <a:ea typeface="+mn-ea"/>
                          <a:cs typeface="+mn-cs"/>
                        </a:rPr>
                        <a:t>[0, 118]]</a:t>
                      </a:r>
                    </a:p>
                  </a:txBody>
                  <a:tcPr>
                    <a:solidFill>
                      <a:srgbClr val="D49499"/>
                    </a:solidFill>
                  </a:tcPr>
                </a:tc>
                <a:tc>
                  <a:txBody>
                    <a:bodyPr/>
                    <a:lstStyle/>
                    <a:p>
                      <a:pPr marL="0" algn="just" defTabSz="914400" rtl="0" eaLnBrk="1" latinLnBrk="0" hangingPunct="1"/>
                      <a:r>
                        <a:rPr lang="es-ES" sz="1200" b="0" kern="1200" dirty="0">
                          <a:solidFill>
                            <a:schemeClr val="dk1"/>
                          </a:solidFill>
                          <a:latin typeface="+mn-lt"/>
                          <a:ea typeface="+mn-ea"/>
                          <a:cs typeface="+mn-cs"/>
                        </a:rPr>
                        <a:t>17.5103</a:t>
                      </a:r>
                    </a:p>
                  </a:txBody>
                  <a:tcPr>
                    <a:solidFill>
                      <a:srgbClr val="D49499"/>
                    </a:solidFill>
                  </a:tcPr>
                </a:tc>
                <a:tc>
                  <a:txBody>
                    <a:bodyPr/>
                    <a:lstStyle/>
                    <a:p>
                      <a:pPr marL="0" algn="l" defTabSz="914400" rtl="0" eaLnBrk="1" latinLnBrk="0" hangingPunct="1"/>
                      <a:r>
                        <a:rPr lang="es-ES" sz="1200" b="0" kern="1200" dirty="0">
                          <a:solidFill>
                            <a:schemeClr val="dk1"/>
                          </a:solidFill>
                          <a:latin typeface="+mn-lt"/>
                          <a:ea typeface="+mn-ea"/>
                          <a:cs typeface="+mn-cs"/>
                        </a:rPr>
                        <a:t>[[613, 0],</a:t>
                      </a:r>
                    </a:p>
                    <a:p>
                      <a:pPr marL="0" algn="l" defTabSz="914400" rtl="0" eaLnBrk="1" latinLnBrk="0" hangingPunct="1"/>
                      <a:r>
                        <a:rPr lang="es-ES" sz="1200" b="0" kern="1200" dirty="0">
                          <a:solidFill>
                            <a:schemeClr val="dk1"/>
                          </a:solidFill>
                          <a:latin typeface="+mn-lt"/>
                          <a:ea typeface="+mn-ea"/>
                          <a:cs typeface="+mn-cs"/>
                        </a:rPr>
                        <a:t>[118, 0]]</a:t>
                      </a:r>
                    </a:p>
                  </a:txBody>
                  <a:tcPr>
                    <a:solidFill>
                      <a:srgbClr val="D49499"/>
                    </a:solidFill>
                  </a:tcPr>
                </a:tc>
                <a:tc>
                  <a:txBody>
                    <a:bodyPr/>
                    <a:lstStyle/>
                    <a:p>
                      <a:pPr marL="0" algn="just" defTabSz="914400" rtl="0" eaLnBrk="1" latinLnBrk="0" hangingPunct="1"/>
                      <a:r>
                        <a:rPr lang="es-ES" sz="1200" b="0" kern="1200" dirty="0">
                          <a:solidFill>
                            <a:schemeClr val="dk1"/>
                          </a:solidFill>
                          <a:latin typeface="+mn-lt"/>
                          <a:ea typeface="+mn-ea"/>
                          <a:cs typeface="+mn-cs"/>
                        </a:rPr>
                        <a:t>83.8577</a:t>
                      </a:r>
                    </a:p>
                  </a:txBody>
                  <a:tcPr>
                    <a:solidFill>
                      <a:srgbClr val="D49499"/>
                    </a:solidFill>
                  </a:tcPr>
                </a:tc>
                <a:tc>
                  <a:txBody>
                    <a:bodyPr/>
                    <a:lstStyle/>
                    <a:p>
                      <a:pPr marL="0" algn="l" defTabSz="914400" rtl="0" eaLnBrk="1" latinLnBrk="0" hangingPunct="1"/>
                      <a:r>
                        <a:rPr lang="es-ES" sz="1200" b="0" kern="1200" dirty="0">
                          <a:solidFill>
                            <a:schemeClr val="dk1"/>
                          </a:solidFill>
                          <a:latin typeface="+mn-lt"/>
                          <a:ea typeface="+mn-ea"/>
                          <a:cs typeface="+mn-cs"/>
                        </a:rPr>
                        <a:t>[[599, 14],</a:t>
                      </a:r>
                    </a:p>
                    <a:p>
                      <a:pPr marL="0" algn="l" defTabSz="914400" rtl="0" eaLnBrk="1" latinLnBrk="0" hangingPunct="1"/>
                      <a:r>
                        <a:rPr lang="es-ES" sz="1200" b="0" kern="1200" dirty="0">
                          <a:solidFill>
                            <a:schemeClr val="dk1"/>
                          </a:solidFill>
                          <a:latin typeface="+mn-lt"/>
                          <a:ea typeface="+mn-ea"/>
                          <a:cs typeface="+mn-cs"/>
                        </a:rPr>
                        <a:t>[109, 9]] </a:t>
                      </a:r>
                    </a:p>
                  </a:txBody>
                  <a:tcPr>
                    <a:solidFill>
                      <a:srgbClr val="D49499"/>
                    </a:solidFill>
                  </a:tcPr>
                </a:tc>
                <a:tc>
                  <a:txBody>
                    <a:bodyPr/>
                    <a:lstStyle/>
                    <a:p>
                      <a:pPr marL="0" algn="just" defTabSz="914400" rtl="0" eaLnBrk="1" latinLnBrk="0" hangingPunct="1"/>
                      <a:r>
                        <a:rPr lang="es-ES" sz="1200" b="0" kern="1200" dirty="0">
                          <a:solidFill>
                            <a:schemeClr val="dk1"/>
                          </a:solidFill>
                          <a:latin typeface="+mn-lt"/>
                          <a:ea typeface="+mn-ea"/>
                          <a:cs typeface="+mn-cs"/>
                        </a:rPr>
                        <a:t>83.1737</a:t>
                      </a:r>
                    </a:p>
                  </a:txBody>
                  <a:tcPr>
                    <a:solidFill>
                      <a:srgbClr val="D49499"/>
                    </a:solidFill>
                  </a:tcPr>
                </a:tc>
                <a:extLst>
                  <a:ext uri="{0D108BD9-81ED-4DB2-BD59-A6C34878D82A}">
                    <a16:rowId xmlns:a16="http://schemas.microsoft.com/office/drawing/2014/main" val="351187609"/>
                  </a:ext>
                </a:extLst>
              </a:tr>
            </a:tbl>
          </a:graphicData>
        </a:graphic>
      </p:graphicFrame>
      <p:sp>
        <p:nvSpPr>
          <p:cNvPr id="2" name="CuadroTexto 1">
            <a:extLst>
              <a:ext uri="{FF2B5EF4-FFF2-40B4-BE49-F238E27FC236}">
                <a16:creationId xmlns:a16="http://schemas.microsoft.com/office/drawing/2014/main" id="{0D905B83-1AC2-4489-8CD6-5916CD3D3D80}"/>
              </a:ext>
            </a:extLst>
          </p:cNvPr>
          <p:cNvSpPr txBox="1"/>
          <p:nvPr/>
        </p:nvSpPr>
        <p:spPr>
          <a:xfrm>
            <a:off x="4827743" y="4535786"/>
            <a:ext cx="2460297" cy="443619"/>
          </a:xfrm>
          <a:prstGeom prst="rect">
            <a:avLst/>
          </a:prstGeom>
          <a:noFill/>
          <a:ln w="38100" cap="sq">
            <a:solidFill>
              <a:schemeClr val="tx1"/>
            </a:solidFill>
            <a:prstDash val="solid"/>
          </a:ln>
        </p:spPr>
        <p:txBody>
          <a:bodyPr wrap="square" rtlCol="0">
            <a:spAutoFit/>
          </a:bodyPr>
          <a:lstStyle/>
          <a:p>
            <a:endParaRPr lang="es-ES" dirty="0"/>
          </a:p>
        </p:txBody>
      </p:sp>
      <p:sp>
        <p:nvSpPr>
          <p:cNvPr id="13" name="CuadroTexto 12">
            <a:extLst>
              <a:ext uri="{FF2B5EF4-FFF2-40B4-BE49-F238E27FC236}">
                <a16:creationId xmlns:a16="http://schemas.microsoft.com/office/drawing/2014/main" id="{B0303A84-5285-4814-AE4E-B25238624D90}"/>
              </a:ext>
            </a:extLst>
          </p:cNvPr>
          <p:cNvSpPr txBox="1"/>
          <p:nvPr/>
        </p:nvSpPr>
        <p:spPr>
          <a:xfrm>
            <a:off x="7924" y="5221369"/>
            <a:ext cx="3277661" cy="1600438"/>
          </a:xfrm>
          <a:prstGeom prst="rect">
            <a:avLst/>
          </a:prstGeom>
          <a:noFill/>
        </p:spPr>
        <p:txBody>
          <a:bodyPr wrap="square" rtlCol="0">
            <a:spAutoFit/>
          </a:bodyPr>
          <a:lstStyle/>
          <a:p>
            <a:pPr marL="285750" indent="-285750">
              <a:buFont typeface="Wingdings" panose="05000000000000000000" pitchFamily="2" charset="2"/>
              <a:buChar char="§"/>
            </a:pPr>
            <a:r>
              <a:rPr lang="es-ES" sz="700" dirty="0">
                <a:solidFill>
                  <a:schemeClr val="tx1">
                    <a:lumMod val="75000"/>
                    <a:lumOff val="25000"/>
                  </a:schemeClr>
                </a:solidFill>
              </a:rPr>
              <a:t>Contexto y justificación del tema</a:t>
            </a:r>
          </a:p>
          <a:p>
            <a:pPr marL="285750" indent="-285750">
              <a:buFont typeface="Wingdings" panose="05000000000000000000" pitchFamily="2" charset="2"/>
              <a:buChar char="§"/>
            </a:pPr>
            <a:r>
              <a:rPr lang="es-ES" sz="700" dirty="0">
                <a:solidFill>
                  <a:schemeClr val="tx1">
                    <a:lumMod val="75000"/>
                    <a:lumOff val="25000"/>
                  </a:schemeClr>
                </a:solidFill>
              </a:rPr>
              <a:t>Hipótesis planteadas en el EDA</a:t>
            </a:r>
          </a:p>
          <a:p>
            <a:pPr marL="285750" indent="-285750">
              <a:buFont typeface="Wingdings" panose="05000000000000000000" pitchFamily="2" charset="2"/>
              <a:buChar char="§"/>
            </a:pPr>
            <a:r>
              <a:rPr lang="es-ES" sz="700" dirty="0">
                <a:solidFill>
                  <a:schemeClr val="tx1">
                    <a:lumMod val="75000"/>
                    <a:lumOff val="25000"/>
                  </a:schemeClr>
                </a:solidFill>
              </a:rPr>
              <a:t>Datos modelos ML</a:t>
            </a:r>
          </a:p>
          <a:p>
            <a:pPr marL="285750" indent="-285750">
              <a:buFont typeface="Wingdings" panose="05000000000000000000" pitchFamily="2" charset="2"/>
              <a:buChar char="§"/>
            </a:pPr>
            <a:r>
              <a:rPr lang="es-ES" sz="700" dirty="0">
                <a:solidFill>
                  <a:schemeClr val="tx1">
                    <a:lumMod val="75000"/>
                    <a:lumOff val="25000"/>
                  </a:schemeClr>
                </a:solidFill>
              </a:rPr>
              <a:t>Hipótesis actuales planteadas</a:t>
            </a:r>
          </a:p>
          <a:p>
            <a:pPr marL="285750" indent="-285750">
              <a:buFont typeface="Wingdings" panose="05000000000000000000" pitchFamily="2" charset="2"/>
              <a:buChar char="§"/>
            </a:pPr>
            <a:r>
              <a:rPr lang="es-ES" sz="700" dirty="0">
                <a:solidFill>
                  <a:schemeClr val="tx1">
                    <a:lumMod val="75000"/>
                    <a:lumOff val="25000"/>
                  </a:schemeClr>
                </a:solidFill>
              </a:rPr>
              <a:t>Algoritmos de ML utilizados</a:t>
            </a:r>
          </a:p>
          <a:p>
            <a:pPr marL="285750" indent="-285750">
              <a:buFont typeface="Wingdings" panose="05000000000000000000" pitchFamily="2" charset="2"/>
              <a:buChar char="§"/>
            </a:pPr>
            <a:r>
              <a:rPr lang="es-ES" sz="700" dirty="0">
                <a:solidFill>
                  <a:schemeClr val="tx1">
                    <a:lumMod val="75000"/>
                    <a:lumOff val="25000"/>
                  </a:schemeClr>
                </a:solidFill>
              </a:rPr>
              <a:t>Resultados modelos ML sin tratamiento de datos</a:t>
            </a:r>
          </a:p>
          <a:p>
            <a:pPr marL="285750" indent="-285750">
              <a:buFont typeface="Wingdings" panose="05000000000000000000" pitchFamily="2" charset="2"/>
              <a:buChar char="§"/>
            </a:pPr>
            <a:r>
              <a:rPr lang="es-ES" sz="700" dirty="0">
                <a:solidFill>
                  <a:schemeClr val="tx1">
                    <a:lumMod val="75000"/>
                    <a:lumOff val="25000"/>
                  </a:schemeClr>
                </a:solidFill>
              </a:rPr>
              <a:t>Datos desbalanceados – Medidas adoptadas</a:t>
            </a:r>
          </a:p>
          <a:p>
            <a:pPr marL="285750" indent="-285750">
              <a:buFont typeface="Wingdings" panose="05000000000000000000" pitchFamily="2" charset="2"/>
              <a:buChar char="§"/>
            </a:pPr>
            <a:r>
              <a:rPr lang="es-ES" sz="700" dirty="0">
                <a:solidFill>
                  <a:schemeClr val="tx1">
                    <a:lumMod val="75000"/>
                    <a:lumOff val="25000"/>
                  </a:schemeClr>
                </a:solidFill>
              </a:rPr>
              <a:t>Resultados modelos ML con tratamiento de datos</a:t>
            </a:r>
          </a:p>
          <a:p>
            <a:pPr marL="285750" indent="-285750">
              <a:buFont typeface="Wingdings" panose="05000000000000000000" pitchFamily="2" charset="2"/>
              <a:buChar char="§"/>
            </a:pPr>
            <a:r>
              <a:rPr lang="es-ES" sz="700" dirty="0">
                <a:solidFill>
                  <a:schemeClr val="tx1">
                    <a:lumMod val="75000"/>
                    <a:lumOff val="25000"/>
                  </a:schemeClr>
                </a:solidFill>
              </a:rPr>
              <a:t>Importancia características modelo seleccionado</a:t>
            </a:r>
          </a:p>
          <a:p>
            <a:pPr marL="285750" indent="-285750">
              <a:buFont typeface="Wingdings" panose="05000000000000000000" pitchFamily="2" charset="2"/>
              <a:buChar char="§"/>
            </a:pPr>
            <a:r>
              <a:rPr lang="es-ES" sz="700" dirty="0">
                <a:solidFill>
                  <a:schemeClr val="tx1">
                    <a:lumMod val="75000"/>
                    <a:lumOff val="25000"/>
                  </a:schemeClr>
                </a:solidFill>
              </a:rPr>
              <a:t>Evaluación modelo sin característica “Diabetes”</a:t>
            </a:r>
          </a:p>
          <a:p>
            <a:pPr marL="285750" indent="-285750">
              <a:buFont typeface="Wingdings" panose="05000000000000000000" pitchFamily="2" charset="2"/>
              <a:buChar char="§"/>
            </a:pPr>
            <a:r>
              <a:rPr lang="es-ES" sz="700" dirty="0">
                <a:solidFill>
                  <a:schemeClr val="tx1">
                    <a:lumMod val="75000"/>
                    <a:lumOff val="25000"/>
                  </a:schemeClr>
                </a:solidFill>
              </a:rPr>
              <a:t>Curvas ROC</a:t>
            </a:r>
          </a:p>
          <a:p>
            <a:pPr marL="285750" indent="-285750">
              <a:buFont typeface="Wingdings" panose="05000000000000000000" pitchFamily="2" charset="2"/>
              <a:buChar char="§"/>
            </a:pPr>
            <a:r>
              <a:rPr lang="es-ES" sz="700" dirty="0" err="1">
                <a:solidFill>
                  <a:schemeClr val="tx1">
                    <a:lumMod val="75000"/>
                    <a:lumOff val="25000"/>
                  </a:schemeClr>
                </a:solidFill>
              </a:rPr>
              <a:t>Accuracy</a:t>
            </a:r>
            <a:r>
              <a:rPr lang="es-ES" sz="700" dirty="0">
                <a:solidFill>
                  <a:schemeClr val="tx1">
                    <a:lumMod val="75000"/>
                    <a:lumOff val="25000"/>
                  </a:schemeClr>
                </a:solidFill>
              </a:rPr>
              <a:t> de los modelos</a:t>
            </a:r>
          </a:p>
          <a:p>
            <a:pPr marL="285750" indent="-285750">
              <a:buFont typeface="Wingdings" panose="05000000000000000000" pitchFamily="2" charset="2"/>
              <a:buChar char="§"/>
            </a:pPr>
            <a:r>
              <a:rPr lang="es-ES" sz="700" dirty="0">
                <a:solidFill>
                  <a:schemeClr val="tx1">
                    <a:lumMod val="75000"/>
                    <a:lumOff val="25000"/>
                  </a:schemeClr>
                </a:solidFill>
              </a:rPr>
              <a:t>Conclusión y validación de hipótesis</a:t>
            </a:r>
          </a:p>
          <a:p>
            <a:pPr marL="285750" indent="-285750">
              <a:buFont typeface="Wingdings" panose="05000000000000000000" pitchFamily="2" charset="2"/>
              <a:buChar char="q"/>
            </a:pPr>
            <a:endParaRPr lang="es-ES" sz="700" dirty="0">
              <a:solidFill>
                <a:schemeClr val="tx1">
                  <a:lumMod val="75000"/>
                  <a:lumOff val="25000"/>
                </a:schemeClr>
              </a:solidFill>
            </a:endParaRPr>
          </a:p>
        </p:txBody>
      </p:sp>
      <p:sp>
        <p:nvSpPr>
          <p:cNvPr id="14" name="CuadroTexto 13">
            <a:extLst>
              <a:ext uri="{FF2B5EF4-FFF2-40B4-BE49-F238E27FC236}">
                <a16:creationId xmlns:a16="http://schemas.microsoft.com/office/drawing/2014/main" id="{63D9778A-5DBB-4075-9545-AF34479D1A71}"/>
              </a:ext>
            </a:extLst>
          </p:cNvPr>
          <p:cNvSpPr txBox="1"/>
          <p:nvPr/>
        </p:nvSpPr>
        <p:spPr>
          <a:xfrm>
            <a:off x="-36143" y="5966154"/>
            <a:ext cx="314979" cy="215444"/>
          </a:xfrm>
          <a:prstGeom prst="rect">
            <a:avLst/>
          </a:prstGeom>
          <a:noFill/>
        </p:spPr>
        <p:txBody>
          <a:bodyPr wrap="square">
            <a:spAutoFit/>
          </a:bodyPr>
          <a:lstStyle/>
          <a:p>
            <a:r>
              <a:rPr lang="es-ES" sz="800" dirty="0"/>
              <a:t>❤️</a:t>
            </a:r>
          </a:p>
        </p:txBody>
      </p:sp>
      <p:cxnSp>
        <p:nvCxnSpPr>
          <p:cNvPr id="8" name="Conector recto 7">
            <a:extLst>
              <a:ext uri="{FF2B5EF4-FFF2-40B4-BE49-F238E27FC236}">
                <a16:creationId xmlns:a16="http://schemas.microsoft.com/office/drawing/2014/main" id="{CC7C7705-216C-4335-8B79-00C0D9BC95FC}"/>
              </a:ext>
            </a:extLst>
          </p:cNvPr>
          <p:cNvCxnSpPr>
            <a:cxnSpLocks/>
          </p:cNvCxnSpPr>
          <p:nvPr/>
        </p:nvCxnSpPr>
        <p:spPr>
          <a:xfrm>
            <a:off x="-1174139" y="933450"/>
            <a:ext cx="14169097"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0791135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reeform 6">
            <a:extLst>
              <a:ext uri="{FF2B5EF4-FFF2-40B4-BE49-F238E27FC236}">
                <a16:creationId xmlns:a16="http://schemas.microsoft.com/office/drawing/2014/main" id="{60A53A80-58E5-4AF5-8A1F-3FF116DAD042}"/>
              </a:ext>
            </a:extLst>
          </p:cNvPr>
          <p:cNvSpPr/>
          <p:nvPr/>
        </p:nvSpPr>
        <p:spPr>
          <a:xfrm rot="6599254">
            <a:off x="-8326942" y="-3119283"/>
            <a:ext cx="12014151" cy="12388074"/>
          </a:xfrm>
          <a:custGeom>
            <a:avLst/>
            <a:gdLst/>
            <a:ahLst/>
            <a:cxnLst/>
            <a:rect l="l" t="t" r="r" b="b"/>
            <a:pathLst>
              <a:path w="11622266" h="12388074">
                <a:moveTo>
                  <a:pt x="0" y="0"/>
                </a:moveTo>
                <a:lnTo>
                  <a:pt x="11622266" y="0"/>
                </a:lnTo>
                <a:lnTo>
                  <a:pt x="11622266" y="12388074"/>
                </a:lnTo>
                <a:lnTo>
                  <a:pt x="0" y="1238807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s-ES" dirty="0"/>
          </a:p>
        </p:txBody>
      </p:sp>
      <p:sp>
        <p:nvSpPr>
          <p:cNvPr id="6" name="Freeform 18">
            <a:extLst>
              <a:ext uri="{FF2B5EF4-FFF2-40B4-BE49-F238E27FC236}">
                <a16:creationId xmlns:a16="http://schemas.microsoft.com/office/drawing/2014/main" id="{4AE26611-BAC1-4F55-842F-2C61BAF15C72}"/>
              </a:ext>
            </a:extLst>
          </p:cNvPr>
          <p:cNvSpPr/>
          <p:nvPr/>
        </p:nvSpPr>
        <p:spPr>
          <a:xfrm>
            <a:off x="10438761" y="5237678"/>
            <a:ext cx="2556197" cy="2751289"/>
          </a:xfrm>
          <a:custGeom>
            <a:avLst/>
            <a:gdLst/>
            <a:ahLst/>
            <a:cxnLst/>
            <a:rect l="l" t="t" r="r" b="b"/>
            <a:pathLst>
              <a:path w="2556197" h="2751289">
                <a:moveTo>
                  <a:pt x="0" y="0"/>
                </a:moveTo>
                <a:lnTo>
                  <a:pt x="2556197" y="0"/>
                </a:lnTo>
                <a:lnTo>
                  <a:pt x="2556197" y="2751288"/>
                </a:lnTo>
                <a:lnTo>
                  <a:pt x="0" y="2751288"/>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cxnSp>
        <p:nvCxnSpPr>
          <p:cNvPr id="8" name="Conector recto 7">
            <a:extLst>
              <a:ext uri="{FF2B5EF4-FFF2-40B4-BE49-F238E27FC236}">
                <a16:creationId xmlns:a16="http://schemas.microsoft.com/office/drawing/2014/main" id="{42BFC390-A8D0-469D-80A2-1291349B10C8}"/>
              </a:ext>
            </a:extLst>
          </p:cNvPr>
          <p:cNvCxnSpPr>
            <a:cxnSpLocks/>
          </p:cNvCxnSpPr>
          <p:nvPr/>
        </p:nvCxnSpPr>
        <p:spPr>
          <a:xfrm>
            <a:off x="-1174139" y="933450"/>
            <a:ext cx="14169097" cy="0"/>
          </a:xfrm>
          <a:prstGeom prst="line">
            <a:avLst/>
          </a:prstGeom>
        </p:spPr>
        <p:style>
          <a:lnRef idx="1">
            <a:schemeClr val="dk1"/>
          </a:lnRef>
          <a:fillRef idx="0">
            <a:schemeClr val="dk1"/>
          </a:fillRef>
          <a:effectRef idx="0">
            <a:schemeClr val="dk1"/>
          </a:effectRef>
          <a:fontRef idx="minor">
            <a:schemeClr val="tx1"/>
          </a:fontRef>
        </p:style>
      </p:cxnSp>
      <p:sp>
        <p:nvSpPr>
          <p:cNvPr id="14" name="Freeform 9">
            <a:extLst>
              <a:ext uri="{FF2B5EF4-FFF2-40B4-BE49-F238E27FC236}">
                <a16:creationId xmlns:a16="http://schemas.microsoft.com/office/drawing/2014/main" id="{8172B3E3-AB0B-489F-962B-B7621C87DF2A}"/>
              </a:ext>
            </a:extLst>
          </p:cNvPr>
          <p:cNvSpPr/>
          <p:nvPr/>
        </p:nvSpPr>
        <p:spPr>
          <a:xfrm>
            <a:off x="10932969" y="-1984364"/>
            <a:ext cx="3334026" cy="3588482"/>
          </a:xfrm>
          <a:custGeom>
            <a:avLst/>
            <a:gdLst/>
            <a:ahLst/>
            <a:cxnLst/>
            <a:rect l="l" t="t" r="r" b="b"/>
            <a:pathLst>
              <a:path w="3334026" h="3588482">
                <a:moveTo>
                  <a:pt x="0" y="0"/>
                </a:moveTo>
                <a:lnTo>
                  <a:pt x="3334026" y="0"/>
                </a:lnTo>
                <a:lnTo>
                  <a:pt x="3334026" y="3588482"/>
                </a:lnTo>
                <a:lnTo>
                  <a:pt x="0" y="3588482"/>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7" name="Título 89">
            <a:extLst>
              <a:ext uri="{FF2B5EF4-FFF2-40B4-BE49-F238E27FC236}">
                <a16:creationId xmlns:a16="http://schemas.microsoft.com/office/drawing/2014/main" id="{444B6911-EFA3-4C00-8612-62F60A9ED6F3}"/>
              </a:ext>
            </a:extLst>
          </p:cNvPr>
          <p:cNvSpPr>
            <a:spLocks noGrp="1"/>
          </p:cNvSpPr>
          <p:nvPr>
            <p:ph type="title"/>
          </p:nvPr>
        </p:nvSpPr>
        <p:spPr>
          <a:xfrm>
            <a:off x="97898" y="-15038"/>
            <a:ext cx="11300415" cy="1325563"/>
          </a:xfrm>
        </p:spPr>
        <p:txBody>
          <a:bodyPr/>
          <a:lstStyle/>
          <a:p>
            <a:r>
              <a:rPr lang="es-ES" dirty="0">
                <a:effectLst>
                  <a:outerShdw blurRad="38100" dist="38100" dir="2700000" algn="tl">
                    <a:srgbClr val="000000">
                      <a:alpha val="43137"/>
                    </a:srgbClr>
                  </a:outerShdw>
                </a:effectLst>
              </a:rPr>
              <a:t>Importancia características modelo seleccionado</a:t>
            </a:r>
          </a:p>
        </p:txBody>
      </p:sp>
      <p:pic>
        <p:nvPicPr>
          <p:cNvPr id="3" name="Imagen 2">
            <a:extLst>
              <a:ext uri="{FF2B5EF4-FFF2-40B4-BE49-F238E27FC236}">
                <a16:creationId xmlns:a16="http://schemas.microsoft.com/office/drawing/2014/main" id="{2CE4BE23-A18D-4E8D-901C-2E1F0441162F}"/>
              </a:ext>
            </a:extLst>
          </p:cNvPr>
          <p:cNvPicPr>
            <a:picLocks noChangeAspect="1"/>
          </p:cNvPicPr>
          <p:nvPr/>
        </p:nvPicPr>
        <p:blipFill>
          <a:blip r:embed="rId9"/>
          <a:stretch>
            <a:fillRect/>
          </a:stretch>
        </p:blipFill>
        <p:spPr>
          <a:xfrm>
            <a:off x="2433229" y="1448554"/>
            <a:ext cx="7190605" cy="4946575"/>
          </a:xfrm>
          <a:prstGeom prst="rect">
            <a:avLst/>
          </a:prstGeom>
        </p:spPr>
      </p:pic>
      <p:sp>
        <p:nvSpPr>
          <p:cNvPr id="10" name="CuadroTexto 9">
            <a:extLst>
              <a:ext uri="{FF2B5EF4-FFF2-40B4-BE49-F238E27FC236}">
                <a16:creationId xmlns:a16="http://schemas.microsoft.com/office/drawing/2014/main" id="{9BD89728-EABC-44CF-AE26-89CB0DBDC76C}"/>
              </a:ext>
            </a:extLst>
          </p:cNvPr>
          <p:cNvSpPr txBox="1"/>
          <p:nvPr/>
        </p:nvSpPr>
        <p:spPr>
          <a:xfrm>
            <a:off x="7924" y="5221369"/>
            <a:ext cx="3277661" cy="1600438"/>
          </a:xfrm>
          <a:prstGeom prst="rect">
            <a:avLst/>
          </a:prstGeom>
          <a:noFill/>
        </p:spPr>
        <p:txBody>
          <a:bodyPr wrap="square" rtlCol="0">
            <a:spAutoFit/>
          </a:bodyPr>
          <a:lstStyle/>
          <a:p>
            <a:pPr marL="285750" indent="-285750">
              <a:buFont typeface="Wingdings" panose="05000000000000000000" pitchFamily="2" charset="2"/>
              <a:buChar char="§"/>
            </a:pPr>
            <a:r>
              <a:rPr lang="es-ES" sz="700" dirty="0">
                <a:solidFill>
                  <a:schemeClr val="tx1">
                    <a:lumMod val="75000"/>
                    <a:lumOff val="25000"/>
                  </a:schemeClr>
                </a:solidFill>
              </a:rPr>
              <a:t>Contexto y justificación del tema</a:t>
            </a:r>
          </a:p>
          <a:p>
            <a:pPr marL="285750" indent="-285750">
              <a:buFont typeface="Wingdings" panose="05000000000000000000" pitchFamily="2" charset="2"/>
              <a:buChar char="§"/>
            </a:pPr>
            <a:r>
              <a:rPr lang="es-ES" sz="700" dirty="0">
                <a:solidFill>
                  <a:schemeClr val="tx1">
                    <a:lumMod val="75000"/>
                    <a:lumOff val="25000"/>
                  </a:schemeClr>
                </a:solidFill>
              </a:rPr>
              <a:t>Hipótesis planteadas en el EDA</a:t>
            </a:r>
          </a:p>
          <a:p>
            <a:pPr marL="285750" indent="-285750">
              <a:buFont typeface="Wingdings" panose="05000000000000000000" pitchFamily="2" charset="2"/>
              <a:buChar char="§"/>
            </a:pPr>
            <a:r>
              <a:rPr lang="es-ES" sz="700" dirty="0">
                <a:solidFill>
                  <a:schemeClr val="tx1">
                    <a:lumMod val="75000"/>
                    <a:lumOff val="25000"/>
                  </a:schemeClr>
                </a:solidFill>
              </a:rPr>
              <a:t>Datos modelos ML</a:t>
            </a:r>
          </a:p>
          <a:p>
            <a:pPr marL="285750" indent="-285750">
              <a:buFont typeface="Wingdings" panose="05000000000000000000" pitchFamily="2" charset="2"/>
              <a:buChar char="§"/>
            </a:pPr>
            <a:r>
              <a:rPr lang="es-ES" sz="700" dirty="0">
                <a:solidFill>
                  <a:schemeClr val="tx1">
                    <a:lumMod val="75000"/>
                    <a:lumOff val="25000"/>
                  </a:schemeClr>
                </a:solidFill>
              </a:rPr>
              <a:t>Hipótesis actuales planteadas</a:t>
            </a:r>
          </a:p>
          <a:p>
            <a:pPr marL="285750" indent="-285750">
              <a:buFont typeface="Wingdings" panose="05000000000000000000" pitchFamily="2" charset="2"/>
              <a:buChar char="§"/>
            </a:pPr>
            <a:r>
              <a:rPr lang="es-ES" sz="700" dirty="0">
                <a:solidFill>
                  <a:schemeClr val="tx1">
                    <a:lumMod val="75000"/>
                    <a:lumOff val="25000"/>
                  </a:schemeClr>
                </a:solidFill>
              </a:rPr>
              <a:t>Algoritmos de ML utilizados</a:t>
            </a:r>
          </a:p>
          <a:p>
            <a:pPr marL="285750" indent="-285750">
              <a:buFont typeface="Wingdings" panose="05000000000000000000" pitchFamily="2" charset="2"/>
              <a:buChar char="§"/>
            </a:pPr>
            <a:r>
              <a:rPr lang="es-ES" sz="700" dirty="0">
                <a:solidFill>
                  <a:schemeClr val="tx1">
                    <a:lumMod val="75000"/>
                    <a:lumOff val="25000"/>
                  </a:schemeClr>
                </a:solidFill>
              </a:rPr>
              <a:t>Resultados modelos ML sin tratamiento de datos</a:t>
            </a:r>
          </a:p>
          <a:p>
            <a:pPr marL="285750" indent="-285750">
              <a:buFont typeface="Wingdings" panose="05000000000000000000" pitchFamily="2" charset="2"/>
              <a:buChar char="§"/>
            </a:pPr>
            <a:r>
              <a:rPr lang="es-ES" sz="700" dirty="0">
                <a:solidFill>
                  <a:schemeClr val="tx1">
                    <a:lumMod val="75000"/>
                    <a:lumOff val="25000"/>
                  </a:schemeClr>
                </a:solidFill>
              </a:rPr>
              <a:t>Datos desbalanceados – Medidas adoptadas</a:t>
            </a:r>
          </a:p>
          <a:p>
            <a:pPr marL="285750" indent="-285750">
              <a:buFont typeface="Wingdings" panose="05000000000000000000" pitchFamily="2" charset="2"/>
              <a:buChar char="§"/>
            </a:pPr>
            <a:r>
              <a:rPr lang="es-ES" sz="700" dirty="0">
                <a:solidFill>
                  <a:schemeClr val="tx1">
                    <a:lumMod val="75000"/>
                    <a:lumOff val="25000"/>
                  </a:schemeClr>
                </a:solidFill>
              </a:rPr>
              <a:t>Resultados modelos ML con tratamiento de datos</a:t>
            </a:r>
          </a:p>
          <a:p>
            <a:pPr marL="285750" indent="-285750">
              <a:buFont typeface="Wingdings" panose="05000000000000000000" pitchFamily="2" charset="2"/>
              <a:buChar char="§"/>
            </a:pPr>
            <a:r>
              <a:rPr lang="es-ES" sz="700" dirty="0">
                <a:solidFill>
                  <a:schemeClr val="tx1">
                    <a:lumMod val="75000"/>
                    <a:lumOff val="25000"/>
                  </a:schemeClr>
                </a:solidFill>
              </a:rPr>
              <a:t>Importancia características modelo seleccionado</a:t>
            </a:r>
          </a:p>
          <a:p>
            <a:pPr marL="285750" indent="-285750">
              <a:buFont typeface="Wingdings" panose="05000000000000000000" pitchFamily="2" charset="2"/>
              <a:buChar char="§"/>
            </a:pPr>
            <a:r>
              <a:rPr lang="es-ES" sz="700" dirty="0">
                <a:solidFill>
                  <a:schemeClr val="tx1">
                    <a:lumMod val="75000"/>
                    <a:lumOff val="25000"/>
                  </a:schemeClr>
                </a:solidFill>
              </a:rPr>
              <a:t>Evaluación modelo sin característica “Diabetes”</a:t>
            </a:r>
          </a:p>
          <a:p>
            <a:pPr marL="285750" indent="-285750">
              <a:buFont typeface="Wingdings" panose="05000000000000000000" pitchFamily="2" charset="2"/>
              <a:buChar char="§"/>
            </a:pPr>
            <a:r>
              <a:rPr lang="es-ES" sz="700" dirty="0">
                <a:solidFill>
                  <a:schemeClr val="tx1">
                    <a:lumMod val="75000"/>
                    <a:lumOff val="25000"/>
                  </a:schemeClr>
                </a:solidFill>
              </a:rPr>
              <a:t>Curvas ROC</a:t>
            </a:r>
          </a:p>
          <a:p>
            <a:pPr marL="285750" indent="-285750">
              <a:buFont typeface="Wingdings" panose="05000000000000000000" pitchFamily="2" charset="2"/>
              <a:buChar char="§"/>
            </a:pPr>
            <a:r>
              <a:rPr lang="es-ES" sz="700" dirty="0" err="1">
                <a:solidFill>
                  <a:schemeClr val="tx1">
                    <a:lumMod val="75000"/>
                    <a:lumOff val="25000"/>
                  </a:schemeClr>
                </a:solidFill>
              </a:rPr>
              <a:t>Accuracy</a:t>
            </a:r>
            <a:r>
              <a:rPr lang="es-ES" sz="700" dirty="0">
                <a:solidFill>
                  <a:schemeClr val="tx1">
                    <a:lumMod val="75000"/>
                    <a:lumOff val="25000"/>
                  </a:schemeClr>
                </a:solidFill>
              </a:rPr>
              <a:t> de los modelos</a:t>
            </a:r>
          </a:p>
          <a:p>
            <a:pPr marL="285750" indent="-285750">
              <a:buFont typeface="Wingdings" panose="05000000000000000000" pitchFamily="2" charset="2"/>
              <a:buChar char="§"/>
            </a:pPr>
            <a:r>
              <a:rPr lang="es-ES" sz="700" dirty="0">
                <a:solidFill>
                  <a:schemeClr val="tx1">
                    <a:lumMod val="75000"/>
                    <a:lumOff val="25000"/>
                  </a:schemeClr>
                </a:solidFill>
              </a:rPr>
              <a:t>Conclusión y validación de hipótesis</a:t>
            </a:r>
          </a:p>
          <a:p>
            <a:pPr marL="285750" indent="-285750">
              <a:buFont typeface="Wingdings" panose="05000000000000000000" pitchFamily="2" charset="2"/>
              <a:buChar char="q"/>
            </a:pPr>
            <a:endParaRPr lang="es-ES" sz="700" dirty="0">
              <a:solidFill>
                <a:schemeClr val="tx1">
                  <a:lumMod val="75000"/>
                  <a:lumOff val="25000"/>
                </a:schemeClr>
              </a:solidFill>
            </a:endParaRPr>
          </a:p>
        </p:txBody>
      </p:sp>
      <p:sp>
        <p:nvSpPr>
          <p:cNvPr id="12" name="CuadroTexto 11">
            <a:extLst>
              <a:ext uri="{FF2B5EF4-FFF2-40B4-BE49-F238E27FC236}">
                <a16:creationId xmlns:a16="http://schemas.microsoft.com/office/drawing/2014/main" id="{3F50BCB0-4042-4D80-874F-ECF266B95B64}"/>
              </a:ext>
            </a:extLst>
          </p:cNvPr>
          <p:cNvSpPr txBox="1"/>
          <p:nvPr/>
        </p:nvSpPr>
        <p:spPr>
          <a:xfrm>
            <a:off x="-32968" y="6074104"/>
            <a:ext cx="314979" cy="215444"/>
          </a:xfrm>
          <a:prstGeom prst="rect">
            <a:avLst/>
          </a:prstGeom>
          <a:noFill/>
        </p:spPr>
        <p:txBody>
          <a:bodyPr wrap="square">
            <a:spAutoFit/>
          </a:bodyPr>
          <a:lstStyle/>
          <a:p>
            <a:r>
              <a:rPr lang="es-ES" sz="800" dirty="0"/>
              <a:t>❤️</a:t>
            </a:r>
          </a:p>
        </p:txBody>
      </p:sp>
    </p:spTree>
    <p:extLst>
      <p:ext uri="{BB962C8B-B14F-4D97-AF65-F5344CB8AC3E}">
        <p14:creationId xmlns:p14="http://schemas.microsoft.com/office/powerpoint/2010/main" val="15612851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reeform 6">
            <a:extLst>
              <a:ext uri="{FF2B5EF4-FFF2-40B4-BE49-F238E27FC236}">
                <a16:creationId xmlns:a16="http://schemas.microsoft.com/office/drawing/2014/main" id="{60A53A80-58E5-4AF5-8A1F-3FF116DAD042}"/>
              </a:ext>
            </a:extLst>
          </p:cNvPr>
          <p:cNvSpPr/>
          <p:nvPr/>
        </p:nvSpPr>
        <p:spPr>
          <a:xfrm rot="6599254">
            <a:off x="-8326942" y="-3119283"/>
            <a:ext cx="12014151" cy="12388074"/>
          </a:xfrm>
          <a:custGeom>
            <a:avLst/>
            <a:gdLst/>
            <a:ahLst/>
            <a:cxnLst/>
            <a:rect l="l" t="t" r="r" b="b"/>
            <a:pathLst>
              <a:path w="11622266" h="12388074">
                <a:moveTo>
                  <a:pt x="0" y="0"/>
                </a:moveTo>
                <a:lnTo>
                  <a:pt x="11622266" y="0"/>
                </a:lnTo>
                <a:lnTo>
                  <a:pt x="11622266" y="12388074"/>
                </a:lnTo>
                <a:lnTo>
                  <a:pt x="0" y="1238807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s-ES" dirty="0"/>
          </a:p>
        </p:txBody>
      </p:sp>
      <p:sp>
        <p:nvSpPr>
          <p:cNvPr id="6" name="Freeform 18">
            <a:extLst>
              <a:ext uri="{FF2B5EF4-FFF2-40B4-BE49-F238E27FC236}">
                <a16:creationId xmlns:a16="http://schemas.microsoft.com/office/drawing/2014/main" id="{4AE26611-BAC1-4F55-842F-2C61BAF15C72}"/>
              </a:ext>
            </a:extLst>
          </p:cNvPr>
          <p:cNvSpPr/>
          <p:nvPr/>
        </p:nvSpPr>
        <p:spPr>
          <a:xfrm>
            <a:off x="10438761" y="5237678"/>
            <a:ext cx="2556197" cy="2751289"/>
          </a:xfrm>
          <a:custGeom>
            <a:avLst/>
            <a:gdLst/>
            <a:ahLst/>
            <a:cxnLst/>
            <a:rect l="l" t="t" r="r" b="b"/>
            <a:pathLst>
              <a:path w="2556197" h="2751289">
                <a:moveTo>
                  <a:pt x="0" y="0"/>
                </a:moveTo>
                <a:lnTo>
                  <a:pt x="2556197" y="0"/>
                </a:lnTo>
                <a:lnTo>
                  <a:pt x="2556197" y="2751288"/>
                </a:lnTo>
                <a:lnTo>
                  <a:pt x="0" y="2751288"/>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cxnSp>
        <p:nvCxnSpPr>
          <p:cNvPr id="8" name="Conector recto 7">
            <a:extLst>
              <a:ext uri="{FF2B5EF4-FFF2-40B4-BE49-F238E27FC236}">
                <a16:creationId xmlns:a16="http://schemas.microsoft.com/office/drawing/2014/main" id="{42BFC390-A8D0-469D-80A2-1291349B10C8}"/>
              </a:ext>
            </a:extLst>
          </p:cNvPr>
          <p:cNvCxnSpPr>
            <a:cxnSpLocks/>
          </p:cNvCxnSpPr>
          <p:nvPr/>
        </p:nvCxnSpPr>
        <p:spPr>
          <a:xfrm>
            <a:off x="-1174139" y="933450"/>
            <a:ext cx="14169097" cy="0"/>
          </a:xfrm>
          <a:prstGeom prst="line">
            <a:avLst/>
          </a:prstGeom>
        </p:spPr>
        <p:style>
          <a:lnRef idx="1">
            <a:schemeClr val="dk1"/>
          </a:lnRef>
          <a:fillRef idx="0">
            <a:schemeClr val="dk1"/>
          </a:fillRef>
          <a:effectRef idx="0">
            <a:schemeClr val="dk1"/>
          </a:effectRef>
          <a:fontRef idx="minor">
            <a:schemeClr val="tx1"/>
          </a:fontRef>
        </p:style>
      </p:cxnSp>
      <p:sp>
        <p:nvSpPr>
          <p:cNvPr id="7" name="Título 89">
            <a:extLst>
              <a:ext uri="{FF2B5EF4-FFF2-40B4-BE49-F238E27FC236}">
                <a16:creationId xmlns:a16="http://schemas.microsoft.com/office/drawing/2014/main" id="{444B6911-EFA3-4C00-8612-62F60A9ED6F3}"/>
              </a:ext>
            </a:extLst>
          </p:cNvPr>
          <p:cNvSpPr>
            <a:spLocks noGrp="1"/>
          </p:cNvSpPr>
          <p:nvPr>
            <p:ph type="title"/>
          </p:nvPr>
        </p:nvSpPr>
        <p:spPr>
          <a:xfrm>
            <a:off x="97898" y="-15038"/>
            <a:ext cx="11300415" cy="1325563"/>
          </a:xfrm>
        </p:spPr>
        <p:txBody>
          <a:bodyPr/>
          <a:lstStyle/>
          <a:p>
            <a:r>
              <a:rPr lang="es-ES" dirty="0">
                <a:effectLst>
                  <a:outerShdw blurRad="38100" dist="38100" dir="2700000" algn="tl">
                    <a:srgbClr val="000000">
                      <a:alpha val="43137"/>
                    </a:srgbClr>
                  </a:outerShdw>
                </a:effectLst>
              </a:rPr>
              <a:t>Evaluación modelo sin característica “Diabetes”</a:t>
            </a:r>
          </a:p>
        </p:txBody>
      </p:sp>
      <p:sp>
        <p:nvSpPr>
          <p:cNvPr id="5" name="CuadroTexto 4">
            <a:extLst>
              <a:ext uri="{FF2B5EF4-FFF2-40B4-BE49-F238E27FC236}">
                <a16:creationId xmlns:a16="http://schemas.microsoft.com/office/drawing/2014/main" id="{096AA54D-9CEA-447D-8C88-878AB57A5823}"/>
              </a:ext>
            </a:extLst>
          </p:cNvPr>
          <p:cNvSpPr txBox="1"/>
          <p:nvPr/>
        </p:nvSpPr>
        <p:spPr>
          <a:xfrm>
            <a:off x="3947980" y="1881939"/>
            <a:ext cx="4343433" cy="400110"/>
          </a:xfrm>
          <a:prstGeom prst="rect">
            <a:avLst/>
          </a:prstGeom>
          <a:noFill/>
        </p:spPr>
        <p:txBody>
          <a:bodyPr wrap="none" rtlCol="0">
            <a:spAutoFit/>
          </a:bodyPr>
          <a:lstStyle/>
          <a:p>
            <a:r>
              <a:rPr lang="es-ES" sz="2000" b="0" i="0" u="sng" dirty="0">
                <a:effectLst/>
              </a:rPr>
              <a:t>K-</a:t>
            </a:r>
            <a:r>
              <a:rPr lang="es-ES" sz="2000" b="0" i="0" u="sng" dirty="0" err="1">
                <a:effectLst/>
              </a:rPr>
              <a:t>Neighbors</a:t>
            </a:r>
            <a:r>
              <a:rPr lang="es-ES" sz="2000" b="0" i="0" u="sng" dirty="0">
                <a:effectLst/>
              </a:rPr>
              <a:t> </a:t>
            </a:r>
            <a:r>
              <a:rPr lang="es-ES" sz="2000" b="0" i="0" u="sng" dirty="0" err="1">
                <a:effectLst/>
              </a:rPr>
              <a:t>Classifier</a:t>
            </a:r>
            <a:r>
              <a:rPr lang="es-ES" sz="2000" b="0" i="0" u="sng" dirty="0">
                <a:effectLst/>
              </a:rPr>
              <a:t> utilizando SMOTE</a:t>
            </a:r>
            <a:endParaRPr lang="es-ES" sz="2000" u="sng" dirty="0"/>
          </a:p>
        </p:txBody>
      </p:sp>
      <p:sp>
        <p:nvSpPr>
          <p:cNvPr id="9" name="CuadroTexto 8">
            <a:extLst>
              <a:ext uri="{FF2B5EF4-FFF2-40B4-BE49-F238E27FC236}">
                <a16:creationId xmlns:a16="http://schemas.microsoft.com/office/drawing/2014/main" id="{B9EEF860-66A5-4C53-9833-B430AD7F9554}"/>
              </a:ext>
            </a:extLst>
          </p:cNvPr>
          <p:cNvSpPr txBox="1"/>
          <p:nvPr/>
        </p:nvSpPr>
        <p:spPr>
          <a:xfrm>
            <a:off x="3246781" y="3868066"/>
            <a:ext cx="2063450" cy="1477328"/>
          </a:xfrm>
          <a:prstGeom prst="rect">
            <a:avLst/>
          </a:prstGeom>
          <a:solidFill>
            <a:srgbClr val="D49499"/>
          </a:solidFill>
          <a:ln>
            <a:solidFill>
              <a:schemeClr val="tx1"/>
            </a:solidFill>
          </a:ln>
        </p:spPr>
        <p:txBody>
          <a:bodyPr wrap="none" rtlCol="0">
            <a:spAutoFit/>
          </a:bodyPr>
          <a:lstStyle/>
          <a:p>
            <a:pPr algn="ctr"/>
            <a:r>
              <a:rPr lang="es-ES" b="0" i="0" dirty="0" err="1">
                <a:effectLst/>
              </a:rPr>
              <a:t>Confusion</a:t>
            </a:r>
            <a:r>
              <a:rPr lang="es-ES" b="0" i="0" dirty="0">
                <a:effectLst/>
              </a:rPr>
              <a:t> </a:t>
            </a:r>
            <a:r>
              <a:rPr lang="es-ES" b="0" i="0" dirty="0" err="1">
                <a:effectLst/>
              </a:rPr>
              <a:t>matrix</a:t>
            </a:r>
            <a:r>
              <a:rPr lang="es-ES" b="0" i="0" dirty="0">
                <a:effectLst/>
              </a:rPr>
              <a:t>:</a:t>
            </a:r>
          </a:p>
          <a:p>
            <a:pPr algn="ctr"/>
            <a:r>
              <a:rPr lang="es-ES" b="0" i="0" dirty="0">
                <a:effectLst/>
              </a:rPr>
              <a:t>[[419 194]</a:t>
            </a:r>
          </a:p>
          <a:p>
            <a:pPr algn="ctr"/>
            <a:r>
              <a:rPr lang="es-ES" b="0" i="0" dirty="0">
                <a:effectLst/>
              </a:rPr>
              <a:t>[ 15 103]]</a:t>
            </a:r>
          </a:p>
          <a:p>
            <a:pPr algn="ctr"/>
            <a:endParaRPr lang="es-ES" dirty="0"/>
          </a:p>
          <a:p>
            <a:pPr algn="ctr"/>
            <a:r>
              <a:rPr lang="es-ES" dirty="0" err="1"/>
              <a:t>Accuracy</a:t>
            </a:r>
            <a:r>
              <a:rPr lang="es-ES" dirty="0"/>
              <a:t>: 71.4090%</a:t>
            </a:r>
          </a:p>
        </p:txBody>
      </p:sp>
      <p:sp>
        <p:nvSpPr>
          <p:cNvPr id="12" name="CuadroTexto 11">
            <a:extLst>
              <a:ext uri="{FF2B5EF4-FFF2-40B4-BE49-F238E27FC236}">
                <a16:creationId xmlns:a16="http://schemas.microsoft.com/office/drawing/2014/main" id="{16EE8EA9-26E8-4166-9AAF-BE6CC0356118}"/>
              </a:ext>
            </a:extLst>
          </p:cNvPr>
          <p:cNvSpPr txBox="1"/>
          <p:nvPr/>
        </p:nvSpPr>
        <p:spPr>
          <a:xfrm>
            <a:off x="6932656" y="3879356"/>
            <a:ext cx="2063450" cy="1477328"/>
          </a:xfrm>
          <a:prstGeom prst="rect">
            <a:avLst/>
          </a:prstGeom>
          <a:solidFill>
            <a:srgbClr val="D49499"/>
          </a:solidFill>
          <a:ln>
            <a:solidFill>
              <a:schemeClr val="tx1"/>
            </a:solidFill>
          </a:ln>
        </p:spPr>
        <p:txBody>
          <a:bodyPr wrap="none" rtlCol="0">
            <a:spAutoFit/>
          </a:bodyPr>
          <a:lstStyle/>
          <a:p>
            <a:pPr algn="ctr"/>
            <a:r>
              <a:rPr lang="es-ES" b="0" i="0" dirty="0" err="1">
                <a:effectLst/>
              </a:rPr>
              <a:t>Confusion</a:t>
            </a:r>
            <a:r>
              <a:rPr lang="es-ES" b="0" i="0" dirty="0">
                <a:effectLst/>
              </a:rPr>
              <a:t> </a:t>
            </a:r>
            <a:r>
              <a:rPr lang="es-ES" b="0" i="0" dirty="0" err="1">
                <a:effectLst/>
              </a:rPr>
              <a:t>matrix</a:t>
            </a:r>
            <a:r>
              <a:rPr lang="es-ES" b="0" i="0" dirty="0">
                <a:effectLst/>
              </a:rPr>
              <a:t>:</a:t>
            </a:r>
          </a:p>
          <a:p>
            <a:pPr algn="ctr"/>
            <a:r>
              <a:rPr lang="es-ES" dirty="0"/>
              <a:t>[[447 166]</a:t>
            </a:r>
          </a:p>
          <a:p>
            <a:pPr algn="ctr"/>
            <a:r>
              <a:rPr lang="es-ES" dirty="0"/>
              <a:t>[ 6 112]]</a:t>
            </a:r>
          </a:p>
          <a:p>
            <a:pPr algn="ctr"/>
            <a:endParaRPr lang="es-ES" dirty="0"/>
          </a:p>
          <a:p>
            <a:pPr algn="ctr"/>
            <a:r>
              <a:rPr lang="es-ES" dirty="0" err="1"/>
              <a:t>Accuracy</a:t>
            </a:r>
            <a:r>
              <a:rPr lang="es-ES" dirty="0"/>
              <a:t>: 76.4706%</a:t>
            </a:r>
          </a:p>
        </p:txBody>
      </p:sp>
      <p:sp>
        <p:nvSpPr>
          <p:cNvPr id="10" name="CuadroTexto 9">
            <a:extLst>
              <a:ext uri="{FF2B5EF4-FFF2-40B4-BE49-F238E27FC236}">
                <a16:creationId xmlns:a16="http://schemas.microsoft.com/office/drawing/2014/main" id="{EF126161-F114-4C37-BBD0-6C98F2E621A9}"/>
              </a:ext>
            </a:extLst>
          </p:cNvPr>
          <p:cNvSpPr txBox="1"/>
          <p:nvPr/>
        </p:nvSpPr>
        <p:spPr>
          <a:xfrm>
            <a:off x="3372790" y="2927320"/>
            <a:ext cx="1615635" cy="369332"/>
          </a:xfrm>
          <a:prstGeom prst="rect">
            <a:avLst/>
          </a:prstGeom>
          <a:noFill/>
        </p:spPr>
        <p:txBody>
          <a:bodyPr wrap="none" rtlCol="0">
            <a:spAutoFit/>
          </a:bodyPr>
          <a:lstStyle/>
          <a:p>
            <a:r>
              <a:rPr lang="es-ES" dirty="0"/>
              <a:t>Con “Diabetes”</a:t>
            </a:r>
          </a:p>
        </p:txBody>
      </p:sp>
      <p:sp>
        <p:nvSpPr>
          <p:cNvPr id="15" name="CuadroTexto 14">
            <a:extLst>
              <a:ext uri="{FF2B5EF4-FFF2-40B4-BE49-F238E27FC236}">
                <a16:creationId xmlns:a16="http://schemas.microsoft.com/office/drawing/2014/main" id="{CDF58461-5AC1-41CE-A5A2-04733A599569}"/>
              </a:ext>
            </a:extLst>
          </p:cNvPr>
          <p:cNvSpPr txBox="1"/>
          <p:nvPr/>
        </p:nvSpPr>
        <p:spPr>
          <a:xfrm>
            <a:off x="7188762" y="2890088"/>
            <a:ext cx="1532279" cy="369332"/>
          </a:xfrm>
          <a:prstGeom prst="rect">
            <a:avLst/>
          </a:prstGeom>
          <a:noFill/>
        </p:spPr>
        <p:txBody>
          <a:bodyPr wrap="none" rtlCol="0">
            <a:spAutoFit/>
          </a:bodyPr>
          <a:lstStyle/>
          <a:p>
            <a:r>
              <a:rPr lang="es-ES" dirty="0"/>
              <a:t>Sin “Diabetes”</a:t>
            </a:r>
          </a:p>
        </p:txBody>
      </p:sp>
      <p:cxnSp>
        <p:nvCxnSpPr>
          <p:cNvPr id="16" name="Conector recto de flecha 15">
            <a:extLst>
              <a:ext uri="{FF2B5EF4-FFF2-40B4-BE49-F238E27FC236}">
                <a16:creationId xmlns:a16="http://schemas.microsoft.com/office/drawing/2014/main" id="{A49C22A7-485B-44E1-861A-AAC35A035881}"/>
              </a:ext>
            </a:extLst>
          </p:cNvPr>
          <p:cNvCxnSpPr>
            <a:cxnSpLocks/>
            <a:stCxn id="5" idx="2"/>
            <a:endCxn id="10" idx="0"/>
          </p:cNvCxnSpPr>
          <p:nvPr/>
        </p:nvCxnSpPr>
        <p:spPr>
          <a:xfrm flipH="1">
            <a:off x="4180608" y="2282049"/>
            <a:ext cx="1939089" cy="645271"/>
          </a:xfrm>
          <a:prstGeom prst="straightConnector1">
            <a:avLst/>
          </a:prstGeom>
          <a:ln w="19050">
            <a:solidFill>
              <a:srgbClr val="BD0F38"/>
            </a:solidFill>
            <a:tailEnd type="triangle"/>
          </a:ln>
        </p:spPr>
        <p:style>
          <a:lnRef idx="1">
            <a:schemeClr val="accent1"/>
          </a:lnRef>
          <a:fillRef idx="0">
            <a:schemeClr val="accent1"/>
          </a:fillRef>
          <a:effectRef idx="0">
            <a:schemeClr val="accent1"/>
          </a:effectRef>
          <a:fontRef idx="minor">
            <a:schemeClr val="tx1"/>
          </a:fontRef>
        </p:style>
      </p:cxnSp>
      <p:cxnSp>
        <p:nvCxnSpPr>
          <p:cNvPr id="18" name="Conector recto de flecha 17">
            <a:extLst>
              <a:ext uri="{FF2B5EF4-FFF2-40B4-BE49-F238E27FC236}">
                <a16:creationId xmlns:a16="http://schemas.microsoft.com/office/drawing/2014/main" id="{83AB0A48-D498-4CD8-9BA7-08BAE26D86D6}"/>
              </a:ext>
            </a:extLst>
          </p:cNvPr>
          <p:cNvCxnSpPr>
            <a:cxnSpLocks/>
            <a:stCxn id="5" idx="2"/>
            <a:endCxn id="15" idx="0"/>
          </p:cNvCxnSpPr>
          <p:nvPr/>
        </p:nvCxnSpPr>
        <p:spPr>
          <a:xfrm>
            <a:off x="6119697" y="2282049"/>
            <a:ext cx="1835205" cy="608039"/>
          </a:xfrm>
          <a:prstGeom prst="straightConnector1">
            <a:avLst/>
          </a:prstGeom>
          <a:ln w="19050">
            <a:solidFill>
              <a:srgbClr val="BD0F38"/>
            </a:solidFill>
            <a:tailEnd type="triangle"/>
          </a:ln>
        </p:spPr>
        <p:style>
          <a:lnRef idx="1">
            <a:schemeClr val="accent1"/>
          </a:lnRef>
          <a:fillRef idx="0">
            <a:schemeClr val="accent1"/>
          </a:fillRef>
          <a:effectRef idx="0">
            <a:schemeClr val="accent1"/>
          </a:effectRef>
          <a:fontRef idx="minor">
            <a:schemeClr val="tx1"/>
          </a:fontRef>
        </p:style>
      </p:cxnSp>
      <p:cxnSp>
        <p:nvCxnSpPr>
          <p:cNvPr id="21" name="Conector recto de flecha 20">
            <a:extLst>
              <a:ext uri="{FF2B5EF4-FFF2-40B4-BE49-F238E27FC236}">
                <a16:creationId xmlns:a16="http://schemas.microsoft.com/office/drawing/2014/main" id="{F27A73AD-511A-4071-B8DA-4E95CDE8AAA1}"/>
              </a:ext>
            </a:extLst>
          </p:cNvPr>
          <p:cNvCxnSpPr>
            <a:cxnSpLocks/>
            <a:stCxn id="15" idx="2"/>
            <a:endCxn id="12" idx="0"/>
          </p:cNvCxnSpPr>
          <p:nvPr/>
        </p:nvCxnSpPr>
        <p:spPr>
          <a:xfrm>
            <a:off x="7954902" y="3259420"/>
            <a:ext cx="9479" cy="619936"/>
          </a:xfrm>
          <a:prstGeom prst="straightConnector1">
            <a:avLst/>
          </a:prstGeom>
          <a:ln w="19050">
            <a:solidFill>
              <a:srgbClr val="BD0F38"/>
            </a:solidFill>
            <a:tailEnd type="triangle"/>
          </a:ln>
        </p:spPr>
        <p:style>
          <a:lnRef idx="1">
            <a:schemeClr val="accent1"/>
          </a:lnRef>
          <a:fillRef idx="0">
            <a:schemeClr val="accent1"/>
          </a:fillRef>
          <a:effectRef idx="0">
            <a:schemeClr val="accent1"/>
          </a:effectRef>
          <a:fontRef idx="minor">
            <a:schemeClr val="tx1"/>
          </a:fontRef>
        </p:style>
      </p:cxnSp>
      <p:cxnSp>
        <p:nvCxnSpPr>
          <p:cNvPr id="27" name="Conector recto de flecha 26">
            <a:extLst>
              <a:ext uri="{FF2B5EF4-FFF2-40B4-BE49-F238E27FC236}">
                <a16:creationId xmlns:a16="http://schemas.microsoft.com/office/drawing/2014/main" id="{7C425B99-0E83-41A3-A1AD-4BD39693181C}"/>
              </a:ext>
            </a:extLst>
          </p:cNvPr>
          <p:cNvCxnSpPr>
            <a:cxnSpLocks/>
          </p:cNvCxnSpPr>
          <p:nvPr/>
        </p:nvCxnSpPr>
        <p:spPr>
          <a:xfrm>
            <a:off x="4180607" y="3296652"/>
            <a:ext cx="0" cy="571414"/>
          </a:xfrm>
          <a:prstGeom prst="straightConnector1">
            <a:avLst/>
          </a:prstGeom>
          <a:ln w="19050">
            <a:solidFill>
              <a:srgbClr val="BD0F38"/>
            </a:solidFill>
            <a:tailEnd type="triangle"/>
          </a:ln>
        </p:spPr>
        <p:style>
          <a:lnRef idx="1">
            <a:schemeClr val="accent1"/>
          </a:lnRef>
          <a:fillRef idx="0">
            <a:schemeClr val="accent1"/>
          </a:fillRef>
          <a:effectRef idx="0">
            <a:schemeClr val="accent1"/>
          </a:effectRef>
          <a:fontRef idx="minor">
            <a:schemeClr val="tx1"/>
          </a:fontRef>
        </p:style>
      </p:cxnSp>
      <p:pic>
        <p:nvPicPr>
          <p:cNvPr id="30" name="Picture 24">
            <a:extLst>
              <a:ext uri="{FF2B5EF4-FFF2-40B4-BE49-F238E27FC236}">
                <a16:creationId xmlns:a16="http://schemas.microsoft.com/office/drawing/2014/main" id="{4C52CD94-7D1A-4F0D-984B-A779F49BC1C9}"/>
              </a:ext>
            </a:extLst>
          </p:cNvPr>
          <p:cNvPicPr>
            <a:picLocks noChangeAspect="1"/>
          </p:cNvPicPr>
          <p:nvPr/>
        </p:nvPicPr>
        <p:blipFill>
          <a:blip r:embed="rId7"/>
          <a:srcRect/>
          <a:stretch>
            <a:fillRect/>
          </a:stretch>
        </p:blipFill>
        <p:spPr>
          <a:xfrm>
            <a:off x="8635195" y="3328186"/>
            <a:ext cx="673930" cy="663820"/>
          </a:xfrm>
          <a:prstGeom prst="rect">
            <a:avLst/>
          </a:prstGeom>
        </p:spPr>
      </p:pic>
      <p:sp>
        <p:nvSpPr>
          <p:cNvPr id="31" name="CuadroTexto 30">
            <a:extLst>
              <a:ext uri="{FF2B5EF4-FFF2-40B4-BE49-F238E27FC236}">
                <a16:creationId xmlns:a16="http://schemas.microsoft.com/office/drawing/2014/main" id="{3BB6E799-A0B0-42ED-ABF1-7CF803B83A4D}"/>
              </a:ext>
            </a:extLst>
          </p:cNvPr>
          <p:cNvSpPr txBox="1"/>
          <p:nvPr/>
        </p:nvSpPr>
        <p:spPr>
          <a:xfrm>
            <a:off x="7924" y="5221369"/>
            <a:ext cx="3277661" cy="1600438"/>
          </a:xfrm>
          <a:prstGeom prst="rect">
            <a:avLst/>
          </a:prstGeom>
          <a:noFill/>
        </p:spPr>
        <p:txBody>
          <a:bodyPr wrap="square" rtlCol="0">
            <a:spAutoFit/>
          </a:bodyPr>
          <a:lstStyle/>
          <a:p>
            <a:pPr marL="285750" indent="-285750">
              <a:buFont typeface="Wingdings" panose="05000000000000000000" pitchFamily="2" charset="2"/>
              <a:buChar char="§"/>
            </a:pPr>
            <a:r>
              <a:rPr lang="es-ES" sz="700" dirty="0">
                <a:solidFill>
                  <a:schemeClr val="tx1">
                    <a:lumMod val="75000"/>
                    <a:lumOff val="25000"/>
                  </a:schemeClr>
                </a:solidFill>
              </a:rPr>
              <a:t>Contexto y justificación del tema</a:t>
            </a:r>
          </a:p>
          <a:p>
            <a:pPr marL="285750" indent="-285750">
              <a:buFont typeface="Wingdings" panose="05000000000000000000" pitchFamily="2" charset="2"/>
              <a:buChar char="§"/>
            </a:pPr>
            <a:r>
              <a:rPr lang="es-ES" sz="700" dirty="0">
                <a:solidFill>
                  <a:schemeClr val="tx1">
                    <a:lumMod val="75000"/>
                    <a:lumOff val="25000"/>
                  </a:schemeClr>
                </a:solidFill>
              </a:rPr>
              <a:t>Hipótesis planteadas en el EDA</a:t>
            </a:r>
          </a:p>
          <a:p>
            <a:pPr marL="285750" indent="-285750">
              <a:buFont typeface="Wingdings" panose="05000000000000000000" pitchFamily="2" charset="2"/>
              <a:buChar char="§"/>
            </a:pPr>
            <a:r>
              <a:rPr lang="es-ES" sz="700" dirty="0">
                <a:solidFill>
                  <a:schemeClr val="tx1">
                    <a:lumMod val="75000"/>
                    <a:lumOff val="25000"/>
                  </a:schemeClr>
                </a:solidFill>
              </a:rPr>
              <a:t>Datos modelos ML</a:t>
            </a:r>
          </a:p>
          <a:p>
            <a:pPr marL="285750" indent="-285750">
              <a:buFont typeface="Wingdings" panose="05000000000000000000" pitchFamily="2" charset="2"/>
              <a:buChar char="§"/>
            </a:pPr>
            <a:r>
              <a:rPr lang="es-ES" sz="700" dirty="0">
                <a:solidFill>
                  <a:schemeClr val="tx1">
                    <a:lumMod val="75000"/>
                    <a:lumOff val="25000"/>
                  </a:schemeClr>
                </a:solidFill>
              </a:rPr>
              <a:t>Hipótesis actuales planteadas</a:t>
            </a:r>
          </a:p>
          <a:p>
            <a:pPr marL="285750" indent="-285750">
              <a:buFont typeface="Wingdings" panose="05000000000000000000" pitchFamily="2" charset="2"/>
              <a:buChar char="§"/>
            </a:pPr>
            <a:r>
              <a:rPr lang="es-ES" sz="700" dirty="0">
                <a:solidFill>
                  <a:schemeClr val="tx1">
                    <a:lumMod val="75000"/>
                    <a:lumOff val="25000"/>
                  </a:schemeClr>
                </a:solidFill>
              </a:rPr>
              <a:t>Algoritmos de ML utilizados</a:t>
            </a:r>
          </a:p>
          <a:p>
            <a:pPr marL="285750" indent="-285750">
              <a:buFont typeface="Wingdings" panose="05000000000000000000" pitchFamily="2" charset="2"/>
              <a:buChar char="§"/>
            </a:pPr>
            <a:r>
              <a:rPr lang="es-ES" sz="700" dirty="0">
                <a:solidFill>
                  <a:schemeClr val="tx1">
                    <a:lumMod val="75000"/>
                    <a:lumOff val="25000"/>
                  </a:schemeClr>
                </a:solidFill>
              </a:rPr>
              <a:t>Resultados modelos ML sin tratamiento de datos</a:t>
            </a:r>
          </a:p>
          <a:p>
            <a:pPr marL="285750" indent="-285750">
              <a:buFont typeface="Wingdings" panose="05000000000000000000" pitchFamily="2" charset="2"/>
              <a:buChar char="§"/>
            </a:pPr>
            <a:r>
              <a:rPr lang="es-ES" sz="700" dirty="0">
                <a:solidFill>
                  <a:schemeClr val="tx1">
                    <a:lumMod val="75000"/>
                    <a:lumOff val="25000"/>
                  </a:schemeClr>
                </a:solidFill>
              </a:rPr>
              <a:t>Datos desbalanceados – Medidas adoptadas</a:t>
            </a:r>
          </a:p>
          <a:p>
            <a:pPr marL="285750" indent="-285750">
              <a:buFont typeface="Wingdings" panose="05000000000000000000" pitchFamily="2" charset="2"/>
              <a:buChar char="§"/>
            </a:pPr>
            <a:r>
              <a:rPr lang="es-ES" sz="700" dirty="0">
                <a:solidFill>
                  <a:schemeClr val="tx1">
                    <a:lumMod val="75000"/>
                    <a:lumOff val="25000"/>
                  </a:schemeClr>
                </a:solidFill>
              </a:rPr>
              <a:t>Resultados modelos ML con tratamiento de datos</a:t>
            </a:r>
          </a:p>
          <a:p>
            <a:pPr marL="285750" indent="-285750">
              <a:buFont typeface="Wingdings" panose="05000000000000000000" pitchFamily="2" charset="2"/>
              <a:buChar char="§"/>
            </a:pPr>
            <a:r>
              <a:rPr lang="es-ES" sz="700" dirty="0">
                <a:solidFill>
                  <a:schemeClr val="tx1">
                    <a:lumMod val="75000"/>
                    <a:lumOff val="25000"/>
                  </a:schemeClr>
                </a:solidFill>
              </a:rPr>
              <a:t>Importancia características modelo seleccionado</a:t>
            </a:r>
          </a:p>
          <a:p>
            <a:pPr marL="285750" indent="-285750">
              <a:buFont typeface="Wingdings" panose="05000000000000000000" pitchFamily="2" charset="2"/>
              <a:buChar char="§"/>
            </a:pPr>
            <a:r>
              <a:rPr lang="es-ES" sz="700" dirty="0">
                <a:solidFill>
                  <a:schemeClr val="tx1">
                    <a:lumMod val="75000"/>
                    <a:lumOff val="25000"/>
                  </a:schemeClr>
                </a:solidFill>
              </a:rPr>
              <a:t>Evaluación modelo sin característica “Diabetes”</a:t>
            </a:r>
          </a:p>
          <a:p>
            <a:pPr marL="285750" indent="-285750">
              <a:buFont typeface="Wingdings" panose="05000000000000000000" pitchFamily="2" charset="2"/>
              <a:buChar char="§"/>
            </a:pPr>
            <a:r>
              <a:rPr lang="es-ES" sz="700" dirty="0">
                <a:solidFill>
                  <a:schemeClr val="tx1">
                    <a:lumMod val="75000"/>
                    <a:lumOff val="25000"/>
                  </a:schemeClr>
                </a:solidFill>
              </a:rPr>
              <a:t>Curvas ROC</a:t>
            </a:r>
          </a:p>
          <a:p>
            <a:pPr marL="285750" indent="-285750">
              <a:buFont typeface="Wingdings" panose="05000000000000000000" pitchFamily="2" charset="2"/>
              <a:buChar char="§"/>
            </a:pPr>
            <a:r>
              <a:rPr lang="es-ES" sz="700" dirty="0" err="1">
                <a:solidFill>
                  <a:schemeClr val="tx1">
                    <a:lumMod val="75000"/>
                    <a:lumOff val="25000"/>
                  </a:schemeClr>
                </a:solidFill>
              </a:rPr>
              <a:t>Accuracy</a:t>
            </a:r>
            <a:r>
              <a:rPr lang="es-ES" sz="700" dirty="0">
                <a:solidFill>
                  <a:schemeClr val="tx1">
                    <a:lumMod val="75000"/>
                    <a:lumOff val="25000"/>
                  </a:schemeClr>
                </a:solidFill>
              </a:rPr>
              <a:t> de los modelos</a:t>
            </a:r>
          </a:p>
          <a:p>
            <a:pPr marL="285750" indent="-285750">
              <a:buFont typeface="Wingdings" panose="05000000000000000000" pitchFamily="2" charset="2"/>
              <a:buChar char="§"/>
            </a:pPr>
            <a:r>
              <a:rPr lang="es-ES" sz="700" dirty="0">
                <a:solidFill>
                  <a:schemeClr val="tx1">
                    <a:lumMod val="75000"/>
                    <a:lumOff val="25000"/>
                  </a:schemeClr>
                </a:solidFill>
              </a:rPr>
              <a:t>Conclusión y validación de hipótesis</a:t>
            </a:r>
          </a:p>
          <a:p>
            <a:pPr marL="285750" indent="-285750">
              <a:buFont typeface="Wingdings" panose="05000000000000000000" pitchFamily="2" charset="2"/>
              <a:buChar char="q"/>
            </a:pPr>
            <a:endParaRPr lang="es-ES" sz="700" dirty="0">
              <a:solidFill>
                <a:schemeClr val="tx1">
                  <a:lumMod val="75000"/>
                  <a:lumOff val="25000"/>
                </a:schemeClr>
              </a:solidFill>
            </a:endParaRPr>
          </a:p>
        </p:txBody>
      </p:sp>
      <p:sp>
        <p:nvSpPr>
          <p:cNvPr id="32" name="CuadroTexto 31">
            <a:extLst>
              <a:ext uri="{FF2B5EF4-FFF2-40B4-BE49-F238E27FC236}">
                <a16:creationId xmlns:a16="http://schemas.microsoft.com/office/drawing/2014/main" id="{936BAD05-54E1-457E-9F30-59F2FF564BD5}"/>
              </a:ext>
            </a:extLst>
          </p:cNvPr>
          <p:cNvSpPr txBox="1"/>
          <p:nvPr/>
        </p:nvSpPr>
        <p:spPr>
          <a:xfrm>
            <a:off x="-36143" y="6182054"/>
            <a:ext cx="314979" cy="215444"/>
          </a:xfrm>
          <a:prstGeom prst="rect">
            <a:avLst/>
          </a:prstGeom>
          <a:noFill/>
        </p:spPr>
        <p:txBody>
          <a:bodyPr wrap="square">
            <a:spAutoFit/>
          </a:bodyPr>
          <a:lstStyle/>
          <a:p>
            <a:r>
              <a:rPr lang="es-ES" sz="800" dirty="0"/>
              <a:t>❤️</a:t>
            </a:r>
          </a:p>
        </p:txBody>
      </p:sp>
    </p:spTree>
    <p:extLst>
      <p:ext uri="{BB962C8B-B14F-4D97-AF65-F5344CB8AC3E}">
        <p14:creationId xmlns:p14="http://schemas.microsoft.com/office/powerpoint/2010/main" val="6140282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8A35176B-F41A-4CEF-89A7-2F05989BFB0E}"/>
              </a:ext>
            </a:extLst>
          </p:cNvPr>
          <p:cNvPicPr>
            <a:picLocks noChangeAspect="1"/>
          </p:cNvPicPr>
          <p:nvPr/>
        </p:nvPicPr>
        <p:blipFill>
          <a:blip r:embed="rId3"/>
          <a:stretch>
            <a:fillRect/>
          </a:stretch>
        </p:blipFill>
        <p:spPr>
          <a:xfrm>
            <a:off x="2351380" y="1317933"/>
            <a:ext cx="8871897" cy="4944479"/>
          </a:xfrm>
          <a:prstGeom prst="rect">
            <a:avLst/>
          </a:prstGeom>
        </p:spPr>
      </p:pic>
      <p:sp>
        <p:nvSpPr>
          <p:cNvPr id="11" name="Freeform 6">
            <a:extLst>
              <a:ext uri="{FF2B5EF4-FFF2-40B4-BE49-F238E27FC236}">
                <a16:creationId xmlns:a16="http://schemas.microsoft.com/office/drawing/2014/main" id="{60A53A80-58E5-4AF5-8A1F-3FF116DAD042}"/>
              </a:ext>
            </a:extLst>
          </p:cNvPr>
          <p:cNvSpPr/>
          <p:nvPr/>
        </p:nvSpPr>
        <p:spPr>
          <a:xfrm rot="6599254">
            <a:off x="-8326942" y="-3119283"/>
            <a:ext cx="12014151" cy="12388074"/>
          </a:xfrm>
          <a:custGeom>
            <a:avLst/>
            <a:gdLst/>
            <a:ahLst/>
            <a:cxnLst/>
            <a:rect l="l" t="t" r="r" b="b"/>
            <a:pathLst>
              <a:path w="11622266" h="12388074">
                <a:moveTo>
                  <a:pt x="0" y="0"/>
                </a:moveTo>
                <a:lnTo>
                  <a:pt x="11622266" y="0"/>
                </a:lnTo>
                <a:lnTo>
                  <a:pt x="11622266" y="12388074"/>
                </a:lnTo>
                <a:lnTo>
                  <a:pt x="0" y="1238807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s-ES" dirty="0"/>
          </a:p>
        </p:txBody>
      </p:sp>
      <p:sp>
        <p:nvSpPr>
          <p:cNvPr id="6" name="Freeform 18">
            <a:extLst>
              <a:ext uri="{FF2B5EF4-FFF2-40B4-BE49-F238E27FC236}">
                <a16:creationId xmlns:a16="http://schemas.microsoft.com/office/drawing/2014/main" id="{4AE26611-BAC1-4F55-842F-2C61BAF15C72}"/>
              </a:ext>
            </a:extLst>
          </p:cNvPr>
          <p:cNvSpPr/>
          <p:nvPr/>
        </p:nvSpPr>
        <p:spPr>
          <a:xfrm>
            <a:off x="10619830" y="-936132"/>
            <a:ext cx="2556197" cy="2751289"/>
          </a:xfrm>
          <a:custGeom>
            <a:avLst/>
            <a:gdLst/>
            <a:ahLst/>
            <a:cxnLst/>
            <a:rect l="l" t="t" r="r" b="b"/>
            <a:pathLst>
              <a:path w="2556197" h="2751289">
                <a:moveTo>
                  <a:pt x="0" y="0"/>
                </a:moveTo>
                <a:lnTo>
                  <a:pt x="2556197" y="0"/>
                </a:lnTo>
                <a:lnTo>
                  <a:pt x="2556197" y="2751288"/>
                </a:lnTo>
                <a:lnTo>
                  <a:pt x="0" y="2751288"/>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cxnSp>
        <p:nvCxnSpPr>
          <p:cNvPr id="8" name="Conector recto 7">
            <a:extLst>
              <a:ext uri="{FF2B5EF4-FFF2-40B4-BE49-F238E27FC236}">
                <a16:creationId xmlns:a16="http://schemas.microsoft.com/office/drawing/2014/main" id="{42BFC390-A8D0-469D-80A2-1291349B10C8}"/>
              </a:ext>
            </a:extLst>
          </p:cNvPr>
          <p:cNvCxnSpPr>
            <a:cxnSpLocks/>
          </p:cNvCxnSpPr>
          <p:nvPr/>
        </p:nvCxnSpPr>
        <p:spPr>
          <a:xfrm>
            <a:off x="-1174139" y="933450"/>
            <a:ext cx="14169097" cy="0"/>
          </a:xfrm>
          <a:prstGeom prst="line">
            <a:avLst/>
          </a:prstGeom>
        </p:spPr>
        <p:style>
          <a:lnRef idx="1">
            <a:schemeClr val="dk1"/>
          </a:lnRef>
          <a:fillRef idx="0">
            <a:schemeClr val="dk1"/>
          </a:fillRef>
          <a:effectRef idx="0">
            <a:schemeClr val="dk1"/>
          </a:effectRef>
          <a:fontRef idx="minor">
            <a:schemeClr val="tx1"/>
          </a:fontRef>
        </p:style>
      </p:cxnSp>
      <p:sp>
        <p:nvSpPr>
          <p:cNvPr id="7" name="Título 89">
            <a:extLst>
              <a:ext uri="{FF2B5EF4-FFF2-40B4-BE49-F238E27FC236}">
                <a16:creationId xmlns:a16="http://schemas.microsoft.com/office/drawing/2014/main" id="{444B6911-EFA3-4C00-8612-62F60A9ED6F3}"/>
              </a:ext>
            </a:extLst>
          </p:cNvPr>
          <p:cNvSpPr>
            <a:spLocks noGrp="1"/>
          </p:cNvSpPr>
          <p:nvPr>
            <p:ph type="title"/>
          </p:nvPr>
        </p:nvSpPr>
        <p:spPr>
          <a:xfrm>
            <a:off x="97898" y="-15038"/>
            <a:ext cx="11300415" cy="1325563"/>
          </a:xfrm>
        </p:spPr>
        <p:txBody>
          <a:bodyPr/>
          <a:lstStyle/>
          <a:p>
            <a:r>
              <a:rPr lang="es-ES" dirty="0">
                <a:effectLst>
                  <a:outerShdw blurRad="38100" dist="38100" dir="2700000" algn="tl">
                    <a:srgbClr val="000000">
                      <a:alpha val="43137"/>
                    </a:srgbClr>
                  </a:outerShdw>
                </a:effectLst>
              </a:rPr>
              <a:t>Curvas ROC</a:t>
            </a:r>
          </a:p>
        </p:txBody>
      </p:sp>
      <p:sp>
        <p:nvSpPr>
          <p:cNvPr id="19" name="CuadroTexto 18">
            <a:extLst>
              <a:ext uri="{FF2B5EF4-FFF2-40B4-BE49-F238E27FC236}">
                <a16:creationId xmlns:a16="http://schemas.microsoft.com/office/drawing/2014/main" id="{5CA1B49D-AE72-467B-8BE9-3335ED514C31}"/>
              </a:ext>
            </a:extLst>
          </p:cNvPr>
          <p:cNvSpPr txBox="1"/>
          <p:nvPr/>
        </p:nvSpPr>
        <p:spPr>
          <a:xfrm>
            <a:off x="7924" y="5221369"/>
            <a:ext cx="3277661" cy="1600438"/>
          </a:xfrm>
          <a:prstGeom prst="rect">
            <a:avLst/>
          </a:prstGeom>
          <a:noFill/>
        </p:spPr>
        <p:txBody>
          <a:bodyPr wrap="square" rtlCol="0">
            <a:spAutoFit/>
          </a:bodyPr>
          <a:lstStyle/>
          <a:p>
            <a:pPr marL="285750" indent="-285750">
              <a:buFont typeface="Wingdings" panose="05000000000000000000" pitchFamily="2" charset="2"/>
              <a:buChar char="§"/>
            </a:pPr>
            <a:r>
              <a:rPr lang="es-ES" sz="700" dirty="0">
                <a:solidFill>
                  <a:schemeClr val="tx1">
                    <a:lumMod val="75000"/>
                    <a:lumOff val="25000"/>
                  </a:schemeClr>
                </a:solidFill>
              </a:rPr>
              <a:t>Contexto y justificación del tema</a:t>
            </a:r>
          </a:p>
          <a:p>
            <a:pPr marL="285750" indent="-285750">
              <a:buFont typeface="Wingdings" panose="05000000000000000000" pitchFamily="2" charset="2"/>
              <a:buChar char="§"/>
            </a:pPr>
            <a:r>
              <a:rPr lang="es-ES" sz="700" dirty="0">
                <a:solidFill>
                  <a:schemeClr val="tx1">
                    <a:lumMod val="75000"/>
                    <a:lumOff val="25000"/>
                  </a:schemeClr>
                </a:solidFill>
              </a:rPr>
              <a:t>Hipótesis planteadas en el EDA</a:t>
            </a:r>
          </a:p>
          <a:p>
            <a:pPr marL="285750" indent="-285750">
              <a:buFont typeface="Wingdings" panose="05000000000000000000" pitchFamily="2" charset="2"/>
              <a:buChar char="§"/>
            </a:pPr>
            <a:r>
              <a:rPr lang="es-ES" sz="700" dirty="0">
                <a:solidFill>
                  <a:schemeClr val="tx1">
                    <a:lumMod val="75000"/>
                    <a:lumOff val="25000"/>
                  </a:schemeClr>
                </a:solidFill>
              </a:rPr>
              <a:t>Datos modelos ML</a:t>
            </a:r>
          </a:p>
          <a:p>
            <a:pPr marL="285750" indent="-285750">
              <a:buFont typeface="Wingdings" panose="05000000000000000000" pitchFamily="2" charset="2"/>
              <a:buChar char="§"/>
            </a:pPr>
            <a:r>
              <a:rPr lang="es-ES" sz="700" dirty="0">
                <a:solidFill>
                  <a:schemeClr val="tx1">
                    <a:lumMod val="75000"/>
                    <a:lumOff val="25000"/>
                  </a:schemeClr>
                </a:solidFill>
              </a:rPr>
              <a:t>Hipótesis actuales planteadas</a:t>
            </a:r>
          </a:p>
          <a:p>
            <a:pPr marL="285750" indent="-285750">
              <a:buFont typeface="Wingdings" panose="05000000000000000000" pitchFamily="2" charset="2"/>
              <a:buChar char="§"/>
            </a:pPr>
            <a:r>
              <a:rPr lang="es-ES" sz="700" dirty="0">
                <a:solidFill>
                  <a:schemeClr val="tx1">
                    <a:lumMod val="75000"/>
                    <a:lumOff val="25000"/>
                  </a:schemeClr>
                </a:solidFill>
              </a:rPr>
              <a:t>Algoritmos de ML utilizados</a:t>
            </a:r>
          </a:p>
          <a:p>
            <a:pPr marL="285750" indent="-285750">
              <a:buFont typeface="Wingdings" panose="05000000000000000000" pitchFamily="2" charset="2"/>
              <a:buChar char="§"/>
            </a:pPr>
            <a:r>
              <a:rPr lang="es-ES" sz="700" dirty="0">
                <a:solidFill>
                  <a:schemeClr val="tx1">
                    <a:lumMod val="75000"/>
                    <a:lumOff val="25000"/>
                  </a:schemeClr>
                </a:solidFill>
              </a:rPr>
              <a:t>Resultados modelos ML sin tratamiento de datos</a:t>
            </a:r>
          </a:p>
          <a:p>
            <a:pPr marL="285750" indent="-285750">
              <a:buFont typeface="Wingdings" panose="05000000000000000000" pitchFamily="2" charset="2"/>
              <a:buChar char="§"/>
            </a:pPr>
            <a:r>
              <a:rPr lang="es-ES" sz="700" dirty="0">
                <a:solidFill>
                  <a:schemeClr val="tx1">
                    <a:lumMod val="75000"/>
                    <a:lumOff val="25000"/>
                  </a:schemeClr>
                </a:solidFill>
              </a:rPr>
              <a:t>Datos desbalanceados – Medidas adoptadas</a:t>
            </a:r>
          </a:p>
          <a:p>
            <a:pPr marL="285750" indent="-285750">
              <a:buFont typeface="Wingdings" panose="05000000000000000000" pitchFamily="2" charset="2"/>
              <a:buChar char="§"/>
            </a:pPr>
            <a:r>
              <a:rPr lang="es-ES" sz="700" dirty="0">
                <a:solidFill>
                  <a:schemeClr val="tx1">
                    <a:lumMod val="75000"/>
                    <a:lumOff val="25000"/>
                  </a:schemeClr>
                </a:solidFill>
              </a:rPr>
              <a:t>Resultados modelos ML con tratamiento de datos</a:t>
            </a:r>
          </a:p>
          <a:p>
            <a:pPr marL="285750" indent="-285750">
              <a:buFont typeface="Wingdings" panose="05000000000000000000" pitchFamily="2" charset="2"/>
              <a:buChar char="§"/>
            </a:pPr>
            <a:r>
              <a:rPr lang="es-ES" sz="700" dirty="0">
                <a:solidFill>
                  <a:schemeClr val="tx1">
                    <a:lumMod val="75000"/>
                    <a:lumOff val="25000"/>
                  </a:schemeClr>
                </a:solidFill>
              </a:rPr>
              <a:t>Importancia características modelo seleccionado</a:t>
            </a:r>
          </a:p>
          <a:p>
            <a:pPr marL="285750" indent="-285750">
              <a:buFont typeface="Wingdings" panose="05000000000000000000" pitchFamily="2" charset="2"/>
              <a:buChar char="§"/>
            </a:pPr>
            <a:r>
              <a:rPr lang="es-ES" sz="700" dirty="0">
                <a:solidFill>
                  <a:schemeClr val="tx1">
                    <a:lumMod val="75000"/>
                    <a:lumOff val="25000"/>
                  </a:schemeClr>
                </a:solidFill>
              </a:rPr>
              <a:t>Evaluación modelo sin característica “Diabetes”</a:t>
            </a:r>
          </a:p>
          <a:p>
            <a:pPr marL="285750" indent="-285750">
              <a:buFont typeface="Wingdings" panose="05000000000000000000" pitchFamily="2" charset="2"/>
              <a:buChar char="§"/>
            </a:pPr>
            <a:r>
              <a:rPr lang="es-ES" sz="700" dirty="0">
                <a:solidFill>
                  <a:schemeClr val="tx1">
                    <a:lumMod val="75000"/>
                    <a:lumOff val="25000"/>
                  </a:schemeClr>
                </a:solidFill>
              </a:rPr>
              <a:t>Curvas ROC</a:t>
            </a:r>
          </a:p>
          <a:p>
            <a:pPr marL="285750" indent="-285750">
              <a:buFont typeface="Wingdings" panose="05000000000000000000" pitchFamily="2" charset="2"/>
              <a:buChar char="§"/>
            </a:pPr>
            <a:r>
              <a:rPr lang="es-ES" sz="700" dirty="0" err="1">
                <a:solidFill>
                  <a:schemeClr val="tx1">
                    <a:lumMod val="75000"/>
                    <a:lumOff val="25000"/>
                  </a:schemeClr>
                </a:solidFill>
              </a:rPr>
              <a:t>Accuracy</a:t>
            </a:r>
            <a:r>
              <a:rPr lang="es-ES" sz="700" dirty="0">
                <a:solidFill>
                  <a:schemeClr val="tx1">
                    <a:lumMod val="75000"/>
                    <a:lumOff val="25000"/>
                  </a:schemeClr>
                </a:solidFill>
              </a:rPr>
              <a:t> de los modelos</a:t>
            </a:r>
          </a:p>
          <a:p>
            <a:pPr marL="285750" indent="-285750">
              <a:buFont typeface="Wingdings" panose="05000000000000000000" pitchFamily="2" charset="2"/>
              <a:buChar char="§"/>
            </a:pPr>
            <a:r>
              <a:rPr lang="es-ES" sz="700" dirty="0">
                <a:solidFill>
                  <a:schemeClr val="tx1">
                    <a:lumMod val="75000"/>
                    <a:lumOff val="25000"/>
                  </a:schemeClr>
                </a:solidFill>
              </a:rPr>
              <a:t>Conclusión y validación de hipótesis</a:t>
            </a:r>
          </a:p>
          <a:p>
            <a:pPr marL="285750" indent="-285750">
              <a:buFont typeface="Wingdings" panose="05000000000000000000" pitchFamily="2" charset="2"/>
              <a:buChar char="q"/>
            </a:pPr>
            <a:endParaRPr lang="es-ES" sz="700" dirty="0">
              <a:solidFill>
                <a:schemeClr val="tx1">
                  <a:lumMod val="75000"/>
                  <a:lumOff val="25000"/>
                </a:schemeClr>
              </a:solidFill>
            </a:endParaRPr>
          </a:p>
        </p:txBody>
      </p:sp>
      <p:sp>
        <p:nvSpPr>
          <p:cNvPr id="20" name="CuadroTexto 19">
            <a:extLst>
              <a:ext uri="{FF2B5EF4-FFF2-40B4-BE49-F238E27FC236}">
                <a16:creationId xmlns:a16="http://schemas.microsoft.com/office/drawing/2014/main" id="{1D534078-2576-48FA-BD60-1146CB68A32F}"/>
              </a:ext>
            </a:extLst>
          </p:cNvPr>
          <p:cNvSpPr txBox="1"/>
          <p:nvPr/>
        </p:nvSpPr>
        <p:spPr>
          <a:xfrm>
            <a:off x="-36143" y="6286829"/>
            <a:ext cx="314979" cy="215444"/>
          </a:xfrm>
          <a:prstGeom prst="rect">
            <a:avLst/>
          </a:prstGeom>
          <a:noFill/>
        </p:spPr>
        <p:txBody>
          <a:bodyPr wrap="square">
            <a:spAutoFit/>
          </a:bodyPr>
          <a:lstStyle/>
          <a:p>
            <a:r>
              <a:rPr lang="es-ES" sz="800" dirty="0"/>
              <a:t>❤️</a:t>
            </a:r>
          </a:p>
        </p:txBody>
      </p:sp>
    </p:spTree>
    <p:extLst>
      <p:ext uri="{BB962C8B-B14F-4D97-AF65-F5344CB8AC3E}">
        <p14:creationId xmlns:p14="http://schemas.microsoft.com/office/powerpoint/2010/main" val="27878882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87E4CA57-1250-48D1-A4F0-B5A8A28B84A9}"/>
              </a:ext>
            </a:extLst>
          </p:cNvPr>
          <p:cNvPicPr>
            <a:picLocks noChangeAspect="1"/>
          </p:cNvPicPr>
          <p:nvPr/>
        </p:nvPicPr>
        <p:blipFill>
          <a:blip r:embed="rId3"/>
          <a:stretch>
            <a:fillRect/>
          </a:stretch>
        </p:blipFill>
        <p:spPr>
          <a:xfrm>
            <a:off x="1870909" y="1815157"/>
            <a:ext cx="9841257" cy="4065147"/>
          </a:xfrm>
          <a:prstGeom prst="rect">
            <a:avLst/>
          </a:prstGeom>
        </p:spPr>
      </p:pic>
      <p:sp>
        <p:nvSpPr>
          <p:cNvPr id="11" name="Freeform 6">
            <a:extLst>
              <a:ext uri="{FF2B5EF4-FFF2-40B4-BE49-F238E27FC236}">
                <a16:creationId xmlns:a16="http://schemas.microsoft.com/office/drawing/2014/main" id="{60A53A80-58E5-4AF5-8A1F-3FF116DAD042}"/>
              </a:ext>
            </a:extLst>
          </p:cNvPr>
          <p:cNvSpPr/>
          <p:nvPr/>
        </p:nvSpPr>
        <p:spPr>
          <a:xfrm rot="6599254">
            <a:off x="-8326942" y="-3119283"/>
            <a:ext cx="12014151" cy="12388074"/>
          </a:xfrm>
          <a:custGeom>
            <a:avLst/>
            <a:gdLst/>
            <a:ahLst/>
            <a:cxnLst/>
            <a:rect l="l" t="t" r="r" b="b"/>
            <a:pathLst>
              <a:path w="11622266" h="12388074">
                <a:moveTo>
                  <a:pt x="0" y="0"/>
                </a:moveTo>
                <a:lnTo>
                  <a:pt x="11622266" y="0"/>
                </a:lnTo>
                <a:lnTo>
                  <a:pt x="11622266" y="12388074"/>
                </a:lnTo>
                <a:lnTo>
                  <a:pt x="0" y="1238807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s-ES" dirty="0"/>
          </a:p>
        </p:txBody>
      </p:sp>
      <p:sp>
        <p:nvSpPr>
          <p:cNvPr id="6" name="Freeform 18">
            <a:extLst>
              <a:ext uri="{FF2B5EF4-FFF2-40B4-BE49-F238E27FC236}">
                <a16:creationId xmlns:a16="http://schemas.microsoft.com/office/drawing/2014/main" id="{4AE26611-BAC1-4F55-842F-2C61BAF15C72}"/>
              </a:ext>
            </a:extLst>
          </p:cNvPr>
          <p:cNvSpPr/>
          <p:nvPr/>
        </p:nvSpPr>
        <p:spPr>
          <a:xfrm>
            <a:off x="10619830" y="-936132"/>
            <a:ext cx="2556197" cy="2751289"/>
          </a:xfrm>
          <a:custGeom>
            <a:avLst/>
            <a:gdLst/>
            <a:ahLst/>
            <a:cxnLst/>
            <a:rect l="l" t="t" r="r" b="b"/>
            <a:pathLst>
              <a:path w="2556197" h="2751289">
                <a:moveTo>
                  <a:pt x="0" y="0"/>
                </a:moveTo>
                <a:lnTo>
                  <a:pt x="2556197" y="0"/>
                </a:lnTo>
                <a:lnTo>
                  <a:pt x="2556197" y="2751288"/>
                </a:lnTo>
                <a:lnTo>
                  <a:pt x="0" y="2751288"/>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cxnSp>
        <p:nvCxnSpPr>
          <p:cNvPr id="8" name="Conector recto 7">
            <a:extLst>
              <a:ext uri="{FF2B5EF4-FFF2-40B4-BE49-F238E27FC236}">
                <a16:creationId xmlns:a16="http://schemas.microsoft.com/office/drawing/2014/main" id="{42BFC390-A8D0-469D-80A2-1291349B10C8}"/>
              </a:ext>
            </a:extLst>
          </p:cNvPr>
          <p:cNvCxnSpPr>
            <a:cxnSpLocks/>
          </p:cNvCxnSpPr>
          <p:nvPr/>
        </p:nvCxnSpPr>
        <p:spPr>
          <a:xfrm>
            <a:off x="-1174139" y="933450"/>
            <a:ext cx="14169097" cy="0"/>
          </a:xfrm>
          <a:prstGeom prst="line">
            <a:avLst/>
          </a:prstGeom>
        </p:spPr>
        <p:style>
          <a:lnRef idx="1">
            <a:schemeClr val="dk1"/>
          </a:lnRef>
          <a:fillRef idx="0">
            <a:schemeClr val="dk1"/>
          </a:fillRef>
          <a:effectRef idx="0">
            <a:schemeClr val="dk1"/>
          </a:effectRef>
          <a:fontRef idx="minor">
            <a:schemeClr val="tx1"/>
          </a:fontRef>
        </p:style>
      </p:cxnSp>
      <p:sp>
        <p:nvSpPr>
          <p:cNvPr id="7" name="Título 89">
            <a:extLst>
              <a:ext uri="{FF2B5EF4-FFF2-40B4-BE49-F238E27FC236}">
                <a16:creationId xmlns:a16="http://schemas.microsoft.com/office/drawing/2014/main" id="{444B6911-EFA3-4C00-8612-62F60A9ED6F3}"/>
              </a:ext>
            </a:extLst>
          </p:cNvPr>
          <p:cNvSpPr>
            <a:spLocks noGrp="1"/>
          </p:cNvSpPr>
          <p:nvPr>
            <p:ph type="title"/>
          </p:nvPr>
        </p:nvSpPr>
        <p:spPr>
          <a:xfrm>
            <a:off x="97898" y="-15038"/>
            <a:ext cx="11300415" cy="1325563"/>
          </a:xfrm>
        </p:spPr>
        <p:txBody>
          <a:bodyPr/>
          <a:lstStyle/>
          <a:p>
            <a:r>
              <a:rPr lang="es-ES" dirty="0" err="1">
                <a:effectLst>
                  <a:outerShdw blurRad="38100" dist="38100" dir="2700000" algn="tl">
                    <a:srgbClr val="000000">
                      <a:alpha val="43137"/>
                    </a:srgbClr>
                  </a:outerShdw>
                </a:effectLst>
              </a:rPr>
              <a:t>Accuracy</a:t>
            </a:r>
            <a:r>
              <a:rPr lang="es-ES" dirty="0">
                <a:effectLst>
                  <a:outerShdw blurRad="38100" dist="38100" dir="2700000" algn="tl">
                    <a:srgbClr val="000000">
                      <a:alpha val="43137"/>
                    </a:srgbClr>
                  </a:outerShdw>
                </a:effectLst>
              </a:rPr>
              <a:t> de los modelos</a:t>
            </a:r>
          </a:p>
        </p:txBody>
      </p:sp>
      <p:sp>
        <p:nvSpPr>
          <p:cNvPr id="9" name="Freeform 9">
            <a:extLst>
              <a:ext uri="{FF2B5EF4-FFF2-40B4-BE49-F238E27FC236}">
                <a16:creationId xmlns:a16="http://schemas.microsoft.com/office/drawing/2014/main" id="{3562C1AD-862A-4446-9B07-4DD2811629C1}"/>
              </a:ext>
            </a:extLst>
          </p:cNvPr>
          <p:cNvSpPr/>
          <p:nvPr/>
        </p:nvSpPr>
        <p:spPr>
          <a:xfrm>
            <a:off x="10900871" y="5880304"/>
            <a:ext cx="3334026" cy="3588482"/>
          </a:xfrm>
          <a:custGeom>
            <a:avLst/>
            <a:gdLst/>
            <a:ahLst/>
            <a:cxnLst/>
            <a:rect l="l" t="t" r="r" b="b"/>
            <a:pathLst>
              <a:path w="3334026" h="3588482">
                <a:moveTo>
                  <a:pt x="0" y="0"/>
                </a:moveTo>
                <a:lnTo>
                  <a:pt x="3334026" y="0"/>
                </a:lnTo>
                <a:lnTo>
                  <a:pt x="3334026" y="3588482"/>
                </a:lnTo>
                <a:lnTo>
                  <a:pt x="0" y="3588482"/>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10" name="CuadroTexto 9">
            <a:extLst>
              <a:ext uri="{FF2B5EF4-FFF2-40B4-BE49-F238E27FC236}">
                <a16:creationId xmlns:a16="http://schemas.microsoft.com/office/drawing/2014/main" id="{4B63813D-F8F3-4801-82C5-F07A2258A85C}"/>
              </a:ext>
            </a:extLst>
          </p:cNvPr>
          <p:cNvSpPr txBox="1"/>
          <p:nvPr/>
        </p:nvSpPr>
        <p:spPr>
          <a:xfrm>
            <a:off x="7924" y="5221369"/>
            <a:ext cx="3277661" cy="1600438"/>
          </a:xfrm>
          <a:prstGeom prst="rect">
            <a:avLst/>
          </a:prstGeom>
          <a:noFill/>
        </p:spPr>
        <p:txBody>
          <a:bodyPr wrap="square" rtlCol="0">
            <a:spAutoFit/>
          </a:bodyPr>
          <a:lstStyle/>
          <a:p>
            <a:pPr marL="285750" indent="-285750">
              <a:buFont typeface="Wingdings" panose="05000000000000000000" pitchFamily="2" charset="2"/>
              <a:buChar char="§"/>
            </a:pPr>
            <a:r>
              <a:rPr lang="es-ES" sz="700" dirty="0">
                <a:solidFill>
                  <a:schemeClr val="tx1">
                    <a:lumMod val="75000"/>
                    <a:lumOff val="25000"/>
                  </a:schemeClr>
                </a:solidFill>
              </a:rPr>
              <a:t>Contexto y justificación del tema</a:t>
            </a:r>
          </a:p>
          <a:p>
            <a:pPr marL="285750" indent="-285750">
              <a:buFont typeface="Wingdings" panose="05000000000000000000" pitchFamily="2" charset="2"/>
              <a:buChar char="§"/>
            </a:pPr>
            <a:r>
              <a:rPr lang="es-ES" sz="700" dirty="0">
                <a:solidFill>
                  <a:schemeClr val="tx1">
                    <a:lumMod val="75000"/>
                    <a:lumOff val="25000"/>
                  </a:schemeClr>
                </a:solidFill>
              </a:rPr>
              <a:t>Hipótesis planteadas en el EDA</a:t>
            </a:r>
          </a:p>
          <a:p>
            <a:pPr marL="285750" indent="-285750">
              <a:buFont typeface="Wingdings" panose="05000000000000000000" pitchFamily="2" charset="2"/>
              <a:buChar char="§"/>
            </a:pPr>
            <a:r>
              <a:rPr lang="es-ES" sz="700" dirty="0">
                <a:solidFill>
                  <a:schemeClr val="tx1">
                    <a:lumMod val="75000"/>
                    <a:lumOff val="25000"/>
                  </a:schemeClr>
                </a:solidFill>
              </a:rPr>
              <a:t>Datos modelos ML</a:t>
            </a:r>
          </a:p>
          <a:p>
            <a:pPr marL="285750" indent="-285750">
              <a:buFont typeface="Wingdings" panose="05000000000000000000" pitchFamily="2" charset="2"/>
              <a:buChar char="§"/>
            </a:pPr>
            <a:r>
              <a:rPr lang="es-ES" sz="700" dirty="0">
                <a:solidFill>
                  <a:schemeClr val="tx1">
                    <a:lumMod val="75000"/>
                    <a:lumOff val="25000"/>
                  </a:schemeClr>
                </a:solidFill>
              </a:rPr>
              <a:t>Hipótesis actuales planteadas</a:t>
            </a:r>
          </a:p>
          <a:p>
            <a:pPr marL="285750" indent="-285750">
              <a:buFont typeface="Wingdings" panose="05000000000000000000" pitchFamily="2" charset="2"/>
              <a:buChar char="§"/>
            </a:pPr>
            <a:r>
              <a:rPr lang="es-ES" sz="700" dirty="0">
                <a:solidFill>
                  <a:schemeClr val="tx1">
                    <a:lumMod val="75000"/>
                    <a:lumOff val="25000"/>
                  </a:schemeClr>
                </a:solidFill>
              </a:rPr>
              <a:t>Algoritmos de ML utilizados</a:t>
            </a:r>
          </a:p>
          <a:p>
            <a:pPr marL="285750" indent="-285750">
              <a:buFont typeface="Wingdings" panose="05000000000000000000" pitchFamily="2" charset="2"/>
              <a:buChar char="§"/>
            </a:pPr>
            <a:r>
              <a:rPr lang="es-ES" sz="700" dirty="0">
                <a:solidFill>
                  <a:schemeClr val="tx1">
                    <a:lumMod val="75000"/>
                    <a:lumOff val="25000"/>
                  </a:schemeClr>
                </a:solidFill>
              </a:rPr>
              <a:t>Resultados modelos ML sin tratamiento de datos</a:t>
            </a:r>
          </a:p>
          <a:p>
            <a:pPr marL="285750" indent="-285750">
              <a:buFont typeface="Wingdings" panose="05000000000000000000" pitchFamily="2" charset="2"/>
              <a:buChar char="§"/>
            </a:pPr>
            <a:r>
              <a:rPr lang="es-ES" sz="700" dirty="0">
                <a:solidFill>
                  <a:schemeClr val="tx1">
                    <a:lumMod val="75000"/>
                    <a:lumOff val="25000"/>
                  </a:schemeClr>
                </a:solidFill>
              </a:rPr>
              <a:t>Datos desbalanceados – Medidas adoptadas</a:t>
            </a:r>
          </a:p>
          <a:p>
            <a:pPr marL="285750" indent="-285750">
              <a:buFont typeface="Wingdings" panose="05000000000000000000" pitchFamily="2" charset="2"/>
              <a:buChar char="§"/>
            </a:pPr>
            <a:r>
              <a:rPr lang="es-ES" sz="700" dirty="0">
                <a:solidFill>
                  <a:schemeClr val="tx1">
                    <a:lumMod val="75000"/>
                    <a:lumOff val="25000"/>
                  </a:schemeClr>
                </a:solidFill>
              </a:rPr>
              <a:t>Resultados modelos ML con tratamiento de datos</a:t>
            </a:r>
          </a:p>
          <a:p>
            <a:pPr marL="285750" indent="-285750">
              <a:buFont typeface="Wingdings" panose="05000000000000000000" pitchFamily="2" charset="2"/>
              <a:buChar char="§"/>
            </a:pPr>
            <a:r>
              <a:rPr lang="es-ES" sz="700" dirty="0">
                <a:solidFill>
                  <a:schemeClr val="tx1">
                    <a:lumMod val="75000"/>
                    <a:lumOff val="25000"/>
                  </a:schemeClr>
                </a:solidFill>
              </a:rPr>
              <a:t>Importancia características modelo seleccionado</a:t>
            </a:r>
          </a:p>
          <a:p>
            <a:pPr marL="285750" indent="-285750">
              <a:buFont typeface="Wingdings" panose="05000000000000000000" pitchFamily="2" charset="2"/>
              <a:buChar char="§"/>
            </a:pPr>
            <a:r>
              <a:rPr lang="es-ES" sz="700" dirty="0">
                <a:solidFill>
                  <a:schemeClr val="tx1">
                    <a:lumMod val="75000"/>
                    <a:lumOff val="25000"/>
                  </a:schemeClr>
                </a:solidFill>
              </a:rPr>
              <a:t>Evaluación modelo sin característica “Diabetes”</a:t>
            </a:r>
          </a:p>
          <a:p>
            <a:pPr marL="285750" indent="-285750">
              <a:buFont typeface="Wingdings" panose="05000000000000000000" pitchFamily="2" charset="2"/>
              <a:buChar char="§"/>
            </a:pPr>
            <a:r>
              <a:rPr lang="es-ES" sz="700" dirty="0">
                <a:solidFill>
                  <a:schemeClr val="tx1">
                    <a:lumMod val="75000"/>
                    <a:lumOff val="25000"/>
                  </a:schemeClr>
                </a:solidFill>
              </a:rPr>
              <a:t>Curvas ROC</a:t>
            </a:r>
          </a:p>
          <a:p>
            <a:pPr marL="285750" indent="-285750">
              <a:buFont typeface="Wingdings" panose="05000000000000000000" pitchFamily="2" charset="2"/>
              <a:buChar char="§"/>
            </a:pPr>
            <a:r>
              <a:rPr lang="es-ES" sz="700" dirty="0" err="1">
                <a:solidFill>
                  <a:schemeClr val="tx1">
                    <a:lumMod val="75000"/>
                    <a:lumOff val="25000"/>
                  </a:schemeClr>
                </a:solidFill>
              </a:rPr>
              <a:t>Accuracy</a:t>
            </a:r>
            <a:r>
              <a:rPr lang="es-ES" sz="700" dirty="0">
                <a:solidFill>
                  <a:schemeClr val="tx1">
                    <a:lumMod val="75000"/>
                    <a:lumOff val="25000"/>
                  </a:schemeClr>
                </a:solidFill>
              </a:rPr>
              <a:t> de los modelos</a:t>
            </a:r>
          </a:p>
          <a:p>
            <a:pPr marL="285750" indent="-285750">
              <a:buFont typeface="Wingdings" panose="05000000000000000000" pitchFamily="2" charset="2"/>
              <a:buChar char="§"/>
            </a:pPr>
            <a:r>
              <a:rPr lang="es-ES" sz="700" dirty="0">
                <a:solidFill>
                  <a:schemeClr val="tx1">
                    <a:lumMod val="75000"/>
                    <a:lumOff val="25000"/>
                  </a:schemeClr>
                </a:solidFill>
              </a:rPr>
              <a:t>Conclusión y validación de hipótesis</a:t>
            </a:r>
          </a:p>
          <a:p>
            <a:pPr marL="285750" indent="-285750">
              <a:buFont typeface="Wingdings" panose="05000000000000000000" pitchFamily="2" charset="2"/>
              <a:buChar char="q"/>
            </a:pPr>
            <a:endParaRPr lang="es-ES" sz="700" dirty="0">
              <a:solidFill>
                <a:schemeClr val="tx1">
                  <a:lumMod val="75000"/>
                  <a:lumOff val="25000"/>
                </a:schemeClr>
              </a:solidFill>
            </a:endParaRPr>
          </a:p>
        </p:txBody>
      </p:sp>
      <p:sp>
        <p:nvSpPr>
          <p:cNvPr id="12" name="CuadroTexto 11">
            <a:extLst>
              <a:ext uri="{FF2B5EF4-FFF2-40B4-BE49-F238E27FC236}">
                <a16:creationId xmlns:a16="http://schemas.microsoft.com/office/drawing/2014/main" id="{F1D2AE23-285C-405F-B92E-4E40112CA041}"/>
              </a:ext>
            </a:extLst>
          </p:cNvPr>
          <p:cNvSpPr txBox="1"/>
          <p:nvPr/>
        </p:nvSpPr>
        <p:spPr>
          <a:xfrm>
            <a:off x="-36143" y="6385254"/>
            <a:ext cx="314979" cy="215444"/>
          </a:xfrm>
          <a:prstGeom prst="rect">
            <a:avLst/>
          </a:prstGeom>
          <a:noFill/>
        </p:spPr>
        <p:txBody>
          <a:bodyPr wrap="square">
            <a:spAutoFit/>
          </a:bodyPr>
          <a:lstStyle/>
          <a:p>
            <a:r>
              <a:rPr lang="es-ES" sz="800" dirty="0"/>
              <a:t>❤️</a:t>
            </a:r>
          </a:p>
        </p:txBody>
      </p:sp>
    </p:spTree>
    <p:extLst>
      <p:ext uri="{BB962C8B-B14F-4D97-AF65-F5344CB8AC3E}">
        <p14:creationId xmlns:p14="http://schemas.microsoft.com/office/powerpoint/2010/main" val="19875874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Freeform 6">
            <a:extLst>
              <a:ext uri="{FF2B5EF4-FFF2-40B4-BE49-F238E27FC236}">
                <a16:creationId xmlns:a16="http://schemas.microsoft.com/office/drawing/2014/main" id="{E344989A-1DA4-43B7-BDB1-A7FDB586432D}"/>
              </a:ext>
            </a:extLst>
          </p:cNvPr>
          <p:cNvSpPr/>
          <p:nvPr/>
        </p:nvSpPr>
        <p:spPr>
          <a:xfrm rot="6599254">
            <a:off x="-8326942" y="-3119283"/>
            <a:ext cx="12014151" cy="12388074"/>
          </a:xfrm>
          <a:custGeom>
            <a:avLst/>
            <a:gdLst/>
            <a:ahLst/>
            <a:cxnLst/>
            <a:rect l="l" t="t" r="r" b="b"/>
            <a:pathLst>
              <a:path w="11622266" h="12388074">
                <a:moveTo>
                  <a:pt x="0" y="0"/>
                </a:moveTo>
                <a:lnTo>
                  <a:pt x="11622266" y="0"/>
                </a:lnTo>
                <a:lnTo>
                  <a:pt x="11622266" y="12388074"/>
                </a:lnTo>
                <a:lnTo>
                  <a:pt x="0" y="1238807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7" name="Título 89">
            <a:extLst>
              <a:ext uri="{FF2B5EF4-FFF2-40B4-BE49-F238E27FC236}">
                <a16:creationId xmlns:a16="http://schemas.microsoft.com/office/drawing/2014/main" id="{B2AD835E-55A5-497A-BF31-2FFE0868127E}"/>
              </a:ext>
            </a:extLst>
          </p:cNvPr>
          <p:cNvSpPr>
            <a:spLocks noGrp="1"/>
          </p:cNvSpPr>
          <p:nvPr>
            <p:ph type="title"/>
          </p:nvPr>
        </p:nvSpPr>
        <p:spPr>
          <a:xfrm>
            <a:off x="97899" y="-15038"/>
            <a:ext cx="10515600" cy="1325563"/>
          </a:xfrm>
        </p:spPr>
        <p:txBody>
          <a:bodyPr/>
          <a:lstStyle/>
          <a:p>
            <a:r>
              <a:rPr lang="es-ES" dirty="0">
                <a:effectLst>
                  <a:outerShdw blurRad="38100" dist="38100" dir="2700000" algn="tl">
                    <a:srgbClr val="000000">
                      <a:alpha val="43137"/>
                    </a:srgbClr>
                  </a:outerShdw>
                </a:effectLst>
              </a:rPr>
              <a:t>Conclusión y validación de hipótesis</a:t>
            </a:r>
          </a:p>
        </p:txBody>
      </p:sp>
      <p:cxnSp>
        <p:nvCxnSpPr>
          <p:cNvPr id="8" name="Conector recto 7">
            <a:extLst>
              <a:ext uri="{FF2B5EF4-FFF2-40B4-BE49-F238E27FC236}">
                <a16:creationId xmlns:a16="http://schemas.microsoft.com/office/drawing/2014/main" id="{CC7C7705-216C-4335-8B79-00C0D9BC95FC}"/>
              </a:ext>
            </a:extLst>
          </p:cNvPr>
          <p:cNvCxnSpPr>
            <a:cxnSpLocks/>
          </p:cNvCxnSpPr>
          <p:nvPr/>
        </p:nvCxnSpPr>
        <p:spPr>
          <a:xfrm>
            <a:off x="-1174139" y="933450"/>
            <a:ext cx="14169097" cy="0"/>
          </a:xfrm>
          <a:prstGeom prst="line">
            <a:avLst/>
          </a:prstGeom>
        </p:spPr>
        <p:style>
          <a:lnRef idx="1">
            <a:schemeClr val="dk1"/>
          </a:lnRef>
          <a:fillRef idx="0">
            <a:schemeClr val="dk1"/>
          </a:fillRef>
          <a:effectRef idx="0">
            <a:schemeClr val="dk1"/>
          </a:effectRef>
          <a:fontRef idx="minor">
            <a:schemeClr val="tx1"/>
          </a:fontRef>
        </p:style>
      </p:cxnSp>
      <p:pic>
        <p:nvPicPr>
          <p:cNvPr id="5" name="Picture 24">
            <a:extLst>
              <a:ext uri="{FF2B5EF4-FFF2-40B4-BE49-F238E27FC236}">
                <a16:creationId xmlns:a16="http://schemas.microsoft.com/office/drawing/2014/main" id="{4085C160-EDC0-4EDA-88CE-BF07D67E9CAD}"/>
              </a:ext>
            </a:extLst>
          </p:cNvPr>
          <p:cNvPicPr>
            <a:picLocks noChangeAspect="1"/>
          </p:cNvPicPr>
          <p:nvPr/>
        </p:nvPicPr>
        <p:blipFill>
          <a:blip r:embed="rId4"/>
          <a:srcRect/>
          <a:stretch>
            <a:fillRect/>
          </a:stretch>
        </p:blipFill>
        <p:spPr>
          <a:xfrm>
            <a:off x="11359452" y="5487235"/>
            <a:ext cx="741669" cy="730543"/>
          </a:xfrm>
          <a:prstGeom prst="rect">
            <a:avLst/>
          </a:prstGeom>
        </p:spPr>
      </p:pic>
      <p:sp>
        <p:nvSpPr>
          <p:cNvPr id="10" name="CuadroTexto 9">
            <a:extLst>
              <a:ext uri="{FF2B5EF4-FFF2-40B4-BE49-F238E27FC236}">
                <a16:creationId xmlns:a16="http://schemas.microsoft.com/office/drawing/2014/main" id="{DFD03863-E9DC-4639-8484-20E705ABE224}"/>
              </a:ext>
            </a:extLst>
          </p:cNvPr>
          <p:cNvSpPr txBox="1"/>
          <p:nvPr/>
        </p:nvSpPr>
        <p:spPr>
          <a:xfrm>
            <a:off x="923924" y="1129185"/>
            <a:ext cx="10755046" cy="776495"/>
          </a:xfrm>
          <a:prstGeom prst="rect">
            <a:avLst/>
          </a:prstGeom>
          <a:noFill/>
        </p:spPr>
        <p:txBody>
          <a:bodyPr wrap="square">
            <a:spAutoFit/>
          </a:bodyPr>
          <a:lstStyle/>
          <a:p>
            <a:pPr marL="285750" indent="-285750">
              <a:lnSpc>
                <a:spcPct val="300000"/>
              </a:lnSpc>
              <a:buClr>
                <a:srgbClr val="C00000"/>
              </a:buClr>
              <a:buFont typeface="Wingdings" panose="05000000000000000000" pitchFamily="2" charset="2"/>
              <a:buChar char="v"/>
            </a:pPr>
            <a:r>
              <a:rPr lang="es-ES" dirty="0"/>
              <a:t>¿Se pueden predecir el riesgo de sufrir una enfermedad cardiaca utilizando modelos de Machine Learning?</a:t>
            </a:r>
          </a:p>
        </p:txBody>
      </p:sp>
      <p:sp>
        <p:nvSpPr>
          <p:cNvPr id="14" name="CuadroTexto 13">
            <a:extLst>
              <a:ext uri="{FF2B5EF4-FFF2-40B4-BE49-F238E27FC236}">
                <a16:creationId xmlns:a16="http://schemas.microsoft.com/office/drawing/2014/main" id="{C976AA62-3D4A-49ED-9938-740F665053F5}"/>
              </a:ext>
            </a:extLst>
          </p:cNvPr>
          <p:cNvSpPr txBox="1"/>
          <p:nvPr/>
        </p:nvSpPr>
        <p:spPr>
          <a:xfrm>
            <a:off x="11439525" y="1382460"/>
            <a:ext cx="581525" cy="523220"/>
          </a:xfrm>
          <a:prstGeom prst="rect">
            <a:avLst/>
          </a:prstGeom>
          <a:noFill/>
        </p:spPr>
        <p:txBody>
          <a:bodyPr wrap="square">
            <a:spAutoFit/>
          </a:bodyPr>
          <a:lstStyle/>
          <a:p>
            <a:r>
              <a:rPr lang="es-ES" sz="2800" dirty="0"/>
              <a:t>✔️</a:t>
            </a:r>
          </a:p>
        </p:txBody>
      </p:sp>
      <p:sp>
        <p:nvSpPr>
          <p:cNvPr id="18" name="CuadroTexto 17">
            <a:extLst>
              <a:ext uri="{FF2B5EF4-FFF2-40B4-BE49-F238E27FC236}">
                <a16:creationId xmlns:a16="http://schemas.microsoft.com/office/drawing/2014/main" id="{0A9D7A42-977D-493E-B810-028159708C15}"/>
              </a:ext>
            </a:extLst>
          </p:cNvPr>
          <p:cNvSpPr txBox="1"/>
          <p:nvPr/>
        </p:nvSpPr>
        <p:spPr>
          <a:xfrm>
            <a:off x="2249009" y="4339584"/>
            <a:ext cx="10755046" cy="776495"/>
          </a:xfrm>
          <a:prstGeom prst="rect">
            <a:avLst/>
          </a:prstGeom>
          <a:noFill/>
        </p:spPr>
        <p:txBody>
          <a:bodyPr wrap="square">
            <a:spAutoFit/>
          </a:bodyPr>
          <a:lstStyle/>
          <a:p>
            <a:pPr marL="285750" indent="-285750">
              <a:lnSpc>
                <a:spcPct val="300000"/>
              </a:lnSpc>
              <a:buClr>
                <a:srgbClr val="C00000"/>
              </a:buClr>
              <a:buFont typeface="Wingdings" panose="05000000000000000000" pitchFamily="2" charset="2"/>
              <a:buChar char="v"/>
            </a:pPr>
            <a:r>
              <a:rPr lang="es-ES" dirty="0"/>
              <a:t>¿Cuáles son las características más importantes para el modelo seleccionado?</a:t>
            </a:r>
          </a:p>
        </p:txBody>
      </p:sp>
      <p:sp>
        <p:nvSpPr>
          <p:cNvPr id="19" name="CuadroTexto 18">
            <a:extLst>
              <a:ext uri="{FF2B5EF4-FFF2-40B4-BE49-F238E27FC236}">
                <a16:creationId xmlns:a16="http://schemas.microsoft.com/office/drawing/2014/main" id="{2B28D82D-6E0D-4C9F-A457-1114AC2BC98D}"/>
              </a:ext>
            </a:extLst>
          </p:cNvPr>
          <p:cNvSpPr txBox="1"/>
          <p:nvPr/>
        </p:nvSpPr>
        <p:spPr>
          <a:xfrm>
            <a:off x="1939681" y="3226118"/>
            <a:ext cx="10755046" cy="776495"/>
          </a:xfrm>
          <a:prstGeom prst="rect">
            <a:avLst/>
          </a:prstGeom>
          <a:noFill/>
        </p:spPr>
        <p:txBody>
          <a:bodyPr wrap="square">
            <a:spAutoFit/>
          </a:bodyPr>
          <a:lstStyle/>
          <a:p>
            <a:pPr marL="285750" indent="-285750">
              <a:lnSpc>
                <a:spcPct val="300000"/>
              </a:lnSpc>
              <a:buClr>
                <a:srgbClr val="C00000"/>
              </a:buClr>
              <a:buFont typeface="Wingdings" panose="05000000000000000000" pitchFamily="2" charset="2"/>
              <a:buChar char="v"/>
            </a:pPr>
            <a:r>
              <a:rPr lang="es-ES" dirty="0"/>
              <a:t>¿Qué modelo ofrece mejores resultados?</a:t>
            </a:r>
          </a:p>
        </p:txBody>
      </p:sp>
      <p:sp>
        <p:nvSpPr>
          <p:cNvPr id="20" name="CuadroTexto 19">
            <a:extLst>
              <a:ext uri="{FF2B5EF4-FFF2-40B4-BE49-F238E27FC236}">
                <a16:creationId xmlns:a16="http://schemas.microsoft.com/office/drawing/2014/main" id="{5AD19047-52FD-4245-9A99-D8F0F8D08D8F}"/>
              </a:ext>
            </a:extLst>
          </p:cNvPr>
          <p:cNvSpPr txBox="1"/>
          <p:nvPr/>
        </p:nvSpPr>
        <p:spPr>
          <a:xfrm>
            <a:off x="1436954" y="2151052"/>
            <a:ext cx="10755046" cy="776495"/>
          </a:xfrm>
          <a:prstGeom prst="rect">
            <a:avLst/>
          </a:prstGeom>
          <a:noFill/>
        </p:spPr>
        <p:txBody>
          <a:bodyPr wrap="square">
            <a:spAutoFit/>
          </a:bodyPr>
          <a:lstStyle/>
          <a:p>
            <a:pPr marL="285750" indent="-285750">
              <a:lnSpc>
                <a:spcPct val="300000"/>
              </a:lnSpc>
              <a:buClr>
                <a:srgbClr val="C00000"/>
              </a:buClr>
              <a:buFont typeface="Wingdings" panose="05000000000000000000" pitchFamily="2" charset="2"/>
              <a:buChar char="v"/>
            </a:pPr>
            <a:r>
              <a:rPr lang="es-ES" dirty="0"/>
              <a:t>¿Qué técnica de </a:t>
            </a:r>
            <a:r>
              <a:rPr lang="es-ES" dirty="0" err="1"/>
              <a:t>sobremuestreo</a:t>
            </a:r>
            <a:r>
              <a:rPr lang="es-ES" dirty="0"/>
              <a:t> ofrece mejores resultados?</a:t>
            </a:r>
          </a:p>
        </p:txBody>
      </p:sp>
      <p:sp>
        <p:nvSpPr>
          <p:cNvPr id="2" name="CuadroTexto 1">
            <a:extLst>
              <a:ext uri="{FF2B5EF4-FFF2-40B4-BE49-F238E27FC236}">
                <a16:creationId xmlns:a16="http://schemas.microsoft.com/office/drawing/2014/main" id="{ACA9BD26-E7DC-4E34-9E07-091589C35677}"/>
              </a:ext>
            </a:extLst>
          </p:cNvPr>
          <p:cNvSpPr txBox="1"/>
          <p:nvPr/>
        </p:nvSpPr>
        <p:spPr>
          <a:xfrm>
            <a:off x="8184515" y="2570469"/>
            <a:ext cx="864339" cy="369332"/>
          </a:xfrm>
          <a:prstGeom prst="rect">
            <a:avLst/>
          </a:prstGeom>
          <a:noFill/>
        </p:spPr>
        <p:txBody>
          <a:bodyPr wrap="none" rtlCol="0">
            <a:spAutoFit/>
          </a:bodyPr>
          <a:lstStyle/>
          <a:p>
            <a:r>
              <a:rPr lang="es-ES" b="1" dirty="0"/>
              <a:t>SMOTE</a:t>
            </a:r>
          </a:p>
        </p:txBody>
      </p:sp>
      <p:cxnSp>
        <p:nvCxnSpPr>
          <p:cNvPr id="4" name="Conector recto de flecha 3">
            <a:extLst>
              <a:ext uri="{FF2B5EF4-FFF2-40B4-BE49-F238E27FC236}">
                <a16:creationId xmlns:a16="http://schemas.microsoft.com/office/drawing/2014/main" id="{857A011A-8E20-4BC2-8BE1-4D1744BB0324}"/>
              </a:ext>
            </a:extLst>
          </p:cNvPr>
          <p:cNvCxnSpPr/>
          <p:nvPr/>
        </p:nvCxnSpPr>
        <p:spPr>
          <a:xfrm>
            <a:off x="7626532" y="2763339"/>
            <a:ext cx="485372" cy="0"/>
          </a:xfrm>
          <a:prstGeom prst="straightConnector1">
            <a:avLst/>
          </a:prstGeom>
          <a:ln w="57150">
            <a:solidFill>
              <a:srgbClr val="C24658"/>
            </a:solidFill>
            <a:tailEnd type="triangle"/>
          </a:ln>
        </p:spPr>
        <p:style>
          <a:lnRef idx="1">
            <a:schemeClr val="accent1"/>
          </a:lnRef>
          <a:fillRef idx="0">
            <a:schemeClr val="accent1"/>
          </a:fillRef>
          <a:effectRef idx="0">
            <a:schemeClr val="accent1"/>
          </a:effectRef>
          <a:fontRef idx="minor">
            <a:schemeClr val="tx1"/>
          </a:fontRef>
        </p:style>
      </p:cxnSp>
      <p:sp>
        <p:nvSpPr>
          <p:cNvPr id="6" name="CuadroTexto 5">
            <a:extLst>
              <a:ext uri="{FF2B5EF4-FFF2-40B4-BE49-F238E27FC236}">
                <a16:creationId xmlns:a16="http://schemas.microsoft.com/office/drawing/2014/main" id="{20D7EC57-15C9-4165-9098-6E189EDCDB99}"/>
              </a:ext>
            </a:extLst>
          </p:cNvPr>
          <p:cNvSpPr txBox="1"/>
          <p:nvPr/>
        </p:nvSpPr>
        <p:spPr>
          <a:xfrm>
            <a:off x="6968434" y="3429000"/>
            <a:ext cx="4710536" cy="784830"/>
          </a:xfrm>
          <a:prstGeom prst="rect">
            <a:avLst/>
          </a:prstGeom>
          <a:noFill/>
        </p:spPr>
        <p:txBody>
          <a:bodyPr wrap="square" rtlCol="0">
            <a:spAutoFit/>
          </a:bodyPr>
          <a:lstStyle/>
          <a:p>
            <a:pPr algn="just"/>
            <a:r>
              <a:rPr lang="es-ES" sz="1500" b="0" dirty="0">
                <a:effectLst/>
              </a:rPr>
              <a:t>El modelo K-</a:t>
            </a:r>
            <a:r>
              <a:rPr lang="es-ES" sz="1500" b="0" dirty="0" err="1">
                <a:effectLst/>
              </a:rPr>
              <a:t>Nearest</a:t>
            </a:r>
            <a:r>
              <a:rPr lang="es-ES" sz="1500" b="0" dirty="0">
                <a:effectLst/>
              </a:rPr>
              <a:t> </a:t>
            </a:r>
            <a:r>
              <a:rPr lang="es-ES" sz="1500" b="0" dirty="0" err="1">
                <a:effectLst/>
              </a:rPr>
              <a:t>Neighbour</a:t>
            </a:r>
            <a:r>
              <a:rPr lang="es-ES" sz="1500" b="0" dirty="0">
                <a:effectLst/>
              </a:rPr>
              <a:t> ofrece el mejor equilibrio a la hora de predecir y también presenta un valor elevado de </a:t>
            </a:r>
            <a:r>
              <a:rPr lang="es-ES" sz="1500" b="0" dirty="0" err="1">
                <a:effectLst/>
              </a:rPr>
              <a:t>accuracy</a:t>
            </a:r>
            <a:r>
              <a:rPr lang="es-ES" sz="1500" b="0" dirty="0">
                <a:effectLst/>
              </a:rPr>
              <a:t>, en comparación con otros modelos.</a:t>
            </a:r>
            <a:endParaRPr lang="es-ES" sz="1500" dirty="0"/>
          </a:p>
        </p:txBody>
      </p:sp>
      <p:cxnSp>
        <p:nvCxnSpPr>
          <p:cNvPr id="21" name="Conector recto de flecha 20">
            <a:extLst>
              <a:ext uri="{FF2B5EF4-FFF2-40B4-BE49-F238E27FC236}">
                <a16:creationId xmlns:a16="http://schemas.microsoft.com/office/drawing/2014/main" id="{148F3C61-F14F-470C-9742-7671A8E67A6E}"/>
              </a:ext>
            </a:extLst>
          </p:cNvPr>
          <p:cNvCxnSpPr/>
          <p:nvPr/>
        </p:nvCxnSpPr>
        <p:spPr>
          <a:xfrm>
            <a:off x="6394915" y="3830139"/>
            <a:ext cx="485372" cy="0"/>
          </a:xfrm>
          <a:prstGeom prst="straightConnector1">
            <a:avLst/>
          </a:prstGeom>
          <a:ln w="57150">
            <a:solidFill>
              <a:srgbClr val="C24658"/>
            </a:solidFill>
            <a:tailEnd type="triangle"/>
          </a:ln>
        </p:spPr>
        <p:style>
          <a:lnRef idx="1">
            <a:schemeClr val="accent1"/>
          </a:lnRef>
          <a:fillRef idx="0">
            <a:schemeClr val="accent1"/>
          </a:fillRef>
          <a:effectRef idx="0">
            <a:schemeClr val="accent1"/>
          </a:effectRef>
          <a:fontRef idx="minor">
            <a:schemeClr val="tx1"/>
          </a:fontRef>
        </p:style>
      </p:cxnSp>
      <p:sp>
        <p:nvSpPr>
          <p:cNvPr id="22" name="CuadroTexto 21">
            <a:extLst>
              <a:ext uri="{FF2B5EF4-FFF2-40B4-BE49-F238E27FC236}">
                <a16:creationId xmlns:a16="http://schemas.microsoft.com/office/drawing/2014/main" id="{72407D91-C08F-445F-8E90-F950866BFB78}"/>
              </a:ext>
            </a:extLst>
          </p:cNvPr>
          <p:cNvSpPr txBox="1"/>
          <p:nvPr/>
        </p:nvSpPr>
        <p:spPr>
          <a:xfrm>
            <a:off x="2768385" y="5500919"/>
            <a:ext cx="7738433" cy="784830"/>
          </a:xfrm>
          <a:prstGeom prst="rect">
            <a:avLst/>
          </a:prstGeom>
          <a:noFill/>
        </p:spPr>
        <p:txBody>
          <a:bodyPr wrap="square">
            <a:spAutoFit/>
          </a:bodyPr>
          <a:lstStyle/>
          <a:p>
            <a:pPr algn="just"/>
            <a:r>
              <a:rPr lang="es-ES" sz="1500" b="0" dirty="0">
                <a:effectLst/>
              </a:rPr>
              <a:t>La característica “PAS” es la más importante para el modelo, seguida de “IMC”, “Edad” y “Colesterol”. Mientras que la característica "Diabetes" no contribuye a la predicción del modelo y se ha eliminado de la base de datos con la que trabaja el modelo.</a:t>
            </a:r>
          </a:p>
        </p:txBody>
      </p:sp>
      <p:cxnSp>
        <p:nvCxnSpPr>
          <p:cNvPr id="23" name="Conector recto de flecha 22">
            <a:extLst>
              <a:ext uri="{FF2B5EF4-FFF2-40B4-BE49-F238E27FC236}">
                <a16:creationId xmlns:a16="http://schemas.microsoft.com/office/drawing/2014/main" id="{9D4F55A9-974E-4596-92FC-0AD9F7A6BACC}"/>
              </a:ext>
            </a:extLst>
          </p:cNvPr>
          <p:cNvCxnSpPr>
            <a:cxnSpLocks/>
          </p:cNvCxnSpPr>
          <p:nvPr/>
        </p:nvCxnSpPr>
        <p:spPr>
          <a:xfrm>
            <a:off x="6097659" y="5116079"/>
            <a:ext cx="0" cy="357045"/>
          </a:xfrm>
          <a:prstGeom prst="straightConnector1">
            <a:avLst/>
          </a:prstGeom>
          <a:ln w="57150">
            <a:solidFill>
              <a:srgbClr val="C24658"/>
            </a:solidFill>
            <a:tailEnd type="triangle"/>
          </a:ln>
        </p:spPr>
        <p:style>
          <a:lnRef idx="1">
            <a:schemeClr val="accent1"/>
          </a:lnRef>
          <a:fillRef idx="0">
            <a:schemeClr val="accent1"/>
          </a:fillRef>
          <a:effectRef idx="0">
            <a:schemeClr val="accent1"/>
          </a:effectRef>
          <a:fontRef idx="minor">
            <a:schemeClr val="tx1"/>
          </a:fontRef>
        </p:style>
      </p:cxnSp>
      <p:sp>
        <p:nvSpPr>
          <p:cNvPr id="24" name="CuadroTexto 23">
            <a:extLst>
              <a:ext uri="{FF2B5EF4-FFF2-40B4-BE49-F238E27FC236}">
                <a16:creationId xmlns:a16="http://schemas.microsoft.com/office/drawing/2014/main" id="{FFF07213-5059-4B39-8555-386B827AF096}"/>
              </a:ext>
            </a:extLst>
          </p:cNvPr>
          <p:cNvSpPr txBox="1"/>
          <p:nvPr/>
        </p:nvSpPr>
        <p:spPr>
          <a:xfrm>
            <a:off x="7924" y="5221369"/>
            <a:ext cx="3277661" cy="1600438"/>
          </a:xfrm>
          <a:prstGeom prst="rect">
            <a:avLst/>
          </a:prstGeom>
          <a:noFill/>
        </p:spPr>
        <p:txBody>
          <a:bodyPr wrap="square" rtlCol="0">
            <a:spAutoFit/>
          </a:bodyPr>
          <a:lstStyle/>
          <a:p>
            <a:pPr marL="285750" indent="-285750">
              <a:buFont typeface="Wingdings" panose="05000000000000000000" pitchFamily="2" charset="2"/>
              <a:buChar char="§"/>
            </a:pPr>
            <a:r>
              <a:rPr lang="es-ES" sz="700" dirty="0">
                <a:solidFill>
                  <a:schemeClr val="tx1">
                    <a:lumMod val="75000"/>
                    <a:lumOff val="25000"/>
                  </a:schemeClr>
                </a:solidFill>
              </a:rPr>
              <a:t>Contexto y justificación del tema</a:t>
            </a:r>
          </a:p>
          <a:p>
            <a:pPr marL="285750" indent="-285750">
              <a:buFont typeface="Wingdings" panose="05000000000000000000" pitchFamily="2" charset="2"/>
              <a:buChar char="§"/>
            </a:pPr>
            <a:r>
              <a:rPr lang="es-ES" sz="700" dirty="0">
                <a:solidFill>
                  <a:schemeClr val="tx1">
                    <a:lumMod val="75000"/>
                    <a:lumOff val="25000"/>
                  </a:schemeClr>
                </a:solidFill>
              </a:rPr>
              <a:t>Hipótesis planteadas en el EDA</a:t>
            </a:r>
          </a:p>
          <a:p>
            <a:pPr marL="285750" indent="-285750">
              <a:buFont typeface="Wingdings" panose="05000000000000000000" pitchFamily="2" charset="2"/>
              <a:buChar char="§"/>
            </a:pPr>
            <a:r>
              <a:rPr lang="es-ES" sz="700" dirty="0">
                <a:solidFill>
                  <a:schemeClr val="tx1">
                    <a:lumMod val="75000"/>
                    <a:lumOff val="25000"/>
                  </a:schemeClr>
                </a:solidFill>
              </a:rPr>
              <a:t>Datos modelos ML</a:t>
            </a:r>
          </a:p>
          <a:p>
            <a:pPr marL="285750" indent="-285750">
              <a:buFont typeface="Wingdings" panose="05000000000000000000" pitchFamily="2" charset="2"/>
              <a:buChar char="§"/>
            </a:pPr>
            <a:r>
              <a:rPr lang="es-ES" sz="700" dirty="0">
                <a:solidFill>
                  <a:schemeClr val="tx1">
                    <a:lumMod val="75000"/>
                    <a:lumOff val="25000"/>
                  </a:schemeClr>
                </a:solidFill>
              </a:rPr>
              <a:t>Hipótesis actuales planteadas</a:t>
            </a:r>
          </a:p>
          <a:p>
            <a:pPr marL="285750" indent="-285750">
              <a:buFont typeface="Wingdings" panose="05000000000000000000" pitchFamily="2" charset="2"/>
              <a:buChar char="§"/>
            </a:pPr>
            <a:r>
              <a:rPr lang="es-ES" sz="700" dirty="0">
                <a:solidFill>
                  <a:schemeClr val="tx1">
                    <a:lumMod val="75000"/>
                    <a:lumOff val="25000"/>
                  </a:schemeClr>
                </a:solidFill>
              </a:rPr>
              <a:t>Algoritmos de ML utilizados</a:t>
            </a:r>
          </a:p>
          <a:p>
            <a:pPr marL="285750" indent="-285750">
              <a:buFont typeface="Wingdings" panose="05000000000000000000" pitchFamily="2" charset="2"/>
              <a:buChar char="§"/>
            </a:pPr>
            <a:r>
              <a:rPr lang="es-ES" sz="700" dirty="0">
                <a:solidFill>
                  <a:schemeClr val="tx1">
                    <a:lumMod val="75000"/>
                    <a:lumOff val="25000"/>
                  </a:schemeClr>
                </a:solidFill>
              </a:rPr>
              <a:t>Resultados modelos ML sin tratamiento de datos</a:t>
            </a:r>
          </a:p>
          <a:p>
            <a:pPr marL="285750" indent="-285750">
              <a:buFont typeface="Wingdings" panose="05000000000000000000" pitchFamily="2" charset="2"/>
              <a:buChar char="§"/>
            </a:pPr>
            <a:r>
              <a:rPr lang="es-ES" sz="700" dirty="0">
                <a:solidFill>
                  <a:schemeClr val="tx1">
                    <a:lumMod val="75000"/>
                    <a:lumOff val="25000"/>
                  </a:schemeClr>
                </a:solidFill>
              </a:rPr>
              <a:t>Datos desbalanceados – Medidas adoptadas</a:t>
            </a:r>
          </a:p>
          <a:p>
            <a:pPr marL="285750" indent="-285750">
              <a:buFont typeface="Wingdings" panose="05000000000000000000" pitchFamily="2" charset="2"/>
              <a:buChar char="§"/>
            </a:pPr>
            <a:r>
              <a:rPr lang="es-ES" sz="700" dirty="0">
                <a:solidFill>
                  <a:schemeClr val="tx1">
                    <a:lumMod val="75000"/>
                    <a:lumOff val="25000"/>
                  </a:schemeClr>
                </a:solidFill>
              </a:rPr>
              <a:t>Resultados modelos ML con tratamiento de datos</a:t>
            </a:r>
          </a:p>
          <a:p>
            <a:pPr marL="285750" indent="-285750">
              <a:buFont typeface="Wingdings" panose="05000000000000000000" pitchFamily="2" charset="2"/>
              <a:buChar char="§"/>
            </a:pPr>
            <a:r>
              <a:rPr lang="es-ES" sz="700" dirty="0">
                <a:solidFill>
                  <a:schemeClr val="tx1">
                    <a:lumMod val="75000"/>
                    <a:lumOff val="25000"/>
                  </a:schemeClr>
                </a:solidFill>
              </a:rPr>
              <a:t>Importancia características modelo seleccionado</a:t>
            </a:r>
          </a:p>
          <a:p>
            <a:pPr marL="285750" indent="-285750">
              <a:buFont typeface="Wingdings" panose="05000000000000000000" pitchFamily="2" charset="2"/>
              <a:buChar char="§"/>
            </a:pPr>
            <a:r>
              <a:rPr lang="es-ES" sz="700" dirty="0">
                <a:solidFill>
                  <a:schemeClr val="tx1">
                    <a:lumMod val="75000"/>
                    <a:lumOff val="25000"/>
                  </a:schemeClr>
                </a:solidFill>
              </a:rPr>
              <a:t>Evaluación modelo sin característica “Diabetes”</a:t>
            </a:r>
          </a:p>
          <a:p>
            <a:pPr marL="285750" indent="-285750">
              <a:buFont typeface="Wingdings" panose="05000000000000000000" pitchFamily="2" charset="2"/>
              <a:buChar char="§"/>
            </a:pPr>
            <a:r>
              <a:rPr lang="es-ES" sz="700" dirty="0">
                <a:solidFill>
                  <a:schemeClr val="tx1">
                    <a:lumMod val="75000"/>
                    <a:lumOff val="25000"/>
                  </a:schemeClr>
                </a:solidFill>
              </a:rPr>
              <a:t>Curvas ROC</a:t>
            </a:r>
          </a:p>
          <a:p>
            <a:pPr marL="285750" indent="-285750">
              <a:buFont typeface="Wingdings" panose="05000000000000000000" pitchFamily="2" charset="2"/>
              <a:buChar char="§"/>
            </a:pPr>
            <a:r>
              <a:rPr lang="es-ES" sz="700" dirty="0" err="1">
                <a:solidFill>
                  <a:schemeClr val="tx1">
                    <a:lumMod val="75000"/>
                    <a:lumOff val="25000"/>
                  </a:schemeClr>
                </a:solidFill>
              </a:rPr>
              <a:t>Accuracy</a:t>
            </a:r>
            <a:r>
              <a:rPr lang="es-ES" sz="700" dirty="0">
                <a:solidFill>
                  <a:schemeClr val="tx1">
                    <a:lumMod val="75000"/>
                    <a:lumOff val="25000"/>
                  </a:schemeClr>
                </a:solidFill>
              </a:rPr>
              <a:t> de los modelos</a:t>
            </a:r>
          </a:p>
          <a:p>
            <a:pPr marL="285750" indent="-285750">
              <a:buFont typeface="Wingdings" panose="05000000000000000000" pitchFamily="2" charset="2"/>
              <a:buChar char="§"/>
            </a:pPr>
            <a:r>
              <a:rPr lang="es-ES" sz="700" dirty="0">
                <a:solidFill>
                  <a:schemeClr val="tx1">
                    <a:lumMod val="75000"/>
                    <a:lumOff val="25000"/>
                  </a:schemeClr>
                </a:solidFill>
              </a:rPr>
              <a:t>Conclusión y validación de hipótesis</a:t>
            </a:r>
          </a:p>
          <a:p>
            <a:pPr marL="285750" indent="-285750">
              <a:buFont typeface="Wingdings" panose="05000000000000000000" pitchFamily="2" charset="2"/>
              <a:buChar char="q"/>
            </a:pPr>
            <a:endParaRPr lang="es-ES" sz="700" dirty="0">
              <a:solidFill>
                <a:schemeClr val="tx1">
                  <a:lumMod val="75000"/>
                  <a:lumOff val="25000"/>
                </a:schemeClr>
              </a:solidFill>
            </a:endParaRPr>
          </a:p>
        </p:txBody>
      </p:sp>
      <p:sp>
        <p:nvSpPr>
          <p:cNvPr id="25" name="CuadroTexto 24">
            <a:extLst>
              <a:ext uri="{FF2B5EF4-FFF2-40B4-BE49-F238E27FC236}">
                <a16:creationId xmlns:a16="http://schemas.microsoft.com/office/drawing/2014/main" id="{06759ED2-4C15-4C2B-BFC9-62F991EEF312}"/>
              </a:ext>
            </a:extLst>
          </p:cNvPr>
          <p:cNvSpPr txBox="1"/>
          <p:nvPr/>
        </p:nvSpPr>
        <p:spPr>
          <a:xfrm>
            <a:off x="-29793" y="6490029"/>
            <a:ext cx="314979" cy="215444"/>
          </a:xfrm>
          <a:prstGeom prst="rect">
            <a:avLst/>
          </a:prstGeom>
          <a:noFill/>
        </p:spPr>
        <p:txBody>
          <a:bodyPr wrap="square">
            <a:spAutoFit/>
          </a:bodyPr>
          <a:lstStyle/>
          <a:p>
            <a:r>
              <a:rPr lang="es-ES" sz="800" dirty="0"/>
              <a:t>❤️</a:t>
            </a:r>
          </a:p>
        </p:txBody>
      </p:sp>
    </p:spTree>
    <p:extLst>
      <p:ext uri="{BB962C8B-B14F-4D97-AF65-F5344CB8AC3E}">
        <p14:creationId xmlns:p14="http://schemas.microsoft.com/office/powerpoint/2010/main" val="29178517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6" presetClass="entr" presetSubtype="16"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circle(in)">
                                      <p:cBhvr>
                                        <p:cTn id="11" dur="2000"/>
                                        <p:tgtEl>
                                          <p:spTgt spid="4"/>
                                        </p:tgtEl>
                                      </p:cBhvr>
                                    </p:animEffect>
                                  </p:childTnLst>
                                </p:cTn>
                              </p:par>
                              <p:par>
                                <p:cTn id="12" presetID="6" presetClass="entr" presetSubtype="16" fill="hold" grpId="0" nodeType="with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circle(in)">
                                      <p:cBhvr>
                                        <p:cTn id="14" dur="2000"/>
                                        <p:tgtEl>
                                          <p:spTgt spid="2"/>
                                        </p:tgtEl>
                                      </p:cBhvr>
                                    </p:animEffec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21"/>
                                        </p:tgtEl>
                                        <p:attrNameLst>
                                          <p:attrName>style.visibility</p:attrName>
                                        </p:attrNameLst>
                                      </p:cBhvr>
                                      <p:to>
                                        <p:strVal val="visible"/>
                                      </p:to>
                                    </p:set>
                                    <p:animEffect transition="in" filter="fade">
                                      <p:cBhvr>
                                        <p:cTn id="19" dur="1000"/>
                                        <p:tgtEl>
                                          <p:spTgt spid="21"/>
                                        </p:tgtEl>
                                      </p:cBhvr>
                                    </p:animEffect>
                                    <p:anim calcmode="lin" valueType="num">
                                      <p:cBhvr>
                                        <p:cTn id="20" dur="1000" fill="hold"/>
                                        <p:tgtEl>
                                          <p:spTgt spid="21"/>
                                        </p:tgtEl>
                                        <p:attrNameLst>
                                          <p:attrName>ppt_x</p:attrName>
                                        </p:attrNameLst>
                                      </p:cBhvr>
                                      <p:tavLst>
                                        <p:tav tm="0">
                                          <p:val>
                                            <p:strVal val="#ppt_x"/>
                                          </p:val>
                                        </p:tav>
                                        <p:tav tm="100000">
                                          <p:val>
                                            <p:strVal val="#ppt_x"/>
                                          </p:val>
                                        </p:tav>
                                      </p:tavLst>
                                    </p:anim>
                                    <p:anim calcmode="lin" valueType="num">
                                      <p:cBhvr>
                                        <p:cTn id="21" dur="1000" fill="hold"/>
                                        <p:tgtEl>
                                          <p:spTgt spid="21"/>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fade">
                                      <p:cBhvr>
                                        <p:cTn id="24" dur="1000"/>
                                        <p:tgtEl>
                                          <p:spTgt spid="6"/>
                                        </p:tgtEl>
                                      </p:cBhvr>
                                    </p:animEffect>
                                    <p:anim calcmode="lin" valueType="num">
                                      <p:cBhvr>
                                        <p:cTn id="25" dur="1000" fill="hold"/>
                                        <p:tgtEl>
                                          <p:spTgt spid="6"/>
                                        </p:tgtEl>
                                        <p:attrNameLst>
                                          <p:attrName>ppt_x</p:attrName>
                                        </p:attrNameLst>
                                      </p:cBhvr>
                                      <p:tavLst>
                                        <p:tav tm="0">
                                          <p:val>
                                            <p:strVal val="#ppt_x"/>
                                          </p:val>
                                        </p:tav>
                                        <p:tav tm="100000">
                                          <p:val>
                                            <p:strVal val="#ppt_x"/>
                                          </p:val>
                                        </p:tav>
                                      </p:tavLst>
                                    </p:anim>
                                    <p:anim calcmode="lin" valueType="num">
                                      <p:cBhvr>
                                        <p:cTn id="2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23"/>
                                        </p:tgtEl>
                                        <p:attrNameLst>
                                          <p:attrName>style.visibility</p:attrName>
                                        </p:attrNameLst>
                                      </p:cBhvr>
                                      <p:to>
                                        <p:strVal val="visible"/>
                                      </p:to>
                                    </p:set>
                                    <p:anim calcmode="lin" valueType="num">
                                      <p:cBhvr additive="base">
                                        <p:cTn id="31" dur="500" fill="hold"/>
                                        <p:tgtEl>
                                          <p:spTgt spid="23"/>
                                        </p:tgtEl>
                                        <p:attrNameLst>
                                          <p:attrName>ppt_x</p:attrName>
                                        </p:attrNameLst>
                                      </p:cBhvr>
                                      <p:tavLst>
                                        <p:tav tm="0">
                                          <p:val>
                                            <p:strVal val="#ppt_x"/>
                                          </p:val>
                                        </p:tav>
                                        <p:tav tm="100000">
                                          <p:val>
                                            <p:strVal val="#ppt_x"/>
                                          </p:val>
                                        </p:tav>
                                      </p:tavLst>
                                    </p:anim>
                                    <p:anim calcmode="lin" valueType="num">
                                      <p:cBhvr additive="base">
                                        <p:cTn id="32" dur="500" fill="hold"/>
                                        <p:tgtEl>
                                          <p:spTgt spid="23"/>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22"/>
                                        </p:tgtEl>
                                        <p:attrNameLst>
                                          <p:attrName>style.visibility</p:attrName>
                                        </p:attrNameLst>
                                      </p:cBhvr>
                                      <p:to>
                                        <p:strVal val="visible"/>
                                      </p:to>
                                    </p:set>
                                    <p:anim calcmode="lin" valueType="num">
                                      <p:cBhvr additive="base">
                                        <p:cTn id="35" dur="500" fill="hold"/>
                                        <p:tgtEl>
                                          <p:spTgt spid="22"/>
                                        </p:tgtEl>
                                        <p:attrNameLst>
                                          <p:attrName>ppt_x</p:attrName>
                                        </p:attrNameLst>
                                      </p:cBhvr>
                                      <p:tavLst>
                                        <p:tav tm="0">
                                          <p:val>
                                            <p:strVal val="#ppt_x"/>
                                          </p:val>
                                        </p:tav>
                                        <p:tav tm="100000">
                                          <p:val>
                                            <p:strVal val="#ppt_x"/>
                                          </p:val>
                                        </p:tav>
                                      </p:tavLst>
                                    </p:anim>
                                    <p:anim calcmode="lin" valueType="num">
                                      <p:cBhvr additive="base">
                                        <p:cTn id="36"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2" grpId="0"/>
      <p:bldP spid="6" grpId="0"/>
      <p:bldP spid="2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Freeform 2">
            <a:extLst>
              <a:ext uri="{FF2B5EF4-FFF2-40B4-BE49-F238E27FC236}">
                <a16:creationId xmlns:a16="http://schemas.microsoft.com/office/drawing/2014/main" id="{6FB1A9D4-D9E1-4E87-9265-93AC46B6204C}"/>
              </a:ext>
            </a:extLst>
          </p:cNvPr>
          <p:cNvSpPr/>
          <p:nvPr/>
        </p:nvSpPr>
        <p:spPr>
          <a:xfrm>
            <a:off x="2871170" y="-287354"/>
            <a:ext cx="7339630" cy="7432707"/>
          </a:xfrm>
          <a:custGeom>
            <a:avLst/>
            <a:gdLst/>
            <a:ahLst/>
            <a:cxnLst/>
            <a:rect l="l" t="t" r="r" b="b"/>
            <a:pathLst>
              <a:path w="7757932" h="9163142">
                <a:moveTo>
                  <a:pt x="0" y="0"/>
                </a:moveTo>
                <a:lnTo>
                  <a:pt x="7757932" y="0"/>
                </a:lnTo>
                <a:lnTo>
                  <a:pt x="7757932" y="9163142"/>
                </a:lnTo>
                <a:lnTo>
                  <a:pt x="0" y="9163142"/>
                </a:lnTo>
                <a:lnTo>
                  <a:pt x="0" y="0"/>
                </a:lnTo>
                <a:close/>
              </a:path>
            </a:pathLst>
          </a:custGeom>
          <a:blipFill>
            <a:blip r:embed="rId2">
              <a:alphaModFix amt="30000"/>
              <a:extLst>
                <a:ext uri="{96DAC541-7B7A-43D3-8B79-37D633B846F1}">
                  <asvg:svgBlip xmlns:asvg="http://schemas.microsoft.com/office/drawing/2016/SVG/main" r:embed="rId3"/>
                </a:ext>
              </a:extLst>
            </a:blip>
            <a:stretch>
              <a:fillRect l="-97" r="-97"/>
            </a:stretch>
          </a:blipFill>
        </p:spPr>
      </p:sp>
      <p:sp>
        <p:nvSpPr>
          <p:cNvPr id="85" name="CuadroTexto 84">
            <a:extLst>
              <a:ext uri="{FF2B5EF4-FFF2-40B4-BE49-F238E27FC236}">
                <a16:creationId xmlns:a16="http://schemas.microsoft.com/office/drawing/2014/main" id="{85E2C541-FBD1-4B0C-9233-8013297B4AF1}"/>
              </a:ext>
            </a:extLst>
          </p:cNvPr>
          <p:cNvSpPr txBox="1"/>
          <p:nvPr/>
        </p:nvSpPr>
        <p:spPr>
          <a:xfrm>
            <a:off x="0" y="3605234"/>
            <a:ext cx="12192000" cy="707886"/>
          </a:xfrm>
          <a:prstGeom prst="rect">
            <a:avLst/>
          </a:prstGeom>
          <a:solidFill>
            <a:srgbClr val="C00000"/>
          </a:solidFill>
        </p:spPr>
        <p:txBody>
          <a:bodyPr wrap="square" rtlCol="0">
            <a:spAutoFit/>
          </a:bodyPr>
          <a:lstStyle/>
          <a:p>
            <a:pPr algn="ctr"/>
            <a:r>
              <a:rPr lang="es-ES" sz="4000" b="1" dirty="0">
                <a:solidFill>
                  <a:schemeClr val="bg1"/>
                </a:solidFill>
              </a:rPr>
              <a:t>Muchas gracias por vuestra atención</a:t>
            </a:r>
          </a:p>
        </p:txBody>
      </p:sp>
    </p:spTree>
    <p:extLst>
      <p:ext uri="{BB962C8B-B14F-4D97-AF65-F5344CB8AC3E}">
        <p14:creationId xmlns:p14="http://schemas.microsoft.com/office/powerpoint/2010/main" val="110137315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2" presetClass="emph" presetSubtype="0" fill="hold" nodeType="withEffect">
                                  <p:stCondLst>
                                    <p:cond delay="0"/>
                                  </p:stCondLst>
                                  <p:childTnLst>
                                    <p:animRot by="120000">
                                      <p:cBhvr>
                                        <p:cTn id="6" dur="100" fill="hold">
                                          <p:stCondLst>
                                            <p:cond delay="0"/>
                                          </p:stCondLst>
                                        </p:cTn>
                                        <p:tgtEl>
                                          <p:spTgt spid="84"/>
                                        </p:tgtEl>
                                        <p:attrNameLst>
                                          <p:attrName>r</p:attrName>
                                        </p:attrNameLst>
                                      </p:cBhvr>
                                    </p:animRot>
                                    <p:animRot by="-240000">
                                      <p:cBhvr>
                                        <p:cTn id="7" dur="200" fill="hold">
                                          <p:stCondLst>
                                            <p:cond delay="200"/>
                                          </p:stCondLst>
                                        </p:cTn>
                                        <p:tgtEl>
                                          <p:spTgt spid="84"/>
                                        </p:tgtEl>
                                        <p:attrNameLst>
                                          <p:attrName>r</p:attrName>
                                        </p:attrNameLst>
                                      </p:cBhvr>
                                    </p:animRot>
                                    <p:animRot by="240000">
                                      <p:cBhvr>
                                        <p:cTn id="8" dur="200" fill="hold">
                                          <p:stCondLst>
                                            <p:cond delay="400"/>
                                          </p:stCondLst>
                                        </p:cTn>
                                        <p:tgtEl>
                                          <p:spTgt spid="84"/>
                                        </p:tgtEl>
                                        <p:attrNameLst>
                                          <p:attrName>r</p:attrName>
                                        </p:attrNameLst>
                                      </p:cBhvr>
                                    </p:animRot>
                                    <p:animRot by="-240000">
                                      <p:cBhvr>
                                        <p:cTn id="9" dur="200" fill="hold">
                                          <p:stCondLst>
                                            <p:cond delay="600"/>
                                          </p:stCondLst>
                                        </p:cTn>
                                        <p:tgtEl>
                                          <p:spTgt spid="84"/>
                                        </p:tgtEl>
                                        <p:attrNameLst>
                                          <p:attrName>r</p:attrName>
                                        </p:attrNameLst>
                                      </p:cBhvr>
                                    </p:animRot>
                                    <p:animRot by="120000">
                                      <p:cBhvr>
                                        <p:cTn id="10" dur="200" fill="hold">
                                          <p:stCondLst>
                                            <p:cond delay="800"/>
                                          </p:stCondLst>
                                        </p:cTn>
                                        <p:tgtEl>
                                          <p:spTgt spid="8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reeform 6">
            <a:extLst>
              <a:ext uri="{FF2B5EF4-FFF2-40B4-BE49-F238E27FC236}">
                <a16:creationId xmlns:a16="http://schemas.microsoft.com/office/drawing/2014/main" id="{60A53A80-58E5-4AF5-8A1F-3FF116DAD042}"/>
              </a:ext>
            </a:extLst>
          </p:cNvPr>
          <p:cNvSpPr/>
          <p:nvPr/>
        </p:nvSpPr>
        <p:spPr>
          <a:xfrm rot="6599254">
            <a:off x="-8326942" y="-3119283"/>
            <a:ext cx="12014151" cy="12388074"/>
          </a:xfrm>
          <a:custGeom>
            <a:avLst/>
            <a:gdLst/>
            <a:ahLst/>
            <a:cxnLst/>
            <a:rect l="l" t="t" r="r" b="b"/>
            <a:pathLst>
              <a:path w="11622266" h="12388074">
                <a:moveTo>
                  <a:pt x="0" y="0"/>
                </a:moveTo>
                <a:lnTo>
                  <a:pt x="11622266" y="0"/>
                </a:lnTo>
                <a:lnTo>
                  <a:pt x="11622266" y="12388074"/>
                </a:lnTo>
                <a:lnTo>
                  <a:pt x="0" y="1238807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s-ES" dirty="0"/>
          </a:p>
        </p:txBody>
      </p:sp>
      <p:sp>
        <p:nvSpPr>
          <p:cNvPr id="5" name="CuadroTexto 4">
            <a:extLst>
              <a:ext uri="{FF2B5EF4-FFF2-40B4-BE49-F238E27FC236}">
                <a16:creationId xmlns:a16="http://schemas.microsoft.com/office/drawing/2014/main" id="{F7B87E41-6221-43CD-B380-764175E72666}"/>
              </a:ext>
            </a:extLst>
          </p:cNvPr>
          <p:cNvSpPr txBox="1"/>
          <p:nvPr/>
        </p:nvSpPr>
        <p:spPr>
          <a:xfrm>
            <a:off x="2809303" y="1622170"/>
            <a:ext cx="7983209" cy="4832092"/>
          </a:xfrm>
          <a:prstGeom prst="rect">
            <a:avLst/>
          </a:prstGeom>
          <a:noFill/>
        </p:spPr>
        <p:txBody>
          <a:bodyPr wrap="square" rtlCol="0">
            <a:spAutoFit/>
          </a:bodyPr>
          <a:lstStyle/>
          <a:p>
            <a:pPr marL="285750" indent="-285750">
              <a:buClr>
                <a:srgbClr val="C00000"/>
              </a:buClr>
              <a:buFont typeface="Wingdings" panose="05000000000000000000" pitchFamily="2" charset="2"/>
              <a:buChar char="§"/>
            </a:pPr>
            <a:r>
              <a:rPr lang="es-ES" sz="2200" dirty="0"/>
              <a:t>Contexto y justificación del tema</a:t>
            </a:r>
          </a:p>
          <a:p>
            <a:pPr marL="285750" indent="-285750">
              <a:buClr>
                <a:srgbClr val="C00000"/>
              </a:buClr>
              <a:buFont typeface="Wingdings" panose="05000000000000000000" pitchFamily="2" charset="2"/>
              <a:buChar char="§"/>
            </a:pPr>
            <a:r>
              <a:rPr lang="es-ES" sz="2200" dirty="0"/>
              <a:t>Hipótesis planteadas en el EDA</a:t>
            </a:r>
          </a:p>
          <a:p>
            <a:pPr marL="285750" indent="-285750">
              <a:buClr>
                <a:srgbClr val="C00000"/>
              </a:buClr>
              <a:buFont typeface="Wingdings" panose="05000000000000000000" pitchFamily="2" charset="2"/>
              <a:buChar char="§"/>
            </a:pPr>
            <a:r>
              <a:rPr lang="es-ES" sz="2200" dirty="0"/>
              <a:t>Datos modelos ML</a:t>
            </a:r>
          </a:p>
          <a:p>
            <a:pPr marL="285750" indent="-285750">
              <a:buClr>
                <a:srgbClr val="C00000"/>
              </a:buClr>
              <a:buFont typeface="Wingdings" panose="05000000000000000000" pitchFamily="2" charset="2"/>
              <a:buChar char="§"/>
            </a:pPr>
            <a:r>
              <a:rPr lang="es-ES" sz="2200" dirty="0"/>
              <a:t>Hipótesis actuales planteadas</a:t>
            </a:r>
          </a:p>
          <a:p>
            <a:pPr marL="285750" indent="-285750">
              <a:buClr>
                <a:srgbClr val="C00000"/>
              </a:buClr>
              <a:buFont typeface="Wingdings" panose="05000000000000000000" pitchFamily="2" charset="2"/>
              <a:buChar char="§"/>
            </a:pPr>
            <a:r>
              <a:rPr lang="es-ES" sz="2200" dirty="0"/>
              <a:t>Algoritmos de ML utilizados</a:t>
            </a:r>
          </a:p>
          <a:p>
            <a:pPr marL="285750" indent="-285750">
              <a:buClr>
                <a:srgbClr val="C00000"/>
              </a:buClr>
              <a:buFont typeface="Wingdings" panose="05000000000000000000" pitchFamily="2" charset="2"/>
              <a:buChar char="§"/>
            </a:pPr>
            <a:r>
              <a:rPr lang="es-ES" sz="2200" dirty="0"/>
              <a:t>Resultados modelos ML sin tratamiento de datos</a:t>
            </a:r>
          </a:p>
          <a:p>
            <a:pPr marL="285750" indent="-285750">
              <a:buClr>
                <a:srgbClr val="C00000"/>
              </a:buClr>
              <a:buFont typeface="Wingdings" panose="05000000000000000000" pitchFamily="2" charset="2"/>
              <a:buChar char="§"/>
            </a:pPr>
            <a:r>
              <a:rPr lang="es-ES" sz="2200" dirty="0"/>
              <a:t>Datos desbalanceados – Medidas adoptadas</a:t>
            </a:r>
          </a:p>
          <a:p>
            <a:pPr marL="285750" indent="-285750">
              <a:buClr>
                <a:srgbClr val="C00000"/>
              </a:buClr>
              <a:buFont typeface="Wingdings" panose="05000000000000000000" pitchFamily="2" charset="2"/>
              <a:buChar char="§"/>
            </a:pPr>
            <a:r>
              <a:rPr lang="es-ES" sz="2200" dirty="0"/>
              <a:t>Resultados modelos ML con tratamiento de datos</a:t>
            </a:r>
          </a:p>
          <a:p>
            <a:pPr marL="285750" indent="-285750">
              <a:buClr>
                <a:srgbClr val="C00000"/>
              </a:buClr>
              <a:buFont typeface="Wingdings" panose="05000000000000000000" pitchFamily="2" charset="2"/>
              <a:buChar char="§"/>
            </a:pPr>
            <a:r>
              <a:rPr lang="es-ES" sz="2200" dirty="0"/>
              <a:t>Importancia características modelo seleccionado</a:t>
            </a:r>
          </a:p>
          <a:p>
            <a:pPr marL="285750" indent="-285750">
              <a:buClr>
                <a:srgbClr val="C00000"/>
              </a:buClr>
              <a:buFont typeface="Wingdings" panose="05000000000000000000" pitchFamily="2" charset="2"/>
              <a:buChar char="§"/>
            </a:pPr>
            <a:r>
              <a:rPr lang="es-ES" sz="2200" dirty="0"/>
              <a:t>Evaluación modelo sin característica “Diabetes”</a:t>
            </a:r>
          </a:p>
          <a:p>
            <a:pPr marL="285750" indent="-285750">
              <a:buClr>
                <a:srgbClr val="C00000"/>
              </a:buClr>
              <a:buFont typeface="Wingdings" panose="05000000000000000000" pitchFamily="2" charset="2"/>
              <a:buChar char="§"/>
            </a:pPr>
            <a:r>
              <a:rPr lang="es-ES" sz="2200" dirty="0"/>
              <a:t>Curvas ROC</a:t>
            </a:r>
          </a:p>
          <a:p>
            <a:pPr marL="285750" indent="-285750">
              <a:buClr>
                <a:srgbClr val="C00000"/>
              </a:buClr>
              <a:buFont typeface="Wingdings" panose="05000000000000000000" pitchFamily="2" charset="2"/>
              <a:buChar char="§"/>
            </a:pPr>
            <a:r>
              <a:rPr lang="es-ES" sz="2200" dirty="0" err="1"/>
              <a:t>Accuracy</a:t>
            </a:r>
            <a:r>
              <a:rPr lang="es-ES" sz="2200" dirty="0"/>
              <a:t> de los modelos</a:t>
            </a:r>
          </a:p>
          <a:p>
            <a:pPr marL="285750" indent="-285750">
              <a:buClr>
                <a:srgbClr val="C00000"/>
              </a:buClr>
              <a:buFont typeface="Wingdings" panose="05000000000000000000" pitchFamily="2" charset="2"/>
              <a:buChar char="§"/>
            </a:pPr>
            <a:r>
              <a:rPr lang="es-ES" sz="2200" dirty="0"/>
              <a:t>Conclusión y validación de hipótesis</a:t>
            </a:r>
          </a:p>
          <a:p>
            <a:pPr marL="285750" indent="-285750">
              <a:buFont typeface="Wingdings" panose="05000000000000000000" pitchFamily="2" charset="2"/>
              <a:buChar char="q"/>
            </a:pPr>
            <a:endParaRPr lang="es-ES" sz="2200" dirty="0"/>
          </a:p>
        </p:txBody>
      </p:sp>
      <p:sp>
        <p:nvSpPr>
          <p:cNvPr id="6" name="Freeform 18">
            <a:extLst>
              <a:ext uri="{FF2B5EF4-FFF2-40B4-BE49-F238E27FC236}">
                <a16:creationId xmlns:a16="http://schemas.microsoft.com/office/drawing/2014/main" id="{4AE26611-BAC1-4F55-842F-2C61BAF15C72}"/>
              </a:ext>
            </a:extLst>
          </p:cNvPr>
          <p:cNvSpPr/>
          <p:nvPr/>
        </p:nvSpPr>
        <p:spPr>
          <a:xfrm>
            <a:off x="10438761" y="5237678"/>
            <a:ext cx="2556197" cy="2751289"/>
          </a:xfrm>
          <a:custGeom>
            <a:avLst/>
            <a:gdLst/>
            <a:ahLst/>
            <a:cxnLst/>
            <a:rect l="l" t="t" r="r" b="b"/>
            <a:pathLst>
              <a:path w="2556197" h="2751289">
                <a:moveTo>
                  <a:pt x="0" y="0"/>
                </a:moveTo>
                <a:lnTo>
                  <a:pt x="2556197" y="0"/>
                </a:lnTo>
                <a:lnTo>
                  <a:pt x="2556197" y="2751288"/>
                </a:lnTo>
                <a:lnTo>
                  <a:pt x="0" y="2751288"/>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7" name="Título 89">
            <a:extLst>
              <a:ext uri="{FF2B5EF4-FFF2-40B4-BE49-F238E27FC236}">
                <a16:creationId xmlns:a16="http://schemas.microsoft.com/office/drawing/2014/main" id="{444B6911-EFA3-4C00-8612-62F60A9ED6F3}"/>
              </a:ext>
            </a:extLst>
          </p:cNvPr>
          <p:cNvSpPr>
            <a:spLocks noGrp="1"/>
          </p:cNvSpPr>
          <p:nvPr>
            <p:ph type="title"/>
          </p:nvPr>
        </p:nvSpPr>
        <p:spPr>
          <a:xfrm>
            <a:off x="97899" y="-15038"/>
            <a:ext cx="10515600" cy="1325563"/>
          </a:xfrm>
        </p:spPr>
        <p:txBody>
          <a:bodyPr/>
          <a:lstStyle/>
          <a:p>
            <a:r>
              <a:rPr lang="es-ES" dirty="0">
                <a:effectLst>
                  <a:outerShdw blurRad="38100" dist="38100" dir="2700000" algn="tl">
                    <a:srgbClr val="000000">
                      <a:alpha val="43137"/>
                    </a:srgbClr>
                  </a:outerShdw>
                </a:effectLst>
              </a:rPr>
              <a:t>Índice</a:t>
            </a:r>
          </a:p>
        </p:txBody>
      </p:sp>
      <p:cxnSp>
        <p:nvCxnSpPr>
          <p:cNvPr id="8" name="Conector recto 7">
            <a:extLst>
              <a:ext uri="{FF2B5EF4-FFF2-40B4-BE49-F238E27FC236}">
                <a16:creationId xmlns:a16="http://schemas.microsoft.com/office/drawing/2014/main" id="{42BFC390-A8D0-469D-80A2-1291349B10C8}"/>
              </a:ext>
            </a:extLst>
          </p:cNvPr>
          <p:cNvCxnSpPr>
            <a:cxnSpLocks/>
          </p:cNvCxnSpPr>
          <p:nvPr/>
        </p:nvCxnSpPr>
        <p:spPr>
          <a:xfrm>
            <a:off x="-1174139" y="933450"/>
            <a:ext cx="14169097" cy="0"/>
          </a:xfrm>
          <a:prstGeom prst="line">
            <a:avLst/>
          </a:prstGeom>
        </p:spPr>
        <p:style>
          <a:lnRef idx="1">
            <a:schemeClr val="dk1"/>
          </a:lnRef>
          <a:fillRef idx="0">
            <a:schemeClr val="dk1"/>
          </a:fillRef>
          <a:effectRef idx="0">
            <a:schemeClr val="dk1"/>
          </a:effectRef>
          <a:fontRef idx="minor">
            <a:schemeClr val="tx1"/>
          </a:fontRef>
        </p:style>
      </p:cxnSp>
      <p:sp>
        <p:nvSpPr>
          <p:cNvPr id="14" name="Freeform 9">
            <a:extLst>
              <a:ext uri="{FF2B5EF4-FFF2-40B4-BE49-F238E27FC236}">
                <a16:creationId xmlns:a16="http://schemas.microsoft.com/office/drawing/2014/main" id="{8172B3E3-AB0B-489F-962B-B7621C87DF2A}"/>
              </a:ext>
            </a:extLst>
          </p:cNvPr>
          <p:cNvSpPr/>
          <p:nvPr/>
        </p:nvSpPr>
        <p:spPr>
          <a:xfrm>
            <a:off x="10094242" y="-1794241"/>
            <a:ext cx="3334026" cy="3588482"/>
          </a:xfrm>
          <a:custGeom>
            <a:avLst/>
            <a:gdLst/>
            <a:ahLst/>
            <a:cxnLst/>
            <a:rect l="l" t="t" r="r" b="b"/>
            <a:pathLst>
              <a:path w="3334026" h="3588482">
                <a:moveTo>
                  <a:pt x="0" y="0"/>
                </a:moveTo>
                <a:lnTo>
                  <a:pt x="3334026" y="0"/>
                </a:lnTo>
                <a:lnTo>
                  <a:pt x="3334026" y="3588482"/>
                </a:lnTo>
                <a:lnTo>
                  <a:pt x="0" y="3588482"/>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Tree>
    <p:extLst>
      <p:ext uri="{BB962C8B-B14F-4D97-AF65-F5344CB8AC3E}">
        <p14:creationId xmlns:p14="http://schemas.microsoft.com/office/powerpoint/2010/main" val="11919662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6">
            <a:extLst>
              <a:ext uri="{FF2B5EF4-FFF2-40B4-BE49-F238E27FC236}">
                <a16:creationId xmlns:a16="http://schemas.microsoft.com/office/drawing/2014/main" id="{B8C8FE23-11CB-492F-9F05-C57467D649BA}"/>
              </a:ext>
            </a:extLst>
          </p:cNvPr>
          <p:cNvSpPr/>
          <p:nvPr/>
        </p:nvSpPr>
        <p:spPr>
          <a:xfrm rot="6599254">
            <a:off x="-8326942" y="-3119283"/>
            <a:ext cx="12014151" cy="12388074"/>
          </a:xfrm>
          <a:custGeom>
            <a:avLst/>
            <a:gdLst/>
            <a:ahLst/>
            <a:cxnLst/>
            <a:rect l="l" t="t" r="r" b="b"/>
            <a:pathLst>
              <a:path w="11622266" h="12388074">
                <a:moveTo>
                  <a:pt x="0" y="0"/>
                </a:moveTo>
                <a:lnTo>
                  <a:pt x="11622266" y="0"/>
                </a:lnTo>
                <a:lnTo>
                  <a:pt x="11622266" y="12388074"/>
                </a:lnTo>
                <a:lnTo>
                  <a:pt x="0" y="1238807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9" name="Google Shape;921;p39">
            <a:extLst>
              <a:ext uri="{FF2B5EF4-FFF2-40B4-BE49-F238E27FC236}">
                <a16:creationId xmlns:a16="http://schemas.microsoft.com/office/drawing/2014/main" id="{2622E581-7E2B-4439-B365-F0DDCBCEFC7C}"/>
              </a:ext>
            </a:extLst>
          </p:cNvPr>
          <p:cNvSpPr txBox="1">
            <a:spLocks/>
          </p:cNvSpPr>
          <p:nvPr/>
        </p:nvSpPr>
        <p:spPr>
          <a:xfrm>
            <a:off x="1035703" y="2234848"/>
            <a:ext cx="3631836" cy="2053725"/>
          </a:xfrm>
          <a:prstGeom prst="rect">
            <a:avLst/>
          </a:prstGeom>
        </p:spPr>
        <p:txBody>
          <a:bodyPr spcFirstLastPara="1" vert="horz" wrap="square" lIns="91425" tIns="91425" rIns="91425" bIns="91425"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ts val="0"/>
              </a:spcBef>
              <a:buFont typeface="Arial" panose="020B0604020202020204" pitchFamily="34" charset="0"/>
              <a:buNone/>
            </a:pPr>
            <a:r>
              <a:rPr lang="es-ES" sz="2000" dirty="0"/>
              <a:t>Para todo hay una solución excepto para una cosa</a:t>
            </a:r>
          </a:p>
          <a:p>
            <a:pPr marL="0" indent="0" algn="ctr">
              <a:spcBef>
                <a:spcPts val="1600"/>
              </a:spcBef>
              <a:spcAft>
                <a:spcPts val="1600"/>
              </a:spcAft>
              <a:buFont typeface="Arial" panose="020B0604020202020204" pitchFamily="34" charset="0"/>
              <a:buNone/>
            </a:pPr>
            <a:endParaRPr lang="es-ES" dirty="0"/>
          </a:p>
        </p:txBody>
      </p:sp>
      <p:sp>
        <p:nvSpPr>
          <p:cNvPr id="11" name="Google Shape;923;p39">
            <a:extLst>
              <a:ext uri="{FF2B5EF4-FFF2-40B4-BE49-F238E27FC236}">
                <a16:creationId xmlns:a16="http://schemas.microsoft.com/office/drawing/2014/main" id="{795B47A8-ABC2-4024-AA32-250065271CD7}"/>
              </a:ext>
            </a:extLst>
          </p:cNvPr>
          <p:cNvSpPr txBox="1">
            <a:spLocks/>
          </p:cNvSpPr>
          <p:nvPr/>
        </p:nvSpPr>
        <p:spPr>
          <a:xfrm>
            <a:off x="3507253" y="4307856"/>
            <a:ext cx="4405739" cy="776812"/>
          </a:xfrm>
          <a:prstGeom prst="rect">
            <a:avLst/>
          </a:prstGeom>
        </p:spPr>
        <p:txBody>
          <a:bodyPr spcFirstLastPara="1" wrap="square" lIns="91425" tIns="91425" rIns="91425" bIns="91425"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ts val="0"/>
              </a:spcBef>
              <a:spcAft>
                <a:spcPts val="1600"/>
              </a:spcAft>
              <a:buFont typeface="Arial" panose="020B0604020202020204" pitchFamily="34" charset="0"/>
              <a:buNone/>
            </a:pPr>
            <a:r>
              <a:rPr lang="es-ES" sz="2000" dirty="0"/>
              <a:t>Algoritmo para la detección de enfermedades</a:t>
            </a:r>
          </a:p>
        </p:txBody>
      </p:sp>
      <p:sp>
        <p:nvSpPr>
          <p:cNvPr id="13" name="Google Shape;925;p39">
            <a:extLst>
              <a:ext uri="{FF2B5EF4-FFF2-40B4-BE49-F238E27FC236}">
                <a16:creationId xmlns:a16="http://schemas.microsoft.com/office/drawing/2014/main" id="{49A5B50A-8349-4F1C-B596-9C324D93ECBD}"/>
              </a:ext>
            </a:extLst>
          </p:cNvPr>
          <p:cNvSpPr txBox="1">
            <a:spLocks/>
          </p:cNvSpPr>
          <p:nvPr/>
        </p:nvSpPr>
        <p:spPr>
          <a:xfrm>
            <a:off x="6957788" y="2152372"/>
            <a:ext cx="3775894" cy="1424770"/>
          </a:xfrm>
          <a:prstGeom prst="rect">
            <a:avLst/>
          </a:prstGeom>
        </p:spPr>
        <p:txBody>
          <a:bodyPr spcFirstLastPara="1" wrap="square" lIns="91425" tIns="91425" rIns="91425" bIns="91425"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ts val="0"/>
              </a:spcBef>
              <a:buFont typeface="Arial" panose="020B0604020202020204" pitchFamily="34" charset="0"/>
              <a:buNone/>
            </a:pPr>
            <a:r>
              <a:rPr lang="es-ES" sz="2000" dirty="0"/>
              <a:t>Vivimos en una sociedad capitalista donde el dinero mueve el mundo</a:t>
            </a:r>
          </a:p>
          <a:p>
            <a:pPr marL="0" indent="0">
              <a:spcBef>
                <a:spcPts val="1600"/>
              </a:spcBef>
              <a:spcAft>
                <a:spcPts val="1600"/>
              </a:spcAft>
              <a:buFont typeface="Arial" panose="020B0604020202020204" pitchFamily="34" charset="0"/>
              <a:buNone/>
            </a:pPr>
            <a:endParaRPr lang="es-ES" sz="2000" dirty="0"/>
          </a:p>
        </p:txBody>
      </p:sp>
      <p:grpSp>
        <p:nvGrpSpPr>
          <p:cNvPr id="23" name="Google Shape;963;p39">
            <a:extLst>
              <a:ext uri="{FF2B5EF4-FFF2-40B4-BE49-F238E27FC236}">
                <a16:creationId xmlns:a16="http://schemas.microsoft.com/office/drawing/2014/main" id="{FEE27A89-B9D2-478C-B782-3DE3ACD5044D}"/>
              </a:ext>
            </a:extLst>
          </p:cNvPr>
          <p:cNvGrpSpPr/>
          <p:nvPr/>
        </p:nvGrpSpPr>
        <p:grpSpPr>
          <a:xfrm>
            <a:off x="5323253" y="3278618"/>
            <a:ext cx="873437" cy="727480"/>
            <a:chOff x="3218113" y="3110275"/>
            <a:chExt cx="510125" cy="398525"/>
          </a:xfrm>
        </p:grpSpPr>
        <p:sp>
          <p:nvSpPr>
            <p:cNvPr id="24" name="Google Shape;964;p39">
              <a:extLst>
                <a:ext uri="{FF2B5EF4-FFF2-40B4-BE49-F238E27FC236}">
                  <a16:creationId xmlns:a16="http://schemas.microsoft.com/office/drawing/2014/main" id="{237EA238-A5DF-4F83-8786-BA45DC4E48CF}"/>
                </a:ext>
              </a:extLst>
            </p:cNvPr>
            <p:cNvSpPr/>
            <p:nvPr/>
          </p:nvSpPr>
          <p:spPr>
            <a:xfrm>
              <a:off x="3256963" y="3453000"/>
              <a:ext cx="47850" cy="47825"/>
            </a:xfrm>
            <a:custGeom>
              <a:avLst/>
              <a:gdLst/>
              <a:ahLst/>
              <a:cxnLst/>
              <a:rect l="l" t="t" r="r" b="b"/>
              <a:pathLst>
                <a:path w="1914" h="1913" extrusionOk="0">
                  <a:moveTo>
                    <a:pt x="0" y="0"/>
                  </a:moveTo>
                  <a:lnTo>
                    <a:pt x="0" y="1593"/>
                  </a:lnTo>
                  <a:cubicBezTo>
                    <a:pt x="0" y="1770"/>
                    <a:pt x="144" y="1913"/>
                    <a:pt x="320" y="1913"/>
                  </a:cubicBezTo>
                  <a:lnTo>
                    <a:pt x="1594" y="1913"/>
                  </a:lnTo>
                  <a:cubicBezTo>
                    <a:pt x="1770" y="1913"/>
                    <a:pt x="1914" y="1770"/>
                    <a:pt x="1914" y="1593"/>
                  </a:cubicBezTo>
                  <a:lnTo>
                    <a:pt x="191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965;p39">
              <a:extLst>
                <a:ext uri="{FF2B5EF4-FFF2-40B4-BE49-F238E27FC236}">
                  <a16:creationId xmlns:a16="http://schemas.microsoft.com/office/drawing/2014/main" id="{57F83003-1786-4449-8BE8-8FF5F5B446B5}"/>
                </a:ext>
              </a:extLst>
            </p:cNvPr>
            <p:cNvSpPr/>
            <p:nvPr/>
          </p:nvSpPr>
          <p:spPr>
            <a:xfrm>
              <a:off x="3640538" y="3453000"/>
              <a:ext cx="47850" cy="47825"/>
            </a:xfrm>
            <a:custGeom>
              <a:avLst/>
              <a:gdLst/>
              <a:ahLst/>
              <a:cxnLst/>
              <a:rect l="l" t="t" r="r" b="b"/>
              <a:pathLst>
                <a:path w="1914" h="1913" extrusionOk="0">
                  <a:moveTo>
                    <a:pt x="1" y="0"/>
                  </a:moveTo>
                  <a:lnTo>
                    <a:pt x="1" y="1593"/>
                  </a:lnTo>
                  <a:cubicBezTo>
                    <a:pt x="1" y="1770"/>
                    <a:pt x="143" y="1913"/>
                    <a:pt x="320" y="1913"/>
                  </a:cubicBezTo>
                  <a:lnTo>
                    <a:pt x="1594" y="1913"/>
                  </a:lnTo>
                  <a:cubicBezTo>
                    <a:pt x="1771" y="1913"/>
                    <a:pt x="1913" y="1770"/>
                    <a:pt x="1913" y="1593"/>
                  </a:cubicBezTo>
                  <a:lnTo>
                    <a:pt x="191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966;p39">
              <a:extLst>
                <a:ext uri="{FF2B5EF4-FFF2-40B4-BE49-F238E27FC236}">
                  <a16:creationId xmlns:a16="http://schemas.microsoft.com/office/drawing/2014/main" id="{ADF4B8AB-B5E5-4918-91DC-34385DC383BA}"/>
                </a:ext>
              </a:extLst>
            </p:cNvPr>
            <p:cNvSpPr/>
            <p:nvPr/>
          </p:nvSpPr>
          <p:spPr>
            <a:xfrm>
              <a:off x="3225088" y="3118225"/>
              <a:ext cx="495175" cy="351700"/>
            </a:xfrm>
            <a:custGeom>
              <a:avLst/>
              <a:gdLst/>
              <a:ahLst/>
              <a:cxnLst/>
              <a:rect l="l" t="t" r="r" b="b"/>
              <a:pathLst>
                <a:path w="19807" h="14068" extrusionOk="0">
                  <a:moveTo>
                    <a:pt x="959" y="1"/>
                  </a:moveTo>
                  <a:cubicBezTo>
                    <a:pt x="430" y="1"/>
                    <a:pt x="0" y="430"/>
                    <a:pt x="0" y="959"/>
                  </a:cubicBezTo>
                  <a:lnTo>
                    <a:pt x="0" y="13110"/>
                  </a:lnTo>
                  <a:cubicBezTo>
                    <a:pt x="0" y="13639"/>
                    <a:pt x="430" y="14068"/>
                    <a:pt x="959" y="14068"/>
                  </a:cubicBezTo>
                  <a:lnTo>
                    <a:pt x="18849" y="14068"/>
                  </a:lnTo>
                  <a:cubicBezTo>
                    <a:pt x="19378" y="14068"/>
                    <a:pt x="19807" y="13639"/>
                    <a:pt x="19807" y="13110"/>
                  </a:cubicBezTo>
                  <a:lnTo>
                    <a:pt x="19807" y="959"/>
                  </a:lnTo>
                  <a:cubicBezTo>
                    <a:pt x="19807" y="430"/>
                    <a:pt x="19378" y="1"/>
                    <a:pt x="1884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967;p39">
              <a:extLst>
                <a:ext uri="{FF2B5EF4-FFF2-40B4-BE49-F238E27FC236}">
                  <a16:creationId xmlns:a16="http://schemas.microsoft.com/office/drawing/2014/main" id="{F18C6AF4-DBCD-46A7-BB65-863660EBBC37}"/>
                </a:ext>
              </a:extLst>
            </p:cNvPr>
            <p:cNvSpPr/>
            <p:nvPr/>
          </p:nvSpPr>
          <p:spPr>
            <a:xfrm>
              <a:off x="3256963" y="3150100"/>
              <a:ext cx="335775" cy="223225"/>
            </a:xfrm>
            <a:custGeom>
              <a:avLst/>
              <a:gdLst/>
              <a:ahLst/>
              <a:cxnLst/>
              <a:rect l="l" t="t" r="r" b="b"/>
              <a:pathLst>
                <a:path w="13431" h="8929" extrusionOk="0">
                  <a:moveTo>
                    <a:pt x="0" y="1"/>
                  </a:moveTo>
                  <a:lnTo>
                    <a:pt x="0" y="8928"/>
                  </a:lnTo>
                  <a:lnTo>
                    <a:pt x="13430" y="8928"/>
                  </a:lnTo>
                  <a:lnTo>
                    <a:pt x="1343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968;p39">
              <a:extLst>
                <a:ext uri="{FF2B5EF4-FFF2-40B4-BE49-F238E27FC236}">
                  <a16:creationId xmlns:a16="http://schemas.microsoft.com/office/drawing/2014/main" id="{0D22AC09-BC1E-40C8-9CCC-097680B404C7}"/>
                </a:ext>
              </a:extLst>
            </p:cNvPr>
            <p:cNvSpPr/>
            <p:nvPr/>
          </p:nvSpPr>
          <p:spPr>
            <a:xfrm>
              <a:off x="3592713" y="3150100"/>
              <a:ext cx="95650" cy="223225"/>
            </a:xfrm>
            <a:custGeom>
              <a:avLst/>
              <a:gdLst/>
              <a:ahLst/>
              <a:cxnLst/>
              <a:rect l="l" t="t" r="r" b="b"/>
              <a:pathLst>
                <a:path w="3826" h="8929" extrusionOk="0">
                  <a:moveTo>
                    <a:pt x="0" y="1"/>
                  </a:moveTo>
                  <a:lnTo>
                    <a:pt x="0" y="8928"/>
                  </a:lnTo>
                  <a:lnTo>
                    <a:pt x="3825" y="8928"/>
                  </a:lnTo>
                  <a:lnTo>
                    <a:pt x="3825" y="1"/>
                  </a:lnTo>
                  <a:close/>
                </a:path>
              </a:pathLst>
            </a:custGeom>
            <a:solidFill>
              <a:srgbClr val="000000">
                <a:alpha val="497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969;p39">
              <a:extLst>
                <a:ext uri="{FF2B5EF4-FFF2-40B4-BE49-F238E27FC236}">
                  <a16:creationId xmlns:a16="http://schemas.microsoft.com/office/drawing/2014/main" id="{C5FDBA52-4CB4-4563-9005-2BEA84473460}"/>
                </a:ext>
              </a:extLst>
            </p:cNvPr>
            <p:cNvSpPr/>
            <p:nvPr/>
          </p:nvSpPr>
          <p:spPr>
            <a:xfrm>
              <a:off x="3280888" y="3174025"/>
              <a:ext cx="383600" cy="175350"/>
            </a:xfrm>
            <a:custGeom>
              <a:avLst/>
              <a:gdLst/>
              <a:ahLst/>
              <a:cxnLst/>
              <a:rect l="l" t="t" r="r" b="b"/>
              <a:pathLst>
                <a:path w="15344" h="7014" extrusionOk="0">
                  <a:moveTo>
                    <a:pt x="639" y="1"/>
                  </a:moveTo>
                  <a:cubicBezTo>
                    <a:pt x="286" y="1"/>
                    <a:pt x="0" y="286"/>
                    <a:pt x="0" y="640"/>
                  </a:cubicBezTo>
                  <a:lnTo>
                    <a:pt x="0" y="6375"/>
                  </a:lnTo>
                  <a:cubicBezTo>
                    <a:pt x="0" y="6729"/>
                    <a:pt x="286" y="7014"/>
                    <a:pt x="639" y="7014"/>
                  </a:cubicBezTo>
                  <a:lnTo>
                    <a:pt x="14704" y="7014"/>
                  </a:lnTo>
                  <a:cubicBezTo>
                    <a:pt x="15057" y="7014"/>
                    <a:pt x="15343" y="6729"/>
                    <a:pt x="15343" y="6375"/>
                  </a:cubicBezTo>
                  <a:lnTo>
                    <a:pt x="15343" y="640"/>
                  </a:lnTo>
                  <a:cubicBezTo>
                    <a:pt x="15343" y="286"/>
                    <a:pt x="15057" y="1"/>
                    <a:pt x="14704" y="1"/>
                  </a:cubicBezTo>
                  <a:close/>
                </a:path>
              </a:pathLst>
            </a:custGeom>
            <a:solidFill>
              <a:srgbClr val="FFFFFF">
                <a:alpha val="34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970;p39">
              <a:extLst>
                <a:ext uri="{FF2B5EF4-FFF2-40B4-BE49-F238E27FC236}">
                  <a16:creationId xmlns:a16="http://schemas.microsoft.com/office/drawing/2014/main" id="{AA19E387-EE44-48B5-9963-16F2AE5BF4C4}"/>
                </a:ext>
              </a:extLst>
            </p:cNvPr>
            <p:cNvSpPr/>
            <p:nvPr/>
          </p:nvSpPr>
          <p:spPr>
            <a:xfrm>
              <a:off x="3225088" y="3437050"/>
              <a:ext cx="495175" cy="31900"/>
            </a:xfrm>
            <a:custGeom>
              <a:avLst/>
              <a:gdLst/>
              <a:ahLst/>
              <a:cxnLst/>
              <a:rect l="l" t="t" r="r" b="b"/>
              <a:pathLst>
                <a:path w="19807" h="1276" extrusionOk="0">
                  <a:moveTo>
                    <a:pt x="0" y="1"/>
                  </a:moveTo>
                  <a:lnTo>
                    <a:pt x="0" y="317"/>
                  </a:lnTo>
                  <a:cubicBezTo>
                    <a:pt x="0" y="846"/>
                    <a:pt x="430" y="1275"/>
                    <a:pt x="959" y="1275"/>
                  </a:cubicBezTo>
                  <a:lnTo>
                    <a:pt x="18849" y="1275"/>
                  </a:lnTo>
                  <a:cubicBezTo>
                    <a:pt x="19378" y="1275"/>
                    <a:pt x="19807" y="846"/>
                    <a:pt x="19807" y="317"/>
                  </a:cubicBezTo>
                  <a:lnTo>
                    <a:pt x="1980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971;p39">
              <a:extLst>
                <a:ext uri="{FF2B5EF4-FFF2-40B4-BE49-F238E27FC236}">
                  <a16:creationId xmlns:a16="http://schemas.microsoft.com/office/drawing/2014/main" id="{303511C6-899D-45E2-BEC7-FFFC4ADE52FB}"/>
                </a:ext>
              </a:extLst>
            </p:cNvPr>
            <p:cNvSpPr/>
            <p:nvPr/>
          </p:nvSpPr>
          <p:spPr>
            <a:xfrm>
              <a:off x="3225088" y="3117550"/>
              <a:ext cx="24925" cy="319525"/>
            </a:xfrm>
            <a:custGeom>
              <a:avLst/>
              <a:gdLst/>
              <a:ahLst/>
              <a:cxnLst/>
              <a:rect l="l" t="t" r="r" b="b"/>
              <a:pathLst>
                <a:path w="997" h="12781" extrusionOk="0">
                  <a:moveTo>
                    <a:pt x="997" y="1"/>
                  </a:moveTo>
                  <a:cubicBezTo>
                    <a:pt x="458" y="2"/>
                    <a:pt x="0" y="431"/>
                    <a:pt x="0" y="960"/>
                  </a:cubicBezTo>
                  <a:lnTo>
                    <a:pt x="0" y="12781"/>
                  </a:lnTo>
                  <a:lnTo>
                    <a:pt x="997" y="12781"/>
                  </a:lnTo>
                  <a:lnTo>
                    <a:pt x="997" y="1"/>
                  </a:lnTo>
                  <a:close/>
                </a:path>
              </a:pathLst>
            </a:custGeom>
            <a:solidFill>
              <a:srgbClr val="000000">
                <a:alpha val="16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972;p39">
              <a:extLst>
                <a:ext uri="{FF2B5EF4-FFF2-40B4-BE49-F238E27FC236}">
                  <a16:creationId xmlns:a16="http://schemas.microsoft.com/office/drawing/2014/main" id="{28C56B29-0CBB-4011-A947-6CF91C618397}"/>
                </a:ext>
              </a:extLst>
            </p:cNvPr>
            <p:cNvSpPr/>
            <p:nvPr/>
          </p:nvSpPr>
          <p:spPr>
            <a:xfrm>
              <a:off x="3225088" y="3437050"/>
              <a:ext cx="23950" cy="31975"/>
            </a:xfrm>
            <a:custGeom>
              <a:avLst/>
              <a:gdLst/>
              <a:ahLst/>
              <a:cxnLst/>
              <a:rect l="l" t="t" r="r" b="b"/>
              <a:pathLst>
                <a:path w="958" h="1279" extrusionOk="0">
                  <a:moveTo>
                    <a:pt x="0" y="1"/>
                  </a:moveTo>
                  <a:lnTo>
                    <a:pt x="0" y="320"/>
                  </a:lnTo>
                  <a:cubicBezTo>
                    <a:pt x="0" y="849"/>
                    <a:pt x="429" y="1278"/>
                    <a:pt x="958" y="1278"/>
                  </a:cubicBezTo>
                  <a:lnTo>
                    <a:pt x="95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973;p39">
              <a:extLst>
                <a:ext uri="{FF2B5EF4-FFF2-40B4-BE49-F238E27FC236}">
                  <a16:creationId xmlns:a16="http://schemas.microsoft.com/office/drawing/2014/main" id="{9F8F3CD9-1705-4717-9F57-79ADFAC6759F}"/>
                </a:ext>
              </a:extLst>
            </p:cNvPr>
            <p:cNvSpPr/>
            <p:nvPr/>
          </p:nvSpPr>
          <p:spPr>
            <a:xfrm>
              <a:off x="3592713" y="3175000"/>
              <a:ext cx="71775" cy="174375"/>
            </a:xfrm>
            <a:custGeom>
              <a:avLst/>
              <a:gdLst/>
              <a:ahLst/>
              <a:cxnLst/>
              <a:rect l="l" t="t" r="r" b="b"/>
              <a:pathLst>
                <a:path w="2871" h="6975" extrusionOk="0">
                  <a:moveTo>
                    <a:pt x="0" y="1"/>
                  </a:moveTo>
                  <a:lnTo>
                    <a:pt x="0" y="6975"/>
                  </a:lnTo>
                  <a:lnTo>
                    <a:pt x="2231" y="6975"/>
                  </a:lnTo>
                  <a:cubicBezTo>
                    <a:pt x="2584" y="6975"/>
                    <a:pt x="2870" y="6690"/>
                    <a:pt x="2870" y="6336"/>
                  </a:cubicBezTo>
                  <a:lnTo>
                    <a:pt x="2870" y="638"/>
                  </a:lnTo>
                  <a:cubicBezTo>
                    <a:pt x="2870" y="287"/>
                    <a:pt x="2584" y="1"/>
                    <a:pt x="223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974;p39">
              <a:extLst>
                <a:ext uri="{FF2B5EF4-FFF2-40B4-BE49-F238E27FC236}">
                  <a16:creationId xmlns:a16="http://schemas.microsoft.com/office/drawing/2014/main" id="{65BE96CA-ABE4-4224-9BBA-ABD6419C11DD}"/>
                </a:ext>
              </a:extLst>
            </p:cNvPr>
            <p:cNvSpPr/>
            <p:nvPr/>
          </p:nvSpPr>
          <p:spPr>
            <a:xfrm>
              <a:off x="3218113" y="3110275"/>
              <a:ext cx="510125" cy="398525"/>
            </a:xfrm>
            <a:custGeom>
              <a:avLst/>
              <a:gdLst/>
              <a:ahLst/>
              <a:cxnLst/>
              <a:rect l="l" t="t" r="r" b="b"/>
              <a:pathLst>
                <a:path w="20405" h="15941" extrusionOk="0">
                  <a:moveTo>
                    <a:pt x="19148" y="598"/>
                  </a:moveTo>
                  <a:cubicBezTo>
                    <a:pt x="19511" y="598"/>
                    <a:pt x="19807" y="893"/>
                    <a:pt x="19807" y="1257"/>
                  </a:cubicBezTo>
                  <a:lnTo>
                    <a:pt x="19807" y="12793"/>
                  </a:lnTo>
                  <a:lnTo>
                    <a:pt x="599" y="12793"/>
                  </a:lnTo>
                  <a:lnTo>
                    <a:pt x="599" y="1258"/>
                  </a:lnTo>
                  <a:cubicBezTo>
                    <a:pt x="599" y="893"/>
                    <a:pt x="893" y="598"/>
                    <a:pt x="1258" y="598"/>
                  </a:cubicBezTo>
                  <a:close/>
                  <a:moveTo>
                    <a:pt x="19806" y="13390"/>
                  </a:moveTo>
                  <a:lnTo>
                    <a:pt x="19806" y="13408"/>
                  </a:lnTo>
                  <a:cubicBezTo>
                    <a:pt x="19807" y="13771"/>
                    <a:pt x="19511" y="14068"/>
                    <a:pt x="19148" y="14068"/>
                  </a:cubicBezTo>
                  <a:lnTo>
                    <a:pt x="1258" y="14068"/>
                  </a:lnTo>
                  <a:cubicBezTo>
                    <a:pt x="893" y="14068"/>
                    <a:pt x="598" y="13771"/>
                    <a:pt x="598" y="13408"/>
                  </a:cubicBezTo>
                  <a:lnTo>
                    <a:pt x="598" y="13390"/>
                  </a:lnTo>
                  <a:close/>
                  <a:moveTo>
                    <a:pt x="18532" y="14665"/>
                  </a:moveTo>
                  <a:lnTo>
                    <a:pt x="18532" y="15302"/>
                  </a:lnTo>
                  <a:lnTo>
                    <a:pt x="18516" y="15302"/>
                  </a:lnTo>
                  <a:lnTo>
                    <a:pt x="18516" y="15303"/>
                  </a:lnTo>
                  <a:cubicBezTo>
                    <a:pt x="18516" y="15335"/>
                    <a:pt x="18495" y="15342"/>
                    <a:pt x="18495" y="15342"/>
                  </a:cubicBezTo>
                  <a:lnTo>
                    <a:pt x="17237" y="15342"/>
                  </a:lnTo>
                  <a:cubicBezTo>
                    <a:pt x="17226" y="15342"/>
                    <a:pt x="17216" y="15334"/>
                    <a:pt x="17216" y="15321"/>
                  </a:cubicBezTo>
                  <a:lnTo>
                    <a:pt x="17216" y="14665"/>
                  </a:lnTo>
                  <a:close/>
                  <a:moveTo>
                    <a:pt x="3188" y="14665"/>
                  </a:moveTo>
                  <a:lnTo>
                    <a:pt x="3188" y="15322"/>
                  </a:lnTo>
                  <a:cubicBezTo>
                    <a:pt x="3188" y="15334"/>
                    <a:pt x="3180" y="15343"/>
                    <a:pt x="3167" y="15343"/>
                  </a:cubicBezTo>
                  <a:lnTo>
                    <a:pt x="1893" y="15343"/>
                  </a:lnTo>
                  <a:cubicBezTo>
                    <a:pt x="1882" y="15343"/>
                    <a:pt x="1873" y="15334"/>
                    <a:pt x="1873" y="15322"/>
                  </a:cubicBezTo>
                  <a:lnTo>
                    <a:pt x="1873" y="14665"/>
                  </a:lnTo>
                  <a:close/>
                  <a:moveTo>
                    <a:pt x="1258" y="1"/>
                  </a:moveTo>
                  <a:cubicBezTo>
                    <a:pt x="563" y="1"/>
                    <a:pt x="1" y="563"/>
                    <a:pt x="1" y="1257"/>
                  </a:cubicBezTo>
                  <a:lnTo>
                    <a:pt x="1" y="13408"/>
                  </a:lnTo>
                  <a:cubicBezTo>
                    <a:pt x="1" y="14102"/>
                    <a:pt x="563" y="14665"/>
                    <a:pt x="1258" y="14665"/>
                  </a:cubicBezTo>
                  <a:lnTo>
                    <a:pt x="1276" y="14665"/>
                  </a:lnTo>
                  <a:lnTo>
                    <a:pt x="1276" y="15322"/>
                  </a:lnTo>
                  <a:cubicBezTo>
                    <a:pt x="1276" y="15664"/>
                    <a:pt x="1552" y="15940"/>
                    <a:pt x="1893" y="15940"/>
                  </a:cubicBezTo>
                  <a:lnTo>
                    <a:pt x="3167" y="15940"/>
                  </a:lnTo>
                  <a:cubicBezTo>
                    <a:pt x="3510" y="15940"/>
                    <a:pt x="3785" y="15664"/>
                    <a:pt x="3785" y="15322"/>
                  </a:cubicBezTo>
                  <a:lnTo>
                    <a:pt x="3785" y="14665"/>
                  </a:lnTo>
                  <a:lnTo>
                    <a:pt x="16618" y="14665"/>
                  </a:lnTo>
                  <a:lnTo>
                    <a:pt x="16618" y="15322"/>
                  </a:lnTo>
                  <a:cubicBezTo>
                    <a:pt x="16618" y="15664"/>
                    <a:pt x="16895" y="15940"/>
                    <a:pt x="17236" y="15940"/>
                  </a:cubicBezTo>
                  <a:lnTo>
                    <a:pt x="18510" y="15940"/>
                  </a:lnTo>
                  <a:cubicBezTo>
                    <a:pt x="18851" y="15940"/>
                    <a:pt x="19128" y="15664"/>
                    <a:pt x="19128" y="15322"/>
                  </a:cubicBezTo>
                  <a:lnTo>
                    <a:pt x="19128" y="14665"/>
                  </a:lnTo>
                  <a:lnTo>
                    <a:pt x="19145" y="14665"/>
                  </a:lnTo>
                  <a:cubicBezTo>
                    <a:pt x="19840" y="14665"/>
                    <a:pt x="20403" y="14102"/>
                    <a:pt x="20403" y="13408"/>
                  </a:cubicBezTo>
                  <a:lnTo>
                    <a:pt x="20403" y="1257"/>
                  </a:lnTo>
                  <a:cubicBezTo>
                    <a:pt x="20404" y="565"/>
                    <a:pt x="19841" y="1"/>
                    <a:pt x="191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975;p39">
              <a:extLst>
                <a:ext uri="{FF2B5EF4-FFF2-40B4-BE49-F238E27FC236}">
                  <a16:creationId xmlns:a16="http://schemas.microsoft.com/office/drawing/2014/main" id="{C1E77EB5-F117-45F7-A5E9-13F6B9E4AAC0}"/>
                </a:ext>
              </a:extLst>
            </p:cNvPr>
            <p:cNvSpPr/>
            <p:nvPr/>
          </p:nvSpPr>
          <p:spPr>
            <a:xfrm>
              <a:off x="3249988" y="3142125"/>
              <a:ext cx="446350" cy="239125"/>
            </a:xfrm>
            <a:custGeom>
              <a:avLst/>
              <a:gdLst/>
              <a:ahLst/>
              <a:cxnLst/>
              <a:rect l="l" t="t" r="r" b="b"/>
              <a:pathLst>
                <a:path w="17854" h="9565" extrusionOk="0">
                  <a:moveTo>
                    <a:pt x="6965" y="3057"/>
                  </a:moveTo>
                  <a:lnTo>
                    <a:pt x="7935" y="8048"/>
                  </a:lnTo>
                  <a:cubicBezTo>
                    <a:pt x="7964" y="8188"/>
                    <a:pt x="8085" y="8289"/>
                    <a:pt x="8227" y="8289"/>
                  </a:cubicBezTo>
                  <a:cubicBezTo>
                    <a:pt x="8370" y="8289"/>
                    <a:pt x="8493" y="8188"/>
                    <a:pt x="8520" y="8048"/>
                  </a:cubicBezTo>
                  <a:lnTo>
                    <a:pt x="9270" y="4190"/>
                  </a:lnTo>
                  <a:lnTo>
                    <a:pt x="9551" y="5201"/>
                  </a:lnTo>
                  <a:cubicBezTo>
                    <a:pt x="9587" y="5331"/>
                    <a:pt x="9704" y="5420"/>
                    <a:pt x="9839" y="5420"/>
                  </a:cubicBezTo>
                  <a:lnTo>
                    <a:pt x="13390" y="5420"/>
                  </a:lnTo>
                  <a:lnTo>
                    <a:pt x="13390" y="8967"/>
                  </a:lnTo>
                  <a:lnTo>
                    <a:pt x="598" y="8967"/>
                  </a:lnTo>
                  <a:lnTo>
                    <a:pt x="598" y="5420"/>
                  </a:lnTo>
                  <a:lnTo>
                    <a:pt x="4264" y="5420"/>
                  </a:lnTo>
                  <a:cubicBezTo>
                    <a:pt x="4395" y="5420"/>
                    <a:pt x="4510" y="5335"/>
                    <a:pt x="4549" y="5211"/>
                  </a:cubicBezTo>
                  <a:lnTo>
                    <a:pt x="4746" y="4576"/>
                  </a:lnTo>
                  <a:lnTo>
                    <a:pt x="5464" y="7116"/>
                  </a:lnTo>
                  <a:cubicBezTo>
                    <a:pt x="5499" y="7244"/>
                    <a:pt x="5617" y="7333"/>
                    <a:pt x="5750" y="7333"/>
                  </a:cubicBezTo>
                  <a:cubicBezTo>
                    <a:pt x="5753" y="7333"/>
                    <a:pt x="5756" y="7333"/>
                    <a:pt x="5759" y="7333"/>
                  </a:cubicBezTo>
                  <a:cubicBezTo>
                    <a:pt x="5895" y="7330"/>
                    <a:pt x="6011" y="7235"/>
                    <a:pt x="6042" y="7101"/>
                  </a:cubicBezTo>
                  <a:lnTo>
                    <a:pt x="6965" y="3057"/>
                  </a:lnTo>
                  <a:close/>
                  <a:moveTo>
                    <a:pt x="299" y="0"/>
                  </a:moveTo>
                  <a:cubicBezTo>
                    <a:pt x="135" y="0"/>
                    <a:pt x="1" y="134"/>
                    <a:pt x="1" y="299"/>
                  </a:cubicBezTo>
                  <a:lnTo>
                    <a:pt x="1" y="9265"/>
                  </a:lnTo>
                  <a:cubicBezTo>
                    <a:pt x="1" y="9432"/>
                    <a:pt x="135" y="9565"/>
                    <a:pt x="299" y="9565"/>
                  </a:cubicBezTo>
                  <a:lnTo>
                    <a:pt x="14983" y="9565"/>
                  </a:lnTo>
                  <a:cubicBezTo>
                    <a:pt x="15136" y="9565"/>
                    <a:pt x="15272" y="9456"/>
                    <a:pt x="15291" y="9303"/>
                  </a:cubicBezTo>
                  <a:cubicBezTo>
                    <a:pt x="15313" y="9122"/>
                    <a:pt x="15171" y="8967"/>
                    <a:pt x="14993" y="8967"/>
                  </a:cubicBezTo>
                  <a:lnTo>
                    <a:pt x="14027" y="8967"/>
                  </a:lnTo>
                  <a:lnTo>
                    <a:pt x="14027" y="638"/>
                  </a:lnTo>
                  <a:lnTo>
                    <a:pt x="17256" y="638"/>
                  </a:lnTo>
                  <a:lnTo>
                    <a:pt x="17256" y="8967"/>
                  </a:lnTo>
                  <a:lnTo>
                    <a:pt x="16288" y="8967"/>
                  </a:lnTo>
                  <a:cubicBezTo>
                    <a:pt x="16135" y="8967"/>
                    <a:pt x="15999" y="9077"/>
                    <a:pt x="15981" y="9228"/>
                  </a:cubicBezTo>
                  <a:cubicBezTo>
                    <a:pt x="15958" y="9411"/>
                    <a:pt x="16099" y="9565"/>
                    <a:pt x="16277" y="9565"/>
                  </a:cubicBezTo>
                  <a:lnTo>
                    <a:pt x="17555" y="9565"/>
                  </a:lnTo>
                  <a:cubicBezTo>
                    <a:pt x="17721" y="9565"/>
                    <a:pt x="17854" y="9432"/>
                    <a:pt x="17854" y="9267"/>
                  </a:cubicBezTo>
                  <a:lnTo>
                    <a:pt x="17854" y="300"/>
                  </a:lnTo>
                  <a:cubicBezTo>
                    <a:pt x="17854" y="135"/>
                    <a:pt x="17721" y="1"/>
                    <a:pt x="17555" y="1"/>
                  </a:cubicBezTo>
                  <a:lnTo>
                    <a:pt x="2580" y="1"/>
                  </a:lnTo>
                  <a:cubicBezTo>
                    <a:pt x="2426" y="1"/>
                    <a:pt x="2290" y="111"/>
                    <a:pt x="2272" y="263"/>
                  </a:cubicBezTo>
                  <a:cubicBezTo>
                    <a:pt x="2250" y="445"/>
                    <a:pt x="2392" y="600"/>
                    <a:pt x="2568" y="600"/>
                  </a:cubicBezTo>
                  <a:lnTo>
                    <a:pt x="13432" y="600"/>
                  </a:lnTo>
                  <a:lnTo>
                    <a:pt x="13432" y="4784"/>
                  </a:lnTo>
                  <a:lnTo>
                    <a:pt x="10082" y="4784"/>
                  </a:lnTo>
                  <a:lnTo>
                    <a:pt x="9522" y="2789"/>
                  </a:lnTo>
                  <a:cubicBezTo>
                    <a:pt x="9486" y="2659"/>
                    <a:pt x="9368" y="2570"/>
                    <a:pt x="9234" y="2570"/>
                  </a:cubicBezTo>
                  <a:cubicBezTo>
                    <a:pt x="9230" y="2570"/>
                    <a:pt x="9226" y="2570"/>
                    <a:pt x="9222" y="2570"/>
                  </a:cubicBezTo>
                  <a:cubicBezTo>
                    <a:pt x="9084" y="2576"/>
                    <a:pt x="8967" y="2676"/>
                    <a:pt x="8941" y="2812"/>
                  </a:cubicBezTo>
                  <a:lnTo>
                    <a:pt x="8241" y="6415"/>
                  </a:lnTo>
                  <a:lnTo>
                    <a:pt x="7291" y="1535"/>
                  </a:lnTo>
                  <a:cubicBezTo>
                    <a:pt x="7264" y="1396"/>
                    <a:pt x="7143" y="1295"/>
                    <a:pt x="7003" y="1293"/>
                  </a:cubicBezTo>
                  <a:cubicBezTo>
                    <a:pt x="7001" y="1293"/>
                    <a:pt x="6999" y="1293"/>
                    <a:pt x="6997" y="1293"/>
                  </a:cubicBezTo>
                  <a:cubicBezTo>
                    <a:pt x="6860" y="1293"/>
                    <a:pt x="6739" y="1389"/>
                    <a:pt x="6708" y="1524"/>
                  </a:cubicBezTo>
                  <a:lnTo>
                    <a:pt x="5725" y="5816"/>
                  </a:lnTo>
                  <a:lnTo>
                    <a:pt x="5050" y="3426"/>
                  </a:lnTo>
                  <a:cubicBezTo>
                    <a:pt x="5014" y="3299"/>
                    <a:pt x="4898" y="3210"/>
                    <a:pt x="4766" y="3209"/>
                  </a:cubicBezTo>
                  <a:cubicBezTo>
                    <a:pt x="4765" y="3209"/>
                    <a:pt x="4764" y="3209"/>
                    <a:pt x="4764" y="3209"/>
                  </a:cubicBezTo>
                  <a:cubicBezTo>
                    <a:pt x="4634" y="3209"/>
                    <a:pt x="4515" y="3294"/>
                    <a:pt x="4477" y="3419"/>
                  </a:cubicBezTo>
                  <a:lnTo>
                    <a:pt x="4044" y="4823"/>
                  </a:lnTo>
                  <a:lnTo>
                    <a:pt x="599" y="4823"/>
                  </a:lnTo>
                  <a:lnTo>
                    <a:pt x="599" y="598"/>
                  </a:lnTo>
                  <a:lnTo>
                    <a:pt x="1247" y="598"/>
                  </a:lnTo>
                  <a:cubicBezTo>
                    <a:pt x="1400" y="598"/>
                    <a:pt x="1536" y="488"/>
                    <a:pt x="1555" y="336"/>
                  </a:cubicBezTo>
                  <a:cubicBezTo>
                    <a:pt x="1577" y="155"/>
                    <a:pt x="1435" y="0"/>
                    <a:pt x="12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976;p39">
              <a:extLst>
                <a:ext uri="{FF2B5EF4-FFF2-40B4-BE49-F238E27FC236}">
                  <a16:creationId xmlns:a16="http://schemas.microsoft.com/office/drawing/2014/main" id="{46066EC6-AB72-4922-B03C-AAA5772FD08E}"/>
                </a:ext>
              </a:extLst>
            </p:cNvPr>
            <p:cNvSpPr/>
            <p:nvPr/>
          </p:nvSpPr>
          <p:spPr>
            <a:xfrm>
              <a:off x="3480813" y="3398200"/>
              <a:ext cx="31950" cy="14975"/>
            </a:xfrm>
            <a:custGeom>
              <a:avLst/>
              <a:gdLst/>
              <a:ahLst/>
              <a:cxnLst/>
              <a:rect l="l" t="t" r="r" b="b"/>
              <a:pathLst>
                <a:path w="1278" h="599" extrusionOk="0">
                  <a:moveTo>
                    <a:pt x="331" y="0"/>
                  </a:moveTo>
                  <a:cubicBezTo>
                    <a:pt x="178" y="0"/>
                    <a:pt x="42" y="110"/>
                    <a:pt x="24" y="262"/>
                  </a:cubicBezTo>
                  <a:cubicBezTo>
                    <a:pt x="1" y="444"/>
                    <a:pt x="142" y="598"/>
                    <a:pt x="320" y="598"/>
                  </a:cubicBezTo>
                  <a:lnTo>
                    <a:pt x="948" y="598"/>
                  </a:lnTo>
                  <a:cubicBezTo>
                    <a:pt x="1101" y="598"/>
                    <a:pt x="1237" y="488"/>
                    <a:pt x="1256" y="336"/>
                  </a:cubicBezTo>
                  <a:cubicBezTo>
                    <a:pt x="1278" y="155"/>
                    <a:pt x="1136" y="0"/>
                    <a:pt x="9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977;p39">
              <a:extLst>
                <a:ext uri="{FF2B5EF4-FFF2-40B4-BE49-F238E27FC236}">
                  <a16:creationId xmlns:a16="http://schemas.microsoft.com/office/drawing/2014/main" id="{37B4EE43-A1A4-42D7-9D64-FBE186ADC267}"/>
                </a:ext>
              </a:extLst>
            </p:cNvPr>
            <p:cNvSpPr/>
            <p:nvPr/>
          </p:nvSpPr>
          <p:spPr>
            <a:xfrm>
              <a:off x="3384988" y="3398200"/>
              <a:ext cx="32325" cy="14975"/>
            </a:xfrm>
            <a:custGeom>
              <a:avLst/>
              <a:gdLst/>
              <a:ahLst/>
              <a:cxnLst/>
              <a:rect l="l" t="t" r="r" b="b"/>
              <a:pathLst>
                <a:path w="1293" h="599" extrusionOk="0">
                  <a:moveTo>
                    <a:pt x="331" y="0"/>
                  </a:moveTo>
                  <a:cubicBezTo>
                    <a:pt x="178" y="0"/>
                    <a:pt x="42" y="110"/>
                    <a:pt x="24" y="262"/>
                  </a:cubicBezTo>
                  <a:cubicBezTo>
                    <a:pt x="1" y="444"/>
                    <a:pt x="142" y="598"/>
                    <a:pt x="320" y="598"/>
                  </a:cubicBezTo>
                  <a:lnTo>
                    <a:pt x="951" y="598"/>
                  </a:lnTo>
                  <a:cubicBezTo>
                    <a:pt x="1092" y="598"/>
                    <a:pt x="1221" y="504"/>
                    <a:pt x="1251" y="366"/>
                  </a:cubicBezTo>
                  <a:cubicBezTo>
                    <a:pt x="1292" y="172"/>
                    <a:pt x="1145" y="0"/>
                    <a:pt x="9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978;p39">
              <a:extLst>
                <a:ext uri="{FF2B5EF4-FFF2-40B4-BE49-F238E27FC236}">
                  <a16:creationId xmlns:a16="http://schemas.microsoft.com/office/drawing/2014/main" id="{A00554AC-D44C-4C23-B910-6C94E5F30E72}"/>
                </a:ext>
              </a:extLst>
            </p:cNvPr>
            <p:cNvSpPr/>
            <p:nvPr/>
          </p:nvSpPr>
          <p:spPr>
            <a:xfrm>
              <a:off x="3528788" y="3398200"/>
              <a:ext cx="32250" cy="14975"/>
            </a:xfrm>
            <a:custGeom>
              <a:avLst/>
              <a:gdLst/>
              <a:ahLst/>
              <a:cxnLst/>
              <a:rect l="l" t="t" r="r" b="b"/>
              <a:pathLst>
                <a:path w="1290" h="599" extrusionOk="0">
                  <a:moveTo>
                    <a:pt x="331" y="0"/>
                  </a:moveTo>
                  <a:cubicBezTo>
                    <a:pt x="177" y="0"/>
                    <a:pt x="41" y="110"/>
                    <a:pt x="23" y="262"/>
                  </a:cubicBezTo>
                  <a:cubicBezTo>
                    <a:pt x="1" y="444"/>
                    <a:pt x="142" y="598"/>
                    <a:pt x="320" y="598"/>
                  </a:cubicBezTo>
                  <a:lnTo>
                    <a:pt x="950" y="598"/>
                  </a:lnTo>
                  <a:cubicBezTo>
                    <a:pt x="1091" y="598"/>
                    <a:pt x="1221" y="504"/>
                    <a:pt x="1250" y="366"/>
                  </a:cubicBezTo>
                  <a:cubicBezTo>
                    <a:pt x="1290" y="172"/>
                    <a:pt x="1143" y="0"/>
                    <a:pt x="9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979;p39">
              <a:extLst>
                <a:ext uri="{FF2B5EF4-FFF2-40B4-BE49-F238E27FC236}">
                  <a16:creationId xmlns:a16="http://schemas.microsoft.com/office/drawing/2014/main" id="{868E3CC2-4A7B-4DB6-8F62-6A901E52A026}"/>
                </a:ext>
              </a:extLst>
            </p:cNvPr>
            <p:cNvSpPr/>
            <p:nvPr/>
          </p:nvSpPr>
          <p:spPr>
            <a:xfrm>
              <a:off x="3664563" y="3398200"/>
              <a:ext cx="32275" cy="14975"/>
            </a:xfrm>
            <a:custGeom>
              <a:avLst/>
              <a:gdLst/>
              <a:ahLst/>
              <a:cxnLst/>
              <a:rect l="l" t="t" r="r" b="b"/>
              <a:pathLst>
                <a:path w="1291" h="599" extrusionOk="0">
                  <a:moveTo>
                    <a:pt x="330" y="0"/>
                  </a:moveTo>
                  <a:cubicBezTo>
                    <a:pt x="176" y="0"/>
                    <a:pt x="40" y="110"/>
                    <a:pt x="22" y="262"/>
                  </a:cubicBezTo>
                  <a:cubicBezTo>
                    <a:pt x="0" y="444"/>
                    <a:pt x="142" y="598"/>
                    <a:pt x="320" y="598"/>
                  </a:cubicBezTo>
                  <a:lnTo>
                    <a:pt x="949" y="598"/>
                  </a:lnTo>
                  <a:cubicBezTo>
                    <a:pt x="1091" y="598"/>
                    <a:pt x="1220" y="504"/>
                    <a:pt x="1250" y="366"/>
                  </a:cubicBezTo>
                  <a:cubicBezTo>
                    <a:pt x="1291" y="172"/>
                    <a:pt x="1143" y="0"/>
                    <a:pt x="9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980;p39">
              <a:extLst>
                <a:ext uri="{FF2B5EF4-FFF2-40B4-BE49-F238E27FC236}">
                  <a16:creationId xmlns:a16="http://schemas.microsoft.com/office/drawing/2014/main" id="{BCE9CA2A-3D2B-4C79-8A6D-31E99FB03562}"/>
                </a:ext>
              </a:extLst>
            </p:cNvPr>
            <p:cNvSpPr/>
            <p:nvPr/>
          </p:nvSpPr>
          <p:spPr>
            <a:xfrm>
              <a:off x="3249238" y="3398175"/>
              <a:ext cx="31900" cy="14975"/>
            </a:xfrm>
            <a:custGeom>
              <a:avLst/>
              <a:gdLst/>
              <a:ahLst/>
              <a:cxnLst/>
              <a:rect l="l" t="t" r="r" b="b"/>
              <a:pathLst>
                <a:path w="1276" h="599" extrusionOk="0">
                  <a:moveTo>
                    <a:pt x="329" y="0"/>
                  </a:moveTo>
                  <a:cubicBezTo>
                    <a:pt x="176" y="0"/>
                    <a:pt x="40" y="110"/>
                    <a:pt x="21" y="262"/>
                  </a:cubicBezTo>
                  <a:cubicBezTo>
                    <a:pt x="0" y="444"/>
                    <a:pt x="142" y="598"/>
                    <a:pt x="319" y="598"/>
                  </a:cubicBezTo>
                  <a:lnTo>
                    <a:pt x="946" y="598"/>
                  </a:lnTo>
                  <a:cubicBezTo>
                    <a:pt x="1099" y="598"/>
                    <a:pt x="1235" y="488"/>
                    <a:pt x="1254" y="336"/>
                  </a:cubicBezTo>
                  <a:cubicBezTo>
                    <a:pt x="1276" y="154"/>
                    <a:pt x="1134" y="0"/>
                    <a:pt x="9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981;p39">
              <a:extLst>
                <a:ext uri="{FF2B5EF4-FFF2-40B4-BE49-F238E27FC236}">
                  <a16:creationId xmlns:a16="http://schemas.microsoft.com/office/drawing/2014/main" id="{6233A337-866B-40F6-BDE9-3CCE59E1790F}"/>
                </a:ext>
              </a:extLst>
            </p:cNvPr>
            <p:cNvSpPr/>
            <p:nvPr/>
          </p:nvSpPr>
          <p:spPr>
            <a:xfrm>
              <a:off x="3432913" y="3398200"/>
              <a:ext cx="32300" cy="14975"/>
            </a:xfrm>
            <a:custGeom>
              <a:avLst/>
              <a:gdLst/>
              <a:ahLst/>
              <a:cxnLst/>
              <a:rect l="l" t="t" r="r" b="b"/>
              <a:pathLst>
                <a:path w="1292" h="599" extrusionOk="0">
                  <a:moveTo>
                    <a:pt x="330" y="0"/>
                  </a:moveTo>
                  <a:cubicBezTo>
                    <a:pt x="177" y="0"/>
                    <a:pt x="41" y="110"/>
                    <a:pt x="23" y="262"/>
                  </a:cubicBezTo>
                  <a:cubicBezTo>
                    <a:pt x="0" y="444"/>
                    <a:pt x="142" y="598"/>
                    <a:pt x="320" y="598"/>
                  </a:cubicBezTo>
                  <a:lnTo>
                    <a:pt x="950" y="598"/>
                  </a:lnTo>
                  <a:cubicBezTo>
                    <a:pt x="1092" y="598"/>
                    <a:pt x="1220" y="504"/>
                    <a:pt x="1251" y="366"/>
                  </a:cubicBezTo>
                  <a:cubicBezTo>
                    <a:pt x="1292" y="172"/>
                    <a:pt x="1145" y="0"/>
                    <a:pt x="9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982;p39">
              <a:extLst>
                <a:ext uri="{FF2B5EF4-FFF2-40B4-BE49-F238E27FC236}">
                  <a16:creationId xmlns:a16="http://schemas.microsoft.com/office/drawing/2014/main" id="{F91874E3-023A-4324-827F-71C623D5DFA2}"/>
                </a:ext>
              </a:extLst>
            </p:cNvPr>
            <p:cNvSpPr/>
            <p:nvPr/>
          </p:nvSpPr>
          <p:spPr>
            <a:xfrm>
              <a:off x="3616588" y="3173975"/>
              <a:ext cx="31950" cy="15000"/>
            </a:xfrm>
            <a:custGeom>
              <a:avLst/>
              <a:gdLst/>
              <a:ahLst/>
              <a:cxnLst/>
              <a:rect l="l" t="t" r="r" b="b"/>
              <a:pathLst>
                <a:path w="1278" h="600" extrusionOk="0">
                  <a:moveTo>
                    <a:pt x="330" y="1"/>
                  </a:moveTo>
                  <a:cubicBezTo>
                    <a:pt x="177" y="1"/>
                    <a:pt x="41" y="111"/>
                    <a:pt x="24" y="263"/>
                  </a:cubicBezTo>
                  <a:cubicBezTo>
                    <a:pt x="0" y="445"/>
                    <a:pt x="142" y="600"/>
                    <a:pt x="320" y="600"/>
                  </a:cubicBezTo>
                  <a:lnTo>
                    <a:pt x="947" y="600"/>
                  </a:lnTo>
                  <a:cubicBezTo>
                    <a:pt x="1100" y="600"/>
                    <a:pt x="1236" y="490"/>
                    <a:pt x="1255" y="338"/>
                  </a:cubicBezTo>
                  <a:cubicBezTo>
                    <a:pt x="1277" y="156"/>
                    <a:pt x="1136" y="1"/>
                    <a:pt x="9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983;p39">
              <a:extLst>
                <a:ext uri="{FF2B5EF4-FFF2-40B4-BE49-F238E27FC236}">
                  <a16:creationId xmlns:a16="http://schemas.microsoft.com/office/drawing/2014/main" id="{C4D3277B-C9B9-491B-8EF7-F17181EF3E9B}"/>
                </a:ext>
              </a:extLst>
            </p:cNvPr>
            <p:cNvSpPr/>
            <p:nvPr/>
          </p:nvSpPr>
          <p:spPr>
            <a:xfrm>
              <a:off x="3616213" y="3205875"/>
              <a:ext cx="48300" cy="14975"/>
            </a:xfrm>
            <a:custGeom>
              <a:avLst/>
              <a:gdLst/>
              <a:ahLst/>
              <a:cxnLst/>
              <a:rect l="l" t="t" r="r" b="b"/>
              <a:pathLst>
                <a:path w="1932" h="599" extrusionOk="0">
                  <a:moveTo>
                    <a:pt x="343" y="0"/>
                  </a:moveTo>
                  <a:cubicBezTo>
                    <a:pt x="202" y="0"/>
                    <a:pt x="72" y="95"/>
                    <a:pt x="42" y="233"/>
                  </a:cubicBezTo>
                  <a:cubicBezTo>
                    <a:pt x="1" y="429"/>
                    <a:pt x="148" y="598"/>
                    <a:pt x="335" y="598"/>
                  </a:cubicBezTo>
                  <a:lnTo>
                    <a:pt x="1601" y="598"/>
                  </a:lnTo>
                  <a:cubicBezTo>
                    <a:pt x="1754" y="598"/>
                    <a:pt x="1890" y="489"/>
                    <a:pt x="1909" y="337"/>
                  </a:cubicBezTo>
                  <a:cubicBezTo>
                    <a:pt x="1931" y="155"/>
                    <a:pt x="1790" y="0"/>
                    <a:pt x="16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984;p39">
              <a:extLst>
                <a:ext uri="{FF2B5EF4-FFF2-40B4-BE49-F238E27FC236}">
                  <a16:creationId xmlns:a16="http://schemas.microsoft.com/office/drawing/2014/main" id="{930AE3E2-B6F0-4310-B9CA-3BB79E24FBA5}"/>
                </a:ext>
              </a:extLst>
            </p:cNvPr>
            <p:cNvSpPr/>
            <p:nvPr/>
          </p:nvSpPr>
          <p:spPr>
            <a:xfrm>
              <a:off x="3616588" y="3237800"/>
              <a:ext cx="31950" cy="14975"/>
            </a:xfrm>
            <a:custGeom>
              <a:avLst/>
              <a:gdLst/>
              <a:ahLst/>
              <a:cxnLst/>
              <a:rect l="l" t="t" r="r" b="b"/>
              <a:pathLst>
                <a:path w="1278" h="599" extrusionOk="0">
                  <a:moveTo>
                    <a:pt x="330" y="0"/>
                  </a:moveTo>
                  <a:cubicBezTo>
                    <a:pt x="177" y="0"/>
                    <a:pt x="41" y="110"/>
                    <a:pt x="24" y="262"/>
                  </a:cubicBezTo>
                  <a:cubicBezTo>
                    <a:pt x="0" y="442"/>
                    <a:pt x="142" y="598"/>
                    <a:pt x="320" y="598"/>
                  </a:cubicBezTo>
                  <a:lnTo>
                    <a:pt x="947" y="598"/>
                  </a:lnTo>
                  <a:cubicBezTo>
                    <a:pt x="1100" y="598"/>
                    <a:pt x="1236" y="488"/>
                    <a:pt x="1255" y="336"/>
                  </a:cubicBezTo>
                  <a:cubicBezTo>
                    <a:pt x="1277" y="154"/>
                    <a:pt x="1136" y="0"/>
                    <a:pt x="9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985;p39">
              <a:extLst>
                <a:ext uri="{FF2B5EF4-FFF2-40B4-BE49-F238E27FC236}">
                  <a16:creationId xmlns:a16="http://schemas.microsoft.com/office/drawing/2014/main" id="{0CBDCD95-566D-4435-8552-E9891A396A3A}"/>
                </a:ext>
              </a:extLst>
            </p:cNvPr>
            <p:cNvSpPr/>
            <p:nvPr/>
          </p:nvSpPr>
          <p:spPr>
            <a:xfrm>
              <a:off x="3616588" y="3270650"/>
              <a:ext cx="47925" cy="14975"/>
            </a:xfrm>
            <a:custGeom>
              <a:avLst/>
              <a:gdLst/>
              <a:ahLst/>
              <a:cxnLst/>
              <a:rect l="l" t="t" r="r" b="b"/>
              <a:pathLst>
                <a:path w="1917" h="599" extrusionOk="0">
                  <a:moveTo>
                    <a:pt x="330" y="1"/>
                  </a:moveTo>
                  <a:cubicBezTo>
                    <a:pt x="177" y="1"/>
                    <a:pt x="41" y="111"/>
                    <a:pt x="24" y="262"/>
                  </a:cubicBezTo>
                  <a:cubicBezTo>
                    <a:pt x="0" y="444"/>
                    <a:pt x="142" y="599"/>
                    <a:pt x="320" y="599"/>
                  </a:cubicBezTo>
                  <a:lnTo>
                    <a:pt x="1586" y="599"/>
                  </a:lnTo>
                  <a:cubicBezTo>
                    <a:pt x="1739" y="599"/>
                    <a:pt x="1875" y="489"/>
                    <a:pt x="1894" y="337"/>
                  </a:cubicBezTo>
                  <a:cubicBezTo>
                    <a:pt x="1916" y="155"/>
                    <a:pt x="1775" y="1"/>
                    <a:pt x="15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986;p39">
              <a:extLst>
                <a:ext uri="{FF2B5EF4-FFF2-40B4-BE49-F238E27FC236}">
                  <a16:creationId xmlns:a16="http://schemas.microsoft.com/office/drawing/2014/main" id="{92608846-F5DE-4E8B-AB58-E919986948AD}"/>
                </a:ext>
              </a:extLst>
            </p:cNvPr>
            <p:cNvSpPr/>
            <p:nvPr/>
          </p:nvSpPr>
          <p:spPr>
            <a:xfrm>
              <a:off x="3616588" y="3302525"/>
              <a:ext cx="31950" cy="15000"/>
            </a:xfrm>
            <a:custGeom>
              <a:avLst/>
              <a:gdLst/>
              <a:ahLst/>
              <a:cxnLst/>
              <a:rect l="l" t="t" r="r" b="b"/>
              <a:pathLst>
                <a:path w="1278" h="600" extrusionOk="0">
                  <a:moveTo>
                    <a:pt x="330" y="0"/>
                  </a:moveTo>
                  <a:cubicBezTo>
                    <a:pt x="177" y="0"/>
                    <a:pt x="41" y="110"/>
                    <a:pt x="24" y="262"/>
                  </a:cubicBezTo>
                  <a:cubicBezTo>
                    <a:pt x="0" y="444"/>
                    <a:pt x="142" y="599"/>
                    <a:pt x="320" y="599"/>
                  </a:cubicBezTo>
                  <a:lnTo>
                    <a:pt x="947" y="599"/>
                  </a:lnTo>
                  <a:cubicBezTo>
                    <a:pt x="1100" y="599"/>
                    <a:pt x="1236" y="489"/>
                    <a:pt x="1255" y="337"/>
                  </a:cubicBezTo>
                  <a:cubicBezTo>
                    <a:pt x="1277" y="155"/>
                    <a:pt x="1136" y="0"/>
                    <a:pt x="9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987;p39">
              <a:extLst>
                <a:ext uri="{FF2B5EF4-FFF2-40B4-BE49-F238E27FC236}">
                  <a16:creationId xmlns:a16="http://schemas.microsoft.com/office/drawing/2014/main" id="{8CB030D7-CE1C-491D-AC23-A140B448384D}"/>
                </a:ext>
              </a:extLst>
            </p:cNvPr>
            <p:cNvSpPr/>
            <p:nvPr/>
          </p:nvSpPr>
          <p:spPr>
            <a:xfrm>
              <a:off x="3616588" y="3334400"/>
              <a:ext cx="47925" cy="14975"/>
            </a:xfrm>
            <a:custGeom>
              <a:avLst/>
              <a:gdLst/>
              <a:ahLst/>
              <a:cxnLst/>
              <a:rect l="l" t="t" r="r" b="b"/>
              <a:pathLst>
                <a:path w="1917" h="599" extrusionOk="0">
                  <a:moveTo>
                    <a:pt x="330" y="1"/>
                  </a:moveTo>
                  <a:cubicBezTo>
                    <a:pt x="177" y="1"/>
                    <a:pt x="41" y="111"/>
                    <a:pt x="24" y="263"/>
                  </a:cubicBezTo>
                  <a:cubicBezTo>
                    <a:pt x="0" y="445"/>
                    <a:pt x="142" y="599"/>
                    <a:pt x="320" y="599"/>
                  </a:cubicBezTo>
                  <a:lnTo>
                    <a:pt x="1586" y="599"/>
                  </a:lnTo>
                  <a:cubicBezTo>
                    <a:pt x="1739" y="599"/>
                    <a:pt x="1875" y="489"/>
                    <a:pt x="1894" y="337"/>
                  </a:cubicBezTo>
                  <a:cubicBezTo>
                    <a:pt x="1916" y="155"/>
                    <a:pt x="1775" y="1"/>
                    <a:pt x="15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 name="Freeform 19">
            <a:extLst>
              <a:ext uri="{FF2B5EF4-FFF2-40B4-BE49-F238E27FC236}">
                <a16:creationId xmlns:a16="http://schemas.microsoft.com/office/drawing/2014/main" id="{DF838236-766B-4C9E-A979-608C2A70103D}"/>
              </a:ext>
            </a:extLst>
          </p:cNvPr>
          <p:cNvSpPr/>
          <p:nvPr/>
        </p:nvSpPr>
        <p:spPr>
          <a:xfrm>
            <a:off x="8379397" y="1533013"/>
            <a:ext cx="720612" cy="661019"/>
          </a:xfrm>
          <a:custGeom>
            <a:avLst/>
            <a:gdLst/>
            <a:ahLst/>
            <a:cxnLst/>
            <a:rect l="l" t="t" r="r" b="b"/>
            <a:pathLst>
              <a:path w="1754030" h="2126097">
                <a:moveTo>
                  <a:pt x="0" y="0"/>
                </a:moveTo>
                <a:lnTo>
                  <a:pt x="1754029" y="0"/>
                </a:lnTo>
                <a:lnTo>
                  <a:pt x="1754029" y="2126097"/>
                </a:lnTo>
                <a:lnTo>
                  <a:pt x="0" y="2126097"/>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64" name="Google Shape;1146;p61">
            <a:extLst>
              <a:ext uri="{FF2B5EF4-FFF2-40B4-BE49-F238E27FC236}">
                <a16:creationId xmlns:a16="http://schemas.microsoft.com/office/drawing/2014/main" id="{6E015228-D980-483A-AE03-2FBCFB2E3338}"/>
              </a:ext>
            </a:extLst>
          </p:cNvPr>
          <p:cNvSpPr/>
          <p:nvPr/>
        </p:nvSpPr>
        <p:spPr>
          <a:xfrm>
            <a:off x="2632808" y="1616941"/>
            <a:ext cx="720613" cy="617908"/>
          </a:xfrm>
          <a:custGeom>
            <a:avLst/>
            <a:gdLst/>
            <a:ahLst/>
            <a:cxnLst/>
            <a:rect l="l" t="t" r="r" b="b"/>
            <a:pathLst>
              <a:path w="18262" h="16741" extrusionOk="0">
                <a:moveTo>
                  <a:pt x="5626" y="3003"/>
                </a:moveTo>
                <a:cubicBezTo>
                  <a:pt x="6141" y="3003"/>
                  <a:pt x="6655" y="3376"/>
                  <a:pt x="6655" y="4065"/>
                </a:cubicBezTo>
                <a:cubicBezTo>
                  <a:pt x="6655" y="4144"/>
                  <a:pt x="6616" y="4184"/>
                  <a:pt x="6616" y="4263"/>
                </a:cubicBezTo>
                <a:cubicBezTo>
                  <a:pt x="6576" y="4421"/>
                  <a:pt x="6497" y="4580"/>
                  <a:pt x="6457" y="4699"/>
                </a:cubicBezTo>
                <a:lnTo>
                  <a:pt x="6418" y="4778"/>
                </a:lnTo>
                <a:cubicBezTo>
                  <a:pt x="5942" y="5570"/>
                  <a:pt x="5348" y="6243"/>
                  <a:pt x="4595" y="6719"/>
                </a:cubicBezTo>
                <a:cubicBezTo>
                  <a:pt x="3843" y="6243"/>
                  <a:pt x="3209" y="5570"/>
                  <a:pt x="2773" y="4778"/>
                </a:cubicBezTo>
                <a:cubicBezTo>
                  <a:pt x="2773" y="4778"/>
                  <a:pt x="2734" y="4738"/>
                  <a:pt x="2734" y="4699"/>
                </a:cubicBezTo>
                <a:cubicBezTo>
                  <a:pt x="2654" y="4580"/>
                  <a:pt x="2615" y="4421"/>
                  <a:pt x="2575" y="4263"/>
                </a:cubicBezTo>
                <a:cubicBezTo>
                  <a:pt x="2575" y="4184"/>
                  <a:pt x="2575" y="4104"/>
                  <a:pt x="2575" y="4065"/>
                </a:cubicBezTo>
                <a:cubicBezTo>
                  <a:pt x="2575" y="3376"/>
                  <a:pt x="3102" y="3003"/>
                  <a:pt x="3627" y="3003"/>
                </a:cubicBezTo>
                <a:cubicBezTo>
                  <a:pt x="4068" y="3003"/>
                  <a:pt x="4508" y="3266"/>
                  <a:pt x="4635" y="3827"/>
                </a:cubicBezTo>
                <a:cubicBezTo>
                  <a:pt x="4762" y="3266"/>
                  <a:pt x="5194" y="3003"/>
                  <a:pt x="5626" y="3003"/>
                </a:cubicBezTo>
                <a:close/>
                <a:moveTo>
                  <a:pt x="4601" y="0"/>
                </a:moveTo>
                <a:cubicBezTo>
                  <a:pt x="4442" y="0"/>
                  <a:pt x="4282" y="8"/>
                  <a:pt x="4120" y="24"/>
                </a:cubicBezTo>
                <a:cubicBezTo>
                  <a:pt x="1783" y="262"/>
                  <a:pt x="0" y="2282"/>
                  <a:pt x="0" y="4659"/>
                </a:cubicBezTo>
                <a:cubicBezTo>
                  <a:pt x="0" y="4936"/>
                  <a:pt x="40" y="5253"/>
                  <a:pt x="80" y="5570"/>
                </a:cubicBezTo>
                <a:lnTo>
                  <a:pt x="80" y="5610"/>
                </a:lnTo>
                <a:cubicBezTo>
                  <a:pt x="238" y="6323"/>
                  <a:pt x="476" y="6996"/>
                  <a:pt x="793" y="7630"/>
                </a:cubicBezTo>
                <a:cubicBezTo>
                  <a:pt x="832" y="7749"/>
                  <a:pt x="911" y="7868"/>
                  <a:pt x="951" y="8026"/>
                </a:cubicBezTo>
                <a:cubicBezTo>
                  <a:pt x="2021" y="10086"/>
                  <a:pt x="4279" y="13255"/>
                  <a:pt x="9072" y="16701"/>
                </a:cubicBezTo>
                <a:lnTo>
                  <a:pt x="9151" y="16741"/>
                </a:lnTo>
                <a:cubicBezTo>
                  <a:pt x="9151" y="16741"/>
                  <a:pt x="9190" y="16701"/>
                  <a:pt x="9190" y="16701"/>
                </a:cubicBezTo>
                <a:cubicBezTo>
                  <a:pt x="14023" y="13215"/>
                  <a:pt x="16281" y="10046"/>
                  <a:pt x="17311" y="7986"/>
                </a:cubicBezTo>
                <a:lnTo>
                  <a:pt x="17509" y="7630"/>
                </a:lnTo>
                <a:cubicBezTo>
                  <a:pt x="17667" y="7194"/>
                  <a:pt x="17866" y="6758"/>
                  <a:pt x="17984" y="6323"/>
                </a:cubicBezTo>
                <a:cubicBezTo>
                  <a:pt x="18064" y="6085"/>
                  <a:pt x="18103" y="5847"/>
                  <a:pt x="18182" y="5610"/>
                </a:cubicBezTo>
                <a:cubicBezTo>
                  <a:pt x="18182" y="5610"/>
                  <a:pt x="18182" y="5570"/>
                  <a:pt x="18182" y="5570"/>
                </a:cubicBezTo>
                <a:cubicBezTo>
                  <a:pt x="18222" y="5253"/>
                  <a:pt x="18262" y="4936"/>
                  <a:pt x="18262" y="4659"/>
                </a:cubicBezTo>
                <a:cubicBezTo>
                  <a:pt x="18262" y="2084"/>
                  <a:pt x="16202" y="24"/>
                  <a:pt x="13667" y="24"/>
                </a:cubicBezTo>
                <a:cubicBezTo>
                  <a:pt x="11488" y="24"/>
                  <a:pt x="9626" y="1530"/>
                  <a:pt x="9151" y="3669"/>
                </a:cubicBezTo>
                <a:cubicBezTo>
                  <a:pt x="8671" y="1490"/>
                  <a:pt x="6780" y="0"/>
                  <a:pt x="4601" y="0"/>
                </a:cubicBezTo>
                <a:close/>
              </a:path>
            </a:pathLst>
          </a:custGeom>
          <a:solidFill>
            <a:srgbClr val="C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cxnSp>
        <p:nvCxnSpPr>
          <p:cNvPr id="67" name="Conector recto de flecha 66">
            <a:extLst>
              <a:ext uri="{FF2B5EF4-FFF2-40B4-BE49-F238E27FC236}">
                <a16:creationId xmlns:a16="http://schemas.microsoft.com/office/drawing/2014/main" id="{4E0916C2-F4EF-4AAF-95EA-84D03212741B}"/>
              </a:ext>
            </a:extLst>
          </p:cNvPr>
          <p:cNvCxnSpPr>
            <a:cxnSpLocks/>
          </p:cNvCxnSpPr>
          <p:nvPr/>
        </p:nvCxnSpPr>
        <p:spPr>
          <a:xfrm flipH="1">
            <a:off x="6326805" y="2870893"/>
            <a:ext cx="405033" cy="390817"/>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cxnSp>
        <p:nvCxnSpPr>
          <p:cNvPr id="68" name="Conector recto de flecha 67">
            <a:extLst>
              <a:ext uri="{FF2B5EF4-FFF2-40B4-BE49-F238E27FC236}">
                <a16:creationId xmlns:a16="http://schemas.microsoft.com/office/drawing/2014/main" id="{98015D3A-DBF4-4D71-A8FF-E06BBEFEB8BC}"/>
              </a:ext>
            </a:extLst>
          </p:cNvPr>
          <p:cNvCxnSpPr>
            <a:cxnSpLocks/>
          </p:cNvCxnSpPr>
          <p:nvPr/>
        </p:nvCxnSpPr>
        <p:spPr>
          <a:xfrm>
            <a:off x="4672081" y="2870893"/>
            <a:ext cx="408292" cy="407725"/>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cxnSp>
        <p:nvCxnSpPr>
          <p:cNvPr id="79" name="Conector recto de flecha 78">
            <a:extLst>
              <a:ext uri="{FF2B5EF4-FFF2-40B4-BE49-F238E27FC236}">
                <a16:creationId xmlns:a16="http://schemas.microsoft.com/office/drawing/2014/main" id="{76111B75-70B6-46DA-B2F1-9D60275634AD}"/>
              </a:ext>
            </a:extLst>
          </p:cNvPr>
          <p:cNvCxnSpPr>
            <a:cxnSpLocks/>
          </p:cNvCxnSpPr>
          <p:nvPr/>
        </p:nvCxnSpPr>
        <p:spPr>
          <a:xfrm>
            <a:off x="5790348" y="5099226"/>
            <a:ext cx="0" cy="580230"/>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
        <p:nvSpPr>
          <p:cNvPr id="83" name="Freeform 9">
            <a:extLst>
              <a:ext uri="{FF2B5EF4-FFF2-40B4-BE49-F238E27FC236}">
                <a16:creationId xmlns:a16="http://schemas.microsoft.com/office/drawing/2014/main" id="{81DEF000-E391-4259-86AD-242C0F894F41}"/>
              </a:ext>
            </a:extLst>
          </p:cNvPr>
          <p:cNvSpPr/>
          <p:nvPr/>
        </p:nvSpPr>
        <p:spPr>
          <a:xfrm>
            <a:off x="10094242" y="-1794241"/>
            <a:ext cx="3334026" cy="3588482"/>
          </a:xfrm>
          <a:custGeom>
            <a:avLst/>
            <a:gdLst/>
            <a:ahLst/>
            <a:cxnLst/>
            <a:rect l="l" t="t" r="r" b="b"/>
            <a:pathLst>
              <a:path w="3334026" h="3588482">
                <a:moveTo>
                  <a:pt x="0" y="0"/>
                </a:moveTo>
                <a:lnTo>
                  <a:pt x="3334026" y="0"/>
                </a:lnTo>
                <a:lnTo>
                  <a:pt x="3334026" y="3588482"/>
                </a:lnTo>
                <a:lnTo>
                  <a:pt x="0" y="3588482"/>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90" name="Título 89">
            <a:extLst>
              <a:ext uri="{FF2B5EF4-FFF2-40B4-BE49-F238E27FC236}">
                <a16:creationId xmlns:a16="http://schemas.microsoft.com/office/drawing/2014/main" id="{2FE12DB7-2AF8-4641-AE58-01BCE7780EEF}"/>
              </a:ext>
            </a:extLst>
          </p:cNvPr>
          <p:cNvSpPr>
            <a:spLocks noGrp="1"/>
          </p:cNvSpPr>
          <p:nvPr>
            <p:ph type="title"/>
          </p:nvPr>
        </p:nvSpPr>
        <p:spPr>
          <a:xfrm>
            <a:off x="97899" y="-15038"/>
            <a:ext cx="10515600" cy="1325563"/>
          </a:xfrm>
        </p:spPr>
        <p:txBody>
          <a:bodyPr/>
          <a:lstStyle/>
          <a:p>
            <a:r>
              <a:rPr lang="es-ES" dirty="0">
                <a:effectLst>
                  <a:outerShdw blurRad="38100" dist="38100" dir="2700000" algn="tl">
                    <a:srgbClr val="000000">
                      <a:alpha val="43137"/>
                    </a:srgbClr>
                  </a:outerShdw>
                </a:effectLst>
              </a:rPr>
              <a:t>Contexto y justificación del tema</a:t>
            </a:r>
          </a:p>
        </p:txBody>
      </p:sp>
      <p:cxnSp>
        <p:nvCxnSpPr>
          <p:cNvPr id="92" name="Conector recto 91">
            <a:extLst>
              <a:ext uri="{FF2B5EF4-FFF2-40B4-BE49-F238E27FC236}">
                <a16:creationId xmlns:a16="http://schemas.microsoft.com/office/drawing/2014/main" id="{95516EE5-18EA-484C-8760-15A30BEF8455}"/>
              </a:ext>
            </a:extLst>
          </p:cNvPr>
          <p:cNvCxnSpPr>
            <a:cxnSpLocks/>
          </p:cNvCxnSpPr>
          <p:nvPr/>
        </p:nvCxnSpPr>
        <p:spPr>
          <a:xfrm>
            <a:off x="-1174139" y="933450"/>
            <a:ext cx="14169097" cy="0"/>
          </a:xfrm>
          <a:prstGeom prst="line">
            <a:avLst/>
          </a:prstGeom>
        </p:spPr>
        <p:style>
          <a:lnRef idx="1">
            <a:schemeClr val="dk1"/>
          </a:lnRef>
          <a:fillRef idx="0">
            <a:schemeClr val="dk1"/>
          </a:fillRef>
          <a:effectRef idx="0">
            <a:schemeClr val="dk1"/>
          </a:effectRef>
          <a:fontRef idx="minor">
            <a:schemeClr val="tx1"/>
          </a:fontRef>
        </p:style>
      </p:cxnSp>
      <p:sp>
        <p:nvSpPr>
          <p:cNvPr id="51" name="CuadroTexto 50">
            <a:extLst>
              <a:ext uri="{FF2B5EF4-FFF2-40B4-BE49-F238E27FC236}">
                <a16:creationId xmlns:a16="http://schemas.microsoft.com/office/drawing/2014/main" id="{3B57C7BF-81D7-4FBD-9F83-34917E804D62}"/>
              </a:ext>
            </a:extLst>
          </p:cNvPr>
          <p:cNvSpPr txBox="1"/>
          <p:nvPr/>
        </p:nvSpPr>
        <p:spPr>
          <a:xfrm>
            <a:off x="3763371" y="5853815"/>
            <a:ext cx="4074058" cy="553998"/>
          </a:xfrm>
          <a:prstGeom prst="rect">
            <a:avLst/>
          </a:prstGeom>
          <a:solidFill>
            <a:srgbClr val="C00000"/>
          </a:solidFill>
        </p:spPr>
        <p:txBody>
          <a:bodyPr wrap="square" rtlCol="0">
            <a:spAutoFit/>
          </a:bodyPr>
          <a:lstStyle/>
          <a:p>
            <a:pPr algn="ctr"/>
            <a:r>
              <a:rPr lang="es-ES" sz="3000" b="1" dirty="0">
                <a:solidFill>
                  <a:schemeClr val="bg1"/>
                </a:solidFill>
              </a:rPr>
              <a:t>Enfermedades cardiacas</a:t>
            </a:r>
          </a:p>
        </p:txBody>
      </p:sp>
      <p:sp>
        <p:nvSpPr>
          <p:cNvPr id="52" name="CuadroTexto 51">
            <a:extLst>
              <a:ext uri="{FF2B5EF4-FFF2-40B4-BE49-F238E27FC236}">
                <a16:creationId xmlns:a16="http://schemas.microsoft.com/office/drawing/2014/main" id="{77A4D5BC-618B-4076-9535-5ED93C0F4D14}"/>
              </a:ext>
            </a:extLst>
          </p:cNvPr>
          <p:cNvSpPr txBox="1"/>
          <p:nvPr/>
        </p:nvSpPr>
        <p:spPr>
          <a:xfrm>
            <a:off x="7924" y="5221369"/>
            <a:ext cx="3277661" cy="1600438"/>
          </a:xfrm>
          <a:prstGeom prst="rect">
            <a:avLst/>
          </a:prstGeom>
          <a:noFill/>
        </p:spPr>
        <p:txBody>
          <a:bodyPr wrap="square" rtlCol="0">
            <a:spAutoFit/>
          </a:bodyPr>
          <a:lstStyle/>
          <a:p>
            <a:pPr marL="285750" indent="-285750">
              <a:buFont typeface="Wingdings" panose="05000000000000000000" pitchFamily="2" charset="2"/>
              <a:buChar char="§"/>
            </a:pPr>
            <a:r>
              <a:rPr lang="es-ES" sz="700" dirty="0">
                <a:solidFill>
                  <a:schemeClr val="tx1">
                    <a:lumMod val="75000"/>
                    <a:lumOff val="25000"/>
                  </a:schemeClr>
                </a:solidFill>
              </a:rPr>
              <a:t>Contexto y justificación del tema</a:t>
            </a:r>
          </a:p>
          <a:p>
            <a:pPr marL="285750" indent="-285750">
              <a:buFont typeface="Wingdings" panose="05000000000000000000" pitchFamily="2" charset="2"/>
              <a:buChar char="§"/>
            </a:pPr>
            <a:r>
              <a:rPr lang="es-ES" sz="700" dirty="0">
                <a:solidFill>
                  <a:schemeClr val="tx1">
                    <a:lumMod val="75000"/>
                    <a:lumOff val="25000"/>
                  </a:schemeClr>
                </a:solidFill>
              </a:rPr>
              <a:t>Hipótesis planteadas en el EDA</a:t>
            </a:r>
          </a:p>
          <a:p>
            <a:pPr marL="285750" indent="-285750">
              <a:buFont typeface="Wingdings" panose="05000000000000000000" pitchFamily="2" charset="2"/>
              <a:buChar char="§"/>
            </a:pPr>
            <a:r>
              <a:rPr lang="es-ES" sz="700" dirty="0">
                <a:solidFill>
                  <a:schemeClr val="tx1">
                    <a:lumMod val="75000"/>
                    <a:lumOff val="25000"/>
                  </a:schemeClr>
                </a:solidFill>
              </a:rPr>
              <a:t>Datos modelos ML</a:t>
            </a:r>
          </a:p>
          <a:p>
            <a:pPr marL="285750" indent="-285750">
              <a:buFont typeface="Wingdings" panose="05000000000000000000" pitchFamily="2" charset="2"/>
              <a:buChar char="§"/>
            </a:pPr>
            <a:r>
              <a:rPr lang="es-ES" sz="700" dirty="0">
                <a:solidFill>
                  <a:schemeClr val="tx1">
                    <a:lumMod val="75000"/>
                    <a:lumOff val="25000"/>
                  </a:schemeClr>
                </a:solidFill>
              </a:rPr>
              <a:t>Hipótesis actuales planteadas</a:t>
            </a:r>
          </a:p>
          <a:p>
            <a:pPr marL="285750" indent="-285750">
              <a:buFont typeface="Wingdings" panose="05000000000000000000" pitchFamily="2" charset="2"/>
              <a:buChar char="§"/>
            </a:pPr>
            <a:r>
              <a:rPr lang="es-ES" sz="700" dirty="0">
                <a:solidFill>
                  <a:schemeClr val="tx1">
                    <a:lumMod val="75000"/>
                    <a:lumOff val="25000"/>
                  </a:schemeClr>
                </a:solidFill>
              </a:rPr>
              <a:t>Algoritmos de ML utilizados</a:t>
            </a:r>
          </a:p>
          <a:p>
            <a:pPr marL="285750" indent="-285750">
              <a:buFont typeface="Wingdings" panose="05000000000000000000" pitchFamily="2" charset="2"/>
              <a:buChar char="§"/>
            </a:pPr>
            <a:r>
              <a:rPr lang="es-ES" sz="700" dirty="0">
                <a:solidFill>
                  <a:schemeClr val="tx1">
                    <a:lumMod val="75000"/>
                    <a:lumOff val="25000"/>
                  </a:schemeClr>
                </a:solidFill>
              </a:rPr>
              <a:t>Resultados modelos ML sin tratamiento de datos</a:t>
            </a:r>
          </a:p>
          <a:p>
            <a:pPr marL="285750" indent="-285750">
              <a:buFont typeface="Wingdings" panose="05000000000000000000" pitchFamily="2" charset="2"/>
              <a:buChar char="§"/>
            </a:pPr>
            <a:r>
              <a:rPr lang="es-ES" sz="700" dirty="0">
                <a:solidFill>
                  <a:schemeClr val="tx1">
                    <a:lumMod val="75000"/>
                    <a:lumOff val="25000"/>
                  </a:schemeClr>
                </a:solidFill>
              </a:rPr>
              <a:t>Datos desbalanceados – Medidas adoptadas</a:t>
            </a:r>
          </a:p>
          <a:p>
            <a:pPr marL="285750" indent="-285750">
              <a:buFont typeface="Wingdings" panose="05000000000000000000" pitchFamily="2" charset="2"/>
              <a:buChar char="§"/>
            </a:pPr>
            <a:r>
              <a:rPr lang="es-ES" sz="700" dirty="0">
                <a:solidFill>
                  <a:schemeClr val="tx1">
                    <a:lumMod val="75000"/>
                    <a:lumOff val="25000"/>
                  </a:schemeClr>
                </a:solidFill>
              </a:rPr>
              <a:t>Resultados modelos ML con tratamiento de datos</a:t>
            </a:r>
          </a:p>
          <a:p>
            <a:pPr marL="285750" indent="-285750">
              <a:buFont typeface="Wingdings" panose="05000000000000000000" pitchFamily="2" charset="2"/>
              <a:buChar char="§"/>
            </a:pPr>
            <a:r>
              <a:rPr lang="es-ES" sz="700" dirty="0">
                <a:solidFill>
                  <a:schemeClr val="tx1">
                    <a:lumMod val="75000"/>
                    <a:lumOff val="25000"/>
                  </a:schemeClr>
                </a:solidFill>
              </a:rPr>
              <a:t>Importancia características modelo seleccionado</a:t>
            </a:r>
          </a:p>
          <a:p>
            <a:pPr marL="285750" indent="-285750">
              <a:buFont typeface="Wingdings" panose="05000000000000000000" pitchFamily="2" charset="2"/>
              <a:buChar char="§"/>
            </a:pPr>
            <a:r>
              <a:rPr lang="es-ES" sz="700" dirty="0">
                <a:solidFill>
                  <a:schemeClr val="tx1">
                    <a:lumMod val="75000"/>
                    <a:lumOff val="25000"/>
                  </a:schemeClr>
                </a:solidFill>
              </a:rPr>
              <a:t>Evaluación modelo sin característica “Diabetes”</a:t>
            </a:r>
          </a:p>
          <a:p>
            <a:pPr marL="285750" indent="-285750">
              <a:buFont typeface="Wingdings" panose="05000000000000000000" pitchFamily="2" charset="2"/>
              <a:buChar char="§"/>
            </a:pPr>
            <a:r>
              <a:rPr lang="es-ES" sz="700" dirty="0">
                <a:solidFill>
                  <a:schemeClr val="tx1">
                    <a:lumMod val="75000"/>
                    <a:lumOff val="25000"/>
                  </a:schemeClr>
                </a:solidFill>
              </a:rPr>
              <a:t>Curvas ROC</a:t>
            </a:r>
          </a:p>
          <a:p>
            <a:pPr marL="285750" indent="-285750">
              <a:buFont typeface="Wingdings" panose="05000000000000000000" pitchFamily="2" charset="2"/>
              <a:buChar char="§"/>
            </a:pPr>
            <a:r>
              <a:rPr lang="es-ES" sz="700" dirty="0" err="1">
                <a:solidFill>
                  <a:schemeClr val="tx1">
                    <a:lumMod val="75000"/>
                    <a:lumOff val="25000"/>
                  </a:schemeClr>
                </a:solidFill>
              </a:rPr>
              <a:t>Accuracy</a:t>
            </a:r>
            <a:r>
              <a:rPr lang="es-ES" sz="700" dirty="0">
                <a:solidFill>
                  <a:schemeClr val="tx1">
                    <a:lumMod val="75000"/>
                    <a:lumOff val="25000"/>
                  </a:schemeClr>
                </a:solidFill>
              </a:rPr>
              <a:t> de los modelos</a:t>
            </a:r>
          </a:p>
          <a:p>
            <a:pPr marL="285750" indent="-285750">
              <a:buFont typeface="Wingdings" panose="05000000000000000000" pitchFamily="2" charset="2"/>
              <a:buChar char="§"/>
            </a:pPr>
            <a:r>
              <a:rPr lang="es-ES" sz="700" dirty="0">
                <a:solidFill>
                  <a:schemeClr val="tx1">
                    <a:lumMod val="75000"/>
                    <a:lumOff val="25000"/>
                  </a:schemeClr>
                </a:solidFill>
              </a:rPr>
              <a:t>Conclusión y validación de hipótesis</a:t>
            </a:r>
          </a:p>
          <a:p>
            <a:pPr marL="285750" indent="-285750">
              <a:buFont typeface="Wingdings" panose="05000000000000000000" pitchFamily="2" charset="2"/>
              <a:buChar char="q"/>
            </a:pPr>
            <a:endParaRPr lang="es-ES" sz="700" dirty="0">
              <a:solidFill>
                <a:schemeClr val="tx1">
                  <a:lumMod val="75000"/>
                  <a:lumOff val="25000"/>
                </a:schemeClr>
              </a:solidFill>
            </a:endParaRPr>
          </a:p>
        </p:txBody>
      </p:sp>
      <p:sp>
        <p:nvSpPr>
          <p:cNvPr id="50" name="CuadroTexto 49">
            <a:extLst>
              <a:ext uri="{FF2B5EF4-FFF2-40B4-BE49-F238E27FC236}">
                <a16:creationId xmlns:a16="http://schemas.microsoft.com/office/drawing/2014/main" id="{B571A7BF-639F-49F4-B790-49625634FF62}"/>
              </a:ext>
            </a:extLst>
          </p:cNvPr>
          <p:cNvSpPr txBox="1"/>
          <p:nvPr/>
        </p:nvSpPr>
        <p:spPr>
          <a:xfrm>
            <a:off x="-46653" y="5221369"/>
            <a:ext cx="501247" cy="215444"/>
          </a:xfrm>
          <a:prstGeom prst="rect">
            <a:avLst/>
          </a:prstGeom>
          <a:noFill/>
        </p:spPr>
        <p:txBody>
          <a:bodyPr wrap="square">
            <a:spAutoFit/>
          </a:bodyPr>
          <a:lstStyle/>
          <a:p>
            <a:r>
              <a:rPr lang="es-ES" sz="800" dirty="0"/>
              <a:t>❤️</a:t>
            </a:r>
          </a:p>
        </p:txBody>
      </p:sp>
    </p:spTree>
    <p:extLst>
      <p:ext uri="{BB962C8B-B14F-4D97-AF65-F5344CB8AC3E}">
        <p14:creationId xmlns:p14="http://schemas.microsoft.com/office/powerpoint/2010/main" val="9638814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9"/>
                                        </p:tgtEl>
                                        <p:attrNameLst>
                                          <p:attrName>style.visibility</p:attrName>
                                        </p:attrNameLst>
                                      </p:cBhvr>
                                      <p:to>
                                        <p:strVal val="visible"/>
                                      </p:to>
                                    </p:set>
                                  </p:childTnLst>
                                </p:cTn>
                              </p:par>
                              <p:par>
                                <p:cTn id="7" presetID="2" presetClass="entr" presetSubtype="4" fill="hold" grpId="0" nodeType="withEffect">
                                  <p:stCondLst>
                                    <p:cond delay="0"/>
                                  </p:stCondLst>
                                  <p:childTnLst>
                                    <p:set>
                                      <p:cBhvr>
                                        <p:cTn id="8" dur="1" fill="hold">
                                          <p:stCondLst>
                                            <p:cond delay="0"/>
                                          </p:stCondLst>
                                        </p:cTn>
                                        <p:tgtEl>
                                          <p:spTgt spid="51"/>
                                        </p:tgtEl>
                                        <p:attrNameLst>
                                          <p:attrName>style.visibility</p:attrName>
                                        </p:attrNameLst>
                                      </p:cBhvr>
                                      <p:to>
                                        <p:strVal val="visible"/>
                                      </p:to>
                                    </p:set>
                                    <p:anim calcmode="lin" valueType="num">
                                      <p:cBhvr additive="base">
                                        <p:cTn id="9" dur="500" fill="hold"/>
                                        <p:tgtEl>
                                          <p:spTgt spid="51"/>
                                        </p:tgtEl>
                                        <p:attrNameLst>
                                          <p:attrName>ppt_x</p:attrName>
                                        </p:attrNameLst>
                                      </p:cBhvr>
                                      <p:tavLst>
                                        <p:tav tm="0">
                                          <p:val>
                                            <p:strVal val="#ppt_x"/>
                                          </p:val>
                                        </p:tav>
                                        <p:tav tm="100000">
                                          <p:val>
                                            <p:strVal val="#ppt_x"/>
                                          </p:val>
                                        </p:tav>
                                      </p:tavLst>
                                    </p:anim>
                                    <p:anim calcmode="lin" valueType="num">
                                      <p:cBhvr additive="base">
                                        <p:cTn id="10" dur="500" fill="hold"/>
                                        <p:tgtEl>
                                          <p:spTgt spid="5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Freeform 6">
            <a:extLst>
              <a:ext uri="{FF2B5EF4-FFF2-40B4-BE49-F238E27FC236}">
                <a16:creationId xmlns:a16="http://schemas.microsoft.com/office/drawing/2014/main" id="{E344989A-1DA4-43B7-BDB1-A7FDB586432D}"/>
              </a:ext>
            </a:extLst>
          </p:cNvPr>
          <p:cNvSpPr/>
          <p:nvPr/>
        </p:nvSpPr>
        <p:spPr>
          <a:xfrm rot="6599254">
            <a:off x="-8326942" y="-3119283"/>
            <a:ext cx="12014151" cy="12388074"/>
          </a:xfrm>
          <a:custGeom>
            <a:avLst/>
            <a:gdLst/>
            <a:ahLst/>
            <a:cxnLst/>
            <a:rect l="l" t="t" r="r" b="b"/>
            <a:pathLst>
              <a:path w="11622266" h="12388074">
                <a:moveTo>
                  <a:pt x="0" y="0"/>
                </a:moveTo>
                <a:lnTo>
                  <a:pt x="11622266" y="0"/>
                </a:lnTo>
                <a:lnTo>
                  <a:pt x="11622266" y="12388074"/>
                </a:lnTo>
                <a:lnTo>
                  <a:pt x="0" y="1238807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7" name="Título 89">
            <a:extLst>
              <a:ext uri="{FF2B5EF4-FFF2-40B4-BE49-F238E27FC236}">
                <a16:creationId xmlns:a16="http://schemas.microsoft.com/office/drawing/2014/main" id="{B2AD835E-55A5-497A-BF31-2FFE0868127E}"/>
              </a:ext>
            </a:extLst>
          </p:cNvPr>
          <p:cNvSpPr>
            <a:spLocks noGrp="1"/>
          </p:cNvSpPr>
          <p:nvPr>
            <p:ph type="title"/>
          </p:nvPr>
        </p:nvSpPr>
        <p:spPr>
          <a:xfrm>
            <a:off x="97899" y="-15038"/>
            <a:ext cx="10515600" cy="1325563"/>
          </a:xfrm>
        </p:spPr>
        <p:txBody>
          <a:bodyPr/>
          <a:lstStyle/>
          <a:p>
            <a:r>
              <a:rPr lang="es-ES" dirty="0">
                <a:effectLst>
                  <a:outerShdw blurRad="38100" dist="38100" dir="2700000" algn="tl">
                    <a:srgbClr val="000000">
                      <a:alpha val="43137"/>
                    </a:srgbClr>
                  </a:outerShdw>
                </a:effectLst>
              </a:rPr>
              <a:t>Hipótesis planteadas en el EDA</a:t>
            </a:r>
          </a:p>
        </p:txBody>
      </p:sp>
      <p:cxnSp>
        <p:nvCxnSpPr>
          <p:cNvPr id="8" name="Conector recto 7">
            <a:extLst>
              <a:ext uri="{FF2B5EF4-FFF2-40B4-BE49-F238E27FC236}">
                <a16:creationId xmlns:a16="http://schemas.microsoft.com/office/drawing/2014/main" id="{CC7C7705-216C-4335-8B79-00C0D9BC95FC}"/>
              </a:ext>
            </a:extLst>
          </p:cNvPr>
          <p:cNvCxnSpPr>
            <a:cxnSpLocks/>
          </p:cNvCxnSpPr>
          <p:nvPr/>
        </p:nvCxnSpPr>
        <p:spPr>
          <a:xfrm>
            <a:off x="-1174139" y="933450"/>
            <a:ext cx="14169097" cy="0"/>
          </a:xfrm>
          <a:prstGeom prst="line">
            <a:avLst/>
          </a:prstGeom>
        </p:spPr>
        <p:style>
          <a:lnRef idx="1">
            <a:schemeClr val="dk1"/>
          </a:lnRef>
          <a:fillRef idx="0">
            <a:schemeClr val="dk1"/>
          </a:fillRef>
          <a:effectRef idx="0">
            <a:schemeClr val="dk1"/>
          </a:effectRef>
          <a:fontRef idx="minor">
            <a:schemeClr val="tx1"/>
          </a:fontRef>
        </p:style>
      </p:cxnSp>
      <p:sp>
        <p:nvSpPr>
          <p:cNvPr id="9" name="CuadroTexto 8">
            <a:extLst>
              <a:ext uri="{FF2B5EF4-FFF2-40B4-BE49-F238E27FC236}">
                <a16:creationId xmlns:a16="http://schemas.microsoft.com/office/drawing/2014/main" id="{7B25A811-F8B9-4971-A31A-69B02B568315}"/>
              </a:ext>
            </a:extLst>
          </p:cNvPr>
          <p:cNvSpPr txBox="1"/>
          <p:nvPr/>
        </p:nvSpPr>
        <p:spPr>
          <a:xfrm>
            <a:off x="1407051" y="1027238"/>
            <a:ext cx="10061049" cy="2959913"/>
          </a:xfrm>
          <a:prstGeom prst="rect">
            <a:avLst/>
          </a:prstGeom>
          <a:noFill/>
        </p:spPr>
        <p:txBody>
          <a:bodyPr wrap="square" rtlCol="0">
            <a:spAutoFit/>
          </a:bodyPr>
          <a:lstStyle/>
          <a:p>
            <a:pPr marL="285750" indent="-285750">
              <a:lnSpc>
                <a:spcPct val="300000"/>
              </a:lnSpc>
              <a:buClr>
                <a:srgbClr val="C00000"/>
              </a:buClr>
              <a:buFont typeface="Wingdings" panose="05000000000000000000" pitchFamily="2" charset="2"/>
              <a:buChar char="v"/>
            </a:pPr>
            <a:r>
              <a:rPr lang="es-ES" sz="2200" dirty="0"/>
              <a:t>La principal causa de muerte en España es debida a tumores cancerosos.</a:t>
            </a:r>
          </a:p>
          <a:p>
            <a:pPr marL="285750" indent="-285750">
              <a:lnSpc>
                <a:spcPct val="300000"/>
              </a:lnSpc>
              <a:buClr>
                <a:srgbClr val="C00000"/>
              </a:buClr>
              <a:buFont typeface="Wingdings" panose="05000000000000000000" pitchFamily="2" charset="2"/>
              <a:buChar char="v"/>
            </a:pPr>
            <a:r>
              <a:rPr lang="es-ES" sz="2200" dirty="0"/>
              <a:t>¿Dicha enfermedad la sufren más los hombres?</a:t>
            </a:r>
          </a:p>
          <a:p>
            <a:pPr marL="285750" indent="-285750">
              <a:lnSpc>
                <a:spcPct val="300000"/>
              </a:lnSpc>
              <a:buClr>
                <a:srgbClr val="C00000"/>
              </a:buClr>
              <a:buFont typeface="Wingdings" panose="05000000000000000000" pitchFamily="2" charset="2"/>
              <a:buChar char="v"/>
            </a:pPr>
            <a:r>
              <a:rPr lang="es-ES" sz="2200" dirty="0"/>
              <a:t>¿Existen factores de riesgo mucho más relacionados con la enfermedad que otros?</a:t>
            </a:r>
          </a:p>
        </p:txBody>
      </p:sp>
      <p:sp>
        <p:nvSpPr>
          <p:cNvPr id="10" name="CuadroTexto 9">
            <a:extLst>
              <a:ext uri="{FF2B5EF4-FFF2-40B4-BE49-F238E27FC236}">
                <a16:creationId xmlns:a16="http://schemas.microsoft.com/office/drawing/2014/main" id="{DFD03863-E9DC-4639-8484-20E705ABE224}"/>
              </a:ext>
            </a:extLst>
          </p:cNvPr>
          <p:cNvSpPr txBox="1"/>
          <p:nvPr/>
        </p:nvSpPr>
        <p:spPr>
          <a:xfrm>
            <a:off x="2747183" y="4395528"/>
            <a:ext cx="8161421" cy="1944250"/>
          </a:xfrm>
          <a:prstGeom prst="rect">
            <a:avLst/>
          </a:prstGeom>
          <a:noFill/>
        </p:spPr>
        <p:txBody>
          <a:bodyPr wrap="square">
            <a:spAutoFit/>
          </a:bodyPr>
          <a:lstStyle/>
          <a:p>
            <a:pPr marL="285750" indent="-285750">
              <a:lnSpc>
                <a:spcPct val="300000"/>
              </a:lnSpc>
              <a:buClr>
                <a:srgbClr val="C00000"/>
              </a:buClr>
              <a:buFont typeface="Wingdings" panose="05000000000000000000" pitchFamily="2" charset="2"/>
              <a:buChar char="v"/>
            </a:pPr>
            <a:r>
              <a:rPr lang="es-ES" sz="2200" dirty="0"/>
              <a:t>¿Se pueden predecir el riesgo de sufrir una enfermedad cardiaca utilizando un modelo de Machine </a:t>
            </a:r>
            <a:r>
              <a:rPr lang="es-ES" sz="2200" dirty="0" err="1"/>
              <a:t>Learning</a:t>
            </a:r>
            <a:r>
              <a:rPr lang="es-ES" sz="2200" dirty="0"/>
              <a:t>?</a:t>
            </a:r>
          </a:p>
        </p:txBody>
      </p:sp>
      <p:sp>
        <p:nvSpPr>
          <p:cNvPr id="11" name="CuadroTexto 10">
            <a:extLst>
              <a:ext uri="{FF2B5EF4-FFF2-40B4-BE49-F238E27FC236}">
                <a16:creationId xmlns:a16="http://schemas.microsoft.com/office/drawing/2014/main" id="{08FB7FEA-326C-47F2-A8A0-92B552351AE2}"/>
              </a:ext>
            </a:extLst>
          </p:cNvPr>
          <p:cNvSpPr txBox="1"/>
          <p:nvPr/>
        </p:nvSpPr>
        <p:spPr>
          <a:xfrm>
            <a:off x="9994230" y="1536625"/>
            <a:ext cx="1054770" cy="523220"/>
          </a:xfrm>
          <a:prstGeom prst="rect">
            <a:avLst/>
          </a:prstGeom>
          <a:noFill/>
        </p:spPr>
        <p:txBody>
          <a:bodyPr wrap="square">
            <a:spAutoFit/>
          </a:bodyPr>
          <a:lstStyle/>
          <a:p>
            <a:r>
              <a:rPr lang="es-ES" sz="2800" b="0" i="0" dirty="0">
                <a:solidFill>
                  <a:srgbClr val="000000"/>
                </a:solidFill>
                <a:effectLst/>
                <a:latin typeface="Apple Color Emoji"/>
              </a:rPr>
              <a:t>❌</a:t>
            </a:r>
            <a:endParaRPr lang="es-ES" sz="2800" dirty="0"/>
          </a:p>
        </p:txBody>
      </p:sp>
      <p:sp>
        <p:nvSpPr>
          <p:cNvPr id="13" name="CuadroTexto 12">
            <a:extLst>
              <a:ext uri="{FF2B5EF4-FFF2-40B4-BE49-F238E27FC236}">
                <a16:creationId xmlns:a16="http://schemas.microsoft.com/office/drawing/2014/main" id="{DE6C4997-54A7-4F45-A196-F25F5ABFD8CC}"/>
              </a:ext>
            </a:extLst>
          </p:cNvPr>
          <p:cNvSpPr txBox="1"/>
          <p:nvPr/>
        </p:nvSpPr>
        <p:spPr>
          <a:xfrm>
            <a:off x="11148762" y="3421753"/>
            <a:ext cx="581525" cy="523220"/>
          </a:xfrm>
          <a:prstGeom prst="rect">
            <a:avLst/>
          </a:prstGeom>
          <a:noFill/>
        </p:spPr>
        <p:txBody>
          <a:bodyPr wrap="square">
            <a:spAutoFit/>
          </a:bodyPr>
          <a:lstStyle/>
          <a:p>
            <a:r>
              <a:rPr lang="es-ES" sz="2800" dirty="0"/>
              <a:t>✔️</a:t>
            </a:r>
          </a:p>
        </p:txBody>
      </p:sp>
      <p:sp>
        <p:nvSpPr>
          <p:cNvPr id="14" name="CuadroTexto 13">
            <a:extLst>
              <a:ext uri="{FF2B5EF4-FFF2-40B4-BE49-F238E27FC236}">
                <a16:creationId xmlns:a16="http://schemas.microsoft.com/office/drawing/2014/main" id="{C976AA62-3D4A-49ED-9938-740F665053F5}"/>
              </a:ext>
            </a:extLst>
          </p:cNvPr>
          <p:cNvSpPr txBox="1"/>
          <p:nvPr/>
        </p:nvSpPr>
        <p:spPr>
          <a:xfrm>
            <a:off x="7181498" y="2426396"/>
            <a:ext cx="581525" cy="523220"/>
          </a:xfrm>
          <a:prstGeom prst="rect">
            <a:avLst/>
          </a:prstGeom>
          <a:noFill/>
        </p:spPr>
        <p:txBody>
          <a:bodyPr wrap="square">
            <a:spAutoFit/>
          </a:bodyPr>
          <a:lstStyle/>
          <a:p>
            <a:r>
              <a:rPr lang="es-ES" sz="2800" dirty="0"/>
              <a:t>✔️</a:t>
            </a:r>
          </a:p>
        </p:txBody>
      </p:sp>
      <p:sp>
        <p:nvSpPr>
          <p:cNvPr id="19" name="CuadroTexto 18">
            <a:extLst>
              <a:ext uri="{FF2B5EF4-FFF2-40B4-BE49-F238E27FC236}">
                <a16:creationId xmlns:a16="http://schemas.microsoft.com/office/drawing/2014/main" id="{DE75A199-43BE-44E4-86D8-261C7EA7A4E0}"/>
              </a:ext>
            </a:extLst>
          </p:cNvPr>
          <p:cNvSpPr txBox="1"/>
          <p:nvPr/>
        </p:nvSpPr>
        <p:spPr>
          <a:xfrm>
            <a:off x="7924" y="5221369"/>
            <a:ext cx="3277661" cy="1600438"/>
          </a:xfrm>
          <a:prstGeom prst="rect">
            <a:avLst/>
          </a:prstGeom>
          <a:noFill/>
        </p:spPr>
        <p:txBody>
          <a:bodyPr wrap="square" rtlCol="0">
            <a:spAutoFit/>
          </a:bodyPr>
          <a:lstStyle/>
          <a:p>
            <a:pPr marL="285750" indent="-285750">
              <a:buFont typeface="Wingdings" panose="05000000000000000000" pitchFamily="2" charset="2"/>
              <a:buChar char="§"/>
            </a:pPr>
            <a:r>
              <a:rPr lang="es-ES" sz="700" dirty="0">
                <a:solidFill>
                  <a:schemeClr val="tx1">
                    <a:lumMod val="75000"/>
                    <a:lumOff val="25000"/>
                  </a:schemeClr>
                </a:solidFill>
              </a:rPr>
              <a:t>Contexto y justificación del tema</a:t>
            </a:r>
          </a:p>
          <a:p>
            <a:pPr marL="285750" indent="-285750">
              <a:buFont typeface="Wingdings" panose="05000000000000000000" pitchFamily="2" charset="2"/>
              <a:buChar char="§"/>
            </a:pPr>
            <a:r>
              <a:rPr lang="es-ES" sz="700" dirty="0">
                <a:solidFill>
                  <a:schemeClr val="tx1">
                    <a:lumMod val="75000"/>
                    <a:lumOff val="25000"/>
                  </a:schemeClr>
                </a:solidFill>
              </a:rPr>
              <a:t>Hipótesis planteadas en el EDA</a:t>
            </a:r>
          </a:p>
          <a:p>
            <a:pPr marL="285750" indent="-285750">
              <a:buFont typeface="Wingdings" panose="05000000000000000000" pitchFamily="2" charset="2"/>
              <a:buChar char="§"/>
            </a:pPr>
            <a:r>
              <a:rPr lang="es-ES" sz="700" dirty="0">
                <a:solidFill>
                  <a:schemeClr val="tx1">
                    <a:lumMod val="75000"/>
                    <a:lumOff val="25000"/>
                  </a:schemeClr>
                </a:solidFill>
              </a:rPr>
              <a:t>Datos modelos ML</a:t>
            </a:r>
          </a:p>
          <a:p>
            <a:pPr marL="285750" indent="-285750">
              <a:buFont typeface="Wingdings" panose="05000000000000000000" pitchFamily="2" charset="2"/>
              <a:buChar char="§"/>
            </a:pPr>
            <a:r>
              <a:rPr lang="es-ES" sz="700" dirty="0">
                <a:solidFill>
                  <a:schemeClr val="tx1">
                    <a:lumMod val="75000"/>
                    <a:lumOff val="25000"/>
                  </a:schemeClr>
                </a:solidFill>
              </a:rPr>
              <a:t>Hipótesis actuales planteadas</a:t>
            </a:r>
          </a:p>
          <a:p>
            <a:pPr marL="285750" indent="-285750">
              <a:buFont typeface="Wingdings" panose="05000000000000000000" pitchFamily="2" charset="2"/>
              <a:buChar char="§"/>
            </a:pPr>
            <a:r>
              <a:rPr lang="es-ES" sz="700" dirty="0">
                <a:solidFill>
                  <a:schemeClr val="tx1">
                    <a:lumMod val="75000"/>
                    <a:lumOff val="25000"/>
                  </a:schemeClr>
                </a:solidFill>
              </a:rPr>
              <a:t>Algoritmos de ML utilizados</a:t>
            </a:r>
          </a:p>
          <a:p>
            <a:pPr marL="285750" indent="-285750">
              <a:buFont typeface="Wingdings" panose="05000000000000000000" pitchFamily="2" charset="2"/>
              <a:buChar char="§"/>
            </a:pPr>
            <a:r>
              <a:rPr lang="es-ES" sz="700" dirty="0">
                <a:solidFill>
                  <a:schemeClr val="tx1">
                    <a:lumMod val="75000"/>
                    <a:lumOff val="25000"/>
                  </a:schemeClr>
                </a:solidFill>
              </a:rPr>
              <a:t>Resultados modelos ML sin tratamiento de datos</a:t>
            </a:r>
          </a:p>
          <a:p>
            <a:pPr marL="285750" indent="-285750">
              <a:buFont typeface="Wingdings" panose="05000000000000000000" pitchFamily="2" charset="2"/>
              <a:buChar char="§"/>
            </a:pPr>
            <a:r>
              <a:rPr lang="es-ES" sz="700" dirty="0">
                <a:solidFill>
                  <a:schemeClr val="tx1">
                    <a:lumMod val="75000"/>
                    <a:lumOff val="25000"/>
                  </a:schemeClr>
                </a:solidFill>
              </a:rPr>
              <a:t>Datos desbalanceados – Medidas adoptadas</a:t>
            </a:r>
          </a:p>
          <a:p>
            <a:pPr marL="285750" indent="-285750">
              <a:buFont typeface="Wingdings" panose="05000000000000000000" pitchFamily="2" charset="2"/>
              <a:buChar char="§"/>
            </a:pPr>
            <a:r>
              <a:rPr lang="es-ES" sz="700" dirty="0">
                <a:solidFill>
                  <a:schemeClr val="tx1">
                    <a:lumMod val="75000"/>
                    <a:lumOff val="25000"/>
                  </a:schemeClr>
                </a:solidFill>
              </a:rPr>
              <a:t>Resultados modelos ML con tratamiento de datos</a:t>
            </a:r>
          </a:p>
          <a:p>
            <a:pPr marL="285750" indent="-285750">
              <a:buFont typeface="Wingdings" panose="05000000000000000000" pitchFamily="2" charset="2"/>
              <a:buChar char="§"/>
            </a:pPr>
            <a:r>
              <a:rPr lang="es-ES" sz="700" dirty="0">
                <a:solidFill>
                  <a:schemeClr val="tx1">
                    <a:lumMod val="75000"/>
                    <a:lumOff val="25000"/>
                  </a:schemeClr>
                </a:solidFill>
              </a:rPr>
              <a:t>Importancia características modelo seleccionado</a:t>
            </a:r>
          </a:p>
          <a:p>
            <a:pPr marL="285750" indent="-285750">
              <a:buFont typeface="Wingdings" panose="05000000000000000000" pitchFamily="2" charset="2"/>
              <a:buChar char="§"/>
            </a:pPr>
            <a:r>
              <a:rPr lang="es-ES" sz="700" dirty="0">
                <a:solidFill>
                  <a:schemeClr val="tx1">
                    <a:lumMod val="75000"/>
                    <a:lumOff val="25000"/>
                  </a:schemeClr>
                </a:solidFill>
              </a:rPr>
              <a:t>Evaluación modelo sin característica “Diabetes”</a:t>
            </a:r>
          </a:p>
          <a:p>
            <a:pPr marL="285750" indent="-285750">
              <a:buFont typeface="Wingdings" panose="05000000000000000000" pitchFamily="2" charset="2"/>
              <a:buChar char="§"/>
            </a:pPr>
            <a:r>
              <a:rPr lang="es-ES" sz="700" dirty="0">
                <a:solidFill>
                  <a:schemeClr val="tx1">
                    <a:lumMod val="75000"/>
                    <a:lumOff val="25000"/>
                  </a:schemeClr>
                </a:solidFill>
              </a:rPr>
              <a:t>Curvas ROC</a:t>
            </a:r>
          </a:p>
          <a:p>
            <a:pPr marL="285750" indent="-285750">
              <a:buFont typeface="Wingdings" panose="05000000000000000000" pitchFamily="2" charset="2"/>
              <a:buChar char="§"/>
            </a:pPr>
            <a:r>
              <a:rPr lang="es-ES" sz="700" dirty="0" err="1">
                <a:solidFill>
                  <a:schemeClr val="tx1">
                    <a:lumMod val="75000"/>
                    <a:lumOff val="25000"/>
                  </a:schemeClr>
                </a:solidFill>
              </a:rPr>
              <a:t>Accuracy</a:t>
            </a:r>
            <a:r>
              <a:rPr lang="es-ES" sz="700" dirty="0">
                <a:solidFill>
                  <a:schemeClr val="tx1">
                    <a:lumMod val="75000"/>
                    <a:lumOff val="25000"/>
                  </a:schemeClr>
                </a:solidFill>
              </a:rPr>
              <a:t> de los modelos</a:t>
            </a:r>
          </a:p>
          <a:p>
            <a:pPr marL="285750" indent="-285750">
              <a:buFont typeface="Wingdings" panose="05000000000000000000" pitchFamily="2" charset="2"/>
              <a:buChar char="§"/>
            </a:pPr>
            <a:r>
              <a:rPr lang="es-ES" sz="700" dirty="0">
                <a:solidFill>
                  <a:schemeClr val="tx1">
                    <a:lumMod val="75000"/>
                    <a:lumOff val="25000"/>
                  </a:schemeClr>
                </a:solidFill>
              </a:rPr>
              <a:t>Conclusión y validación de hipótesis</a:t>
            </a:r>
          </a:p>
          <a:p>
            <a:pPr marL="285750" indent="-285750">
              <a:buFont typeface="Wingdings" panose="05000000000000000000" pitchFamily="2" charset="2"/>
              <a:buChar char="q"/>
            </a:pPr>
            <a:endParaRPr lang="es-ES" sz="700" dirty="0">
              <a:solidFill>
                <a:schemeClr val="tx1">
                  <a:lumMod val="75000"/>
                  <a:lumOff val="25000"/>
                </a:schemeClr>
              </a:solidFill>
            </a:endParaRPr>
          </a:p>
        </p:txBody>
      </p:sp>
      <p:sp>
        <p:nvSpPr>
          <p:cNvPr id="20" name="CuadroTexto 19">
            <a:extLst>
              <a:ext uri="{FF2B5EF4-FFF2-40B4-BE49-F238E27FC236}">
                <a16:creationId xmlns:a16="http://schemas.microsoft.com/office/drawing/2014/main" id="{86E3527A-6BB2-4187-B029-BDE99A0448E6}"/>
              </a:ext>
            </a:extLst>
          </p:cNvPr>
          <p:cNvSpPr txBox="1"/>
          <p:nvPr/>
        </p:nvSpPr>
        <p:spPr>
          <a:xfrm>
            <a:off x="-36143" y="5320256"/>
            <a:ext cx="314979" cy="215444"/>
          </a:xfrm>
          <a:prstGeom prst="rect">
            <a:avLst/>
          </a:prstGeom>
          <a:noFill/>
        </p:spPr>
        <p:txBody>
          <a:bodyPr wrap="square">
            <a:spAutoFit/>
          </a:bodyPr>
          <a:lstStyle/>
          <a:p>
            <a:r>
              <a:rPr lang="es-ES" sz="800" dirty="0"/>
              <a:t>❤️</a:t>
            </a:r>
          </a:p>
        </p:txBody>
      </p:sp>
    </p:spTree>
    <p:extLst>
      <p:ext uri="{BB962C8B-B14F-4D97-AF65-F5344CB8AC3E}">
        <p14:creationId xmlns:p14="http://schemas.microsoft.com/office/powerpoint/2010/main" val="2925331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Imagen 11">
            <a:extLst>
              <a:ext uri="{FF2B5EF4-FFF2-40B4-BE49-F238E27FC236}">
                <a16:creationId xmlns:a16="http://schemas.microsoft.com/office/drawing/2014/main" id="{843CE4D7-AAB3-4109-8158-00F867BFC26B}"/>
              </a:ext>
            </a:extLst>
          </p:cNvPr>
          <p:cNvPicPr>
            <a:picLocks noChangeAspect="1"/>
          </p:cNvPicPr>
          <p:nvPr/>
        </p:nvPicPr>
        <p:blipFill>
          <a:blip r:embed="rId3"/>
          <a:stretch>
            <a:fillRect/>
          </a:stretch>
        </p:blipFill>
        <p:spPr>
          <a:xfrm>
            <a:off x="2283687" y="2279989"/>
            <a:ext cx="8907182" cy="3605350"/>
          </a:xfrm>
          <a:prstGeom prst="rect">
            <a:avLst/>
          </a:prstGeom>
        </p:spPr>
      </p:pic>
      <p:sp>
        <p:nvSpPr>
          <p:cNvPr id="7" name="CuadroTexto 6">
            <a:extLst>
              <a:ext uri="{FF2B5EF4-FFF2-40B4-BE49-F238E27FC236}">
                <a16:creationId xmlns:a16="http://schemas.microsoft.com/office/drawing/2014/main" id="{FD5C86FA-2FDC-4140-B9F7-E03DB079F341}"/>
              </a:ext>
            </a:extLst>
          </p:cNvPr>
          <p:cNvSpPr txBox="1"/>
          <p:nvPr/>
        </p:nvSpPr>
        <p:spPr>
          <a:xfrm>
            <a:off x="4993390" y="2249642"/>
            <a:ext cx="3409111" cy="307777"/>
          </a:xfrm>
          <a:prstGeom prst="rect">
            <a:avLst/>
          </a:prstGeom>
          <a:solidFill>
            <a:schemeClr val="bg1"/>
          </a:solidFill>
        </p:spPr>
        <p:txBody>
          <a:bodyPr wrap="square" rtlCol="0">
            <a:spAutoFit/>
          </a:bodyPr>
          <a:lstStyle/>
          <a:p>
            <a:r>
              <a:rPr lang="es-ES" sz="1400" b="1" dirty="0"/>
              <a:t>Top 10 variables relacionadas con CHD10</a:t>
            </a:r>
          </a:p>
        </p:txBody>
      </p:sp>
      <p:sp>
        <p:nvSpPr>
          <p:cNvPr id="8" name="CuadroTexto 7">
            <a:extLst>
              <a:ext uri="{FF2B5EF4-FFF2-40B4-BE49-F238E27FC236}">
                <a16:creationId xmlns:a16="http://schemas.microsoft.com/office/drawing/2014/main" id="{FB8DFB51-405B-4C47-9035-F25477A9A053}"/>
              </a:ext>
            </a:extLst>
          </p:cNvPr>
          <p:cNvSpPr txBox="1"/>
          <p:nvPr/>
        </p:nvSpPr>
        <p:spPr>
          <a:xfrm rot="16200000">
            <a:off x="676856" y="3419888"/>
            <a:ext cx="3409111" cy="492443"/>
          </a:xfrm>
          <a:prstGeom prst="rect">
            <a:avLst/>
          </a:prstGeom>
          <a:solidFill>
            <a:schemeClr val="bg1"/>
          </a:solidFill>
        </p:spPr>
        <p:txBody>
          <a:bodyPr wrap="square" rtlCol="0">
            <a:spAutoFit/>
          </a:bodyPr>
          <a:lstStyle/>
          <a:p>
            <a:endParaRPr lang="es-ES" sz="1300" b="1" dirty="0"/>
          </a:p>
          <a:p>
            <a:r>
              <a:rPr lang="es-ES" sz="1300" b="1" dirty="0"/>
              <a:t>Importancia con respecto a CHD10</a:t>
            </a:r>
          </a:p>
        </p:txBody>
      </p:sp>
      <p:sp>
        <p:nvSpPr>
          <p:cNvPr id="11" name="CuadroTexto 10">
            <a:extLst>
              <a:ext uri="{FF2B5EF4-FFF2-40B4-BE49-F238E27FC236}">
                <a16:creationId xmlns:a16="http://schemas.microsoft.com/office/drawing/2014/main" id="{1130AEEA-B0DC-433F-84FB-5A5313C78F2D}"/>
              </a:ext>
            </a:extLst>
          </p:cNvPr>
          <p:cNvSpPr txBox="1"/>
          <p:nvPr/>
        </p:nvSpPr>
        <p:spPr>
          <a:xfrm>
            <a:off x="6586188" y="5712865"/>
            <a:ext cx="3409111" cy="492443"/>
          </a:xfrm>
          <a:prstGeom prst="rect">
            <a:avLst/>
          </a:prstGeom>
          <a:solidFill>
            <a:schemeClr val="bg1"/>
          </a:solidFill>
        </p:spPr>
        <p:txBody>
          <a:bodyPr wrap="square" rtlCol="0">
            <a:spAutoFit/>
          </a:bodyPr>
          <a:lstStyle/>
          <a:p>
            <a:endParaRPr lang="es-ES" sz="1300" b="1" dirty="0"/>
          </a:p>
          <a:p>
            <a:r>
              <a:rPr lang="es-ES" sz="1300" b="1" dirty="0"/>
              <a:t>Variables</a:t>
            </a:r>
          </a:p>
        </p:txBody>
      </p:sp>
      <p:sp>
        <p:nvSpPr>
          <p:cNvPr id="16" name="Freeform 6">
            <a:extLst>
              <a:ext uri="{FF2B5EF4-FFF2-40B4-BE49-F238E27FC236}">
                <a16:creationId xmlns:a16="http://schemas.microsoft.com/office/drawing/2014/main" id="{A767A66A-360E-4AE2-A1E2-B27CAA9B66CA}"/>
              </a:ext>
            </a:extLst>
          </p:cNvPr>
          <p:cNvSpPr/>
          <p:nvPr/>
        </p:nvSpPr>
        <p:spPr>
          <a:xfrm rot="6599254">
            <a:off x="-8326942" y="-3119283"/>
            <a:ext cx="12014151" cy="12388074"/>
          </a:xfrm>
          <a:custGeom>
            <a:avLst/>
            <a:gdLst/>
            <a:ahLst/>
            <a:cxnLst/>
            <a:rect l="l" t="t" r="r" b="b"/>
            <a:pathLst>
              <a:path w="11622266" h="12388074">
                <a:moveTo>
                  <a:pt x="0" y="0"/>
                </a:moveTo>
                <a:lnTo>
                  <a:pt x="11622266" y="0"/>
                </a:lnTo>
                <a:lnTo>
                  <a:pt x="11622266" y="12388074"/>
                </a:lnTo>
                <a:lnTo>
                  <a:pt x="0" y="1238807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cxnSp>
        <p:nvCxnSpPr>
          <p:cNvPr id="10" name="Conector recto 9">
            <a:extLst>
              <a:ext uri="{FF2B5EF4-FFF2-40B4-BE49-F238E27FC236}">
                <a16:creationId xmlns:a16="http://schemas.microsoft.com/office/drawing/2014/main" id="{14A47FD1-62CD-44A7-B9D7-DFE3B05AA5E5}"/>
              </a:ext>
            </a:extLst>
          </p:cNvPr>
          <p:cNvCxnSpPr>
            <a:cxnSpLocks/>
          </p:cNvCxnSpPr>
          <p:nvPr/>
        </p:nvCxnSpPr>
        <p:spPr>
          <a:xfrm>
            <a:off x="-1174139" y="933450"/>
            <a:ext cx="14169097" cy="0"/>
          </a:xfrm>
          <a:prstGeom prst="line">
            <a:avLst/>
          </a:prstGeom>
        </p:spPr>
        <p:style>
          <a:lnRef idx="1">
            <a:schemeClr val="dk1"/>
          </a:lnRef>
          <a:fillRef idx="0">
            <a:schemeClr val="dk1"/>
          </a:fillRef>
          <a:effectRef idx="0">
            <a:schemeClr val="dk1"/>
          </a:effectRef>
          <a:fontRef idx="minor">
            <a:schemeClr val="tx1"/>
          </a:fontRef>
        </p:style>
      </p:cxnSp>
      <p:sp>
        <p:nvSpPr>
          <p:cNvPr id="17" name="Título 89">
            <a:extLst>
              <a:ext uri="{FF2B5EF4-FFF2-40B4-BE49-F238E27FC236}">
                <a16:creationId xmlns:a16="http://schemas.microsoft.com/office/drawing/2014/main" id="{9BB4B553-7180-496D-B976-1800123BE58C}"/>
              </a:ext>
            </a:extLst>
          </p:cNvPr>
          <p:cNvSpPr txBox="1">
            <a:spLocks/>
          </p:cNvSpPr>
          <p:nvPr/>
        </p:nvSpPr>
        <p:spPr>
          <a:xfrm>
            <a:off x="97899" y="-15038"/>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 dirty="0">
                <a:effectLst>
                  <a:outerShdw blurRad="38100" dist="38100" dir="2700000" algn="tl">
                    <a:srgbClr val="000000">
                      <a:alpha val="43137"/>
                    </a:srgbClr>
                  </a:outerShdw>
                </a:effectLst>
              </a:rPr>
              <a:t>Datos modelos ML</a:t>
            </a:r>
          </a:p>
        </p:txBody>
      </p:sp>
      <p:sp>
        <p:nvSpPr>
          <p:cNvPr id="13" name="Freeform 3">
            <a:extLst>
              <a:ext uri="{FF2B5EF4-FFF2-40B4-BE49-F238E27FC236}">
                <a16:creationId xmlns:a16="http://schemas.microsoft.com/office/drawing/2014/main" id="{1756DC80-B5CB-41AC-9288-D124318273B2}"/>
              </a:ext>
            </a:extLst>
          </p:cNvPr>
          <p:cNvSpPr/>
          <p:nvPr/>
        </p:nvSpPr>
        <p:spPr>
          <a:xfrm>
            <a:off x="8875338" y="6527712"/>
            <a:ext cx="372822" cy="241126"/>
          </a:xfrm>
          <a:custGeom>
            <a:avLst/>
            <a:gdLst/>
            <a:ahLst/>
            <a:cxnLst/>
            <a:rect l="l" t="t" r="r" b="b"/>
            <a:pathLst>
              <a:path w="5029200" h="4114800">
                <a:moveTo>
                  <a:pt x="0" y="0"/>
                </a:moveTo>
                <a:lnTo>
                  <a:pt x="5029200" y="0"/>
                </a:lnTo>
                <a:lnTo>
                  <a:pt x="5029200"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4" name="CuadroTexto 13">
            <a:extLst>
              <a:ext uri="{FF2B5EF4-FFF2-40B4-BE49-F238E27FC236}">
                <a16:creationId xmlns:a16="http://schemas.microsoft.com/office/drawing/2014/main" id="{AC67CDCA-D71C-437C-A302-19492831F348}"/>
              </a:ext>
            </a:extLst>
          </p:cNvPr>
          <p:cNvSpPr txBox="1"/>
          <p:nvPr/>
        </p:nvSpPr>
        <p:spPr>
          <a:xfrm>
            <a:off x="9248160" y="6518747"/>
            <a:ext cx="2218595" cy="276999"/>
          </a:xfrm>
          <a:prstGeom prst="rect">
            <a:avLst/>
          </a:prstGeom>
          <a:noFill/>
        </p:spPr>
        <p:txBody>
          <a:bodyPr wrap="square" rtlCol="0">
            <a:spAutoFit/>
          </a:bodyPr>
          <a:lstStyle/>
          <a:p>
            <a:r>
              <a:rPr lang="es-ES" sz="1200" dirty="0" err="1"/>
              <a:t>Org</a:t>
            </a:r>
            <a:r>
              <a:rPr lang="es-ES" sz="1200" dirty="0"/>
              <a:t>. Framingham Heart </a:t>
            </a:r>
            <a:r>
              <a:rPr lang="es-ES" sz="1200" dirty="0" err="1"/>
              <a:t>Study</a:t>
            </a:r>
            <a:endParaRPr lang="es-ES" sz="1200" dirty="0"/>
          </a:p>
        </p:txBody>
      </p:sp>
      <p:sp>
        <p:nvSpPr>
          <p:cNvPr id="20" name="CuadroTexto 19">
            <a:extLst>
              <a:ext uri="{FF2B5EF4-FFF2-40B4-BE49-F238E27FC236}">
                <a16:creationId xmlns:a16="http://schemas.microsoft.com/office/drawing/2014/main" id="{949E2FB0-9CC9-4321-9559-DBF90A7526A7}"/>
              </a:ext>
            </a:extLst>
          </p:cNvPr>
          <p:cNvSpPr txBox="1"/>
          <p:nvPr/>
        </p:nvSpPr>
        <p:spPr>
          <a:xfrm>
            <a:off x="7924" y="5221369"/>
            <a:ext cx="3277661" cy="1600438"/>
          </a:xfrm>
          <a:prstGeom prst="rect">
            <a:avLst/>
          </a:prstGeom>
          <a:noFill/>
        </p:spPr>
        <p:txBody>
          <a:bodyPr wrap="square" rtlCol="0">
            <a:spAutoFit/>
          </a:bodyPr>
          <a:lstStyle/>
          <a:p>
            <a:pPr marL="285750" indent="-285750">
              <a:buFont typeface="Wingdings" panose="05000000000000000000" pitchFamily="2" charset="2"/>
              <a:buChar char="§"/>
            </a:pPr>
            <a:r>
              <a:rPr lang="es-ES" sz="700" dirty="0">
                <a:solidFill>
                  <a:schemeClr val="tx1">
                    <a:lumMod val="75000"/>
                    <a:lumOff val="25000"/>
                  </a:schemeClr>
                </a:solidFill>
              </a:rPr>
              <a:t>Contexto y justificación del tema</a:t>
            </a:r>
          </a:p>
          <a:p>
            <a:pPr marL="285750" indent="-285750">
              <a:buFont typeface="Wingdings" panose="05000000000000000000" pitchFamily="2" charset="2"/>
              <a:buChar char="§"/>
            </a:pPr>
            <a:r>
              <a:rPr lang="es-ES" sz="700" dirty="0">
                <a:solidFill>
                  <a:schemeClr val="tx1">
                    <a:lumMod val="75000"/>
                    <a:lumOff val="25000"/>
                  </a:schemeClr>
                </a:solidFill>
              </a:rPr>
              <a:t>Hipótesis planteadas en el EDA</a:t>
            </a:r>
          </a:p>
          <a:p>
            <a:pPr marL="285750" indent="-285750">
              <a:buFont typeface="Wingdings" panose="05000000000000000000" pitchFamily="2" charset="2"/>
              <a:buChar char="§"/>
            </a:pPr>
            <a:r>
              <a:rPr lang="es-ES" sz="700" dirty="0">
                <a:solidFill>
                  <a:schemeClr val="tx1">
                    <a:lumMod val="75000"/>
                    <a:lumOff val="25000"/>
                  </a:schemeClr>
                </a:solidFill>
              </a:rPr>
              <a:t>Datos modelos ML</a:t>
            </a:r>
          </a:p>
          <a:p>
            <a:pPr marL="285750" indent="-285750">
              <a:buFont typeface="Wingdings" panose="05000000000000000000" pitchFamily="2" charset="2"/>
              <a:buChar char="§"/>
            </a:pPr>
            <a:r>
              <a:rPr lang="es-ES" sz="700" dirty="0">
                <a:solidFill>
                  <a:schemeClr val="tx1">
                    <a:lumMod val="75000"/>
                    <a:lumOff val="25000"/>
                  </a:schemeClr>
                </a:solidFill>
              </a:rPr>
              <a:t>Hipótesis actuales planteadas</a:t>
            </a:r>
          </a:p>
          <a:p>
            <a:pPr marL="285750" indent="-285750">
              <a:buFont typeface="Wingdings" panose="05000000000000000000" pitchFamily="2" charset="2"/>
              <a:buChar char="§"/>
            </a:pPr>
            <a:r>
              <a:rPr lang="es-ES" sz="700" dirty="0">
                <a:solidFill>
                  <a:schemeClr val="tx1">
                    <a:lumMod val="75000"/>
                    <a:lumOff val="25000"/>
                  </a:schemeClr>
                </a:solidFill>
              </a:rPr>
              <a:t>Algoritmos de ML utilizados</a:t>
            </a:r>
          </a:p>
          <a:p>
            <a:pPr marL="285750" indent="-285750">
              <a:buFont typeface="Wingdings" panose="05000000000000000000" pitchFamily="2" charset="2"/>
              <a:buChar char="§"/>
            </a:pPr>
            <a:r>
              <a:rPr lang="es-ES" sz="700" dirty="0">
                <a:solidFill>
                  <a:schemeClr val="tx1">
                    <a:lumMod val="75000"/>
                    <a:lumOff val="25000"/>
                  </a:schemeClr>
                </a:solidFill>
              </a:rPr>
              <a:t>Resultados modelos ML sin tratamiento de datos</a:t>
            </a:r>
          </a:p>
          <a:p>
            <a:pPr marL="285750" indent="-285750">
              <a:buFont typeface="Wingdings" panose="05000000000000000000" pitchFamily="2" charset="2"/>
              <a:buChar char="§"/>
            </a:pPr>
            <a:r>
              <a:rPr lang="es-ES" sz="700" dirty="0">
                <a:solidFill>
                  <a:schemeClr val="tx1">
                    <a:lumMod val="75000"/>
                    <a:lumOff val="25000"/>
                  </a:schemeClr>
                </a:solidFill>
              </a:rPr>
              <a:t>Datos desbalanceados – Medidas adoptadas</a:t>
            </a:r>
          </a:p>
          <a:p>
            <a:pPr marL="285750" indent="-285750">
              <a:buFont typeface="Wingdings" panose="05000000000000000000" pitchFamily="2" charset="2"/>
              <a:buChar char="§"/>
            </a:pPr>
            <a:r>
              <a:rPr lang="es-ES" sz="700" dirty="0">
                <a:solidFill>
                  <a:schemeClr val="tx1">
                    <a:lumMod val="75000"/>
                    <a:lumOff val="25000"/>
                  </a:schemeClr>
                </a:solidFill>
              </a:rPr>
              <a:t>Resultados modelos ML con tratamiento de datos</a:t>
            </a:r>
          </a:p>
          <a:p>
            <a:pPr marL="285750" indent="-285750">
              <a:buFont typeface="Wingdings" panose="05000000000000000000" pitchFamily="2" charset="2"/>
              <a:buChar char="§"/>
            </a:pPr>
            <a:r>
              <a:rPr lang="es-ES" sz="700" dirty="0">
                <a:solidFill>
                  <a:schemeClr val="tx1">
                    <a:lumMod val="75000"/>
                    <a:lumOff val="25000"/>
                  </a:schemeClr>
                </a:solidFill>
              </a:rPr>
              <a:t>Importancia características modelo seleccionado</a:t>
            </a:r>
          </a:p>
          <a:p>
            <a:pPr marL="285750" indent="-285750">
              <a:buFont typeface="Wingdings" panose="05000000000000000000" pitchFamily="2" charset="2"/>
              <a:buChar char="§"/>
            </a:pPr>
            <a:r>
              <a:rPr lang="es-ES" sz="700" dirty="0">
                <a:solidFill>
                  <a:schemeClr val="tx1">
                    <a:lumMod val="75000"/>
                    <a:lumOff val="25000"/>
                  </a:schemeClr>
                </a:solidFill>
              </a:rPr>
              <a:t>Evaluación modelo sin característica “Diabetes”</a:t>
            </a:r>
          </a:p>
          <a:p>
            <a:pPr marL="285750" indent="-285750">
              <a:buFont typeface="Wingdings" panose="05000000000000000000" pitchFamily="2" charset="2"/>
              <a:buChar char="§"/>
            </a:pPr>
            <a:r>
              <a:rPr lang="es-ES" sz="700" dirty="0">
                <a:solidFill>
                  <a:schemeClr val="tx1">
                    <a:lumMod val="75000"/>
                    <a:lumOff val="25000"/>
                  </a:schemeClr>
                </a:solidFill>
              </a:rPr>
              <a:t>Curvas ROC</a:t>
            </a:r>
          </a:p>
          <a:p>
            <a:pPr marL="285750" indent="-285750">
              <a:buFont typeface="Wingdings" panose="05000000000000000000" pitchFamily="2" charset="2"/>
              <a:buChar char="§"/>
            </a:pPr>
            <a:r>
              <a:rPr lang="es-ES" sz="700" dirty="0" err="1">
                <a:solidFill>
                  <a:schemeClr val="tx1">
                    <a:lumMod val="75000"/>
                    <a:lumOff val="25000"/>
                  </a:schemeClr>
                </a:solidFill>
              </a:rPr>
              <a:t>Accuracy</a:t>
            </a:r>
            <a:r>
              <a:rPr lang="es-ES" sz="700" dirty="0">
                <a:solidFill>
                  <a:schemeClr val="tx1">
                    <a:lumMod val="75000"/>
                    <a:lumOff val="25000"/>
                  </a:schemeClr>
                </a:solidFill>
              </a:rPr>
              <a:t> de los modelos</a:t>
            </a:r>
          </a:p>
          <a:p>
            <a:pPr marL="285750" indent="-285750">
              <a:buFont typeface="Wingdings" panose="05000000000000000000" pitchFamily="2" charset="2"/>
              <a:buChar char="§"/>
            </a:pPr>
            <a:r>
              <a:rPr lang="es-ES" sz="700" dirty="0">
                <a:solidFill>
                  <a:schemeClr val="tx1">
                    <a:lumMod val="75000"/>
                    <a:lumOff val="25000"/>
                  </a:schemeClr>
                </a:solidFill>
              </a:rPr>
              <a:t>Conclusión y validación de hipótesis</a:t>
            </a:r>
          </a:p>
          <a:p>
            <a:pPr marL="285750" indent="-285750">
              <a:buFont typeface="Wingdings" panose="05000000000000000000" pitchFamily="2" charset="2"/>
              <a:buChar char="q"/>
            </a:pPr>
            <a:endParaRPr lang="es-ES" sz="700" dirty="0">
              <a:solidFill>
                <a:schemeClr val="tx1">
                  <a:lumMod val="75000"/>
                  <a:lumOff val="25000"/>
                </a:schemeClr>
              </a:solidFill>
            </a:endParaRPr>
          </a:p>
        </p:txBody>
      </p:sp>
      <p:sp>
        <p:nvSpPr>
          <p:cNvPr id="21" name="CuadroTexto 20">
            <a:extLst>
              <a:ext uri="{FF2B5EF4-FFF2-40B4-BE49-F238E27FC236}">
                <a16:creationId xmlns:a16="http://schemas.microsoft.com/office/drawing/2014/main" id="{643A78CA-4D16-4CAA-BDE9-C8AB4AD7850D}"/>
              </a:ext>
            </a:extLst>
          </p:cNvPr>
          <p:cNvSpPr txBox="1"/>
          <p:nvPr/>
        </p:nvSpPr>
        <p:spPr>
          <a:xfrm>
            <a:off x="-36143" y="5418681"/>
            <a:ext cx="314979" cy="215444"/>
          </a:xfrm>
          <a:prstGeom prst="rect">
            <a:avLst/>
          </a:prstGeom>
          <a:noFill/>
        </p:spPr>
        <p:txBody>
          <a:bodyPr wrap="square">
            <a:spAutoFit/>
          </a:bodyPr>
          <a:lstStyle/>
          <a:p>
            <a:r>
              <a:rPr lang="es-ES" sz="800" dirty="0"/>
              <a:t>❤️</a:t>
            </a:r>
          </a:p>
        </p:txBody>
      </p:sp>
    </p:spTree>
    <p:extLst>
      <p:ext uri="{BB962C8B-B14F-4D97-AF65-F5344CB8AC3E}">
        <p14:creationId xmlns:p14="http://schemas.microsoft.com/office/powerpoint/2010/main" val="35498263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Freeform 6">
            <a:extLst>
              <a:ext uri="{FF2B5EF4-FFF2-40B4-BE49-F238E27FC236}">
                <a16:creationId xmlns:a16="http://schemas.microsoft.com/office/drawing/2014/main" id="{E344989A-1DA4-43B7-BDB1-A7FDB586432D}"/>
              </a:ext>
            </a:extLst>
          </p:cNvPr>
          <p:cNvSpPr/>
          <p:nvPr/>
        </p:nvSpPr>
        <p:spPr>
          <a:xfrm rot="6599254">
            <a:off x="-8326942" y="-3119283"/>
            <a:ext cx="12014151" cy="12388074"/>
          </a:xfrm>
          <a:custGeom>
            <a:avLst/>
            <a:gdLst/>
            <a:ahLst/>
            <a:cxnLst/>
            <a:rect l="l" t="t" r="r" b="b"/>
            <a:pathLst>
              <a:path w="11622266" h="12388074">
                <a:moveTo>
                  <a:pt x="0" y="0"/>
                </a:moveTo>
                <a:lnTo>
                  <a:pt x="11622266" y="0"/>
                </a:lnTo>
                <a:lnTo>
                  <a:pt x="11622266" y="12388074"/>
                </a:lnTo>
                <a:lnTo>
                  <a:pt x="0" y="1238807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7" name="Título 89">
            <a:extLst>
              <a:ext uri="{FF2B5EF4-FFF2-40B4-BE49-F238E27FC236}">
                <a16:creationId xmlns:a16="http://schemas.microsoft.com/office/drawing/2014/main" id="{B2AD835E-55A5-497A-BF31-2FFE0868127E}"/>
              </a:ext>
            </a:extLst>
          </p:cNvPr>
          <p:cNvSpPr>
            <a:spLocks noGrp="1"/>
          </p:cNvSpPr>
          <p:nvPr>
            <p:ph type="title"/>
          </p:nvPr>
        </p:nvSpPr>
        <p:spPr>
          <a:xfrm>
            <a:off x="97899" y="-15038"/>
            <a:ext cx="10515600" cy="1325563"/>
          </a:xfrm>
        </p:spPr>
        <p:txBody>
          <a:bodyPr/>
          <a:lstStyle/>
          <a:p>
            <a:r>
              <a:rPr lang="es-ES" dirty="0">
                <a:effectLst>
                  <a:outerShdw blurRad="38100" dist="38100" dir="2700000" algn="tl">
                    <a:srgbClr val="000000">
                      <a:alpha val="43137"/>
                    </a:srgbClr>
                  </a:outerShdw>
                </a:effectLst>
              </a:rPr>
              <a:t>Hipótesis actuales planteadas</a:t>
            </a:r>
          </a:p>
        </p:txBody>
      </p:sp>
      <p:cxnSp>
        <p:nvCxnSpPr>
          <p:cNvPr id="8" name="Conector recto 7">
            <a:extLst>
              <a:ext uri="{FF2B5EF4-FFF2-40B4-BE49-F238E27FC236}">
                <a16:creationId xmlns:a16="http://schemas.microsoft.com/office/drawing/2014/main" id="{CC7C7705-216C-4335-8B79-00C0D9BC95FC}"/>
              </a:ext>
            </a:extLst>
          </p:cNvPr>
          <p:cNvCxnSpPr>
            <a:cxnSpLocks/>
          </p:cNvCxnSpPr>
          <p:nvPr/>
        </p:nvCxnSpPr>
        <p:spPr>
          <a:xfrm>
            <a:off x="-1174139" y="933450"/>
            <a:ext cx="14169097" cy="0"/>
          </a:xfrm>
          <a:prstGeom prst="line">
            <a:avLst/>
          </a:prstGeom>
        </p:spPr>
        <p:style>
          <a:lnRef idx="1">
            <a:schemeClr val="dk1"/>
          </a:lnRef>
          <a:fillRef idx="0">
            <a:schemeClr val="dk1"/>
          </a:fillRef>
          <a:effectRef idx="0">
            <a:schemeClr val="dk1"/>
          </a:effectRef>
          <a:fontRef idx="minor">
            <a:schemeClr val="tx1"/>
          </a:fontRef>
        </p:style>
      </p:cxnSp>
      <p:sp>
        <p:nvSpPr>
          <p:cNvPr id="10" name="CuadroTexto 9">
            <a:extLst>
              <a:ext uri="{FF2B5EF4-FFF2-40B4-BE49-F238E27FC236}">
                <a16:creationId xmlns:a16="http://schemas.microsoft.com/office/drawing/2014/main" id="{DFD03863-E9DC-4639-8484-20E705ABE224}"/>
              </a:ext>
            </a:extLst>
          </p:cNvPr>
          <p:cNvSpPr txBox="1"/>
          <p:nvPr/>
        </p:nvSpPr>
        <p:spPr>
          <a:xfrm>
            <a:off x="923924" y="1129185"/>
            <a:ext cx="10755046" cy="776495"/>
          </a:xfrm>
          <a:prstGeom prst="rect">
            <a:avLst/>
          </a:prstGeom>
          <a:noFill/>
        </p:spPr>
        <p:txBody>
          <a:bodyPr wrap="square">
            <a:spAutoFit/>
          </a:bodyPr>
          <a:lstStyle/>
          <a:p>
            <a:pPr marL="285750" indent="-285750">
              <a:lnSpc>
                <a:spcPct val="300000"/>
              </a:lnSpc>
              <a:buClr>
                <a:srgbClr val="C00000"/>
              </a:buClr>
              <a:buFont typeface="Wingdings" panose="05000000000000000000" pitchFamily="2" charset="2"/>
              <a:buChar char="v"/>
            </a:pPr>
            <a:r>
              <a:rPr lang="es-ES" dirty="0"/>
              <a:t>¿Se pueden predecir el riesgo de sufrir una enfermedad cardiaca utilizando modelos de Machine Learning?</a:t>
            </a:r>
          </a:p>
        </p:txBody>
      </p:sp>
      <p:sp>
        <p:nvSpPr>
          <p:cNvPr id="18" name="CuadroTexto 17">
            <a:extLst>
              <a:ext uri="{FF2B5EF4-FFF2-40B4-BE49-F238E27FC236}">
                <a16:creationId xmlns:a16="http://schemas.microsoft.com/office/drawing/2014/main" id="{0A9D7A42-977D-493E-B810-028159708C15}"/>
              </a:ext>
            </a:extLst>
          </p:cNvPr>
          <p:cNvSpPr txBox="1"/>
          <p:nvPr/>
        </p:nvSpPr>
        <p:spPr>
          <a:xfrm>
            <a:off x="2430079" y="4735476"/>
            <a:ext cx="10755046" cy="776495"/>
          </a:xfrm>
          <a:prstGeom prst="rect">
            <a:avLst/>
          </a:prstGeom>
          <a:noFill/>
        </p:spPr>
        <p:txBody>
          <a:bodyPr wrap="square">
            <a:spAutoFit/>
          </a:bodyPr>
          <a:lstStyle/>
          <a:p>
            <a:pPr marL="285750" indent="-285750">
              <a:lnSpc>
                <a:spcPct val="300000"/>
              </a:lnSpc>
              <a:buClr>
                <a:srgbClr val="C00000"/>
              </a:buClr>
              <a:buFont typeface="Wingdings" panose="05000000000000000000" pitchFamily="2" charset="2"/>
              <a:buChar char="v"/>
            </a:pPr>
            <a:r>
              <a:rPr lang="es-ES" dirty="0"/>
              <a:t>¿Cuáles son las características más importantes para el modelo seleccionado?</a:t>
            </a:r>
          </a:p>
        </p:txBody>
      </p:sp>
      <p:sp>
        <p:nvSpPr>
          <p:cNvPr id="19" name="CuadroTexto 18">
            <a:extLst>
              <a:ext uri="{FF2B5EF4-FFF2-40B4-BE49-F238E27FC236}">
                <a16:creationId xmlns:a16="http://schemas.microsoft.com/office/drawing/2014/main" id="{2B28D82D-6E0D-4C9F-A457-1114AC2BC98D}"/>
              </a:ext>
            </a:extLst>
          </p:cNvPr>
          <p:cNvSpPr txBox="1"/>
          <p:nvPr/>
        </p:nvSpPr>
        <p:spPr>
          <a:xfrm>
            <a:off x="2120751" y="3495203"/>
            <a:ext cx="10755046" cy="776495"/>
          </a:xfrm>
          <a:prstGeom prst="rect">
            <a:avLst/>
          </a:prstGeom>
          <a:noFill/>
        </p:spPr>
        <p:txBody>
          <a:bodyPr wrap="square">
            <a:spAutoFit/>
          </a:bodyPr>
          <a:lstStyle/>
          <a:p>
            <a:pPr marL="285750" indent="-285750">
              <a:lnSpc>
                <a:spcPct val="300000"/>
              </a:lnSpc>
              <a:buClr>
                <a:srgbClr val="C00000"/>
              </a:buClr>
              <a:buFont typeface="Wingdings" panose="05000000000000000000" pitchFamily="2" charset="2"/>
              <a:buChar char="v"/>
            </a:pPr>
            <a:r>
              <a:rPr lang="es-ES" dirty="0"/>
              <a:t>¿Qué modelo ofrece mejores resultados?</a:t>
            </a:r>
          </a:p>
        </p:txBody>
      </p:sp>
      <p:sp>
        <p:nvSpPr>
          <p:cNvPr id="20" name="CuadroTexto 19">
            <a:extLst>
              <a:ext uri="{FF2B5EF4-FFF2-40B4-BE49-F238E27FC236}">
                <a16:creationId xmlns:a16="http://schemas.microsoft.com/office/drawing/2014/main" id="{5AD19047-52FD-4245-9A99-D8F0F8D08D8F}"/>
              </a:ext>
            </a:extLst>
          </p:cNvPr>
          <p:cNvSpPr txBox="1"/>
          <p:nvPr/>
        </p:nvSpPr>
        <p:spPr>
          <a:xfrm>
            <a:off x="1574743" y="2281855"/>
            <a:ext cx="10755046" cy="776495"/>
          </a:xfrm>
          <a:prstGeom prst="rect">
            <a:avLst/>
          </a:prstGeom>
          <a:noFill/>
        </p:spPr>
        <p:txBody>
          <a:bodyPr wrap="square">
            <a:spAutoFit/>
          </a:bodyPr>
          <a:lstStyle/>
          <a:p>
            <a:pPr marL="285750" indent="-285750">
              <a:lnSpc>
                <a:spcPct val="300000"/>
              </a:lnSpc>
              <a:buClr>
                <a:srgbClr val="C00000"/>
              </a:buClr>
              <a:buFont typeface="Wingdings" panose="05000000000000000000" pitchFamily="2" charset="2"/>
              <a:buChar char="v"/>
            </a:pPr>
            <a:r>
              <a:rPr lang="es-ES" dirty="0"/>
              <a:t>¿Qué técnica de </a:t>
            </a:r>
            <a:r>
              <a:rPr lang="es-ES" dirty="0" err="1"/>
              <a:t>sobremuestreo</a:t>
            </a:r>
            <a:r>
              <a:rPr lang="es-ES" dirty="0"/>
              <a:t> ofrece mejores resultados?</a:t>
            </a:r>
          </a:p>
        </p:txBody>
      </p:sp>
      <p:sp>
        <p:nvSpPr>
          <p:cNvPr id="21" name="Freeform 9">
            <a:extLst>
              <a:ext uri="{FF2B5EF4-FFF2-40B4-BE49-F238E27FC236}">
                <a16:creationId xmlns:a16="http://schemas.microsoft.com/office/drawing/2014/main" id="{61963643-92C1-4671-B1EE-3A25CECA42E2}"/>
              </a:ext>
            </a:extLst>
          </p:cNvPr>
          <p:cNvSpPr/>
          <p:nvPr/>
        </p:nvSpPr>
        <p:spPr>
          <a:xfrm>
            <a:off x="10662776" y="2394724"/>
            <a:ext cx="3334026" cy="3588482"/>
          </a:xfrm>
          <a:custGeom>
            <a:avLst/>
            <a:gdLst/>
            <a:ahLst/>
            <a:cxnLst/>
            <a:rect l="l" t="t" r="r" b="b"/>
            <a:pathLst>
              <a:path w="3334026" h="3588482">
                <a:moveTo>
                  <a:pt x="0" y="0"/>
                </a:moveTo>
                <a:lnTo>
                  <a:pt x="3334026" y="0"/>
                </a:lnTo>
                <a:lnTo>
                  <a:pt x="3334026" y="3588482"/>
                </a:lnTo>
                <a:lnTo>
                  <a:pt x="0" y="358848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22" name="CuadroTexto 21">
            <a:extLst>
              <a:ext uri="{FF2B5EF4-FFF2-40B4-BE49-F238E27FC236}">
                <a16:creationId xmlns:a16="http://schemas.microsoft.com/office/drawing/2014/main" id="{464F82F1-6CDE-42EC-94AC-4CC96A694DB8}"/>
              </a:ext>
            </a:extLst>
          </p:cNvPr>
          <p:cNvSpPr txBox="1"/>
          <p:nvPr/>
        </p:nvSpPr>
        <p:spPr>
          <a:xfrm>
            <a:off x="7924" y="5221369"/>
            <a:ext cx="3277661" cy="1600438"/>
          </a:xfrm>
          <a:prstGeom prst="rect">
            <a:avLst/>
          </a:prstGeom>
          <a:noFill/>
        </p:spPr>
        <p:txBody>
          <a:bodyPr wrap="square" rtlCol="0">
            <a:spAutoFit/>
          </a:bodyPr>
          <a:lstStyle/>
          <a:p>
            <a:pPr marL="285750" indent="-285750">
              <a:buFont typeface="Wingdings" panose="05000000000000000000" pitchFamily="2" charset="2"/>
              <a:buChar char="§"/>
            </a:pPr>
            <a:r>
              <a:rPr lang="es-ES" sz="700" dirty="0">
                <a:solidFill>
                  <a:schemeClr val="tx1">
                    <a:lumMod val="75000"/>
                    <a:lumOff val="25000"/>
                  </a:schemeClr>
                </a:solidFill>
              </a:rPr>
              <a:t>Contexto y justificación del tema</a:t>
            </a:r>
          </a:p>
          <a:p>
            <a:pPr marL="285750" indent="-285750">
              <a:buFont typeface="Wingdings" panose="05000000000000000000" pitchFamily="2" charset="2"/>
              <a:buChar char="§"/>
            </a:pPr>
            <a:r>
              <a:rPr lang="es-ES" sz="700" dirty="0">
                <a:solidFill>
                  <a:schemeClr val="tx1">
                    <a:lumMod val="75000"/>
                    <a:lumOff val="25000"/>
                  </a:schemeClr>
                </a:solidFill>
              </a:rPr>
              <a:t>Hipótesis planteadas en el EDA</a:t>
            </a:r>
          </a:p>
          <a:p>
            <a:pPr marL="285750" indent="-285750">
              <a:buFont typeface="Wingdings" panose="05000000000000000000" pitchFamily="2" charset="2"/>
              <a:buChar char="§"/>
            </a:pPr>
            <a:r>
              <a:rPr lang="es-ES" sz="700" dirty="0">
                <a:solidFill>
                  <a:schemeClr val="tx1">
                    <a:lumMod val="75000"/>
                    <a:lumOff val="25000"/>
                  </a:schemeClr>
                </a:solidFill>
              </a:rPr>
              <a:t>Datos modelos ML</a:t>
            </a:r>
          </a:p>
          <a:p>
            <a:pPr marL="285750" indent="-285750">
              <a:buFont typeface="Wingdings" panose="05000000000000000000" pitchFamily="2" charset="2"/>
              <a:buChar char="§"/>
            </a:pPr>
            <a:r>
              <a:rPr lang="es-ES" sz="700" dirty="0">
                <a:solidFill>
                  <a:schemeClr val="tx1">
                    <a:lumMod val="75000"/>
                    <a:lumOff val="25000"/>
                  </a:schemeClr>
                </a:solidFill>
              </a:rPr>
              <a:t>Hipótesis actuales planteadas</a:t>
            </a:r>
          </a:p>
          <a:p>
            <a:pPr marL="285750" indent="-285750">
              <a:buFont typeface="Wingdings" panose="05000000000000000000" pitchFamily="2" charset="2"/>
              <a:buChar char="§"/>
            </a:pPr>
            <a:r>
              <a:rPr lang="es-ES" sz="700" dirty="0">
                <a:solidFill>
                  <a:schemeClr val="tx1">
                    <a:lumMod val="75000"/>
                    <a:lumOff val="25000"/>
                  </a:schemeClr>
                </a:solidFill>
              </a:rPr>
              <a:t>Algoritmos de ML utilizados</a:t>
            </a:r>
          </a:p>
          <a:p>
            <a:pPr marL="285750" indent="-285750">
              <a:buFont typeface="Wingdings" panose="05000000000000000000" pitchFamily="2" charset="2"/>
              <a:buChar char="§"/>
            </a:pPr>
            <a:r>
              <a:rPr lang="es-ES" sz="700" dirty="0">
                <a:solidFill>
                  <a:schemeClr val="tx1">
                    <a:lumMod val="75000"/>
                    <a:lumOff val="25000"/>
                  </a:schemeClr>
                </a:solidFill>
              </a:rPr>
              <a:t>Resultados modelos ML sin tratamiento de datos</a:t>
            </a:r>
          </a:p>
          <a:p>
            <a:pPr marL="285750" indent="-285750">
              <a:buFont typeface="Wingdings" panose="05000000000000000000" pitchFamily="2" charset="2"/>
              <a:buChar char="§"/>
            </a:pPr>
            <a:r>
              <a:rPr lang="es-ES" sz="700" dirty="0">
                <a:solidFill>
                  <a:schemeClr val="tx1">
                    <a:lumMod val="75000"/>
                    <a:lumOff val="25000"/>
                  </a:schemeClr>
                </a:solidFill>
              </a:rPr>
              <a:t>Datos desbalanceados – Medidas adoptadas</a:t>
            </a:r>
          </a:p>
          <a:p>
            <a:pPr marL="285750" indent="-285750">
              <a:buFont typeface="Wingdings" panose="05000000000000000000" pitchFamily="2" charset="2"/>
              <a:buChar char="§"/>
            </a:pPr>
            <a:r>
              <a:rPr lang="es-ES" sz="700" dirty="0">
                <a:solidFill>
                  <a:schemeClr val="tx1">
                    <a:lumMod val="75000"/>
                    <a:lumOff val="25000"/>
                  </a:schemeClr>
                </a:solidFill>
              </a:rPr>
              <a:t>Resultados modelos ML con tratamiento de datos</a:t>
            </a:r>
          </a:p>
          <a:p>
            <a:pPr marL="285750" indent="-285750">
              <a:buFont typeface="Wingdings" panose="05000000000000000000" pitchFamily="2" charset="2"/>
              <a:buChar char="§"/>
            </a:pPr>
            <a:r>
              <a:rPr lang="es-ES" sz="700" dirty="0">
                <a:solidFill>
                  <a:schemeClr val="tx1">
                    <a:lumMod val="75000"/>
                    <a:lumOff val="25000"/>
                  </a:schemeClr>
                </a:solidFill>
              </a:rPr>
              <a:t>Importancia características modelo seleccionado</a:t>
            </a:r>
          </a:p>
          <a:p>
            <a:pPr marL="285750" indent="-285750">
              <a:buFont typeface="Wingdings" panose="05000000000000000000" pitchFamily="2" charset="2"/>
              <a:buChar char="§"/>
            </a:pPr>
            <a:r>
              <a:rPr lang="es-ES" sz="700" dirty="0">
                <a:solidFill>
                  <a:schemeClr val="tx1">
                    <a:lumMod val="75000"/>
                    <a:lumOff val="25000"/>
                  </a:schemeClr>
                </a:solidFill>
              </a:rPr>
              <a:t>Evaluación modelo sin característica “Diabetes”</a:t>
            </a:r>
          </a:p>
          <a:p>
            <a:pPr marL="285750" indent="-285750">
              <a:buFont typeface="Wingdings" panose="05000000000000000000" pitchFamily="2" charset="2"/>
              <a:buChar char="§"/>
            </a:pPr>
            <a:r>
              <a:rPr lang="es-ES" sz="700" dirty="0">
                <a:solidFill>
                  <a:schemeClr val="tx1">
                    <a:lumMod val="75000"/>
                    <a:lumOff val="25000"/>
                  </a:schemeClr>
                </a:solidFill>
              </a:rPr>
              <a:t>Curvas ROC</a:t>
            </a:r>
          </a:p>
          <a:p>
            <a:pPr marL="285750" indent="-285750">
              <a:buFont typeface="Wingdings" panose="05000000000000000000" pitchFamily="2" charset="2"/>
              <a:buChar char="§"/>
            </a:pPr>
            <a:r>
              <a:rPr lang="es-ES" sz="700" dirty="0" err="1">
                <a:solidFill>
                  <a:schemeClr val="tx1">
                    <a:lumMod val="75000"/>
                    <a:lumOff val="25000"/>
                  </a:schemeClr>
                </a:solidFill>
              </a:rPr>
              <a:t>Accuracy</a:t>
            </a:r>
            <a:r>
              <a:rPr lang="es-ES" sz="700" dirty="0">
                <a:solidFill>
                  <a:schemeClr val="tx1">
                    <a:lumMod val="75000"/>
                    <a:lumOff val="25000"/>
                  </a:schemeClr>
                </a:solidFill>
              </a:rPr>
              <a:t> de los modelos</a:t>
            </a:r>
          </a:p>
          <a:p>
            <a:pPr marL="285750" indent="-285750">
              <a:buFont typeface="Wingdings" panose="05000000000000000000" pitchFamily="2" charset="2"/>
              <a:buChar char="§"/>
            </a:pPr>
            <a:r>
              <a:rPr lang="es-ES" sz="700" dirty="0">
                <a:solidFill>
                  <a:schemeClr val="tx1">
                    <a:lumMod val="75000"/>
                    <a:lumOff val="25000"/>
                  </a:schemeClr>
                </a:solidFill>
              </a:rPr>
              <a:t>Conclusión y validación de hipótesis</a:t>
            </a:r>
          </a:p>
          <a:p>
            <a:pPr marL="285750" indent="-285750">
              <a:buFont typeface="Wingdings" panose="05000000000000000000" pitchFamily="2" charset="2"/>
              <a:buChar char="q"/>
            </a:pPr>
            <a:endParaRPr lang="es-ES" sz="700" dirty="0">
              <a:solidFill>
                <a:schemeClr val="tx1">
                  <a:lumMod val="75000"/>
                  <a:lumOff val="25000"/>
                </a:schemeClr>
              </a:solidFill>
            </a:endParaRPr>
          </a:p>
        </p:txBody>
      </p:sp>
      <p:sp>
        <p:nvSpPr>
          <p:cNvPr id="23" name="CuadroTexto 22">
            <a:extLst>
              <a:ext uri="{FF2B5EF4-FFF2-40B4-BE49-F238E27FC236}">
                <a16:creationId xmlns:a16="http://schemas.microsoft.com/office/drawing/2014/main" id="{0903198D-E184-4B22-A0D8-EA8F08CF544D}"/>
              </a:ext>
            </a:extLst>
          </p:cNvPr>
          <p:cNvSpPr txBox="1"/>
          <p:nvPr/>
        </p:nvSpPr>
        <p:spPr>
          <a:xfrm>
            <a:off x="-36143" y="5536156"/>
            <a:ext cx="314979" cy="215444"/>
          </a:xfrm>
          <a:prstGeom prst="rect">
            <a:avLst/>
          </a:prstGeom>
          <a:noFill/>
        </p:spPr>
        <p:txBody>
          <a:bodyPr wrap="square">
            <a:spAutoFit/>
          </a:bodyPr>
          <a:lstStyle/>
          <a:p>
            <a:r>
              <a:rPr lang="es-ES" sz="800" dirty="0"/>
              <a:t>❤️</a:t>
            </a:r>
          </a:p>
        </p:txBody>
      </p:sp>
    </p:spTree>
    <p:extLst>
      <p:ext uri="{BB962C8B-B14F-4D97-AF65-F5344CB8AC3E}">
        <p14:creationId xmlns:p14="http://schemas.microsoft.com/office/powerpoint/2010/main" val="18368958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reeform 6">
            <a:extLst>
              <a:ext uri="{FF2B5EF4-FFF2-40B4-BE49-F238E27FC236}">
                <a16:creationId xmlns:a16="http://schemas.microsoft.com/office/drawing/2014/main" id="{60A53A80-58E5-4AF5-8A1F-3FF116DAD042}"/>
              </a:ext>
            </a:extLst>
          </p:cNvPr>
          <p:cNvSpPr/>
          <p:nvPr/>
        </p:nvSpPr>
        <p:spPr>
          <a:xfrm rot="6599254">
            <a:off x="-8326942" y="-3119283"/>
            <a:ext cx="12014151" cy="12388074"/>
          </a:xfrm>
          <a:custGeom>
            <a:avLst/>
            <a:gdLst/>
            <a:ahLst/>
            <a:cxnLst/>
            <a:rect l="l" t="t" r="r" b="b"/>
            <a:pathLst>
              <a:path w="11622266" h="12388074">
                <a:moveTo>
                  <a:pt x="0" y="0"/>
                </a:moveTo>
                <a:lnTo>
                  <a:pt x="11622266" y="0"/>
                </a:lnTo>
                <a:lnTo>
                  <a:pt x="11622266" y="12388074"/>
                </a:lnTo>
                <a:lnTo>
                  <a:pt x="0" y="1238807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s-ES" dirty="0"/>
          </a:p>
        </p:txBody>
      </p:sp>
      <p:sp>
        <p:nvSpPr>
          <p:cNvPr id="6" name="Freeform 18">
            <a:extLst>
              <a:ext uri="{FF2B5EF4-FFF2-40B4-BE49-F238E27FC236}">
                <a16:creationId xmlns:a16="http://schemas.microsoft.com/office/drawing/2014/main" id="{4AE26611-BAC1-4F55-842F-2C61BAF15C72}"/>
              </a:ext>
            </a:extLst>
          </p:cNvPr>
          <p:cNvSpPr/>
          <p:nvPr/>
        </p:nvSpPr>
        <p:spPr>
          <a:xfrm>
            <a:off x="10438761" y="5237678"/>
            <a:ext cx="2556197" cy="2751289"/>
          </a:xfrm>
          <a:custGeom>
            <a:avLst/>
            <a:gdLst/>
            <a:ahLst/>
            <a:cxnLst/>
            <a:rect l="l" t="t" r="r" b="b"/>
            <a:pathLst>
              <a:path w="2556197" h="2751289">
                <a:moveTo>
                  <a:pt x="0" y="0"/>
                </a:moveTo>
                <a:lnTo>
                  <a:pt x="2556197" y="0"/>
                </a:lnTo>
                <a:lnTo>
                  <a:pt x="2556197" y="2751288"/>
                </a:lnTo>
                <a:lnTo>
                  <a:pt x="0" y="2751288"/>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7" name="Título 89">
            <a:extLst>
              <a:ext uri="{FF2B5EF4-FFF2-40B4-BE49-F238E27FC236}">
                <a16:creationId xmlns:a16="http://schemas.microsoft.com/office/drawing/2014/main" id="{444B6911-EFA3-4C00-8612-62F60A9ED6F3}"/>
              </a:ext>
            </a:extLst>
          </p:cNvPr>
          <p:cNvSpPr>
            <a:spLocks noGrp="1"/>
          </p:cNvSpPr>
          <p:nvPr>
            <p:ph type="title"/>
          </p:nvPr>
        </p:nvSpPr>
        <p:spPr>
          <a:xfrm>
            <a:off x="97899" y="-15038"/>
            <a:ext cx="10515600" cy="1325563"/>
          </a:xfrm>
        </p:spPr>
        <p:txBody>
          <a:bodyPr/>
          <a:lstStyle/>
          <a:p>
            <a:r>
              <a:rPr lang="es-ES" dirty="0">
                <a:effectLst>
                  <a:outerShdw blurRad="38100" dist="38100" dir="2700000" algn="tl">
                    <a:srgbClr val="000000">
                      <a:alpha val="43137"/>
                    </a:srgbClr>
                  </a:outerShdw>
                </a:effectLst>
              </a:rPr>
              <a:t>Algoritmos de ML utilizados</a:t>
            </a:r>
          </a:p>
        </p:txBody>
      </p:sp>
      <p:cxnSp>
        <p:nvCxnSpPr>
          <p:cNvPr id="8" name="Conector recto 7">
            <a:extLst>
              <a:ext uri="{FF2B5EF4-FFF2-40B4-BE49-F238E27FC236}">
                <a16:creationId xmlns:a16="http://schemas.microsoft.com/office/drawing/2014/main" id="{42BFC390-A8D0-469D-80A2-1291349B10C8}"/>
              </a:ext>
            </a:extLst>
          </p:cNvPr>
          <p:cNvCxnSpPr>
            <a:cxnSpLocks/>
          </p:cNvCxnSpPr>
          <p:nvPr/>
        </p:nvCxnSpPr>
        <p:spPr>
          <a:xfrm>
            <a:off x="-1174139" y="933450"/>
            <a:ext cx="14169097" cy="0"/>
          </a:xfrm>
          <a:prstGeom prst="line">
            <a:avLst/>
          </a:prstGeom>
        </p:spPr>
        <p:style>
          <a:lnRef idx="1">
            <a:schemeClr val="dk1"/>
          </a:lnRef>
          <a:fillRef idx="0">
            <a:schemeClr val="dk1"/>
          </a:fillRef>
          <a:effectRef idx="0">
            <a:schemeClr val="dk1"/>
          </a:effectRef>
          <a:fontRef idx="minor">
            <a:schemeClr val="tx1"/>
          </a:fontRef>
        </p:style>
      </p:cxnSp>
      <p:sp>
        <p:nvSpPr>
          <p:cNvPr id="14" name="Freeform 9">
            <a:extLst>
              <a:ext uri="{FF2B5EF4-FFF2-40B4-BE49-F238E27FC236}">
                <a16:creationId xmlns:a16="http://schemas.microsoft.com/office/drawing/2014/main" id="{8172B3E3-AB0B-489F-962B-B7621C87DF2A}"/>
              </a:ext>
            </a:extLst>
          </p:cNvPr>
          <p:cNvSpPr/>
          <p:nvPr/>
        </p:nvSpPr>
        <p:spPr>
          <a:xfrm>
            <a:off x="10094242" y="-1794241"/>
            <a:ext cx="3334026" cy="3588482"/>
          </a:xfrm>
          <a:custGeom>
            <a:avLst/>
            <a:gdLst/>
            <a:ahLst/>
            <a:cxnLst/>
            <a:rect l="l" t="t" r="r" b="b"/>
            <a:pathLst>
              <a:path w="3334026" h="3588482">
                <a:moveTo>
                  <a:pt x="0" y="0"/>
                </a:moveTo>
                <a:lnTo>
                  <a:pt x="3334026" y="0"/>
                </a:lnTo>
                <a:lnTo>
                  <a:pt x="3334026" y="3588482"/>
                </a:lnTo>
                <a:lnTo>
                  <a:pt x="0" y="3588482"/>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9" name="CuadroTexto 8">
            <a:extLst>
              <a:ext uri="{FF2B5EF4-FFF2-40B4-BE49-F238E27FC236}">
                <a16:creationId xmlns:a16="http://schemas.microsoft.com/office/drawing/2014/main" id="{AA51EF4A-BAAD-4107-91D4-BD6E31112224}"/>
              </a:ext>
            </a:extLst>
          </p:cNvPr>
          <p:cNvSpPr txBox="1"/>
          <p:nvPr/>
        </p:nvSpPr>
        <p:spPr>
          <a:xfrm>
            <a:off x="3539532" y="2038436"/>
            <a:ext cx="5791954" cy="3139321"/>
          </a:xfrm>
          <a:prstGeom prst="rect">
            <a:avLst/>
          </a:prstGeom>
          <a:noFill/>
        </p:spPr>
        <p:txBody>
          <a:bodyPr wrap="square">
            <a:spAutoFit/>
          </a:bodyPr>
          <a:lstStyle/>
          <a:p>
            <a:r>
              <a:rPr lang="es-ES" dirty="0">
                <a:solidFill>
                  <a:srgbClr val="C00000"/>
                </a:solidFill>
                <a:latin typeface="Consolas" panose="020B0609020204030204" pitchFamily="49" charset="0"/>
              </a:rPr>
              <a:t>1. </a:t>
            </a:r>
            <a:r>
              <a:rPr lang="es-ES" b="0" dirty="0" err="1">
                <a:effectLst/>
                <a:latin typeface="Consolas" panose="020B0609020204030204" pitchFamily="49" charset="0"/>
              </a:rPr>
              <a:t>Logistic</a:t>
            </a:r>
            <a:r>
              <a:rPr lang="es-ES" b="0" dirty="0">
                <a:effectLst/>
                <a:latin typeface="Consolas" panose="020B0609020204030204" pitchFamily="49" charset="0"/>
              </a:rPr>
              <a:t> </a:t>
            </a:r>
            <a:r>
              <a:rPr lang="es-ES" b="0" dirty="0" err="1">
                <a:effectLst/>
                <a:latin typeface="Consolas" panose="020B0609020204030204" pitchFamily="49" charset="0"/>
              </a:rPr>
              <a:t>Regression</a:t>
            </a:r>
            <a:endParaRPr lang="es-ES" b="0" dirty="0">
              <a:effectLst/>
              <a:latin typeface="Consolas" panose="020B0609020204030204" pitchFamily="49" charset="0"/>
            </a:endParaRPr>
          </a:p>
          <a:p>
            <a:r>
              <a:rPr lang="es-ES" dirty="0">
                <a:solidFill>
                  <a:srgbClr val="C00000"/>
                </a:solidFill>
                <a:latin typeface="Consolas" panose="020B0609020204030204" pitchFamily="49" charset="0"/>
              </a:rPr>
              <a:t>2. </a:t>
            </a:r>
            <a:r>
              <a:rPr lang="es-ES" b="0" dirty="0" err="1">
                <a:effectLst/>
                <a:latin typeface="Consolas" panose="020B0609020204030204" pitchFamily="49" charset="0"/>
              </a:rPr>
              <a:t>Naive</a:t>
            </a:r>
            <a:r>
              <a:rPr lang="es-ES" b="0" dirty="0">
                <a:effectLst/>
                <a:latin typeface="Consolas" panose="020B0609020204030204" pitchFamily="49" charset="0"/>
              </a:rPr>
              <a:t> Bayes</a:t>
            </a:r>
          </a:p>
          <a:p>
            <a:r>
              <a:rPr lang="es-ES" dirty="0">
                <a:solidFill>
                  <a:srgbClr val="C00000"/>
                </a:solidFill>
                <a:latin typeface="Consolas" panose="020B0609020204030204" pitchFamily="49" charset="0"/>
              </a:rPr>
              <a:t>3. </a:t>
            </a:r>
            <a:r>
              <a:rPr lang="es-ES" b="0" dirty="0" err="1">
                <a:effectLst/>
                <a:latin typeface="Consolas" panose="020B0609020204030204" pitchFamily="49" charset="0"/>
              </a:rPr>
              <a:t>Random</a:t>
            </a:r>
            <a:r>
              <a:rPr lang="es-ES" b="0" dirty="0">
                <a:effectLst/>
                <a:latin typeface="Consolas" panose="020B0609020204030204" pitchFamily="49" charset="0"/>
              </a:rPr>
              <a:t> Forest </a:t>
            </a:r>
            <a:r>
              <a:rPr lang="es-ES" b="0" dirty="0" err="1">
                <a:effectLst/>
                <a:latin typeface="Consolas" panose="020B0609020204030204" pitchFamily="49" charset="0"/>
              </a:rPr>
              <a:t>Classifier</a:t>
            </a:r>
            <a:endParaRPr lang="es-ES" b="0" dirty="0">
              <a:effectLst/>
              <a:latin typeface="Consolas" panose="020B0609020204030204" pitchFamily="49" charset="0"/>
            </a:endParaRPr>
          </a:p>
          <a:p>
            <a:r>
              <a:rPr lang="es-ES" dirty="0">
                <a:solidFill>
                  <a:srgbClr val="C00000"/>
                </a:solidFill>
                <a:latin typeface="Consolas" panose="020B0609020204030204" pitchFamily="49" charset="0"/>
              </a:rPr>
              <a:t>4. </a:t>
            </a:r>
            <a:r>
              <a:rPr lang="es-ES" b="0" dirty="0">
                <a:effectLst/>
                <a:latin typeface="Consolas" panose="020B0609020204030204" pitchFamily="49" charset="0"/>
              </a:rPr>
              <a:t>Extreme </a:t>
            </a:r>
            <a:r>
              <a:rPr lang="es-ES" b="0" dirty="0" err="1">
                <a:effectLst/>
                <a:latin typeface="Consolas" panose="020B0609020204030204" pitchFamily="49" charset="0"/>
              </a:rPr>
              <a:t>Gradient</a:t>
            </a:r>
            <a:r>
              <a:rPr lang="es-ES" b="0" dirty="0">
                <a:effectLst/>
                <a:latin typeface="Consolas" panose="020B0609020204030204" pitchFamily="49" charset="0"/>
              </a:rPr>
              <a:t> </a:t>
            </a:r>
            <a:r>
              <a:rPr lang="es-ES" b="0" dirty="0" err="1">
                <a:effectLst/>
                <a:latin typeface="Consolas" panose="020B0609020204030204" pitchFamily="49" charset="0"/>
              </a:rPr>
              <a:t>Boost</a:t>
            </a:r>
            <a:endParaRPr lang="es-ES" b="0" dirty="0">
              <a:effectLst/>
              <a:latin typeface="Consolas" panose="020B0609020204030204" pitchFamily="49" charset="0"/>
            </a:endParaRPr>
          </a:p>
          <a:p>
            <a:r>
              <a:rPr lang="es-ES" dirty="0">
                <a:solidFill>
                  <a:srgbClr val="C00000"/>
                </a:solidFill>
                <a:latin typeface="Consolas" panose="020B0609020204030204" pitchFamily="49" charset="0"/>
              </a:rPr>
              <a:t>5. </a:t>
            </a:r>
            <a:r>
              <a:rPr lang="es-ES" b="0" dirty="0" err="1">
                <a:effectLst/>
                <a:latin typeface="Consolas" panose="020B0609020204030204" pitchFamily="49" charset="0"/>
              </a:rPr>
              <a:t>Gradient</a:t>
            </a:r>
            <a:r>
              <a:rPr lang="es-ES" b="0" dirty="0">
                <a:effectLst/>
                <a:latin typeface="Consolas" panose="020B0609020204030204" pitchFamily="49" charset="0"/>
              </a:rPr>
              <a:t> </a:t>
            </a:r>
            <a:r>
              <a:rPr lang="es-ES" b="0" dirty="0" err="1">
                <a:effectLst/>
                <a:latin typeface="Consolas" panose="020B0609020204030204" pitchFamily="49" charset="0"/>
              </a:rPr>
              <a:t>Boosting</a:t>
            </a:r>
            <a:r>
              <a:rPr lang="es-ES" b="0" dirty="0">
                <a:effectLst/>
                <a:latin typeface="Consolas" panose="020B0609020204030204" pitchFamily="49" charset="0"/>
              </a:rPr>
              <a:t> </a:t>
            </a:r>
            <a:r>
              <a:rPr lang="es-ES" b="0" dirty="0" err="1">
                <a:effectLst/>
                <a:latin typeface="Consolas" panose="020B0609020204030204" pitchFamily="49" charset="0"/>
              </a:rPr>
              <a:t>Classifier</a:t>
            </a:r>
            <a:endParaRPr lang="es-ES" b="0" dirty="0">
              <a:effectLst/>
              <a:latin typeface="Consolas" panose="020B0609020204030204" pitchFamily="49" charset="0"/>
            </a:endParaRPr>
          </a:p>
          <a:p>
            <a:r>
              <a:rPr lang="es-ES" dirty="0">
                <a:solidFill>
                  <a:srgbClr val="C00000"/>
                </a:solidFill>
                <a:latin typeface="Consolas" panose="020B0609020204030204" pitchFamily="49" charset="0"/>
              </a:rPr>
              <a:t>6. </a:t>
            </a:r>
            <a:r>
              <a:rPr lang="es-ES" b="0" dirty="0">
                <a:effectLst/>
                <a:latin typeface="Consolas" panose="020B0609020204030204" pitchFamily="49" charset="0"/>
              </a:rPr>
              <a:t>Ada </a:t>
            </a:r>
            <a:r>
              <a:rPr lang="es-ES" b="0" dirty="0" err="1">
                <a:effectLst/>
                <a:latin typeface="Consolas" panose="020B0609020204030204" pitchFamily="49" charset="0"/>
              </a:rPr>
              <a:t>Boost</a:t>
            </a:r>
            <a:r>
              <a:rPr lang="es-ES" b="0" dirty="0">
                <a:effectLst/>
                <a:latin typeface="Consolas" panose="020B0609020204030204" pitchFamily="49" charset="0"/>
              </a:rPr>
              <a:t> </a:t>
            </a:r>
            <a:r>
              <a:rPr lang="es-ES" b="0" dirty="0" err="1">
                <a:effectLst/>
                <a:latin typeface="Consolas" panose="020B0609020204030204" pitchFamily="49" charset="0"/>
              </a:rPr>
              <a:t>Classifier</a:t>
            </a:r>
            <a:endParaRPr lang="es-ES" b="0" dirty="0">
              <a:effectLst/>
              <a:latin typeface="Consolas" panose="020B0609020204030204" pitchFamily="49" charset="0"/>
            </a:endParaRPr>
          </a:p>
          <a:p>
            <a:r>
              <a:rPr lang="es-ES" dirty="0">
                <a:solidFill>
                  <a:srgbClr val="C00000"/>
                </a:solidFill>
                <a:latin typeface="Consolas" panose="020B0609020204030204" pitchFamily="49" charset="0"/>
              </a:rPr>
              <a:t>7. </a:t>
            </a:r>
            <a:r>
              <a:rPr lang="es-ES" b="0" dirty="0">
                <a:effectLst/>
                <a:latin typeface="Consolas" panose="020B0609020204030204" pitchFamily="49" charset="0"/>
              </a:rPr>
              <a:t>K-</a:t>
            </a:r>
            <a:r>
              <a:rPr lang="es-ES" b="0" dirty="0" err="1">
                <a:effectLst/>
                <a:latin typeface="Consolas" panose="020B0609020204030204" pitchFamily="49" charset="0"/>
              </a:rPr>
              <a:t>Nearest</a:t>
            </a:r>
            <a:r>
              <a:rPr lang="es-ES" b="0" dirty="0">
                <a:effectLst/>
                <a:latin typeface="Consolas" panose="020B0609020204030204" pitchFamily="49" charset="0"/>
              </a:rPr>
              <a:t> </a:t>
            </a:r>
            <a:r>
              <a:rPr lang="es-ES" b="0" dirty="0" err="1">
                <a:effectLst/>
                <a:latin typeface="Consolas" panose="020B0609020204030204" pitchFamily="49" charset="0"/>
              </a:rPr>
              <a:t>Neighbour</a:t>
            </a:r>
            <a:endParaRPr lang="es-ES" b="0" dirty="0">
              <a:effectLst/>
              <a:latin typeface="Consolas" panose="020B0609020204030204" pitchFamily="49" charset="0"/>
            </a:endParaRPr>
          </a:p>
          <a:p>
            <a:r>
              <a:rPr lang="es-ES" dirty="0">
                <a:solidFill>
                  <a:srgbClr val="C00000"/>
                </a:solidFill>
                <a:latin typeface="Consolas" panose="020B0609020204030204" pitchFamily="49" charset="0"/>
              </a:rPr>
              <a:t>8. </a:t>
            </a:r>
            <a:r>
              <a:rPr lang="es-ES" b="0" dirty="0" err="1">
                <a:effectLst/>
                <a:latin typeface="Consolas" panose="020B0609020204030204" pitchFamily="49" charset="0"/>
              </a:rPr>
              <a:t>Decision</a:t>
            </a:r>
            <a:r>
              <a:rPr lang="es-ES" b="0" dirty="0">
                <a:effectLst/>
                <a:latin typeface="Consolas" panose="020B0609020204030204" pitchFamily="49" charset="0"/>
              </a:rPr>
              <a:t> </a:t>
            </a:r>
            <a:r>
              <a:rPr lang="es-ES" b="0" dirty="0" err="1">
                <a:effectLst/>
                <a:latin typeface="Consolas" panose="020B0609020204030204" pitchFamily="49" charset="0"/>
              </a:rPr>
              <a:t>Tree</a:t>
            </a:r>
            <a:r>
              <a:rPr lang="es-ES" b="0" dirty="0">
                <a:effectLst/>
                <a:latin typeface="Consolas" panose="020B0609020204030204" pitchFamily="49" charset="0"/>
              </a:rPr>
              <a:t> </a:t>
            </a:r>
            <a:r>
              <a:rPr lang="es-ES" b="0" dirty="0" err="1">
                <a:effectLst/>
                <a:latin typeface="Consolas" panose="020B0609020204030204" pitchFamily="49" charset="0"/>
              </a:rPr>
              <a:t>Classifier</a:t>
            </a:r>
            <a:endParaRPr lang="es-ES" b="0" dirty="0">
              <a:effectLst/>
              <a:latin typeface="Consolas" panose="020B0609020204030204" pitchFamily="49" charset="0"/>
            </a:endParaRPr>
          </a:p>
          <a:p>
            <a:r>
              <a:rPr lang="es-ES" dirty="0">
                <a:solidFill>
                  <a:srgbClr val="C00000"/>
                </a:solidFill>
                <a:latin typeface="Consolas" panose="020B0609020204030204" pitchFamily="49" charset="0"/>
              </a:rPr>
              <a:t>9. </a:t>
            </a:r>
            <a:r>
              <a:rPr lang="es-ES" b="0" dirty="0" err="1">
                <a:effectLst/>
                <a:latin typeface="Consolas" panose="020B0609020204030204" pitchFamily="49" charset="0"/>
              </a:rPr>
              <a:t>Support</a:t>
            </a:r>
            <a:r>
              <a:rPr lang="es-ES" b="0" dirty="0">
                <a:effectLst/>
                <a:latin typeface="Consolas" panose="020B0609020204030204" pitchFamily="49" charset="0"/>
              </a:rPr>
              <a:t> Vector Machine</a:t>
            </a:r>
          </a:p>
          <a:p>
            <a:r>
              <a:rPr lang="es-ES" dirty="0">
                <a:solidFill>
                  <a:srgbClr val="C00000"/>
                </a:solidFill>
                <a:latin typeface="Consolas" panose="020B0609020204030204" pitchFamily="49" charset="0"/>
              </a:rPr>
              <a:t>10. </a:t>
            </a:r>
            <a:r>
              <a:rPr lang="es-ES" b="0" dirty="0">
                <a:effectLst/>
                <a:latin typeface="Consolas" panose="020B0609020204030204" pitchFamily="49" charset="0"/>
              </a:rPr>
              <a:t>Neural Network MLP </a:t>
            </a:r>
            <a:r>
              <a:rPr lang="es-ES" b="0" dirty="0" err="1">
                <a:effectLst/>
                <a:latin typeface="Consolas" panose="020B0609020204030204" pitchFamily="49" charset="0"/>
              </a:rPr>
              <a:t>Classifier</a:t>
            </a:r>
            <a:endParaRPr lang="es-ES" b="0" dirty="0">
              <a:effectLst/>
              <a:latin typeface="Consolas" panose="020B0609020204030204" pitchFamily="49" charset="0"/>
            </a:endParaRPr>
          </a:p>
          <a:p>
            <a:r>
              <a:rPr lang="es-ES" dirty="0">
                <a:solidFill>
                  <a:srgbClr val="C00000"/>
                </a:solidFill>
                <a:latin typeface="Consolas" panose="020B0609020204030204" pitchFamily="49" charset="0"/>
              </a:rPr>
              <a:t>11. </a:t>
            </a:r>
            <a:r>
              <a:rPr lang="es-ES" b="0" dirty="0" err="1">
                <a:effectLst/>
                <a:latin typeface="Consolas" panose="020B0609020204030204" pitchFamily="49" charset="0"/>
              </a:rPr>
              <a:t>Stacking</a:t>
            </a:r>
            <a:r>
              <a:rPr lang="es-ES" b="0" dirty="0">
                <a:effectLst/>
                <a:latin typeface="Consolas" panose="020B0609020204030204" pitchFamily="49" charset="0"/>
              </a:rPr>
              <a:t> CV </a:t>
            </a:r>
            <a:r>
              <a:rPr lang="es-ES" b="0" dirty="0" err="1">
                <a:effectLst/>
                <a:latin typeface="Consolas" panose="020B0609020204030204" pitchFamily="49" charset="0"/>
              </a:rPr>
              <a:t>Classifier</a:t>
            </a:r>
            <a:endParaRPr lang="es-ES" b="0" dirty="0">
              <a:effectLst/>
              <a:latin typeface="Consolas" panose="020B0609020204030204" pitchFamily="49" charset="0"/>
            </a:endParaRPr>
          </a:p>
        </p:txBody>
      </p:sp>
      <p:sp>
        <p:nvSpPr>
          <p:cNvPr id="10" name="CuadroTexto 9">
            <a:extLst>
              <a:ext uri="{FF2B5EF4-FFF2-40B4-BE49-F238E27FC236}">
                <a16:creationId xmlns:a16="http://schemas.microsoft.com/office/drawing/2014/main" id="{A8F73F2C-AE04-404B-9E44-F86BEFF9ACD2}"/>
              </a:ext>
            </a:extLst>
          </p:cNvPr>
          <p:cNvSpPr txBox="1"/>
          <p:nvPr/>
        </p:nvSpPr>
        <p:spPr>
          <a:xfrm>
            <a:off x="7924" y="5221369"/>
            <a:ext cx="3277661" cy="1600438"/>
          </a:xfrm>
          <a:prstGeom prst="rect">
            <a:avLst/>
          </a:prstGeom>
          <a:noFill/>
        </p:spPr>
        <p:txBody>
          <a:bodyPr wrap="square" rtlCol="0">
            <a:spAutoFit/>
          </a:bodyPr>
          <a:lstStyle/>
          <a:p>
            <a:pPr marL="285750" indent="-285750">
              <a:buFont typeface="Wingdings" panose="05000000000000000000" pitchFamily="2" charset="2"/>
              <a:buChar char="§"/>
            </a:pPr>
            <a:r>
              <a:rPr lang="es-ES" sz="700" dirty="0">
                <a:solidFill>
                  <a:schemeClr val="tx1">
                    <a:lumMod val="75000"/>
                    <a:lumOff val="25000"/>
                  </a:schemeClr>
                </a:solidFill>
              </a:rPr>
              <a:t>Contexto y justificación del tema</a:t>
            </a:r>
          </a:p>
          <a:p>
            <a:pPr marL="285750" indent="-285750">
              <a:buFont typeface="Wingdings" panose="05000000000000000000" pitchFamily="2" charset="2"/>
              <a:buChar char="§"/>
            </a:pPr>
            <a:r>
              <a:rPr lang="es-ES" sz="700" dirty="0">
                <a:solidFill>
                  <a:schemeClr val="tx1">
                    <a:lumMod val="75000"/>
                    <a:lumOff val="25000"/>
                  </a:schemeClr>
                </a:solidFill>
              </a:rPr>
              <a:t>Hipótesis planteadas en el EDA</a:t>
            </a:r>
          </a:p>
          <a:p>
            <a:pPr marL="285750" indent="-285750">
              <a:buFont typeface="Wingdings" panose="05000000000000000000" pitchFamily="2" charset="2"/>
              <a:buChar char="§"/>
            </a:pPr>
            <a:r>
              <a:rPr lang="es-ES" sz="700" dirty="0">
                <a:solidFill>
                  <a:schemeClr val="tx1">
                    <a:lumMod val="75000"/>
                    <a:lumOff val="25000"/>
                  </a:schemeClr>
                </a:solidFill>
              </a:rPr>
              <a:t>Datos modelos ML</a:t>
            </a:r>
          </a:p>
          <a:p>
            <a:pPr marL="285750" indent="-285750">
              <a:buFont typeface="Wingdings" panose="05000000000000000000" pitchFamily="2" charset="2"/>
              <a:buChar char="§"/>
            </a:pPr>
            <a:r>
              <a:rPr lang="es-ES" sz="700" dirty="0">
                <a:solidFill>
                  <a:schemeClr val="tx1">
                    <a:lumMod val="75000"/>
                    <a:lumOff val="25000"/>
                  </a:schemeClr>
                </a:solidFill>
              </a:rPr>
              <a:t>Hipótesis actuales planteadas</a:t>
            </a:r>
          </a:p>
          <a:p>
            <a:pPr marL="285750" indent="-285750">
              <a:buFont typeface="Wingdings" panose="05000000000000000000" pitchFamily="2" charset="2"/>
              <a:buChar char="§"/>
            </a:pPr>
            <a:r>
              <a:rPr lang="es-ES" sz="700" dirty="0">
                <a:solidFill>
                  <a:schemeClr val="tx1">
                    <a:lumMod val="75000"/>
                    <a:lumOff val="25000"/>
                  </a:schemeClr>
                </a:solidFill>
              </a:rPr>
              <a:t>Algoritmos de ML utilizados</a:t>
            </a:r>
          </a:p>
          <a:p>
            <a:pPr marL="285750" indent="-285750">
              <a:buFont typeface="Wingdings" panose="05000000000000000000" pitchFamily="2" charset="2"/>
              <a:buChar char="§"/>
            </a:pPr>
            <a:r>
              <a:rPr lang="es-ES" sz="700" dirty="0">
                <a:solidFill>
                  <a:schemeClr val="tx1">
                    <a:lumMod val="75000"/>
                    <a:lumOff val="25000"/>
                  </a:schemeClr>
                </a:solidFill>
              </a:rPr>
              <a:t>Resultados modelos ML sin tratamiento de datos</a:t>
            </a:r>
          </a:p>
          <a:p>
            <a:pPr marL="285750" indent="-285750">
              <a:buFont typeface="Wingdings" panose="05000000000000000000" pitchFamily="2" charset="2"/>
              <a:buChar char="§"/>
            </a:pPr>
            <a:r>
              <a:rPr lang="es-ES" sz="700" dirty="0">
                <a:solidFill>
                  <a:schemeClr val="tx1">
                    <a:lumMod val="75000"/>
                    <a:lumOff val="25000"/>
                  </a:schemeClr>
                </a:solidFill>
              </a:rPr>
              <a:t>Datos desbalanceados – Medidas adoptadas</a:t>
            </a:r>
          </a:p>
          <a:p>
            <a:pPr marL="285750" indent="-285750">
              <a:buFont typeface="Wingdings" panose="05000000000000000000" pitchFamily="2" charset="2"/>
              <a:buChar char="§"/>
            </a:pPr>
            <a:r>
              <a:rPr lang="es-ES" sz="700" dirty="0">
                <a:solidFill>
                  <a:schemeClr val="tx1">
                    <a:lumMod val="75000"/>
                    <a:lumOff val="25000"/>
                  </a:schemeClr>
                </a:solidFill>
              </a:rPr>
              <a:t>Resultados modelos ML con tratamiento de datos</a:t>
            </a:r>
          </a:p>
          <a:p>
            <a:pPr marL="285750" indent="-285750">
              <a:buFont typeface="Wingdings" panose="05000000000000000000" pitchFamily="2" charset="2"/>
              <a:buChar char="§"/>
            </a:pPr>
            <a:r>
              <a:rPr lang="es-ES" sz="700" dirty="0">
                <a:solidFill>
                  <a:schemeClr val="tx1">
                    <a:lumMod val="75000"/>
                    <a:lumOff val="25000"/>
                  </a:schemeClr>
                </a:solidFill>
              </a:rPr>
              <a:t>Importancia características modelo seleccionado</a:t>
            </a:r>
          </a:p>
          <a:p>
            <a:pPr marL="285750" indent="-285750">
              <a:buFont typeface="Wingdings" panose="05000000000000000000" pitchFamily="2" charset="2"/>
              <a:buChar char="§"/>
            </a:pPr>
            <a:r>
              <a:rPr lang="es-ES" sz="700" dirty="0">
                <a:solidFill>
                  <a:schemeClr val="tx1">
                    <a:lumMod val="75000"/>
                    <a:lumOff val="25000"/>
                  </a:schemeClr>
                </a:solidFill>
              </a:rPr>
              <a:t>Evaluación modelo sin característica “Diabetes”</a:t>
            </a:r>
          </a:p>
          <a:p>
            <a:pPr marL="285750" indent="-285750">
              <a:buFont typeface="Wingdings" panose="05000000000000000000" pitchFamily="2" charset="2"/>
              <a:buChar char="§"/>
            </a:pPr>
            <a:r>
              <a:rPr lang="es-ES" sz="700" dirty="0">
                <a:solidFill>
                  <a:schemeClr val="tx1">
                    <a:lumMod val="75000"/>
                    <a:lumOff val="25000"/>
                  </a:schemeClr>
                </a:solidFill>
              </a:rPr>
              <a:t>Curvas ROC</a:t>
            </a:r>
          </a:p>
          <a:p>
            <a:pPr marL="285750" indent="-285750">
              <a:buFont typeface="Wingdings" panose="05000000000000000000" pitchFamily="2" charset="2"/>
              <a:buChar char="§"/>
            </a:pPr>
            <a:r>
              <a:rPr lang="es-ES" sz="700" dirty="0" err="1">
                <a:solidFill>
                  <a:schemeClr val="tx1">
                    <a:lumMod val="75000"/>
                    <a:lumOff val="25000"/>
                  </a:schemeClr>
                </a:solidFill>
              </a:rPr>
              <a:t>Accuracy</a:t>
            </a:r>
            <a:r>
              <a:rPr lang="es-ES" sz="700" dirty="0">
                <a:solidFill>
                  <a:schemeClr val="tx1">
                    <a:lumMod val="75000"/>
                    <a:lumOff val="25000"/>
                  </a:schemeClr>
                </a:solidFill>
              </a:rPr>
              <a:t> de los modelos</a:t>
            </a:r>
          </a:p>
          <a:p>
            <a:pPr marL="285750" indent="-285750">
              <a:buFont typeface="Wingdings" panose="05000000000000000000" pitchFamily="2" charset="2"/>
              <a:buChar char="§"/>
            </a:pPr>
            <a:r>
              <a:rPr lang="es-ES" sz="700" dirty="0">
                <a:solidFill>
                  <a:schemeClr val="tx1">
                    <a:lumMod val="75000"/>
                    <a:lumOff val="25000"/>
                  </a:schemeClr>
                </a:solidFill>
              </a:rPr>
              <a:t>Conclusión y validación de hipótesis</a:t>
            </a:r>
          </a:p>
          <a:p>
            <a:pPr marL="285750" indent="-285750">
              <a:buFont typeface="Wingdings" panose="05000000000000000000" pitchFamily="2" charset="2"/>
              <a:buChar char="q"/>
            </a:pPr>
            <a:endParaRPr lang="es-ES" sz="700" dirty="0">
              <a:solidFill>
                <a:schemeClr val="tx1">
                  <a:lumMod val="75000"/>
                  <a:lumOff val="25000"/>
                </a:schemeClr>
              </a:solidFill>
            </a:endParaRPr>
          </a:p>
        </p:txBody>
      </p:sp>
      <p:sp>
        <p:nvSpPr>
          <p:cNvPr id="12" name="CuadroTexto 11">
            <a:extLst>
              <a:ext uri="{FF2B5EF4-FFF2-40B4-BE49-F238E27FC236}">
                <a16:creationId xmlns:a16="http://schemas.microsoft.com/office/drawing/2014/main" id="{6FAB1C45-F36B-4E93-8AB9-7712B724A4DE}"/>
              </a:ext>
            </a:extLst>
          </p:cNvPr>
          <p:cNvSpPr txBox="1"/>
          <p:nvPr/>
        </p:nvSpPr>
        <p:spPr>
          <a:xfrm>
            <a:off x="-32968" y="5644106"/>
            <a:ext cx="314979" cy="215444"/>
          </a:xfrm>
          <a:prstGeom prst="rect">
            <a:avLst/>
          </a:prstGeom>
          <a:noFill/>
        </p:spPr>
        <p:txBody>
          <a:bodyPr wrap="square">
            <a:spAutoFit/>
          </a:bodyPr>
          <a:lstStyle/>
          <a:p>
            <a:r>
              <a:rPr lang="es-ES" sz="800" dirty="0"/>
              <a:t>❤️</a:t>
            </a:r>
          </a:p>
        </p:txBody>
      </p:sp>
    </p:spTree>
    <p:extLst>
      <p:ext uri="{BB962C8B-B14F-4D97-AF65-F5344CB8AC3E}">
        <p14:creationId xmlns:p14="http://schemas.microsoft.com/office/powerpoint/2010/main" val="30370737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reeform 6">
            <a:extLst>
              <a:ext uri="{FF2B5EF4-FFF2-40B4-BE49-F238E27FC236}">
                <a16:creationId xmlns:a16="http://schemas.microsoft.com/office/drawing/2014/main" id="{1944B524-6352-4211-9F10-329B69265C2E}"/>
              </a:ext>
            </a:extLst>
          </p:cNvPr>
          <p:cNvSpPr/>
          <p:nvPr/>
        </p:nvSpPr>
        <p:spPr>
          <a:xfrm rot="6599254">
            <a:off x="-8326942" y="-3119283"/>
            <a:ext cx="12014151" cy="12388074"/>
          </a:xfrm>
          <a:custGeom>
            <a:avLst/>
            <a:gdLst/>
            <a:ahLst/>
            <a:cxnLst/>
            <a:rect l="l" t="t" r="r" b="b"/>
            <a:pathLst>
              <a:path w="11622266" h="12388074">
                <a:moveTo>
                  <a:pt x="0" y="0"/>
                </a:moveTo>
                <a:lnTo>
                  <a:pt x="11622266" y="0"/>
                </a:lnTo>
                <a:lnTo>
                  <a:pt x="11622266" y="12388074"/>
                </a:lnTo>
                <a:lnTo>
                  <a:pt x="0" y="1238807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7" name="Título 89">
            <a:extLst>
              <a:ext uri="{FF2B5EF4-FFF2-40B4-BE49-F238E27FC236}">
                <a16:creationId xmlns:a16="http://schemas.microsoft.com/office/drawing/2014/main" id="{B2AD835E-55A5-497A-BF31-2FFE0868127E}"/>
              </a:ext>
            </a:extLst>
          </p:cNvPr>
          <p:cNvSpPr>
            <a:spLocks noGrp="1"/>
          </p:cNvSpPr>
          <p:nvPr>
            <p:ph type="title"/>
          </p:nvPr>
        </p:nvSpPr>
        <p:spPr>
          <a:xfrm>
            <a:off x="97898" y="-15038"/>
            <a:ext cx="11354735" cy="1325563"/>
          </a:xfrm>
        </p:spPr>
        <p:txBody>
          <a:bodyPr/>
          <a:lstStyle/>
          <a:p>
            <a:r>
              <a:rPr lang="es-ES" dirty="0">
                <a:effectLst>
                  <a:outerShdw blurRad="38100" dist="38100" dir="2700000" algn="tl">
                    <a:srgbClr val="000000">
                      <a:alpha val="43137"/>
                    </a:srgbClr>
                  </a:outerShdw>
                </a:effectLst>
              </a:rPr>
              <a:t>Resultados modelos ML sin tratamiento de datos</a:t>
            </a:r>
          </a:p>
        </p:txBody>
      </p:sp>
      <p:cxnSp>
        <p:nvCxnSpPr>
          <p:cNvPr id="8" name="Conector recto 7">
            <a:extLst>
              <a:ext uri="{FF2B5EF4-FFF2-40B4-BE49-F238E27FC236}">
                <a16:creationId xmlns:a16="http://schemas.microsoft.com/office/drawing/2014/main" id="{CC7C7705-216C-4335-8B79-00C0D9BC95FC}"/>
              </a:ext>
            </a:extLst>
          </p:cNvPr>
          <p:cNvCxnSpPr>
            <a:cxnSpLocks/>
          </p:cNvCxnSpPr>
          <p:nvPr/>
        </p:nvCxnSpPr>
        <p:spPr>
          <a:xfrm>
            <a:off x="-1174139" y="933450"/>
            <a:ext cx="14169097" cy="0"/>
          </a:xfrm>
          <a:prstGeom prst="line">
            <a:avLst/>
          </a:prstGeom>
        </p:spPr>
        <p:style>
          <a:lnRef idx="1">
            <a:schemeClr val="dk1"/>
          </a:lnRef>
          <a:fillRef idx="0">
            <a:schemeClr val="dk1"/>
          </a:fillRef>
          <a:effectRef idx="0">
            <a:schemeClr val="dk1"/>
          </a:effectRef>
          <a:fontRef idx="minor">
            <a:schemeClr val="tx1"/>
          </a:fontRef>
        </p:style>
      </p:cxnSp>
      <p:graphicFrame>
        <p:nvGraphicFramePr>
          <p:cNvPr id="3" name="Tabla 3">
            <a:extLst>
              <a:ext uri="{FF2B5EF4-FFF2-40B4-BE49-F238E27FC236}">
                <a16:creationId xmlns:a16="http://schemas.microsoft.com/office/drawing/2014/main" id="{B4CDAE41-1071-4F72-B6F9-F1C2CE77FEBA}"/>
              </a:ext>
            </a:extLst>
          </p:cNvPr>
          <p:cNvGraphicFramePr>
            <a:graphicFrameLocks noGrp="1"/>
          </p:cNvGraphicFramePr>
          <p:nvPr>
            <p:extLst>
              <p:ext uri="{D42A27DB-BD31-4B8C-83A1-F6EECF244321}">
                <p14:modId xmlns:p14="http://schemas.microsoft.com/office/powerpoint/2010/main" val="2154518177"/>
              </p:ext>
            </p:extLst>
          </p:nvPr>
        </p:nvGraphicFramePr>
        <p:xfrm>
          <a:off x="2981608" y="1623796"/>
          <a:ext cx="6228783" cy="4450080"/>
        </p:xfrm>
        <a:graphic>
          <a:graphicData uri="http://schemas.openxmlformats.org/drawingml/2006/table">
            <a:tbl>
              <a:tblPr firstRow="1" bandRow="1">
                <a:solidFill>
                  <a:srgbClr val="A50021">
                    <a:alpha val="16863"/>
                  </a:srgbClr>
                </a:solidFill>
                <a:tableStyleId>{5C22544A-7EE6-4342-B048-85BDC9FD1C3A}</a:tableStyleId>
              </a:tblPr>
              <a:tblGrid>
                <a:gridCol w="2838545">
                  <a:extLst>
                    <a:ext uri="{9D8B030D-6E8A-4147-A177-3AD203B41FA5}">
                      <a16:colId xmlns:a16="http://schemas.microsoft.com/office/drawing/2014/main" val="2609194371"/>
                    </a:ext>
                  </a:extLst>
                </a:gridCol>
                <a:gridCol w="1957618">
                  <a:extLst>
                    <a:ext uri="{9D8B030D-6E8A-4147-A177-3AD203B41FA5}">
                      <a16:colId xmlns:a16="http://schemas.microsoft.com/office/drawing/2014/main" val="1007907505"/>
                    </a:ext>
                  </a:extLst>
                </a:gridCol>
                <a:gridCol w="1432620">
                  <a:extLst>
                    <a:ext uri="{9D8B030D-6E8A-4147-A177-3AD203B41FA5}">
                      <a16:colId xmlns:a16="http://schemas.microsoft.com/office/drawing/2014/main" val="268943656"/>
                    </a:ext>
                  </a:extLst>
                </a:gridCol>
              </a:tblGrid>
              <a:tr h="370840">
                <a:tc>
                  <a:txBody>
                    <a:bodyPr/>
                    <a:lstStyle/>
                    <a:p>
                      <a:pPr algn="just"/>
                      <a:r>
                        <a:rPr lang="es-ES" sz="1500" b="1" i="0" dirty="0">
                          <a:solidFill>
                            <a:srgbClr val="CCCCCC"/>
                          </a:solidFill>
                          <a:effectLst/>
                          <a:latin typeface="+mn-lt"/>
                        </a:rPr>
                        <a:t>Modelo</a:t>
                      </a:r>
                      <a:endParaRPr lang="es-ES" sz="1500" b="1" dirty="0">
                        <a:latin typeface="+mn-lt"/>
                      </a:endParaRPr>
                    </a:p>
                  </a:txBody>
                  <a:tcPr>
                    <a:solidFill>
                      <a:srgbClr val="A03232"/>
                    </a:solidFill>
                  </a:tcPr>
                </a:tc>
                <a:tc>
                  <a:txBody>
                    <a:bodyPr/>
                    <a:lstStyle/>
                    <a:p>
                      <a:pPr algn="just"/>
                      <a:r>
                        <a:rPr lang="es-ES" sz="1500" b="1" i="0" dirty="0" err="1">
                          <a:solidFill>
                            <a:srgbClr val="CCCCCC"/>
                          </a:solidFill>
                          <a:effectLst/>
                          <a:latin typeface="+mn-lt"/>
                        </a:rPr>
                        <a:t>Confusion</a:t>
                      </a:r>
                      <a:r>
                        <a:rPr lang="es-ES" sz="1500" b="1" i="0" dirty="0">
                          <a:solidFill>
                            <a:srgbClr val="CCCCCC"/>
                          </a:solidFill>
                          <a:effectLst/>
                          <a:latin typeface="+mn-lt"/>
                        </a:rPr>
                        <a:t> Matrix</a:t>
                      </a:r>
                      <a:endParaRPr lang="es-ES" sz="1500" b="1" dirty="0">
                        <a:latin typeface="+mn-lt"/>
                      </a:endParaRPr>
                    </a:p>
                  </a:txBody>
                  <a:tcPr>
                    <a:solidFill>
                      <a:srgbClr val="A03232"/>
                    </a:solidFill>
                  </a:tcPr>
                </a:tc>
                <a:tc>
                  <a:txBody>
                    <a:bodyPr/>
                    <a:lstStyle/>
                    <a:p>
                      <a:pPr algn="just"/>
                      <a:r>
                        <a:rPr lang="es-ES" sz="1500" b="1" i="0" dirty="0" err="1">
                          <a:solidFill>
                            <a:srgbClr val="CCCCCC"/>
                          </a:solidFill>
                          <a:effectLst/>
                          <a:latin typeface="+mn-lt"/>
                        </a:rPr>
                        <a:t>Accuracy</a:t>
                      </a:r>
                      <a:r>
                        <a:rPr lang="es-ES" sz="1500" b="1" i="0" dirty="0">
                          <a:solidFill>
                            <a:srgbClr val="CCCCCC"/>
                          </a:solidFill>
                          <a:effectLst/>
                          <a:latin typeface="+mn-lt"/>
                        </a:rPr>
                        <a:t> (%)</a:t>
                      </a:r>
                      <a:endParaRPr lang="es-ES" sz="1500" b="1" dirty="0">
                        <a:latin typeface="+mn-lt"/>
                      </a:endParaRPr>
                    </a:p>
                  </a:txBody>
                  <a:tcPr>
                    <a:solidFill>
                      <a:srgbClr val="A03232"/>
                    </a:solidFill>
                  </a:tcPr>
                </a:tc>
                <a:extLst>
                  <a:ext uri="{0D108BD9-81ED-4DB2-BD59-A6C34878D82A}">
                    <a16:rowId xmlns:a16="http://schemas.microsoft.com/office/drawing/2014/main" val="61977665"/>
                  </a:ext>
                </a:extLst>
              </a:tr>
              <a:tr h="370840">
                <a:tc>
                  <a:txBody>
                    <a:bodyPr/>
                    <a:lstStyle/>
                    <a:p>
                      <a:pPr algn="just"/>
                      <a:r>
                        <a:rPr lang="es-ES" sz="1500" b="0" dirty="0" err="1">
                          <a:latin typeface="+mn-lt"/>
                        </a:rPr>
                        <a:t>Logistic</a:t>
                      </a:r>
                      <a:r>
                        <a:rPr lang="es-ES" sz="1500" b="0" dirty="0">
                          <a:latin typeface="+mn-lt"/>
                        </a:rPr>
                        <a:t> </a:t>
                      </a:r>
                      <a:r>
                        <a:rPr lang="es-ES" sz="1500" b="0" dirty="0" err="1">
                          <a:latin typeface="+mn-lt"/>
                        </a:rPr>
                        <a:t>Regression</a:t>
                      </a:r>
                      <a:endParaRPr lang="es-ES" sz="1500" b="0" dirty="0">
                        <a:latin typeface="+mn-lt"/>
                      </a:endParaRPr>
                    </a:p>
                  </a:txBody>
                  <a:tcPr>
                    <a:solidFill>
                      <a:srgbClr val="D49499"/>
                    </a:solidFill>
                  </a:tcPr>
                </a:tc>
                <a:tc>
                  <a:txBody>
                    <a:bodyPr/>
                    <a:lstStyle/>
                    <a:p>
                      <a:pPr algn="just"/>
                      <a:r>
                        <a:rPr lang="es-ES" sz="1500" b="0" i="0" kern="1200" dirty="0">
                          <a:solidFill>
                            <a:schemeClr val="dk1"/>
                          </a:solidFill>
                          <a:effectLst/>
                          <a:latin typeface="+mn-lt"/>
                          <a:ea typeface="+mn-ea"/>
                          <a:cs typeface="+mn-cs"/>
                        </a:rPr>
                        <a:t>[[606, 7], [112, 6]]</a:t>
                      </a:r>
                      <a:endParaRPr lang="es-ES" sz="1500" b="0" dirty="0">
                        <a:latin typeface="+mn-lt"/>
                      </a:endParaRPr>
                    </a:p>
                  </a:txBody>
                  <a:tcPr>
                    <a:solidFill>
                      <a:srgbClr val="D49499"/>
                    </a:solidFill>
                  </a:tcPr>
                </a:tc>
                <a:tc>
                  <a:txBody>
                    <a:bodyPr/>
                    <a:lstStyle/>
                    <a:p>
                      <a:pPr algn="just"/>
                      <a:r>
                        <a:rPr lang="es-ES" sz="1500" b="0" i="0" kern="1200" dirty="0">
                          <a:solidFill>
                            <a:schemeClr val="dk1"/>
                          </a:solidFill>
                          <a:effectLst/>
                          <a:latin typeface="+mn-lt"/>
                          <a:ea typeface="+mn-ea"/>
                          <a:cs typeface="+mn-cs"/>
                        </a:rPr>
                        <a:t>83.7209</a:t>
                      </a:r>
                      <a:endParaRPr lang="es-ES" sz="1500" b="0" dirty="0">
                        <a:latin typeface="+mn-lt"/>
                      </a:endParaRPr>
                    </a:p>
                  </a:txBody>
                  <a:tcPr>
                    <a:solidFill>
                      <a:srgbClr val="D49499"/>
                    </a:solidFill>
                  </a:tcPr>
                </a:tc>
                <a:extLst>
                  <a:ext uri="{0D108BD9-81ED-4DB2-BD59-A6C34878D82A}">
                    <a16:rowId xmlns:a16="http://schemas.microsoft.com/office/drawing/2014/main" val="593073451"/>
                  </a:ext>
                </a:extLst>
              </a:tr>
              <a:tr h="370840">
                <a:tc>
                  <a:txBody>
                    <a:bodyPr/>
                    <a:lstStyle/>
                    <a:p>
                      <a:pPr algn="just"/>
                      <a:r>
                        <a:rPr lang="es-ES" sz="1500" b="0" i="0" kern="1200" dirty="0" err="1">
                          <a:solidFill>
                            <a:schemeClr val="dk1"/>
                          </a:solidFill>
                          <a:effectLst/>
                          <a:latin typeface="+mn-lt"/>
                          <a:ea typeface="+mn-ea"/>
                          <a:cs typeface="+mn-cs"/>
                        </a:rPr>
                        <a:t>Naive</a:t>
                      </a:r>
                      <a:r>
                        <a:rPr lang="es-ES" sz="1500" b="0" i="0" kern="1200" dirty="0">
                          <a:solidFill>
                            <a:schemeClr val="dk1"/>
                          </a:solidFill>
                          <a:effectLst/>
                          <a:latin typeface="+mn-lt"/>
                          <a:ea typeface="+mn-ea"/>
                          <a:cs typeface="+mn-cs"/>
                        </a:rPr>
                        <a:t> Bayes</a:t>
                      </a:r>
                      <a:endParaRPr lang="es-ES" sz="1500" b="0" dirty="0">
                        <a:latin typeface="+mn-lt"/>
                      </a:endParaRPr>
                    </a:p>
                  </a:txBody>
                  <a:tcPr>
                    <a:solidFill>
                      <a:srgbClr val="F2DADC"/>
                    </a:solidFill>
                  </a:tcPr>
                </a:tc>
                <a:tc>
                  <a:txBody>
                    <a:bodyPr/>
                    <a:lstStyle/>
                    <a:p>
                      <a:pPr algn="just"/>
                      <a:r>
                        <a:rPr lang="es-ES" sz="1500" b="0" i="0" kern="1200" dirty="0">
                          <a:solidFill>
                            <a:schemeClr val="dk1"/>
                          </a:solidFill>
                          <a:effectLst/>
                          <a:latin typeface="+mn-lt"/>
                          <a:ea typeface="+mn-ea"/>
                          <a:cs typeface="+mn-cs"/>
                        </a:rPr>
                        <a:t>[[570, 43], [92, 26]]</a:t>
                      </a:r>
                      <a:endParaRPr lang="es-ES" sz="1500" b="0" dirty="0">
                        <a:latin typeface="+mn-lt"/>
                      </a:endParaRPr>
                    </a:p>
                  </a:txBody>
                  <a:tcPr>
                    <a:solidFill>
                      <a:srgbClr val="F2DADC"/>
                    </a:solidFill>
                  </a:tcPr>
                </a:tc>
                <a:tc>
                  <a:txBody>
                    <a:bodyPr/>
                    <a:lstStyle/>
                    <a:p>
                      <a:pPr algn="just"/>
                      <a:r>
                        <a:rPr lang="es-ES" sz="1500" b="0" i="0" kern="1200" dirty="0">
                          <a:solidFill>
                            <a:schemeClr val="dk1"/>
                          </a:solidFill>
                          <a:effectLst/>
                          <a:latin typeface="+mn-lt"/>
                          <a:ea typeface="+mn-ea"/>
                          <a:cs typeface="+mn-cs"/>
                        </a:rPr>
                        <a:t>81.5321</a:t>
                      </a:r>
                      <a:endParaRPr lang="es-ES" sz="1500" b="0" dirty="0">
                        <a:latin typeface="+mn-lt"/>
                      </a:endParaRPr>
                    </a:p>
                  </a:txBody>
                  <a:tcPr>
                    <a:solidFill>
                      <a:srgbClr val="F2DADC"/>
                    </a:solidFill>
                  </a:tcPr>
                </a:tc>
                <a:extLst>
                  <a:ext uri="{0D108BD9-81ED-4DB2-BD59-A6C34878D82A}">
                    <a16:rowId xmlns:a16="http://schemas.microsoft.com/office/drawing/2014/main" val="2368062145"/>
                  </a:ext>
                </a:extLst>
              </a:tr>
              <a:tr h="370840">
                <a:tc>
                  <a:txBody>
                    <a:bodyPr/>
                    <a:lstStyle/>
                    <a:p>
                      <a:pPr marL="0" algn="just" defTabSz="914400" rtl="0" eaLnBrk="1" latinLnBrk="0" hangingPunct="1"/>
                      <a:r>
                        <a:rPr lang="es-ES" sz="1500" b="0" kern="1200" dirty="0" err="1">
                          <a:solidFill>
                            <a:schemeClr val="dk1"/>
                          </a:solidFill>
                          <a:latin typeface="+mn-lt"/>
                          <a:ea typeface="+mn-ea"/>
                          <a:cs typeface="+mn-cs"/>
                        </a:rPr>
                        <a:t>Random</a:t>
                      </a:r>
                      <a:r>
                        <a:rPr lang="es-ES" sz="1500" b="0" kern="1200" dirty="0">
                          <a:solidFill>
                            <a:schemeClr val="dk1"/>
                          </a:solidFill>
                          <a:latin typeface="+mn-lt"/>
                          <a:ea typeface="+mn-ea"/>
                          <a:cs typeface="+mn-cs"/>
                        </a:rPr>
                        <a:t> Forest </a:t>
                      </a:r>
                      <a:r>
                        <a:rPr lang="es-ES" sz="1500" b="0" kern="1200" dirty="0" err="1">
                          <a:solidFill>
                            <a:schemeClr val="dk1"/>
                          </a:solidFill>
                          <a:latin typeface="+mn-lt"/>
                          <a:ea typeface="+mn-ea"/>
                          <a:cs typeface="+mn-cs"/>
                        </a:rPr>
                        <a:t>Classifier</a:t>
                      </a:r>
                      <a:endParaRPr lang="es-ES" sz="1500" b="0" kern="1200" dirty="0">
                        <a:solidFill>
                          <a:schemeClr val="dk1"/>
                        </a:solidFill>
                        <a:latin typeface="+mn-lt"/>
                        <a:ea typeface="+mn-ea"/>
                        <a:cs typeface="+mn-cs"/>
                      </a:endParaRPr>
                    </a:p>
                  </a:txBody>
                  <a:tcPr>
                    <a:solidFill>
                      <a:srgbClr val="D49499"/>
                    </a:solidFill>
                  </a:tcPr>
                </a:tc>
                <a:tc>
                  <a:txBody>
                    <a:bodyPr/>
                    <a:lstStyle/>
                    <a:p>
                      <a:pPr marL="0" algn="just" defTabSz="914400" rtl="0" eaLnBrk="1" latinLnBrk="0" hangingPunct="1"/>
                      <a:r>
                        <a:rPr lang="es-ES" sz="1500" b="0" kern="1200" dirty="0">
                          <a:solidFill>
                            <a:schemeClr val="dk1"/>
                          </a:solidFill>
                          <a:latin typeface="+mn-lt"/>
                          <a:ea typeface="+mn-ea"/>
                          <a:cs typeface="+mn-cs"/>
                        </a:rPr>
                        <a:t>[[600, 13], [112, 6]] </a:t>
                      </a:r>
                    </a:p>
                  </a:txBody>
                  <a:tcPr>
                    <a:solidFill>
                      <a:srgbClr val="D49499"/>
                    </a:solidFill>
                  </a:tcPr>
                </a:tc>
                <a:tc>
                  <a:txBody>
                    <a:bodyPr/>
                    <a:lstStyle/>
                    <a:p>
                      <a:pPr marL="0" algn="just" defTabSz="914400" rtl="0" eaLnBrk="1" latinLnBrk="0" hangingPunct="1"/>
                      <a:r>
                        <a:rPr lang="es-ES" sz="1500" b="0" kern="1200" dirty="0">
                          <a:solidFill>
                            <a:schemeClr val="dk1"/>
                          </a:solidFill>
                          <a:latin typeface="+mn-lt"/>
                          <a:ea typeface="+mn-ea"/>
                          <a:cs typeface="+mn-cs"/>
                        </a:rPr>
                        <a:t>82.9001</a:t>
                      </a:r>
                    </a:p>
                  </a:txBody>
                  <a:tcPr>
                    <a:solidFill>
                      <a:srgbClr val="D49499"/>
                    </a:solidFill>
                  </a:tcPr>
                </a:tc>
                <a:extLst>
                  <a:ext uri="{0D108BD9-81ED-4DB2-BD59-A6C34878D82A}">
                    <a16:rowId xmlns:a16="http://schemas.microsoft.com/office/drawing/2014/main" val="490020010"/>
                  </a:ext>
                </a:extLst>
              </a:tr>
              <a:tr h="370840">
                <a:tc>
                  <a:txBody>
                    <a:bodyPr/>
                    <a:lstStyle/>
                    <a:p>
                      <a:pPr marL="0" algn="just" defTabSz="914400" rtl="0" eaLnBrk="1" latinLnBrk="0" hangingPunct="1"/>
                      <a:r>
                        <a:rPr lang="es-ES" sz="1500" b="0" kern="1200" dirty="0">
                          <a:solidFill>
                            <a:schemeClr val="dk1"/>
                          </a:solidFill>
                          <a:latin typeface="+mn-lt"/>
                          <a:ea typeface="+mn-ea"/>
                          <a:cs typeface="+mn-cs"/>
                        </a:rPr>
                        <a:t>Extreme </a:t>
                      </a:r>
                      <a:r>
                        <a:rPr lang="es-ES" sz="1500" b="0" kern="1200" dirty="0" err="1">
                          <a:solidFill>
                            <a:schemeClr val="dk1"/>
                          </a:solidFill>
                          <a:latin typeface="+mn-lt"/>
                          <a:ea typeface="+mn-ea"/>
                          <a:cs typeface="+mn-cs"/>
                        </a:rPr>
                        <a:t>Gradient</a:t>
                      </a:r>
                      <a:r>
                        <a:rPr lang="es-ES" sz="1500" b="0" kern="1200" dirty="0">
                          <a:solidFill>
                            <a:schemeClr val="dk1"/>
                          </a:solidFill>
                          <a:latin typeface="+mn-lt"/>
                          <a:ea typeface="+mn-ea"/>
                          <a:cs typeface="+mn-cs"/>
                        </a:rPr>
                        <a:t> </a:t>
                      </a:r>
                      <a:r>
                        <a:rPr lang="es-ES" sz="1500" b="0" kern="1200" dirty="0" err="1">
                          <a:solidFill>
                            <a:schemeClr val="dk1"/>
                          </a:solidFill>
                          <a:latin typeface="+mn-lt"/>
                          <a:ea typeface="+mn-ea"/>
                          <a:cs typeface="+mn-cs"/>
                        </a:rPr>
                        <a:t>Boost</a:t>
                      </a:r>
                      <a:endParaRPr lang="es-ES" sz="1500" b="0" kern="1200" dirty="0">
                        <a:solidFill>
                          <a:schemeClr val="dk1"/>
                        </a:solidFill>
                        <a:latin typeface="+mn-lt"/>
                        <a:ea typeface="+mn-ea"/>
                        <a:cs typeface="+mn-cs"/>
                      </a:endParaRPr>
                    </a:p>
                  </a:txBody>
                  <a:tcPr>
                    <a:solidFill>
                      <a:srgbClr val="F2DADC"/>
                    </a:solidFill>
                  </a:tcPr>
                </a:tc>
                <a:tc>
                  <a:txBody>
                    <a:bodyPr/>
                    <a:lstStyle/>
                    <a:p>
                      <a:pPr marL="0" algn="just" defTabSz="914400" rtl="0" eaLnBrk="1" latinLnBrk="0" hangingPunct="1"/>
                      <a:r>
                        <a:rPr lang="es-ES" sz="1500" b="0" kern="1200" dirty="0">
                          <a:solidFill>
                            <a:schemeClr val="dk1"/>
                          </a:solidFill>
                          <a:latin typeface="+mn-lt"/>
                          <a:ea typeface="+mn-ea"/>
                          <a:cs typeface="+mn-cs"/>
                        </a:rPr>
                        <a:t>[[579, 34], [101, 17]]</a:t>
                      </a:r>
                    </a:p>
                  </a:txBody>
                  <a:tcPr>
                    <a:solidFill>
                      <a:srgbClr val="F2DADC"/>
                    </a:solidFill>
                  </a:tcPr>
                </a:tc>
                <a:tc>
                  <a:txBody>
                    <a:bodyPr/>
                    <a:lstStyle/>
                    <a:p>
                      <a:pPr marL="0" algn="just" defTabSz="914400" rtl="0" eaLnBrk="1" latinLnBrk="0" hangingPunct="1"/>
                      <a:r>
                        <a:rPr lang="es-ES" sz="1500" b="0" kern="1200" dirty="0">
                          <a:solidFill>
                            <a:schemeClr val="dk1"/>
                          </a:solidFill>
                          <a:latin typeface="+mn-lt"/>
                          <a:ea typeface="+mn-ea"/>
                          <a:cs typeface="+mn-cs"/>
                        </a:rPr>
                        <a:t>81.5321</a:t>
                      </a:r>
                    </a:p>
                  </a:txBody>
                  <a:tcPr>
                    <a:solidFill>
                      <a:srgbClr val="F2DADC"/>
                    </a:solidFill>
                  </a:tcPr>
                </a:tc>
                <a:extLst>
                  <a:ext uri="{0D108BD9-81ED-4DB2-BD59-A6C34878D82A}">
                    <a16:rowId xmlns:a16="http://schemas.microsoft.com/office/drawing/2014/main" val="3432807071"/>
                  </a:ext>
                </a:extLst>
              </a:tr>
              <a:tr h="370840">
                <a:tc>
                  <a:txBody>
                    <a:bodyPr/>
                    <a:lstStyle/>
                    <a:p>
                      <a:pPr marL="0" algn="just" defTabSz="914400" rtl="0" eaLnBrk="1" latinLnBrk="0" hangingPunct="1"/>
                      <a:r>
                        <a:rPr lang="es-ES" sz="1500" b="0" kern="1200" dirty="0" err="1">
                          <a:solidFill>
                            <a:schemeClr val="dk1"/>
                          </a:solidFill>
                          <a:latin typeface="+mn-lt"/>
                          <a:ea typeface="+mn-ea"/>
                          <a:cs typeface="+mn-cs"/>
                        </a:rPr>
                        <a:t>Gradient</a:t>
                      </a:r>
                      <a:r>
                        <a:rPr lang="es-ES" sz="1500" b="0" kern="1200" dirty="0">
                          <a:solidFill>
                            <a:schemeClr val="dk1"/>
                          </a:solidFill>
                          <a:latin typeface="+mn-lt"/>
                          <a:ea typeface="+mn-ea"/>
                          <a:cs typeface="+mn-cs"/>
                        </a:rPr>
                        <a:t> </a:t>
                      </a:r>
                      <a:r>
                        <a:rPr lang="es-ES" sz="1500" b="0" kern="1200" dirty="0" err="1">
                          <a:solidFill>
                            <a:schemeClr val="dk1"/>
                          </a:solidFill>
                          <a:latin typeface="+mn-lt"/>
                          <a:ea typeface="+mn-ea"/>
                          <a:cs typeface="+mn-cs"/>
                        </a:rPr>
                        <a:t>Boosting</a:t>
                      </a:r>
                      <a:r>
                        <a:rPr lang="es-ES" sz="1500" b="0" kern="1200" dirty="0">
                          <a:solidFill>
                            <a:schemeClr val="dk1"/>
                          </a:solidFill>
                          <a:latin typeface="+mn-lt"/>
                          <a:ea typeface="+mn-ea"/>
                          <a:cs typeface="+mn-cs"/>
                        </a:rPr>
                        <a:t> </a:t>
                      </a:r>
                      <a:r>
                        <a:rPr lang="es-ES" sz="1500" b="0" kern="1200" dirty="0" err="1">
                          <a:solidFill>
                            <a:schemeClr val="dk1"/>
                          </a:solidFill>
                          <a:latin typeface="+mn-lt"/>
                          <a:ea typeface="+mn-ea"/>
                          <a:cs typeface="+mn-cs"/>
                        </a:rPr>
                        <a:t>Classifier</a:t>
                      </a:r>
                      <a:endParaRPr lang="es-ES" sz="1500" b="0" kern="1200" dirty="0">
                        <a:solidFill>
                          <a:schemeClr val="dk1"/>
                        </a:solidFill>
                        <a:latin typeface="+mn-lt"/>
                        <a:ea typeface="+mn-ea"/>
                        <a:cs typeface="+mn-cs"/>
                      </a:endParaRPr>
                    </a:p>
                  </a:txBody>
                  <a:tcPr>
                    <a:solidFill>
                      <a:srgbClr val="D49499"/>
                    </a:solidFill>
                  </a:tcPr>
                </a:tc>
                <a:tc>
                  <a:txBody>
                    <a:bodyPr/>
                    <a:lstStyle/>
                    <a:p>
                      <a:pPr marL="0" algn="just" defTabSz="914400" rtl="0" eaLnBrk="1" latinLnBrk="0" hangingPunct="1"/>
                      <a:r>
                        <a:rPr lang="es-ES" sz="1500" b="0" kern="1200" dirty="0">
                          <a:solidFill>
                            <a:schemeClr val="dk1"/>
                          </a:solidFill>
                          <a:latin typeface="+mn-lt"/>
                          <a:ea typeface="+mn-ea"/>
                          <a:cs typeface="+mn-cs"/>
                        </a:rPr>
                        <a:t>[[594, 19], [110, 8]]</a:t>
                      </a:r>
                    </a:p>
                  </a:txBody>
                  <a:tcPr>
                    <a:solidFill>
                      <a:srgbClr val="D49499"/>
                    </a:solidFill>
                  </a:tcPr>
                </a:tc>
                <a:tc>
                  <a:txBody>
                    <a:bodyPr/>
                    <a:lstStyle/>
                    <a:p>
                      <a:pPr marL="0" algn="just" defTabSz="914400" rtl="0" eaLnBrk="1" latinLnBrk="0" hangingPunct="1"/>
                      <a:r>
                        <a:rPr lang="es-ES" sz="1500" b="0" kern="1200" dirty="0">
                          <a:solidFill>
                            <a:schemeClr val="dk1"/>
                          </a:solidFill>
                          <a:latin typeface="+mn-lt"/>
                          <a:ea typeface="+mn-ea"/>
                          <a:cs typeface="+mn-cs"/>
                        </a:rPr>
                        <a:t>82.3529</a:t>
                      </a:r>
                    </a:p>
                  </a:txBody>
                  <a:tcPr>
                    <a:solidFill>
                      <a:srgbClr val="D49499"/>
                    </a:solidFill>
                  </a:tcPr>
                </a:tc>
                <a:extLst>
                  <a:ext uri="{0D108BD9-81ED-4DB2-BD59-A6C34878D82A}">
                    <a16:rowId xmlns:a16="http://schemas.microsoft.com/office/drawing/2014/main" val="1411692852"/>
                  </a:ext>
                </a:extLst>
              </a:tr>
              <a:tr h="370840">
                <a:tc>
                  <a:txBody>
                    <a:bodyPr/>
                    <a:lstStyle/>
                    <a:p>
                      <a:pPr marL="0" algn="just" defTabSz="914400" rtl="0" eaLnBrk="1" latinLnBrk="0" hangingPunct="1"/>
                      <a:r>
                        <a:rPr lang="es-ES" sz="1500" b="0" kern="1200" dirty="0" err="1">
                          <a:solidFill>
                            <a:schemeClr val="dk1"/>
                          </a:solidFill>
                          <a:latin typeface="+mn-lt"/>
                          <a:ea typeface="+mn-ea"/>
                          <a:cs typeface="+mn-cs"/>
                        </a:rPr>
                        <a:t>AdaBoost</a:t>
                      </a:r>
                      <a:r>
                        <a:rPr lang="es-ES" sz="1500" b="0" kern="1200" dirty="0">
                          <a:solidFill>
                            <a:schemeClr val="dk1"/>
                          </a:solidFill>
                          <a:latin typeface="+mn-lt"/>
                          <a:ea typeface="+mn-ea"/>
                          <a:cs typeface="+mn-cs"/>
                        </a:rPr>
                        <a:t> </a:t>
                      </a:r>
                      <a:r>
                        <a:rPr lang="es-ES" sz="1500" b="0" kern="1200" dirty="0" err="1">
                          <a:solidFill>
                            <a:schemeClr val="dk1"/>
                          </a:solidFill>
                          <a:latin typeface="+mn-lt"/>
                          <a:ea typeface="+mn-ea"/>
                          <a:cs typeface="+mn-cs"/>
                        </a:rPr>
                        <a:t>Classifier</a:t>
                      </a:r>
                      <a:endParaRPr lang="es-ES" sz="1500" b="0" kern="1200" dirty="0">
                        <a:solidFill>
                          <a:schemeClr val="dk1"/>
                        </a:solidFill>
                        <a:latin typeface="+mn-lt"/>
                        <a:ea typeface="+mn-ea"/>
                        <a:cs typeface="+mn-cs"/>
                      </a:endParaRPr>
                    </a:p>
                  </a:txBody>
                  <a:tcPr>
                    <a:solidFill>
                      <a:srgbClr val="F2DADC"/>
                    </a:solidFill>
                  </a:tcPr>
                </a:tc>
                <a:tc>
                  <a:txBody>
                    <a:bodyPr/>
                    <a:lstStyle/>
                    <a:p>
                      <a:pPr marL="0" algn="just" defTabSz="914400" rtl="0" eaLnBrk="1" latinLnBrk="0" hangingPunct="1"/>
                      <a:r>
                        <a:rPr lang="es-ES" sz="1500" b="0" kern="1200" dirty="0">
                          <a:solidFill>
                            <a:schemeClr val="dk1"/>
                          </a:solidFill>
                          <a:latin typeface="+mn-lt"/>
                          <a:ea typeface="+mn-ea"/>
                          <a:cs typeface="+mn-cs"/>
                        </a:rPr>
                        <a:t>[[598, 15], [113, 5]]</a:t>
                      </a:r>
                    </a:p>
                  </a:txBody>
                  <a:tcPr>
                    <a:solidFill>
                      <a:srgbClr val="F2DADC"/>
                    </a:solidFill>
                  </a:tcPr>
                </a:tc>
                <a:tc>
                  <a:txBody>
                    <a:bodyPr/>
                    <a:lstStyle/>
                    <a:p>
                      <a:pPr marL="0" algn="just" defTabSz="914400" rtl="0" eaLnBrk="1" latinLnBrk="0" hangingPunct="1"/>
                      <a:r>
                        <a:rPr lang="es-ES" sz="1500" b="0" kern="1200" dirty="0">
                          <a:solidFill>
                            <a:schemeClr val="dk1"/>
                          </a:solidFill>
                          <a:latin typeface="+mn-lt"/>
                          <a:ea typeface="+mn-ea"/>
                          <a:cs typeface="+mn-cs"/>
                        </a:rPr>
                        <a:t>82.4897</a:t>
                      </a:r>
                    </a:p>
                  </a:txBody>
                  <a:tcPr>
                    <a:solidFill>
                      <a:srgbClr val="F2DADC"/>
                    </a:solidFill>
                  </a:tcPr>
                </a:tc>
                <a:extLst>
                  <a:ext uri="{0D108BD9-81ED-4DB2-BD59-A6C34878D82A}">
                    <a16:rowId xmlns:a16="http://schemas.microsoft.com/office/drawing/2014/main" val="1668216452"/>
                  </a:ext>
                </a:extLst>
              </a:tr>
              <a:tr h="370840">
                <a:tc>
                  <a:txBody>
                    <a:bodyPr/>
                    <a:lstStyle/>
                    <a:p>
                      <a:pPr marL="0" algn="just" defTabSz="914400" rtl="0" eaLnBrk="1" latinLnBrk="0" hangingPunct="1"/>
                      <a:r>
                        <a:rPr lang="es-ES" sz="1500" b="0" kern="1200" dirty="0">
                          <a:solidFill>
                            <a:schemeClr val="dk1"/>
                          </a:solidFill>
                          <a:latin typeface="+mn-lt"/>
                          <a:ea typeface="+mn-ea"/>
                          <a:cs typeface="+mn-cs"/>
                        </a:rPr>
                        <a:t>K-</a:t>
                      </a:r>
                      <a:r>
                        <a:rPr lang="es-ES" sz="1500" b="0" kern="1200" dirty="0" err="1">
                          <a:solidFill>
                            <a:schemeClr val="dk1"/>
                          </a:solidFill>
                          <a:latin typeface="+mn-lt"/>
                          <a:ea typeface="+mn-ea"/>
                          <a:cs typeface="+mn-cs"/>
                        </a:rPr>
                        <a:t>Neighbors</a:t>
                      </a:r>
                      <a:r>
                        <a:rPr lang="es-ES" sz="1500" b="0" kern="1200" dirty="0">
                          <a:solidFill>
                            <a:schemeClr val="dk1"/>
                          </a:solidFill>
                          <a:latin typeface="+mn-lt"/>
                          <a:ea typeface="+mn-ea"/>
                          <a:cs typeface="+mn-cs"/>
                        </a:rPr>
                        <a:t> </a:t>
                      </a:r>
                      <a:r>
                        <a:rPr lang="es-ES" sz="1500" b="0" kern="1200" dirty="0" err="1">
                          <a:solidFill>
                            <a:schemeClr val="dk1"/>
                          </a:solidFill>
                          <a:latin typeface="+mn-lt"/>
                          <a:ea typeface="+mn-ea"/>
                          <a:cs typeface="+mn-cs"/>
                        </a:rPr>
                        <a:t>Classifier</a:t>
                      </a:r>
                      <a:endParaRPr lang="es-ES" sz="1500" b="0" kern="1200" dirty="0">
                        <a:solidFill>
                          <a:schemeClr val="dk1"/>
                        </a:solidFill>
                        <a:latin typeface="+mn-lt"/>
                        <a:ea typeface="+mn-ea"/>
                        <a:cs typeface="+mn-cs"/>
                      </a:endParaRPr>
                    </a:p>
                  </a:txBody>
                  <a:tcPr>
                    <a:solidFill>
                      <a:srgbClr val="D49499"/>
                    </a:solidFill>
                  </a:tcPr>
                </a:tc>
                <a:tc>
                  <a:txBody>
                    <a:bodyPr/>
                    <a:lstStyle/>
                    <a:p>
                      <a:pPr marL="0" algn="just" defTabSz="914400" rtl="0" eaLnBrk="1" latinLnBrk="0" hangingPunct="1"/>
                      <a:r>
                        <a:rPr lang="es-ES" sz="1500" b="0" kern="1200" dirty="0">
                          <a:solidFill>
                            <a:schemeClr val="dk1"/>
                          </a:solidFill>
                          <a:latin typeface="+mn-lt"/>
                          <a:ea typeface="+mn-ea"/>
                          <a:cs typeface="+mn-cs"/>
                        </a:rPr>
                        <a:t>[[595, 18], [106, 12]] </a:t>
                      </a:r>
                    </a:p>
                  </a:txBody>
                  <a:tcPr>
                    <a:solidFill>
                      <a:srgbClr val="D49499"/>
                    </a:solidFill>
                  </a:tcPr>
                </a:tc>
                <a:tc>
                  <a:txBody>
                    <a:bodyPr/>
                    <a:lstStyle/>
                    <a:p>
                      <a:pPr marL="0" algn="just" defTabSz="914400" rtl="0" eaLnBrk="1" latinLnBrk="0" hangingPunct="1"/>
                      <a:r>
                        <a:rPr lang="es-ES" sz="1500" b="0" kern="1200" dirty="0">
                          <a:solidFill>
                            <a:schemeClr val="dk1"/>
                          </a:solidFill>
                          <a:latin typeface="+mn-lt"/>
                          <a:ea typeface="+mn-ea"/>
                          <a:cs typeface="+mn-cs"/>
                        </a:rPr>
                        <a:t>83.0369</a:t>
                      </a:r>
                    </a:p>
                  </a:txBody>
                  <a:tcPr>
                    <a:solidFill>
                      <a:srgbClr val="D49499"/>
                    </a:solidFill>
                  </a:tcPr>
                </a:tc>
                <a:extLst>
                  <a:ext uri="{0D108BD9-81ED-4DB2-BD59-A6C34878D82A}">
                    <a16:rowId xmlns:a16="http://schemas.microsoft.com/office/drawing/2014/main" val="3431479086"/>
                  </a:ext>
                </a:extLst>
              </a:tr>
              <a:tr h="370840">
                <a:tc>
                  <a:txBody>
                    <a:bodyPr/>
                    <a:lstStyle/>
                    <a:p>
                      <a:pPr marL="0" algn="just" defTabSz="914400" rtl="0" eaLnBrk="1" latinLnBrk="0" hangingPunct="1"/>
                      <a:r>
                        <a:rPr lang="es-ES" sz="1500" b="0" kern="1200" dirty="0" err="1">
                          <a:solidFill>
                            <a:schemeClr val="dk1"/>
                          </a:solidFill>
                          <a:latin typeface="+mn-lt"/>
                          <a:ea typeface="+mn-ea"/>
                          <a:cs typeface="+mn-cs"/>
                        </a:rPr>
                        <a:t>Decision</a:t>
                      </a:r>
                      <a:r>
                        <a:rPr lang="es-ES" sz="1500" b="0" kern="1200" dirty="0">
                          <a:solidFill>
                            <a:schemeClr val="dk1"/>
                          </a:solidFill>
                          <a:latin typeface="+mn-lt"/>
                          <a:ea typeface="+mn-ea"/>
                          <a:cs typeface="+mn-cs"/>
                        </a:rPr>
                        <a:t> </a:t>
                      </a:r>
                      <a:r>
                        <a:rPr lang="es-ES" sz="1500" b="0" kern="1200" dirty="0" err="1">
                          <a:solidFill>
                            <a:schemeClr val="dk1"/>
                          </a:solidFill>
                          <a:latin typeface="+mn-lt"/>
                          <a:ea typeface="+mn-ea"/>
                          <a:cs typeface="+mn-cs"/>
                        </a:rPr>
                        <a:t>Tree</a:t>
                      </a:r>
                      <a:r>
                        <a:rPr lang="es-ES" sz="1500" b="0" kern="1200" dirty="0">
                          <a:solidFill>
                            <a:schemeClr val="dk1"/>
                          </a:solidFill>
                          <a:latin typeface="+mn-lt"/>
                          <a:ea typeface="+mn-ea"/>
                          <a:cs typeface="+mn-cs"/>
                        </a:rPr>
                        <a:t> </a:t>
                      </a:r>
                      <a:r>
                        <a:rPr lang="es-ES" sz="1500" b="0" kern="1200" dirty="0" err="1">
                          <a:solidFill>
                            <a:schemeClr val="dk1"/>
                          </a:solidFill>
                          <a:latin typeface="+mn-lt"/>
                          <a:ea typeface="+mn-ea"/>
                          <a:cs typeface="+mn-cs"/>
                        </a:rPr>
                        <a:t>Classifier</a:t>
                      </a:r>
                      <a:endParaRPr lang="es-ES" sz="1500" b="0" kern="1200" dirty="0">
                        <a:solidFill>
                          <a:schemeClr val="dk1"/>
                        </a:solidFill>
                        <a:latin typeface="+mn-lt"/>
                        <a:ea typeface="+mn-ea"/>
                        <a:cs typeface="+mn-cs"/>
                      </a:endParaRPr>
                    </a:p>
                  </a:txBody>
                  <a:tcPr>
                    <a:solidFill>
                      <a:srgbClr val="F2DADC"/>
                    </a:solidFill>
                  </a:tcPr>
                </a:tc>
                <a:tc>
                  <a:txBody>
                    <a:bodyPr/>
                    <a:lstStyle/>
                    <a:p>
                      <a:pPr marL="0" algn="just" defTabSz="914400" rtl="0" eaLnBrk="1" latinLnBrk="0" hangingPunct="1"/>
                      <a:r>
                        <a:rPr lang="es-ES" sz="1500" b="0" kern="1200" dirty="0">
                          <a:solidFill>
                            <a:schemeClr val="dk1"/>
                          </a:solidFill>
                          <a:latin typeface="+mn-lt"/>
                          <a:ea typeface="+mn-ea"/>
                          <a:cs typeface="+mn-cs"/>
                        </a:rPr>
                        <a:t>[[520, 93], [94, 24]]</a:t>
                      </a:r>
                    </a:p>
                  </a:txBody>
                  <a:tcPr>
                    <a:solidFill>
                      <a:srgbClr val="F2DADC"/>
                    </a:solidFill>
                  </a:tcPr>
                </a:tc>
                <a:tc>
                  <a:txBody>
                    <a:bodyPr/>
                    <a:lstStyle/>
                    <a:p>
                      <a:pPr marL="0" algn="just" defTabSz="914400" rtl="0" eaLnBrk="1" latinLnBrk="0" hangingPunct="1"/>
                      <a:r>
                        <a:rPr lang="es-ES" sz="1500" b="0" kern="1200" dirty="0">
                          <a:solidFill>
                            <a:schemeClr val="dk1"/>
                          </a:solidFill>
                          <a:latin typeface="+mn-lt"/>
                          <a:ea typeface="+mn-ea"/>
                          <a:cs typeface="+mn-cs"/>
                        </a:rPr>
                        <a:t>74.4186</a:t>
                      </a:r>
                    </a:p>
                  </a:txBody>
                  <a:tcPr>
                    <a:solidFill>
                      <a:srgbClr val="F2DADC"/>
                    </a:solidFill>
                  </a:tcPr>
                </a:tc>
                <a:extLst>
                  <a:ext uri="{0D108BD9-81ED-4DB2-BD59-A6C34878D82A}">
                    <a16:rowId xmlns:a16="http://schemas.microsoft.com/office/drawing/2014/main" val="3343727882"/>
                  </a:ext>
                </a:extLst>
              </a:tr>
              <a:tr h="370840">
                <a:tc>
                  <a:txBody>
                    <a:bodyPr/>
                    <a:lstStyle/>
                    <a:p>
                      <a:pPr marL="0" algn="just" defTabSz="914400" rtl="0" eaLnBrk="1" latinLnBrk="0" hangingPunct="1"/>
                      <a:r>
                        <a:rPr lang="es-ES" sz="1500" b="0" kern="1200" dirty="0" err="1">
                          <a:solidFill>
                            <a:schemeClr val="dk1"/>
                          </a:solidFill>
                          <a:latin typeface="+mn-lt"/>
                          <a:ea typeface="+mn-ea"/>
                          <a:cs typeface="+mn-cs"/>
                        </a:rPr>
                        <a:t>Support</a:t>
                      </a:r>
                      <a:r>
                        <a:rPr lang="es-ES" sz="1500" b="0" kern="1200" dirty="0">
                          <a:solidFill>
                            <a:schemeClr val="dk1"/>
                          </a:solidFill>
                          <a:latin typeface="+mn-lt"/>
                          <a:ea typeface="+mn-ea"/>
                          <a:cs typeface="+mn-cs"/>
                        </a:rPr>
                        <a:t> Vector Machine </a:t>
                      </a:r>
                      <a:r>
                        <a:rPr lang="es-ES" sz="1500" b="0" kern="1200" dirty="0" err="1">
                          <a:solidFill>
                            <a:schemeClr val="dk1"/>
                          </a:solidFill>
                          <a:latin typeface="+mn-lt"/>
                          <a:ea typeface="+mn-ea"/>
                          <a:cs typeface="+mn-cs"/>
                        </a:rPr>
                        <a:t>Classifier</a:t>
                      </a:r>
                      <a:endParaRPr lang="es-ES" sz="1500" b="0" kern="1200" dirty="0">
                        <a:solidFill>
                          <a:schemeClr val="dk1"/>
                        </a:solidFill>
                        <a:latin typeface="+mn-lt"/>
                        <a:ea typeface="+mn-ea"/>
                        <a:cs typeface="+mn-cs"/>
                      </a:endParaRPr>
                    </a:p>
                  </a:txBody>
                  <a:tcPr>
                    <a:solidFill>
                      <a:srgbClr val="D49499"/>
                    </a:solidFill>
                  </a:tcPr>
                </a:tc>
                <a:tc>
                  <a:txBody>
                    <a:bodyPr/>
                    <a:lstStyle/>
                    <a:p>
                      <a:pPr marL="0" algn="just" defTabSz="914400" rtl="0" eaLnBrk="1" latinLnBrk="0" hangingPunct="1"/>
                      <a:r>
                        <a:rPr lang="es-ES" sz="1500" b="0" kern="1200" dirty="0">
                          <a:solidFill>
                            <a:schemeClr val="dk1"/>
                          </a:solidFill>
                          <a:latin typeface="+mn-lt"/>
                          <a:ea typeface="+mn-ea"/>
                          <a:cs typeface="+mn-cs"/>
                        </a:rPr>
                        <a:t>[[560, 53], [95, 23]]</a:t>
                      </a:r>
                    </a:p>
                  </a:txBody>
                  <a:tcPr>
                    <a:solidFill>
                      <a:srgbClr val="D49499"/>
                    </a:solidFill>
                  </a:tcPr>
                </a:tc>
                <a:tc>
                  <a:txBody>
                    <a:bodyPr/>
                    <a:lstStyle/>
                    <a:p>
                      <a:pPr marL="0" algn="just" defTabSz="914400" rtl="0" eaLnBrk="1" latinLnBrk="0" hangingPunct="1"/>
                      <a:r>
                        <a:rPr lang="es-ES" sz="1500" b="0" kern="1200" dirty="0">
                          <a:solidFill>
                            <a:schemeClr val="dk1"/>
                          </a:solidFill>
                          <a:latin typeface="+mn-lt"/>
                          <a:ea typeface="+mn-ea"/>
                          <a:cs typeface="+mn-cs"/>
                        </a:rPr>
                        <a:t>79.7538</a:t>
                      </a:r>
                    </a:p>
                  </a:txBody>
                  <a:tcPr>
                    <a:solidFill>
                      <a:srgbClr val="D49499"/>
                    </a:solidFill>
                  </a:tcPr>
                </a:tc>
                <a:extLst>
                  <a:ext uri="{0D108BD9-81ED-4DB2-BD59-A6C34878D82A}">
                    <a16:rowId xmlns:a16="http://schemas.microsoft.com/office/drawing/2014/main" val="4068870202"/>
                  </a:ext>
                </a:extLst>
              </a:tr>
              <a:tr h="370840">
                <a:tc>
                  <a:txBody>
                    <a:bodyPr/>
                    <a:lstStyle/>
                    <a:p>
                      <a:pPr marL="0" algn="just" defTabSz="914400" rtl="0" eaLnBrk="1" latinLnBrk="0" hangingPunct="1"/>
                      <a:r>
                        <a:rPr lang="es-ES" sz="1500" b="0" kern="1200" dirty="0">
                          <a:solidFill>
                            <a:schemeClr val="dk1"/>
                          </a:solidFill>
                          <a:latin typeface="+mn-lt"/>
                          <a:ea typeface="+mn-ea"/>
                          <a:cs typeface="+mn-cs"/>
                        </a:rPr>
                        <a:t>Neural Network </a:t>
                      </a:r>
                      <a:r>
                        <a:rPr lang="es-ES" sz="1500" b="0" kern="1200" dirty="0" err="1">
                          <a:solidFill>
                            <a:schemeClr val="dk1"/>
                          </a:solidFill>
                          <a:latin typeface="+mn-lt"/>
                          <a:ea typeface="+mn-ea"/>
                          <a:cs typeface="+mn-cs"/>
                        </a:rPr>
                        <a:t>MLPClassifier</a:t>
                      </a:r>
                      <a:endParaRPr lang="es-ES" sz="1500" b="0" kern="1200" dirty="0">
                        <a:solidFill>
                          <a:schemeClr val="dk1"/>
                        </a:solidFill>
                        <a:latin typeface="+mn-lt"/>
                        <a:ea typeface="+mn-ea"/>
                        <a:cs typeface="+mn-cs"/>
                      </a:endParaRPr>
                    </a:p>
                  </a:txBody>
                  <a:tcPr>
                    <a:solidFill>
                      <a:srgbClr val="F2DADC"/>
                    </a:solidFill>
                  </a:tcPr>
                </a:tc>
                <a:tc>
                  <a:txBody>
                    <a:bodyPr/>
                    <a:lstStyle/>
                    <a:p>
                      <a:pPr marL="0" algn="just" defTabSz="914400" rtl="0" eaLnBrk="1" latinLnBrk="0" hangingPunct="1"/>
                      <a:r>
                        <a:rPr lang="es-ES" sz="1500" b="0" kern="1200" dirty="0">
                          <a:solidFill>
                            <a:schemeClr val="dk1"/>
                          </a:solidFill>
                          <a:latin typeface="+mn-lt"/>
                          <a:ea typeface="+mn-ea"/>
                          <a:cs typeface="+mn-cs"/>
                        </a:rPr>
                        <a:t>[[602, 11], [107, 11]]</a:t>
                      </a:r>
                    </a:p>
                  </a:txBody>
                  <a:tcPr>
                    <a:solidFill>
                      <a:srgbClr val="F2DADC"/>
                    </a:solidFill>
                  </a:tcPr>
                </a:tc>
                <a:tc>
                  <a:txBody>
                    <a:bodyPr/>
                    <a:lstStyle/>
                    <a:p>
                      <a:pPr marL="0" algn="just" defTabSz="914400" rtl="0" eaLnBrk="1" latinLnBrk="0" hangingPunct="1"/>
                      <a:r>
                        <a:rPr lang="es-ES" sz="1500" b="0" kern="1200" dirty="0">
                          <a:solidFill>
                            <a:schemeClr val="dk1"/>
                          </a:solidFill>
                          <a:latin typeface="+mn-lt"/>
                          <a:ea typeface="+mn-ea"/>
                          <a:cs typeface="+mn-cs"/>
                        </a:rPr>
                        <a:t>83.8577</a:t>
                      </a:r>
                    </a:p>
                  </a:txBody>
                  <a:tcPr>
                    <a:solidFill>
                      <a:srgbClr val="F2DADC"/>
                    </a:solidFill>
                  </a:tcPr>
                </a:tc>
                <a:extLst>
                  <a:ext uri="{0D108BD9-81ED-4DB2-BD59-A6C34878D82A}">
                    <a16:rowId xmlns:a16="http://schemas.microsoft.com/office/drawing/2014/main" val="3252661697"/>
                  </a:ext>
                </a:extLst>
              </a:tr>
              <a:tr h="370840">
                <a:tc>
                  <a:txBody>
                    <a:bodyPr/>
                    <a:lstStyle/>
                    <a:p>
                      <a:pPr marL="0" algn="just" defTabSz="914400" rtl="0" eaLnBrk="1" latinLnBrk="0" hangingPunct="1"/>
                      <a:r>
                        <a:rPr lang="es-ES" sz="1500" b="0" kern="1200" dirty="0" err="1">
                          <a:solidFill>
                            <a:schemeClr val="dk1"/>
                          </a:solidFill>
                          <a:latin typeface="+mn-lt"/>
                          <a:ea typeface="+mn-ea"/>
                          <a:cs typeface="+mn-cs"/>
                        </a:rPr>
                        <a:t>Stacking</a:t>
                      </a:r>
                      <a:r>
                        <a:rPr lang="es-ES" sz="1500" b="0" kern="1200" dirty="0">
                          <a:solidFill>
                            <a:schemeClr val="dk1"/>
                          </a:solidFill>
                          <a:latin typeface="+mn-lt"/>
                          <a:ea typeface="+mn-ea"/>
                          <a:cs typeface="+mn-cs"/>
                        </a:rPr>
                        <a:t> CV </a:t>
                      </a:r>
                      <a:r>
                        <a:rPr lang="es-ES" sz="1500" b="0" kern="1200" dirty="0" err="1">
                          <a:solidFill>
                            <a:schemeClr val="dk1"/>
                          </a:solidFill>
                          <a:latin typeface="+mn-lt"/>
                          <a:ea typeface="+mn-ea"/>
                          <a:cs typeface="+mn-cs"/>
                        </a:rPr>
                        <a:t>Classifier</a:t>
                      </a:r>
                      <a:endParaRPr lang="es-ES" sz="1500" b="0" kern="1200" dirty="0">
                        <a:solidFill>
                          <a:schemeClr val="dk1"/>
                        </a:solidFill>
                        <a:latin typeface="+mn-lt"/>
                        <a:ea typeface="+mn-ea"/>
                        <a:cs typeface="+mn-cs"/>
                      </a:endParaRPr>
                    </a:p>
                  </a:txBody>
                  <a:tcPr>
                    <a:solidFill>
                      <a:srgbClr val="D49499"/>
                    </a:solidFill>
                  </a:tcPr>
                </a:tc>
                <a:tc>
                  <a:txBody>
                    <a:bodyPr/>
                    <a:lstStyle/>
                    <a:p>
                      <a:pPr marL="0" algn="just" defTabSz="914400" rtl="0" eaLnBrk="1" latinLnBrk="0" hangingPunct="1"/>
                      <a:r>
                        <a:rPr lang="es-ES" sz="1500" b="0" kern="1200" dirty="0">
                          <a:solidFill>
                            <a:schemeClr val="dk1"/>
                          </a:solidFill>
                          <a:latin typeface="+mn-lt"/>
                          <a:ea typeface="+mn-ea"/>
                          <a:cs typeface="+mn-cs"/>
                        </a:rPr>
                        <a:t>[[613, 0], [117, 1]]</a:t>
                      </a:r>
                    </a:p>
                  </a:txBody>
                  <a:tcPr>
                    <a:solidFill>
                      <a:srgbClr val="D49499"/>
                    </a:solidFill>
                  </a:tcPr>
                </a:tc>
                <a:tc>
                  <a:txBody>
                    <a:bodyPr/>
                    <a:lstStyle/>
                    <a:p>
                      <a:pPr marL="0" algn="just" defTabSz="914400" rtl="0" eaLnBrk="1" latinLnBrk="0" hangingPunct="1"/>
                      <a:r>
                        <a:rPr lang="es-ES" sz="1500" b="0" kern="1200" dirty="0">
                          <a:solidFill>
                            <a:schemeClr val="dk1"/>
                          </a:solidFill>
                          <a:latin typeface="+mn-lt"/>
                          <a:ea typeface="+mn-ea"/>
                          <a:cs typeface="+mn-cs"/>
                        </a:rPr>
                        <a:t>83.9945</a:t>
                      </a:r>
                    </a:p>
                  </a:txBody>
                  <a:tcPr>
                    <a:solidFill>
                      <a:srgbClr val="D49499"/>
                    </a:solidFill>
                  </a:tcPr>
                </a:tc>
                <a:extLst>
                  <a:ext uri="{0D108BD9-81ED-4DB2-BD59-A6C34878D82A}">
                    <a16:rowId xmlns:a16="http://schemas.microsoft.com/office/drawing/2014/main" val="351187609"/>
                  </a:ext>
                </a:extLst>
              </a:tr>
            </a:tbl>
          </a:graphicData>
        </a:graphic>
      </p:graphicFrame>
      <p:sp>
        <p:nvSpPr>
          <p:cNvPr id="16" name="Freeform 9">
            <a:extLst>
              <a:ext uri="{FF2B5EF4-FFF2-40B4-BE49-F238E27FC236}">
                <a16:creationId xmlns:a16="http://schemas.microsoft.com/office/drawing/2014/main" id="{F0582E7D-152D-4794-90A5-B30F2517ABE9}"/>
              </a:ext>
            </a:extLst>
          </p:cNvPr>
          <p:cNvSpPr/>
          <p:nvPr/>
        </p:nvSpPr>
        <p:spPr>
          <a:xfrm>
            <a:off x="10239098" y="5063759"/>
            <a:ext cx="3334026" cy="3588482"/>
          </a:xfrm>
          <a:custGeom>
            <a:avLst/>
            <a:gdLst/>
            <a:ahLst/>
            <a:cxnLst/>
            <a:rect l="l" t="t" r="r" b="b"/>
            <a:pathLst>
              <a:path w="3334026" h="3588482">
                <a:moveTo>
                  <a:pt x="0" y="0"/>
                </a:moveTo>
                <a:lnTo>
                  <a:pt x="3334026" y="0"/>
                </a:lnTo>
                <a:lnTo>
                  <a:pt x="3334026" y="3588482"/>
                </a:lnTo>
                <a:lnTo>
                  <a:pt x="0" y="3588482"/>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4" name="CuadroTexto 3">
            <a:extLst>
              <a:ext uri="{FF2B5EF4-FFF2-40B4-BE49-F238E27FC236}">
                <a16:creationId xmlns:a16="http://schemas.microsoft.com/office/drawing/2014/main" id="{DE9AD084-46FA-4692-9527-252BB9806868}"/>
              </a:ext>
            </a:extLst>
          </p:cNvPr>
          <p:cNvSpPr txBox="1"/>
          <p:nvPr/>
        </p:nvSpPr>
        <p:spPr>
          <a:xfrm>
            <a:off x="9629077" y="2272767"/>
            <a:ext cx="2277034" cy="369332"/>
          </a:xfrm>
          <a:prstGeom prst="rect">
            <a:avLst/>
          </a:prstGeom>
          <a:noFill/>
        </p:spPr>
        <p:txBody>
          <a:bodyPr wrap="none" rtlCol="0">
            <a:spAutoFit/>
          </a:bodyPr>
          <a:lstStyle/>
          <a:p>
            <a:r>
              <a:rPr lang="es-ES" dirty="0"/>
              <a:t>Datos desbalanceados</a:t>
            </a:r>
          </a:p>
        </p:txBody>
      </p:sp>
      <p:cxnSp>
        <p:nvCxnSpPr>
          <p:cNvPr id="6" name="Conector recto de flecha 5">
            <a:extLst>
              <a:ext uri="{FF2B5EF4-FFF2-40B4-BE49-F238E27FC236}">
                <a16:creationId xmlns:a16="http://schemas.microsoft.com/office/drawing/2014/main" id="{F0FF4800-4EDD-4C4B-8777-9180A57994C2}"/>
              </a:ext>
            </a:extLst>
          </p:cNvPr>
          <p:cNvCxnSpPr>
            <a:stCxn id="4" idx="2"/>
          </p:cNvCxnSpPr>
          <p:nvPr/>
        </p:nvCxnSpPr>
        <p:spPr>
          <a:xfrm flipH="1">
            <a:off x="10375271" y="2642099"/>
            <a:ext cx="392323" cy="36037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 name="Conector recto de flecha 16">
            <a:extLst>
              <a:ext uri="{FF2B5EF4-FFF2-40B4-BE49-F238E27FC236}">
                <a16:creationId xmlns:a16="http://schemas.microsoft.com/office/drawing/2014/main" id="{EEDA6042-032F-4DF4-8400-B5E7A9A9A0C2}"/>
              </a:ext>
            </a:extLst>
          </p:cNvPr>
          <p:cNvCxnSpPr>
            <a:cxnSpLocks/>
            <a:stCxn id="4" idx="2"/>
          </p:cNvCxnSpPr>
          <p:nvPr/>
        </p:nvCxnSpPr>
        <p:spPr>
          <a:xfrm>
            <a:off x="10767594" y="2642099"/>
            <a:ext cx="418686" cy="35263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0" name="CuadroTexto 19">
            <a:extLst>
              <a:ext uri="{FF2B5EF4-FFF2-40B4-BE49-F238E27FC236}">
                <a16:creationId xmlns:a16="http://schemas.microsoft.com/office/drawing/2014/main" id="{E611A655-B26A-4904-8457-0E5713B9CEFD}"/>
              </a:ext>
            </a:extLst>
          </p:cNvPr>
          <p:cNvSpPr txBox="1"/>
          <p:nvPr/>
        </p:nvSpPr>
        <p:spPr>
          <a:xfrm>
            <a:off x="9931651" y="3074754"/>
            <a:ext cx="724278" cy="646331"/>
          </a:xfrm>
          <a:prstGeom prst="rect">
            <a:avLst/>
          </a:prstGeom>
          <a:noFill/>
        </p:spPr>
        <p:txBody>
          <a:bodyPr wrap="square" rtlCol="0">
            <a:spAutoFit/>
          </a:bodyPr>
          <a:lstStyle/>
          <a:p>
            <a:pPr algn="ctr"/>
            <a:r>
              <a:rPr lang="es-ES" dirty="0"/>
              <a:t>NO</a:t>
            </a:r>
          </a:p>
          <a:p>
            <a:pPr algn="ctr"/>
            <a:r>
              <a:rPr lang="es-ES" dirty="0"/>
              <a:t>3098</a:t>
            </a:r>
          </a:p>
        </p:txBody>
      </p:sp>
      <p:sp>
        <p:nvSpPr>
          <p:cNvPr id="21" name="CuadroTexto 20">
            <a:extLst>
              <a:ext uri="{FF2B5EF4-FFF2-40B4-BE49-F238E27FC236}">
                <a16:creationId xmlns:a16="http://schemas.microsoft.com/office/drawing/2014/main" id="{A4811476-F773-4FFC-84BA-5542BDB4A22F}"/>
              </a:ext>
            </a:extLst>
          </p:cNvPr>
          <p:cNvSpPr txBox="1"/>
          <p:nvPr/>
        </p:nvSpPr>
        <p:spPr>
          <a:xfrm>
            <a:off x="10824141" y="3074753"/>
            <a:ext cx="724278" cy="646331"/>
          </a:xfrm>
          <a:prstGeom prst="rect">
            <a:avLst/>
          </a:prstGeom>
          <a:noFill/>
        </p:spPr>
        <p:txBody>
          <a:bodyPr wrap="square" rtlCol="0">
            <a:spAutoFit/>
          </a:bodyPr>
          <a:lstStyle/>
          <a:p>
            <a:pPr algn="ctr"/>
            <a:r>
              <a:rPr lang="es-ES" dirty="0"/>
              <a:t>SÍ</a:t>
            </a:r>
          </a:p>
          <a:p>
            <a:pPr algn="ctr"/>
            <a:r>
              <a:rPr lang="es-ES" dirty="0"/>
              <a:t>555</a:t>
            </a:r>
          </a:p>
        </p:txBody>
      </p:sp>
      <p:sp>
        <p:nvSpPr>
          <p:cNvPr id="22" name="CuadroTexto 21">
            <a:extLst>
              <a:ext uri="{FF2B5EF4-FFF2-40B4-BE49-F238E27FC236}">
                <a16:creationId xmlns:a16="http://schemas.microsoft.com/office/drawing/2014/main" id="{851F8556-6D41-4539-A4A5-D68AB998D0F0}"/>
              </a:ext>
            </a:extLst>
          </p:cNvPr>
          <p:cNvSpPr txBox="1"/>
          <p:nvPr/>
        </p:nvSpPr>
        <p:spPr>
          <a:xfrm>
            <a:off x="7924" y="5221369"/>
            <a:ext cx="3277661" cy="1600438"/>
          </a:xfrm>
          <a:prstGeom prst="rect">
            <a:avLst/>
          </a:prstGeom>
          <a:noFill/>
        </p:spPr>
        <p:txBody>
          <a:bodyPr wrap="square" rtlCol="0">
            <a:spAutoFit/>
          </a:bodyPr>
          <a:lstStyle/>
          <a:p>
            <a:pPr marL="285750" indent="-285750">
              <a:buFont typeface="Wingdings" panose="05000000000000000000" pitchFamily="2" charset="2"/>
              <a:buChar char="§"/>
            </a:pPr>
            <a:r>
              <a:rPr lang="es-ES" sz="700" dirty="0">
                <a:solidFill>
                  <a:schemeClr val="tx1">
                    <a:lumMod val="75000"/>
                    <a:lumOff val="25000"/>
                  </a:schemeClr>
                </a:solidFill>
              </a:rPr>
              <a:t>Contexto y justificación del tema</a:t>
            </a:r>
          </a:p>
          <a:p>
            <a:pPr marL="285750" indent="-285750">
              <a:buFont typeface="Wingdings" panose="05000000000000000000" pitchFamily="2" charset="2"/>
              <a:buChar char="§"/>
            </a:pPr>
            <a:r>
              <a:rPr lang="es-ES" sz="700" dirty="0">
                <a:solidFill>
                  <a:schemeClr val="tx1">
                    <a:lumMod val="75000"/>
                    <a:lumOff val="25000"/>
                  </a:schemeClr>
                </a:solidFill>
              </a:rPr>
              <a:t>Hipótesis planteadas en el EDA</a:t>
            </a:r>
          </a:p>
          <a:p>
            <a:pPr marL="285750" indent="-285750">
              <a:buFont typeface="Wingdings" panose="05000000000000000000" pitchFamily="2" charset="2"/>
              <a:buChar char="§"/>
            </a:pPr>
            <a:r>
              <a:rPr lang="es-ES" sz="700" dirty="0">
                <a:solidFill>
                  <a:schemeClr val="tx1">
                    <a:lumMod val="75000"/>
                    <a:lumOff val="25000"/>
                  </a:schemeClr>
                </a:solidFill>
              </a:rPr>
              <a:t>Datos modelos ML</a:t>
            </a:r>
          </a:p>
          <a:p>
            <a:pPr marL="285750" indent="-285750">
              <a:buFont typeface="Wingdings" panose="05000000000000000000" pitchFamily="2" charset="2"/>
              <a:buChar char="§"/>
            </a:pPr>
            <a:r>
              <a:rPr lang="es-ES" sz="700" dirty="0">
                <a:solidFill>
                  <a:schemeClr val="tx1">
                    <a:lumMod val="75000"/>
                    <a:lumOff val="25000"/>
                  </a:schemeClr>
                </a:solidFill>
              </a:rPr>
              <a:t>Hipótesis actuales planteadas</a:t>
            </a:r>
          </a:p>
          <a:p>
            <a:pPr marL="285750" indent="-285750">
              <a:buFont typeface="Wingdings" panose="05000000000000000000" pitchFamily="2" charset="2"/>
              <a:buChar char="§"/>
            </a:pPr>
            <a:r>
              <a:rPr lang="es-ES" sz="700" dirty="0">
                <a:solidFill>
                  <a:schemeClr val="tx1">
                    <a:lumMod val="75000"/>
                    <a:lumOff val="25000"/>
                  </a:schemeClr>
                </a:solidFill>
              </a:rPr>
              <a:t>Algoritmos de ML utilizados</a:t>
            </a:r>
          </a:p>
          <a:p>
            <a:pPr marL="285750" indent="-285750">
              <a:buFont typeface="Wingdings" panose="05000000000000000000" pitchFamily="2" charset="2"/>
              <a:buChar char="§"/>
            </a:pPr>
            <a:r>
              <a:rPr lang="es-ES" sz="700" dirty="0">
                <a:solidFill>
                  <a:schemeClr val="tx1">
                    <a:lumMod val="75000"/>
                    <a:lumOff val="25000"/>
                  </a:schemeClr>
                </a:solidFill>
              </a:rPr>
              <a:t>Resultados modelos ML sin tratamiento de datos</a:t>
            </a:r>
          </a:p>
          <a:p>
            <a:pPr marL="285750" indent="-285750">
              <a:buFont typeface="Wingdings" panose="05000000000000000000" pitchFamily="2" charset="2"/>
              <a:buChar char="§"/>
            </a:pPr>
            <a:r>
              <a:rPr lang="es-ES" sz="700" dirty="0">
                <a:solidFill>
                  <a:schemeClr val="tx1">
                    <a:lumMod val="75000"/>
                    <a:lumOff val="25000"/>
                  </a:schemeClr>
                </a:solidFill>
              </a:rPr>
              <a:t>Datos desbalanceados – Medidas adoptadas</a:t>
            </a:r>
          </a:p>
          <a:p>
            <a:pPr marL="285750" indent="-285750">
              <a:buFont typeface="Wingdings" panose="05000000000000000000" pitchFamily="2" charset="2"/>
              <a:buChar char="§"/>
            </a:pPr>
            <a:r>
              <a:rPr lang="es-ES" sz="700" dirty="0">
                <a:solidFill>
                  <a:schemeClr val="tx1">
                    <a:lumMod val="75000"/>
                    <a:lumOff val="25000"/>
                  </a:schemeClr>
                </a:solidFill>
              </a:rPr>
              <a:t>Resultados modelos ML con tratamiento de datos</a:t>
            </a:r>
          </a:p>
          <a:p>
            <a:pPr marL="285750" indent="-285750">
              <a:buFont typeface="Wingdings" panose="05000000000000000000" pitchFamily="2" charset="2"/>
              <a:buChar char="§"/>
            </a:pPr>
            <a:r>
              <a:rPr lang="es-ES" sz="700" dirty="0">
                <a:solidFill>
                  <a:schemeClr val="tx1">
                    <a:lumMod val="75000"/>
                    <a:lumOff val="25000"/>
                  </a:schemeClr>
                </a:solidFill>
              </a:rPr>
              <a:t>Importancia características modelo seleccionado</a:t>
            </a:r>
          </a:p>
          <a:p>
            <a:pPr marL="285750" indent="-285750">
              <a:buFont typeface="Wingdings" panose="05000000000000000000" pitchFamily="2" charset="2"/>
              <a:buChar char="§"/>
            </a:pPr>
            <a:r>
              <a:rPr lang="es-ES" sz="700" dirty="0">
                <a:solidFill>
                  <a:schemeClr val="tx1">
                    <a:lumMod val="75000"/>
                    <a:lumOff val="25000"/>
                  </a:schemeClr>
                </a:solidFill>
              </a:rPr>
              <a:t>Evaluación modelo sin característica “Diabetes”</a:t>
            </a:r>
          </a:p>
          <a:p>
            <a:pPr marL="285750" indent="-285750">
              <a:buFont typeface="Wingdings" panose="05000000000000000000" pitchFamily="2" charset="2"/>
              <a:buChar char="§"/>
            </a:pPr>
            <a:r>
              <a:rPr lang="es-ES" sz="700" dirty="0">
                <a:solidFill>
                  <a:schemeClr val="tx1">
                    <a:lumMod val="75000"/>
                    <a:lumOff val="25000"/>
                  </a:schemeClr>
                </a:solidFill>
              </a:rPr>
              <a:t>Curvas ROC</a:t>
            </a:r>
          </a:p>
          <a:p>
            <a:pPr marL="285750" indent="-285750">
              <a:buFont typeface="Wingdings" panose="05000000000000000000" pitchFamily="2" charset="2"/>
              <a:buChar char="§"/>
            </a:pPr>
            <a:r>
              <a:rPr lang="es-ES" sz="700" dirty="0" err="1">
                <a:solidFill>
                  <a:schemeClr val="tx1">
                    <a:lumMod val="75000"/>
                    <a:lumOff val="25000"/>
                  </a:schemeClr>
                </a:solidFill>
              </a:rPr>
              <a:t>Accuracy</a:t>
            </a:r>
            <a:r>
              <a:rPr lang="es-ES" sz="700" dirty="0">
                <a:solidFill>
                  <a:schemeClr val="tx1">
                    <a:lumMod val="75000"/>
                    <a:lumOff val="25000"/>
                  </a:schemeClr>
                </a:solidFill>
              </a:rPr>
              <a:t> de los modelos</a:t>
            </a:r>
          </a:p>
          <a:p>
            <a:pPr marL="285750" indent="-285750">
              <a:buFont typeface="Wingdings" panose="05000000000000000000" pitchFamily="2" charset="2"/>
              <a:buChar char="§"/>
            </a:pPr>
            <a:r>
              <a:rPr lang="es-ES" sz="700" dirty="0">
                <a:solidFill>
                  <a:schemeClr val="tx1">
                    <a:lumMod val="75000"/>
                    <a:lumOff val="25000"/>
                  </a:schemeClr>
                </a:solidFill>
              </a:rPr>
              <a:t>Conclusión y validación de hipótesis</a:t>
            </a:r>
          </a:p>
          <a:p>
            <a:pPr marL="285750" indent="-285750">
              <a:buFont typeface="Wingdings" panose="05000000000000000000" pitchFamily="2" charset="2"/>
              <a:buChar char="q"/>
            </a:pPr>
            <a:endParaRPr lang="es-ES" sz="700" dirty="0">
              <a:solidFill>
                <a:schemeClr val="tx1">
                  <a:lumMod val="75000"/>
                  <a:lumOff val="25000"/>
                </a:schemeClr>
              </a:solidFill>
            </a:endParaRPr>
          </a:p>
        </p:txBody>
      </p:sp>
      <p:sp>
        <p:nvSpPr>
          <p:cNvPr id="23" name="CuadroTexto 22">
            <a:extLst>
              <a:ext uri="{FF2B5EF4-FFF2-40B4-BE49-F238E27FC236}">
                <a16:creationId xmlns:a16="http://schemas.microsoft.com/office/drawing/2014/main" id="{FD513F02-448E-4E0A-A32C-3B24C6391049}"/>
              </a:ext>
            </a:extLst>
          </p:cNvPr>
          <p:cNvSpPr txBox="1"/>
          <p:nvPr/>
        </p:nvSpPr>
        <p:spPr>
          <a:xfrm>
            <a:off x="-36143" y="5734379"/>
            <a:ext cx="314979" cy="215444"/>
          </a:xfrm>
          <a:prstGeom prst="rect">
            <a:avLst/>
          </a:prstGeom>
          <a:noFill/>
        </p:spPr>
        <p:txBody>
          <a:bodyPr wrap="square">
            <a:spAutoFit/>
          </a:bodyPr>
          <a:lstStyle/>
          <a:p>
            <a:r>
              <a:rPr lang="es-ES" sz="800" dirty="0"/>
              <a:t>❤️</a:t>
            </a:r>
          </a:p>
        </p:txBody>
      </p:sp>
    </p:spTree>
    <p:extLst>
      <p:ext uri="{BB962C8B-B14F-4D97-AF65-F5344CB8AC3E}">
        <p14:creationId xmlns:p14="http://schemas.microsoft.com/office/powerpoint/2010/main" val="23182294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par>
                                <p:cTn id="21" presetID="26" presetClass="entr" presetSubtype="0" fill="hold" nodeType="withEffect">
                                  <p:stCondLst>
                                    <p:cond delay="0"/>
                                  </p:stCondLst>
                                  <p:childTnLst>
                                    <p:set>
                                      <p:cBhvr>
                                        <p:cTn id="22" dur="1" fill="hold">
                                          <p:stCondLst>
                                            <p:cond delay="0"/>
                                          </p:stCondLst>
                                        </p:cTn>
                                        <p:tgtEl>
                                          <p:spTgt spid="17"/>
                                        </p:tgtEl>
                                        <p:attrNameLst>
                                          <p:attrName>style.visibility</p:attrName>
                                        </p:attrNameLst>
                                      </p:cBhvr>
                                      <p:to>
                                        <p:strVal val="visible"/>
                                      </p:to>
                                    </p:set>
                                    <p:animEffect transition="in" filter="wipe(down)">
                                      <p:cBhvr>
                                        <p:cTn id="23" dur="580">
                                          <p:stCondLst>
                                            <p:cond delay="0"/>
                                          </p:stCondLst>
                                        </p:cTn>
                                        <p:tgtEl>
                                          <p:spTgt spid="17"/>
                                        </p:tgtEl>
                                      </p:cBhvr>
                                    </p:animEffect>
                                    <p:anim calcmode="lin" valueType="num">
                                      <p:cBhvr>
                                        <p:cTn id="24" dur="1822" tmFilter="0,0; 0.14,0.36; 0.43,0.73; 0.71,0.91; 1.0,1.0">
                                          <p:stCondLst>
                                            <p:cond delay="0"/>
                                          </p:stCondLst>
                                        </p:cTn>
                                        <p:tgtEl>
                                          <p:spTgt spid="17"/>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17"/>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17"/>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17"/>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17"/>
                                        </p:tgtEl>
                                        <p:attrNameLst>
                                          <p:attrName>ppt_y</p:attrName>
                                        </p:attrNameLst>
                                      </p:cBhvr>
                                      <p:tavLst>
                                        <p:tav tm="0" fmla="#ppt_y-sin(pi*$)/81">
                                          <p:val>
                                            <p:fltVal val="0"/>
                                          </p:val>
                                        </p:tav>
                                        <p:tav tm="100000">
                                          <p:val>
                                            <p:fltVal val="1"/>
                                          </p:val>
                                        </p:tav>
                                      </p:tavLst>
                                    </p:anim>
                                    <p:animScale>
                                      <p:cBhvr>
                                        <p:cTn id="29" dur="26">
                                          <p:stCondLst>
                                            <p:cond delay="650"/>
                                          </p:stCondLst>
                                        </p:cTn>
                                        <p:tgtEl>
                                          <p:spTgt spid="17"/>
                                        </p:tgtEl>
                                      </p:cBhvr>
                                      <p:to x="100000" y="60000"/>
                                    </p:animScale>
                                    <p:animScale>
                                      <p:cBhvr>
                                        <p:cTn id="30" dur="166" decel="50000">
                                          <p:stCondLst>
                                            <p:cond delay="676"/>
                                          </p:stCondLst>
                                        </p:cTn>
                                        <p:tgtEl>
                                          <p:spTgt spid="17"/>
                                        </p:tgtEl>
                                      </p:cBhvr>
                                      <p:to x="100000" y="100000"/>
                                    </p:animScale>
                                    <p:animScale>
                                      <p:cBhvr>
                                        <p:cTn id="31" dur="26">
                                          <p:stCondLst>
                                            <p:cond delay="1312"/>
                                          </p:stCondLst>
                                        </p:cTn>
                                        <p:tgtEl>
                                          <p:spTgt spid="17"/>
                                        </p:tgtEl>
                                      </p:cBhvr>
                                      <p:to x="100000" y="80000"/>
                                    </p:animScale>
                                    <p:animScale>
                                      <p:cBhvr>
                                        <p:cTn id="32" dur="166" decel="50000">
                                          <p:stCondLst>
                                            <p:cond delay="1338"/>
                                          </p:stCondLst>
                                        </p:cTn>
                                        <p:tgtEl>
                                          <p:spTgt spid="17"/>
                                        </p:tgtEl>
                                      </p:cBhvr>
                                      <p:to x="100000" y="100000"/>
                                    </p:animScale>
                                    <p:animScale>
                                      <p:cBhvr>
                                        <p:cTn id="33" dur="26">
                                          <p:stCondLst>
                                            <p:cond delay="1642"/>
                                          </p:stCondLst>
                                        </p:cTn>
                                        <p:tgtEl>
                                          <p:spTgt spid="17"/>
                                        </p:tgtEl>
                                      </p:cBhvr>
                                      <p:to x="100000" y="90000"/>
                                    </p:animScale>
                                    <p:animScale>
                                      <p:cBhvr>
                                        <p:cTn id="34" dur="166" decel="50000">
                                          <p:stCondLst>
                                            <p:cond delay="1668"/>
                                          </p:stCondLst>
                                        </p:cTn>
                                        <p:tgtEl>
                                          <p:spTgt spid="17"/>
                                        </p:tgtEl>
                                      </p:cBhvr>
                                      <p:to x="100000" y="100000"/>
                                    </p:animScale>
                                    <p:animScale>
                                      <p:cBhvr>
                                        <p:cTn id="35" dur="26">
                                          <p:stCondLst>
                                            <p:cond delay="1808"/>
                                          </p:stCondLst>
                                        </p:cTn>
                                        <p:tgtEl>
                                          <p:spTgt spid="17"/>
                                        </p:tgtEl>
                                      </p:cBhvr>
                                      <p:to x="100000" y="95000"/>
                                    </p:animScale>
                                    <p:animScale>
                                      <p:cBhvr>
                                        <p:cTn id="36" dur="166" decel="50000">
                                          <p:stCondLst>
                                            <p:cond delay="1834"/>
                                          </p:stCondLst>
                                        </p:cTn>
                                        <p:tgtEl>
                                          <p:spTgt spid="17"/>
                                        </p:tgtEl>
                                      </p:cBhvr>
                                      <p:to x="100000" y="100000"/>
                                    </p:animScale>
                                  </p:childTnLst>
                                </p:cTn>
                              </p:par>
                              <p:par>
                                <p:cTn id="37" presetID="26" presetClass="entr" presetSubtype="0" fill="hold" nodeType="withEffect">
                                  <p:stCondLst>
                                    <p:cond delay="0"/>
                                  </p:stCondLst>
                                  <p:childTnLst>
                                    <p:set>
                                      <p:cBhvr>
                                        <p:cTn id="38" dur="1" fill="hold">
                                          <p:stCondLst>
                                            <p:cond delay="0"/>
                                          </p:stCondLst>
                                        </p:cTn>
                                        <p:tgtEl>
                                          <p:spTgt spid="6"/>
                                        </p:tgtEl>
                                        <p:attrNameLst>
                                          <p:attrName>style.visibility</p:attrName>
                                        </p:attrNameLst>
                                      </p:cBhvr>
                                      <p:to>
                                        <p:strVal val="visible"/>
                                      </p:to>
                                    </p:set>
                                    <p:animEffect transition="in" filter="wipe(down)">
                                      <p:cBhvr>
                                        <p:cTn id="39" dur="580">
                                          <p:stCondLst>
                                            <p:cond delay="0"/>
                                          </p:stCondLst>
                                        </p:cTn>
                                        <p:tgtEl>
                                          <p:spTgt spid="6"/>
                                        </p:tgtEl>
                                      </p:cBhvr>
                                    </p:animEffect>
                                    <p:anim calcmode="lin" valueType="num">
                                      <p:cBhvr>
                                        <p:cTn id="40" dur="1822" tmFilter="0,0; 0.14,0.36; 0.43,0.73; 0.71,0.91; 1.0,1.0">
                                          <p:stCondLst>
                                            <p:cond delay="0"/>
                                          </p:stCondLst>
                                        </p:cTn>
                                        <p:tgtEl>
                                          <p:spTgt spid="6"/>
                                        </p:tgtEl>
                                        <p:attrNameLst>
                                          <p:attrName>ppt_x</p:attrName>
                                        </p:attrNameLst>
                                      </p:cBhvr>
                                      <p:tavLst>
                                        <p:tav tm="0">
                                          <p:val>
                                            <p:strVal val="#ppt_x-0.25"/>
                                          </p:val>
                                        </p:tav>
                                        <p:tav tm="100000">
                                          <p:val>
                                            <p:strVal val="#ppt_x"/>
                                          </p:val>
                                        </p:tav>
                                      </p:tavLst>
                                    </p:anim>
                                    <p:anim calcmode="lin" valueType="num">
                                      <p:cBhvr>
                                        <p:cTn id="41" dur="664" tmFilter="0.0,0.0; 0.25,0.07; 0.50,0.2; 0.75,0.467; 1.0,1.0">
                                          <p:stCondLst>
                                            <p:cond delay="0"/>
                                          </p:stCondLst>
                                        </p:cTn>
                                        <p:tgtEl>
                                          <p:spTgt spid="6"/>
                                        </p:tgtEl>
                                        <p:attrNameLst>
                                          <p:attrName>ppt_y</p:attrName>
                                        </p:attrNameLst>
                                      </p:cBhvr>
                                      <p:tavLst>
                                        <p:tav tm="0" fmla="#ppt_y-sin(pi*$)/3">
                                          <p:val>
                                            <p:fltVal val="0.5"/>
                                          </p:val>
                                        </p:tav>
                                        <p:tav tm="100000">
                                          <p:val>
                                            <p:fltVal val="1"/>
                                          </p:val>
                                        </p:tav>
                                      </p:tavLst>
                                    </p:anim>
                                    <p:anim calcmode="lin" valueType="num">
                                      <p:cBhvr>
                                        <p:cTn id="42" dur="664" tmFilter="0, 0; 0.125,0.2665; 0.25,0.4; 0.375,0.465; 0.5,0.5;  0.625,0.535; 0.75,0.6; 0.875,0.7335; 1,1">
                                          <p:stCondLst>
                                            <p:cond delay="664"/>
                                          </p:stCondLst>
                                        </p:cTn>
                                        <p:tgtEl>
                                          <p:spTgt spid="6"/>
                                        </p:tgtEl>
                                        <p:attrNameLst>
                                          <p:attrName>ppt_y</p:attrName>
                                        </p:attrNameLst>
                                      </p:cBhvr>
                                      <p:tavLst>
                                        <p:tav tm="0" fmla="#ppt_y-sin(pi*$)/9">
                                          <p:val>
                                            <p:fltVal val="0"/>
                                          </p:val>
                                        </p:tav>
                                        <p:tav tm="100000">
                                          <p:val>
                                            <p:fltVal val="1"/>
                                          </p:val>
                                        </p:tav>
                                      </p:tavLst>
                                    </p:anim>
                                    <p:anim calcmode="lin" valueType="num">
                                      <p:cBhvr>
                                        <p:cTn id="43" dur="332" tmFilter="0, 0; 0.125,0.2665; 0.25,0.4; 0.375,0.465; 0.5,0.5;  0.625,0.535; 0.75,0.6; 0.875,0.7335; 1,1">
                                          <p:stCondLst>
                                            <p:cond delay="1324"/>
                                          </p:stCondLst>
                                        </p:cTn>
                                        <p:tgtEl>
                                          <p:spTgt spid="6"/>
                                        </p:tgtEl>
                                        <p:attrNameLst>
                                          <p:attrName>ppt_y</p:attrName>
                                        </p:attrNameLst>
                                      </p:cBhvr>
                                      <p:tavLst>
                                        <p:tav tm="0" fmla="#ppt_y-sin(pi*$)/27">
                                          <p:val>
                                            <p:fltVal val="0"/>
                                          </p:val>
                                        </p:tav>
                                        <p:tav tm="100000">
                                          <p:val>
                                            <p:fltVal val="1"/>
                                          </p:val>
                                        </p:tav>
                                      </p:tavLst>
                                    </p:anim>
                                    <p:anim calcmode="lin" valueType="num">
                                      <p:cBhvr>
                                        <p:cTn id="44" dur="164" tmFilter="0, 0; 0.125,0.2665; 0.25,0.4; 0.375,0.465; 0.5,0.5;  0.625,0.535; 0.75,0.6; 0.875,0.7335; 1,1">
                                          <p:stCondLst>
                                            <p:cond delay="1656"/>
                                          </p:stCondLst>
                                        </p:cTn>
                                        <p:tgtEl>
                                          <p:spTgt spid="6"/>
                                        </p:tgtEl>
                                        <p:attrNameLst>
                                          <p:attrName>ppt_y</p:attrName>
                                        </p:attrNameLst>
                                      </p:cBhvr>
                                      <p:tavLst>
                                        <p:tav tm="0" fmla="#ppt_y-sin(pi*$)/81">
                                          <p:val>
                                            <p:fltVal val="0"/>
                                          </p:val>
                                        </p:tav>
                                        <p:tav tm="100000">
                                          <p:val>
                                            <p:fltVal val="1"/>
                                          </p:val>
                                        </p:tav>
                                      </p:tavLst>
                                    </p:anim>
                                    <p:animScale>
                                      <p:cBhvr>
                                        <p:cTn id="45" dur="26">
                                          <p:stCondLst>
                                            <p:cond delay="650"/>
                                          </p:stCondLst>
                                        </p:cTn>
                                        <p:tgtEl>
                                          <p:spTgt spid="6"/>
                                        </p:tgtEl>
                                      </p:cBhvr>
                                      <p:to x="100000" y="60000"/>
                                    </p:animScale>
                                    <p:animScale>
                                      <p:cBhvr>
                                        <p:cTn id="46" dur="166" decel="50000">
                                          <p:stCondLst>
                                            <p:cond delay="676"/>
                                          </p:stCondLst>
                                        </p:cTn>
                                        <p:tgtEl>
                                          <p:spTgt spid="6"/>
                                        </p:tgtEl>
                                      </p:cBhvr>
                                      <p:to x="100000" y="100000"/>
                                    </p:animScale>
                                    <p:animScale>
                                      <p:cBhvr>
                                        <p:cTn id="47" dur="26">
                                          <p:stCondLst>
                                            <p:cond delay="1312"/>
                                          </p:stCondLst>
                                        </p:cTn>
                                        <p:tgtEl>
                                          <p:spTgt spid="6"/>
                                        </p:tgtEl>
                                      </p:cBhvr>
                                      <p:to x="100000" y="80000"/>
                                    </p:animScale>
                                    <p:animScale>
                                      <p:cBhvr>
                                        <p:cTn id="48" dur="166" decel="50000">
                                          <p:stCondLst>
                                            <p:cond delay="1338"/>
                                          </p:stCondLst>
                                        </p:cTn>
                                        <p:tgtEl>
                                          <p:spTgt spid="6"/>
                                        </p:tgtEl>
                                      </p:cBhvr>
                                      <p:to x="100000" y="100000"/>
                                    </p:animScale>
                                    <p:animScale>
                                      <p:cBhvr>
                                        <p:cTn id="49" dur="26">
                                          <p:stCondLst>
                                            <p:cond delay="1642"/>
                                          </p:stCondLst>
                                        </p:cTn>
                                        <p:tgtEl>
                                          <p:spTgt spid="6"/>
                                        </p:tgtEl>
                                      </p:cBhvr>
                                      <p:to x="100000" y="90000"/>
                                    </p:animScale>
                                    <p:animScale>
                                      <p:cBhvr>
                                        <p:cTn id="50" dur="166" decel="50000">
                                          <p:stCondLst>
                                            <p:cond delay="1668"/>
                                          </p:stCondLst>
                                        </p:cTn>
                                        <p:tgtEl>
                                          <p:spTgt spid="6"/>
                                        </p:tgtEl>
                                      </p:cBhvr>
                                      <p:to x="100000" y="100000"/>
                                    </p:animScale>
                                    <p:animScale>
                                      <p:cBhvr>
                                        <p:cTn id="51" dur="26">
                                          <p:stCondLst>
                                            <p:cond delay="1808"/>
                                          </p:stCondLst>
                                        </p:cTn>
                                        <p:tgtEl>
                                          <p:spTgt spid="6"/>
                                        </p:tgtEl>
                                      </p:cBhvr>
                                      <p:to x="100000" y="95000"/>
                                    </p:animScale>
                                    <p:animScale>
                                      <p:cBhvr>
                                        <p:cTn id="52" dur="166" decel="50000">
                                          <p:stCondLst>
                                            <p:cond delay="1834"/>
                                          </p:stCondLst>
                                        </p:cTn>
                                        <p:tgtEl>
                                          <p:spTgt spid="6"/>
                                        </p:tgtEl>
                                      </p:cBhvr>
                                      <p:to x="100000" y="100000"/>
                                    </p:animScale>
                                  </p:childTnLst>
                                </p:cTn>
                              </p:par>
                              <p:par>
                                <p:cTn id="53" presetID="26" presetClass="entr" presetSubtype="0" fill="hold" grpId="0" nodeType="withEffect">
                                  <p:stCondLst>
                                    <p:cond delay="0"/>
                                  </p:stCondLst>
                                  <p:childTnLst>
                                    <p:set>
                                      <p:cBhvr>
                                        <p:cTn id="54" dur="1" fill="hold">
                                          <p:stCondLst>
                                            <p:cond delay="0"/>
                                          </p:stCondLst>
                                        </p:cTn>
                                        <p:tgtEl>
                                          <p:spTgt spid="20"/>
                                        </p:tgtEl>
                                        <p:attrNameLst>
                                          <p:attrName>style.visibility</p:attrName>
                                        </p:attrNameLst>
                                      </p:cBhvr>
                                      <p:to>
                                        <p:strVal val="visible"/>
                                      </p:to>
                                    </p:set>
                                    <p:animEffect transition="in" filter="wipe(down)">
                                      <p:cBhvr>
                                        <p:cTn id="55" dur="580">
                                          <p:stCondLst>
                                            <p:cond delay="0"/>
                                          </p:stCondLst>
                                        </p:cTn>
                                        <p:tgtEl>
                                          <p:spTgt spid="20"/>
                                        </p:tgtEl>
                                      </p:cBhvr>
                                    </p:animEffect>
                                    <p:anim calcmode="lin" valueType="num">
                                      <p:cBhvr>
                                        <p:cTn id="56" dur="1822" tmFilter="0,0; 0.14,0.36; 0.43,0.73; 0.71,0.91; 1.0,1.0">
                                          <p:stCondLst>
                                            <p:cond delay="0"/>
                                          </p:stCondLst>
                                        </p:cTn>
                                        <p:tgtEl>
                                          <p:spTgt spid="20"/>
                                        </p:tgtEl>
                                        <p:attrNameLst>
                                          <p:attrName>ppt_x</p:attrName>
                                        </p:attrNameLst>
                                      </p:cBhvr>
                                      <p:tavLst>
                                        <p:tav tm="0">
                                          <p:val>
                                            <p:strVal val="#ppt_x-0.25"/>
                                          </p:val>
                                        </p:tav>
                                        <p:tav tm="100000">
                                          <p:val>
                                            <p:strVal val="#ppt_x"/>
                                          </p:val>
                                        </p:tav>
                                      </p:tavLst>
                                    </p:anim>
                                    <p:anim calcmode="lin" valueType="num">
                                      <p:cBhvr>
                                        <p:cTn id="57" dur="664" tmFilter="0.0,0.0; 0.25,0.07; 0.50,0.2; 0.75,0.467; 1.0,1.0">
                                          <p:stCondLst>
                                            <p:cond delay="0"/>
                                          </p:stCondLst>
                                        </p:cTn>
                                        <p:tgtEl>
                                          <p:spTgt spid="20"/>
                                        </p:tgtEl>
                                        <p:attrNameLst>
                                          <p:attrName>ppt_y</p:attrName>
                                        </p:attrNameLst>
                                      </p:cBhvr>
                                      <p:tavLst>
                                        <p:tav tm="0" fmla="#ppt_y-sin(pi*$)/3">
                                          <p:val>
                                            <p:fltVal val="0.5"/>
                                          </p:val>
                                        </p:tav>
                                        <p:tav tm="100000">
                                          <p:val>
                                            <p:fltVal val="1"/>
                                          </p:val>
                                        </p:tav>
                                      </p:tavLst>
                                    </p:anim>
                                    <p:anim calcmode="lin" valueType="num">
                                      <p:cBhvr>
                                        <p:cTn id="58" dur="664" tmFilter="0, 0; 0.125,0.2665; 0.25,0.4; 0.375,0.465; 0.5,0.5;  0.625,0.535; 0.75,0.6; 0.875,0.7335; 1,1">
                                          <p:stCondLst>
                                            <p:cond delay="664"/>
                                          </p:stCondLst>
                                        </p:cTn>
                                        <p:tgtEl>
                                          <p:spTgt spid="20"/>
                                        </p:tgtEl>
                                        <p:attrNameLst>
                                          <p:attrName>ppt_y</p:attrName>
                                        </p:attrNameLst>
                                      </p:cBhvr>
                                      <p:tavLst>
                                        <p:tav tm="0" fmla="#ppt_y-sin(pi*$)/9">
                                          <p:val>
                                            <p:fltVal val="0"/>
                                          </p:val>
                                        </p:tav>
                                        <p:tav tm="100000">
                                          <p:val>
                                            <p:fltVal val="1"/>
                                          </p:val>
                                        </p:tav>
                                      </p:tavLst>
                                    </p:anim>
                                    <p:anim calcmode="lin" valueType="num">
                                      <p:cBhvr>
                                        <p:cTn id="59" dur="332" tmFilter="0, 0; 0.125,0.2665; 0.25,0.4; 0.375,0.465; 0.5,0.5;  0.625,0.535; 0.75,0.6; 0.875,0.7335; 1,1">
                                          <p:stCondLst>
                                            <p:cond delay="1324"/>
                                          </p:stCondLst>
                                        </p:cTn>
                                        <p:tgtEl>
                                          <p:spTgt spid="20"/>
                                        </p:tgtEl>
                                        <p:attrNameLst>
                                          <p:attrName>ppt_y</p:attrName>
                                        </p:attrNameLst>
                                      </p:cBhvr>
                                      <p:tavLst>
                                        <p:tav tm="0" fmla="#ppt_y-sin(pi*$)/27">
                                          <p:val>
                                            <p:fltVal val="0"/>
                                          </p:val>
                                        </p:tav>
                                        <p:tav tm="100000">
                                          <p:val>
                                            <p:fltVal val="1"/>
                                          </p:val>
                                        </p:tav>
                                      </p:tavLst>
                                    </p:anim>
                                    <p:anim calcmode="lin" valueType="num">
                                      <p:cBhvr>
                                        <p:cTn id="60" dur="164" tmFilter="0, 0; 0.125,0.2665; 0.25,0.4; 0.375,0.465; 0.5,0.5;  0.625,0.535; 0.75,0.6; 0.875,0.7335; 1,1">
                                          <p:stCondLst>
                                            <p:cond delay="1656"/>
                                          </p:stCondLst>
                                        </p:cTn>
                                        <p:tgtEl>
                                          <p:spTgt spid="20"/>
                                        </p:tgtEl>
                                        <p:attrNameLst>
                                          <p:attrName>ppt_y</p:attrName>
                                        </p:attrNameLst>
                                      </p:cBhvr>
                                      <p:tavLst>
                                        <p:tav tm="0" fmla="#ppt_y-sin(pi*$)/81">
                                          <p:val>
                                            <p:fltVal val="0"/>
                                          </p:val>
                                        </p:tav>
                                        <p:tav tm="100000">
                                          <p:val>
                                            <p:fltVal val="1"/>
                                          </p:val>
                                        </p:tav>
                                      </p:tavLst>
                                    </p:anim>
                                    <p:animScale>
                                      <p:cBhvr>
                                        <p:cTn id="61" dur="26">
                                          <p:stCondLst>
                                            <p:cond delay="650"/>
                                          </p:stCondLst>
                                        </p:cTn>
                                        <p:tgtEl>
                                          <p:spTgt spid="20"/>
                                        </p:tgtEl>
                                      </p:cBhvr>
                                      <p:to x="100000" y="60000"/>
                                    </p:animScale>
                                    <p:animScale>
                                      <p:cBhvr>
                                        <p:cTn id="62" dur="166" decel="50000">
                                          <p:stCondLst>
                                            <p:cond delay="676"/>
                                          </p:stCondLst>
                                        </p:cTn>
                                        <p:tgtEl>
                                          <p:spTgt spid="20"/>
                                        </p:tgtEl>
                                      </p:cBhvr>
                                      <p:to x="100000" y="100000"/>
                                    </p:animScale>
                                    <p:animScale>
                                      <p:cBhvr>
                                        <p:cTn id="63" dur="26">
                                          <p:stCondLst>
                                            <p:cond delay="1312"/>
                                          </p:stCondLst>
                                        </p:cTn>
                                        <p:tgtEl>
                                          <p:spTgt spid="20"/>
                                        </p:tgtEl>
                                      </p:cBhvr>
                                      <p:to x="100000" y="80000"/>
                                    </p:animScale>
                                    <p:animScale>
                                      <p:cBhvr>
                                        <p:cTn id="64" dur="166" decel="50000">
                                          <p:stCondLst>
                                            <p:cond delay="1338"/>
                                          </p:stCondLst>
                                        </p:cTn>
                                        <p:tgtEl>
                                          <p:spTgt spid="20"/>
                                        </p:tgtEl>
                                      </p:cBhvr>
                                      <p:to x="100000" y="100000"/>
                                    </p:animScale>
                                    <p:animScale>
                                      <p:cBhvr>
                                        <p:cTn id="65" dur="26">
                                          <p:stCondLst>
                                            <p:cond delay="1642"/>
                                          </p:stCondLst>
                                        </p:cTn>
                                        <p:tgtEl>
                                          <p:spTgt spid="20"/>
                                        </p:tgtEl>
                                      </p:cBhvr>
                                      <p:to x="100000" y="90000"/>
                                    </p:animScale>
                                    <p:animScale>
                                      <p:cBhvr>
                                        <p:cTn id="66" dur="166" decel="50000">
                                          <p:stCondLst>
                                            <p:cond delay="1668"/>
                                          </p:stCondLst>
                                        </p:cTn>
                                        <p:tgtEl>
                                          <p:spTgt spid="20"/>
                                        </p:tgtEl>
                                      </p:cBhvr>
                                      <p:to x="100000" y="100000"/>
                                    </p:animScale>
                                    <p:animScale>
                                      <p:cBhvr>
                                        <p:cTn id="67" dur="26">
                                          <p:stCondLst>
                                            <p:cond delay="1808"/>
                                          </p:stCondLst>
                                        </p:cTn>
                                        <p:tgtEl>
                                          <p:spTgt spid="20"/>
                                        </p:tgtEl>
                                      </p:cBhvr>
                                      <p:to x="100000" y="95000"/>
                                    </p:animScale>
                                    <p:animScale>
                                      <p:cBhvr>
                                        <p:cTn id="68" dur="166" decel="50000">
                                          <p:stCondLst>
                                            <p:cond delay="1834"/>
                                          </p:stCondLst>
                                        </p:cTn>
                                        <p:tgtEl>
                                          <p:spTgt spid="20"/>
                                        </p:tgtEl>
                                      </p:cBhvr>
                                      <p:to x="100000" y="100000"/>
                                    </p:animScale>
                                  </p:childTnLst>
                                </p:cTn>
                              </p:par>
                              <p:par>
                                <p:cTn id="69" presetID="26" presetClass="entr" presetSubtype="0" fill="hold" grpId="0" nodeType="withEffect">
                                  <p:stCondLst>
                                    <p:cond delay="0"/>
                                  </p:stCondLst>
                                  <p:childTnLst>
                                    <p:set>
                                      <p:cBhvr>
                                        <p:cTn id="70" dur="1" fill="hold">
                                          <p:stCondLst>
                                            <p:cond delay="0"/>
                                          </p:stCondLst>
                                        </p:cTn>
                                        <p:tgtEl>
                                          <p:spTgt spid="21"/>
                                        </p:tgtEl>
                                        <p:attrNameLst>
                                          <p:attrName>style.visibility</p:attrName>
                                        </p:attrNameLst>
                                      </p:cBhvr>
                                      <p:to>
                                        <p:strVal val="visible"/>
                                      </p:to>
                                    </p:set>
                                    <p:animEffect transition="in" filter="wipe(down)">
                                      <p:cBhvr>
                                        <p:cTn id="71" dur="580">
                                          <p:stCondLst>
                                            <p:cond delay="0"/>
                                          </p:stCondLst>
                                        </p:cTn>
                                        <p:tgtEl>
                                          <p:spTgt spid="21"/>
                                        </p:tgtEl>
                                      </p:cBhvr>
                                    </p:animEffect>
                                    <p:anim calcmode="lin" valueType="num">
                                      <p:cBhvr>
                                        <p:cTn id="72" dur="1822" tmFilter="0,0; 0.14,0.36; 0.43,0.73; 0.71,0.91; 1.0,1.0">
                                          <p:stCondLst>
                                            <p:cond delay="0"/>
                                          </p:stCondLst>
                                        </p:cTn>
                                        <p:tgtEl>
                                          <p:spTgt spid="21"/>
                                        </p:tgtEl>
                                        <p:attrNameLst>
                                          <p:attrName>ppt_x</p:attrName>
                                        </p:attrNameLst>
                                      </p:cBhvr>
                                      <p:tavLst>
                                        <p:tav tm="0">
                                          <p:val>
                                            <p:strVal val="#ppt_x-0.25"/>
                                          </p:val>
                                        </p:tav>
                                        <p:tav tm="100000">
                                          <p:val>
                                            <p:strVal val="#ppt_x"/>
                                          </p:val>
                                        </p:tav>
                                      </p:tavLst>
                                    </p:anim>
                                    <p:anim calcmode="lin" valueType="num">
                                      <p:cBhvr>
                                        <p:cTn id="73" dur="664" tmFilter="0.0,0.0; 0.25,0.07; 0.50,0.2; 0.75,0.467; 1.0,1.0">
                                          <p:stCondLst>
                                            <p:cond delay="0"/>
                                          </p:stCondLst>
                                        </p:cTn>
                                        <p:tgtEl>
                                          <p:spTgt spid="21"/>
                                        </p:tgtEl>
                                        <p:attrNameLst>
                                          <p:attrName>ppt_y</p:attrName>
                                        </p:attrNameLst>
                                      </p:cBhvr>
                                      <p:tavLst>
                                        <p:tav tm="0" fmla="#ppt_y-sin(pi*$)/3">
                                          <p:val>
                                            <p:fltVal val="0.5"/>
                                          </p:val>
                                        </p:tav>
                                        <p:tav tm="100000">
                                          <p:val>
                                            <p:fltVal val="1"/>
                                          </p:val>
                                        </p:tav>
                                      </p:tavLst>
                                    </p:anim>
                                    <p:anim calcmode="lin" valueType="num">
                                      <p:cBhvr>
                                        <p:cTn id="74" dur="664" tmFilter="0, 0; 0.125,0.2665; 0.25,0.4; 0.375,0.465; 0.5,0.5;  0.625,0.535; 0.75,0.6; 0.875,0.7335; 1,1">
                                          <p:stCondLst>
                                            <p:cond delay="664"/>
                                          </p:stCondLst>
                                        </p:cTn>
                                        <p:tgtEl>
                                          <p:spTgt spid="21"/>
                                        </p:tgtEl>
                                        <p:attrNameLst>
                                          <p:attrName>ppt_y</p:attrName>
                                        </p:attrNameLst>
                                      </p:cBhvr>
                                      <p:tavLst>
                                        <p:tav tm="0" fmla="#ppt_y-sin(pi*$)/9">
                                          <p:val>
                                            <p:fltVal val="0"/>
                                          </p:val>
                                        </p:tav>
                                        <p:tav tm="100000">
                                          <p:val>
                                            <p:fltVal val="1"/>
                                          </p:val>
                                        </p:tav>
                                      </p:tavLst>
                                    </p:anim>
                                    <p:anim calcmode="lin" valueType="num">
                                      <p:cBhvr>
                                        <p:cTn id="75" dur="332" tmFilter="0, 0; 0.125,0.2665; 0.25,0.4; 0.375,0.465; 0.5,0.5;  0.625,0.535; 0.75,0.6; 0.875,0.7335; 1,1">
                                          <p:stCondLst>
                                            <p:cond delay="1324"/>
                                          </p:stCondLst>
                                        </p:cTn>
                                        <p:tgtEl>
                                          <p:spTgt spid="21"/>
                                        </p:tgtEl>
                                        <p:attrNameLst>
                                          <p:attrName>ppt_y</p:attrName>
                                        </p:attrNameLst>
                                      </p:cBhvr>
                                      <p:tavLst>
                                        <p:tav tm="0" fmla="#ppt_y-sin(pi*$)/27">
                                          <p:val>
                                            <p:fltVal val="0"/>
                                          </p:val>
                                        </p:tav>
                                        <p:tav tm="100000">
                                          <p:val>
                                            <p:fltVal val="1"/>
                                          </p:val>
                                        </p:tav>
                                      </p:tavLst>
                                    </p:anim>
                                    <p:anim calcmode="lin" valueType="num">
                                      <p:cBhvr>
                                        <p:cTn id="76" dur="164" tmFilter="0, 0; 0.125,0.2665; 0.25,0.4; 0.375,0.465; 0.5,0.5;  0.625,0.535; 0.75,0.6; 0.875,0.7335; 1,1">
                                          <p:stCondLst>
                                            <p:cond delay="1656"/>
                                          </p:stCondLst>
                                        </p:cTn>
                                        <p:tgtEl>
                                          <p:spTgt spid="21"/>
                                        </p:tgtEl>
                                        <p:attrNameLst>
                                          <p:attrName>ppt_y</p:attrName>
                                        </p:attrNameLst>
                                      </p:cBhvr>
                                      <p:tavLst>
                                        <p:tav tm="0" fmla="#ppt_y-sin(pi*$)/81">
                                          <p:val>
                                            <p:fltVal val="0"/>
                                          </p:val>
                                        </p:tav>
                                        <p:tav tm="100000">
                                          <p:val>
                                            <p:fltVal val="1"/>
                                          </p:val>
                                        </p:tav>
                                      </p:tavLst>
                                    </p:anim>
                                    <p:animScale>
                                      <p:cBhvr>
                                        <p:cTn id="77" dur="26">
                                          <p:stCondLst>
                                            <p:cond delay="650"/>
                                          </p:stCondLst>
                                        </p:cTn>
                                        <p:tgtEl>
                                          <p:spTgt spid="21"/>
                                        </p:tgtEl>
                                      </p:cBhvr>
                                      <p:to x="100000" y="60000"/>
                                    </p:animScale>
                                    <p:animScale>
                                      <p:cBhvr>
                                        <p:cTn id="78" dur="166" decel="50000">
                                          <p:stCondLst>
                                            <p:cond delay="676"/>
                                          </p:stCondLst>
                                        </p:cTn>
                                        <p:tgtEl>
                                          <p:spTgt spid="21"/>
                                        </p:tgtEl>
                                      </p:cBhvr>
                                      <p:to x="100000" y="100000"/>
                                    </p:animScale>
                                    <p:animScale>
                                      <p:cBhvr>
                                        <p:cTn id="79" dur="26">
                                          <p:stCondLst>
                                            <p:cond delay="1312"/>
                                          </p:stCondLst>
                                        </p:cTn>
                                        <p:tgtEl>
                                          <p:spTgt spid="21"/>
                                        </p:tgtEl>
                                      </p:cBhvr>
                                      <p:to x="100000" y="80000"/>
                                    </p:animScale>
                                    <p:animScale>
                                      <p:cBhvr>
                                        <p:cTn id="80" dur="166" decel="50000">
                                          <p:stCondLst>
                                            <p:cond delay="1338"/>
                                          </p:stCondLst>
                                        </p:cTn>
                                        <p:tgtEl>
                                          <p:spTgt spid="21"/>
                                        </p:tgtEl>
                                      </p:cBhvr>
                                      <p:to x="100000" y="100000"/>
                                    </p:animScale>
                                    <p:animScale>
                                      <p:cBhvr>
                                        <p:cTn id="81" dur="26">
                                          <p:stCondLst>
                                            <p:cond delay="1642"/>
                                          </p:stCondLst>
                                        </p:cTn>
                                        <p:tgtEl>
                                          <p:spTgt spid="21"/>
                                        </p:tgtEl>
                                      </p:cBhvr>
                                      <p:to x="100000" y="90000"/>
                                    </p:animScale>
                                    <p:animScale>
                                      <p:cBhvr>
                                        <p:cTn id="82" dur="166" decel="50000">
                                          <p:stCondLst>
                                            <p:cond delay="1668"/>
                                          </p:stCondLst>
                                        </p:cTn>
                                        <p:tgtEl>
                                          <p:spTgt spid="21"/>
                                        </p:tgtEl>
                                      </p:cBhvr>
                                      <p:to x="100000" y="100000"/>
                                    </p:animScale>
                                    <p:animScale>
                                      <p:cBhvr>
                                        <p:cTn id="83" dur="26">
                                          <p:stCondLst>
                                            <p:cond delay="1808"/>
                                          </p:stCondLst>
                                        </p:cTn>
                                        <p:tgtEl>
                                          <p:spTgt spid="21"/>
                                        </p:tgtEl>
                                      </p:cBhvr>
                                      <p:to x="100000" y="95000"/>
                                    </p:animScale>
                                    <p:animScale>
                                      <p:cBhvr>
                                        <p:cTn id="84" dur="166" decel="50000">
                                          <p:stCondLst>
                                            <p:cond delay="1834"/>
                                          </p:stCondLst>
                                        </p:cTn>
                                        <p:tgtEl>
                                          <p:spTgt spid="21"/>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0" grpId="0"/>
      <p:bldP spid="2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reeform 6">
            <a:extLst>
              <a:ext uri="{FF2B5EF4-FFF2-40B4-BE49-F238E27FC236}">
                <a16:creationId xmlns:a16="http://schemas.microsoft.com/office/drawing/2014/main" id="{60A53A80-58E5-4AF5-8A1F-3FF116DAD042}"/>
              </a:ext>
            </a:extLst>
          </p:cNvPr>
          <p:cNvSpPr/>
          <p:nvPr/>
        </p:nvSpPr>
        <p:spPr>
          <a:xfrm rot="6599254">
            <a:off x="-8326942" y="-3119283"/>
            <a:ext cx="12014151" cy="12388074"/>
          </a:xfrm>
          <a:custGeom>
            <a:avLst/>
            <a:gdLst/>
            <a:ahLst/>
            <a:cxnLst/>
            <a:rect l="l" t="t" r="r" b="b"/>
            <a:pathLst>
              <a:path w="11622266" h="12388074">
                <a:moveTo>
                  <a:pt x="0" y="0"/>
                </a:moveTo>
                <a:lnTo>
                  <a:pt x="11622266" y="0"/>
                </a:lnTo>
                <a:lnTo>
                  <a:pt x="11622266" y="12388074"/>
                </a:lnTo>
                <a:lnTo>
                  <a:pt x="0" y="1238807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s-ES" dirty="0"/>
          </a:p>
        </p:txBody>
      </p:sp>
      <p:sp>
        <p:nvSpPr>
          <p:cNvPr id="6" name="Freeform 18">
            <a:extLst>
              <a:ext uri="{FF2B5EF4-FFF2-40B4-BE49-F238E27FC236}">
                <a16:creationId xmlns:a16="http://schemas.microsoft.com/office/drawing/2014/main" id="{4AE26611-BAC1-4F55-842F-2C61BAF15C72}"/>
              </a:ext>
            </a:extLst>
          </p:cNvPr>
          <p:cNvSpPr/>
          <p:nvPr/>
        </p:nvSpPr>
        <p:spPr>
          <a:xfrm>
            <a:off x="10438761" y="5237678"/>
            <a:ext cx="2556197" cy="2751289"/>
          </a:xfrm>
          <a:custGeom>
            <a:avLst/>
            <a:gdLst/>
            <a:ahLst/>
            <a:cxnLst/>
            <a:rect l="l" t="t" r="r" b="b"/>
            <a:pathLst>
              <a:path w="2556197" h="2751289">
                <a:moveTo>
                  <a:pt x="0" y="0"/>
                </a:moveTo>
                <a:lnTo>
                  <a:pt x="2556197" y="0"/>
                </a:lnTo>
                <a:lnTo>
                  <a:pt x="2556197" y="2751288"/>
                </a:lnTo>
                <a:lnTo>
                  <a:pt x="0" y="2751288"/>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7" name="Título 89">
            <a:extLst>
              <a:ext uri="{FF2B5EF4-FFF2-40B4-BE49-F238E27FC236}">
                <a16:creationId xmlns:a16="http://schemas.microsoft.com/office/drawing/2014/main" id="{444B6911-EFA3-4C00-8612-62F60A9ED6F3}"/>
              </a:ext>
            </a:extLst>
          </p:cNvPr>
          <p:cNvSpPr>
            <a:spLocks noGrp="1"/>
          </p:cNvSpPr>
          <p:nvPr>
            <p:ph type="title"/>
          </p:nvPr>
        </p:nvSpPr>
        <p:spPr>
          <a:xfrm>
            <a:off x="97899" y="-15038"/>
            <a:ext cx="10515600" cy="1325563"/>
          </a:xfrm>
        </p:spPr>
        <p:txBody>
          <a:bodyPr/>
          <a:lstStyle/>
          <a:p>
            <a:r>
              <a:rPr lang="es-ES" dirty="0">
                <a:effectLst>
                  <a:outerShdw blurRad="38100" dist="38100" dir="2700000" algn="tl">
                    <a:srgbClr val="000000">
                      <a:alpha val="43137"/>
                    </a:srgbClr>
                  </a:outerShdw>
                </a:effectLst>
              </a:rPr>
              <a:t>Datos desbalanceados – Medidas adoptadas</a:t>
            </a:r>
          </a:p>
        </p:txBody>
      </p:sp>
      <p:cxnSp>
        <p:nvCxnSpPr>
          <p:cNvPr id="8" name="Conector recto 7">
            <a:extLst>
              <a:ext uri="{FF2B5EF4-FFF2-40B4-BE49-F238E27FC236}">
                <a16:creationId xmlns:a16="http://schemas.microsoft.com/office/drawing/2014/main" id="{42BFC390-A8D0-469D-80A2-1291349B10C8}"/>
              </a:ext>
            </a:extLst>
          </p:cNvPr>
          <p:cNvCxnSpPr>
            <a:cxnSpLocks/>
          </p:cNvCxnSpPr>
          <p:nvPr/>
        </p:nvCxnSpPr>
        <p:spPr>
          <a:xfrm>
            <a:off x="-1174139" y="933450"/>
            <a:ext cx="14169097" cy="0"/>
          </a:xfrm>
          <a:prstGeom prst="line">
            <a:avLst/>
          </a:prstGeom>
        </p:spPr>
        <p:style>
          <a:lnRef idx="1">
            <a:schemeClr val="dk1"/>
          </a:lnRef>
          <a:fillRef idx="0">
            <a:schemeClr val="dk1"/>
          </a:fillRef>
          <a:effectRef idx="0">
            <a:schemeClr val="dk1"/>
          </a:effectRef>
          <a:fontRef idx="minor">
            <a:schemeClr val="tx1"/>
          </a:fontRef>
        </p:style>
      </p:cxnSp>
      <p:sp>
        <p:nvSpPr>
          <p:cNvPr id="14" name="Freeform 9">
            <a:extLst>
              <a:ext uri="{FF2B5EF4-FFF2-40B4-BE49-F238E27FC236}">
                <a16:creationId xmlns:a16="http://schemas.microsoft.com/office/drawing/2014/main" id="{8172B3E3-AB0B-489F-962B-B7621C87DF2A}"/>
              </a:ext>
            </a:extLst>
          </p:cNvPr>
          <p:cNvSpPr/>
          <p:nvPr/>
        </p:nvSpPr>
        <p:spPr>
          <a:xfrm>
            <a:off x="10094242" y="-1794241"/>
            <a:ext cx="3334026" cy="3588482"/>
          </a:xfrm>
          <a:custGeom>
            <a:avLst/>
            <a:gdLst/>
            <a:ahLst/>
            <a:cxnLst/>
            <a:rect l="l" t="t" r="r" b="b"/>
            <a:pathLst>
              <a:path w="3334026" h="3588482">
                <a:moveTo>
                  <a:pt x="0" y="0"/>
                </a:moveTo>
                <a:lnTo>
                  <a:pt x="3334026" y="0"/>
                </a:lnTo>
                <a:lnTo>
                  <a:pt x="3334026" y="3588482"/>
                </a:lnTo>
                <a:lnTo>
                  <a:pt x="0" y="3588482"/>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2" name="CuadroTexto 1">
            <a:extLst>
              <a:ext uri="{FF2B5EF4-FFF2-40B4-BE49-F238E27FC236}">
                <a16:creationId xmlns:a16="http://schemas.microsoft.com/office/drawing/2014/main" id="{8683D7A3-5383-43CC-A689-37934106D1EA}"/>
              </a:ext>
            </a:extLst>
          </p:cNvPr>
          <p:cNvSpPr txBox="1"/>
          <p:nvPr/>
        </p:nvSpPr>
        <p:spPr>
          <a:xfrm>
            <a:off x="2516862" y="2064190"/>
            <a:ext cx="8003263" cy="3416320"/>
          </a:xfrm>
          <a:prstGeom prst="rect">
            <a:avLst/>
          </a:prstGeom>
          <a:noFill/>
        </p:spPr>
        <p:txBody>
          <a:bodyPr wrap="square" rtlCol="0">
            <a:spAutoFit/>
          </a:bodyPr>
          <a:lstStyle/>
          <a:p>
            <a:pPr marL="285750" indent="-285750" algn="just">
              <a:buClr>
                <a:srgbClr val="A40000"/>
              </a:buClr>
              <a:buFont typeface="Wingdings" panose="05000000000000000000" pitchFamily="2" charset="2"/>
              <a:buChar char="v"/>
            </a:pPr>
            <a:r>
              <a:rPr lang="es-ES" b="1" u="sng" dirty="0"/>
              <a:t>SMOTE</a:t>
            </a:r>
            <a:r>
              <a:rPr lang="es-ES" b="1" dirty="0"/>
              <a:t>: </a:t>
            </a:r>
            <a:r>
              <a:rPr lang="es-ES" dirty="0"/>
              <a:t>Es una técnica de </a:t>
            </a:r>
            <a:r>
              <a:rPr lang="es-ES" dirty="0" err="1"/>
              <a:t>sobremuestreo</a:t>
            </a:r>
            <a:r>
              <a:rPr lang="es-ES" dirty="0"/>
              <a:t> que utiliza un algoritmo de vecino k-más cercano para crear datos sintéticos de la clase minoritaria.</a:t>
            </a:r>
          </a:p>
          <a:p>
            <a:pPr algn="just">
              <a:buClr>
                <a:srgbClr val="A40000"/>
              </a:buClr>
            </a:pPr>
            <a:endParaRPr lang="es-ES" dirty="0"/>
          </a:p>
          <a:p>
            <a:pPr algn="just">
              <a:buClr>
                <a:srgbClr val="A40000"/>
              </a:buClr>
            </a:pPr>
            <a:endParaRPr lang="es-ES" dirty="0"/>
          </a:p>
          <a:p>
            <a:pPr marL="285750" indent="-285750" algn="just">
              <a:buClr>
                <a:srgbClr val="A40000"/>
              </a:buClr>
              <a:buFont typeface="Wingdings" panose="05000000000000000000" pitchFamily="2" charset="2"/>
              <a:buChar char="v"/>
            </a:pPr>
            <a:r>
              <a:rPr lang="es-ES" b="1" u="sng" dirty="0" err="1"/>
              <a:t>Random</a:t>
            </a:r>
            <a:r>
              <a:rPr lang="es-ES" b="1" u="sng" dirty="0"/>
              <a:t> </a:t>
            </a:r>
            <a:r>
              <a:rPr lang="es-ES" b="1" u="sng" dirty="0" err="1"/>
              <a:t>Oversampling</a:t>
            </a:r>
            <a:r>
              <a:rPr lang="es-ES" dirty="0"/>
              <a:t>: funciona replicando muestras de la clase minoritaria. El objetivo es volver a muestrear la proporción de la clase minoritaria siguiendo la proporción de la clase mayoritaria.</a:t>
            </a:r>
          </a:p>
          <a:p>
            <a:pPr algn="just">
              <a:buClr>
                <a:srgbClr val="A40000"/>
              </a:buClr>
            </a:pPr>
            <a:endParaRPr lang="es-ES" dirty="0"/>
          </a:p>
          <a:p>
            <a:pPr algn="just">
              <a:buClr>
                <a:srgbClr val="A40000"/>
              </a:buClr>
            </a:pPr>
            <a:endParaRPr lang="es-ES" dirty="0"/>
          </a:p>
          <a:p>
            <a:pPr marL="285750" indent="-285750" algn="just">
              <a:buClr>
                <a:srgbClr val="A40000"/>
              </a:buClr>
              <a:buFont typeface="Wingdings" panose="05000000000000000000" pitchFamily="2" charset="2"/>
              <a:buChar char="v"/>
            </a:pPr>
            <a:r>
              <a:rPr lang="es-ES" b="1" u="sng" dirty="0" err="1"/>
              <a:t>Random</a:t>
            </a:r>
            <a:r>
              <a:rPr lang="es-ES" b="1" u="sng" dirty="0"/>
              <a:t> </a:t>
            </a:r>
            <a:r>
              <a:rPr lang="es-ES" b="1" u="sng" dirty="0" err="1"/>
              <a:t>Undersampling</a:t>
            </a:r>
            <a:r>
              <a:rPr lang="es-ES" b="1" dirty="0"/>
              <a:t>: </a:t>
            </a:r>
            <a:r>
              <a:rPr lang="es-ES" dirty="0"/>
              <a:t>funciona eliminando aleatoriamente muestras de la clase mayoritaria. El objetivo es reducir la proporción de la clase mayoritaria hasta que el número sea similar al de la clase minoritaria.</a:t>
            </a:r>
          </a:p>
        </p:txBody>
      </p:sp>
      <p:sp>
        <p:nvSpPr>
          <p:cNvPr id="9" name="CuadroTexto 8">
            <a:extLst>
              <a:ext uri="{FF2B5EF4-FFF2-40B4-BE49-F238E27FC236}">
                <a16:creationId xmlns:a16="http://schemas.microsoft.com/office/drawing/2014/main" id="{F59F1CDE-0ACB-4794-B43A-32E686FD9386}"/>
              </a:ext>
            </a:extLst>
          </p:cNvPr>
          <p:cNvSpPr txBox="1"/>
          <p:nvPr/>
        </p:nvSpPr>
        <p:spPr>
          <a:xfrm>
            <a:off x="7924" y="5221369"/>
            <a:ext cx="3277661" cy="1600438"/>
          </a:xfrm>
          <a:prstGeom prst="rect">
            <a:avLst/>
          </a:prstGeom>
          <a:noFill/>
        </p:spPr>
        <p:txBody>
          <a:bodyPr wrap="square" rtlCol="0">
            <a:spAutoFit/>
          </a:bodyPr>
          <a:lstStyle/>
          <a:p>
            <a:pPr marL="285750" indent="-285750">
              <a:buFont typeface="Wingdings" panose="05000000000000000000" pitchFamily="2" charset="2"/>
              <a:buChar char="§"/>
            </a:pPr>
            <a:r>
              <a:rPr lang="es-ES" sz="700" dirty="0">
                <a:solidFill>
                  <a:schemeClr val="tx1">
                    <a:lumMod val="75000"/>
                    <a:lumOff val="25000"/>
                  </a:schemeClr>
                </a:solidFill>
              </a:rPr>
              <a:t>Contexto y justificación del tema</a:t>
            </a:r>
          </a:p>
          <a:p>
            <a:pPr marL="285750" indent="-285750">
              <a:buFont typeface="Wingdings" panose="05000000000000000000" pitchFamily="2" charset="2"/>
              <a:buChar char="§"/>
            </a:pPr>
            <a:r>
              <a:rPr lang="es-ES" sz="700" dirty="0">
                <a:solidFill>
                  <a:schemeClr val="tx1">
                    <a:lumMod val="75000"/>
                    <a:lumOff val="25000"/>
                  </a:schemeClr>
                </a:solidFill>
              </a:rPr>
              <a:t>Hipótesis planteadas en el EDA</a:t>
            </a:r>
          </a:p>
          <a:p>
            <a:pPr marL="285750" indent="-285750">
              <a:buFont typeface="Wingdings" panose="05000000000000000000" pitchFamily="2" charset="2"/>
              <a:buChar char="§"/>
            </a:pPr>
            <a:r>
              <a:rPr lang="es-ES" sz="700" dirty="0">
                <a:solidFill>
                  <a:schemeClr val="tx1">
                    <a:lumMod val="75000"/>
                    <a:lumOff val="25000"/>
                  </a:schemeClr>
                </a:solidFill>
              </a:rPr>
              <a:t>Datos modelos ML</a:t>
            </a:r>
          </a:p>
          <a:p>
            <a:pPr marL="285750" indent="-285750">
              <a:buFont typeface="Wingdings" panose="05000000000000000000" pitchFamily="2" charset="2"/>
              <a:buChar char="§"/>
            </a:pPr>
            <a:r>
              <a:rPr lang="es-ES" sz="700" dirty="0">
                <a:solidFill>
                  <a:schemeClr val="tx1">
                    <a:lumMod val="75000"/>
                    <a:lumOff val="25000"/>
                  </a:schemeClr>
                </a:solidFill>
              </a:rPr>
              <a:t>Hipótesis actuales planteadas</a:t>
            </a:r>
          </a:p>
          <a:p>
            <a:pPr marL="285750" indent="-285750">
              <a:buFont typeface="Wingdings" panose="05000000000000000000" pitchFamily="2" charset="2"/>
              <a:buChar char="§"/>
            </a:pPr>
            <a:r>
              <a:rPr lang="es-ES" sz="700" dirty="0">
                <a:solidFill>
                  <a:schemeClr val="tx1">
                    <a:lumMod val="75000"/>
                    <a:lumOff val="25000"/>
                  </a:schemeClr>
                </a:solidFill>
              </a:rPr>
              <a:t>Algoritmos de ML utilizados</a:t>
            </a:r>
          </a:p>
          <a:p>
            <a:pPr marL="285750" indent="-285750">
              <a:buFont typeface="Wingdings" panose="05000000000000000000" pitchFamily="2" charset="2"/>
              <a:buChar char="§"/>
            </a:pPr>
            <a:r>
              <a:rPr lang="es-ES" sz="700" dirty="0">
                <a:solidFill>
                  <a:schemeClr val="tx1">
                    <a:lumMod val="75000"/>
                    <a:lumOff val="25000"/>
                  </a:schemeClr>
                </a:solidFill>
              </a:rPr>
              <a:t>Resultados modelos ML sin tratamiento de datos</a:t>
            </a:r>
          </a:p>
          <a:p>
            <a:pPr marL="285750" indent="-285750">
              <a:buFont typeface="Wingdings" panose="05000000000000000000" pitchFamily="2" charset="2"/>
              <a:buChar char="§"/>
            </a:pPr>
            <a:r>
              <a:rPr lang="es-ES" sz="700" dirty="0">
                <a:solidFill>
                  <a:schemeClr val="tx1">
                    <a:lumMod val="75000"/>
                    <a:lumOff val="25000"/>
                  </a:schemeClr>
                </a:solidFill>
              </a:rPr>
              <a:t>Datos desbalanceados – Medidas adoptadas</a:t>
            </a:r>
          </a:p>
          <a:p>
            <a:pPr marL="285750" indent="-285750">
              <a:buFont typeface="Wingdings" panose="05000000000000000000" pitchFamily="2" charset="2"/>
              <a:buChar char="§"/>
            </a:pPr>
            <a:r>
              <a:rPr lang="es-ES" sz="700" dirty="0">
                <a:solidFill>
                  <a:schemeClr val="tx1">
                    <a:lumMod val="75000"/>
                    <a:lumOff val="25000"/>
                  </a:schemeClr>
                </a:solidFill>
              </a:rPr>
              <a:t>Resultados modelos ML con tratamiento de datos</a:t>
            </a:r>
          </a:p>
          <a:p>
            <a:pPr marL="285750" indent="-285750">
              <a:buFont typeface="Wingdings" panose="05000000000000000000" pitchFamily="2" charset="2"/>
              <a:buChar char="§"/>
            </a:pPr>
            <a:r>
              <a:rPr lang="es-ES" sz="700" dirty="0">
                <a:solidFill>
                  <a:schemeClr val="tx1">
                    <a:lumMod val="75000"/>
                    <a:lumOff val="25000"/>
                  </a:schemeClr>
                </a:solidFill>
              </a:rPr>
              <a:t>Importancia características modelo seleccionado</a:t>
            </a:r>
          </a:p>
          <a:p>
            <a:pPr marL="285750" indent="-285750">
              <a:buFont typeface="Wingdings" panose="05000000000000000000" pitchFamily="2" charset="2"/>
              <a:buChar char="§"/>
            </a:pPr>
            <a:r>
              <a:rPr lang="es-ES" sz="700" dirty="0">
                <a:solidFill>
                  <a:schemeClr val="tx1">
                    <a:lumMod val="75000"/>
                    <a:lumOff val="25000"/>
                  </a:schemeClr>
                </a:solidFill>
              </a:rPr>
              <a:t>Evaluación modelo sin característica “Diabetes”</a:t>
            </a:r>
          </a:p>
          <a:p>
            <a:pPr marL="285750" indent="-285750">
              <a:buFont typeface="Wingdings" panose="05000000000000000000" pitchFamily="2" charset="2"/>
              <a:buChar char="§"/>
            </a:pPr>
            <a:r>
              <a:rPr lang="es-ES" sz="700" dirty="0">
                <a:solidFill>
                  <a:schemeClr val="tx1">
                    <a:lumMod val="75000"/>
                    <a:lumOff val="25000"/>
                  </a:schemeClr>
                </a:solidFill>
              </a:rPr>
              <a:t>Curvas ROC</a:t>
            </a:r>
          </a:p>
          <a:p>
            <a:pPr marL="285750" indent="-285750">
              <a:buFont typeface="Wingdings" panose="05000000000000000000" pitchFamily="2" charset="2"/>
              <a:buChar char="§"/>
            </a:pPr>
            <a:r>
              <a:rPr lang="es-ES" sz="700" dirty="0" err="1">
                <a:solidFill>
                  <a:schemeClr val="tx1">
                    <a:lumMod val="75000"/>
                    <a:lumOff val="25000"/>
                  </a:schemeClr>
                </a:solidFill>
              </a:rPr>
              <a:t>Accuracy</a:t>
            </a:r>
            <a:r>
              <a:rPr lang="es-ES" sz="700" dirty="0">
                <a:solidFill>
                  <a:schemeClr val="tx1">
                    <a:lumMod val="75000"/>
                    <a:lumOff val="25000"/>
                  </a:schemeClr>
                </a:solidFill>
              </a:rPr>
              <a:t> de los modelos</a:t>
            </a:r>
          </a:p>
          <a:p>
            <a:pPr marL="285750" indent="-285750">
              <a:buFont typeface="Wingdings" panose="05000000000000000000" pitchFamily="2" charset="2"/>
              <a:buChar char="§"/>
            </a:pPr>
            <a:r>
              <a:rPr lang="es-ES" sz="700" dirty="0">
                <a:solidFill>
                  <a:schemeClr val="tx1">
                    <a:lumMod val="75000"/>
                    <a:lumOff val="25000"/>
                  </a:schemeClr>
                </a:solidFill>
              </a:rPr>
              <a:t>Conclusión y validación de hipótesis</a:t>
            </a:r>
          </a:p>
          <a:p>
            <a:pPr marL="285750" indent="-285750">
              <a:buFont typeface="Wingdings" panose="05000000000000000000" pitchFamily="2" charset="2"/>
              <a:buChar char="q"/>
            </a:pPr>
            <a:endParaRPr lang="es-ES" sz="700" dirty="0">
              <a:solidFill>
                <a:schemeClr val="tx1">
                  <a:lumMod val="75000"/>
                  <a:lumOff val="25000"/>
                </a:schemeClr>
              </a:solidFill>
            </a:endParaRPr>
          </a:p>
        </p:txBody>
      </p:sp>
      <p:sp>
        <p:nvSpPr>
          <p:cNvPr id="10" name="CuadroTexto 9">
            <a:extLst>
              <a:ext uri="{FF2B5EF4-FFF2-40B4-BE49-F238E27FC236}">
                <a16:creationId xmlns:a16="http://schemas.microsoft.com/office/drawing/2014/main" id="{5D4C3CD2-A729-4D85-BDAB-793923F3F462}"/>
              </a:ext>
            </a:extLst>
          </p:cNvPr>
          <p:cNvSpPr txBox="1"/>
          <p:nvPr/>
        </p:nvSpPr>
        <p:spPr>
          <a:xfrm>
            <a:off x="-36143" y="5845504"/>
            <a:ext cx="314979" cy="215444"/>
          </a:xfrm>
          <a:prstGeom prst="rect">
            <a:avLst/>
          </a:prstGeom>
          <a:noFill/>
        </p:spPr>
        <p:txBody>
          <a:bodyPr wrap="square">
            <a:spAutoFit/>
          </a:bodyPr>
          <a:lstStyle/>
          <a:p>
            <a:r>
              <a:rPr lang="es-ES" sz="800" dirty="0"/>
              <a:t>❤️</a:t>
            </a:r>
          </a:p>
        </p:txBody>
      </p:sp>
    </p:spTree>
    <p:extLst>
      <p:ext uri="{BB962C8B-B14F-4D97-AF65-F5344CB8AC3E}">
        <p14:creationId xmlns:p14="http://schemas.microsoft.com/office/powerpoint/2010/main" val="2191650522"/>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2530</TotalTime>
  <Words>3647</Words>
  <Application>Microsoft Office PowerPoint</Application>
  <PresentationFormat>Panorámica</PresentationFormat>
  <Paragraphs>470</Paragraphs>
  <Slides>16</Slides>
  <Notes>8</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16</vt:i4>
      </vt:variant>
    </vt:vector>
  </HeadingPairs>
  <TitlesOfParts>
    <vt:vector size="23" baseType="lpstr">
      <vt:lpstr>Apple Color Emoji</vt:lpstr>
      <vt:lpstr>Arial</vt:lpstr>
      <vt:lpstr>Calibri</vt:lpstr>
      <vt:lpstr>Calibri Light</vt:lpstr>
      <vt:lpstr>Consolas</vt:lpstr>
      <vt:lpstr>Wingdings</vt:lpstr>
      <vt:lpstr>Tema de Office</vt:lpstr>
      <vt:lpstr>ML para predecir las posibilidades de sufrir una enfermedad cardiaca</vt:lpstr>
      <vt:lpstr>Índice</vt:lpstr>
      <vt:lpstr>Contexto y justificación del tema</vt:lpstr>
      <vt:lpstr>Hipótesis planteadas en el EDA</vt:lpstr>
      <vt:lpstr>Presentación de PowerPoint</vt:lpstr>
      <vt:lpstr>Hipótesis actuales planteadas</vt:lpstr>
      <vt:lpstr>Algoritmos de ML utilizados</vt:lpstr>
      <vt:lpstr>Resultados modelos ML sin tratamiento de datos</vt:lpstr>
      <vt:lpstr>Datos desbalanceados – Medidas adoptadas</vt:lpstr>
      <vt:lpstr>Resultados modelos ML con tratamiento de datos</vt:lpstr>
      <vt:lpstr>Importancia características modelo seleccionado</vt:lpstr>
      <vt:lpstr>Evaluación modelo sin característica “Diabetes”</vt:lpstr>
      <vt:lpstr>Curvas ROC</vt:lpstr>
      <vt:lpstr>Accuracy de los modelos</vt:lpstr>
      <vt:lpstr>Conclusión y validación de hipótesis</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Cristina Hidalgo Palacios</dc:creator>
  <cp:lastModifiedBy>Cristina Hidalgo Palacios</cp:lastModifiedBy>
  <cp:revision>70</cp:revision>
  <cp:lastPrinted>2023-07-04T03:22:00Z</cp:lastPrinted>
  <dcterms:created xsi:type="dcterms:W3CDTF">2023-07-02T07:46:51Z</dcterms:created>
  <dcterms:modified xsi:type="dcterms:W3CDTF">2023-08-31T14:45:05Z</dcterms:modified>
</cp:coreProperties>
</file>