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9" r:id="rId15"/>
    <p:sldId id="270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6" roundtripDataSignature="AMtx7mjiAS4uQLDluDN816CPXwbsvU7I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  <p:sp>
        <p:nvSpPr>
          <p:cNvPr id="165" name="Google Shape;1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  <p:sp>
        <p:nvSpPr>
          <p:cNvPr id="247" name="Google Shape;2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297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  <p:sp>
        <p:nvSpPr>
          <p:cNvPr id="271" name="Google Shape;2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  <p:sp>
        <p:nvSpPr>
          <p:cNvPr id="279" name="Google Shape;2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  <p:sp>
        <p:nvSpPr>
          <p:cNvPr id="295" name="Google Shape;2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  <p:sp>
        <p:nvSpPr>
          <p:cNvPr id="303" name="Google Shape;3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  <p:sp>
        <p:nvSpPr>
          <p:cNvPr id="311" name="Google Shape;31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  <p:sp>
        <p:nvSpPr>
          <p:cNvPr id="319" name="Google Shape;31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Google Shape;32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sp>
        <p:nvSpPr>
          <p:cNvPr id="181" name="Google Shape;1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/>
              <a:t>Dudas al comprar un coche: Sea nuevo o de segunda mano, dudas sobre su fiabilidad, sobre su comportamiento... Poder observar lo más crítico del mismo es muy importante.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/>
              <a:t>Talleres sin soluciones especificas. El llegar a un taller sin saber qué le pasa a tu coche y que finalmente en el taller le cambien y compren demasiadas piezas, que realmente no hacían falta.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/>
              <a:t>Presupuestos inflados en talleres. Por la misma razón, te cobran más de lo que tu coche necesitaba.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/>
              <a:t>La información sesgada y nada clara de los foros no es suficiente. Que exista forocoches o similares no ayuda porque los usuarios no son expertos y no se puede comprobar si esa info es veraz o no.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  <p:sp>
        <p:nvSpPr>
          <p:cNvPr id="199" name="Google Shape;1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 RASGOS GENERALES PARA NO TENER TODO EL TOCHO DEL DIAGRAMA LUEGO Y TENER QUE DECIRLO TODO EN 20 SEGUNDOS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  <p:sp>
        <p:nvSpPr>
          <p:cNvPr id="207" name="Google Shape;2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  <p:sp>
        <p:nvSpPr>
          <p:cNvPr id="215" name="Google Shape;2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  <p:sp>
        <p:nvSpPr>
          <p:cNvPr id="223" name="Google Shape;2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  <p:sp>
        <p:nvSpPr>
          <p:cNvPr id="231" name="Google Shape;2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22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2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22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2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22"/>
          <p:cNvSpPr txBox="1"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 cap="none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3" name="Google Shape;33;p22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4" name="Google Shape;34;p22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2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22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sldNum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9" name="Google Shape;39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25008" y="5121656"/>
            <a:ext cx="3454400" cy="1270000"/>
          </a:xfrm>
          <a:prstGeom prst="rect">
            <a:avLst/>
          </a:prstGeom>
          <a:noFill/>
          <a:ln w="9525" cap="flat" cmpd="sng">
            <a:solidFill>
              <a:srgbClr val="E3A091">
                <a:alpha val="6196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1"/>
          <p:cNvSpPr txBox="1">
            <a:spLocks noGrp="1"/>
          </p:cNvSpPr>
          <p:nvPr>
            <p:ph type="body" idx="1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32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32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3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3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Google Shape;154;p32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5" name="Google Shape;155;p32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56" name="Google Shape;156;p32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32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8" name="Google Shape;158;p32"/>
          <p:cNvSpPr txBox="1">
            <a:spLocks noGrp="1"/>
          </p:cNvSpPr>
          <p:nvPr>
            <p:ph type="sldNum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59" name="Google Shape;159;p32"/>
          <p:cNvSpPr txBox="1">
            <a:spLocks noGrp="1"/>
          </p:cNvSpPr>
          <p:nvPr>
            <p:ph type="body" idx="1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3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xfrm rot="5400000">
            <a:off x="5189537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>
                <a:solidFill>
                  <a:srgbClr val="7A979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2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" name="Google Shape;49;p2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24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24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Google Shape;52;p24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Google Shape;53;p24"/>
          <p:cNvSpPr txBox="1"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24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8" name="Google Shape;58;p24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9" name="Google Shape;59;p24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24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24"/>
          <p:cNvSpPr txBox="1">
            <a:spLocks noGrp="1"/>
          </p:cNvSpPr>
          <p:nvPr>
            <p:ph type="sldNum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sz="4200" b="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68" name="Google Shape;68;p25"/>
          <p:cNvCxnSpPr/>
          <p:nvPr/>
        </p:nvCxnSpPr>
        <p:spPr>
          <a:xfrm rot="10800000" flipH="1">
            <a:off x="4563080" y="1575652"/>
            <a:ext cx="8921" cy="48195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9" name="Google Shape;69;p25"/>
          <p:cNvSpPr txBox="1">
            <a:spLocks noGrp="1"/>
          </p:cNvSpPr>
          <p:nvPr>
            <p:ph type="body" idx="1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3537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2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3537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ació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26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3" name="Google Shape;73;p26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2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2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26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26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26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1870"/>
              <a:buNone/>
              <a:defRPr sz="2200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2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1870"/>
              <a:buNone/>
              <a:defRPr sz="22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3" name="Google Shape;83;p26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4" name="Google Shape;84;p26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26"/>
          <p:cNvSpPr txBox="1">
            <a:spLocks noGrp="1"/>
          </p:cNvSpPr>
          <p:nvPr>
            <p:ph type="body" idx="3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body" idx="4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26"/>
          <p:cNvSpPr txBox="1">
            <a:spLocks noGrp="1"/>
          </p:cNvSpPr>
          <p:nvPr>
            <p:ph type="sldNum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sldNum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28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2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2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28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28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28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2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2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29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2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2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29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sz="2200"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body" idx="1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6" name="Google Shape;116;p29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7" name="Google Shape;117;p29"/>
          <p:cNvSpPr txBox="1">
            <a:spLocks noGrp="1"/>
          </p:cNvSpPr>
          <p:nvPr>
            <p:ph type="body" idx="2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29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Google Shape;120;p29"/>
          <p:cNvSpPr txBox="1">
            <a:spLocks noGrp="1"/>
          </p:cNvSpPr>
          <p:nvPr>
            <p:ph type="sldNum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21" name="Google Shape;121;p29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29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ftr" idx="11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30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6" name="Google Shape;126;p3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30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3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3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30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30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30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3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Google Shape;135;p30"/>
          <p:cNvSpPr txBox="1">
            <a:spLocks noGrp="1"/>
          </p:cNvSpPr>
          <p:nvPr>
            <p:ph type="sldNum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sz="24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0"/>
          <p:cNvSpPr>
            <a:spLocks noGrp="1"/>
          </p:cNvSpPr>
          <p:nvPr>
            <p:ph type="pic" idx="2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marL="914400" lvl="1" indent="-281940" algn="l"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marL="1371600" lvl="2" indent="-276225" algn="l"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marL="1828800" lvl="3" indent="-268605" algn="l">
              <a:spcBef>
                <a:spcPts val="180"/>
              </a:spcBef>
              <a:spcAft>
                <a:spcPts val="0"/>
              </a:spcAft>
              <a:buSzPts val="630"/>
              <a:buChar char="🞆"/>
              <a:defRPr sz="900"/>
            </a:lvl4pPr>
            <a:lvl5pPr marL="2286000" lvl="4" indent="-28575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30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Google Shape;140;p30"/>
          <p:cNvSpPr txBox="1">
            <a:spLocks noGrp="1"/>
          </p:cNvSpPr>
          <p:nvPr>
            <p:ph type="dt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0"/>
          <p:cNvSpPr txBox="1">
            <a:spLocks noGrp="1"/>
          </p:cNvSpPr>
          <p:nvPr>
            <p:ph type="ftr" idx="11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21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2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21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21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21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7" name="Google Shape;17;p21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" name="Google Shape;18;p21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" name="Google Shape;19;p2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21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21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lang="es-ES"/>
              <a:t>Presentación de proyecto</a:t>
            </a:r>
            <a:br>
              <a:rPr lang="es-ES"/>
            </a:br>
            <a:r>
              <a:rPr lang="es-ES"/>
              <a:t>ROCKET MOTORS</a:t>
            </a:r>
            <a:endParaRPr/>
          </a:p>
        </p:txBody>
      </p:sp>
      <p:sp>
        <p:nvSpPr>
          <p:cNvPr id="169" name="Google Shape;169;p1"/>
          <p:cNvSpPr txBox="1"/>
          <p:nvPr/>
        </p:nvSpPr>
        <p:spPr>
          <a:xfrm>
            <a:off x="685800" y="2447350"/>
            <a:ext cx="8173599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Equipo: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-"/>
            </a:pPr>
            <a:r>
              <a:rPr lang="es-E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Laura, jefe y documentación.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-"/>
            </a:pPr>
            <a:r>
              <a:rPr lang="es-E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Jorge, jefe y pruebas.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-"/>
            </a:pPr>
            <a:r>
              <a:rPr lang="es-E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Juanma, programación web y base de datos.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-"/>
            </a:pPr>
            <a:r>
              <a:rPr lang="es-E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Ángel, programación web y base de datos.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-"/>
            </a:pPr>
            <a:r>
              <a:rPr lang="es-E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Marta, documentación y modelado.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-"/>
            </a:pPr>
            <a:r>
              <a:rPr lang="es-E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Cristina, documentación y modelado.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0" name="Google Shape;17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6183" y="2487850"/>
            <a:ext cx="3004567" cy="2652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es-ES" dirty="0"/>
              <a:t>Actividades de Ing. SW. | MODELOS</a:t>
            </a:r>
            <a:endParaRPr dirty="0"/>
          </a:p>
        </p:txBody>
      </p:sp>
      <p:sp>
        <p:nvSpPr>
          <p:cNvPr id="243" name="Google Shape;243;p10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ES" dirty="0"/>
              <a:t>2018-2019</a:t>
            </a:r>
            <a:endParaRPr dirty="0"/>
          </a:p>
        </p:txBody>
      </p:sp>
      <p:sp>
        <p:nvSpPr>
          <p:cNvPr id="244" name="Google Shape;244;p10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 dirty="0"/>
          </a:p>
        </p:txBody>
      </p:sp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56BD3451-B641-4587-96C0-BC537F5E5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527048"/>
            <a:ext cx="5791200" cy="46768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es-ES" dirty="0"/>
              <a:t>Actividades de Ing. SW. | ARQUITECTURA</a:t>
            </a:r>
            <a:endParaRPr dirty="0"/>
          </a:p>
        </p:txBody>
      </p:sp>
      <p:sp>
        <p:nvSpPr>
          <p:cNvPr id="251" name="Google Shape;251;p11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ES" dirty="0"/>
              <a:t>2018-2019</a:t>
            </a:r>
            <a:endParaRPr dirty="0"/>
          </a:p>
        </p:txBody>
      </p:sp>
      <p:sp>
        <p:nvSpPr>
          <p:cNvPr id="252" name="Google Shape;252;p11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45733" indent="0">
              <a:spcBef>
                <a:spcPts val="0"/>
              </a:spcBef>
              <a:buSzPts val="2295"/>
              <a:buNone/>
            </a:pPr>
            <a:endParaRPr lang="es-ES" dirty="0"/>
          </a:p>
          <a:p>
            <a:pPr marL="602933" indent="-457200">
              <a:spcBef>
                <a:spcPts val="0"/>
              </a:spcBef>
              <a:buSzPts val="2295"/>
            </a:pPr>
            <a:r>
              <a:rPr lang="es-ES" dirty="0"/>
              <a:t>Para el Modelo-Vista-Controlador hemos optado por un diseño simple y dinámico. Muy intuitivo para que la relación con el cliente sea sencilla. </a:t>
            </a:r>
          </a:p>
          <a:p>
            <a:pPr marL="145733" indent="0">
              <a:spcBef>
                <a:spcPts val="0"/>
              </a:spcBef>
              <a:buSzPts val="2295"/>
              <a:buNone/>
            </a:pPr>
            <a:endParaRPr lang="es-ES" dirty="0"/>
          </a:p>
          <a:p>
            <a:pPr marL="145733" indent="0">
              <a:spcBef>
                <a:spcPts val="0"/>
              </a:spcBef>
              <a:buSzPts val="2295"/>
              <a:buNone/>
            </a:pPr>
            <a:endParaRPr lang="es-ES" dirty="0"/>
          </a:p>
          <a:p>
            <a:pPr marL="602933" indent="-457200">
              <a:spcBef>
                <a:spcPts val="0"/>
              </a:spcBef>
              <a:buSzPts val="2295"/>
            </a:pPr>
            <a:r>
              <a:rPr lang="es-ES" dirty="0"/>
              <a:t>Mostramos a continuación el inicio de sesión, la pantalla de registro de un nuevo usuario y como sería el envío de cualquier sugerencia sobre la web. 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 txBox="1">
            <a:spLocks noGrp="1"/>
          </p:cNvSpPr>
          <p:nvPr>
            <p:ph type="title"/>
          </p:nvPr>
        </p:nvSpPr>
        <p:spPr>
          <a:xfrm>
            <a:off x="304800" y="379476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r>
              <a:rPr lang="es-ES" sz="3600" dirty="0"/>
              <a:t>Actividades de Ing. SW. | ARQUITECTURA</a:t>
            </a:r>
            <a:endParaRPr dirty="0"/>
          </a:p>
        </p:txBody>
      </p:sp>
      <p:sp>
        <p:nvSpPr>
          <p:cNvPr id="259" name="Google Shape;259;p1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ES" dirty="0"/>
              <a:t>2018-2019</a:t>
            </a:r>
            <a:endParaRPr dirty="0"/>
          </a:p>
        </p:txBody>
      </p:sp>
      <p:sp>
        <p:nvSpPr>
          <p:cNvPr id="260" name="Google Shape;260;p12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772F81C-0AD0-4F45-977F-5FFD30C23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83" y="1475733"/>
            <a:ext cx="8534069" cy="45882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 txBox="1">
            <a:spLocks noGrp="1"/>
          </p:cNvSpPr>
          <p:nvPr>
            <p:ph type="title"/>
          </p:nvPr>
        </p:nvSpPr>
        <p:spPr>
          <a:xfrm>
            <a:off x="304800" y="379476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r>
              <a:rPr lang="es-ES" sz="3600" dirty="0"/>
              <a:t>Actividades de Ing. SW. | ARQUITECTURA</a:t>
            </a:r>
            <a:endParaRPr dirty="0"/>
          </a:p>
        </p:txBody>
      </p:sp>
      <p:sp>
        <p:nvSpPr>
          <p:cNvPr id="259" name="Google Shape;259;p1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ES" dirty="0"/>
              <a:t>2018-2019</a:t>
            </a:r>
            <a:endParaRPr dirty="0"/>
          </a:p>
        </p:txBody>
      </p:sp>
      <p:sp>
        <p:nvSpPr>
          <p:cNvPr id="260" name="Google Shape;260;p12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225456C-D5CD-4A6E-B3E8-10EA4CEEB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1527049"/>
            <a:ext cx="850392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1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r>
              <a:rPr lang="es-ES" sz="3600" dirty="0"/>
              <a:t>Actividades de Ing. SW. | ARQUITECTURA</a:t>
            </a:r>
            <a:endParaRPr dirty="0"/>
          </a:p>
        </p:txBody>
      </p:sp>
      <p:sp>
        <p:nvSpPr>
          <p:cNvPr id="275" name="Google Shape;275;p14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ES" dirty="0"/>
              <a:t>2018-2019</a:t>
            </a:r>
            <a:endParaRPr dirty="0"/>
          </a:p>
        </p:txBody>
      </p:sp>
      <p:sp>
        <p:nvSpPr>
          <p:cNvPr id="276" name="Google Shape;276;p14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 dirty="0"/>
          </a:p>
        </p:txBody>
      </p:sp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62A6E295-62BF-4B27-8F17-AB410468A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36" y="1527048"/>
            <a:ext cx="8456528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es-ES" dirty="0"/>
              <a:t>Actividades de Ing. SW. | PATRÓN</a:t>
            </a:r>
            <a:endParaRPr dirty="0"/>
          </a:p>
        </p:txBody>
      </p:sp>
      <p:sp>
        <p:nvSpPr>
          <p:cNvPr id="283" name="Google Shape;283;p15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ES" dirty="0"/>
              <a:t>2018-2019</a:t>
            </a:r>
            <a:endParaRPr dirty="0"/>
          </a:p>
        </p:txBody>
      </p:sp>
      <p:sp>
        <p:nvSpPr>
          <p:cNvPr id="284" name="Google Shape;284;p15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 dirty="0"/>
          </a:p>
        </p:txBody>
      </p:sp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6F65CE8F-5F28-4B53-9E17-CF1CB2710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1527048"/>
            <a:ext cx="8534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ES" dirty="0"/>
              <a:t>2018-2019</a:t>
            </a:r>
            <a:endParaRPr dirty="0"/>
          </a:p>
        </p:txBody>
      </p:sp>
      <p:sp>
        <p:nvSpPr>
          <p:cNvPr id="300" name="Google Shape;300;p17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2933" indent="-457200">
              <a:spcBef>
                <a:spcPts val="0"/>
              </a:spcBef>
              <a:buSzPts val="2295"/>
            </a:pPr>
            <a:r>
              <a:rPr lang="es-ES" dirty="0"/>
              <a:t>Nuestra estrategia ha sido utilizar un modelo de prototipado, que está centrado en  un diseño </a:t>
            </a:r>
            <a:r>
              <a:rPr lang="es-ES"/>
              <a:t>rápido enfocándonos </a:t>
            </a:r>
            <a:r>
              <a:rPr lang="es-ES" dirty="0"/>
              <a:t>en los aspectos visibles para el cliente.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B26D522-F6F9-4DF3-8EAD-5DF0E8E5E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55" y="3179298"/>
            <a:ext cx="8364117" cy="291975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B4601A2-1320-43C9-A13A-20F70AF8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Google Shape;306;p18">
            <a:extLst>
              <a:ext uri="{FF2B5EF4-FFF2-40B4-BE49-F238E27FC236}">
                <a16:creationId xmlns:a16="http://schemas.microsoft.com/office/drawing/2014/main" id="{45AF6F1B-04D8-4651-8BD4-4B8A3EFC0B83}"/>
              </a:ext>
            </a:extLst>
          </p:cNvPr>
          <p:cNvSpPr txBox="1">
            <a:spLocks/>
          </p:cNvSpPr>
          <p:nvPr/>
        </p:nvSpPr>
        <p:spPr>
          <a:xfrm>
            <a:off x="301752" y="235652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/>
              <a:t>Desarrollo/Despliegue| ESTRATEGIAS Y HERRAMIENTAS</a:t>
            </a:r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>
            <a:spLocks noGrp="1"/>
          </p:cNvSpPr>
          <p:nvPr>
            <p:ph type="title"/>
          </p:nvPr>
        </p:nvSpPr>
        <p:spPr>
          <a:xfrm>
            <a:off x="304800" y="351517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es-ES" sz="3200" dirty="0"/>
              <a:t>Desarrollo/Despliegue| ESTRATEGIAS Y HERRAMIENTAS</a:t>
            </a:r>
            <a:endParaRPr dirty="0"/>
          </a:p>
        </p:txBody>
      </p:sp>
      <p:sp>
        <p:nvSpPr>
          <p:cNvPr id="307" name="Google Shape;307;p18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ES" dirty="0"/>
              <a:t>2018-2019</a:t>
            </a:r>
            <a:endParaRPr dirty="0"/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2933" indent="-457200">
              <a:spcBef>
                <a:spcPts val="0"/>
              </a:spcBef>
              <a:buSzPts val="2295"/>
            </a:pPr>
            <a:endParaRPr lang="es-ES" dirty="0"/>
          </a:p>
          <a:p>
            <a:pPr marL="602933" indent="-457200">
              <a:spcBef>
                <a:spcPts val="0"/>
              </a:spcBef>
              <a:buSzPts val="2295"/>
            </a:pPr>
            <a:r>
              <a:rPr lang="es-ES" dirty="0"/>
              <a:t>En cuanto a las herramientas utilizadas : GitHub, </a:t>
            </a:r>
            <a:r>
              <a:rPr lang="es-ES" dirty="0" err="1"/>
              <a:t>Netbeans</a:t>
            </a:r>
            <a:r>
              <a:rPr lang="es-ES" dirty="0"/>
              <a:t> IDE 8.2 (JAVA ), base de datos en MySQL, </a:t>
            </a:r>
            <a:r>
              <a:rPr lang="es-ES" dirty="0" err="1"/>
              <a:t>dreamweaver</a:t>
            </a:r>
            <a:r>
              <a:rPr lang="es-ES" dirty="0"/>
              <a:t> 8(</a:t>
            </a:r>
            <a:r>
              <a:rPr lang="es-ES" dirty="0" err="1"/>
              <a:t>html</a:t>
            </a:r>
            <a:r>
              <a:rPr lang="es-ES" dirty="0"/>
              <a:t>), drive, </a:t>
            </a:r>
            <a:r>
              <a:rPr lang="es-ES" dirty="0" err="1"/>
              <a:t>MagicDraw</a:t>
            </a:r>
            <a:r>
              <a:rPr lang="es-ES" dirty="0"/>
              <a:t> y Word.</a:t>
            </a:r>
            <a:endParaRPr dirty="0"/>
          </a:p>
        </p:txBody>
      </p:sp>
      <p:pic>
        <p:nvPicPr>
          <p:cNvPr id="3" name="Imagen 2" descr="Imagen que contiene objeto&#10;&#10;Descripción generada automáticamente">
            <a:extLst>
              <a:ext uri="{FF2B5EF4-FFF2-40B4-BE49-F238E27FC236}">
                <a16:creationId xmlns:a16="http://schemas.microsoft.com/office/drawing/2014/main" id="{9A4C08EE-CCF4-462D-B1D9-648FA3BB1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302" y="4065564"/>
            <a:ext cx="2105538" cy="1856934"/>
          </a:xfrm>
          <a:prstGeom prst="rect">
            <a:avLst/>
          </a:prstGeom>
        </p:spPr>
      </p:pic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F40ED4CA-A500-4C89-A307-84CDE2A57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267" y="4240530"/>
            <a:ext cx="2742319" cy="1507001"/>
          </a:xfrm>
          <a:prstGeom prst="rect">
            <a:avLst/>
          </a:prstGeom>
        </p:spPr>
      </p:pic>
      <p:pic>
        <p:nvPicPr>
          <p:cNvPr id="7" name="Imagen 6" descr="Imagen que contiene monitor, edificio, azul&#10;&#10;Descripción generada automáticamente">
            <a:extLst>
              <a:ext uri="{FF2B5EF4-FFF2-40B4-BE49-F238E27FC236}">
                <a16:creationId xmlns:a16="http://schemas.microsoft.com/office/drawing/2014/main" id="{294829A8-043E-4ED1-8D53-80B534CAA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595" y="4065564"/>
            <a:ext cx="1592067" cy="159206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es-ES" sz="3600" dirty="0"/>
              <a:t>Desarrollo/Despliegue| DESPLIEGUE</a:t>
            </a:r>
            <a:endParaRPr dirty="0"/>
          </a:p>
        </p:txBody>
      </p:sp>
      <p:sp>
        <p:nvSpPr>
          <p:cNvPr id="315" name="Google Shape;315;p19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ES" dirty="0"/>
              <a:t>2018-2019</a:t>
            </a:r>
            <a:endParaRPr dirty="0"/>
          </a:p>
        </p:txBody>
      </p:sp>
      <p:sp>
        <p:nvSpPr>
          <p:cNvPr id="316" name="Google Shape;316;p19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2933" indent="-457200">
              <a:spcBef>
                <a:spcPts val="0"/>
              </a:spcBef>
              <a:buSzPts val="2295"/>
            </a:pPr>
            <a:endParaRPr lang="es-ES" dirty="0"/>
          </a:p>
          <a:p>
            <a:pPr marL="602933" indent="-457200">
              <a:spcBef>
                <a:spcPts val="0"/>
              </a:spcBef>
              <a:buSzPts val="2295"/>
            </a:pPr>
            <a:r>
              <a:rPr lang="es-ES" dirty="0"/>
              <a:t>Para llegar al público y darnos a conocer haremos uso de las redes sociales tales como: Twitter, Instagram, Facebook….</a:t>
            </a:r>
          </a:p>
          <a:p>
            <a:pPr marL="602933" indent="-457200">
              <a:spcBef>
                <a:spcPts val="0"/>
              </a:spcBef>
              <a:buSzPts val="2295"/>
            </a:pPr>
            <a:endParaRPr lang="es-ES" dirty="0"/>
          </a:p>
          <a:p>
            <a:pPr marL="602933" indent="-457200">
              <a:spcBef>
                <a:spcPts val="0"/>
              </a:spcBef>
              <a:buSzPts val="2295"/>
            </a:pPr>
            <a:r>
              <a:rPr lang="es-ES" dirty="0"/>
              <a:t>También nos promocionaremos a través de otras páginas web , radio y  </a:t>
            </a:r>
            <a:r>
              <a:rPr lang="es-ES" dirty="0" err="1"/>
              <a:t>youtube</a:t>
            </a:r>
            <a:r>
              <a:rPr lang="es-ES" dirty="0"/>
              <a:t> con anuncios.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r>
              <a:rPr lang="es-ES" sz="3200" dirty="0"/>
              <a:t>Desarrollo/Despliegue| Modelo de Implementación</a:t>
            </a:r>
            <a:endParaRPr dirty="0"/>
          </a:p>
        </p:txBody>
      </p:sp>
      <p:sp>
        <p:nvSpPr>
          <p:cNvPr id="323" name="Google Shape;323;p20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ES" dirty="0"/>
              <a:t>2018-2019</a:t>
            </a:r>
            <a:endParaRPr dirty="0"/>
          </a:p>
        </p:txBody>
      </p:sp>
      <p:sp>
        <p:nvSpPr>
          <p:cNvPr id="324" name="Google Shape;324;p20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FB61B44-40A3-46EE-B68E-BD1A221FE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2" y="1450564"/>
            <a:ext cx="7863840" cy="47249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s-ES" dirty="0"/>
              <a:t>ÍNDICE</a:t>
            </a:r>
            <a:endParaRPr dirty="0"/>
          </a:p>
        </p:txBody>
      </p:sp>
      <p:sp>
        <p:nvSpPr>
          <p:cNvPr id="177" name="Google Shape;177;p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2018-2019</a:t>
            </a:r>
            <a:endParaRPr dirty="0"/>
          </a:p>
        </p:txBody>
      </p:sp>
      <p:sp>
        <p:nvSpPr>
          <p:cNvPr id="178" name="Google Shape;178;p2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78"/>
              <a:buChar char="⚫"/>
            </a:pPr>
            <a:r>
              <a:rPr lang="es-ES" sz="2092" dirty="0"/>
              <a:t>Introducción – El problema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Char char="⚫"/>
            </a:pPr>
            <a:r>
              <a:rPr lang="es-ES" sz="2092" dirty="0"/>
              <a:t>El equipo y el trabajo en equipo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Char char="⚫"/>
            </a:pPr>
            <a:r>
              <a:rPr lang="es-ES" sz="2092" dirty="0"/>
              <a:t>La solución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Char char="⚫"/>
            </a:pPr>
            <a:r>
              <a:rPr lang="es-ES" sz="2092" dirty="0"/>
              <a:t>Actividades de Ing. </a:t>
            </a:r>
            <a:r>
              <a:rPr lang="es-ES" sz="2092" dirty="0" err="1"/>
              <a:t>Sw</a:t>
            </a:r>
            <a:endParaRPr sz="2092" dirty="0"/>
          </a:p>
          <a:p>
            <a:pPr marL="548640" lvl="1" indent="-27432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193"/>
              <a:buChar char="⚪"/>
            </a:pPr>
            <a:r>
              <a:rPr lang="es-ES" sz="1704" dirty="0"/>
              <a:t>Requisitos</a:t>
            </a:r>
            <a:endParaRPr dirty="0"/>
          </a:p>
          <a:p>
            <a:pPr marL="548640" lvl="1" indent="-27432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193"/>
              <a:buChar char="⚪"/>
            </a:pPr>
            <a:r>
              <a:rPr lang="es-ES" sz="1704" dirty="0"/>
              <a:t>Modelos</a:t>
            </a:r>
            <a:endParaRPr dirty="0"/>
          </a:p>
          <a:p>
            <a:pPr marL="548640" lvl="1" indent="-27432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193"/>
              <a:buChar char="⚪"/>
            </a:pPr>
            <a:r>
              <a:rPr lang="es-ES" sz="1704" dirty="0"/>
              <a:t>Arquitectura </a:t>
            </a:r>
            <a:endParaRPr dirty="0"/>
          </a:p>
          <a:p>
            <a:pPr marL="548640" lvl="1" indent="-27432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193"/>
              <a:buChar char="⚪"/>
            </a:pPr>
            <a:r>
              <a:rPr lang="es-ES" sz="1704" dirty="0"/>
              <a:t>Patrones/Principios</a:t>
            </a:r>
            <a:endParaRPr dirty="0"/>
          </a:p>
          <a:p>
            <a:pPr marL="548640" lvl="1" indent="-27432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193"/>
              <a:buChar char="⚪"/>
            </a:pPr>
            <a:r>
              <a:rPr lang="es-ES" sz="1704" dirty="0"/>
              <a:t>Pruebas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Char char="⚫"/>
            </a:pPr>
            <a:r>
              <a:rPr lang="es-ES" sz="2092" dirty="0"/>
              <a:t>Desarrollo/Despliegue</a:t>
            </a:r>
            <a:endParaRPr dirty="0"/>
          </a:p>
          <a:p>
            <a:pPr marL="548640" lvl="1" indent="-27432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193"/>
              <a:buChar char="⚪"/>
            </a:pPr>
            <a:r>
              <a:rPr lang="es-ES" sz="1704" dirty="0"/>
              <a:t>Estrategias y herramientas</a:t>
            </a:r>
            <a:endParaRPr dirty="0"/>
          </a:p>
          <a:p>
            <a:pPr marL="548640" lvl="1" indent="-27432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193"/>
              <a:buChar char="⚪"/>
            </a:pPr>
            <a:r>
              <a:rPr lang="es-ES" sz="1704" dirty="0"/>
              <a:t>Despliegue</a:t>
            </a:r>
            <a:endParaRPr dirty="0"/>
          </a:p>
          <a:p>
            <a:pPr marL="548640" lvl="1" indent="-274320">
              <a:lnSpc>
                <a:spcPct val="80000"/>
              </a:lnSpc>
              <a:spcBef>
                <a:spcPts val="341"/>
              </a:spcBef>
              <a:buSzPts val="1193"/>
            </a:pPr>
            <a:r>
              <a:rPr lang="es-ES" sz="1704" dirty="0"/>
              <a:t>Modelo de Implementación (qué es y qué no es real)</a:t>
            </a:r>
            <a:endParaRPr lang="es-ES" sz="1800" dirty="0"/>
          </a:p>
          <a:p>
            <a:pPr marL="274320" lvl="0" indent="-27432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Char char="⚫"/>
            </a:pPr>
            <a:r>
              <a:rPr lang="es-ES" sz="2092" dirty="0"/>
              <a:t>Conclusiones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12495-8335-4A9D-BAEA-C65F4096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2602F6-7D2A-43F7-BF81-1CC699D19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Trabajo en grupo complicado.</a:t>
            </a:r>
          </a:p>
          <a:p>
            <a:endParaRPr lang="es-ES" dirty="0"/>
          </a:p>
          <a:p>
            <a:r>
              <a:rPr lang="es-ES" dirty="0"/>
              <a:t>Grandes problemas para la programación.</a:t>
            </a:r>
          </a:p>
          <a:p>
            <a:endParaRPr lang="es-ES" dirty="0"/>
          </a:p>
          <a:p>
            <a:r>
              <a:rPr lang="es-ES" dirty="0"/>
              <a:t>Falta de pruebas de la misma.</a:t>
            </a:r>
          </a:p>
          <a:p>
            <a:endParaRPr lang="es-ES" dirty="0"/>
          </a:p>
          <a:p>
            <a:r>
              <a:rPr lang="es-ES" dirty="0"/>
              <a:t>Documentación y modelado defendidos.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389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s-ES"/>
              <a:t>Introducción – El problema</a:t>
            </a:r>
            <a:endParaRPr/>
          </a:p>
        </p:txBody>
      </p:sp>
      <p:sp>
        <p:nvSpPr>
          <p:cNvPr id="185" name="Google Shape;185;p3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ES" dirty="0"/>
              <a:t>2018-2019</a:t>
            </a:r>
            <a:endParaRPr dirty="0"/>
          </a:p>
        </p:txBody>
      </p:sp>
      <p:sp>
        <p:nvSpPr>
          <p:cNvPr id="186" name="Google Shape;186;p3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s-ES"/>
              <a:t>Dudas al comprar un coche.</a:t>
            </a:r>
            <a:endParaRPr/>
          </a:p>
          <a:p>
            <a:pPr marL="274320" lvl="0" indent="-128587" algn="l" rtl="0">
              <a:spcBef>
                <a:spcPts val="540"/>
              </a:spcBef>
              <a:spcAft>
                <a:spcPts val="0"/>
              </a:spcAft>
              <a:buSzPts val="2295"/>
              <a:buNone/>
            </a:pPr>
            <a:endParaRPr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s-ES"/>
              <a:t>Talleres sin soluciones específicas.</a:t>
            </a:r>
            <a:endParaRPr/>
          </a:p>
          <a:p>
            <a:pPr marL="274320" lvl="0" indent="-128587" algn="l" rtl="0">
              <a:spcBef>
                <a:spcPts val="540"/>
              </a:spcBef>
              <a:spcAft>
                <a:spcPts val="0"/>
              </a:spcAft>
              <a:buSzPts val="2295"/>
              <a:buNone/>
            </a:pPr>
            <a:endParaRPr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s-ES"/>
              <a:t>Presupuestos inflados en talleres.</a:t>
            </a:r>
            <a:endParaRPr/>
          </a:p>
          <a:p>
            <a:pPr marL="274320" lvl="0" indent="-128587" algn="l" rtl="0">
              <a:spcBef>
                <a:spcPts val="540"/>
              </a:spcBef>
              <a:spcAft>
                <a:spcPts val="0"/>
              </a:spcAft>
              <a:buSzPts val="2295"/>
              <a:buNone/>
            </a:pPr>
            <a:endParaRPr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s-ES"/>
              <a:t>La información sesgada y nada clara de los foros no es suficiente.</a:t>
            </a:r>
            <a:endParaRPr/>
          </a:p>
          <a:p>
            <a:pPr marL="274320" lvl="0" indent="-128587" algn="l" rtl="0">
              <a:spcBef>
                <a:spcPts val="540"/>
              </a:spcBef>
              <a:spcAft>
                <a:spcPts val="0"/>
              </a:spcAft>
              <a:buSzPts val="2295"/>
              <a:buNone/>
            </a:pPr>
            <a:endParaRPr/>
          </a:p>
        </p:txBody>
      </p:sp>
      <p:pic>
        <p:nvPicPr>
          <p:cNvPr id="187" name="Google Shape;18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9110" y="1527048"/>
            <a:ext cx="3080034" cy="3117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4000"/>
              <a:buFont typeface="Georgia"/>
              <a:buNone/>
            </a:pPr>
            <a:r>
              <a:rPr lang="es-ES" sz="4000"/>
              <a:t>La solución.</a:t>
            </a:r>
            <a:endParaRPr/>
          </a:p>
        </p:txBody>
      </p:sp>
      <p:sp>
        <p:nvSpPr>
          <p:cNvPr id="194" name="Google Shape;194;p4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ES" dirty="0"/>
              <a:t>2018-2019</a:t>
            </a:r>
            <a:endParaRPr dirty="0"/>
          </a:p>
        </p:txBody>
      </p:sp>
      <p:sp>
        <p:nvSpPr>
          <p:cNvPr id="195" name="Google Shape;195;p4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23190" algn="l" rtl="0">
              <a:spcBef>
                <a:spcPts val="0"/>
              </a:spcBef>
              <a:spcAft>
                <a:spcPts val="0"/>
              </a:spcAft>
              <a:buSzPts val="2380"/>
              <a:buNone/>
            </a:pPr>
            <a:endParaRPr sz="2800"/>
          </a:p>
          <a:p>
            <a:pPr marL="274320" lvl="0" indent="-274320" algn="l" rtl="0"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s-ES" sz="2800"/>
              <a:t>ROCKET MOTORS </a:t>
            </a:r>
            <a:endParaRPr/>
          </a:p>
          <a:p>
            <a:pPr marL="274320" lvl="0" indent="-123190" algn="l" rtl="0">
              <a:spcBef>
                <a:spcPts val="560"/>
              </a:spcBef>
              <a:spcAft>
                <a:spcPts val="0"/>
              </a:spcAft>
              <a:buSzPts val="2380"/>
              <a:buNone/>
            </a:pPr>
            <a:endParaRPr sz="2800"/>
          </a:p>
          <a:p>
            <a:pPr marL="548640" lvl="1" indent="-274320" algn="l" rtl="0">
              <a:spcBef>
                <a:spcPts val="480"/>
              </a:spcBef>
              <a:spcAft>
                <a:spcPts val="0"/>
              </a:spcAft>
              <a:buSzPts val="1680"/>
              <a:buChar char="⚪"/>
            </a:pPr>
            <a:r>
              <a:rPr lang="es-ES" sz="2400"/>
              <a:t>Web participativa.</a:t>
            </a:r>
            <a:endParaRPr/>
          </a:p>
          <a:p>
            <a:pPr marL="548640" lvl="1" indent="-274320" algn="l" rtl="0">
              <a:spcBef>
                <a:spcPts val="480"/>
              </a:spcBef>
              <a:spcAft>
                <a:spcPts val="0"/>
              </a:spcAft>
              <a:buSzPts val="1680"/>
              <a:buChar char="⚪"/>
            </a:pPr>
            <a:r>
              <a:rPr lang="es-ES" sz="2400"/>
              <a:t>Ordena y categoriza los coches más vendidos.</a:t>
            </a:r>
            <a:endParaRPr/>
          </a:p>
          <a:p>
            <a:pPr marL="548640" lvl="1" indent="-274320" algn="l" rtl="0">
              <a:spcBef>
                <a:spcPts val="480"/>
              </a:spcBef>
              <a:spcAft>
                <a:spcPts val="0"/>
              </a:spcAft>
              <a:buSzPts val="1680"/>
              <a:buChar char="⚪"/>
            </a:pPr>
            <a:r>
              <a:rPr lang="es-ES" sz="2400"/>
              <a:t>Clasifica los errores y fallos más comunes de los mismos.</a:t>
            </a:r>
            <a:endParaRPr/>
          </a:p>
          <a:p>
            <a:pPr marL="548640" lvl="1" indent="-274320" algn="l" rtl="0">
              <a:spcBef>
                <a:spcPts val="480"/>
              </a:spcBef>
              <a:spcAft>
                <a:spcPts val="0"/>
              </a:spcAft>
              <a:buSzPts val="1680"/>
              <a:buChar char="⚪"/>
            </a:pPr>
            <a:r>
              <a:rPr lang="es-ES" sz="2400"/>
              <a:t>Información comprobada, ordenada y veraz.</a:t>
            </a:r>
            <a:endParaRPr/>
          </a:p>
        </p:txBody>
      </p:sp>
      <p:pic>
        <p:nvPicPr>
          <p:cNvPr id="196" name="Google Shape;19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6060" y="1687029"/>
            <a:ext cx="1504538" cy="13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s-ES"/>
              <a:t>Actividades de Ing. SW. | REQUISITOS</a:t>
            </a:r>
            <a:endParaRPr/>
          </a:p>
        </p:txBody>
      </p:sp>
      <p:sp>
        <p:nvSpPr>
          <p:cNvPr id="203" name="Google Shape;203;p5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ES" dirty="0"/>
              <a:t>2018-2019</a:t>
            </a:r>
            <a:endParaRPr dirty="0"/>
          </a:p>
        </p:txBody>
      </p:sp>
      <p:sp>
        <p:nvSpPr>
          <p:cNvPr id="204" name="Google Shape;204;p5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 dirty="0"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s-ES" dirty="0"/>
              <a:t>Se informará sobre vehículos usados.</a:t>
            </a:r>
            <a:endParaRPr dirty="0"/>
          </a:p>
          <a:p>
            <a:pPr marL="274320" lvl="0" indent="-128587" algn="l" rtl="0">
              <a:spcBef>
                <a:spcPts val="540"/>
              </a:spcBef>
              <a:spcAft>
                <a:spcPts val="0"/>
              </a:spcAft>
              <a:buSzPts val="2295"/>
              <a:buNone/>
            </a:pPr>
            <a:endParaRPr dirty="0"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s-ES" dirty="0"/>
              <a:t>Se informará sobre posibles fallos para vehículos nuevos y usados, ordenados.</a:t>
            </a:r>
            <a:endParaRPr dirty="0"/>
          </a:p>
          <a:p>
            <a:pPr marL="274320" lvl="0" indent="-128587" algn="l" rtl="0">
              <a:spcBef>
                <a:spcPts val="540"/>
              </a:spcBef>
              <a:spcAft>
                <a:spcPts val="0"/>
              </a:spcAft>
              <a:buSzPts val="2295"/>
              <a:buNone/>
            </a:pPr>
            <a:endParaRPr dirty="0"/>
          </a:p>
          <a:p>
            <a:pPr marL="274320" lvl="0" indent="-274320" algn="l" rtl="0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s-ES" dirty="0"/>
              <a:t>Los usuarios podrán participar en aumentar esta información.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s-ES" dirty="0"/>
              <a:t>Actividades de Ing. SW. | REQUISITOS</a:t>
            </a:r>
            <a:endParaRPr dirty="0"/>
          </a:p>
        </p:txBody>
      </p:sp>
      <p:sp>
        <p:nvSpPr>
          <p:cNvPr id="211" name="Google Shape;211;p6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ES" dirty="0"/>
              <a:t>2018-2019</a:t>
            </a:r>
            <a:endParaRPr dirty="0"/>
          </a:p>
        </p:txBody>
      </p:sp>
      <p:pic>
        <p:nvPicPr>
          <p:cNvPr id="3" name="Imagen 2" descr="Imagen que contiene captura de pantalla, texto&#10;&#10;Descripción generada automáticamente">
            <a:extLst>
              <a:ext uri="{FF2B5EF4-FFF2-40B4-BE49-F238E27FC236}">
                <a16:creationId xmlns:a16="http://schemas.microsoft.com/office/drawing/2014/main" id="{BB7F9AFD-9AE1-4671-8C52-013595859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95" y="1519311"/>
            <a:ext cx="7751298" cy="48856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es-ES" dirty="0"/>
              <a:t>Actividades de Ing. SW. | MODELO</a:t>
            </a:r>
            <a:endParaRPr dirty="0"/>
          </a:p>
        </p:txBody>
      </p:sp>
      <p:sp>
        <p:nvSpPr>
          <p:cNvPr id="219" name="Google Shape;219;p7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ES" dirty="0"/>
              <a:t>2018-2019</a:t>
            </a:r>
            <a:endParaRPr dirty="0"/>
          </a:p>
        </p:txBody>
      </p:sp>
      <p:sp>
        <p:nvSpPr>
          <p:cNvPr id="220" name="Google Shape;220;p7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2933" indent="-457200">
              <a:spcBef>
                <a:spcPts val="0"/>
              </a:spcBef>
              <a:buSzPct val="99000"/>
            </a:pPr>
            <a:endParaRPr lang="es-ES" dirty="0"/>
          </a:p>
          <a:p>
            <a:pPr marL="602933" indent="-457200">
              <a:spcBef>
                <a:spcPts val="0"/>
              </a:spcBef>
              <a:buSzPct val="99000"/>
            </a:pPr>
            <a:r>
              <a:rPr lang="es-ES" dirty="0"/>
              <a:t>El usuario podrá introducir errores y consultar las características del coche.</a:t>
            </a:r>
          </a:p>
          <a:p>
            <a:pPr marL="602933" indent="-457200">
              <a:spcBef>
                <a:spcPts val="0"/>
              </a:spcBef>
              <a:buSzPct val="99000"/>
            </a:pPr>
            <a:endParaRPr lang="es-ES" dirty="0"/>
          </a:p>
          <a:p>
            <a:pPr marL="602933" indent="-457200">
              <a:spcBef>
                <a:spcPts val="0"/>
              </a:spcBef>
              <a:buSzPct val="99000"/>
            </a:pPr>
            <a:r>
              <a:rPr lang="es-ES" dirty="0"/>
              <a:t>El administrador almacenará los vehículos.</a:t>
            </a:r>
          </a:p>
          <a:p>
            <a:pPr marL="602933" indent="-457200">
              <a:spcBef>
                <a:spcPts val="0"/>
              </a:spcBef>
              <a:buSzPct val="99000"/>
            </a:pPr>
            <a:endParaRPr lang="es-ES" dirty="0"/>
          </a:p>
          <a:p>
            <a:pPr marL="602933" indent="-457200">
              <a:spcBef>
                <a:spcPts val="0"/>
              </a:spcBef>
              <a:buSzPct val="99000"/>
            </a:pPr>
            <a:r>
              <a:rPr lang="es-ES" dirty="0"/>
              <a:t>Se podrá consultar el tipo de motor del coche: eléctrico o combustión.</a:t>
            </a:r>
          </a:p>
          <a:p>
            <a:pPr marL="602933" indent="-457200">
              <a:spcBef>
                <a:spcPts val="0"/>
              </a:spcBef>
              <a:buSzPct val="99000"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es-ES" dirty="0"/>
              <a:t>Actividades de Ing. SW. | MODELO</a:t>
            </a:r>
            <a:endParaRPr dirty="0"/>
          </a:p>
        </p:txBody>
      </p:sp>
      <p:sp>
        <p:nvSpPr>
          <p:cNvPr id="227" name="Google Shape;227;p8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ES" dirty="0"/>
              <a:t>2018-2019</a:t>
            </a:r>
            <a:endParaRPr dirty="0"/>
          </a:p>
        </p:txBody>
      </p:sp>
      <p:sp>
        <p:nvSpPr>
          <p:cNvPr id="228" name="Google Shape;228;p8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8962C1-2F08-492D-A933-D706E298B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312" y="1527048"/>
            <a:ext cx="5563376" cy="47789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es-ES" dirty="0"/>
              <a:t>Actividades de Ing. SW. | MODELO</a:t>
            </a:r>
            <a:endParaRPr dirty="0"/>
          </a:p>
        </p:txBody>
      </p:sp>
      <p:sp>
        <p:nvSpPr>
          <p:cNvPr id="235" name="Google Shape;235;p9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ES" dirty="0"/>
              <a:t>2018-2019</a:t>
            </a:r>
            <a:endParaRPr dirty="0"/>
          </a:p>
        </p:txBody>
      </p:sp>
      <p:sp>
        <p:nvSpPr>
          <p:cNvPr id="236" name="Google Shape;236;p9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02933" indent="-457200">
              <a:spcBef>
                <a:spcPts val="0"/>
              </a:spcBef>
              <a:buSzPts val="2295"/>
            </a:pPr>
            <a:r>
              <a:rPr lang="es-ES" dirty="0"/>
              <a:t>Nos encontramos con las siguientes entidades:</a:t>
            </a:r>
          </a:p>
          <a:p>
            <a:pPr marL="145733" indent="0">
              <a:spcBef>
                <a:spcPts val="0"/>
              </a:spcBef>
              <a:buSzPts val="2295"/>
              <a:buNone/>
            </a:pPr>
            <a:endParaRPr lang="es-ES" dirty="0"/>
          </a:p>
          <a:p>
            <a:pPr marL="602933" indent="-457200">
              <a:spcBef>
                <a:spcPts val="0"/>
              </a:spcBef>
              <a:buSzPts val="2295"/>
              <a:buFont typeface="Arial" panose="020B0604020202020204" pitchFamily="34" charset="0"/>
              <a:buChar char="•"/>
            </a:pPr>
            <a:r>
              <a:rPr lang="es-ES" i="1" u="sng" dirty="0"/>
              <a:t>Usuarios</a:t>
            </a:r>
            <a:r>
              <a:rPr lang="es-ES" dirty="0"/>
              <a:t>: dónde nos encontramos con la información de dicho cliente siendo esta nombre, apellidos, e-mail, contraseña, foto, descripción y rol.</a:t>
            </a:r>
          </a:p>
          <a:p>
            <a:pPr marL="602933" indent="-457200">
              <a:spcBef>
                <a:spcPts val="0"/>
              </a:spcBef>
              <a:buSzPts val="2295"/>
              <a:buFont typeface="Arial" panose="020B0604020202020204" pitchFamily="34" charset="0"/>
              <a:buChar char="•"/>
            </a:pPr>
            <a:r>
              <a:rPr lang="es-ES" i="1" u="sng" dirty="0"/>
              <a:t>Coches</a:t>
            </a:r>
            <a:r>
              <a:rPr lang="es-ES" dirty="0"/>
              <a:t>: en él nos encontramos con las diferentes características del vehículo(marca, potencia, combustible, modelo).</a:t>
            </a:r>
          </a:p>
          <a:p>
            <a:pPr marL="602933" indent="-457200">
              <a:spcBef>
                <a:spcPts val="0"/>
              </a:spcBef>
              <a:buSzPts val="2295"/>
              <a:buFont typeface="Arial" panose="020B0604020202020204" pitchFamily="34" charset="0"/>
              <a:buChar char="•"/>
            </a:pPr>
            <a:r>
              <a:rPr lang="es-ES" i="1" u="sng" dirty="0"/>
              <a:t>Fallos</a:t>
            </a:r>
            <a:r>
              <a:rPr lang="es-ES" i="1" dirty="0"/>
              <a:t> </a:t>
            </a:r>
            <a:r>
              <a:rPr lang="es-ES" dirty="0"/>
              <a:t>: nos proporciona la descripción de los errores encontrados en los diferentes vehículos.</a:t>
            </a:r>
            <a:endParaRPr lang="es-ES" i="1" dirty="0"/>
          </a:p>
          <a:p>
            <a:pPr marL="602933" indent="-457200">
              <a:spcBef>
                <a:spcPts val="0"/>
              </a:spcBef>
              <a:buSzPts val="2295"/>
              <a:buFont typeface="Arial" panose="020B0604020202020204" pitchFamily="34" charset="0"/>
              <a:buChar char="•"/>
            </a:pPr>
            <a:r>
              <a:rPr lang="es-ES" i="1" u="sng" dirty="0"/>
              <a:t>Solución</a:t>
            </a:r>
            <a:r>
              <a:rPr lang="es-ES" i="1" dirty="0"/>
              <a:t>: </a:t>
            </a:r>
            <a:r>
              <a:rPr lang="es-ES" dirty="0"/>
              <a:t>resolución de fallos.</a:t>
            </a:r>
          </a:p>
          <a:p>
            <a:pPr marL="602933" indent="-457200">
              <a:spcBef>
                <a:spcPts val="0"/>
              </a:spcBef>
              <a:buSzPts val="2295"/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ívico">
  <a:themeElements>
    <a:clrScheme name="Cívico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5061</TotalTime>
  <Words>761</Words>
  <Application>Microsoft Office PowerPoint</Application>
  <PresentationFormat>Presentación en pantalla (4:3)</PresentationFormat>
  <Paragraphs>137</Paragraphs>
  <Slides>20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Georgia</vt:lpstr>
      <vt:lpstr>Noto Sans Symbols</vt:lpstr>
      <vt:lpstr>Cívico</vt:lpstr>
      <vt:lpstr>Presentación de proyecto ROCKET MOTORS</vt:lpstr>
      <vt:lpstr>ÍNDICE</vt:lpstr>
      <vt:lpstr>Introducción – El problema</vt:lpstr>
      <vt:lpstr>La solución.</vt:lpstr>
      <vt:lpstr>Actividades de Ing. SW. | REQUISITOS</vt:lpstr>
      <vt:lpstr>Actividades de Ing. SW. | REQUISITOS</vt:lpstr>
      <vt:lpstr>Actividades de Ing. SW. | MODELO</vt:lpstr>
      <vt:lpstr>Actividades de Ing. SW. | MODELO</vt:lpstr>
      <vt:lpstr>Actividades de Ing. SW. | MODELO</vt:lpstr>
      <vt:lpstr>Actividades de Ing. SW. | MODELOS</vt:lpstr>
      <vt:lpstr>Actividades de Ing. SW. | ARQUITECTURA</vt:lpstr>
      <vt:lpstr>Actividades de Ing. SW. | ARQUITECTURA</vt:lpstr>
      <vt:lpstr>Actividades de Ing. SW. | ARQUITECTURA</vt:lpstr>
      <vt:lpstr>        Actividades de Ing. SW. | ARQUITECTURA</vt:lpstr>
      <vt:lpstr>Actividades de Ing. SW. | PATRÓN</vt:lpstr>
      <vt:lpstr>Presentación de PowerPoint</vt:lpstr>
      <vt:lpstr>Desarrollo/Despliegue| ESTRATEGIAS Y HERRAMIENTAS</vt:lpstr>
      <vt:lpstr>Desarrollo/Despliegue| DESPLIEGUE</vt:lpstr>
      <vt:lpstr>Desarrollo/Despliegue| Modelo de Implementación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proyecto ROCKET MOTORS</dc:title>
  <dc:creator>Antonio</dc:creator>
  <cp:lastModifiedBy>Hardware Point</cp:lastModifiedBy>
  <cp:revision>34</cp:revision>
  <dcterms:created xsi:type="dcterms:W3CDTF">2013-02-21T17:50:16Z</dcterms:created>
  <dcterms:modified xsi:type="dcterms:W3CDTF">2019-06-02T21:52:41Z</dcterms:modified>
</cp:coreProperties>
</file>