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62" r:id="rId2"/>
    <p:sldId id="263" r:id="rId3"/>
    <p:sldId id="275" r:id="rId4"/>
    <p:sldId id="264" r:id="rId5"/>
    <p:sldId id="278" r:id="rId6"/>
    <p:sldId id="280" r:id="rId7"/>
    <p:sldId id="293" r:id="rId8"/>
    <p:sldId id="281" r:id="rId9"/>
    <p:sldId id="291" r:id="rId10"/>
    <p:sldId id="284" r:id="rId11"/>
    <p:sldId id="285" r:id="rId12"/>
    <p:sldId id="292" r:id="rId13"/>
    <p:sldId id="286" r:id="rId14"/>
    <p:sldId id="287" r:id="rId15"/>
    <p:sldId id="288" r:id="rId16"/>
    <p:sldId id="289" r:id="rId17"/>
    <p:sldId id="290" r:id="rId18"/>
    <p:sldId id="277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93" d="100"/>
          <a:sy n="93" d="100"/>
        </p:scale>
        <p:origin x="-136" y="-6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922B8E-D7C6-1141-9DB2-E6A214046FB3}" type="datetimeFigureOut">
              <a:rPr kumimoji="1" lang="ja-JP" altLang="en-US" smtClean="0"/>
              <a:t>17/03/27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2A7BB3-1323-5145-BEC9-6937548607E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58220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BAD26-9966-4F14-972C-BE09BC832D04}" type="datetimeFigureOut">
              <a:rPr lang="en-US" smtClean="0"/>
              <a:t>17/03/27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0E979-1C53-4A06-BD38-5A3C16243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309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BAD26-9966-4F14-972C-BE09BC832D04}" type="datetimeFigureOut">
              <a:rPr lang="en-US" smtClean="0"/>
              <a:t>17/03/27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0E979-1C53-4A06-BD38-5A3C16243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902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BAD26-9966-4F14-972C-BE09BC832D04}" type="datetimeFigureOut">
              <a:rPr lang="en-US" smtClean="0"/>
              <a:t>17/03/27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0E979-1C53-4A06-BD38-5A3C16243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700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BAD26-9966-4F14-972C-BE09BC832D04}" type="datetimeFigureOut">
              <a:rPr lang="en-US" smtClean="0"/>
              <a:t>17/03/27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0E979-1C53-4A06-BD38-5A3C16243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011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BAD26-9966-4F14-972C-BE09BC832D04}" type="datetimeFigureOut">
              <a:rPr lang="en-US" smtClean="0"/>
              <a:t>17/03/27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0E979-1C53-4A06-BD38-5A3C16243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784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BAD26-9966-4F14-972C-BE09BC832D04}" type="datetimeFigureOut">
              <a:rPr lang="en-US" smtClean="0"/>
              <a:t>17/03/27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0E979-1C53-4A06-BD38-5A3C16243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544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BAD26-9966-4F14-972C-BE09BC832D04}" type="datetimeFigureOut">
              <a:rPr lang="en-US" smtClean="0"/>
              <a:t>17/03/27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0E979-1C53-4A06-BD38-5A3C16243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165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BAD26-9966-4F14-972C-BE09BC832D04}" type="datetimeFigureOut">
              <a:rPr lang="en-US" smtClean="0"/>
              <a:t>17/03/27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0E979-1C53-4A06-BD38-5A3C16243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838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BAD26-9966-4F14-972C-BE09BC832D04}" type="datetimeFigureOut">
              <a:rPr lang="en-US" smtClean="0"/>
              <a:t>17/03/27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0E979-1C53-4A06-BD38-5A3C16243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501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BAD26-9966-4F14-972C-BE09BC832D04}" type="datetimeFigureOut">
              <a:rPr lang="en-US" smtClean="0"/>
              <a:t>17/03/27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0E979-1C53-4A06-BD38-5A3C16243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619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BAD26-9966-4F14-972C-BE09BC832D04}" type="datetimeFigureOut">
              <a:rPr lang="en-US" smtClean="0"/>
              <a:t>17/03/27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0E979-1C53-4A06-BD38-5A3C16243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714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3BAD26-9966-4F14-972C-BE09BC832D04}" type="datetimeFigureOut">
              <a:rPr lang="en-US" smtClean="0"/>
              <a:t>17/03/27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80E979-1C53-4A06-BD38-5A3C16243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513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Relationship Id="rId3" Type="http://schemas.openxmlformats.org/officeDocument/2006/relationships/hyperlink" Target="https://www.ngmn.org/uploads/media/141222_NGMN-Executive_Version_of_the_5G_White_Paper_v1_0.pdf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087301" y="1671529"/>
            <a:ext cx="7772400" cy="367483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1200"/>
              </a:spcBef>
            </a:pPr>
            <a:r>
              <a:rPr lang="en-US" sz="3200" dirty="0" smtClean="0"/>
              <a:t>Distributed Mobility Management (DMM) WG</a:t>
            </a:r>
            <a:br>
              <a:rPr lang="en-US" sz="3200" dirty="0" smtClean="0"/>
            </a:b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Forwarding Path &amp; Signaling Management (FPSM)</a:t>
            </a:r>
            <a:br>
              <a:rPr lang="en-US" sz="3600" dirty="0" smtClean="0"/>
            </a:b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2800" dirty="0" smtClean="0"/>
              <a:t>draft-ietf-dmm-fpc-cpdp-07.txt</a:t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000" dirty="0"/>
              <a:t>L. </a:t>
            </a:r>
            <a:r>
              <a:rPr lang="en-US" sz="2000" dirty="0" err="1" smtClean="0"/>
              <a:t>Bertz</a:t>
            </a:r>
            <a:r>
              <a:rPr lang="en-US" sz="2000" dirty="0" smtClean="0"/>
              <a:t>, S. Matsushima, </a:t>
            </a:r>
            <a:r>
              <a:rPr lang="en-US" sz="2000" dirty="0"/>
              <a:t>M. </a:t>
            </a:r>
            <a:r>
              <a:rPr lang="en-US" sz="2000" dirty="0" smtClean="0"/>
              <a:t>Liebsch, S. Gundavelli, D. Moses, C. Perkins 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2800" dirty="0" smtClean="0"/>
              <a:t>IETF98, Chicago</a:t>
            </a:r>
            <a:endParaRPr lang="en-US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2733141" y="4703003"/>
            <a:ext cx="6400800" cy="110452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endParaRPr lang="en-US" dirty="0" smtClean="0"/>
          </a:p>
          <a:p>
            <a:r>
              <a:rPr lang="en-US" sz="2200" dirty="0" smtClean="0"/>
              <a:t>2017-03-27</a:t>
            </a:r>
          </a:p>
        </p:txBody>
      </p:sp>
    </p:spTree>
    <p:extLst>
      <p:ext uri="{BB962C8B-B14F-4D97-AF65-F5344CB8AC3E}">
        <p14:creationId xmlns:p14="http://schemas.microsoft.com/office/powerpoint/2010/main" val="7900923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342" y="0"/>
            <a:ext cx="12116658" cy="980104"/>
          </a:xfrm>
        </p:spPr>
        <p:txBody>
          <a:bodyPr/>
          <a:lstStyle/>
          <a:p>
            <a:r>
              <a:rPr lang="en-US" altLang="ja-JP" dirty="0"/>
              <a:t>3</a:t>
            </a:r>
            <a:r>
              <a:rPr lang="en-US" altLang="ja-JP" dirty="0" smtClean="0"/>
              <a:t>. </a:t>
            </a:r>
            <a:r>
              <a:rPr lang="en-US" altLang="ja-JP" dirty="0"/>
              <a:t>Miscellaneous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11616"/>
            <a:ext cx="10839858" cy="5846383"/>
          </a:xfrm>
        </p:spPr>
        <p:txBody>
          <a:bodyPr>
            <a:normAutofit/>
          </a:bodyPr>
          <a:lstStyle/>
          <a:p>
            <a:r>
              <a:rPr lang="en-US" altLang="ja-JP" dirty="0" smtClean="0"/>
              <a:t>Add </a:t>
            </a:r>
            <a:r>
              <a:rPr lang="en-US" altLang="ja-JP" dirty="0"/>
              <a:t>some NSH and Segment </a:t>
            </a:r>
            <a:r>
              <a:rPr lang="en-US" altLang="ja-JP" dirty="0" smtClean="0"/>
              <a:t>Routing</a:t>
            </a:r>
            <a:r>
              <a:rPr lang="ja-JP" altLang="en-US" dirty="0" smtClean="0"/>
              <a:t> </a:t>
            </a:r>
            <a:r>
              <a:rPr lang="en-US" altLang="ja-JP" dirty="0" smtClean="0"/>
              <a:t>(SR/SRv6) </a:t>
            </a:r>
            <a:r>
              <a:rPr lang="en-US" altLang="ja-JP" dirty="0"/>
              <a:t>drafts as references to next-hop </a:t>
            </a:r>
            <a:r>
              <a:rPr lang="en-US" altLang="ja-JP" dirty="0" smtClean="0"/>
              <a:t>attribute in </a:t>
            </a:r>
            <a:r>
              <a:rPr lang="en-US" altLang="ja-JP" dirty="0"/>
              <a:t>Mobility model</a:t>
            </a:r>
            <a:r>
              <a:rPr lang="en-US" altLang="ja-JP" dirty="0" smtClean="0"/>
              <a:t>.</a:t>
            </a:r>
            <a:endParaRPr lang="en-US" altLang="ja-JP" dirty="0"/>
          </a:p>
          <a:p>
            <a:r>
              <a:rPr lang="en-US" altLang="ja-JP" dirty="0" smtClean="0"/>
              <a:t>s</a:t>
            </a:r>
            <a:r>
              <a:rPr lang="en-US" altLang="ja-JP" dirty="0"/>
              <a:t>/envelope protocol/interface protocol</a:t>
            </a:r>
            <a:r>
              <a:rPr lang="en-US" altLang="ja-JP" dirty="0" smtClean="0"/>
              <a:t>/</a:t>
            </a:r>
            <a:r>
              <a:rPr lang="en-US" altLang="ja-JP" dirty="0"/>
              <a:t>.</a:t>
            </a:r>
          </a:p>
          <a:p>
            <a:r>
              <a:rPr lang="en-US" altLang="ja-JP" dirty="0" smtClean="0"/>
              <a:t>Remove </a:t>
            </a:r>
            <a:r>
              <a:rPr lang="en-US" altLang="ja-JP" dirty="0"/>
              <a:t>text which limit instantiation in attribute applicability section</a:t>
            </a:r>
            <a:r>
              <a:rPr lang="en-US" altLang="ja-JP" dirty="0" smtClean="0"/>
              <a:t>, since </a:t>
            </a:r>
            <a:r>
              <a:rPr lang="en-US" altLang="ja-JP" dirty="0"/>
              <a:t>agent need to instantiate DPN on a NFVI prior to context</a:t>
            </a:r>
            <a:r>
              <a:rPr lang="en-US" altLang="ja-JP" dirty="0" smtClean="0"/>
              <a:t>.</a:t>
            </a:r>
            <a:endParaRPr lang="en-US" altLang="ja-JP" dirty="0"/>
          </a:p>
          <a:p>
            <a:r>
              <a:rPr lang="en-US" altLang="ja-JP" dirty="0"/>
              <a:t>T</a:t>
            </a:r>
            <a:r>
              <a:rPr lang="en-US" altLang="ja-JP" dirty="0" smtClean="0"/>
              <a:t>ext </a:t>
            </a:r>
            <a:r>
              <a:rPr lang="en-US" altLang="ja-JP" dirty="0"/>
              <a:t>describing multi-tenancy in </a:t>
            </a:r>
            <a:r>
              <a:rPr lang="en-US" altLang="ja-JP" dirty="0" smtClean="0"/>
              <a:t>architecture</a:t>
            </a:r>
            <a:r>
              <a:rPr lang="en-US" altLang="ja-JP" dirty="0"/>
              <a:t>  </a:t>
            </a:r>
            <a:r>
              <a:rPr lang="en-US" altLang="ja-JP" dirty="0" smtClean="0"/>
              <a:t>section has been improved.</a:t>
            </a:r>
            <a:endParaRPr lang="en-US" altLang="ja-JP" dirty="0"/>
          </a:p>
          <a:p>
            <a:r>
              <a:rPr lang="en-US" altLang="ja-JP" dirty="0" smtClean="0"/>
              <a:t>Clarified that </a:t>
            </a:r>
            <a:r>
              <a:rPr lang="en-US" altLang="ja-JP" dirty="0"/>
              <a:t>all FPC model should be configurable in architecture </a:t>
            </a:r>
            <a:r>
              <a:rPr lang="en-US" altLang="ja-JP" dirty="0" smtClean="0"/>
              <a:t>section</a:t>
            </a:r>
            <a:r>
              <a:rPr lang="en-US" altLang="ja-JP" dirty="0"/>
              <a:t>.</a:t>
            </a:r>
          </a:p>
          <a:p>
            <a:r>
              <a:rPr lang="en-US" altLang="ja-JP" dirty="0" smtClean="0"/>
              <a:t>Clarified that </a:t>
            </a:r>
            <a:r>
              <a:rPr lang="en-US" altLang="ja-JP" dirty="0"/>
              <a:t>pre-configuration could save number of over-the-</a:t>
            </a:r>
            <a:r>
              <a:rPr lang="en-US" altLang="ja-JP" dirty="0" smtClean="0"/>
              <a:t>wire exchange </a:t>
            </a:r>
            <a:r>
              <a:rPr lang="en-US" altLang="ja-JP" dirty="0"/>
              <a:t>in attribute application section.</a:t>
            </a:r>
          </a:p>
          <a:p>
            <a:r>
              <a:rPr lang="en-US" altLang="ja-JP" dirty="0" smtClean="0"/>
              <a:t>Clarified the </a:t>
            </a:r>
            <a:r>
              <a:rPr lang="en-US" altLang="ja-JP" dirty="0"/>
              <a:t>case where a client directly sets runtime </a:t>
            </a:r>
            <a:r>
              <a:rPr lang="en-US" altLang="ja-JP" dirty="0" smtClean="0"/>
              <a:t>attributes and </a:t>
            </a:r>
            <a:r>
              <a:rPr lang="en-US" altLang="ja-JP" dirty="0"/>
              <a:t>its risk, on IM section of context and attribute application section.</a:t>
            </a:r>
          </a:p>
        </p:txBody>
      </p:sp>
    </p:spTree>
    <p:extLst>
      <p:ext uri="{BB962C8B-B14F-4D97-AF65-F5344CB8AC3E}">
        <p14:creationId xmlns:p14="http://schemas.microsoft.com/office/powerpoint/2010/main" val="36139373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Remaining Discussion Points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07911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7550"/>
            <a:ext cx="10515600" cy="764428"/>
          </a:xfrm>
        </p:spPr>
        <p:txBody>
          <a:bodyPr/>
          <a:lstStyle/>
          <a:p>
            <a:r>
              <a:rPr lang="en-US" altLang="ja-JP" dirty="0"/>
              <a:t>1. </a:t>
            </a:r>
            <a:r>
              <a:rPr lang="en-US" altLang="ja-JP" dirty="0" smtClean="0"/>
              <a:t>Change </a:t>
            </a:r>
            <a:r>
              <a:rPr lang="en-US" altLang="ja-JP" dirty="0"/>
              <a:t>Port to </a:t>
            </a:r>
            <a:r>
              <a:rPr lang="en-US" altLang="ja-JP" dirty="0" err="1"/>
              <a:t>Vport</a:t>
            </a:r>
            <a:endParaRPr lang="en-US" altLang="ja-JP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167" y="1165417"/>
            <a:ext cx="11367247" cy="4144710"/>
          </a:xfrm>
        </p:spPr>
        <p:txBody>
          <a:bodyPr>
            <a:normAutofit lnSpcReduction="10000"/>
          </a:bodyPr>
          <a:lstStyle/>
          <a:p>
            <a:r>
              <a:rPr lang="en-US" altLang="ja-JP" dirty="0" smtClean="0"/>
              <a:t>As </a:t>
            </a:r>
            <a:r>
              <a:rPr lang="en-US" altLang="ja-JP" dirty="0"/>
              <a:t>we agreed on Charlie's suggestion, now Port is changed to </a:t>
            </a:r>
            <a:r>
              <a:rPr lang="en-US" altLang="ja-JP" dirty="0" err="1" smtClean="0"/>
              <a:t>Vport</a:t>
            </a:r>
            <a:endParaRPr lang="en-US" altLang="ja-JP" dirty="0" smtClean="0"/>
          </a:p>
          <a:p>
            <a:endParaRPr lang="en-US" altLang="ja-JP" dirty="0"/>
          </a:p>
          <a:p>
            <a:r>
              <a:rPr lang="en-US" altLang="ja-JP" dirty="0" smtClean="0"/>
              <a:t>The original intention of Port is that it should be policies from which the agent renders configurations to each DPN. </a:t>
            </a:r>
          </a:p>
          <a:p>
            <a:endParaRPr lang="en-US" altLang="ja-JP" dirty="0" smtClean="0"/>
          </a:p>
          <a:p>
            <a:r>
              <a:rPr lang="en-US" altLang="ja-JP" dirty="0" smtClean="0"/>
              <a:t>But </a:t>
            </a:r>
            <a:r>
              <a:rPr lang="en-US" altLang="ja-JP" dirty="0" err="1" smtClean="0"/>
              <a:t>Vport</a:t>
            </a:r>
            <a:r>
              <a:rPr lang="en-US" altLang="ja-JP" dirty="0" smtClean="0"/>
              <a:t> was intended to slightly change the original semantics with the concept of which it is per DPN configurations for Contexts</a:t>
            </a:r>
          </a:p>
          <a:p>
            <a:pPr marL="0" indent="0">
              <a:buNone/>
            </a:pPr>
            <a:endParaRPr lang="en-US" altLang="ja-JP" dirty="0"/>
          </a:p>
          <a:p>
            <a:r>
              <a:rPr lang="en-US" altLang="ja-JP" dirty="0" smtClean="0"/>
              <a:t>For now text describing </a:t>
            </a:r>
            <a:r>
              <a:rPr lang="en-US" altLang="ja-JP" dirty="0" err="1" smtClean="0"/>
              <a:t>Vport</a:t>
            </a:r>
            <a:r>
              <a:rPr lang="en-US" altLang="ja-JP" dirty="0" smtClean="0"/>
              <a:t> has been kept as for previous for v06.  </a:t>
            </a:r>
          </a:p>
        </p:txBody>
      </p:sp>
      <p:sp>
        <p:nvSpPr>
          <p:cNvPr id="4" name="正方形/長方形 3"/>
          <p:cNvSpPr/>
          <p:nvPr/>
        </p:nvSpPr>
        <p:spPr>
          <a:xfrm>
            <a:off x="1361058" y="5609256"/>
            <a:ext cx="9469885" cy="5232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ja-JP" sz="2800" b="1" i="1" u="sng" dirty="0">
                <a:latin typeface="+mj-lt"/>
              </a:rPr>
              <a:t>Goal: </a:t>
            </a:r>
            <a:r>
              <a:rPr lang="en-US" altLang="ja-JP" sz="2800" b="1" i="1" u="sng" dirty="0" smtClean="0">
                <a:latin typeface="+mj-lt"/>
              </a:rPr>
              <a:t>Find </a:t>
            </a:r>
            <a:r>
              <a:rPr lang="en-US" altLang="ja-JP" sz="2800" b="1" i="1" u="sng" dirty="0">
                <a:latin typeface="+mj-lt"/>
              </a:rPr>
              <a:t>another name that expresses the above more clearly.</a:t>
            </a:r>
            <a:endParaRPr lang="ja-JP" altLang="en-US" sz="2800" b="1" i="1" u="sng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733483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342" y="0"/>
            <a:ext cx="12116658" cy="980104"/>
          </a:xfrm>
        </p:spPr>
        <p:txBody>
          <a:bodyPr/>
          <a:lstStyle/>
          <a:p>
            <a:r>
              <a:rPr lang="en-US" altLang="ja-JP" dirty="0"/>
              <a:t>2</a:t>
            </a:r>
            <a:r>
              <a:rPr lang="en-US" altLang="ja-JP" dirty="0" smtClean="0"/>
              <a:t>. </a:t>
            </a:r>
            <a:r>
              <a:rPr lang="en-US" altLang="ja-JP" dirty="0"/>
              <a:t>Next-hop and tunnel attribute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76187"/>
            <a:ext cx="10839858" cy="5781812"/>
          </a:xfrm>
        </p:spPr>
        <p:txBody>
          <a:bodyPr>
            <a:normAutofit/>
          </a:bodyPr>
          <a:lstStyle/>
          <a:p>
            <a:r>
              <a:rPr lang="en-US" altLang="ja-JP" dirty="0" smtClean="0"/>
              <a:t>Currently </a:t>
            </a:r>
            <a:r>
              <a:rPr lang="en-US" altLang="ja-JP" dirty="0"/>
              <a:t>it is treated from tunnel information between DPNs. The next-</a:t>
            </a:r>
            <a:r>
              <a:rPr lang="en-US" altLang="ja-JP" dirty="0" smtClean="0"/>
              <a:t>hop attribute </a:t>
            </a:r>
            <a:r>
              <a:rPr lang="en-US" altLang="ja-JP" dirty="0"/>
              <a:t>is used to point next-hop of outside of mobility tunnel. </a:t>
            </a:r>
            <a:endParaRPr lang="en-US" altLang="ja-JP" dirty="0" smtClean="0"/>
          </a:p>
          <a:p>
            <a:endParaRPr lang="en-US" altLang="ja-JP" dirty="0"/>
          </a:p>
          <a:p>
            <a:r>
              <a:rPr lang="en-US" altLang="ja-JP" dirty="0" smtClean="0"/>
              <a:t>However</a:t>
            </a:r>
            <a:r>
              <a:rPr lang="en-US" altLang="ja-JP" dirty="0"/>
              <a:t> </a:t>
            </a:r>
            <a:r>
              <a:rPr lang="en-US" altLang="ja-JP" dirty="0" smtClean="0"/>
              <a:t>the </a:t>
            </a:r>
            <a:r>
              <a:rPr lang="en-US" altLang="ja-JP" dirty="0"/>
              <a:t>tunnel to destination DPN in general could be also a next-hop. </a:t>
            </a:r>
            <a:r>
              <a:rPr lang="en-US" altLang="ja-JP" dirty="0" smtClean="0"/>
              <a:t>Clarify if </a:t>
            </a:r>
            <a:r>
              <a:rPr lang="en-US" altLang="ja-JP" dirty="0"/>
              <a:t>tunnel information can be merged as part of next-</a:t>
            </a:r>
            <a:r>
              <a:rPr lang="en-US" altLang="ja-JP" dirty="0" smtClean="0"/>
              <a:t>hop attribute</a:t>
            </a:r>
            <a:r>
              <a:rPr lang="en-US" altLang="ja-JP" dirty="0"/>
              <a:t>. </a:t>
            </a:r>
            <a:endParaRPr lang="en-US" altLang="ja-JP" dirty="0" smtClean="0"/>
          </a:p>
          <a:p>
            <a:endParaRPr lang="en-US" altLang="ja-JP" dirty="0"/>
          </a:p>
          <a:p>
            <a:r>
              <a:rPr lang="en-US" altLang="ja-JP" dirty="0" smtClean="0"/>
              <a:t>That </a:t>
            </a:r>
            <a:r>
              <a:rPr lang="en-US" altLang="ja-JP" dirty="0"/>
              <a:t>would allow emerging technologies like SFC, SR/SRv6 </a:t>
            </a:r>
            <a:r>
              <a:rPr lang="en-US" altLang="ja-JP" dirty="0" smtClean="0"/>
              <a:t>and also </a:t>
            </a:r>
            <a:r>
              <a:rPr lang="en-US" altLang="ja-JP" dirty="0"/>
              <a:t>MIPv6 to be mobility data-plane.</a:t>
            </a:r>
          </a:p>
        </p:txBody>
      </p:sp>
    </p:spTree>
    <p:extLst>
      <p:ext uri="{BB962C8B-B14F-4D97-AF65-F5344CB8AC3E}">
        <p14:creationId xmlns:p14="http://schemas.microsoft.com/office/powerpoint/2010/main" val="8990378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342" y="0"/>
            <a:ext cx="12116658" cy="980104"/>
          </a:xfrm>
        </p:spPr>
        <p:txBody>
          <a:bodyPr/>
          <a:lstStyle/>
          <a:p>
            <a:r>
              <a:rPr lang="en-US" altLang="ja-JP" dirty="0"/>
              <a:t>3</a:t>
            </a:r>
            <a:r>
              <a:rPr lang="en-US" altLang="ja-JP" dirty="0" smtClean="0"/>
              <a:t>. </a:t>
            </a:r>
            <a:r>
              <a:rPr lang="en-US" altLang="ja-JP" dirty="0"/>
              <a:t>Agent’s features and capabilities discovery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76187"/>
            <a:ext cx="10839858" cy="5781812"/>
          </a:xfrm>
        </p:spPr>
        <p:txBody>
          <a:bodyPr>
            <a:normAutofit/>
          </a:bodyPr>
          <a:lstStyle/>
          <a:p>
            <a:r>
              <a:rPr lang="en-US" altLang="ja-JP" dirty="0" smtClean="0"/>
              <a:t>It </a:t>
            </a:r>
            <a:r>
              <a:rPr lang="en-US" altLang="ja-JP" dirty="0"/>
              <a:t>was in the context of how a client finds the agent whether it is </a:t>
            </a:r>
            <a:r>
              <a:rPr lang="en-US" altLang="ja-JP" dirty="0" smtClean="0"/>
              <a:t>single</a:t>
            </a:r>
            <a:r>
              <a:rPr lang="en-US" altLang="ja-JP" dirty="0"/>
              <a:t> or multiple DPN agent. </a:t>
            </a:r>
            <a:endParaRPr lang="en-US" altLang="ja-JP" dirty="0" smtClean="0"/>
          </a:p>
          <a:p>
            <a:endParaRPr lang="en-US" altLang="ja-JP" dirty="0"/>
          </a:p>
          <a:p>
            <a:r>
              <a:rPr lang="en-US" altLang="ja-JP" dirty="0" smtClean="0"/>
              <a:t>But </a:t>
            </a:r>
            <a:r>
              <a:rPr lang="en-US" altLang="ja-JP" dirty="0"/>
              <a:t>it looks quite obvious when the mobile apps </a:t>
            </a:r>
            <a:r>
              <a:rPr lang="en-US" altLang="ja-JP" dirty="0" smtClean="0"/>
              <a:t>of</a:t>
            </a:r>
            <a:r>
              <a:rPr lang="en-US" altLang="ja-JP" dirty="0"/>
              <a:t> the client defines multiple DPNs on the agent. </a:t>
            </a:r>
            <a:r>
              <a:rPr lang="en-US" altLang="ja-JP" dirty="0" smtClean="0"/>
              <a:t>Text has been dropped.</a:t>
            </a:r>
          </a:p>
          <a:p>
            <a:endParaRPr lang="en-US" altLang="ja-JP" dirty="0"/>
          </a:p>
          <a:p>
            <a:r>
              <a:rPr lang="en-US" altLang="ja-JP" dirty="0" smtClean="0"/>
              <a:t>However</a:t>
            </a:r>
            <a:r>
              <a:rPr lang="en-US" altLang="ja-JP" dirty="0"/>
              <a:t>, we may need to define generic way </a:t>
            </a:r>
            <a:r>
              <a:rPr lang="en-US" altLang="ja-JP" dirty="0" smtClean="0"/>
              <a:t>for discovery of features </a:t>
            </a:r>
            <a:r>
              <a:rPr lang="en-US" altLang="ja-JP" dirty="0"/>
              <a:t>and capabilities </a:t>
            </a:r>
            <a:r>
              <a:rPr lang="en-US" altLang="ja-JP" dirty="0" smtClean="0"/>
              <a:t>on </a:t>
            </a:r>
            <a:r>
              <a:rPr lang="en-US" altLang="ja-JP" dirty="0"/>
              <a:t>agent.</a:t>
            </a:r>
          </a:p>
        </p:txBody>
      </p:sp>
    </p:spTree>
    <p:extLst>
      <p:ext uri="{BB962C8B-B14F-4D97-AF65-F5344CB8AC3E}">
        <p14:creationId xmlns:p14="http://schemas.microsoft.com/office/powerpoint/2010/main" val="35797239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342" y="0"/>
            <a:ext cx="12116658" cy="980104"/>
          </a:xfrm>
        </p:spPr>
        <p:txBody>
          <a:bodyPr/>
          <a:lstStyle/>
          <a:p>
            <a:r>
              <a:rPr lang="en-US" altLang="ja-JP" dirty="0"/>
              <a:t>4</a:t>
            </a:r>
            <a:r>
              <a:rPr lang="en-US" altLang="ja-JP" dirty="0" smtClean="0"/>
              <a:t>. </a:t>
            </a:r>
            <a:r>
              <a:rPr lang="en-US" altLang="ja-JP" dirty="0"/>
              <a:t>Monitor event reference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76187"/>
            <a:ext cx="10839858" cy="4820411"/>
          </a:xfrm>
        </p:spPr>
        <p:txBody>
          <a:bodyPr>
            <a:normAutofit/>
          </a:bodyPr>
          <a:lstStyle/>
          <a:p>
            <a:r>
              <a:rPr lang="en-US" altLang="ja-JP" dirty="0" smtClean="0"/>
              <a:t>As </a:t>
            </a:r>
            <a:r>
              <a:rPr lang="en-US" altLang="ja-JP" dirty="0"/>
              <a:t>Charlie suggested that there could be references which already </a:t>
            </a:r>
            <a:r>
              <a:rPr lang="en-US" altLang="ja-JP" dirty="0" smtClean="0"/>
              <a:t>define events </a:t>
            </a:r>
            <a:r>
              <a:rPr lang="en-US" altLang="ja-JP" dirty="0"/>
              <a:t>to be monitored in other </a:t>
            </a:r>
            <a:r>
              <a:rPr lang="en-US" altLang="ja-JP" dirty="0" smtClean="0"/>
              <a:t>SDOs. </a:t>
            </a:r>
          </a:p>
          <a:p>
            <a:r>
              <a:rPr lang="en-US" altLang="ja-JP" dirty="0" smtClean="0"/>
              <a:t>Proposed exampled from 3GPP</a:t>
            </a:r>
          </a:p>
          <a:p>
            <a:pPr lvl="1"/>
            <a:r>
              <a:rPr lang="en-US" altLang="ja-JP" dirty="0" smtClean="0"/>
              <a:t>TS 32.106, Telecommunication management; Configuration Management (CM)</a:t>
            </a:r>
          </a:p>
          <a:p>
            <a:pPr lvl="1"/>
            <a:r>
              <a:rPr lang="en-US" altLang="ja-JP" dirty="0" smtClean="0"/>
              <a:t>TS 32.111, Part 2: Alarm Integration Reference Point (IRP) </a:t>
            </a:r>
          </a:p>
          <a:p>
            <a:r>
              <a:rPr lang="en-US" altLang="ja-JP" dirty="0" smtClean="0"/>
              <a:t>More references to be added.</a:t>
            </a:r>
            <a:endParaRPr lang="en-US" altLang="ja-JP" dirty="0"/>
          </a:p>
          <a:p>
            <a:endParaRPr lang="en-US" altLang="ja-JP" dirty="0" smtClean="0"/>
          </a:p>
          <a:p>
            <a:r>
              <a:rPr lang="en-US" altLang="ja-JP" dirty="0" smtClean="0"/>
              <a:t>Details of Monitor operation may be in a separate document</a:t>
            </a:r>
          </a:p>
          <a:p>
            <a:pPr lvl="1"/>
            <a:r>
              <a:rPr lang="en-US" altLang="ja-JP" dirty="0" smtClean="0"/>
              <a:t>Compatibility/Alignment of multiple FPC documents to be ensured </a:t>
            </a:r>
          </a:p>
        </p:txBody>
      </p:sp>
    </p:spTree>
    <p:extLst>
      <p:ext uri="{BB962C8B-B14F-4D97-AF65-F5344CB8AC3E}">
        <p14:creationId xmlns:p14="http://schemas.microsoft.com/office/powerpoint/2010/main" val="11167846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/>
              <a:t>F</a:t>
            </a:r>
            <a:r>
              <a:rPr lang="en-US" altLang="ja-JP" dirty="0" smtClean="0"/>
              <a:t>PC</a:t>
            </a:r>
            <a:r>
              <a:rPr lang="ja-JP" altLang="en-US" dirty="0" smtClean="0"/>
              <a:t> </a:t>
            </a:r>
            <a:r>
              <a:rPr lang="en-US" altLang="ja-JP" dirty="0" smtClean="0"/>
              <a:t>Implementation</a:t>
            </a:r>
            <a:r>
              <a:rPr lang="ja-JP" altLang="en-US" dirty="0" smtClean="0"/>
              <a:t> </a:t>
            </a:r>
            <a:r>
              <a:rPr lang="en-US" altLang="ja-JP" dirty="0" smtClean="0"/>
              <a:t>Update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52339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80460"/>
            <a:ext cx="10515600" cy="751644"/>
          </a:xfrm>
        </p:spPr>
        <p:txBody>
          <a:bodyPr/>
          <a:lstStyle/>
          <a:p>
            <a:r>
              <a:rPr kumimoji="1" lang="en-US" altLang="ja-JP" dirty="0" err="1" smtClean="0"/>
              <a:t>FpcAgent</a:t>
            </a:r>
            <a:r>
              <a:rPr kumimoji="1" lang="en-US" altLang="ja-JP" dirty="0" smtClean="0"/>
              <a:t> has been an ODL Project</a:t>
            </a:r>
            <a:endParaRPr kumimoji="1" lang="ja-JP" altLang="en-US" dirty="0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579" r="-178"/>
          <a:stretch/>
        </p:blipFill>
        <p:spPr>
          <a:xfrm>
            <a:off x="0" y="1212782"/>
            <a:ext cx="7641724" cy="4622881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1012" y="1187723"/>
            <a:ext cx="5630988" cy="4636992"/>
          </a:xfrm>
          <a:prstGeom prst="rect">
            <a:avLst/>
          </a:prstGeom>
        </p:spPr>
      </p:pic>
      <p:sp>
        <p:nvSpPr>
          <p:cNvPr id="6" name="正方形/長方形 5"/>
          <p:cNvSpPr/>
          <p:nvPr/>
        </p:nvSpPr>
        <p:spPr>
          <a:xfrm>
            <a:off x="113927" y="6040089"/>
            <a:ext cx="64439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https://</a:t>
            </a:r>
            <a:r>
              <a:rPr lang="en-US" altLang="ja-JP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wiki.opendaylight.org</a:t>
            </a:r>
            <a:r>
              <a:rPr lang="en-US" altLang="ja-JP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/view/</a:t>
            </a:r>
            <a:r>
              <a:rPr lang="en-US" altLang="ja-JP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Project_Proposals:FpcAgent</a:t>
            </a:r>
            <a:endParaRPr lang="ja-JP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7679248" y="6036255"/>
            <a:ext cx="36650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solidFill>
                  <a:srgbClr val="7F7F7F"/>
                </a:solidFill>
              </a:rPr>
              <a:t>https://</a:t>
            </a:r>
            <a:r>
              <a:rPr lang="en-US" altLang="ja-JP" dirty="0" err="1">
                <a:solidFill>
                  <a:srgbClr val="7F7F7F"/>
                </a:solidFill>
              </a:rPr>
              <a:t>github.com</a:t>
            </a:r>
            <a:r>
              <a:rPr lang="en-US" altLang="ja-JP" dirty="0">
                <a:solidFill>
                  <a:srgbClr val="7F7F7F"/>
                </a:solidFill>
              </a:rPr>
              <a:t>/</a:t>
            </a:r>
            <a:r>
              <a:rPr lang="en-US" altLang="ja-JP" dirty="0" err="1">
                <a:solidFill>
                  <a:srgbClr val="7F7F7F"/>
                </a:solidFill>
              </a:rPr>
              <a:t>opendaylight</a:t>
            </a:r>
            <a:r>
              <a:rPr lang="en-US" altLang="ja-JP" dirty="0">
                <a:solidFill>
                  <a:srgbClr val="7F7F7F"/>
                </a:solidFill>
              </a:rPr>
              <a:t>/</a:t>
            </a:r>
            <a:r>
              <a:rPr lang="en-US" altLang="ja-JP" dirty="0" err="1">
                <a:solidFill>
                  <a:srgbClr val="7F7F7F"/>
                </a:solidFill>
              </a:rPr>
              <a:t>fpc</a:t>
            </a:r>
            <a:endParaRPr lang="ja-JP" altLang="en-US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35523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More reviews needed</a:t>
            </a:r>
            <a:endParaRPr lang="de-DE" dirty="0"/>
          </a:p>
          <a:p>
            <a:r>
              <a:rPr lang="de-DE" dirty="0" smtClean="0"/>
              <a:t>Resolve and clarify remaining open items</a:t>
            </a:r>
          </a:p>
          <a:p>
            <a:endParaRPr lang="de-DE" dirty="0" smtClean="0"/>
          </a:p>
          <a:p>
            <a:r>
              <a:rPr lang="de-DE" dirty="0" smtClean="0"/>
              <a:t>Target WG last call before IETF99 ?</a:t>
            </a:r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178739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this work about..?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1167" y="1825625"/>
            <a:ext cx="10682633" cy="4351338"/>
          </a:xfrm>
        </p:spPr>
        <p:txBody>
          <a:bodyPr>
            <a:normAutofit/>
          </a:bodyPr>
          <a:lstStyle/>
          <a:p>
            <a:r>
              <a:rPr lang="de-DE" sz="2400" dirty="0" smtClean="0"/>
              <a:t>Enable </a:t>
            </a:r>
            <a:r>
              <a:rPr lang="de-DE" sz="2400" dirty="0"/>
              <a:t>the separation of a </a:t>
            </a:r>
            <a:r>
              <a:rPr lang="de-DE" sz="2400" dirty="0" err="1"/>
              <a:t>mobility</a:t>
            </a:r>
            <a:r>
              <a:rPr lang="de-DE" sz="2400" dirty="0"/>
              <a:t> </a:t>
            </a:r>
            <a:r>
              <a:rPr lang="de-DE" sz="2400" dirty="0" err="1" smtClean="0"/>
              <a:t>network‘s</a:t>
            </a:r>
            <a:r>
              <a:rPr lang="de-DE" sz="2400" dirty="0" smtClean="0"/>
              <a:t> </a:t>
            </a:r>
            <a:r>
              <a:rPr lang="de-DE" sz="2400" dirty="0" err="1" smtClean="0"/>
              <a:t>Control</a:t>
            </a:r>
            <a:r>
              <a:rPr lang="de-DE" sz="2400" dirty="0"/>
              <a:t>-Plane function from its Data-Plane function</a:t>
            </a:r>
          </a:p>
          <a:p>
            <a:endParaRPr lang="de-DE" sz="2400" dirty="0" smtClean="0"/>
          </a:p>
          <a:p>
            <a:r>
              <a:rPr lang="de-DE" sz="2400" dirty="0" smtClean="0"/>
              <a:t>Enable </a:t>
            </a:r>
            <a:r>
              <a:rPr lang="de-DE" sz="2400" dirty="0"/>
              <a:t>distributed deployment of Control- and</a:t>
            </a:r>
            <a:br>
              <a:rPr lang="de-DE" sz="2400" dirty="0"/>
            </a:br>
            <a:r>
              <a:rPr lang="de-DE" sz="2400" dirty="0"/>
              <a:t>Data-Plane </a:t>
            </a:r>
            <a:r>
              <a:rPr lang="de-DE" sz="2400" dirty="0" smtClean="0"/>
              <a:t>functions by abstracted Data-plane model </a:t>
            </a:r>
            <a:br>
              <a:rPr lang="de-DE" sz="2400" dirty="0" smtClean="0"/>
            </a:br>
            <a:r>
              <a:rPr lang="de-DE" sz="2400" dirty="0" smtClean="0"/>
              <a:t>and protocol messages</a:t>
            </a:r>
            <a:endParaRPr lang="de-DE" sz="2400" dirty="0"/>
          </a:p>
          <a:p>
            <a:pPr marL="0" indent="0">
              <a:buNone/>
            </a:pPr>
            <a:endParaRPr lang="de-DE" sz="2400" dirty="0" smtClean="0"/>
          </a:p>
          <a:p>
            <a:r>
              <a:rPr lang="de-DE" sz="2400" dirty="0" smtClean="0"/>
              <a:t>Support multi-tenancy on a single real deployed D-plane </a:t>
            </a:r>
            <a:br>
              <a:rPr lang="de-DE" sz="2400" dirty="0" smtClean="0"/>
            </a:br>
            <a:r>
              <a:rPr lang="de-DE" sz="2400" dirty="0" smtClean="0"/>
              <a:t>network and multiple domains within a tenant</a:t>
            </a:r>
            <a:endParaRPr lang="de-DE" sz="2400" dirty="0"/>
          </a:p>
          <a:p>
            <a:endParaRPr lang="de-DE" sz="2400" dirty="0"/>
          </a:p>
        </p:txBody>
      </p:sp>
      <p:sp>
        <p:nvSpPr>
          <p:cNvPr id="4" name="Rectangle 3"/>
          <p:cNvSpPr/>
          <p:nvPr/>
        </p:nvSpPr>
        <p:spPr>
          <a:xfrm>
            <a:off x="8450469" y="4810455"/>
            <a:ext cx="2246961" cy="92122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sz="1400" dirty="0"/>
          </a:p>
        </p:txBody>
      </p:sp>
      <p:sp>
        <p:nvSpPr>
          <p:cNvPr id="5" name="Rounded Rectangle 4"/>
          <p:cNvSpPr/>
          <p:nvPr/>
        </p:nvSpPr>
        <p:spPr>
          <a:xfrm>
            <a:off x="9149070" y="4863518"/>
            <a:ext cx="849905" cy="366138"/>
          </a:xfrm>
          <a:prstGeom prst="round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sz="1400"/>
          </a:p>
        </p:txBody>
      </p:sp>
      <p:sp>
        <p:nvSpPr>
          <p:cNvPr id="6" name="Rectangle 5"/>
          <p:cNvSpPr/>
          <p:nvPr/>
        </p:nvSpPr>
        <p:spPr>
          <a:xfrm>
            <a:off x="8464807" y="2498358"/>
            <a:ext cx="2340260" cy="86357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681206" y="2498358"/>
            <a:ext cx="19367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Mobility Control-Plane</a:t>
            </a:r>
            <a:endParaRPr lang="en-US" sz="1400" dirty="0"/>
          </a:p>
        </p:txBody>
      </p:sp>
      <p:sp>
        <p:nvSpPr>
          <p:cNvPr id="8" name="Rounded Rectangle 7"/>
          <p:cNvSpPr/>
          <p:nvPr/>
        </p:nvSpPr>
        <p:spPr>
          <a:xfrm>
            <a:off x="9146665" y="2907178"/>
            <a:ext cx="849905" cy="366138"/>
          </a:xfrm>
          <a:prstGeom prst="round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sz="1400"/>
          </a:p>
        </p:txBody>
      </p:sp>
      <p:sp>
        <p:nvSpPr>
          <p:cNvPr id="9" name="TextBox 8"/>
          <p:cNvSpPr txBox="1"/>
          <p:nvPr/>
        </p:nvSpPr>
        <p:spPr>
          <a:xfrm>
            <a:off x="9105819" y="2950151"/>
            <a:ext cx="9187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FPC Client</a:t>
            </a:r>
            <a:endParaRPr 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8745779" y="5389711"/>
            <a:ext cx="17424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DPN(s) Configuration API</a:t>
            </a:r>
            <a:endParaRPr 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9105819" y="4921879"/>
            <a:ext cx="9269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FPC Agent</a:t>
            </a:r>
            <a:endParaRPr lang="en-US" sz="1400" dirty="0"/>
          </a:p>
        </p:txBody>
      </p:sp>
      <p:sp>
        <p:nvSpPr>
          <p:cNvPr id="15" name="Down Arrow 14"/>
          <p:cNvSpPr/>
          <p:nvPr/>
        </p:nvSpPr>
        <p:spPr>
          <a:xfrm>
            <a:off x="9412003" y="5290810"/>
            <a:ext cx="302745" cy="152834"/>
          </a:xfrm>
          <a:prstGeom prst="down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pic>
        <p:nvPicPr>
          <p:cNvPr id="16" name="Picture 4" descr="Router Clip Ar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3665" y="5676190"/>
            <a:ext cx="756250" cy="278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円/楕円 16"/>
          <p:cNvSpPr/>
          <p:nvPr/>
        </p:nvSpPr>
        <p:spPr>
          <a:xfrm>
            <a:off x="7888788" y="4047174"/>
            <a:ext cx="3345509" cy="650439"/>
          </a:xfrm>
          <a:prstGeom prst="ellipse">
            <a:avLst/>
          </a:prstGeom>
          <a:solidFill>
            <a:srgbClr val="A0D1F2"/>
          </a:solidFill>
          <a:ln>
            <a:noFill/>
          </a:ln>
          <a:effectLst>
            <a:glow rad="254000">
              <a:srgbClr val="A0D1F2">
                <a:alpha val="81000"/>
              </a:srgbClr>
            </a:glow>
            <a:softEdge rad="2540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rgbClr val="0000FF"/>
                </a:solidFill>
                <a:latin typeface="Calibri"/>
                <a:ea typeface="ＭＳ Ｐゴシック"/>
              </a:rPr>
              <a:t>D-plane model</a:t>
            </a:r>
          </a:p>
          <a:p>
            <a:pPr algn="ctr"/>
            <a:r>
              <a:rPr kumimoji="1" lang="en-US" altLang="ja-JP" dirty="0" smtClean="0">
                <a:solidFill>
                  <a:srgbClr val="0000FF"/>
                </a:solidFill>
                <a:latin typeface="Calibri"/>
                <a:ea typeface="ＭＳ Ｐゴシック"/>
              </a:rPr>
              <a:t>Protocol messages</a:t>
            </a:r>
            <a:endParaRPr kumimoji="1" lang="ja-JP" altLang="en-US" dirty="0">
              <a:solidFill>
                <a:srgbClr val="0000FF"/>
              </a:solidFill>
              <a:latin typeface="Calibri"/>
              <a:ea typeface="ＭＳ Ｐゴシック"/>
            </a:endParaRPr>
          </a:p>
        </p:txBody>
      </p:sp>
      <p:cxnSp>
        <p:nvCxnSpPr>
          <p:cNvPr id="12" name="Straight Connector 11"/>
          <p:cNvCxnSpPr>
            <a:stCxn id="9" idx="2"/>
            <a:endCxn id="11" idx="0"/>
          </p:cNvCxnSpPr>
          <p:nvPr/>
        </p:nvCxnSpPr>
        <p:spPr>
          <a:xfrm>
            <a:off x="9565208" y="3257928"/>
            <a:ext cx="4071" cy="1663951"/>
          </a:xfrm>
          <a:prstGeom prst="line">
            <a:avLst/>
          </a:prstGeom>
          <a:ln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46221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Executive Summary of</a:t>
            </a:r>
            <a:r>
              <a:rPr lang="ja-JP" altLang="en-US" dirty="0" smtClean="0"/>
              <a:t> </a:t>
            </a:r>
            <a:r>
              <a:rPr lang="en-US" dirty="0" smtClean="0"/>
              <a:t>Update Since IETF97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2 revisions before IETF98</a:t>
            </a:r>
          </a:p>
          <a:p>
            <a:r>
              <a:rPr lang="de-DE" dirty="0" smtClean="0"/>
              <a:t>Addressed comments (clarification, terms, editorial)</a:t>
            </a:r>
          </a:p>
          <a:p>
            <a:r>
              <a:rPr lang="de-DE" dirty="0" smtClean="0"/>
              <a:t>C. Perkins added as co-author</a:t>
            </a:r>
          </a:p>
          <a:p>
            <a:r>
              <a:rPr lang="de-DE" dirty="0" smtClean="0"/>
              <a:t>Aligment of data model with core specification</a:t>
            </a:r>
          </a:p>
          <a:p>
            <a:r>
              <a:rPr lang="de-DE" dirty="0" smtClean="0"/>
              <a:t>Resolved Yang conflicts</a:t>
            </a:r>
          </a:p>
          <a:p>
            <a:endParaRPr lang="de-DE" dirty="0"/>
          </a:p>
          <a:p>
            <a:r>
              <a:rPr lang="de-DE" dirty="0" smtClean="0"/>
              <a:t>Few open items to resolve and to clarify</a:t>
            </a:r>
          </a:p>
          <a:p>
            <a:pPr lvl="1"/>
            <a:r>
              <a:rPr lang="de-DE" dirty="0" smtClean="0"/>
              <a:t>Model and operational details</a:t>
            </a:r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839326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" name="Straight Connector 52"/>
          <p:cNvCxnSpPr/>
          <p:nvPr/>
        </p:nvCxnSpPr>
        <p:spPr>
          <a:xfrm>
            <a:off x="8731620" y="3133622"/>
            <a:ext cx="1673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ounded Rectangle 37"/>
          <p:cNvSpPr/>
          <p:nvPr/>
        </p:nvSpPr>
        <p:spPr>
          <a:xfrm>
            <a:off x="9848775" y="2634788"/>
            <a:ext cx="1599026" cy="66930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Rounded Rectangle 36"/>
          <p:cNvSpPr/>
          <p:nvPr/>
        </p:nvSpPr>
        <p:spPr>
          <a:xfrm>
            <a:off x="9728786" y="2785211"/>
            <a:ext cx="1599026" cy="66930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78766"/>
          </a:xfrm>
        </p:spPr>
        <p:txBody>
          <a:bodyPr/>
          <a:lstStyle/>
          <a:p>
            <a:r>
              <a:rPr lang="en-US" dirty="0" smtClean="0"/>
              <a:t>Model Principles – Overview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08533"/>
            <a:ext cx="10515600" cy="4720454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de-DE" sz="2400" dirty="0" smtClean="0"/>
              <a:t>Configuration of Data-Plane </a:t>
            </a:r>
            <a:r>
              <a:rPr lang="de-DE" sz="2400" b="1" dirty="0" smtClean="0"/>
              <a:t>Topology</a:t>
            </a:r>
          </a:p>
          <a:p>
            <a:pPr lvl="1">
              <a:spcBef>
                <a:spcPts val="600"/>
              </a:spcBef>
            </a:pPr>
            <a:r>
              <a:rPr lang="de-DE" sz="2000" dirty="0" smtClean="0"/>
              <a:t>Pre-configured</a:t>
            </a:r>
          </a:p>
          <a:p>
            <a:pPr>
              <a:spcBef>
                <a:spcPts val="1200"/>
              </a:spcBef>
            </a:pPr>
            <a:r>
              <a:rPr lang="de-DE" sz="2400" dirty="0" smtClean="0"/>
              <a:t>Configuration/Creation of Forwarding </a:t>
            </a:r>
            <a:r>
              <a:rPr lang="de-DE" sz="2400" b="1" dirty="0" smtClean="0"/>
              <a:t>Policy</a:t>
            </a:r>
            <a:br>
              <a:rPr lang="de-DE" sz="2400" b="1" dirty="0" smtClean="0"/>
            </a:br>
            <a:r>
              <a:rPr lang="de-DE" sz="2400" dirty="0" smtClean="0"/>
              <a:t>(e.g. </a:t>
            </a:r>
            <a:r>
              <a:rPr lang="de-DE" sz="2400" dirty="0" err="1" smtClean="0"/>
              <a:t>filters</a:t>
            </a:r>
            <a:r>
              <a:rPr lang="de-DE" sz="2400" dirty="0" smtClean="0"/>
              <a:t>, </a:t>
            </a:r>
            <a:r>
              <a:rPr lang="de-DE" sz="2400" dirty="0" err="1" smtClean="0"/>
              <a:t>QoS</a:t>
            </a:r>
            <a:r>
              <a:rPr lang="de-DE" sz="2400" dirty="0" smtClean="0"/>
              <a:t> </a:t>
            </a:r>
            <a:r>
              <a:rPr lang="de-DE" sz="2400" dirty="0" err="1" smtClean="0"/>
              <a:t>and</a:t>
            </a:r>
            <a:r>
              <a:rPr lang="de-DE" sz="2400" dirty="0" smtClean="0"/>
              <a:t> </a:t>
            </a:r>
            <a:r>
              <a:rPr lang="de-DE" sz="2400" dirty="0" err="1" smtClean="0"/>
              <a:t>traffic</a:t>
            </a:r>
            <a:r>
              <a:rPr lang="de-DE" sz="2400" dirty="0" smtClean="0"/>
              <a:t> </a:t>
            </a:r>
            <a:r>
              <a:rPr lang="de-DE" sz="2400" dirty="0" err="1" smtClean="0"/>
              <a:t>steering</a:t>
            </a:r>
            <a:r>
              <a:rPr lang="de-DE" sz="2400" dirty="0" smtClean="0"/>
              <a:t>, </a:t>
            </a:r>
            <a:r>
              <a:rPr lang="de-DE" sz="2400" dirty="0" err="1" smtClean="0"/>
              <a:t>etc</a:t>
            </a:r>
            <a:r>
              <a:rPr lang="de-DE" sz="2400" dirty="0" smtClean="0"/>
              <a:t>)</a:t>
            </a:r>
            <a:endParaRPr lang="de-DE" sz="2400" dirty="0"/>
          </a:p>
          <a:p>
            <a:pPr lvl="1">
              <a:spcBef>
                <a:spcPts val="600"/>
              </a:spcBef>
            </a:pPr>
            <a:r>
              <a:rPr lang="de-DE" sz="2000" dirty="0" smtClean="0"/>
              <a:t>Pre-configured, or created on demand</a:t>
            </a:r>
          </a:p>
          <a:p>
            <a:pPr lvl="1">
              <a:spcBef>
                <a:spcPts val="600"/>
              </a:spcBef>
            </a:pPr>
            <a:r>
              <a:rPr lang="de-DE" sz="2000" dirty="0" smtClean="0"/>
              <a:t>Per context or shareable</a:t>
            </a:r>
          </a:p>
          <a:p>
            <a:pPr>
              <a:spcBef>
                <a:spcPts val="1200"/>
              </a:spcBef>
            </a:pPr>
            <a:r>
              <a:rPr lang="de-DE" sz="2400" dirty="0" smtClean="0"/>
              <a:t>Creation of </a:t>
            </a:r>
            <a:r>
              <a:rPr lang="de-DE" sz="2400" b="1" dirty="0" smtClean="0"/>
              <a:t>Context</a:t>
            </a:r>
            <a:r>
              <a:rPr lang="de-DE" sz="2400" dirty="0" smtClean="0"/>
              <a:t>, which represents a</a:t>
            </a:r>
            <a:br>
              <a:rPr lang="de-DE" sz="2400" dirty="0" smtClean="0"/>
            </a:br>
            <a:r>
              <a:rPr lang="de-DE" sz="2400" dirty="0" smtClean="0"/>
              <a:t>mobility session (tunnel endpoints, meters)</a:t>
            </a:r>
          </a:p>
          <a:p>
            <a:pPr>
              <a:spcBef>
                <a:spcPts val="1200"/>
              </a:spcBef>
            </a:pPr>
            <a:r>
              <a:rPr lang="de-DE" sz="2400" dirty="0" smtClean="0"/>
              <a:t>Creation of </a:t>
            </a:r>
            <a:r>
              <a:rPr lang="de-DE" sz="2400" b="1" dirty="0" smtClean="0"/>
              <a:t>virtual Port </a:t>
            </a:r>
            <a:r>
              <a:rPr lang="de-DE" sz="2400" dirty="0" smtClean="0"/>
              <a:t>(</a:t>
            </a:r>
            <a:r>
              <a:rPr lang="de-DE" sz="2400" b="1" dirty="0" smtClean="0"/>
              <a:t>vPort</a:t>
            </a:r>
            <a:r>
              <a:rPr lang="de-DE" sz="2400" dirty="0" smtClean="0"/>
              <a:t>), which groups</a:t>
            </a:r>
            <a:br>
              <a:rPr lang="de-DE" sz="2400" dirty="0" smtClean="0"/>
            </a:br>
            <a:r>
              <a:rPr lang="de-DE" sz="2400" dirty="0" smtClean="0"/>
              <a:t>instances of </a:t>
            </a:r>
            <a:r>
              <a:rPr lang="de-DE" sz="2400" b="1" dirty="0" smtClean="0"/>
              <a:t>Policy</a:t>
            </a:r>
            <a:r>
              <a:rPr lang="de-DE" sz="2400" dirty="0" smtClean="0"/>
              <a:t> and binds the group to </a:t>
            </a:r>
            <a:r>
              <a:rPr lang="de-DE" sz="2400" b="1" dirty="0" smtClean="0"/>
              <a:t>Context</a:t>
            </a:r>
          </a:p>
          <a:p>
            <a:pPr lvl="1">
              <a:spcBef>
                <a:spcPts val="600"/>
              </a:spcBef>
            </a:pPr>
            <a:endParaRPr lang="de-DE" sz="2000" dirty="0" smtClean="0"/>
          </a:p>
          <a:p>
            <a:endParaRPr lang="de-DE" sz="2400" dirty="0"/>
          </a:p>
          <a:p>
            <a:endParaRPr lang="de-DE" sz="2400" dirty="0"/>
          </a:p>
        </p:txBody>
      </p:sp>
      <p:sp>
        <p:nvSpPr>
          <p:cNvPr id="4" name="Parallelogram 3"/>
          <p:cNvSpPr/>
          <p:nvPr/>
        </p:nvSpPr>
        <p:spPr>
          <a:xfrm>
            <a:off x="8104367" y="4111039"/>
            <a:ext cx="2700471" cy="418744"/>
          </a:xfrm>
          <a:prstGeom prst="parallelogram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1" name="Picture 4" descr="Router Clip Ar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4597" y="4303319"/>
            <a:ext cx="378125" cy="139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Router Clip Ar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5382" y="4194714"/>
            <a:ext cx="378125" cy="139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Router Clip Ar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1954" y="4334448"/>
            <a:ext cx="378125" cy="139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Router Clip Ar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4343" y="4195172"/>
            <a:ext cx="378125" cy="139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233852" y="4111039"/>
            <a:ext cx="458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DPN</a:t>
            </a:r>
            <a:endParaRPr lang="de-DE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8914696" y="4246806"/>
            <a:ext cx="458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DPN</a:t>
            </a:r>
            <a:endParaRPr lang="de-DE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9583080" y="4142580"/>
            <a:ext cx="458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DPN</a:t>
            </a:r>
            <a:endParaRPr lang="de-DE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10221196" y="4248494"/>
            <a:ext cx="458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DPN</a:t>
            </a:r>
            <a:endParaRPr lang="de-DE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8982554" y="4455362"/>
            <a:ext cx="8586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DPN group</a:t>
            </a:r>
            <a:endParaRPr lang="de-DE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11253348" y="4151134"/>
            <a:ext cx="9358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Topology</a:t>
            </a:r>
            <a:endParaRPr lang="de-DE" sz="1600" dirty="0"/>
          </a:p>
        </p:txBody>
      </p:sp>
      <p:pic>
        <p:nvPicPr>
          <p:cNvPr id="1028" name="Picture 4" descr="C:\Users\liebsch\AppData\Local\Microsoft\Windows\Temporary Internet Files\Content.IE5\YZDK5CK4\social_network_abstract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8256" y="5040275"/>
            <a:ext cx="1847227" cy="1385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Connector 14"/>
          <p:cNvCxnSpPr/>
          <p:nvPr/>
        </p:nvCxnSpPr>
        <p:spPr>
          <a:xfrm flipH="1" flipV="1">
            <a:off x="8104367" y="4593861"/>
            <a:ext cx="358875" cy="4464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10335483" y="4593861"/>
            <a:ext cx="344493" cy="4150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28"/>
          <p:cNvSpPr/>
          <p:nvPr/>
        </p:nvSpPr>
        <p:spPr>
          <a:xfrm>
            <a:off x="9607463" y="2950587"/>
            <a:ext cx="1599026" cy="66930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TextBox 35"/>
          <p:cNvSpPr txBox="1"/>
          <p:nvPr/>
        </p:nvSpPr>
        <p:spPr>
          <a:xfrm>
            <a:off x="11447801" y="3115962"/>
            <a:ext cx="6678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Policy</a:t>
            </a:r>
            <a:endParaRPr lang="de-DE" sz="1600" dirty="0"/>
          </a:p>
        </p:txBody>
      </p:sp>
      <p:sp>
        <p:nvSpPr>
          <p:cNvPr id="39" name="Rounded Rectangle 38"/>
          <p:cNvSpPr/>
          <p:nvPr/>
        </p:nvSpPr>
        <p:spPr>
          <a:xfrm>
            <a:off x="10477074" y="3000860"/>
            <a:ext cx="668384" cy="265525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TextBox 40"/>
          <p:cNvSpPr txBox="1"/>
          <p:nvPr/>
        </p:nvSpPr>
        <p:spPr>
          <a:xfrm>
            <a:off x="10581075" y="2991433"/>
            <a:ext cx="460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Rule</a:t>
            </a:r>
            <a:endParaRPr lang="de-DE" sz="1200" dirty="0"/>
          </a:p>
        </p:txBody>
      </p:sp>
      <p:sp>
        <p:nvSpPr>
          <p:cNvPr id="42" name="Rounded Rectangle 41"/>
          <p:cNvSpPr/>
          <p:nvPr/>
        </p:nvSpPr>
        <p:spPr>
          <a:xfrm>
            <a:off x="10297508" y="3313520"/>
            <a:ext cx="668384" cy="265525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TextBox 42"/>
          <p:cNvSpPr txBox="1"/>
          <p:nvPr/>
        </p:nvSpPr>
        <p:spPr>
          <a:xfrm>
            <a:off x="10401509" y="3304093"/>
            <a:ext cx="460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Rule</a:t>
            </a:r>
            <a:endParaRPr lang="de-DE" sz="1200" dirty="0"/>
          </a:p>
        </p:txBody>
      </p:sp>
      <p:sp>
        <p:nvSpPr>
          <p:cNvPr id="44" name="Rounded Rectangle 43"/>
          <p:cNvSpPr/>
          <p:nvPr/>
        </p:nvSpPr>
        <p:spPr>
          <a:xfrm>
            <a:off x="9667212" y="3010287"/>
            <a:ext cx="668384" cy="265525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TextBox 44"/>
          <p:cNvSpPr txBox="1"/>
          <p:nvPr/>
        </p:nvSpPr>
        <p:spPr>
          <a:xfrm>
            <a:off x="9771213" y="3000860"/>
            <a:ext cx="460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Rule</a:t>
            </a:r>
            <a:endParaRPr lang="de-DE" sz="1200" dirty="0"/>
          </a:p>
        </p:txBody>
      </p:sp>
      <p:sp>
        <p:nvSpPr>
          <p:cNvPr id="46" name="Rounded Rectangle 45"/>
          <p:cNvSpPr/>
          <p:nvPr/>
        </p:nvSpPr>
        <p:spPr>
          <a:xfrm>
            <a:off x="7809016" y="1585272"/>
            <a:ext cx="1599026" cy="66930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TextBox 46"/>
          <p:cNvSpPr txBox="1"/>
          <p:nvPr/>
        </p:nvSpPr>
        <p:spPr>
          <a:xfrm>
            <a:off x="11312320" y="1758790"/>
            <a:ext cx="8320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Context</a:t>
            </a:r>
            <a:endParaRPr lang="de-DE" sz="1600" dirty="0"/>
          </a:p>
        </p:txBody>
      </p:sp>
      <p:sp>
        <p:nvSpPr>
          <p:cNvPr id="30" name="Oval 29"/>
          <p:cNvSpPr/>
          <p:nvPr/>
        </p:nvSpPr>
        <p:spPr>
          <a:xfrm>
            <a:off x="8870714" y="2964556"/>
            <a:ext cx="537328" cy="330751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TextBox 48"/>
          <p:cNvSpPr txBox="1"/>
          <p:nvPr/>
        </p:nvSpPr>
        <p:spPr>
          <a:xfrm>
            <a:off x="8805822" y="2953725"/>
            <a:ext cx="629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vPort</a:t>
            </a:r>
            <a:endParaRPr lang="de-DE" sz="1600" dirty="0"/>
          </a:p>
        </p:txBody>
      </p:sp>
      <p:sp>
        <p:nvSpPr>
          <p:cNvPr id="31" name="Left Brace 30"/>
          <p:cNvSpPr/>
          <p:nvPr/>
        </p:nvSpPr>
        <p:spPr>
          <a:xfrm>
            <a:off x="9446680" y="2597081"/>
            <a:ext cx="220532" cy="107937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4" name="Straight Connector 33"/>
          <p:cNvCxnSpPr/>
          <p:nvPr/>
        </p:nvCxnSpPr>
        <p:spPr>
          <a:xfrm>
            <a:off x="8727198" y="2254577"/>
            <a:ext cx="0" cy="8802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Down Arrow 47"/>
          <p:cNvSpPr/>
          <p:nvPr/>
        </p:nvSpPr>
        <p:spPr>
          <a:xfrm>
            <a:off x="8302658" y="2312089"/>
            <a:ext cx="324725" cy="1742388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TextBox 56"/>
          <p:cNvSpPr txBox="1"/>
          <p:nvPr/>
        </p:nvSpPr>
        <p:spPr>
          <a:xfrm>
            <a:off x="7952997" y="1596326"/>
            <a:ext cx="13905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MN session data:</a:t>
            </a:r>
          </a:p>
          <a:p>
            <a:r>
              <a:rPr lang="de-DE" sz="1200" dirty="0" smtClean="0"/>
              <a:t>MN IP</a:t>
            </a:r>
          </a:p>
          <a:p>
            <a:r>
              <a:rPr lang="de-DE" sz="1200" dirty="0" smtClean="0"/>
              <a:t>tunnel</a:t>
            </a:r>
          </a:p>
          <a:p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34903404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 smtClean="0"/>
              <a:t>v06/07</a:t>
            </a:r>
            <a:r>
              <a:rPr lang="ja-JP" altLang="en-US" dirty="0" smtClean="0"/>
              <a:t> </a:t>
            </a:r>
            <a:r>
              <a:rPr lang="en-US" altLang="ja-JP" dirty="0" smtClean="0"/>
              <a:t>Updates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13099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1</a:t>
            </a:r>
            <a:r>
              <a:rPr lang="en-US" altLang="ja-JP" dirty="0" smtClean="0"/>
              <a:t>. Add </a:t>
            </a:r>
            <a:r>
              <a:rPr lang="en-US" altLang="ja-JP" i="1" dirty="0"/>
              <a:t>Domain-reference</a:t>
            </a:r>
            <a:r>
              <a:rPr lang="en-US" altLang="ja-JP" dirty="0"/>
              <a:t> to Topology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ja-JP" dirty="0" smtClean="0"/>
              <a:t>Regarding </a:t>
            </a:r>
            <a:r>
              <a:rPr lang="en-US" altLang="ja-JP" dirty="0"/>
              <a:t>discussions about </a:t>
            </a:r>
            <a:r>
              <a:rPr lang="en-US" altLang="ja-JP" dirty="0" err="1"/>
              <a:t>netslice</a:t>
            </a:r>
            <a:r>
              <a:rPr lang="en-US" altLang="ja-JP" dirty="0"/>
              <a:t>, a Domain of FPC model could </a:t>
            </a:r>
            <a:r>
              <a:rPr lang="en-US" altLang="ja-JP" dirty="0" smtClean="0"/>
              <a:t>refer to a </a:t>
            </a:r>
            <a:r>
              <a:rPr lang="en-US" altLang="ja-JP" dirty="0"/>
              <a:t>set of partitioned resources for the domain, such as nodes, links with </a:t>
            </a:r>
            <a:r>
              <a:rPr lang="en-US" altLang="ja-JP" dirty="0" smtClean="0"/>
              <a:t>certain </a:t>
            </a:r>
            <a:r>
              <a:rPr lang="en-US" altLang="ja-JP" dirty="0"/>
              <a:t>bandwidth, </a:t>
            </a:r>
            <a:r>
              <a:rPr lang="en-US" altLang="ja-JP" dirty="0" smtClean="0"/>
              <a:t>etc. </a:t>
            </a:r>
          </a:p>
          <a:p>
            <a:endParaRPr lang="en-US" altLang="ja-JP" dirty="0"/>
          </a:p>
          <a:p>
            <a:r>
              <a:rPr lang="en-US" altLang="ja-JP" dirty="0" smtClean="0"/>
              <a:t>They </a:t>
            </a:r>
            <a:r>
              <a:rPr lang="en-US" altLang="ja-JP" dirty="0"/>
              <a:t>call it </a:t>
            </a:r>
            <a:r>
              <a:rPr lang="en-US" altLang="ja-JP" dirty="0" smtClean="0"/>
              <a:t>a “slice”. </a:t>
            </a:r>
            <a:r>
              <a:rPr lang="en-US" altLang="ja-JP" dirty="0"/>
              <a:t>But we may not need to </a:t>
            </a:r>
            <a:r>
              <a:rPr lang="en-US" altLang="ja-JP" dirty="0" smtClean="0"/>
              <a:t>know </a:t>
            </a:r>
            <a:r>
              <a:rPr lang="en-US" altLang="ja-JP" dirty="0"/>
              <a:t>what it is called. </a:t>
            </a:r>
            <a:endParaRPr lang="en-US" altLang="ja-JP" dirty="0" smtClean="0"/>
          </a:p>
          <a:p>
            <a:endParaRPr lang="en-US" altLang="ja-JP" dirty="0"/>
          </a:p>
          <a:p>
            <a:r>
              <a:rPr lang="en-US" altLang="ja-JP" dirty="0" smtClean="0"/>
              <a:t>The </a:t>
            </a:r>
            <a:r>
              <a:rPr lang="en-US" altLang="ja-JP" dirty="0"/>
              <a:t>important thing is that it could be a way to </a:t>
            </a:r>
            <a:r>
              <a:rPr lang="en-US" altLang="ja-JP" dirty="0" smtClean="0"/>
              <a:t>indicate </a:t>
            </a:r>
            <a:r>
              <a:rPr lang="en-US" altLang="ja-JP" dirty="0"/>
              <a:t>a set of </a:t>
            </a:r>
            <a:r>
              <a:rPr lang="en-US" altLang="ja-JP" dirty="0" smtClean="0"/>
              <a:t>concrete or </a:t>
            </a:r>
            <a:r>
              <a:rPr lang="en-US" altLang="ja-JP" dirty="0"/>
              <a:t>abstracted partitioned resources which could </a:t>
            </a:r>
            <a:r>
              <a:rPr lang="en-US" altLang="ja-JP" dirty="0" smtClean="0"/>
              <a:t>be </a:t>
            </a:r>
            <a:r>
              <a:rPr lang="en-US" altLang="ja-JP" dirty="0"/>
              <a:t>dedicated to the Domain. </a:t>
            </a:r>
            <a:endParaRPr lang="en-US" altLang="ja-JP" dirty="0" smtClean="0"/>
          </a:p>
          <a:p>
            <a:endParaRPr lang="en-US" altLang="ja-JP" dirty="0"/>
          </a:p>
          <a:p>
            <a:r>
              <a:rPr lang="en-US" altLang="ja-JP" dirty="0" smtClean="0"/>
              <a:t>Adding </a:t>
            </a:r>
            <a:r>
              <a:rPr lang="en-US" altLang="ja-JP" dirty="0"/>
              <a:t>just one reference to </a:t>
            </a:r>
            <a:r>
              <a:rPr lang="en-US" altLang="ja-JP" i="1" dirty="0"/>
              <a:t>Domain</a:t>
            </a:r>
            <a:r>
              <a:rPr lang="en-US" altLang="ja-JP" dirty="0"/>
              <a:t> but it </a:t>
            </a:r>
            <a:r>
              <a:rPr lang="en-US" altLang="ja-JP" dirty="0" smtClean="0"/>
              <a:t>looks very </a:t>
            </a:r>
            <a:r>
              <a:rPr lang="en-US" altLang="ja-JP" dirty="0"/>
              <a:t>handy and powerful to relate mobile overlay with underlay networks.</a:t>
            </a:r>
          </a:p>
        </p:txBody>
      </p:sp>
    </p:spTree>
    <p:extLst>
      <p:ext uri="{BB962C8B-B14F-4D97-AF65-F5344CB8AC3E}">
        <p14:creationId xmlns:p14="http://schemas.microsoft.com/office/powerpoint/2010/main" val="27130275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正方形/長方形 73"/>
          <p:cNvSpPr/>
          <p:nvPr/>
        </p:nvSpPr>
        <p:spPr>
          <a:xfrm>
            <a:off x="109253" y="2389547"/>
            <a:ext cx="4711555" cy="42056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>
          <a:xfrm>
            <a:off x="1" y="1"/>
            <a:ext cx="12017876" cy="1269873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 smtClean="0"/>
              <a:t>Domain-reference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Points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a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Set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of</a:t>
            </a:r>
            <a:r>
              <a:rPr kumimoji="1" lang="ja-JP" altLang="en-US" dirty="0"/>
              <a:t> </a:t>
            </a:r>
            <a:r>
              <a:rPr kumimoji="1" lang="en-US" altLang="ja-JP" dirty="0" smtClean="0"/>
              <a:t>Data</a:t>
            </a:r>
            <a:r>
              <a:rPr kumimoji="1" lang="ja-JP" altLang="en-US" dirty="0" smtClean="0"/>
              <a:t>-</a:t>
            </a:r>
            <a:r>
              <a:rPr kumimoji="1" lang="en-US" altLang="ja-JP" dirty="0" smtClean="0"/>
              <a:t>Plane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Resource</a:t>
            </a:r>
            <a:r>
              <a:rPr kumimoji="1" lang="en-US" altLang="en-US" dirty="0" smtClean="0"/>
              <a:t>s </a:t>
            </a:r>
            <a:r>
              <a:rPr kumimoji="1" lang="en-US" altLang="ja-JP" dirty="0" smtClean="0"/>
              <a:t>(</a:t>
            </a:r>
            <a:r>
              <a:rPr kumimoji="1" lang="en-US" altLang="ja-JP" dirty="0" err="1" smtClean="0"/>
              <a:t>a.k.a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network-slice)</a:t>
            </a:r>
            <a:endParaRPr kumimoji="1" lang="ja-JP" altLang="en-US" dirty="0"/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798116" y="1490829"/>
            <a:ext cx="365730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800" b="1" i="1" dirty="0" smtClean="0">
                <a:solidFill>
                  <a:srgbClr val="FF0000"/>
                </a:solidFill>
                <a:latin typeface="Calibri"/>
                <a:ea typeface="ＭＳ Ｐゴシック"/>
              </a:rPr>
              <a:t>Abstracted</a:t>
            </a:r>
            <a:r>
              <a:rPr kumimoji="1" lang="en-US" altLang="ja-JP" sz="2800" b="1" i="1" dirty="0" smtClean="0">
                <a:solidFill>
                  <a:srgbClr val="FF0000"/>
                </a:solidFill>
                <a:latin typeface="Calibri"/>
                <a:ea typeface="ＭＳ Ｐゴシック"/>
              </a:rPr>
              <a:t> Data</a:t>
            </a:r>
            <a:r>
              <a:rPr kumimoji="1" lang="en-US" altLang="ja-JP" sz="2800" b="1" i="1" dirty="0" smtClean="0">
                <a:solidFill>
                  <a:srgbClr val="FF0000"/>
                </a:solidFill>
                <a:latin typeface="Calibri"/>
                <a:ea typeface="ＭＳ Ｐゴシック"/>
              </a:rPr>
              <a:t>-Plan</a:t>
            </a:r>
            <a:r>
              <a:rPr kumimoji="1" lang="en-US" altLang="ja-JP" sz="2800" b="1" i="1" dirty="0" smtClean="0">
                <a:solidFill>
                  <a:srgbClr val="FF0000"/>
                </a:solidFill>
                <a:latin typeface="Calibri"/>
                <a:ea typeface="ＭＳ Ｐゴシック"/>
              </a:rPr>
              <a:t>e</a:t>
            </a:r>
            <a:r>
              <a:rPr kumimoji="1" lang="en-US" altLang="ja-JP" sz="2800" b="1" i="1" dirty="0" smtClean="0">
                <a:solidFill>
                  <a:srgbClr val="FF0000"/>
                </a:solidFill>
                <a:latin typeface="Calibri"/>
                <a:ea typeface="ＭＳ Ｐゴシック"/>
              </a:rPr>
              <a:t> </a:t>
            </a:r>
            <a:br>
              <a:rPr kumimoji="1" lang="en-US" altLang="ja-JP" sz="2800" b="1" i="1" dirty="0" smtClean="0">
                <a:solidFill>
                  <a:srgbClr val="FF0000"/>
                </a:solidFill>
                <a:latin typeface="Calibri"/>
                <a:ea typeface="ＭＳ Ｐゴシック"/>
              </a:rPr>
            </a:br>
            <a:r>
              <a:rPr kumimoji="1" lang="en-US" altLang="ja-JP" sz="2800" b="1" i="1" dirty="0" smtClean="0">
                <a:solidFill>
                  <a:srgbClr val="FF0000"/>
                </a:solidFill>
                <a:latin typeface="Calibri"/>
                <a:ea typeface="ＭＳ Ｐゴシック"/>
              </a:rPr>
              <a:t>on FPC</a:t>
            </a:r>
            <a:r>
              <a:rPr kumimoji="1" lang="en-US" altLang="ja-JP" sz="2800" b="1" i="1" dirty="0" smtClean="0">
                <a:solidFill>
                  <a:srgbClr val="FF0000"/>
                </a:solidFill>
                <a:latin typeface="Calibri"/>
                <a:ea typeface="ＭＳ Ｐゴシック"/>
              </a:rPr>
              <a:t>-Agent</a:t>
            </a:r>
            <a:endParaRPr kumimoji="1" lang="ja-JP" altLang="en-US" sz="2800" b="1" i="1" dirty="0">
              <a:solidFill>
                <a:srgbClr val="FF0000"/>
              </a:solidFill>
              <a:latin typeface="Calibri"/>
              <a:ea typeface="ＭＳ Ｐゴシック"/>
            </a:endParaRPr>
          </a:p>
        </p:txBody>
      </p:sp>
      <p:grpSp>
        <p:nvGrpSpPr>
          <p:cNvPr id="64" name="図形グループ 63"/>
          <p:cNvGrpSpPr/>
          <p:nvPr/>
        </p:nvGrpSpPr>
        <p:grpSpPr>
          <a:xfrm>
            <a:off x="177537" y="2416856"/>
            <a:ext cx="4518278" cy="3946168"/>
            <a:chOff x="1680649" y="1846386"/>
            <a:chExt cx="4080387" cy="3533510"/>
          </a:xfrm>
        </p:grpSpPr>
        <p:sp>
          <p:nvSpPr>
            <p:cNvPr id="6" name="平行四辺形 5"/>
            <p:cNvSpPr/>
            <p:nvPr/>
          </p:nvSpPr>
          <p:spPr>
            <a:xfrm>
              <a:off x="1680649" y="4585276"/>
              <a:ext cx="3927240" cy="515656"/>
            </a:xfrm>
            <a:prstGeom prst="parallelogram">
              <a:avLst>
                <a:gd name="adj" fmla="val 132304"/>
              </a:avLst>
            </a:prstGeom>
            <a:solidFill>
              <a:srgbClr val="ED7D31">
                <a:alpha val="20000"/>
              </a:srgbClr>
            </a:solidFill>
            <a:ln>
              <a:noFill/>
            </a:ln>
            <a:effectLst>
              <a:glow rad="254000">
                <a:srgbClr val="EDB3B0">
                  <a:alpha val="16000"/>
                </a:srgbClr>
              </a:glow>
              <a:softEdge rad="12700"/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prstClr val="white"/>
                </a:solidFill>
                <a:latin typeface="Calibri"/>
                <a:ea typeface="ＭＳ Ｐゴシック"/>
              </a:endParaRPr>
            </a:p>
          </p:txBody>
        </p:sp>
        <p:sp>
          <p:nvSpPr>
            <p:cNvPr id="7" name="平行四辺形 6"/>
            <p:cNvSpPr/>
            <p:nvPr/>
          </p:nvSpPr>
          <p:spPr>
            <a:xfrm>
              <a:off x="1680649" y="3697672"/>
              <a:ext cx="3927240" cy="515656"/>
            </a:xfrm>
            <a:prstGeom prst="parallelogram">
              <a:avLst>
                <a:gd name="adj" fmla="val 132304"/>
              </a:avLst>
            </a:prstGeom>
            <a:solidFill>
              <a:srgbClr val="ED7D31">
                <a:alpha val="20000"/>
              </a:srgbClr>
            </a:solidFill>
            <a:ln>
              <a:noFill/>
            </a:ln>
            <a:effectLst>
              <a:glow rad="254000">
                <a:srgbClr val="EDB3B0">
                  <a:alpha val="16000"/>
                </a:srgbClr>
              </a:glow>
              <a:softEdge rad="12700"/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prstClr val="white"/>
                </a:solidFill>
                <a:latin typeface="Calibri"/>
                <a:ea typeface="ＭＳ Ｐゴシック"/>
              </a:endParaRPr>
            </a:p>
          </p:txBody>
        </p:sp>
        <p:sp>
          <p:nvSpPr>
            <p:cNvPr id="8" name="平行四辺形 7"/>
            <p:cNvSpPr/>
            <p:nvPr/>
          </p:nvSpPr>
          <p:spPr>
            <a:xfrm>
              <a:off x="1680650" y="2708627"/>
              <a:ext cx="3927240" cy="515656"/>
            </a:xfrm>
            <a:prstGeom prst="parallelogram">
              <a:avLst>
                <a:gd name="adj" fmla="val 132304"/>
              </a:avLst>
            </a:prstGeom>
            <a:solidFill>
              <a:srgbClr val="ED7D31">
                <a:alpha val="20000"/>
              </a:srgbClr>
            </a:solidFill>
            <a:ln>
              <a:noFill/>
            </a:ln>
            <a:effectLst>
              <a:glow rad="254000">
                <a:srgbClr val="EDB3B0">
                  <a:alpha val="16000"/>
                </a:srgbClr>
              </a:glow>
              <a:softEdge rad="12700"/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prstClr val="white"/>
                </a:solidFill>
                <a:latin typeface="Calibri"/>
                <a:ea typeface="ＭＳ Ｐゴシック"/>
              </a:endParaRPr>
            </a:p>
          </p:txBody>
        </p:sp>
        <p:sp>
          <p:nvSpPr>
            <p:cNvPr id="9" name="フローチャート: 磁気ディスク 8"/>
            <p:cNvSpPr/>
            <p:nvPr/>
          </p:nvSpPr>
          <p:spPr>
            <a:xfrm>
              <a:off x="2726769" y="4695170"/>
              <a:ext cx="368715" cy="228241"/>
            </a:xfrm>
            <a:prstGeom prst="flowChartMagneticDisk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prstClr val="white"/>
                </a:solidFill>
                <a:latin typeface="Calibri"/>
                <a:ea typeface="ＭＳ Ｐゴシック"/>
              </a:endParaRPr>
            </a:p>
          </p:txBody>
        </p:sp>
        <p:sp>
          <p:nvSpPr>
            <p:cNvPr id="10" name="フローチャート: 磁気ディスク 9"/>
            <p:cNvSpPr/>
            <p:nvPr/>
          </p:nvSpPr>
          <p:spPr>
            <a:xfrm>
              <a:off x="2726771" y="3807566"/>
              <a:ext cx="368715" cy="228241"/>
            </a:xfrm>
            <a:prstGeom prst="flowChartMagneticDisk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prstClr val="white"/>
                </a:solidFill>
                <a:latin typeface="Calibri"/>
                <a:ea typeface="ＭＳ Ｐゴシック"/>
              </a:endParaRPr>
            </a:p>
          </p:txBody>
        </p:sp>
        <p:sp>
          <p:nvSpPr>
            <p:cNvPr id="11" name="フローチャート: 磁気ディスク 10"/>
            <p:cNvSpPr/>
            <p:nvPr/>
          </p:nvSpPr>
          <p:spPr>
            <a:xfrm>
              <a:off x="2761068" y="2843882"/>
              <a:ext cx="368715" cy="228241"/>
            </a:xfrm>
            <a:prstGeom prst="flowChartMagneticDisk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prstClr val="white"/>
                </a:solidFill>
                <a:latin typeface="Calibri"/>
                <a:ea typeface="ＭＳ Ｐゴシック"/>
              </a:endParaRPr>
            </a:p>
          </p:txBody>
        </p:sp>
        <p:sp>
          <p:nvSpPr>
            <p:cNvPr id="12" name="フローチャート: 磁気ディスク 11"/>
            <p:cNvSpPr/>
            <p:nvPr/>
          </p:nvSpPr>
          <p:spPr>
            <a:xfrm>
              <a:off x="4544620" y="2843882"/>
              <a:ext cx="368715" cy="228241"/>
            </a:xfrm>
            <a:prstGeom prst="flowChartMagneticDisk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prstClr val="white"/>
                </a:solidFill>
                <a:latin typeface="Calibri"/>
                <a:ea typeface="ＭＳ Ｐゴシック"/>
              </a:endParaRPr>
            </a:p>
          </p:txBody>
        </p:sp>
        <p:sp>
          <p:nvSpPr>
            <p:cNvPr id="13" name="フローチャート: 磁気ディスク 12"/>
            <p:cNvSpPr/>
            <p:nvPr/>
          </p:nvSpPr>
          <p:spPr>
            <a:xfrm>
              <a:off x="4544620" y="3816021"/>
              <a:ext cx="368715" cy="228241"/>
            </a:xfrm>
            <a:prstGeom prst="flowChartMagneticDisk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prstClr val="white"/>
                </a:solidFill>
                <a:latin typeface="Calibri"/>
                <a:ea typeface="ＭＳ Ｐゴシック"/>
              </a:endParaRPr>
            </a:p>
          </p:txBody>
        </p:sp>
        <p:sp>
          <p:nvSpPr>
            <p:cNvPr id="14" name="フローチャート: 磁気ディスク 13"/>
            <p:cNvSpPr/>
            <p:nvPr/>
          </p:nvSpPr>
          <p:spPr>
            <a:xfrm>
              <a:off x="4544619" y="4686715"/>
              <a:ext cx="368715" cy="228241"/>
            </a:xfrm>
            <a:prstGeom prst="flowChartMagneticDisk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prstClr val="white"/>
                </a:solidFill>
                <a:latin typeface="Calibri"/>
                <a:ea typeface="ＭＳ Ｐゴシック"/>
              </a:endParaRPr>
            </a:p>
          </p:txBody>
        </p:sp>
        <p:cxnSp>
          <p:nvCxnSpPr>
            <p:cNvPr id="15" name="直線コネクタ 14"/>
            <p:cNvCxnSpPr>
              <a:stCxn id="11" idx="4"/>
              <a:endCxn id="12" idx="2"/>
            </p:cNvCxnSpPr>
            <p:nvPr/>
          </p:nvCxnSpPr>
          <p:spPr>
            <a:xfrm>
              <a:off x="3129785" y="2958003"/>
              <a:ext cx="1414836" cy="0"/>
            </a:xfrm>
            <a:prstGeom prst="line">
              <a:avLst/>
            </a:prstGeom>
            <a:ln w="38100" cmpd="sng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コネクタ 15"/>
            <p:cNvCxnSpPr>
              <a:stCxn id="10" idx="4"/>
              <a:endCxn id="13" idx="2"/>
            </p:cNvCxnSpPr>
            <p:nvPr/>
          </p:nvCxnSpPr>
          <p:spPr>
            <a:xfrm>
              <a:off x="3095487" y="3921687"/>
              <a:ext cx="1449134" cy="8455"/>
            </a:xfrm>
            <a:prstGeom prst="line">
              <a:avLst/>
            </a:prstGeom>
            <a:ln w="38100" cmpd="sng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コネクタ 16"/>
            <p:cNvCxnSpPr>
              <a:stCxn id="9" idx="4"/>
              <a:endCxn id="14" idx="2"/>
            </p:cNvCxnSpPr>
            <p:nvPr/>
          </p:nvCxnSpPr>
          <p:spPr>
            <a:xfrm flipV="1">
              <a:off x="3095484" y="4800839"/>
              <a:ext cx="1449136" cy="8455"/>
            </a:xfrm>
            <a:prstGeom prst="line">
              <a:avLst/>
            </a:prstGeom>
            <a:ln w="38100" cmpd="sng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テキスト ボックス 17"/>
            <p:cNvSpPr txBox="1"/>
            <p:nvPr/>
          </p:nvSpPr>
          <p:spPr>
            <a:xfrm>
              <a:off x="1706376" y="2945323"/>
              <a:ext cx="1076282" cy="3023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b="1" i="1" dirty="0" smtClean="0">
                  <a:solidFill>
                    <a:srgbClr val="ED7D31">
                      <a:lumMod val="50000"/>
                    </a:srgbClr>
                  </a:solidFill>
                  <a:latin typeface="Calibri"/>
                  <a:ea typeface="ＭＳ Ｐゴシック"/>
                </a:rPr>
                <a:t>Domain 1a</a:t>
              </a:r>
              <a:endParaRPr kumimoji="1" lang="ja-JP" altLang="en-US" b="1" i="1" dirty="0">
                <a:solidFill>
                  <a:srgbClr val="ED7D31">
                    <a:lumMod val="50000"/>
                  </a:srgbClr>
                </a:solidFill>
                <a:latin typeface="Calibri"/>
                <a:ea typeface="ＭＳ Ｐゴシック"/>
              </a:endParaRPr>
            </a:p>
          </p:txBody>
        </p:sp>
        <p:sp>
          <p:nvSpPr>
            <p:cNvPr id="19" name="テキスト ボックス 18"/>
            <p:cNvSpPr txBox="1"/>
            <p:nvPr/>
          </p:nvSpPr>
          <p:spPr>
            <a:xfrm>
              <a:off x="1680651" y="3925911"/>
              <a:ext cx="1076282" cy="3023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b="1" i="1" dirty="0" smtClean="0">
                  <a:solidFill>
                    <a:srgbClr val="ED7D31">
                      <a:lumMod val="50000"/>
                    </a:srgbClr>
                  </a:solidFill>
                  <a:latin typeface="Calibri"/>
                  <a:ea typeface="ＭＳ Ｐゴシック"/>
                </a:rPr>
                <a:t>Domain 2a</a:t>
              </a:r>
              <a:endParaRPr kumimoji="1" lang="ja-JP" altLang="en-US" b="1" i="1" dirty="0">
                <a:solidFill>
                  <a:srgbClr val="ED7D31">
                    <a:lumMod val="50000"/>
                  </a:srgbClr>
                </a:solidFill>
                <a:latin typeface="Calibri"/>
                <a:ea typeface="ＭＳ Ｐゴシック"/>
              </a:endParaRPr>
            </a:p>
          </p:txBody>
        </p:sp>
        <p:sp>
          <p:nvSpPr>
            <p:cNvPr id="20" name="テキスト ボックス 19"/>
            <p:cNvSpPr txBox="1"/>
            <p:nvPr/>
          </p:nvSpPr>
          <p:spPr>
            <a:xfrm>
              <a:off x="1706376" y="4813515"/>
              <a:ext cx="1104923" cy="3023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b="1" i="1" dirty="0" smtClean="0">
                  <a:solidFill>
                    <a:srgbClr val="ED7D31">
                      <a:lumMod val="50000"/>
                    </a:srgbClr>
                  </a:solidFill>
                  <a:latin typeface="Calibri"/>
                  <a:ea typeface="ＭＳ Ｐゴシック"/>
                </a:rPr>
                <a:t>Domain Na</a:t>
              </a:r>
              <a:endParaRPr kumimoji="1" lang="ja-JP" altLang="en-US" b="1" i="1" dirty="0">
                <a:solidFill>
                  <a:srgbClr val="ED7D31">
                    <a:lumMod val="50000"/>
                  </a:srgbClr>
                </a:solidFill>
                <a:latin typeface="Calibri"/>
                <a:ea typeface="ＭＳ Ｐゴシック"/>
              </a:endParaRPr>
            </a:p>
          </p:txBody>
        </p:sp>
        <p:sp>
          <p:nvSpPr>
            <p:cNvPr id="21" name="テキスト ボックス 20"/>
            <p:cNvSpPr txBox="1"/>
            <p:nvPr/>
          </p:nvSpPr>
          <p:spPr>
            <a:xfrm>
              <a:off x="2460954" y="2573377"/>
              <a:ext cx="1469024" cy="2771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600" b="1" i="1" dirty="0" smtClean="0">
                  <a:solidFill>
                    <a:srgbClr val="ED7D31">
                      <a:lumMod val="50000"/>
                    </a:srgbClr>
                  </a:solidFill>
                  <a:latin typeface="Calibri"/>
                  <a:ea typeface="ＭＳ Ｐゴシック"/>
                </a:rPr>
                <a:t>DPN-Group(MAG)</a:t>
              </a:r>
              <a:endParaRPr kumimoji="1" lang="ja-JP" altLang="en-US" sz="1600" b="1" i="1" dirty="0">
                <a:solidFill>
                  <a:srgbClr val="ED7D31">
                    <a:lumMod val="50000"/>
                  </a:srgbClr>
                </a:solidFill>
                <a:latin typeface="Calibri"/>
                <a:ea typeface="ＭＳ Ｐゴシック"/>
              </a:endParaRPr>
            </a:p>
          </p:txBody>
        </p:sp>
        <p:sp>
          <p:nvSpPr>
            <p:cNvPr id="22" name="テキスト ボックス 21"/>
            <p:cNvSpPr txBox="1"/>
            <p:nvPr/>
          </p:nvSpPr>
          <p:spPr>
            <a:xfrm>
              <a:off x="2460953" y="3528609"/>
              <a:ext cx="1450636" cy="2771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600" b="1" i="1" dirty="0" smtClean="0">
                  <a:solidFill>
                    <a:srgbClr val="ED7D31">
                      <a:lumMod val="50000"/>
                    </a:srgbClr>
                  </a:solidFill>
                  <a:latin typeface="Calibri"/>
                  <a:ea typeface="ＭＳ Ｐゴシック"/>
                </a:rPr>
                <a:t>DPN-Group(SGW)</a:t>
              </a:r>
              <a:endParaRPr kumimoji="1" lang="ja-JP" altLang="en-US" sz="1600" b="1" i="1" dirty="0">
                <a:solidFill>
                  <a:srgbClr val="ED7D31">
                    <a:lumMod val="50000"/>
                  </a:srgbClr>
                </a:solidFill>
                <a:latin typeface="Calibri"/>
                <a:ea typeface="ＭＳ Ｐゴシック"/>
              </a:endParaRPr>
            </a:p>
          </p:txBody>
        </p:sp>
        <p:sp>
          <p:nvSpPr>
            <p:cNvPr id="23" name="テキスト ボックス 22"/>
            <p:cNvSpPr txBox="1"/>
            <p:nvPr/>
          </p:nvSpPr>
          <p:spPr>
            <a:xfrm>
              <a:off x="2460956" y="4433119"/>
              <a:ext cx="1487244" cy="2771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600" b="1" i="1" dirty="0" smtClean="0">
                  <a:solidFill>
                    <a:srgbClr val="ED7D31">
                      <a:lumMod val="50000"/>
                    </a:srgbClr>
                  </a:solidFill>
                  <a:latin typeface="Calibri"/>
                  <a:ea typeface="ＭＳ Ｐゴシック"/>
                </a:rPr>
                <a:t>DPN-Group(SGSN)</a:t>
              </a:r>
              <a:endParaRPr kumimoji="1" lang="ja-JP" altLang="en-US" sz="1600" b="1" i="1" dirty="0">
                <a:solidFill>
                  <a:srgbClr val="ED7D31">
                    <a:lumMod val="50000"/>
                  </a:srgbClr>
                </a:solidFill>
                <a:latin typeface="Calibri"/>
                <a:ea typeface="ＭＳ Ｐゴシック"/>
              </a:endParaRPr>
            </a:p>
          </p:txBody>
        </p:sp>
        <p:sp>
          <p:nvSpPr>
            <p:cNvPr id="24" name="テキスト ボックス 23"/>
            <p:cNvSpPr txBox="1"/>
            <p:nvPr/>
          </p:nvSpPr>
          <p:spPr>
            <a:xfrm>
              <a:off x="4227356" y="2564924"/>
              <a:ext cx="1432499" cy="2771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600" b="1" i="1" dirty="0" smtClean="0">
                  <a:solidFill>
                    <a:srgbClr val="ED7D31">
                      <a:lumMod val="50000"/>
                    </a:srgbClr>
                  </a:solidFill>
                  <a:latin typeface="Calibri"/>
                  <a:ea typeface="ＭＳ Ｐゴシック"/>
                </a:rPr>
                <a:t>DPN-Group(LMA)</a:t>
              </a:r>
              <a:endParaRPr kumimoji="1" lang="ja-JP" altLang="en-US" sz="1600" b="1" i="1" dirty="0">
                <a:solidFill>
                  <a:srgbClr val="ED7D31">
                    <a:lumMod val="50000"/>
                  </a:srgbClr>
                </a:solidFill>
                <a:latin typeface="Calibri"/>
                <a:ea typeface="ＭＳ Ｐゴシック"/>
              </a:endParaRPr>
            </a:p>
          </p:txBody>
        </p:sp>
        <p:sp>
          <p:nvSpPr>
            <p:cNvPr id="25" name="テキスト ボックス 24"/>
            <p:cNvSpPr txBox="1"/>
            <p:nvPr/>
          </p:nvSpPr>
          <p:spPr>
            <a:xfrm>
              <a:off x="4227354" y="3545516"/>
              <a:ext cx="1462035" cy="2771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600" b="1" i="1" dirty="0" smtClean="0">
                  <a:solidFill>
                    <a:srgbClr val="ED7D31">
                      <a:lumMod val="50000"/>
                    </a:srgbClr>
                  </a:solidFill>
                  <a:latin typeface="Calibri"/>
                  <a:ea typeface="ＭＳ Ｐゴシック"/>
                </a:rPr>
                <a:t>DPN-Group(PGW)</a:t>
              </a:r>
              <a:endParaRPr kumimoji="1" lang="ja-JP" altLang="en-US" sz="1600" b="1" i="1" dirty="0">
                <a:solidFill>
                  <a:srgbClr val="ED7D31">
                    <a:lumMod val="50000"/>
                  </a:srgbClr>
                </a:solidFill>
                <a:latin typeface="Calibri"/>
                <a:ea typeface="ＭＳ Ｐゴシック"/>
              </a:endParaRPr>
            </a:p>
          </p:txBody>
        </p:sp>
        <p:sp>
          <p:nvSpPr>
            <p:cNvPr id="26" name="テキスト ボックス 25"/>
            <p:cNvSpPr txBox="1"/>
            <p:nvPr/>
          </p:nvSpPr>
          <p:spPr>
            <a:xfrm>
              <a:off x="4244506" y="4433120"/>
              <a:ext cx="1516530" cy="2771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600" b="1" i="1" dirty="0" smtClean="0">
                  <a:solidFill>
                    <a:srgbClr val="ED7D31">
                      <a:lumMod val="50000"/>
                    </a:srgbClr>
                  </a:solidFill>
                  <a:latin typeface="Calibri"/>
                  <a:ea typeface="ＭＳ Ｐゴシック"/>
                </a:rPr>
                <a:t>DPN-Group(GGSN)</a:t>
              </a:r>
              <a:endParaRPr kumimoji="1" lang="ja-JP" altLang="en-US" sz="1600" b="1" i="1" dirty="0">
                <a:solidFill>
                  <a:srgbClr val="ED7D31">
                    <a:lumMod val="50000"/>
                  </a:srgbClr>
                </a:solidFill>
                <a:latin typeface="Calibri"/>
                <a:ea typeface="ＭＳ Ｐゴシック"/>
              </a:endParaRPr>
            </a:p>
          </p:txBody>
        </p:sp>
        <p:sp>
          <p:nvSpPr>
            <p:cNvPr id="50" name="左中かっこ 49"/>
            <p:cNvSpPr/>
            <p:nvPr/>
          </p:nvSpPr>
          <p:spPr>
            <a:xfrm rot="5400000">
              <a:off x="3432651" y="435392"/>
              <a:ext cx="384654" cy="3781468"/>
            </a:xfrm>
            <a:prstGeom prst="leftBrace">
              <a:avLst>
                <a:gd name="adj1" fmla="val 32968"/>
                <a:gd name="adj2" fmla="val 50000"/>
              </a:avLst>
            </a:prstGeom>
            <a:ln w="38100" cmpd="sng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prstClr val="black"/>
                </a:solidFill>
                <a:latin typeface="Calibri"/>
                <a:ea typeface="ＭＳ Ｐゴシック"/>
              </a:endParaRPr>
            </a:p>
          </p:txBody>
        </p:sp>
        <p:sp>
          <p:nvSpPr>
            <p:cNvPr id="51" name="テキスト ボックス 50"/>
            <p:cNvSpPr txBox="1"/>
            <p:nvPr/>
          </p:nvSpPr>
          <p:spPr>
            <a:xfrm>
              <a:off x="3172662" y="1846386"/>
              <a:ext cx="927647" cy="3023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b="1" i="1" dirty="0" smtClean="0">
                  <a:solidFill>
                    <a:srgbClr val="ED7D31">
                      <a:lumMod val="50000"/>
                    </a:srgbClr>
                  </a:solidFill>
                  <a:latin typeface="Calibri"/>
                  <a:ea typeface="ＭＳ Ｐゴシック"/>
                </a:rPr>
                <a:t>Tenant A</a:t>
              </a:r>
              <a:endParaRPr kumimoji="1" lang="ja-JP" altLang="en-US" b="1" i="1" dirty="0">
                <a:solidFill>
                  <a:srgbClr val="ED7D31">
                    <a:lumMod val="50000"/>
                  </a:srgbClr>
                </a:solidFill>
                <a:latin typeface="Calibri"/>
                <a:ea typeface="ＭＳ Ｐゴシック"/>
              </a:endParaRPr>
            </a:p>
          </p:txBody>
        </p:sp>
        <p:sp>
          <p:nvSpPr>
            <p:cNvPr id="55" name="円/楕円 54"/>
            <p:cNvSpPr/>
            <p:nvPr/>
          </p:nvSpPr>
          <p:spPr>
            <a:xfrm>
              <a:off x="2497399" y="1973187"/>
              <a:ext cx="788878" cy="3389802"/>
            </a:xfrm>
            <a:prstGeom prst="ellipse">
              <a:avLst/>
            </a:prstGeom>
            <a:noFill/>
            <a:ln w="57150" cmpd="sng">
              <a:solidFill>
                <a:schemeClr val="accent2">
                  <a:lumMod val="75000"/>
                  <a:alpha val="3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prstClr val="white"/>
                </a:solidFill>
                <a:latin typeface="Calibri"/>
                <a:ea typeface="ＭＳ Ｐゴシック"/>
              </a:endParaRPr>
            </a:p>
          </p:txBody>
        </p:sp>
        <p:sp>
          <p:nvSpPr>
            <p:cNvPr id="56" name="円/楕円 55"/>
            <p:cNvSpPr/>
            <p:nvPr/>
          </p:nvSpPr>
          <p:spPr>
            <a:xfrm>
              <a:off x="4323822" y="1990094"/>
              <a:ext cx="788878" cy="3389802"/>
            </a:xfrm>
            <a:prstGeom prst="ellipse">
              <a:avLst/>
            </a:prstGeom>
            <a:noFill/>
            <a:ln w="57150" cmpd="sng">
              <a:solidFill>
                <a:schemeClr val="accent2">
                  <a:lumMod val="75000"/>
                  <a:alpha val="3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prstClr val="white"/>
                </a:solidFill>
                <a:latin typeface="Calibri"/>
                <a:ea typeface="ＭＳ Ｐゴシック"/>
              </a:endParaRPr>
            </a:p>
          </p:txBody>
        </p:sp>
      </p:grpSp>
      <p:pic>
        <p:nvPicPr>
          <p:cNvPr id="60" name="図 5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4311" y="2416856"/>
            <a:ext cx="6398981" cy="4069057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pic>
      <p:sp>
        <p:nvSpPr>
          <p:cNvPr id="63" name="テキスト ボックス 62"/>
          <p:cNvSpPr txBox="1"/>
          <p:nvPr/>
        </p:nvSpPr>
        <p:spPr>
          <a:xfrm>
            <a:off x="9416052" y="6447211"/>
            <a:ext cx="2762291" cy="323163"/>
          </a:xfrm>
          <a:prstGeom prst="rect">
            <a:avLst/>
          </a:prstGeom>
          <a:noFill/>
        </p:spPr>
        <p:txBody>
          <a:bodyPr wrap="none" lIns="91432" tIns="45718" rIns="91432" bIns="45718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500" b="0" i="0" u="none" strike="noStrike" kern="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Meiryo" charset="-128"/>
                <a:ea typeface="Meiryo" charset="-128"/>
                <a:cs typeface="Meiryo" charset="-128"/>
              </a:rPr>
              <a:t>Source: </a:t>
            </a:r>
            <a:r>
              <a:rPr kumimoji="0" lang="en-US" altLang="ja-JP" sz="1500" b="0" i="0" u="none" strike="noStrike" kern="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Meiryo" charset="-128"/>
                <a:ea typeface="Meiryo" charset="-128"/>
                <a:cs typeface="Meiryo" charset="-128"/>
                <a:hlinkClick r:id="rId3"/>
              </a:rPr>
              <a:t>NGMN white-paper</a:t>
            </a:r>
            <a:endParaRPr kumimoji="0" lang="ja-JP" altLang="en-US" sz="1500" b="0" i="0" u="none" strike="noStrike" kern="0" cap="none" spc="0" normalizeH="0" baseline="0" noProof="0" dirty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Meiryo" charset="-128"/>
              <a:ea typeface="Meiryo" charset="-128"/>
              <a:cs typeface="Meiryo" charset="-128"/>
            </a:endParaRPr>
          </a:p>
        </p:txBody>
      </p:sp>
      <p:cxnSp>
        <p:nvCxnSpPr>
          <p:cNvPr id="65" name="直線コネクタ 64"/>
          <p:cNvCxnSpPr/>
          <p:nvPr/>
        </p:nvCxnSpPr>
        <p:spPr>
          <a:xfrm flipH="1" flipV="1">
            <a:off x="4629614" y="3536531"/>
            <a:ext cx="1488578" cy="54617"/>
          </a:xfrm>
          <a:prstGeom prst="line">
            <a:avLst/>
          </a:prstGeom>
          <a:ln w="38100" cmpd="sng">
            <a:solidFill>
              <a:srgbClr val="FF0000"/>
            </a:solidFill>
            <a:prstDash val="sysDash"/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テキスト ボックス 65"/>
          <p:cNvSpPr txBox="1"/>
          <p:nvPr/>
        </p:nvSpPr>
        <p:spPr>
          <a:xfrm>
            <a:off x="4729529" y="2774529"/>
            <a:ext cx="11592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 smtClean="0">
                <a:solidFill>
                  <a:srgbClr val="FF0000"/>
                </a:solidFill>
                <a:latin typeface="Calibri"/>
                <a:ea typeface="ＭＳ Ｐゴシック"/>
              </a:rPr>
              <a:t>Domain</a:t>
            </a:r>
          </a:p>
          <a:p>
            <a:pPr algn="ctr"/>
            <a:r>
              <a:rPr kumimoji="1" lang="en-US" altLang="ja-JP" b="1" dirty="0" smtClean="0">
                <a:solidFill>
                  <a:srgbClr val="FF0000"/>
                </a:solidFill>
                <a:latin typeface="Calibri"/>
                <a:ea typeface="ＭＳ Ｐゴシック"/>
              </a:rPr>
              <a:t>Reference</a:t>
            </a:r>
            <a:endParaRPr kumimoji="1" lang="ja-JP" altLang="en-US" b="1" dirty="0">
              <a:solidFill>
                <a:srgbClr val="FF0000"/>
              </a:solidFill>
              <a:latin typeface="Calibri"/>
              <a:ea typeface="ＭＳ Ｐゴシック"/>
            </a:endParaRPr>
          </a:p>
        </p:txBody>
      </p:sp>
      <p:cxnSp>
        <p:nvCxnSpPr>
          <p:cNvPr id="69" name="直線コネクタ 68"/>
          <p:cNvCxnSpPr/>
          <p:nvPr/>
        </p:nvCxnSpPr>
        <p:spPr>
          <a:xfrm flipH="1">
            <a:off x="4615957" y="4601585"/>
            <a:ext cx="1352012" cy="27311"/>
          </a:xfrm>
          <a:prstGeom prst="line">
            <a:avLst/>
          </a:prstGeom>
          <a:ln w="38100" cmpd="sng">
            <a:solidFill>
              <a:srgbClr val="FF0000"/>
            </a:solidFill>
            <a:prstDash val="sysDash"/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直線コネクタ 70"/>
          <p:cNvCxnSpPr/>
          <p:nvPr/>
        </p:nvCxnSpPr>
        <p:spPr>
          <a:xfrm flipH="1">
            <a:off x="4534016" y="5707604"/>
            <a:ext cx="1352012" cy="27311"/>
          </a:xfrm>
          <a:prstGeom prst="line">
            <a:avLst/>
          </a:prstGeom>
          <a:ln w="38100" cmpd="sng">
            <a:solidFill>
              <a:srgbClr val="FF0000"/>
            </a:solidFill>
            <a:prstDash val="sysDash"/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テキスト ボックス 72"/>
          <p:cNvSpPr txBox="1"/>
          <p:nvPr/>
        </p:nvSpPr>
        <p:spPr>
          <a:xfrm>
            <a:off x="6875047" y="1613716"/>
            <a:ext cx="44714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800" b="1" i="1" dirty="0" smtClean="0">
                <a:solidFill>
                  <a:srgbClr val="0000FF"/>
                </a:solidFill>
                <a:latin typeface="Calibri"/>
                <a:ea typeface="ＭＳ Ｐゴシック"/>
              </a:rPr>
              <a:t>Set of Data-Plane Resources</a:t>
            </a:r>
            <a:endParaRPr kumimoji="1" lang="ja-JP" altLang="en-US" sz="2800" b="1" i="1" dirty="0">
              <a:solidFill>
                <a:srgbClr val="0000FF"/>
              </a:solidFill>
              <a:latin typeface="Calibri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0918705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</a:t>
            </a:r>
            <a:r>
              <a:rPr lang="en-US" altLang="ja-JP" dirty="0" smtClean="0"/>
              <a:t>. Add </a:t>
            </a:r>
            <a:r>
              <a:rPr lang="en-US" altLang="ja-JP" dirty="0"/>
              <a:t>some text to Node-reference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When </a:t>
            </a:r>
            <a:r>
              <a:rPr lang="en-US" altLang="ja-JP" dirty="0"/>
              <a:t>a DPN need to be a software </a:t>
            </a:r>
            <a:r>
              <a:rPr lang="en-US" altLang="ja-JP" dirty="0" smtClean="0"/>
              <a:t>instance on </a:t>
            </a:r>
            <a:r>
              <a:rPr lang="en-US" altLang="ja-JP" dirty="0"/>
              <a:t>a </a:t>
            </a:r>
            <a:r>
              <a:rPr lang="en-US" altLang="ja-JP" dirty="0" smtClean="0"/>
              <a:t>NFV-like </a:t>
            </a:r>
            <a:r>
              <a:rPr lang="en-US" altLang="ja-JP" dirty="0"/>
              <a:t>platform</a:t>
            </a:r>
            <a:r>
              <a:rPr lang="en-US" altLang="ja-JP" dirty="0" smtClean="0"/>
              <a:t>,</a:t>
            </a:r>
          </a:p>
          <a:p>
            <a:pPr lvl="1"/>
            <a:r>
              <a:rPr lang="en-US" altLang="ja-JP" dirty="0" smtClean="0"/>
              <a:t>FPC </a:t>
            </a:r>
            <a:r>
              <a:rPr lang="en-US" altLang="ja-JP" dirty="0"/>
              <a:t>agent </a:t>
            </a:r>
            <a:r>
              <a:rPr lang="en-US" altLang="ja-JP" dirty="0" smtClean="0"/>
              <a:t>may </a:t>
            </a:r>
            <a:r>
              <a:rPr lang="en-US" altLang="ja-JP" dirty="0"/>
              <a:t>send message or command to </a:t>
            </a:r>
            <a:r>
              <a:rPr lang="en-US" altLang="ja-JP" dirty="0" smtClean="0"/>
              <a:t>instantiate</a:t>
            </a:r>
            <a:r>
              <a:rPr lang="en-US" altLang="ja-JP" dirty="0"/>
              <a:t> DPN on the </a:t>
            </a:r>
            <a:r>
              <a:rPr lang="en-US" altLang="ja-JP" dirty="0" smtClean="0"/>
              <a:t>platform prior </a:t>
            </a:r>
            <a:r>
              <a:rPr lang="en-US" altLang="ja-JP" dirty="0"/>
              <a:t>to </a:t>
            </a:r>
            <a:r>
              <a:rPr lang="en-US" altLang="ja-JP" dirty="0" smtClean="0"/>
              <a:t>configuring </a:t>
            </a:r>
            <a:r>
              <a:rPr lang="en-US" altLang="ja-JP" dirty="0"/>
              <a:t>it. </a:t>
            </a:r>
            <a:endParaRPr lang="en-US" altLang="ja-JP" dirty="0" smtClean="0"/>
          </a:p>
          <a:p>
            <a:pPr lvl="1"/>
            <a:endParaRPr lang="en-US" altLang="ja-JP" dirty="0"/>
          </a:p>
          <a:p>
            <a:r>
              <a:rPr lang="en-US" altLang="ja-JP" dirty="0" smtClean="0"/>
              <a:t>Text has been added to version 07 for this purpose.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3175296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481" y="0"/>
            <a:ext cx="11988092" cy="843052"/>
          </a:xfrm>
        </p:spPr>
        <p:txBody>
          <a:bodyPr>
            <a:normAutofit/>
          </a:bodyPr>
          <a:lstStyle/>
          <a:p>
            <a:r>
              <a:rPr lang="en-US" altLang="ja-JP" dirty="0" smtClean="0"/>
              <a:t>Node reference points both real or virtual DPN</a:t>
            </a:r>
            <a:endParaRPr lang="en-US" altLang="ja-JP" dirty="0"/>
          </a:p>
        </p:txBody>
      </p:sp>
      <p:sp>
        <p:nvSpPr>
          <p:cNvPr id="4" name="円/楕円 3"/>
          <p:cNvSpPr/>
          <p:nvPr/>
        </p:nvSpPr>
        <p:spPr>
          <a:xfrm>
            <a:off x="3260320" y="5513247"/>
            <a:ext cx="7475765" cy="929199"/>
          </a:xfrm>
          <a:prstGeom prst="ellipse">
            <a:avLst/>
          </a:prstGeom>
          <a:solidFill>
            <a:srgbClr val="A0D1F2"/>
          </a:solidFill>
          <a:ln>
            <a:noFill/>
          </a:ln>
          <a:effectLst>
            <a:glow rad="254000">
              <a:srgbClr val="A0D1F2">
                <a:alpha val="81000"/>
              </a:srgbClr>
            </a:glow>
            <a:softEdge rad="2540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prstClr val="white"/>
              </a:solidFill>
              <a:latin typeface="Calibri"/>
              <a:ea typeface="ＭＳ Ｐゴシック"/>
            </a:endParaRPr>
          </a:p>
        </p:txBody>
      </p:sp>
      <p:sp>
        <p:nvSpPr>
          <p:cNvPr id="5" name="フローチャート: 磁気ディスク 4"/>
          <p:cNvSpPr/>
          <p:nvPr/>
        </p:nvSpPr>
        <p:spPr>
          <a:xfrm>
            <a:off x="4261910" y="5613700"/>
            <a:ext cx="609212" cy="361355"/>
          </a:xfrm>
          <a:prstGeom prst="flowChartMagneticDisk">
            <a:avLst/>
          </a:prstGeom>
          <a:solidFill>
            <a:schemeClr val="accent1">
              <a:lumMod val="75000"/>
            </a:schemeClr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prstClr val="white"/>
              </a:solidFill>
              <a:latin typeface="Calibri"/>
              <a:ea typeface="ＭＳ Ｐゴシック"/>
            </a:endParaRPr>
          </a:p>
        </p:txBody>
      </p:sp>
      <p:sp>
        <p:nvSpPr>
          <p:cNvPr id="6" name="フローチャート: 磁気ディスク 5"/>
          <p:cNvSpPr/>
          <p:nvPr/>
        </p:nvSpPr>
        <p:spPr>
          <a:xfrm>
            <a:off x="5678835" y="5614420"/>
            <a:ext cx="609212" cy="361355"/>
          </a:xfrm>
          <a:prstGeom prst="flowChartMagneticDisk">
            <a:avLst/>
          </a:prstGeom>
          <a:solidFill>
            <a:schemeClr val="accent1">
              <a:lumMod val="75000"/>
            </a:schemeClr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prstClr val="white"/>
              </a:solidFill>
              <a:latin typeface="Calibri"/>
              <a:ea typeface="ＭＳ Ｐゴシック"/>
            </a:endParaRPr>
          </a:p>
        </p:txBody>
      </p:sp>
      <p:sp>
        <p:nvSpPr>
          <p:cNvPr id="7" name="フローチャート: 磁気ディスク 6"/>
          <p:cNvSpPr/>
          <p:nvPr/>
        </p:nvSpPr>
        <p:spPr>
          <a:xfrm>
            <a:off x="4685094" y="1708464"/>
            <a:ext cx="1029908" cy="679136"/>
          </a:xfrm>
          <a:prstGeom prst="flowChartMagneticDisk">
            <a:avLst/>
          </a:prstGeom>
          <a:solidFill>
            <a:schemeClr val="accent2">
              <a:lumMod val="75000"/>
            </a:schemeClr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prstClr val="white"/>
              </a:solidFill>
              <a:latin typeface="Calibri"/>
              <a:ea typeface="ＭＳ Ｐゴシック"/>
            </a:endParaRPr>
          </a:p>
        </p:txBody>
      </p:sp>
      <p:sp>
        <p:nvSpPr>
          <p:cNvPr id="8" name="フローチャート: 磁気ディスク 7"/>
          <p:cNvSpPr/>
          <p:nvPr/>
        </p:nvSpPr>
        <p:spPr>
          <a:xfrm>
            <a:off x="5713793" y="3911774"/>
            <a:ext cx="444003" cy="278760"/>
          </a:xfrm>
          <a:prstGeom prst="flowChartMagneticDisk">
            <a:avLst/>
          </a:prstGeom>
          <a:solidFill>
            <a:schemeClr val="accent2">
              <a:lumMod val="75000"/>
            </a:schemeClr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prstClr val="white"/>
              </a:solidFill>
              <a:latin typeface="Calibri"/>
              <a:ea typeface="ＭＳ Ｐゴシック"/>
            </a:endParaRPr>
          </a:p>
        </p:txBody>
      </p:sp>
      <p:sp>
        <p:nvSpPr>
          <p:cNvPr id="9" name="フローチャート: 磁気ディスク 8"/>
          <p:cNvSpPr/>
          <p:nvPr/>
        </p:nvSpPr>
        <p:spPr>
          <a:xfrm>
            <a:off x="4380292" y="3946486"/>
            <a:ext cx="444003" cy="278760"/>
          </a:xfrm>
          <a:prstGeom prst="flowChartMagneticDisk">
            <a:avLst/>
          </a:prstGeom>
          <a:solidFill>
            <a:schemeClr val="accent2">
              <a:lumMod val="75000"/>
            </a:schemeClr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prstClr val="white"/>
              </a:solidFill>
              <a:latin typeface="Calibri"/>
              <a:ea typeface="ＭＳ Ｐゴシック"/>
            </a:endParaRPr>
          </a:p>
        </p:txBody>
      </p:sp>
      <p:cxnSp>
        <p:nvCxnSpPr>
          <p:cNvPr id="10" name="直線コネクタ 9"/>
          <p:cNvCxnSpPr>
            <a:stCxn id="7" idx="4"/>
            <a:endCxn id="35" idx="2"/>
          </p:cNvCxnSpPr>
          <p:nvPr/>
        </p:nvCxnSpPr>
        <p:spPr>
          <a:xfrm flipV="1">
            <a:off x="5715002" y="2022632"/>
            <a:ext cx="2449892" cy="25400"/>
          </a:xfrm>
          <a:prstGeom prst="line">
            <a:avLst/>
          </a:prstGeom>
          <a:ln w="38100" cmpd="sng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/>
          <p:cNvCxnSpPr>
            <a:stCxn id="42" idx="0"/>
            <a:endCxn id="9" idx="3"/>
          </p:cNvCxnSpPr>
          <p:nvPr/>
        </p:nvCxnSpPr>
        <p:spPr>
          <a:xfrm flipV="1">
            <a:off x="4502404" y="4225246"/>
            <a:ext cx="99890" cy="1895085"/>
          </a:xfrm>
          <a:prstGeom prst="line">
            <a:avLst/>
          </a:prstGeom>
          <a:ln w="38100" cmpd="sng">
            <a:solidFill>
              <a:srgbClr val="FF0000"/>
            </a:solidFill>
            <a:prstDash val="sysDash"/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/>
          <p:cNvSpPr txBox="1"/>
          <p:nvPr/>
        </p:nvSpPr>
        <p:spPr>
          <a:xfrm>
            <a:off x="4722144" y="1079496"/>
            <a:ext cx="119715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 i="1" dirty="0" smtClean="0">
                <a:solidFill>
                  <a:srgbClr val="ED7D31">
                    <a:lumMod val="50000"/>
                  </a:srgbClr>
                </a:solidFill>
                <a:latin typeface="Calibri"/>
                <a:ea typeface="ＭＳ Ｐゴシック"/>
              </a:rPr>
              <a:t>DPN-Group</a:t>
            </a:r>
            <a:br>
              <a:rPr kumimoji="1" lang="en-US" altLang="ja-JP" sz="1600" b="1" i="1" dirty="0" smtClean="0">
                <a:solidFill>
                  <a:srgbClr val="ED7D31">
                    <a:lumMod val="50000"/>
                  </a:srgbClr>
                </a:solidFill>
                <a:latin typeface="Calibri"/>
                <a:ea typeface="ＭＳ Ｐゴシック"/>
              </a:rPr>
            </a:br>
            <a:r>
              <a:rPr kumimoji="1" lang="en-US" altLang="ja-JP" sz="1600" b="1" i="1" dirty="0" smtClean="0">
                <a:solidFill>
                  <a:srgbClr val="ED7D31">
                    <a:lumMod val="50000"/>
                  </a:srgbClr>
                </a:solidFill>
                <a:latin typeface="Calibri"/>
                <a:ea typeface="ＭＳ Ｐゴシック"/>
              </a:rPr>
              <a:t>(</a:t>
            </a:r>
            <a:r>
              <a:rPr kumimoji="1" lang="en-US" altLang="ja-JP" sz="1600" b="1" i="1" dirty="0" err="1" smtClean="0">
                <a:solidFill>
                  <a:srgbClr val="ED7D31">
                    <a:lumMod val="50000"/>
                  </a:srgbClr>
                </a:solidFill>
                <a:latin typeface="Calibri"/>
                <a:ea typeface="ＭＳ Ｐゴシック"/>
              </a:rPr>
              <a:t>e.g</a:t>
            </a:r>
            <a:r>
              <a:rPr kumimoji="1" lang="en-US" altLang="ja-JP" sz="1600" b="1" i="1" dirty="0" smtClean="0">
                <a:solidFill>
                  <a:srgbClr val="ED7D31">
                    <a:lumMod val="50000"/>
                  </a:srgbClr>
                </a:solidFill>
                <a:latin typeface="Calibri"/>
                <a:ea typeface="ＭＳ Ｐゴシック"/>
              </a:rPr>
              <a:t>, MAG)</a:t>
            </a:r>
            <a:endParaRPr kumimoji="1" lang="ja-JP" altLang="en-US" sz="1600" b="1" i="1" dirty="0">
              <a:solidFill>
                <a:srgbClr val="ED7D31">
                  <a:lumMod val="50000"/>
                </a:srgbClr>
              </a:solidFill>
              <a:latin typeface="Calibri"/>
              <a:ea typeface="ＭＳ Ｐゴシック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3952525" y="3320715"/>
            <a:ext cx="116584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 i="1" dirty="0" smtClean="0">
                <a:solidFill>
                  <a:srgbClr val="ED7D31">
                    <a:lumMod val="50000"/>
                  </a:srgbClr>
                </a:solidFill>
                <a:latin typeface="Calibri"/>
                <a:ea typeface="ＭＳ Ｐゴシック"/>
              </a:rPr>
              <a:t>Abstracted</a:t>
            </a:r>
            <a:br>
              <a:rPr kumimoji="1" lang="en-US" altLang="ja-JP" sz="1600" b="1" i="1" dirty="0" smtClean="0">
                <a:solidFill>
                  <a:srgbClr val="ED7D31">
                    <a:lumMod val="50000"/>
                  </a:srgbClr>
                </a:solidFill>
                <a:latin typeface="Calibri"/>
                <a:ea typeface="ＭＳ Ｐゴシック"/>
              </a:rPr>
            </a:br>
            <a:r>
              <a:rPr kumimoji="1" lang="en-US" altLang="ja-JP" sz="1600" b="1" i="1" dirty="0" smtClean="0">
                <a:solidFill>
                  <a:srgbClr val="ED7D31">
                    <a:lumMod val="50000"/>
                  </a:srgbClr>
                </a:solidFill>
                <a:latin typeface="Calibri"/>
                <a:ea typeface="ＭＳ Ｐゴシック"/>
              </a:rPr>
              <a:t>DPN1</a:t>
            </a:r>
            <a:endParaRPr kumimoji="1" lang="ja-JP" altLang="en-US" sz="1600" b="1" i="1" dirty="0">
              <a:solidFill>
                <a:srgbClr val="ED7D31">
                  <a:lumMod val="50000"/>
                </a:srgbClr>
              </a:solidFill>
              <a:latin typeface="Calibri"/>
              <a:ea typeface="ＭＳ Ｐゴシック"/>
            </a:endParaRPr>
          </a:p>
        </p:txBody>
      </p:sp>
      <p:cxnSp>
        <p:nvCxnSpPr>
          <p:cNvPr id="14" name="直線コネクタ 13"/>
          <p:cNvCxnSpPr>
            <a:stCxn id="5" idx="4"/>
            <a:endCxn id="6" idx="2"/>
          </p:cNvCxnSpPr>
          <p:nvPr/>
        </p:nvCxnSpPr>
        <p:spPr>
          <a:xfrm>
            <a:off x="4871121" y="5794374"/>
            <a:ext cx="807715" cy="720"/>
          </a:xfrm>
          <a:prstGeom prst="line">
            <a:avLst/>
          </a:prstGeom>
          <a:ln w="38100" cmpd="sng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/>
          <p:cNvSpPr txBox="1"/>
          <p:nvPr/>
        </p:nvSpPr>
        <p:spPr>
          <a:xfrm>
            <a:off x="3478819" y="5583515"/>
            <a:ext cx="81543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 i="1" dirty="0" smtClean="0">
                <a:solidFill>
                  <a:srgbClr val="0000FF"/>
                </a:solidFill>
                <a:latin typeface="Calibri"/>
                <a:ea typeface="ＭＳ Ｐゴシック"/>
              </a:rPr>
              <a:t>Virtual</a:t>
            </a:r>
            <a:br>
              <a:rPr kumimoji="1" lang="en-US" altLang="ja-JP" sz="1600" b="1" i="1" dirty="0" smtClean="0">
                <a:solidFill>
                  <a:srgbClr val="0000FF"/>
                </a:solidFill>
                <a:latin typeface="Calibri"/>
                <a:ea typeface="ＭＳ Ｐゴシック"/>
              </a:rPr>
            </a:br>
            <a:r>
              <a:rPr kumimoji="1" lang="en-US" altLang="ja-JP" sz="1600" b="1" i="1" dirty="0" smtClean="0">
                <a:solidFill>
                  <a:srgbClr val="0000FF"/>
                </a:solidFill>
                <a:latin typeface="Calibri"/>
                <a:ea typeface="ＭＳ Ｐゴシック"/>
              </a:rPr>
              <a:t>DPN1</a:t>
            </a:r>
            <a:endParaRPr kumimoji="1" lang="ja-JP" altLang="en-US" sz="1600" b="1" i="1" dirty="0">
              <a:solidFill>
                <a:srgbClr val="0000FF"/>
              </a:solidFill>
              <a:latin typeface="Calibri"/>
              <a:ea typeface="ＭＳ Ｐゴシック"/>
            </a:endParaRPr>
          </a:p>
        </p:txBody>
      </p:sp>
      <p:sp>
        <p:nvSpPr>
          <p:cNvPr id="16" name="左中かっこ 15"/>
          <p:cNvSpPr/>
          <p:nvPr/>
        </p:nvSpPr>
        <p:spPr>
          <a:xfrm>
            <a:off x="1414617" y="5430651"/>
            <a:ext cx="619539" cy="1094389"/>
          </a:xfrm>
          <a:prstGeom prst="leftBrace">
            <a:avLst>
              <a:gd name="adj1" fmla="val 32968"/>
              <a:gd name="adj2" fmla="val 50000"/>
            </a:avLst>
          </a:prstGeom>
          <a:ln w="38100" cmpd="sng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51631" y="5544221"/>
            <a:ext cx="16595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i="1" dirty="0" smtClean="0">
                <a:solidFill>
                  <a:srgbClr val="0000FF"/>
                </a:solidFill>
                <a:latin typeface="Calibri"/>
                <a:ea typeface="ＭＳ Ｐゴシック"/>
              </a:rPr>
              <a:t>Real Deployed</a:t>
            </a:r>
            <a:br>
              <a:rPr kumimoji="1" lang="en-US" altLang="ja-JP" b="1" i="1" dirty="0" smtClean="0">
                <a:solidFill>
                  <a:srgbClr val="0000FF"/>
                </a:solidFill>
                <a:latin typeface="Calibri"/>
                <a:ea typeface="ＭＳ Ｐゴシック"/>
              </a:rPr>
            </a:br>
            <a:r>
              <a:rPr kumimoji="1" lang="en-US" altLang="ja-JP" b="1" i="1" dirty="0" smtClean="0">
                <a:solidFill>
                  <a:srgbClr val="0000FF"/>
                </a:solidFill>
                <a:latin typeface="Calibri"/>
                <a:ea typeface="ＭＳ Ｐゴシック"/>
              </a:rPr>
              <a:t>D-plane NW</a:t>
            </a:r>
            <a:br>
              <a:rPr kumimoji="1" lang="en-US" altLang="ja-JP" b="1" i="1" dirty="0" smtClean="0">
                <a:solidFill>
                  <a:srgbClr val="0000FF"/>
                </a:solidFill>
                <a:latin typeface="Calibri"/>
                <a:ea typeface="ＭＳ Ｐゴシック"/>
              </a:rPr>
            </a:br>
            <a:r>
              <a:rPr kumimoji="1" lang="en-US" altLang="ja-JP" b="1" i="1" dirty="0" smtClean="0">
                <a:solidFill>
                  <a:srgbClr val="0000FF"/>
                </a:solidFill>
                <a:latin typeface="Calibri"/>
                <a:ea typeface="ＭＳ Ｐゴシック"/>
              </a:rPr>
              <a:t>of an Operator</a:t>
            </a: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5614571" y="5922919"/>
            <a:ext cx="72021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 i="1" dirty="0" smtClean="0">
                <a:solidFill>
                  <a:srgbClr val="0000FF"/>
                </a:solidFill>
                <a:latin typeface="Calibri"/>
                <a:ea typeface="ＭＳ Ｐゴシック"/>
              </a:rPr>
              <a:t>Real</a:t>
            </a:r>
            <a:br>
              <a:rPr kumimoji="1" lang="en-US" altLang="ja-JP" sz="1600" b="1" i="1" dirty="0" smtClean="0">
                <a:solidFill>
                  <a:srgbClr val="0000FF"/>
                </a:solidFill>
                <a:latin typeface="Calibri"/>
                <a:ea typeface="ＭＳ Ｐゴシック"/>
              </a:rPr>
            </a:br>
            <a:r>
              <a:rPr kumimoji="1" lang="en-US" altLang="ja-JP" sz="1600" b="1" i="1" dirty="0" smtClean="0">
                <a:solidFill>
                  <a:srgbClr val="0000FF"/>
                </a:solidFill>
                <a:latin typeface="Calibri"/>
                <a:ea typeface="ＭＳ Ｐゴシック"/>
              </a:rPr>
              <a:t>DPN2</a:t>
            </a:r>
            <a:endParaRPr kumimoji="1" lang="ja-JP" altLang="en-US" sz="1600" b="1" i="1" dirty="0">
              <a:solidFill>
                <a:srgbClr val="0000FF"/>
              </a:solidFill>
              <a:latin typeface="Calibri"/>
              <a:ea typeface="ＭＳ Ｐゴシック"/>
            </a:endParaRPr>
          </a:p>
        </p:txBody>
      </p:sp>
      <p:sp>
        <p:nvSpPr>
          <p:cNvPr id="19" name="フローチャート: 磁気ディスク 18"/>
          <p:cNvSpPr/>
          <p:nvPr/>
        </p:nvSpPr>
        <p:spPr>
          <a:xfrm>
            <a:off x="7906810" y="5562900"/>
            <a:ext cx="609212" cy="361355"/>
          </a:xfrm>
          <a:prstGeom prst="flowChartMagneticDisk">
            <a:avLst/>
          </a:prstGeom>
          <a:solidFill>
            <a:schemeClr val="accent1">
              <a:lumMod val="75000"/>
            </a:schemeClr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prstClr val="white"/>
              </a:solidFill>
              <a:latin typeface="Calibri"/>
              <a:ea typeface="ＭＳ Ｐゴシック"/>
            </a:endParaRPr>
          </a:p>
        </p:txBody>
      </p:sp>
      <p:sp>
        <p:nvSpPr>
          <p:cNvPr id="20" name="フローチャート: 磁気ディスク 19"/>
          <p:cNvSpPr/>
          <p:nvPr/>
        </p:nvSpPr>
        <p:spPr>
          <a:xfrm>
            <a:off x="9189510" y="5562900"/>
            <a:ext cx="609212" cy="361355"/>
          </a:xfrm>
          <a:prstGeom prst="flowChartMagneticDisk">
            <a:avLst/>
          </a:prstGeom>
          <a:solidFill>
            <a:schemeClr val="accent1">
              <a:lumMod val="75000"/>
            </a:schemeClr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prstClr val="white"/>
              </a:solidFill>
              <a:latin typeface="Calibri"/>
              <a:ea typeface="ＭＳ Ｐゴシック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7826581" y="5884819"/>
            <a:ext cx="72021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 i="1" dirty="0" smtClean="0">
                <a:solidFill>
                  <a:srgbClr val="0000FF"/>
                </a:solidFill>
                <a:latin typeface="Calibri"/>
                <a:ea typeface="ＭＳ Ｐゴシック"/>
              </a:rPr>
              <a:t>Real</a:t>
            </a:r>
            <a:br>
              <a:rPr kumimoji="1" lang="en-US" altLang="ja-JP" sz="1600" b="1" i="1" dirty="0" smtClean="0">
                <a:solidFill>
                  <a:srgbClr val="0000FF"/>
                </a:solidFill>
                <a:latin typeface="Calibri"/>
                <a:ea typeface="ＭＳ Ｐゴシック"/>
              </a:rPr>
            </a:br>
            <a:r>
              <a:rPr kumimoji="1" lang="en-US" altLang="ja-JP" sz="1600" b="1" i="1" dirty="0" smtClean="0">
                <a:solidFill>
                  <a:srgbClr val="0000FF"/>
                </a:solidFill>
                <a:latin typeface="Calibri"/>
                <a:ea typeface="ＭＳ Ｐゴシック"/>
              </a:rPr>
              <a:t>DPN3</a:t>
            </a:r>
            <a:endParaRPr kumimoji="1" lang="ja-JP" altLang="en-US" sz="1600" b="1" i="1" dirty="0">
              <a:solidFill>
                <a:srgbClr val="0000FF"/>
              </a:solidFill>
              <a:latin typeface="Calibri"/>
              <a:ea typeface="ＭＳ Ｐゴシック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9839717" y="5424973"/>
            <a:ext cx="81543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 i="1" dirty="0" smtClean="0">
                <a:solidFill>
                  <a:srgbClr val="0000FF"/>
                </a:solidFill>
                <a:latin typeface="Calibri"/>
                <a:ea typeface="ＭＳ Ｐゴシック"/>
              </a:rPr>
              <a:t>Virtual</a:t>
            </a:r>
            <a:br>
              <a:rPr kumimoji="1" lang="en-US" altLang="ja-JP" sz="1600" b="1" i="1" dirty="0" smtClean="0">
                <a:solidFill>
                  <a:srgbClr val="0000FF"/>
                </a:solidFill>
                <a:latin typeface="Calibri"/>
                <a:ea typeface="ＭＳ Ｐゴシック"/>
              </a:rPr>
            </a:br>
            <a:r>
              <a:rPr kumimoji="1" lang="en-US" altLang="ja-JP" sz="1600" b="1" i="1" dirty="0" smtClean="0">
                <a:solidFill>
                  <a:srgbClr val="0000FF"/>
                </a:solidFill>
                <a:latin typeface="Calibri"/>
                <a:ea typeface="ＭＳ Ｐゴシック"/>
              </a:rPr>
              <a:t>DPN</a:t>
            </a:r>
            <a:r>
              <a:rPr kumimoji="1" lang="en-US" altLang="ja-JP" sz="1600" b="1" i="1" dirty="0">
                <a:solidFill>
                  <a:srgbClr val="0000FF"/>
                </a:solidFill>
                <a:latin typeface="Calibri"/>
                <a:ea typeface="ＭＳ Ｐゴシック"/>
              </a:rPr>
              <a:t>4</a:t>
            </a:r>
            <a:endParaRPr kumimoji="1" lang="ja-JP" altLang="en-US" sz="1600" b="1" i="1" dirty="0">
              <a:solidFill>
                <a:srgbClr val="0000FF"/>
              </a:solidFill>
              <a:latin typeface="Calibri"/>
              <a:ea typeface="ＭＳ Ｐゴシック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5387625" y="3308015"/>
            <a:ext cx="116584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 i="1" dirty="0" smtClean="0">
                <a:solidFill>
                  <a:srgbClr val="ED7D31">
                    <a:lumMod val="50000"/>
                  </a:srgbClr>
                </a:solidFill>
                <a:latin typeface="Calibri"/>
                <a:ea typeface="ＭＳ Ｐゴシック"/>
              </a:rPr>
              <a:t>Abstracted</a:t>
            </a:r>
            <a:br>
              <a:rPr kumimoji="1" lang="en-US" altLang="ja-JP" sz="1600" b="1" i="1" dirty="0" smtClean="0">
                <a:solidFill>
                  <a:srgbClr val="ED7D31">
                    <a:lumMod val="50000"/>
                  </a:srgbClr>
                </a:solidFill>
                <a:latin typeface="Calibri"/>
                <a:ea typeface="ＭＳ Ｐゴシック"/>
              </a:rPr>
            </a:br>
            <a:r>
              <a:rPr kumimoji="1" lang="en-US" altLang="ja-JP" sz="1600" b="1" i="1" dirty="0" smtClean="0">
                <a:solidFill>
                  <a:srgbClr val="ED7D31">
                    <a:lumMod val="50000"/>
                  </a:srgbClr>
                </a:solidFill>
                <a:latin typeface="Calibri"/>
                <a:ea typeface="ＭＳ Ｐゴシック"/>
              </a:rPr>
              <a:t>DPN2</a:t>
            </a:r>
            <a:endParaRPr kumimoji="1" lang="ja-JP" altLang="en-US" sz="1600" b="1" i="1" dirty="0">
              <a:solidFill>
                <a:srgbClr val="ED7D31">
                  <a:lumMod val="50000"/>
                </a:srgbClr>
              </a:solidFill>
              <a:latin typeface="Calibri"/>
              <a:ea typeface="ＭＳ Ｐゴシック"/>
            </a:endParaRPr>
          </a:p>
        </p:txBody>
      </p:sp>
      <p:sp>
        <p:nvSpPr>
          <p:cNvPr id="24" name="フローチャート: 磁気ディスク 23"/>
          <p:cNvSpPr/>
          <p:nvPr/>
        </p:nvSpPr>
        <p:spPr>
          <a:xfrm>
            <a:off x="9257093" y="3899074"/>
            <a:ext cx="444003" cy="278760"/>
          </a:xfrm>
          <a:prstGeom prst="flowChartMagneticDisk">
            <a:avLst/>
          </a:prstGeom>
          <a:solidFill>
            <a:schemeClr val="accent2">
              <a:lumMod val="75000"/>
            </a:schemeClr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prstClr val="white"/>
              </a:solidFill>
              <a:latin typeface="Calibri"/>
              <a:ea typeface="ＭＳ Ｐゴシック"/>
            </a:endParaRPr>
          </a:p>
        </p:txBody>
      </p:sp>
      <p:sp>
        <p:nvSpPr>
          <p:cNvPr id="25" name="フローチャート: 磁気ディスク 24"/>
          <p:cNvSpPr/>
          <p:nvPr/>
        </p:nvSpPr>
        <p:spPr>
          <a:xfrm>
            <a:off x="7961692" y="3933786"/>
            <a:ext cx="444003" cy="278760"/>
          </a:xfrm>
          <a:prstGeom prst="flowChartMagneticDisk">
            <a:avLst/>
          </a:prstGeom>
          <a:solidFill>
            <a:schemeClr val="accent2">
              <a:lumMod val="75000"/>
            </a:schemeClr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prstClr val="white"/>
              </a:solidFill>
              <a:latin typeface="Calibri"/>
              <a:ea typeface="ＭＳ Ｐゴシック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7559325" y="3282615"/>
            <a:ext cx="116584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 i="1" dirty="0" smtClean="0">
                <a:solidFill>
                  <a:srgbClr val="ED7D31">
                    <a:lumMod val="50000"/>
                  </a:srgbClr>
                </a:solidFill>
                <a:latin typeface="Calibri"/>
                <a:ea typeface="ＭＳ Ｐゴシック"/>
              </a:rPr>
              <a:t>Abstracted</a:t>
            </a:r>
            <a:br>
              <a:rPr kumimoji="1" lang="en-US" altLang="ja-JP" sz="1600" b="1" i="1" dirty="0" smtClean="0">
                <a:solidFill>
                  <a:srgbClr val="ED7D31">
                    <a:lumMod val="50000"/>
                  </a:srgbClr>
                </a:solidFill>
                <a:latin typeface="Calibri"/>
                <a:ea typeface="ＭＳ Ｐゴシック"/>
              </a:rPr>
            </a:br>
            <a:r>
              <a:rPr kumimoji="1" lang="en-US" altLang="ja-JP" sz="1600" b="1" i="1" dirty="0" smtClean="0">
                <a:solidFill>
                  <a:srgbClr val="ED7D31">
                    <a:lumMod val="50000"/>
                  </a:srgbClr>
                </a:solidFill>
                <a:latin typeface="Calibri"/>
                <a:ea typeface="ＭＳ Ｐゴシック"/>
              </a:rPr>
              <a:t>DPN3</a:t>
            </a:r>
            <a:endParaRPr kumimoji="1" lang="ja-JP" altLang="en-US" sz="1600" b="1" i="1" dirty="0">
              <a:solidFill>
                <a:srgbClr val="ED7D31">
                  <a:lumMod val="50000"/>
                </a:srgbClr>
              </a:solidFill>
              <a:latin typeface="Calibri"/>
              <a:ea typeface="ＭＳ Ｐゴシック"/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8994425" y="3269915"/>
            <a:ext cx="116584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 i="1" dirty="0" smtClean="0">
                <a:solidFill>
                  <a:srgbClr val="ED7D31">
                    <a:lumMod val="50000"/>
                  </a:srgbClr>
                </a:solidFill>
                <a:latin typeface="Calibri"/>
                <a:ea typeface="ＭＳ Ｐゴシック"/>
              </a:rPr>
              <a:t>Abstracted</a:t>
            </a:r>
            <a:br>
              <a:rPr kumimoji="1" lang="en-US" altLang="ja-JP" sz="1600" b="1" i="1" dirty="0" smtClean="0">
                <a:solidFill>
                  <a:srgbClr val="ED7D31">
                    <a:lumMod val="50000"/>
                  </a:srgbClr>
                </a:solidFill>
                <a:latin typeface="Calibri"/>
                <a:ea typeface="ＭＳ Ｐゴシック"/>
              </a:rPr>
            </a:br>
            <a:r>
              <a:rPr kumimoji="1" lang="en-US" altLang="ja-JP" sz="1600" b="1" i="1" dirty="0" smtClean="0">
                <a:solidFill>
                  <a:srgbClr val="ED7D31">
                    <a:lumMod val="50000"/>
                  </a:srgbClr>
                </a:solidFill>
                <a:latin typeface="Calibri"/>
                <a:ea typeface="ＭＳ Ｐゴシック"/>
              </a:rPr>
              <a:t>DPN4</a:t>
            </a:r>
            <a:endParaRPr kumimoji="1" lang="ja-JP" altLang="en-US" sz="1600" b="1" i="1" dirty="0">
              <a:solidFill>
                <a:srgbClr val="ED7D31">
                  <a:lumMod val="50000"/>
                </a:srgbClr>
              </a:solidFill>
              <a:latin typeface="Calibri"/>
              <a:ea typeface="ＭＳ Ｐゴシック"/>
            </a:endParaRPr>
          </a:p>
        </p:txBody>
      </p:sp>
      <p:cxnSp>
        <p:nvCxnSpPr>
          <p:cNvPr id="28" name="直線コネクタ 27"/>
          <p:cNvCxnSpPr>
            <a:stCxn id="19" idx="4"/>
            <a:endCxn id="20" idx="2"/>
          </p:cNvCxnSpPr>
          <p:nvPr/>
        </p:nvCxnSpPr>
        <p:spPr>
          <a:xfrm>
            <a:off x="8516020" y="5743574"/>
            <a:ext cx="673488" cy="0"/>
          </a:xfrm>
          <a:prstGeom prst="line">
            <a:avLst/>
          </a:prstGeom>
          <a:ln w="38100" cmpd="sng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/>
          <p:cNvCxnSpPr>
            <a:stCxn id="6" idx="4"/>
            <a:endCxn id="19" idx="2"/>
          </p:cNvCxnSpPr>
          <p:nvPr/>
        </p:nvCxnSpPr>
        <p:spPr>
          <a:xfrm flipV="1">
            <a:off x="6288050" y="5743574"/>
            <a:ext cx="1618761" cy="51520"/>
          </a:xfrm>
          <a:prstGeom prst="line">
            <a:avLst/>
          </a:prstGeom>
          <a:ln w="38100" cmpd="sng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/>
          <p:cNvCxnSpPr>
            <a:stCxn id="6" idx="1"/>
            <a:endCxn id="8" idx="3"/>
          </p:cNvCxnSpPr>
          <p:nvPr/>
        </p:nvCxnSpPr>
        <p:spPr>
          <a:xfrm flipH="1" flipV="1">
            <a:off x="5935795" y="4190534"/>
            <a:ext cx="47646" cy="1423886"/>
          </a:xfrm>
          <a:prstGeom prst="line">
            <a:avLst/>
          </a:prstGeom>
          <a:ln w="38100" cmpd="sng">
            <a:solidFill>
              <a:srgbClr val="FF0000"/>
            </a:solidFill>
            <a:prstDash val="sysDash"/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/>
          <p:cNvCxnSpPr>
            <a:stCxn id="9" idx="1"/>
            <a:endCxn id="7" idx="3"/>
          </p:cNvCxnSpPr>
          <p:nvPr/>
        </p:nvCxnSpPr>
        <p:spPr>
          <a:xfrm flipV="1">
            <a:off x="4602292" y="2387600"/>
            <a:ext cx="597755" cy="1558886"/>
          </a:xfrm>
          <a:prstGeom prst="line">
            <a:avLst/>
          </a:prstGeom>
          <a:ln w="19050" cmpd="sng">
            <a:solidFill>
              <a:schemeClr val="accent2">
                <a:lumMod val="75000"/>
              </a:schemeClr>
            </a:solidFill>
            <a:prstDash val="sys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/>
          <p:cNvCxnSpPr>
            <a:stCxn id="8" idx="1"/>
            <a:endCxn id="7" idx="3"/>
          </p:cNvCxnSpPr>
          <p:nvPr/>
        </p:nvCxnSpPr>
        <p:spPr>
          <a:xfrm flipH="1" flipV="1">
            <a:off x="5200048" y="2387600"/>
            <a:ext cx="735747" cy="1524174"/>
          </a:xfrm>
          <a:prstGeom prst="line">
            <a:avLst/>
          </a:prstGeom>
          <a:ln w="19050" cmpd="sng">
            <a:solidFill>
              <a:schemeClr val="accent2">
                <a:lumMod val="75000"/>
              </a:schemeClr>
            </a:solidFill>
            <a:prstDash val="sys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/>
          <p:cNvCxnSpPr>
            <a:stCxn id="19" idx="1"/>
            <a:endCxn id="25" idx="3"/>
          </p:cNvCxnSpPr>
          <p:nvPr/>
        </p:nvCxnSpPr>
        <p:spPr>
          <a:xfrm flipH="1" flipV="1">
            <a:off x="8183694" y="4212546"/>
            <a:ext cx="27722" cy="1350354"/>
          </a:xfrm>
          <a:prstGeom prst="line">
            <a:avLst/>
          </a:prstGeom>
          <a:ln w="38100" cmpd="sng">
            <a:solidFill>
              <a:srgbClr val="FF0000"/>
            </a:solidFill>
            <a:prstDash val="sysDash"/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/>
          <p:cNvCxnSpPr>
            <a:stCxn id="51" idx="0"/>
            <a:endCxn id="24" idx="3"/>
          </p:cNvCxnSpPr>
          <p:nvPr/>
        </p:nvCxnSpPr>
        <p:spPr>
          <a:xfrm flipH="1" flipV="1">
            <a:off x="9479095" y="4177834"/>
            <a:ext cx="146988" cy="1942497"/>
          </a:xfrm>
          <a:prstGeom prst="line">
            <a:avLst/>
          </a:prstGeom>
          <a:ln w="38100" cmpd="sng">
            <a:solidFill>
              <a:srgbClr val="FF0000"/>
            </a:solidFill>
            <a:prstDash val="sysDash"/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フローチャート: 磁気ディスク 34"/>
          <p:cNvSpPr/>
          <p:nvPr/>
        </p:nvSpPr>
        <p:spPr>
          <a:xfrm>
            <a:off x="8164894" y="1683064"/>
            <a:ext cx="1029908" cy="679136"/>
          </a:xfrm>
          <a:prstGeom prst="flowChartMagneticDisk">
            <a:avLst/>
          </a:prstGeom>
          <a:solidFill>
            <a:schemeClr val="accent2">
              <a:lumMod val="75000"/>
            </a:schemeClr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prstClr val="white"/>
              </a:solidFill>
              <a:latin typeface="Calibri"/>
              <a:ea typeface="ＭＳ Ｐゴシック"/>
            </a:endParaRPr>
          </a:p>
        </p:txBody>
      </p:sp>
      <p:cxnSp>
        <p:nvCxnSpPr>
          <p:cNvPr id="36" name="直線コネクタ 35"/>
          <p:cNvCxnSpPr>
            <a:stCxn id="25" idx="1"/>
            <a:endCxn id="35" idx="3"/>
          </p:cNvCxnSpPr>
          <p:nvPr/>
        </p:nvCxnSpPr>
        <p:spPr>
          <a:xfrm flipV="1">
            <a:off x="8183693" y="2362200"/>
            <a:ext cx="496155" cy="1571586"/>
          </a:xfrm>
          <a:prstGeom prst="line">
            <a:avLst/>
          </a:prstGeom>
          <a:ln w="19050" cmpd="sng"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/>
          <p:cNvCxnSpPr>
            <a:stCxn id="24" idx="1"/>
            <a:endCxn id="35" idx="3"/>
          </p:cNvCxnSpPr>
          <p:nvPr/>
        </p:nvCxnSpPr>
        <p:spPr>
          <a:xfrm flipH="1" flipV="1">
            <a:off x="8679849" y="2362200"/>
            <a:ext cx="799247" cy="1536874"/>
          </a:xfrm>
          <a:prstGeom prst="line">
            <a:avLst/>
          </a:prstGeom>
          <a:ln w="19050" cmpd="sng"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左中かっこ 37"/>
          <p:cNvSpPr/>
          <p:nvPr/>
        </p:nvSpPr>
        <p:spPr>
          <a:xfrm>
            <a:off x="1404290" y="1631259"/>
            <a:ext cx="619539" cy="3293492"/>
          </a:xfrm>
          <a:prstGeom prst="leftBrace">
            <a:avLst>
              <a:gd name="adj1" fmla="val 32968"/>
              <a:gd name="adj2" fmla="val 50000"/>
            </a:avLst>
          </a:prstGeom>
          <a:ln w="38100" cmpd="sng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152306" y="2828895"/>
            <a:ext cx="14220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i="1" dirty="0" smtClean="0">
                <a:solidFill>
                  <a:srgbClr val="ED7D31">
                    <a:lumMod val="50000"/>
                  </a:srgbClr>
                </a:solidFill>
                <a:latin typeface="Calibri"/>
                <a:ea typeface="ＭＳ Ｐゴシック"/>
              </a:rPr>
              <a:t>Abstracted</a:t>
            </a:r>
            <a:br>
              <a:rPr kumimoji="1" lang="en-US" altLang="ja-JP" b="1" i="1" dirty="0" smtClean="0">
                <a:solidFill>
                  <a:srgbClr val="ED7D31">
                    <a:lumMod val="50000"/>
                  </a:srgbClr>
                </a:solidFill>
                <a:latin typeface="Calibri"/>
                <a:ea typeface="ＭＳ Ｐゴシック"/>
              </a:rPr>
            </a:br>
            <a:r>
              <a:rPr kumimoji="1" lang="en-US" altLang="ja-JP" b="1" i="1" dirty="0" smtClean="0">
                <a:solidFill>
                  <a:srgbClr val="ED7D31">
                    <a:lumMod val="50000"/>
                  </a:srgbClr>
                </a:solidFill>
                <a:latin typeface="Calibri"/>
                <a:ea typeface="ＭＳ Ｐゴシック"/>
              </a:rPr>
              <a:t>D-Plane on</a:t>
            </a:r>
            <a:br>
              <a:rPr kumimoji="1" lang="en-US" altLang="ja-JP" b="1" i="1" dirty="0" smtClean="0">
                <a:solidFill>
                  <a:srgbClr val="ED7D31">
                    <a:lumMod val="50000"/>
                  </a:srgbClr>
                </a:solidFill>
                <a:latin typeface="Calibri"/>
                <a:ea typeface="ＭＳ Ｐゴシック"/>
              </a:rPr>
            </a:br>
            <a:r>
              <a:rPr kumimoji="1" lang="en-US" altLang="ja-JP" b="1" i="1" dirty="0" smtClean="0">
                <a:solidFill>
                  <a:srgbClr val="ED7D31">
                    <a:lumMod val="50000"/>
                  </a:srgbClr>
                </a:solidFill>
                <a:latin typeface="Calibri"/>
                <a:ea typeface="ＭＳ Ｐゴシック"/>
              </a:rPr>
              <a:t>a FPC-Agent</a:t>
            </a:r>
            <a:endParaRPr kumimoji="1" lang="ja-JP" altLang="en-US" b="1" i="1" dirty="0">
              <a:solidFill>
                <a:srgbClr val="ED7D31">
                  <a:lumMod val="50000"/>
                </a:srgbClr>
              </a:solidFill>
              <a:latin typeface="Calibri"/>
              <a:ea typeface="ＭＳ Ｐゴシック"/>
            </a:endParaRP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6131846" y="2006596"/>
            <a:ext cx="16210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i="1" dirty="0" smtClean="0">
                <a:solidFill>
                  <a:srgbClr val="ED7D31">
                    <a:lumMod val="50000"/>
                  </a:srgbClr>
                </a:solidFill>
                <a:latin typeface="Calibri"/>
                <a:ea typeface="ＭＳ Ｐゴシック"/>
              </a:rPr>
              <a:t>DPN-Group-peer</a:t>
            </a:r>
            <a:endParaRPr kumimoji="1" lang="ja-JP" altLang="en-US" sz="1600" i="1" dirty="0">
              <a:solidFill>
                <a:srgbClr val="ED7D31">
                  <a:lumMod val="50000"/>
                </a:srgbClr>
              </a:solidFill>
              <a:latin typeface="Calibri"/>
              <a:ea typeface="ＭＳ Ｐゴシック"/>
            </a:endParaRPr>
          </a:p>
        </p:txBody>
      </p:sp>
      <p:grpSp>
        <p:nvGrpSpPr>
          <p:cNvPr id="41" name="図形グループ 40"/>
          <p:cNvGrpSpPr/>
          <p:nvPr/>
        </p:nvGrpSpPr>
        <p:grpSpPr>
          <a:xfrm>
            <a:off x="3996032" y="6120331"/>
            <a:ext cx="1012743" cy="383205"/>
            <a:chOff x="3870838" y="5993522"/>
            <a:chExt cx="646511" cy="296087"/>
          </a:xfrm>
        </p:grpSpPr>
        <p:sp>
          <p:nvSpPr>
            <p:cNvPr id="42" name="円/楕円 41"/>
            <p:cNvSpPr/>
            <p:nvPr/>
          </p:nvSpPr>
          <p:spPr>
            <a:xfrm>
              <a:off x="3870838" y="5993522"/>
              <a:ext cx="646511" cy="296087"/>
            </a:xfrm>
            <a:prstGeom prst="ellipse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 sz="1500">
                <a:latin typeface="Meiryo" charset="-128"/>
                <a:ea typeface="Meiryo" charset="-128"/>
                <a:cs typeface="Meiryo" charset="-128"/>
              </a:endParaRPr>
            </a:p>
          </p:txBody>
        </p:sp>
        <p:sp>
          <p:nvSpPr>
            <p:cNvPr id="43" name="円/楕円 42"/>
            <p:cNvSpPr/>
            <p:nvPr/>
          </p:nvSpPr>
          <p:spPr>
            <a:xfrm>
              <a:off x="3973520" y="6142729"/>
              <a:ext cx="87951" cy="78468"/>
            </a:xfrm>
            <a:prstGeom prst="ellipse">
              <a:avLst/>
            </a:prstGeom>
            <a:solidFill>
              <a:srgbClr val="333399"/>
            </a:solidFill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 sz="1500">
                <a:latin typeface="Meiryo" charset="-128"/>
                <a:ea typeface="Meiryo" charset="-128"/>
                <a:cs typeface="Meiryo" charset="-128"/>
              </a:endParaRPr>
            </a:p>
          </p:txBody>
        </p:sp>
        <p:sp>
          <p:nvSpPr>
            <p:cNvPr id="44" name="円/楕円 43"/>
            <p:cNvSpPr/>
            <p:nvPr/>
          </p:nvSpPr>
          <p:spPr>
            <a:xfrm>
              <a:off x="4148282" y="6024871"/>
              <a:ext cx="87951" cy="78468"/>
            </a:xfrm>
            <a:prstGeom prst="ellipse">
              <a:avLst/>
            </a:prstGeom>
            <a:solidFill>
              <a:srgbClr val="333399"/>
            </a:solidFill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 sz="1500">
                <a:latin typeface="Meiryo" charset="-128"/>
                <a:ea typeface="Meiryo" charset="-128"/>
                <a:cs typeface="Meiryo" charset="-128"/>
              </a:endParaRPr>
            </a:p>
          </p:txBody>
        </p:sp>
        <p:sp>
          <p:nvSpPr>
            <p:cNvPr id="45" name="円/楕円 44"/>
            <p:cNvSpPr/>
            <p:nvPr/>
          </p:nvSpPr>
          <p:spPr>
            <a:xfrm>
              <a:off x="4292041" y="6141333"/>
              <a:ext cx="87951" cy="78468"/>
            </a:xfrm>
            <a:prstGeom prst="ellipse">
              <a:avLst/>
            </a:prstGeom>
            <a:solidFill>
              <a:srgbClr val="333399"/>
            </a:solidFill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 sz="1500">
                <a:latin typeface="Meiryo" charset="-128"/>
                <a:ea typeface="Meiryo" charset="-128"/>
                <a:cs typeface="Meiryo" charset="-128"/>
              </a:endParaRPr>
            </a:p>
          </p:txBody>
        </p:sp>
        <p:cxnSp>
          <p:nvCxnSpPr>
            <p:cNvPr id="46" name="直線コネクタ 45"/>
            <p:cNvCxnSpPr/>
            <p:nvPr/>
          </p:nvCxnSpPr>
          <p:spPr>
            <a:xfrm flipV="1">
              <a:off x="4048590" y="6091848"/>
              <a:ext cx="112572" cy="62371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47" name="直線コネクタ 46"/>
            <p:cNvCxnSpPr/>
            <p:nvPr/>
          </p:nvCxnSpPr>
          <p:spPr>
            <a:xfrm flipV="1">
              <a:off x="4061470" y="6180568"/>
              <a:ext cx="230570" cy="1395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48" name="直線コネクタ 47"/>
            <p:cNvCxnSpPr/>
            <p:nvPr/>
          </p:nvCxnSpPr>
          <p:spPr>
            <a:xfrm flipH="1" flipV="1">
              <a:off x="4223353" y="6091848"/>
              <a:ext cx="81568" cy="60976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</p:grpSp>
      <p:sp>
        <p:nvSpPr>
          <p:cNvPr id="49" name="テキスト ボックス 48"/>
          <p:cNvSpPr txBox="1"/>
          <p:nvPr/>
        </p:nvSpPr>
        <p:spPr>
          <a:xfrm>
            <a:off x="3416245" y="6581005"/>
            <a:ext cx="2082399" cy="276995"/>
          </a:xfrm>
          <a:prstGeom prst="rect">
            <a:avLst/>
          </a:prstGeom>
          <a:noFill/>
        </p:spPr>
        <p:txBody>
          <a:bodyPr wrap="none" lIns="91432" tIns="45718" rIns="91432" bIns="45718" rtlCol="0">
            <a:spAutoFit/>
          </a:bodyPr>
          <a:lstStyle/>
          <a:p>
            <a:r>
              <a:rPr lang="en-US" altLang="en-US" sz="1200" b="1" i="1" dirty="0" smtClean="0">
                <a:solidFill>
                  <a:srgbClr val="0000FF"/>
                </a:solidFill>
                <a:latin typeface="Meiryo" charset="-128"/>
                <a:ea typeface="Meiryo" charset="-128"/>
                <a:cs typeface="Meiryo" charset="-128"/>
              </a:rPr>
              <a:t>Virtualization </a:t>
            </a:r>
            <a:r>
              <a:rPr lang="en-US" altLang="ja-JP" sz="1200" b="1" i="1" dirty="0" smtClean="0">
                <a:solidFill>
                  <a:srgbClr val="0000FF"/>
                </a:solidFill>
                <a:latin typeface="Meiryo" charset="-128"/>
                <a:ea typeface="Meiryo" charset="-128"/>
                <a:cs typeface="Meiryo" charset="-128"/>
              </a:rPr>
              <a:t>Platform</a:t>
            </a:r>
            <a:endParaRPr lang="ja-JP" altLang="en-US" sz="1200" b="1" i="1" dirty="0">
              <a:solidFill>
                <a:srgbClr val="0000FF"/>
              </a:solidFill>
              <a:latin typeface="Meiryo" charset="-128"/>
              <a:ea typeface="Meiryo" charset="-128"/>
              <a:cs typeface="Meiryo" charset="-128"/>
            </a:endParaRPr>
          </a:p>
        </p:txBody>
      </p:sp>
      <p:grpSp>
        <p:nvGrpSpPr>
          <p:cNvPr id="50" name="図形グループ 49"/>
          <p:cNvGrpSpPr/>
          <p:nvPr/>
        </p:nvGrpSpPr>
        <p:grpSpPr>
          <a:xfrm>
            <a:off x="9119711" y="6120331"/>
            <a:ext cx="1012743" cy="383205"/>
            <a:chOff x="3870838" y="5993522"/>
            <a:chExt cx="646511" cy="296087"/>
          </a:xfrm>
        </p:grpSpPr>
        <p:sp>
          <p:nvSpPr>
            <p:cNvPr id="51" name="円/楕円 50"/>
            <p:cNvSpPr/>
            <p:nvPr/>
          </p:nvSpPr>
          <p:spPr>
            <a:xfrm>
              <a:off x="3870838" y="5993522"/>
              <a:ext cx="646511" cy="296087"/>
            </a:xfrm>
            <a:prstGeom prst="ellipse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 sz="1500">
                <a:latin typeface="Meiryo" charset="-128"/>
                <a:ea typeface="Meiryo" charset="-128"/>
                <a:cs typeface="Meiryo" charset="-128"/>
              </a:endParaRPr>
            </a:p>
          </p:txBody>
        </p:sp>
        <p:sp>
          <p:nvSpPr>
            <p:cNvPr id="52" name="円/楕円 51"/>
            <p:cNvSpPr/>
            <p:nvPr/>
          </p:nvSpPr>
          <p:spPr>
            <a:xfrm>
              <a:off x="3973520" y="6142729"/>
              <a:ext cx="87951" cy="78468"/>
            </a:xfrm>
            <a:prstGeom prst="ellipse">
              <a:avLst/>
            </a:prstGeom>
            <a:solidFill>
              <a:srgbClr val="333399"/>
            </a:solidFill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 sz="1500">
                <a:latin typeface="Meiryo" charset="-128"/>
                <a:ea typeface="Meiryo" charset="-128"/>
                <a:cs typeface="Meiryo" charset="-128"/>
              </a:endParaRPr>
            </a:p>
          </p:txBody>
        </p:sp>
        <p:sp>
          <p:nvSpPr>
            <p:cNvPr id="53" name="円/楕円 52"/>
            <p:cNvSpPr/>
            <p:nvPr/>
          </p:nvSpPr>
          <p:spPr>
            <a:xfrm>
              <a:off x="4148282" y="6024871"/>
              <a:ext cx="87951" cy="78468"/>
            </a:xfrm>
            <a:prstGeom prst="ellipse">
              <a:avLst/>
            </a:prstGeom>
            <a:solidFill>
              <a:srgbClr val="333399"/>
            </a:solidFill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 sz="1500">
                <a:latin typeface="Meiryo" charset="-128"/>
                <a:ea typeface="Meiryo" charset="-128"/>
                <a:cs typeface="Meiryo" charset="-128"/>
              </a:endParaRPr>
            </a:p>
          </p:txBody>
        </p:sp>
        <p:sp>
          <p:nvSpPr>
            <p:cNvPr id="54" name="円/楕円 53"/>
            <p:cNvSpPr/>
            <p:nvPr/>
          </p:nvSpPr>
          <p:spPr>
            <a:xfrm>
              <a:off x="4292041" y="6141333"/>
              <a:ext cx="87951" cy="78468"/>
            </a:xfrm>
            <a:prstGeom prst="ellipse">
              <a:avLst/>
            </a:prstGeom>
            <a:solidFill>
              <a:srgbClr val="333399"/>
            </a:solidFill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 sz="1500">
                <a:latin typeface="Meiryo" charset="-128"/>
                <a:ea typeface="Meiryo" charset="-128"/>
                <a:cs typeface="Meiryo" charset="-128"/>
              </a:endParaRPr>
            </a:p>
          </p:txBody>
        </p:sp>
        <p:cxnSp>
          <p:nvCxnSpPr>
            <p:cNvPr id="55" name="直線コネクタ 54"/>
            <p:cNvCxnSpPr/>
            <p:nvPr/>
          </p:nvCxnSpPr>
          <p:spPr>
            <a:xfrm flipV="1">
              <a:off x="4048590" y="6091848"/>
              <a:ext cx="112572" cy="62371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56" name="直線コネクタ 55"/>
            <p:cNvCxnSpPr/>
            <p:nvPr/>
          </p:nvCxnSpPr>
          <p:spPr>
            <a:xfrm flipV="1">
              <a:off x="4061470" y="6180568"/>
              <a:ext cx="230570" cy="1395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57" name="直線コネクタ 56"/>
            <p:cNvCxnSpPr/>
            <p:nvPr/>
          </p:nvCxnSpPr>
          <p:spPr>
            <a:xfrm flipH="1" flipV="1">
              <a:off x="4223353" y="6091848"/>
              <a:ext cx="81568" cy="60976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</p:grpSp>
      <p:sp>
        <p:nvSpPr>
          <p:cNvPr id="58" name="テキスト ボックス 57"/>
          <p:cNvSpPr txBox="1"/>
          <p:nvPr/>
        </p:nvSpPr>
        <p:spPr>
          <a:xfrm>
            <a:off x="8539924" y="6581005"/>
            <a:ext cx="2082399" cy="276995"/>
          </a:xfrm>
          <a:prstGeom prst="rect">
            <a:avLst/>
          </a:prstGeom>
          <a:noFill/>
        </p:spPr>
        <p:txBody>
          <a:bodyPr wrap="none" lIns="91432" tIns="45718" rIns="91432" bIns="45718" rtlCol="0">
            <a:spAutoFit/>
          </a:bodyPr>
          <a:lstStyle/>
          <a:p>
            <a:r>
              <a:rPr lang="en-US" altLang="en-US" sz="1200" b="1" i="1" dirty="0" smtClean="0">
                <a:solidFill>
                  <a:srgbClr val="0000FF"/>
                </a:solidFill>
                <a:latin typeface="Meiryo" charset="-128"/>
                <a:ea typeface="Meiryo" charset="-128"/>
                <a:cs typeface="Meiryo" charset="-128"/>
              </a:rPr>
              <a:t>Virtualization </a:t>
            </a:r>
            <a:r>
              <a:rPr lang="en-US" altLang="ja-JP" sz="1200" b="1" i="1" dirty="0" smtClean="0">
                <a:solidFill>
                  <a:srgbClr val="0000FF"/>
                </a:solidFill>
                <a:latin typeface="Meiryo" charset="-128"/>
                <a:ea typeface="Meiryo" charset="-128"/>
                <a:cs typeface="Meiryo" charset="-128"/>
              </a:rPr>
              <a:t>Platform</a:t>
            </a:r>
            <a:endParaRPr lang="ja-JP" altLang="en-US" sz="1200" b="1" i="1" dirty="0">
              <a:solidFill>
                <a:srgbClr val="0000FF"/>
              </a:solidFill>
              <a:latin typeface="Meiryo" charset="-128"/>
              <a:ea typeface="Meiryo" charset="-128"/>
              <a:cs typeface="Meiryo" charset="-128"/>
            </a:endParaRPr>
          </a:p>
        </p:txBody>
      </p:sp>
      <p:cxnSp>
        <p:nvCxnSpPr>
          <p:cNvPr id="59" name="直線コネクタ 58"/>
          <p:cNvCxnSpPr>
            <a:endCxn id="42" idx="6"/>
          </p:cNvCxnSpPr>
          <p:nvPr/>
        </p:nvCxnSpPr>
        <p:spPr>
          <a:xfrm>
            <a:off x="4839029" y="5912305"/>
            <a:ext cx="169746" cy="399629"/>
          </a:xfrm>
          <a:prstGeom prst="line">
            <a:avLst/>
          </a:prstGeom>
          <a:ln w="28575" cmpd="sng">
            <a:solidFill>
              <a:srgbClr val="3366F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直線コネクタ 59"/>
          <p:cNvCxnSpPr>
            <a:endCxn id="42" idx="2"/>
          </p:cNvCxnSpPr>
          <p:nvPr/>
        </p:nvCxnSpPr>
        <p:spPr>
          <a:xfrm flipH="1">
            <a:off x="3996032" y="5923254"/>
            <a:ext cx="295596" cy="388680"/>
          </a:xfrm>
          <a:prstGeom prst="line">
            <a:avLst/>
          </a:prstGeom>
          <a:ln w="28575" cmpd="sng">
            <a:solidFill>
              <a:srgbClr val="3366F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直線コネクタ 66"/>
          <p:cNvCxnSpPr/>
          <p:nvPr/>
        </p:nvCxnSpPr>
        <p:spPr>
          <a:xfrm>
            <a:off x="9742874" y="5867628"/>
            <a:ext cx="395002" cy="405984"/>
          </a:xfrm>
          <a:prstGeom prst="line">
            <a:avLst/>
          </a:prstGeom>
          <a:ln w="28575" cmpd="sng">
            <a:solidFill>
              <a:srgbClr val="3366F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直線コネクタ 67"/>
          <p:cNvCxnSpPr>
            <a:endCxn id="51" idx="2"/>
          </p:cNvCxnSpPr>
          <p:nvPr/>
        </p:nvCxnSpPr>
        <p:spPr>
          <a:xfrm flipH="1">
            <a:off x="9119711" y="5878577"/>
            <a:ext cx="75762" cy="433357"/>
          </a:xfrm>
          <a:prstGeom prst="line">
            <a:avLst/>
          </a:prstGeom>
          <a:ln w="28575" cmpd="sng">
            <a:solidFill>
              <a:srgbClr val="3366F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テキスト ボックス 71"/>
          <p:cNvSpPr txBox="1"/>
          <p:nvPr/>
        </p:nvSpPr>
        <p:spPr>
          <a:xfrm>
            <a:off x="8049544" y="1050262"/>
            <a:ext cx="119715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 i="1" dirty="0" smtClean="0">
                <a:solidFill>
                  <a:srgbClr val="ED7D31">
                    <a:lumMod val="50000"/>
                  </a:srgbClr>
                </a:solidFill>
                <a:latin typeface="Calibri"/>
                <a:ea typeface="ＭＳ Ｐゴシック"/>
              </a:rPr>
              <a:t>DPN-Group</a:t>
            </a:r>
            <a:br>
              <a:rPr kumimoji="1" lang="en-US" altLang="ja-JP" sz="1600" b="1" i="1" dirty="0" smtClean="0">
                <a:solidFill>
                  <a:srgbClr val="ED7D31">
                    <a:lumMod val="50000"/>
                  </a:srgbClr>
                </a:solidFill>
                <a:latin typeface="Calibri"/>
                <a:ea typeface="ＭＳ Ｐゴシック"/>
              </a:rPr>
            </a:br>
            <a:r>
              <a:rPr kumimoji="1" lang="en-US" altLang="ja-JP" sz="1600" b="1" i="1" dirty="0" smtClean="0">
                <a:solidFill>
                  <a:srgbClr val="ED7D31">
                    <a:lumMod val="50000"/>
                  </a:srgbClr>
                </a:solidFill>
                <a:latin typeface="Calibri"/>
                <a:ea typeface="ＭＳ Ｐゴシック"/>
              </a:rPr>
              <a:t>(</a:t>
            </a:r>
            <a:r>
              <a:rPr kumimoji="1" lang="en-US" altLang="ja-JP" sz="1600" b="1" i="1" dirty="0" err="1" smtClean="0">
                <a:solidFill>
                  <a:srgbClr val="ED7D31">
                    <a:lumMod val="50000"/>
                  </a:srgbClr>
                </a:solidFill>
                <a:latin typeface="Calibri"/>
                <a:ea typeface="ＭＳ Ｐゴシック"/>
              </a:rPr>
              <a:t>e.g</a:t>
            </a:r>
            <a:r>
              <a:rPr kumimoji="1" lang="en-US" altLang="ja-JP" sz="1600" b="1" i="1" dirty="0" smtClean="0">
                <a:solidFill>
                  <a:srgbClr val="ED7D31">
                    <a:lumMod val="50000"/>
                  </a:srgbClr>
                </a:solidFill>
                <a:latin typeface="Calibri"/>
                <a:ea typeface="ＭＳ Ｐゴシック"/>
              </a:rPr>
              <a:t>, LMA)</a:t>
            </a:r>
            <a:endParaRPr kumimoji="1" lang="ja-JP" altLang="en-US" sz="1600" b="1" i="1" dirty="0">
              <a:solidFill>
                <a:srgbClr val="ED7D31">
                  <a:lumMod val="50000"/>
                </a:srgbClr>
              </a:solidFill>
              <a:latin typeface="Calibri"/>
              <a:ea typeface="ＭＳ Ｐゴシック"/>
            </a:endParaRPr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3542826" y="4235567"/>
            <a:ext cx="104718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1600" b="1" dirty="0" smtClean="0">
                <a:solidFill>
                  <a:srgbClr val="FF0000"/>
                </a:solidFill>
                <a:latin typeface="Calibri"/>
                <a:ea typeface="ＭＳ Ｐゴシック"/>
              </a:rPr>
              <a:t>Node</a:t>
            </a:r>
          </a:p>
          <a:p>
            <a:pPr algn="r"/>
            <a:r>
              <a:rPr kumimoji="1" lang="en-US" altLang="ja-JP" sz="1600" b="1" dirty="0" smtClean="0">
                <a:solidFill>
                  <a:srgbClr val="FF0000"/>
                </a:solidFill>
                <a:latin typeface="Calibri"/>
                <a:ea typeface="ＭＳ Ｐゴシック"/>
              </a:rPr>
              <a:t>Reference</a:t>
            </a:r>
            <a:endParaRPr kumimoji="1" lang="ja-JP" altLang="en-US" sz="1600" b="1" dirty="0">
              <a:solidFill>
                <a:srgbClr val="FF0000"/>
              </a:solidFill>
              <a:latin typeface="Calibri"/>
              <a:ea typeface="ＭＳ Ｐゴシック"/>
            </a:endParaRPr>
          </a:p>
        </p:txBody>
      </p:sp>
      <p:sp>
        <p:nvSpPr>
          <p:cNvPr id="64" name="テキスト ボックス 63"/>
          <p:cNvSpPr txBox="1"/>
          <p:nvPr/>
        </p:nvSpPr>
        <p:spPr>
          <a:xfrm>
            <a:off x="5946399" y="4235570"/>
            <a:ext cx="104718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 dirty="0" smtClean="0">
                <a:solidFill>
                  <a:srgbClr val="FF0000"/>
                </a:solidFill>
                <a:latin typeface="Calibri"/>
                <a:ea typeface="ＭＳ Ｐゴシック"/>
              </a:rPr>
              <a:t>Node</a:t>
            </a:r>
          </a:p>
          <a:p>
            <a:r>
              <a:rPr kumimoji="1" lang="en-US" altLang="ja-JP" sz="1600" b="1" dirty="0" smtClean="0">
                <a:solidFill>
                  <a:srgbClr val="FF0000"/>
                </a:solidFill>
                <a:latin typeface="Calibri"/>
                <a:ea typeface="ＭＳ Ｐゴシック"/>
              </a:rPr>
              <a:t>Reference</a:t>
            </a:r>
            <a:endParaRPr kumimoji="1" lang="ja-JP" altLang="en-US" sz="1600" b="1" dirty="0">
              <a:solidFill>
                <a:srgbClr val="FF0000"/>
              </a:solidFill>
              <a:latin typeface="Calibri"/>
              <a:ea typeface="ＭＳ Ｐゴシック"/>
            </a:endParaRPr>
          </a:p>
        </p:txBody>
      </p:sp>
      <p:sp>
        <p:nvSpPr>
          <p:cNvPr id="65" name="テキスト ボックス 64"/>
          <p:cNvSpPr txBox="1"/>
          <p:nvPr/>
        </p:nvSpPr>
        <p:spPr>
          <a:xfrm>
            <a:off x="7202816" y="4180952"/>
            <a:ext cx="104718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1600" b="1" dirty="0" smtClean="0">
                <a:solidFill>
                  <a:srgbClr val="FF0000"/>
                </a:solidFill>
                <a:latin typeface="Calibri"/>
                <a:ea typeface="ＭＳ Ｐゴシック"/>
              </a:rPr>
              <a:t>Node</a:t>
            </a:r>
            <a:br>
              <a:rPr kumimoji="1" lang="en-US" altLang="ja-JP" sz="1600" b="1" dirty="0" smtClean="0">
                <a:solidFill>
                  <a:srgbClr val="FF0000"/>
                </a:solidFill>
                <a:latin typeface="Calibri"/>
                <a:ea typeface="ＭＳ Ｐゴシック"/>
              </a:rPr>
            </a:br>
            <a:r>
              <a:rPr kumimoji="1" lang="en-US" altLang="ja-JP" sz="1600" b="1" dirty="0" smtClean="0">
                <a:solidFill>
                  <a:srgbClr val="FF0000"/>
                </a:solidFill>
                <a:latin typeface="Calibri"/>
                <a:ea typeface="ＭＳ Ｐゴシック"/>
              </a:rPr>
              <a:t>Reference</a:t>
            </a:r>
            <a:endParaRPr kumimoji="1" lang="ja-JP" altLang="en-US" sz="1600" b="1" dirty="0">
              <a:solidFill>
                <a:srgbClr val="FF0000"/>
              </a:solidFill>
              <a:latin typeface="Calibri"/>
              <a:ea typeface="ＭＳ Ｐゴシック"/>
            </a:endParaRPr>
          </a:p>
        </p:txBody>
      </p:sp>
      <p:sp>
        <p:nvSpPr>
          <p:cNvPr id="66" name="テキスト ボックス 65"/>
          <p:cNvSpPr txBox="1"/>
          <p:nvPr/>
        </p:nvSpPr>
        <p:spPr>
          <a:xfrm>
            <a:off x="9469826" y="4180952"/>
            <a:ext cx="104718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 dirty="0" smtClean="0">
                <a:solidFill>
                  <a:srgbClr val="FF0000"/>
                </a:solidFill>
                <a:latin typeface="Calibri"/>
                <a:ea typeface="ＭＳ Ｐゴシック"/>
              </a:rPr>
              <a:t>Node</a:t>
            </a:r>
            <a:br>
              <a:rPr kumimoji="1" lang="en-US" altLang="ja-JP" sz="1600" b="1" dirty="0" smtClean="0">
                <a:solidFill>
                  <a:srgbClr val="FF0000"/>
                </a:solidFill>
                <a:latin typeface="Calibri"/>
                <a:ea typeface="ＭＳ Ｐゴシック"/>
              </a:rPr>
            </a:br>
            <a:r>
              <a:rPr kumimoji="1" lang="en-US" altLang="ja-JP" sz="1600" b="1" dirty="0" smtClean="0">
                <a:solidFill>
                  <a:srgbClr val="FF0000"/>
                </a:solidFill>
                <a:latin typeface="Calibri"/>
                <a:ea typeface="ＭＳ Ｐゴシック"/>
              </a:rPr>
              <a:t>Reference</a:t>
            </a:r>
            <a:endParaRPr kumimoji="1" lang="ja-JP" altLang="en-US" sz="1600" b="1" dirty="0">
              <a:solidFill>
                <a:srgbClr val="FF0000"/>
              </a:solidFill>
              <a:latin typeface="Calibri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2145081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754</Words>
  <Application>Microsoft Macintosh PowerPoint</Application>
  <PresentationFormat>ユーザー設定</PresentationFormat>
  <Paragraphs>151</Paragraphs>
  <Slides>18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18</vt:i4>
      </vt:variant>
    </vt:vector>
  </HeadingPairs>
  <TitlesOfParts>
    <vt:vector size="19" baseType="lpstr">
      <vt:lpstr>Office Theme</vt:lpstr>
      <vt:lpstr>PowerPoint プレゼンテーション</vt:lpstr>
      <vt:lpstr>What is this work about..?</vt:lpstr>
      <vt:lpstr>Executive Summary of Update Since IETF97</vt:lpstr>
      <vt:lpstr>Model Principles – Overview</vt:lpstr>
      <vt:lpstr>v06/07 Updates</vt:lpstr>
      <vt:lpstr>1. Add Domain-reference to Topology model</vt:lpstr>
      <vt:lpstr>Domain-reference Points a Set of Data-Plane Resources (a.k.a network-slice)</vt:lpstr>
      <vt:lpstr>2. Add some text to Node-reference</vt:lpstr>
      <vt:lpstr>Node reference points both real or virtual DPN</vt:lpstr>
      <vt:lpstr>3. Miscellaneous </vt:lpstr>
      <vt:lpstr>Remaining Discussion Points</vt:lpstr>
      <vt:lpstr>1. Change Port to Vport</vt:lpstr>
      <vt:lpstr>2. Next-hop and tunnel attribute</vt:lpstr>
      <vt:lpstr>3. Agent’s features and capabilities discovery</vt:lpstr>
      <vt:lpstr>4. Monitor event reference</vt:lpstr>
      <vt:lpstr>FPC Implementation Update</vt:lpstr>
      <vt:lpstr>FpcAgent has been an ODL Project</vt:lpstr>
      <vt:lpstr>Next</vt:lpstr>
    </vt:vector>
  </TitlesOfParts>
  <Company>Sprint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FPC Version 04/05</dc:title>
  <dc:creator>Bertz, Lyle T [CTO]</dc:creator>
  <cp:lastModifiedBy>Matsushima Satoru</cp:lastModifiedBy>
  <cp:revision>64</cp:revision>
  <dcterms:created xsi:type="dcterms:W3CDTF">2016-11-02T14:06:29Z</dcterms:created>
  <dcterms:modified xsi:type="dcterms:W3CDTF">2017-03-27T12:54:14Z</dcterms:modified>
</cp:coreProperties>
</file>