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BDCF-9F4A-4B29-895F-0513DEB497C1}" type="datetimeFigureOut">
              <a:rPr lang="en-IN" smtClean="0"/>
              <a:t>2021-10-29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4B5C-AD8F-43DB-AC81-DEE4E90E2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32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BDCF-9F4A-4B29-895F-0513DEB497C1}" type="datetimeFigureOut">
              <a:rPr lang="en-IN" smtClean="0"/>
              <a:t>2021-10-29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4B5C-AD8F-43DB-AC81-DEE4E90E2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53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BDCF-9F4A-4B29-895F-0513DEB497C1}" type="datetimeFigureOut">
              <a:rPr lang="en-IN" smtClean="0"/>
              <a:t>2021-10-29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4B5C-AD8F-43DB-AC81-DEE4E90E2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33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BDCF-9F4A-4B29-895F-0513DEB497C1}" type="datetimeFigureOut">
              <a:rPr lang="en-IN" smtClean="0"/>
              <a:t>2021-10-29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4B5C-AD8F-43DB-AC81-DEE4E90E2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06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BDCF-9F4A-4B29-895F-0513DEB497C1}" type="datetimeFigureOut">
              <a:rPr lang="en-IN" smtClean="0"/>
              <a:t>2021-10-29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4B5C-AD8F-43DB-AC81-DEE4E90E2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32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BDCF-9F4A-4B29-895F-0513DEB497C1}" type="datetimeFigureOut">
              <a:rPr lang="en-IN" smtClean="0"/>
              <a:t>2021-10-29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4B5C-AD8F-43DB-AC81-DEE4E90E2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16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BDCF-9F4A-4B29-895F-0513DEB497C1}" type="datetimeFigureOut">
              <a:rPr lang="en-IN" smtClean="0"/>
              <a:t>2021-10-29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4B5C-AD8F-43DB-AC81-DEE4E90E2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18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BDCF-9F4A-4B29-895F-0513DEB497C1}" type="datetimeFigureOut">
              <a:rPr lang="en-IN" smtClean="0"/>
              <a:t>2021-10-29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4B5C-AD8F-43DB-AC81-DEE4E90E2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71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BDCF-9F4A-4B29-895F-0513DEB497C1}" type="datetimeFigureOut">
              <a:rPr lang="en-IN" smtClean="0"/>
              <a:t>2021-10-29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4B5C-AD8F-43DB-AC81-DEE4E90E2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17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BDCF-9F4A-4B29-895F-0513DEB497C1}" type="datetimeFigureOut">
              <a:rPr lang="en-IN" smtClean="0"/>
              <a:t>2021-10-29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4B5C-AD8F-43DB-AC81-DEE4E90E2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53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BDCF-9F4A-4B29-895F-0513DEB497C1}" type="datetimeFigureOut">
              <a:rPr lang="en-IN" smtClean="0"/>
              <a:t>2021-10-29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D4B5C-AD8F-43DB-AC81-DEE4E90E2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03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9BDCF-9F4A-4B29-895F-0513DEB497C1}" type="datetimeFigureOut">
              <a:rPr lang="en-IN" smtClean="0"/>
              <a:t>2021-10-29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D4B5C-AD8F-43DB-AC81-DEE4E90E2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94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513" y="116114"/>
            <a:ext cx="10914743" cy="675262"/>
          </a:xfrm>
        </p:spPr>
        <p:txBody>
          <a:bodyPr>
            <a:noAutofit/>
          </a:bodyPr>
          <a:lstStyle/>
          <a:p>
            <a:r>
              <a:rPr lang="en-US" sz="4000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the number of reads per annotated </a:t>
            </a:r>
            <a:r>
              <a:rPr lang="en-US" sz="4000" u="sng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</a:t>
            </a:r>
            <a:endParaRPr lang="en-IN" sz="2800" u="sng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43" y="893597"/>
            <a:ext cx="11350172" cy="42720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Quantify the </a:t>
            </a:r>
            <a:r>
              <a:rPr lang="en-US" dirty="0"/>
              <a:t>number of reads mapping to the exons of each gene.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45143" y="1499911"/>
            <a:ext cx="502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</a:rPr>
              <a:t>Estimation of Strandness</a:t>
            </a:r>
            <a:endParaRPr lang="en-I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143" y="1966225"/>
            <a:ext cx="8505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Infer Experiment tool in Galaxy used to determine the library strandness</a:t>
            </a:r>
          </a:p>
          <a:p>
            <a:r>
              <a:rPr lang="en-IN" sz="2000" dirty="0" smtClean="0"/>
              <a:t>Input – RNA STAR file</a:t>
            </a:r>
          </a:p>
          <a:p>
            <a:r>
              <a:rPr lang="en-IN" sz="2000" dirty="0" smtClean="0"/>
              <a:t>Reference genome - Drosophila_melanogaster.BDGP6.87.gtf (BED12 file)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61256" y="5658639"/>
            <a:ext cx="106099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From the result 46.49% of the reads were assigned to the forward strand and 43.88% of the reads were assigned to the reverse strand. This indicated that the library was unstranded for the sample.</a:t>
            </a:r>
          </a:p>
          <a:p>
            <a:endParaRPr lang="en-I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6" y="4140844"/>
            <a:ext cx="7571922" cy="15177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1256" y="3689643"/>
            <a:ext cx="3281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GSM461177 – Untreated sample</a:t>
            </a:r>
          </a:p>
        </p:txBody>
      </p:sp>
    </p:spTree>
    <p:extLst>
      <p:ext uri="{BB962C8B-B14F-4D97-AF65-F5344CB8AC3E}">
        <p14:creationId xmlns:p14="http://schemas.microsoft.com/office/powerpoint/2010/main" val="182771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171" y="1607957"/>
            <a:ext cx="120178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/>
              <a:t>From </a:t>
            </a:r>
            <a:r>
              <a:rPr lang="en-IN" sz="2000" dirty="0"/>
              <a:t>the result </a:t>
            </a:r>
            <a:r>
              <a:rPr lang="en-IN" sz="2000" dirty="0" smtClean="0"/>
              <a:t>45.24% </a:t>
            </a:r>
            <a:r>
              <a:rPr lang="en-IN" sz="2000" dirty="0"/>
              <a:t>of the reads were assigned to the forward strand and </a:t>
            </a:r>
            <a:r>
              <a:rPr lang="en-IN" sz="2000" dirty="0" smtClean="0"/>
              <a:t>45.38</a:t>
            </a:r>
            <a:r>
              <a:rPr lang="en-IN" sz="2000" dirty="0"/>
              <a:t>% of the reads were assigned to the reverse strand. This indicated that the library was unstranded for the sample</a:t>
            </a:r>
            <a:r>
              <a:rPr lang="en-IN" sz="2000" dirty="0" smtClean="0"/>
              <a:t>.</a:t>
            </a:r>
            <a:endParaRPr lang="en-IN" sz="2000" dirty="0"/>
          </a:p>
        </p:txBody>
      </p:sp>
      <p:sp>
        <p:nvSpPr>
          <p:cNvPr id="7" name="Rectangle 6"/>
          <p:cNvSpPr/>
          <p:nvPr/>
        </p:nvSpPr>
        <p:spPr>
          <a:xfrm>
            <a:off x="174171" y="6849"/>
            <a:ext cx="33514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/>
              <a:t>GSM461180 – Treated sample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10277"/>
          <a:stretch/>
        </p:blipFill>
        <p:spPr>
          <a:xfrm>
            <a:off x="174171" y="370206"/>
            <a:ext cx="7180220" cy="12263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4171" y="2572368"/>
            <a:ext cx="111469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 reads per </a:t>
            </a:r>
            <a:r>
              <a:rPr lang="en-I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genes</a:t>
            </a:r>
            <a:endParaRPr lang="en-IN" sz="2400" b="1" dirty="0"/>
          </a:p>
          <a:p>
            <a:r>
              <a:rPr lang="en-US" sz="2000" dirty="0" smtClean="0"/>
              <a:t>Galaxy tool </a:t>
            </a:r>
            <a:r>
              <a:rPr lang="en-US" sz="2000" b="1" dirty="0"/>
              <a:t>F</a:t>
            </a:r>
            <a:r>
              <a:rPr lang="en-US" sz="2000" b="1" dirty="0" smtClean="0"/>
              <a:t>eatureCounts</a:t>
            </a:r>
            <a:r>
              <a:rPr lang="en-US" sz="2000" dirty="0"/>
              <a:t> to count the number of reads per annotated gene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File – RNA STAR output file</a:t>
            </a:r>
          </a:p>
          <a:p>
            <a:r>
              <a:rPr lang="en-US" sz="2000" dirty="0" smtClean="0"/>
              <a:t>Annotated file - </a:t>
            </a:r>
            <a:r>
              <a:rPr lang="en-IN" sz="2000" dirty="0" smtClean="0"/>
              <a:t>Drosophila_melanogaster.BDGP6.87.gtf</a:t>
            </a:r>
          </a:p>
          <a:p>
            <a:r>
              <a:rPr lang="en-IN" sz="2000" dirty="0" smtClean="0"/>
              <a:t>MultiQC to aggregate the results</a:t>
            </a:r>
          </a:p>
          <a:p>
            <a:r>
              <a:rPr lang="en-IN" sz="2000" dirty="0" smtClean="0"/>
              <a:t>Input file – Output of FeatureCounts</a:t>
            </a:r>
            <a:endParaRPr lang="en-IN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937372"/>
              </p:ext>
            </p:extLst>
          </p:nvPr>
        </p:nvGraphicFramePr>
        <p:xfrm>
          <a:off x="174171" y="4634471"/>
          <a:ext cx="11408229" cy="198186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802743">
                  <a:extLst>
                    <a:ext uri="{9D8B030D-6E8A-4147-A177-3AD203B41FA5}">
                      <a16:colId xmlns:a16="http://schemas.microsoft.com/office/drawing/2014/main" val="1079406350"/>
                    </a:ext>
                  </a:extLst>
                </a:gridCol>
                <a:gridCol w="3802743">
                  <a:extLst>
                    <a:ext uri="{9D8B030D-6E8A-4147-A177-3AD203B41FA5}">
                      <a16:colId xmlns:a16="http://schemas.microsoft.com/office/drawing/2014/main" val="387699733"/>
                    </a:ext>
                  </a:extLst>
                </a:gridCol>
                <a:gridCol w="3802743">
                  <a:extLst>
                    <a:ext uri="{9D8B030D-6E8A-4147-A177-3AD203B41FA5}">
                      <a16:colId xmlns:a16="http://schemas.microsoft.com/office/drawing/2014/main" val="1537500440"/>
                    </a:ext>
                  </a:extLst>
                </a:gridCol>
              </a:tblGrid>
              <a:tr h="660623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SAMPLE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Percent Assigned reads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No. of reads of assigned (Millions)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447611"/>
                  </a:ext>
                </a:extLst>
              </a:tr>
              <a:tr h="660623">
                <a:tc>
                  <a:txBody>
                    <a:bodyPr/>
                    <a:lstStyle/>
                    <a:p>
                      <a:pPr algn="l"/>
                      <a:r>
                        <a:rPr lang="en-IN" sz="1800" b="1" dirty="0" smtClean="0"/>
                        <a:t>GSM461177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63%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8.2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283948"/>
                  </a:ext>
                </a:extLst>
              </a:tr>
              <a:tr h="660623">
                <a:tc>
                  <a:txBody>
                    <a:bodyPr/>
                    <a:lstStyle/>
                    <a:p>
                      <a:pPr algn="l"/>
                      <a:r>
                        <a:rPr lang="en-IN" sz="1800" b="1" dirty="0" smtClean="0"/>
                        <a:t>GSM461180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62.8%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8.4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802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83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71" y="458419"/>
            <a:ext cx="9513528" cy="61165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30399" y="2275430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GSM461177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044019" y="3950680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GSM461180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012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143" y="145142"/>
            <a:ext cx="7286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</a:rPr>
              <a:t>To determine most feature count in two sample</a:t>
            </a:r>
            <a:endParaRPr lang="en-I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5771" y="606807"/>
            <a:ext cx="5370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Sort</a:t>
            </a:r>
            <a:r>
              <a:rPr lang="en-IN" sz="2000" dirty="0" smtClean="0"/>
              <a:t> galaxy tool in descending order</a:t>
            </a:r>
          </a:p>
          <a:p>
            <a:r>
              <a:rPr lang="en-IN" sz="2000" dirty="0" smtClean="0"/>
              <a:t>Input files – Output feature counts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7627"/>
          <a:stretch/>
        </p:blipFill>
        <p:spPr>
          <a:xfrm>
            <a:off x="275770" y="4004375"/>
            <a:ext cx="8575921" cy="18739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7790" y="1419086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GSM461177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87790" y="3689422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GSM461180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29013"/>
          <a:stretch/>
        </p:blipFill>
        <p:spPr>
          <a:xfrm>
            <a:off x="275771" y="1788418"/>
            <a:ext cx="8575921" cy="1846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7790" y="6008914"/>
            <a:ext cx="11483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FBgn0000556 id the feature with most counts in both sample with 128741 counts in untreated and 127416 counts in treated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63251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185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Counting the number of reads per annotated gene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 the number of reads per annotated gene</dc:title>
  <dc:creator>PVB</dc:creator>
  <cp:lastModifiedBy>PVB</cp:lastModifiedBy>
  <cp:revision>13</cp:revision>
  <dcterms:created xsi:type="dcterms:W3CDTF">2021-10-29T12:59:00Z</dcterms:created>
  <dcterms:modified xsi:type="dcterms:W3CDTF">2021-10-29T15:06:39Z</dcterms:modified>
</cp:coreProperties>
</file>