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89e426cf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89e426cf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89e426cf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89e426cf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2e2244c5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2e2244c5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89e426cf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89e426cf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89e426cf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89e426cf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atausa.io/profile/soc/bartenders#:~:text=The%20median%20age%20of%20Bartenders,than%20than%20their%20Female%20counterparts" TargetMode="External"/><Relationship Id="rId4" Type="http://schemas.openxmlformats.org/officeDocument/2006/relationships/hyperlink" Target="https://www.owlguru.com/career/bartenders/requirements/#:~:text=No%20formal%20education%20is%20required,a%20vocational%20or%20technical%20school" TargetMode="External"/><Relationship Id="rId5"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21218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Challenge.ME</a:t>
            </a:r>
            <a:endParaRPr>
              <a:solidFill>
                <a:srgbClr val="000000"/>
              </a:solidFill>
            </a:endParaRPr>
          </a:p>
        </p:txBody>
      </p:sp>
      <p:sp>
        <p:nvSpPr>
          <p:cNvPr id="129" name="Google Shape;129;p13"/>
          <p:cNvSpPr txBox="1"/>
          <p:nvPr>
            <p:ph idx="1" type="subTitle"/>
          </p:nvPr>
        </p:nvSpPr>
        <p:spPr>
          <a:xfrm>
            <a:off x="1835225" y="2660286"/>
            <a:ext cx="5361300" cy="138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Karen Alarcon</a:t>
            </a:r>
            <a:endParaRPr/>
          </a:p>
          <a:p>
            <a:pPr indent="0" lvl="0" marL="0" rtl="0" algn="ctr">
              <a:spcBef>
                <a:spcPts val="0"/>
              </a:spcBef>
              <a:spcAft>
                <a:spcPts val="0"/>
              </a:spcAft>
              <a:buNone/>
            </a:pPr>
            <a:r>
              <a:rPr lang="en"/>
              <a:t>Phoenix/Eric Ehmann</a:t>
            </a:r>
            <a:endParaRPr/>
          </a:p>
          <a:p>
            <a:pPr indent="0" lvl="0" marL="0" rtl="0" algn="ctr">
              <a:spcBef>
                <a:spcPts val="0"/>
              </a:spcBef>
              <a:spcAft>
                <a:spcPts val="0"/>
              </a:spcAft>
              <a:buNone/>
            </a:pPr>
            <a:r>
              <a:rPr lang="en"/>
              <a:t>Daniel Michael</a:t>
            </a:r>
            <a:endParaRPr/>
          </a:p>
          <a:p>
            <a:pPr indent="0" lvl="0" marL="0" rtl="0" algn="ctr">
              <a:spcBef>
                <a:spcPts val="0"/>
              </a:spcBef>
              <a:spcAft>
                <a:spcPts val="0"/>
              </a:spcAft>
              <a:buNone/>
            </a:pPr>
            <a:r>
              <a:rPr lang="en"/>
              <a:t>Cristina Sahoo</a:t>
            </a:r>
            <a:endParaRPr/>
          </a:p>
          <a:p>
            <a:pPr indent="0" lvl="0" marL="0" rtl="0" algn="ctr">
              <a:spcBef>
                <a:spcPts val="0"/>
              </a:spcBef>
              <a:spcAft>
                <a:spcPts val="0"/>
              </a:spcAft>
              <a:buNone/>
            </a:pPr>
            <a:r>
              <a:rPr lang="en"/>
              <a:t>Kristina Timkova</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638950"/>
            <a:ext cx="7505700" cy="5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Problem Statement</a:t>
            </a:r>
            <a:endParaRPr sz="2500"/>
          </a:p>
        </p:txBody>
      </p:sp>
      <p:sp>
        <p:nvSpPr>
          <p:cNvPr id="135" name="Google Shape;135;p14"/>
          <p:cNvSpPr txBox="1"/>
          <p:nvPr>
            <p:ph idx="1" type="body"/>
          </p:nvPr>
        </p:nvSpPr>
        <p:spPr>
          <a:xfrm>
            <a:off x="819150" y="1195150"/>
            <a:ext cx="7505700" cy="17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COVID-19 pandemic has affected many of us. With depression and social isolation on the rise, and with many businesses closing affecting employment negatively, we are looking for solutions to lift up the mood and bring in an element of fun and togetherness. We need an outlet to combat feelings of loneliness and lack of motivation due to COVID-19.  In this project, we aim at helping a specific group of people who have been affected negatively by the pandemic: bartenders.</a:t>
            </a:r>
            <a:r>
              <a:rPr lang="en"/>
              <a:t> Bars have been closing, leaving bartenders out of work.  They need a way to maintain socializing with people that share their trade, motivation, and continue to practice their skill. How do we maintain the fun of the bar scene, while bars are closed?</a:t>
            </a:r>
            <a:endParaRPr sz="1000">
              <a:solidFill>
                <a:srgbClr val="263238"/>
              </a:solidFill>
              <a:latin typeface="Roboto"/>
              <a:ea typeface="Roboto"/>
              <a:cs typeface="Roboto"/>
              <a:sym typeface="Roboto"/>
            </a:endParaRPr>
          </a:p>
          <a:p>
            <a:pPr indent="0" lvl="0" marL="0" rtl="0" algn="l">
              <a:spcBef>
                <a:spcPts val="1600"/>
              </a:spcBef>
              <a:spcAft>
                <a:spcPts val="1600"/>
              </a:spcAft>
              <a:buNone/>
            </a:pPr>
            <a:r>
              <a:t/>
            </a:r>
            <a:endParaRPr/>
          </a:p>
        </p:txBody>
      </p:sp>
      <p:sp>
        <p:nvSpPr>
          <p:cNvPr id="136" name="Google Shape;136;p14"/>
          <p:cNvSpPr txBox="1"/>
          <p:nvPr/>
        </p:nvSpPr>
        <p:spPr>
          <a:xfrm>
            <a:off x="819150" y="3522850"/>
            <a:ext cx="75057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alibri"/>
                <a:ea typeface="Calibri"/>
                <a:cs typeface="Calibri"/>
                <a:sym typeface="Calibri"/>
              </a:rPr>
              <a:t>Challenge.ME connects users with challenges that allows users to practice or test their unique skills against others.</a:t>
            </a:r>
            <a:endParaRPr sz="1300">
              <a:latin typeface="Calibri"/>
              <a:ea typeface="Calibri"/>
              <a:cs typeface="Calibri"/>
              <a:sym typeface="Calibri"/>
            </a:endParaRPr>
          </a:p>
        </p:txBody>
      </p:sp>
      <p:sp>
        <p:nvSpPr>
          <p:cNvPr id="137" name="Google Shape;137;p14"/>
          <p:cNvSpPr txBox="1"/>
          <p:nvPr>
            <p:ph type="title"/>
          </p:nvPr>
        </p:nvSpPr>
        <p:spPr>
          <a:xfrm>
            <a:off x="819150" y="2966650"/>
            <a:ext cx="7505700" cy="5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Solution</a:t>
            </a:r>
            <a:r>
              <a:rPr lang="en" sz="2500"/>
              <a:t> Statement</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5"/>
          <p:cNvPicPr preferRelativeResize="0"/>
          <p:nvPr/>
        </p:nvPicPr>
        <p:blipFill rotWithShape="1">
          <a:blip r:embed="rId3">
            <a:alphaModFix/>
          </a:blip>
          <a:srcRect b="0" l="9662" r="8937" t="0"/>
          <a:stretch/>
        </p:blipFill>
        <p:spPr>
          <a:xfrm>
            <a:off x="211750" y="1041225"/>
            <a:ext cx="8720500" cy="3061050"/>
          </a:xfrm>
          <a:prstGeom prst="rect">
            <a:avLst/>
          </a:prstGeom>
          <a:noFill/>
          <a:ln>
            <a:noFill/>
          </a:ln>
        </p:spPr>
      </p:pic>
      <p:sp>
        <p:nvSpPr>
          <p:cNvPr id="143" name="Google Shape;143;p15"/>
          <p:cNvSpPr txBox="1"/>
          <p:nvPr/>
        </p:nvSpPr>
        <p:spPr>
          <a:xfrm>
            <a:off x="963000" y="375775"/>
            <a:ext cx="7218000" cy="42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Are we observing an increase in depression among adults since the pandemic?</a:t>
            </a:r>
            <a:endParaRPr>
              <a:latin typeface="Calibri"/>
              <a:ea typeface="Calibri"/>
              <a:cs typeface="Calibri"/>
              <a:sym typeface="Calibri"/>
            </a:endParaRPr>
          </a:p>
        </p:txBody>
      </p:sp>
      <p:sp>
        <p:nvSpPr>
          <p:cNvPr id="144" name="Google Shape;144;p15"/>
          <p:cNvSpPr txBox="1"/>
          <p:nvPr/>
        </p:nvSpPr>
        <p:spPr>
          <a:xfrm>
            <a:off x="963000" y="4147575"/>
            <a:ext cx="72180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Calibri"/>
                <a:ea typeface="Calibri"/>
                <a:cs typeface="Calibri"/>
                <a:sym typeface="Calibri"/>
              </a:rPr>
              <a:t>In the most recent week compared to the beginning of the pandemic, all states, except Massachusetts and New York, record an increase in reports of depression symptoms among adults.</a:t>
            </a:r>
            <a:endParaRPr i="1" sz="12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nvSpPr>
        <p:spPr>
          <a:xfrm>
            <a:off x="963000" y="375775"/>
            <a:ext cx="7218000" cy="42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How has the pandemic affected adults in various groups?</a:t>
            </a:r>
            <a:endParaRPr>
              <a:latin typeface="Calibri"/>
              <a:ea typeface="Calibri"/>
              <a:cs typeface="Calibri"/>
              <a:sym typeface="Calibri"/>
            </a:endParaRPr>
          </a:p>
        </p:txBody>
      </p:sp>
      <p:sp>
        <p:nvSpPr>
          <p:cNvPr id="150" name="Google Shape;150;p16"/>
          <p:cNvSpPr txBox="1"/>
          <p:nvPr/>
        </p:nvSpPr>
        <p:spPr>
          <a:xfrm>
            <a:off x="963000" y="4026625"/>
            <a:ext cx="7218000" cy="7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Calibri"/>
                <a:ea typeface="Calibri"/>
                <a:cs typeface="Calibri"/>
                <a:sym typeface="Calibri"/>
              </a:rPr>
              <a:t>Reports of depression in adults have been increasing over time, since April and through the rest of the year.  </a:t>
            </a:r>
            <a:endParaRPr i="1" sz="1200">
              <a:latin typeface="Calibri"/>
              <a:ea typeface="Calibri"/>
              <a:cs typeface="Calibri"/>
              <a:sym typeface="Calibri"/>
            </a:endParaRPr>
          </a:p>
          <a:p>
            <a:pPr indent="0" lvl="0" marL="0" rtl="0" algn="l">
              <a:spcBef>
                <a:spcPts val="0"/>
              </a:spcBef>
              <a:spcAft>
                <a:spcPts val="0"/>
              </a:spcAft>
              <a:buNone/>
            </a:pPr>
            <a:r>
              <a:rPr i="1" lang="en" sz="1200">
                <a:latin typeface="Calibri"/>
                <a:ea typeface="Calibri"/>
                <a:cs typeface="Calibri"/>
                <a:sym typeface="Calibri"/>
              </a:rPr>
              <a:t>Average age of bartenders is 35. </a:t>
            </a:r>
            <a:r>
              <a:rPr i="1" lang="en" sz="1200" u="sng">
                <a:solidFill>
                  <a:schemeClr val="hlink"/>
                </a:solidFill>
                <a:latin typeface="Calibri"/>
                <a:ea typeface="Calibri"/>
                <a:cs typeface="Calibri"/>
                <a:sym typeface="Calibri"/>
                <a:hlinkClick r:id="rId3"/>
              </a:rPr>
              <a:t>Link</a:t>
            </a:r>
            <a:r>
              <a:rPr i="1" lang="en" sz="1200">
                <a:latin typeface="Calibri"/>
                <a:ea typeface="Calibri"/>
                <a:cs typeface="Calibri"/>
                <a:sym typeface="Calibri"/>
              </a:rPr>
              <a:t>. </a:t>
            </a:r>
            <a:endParaRPr i="1" sz="1200">
              <a:latin typeface="Calibri"/>
              <a:ea typeface="Calibri"/>
              <a:cs typeface="Calibri"/>
              <a:sym typeface="Calibri"/>
            </a:endParaRPr>
          </a:p>
          <a:p>
            <a:pPr indent="0" lvl="0" marL="0" rtl="0" algn="l">
              <a:spcBef>
                <a:spcPts val="0"/>
              </a:spcBef>
              <a:spcAft>
                <a:spcPts val="0"/>
              </a:spcAft>
              <a:buNone/>
            </a:pPr>
            <a:r>
              <a:rPr i="1" lang="en" sz="1200">
                <a:latin typeface="Calibri"/>
                <a:ea typeface="Calibri"/>
                <a:cs typeface="Calibri"/>
                <a:sym typeface="Calibri"/>
              </a:rPr>
              <a:t>Most bartenders have a high school degree. </a:t>
            </a:r>
            <a:r>
              <a:rPr i="1" lang="en" sz="1200" u="sng">
                <a:solidFill>
                  <a:schemeClr val="hlink"/>
                </a:solidFill>
                <a:latin typeface="Calibri"/>
                <a:ea typeface="Calibri"/>
                <a:cs typeface="Calibri"/>
                <a:sym typeface="Calibri"/>
                <a:hlinkClick r:id="rId4"/>
              </a:rPr>
              <a:t>Link</a:t>
            </a:r>
            <a:r>
              <a:rPr i="1" lang="en" sz="1200">
                <a:latin typeface="Calibri"/>
                <a:ea typeface="Calibri"/>
                <a:cs typeface="Calibri"/>
                <a:sym typeface="Calibri"/>
              </a:rPr>
              <a:t>.</a:t>
            </a:r>
            <a:endParaRPr i="1" sz="1200">
              <a:latin typeface="Calibri"/>
              <a:ea typeface="Calibri"/>
              <a:cs typeface="Calibri"/>
              <a:sym typeface="Calibri"/>
            </a:endParaRPr>
          </a:p>
          <a:p>
            <a:pPr indent="0" lvl="0" marL="0" rtl="0" algn="l">
              <a:spcBef>
                <a:spcPts val="0"/>
              </a:spcBef>
              <a:spcAft>
                <a:spcPts val="0"/>
              </a:spcAft>
              <a:buNone/>
            </a:pPr>
            <a:r>
              <a:t/>
            </a:r>
            <a:endParaRPr i="1" sz="1200">
              <a:latin typeface="Calibri"/>
              <a:ea typeface="Calibri"/>
              <a:cs typeface="Calibri"/>
              <a:sym typeface="Calibri"/>
            </a:endParaRPr>
          </a:p>
          <a:p>
            <a:pPr indent="0" lvl="0" marL="0" rtl="0" algn="l">
              <a:spcBef>
                <a:spcPts val="0"/>
              </a:spcBef>
              <a:spcAft>
                <a:spcPts val="0"/>
              </a:spcAft>
              <a:buNone/>
            </a:pPr>
            <a:r>
              <a:t/>
            </a:r>
            <a:endParaRPr i="1" sz="1200">
              <a:latin typeface="Calibri"/>
              <a:ea typeface="Calibri"/>
              <a:cs typeface="Calibri"/>
              <a:sym typeface="Calibri"/>
            </a:endParaRPr>
          </a:p>
        </p:txBody>
      </p:sp>
      <p:pic>
        <p:nvPicPr>
          <p:cNvPr id="151" name="Google Shape;151;p16"/>
          <p:cNvPicPr preferRelativeResize="0"/>
          <p:nvPr/>
        </p:nvPicPr>
        <p:blipFill>
          <a:blip r:embed="rId5">
            <a:alphaModFix/>
          </a:blip>
          <a:stretch>
            <a:fillRect/>
          </a:stretch>
        </p:blipFill>
        <p:spPr>
          <a:xfrm>
            <a:off x="211049" y="1325762"/>
            <a:ext cx="8721902" cy="2491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idx="1" type="body"/>
          </p:nvPr>
        </p:nvSpPr>
        <p:spPr>
          <a:xfrm>
            <a:off x="4572000" y="693600"/>
            <a:ext cx="4198800" cy="17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Frustrations</a:t>
            </a:r>
            <a:endParaRPr/>
          </a:p>
          <a:p>
            <a:pPr indent="-311150" lvl="0" marL="457200" rtl="0" algn="l">
              <a:spcBef>
                <a:spcPts val="1600"/>
              </a:spcBef>
              <a:spcAft>
                <a:spcPts val="0"/>
              </a:spcAft>
              <a:buSzPts val="1300"/>
              <a:buChar char="●"/>
            </a:pPr>
            <a:r>
              <a:rPr lang="en"/>
              <a:t>Bar he worked at is closed due to Covid-19 and he has been </a:t>
            </a:r>
            <a:r>
              <a:rPr lang="en"/>
              <a:t>laid</a:t>
            </a:r>
            <a:r>
              <a:rPr lang="en"/>
              <a:t> off</a:t>
            </a:r>
            <a:endParaRPr/>
          </a:p>
          <a:p>
            <a:pPr indent="-311150" lvl="0" marL="457200" rtl="0" algn="l">
              <a:spcBef>
                <a:spcPts val="0"/>
              </a:spcBef>
              <a:spcAft>
                <a:spcPts val="0"/>
              </a:spcAft>
              <a:buSzPts val="1300"/>
              <a:buChar char="●"/>
            </a:pPr>
            <a:r>
              <a:rPr lang="en"/>
              <a:t>Feels depressed because he doesn’t see his customers everyday</a:t>
            </a:r>
            <a:endParaRPr/>
          </a:p>
          <a:p>
            <a:pPr indent="-311150" lvl="0" marL="457200" rtl="0" algn="l">
              <a:spcBef>
                <a:spcPts val="0"/>
              </a:spcBef>
              <a:spcAft>
                <a:spcPts val="0"/>
              </a:spcAft>
              <a:buSzPts val="1300"/>
              <a:buChar char="●"/>
            </a:pPr>
            <a:r>
              <a:rPr lang="en"/>
              <a:t>Feels anxious and  uninspired to do anything because he is unsure of the future</a:t>
            </a:r>
            <a:endParaRPr/>
          </a:p>
        </p:txBody>
      </p:sp>
      <p:sp>
        <p:nvSpPr>
          <p:cNvPr id="157" name="Google Shape;157;p17"/>
          <p:cNvSpPr txBox="1"/>
          <p:nvPr>
            <p:ph idx="1" type="body"/>
          </p:nvPr>
        </p:nvSpPr>
        <p:spPr>
          <a:xfrm>
            <a:off x="4572000" y="2571750"/>
            <a:ext cx="3684900" cy="203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a:p>
            <a:pPr indent="-311150" lvl="0" marL="457200" rtl="0" algn="l">
              <a:spcBef>
                <a:spcPts val="1600"/>
              </a:spcBef>
              <a:spcAft>
                <a:spcPts val="0"/>
              </a:spcAft>
              <a:buSzPts val="1300"/>
              <a:buChar char="●"/>
            </a:pPr>
            <a:r>
              <a:rPr lang="en"/>
              <a:t> He wants to connect with people again and share his love for cocktails with others</a:t>
            </a:r>
            <a:endParaRPr/>
          </a:p>
          <a:p>
            <a:pPr indent="-311150" lvl="0" marL="457200" rtl="0" algn="l">
              <a:spcBef>
                <a:spcPts val="0"/>
              </a:spcBef>
              <a:spcAft>
                <a:spcPts val="0"/>
              </a:spcAft>
              <a:buSzPts val="1300"/>
              <a:buChar char="●"/>
            </a:pPr>
            <a:r>
              <a:rPr lang="en"/>
              <a:t>Wants to keep his bartending skills sharp for when he can return to work</a:t>
            </a:r>
            <a:endParaRPr/>
          </a:p>
          <a:p>
            <a:pPr indent="-311150" lvl="0" marL="457200" rtl="0" algn="l">
              <a:spcBef>
                <a:spcPts val="0"/>
              </a:spcBef>
              <a:spcAft>
                <a:spcPts val="0"/>
              </a:spcAft>
              <a:buSzPts val="1300"/>
              <a:buChar char="●"/>
            </a:pPr>
            <a:r>
              <a:rPr lang="en"/>
              <a:t> Wants to do something productive with his time instead of binge watching shows</a:t>
            </a:r>
            <a:endParaRPr/>
          </a:p>
        </p:txBody>
      </p:sp>
      <p:pic>
        <p:nvPicPr>
          <p:cNvPr id="158" name="Google Shape;158;p17"/>
          <p:cNvPicPr preferRelativeResize="0"/>
          <p:nvPr/>
        </p:nvPicPr>
        <p:blipFill rotWithShape="1">
          <a:blip r:embed="rId3">
            <a:alphaModFix/>
          </a:blip>
          <a:srcRect b="0" l="32580" r="-6" t="0"/>
          <a:stretch/>
        </p:blipFill>
        <p:spPr>
          <a:xfrm>
            <a:off x="283550" y="363025"/>
            <a:ext cx="4140279" cy="4094650"/>
          </a:xfrm>
          <a:prstGeom prst="rect">
            <a:avLst/>
          </a:prstGeom>
          <a:noFill/>
          <a:ln>
            <a:noFill/>
          </a:ln>
        </p:spPr>
      </p:pic>
      <p:sp>
        <p:nvSpPr>
          <p:cNvPr id="159" name="Google Shape;159;p17"/>
          <p:cNvSpPr txBox="1"/>
          <p:nvPr>
            <p:ph type="title"/>
          </p:nvPr>
        </p:nvSpPr>
        <p:spPr>
          <a:xfrm>
            <a:off x="511225" y="4009600"/>
            <a:ext cx="3684900" cy="630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t>Competitor Charles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