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Roboto"/>
      <p:regular r:id="rId23"/>
      <p:bold r:id="rId24"/>
      <p:italic r:id="rId25"/>
      <p:boldItalic r:id="rId26"/>
    </p:embeddedFont>
    <p:embeddedFont>
      <p:font typeface="Nunito"/>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oboto-bold.fntdata"/><Relationship Id="rId23" Type="http://schemas.openxmlformats.org/officeDocument/2006/relationships/font" Target="fonts/Robo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boldItalic.fntdata"/><Relationship Id="rId25" Type="http://schemas.openxmlformats.org/officeDocument/2006/relationships/font" Target="fonts/Roboto-italic.fntdata"/><Relationship Id="rId28" Type="http://schemas.openxmlformats.org/officeDocument/2006/relationships/font" Target="fonts/Nunito-bold.fntdata"/><Relationship Id="rId27" Type="http://schemas.openxmlformats.org/officeDocument/2006/relationships/font" Target="fonts/Nunit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Nunito-italic.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Nuni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Hello everybody. I would like to introduce our team: Karen and Phoenix, our team’s designers. Daniel and Kristina, our team’s engineers. And myself, Cristina, our team’s data scientist. Together we will present and demo the Challenge.ME app and the research behind the app.</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b2d818dbdf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b2d818dbdf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first thing we did as a team was map out the flow of the website - Here you can see the main tasks a user can complete which is sign/up - login Create, compete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b2ee6ff45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b2ee6ff45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the </a:t>
            </a:r>
            <a:r>
              <a:rPr lang="en"/>
              <a:t>initial</a:t>
            </a:r>
            <a:r>
              <a:rPr lang="en"/>
              <a:t> design stage we thought about challenges and were inspired by the Olympic colors of blue, yellow, green, red...we ran the color palette through </a:t>
            </a:r>
            <a:r>
              <a:rPr lang="en"/>
              <a:t>adobe</a:t>
            </a:r>
            <a:r>
              <a:rPr lang="en"/>
              <a:t> </a:t>
            </a:r>
            <a:r>
              <a:rPr lang="en"/>
              <a:t>accessibility</a:t>
            </a:r>
            <a:r>
              <a:rPr lang="en"/>
              <a:t> checker and we fine-tuned the colors - When we ran our usability tests users did not like the bright pastel colors and felt it didn’t represent bartenders.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b2ee6ff45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b2ee6ff45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From our initial </a:t>
            </a:r>
            <a:r>
              <a:rPr lang="en"/>
              <a:t>wireframe</a:t>
            </a:r>
            <a:r>
              <a:rPr lang="en"/>
              <a:t> we realized we would need 2 seperate homepages - one where is user is not logged in but still able to see the site and get a taste of what it’s about. A login/signup button to the top right - In our logged in vesion those buttons are replaced with the image of person logged in and a “sign out” button and they are promoted to create a contest with an option to view more information if they need it.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aa1226c9e9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aa1226c9e9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b2ea05c3b6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b2ea05c3b6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b2ea05c3b6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b2ea05c3b6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b2ee6ff45f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b2ee6ff45f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b2ea05c3b6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b2ea05c3b6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789e426cf2_0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789e426cf2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1"/>
                </a:solidFill>
                <a:latin typeface="Calibri"/>
                <a:ea typeface="Calibri"/>
                <a:cs typeface="Calibri"/>
                <a:sym typeface="Calibri"/>
              </a:rPr>
              <a:t>The pandemic has affected employment negatively across the country, with 71% of the employed population unable to work from home. Bartenders are part of this demographic, as many have lost their jobs due to business shutdowns or mandated lockdown orders.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aa1226c9e9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aa1226c9e9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Current data backs this up, and in this graph we can see income loss has been experienced across all states in the country during the pandemic.</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b2e2244c5c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b2e2244c5c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addition to employment and income loss, data shows an increase in reports of depression in adults, since the start of the pandemic. Adults between 18-29 years old who have a high school diploma or GED have been affected the most.</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789e426cf2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789e426cf2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also observe an increase in reports of depression symptoms among adults in the most recent weeks compared to the beginning of the pandemic.</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b2ea05c3b6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b2ea05c3b6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According to the National Institute of Health, social isolation during the COVID-19 pandemic has had a negative impact on mental health.</a:t>
            </a:r>
            <a:br>
              <a:rPr lang="en"/>
            </a:br>
            <a:r>
              <a:rPr lang="en"/>
              <a:t>Unemployment, isolation, and depression are real current issues, and they affect bartenders who have experienced hardship during the pandemic. With our app, we are trying to combat isolation and help them connect through friendly competition. Furthermore, with donations and sponsorships, we can help with the unemployment problem as well.</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789e426cf2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789e426cf2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From our research our persona Charles was created. He is a bartender who was laid off due to Covid-19. He enjoyed his job and his interactions with his co-workers and customers. He is not able to work from home and is feeling anxious to return to the work force. He feels uninspired to and seeks to do something productive with his time.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789e426cf2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789e426cf2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b2d818dbdf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b2d818dbdf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Autofit/>
          </a:bodyPr>
          <a:lstStyle>
            <a:lvl1pPr indent="-311150" lvl="0" marL="457200" algn="ctr">
              <a:spcBef>
                <a:spcPts val="0"/>
              </a:spcBef>
              <a:spcAft>
                <a:spcPts val="0"/>
              </a:spcAft>
              <a:buSzPts val="1300"/>
              <a:buChar char="●"/>
              <a:defRPr/>
            </a:lvl1pPr>
            <a:lvl2pPr indent="-298450" lvl="1" marL="914400" algn="ctr">
              <a:spcBef>
                <a:spcPts val="1600"/>
              </a:spcBef>
              <a:spcAft>
                <a:spcPts val="0"/>
              </a:spcAft>
              <a:buSzPts val="1100"/>
              <a:buChar char="○"/>
              <a:defRPr/>
            </a:lvl2pPr>
            <a:lvl3pPr indent="-298450" lvl="2" marL="1371600" algn="ctr">
              <a:spcBef>
                <a:spcPts val="1600"/>
              </a:spcBef>
              <a:spcAft>
                <a:spcPts val="0"/>
              </a:spcAft>
              <a:buSzPts val="1100"/>
              <a:buChar char="■"/>
              <a:defRPr/>
            </a:lvl3pPr>
            <a:lvl4pPr indent="-298450" lvl="3" marL="1828800" algn="ctr">
              <a:spcBef>
                <a:spcPts val="1600"/>
              </a:spcBef>
              <a:spcAft>
                <a:spcPts val="0"/>
              </a:spcAft>
              <a:buSzPts val="1100"/>
              <a:buChar char="●"/>
              <a:defRPr/>
            </a:lvl4pPr>
            <a:lvl5pPr indent="-298450" lvl="4" marL="2286000" algn="ctr">
              <a:spcBef>
                <a:spcPts val="1600"/>
              </a:spcBef>
              <a:spcAft>
                <a:spcPts val="0"/>
              </a:spcAft>
              <a:buSzPts val="1100"/>
              <a:buChar char="○"/>
              <a:defRPr/>
            </a:lvl5pPr>
            <a:lvl6pPr indent="-298450" lvl="5" marL="2743200" algn="ctr">
              <a:spcBef>
                <a:spcPts val="1600"/>
              </a:spcBef>
              <a:spcAft>
                <a:spcPts val="0"/>
              </a:spcAft>
              <a:buSzPts val="1100"/>
              <a:buChar char="■"/>
              <a:defRPr/>
            </a:lvl6pPr>
            <a:lvl7pPr indent="-298450" lvl="6" marL="3200400" algn="ctr">
              <a:spcBef>
                <a:spcPts val="1600"/>
              </a:spcBef>
              <a:spcAft>
                <a:spcPts val="0"/>
              </a:spcAft>
              <a:buSzPts val="1100"/>
              <a:buChar char="●"/>
              <a:defRPr/>
            </a:lvl7pPr>
            <a:lvl8pPr indent="-298450" lvl="7" marL="3657600" algn="ctr">
              <a:spcBef>
                <a:spcPts val="1600"/>
              </a:spcBef>
              <a:spcAft>
                <a:spcPts val="0"/>
              </a:spcAft>
              <a:buSzPts val="1100"/>
              <a:buChar char="○"/>
              <a:defRPr/>
            </a:lvl8pPr>
            <a:lvl9pPr indent="-298450" lvl="8" marL="4114800" algn="ctr">
              <a:spcBef>
                <a:spcPts val="1600"/>
              </a:spcBef>
              <a:spcAft>
                <a:spcPts val="160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1600"/>
              </a:spcBef>
              <a:spcAft>
                <a:spcPts val="160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1.png"/><Relationship Id="rId4" Type="http://schemas.openxmlformats.org/officeDocument/2006/relationships/image" Target="../media/image10.png"/><Relationship Id="rId5"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2.png"/><Relationship Id="rId4" Type="http://schemas.openxmlformats.org/officeDocument/2006/relationships/image" Target="../media/image15.png"/><Relationship Id="rId5"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s://www.figma.com/proto/XiisazSWg3pD4KoFVjdkLC/Untitled?node-id=362%3A1359&amp;scaling=min-zoom" TargetMode="External"/><Relationship Id="rId4" Type="http://schemas.openxmlformats.org/officeDocument/2006/relationships/hyperlink" Target="http://drive.google.com/file/d/12C9-ukmjtwt8P_i57sBbqwAzy3llVTv_/view" TargetMode="External"/><Relationship Id="rId5"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s://5fece52cff27ad1322bc46cd--challenge-me.netlify.app/"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4.png"/><Relationship Id="rId4" Type="http://schemas.openxmlformats.org/officeDocument/2006/relationships/image" Target="../media/image2.jpg"/><Relationship Id="rId5" Type="http://schemas.openxmlformats.org/officeDocument/2006/relationships/hyperlink" Target="https://www.visualcapitalist.com/the-front-line-visualizing-the-occupations-with-the-highest-covid-19-risk/"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data.cdc.gov/NCHS/Indicators-of-Anxiety-or-Depression-Based-on-Repor/8pt5-q6wp" TargetMode="External"/><Relationship Id="rId4" Type="http://schemas.openxmlformats.org/officeDocument/2006/relationships/hyperlink" Target="https://datausa.io/profile/soc/bartenders#:~:text=The%20median%20age%20of%20Bartenders,than%20than%20their%20Female%20counterparts" TargetMode="External"/><Relationship Id="rId5" Type="http://schemas.openxmlformats.org/officeDocument/2006/relationships/hyperlink" Target="https://www.owlguru.com/career/bartenders/requirements/#:~:text=No%20formal%20education%20is%20required,a%20vocational%20or%20technical%20school" TargetMode="External"/><Relationship Id="rId6" Type="http://schemas.openxmlformats.org/officeDocument/2006/relationships/image" Target="../media/image5.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jpg"/><Relationship Id="rId4" Type="http://schemas.openxmlformats.org/officeDocument/2006/relationships/hyperlink" Target="https://data.cdc.gov/NCHS/Indicators-of-Anxiety-or-Depression-Based-on-Repor/8pt5-q6wp"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www.ncbi.nlm.nih.gov/pmc/articles/PMC7513674/"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8.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91350" y="1099325"/>
            <a:ext cx="5361300" cy="903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000000"/>
                </a:solidFill>
              </a:rPr>
              <a:t>Challenge.ME</a:t>
            </a:r>
            <a:endParaRPr>
              <a:solidFill>
                <a:srgbClr val="000000"/>
              </a:solidFill>
            </a:endParaRPr>
          </a:p>
        </p:txBody>
      </p:sp>
      <p:sp>
        <p:nvSpPr>
          <p:cNvPr id="129" name="Google Shape;129;p13"/>
          <p:cNvSpPr txBox="1"/>
          <p:nvPr>
            <p:ph idx="1" type="subTitle"/>
          </p:nvPr>
        </p:nvSpPr>
        <p:spPr>
          <a:xfrm>
            <a:off x="1891350" y="2708411"/>
            <a:ext cx="5361300" cy="1386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Karen Alarcon - UXDI</a:t>
            </a:r>
            <a:endParaRPr/>
          </a:p>
          <a:p>
            <a:pPr indent="0" lvl="0" marL="0" rtl="0" algn="ctr">
              <a:spcBef>
                <a:spcPts val="0"/>
              </a:spcBef>
              <a:spcAft>
                <a:spcPts val="0"/>
              </a:spcAft>
              <a:buNone/>
            </a:pPr>
            <a:r>
              <a:rPr lang="en"/>
              <a:t>Phoenix Ehmann - UXDI</a:t>
            </a:r>
            <a:endParaRPr/>
          </a:p>
          <a:p>
            <a:pPr indent="0" lvl="0" marL="0" rtl="0" algn="ctr">
              <a:spcBef>
                <a:spcPts val="0"/>
              </a:spcBef>
              <a:spcAft>
                <a:spcPts val="0"/>
              </a:spcAft>
              <a:buNone/>
            </a:pPr>
            <a:r>
              <a:rPr lang="en"/>
              <a:t>Daniel Michael - SEI</a:t>
            </a:r>
            <a:endParaRPr/>
          </a:p>
          <a:p>
            <a:pPr indent="0" lvl="0" marL="0" rtl="0" algn="ctr">
              <a:spcBef>
                <a:spcPts val="0"/>
              </a:spcBef>
              <a:spcAft>
                <a:spcPts val="0"/>
              </a:spcAft>
              <a:buNone/>
            </a:pPr>
            <a:r>
              <a:rPr lang="en"/>
              <a:t>Cristina Sahoo - DSI</a:t>
            </a:r>
            <a:endParaRPr/>
          </a:p>
          <a:p>
            <a:pPr indent="0" lvl="0" marL="0" rtl="0" algn="ctr">
              <a:spcBef>
                <a:spcPts val="0"/>
              </a:spcBef>
              <a:spcAft>
                <a:spcPts val="0"/>
              </a:spcAft>
              <a:buNone/>
            </a:pPr>
            <a:r>
              <a:rPr lang="en"/>
              <a:t>Kristina Timkova - SEI</a:t>
            </a:r>
            <a:endParaRPr/>
          </a:p>
          <a:p>
            <a:pPr indent="0" lvl="0" marL="0" rtl="0" algn="ctr">
              <a:spcBef>
                <a:spcPts val="0"/>
              </a:spcBef>
              <a:spcAft>
                <a:spcPts val="0"/>
              </a:spcAft>
              <a:buNone/>
            </a:pPr>
            <a:r>
              <a:t/>
            </a:r>
            <a:endParaRPr/>
          </a:p>
        </p:txBody>
      </p:sp>
      <p:sp>
        <p:nvSpPr>
          <p:cNvPr id="130" name="Google Shape;130;p13"/>
          <p:cNvSpPr txBox="1"/>
          <p:nvPr/>
        </p:nvSpPr>
        <p:spPr>
          <a:xfrm>
            <a:off x="2035500" y="2048988"/>
            <a:ext cx="5073000" cy="613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latin typeface="Calibri"/>
                <a:ea typeface="Calibri"/>
                <a:cs typeface="Calibri"/>
                <a:sym typeface="Calibri"/>
              </a:rPr>
              <a:t>Created and Presented by:</a:t>
            </a:r>
            <a:endParaRPr b="1" sz="1600">
              <a:latin typeface="Calibri"/>
              <a:ea typeface="Calibri"/>
              <a:cs typeface="Calibri"/>
              <a:sym typeface="Calibri"/>
            </a:endParaRPr>
          </a:p>
          <a:p>
            <a:pPr indent="0" lvl="0" marL="0" rtl="0" algn="ctr">
              <a:spcBef>
                <a:spcPts val="0"/>
              </a:spcBef>
              <a:spcAft>
                <a:spcPts val="0"/>
              </a:spcAft>
              <a:buNone/>
            </a:pPr>
            <a:r>
              <a:rPr b="1" lang="en" sz="1600">
                <a:latin typeface="Calibri"/>
                <a:ea typeface="Calibri"/>
                <a:cs typeface="Calibri"/>
                <a:sym typeface="Calibri"/>
              </a:rPr>
              <a:t>PCKKD (Team Pecked)</a:t>
            </a:r>
            <a:endParaRPr b="1" sz="1600">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pic>
        <p:nvPicPr>
          <p:cNvPr id="194" name="Google Shape;194;p22"/>
          <p:cNvPicPr preferRelativeResize="0"/>
          <p:nvPr/>
        </p:nvPicPr>
        <p:blipFill rotWithShape="1">
          <a:blip r:embed="rId3">
            <a:alphaModFix/>
          </a:blip>
          <a:srcRect b="10900" l="1048" r="0" t="6767"/>
          <a:stretch/>
        </p:blipFill>
        <p:spPr>
          <a:xfrm>
            <a:off x="315950" y="708625"/>
            <a:ext cx="8512075" cy="3983850"/>
          </a:xfrm>
          <a:prstGeom prst="rect">
            <a:avLst/>
          </a:prstGeom>
          <a:noFill/>
          <a:ln>
            <a:noFill/>
          </a:ln>
        </p:spPr>
      </p:pic>
      <p:sp>
        <p:nvSpPr>
          <p:cNvPr id="195" name="Google Shape;195;p22"/>
          <p:cNvSpPr txBox="1"/>
          <p:nvPr>
            <p:ph type="title"/>
          </p:nvPr>
        </p:nvSpPr>
        <p:spPr>
          <a:xfrm>
            <a:off x="550925" y="459050"/>
            <a:ext cx="29418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User Flow 1.0</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3"/>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Original Color Scheme</a:t>
            </a:r>
            <a:endParaRPr/>
          </a:p>
        </p:txBody>
      </p:sp>
      <p:sp>
        <p:nvSpPr>
          <p:cNvPr id="201" name="Google Shape;201;p23"/>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02" name="Google Shape;202;p23"/>
          <p:cNvPicPr preferRelativeResize="0"/>
          <p:nvPr/>
        </p:nvPicPr>
        <p:blipFill rotWithShape="1">
          <a:blip r:embed="rId3">
            <a:alphaModFix/>
          </a:blip>
          <a:srcRect b="0" l="0" r="0" t="6568"/>
          <a:stretch/>
        </p:blipFill>
        <p:spPr>
          <a:xfrm>
            <a:off x="5206225" y="749875"/>
            <a:ext cx="1325050" cy="3688850"/>
          </a:xfrm>
          <a:prstGeom prst="rect">
            <a:avLst/>
          </a:prstGeom>
          <a:noFill/>
          <a:ln>
            <a:noFill/>
          </a:ln>
        </p:spPr>
      </p:pic>
      <p:pic>
        <p:nvPicPr>
          <p:cNvPr id="203" name="Google Shape;203;p23"/>
          <p:cNvPicPr preferRelativeResize="0"/>
          <p:nvPr/>
        </p:nvPicPr>
        <p:blipFill>
          <a:blip r:embed="rId4">
            <a:alphaModFix/>
          </a:blip>
          <a:stretch>
            <a:fillRect/>
          </a:stretch>
        </p:blipFill>
        <p:spPr>
          <a:xfrm>
            <a:off x="884900" y="2346982"/>
            <a:ext cx="4028350" cy="1590993"/>
          </a:xfrm>
          <a:prstGeom prst="rect">
            <a:avLst/>
          </a:prstGeom>
          <a:noFill/>
          <a:ln>
            <a:noFill/>
          </a:ln>
        </p:spPr>
      </p:pic>
      <p:pic>
        <p:nvPicPr>
          <p:cNvPr id="204" name="Google Shape;204;p23"/>
          <p:cNvPicPr preferRelativeResize="0"/>
          <p:nvPr/>
        </p:nvPicPr>
        <p:blipFill rotWithShape="1">
          <a:blip r:embed="rId5">
            <a:alphaModFix/>
          </a:blip>
          <a:srcRect b="0" l="0" r="67917" t="0"/>
          <a:stretch/>
        </p:blipFill>
        <p:spPr>
          <a:xfrm>
            <a:off x="6824250" y="1848026"/>
            <a:ext cx="1986300" cy="25888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4"/>
          <p:cNvSpPr txBox="1"/>
          <p:nvPr>
            <p:ph type="title"/>
          </p:nvPr>
        </p:nvSpPr>
        <p:spPr>
          <a:xfrm>
            <a:off x="400375" y="545125"/>
            <a:ext cx="2397600" cy="43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500"/>
              <a:t>Homepage </a:t>
            </a:r>
            <a:r>
              <a:rPr b="1" lang="en" sz="1500"/>
              <a:t>Wireframe </a:t>
            </a:r>
            <a:endParaRPr b="1" sz="1500"/>
          </a:p>
        </p:txBody>
      </p:sp>
      <p:pic>
        <p:nvPicPr>
          <p:cNvPr id="210" name="Google Shape;210;p24"/>
          <p:cNvPicPr preferRelativeResize="0"/>
          <p:nvPr/>
        </p:nvPicPr>
        <p:blipFill>
          <a:blip r:embed="rId3">
            <a:alphaModFix/>
          </a:blip>
          <a:stretch>
            <a:fillRect/>
          </a:stretch>
        </p:blipFill>
        <p:spPr>
          <a:xfrm>
            <a:off x="676825" y="1010000"/>
            <a:ext cx="1667900" cy="2786850"/>
          </a:xfrm>
          <a:prstGeom prst="rect">
            <a:avLst/>
          </a:prstGeom>
          <a:noFill/>
          <a:ln>
            <a:noFill/>
          </a:ln>
        </p:spPr>
      </p:pic>
      <p:pic>
        <p:nvPicPr>
          <p:cNvPr id="211" name="Google Shape;211;p24"/>
          <p:cNvPicPr preferRelativeResize="0"/>
          <p:nvPr/>
        </p:nvPicPr>
        <p:blipFill>
          <a:blip r:embed="rId4">
            <a:alphaModFix/>
          </a:blip>
          <a:stretch>
            <a:fillRect/>
          </a:stretch>
        </p:blipFill>
        <p:spPr>
          <a:xfrm>
            <a:off x="6220800" y="978928"/>
            <a:ext cx="1667900" cy="2791446"/>
          </a:xfrm>
          <a:prstGeom prst="rect">
            <a:avLst/>
          </a:prstGeom>
          <a:noFill/>
          <a:ln>
            <a:noFill/>
          </a:ln>
        </p:spPr>
      </p:pic>
      <p:pic>
        <p:nvPicPr>
          <p:cNvPr id="212" name="Google Shape;212;p24"/>
          <p:cNvPicPr preferRelativeResize="0"/>
          <p:nvPr/>
        </p:nvPicPr>
        <p:blipFill>
          <a:blip r:embed="rId5">
            <a:alphaModFix/>
          </a:blip>
          <a:stretch>
            <a:fillRect/>
          </a:stretch>
        </p:blipFill>
        <p:spPr>
          <a:xfrm>
            <a:off x="3320800" y="1010000"/>
            <a:ext cx="1696804" cy="2786849"/>
          </a:xfrm>
          <a:prstGeom prst="rect">
            <a:avLst/>
          </a:prstGeom>
          <a:noFill/>
          <a:ln>
            <a:noFill/>
          </a:ln>
        </p:spPr>
      </p:pic>
      <p:sp>
        <p:nvSpPr>
          <p:cNvPr id="213" name="Google Shape;213;p24"/>
          <p:cNvSpPr txBox="1"/>
          <p:nvPr>
            <p:ph type="title"/>
          </p:nvPr>
        </p:nvSpPr>
        <p:spPr>
          <a:xfrm>
            <a:off x="3057650" y="545125"/>
            <a:ext cx="2573700" cy="43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500"/>
              <a:t>Homepage Logged Out</a:t>
            </a:r>
            <a:endParaRPr b="1" sz="1500"/>
          </a:p>
        </p:txBody>
      </p:sp>
      <p:sp>
        <p:nvSpPr>
          <p:cNvPr id="214" name="Google Shape;214;p24"/>
          <p:cNvSpPr txBox="1"/>
          <p:nvPr>
            <p:ph type="title"/>
          </p:nvPr>
        </p:nvSpPr>
        <p:spPr>
          <a:xfrm>
            <a:off x="5976875" y="597375"/>
            <a:ext cx="2397600" cy="38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500"/>
              <a:t>Homepage Logged In</a:t>
            </a:r>
            <a:endParaRPr b="1" sz="1500"/>
          </a:p>
        </p:txBody>
      </p:sp>
      <p:sp>
        <p:nvSpPr>
          <p:cNvPr id="215" name="Google Shape;215;p24"/>
          <p:cNvSpPr/>
          <p:nvPr/>
        </p:nvSpPr>
        <p:spPr>
          <a:xfrm>
            <a:off x="4428275" y="937000"/>
            <a:ext cx="664500" cy="3393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24"/>
          <p:cNvSpPr/>
          <p:nvPr/>
        </p:nvSpPr>
        <p:spPr>
          <a:xfrm>
            <a:off x="6060625" y="1357575"/>
            <a:ext cx="1052700" cy="5679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217" name="Google Shape;217;p24"/>
          <p:cNvSpPr/>
          <p:nvPr/>
        </p:nvSpPr>
        <p:spPr>
          <a:xfrm>
            <a:off x="7309600" y="910800"/>
            <a:ext cx="664500" cy="3393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24"/>
          <p:cNvSpPr/>
          <p:nvPr/>
        </p:nvSpPr>
        <p:spPr>
          <a:xfrm>
            <a:off x="3194775" y="1452825"/>
            <a:ext cx="1052700" cy="7110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cxnSp>
        <p:nvCxnSpPr>
          <p:cNvPr id="219" name="Google Shape;219;p24"/>
          <p:cNvCxnSpPr>
            <a:stCxn id="215" idx="6"/>
            <a:endCxn id="217" idx="2"/>
          </p:cNvCxnSpPr>
          <p:nvPr/>
        </p:nvCxnSpPr>
        <p:spPr>
          <a:xfrm flipH="1" rot="10800000">
            <a:off x="5092775" y="1080550"/>
            <a:ext cx="2216700" cy="26100"/>
          </a:xfrm>
          <a:prstGeom prst="straightConnector1">
            <a:avLst/>
          </a:prstGeom>
          <a:noFill/>
          <a:ln cap="flat" cmpd="sng" w="9525">
            <a:solidFill>
              <a:srgbClr val="FF0000"/>
            </a:solidFill>
            <a:prstDash val="solid"/>
            <a:round/>
            <a:headEnd len="med" w="med" type="none"/>
            <a:tailEnd len="med" w="med" type="none"/>
          </a:ln>
        </p:spPr>
      </p:cxnSp>
      <p:cxnSp>
        <p:nvCxnSpPr>
          <p:cNvPr id="220" name="Google Shape;220;p24"/>
          <p:cNvCxnSpPr>
            <a:stCxn id="218" idx="6"/>
            <a:endCxn id="216" idx="2"/>
          </p:cNvCxnSpPr>
          <p:nvPr/>
        </p:nvCxnSpPr>
        <p:spPr>
          <a:xfrm flipH="1" rot="10800000">
            <a:off x="4247475" y="1641525"/>
            <a:ext cx="1813200" cy="166800"/>
          </a:xfrm>
          <a:prstGeom prst="straightConnector1">
            <a:avLst/>
          </a:prstGeom>
          <a:noFill/>
          <a:ln cap="flat" cmpd="sng" w="9525">
            <a:solidFill>
              <a:srgbClr val="FF0000"/>
            </a:solidFill>
            <a:prstDash val="solid"/>
            <a:round/>
            <a:headEnd len="med" w="med" type="none"/>
            <a:tailEnd len="med" w="med" type="none"/>
          </a:ln>
        </p:spPr>
      </p:cxn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25"/>
          <p:cNvSpPr txBox="1"/>
          <p:nvPr>
            <p:ph type="title"/>
          </p:nvPr>
        </p:nvSpPr>
        <p:spPr>
          <a:xfrm>
            <a:off x="770900" y="623650"/>
            <a:ext cx="42666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Usability Test Results</a:t>
            </a:r>
            <a:endParaRPr/>
          </a:p>
        </p:txBody>
      </p:sp>
      <p:sp>
        <p:nvSpPr>
          <p:cNvPr id="226" name="Google Shape;226;p25"/>
          <p:cNvSpPr txBox="1"/>
          <p:nvPr>
            <p:ph idx="1" type="body"/>
          </p:nvPr>
        </p:nvSpPr>
        <p:spPr>
          <a:xfrm>
            <a:off x="770900" y="2357425"/>
            <a:ext cx="1949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Good</a:t>
            </a:r>
            <a:endParaRPr b="1"/>
          </a:p>
          <a:p>
            <a:pPr indent="0" lvl="0" marL="0" rtl="0" algn="l">
              <a:spcBef>
                <a:spcPts val="1600"/>
              </a:spcBef>
              <a:spcAft>
                <a:spcPts val="0"/>
              </a:spcAft>
              <a:buNone/>
            </a:pPr>
            <a:r>
              <a:rPr lang="en"/>
              <a:t>- Users were able to complete the tasks set before them</a:t>
            </a:r>
            <a:endParaRPr/>
          </a:p>
          <a:p>
            <a:pPr indent="0" lvl="0" marL="0" rtl="0" algn="l">
              <a:spcBef>
                <a:spcPts val="1600"/>
              </a:spcBef>
              <a:spcAft>
                <a:spcPts val="1600"/>
              </a:spcAft>
              <a:buNone/>
            </a:pPr>
            <a:r>
              <a:rPr lang="en"/>
              <a:t>- Labeled the site intuitive with minimal frustrations</a:t>
            </a:r>
            <a:endParaRPr/>
          </a:p>
        </p:txBody>
      </p:sp>
      <p:sp>
        <p:nvSpPr>
          <p:cNvPr id="227" name="Google Shape;227;p25"/>
          <p:cNvSpPr txBox="1"/>
          <p:nvPr>
            <p:ph idx="1" type="body"/>
          </p:nvPr>
        </p:nvSpPr>
        <p:spPr>
          <a:xfrm>
            <a:off x="3270825" y="2306250"/>
            <a:ext cx="24999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Bad</a:t>
            </a:r>
            <a:endParaRPr b="1"/>
          </a:p>
          <a:p>
            <a:pPr indent="-311150" lvl="0" marL="457200" rtl="0" algn="l">
              <a:spcBef>
                <a:spcPts val="1600"/>
              </a:spcBef>
              <a:spcAft>
                <a:spcPts val="0"/>
              </a:spcAft>
              <a:buSzPts val="1300"/>
              <a:buChar char="-"/>
            </a:pPr>
            <a:r>
              <a:rPr lang="en"/>
              <a:t>Leaderboard was initially confusing</a:t>
            </a:r>
            <a:endParaRPr/>
          </a:p>
          <a:p>
            <a:pPr indent="0" lvl="0" marL="457200" rtl="0" algn="l">
              <a:spcBef>
                <a:spcPts val="1600"/>
              </a:spcBef>
              <a:spcAft>
                <a:spcPts val="0"/>
              </a:spcAft>
              <a:buNone/>
            </a:pPr>
            <a:r>
              <a:t/>
            </a:r>
            <a:endParaRPr sz="100"/>
          </a:p>
          <a:p>
            <a:pPr indent="-311150" lvl="0" marL="457200" rtl="0" algn="l">
              <a:spcBef>
                <a:spcPts val="1600"/>
              </a:spcBef>
              <a:spcAft>
                <a:spcPts val="0"/>
              </a:spcAft>
              <a:buSzPts val="1300"/>
              <a:buChar char="-"/>
            </a:pPr>
            <a:r>
              <a:rPr lang="en"/>
              <a:t>Breadcrumbs that lead you back to the main page were </a:t>
            </a:r>
            <a:endParaRPr/>
          </a:p>
        </p:txBody>
      </p:sp>
      <p:sp>
        <p:nvSpPr>
          <p:cNvPr id="228" name="Google Shape;228;p25"/>
          <p:cNvSpPr txBox="1"/>
          <p:nvPr>
            <p:ph idx="1" type="body"/>
          </p:nvPr>
        </p:nvSpPr>
        <p:spPr>
          <a:xfrm>
            <a:off x="6310750" y="2258000"/>
            <a:ext cx="22008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Ugly</a:t>
            </a:r>
            <a:endParaRPr b="1"/>
          </a:p>
          <a:p>
            <a:pPr indent="-311150" lvl="0" marL="457200" rtl="0" algn="l">
              <a:spcBef>
                <a:spcPts val="1600"/>
              </a:spcBef>
              <a:spcAft>
                <a:spcPts val="0"/>
              </a:spcAft>
              <a:buSzPts val="1300"/>
              <a:buChar char="-"/>
            </a:pPr>
            <a:r>
              <a:rPr lang="en"/>
              <a:t>Olympic color scheme was not received well</a:t>
            </a:r>
            <a:endParaRPr/>
          </a:p>
          <a:p>
            <a:pPr indent="0" lvl="0" marL="0" rtl="0" algn="l">
              <a:spcBef>
                <a:spcPts val="1600"/>
              </a:spcBef>
              <a:spcAft>
                <a:spcPts val="1600"/>
              </a:spcAft>
              <a:buNone/>
            </a:pPr>
            <a:r>
              <a:t/>
            </a:r>
            <a:endParaRPr/>
          </a:p>
        </p:txBody>
      </p:sp>
      <p:sp>
        <p:nvSpPr>
          <p:cNvPr id="229" name="Google Shape;229;p25"/>
          <p:cNvSpPr/>
          <p:nvPr/>
        </p:nvSpPr>
        <p:spPr>
          <a:xfrm>
            <a:off x="5770750" y="193000"/>
            <a:ext cx="2740800" cy="1949400"/>
          </a:xfrm>
          <a:prstGeom prst="rect">
            <a:avLst/>
          </a:prstGeom>
          <a:solidFill>
            <a:srgbClr val="FFFFFF"/>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25"/>
          <p:cNvSpPr txBox="1"/>
          <p:nvPr/>
        </p:nvSpPr>
        <p:spPr>
          <a:xfrm>
            <a:off x="5457250" y="319300"/>
            <a:ext cx="3252000" cy="1687800"/>
          </a:xfrm>
          <a:prstGeom prst="rect">
            <a:avLst/>
          </a:prstGeom>
          <a:noFill/>
          <a:ln>
            <a:noFill/>
          </a:ln>
        </p:spPr>
        <p:txBody>
          <a:bodyPr anchorCtr="0" anchor="t" bIns="91425" lIns="91425" spcFirstLastPara="1" rIns="91425" wrap="square" tIns="91425">
            <a:noAutofit/>
          </a:bodyPr>
          <a:lstStyle/>
          <a:p>
            <a:pPr indent="-276225" lvl="0" marL="723900" rtl="0" algn="l">
              <a:lnSpc>
                <a:spcPct val="115000"/>
              </a:lnSpc>
              <a:spcBef>
                <a:spcPts val="0"/>
              </a:spcBef>
              <a:spcAft>
                <a:spcPts val="0"/>
              </a:spcAft>
              <a:buClr>
                <a:srgbClr val="1D1C1D"/>
              </a:buClr>
              <a:buSzPts val="750"/>
              <a:buAutoNum type="arabicPeriod"/>
            </a:pPr>
            <a:r>
              <a:rPr lang="en" sz="750">
                <a:solidFill>
                  <a:srgbClr val="1D1C1D"/>
                </a:solidFill>
                <a:highlight>
                  <a:srgbClr val="F8F8F8"/>
                </a:highlight>
              </a:rPr>
              <a:t>Open Prototype</a:t>
            </a:r>
            <a:endParaRPr sz="750">
              <a:solidFill>
                <a:srgbClr val="1D1C1D"/>
              </a:solidFill>
              <a:highlight>
                <a:srgbClr val="F8F8F8"/>
              </a:highlight>
            </a:endParaRPr>
          </a:p>
          <a:p>
            <a:pPr indent="-276225" lvl="0" marL="723900" rtl="0" algn="l">
              <a:lnSpc>
                <a:spcPct val="115000"/>
              </a:lnSpc>
              <a:spcBef>
                <a:spcPts val="0"/>
              </a:spcBef>
              <a:spcAft>
                <a:spcPts val="0"/>
              </a:spcAft>
              <a:buClr>
                <a:srgbClr val="1D1C1D"/>
              </a:buClr>
              <a:buSzPts val="750"/>
              <a:buAutoNum type="arabicPeriod"/>
            </a:pPr>
            <a:r>
              <a:rPr lang="en" sz="750">
                <a:solidFill>
                  <a:srgbClr val="1D1C1D"/>
                </a:solidFill>
                <a:highlight>
                  <a:srgbClr val="F8F8F8"/>
                </a:highlight>
              </a:rPr>
              <a:t>Learn what Challenge.ME is</a:t>
            </a:r>
            <a:endParaRPr sz="750">
              <a:solidFill>
                <a:srgbClr val="1D1C1D"/>
              </a:solidFill>
              <a:highlight>
                <a:srgbClr val="F8F8F8"/>
              </a:highlight>
            </a:endParaRPr>
          </a:p>
          <a:p>
            <a:pPr indent="-276225" lvl="0" marL="723900" rtl="0" algn="l">
              <a:lnSpc>
                <a:spcPct val="115000"/>
              </a:lnSpc>
              <a:spcBef>
                <a:spcPts val="0"/>
              </a:spcBef>
              <a:spcAft>
                <a:spcPts val="0"/>
              </a:spcAft>
              <a:buClr>
                <a:srgbClr val="1D1C1D"/>
              </a:buClr>
              <a:buSzPts val="750"/>
              <a:buAutoNum type="arabicPeriod"/>
            </a:pPr>
            <a:r>
              <a:rPr lang="en" sz="750">
                <a:solidFill>
                  <a:srgbClr val="1D1C1D"/>
                </a:solidFill>
                <a:highlight>
                  <a:srgbClr val="F8F8F8"/>
                </a:highlight>
              </a:rPr>
              <a:t>Sign up for an account</a:t>
            </a:r>
            <a:endParaRPr sz="750">
              <a:solidFill>
                <a:srgbClr val="1D1C1D"/>
              </a:solidFill>
              <a:highlight>
                <a:srgbClr val="F8F8F8"/>
              </a:highlight>
            </a:endParaRPr>
          </a:p>
          <a:p>
            <a:pPr indent="-276225" lvl="0" marL="723900" rtl="0" algn="l">
              <a:lnSpc>
                <a:spcPct val="115000"/>
              </a:lnSpc>
              <a:spcBef>
                <a:spcPts val="0"/>
              </a:spcBef>
              <a:spcAft>
                <a:spcPts val="0"/>
              </a:spcAft>
              <a:buClr>
                <a:srgbClr val="1D1C1D"/>
              </a:buClr>
              <a:buSzPts val="750"/>
              <a:buAutoNum type="arabicPeriod"/>
            </a:pPr>
            <a:r>
              <a:rPr lang="en" sz="750">
                <a:solidFill>
                  <a:srgbClr val="1D1C1D"/>
                </a:solidFill>
                <a:highlight>
                  <a:srgbClr val="F8F8F8"/>
                </a:highlight>
              </a:rPr>
              <a:t>Create a challenge</a:t>
            </a:r>
            <a:endParaRPr sz="750">
              <a:solidFill>
                <a:srgbClr val="1D1C1D"/>
              </a:solidFill>
              <a:highlight>
                <a:srgbClr val="F8F8F8"/>
              </a:highlight>
            </a:endParaRPr>
          </a:p>
          <a:p>
            <a:pPr indent="-276225" lvl="0" marL="723900" rtl="0" algn="l">
              <a:lnSpc>
                <a:spcPct val="115000"/>
              </a:lnSpc>
              <a:spcBef>
                <a:spcPts val="0"/>
              </a:spcBef>
              <a:spcAft>
                <a:spcPts val="0"/>
              </a:spcAft>
              <a:buClr>
                <a:srgbClr val="1D1C1D"/>
              </a:buClr>
              <a:buSzPts val="750"/>
              <a:buAutoNum type="arabicPeriod"/>
            </a:pPr>
            <a:r>
              <a:rPr lang="en" sz="750">
                <a:solidFill>
                  <a:srgbClr val="1D1C1D"/>
                </a:solidFill>
                <a:highlight>
                  <a:srgbClr val="F8F8F8"/>
                </a:highlight>
              </a:rPr>
              <a:t>Once challenge is created submit your entry</a:t>
            </a:r>
            <a:endParaRPr sz="750">
              <a:solidFill>
                <a:srgbClr val="1D1C1D"/>
              </a:solidFill>
              <a:highlight>
                <a:srgbClr val="F8F8F8"/>
              </a:highlight>
            </a:endParaRPr>
          </a:p>
          <a:p>
            <a:pPr indent="-276225" lvl="0" marL="723900" rtl="0" algn="l">
              <a:lnSpc>
                <a:spcPct val="115000"/>
              </a:lnSpc>
              <a:spcBef>
                <a:spcPts val="0"/>
              </a:spcBef>
              <a:spcAft>
                <a:spcPts val="0"/>
              </a:spcAft>
              <a:buClr>
                <a:srgbClr val="1D1C1D"/>
              </a:buClr>
              <a:buSzPts val="750"/>
              <a:buAutoNum type="arabicPeriod"/>
            </a:pPr>
            <a:r>
              <a:rPr lang="en" sz="750">
                <a:solidFill>
                  <a:srgbClr val="1D1C1D"/>
                </a:solidFill>
                <a:highlight>
                  <a:srgbClr val="F8F8F8"/>
                </a:highlight>
              </a:rPr>
              <a:t>Add a comment in the “Join a Discussion” section</a:t>
            </a:r>
            <a:endParaRPr sz="750">
              <a:solidFill>
                <a:srgbClr val="1D1C1D"/>
              </a:solidFill>
              <a:highlight>
                <a:srgbClr val="F8F8F8"/>
              </a:highlight>
            </a:endParaRPr>
          </a:p>
          <a:p>
            <a:pPr indent="-276225" lvl="0" marL="723900" rtl="0" algn="l">
              <a:lnSpc>
                <a:spcPct val="115000"/>
              </a:lnSpc>
              <a:spcBef>
                <a:spcPts val="0"/>
              </a:spcBef>
              <a:spcAft>
                <a:spcPts val="0"/>
              </a:spcAft>
              <a:buClr>
                <a:srgbClr val="1D1C1D"/>
              </a:buClr>
              <a:buSzPts val="750"/>
              <a:buAutoNum type="arabicPeriod"/>
            </a:pPr>
            <a:r>
              <a:rPr lang="en" sz="750">
                <a:solidFill>
                  <a:srgbClr val="1D1C1D"/>
                </a:solidFill>
                <a:highlight>
                  <a:srgbClr val="F8F8F8"/>
                </a:highlight>
              </a:rPr>
              <a:t>View all Contest Entries</a:t>
            </a:r>
            <a:endParaRPr sz="750">
              <a:solidFill>
                <a:srgbClr val="1D1C1D"/>
              </a:solidFill>
              <a:highlight>
                <a:srgbClr val="F8F8F8"/>
              </a:highlight>
            </a:endParaRPr>
          </a:p>
          <a:p>
            <a:pPr indent="-276225" lvl="0" marL="723900" rtl="0" algn="l">
              <a:lnSpc>
                <a:spcPct val="115000"/>
              </a:lnSpc>
              <a:spcBef>
                <a:spcPts val="0"/>
              </a:spcBef>
              <a:spcAft>
                <a:spcPts val="0"/>
              </a:spcAft>
              <a:buClr>
                <a:srgbClr val="1D1C1D"/>
              </a:buClr>
              <a:buSzPts val="750"/>
              <a:buAutoNum type="arabicPeriod"/>
            </a:pPr>
            <a:r>
              <a:rPr lang="en" sz="750">
                <a:solidFill>
                  <a:srgbClr val="1D1C1D"/>
                </a:solidFill>
                <a:highlight>
                  <a:srgbClr val="F8F8F8"/>
                </a:highlight>
              </a:rPr>
              <a:t>Look at the recipe for the drink “ La Piniña Maria”</a:t>
            </a:r>
            <a:endParaRPr sz="750">
              <a:solidFill>
                <a:srgbClr val="1D1C1D"/>
              </a:solidFill>
              <a:highlight>
                <a:srgbClr val="F8F8F8"/>
              </a:highlight>
            </a:endParaRPr>
          </a:p>
          <a:p>
            <a:pPr indent="-276225" lvl="0" marL="723900" rtl="0" algn="l">
              <a:lnSpc>
                <a:spcPct val="115000"/>
              </a:lnSpc>
              <a:spcBef>
                <a:spcPts val="0"/>
              </a:spcBef>
              <a:spcAft>
                <a:spcPts val="0"/>
              </a:spcAft>
              <a:buClr>
                <a:srgbClr val="1D1C1D"/>
              </a:buClr>
              <a:buSzPts val="750"/>
              <a:buAutoNum type="arabicPeriod"/>
            </a:pPr>
            <a:r>
              <a:rPr lang="en" sz="750">
                <a:solidFill>
                  <a:srgbClr val="1D1C1D"/>
                </a:solidFill>
                <a:highlight>
                  <a:srgbClr val="F8F8F8"/>
                </a:highlight>
              </a:rPr>
              <a:t>Vote for this drink</a:t>
            </a:r>
            <a:endParaRPr sz="750">
              <a:solidFill>
                <a:srgbClr val="1D1C1D"/>
              </a:solidFill>
              <a:highlight>
                <a:srgbClr val="F8F8F8"/>
              </a:highlight>
            </a:endParaRPr>
          </a:p>
          <a:p>
            <a:pPr indent="-276225" lvl="0" marL="723900" rtl="0" algn="l">
              <a:lnSpc>
                <a:spcPct val="115000"/>
              </a:lnSpc>
              <a:spcBef>
                <a:spcPts val="0"/>
              </a:spcBef>
              <a:spcAft>
                <a:spcPts val="0"/>
              </a:spcAft>
              <a:buClr>
                <a:srgbClr val="1D1C1D"/>
              </a:buClr>
              <a:buSzPts val="750"/>
              <a:buAutoNum type="arabicPeriod"/>
            </a:pPr>
            <a:r>
              <a:rPr lang="en" sz="750">
                <a:solidFill>
                  <a:srgbClr val="1D1C1D"/>
                </a:solidFill>
                <a:highlight>
                  <a:srgbClr val="F8F8F8"/>
                </a:highlight>
              </a:rPr>
              <a:t>Go to main contest page </a:t>
            </a:r>
            <a:endParaRPr sz="750">
              <a:solidFill>
                <a:srgbClr val="1D1C1D"/>
              </a:solidFill>
              <a:highlight>
                <a:srgbClr val="F8F8F8"/>
              </a:highlight>
            </a:endParaRPr>
          </a:p>
          <a:p>
            <a:pPr indent="-276225" lvl="0" marL="723900" rtl="0" algn="l">
              <a:lnSpc>
                <a:spcPct val="115000"/>
              </a:lnSpc>
              <a:spcBef>
                <a:spcPts val="0"/>
              </a:spcBef>
              <a:spcAft>
                <a:spcPts val="0"/>
              </a:spcAft>
              <a:buClr>
                <a:srgbClr val="1D1C1D"/>
              </a:buClr>
              <a:buSzPts val="750"/>
              <a:buAutoNum type="arabicPeriod"/>
            </a:pPr>
            <a:r>
              <a:rPr lang="en" sz="750">
                <a:solidFill>
                  <a:srgbClr val="1D1C1D"/>
                </a:solidFill>
                <a:highlight>
                  <a:srgbClr val="F8F8F8"/>
                </a:highlight>
              </a:rPr>
              <a:t>See the winner of the contest</a:t>
            </a:r>
            <a:endParaRPr sz="750">
              <a:solidFill>
                <a:srgbClr val="1D1C1D"/>
              </a:solidFill>
              <a:highlight>
                <a:srgbClr val="F8F8F8"/>
              </a:highlight>
            </a:endParaRPr>
          </a:p>
          <a:p>
            <a:pPr indent="0" lvl="0" marL="0" rtl="0" algn="l">
              <a:spcBef>
                <a:spcPts val="0"/>
              </a:spcBef>
              <a:spcAft>
                <a:spcPts val="0"/>
              </a:spcAft>
              <a:buNone/>
            </a:pPr>
            <a:r>
              <a:t/>
            </a:r>
            <a:endParaRPr sz="1000">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26"/>
          <p:cNvSpPr txBox="1"/>
          <p:nvPr>
            <p:ph type="title"/>
          </p:nvPr>
        </p:nvSpPr>
        <p:spPr>
          <a:xfrm>
            <a:off x="819150" y="845600"/>
            <a:ext cx="32541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UX Demo</a:t>
            </a:r>
            <a:endParaRPr/>
          </a:p>
          <a:p>
            <a:pPr indent="0" lvl="0" marL="0" rtl="0" algn="l">
              <a:spcBef>
                <a:spcPts val="0"/>
              </a:spcBef>
              <a:spcAft>
                <a:spcPts val="0"/>
              </a:spcAft>
              <a:buNone/>
            </a:pPr>
            <a:r>
              <a:t/>
            </a:r>
            <a:endParaRPr/>
          </a:p>
        </p:txBody>
      </p:sp>
      <p:sp>
        <p:nvSpPr>
          <p:cNvPr id="236" name="Google Shape;236;p26"/>
          <p:cNvSpPr txBox="1"/>
          <p:nvPr>
            <p:ph idx="1" type="body"/>
          </p:nvPr>
        </p:nvSpPr>
        <p:spPr>
          <a:xfrm>
            <a:off x="819150" y="1435750"/>
            <a:ext cx="20151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https://www.figma.com/proto/XiisazSWg3pD4KoFVjdkLC/Untitled?node-id=362%3A1359&amp;scaling=min-zoom</a:t>
            </a:r>
            <a:endParaRPr/>
          </a:p>
          <a:p>
            <a:pPr indent="0" lvl="0" marL="0" rtl="0" algn="l">
              <a:spcBef>
                <a:spcPts val="1600"/>
              </a:spcBef>
              <a:spcAft>
                <a:spcPts val="1600"/>
              </a:spcAft>
              <a:buNone/>
            </a:pPr>
            <a:r>
              <a:t/>
            </a:r>
            <a:endParaRPr/>
          </a:p>
        </p:txBody>
      </p:sp>
      <p:pic>
        <p:nvPicPr>
          <p:cNvPr id="237" name="Google Shape;237;p26" title="zoom_0.mp4">
            <a:hlinkClick r:id="rId4"/>
          </p:cNvPr>
          <p:cNvPicPr preferRelativeResize="0"/>
          <p:nvPr/>
        </p:nvPicPr>
        <p:blipFill>
          <a:blip r:embed="rId5">
            <a:alphaModFix/>
          </a:blip>
          <a:stretch>
            <a:fillRect/>
          </a:stretch>
        </p:blipFill>
        <p:spPr>
          <a:xfrm>
            <a:off x="3379250" y="711625"/>
            <a:ext cx="4572000" cy="3429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37"/>
                                        </p:tgtEl>
                                        <p:attrNameLst>
                                          <p:attrName>style.visibility</p:attrName>
                                        </p:attrNameLst>
                                      </p:cBhvr>
                                      <p:to>
                                        <p:strVal val="visible"/>
                                      </p:to>
                                    </p:set>
                                    <p:animEffect filter="fade" transition="in">
                                      <p:cBhvr>
                                        <p:cTn dur="1000"/>
                                        <p:tgtEl>
                                          <p:spTgt spid="23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27"/>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Software Demo</a:t>
            </a:r>
            <a:endParaRPr/>
          </a:p>
        </p:txBody>
      </p:sp>
      <p:sp>
        <p:nvSpPr>
          <p:cNvPr id="243" name="Google Shape;243;p27"/>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u="sng">
                <a:solidFill>
                  <a:schemeClr val="hlink"/>
                </a:solidFill>
                <a:hlinkClick r:id="rId3"/>
              </a:rPr>
              <a:t>https://5fece52cff27ad1322bc46cd--challenge-me.netlify.app/</a:t>
            </a:r>
            <a:endParaRPr b="1" u="sng"/>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28"/>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Summation</a:t>
            </a:r>
            <a:endParaRPr/>
          </a:p>
        </p:txBody>
      </p:sp>
      <p:sp>
        <p:nvSpPr>
          <p:cNvPr id="249" name="Google Shape;249;p28"/>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  Bartenders becoming unemployed and going into isolation</a:t>
            </a:r>
            <a:endParaRPr/>
          </a:p>
          <a:p>
            <a:pPr indent="0" lvl="0" marL="0" rtl="0" algn="l">
              <a:spcBef>
                <a:spcPts val="1600"/>
              </a:spcBef>
              <a:spcAft>
                <a:spcPts val="0"/>
              </a:spcAft>
              <a:buNone/>
            </a:pPr>
            <a:r>
              <a:rPr lang="en"/>
              <a:t>Possible Solution:  A trade tool to test and discuss their artform, while having another form to build credibility.  (We are more loyal to bartenders than to </a:t>
            </a:r>
            <a:r>
              <a:rPr lang="en"/>
              <a:t>restaurants</a:t>
            </a:r>
            <a:r>
              <a:rPr lang="en"/>
              <a:t> after all)</a:t>
            </a:r>
            <a:endParaRPr/>
          </a:p>
          <a:p>
            <a:pPr indent="0" lvl="0" marL="0" rtl="0" algn="l">
              <a:spcBef>
                <a:spcPts val="1600"/>
              </a:spcBef>
              <a:spcAft>
                <a:spcPts val="16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29"/>
          <p:cNvSpPr txBox="1"/>
          <p:nvPr>
            <p:ph type="title"/>
          </p:nvPr>
        </p:nvSpPr>
        <p:spPr>
          <a:xfrm>
            <a:off x="698150" y="513675"/>
            <a:ext cx="7505700" cy="67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Next Steps</a:t>
            </a:r>
            <a:endParaRPr/>
          </a:p>
        </p:txBody>
      </p:sp>
      <p:sp>
        <p:nvSpPr>
          <p:cNvPr id="255" name="Google Shape;255;p29"/>
          <p:cNvSpPr txBox="1"/>
          <p:nvPr>
            <p:ph idx="1" type="body"/>
          </p:nvPr>
        </p:nvSpPr>
        <p:spPr>
          <a:xfrm>
            <a:off x="447800" y="1885575"/>
            <a:ext cx="2299800" cy="27255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Finish the mid fidelity prototype</a:t>
            </a:r>
            <a:endParaRPr/>
          </a:p>
          <a:p>
            <a:pPr indent="-311150" lvl="0" marL="457200" rtl="0" algn="l">
              <a:spcBef>
                <a:spcPts val="0"/>
              </a:spcBef>
              <a:spcAft>
                <a:spcPts val="0"/>
              </a:spcAft>
              <a:buSzPts val="1300"/>
              <a:buChar char="●"/>
            </a:pPr>
            <a:r>
              <a:rPr lang="en"/>
              <a:t>Usability</a:t>
            </a:r>
            <a:r>
              <a:rPr lang="en"/>
              <a:t> tests with Bartenders</a:t>
            </a:r>
            <a:endParaRPr/>
          </a:p>
          <a:p>
            <a:pPr indent="-311150" lvl="0" marL="457200" rtl="0" algn="l">
              <a:spcBef>
                <a:spcPts val="0"/>
              </a:spcBef>
              <a:spcAft>
                <a:spcPts val="0"/>
              </a:spcAft>
              <a:buSzPts val="1300"/>
              <a:buChar char="●"/>
            </a:pPr>
            <a:r>
              <a:rPr lang="en"/>
              <a:t>Iterations based on feedback</a:t>
            </a:r>
            <a:endParaRPr/>
          </a:p>
          <a:p>
            <a:pPr indent="-311150" lvl="0" marL="457200" rtl="0" algn="l">
              <a:spcBef>
                <a:spcPts val="0"/>
              </a:spcBef>
              <a:spcAft>
                <a:spcPts val="0"/>
              </a:spcAft>
              <a:buSzPts val="1300"/>
              <a:buChar char="●"/>
            </a:pPr>
            <a:r>
              <a:rPr lang="en"/>
              <a:t>Research more design inspirations to create a more pleasing UI</a:t>
            </a:r>
            <a:endParaRPr/>
          </a:p>
        </p:txBody>
      </p:sp>
      <p:sp>
        <p:nvSpPr>
          <p:cNvPr id="256" name="Google Shape;256;p29"/>
          <p:cNvSpPr txBox="1"/>
          <p:nvPr>
            <p:ph type="title"/>
          </p:nvPr>
        </p:nvSpPr>
        <p:spPr>
          <a:xfrm>
            <a:off x="698150" y="1420575"/>
            <a:ext cx="1894500" cy="46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chemeClr val="dk2"/>
                </a:solidFill>
              </a:rPr>
              <a:t>Must Do</a:t>
            </a:r>
            <a:endParaRPr b="1" sz="2000">
              <a:solidFill>
                <a:schemeClr val="dk2"/>
              </a:solidFill>
            </a:endParaRPr>
          </a:p>
        </p:txBody>
      </p:sp>
      <p:sp>
        <p:nvSpPr>
          <p:cNvPr id="257" name="Google Shape;257;p29"/>
          <p:cNvSpPr txBox="1"/>
          <p:nvPr>
            <p:ph type="title"/>
          </p:nvPr>
        </p:nvSpPr>
        <p:spPr>
          <a:xfrm>
            <a:off x="3505350" y="1420571"/>
            <a:ext cx="2133300" cy="46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chemeClr val="dk2"/>
                </a:solidFill>
              </a:rPr>
              <a:t>Should</a:t>
            </a:r>
            <a:r>
              <a:rPr b="1" lang="en" sz="2000">
                <a:solidFill>
                  <a:schemeClr val="dk2"/>
                </a:solidFill>
              </a:rPr>
              <a:t> Do</a:t>
            </a:r>
            <a:endParaRPr b="1" sz="2000">
              <a:solidFill>
                <a:schemeClr val="dk2"/>
              </a:solidFill>
            </a:endParaRPr>
          </a:p>
        </p:txBody>
      </p:sp>
      <p:sp>
        <p:nvSpPr>
          <p:cNvPr id="258" name="Google Shape;258;p29"/>
          <p:cNvSpPr txBox="1"/>
          <p:nvPr>
            <p:ph type="title"/>
          </p:nvPr>
        </p:nvSpPr>
        <p:spPr>
          <a:xfrm>
            <a:off x="6328925" y="1345700"/>
            <a:ext cx="2133300" cy="67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chemeClr val="dk2"/>
                </a:solidFill>
              </a:rPr>
              <a:t>Won’t</a:t>
            </a:r>
            <a:r>
              <a:rPr b="1" lang="en" sz="2400">
                <a:solidFill>
                  <a:schemeClr val="dk2"/>
                </a:solidFill>
              </a:rPr>
              <a:t> Do</a:t>
            </a:r>
            <a:endParaRPr b="1" sz="2400">
              <a:solidFill>
                <a:schemeClr val="dk2"/>
              </a:solidFill>
            </a:endParaRPr>
          </a:p>
        </p:txBody>
      </p:sp>
      <p:sp>
        <p:nvSpPr>
          <p:cNvPr id="259" name="Google Shape;259;p29"/>
          <p:cNvSpPr txBox="1"/>
          <p:nvPr>
            <p:ph idx="1" type="body"/>
          </p:nvPr>
        </p:nvSpPr>
        <p:spPr>
          <a:xfrm>
            <a:off x="3371075" y="1948825"/>
            <a:ext cx="2299800" cy="27255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Implement an incentive for Bartenders to get paid on the website</a:t>
            </a:r>
            <a:endParaRPr/>
          </a:p>
          <a:p>
            <a:pPr indent="-311150" lvl="0" marL="457200" rtl="0" algn="l">
              <a:spcBef>
                <a:spcPts val="0"/>
              </a:spcBef>
              <a:spcAft>
                <a:spcPts val="0"/>
              </a:spcAft>
              <a:buSzPts val="1300"/>
              <a:buChar char="●"/>
            </a:pPr>
            <a:r>
              <a:rPr lang="en"/>
              <a:t>Limit # of entries per personal contest</a:t>
            </a:r>
            <a:endParaRPr/>
          </a:p>
          <a:p>
            <a:pPr indent="-311150" lvl="0" marL="457200" rtl="0" algn="l">
              <a:spcBef>
                <a:spcPts val="0"/>
              </a:spcBef>
              <a:spcAft>
                <a:spcPts val="0"/>
              </a:spcAft>
              <a:buSzPts val="1300"/>
              <a:buChar char="●"/>
            </a:pPr>
            <a:r>
              <a:rPr lang="en"/>
              <a:t>Consult UX copywriter</a:t>
            </a:r>
            <a:endParaRPr/>
          </a:p>
          <a:p>
            <a:pPr indent="-311150" lvl="0" marL="457200" rtl="0" algn="l">
              <a:spcBef>
                <a:spcPts val="0"/>
              </a:spcBef>
              <a:spcAft>
                <a:spcPts val="0"/>
              </a:spcAft>
              <a:buSzPts val="1300"/>
              <a:buChar char="●"/>
            </a:pPr>
            <a:r>
              <a:rPr lang="en"/>
              <a:t>Scale</a:t>
            </a:r>
            <a:r>
              <a:rPr lang="en"/>
              <a:t> the app to anyone with a hobby and create categories ( Ex. Music, Art, Food..)</a:t>
            </a:r>
            <a:endParaRPr/>
          </a:p>
          <a:p>
            <a:pPr indent="-311150" lvl="0" marL="457200" rtl="0" algn="l">
              <a:spcBef>
                <a:spcPts val="0"/>
              </a:spcBef>
              <a:spcAft>
                <a:spcPts val="0"/>
              </a:spcAft>
              <a:buSzPts val="1300"/>
              <a:buChar char="●"/>
            </a:pPr>
            <a:r>
              <a:rPr lang="en"/>
              <a:t>Include after contest socializing aspect</a:t>
            </a:r>
            <a:endParaRPr/>
          </a:p>
          <a:p>
            <a:pPr indent="0" lvl="0" marL="0" rtl="0" algn="l">
              <a:spcBef>
                <a:spcPts val="1600"/>
              </a:spcBef>
              <a:spcAft>
                <a:spcPts val="1600"/>
              </a:spcAft>
              <a:buNone/>
            </a:pPr>
            <a:r>
              <a:t/>
            </a:r>
            <a:endParaRPr/>
          </a:p>
        </p:txBody>
      </p:sp>
      <p:sp>
        <p:nvSpPr>
          <p:cNvPr id="260" name="Google Shape;260;p29"/>
          <p:cNvSpPr txBox="1"/>
          <p:nvPr>
            <p:ph idx="1" type="body"/>
          </p:nvPr>
        </p:nvSpPr>
        <p:spPr>
          <a:xfrm>
            <a:off x="6162425" y="1948800"/>
            <a:ext cx="2299800" cy="27255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Stay up till 3AM prototyping (this is a lie)</a:t>
            </a:r>
            <a:endParaRPr/>
          </a:p>
          <a:p>
            <a:pPr indent="-311150" lvl="0" marL="457200" rtl="0" algn="l">
              <a:spcBef>
                <a:spcPts val="0"/>
              </a:spcBef>
              <a:spcAft>
                <a:spcPts val="0"/>
              </a:spcAft>
              <a:buSzPts val="1300"/>
              <a:buChar char="●"/>
            </a:pPr>
            <a:r>
              <a:rPr lang="en"/>
              <a:t>Beat up whoever already registered challenge.me (half lie)</a:t>
            </a:r>
            <a:endParaRPr/>
          </a:p>
          <a:p>
            <a:pPr indent="0" lvl="0" marL="0" rtl="0" algn="l">
              <a:spcBef>
                <a:spcPts val="1600"/>
              </a:spcBef>
              <a:spcAft>
                <a:spcPts val="1600"/>
              </a:spcAft>
              <a:buNone/>
            </a:pPr>
            <a:r>
              <a:t/>
            </a:r>
            <a:endParaRPr/>
          </a:p>
        </p:txBody>
      </p:sp>
      <p:pic>
        <p:nvPicPr>
          <p:cNvPr id="261" name="Google Shape;261;p29"/>
          <p:cNvPicPr preferRelativeResize="0"/>
          <p:nvPr/>
        </p:nvPicPr>
        <p:blipFill rotWithShape="1">
          <a:blip r:embed="rId3">
            <a:alphaModFix/>
          </a:blip>
          <a:srcRect b="0" l="0" r="42452" t="0"/>
          <a:stretch/>
        </p:blipFill>
        <p:spPr>
          <a:xfrm>
            <a:off x="5957620" y="3298900"/>
            <a:ext cx="2844401" cy="14858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pic>
        <p:nvPicPr>
          <p:cNvPr id="135" name="Google Shape;135;p14"/>
          <p:cNvPicPr preferRelativeResize="0"/>
          <p:nvPr/>
        </p:nvPicPr>
        <p:blipFill rotWithShape="1">
          <a:blip r:embed="rId3">
            <a:alphaModFix/>
          </a:blip>
          <a:srcRect b="0" l="0" r="0" t="-6326"/>
          <a:stretch/>
        </p:blipFill>
        <p:spPr>
          <a:xfrm>
            <a:off x="667863" y="3229925"/>
            <a:ext cx="7808274" cy="1313550"/>
          </a:xfrm>
          <a:prstGeom prst="rect">
            <a:avLst/>
          </a:prstGeom>
          <a:noFill/>
          <a:ln>
            <a:noFill/>
          </a:ln>
        </p:spPr>
      </p:pic>
      <p:pic>
        <p:nvPicPr>
          <p:cNvPr id="136" name="Google Shape;136;p14"/>
          <p:cNvPicPr preferRelativeResize="0"/>
          <p:nvPr/>
        </p:nvPicPr>
        <p:blipFill rotWithShape="1">
          <a:blip r:embed="rId4">
            <a:alphaModFix/>
          </a:blip>
          <a:srcRect b="0" l="0" r="0" t="0"/>
          <a:stretch/>
        </p:blipFill>
        <p:spPr>
          <a:xfrm>
            <a:off x="4560276" y="619350"/>
            <a:ext cx="3915849" cy="2610576"/>
          </a:xfrm>
          <a:prstGeom prst="rect">
            <a:avLst/>
          </a:prstGeom>
          <a:noFill/>
          <a:ln>
            <a:noFill/>
          </a:ln>
        </p:spPr>
      </p:pic>
      <p:sp>
        <p:nvSpPr>
          <p:cNvPr id="137" name="Google Shape;137;p14"/>
          <p:cNvSpPr txBox="1"/>
          <p:nvPr/>
        </p:nvSpPr>
        <p:spPr>
          <a:xfrm>
            <a:off x="904150" y="1548600"/>
            <a:ext cx="3541200" cy="16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alibri"/>
                <a:ea typeface="Calibri"/>
                <a:cs typeface="Calibri"/>
                <a:sym typeface="Calibri"/>
              </a:rPr>
              <a:t>Even though 29% of the population was able to continue working safely from home, for the remaining 71% the situation remained uncertain, with some losing their jobs due to business shutdowns and mandated lockdown orders. </a:t>
            </a:r>
            <a:endParaRPr>
              <a:latin typeface="Calibri"/>
              <a:ea typeface="Calibri"/>
              <a:cs typeface="Calibri"/>
              <a:sym typeface="Calibri"/>
            </a:endParaRPr>
          </a:p>
          <a:p>
            <a:pPr indent="0" lvl="0" marL="0" rtl="0" algn="l">
              <a:spcBef>
                <a:spcPts val="0"/>
              </a:spcBef>
              <a:spcAft>
                <a:spcPts val="0"/>
              </a:spcAft>
              <a:buNone/>
            </a:pPr>
            <a:r>
              <a:rPr lang="en" sz="1300">
                <a:latin typeface="Calibri"/>
                <a:ea typeface="Calibri"/>
                <a:cs typeface="Calibri"/>
                <a:sym typeface="Calibri"/>
              </a:rPr>
              <a:t>[</a:t>
            </a:r>
            <a:r>
              <a:rPr lang="en" sz="1300" u="sng">
                <a:solidFill>
                  <a:schemeClr val="accent5"/>
                </a:solidFill>
                <a:latin typeface="Calibri"/>
                <a:ea typeface="Calibri"/>
                <a:cs typeface="Calibri"/>
                <a:sym typeface="Calibri"/>
                <a:hlinkClick r:id="rId5">
                  <a:extLst>
                    <a:ext uri="{A12FA001-AC4F-418D-AE19-62706E023703}">
                      <ahyp:hlinkClr val="tx"/>
                    </a:ext>
                  </a:extLst>
                </a:hlinkClick>
              </a:rPr>
              <a:t>source</a:t>
            </a:r>
            <a:r>
              <a:rPr lang="en" sz="1300">
                <a:solidFill>
                  <a:schemeClr val="dk1"/>
                </a:solidFill>
                <a:latin typeface="Calibri"/>
                <a:ea typeface="Calibri"/>
                <a:cs typeface="Calibri"/>
                <a:sym typeface="Calibri"/>
              </a:rPr>
              <a:t>:</a:t>
            </a:r>
            <a:r>
              <a:rPr lang="en" sz="1300">
                <a:latin typeface="Calibri"/>
                <a:ea typeface="Calibri"/>
                <a:cs typeface="Calibri"/>
                <a:sym typeface="Calibri"/>
              </a:rPr>
              <a:t> Visual Capitalist/Department of Labor]</a:t>
            </a:r>
            <a:endParaRPr>
              <a:latin typeface="Calibri"/>
              <a:ea typeface="Calibri"/>
              <a:cs typeface="Calibri"/>
              <a:sym typeface="Calibri"/>
            </a:endParaRPr>
          </a:p>
        </p:txBody>
      </p:sp>
      <p:sp>
        <p:nvSpPr>
          <p:cNvPr id="138" name="Google Shape;138;p14"/>
          <p:cNvSpPr txBox="1"/>
          <p:nvPr/>
        </p:nvSpPr>
        <p:spPr>
          <a:xfrm>
            <a:off x="904150" y="619350"/>
            <a:ext cx="3541200" cy="720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900">
                <a:solidFill>
                  <a:schemeClr val="lt1"/>
                </a:solidFill>
                <a:latin typeface="Nunito"/>
                <a:ea typeface="Nunito"/>
                <a:cs typeface="Nunito"/>
                <a:sym typeface="Nunito"/>
              </a:rPr>
              <a:t>The pandemic has affected employment negatively</a:t>
            </a:r>
            <a:endParaRPr sz="800">
              <a:latin typeface="Nunito"/>
              <a:ea typeface="Nunito"/>
              <a:cs typeface="Nunito"/>
              <a:sym typeface="Nuni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15"/>
          <p:cNvSpPr txBox="1"/>
          <p:nvPr/>
        </p:nvSpPr>
        <p:spPr>
          <a:xfrm>
            <a:off x="963000" y="560750"/>
            <a:ext cx="7218000" cy="42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alibri"/>
                <a:ea typeface="Calibri"/>
                <a:cs typeface="Calibri"/>
                <a:sym typeface="Calibri"/>
              </a:rPr>
              <a:t>What does loss of income look like across the country during the pandemic?</a:t>
            </a:r>
            <a:endParaRPr>
              <a:latin typeface="Calibri"/>
              <a:ea typeface="Calibri"/>
              <a:cs typeface="Calibri"/>
              <a:sym typeface="Calibri"/>
            </a:endParaRPr>
          </a:p>
        </p:txBody>
      </p:sp>
      <p:sp>
        <p:nvSpPr>
          <p:cNvPr id="144" name="Google Shape;144;p15"/>
          <p:cNvSpPr txBox="1"/>
          <p:nvPr/>
        </p:nvSpPr>
        <p:spPr>
          <a:xfrm>
            <a:off x="963000" y="3884325"/>
            <a:ext cx="7218000" cy="42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200">
                <a:latin typeface="Calibri"/>
                <a:ea typeface="Calibri"/>
                <a:cs typeface="Calibri"/>
                <a:sym typeface="Calibri"/>
              </a:rPr>
              <a:t>Income loss has been experienced across the country during the pandemic, with Nevada being affected the most.</a:t>
            </a:r>
            <a:endParaRPr i="1" sz="1200">
              <a:latin typeface="Calibri"/>
              <a:ea typeface="Calibri"/>
              <a:cs typeface="Calibri"/>
              <a:sym typeface="Calibri"/>
            </a:endParaRPr>
          </a:p>
        </p:txBody>
      </p:sp>
      <p:pic>
        <p:nvPicPr>
          <p:cNvPr id="145" name="Google Shape;145;p15"/>
          <p:cNvPicPr preferRelativeResize="0"/>
          <p:nvPr/>
        </p:nvPicPr>
        <p:blipFill>
          <a:blip r:embed="rId3">
            <a:alphaModFix/>
          </a:blip>
          <a:stretch>
            <a:fillRect/>
          </a:stretch>
        </p:blipFill>
        <p:spPr>
          <a:xfrm>
            <a:off x="269463" y="1496113"/>
            <a:ext cx="8605070" cy="21512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16"/>
          <p:cNvSpPr txBox="1"/>
          <p:nvPr/>
        </p:nvSpPr>
        <p:spPr>
          <a:xfrm>
            <a:off x="963000" y="560750"/>
            <a:ext cx="7218000" cy="42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alibri"/>
                <a:ea typeface="Calibri"/>
                <a:cs typeface="Calibri"/>
                <a:sym typeface="Calibri"/>
              </a:rPr>
              <a:t>How has the pandemic affected adults in various groups?</a:t>
            </a:r>
            <a:endParaRPr>
              <a:latin typeface="Calibri"/>
              <a:ea typeface="Calibri"/>
              <a:cs typeface="Calibri"/>
              <a:sym typeface="Calibri"/>
            </a:endParaRPr>
          </a:p>
        </p:txBody>
      </p:sp>
      <p:sp>
        <p:nvSpPr>
          <p:cNvPr id="151" name="Google Shape;151;p16"/>
          <p:cNvSpPr txBox="1"/>
          <p:nvPr/>
        </p:nvSpPr>
        <p:spPr>
          <a:xfrm>
            <a:off x="963000" y="3884325"/>
            <a:ext cx="7218000" cy="74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200">
                <a:latin typeface="Calibri"/>
                <a:ea typeface="Calibri"/>
                <a:cs typeface="Calibri"/>
                <a:sym typeface="Calibri"/>
              </a:rPr>
              <a:t>Reports of depression in adults have been increasing over time, since April and through the rest of the year.  </a:t>
            </a:r>
            <a:endParaRPr i="1" sz="1200">
              <a:latin typeface="Calibri"/>
              <a:ea typeface="Calibri"/>
              <a:cs typeface="Calibri"/>
              <a:sym typeface="Calibri"/>
            </a:endParaRPr>
          </a:p>
          <a:p>
            <a:pPr indent="0" lvl="0" marL="0" rtl="0" algn="l">
              <a:spcBef>
                <a:spcPts val="0"/>
              </a:spcBef>
              <a:spcAft>
                <a:spcPts val="0"/>
              </a:spcAft>
              <a:buNone/>
            </a:pPr>
            <a:r>
              <a:rPr i="1" lang="en" sz="1200">
                <a:latin typeface="Calibri"/>
                <a:ea typeface="Calibri"/>
                <a:cs typeface="Calibri"/>
                <a:sym typeface="Calibri"/>
              </a:rPr>
              <a:t>[</a:t>
            </a:r>
            <a:r>
              <a:rPr i="1" lang="en" sz="1200" u="sng">
                <a:solidFill>
                  <a:schemeClr val="accent5"/>
                </a:solidFill>
                <a:latin typeface="Calibri"/>
                <a:ea typeface="Calibri"/>
                <a:cs typeface="Calibri"/>
                <a:sym typeface="Calibri"/>
                <a:hlinkClick r:id="rId3">
                  <a:extLst>
                    <a:ext uri="{A12FA001-AC4F-418D-AE19-62706E023703}">
                      <ahyp:hlinkClr val="tx"/>
                    </a:ext>
                  </a:extLst>
                </a:hlinkClick>
              </a:rPr>
              <a:t>data source</a:t>
            </a:r>
            <a:r>
              <a:rPr i="1" lang="en" sz="1200">
                <a:latin typeface="Calibri"/>
                <a:ea typeface="Calibri"/>
                <a:cs typeface="Calibri"/>
                <a:sym typeface="Calibri"/>
              </a:rPr>
              <a:t>: CDC]</a:t>
            </a:r>
            <a:endParaRPr i="1" sz="1200">
              <a:latin typeface="Calibri"/>
              <a:ea typeface="Calibri"/>
              <a:cs typeface="Calibri"/>
              <a:sym typeface="Calibri"/>
            </a:endParaRPr>
          </a:p>
          <a:p>
            <a:pPr indent="0" lvl="0" marL="0" rtl="0" algn="l">
              <a:spcBef>
                <a:spcPts val="0"/>
              </a:spcBef>
              <a:spcAft>
                <a:spcPts val="0"/>
              </a:spcAft>
              <a:buNone/>
            </a:pPr>
            <a:r>
              <a:rPr i="1" lang="en" sz="1200">
                <a:latin typeface="Calibri"/>
                <a:ea typeface="Calibri"/>
                <a:cs typeface="Calibri"/>
                <a:sym typeface="Calibri"/>
              </a:rPr>
              <a:t>Average age of bartenders is 35. </a:t>
            </a:r>
            <a:r>
              <a:rPr i="1" lang="en" sz="1200" u="sng">
                <a:solidFill>
                  <a:schemeClr val="hlink"/>
                </a:solidFill>
                <a:latin typeface="Calibri"/>
                <a:ea typeface="Calibri"/>
                <a:cs typeface="Calibri"/>
                <a:sym typeface="Calibri"/>
                <a:hlinkClick r:id="rId4"/>
              </a:rPr>
              <a:t>Link</a:t>
            </a:r>
            <a:r>
              <a:rPr i="1" lang="en" sz="1200">
                <a:latin typeface="Calibri"/>
                <a:ea typeface="Calibri"/>
                <a:cs typeface="Calibri"/>
                <a:sym typeface="Calibri"/>
              </a:rPr>
              <a:t>. </a:t>
            </a:r>
            <a:endParaRPr i="1" sz="1200">
              <a:latin typeface="Calibri"/>
              <a:ea typeface="Calibri"/>
              <a:cs typeface="Calibri"/>
              <a:sym typeface="Calibri"/>
            </a:endParaRPr>
          </a:p>
          <a:p>
            <a:pPr indent="0" lvl="0" marL="0" rtl="0" algn="l">
              <a:spcBef>
                <a:spcPts val="0"/>
              </a:spcBef>
              <a:spcAft>
                <a:spcPts val="0"/>
              </a:spcAft>
              <a:buNone/>
            </a:pPr>
            <a:r>
              <a:rPr i="1" lang="en" sz="1200">
                <a:latin typeface="Calibri"/>
                <a:ea typeface="Calibri"/>
                <a:cs typeface="Calibri"/>
                <a:sym typeface="Calibri"/>
              </a:rPr>
              <a:t>Most bartenders have a high school degree. </a:t>
            </a:r>
            <a:r>
              <a:rPr i="1" lang="en" sz="1200" u="sng">
                <a:solidFill>
                  <a:schemeClr val="hlink"/>
                </a:solidFill>
                <a:latin typeface="Calibri"/>
                <a:ea typeface="Calibri"/>
                <a:cs typeface="Calibri"/>
                <a:sym typeface="Calibri"/>
                <a:hlinkClick r:id="rId5"/>
              </a:rPr>
              <a:t>Link</a:t>
            </a:r>
            <a:r>
              <a:rPr i="1" lang="en" sz="1200">
                <a:latin typeface="Calibri"/>
                <a:ea typeface="Calibri"/>
                <a:cs typeface="Calibri"/>
                <a:sym typeface="Calibri"/>
              </a:rPr>
              <a:t>.</a:t>
            </a:r>
            <a:endParaRPr i="1" sz="1200">
              <a:latin typeface="Calibri"/>
              <a:ea typeface="Calibri"/>
              <a:cs typeface="Calibri"/>
              <a:sym typeface="Calibri"/>
            </a:endParaRPr>
          </a:p>
          <a:p>
            <a:pPr indent="0" lvl="0" marL="0" rtl="0" algn="l">
              <a:spcBef>
                <a:spcPts val="0"/>
              </a:spcBef>
              <a:spcAft>
                <a:spcPts val="0"/>
              </a:spcAft>
              <a:buNone/>
            </a:pPr>
            <a:r>
              <a:t/>
            </a:r>
            <a:endParaRPr i="1" sz="1200">
              <a:latin typeface="Calibri"/>
              <a:ea typeface="Calibri"/>
              <a:cs typeface="Calibri"/>
              <a:sym typeface="Calibri"/>
            </a:endParaRPr>
          </a:p>
          <a:p>
            <a:pPr indent="0" lvl="0" marL="0" rtl="0" algn="l">
              <a:spcBef>
                <a:spcPts val="0"/>
              </a:spcBef>
              <a:spcAft>
                <a:spcPts val="0"/>
              </a:spcAft>
              <a:buNone/>
            </a:pPr>
            <a:r>
              <a:t/>
            </a:r>
            <a:endParaRPr i="1" sz="1200">
              <a:latin typeface="Calibri"/>
              <a:ea typeface="Calibri"/>
              <a:cs typeface="Calibri"/>
              <a:sym typeface="Calibri"/>
            </a:endParaRPr>
          </a:p>
        </p:txBody>
      </p:sp>
      <p:pic>
        <p:nvPicPr>
          <p:cNvPr id="152" name="Google Shape;152;p16"/>
          <p:cNvPicPr preferRelativeResize="0"/>
          <p:nvPr/>
        </p:nvPicPr>
        <p:blipFill>
          <a:blip r:embed="rId6">
            <a:alphaModFix/>
          </a:blip>
          <a:stretch>
            <a:fillRect/>
          </a:stretch>
        </p:blipFill>
        <p:spPr>
          <a:xfrm>
            <a:off x="211049" y="1325762"/>
            <a:ext cx="8721902" cy="249197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pic>
        <p:nvPicPr>
          <p:cNvPr id="157" name="Google Shape;157;p17"/>
          <p:cNvPicPr preferRelativeResize="0"/>
          <p:nvPr/>
        </p:nvPicPr>
        <p:blipFill rotWithShape="1">
          <a:blip r:embed="rId3">
            <a:alphaModFix/>
          </a:blip>
          <a:srcRect b="0" l="9662" r="8937" t="0"/>
          <a:stretch/>
        </p:blipFill>
        <p:spPr>
          <a:xfrm>
            <a:off x="211750" y="1041225"/>
            <a:ext cx="8720500" cy="3061050"/>
          </a:xfrm>
          <a:prstGeom prst="rect">
            <a:avLst/>
          </a:prstGeom>
          <a:noFill/>
          <a:ln>
            <a:noFill/>
          </a:ln>
        </p:spPr>
      </p:pic>
      <p:sp>
        <p:nvSpPr>
          <p:cNvPr id="158" name="Google Shape;158;p17"/>
          <p:cNvSpPr txBox="1"/>
          <p:nvPr/>
        </p:nvSpPr>
        <p:spPr>
          <a:xfrm>
            <a:off x="963000" y="375775"/>
            <a:ext cx="7218000" cy="42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alibri"/>
                <a:ea typeface="Calibri"/>
                <a:cs typeface="Calibri"/>
                <a:sym typeface="Calibri"/>
              </a:rPr>
              <a:t>Are we observing an increase in depression among adults since the pandemic?</a:t>
            </a:r>
            <a:endParaRPr>
              <a:latin typeface="Calibri"/>
              <a:ea typeface="Calibri"/>
              <a:cs typeface="Calibri"/>
              <a:sym typeface="Calibri"/>
            </a:endParaRPr>
          </a:p>
        </p:txBody>
      </p:sp>
      <p:sp>
        <p:nvSpPr>
          <p:cNvPr id="159" name="Google Shape;159;p17"/>
          <p:cNvSpPr txBox="1"/>
          <p:nvPr/>
        </p:nvSpPr>
        <p:spPr>
          <a:xfrm>
            <a:off x="963000" y="4147575"/>
            <a:ext cx="7218000" cy="52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200">
                <a:latin typeface="Calibri"/>
                <a:ea typeface="Calibri"/>
                <a:cs typeface="Calibri"/>
                <a:sym typeface="Calibri"/>
              </a:rPr>
              <a:t>In the most recent week compared to the beginning of the pandemic, all states, except Massachusetts and New York, record an increase in reports of depression symptoms among adults. [</a:t>
            </a:r>
            <a:r>
              <a:rPr i="1" lang="en" sz="1200" u="sng">
                <a:solidFill>
                  <a:schemeClr val="hlink"/>
                </a:solidFill>
                <a:latin typeface="Calibri"/>
                <a:ea typeface="Calibri"/>
                <a:cs typeface="Calibri"/>
                <a:sym typeface="Calibri"/>
                <a:hlinkClick r:id="rId4"/>
              </a:rPr>
              <a:t>data source</a:t>
            </a:r>
            <a:r>
              <a:rPr i="1" lang="en" sz="1200">
                <a:latin typeface="Calibri"/>
                <a:ea typeface="Calibri"/>
                <a:cs typeface="Calibri"/>
                <a:sym typeface="Calibri"/>
              </a:rPr>
              <a:t>: CDC]</a:t>
            </a:r>
            <a:endParaRPr i="1" sz="1200">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8"/>
          <p:cNvSpPr txBox="1"/>
          <p:nvPr>
            <p:ph type="title"/>
          </p:nvPr>
        </p:nvSpPr>
        <p:spPr>
          <a:xfrm>
            <a:off x="819150" y="845600"/>
            <a:ext cx="7505700" cy="598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500"/>
              <a:t>Isolation has negative impacts on mental health</a:t>
            </a:r>
            <a:endParaRPr sz="2500"/>
          </a:p>
        </p:txBody>
      </p:sp>
      <p:sp>
        <p:nvSpPr>
          <p:cNvPr id="165" name="Google Shape;165;p18"/>
          <p:cNvSpPr txBox="1"/>
          <p:nvPr>
            <p:ph idx="1" type="body"/>
          </p:nvPr>
        </p:nvSpPr>
        <p:spPr>
          <a:xfrm>
            <a:off x="819150" y="1990725"/>
            <a:ext cx="7505700" cy="12672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1500">
                <a:solidFill>
                  <a:srgbClr val="000000"/>
                </a:solidFill>
              </a:rPr>
              <a:t>Perceived social isolation during the COVID-19 pandemic significantly has had an extraordinary global impact, with significant psychological consequences. Changes in our daily lives, feeling of loneliness, job losses, financial difficulty, and grief over the death of loved ones have the potential to affect the mental health of many. [</a:t>
            </a:r>
            <a:r>
              <a:rPr lang="en" sz="1500" u="sng">
                <a:solidFill>
                  <a:srgbClr val="000000"/>
                </a:solidFill>
                <a:hlinkClick r:id="rId3">
                  <a:extLst>
                    <a:ext uri="{A12FA001-AC4F-418D-AE19-62706E023703}">
                      <ahyp:hlinkClr val="tx"/>
                    </a:ext>
                  </a:extLst>
                </a:hlinkClick>
              </a:rPr>
              <a:t>source</a:t>
            </a:r>
            <a:r>
              <a:rPr lang="en" sz="1500">
                <a:solidFill>
                  <a:srgbClr val="000000"/>
                </a:solidFill>
              </a:rPr>
              <a:t>: National Institute of Health]</a:t>
            </a:r>
            <a:endParaRPr sz="1500">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9"/>
          <p:cNvSpPr txBox="1"/>
          <p:nvPr>
            <p:ph idx="1" type="body"/>
          </p:nvPr>
        </p:nvSpPr>
        <p:spPr>
          <a:xfrm>
            <a:off x="4572000" y="511875"/>
            <a:ext cx="4198800" cy="177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Frustrations</a:t>
            </a:r>
            <a:endParaRPr/>
          </a:p>
          <a:p>
            <a:pPr indent="-311150" lvl="0" marL="457200" rtl="0" algn="l">
              <a:spcBef>
                <a:spcPts val="1600"/>
              </a:spcBef>
              <a:spcAft>
                <a:spcPts val="0"/>
              </a:spcAft>
              <a:buSzPts val="1300"/>
              <a:buChar char="●"/>
            </a:pPr>
            <a:r>
              <a:rPr lang="en"/>
              <a:t>Bar he worked at is closed due to Covid-19 and he has been </a:t>
            </a:r>
            <a:r>
              <a:rPr lang="en"/>
              <a:t>laid</a:t>
            </a:r>
            <a:r>
              <a:rPr lang="en"/>
              <a:t> off</a:t>
            </a:r>
            <a:endParaRPr/>
          </a:p>
          <a:p>
            <a:pPr indent="-311150" lvl="0" marL="457200" rtl="0" algn="l">
              <a:spcBef>
                <a:spcPts val="0"/>
              </a:spcBef>
              <a:spcAft>
                <a:spcPts val="0"/>
              </a:spcAft>
              <a:buSzPts val="1300"/>
              <a:buChar char="●"/>
            </a:pPr>
            <a:r>
              <a:rPr lang="en"/>
              <a:t>Feels depressed because he doesn’t see his customers everyday</a:t>
            </a:r>
            <a:endParaRPr/>
          </a:p>
          <a:p>
            <a:pPr indent="-311150" lvl="0" marL="457200" rtl="0" algn="l">
              <a:spcBef>
                <a:spcPts val="0"/>
              </a:spcBef>
              <a:spcAft>
                <a:spcPts val="0"/>
              </a:spcAft>
              <a:buSzPts val="1300"/>
              <a:buChar char="●"/>
            </a:pPr>
            <a:r>
              <a:rPr lang="en"/>
              <a:t>Feels anxious and uninspired to do anything because he is unsure of the future</a:t>
            </a:r>
            <a:endParaRPr/>
          </a:p>
        </p:txBody>
      </p:sp>
      <p:sp>
        <p:nvSpPr>
          <p:cNvPr id="171" name="Google Shape;171;p19"/>
          <p:cNvSpPr txBox="1"/>
          <p:nvPr>
            <p:ph idx="1" type="body"/>
          </p:nvPr>
        </p:nvSpPr>
        <p:spPr>
          <a:xfrm>
            <a:off x="4572000" y="2469050"/>
            <a:ext cx="3684900" cy="203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Goals</a:t>
            </a:r>
            <a:endParaRPr/>
          </a:p>
          <a:p>
            <a:pPr indent="-311150" lvl="0" marL="457200" rtl="0" algn="l">
              <a:spcBef>
                <a:spcPts val="1600"/>
              </a:spcBef>
              <a:spcAft>
                <a:spcPts val="0"/>
              </a:spcAft>
              <a:buSzPts val="1300"/>
              <a:buChar char="●"/>
            </a:pPr>
            <a:r>
              <a:rPr lang="en"/>
              <a:t> He wants to connect with people again and share his love for cocktails with others</a:t>
            </a:r>
            <a:endParaRPr/>
          </a:p>
          <a:p>
            <a:pPr indent="-311150" lvl="0" marL="457200" rtl="0" algn="l">
              <a:spcBef>
                <a:spcPts val="0"/>
              </a:spcBef>
              <a:spcAft>
                <a:spcPts val="0"/>
              </a:spcAft>
              <a:buSzPts val="1300"/>
              <a:buChar char="●"/>
            </a:pPr>
            <a:r>
              <a:rPr lang="en"/>
              <a:t>Wants to keep his bartending skills sharp for when he can return to work</a:t>
            </a:r>
            <a:endParaRPr/>
          </a:p>
          <a:p>
            <a:pPr indent="-311150" lvl="0" marL="457200" rtl="0" algn="l">
              <a:spcBef>
                <a:spcPts val="0"/>
              </a:spcBef>
              <a:spcAft>
                <a:spcPts val="0"/>
              </a:spcAft>
              <a:buSzPts val="1300"/>
              <a:buChar char="●"/>
            </a:pPr>
            <a:r>
              <a:rPr lang="en"/>
              <a:t> Wants to do something productive with his time instead of binge watching shows</a:t>
            </a:r>
            <a:endParaRPr/>
          </a:p>
        </p:txBody>
      </p:sp>
      <p:pic>
        <p:nvPicPr>
          <p:cNvPr id="172" name="Google Shape;172;p19"/>
          <p:cNvPicPr preferRelativeResize="0"/>
          <p:nvPr/>
        </p:nvPicPr>
        <p:blipFill rotWithShape="1">
          <a:blip r:embed="rId3">
            <a:alphaModFix/>
          </a:blip>
          <a:srcRect b="0" l="32580" r="-6" t="0"/>
          <a:stretch/>
        </p:blipFill>
        <p:spPr>
          <a:xfrm>
            <a:off x="283550" y="363025"/>
            <a:ext cx="4140279" cy="4094650"/>
          </a:xfrm>
          <a:prstGeom prst="rect">
            <a:avLst/>
          </a:prstGeom>
          <a:noFill/>
          <a:ln>
            <a:noFill/>
          </a:ln>
        </p:spPr>
      </p:pic>
      <p:sp>
        <p:nvSpPr>
          <p:cNvPr id="173" name="Google Shape;173;p19"/>
          <p:cNvSpPr txBox="1"/>
          <p:nvPr>
            <p:ph type="title"/>
          </p:nvPr>
        </p:nvSpPr>
        <p:spPr>
          <a:xfrm>
            <a:off x="511225" y="4009600"/>
            <a:ext cx="3684900" cy="630900"/>
          </a:xfrm>
          <a:prstGeom prst="rect">
            <a:avLst/>
          </a:prstGeom>
          <a:solidFill>
            <a:srgbClr val="FFFFFF"/>
          </a:solidFill>
        </p:spPr>
        <p:txBody>
          <a:bodyPr anchorCtr="0" anchor="t" bIns="91425" lIns="91425" spcFirstLastPara="1" rIns="91425" wrap="square" tIns="91425">
            <a:noAutofit/>
          </a:bodyPr>
          <a:lstStyle/>
          <a:p>
            <a:pPr indent="0" lvl="0" marL="0" rtl="0" algn="l">
              <a:spcBef>
                <a:spcPts val="0"/>
              </a:spcBef>
              <a:spcAft>
                <a:spcPts val="0"/>
              </a:spcAft>
              <a:buNone/>
            </a:pPr>
            <a:r>
              <a:rPr lang="en"/>
              <a:t>Competitor Charles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0"/>
          <p:cNvSpPr txBox="1"/>
          <p:nvPr>
            <p:ph type="title"/>
          </p:nvPr>
        </p:nvSpPr>
        <p:spPr>
          <a:xfrm>
            <a:off x="819150" y="638950"/>
            <a:ext cx="7505700" cy="55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t>Problem Statement</a:t>
            </a:r>
            <a:endParaRPr sz="2500"/>
          </a:p>
        </p:txBody>
      </p:sp>
      <p:sp>
        <p:nvSpPr>
          <p:cNvPr id="179" name="Google Shape;179;p20"/>
          <p:cNvSpPr txBox="1"/>
          <p:nvPr>
            <p:ph idx="1" type="body"/>
          </p:nvPr>
        </p:nvSpPr>
        <p:spPr>
          <a:xfrm>
            <a:off x="819150" y="1195150"/>
            <a:ext cx="7546200" cy="225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The COVID-19 pandemic has affected many of us. With depression and social isolation on the rise, and with many businesses closing affecting employment negatively, we are looking for solutions to lift up the mood and bring in an element of fun and togetherness. We need an outlet to combat feelings of loneliness and lack of motivation due to COVID-19.  In this project, we aim at helping a specific group of people who have been affected negatively by the pandemic: </a:t>
            </a:r>
            <a:r>
              <a:rPr b="1" lang="en">
                <a:solidFill>
                  <a:srgbClr val="000000"/>
                </a:solidFill>
              </a:rPr>
              <a:t>B</a:t>
            </a:r>
            <a:r>
              <a:rPr b="1" lang="en">
                <a:solidFill>
                  <a:srgbClr val="000000"/>
                </a:solidFill>
              </a:rPr>
              <a:t>artenders.</a:t>
            </a:r>
            <a:r>
              <a:rPr lang="en">
                <a:solidFill>
                  <a:srgbClr val="000000"/>
                </a:solidFill>
              </a:rPr>
              <a:t> </a:t>
            </a:r>
            <a:endParaRPr>
              <a:solidFill>
                <a:srgbClr val="000000"/>
              </a:solidFill>
            </a:endParaRPr>
          </a:p>
          <a:p>
            <a:pPr indent="0" lvl="0" marL="0" rtl="0" algn="l">
              <a:spcBef>
                <a:spcPts val="1600"/>
              </a:spcBef>
              <a:spcAft>
                <a:spcPts val="0"/>
              </a:spcAft>
              <a:buNone/>
            </a:pPr>
            <a:r>
              <a:rPr b="1" lang="en" sz="1600">
                <a:solidFill>
                  <a:srgbClr val="000000"/>
                </a:solidFill>
              </a:rPr>
              <a:t>Bartenders need a way to maintain socializing with people that share their trade, motivation, and continue to practice their skill. </a:t>
            </a:r>
            <a:endParaRPr b="1" sz="1600">
              <a:solidFill>
                <a:srgbClr val="000000"/>
              </a:solidFill>
            </a:endParaRPr>
          </a:p>
          <a:p>
            <a:pPr indent="0" lvl="0" marL="0" rtl="0" algn="l">
              <a:spcBef>
                <a:spcPts val="1600"/>
              </a:spcBef>
              <a:spcAft>
                <a:spcPts val="0"/>
              </a:spcAft>
              <a:buNone/>
            </a:pPr>
            <a:r>
              <a:t/>
            </a:r>
            <a:endParaRPr>
              <a:solidFill>
                <a:srgbClr val="000000"/>
              </a:solidFill>
            </a:endParaRPr>
          </a:p>
          <a:p>
            <a:pPr indent="0" lvl="0" marL="0" rtl="0" algn="l">
              <a:spcBef>
                <a:spcPts val="1600"/>
              </a:spcBef>
              <a:spcAft>
                <a:spcPts val="0"/>
              </a:spcAft>
              <a:buNone/>
            </a:pPr>
            <a:r>
              <a:rPr b="1" lang="en">
                <a:solidFill>
                  <a:srgbClr val="000000"/>
                </a:solidFill>
              </a:rPr>
              <a:t>How might we</a:t>
            </a:r>
            <a:r>
              <a:rPr lang="en">
                <a:solidFill>
                  <a:srgbClr val="000000"/>
                </a:solidFill>
              </a:rPr>
              <a:t> maintain the fun of the bar scene, while bars are closed?</a:t>
            </a:r>
            <a:endParaRPr sz="1000">
              <a:solidFill>
                <a:srgbClr val="000000"/>
              </a:solidFill>
              <a:latin typeface="Roboto"/>
              <a:ea typeface="Roboto"/>
              <a:cs typeface="Roboto"/>
              <a:sym typeface="Roboto"/>
            </a:endParaRPr>
          </a:p>
          <a:p>
            <a:pPr indent="0" lvl="0" marL="0" rtl="0" algn="l">
              <a:spcBef>
                <a:spcPts val="1600"/>
              </a:spcBef>
              <a:spcAft>
                <a:spcPts val="1600"/>
              </a:spcAft>
              <a:buNone/>
            </a:pPr>
            <a:r>
              <a:t/>
            </a:r>
            <a:endParaRPr>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1"/>
          <p:cNvSpPr txBox="1"/>
          <p:nvPr>
            <p:ph type="title"/>
          </p:nvPr>
        </p:nvSpPr>
        <p:spPr>
          <a:xfrm>
            <a:off x="819150" y="638950"/>
            <a:ext cx="7505700" cy="55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t>Solution Statement</a:t>
            </a:r>
            <a:endParaRPr sz="2500"/>
          </a:p>
          <a:p>
            <a:pPr indent="0" lvl="0" marL="0" rtl="0" algn="l">
              <a:spcBef>
                <a:spcPts val="0"/>
              </a:spcBef>
              <a:spcAft>
                <a:spcPts val="0"/>
              </a:spcAft>
              <a:buNone/>
            </a:pPr>
            <a:r>
              <a:t/>
            </a:r>
            <a:endParaRPr sz="2500"/>
          </a:p>
        </p:txBody>
      </p:sp>
      <p:sp>
        <p:nvSpPr>
          <p:cNvPr id="185" name="Google Shape;185;p21"/>
          <p:cNvSpPr txBox="1"/>
          <p:nvPr>
            <p:ph idx="1" type="body"/>
          </p:nvPr>
        </p:nvSpPr>
        <p:spPr>
          <a:xfrm>
            <a:off x="819150" y="1195150"/>
            <a:ext cx="5710200" cy="786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a:solidFill>
                  <a:srgbClr val="000000"/>
                </a:solidFill>
              </a:rPr>
              <a:t>Challenge.ME </a:t>
            </a:r>
            <a:r>
              <a:rPr lang="en">
                <a:solidFill>
                  <a:srgbClr val="000000"/>
                </a:solidFill>
              </a:rPr>
              <a:t>connects bartenders with contests that allow them to practice or test their unique skills against others.</a:t>
            </a:r>
            <a:endParaRPr>
              <a:solidFill>
                <a:srgbClr val="000000"/>
              </a:solidFill>
            </a:endParaRPr>
          </a:p>
          <a:p>
            <a:pPr indent="0" lvl="0" marL="0" rtl="0" algn="l">
              <a:spcBef>
                <a:spcPts val="0"/>
              </a:spcBef>
              <a:spcAft>
                <a:spcPts val="1600"/>
              </a:spcAft>
              <a:buNone/>
            </a:pPr>
            <a:r>
              <a:t/>
            </a:r>
            <a:endParaRPr>
              <a:solidFill>
                <a:srgbClr val="000000"/>
              </a:solidFill>
            </a:endParaRPr>
          </a:p>
        </p:txBody>
      </p:sp>
      <p:sp>
        <p:nvSpPr>
          <p:cNvPr id="186" name="Google Shape;186;p21"/>
          <p:cNvSpPr txBox="1"/>
          <p:nvPr>
            <p:ph idx="1" type="body"/>
          </p:nvPr>
        </p:nvSpPr>
        <p:spPr>
          <a:xfrm>
            <a:off x="1889250" y="2050725"/>
            <a:ext cx="6469500" cy="25440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500">
                <a:solidFill>
                  <a:srgbClr val="000000"/>
                </a:solidFill>
              </a:rPr>
              <a:t>Challenge.ME Features</a:t>
            </a:r>
            <a:endParaRPr b="1" sz="1500">
              <a:solidFill>
                <a:srgbClr val="000000"/>
              </a:solidFill>
            </a:endParaRPr>
          </a:p>
          <a:p>
            <a:pPr indent="0" lvl="0" marL="0" rtl="0" algn="l">
              <a:lnSpc>
                <a:spcPct val="100000"/>
              </a:lnSpc>
              <a:spcBef>
                <a:spcPts val="0"/>
              </a:spcBef>
              <a:spcAft>
                <a:spcPts val="0"/>
              </a:spcAft>
              <a:buNone/>
            </a:pPr>
            <a:r>
              <a:t/>
            </a:r>
            <a:endParaRPr>
              <a:solidFill>
                <a:srgbClr val="000000"/>
              </a:solidFill>
            </a:endParaRPr>
          </a:p>
          <a:p>
            <a:pPr indent="-311150" lvl="0" marL="457200" rtl="0" algn="l">
              <a:lnSpc>
                <a:spcPct val="100000"/>
              </a:lnSpc>
              <a:spcBef>
                <a:spcPts val="0"/>
              </a:spcBef>
              <a:spcAft>
                <a:spcPts val="0"/>
              </a:spcAft>
              <a:buClr>
                <a:srgbClr val="000000"/>
              </a:buClr>
              <a:buSzPts val="1300"/>
              <a:buChar char="●"/>
            </a:pPr>
            <a:r>
              <a:rPr b="1" lang="en">
                <a:solidFill>
                  <a:srgbClr val="000000"/>
                </a:solidFill>
              </a:rPr>
              <a:t>Communicate: </a:t>
            </a:r>
            <a:r>
              <a:rPr lang="en">
                <a:solidFill>
                  <a:srgbClr val="000000"/>
                </a:solidFill>
              </a:rPr>
              <a:t>Promotes Remote Togetherness by allowing you to chat with other Bartenders in each contest page</a:t>
            </a:r>
            <a:endParaRPr>
              <a:solidFill>
                <a:srgbClr val="000000"/>
              </a:solidFill>
            </a:endParaRPr>
          </a:p>
          <a:p>
            <a:pPr indent="0" lvl="0" marL="457200" rtl="0" algn="l">
              <a:lnSpc>
                <a:spcPct val="100000"/>
              </a:lnSpc>
              <a:spcBef>
                <a:spcPts val="0"/>
              </a:spcBef>
              <a:spcAft>
                <a:spcPts val="0"/>
              </a:spcAft>
              <a:buNone/>
            </a:pPr>
            <a:r>
              <a:t/>
            </a:r>
            <a:endParaRPr>
              <a:solidFill>
                <a:srgbClr val="000000"/>
              </a:solidFill>
            </a:endParaRPr>
          </a:p>
          <a:p>
            <a:pPr indent="-311150" lvl="0" marL="457200" rtl="0" algn="l">
              <a:lnSpc>
                <a:spcPct val="100000"/>
              </a:lnSpc>
              <a:spcBef>
                <a:spcPts val="0"/>
              </a:spcBef>
              <a:spcAft>
                <a:spcPts val="0"/>
              </a:spcAft>
              <a:buClr>
                <a:srgbClr val="000000"/>
              </a:buClr>
              <a:buSzPts val="1300"/>
              <a:buChar char="●"/>
            </a:pPr>
            <a:r>
              <a:rPr b="1" lang="en">
                <a:solidFill>
                  <a:srgbClr val="000000"/>
                </a:solidFill>
              </a:rPr>
              <a:t>Create: </a:t>
            </a:r>
            <a:r>
              <a:rPr lang="en">
                <a:solidFill>
                  <a:srgbClr val="000000"/>
                </a:solidFill>
              </a:rPr>
              <a:t>Upskill your craft by competing in drink-related challenges</a:t>
            </a:r>
            <a:endParaRPr>
              <a:solidFill>
                <a:srgbClr val="000000"/>
              </a:solidFill>
            </a:endParaRPr>
          </a:p>
          <a:p>
            <a:pPr indent="0" lvl="0" marL="457200" rtl="0" algn="l">
              <a:lnSpc>
                <a:spcPct val="100000"/>
              </a:lnSpc>
              <a:spcBef>
                <a:spcPts val="0"/>
              </a:spcBef>
              <a:spcAft>
                <a:spcPts val="0"/>
              </a:spcAft>
              <a:buNone/>
            </a:pPr>
            <a:r>
              <a:t/>
            </a:r>
            <a:endParaRPr>
              <a:solidFill>
                <a:srgbClr val="000000"/>
              </a:solidFill>
            </a:endParaRPr>
          </a:p>
          <a:p>
            <a:pPr indent="-311150" lvl="0" marL="457200" rtl="0" algn="l">
              <a:lnSpc>
                <a:spcPct val="100000"/>
              </a:lnSpc>
              <a:spcBef>
                <a:spcPts val="0"/>
              </a:spcBef>
              <a:spcAft>
                <a:spcPts val="0"/>
              </a:spcAft>
              <a:buClr>
                <a:srgbClr val="000000"/>
              </a:buClr>
              <a:buSzPts val="1300"/>
              <a:buChar char="●"/>
            </a:pPr>
            <a:r>
              <a:rPr b="1" lang="en">
                <a:solidFill>
                  <a:srgbClr val="000000"/>
                </a:solidFill>
              </a:rPr>
              <a:t>Compete:</a:t>
            </a:r>
            <a:r>
              <a:rPr lang="en">
                <a:solidFill>
                  <a:srgbClr val="000000"/>
                </a:solidFill>
              </a:rPr>
              <a:t> A little </a:t>
            </a:r>
            <a:r>
              <a:rPr lang="en">
                <a:solidFill>
                  <a:srgbClr val="000000"/>
                </a:solidFill>
              </a:rPr>
              <a:t>competition</a:t>
            </a:r>
            <a:r>
              <a:rPr lang="en">
                <a:solidFill>
                  <a:srgbClr val="000000"/>
                </a:solidFill>
              </a:rPr>
              <a:t> to get the blood flowing! The more people you beat in a competition you move up in our Challenge.ME Leaderboard!  </a:t>
            </a:r>
            <a:endParaRPr>
              <a:solidFill>
                <a:srgbClr val="000000"/>
              </a:solidFill>
            </a:endParaRPr>
          </a:p>
        </p:txBody>
      </p:sp>
      <p:pic>
        <p:nvPicPr>
          <p:cNvPr id="187" name="Google Shape;187;p21"/>
          <p:cNvPicPr preferRelativeResize="0"/>
          <p:nvPr/>
        </p:nvPicPr>
        <p:blipFill>
          <a:blip r:embed="rId3">
            <a:alphaModFix/>
          </a:blip>
          <a:stretch>
            <a:fillRect/>
          </a:stretch>
        </p:blipFill>
        <p:spPr>
          <a:xfrm>
            <a:off x="726138" y="2543100"/>
            <a:ext cx="967300" cy="369950"/>
          </a:xfrm>
          <a:prstGeom prst="rect">
            <a:avLst/>
          </a:prstGeom>
          <a:noFill/>
          <a:ln>
            <a:noFill/>
          </a:ln>
        </p:spPr>
      </p:pic>
      <p:pic>
        <p:nvPicPr>
          <p:cNvPr id="188" name="Google Shape;188;p21"/>
          <p:cNvPicPr preferRelativeResize="0"/>
          <p:nvPr/>
        </p:nvPicPr>
        <p:blipFill>
          <a:blip r:embed="rId4">
            <a:alphaModFix/>
          </a:blip>
          <a:stretch>
            <a:fillRect/>
          </a:stretch>
        </p:blipFill>
        <p:spPr>
          <a:xfrm>
            <a:off x="1031575" y="2913051"/>
            <a:ext cx="539674" cy="556200"/>
          </a:xfrm>
          <a:prstGeom prst="rect">
            <a:avLst/>
          </a:prstGeom>
          <a:noFill/>
          <a:ln>
            <a:noFill/>
          </a:ln>
        </p:spPr>
      </p:pic>
      <p:pic>
        <p:nvPicPr>
          <p:cNvPr id="189" name="Google Shape;189;p21"/>
          <p:cNvPicPr preferRelativeResize="0"/>
          <p:nvPr/>
        </p:nvPicPr>
        <p:blipFill>
          <a:blip r:embed="rId5">
            <a:alphaModFix/>
          </a:blip>
          <a:stretch>
            <a:fillRect/>
          </a:stretch>
        </p:blipFill>
        <p:spPr>
          <a:xfrm>
            <a:off x="1031566" y="3474395"/>
            <a:ext cx="539675" cy="54720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