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Roboto"/>
      <p:regular r:id="rId18"/>
      <p:bold r:id="rId19"/>
      <p:italic r:id="rId20"/>
      <p:boldItalic r:id="rId21"/>
    </p:embeddedFont>
    <p:embeddedFont>
      <p:font typeface="Nunit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italic.fntdata"/><Relationship Id="rId22" Type="http://schemas.openxmlformats.org/officeDocument/2006/relationships/font" Target="fonts/Nunito-regular.fntdata"/><Relationship Id="rId21" Type="http://schemas.openxmlformats.org/officeDocument/2006/relationships/font" Target="fonts/Roboto-boldItalic.fntdata"/><Relationship Id="rId24" Type="http://schemas.openxmlformats.org/officeDocument/2006/relationships/font" Target="fonts/Nunito-italic.fntdata"/><Relationship Id="rId23" Type="http://schemas.openxmlformats.org/officeDocument/2006/relationships/font" Target="fonts/Nuni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Nuni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oboto-bold.fntdata"/><Relationship Id="rId18" Type="http://schemas.openxmlformats.org/officeDocument/2006/relationships/font" Target="fonts/Roboto-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bls.gov/news.release/flex2.t01.htm" TargetMode="External"/><Relationship Id="rId3" Type="http://schemas.openxmlformats.org/officeDocument/2006/relationships/hyperlink" Target="https://www.visualcapitalist.com/the-front-line-visualizing-the-occupations-with-the-highest-covid-19-risk/" TargetMode="Externa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b2d818dbdf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b2d818dbdf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aa1226c9e9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aa1226c9e9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b2ea05c3b6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b2ea05c3b6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789e426cf2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789e426cf2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b2d818dbdf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b2d818dbdf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b2ea05c3b6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b2ea05c3b6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789e426cf2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789e426cf2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b2e2244c5c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b2e2244c5c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789e426cf2_0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789e426cf2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Many individuals have been practicing social distancing by working from home in recent weeks. While this arrangement can be a great way to reduce one’s exposure to COVID-19, it’s a luxury that’s available to just </a:t>
            </a:r>
            <a:r>
              <a:rPr lang="en" sz="1300" u="sng">
                <a:solidFill>
                  <a:schemeClr val="dk1"/>
                </a:solidFill>
                <a:latin typeface="Calibri"/>
                <a:ea typeface="Calibri"/>
                <a:cs typeface="Calibri"/>
                <a:sym typeface="Calibri"/>
                <a:hlinkClick r:id="rId2">
                  <a:extLst>
                    <a:ext uri="{A12FA001-AC4F-418D-AE19-62706E023703}">
                      <ahyp:hlinkClr val="tx"/>
                    </a:ext>
                  </a:extLst>
                </a:hlinkClick>
              </a:rPr>
              <a:t>29%</a:t>
            </a:r>
            <a:r>
              <a:rPr lang="en" sz="1300">
                <a:solidFill>
                  <a:schemeClr val="dk1"/>
                </a:solidFill>
                <a:latin typeface="Calibri"/>
                <a:ea typeface="Calibri"/>
                <a:cs typeface="Calibri"/>
                <a:sym typeface="Calibri"/>
              </a:rPr>
              <a:t> of Americans. [</a:t>
            </a:r>
            <a:r>
              <a:rPr lang="en" sz="1300" u="sng">
                <a:solidFill>
                  <a:srgbClr val="3D4594"/>
                </a:solidFill>
                <a:latin typeface="Calibri"/>
                <a:ea typeface="Calibri"/>
                <a:cs typeface="Calibri"/>
                <a:sym typeface="Calibri"/>
                <a:hlinkClick r:id="rId3">
                  <a:extLst>
                    <a:ext uri="{A12FA001-AC4F-418D-AE19-62706E023703}">
                      <ahyp:hlinkClr val="tx"/>
                    </a:ext>
                  </a:extLst>
                </a:hlinkClick>
              </a:rPr>
              <a:t>source</a:t>
            </a:r>
            <a:r>
              <a:rPr lang="en" sz="1300">
                <a:solidFill>
                  <a:schemeClr val="dk1"/>
                </a:solidFill>
                <a:latin typeface="Calibri"/>
                <a:ea typeface="Calibri"/>
                <a:cs typeface="Calibri"/>
                <a:sym typeface="Calibri"/>
              </a:rPr>
              <a:t>: Visual Capitalist/Department of Labor]</a:t>
            </a:r>
            <a:br>
              <a:rPr lang="en" sz="1300">
                <a:solidFill>
                  <a:schemeClr val="dk1"/>
                </a:solidFill>
                <a:latin typeface="Calibri"/>
                <a:ea typeface="Calibri"/>
                <a:cs typeface="Calibri"/>
                <a:sym typeface="Calibri"/>
              </a:rPr>
            </a:br>
            <a:br>
              <a:rPr lang="en" sz="1300">
                <a:solidFill>
                  <a:schemeClr val="dk1"/>
                </a:solidFill>
                <a:latin typeface="Calibri"/>
                <a:ea typeface="Calibri"/>
                <a:cs typeface="Calibri"/>
                <a:sym typeface="Calibri"/>
              </a:rPr>
            </a:br>
            <a:r>
              <a:rPr lang="en" sz="1300">
                <a:solidFill>
                  <a:schemeClr val="dk1"/>
                </a:solidFill>
                <a:latin typeface="Calibri"/>
                <a:ea typeface="Calibri"/>
                <a:cs typeface="Calibri"/>
                <a:sym typeface="Calibri"/>
              </a:rPr>
              <a:t>The situation for the remaining 71% is uncertain, to say the least. A significant portion of the population has lost their jobs due to business shutdowns and mandated lockdown orders. Others employed in “essential services” have continued working as usual, but may face a higher risk of potential exposure to the virus.</a:t>
            </a:r>
            <a:endParaRPr sz="1300">
              <a:solidFill>
                <a:schemeClr val="dk1"/>
              </a:solidFill>
              <a:latin typeface="Calibri"/>
              <a:ea typeface="Calibri"/>
              <a:cs typeface="Calibri"/>
              <a:sym typeface="Calibri"/>
            </a:endParaRPr>
          </a:p>
          <a:p>
            <a:pPr indent="0" lvl="0" marL="0" rtl="0" algn="l">
              <a:spcBef>
                <a:spcPts val="160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aa1226c9e9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aa1226c9e9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789e426cf2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789e426cf2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Autofit/>
          </a:bodyPr>
          <a:lstStyle>
            <a:lvl1pPr indent="-311150" lvl="0" marL="457200" algn="ctr">
              <a:spcBef>
                <a:spcPts val="0"/>
              </a:spcBef>
              <a:spcAft>
                <a:spcPts val="0"/>
              </a:spcAft>
              <a:buSzPts val="1300"/>
              <a:buChar char="●"/>
              <a:defRPr/>
            </a:lvl1pPr>
            <a:lvl2pPr indent="-298450" lvl="1" marL="914400" algn="ctr">
              <a:spcBef>
                <a:spcPts val="1600"/>
              </a:spcBef>
              <a:spcAft>
                <a:spcPts val="0"/>
              </a:spcAft>
              <a:buSzPts val="1100"/>
              <a:buChar char="○"/>
              <a:defRPr/>
            </a:lvl2pPr>
            <a:lvl3pPr indent="-298450" lvl="2" marL="1371600" algn="ctr">
              <a:spcBef>
                <a:spcPts val="1600"/>
              </a:spcBef>
              <a:spcAft>
                <a:spcPts val="0"/>
              </a:spcAft>
              <a:buSzPts val="1100"/>
              <a:buChar char="■"/>
              <a:defRPr/>
            </a:lvl3pPr>
            <a:lvl4pPr indent="-298450" lvl="3" marL="1828800" algn="ctr">
              <a:spcBef>
                <a:spcPts val="1600"/>
              </a:spcBef>
              <a:spcAft>
                <a:spcPts val="0"/>
              </a:spcAft>
              <a:buSzPts val="1100"/>
              <a:buChar char="●"/>
              <a:defRPr/>
            </a:lvl4pPr>
            <a:lvl5pPr indent="-298450" lvl="4" marL="2286000" algn="ctr">
              <a:spcBef>
                <a:spcPts val="1600"/>
              </a:spcBef>
              <a:spcAft>
                <a:spcPts val="0"/>
              </a:spcAft>
              <a:buSzPts val="1100"/>
              <a:buChar char="○"/>
              <a:defRPr/>
            </a:lvl5pPr>
            <a:lvl6pPr indent="-298450" lvl="5" marL="2743200" algn="ctr">
              <a:spcBef>
                <a:spcPts val="1600"/>
              </a:spcBef>
              <a:spcAft>
                <a:spcPts val="0"/>
              </a:spcAft>
              <a:buSzPts val="1100"/>
              <a:buChar char="■"/>
              <a:defRPr/>
            </a:lvl6pPr>
            <a:lvl7pPr indent="-298450" lvl="6" marL="3200400" algn="ctr">
              <a:spcBef>
                <a:spcPts val="1600"/>
              </a:spcBef>
              <a:spcAft>
                <a:spcPts val="0"/>
              </a:spcAft>
              <a:buSzPts val="1100"/>
              <a:buChar char="●"/>
              <a:defRPr/>
            </a:lvl7pPr>
            <a:lvl8pPr indent="-298450" lvl="7" marL="3657600" algn="ctr">
              <a:spcBef>
                <a:spcPts val="1600"/>
              </a:spcBef>
              <a:spcAft>
                <a:spcPts val="0"/>
              </a:spcAft>
              <a:buSzPts val="1100"/>
              <a:buChar char="○"/>
              <a:defRPr/>
            </a:lvl8pPr>
            <a:lvl9pPr indent="-298450" lvl="8" marL="4114800" algn="ctr">
              <a:spcBef>
                <a:spcPts val="1600"/>
              </a:spcBef>
              <a:spcAft>
                <a:spcPts val="160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1600"/>
              </a:spcBef>
              <a:spcAft>
                <a:spcPts val="160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www.ncbi.nlm.nih.gov/pmc/articles/PMC7513674/"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jpg"/><Relationship Id="rId4" Type="http://schemas.openxmlformats.org/officeDocument/2006/relationships/hyperlink" Target="https://data.cdc.gov/NCHS/Indicators-of-Anxiety-or-Depression-Based-on-Repor/8pt5-q6wp"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data.cdc.gov/NCHS/Indicators-of-Anxiety-or-Depression-Based-on-Repor/8pt5-q6wp" TargetMode="External"/><Relationship Id="rId4" Type="http://schemas.openxmlformats.org/officeDocument/2006/relationships/hyperlink" Target="https://datausa.io/profile/soc/bartenders#:~:text=The%20median%20age%20of%20Bartenders,than%20than%20their%20Female%20counterparts" TargetMode="External"/><Relationship Id="rId5" Type="http://schemas.openxmlformats.org/officeDocument/2006/relationships/hyperlink" Target="https://www.owlguru.com/career/bartenders/requirements/#:~:text=No%20formal%20education%20is%20required,a%20vocational%20or%20technical%20school" TargetMode="External"/><Relationship Id="rId6" Type="http://schemas.openxmlformats.org/officeDocument/2006/relationships/image" Target="../media/image5.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 Id="rId4" Type="http://schemas.openxmlformats.org/officeDocument/2006/relationships/image" Target="../media/image2.jpg"/><Relationship Id="rId5" Type="http://schemas.openxmlformats.org/officeDocument/2006/relationships/hyperlink" Target="https://www.visualcapitalist.com/the-front-line-visualizing-the-occupations-with-the-highest-covid-19-risk/"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8.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91353" y="1212183"/>
            <a:ext cx="5361300" cy="1448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000000"/>
                </a:solidFill>
              </a:rPr>
              <a:t>Challenge.ME</a:t>
            </a:r>
            <a:endParaRPr>
              <a:solidFill>
                <a:srgbClr val="000000"/>
              </a:solidFill>
            </a:endParaRPr>
          </a:p>
        </p:txBody>
      </p:sp>
      <p:sp>
        <p:nvSpPr>
          <p:cNvPr id="129" name="Google Shape;129;p13"/>
          <p:cNvSpPr txBox="1"/>
          <p:nvPr>
            <p:ph idx="1" type="subTitle"/>
          </p:nvPr>
        </p:nvSpPr>
        <p:spPr>
          <a:xfrm>
            <a:off x="1835225" y="2660286"/>
            <a:ext cx="5361300" cy="1386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Karen Alarcon - UXDI</a:t>
            </a:r>
            <a:endParaRPr/>
          </a:p>
          <a:p>
            <a:pPr indent="0" lvl="0" marL="0" rtl="0" algn="ctr">
              <a:spcBef>
                <a:spcPts val="0"/>
              </a:spcBef>
              <a:spcAft>
                <a:spcPts val="0"/>
              </a:spcAft>
              <a:buNone/>
            </a:pPr>
            <a:r>
              <a:rPr lang="en"/>
              <a:t>Phoenix Ehmann - UXDI</a:t>
            </a:r>
            <a:endParaRPr/>
          </a:p>
          <a:p>
            <a:pPr indent="0" lvl="0" marL="0" rtl="0" algn="ctr">
              <a:spcBef>
                <a:spcPts val="0"/>
              </a:spcBef>
              <a:spcAft>
                <a:spcPts val="0"/>
              </a:spcAft>
              <a:buNone/>
            </a:pPr>
            <a:r>
              <a:rPr lang="en"/>
              <a:t>Daniel Michael - SEI</a:t>
            </a:r>
            <a:endParaRPr/>
          </a:p>
          <a:p>
            <a:pPr indent="0" lvl="0" marL="0" rtl="0" algn="ctr">
              <a:spcBef>
                <a:spcPts val="0"/>
              </a:spcBef>
              <a:spcAft>
                <a:spcPts val="0"/>
              </a:spcAft>
              <a:buNone/>
            </a:pPr>
            <a:r>
              <a:rPr lang="en"/>
              <a:t>Cristina Sahoo - DSI</a:t>
            </a:r>
            <a:endParaRPr/>
          </a:p>
          <a:p>
            <a:pPr indent="0" lvl="0" marL="0" rtl="0" algn="ctr">
              <a:spcBef>
                <a:spcPts val="0"/>
              </a:spcBef>
              <a:spcAft>
                <a:spcPts val="0"/>
              </a:spcAft>
              <a:buNone/>
            </a:pPr>
            <a:r>
              <a:rPr lang="en"/>
              <a:t>Kristina Timkova - SEI</a:t>
            </a:r>
            <a:endParaRPr/>
          </a:p>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pic>
        <p:nvPicPr>
          <p:cNvPr id="190" name="Google Shape;190;p22"/>
          <p:cNvPicPr preferRelativeResize="0"/>
          <p:nvPr/>
        </p:nvPicPr>
        <p:blipFill rotWithShape="1">
          <a:blip r:embed="rId3">
            <a:alphaModFix/>
          </a:blip>
          <a:srcRect b="10900" l="1048" r="0" t="6767"/>
          <a:stretch/>
        </p:blipFill>
        <p:spPr>
          <a:xfrm>
            <a:off x="315950" y="708625"/>
            <a:ext cx="8512075" cy="3983850"/>
          </a:xfrm>
          <a:prstGeom prst="rect">
            <a:avLst/>
          </a:prstGeom>
          <a:noFill/>
          <a:ln>
            <a:noFill/>
          </a:ln>
        </p:spPr>
      </p:pic>
      <p:sp>
        <p:nvSpPr>
          <p:cNvPr id="191" name="Google Shape;191;p22"/>
          <p:cNvSpPr txBox="1"/>
          <p:nvPr>
            <p:ph type="title"/>
          </p:nvPr>
        </p:nvSpPr>
        <p:spPr>
          <a:xfrm>
            <a:off x="550925" y="459050"/>
            <a:ext cx="29418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User Flow 1.0</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3"/>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App Demo</a:t>
            </a:r>
            <a:endParaRPr/>
          </a:p>
        </p:txBody>
      </p:sp>
      <p:sp>
        <p:nvSpPr>
          <p:cNvPr id="197" name="Google Shape;197;p23"/>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4"/>
          <p:cNvSpPr txBox="1"/>
          <p:nvPr>
            <p:ph type="title"/>
          </p:nvPr>
        </p:nvSpPr>
        <p:spPr>
          <a:xfrm>
            <a:off x="698150" y="513675"/>
            <a:ext cx="7505700" cy="67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Next Steps</a:t>
            </a:r>
            <a:endParaRPr/>
          </a:p>
        </p:txBody>
      </p:sp>
      <p:sp>
        <p:nvSpPr>
          <p:cNvPr id="203" name="Google Shape;203;p24"/>
          <p:cNvSpPr txBox="1"/>
          <p:nvPr>
            <p:ph idx="1" type="body"/>
          </p:nvPr>
        </p:nvSpPr>
        <p:spPr>
          <a:xfrm>
            <a:off x="447800" y="1885575"/>
            <a:ext cx="2299800" cy="27255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Finish the mid fidelity prototype</a:t>
            </a:r>
            <a:endParaRPr/>
          </a:p>
          <a:p>
            <a:pPr indent="-311150" lvl="0" marL="457200" rtl="0" algn="l">
              <a:spcBef>
                <a:spcPts val="0"/>
              </a:spcBef>
              <a:spcAft>
                <a:spcPts val="0"/>
              </a:spcAft>
              <a:buSzPts val="1300"/>
              <a:buChar char="●"/>
            </a:pPr>
            <a:r>
              <a:rPr lang="en"/>
              <a:t>Usability</a:t>
            </a:r>
            <a:r>
              <a:rPr lang="en"/>
              <a:t> tests with Bartenders</a:t>
            </a:r>
            <a:endParaRPr/>
          </a:p>
          <a:p>
            <a:pPr indent="-311150" lvl="0" marL="457200" rtl="0" algn="l">
              <a:spcBef>
                <a:spcPts val="0"/>
              </a:spcBef>
              <a:spcAft>
                <a:spcPts val="0"/>
              </a:spcAft>
              <a:buSzPts val="1300"/>
              <a:buChar char="●"/>
            </a:pPr>
            <a:r>
              <a:rPr lang="en"/>
              <a:t>Iterations based on feedback</a:t>
            </a:r>
            <a:endParaRPr/>
          </a:p>
          <a:p>
            <a:pPr indent="-311150" lvl="0" marL="457200" rtl="0" algn="l">
              <a:spcBef>
                <a:spcPts val="0"/>
              </a:spcBef>
              <a:spcAft>
                <a:spcPts val="0"/>
              </a:spcAft>
              <a:buSzPts val="1300"/>
              <a:buChar char="●"/>
            </a:pPr>
            <a:r>
              <a:rPr lang="en"/>
              <a:t>Research more design inspirations to create a more pleasing UI</a:t>
            </a:r>
            <a:endParaRPr/>
          </a:p>
        </p:txBody>
      </p:sp>
      <p:sp>
        <p:nvSpPr>
          <p:cNvPr id="204" name="Google Shape;204;p24"/>
          <p:cNvSpPr txBox="1"/>
          <p:nvPr>
            <p:ph type="title"/>
          </p:nvPr>
        </p:nvSpPr>
        <p:spPr>
          <a:xfrm>
            <a:off x="698150" y="1420575"/>
            <a:ext cx="1894500" cy="46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chemeClr val="dk2"/>
                </a:solidFill>
              </a:rPr>
              <a:t>Must Do</a:t>
            </a:r>
            <a:endParaRPr b="1" sz="2000">
              <a:solidFill>
                <a:schemeClr val="dk2"/>
              </a:solidFill>
            </a:endParaRPr>
          </a:p>
        </p:txBody>
      </p:sp>
      <p:sp>
        <p:nvSpPr>
          <p:cNvPr id="205" name="Google Shape;205;p24"/>
          <p:cNvSpPr txBox="1"/>
          <p:nvPr>
            <p:ph type="title"/>
          </p:nvPr>
        </p:nvSpPr>
        <p:spPr>
          <a:xfrm>
            <a:off x="3505350" y="1420571"/>
            <a:ext cx="2133300" cy="46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chemeClr val="dk2"/>
                </a:solidFill>
              </a:rPr>
              <a:t>Should</a:t>
            </a:r>
            <a:r>
              <a:rPr b="1" lang="en" sz="2000">
                <a:solidFill>
                  <a:schemeClr val="dk2"/>
                </a:solidFill>
              </a:rPr>
              <a:t> Do</a:t>
            </a:r>
            <a:endParaRPr b="1" sz="2000">
              <a:solidFill>
                <a:schemeClr val="dk2"/>
              </a:solidFill>
            </a:endParaRPr>
          </a:p>
        </p:txBody>
      </p:sp>
      <p:sp>
        <p:nvSpPr>
          <p:cNvPr id="206" name="Google Shape;206;p24"/>
          <p:cNvSpPr txBox="1"/>
          <p:nvPr>
            <p:ph type="title"/>
          </p:nvPr>
        </p:nvSpPr>
        <p:spPr>
          <a:xfrm>
            <a:off x="6328925" y="1345700"/>
            <a:ext cx="2133300" cy="67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chemeClr val="dk2"/>
                </a:solidFill>
              </a:rPr>
              <a:t>Won’t</a:t>
            </a:r>
            <a:r>
              <a:rPr b="1" lang="en" sz="2400">
                <a:solidFill>
                  <a:schemeClr val="dk2"/>
                </a:solidFill>
              </a:rPr>
              <a:t> Do</a:t>
            </a:r>
            <a:endParaRPr b="1" sz="2400">
              <a:solidFill>
                <a:schemeClr val="dk2"/>
              </a:solidFill>
            </a:endParaRPr>
          </a:p>
        </p:txBody>
      </p:sp>
      <p:sp>
        <p:nvSpPr>
          <p:cNvPr id="207" name="Google Shape;207;p24"/>
          <p:cNvSpPr txBox="1"/>
          <p:nvPr>
            <p:ph idx="1" type="body"/>
          </p:nvPr>
        </p:nvSpPr>
        <p:spPr>
          <a:xfrm>
            <a:off x="3371075" y="1948825"/>
            <a:ext cx="2299800" cy="27255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Implement an incentive for Bartenders to get paid on the website</a:t>
            </a:r>
            <a:endParaRPr/>
          </a:p>
          <a:p>
            <a:pPr indent="-311150" lvl="0" marL="457200" rtl="0" algn="l">
              <a:spcBef>
                <a:spcPts val="0"/>
              </a:spcBef>
              <a:spcAft>
                <a:spcPts val="0"/>
              </a:spcAft>
              <a:buSzPts val="1300"/>
              <a:buChar char="●"/>
            </a:pPr>
            <a:r>
              <a:rPr lang="en"/>
              <a:t>Limit # of entries per personal contest</a:t>
            </a:r>
            <a:endParaRPr/>
          </a:p>
          <a:p>
            <a:pPr indent="-311150" lvl="0" marL="457200" rtl="0" algn="l">
              <a:spcBef>
                <a:spcPts val="0"/>
              </a:spcBef>
              <a:spcAft>
                <a:spcPts val="0"/>
              </a:spcAft>
              <a:buSzPts val="1300"/>
              <a:buChar char="●"/>
            </a:pPr>
            <a:r>
              <a:rPr lang="en"/>
              <a:t>Consult UX copywriter</a:t>
            </a:r>
            <a:endParaRPr/>
          </a:p>
          <a:p>
            <a:pPr indent="-311150" lvl="0" marL="457200" rtl="0" algn="l">
              <a:spcBef>
                <a:spcPts val="0"/>
              </a:spcBef>
              <a:spcAft>
                <a:spcPts val="0"/>
              </a:spcAft>
              <a:buSzPts val="1300"/>
              <a:buChar char="●"/>
            </a:pPr>
            <a:r>
              <a:rPr lang="en"/>
              <a:t>Open the app to not just Bartenders but anyone with a hobby and create categories ( Ex. Music, Art, Food..)</a:t>
            </a:r>
            <a:endParaRPr/>
          </a:p>
          <a:p>
            <a:pPr indent="0" lvl="0" marL="0" rtl="0" algn="l">
              <a:spcBef>
                <a:spcPts val="1600"/>
              </a:spcBef>
              <a:spcAft>
                <a:spcPts val="1600"/>
              </a:spcAft>
              <a:buNone/>
            </a:pPr>
            <a:r>
              <a:t/>
            </a:r>
            <a:endParaRPr/>
          </a:p>
        </p:txBody>
      </p:sp>
      <p:sp>
        <p:nvSpPr>
          <p:cNvPr id="208" name="Google Shape;208;p24"/>
          <p:cNvSpPr txBox="1"/>
          <p:nvPr>
            <p:ph idx="1" type="body"/>
          </p:nvPr>
        </p:nvSpPr>
        <p:spPr>
          <a:xfrm>
            <a:off x="6162425" y="1948800"/>
            <a:ext cx="2299800" cy="27255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Stay up till 3AM prototyping (this is a lie)</a:t>
            </a:r>
            <a:endParaRPr/>
          </a:p>
          <a:p>
            <a:pPr indent="-311150" lvl="0" marL="457200" rtl="0" algn="l">
              <a:spcBef>
                <a:spcPts val="0"/>
              </a:spcBef>
              <a:spcAft>
                <a:spcPts val="0"/>
              </a:spcAft>
              <a:buSzPts val="1300"/>
              <a:buChar char="●"/>
            </a:pPr>
            <a:r>
              <a:rPr lang="en"/>
              <a:t>Beat up whoever already registered challenge.me (half lie)</a:t>
            </a:r>
            <a:endParaRPr/>
          </a:p>
          <a:p>
            <a:pPr indent="0" lvl="0" marL="0" rtl="0" algn="l">
              <a:spcBef>
                <a:spcPts val="1600"/>
              </a:spcBef>
              <a:spcAft>
                <a:spcPts val="1600"/>
              </a:spcAft>
              <a:buNone/>
            </a:pPr>
            <a:r>
              <a:t/>
            </a:r>
            <a:endParaRPr/>
          </a:p>
        </p:txBody>
      </p:sp>
      <p:pic>
        <p:nvPicPr>
          <p:cNvPr id="209" name="Google Shape;209;p24"/>
          <p:cNvPicPr preferRelativeResize="0"/>
          <p:nvPr/>
        </p:nvPicPr>
        <p:blipFill rotWithShape="1">
          <a:blip r:embed="rId3">
            <a:alphaModFix/>
          </a:blip>
          <a:srcRect b="0" l="0" r="42452" t="0"/>
          <a:stretch/>
        </p:blipFill>
        <p:spPr>
          <a:xfrm>
            <a:off x="5957620" y="3298900"/>
            <a:ext cx="2844401" cy="14858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819150" y="638950"/>
            <a:ext cx="7505700" cy="55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t>Problem Statement</a:t>
            </a:r>
            <a:endParaRPr sz="2500"/>
          </a:p>
        </p:txBody>
      </p:sp>
      <p:sp>
        <p:nvSpPr>
          <p:cNvPr id="135" name="Google Shape;135;p14"/>
          <p:cNvSpPr txBox="1"/>
          <p:nvPr>
            <p:ph idx="1" type="body"/>
          </p:nvPr>
        </p:nvSpPr>
        <p:spPr>
          <a:xfrm>
            <a:off x="819150" y="1195150"/>
            <a:ext cx="7546200" cy="225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The COVID-19 pandemic has affected many of us. With depression and social isolation on the rise, and with many businesses closing affecting employment negatively, we are looking for solutions to lift up the mood and bring in an element of fun and togetherness. We need an outlet to combat feelings of loneliness and lack of motivation due to COVID-19.  In this project, we aim at helping a specific group of people who have been affected negatively by the pandemic: </a:t>
            </a:r>
            <a:r>
              <a:rPr b="1" lang="en">
                <a:solidFill>
                  <a:srgbClr val="000000"/>
                </a:solidFill>
              </a:rPr>
              <a:t>B</a:t>
            </a:r>
            <a:r>
              <a:rPr b="1" lang="en">
                <a:solidFill>
                  <a:srgbClr val="000000"/>
                </a:solidFill>
              </a:rPr>
              <a:t>artenders.</a:t>
            </a:r>
            <a:r>
              <a:rPr lang="en">
                <a:solidFill>
                  <a:srgbClr val="000000"/>
                </a:solidFill>
              </a:rPr>
              <a:t> </a:t>
            </a:r>
            <a:endParaRPr>
              <a:solidFill>
                <a:srgbClr val="000000"/>
              </a:solidFill>
            </a:endParaRPr>
          </a:p>
          <a:p>
            <a:pPr indent="0" lvl="0" marL="0" rtl="0" algn="l">
              <a:spcBef>
                <a:spcPts val="1600"/>
              </a:spcBef>
              <a:spcAft>
                <a:spcPts val="0"/>
              </a:spcAft>
              <a:buNone/>
            </a:pPr>
            <a:r>
              <a:rPr b="1" lang="en" sz="1600">
                <a:solidFill>
                  <a:srgbClr val="000000"/>
                </a:solidFill>
              </a:rPr>
              <a:t>Bartenders need a way to maintain socializing with people that share their trade, motivation, and continue to practice their skill. </a:t>
            </a:r>
            <a:endParaRPr b="1" sz="1600">
              <a:solidFill>
                <a:srgbClr val="000000"/>
              </a:solidFill>
            </a:endParaRPr>
          </a:p>
          <a:p>
            <a:pPr indent="0" lvl="0" marL="0" rtl="0" algn="l">
              <a:spcBef>
                <a:spcPts val="1600"/>
              </a:spcBef>
              <a:spcAft>
                <a:spcPts val="0"/>
              </a:spcAft>
              <a:buNone/>
            </a:pPr>
            <a:r>
              <a:t/>
            </a:r>
            <a:endParaRPr>
              <a:solidFill>
                <a:srgbClr val="000000"/>
              </a:solidFill>
            </a:endParaRPr>
          </a:p>
          <a:p>
            <a:pPr indent="0" lvl="0" marL="0" rtl="0" algn="l">
              <a:spcBef>
                <a:spcPts val="1600"/>
              </a:spcBef>
              <a:spcAft>
                <a:spcPts val="0"/>
              </a:spcAft>
              <a:buNone/>
            </a:pPr>
            <a:r>
              <a:rPr b="1" lang="en">
                <a:solidFill>
                  <a:srgbClr val="000000"/>
                </a:solidFill>
              </a:rPr>
              <a:t>How might we</a:t>
            </a:r>
            <a:r>
              <a:rPr lang="en">
                <a:solidFill>
                  <a:srgbClr val="000000"/>
                </a:solidFill>
              </a:rPr>
              <a:t> maintain the fun of the bar scene, while bars are closed?</a:t>
            </a:r>
            <a:endParaRPr sz="1000">
              <a:solidFill>
                <a:srgbClr val="000000"/>
              </a:solidFill>
              <a:latin typeface="Roboto"/>
              <a:ea typeface="Roboto"/>
              <a:cs typeface="Roboto"/>
              <a:sym typeface="Roboto"/>
            </a:endParaRPr>
          </a:p>
          <a:p>
            <a:pPr indent="0" lvl="0" marL="0" rtl="0" algn="l">
              <a:spcBef>
                <a:spcPts val="1600"/>
              </a:spcBef>
              <a:spcAft>
                <a:spcPts val="1600"/>
              </a:spcAft>
              <a:buNone/>
            </a:pPr>
            <a:r>
              <a:t/>
            </a:r>
            <a:endParaRPr>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5"/>
          <p:cNvSpPr txBox="1"/>
          <p:nvPr>
            <p:ph type="title"/>
          </p:nvPr>
        </p:nvSpPr>
        <p:spPr>
          <a:xfrm>
            <a:off x="819150" y="638950"/>
            <a:ext cx="7505700" cy="55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t>Solution Statement</a:t>
            </a:r>
            <a:endParaRPr sz="2500"/>
          </a:p>
          <a:p>
            <a:pPr indent="0" lvl="0" marL="0" rtl="0" algn="l">
              <a:spcBef>
                <a:spcPts val="0"/>
              </a:spcBef>
              <a:spcAft>
                <a:spcPts val="0"/>
              </a:spcAft>
              <a:buNone/>
            </a:pPr>
            <a:r>
              <a:t/>
            </a:r>
            <a:endParaRPr sz="2500"/>
          </a:p>
        </p:txBody>
      </p:sp>
      <p:sp>
        <p:nvSpPr>
          <p:cNvPr id="141" name="Google Shape;141;p15"/>
          <p:cNvSpPr txBox="1"/>
          <p:nvPr>
            <p:ph idx="1" type="body"/>
          </p:nvPr>
        </p:nvSpPr>
        <p:spPr>
          <a:xfrm>
            <a:off x="819150" y="1195150"/>
            <a:ext cx="7505700" cy="786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solidFill>
                  <a:srgbClr val="000000"/>
                </a:solidFill>
              </a:rPr>
              <a:t>Challenge.ME connects bartenders with contests that allow them to practice or test their unique skills against others.</a:t>
            </a:r>
            <a:endParaRPr>
              <a:solidFill>
                <a:srgbClr val="000000"/>
              </a:solidFill>
            </a:endParaRPr>
          </a:p>
          <a:p>
            <a:pPr indent="0" lvl="0" marL="0" rtl="0" algn="l">
              <a:spcBef>
                <a:spcPts val="0"/>
              </a:spcBef>
              <a:spcAft>
                <a:spcPts val="1600"/>
              </a:spcAft>
              <a:buNone/>
            </a:pPr>
            <a:r>
              <a:t/>
            </a:r>
            <a:endParaRPr>
              <a:solidFill>
                <a:srgbClr val="000000"/>
              </a:solidFill>
            </a:endParaRPr>
          </a:p>
        </p:txBody>
      </p:sp>
      <p:sp>
        <p:nvSpPr>
          <p:cNvPr id="142" name="Google Shape;142;p15"/>
          <p:cNvSpPr txBox="1"/>
          <p:nvPr>
            <p:ph idx="1" type="body"/>
          </p:nvPr>
        </p:nvSpPr>
        <p:spPr>
          <a:xfrm>
            <a:off x="853025" y="2050725"/>
            <a:ext cx="7505700" cy="1479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solidFill>
                  <a:srgbClr val="000000"/>
                </a:solidFill>
              </a:rPr>
              <a:t>Challenge.ME Features</a:t>
            </a:r>
            <a:endParaRPr>
              <a:solidFill>
                <a:srgbClr val="000000"/>
              </a:solidFill>
            </a:endParaRPr>
          </a:p>
          <a:p>
            <a:pPr indent="0" lvl="0" marL="0" rtl="0" algn="l">
              <a:lnSpc>
                <a:spcPct val="100000"/>
              </a:lnSpc>
              <a:spcBef>
                <a:spcPts val="0"/>
              </a:spcBef>
              <a:spcAft>
                <a:spcPts val="0"/>
              </a:spcAft>
              <a:buNone/>
            </a:pPr>
            <a:r>
              <a:t/>
            </a:r>
            <a:endParaRPr>
              <a:solidFill>
                <a:srgbClr val="000000"/>
              </a:solidFill>
            </a:endParaRPr>
          </a:p>
          <a:p>
            <a:pPr indent="-311150" lvl="0" marL="457200" rtl="0" algn="l">
              <a:lnSpc>
                <a:spcPct val="100000"/>
              </a:lnSpc>
              <a:spcBef>
                <a:spcPts val="0"/>
              </a:spcBef>
              <a:spcAft>
                <a:spcPts val="0"/>
              </a:spcAft>
              <a:buClr>
                <a:srgbClr val="000000"/>
              </a:buClr>
              <a:buSzPts val="1300"/>
              <a:buChar char="-"/>
            </a:pPr>
            <a:r>
              <a:rPr b="1" lang="en">
                <a:solidFill>
                  <a:srgbClr val="000000"/>
                </a:solidFill>
              </a:rPr>
              <a:t>Communicate: </a:t>
            </a:r>
            <a:r>
              <a:rPr lang="en">
                <a:solidFill>
                  <a:srgbClr val="000000"/>
                </a:solidFill>
              </a:rPr>
              <a:t>Promotes Remote Togetherness by allowing you to chat with other Bartenders in each contest page</a:t>
            </a:r>
            <a:endParaRPr>
              <a:solidFill>
                <a:srgbClr val="000000"/>
              </a:solidFill>
            </a:endParaRPr>
          </a:p>
          <a:p>
            <a:pPr indent="-311150" lvl="0" marL="457200" rtl="0" algn="l">
              <a:lnSpc>
                <a:spcPct val="100000"/>
              </a:lnSpc>
              <a:spcBef>
                <a:spcPts val="0"/>
              </a:spcBef>
              <a:spcAft>
                <a:spcPts val="0"/>
              </a:spcAft>
              <a:buClr>
                <a:srgbClr val="000000"/>
              </a:buClr>
              <a:buSzPts val="1300"/>
              <a:buChar char="-"/>
            </a:pPr>
            <a:r>
              <a:rPr b="1" lang="en">
                <a:solidFill>
                  <a:srgbClr val="000000"/>
                </a:solidFill>
              </a:rPr>
              <a:t>Create: </a:t>
            </a:r>
            <a:r>
              <a:rPr lang="en">
                <a:solidFill>
                  <a:srgbClr val="000000"/>
                </a:solidFill>
              </a:rPr>
              <a:t>Upskill your craft by competing in drink-related challenges</a:t>
            </a:r>
            <a:endParaRPr>
              <a:solidFill>
                <a:srgbClr val="000000"/>
              </a:solidFill>
            </a:endParaRPr>
          </a:p>
          <a:p>
            <a:pPr indent="-311150" lvl="0" marL="457200" rtl="0" algn="l">
              <a:lnSpc>
                <a:spcPct val="100000"/>
              </a:lnSpc>
              <a:spcBef>
                <a:spcPts val="0"/>
              </a:spcBef>
              <a:spcAft>
                <a:spcPts val="0"/>
              </a:spcAft>
              <a:buClr>
                <a:srgbClr val="000000"/>
              </a:buClr>
              <a:buSzPts val="1300"/>
              <a:buChar char="-"/>
            </a:pPr>
            <a:r>
              <a:rPr b="1" lang="en">
                <a:solidFill>
                  <a:srgbClr val="000000"/>
                </a:solidFill>
              </a:rPr>
              <a:t>Compete:</a:t>
            </a:r>
            <a:r>
              <a:rPr lang="en">
                <a:solidFill>
                  <a:srgbClr val="000000"/>
                </a:solidFill>
              </a:rPr>
              <a:t> A little </a:t>
            </a:r>
            <a:r>
              <a:rPr lang="en">
                <a:solidFill>
                  <a:srgbClr val="000000"/>
                </a:solidFill>
              </a:rPr>
              <a:t>competition</a:t>
            </a:r>
            <a:r>
              <a:rPr lang="en">
                <a:solidFill>
                  <a:srgbClr val="000000"/>
                </a:solidFill>
              </a:rPr>
              <a:t> to get the blood flowing! The more people you beat in a competition you move up in our Challenge.ME Leaderboard!  </a:t>
            </a:r>
            <a:endParaRPr>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6"/>
          <p:cNvSpPr txBox="1"/>
          <p:nvPr>
            <p:ph type="title"/>
          </p:nvPr>
        </p:nvSpPr>
        <p:spPr>
          <a:xfrm>
            <a:off x="819150" y="845600"/>
            <a:ext cx="7505700" cy="598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500"/>
              <a:t>Isolation has negative impacts on mental health</a:t>
            </a:r>
            <a:endParaRPr sz="2500"/>
          </a:p>
        </p:txBody>
      </p:sp>
      <p:sp>
        <p:nvSpPr>
          <p:cNvPr id="148" name="Google Shape;148;p16"/>
          <p:cNvSpPr txBox="1"/>
          <p:nvPr>
            <p:ph idx="1" type="body"/>
          </p:nvPr>
        </p:nvSpPr>
        <p:spPr>
          <a:xfrm>
            <a:off x="819150" y="1990725"/>
            <a:ext cx="7505700" cy="12672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1500">
                <a:solidFill>
                  <a:srgbClr val="000000"/>
                </a:solidFill>
              </a:rPr>
              <a:t>Perceived social isolation during the COVID-19 pandemic significantly has had an extraordinary global impact, with significant psychological consequences. Changes in our daily lives, feeling of loneliness, job losses, financial difficulty, and grief over the death of loved ones have the potential to affect the mental health of many. [</a:t>
            </a:r>
            <a:r>
              <a:rPr lang="en" sz="1500" u="sng">
                <a:solidFill>
                  <a:srgbClr val="000000"/>
                </a:solidFill>
                <a:hlinkClick r:id="rId3">
                  <a:extLst>
                    <a:ext uri="{A12FA001-AC4F-418D-AE19-62706E023703}">
                      <ahyp:hlinkClr val="tx"/>
                    </a:ext>
                  </a:extLst>
                </a:hlinkClick>
              </a:rPr>
              <a:t>source</a:t>
            </a:r>
            <a:r>
              <a:rPr lang="en" sz="1500">
                <a:solidFill>
                  <a:srgbClr val="000000"/>
                </a:solidFill>
              </a:rPr>
              <a:t>: National Institute of Health]</a:t>
            </a:r>
            <a:endParaRPr sz="1500">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pic>
        <p:nvPicPr>
          <p:cNvPr id="153" name="Google Shape;153;p17"/>
          <p:cNvPicPr preferRelativeResize="0"/>
          <p:nvPr/>
        </p:nvPicPr>
        <p:blipFill rotWithShape="1">
          <a:blip r:embed="rId3">
            <a:alphaModFix/>
          </a:blip>
          <a:srcRect b="0" l="9662" r="8937" t="0"/>
          <a:stretch/>
        </p:blipFill>
        <p:spPr>
          <a:xfrm>
            <a:off x="211750" y="1041225"/>
            <a:ext cx="8720500" cy="3061050"/>
          </a:xfrm>
          <a:prstGeom prst="rect">
            <a:avLst/>
          </a:prstGeom>
          <a:noFill/>
          <a:ln>
            <a:noFill/>
          </a:ln>
        </p:spPr>
      </p:pic>
      <p:sp>
        <p:nvSpPr>
          <p:cNvPr id="154" name="Google Shape;154;p17"/>
          <p:cNvSpPr txBox="1"/>
          <p:nvPr/>
        </p:nvSpPr>
        <p:spPr>
          <a:xfrm>
            <a:off x="963000" y="375775"/>
            <a:ext cx="7218000" cy="42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alibri"/>
                <a:ea typeface="Calibri"/>
                <a:cs typeface="Calibri"/>
                <a:sym typeface="Calibri"/>
              </a:rPr>
              <a:t>Are we observing an increase in depression among adults since the pandemic?</a:t>
            </a:r>
            <a:endParaRPr>
              <a:latin typeface="Calibri"/>
              <a:ea typeface="Calibri"/>
              <a:cs typeface="Calibri"/>
              <a:sym typeface="Calibri"/>
            </a:endParaRPr>
          </a:p>
        </p:txBody>
      </p:sp>
      <p:sp>
        <p:nvSpPr>
          <p:cNvPr id="155" name="Google Shape;155;p17"/>
          <p:cNvSpPr txBox="1"/>
          <p:nvPr/>
        </p:nvSpPr>
        <p:spPr>
          <a:xfrm>
            <a:off x="963000" y="4147575"/>
            <a:ext cx="7218000" cy="52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200">
                <a:latin typeface="Calibri"/>
                <a:ea typeface="Calibri"/>
                <a:cs typeface="Calibri"/>
                <a:sym typeface="Calibri"/>
              </a:rPr>
              <a:t>In the most recent week compared to the beginning of the pandemic, all states, except Massachusetts and New York, record an increase in reports of depression symptoms among adults. [</a:t>
            </a:r>
            <a:r>
              <a:rPr i="1" lang="en" sz="1200" u="sng">
                <a:solidFill>
                  <a:schemeClr val="hlink"/>
                </a:solidFill>
                <a:latin typeface="Calibri"/>
                <a:ea typeface="Calibri"/>
                <a:cs typeface="Calibri"/>
                <a:sym typeface="Calibri"/>
                <a:hlinkClick r:id="rId4"/>
              </a:rPr>
              <a:t>data source</a:t>
            </a:r>
            <a:r>
              <a:rPr i="1" lang="en" sz="1200">
                <a:latin typeface="Calibri"/>
                <a:ea typeface="Calibri"/>
                <a:cs typeface="Calibri"/>
                <a:sym typeface="Calibri"/>
              </a:rPr>
              <a:t>: CDC]</a:t>
            </a:r>
            <a:endParaRPr i="1" sz="1200">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8"/>
          <p:cNvSpPr txBox="1"/>
          <p:nvPr/>
        </p:nvSpPr>
        <p:spPr>
          <a:xfrm>
            <a:off x="963000" y="560750"/>
            <a:ext cx="7218000" cy="42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alibri"/>
                <a:ea typeface="Calibri"/>
                <a:cs typeface="Calibri"/>
                <a:sym typeface="Calibri"/>
              </a:rPr>
              <a:t>How has the pandemic affected adults in various groups?</a:t>
            </a:r>
            <a:endParaRPr>
              <a:latin typeface="Calibri"/>
              <a:ea typeface="Calibri"/>
              <a:cs typeface="Calibri"/>
              <a:sym typeface="Calibri"/>
            </a:endParaRPr>
          </a:p>
        </p:txBody>
      </p:sp>
      <p:sp>
        <p:nvSpPr>
          <p:cNvPr id="161" name="Google Shape;161;p18"/>
          <p:cNvSpPr txBox="1"/>
          <p:nvPr/>
        </p:nvSpPr>
        <p:spPr>
          <a:xfrm>
            <a:off x="963000" y="3884325"/>
            <a:ext cx="7218000" cy="74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200">
                <a:latin typeface="Calibri"/>
                <a:ea typeface="Calibri"/>
                <a:cs typeface="Calibri"/>
                <a:sym typeface="Calibri"/>
              </a:rPr>
              <a:t>Reports of depression in adults have been increasing over time, since April and through the rest of the year.  </a:t>
            </a:r>
            <a:endParaRPr i="1" sz="1200">
              <a:latin typeface="Calibri"/>
              <a:ea typeface="Calibri"/>
              <a:cs typeface="Calibri"/>
              <a:sym typeface="Calibri"/>
            </a:endParaRPr>
          </a:p>
          <a:p>
            <a:pPr indent="0" lvl="0" marL="0" rtl="0" algn="l">
              <a:spcBef>
                <a:spcPts val="0"/>
              </a:spcBef>
              <a:spcAft>
                <a:spcPts val="0"/>
              </a:spcAft>
              <a:buNone/>
            </a:pPr>
            <a:r>
              <a:rPr i="1" lang="en" sz="1200">
                <a:latin typeface="Calibri"/>
                <a:ea typeface="Calibri"/>
                <a:cs typeface="Calibri"/>
                <a:sym typeface="Calibri"/>
              </a:rPr>
              <a:t>[</a:t>
            </a:r>
            <a:r>
              <a:rPr i="1" lang="en" sz="1200" u="sng">
                <a:solidFill>
                  <a:schemeClr val="accent5"/>
                </a:solidFill>
                <a:latin typeface="Calibri"/>
                <a:ea typeface="Calibri"/>
                <a:cs typeface="Calibri"/>
                <a:sym typeface="Calibri"/>
                <a:hlinkClick r:id="rId3">
                  <a:extLst>
                    <a:ext uri="{A12FA001-AC4F-418D-AE19-62706E023703}">
                      <ahyp:hlinkClr val="tx"/>
                    </a:ext>
                  </a:extLst>
                </a:hlinkClick>
              </a:rPr>
              <a:t>data source</a:t>
            </a:r>
            <a:r>
              <a:rPr i="1" lang="en" sz="1200">
                <a:latin typeface="Calibri"/>
                <a:ea typeface="Calibri"/>
                <a:cs typeface="Calibri"/>
                <a:sym typeface="Calibri"/>
              </a:rPr>
              <a:t>: CDC]</a:t>
            </a:r>
            <a:endParaRPr i="1" sz="1200">
              <a:latin typeface="Calibri"/>
              <a:ea typeface="Calibri"/>
              <a:cs typeface="Calibri"/>
              <a:sym typeface="Calibri"/>
            </a:endParaRPr>
          </a:p>
          <a:p>
            <a:pPr indent="0" lvl="0" marL="0" rtl="0" algn="l">
              <a:spcBef>
                <a:spcPts val="0"/>
              </a:spcBef>
              <a:spcAft>
                <a:spcPts val="0"/>
              </a:spcAft>
              <a:buNone/>
            </a:pPr>
            <a:r>
              <a:rPr i="1" lang="en" sz="1200">
                <a:latin typeface="Calibri"/>
                <a:ea typeface="Calibri"/>
                <a:cs typeface="Calibri"/>
                <a:sym typeface="Calibri"/>
              </a:rPr>
              <a:t>Average age of bartenders is 35. </a:t>
            </a:r>
            <a:r>
              <a:rPr i="1" lang="en" sz="1200" u="sng">
                <a:solidFill>
                  <a:schemeClr val="hlink"/>
                </a:solidFill>
                <a:latin typeface="Calibri"/>
                <a:ea typeface="Calibri"/>
                <a:cs typeface="Calibri"/>
                <a:sym typeface="Calibri"/>
                <a:hlinkClick r:id="rId4"/>
              </a:rPr>
              <a:t>Link</a:t>
            </a:r>
            <a:r>
              <a:rPr i="1" lang="en" sz="1200">
                <a:latin typeface="Calibri"/>
                <a:ea typeface="Calibri"/>
                <a:cs typeface="Calibri"/>
                <a:sym typeface="Calibri"/>
              </a:rPr>
              <a:t>. </a:t>
            </a:r>
            <a:endParaRPr i="1" sz="1200">
              <a:latin typeface="Calibri"/>
              <a:ea typeface="Calibri"/>
              <a:cs typeface="Calibri"/>
              <a:sym typeface="Calibri"/>
            </a:endParaRPr>
          </a:p>
          <a:p>
            <a:pPr indent="0" lvl="0" marL="0" rtl="0" algn="l">
              <a:spcBef>
                <a:spcPts val="0"/>
              </a:spcBef>
              <a:spcAft>
                <a:spcPts val="0"/>
              </a:spcAft>
              <a:buNone/>
            </a:pPr>
            <a:r>
              <a:rPr i="1" lang="en" sz="1200">
                <a:latin typeface="Calibri"/>
                <a:ea typeface="Calibri"/>
                <a:cs typeface="Calibri"/>
                <a:sym typeface="Calibri"/>
              </a:rPr>
              <a:t>Most bartenders have a high school degree. </a:t>
            </a:r>
            <a:r>
              <a:rPr i="1" lang="en" sz="1200" u="sng">
                <a:solidFill>
                  <a:schemeClr val="hlink"/>
                </a:solidFill>
                <a:latin typeface="Calibri"/>
                <a:ea typeface="Calibri"/>
                <a:cs typeface="Calibri"/>
                <a:sym typeface="Calibri"/>
                <a:hlinkClick r:id="rId5"/>
              </a:rPr>
              <a:t>Link</a:t>
            </a:r>
            <a:r>
              <a:rPr i="1" lang="en" sz="1200">
                <a:latin typeface="Calibri"/>
                <a:ea typeface="Calibri"/>
                <a:cs typeface="Calibri"/>
                <a:sym typeface="Calibri"/>
              </a:rPr>
              <a:t>.</a:t>
            </a:r>
            <a:endParaRPr i="1" sz="1200">
              <a:latin typeface="Calibri"/>
              <a:ea typeface="Calibri"/>
              <a:cs typeface="Calibri"/>
              <a:sym typeface="Calibri"/>
            </a:endParaRPr>
          </a:p>
          <a:p>
            <a:pPr indent="0" lvl="0" marL="0" rtl="0" algn="l">
              <a:spcBef>
                <a:spcPts val="0"/>
              </a:spcBef>
              <a:spcAft>
                <a:spcPts val="0"/>
              </a:spcAft>
              <a:buNone/>
            </a:pPr>
            <a:r>
              <a:t/>
            </a:r>
            <a:endParaRPr i="1" sz="1200">
              <a:latin typeface="Calibri"/>
              <a:ea typeface="Calibri"/>
              <a:cs typeface="Calibri"/>
              <a:sym typeface="Calibri"/>
            </a:endParaRPr>
          </a:p>
          <a:p>
            <a:pPr indent="0" lvl="0" marL="0" rtl="0" algn="l">
              <a:spcBef>
                <a:spcPts val="0"/>
              </a:spcBef>
              <a:spcAft>
                <a:spcPts val="0"/>
              </a:spcAft>
              <a:buNone/>
            </a:pPr>
            <a:r>
              <a:t/>
            </a:r>
            <a:endParaRPr i="1" sz="1200">
              <a:latin typeface="Calibri"/>
              <a:ea typeface="Calibri"/>
              <a:cs typeface="Calibri"/>
              <a:sym typeface="Calibri"/>
            </a:endParaRPr>
          </a:p>
        </p:txBody>
      </p:sp>
      <p:pic>
        <p:nvPicPr>
          <p:cNvPr id="162" name="Google Shape;162;p18"/>
          <p:cNvPicPr preferRelativeResize="0"/>
          <p:nvPr/>
        </p:nvPicPr>
        <p:blipFill>
          <a:blip r:embed="rId6">
            <a:alphaModFix/>
          </a:blip>
          <a:stretch>
            <a:fillRect/>
          </a:stretch>
        </p:blipFill>
        <p:spPr>
          <a:xfrm>
            <a:off x="211049" y="1325762"/>
            <a:ext cx="8721902" cy="249197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pic>
        <p:nvPicPr>
          <p:cNvPr id="167" name="Google Shape;167;p19"/>
          <p:cNvPicPr preferRelativeResize="0"/>
          <p:nvPr/>
        </p:nvPicPr>
        <p:blipFill rotWithShape="1">
          <a:blip r:embed="rId3">
            <a:alphaModFix/>
          </a:blip>
          <a:srcRect b="0" l="0" r="0" t="-6326"/>
          <a:stretch/>
        </p:blipFill>
        <p:spPr>
          <a:xfrm>
            <a:off x="667863" y="3229925"/>
            <a:ext cx="7808274" cy="1313550"/>
          </a:xfrm>
          <a:prstGeom prst="rect">
            <a:avLst/>
          </a:prstGeom>
          <a:noFill/>
          <a:ln>
            <a:noFill/>
          </a:ln>
        </p:spPr>
      </p:pic>
      <p:pic>
        <p:nvPicPr>
          <p:cNvPr id="168" name="Google Shape;168;p19"/>
          <p:cNvPicPr preferRelativeResize="0"/>
          <p:nvPr/>
        </p:nvPicPr>
        <p:blipFill>
          <a:blip r:embed="rId4">
            <a:alphaModFix/>
          </a:blip>
          <a:stretch>
            <a:fillRect/>
          </a:stretch>
        </p:blipFill>
        <p:spPr>
          <a:xfrm>
            <a:off x="4560276" y="619350"/>
            <a:ext cx="3915849" cy="2610576"/>
          </a:xfrm>
          <a:prstGeom prst="rect">
            <a:avLst/>
          </a:prstGeom>
          <a:noFill/>
          <a:ln>
            <a:noFill/>
          </a:ln>
        </p:spPr>
      </p:pic>
      <p:sp>
        <p:nvSpPr>
          <p:cNvPr id="169" name="Google Shape;169;p19"/>
          <p:cNvSpPr txBox="1"/>
          <p:nvPr/>
        </p:nvSpPr>
        <p:spPr>
          <a:xfrm>
            <a:off x="904150" y="1548600"/>
            <a:ext cx="3541200" cy="16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alibri"/>
                <a:ea typeface="Calibri"/>
                <a:cs typeface="Calibri"/>
                <a:sym typeface="Calibri"/>
              </a:rPr>
              <a:t>Even though 29% of the population was able to continue working safely from home, for the remaining 71% the situation remained uncertain, with some losing their jobs due to business shutdowns and mandated lockdown orders. </a:t>
            </a:r>
            <a:endParaRPr>
              <a:latin typeface="Calibri"/>
              <a:ea typeface="Calibri"/>
              <a:cs typeface="Calibri"/>
              <a:sym typeface="Calibri"/>
            </a:endParaRPr>
          </a:p>
          <a:p>
            <a:pPr indent="0" lvl="0" marL="0" rtl="0" algn="l">
              <a:spcBef>
                <a:spcPts val="0"/>
              </a:spcBef>
              <a:spcAft>
                <a:spcPts val="0"/>
              </a:spcAft>
              <a:buNone/>
            </a:pPr>
            <a:r>
              <a:rPr lang="en" sz="1300">
                <a:latin typeface="Calibri"/>
                <a:ea typeface="Calibri"/>
                <a:cs typeface="Calibri"/>
                <a:sym typeface="Calibri"/>
              </a:rPr>
              <a:t>[</a:t>
            </a:r>
            <a:r>
              <a:rPr lang="en" sz="1300" u="sng">
                <a:solidFill>
                  <a:schemeClr val="accent5"/>
                </a:solidFill>
                <a:latin typeface="Calibri"/>
                <a:ea typeface="Calibri"/>
                <a:cs typeface="Calibri"/>
                <a:sym typeface="Calibri"/>
                <a:hlinkClick r:id="rId5">
                  <a:extLst>
                    <a:ext uri="{A12FA001-AC4F-418D-AE19-62706E023703}">
                      <ahyp:hlinkClr val="tx"/>
                    </a:ext>
                  </a:extLst>
                </a:hlinkClick>
              </a:rPr>
              <a:t>source</a:t>
            </a:r>
            <a:r>
              <a:rPr lang="en" sz="1300">
                <a:solidFill>
                  <a:schemeClr val="dk1"/>
                </a:solidFill>
                <a:latin typeface="Calibri"/>
                <a:ea typeface="Calibri"/>
                <a:cs typeface="Calibri"/>
                <a:sym typeface="Calibri"/>
              </a:rPr>
              <a:t>:</a:t>
            </a:r>
            <a:r>
              <a:rPr lang="en" sz="1300">
                <a:latin typeface="Calibri"/>
                <a:ea typeface="Calibri"/>
                <a:cs typeface="Calibri"/>
                <a:sym typeface="Calibri"/>
              </a:rPr>
              <a:t> Visual Capitalist/Department of Labor]</a:t>
            </a:r>
            <a:endParaRPr>
              <a:latin typeface="Calibri"/>
              <a:ea typeface="Calibri"/>
              <a:cs typeface="Calibri"/>
              <a:sym typeface="Calibri"/>
            </a:endParaRPr>
          </a:p>
        </p:txBody>
      </p:sp>
      <p:sp>
        <p:nvSpPr>
          <p:cNvPr id="170" name="Google Shape;170;p19"/>
          <p:cNvSpPr txBox="1"/>
          <p:nvPr/>
        </p:nvSpPr>
        <p:spPr>
          <a:xfrm>
            <a:off x="904150" y="619350"/>
            <a:ext cx="3541200" cy="720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900">
                <a:solidFill>
                  <a:schemeClr val="lt1"/>
                </a:solidFill>
                <a:latin typeface="Nunito"/>
                <a:ea typeface="Nunito"/>
                <a:cs typeface="Nunito"/>
                <a:sym typeface="Nunito"/>
              </a:rPr>
              <a:t>The pandemic has affected employment negatively</a:t>
            </a:r>
            <a:endParaRPr sz="800">
              <a:latin typeface="Nunito"/>
              <a:ea typeface="Nunito"/>
              <a:cs typeface="Nunito"/>
              <a:sym typeface="Nuni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0"/>
          <p:cNvSpPr txBox="1"/>
          <p:nvPr/>
        </p:nvSpPr>
        <p:spPr>
          <a:xfrm>
            <a:off x="963000" y="560750"/>
            <a:ext cx="7218000" cy="42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alibri"/>
                <a:ea typeface="Calibri"/>
                <a:cs typeface="Calibri"/>
                <a:sym typeface="Calibri"/>
              </a:rPr>
              <a:t>What does loss of income look like across the country during the pandemic?</a:t>
            </a:r>
            <a:endParaRPr>
              <a:latin typeface="Calibri"/>
              <a:ea typeface="Calibri"/>
              <a:cs typeface="Calibri"/>
              <a:sym typeface="Calibri"/>
            </a:endParaRPr>
          </a:p>
        </p:txBody>
      </p:sp>
      <p:sp>
        <p:nvSpPr>
          <p:cNvPr id="176" name="Google Shape;176;p20"/>
          <p:cNvSpPr txBox="1"/>
          <p:nvPr/>
        </p:nvSpPr>
        <p:spPr>
          <a:xfrm>
            <a:off x="963000" y="3884325"/>
            <a:ext cx="7218000" cy="42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200">
                <a:latin typeface="Calibri"/>
                <a:ea typeface="Calibri"/>
                <a:cs typeface="Calibri"/>
                <a:sym typeface="Calibri"/>
              </a:rPr>
              <a:t>Income loss has been experienced across the country during the pandemic, with Nevada being affected the most.</a:t>
            </a:r>
            <a:endParaRPr i="1" sz="1200">
              <a:latin typeface="Calibri"/>
              <a:ea typeface="Calibri"/>
              <a:cs typeface="Calibri"/>
              <a:sym typeface="Calibri"/>
            </a:endParaRPr>
          </a:p>
        </p:txBody>
      </p:sp>
      <p:pic>
        <p:nvPicPr>
          <p:cNvPr id="177" name="Google Shape;177;p20"/>
          <p:cNvPicPr preferRelativeResize="0"/>
          <p:nvPr/>
        </p:nvPicPr>
        <p:blipFill>
          <a:blip r:embed="rId3">
            <a:alphaModFix/>
          </a:blip>
          <a:stretch>
            <a:fillRect/>
          </a:stretch>
        </p:blipFill>
        <p:spPr>
          <a:xfrm>
            <a:off x="269463" y="1496113"/>
            <a:ext cx="8605070" cy="21512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1"/>
          <p:cNvSpPr txBox="1"/>
          <p:nvPr>
            <p:ph idx="1" type="body"/>
          </p:nvPr>
        </p:nvSpPr>
        <p:spPr>
          <a:xfrm>
            <a:off x="4572000" y="511875"/>
            <a:ext cx="4198800" cy="177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Frustrations</a:t>
            </a:r>
            <a:endParaRPr/>
          </a:p>
          <a:p>
            <a:pPr indent="-311150" lvl="0" marL="457200" rtl="0" algn="l">
              <a:spcBef>
                <a:spcPts val="1600"/>
              </a:spcBef>
              <a:spcAft>
                <a:spcPts val="0"/>
              </a:spcAft>
              <a:buSzPts val="1300"/>
              <a:buChar char="●"/>
            </a:pPr>
            <a:r>
              <a:rPr lang="en"/>
              <a:t>Bar he worked at is closed due to Covid-19 and he has been </a:t>
            </a:r>
            <a:r>
              <a:rPr lang="en"/>
              <a:t>laid</a:t>
            </a:r>
            <a:r>
              <a:rPr lang="en"/>
              <a:t> off</a:t>
            </a:r>
            <a:endParaRPr/>
          </a:p>
          <a:p>
            <a:pPr indent="-311150" lvl="0" marL="457200" rtl="0" algn="l">
              <a:spcBef>
                <a:spcPts val="0"/>
              </a:spcBef>
              <a:spcAft>
                <a:spcPts val="0"/>
              </a:spcAft>
              <a:buSzPts val="1300"/>
              <a:buChar char="●"/>
            </a:pPr>
            <a:r>
              <a:rPr lang="en"/>
              <a:t>Feels depressed because he doesn’t see his customers everyday</a:t>
            </a:r>
            <a:endParaRPr/>
          </a:p>
          <a:p>
            <a:pPr indent="-311150" lvl="0" marL="457200" rtl="0" algn="l">
              <a:spcBef>
                <a:spcPts val="0"/>
              </a:spcBef>
              <a:spcAft>
                <a:spcPts val="0"/>
              </a:spcAft>
              <a:buSzPts val="1300"/>
              <a:buChar char="●"/>
            </a:pPr>
            <a:r>
              <a:rPr lang="en"/>
              <a:t>Feels anxious and  uninspired to do anything because he is unsure of the future</a:t>
            </a:r>
            <a:endParaRPr/>
          </a:p>
        </p:txBody>
      </p:sp>
      <p:sp>
        <p:nvSpPr>
          <p:cNvPr id="183" name="Google Shape;183;p21"/>
          <p:cNvSpPr txBox="1"/>
          <p:nvPr>
            <p:ph idx="1" type="body"/>
          </p:nvPr>
        </p:nvSpPr>
        <p:spPr>
          <a:xfrm>
            <a:off x="4572000" y="2469050"/>
            <a:ext cx="3684900" cy="203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Goals</a:t>
            </a:r>
            <a:endParaRPr/>
          </a:p>
          <a:p>
            <a:pPr indent="-311150" lvl="0" marL="457200" rtl="0" algn="l">
              <a:spcBef>
                <a:spcPts val="1600"/>
              </a:spcBef>
              <a:spcAft>
                <a:spcPts val="0"/>
              </a:spcAft>
              <a:buSzPts val="1300"/>
              <a:buChar char="●"/>
            </a:pPr>
            <a:r>
              <a:rPr lang="en"/>
              <a:t> He wants to connect with people again and share his love for cocktails with others</a:t>
            </a:r>
            <a:endParaRPr/>
          </a:p>
          <a:p>
            <a:pPr indent="-311150" lvl="0" marL="457200" rtl="0" algn="l">
              <a:spcBef>
                <a:spcPts val="0"/>
              </a:spcBef>
              <a:spcAft>
                <a:spcPts val="0"/>
              </a:spcAft>
              <a:buSzPts val="1300"/>
              <a:buChar char="●"/>
            </a:pPr>
            <a:r>
              <a:rPr lang="en"/>
              <a:t>Wants to keep his bartending skills sharp for when he can return to work</a:t>
            </a:r>
            <a:endParaRPr/>
          </a:p>
          <a:p>
            <a:pPr indent="-311150" lvl="0" marL="457200" rtl="0" algn="l">
              <a:spcBef>
                <a:spcPts val="0"/>
              </a:spcBef>
              <a:spcAft>
                <a:spcPts val="0"/>
              </a:spcAft>
              <a:buSzPts val="1300"/>
              <a:buChar char="●"/>
            </a:pPr>
            <a:r>
              <a:rPr lang="en"/>
              <a:t> Wants to do something productive with his time instead of binge watching shows</a:t>
            </a:r>
            <a:endParaRPr/>
          </a:p>
        </p:txBody>
      </p:sp>
      <p:pic>
        <p:nvPicPr>
          <p:cNvPr id="184" name="Google Shape;184;p21"/>
          <p:cNvPicPr preferRelativeResize="0"/>
          <p:nvPr/>
        </p:nvPicPr>
        <p:blipFill rotWithShape="1">
          <a:blip r:embed="rId3">
            <a:alphaModFix/>
          </a:blip>
          <a:srcRect b="0" l="32580" r="-6" t="0"/>
          <a:stretch/>
        </p:blipFill>
        <p:spPr>
          <a:xfrm>
            <a:off x="283550" y="363025"/>
            <a:ext cx="4140279" cy="4094650"/>
          </a:xfrm>
          <a:prstGeom prst="rect">
            <a:avLst/>
          </a:prstGeom>
          <a:noFill/>
          <a:ln>
            <a:noFill/>
          </a:ln>
        </p:spPr>
      </p:pic>
      <p:sp>
        <p:nvSpPr>
          <p:cNvPr id="185" name="Google Shape;185;p21"/>
          <p:cNvSpPr txBox="1"/>
          <p:nvPr>
            <p:ph type="title"/>
          </p:nvPr>
        </p:nvSpPr>
        <p:spPr>
          <a:xfrm>
            <a:off x="511225" y="4009600"/>
            <a:ext cx="3684900" cy="630900"/>
          </a:xfrm>
          <a:prstGeom prst="rect">
            <a:avLst/>
          </a:prstGeom>
          <a:solidFill>
            <a:srgbClr val="FFFFFF"/>
          </a:solidFill>
        </p:spPr>
        <p:txBody>
          <a:bodyPr anchorCtr="0" anchor="t" bIns="91425" lIns="91425" spcFirstLastPara="1" rIns="91425" wrap="square" tIns="91425">
            <a:noAutofit/>
          </a:bodyPr>
          <a:lstStyle/>
          <a:p>
            <a:pPr indent="0" lvl="0" marL="0" rtl="0" algn="l">
              <a:spcBef>
                <a:spcPts val="0"/>
              </a:spcBef>
              <a:spcAft>
                <a:spcPts val="0"/>
              </a:spcAft>
              <a:buNone/>
            </a:pPr>
            <a:r>
              <a:rPr lang="en"/>
              <a:t>Competitor Charles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