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Nuni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89e426cf2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89e426cf2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2d818dbd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2d818dbd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789e426cf2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89e426cf2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2e2244c5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b2e2244c5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a1226c9e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aa1226c9e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789e426cf2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89e426cf2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789e426cf2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89e426cf2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a1226c9e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a1226c9e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hyperlink" Target="https://data.cdc.gov/NCHS/Indicators-of-Anxiety-or-Depression-Based-on-Repor/8pt5-q6w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ata.cdc.gov/NCHS/Indicators-of-Anxiety-or-Depression-Based-on-Repor/8pt5-q6wp" TargetMode="External"/><Relationship Id="rId4" Type="http://schemas.openxmlformats.org/officeDocument/2006/relationships/hyperlink" Target="https://datausa.io/profile/soc/bartenders#:~:text=The%20median%20age%20of%20Bartenders,than%20than%20their%20Female%20counterparts" TargetMode="External"/><Relationship Id="rId5" Type="http://schemas.openxmlformats.org/officeDocument/2006/relationships/hyperlink" Target="https://www.owlguru.com/career/bartenders/requirements/#:~:text=No%20formal%20education%20is%20required,a%20vocational%20or%20technical%20school" TargetMode="External"/><Relationship Id="rId6"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ncbi.nlm.nih.gov/pmc/articles/PMC7513674/" TargetMode="External"/><Relationship Id="rId4" Type="http://schemas.openxmlformats.org/officeDocument/2006/relationships/hyperlink" Target="https://www.bls.gov/news.release/flex2.t01.htm" TargetMode="External"/><Relationship Id="rId5" Type="http://schemas.openxmlformats.org/officeDocument/2006/relationships/hyperlink" Target="https://www.visualcapitalist.com/the-front-line-visualizing-the-occupations-with-the-highest-covid-19-risk/" TargetMode="External"/><Relationship Id="rId6"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91353" y="121218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Challenge.ME</a:t>
            </a:r>
            <a:endParaRPr>
              <a:solidFill>
                <a:srgbClr val="000000"/>
              </a:solidFill>
            </a:endParaRPr>
          </a:p>
        </p:txBody>
      </p:sp>
      <p:sp>
        <p:nvSpPr>
          <p:cNvPr id="129" name="Google Shape;129;p13"/>
          <p:cNvSpPr txBox="1"/>
          <p:nvPr>
            <p:ph idx="1" type="subTitle"/>
          </p:nvPr>
        </p:nvSpPr>
        <p:spPr>
          <a:xfrm>
            <a:off x="1835225" y="2660286"/>
            <a:ext cx="5361300" cy="138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Karen Alarcon - UXDI</a:t>
            </a:r>
            <a:endParaRPr/>
          </a:p>
          <a:p>
            <a:pPr indent="0" lvl="0" marL="0" rtl="0" algn="ctr">
              <a:spcBef>
                <a:spcPts val="0"/>
              </a:spcBef>
              <a:spcAft>
                <a:spcPts val="0"/>
              </a:spcAft>
              <a:buNone/>
            </a:pPr>
            <a:r>
              <a:rPr lang="en"/>
              <a:t>Phoenix/Eric Ehmann - UXDI</a:t>
            </a:r>
            <a:endParaRPr/>
          </a:p>
          <a:p>
            <a:pPr indent="0" lvl="0" marL="0" rtl="0" algn="ctr">
              <a:spcBef>
                <a:spcPts val="0"/>
              </a:spcBef>
              <a:spcAft>
                <a:spcPts val="0"/>
              </a:spcAft>
              <a:buNone/>
            </a:pPr>
            <a:r>
              <a:rPr lang="en"/>
              <a:t>Daniel Michael - SEI</a:t>
            </a:r>
            <a:endParaRPr/>
          </a:p>
          <a:p>
            <a:pPr indent="0" lvl="0" marL="0" rtl="0" algn="ctr">
              <a:spcBef>
                <a:spcPts val="0"/>
              </a:spcBef>
              <a:spcAft>
                <a:spcPts val="0"/>
              </a:spcAft>
              <a:buNone/>
            </a:pPr>
            <a:r>
              <a:rPr lang="en"/>
              <a:t>Cristina Sahoo - DSI</a:t>
            </a:r>
            <a:endParaRPr/>
          </a:p>
          <a:p>
            <a:pPr indent="0" lvl="0" marL="0" rtl="0" algn="ctr">
              <a:spcBef>
                <a:spcPts val="0"/>
              </a:spcBef>
              <a:spcAft>
                <a:spcPts val="0"/>
              </a:spcAft>
              <a:buNone/>
            </a:pPr>
            <a:r>
              <a:rPr lang="en"/>
              <a:t>Kristina Timkova - SEI</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638950"/>
            <a:ext cx="7505700" cy="55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Problem Statement</a:t>
            </a:r>
            <a:endParaRPr sz="2500"/>
          </a:p>
        </p:txBody>
      </p:sp>
      <p:sp>
        <p:nvSpPr>
          <p:cNvPr id="135" name="Google Shape;135;p14"/>
          <p:cNvSpPr txBox="1"/>
          <p:nvPr>
            <p:ph idx="1" type="body"/>
          </p:nvPr>
        </p:nvSpPr>
        <p:spPr>
          <a:xfrm>
            <a:off x="819150" y="1195150"/>
            <a:ext cx="7505700" cy="177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 COVID-19 pandemic has affected many of us. With depression and social isolation on the rise, and with many businesses closing affecting employment negatively, we are looking for solutions to lift up the mood and bring in an element of fun and togetherness. We need an outlet to combat feelings of loneliness and lack of motivation due to COVID-19.  In this project, we aim at helping a specific group of people who have been affected negatively by the pandemic: </a:t>
            </a:r>
            <a:r>
              <a:rPr b="1" lang="en">
                <a:solidFill>
                  <a:srgbClr val="000000"/>
                </a:solidFill>
              </a:rPr>
              <a:t>B</a:t>
            </a:r>
            <a:r>
              <a:rPr b="1" lang="en">
                <a:solidFill>
                  <a:srgbClr val="000000"/>
                </a:solidFill>
              </a:rPr>
              <a:t>artenders.</a:t>
            </a:r>
            <a:r>
              <a:rPr lang="en">
                <a:solidFill>
                  <a:srgbClr val="000000"/>
                </a:solidFill>
              </a:rPr>
              <a:t> </a:t>
            </a:r>
            <a:endParaRPr>
              <a:solidFill>
                <a:srgbClr val="000000"/>
              </a:solidFill>
            </a:endParaRPr>
          </a:p>
          <a:p>
            <a:pPr indent="0" lvl="0" marL="0" rtl="0" algn="l">
              <a:spcBef>
                <a:spcPts val="1600"/>
              </a:spcBef>
              <a:spcAft>
                <a:spcPts val="0"/>
              </a:spcAft>
              <a:buNone/>
            </a:pPr>
            <a:r>
              <a:rPr lang="en">
                <a:solidFill>
                  <a:srgbClr val="000000"/>
                </a:solidFill>
              </a:rPr>
              <a:t>Bars have been closing, leaving bartenders out of work.  </a:t>
            </a:r>
            <a:r>
              <a:rPr b="1" lang="en">
                <a:solidFill>
                  <a:srgbClr val="000000"/>
                </a:solidFill>
              </a:rPr>
              <a:t>Bartenders need a way to maintain socializing with people that share their trade, motivation, and continue to practice their skill. </a:t>
            </a:r>
            <a:endParaRPr b="1">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rPr lang="en">
                <a:solidFill>
                  <a:srgbClr val="000000"/>
                </a:solidFill>
              </a:rPr>
              <a:t>How do we maintain the fun of the bar scene, while bars are closed?</a:t>
            </a:r>
            <a:endParaRPr sz="1000">
              <a:solidFill>
                <a:srgbClr val="000000"/>
              </a:solidFill>
              <a:latin typeface="Roboto"/>
              <a:ea typeface="Roboto"/>
              <a:cs typeface="Roboto"/>
              <a:sym typeface="Roboto"/>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638950"/>
            <a:ext cx="7505700" cy="55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Solution Statement</a:t>
            </a:r>
            <a:endParaRPr sz="2500"/>
          </a:p>
          <a:p>
            <a:pPr indent="0" lvl="0" marL="0" rtl="0" algn="l">
              <a:spcBef>
                <a:spcPts val="0"/>
              </a:spcBef>
              <a:spcAft>
                <a:spcPts val="0"/>
              </a:spcAft>
              <a:buNone/>
            </a:pPr>
            <a:r>
              <a:t/>
            </a:r>
            <a:endParaRPr sz="2500"/>
          </a:p>
        </p:txBody>
      </p:sp>
      <p:sp>
        <p:nvSpPr>
          <p:cNvPr id="141" name="Google Shape;141;p15"/>
          <p:cNvSpPr txBox="1"/>
          <p:nvPr>
            <p:ph idx="1" type="body"/>
          </p:nvPr>
        </p:nvSpPr>
        <p:spPr>
          <a:xfrm>
            <a:off x="819150" y="1195150"/>
            <a:ext cx="7505700" cy="786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rPr>
              <a:t>Challenge.ME connects bartenders with challenges that allow them to practice or test their unique skills against others.</a:t>
            </a:r>
            <a:endParaRPr>
              <a:solidFill>
                <a:srgbClr val="000000"/>
              </a:solidFill>
            </a:endParaRPr>
          </a:p>
          <a:p>
            <a:pPr indent="0" lvl="0" marL="0" rtl="0" algn="l">
              <a:spcBef>
                <a:spcPts val="0"/>
              </a:spcBef>
              <a:spcAft>
                <a:spcPts val="1600"/>
              </a:spcAft>
              <a:buNone/>
            </a:pPr>
            <a:r>
              <a:t/>
            </a:r>
            <a:endParaRPr>
              <a:solidFill>
                <a:srgbClr val="000000"/>
              </a:solidFill>
            </a:endParaRPr>
          </a:p>
        </p:txBody>
      </p:sp>
      <p:sp>
        <p:nvSpPr>
          <p:cNvPr id="142" name="Google Shape;142;p15"/>
          <p:cNvSpPr txBox="1"/>
          <p:nvPr>
            <p:ph idx="1" type="body"/>
          </p:nvPr>
        </p:nvSpPr>
        <p:spPr>
          <a:xfrm>
            <a:off x="860925" y="2714400"/>
            <a:ext cx="7505700" cy="147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rPr>
              <a:t>Challenge.ME </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311150" lvl="0" marL="457200" rtl="0" algn="l">
              <a:lnSpc>
                <a:spcPct val="100000"/>
              </a:lnSpc>
              <a:spcBef>
                <a:spcPts val="0"/>
              </a:spcBef>
              <a:spcAft>
                <a:spcPts val="0"/>
              </a:spcAft>
              <a:buClr>
                <a:srgbClr val="000000"/>
              </a:buClr>
              <a:buSzPts val="1300"/>
              <a:buChar char="-"/>
            </a:pPr>
            <a:r>
              <a:rPr lang="en">
                <a:solidFill>
                  <a:srgbClr val="000000"/>
                </a:solidFill>
              </a:rPr>
              <a:t>Promotes Remote Togetherness</a:t>
            </a:r>
            <a:endParaRPr>
              <a:solidFill>
                <a:srgbClr val="000000"/>
              </a:solidFill>
            </a:endParaRPr>
          </a:p>
          <a:p>
            <a:pPr indent="-311150" lvl="0" marL="457200" rtl="0" algn="l">
              <a:lnSpc>
                <a:spcPct val="100000"/>
              </a:lnSpc>
              <a:spcBef>
                <a:spcPts val="0"/>
              </a:spcBef>
              <a:spcAft>
                <a:spcPts val="0"/>
              </a:spcAft>
              <a:buClr>
                <a:srgbClr val="000000"/>
              </a:buClr>
              <a:buSzPts val="1300"/>
              <a:buChar char="-"/>
            </a:pPr>
            <a:r>
              <a:rPr lang="en">
                <a:solidFill>
                  <a:srgbClr val="000000"/>
                </a:solidFill>
              </a:rPr>
              <a:t>Upskills your craft</a:t>
            </a:r>
            <a:endParaRPr>
              <a:solidFill>
                <a:srgbClr val="000000"/>
              </a:solidFill>
            </a:endParaRPr>
          </a:p>
          <a:p>
            <a:pPr indent="-311150" lvl="0" marL="457200" rtl="0" algn="l">
              <a:lnSpc>
                <a:spcPct val="100000"/>
              </a:lnSpc>
              <a:spcBef>
                <a:spcPts val="0"/>
              </a:spcBef>
              <a:spcAft>
                <a:spcPts val="0"/>
              </a:spcAft>
              <a:buClr>
                <a:srgbClr val="000000"/>
              </a:buClr>
              <a:buSzPts val="1300"/>
              <a:buChar char="-"/>
            </a:pPr>
            <a:r>
              <a:rPr lang="en">
                <a:solidFill>
                  <a:srgbClr val="000000"/>
                </a:solidFill>
              </a:rPr>
              <a:t>Friendly Competition</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16"/>
          <p:cNvPicPr preferRelativeResize="0"/>
          <p:nvPr/>
        </p:nvPicPr>
        <p:blipFill rotWithShape="1">
          <a:blip r:embed="rId3">
            <a:alphaModFix/>
          </a:blip>
          <a:srcRect b="0" l="9662" r="8937" t="0"/>
          <a:stretch/>
        </p:blipFill>
        <p:spPr>
          <a:xfrm>
            <a:off x="211750" y="1041225"/>
            <a:ext cx="8720500" cy="3061050"/>
          </a:xfrm>
          <a:prstGeom prst="rect">
            <a:avLst/>
          </a:prstGeom>
          <a:noFill/>
          <a:ln>
            <a:noFill/>
          </a:ln>
        </p:spPr>
      </p:pic>
      <p:sp>
        <p:nvSpPr>
          <p:cNvPr id="148" name="Google Shape;148;p16"/>
          <p:cNvSpPr txBox="1"/>
          <p:nvPr/>
        </p:nvSpPr>
        <p:spPr>
          <a:xfrm>
            <a:off x="963000" y="375775"/>
            <a:ext cx="7218000" cy="42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Are we observing an increase in depression among adults since the pandemic?</a:t>
            </a:r>
            <a:endParaRPr>
              <a:latin typeface="Calibri"/>
              <a:ea typeface="Calibri"/>
              <a:cs typeface="Calibri"/>
              <a:sym typeface="Calibri"/>
            </a:endParaRPr>
          </a:p>
        </p:txBody>
      </p:sp>
      <p:sp>
        <p:nvSpPr>
          <p:cNvPr id="149" name="Google Shape;149;p16"/>
          <p:cNvSpPr txBox="1"/>
          <p:nvPr/>
        </p:nvSpPr>
        <p:spPr>
          <a:xfrm>
            <a:off x="963000" y="4147575"/>
            <a:ext cx="72180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latin typeface="Calibri"/>
                <a:ea typeface="Calibri"/>
                <a:cs typeface="Calibri"/>
                <a:sym typeface="Calibri"/>
              </a:rPr>
              <a:t>In the most recent week compared to the beginning of the pandemic, all states, except Massachusetts and New York, record an increase in reports of depression symptoms among adults. [</a:t>
            </a:r>
            <a:r>
              <a:rPr i="1" lang="en" sz="1200" u="sng">
                <a:solidFill>
                  <a:schemeClr val="hlink"/>
                </a:solidFill>
                <a:latin typeface="Calibri"/>
                <a:ea typeface="Calibri"/>
                <a:cs typeface="Calibri"/>
                <a:sym typeface="Calibri"/>
                <a:hlinkClick r:id="rId4"/>
              </a:rPr>
              <a:t>data source</a:t>
            </a:r>
            <a:r>
              <a:rPr i="1" lang="en" sz="1200">
                <a:latin typeface="Calibri"/>
                <a:ea typeface="Calibri"/>
                <a:cs typeface="Calibri"/>
                <a:sym typeface="Calibri"/>
              </a:rPr>
              <a:t>: CDC]</a:t>
            </a:r>
            <a:endParaRPr i="1" sz="12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nvSpPr>
        <p:spPr>
          <a:xfrm>
            <a:off x="963000" y="560750"/>
            <a:ext cx="7218000" cy="42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How has the pandemic affected adults in various groups?</a:t>
            </a:r>
            <a:endParaRPr>
              <a:latin typeface="Calibri"/>
              <a:ea typeface="Calibri"/>
              <a:cs typeface="Calibri"/>
              <a:sym typeface="Calibri"/>
            </a:endParaRPr>
          </a:p>
        </p:txBody>
      </p:sp>
      <p:sp>
        <p:nvSpPr>
          <p:cNvPr id="155" name="Google Shape;155;p17"/>
          <p:cNvSpPr txBox="1"/>
          <p:nvPr/>
        </p:nvSpPr>
        <p:spPr>
          <a:xfrm>
            <a:off x="963000" y="3884325"/>
            <a:ext cx="7218000" cy="7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latin typeface="Calibri"/>
                <a:ea typeface="Calibri"/>
                <a:cs typeface="Calibri"/>
                <a:sym typeface="Calibri"/>
              </a:rPr>
              <a:t>Reports of depression in adults have been increasing over time, since April and through the rest of the year.  </a:t>
            </a:r>
            <a:endParaRPr i="1" sz="1200">
              <a:latin typeface="Calibri"/>
              <a:ea typeface="Calibri"/>
              <a:cs typeface="Calibri"/>
              <a:sym typeface="Calibri"/>
            </a:endParaRPr>
          </a:p>
          <a:p>
            <a:pPr indent="0" lvl="0" marL="0" rtl="0" algn="l">
              <a:spcBef>
                <a:spcPts val="0"/>
              </a:spcBef>
              <a:spcAft>
                <a:spcPts val="0"/>
              </a:spcAft>
              <a:buNone/>
            </a:pPr>
            <a:r>
              <a:rPr i="1" lang="en" sz="1200">
                <a:latin typeface="Calibri"/>
                <a:ea typeface="Calibri"/>
                <a:cs typeface="Calibri"/>
                <a:sym typeface="Calibri"/>
              </a:rPr>
              <a:t>[</a:t>
            </a:r>
            <a:r>
              <a:rPr i="1" lang="en" sz="1200" u="sng">
                <a:solidFill>
                  <a:schemeClr val="accent5"/>
                </a:solidFill>
                <a:latin typeface="Calibri"/>
                <a:ea typeface="Calibri"/>
                <a:cs typeface="Calibri"/>
                <a:sym typeface="Calibri"/>
                <a:hlinkClick r:id="rId3">
                  <a:extLst>
                    <a:ext uri="{A12FA001-AC4F-418D-AE19-62706E023703}">
                      <ahyp:hlinkClr val="tx"/>
                    </a:ext>
                  </a:extLst>
                </a:hlinkClick>
              </a:rPr>
              <a:t>data source</a:t>
            </a:r>
            <a:r>
              <a:rPr i="1" lang="en" sz="1200">
                <a:latin typeface="Calibri"/>
                <a:ea typeface="Calibri"/>
                <a:cs typeface="Calibri"/>
                <a:sym typeface="Calibri"/>
              </a:rPr>
              <a:t>: CDC]</a:t>
            </a:r>
            <a:endParaRPr i="1" sz="1200">
              <a:latin typeface="Calibri"/>
              <a:ea typeface="Calibri"/>
              <a:cs typeface="Calibri"/>
              <a:sym typeface="Calibri"/>
            </a:endParaRPr>
          </a:p>
          <a:p>
            <a:pPr indent="0" lvl="0" marL="0" rtl="0" algn="l">
              <a:spcBef>
                <a:spcPts val="0"/>
              </a:spcBef>
              <a:spcAft>
                <a:spcPts val="0"/>
              </a:spcAft>
              <a:buNone/>
            </a:pPr>
            <a:r>
              <a:rPr i="1" lang="en" sz="1200">
                <a:latin typeface="Calibri"/>
                <a:ea typeface="Calibri"/>
                <a:cs typeface="Calibri"/>
                <a:sym typeface="Calibri"/>
              </a:rPr>
              <a:t>Average age of bartenders is 35. </a:t>
            </a:r>
            <a:r>
              <a:rPr i="1" lang="en" sz="1200" u="sng">
                <a:solidFill>
                  <a:schemeClr val="hlink"/>
                </a:solidFill>
                <a:latin typeface="Calibri"/>
                <a:ea typeface="Calibri"/>
                <a:cs typeface="Calibri"/>
                <a:sym typeface="Calibri"/>
                <a:hlinkClick r:id="rId4"/>
              </a:rPr>
              <a:t>Link</a:t>
            </a:r>
            <a:r>
              <a:rPr i="1" lang="en" sz="1200">
                <a:latin typeface="Calibri"/>
                <a:ea typeface="Calibri"/>
                <a:cs typeface="Calibri"/>
                <a:sym typeface="Calibri"/>
              </a:rPr>
              <a:t>. </a:t>
            </a:r>
            <a:endParaRPr i="1" sz="1200">
              <a:latin typeface="Calibri"/>
              <a:ea typeface="Calibri"/>
              <a:cs typeface="Calibri"/>
              <a:sym typeface="Calibri"/>
            </a:endParaRPr>
          </a:p>
          <a:p>
            <a:pPr indent="0" lvl="0" marL="0" rtl="0" algn="l">
              <a:spcBef>
                <a:spcPts val="0"/>
              </a:spcBef>
              <a:spcAft>
                <a:spcPts val="0"/>
              </a:spcAft>
              <a:buNone/>
            </a:pPr>
            <a:r>
              <a:rPr i="1" lang="en" sz="1200">
                <a:latin typeface="Calibri"/>
                <a:ea typeface="Calibri"/>
                <a:cs typeface="Calibri"/>
                <a:sym typeface="Calibri"/>
              </a:rPr>
              <a:t>Most bartenders have a high school degree. </a:t>
            </a:r>
            <a:r>
              <a:rPr i="1" lang="en" sz="1200" u="sng">
                <a:solidFill>
                  <a:schemeClr val="hlink"/>
                </a:solidFill>
                <a:latin typeface="Calibri"/>
                <a:ea typeface="Calibri"/>
                <a:cs typeface="Calibri"/>
                <a:sym typeface="Calibri"/>
                <a:hlinkClick r:id="rId5"/>
              </a:rPr>
              <a:t>Link</a:t>
            </a:r>
            <a:r>
              <a:rPr i="1" lang="en" sz="1200">
                <a:latin typeface="Calibri"/>
                <a:ea typeface="Calibri"/>
                <a:cs typeface="Calibri"/>
                <a:sym typeface="Calibri"/>
              </a:rPr>
              <a:t>.</a:t>
            </a:r>
            <a:endParaRPr i="1" sz="1200">
              <a:latin typeface="Calibri"/>
              <a:ea typeface="Calibri"/>
              <a:cs typeface="Calibri"/>
              <a:sym typeface="Calibri"/>
            </a:endParaRPr>
          </a:p>
          <a:p>
            <a:pPr indent="0" lvl="0" marL="0" rtl="0" algn="l">
              <a:spcBef>
                <a:spcPts val="0"/>
              </a:spcBef>
              <a:spcAft>
                <a:spcPts val="0"/>
              </a:spcAft>
              <a:buNone/>
            </a:pPr>
            <a:r>
              <a:t/>
            </a:r>
            <a:endParaRPr i="1" sz="1200">
              <a:latin typeface="Calibri"/>
              <a:ea typeface="Calibri"/>
              <a:cs typeface="Calibri"/>
              <a:sym typeface="Calibri"/>
            </a:endParaRPr>
          </a:p>
          <a:p>
            <a:pPr indent="0" lvl="0" marL="0" rtl="0" algn="l">
              <a:spcBef>
                <a:spcPts val="0"/>
              </a:spcBef>
              <a:spcAft>
                <a:spcPts val="0"/>
              </a:spcAft>
              <a:buNone/>
            </a:pPr>
            <a:r>
              <a:t/>
            </a:r>
            <a:endParaRPr i="1" sz="1200">
              <a:latin typeface="Calibri"/>
              <a:ea typeface="Calibri"/>
              <a:cs typeface="Calibri"/>
              <a:sym typeface="Calibri"/>
            </a:endParaRPr>
          </a:p>
        </p:txBody>
      </p:sp>
      <p:pic>
        <p:nvPicPr>
          <p:cNvPr id="156" name="Google Shape;156;p17"/>
          <p:cNvPicPr preferRelativeResize="0"/>
          <p:nvPr/>
        </p:nvPicPr>
        <p:blipFill>
          <a:blip r:embed="rId6">
            <a:alphaModFix/>
          </a:blip>
          <a:stretch>
            <a:fillRect/>
          </a:stretch>
        </p:blipFill>
        <p:spPr>
          <a:xfrm>
            <a:off x="211049" y="1325762"/>
            <a:ext cx="8721902" cy="24919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nvSpPr>
        <p:spPr>
          <a:xfrm>
            <a:off x="963000" y="560750"/>
            <a:ext cx="7218000" cy="42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What does loss of income look like across the country during the pandemic?</a:t>
            </a:r>
            <a:endParaRPr>
              <a:latin typeface="Calibri"/>
              <a:ea typeface="Calibri"/>
              <a:cs typeface="Calibri"/>
              <a:sym typeface="Calibri"/>
            </a:endParaRPr>
          </a:p>
        </p:txBody>
      </p:sp>
      <p:sp>
        <p:nvSpPr>
          <p:cNvPr id="162" name="Google Shape;162;p18"/>
          <p:cNvSpPr txBox="1"/>
          <p:nvPr/>
        </p:nvSpPr>
        <p:spPr>
          <a:xfrm>
            <a:off x="963000" y="3884325"/>
            <a:ext cx="7218000" cy="42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latin typeface="Calibri"/>
                <a:ea typeface="Calibri"/>
                <a:cs typeface="Calibri"/>
                <a:sym typeface="Calibri"/>
              </a:rPr>
              <a:t>Income loss has been experienced across the country during the pandemic, with Nevada being affected the most.</a:t>
            </a:r>
            <a:endParaRPr i="1" sz="1200">
              <a:latin typeface="Calibri"/>
              <a:ea typeface="Calibri"/>
              <a:cs typeface="Calibri"/>
              <a:sym typeface="Calibri"/>
            </a:endParaRPr>
          </a:p>
        </p:txBody>
      </p:sp>
      <p:pic>
        <p:nvPicPr>
          <p:cNvPr id="163" name="Google Shape;163;p18"/>
          <p:cNvPicPr preferRelativeResize="0"/>
          <p:nvPr/>
        </p:nvPicPr>
        <p:blipFill>
          <a:blip r:embed="rId3">
            <a:alphaModFix/>
          </a:blip>
          <a:stretch>
            <a:fillRect/>
          </a:stretch>
        </p:blipFill>
        <p:spPr>
          <a:xfrm>
            <a:off x="269463" y="1496113"/>
            <a:ext cx="8605070" cy="2151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819150" y="6606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0000"/>
                </a:solidFill>
                <a:highlight>
                  <a:srgbClr val="FFFFFF"/>
                </a:highlight>
                <a:latin typeface="Calibri"/>
                <a:ea typeface="Calibri"/>
                <a:cs typeface="Calibri"/>
                <a:sym typeface="Calibri"/>
              </a:rPr>
              <a:t>Perceived social isolation during the COVID-19 pandemic significantly has had an extraordinary global impact, with significant psychological consequences. Changes in our daily lives, feeling of loneliness, job losses, financial difficulty, and grief over the death of loved ones have the potential to affect the mental health of many. [</a:t>
            </a:r>
            <a:r>
              <a:rPr lang="en" sz="1300" u="sng">
                <a:solidFill>
                  <a:schemeClr val="hlink"/>
                </a:solidFill>
                <a:highlight>
                  <a:srgbClr val="FFFFFF"/>
                </a:highlight>
                <a:latin typeface="Calibri"/>
                <a:ea typeface="Calibri"/>
                <a:cs typeface="Calibri"/>
                <a:sym typeface="Calibri"/>
                <a:hlinkClick r:id="rId3"/>
              </a:rPr>
              <a:t>source</a:t>
            </a:r>
            <a:r>
              <a:rPr lang="en" sz="1300">
                <a:solidFill>
                  <a:srgbClr val="000000"/>
                </a:solidFill>
                <a:highlight>
                  <a:srgbClr val="FFFFFF"/>
                </a:highlight>
                <a:latin typeface="Calibri"/>
                <a:ea typeface="Calibri"/>
                <a:cs typeface="Calibri"/>
                <a:sym typeface="Calibri"/>
              </a:rPr>
              <a:t>: National Institute of Health]</a:t>
            </a:r>
            <a:endParaRPr sz="1300">
              <a:latin typeface="Calibri"/>
              <a:ea typeface="Calibri"/>
              <a:cs typeface="Calibri"/>
              <a:sym typeface="Calibri"/>
            </a:endParaRPr>
          </a:p>
        </p:txBody>
      </p:sp>
      <p:sp>
        <p:nvSpPr>
          <p:cNvPr id="169" name="Google Shape;169;p19"/>
          <p:cNvSpPr txBox="1"/>
          <p:nvPr>
            <p:ph idx="1" type="body"/>
          </p:nvPr>
        </p:nvSpPr>
        <p:spPr>
          <a:xfrm>
            <a:off x="819151" y="1657925"/>
            <a:ext cx="7505700" cy="1572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a:solidFill>
                  <a:srgbClr val="000000"/>
                </a:solidFill>
              </a:rPr>
              <a:t>Many individuals have been practicing social distancing by working from home in recent weeks. While this arrangement can be a great way to reduce one’s exposure to COVID-19, it’s a luxury that’s available to just </a:t>
            </a:r>
            <a:r>
              <a:rPr lang="en" u="sng">
                <a:solidFill>
                  <a:srgbClr val="000000"/>
                </a:solidFill>
                <a:hlinkClick r:id="rId4">
                  <a:extLst>
                    <a:ext uri="{A12FA001-AC4F-418D-AE19-62706E023703}">
                      <ahyp:hlinkClr val="tx"/>
                    </a:ext>
                  </a:extLst>
                </a:hlinkClick>
              </a:rPr>
              <a:t>29%</a:t>
            </a:r>
            <a:r>
              <a:rPr lang="en">
                <a:solidFill>
                  <a:srgbClr val="000000"/>
                </a:solidFill>
              </a:rPr>
              <a:t> of Americans. [</a:t>
            </a:r>
            <a:r>
              <a:rPr lang="en" u="sng">
                <a:solidFill>
                  <a:schemeClr val="hlink"/>
                </a:solidFill>
                <a:hlinkClick r:id="rId5"/>
              </a:rPr>
              <a:t>source</a:t>
            </a:r>
            <a:r>
              <a:rPr lang="en">
                <a:solidFill>
                  <a:srgbClr val="000000"/>
                </a:solidFill>
              </a:rPr>
              <a:t>: Visual Capitalist/Department of Labor]</a:t>
            </a:r>
            <a:br>
              <a:rPr lang="en">
                <a:solidFill>
                  <a:srgbClr val="000000"/>
                </a:solidFill>
              </a:rPr>
            </a:br>
            <a:br>
              <a:rPr lang="en">
                <a:solidFill>
                  <a:srgbClr val="000000"/>
                </a:solidFill>
              </a:rPr>
            </a:br>
            <a:r>
              <a:rPr lang="en">
                <a:solidFill>
                  <a:srgbClr val="000000"/>
                </a:solidFill>
              </a:rPr>
              <a:t>The situation for the remaining 71% is uncertain, to say the least. A significant portion of the population has lost their jobs due to business shutdowns and mandated lockdown orders. Others employed in “essential services” have continued working as usual, but may face a higher risk of potential exposure to the virus.</a:t>
            </a:r>
            <a:endParaRPr>
              <a:solidFill>
                <a:srgbClr val="000000"/>
              </a:solidFill>
            </a:endParaRPr>
          </a:p>
        </p:txBody>
      </p:sp>
      <p:pic>
        <p:nvPicPr>
          <p:cNvPr id="170" name="Google Shape;170;p19"/>
          <p:cNvPicPr preferRelativeResize="0"/>
          <p:nvPr/>
        </p:nvPicPr>
        <p:blipFill rotWithShape="1">
          <a:blip r:embed="rId6">
            <a:alphaModFix/>
          </a:blip>
          <a:srcRect b="0" l="0" r="0" t="-6326"/>
          <a:stretch/>
        </p:blipFill>
        <p:spPr>
          <a:xfrm>
            <a:off x="667863" y="3229925"/>
            <a:ext cx="7808274" cy="1313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idx="1" type="body"/>
          </p:nvPr>
        </p:nvSpPr>
        <p:spPr>
          <a:xfrm>
            <a:off x="4572000" y="693600"/>
            <a:ext cx="4198800" cy="17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Frustrations</a:t>
            </a:r>
            <a:endParaRPr/>
          </a:p>
          <a:p>
            <a:pPr indent="-311150" lvl="0" marL="457200" rtl="0" algn="l">
              <a:spcBef>
                <a:spcPts val="1600"/>
              </a:spcBef>
              <a:spcAft>
                <a:spcPts val="0"/>
              </a:spcAft>
              <a:buSzPts val="1300"/>
              <a:buChar char="●"/>
            </a:pPr>
            <a:r>
              <a:rPr lang="en"/>
              <a:t>Bar he worked at is closed due to Covid-19 and he has been </a:t>
            </a:r>
            <a:r>
              <a:rPr lang="en"/>
              <a:t>laid</a:t>
            </a:r>
            <a:r>
              <a:rPr lang="en"/>
              <a:t> off</a:t>
            </a:r>
            <a:endParaRPr/>
          </a:p>
          <a:p>
            <a:pPr indent="-311150" lvl="0" marL="457200" rtl="0" algn="l">
              <a:spcBef>
                <a:spcPts val="0"/>
              </a:spcBef>
              <a:spcAft>
                <a:spcPts val="0"/>
              </a:spcAft>
              <a:buSzPts val="1300"/>
              <a:buChar char="●"/>
            </a:pPr>
            <a:r>
              <a:rPr lang="en"/>
              <a:t>Feels depressed because he doesn’t see his customers everyday</a:t>
            </a:r>
            <a:endParaRPr/>
          </a:p>
          <a:p>
            <a:pPr indent="-311150" lvl="0" marL="457200" rtl="0" algn="l">
              <a:spcBef>
                <a:spcPts val="0"/>
              </a:spcBef>
              <a:spcAft>
                <a:spcPts val="0"/>
              </a:spcAft>
              <a:buSzPts val="1300"/>
              <a:buChar char="●"/>
            </a:pPr>
            <a:r>
              <a:rPr lang="en"/>
              <a:t>Feels anxious and  uninspired to do anything because he is unsure of the future</a:t>
            </a:r>
            <a:endParaRPr/>
          </a:p>
        </p:txBody>
      </p:sp>
      <p:sp>
        <p:nvSpPr>
          <p:cNvPr id="176" name="Google Shape;176;p20"/>
          <p:cNvSpPr txBox="1"/>
          <p:nvPr>
            <p:ph idx="1" type="body"/>
          </p:nvPr>
        </p:nvSpPr>
        <p:spPr>
          <a:xfrm>
            <a:off x="4572000" y="2571750"/>
            <a:ext cx="3684900" cy="203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a:t>
            </a:r>
            <a:endParaRPr/>
          </a:p>
          <a:p>
            <a:pPr indent="-311150" lvl="0" marL="457200" rtl="0" algn="l">
              <a:spcBef>
                <a:spcPts val="1600"/>
              </a:spcBef>
              <a:spcAft>
                <a:spcPts val="0"/>
              </a:spcAft>
              <a:buSzPts val="1300"/>
              <a:buChar char="●"/>
            </a:pPr>
            <a:r>
              <a:rPr lang="en"/>
              <a:t> He wants to connect with people again and share his love for cocktails with others</a:t>
            </a:r>
            <a:endParaRPr/>
          </a:p>
          <a:p>
            <a:pPr indent="-311150" lvl="0" marL="457200" rtl="0" algn="l">
              <a:spcBef>
                <a:spcPts val="0"/>
              </a:spcBef>
              <a:spcAft>
                <a:spcPts val="0"/>
              </a:spcAft>
              <a:buSzPts val="1300"/>
              <a:buChar char="●"/>
            </a:pPr>
            <a:r>
              <a:rPr lang="en"/>
              <a:t>Wants to keep his bartending skills sharp for when he can return to work</a:t>
            </a:r>
            <a:endParaRPr/>
          </a:p>
          <a:p>
            <a:pPr indent="-311150" lvl="0" marL="457200" rtl="0" algn="l">
              <a:spcBef>
                <a:spcPts val="0"/>
              </a:spcBef>
              <a:spcAft>
                <a:spcPts val="0"/>
              </a:spcAft>
              <a:buSzPts val="1300"/>
              <a:buChar char="●"/>
            </a:pPr>
            <a:r>
              <a:rPr lang="en"/>
              <a:t> Wants to do something productive with his time instead of binge watching shows</a:t>
            </a:r>
            <a:endParaRPr/>
          </a:p>
        </p:txBody>
      </p:sp>
      <p:pic>
        <p:nvPicPr>
          <p:cNvPr id="177" name="Google Shape;177;p20"/>
          <p:cNvPicPr preferRelativeResize="0"/>
          <p:nvPr/>
        </p:nvPicPr>
        <p:blipFill rotWithShape="1">
          <a:blip r:embed="rId3">
            <a:alphaModFix/>
          </a:blip>
          <a:srcRect b="0" l="32580" r="-6" t="0"/>
          <a:stretch/>
        </p:blipFill>
        <p:spPr>
          <a:xfrm>
            <a:off x="283550" y="363025"/>
            <a:ext cx="4140279" cy="4094650"/>
          </a:xfrm>
          <a:prstGeom prst="rect">
            <a:avLst/>
          </a:prstGeom>
          <a:noFill/>
          <a:ln>
            <a:noFill/>
          </a:ln>
        </p:spPr>
      </p:pic>
      <p:sp>
        <p:nvSpPr>
          <p:cNvPr id="178" name="Google Shape;178;p20"/>
          <p:cNvSpPr txBox="1"/>
          <p:nvPr>
            <p:ph type="title"/>
          </p:nvPr>
        </p:nvSpPr>
        <p:spPr>
          <a:xfrm>
            <a:off x="511225" y="4009600"/>
            <a:ext cx="3684900" cy="6309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t>Competitor Charles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 Demo</a:t>
            </a:r>
            <a:endParaRPr/>
          </a:p>
        </p:txBody>
      </p:sp>
      <p:sp>
        <p:nvSpPr>
          <p:cNvPr id="184" name="Google Shape;184;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