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healthline.com/health/pregnancy/united-states-maternity-leave-facts#Maternity-leave-facts-in-the-United-State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af7e58ad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af7e58ad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af7e58ad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af7e58ad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af7e58ad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af7e58ad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af7e58ad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af7e58ad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At a Federal/Government policy level, Bulgaria offers 1+ year of Paid Maternity Leave, while United States of America does not offer any. United Kingdom and Greece provide 40+ weeks.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For the United States,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231F20"/>
                </a:solidFill>
                <a:latin typeface="Times New Roman"/>
                <a:ea typeface="Times New Roman"/>
                <a:cs typeface="Times New Roman"/>
                <a:sym typeface="Times New Roman"/>
              </a:rPr>
              <a:t>there is no federal paid maternity leave — it’s left to the states to figure out.</a:t>
            </a:r>
            <a:endParaRPr sz="1200">
              <a:solidFill>
                <a:srgbClr val="231F2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rgbClr val="231F2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231F20"/>
                </a:solidFill>
                <a:latin typeface="Times New Roman"/>
                <a:ea typeface="Times New Roman"/>
                <a:cs typeface="Times New Roman"/>
                <a:sym typeface="Times New Roman"/>
              </a:rPr>
              <a:t>The only states with an active policy are California, Rhode Island, and New Jersey.</a:t>
            </a:r>
            <a:endParaRPr sz="1200">
              <a:solidFill>
                <a:srgbClr val="231F2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rgbClr val="231F2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231F20"/>
                </a:solidFill>
                <a:latin typeface="Times New Roman"/>
                <a:ea typeface="Times New Roman"/>
                <a:cs typeface="Times New Roman"/>
                <a:sym typeface="Times New Roman"/>
              </a:rPr>
              <a:t>Source: </a:t>
            </a:r>
            <a:r>
              <a:rPr lang="en" sz="1200" u="sng">
                <a:solidFill>
                  <a:srgbClr val="0097A7"/>
                </a:solidFill>
                <a:latin typeface="Times New Roman"/>
                <a:ea typeface="Times New Roman"/>
                <a:cs typeface="Times New Roman"/>
                <a:sym typeface="Times New Roman"/>
                <a:hlinkClick r:id="rId2">
                  <a:extLst>
                    <a:ext uri="{A12FA001-AC4F-418D-AE19-62706E023703}">
                      <ahyp:hlinkClr val="tx"/>
                    </a:ext>
                  </a:extLst>
                </a:hlinkClick>
              </a:rPr>
              <a:t>https://www.healthline.com/health/pregnancy/united-states-maternity-leave-facts#Maternity-leave-facts-in-the-United-States</a:t>
            </a:r>
            <a:endParaRPr sz="1200">
              <a:solidFill>
                <a:srgbClr val="231F2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af7e58a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af7e58a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How do countries do in matching the pay rate during Paid Maternity Leave to the actual pay outside PML?</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For example, while Portugal offers less number of weeks in PML, they do match at 100%. However, Bulgaria offers more weeks, but does not match the full pay rate. Croatia offers 30+ weeks and matches 100% of the pay rate.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rgbClr val="231F2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af7e58a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af7e58a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How do countries do in matching the pay rate during Home Care Leave to the actual pay?</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There are several countries who do not have Home Care Leave policies in place. If they do, they do not match the pay rate as well as they do for paid maternity leave.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For example, Austria (previous slide) matches PML 100%, but does not match HCL at the same rate. They do provide 48 weeks of HCL, but in terms of pay, this only amounts to 36.</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rgbClr val="231F2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af7e58a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af7e58a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Overall, we are moving in the right direction. The number of countries providing maternity leave benefits and policies has gone up over the years. In 2019, we observe the largest number, which is promising.</a:t>
            </a:r>
            <a:endParaRPr sz="1200">
              <a:solidFill>
                <a:srgbClr val="231F2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af7e58ad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af7e58ad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af7e58ad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af7e58ad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af7e58ad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af7e58ad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hyperlink" Target="http://www.oecd.org/els/soc/CO_1_2_Life_expectancy_at_birth.xlsx" TargetMode="External"/><Relationship Id="rId22" Type="http://schemas.openxmlformats.org/officeDocument/2006/relationships/hyperlink" Target="https://stats.oecd.org/Index.aspx?DataSetCode=GENDER_EMP" TargetMode="External"/><Relationship Id="rId21" Type="http://schemas.openxmlformats.org/officeDocument/2006/relationships/hyperlink" Target="http://www.oecdkorea.org/resource/download/2019/eng/CO_1_2_Life_expectancy_birth.xlsx" TargetMode="External"/><Relationship Id="rId24" Type="http://schemas.openxmlformats.org/officeDocument/2006/relationships/hyperlink" Target="http://www.oecdkorea.org/resource/download/2019/eng/CO_3_1_Educational_attainment_by_gender.xlsx" TargetMode="External"/><Relationship Id="rId23" Type="http://schemas.openxmlformats.org/officeDocument/2006/relationships/hyperlink" Target="http://www.oecd.org/els/family/CO3_1_Educational_attainment_by_gender.xlsx"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oecd.org/els/soc/PF1_1_Public_spending_on_family_benefits.xlsx" TargetMode="External"/><Relationship Id="rId4" Type="http://schemas.openxmlformats.org/officeDocument/2006/relationships/hyperlink" Target="http://www.oecd.org/els/soc/PF2_1_Parental_leave_systems.xlsx" TargetMode="External"/><Relationship Id="rId9" Type="http://schemas.openxmlformats.org/officeDocument/2006/relationships/hyperlink" Target="https://stats.oecd.org/index.aspx?queryid=54760" TargetMode="External"/><Relationship Id="rId26" Type="http://schemas.openxmlformats.org/officeDocument/2006/relationships/hyperlink" Target="https://datacatalog.worldbank.org/dataset/world-development-indicators" TargetMode="External"/><Relationship Id="rId25" Type="http://schemas.openxmlformats.org/officeDocument/2006/relationships/hyperlink" Target="https://stats.oecd.org/Index.aspx?DataSetCode=GIDDB2019" TargetMode="External"/><Relationship Id="rId5" Type="http://schemas.openxmlformats.org/officeDocument/2006/relationships/hyperlink" Target="http://www.oecd.org/els/family/PF2-2-Use-childbirth-leave.xlsx" TargetMode="External"/><Relationship Id="rId6" Type="http://schemas.openxmlformats.org/officeDocument/2006/relationships/hyperlink" Target="http://www.oecd.org/els/soc/PF2_3_Additional_leave_entitlements_of_working_parents.xls" TargetMode="External"/><Relationship Id="rId7" Type="http://schemas.openxmlformats.org/officeDocument/2006/relationships/hyperlink" Target="https://stats.oecd.org/viewhtml.aspx?datasetcode=HEALTH_PROT&amp;lang=en" TargetMode="External"/><Relationship Id="rId8" Type="http://schemas.openxmlformats.org/officeDocument/2006/relationships/hyperlink" Target="https://worldpopulationreview.com/country-rankings/maternity-leave-by-country" TargetMode="External"/><Relationship Id="rId11" Type="http://schemas.openxmlformats.org/officeDocument/2006/relationships/hyperlink" Target="http://www.oecdkorea.org/resource/download/2019/eng/CO_1_4_Childhood_vaccination.xlsx" TargetMode="External"/><Relationship Id="rId10" Type="http://schemas.openxmlformats.org/officeDocument/2006/relationships/hyperlink" Target="http://www.oecd.org/social/family/CO_1_4_Childhood_vaccination.xlsx" TargetMode="External"/><Relationship Id="rId13" Type="http://schemas.openxmlformats.org/officeDocument/2006/relationships/hyperlink" Target="http://www.oecd.org/social/family/CO_1_3_Low_birth_weight.xlsx" TargetMode="External"/><Relationship Id="rId12" Type="http://schemas.openxmlformats.org/officeDocument/2006/relationships/hyperlink" Target="http://www.oecd.org/social/family/43136973.xls" TargetMode="External"/><Relationship Id="rId15" Type="http://schemas.openxmlformats.org/officeDocument/2006/relationships/hyperlink" Target="http://www.oecd.org/els/soc/LMF_1_2_Maternal_Employment.xlsx" TargetMode="External"/><Relationship Id="rId14" Type="http://schemas.openxmlformats.org/officeDocument/2006/relationships/hyperlink" Target="http://www.oecdkorea.org/resource/download/2019/eng/CO_1_3_Low_birth_weight.xlsx" TargetMode="External"/><Relationship Id="rId17" Type="http://schemas.openxmlformats.org/officeDocument/2006/relationships/hyperlink" Target="http://www.oecd.org/els/soc/PF1_1_Public_spending_on_family_benefits.xlsx" TargetMode="External"/><Relationship Id="rId16" Type="http://schemas.openxmlformats.org/officeDocument/2006/relationships/hyperlink" Target="http://www.oecd.org/els/soc/LMF_1_3_Maternal_employment_by_partnership_status.xlsx" TargetMode="External"/><Relationship Id="rId19" Type="http://schemas.openxmlformats.org/officeDocument/2006/relationships/hyperlink" Target="http://www.oecdkorea.org/resource/download/2019/eng/CO_1_1_Infant_Mortality.xlsx" TargetMode="External"/><Relationship Id="rId18" Type="http://schemas.openxmlformats.org/officeDocument/2006/relationships/hyperlink" Target="http://www.oecd.org/social/family/CO_1_1_Infant_Mortality.xlsx"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807200" y="780300"/>
            <a:ext cx="1874700" cy="358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50">
              <a:solidFill>
                <a:srgbClr val="231F20"/>
              </a:solidFill>
            </a:endParaRPr>
          </a:p>
        </p:txBody>
      </p:sp>
      <p:sp>
        <p:nvSpPr>
          <p:cNvPr id="55" name="Google Shape;55;p13"/>
          <p:cNvSpPr txBox="1"/>
          <p:nvPr/>
        </p:nvSpPr>
        <p:spPr>
          <a:xfrm>
            <a:off x="807200" y="1220525"/>
            <a:ext cx="5140200" cy="34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3"/>
              </a:rPr>
              <a:t>http://www.oecd.org/els/soc/PF1_1_Public_spending_on_family_benefits.xlsx</a:t>
            </a:r>
            <a:endParaRPr sz="800"/>
          </a:p>
          <a:p>
            <a:pPr indent="0" lvl="0" marL="0" rtl="0" algn="l">
              <a:spcBef>
                <a:spcPts val="0"/>
              </a:spcBef>
              <a:spcAft>
                <a:spcPts val="0"/>
              </a:spcAft>
              <a:buNone/>
            </a:pPr>
            <a:r>
              <a:rPr lang="en" sz="800" u="sng">
                <a:solidFill>
                  <a:schemeClr val="hlink"/>
                </a:solidFill>
                <a:hlinkClick r:id="rId4"/>
              </a:rPr>
              <a:t>http://www.oecd.org/els/soc/PF2_1_Parental_leave_systems.xlsx</a:t>
            </a:r>
            <a:endParaRPr sz="800"/>
          </a:p>
          <a:p>
            <a:pPr indent="0" lvl="0" marL="0" rtl="0" algn="l">
              <a:spcBef>
                <a:spcPts val="0"/>
              </a:spcBef>
              <a:spcAft>
                <a:spcPts val="0"/>
              </a:spcAft>
              <a:buNone/>
            </a:pPr>
            <a:r>
              <a:rPr lang="en" sz="800" u="sng">
                <a:solidFill>
                  <a:schemeClr val="hlink"/>
                </a:solidFill>
                <a:hlinkClick r:id="rId5"/>
              </a:rPr>
              <a:t>http://www.oecd.org/els/family/PF2-2-Use-childbirth-leave.xlsx</a:t>
            </a:r>
            <a:endParaRPr sz="800"/>
          </a:p>
          <a:p>
            <a:pPr indent="0" lvl="0" marL="0" rtl="0" algn="l">
              <a:spcBef>
                <a:spcPts val="0"/>
              </a:spcBef>
              <a:spcAft>
                <a:spcPts val="0"/>
              </a:spcAft>
              <a:buNone/>
            </a:pPr>
            <a:r>
              <a:rPr lang="en" sz="800" u="sng">
                <a:solidFill>
                  <a:schemeClr val="hlink"/>
                </a:solidFill>
                <a:hlinkClick r:id="rId6"/>
              </a:rPr>
              <a:t>http://www.oecd.org/els/soc/PF2_3_Additional_leave_entitlements_of_working_parents.xls</a:t>
            </a:r>
            <a:endParaRPr sz="800"/>
          </a:p>
          <a:p>
            <a:pPr indent="0" lvl="0" marL="0" rtl="0" algn="l">
              <a:spcBef>
                <a:spcPts val="0"/>
              </a:spcBef>
              <a:spcAft>
                <a:spcPts val="0"/>
              </a:spcAft>
              <a:buNone/>
            </a:pPr>
            <a:r>
              <a:rPr lang="en" sz="800" u="sng">
                <a:solidFill>
                  <a:schemeClr val="hlink"/>
                </a:solidFill>
                <a:hlinkClick r:id="rId7"/>
              </a:rPr>
              <a:t>https://stats.oecd.org/viewhtml.aspx?datasetcode=HEALTH_PROT&amp;lang=en</a:t>
            </a:r>
            <a:endParaRPr sz="800"/>
          </a:p>
          <a:p>
            <a:pPr indent="0" lvl="0" marL="0" rtl="0" algn="l">
              <a:lnSpc>
                <a:spcPct val="115000"/>
              </a:lnSpc>
              <a:spcBef>
                <a:spcPts val="0"/>
              </a:spcBef>
              <a:spcAft>
                <a:spcPts val="0"/>
              </a:spcAft>
              <a:buNone/>
            </a:pPr>
            <a:r>
              <a:rPr lang="en" sz="800" u="sng">
                <a:solidFill>
                  <a:schemeClr val="hlink"/>
                </a:solidFill>
                <a:hlinkClick r:id="rId8"/>
              </a:rPr>
              <a:t>https://worldpopulationreview.com/country-rankings/maternity-leave-by-country</a:t>
            </a:r>
            <a:endParaRPr sz="800" u="sng">
              <a:solidFill>
                <a:schemeClr val="hlink"/>
              </a:solidFill>
            </a:endParaRPr>
          </a:p>
          <a:p>
            <a:pPr indent="0" lvl="0" marL="0" rtl="0" algn="l">
              <a:lnSpc>
                <a:spcPct val="115000"/>
              </a:lnSpc>
              <a:spcBef>
                <a:spcPts val="0"/>
              </a:spcBef>
              <a:spcAft>
                <a:spcPts val="0"/>
              </a:spcAft>
              <a:buNone/>
            </a:pPr>
            <a:r>
              <a:rPr lang="en" sz="800" u="sng">
                <a:solidFill>
                  <a:schemeClr val="hlink"/>
                </a:solidFill>
                <a:hlinkClick r:id="rId9"/>
              </a:rPr>
              <a:t>https://stats.oecd.org/index.aspx?queryid=54760</a:t>
            </a:r>
            <a:endParaRPr sz="800" u="sng">
              <a:solidFill>
                <a:schemeClr val="hlink"/>
              </a:solidFill>
            </a:endParaRPr>
          </a:p>
          <a:p>
            <a:pPr indent="0" lvl="0" marL="0" rtl="0" algn="l">
              <a:lnSpc>
                <a:spcPct val="115000"/>
              </a:lnSpc>
              <a:spcBef>
                <a:spcPts val="0"/>
              </a:spcBef>
              <a:spcAft>
                <a:spcPts val="0"/>
              </a:spcAft>
              <a:buNone/>
            </a:pPr>
            <a:r>
              <a:rPr lang="en" sz="800" u="sng">
                <a:solidFill>
                  <a:schemeClr val="hlink"/>
                </a:solidFill>
                <a:hlinkClick r:id="rId10"/>
              </a:rPr>
              <a:t>http://www.oecd.org/social/family/CO_1_4_Childhood_vaccination.xlsx</a:t>
            </a:r>
            <a:endParaRPr sz="800" u="sng">
              <a:solidFill>
                <a:schemeClr val="hlink"/>
              </a:solidFill>
            </a:endParaRPr>
          </a:p>
          <a:p>
            <a:pPr indent="0" lvl="0" marL="0" rtl="0" algn="l">
              <a:lnSpc>
                <a:spcPct val="115000"/>
              </a:lnSpc>
              <a:spcBef>
                <a:spcPts val="0"/>
              </a:spcBef>
              <a:spcAft>
                <a:spcPts val="0"/>
              </a:spcAft>
              <a:buNone/>
            </a:pPr>
            <a:r>
              <a:rPr lang="en" sz="800" u="sng">
                <a:solidFill>
                  <a:schemeClr val="hlink"/>
                </a:solidFill>
                <a:hlinkClick r:id="rId11"/>
              </a:rPr>
              <a:t>http://www.oecdkorea.org/resource/download/2019/eng/CO_1_4_Childhood_vaccination.xlsx</a:t>
            </a:r>
            <a:endParaRPr sz="800" u="sng">
              <a:solidFill>
                <a:schemeClr val="hlink"/>
              </a:solidFill>
            </a:endParaRPr>
          </a:p>
          <a:p>
            <a:pPr indent="0" lvl="0" marL="0" rtl="0" algn="l">
              <a:lnSpc>
                <a:spcPct val="115000"/>
              </a:lnSpc>
              <a:spcBef>
                <a:spcPts val="0"/>
              </a:spcBef>
              <a:spcAft>
                <a:spcPts val="0"/>
              </a:spcAft>
              <a:buNone/>
            </a:pPr>
            <a:r>
              <a:rPr lang="en" sz="800" u="sng">
                <a:solidFill>
                  <a:schemeClr val="hlink"/>
                </a:solidFill>
                <a:hlinkClick r:id="rId12"/>
              </a:rPr>
              <a:t>http://www.oecd.org/social/family/43136973.xls</a:t>
            </a:r>
            <a:endParaRPr sz="800" u="sng">
              <a:solidFill>
                <a:schemeClr val="hlink"/>
              </a:solidFill>
            </a:endParaRPr>
          </a:p>
          <a:p>
            <a:pPr indent="0" lvl="0" marL="0" rtl="0" algn="l">
              <a:lnSpc>
                <a:spcPct val="115000"/>
              </a:lnSpc>
              <a:spcBef>
                <a:spcPts val="0"/>
              </a:spcBef>
              <a:spcAft>
                <a:spcPts val="0"/>
              </a:spcAft>
              <a:buNone/>
            </a:pPr>
            <a:r>
              <a:rPr lang="en" sz="800" u="sng">
                <a:solidFill>
                  <a:schemeClr val="hlink"/>
                </a:solidFill>
                <a:hlinkClick r:id="rId13"/>
              </a:rPr>
              <a:t>http://www.oecd.org/social/family/CO_1_3_Low_birth_weight.xlsx</a:t>
            </a:r>
            <a:endParaRPr sz="800" u="sng">
              <a:solidFill>
                <a:schemeClr val="hlink"/>
              </a:solidFill>
            </a:endParaRPr>
          </a:p>
          <a:p>
            <a:pPr indent="0" lvl="0" marL="0" rtl="0" algn="l">
              <a:lnSpc>
                <a:spcPct val="115000"/>
              </a:lnSpc>
              <a:spcBef>
                <a:spcPts val="0"/>
              </a:spcBef>
              <a:spcAft>
                <a:spcPts val="0"/>
              </a:spcAft>
              <a:buNone/>
            </a:pPr>
            <a:r>
              <a:rPr lang="en" sz="800" u="sng">
                <a:solidFill>
                  <a:schemeClr val="hlink"/>
                </a:solidFill>
                <a:hlinkClick r:id="rId14"/>
              </a:rPr>
              <a:t>http://www.oecdkorea.org/resource/download/2019/eng/CO_1_3_Low_birth_weight.xlsx</a:t>
            </a:r>
            <a:endParaRPr sz="800" u="sng">
              <a:solidFill>
                <a:schemeClr val="hlink"/>
              </a:solidFill>
            </a:endParaRPr>
          </a:p>
          <a:p>
            <a:pPr indent="0" lvl="0" marL="0" rtl="0" algn="l">
              <a:lnSpc>
                <a:spcPct val="115000"/>
              </a:lnSpc>
              <a:spcBef>
                <a:spcPts val="0"/>
              </a:spcBef>
              <a:spcAft>
                <a:spcPts val="0"/>
              </a:spcAft>
              <a:buNone/>
            </a:pPr>
            <a:r>
              <a:rPr lang="en" sz="800" u="sng">
                <a:solidFill>
                  <a:schemeClr val="hlink"/>
                </a:solidFill>
                <a:hlinkClick r:id="rId15"/>
              </a:rPr>
              <a:t>http://www.oecd.org/els/soc/LMF_1_2_Maternal_Employment.xlsx</a:t>
            </a:r>
            <a:endParaRPr sz="800" u="sng">
              <a:solidFill>
                <a:schemeClr val="hlink"/>
              </a:solidFill>
            </a:endParaRPr>
          </a:p>
          <a:p>
            <a:pPr indent="0" lvl="0" marL="0" rtl="0" algn="l">
              <a:lnSpc>
                <a:spcPct val="115000"/>
              </a:lnSpc>
              <a:spcBef>
                <a:spcPts val="0"/>
              </a:spcBef>
              <a:spcAft>
                <a:spcPts val="0"/>
              </a:spcAft>
              <a:buNone/>
            </a:pPr>
            <a:r>
              <a:rPr lang="en" sz="800" u="sng">
                <a:solidFill>
                  <a:schemeClr val="hlink"/>
                </a:solidFill>
                <a:hlinkClick r:id="rId16"/>
              </a:rPr>
              <a:t>http://www.oecd.org/els/soc/LMF_1_3_Maternal_employment_by_partnership_status.xlsx</a:t>
            </a:r>
            <a:endParaRPr sz="800"/>
          </a:p>
          <a:p>
            <a:pPr indent="0" lvl="0" marL="0" rtl="0" algn="l">
              <a:lnSpc>
                <a:spcPct val="115000"/>
              </a:lnSpc>
              <a:spcBef>
                <a:spcPts val="0"/>
              </a:spcBef>
              <a:spcAft>
                <a:spcPts val="0"/>
              </a:spcAft>
              <a:buNone/>
            </a:pPr>
            <a:r>
              <a:rPr lang="en" sz="800" u="sng">
                <a:solidFill>
                  <a:schemeClr val="hlink"/>
                </a:solidFill>
                <a:hlinkClick r:id="rId17"/>
              </a:rPr>
              <a:t>https://datacatalog.worldbank.org/dataset/gender-statistics</a:t>
            </a:r>
            <a:endParaRPr sz="800" u="sng">
              <a:solidFill>
                <a:schemeClr val="hlink"/>
              </a:solidFill>
            </a:endParaRPr>
          </a:p>
          <a:p>
            <a:pPr indent="0" lvl="0" marL="0" rtl="0" algn="l">
              <a:lnSpc>
                <a:spcPct val="115000"/>
              </a:lnSpc>
              <a:spcBef>
                <a:spcPts val="0"/>
              </a:spcBef>
              <a:spcAft>
                <a:spcPts val="0"/>
              </a:spcAft>
              <a:buNone/>
            </a:pPr>
            <a:r>
              <a:rPr lang="en" sz="800" u="sng">
                <a:solidFill>
                  <a:schemeClr val="hlink"/>
                </a:solidFill>
                <a:hlinkClick r:id="rId18"/>
              </a:rPr>
              <a:t>http://www.oecd.org/social/family/CO_1_1_Infant_Mortality.xlsx</a:t>
            </a:r>
            <a:endParaRPr sz="800" u="sng">
              <a:solidFill>
                <a:schemeClr val="hlink"/>
              </a:solidFill>
            </a:endParaRPr>
          </a:p>
          <a:p>
            <a:pPr indent="0" lvl="0" marL="0" rtl="0" algn="l">
              <a:lnSpc>
                <a:spcPct val="115000"/>
              </a:lnSpc>
              <a:spcBef>
                <a:spcPts val="0"/>
              </a:spcBef>
              <a:spcAft>
                <a:spcPts val="0"/>
              </a:spcAft>
              <a:buNone/>
            </a:pPr>
            <a:r>
              <a:rPr lang="en" sz="800" u="sng">
                <a:solidFill>
                  <a:schemeClr val="hlink"/>
                </a:solidFill>
                <a:hlinkClick r:id="rId19"/>
              </a:rPr>
              <a:t>http://www.oecdkorea.org/resource/download/2019/eng/CO_1_1_Infant_Mortality.xlsx</a:t>
            </a:r>
            <a:endParaRPr sz="800" u="sng">
              <a:solidFill>
                <a:schemeClr val="hlink"/>
              </a:solidFill>
            </a:endParaRPr>
          </a:p>
          <a:p>
            <a:pPr indent="0" lvl="0" marL="0" rtl="0" algn="l">
              <a:lnSpc>
                <a:spcPct val="115000"/>
              </a:lnSpc>
              <a:spcBef>
                <a:spcPts val="0"/>
              </a:spcBef>
              <a:spcAft>
                <a:spcPts val="0"/>
              </a:spcAft>
              <a:buNone/>
            </a:pPr>
            <a:r>
              <a:rPr lang="en" sz="800" u="sng">
                <a:solidFill>
                  <a:schemeClr val="hlink"/>
                </a:solidFill>
                <a:hlinkClick r:id="rId20"/>
              </a:rPr>
              <a:t>http://www.oecd.org/els/soc/CO_1_2_Life_expectancy_at_birth.xlsx</a:t>
            </a:r>
            <a:endParaRPr sz="800" u="sng">
              <a:solidFill>
                <a:schemeClr val="hlink"/>
              </a:solidFill>
            </a:endParaRPr>
          </a:p>
          <a:p>
            <a:pPr indent="0" lvl="0" marL="0" rtl="0" algn="l">
              <a:lnSpc>
                <a:spcPct val="115000"/>
              </a:lnSpc>
              <a:spcBef>
                <a:spcPts val="0"/>
              </a:spcBef>
              <a:spcAft>
                <a:spcPts val="0"/>
              </a:spcAft>
              <a:buNone/>
            </a:pPr>
            <a:r>
              <a:rPr lang="en" sz="800" u="sng">
                <a:solidFill>
                  <a:schemeClr val="hlink"/>
                </a:solidFill>
                <a:hlinkClick r:id="rId21"/>
              </a:rPr>
              <a:t>http://www.oecdkorea.org/resource/download/2019/eng/CO_1_2_Life_expectancy_birth.xlsx</a:t>
            </a:r>
            <a:endParaRPr sz="800" u="sng">
              <a:solidFill>
                <a:schemeClr val="hlink"/>
              </a:solidFill>
            </a:endParaRPr>
          </a:p>
          <a:p>
            <a:pPr indent="0" lvl="0" marL="0" rtl="0" algn="l">
              <a:lnSpc>
                <a:spcPct val="115000"/>
              </a:lnSpc>
              <a:spcBef>
                <a:spcPts val="0"/>
              </a:spcBef>
              <a:spcAft>
                <a:spcPts val="0"/>
              </a:spcAft>
              <a:buNone/>
            </a:pPr>
            <a:r>
              <a:rPr lang="en" sz="800" u="sng">
                <a:solidFill>
                  <a:schemeClr val="hlink"/>
                </a:solidFill>
                <a:hlinkClick r:id="rId22"/>
              </a:rPr>
              <a:t>https://stats.oecd.org/Index.aspx?DataSetCode=GENDER_EMP</a:t>
            </a:r>
            <a:endParaRPr sz="800" u="sng">
              <a:solidFill>
                <a:schemeClr val="hlink"/>
              </a:solidFill>
            </a:endParaRPr>
          </a:p>
          <a:p>
            <a:pPr indent="0" lvl="0" marL="0" rtl="0" algn="l">
              <a:lnSpc>
                <a:spcPct val="115000"/>
              </a:lnSpc>
              <a:spcBef>
                <a:spcPts val="0"/>
              </a:spcBef>
              <a:spcAft>
                <a:spcPts val="0"/>
              </a:spcAft>
              <a:buNone/>
            </a:pPr>
            <a:r>
              <a:rPr lang="en" sz="800" u="sng">
                <a:solidFill>
                  <a:schemeClr val="hlink"/>
                </a:solidFill>
                <a:hlinkClick r:id="rId23"/>
              </a:rPr>
              <a:t>http://www.oecd.org/els/family/CO3_1_Educational_attainment_by_gender.xlsx</a:t>
            </a:r>
            <a:endParaRPr sz="800"/>
          </a:p>
          <a:p>
            <a:pPr indent="0" lvl="0" marL="0" rtl="0" algn="l">
              <a:lnSpc>
                <a:spcPct val="115000"/>
              </a:lnSpc>
              <a:spcBef>
                <a:spcPts val="0"/>
              </a:spcBef>
              <a:spcAft>
                <a:spcPts val="0"/>
              </a:spcAft>
              <a:buNone/>
            </a:pPr>
            <a:r>
              <a:rPr lang="en" sz="800" u="sng">
                <a:solidFill>
                  <a:schemeClr val="hlink"/>
                </a:solidFill>
                <a:hlinkClick r:id="rId24"/>
              </a:rPr>
              <a:t>http://www.oecdkorea.org/resource/download/2019/eng/CO_3_1_Educational_attainment_by_gender.xlsx</a:t>
            </a:r>
            <a:endParaRPr sz="800"/>
          </a:p>
          <a:p>
            <a:pPr indent="0" lvl="0" marL="0" rtl="0" algn="l">
              <a:lnSpc>
                <a:spcPct val="115000"/>
              </a:lnSpc>
              <a:spcBef>
                <a:spcPts val="0"/>
              </a:spcBef>
              <a:spcAft>
                <a:spcPts val="0"/>
              </a:spcAft>
              <a:buNone/>
            </a:pPr>
            <a:r>
              <a:rPr lang="en" sz="800" u="sng">
                <a:solidFill>
                  <a:schemeClr val="hlink"/>
                </a:solidFill>
                <a:hlinkClick r:id="rId25"/>
              </a:rPr>
              <a:t>https://stats.oecd.org/Index.aspx?DataSetCode=GIDDB2019</a:t>
            </a:r>
            <a:endParaRPr sz="800"/>
          </a:p>
          <a:p>
            <a:pPr indent="0" lvl="0" marL="0" rtl="0" algn="l">
              <a:lnSpc>
                <a:spcPct val="115000"/>
              </a:lnSpc>
              <a:spcBef>
                <a:spcPts val="0"/>
              </a:spcBef>
              <a:spcAft>
                <a:spcPts val="0"/>
              </a:spcAft>
              <a:buNone/>
            </a:pPr>
            <a:r>
              <a:rPr lang="en" sz="800" u="sng">
                <a:solidFill>
                  <a:schemeClr val="hlink"/>
                </a:solidFill>
                <a:hlinkClick r:id="rId26"/>
              </a:rPr>
              <a:t>https://datacatalog.worldbank.org/dataset/world-development-indicators</a:t>
            </a:r>
            <a:endParaRPr sz="8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000" u="sng">
              <a:solidFill>
                <a:schemeClr val="hlink"/>
              </a:solidFill>
            </a:endParaRPr>
          </a:p>
        </p:txBody>
      </p:sp>
      <p:sp>
        <p:nvSpPr>
          <p:cNvPr id="56" name="Google Shape;56;p13"/>
          <p:cNvSpPr txBox="1"/>
          <p:nvPr/>
        </p:nvSpPr>
        <p:spPr>
          <a:xfrm>
            <a:off x="789450" y="968675"/>
            <a:ext cx="7565100" cy="3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Data was collected from the OECD and Data Catalog websites.</a:t>
            </a:r>
            <a:endParaRPr sz="1200"/>
          </a:p>
        </p:txBody>
      </p:sp>
      <p:sp>
        <p:nvSpPr>
          <p:cNvPr id="57" name="Google Shape;57;p13"/>
          <p:cNvSpPr txBox="1"/>
          <p:nvPr/>
        </p:nvSpPr>
        <p:spPr>
          <a:xfrm>
            <a:off x="789450" y="445575"/>
            <a:ext cx="33030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t>Data Sources.</a:t>
            </a:r>
            <a:endParaRPr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nvSpPr>
        <p:spPr>
          <a:xfrm>
            <a:off x="807200" y="780300"/>
            <a:ext cx="1874700" cy="358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50">
              <a:solidFill>
                <a:srgbClr val="231F20"/>
              </a:solidFill>
            </a:endParaRPr>
          </a:p>
        </p:txBody>
      </p:sp>
      <p:pic>
        <p:nvPicPr>
          <p:cNvPr id="114" name="Google Shape;114;p22"/>
          <p:cNvPicPr preferRelativeResize="0"/>
          <p:nvPr/>
        </p:nvPicPr>
        <p:blipFill>
          <a:blip r:embed="rId3">
            <a:alphaModFix/>
          </a:blip>
          <a:stretch>
            <a:fillRect/>
          </a:stretch>
        </p:blipFill>
        <p:spPr>
          <a:xfrm>
            <a:off x="1178001" y="309075"/>
            <a:ext cx="6787998" cy="45253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nvSpPr>
        <p:spPr>
          <a:xfrm>
            <a:off x="807200" y="780300"/>
            <a:ext cx="1874700" cy="358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50">
              <a:solidFill>
                <a:srgbClr val="231F20"/>
              </a:solidFill>
            </a:endParaRPr>
          </a:p>
        </p:txBody>
      </p:sp>
      <p:pic>
        <p:nvPicPr>
          <p:cNvPr id="120" name="Google Shape;120;p23"/>
          <p:cNvPicPr preferRelativeResize="0"/>
          <p:nvPr/>
        </p:nvPicPr>
        <p:blipFill>
          <a:blip r:embed="rId3">
            <a:alphaModFix/>
          </a:blip>
          <a:stretch>
            <a:fillRect/>
          </a:stretch>
        </p:blipFill>
        <p:spPr>
          <a:xfrm>
            <a:off x="1020588" y="204138"/>
            <a:ext cx="7102824" cy="4735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807200" y="780300"/>
            <a:ext cx="1874700" cy="358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50">
              <a:solidFill>
                <a:srgbClr val="231F20"/>
              </a:solidFill>
            </a:endParaRPr>
          </a:p>
        </p:txBody>
      </p:sp>
      <p:sp>
        <p:nvSpPr>
          <p:cNvPr id="63" name="Google Shape;63;p14"/>
          <p:cNvSpPr txBox="1"/>
          <p:nvPr/>
        </p:nvSpPr>
        <p:spPr>
          <a:xfrm>
            <a:off x="789450" y="968675"/>
            <a:ext cx="7565100" cy="3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Data was collected from the OECD and Data Catalog websites.</a:t>
            </a:r>
            <a:endParaRPr sz="1200"/>
          </a:p>
        </p:txBody>
      </p:sp>
      <p:sp>
        <p:nvSpPr>
          <p:cNvPr id="64" name="Google Shape;64;p14"/>
          <p:cNvSpPr txBox="1"/>
          <p:nvPr/>
        </p:nvSpPr>
        <p:spPr>
          <a:xfrm>
            <a:off x="789450" y="445575"/>
            <a:ext cx="33030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t>Data Cleaning.</a:t>
            </a:r>
            <a:endParaRPr u="sng"/>
          </a:p>
        </p:txBody>
      </p:sp>
      <p:pic>
        <p:nvPicPr>
          <p:cNvPr id="65" name="Google Shape;65;p14"/>
          <p:cNvPicPr preferRelativeResize="0"/>
          <p:nvPr/>
        </p:nvPicPr>
        <p:blipFill>
          <a:blip r:embed="rId3">
            <a:alphaModFix/>
          </a:blip>
          <a:stretch>
            <a:fillRect/>
          </a:stretch>
        </p:blipFill>
        <p:spPr>
          <a:xfrm>
            <a:off x="2189613" y="1782300"/>
            <a:ext cx="4764775" cy="236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1485913" y="0"/>
            <a:ext cx="6172182" cy="5143500"/>
          </a:xfrm>
          <a:prstGeom prst="rect">
            <a:avLst/>
          </a:prstGeom>
          <a:noFill/>
          <a:ln>
            <a:noFill/>
          </a:ln>
        </p:spPr>
      </p:pic>
      <p:sp>
        <p:nvSpPr>
          <p:cNvPr id="71" name="Google Shape;71;p15"/>
          <p:cNvSpPr txBox="1"/>
          <p:nvPr/>
        </p:nvSpPr>
        <p:spPr>
          <a:xfrm>
            <a:off x="704600" y="681113"/>
            <a:ext cx="2677500" cy="38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50">
              <a:solidFill>
                <a:srgbClr val="231F2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900250" y="638100"/>
            <a:ext cx="2019900" cy="38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50">
              <a:solidFill>
                <a:srgbClr val="231F20"/>
              </a:solidFill>
            </a:endParaRPr>
          </a:p>
        </p:txBody>
      </p:sp>
      <p:pic>
        <p:nvPicPr>
          <p:cNvPr id="77" name="Google Shape;77;p16"/>
          <p:cNvPicPr preferRelativeResize="0"/>
          <p:nvPr/>
        </p:nvPicPr>
        <p:blipFill>
          <a:blip r:embed="rId3">
            <a:alphaModFix/>
          </a:blip>
          <a:stretch>
            <a:fillRect/>
          </a:stretch>
        </p:blipFill>
        <p:spPr>
          <a:xfrm>
            <a:off x="1485882" y="0"/>
            <a:ext cx="617223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767225" y="638113"/>
            <a:ext cx="2677500" cy="38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50">
              <a:solidFill>
                <a:srgbClr val="231F20"/>
              </a:solidFill>
            </a:endParaRPr>
          </a:p>
        </p:txBody>
      </p:sp>
      <p:pic>
        <p:nvPicPr>
          <p:cNvPr id="83" name="Google Shape;83;p17"/>
          <p:cNvPicPr preferRelativeResize="0"/>
          <p:nvPr/>
        </p:nvPicPr>
        <p:blipFill>
          <a:blip r:embed="rId3">
            <a:alphaModFix/>
          </a:blip>
          <a:stretch>
            <a:fillRect/>
          </a:stretch>
        </p:blipFill>
        <p:spPr>
          <a:xfrm>
            <a:off x="1485891" y="0"/>
            <a:ext cx="6172224"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807200" y="780300"/>
            <a:ext cx="1874700" cy="358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50">
              <a:solidFill>
                <a:srgbClr val="231F20"/>
              </a:solidFill>
            </a:endParaRPr>
          </a:p>
        </p:txBody>
      </p:sp>
      <p:pic>
        <p:nvPicPr>
          <p:cNvPr id="89" name="Google Shape;89;p18"/>
          <p:cNvPicPr preferRelativeResize="0"/>
          <p:nvPr/>
        </p:nvPicPr>
        <p:blipFill>
          <a:blip r:embed="rId3">
            <a:alphaModFix/>
          </a:blip>
          <a:stretch>
            <a:fillRect/>
          </a:stretch>
        </p:blipFill>
        <p:spPr>
          <a:xfrm>
            <a:off x="1485897" y="0"/>
            <a:ext cx="6172218"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77775" y="660089"/>
            <a:ext cx="4891002" cy="4483413"/>
          </a:xfrm>
          <a:prstGeom prst="rect">
            <a:avLst/>
          </a:prstGeom>
          <a:noFill/>
          <a:ln>
            <a:noFill/>
          </a:ln>
        </p:spPr>
      </p:pic>
      <p:pic>
        <p:nvPicPr>
          <p:cNvPr id="95" name="Google Shape;95;p19"/>
          <p:cNvPicPr preferRelativeResize="0"/>
          <p:nvPr/>
        </p:nvPicPr>
        <p:blipFill>
          <a:blip r:embed="rId4">
            <a:alphaModFix/>
          </a:blip>
          <a:stretch>
            <a:fillRect/>
          </a:stretch>
        </p:blipFill>
        <p:spPr>
          <a:xfrm>
            <a:off x="4507526" y="812424"/>
            <a:ext cx="4558698" cy="4178763"/>
          </a:xfrm>
          <a:prstGeom prst="rect">
            <a:avLst/>
          </a:prstGeom>
          <a:noFill/>
          <a:ln>
            <a:noFill/>
          </a:ln>
        </p:spPr>
      </p:pic>
      <p:sp>
        <p:nvSpPr>
          <p:cNvPr id="96" name="Google Shape;96;p19"/>
          <p:cNvSpPr txBox="1"/>
          <p:nvPr/>
        </p:nvSpPr>
        <p:spPr>
          <a:xfrm>
            <a:off x="424500" y="401425"/>
            <a:ext cx="82950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The contrast across the world is high, with Paid Maternity Leave ranging from 90 weeks to 0.</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nvSpPr>
        <p:spPr>
          <a:xfrm>
            <a:off x="807200" y="780300"/>
            <a:ext cx="1874700" cy="358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50">
              <a:solidFill>
                <a:srgbClr val="231F20"/>
              </a:solidFill>
            </a:endParaRPr>
          </a:p>
        </p:txBody>
      </p:sp>
      <p:pic>
        <p:nvPicPr>
          <p:cNvPr id="102" name="Google Shape;102;p20"/>
          <p:cNvPicPr preferRelativeResize="0"/>
          <p:nvPr/>
        </p:nvPicPr>
        <p:blipFill>
          <a:blip r:embed="rId3">
            <a:alphaModFix/>
          </a:blip>
          <a:stretch>
            <a:fillRect/>
          </a:stretch>
        </p:blipFill>
        <p:spPr>
          <a:xfrm>
            <a:off x="0" y="666738"/>
            <a:ext cx="9144000" cy="38100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nvSpPr>
        <p:spPr>
          <a:xfrm>
            <a:off x="807200" y="780300"/>
            <a:ext cx="1874700" cy="358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50">
              <a:solidFill>
                <a:srgbClr val="231F20"/>
              </a:solidFill>
            </a:endParaRPr>
          </a:p>
        </p:txBody>
      </p:sp>
      <p:pic>
        <p:nvPicPr>
          <p:cNvPr id="108" name="Google Shape;108;p21"/>
          <p:cNvPicPr preferRelativeResize="0"/>
          <p:nvPr/>
        </p:nvPicPr>
        <p:blipFill>
          <a:blip r:embed="rId3">
            <a:alphaModFix/>
          </a:blip>
          <a:stretch>
            <a:fillRect/>
          </a:stretch>
        </p:blipFill>
        <p:spPr>
          <a:xfrm>
            <a:off x="0" y="666738"/>
            <a:ext cx="9144000" cy="38100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