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3"/>
  </p:notesMasterIdLst>
  <p:sldIdLst>
    <p:sldId id="256" r:id="rId2"/>
    <p:sldId id="258" r:id="rId3"/>
    <p:sldId id="325" r:id="rId4"/>
    <p:sldId id="339" r:id="rId5"/>
    <p:sldId id="340" r:id="rId6"/>
    <p:sldId id="326" r:id="rId7"/>
    <p:sldId id="327" r:id="rId8"/>
    <p:sldId id="328" r:id="rId9"/>
    <p:sldId id="329" r:id="rId10"/>
    <p:sldId id="330" r:id="rId11"/>
    <p:sldId id="331" r:id="rId12"/>
    <p:sldId id="333" r:id="rId13"/>
    <p:sldId id="332" r:id="rId14"/>
    <p:sldId id="341" r:id="rId15"/>
    <p:sldId id="334" r:id="rId16"/>
    <p:sldId id="291" r:id="rId17"/>
    <p:sldId id="335" r:id="rId18"/>
    <p:sldId id="342" r:id="rId19"/>
    <p:sldId id="336" r:id="rId20"/>
    <p:sldId id="343" r:id="rId21"/>
    <p:sldId id="337" r:id="rId22"/>
    <p:sldId id="338" r:id="rId23"/>
    <p:sldId id="293" r:id="rId24"/>
    <p:sldId id="322" r:id="rId25"/>
    <p:sldId id="294" r:id="rId26"/>
    <p:sldId id="295" r:id="rId27"/>
    <p:sldId id="310" r:id="rId28"/>
    <p:sldId id="297" r:id="rId29"/>
    <p:sldId id="321" r:id="rId30"/>
    <p:sldId id="298" r:id="rId31"/>
    <p:sldId id="300" r:id="rId32"/>
    <p:sldId id="320" r:id="rId33"/>
    <p:sldId id="303" r:id="rId34"/>
    <p:sldId id="323" r:id="rId35"/>
    <p:sldId id="324" r:id="rId36"/>
    <p:sldId id="304" r:id="rId37"/>
    <p:sldId id="305" r:id="rId38"/>
    <p:sldId id="306" r:id="rId39"/>
    <p:sldId id="307" r:id="rId40"/>
    <p:sldId id="308" r:id="rId41"/>
    <p:sldId id="309" r:id="rId42"/>
    <p:sldId id="311" r:id="rId43"/>
    <p:sldId id="344" r:id="rId44"/>
    <p:sldId id="312" r:id="rId45"/>
    <p:sldId id="313" r:id="rId46"/>
    <p:sldId id="314" r:id="rId47"/>
    <p:sldId id="316" r:id="rId48"/>
    <p:sldId id="315" r:id="rId49"/>
    <p:sldId id="317" r:id="rId50"/>
    <p:sldId id="318" r:id="rId51"/>
    <p:sldId id="319" r:id="rId52"/>
  </p:sldIdLst>
  <p:sldSz cx="9144000" cy="5143500" type="screen16x9"/>
  <p:notesSz cx="6858000" cy="9144000"/>
  <p:embeddedFontLst>
    <p:embeddedFont>
      <p:font typeface="Calibri" panose="020F0502020204030204" pitchFamily="34" charset="0"/>
      <p:regular r:id="rId54"/>
      <p:bold r:id="rId55"/>
      <p:italic r:id="rId56"/>
      <p:boldItalic r:id="rId57"/>
    </p:embeddedFont>
    <p:embeddedFont>
      <p:font typeface="Inter-Regular" panose="020B0604020202020204" charset="0"/>
      <p:regular r:id="rId58"/>
      <p:bold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B3DCBB-591E-44CB-BD91-CB49793C2115}">
  <a:tblStyle styleId="{BAB3DCBB-591E-44CB-BD91-CB49793C211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60"/>
  </p:normalViewPr>
  <p:slideViewPr>
    <p:cSldViewPr>
      <p:cViewPr varScale="1">
        <p:scale>
          <a:sx n="112" d="100"/>
          <a:sy n="112" d="100"/>
        </p:scale>
        <p:origin x="475" y="72"/>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1" Type="http://schemas.openxmlformats.org/officeDocument/2006/relationships/hyperlink" Target="https://javascript2img.com/"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javascript2img.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74AFD9-4C10-42FD-8180-37556A619DD1}" type="doc">
      <dgm:prSet loTypeId="urn:microsoft.com/office/officeart/2005/8/layout/pyramid2" loCatId="list" qsTypeId="urn:microsoft.com/office/officeart/2005/8/quickstyle/simple1" qsCatId="simple" csTypeId="urn:microsoft.com/office/officeart/2005/8/colors/accent1_2" csCatId="accent1" phldr="1"/>
      <dgm:spPr/>
    </dgm:pt>
    <dgm:pt modelId="{68F532F4-E88E-4B59-A689-305C00E77FEA}">
      <dgm:prSet phldrT="[Texto]" custT="1"/>
      <dgm:spPr/>
      <dgm:t>
        <a:bodyPr/>
        <a:lstStyle/>
        <a:p>
          <a:r>
            <a:rPr lang="es-ES" sz="1400" dirty="0"/>
            <a:t>Incluir mensaje de Copyright</a:t>
          </a:r>
        </a:p>
      </dgm:t>
    </dgm:pt>
    <dgm:pt modelId="{CA6363CD-8D66-4ACA-B3EF-799BCC1B7ADB}" type="parTrans" cxnId="{0FA7CE14-70CC-4D10-AD01-6A06B591DA88}">
      <dgm:prSet/>
      <dgm:spPr/>
      <dgm:t>
        <a:bodyPr/>
        <a:lstStyle/>
        <a:p>
          <a:endParaRPr lang="es-ES"/>
        </a:p>
      </dgm:t>
    </dgm:pt>
    <dgm:pt modelId="{7798E60E-D524-4FDC-912F-D34004EF5275}" type="sibTrans" cxnId="{0FA7CE14-70CC-4D10-AD01-6A06B591DA88}">
      <dgm:prSet/>
      <dgm:spPr/>
      <dgm:t>
        <a:bodyPr/>
        <a:lstStyle/>
        <a:p>
          <a:endParaRPr lang="es-ES"/>
        </a:p>
      </dgm:t>
    </dgm:pt>
    <dgm:pt modelId="{B506A643-B7E0-4C0B-A07A-31323ABE3611}">
      <dgm:prSet phldrT="[Texto]" custT="1"/>
      <dgm:spPr/>
      <dgm:t>
        <a:bodyPr/>
        <a:lstStyle/>
        <a:p>
          <a:r>
            <a:rPr lang="es-ES" sz="1400" dirty="0"/>
            <a:t>Ofuscar el código</a:t>
          </a:r>
        </a:p>
        <a:p>
          <a:r>
            <a:rPr lang="es-ES" sz="1200" dirty="0" smtClean="0">
              <a:hlinkClick xmlns:r="http://schemas.openxmlformats.org/officeDocument/2006/relationships" r:id="rId1"/>
            </a:rPr>
            <a:t>https://obfuscator.io/</a:t>
          </a:r>
          <a:endParaRPr lang="es-ES" sz="1200" dirty="0"/>
        </a:p>
      </dgm:t>
    </dgm:pt>
    <dgm:pt modelId="{63BCDFFD-9FFB-4F8A-85EC-A78E58780BFC}" type="parTrans" cxnId="{C8E076BA-16FB-4DA1-A889-8C47F50D66C8}">
      <dgm:prSet/>
      <dgm:spPr/>
      <dgm:t>
        <a:bodyPr/>
        <a:lstStyle/>
        <a:p>
          <a:endParaRPr lang="es-ES"/>
        </a:p>
      </dgm:t>
    </dgm:pt>
    <dgm:pt modelId="{E17B32D3-E622-4034-846D-C9432F01B7FB}" type="sibTrans" cxnId="{C8E076BA-16FB-4DA1-A889-8C47F50D66C8}">
      <dgm:prSet/>
      <dgm:spPr/>
      <dgm:t>
        <a:bodyPr/>
        <a:lstStyle/>
        <a:p>
          <a:endParaRPr lang="es-ES"/>
        </a:p>
      </dgm:t>
    </dgm:pt>
    <dgm:pt modelId="{B43A6A4A-5A3A-477A-BA73-D8EA3A82E512}">
      <dgm:prSet phldrT="[Texto]" custT="1"/>
      <dgm:spPr/>
      <dgm:t>
        <a:bodyPr/>
        <a:lstStyle/>
        <a:p>
          <a:r>
            <a:rPr lang="es-ES" sz="1400" dirty="0"/>
            <a:t>Promocionar el código</a:t>
          </a:r>
        </a:p>
      </dgm:t>
    </dgm:pt>
    <dgm:pt modelId="{6D94A75C-33A1-4EAE-8AA7-76D5D0E416DD}" type="parTrans" cxnId="{C74D584B-8336-4B32-960F-110DCBEDA975}">
      <dgm:prSet/>
      <dgm:spPr/>
      <dgm:t>
        <a:bodyPr/>
        <a:lstStyle/>
        <a:p>
          <a:endParaRPr lang="es-ES"/>
        </a:p>
      </dgm:t>
    </dgm:pt>
    <dgm:pt modelId="{95EA77A8-A2BD-49C3-99D2-55FE223A8AD4}" type="sibTrans" cxnId="{C74D584B-8336-4B32-960F-110DCBEDA975}">
      <dgm:prSet/>
      <dgm:spPr/>
      <dgm:t>
        <a:bodyPr/>
        <a:lstStyle/>
        <a:p>
          <a:endParaRPr lang="es-ES"/>
        </a:p>
      </dgm:t>
    </dgm:pt>
    <dgm:pt modelId="{9CE8A4B9-B7D2-42BA-9D12-A818E576D203}" type="pres">
      <dgm:prSet presAssocID="{0874AFD9-4C10-42FD-8180-37556A619DD1}" presName="compositeShape" presStyleCnt="0">
        <dgm:presLayoutVars>
          <dgm:dir/>
          <dgm:resizeHandles/>
        </dgm:presLayoutVars>
      </dgm:prSet>
      <dgm:spPr/>
    </dgm:pt>
    <dgm:pt modelId="{B93E14FF-6C01-4F2B-90C3-403F7B436F07}" type="pres">
      <dgm:prSet presAssocID="{0874AFD9-4C10-42FD-8180-37556A619DD1}" presName="pyramid" presStyleLbl="node1" presStyleIdx="0" presStyleCnt="1"/>
      <dgm:spPr>
        <a:solidFill>
          <a:schemeClr val="accent4">
            <a:lumMod val="60000"/>
            <a:lumOff val="40000"/>
          </a:schemeClr>
        </a:solidFill>
      </dgm:spPr>
    </dgm:pt>
    <dgm:pt modelId="{C4CF91E7-1B35-4082-9BE7-BBD06AB2B422}" type="pres">
      <dgm:prSet presAssocID="{0874AFD9-4C10-42FD-8180-37556A619DD1}" presName="theList" presStyleCnt="0"/>
      <dgm:spPr/>
    </dgm:pt>
    <dgm:pt modelId="{D485443A-9B51-429B-BF61-DB86DE2DC0D4}" type="pres">
      <dgm:prSet presAssocID="{68F532F4-E88E-4B59-A689-305C00E77FEA}" presName="aNode" presStyleLbl="fgAcc1" presStyleIdx="0" presStyleCnt="3" custScaleX="131026">
        <dgm:presLayoutVars>
          <dgm:bulletEnabled val="1"/>
        </dgm:presLayoutVars>
      </dgm:prSet>
      <dgm:spPr/>
      <dgm:t>
        <a:bodyPr/>
        <a:lstStyle/>
        <a:p>
          <a:endParaRPr lang="es-ES"/>
        </a:p>
      </dgm:t>
    </dgm:pt>
    <dgm:pt modelId="{8D5E2AB0-0BC0-468D-8903-DFE73FE9BE6B}" type="pres">
      <dgm:prSet presAssocID="{68F532F4-E88E-4B59-A689-305C00E77FEA}" presName="aSpace" presStyleCnt="0"/>
      <dgm:spPr/>
    </dgm:pt>
    <dgm:pt modelId="{9AD20A36-BEE9-4619-815D-E01E960CE901}" type="pres">
      <dgm:prSet presAssocID="{B506A643-B7E0-4C0B-A07A-31323ABE3611}" presName="aNode" presStyleLbl="fgAcc1" presStyleIdx="1" presStyleCnt="3" custScaleX="131324">
        <dgm:presLayoutVars>
          <dgm:bulletEnabled val="1"/>
        </dgm:presLayoutVars>
      </dgm:prSet>
      <dgm:spPr/>
      <dgm:t>
        <a:bodyPr/>
        <a:lstStyle/>
        <a:p>
          <a:endParaRPr lang="es-ES"/>
        </a:p>
      </dgm:t>
    </dgm:pt>
    <dgm:pt modelId="{270C35DD-EAC1-4F2F-9360-782B04AF7037}" type="pres">
      <dgm:prSet presAssocID="{B506A643-B7E0-4C0B-A07A-31323ABE3611}" presName="aSpace" presStyleCnt="0"/>
      <dgm:spPr/>
    </dgm:pt>
    <dgm:pt modelId="{CFE81990-E400-4163-AC50-9EA3AE8ABC2D}" type="pres">
      <dgm:prSet presAssocID="{B43A6A4A-5A3A-477A-BA73-D8EA3A82E512}" presName="aNode" presStyleLbl="fgAcc1" presStyleIdx="2" presStyleCnt="3" custScaleX="131473">
        <dgm:presLayoutVars>
          <dgm:bulletEnabled val="1"/>
        </dgm:presLayoutVars>
      </dgm:prSet>
      <dgm:spPr/>
      <dgm:t>
        <a:bodyPr/>
        <a:lstStyle/>
        <a:p>
          <a:endParaRPr lang="es-ES"/>
        </a:p>
      </dgm:t>
    </dgm:pt>
    <dgm:pt modelId="{4D72EDC9-9BA5-45DA-9627-FB752341067C}" type="pres">
      <dgm:prSet presAssocID="{B43A6A4A-5A3A-477A-BA73-D8EA3A82E512}" presName="aSpace" presStyleCnt="0"/>
      <dgm:spPr/>
    </dgm:pt>
  </dgm:ptLst>
  <dgm:cxnLst>
    <dgm:cxn modelId="{C74D584B-8336-4B32-960F-110DCBEDA975}" srcId="{0874AFD9-4C10-42FD-8180-37556A619DD1}" destId="{B43A6A4A-5A3A-477A-BA73-D8EA3A82E512}" srcOrd="2" destOrd="0" parTransId="{6D94A75C-33A1-4EAE-8AA7-76D5D0E416DD}" sibTransId="{95EA77A8-A2BD-49C3-99D2-55FE223A8AD4}"/>
    <dgm:cxn modelId="{C8E076BA-16FB-4DA1-A889-8C47F50D66C8}" srcId="{0874AFD9-4C10-42FD-8180-37556A619DD1}" destId="{B506A643-B7E0-4C0B-A07A-31323ABE3611}" srcOrd="1" destOrd="0" parTransId="{63BCDFFD-9FFB-4F8A-85EC-A78E58780BFC}" sibTransId="{E17B32D3-E622-4034-846D-C9432F01B7FB}"/>
    <dgm:cxn modelId="{6EB97388-D3CB-4446-86AD-A460CC100C7A}" type="presOf" srcId="{B43A6A4A-5A3A-477A-BA73-D8EA3A82E512}" destId="{CFE81990-E400-4163-AC50-9EA3AE8ABC2D}" srcOrd="0" destOrd="0" presId="urn:microsoft.com/office/officeart/2005/8/layout/pyramid2"/>
    <dgm:cxn modelId="{007F9CC8-BBFF-449D-AB72-9671D8158696}" type="presOf" srcId="{0874AFD9-4C10-42FD-8180-37556A619DD1}" destId="{9CE8A4B9-B7D2-42BA-9D12-A818E576D203}" srcOrd="0" destOrd="0" presId="urn:microsoft.com/office/officeart/2005/8/layout/pyramid2"/>
    <dgm:cxn modelId="{0FA7CE14-70CC-4D10-AD01-6A06B591DA88}" srcId="{0874AFD9-4C10-42FD-8180-37556A619DD1}" destId="{68F532F4-E88E-4B59-A689-305C00E77FEA}" srcOrd="0" destOrd="0" parTransId="{CA6363CD-8D66-4ACA-B3EF-799BCC1B7ADB}" sibTransId="{7798E60E-D524-4FDC-912F-D34004EF5275}"/>
    <dgm:cxn modelId="{1FEAA0AE-6774-4E9E-9F5A-0E1D1BD17CF7}" type="presOf" srcId="{68F532F4-E88E-4B59-A689-305C00E77FEA}" destId="{D485443A-9B51-429B-BF61-DB86DE2DC0D4}" srcOrd="0" destOrd="0" presId="urn:microsoft.com/office/officeart/2005/8/layout/pyramid2"/>
    <dgm:cxn modelId="{AFFB2659-D0F2-44CA-881A-945E029EF119}" type="presOf" srcId="{B506A643-B7E0-4C0B-A07A-31323ABE3611}" destId="{9AD20A36-BEE9-4619-815D-E01E960CE901}" srcOrd="0" destOrd="0" presId="urn:microsoft.com/office/officeart/2005/8/layout/pyramid2"/>
    <dgm:cxn modelId="{8213F392-8B92-481A-AB90-C81709576315}" type="presParOf" srcId="{9CE8A4B9-B7D2-42BA-9D12-A818E576D203}" destId="{B93E14FF-6C01-4F2B-90C3-403F7B436F07}" srcOrd="0" destOrd="0" presId="urn:microsoft.com/office/officeart/2005/8/layout/pyramid2"/>
    <dgm:cxn modelId="{C1E0B3B2-9FA2-4641-A853-94D94C642F23}" type="presParOf" srcId="{9CE8A4B9-B7D2-42BA-9D12-A818E576D203}" destId="{C4CF91E7-1B35-4082-9BE7-BBD06AB2B422}" srcOrd="1" destOrd="0" presId="urn:microsoft.com/office/officeart/2005/8/layout/pyramid2"/>
    <dgm:cxn modelId="{0989C63C-6453-482B-B61B-C5EFAAB43521}" type="presParOf" srcId="{C4CF91E7-1B35-4082-9BE7-BBD06AB2B422}" destId="{D485443A-9B51-429B-BF61-DB86DE2DC0D4}" srcOrd="0" destOrd="0" presId="urn:microsoft.com/office/officeart/2005/8/layout/pyramid2"/>
    <dgm:cxn modelId="{FB89F5F6-59D9-4160-85CB-609483F6BC24}" type="presParOf" srcId="{C4CF91E7-1B35-4082-9BE7-BBD06AB2B422}" destId="{8D5E2AB0-0BC0-468D-8903-DFE73FE9BE6B}" srcOrd="1" destOrd="0" presId="urn:microsoft.com/office/officeart/2005/8/layout/pyramid2"/>
    <dgm:cxn modelId="{F9690072-934B-42EB-B2FC-B877C16F86B2}" type="presParOf" srcId="{C4CF91E7-1B35-4082-9BE7-BBD06AB2B422}" destId="{9AD20A36-BEE9-4619-815D-E01E960CE901}" srcOrd="2" destOrd="0" presId="urn:microsoft.com/office/officeart/2005/8/layout/pyramid2"/>
    <dgm:cxn modelId="{0FF7A568-75B8-4A70-91E4-B4C8C0C0BE2B}" type="presParOf" srcId="{C4CF91E7-1B35-4082-9BE7-BBD06AB2B422}" destId="{270C35DD-EAC1-4F2F-9360-782B04AF7037}" srcOrd="3" destOrd="0" presId="urn:microsoft.com/office/officeart/2005/8/layout/pyramid2"/>
    <dgm:cxn modelId="{EBE2FB67-38FB-4922-A70E-781915B63CD0}" type="presParOf" srcId="{C4CF91E7-1B35-4082-9BE7-BBD06AB2B422}" destId="{CFE81990-E400-4163-AC50-9EA3AE8ABC2D}" srcOrd="4" destOrd="0" presId="urn:microsoft.com/office/officeart/2005/8/layout/pyramid2"/>
    <dgm:cxn modelId="{EF223B2C-C5EB-4AE7-9EBA-A4268CDC6D00}" type="presParOf" srcId="{C4CF91E7-1B35-4082-9BE7-BBD06AB2B422}" destId="{4D72EDC9-9BA5-45DA-9627-FB752341067C}"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E14FF-6C01-4F2B-90C3-403F7B436F07}">
      <dsp:nvSpPr>
        <dsp:cNvPr id="0" name=""/>
        <dsp:cNvSpPr/>
      </dsp:nvSpPr>
      <dsp:spPr>
        <a:xfrm>
          <a:off x="1238910" y="0"/>
          <a:ext cx="2889256" cy="2889256"/>
        </a:xfrm>
        <a:prstGeom prst="triangle">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85443A-9B51-429B-BF61-DB86DE2DC0D4}">
      <dsp:nvSpPr>
        <dsp:cNvPr id="0" name=""/>
        <dsp:cNvSpPr/>
      </dsp:nvSpPr>
      <dsp:spPr>
        <a:xfrm>
          <a:off x="2392202" y="290477"/>
          <a:ext cx="2460689" cy="68394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a:t>Incluir mensaje de Copyright</a:t>
          </a:r>
        </a:p>
      </dsp:txBody>
      <dsp:txXfrm>
        <a:off x="2425589" y="323864"/>
        <a:ext cx="2393915" cy="617167"/>
      </dsp:txXfrm>
    </dsp:sp>
    <dsp:sp modelId="{9AD20A36-BEE9-4619-815D-E01E960CE901}">
      <dsp:nvSpPr>
        <dsp:cNvPr id="0" name=""/>
        <dsp:cNvSpPr/>
      </dsp:nvSpPr>
      <dsp:spPr>
        <a:xfrm>
          <a:off x="2389403" y="1059911"/>
          <a:ext cx="2466286" cy="68394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a:t>Ofuscar el código</a:t>
          </a:r>
        </a:p>
        <a:p>
          <a:pPr lvl="0" algn="ctr" defTabSz="622300">
            <a:lnSpc>
              <a:spcPct val="90000"/>
            </a:lnSpc>
            <a:spcBef>
              <a:spcPct val="0"/>
            </a:spcBef>
            <a:spcAft>
              <a:spcPct val="35000"/>
            </a:spcAft>
          </a:pPr>
          <a:r>
            <a:rPr lang="es-ES" sz="1200" kern="1200" dirty="0" smtClean="0">
              <a:hlinkClick xmlns:r="http://schemas.openxmlformats.org/officeDocument/2006/relationships" r:id="rId1"/>
            </a:rPr>
            <a:t>https://obfuscator.io/</a:t>
          </a:r>
          <a:endParaRPr lang="es-ES" sz="1200" kern="1200" dirty="0"/>
        </a:p>
      </dsp:txBody>
      <dsp:txXfrm>
        <a:off x="2422790" y="1093298"/>
        <a:ext cx="2399512" cy="617167"/>
      </dsp:txXfrm>
    </dsp:sp>
    <dsp:sp modelId="{CFE81990-E400-4163-AC50-9EA3AE8ABC2D}">
      <dsp:nvSpPr>
        <dsp:cNvPr id="0" name=""/>
        <dsp:cNvSpPr/>
      </dsp:nvSpPr>
      <dsp:spPr>
        <a:xfrm>
          <a:off x="2388004" y="1829344"/>
          <a:ext cx="2469084" cy="68394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a:t>Promocionar el código</a:t>
          </a:r>
        </a:p>
      </dsp:txBody>
      <dsp:txXfrm>
        <a:off x="2421391" y="1862731"/>
        <a:ext cx="2402310" cy="61716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366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47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1289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24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590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6380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327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4056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01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438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418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1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2816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3202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3660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5730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4033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3804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86675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896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6366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581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094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6"/>
          <p:cNvSpPr txBox="1">
            <a:spLocks noGrp="1"/>
          </p:cNvSpPr>
          <p:nvPr>
            <p:ph type="body" idx="1"/>
          </p:nvPr>
        </p:nvSpPr>
        <p:spPr>
          <a:xfrm>
            <a:off x="1037825"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4803623"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9"/>
          <p:cNvSpPr/>
          <p:nvPr/>
        </p:nvSpPr>
        <p:spPr>
          <a:xfrm>
            <a:off x="0" y="2625823"/>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9"/>
          <p:cNvSpPr txBox="1">
            <a:spLocks noGrp="1"/>
          </p:cNvSpPr>
          <p:nvPr>
            <p:ph type="body" idx="1"/>
          </p:nvPr>
        </p:nvSpPr>
        <p:spPr>
          <a:xfrm>
            <a:off x="1037875" y="4177700"/>
            <a:ext cx="7068300" cy="393600"/>
          </a:xfrm>
          <a:prstGeom prst="rect">
            <a:avLst/>
          </a:prstGeom>
        </p:spPr>
        <p:txBody>
          <a:bodyPr spcFirstLastPara="1" wrap="square" lIns="0" tIns="0" rIns="0" bIns="0" anchor="t" anchorCtr="0">
            <a:noAutofit/>
          </a:bodyPr>
          <a:lstStyle>
            <a:lvl1pPr marL="457200" lvl="0" indent="-228600" rtl="0">
              <a:spcBef>
                <a:spcPts val="0"/>
              </a:spcBef>
              <a:spcAft>
                <a:spcPts val="0"/>
              </a:spcAft>
              <a:buSzPts val="1800"/>
              <a:buNone/>
              <a:defRPr sz="1800"/>
            </a:lvl1pPr>
          </a:lstStyle>
          <a:p>
            <a:endParaRPr/>
          </a:p>
        </p:txBody>
      </p:sp>
      <p:sp>
        <p:nvSpPr>
          <p:cNvPr id="46" name="Google Shape;46;p9"/>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428596" y="1071552"/>
            <a:ext cx="7068300" cy="1818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000" dirty="0"/>
              <a:t>2</a:t>
            </a:r>
            <a:r>
              <a:rPr lang="en" sz="2000" dirty="0" smtClean="0"/>
              <a:t>.- Programación web. Tecnologías de programación. Fundamentos de </a:t>
            </a:r>
            <a:r>
              <a:rPr lang="en" sz="2800" dirty="0" smtClean="0"/>
              <a:t>JAVASCRIPT</a:t>
            </a:r>
            <a:endParaRPr sz="2800" dirty="0"/>
          </a:p>
        </p:txBody>
      </p:sp>
      <p:sp>
        <p:nvSpPr>
          <p:cNvPr id="4" name="3 CuadroTexto"/>
          <p:cNvSpPr txBox="1"/>
          <p:nvPr/>
        </p:nvSpPr>
        <p:spPr>
          <a:xfrm>
            <a:off x="6715140" y="4500576"/>
            <a:ext cx="2286016" cy="477054"/>
          </a:xfrm>
          <a:prstGeom prst="rect">
            <a:avLst/>
          </a:prstGeom>
          <a:noFill/>
        </p:spPr>
        <p:txBody>
          <a:bodyPr wrap="square" rtlCol="0">
            <a:spAutoFit/>
          </a:bodyPr>
          <a:lstStyle/>
          <a:p>
            <a:r>
              <a:rPr lang="es-ES" b="1" dirty="0">
                <a:solidFill>
                  <a:schemeClr val="bg1"/>
                </a:solidFill>
              </a:rPr>
              <a:t>DWEC</a:t>
            </a:r>
          </a:p>
          <a:p>
            <a:r>
              <a:rPr lang="es-ES" sz="1100" b="1" dirty="0">
                <a:solidFill>
                  <a:schemeClr val="bg1"/>
                </a:solidFill>
              </a:rPr>
              <a:t>Mª Luz Sánchez Rubio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928662" y="357172"/>
            <a:ext cx="767578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smtClean="0"/>
              <a:t/>
            </a:r>
            <a:br>
              <a:rPr lang="en" sz="2000" dirty="0" smtClean="0"/>
            </a:br>
            <a:r>
              <a:rPr lang="en" sz="2000" dirty="0" smtClean="0"/>
              <a:t>3. Capacidades de los navegadores Web</a:t>
            </a:r>
            <a:endParaRPr sz="2000" dirty="0"/>
          </a:p>
        </p:txBody>
      </p:sp>
      <p:sp>
        <p:nvSpPr>
          <p:cNvPr id="63" name="Google Shape;63;p13"/>
          <p:cNvSpPr txBox="1">
            <a:spLocks noGrp="1"/>
          </p:cNvSpPr>
          <p:nvPr>
            <p:ph type="body" idx="2"/>
          </p:nvPr>
        </p:nvSpPr>
        <p:spPr>
          <a:xfrm>
            <a:off x="928662" y="1097761"/>
            <a:ext cx="7315746" cy="3155400"/>
          </a:xfrm>
          <a:prstGeom prst="rect">
            <a:avLst/>
          </a:prstGeom>
        </p:spPr>
        <p:txBody>
          <a:bodyPr spcFirstLastPara="1" wrap="square" lIns="0" tIns="0" rIns="0" bIns="0" anchor="t" anchorCtr="0">
            <a:noAutofit/>
          </a:bodyPr>
          <a:lstStyle/>
          <a:p>
            <a:pPr marL="171450" indent="-171450">
              <a:buClr>
                <a:schemeClr val="dk1"/>
              </a:buClr>
              <a:buSzPts val="1100"/>
            </a:pPr>
            <a:r>
              <a:rPr lang="es-ES" sz="1200" b="1" dirty="0" smtClean="0">
                <a:latin typeface="+mn-lt"/>
              </a:rPr>
              <a:t>Exploración de Mecanismos de ejecución de Código</a:t>
            </a:r>
          </a:p>
          <a:p>
            <a:pPr marL="0" indent="0">
              <a:buClr>
                <a:schemeClr val="dk1"/>
              </a:buClr>
              <a:buSzPts val="1100"/>
              <a:buNone/>
            </a:pPr>
            <a:endParaRPr lang="es-ES" sz="1200" b="1" dirty="0" smtClean="0">
              <a:latin typeface="+mn-lt"/>
            </a:endParaRPr>
          </a:p>
          <a:p>
            <a:pPr marL="628650" lvl="1" indent="-171450">
              <a:buClr>
                <a:schemeClr val="dk1"/>
              </a:buClr>
              <a:buSzPts val="1100"/>
              <a:buFont typeface="Wingdings" panose="05000000000000000000" pitchFamily="2" charset="2"/>
              <a:buChar char="q"/>
            </a:pPr>
            <a:r>
              <a:rPr lang="es-ES" sz="1200" dirty="0" smtClean="0">
                <a:latin typeface="+mn-lt"/>
              </a:rPr>
              <a:t>Los navegadores no solo muestran contenido HTML, también interpretan y ejecutan código, lo que permite una amplia gama de interacciones y funcionalidades avanzadas.</a:t>
            </a:r>
          </a:p>
          <a:p>
            <a:pPr marL="628650" lvl="1" indent="-171450">
              <a:buClr>
                <a:schemeClr val="dk1"/>
              </a:buClr>
              <a:buSzPts val="1100"/>
              <a:buFont typeface="Wingdings" panose="05000000000000000000" pitchFamily="2" charset="2"/>
              <a:buChar char="q"/>
            </a:pPr>
            <a:r>
              <a:rPr lang="es-ES" sz="1200" dirty="0" smtClean="0">
                <a:latin typeface="+mn-lt"/>
              </a:rPr>
              <a:t>Los navegadores utilizan motores de JavaScript que interpretan y ejecutan el código JavaScript:</a:t>
            </a:r>
          </a:p>
          <a:p>
            <a:pPr marL="1085850" lvl="2" indent="-171450">
              <a:buClr>
                <a:schemeClr val="dk1"/>
              </a:buClr>
              <a:buSzPts val="1100"/>
              <a:buFont typeface="Wingdings" panose="05000000000000000000" pitchFamily="2" charset="2"/>
              <a:buChar char="Ø"/>
            </a:pPr>
            <a:r>
              <a:rPr lang="es-ES" sz="1200" b="1" dirty="0" smtClean="0">
                <a:latin typeface="+mn-lt"/>
              </a:rPr>
              <a:t>V8</a:t>
            </a:r>
          </a:p>
          <a:p>
            <a:pPr marL="1543050" lvl="3" indent="-171450">
              <a:buSzPts val="1100"/>
              <a:buFont typeface="Wingdings" panose="05000000000000000000" pitchFamily="2" charset="2"/>
              <a:buChar char="ü"/>
            </a:pPr>
            <a:r>
              <a:rPr lang="es-ES" sz="1200" dirty="0" smtClean="0">
                <a:latin typeface="+mn-lt"/>
              </a:rPr>
              <a:t>Desarrollado por Google y utilizado en el navegador Chrome y en el entorno de ejecución Node.js</a:t>
            </a:r>
          </a:p>
          <a:p>
            <a:pPr marL="914400" lvl="2" indent="0">
              <a:buSzPts val="1100"/>
              <a:buNone/>
            </a:pPr>
            <a:endParaRPr lang="es-ES" sz="1200" dirty="0" smtClean="0">
              <a:latin typeface="+mn-lt"/>
            </a:endParaRPr>
          </a:p>
          <a:p>
            <a:pPr marL="1085850" lvl="2" indent="-171450">
              <a:buClr>
                <a:schemeClr val="dk1"/>
              </a:buClr>
              <a:buSzPts val="1100"/>
              <a:buFont typeface="Wingdings" panose="05000000000000000000" pitchFamily="2" charset="2"/>
              <a:buChar char="Ø"/>
            </a:pPr>
            <a:r>
              <a:rPr lang="es-ES" sz="1200" b="1" dirty="0" err="1" smtClean="0">
                <a:latin typeface="+mn-lt"/>
              </a:rPr>
              <a:t>SpiderMonkey</a:t>
            </a:r>
            <a:endParaRPr lang="es-ES" sz="1200" b="1" dirty="0" smtClean="0">
              <a:latin typeface="+mn-lt"/>
            </a:endParaRPr>
          </a:p>
          <a:p>
            <a:pPr marL="1543050" lvl="3" indent="-171450">
              <a:buSzPts val="1100"/>
              <a:buFont typeface="Wingdings" panose="05000000000000000000" pitchFamily="2" charset="2"/>
              <a:buChar char="ü"/>
            </a:pPr>
            <a:r>
              <a:rPr lang="es-ES" sz="1200" dirty="0" smtClean="0">
                <a:latin typeface="+mn-lt"/>
              </a:rPr>
              <a:t>Es utilizado por el navegador Firefox, desarrollado por Mozilla.</a:t>
            </a:r>
          </a:p>
          <a:p>
            <a:pPr marL="457200" lvl="1" indent="0">
              <a:buSzPts val="1100"/>
              <a:buNone/>
            </a:pPr>
            <a:endParaRPr lang="es-ES" sz="1200" dirty="0">
              <a:latin typeface="+mn-lt"/>
            </a:endParaRPr>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Tree>
    <p:extLst>
      <p:ext uri="{BB962C8B-B14F-4D97-AF65-F5344CB8AC3E}">
        <p14:creationId xmlns:p14="http://schemas.microsoft.com/office/powerpoint/2010/main" val="1180985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928662" y="357172"/>
            <a:ext cx="767578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smtClean="0"/>
              <a:t/>
            </a:r>
            <a:br>
              <a:rPr lang="en" sz="2000" dirty="0" smtClean="0"/>
            </a:br>
            <a:r>
              <a:rPr lang="en" sz="2000" dirty="0" smtClean="0"/>
              <a:t>3. Capacidades de los navegadores Web</a:t>
            </a:r>
            <a:endParaRPr sz="2000" dirty="0"/>
          </a:p>
        </p:txBody>
      </p:sp>
      <p:sp>
        <p:nvSpPr>
          <p:cNvPr id="63" name="Google Shape;63;p13"/>
          <p:cNvSpPr txBox="1">
            <a:spLocks noGrp="1"/>
          </p:cNvSpPr>
          <p:nvPr>
            <p:ph type="body" idx="2"/>
          </p:nvPr>
        </p:nvSpPr>
        <p:spPr>
          <a:xfrm>
            <a:off x="928662" y="1097761"/>
            <a:ext cx="7315746" cy="3155400"/>
          </a:xfrm>
          <a:prstGeom prst="rect">
            <a:avLst/>
          </a:prstGeom>
        </p:spPr>
        <p:txBody>
          <a:bodyPr spcFirstLastPara="1" wrap="square" lIns="0" tIns="0" rIns="0" bIns="0" anchor="t" anchorCtr="0">
            <a:noAutofit/>
          </a:bodyPr>
          <a:lstStyle/>
          <a:p>
            <a:pPr marL="171450" indent="-171450">
              <a:buClr>
                <a:schemeClr val="dk1"/>
              </a:buClr>
              <a:buSzPts val="1100"/>
            </a:pPr>
            <a:r>
              <a:rPr lang="es-ES" sz="1200" b="1" dirty="0" smtClean="0">
                <a:latin typeface="+mn-lt"/>
              </a:rPr>
              <a:t>Exploración de Mecanismos de ejecución de Código</a:t>
            </a:r>
          </a:p>
          <a:p>
            <a:pPr marL="0" indent="0">
              <a:buClr>
                <a:schemeClr val="dk1"/>
              </a:buClr>
              <a:buSzPts val="1100"/>
              <a:buNone/>
            </a:pPr>
            <a:endParaRPr lang="es-ES" sz="1200" dirty="0">
              <a:latin typeface="+mn-lt"/>
            </a:endParaRPr>
          </a:p>
          <a:p>
            <a:pPr marL="628650" lvl="1" indent="-171450">
              <a:buClr>
                <a:schemeClr val="dk1"/>
              </a:buClr>
              <a:buSzPts val="1100"/>
              <a:buFont typeface="Wingdings" panose="05000000000000000000" pitchFamily="2" charset="2"/>
              <a:buChar char="q"/>
            </a:pPr>
            <a:r>
              <a:rPr lang="es-ES" sz="1200" dirty="0" smtClean="0">
                <a:latin typeface="+mn-lt"/>
              </a:rPr>
              <a:t>Proceso de interpretación y ejecución de los motores:</a:t>
            </a:r>
          </a:p>
          <a:p>
            <a:pPr marL="1085850" lvl="2" indent="-171450">
              <a:buClr>
                <a:schemeClr val="dk1"/>
              </a:buClr>
              <a:buSzPts val="1100"/>
              <a:buFont typeface="Wingdings" panose="05000000000000000000" pitchFamily="2" charset="2"/>
              <a:buChar char="Ø"/>
            </a:pPr>
            <a:r>
              <a:rPr lang="es-ES" sz="1200" b="1" dirty="0" smtClean="0">
                <a:latin typeface="+mn-lt"/>
              </a:rPr>
              <a:t>Lectura y análisis</a:t>
            </a:r>
            <a:r>
              <a:rPr lang="es-ES" sz="1200" dirty="0" smtClean="0">
                <a:latin typeface="+mn-lt"/>
              </a:rPr>
              <a:t>. El motor de JavaScript lee el código fuente y lo analizan sintácticamente generando un árbol de sintaxis abstracta (AST)</a:t>
            </a:r>
          </a:p>
          <a:p>
            <a:pPr marL="1085850" lvl="2" indent="-171450">
              <a:buClr>
                <a:schemeClr val="dk1"/>
              </a:buClr>
              <a:buSzPts val="1100"/>
              <a:buFont typeface="Wingdings" panose="05000000000000000000" pitchFamily="2" charset="2"/>
              <a:buChar char="Ø"/>
            </a:pPr>
            <a:r>
              <a:rPr lang="es-ES" sz="1200" b="1" dirty="0" smtClean="0">
                <a:latin typeface="+mn-lt"/>
              </a:rPr>
              <a:t>Compilación JIT (</a:t>
            </a:r>
            <a:r>
              <a:rPr lang="es-ES" sz="1200" b="1" dirty="0" err="1" smtClean="0">
                <a:latin typeface="+mn-lt"/>
              </a:rPr>
              <a:t>Just</a:t>
            </a:r>
            <a:r>
              <a:rPr lang="es-ES" sz="1200" b="1" dirty="0" smtClean="0">
                <a:latin typeface="+mn-lt"/>
              </a:rPr>
              <a:t> In Time </a:t>
            </a:r>
            <a:r>
              <a:rPr lang="es-ES" sz="1200" b="1" dirty="0" err="1" smtClean="0">
                <a:latin typeface="+mn-lt"/>
              </a:rPr>
              <a:t>Compiler</a:t>
            </a:r>
            <a:r>
              <a:rPr lang="es-ES" sz="1200" b="1" dirty="0" smtClean="0">
                <a:latin typeface="+mn-lt"/>
              </a:rPr>
              <a:t>)</a:t>
            </a:r>
            <a:r>
              <a:rPr lang="es-ES" sz="1200" dirty="0" smtClean="0">
                <a:latin typeface="+mn-lt"/>
              </a:rPr>
              <a:t>.  El código JavaScript se compila a un formato intermedio y luego a código máquina nativo, mejorando la velocidad.</a:t>
            </a:r>
          </a:p>
          <a:p>
            <a:pPr marL="1085850" lvl="2" indent="-171450">
              <a:buClr>
                <a:schemeClr val="dk1"/>
              </a:buClr>
              <a:buSzPts val="1100"/>
              <a:buFont typeface="Wingdings" panose="05000000000000000000" pitchFamily="2" charset="2"/>
              <a:buChar char="Ø"/>
            </a:pPr>
            <a:r>
              <a:rPr lang="es-ES" sz="1200" b="1" dirty="0" smtClean="0">
                <a:latin typeface="+mn-lt"/>
              </a:rPr>
              <a:t>Ejecución. </a:t>
            </a:r>
            <a:r>
              <a:rPr lang="es-ES" sz="1200" dirty="0" smtClean="0">
                <a:latin typeface="+mn-lt"/>
              </a:rPr>
              <a:t>El código máquina nativo se ejecuta directamente en el hardware del dispositivo proporcionando una experiencia rápida y eficiente.</a:t>
            </a:r>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pic>
        <p:nvPicPr>
          <p:cNvPr id="2" name="Imagen 1"/>
          <p:cNvPicPr>
            <a:picLocks noChangeAspect="1"/>
          </p:cNvPicPr>
          <p:nvPr/>
        </p:nvPicPr>
        <p:blipFill>
          <a:blip r:embed="rId3"/>
          <a:stretch>
            <a:fillRect/>
          </a:stretch>
        </p:blipFill>
        <p:spPr>
          <a:xfrm>
            <a:off x="2267744" y="3278959"/>
            <a:ext cx="4060329" cy="1712092"/>
          </a:xfrm>
          <a:prstGeom prst="rect">
            <a:avLst/>
          </a:prstGeom>
        </p:spPr>
      </p:pic>
    </p:spTree>
    <p:extLst>
      <p:ext uri="{BB962C8B-B14F-4D97-AF65-F5344CB8AC3E}">
        <p14:creationId xmlns:p14="http://schemas.microsoft.com/office/powerpoint/2010/main" val="2094252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928662" y="357172"/>
            <a:ext cx="767578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smtClean="0"/>
              <a:t/>
            </a:r>
            <a:br>
              <a:rPr lang="en" sz="2000" dirty="0" smtClean="0"/>
            </a:br>
            <a:r>
              <a:rPr lang="en" sz="2000" dirty="0" smtClean="0"/>
              <a:t>3. Capacidades de los navegadores Web</a:t>
            </a:r>
            <a:endParaRPr sz="2000" dirty="0"/>
          </a:p>
        </p:txBody>
      </p:sp>
      <p:sp>
        <p:nvSpPr>
          <p:cNvPr id="63" name="Google Shape;63;p13"/>
          <p:cNvSpPr txBox="1">
            <a:spLocks noGrp="1"/>
          </p:cNvSpPr>
          <p:nvPr>
            <p:ph type="body" idx="2"/>
          </p:nvPr>
        </p:nvSpPr>
        <p:spPr>
          <a:xfrm>
            <a:off x="928662" y="1097761"/>
            <a:ext cx="7315746" cy="3155400"/>
          </a:xfrm>
          <a:prstGeom prst="rect">
            <a:avLst/>
          </a:prstGeom>
        </p:spPr>
        <p:txBody>
          <a:bodyPr spcFirstLastPara="1" wrap="square" lIns="0" tIns="0" rIns="0" bIns="0" anchor="t" anchorCtr="0">
            <a:noAutofit/>
          </a:bodyPr>
          <a:lstStyle/>
          <a:p>
            <a:pPr marL="171450" indent="-171450">
              <a:buClr>
                <a:schemeClr val="dk1"/>
              </a:buClr>
              <a:buSzPts val="1100"/>
            </a:pPr>
            <a:r>
              <a:rPr lang="es-ES" sz="1200" b="1" dirty="0" smtClean="0">
                <a:latin typeface="+mn-lt"/>
              </a:rPr>
              <a:t>Exploración de Mecanismos de ejecución de Código</a:t>
            </a:r>
          </a:p>
          <a:p>
            <a:pPr marL="0" indent="0">
              <a:buClr>
                <a:schemeClr val="dk1"/>
              </a:buClr>
              <a:buSzPts val="1100"/>
              <a:buNone/>
            </a:pPr>
            <a:endParaRPr lang="es-ES" sz="1200" dirty="0">
              <a:latin typeface="+mn-lt"/>
            </a:endParaRPr>
          </a:p>
          <a:p>
            <a:pPr marL="628650" lvl="1" indent="-171450">
              <a:buClr>
                <a:schemeClr val="dk1"/>
              </a:buClr>
              <a:buSzPts val="1100"/>
              <a:buFont typeface="Wingdings" panose="05000000000000000000" pitchFamily="2" charset="2"/>
              <a:buChar char="q"/>
            </a:pPr>
            <a:r>
              <a:rPr lang="es-ES" sz="1200" dirty="0" smtClean="0">
                <a:latin typeface="+mn-lt"/>
              </a:rPr>
              <a:t>Capacidades del Navegador:</a:t>
            </a:r>
          </a:p>
          <a:p>
            <a:pPr marL="457200" lvl="1" indent="0">
              <a:buClr>
                <a:schemeClr val="dk1"/>
              </a:buClr>
              <a:buSzPts val="1100"/>
              <a:buNone/>
            </a:pPr>
            <a:endParaRPr lang="es-ES" sz="1200" dirty="0" smtClean="0">
              <a:latin typeface="+mn-lt"/>
            </a:endParaRPr>
          </a:p>
          <a:p>
            <a:pPr marL="1085850" lvl="2" indent="-171450">
              <a:buClr>
                <a:schemeClr val="dk1"/>
              </a:buClr>
              <a:buSzPts val="1100"/>
              <a:buFont typeface="Wingdings" panose="05000000000000000000" pitchFamily="2" charset="2"/>
              <a:buChar char="Ø"/>
            </a:pPr>
            <a:r>
              <a:rPr lang="es-ES" sz="1200" dirty="0" smtClean="0">
                <a:latin typeface="+mn-lt"/>
              </a:rPr>
              <a:t>Manipulación del DOM y manejo de eventos.</a:t>
            </a:r>
          </a:p>
          <a:p>
            <a:pPr marL="914400" lvl="2" indent="0">
              <a:buClr>
                <a:schemeClr val="dk1"/>
              </a:buClr>
              <a:buSzPts val="1100"/>
              <a:buNone/>
            </a:pPr>
            <a:endParaRPr lang="es-ES" sz="1200" dirty="0" smtClean="0">
              <a:latin typeface="+mn-lt"/>
            </a:endParaRPr>
          </a:p>
          <a:p>
            <a:pPr marL="1085850" lvl="2" indent="-171450">
              <a:buClr>
                <a:schemeClr val="dk1"/>
              </a:buClr>
              <a:buSzPts val="1100"/>
              <a:buFont typeface="Wingdings" panose="05000000000000000000" pitchFamily="2" charset="2"/>
              <a:buChar char="Ø"/>
            </a:pPr>
            <a:r>
              <a:rPr lang="es-ES" sz="1200" dirty="0" smtClean="0">
                <a:latin typeface="+mn-lt"/>
              </a:rPr>
              <a:t>Comunicación asíncrona (AJAX)</a:t>
            </a:r>
          </a:p>
          <a:p>
            <a:pPr marL="914400" lvl="2" indent="0">
              <a:buClr>
                <a:schemeClr val="dk1"/>
              </a:buClr>
              <a:buSzPts val="1100"/>
              <a:buNone/>
            </a:pPr>
            <a:endParaRPr lang="es-ES" sz="1200" dirty="0" smtClean="0">
              <a:latin typeface="+mn-lt"/>
            </a:endParaRPr>
          </a:p>
          <a:p>
            <a:pPr marL="1085850" lvl="2" indent="-171450">
              <a:buClr>
                <a:schemeClr val="dk1"/>
              </a:buClr>
              <a:buSzPts val="1100"/>
              <a:buFont typeface="Wingdings" panose="05000000000000000000" pitchFamily="2" charset="2"/>
              <a:buChar char="Ø"/>
            </a:pPr>
            <a:r>
              <a:rPr lang="es-ES" sz="1200" dirty="0" smtClean="0">
                <a:latin typeface="+mn-lt"/>
              </a:rPr>
              <a:t>Almacenamiento local (</a:t>
            </a:r>
            <a:r>
              <a:rPr lang="es-ES" sz="1200" dirty="0" err="1" smtClean="0">
                <a:latin typeface="+mn-lt"/>
              </a:rPr>
              <a:t>LocalStorage</a:t>
            </a:r>
            <a:r>
              <a:rPr lang="es-ES" sz="1200" dirty="0">
                <a:latin typeface="+mn-lt"/>
              </a:rPr>
              <a:t> </a:t>
            </a:r>
            <a:r>
              <a:rPr lang="es-ES" sz="1200" dirty="0" smtClean="0">
                <a:latin typeface="+mn-lt"/>
              </a:rPr>
              <a:t>y </a:t>
            </a:r>
            <a:r>
              <a:rPr lang="es-ES" sz="1200" dirty="0" err="1" smtClean="0">
                <a:latin typeface="+mn-lt"/>
              </a:rPr>
              <a:t>SessionStorage</a:t>
            </a:r>
            <a:r>
              <a:rPr lang="es-ES" sz="1200" dirty="0" smtClean="0">
                <a:latin typeface="+mn-lt"/>
              </a:rPr>
              <a:t>)</a:t>
            </a:r>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Tree>
    <p:extLst>
      <p:ext uri="{BB962C8B-B14F-4D97-AF65-F5344CB8AC3E}">
        <p14:creationId xmlns:p14="http://schemas.microsoft.com/office/powerpoint/2010/main" val="921168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928662" y="357172"/>
            <a:ext cx="767578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smtClean="0"/>
              <a:t/>
            </a:r>
            <a:br>
              <a:rPr lang="en" sz="2000" dirty="0" smtClean="0"/>
            </a:br>
            <a:r>
              <a:rPr lang="en" sz="2000" dirty="0" smtClean="0"/>
              <a:t>3. Capacidades de los navegadores Web</a:t>
            </a:r>
            <a:endParaRPr sz="2000" dirty="0"/>
          </a:p>
        </p:txBody>
      </p:sp>
      <p:sp>
        <p:nvSpPr>
          <p:cNvPr id="63" name="Google Shape;63;p13"/>
          <p:cNvSpPr txBox="1">
            <a:spLocks noGrp="1"/>
          </p:cNvSpPr>
          <p:nvPr>
            <p:ph type="body" idx="2"/>
          </p:nvPr>
        </p:nvSpPr>
        <p:spPr>
          <a:xfrm>
            <a:off x="920603" y="915566"/>
            <a:ext cx="5947594" cy="3155400"/>
          </a:xfrm>
          <a:prstGeom prst="rect">
            <a:avLst/>
          </a:prstGeom>
        </p:spPr>
        <p:txBody>
          <a:bodyPr spcFirstLastPara="1" wrap="square" lIns="0" tIns="0" rIns="0" bIns="0" anchor="t" anchorCtr="0">
            <a:noAutofit/>
          </a:bodyPr>
          <a:lstStyle/>
          <a:p>
            <a:pPr marL="171450" indent="-171450">
              <a:buClr>
                <a:schemeClr val="dk1"/>
              </a:buClr>
              <a:buSzPts val="1100"/>
            </a:pPr>
            <a:r>
              <a:rPr lang="es-ES" sz="1200" b="1" dirty="0" smtClean="0">
                <a:latin typeface="+mn-lt"/>
              </a:rPr>
              <a:t>Compatibilidad y Estándares</a:t>
            </a:r>
          </a:p>
          <a:p>
            <a:pPr marL="0" indent="0">
              <a:buClr>
                <a:schemeClr val="dk1"/>
              </a:buClr>
              <a:buSzPts val="1100"/>
              <a:buNone/>
            </a:pPr>
            <a:endParaRPr lang="es-ES" sz="1200" dirty="0">
              <a:latin typeface="+mn-lt"/>
            </a:endParaRPr>
          </a:p>
          <a:p>
            <a:pPr marL="628650" lvl="1" indent="-171450" algn="just">
              <a:buClr>
                <a:schemeClr val="dk1"/>
              </a:buClr>
              <a:buSzPts val="1100"/>
              <a:buFont typeface="Wingdings" panose="05000000000000000000" pitchFamily="2" charset="2"/>
              <a:buChar char="q"/>
            </a:pPr>
            <a:r>
              <a:rPr lang="es-ES" sz="1200" dirty="0" smtClean="0">
                <a:latin typeface="+mn-lt"/>
              </a:rPr>
              <a:t>Los navegadores siguen estándares definidos por el W3C para asegurar la compatibilidad y el correcto funcionamiento de las tecnologías web.</a:t>
            </a:r>
          </a:p>
          <a:p>
            <a:pPr marL="457200" lvl="1" indent="0" algn="just">
              <a:buClr>
                <a:schemeClr val="dk1"/>
              </a:buClr>
              <a:buSzPts val="1100"/>
              <a:buNone/>
            </a:pPr>
            <a:endParaRPr lang="es-ES" sz="1200" dirty="0">
              <a:latin typeface="+mn-lt"/>
            </a:endParaRPr>
          </a:p>
          <a:p>
            <a:pPr marL="628650" lvl="1" indent="-171450" algn="just">
              <a:buClr>
                <a:schemeClr val="dk1"/>
              </a:buClr>
              <a:buSzPts val="1100"/>
              <a:buFont typeface="Wingdings" panose="05000000000000000000" pitchFamily="2" charset="2"/>
              <a:buChar char="q"/>
            </a:pPr>
            <a:r>
              <a:rPr lang="es-ES" sz="1200" dirty="0" smtClean="0">
                <a:latin typeface="+mn-lt"/>
              </a:rPr>
              <a:t>Hace algunos años, el desarrollo de páginas web era caótico, había que realizar una versión de cada página web para prácticamente cada navegador.</a:t>
            </a:r>
          </a:p>
          <a:p>
            <a:pPr marL="457200" lvl="1" indent="0" algn="just">
              <a:buClr>
                <a:schemeClr val="dk1"/>
              </a:buClr>
              <a:buSzPts val="1100"/>
              <a:buNone/>
            </a:pPr>
            <a:endParaRPr lang="es-ES" sz="1200" dirty="0" smtClean="0">
              <a:latin typeface="+mn-lt"/>
            </a:endParaRPr>
          </a:p>
          <a:p>
            <a:pPr marL="628650" lvl="1" indent="-171450" algn="just">
              <a:buClr>
                <a:schemeClr val="dk1"/>
              </a:buClr>
              <a:buSzPts val="1100"/>
              <a:buFont typeface="Wingdings" panose="05000000000000000000" pitchFamily="2" charset="2"/>
              <a:buChar char="q"/>
            </a:pPr>
            <a:r>
              <a:rPr lang="es-ES" sz="1200" dirty="0" smtClean="0">
                <a:latin typeface="+mn-lt"/>
              </a:rPr>
              <a:t>Para dar solución a este problema, el </a:t>
            </a:r>
            <a:r>
              <a:rPr lang="es-ES" sz="1200" b="1" dirty="0" smtClean="0">
                <a:latin typeface="+mn-lt"/>
              </a:rPr>
              <a:t>W3C</a:t>
            </a:r>
            <a:r>
              <a:rPr lang="es-ES" sz="1200" dirty="0" smtClean="0">
                <a:latin typeface="+mn-lt"/>
              </a:rPr>
              <a:t> (</a:t>
            </a:r>
            <a:r>
              <a:rPr lang="es-ES" sz="1200" dirty="0" err="1" smtClean="0">
                <a:latin typeface="+mn-lt"/>
              </a:rPr>
              <a:t>World</a:t>
            </a:r>
            <a:r>
              <a:rPr lang="es-ES" sz="1200" dirty="0" smtClean="0">
                <a:latin typeface="+mn-lt"/>
              </a:rPr>
              <a:t> Wide Web </a:t>
            </a:r>
            <a:r>
              <a:rPr lang="es-ES" sz="1200" dirty="0" err="1" smtClean="0">
                <a:latin typeface="+mn-lt"/>
              </a:rPr>
              <a:t>Consortium</a:t>
            </a:r>
            <a:r>
              <a:rPr lang="es-ES" sz="1200" dirty="0" smtClean="0">
                <a:latin typeface="+mn-lt"/>
              </a:rPr>
              <a:t>), lanzó una iniciativa en 1997 para lograr la accesibilidad web y que siguieran unas mismas pautas</a:t>
            </a:r>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pic>
        <p:nvPicPr>
          <p:cNvPr id="3" name="Imagen 2"/>
          <p:cNvPicPr>
            <a:picLocks noChangeAspect="1"/>
          </p:cNvPicPr>
          <p:nvPr/>
        </p:nvPicPr>
        <p:blipFill>
          <a:blip r:embed="rId3"/>
          <a:stretch>
            <a:fillRect/>
          </a:stretch>
        </p:blipFill>
        <p:spPr>
          <a:xfrm>
            <a:off x="6948264" y="1923678"/>
            <a:ext cx="1455578" cy="941676"/>
          </a:xfrm>
          <a:prstGeom prst="rect">
            <a:avLst/>
          </a:prstGeom>
        </p:spPr>
      </p:pic>
    </p:spTree>
    <p:extLst>
      <p:ext uri="{BB962C8B-B14F-4D97-AF65-F5344CB8AC3E}">
        <p14:creationId xmlns:p14="http://schemas.microsoft.com/office/powerpoint/2010/main" val="1466977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928662" y="357172"/>
            <a:ext cx="767578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smtClean="0"/>
              <a:t/>
            </a:r>
            <a:br>
              <a:rPr lang="en" sz="2000" dirty="0" smtClean="0"/>
            </a:br>
            <a:r>
              <a:rPr lang="en" sz="2000" dirty="0" smtClean="0"/>
              <a:t>3. Capacidades de los navegadores Web</a:t>
            </a:r>
            <a:endParaRPr sz="2000" dirty="0"/>
          </a:p>
        </p:txBody>
      </p:sp>
      <p:sp>
        <p:nvSpPr>
          <p:cNvPr id="63" name="Google Shape;63;p13"/>
          <p:cNvSpPr txBox="1">
            <a:spLocks noGrp="1"/>
          </p:cNvSpPr>
          <p:nvPr>
            <p:ph type="body" idx="2"/>
          </p:nvPr>
        </p:nvSpPr>
        <p:spPr>
          <a:xfrm>
            <a:off x="920603" y="915566"/>
            <a:ext cx="5947594" cy="3155400"/>
          </a:xfrm>
          <a:prstGeom prst="rect">
            <a:avLst/>
          </a:prstGeom>
        </p:spPr>
        <p:txBody>
          <a:bodyPr spcFirstLastPara="1" wrap="square" lIns="0" tIns="0" rIns="0" bIns="0" anchor="t" anchorCtr="0">
            <a:noAutofit/>
          </a:bodyPr>
          <a:lstStyle/>
          <a:p>
            <a:pPr marL="171450" indent="-171450">
              <a:buClr>
                <a:schemeClr val="dk1"/>
              </a:buClr>
              <a:buSzPts val="1100"/>
            </a:pPr>
            <a:r>
              <a:rPr lang="es-ES" sz="1200" b="1" dirty="0" smtClean="0">
                <a:latin typeface="+mn-lt"/>
              </a:rPr>
              <a:t>Compatibilidad y Estándares</a:t>
            </a:r>
          </a:p>
          <a:p>
            <a:pPr marL="628650" lvl="1" indent="-171450" algn="just">
              <a:buClr>
                <a:schemeClr val="dk1"/>
              </a:buClr>
              <a:buSzPts val="1100"/>
              <a:buFont typeface="Wingdings" panose="05000000000000000000" pitchFamily="2" charset="2"/>
              <a:buChar char="q"/>
            </a:pPr>
            <a:r>
              <a:rPr lang="es-ES" sz="1200" dirty="0" smtClean="0">
                <a:latin typeface="+mn-lt"/>
              </a:rPr>
              <a:t>A raíz de entonces se fueron desarrollando diferentes estándares logrando que cada página se vea correctamente independientemente del navegador o dispositivo</a:t>
            </a:r>
          </a:p>
          <a:p>
            <a:pPr marL="457200" lvl="1" indent="0" algn="just">
              <a:buClr>
                <a:schemeClr val="dk1"/>
              </a:buClr>
              <a:buSzPts val="1100"/>
              <a:buNone/>
            </a:pPr>
            <a:endParaRPr lang="es-ES" sz="1200" dirty="0" smtClean="0">
              <a:latin typeface="+mn-lt"/>
            </a:endParaRPr>
          </a:p>
          <a:p>
            <a:pPr marL="628650" lvl="1" indent="-171450" algn="just">
              <a:buClr>
                <a:schemeClr val="dk1"/>
              </a:buClr>
              <a:buSzPts val="1100"/>
              <a:buFont typeface="Wingdings" panose="05000000000000000000" pitchFamily="2" charset="2"/>
              <a:buChar char="q"/>
            </a:pPr>
            <a:r>
              <a:rPr lang="es-ES" sz="1200" dirty="0" smtClean="0">
                <a:latin typeface="+mn-lt"/>
              </a:rPr>
              <a:t>Algunos estándares Web más conocidos y utilizados son:</a:t>
            </a:r>
          </a:p>
          <a:p>
            <a:pPr marL="1085850" lvl="2" indent="-171450" algn="just">
              <a:buClr>
                <a:schemeClr val="dk1"/>
              </a:buClr>
              <a:buSzPts val="1100"/>
              <a:buFont typeface="Wingdings" panose="05000000000000000000" pitchFamily="2" charset="2"/>
              <a:buChar char="q"/>
            </a:pPr>
            <a:r>
              <a:rPr lang="es-ES" sz="1200" b="1" dirty="0" smtClean="0">
                <a:latin typeface="+mn-lt"/>
              </a:rPr>
              <a:t>HTML</a:t>
            </a:r>
            <a:r>
              <a:rPr lang="es-ES" sz="1200" dirty="0" smtClean="0">
                <a:latin typeface="+mn-lt"/>
              </a:rPr>
              <a:t>, para definir la estructura de los documentos.</a:t>
            </a:r>
          </a:p>
          <a:p>
            <a:pPr marL="1085850" lvl="2" indent="-171450" algn="just">
              <a:buClr>
                <a:schemeClr val="dk1"/>
              </a:buClr>
              <a:buSzPts val="1100"/>
              <a:buFont typeface="Wingdings" panose="05000000000000000000" pitchFamily="2" charset="2"/>
              <a:buChar char="q"/>
            </a:pPr>
            <a:r>
              <a:rPr lang="es-ES" sz="1200" b="1" dirty="0" smtClean="0">
                <a:latin typeface="+mn-lt"/>
              </a:rPr>
              <a:t>XML</a:t>
            </a:r>
            <a:r>
              <a:rPr lang="es-ES" sz="1200" dirty="0" smtClean="0">
                <a:latin typeface="+mn-lt"/>
              </a:rPr>
              <a:t>, que sirve de base para un gran número de tecnologías.</a:t>
            </a:r>
          </a:p>
          <a:p>
            <a:pPr marL="1085850" lvl="2" indent="-171450" algn="just">
              <a:buClr>
                <a:schemeClr val="dk1"/>
              </a:buClr>
              <a:buSzPts val="1100"/>
              <a:buFont typeface="Wingdings" panose="05000000000000000000" pitchFamily="2" charset="2"/>
              <a:buChar char="q"/>
            </a:pPr>
            <a:r>
              <a:rPr lang="es-ES" sz="1200" b="1" dirty="0" smtClean="0">
                <a:latin typeface="+mn-lt"/>
              </a:rPr>
              <a:t>CSS</a:t>
            </a:r>
            <a:r>
              <a:rPr lang="es-ES" sz="1200" dirty="0" smtClean="0">
                <a:latin typeface="+mn-lt"/>
              </a:rPr>
              <a:t>, permite asignar estilos para la representación de documentos.</a:t>
            </a:r>
          </a:p>
          <a:p>
            <a:pPr marL="1085850" lvl="2" indent="-171450" algn="just">
              <a:buClr>
                <a:schemeClr val="dk1"/>
              </a:buClr>
              <a:buSzPts val="1100"/>
              <a:buFont typeface="Wingdings" panose="05000000000000000000" pitchFamily="2" charset="2"/>
              <a:buChar char="q"/>
            </a:pPr>
            <a:r>
              <a:rPr lang="es-ES" sz="1200" b="1" dirty="0" smtClean="0">
                <a:latin typeface="+mn-lt"/>
              </a:rPr>
              <a:t>JavaScript</a:t>
            </a:r>
            <a:r>
              <a:rPr lang="es-ES" sz="1200" dirty="0" smtClean="0">
                <a:latin typeface="+mn-lt"/>
              </a:rPr>
              <a:t>, permite otorgar dinamismo y funcionalidad.</a:t>
            </a:r>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pic>
        <p:nvPicPr>
          <p:cNvPr id="3" name="Imagen 2"/>
          <p:cNvPicPr>
            <a:picLocks noChangeAspect="1"/>
          </p:cNvPicPr>
          <p:nvPr/>
        </p:nvPicPr>
        <p:blipFill>
          <a:blip r:embed="rId3"/>
          <a:stretch>
            <a:fillRect/>
          </a:stretch>
        </p:blipFill>
        <p:spPr>
          <a:xfrm>
            <a:off x="6948264" y="1923678"/>
            <a:ext cx="1455578" cy="941676"/>
          </a:xfrm>
          <a:prstGeom prst="rect">
            <a:avLst/>
          </a:prstGeom>
        </p:spPr>
      </p:pic>
    </p:spTree>
    <p:extLst>
      <p:ext uri="{BB962C8B-B14F-4D97-AF65-F5344CB8AC3E}">
        <p14:creationId xmlns:p14="http://schemas.microsoft.com/office/powerpoint/2010/main" val="2662177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928662" y="357172"/>
            <a:ext cx="767578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smtClean="0"/>
              <a:t/>
            </a:r>
            <a:br>
              <a:rPr lang="en" sz="2000" dirty="0" smtClean="0"/>
            </a:br>
            <a:r>
              <a:rPr lang="en" sz="2000" dirty="0" smtClean="0"/>
              <a:t>3. Capacidades de los navegadores Web</a:t>
            </a:r>
            <a:endParaRPr sz="2000" dirty="0"/>
          </a:p>
        </p:txBody>
      </p:sp>
      <p:sp>
        <p:nvSpPr>
          <p:cNvPr id="63" name="Google Shape;63;p13"/>
          <p:cNvSpPr txBox="1">
            <a:spLocks noGrp="1"/>
          </p:cNvSpPr>
          <p:nvPr>
            <p:ph type="body" idx="2"/>
          </p:nvPr>
        </p:nvSpPr>
        <p:spPr>
          <a:xfrm>
            <a:off x="920603" y="915566"/>
            <a:ext cx="5947594" cy="3155400"/>
          </a:xfrm>
          <a:prstGeom prst="rect">
            <a:avLst/>
          </a:prstGeom>
        </p:spPr>
        <p:txBody>
          <a:bodyPr spcFirstLastPara="1" wrap="square" lIns="0" tIns="0" rIns="0" bIns="0" anchor="t" anchorCtr="0">
            <a:noAutofit/>
          </a:bodyPr>
          <a:lstStyle/>
          <a:p>
            <a:pPr marL="171450" indent="-171450">
              <a:buClr>
                <a:schemeClr val="dk1"/>
              </a:buClr>
              <a:buSzPts val="1100"/>
            </a:pPr>
            <a:r>
              <a:rPr lang="es-ES" sz="1200" b="1" dirty="0" smtClean="0">
                <a:latin typeface="+mn-lt"/>
              </a:rPr>
              <a:t>Herramientas de desarrollo</a:t>
            </a:r>
          </a:p>
          <a:p>
            <a:pPr marL="0" indent="0">
              <a:buClr>
                <a:schemeClr val="dk1"/>
              </a:buClr>
              <a:buSzPts val="1100"/>
              <a:buNone/>
            </a:pPr>
            <a:endParaRPr lang="es-ES" sz="1200" dirty="0">
              <a:latin typeface="+mn-lt"/>
            </a:endParaRPr>
          </a:p>
          <a:p>
            <a:pPr marL="628650" lvl="1" indent="-171450" algn="just">
              <a:buClr>
                <a:schemeClr val="dk1"/>
              </a:buClr>
              <a:buSzPts val="1100"/>
              <a:buFont typeface="Wingdings" panose="05000000000000000000" pitchFamily="2" charset="2"/>
              <a:buChar char="q"/>
            </a:pPr>
            <a:r>
              <a:rPr lang="es-ES" sz="1200" dirty="0" smtClean="0">
                <a:latin typeface="+mn-lt"/>
              </a:rPr>
              <a:t>Las herramientas de desarrollo (</a:t>
            </a:r>
            <a:r>
              <a:rPr lang="es-ES" sz="1200" dirty="0" err="1" smtClean="0">
                <a:latin typeface="+mn-lt"/>
              </a:rPr>
              <a:t>DevTools</a:t>
            </a:r>
            <a:r>
              <a:rPr lang="es-ES" sz="1200" dirty="0" smtClean="0">
                <a:latin typeface="+mn-lt"/>
              </a:rPr>
              <a:t>) integradas en los navegadores son esenciales para depurar, analizar y optimizar el código.</a:t>
            </a:r>
          </a:p>
          <a:p>
            <a:pPr marL="457200" lvl="1" indent="0" algn="just">
              <a:buClr>
                <a:schemeClr val="dk1"/>
              </a:buClr>
              <a:buSzPts val="1100"/>
              <a:buNone/>
            </a:pPr>
            <a:endParaRPr lang="es-ES" sz="1200" dirty="0" smtClean="0">
              <a:latin typeface="+mn-lt"/>
            </a:endParaRPr>
          </a:p>
          <a:p>
            <a:pPr marL="628650" lvl="1" indent="-171450" algn="just">
              <a:buClr>
                <a:schemeClr val="dk1"/>
              </a:buClr>
              <a:buSzPts val="1100"/>
              <a:buFont typeface="Wingdings" panose="05000000000000000000" pitchFamily="2" charset="2"/>
              <a:buChar char="q"/>
            </a:pPr>
            <a:r>
              <a:rPr lang="es-ES" sz="1200" dirty="0" smtClean="0">
                <a:latin typeface="+mn-lt"/>
              </a:rPr>
              <a:t>Las principales funcionalidades son:</a:t>
            </a:r>
          </a:p>
          <a:p>
            <a:pPr marL="1085850" lvl="2" indent="-171450" algn="just">
              <a:buClr>
                <a:schemeClr val="dk1"/>
              </a:buClr>
              <a:buSzPts val="1100"/>
              <a:buFont typeface="Wingdings" panose="05000000000000000000" pitchFamily="2" charset="2"/>
              <a:buChar char="Ø"/>
            </a:pPr>
            <a:r>
              <a:rPr lang="es-ES" sz="1200" dirty="0" smtClean="0">
                <a:latin typeface="+mn-lt"/>
              </a:rPr>
              <a:t>Consola JavaScript</a:t>
            </a:r>
          </a:p>
          <a:p>
            <a:pPr marL="1085850" lvl="2" indent="-171450" algn="just">
              <a:buClr>
                <a:schemeClr val="dk1"/>
              </a:buClr>
              <a:buSzPts val="1100"/>
              <a:buFont typeface="Wingdings" panose="05000000000000000000" pitchFamily="2" charset="2"/>
              <a:buChar char="Ø"/>
            </a:pPr>
            <a:r>
              <a:rPr lang="es-ES" sz="1200" dirty="0" smtClean="0">
                <a:latin typeface="+mn-lt"/>
              </a:rPr>
              <a:t>Inspector de Elementos</a:t>
            </a:r>
          </a:p>
          <a:p>
            <a:pPr marL="1085850" lvl="2" indent="-171450" algn="just">
              <a:buClr>
                <a:schemeClr val="dk1"/>
              </a:buClr>
              <a:buSzPts val="1100"/>
              <a:buFont typeface="Wingdings" panose="05000000000000000000" pitchFamily="2" charset="2"/>
              <a:buChar char="Ø"/>
            </a:pPr>
            <a:r>
              <a:rPr lang="es-ES" sz="1200" dirty="0" smtClean="0">
                <a:latin typeface="+mn-lt"/>
              </a:rPr>
              <a:t>Perfilador de Rendimiento</a:t>
            </a:r>
          </a:p>
          <a:p>
            <a:pPr marL="1085850" lvl="2" indent="-171450" algn="just">
              <a:buClr>
                <a:schemeClr val="dk1"/>
              </a:buClr>
              <a:buSzPts val="1100"/>
              <a:buFont typeface="Wingdings" panose="05000000000000000000" pitchFamily="2" charset="2"/>
              <a:buChar char="Ø"/>
            </a:pPr>
            <a:r>
              <a:rPr lang="es-ES" sz="1200" dirty="0" smtClean="0">
                <a:latin typeface="+mn-lt"/>
              </a:rPr>
              <a:t>Depurador</a:t>
            </a:r>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pic>
        <p:nvPicPr>
          <p:cNvPr id="2" name="Imagen 1"/>
          <p:cNvPicPr>
            <a:picLocks noChangeAspect="1"/>
          </p:cNvPicPr>
          <p:nvPr/>
        </p:nvPicPr>
        <p:blipFill>
          <a:blip r:embed="rId3"/>
          <a:stretch>
            <a:fillRect/>
          </a:stretch>
        </p:blipFill>
        <p:spPr>
          <a:xfrm>
            <a:off x="4067944" y="2129801"/>
            <a:ext cx="3561279" cy="2238905"/>
          </a:xfrm>
          <a:prstGeom prst="rect">
            <a:avLst/>
          </a:prstGeom>
        </p:spPr>
      </p:pic>
    </p:spTree>
    <p:extLst>
      <p:ext uri="{BB962C8B-B14F-4D97-AF65-F5344CB8AC3E}">
        <p14:creationId xmlns:p14="http://schemas.microsoft.com/office/powerpoint/2010/main" val="714481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068300" cy="396300"/>
          </a:xfrm>
          <a:prstGeom prst="rect">
            <a:avLst/>
          </a:prstGeom>
        </p:spPr>
        <p:txBody>
          <a:bodyPr spcFirstLastPara="1" wrap="square" lIns="0" tIns="0" rIns="0" bIns="0" anchor="b" anchorCtr="0">
            <a:noAutofit/>
          </a:bodyPr>
          <a:lstStyle/>
          <a:p>
            <a:pPr lvl="0"/>
            <a:r>
              <a:rPr lang="en" sz="2000" dirty="0" smtClean="0"/>
              <a:t>4.  </a:t>
            </a:r>
            <a:r>
              <a:rPr lang="en" sz="2000" dirty="0"/>
              <a:t>HERRAMIENTAS Y UTILIDADES DE PROGRAMACIÓN</a:t>
            </a:r>
            <a:endParaRPr sz="20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14" name="Google Shape;63;p13"/>
          <p:cNvSpPr txBox="1">
            <a:spLocks/>
          </p:cNvSpPr>
          <p:nvPr/>
        </p:nvSpPr>
        <p:spPr>
          <a:xfrm>
            <a:off x="928662" y="928676"/>
            <a:ext cx="6500858" cy="2928958"/>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15000"/>
              </a:lnSpc>
              <a:spcBef>
                <a:spcPts val="600"/>
              </a:spcBef>
              <a:spcAft>
                <a:spcPts val="0"/>
              </a:spcAft>
              <a:buClr>
                <a:schemeClr val="accent1"/>
              </a:buClr>
              <a:buSzPts val="2000"/>
              <a:buFont typeface="Inter-Regular"/>
              <a:buNone/>
              <a:tabLst/>
              <a:defRPr/>
            </a:pPr>
            <a:r>
              <a:rPr lang="es-ES" sz="1200" b="1" dirty="0">
                <a:solidFill>
                  <a:schemeClr val="dk1"/>
                </a:solidFill>
                <a:latin typeface="Inter-Regular"/>
                <a:ea typeface="Inter-Regular"/>
                <a:cs typeface="Inter-Regular"/>
                <a:sym typeface="Inter-Regular"/>
              </a:rPr>
              <a:t>Editor de Texto:</a:t>
            </a:r>
            <a:endParaRPr kumimoji="0" lang="es-ES" sz="1200" b="0" i="0" u="none" strike="noStrike" kern="0" cap="none" spc="0" normalizeH="0" baseline="0" noProof="0" dirty="0">
              <a:ln>
                <a:noFill/>
              </a:ln>
              <a:solidFill>
                <a:schemeClr val="dk1"/>
              </a:solidFill>
              <a:effectLst/>
              <a:uLnTx/>
              <a:uFillTx/>
              <a:latin typeface="Inter-Regular"/>
              <a:ea typeface="Inter-Regular"/>
              <a:cs typeface="Inter-Regular"/>
              <a:sym typeface="Inter-Regular"/>
            </a:endParaRPr>
          </a:p>
          <a:p>
            <a:pPr lvl="3">
              <a:lnSpc>
                <a:spcPct val="115000"/>
              </a:lnSpc>
              <a:spcBef>
                <a:spcPts val="600"/>
              </a:spcBef>
              <a:buClr>
                <a:schemeClr val="accent1"/>
              </a:buClr>
              <a:buSzPts val="2000"/>
              <a:buFont typeface="Wingdings" pitchFamily="2" charset="2"/>
              <a:buChar char="ü"/>
            </a:pPr>
            <a:r>
              <a:rPr lang="en" sz="1200" dirty="0">
                <a:latin typeface="+mn-lt"/>
              </a:rPr>
              <a:t>Edición de código en diferentes lenguajes.</a:t>
            </a:r>
          </a:p>
          <a:p>
            <a:pPr lvl="3">
              <a:lnSpc>
                <a:spcPct val="115000"/>
              </a:lnSpc>
              <a:spcBef>
                <a:spcPts val="600"/>
              </a:spcBef>
              <a:buClr>
                <a:schemeClr val="accent1"/>
              </a:buClr>
              <a:buSzPts val="2000"/>
              <a:buFont typeface="Wingdings" pitchFamily="2" charset="2"/>
              <a:buChar char="ü"/>
            </a:pPr>
            <a:r>
              <a:rPr lang="en" sz="1200" dirty="0">
                <a:latin typeface="+mn-lt"/>
              </a:rPr>
              <a:t>Sintaxis de colores.</a:t>
            </a:r>
          </a:p>
          <a:p>
            <a:pPr lvl="3">
              <a:lnSpc>
                <a:spcPct val="115000"/>
              </a:lnSpc>
              <a:spcBef>
                <a:spcPts val="600"/>
              </a:spcBef>
              <a:buClr>
                <a:schemeClr val="accent1"/>
              </a:buClr>
              <a:buSzPts val="2000"/>
              <a:buFont typeface="Wingdings" pitchFamily="2" charset="2"/>
              <a:buChar char="ü"/>
            </a:pPr>
            <a:r>
              <a:rPr lang="en" sz="1200" dirty="0">
                <a:latin typeface="+mn-lt"/>
              </a:rPr>
              <a:t>Verificación de sintaxis.</a:t>
            </a:r>
          </a:p>
          <a:p>
            <a:pPr lvl="3">
              <a:lnSpc>
                <a:spcPct val="115000"/>
              </a:lnSpc>
              <a:spcBef>
                <a:spcPts val="600"/>
              </a:spcBef>
              <a:buClr>
                <a:schemeClr val="accent1"/>
              </a:buClr>
              <a:buSzPts val="2000"/>
              <a:buFont typeface="Wingdings" pitchFamily="2" charset="2"/>
              <a:buChar char="ü"/>
            </a:pPr>
            <a:r>
              <a:rPr lang="en" sz="1200" dirty="0">
                <a:latin typeface="+mn-lt"/>
              </a:rPr>
              <a:t>Diferencia comentarios del resto de código.</a:t>
            </a:r>
          </a:p>
          <a:p>
            <a:pPr lvl="3">
              <a:lnSpc>
                <a:spcPct val="115000"/>
              </a:lnSpc>
              <a:spcBef>
                <a:spcPts val="600"/>
              </a:spcBef>
              <a:buClr>
                <a:schemeClr val="accent1"/>
              </a:buClr>
              <a:buSzPts val="2000"/>
              <a:buFont typeface="Wingdings" pitchFamily="2" charset="2"/>
              <a:buChar char="ü"/>
            </a:pPr>
            <a:r>
              <a:rPr lang="en" sz="1200" dirty="0">
                <a:latin typeface="+mn-lt"/>
              </a:rPr>
              <a:t>Genera partes de código automáticas.</a:t>
            </a:r>
          </a:p>
          <a:p>
            <a:pPr lvl="3">
              <a:lnSpc>
                <a:spcPct val="115000"/>
              </a:lnSpc>
              <a:spcBef>
                <a:spcPts val="600"/>
              </a:spcBef>
              <a:buClr>
                <a:schemeClr val="accent1"/>
              </a:buClr>
              <a:buSzPts val="2000"/>
              <a:buFont typeface="Wingdings" pitchFamily="2" charset="2"/>
              <a:buChar char="ü"/>
            </a:pPr>
            <a:r>
              <a:rPr lang="en" sz="1200" dirty="0">
                <a:latin typeface="+mn-lt"/>
              </a:rPr>
              <a:t>Utilidades adicionales.</a:t>
            </a:r>
          </a:p>
          <a:p>
            <a:pPr lvl="2">
              <a:lnSpc>
                <a:spcPct val="115000"/>
              </a:lnSpc>
              <a:spcBef>
                <a:spcPts val="600"/>
              </a:spcBef>
              <a:buClr>
                <a:schemeClr val="accent1"/>
              </a:buClr>
              <a:buSzPts val="2000"/>
            </a:pPr>
            <a:endParaRPr kumimoji="0" lang="es-ES" sz="1200" b="0" i="0" u="none" strike="noStrike" kern="0" cap="none" spc="0" normalizeH="0" baseline="0" noProof="0" dirty="0">
              <a:ln>
                <a:noFill/>
              </a:ln>
              <a:solidFill>
                <a:schemeClr val="dk1"/>
              </a:solidFill>
              <a:effectLst/>
              <a:uLnTx/>
              <a:uFillTx/>
              <a:latin typeface="+mn-lt"/>
              <a:ea typeface="Inter-Regular"/>
              <a:cs typeface="Inter-Regular"/>
              <a:sym typeface="Inter-Regular"/>
            </a:endParaRPr>
          </a:p>
          <a:p>
            <a:pPr lvl="2">
              <a:lnSpc>
                <a:spcPct val="115000"/>
              </a:lnSpc>
              <a:spcBef>
                <a:spcPts val="600"/>
              </a:spcBef>
              <a:buClr>
                <a:schemeClr val="accent1"/>
              </a:buClr>
              <a:buSzPts val="2000"/>
            </a:pPr>
            <a:r>
              <a:rPr lang="es-ES" sz="1200" dirty="0">
                <a:solidFill>
                  <a:schemeClr val="dk1"/>
                </a:solidFill>
                <a:latin typeface="+mn-lt"/>
                <a:ea typeface="Inter-Regular"/>
                <a:cs typeface="Inter-Regular"/>
                <a:sym typeface="Inter-Regular"/>
              </a:rPr>
              <a:t>Ejemplos de editores:</a:t>
            </a:r>
          </a:p>
          <a:p>
            <a:pPr marL="363538" lvl="3">
              <a:lnSpc>
                <a:spcPct val="115000"/>
              </a:lnSpc>
              <a:spcBef>
                <a:spcPts val="600"/>
              </a:spcBef>
              <a:buClr>
                <a:schemeClr val="accent1"/>
              </a:buClr>
              <a:buSzPts val="2000"/>
              <a:buFont typeface="Arial" pitchFamily="34" charset="0"/>
              <a:buChar char="•"/>
            </a:pPr>
            <a:r>
              <a:rPr kumimoji="0" lang="es-ES" sz="1200" b="0" i="0" u="none" strike="noStrike" kern="0" cap="none" spc="0" normalizeH="0" noProof="0" dirty="0">
                <a:ln>
                  <a:noFill/>
                </a:ln>
                <a:solidFill>
                  <a:schemeClr val="dk1"/>
                </a:solidFill>
                <a:effectLst/>
                <a:uLnTx/>
                <a:uFillTx/>
                <a:latin typeface="+mn-lt"/>
                <a:ea typeface="Inter-Regular"/>
                <a:cs typeface="Inter-Regular"/>
                <a:sym typeface="Inter-Regular"/>
              </a:rPr>
              <a:t> </a:t>
            </a:r>
            <a:r>
              <a:rPr kumimoji="0" lang="es-ES" sz="1100" b="0" i="0" u="none" strike="noStrike" kern="0" cap="none" spc="0" normalizeH="0" noProof="0" dirty="0">
                <a:ln>
                  <a:noFill/>
                </a:ln>
                <a:solidFill>
                  <a:schemeClr val="dk1"/>
                </a:solidFill>
                <a:effectLst/>
                <a:uLnTx/>
                <a:uFillTx/>
                <a:latin typeface="+mn-lt"/>
                <a:ea typeface="Inter-Regular"/>
                <a:cs typeface="Inter-Regular"/>
                <a:sym typeface="Inter-Regular"/>
              </a:rPr>
              <a:t>Visual Studio </a:t>
            </a:r>
            <a:r>
              <a:rPr kumimoji="0" lang="es-ES" sz="1100" b="0" i="0" u="none" strike="noStrike" kern="0" cap="none" spc="0" normalizeH="0" noProof="0" dirty="0" err="1">
                <a:ln>
                  <a:noFill/>
                </a:ln>
                <a:solidFill>
                  <a:schemeClr val="dk1"/>
                </a:solidFill>
                <a:effectLst/>
                <a:uLnTx/>
                <a:uFillTx/>
                <a:latin typeface="+mn-lt"/>
                <a:ea typeface="Inter-Regular"/>
                <a:cs typeface="Inter-Regular"/>
                <a:sym typeface="Inter-Regular"/>
              </a:rPr>
              <a:t>Code</a:t>
            </a:r>
            <a:r>
              <a:rPr kumimoji="0" lang="es-ES" sz="1100" b="0" i="0" u="none" strike="noStrike" kern="0" cap="none" spc="0" normalizeH="0" noProof="0" dirty="0">
                <a:ln>
                  <a:noFill/>
                </a:ln>
                <a:solidFill>
                  <a:schemeClr val="dk1"/>
                </a:solidFill>
                <a:effectLst/>
                <a:uLnTx/>
                <a:uFillTx/>
                <a:latin typeface="+mn-lt"/>
                <a:ea typeface="Inter-Regular"/>
                <a:cs typeface="Inter-Regular"/>
                <a:sym typeface="Inter-Regular"/>
              </a:rPr>
              <a:t>, </a:t>
            </a:r>
            <a:r>
              <a:rPr kumimoji="0" lang="es-ES" sz="1100" b="0" i="0" u="none" strike="noStrike" kern="0" cap="none" spc="0" normalizeH="0" noProof="0" dirty="0" err="1">
                <a:ln>
                  <a:noFill/>
                </a:ln>
                <a:solidFill>
                  <a:schemeClr val="dk1"/>
                </a:solidFill>
                <a:effectLst/>
                <a:uLnTx/>
                <a:uFillTx/>
                <a:latin typeface="+mn-lt"/>
                <a:ea typeface="Inter-Regular"/>
                <a:cs typeface="Inter-Regular"/>
                <a:sym typeface="Inter-Regular"/>
              </a:rPr>
              <a:t>Aptana</a:t>
            </a:r>
            <a:r>
              <a:rPr kumimoji="0" lang="es-ES" sz="1100" b="0" i="0" u="none" strike="noStrike" kern="0" cap="none" spc="0" normalizeH="0" noProof="0" dirty="0">
                <a:ln>
                  <a:noFill/>
                </a:ln>
                <a:solidFill>
                  <a:schemeClr val="dk1"/>
                </a:solidFill>
                <a:effectLst/>
                <a:uLnTx/>
                <a:uFillTx/>
                <a:latin typeface="+mn-lt"/>
                <a:ea typeface="Inter-Regular"/>
                <a:cs typeface="Inter-Regular"/>
                <a:sym typeface="Inter-Regular"/>
              </a:rPr>
              <a:t> Studio, Sublime </a:t>
            </a:r>
            <a:r>
              <a:rPr kumimoji="0" lang="es-ES" sz="1100" b="0" i="0" u="none" strike="noStrike" kern="0" cap="none" spc="0" normalizeH="0" noProof="0" dirty="0" err="1">
                <a:ln>
                  <a:noFill/>
                </a:ln>
                <a:solidFill>
                  <a:schemeClr val="dk1"/>
                </a:solidFill>
                <a:effectLst/>
                <a:uLnTx/>
                <a:uFillTx/>
                <a:latin typeface="+mn-lt"/>
                <a:ea typeface="Inter-Regular"/>
                <a:cs typeface="Inter-Regular"/>
                <a:sym typeface="Inter-Regular"/>
              </a:rPr>
              <a:t>Text</a:t>
            </a:r>
            <a:r>
              <a:rPr kumimoji="0" lang="es-ES" sz="1100" b="0" i="0" u="none" strike="noStrike" kern="0" cap="none" spc="0" normalizeH="0" noProof="0" dirty="0">
                <a:ln>
                  <a:noFill/>
                </a:ln>
                <a:solidFill>
                  <a:schemeClr val="dk1"/>
                </a:solidFill>
                <a:effectLst/>
                <a:uLnTx/>
                <a:uFillTx/>
                <a:latin typeface="+mn-lt"/>
                <a:ea typeface="Inter-Regular"/>
                <a:cs typeface="Inter-Regular"/>
                <a:sym typeface="Inter-Regular"/>
              </a:rPr>
              <a:t>, Eclipse, </a:t>
            </a:r>
            <a:r>
              <a:rPr kumimoji="0" lang="es-ES" sz="1100" b="0" i="0" u="none" strike="noStrike" kern="0" cap="none" spc="0" normalizeH="0" noProof="0" dirty="0" err="1">
                <a:ln>
                  <a:noFill/>
                </a:ln>
                <a:solidFill>
                  <a:schemeClr val="dk1"/>
                </a:solidFill>
                <a:effectLst/>
                <a:uLnTx/>
                <a:uFillTx/>
                <a:latin typeface="+mn-lt"/>
                <a:ea typeface="Inter-Regular"/>
                <a:cs typeface="Inter-Regular"/>
                <a:sym typeface="Inter-Regular"/>
              </a:rPr>
              <a:t>Netbeans</a:t>
            </a:r>
            <a:r>
              <a:rPr kumimoji="0" lang="es-ES" sz="1100" b="0" i="0" u="none" strike="noStrike" kern="0" cap="none" spc="0" normalizeH="0" noProof="0" dirty="0">
                <a:ln>
                  <a:noFill/>
                </a:ln>
                <a:solidFill>
                  <a:schemeClr val="dk1"/>
                </a:solidFill>
                <a:effectLst/>
                <a:uLnTx/>
                <a:uFillTx/>
                <a:latin typeface="+mn-lt"/>
                <a:ea typeface="Inter-Regular"/>
                <a:cs typeface="Inter-Regular"/>
                <a:sym typeface="Inter-Regular"/>
              </a:rPr>
              <a:t>…</a:t>
            </a:r>
            <a:endParaRPr kumimoji="0" lang="es-ES" sz="1200" b="0" i="0" u="none" strike="noStrike" kern="0" cap="none" spc="0" normalizeH="0" baseline="0" noProof="0" dirty="0">
              <a:ln>
                <a:noFill/>
              </a:ln>
              <a:solidFill>
                <a:schemeClr val="dk1"/>
              </a:solidFill>
              <a:effectLst/>
              <a:uLnTx/>
              <a:uFillTx/>
              <a:latin typeface="+mn-lt"/>
              <a:ea typeface="Inter-Regular"/>
              <a:cs typeface="Inter-Regular"/>
              <a:sym typeface="Inter-Regular"/>
            </a:endParaRPr>
          </a:p>
          <a:p>
            <a:pPr lvl="1">
              <a:lnSpc>
                <a:spcPct val="115000"/>
              </a:lnSpc>
              <a:spcBef>
                <a:spcPts val="600"/>
              </a:spcBef>
              <a:buClr>
                <a:schemeClr val="accent1"/>
              </a:buClr>
              <a:buSzPts val="2000"/>
              <a:buFont typeface="Wingdings" pitchFamily="2" charset="2"/>
              <a:buChar char="ü"/>
            </a:pPr>
            <a:endParaRPr kumimoji="0" lang="es-ES" sz="1200" b="0" i="0" u="none" strike="noStrike" kern="0" cap="none" spc="0" normalizeH="0" baseline="0" noProof="0" dirty="0">
              <a:ln>
                <a:noFill/>
              </a:ln>
              <a:solidFill>
                <a:schemeClr val="dk1"/>
              </a:solidFill>
              <a:effectLst/>
              <a:uLnTx/>
              <a:uFillTx/>
              <a:latin typeface="Inter-Regular"/>
              <a:ea typeface="Inter-Regular"/>
              <a:cs typeface="Inter-Regular"/>
              <a:sym typeface="Inter-Regular"/>
            </a:endParaRPr>
          </a:p>
          <a:p>
            <a:pPr marL="0" marR="0" lvl="0" indent="0" algn="l" defTabSz="914400" rtl="0" eaLnBrk="1" fontAlgn="auto" latinLnBrk="0" hangingPunct="1">
              <a:lnSpc>
                <a:spcPct val="115000"/>
              </a:lnSpc>
              <a:spcBef>
                <a:spcPts val="600"/>
              </a:spcBef>
              <a:spcAft>
                <a:spcPts val="0"/>
              </a:spcAft>
              <a:buClr>
                <a:schemeClr val="dk1"/>
              </a:buClr>
              <a:buSzPts val="1100"/>
              <a:buFont typeface="Arial"/>
              <a:buNone/>
              <a:tabLst/>
              <a:defRPr/>
            </a:pPr>
            <a:endParaRPr kumimoji="0" lang="es-ES" sz="1200" b="1" i="0" u="none" strike="noStrike" kern="0" cap="none" spc="0" normalizeH="0" baseline="0" noProof="0" dirty="0">
              <a:ln>
                <a:noFill/>
              </a:ln>
              <a:solidFill>
                <a:schemeClr val="dk1"/>
              </a:solidFill>
              <a:effectLst/>
              <a:uLnTx/>
              <a:uFillTx/>
              <a:latin typeface="Inter-Regular"/>
              <a:ea typeface="Inter-Regular"/>
              <a:cs typeface="Inter-Regular"/>
              <a:sym typeface="Inter-Regular"/>
            </a:endParaRPr>
          </a:p>
        </p:txBody>
      </p:sp>
      <p:pic>
        <p:nvPicPr>
          <p:cNvPr id="2" name="Imagen 1"/>
          <p:cNvPicPr>
            <a:picLocks noChangeAspect="1"/>
          </p:cNvPicPr>
          <p:nvPr/>
        </p:nvPicPr>
        <p:blipFill>
          <a:blip r:embed="rId3"/>
          <a:stretch>
            <a:fillRect/>
          </a:stretch>
        </p:blipFill>
        <p:spPr>
          <a:xfrm>
            <a:off x="5004048" y="1131590"/>
            <a:ext cx="2957711" cy="169012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928662" y="357172"/>
            <a:ext cx="767578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smtClean="0"/>
              <a:t/>
            </a:r>
            <a:br>
              <a:rPr lang="en" sz="2000" dirty="0" smtClean="0"/>
            </a:br>
            <a:r>
              <a:rPr lang="en" sz="2000" dirty="0" smtClean="0"/>
              <a:t>5. JavaScript</a:t>
            </a:r>
            <a:endParaRPr sz="2000" dirty="0"/>
          </a:p>
        </p:txBody>
      </p:sp>
      <p:sp>
        <p:nvSpPr>
          <p:cNvPr id="63" name="Google Shape;63;p13"/>
          <p:cNvSpPr txBox="1">
            <a:spLocks noGrp="1"/>
          </p:cNvSpPr>
          <p:nvPr>
            <p:ph type="body" idx="2"/>
          </p:nvPr>
        </p:nvSpPr>
        <p:spPr>
          <a:xfrm>
            <a:off x="920603" y="915566"/>
            <a:ext cx="5947594" cy="3155400"/>
          </a:xfrm>
          <a:prstGeom prst="rect">
            <a:avLst/>
          </a:prstGeom>
        </p:spPr>
        <p:txBody>
          <a:bodyPr spcFirstLastPara="1" wrap="square" lIns="0" tIns="0" rIns="0" bIns="0" anchor="t" anchorCtr="0">
            <a:noAutofit/>
          </a:bodyPr>
          <a:lstStyle/>
          <a:p>
            <a:pPr marL="171450" indent="-171450">
              <a:buClr>
                <a:schemeClr val="dk1"/>
              </a:buClr>
              <a:buSzPts val="1100"/>
            </a:pPr>
            <a:r>
              <a:rPr lang="es-ES" sz="1200" b="1" dirty="0" smtClean="0">
                <a:latin typeface="+mn-lt"/>
              </a:rPr>
              <a:t>Definición</a:t>
            </a:r>
          </a:p>
          <a:p>
            <a:pPr marL="0" indent="0">
              <a:buClr>
                <a:schemeClr val="dk1"/>
              </a:buClr>
              <a:buSzPts val="1100"/>
              <a:buNone/>
            </a:pPr>
            <a:endParaRPr lang="es-ES" sz="1200" dirty="0" smtClean="0">
              <a:latin typeface="+mn-lt"/>
            </a:endParaRPr>
          </a:p>
          <a:p>
            <a:pPr marL="628650" lvl="1" indent="-171450" algn="just">
              <a:buClr>
                <a:schemeClr val="dk1"/>
              </a:buClr>
              <a:buSzPts val="1100"/>
              <a:buFont typeface="Wingdings" panose="05000000000000000000" pitchFamily="2" charset="2"/>
              <a:buChar char="q"/>
            </a:pPr>
            <a:r>
              <a:rPr lang="es-ES" sz="1200" dirty="0" smtClean="0">
                <a:latin typeface="+mn-lt"/>
              </a:rPr>
              <a:t>Es un lenguaje de programación interpretado.</a:t>
            </a:r>
          </a:p>
          <a:p>
            <a:pPr marL="457200" lvl="1" indent="0" algn="just">
              <a:buClr>
                <a:schemeClr val="dk1"/>
              </a:buClr>
              <a:buSzPts val="1100"/>
              <a:buNone/>
            </a:pPr>
            <a:endParaRPr lang="es-ES" sz="1200" dirty="0" smtClean="0">
              <a:latin typeface="+mn-lt"/>
            </a:endParaRPr>
          </a:p>
          <a:p>
            <a:pPr marL="628650" lvl="1" indent="-171450" algn="just">
              <a:buClr>
                <a:schemeClr val="dk1"/>
              </a:buClr>
              <a:buSzPts val="1100"/>
              <a:buFont typeface="Wingdings" panose="05000000000000000000" pitchFamily="2" charset="2"/>
              <a:buChar char="q"/>
            </a:pPr>
            <a:r>
              <a:rPr lang="es-ES" sz="1200" dirty="0" smtClean="0">
                <a:latin typeface="+mn-lt"/>
              </a:rPr>
              <a:t>Se utiliza principalmente para el desarrollo web.</a:t>
            </a:r>
          </a:p>
          <a:p>
            <a:pPr marL="457200" lvl="1" indent="0" algn="just">
              <a:buClr>
                <a:schemeClr val="dk1"/>
              </a:buClr>
              <a:buSzPts val="1100"/>
              <a:buNone/>
            </a:pPr>
            <a:endParaRPr lang="es-ES" sz="1200" dirty="0" smtClean="0">
              <a:latin typeface="+mn-lt"/>
            </a:endParaRPr>
          </a:p>
          <a:p>
            <a:pPr marL="628650" lvl="1" indent="-171450" algn="just">
              <a:buClr>
                <a:schemeClr val="dk1"/>
              </a:buClr>
              <a:buSzPts val="1100"/>
              <a:buFont typeface="Wingdings" panose="05000000000000000000" pitchFamily="2" charset="2"/>
              <a:buChar char="q"/>
            </a:pPr>
            <a:r>
              <a:rPr lang="es-ES" sz="1200" dirty="0" smtClean="0">
                <a:latin typeface="+mn-lt"/>
              </a:rPr>
              <a:t>Permite agregar interactividad y dinamismo a las páginas web</a:t>
            </a:r>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pic>
        <p:nvPicPr>
          <p:cNvPr id="3" name="Imagen 2"/>
          <p:cNvPicPr>
            <a:picLocks noChangeAspect="1"/>
          </p:cNvPicPr>
          <p:nvPr/>
        </p:nvPicPr>
        <p:blipFill>
          <a:blip r:embed="rId3"/>
          <a:stretch>
            <a:fillRect/>
          </a:stretch>
        </p:blipFill>
        <p:spPr>
          <a:xfrm>
            <a:off x="6068097" y="1347614"/>
            <a:ext cx="1600200" cy="1600200"/>
          </a:xfrm>
          <a:prstGeom prst="rect">
            <a:avLst/>
          </a:prstGeom>
        </p:spPr>
      </p:pic>
    </p:spTree>
    <p:extLst>
      <p:ext uri="{BB962C8B-B14F-4D97-AF65-F5344CB8AC3E}">
        <p14:creationId xmlns:p14="http://schemas.microsoft.com/office/powerpoint/2010/main" val="31477395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928662" y="357172"/>
            <a:ext cx="767578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smtClean="0"/>
              <a:t/>
            </a:r>
            <a:br>
              <a:rPr lang="en" sz="2000" dirty="0" smtClean="0"/>
            </a:br>
            <a:r>
              <a:rPr lang="en" sz="2000" dirty="0" smtClean="0"/>
              <a:t>5. JavaScript</a:t>
            </a:r>
            <a:endParaRPr sz="2000" dirty="0"/>
          </a:p>
        </p:txBody>
      </p:sp>
      <p:sp>
        <p:nvSpPr>
          <p:cNvPr id="63" name="Google Shape;63;p13"/>
          <p:cNvSpPr txBox="1">
            <a:spLocks noGrp="1"/>
          </p:cNvSpPr>
          <p:nvPr>
            <p:ph type="body" idx="2"/>
          </p:nvPr>
        </p:nvSpPr>
        <p:spPr>
          <a:xfrm>
            <a:off x="920603" y="915566"/>
            <a:ext cx="5947594" cy="432048"/>
          </a:xfrm>
          <a:prstGeom prst="rect">
            <a:avLst/>
          </a:prstGeom>
        </p:spPr>
        <p:txBody>
          <a:bodyPr spcFirstLastPara="1" wrap="square" lIns="0" tIns="0" rIns="0" bIns="0" anchor="t" anchorCtr="0">
            <a:noAutofit/>
          </a:bodyPr>
          <a:lstStyle/>
          <a:p>
            <a:pPr marL="171450" indent="-171450">
              <a:buClr>
                <a:schemeClr val="dk1"/>
              </a:buClr>
              <a:buSzPts val="1100"/>
            </a:pPr>
            <a:r>
              <a:rPr lang="es-ES" sz="1200" b="1" dirty="0" smtClean="0">
                <a:latin typeface="+mn-lt"/>
              </a:rPr>
              <a:t>Comparativa de JavaScript con otros lenguajes (2024)</a:t>
            </a:r>
          </a:p>
          <a:p>
            <a:pPr marL="0" indent="0">
              <a:buClr>
                <a:schemeClr val="dk1"/>
              </a:buClr>
              <a:buSzPts val="1100"/>
              <a:buNone/>
            </a:pPr>
            <a:endParaRPr lang="es-ES" sz="1200" dirty="0" smtClean="0">
              <a:latin typeface="+mn-lt"/>
            </a:endParaRPr>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pic>
        <p:nvPicPr>
          <p:cNvPr id="3" name="Imagen 2"/>
          <p:cNvPicPr>
            <a:picLocks noChangeAspect="1"/>
          </p:cNvPicPr>
          <p:nvPr/>
        </p:nvPicPr>
        <p:blipFill>
          <a:blip r:embed="rId3"/>
          <a:stretch>
            <a:fillRect/>
          </a:stretch>
        </p:blipFill>
        <p:spPr>
          <a:xfrm>
            <a:off x="7164288" y="915566"/>
            <a:ext cx="1600200" cy="1600200"/>
          </a:xfrm>
          <a:prstGeom prst="rect">
            <a:avLst/>
          </a:prstGeom>
        </p:spPr>
      </p:pic>
      <p:pic>
        <p:nvPicPr>
          <p:cNvPr id="4" name="Imagen 3"/>
          <p:cNvPicPr>
            <a:picLocks noChangeAspect="1"/>
          </p:cNvPicPr>
          <p:nvPr/>
        </p:nvPicPr>
        <p:blipFill>
          <a:blip r:embed="rId4"/>
          <a:stretch>
            <a:fillRect/>
          </a:stretch>
        </p:blipFill>
        <p:spPr>
          <a:xfrm>
            <a:off x="2267744" y="1378246"/>
            <a:ext cx="3542704" cy="3416005"/>
          </a:xfrm>
          <a:prstGeom prst="rect">
            <a:avLst/>
          </a:prstGeom>
        </p:spPr>
      </p:pic>
    </p:spTree>
    <p:extLst>
      <p:ext uri="{BB962C8B-B14F-4D97-AF65-F5344CB8AC3E}">
        <p14:creationId xmlns:p14="http://schemas.microsoft.com/office/powerpoint/2010/main" val="15003914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928662" y="357172"/>
            <a:ext cx="767578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smtClean="0"/>
              <a:t/>
            </a:r>
            <a:br>
              <a:rPr lang="en" sz="2000" dirty="0" smtClean="0"/>
            </a:br>
            <a:r>
              <a:rPr lang="en" sz="2000" dirty="0" smtClean="0"/>
              <a:t>5. JavaScript</a:t>
            </a:r>
            <a:endParaRPr sz="2000" dirty="0"/>
          </a:p>
        </p:txBody>
      </p:sp>
      <p:sp>
        <p:nvSpPr>
          <p:cNvPr id="63" name="Google Shape;63;p13"/>
          <p:cNvSpPr txBox="1">
            <a:spLocks noGrp="1"/>
          </p:cNvSpPr>
          <p:nvPr>
            <p:ph type="body" idx="2"/>
          </p:nvPr>
        </p:nvSpPr>
        <p:spPr>
          <a:xfrm>
            <a:off x="920603" y="915566"/>
            <a:ext cx="5667621" cy="3155400"/>
          </a:xfrm>
          <a:prstGeom prst="rect">
            <a:avLst/>
          </a:prstGeom>
        </p:spPr>
        <p:txBody>
          <a:bodyPr spcFirstLastPara="1" wrap="square" lIns="0" tIns="0" rIns="0" bIns="0" anchor="t" anchorCtr="0">
            <a:noAutofit/>
          </a:bodyPr>
          <a:lstStyle/>
          <a:p>
            <a:pPr marL="171450" indent="-171450">
              <a:buClr>
                <a:schemeClr val="dk1"/>
              </a:buClr>
              <a:buSzPts val="1100"/>
            </a:pPr>
            <a:r>
              <a:rPr lang="es-ES" sz="1200" b="1" dirty="0" smtClean="0">
                <a:latin typeface="+mn-lt"/>
              </a:rPr>
              <a:t>Historia</a:t>
            </a:r>
          </a:p>
          <a:p>
            <a:pPr marL="0" indent="0">
              <a:buClr>
                <a:schemeClr val="dk1"/>
              </a:buClr>
              <a:buSzPts val="1100"/>
              <a:buNone/>
            </a:pPr>
            <a:endParaRPr lang="es-ES" sz="1200" b="1" dirty="0" smtClean="0">
              <a:latin typeface="+mn-lt"/>
            </a:endParaRPr>
          </a:p>
          <a:p>
            <a:pPr marL="628650" lvl="1" indent="-171450" algn="just">
              <a:buClr>
                <a:schemeClr val="dk1"/>
              </a:buClr>
              <a:buSzPts val="1100"/>
              <a:buFont typeface="Wingdings" panose="05000000000000000000" pitchFamily="2" charset="2"/>
              <a:buChar char="q"/>
            </a:pPr>
            <a:r>
              <a:rPr lang="es-ES" sz="1200" dirty="0" smtClean="0">
                <a:latin typeface="+mn-lt"/>
              </a:rPr>
              <a:t>Java y JavaScript son dos lenguajes totalmente diferentes.</a:t>
            </a:r>
          </a:p>
          <a:p>
            <a:pPr marL="628650" lvl="1" indent="-171450" algn="just">
              <a:buClr>
                <a:schemeClr val="dk1"/>
              </a:buClr>
              <a:buSzPts val="1100"/>
              <a:buFont typeface="Wingdings" panose="05000000000000000000" pitchFamily="2" charset="2"/>
              <a:buChar char="q"/>
            </a:pPr>
            <a:endParaRPr lang="es-ES" sz="1200" dirty="0">
              <a:latin typeface="+mn-lt"/>
            </a:endParaRPr>
          </a:p>
          <a:p>
            <a:pPr marL="628650" lvl="1" indent="-171450" algn="just">
              <a:buClr>
                <a:schemeClr val="dk1"/>
              </a:buClr>
              <a:buSzPts val="1100"/>
              <a:buFont typeface="Wingdings" panose="05000000000000000000" pitchFamily="2" charset="2"/>
              <a:buChar char="q"/>
            </a:pPr>
            <a:r>
              <a:rPr lang="es-ES" sz="1200" dirty="0" smtClean="0">
                <a:latin typeface="+mn-lt"/>
              </a:rPr>
              <a:t>Creado en 1995 por </a:t>
            </a:r>
            <a:r>
              <a:rPr lang="es-ES" sz="1200" dirty="0" err="1" smtClean="0">
                <a:latin typeface="+mn-lt"/>
              </a:rPr>
              <a:t>Brendan</a:t>
            </a:r>
            <a:r>
              <a:rPr lang="es-ES" sz="1200" dirty="0" smtClean="0">
                <a:latin typeface="+mn-lt"/>
              </a:rPr>
              <a:t> </a:t>
            </a:r>
            <a:r>
              <a:rPr lang="es-ES" sz="1200" dirty="0" err="1" smtClean="0">
                <a:latin typeface="+mn-lt"/>
              </a:rPr>
              <a:t>Eich</a:t>
            </a:r>
            <a:r>
              <a:rPr lang="es-ES" sz="1200" dirty="0" smtClean="0">
                <a:latin typeface="+mn-lt"/>
              </a:rPr>
              <a:t> en </a:t>
            </a:r>
            <a:r>
              <a:rPr lang="es-ES" sz="1200" dirty="0" err="1" smtClean="0">
                <a:latin typeface="+mn-lt"/>
              </a:rPr>
              <a:t>Nestcape</a:t>
            </a:r>
            <a:r>
              <a:rPr lang="es-ES" sz="1200" dirty="0" smtClean="0">
                <a:latin typeface="+mn-lt"/>
              </a:rPr>
              <a:t> en 10 días</a:t>
            </a:r>
          </a:p>
          <a:p>
            <a:pPr marL="457200" lvl="1" indent="0" algn="just">
              <a:buClr>
                <a:schemeClr val="dk1"/>
              </a:buClr>
              <a:buSzPts val="1100"/>
              <a:buNone/>
            </a:pPr>
            <a:endParaRPr lang="es-ES" sz="1200" dirty="0" smtClean="0">
              <a:latin typeface="+mn-lt"/>
            </a:endParaRPr>
          </a:p>
          <a:p>
            <a:pPr marL="628650" lvl="1" indent="-171450" algn="just">
              <a:buClr>
                <a:schemeClr val="dk1"/>
              </a:buClr>
              <a:buSzPts val="1100"/>
              <a:buFont typeface="Wingdings" panose="05000000000000000000" pitchFamily="2" charset="2"/>
              <a:buChar char="q"/>
            </a:pPr>
            <a:r>
              <a:rPr lang="es-ES" sz="1200" dirty="0" smtClean="0">
                <a:latin typeface="+mn-lt"/>
              </a:rPr>
              <a:t>Originalmente fue llamado </a:t>
            </a:r>
            <a:r>
              <a:rPr lang="es-ES" sz="1200" dirty="0" err="1" smtClean="0">
                <a:latin typeface="+mn-lt"/>
              </a:rPr>
              <a:t>LiveScript</a:t>
            </a:r>
            <a:r>
              <a:rPr lang="es-ES" sz="1200" dirty="0" smtClean="0">
                <a:latin typeface="+mn-lt"/>
              </a:rPr>
              <a:t> y finalmente JavaScript.</a:t>
            </a:r>
          </a:p>
          <a:p>
            <a:pPr marL="628650" lvl="1" indent="-171450" algn="just">
              <a:buClr>
                <a:schemeClr val="dk1"/>
              </a:buClr>
              <a:buSzPts val="1100"/>
              <a:buFont typeface="Wingdings" panose="05000000000000000000" pitchFamily="2" charset="2"/>
              <a:buChar char="q"/>
            </a:pPr>
            <a:endParaRPr lang="es-ES" sz="1200" dirty="0">
              <a:latin typeface="+mn-lt"/>
            </a:endParaRPr>
          </a:p>
          <a:p>
            <a:pPr marL="1085850" lvl="2" indent="-171450" algn="just">
              <a:buClr>
                <a:schemeClr val="dk1"/>
              </a:buClr>
              <a:buSzPts val="1100"/>
              <a:buFont typeface="Wingdings" panose="05000000000000000000" pitchFamily="2" charset="2"/>
              <a:buChar char="Ø"/>
            </a:pPr>
            <a:endParaRPr lang="es-ES" sz="1200" dirty="0" smtClean="0">
              <a:latin typeface="+mn-lt"/>
            </a:endParaRPr>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pic>
        <p:nvPicPr>
          <p:cNvPr id="8" name="Imagen 7"/>
          <p:cNvPicPr>
            <a:picLocks noChangeAspect="1"/>
          </p:cNvPicPr>
          <p:nvPr/>
        </p:nvPicPr>
        <p:blipFill>
          <a:blip r:embed="rId3"/>
          <a:stretch>
            <a:fillRect/>
          </a:stretch>
        </p:blipFill>
        <p:spPr>
          <a:xfrm>
            <a:off x="6619717" y="1203598"/>
            <a:ext cx="1600200" cy="1600200"/>
          </a:xfrm>
          <a:prstGeom prst="rect">
            <a:avLst/>
          </a:prstGeom>
        </p:spPr>
      </p:pic>
    </p:spTree>
    <p:extLst>
      <p:ext uri="{BB962C8B-B14F-4D97-AF65-F5344CB8AC3E}">
        <p14:creationId xmlns:p14="http://schemas.microsoft.com/office/powerpoint/2010/main" val="2707246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4"/>
          <p:cNvPicPr preferRelativeResize="0"/>
          <p:nvPr/>
        </p:nvPicPr>
        <p:blipFill>
          <a:blip r:embed="rId3"/>
          <a:stretch>
            <a:fillRect/>
          </a:stretch>
        </p:blipFill>
        <p:spPr>
          <a:xfrm>
            <a:off x="6146325" y="0"/>
            <a:ext cx="2997674" cy="4714890"/>
          </a:xfrm>
          <a:prstGeom prst="rect">
            <a:avLst/>
          </a:prstGeom>
          <a:noFill/>
          <a:ln>
            <a:noFill/>
          </a:ln>
        </p:spPr>
      </p:pic>
      <p:sp>
        <p:nvSpPr>
          <p:cNvPr id="72" name="Google Shape;72;p14"/>
          <p:cNvSpPr txBox="1">
            <a:spLocks noGrp="1"/>
          </p:cNvSpPr>
          <p:nvPr>
            <p:ph type="ctrTitle" idx="4294967295"/>
          </p:nvPr>
        </p:nvSpPr>
        <p:spPr>
          <a:xfrm>
            <a:off x="928662" y="285734"/>
            <a:ext cx="5889600" cy="969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dirty="0"/>
              <a:t>OBJETIVOS</a:t>
            </a:r>
            <a:endParaRPr sz="4800"/>
          </a:p>
        </p:txBody>
      </p:sp>
      <p:sp>
        <p:nvSpPr>
          <p:cNvPr id="73" name="Google Shape;73;p14"/>
          <p:cNvSpPr txBox="1">
            <a:spLocks noGrp="1"/>
          </p:cNvSpPr>
          <p:nvPr>
            <p:ph type="subTitle" idx="4294967295"/>
          </p:nvPr>
        </p:nvSpPr>
        <p:spPr>
          <a:xfrm>
            <a:off x="571472" y="1428742"/>
            <a:ext cx="5889600" cy="2928958"/>
          </a:xfrm>
          <a:prstGeom prst="rect">
            <a:avLst/>
          </a:prstGeom>
        </p:spPr>
        <p:txBody>
          <a:bodyPr spcFirstLastPara="1" wrap="square" lIns="0" tIns="0" rIns="0" bIns="0" anchor="t" anchorCtr="0">
            <a:noAutofit/>
          </a:bodyPr>
          <a:lstStyle/>
          <a:p>
            <a:r>
              <a:rPr lang="es-ES" sz="1000" dirty="0" smtClean="0"/>
              <a:t>Comprender los modelos de ejecución en entornos web</a:t>
            </a:r>
            <a:endParaRPr lang="es-ES" sz="1000" dirty="0"/>
          </a:p>
          <a:p>
            <a:r>
              <a:rPr lang="es-ES" sz="1000" dirty="0" smtClean="0"/>
              <a:t>Conocer las capacidades de los navegadores web.</a:t>
            </a:r>
            <a:endParaRPr lang="es-ES" sz="1000" dirty="0"/>
          </a:p>
          <a:p>
            <a:r>
              <a:rPr lang="es-ES" sz="1000" dirty="0" smtClean="0"/>
              <a:t>Familiarizarse con los lenguajes de programación para clientes web.</a:t>
            </a:r>
            <a:endParaRPr lang="es-ES" sz="1000" dirty="0"/>
          </a:p>
          <a:p>
            <a:r>
              <a:rPr lang="es-ES" sz="1000" dirty="0" smtClean="0"/>
              <a:t>Reconocer las particularidades de la programación de guiones.</a:t>
            </a:r>
          </a:p>
          <a:p>
            <a:r>
              <a:rPr lang="es-ES" sz="1000" dirty="0" smtClean="0"/>
              <a:t>Integrar lenguajes de Marcas y lenguajes de Programación.</a:t>
            </a:r>
          </a:p>
          <a:p>
            <a:r>
              <a:rPr lang="es-ES" sz="1000" dirty="0" smtClean="0"/>
              <a:t>Evaluar herramientas de programación para clientes web</a:t>
            </a:r>
            <a:endParaRPr lang="es-ES" sz="1000" dirty="0"/>
          </a:p>
          <a:p>
            <a:r>
              <a:rPr lang="es-ES" sz="1000" dirty="0"/>
              <a:t>Conocer las principales características del lenguaje </a:t>
            </a:r>
            <a:r>
              <a:rPr lang="es-ES" sz="1000" dirty="0" err="1"/>
              <a:t>JavaScript</a:t>
            </a:r>
            <a:r>
              <a:rPr lang="es-ES" sz="1000" dirty="0"/>
              <a:t>.</a:t>
            </a:r>
          </a:p>
          <a:p>
            <a:r>
              <a:rPr lang="es-ES" sz="1000" dirty="0"/>
              <a:t>Dominar la sintaxis básica del lenguaje.</a:t>
            </a:r>
          </a:p>
          <a:p>
            <a:r>
              <a:rPr lang="es-ES" sz="1000" dirty="0"/>
              <a:t>Comprender y utilizar los distintos tipos de variables y operadores presentes en el lenguaje </a:t>
            </a:r>
            <a:r>
              <a:rPr lang="es-ES" sz="1000" dirty="0" err="1"/>
              <a:t>JavaScript</a:t>
            </a:r>
            <a:r>
              <a:rPr lang="es-ES" sz="1000" dirty="0"/>
              <a:t>.</a:t>
            </a:r>
          </a:p>
          <a:p>
            <a:r>
              <a:rPr lang="es-ES" sz="1000" dirty="0"/>
              <a:t>Conocer los diferentes sentencias condicionales de </a:t>
            </a:r>
            <a:r>
              <a:rPr lang="es-ES" sz="1000" dirty="0" err="1"/>
              <a:t>JavaScript</a:t>
            </a:r>
            <a:r>
              <a:rPr lang="es-ES" sz="1000" dirty="0"/>
              <a:t> y saber realizar operaciones complejas con ellas.</a:t>
            </a:r>
          </a:p>
        </p:txBody>
      </p:sp>
      <p:sp>
        <p:nvSpPr>
          <p:cNvPr id="74" name="Google Shape;74;p1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928662" y="357172"/>
            <a:ext cx="767578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smtClean="0"/>
              <a:t/>
            </a:r>
            <a:br>
              <a:rPr lang="en" sz="2000" dirty="0" smtClean="0"/>
            </a:br>
            <a:r>
              <a:rPr lang="en" sz="2000" dirty="0" smtClean="0"/>
              <a:t>5. JavaScript</a:t>
            </a:r>
            <a:endParaRPr sz="2000" dirty="0"/>
          </a:p>
        </p:txBody>
      </p:sp>
      <p:sp>
        <p:nvSpPr>
          <p:cNvPr id="63" name="Google Shape;63;p13"/>
          <p:cNvSpPr txBox="1">
            <a:spLocks noGrp="1"/>
          </p:cNvSpPr>
          <p:nvPr>
            <p:ph type="body" idx="2"/>
          </p:nvPr>
        </p:nvSpPr>
        <p:spPr>
          <a:xfrm>
            <a:off x="920603" y="915566"/>
            <a:ext cx="5667621" cy="3155400"/>
          </a:xfrm>
          <a:prstGeom prst="rect">
            <a:avLst/>
          </a:prstGeom>
        </p:spPr>
        <p:txBody>
          <a:bodyPr spcFirstLastPara="1" wrap="square" lIns="0" tIns="0" rIns="0" bIns="0" anchor="t" anchorCtr="0">
            <a:noAutofit/>
          </a:bodyPr>
          <a:lstStyle/>
          <a:p>
            <a:pPr marL="171450" indent="-171450">
              <a:buClr>
                <a:schemeClr val="dk1"/>
              </a:buClr>
              <a:buSzPts val="1100"/>
            </a:pPr>
            <a:r>
              <a:rPr lang="es-ES" sz="1200" b="1" dirty="0" smtClean="0">
                <a:latin typeface="+mn-lt"/>
              </a:rPr>
              <a:t>Historia</a:t>
            </a:r>
          </a:p>
          <a:p>
            <a:pPr marL="628650" lvl="1" indent="-171450" algn="just">
              <a:buClr>
                <a:schemeClr val="dk1"/>
              </a:buClr>
              <a:buSzPts val="1100"/>
              <a:buFont typeface="Wingdings" panose="05000000000000000000" pitchFamily="2" charset="2"/>
              <a:buChar char="q"/>
            </a:pPr>
            <a:r>
              <a:rPr lang="es-ES" sz="1200" dirty="0" smtClean="0">
                <a:latin typeface="+mn-lt"/>
              </a:rPr>
              <a:t>Estándar </a:t>
            </a:r>
            <a:r>
              <a:rPr lang="es-ES" sz="1200" b="1" dirty="0" err="1" smtClean="0">
                <a:latin typeface="+mn-lt"/>
              </a:rPr>
              <a:t>EcmaScript</a:t>
            </a:r>
            <a:r>
              <a:rPr lang="es-ES" sz="1200" dirty="0" smtClean="0">
                <a:latin typeface="+mn-lt"/>
              </a:rPr>
              <a:t> desarrollado por ECMA Internacional:</a:t>
            </a:r>
          </a:p>
          <a:p>
            <a:pPr marL="1085850" lvl="2" indent="-171450" algn="just">
              <a:buClr>
                <a:schemeClr val="dk1"/>
              </a:buClr>
              <a:buSzPts val="1100"/>
              <a:buFont typeface="Wingdings" panose="05000000000000000000" pitchFamily="2" charset="2"/>
              <a:buChar char="Ø"/>
            </a:pPr>
            <a:r>
              <a:rPr lang="es-ES" sz="1200" dirty="0" smtClean="0">
                <a:latin typeface="+mn-lt"/>
              </a:rPr>
              <a:t>1997 (</a:t>
            </a:r>
            <a:r>
              <a:rPr lang="es-ES" sz="1200" b="1" dirty="0" smtClean="0">
                <a:latin typeface="+mn-lt"/>
              </a:rPr>
              <a:t>ES</a:t>
            </a:r>
            <a:r>
              <a:rPr lang="es-ES" sz="1200" dirty="0" smtClean="0">
                <a:latin typeface="+mn-lt"/>
              </a:rPr>
              <a:t>1) estableciendo una base común para las implementaciones del lenguaje</a:t>
            </a:r>
          </a:p>
          <a:p>
            <a:pPr marL="1085850" lvl="2" indent="-171450" algn="just">
              <a:buClr>
                <a:schemeClr val="dk1"/>
              </a:buClr>
              <a:buSzPts val="1100"/>
              <a:buFont typeface="Wingdings" panose="05000000000000000000" pitchFamily="2" charset="2"/>
              <a:buChar char="Ø"/>
            </a:pPr>
            <a:r>
              <a:rPr lang="es-ES" sz="1200" dirty="0" smtClean="0">
                <a:latin typeface="+mn-lt"/>
              </a:rPr>
              <a:t>2009 (</a:t>
            </a:r>
            <a:r>
              <a:rPr lang="es-ES" sz="1200" b="1" dirty="0" smtClean="0">
                <a:latin typeface="+mn-lt"/>
              </a:rPr>
              <a:t>ES5</a:t>
            </a:r>
            <a:r>
              <a:rPr lang="es-ES" sz="1200" dirty="0" smtClean="0">
                <a:latin typeface="+mn-lt"/>
              </a:rPr>
              <a:t>) introduciendo nuevas características como “</a:t>
            </a:r>
            <a:r>
              <a:rPr lang="es-ES" sz="1200" dirty="0" err="1" smtClean="0">
                <a:latin typeface="+mn-lt"/>
              </a:rPr>
              <a:t>strict</a:t>
            </a:r>
            <a:r>
              <a:rPr lang="es-ES" sz="1200" dirty="0" smtClean="0">
                <a:latin typeface="+mn-lt"/>
              </a:rPr>
              <a:t> </a:t>
            </a:r>
            <a:r>
              <a:rPr lang="es-ES" sz="1200" dirty="0" err="1" smtClean="0">
                <a:latin typeface="+mn-lt"/>
              </a:rPr>
              <a:t>mode</a:t>
            </a:r>
            <a:r>
              <a:rPr lang="es-ES" sz="1200" dirty="0" smtClean="0">
                <a:latin typeface="+mn-lt"/>
              </a:rPr>
              <a:t>”, JSON nativo y manejo de mejoras para los </a:t>
            </a:r>
            <a:r>
              <a:rPr lang="es-ES" sz="1200" dirty="0" err="1" smtClean="0">
                <a:latin typeface="+mn-lt"/>
              </a:rPr>
              <a:t>arrays</a:t>
            </a:r>
            <a:r>
              <a:rPr lang="es-ES" sz="1200" dirty="0" smtClean="0">
                <a:latin typeface="+mn-lt"/>
              </a:rPr>
              <a:t>.</a:t>
            </a:r>
          </a:p>
          <a:p>
            <a:pPr marL="1085850" lvl="2" indent="-171450" algn="just">
              <a:buClr>
                <a:schemeClr val="dk1"/>
              </a:buClr>
              <a:buSzPts val="1100"/>
              <a:buFont typeface="Wingdings" panose="05000000000000000000" pitchFamily="2" charset="2"/>
              <a:buChar char="Ø"/>
            </a:pPr>
            <a:r>
              <a:rPr lang="es-ES" sz="1200" dirty="0" smtClean="0">
                <a:latin typeface="+mn-lt"/>
              </a:rPr>
              <a:t>2015 (</a:t>
            </a:r>
            <a:r>
              <a:rPr lang="es-ES" sz="1200" b="1" dirty="0" smtClean="0">
                <a:latin typeface="+mn-lt"/>
              </a:rPr>
              <a:t>ES6</a:t>
            </a:r>
            <a:r>
              <a:rPr lang="es-ES" sz="1200" dirty="0" smtClean="0">
                <a:latin typeface="+mn-lt"/>
              </a:rPr>
              <a:t>) estableciendo novedades más significativas del lenguaje como nuevas clases, módulos, </a:t>
            </a:r>
            <a:r>
              <a:rPr lang="es-ES" sz="1200" dirty="0" err="1" smtClean="0">
                <a:latin typeface="+mn-lt"/>
              </a:rPr>
              <a:t>let</a:t>
            </a:r>
            <a:r>
              <a:rPr lang="es-ES" sz="1200" dirty="0" smtClean="0">
                <a:latin typeface="+mn-lt"/>
              </a:rPr>
              <a:t> y </a:t>
            </a:r>
            <a:r>
              <a:rPr lang="es-ES" sz="1200" dirty="0" err="1" smtClean="0">
                <a:latin typeface="+mn-lt"/>
              </a:rPr>
              <a:t>const</a:t>
            </a:r>
            <a:r>
              <a:rPr lang="es-ES" sz="1200" dirty="0" smtClean="0">
                <a:latin typeface="+mn-lt"/>
              </a:rPr>
              <a:t>, funciones </a:t>
            </a:r>
            <a:r>
              <a:rPr lang="es-ES" sz="1200" dirty="0" err="1" smtClean="0">
                <a:latin typeface="+mn-lt"/>
              </a:rPr>
              <a:t>arrows</a:t>
            </a:r>
            <a:r>
              <a:rPr lang="es-ES" sz="1200" dirty="0" smtClean="0">
                <a:latin typeface="+mn-lt"/>
              </a:rPr>
              <a:t>…</a:t>
            </a:r>
          </a:p>
          <a:p>
            <a:pPr marL="1085850" lvl="2" indent="-171450" algn="just">
              <a:buClr>
                <a:schemeClr val="dk1"/>
              </a:buClr>
              <a:buSzPts val="1100"/>
              <a:buFont typeface="Wingdings" panose="05000000000000000000" pitchFamily="2" charset="2"/>
              <a:buChar char="Ø"/>
            </a:pPr>
            <a:r>
              <a:rPr lang="es-ES" sz="1200" dirty="0" smtClean="0">
                <a:latin typeface="+mn-lt"/>
              </a:rPr>
              <a:t>2025 (</a:t>
            </a:r>
            <a:r>
              <a:rPr lang="es-ES" sz="1200" b="1" dirty="0" smtClean="0">
                <a:latin typeface="+mn-lt"/>
              </a:rPr>
              <a:t>ES16</a:t>
            </a:r>
            <a:r>
              <a:rPr lang="es-ES" sz="1200" dirty="0" smtClean="0">
                <a:latin typeface="+mn-lt"/>
              </a:rPr>
              <a:t>), última versión publicada en junio de 2025. Nuevo objeto (</a:t>
            </a:r>
            <a:r>
              <a:rPr lang="es-ES" sz="1200" dirty="0" err="1" smtClean="0">
                <a:latin typeface="+mn-lt"/>
              </a:rPr>
              <a:t>Iterator</a:t>
            </a:r>
            <a:r>
              <a:rPr lang="es-ES" sz="1200" dirty="0" smtClean="0">
                <a:latin typeface="+mn-lt"/>
              </a:rPr>
              <a:t>). Métodos avanzados en Set. Importación de JSON como módulo nativo, </a:t>
            </a:r>
            <a:r>
              <a:rPr lang="es-ES" sz="1200" dirty="0" err="1" smtClean="0">
                <a:latin typeface="+mn-lt"/>
              </a:rPr>
              <a:t>Promise.try</a:t>
            </a:r>
            <a:r>
              <a:rPr lang="es-ES" sz="1200" dirty="0" smtClean="0">
                <a:latin typeface="+mn-lt"/>
              </a:rPr>
              <a:t>(). </a:t>
            </a:r>
            <a:r>
              <a:rPr lang="es-ES" sz="1200" dirty="0" err="1" smtClean="0">
                <a:latin typeface="+mn-lt"/>
              </a:rPr>
              <a:t>RegExpt.escape</a:t>
            </a:r>
            <a:r>
              <a:rPr lang="es-ES" sz="1200" dirty="0" smtClean="0">
                <a:latin typeface="+mn-lt"/>
              </a:rPr>
              <a:t>()</a:t>
            </a:r>
          </a:p>
          <a:p>
            <a:pPr marL="914400" lvl="2" indent="0" algn="just">
              <a:buClr>
                <a:schemeClr val="dk1"/>
              </a:buClr>
              <a:buSzPts val="1100"/>
              <a:buNone/>
            </a:pPr>
            <a:endParaRPr lang="es-ES" sz="1200" dirty="0" smtClean="0">
              <a:latin typeface="+mn-lt"/>
            </a:endParaRPr>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pic>
        <p:nvPicPr>
          <p:cNvPr id="2" name="Imagen 1"/>
          <p:cNvPicPr>
            <a:picLocks noChangeAspect="1"/>
          </p:cNvPicPr>
          <p:nvPr/>
        </p:nvPicPr>
        <p:blipFill>
          <a:blip r:embed="rId3"/>
          <a:stretch>
            <a:fillRect/>
          </a:stretch>
        </p:blipFill>
        <p:spPr>
          <a:xfrm>
            <a:off x="6862167" y="1275606"/>
            <a:ext cx="1817420" cy="1296144"/>
          </a:xfrm>
          <a:prstGeom prst="rect">
            <a:avLst/>
          </a:prstGeom>
        </p:spPr>
      </p:pic>
    </p:spTree>
    <p:extLst>
      <p:ext uri="{BB962C8B-B14F-4D97-AF65-F5344CB8AC3E}">
        <p14:creationId xmlns:p14="http://schemas.microsoft.com/office/powerpoint/2010/main" val="1600835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928662" y="357172"/>
            <a:ext cx="767578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smtClean="0"/>
              <a:t/>
            </a:r>
            <a:br>
              <a:rPr lang="en" sz="2000" dirty="0" smtClean="0"/>
            </a:br>
            <a:r>
              <a:rPr lang="en" sz="2000" dirty="0" smtClean="0"/>
              <a:t>5. JavaScript</a:t>
            </a:r>
            <a:endParaRPr sz="2000" dirty="0"/>
          </a:p>
        </p:txBody>
      </p:sp>
      <p:sp>
        <p:nvSpPr>
          <p:cNvPr id="63" name="Google Shape;63;p13"/>
          <p:cNvSpPr txBox="1">
            <a:spLocks noGrp="1"/>
          </p:cNvSpPr>
          <p:nvPr>
            <p:ph type="body" idx="2"/>
          </p:nvPr>
        </p:nvSpPr>
        <p:spPr>
          <a:xfrm>
            <a:off x="920603" y="915566"/>
            <a:ext cx="5667621" cy="3155400"/>
          </a:xfrm>
          <a:prstGeom prst="rect">
            <a:avLst/>
          </a:prstGeom>
        </p:spPr>
        <p:txBody>
          <a:bodyPr spcFirstLastPara="1" wrap="square" lIns="0" tIns="0" rIns="0" bIns="0" anchor="t" anchorCtr="0">
            <a:noAutofit/>
          </a:bodyPr>
          <a:lstStyle/>
          <a:p>
            <a:pPr marL="171450" indent="-171450">
              <a:buClr>
                <a:schemeClr val="dk1"/>
              </a:buClr>
              <a:buSzPts val="1100"/>
            </a:pPr>
            <a:r>
              <a:rPr lang="es-ES" sz="1200" b="1" dirty="0" smtClean="0">
                <a:latin typeface="+mn-lt"/>
              </a:rPr>
              <a:t>Características principales</a:t>
            </a:r>
          </a:p>
          <a:p>
            <a:pPr marL="0" indent="0">
              <a:buClr>
                <a:schemeClr val="dk1"/>
              </a:buClr>
              <a:buSzPts val="1100"/>
              <a:buNone/>
            </a:pPr>
            <a:endParaRPr lang="es-ES" sz="1200" dirty="0" smtClean="0">
              <a:latin typeface="+mn-lt"/>
            </a:endParaRPr>
          </a:p>
          <a:p>
            <a:pPr marL="628650" lvl="1" indent="-171450" algn="just">
              <a:buClr>
                <a:schemeClr val="dk1"/>
              </a:buClr>
              <a:buSzPts val="1100"/>
              <a:buFont typeface="Wingdings" panose="05000000000000000000" pitchFamily="2" charset="2"/>
              <a:buChar char="q"/>
            </a:pPr>
            <a:r>
              <a:rPr lang="es-ES" sz="1200" dirty="0" smtClean="0">
                <a:latin typeface="+mn-lt"/>
              </a:rPr>
              <a:t>Es un lenguaje interpretado: </a:t>
            </a:r>
          </a:p>
          <a:p>
            <a:pPr marL="1085850" lvl="2" indent="-171450" algn="just">
              <a:buClr>
                <a:schemeClr val="dk1"/>
              </a:buClr>
              <a:buSzPts val="1100"/>
              <a:buFont typeface="Wingdings" panose="05000000000000000000" pitchFamily="2" charset="2"/>
              <a:buChar char="Ø"/>
            </a:pPr>
            <a:r>
              <a:rPr lang="es-ES" sz="1200" dirty="0" smtClean="0">
                <a:latin typeface="+mn-lt"/>
              </a:rPr>
              <a:t>Se ejecuta en el navegador sin necesidad de compilación previa.</a:t>
            </a:r>
          </a:p>
          <a:p>
            <a:pPr marL="457200" lvl="1" indent="0" algn="just">
              <a:buClr>
                <a:schemeClr val="dk1"/>
              </a:buClr>
              <a:buSzPts val="1100"/>
              <a:buNone/>
            </a:pPr>
            <a:endParaRPr lang="es-ES" sz="1200" dirty="0" smtClean="0">
              <a:latin typeface="+mn-lt"/>
            </a:endParaRPr>
          </a:p>
          <a:p>
            <a:pPr marL="628650" lvl="1" indent="-171450" algn="just">
              <a:buClr>
                <a:schemeClr val="dk1"/>
              </a:buClr>
              <a:buSzPts val="1100"/>
              <a:buFont typeface="Wingdings" panose="05000000000000000000" pitchFamily="2" charset="2"/>
              <a:buChar char="q"/>
            </a:pPr>
            <a:r>
              <a:rPr lang="es-ES" sz="1200" dirty="0" smtClean="0">
                <a:latin typeface="+mn-lt"/>
              </a:rPr>
              <a:t>Basado en prototipos:</a:t>
            </a:r>
          </a:p>
          <a:p>
            <a:pPr marL="1085850" lvl="2" indent="-171450" algn="just">
              <a:buClr>
                <a:schemeClr val="dk1"/>
              </a:buClr>
              <a:buSzPts val="1100"/>
              <a:buFont typeface="Wingdings" panose="05000000000000000000" pitchFamily="2" charset="2"/>
              <a:buChar char="Ø"/>
            </a:pPr>
            <a:r>
              <a:rPr lang="es-ES" sz="1200" dirty="0" smtClean="0">
                <a:latin typeface="+mn-lt"/>
              </a:rPr>
              <a:t>Utiliza prototipos en lugar de clases por herencia.</a:t>
            </a:r>
          </a:p>
          <a:p>
            <a:pPr marL="628650" lvl="1" indent="-171450" algn="just">
              <a:buClr>
                <a:schemeClr val="dk1"/>
              </a:buClr>
              <a:buSzPts val="1100"/>
              <a:buFont typeface="Wingdings" panose="05000000000000000000" pitchFamily="2" charset="2"/>
              <a:buChar char="q"/>
            </a:pPr>
            <a:endParaRPr lang="es-ES" sz="1200" dirty="0">
              <a:latin typeface="+mn-lt"/>
            </a:endParaRPr>
          </a:p>
          <a:p>
            <a:pPr marL="628650" lvl="1" indent="-171450" algn="just">
              <a:buClr>
                <a:schemeClr val="dk1"/>
              </a:buClr>
              <a:buSzPts val="1100"/>
              <a:buFont typeface="Wingdings" panose="05000000000000000000" pitchFamily="2" charset="2"/>
              <a:buChar char="q"/>
            </a:pPr>
            <a:r>
              <a:rPr lang="es-ES" sz="1200" dirty="0" err="1" smtClean="0">
                <a:latin typeface="+mn-lt"/>
              </a:rPr>
              <a:t>Event-Driven</a:t>
            </a:r>
            <a:r>
              <a:rPr lang="es-ES" sz="1200" dirty="0" smtClean="0">
                <a:latin typeface="+mn-lt"/>
              </a:rPr>
              <a:t>:</a:t>
            </a:r>
          </a:p>
          <a:p>
            <a:pPr marL="1085850" lvl="2" indent="-171450" algn="just">
              <a:buClr>
                <a:schemeClr val="dk1"/>
              </a:buClr>
              <a:buSzPts val="1100"/>
              <a:buFont typeface="Wingdings" panose="05000000000000000000" pitchFamily="2" charset="2"/>
              <a:buChar char="Ø"/>
            </a:pPr>
            <a:r>
              <a:rPr lang="es-ES" sz="1200" dirty="0" smtClean="0">
                <a:latin typeface="+mn-lt"/>
              </a:rPr>
              <a:t>Responde a eventos como clics, teclas y movimientos de ratón</a:t>
            </a:r>
          </a:p>
          <a:p>
            <a:pPr marL="914400" lvl="2" indent="0" algn="just">
              <a:buClr>
                <a:schemeClr val="dk1"/>
              </a:buClr>
              <a:buSzPts val="1100"/>
              <a:buNone/>
            </a:pPr>
            <a:endParaRPr lang="es-ES" sz="1200" dirty="0" smtClean="0">
              <a:latin typeface="+mn-lt"/>
            </a:endParaRPr>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pic>
        <p:nvPicPr>
          <p:cNvPr id="2" name="Imagen 1"/>
          <p:cNvPicPr>
            <a:picLocks noChangeAspect="1"/>
          </p:cNvPicPr>
          <p:nvPr/>
        </p:nvPicPr>
        <p:blipFill>
          <a:blip r:embed="rId3"/>
          <a:stretch>
            <a:fillRect/>
          </a:stretch>
        </p:blipFill>
        <p:spPr>
          <a:xfrm>
            <a:off x="6660232" y="1275606"/>
            <a:ext cx="2019355" cy="1440160"/>
          </a:xfrm>
          <a:prstGeom prst="rect">
            <a:avLst/>
          </a:prstGeom>
        </p:spPr>
      </p:pic>
    </p:spTree>
    <p:extLst>
      <p:ext uri="{BB962C8B-B14F-4D97-AF65-F5344CB8AC3E}">
        <p14:creationId xmlns:p14="http://schemas.microsoft.com/office/powerpoint/2010/main" val="4249525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928662" y="357172"/>
            <a:ext cx="767578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smtClean="0"/>
              <a:t/>
            </a:r>
            <a:br>
              <a:rPr lang="en" sz="2000" dirty="0" smtClean="0"/>
            </a:br>
            <a:r>
              <a:rPr lang="en" sz="2000" dirty="0" smtClean="0"/>
              <a:t>5. JavaScript</a:t>
            </a:r>
            <a:endParaRPr sz="2000" dirty="0"/>
          </a:p>
        </p:txBody>
      </p:sp>
      <p:sp>
        <p:nvSpPr>
          <p:cNvPr id="63" name="Google Shape;63;p13"/>
          <p:cNvSpPr txBox="1">
            <a:spLocks noGrp="1"/>
          </p:cNvSpPr>
          <p:nvPr>
            <p:ph type="body" idx="2"/>
          </p:nvPr>
        </p:nvSpPr>
        <p:spPr>
          <a:xfrm>
            <a:off x="920603" y="915566"/>
            <a:ext cx="5667621" cy="3155400"/>
          </a:xfrm>
          <a:prstGeom prst="rect">
            <a:avLst/>
          </a:prstGeom>
        </p:spPr>
        <p:txBody>
          <a:bodyPr spcFirstLastPara="1" wrap="square" lIns="0" tIns="0" rIns="0" bIns="0" anchor="t" anchorCtr="0">
            <a:noAutofit/>
          </a:bodyPr>
          <a:lstStyle/>
          <a:p>
            <a:pPr marL="171450" indent="-171450">
              <a:buClr>
                <a:schemeClr val="dk1"/>
              </a:buClr>
              <a:buSzPts val="1100"/>
            </a:pPr>
            <a:r>
              <a:rPr lang="es-ES" sz="1200" b="1" dirty="0" smtClean="0">
                <a:latin typeface="+mn-lt"/>
              </a:rPr>
              <a:t>Aplicaciones</a:t>
            </a:r>
          </a:p>
          <a:p>
            <a:pPr marL="0" indent="0">
              <a:buClr>
                <a:schemeClr val="dk1"/>
              </a:buClr>
              <a:buSzPts val="1100"/>
              <a:buNone/>
            </a:pPr>
            <a:endParaRPr lang="es-ES" sz="1200" dirty="0" smtClean="0">
              <a:latin typeface="+mn-lt"/>
            </a:endParaRPr>
          </a:p>
          <a:p>
            <a:pPr marL="628650" lvl="1" indent="-171450" algn="just">
              <a:buClr>
                <a:schemeClr val="dk1"/>
              </a:buClr>
              <a:buSzPts val="1100"/>
              <a:buFont typeface="Wingdings" panose="05000000000000000000" pitchFamily="2" charset="2"/>
              <a:buChar char="q"/>
            </a:pPr>
            <a:r>
              <a:rPr lang="es-ES" sz="1200" dirty="0" smtClean="0">
                <a:latin typeface="+mn-lt"/>
              </a:rPr>
              <a:t>Desarrollo Web:</a:t>
            </a:r>
          </a:p>
          <a:p>
            <a:pPr marL="1085850" lvl="2" indent="-171450" algn="just">
              <a:buClr>
                <a:schemeClr val="dk1"/>
              </a:buClr>
              <a:buSzPts val="1100"/>
              <a:buFont typeface="Wingdings" panose="05000000000000000000" pitchFamily="2" charset="2"/>
              <a:buChar char="Ø"/>
            </a:pPr>
            <a:r>
              <a:rPr lang="es-ES" sz="1200" dirty="0" smtClean="0">
                <a:latin typeface="+mn-lt"/>
              </a:rPr>
              <a:t>Crear sitios web interactivos</a:t>
            </a:r>
          </a:p>
          <a:p>
            <a:pPr marL="457200" lvl="1" indent="0" algn="just">
              <a:buClr>
                <a:schemeClr val="dk1"/>
              </a:buClr>
              <a:buSzPts val="1100"/>
              <a:buNone/>
            </a:pPr>
            <a:endParaRPr lang="es-ES" sz="1200" dirty="0" smtClean="0">
              <a:latin typeface="+mn-lt"/>
            </a:endParaRPr>
          </a:p>
          <a:p>
            <a:pPr marL="628650" lvl="1" indent="-171450" algn="just">
              <a:buClr>
                <a:schemeClr val="dk1"/>
              </a:buClr>
              <a:buSzPts val="1100"/>
              <a:buFont typeface="Wingdings" panose="05000000000000000000" pitchFamily="2" charset="2"/>
              <a:buChar char="q"/>
            </a:pPr>
            <a:r>
              <a:rPr lang="es-ES" sz="1200" dirty="0" smtClean="0">
                <a:latin typeface="+mn-lt"/>
              </a:rPr>
              <a:t>Aplicaciones de Una Sola Página (SPA):</a:t>
            </a:r>
          </a:p>
          <a:p>
            <a:pPr marL="1085850" lvl="2" indent="-171450" algn="just">
              <a:buClr>
                <a:schemeClr val="dk1"/>
              </a:buClr>
              <a:buSzPts val="1100"/>
              <a:buFont typeface="Wingdings" panose="05000000000000000000" pitchFamily="2" charset="2"/>
              <a:buChar char="Ø"/>
            </a:pPr>
            <a:r>
              <a:rPr lang="es-ES" sz="1200" dirty="0" err="1" smtClean="0">
                <a:latin typeface="+mn-lt"/>
              </a:rPr>
              <a:t>React</a:t>
            </a:r>
            <a:r>
              <a:rPr lang="es-ES" sz="1200" dirty="0" smtClean="0">
                <a:latin typeface="+mn-lt"/>
              </a:rPr>
              <a:t>, Angular, Vue.js</a:t>
            </a:r>
          </a:p>
          <a:p>
            <a:pPr marL="628650" lvl="1" indent="-171450" algn="just">
              <a:buClr>
                <a:schemeClr val="dk1"/>
              </a:buClr>
              <a:buSzPts val="1100"/>
              <a:buFont typeface="Wingdings" panose="05000000000000000000" pitchFamily="2" charset="2"/>
              <a:buChar char="q"/>
            </a:pPr>
            <a:endParaRPr lang="es-ES" sz="1200" dirty="0">
              <a:latin typeface="+mn-lt"/>
            </a:endParaRPr>
          </a:p>
          <a:p>
            <a:pPr marL="628650" lvl="1" indent="-171450" algn="just">
              <a:buClr>
                <a:schemeClr val="dk1"/>
              </a:buClr>
              <a:buSzPts val="1100"/>
              <a:buFont typeface="Wingdings" panose="05000000000000000000" pitchFamily="2" charset="2"/>
              <a:buChar char="q"/>
            </a:pPr>
            <a:r>
              <a:rPr lang="es-ES" sz="1200" dirty="0" smtClean="0">
                <a:latin typeface="+mn-lt"/>
              </a:rPr>
              <a:t>Desarrollo del lado del Servidor:</a:t>
            </a:r>
          </a:p>
          <a:p>
            <a:pPr marL="1085850" lvl="2" indent="-171450" algn="just">
              <a:buClr>
                <a:schemeClr val="dk1"/>
              </a:buClr>
              <a:buSzPts val="1100"/>
              <a:buFont typeface="Wingdings" panose="05000000000000000000" pitchFamily="2" charset="2"/>
              <a:buChar char="Ø"/>
            </a:pPr>
            <a:r>
              <a:rPr lang="es-ES" sz="1200" dirty="0" smtClean="0">
                <a:latin typeface="+mn-lt"/>
              </a:rPr>
              <a:t>Node.js permite ejecutar JavaScript en el servidor.</a:t>
            </a:r>
          </a:p>
          <a:p>
            <a:pPr marL="914400" lvl="2" indent="0" algn="just">
              <a:buClr>
                <a:schemeClr val="dk1"/>
              </a:buClr>
              <a:buSzPts val="1100"/>
              <a:buNone/>
            </a:pPr>
            <a:endParaRPr lang="es-ES" sz="1200" dirty="0" smtClean="0">
              <a:latin typeface="+mn-lt"/>
            </a:endParaRPr>
          </a:p>
          <a:p>
            <a:pPr marL="628650" lvl="1" indent="-171450" algn="just">
              <a:buClr>
                <a:schemeClr val="dk1"/>
              </a:buClr>
              <a:buSzPts val="1100"/>
              <a:buFont typeface="Wingdings" panose="05000000000000000000" pitchFamily="2" charset="2"/>
              <a:buChar char="q"/>
            </a:pPr>
            <a:r>
              <a:rPr lang="es-ES" sz="1200" dirty="0" smtClean="0">
                <a:latin typeface="+mn-lt"/>
              </a:rPr>
              <a:t>Aplicaciones móviles:</a:t>
            </a:r>
          </a:p>
          <a:p>
            <a:pPr marL="1085850" lvl="2" indent="-171450" algn="just">
              <a:buClr>
                <a:schemeClr val="dk1"/>
              </a:buClr>
              <a:buSzPts val="1100"/>
              <a:buFont typeface="Wingdings" panose="05000000000000000000" pitchFamily="2" charset="2"/>
              <a:buChar char="Ø"/>
            </a:pPr>
            <a:r>
              <a:rPr lang="es-ES" sz="1200" dirty="0" smtClean="0">
                <a:latin typeface="+mn-lt"/>
              </a:rPr>
              <a:t>Framework como </a:t>
            </a:r>
            <a:r>
              <a:rPr lang="es-ES" sz="1200" dirty="0" err="1" smtClean="0">
                <a:latin typeface="+mn-lt"/>
              </a:rPr>
              <a:t>React</a:t>
            </a:r>
            <a:r>
              <a:rPr lang="es-ES" sz="1200" dirty="0" smtClean="0">
                <a:latin typeface="+mn-lt"/>
              </a:rPr>
              <a:t> </a:t>
            </a:r>
            <a:r>
              <a:rPr lang="es-ES" sz="1200" dirty="0" err="1" smtClean="0">
                <a:latin typeface="+mn-lt"/>
              </a:rPr>
              <a:t>Native</a:t>
            </a:r>
            <a:r>
              <a:rPr lang="es-ES" sz="1200" dirty="0" smtClean="0">
                <a:latin typeface="+mn-lt"/>
              </a:rPr>
              <a:t>, </a:t>
            </a:r>
            <a:r>
              <a:rPr lang="es-ES" sz="1200" dirty="0" err="1" smtClean="0">
                <a:latin typeface="+mn-lt"/>
              </a:rPr>
              <a:t>Ionic</a:t>
            </a:r>
            <a:r>
              <a:rPr lang="es-ES" sz="1200" dirty="0" smtClean="0">
                <a:latin typeface="+mn-lt"/>
              </a:rPr>
              <a:t>, </a:t>
            </a:r>
            <a:r>
              <a:rPr lang="es-ES" sz="1200" dirty="0" err="1" smtClean="0">
                <a:latin typeface="+mn-lt"/>
              </a:rPr>
              <a:t>NativeScript</a:t>
            </a:r>
            <a:endParaRPr lang="es-ES" sz="1200" dirty="0" smtClean="0">
              <a:latin typeface="+mn-lt"/>
            </a:endParaRPr>
          </a:p>
          <a:p>
            <a:pPr marL="914400" lvl="2" indent="0" algn="just">
              <a:buClr>
                <a:schemeClr val="dk1"/>
              </a:buClr>
              <a:buSzPts val="1100"/>
              <a:buNone/>
            </a:pPr>
            <a:endParaRPr lang="es-ES" sz="1200" dirty="0" smtClean="0">
              <a:latin typeface="+mn-lt"/>
            </a:endParaRPr>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22</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Tree>
    <p:extLst>
      <p:ext uri="{BB962C8B-B14F-4D97-AF65-F5344CB8AC3E}">
        <p14:creationId xmlns:p14="http://schemas.microsoft.com/office/powerpoint/2010/main" val="16133342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smtClean="0"/>
              <a:t>6. Integración de código JavaScript en una página Web.</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23</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6" name="5 Rectángulo"/>
          <p:cNvSpPr/>
          <p:nvPr/>
        </p:nvSpPr>
        <p:spPr>
          <a:xfrm>
            <a:off x="1142976" y="1142990"/>
            <a:ext cx="6215106" cy="128588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1500166" y="1000114"/>
            <a:ext cx="4572032" cy="35719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rPr>
              <a:t>Etiquetas &lt;script&gt; en HTML</a:t>
            </a:r>
          </a:p>
        </p:txBody>
      </p:sp>
      <p:sp>
        <p:nvSpPr>
          <p:cNvPr id="9" name="8 CuadroTexto"/>
          <p:cNvSpPr txBox="1"/>
          <p:nvPr/>
        </p:nvSpPr>
        <p:spPr>
          <a:xfrm>
            <a:off x="1500166" y="1500180"/>
            <a:ext cx="4714908" cy="738664"/>
          </a:xfrm>
          <a:prstGeom prst="rect">
            <a:avLst/>
          </a:prstGeom>
          <a:noFill/>
        </p:spPr>
        <p:txBody>
          <a:bodyPr wrap="square" rtlCol="0">
            <a:spAutoFit/>
          </a:bodyPr>
          <a:lstStyle/>
          <a:p>
            <a:r>
              <a:rPr lang="es-ES" dirty="0"/>
              <a:t>&lt;script&gt; o &lt;script </a:t>
            </a:r>
            <a:r>
              <a:rPr lang="es-ES" dirty="0" err="1"/>
              <a:t>type</a:t>
            </a:r>
            <a:r>
              <a:rPr lang="es-ES" dirty="0"/>
              <a:t>=“</a:t>
            </a:r>
            <a:r>
              <a:rPr lang="es-ES" dirty="0" err="1"/>
              <a:t>text</a:t>
            </a:r>
            <a:r>
              <a:rPr lang="es-ES" dirty="0"/>
              <a:t>/</a:t>
            </a:r>
            <a:r>
              <a:rPr lang="es-ES" dirty="0" err="1"/>
              <a:t>javascript</a:t>
            </a:r>
            <a:r>
              <a:rPr lang="es-ES" dirty="0"/>
              <a:t>”&gt;</a:t>
            </a:r>
          </a:p>
          <a:p>
            <a:r>
              <a:rPr lang="es-ES" dirty="0"/>
              <a:t>      Código </a:t>
            </a:r>
            <a:r>
              <a:rPr lang="es-ES" dirty="0" err="1"/>
              <a:t>javascript</a:t>
            </a:r>
            <a:endParaRPr lang="es-ES" dirty="0"/>
          </a:p>
          <a:p>
            <a:r>
              <a:rPr lang="es-ES" dirty="0"/>
              <a:t>&lt;/script&gt;</a:t>
            </a:r>
          </a:p>
        </p:txBody>
      </p:sp>
      <p:sp>
        <p:nvSpPr>
          <p:cNvPr id="10" name="9 Rectángulo"/>
          <p:cNvSpPr/>
          <p:nvPr/>
        </p:nvSpPr>
        <p:spPr>
          <a:xfrm>
            <a:off x="1142976" y="2857502"/>
            <a:ext cx="6215106" cy="128588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Rectángulo redondeado"/>
          <p:cNvSpPr/>
          <p:nvPr/>
        </p:nvSpPr>
        <p:spPr>
          <a:xfrm>
            <a:off x="1500166" y="2714626"/>
            <a:ext cx="4572032" cy="35719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rPr>
              <a:t>Navegador no soportado</a:t>
            </a:r>
          </a:p>
        </p:txBody>
      </p:sp>
      <p:sp>
        <p:nvSpPr>
          <p:cNvPr id="12" name="11 CuadroTexto"/>
          <p:cNvSpPr txBox="1"/>
          <p:nvPr/>
        </p:nvSpPr>
        <p:spPr>
          <a:xfrm>
            <a:off x="1500166" y="3214692"/>
            <a:ext cx="4714908" cy="738664"/>
          </a:xfrm>
          <a:prstGeom prst="rect">
            <a:avLst/>
          </a:prstGeom>
          <a:noFill/>
        </p:spPr>
        <p:txBody>
          <a:bodyPr wrap="square" rtlCol="0">
            <a:spAutoFit/>
          </a:bodyPr>
          <a:lstStyle/>
          <a:p>
            <a:r>
              <a:rPr lang="es-ES" dirty="0"/>
              <a:t>&lt;</a:t>
            </a:r>
            <a:r>
              <a:rPr lang="es-ES" dirty="0" err="1"/>
              <a:t>noscript</a:t>
            </a:r>
            <a:r>
              <a:rPr lang="es-ES" dirty="0"/>
              <a:t>&gt;</a:t>
            </a:r>
          </a:p>
          <a:p>
            <a:r>
              <a:rPr lang="es-ES" dirty="0"/>
              <a:t>      Su navegador no soporta </a:t>
            </a:r>
            <a:r>
              <a:rPr lang="es-ES" dirty="0" err="1"/>
              <a:t>JavaScript</a:t>
            </a:r>
            <a:endParaRPr lang="es-ES" dirty="0"/>
          </a:p>
          <a:p>
            <a:r>
              <a:rPr lang="es-ES" dirty="0"/>
              <a:t>&lt;/</a:t>
            </a:r>
            <a:r>
              <a:rPr lang="es-ES" dirty="0" err="1"/>
              <a:t>noscript</a:t>
            </a:r>
            <a:r>
              <a:rPr lang="es-ES" dirty="0"/>
              <a:t>&gt;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a:t>6. Integración de código JavaScript en una página Web.</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24</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6" name="5 Rectángulo"/>
          <p:cNvSpPr/>
          <p:nvPr/>
        </p:nvSpPr>
        <p:spPr>
          <a:xfrm>
            <a:off x="1142976" y="1142990"/>
            <a:ext cx="6215106" cy="128588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1500166" y="1000114"/>
            <a:ext cx="4572032" cy="35719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rPr>
              <a:t>Etiquetas &lt;script&gt; en HTML</a:t>
            </a:r>
          </a:p>
        </p:txBody>
      </p:sp>
      <p:sp>
        <p:nvSpPr>
          <p:cNvPr id="9" name="8 CuadroTexto"/>
          <p:cNvSpPr txBox="1"/>
          <p:nvPr/>
        </p:nvSpPr>
        <p:spPr>
          <a:xfrm>
            <a:off x="1500166" y="1500180"/>
            <a:ext cx="4714908" cy="738664"/>
          </a:xfrm>
          <a:prstGeom prst="rect">
            <a:avLst/>
          </a:prstGeom>
          <a:noFill/>
        </p:spPr>
        <p:txBody>
          <a:bodyPr wrap="square" rtlCol="0">
            <a:spAutoFit/>
          </a:bodyPr>
          <a:lstStyle/>
          <a:p>
            <a:r>
              <a:rPr lang="es-ES" dirty="0"/>
              <a:t>&lt;script&gt; o &lt;script </a:t>
            </a:r>
            <a:r>
              <a:rPr lang="es-ES" dirty="0" err="1"/>
              <a:t>type</a:t>
            </a:r>
            <a:r>
              <a:rPr lang="es-ES" dirty="0"/>
              <a:t>=“</a:t>
            </a:r>
            <a:r>
              <a:rPr lang="es-ES" dirty="0" err="1"/>
              <a:t>text</a:t>
            </a:r>
            <a:r>
              <a:rPr lang="es-ES" dirty="0"/>
              <a:t>/</a:t>
            </a:r>
            <a:r>
              <a:rPr lang="es-ES" dirty="0" err="1"/>
              <a:t>javascript</a:t>
            </a:r>
            <a:r>
              <a:rPr lang="es-ES" dirty="0"/>
              <a:t>”&gt;</a:t>
            </a:r>
          </a:p>
          <a:p>
            <a:r>
              <a:rPr lang="es-ES" dirty="0"/>
              <a:t>      Código </a:t>
            </a:r>
            <a:r>
              <a:rPr lang="es-ES" dirty="0" err="1"/>
              <a:t>javascript</a:t>
            </a:r>
            <a:endParaRPr lang="es-ES" dirty="0"/>
          </a:p>
          <a:p>
            <a:r>
              <a:rPr lang="es-ES" dirty="0"/>
              <a:t>&lt;/script&gt;</a:t>
            </a:r>
          </a:p>
        </p:txBody>
      </p:sp>
      <p:sp>
        <p:nvSpPr>
          <p:cNvPr id="10" name="9 Rectángulo"/>
          <p:cNvSpPr/>
          <p:nvPr/>
        </p:nvSpPr>
        <p:spPr>
          <a:xfrm>
            <a:off x="1142976" y="2857502"/>
            <a:ext cx="6215106" cy="128588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Rectángulo redondeado"/>
          <p:cNvSpPr/>
          <p:nvPr/>
        </p:nvSpPr>
        <p:spPr>
          <a:xfrm>
            <a:off x="1500166" y="2714626"/>
            <a:ext cx="4572032" cy="35719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rPr>
              <a:t>Navegador no soportado</a:t>
            </a:r>
          </a:p>
        </p:txBody>
      </p:sp>
      <p:sp>
        <p:nvSpPr>
          <p:cNvPr id="12" name="11 CuadroTexto"/>
          <p:cNvSpPr txBox="1"/>
          <p:nvPr/>
        </p:nvSpPr>
        <p:spPr>
          <a:xfrm>
            <a:off x="1500166" y="3214692"/>
            <a:ext cx="4714908" cy="738664"/>
          </a:xfrm>
          <a:prstGeom prst="rect">
            <a:avLst/>
          </a:prstGeom>
          <a:noFill/>
        </p:spPr>
        <p:txBody>
          <a:bodyPr wrap="square" rtlCol="0">
            <a:spAutoFit/>
          </a:bodyPr>
          <a:lstStyle/>
          <a:p>
            <a:r>
              <a:rPr lang="es-ES" dirty="0"/>
              <a:t>&lt;</a:t>
            </a:r>
            <a:r>
              <a:rPr lang="es-ES" dirty="0" err="1"/>
              <a:t>noscript</a:t>
            </a:r>
            <a:r>
              <a:rPr lang="es-ES" dirty="0"/>
              <a:t>&gt;</a:t>
            </a:r>
          </a:p>
          <a:p>
            <a:r>
              <a:rPr lang="es-ES" dirty="0"/>
              <a:t>      Su navegador no soporta </a:t>
            </a:r>
            <a:r>
              <a:rPr lang="es-ES" dirty="0" err="1"/>
              <a:t>JavaScript</a:t>
            </a:r>
            <a:endParaRPr lang="es-ES" dirty="0"/>
          </a:p>
          <a:p>
            <a:r>
              <a:rPr lang="es-ES" dirty="0"/>
              <a:t>&lt;/</a:t>
            </a:r>
            <a:r>
              <a:rPr lang="es-ES" dirty="0" err="1"/>
              <a:t>noscript</a:t>
            </a:r>
            <a:r>
              <a:rPr lang="es-ES" dirty="0"/>
              <a:t>&gt;</a:t>
            </a:r>
          </a:p>
        </p:txBody>
      </p:sp>
      <p:cxnSp>
        <p:nvCxnSpPr>
          <p:cNvPr id="3" name="Conector recto 2">
            <a:extLst>
              <a:ext uri="{FF2B5EF4-FFF2-40B4-BE49-F238E27FC236}">
                <a16:creationId xmlns:a16="http://schemas.microsoft.com/office/drawing/2014/main" id="{52B4CBEC-3718-4FB5-8AC9-7137982CF83E}"/>
              </a:ext>
            </a:extLst>
          </p:cNvPr>
          <p:cNvCxnSpPr/>
          <p:nvPr/>
        </p:nvCxnSpPr>
        <p:spPr>
          <a:xfrm>
            <a:off x="2483768" y="1657768"/>
            <a:ext cx="2232248"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4" name="CuadroTexto 3">
            <a:extLst>
              <a:ext uri="{FF2B5EF4-FFF2-40B4-BE49-F238E27FC236}">
                <a16:creationId xmlns:a16="http://schemas.microsoft.com/office/drawing/2014/main" id="{7772DF3A-A50F-4792-8878-CC6545389A07}"/>
              </a:ext>
            </a:extLst>
          </p:cNvPr>
          <p:cNvSpPr txBox="1"/>
          <p:nvPr/>
        </p:nvSpPr>
        <p:spPr>
          <a:xfrm>
            <a:off x="4852419" y="1500180"/>
            <a:ext cx="936104" cy="307777"/>
          </a:xfrm>
          <a:prstGeom prst="rect">
            <a:avLst/>
          </a:prstGeom>
          <a:noFill/>
        </p:spPr>
        <p:txBody>
          <a:bodyPr wrap="square" rtlCol="0">
            <a:spAutoFit/>
          </a:bodyPr>
          <a:lstStyle/>
          <a:p>
            <a:r>
              <a:rPr lang="es-ES" dirty="0">
                <a:solidFill>
                  <a:srgbClr val="FF0000"/>
                </a:solidFill>
              </a:rPr>
              <a:t>Desuso</a:t>
            </a:r>
          </a:p>
        </p:txBody>
      </p:sp>
    </p:spTree>
    <p:extLst>
      <p:ext uri="{BB962C8B-B14F-4D97-AF65-F5344CB8AC3E}">
        <p14:creationId xmlns:p14="http://schemas.microsoft.com/office/powerpoint/2010/main" val="10163831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a:t>6. Integración de código JavaScript en una página Web.</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25</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6" name="5 Rectángulo"/>
          <p:cNvSpPr/>
          <p:nvPr/>
        </p:nvSpPr>
        <p:spPr>
          <a:xfrm>
            <a:off x="1142976" y="1142990"/>
            <a:ext cx="6215106" cy="128588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1500166" y="1000114"/>
            <a:ext cx="4572032" cy="35719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rPr>
              <a:t>Fichero externos</a:t>
            </a:r>
          </a:p>
        </p:txBody>
      </p:sp>
      <p:sp>
        <p:nvSpPr>
          <p:cNvPr id="9" name="8 CuadroTexto"/>
          <p:cNvSpPr txBox="1"/>
          <p:nvPr/>
        </p:nvSpPr>
        <p:spPr>
          <a:xfrm>
            <a:off x="1500166" y="1500181"/>
            <a:ext cx="4714908" cy="954107"/>
          </a:xfrm>
          <a:prstGeom prst="rect">
            <a:avLst/>
          </a:prstGeom>
          <a:noFill/>
        </p:spPr>
        <p:txBody>
          <a:bodyPr wrap="square" rtlCol="0">
            <a:spAutoFit/>
          </a:bodyPr>
          <a:lstStyle/>
          <a:p>
            <a:r>
              <a:rPr lang="es-ES" dirty="0"/>
              <a:t>&lt;script </a:t>
            </a:r>
            <a:r>
              <a:rPr lang="es-ES" dirty="0" err="1"/>
              <a:t>src</a:t>
            </a:r>
            <a:r>
              <a:rPr lang="es-ES" dirty="0"/>
              <a:t>=“ruta/archivo1.js&gt;&lt;/script&gt;</a:t>
            </a:r>
          </a:p>
          <a:p>
            <a:r>
              <a:rPr lang="es-ES" dirty="0"/>
              <a:t>&lt;script </a:t>
            </a:r>
            <a:r>
              <a:rPr lang="es-ES" dirty="0" err="1"/>
              <a:t>src</a:t>
            </a:r>
            <a:r>
              <a:rPr lang="es-ES" dirty="0"/>
              <a:t>=“ruta/archivo2.js&gt;&lt;/script&gt;</a:t>
            </a:r>
          </a:p>
          <a:p>
            <a:endParaRPr lang="es-ES" dirty="0"/>
          </a:p>
          <a:p>
            <a:r>
              <a:rPr lang="es-ES" dirty="0"/>
              <a:t>      </a:t>
            </a:r>
          </a:p>
        </p:txBody>
      </p:sp>
      <p:sp>
        <p:nvSpPr>
          <p:cNvPr id="10" name="9 Rectángulo"/>
          <p:cNvSpPr/>
          <p:nvPr/>
        </p:nvSpPr>
        <p:spPr>
          <a:xfrm>
            <a:off x="1142976" y="2857502"/>
            <a:ext cx="6215106" cy="150019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Rectángulo redondeado"/>
          <p:cNvSpPr/>
          <p:nvPr/>
        </p:nvSpPr>
        <p:spPr>
          <a:xfrm>
            <a:off x="1500166" y="2714626"/>
            <a:ext cx="4572032" cy="35719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rPr>
              <a:t>Ventajas de usar un fichero externo</a:t>
            </a:r>
          </a:p>
        </p:txBody>
      </p:sp>
      <p:sp>
        <p:nvSpPr>
          <p:cNvPr id="12" name="11 CuadroTexto"/>
          <p:cNvSpPr txBox="1"/>
          <p:nvPr/>
        </p:nvSpPr>
        <p:spPr>
          <a:xfrm>
            <a:off x="1500166" y="3214692"/>
            <a:ext cx="4714908" cy="1107996"/>
          </a:xfrm>
          <a:prstGeom prst="rect">
            <a:avLst/>
          </a:prstGeom>
          <a:noFill/>
        </p:spPr>
        <p:txBody>
          <a:bodyPr wrap="square" rtlCol="0">
            <a:spAutoFit/>
          </a:bodyPr>
          <a:lstStyle/>
          <a:p>
            <a:pPr>
              <a:buFont typeface="Arial" pitchFamily="34" charset="0"/>
              <a:buChar char="•"/>
            </a:pPr>
            <a:r>
              <a:rPr lang="es-ES" sz="1100" dirty="0"/>
              <a:t>Carga más rápida de páginas.</a:t>
            </a:r>
          </a:p>
          <a:p>
            <a:pPr>
              <a:buFont typeface="Arial" pitchFamily="34" charset="0"/>
              <a:buChar char="•"/>
            </a:pPr>
            <a:r>
              <a:rPr lang="es-ES" sz="1100" dirty="0"/>
              <a:t>Separación entre la capa de diseño y la capa lógica.</a:t>
            </a:r>
          </a:p>
          <a:p>
            <a:pPr>
              <a:buFont typeface="Arial" pitchFamily="34" charset="0"/>
              <a:buChar char="•"/>
            </a:pPr>
            <a:r>
              <a:rPr lang="es-ES" sz="1100" dirty="0"/>
              <a:t>Se puede compartir código entre páginas.</a:t>
            </a:r>
          </a:p>
          <a:p>
            <a:pPr>
              <a:buFont typeface="Arial" pitchFamily="34" charset="0"/>
              <a:buChar char="•"/>
            </a:pPr>
            <a:r>
              <a:rPr lang="es-ES" sz="1100" dirty="0"/>
              <a:t>Facilidad para depuración de errores.</a:t>
            </a:r>
          </a:p>
          <a:p>
            <a:pPr>
              <a:buFont typeface="Arial" pitchFamily="34" charset="0"/>
              <a:buChar char="•"/>
            </a:pPr>
            <a:r>
              <a:rPr lang="es-ES" sz="1100" dirty="0"/>
              <a:t>Modularidad</a:t>
            </a:r>
          </a:p>
          <a:p>
            <a:pPr>
              <a:buFont typeface="Arial" pitchFamily="34" charset="0"/>
              <a:buChar char="•"/>
            </a:pPr>
            <a:r>
              <a:rPr lang="es-ES" sz="1100" dirty="0"/>
              <a:t>Seguridad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smtClean="0"/>
              <a:t>7. Protección de código JavaScript</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26</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graphicFrame>
        <p:nvGraphicFramePr>
          <p:cNvPr id="13" name="12 Diagrama"/>
          <p:cNvGraphicFramePr/>
          <p:nvPr>
            <p:extLst>
              <p:ext uri="{D42A27DB-BD31-4B8C-83A1-F6EECF244321}">
                <p14:modId xmlns:p14="http://schemas.microsoft.com/office/powerpoint/2010/main" val="3337017632"/>
              </p:ext>
            </p:extLst>
          </p:nvPr>
        </p:nvGraphicFramePr>
        <p:xfrm>
          <a:off x="1500166" y="1428742"/>
          <a:ext cx="6096000" cy="2889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13 CuadroTexto"/>
          <p:cNvSpPr txBox="1"/>
          <p:nvPr/>
        </p:nvSpPr>
        <p:spPr>
          <a:xfrm>
            <a:off x="1214414" y="1000114"/>
            <a:ext cx="6143668" cy="523220"/>
          </a:xfrm>
          <a:prstGeom prst="rect">
            <a:avLst/>
          </a:prstGeom>
          <a:noFill/>
        </p:spPr>
        <p:txBody>
          <a:bodyPr wrap="square" rtlCol="0">
            <a:spAutoFit/>
          </a:bodyPr>
          <a:lstStyle/>
          <a:p>
            <a:r>
              <a:rPr lang="es-ES" b="1" dirty="0"/>
              <a:t>El código en </a:t>
            </a:r>
            <a:r>
              <a:rPr lang="es-ES" b="1" dirty="0" err="1"/>
              <a:t>Javascript</a:t>
            </a:r>
            <a:r>
              <a:rPr lang="es-ES" b="1" dirty="0"/>
              <a:t> no puede protegerse: está accesible y visible a través de un navegador.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smtClean="0"/>
              <a:t>8. </a:t>
            </a:r>
            <a:r>
              <a:rPr lang="en" sz="1800" dirty="0"/>
              <a:t>Entrada y salida en navegadores</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27</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6" name="5 CuadroTexto"/>
          <p:cNvSpPr txBox="1"/>
          <p:nvPr/>
        </p:nvSpPr>
        <p:spPr>
          <a:xfrm>
            <a:off x="857224" y="928676"/>
            <a:ext cx="6500858" cy="3911840"/>
          </a:xfrm>
          <a:prstGeom prst="rect">
            <a:avLst/>
          </a:prstGeom>
          <a:noFill/>
        </p:spPr>
        <p:txBody>
          <a:bodyPr wrap="square" rtlCol="0">
            <a:spAutoFit/>
          </a:bodyPr>
          <a:lstStyle/>
          <a:p>
            <a:pPr marL="357188" lvl="0">
              <a:lnSpc>
                <a:spcPct val="115000"/>
              </a:lnSpc>
              <a:spcBef>
                <a:spcPts val="600"/>
              </a:spcBef>
              <a:buClr>
                <a:schemeClr val="accent1"/>
              </a:buClr>
              <a:buSzPts val="2000"/>
              <a:buFont typeface="Arial" pitchFamily="34" charset="0"/>
              <a:buChar char="•"/>
              <a:defRPr/>
            </a:pPr>
            <a:r>
              <a:rPr lang="es-ES" sz="1200" b="1" dirty="0"/>
              <a:t>a</a:t>
            </a:r>
            <a:r>
              <a:rPr lang="en" sz="1200" b="1" dirty="0"/>
              <a:t>lert() </a:t>
            </a:r>
            <a:r>
              <a:rPr lang="en" sz="1200" dirty="0"/>
              <a:t>: </a:t>
            </a:r>
            <a:r>
              <a:rPr lang="es-ES" sz="1200" dirty="0"/>
              <a:t>permite mostrar al usuario mediante una ventana independiente, información literal o una variable.</a:t>
            </a:r>
          </a:p>
          <a:p>
            <a:pPr marL="795338" lvl="0">
              <a:lnSpc>
                <a:spcPct val="115000"/>
              </a:lnSpc>
              <a:spcBef>
                <a:spcPts val="600"/>
              </a:spcBef>
              <a:buClr>
                <a:schemeClr val="accent1"/>
              </a:buClr>
              <a:buSzPts val="2000"/>
              <a:buFont typeface="Wingdings" pitchFamily="2" charset="2"/>
              <a:buChar char="Ø"/>
              <a:defRPr/>
            </a:pPr>
            <a:r>
              <a:rPr lang="es-ES" sz="1200" dirty="0"/>
              <a:t>a</a:t>
            </a:r>
            <a:r>
              <a:rPr lang="en" sz="1200" dirty="0"/>
              <a:t>lert(“Hola mundo”);</a:t>
            </a:r>
          </a:p>
          <a:p>
            <a:pPr marL="357188" lvl="0">
              <a:lnSpc>
                <a:spcPct val="115000"/>
              </a:lnSpc>
              <a:spcBef>
                <a:spcPts val="600"/>
              </a:spcBef>
              <a:buClr>
                <a:schemeClr val="accent1"/>
              </a:buClr>
              <a:buSzPts val="2000"/>
              <a:buFont typeface="Arial" pitchFamily="34" charset="0"/>
              <a:buChar char="•"/>
              <a:defRPr/>
            </a:pPr>
            <a:r>
              <a:rPr lang="es-ES" sz="1200" b="1" dirty="0">
                <a:solidFill>
                  <a:schemeClr val="dk1"/>
                </a:solidFill>
                <a:ea typeface="Inter-Regular"/>
                <a:cs typeface="Inter-Regular"/>
                <a:sym typeface="Inter-Regular"/>
              </a:rPr>
              <a:t>c</a:t>
            </a:r>
            <a:r>
              <a:rPr lang="en" sz="1200" b="1" dirty="0">
                <a:solidFill>
                  <a:schemeClr val="dk1"/>
                </a:solidFill>
                <a:ea typeface="Inter-Regular"/>
                <a:cs typeface="Inter-Regular"/>
                <a:sym typeface="Inter-Regular"/>
              </a:rPr>
              <a:t>onsole.log(): </a:t>
            </a:r>
            <a:r>
              <a:rPr lang="en" sz="1200" dirty="0">
                <a:solidFill>
                  <a:schemeClr val="dk1"/>
                </a:solidFill>
                <a:ea typeface="Inter-Regular"/>
                <a:cs typeface="Inter-Regular"/>
                <a:sym typeface="Inter-Regular"/>
              </a:rPr>
              <a:t>permite mostrar información en la consola de desarrollo.</a:t>
            </a:r>
          </a:p>
          <a:p>
            <a:pPr marL="795338">
              <a:lnSpc>
                <a:spcPct val="115000"/>
              </a:lnSpc>
              <a:spcBef>
                <a:spcPts val="600"/>
              </a:spcBef>
              <a:buClr>
                <a:schemeClr val="accent1"/>
              </a:buClr>
              <a:buSzPts val="2000"/>
              <a:buFont typeface="Wingdings" pitchFamily="2" charset="2"/>
              <a:buChar char="Ø"/>
              <a:defRPr/>
            </a:pPr>
            <a:r>
              <a:rPr lang="es-ES" sz="1200" dirty="0"/>
              <a:t>console.log</a:t>
            </a:r>
            <a:r>
              <a:rPr lang="en" sz="1200" dirty="0"/>
              <a:t>(“Hola mundo”);</a:t>
            </a:r>
          </a:p>
          <a:p>
            <a:pPr marL="357188" lvl="0" indent="4763">
              <a:lnSpc>
                <a:spcPct val="115000"/>
              </a:lnSpc>
              <a:spcBef>
                <a:spcPts val="600"/>
              </a:spcBef>
              <a:buClr>
                <a:schemeClr val="accent1"/>
              </a:buClr>
              <a:buSzPts val="2000"/>
              <a:buFont typeface="Arial" pitchFamily="34" charset="0"/>
              <a:buChar char="•"/>
              <a:defRPr/>
            </a:pPr>
            <a:r>
              <a:rPr lang="es-ES" sz="1200" b="1" dirty="0" err="1">
                <a:solidFill>
                  <a:schemeClr val="dk1"/>
                </a:solidFill>
                <a:ea typeface="Inter-Regular"/>
                <a:cs typeface="Inter-Regular"/>
                <a:sym typeface="Inter-Regular"/>
              </a:rPr>
              <a:t>confirm</a:t>
            </a:r>
            <a:r>
              <a:rPr lang="es-ES" sz="1200" b="1" dirty="0">
                <a:solidFill>
                  <a:schemeClr val="dk1"/>
                </a:solidFill>
                <a:ea typeface="Inter-Regular"/>
                <a:cs typeface="Inter-Regular"/>
                <a:sym typeface="Inter-Regular"/>
              </a:rPr>
              <a:t>()</a:t>
            </a:r>
            <a:r>
              <a:rPr lang="en" sz="1200" b="1" dirty="0">
                <a:solidFill>
                  <a:schemeClr val="dk1"/>
                </a:solidFill>
                <a:ea typeface="Inter-Regular"/>
                <a:cs typeface="Inter-Regular"/>
                <a:sym typeface="Inter-Regular"/>
              </a:rPr>
              <a:t>: </a:t>
            </a:r>
            <a:r>
              <a:rPr lang="en" sz="1200" dirty="0">
                <a:solidFill>
                  <a:schemeClr val="dk1"/>
                </a:solidFill>
                <a:ea typeface="Inter-Regular"/>
                <a:cs typeface="Inter-Regular"/>
                <a:sym typeface="Inter-Regular"/>
              </a:rPr>
              <a:t>se activa un cuadro de diálogo que contiene los botones de Aceptar y Cancelar</a:t>
            </a:r>
            <a:r>
              <a:rPr lang="es-ES" sz="1200" dirty="0">
                <a:solidFill>
                  <a:schemeClr val="dk1"/>
                </a:solidFill>
                <a:ea typeface="Inter-Regular"/>
                <a:cs typeface="Inter-Regular"/>
                <a:sym typeface="Inter-Regular"/>
              </a:rPr>
              <a:t>.  Al pulsar Aceptar devuelve true y Cancelar devuelve false.</a:t>
            </a:r>
            <a:endParaRPr lang="en" sz="1200" dirty="0">
              <a:solidFill>
                <a:schemeClr val="dk1"/>
              </a:solidFill>
              <a:ea typeface="Inter-Regular"/>
              <a:cs typeface="Inter-Regular"/>
              <a:sym typeface="Inter-Regular"/>
            </a:endParaRPr>
          </a:p>
          <a:p>
            <a:pPr marL="795338">
              <a:lnSpc>
                <a:spcPct val="115000"/>
              </a:lnSpc>
              <a:spcBef>
                <a:spcPts val="600"/>
              </a:spcBef>
              <a:buClr>
                <a:schemeClr val="accent1"/>
              </a:buClr>
              <a:buSzPts val="2000"/>
              <a:buFont typeface="Wingdings" pitchFamily="2" charset="2"/>
              <a:buChar char="Ø"/>
              <a:defRPr/>
            </a:pPr>
            <a:r>
              <a:rPr lang="es-ES" sz="1200" dirty="0" err="1"/>
              <a:t>let</a:t>
            </a:r>
            <a:r>
              <a:rPr lang="es-ES" sz="1200" dirty="0"/>
              <a:t> respuesta;</a:t>
            </a:r>
          </a:p>
          <a:p>
            <a:pPr marL="795338">
              <a:lnSpc>
                <a:spcPct val="115000"/>
              </a:lnSpc>
              <a:spcBef>
                <a:spcPts val="600"/>
              </a:spcBef>
              <a:buClr>
                <a:schemeClr val="accent1"/>
              </a:buClr>
              <a:buSzPts val="2000"/>
              <a:defRPr/>
            </a:pPr>
            <a:r>
              <a:rPr lang="es-ES" sz="1200" dirty="0"/>
              <a:t>      respuesta=</a:t>
            </a:r>
            <a:r>
              <a:rPr lang="es-ES" sz="1200" dirty="0" err="1"/>
              <a:t>confirm</a:t>
            </a:r>
            <a:r>
              <a:rPr lang="es-ES" sz="1200" dirty="0"/>
              <a:t>(“¿Desea cancelar la suscripción?”);</a:t>
            </a:r>
          </a:p>
          <a:p>
            <a:pPr marL="795338">
              <a:lnSpc>
                <a:spcPct val="115000"/>
              </a:lnSpc>
              <a:spcBef>
                <a:spcPts val="600"/>
              </a:spcBef>
              <a:buClr>
                <a:schemeClr val="accent1"/>
              </a:buClr>
              <a:buSzPts val="2000"/>
              <a:defRPr/>
            </a:pPr>
            <a:r>
              <a:rPr lang="es-ES" sz="1200" dirty="0"/>
              <a:t>	   </a:t>
            </a:r>
            <a:r>
              <a:rPr lang="es-ES" sz="1200" dirty="0" err="1"/>
              <a:t>alert</a:t>
            </a:r>
            <a:r>
              <a:rPr lang="es-ES" sz="1200" dirty="0"/>
              <a:t>(”Ha pulsado “ + respuesta);</a:t>
            </a:r>
            <a:endParaRPr lang="en" sz="1200" dirty="0"/>
          </a:p>
          <a:p>
            <a:pPr marL="357188" lvl="0" indent="4763">
              <a:lnSpc>
                <a:spcPct val="115000"/>
              </a:lnSpc>
              <a:spcBef>
                <a:spcPts val="600"/>
              </a:spcBef>
              <a:buClr>
                <a:schemeClr val="accent1"/>
              </a:buClr>
              <a:buSzPts val="2000"/>
              <a:buFont typeface="Arial" pitchFamily="34" charset="0"/>
              <a:buChar char="•"/>
              <a:defRPr/>
            </a:pPr>
            <a:r>
              <a:rPr lang="es-ES" sz="1200" b="1" dirty="0">
                <a:solidFill>
                  <a:schemeClr val="dk1"/>
                </a:solidFill>
                <a:ea typeface="Inter-Regular"/>
                <a:cs typeface="Inter-Regular"/>
                <a:sym typeface="Inter-Regular"/>
              </a:rPr>
              <a:t> </a:t>
            </a:r>
            <a:r>
              <a:rPr lang="es-ES" sz="1200" b="1" dirty="0" err="1">
                <a:solidFill>
                  <a:schemeClr val="dk1"/>
                </a:solidFill>
                <a:ea typeface="Inter-Regular"/>
                <a:cs typeface="Inter-Regular"/>
                <a:sym typeface="Inter-Regular"/>
              </a:rPr>
              <a:t>prompt</a:t>
            </a:r>
            <a:r>
              <a:rPr lang="es-ES" sz="1200" b="1" dirty="0">
                <a:solidFill>
                  <a:schemeClr val="dk1"/>
                </a:solidFill>
                <a:ea typeface="Inter-Regular"/>
                <a:cs typeface="Inter-Regular"/>
                <a:sym typeface="Inter-Regular"/>
              </a:rPr>
              <a:t>()</a:t>
            </a:r>
            <a:r>
              <a:rPr lang="en" sz="1200" b="1" dirty="0">
                <a:solidFill>
                  <a:schemeClr val="dk1"/>
                </a:solidFill>
                <a:ea typeface="Inter-Regular"/>
                <a:cs typeface="Inter-Regular"/>
                <a:sym typeface="Inter-Regular"/>
              </a:rPr>
              <a:t>: </a:t>
            </a:r>
            <a:r>
              <a:rPr lang="en" sz="1200" dirty="0">
                <a:solidFill>
                  <a:schemeClr val="dk1"/>
                </a:solidFill>
                <a:ea typeface="Inter-Regular"/>
                <a:cs typeface="Inter-Regular"/>
                <a:sym typeface="Inter-Regular"/>
              </a:rPr>
              <a:t>se activa un cuadro </a:t>
            </a:r>
            <a:r>
              <a:rPr lang="es-ES" sz="1200" dirty="0">
                <a:solidFill>
                  <a:schemeClr val="dk1"/>
                </a:solidFill>
                <a:ea typeface="Inter-Regular"/>
                <a:cs typeface="Inter-Regular"/>
                <a:sym typeface="Inter-Regular"/>
              </a:rPr>
              <a:t>en el que se pide que se introduzca un dato</a:t>
            </a:r>
            <a:endParaRPr lang="en" sz="1200" dirty="0">
              <a:solidFill>
                <a:schemeClr val="dk1"/>
              </a:solidFill>
              <a:ea typeface="Inter-Regular"/>
              <a:cs typeface="Inter-Regular"/>
              <a:sym typeface="Inter-Regular"/>
            </a:endParaRPr>
          </a:p>
          <a:p>
            <a:pPr marL="795338">
              <a:lnSpc>
                <a:spcPct val="115000"/>
              </a:lnSpc>
              <a:spcBef>
                <a:spcPts val="600"/>
              </a:spcBef>
              <a:buClr>
                <a:schemeClr val="accent1"/>
              </a:buClr>
              <a:buSzPts val="2000"/>
              <a:buFont typeface="Wingdings" pitchFamily="2" charset="2"/>
              <a:buChar char="Ø"/>
              <a:defRPr/>
            </a:pPr>
            <a:r>
              <a:rPr lang="es-ES" sz="1200" dirty="0" err="1"/>
              <a:t>let</a:t>
            </a:r>
            <a:r>
              <a:rPr lang="es-ES" sz="1200" dirty="0"/>
              <a:t> respuesta;</a:t>
            </a:r>
          </a:p>
          <a:p>
            <a:pPr marL="795338">
              <a:lnSpc>
                <a:spcPct val="115000"/>
              </a:lnSpc>
              <a:spcBef>
                <a:spcPts val="600"/>
              </a:spcBef>
              <a:buClr>
                <a:schemeClr val="accent1"/>
              </a:buClr>
              <a:buSzPts val="2000"/>
              <a:defRPr/>
            </a:pPr>
            <a:r>
              <a:rPr lang="es-ES" sz="1200" dirty="0"/>
              <a:t>      respuesta=</a:t>
            </a:r>
            <a:r>
              <a:rPr lang="es-ES" sz="1200" dirty="0" err="1"/>
              <a:t>prompt</a:t>
            </a:r>
            <a:r>
              <a:rPr lang="es-ES" sz="1200" dirty="0"/>
              <a:t>(“Introduzca la provincia”);</a:t>
            </a:r>
          </a:p>
          <a:p>
            <a:pPr marL="795338">
              <a:lnSpc>
                <a:spcPct val="115000"/>
              </a:lnSpc>
              <a:spcBef>
                <a:spcPts val="600"/>
              </a:spcBef>
              <a:buClr>
                <a:schemeClr val="accent1"/>
              </a:buClr>
              <a:buSzPts val="2000"/>
              <a:defRPr/>
            </a:pPr>
            <a:r>
              <a:rPr lang="es-ES" sz="1200" dirty="0"/>
              <a:t>	   </a:t>
            </a:r>
            <a:r>
              <a:rPr lang="es-ES" sz="1200" dirty="0" err="1"/>
              <a:t>alert</a:t>
            </a:r>
            <a:r>
              <a:rPr lang="es-ES" sz="1200" dirty="0"/>
              <a:t>(”La provincia es: “ + respuesta);</a:t>
            </a:r>
            <a:endParaRPr lang="en" sz="1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smtClean="0"/>
              <a:t>9. </a:t>
            </a:r>
            <a:r>
              <a:rPr lang="en" sz="1800" dirty="0"/>
              <a:t>Manejo de la </a:t>
            </a:r>
            <a:r>
              <a:rPr lang="en" sz="1800" dirty="0" smtClean="0"/>
              <a:t>Sintaxis </a:t>
            </a:r>
            <a:r>
              <a:rPr lang="en" sz="1800" dirty="0"/>
              <a:t>del lenguaje – Comentarios-</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28</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14" name="13 CuadroTexto"/>
          <p:cNvSpPr txBox="1"/>
          <p:nvPr/>
        </p:nvSpPr>
        <p:spPr>
          <a:xfrm>
            <a:off x="1214414" y="1000115"/>
            <a:ext cx="6500858" cy="883319"/>
          </a:xfrm>
          <a:prstGeom prst="rect">
            <a:avLst/>
          </a:prstGeom>
          <a:noFill/>
        </p:spPr>
        <p:txBody>
          <a:bodyPr wrap="square" rtlCol="0">
            <a:spAutoFit/>
          </a:bodyPr>
          <a:lstStyle/>
          <a:p>
            <a:pPr lvl="0">
              <a:lnSpc>
                <a:spcPct val="115000"/>
              </a:lnSpc>
              <a:spcBef>
                <a:spcPts val="600"/>
              </a:spcBef>
              <a:buClr>
                <a:schemeClr val="accent1"/>
              </a:buClr>
              <a:buSzPts val="2000"/>
              <a:defRPr/>
            </a:pPr>
            <a:r>
              <a:rPr lang="es-ES" sz="1200" dirty="0">
                <a:solidFill>
                  <a:schemeClr val="dk1"/>
                </a:solidFill>
                <a:latin typeface="+mn-lt"/>
                <a:ea typeface="Inter-Regular"/>
                <a:cs typeface="Inter-Regular"/>
                <a:sym typeface="Inter-Regular"/>
              </a:rPr>
              <a:t>Los comentarios pueden hacerse con // para una línea y /* */ para varias líneas.</a:t>
            </a:r>
            <a:endParaRPr lang="es-ES" sz="1200" b="1" dirty="0">
              <a:solidFill>
                <a:schemeClr val="dk1"/>
              </a:solidFill>
              <a:latin typeface="+mn-lt"/>
              <a:ea typeface="Inter-Regular"/>
              <a:cs typeface="Inter-Regular"/>
              <a:sym typeface="Inter-Regular"/>
            </a:endParaRPr>
          </a:p>
          <a:p>
            <a:pPr marL="261938" lvl="0">
              <a:lnSpc>
                <a:spcPct val="115000"/>
              </a:lnSpc>
              <a:spcBef>
                <a:spcPts val="600"/>
              </a:spcBef>
              <a:buClr>
                <a:schemeClr val="accent1"/>
              </a:buClr>
              <a:buSzPts val="2000"/>
              <a:defRPr/>
            </a:pPr>
            <a:endParaRPr lang="es-ES" sz="1200" dirty="0">
              <a:solidFill>
                <a:schemeClr val="dk1"/>
              </a:solidFill>
              <a:latin typeface="+mn-lt"/>
              <a:ea typeface="Inter-Regular"/>
              <a:cs typeface="Inter-Regular"/>
              <a:sym typeface="Inter-Regular"/>
            </a:endParaRPr>
          </a:p>
          <a:p>
            <a:pPr lvl="0">
              <a:lnSpc>
                <a:spcPct val="115000"/>
              </a:lnSpc>
              <a:spcBef>
                <a:spcPts val="600"/>
              </a:spcBef>
              <a:buClr>
                <a:schemeClr val="accent1"/>
              </a:buClr>
              <a:buSzPts val="2000"/>
            </a:pPr>
            <a:r>
              <a:rPr lang="en" sz="1200" dirty="0"/>
              <a:t> </a:t>
            </a:r>
            <a:endParaRPr lang="es-ES" sz="1200" b="1" dirty="0">
              <a:solidFill>
                <a:schemeClr val="dk1"/>
              </a:solidFill>
              <a:latin typeface="+mn-lt"/>
              <a:ea typeface="Inter-Regular"/>
              <a:cs typeface="Inter-Regular"/>
              <a:sym typeface="Inter-Regular"/>
            </a:endParaRPr>
          </a:p>
        </p:txBody>
      </p:sp>
      <p:pic>
        <p:nvPicPr>
          <p:cNvPr id="2050" name="Picture 2"/>
          <p:cNvPicPr>
            <a:picLocks noChangeAspect="1" noChangeArrowheads="1"/>
          </p:cNvPicPr>
          <p:nvPr/>
        </p:nvPicPr>
        <p:blipFill>
          <a:blip r:embed="rId3"/>
          <a:srcRect/>
          <a:stretch>
            <a:fillRect/>
          </a:stretch>
        </p:blipFill>
        <p:spPr bwMode="auto">
          <a:xfrm>
            <a:off x="2285984" y="1571618"/>
            <a:ext cx="4629150" cy="2286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2285984" y="2071684"/>
            <a:ext cx="2771775" cy="419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smtClean="0"/>
              <a:t>9. </a:t>
            </a:r>
            <a:r>
              <a:rPr lang="en" sz="1800" dirty="0"/>
              <a:t>Manejo de la </a:t>
            </a:r>
            <a:r>
              <a:rPr lang="en" sz="1800" dirty="0" smtClean="0"/>
              <a:t>Sintaxis </a:t>
            </a:r>
            <a:r>
              <a:rPr lang="en" sz="1800" dirty="0"/>
              <a:t>del lenguaje – Variables-</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29</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14" name="13 CuadroTexto"/>
          <p:cNvSpPr txBox="1"/>
          <p:nvPr/>
        </p:nvSpPr>
        <p:spPr>
          <a:xfrm>
            <a:off x="1214414" y="1000114"/>
            <a:ext cx="6500858" cy="3468642"/>
          </a:xfrm>
          <a:prstGeom prst="rect">
            <a:avLst/>
          </a:prstGeom>
          <a:noFill/>
        </p:spPr>
        <p:txBody>
          <a:bodyPr wrap="square" rtlCol="0">
            <a:spAutoFit/>
          </a:bodyPr>
          <a:lstStyle/>
          <a:p>
            <a:pPr lvl="0">
              <a:lnSpc>
                <a:spcPct val="115000"/>
              </a:lnSpc>
              <a:spcBef>
                <a:spcPts val="600"/>
              </a:spcBef>
              <a:buClr>
                <a:schemeClr val="accent1"/>
              </a:buClr>
              <a:buSzPts val="2000"/>
              <a:defRPr/>
            </a:pPr>
            <a:r>
              <a:rPr lang="es-ES" sz="1200" b="1" dirty="0">
                <a:solidFill>
                  <a:schemeClr val="dk1"/>
                </a:solidFill>
                <a:latin typeface="Inter-Regular"/>
                <a:ea typeface="Inter-Regular"/>
                <a:cs typeface="Inter-Regular"/>
                <a:sym typeface="Inter-Regular"/>
              </a:rPr>
              <a:t>Variables</a:t>
            </a:r>
          </a:p>
          <a:p>
            <a:pPr marL="261938" lvl="0">
              <a:lnSpc>
                <a:spcPct val="115000"/>
              </a:lnSpc>
              <a:spcBef>
                <a:spcPts val="600"/>
              </a:spcBef>
              <a:buClr>
                <a:schemeClr val="accent1"/>
              </a:buClr>
              <a:buSzPts val="2000"/>
              <a:buFont typeface="Arial" pitchFamily="34" charset="0"/>
              <a:buChar char="•"/>
              <a:defRPr/>
            </a:pPr>
            <a:r>
              <a:rPr lang="es-ES" sz="1200" b="1" dirty="0">
                <a:solidFill>
                  <a:schemeClr val="dk1"/>
                </a:solidFill>
                <a:latin typeface="Inter-Regular"/>
                <a:ea typeface="Inter-Regular"/>
                <a:cs typeface="Inter-Regular"/>
                <a:sym typeface="Inter-Regular"/>
              </a:rPr>
              <a:t> </a:t>
            </a:r>
            <a:r>
              <a:rPr lang="es-ES" sz="1200" dirty="0" smtClean="0">
                <a:solidFill>
                  <a:schemeClr val="dk1"/>
                </a:solidFill>
                <a:latin typeface="+mn-lt"/>
                <a:ea typeface="Inter-Regular"/>
                <a:cs typeface="Inter-Regular"/>
                <a:sym typeface="Inter-Regular"/>
              </a:rPr>
              <a:t>Es un contenedor de información que apunta a un lugar en memoria. Dicha información puede cambiar en el futuro.</a:t>
            </a:r>
          </a:p>
          <a:p>
            <a:pPr marL="261938" lvl="0">
              <a:lnSpc>
                <a:spcPct val="115000"/>
              </a:lnSpc>
              <a:spcBef>
                <a:spcPts val="600"/>
              </a:spcBef>
              <a:buClr>
                <a:schemeClr val="accent1"/>
              </a:buClr>
              <a:buSzPts val="2000"/>
              <a:buFont typeface="Arial" pitchFamily="34" charset="0"/>
              <a:buChar char="•"/>
              <a:defRPr/>
            </a:pPr>
            <a:r>
              <a:rPr lang="es-ES" sz="1200" dirty="0" smtClean="0">
                <a:solidFill>
                  <a:schemeClr val="dk1"/>
                </a:solidFill>
                <a:latin typeface="+mn-lt"/>
                <a:ea typeface="Inter-Regular"/>
                <a:cs typeface="Inter-Regular"/>
                <a:sym typeface="Inter-Regular"/>
              </a:rPr>
              <a:t>JavaScript es un lenguaje débilmente </a:t>
            </a:r>
            <a:r>
              <a:rPr lang="es-ES" sz="1200" dirty="0" err="1" smtClean="0">
                <a:solidFill>
                  <a:schemeClr val="dk1"/>
                </a:solidFill>
                <a:latin typeface="+mn-lt"/>
                <a:ea typeface="Inter-Regular"/>
                <a:cs typeface="Inter-Regular"/>
                <a:sym typeface="Inter-Regular"/>
              </a:rPr>
              <a:t>tipado</a:t>
            </a:r>
            <a:r>
              <a:rPr lang="es-ES" sz="1200" dirty="0" smtClean="0">
                <a:solidFill>
                  <a:schemeClr val="dk1"/>
                </a:solidFill>
                <a:latin typeface="+mn-lt"/>
                <a:ea typeface="Inter-Regular"/>
                <a:cs typeface="Inter-Regular"/>
                <a:sym typeface="Inter-Regular"/>
              </a:rPr>
              <a:t>,</a:t>
            </a:r>
            <a:endParaRPr lang="es-ES" sz="1200" dirty="0">
              <a:solidFill>
                <a:schemeClr val="dk1"/>
              </a:solidFill>
              <a:latin typeface="+mn-lt"/>
              <a:ea typeface="Inter-Regular"/>
              <a:cs typeface="Inter-Regular"/>
              <a:sym typeface="Inter-Regular"/>
            </a:endParaRPr>
          </a:p>
          <a:p>
            <a:pPr marL="261938" lvl="0">
              <a:lnSpc>
                <a:spcPct val="115000"/>
              </a:lnSpc>
              <a:spcBef>
                <a:spcPts val="600"/>
              </a:spcBef>
              <a:buClr>
                <a:schemeClr val="accent1"/>
              </a:buClr>
              <a:buSzPts val="2000"/>
              <a:defRPr/>
            </a:pPr>
            <a:endParaRPr lang="es-ES" sz="1200" dirty="0">
              <a:solidFill>
                <a:schemeClr val="dk1"/>
              </a:solidFill>
              <a:latin typeface="+mn-lt"/>
              <a:ea typeface="Inter-Regular"/>
              <a:cs typeface="Inter-Regular"/>
              <a:sym typeface="Inter-Regular"/>
            </a:endParaRPr>
          </a:p>
          <a:p>
            <a:pPr lvl="0">
              <a:lnSpc>
                <a:spcPct val="115000"/>
              </a:lnSpc>
              <a:spcBef>
                <a:spcPts val="600"/>
              </a:spcBef>
              <a:buClr>
                <a:schemeClr val="accent1"/>
              </a:buClr>
              <a:buSzPts val="2000"/>
            </a:pPr>
            <a:r>
              <a:rPr lang="en" sz="1200" dirty="0"/>
              <a:t> </a:t>
            </a:r>
            <a:r>
              <a:rPr lang="es-ES" sz="1200" b="1" dirty="0">
                <a:solidFill>
                  <a:schemeClr val="dk1"/>
                </a:solidFill>
                <a:latin typeface="Inter-Regular"/>
                <a:ea typeface="Inter-Regular"/>
                <a:cs typeface="Inter-Regular"/>
                <a:sym typeface="Inter-Regular"/>
              </a:rPr>
              <a:t>Declaración de variables:</a:t>
            </a:r>
          </a:p>
          <a:p>
            <a:pPr marL="261938" lvl="2">
              <a:lnSpc>
                <a:spcPct val="115000"/>
              </a:lnSpc>
              <a:spcBef>
                <a:spcPts val="600"/>
              </a:spcBef>
              <a:buClr>
                <a:schemeClr val="accent1"/>
              </a:buClr>
              <a:buSzPts val="2000"/>
              <a:buFont typeface="Arial" pitchFamily="34" charset="0"/>
              <a:buChar char="•"/>
            </a:pPr>
            <a:r>
              <a:rPr lang="es-ES" sz="1200" b="1" dirty="0" err="1">
                <a:solidFill>
                  <a:schemeClr val="dk1"/>
                </a:solidFill>
                <a:latin typeface="+mn-lt"/>
                <a:ea typeface="Inter-Regular"/>
                <a:cs typeface="Inter-Regular"/>
                <a:sym typeface="Inter-Regular"/>
              </a:rPr>
              <a:t>let</a:t>
            </a:r>
            <a:r>
              <a:rPr lang="es-ES" sz="1200" b="1" dirty="0">
                <a:solidFill>
                  <a:schemeClr val="dk1"/>
                </a:solidFill>
                <a:latin typeface="+mn-lt"/>
                <a:ea typeface="Inter-Regular"/>
                <a:cs typeface="Inter-Regular"/>
                <a:sym typeface="Inter-Regular"/>
              </a:rPr>
              <a:t>: </a:t>
            </a:r>
            <a:r>
              <a:rPr lang="es-ES" sz="1200" dirty="0">
                <a:solidFill>
                  <a:schemeClr val="dk1"/>
                </a:solidFill>
                <a:latin typeface="+mn-lt"/>
                <a:ea typeface="Inter-Regular"/>
                <a:cs typeface="Inter-Regular"/>
                <a:sym typeface="Inter-Regular"/>
              </a:rPr>
              <a:t>La variable es accesible únicamente en el bloque (block </a:t>
            </a:r>
            <a:r>
              <a:rPr lang="es-ES" sz="1200" dirty="0" err="1">
                <a:solidFill>
                  <a:schemeClr val="dk1"/>
                </a:solidFill>
                <a:latin typeface="+mn-lt"/>
                <a:ea typeface="Inter-Regular"/>
                <a:cs typeface="Inter-Regular"/>
                <a:sym typeface="Inter-Regular"/>
              </a:rPr>
              <a:t>scoped</a:t>
            </a:r>
            <a:r>
              <a:rPr lang="es-ES" sz="1200" dirty="0">
                <a:solidFill>
                  <a:schemeClr val="dk1"/>
                </a:solidFill>
                <a:latin typeface="+mn-lt"/>
                <a:ea typeface="Inter-Regular"/>
                <a:cs typeface="Inter-Regular"/>
                <a:sym typeface="Inter-Regular"/>
              </a:rPr>
              <a:t>) donde se ha </a:t>
            </a:r>
            <a:r>
              <a:rPr lang="es-ES" sz="1200" dirty="0" smtClean="0">
                <a:solidFill>
                  <a:schemeClr val="dk1"/>
                </a:solidFill>
                <a:latin typeface="+mn-lt"/>
                <a:ea typeface="Inter-Regular"/>
                <a:cs typeface="Inter-Regular"/>
                <a:sym typeface="Inter-Regular"/>
              </a:rPr>
              <a:t>declarado.</a:t>
            </a:r>
            <a:endParaRPr lang="es-ES" sz="1200" dirty="0">
              <a:solidFill>
                <a:schemeClr val="dk1"/>
              </a:solidFill>
              <a:latin typeface="+mn-lt"/>
              <a:ea typeface="Inter-Regular"/>
              <a:cs typeface="Inter-Regular"/>
              <a:sym typeface="Inter-Regular"/>
            </a:endParaRPr>
          </a:p>
          <a:p>
            <a:pPr marL="261938" lvl="2">
              <a:lnSpc>
                <a:spcPct val="115000"/>
              </a:lnSpc>
              <a:spcBef>
                <a:spcPts val="600"/>
              </a:spcBef>
              <a:buClr>
                <a:schemeClr val="accent1"/>
              </a:buClr>
              <a:buSzPts val="2000"/>
              <a:buFont typeface="Arial" pitchFamily="34" charset="0"/>
              <a:buChar char="•"/>
            </a:pPr>
            <a:r>
              <a:rPr lang="es-ES" sz="1200" b="1" dirty="0" err="1">
                <a:solidFill>
                  <a:schemeClr val="dk1"/>
                </a:solidFill>
                <a:latin typeface="+mn-lt"/>
                <a:ea typeface="Inter-Regular"/>
                <a:cs typeface="Inter-Regular"/>
                <a:sym typeface="Inter-Regular"/>
              </a:rPr>
              <a:t>var</a:t>
            </a:r>
            <a:r>
              <a:rPr lang="es-ES" sz="1200" b="1" dirty="0">
                <a:solidFill>
                  <a:schemeClr val="dk1"/>
                </a:solidFill>
                <a:latin typeface="+mn-lt"/>
                <a:ea typeface="Inter-Regular"/>
                <a:cs typeface="Inter-Regular"/>
                <a:sym typeface="Inter-Regular"/>
              </a:rPr>
              <a:t>: </a:t>
            </a:r>
            <a:r>
              <a:rPr lang="es-ES" sz="1200" dirty="0">
                <a:solidFill>
                  <a:schemeClr val="dk1"/>
                </a:solidFill>
                <a:latin typeface="+mn-lt"/>
                <a:ea typeface="Inter-Regular"/>
                <a:cs typeface="Inter-Regular"/>
                <a:sym typeface="Inter-Regular"/>
              </a:rPr>
              <a:t>Es accesible por todos los lugares de la función y si es declarada fuera de la función, la variable es accesible para todas las funciones del código.</a:t>
            </a:r>
          </a:p>
          <a:p>
            <a:pPr marL="261938" lvl="2">
              <a:lnSpc>
                <a:spcPct val="115000"/>
              </a:lnSpc>
              <a:spcBef>
                <a:spcPts val="600"/>
              </a:spcBef>
              <a:buClr>
                <a:schemeClr val="accent1"/>
              </a:buClr>
              <a:buSzPts val="2000"/>
              <a:buFont typeface="Arial" pitchFamily="34" charset="0"/>
              <a:buChar char="•"/>
            </a:pPr>
            <a:r>
              <a:rPr lang="es-ES" sz="1200" b="1" dirty="0" err="1">
                <a:solidFill>
                  <a:schemeClr val="dk1"/>
                </a:solidFill>
                <a:latin typeface="+mn-lt"/>
                <a:ea typeface="Inter-Regular"/>
                <a:cs typeface="Inter-Regular"/>
                <a:sym typeface="Inter-Regular"/>
              </a:rPr>
              <a:t>const</a:t>
            </a:r>
            <a:r>
              <a:rPr lang="es-ES" sz="1200" dirty="0">
                <a:solidFill>
                  <a:schemeClr val="dk1"/>
                </a:solidFill>
                <a:latin typeface="+mn-lt"/>
                <a:ea typeface="Inter-Regular"/>
                <a:cs typeface="Inter-Regular"/>
                <a:sym typeface="Inter-Regular"/>
              </a:rPr>
              <a:t>: Declara variables locales dentro del bloque y su valor no puede cambiar.</a:t>
            </a:r>
          </a:p>
          <a:p>
            <a:pPr marL="261938" lvl="2">
              <a:lnSpc>
                <a:spcPct val="115000"/>
              </a:lnSpc>
              <a:spcBef>
                <a:spcPts val="600"/>
              </a:spcBef>
              <a:buClr>
                <a:schemeClr val="accent1"/>
              </a:buClr>
              <a:buSzPts val="2000"/>
              <a:buFont typeface="Arial" pitchFamily="34" charset="0"/>
              <a:buChar char="•"/>
            </a:pPr>
            <a:r>
              <a:rPr lang="es-ES" sz="1200" b="1" dirty="0">
                <a:solidFill>
                  <a:schemeClr val="dk1"/>
                </a:solidFill>
                <a:latin typeface="+mn-lt"/>
                <a:ea typeface="Inter-Regular"/>
                <a:cs typeface="Inter-Regular"/>
                <a:sym typeface="Inter-Regular"/>
              </a:rPr>
              <a:t>Variables sin declarar: </a:t>
            </a:r>
            <a:r>
              <a:rPr lang="es-ES" sz="1200" dirty="0">
                <a:solidFill>
                  <a:schemeClr val="dk1"/>
                </a:solidFill>
                <a:latin typeface="+mn-lt"/>
                <a:ea typeface="Inter-Regular"/>
                <a:cs typeface="Inter-Regular"/>
                <a:sym typeface="Inter-Regular"/>
              </a:rPr>
              <a:t>JavaScript permite usar variables no declaradas, es como si se declararan con </a:t>
            </a:r>
            <a:r>
              <a:rPr lang="es-ES" sz="1200" b="1" dirty="0" err="1">
                <a:solidFill>
                  <a:schemeClr val="dk1"/>
                </a:solidFill>
                <a:latin typeface="+mn-lt"/>
                <a:ea typeface="Inter-Regular"/>
                <a:cs typeface="Inter-Regular"/>
                <a:sym typeface="Inter-Regular"/>
              </a:rPr>
              <a:t>var</a:t>
            </a:r>
            <a:endParaRPr lang="es-ES" sz="1200" b="1" dirty="0">
              <a:solidFill>
                <a:schemeClr val="dk1"/>
              </a:solidFill>
              <a:latin typeface="+mn-lt"/>
              <a:ea typeface="Inter-Regular"/>
              <a:cs typeface="Inter-Regular"/>
              <a:sym typeface="Inter-Regul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928662" y="357172"/>
            <a:ext cx="7068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smtClean="0"/>
              <a:t/>
            </a:r>
            <a:br>
              <a:rPr lang="en" sz="2000" dirty="0" smtClean="0"/>
            </a:br>
            <a:r>
              <a:rPr lang="en" sz="2000" dirty="0" smtClean="0"/>
              <a:t>1. Introducción</a:t>
            </a:r>
            <a:endParaRPr sz="20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9" name="Google Shape;63;p13"/>
          <p:cNvSpPr txBox="1">
            <a:spLocks/>
          </p:cNvSpPr>
          <p:nvPr/>
        </p:nvSpPr>
        <p:spPr>
          <a:xfrm>
            <a:off x="1005652" y="1131590"/>
            <a:ext cx="7596882" cy="2500330"/>
          </a:xfrm>
          <a:prstGeom prst="rect">
            <a:avLst/>
          </a:prstGeom>
          <a:noFill/>
          <a:ln>
            <a:noFill/>
          </a:ln>
        </p:spPr>
        <p:txBody>
          <a:bodyPr spcFirstLastPara="1" wrap="square" lIns="0" tIns="0" rIns="0" bIns="0" anchor="t" anchorCtr="0">
            <a:noAutofit/>
          </a:bodyPr>
          <a:lstStyle/>
          <a:p>
            <a:pPr algn="just"/>
            <a:r>
              <a:rPr lang="es-ES" sz="1200" dirty="0">
                <a:latin typeface="+mn-lt"/>
              </a:rPr>
              <a:t>En el desarrollo de aplicaciones web, es fundamental seleccionar las arquitecturas y tecnologías adecuadas para garantizar una experiencia de usuario óptima y eficiente. Este proceso implica identificar y analizar las capacidades de las tecnologías disponibles tanto en el lado del cliente como en el servidor. Los navegadores web modernos ofrecen diversas capacidades y mecanismos de ejecución de código, permitiendo la creación de aplicaciones dinámicas e interactivas</a:t>
            </a:r>
            <a:r>
              <a:rPr lang="es-ES" sz="1200" dirty="0" smtClean="0">
                <a:latin typeface="+mn-lt"/>
              </a:rPr>
              <a:t>.</a:t>
            </a:r>
          </a:p>
          <a:p>
            <a:pPr algn="just"/>
            <a:endParaRPr lang="es-ES" sz="1200" dirty="0">
              <a:latin typeface="+mn-lt"/>
            </a:endParaRPr>
          </a:p>
          <a:p>
            <a:pPr algn="just"/>
            <a:r>
              <a:rPr lang="es-ES" sz="1200" dirty="0">
                <a:latin typeface="+mn-lt"/>
              </a:rPr>
              <a:t>El aprendizaje de los lenguajes de programación específicos para el desarrollo web, como HTML, CSS y JavaScript, es crucial para aprovechar al máximo estas capacidades. Además, es importante entender las particularidades de la programación de guiones en comparación con la programación tradicional, así como los mecanismos de integración entre los diferentes lenguajes y herramientas.</a:t>
            </a:r>
          </a:p>
          <a:p>
            <a:pPr lvl="1">
              <a:lnSpc>
                <a:spcPct val="115000"/>
              </a:lnSpc>
              <a:spcBef>
                <a:spcPts val="600"/>
              </a:spcBef>
              <a:buClr>
                <a:schemeClr val="accent1"/>
              </a:buClr>
              <a:buSzPts val="2000"/>
              <a:buFont typeface="Wingdings" pitchFamily="2" charset="2"/>
              <a:buChar char="Ø"/>
            </a:pPr>
            <a:endParaRPr kumimoji="0" lang="es-ES" sz="1200" b="0" i="0" u="none" strike="noStrike" kern="0" cap="none" spc="0" normalizeH="0" baseline="0" noProof="0" dirty="0">
              <a:ln>
                <a:noFill/>
              </a:ln>
              <a:solidFill>
                <a:schemeClr val="dk1"/>
              </a:solidFill>
              <a:effectLst/>
              <a:uLnTx/>
              <a:uFillTx/>
              <a:latin typeface="Inter-Regular"/>
              <a:ea typeface="Inter-Regular"/>
              <a:cs typeface="Inter-Regular"/>
              <a:sym typeface="Inter-Regular"/>
            </a:endParaRPr>
          </a:p>
          <a:p>
            <a:pPr marL="0" marR="0" lvl="0" indent="0" algn="l" defTabSz="914400" rtl="0" eaLnBrk="1" fontAlgn="auto" latinLnBrk="0" hangingPunct="1">
              <a:lnSpc>
                <a:spcPct val="115000"/>
              </a:lnSpc>
              <a:spcBef>
                <a:spcPts val="600"/>
              </a:spcBef>
              <a:spcAft>
                <a:spcPts val="0"/>
              </a:spcAft>
              <a:buClr>
                <a:schemeClr val="dk1"/>
              </a:buClr>
              <a:buSzPts val="1100"/>
              <a:buFont typeface="Arial"/>
              <a:buNone/>
              <a:tabLst/>
              <a:defRPr/>
            </a:pPr>
            <a:endParaRPr kumimoji="0" lang="es-ES" sz="1200" b="1" i="0" u="none" strike="noStrike" kern="0" cap="none" spc="0" normalizeH="0" baseline="0" noProof="0" dirty="0">
              <a:ln>
                <a:noFill/>
              </a:ln>
              <a:solidFill>
                <a:schemeClr val="dk1"/>
              </a:solidFill>
              <a:effectLst/>
              <a:uLnTx/>
              <a:uFillTx/>
              <a:latin typeface="Inter-Regular"/>
              <a:ea typeface="Inter-Regular"/>
              <a:cs typeface="Inter-Regular"/>
              <a:sym typeface="Inter-Regular"/>
            </a:endParaRPr>
          </a:p>
        </p:txBody>
      </p:sp>
    </p:spTree>
    <p:extLst>
      <p:ext uri="{BB962C8B-B14F-4D97-AF65-F5344CB8AC3E}">
        <p14:creationId xmlns:p14="http://schemas.microsoft.com/office/powerpoint/2010/main" val="33510109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smtClean="0"/>
              <a:t>9. </a:t>
            </a:r>
            <a:r>
              <a:rPr lang="en" sz="1800" dirty="0"/>
              <a:t>Manejo de la </a:t>
            </a:r>
            <a:r>
              <a:rPr lang="en" sz="1800" dirty="0" smtClean="0"/>
              <a:t>Sintaxis </a:t>
            </a:r>
            <a:r>
              <a:rPr lang="en" sz="1800" dirty="0"/>
              <a:t>del lenguaje – Variables-</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30</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14" name="13 CuadroTexto"/>
          <p:cNvSpPr txBox="1"/>
          <p:nvPr/>
        </p:nvSpPr>
        <p:spPr>
          <a:xfrm>
            <a:off x="1214414" y="1000114"/>
            <a:ext cx="6500858" cy="3179781"/>
          </a:xfrm>
          <a:prstGeom prst="rect">
            <a:avLst/>
          </a:prstGeom>
          <a:noFill/>
        </p:spPr>
        <p:txBody>
          <a:bodyPr wrap="square" rtlCol="0">
            <a:spAutoFit/>
          </a:bodyPr>
          <a:lstStyle/>
          <a:p>
            <a:pPr lvl="0">
              <a:lnSpc>
                <a:spcPct val="115000"/>
              </a:lnSpc>
              <a:spcBef>
                <a:spcPts val="600"/>
              </a:spcBef>
              <a:buClr>
                <a:schemeClr val="accent1"/>
              </a:buClr>
              <a:buSzPts val="2000"/>
              <a:defRPr/>
            </a:pPr>
            <a:r>
              <a:rPr lang="es-ES" sz="1200" b="1" dirty="0">
                <a:solidFill>
                  <a:schemeClr val="dk1"/>
                </a:solidFill>
                <a:latin typeface="Inter-Regular"/>
                <a:ea typeface="Inter-Regular"/>
                <a:cs typeface="Inter-Regular"/>
                <a:sym typeface="Inter-Regular"/>
              </a:rPr>
              <a:t>Crear variables</a:t>
            </a:r>
          </a:p>
          <a:p>
            <a:pPr lvl="0">
              <a:lnSpc>
                <a:spcPct val="115000"/>
              </a:lnSpc>
              <a:spcBef>
                <a:spcPts val="600"/>
              </a:spcBef>
              <a:buClr>
                <a:schemeClr val="accent1"/>
              </a:buClr>
              <a:buSzPts val="2000"/>
              <a:defRPr/>
            </a:pPr>
            <a:r>
              <a:rPr lang="es-ES" sz="1200" b="1" dirty="0">
                <a:solidFill>
                  <a:schemeClr val="dk1"/>
                </a:solidFill>
                <a:latin typeface="Inter-Regular"/>
                <a:ea typeface="Inter-Regular"/>
                <a:cs typeface="Inter-Regular"/>
                <a:sym typeface="Inter-Regular"/>
              </a:rPr>
              <a:t>	</a:t>
            </a:r>
            <a:r>
              <a:rPr lang="es-ES" sz="1200" b="1" dirty="0" err="1">
                <a:solidFill>
                  <a:schemeClr val="dk1"/>
                </a:solidFill>
                <a:latin typeface="+mn-lt"/>
                <a:ea typeface="Inter-Regular"/>
                <a:cs typeface="Inter-Regular"/>
                <a:sym typeface="Inter-Regular"/>
              </a:rPr>
              <a:t>var</a:t>
            </a:r>
            <a:r>
              <a:rPr lang="es-ES" sz="1200" b="1" dirty="0">
                <a:solidFill>
                  <a:schemeClr val="dk1"/>
                </a:solidFill>
                <a:latin typeface="+mn-lt"/>
                <a:ea typeface="Inter-Regular"/>
                <a:cs typeface="Inter-Regular"/>
                <a:sym typeface="Inter-Regular"/>
              </a:rPr>
              <a:t> </a:t>
            </a:r>
            <a:r>
              <a:rPr lang="es-ES" sz="1200" dirty="0">
                <a:solidFill>
                  <a:schemeClr val="dk1"/>
                </a:solidFill>
                <a:latin typeface="+mn-lt"/>
                <a:ea typeface="Inter-Regular"/>
                <a:cs typeface="Inter-Regular"/>
                <a:sym typeface="Inter-Regular"/>
              </a:rPr>
              <a:t>edad</a:t>
            </a:r>
            <a:r>
              <a:rPr lang="es-ES" sz="1200" dirty="0" smtClean="0">
                <a:solidFill>
                  <a:schemeClr val="dk1"/>
                </a:solidFill>
                <a:latin typeface="+mn-lt"/>
                <a:ea typeface="Inter-Regular"/>
                <a:cs typeface="Inter-Regular"/>
                <a:sym typeface="Inter-Regular"/>
              </a:rPr>
              <a:t>;   </a:t>
            </a:r>
            <a:r>
              <a:rPr lang="es-ES" sz="900" i="1" dirty="0" smtClean="0">
                <a:solidFill>
                  <a:schemeClr val="accent5">
                    <a:lumMod val="75000"/>
                  </a:schemeClr>
                </a:solidFill>
                <a:latin typeface="+mn-lt"/>
                <a:ea typeface="Inter-Regular"/>
                <a:cs typeface="Inter-Regular"/>
                <a:sym typeface="Inter-Regular"/>
              </a:rPr>
              <a:t>// En desuso</a:t>
            </a:r>
            <a:endParaRPr lang="es-ES" sz="900" i="1" dirty="0">
              <a:solidFill>
                <a:schemeClr val="accent5">
                  <a:lumMod val="75000"/>
                </a:schemeClr>
              </a:solidFill>
              <a:latin typeface="+mn-lt"/>
              <a:ea typeface="Inter-Regular"/>
              <a:cs typeface="Inter-Regular"/>
              <a:sym typeface="Inter-Regular"/>
            </a:endParaRPr>
          </a:p>
          <a:p>
            <a:pPr lvl="0">
              <a:lnSpc>
                <a:spcPct val="115000"/>
              </a:lnSpc>
              <a:spcBef>
                <a:spcPts val="600"/>
              </a:spcBef>
              <a:buClr>
                <a:schemeClr val="accent1"/>
              </a:buClr>
              <a:buSzPts val="2000"/>
              <a:defRPr/>
            </a:pPr>
            <a:r>
              <a:rPr lang="es-ES" sz="1200" b="1" dirty="0">
                <a:solidFill>
                  <a:schemeClr val="dk1"/>
                </a:solidFill>
                <a:latin typeface="+mn-lt"/>
                <a:ea typeface="Inter-Regular"/>
                <a:cs typeface="Inter-Regular"/>
                <a:sym typeface="Inter-Regular"/>
              </a:rPr>
              <a:t>	</a:t>
            </a:r>
            <a:r>
              <a:rPr lang="es-ES" sz="1200" b="1" dirty="0" err="1">
                <a:solidFill>
                  <a:schemeClr val="dk1"/>
                </a:solidFill>
                <a:latin typeface="+mn-lt"/>
                <a:ea typeface="Inter-Regular"/>
                <a:cs typeface="Inter-Regular"/>
                <a:sym typeface="Inter-Regular"/>
              </a:rPr>
              <a:t>let</a:t>
            </a:r>
            <a:r>
              <a:rPr lang="es-ES" sz="1200" b="1" dirty="0">
                <a:solidFill>
                  <a:schemeClr val="dk1"/>
                </a:solidFill>
                <a:latin typeface="+mn-lt"/>
                <a:ea typeface="Inter-Regular"/>
                <a:cs typeface="Inter-Regular"/>
                <a:sym typeface="Inter-Regular"/>
              </a:rPr>
              <a:t> </a:t>
            </a:r>
            <a:r>
              <a:rPr lang="es-ES" sz="1200" dirty="0">
                <a:solidFill>
                  <a:schemeClr val="dk1"/>
                </a:solidFill>
                <a:latin typeface="+mn-lt"/>
                <a:ea typeface="Inter-Regular"/>
                <a:cs typeface="Inter-Regular"/>
                <a:sym typeface="Inter-Regular"/>
              </a:rPr>
              <a:t>edad1, edad2, edad3</a:t>
            </a:r>
            <a:r>
              <a:rPr lang="es-ES" sz="1200" b="1" dirty="0">
                <a:solidFill>
                  <a:schemeClr val="dk1"/>
                </a:solidFill>
                <a:latin typeface="+mn-lt"/>
                <a:ea typeface="Inter-Regular"/>
                <a:cs typeface="Inter-Regular"/>
                <a:sym typeface="Inter-Regular"/>
              </a:rPr>
              <a:t>;</a:t>
            </a:r>
          </a:p>
          <a:p>
            <a:pPr lvl="2">
              <a:lnSpc>
                <a:spcPct val="115000"/>
              </a:lnSpc>
              <a:spcBef>
                <a:spcPts val="600"/>
              </a:spcBef>
              <a:buClr>
                <a:schemeClr val="accent1"/>
              </a:buClr>
              <a:buSzPts val="2000"/>
            </a:pPr>
            <a:r>
              <a:rPr lang="es-ES" sz="1200" b="1" dirty="0">
                <a:solidFill>
                  <a:schemeClr val="dk1"/>
                </a:solidFill>
                <a:latin typeface="Inter-Regular"/>
                <a:ea typeface="Inter-Regular"/>
                <a:cs typeface="Inter-Regular"/>
                <a:sym typeface="Inter-Regular"/>
              </a:rPr>
              <a:t>Asignar valor a una variable:</a:t>
            </a:r>
          </a:p>
          <a:p>
            <a:pPr marL="261938" lvl="2">
              <a:lnSpc>
                <a:spcPct val="115000"/>
              </a:lnSpc>
              <a:spcBef>
                <a:spcPts val="600"/>
              </a:spcBef>
              <a:buClr>
                <a:schemeClr val="accent1"/>
              </a:buClr>
              <a:buSzPts val="2000"/>
            </a:pPr>
            <a:r>
              <a:rPr lang="es-ES" sz="1200" dirty="0">
                <a:solidFill>
                  <a:schemeClr val="dk1"/>
                </a:solidFill>
                <a:latin typeface="+mn-lt"/>
                <a:ea typeface="Inter-Regular"/>
                <a:cs typeface="Inter-Regular"/>
                <a:sym typeface="Inter-Regular"/>
              </a:rPr>
              <a:t>	edad=15;</a:t>
            </a:r>
          </a:p>
          <a:p>
            <a:pPr marL="261938" lvl="2">
              <a:lnSpc>
                <a:spcPct val="115000"/>
              </a:lnSpc>
              <a:spcBef>
                <a:spcPts val="600"/>
              </a:spcBef>
              <a:buClr>
                <a:schemeClr val="accent1"/>
              </a:buClr>
              <a:buSzPts val="2000"/>
            </a:pPr>
            <a:r>
              <a:rPr lang="es-ES" sz="1200" dirty="0">
                <a:solidFill>
                  <a:schemeClr val="dk1"/>
                </a:solidFill>
                <a:latin typeface="+mn-lt"/>
                <a:ea typeface="Inter-Regular"/>
                <a:cs typeface="Inter-Regular"/>
                <a:sym typeface="Inter-Regular"/>
              </a:rPr>
              <a:t>	</a:t>
            </a:r>
            <a:r>
              <a:rPr lang="es-ES" sz="1200" dirty="0" err="1">
                <a:solidFill>
                  <a:schemeClr val="dk1"/>
                </a:solidFill>
                <a:latin typeface="+mn-lt"/>
                <a:ea typeface="Inter-Regular"/>
                <a:cs typeface="Inter-Regular"/>
                <a:sym typeface="Inter-Regular"/>
              </a:rPr>
              <a:t>nombreApellidos</a:t>
            </a:r>
            <a:r>
              <a:rPr lang="es-ES" sz="1200" dirty="0">
                <a:solidFill>
                  <a:schemeClr val="dk1"/>
                </a:solidFill>
                <a:latin typeface="+mn-lt"/>
                <a:ea typeface="Inter-Regular"/>
                <a:cs typeface="Inter-Regular"/>
                <a:sym typeface="Inter-Regular"/>
              </a:rPr>
              <a:t>=“María”;</a:t>
            </a:r>
          </a:p>
          <a:p>
            <a:pPr lvl="2">
              <a:lnSpc>
                <a:spcPct val="115000"/>
              </a:lnSpc>
              <a:spcBef>
                <a:spcPts val="600"/>
              </a:spcBef>
              <a:buClr>
                <a:schemeClr val="accent1"/>
              </a:buClr>
              <a:buSzPts val="2000"/>
            </a:pPr>
            <a:r>
              <a:rPr lang="es-ES" sz="1200" b="1" dirty="0">
                <a:solidFill>
                  <a:schemeClr val="dk1"/>
                </a:solidFill>
                <a:latin typeface="Inter-Regular"/>
                <a:ea typeface="Inter-Regular"/>
                <a:cs typeface="Inter-Regular"/>
                <a:sym typeface="Inter-Regular"/>
              </a:rPr>
              <a:t>Crear variable y asignar valor:</a:t>
            </a:r>
          </a:p>
          <a:p>
            <a:pPr lvl="0">
              <a:lnSpc>
                <a:spcPct val="115000"/>
              </a:lnSpc>
              <a:spcBef>
                <a:spcPts val="600"/>
              </a:spcBef>
              <a:buClr>
                <a:schemeClr val="accent1"/>
              </a:buClr>
              <a:buSzPts val="2000"/>
              <a:defRPr/>
            </a:pPr>
            <a:r>
              <a:rPr lang="es-ES" sz="1200" b="1" dirty="0">
                <a:solidFill>
                  <a:schemeClr val="dk1"/>
                </a:solidFill>
                <a:ea typeface="Inter-Regular"/>
                <a:cs typeface="Inter-Regular"/>
                <a:sym typeface="Inter-Regular"/>
              </a:rPr>
              <a:t>	</a:t>
            </a:r>
            <a:r>
              <a:rPr lang="es-ES" sz="1200" b="1" dirty="0" err="1">
                <a:solidFill>
                  <a:schemeClr val="dk1"/>
                </a:solidFill>
                <a:ea typeface="Inter-Regular"/>
                <a:cs typeface="Inter-Regular"/>
                <a:sym typeface="Inter-Regular"/>
              </a:rPr>
              <a:t>var</a:t>
            </a:r>
            <a:r>
              <a:rPr lang="es-ES" sz="1200" b="1" dirty="0">
                <a:solidFill>
                  <a:schemeClr val="dk1"/>
                </a:solidFill>
                <a:ea typeface="Inter-Regular"/>
                <a:cs typeface="Inter-Regular"/>
                <a:sym typeface="Inter-Regular"/>
              </a:rPr>
              <a:t> </a:t>
            </a:r>
            <a:r>
              <a:rPr lang="es-ES" sz="1200" dirty="0">
                <a:solidFill>
                  <a:schemeClr val="dk1"/>
                </a:solidFill>
                <a:ea typeface="Inter-Regular"/>
                <a:cs typeface="Inter-Regular"/>
                <a:sym typeface="Inter-Regular"/>
              </a:rPr>
              <a:t>edad=15;</a:t>
            </a:r>
          </a:p>
          <a:p>
            <a:pPr lvl="0">
              <a:lnSpc>
                <a:spcPct val="115000"/>
              </a:lnSpc>
              <a:spcBef>
                <a:spcPts val="600"/>
              </a:spcBef>
              <a:buClr>
                <a:schemeClr val="accent1"/>
              </a:buClr>
              <a:buSzPts val="2000"/>
              <a:defRPr/>
            </a:pPr>
            <a:r>
              <a:rPr lang="es-ES" sz="1200" b="1" dirty="0">
                <a:solidFill>
                  <a:schemeClr val="dk1"/>
                </a:solidFill>
                <a:ea typeface="Inter-Regular"/>
                <a:cs typeface="Inter-Regular"/>
                <a:sym typeface="Inter-Regular"/>
              </a:rPr>
              <a:t>	</a:t>
            </a:r>
            <a:r>
              <a:rPr lang="es-ES" sz="1200" b="1" dirty="0" err="1">
                <a:solidFill>
                  <a:schemeClr val="dk1"/>
                </a:solidFill>
                <a:ea typeface="Inter-Regular"/>
                <a:cs typeface="Inter-Regular"/>
                <a:sym typeface="Inter-Regular"/>
              </a:rPr>
              <a:t>let</a:t>
            </a:r>
            <a:r>
              <a:rPr lang="es-ES" sz="1200" b="1" dirty="0">
                <a:solidFill>
                  <a:schemeClr val="dk1"/>
                </a:solidFill>
                <a:ea typeface="Inter-Regular"/>
                <a:cs typeface="Inter-Regular"/>
                <a:sym typeface="Inter-Regular"/>
              </a:rPr>
              <a:t> </a:t>
            </a:r>
            <a:r>
              <a:rPr lang="es-ES" sz="1200" dirty="0">
                <a:solidFill>
                  <a:schemeClr val="dk1"/>
                </a:solidFill>
                <a:ea typeface="Inter-Regular"/>
                <a:cs typeface="Inter-Regular"/>
                <a:sym typeface="Inter-Regular"/>
              </a:rPr>
              <a:t>edad1, edad2, edad3=23</a:t>
            </a:r>
            <a:r>
              <a:rPr lang="es-ES" sz="1200" b="1" dirty="0">
                <a:solidFill>
                  <a:schemeClr val="dk1"/>
                </a:solidFill>
                <a:ea typeface="Inter-Regular"/>
                <a:cs typeface="Inter-Regular"/>
                <a:sym typeface="Inter-Regular"/>
              </a:rPr>
              <a:t>;</a:t>
            </a:r>
          </a:p>
          <a:p>
            <a:pPr lvl="0">
              <a:lnSpc>
                <a:spcPct val="115000"/>
              </a:lnSpc>
              <a:spcBef>
                <a:spcPts val="600"/>
              </a:spcBef>
              <a:buClr>
                <a:schemeClr val="accent1"/>
              </a:buClr>
              <a:buSzPts val="2000"/>
              <a:defRPr/>
            </a:pPr>
            <a:r>
              <a:rPr lang="es-ES" sz="1200" b="1" dirty="0">
                <a:solidFill>
                  <a:schemeClr val="dk1"/>
                </a:solidFill>
                <a:ea typeface="Inter-Regular"/>
                <a:cs typeface="Inter-Regular"/>
                <a:sym typeface="Inter-Regular"/>
              </a:rPr>
              <a:t>	</a:t>
            </a:r>
            <a:r>
              <a:rPr lang="es-ES" sz="1200" b="1" dirty="0" err="1">
                <a:solidFill>
                  <a:schemeClr val="dk1"/>
                </a:solidFill>
                <a:ea typeface="Inter-Regular"/>
                <a:cs typeface="Inter-Regular"/>
                <a:sym typeface="Inter-Regular"/>
              </a:rPr>
              <a:t>const</a:t>
            </a:r>
            <a:r>
              <a:rPr lang="es-ES" sz="1200" b="1" dirty="0">
                <a:solidFill>
                  <a:schemeClr val="dk1"/>
                </a:solidFill>
                <a:ea typeface="Inter-Regular"/>
                <a:cs typeface="Inter-Regular"/>
                <a:sym typeface="Inter-Regular"/>
              </a:rPr>
              <a:t> </a:t>
            </a:r>
            <a:r>
              <a:rPr lang="es-ES" sz="1200" dirty="0" err="1">
                <a:solidFill>
                  <a:schemeClr val="dk1"/>
                </a:solidFill>
                <a:ea typeface="Inter-Regular"/>
                <a:cs typeface="Inter-Regular"/>
                <a:sym typeface="Inter-Regular"/>
              </a:rPr>
              <a:t>name</a:t>
            </a:r>
            <a:r>
              <a:rPr lang="es-ES" sz="1200" dirty="0">
                <a:solidFill>
                  <a:schemeClr val="dk1"/>
                </a:solidFill>
                <a:ea typeface="Inter-Regular"/>
                <a:cs typeface="Inter-Regular"/>
                <a:sym typeface="Inter-Regular"/>
              </a:rPr>
              <a:t>=“Alba </a:t>
            </a:r>
            <a:r>
              <a:rPr lang="es-ES" sz="1200" dirty="0" smtClean="0">
                <a:solidFill>
                  <a:schemeClr val="dk1"/>
                </a:solidFill>
                <a:ea typeface="Inter-Regular"/>
                <a:cs typeface="Inter-Regular"/>
                <a:sym typeface="Inter-Regular"/>
              </a:rPr>
              <a:t>Prieto</a:t>
            </a:r>
            <a:r>
              <a:rPr lang="es-ES" sz="1200" dirty="0">
                <a:solidFill>
                  <a:schemeClr val="dk1"/>
                </a:solidFill>
                <a:ea typeface="Inter-Regular"/>
                <a:cs typeface="Inter-Regular"/>
                <a:sym typeface="Inter-Regular"/>
              </a:rPr>
              <a:t>”;</a:t>
            </a:r>
            <a:endParaRPr lang="es-ES" sz="1200" dirty="0">
              <a:solidFill>
                <a:schemeClr val="dk1"/>
              </a:solidFill>
              <a:latin typeface="+mn-lt"/>
              <a:ea typeface="Inter-Regular"/>
              <a:cs typeface="Inter-Regular"/>
              <a:sym typeface="Inter-Regular"/>
            </a:endParaRPr>
          </a:p>
          <a:p>
            <a:pPr marL="261938" lvl="2">
              <a:lnSpc>
                <a:spcPct val="115000"/>
              </a:lnSpc>
              <a:spcBef>
                <a:spcPts val="600"/>
              </a:spcBef>
              <a:buClr>
                <a:schemeClr val="accent1"/>
              </a:buClr>
              <a:buSzPts val="2000"/>
            </a:pPr>
            <a:endParaRPr lang="es-ES" sz="1200" dirty="0">
              <a:solidFill>
                <a:schemeClr val="dk1"/>
              </a:solidFill>
              <a:latin typeface="+mn-lt"/>
              <a:ea typeface="Inter-Regular"/>
              <a:cs typeface="Inter-Regular"/>
              <a:sym typeface="Inter-Regul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smtClean="0"/>
              <a:t>9. </a:t>
            </a:r>
            <a:r>
              <a:rPr lang="en" sz="1800" dirty="0"/>
              <a:t>Manejo de la </a:t>
            </a:r>
            <a:r>
              <a:rPr lang="en" sz="1800" dirty="0" smtClean="0"/>
              <a:t>Sintaxis </a:t>
            </a:r>
            <a:r>
              <a:rPr lang="en" sz="1800" dirty="0"/>
              <a:t>del lenguaje – Variables -</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31</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14" name="13 CuadroTexto"/>
          <p:cNvSpPr txBox="1"/>
          <p:nvPr/>
        </p:nvSpPr>
        <p:spPr>
          <a:xfrm>
            <a:off x="1214414" y="1000114"/>
            <a:ext cx="6500858" cy="3699474"/>
          </a:xfrm>
          <a:prstGeom prst="rect">
            <a:avLst/>
          </a:prstGeom>
          <a:noFill/>
        </p:spPr>
        <p:txBody>
          <a:bodyPr wrap="square" rtlCol="0">
            <a:spAutoFit/>
          </a:bodyPr>
          <a:lstStyle/>
          <a:p>
            <a:pPr marL="357188" lvl="0">
              <a:lnSpc>
                <a:spcPct val="115000"/>
              </a:lnSpc>
              <a:spcBef>
                <a:spcPts val="600"/>
              </a:spcBef>
              <a:buClr>
                <a:schemeClr val="accent1"/>
              </a:buClr>
              <a:buSzPts val="2000"/>
              <a:buFont typeface="Arial" pitchFamily="34" charset="0"/>
              <a:buChar char="•"/>
              <a:defRPr/>
            </a:pPr>
            <a:r>
              <a:rPr lang="en" sz="1200" dirty="0"/>
              <a:t>Utilizaremos para la creación de variables, funciones… el estilo CamelCase (lowerCamelCase). Ejemplo// nombreApellidos.</a:t>
            </a:r>
          </a:p>
          <a:p>
            <a:pPr marL="357188" lvl="0">
              <a:lnSpc>
                <a:spcPct val="115000"/>
              </a:lnSpc>
              <a:spcBef>
                <a:spcPts val="600"/>
              </a:spcBef>
              <a:buClr>
                <a:schemeClr val="accent1"/>
              </a:buClr>
              <a:buSzPts val="2000"/>
              <a:defRPr/>
            </a:pPr>
            <a:endParaRPr lang="en" sz="1200" dirty="0"/>
          </a:p>
          <a:p>
            <a:pPr marL="357188" lvl="0">
              <a:lnSpc>
                <a:spcPct val="115000"/>
              </a:lnSpc>
              <a:spcBef>
                <a:spcPts val="600"/>
              </a:spcBef>
              <a:buClr>
                <a:schemeClr val="accent1"/>
              </a:buClr>
              <a:buSzPts val="2000"/>
              <a:buFont typeface="Arial" pitchFamily="34" charset="0"/>
              <a:buChar char="•"/>
              <a:defRPr/>
            </a:pPr>
            <a:r>
              <a:rPr lang="en" sz="1200" dirty="0">
                <a:solidFill>
                  <a:schemeClr val="dk1"/>
                </a:solidFill>
                <a:ea typeface="Inter-Regular"/>
                <a:cs typeface="Inter-Regular"/>
                <a:sym typeface="Inter-Regular"/>
              </a:rPr>
              <a:t>Formadas por caracteres alfanuméricos y _. No se utilizan signos, espacios, %, $, etc</a:t>
            </a:r>
          </a:p>
          <a:p>
            <a:pPr marL="357188" lvl="0">
              <a:lnSpc>
                <a:spcPct val="115000"/>
              </a:lnSpc>
              <a:spcBef>
                <a:spcPts val="600"/>
              </a:spcBef>
              <a:buClr>
                <a:schemeClr val="accent1"/>
              </a:buClr>
              <a:buSzPts val="2000"/>
              <a:defRPr/>
            </a:pPr>
            <a:endParaRPr lang="en" sz="1200" dirty="0">
              <a:solidFill>
                <a:schemeClr val="dk1"/>
              </a:solidFill>
              <a:ea typeface="Inter-Regular"/>
              <a:cs typeface="Inter-Regular"/>
              <a:sym typeface="Inter-Regular"/>
            </a:endParaRPr>
          </a:p>
          <a:p>
            <a:pPr marL="357188" lvl="0">
              <a:lnSpc>
                <a:spcPct val="115000"/>
              </a:lnSpc>
              <a:spcBef>
                <a:spcPts val="600"/>
              </a:spcBef>
              <a:buClr>
                <a:schemeClr val="accent1"/>
              </a:buClr>
              <a:buSzPts val="2000"/>
              <a:buFont typeface="Arial" pitchFamily="34" charset="0"/>
              <a:buChar char="•"/>
              <a:defRPr/>
            </a:pPr>
            <a:r>
              <a:rPr lang="en" sz="1200" dirty="0">
                <a:solidFill>
                  <a:schemeClr val="dk1"/>
                </a:solidFill>
                <a:ea typeface="Inter-Regular"/>
                <a:cs typeface="Inter-Regular"/>
                <a:sym typeface="Inter-Regular"/>
              </a:rPr>
              <a:t>No pueden empezar por número y no suelen empezar por mayúscula.</a:t>
            </a:r>
          </a:p>
          <a:p>
            <a:pPr marL="357188" lvl="0">
              <a:lnSpc>
                <a:spcPct val="115000"/>
              </a:lnSpc>
              <a:spcBef>
                <a:spcPts val="600"/>
              </a:spcBef>
              <a:buClr>
                <a:schemeClr val="accent1"/>
              </a:buClr>
              <a:buSzPts val="2000"/>
              <a:defRPr/>
            </a:pPr>
            <a:endParaRPr lang="en" sz="1200" dirty="0">
              <a:solidFill>
                <a:schemeClr val="dk1"/>
              </a:solidFill>
              <a:ea typeface="Inter-Regular"/>
              <a:cs typeface="Inter-Regular"/>
              <a:sym typeface="Inter-Regular"/>
            </a:endParaRPr>
          </a:p>
          <a:p>
            <a:pPr marL="357188" lvl="0">
              <a:lnSpc>
                <a:spcPct val="115000"/>
              </a:lnSpc>
              <a:spcBef>
                <a:spcPts val="600"/>
              </a:spcBef>
              <a:buClr>
                <a:schemeClr val="accent1"/>
              </a:buClr>
              <a:buSzPts val="2000"/>
              <a:buFont typeface="Arial" pitchFamily="34" charset="0"/>
              <a:buChar char="•"/>
              <a:defRPr/>
            </a:pPr>
            <a:r>
              <a:rPr lang="en" sz="1200" dirty="0">
                <a:solidFill>
                  <a:schemeClr val="dk1"/>
                </a:solidFill>
                <a:ea typeface="Inter-Regular"/>
                <a:cs typeface="Inter-Regular"/>
                <a:sym typeface="Inter-Regular"/>
              </a:rPr>
              <a:t>No tiene asociado un tipo. Podemos cambiar de número a cadena, a boolean, etc.</a:t>
            </a:r>
          </a:p>
          <a:p>
            <a:pPr marL="357188" lvl="0">
              <a:lnSpc>
                <a:spcPct val="115000"/>
              </a:lnSpc>
              <a:spcBef>
                <a:spcPts val="600"/>
              </a:spcBef>
              <a:buClr>
                <a:schemeClr val="accent1"/>
              </a:buClr>
              <a:buSzPts val="2000"/>
              <a:defRPr/>
            </a:pPr>
            <a:endParaRPr lang="en" sz="1200" dirty="0">
              <a:solidFill>
                <a:schemeClr val="dk1"/>
              </a:solidFill>
              <a:ea typeface="Inter-Regular"/>
              <a:cs typeface="Inter-Regular"/>
              <a:sym typeface="Inter-Regular"/>
            </a:endParaRPr>
          </a:p>
          <a:p>
            <a:pPr marL="357188" lvl="0">
              <a:lnSpc>
                <a:spcPct val="115000"/>
              </a:lnSpc>
              <a:spcBef>
                <a:spcPts val="600"/>
              </a:spcBef>
              <a:buClr>
                <a:schemeClr val="accent1"/>
              </a:buClr>
              <a:buSzPts val="2000"/>
              <a:buFont typeface="Arial" pitchFamily="34" charset="0"/>
              <a:buChar char="•"/>
              <a:defRPr/>
            </a:pPr>
            <a:r>
              <a:rPr lang="en" sz="1200" dirty="0">
                <a:solidFill>
                  <a:schemeClr val="dk1"/>
                </a:solidFill>
                <a:ea typeface="Inter-Regular"/>
                <a:cs typeface="Inter-Regular"/>
                <a:sym typeface="Inter-Regular"/>
              </a:rPr>
              <a:t>No utilizar palabras reservadas</a:t>
            </a:r>
            <a:endParaRPr lang="es-ES" sz="1200" dirty="0">
              <a:solidFill>
                <a:schemeClr val="dk1"/>
              </a:solidFill>
              <a:ea typeface="Inter-Regular"/>
              <a:cs typeface="Inter-Regular"/>
              <a:sym typeface="Inter-Regular"/>
            </a:endParaRPr>
          </a:p>
          <a:p>
            <a:pPr lvl="2">
              <a:lnSpc>
                <a:spcPct val="115000"/>
              </a:lnSpc>
              <a:spcBef>
                <a:spcPts val="600"/>
              </a:spcBef>
              <a:buClr>
                <a:schemeClr val="accent1"/>
              </a:buClr>
              <a:buSzPts val="2000"/>
            </a:pPr>
            <a:endParaRPr lang="es-ES" sz="1200" b="1" dirty="0">
              <a:solidFill>
                <a:schemeClr val="dk1"/>
              </a:solidFill>
              <a:latin typeface="Inter-Regular"/>
              <a:ea typeface="Inter-Regular"/>
              <a:cs typeface="Inter-Regular"/>
              <a:sym typeface="Inter-Regular"/>
            </a:endParaRPr>
          </a:p>
          <a:p>
            <a:pPr lvl="2">
              <a:lnSpc>
                <a:spcPct val="115000"/>
              </a:lnSpc>
              <a:spcBef>
                <a:spcPts val="600"/>
              </a:spcBef>
              <a:buClr>
                <a:schemeClr val="accent1"/>
              </a:buClr>
              <a:buSzPts val="2000"/>
            </a:pPr>
            <a:endParaRPr lang="es-ES" sz="1200" dirty="0">
              <a:solidFill>
                <a:schemeClr val="dk1"/>
              </a:solidFill>
              <a:latin typeface="+mn-lt"/>
              <a:ea typeface="Inter-Regular"/>
              <a:cs typeface="Inter-Regular"/>
              <a:sym typeface="Inter-Regular"/>
            </a:endParaRPr>
          </a:p>
          <a:p>
            <a:pPr marL="261938" lvl="2">
              <a:lnSpc>
                <a:spcPct val="115000"/>
              </a:lnSpc>
              <a:spcBef>
                <a:spcPts val="600"/>
              </a:spcBef>
              <a:buClr>
                <a:schemeClr val="accent1"/>
              </a:buClr>
              <a:buSzPts val="2000"/>
            </a:pPr>
            <a:endParaRPr lang="es-ES" sz="1200" dirty="0">
              <a:solidFill>
                <a:schemeClr val="dk1"/>
              </a:solidFill>
              <a:latin typeface="+mn-lt"/>
              <a:ea typeface="Inter-Regular"/>
              <a:cs typeface="Inter-Regular"/>
              <a:sym typeface="Inter-Regul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smtClean="0"/>
              <a:t>9. </a:t>
            </a:r>
            <a:r>
              <a:rPr lang="en" sz="1800" dirty="0"/>
              <a:t>Manejo de la Sintexis del lenguaje – Modo estricto “use strict” -</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32</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14" name="13 CuadroTexto"/>
          <p:cNvSpPr txBox="1"/>
          <p:nvPr/>
        </p:nvSpPr>
        <p:spPr>
          <a:xfrm>
            <a:off x="1214414" y="1000114"/>
            <a:ext cx="6500858" cy="1886670"/>
          </a:xfrm>
          <a:prstGeom prst="rect">
            <a:avLst/>
          </a:prstGeom>
          <a:noFill/>
        </p:spPr>
        <p:txBody>
          <a:bodyPr wrap="square" rtlCol="0">
            <a:spAutoFit/>
          </a:bodyPr>
          <a:lstStyle/>
          <a:p>
            <a:pPr marL="357188" lvl="0">
              <a:lnSpc>
                <a:spcPct val="115000"/>
              </a:lnSpc>
              <a:spcBef>
                <a:spcPts val="600"/>
              </a:spcBef>
              <a:buClr>
                <a:schemeClr val="accent1"/>
              </a:buClr>
              <a:buSzPts val="2000"/>
              <a:buFont typeface="Arial" pitchFamily="34" charset="0"/>
              <a:buChar char="•"/>
              <a:defRPr/>
            </a:pPr>
            <a:r>
              <a:rPr lang="en" sz="1200" dirty="0"/>
              <a:t>JavaScript Ecma Script 6 o ES6 incorpora el llamado “modo estricto”. Si en algún lugar del código se indica la sentencia “use strict”, indica que ese código se ejecutará en modo estricto, es decir, que es obligatorio declarar las variables antes de su utilización.</a:t>
            </a:r>
            <a:endParaRPr lang="en" sz="1200" dirty="0">
              <a:solidFill>
                <a:schemeClr val="dk1"/>
              </a:solidFill>
              <a:ea typeface="Inter-Regular"/>
              <a:cs typeface="Inter-Regular"/>
              <a:sym typeface="Inter-Regular"/>
            </a:endParaRPr>
          </a:p>
          <a:p>
            <a:pPr marL="357188" lvl="0">
              <a:lnSpc>
                <a:spcPct val="115000"/>
              </a:lnSpc>
              <a:spcBef>
                <a:spcPts val="600"/>
              </a:spcBef>
              <a:buClr>
                <a:schemeClr val="accent1"/>
              </a:buClr>
              <a:buSzPts val="2000"/>
              <a:defRPr/>
            </a:pPr>
            <a:endParaRPr lang="en" sz="1200" dirty="0">
              <a:solidFill>
                <a:schemeClr val="dk1"/>
              </a:solidFill>
              <a:ea typeface="Inter-Regular"/>
              <a:cs typeface="Inter-Regular"/>
              <a:sym typeface="Inter-Regular"/>
            </a:endParaRPr>
          </a:p>
          <a:p>
            <a:pPr marL="357188" lvl="0">
              <a:lnSpc>
                <a:spcPct val="115000"/>
              </a:lnSpc>
              <a:spcBef>
                <a:spcPts val="600"/>
              </a:spcBef>
              <a:buClr>
                <a:schemeClr val="accent1"/>
              </a:buClr>
              <a:buSzPts val="2000"/>
              <a:defRPr/>
            </a:pPr>
            <a:r>
              <a:rPr lang="es-ES" sz="1200" dirty="0">
                <a:solidFill>
                  <a:schemeClr val="dk1"/>
                </a:solidFill>
                <a:ea typeface="Inter-Regular"/>
                <a:cs typeface="Inter-Regular"/>
                <a:sym typeface="Inter-Regular"/>
              </a:rPr>
              <a:t>	</a:t>
            </a:r>
            <a:endParaRPr lang="es-ES" sz="1200" b="1" dirty="0">
              <a:solidFill>
                <a:schemeClr val="dk1"/>
              </a:solidFill>
              <a:latin typeface="Inter-Regular"/>
              <a:ea typeface="Inter-Regular"/>
              <a:cs typeface="Inter-Regular"/>
              <a:sym typeface="Inter-Regular"/>
            </a:endParaRPr>
          </a:p>
          <a:p>
            <a:pPr lvl="2">
              <a:lnSpc>
                <a:spcPct val="115000"/>
              </a:lnSpc>
              <a:spcBef>
                <a:spcPts val="600"/>
              </a:spcBef>
              <a:buClr>
                <a:schemeClr val="accent1"/>
              </a:buClr>
              <a:buSzPts val="2000"/>
            </a:pPr>
            <a:endParaRPr lang="es-ES" sz="1200" dirty="0">
              <a:solidFill>
                <a:schemeClr val="dk1"/>
              </a:solidFill>
              <a:latin typeface="+mn-lt"/>
              <a:ea typeface="Inter-Regular"/>
              <a:cs typeface="Inter-Regular"/>
              <a:sym typeface="Inter-Regular"/>
            </a:endParaRPr>
          </a:p>
          <a:p>
            <a:pPr marL="261938" lvl="2">
              <a:lnSpc>
                <a:spcPct val="115000"/>
              </a:lnSpc>
              <a:spcBef>
                <a:spcPts val="600"/>
              </a:spcBef>
              <a:buClr>
                <a:schemeClr val="accent1"/>
              </a:buClr>
              <a:buSzPts val="2000"/>
            </a:pPr>
            <a:endParaRPr lang="es-ES" sz="1200" dirty="0">
              <a:solidFill>
                <a:schemeClr val="dk1"/>
              </a:solidFill>
              <a:latin typeface="+mn-lt"/>
              <a:ea typeface="Inter-Regular"/>
              <a:cs typeface="Inter-Regular"/>
              <a:sym typeface="Inter-Regular"/>
            </a:endParaRPr>
          </a:p>
        </p:txBody>
      </p:sp>
      <p:pic>
        <p:nvPicPr>
          <p:cNvPr id="1026" name="Picture 2"/>
          <p:cNvPicPr>
            <a:picLocks noChangeAspect="1" noChangeArrowheads="1"/>
          </p:cNvPicPr>
          <p:nvPr/>
        </p:nvPicPr>
        <p:blipFill>
          <a:blip r:embed="rId3"/>
          <a:srcRect/>
          <a:stretch>
            <a:fillRect/>
          </a:stretch>
        </p:blipFill>
        <p:spPr bwMode="auto">
          <a:xfrm>
            <a:off x="2643174" y="2000246"/>
            <a:ext cx="4193114" cy="6238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smtClean="0"/>
              <a:t>9. </a:t>
            </a:r>
            <a:r>
              <a:rPr lang="en" sz="1800" dirty="0"/>
              <a:t>Manejo de la Sintexis del lenguaje – Tipo de datos -</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33</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14" name="13 CuadroTexto"/>
          <p:cNvSpPr txBox="1"/>
          <p:nvPr/>
        </p:nvSpPr>
        <p:spPr>
          <a:xfrm>
            <a:off x="1214414" y="1000115"/>
            <a:ext cx="6500858" cy="4337021"/>
          </a:xfrm>
          <a:prstGeom prst="rect">
            <a:avLst/>
          </a:prstGeom>
          <a:noFill/>
        </p:spPr>
        <p:txBody>
          <a:bodyPr wrap="square" rtlCol="0">
            <a:spAutoFit/>
          </a:bodyPr>
          <a:lstStyle/>
          <a:p>
            <a:pPr marL="795338" lvl="1">
              <a:lnSpc>
                <a:spcPct val="115000"/>
              </a:lnSpc>
              <a:spcBef>
                <a:spcPts val="600"/>
              </a:spcBef>
              <a:buClr>
                <a:schemeClr val="accent1"/>
              </a:buClr>
              <a:buSzPts val="2000"/>
              <a:defRPr/>
            </a:pPr>
            <a:endParaRPr lang="es-ES" sz="1200" b="1" dirty="0">
              <a:solidFill>
                <a:schemeClr val="dk1"/>
              </a:solidFill>
              <a:latin typeface="+mn-lt"/>
              <a:ea typeface="Inter-Regular"/>
              <a:cs typeface="Inter-Regular"/>
              <a:sym typeface="Inter-Regular"/>
            </a:endParaRPr>
          </a:p>
          <a:p>
            <a:pPr marL="795338" lvl="1">
              <a:lnSpc>
                <a:spcPct val="115000"/>
              </a:lnSpc>
              <a:spcBef>
                <a:spcPts val="600"/>
              </a:spcBef>
              <a:buClr>
                <a:schemeClr val="accent1"/>
              </a:buClr>
              <a:buSzPts val="2000"/>
              <a:buFont typeface="Wingdings" pitchFamily="2" charset="2"/>
              <a:buChar char="ü"/>
              <a:defRPr/>
            </a:pPr>
            <a:r>
              <a:rPr lang="es-ES" sz="1200" b="1" dirty="0" err="1">
                <a:solidFill>
                  <a:schemeClr val="dk1"/>
                </a:solidFill>
                <a:latin typeface="+mn-lt"/>
                <a:ea typeface="Inter-Regular"/>
                <a:cs typeface="Inter-Regular"/>
                <a:sym typeface="Inter-Regular"/>
              </a:rPr>
              <a:t>Undefined</a:t>
            </a:r>
            <a:endParaRPr lang="es-ES" sz="1200" b="1" dirty="0">
              <a:solidFill>
                <a:schemeClr val="dk1"/>
              </a:solidFill>
              <a:latin typeface="+mn-lt"/>
              <a:ea typeface="Inter-Regular"/>
              <a:cs typeface="Inter-Regular"/>
              <a:sym typeface="Inter-Regular"/>
            </a:endParaRPr>
          </a:p>
          <a:p>
            <a:pPr marL="795338" lvl="1">
              <a:lnSpc>
                <a:spcPct val="115000"/>
              </a:lnSpc>
              <a:spcBef>
                <a:spcPts val="600"/>
              </a:spcBef>
              <a:buClr>
                <a:schemeClr val="accent1"/>
              </a:buClr>
              <a:buSzPts val="2000"/>
              <a:buFont typeface="Wingdings" pitchFamily="2" charset="2"/>
              <a:buChar char="ü"/>
              <a:defRPr/>
            </a:pPr>
            <a:r>
              <a:rPr lang="es-ES" sz="1200" b="1" dirty="0" err="1">
                <a:solidFill>
                  <a:schemeClr val="dk1"/>
                </a:solidFill>
                <a:ea typeface="Inter-Regular"/>
                <a:cs typeface="Inter-Regular"/>
                <a:sym typeface="Inter-Regular"/>
              </a:rPr>
              <a:t>Boolean</a:t>
            </a:r>
            <a:endParaRPr lang="es-ES" sz="1200" b="1" dirty="0">
              <a:solidFill>
                <a:schemeClr val="dk1"/>
              </a:solidFill>
              <a:ea typeface="Inter-Regular"/>
              <a:cs typeface="Inter-Regular"/>
              <a:sym typeface="Inter-Regular"/>
            </a:endParaRPr>
          </a:p>
          <a:p>
            <a:pPr marL="795338" lvl="1">
              <a:lnSpc>
                <a:spcPct val="115000"/>
              </a:lnSpc>
              <a:spcBef>
                <a:spcPts val="600"/>
              </a:spcBef>
              <a:buClr>
                <a:schemeClr val="accent1"/>
              </a:buClr>
              <a:buSzPts val="2000"/>
              <a:buFont typeface="Wingdings" pitchFamily="2" charset="2"/>
              <a:buChar char="ü"/>
              <a:defRPr/>
            </a:pPr>
            <a:r>
              <a:rPr lang="es-ES" sz="1200" b="1" dirty="0" err="1">
                <a:solidFill>
                  <a:schemeClr val="dk1"/>
                </a:solidFill>
                <a:latin typeface="+mn-lt"/>
                <a:ea typeface="Inter-Regular"/>
                <a:cs typeface="Inter-Regular"/>
                <a:sym typeface="Inter-Regular"/>
              </a:rPr>
              <a:t>Number</a:t>
            </a:r>
            <a:endParaRPr lang="es-ES" sz="1200" b="1" dirty="0">
              <a:solidFill>
                <a:schemeClr val="dk1"/>
              </a:solidFill>
              <a:latin typeface="+mn-lt"/>
              <a:ea typeface="Inter-Regular"/>
              <a:cs typeface="Inter-Regular"/>
              <a:sym typeface="Inter-Regular"/>
            </a:endParaRPr>
          </a:p>
          <a:p>
            <a:pPr marL="795338" lvl="1">
              <a:lnSpc>
                <a:spcPct val="115000"/>
              </a:lnSpc>
              <a:spcBef>
                <a:spcPts val="600"/>
              </a:spcBef>
              <a:buClr>
                <a:schemeClr val="accent1"/>
              </a:buClr>
              <a:buSzPts val="2000"/>
              <a:buFont typeface="Wingdings" pitchFamily="2" charset="2"/>
              <a:buChar char="ü"/>
              <a:defRPr/>
            </a:pPr>
            <a:r>
              <a:rPr lang="es-ES" sz="1200" b="1" dirty="0" err="1">
                <a:solidFill>
                  <a:schemeClr val="dk1"/>
                </a:solidFill>
                <a:latin typeface="+mn-lt"/>
                <a:ea typeface="Inter-Regular"/>
                <a:cs typeface="Inter-Regular"/>
                <a:sym typeface="Inter-Regular"/>
              </a:rPr>
              <a:t>BigInt</a:t>
            </a:r>
            <a:endParaRPr lang="es-ES" sz="1200" b="1" dirty="0">
              <a:solidFill>
                <a:schemeClr val="dk1"/>
              </a:solidFill>
              <a:latin typeface="+mn-lt"/>
              <a:ea typeface="Inter-Regular"/>
              <a:cs typeface="Inter-Regular"/>
              <a:sym typeface="Inter-Regular"/>
            </a:endParaRPr>
          </a:p>
          <a:p>
            <a:pPr marL="795338" lvl="1">
              <a:lnSpc>
                <a:spcPct val="115000"/>
              </a:lnSpc>
              <a:spcBef>
                <a:spcPts val="600"/>
              </a:spcBef>
              <a:buClr>
                <a:schemeClr val="accent1"/>
              </a:buClr>
              <a:buSzPts val="2000"/>
              <a:buFont typeface="Wingdings" pitchFamily="2" charset="2"/>
              <a:buChar char="ü"/>
              <a:defRPr/>
            </a:pPr>
            <a:r>
              <a:rPr lang="es-ES" sz="1200" b="1" dirty="0" err="1">
                <a:solidFill>
                  <a:schemeClr val="dk1"/>
                </a:solidFill>
                <a:latin typeface="+mn-lt"/>
                <a:ea typeface="Inter-Regular"/>
                <a:cs typeface="Inter-Regular"/>
                <a:sym typeface="Inter-Regular"/>
              </a:rPr>
              <a:t>String</a:t>
            </a:r>
            <a:endParaRPr lang="es-ES" sz="1200" b="1" dirty="0">
              <a:solidFill>
                <a:schemeClr val="dk1"/>
              </a:solidFill>
              <a:latin typeface="+mn-lt"/>
              <a:ea typeface="Inter-Regular"/>
              <a:cs typeface="Inter-Regular"/>
              <a:sym typeface="Inter-Regular"/>
            </a:endParaRPr>
          </a:p>
          <a:p>
            <a:pPr marL="795338" lvl="1">
              <a:lnSpc>
                <a:spcPct val="115000"/>
              </a:lnSpc>
              <a:spcBef>
                <a:spcPts val="600"/>
              </a:spcBef>
              <a:buClr>
                <a:schemeClr val="accent1"/>
              </a:buClr>
              <a:buSzPts val="2000"/>
              <a:buFont typeface="Wingdings" pitchFamily="2" charset="2"/>
              <a:buChar char="ü"/>
              <a:defRPr/>
            </a:pPr>
            <a:r>
              <a:rPr lang="es-ES" sz="1200" b="1" dirty="0" err="1">
                <a:solidFill>
                  <a:schemeClr val="dk1"/>
                </a:solidFill>
                <a:latin typeface="+mn-lt"/>
                <a:ea typeface="Inter-Regular"/>
                <a:cs typeface="Inter-Regular"/>
                <a:sym typeface="Inter-Regular"/>
              </a:rPr>
              <a:t>Null</a:t>
            </a:r>
            <a:endParaRPr lang="es-ES" sz="1200" b="1" dirty="0">
              <a:solidFill>
                <a:schemeClr val="dk1"/>
              </a:solidFill>
              <a:latin typeface="+mn-lt"/>
              <a:ea typeface="Inter-Regular"/>
              <a:cs typeface="Inter-Regular"/>
              <a:sym typeface="Inter-Regular"/>
            </a:endParaRPr>
          </a:p>
          <a:p>
            <a:pPr marL="795338" lvl="1">
              <a:lnSpc>
                <a:spcPct val="115000"/>
              </a:lnSpc>
              <a:spcBef>
                <a:spcPts val="600"/>
              </a:spcBef>
              <a:buClr>
                <a:schemeClr val="accent1"/>
              </a:buClr>
              <a:buSzPts val="2000"/>
              <a:buFont typeface="Wingdings" pitchFamily="2" charset="2"/>
              <a:buChar char="ü"/>
              <a:defRPr/>
            </a:pPr>
            <a:r>
              <a:rPr lang="es-ES" sz="1200" b="1" dirty="0" err="1">
                <a:solidFill>
                  <a:schemeClr val="dk1"/>
                </a:solidFill>
                <a:latin typeface="+mn-lt"/>
                <a:ea typeface="Inter-Regular"/>
                <a:cs typeface="Inter-Regular"/>
                <a:sym typeface="Inter-Regular"/>
              </a:rPr>
              <a:t>Object</a:t>
            </a:r>
            <a:endParaRPr lang="es-ES" sz="1200" b="1" dirty="0">
              <a:solidFill>
                <a:schemeClr val="dk1"/>
              </a:solidFill>
              <a:latin typeface="+mn-lt"/>
              <a:ea typeface="Inter-Regular"/>
              <a:cs typeface="Inter-Regular"/>
              <a:sym typeface="Inter-Regular"/>
            </a:endParaRPr>
          </a:p>
          <a:p>
            <a:pPr marL="795338" lvl="1">
              <a:lnSpc>
                <a:spcPct val="115000"/>
              </a:lnSpc>
              <a:spcBef>
                <a:spcPts val="600"/>
              </a:spcBef>
              <a:buClr>
                <a:schemeClr val="accent1"/>
              </a:buClr>
              <a:buSzPts val="2000"/>
              <a:buFont typeface="Wingdings" pitchFamily="2" charset="2"/>
              <a:buChar char="ü"/>
              <a:defRPr/>
            </a:pPr>
            <a:r>
              <a:rPr lang="es-ES" sz="1200" b="1" dirty="0">
                <a:solidFill>
                  <a:schemeClr val="dk1"/>
                </a:solidFill>
                <a:latin typeface="+mn-lt"/>
                <a:ea typeface="Inter-Regular"/>
                <a:cs typeface="Inter-Regular"/>
                <a:sym typeface="Inter-Regular"/>
              </a:rPr>
              <a:t>Symbol</a:t>
            </a:r>
          </a:p>
          <a:p>
            <a:pPr marL="795338" lvl="1">
              <a:lnSpc>
                <a:spcPct val="115000"/>
              </a:lnSpc>
              <a:spcBef>
                <a:spcPts val="600"/>
              </a:spcBef>
              <a:buClr>
                <a:schemeClr val="accent1"/>
              </a:buClr>
              <a:buSzPts val="2000"/>
              <a:buFont typeface="Wingdings" pitchFamily="2" charset="2"/>
              <a:buChar char="ü"/>
              <a:defRPr/>
            </a:pPr>
            <a:r>
              <a:rPr lang="es-ES" sz="1200" b="1" dirty="0" err="1">
                <a:solidFill>
                  <a:schemeClr val="dk1"/>
                </a:solidFill>
                <a:latin typeface="+mn-lt"/>
                <a:ea typeface="Inter-Regular"/>
                <a:cs typeface="Inter-Regular"/>
                <a:sym typeface="Inter-Regular"/>
              </a:rPr>
              <a:t>Function</a:t>
            </a:r>
            <a:endParaRPr lang="es-ES" sz="1200" dirty="0">
              <a:solidFill>
                <a:schemeClr val="dk1"/>
              </a:solidFill>
              <a:latin typeface="+mn-lt"/>
              <a:ea typeface="Inter-Regular"/>
              <a:cs typeface="Inter-Regular"/>
              <a:sym typeface="Inter-Regular"/>
            </a:endParaRPr>
          </a:p>
          <a:p>
            <a:pPr marL="357188" lvl="0">
              <a:lnSpc>
                <a:spcPct val="115000"/>
              </a:lnSpc>
              <a:spcBef>
                <a:spcPts val="600"/>
              </a:spcBef>
              <a:buClr>
                <a:schemeClr val="accent1"/>
              </a:buClr>
              <a:buSzPts val="2000"/>
              <a:buFont typeface="Arial" pitchFamily="34" charset="0"/>
              <a:buChar char="•"/>
              <a:defRPr/>
            </a:pPr>
            <a:endParaRPr lang="es-ES" sz="1200" dirty="0">
              <a:solidFill>
                <a:schemeClr val="dk1"/>
              </a:solidFill>
              <a:latin typeface="+mn-lt"/>
              <a:ea typeface="Inter-Regular"/>
              <a:cs typeface="Inter-Regular"/>
              <a:sym typeface="Inter-Regular"/>
            </a:endParaRPr>
          </a:p>
          <a:p>
            <a:pPr marL="357188" lvl="0">
              <a:lnSpc>
                <a:spcPct val="115000"/>
              </a:lnSpc>
              <a:spcBef>
                <a:spcPts val="600"/>
              </a:spcBef>
              <a:buClr>
                <a:schemeClr val="accent1"/>
              </a:buClr>
              <a:buSzPts val="2000"/>
              <a:buFont typeface="Arial" pitchFamily="34" charset="0"/>
              <a:buChar char="•"/>
              <a:defRPr/>
            </a:pPr>
            <a:endParaRPr lang="es-ES" sz="1200" dirty="0">
              <a:solidFill>
                <a:schemeClr val="dk1"/>
              </a:solidFill>
              <a:latin typeface="+mn-lt"/>
              <a:ea typeface="Inter-Regular"/>
              <a:cs typeface="Inter-Regular"/>
              <a:sym typeface="Inter-Regular"/>
            </a:endParaRPr>
          </a:p>
          <a:p>
            <a:pPr marL="357188" lvl="0">
              <a:lnSpc>
                <a:spcPct val="115000"/>
              </a:lnSpc>
              <a:spcBef>
                <a:spcPts val="600"/>
              </a:spcBef>
              <a:buClr>
                <a:schemeClr val="accent1"/>
              </a:buClr>
              <a:buSzPts val="2000"/>
              <a:buFont typeface="Arial" pitchFamily="34" charset="0"/>
              <a:buChar char="•"/>
              <a:defRPr/>
            </a:pPr>
            <a:endParaRPr lang="es-ES" sz="1200" b="1" dirty="0">
              <a:solidFill>
                <a:schemeClr val="dk1"/>
              </a:solidFill>
              <a:latin typeface="Inter-Regular"/>
              <a:ea typeface="Inter-Regular"/>
              <a:cs typeface="Inter-Regular"/>
              <a:sym typeface="Inter-Regular"/>
            </a:endParaRPr>
          </a:p>
          <a:p>
            <a:pPr lvl="2">
              <a:lnSpc>
                <a:spcPct val="115000"/>
              </a:lnSpc>
              <a:spcBef>
                <a:spcPts val="600"/>
              </a:spcBef>
              <a:buClr>
                <a:schemeClr val="accent1"/>
              </a:buClr>
              <a:buSzPts val="2000"/>
            </a:pPr>
            <a:r>
              <a:rPr lang="es-ES" sz="1200" dirty="0">
                <a:solidFill>
                  <a:schemeClr val="dk1"/>
                </a:solidFill>
                <a:latin typeface="+mn-lt"/>
                <a:ea typeface="Inter-Regular"/>
                <a:cs typeface="Inter-Regular"/>
                <a:sym typeface="Inter-Regular"/>
              </a:rPr>
              <a:t>	</a:t>
            </a:r>
          </a:p>
          <a:p>
            <a:pPr marL="261938" lvl="2">
              <a:lnSpc>
                <a:spcPct val="115000"/>
              </a:lnSpc>
              <a:spcBef>
                <a:spcPts val="600"/>
              </a:spcBef>
              <a:buClr>
                <a:schemeClr val="accent1"/>
              </a:buClr>
              <a:buSzPts val="2000"/>
            </a:pPr>
            <a:endParaRPr lang="es-ES" sz="1200" dirty="0">
              <a:solidFill>
                <a:schemeClr val="dk1"/>
              </a:solidFill>
              <a:latin typeface="+mn-lt"/>
              <a:ea typeface="Inter-Regular"/>
              <a:cs typeface="Inter-Regular"/>
              <a:sym typeface="Inter-Regular"/>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smtClean="0"/>
              <a:t>9. </a:t>
            </a:r>
            <a:r>
              <a:rPr lang="en" sz="1800" dirty="0"/>
              <a:t>Manejo de la </a:t>
            </a:r>
            <a:r>
              <a:rPr lang="en" sz="1800" dirty="0" smtClean="0"/>
              <a:t>Sintaxis </a:t>
            </a:r>
            <a:r>
              <a:rPr lang="en" sz="1800" dirty="0"/>
              <a:t>del lenguaje – Tipo de datos </a:t>
            </a:r>
            <a:r>
              <a:rPr lang="es-ES" sz="1800" dirty="0"/>
              <a:t>primitivos</a:t>
            </a:r>
            <a:r>
              <a:rPr lang="en" sz="1800" dirty="0"/>
              <a:t> -</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34</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14" name="13 CuadroTexto"/>
          <p:cNvSpPr txBox="1"/>
          <p:nvPr/>
        </p:nvSpPr>
        <p:spPr>
          <a:xfrm>
            <a:off x="1214414" y="1000115"/>
            <a:ext cx="6500858" cy="3911840"/>
          </a:xfrm>
          <a:prstGeom prst="rect">
            <a:avLst/>
          </a:prstGeom>
          <a:noFill/>
        </p:spPr>
        <p:txBody>
          <a:bodyPr wrap="square" rtlCol="0">
            <a:spAutoFit/>
          </a:bodyPr>
          <a:lstStyle/>
          <a:p>
            <a:pPr marL="795338" lvl="1">
              <a:lnSpc>
                <a:spcPct val="115000"/>
              </a:lnSpc>
              <a:spcBef>
                <a:spcPts val="600"/>
              </a:spcBef>
              <a:buClr>
                <a:schemeClr val="accent1"/>
              </a:buClr>
              <a:buSzPts val="2000"/>
              <a:defRPr/>
            </a:pPr>
            <a:endParaRPr lang="es-ES" sz="1200" b="1" dirty="0">
              <a:solidFill>
                <a:schemeClr val="dk1"/>
              </a:solidFill>
              <a:latin typeface="+mn-lt"/>
              <a:ea typeface="Inter-Regular"/>
              <a:cs typeface="Inter-Regular"/>
              <a:sym typeface="Inter-Regular"/>
            </a:endParaRPr>
          </a:p>
          <a:p>
            <a:pPr marL="795338" lvl="1">
              <a:lnSpc>
                <a:spcPct val="115000"/>
              </a:lnSpc>
              <a:spcBef>
                <a:spcPts val="600"/>
              </a:spcBef>
              <a:buClr>
                <a:schemeClr val="accent1"/>
              </a:buClr>
              <a:buSzPts val="2000"/>
              <a:buFont typeface="Wingdings" pitchFamily="2" charset="2"/>
              <a:buChar char="ü"/>
              <a:defRPr/>
            </a:pPr>
            <a:r>
              <a:rPr lang="es-ES" sz="1200" b="1" dirty="0" err="1">
                <a:solidFill>
                  <a:schemeClr val="dk1"/>
                </a:solidFill>
                <a:latin typeface="+mn-lt"/>
                <a:ea typeface="Inter-Regular"/>
                <a:cs typeface="Inter-Regular"/>
                <a:sym typeface="Inter-Regular"/>
              </a:rPr>
              <a:t>Undefined</a:t>
            </a:r>
            <a:r>
              <a:rPr lang="es-ES" sz="1200" b="1" dirty="0">
                <a:solidFill>
                  <a:schemeClr val="dk1"/>
                </a:solidFill>
                <a:latin typeface="+mn-lt"/>
                <a:ea typeface="Inter-Regular"/>
                <a:cs typeface="Inter-Regular"/>
                <a:sym typeface="Inter-Regular"/>
              </a:rPr>
              <a:t>:</a:t>
            </a:r>
            <a:r>
              <a:rPr lang="es-ES" sz="1200" dirty="0">
                <a:solidFill>
                  <a:schemeClr val="dk1"/>
                </a:solidFill>
                <a:latin typeface="+mn-lt"/>
                <a:ea typeface="Inter-Regular"/>
                <a:cs typeface="Inter-Regular"/>
                <a:sym typeface="Inter-Regular"/>
              </a:rPr>
              <a:t> representa una variable que no se le ha asignado un valor o no ha 		sido declarada.</a:t>
            </a:r>
            <a:endParaRPr lang="es-ES" sz="1200" b="1" dirty="0">
              <a:solidFill>
                <a:schemeClr val="dk1"/>
              </a:solidFill>
              <a:latin typeface="+mn-lt"/>
              <a:ea typeface="Inter-Regular"/>
              <a:cs typeface="Inter-Regular"/>
              <a:sym typeface="Inter-Regular"/>
            </a:endParaRPr>
          </a:p>
          <a:p>
            <a:pPr marL="795338" lvl="1" defTabSz="852488">
              <a:lnSpc>
                <a:spcPct val="115000"/>
              </a:lnSpc>
              <a:spcBef>
                <a:spcPts val="600"/>
              </a:spcBef>
              <a:buClr>
                <a:schemeClr val="accent1"/>
              </a:buClr>
              <a:buSzPts val="2000"/>
              <a:buFont typeface="Wingdings" pitchFamily="2" charset="2"/>
              <a:buChar char="ü"/>
              <a:defRPr/>
            </a:pPr>
            <a:r>
              <a:rPr lang="es-ES" sz="1200" b="1" dirty="0" err="1">
                <a:solidFill>
                  <a:schemeClr val="dk1"/>
                </a:solidFill>
                <a:ea typeface="Inter-Regular"/>
                <a:cs typeface="Inter-Regular"/>
                <a:sym typeface="Inter-Regular"/>
              </a:rPr>
              <a:t>Boolean</a:t>
            </a:r>
            <a:r>
              <a:rPr lang="es-ES" sz="1200" b="1" dirty="0">
                <a:solidFill>
                  <a:schemeClr val="dk1"/>
                </a:solidFill>
                <a:ea typeface="Inter-Regular"/>
                <a:cs typeface="Inter-Regular"/>
                <a:sym typeface="Inter-Regular"/>
              </a:rPr>
              <a:t>: </a:t>
            </a:r>
            <a:r>
              <a:rPr lang="es-ES" sz="1200" dirty="0">
                <a:solidFill>
                  <a:schemeClr val="dk1"/>
                </a:solidFill>
                <a:ea typeface="Inter-Regular"/>
                <a:cs typeface="Inter-Regular"/>
                <a:sym typeface="Inter-Regular"/>
              </a:rPr>
              <a:t>representa un valor lógico y puede tener dos valores, </a:t>
            </a:r>
            <a:r>
              <a:rPr lang="es-ES" sz="1200" dirty="0" smtClean="0">
                <a:solidFill>
                  <a:schemeClr val="dk1"/>
                </a:solidFill>
                <a:ea typeface="Inter-Regular"/>
                <a:cs typeface="Inter-Regular"/>
                <a:sym typeface="Inter-Regular"/>
              </a:rPr>
              <a:t> </a:t>
            </a:r>
            <a:r>
              <a:rPr lang="es-ES" sz="1200" b="1" dirty="0">
                <a:solidFill>
                  <a:schemeClr val="dk1"/>
                </a:solidFill>
                <a:ea typeface="Inter-Regular"/>
                <a:cs typeface="Inter-Regular"/>
                <a:sym typeface="Inter-Regular"/>
              </a:rPr>
              <a:t>true</a:t>
            </a:r>
            <a:r>
              <a:rPr lang="es-ES" sz="1200" dirty="0">
                <a:solidFill>
                  <a:schemeClr val="dk1"/>
                </a:solidFill>
                <a:ea typeface="Inter-Regular"/>
                <a:cs typeface="Inter-Regular"/>
                <a:sym typeface="Inter-Regular"/>
              </a:rPr>
              <a:t> o </a:t>
            </a:r>
            <a:r>
              <a:rPr lang="es-ES" sz="1200" b="1" dirty="0" smtClean="0">
                <a:solidFill>
                  <a:schemeClr val="dk1"/>
                </a:solidFill>
                <a:ea typeface="Inter-Regular"/>
                <a:cs typeface="Inter-Regular"/>
                <a:sym typeface="Inter-Regular"/>
              </a:rPr>
              <a:t>false.</a:t>
            </a:r>
            <a:endParaRPr lang="es-ES" sz="1200" b="1" dirty="0">
              <a:solidFill>
                <a:schemeClr val="dk1"/>
              </a:solidFill>
              <a:ea typeface="Inter-Regular"/>
              <a:cs typeface="Inter-Regular"/>
              <a:sym typeface="Inter-Regular"/>
            </a:endParaRPr>
          </a:p>
          <a:p>
            <a:pPr marL="795338" lvl="1">
              <a:lnSpc>
                <a:spcPct val="115000"/>
              </a:lnSpc>
              <a:spcBef>
                <a:spcPts val="600"/>
              </a:spcBef>
              <a:buClr>
                <a:schemeClr val="accent1"/>
              </a:buClr>
              <a:buSzPts val="2000"/>
              <a:buFont typeface="Wingdings" pitchFamily="2" charset="2"/>
              <a:buChar char="ü"/>
              <a:defRPr/>
            </a:pPr>
            <a:r>
              <a:rPr lang="es-ES" sz="1200" b="1" dirty="0" err="1">
                <a:solidFill>
                  <a:schemeClr val="dk1"/>
                </a:solidFill>
                <a:latin typeface="+mn-lt"/>
                <a:ea typeface="Inter-Regular"/>
                <a:cs typeface="Inter-Regular"/>
                <a:sym typeface="Inter-Regular"/>
              </a:rPr>
              <a:t>Number</a:t>
            </a:r>
            <a:r>
              <a:rPr lang="es-ES" sz="1200" b="1" dirty="0">
                <a:solidFill>
                  <a:schemeClr val="dk1"/>
                </a:solidFill>
                <a:latin typeface="+mn-lt"/>
                <a:ea typeface="Inter-Regular"/>
                <a:cs typeface="Inter-Regular"/>
                <a:sym typeface="Inter-Regular"/>
              </a:rPr>
              <a:t>:</a:t>
            </a:r>
            <a:r>
              <a:rPr lang="es-ES" sz="1200" dirty="0">
                <a:solidFill>
                  <a:schemeClr val="dk1"/>
                </a:solidFill>
                <a:latin typeface="+mn-lt"/>
                <a:ea typeface="Inter-Regular"/>
                <a:cs typeface="Inter-Regular"/>
                <a:sym typeface="Inter-Regular"/>
              </a:rPr>
              <a:t> permite representar valores numéricos, 35,  -</a:t>
            </a:r>
            <a:r>
              <a:rPr lang="es-ES" sz="1200" dirty="0" smtClean="0">
                <a:solidFill>
                  <a:schemeClr val="dk1"/>
                </a:solidFill>
                <a:latin typeface="+mn-lt"/>
                <a:ea typeface="Inter-Regular"/>
                <a:cs typeface="Inter-Regular"/>
                <a:sym typeface="Inter-Regular"/>
              </a:rPr>
              <a:t>9.25.</a:t>
            </a:r>
            <a:endParaRPr lang="es-ES" sz="1200" b="1" dirty="0">
              <a:solidFill>
                <a:schemeClr val="dk1"/>
              </a:solidFill>
              <a:latin typeface="+mn-lt"/>
              <a:ea typeface="Inter-Regular"/>
              <a:cs typeface="Inter-Regular"/>
              <a:sym typeface="Inter-Regular"/>
            </a:endParaRPr>
          </a:p>
          <a:p>
            <a:pPr marL="795338" lvl="1" defTabSz="763588">
              <a:lnSpc>
                <a:spcPct val="115000"/>
              </a:lnSpc>
              <a:spcBef>
                <a:spcPts val="600"/>
              </a:spcBef>
              <a:buClr>
                <a:schemeClr val="accent1"/>
              </a:buClr>
              <a:buSzPts val="2000"/>
              <a:buFont typeface="Wingdings" pitchFamily="2" charset="2"/>
              <a:buChar char="ü"/>
              <a:defRPr/>
            </a:pPr>
            <a:r>
              <a:rPr lang="es-ES" sz="1200" b="1" dirty="0" err="1">
                <a:solidFill>
                  <a:schemeClr val="dk1"/>
                </a:solidFill>
                <a:latin typeface="+mn-lt"/>
                <a:ea typeface="Inter-Regular"/>
                <a:cs typeface="Inter-Regular"/>
                <a:sym typeface="Inter-Regular"/>
              </a:rPr>
              <a:t>BigInt</a:t>
            </a:r>
            <a:r>
              <a:rPr lang="es-ES" sz="1200" b="1" dirty="0">
                <a:solidFill>
                  <a:schemeClr val="dk1"/>
                </a:solidFill>
                <a:latin typeface="+mn-lt"/>
                <a:ea typeface="Inter-Regular"/>
                <a:cs typeface="Inter-Regular"/>
                <a:sym typeface="Inter-Regular"/>
              </a:rPr>
              <a:t>: </a:t>
            </a:r>
            <a:r>
              <a:rPr lang="es-ES" sz="1200" dirty="0">
                <a:solidFill>
                  <a:schemeClr val="dk1"/>
                </a:solidFill>
                <a:latin typeface="+mn-lt"/>
                <a:ea typeface="Inter-Regular"/>
                <a:cs typeface="Inter-Regular"/>
                <a:sym typeface="Inter-Regular"/>
              </a:rPr>
              <a:t>permite representar valores numéricos que son demasiado grandes 	para ser representados por el tipo de datos </a:t>
            </a:r>
            <a:r>
              <a:rPr lang="es-ES" sz="1200" b="1" dirty="0" err="1">
                <a:solidFill>
                  <a:schemeClr val="dk1"/>
                </a:solidFill>
                <a:latin typeface="+mn-lt"/>
                <a:ea typeface="Inter-Regular"/>
                <a:cs typeface="Inter-Regular"/>
                <a:sym typeface="Inter-Regular"/>
              </a:rPr>
              <a:t>number</a:t>
            </a:r>
            <a:r>
              <a:rPr lang="es-ES" sz="1200" dirty="0">
                <a:solidFill>
                  <a:schemeClr val="dk1"/>
                </a:solidFill>
                <a:latin typeface="+mn-lt"/>
                <a:ea typeface="Inter-Regular"/>
                <a:cs typeface="Inter-Regular"/>
                <a:sym typeface="Inter-Regular"/>
              </a:rPr>
              <a:t>.</a:t>
            </a:r>
            <a:endParaRPr lang="es-ES" sz="1200" b="1" dirty="0">
              <a:solidFill>
                <a:schemeClr val="dk1"/>
              </a:solidFill>
              <a:latin typeface="+mn-lt"/>
              <a:ea typeface="Inter-Regular"/>
              <a:cs typeface="Inter-Regular"/>
              <a:sym typeface="Inter-Regular"/>
            </a:endParaRPr>
          </a:p>
          <a:p>
            <a:pPr marL="795338" lvl="1">
              <a:lnSpc>
                <a:spcPct val="115000"/>
              </a:lnSpc>
              <a:spcBef>
                <a:spcPts val="600"/>
              </a:spcBef>
              <a:buClr>
                <a:schemeClr val="accent1"/>
              </a:buClr>
              <a:buSzPts val="2000"/>
              <a:buFont typeface="Wingdings" pitchFamily="2" charset="2"/>
              <a:buChar char="ü"/>
              <a:defRPr/>
            </a:pPr>
            <a:r>
              <a:rPr lang="es-ES" sz="1200" b="1" dirty="0" err="1">
                <a:solidFill>
                  <a:schemeClr val="dk1"/>
                </a:solidFill>
                <a:latin typeface="+mn-lt"/>
                <a:ea typeface="Inter-Regular"/>
                <a:cs typeface="Inter-Regular"/>
                <a:sym typeface="Inter-Regular"/>
              </a:rPr>
              <a:t>String</a:t>
            </a:r>
            <a:r>
              <a:rPr lang="es-ES" sz="1200" b="1" dirty="0">
                <a:solidFill>
                  <a:schemeClr val="dk1"/>
                </a:solidFill>
                <a:latin typeface="+mn-lt"/>
                <a:ea typeface="Inter-Regular"/>
                <a:cs typeface="Inter-Regular"/>
                <a:sym typeface="Inter-Regular"/>
              </a:rPr>
              <a:t>: </a:t>
            </a:r>
            <a:r>
              <a:rPr lang="es-ES" sz="1200" dirty="0">
                <a:solidFill>
                  <a:schemeClr val="dk1"/>
                </a:solidFill>
                <a:latin typeface="+mn-lt"/>
                <a:ea typeface="Inter-Regular"/>
                <a:cs typeface="Inter-Regular"/>
                <a:sym typeface="Inter-Regular"/>
              </a:rPr>
              <a:t>representa cadenas de caracteres (“” o </a:t>
            </a:r>
            <a:r>
              <a:rPr lang="es-ES" sz="1200" dirty="0" smtClean="0">
                <a:solidFill>
                  <a:schemeClr val="dk1"/>
                </a:solidFill>
                <a:latin typeface="+mn-lt"/>
                <a:ea typeface="Inter-Regular"/>
                <a:cs typeface="Inter-Regular"/>
                <a:sym typeface="Inter-Regular"/>
              </a:rPr>
              <a:t>‘’).</a:t>
            </a:r>
            <a:endParaRPr lang="es-ES" sz="1200" b="1" dirty="0">
              <a:solidFill>
                <a:schemeClr val="dk1"/>
              </a:solidFill>
              <a:latin typeface="+mn-lt"/>
              <a:ea typeface="Inter-Regular"/>
              <a:cs typeface="Inter-Regular"/>
              <a:sym typeface="Inter-Regular"/>
            </a:endParaRPr>
          </a:p>
          <a:p>
            <a:pPr marL="795338" lvl="1">
              <a:lnSpc>
                <a:spcPct val="115000"/>
              </a:lnSpc>
              <a:spcBef>
                <a:spcPts val="600"/>
              </a:spcBef>
              <a:buClr>
                <a:schemeClr val="accent1"/>
              </a:buClr>
              <a:buSzPts val="2000"/>
              <a:buFont typeface="Wingdings" pitchFamily="2" charset="2"/>
              <a:buChar char="ü"/>
              <a:defRPr/>
            </a:pPr>
            <a:r>
              <a:rPr lang="es-ES" sz="1200" b="1" dirty="0">
                <a:solidFill>
                  <a:schemeClr val="dk1"/>
                </a:solidFill>
                <a:latin typeface="+mn-lt"/>
                <a:ea typeface="Inter-Regular"/>
                <a:cs typeface="Inter-Regular"/>
                <a:sym typeface="Inter-Regular"/>
              </a:rPr>
              <a:t>Symbol:</a:t>
            </a:r>
            <a:r>
              <a:rPr lang="es-ES" sz="1200" dirty="0">
                <a:solidFill>
                  <a:schemeClr val="dk1"/>
                </a:solidFill>
                <a:latin typeface="+mn-lt"/>
                <a:ea typeface="Inter-Regular"/>
                <a:cs typeface="Inter-Regular"/>
                <a:sym typeface="Inter-Regular"/>
              </a:rPr>
              <a:t> representa un valor primitivo único e inmutable.</a:t>
            </a:r>
            <a:endParaRPr lang="es-ES" sz="1200" b="1" dirty="0">
              <a:solidFill>
                <a:schemeClr val="dk1"/>
              </a:solidFill>
              <a:latin typeface="+mn-lt"/>
              <a:ea typeface="Inter-Regular"/>
              <a:cs typeface="Inter-Regular"/>
              <a:sym typeface="Inter-Regular"/>
            </a:endParaRPr>
          </a:p>
          <a:p>
            <a:pPr marL="357188" lvl="0">
              <a:lnSpc>
                <a:spcPct val="115000"/>
              </a:lnSpc>
              <a:spcBef>
                <a:spcPts val="600"/>
              </a:spcBef>
              <a:buClr>
                <a:schemeClr val="accent1"/>
              </a:buClr>
              <a:buSzPts val="2000"/>
              <a:buFont typeface="Arial" pitchFamily="34" charset="0"/>
              <a:buChar char="•"/>
              <a:defRPr/>
            </a:pPr>
            <a:endParaRPr lang="es-ES" sz="1200" dirty="0">
              <a:solidFill>
                <a:schemeClr val="dk1"/>
              </a:solidFill>
              <a:latin typeface="+mn-lt"/>
              <a:ea typeface="Inter-Regular"/>
              <a:cs typeface="Inter-Regular"/>
              <a:sym typeface="Inter-Regular"/>
            </a:endParaRPr>
          </a:p>
          <a:p>
            <a:pPr marL="357188" lvl="0">
              <a:lnSpc>
                <a:spcPct val="115000"/>
              </a:lnSpc>
              <a:spcBef>
                <a:spcPts val="600"/>
              </a:spcBef>
              <a:buClr>
                <a:schemeClr val="accent1"/>
              </a:buClr>
              <a:buSzPts val="2000"/>
              <a:buFont typeface="Arial" pitchFamily="34" charset="0"/>
              <a:buChar char="•"/>
              <a:defRPr/>
            </a:pPr>
            <a:endParaRPr lang="es-ES" sz="1200" dirty="0">
              <a:solidFill>
                <a:schemeClr val="dk1"/>
              </a:solidFill>
              <a:latin typeface="+mn-lt"/>
              <a:ea typeface="Inter-Regular"/>
              <a:cs typeface="Inter-Regular"/>
              <a:sym typeface="Inter-Regular"/>
            </a:endParaRPr>
          </a:p>
          <a:p>
            <a:pPr marL="357188" lvl="0">
              <a:lnSpc>
                <a:spcPct val="115000"/>
              </a:lnSpc>
              <a:spcBef>
                <a:spcPts val="600"/>
              </a:spcBef>
              <a:buClr>
                <a:schemeClr val="accent1"/>
              </a:buClr>
              <a:buSzPts val="2000"/>
              <a:buFont typeface="Arial" pitchFamily="34" charset="0"/>
              <a:buChar char="•"/>
              <a:defRPr/>
            </a:pPr>
            <a:endParaRPr lang="es-ES" sz="1200" b="1" dirty="0">
              <a:solidFill>
                <a:schemeClr val="dk1"/>
              </a:solidFill>
              <a:latin typeface="Inter-Regular"/>
              <a:ea typeface="Inter-Regular"/>
              <a:cs typeface="Inter-Regular"/>
              <a:sym typeface="Inter-Regular"/>
            </a:endParaRPr>
          </a:p>
          <a:p>
            <a:pPr lvl="2">
              <a:lnSpc>
                <a:spcPct val="115000"/>
              </a:lnSpc>
              <a:spcBef>
                <a:spcPts val="600"/>
              </a:spcBef>
              <a:buClr>
                <a:schemeClr val="accent1"/>
              </a:buClr>
              <a:buSzPts val="2000"/>
            </a:pPr>
            <a:r>
              <a:rPr lang="es-ES" sz="1200" dirty="0">
                <a:solidFill>
                  <a:schemeClr val="dk1"/>
                </a:solidFill>
                <a:latin typeface="+mn-lt"/>
                <a:ea typeface="Inter-Regular"/>
                <a:cs typeface="Inter-Regular"/>
                <a:sym typeface="Inter-Regular"/>
              </a:rPr>
              <a:t>	</a:t>
            </a:r>
          </a:p>
          <a:p>
            <a:pPr marL="261938" lvl="2">
              <a:lnSpc>
                <a:spcPct val="115000"/>
              </a:lnSpc>
              <a:spcBef>
                <a:spcPts val="600"/>
              </a:spcBef>
              <a:buClr>
                <a:schemeClr val="accent1"/>
              </a:buClr>
              <a:buSzPts val="2000"/>
            </a:pPr>
            <a:endParaRPr lang="es-ES" sz="1200" dirty="0">
              <a:solidFill>
                <a:schemeClr val="dk1"/>
              </a:solidFill>
              <a:latin typeface="+mn-lt"/>
              <a:ea typeface="Inter-Regular"/>
              <a:cs typeface="Inter-Regular"/>
              <a:sym typeface="Inter-Regular"/>
            </a:endParaRPr>
          </a:p>
        </p:txBody>
      </p:sp>
    </p:spTree>
    <p:extLst>
      <p:ext uri="{BB962C8B-B14F-4D97-AF65-F5344CB8AC3E}">
        <p14:creationId xmlns:p14="http://schemas.microsoft.com/office/powerpoint/2010/main" val="5295184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smtClean="0"/>
              <a:t>9. </a:t>
            </a:r>
            <a:r>
              <a:rPr lang="en" sz="1800" dirty="0"/>
              <a:t>Manejo de la </a:t>
            </a:r>
            <a:r>
              <a:rPr lang="en" sz="1800" dirty="0" smtClean="0"/>
              <a:t>Sintaxis </a:t>
            </a:r>
            <a:r>
              <a:rPr lang="en" sz="1800" dirty="0"/>
              <a:t>del lenguaje – </a:t>
            </a:r>
            <a:r>
              <a:rPr lang="es-ES" sz="1800" dirty="0"/>
              <a:t>Otros tipos de datos</a:t>
            </a:r>
            <a:r>
              <a:rPr lang="en" sz="1800" dirty="0"/>
              <a:t>-</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35</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14" name="13 CuadroTexto"/>
          <p:cNvSpPr txBox="1"/>
          <p:nvPr/>
        </p:nvSpPr>
        <p:spPr>
          <a:xfrm>
            <a:off x="1214414" y="1000115"/>
            <a:ext cx="6500858" cy="3604513"/>
          </a:xfrm>
          <a:prstGeom prst="rect">
            <a:avLst/>
          </a:prstGeom>
          <a:noFill/>
        </p:spPr>
        <p:txBody>
          <a:bodyPr wrap="square" rtlCol="0">
            <a:spAutoFit/>
          </a:bodyPr>
          <a:lstStyle/>
          <a:p>
            <a:pPr marL="795338" lvl="1">
              <a:lnSpc>
                <a:spcPct val="115000"/>
              </a:lnSpc>
              <a:spcBef>
                <a:spcPts val="600"/>
              </a:spcBef>
              <a:buClr>
                <a:schemeClr val="accent1"/>
              </a:buClr>
              <a:buSzPts val="2000"/>
              <a:defRPr/>
            </a:pPr>
            <a:endParaRPr lang="es-ES" sz="1200" b="1" dirty="0">
              <a:solidFill>
                <a:schemeClr val="dk1"/>
              </a:solidFill>
              <a:latin typeface="+mn-lt"/>
              <a:ea typeface="Inter-Regular"/>
              <a:cs typeface="Inter-Regular"/>
              <a:sym typeface="Inter-Regular"/>
            </a:endParaRPr>
          </a:p>
          <a:p>
            <a:pPr marL="795338" lvl="1">
              <a:lnSpc>
                <a:spcPct val="115000"/>
              </a:lnSpc>
              <a:spcBef>
                <a:spcPts val="600"/>
              </a:spcBef>
              <a:buClr>
                <a:schemeClr val="accent1"/>
              </a:buClr>
              <a:buSzPts val="2000"/>
              <a:buFont typeface="Wingdings" pitchFamily="2" charset="2"/>
              <a:buChar char="ü"/>
              <a:defRPr/>
            </a:pPr>
            <a:r>
              <a:rPr lang="es-ES" sz="1200" b="1" smtClean="0">
                <a:solidFill>
                  <a:schemeClr val="dk1"/>
                </a:solidFill>
                <a:latin typeface="+mn-lt"/>
                <a:ea typeface="Inter-Regular"/>
                <a:cs typeface="Inter-Regular"/>
                <a:sym typeface="Inter-Regular"/>
              </a:rPr>
              <a:t>Null:</a:t>
            </a:r>
            <a:r>
              <a:rPr lang="es-ES" sz="1200" smtClean="0">
                <a:solidFill>
                  <a:schemeClr val="dk1"/>
                </a:solidFill>
                <a:latin typeface="+mn-lt"/>
                <a:ea typeface="Inter-Regular"/>
                <a:cs typeface="Inter-Regular"/>
                <a:sym typeface="Inter-Regular"/>
              </a:rPr>
              <a:t> representa la ausencia intencional de cualquier valor nulo o vacío.</a:t>
            </a:r>
          </a:p>
          <a:p>
            <a:pPr marL="795338" lvl="1">
              <a:lnSpc>
                <a:spcPct val="115000"/>
              </a:lnSpc>
              <a:spcBef>
                <a:spcPts val="600"/>
              </a:spcBef>
              <a:buClr>
                <a:schemeClr val="accent1"/>
              </a:buClr>
              <a:buSzPts val="2000"/>
              <a:defRPr/>
            </a:pPr>
            <a:endParaRPr lang="es-ES" sz="1200" b="1" dirty="0">
              <a:solidFill>
                <a:schemeClr val="dk1"/>
              </a:solidFill>
              <a:latin typeface="+mn-lt"/>
              <a:ea typeface="Inter-Regular"/>
              <a:cs typeface="Inter-Regular"/>
              <a:sym typeface="Inter-Regular"/>
            </a:endParaRPr>
          </a:p>
          <a:p>
            <a:pPr marL="795338" lvl="1">
              <a:lnSpc>
                <a:spcPct val="115000"/>
              </a:lnSpc>
              <a:spcBef>
                <a:spcPts val="600"/>
              </a:spcBef>
              <a:buClr>
                <a:schemeClr val="accent1"/>
              </a:buClr>
              <a:buSzPts val="2000"/>
              <a:buFont typeface="Wingdings" pitchFamily="2" charset="2"/>
              <a:buChar char="ü"/>
              <a:tabLst>
                <a:tab pos="1527175" algn="l"/>
              </a:tabLst>
              <a:defRPr/>
            </a:pPr>
            <a:r>
              <a:rPr lang="es-ES" sz="1200" b="1" dirty="0" err="1">
                <a:solidFill>
                  <a:schemeClr val="dk1"/>
                </a:solidFill>
                <a:latin typeface="+mn-lt"/>
                <a:ea typeface="Inter-Regular"/>
                <a:cs typeface="Inter-Regular"/>
                <a:sym typeface="Inter-Regular"/>
              </a:rPr>
              <a:t>Object</a:t>
            </a:r>
            <a:r>
              <a:rPr lang="es-ES" sz="1200" b="1" dirty="0">
                <a:solidFill>
                  <a:schemeClr val="dk1"/>
                </a:solidFill>
                <a:latin typeface="+mn-lt"/>
                <a:ea typeface="Inter-Regular"/>
                <a:cs typeface="Inter-Regular"/>
                <a:sym typeface="Inter-Regular"/>
              </a:rPr>
              <a:t>: </a:t>
            </a:r>
            <a:r>
              <a:rPr lang="es-ES" sz="1200" dirty="0">
                <a:solidFill>
                  <a:schemeClr val="dk1"/>
                </a:solidFill>
                <a:latin typeface="+mn-lt"/>
                <a:ea typeface="Inter-Regular"/>
                <a:cs typeface="Inter-Regular"/>
                <a:sym typeface="Inter-Regular"/>
              </a:rPr>
              <a:t>representa una colección de datos definidos y entidades más 	complejas.</a:t>
            </a:r>
          </a:p>
          <a:p>
            <a:pPr marL="795338" lvl="1">
              <a:lnSpc>
                <a:spcPct val="115000"/>
              </a:lnSpc>
              <a:spcBef>
                <a:spcPts val="600"/>
              </a:spcBef>
              <a:buClr>
                <a:schemeClr val="accent1"/>
              </a:buClr>
              <a:buSzPts val="2000"/>
              <a:buFont typeface="Wingdings" pitchFamily="2" charset="2"/>
              <a:buChar char="ü"/>
              <a:tabLst>
                <a:tab pos="1527175" algn="l"/>
              </a:tabLst>
              <a:defRPr/>
            </a:pPr>
            <a:endParaRPr lang="es-ES" sz="1200" b="1" dirty="0">
              <a:solidFill>
                <a:schemeClr val="dk1"/>
              </a:solidFill>
              <a:latin typeface="+mn-lt"/>
              <a:ea typeface="Inter-Regular"/>
              <a:cs typeface="Inter-Regular"/>
              <a:sym typeface="Inter-Regular"/>
            </a:endParaRPr>
          </a:p>
          <a:p>
            <a:pPr marL="795338" lvl="1" defTabSz="1792288">
              <a:lnSpc>
                <a:spcPct val="115000"/>
              </a:lnSpc>
              <a:spcBef>
                <a:spcPts val="600"/>
              </a:spcBef>
              <a:buClr>
                <a:schemeClr val="accent1"/>
              </a:buClr>
              <a:buSzPts val="2000"/>
              <a:buFont typeface="Wingdings" pitchFamily="2" charset="2"/>
              <a:buChar char="ü"/>
              <a:defRPr/>
            </a:pPr>
            <a:r>
              <a:rPr lang="es-ES" sz="1200" b="1" dirty="0" err="1">
                <a:solidFill>
                  <a:schemeClr val="dk1"/>
                </a:solidFill>
                <a:latin typeface="+mn-lt"/>
                <a:ea typeface="Inter-Regular"/>
                <a:cs typeface="Inter-Regular"/>
                <a:sym typeface="Inter-Regular"/>
              </a:rPr>
              <a:t>Function</a:t>
            </a:r>
            <a:r>
              <a:rPr lang="es-ES" sz="1200" b="1" dirty="0">
                <a:solidFill>
                  <a:schemeClr val="dk1"/>
                </a:solidFill>
                <a:latin typeface="+mn-lt"/>
                <a:ea typeface="Inter-Regular"/>
                <a:cs typeface="Inter-Regular"/>
                <a:sym typeface="Inter-Regular"/>
              </a:rPr>
              <a:t>:</a:t>
            </a:r>
            <a:r>
              <a:rPr lang="es-ES" sz="1200" dirty="0">
                <a:solidFill>
                  <a:schemeClr val="dk1"/>
                </a:solidFill>
                <a:latin typeface="+mn-lt"/>
                <a:ea typeface="Inter-Regular"/>
                <a:cs typeface="Inter-Regular"/>
                <a:sym typeface="Inter-Regular"/>
              </a:rPr>
              <a:t> es una forma abreviada para funciones. Son objetos con la 	capacidad de ser ejecutables.</a:t>
            </a:r>
          </a:p>
          <a:p>
            <a:pPr marL="357188" lvl="0">
              <a:lnSpc>
                <a:spcPct val="115000"/>
              </a:lnSpc>
              <a:spcBef>
                <a:spcPts val="600"/>
              </a:spcBef>
              <a:buClr>
                <a:schemeClr val="accent1"/>
              </a:buClr>
              <a:buSzPts val="2000"/>
              <a:buFont typeface="Arial" pitchFamily="34" charset="0"/>
              <a:buChar char="•"/>
              <a:defRPr/>
            </a:pPr>
            <a:endParaRPr lang="es-ES" sz="1200" dirty="0">
              <a:solidFill>
                <a:schemeClr val="dk1"/>
              </a:solidFill>
              <a:latin typeface="+mn-lt"/>
              <a:ea typeface="Inter-Regular"/>
              <a:cs typeface="Inter-Regular"/>
              <a:sym typeface="Inter-Regular"/>
            </a:endParaRPr>
          </a:p>
          <a:p>
            <a:pPr marL="357188" lvl="0">
              <a:lnSpc>
                <a:spcPct val="115000"/>
              </a:lnSpc>
              <a:spcBef>
                <a:spcPts val="600"/>
              </a:spcBef>
              <a:buClr>
                <a:schemeClr val="accent1"/>
              </a:buClr>
              <a:buSzPts val="2000"/>
              <a:buFont typeface="Arial" pitchFamily="34" charset="0"/>
              <a:buChar char="•"/>
              <a:defRPr/>
            </a:pPr>
            <a:endParaRPr lang="es-ES" sz="1200" dirty="0">
              <a:solidFill>
                <a:schemeClr val="dk1"/>
              </a:solidFill>
              <a:latin typeface="+mn-lt"/>
              <a:ea typeface="Inter-Regular"/>
              <a:cs typeface="Inter-Regular"/>
              <a:sym typeface="Inter-Regular"/>
            </a:endParaRPr>
          </a:p>
          <a:p>
            <a:pPr marL="357188" lvl="0">
              <a:lnSpc>
                <a:spcPct val="115000"/>
              </a:lnSpc>
              <a:spcBef>
                <a:spcPts val="600"/>
              </a:spcBef>
              <a:buClr>
                <a:schemeClr val="accent1"/>
              </a:buClr>
              <a:buSzPts val="2000"/>
              <a:buFont typeface="Arial" pitchFamily="34" charset="0"/>
              <a:buChar char="•"/>
              <a:defRPr/>
            </a:pPr>
            <a:endParaRPr lang="es-ES" sz="1200" b="1" dirty="0">
              <a:solidFill>
                <a:schemeClr val="dk1"/>
              </a:solidFill>
              <a:latin typeface="Inter-Regular"/>
              <a:ea typeface="Inter-Regular"/>
              <a:cs typeface="Inter-Regular"/>
              <a:sym typeface="Inter-Regular"/>
            </a:endParaRPr>
          </a:p>
          <a:p>
            <a:pPr lvl="2">
              <a:lnSpc>
                <a:spcPct val="115000"/>
              </a:lnSpc>
              <a:spcBef>
                <a:spcPts val="600"/>
              </a:spcBef>
              <a:buClr>
                <a:schemeClr val="accent1"/>
              </a:buClr>
              <a:buSzPts val="2000"/>
            </a:pPr>
            <a:r>
              <a:rPr lang="es-ES" sz="1200" dirty="0">
                <a:solidFill>
                  <a:schemeClr val="dk1"/>
                </a:solidFill>
                <a:latin typeface="+mn-lt"/>
                <a:ea typeface="Inter-Regular"/>
                <a:cs typeface="Inter-Regular"/>
                <a:sym typeface="Inter-Regular"/>
              </a:rPr>
              <a:t>	</a:t>
            </a:r>
          </a:p>
          <a:p>
            <a:pPr marL="261938" lvl="2">
              <a:lnSpc>
                <a:spcPct val="115000"/>
              </a:lnSpc>
              <a:spcBef>
                <a:spcPts val="600"/>
              </a:spcBef>
              <a:buClr>
                <a:schemeClr val="accent1"/>
              </a:buClr>
              <a:buSzPts val="2000"/>
            </a:pPr>
            <a:endParaRPr lang="es-ES" sz="1200" dirty="0">
              <a:solidFill>
                <a:schemeClr val="dk1"/>
              </a:solidFill>
              <a:latin typeface="+mn-lt"/>
              <a:ea typeface="Inter-Regular"/>
              <a:cs typeface="Inter-Regular"/>
              <a:sym typeface="Inter-Regular"/>
            </a:endParaRPr>
          </a:p>
        </p:txBody>
      </p:sp>
    </p:spTree>
    <p:extLst>
      <p:ext uri="{BB962C8B-B14F-4D97-AF65-F5344CB8AC3E}">
        <p14:creationId xmlns:p14="http://schemas.microsoft.com/office/powerpoint/2010/main" val="26221650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smtClean="0"/>
              <a:t>9. </a:t>
            </a:r>
            <a:r>
              <a:rPr lang="en" sz="1800" dirty="0"/>
              <a:t>Manejo de la </a:t>
            </a:r>
            <a:r>
              <a:rPr lang="en" sz="1800" dirty="0" smtClean="0"/>
              <a:t>Sintaxis </a:t>
            </a:r>
            <a:r>
              <a:rPr lang="en" sz="1800" dirty="0"/>
              <a:t>del lenguaje – Conversiones entre tipos -</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36</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6" name="5 CuadroTexto"/>
          <p:cNvSpPr txBox="1"/>
          <p:nvPr/>
        </p:nvSpPr>
        <p:spPr>
          <a:xfrm>
            <a:off x="1214414" y="1000114"/>
            <a:ext cx="6500858" cy="3197798"/>
          </a:xfrm>
          <a:prstGeom prst="rect">
            <a:avLst/>
          </a:prstGeom>
          <a:noFill/>
        </p:spPr>
        <p:txBody>
          <a:bodyPr wrap="square" rtlCol="0">
            <a:spAutoFit/>
          </a:bodyPr>
          <a:lstStyle/>
          <a:p>
            <a:pPr marL="357188" lvl="0">
              <a:lnSpc>
                <a:spcPct val="115000"/>
              </a:lnSpc>
              <a:spcBef>
                <a:spcPts val="600"/>
              </a:spcBef>
              <a:buClr>
                <a:schemeClr val="accent1"/>
              </a:buClr>
              <a:buSzPts val="2000"/>
              <a:buFont typeface="Arial" pitchFamily="34" charset="0"/>
              <a:buChar char="•"/>
              <a:defRPr/>
            </a:pPr>
            <a:r>
              <a:rPr lang="en" sz="1200" b="1" dirty="0"/>
              <a:t>Conversión entre tipos de datos:</a:t>
            </a:r>
          </a:p>
          <a:p>
            <a:pPr marL="723900" lvl="2" indent="76200">
              <a:lnSpc>
                <a:spcPct val="115000"/>
              </a:lnSpc>
              <a:spcBef>
                <a:spcPts val="600"/>
              </a:spcBef>
              <a:buClr>
                <a:schemeClr val="accent1"/>
              </a:buClr>
              <a:buSzPts val="2000"/>
              <a:buFont typeface="Wingdings" pitchFamily="2" charset="2"/>
              <a:buChar char="ü"/>
              <a:defRPr/>
            </a:pPr>
            <a:r>
              <a:rPr lang="en" sz="1200" dirty="0"/>
              <a:t>Entero + Float = Float</a:t>
            </a:r>
          </a:p>
          <a:p>
            <a:pPr marL="723900" lvl="2" indent="76200">
              <a:lnSpc>
                <a:spcPct val="115000"/>
              </a:lnSpc>
              <a:spcBef>
                <a:spcPts val="600"/>
              </a:spcBef>
              <a:buClr>
                <a:schemeClr val="accent1"/>
              </a:buClr>
              <a:buSzPts val="2000"/>
              <a:buFont typeface="Wingdings" pitchFamily="2" charset="2"/>
              <a:buChar char="ü"/>
              <a:defRPr/>
            </a:pPr>
            <a:r>
              <a:rPr lang="en" sz="1200" dirty="0"/>
              <a:t>Número + Cadena= Cadena</a:t>
            </a:r>
          </a:p>
          <a:p>
            <a:pPr marL="723900" lvl="2" indent="76200">
              <a:lnSpc>
                <a:spcPct val="115000"/>
              </a:lnSpc>
              <a:spcBef>
                <a:spcPts val="600"/>
              </a:spcBef>
              <a:buClr>
                <a:schemeClr val="accent1"/>
              </a:buClr>
              <a:buSzPts val="2000"/>
              <a:defRPr/>
            </a:pPr>
            <a:endParaRPr lang="en" sz="1200" dirty="0"/>
          </a:p>
          <a:p>
            <a:pPr marL="357188" lvl="0">
              <a:lnSpc>
                <a:spcPct val="115000"/>
              </a:lnSpc>
              <a:spcBef>
                <a:spcPts val="600"/>
              </a:spcBef>
              <a:buClr>
                <a:schemeClr val="accent1"/>
              </a:buClr>
              <a:buSzPts val="2000"/>
              <a:buFont typeface="Arial" pitchFamily="34" charset="0"/>
              <a:buChar char="•"/>
              <a:defRPr/>
            </a:pPr>
            <a:r>
              <a:rPr lang="en" sz="1200" b="1" dirty="0"/>
              <a:t>Conversión de cadenas a números</a:t>
            </a:r>
          </a:p>
          <a:p>
            <a:pPr marL="723900" lvl="2" indent="76200">
              <a:lnSpc>
                <a:spcPct val="115000"/>
              </a:lnSpc>
              <a:spcBef>
                <a:spcPts val="600"/>
              </a:spcBef>
              <a:buClr>
                <a:schemeClr val="accent1"/>
              </a:buClr>
              <a:buSzPts val="2000"/>
              <a:buFont typeface="Wingdings" pitchFamily="2" charset="2"/>
              <a:buChar char="ü"/>
              <a:defRPr/>
            </a:pPr>
            <a:r>
              <a:rPr lang="en" sz="1200" dirty="0"/>
              <a:t>parseInt(“32”)</a:t>
            </a:r>
          </a:p>
          <a:p>
            <a:pPr marL="723900" lvl="2" indent="76200">
              <a:lnSpc>
                <a:spcPct val="115000"/>
              </a:lnSpc>
              <a:spcBef>
                <a:spcPts val="600"/>
              </a:spcBef>
              <a:buClr>
                <a:schemeClr val="accent1"/>
              </a:buClr>
              <a:buSzPts val="2000"/>
              <a:buFont typeface="Wingdings" pitchFamily="2" charset="2"/>
              <a:buChar char="ü"/>
              <a:defRPr/>
            </a:pPr>
            <a:r>
              <a:rPr lang="en" sz="1200" dirty="0"/>
              <a:t>parseFloat(“32.1”)</a:t>
            </a:r>
          </a:p>
          <a:p>
            <a:pPr marL="357188" lvl="0">
              <a:lnSpc>
                <a:spcPct val="115000"/>
              </a:lnSpc>
              <a:spcBef>
                <a:spcPts val="600"/>
              </a:spcBef>
              <a:buClr>
                <a:schemeClr val="accent1"/>
              </a:buClr>
              <a:buSzPts val="2000"/>
              <a:buFont typeface="Arial" pitchFamily="34" charset="0"/>
              <a:buChar char="•"/>
              <a:defRPr/>
            </a:pPr>
            <a:endParaRPr lang="en" sz="1200" b="1" dirty="0"/>
          </a:p>
          <a:p>
            <a:pPr marL="357188" lvl="0">
              <a:lnSpc>
                <a:spcPct val="115000"/>
              </a:lnSpc>
              <a:spcBef>
                <a:spcPts val="600"/>
              </a:spcBef>
              <a:buClr>
                <a:schemeClr val="accent1"/>
              </a:buClr>
              <a:buSzPts val="2000"/>
              <a:buFont typeface="Arial" pitchFamily="34" charset="0"/>
              <a:buChar char="•"/>
              <a:defRPr/>
            </a:pPr>
            <a:r>
              <a:rPr lang="en" sz="1200" b="1" dirty="0"/>
              <a:t>Conversión de números a cadenas:</a:t>
            </a:r>
          </a:p>
          <a:p>
            <a:pPr marL="723900" lvl="2" indent="76200">
              <a:lnSpc>
                <a:spcPct val="115000"/>
              </a:lnSpc>
              <a:spcBef>
                <a:spcPts val="600"/>
              </a:spcBef>
              <a:buClr>
                <a:schemeClr val="accent1"/>
              </a:buClr>
              <a:buSzPts val="2000"/>
              <a:buFont typeface="Wingdings" pitchFamily="2" charset="2"/>
              <a:buChar char="ü"/>
              <a:defRPr/>
            </a:pPr>
            <a:r>
              <a:rPr lang="en" sz="1200" dirty="0"/>
              <a:t>“32”+ 5 // “325”</a:t>
            </a:r>
            <a:endParaRPr lang="es-ES" sz="1200" dirty="0">
              <a:solidFill>
                <a:schemeClr val="dk1"/>
              </a:solidFill>
              <a:latin typeface="+mn-lt"/>
              <a:ea typeface="Inter-Regular"/>
              <a:cs typeface="Inter-Regular"/>
              <a:sym typeface="Inter-Regular"/>
            </a:endParaRPr>
          </a:p>
          <a:p>
            <a:pPr marL="261938" lvl="2">
              <a:lnSpc>
                <a:spcPct val="115000"/>
              </a:lnSpc>
              <a:spcBef>
                <a:spcPts val="600"/>
              </a:spcBef>
              <a:buClr>
                <a:schemeClr val="accent1"/>
              </a:buClr>
              <a:buSzPts val="2000"/>
            </a:pPr>
            <a:endParaRPr lang="es-ES" sz="1200" dirty="0">
              <a:solidFill>
                <a:schemeClr val="dk1"/>
              </a:solidFill>
              <a:latin typeface="+mn-lt"/>
              <a:ea typeface="Inter-Regular"/>
              <a:cs typeface="Inter-Regular"/>
              <a:sym typeface="Inter-Regula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smtClean="0"/>
              <a:t>9. </a:t>
            </a:r>
            <a:r>
              <a:rPr lang="en" sz="1800" dirty="0"/>
              <a:t>Manejo de la </a:t>
            </a:r>
            <a:r>
              <a:rPr lang="en" sz="1800" dirty="0" smtClean="0"/>
              <a:t>Sintaxis </a:t>
            </a:r>
            <a:r>
              <a:rPr lang="en" sz="1800" dirty="0"/>
              <a:t>del lenguaje – Operadores de comparación-</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37</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pic>
        <p:nvPicPr>
          <p:cNvPr id="1026" name="Picture 2"/>
          <p:cNvPicPr>
            <a:picLocks noChangeAspect="1" noChangeArrowheads="1"/>
          </p:cNvPicPr>
          <p:nvPr/>
        </p:nvPicPr>
        <p:blipFill>
          <a:blip r:embed="rId3"/>
          <a:srcRect/>
          <a:stretch>
            <a:fillRect/>
          </a:stretch>
        </p:blipFill>
        <p:spPr bwMode="auto">
          <a:xfrm>
            <a:off x="1857356" y="1357304"/>
            <a:ext cx="5224484" cy="27047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smtClean="0"/>
              <a:t>9. </a:t>
            </a:r>
            <a:r>
              <a:rPr lang="en" sz="1800" dirty="0"/>
              <a:t>Manejo de la </a:t>
            </a:r>
            <a:r>
              <a:rPr lang="en" sz="1800" dirty="0" smtClean="0"/>
              <a:t>Sintaxis </a:t>
            </a:r>
            <a:r>
              <a:rPr lang="en" sz="1800" dirty="0"/>
              <a:t>del lenguaje – Operadores aritméticos</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38</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pic>
        <p:nvPicPr>
          <p:cNvPr id="2050" name="Picture 2"/>
          <p:cNvPicPr>
            <a:picLocks noChangeAspect="1" noChangeArrowheads="1"/>
          </p:cNvPicPr>
          <p:nvPr/>
        </p:nvPicPr>
        <p:blipFill>
          <a:blip r:embed="rId3"/>
          <a:srcRect/>
          <a:stretch>
            <a:fillRect/>
          </a:stretch>
        </p:blipFill>
        <p:spPr bwMode="auto">
          <a:xfrm>
            <a:off x="1857356" y="1148945"/>
            <a:ext cx="4886344" cy="25610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smtClean="0"/>
              <a:t>9. </a:t>
            </a:r>
            <a:r>
              <a:rPr lang="en" sz="1800" dirty="0"/>
              <a:t>Manejo de la </a:t>
            </a:r>
            <a:r>
              <a:rPr lang="en" sz="1800" dirty="0" smtClean="0"/>
              <a:t>Sintaxis </a:t>
            </a:r>
            <a:r>
              <a:rPr lang="en" sz="1800" dirty="0"/>
              <a:t>del lenguaje – Operadores de asignación</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39</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pic>
        <p:nvPicPr>
          <p:cNvPr id="3074" name="Picture 2"/>
          <p:cNvPicPr>
            <a:picLocks noChangeAspect="1" noChangeArrowheads="1"/>
          </p:cNvPicPr>
          <p:nvPr/>
        </p:nvPicPr>
        <p:blipFill>
          <a:blip r:embed="rId3"/>
          <a:srcRect/>
          <a:stretch>
            <a:fillRect/>
          </a:stretch>
        </p:blipFill>
        <p:spPr bwMode="auto">
          <a:xfrm>
            <a:off x="1643042" y="1285866"/>
            <a:ext cx="5272110" cy="27825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928662" y="357172"/>
            <a:ext cx="767578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smtClean="0"/>
              <a:t/>
            </a:r>
            <a:br>
              <a:rPr lang="en" sz="2000" dirty="0" smtClean="0"/>
            </a:br>
            <a:r>
              <a:rPr lang="en" sz="2000" dirty="0" smtClean="0"/>
              <a:t>2. Identificación y diferenciación de modelos de ejecución.</a:t>
            </a:r>
            <a:endParaRPr sz="20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pic>
        <p:nvPicPr>
          <p:cNvPr id="4" name="Imagen 3"/>
          <p:cNvPicPr>
            <a:picLocks noChangeAspect="1"/>
          </p:cNvPicPr>
          <p:nvPr/>
        </p:nvPicPr>
        <p:blipFill>
          <a:blip r:embed="rId3"/>
          <a:stretch>
            <a:fillRect/>
          </a:stretch>
        </p:blipFill>
        <p:spPr>
          <a:xfrm>
            <a:off x="1259632" y="1131590"/>
            <a:ext cx="6777935" cy="2344093"/>
          </a:xfrm>
          <a:prstGeom prst="rect">
            <a:avLst/>
          </a:prstGeom>
        </p:spPr>
      </p:pic>
    </p:spTree>
    <p:extLst>
      <p:ext uri="{BB962C8B-B14F-4D97-AF65-F5344CB8AC3E}">
        <p14:creationId xmlns:p14="http://schemas.microsoft.com/office/powerpoint/2010/main" val="17533925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a:t>9. Manejo de la Sintaxis del </a:t>
            </a:r>
            <a:r>
              <a:rPr lang="en" sz="1800" dirty="0" smtClean="0"/>
              <a:t>lenguaje – </a:t>
            </a:r>
            <a:r>
              <a:rPr lang="en" sz="1800" dirty="0"/>
              <a:t>Operadores booleanos -</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40</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pic>
        <p:nvPicPr>
          <p:cNvPr id="4098" name="Picture 2"/>
          <p:cNvPicPr>
            <a:picLocks noChangeAspect="1" noChangeArrowheads="1"/>
          </p:cNvPicPr>
          <p:nvPr/>
        </p:nvPicPr>
        <p:blipFill>
          <a:blip r:embed="rId3"/>
          <a:srcRect/>
          <a:stretch>
            <a:fillRect/>
          </a:stretch>
        </p:blipFill>
        <p:spPr bwMode="auto">
          <a:xfrm>
            <a:off x="1928794" y="1214428"/>
            <a:ext cx="4994945" cy="1143008"/>
          </a:xfrm>
          <a:prstGeom prst="rect">
            <a:avLst/>
          </a:prstGeom>
          <a:noFill/>
          <a:ln w="9525">
            <a:noFill/>
            <a:miter lim="800000"/>
            <a:headEnd/>
            <a:tailEnd/>
          </a:ln>
          <a:effectLst/>
        </p:spPr>
      </p:pic>
      <p:sp>
        <p:nvSpPr>
          <p:cNvPr id="8" name="7 CuadroTexto"/>
          <p:cNvSpPr txBox="1"/>
          <p:nvPr/>
        </p:nvSpPr>
        <p:spPr>
          <a:xfrm>
            <a:off x="1857356" y="2714626"/>
            <a:ext cx="5429288" cy="2329869"/>
          </a:xfrm>
          <a:prstGeom prst="rect">
            <a:avLst/>
          </a:prstGeom>
          <a:noFill/>
        </p:spPr>
        <p:txBody>
          <a:bodyPr wrap="square" rtlCol="0">
            <a:spAutoFit/>
          </a:bodyPr>
          <a:lstStyle/>
          <a:p>
            <a:pPr lvl="0">
              <a:lnSpc>
                <a:spcPct val="115000"/>
              </a:lnSpc>
              <a:spcBef>
                <a:spcPts val="600"/>
              </a:spcBef>
              <a:buClr>
                <a:schemeClr val="accent1"/>
              </a:buClr>
              <a:buSzPts val="2000"/>
              <a:buFont typeface="Arial" pitchFamily="34" charset="0"/>
              <a:buChar char="•"/>
              <a:defRPr/>
            </a:pPr>
            <a:r>
              <a:rPr lang="es-ES" sz="1200" dirty="0">
                <a:solidFill>
                  <a:schemeClr val="dk1"/>
                </a:solidFill>
                <a:latin typeface="+mn-lt"/>
                <a:ea typeface="Inter-Regular"/>
                <a:cs typeface="Inter-Regular"/>
                <a:sym typeface="Inter-Regular"/>
              </a:rPr>
              <a:t> La operación </a:t>
            </a:r>
            <a:r>
              <a:rPr lang="es-ES" sz="1200" b="1" dirty="0">
                <a:solidFill>
                  <a:schemeClr val="dk1"/>
                </a:solidFill>
                <a:latin typeface="+mn-lt"/>
                <a:ea typeface="Inter-Regular"/>
                <a:cs typeface="Inter-Regular"/>
                <a:sym typeface="Inter-Regular"/>
              </a:rPr>
              <a:t>AND</a:t>
            </a:r>
            <a:r>
              <a:rPr lang="es-ES" sz="1200" dirty="0">
                <a:solidFill>
                  <a:schemeClr val="dk1"/>
                </a:solidFill>
                <a:latin typeface="+mn-lt"/>
                <a:ea typeface="Inter-Regular"/>
                <a:cs typeface="Inter-Regular"/>
                <a:sym typeface="Inter-Regular"/>
              </a:rPr>
              <a:t> solo es true cuando todos los operadores son true.</a:t>
            </a:r>
          </a:p>
          <a:p>
            <a:pPr lvl="0">
              <a:lnSpc>
                <a:spcPct val="115000"/>
              </a:lnSpc>
              <a:spcBef>
                <a:spcPts val="600"/>
              </a:spcBef>
              <a:buClr>
                <a:schemeClr val="accent1"/>
              </a:buClr>
              <a:buSzPts val="2000"/>
              <a:buFont typeface="Arial" pitchFamily="34" charset="0"/>
              <a:buChar char="•"/>
              <a:defRPr/>
            </a:pPr>
            <a:r>
              <a:rPr lang="es-ES" sz="1200" dirty="0">
                <a:solidFill>
                  <a:schemeClr val="dk1"/>
                </a:solidFill>
                <a:latin typeface="+mn-lt"/>
                <a:ea typeface="Inter-Regular"/>
                <a:cs typeface="Inter-Regular"/>
                <a:sym typeface="Inter-Regular"/>
              </a:rPr>
              <a:t> La operación </a:t>
            </a:r>
            <a:r>
              <a:rPr lang="es-ES" sz="1200" b="1" dirty="0">
                <a:solidFill>
                  <a:schemeClr val="dk1"/>
                </a:solidFill>
                <a:latin typeface="+mn-lt"/>
                <a:ea typeface="Inter-Regular"/>
                <a:cs typeface="Inter-Regular"/>
                <a:sym typeface="Inter-Regular"/>
              </a:rPr>
              <a:t>OR</a:t>
            </a:r>
            <a:r>
              <a:rPr lang="es-ES" sz="1200" dirty="0">
                <a:solidFill>
                  <a:schemeClr val="dk1"/>
                </a:solidFill>
                <a:latin typeface="+mn-lt"/>
                <a:ea typeface="Inter-Regular"/>
                <a:cs typeface="Inter-Regular"/>
                <a:sym typeface="Inter-Regular"/>
              </a:rPr>
              <a:t> es true siempre que haya un operador true.</a:t>
            </a:r>
          </a:p>
          <a:p>
            <a:pPr lvl="0">
              <a:lnSpc>
                <a:spcPct val="115000"/>
              </a:lnSpc>
              <a:spcBef>
                <a:spcPts val="600"/>
              </a:spcBef>
              <a:buClr>
                <a:schemeClr val="accent1"/>
              </a:buClr>
              <a:buSzPts val="2000"/>
              <a:buFont typeface="Arial" pitchFamily="34" charset="0"/>
              <a:buChar char="•"/>
              <a:defRPr/>
            </a:pPr>
            <a:r>
              <a:rPr lang="es-ES" sz="1200" dirty="0">
                <a:solidFill>
                  <a:schemeClr val="dk1"/>
                </a:solidFill>
                <a:latin typeface="+mn-lt"/>
                <a:ea typeface="Inter-Regular"/>
                <a:cs typeface="Inter-Regular"/>
                <a:sym typeface="Inter-Regular"/>
              </a:rPr>
              <a:t>La operación </a:t>
            </a:r>
            <a:r>
              <a:rPr lang="es-ES" sz="1200" b="1" dirty="0">
                <a:solidFill>
                  <a:schemeClr val="dk1"/>
                </a:solidFill>
                <a:latin typeface="+mn-lt"/>
                <a:ea typeface="Inter-Regular"/>
                <a:cs typeface="Inter-Regular"/>
                <a:sym typeface="Inter-Regular"/>
              </a:rPr>
              <a:t>NOT</a:t>
            </a:r>
            <a:r>
              <a:rPr lang="es-ES" sz="1200" dirty="0">
                <a:solidFill>
                  <a:schemeClr val="dk1"/>
                </a:solidFill>
                <a:latin typeface="+mn-lt"/>
                <a:ea typeface="Inter-Regular"/>
                <a:cs typeface="Inter-Regular"/>
                <a:sym typeface="Inter-Regular"/>
              </a:rPr>
              <a:t> cambia el valor del </a:t>
            </a:r>
            <a:r>
              <a:rPr lang="es-ES" sz="1200" dirty="0" err="1">
                <a:solidFill>
                  <a:schemeClr val="dk1"/>
                </a:solidFill>
                <a:latin typeface="+mn-lt"/>
                <a:ea typeface="Inter-Regular"/>
                <a:cs typeface="Inter-Regular"/>
                <a:sym typeface="Inter-Regular"/>
              </a:rPr>
              <a:t>boolean</a:t>
            </a:r>
            <a:r>
              <a:rPr lang="es-ES" sz="1200" dirty="0">
                <a:solidFill>
                  <a:schemeClr val="dk1"/>
                </a:solidFill>
                <a:latin typeface="+mn-lt"/>
                <a:ea typeface="Inter-Regular"/>
                <a:cs typeface="Inter-Regular"/>
                <a:sym typeface="Inter-Regular"/>
              </a:rPr>
              <a:t> resultado </a:t>
            </a:r>
          </a:p>
          <a:p>
            <a:pPr marL="357188" lvl="0">
              <a:lnSpc>
                <a:spcPct val="115000"/>
              </a:lnSpc>
              <a:spcBef>
                <a:spcPts val="600"/>
              </a:spcBef>
              <a:buClr>
                <a:schemeClr val="accent1"/>
              </a:buClr>
              <a:buSzPts val="2000"/>
              <a:buFont typeface="Arial" pitchFamily="34" charset="0"/>
              <a:buChar char="•"/>
              <a:defRPr/>
            </a:pPr>
            <a:endParaRPr lang="es-ES" sz="1200" dirty="0">
              <a:solidFill>
                <a:schemeClr val="dk1"/>
              </a:solidFill>
              <a:latin typeface="+mn-lt"/>
              <a:ea typeface="Inter-Regular"/>
              <a:cs typeface="Inter-Regular"/>
              <a:sym typeface="Inter-Regular"/>
            </a:endParaRPr>
          </a:p>
          <a:p>
            <a:pPr marL="357188" lvl="0">
              <a:lnSpc>
                <a:spcPct val="115000"/>
              </a:lnSpc>
              <a:spcBef>
                <a:spcPts val="600"/>
              </a:spcBef>
              <a:buClr>
                <a:schemeClr val="accent1"/>
              </a:buClr>
              <a:buSzPts val="2000"/>
              <a:buFont typeface="Arial" pitchFamily="34" charset="0"/>
              <a:buChar char="•"/>
              <a:defRPr/>
            </a:pPr>
            <a:endParaRPr lang="es-ES" sz="1200" dirty="0">
              <a:solidFill>
                <a:schemeClr val="dk1"/>
              </a:solidFill>
              <a:latin typeface="+mn-lt"/>
              <a:ea typeface="Inter-Regular"/>
              <a:cs typeface="Inter-Regular"/>
              <a:sym typeface="Inter-Regular"/>
            </a:endParaRPr>
          </a:p>
          <a:p>
            <a:pPr marL="357188" lvl="0">
              <a:lnSpc>
                <a:spcPct val="115000"/>
              </a:lnSpc>
              <a:spcBef>
                <a:spcPts val="600"/>
              </a:spcBef>
              <a:buClr>
                <a:schemeClr val="accent1"/>
              </a:buClr>
              <a:buSzPts val="2000"/>
              <a:buFont typeface="Arial" pitchFamily="34" charset="0"/>
              <a:buChar char="•"/>
              <a:defRPr/>
            </a:pPr>
            <a:endParaRPr lang="es-ES" sz="1200" b="1" dirty="0">
              <a:solidFill>
                <a:schemeClr val="dk1"/>
              </a:solidFill>
              <a:latin typeface="Inter-Regular"/>
              <a:ea typeface="Inter-Regular"/>
              <a:cs typeface="Inter-Regular"/>
              <a:sym typeface="Inter-Regular"/>
            </a:endParaRPr>
          </a:p>
          <a:p>
            <a:pPr lvl="2">
              <a:lnSpc>
                <a:spcPct val="115000"/>
              </a:lnSpc>
              <a:spcBef>
                <a:spcPts val="600"/>
              </a:spcBef>
              <a:buClr>
                <a:schemeClr val="accent1"/>
              </a:buClr>
              <a:buSzPts val="2000"/>
            </a:pPr>
            <a:r>
              <a:rPr lang="es-ES" sz="1200" dirty="0">
                <a:solidFill>
                  <a:schemeClr val="dk1"/>
                </a:solidFill>
                <a:latin typeface="+mn-lt"/>
                <a:ea typeface="Inter-Regular"/>
                <a:cs typeface="Inter-Regular"/>
                <a:sym typeface="Inter-Regular"/>
              </a:rPr>
              <a:t>	</a:t>
            </a:r>
          </a:p>
          <a:p>
            <a:pPr marL="261938" lvl="2">
              <a:lnSpc>
                <a:spcPct val="115000"/>
              </a:lnSpc>
              <a:spcBef>
                <a:spcPts val="600"/>
              </a:spcBef>
              <a:buClr>
                <a:schemeClr val="accent1"/>
              </a:buClr>
              <a:buSzPts val="2000"/>
            </a:pPr>
            <a:endParaRPr lang="es-ES" sz="1200" dirty="0">
              <a:solidFill>
                <a:schemeClr val="dk1"/>
              </a:solidFill>
              <a:latin typeface="+mn-lt"/>
              <a:ea typeface="Inter-Regular"/>
              <a:cs typeface="Inter-Regular"/>
              <a:sym typeface="Inter-Regula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a:t>9. Manejo de la Sintaxis del </a:t>
            </a:r>
            <a:r>
              <a:rPr lang="en" sz="1800" dirty="0" smtClean="0"/>
              <a:t>lenguaje – </a:t>
            </a:r>
            <a:r>
              <a:rPr lang="en" sz="1800" dirty="0"/>
              <a:t>Operadores de objetos -</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41</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8" name="7 CuadroTexto"/>
          <p:cNvSpPr txBox="1"/>
          <p:nvPr/>
        </p:nvSpPr>
        <p:spPr>
          <a:xfrm>
            <a:off x="1357290" y="1000114"/>
            <a:ext cx="7072362" cy="4065728"/>
          </a:xfrm>
          <a:prstGeom prst="rect">
            <a:avLst/>
          </a:prstGeom>
          <a:noFill/>
        </p:spPr>
        <p:txBody>
          <a:bodyPr wrap="square" rtlCol="0">
            <a:spAutoFit/>
          </a:bodyPr>
          <a:lstStyle/>
          <a:p>
            <a:pPr lvl="0">
              <a:lnSpc>
                <a:spcPct val="115000"/>
              </a:lnSpc>
              <a:spcBef>
                <a:spcPts val="600"/>
              </a:spcBef>
              <a:buClr>
                <a:schemeClr val="accent1"/>
              </a:buClr>
              <a:buSzPts val="2000"/>
              <a:buFont typeface="Arial" pitchFamily="34" charset="0"/>
              <a:buChar char="•"/>
              <a:defRPr/>
            </a:pPr>
            <a:r>
              <a:rPr lang="es-ES" sz="1200" dirty="0">
                <a:solidFill>
                  <a:schemeClr val="dk1"/>
                </a:solidFill>
                <a:latin typeface="+mn-lt"/>
                <a:ea typeface="Inter-Regular"/>
                <a:cs typeface="Inter-Regular"/>
                <a:sym typeface="Inter-Regular"/>
              </a:rPr>
              <a:t> </a:t>
            </a:r>
            <a:r>
              <a:rPr lang="es-ES" sz="1200" b="1" dirty="0">
                <a:solidFill>
                  <a:schemeClr val="dk1"/>
                </a:solidFill>
                <a:latin typeface="+mn-lt"/>
                <a:ea typeface="Inter-Regular"/>
                <a:cs typeface="Inter-Regular"/>
                <a:sym typeface="Inter-Regular"/>
              </a:rPr>
              <a:t>Punto:</a:t>
            </a:r>
          </a:p>
          <a:p>
            <a:pPr marL="361950" lvl="1">
              <a:lnSpc>
                <a:spcPct val="115000"/>
              </a:lnSpc>
              <a:spcBef>
                <a:spcPts val="600"/>
              </a:spcBef>
              <a:buClr>
                <a:schemeClr val="accent1"/>
              </a:buClr>
              <a:buSzPts val="2000"/>
              <a:buFont typeface="Wingdings" pitchFamily="2" charset="2"/>
              <a:buChar char="ü"/>
              <a:defRPr/>
            </a:pPr>
            <a:r>
              <a:rPr lang="es-ES" sz="1200" dirty="0" err="1">
                <a:solidFill>
                  <a:schemeClr val="dk1"/>
                </a:solidFill>
                <a:latin typeface="+mn-lt"/>
                <a:ea typeface="Inter-Regular"/>
                <a:cs typeface="Inter-Regular"/>
                <a:sym typeface="Inter-Regular"/>
              </a:rPr>
              <a:t>Objeto.propiedad</a:t>
            </a:r>
            <a:endParaRPr lang="es-ES" sz="1200" dirty="0">
              <a:solidFill>
                <a:schemeClr val="dk1"/>
              </a:solidFill>
              <a:latin typeface="+mn-lt"/>
              <a:ea typeface="Inter-Regular"/>
              <a:cs typeface="Inter-Regular"/>
              <a:sym typeface="Inter-Regular"/>
            </a:endParaRPr>
          </a:p>
          <a:p>
            <a:pPr marL="361950" lvl="1">
              <a:lnSpc>
                <a:spcPct val="115000"/>
              </a:lnSpc>
              <a:spcBef>
                <a:spcPts val="600"/>
              </a:spcBef>
              <a:buClr>
                <a:schemeClr val="accent1"/>
              </a:buClr>
              <a:buSzPts val="2000"/>
              <a:buFont typeface="Wingdings" pitchFamily="2" charset="2"/>
              <a:buChar char="ü"/>
              <a:defRPr/>
            </a:pPr>
            <a:r>
              <a:rPr lang="es-ES" sz="1200" dirty="0" err="1">
                <a:solidFill>
                  <a:schemeClr val="dk1"/>
                </a:solidFill>
                <a:latin typeface="+mn-lt"/>
                <a:ea typeface="Inter-Regular"/>
                <a:cs typeface="Inter-Regular"/>
                <a:sym typeface="Inter-Regular"/>
              </a:rPr>
              <a:t>Objeto.método</a:t>
            </a:r>
            <a:endParaRPr lang="es-ES" sz="1200" dirty="0">
              <a:solidFill>
                <a:schemeClr val="dk1"/>
              </a:solidFill>
              <a:latin typeface="+mn-lt"/>
              <a:ea typeface="Inter-Regular"/>
              <a:cs typeface="Inter-Regular"/>
              <a:sym typeface="Inter-Regular"/>
            </a:endParaRPr>
          </a:p>
          <a:p>
            <a:pPr lvl="0">
              <a:lnSpc>
                <a:spcPct val="115000"/>
              </a:lnSpc>
              <a:spcBef>
                <a:spcPts val="600"/>
              </a:spcBef>
              <a:buClr>
                <a:schemeClr val="accent1"/>
              </a:buClr>
              <a:buSzPts val="2000"/>
              <a:buFont typeface="Arial" pitchFamily="34" charset="0"/>
              <a:buChar char="•"/>
              <a:defRPr/>
            </a:pPr>
            <a:r>
              <a:rPr lang="es-ES" sz="1200" b="1" dirty="0">
                <a:solidFill>
                  <a:schemeClr val="dk1"/>
                </a:solidFill>
                <a:ea typeface="Inter-Regular"/>
                <a:cs typeface="Inter-Regular"/>
                <a:sym typeface="Inter-Regular"/>
              </a:rPr>
              <a:t>Corchetes:</a:t>
            </a:r>
          </a:p>
          <a:p>
            <a:pPr marL="361950" lvl="1">
              <a:lnSpc>
                <a:spcPct val="115000"/>
              </a:lnSpc>
              <a:spcBef>
                <a:spcPts val="600"/>
              </a:spcBef>
              <a:buClr>
                <a:schemeClr val="accent1"/>
              </a:buClr>
              <a:buSzPts val="2000"/>
              <a:buFont typeface="Wingdings" pitchFamily="2" charset="2"/>
              <a:buChar char="ü"/>
              <a:defRPr/>
            </a:pPr>
            <a:r>
              <a:rPr lang="es-ES" sz="1200" dirty="0">
                <a:solidFill>
                  <a:schemeClr val="dk1"/>
                </a:solidFill>
                <a:ea typeface="Inter-Regular"/>
                <a:cs typeface="Inter-Regular"/>
                <a:sym typeface="Inter-Regular"/>
              </a:rPr>
              <a:t>Crear un </a:t>
            </a:r>
            <a:r>
              <a:rPr lang="es-ES" sz="1200" dirty="0" err="1">
                <a:solidFill>
                  <a:schemeClr val="dk1"/>
                </a:solidFill>
                <a:ea typeface="Inter-Regular"/>
                <a:cs typeface="Inter-Regular"/>
                <a:sym typeface="Inter-Regular"/>
              </a:rPr>
              <a:t>array</a:t>
            </a:r>
            <a:r>
              <a:rPr lang="es-ES" sz="1200" dirty="0">
                <a:solidFill>
                  <a:schemeClr val="dk1"/>
                </a:solidFill>
                <a:ea typeface="Inter-Regular"/>
                <a:cs typeface="Inter-Regular"/>
                <a:sym typeface="Inter-Regular"/>
              </a:rPr>
              <a:t>: </a:t>
            </a:r>
            <a:r>
              <a:rPr lang="es-ES" sz="1200" dirty="0" err="1">
                <a:solidFill>
                  <a:schemeClr val="dk1"/>
                </a:solidFill>
                <a:ea typeface="Inter-Regular"/>
                <a:cs typeface="Inter-Regular"/>
                <a:sym typeface="Inter-Regular"/>
              </a:rPr>
              <a:t>let</a:t>
            </a:r>
            <a:r>
              <a:rPr lang="es-ES" sz="1200" dirty="0">
                <a:solidFill>
                  <a:schemeClr val="dk1"/>
                </a:solidFill>
                <a:ea typeface="Inter-Regular"/>
                <a:cs typeface="Inter-Regular"/>
                <a:sym typeface="Inter-Regular"/>
              </a:rPr>
              <a:t> provincias =[ “Cuenca”, “Toledo”, “Ciudad Real”]</a:t>
            </a:r>
          </a:p>
          <a:p>
            <a:pPr marL="361950" lvl="1">
              <a:lnSpc>
                <a:spcPct val="115000"/>
              </a:lnSpc>
              <a:spcBef>
                <a:spcPts val="600"/>
              </a:spcBef>
              <a:buClr>
                <a:schemeClr val="accent1"/>
              </a:buClr>
              <a:buSzPts val="2000"/>
              <a:buFont typeface="Wingdings" pitchFamily="2" charset="2"/>
              <a:buChar char="ü"/>
              <a:defRPr/>
            </a:pPr>
            <a:r>
              <a:rPr lang="es-ES" sz="1200" dirty="0">
                <a:solidFill>
                  <a:schemeClr val="dk1"/>
                </a:solidFill>
                <a:ea typeface="Inter-Regular"/>
                <a:cs typeface="Inter-Regular"/>
                <a:sym typeface="Inter-Regular"/>
              </a:rPr>
              <a:t>Enumerar un elemento de un </a:t>
            </a:r>
            <a:r>
              <a:rPr lang="es-ES" sz="1200" dirty="0" err="1">
                <a:solidFill>
                  <a:schemeClr val="dk1"/>
                </a:solidFill>
                <a:ea typeface="Inter-Regular"/>
                <a:cs typeface="Inter-Regular"/>
                <a:sym typeface="Inter-Regular"/>
              </a:rPr>
              <a:t>array</a:t>
            </a:r>
            <a:r>
              <a:rPr lang="es-ES" sz="1200" dirty="0">
                <a:solidFill>
                  <a:schemeClr val="dk1"/>
                </a:solidFill>
                <a:ea typeface="Inter-Regular"/>
                <a:cs typeface="Inter-Regular"/>
                <a:sym typeface="Inter-Regular"/>
              </a:rPr>
              <a:t>: provincias[1]=“Guadalajara”</a:t>
            </a:r>
          </a:p>
          <a:p>
            <a:pPr lvl="0">
              <a:lnSpc>
                <a:spcPct val="115000"/>
              </a:lnSpc>
              <a:spcBef>
                <a:spcPts val="600"/>
              </a:spcBef>
              <a:buClr>
                <a:schemeClr val="accent1"/>
              </a:buClr>
              <a:buSzPts val="2000"/>
              <a:buFont typeface="Arial" pitchFamily="34" charset="0"/>
              <a:buChar char="•"/>
              <a:defRPr/>
            </a:pPr>
            <a:r>
              <a:rPr lang="es-ES" sz="1200" b="1" dirty="0">
                <a:solidFill>
                  <a:schemeClr val="dk1"/>
                </a:solidFill>
                <a:ea typeface="Inter-Regular"/>
                <a:cs typeface="Inter-Regular"/>
                <a:sym typeface="Inter-Regular"/>
              </a:rPr>
              <a:t>in:</a:t>
            </a:r>
          </a:p>
          <a:p>
            <a:pPr marL="361950" lvl="1">
              <a:lnSpc>
                <a:spcPct val="115000"/>
              </a:lnSpc>
              <a:spcBef>
                <a:spcPts val="600"/>
              </a:spcBef>
              <a:buClr>
                <a:schemeClr val="accent1"/>
              </a:buClr>
              <a:buSzPts val="2000"/>
              <a:buFont typeface="Wingdings" pitchFamily="2" charset="2"/>
              <a:buChar char="ü"/>
              <a:defRPr/>
            </a:pPr>
            <a:r>
              <a:rPr lang="es-ES" sz="1200" dirty="0">
                <a:solidFill>
                  <a:schemeClr val="dk1"/>
                </a:solidFill>
                <a:ea typeface="Inter-Regular"/>
                <a:cs typeface="Inter-Regular"/>
                <a:sym typeface="Inter-Regular"/>
              </a:rPr>
              <a:t>Devuelve true si el objeto tiene la propiedad o método</a:t>
            </a:r>
          </a:p>
          <a:p>
            <a:pPr marL="628650" lvl="1">
              <a:lnSpc>
                <a:spcPct val="115000"/>
              </a:lnSpc>
              <a:spcBef>
                <a:spcPts val="600"/>
              </a:spcBef>
              <a:buClr>
                <a:schemeClr val="accent1"/>
              </a:buClr>
              <a:buSzPts val="2000"/>
              <a:buFont typeface="Wingdings" pitchFamily="2" charset="2"/>
              <a:buChar char="v"/>
              <a:defRPr/>
            </a:pPr>
            <a:r>
              <a:rPr lang="es-ES" sz="1200" dirty="0">
                <a:solidFill>
                  <a:schemeClr val="dk1"/>
                </a:solidFill>
                <a:ea typeface="Inter-Regular"/>
                <a:cs typeface="Inter-Regular"/>
                <a:sym typeface="Inter-Regular"/>
              </a:rPr>
              <a:t>“</a:t>
            </a:r>
            <a:r>
              <a:rPr lang="es-ES" sz="1200" dirty="0" err="1">
                <a:solidFill>
                  <a:schemeClr val="dk1"/>
                </a:solidFill>
                <a:ea typeface="Inter-Regular"/>
                <a:cs typeface="Inter-Regular"/>
                <a:sym typeface="Inter-Regular"/>
              </a:rPr>
              <a:t>write</a:t>
            </a:r>
            <a:r>
              <a:rPr lang="es-ES" sz="1200" dirty="0">
                <a:solidFill>
                  <a:schemeClr val="dk1"/>
                </a:solidFill>
                <a:ea typeface="Inter-Regular"/>
                <a:cs typeface="Inter-Regular"/>
                <a:sym typeface="Inter-Regular"/>
              </a:rPr>
              <a:t>” in </a:t>
            </a:r>
            <a:r>
              <a:rPr lang="es-ES" sz="1200" dirty="0" err="1">
                <a:solidFill>
                  <a:schemeClr val="dk1"/>
                </a:solidFill>
                <a:ea typeface="Inter-Regular"/>
                <a:cs typeface="Inter-Regular"/>
                <a:sym typeface="Inter-Regular"/>
              </a:rPr>
              <a:t>document</a:t>
            </a:r>
            <a:endParaRPr lang="es-ES" sz="1200" dirty="0">
              <a:solidFill>
                <a:schemeClr val="dk1"/>
              </a:solidFill>
              <a:ea typeface="Inter-Regular"/>
              <a:cs typeface="Inter-Regular"/>
              <a:sym typeface="Inter-Regular"/>
            </a:endParaRPr>
          </a:p>
          <a:p>
            <a:pPr lvl="0">
              <a:lnSpc>
                <a:spcPct val="115000"/>
              </a:lnSpc>
              <a:spcBef>
                <a:spcPts val="600"/>
              </a:spcBef>
              <a:buClr>
                <a:schemeClr val="accent1"/>
              </a:buClr>
              <a:buSzPts val="2000"/>
              <a:buFont typeface="Arial" pitchFamily="34" charset="0"/>
              <a:buChar char="•"/>
              <a:defRPr/>
            </a:pPr>
            <a:r>
              <a:rPr lang="es-ES" sz="1200" b="1" dirty="0" err="1">
                <a:solidFill>
                  <a:schemeClr val="dk1"/>
                </a:solidFill>
                <a:ea typeface="Inter-Regular"/>
                <a:cs typeface="Inter-Regular"/>
                <a:sym typeface="Inter-Regular"/>
              </a:rPr>
              <a:t>instanceof</a:t>
            </a:r>
            <a:r>
              <a:rPr lang="es-ES" sz="1200" b="1" dirty="0">
                <a:solidFill>
                  <a:schemeClr val="dk1"/>
                </a:solidFill>
                <a:ea typeface="Inter-Regular"/>
                <a:cs typeface="Inter-Regular"/>
                <a:sym typeface="Inter-Regular"/>
              </a:rPr>
              <a:t>:</a:t>
            </a:r>
          </a:p>
          <a:p>
            <a:pPr marL="361950" lvl="1">
              <a:lnSpc>
                <a:spcPct val="115000"/>
              </a:lnSpc>
              <a:spcBef>
                <a:spcPts val="600"/>
              </a:spcBef>
              <a:buClr>
                <a:schemeClr val="accent1"/>
              </a:buClr>
              <a:buSzPts val="2000"/>
              <a:buFont typeface="Wingdings" pitchFamily="2" charset="2"/>
              <a:buChar char="ü"/>
              <a:defRPr/>
            </a:pPr>
            <a:r>
              <a:rPr lang="es-ES" sz="1200" dirty="0">
                <a:solidFill>
                  <a:schemeClr val="dk1"/>
                </a:solidFill>
                <a:ea typeface="Inter-Regular"/>
                <a:cs typeface="Inter-Regular"/>
                <a:sym typeface="Inter-Regular"/>
              </a:rPr>
              <a:t>Devuelve true si es una instancia de un objeto nativo </a:t>
            </a:r>
            <a:r>
              <a:rPr lang="es-ES" sz="1200" dirty="0" err="1">
                <a:solidFill>
                  <a:schemeClr val="dk1"/>
                </a:solidFill>
                <a:ea typeface="Inter-Regular"/>
                <a:cs typeface="Inter-Regular"/>
                <a:sym typeface="Inter-Regular"/>
              </a:rPr>
              <a:t>Javascript</a:t>
            </a:r>
            <a:r>
              <a:rPr lang="es-ES" sz="1200" dirty="0">
                <a:solidFill>
                  <a:schemeClr val="dk1"/>
                </a:solidFill>
                <a:ea typeface="Inter-Regular"/>
                <a:cs typeface="Inter-Regular"/>
                <a:sym typeface="Inter-Regular"/>
              </a:rPr>
              <a:t>.</a:t>
            </a:r>
          </a:p>
          <a:p>
            <a:pPr marL="723900" lvl="1">
              <a:lnSpc>
                <a:spcPct val="115000"/>
              </a:lnSpc>
              <a:spcBef>
                <a:spcPts val="600"/>
              </a:spcBef>
              <a:buClr>
                <a:schemeClr val="accent1"/>
              </a:buClr>
              <a:buSzPts val="2000"/>
              <a:buFont typeface="Wingdings" pitchFamily="2" charset="2"/>
              <a:buChar char="v"/>
              <a:defRPr/>
            </a:pPr>
            <a:r>
              <a:rPr lang="es-ES" sz="1200" dirty="0" err="1">
                <a:solidFill>
                  <a:schemeClr val="dk1"/>
                </a:solidFill>
                <a:ea typeface="Inter-Regular"/>
                <a:cs typeface="Inter-Regular"/>
                <a:sym typeface="Inter-Regular"/>
              </a:rPr>
              <a:t>aNumeros</a:t>
            </a:r>
            <a:r>
              <a:rPr lang="es-ES" sz="1200" dirty="0">
                <a:solidFill>
                  <a:schemeClr val="dk1"/>
                </a:solidFill>
                <a:ea typeface="Inter-Regular"/>
                <a:cs typeface="Inter-Regular"/>
                <a:sym typeface="Inter-Regular"/>
              </a:rPr>
              <a:t>= new </a:t>
            </a:r>
            <a:r>
              <a:rPr lang="es-ES" sz="1200" dirty="0" err="1">
                <a:solidFill>
                  <a:schemeClr val="dk1"/>
                </a:solidFill>
                <a:ea typeface="Inter-Regular"/>
                <a:cs typeface="Inter-Regular"/>
                <a:sym typeface="Inter-Regular"/>
              </a:rPr>
              <a:t>Array</a:t>
            </a:r>
            <a:r>
              <a:rPr lang="es-ES" sz="1200" dirty="0">
                <a:solidFill>
                  <a:schemeClr val="dk1"/>
                </a:solidFill>
                <a:ea typeface="Inter-Regular"/>
                <a:cs typeface="Inter-Regular"/>
                <a:sym typeface="Inter-Regular"/>
              </a:rPr>
              <a:t>(1, 2, 3);</a:t>
            </a:r>
          </a:p>
          <a:p>
            <a:pPr marL="723900" lvl="1">
              <a:lnSpc>
                <a:spcPct val="115000"/>
              </a:lnSpc>
              <a:spcBef>
                <a:spcPts val="600"/>
              </a:spcBef>
              <a:buClr>
                <a:schemeClr val="accent1"/>
              </a:buClr>
              <a:buSzPts val="2000"/>
              <a:defRPr/>
            </a:pPr>
            <a:r>
              <a:rPr lang="es-ES" sz="1200" dirty="0">
                <a:solidFill>
                  <a:schemeClr val="dk1"/>
                </a:solidFill>
                <a:ea typeface="Inter-Regular"/>
                <a:cs typeface="Inter-Regular"/>
                <a:sym typeface="Inter-Regular"/>
              </a:rPr>
              <a:t>	</a:t>
            </a:r>
            <a:r>
              <a:rPr lang="es-ES" sz="1200" dirty="0" err="1">
                <a:solidFill>
                  <a:schemeClr val="dk1"/>
                </a:solidFill>
                <a:ea typeface="Inter-Regular"/>
                <a:cs typeface="Inter-Regular"/>
                <a:sym typeface="Inter-Regular"/>
              </a:rPr>
              <a:t>aNumeros</a:t>
            </a:r>
            <a:r>
              <a:rPr lang="es-ES" sz="1200" dirty="0">
                <a:solidFill>
                  <a:schemeClr val="dk1"/>
                </a:solidFill>
                <a:ea typeface="Inter-Regular"/>
                <a:cs typeface="Inter-Regular"/>
                <a:sym typeface="Inter-Regular"/>
              </a:rPr>
              <a:t> </a:t>
            </a:r>
            <a:r>
              <a:rPr lang="es-ES" sz="1200" dirty="0" err="1"/>
              <a:t>instanceof</a:t>
            </a:r>
            <a:r>
              <a:rPr lang="es-ES" sz="1200" dirty="0">
                <a:solidFill>
                  <a:schemeClr val="dk1"/>
                </a:solidFill>
                <a:ea typeface="Inter-Regular"/>
                <a:cs typeface="Inter-Regular"/>
                <a:sym typeface="Inter-Regular"/>
              </a:rPr>
              <a:t> </a:t>
            </a:r>
            <a:r>
              <a:rPr lang="es-ES" sz="1200" dirty="0" err="1">
                <a:solidFill>
                  <a:schemeClr val="dk1"/>
                </a:solidFill>
                <a:ea typeface="Inter-Regular"/>
                <a:cs typeface="Inter-Regular"/>
                <a:sym typeface="Inter-Regular"/>
              </a:rPr>
              <a:t>Array</a:t>
            </a:r>
            <a:r>
              <a:rPr lang="es-ES" sz="1200" dirty="0">
                <a:solidFill>
                  <a:schemeClr val="dk1"/>
                </a:solidFill>
                <a:ea typeface="Inter-Regular"/>
                <a:cs typeface="Inter-Regular"/>
                <a:sym typeface="Inter-Regular"/>
              </a:rPr>
              <a:t>;   // Devuelve true</a:t>
            </a:r>
          </a:p>
          <a:p>
            <a:pPr marL="261938" lvl="2">
              <a:lnSpc>
                <a:spcPct val="115000"/>
              </a:lnSpc>
              <a:spcBef>
                <a:spcPts val="600"/>
              </a:spcBef>
              <a:buClr>
                <a:schemeClr val="accent1"/>
              </a:buClr>
              <a:buSzPts val="2000"/>
            </a:pPr>
            <a:endParaRPr lang="es-ES" sz="1200" dirty="0">
              <a:solidFill>
                <a:schemeClr val="dk1"/>
              </a:solidFill>
              <a:latin typeface="+mn-lt"/>
              <a:ea typeface="Inter-Regular"/>
              <a:cs typeface="Inter-Regular"/>
              <a:sym typeface="Inter-Regular"/>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smtClean="0"/>
              <a:t>9 . </a:t>
            </a:r>
            <a:r>
              <a:rPr lang="en" sz="1800" dirty="0"/>
              <a:t>Manejo de la Sintaxis del lenguaje– Operadores  misceláneos -</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42</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8" name="7 CuadroTexto"/>
          <p:cNvSpPr txBox="1"/>
          <p:nvPr/>
        </p:nvSpPr>
        <p:spPr>
          <a:xfrm>
            <a:off x="1357290" y="1000114"/>
            <a:ext cx="7072362" cy="3487108"/>
          </a:xfrm>
          <a:prstGeom prst="rect">
            <a:avLst/>
          </a:prstGeom>
          <a:noFill/>
        </p:spPr>
        <p:txBody>
          <a:bodyPr wrap="square" rtlCol="0">
            <a:spAutoFit/>
          </a:bodyPr>
          <a:lstStyle/>
          <a:p>
            <a:pPr lvl="0">
              <a:lnSpc>
                <a:spcPct val="115000"/>
              </a:lnSpc>
              <a:spcBef>
                <a:spcPts val="600"/>
              </a:spcBef>
              <a:buClr>
                <a:schemeClr val="accent1"/>
              </a:buClr>
              <a:buSzPts val="2000"/>
              <a:buFont typeface="Arial" pitchFamily="34" charset="0"/>
              <a:buChar char="•"/>
              <a:defRPr/>
            </a:pPr>
            <a:r>
              <a:rPr lang="es-ES" sz="1200" dirty="0">
                <a:solidFill>
                  <a:schemeClr val="dk1"/>
                </a:solidFill>
                <a:latin typeface="+mn-lt"/>
                <a:ea typeface="Inter-Regular"/>
                <a:cs typeface="Inter-Regular"/>
                <a:sym typeface="Inter-Regular"/>
              </a:rPr>
              <a:t> </a:t>
            </a:r>
            <a:r>
              <a:rPr lang="es-ES" sz="1200" b="1" dirty="0">
                <a:solidFill>
                  <a:schemeClr val="dk1"/>
                </a:solidFill>
                <a:latin typeface="+mn-lt"/>
                <a:ea typeface="Inter-Regular"/>
                <a:cs typeface="Inter-Regular"/>
                <a:sym typeface="Inter-Regular"/>
              </a:rPr>
              <a:t>Coma:</a:t>
            </a:r>
          </a:p>
          <a:p>
            <a:pPr marL="361950" lvl="1">
              <a:lnSpc>
                <a:spcPct val="115000"/>
              </a:lnSpc>
              <a:spcBef>
                <a:spcPts val="600"/>
              </a:spcBef>
              <a:buClr>
                <a:schemeClr val="accent1"/>
              </a:buClr>
              <a:buSzPts val="2000"/>
              <a:buFont typeface="Wingdings" pitchFamily="2" charset="2"/>
              <a:buChar char="ü"/>
              <a:defRPr/>
            </a:pPr>
            <a:r>
              <a:rPr lang="es-ES" sz="1200" dirty="0">
                <a:solidFill>
                  <a:schemeClr val="dk1"/>
                </a:solidFill>
                <a:latin typeface="+mn-lt"/>
                <a:ea typeface="Inter-Regular"/>
                <a:cs typeface="Inter-Regular"/>
                <a:sym typeface="Inter-Regular"/>
              </a:rPr>
              <a:t>Expresiones que se evalúan de izquierda a derecha: </a:t>
            </a:r>
            <a:r>
              <a:rPr lang="es-ES" sz="1200" b="1" dirty="0" err="1" smtClean="0">
                <a:solidFill>
                  <a:schemeClr val="dk1"/>
                </a:solidFill>
                <a:latin typeface="+mn-lt"/>
                <a:ea typeface="Inter-Regular"/>
                <a:cs typeface="Inter-Regular"/>
                <a:sym typeface="Inter-Regular"/>
              </a:rPr>
              <a:t>let</a:t>
            </a:r>
            <a:r>
              <a:rPr lang="es-ES" sz="1200" dirty="0" smtClean="0">
                <a:solidFill>
                  <a:schemeClr val="dk1"/>
                </a:solidFill>
                <a:latin typeface="+mn-lt"/>
                <a:ea typeface="Inter-Regular"/>
                <a:cs typeface="Inter-Regular"/>
                <a:sym typeface="Inter-Regular"/>
              </a:rPr>
              <a:t> </a:t>
            </a:r>
            <a:r>
              <a:rPr lang="es-ES" sz="1200" dirty="0">
                <a:solidFill>
                  <a:schemeClr val="dk1"/>
                </a:solidFill>
                <a:latin typeface="+mn-lt"/>
                <a:ea typeface="Inter-Regular"/>
                <a:cs typeface="Inter-Regular"/>
                <a:sym typeface="Inter-Regular"/>
              </a:rPr>
              <a:t>nombre, dirección, apellidos</a:t>
            </a:r>
          </a:p>
          <a:p>
            <a:pPr marL="361950" lvl="1">
              <a:lnSpc>
                <a:spcPct val="115000"/>
              </a:lnSpc>
              <a:spcBef>
                <a:spcPts val="600"/>
              </a:spcBef>
              <a:buClr>
                <a:schemeClr val="accent1"/>
              </a:buClr>
              <a:buSzPts val="2000"/>
              <a:buFont typeface="Wingdings" pitchFamily="2" charset="2"/>
              <a:buChar char="ü"/>
              <a:defRPr/>
            </a:pPr>
            <a:r>
              <a:rPr lang="es-ES" sz="1200" dirty="0">
                <a:solidFill>
                  <a:schemeClr val="dk1"/>
                </a:solidFill>
                <a:latin typeface="+mn-lt"/>
                <a:ea typeface="Inter-Regular"/>
                <a:cs typeface="Inter-Regular"/>
                <a:sym typeface="Inter-Regular"/>
              </a:rPr>
              <a:t>Operación </a:t>
            </a:r>
            <a:r>
              <a:rPr lang="es-ES" sz="1200" dirty="0" err="1">
                <a:solidFill>
                  <a:schemeClr val="dk1"/>
                </a:solidFill>
                <a:latin typeface="+mn-lt"/>
                <a:ea typeface="Inter-Regular"/>
                <a:cs typeface="Inter-Regular"/>
                <a:sym typeface="Inter-Regular"/>
              </a:rPr>
              <a:t>loop</a:t>
            </a:r>
            <a:r>
              <a:rPr lang="es-ES" sz="1200" dirty="0">
                <a:solidFill>
                  <a:schemeClr val="dk1"/>
                </a:solidFill>
                <a:latin typeface="+mn-lt"/>
                <a:ea typeface="Inter-Regular"/>
                <a:cs typeface="Inter-Regular"/>
                <a:sym typeface="Inter-Regular"/>
              </a:rPr>
              <a:t> (repetir):  </a:t>
            </a:r>
            <a:r>
              <a:rPr lang="es-ES" sz="1200" dirty="0" err="1">
                <a:solidFill>
                  <a:schemeClr val="dk1"/>
                </a:solidFill>
                <a:latin typeface="+mn-lt"/>
                <a:ea typeface="Inter-Regular"/>
                <a:cs typeface="Inter-Regular"/>
                <a:sym typeface="Inter-Regular"/>
              </a:rPr>
              <a:t>for</a:t>
            </a:r>
            <a:r>
              <a:rPr lang="es-ES" sz="1200" dirty="0">
                <a:solidFill>
                  <a:schemeClr val="dk1"/>
                </a:solidFill>
                <a:latin typeface="+mn-lt"/>
                <a:ea typeface="Inter-Regular"/>
                <a:cs typeface="Inter-Regular"/>
                <a:sym typeface="Inter-Regular"/>
              </a:rPr>
              <a:t> (</a:t>
            </a:r>
            <a:r>
              <a:rPr lang="es-ES" sz="1200" dirty="0" err="1">
                <a:solidFill>
                  <a:schemeClr val="dk1"/>
                </a:solidFill>
                <a:latin typeface="+mn-lt"/>
                <a:ea typeface="Inter-Regular"/>
                <a:cs typeface="Inter-Regular"/>
                <a:sym typeface="Inter-Regular"/>
              </a:rPr>
              <a:t>let</a:t>
            </a:r>
            <a:r>
              <a:rPr lang="es-ES" sz="1200" dirty="0">
                <a:solidFill>
                  <a:schemeClr val="dk1"/>
                </a:solidFill>
                <a:latin typeface="+mn-lt"/>
                <a:ea typeface="Inter-Regular"/>
                <a:cs typeface="Inter-Regular"/>
                <a:sym typeface="Inter-Regular"/>
              </a:rPr>
              <a:t> i=0, j=0; i&lt;125; i++, j+10)</a:t>
            </a:r>
          </a:p>
          <a:p>
            <a:pPr lvl="0">
              <a:lnSpc>
                <a:spcPct val="115000"/>
              </a:lnSpc>
              <a:spcBef>
                <a:spcPts val="600"/>
              </a:spcBef>
              <a:buClr>
                <a:schemeClr val="accent1"/>
              </a:buClr>
              <a:buSzPts val="2000"/>
              <a:buFont typeface="Arial" pitchFamily="34" charset="0"/>
              <a:buChar char="•"/>
              <a:defRPr/>
            </a:pPr>
            <a:r>
              <a:rPr lang="es-ES" sz="1200" b="1" dirty="0" smtClean="0">
                <a:solidFill>
                  <a:schemeClr val="dk1"/>
                </a:solidFill>
                <a:ea typeface="Inter-Regular"/>
                <a:cs typeface="Inter-Regular"/>
                <a:sym typeface="Inter-Regular"/>
              </a:rPr>
              <a:t>? (operador condicional):</a:t>
            </a:r>
            <a:endParaRPr lang="es-ES" sz="1200" b="1" dirty="0">
              <a:solidFill>
                <a:schemeClr val="dk1"/>
              </a:solidFill>
              <a:ea typeface="Inter-Regular"/>
              <a:cs typeface="Inter-Regular"/>
              <a:sym typeface="Inter-Regular"/>
            </a:endParaRPr>
          </a:p>
          <a:p>
            <a:pPr marL="361950" lvl="1">
              <a:lnSpc>
                <a:spcPct val="115000"/>
              </a:lnSpc>
              <a:spcBef>
                <a:spcPts val="600"/>
              </a:spcBef>
              <a:buClr>
                <a:schemeClr val="accent1"/>
              </a:buClr>
              <a:buSzPts val="2000"/>
              <a:buFont typeface="Wingdings" pitchFamily="2" charset="2"/>
              <a:buChar char="ü"/>
              <a:defRPr/>
            </a:pPr>
            <a:r>
              <a:rPr lang="es-ES" sz="1200" dirty="0" smtClean="0">
                <a:solidFill>
                  <a:schemeClr val="dk1"/>
                </a:solidFill>
                <a:ea typeface="Inter-Regular"/>
                <a:cs typeface="Inter-Regular"/>
                <a:sym typeface="Inter-Regular"/>
              </a:rPr>
              <a:t>Es la forma reducida de </a:t>
            </a:r>
            <a:r>
              <a:rPr lang="es-ES" sz="1200" dirty="0" err="1" smtClean="0">
                <a:solidFill>
                  <a:schemeClr val="dk1"/>
                </a:solidFill>
                <a:ea typeface="Inter-Regular"/>
                <a:cs typeface="Inter-Regular"/>
                <a:sym typeface="Inter-Regular"/>
              </a:rPr>
              <a:t>if</a:t>
            </a:r>
            <a:r>
              <a:rPr lang="es-ES" sz="1200" dirty="0" smtClean="0">
                <a:solidFill>
                  <a:schemeClr val="dk1"/>
                </a:solidFill>
                <a:ea typeface="Inter-Regular"/>
                <a:cs typeface="Inter-Regular"/>
                <a:sym typeface="Inter-Regular"/>
              </a:rPr>
              <a:t> … </a:t>
            </a:r>
            <a:r>
              <a:rPr lang="es-ES" sz="1200" dirty="0" err="1" smtClean="0">
                <a:solidFill>
                  <a:schemeClr val="dk1"/>
                </a:solidFill>
                <a:ea typeface="Inter-Regular"/>
                <a:cs typeface="Inter-Regular"/>
                <a:sym typeface="Inter-Regular"/>
              </a:rPr>
              <a:t>else</a:t>
            </a:r>
            <a:endParaRPr lang="es-ES" sz="1200" dirty="0">
              <a:solidFill>
                <a:schemeClr val="dk1"/>
              </a:solidFill>
              <a:ea typeface="Inter-Regular"/>
              <a:cs typeface="Inter-Regular"/>
              <a:sym typeface="Inter-Regular"/>
            </a:endParaRPr>
          </a:p>
          <a:p>
            <a:pPr marL="361950" lvl="1">
              <a:lnSpc>
                <a:spcPct val="115000"/>
              </a:lnSpc>
              <a:spcBef>
                <a:spcPts val="600"/>
              </a:spcBef>
              <a:buClr>
                <a:schemeClr val="accent1"/>
              </a:buClr>
              <a:buSzPts val="2000"/>
              <a:buFont typeface="Wingdings" pitchFamily="2" charset="2"/>
              <a:buChar char="ü"/>
              <a:defRPr/>
            </a:pPr>
            <a:r>
              <a:rPr lang="es-ES" sz="1200" dirty="0">
                <a:solidFill>
                  <a:schemeClr val="dk1"/>
                </a:solidFill>
                <a:ea typeface="Inter-Regular"/>
                <a:cs typeface="Inter-Regular"/>
                <a:sym typeface="Inter-Regular"/>
              </a:rPr>
              <a:t>Condición ? expresión si es cierta:  expresión si es falso</a:t>
            </a:r>
          </a:p>
          <a:p>
            <a:pPr marL="361950" lvl="1">
              <a:lnSpc>
                <a:spcPct val="115000"/>
              </a:lnSpc>
              <a:spcBef>
                <a:spcPts val="600"/>
              </a:spcBef>
              <a:buClr>
                <a:schemeClr val="accent1"/>
              </a:buClr>
              <a:buSzPts val="2000"/>
              <a:defRPr/>
            </a:pPr>
            <a:r>
              <a:rPr lang="es-ES" sz="1200" dirty="0">
                <a:solidFill>
                  <a:schemeClr val="dk1"/>
                </a:solidFill>
                <a:ea typeface="Inter-Regular"/>
                <a:cs typeface="Inter-Regular"/>
                <a:sym typeface="Inter-Regular"/>
              </a:rPr>
              <a:t>	</a:t>
            </a:r>
            <a:r>
              <a:rPr lang="es-ES" sz="1200" dirty="0" err="1">
                <a:solidFill>
                  <a:schemeClr val="dk1"/>
                </a:solidFill>
                <a:ea typeface="Inter-Regular"/>
                <a:cs typeface="Inter-Regular"/>
                <a:sym typeface="Inter-Regular"/>
              </a:rPr>
              <a:t>let</a:t>
            </a:r>
            <a:r>
              <a:rPr lang="es-ES" sz="1200" dirty="0">
                <a:solidFill>
                  <a:schemeClr val="dk1"/>
                </a:solidFill>
                <a:ea typeface="Inter-Regular"/>
                <a:cs typeface="Inter-Regular"/>
                <a:sym typeface="Inter-Regular"/>
              </a:rPr>
              <a:t> num1=3, num2=5;</a:t>
            </a:r>
          </a:p>
          <a:p>
            <a:pPr marL="361950" lvl="1">
              <a:lnSpc>
                <a:spcPct val="115000"/>
              </a:lnSpc>
              <a:spcBef>
                <a:spcPts val="600"/>
              </a:spcBef>
              <a:buClr>
                <a:schemeClr val="accent1"/>
              </a:buClr>
              <a:buSzPts val="2000"/>
              <a:defRPr/>
            </a:pPr>
            <a:r>
              <a:rPr lang="es-ES" sz="1200" dirty="0">
                <a:solidFill>
                  <a:schemeClr val="dk1"/>
                </a:solidFill>
                <a:ea typeface="Inter-Regular"/>
                <a:cs typeface="Inter-Regular"/>
                <a:sym typeface="Inter-Regular"/>
              </a:rPr>
              <a:t>	</a:t>
            </a:r>
            <a:r>
              <a:rPr lang="es-ES" sz="1200" dirty="0" err="1">
                <a:solidFill>
                  <a:schemeClr val="dk1"/>
                </a:solidFill>
                <a:ea typeface="Inter-Regular"/>
                <a:cs typeface="Inter-Regular"/>
                <a:sym typeface="Inter-Regular"/>
              </a:rPr>
              <a:t>let</a:t>
            </a:r>
            <a:r>
              <a:rPr lang="es-ES" sz="1200" dirty="0">
                <a:solidFill>
                  <a:schemeClr val="dk1"/>
                </a:solidFill>
                <a:ea typeface="Inter-Regular"/>
                <a:cs typeface="Inter-Regular"/>
                <a:sym typeface="Inter-Regular"/>
              </a:rPr>
              <a:t> resultado= num1&lt;num2 ? num1 = num2 : num1;  //resultado= 5</a:t>
            </a:r>
          </a:p>
          <a:p>
            <a:pPr lvl="0">
              <a:lnSpc>
                <a:spcPct val="115000"/>
              </a:lnSpc>
              <a:spcBef>
                <a:spcPts val="600"/>
              </a:spcBef>
              <a:buClr>
                <a:schemeClr val="accent1"/>
              </a:buClr>
              <a:buSzPts val="2000"/>
              <a:buFont typeface="Arial" pitchFamily="34" charset="0"/>
              <a:buChar char="•"/>
              <a:defRPr/>
            </a:pPr>
            <a:r>
              <a:rPr lang="es-ES" sz="1200" b="1" dirty="0" smtClean="0">
                <a:solidFill>
                  <a:schemeClr val="dk1"/>
                </a:solidFill>
                <a:ea typeface="Inter-Regular"/>
                <a:cs typeface="Inter-Regular"/>
                <a:sym typeface="Inter-Regular"/>
              </a:rPr>
              <a:t>?? (</a:t>
            </a:r>
            <a:r>
              <a:rPr lang="es-ES" sz="1200" b="1" dirty="0" err="1" smtClean="0">
                <a:solidFill>
                  <a:schemeClr val="dk1"/>
                </a:solidFill>
                <a:ea typeface="Inter-Regular"/>
                <a:cs typeface="Inter-Regular"/>
                <a:sym typeface="Inter-Regular"/>
              </a:rPr>
              <a:t>Nullish</a:t>
            </a:r>
            <a:r>
              <a:rPr lang="es-ES" sz="1200" b="1" dirty="0" smtClean="0">
                <a:solidFill>
                  <a:schemeClr val="dk1"/>
                </a:solidFill>
                <a:ea typeface="Inter-Regular"/>
                <a:cs typeface="Inter-Regular"/>
                <a:sym typeface="Inter-Regular"/>
              </a:rPr>
              <a:t> </a:t>
            </a:r>
            <a:r>
              <a:rPr lang="es-ES" sz="1200" b="1" dirty="0" err="1" smtClean="0">
                <a:solidFill>
                  <a:schemeClr val="dk1"/>
                </a:solidFill>
                <a:ea typeface="Inter-Regular"/>
                <a:cs typeface="Inter-Regular"/>
                <a:sym typeface="Inter-Regular"/>
              </a:rPr>
              <a:t>Coalescing</a:t>
            </a:r>
            <a:r>
              <a:rPr lang="es-ES" sz="1200" b="1" dirty="0" smtClean="0">
                <a:solidFill>
                  <a:schemeClr val="dk1"/>
                </a:solidFill>
                <a:ea typeface="Inter-Regular"/>
                <a:cs typeface="Inter-Regular"/>
                <a:sym typeface="Inter-Regular"/>
              </a:rPr>
              <a:t>):</a:t>
            </a:r>
            <a:endParaRPr lang="es-ES" sz="1200" b="1" dirty="0">
              <a:solidFill>
                <a:schemeClr val="dk1"/>
              </a:solidFill>
              <a:ea typeface="Inter-Regular"/>
              <a:cs typeface="Inter-Regular"/>
              <a:sym typeface="Inter-Regular"/>
            </a:endParaRPr>
          </a:p>
          <a:p>
            <a:pPr marL="361950" lvl="1">
              <a:lnSpc>
                <a:spcPct val="115000"/>
              </a:lnSpc>
              <a:spcBef>
                <a:spcPts val="600"/>
              </a:spcBef>
              <a:buClr>
                <a:schemeClr val="accent1"/>
              </a:buClr>
              <a:buSzPts val="2000"/>
              <a:buFont typeface="Wingdings" pitchFamily="2" charset="2"/>
              <a:buChar char="ü"/>
              <a:defRPr/>
            </a:pPr>
            <a:r>
              <a:rPr lang="es-ES" sz="1200" dirty="0">
                <a:solidFill>
                  <a:schemeClr val="dk1"/>
                </a:solidFill>
                <a:ea typeface="Inter-Regular"/>
                <a:cs typeface="Inter-Regular"/>
                <a:sym typeface="Inter-Regular"/>
              </a:rPr>
              <a:t>Devuelve </a:t>
            </a:r>
            <a:r>
              <a:rPr lang="es-ES" sz="1200" dirty="0" smtClean="0">
                <a:solidFill>
                  <a:schemeClr val="dk1"/>
                </a:solidFill>
                <a:ea typeface="Inter-Regular"/>
                <a:cs typeface="Inter-Regular"/>
                <a:sym typeface="Inter-Regular"/>
              </a:rPr>
              <a:t>el operando de la derecha solo si el operando de la izquierda es </a:t>
            </a:r>
            <a:r>
              <a:rPr lang="es-ES" sz="1200" i="1" dirty="0" err="1" smtClean="0">
                <a:solidFill>
                  <a:schemeClr val="dk1"/>
                </a:solidFill>
                <a:ea typeface="Inter-Regular"/>
                <a:cs typeface="Inter-Regular"/>
                <a:sym typeface="Inter-Regular"/>
              </a:rPr>
              <a:t>null</a:t>
            </a:r>
            <a:r>
              <a:rPr lang="es-ES" sz="1200" i="1" dirty="0" smtClean="0">
                <a:solidFill>
                  <a:schemeClr val="dk1"/>
                </a:solidFill>
                <a:ea typeface="Inter-Regular"/>
                <a:cs typeface="Inter-Regular"/>
                <a:sym typeface="Inter-Regular"/>
              </a:rPr>
              <a:t> </a:t>
            </a:r>
            <a:r>
              <a:rPr lang="es-ES" sz="1200" dirty="0" smtClean="0">
                <a:solidFill>
                  <a:schemeClr val="dk1"/>
                </a:solidFill>
                <a:ea typeface="Inter-Regular"/>
                <a:cs typeface="Inter-Regular"/>
                <a:sym typeface="Inter-Regular"/>
              </a:rPr>
              <a:t>o </a:t>
            </a:r>
            <a:r>
              <a:rPr lang="es-ES" sz="1200" i="1" dirty="0" err="1" smtClean="0">
                <a:solidFill>
                  <a:schemeClr val="dk1"/>
                </a:solidFill>
                <a:ea typeface="Inter-Regular"/>
                <a:cs typeface="Inter-Regular"/>
                <a:sym typeface="Inter-Regular"/>
              </a:rPr>
              <a:t>undefined</a:t>
            </a:r>
            <a:endParaRPr lang="es-ES" sz="1200" i="1" dirty="0">
              <a:solidFill>
                <a:schemeClr val="dk1"/>
              </a:solidFill>
              <a:ea typeface="Inter-Regular"/>
              <a:cs typeface="Inter-Regular"/>
              <a:sym typeface="Inter-Regular"/>
            </a:endParaRPr>
          </a:p>
          <a:p>
            <a:pPr marL="896938" lvl="4">
              <a:lnSpc>
                <a:spcPct val="115000"/>
              </a:lnSpc>
              <a:spcBef>
                <a:spcPts val="600"/>
              </a:spcBef>
              <a:buClr>
                <a:schemeClr val="accent1"/>
              </a:buClr>
              <a:buSzPts val="2000"/>
              <a:defRPr/>
            </a:pPr>
            <a:r>
              <a:rPr lang="es-ES" sz="1200" dirty="0" err="1">
                <a:solidFill>
                  <a:schemeClr val="dk1"/>
                </a:solidFill>
                <a:ea typeface="Inter-Regular"/>
                <a:cs typeface="Inter-Regular"/>
                <a:sym typeface="Inter-Regular"/>
              </a:rPr>
              <a:t>l</a:t>
            </a:r>
            <a:r>
              <a:rPr lang="es-ES" sz="1200" dirty="0" err="1" smtClean="0">
                <a:solidFill>
                  <a:schemeClr val="dk1"/>
                </a:solidFill>
                <a:ea typeface="Inter-Regular"/>
                <a:cs typeface="Inter-Regular"/>
                <a:sym typeface="Inter-Regular"/>
              </a:rPr>
              <a:t>et</a:t>
            </a:r>
            <a:r>
              <a:rPr lang="es-ES" sz="1200" dirty="0" smtClean="0">
                <a:solidFill>
                  <a:schemeClr val="dk1"/>
                </a:solidFill>
                <a:ea typeface="Inter-Regular"/>
                <a:cs typeface="Inter-Regular"/>
                <a:sym typeface="Inter-Regular"/>
              </a:rPr>
              <a:t> </a:t>
            </a:r>
            <a:r>
              <a:rPr lang="es-ES" sz="1200" dirty="0" err="1" smtClean="0">
                <a:solidFill>
                  <a:schemeClr val="dk1"/>
                </a:solidFill>
                <a:ea typeface="Inter-Regular"/>
                <a:cs typeface="Inter-Regular"/>
                <a:sym typeface="Inter-Regular"/>
              </a:rPr>
              <a:t>usuarioEdad</a:t>
            </a:r>
            <a:r>
              <a:rPr lang="es-ES" sz="1200" dirty="0" smtClean="0">
                <a:solidFill>
                  <a:schemeClr val="dk1"/>
                </a:solidFill>
                <a:ea typeface="Inter-Regular"/>
                <a:cs typeface="Inter-Regular"/>
                <a:sym typeface="Inter-Regular"/>
              </a:rPr>
              <a:t>;</a:t>
            </a:r>
          </a:p>
          <a:p>
            <a:pPr marL="896938" lvl="4">
              <a:lnSpc>
                <a:spcPct val="115000"/>
              </a:lnSpc>
              <a:spcBef>
                <a:spcPts val="600"/>
              </a:spcBef>
              <a:buClr>
                <a:schemeClr val="accent1"/>
              </a:buClr>
              <a:buSzPts val="2000"/>
              <a:defRPr/>
            </a:pPr>
            <a:r>
              <a:rPr lang="es-ES" sz="1200" dirty="0" err="1">
                <a:solidFill>
                  <a:schemeClr val="dk1"/>
                </a:solidFill>
                <a:ea typeface="Inter-Regular"/>
                <a:cs typeface="Inter-Regular"/>
                <a:sym typeface="Inter-Regular"/>
              </a:rPr>
              <a:t>l</a:t>
            </a:r>
            <a:r>
              <a:rPr lang="es-ES" sz="1200" dirty="0" err="1" smtClean="0">
                <a:solidFill>
                  <a:schemeClr val="dk1"/>
                </a:solidFill>
                <a:ea typeface="Inter-Regular"/>
                <a:cs typeface="Inter-Regular"/>
                <a:sym typeface="Inter-Regular"/>
              </a:rPr>
              <a:t>et</a:t>
            </a:r>
            <a:r>
              <a:rPr lang="es-ES" sz="1200" dirty="0" smtClean="0">
                <a:solidFill>
                  <a:schemeClr val="dk1"/>
                </a:solidFill>
                <a:ea typeface="Inter-Regular"/>
                <a:cs typeface="Inter-Regular"/>
                <a:sym typeface="Inter-Regular"/>
              </a:rPr>
              <a:t> </a:t>
            </a:r>
            <a:r>
              <a:rPr lang="es-ES" sz="1200" dirty="0">
                <a:solidFill>
                  <a:schemeClr val="dk1"/>
                </a:solidFill>
                <a:ea typeface="Inter-Regular"/>
                <a:cs typeface="Inter-Regular"/>
                <a:sym typeface="Inter-Regular"/>
              </a:rPr>
              <a:t>valor = </a:t>
            </a:r>
            <a:r>
              <a:rPr lang="es-ES" sz="1200" dirty="0" err="1">
                <a:solidFill>
                  <a:schemeClr val="dk1"/>
                </a:solidFill>
                <a:ea typeface="Inter-Regular"/>
                <a:cs typeface="Inter-Regular"/>
                <a:sym typeface="Inter-Regular"/>
              </a:rPr>
              <a:t>usuarioEdad</a:t>
            </a:r>
            <a:r>
              <a:rPr lang="es-ES" sz="1200" dirty="0">
                <a:solidFill>
                  <a:schemeClr val="dk1"/>
                </a:solidFill>
                <a:ea typeface="Inter-Regular"/>
                <a:cs typeface="Inter-Regular"/>
                <a:sym typeface="Inter-Regular"/>
              </a:rPr>
              <a:t> ?? </a:t>
            </a:r>
            <a:r>
              <a:rPr lang="es-ES" sz="1200" dirty="0" smtClean="0">
                <a:solidFill>
                  <a:schemeClr val="dk1"/>
                </a:solidFill>
                <a:ea typeface="Inter-Regular"/>
                <a:cs typeface="Inter-Regular"/>
                <a:sym typeface="Inter-Regular"/>
              </a:rPr>
              <a:t>18;  //valor=18</a:t>
            </a:r>
            <a:endParaRPr lang="es-ES" sz="1200" dirty="0">
              <a:solidFill>
                <a:schemeClr val="dk1"/>
              </a:solidFill>
              <a:latin typeface="+mn-lt"/>
              <a:ea typeface="Inter-Regular"/>
              <a:cs typeface="Inter-Regular"/>
              <a:sym typeface="Inter-Regula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smtClean="0"/>
              <a:t>9 . </a:t>
            </a:r>
            <a:r>
              <a:rPr lang="en" sz="1800" dirty="0"/>
              <a:t>Manejo de la Sintaxis del lenguaje– Operadores  misceláneos -</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43</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8" name="7 CuadroTexto"/>
          <p:cNvSpPr txBox="1"/>
          <p:nvPr/>
        </p:nvSpPr>
        <p:spPr>
          <a:xfrm>
            <a:off x="1357290" y="1000114"/>
            <a:ext cx="7072362" cy="3699474"/>
          </a:xfrm>
          <a:prstGeom prst="rect">
            <a:avLst/>
          </a:prstGeom>
          <a:noFill/>
        </p:spPr>
        <p:txBody>
          <a:bodyPr wrap="square" rtlCol="0">
            <a:spAutoFit/>
          </a:bodyPr>
          <a:lstStyle/>
          <a:p>
            <a:pPr lvl="0">
              <a:lnSpc>
                <a:spcPct val="115000"/>
              </a:lnSpc>
              <a:spcBef>
                <a:spcPts val="600"/>
              </a:spcBef>
              <a:buClr>
                <a:schemeClr val="accent1"/>
              </a:buClr>
              <a:buSzPts val="2000"/>
              <a:buFont typeface="Arial" pitchFamily="34" charset="0"/>
              <a:buChar char="•"/>
              <a:defRPr/>
            </a:pPr>
            <a:r>
              <a:rPr lang="es-ES" sz="1200" dirty="0">
                <a:solidFill>
                  <a:schemeClr val="dk1"/>
                </a:solidFill>
                <a:latin typeface="+mn-lt"/>
                <a:ea typeface="Inter-Regular"/>
                <a:cs typeface="Inter-Regular"/>
                <a:sym typeface="Inter-Regular"/>
              </a:rPr>
              <a:t> </a:t>
            </a:r>
            <a:r>
              <a:rPr lang="es-ES" sz="1200" b="1" dirty="0" smtClean="0">
                <a:solidFill>
                  <a:schemeClr val="dk1"/>
                </a:solidFill>
                <a:latin typeface="+mn-lt"/>
                <a:ea typeface="Inter-Regular"/>
                <a:cs typeface="Inter-Regular"/>
                <a:sym typeface="Inter-Regular"/>
              </a:rPr>
              <a:t>? (</a:t>
            </a:r>
            <a:r>
              <a:rPr lang="es-ES" sz="1200" b="1" dirty="0" err="1" smtClean="0">
                <a:solidFill>
                  <a:schemeClr val="dk1"/>
                </a:solidFill>
                <a:latin typeface="+mn-lt"/>
                <a:ea typeface="Inter-Regular"/>
                <a:cs typeface="Inter-Regular"/>
                <a:sym typeface="Inter-Regular"/>
              </a:rPr>
              <a:t>Optional</a:t>
            </a:r>
            <a:r>
              <a:rPr lang="es-ES" sz="1200" b="1" dirty="0" smtClean="0">
                <a:solidFill>
                  <a:schemeClr val="dk1"/>
                </a:solidFill>
                <a:latin typeface="+mn-lt"/>
                <a:ea typeface="Inter-Regular"/>
                <a:cs typeface="Inter-Regular"/>
                <a:sym typeface="Inter-Regular"/>
              </a:rPr>
              <a:t> </a:t>
            </a:r>
            <a:r>
              <a:rPr lang="es-ES" sz="1200" b="1" dirty="0" err="1" smtClean="0">
                <a:solidFill>
                  <a:schemeClr val="dk1"/>
                </a:solidFill>
                <a:latin typeface="+mn-lt"/>
                <a:ea typeface="Inter-Regular"/>
                <a:cs typeface="Inter-Regular"/>
                <a:sym typeface="Inter-Regular"/>
              </a:rPr>
              <a:t>Chaining</a:t>
            </a:r>
            <a:r>
              <a:rPr lang="es-ES" sz="1200" b="1" dirty="0" smtClean="0">
                <a:solidFill>
                  <a:schemeClr val="dk1"/>
                </a:solidFill>
                <a:latin typeface="+mn-lt"/>
                <a:ea typeface="Inter-Regular"/>
                <a:cs typeface="Inter-Regular"/>
                <a:sym typeface="Inter-Regular"/>
              </a:rPr>
              <a:t>):</a:t>
            </a:r>
            <a:endParaRPr lang="es-ES" sz="1200" b="1" dirty="0">
              <a:solidFill>
                <a:schemeClr val="dk1"/>
              </a:solidFill>
              <a:latin typeface="+mn-lt"/>
              <a:ea typeface="Inter-Regular"/>
              <a:cs typeface="Inter-Regular"/>
              <a:sym typeface="Inter-Regular"/>
            </a:endParaRPr>
          </a:p>
          <a:p>
            <a:pPr marL="361950" lvl="1">
              <a:lnSpc>
                <a:spcPct val="115000"/>
              </a:lnSpc>
              <a:spcBef>
                <a:spcPts val="600"/>
              </a:spcBef>
              <a:buClr>
                <a:schemeClr val="accent1"/>
              </a:buClr>
              <a:buSzPts val="2000"/>
              <a:buFont typeface="Wingdings" pitchFamily="2" charset="2"/>
              <a:buChar char="ü"/>
              <a:defRPr/>
            </a:pPr>
            <a:r>
              <a:rPr lang="es-ES" sz="1200" dirty="0" smtClean="0">
                <a:solidFill>
                  <a:schemeClr val="dk1"/>
                </a:solidFill>
                <a:latin typeface="+mn-lt"/>
                <a:ea typeface="Inter-Regular"/>
                <a:cs typeface="Inter-Regular"/>
                <a:sym typeface="Inter-Regular"/>
              </a:rPr>
              <a:t>Permite acceder a propiedades anidadas de un objeto sin que se genere un error si alguna parte de la cadena es </a:t>
            </a:r>
            <a:r>
              <a:rPr lang="es-ES" sz="1200" dirty="0" err="1" smtClean="0">
                <a:solidFill>
                  <a:schemeClr val="dk1"/>
                </a:solidFill>
                <a:latin typeface="+mn-lt"/>
                <a:ea typeface="Inter-Regular"/>
                <a:cs typeface="Inter-Regular"/>
                <a:sym typeface="Inter-Regular"/>
              </a:rPr>
              <a:t>null</a:t>
            </a:r>
            <a:r>
              <a:rPr lang="es-ES" sz="1200" dirty="0" smtClean="0">
                <a:solidFill>
                  <a:schemeClr val="dk1"/>
                </a:solidFill>
                <a:latin typeface="+mn-lt"/>
                <a:ea typeface="Inter-Regular"/>
                <a:cs typeface="Inter-Regular"/>
                <a:sym typeface="Inter-Regular"/>
              </a:rPr>
              <a:t> o </a:t>
            </a:r>
            <a:r>
              <a:rPr lang="es-ES" sz="1200" dirty="0" err="1" smtClean="0">
                <a:solidFill>
                  <a:schemeClr val="dk1"/>
                </a:solidFill>
                <a:latin typeface="+mn-lt"/>
                <a:ea typeface="Inter-Regular"/>
                <a:cs typeface="Inter-Regular"/>
                <a:sym typeface="Inter-Regular"/>
              </a:rPr>
              <a:t>undefined</a:t>
            </a:r>
            <a:endParaRPr lang="es-ES" sz="1200" dirty="0" smtClean="0">
              <a:solidFill>
                <a:schemeClr val="dk1"/>
              </a:solidFill>
              <a:latin typeface="+mn-lt"/>
              <a:ea typeface="Inter-Regular"/>
              <a:cs typeface="Inter-Regular"/>
              <a:sym typeface="Inter-Regular"/>
            </a:endParaRPr>
          </a:p>
          <a:p>
            <a:pPr marL="896938" lvl="2">
              <a:lnSpc>
                <a:spcPct val="115000"/>
              </a:lnSpc>
              <a:spcBef>
                <a:spcPts val="600"/>
              </a:spcBef>
              <a:buClr>
                <a:schemeClr val="accent1"/>
              </a:buClr>
              <a:buSzPts val="2000"/>
              <a:defRPr/>
            </a:pPr>
            <a:r>
              <a:rPr lang="es-ES" sz="1200" dirty="0" err="1" smtClean="0">
                <a:solidFill>
                  <a:schemeClr val="dk1"/>
                </a:solidFill>
                <a:latin typeface="+mn-lt"/>
                <a:ea typeface="Inter-Regular"/>
                <a:cs typeface="Inter-Regular"/>
                <a:sym typeface="Inter-Regular"/>
              </a:rPr>
              <a:t>let</a:t>
            </a:r>
            <a:r>
              <a:rPr lang="es-ES" sz="1200" dirty="0" smtClean="0">
                <a:solidFill>
                  <a:schemeClr val="dk1"/>
                </a:solidFill>
                <a:latin typeface="+mn-lt"/>
                <a:ea typeface="Inter-Regular"/>
                <a:cs typeface="Inter-Regular"/>
                <a:sym typeface="Inter-Regular"/>
              </a:rPr>
              <a:t> usuario ={</a:t>
            </a:r>
          </a:p>
          <a:p>
            <a:pPr marL="896938" lvl="2">
              <a:lnSpc>
                <a:spcPct val="115000"/>
              </a:lnSpc>
              <a:spcBef>
                <a:spcPts val="600"/>
              </a:spcBef>
              <a:buClr>
                <a:schemeClr val="accent1"/>
              </a:buClr>
              <a:buSzPts val="2000"/>
              <a:defRPr/>
            </a:pPr>
            <a:r>
              <a:rPr lang="es-ES" sz="1200" dirty="0">
                <a:solidFill>
                  <a:schemeClr val="dk1"/>
                </a:solidFill>
                <a:latin typeface="+mn-lt"/>
                <a:ea typeface="Inter-Regular"/>
                <a:cs typeface="Inter-Regular"/>
                <a:sym typeface="Inter-Regular"/>
              </a:rPr>
              <a:t>	</a:t>
            </a:r>
            <a:r>
              <a:rPr lang="es-ES" sz="1200" dirty="0" smtClean="0">
                <a:solidFill>
                  <a:schemeClr val="dk1"/>
                </a:solidFill>
                <a:latin typeface="+mn-lt"/>
                <a:ea typeface="Inter-Regular"/>
                <a:cs typeface="Inter-Regular"/>
                <a:sym typeface="Inter-Regular"/>
              </a:rPr>
              <a:t>	nombre: “Ana”,</a:t>
            </a:r>
          </a:p>
          <a:p>
            <a:pPr marL="896938" lvl="2">
              <a:lnSpc>
                <a:spcPct val="115000"/>
              </a:lnSpc>
              <a:spcBef>
                <a:spcPts val="600"/>
              </a:spcBef>
              <a:buClr>
                <a:schemeClr val="accent1"/>
              </a:buClr>
              <a:buSzPts val="2000"/>
              <a:defRPr/>
            </a:pPr>
            <a:r>
              <a:rPr lang="es-ES" sz="1200" dirty="0">
                <a:solidFill>
                  <a:schemeClr val="dk1"/>
                </a:solidFill>
                <a:latin typeface="+mn-lt"/>
                <a:ea typeface="Inter-Regular"/>
                <a:cs typeface="Inter-Regular"/>
                <a:sym typeface="Inter-Regular"/>
              </a:rPr>
              <a:t> </a:t>
            </a:r>
            <a:r>
              <a:rPr lang="es-ES" sz="1200" dirty="0" smtClean="0">
                <a:solidFill>
                  <a:schemeClr val="dk1"/>
                </a:solidFill>
                <a:latin typeface="+mn-lt"/>
                <a:ea typeface="Inter-Regular"/>
                <a:cs typeface="Inter-Regular"/>
                <a:sym typeface="Inter-Regular"/>
              </a:rPr>
              <a:t>                    };</a:t>
            </a:r>
          </a:p>
          <a:p>
            <a:pPr marL="896938" lvl="2">
              <a:lnSpc>
                <a:spcPct val="115000"/>
              </a:lnSpc>
              <a:spcBef>
                <a:spcPts val="600"/>
              </a:spcBef>
              <a:buClr>
                <a:schemeClr val="accent1"/>
              </a:buClr>
              <a:buSzPts val="2000"/>
              <a:defRPr/>
            </a:pPr>
            <a:r>
              <a:rPr lang="es-ES" sz="1200" dirty="0">
                <a:solidFill>
                  <a:schemeClr val="dk1"/>
                </a:solidFill>
                <a:latin typeface="+mn-lt"/>
                <a:ea typeface="Inter-Regular"/>
                <a:cs typeface="Inter-Regular"/>
                <a:sym typeface="Inter-Regular"/>
              </a:rPr>
              <a:t>c</a:t>
            </a:r>
            <a:r>
              <a:rPr lang="es-ES" sz="1200" dirty="0" smtClean="0">
                <a:solidFill>
                  <a:schemeClr val="dk1"/>
                </a:solidFill>
                <a:latin typeface="+mn-lt"/>
                <a:ea typeface="Inter-Regular"/>
                <a:cs typeface="Inter-Regular"/>
                <a:sym typeface="Inter-Regular"/>
              </a:rPr>
              <a:t>onsole.log(</a:t>
            </a:r>
            <a:r>
              <a:rPr lang="es-ES" sz="1200" dirty="0" err="1" smtClean="0">
                <a:solidFill>
                  <a:schemeClr val="dk1"/>
                </a:solidFill>
                <a:latin typeface="+mn-lt"/>
                <a:ea typeface="Inter-Regular"/>
                <a:cs typeface="Inter-Regular"/>
                <a:sym typeface="Inter-Regular"/>
              </a:rPr>
              <a:t>usuario.nombre</a:t>
            </a:r>
            <a:r>
              <a:rPr lang="es-ES" sz="1200" dirty="0" smtClean="0">
                <a:solidFill>
                  <a:schemeClr val="dk1"/>
                </a:solidFill>
                <a:latin typeface="+mn-lt"/>
                <a:ea typeface="Inter-Regular"/>
                <a:cs typeface="Inter-Regular"/>
                <a:sym typeface="Inter-Regular"/>
              </a:rPr>
              <a:t>);   </a:t>
            </a:r>
            <a:r>
              <a:rPr lang="es-ES" sz="1200" i="1" dirty="0" smtClean="0">
                <a:solidFill>
                  <a:schemeClr val="dk1"/>
                </a:solidFill>
                <a:latin typeface="+mn-lt"/>
                <a:ea typeface="Inter-Regular"/>
                <a:cs typeface="Inter-Regular"/>
                <a:sym typeface="Inter-Regular"/>
              </a:rPr>
              <a:t>// ”Ana”;</a:t>
            </a:r>
          </a:p>
          <a:p>
            <a:pPr marL="896938" lvl="2">
              <a:lnSpc>
                <a:spcPct val="115000"/>
              </a:lnSpc>
              <a:spcBef>
                <a:spcPts val="600"/>
              </a:spcBef>
              <a:buClr>
                <a:schemeClr val="accent1"/>
              </a:buClr>
              <a:buSzPts val="2000"/>
              <a:defRPr/>
            </a:pPr>
            <a:r>
              <a:rPr lang="es-ES" sz="1200" dirty="0" smtClean="0">
                <a:solidFill>
                  <a:schemeClr val="dk1"/>
                </a:solidFill>
                <a:latin typeface="+mn-lt"/>
                <a:ea typeface="Inter-Regular"/>
                <a:cs typeface="Inter-Regular"/>
                <a:sym typeface="Inter-Regular"/>
              </a:rPr>
              <a:t>console.log(</a:t>
            </a:r>
            <a:r>
              <a:rPr lang="es-ES" sz="1200" dirty="0" err="1" smtClean="0">
                <a:solidFill>
                  <a:schemeClr val="dk1"/>
                </a:solidFill>
                <a:latin typeface="+mn-lt"/>
                <a:ea typeface="Inter-Regular"/>
                <a:cs typeface="Inter-Regular"/>
                <a:sym typeface="Inter-Regular"/>
              </a:rPr>
              <a:t>usuario?.edad</a:t>
            </a:r>
            <a:r>
              <a:rPr lang="es-ES" sz="1200" dirty="0" smtClean="0">
                <a:solidFill>
                  <a:schemeClr val="dk1"/>
                </a:solidFill>
                <a:latin typeface="+mn-lt"/>
                <a:ea typeface="Inter-Regular"/>
                <a:cs typeface="Inter-Regular"/>
                <a:sym typeface="Inter-Regular"/>
              </a:rPr>
              <a:t>);   //</a:t>
            </a:r>
            <a:r>
              <a:rPr lang="es-ES" sz="1200" i="1" dirty="0" err="1" smtClean="0">
                <a:solidFill>
                  <a:schemeClr val="dk1"/>
                </a:solidFill>
                <a:latin typeface="+mn-lt"/>
                <a:ea typeface="Inter-Regular"/>
                <a:cs typeface="Inter-Regular"/>
                <a:sym typeface="Inter-Regular"/>
              </a:rPr>
              <a:t>undefined</a:t>
            </a:r>
            <a:r>
              <a:rPr lang="es-ES" sz="1200" i="1" dirty="0" smtClean="0">
                <a:solidFill>
                  <a:schemeClr val="dk1"/>
                </a:solidFill>
                <a:latin typeface="+mn-lt"/>
                <a:ea typeface="Inter-Regular"/>
                <a:cs typeface="Inter-Regular"/>
                <a:sym typeface="Inter-Regular"/>
              </a:rPr>
              <a:t>, no da error</a:t>
            </a:r>
            <a:endParaRPr lang="es-ES" sz="1200" i="1" dirty="0">
              <a:solidFill>
                <a:schemeClr val="dk1"/>
              </a:solidFill>
              <a:latin typeface="+mn-lt"/>
              <a:ea typeface="Inter-Regular"/>
              <a:cs typeface="Inter-Regular"/>
              <a:sym typeface="Inter-Regular"/>
            </a:endParaRPr>
          </a:p>
          <a:p>
            <a:pPr lvl="0">
              <a:lnSpc>
                <a:spcPct val="115000"/>
              </a:lnSpc>
              <a:spcBef>
                <a:spcPts val="600"/>
              </a:spcBef>
              <a:buClr>
                <a:schemeClr val="accent1"/>
              </a:buClr>
              <a:buSzPts val="2000"/>
              <a:buFont typeface="Arial" pitchFamily="34" charset="0"/>
              <a:buChar char="•"/>
              <a:defRPr/>
            </a:pPr>
            <a:r>
              <a:rPr lang="es-ES" sz="1200" b="1" dirty="0" err="1" smtClean="0">
                <a:solidFill>
                  <a:schemeClr val="dk1"/>
                </a:solidFill>
                <a:ea typeface="Inter-Regular"/>
                <a:cs typeface="Inter-Regular"/>
                <a:sym typeface="Inter-Regular"/>
              </a:rPr>
              <a:t>typeof</a:t>
            </a:r>
            <a:r>
              <a:rPr lang="es-ES" sz="1200" b="1" dirty="0">
                <a:solidFill>
                  <a:schemeClr val="dk1"/>
                </a:solidFill>
                <a:ea typeface="Inter-Regular"/>
                <a:cs typeface="Inter-Regular"/>
                <a:sym typeface="Inter-Regular"/>
              </a:rPr>
              <a:t>:</a:t>
            </a:r>
          </a:p>
          <a:p>
            <a:pPr marL="361950" lvl="1">
              <a:lnSpc>
                <a:spcPct val="115000"/>
              </a:lnSpc>
              <a:spcBef>
                <a:spcPts val="600"/>
              </a:spcBef>
              <a:buClr>
                <a:schemeClr val="accent1"/>
              </a:buClr>
              <a:buSzPts val="2000"/>
              <a:buFont typeface="Wingdings" pitchFamily="2" charset="2"/>
              <a:buChar char="ü"/>
              <a:defRPr/>
            </a:pPr>
            <a:r>
              <a:rPr lang="es-ES" sz="1200" dirty="0">
                <a:solidFill>
                  <a:schemeClr val="dk1"/>
                </a:solidFill>
                <a:ea typeface="Inter-Regular"/>
                <a:cs typeface="Inter-Regular"/>
                <a:sym typeface="Inter-Regular"/>
              </a:rPr>
              <a:t>Devuelve el tipo de valor de una variable o expresión.</a:t>
            </a:r>
          </a:p>
          <a:p>
            <a:pPr marL="361950" lvl="1">
              <a:lnSpc>
                <a:spcPct val="115000"/>
              </a:lnSpc>
              <a:spcBef>
                <a:spcPts val="600"/>
              </a:spcBef>
              <a:buClr>
                <a:schemeClr val="accent1"/>
              </a:buClr>
              <a:buSzPts val="2000"/>
              <a:buFont typeface="Wingdings" pitchFamily="2" charset="2"/>
              <a:buChar char="ü"/>
              <a:defRPr/>
            </a:pPr>
            <a:r>
              <a:rPr lang="es-ES" sz="1200" dirty="0">
                <a:solidFill>
                  <a:schemeClr val="dk1"/>
                </a:solidFill>
                <a:ea typeface="Inter-Regular"/>
                <a:cs typeface="Inter-Regular"/>
                <a:sym typeface="Inter-Regular"/>
              </a:rPr>
              <a:t>Los tipos son </a:t>
            </a:r>
            <a:r>
              <a:rPr lang="es-ES" sz="1200" dirty="0" err="1">
                <a:solidFill>
                  <a:schemeClr val="dk1"/>
                </a:solidFill>
                <a:ea typeface="Inter-Regular"/>
                <a:cs typeface="Inter-Regular"/>
                <a:sym typeface="Inter-Regular"/>
              </a:rPr>
              <a:t>number</a:t>
            </a:r>
            <a:r>
              <a:rPr lang="es-ES" sz="1200" dirty="0">
                <a:solidFill>
                  <a:schemeClr val="dk1"/>
                </a:solidFill>
                <a:ea typeface="Inter-Regular"/>
                <a:cs typeface="Inter-Regular"/>
                <a:sym typeface="Inter-Regular"/>
              </a:rPr>
              <a:t>, </a:t>
            </a:r>
            <a:r>
              <a:rPr lang="es-ES" sz="1200" dirty="0" err="1">
                <a:solidFill>
                  <a:schemeClr val="dk1"/>
                </a:solidFill>
                <a:ea typeface="Inter-Regular"/>
                <a:cs typeface="Inter-Regular"/>
                <a:sym typeface="Inter-Regular"/>
              </a:rPr>
              <a:t>string</a:t>
            </a:r>
            <a:r>
              <a:rPr lang="es-ES" sz="1200" dirty="0">
                <a:solidFill>
                  <a:schemeClr val="dk1"/>
                </a:solidFill>
                <a:ea typeface="Inter-Regular"/>
                <a:cs typeface="Inter-Regular"/>
                <a:sym typeface="Inter-Regular"/>
              </a:rPr>
              <a:t>, </a:t>
            </a:r>
            <a:r>
              <a:rPr lang="es-ES" sz="1200" dirty="0" err="1">
                <a:solidFill>
                  <a:schemeClr val="dk1"/>
                </a:solidFill>
                <a:ea typeface="Inter-Regular"/>
                <a:cs typeface="Inter-Regular"/>
                <a:sym typeface="Inter-Regular"/>
              </a:rPr>
              <a:t>boolean</a:t>
            </a:r>
            <a:r>
              <a:rPr lang="es-ES" sz="1200" dirty="0">
                <a:solidFill>
                  <a:schemeClr val="dk1"/>
                </a:solidFill>
                <a:ea typeface="Inter-Regular"/>
                <a:cs typeface="Inter-Regular"/>
                <a:sym typeface="Inter-Regular"/>
              </a:rPr>
              <a:t>, </a:t>
            </a:r>
            <a:r>
              <a:rPr lang="es-ES" sz="1200" dirty="0" err="1">
                <a:solidFill>
                  <a:schemeClr val="dk1"/>
                </a:solidFill>
                <a:ea typeface="Inter-Regular"/>
                <a:cs typeface="Inter-Regular"/>
                <a:sym typeface="Inter-Regular"/>
              </a:rPr>
              <a:t>object</a:t>
            </a:r>
            <a:r>
              <a:rPr lang="es-ES" sz="1200" dirty="0">
                <a:solidFill>
                  <a:schemeClr val="dk1"/>
                </a:solidFill>
                <a:ea typeface="Inter-Regular"/>
                <a:cs typeface="Inter-Regular"/>
                <a:sym typeface="Inter-Regular"/>
              </a:rPr>
              <a:t>, </a:t>
            </a:r>
            <a:r>
              <a:rPr lang="es-ES" sz="1200" dirty="0" err="1">
                <a:solidFill>
                  <a:schemeClr val="dk1"/>
                </a:solidFill>
                <a:ea typeface="Inter-Regular"/>
                <a:cs typeface="Inter-Regular"/>
                <a:sym typeface="Inter-Regular"/>
              </a:rPr>
              <a:t>function</a:t>
            </a:r>
            <a:r>
              <a:rPr lang="es-ES" sz="1200" dirty="0">
                <a:solidFill>
                  <a:schemeClr val="dk1"/>
                </a:solidFill>
                <a:ea typeface="Inter-Regular"/>
                <a:cs typeface="Inter-Regular"/>
                <a:sym typeface="Inter-Regular"/>
              </a:rPr>
              <a:t>, </a:t>
            </a:r>
            <a:r>
              <a:rPr lang="es-ES" sz="1200" dirty="0" err="1">
                <a:solidFill>
                  <a:schemeClr val="dk1"/>
                </a:solidFill>
                <a:ea typeface="Inter-Regular"/>
                <a:cs typeface="Inter-Regular"/>
                <a:sym typeface="Inter-Regular"/>
              </a:rPr>
              <a:t>undefined</a:t>
            </a:r>
            <a:r>
              <a:rPr lang="es-ES" sz="1200" dirty="0">
                <a:solidFill>
                  <a:schemeClr val="dk1"/>
                </a:solidFill>
                <a:ea typeface="Inter-Regular"/>
                <a:cs typeface="Inter-Regular"/>
                <a:sym typeface="Inter-Regular"/>
              </a:rPr>
              <a:t>.</a:t>
            </a:r>
          </a:p>
          <a:p>
            <a:pPr marL="361950" lvl="1">
              <a:lnSpc>
                <a:spcPct val="115000"/>
              </a:lnSpc>
              <a:spcBef>
                <a:spcPts val="600"/>
              </a:spcBef>
              <a:buClr>
                <a:schemeClr val="accent1"/>
              </a:buClr>
              <a:buSzPts val="2000"/>
              <a:defRPr/>
            </a:pPr>
            <a:r>
              <a:rPr lang="es-ES" sz="1200" dirty="0">
                <a:solidFill>
                  <a:schemeClr val="dk1"/>
                </a:solidFill>
                <a:ea typeface="Inter-Regular"/>
                <a:cs typeface="Inter-Regular"/>
                <a:sym typeface="Inter-Regular"/>
              </a:rPr>
              <a:t>	</a:t>
            </a:r>
            <a:r>
              <a:rPr lang="es-ES" sz="1200" dirty="0" err="1">
                <a:solidFill>
                  <a:schemeClr val="dk1"/>
                </a:solidFill>
                <a:ea typeface="Inter-Regular"/>
                <a:cs typeface="Inter-Regular"/>
                <a:sym typeface="Inter-Regular"/>
              </a:rPr>
              <a:t>if</a:t>
            </a:r>
            <a:r>
              <a:rPr lang="es-ES" sz="1200" dirty="0">
                <a:solidFill>
                  <a:schemeClr val="dk1"/>
                </a:solidFill>
                <a:ea typeface="Inter-Regular"/>
                <a:cs typeface="Inter-Regular"/>
                <a:sym typeface="Inter-Regular"/>
              </a:rPr>
              <a:t> (</a:t>
            </a:r>
            <a:r>
              <a:rPr lang="es-ES" sz="1200" dirty="0" err="1">
                <a:solidFill>
                  <a:schemeClr val="dk1"/>
                </a:solidFill>
                <a:ea typeface="Inter-Regular"/>
                <a:cs typeface="Inter-Regular"/>
                <a:sym typeface="Inter-Regular"/>
              </a:rPr>
              <a:t>typeof</a:t>
            </a:r>
            <a:r>
              <a:rPr lang="es-ES" sz="1200" dirty="0">
                <a:solidFill>
                  <a:schemeClr val="dk1"/>
                </a:solidFill>
                <a:ea typeface="Inter-Regular"/>
                <a:cs typeface="Inter-Regular"/>
                <a:sym typeface="Inter-Regular"/>
              </a:rPr>
              <a:t> </a:t>
            </a:r>
            <a:r>
              <a:rPr lang="es-ES" sz="1200" dirty="0" err="1">
                <a:solidFill>
                  <a:schemeClr val="dk1"/>
                </a:solidFill>
                <a:ea typeface="Inter-Regular"/>
                <a:cs typeface="Inter-Regular"/>
                <a:sym typeface="Inter-Regular"/>
              </a:rPr>
              <a:t>miVariable</a:t>
            </a:r>
            <a:r>
              <a:rPr lang="es-ES" sz="1200" dirty="0">
                <a:solidFill>
                  <a:schemeClr val="dk1"/>
                </a:solidFill>
                <a:ea typeface="Inter-Regular"/>
                <a:cs typeface="Inter-Regular"/>
                <a:sym typeface="Inter-Regular"/>
              </a:rPr>
              <a:t> == “</a:t>
            </a:r>
            <a:r>
              <a:rPr lang="es-ES" sz="1200" dirty="0" err="1">
                <a:solidFill>
                  <a:schemeClr val="dk1"/>
                </a:solidFill>
                <a:ea typeface="Inter-Regular"/>
                <a:cs typeface="Inter-Regular"/>
                <a:sym typeface="Inter-Regular"/>
              </a:rPr>
              <a:t>number</a:t>
            </a:r>
            <a:r>
              <a:rPr lang="es-ES" sz="1200" dirty="0">
                <a:solidFill>
                  <a:schemeClr val="dk1"/>
                </a:solidFill>
                <a:ea typeface="Inter-Regular"/>
                <a:cs typeface="Inter-Regular"/>
                <a:sym typeface="Inter-Regular"/>
              </a:rPr>
              <a:t>”) </a:t>
            </a:r>
            <a:r>
              <a:rPr lang="es-ES" sz="1200" dirty="0" err="1">
                <a:solidFill>
                  <a:schemeClr val="dk1"/>
                </a:solidFill>
                <a:ea typeface="Inter-Regular"/>
                <a:cs typeface="Inter-Regular"/>
                <a:sym typeface="Inter-Regular"/>
              </a:rPr>
              <a:t>alert</a:t>
            </a:r>
            <a:r>
              <a:rPr lang="es-ES" sz="1200" dirty="0">
                <a:solidFill>
                  <a:schemeClr val="dk1"/>
                </a:solidFill>
                <a:ea typeface="Inter-Regular"/>
                <a:cs typeface="Inter-Regular"/>
                <a:sym typeface="Inter-Regular"/>
              </a:rPr>
              <a:t> (“Mi variable es </a:t>
            </a:r>
            <a:r>
              <a:rPr lang="es-ES" sz="1200" dirty="0" err="1">
                <a:solidFill>
                  <a:schemeClr val="dk1"/>
                </a:solidFill>
                <a:ea typeface="Inter-Regular"/>
                <a:cs typeface="Inter-Regular"/>
                <a:sym typeface="Inter-Regular"/>
              </a:rPr>
              <a:t>number</a:t>
            </a:r>
            <a:r>
              <a:rPr lang="es-ES" sz="1200" dirty="0">
                <a:solidFill>
                  <a:schemeClr val="dk1"/>
                </a:solidFill>
                <a:ea typeface="Inter-Regular"/>
                <a:cs typeface="Inter-Regular"/>
                <a:sym typeface="Inter-Regular"/>
              </a:rPr>
              <a:t>”)</a:t>
            </a:r>
          </a:p>
          <a:p>
            <a:pPr marL="261938" lvl="2">
              <a:lnSpc>
                <a:spcPct val="115000"/>
              </a:lnSpc>
              <a:spcBef>
                <a:spcPts val="600"/>
              </a:spcBef>
              <a:buClr>
                <a:schemeClr val="accent1"/>
              </a:buClr>
              <a:buSzPts val="2000"/>
            </a:pPr>
            <a:endParaRPr lang="es-ES" sz="1200" dirty="0">
              <a:solidFill>
                <a:schemeClr val="dk1"/>
              </a:solidFill>
              <a:latin typeface="+mn-lt"/>
              <a:ea typeface="Inter-Regular"/>
              <a:cs typeface="Inter-Regular"/>
              <a:sym typeface="Inter-Regular"/>
            </a:endParaRPr>
          </a:p>
        </p:txBody>
      </p:sp>
    </p:spTree>
    <p:extLst>
      <p:ext uri="{BB962C8B-B14F-4D97-AF65-F5344CB8AC3E}">
        <p14:creationId xmlns:p14="http://schemas.microsoft.com/office/powerpoint/2010/main" val="27405536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a:t>9. Manejo de la Sintaxis del </a:t>
            </a:r>
            <a:r>
              <a:rPr lang="en" sz="1800" dirty="0" smtClean="0"/>
              <a:t>lenguaje – </a:t>
            </a:r>
            <a:r>
              <a:rPr lang="en" sz="1800" dirty="0"/>
              <a:t>Estructuras de control-</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44</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8" name="7 CuadroTexto"/>
          <p:cNvSpPr txBox="1"/>
          <p:nvPr/>
        </p:nvSpPr>
        <p:spPr>
          <a:xfrm>
            <a:off x="1357290" y="1000114"/>
            <a:ext cx="7072362" cy="2329869"/>
          </a:xfrm>
          <a:prstGeom prst="rect">
            <a:avLst/>
          </a:prstGeom>
          <a:noFill/>
        </p:spPr>
        <p:txBody>
          <a:bodyPr wrap="square" rtlCol="0">
            <a:spAutoFit/>
          </a:bodyPr>
          <a:lstStyle/>
          <a:p>
            <a:pPr lvl="0">
              <a:lnSpc>
                <a:spcPct val="115000"/>
              </a:lnSpc>
              <a:spcBef>
                <a:spcPts val="600"/>
              </a:spcBef>
              <a:buClr>
                <a:schemeClr val="accent1"/>
              </a:buClr>
              <a:buSzPts val="2000"/>
              <a:buFont typeface="Arial" pitchFamily="34" charset="0"/>
              <a:buChar char="•"/>
              <a:defRPr/>
            </a:pPr>
            <a:r>
              <a:rPr lang="es-ES" sz="1200" dirty="0">
                <a:solidFill>
                  <a:schemeClr val="dk1"/>
                </a:solidFill>
                <a:latin typeface="+mn-lt"/>
                <a:ea typeface="Inter-Regular"/>
                <a:cs typeface="Inter-Regular"/>
                <a:sym typeface="Inter-Regular"/>
              </a:rPr>
              <a:t> </a:t>
            </a:r>
            <a:r>
              <a:rPr lang="es-ES" sz="1200" b="1" dirty="0">
                <a:solidFill>
                  <a:schemeClr val="dk1"/>
                </a:solidFill>
                <a:latin typeface="+mn-lt"/>
                <a:ea typeface="Inter-Regular"/>
                <a:cs typeface="Inter-Regular"/>
                <a:sym typeface="Inter-Regular"/>
              </a:rPr>
              <a:t>Instrucciones </a:t>
            </a:r>
            <a:r>
              <a:rPr lang="es-ES" sz="1200" b="1" dirty="0" err="1">
                <a:solidFill>
                  <a:schemeClr val="dk1"/>
                </a:solidFill>
                <a:latin typeface="+mn-lt"/>
                <a:ea typeface="Inter-Regular"/>
                <a:cs typeface="Inter-Regular"/>
                <a:sym typeface="Inter-Regular"/>
              </a:rPr>
              <a:t>if</a:t>
            </a:r>
            <a:r>
              <a:rPr lang="es-ES" sz="1200" b="1" dirty="0">
                <a:solidFill>
                  <a:schemeClr val="dk1"/>
                </a:solidFill>
                <a:latin typeface="+mn-lt"/>
                <a:ea typeface="Inter-Regular"/>
                <a:cs typeface="Inter-Regular"/>
                <a:sym typeface="Inter-Regular"/>
              </a:rPr>
              <a:t>/</a:t>
            </a:r>
            <a:r>
              <a:rPr lang="es-ES" sz="1200" b="1" dirty="0" err="1">
                <a:solidFill>
                  <a:schemeClr val="dk1"/>
                </a:solidFill>
                <a:latin typeface="+mn-lt"/>
                <a:ea typeface="Inter-Regular"/>
                <a:cs typeface="Inter-Regular"/>
                <a:sym typeface="Inter-Regular"/>
              </a:rPr>
              <a:t>else</a:t>
            </a:r>
            <a:endParaRPr lang="es-ES" sz="1200" b="1" dirty="0">
              <a:solidFill>
                <a:schemeClr val="dk1"/>
              </a:solidFill>
              <a:latin typeface="+mn-lt"/>
              <a:ea typeface="Inter-Regular"/>
              <a:cs typeface="Inter-Regular"/>
              <a:sym typeface="Inter-Regular"/>
            </a:endParaRPr>
          </a:p>
          <a:p>
            <a:pPr lvl="0">
              <a:lnSpc>
                <a:spcPct val="115000"/>
              </a:lnSpc>
              <a:spcBef>
                <a:spcPts val="600"/>
              </a:spcBef>
              <a:buClr>
                <a:schemeClr val="accent1"/>
              </a:buClr>
              <a:buSzPts val="2000"/>
              <a:defRPr/>
            </a:pPr>
            <a:endParaRPr lang="es-ES" sz="1200" b="1" dirty="0">
              <a:solidFill>
                <a:schemeClr val="dk1"/>
              </a:solidFill>
              <a:ea typeface="Inter-Regular"/>
              <a:cs typeface="Inter-Regular"/>
              <a:sym typeface="Inter-Regular"/>
            </a:endParaRPr>
          </a:p>
          <a:p>
            <a:pPr lvl="0">
              <a:lnSpc>
                <a:spcPct val="115000"/>
              </a:lnSpc>
              <a:spcBef>
                <a:spcPts val="600"/>
              </a:spcBef>
              <a:buClr>
                <a:schemeClr val="accent1"/>
              </a:buClr>
              <a:buSzPts val="2000"/>
              <a:defRPr/>
            </a:pPr>
            <a:endParaRPr lang="es-ES" sz="1200" b="1" dirty="0">
              <a:solidFill>
                <a:schemeClr val="dk1"/>
              </a:solidFill>
              <a:ea typeface="Inter-Regular"/>
              <a:cs typeface="Inter-Regular"/>
              <a:sym typeface="Inter-Regular"/>
            </a:endParaRPr>
          </a:p>
          <a:p>
            <a:pPr lvl="0">
              <a:lnSpc>
                <a:spcPct val="115000"/>
              </a:lnSpc>
              <a:spcBef>
                <a:spcPts val="600"/>
              </a:spcBef>
              <a:buClr>
                <a:schemeClr val="accent1"/>
              </a:buClr>
              <a:buSzPts val="2000"/>
              <a:defRPr/>
            </a:pPr>
            <a:endParaRPr lang="es-ES" sz="1200" b="1" dirty="0">
              <a:solidFill>
                <a:schemeClr val="dk1"/>
              </a:solidFill>
              <a:ea typeface="Inter-Regular"/>
              <a:cs typeface="Inter-Regular"/>
              <a:sym typeface="Inter-Regular"/>
            </a:endParaRPr>
          </a:p>
          <a:p>
            <a:pPr lvl="0">
              <a:lnSpc>
                <a:spcPct val="115000"/>
              </a:lnSpc>
              <a:spcBef>
                <a:spcPts val="600"/>
              </a:spcBef>
              <a:buClr>
                <a:schemeClr val="accent1"/>
              </a:buClr>
              <a:buSzPts val="2000"/>
              <a:buFont typeface="Arial" pitchFamily="34" charset="0"/>
              <a:buChar char="•"/>
              <a:defRPr/>
            </a:pPr>
            <a:endParaRPr lang="es-ES" sz="1200" b="1" dirty="0">
              <a:solidFill>
                <a:schemeClr val="dk1"/>
              </a:solidFill>
              <a:ea typeface="Inter-Regular"/>
              <a:cs typeface="Inter-Regular"/>
              <a:sym typeface="Inter-Regular"/>
            </a:endParaRPr>
          </a:p>
          <a:p>
            <a:pPr lvl="0">
              <a:lnSpc>
                <a:spcPct val="115000"/>
              </a:lnSpc>
              <a:spcBef>
                <a:spcPts val="600"/>
              </a:spcBef>
              <a:buClr>
                <a:schemeClr val="accent1"/>
              </a:buClr>
              <a:buSzPts val="2000"/>
              <a:buFont typeface="Arial" pitchFamily="34" charset="0"/>
              <a:buChar char="•"/>
              <a:defRPr/>
            </a:pPr>
            <a:endParaRPr lang="es-ES" sz="1200" b="1" dirty="0">
              <a:solidFill>
                <a:schemeClr val="dk1"/>
              </a:solidFill>
              <a:ea typeface="Inter-Regular"/>
              <a:cs typeface="Inter-Regular"/>
              <a:sym typeface="Inter-Regular"/>
            </a:endParaRPr>
          </a:p>
          <a:p>
            <a:pPr lvl="0">
              <a:lnSpc>
                <a:spcPct val="115000"/>
              </a:lnSpc>
              <a:spcBef>
                <a:spcPts val="600"/>
              </a:spcBef>
              <a:buClr>
                <a:schemeClr val="accent1"/>
              </a:buClr>
              <a:buSzPts val="2000"/>
              <a:defRPr/>
            </a:pPr>
            <a:endParaRPr lang="es-ES" sz="1200" b="1" dirty="0">
              <a:solidFill>
                <a:schemeClr val="dk1"/>
              </a:solidFill>
              <a:ea typeface="Inter-Regular"/>
              <a:cs typeface="Inter-Regular"/>
              <a:sym typeface="Inter-Regular"/>
            </a:endParaRPr>
          </a:p>
          <a:p>
            <a:pPr lvl="0">
              <a:lnSpc>
                <a:spcPct val="115000"/>
              </a:lnSpc>
              <a:spcBef>
                <a:spcPts val="600"/>
              </a:spcBef>
              <a:buClr>
                <a:schemeClr val="accent1"/>
              </a:buClr>
              <a:buSzPts val="2000"/>
              <a:defRPr/>
            </a:pPr>
            <a:r>
              <a:rPr lang="es-ES" sz="1200" b="1" dirty="0">
                <a:solidFill>
                  <a:schemeClr val="dk1"/>
                </a:solidFill>
                <a:ea typeface="Inter-Regular"/>
                <a:cs typeface="Inter-Regular"/>
                <a:sym typeface="Inter-Regular"/>
              </a:rPr>
              <a:t> </a:t>
            </a:r>
          </a:p>
        </p:txBody>
      </p:sp>
      <p:pic>
        <p:nvPicPr>
          <p:cNvPr id="5122" name="Picture 2"/>
          <p:cNvPicPr>
            <a:picLocks noChangeAspect="1" noChangeArrowheads="1"/>
          </p:cNvPicPr>
          <p:nvPr/>
        </p:nvPicPr>
        <p:blipFill>
          <a:blip r:embed="rId3"/>
          <a:srcRect/>
          <a:stretch>
            <a:fillRect/>
          </a:stretch>
        </p:blipFill>
        <p:spPr bwMode="auto">
          <a:xfrm>
            <a:off x="1857356" y="1357304"/>
            <a:ext cx="5267325" cy="12954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1857356" y="2786064"/>
            <a:ext cx="5286412"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a:t>9. Manejo de la Sintaxis del </a:t>
            </a:r>
            <a:r>
              <a:rPr lang="en" sz="1800" dirty="0" smtClean="0"/>
              <a:t>lenguaje – </a:t>
            </a:r>
            <a:r>
              <a:rPr lang="en" sz="1800" dirty="0"/>
              <a:t>Estructuras de control-</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45</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8" name="7 CuadroTexto"/>
          <p:cNvSpPr txBox="1"/>
          <p:nvPr/>
        </p:nvSpPr>
        <p:spPr>
          <a:xfrm>
            <a:off x="1357290" y="1000114"/>
            <a:ext cx="7072362" cy="2329869"/>
          </a:xfrm>
          <a:prstGeom prst="rect">
            <a:avLst/>
          </a:prstGeom>
          <a:noFill/>
        </p:spPr>
        <p:txBody>
          <a:bodyPr wrap="square" rtlCol="0">
            <a:spAutoFit/>
          </a:bodyPr>
          <a:lstStyle/>
          <a:p>
            <a:pPr lvl="0">
              <a:lnSpc>
                <a:spcPct val="115000"/>
              </a:lnSpc>
              <a:spcBef>
                <a:spcPts val="600"/>
              </a:spcBef>
              <a:buClr>
                <a:schemeClr val="accent1"/>
              </a:buClr>
              <a:buSzPts val="2000"/>
              <a:buFont typeface="Arial" pitchFamily="34" charset="0"/>
              <a:buChar char="•"/>
              <a:defRPr/>
            </a:pPr>
            <a:r>
              <a:rPr lang="es-ES" sz="1200" dirty="0">
                <a:solidFill>
                  <a:schemeClr val="dk1"/>
                </a:solidFill>
                <a:latin typeface="+mn-lt"/>
                <a:ea typeface="Inter-Regular"/>
                <a:cs typeface="Inter-Regular"/>
                <a:sym typeface="Inter-Regular"/>
              </a:rPr>
              <a:t> </a:t>
            </a:r>
            <a:r>
              <a:rPr lang="es-ES" sz="1200" b="1" dirty="0">
                <a:solidFill>
                  <a:schemeClr val="dk1"/>
                </a:solidFill>
                <a:latin typeface="+mn-lt"/>
                <a:ea typeface="Inter-Regular"/>
                <a:cs typeface="Inter-Regular"/>
                <a:sym typeface="Inter-Regular"/>
              </a:rPr>
              <a:t>Instrucciones </a:t>
            </a:r>
            <a:r>
              <a:rPr lang="es-ES" sz="1200" b="1" dirty="0" err="1">
                <a:solidFill>
                  <a:schemeClr val="dk1"/>
                </a:solidFill>
                <a:latin typeface="+mn-lt"/>
                <a:ea typeface="Inter-Regular"/>
                <a:cs typeface="Inter-Regular"/>
                <a:sym typeface="Inter-Regular"/>
              </a:rPr>
              <a:t>if</a:t>
            </a:r>
            <a:r>
              <a:rPr lang="es-ES" sz="1200" b="1" dirty="0">
                <a:solidFill>
                  <a:schemeClr val="dk1"/>
                </a:solidFill>
                <a:latin typeface="+mn-lt"/>
                <a:ea typeface="Inter-Regular"/>
                <a:cs typeface="Inter-Regular"/>
                <a:sym typeface="Inter-Regular"/>
              </a:rPr>
              <a:t>/</a:t>
            </a:r>
            <a:r>
              <a:rPr lang="es-ES" sz="1200" b="1" dirty="0" err="1">
                <a:solidFill>
                  <a:schemeClr val="dk1"/>
                </a:solidFill>
                <a:latin typeface="+mn-lt"/>
                <a:ea typeface="Inter-Regular"/>
                <a:cs typeface="Inter-Regular"/>
                <a:sym typeface="Inter-Regular"/>
              </a:rPr>
              <a:t>else</a:t>
            </a:r>
            <a:endParaRPr lang="es-ES" sz="1200" b="1" dirty="0">
              <a:solidFill>
                <a:schemeClr val="dk1"/>
              </a:solidFill>
              <a:latin typeface="+mn-lt"/>
              <a:ea typeface="Inter-Regular"/>
              <a:cs typeface="Inter-Regular"/>
              <a:sym typeface="Inter-Regular"/>
            </a:endParaRPr>
          </a:p>
          <a:p>
            <a:pPr lvl="0">
              <a:lnSpc>
                <a:spcPct val="115000"/>
              </a:lnSpc>
              <a:spcBef>
                <a:spcPts val="600"/>
              </a:spcBef>
              <a:buClr>
                <a:schemeClr val="accent1"/>
              </a:buClr>
              <a:buSzPts val="2000"/>
              <a:defRPr/>
            </a:pPr>
            <a:endParaRPr lang="es-ES" sz="1200" b="1" dirty="0">
              <a:solidFill>
                <a:schemeClr val="dk1"/>
              </a:solidFill>
              <a:ea typeface="Inter-Regular"/>
              <a:cs typeface="Inter-Regular"/>
              <a:sym typeface="Inter-Regular"/>
            </a:endParaRPr>
          </a:p>
          <a:p>
            <a:pPr lvl="0">
              <a:lnSpc>
                <a:spcPct val="115000"/>
              </a:lnSpc>
              <a:spcBef>
                <a:spcPts val="600"/>
              </a:spcBef>
              <a:buClr>
                <a:schemeClr val="accent1"/>
              </a:buClr>
              <a:buSzPts val="2000"/>
              <a:defRPr/>
            </a:pPr>
            <a:endParaRPr lang="es-ES" sz="1200" b="1" dirty="0">
              <a:solidFill>
                <a:schemeClr val="dk1"/>
              </a:solidFill>
              <a:ea typeface="Inter-Regular"/>
              <a:cs typeface="Inter-Regular"/>
              <a:sym typeface="Inter-Regular"/>
            </a:endParaRPr>
          </a:p>
          <a:p>
            <a:pPr lvl="0">
              <a:lnSpc>
                <a:spcPct val="115000"/>
              </a:lnSpc>
              <a:spcBef>
                <a:spcPts val="600"/>
              </a:spcBef>
              <a:buClr>
                <a:schemeClr val="accent1"/>
              </a:buClr>
              <a:buSzPts val="2000"/>
              <a:defRPr/>
            </a:pPr>
            <a:endParaRPr lang="es-ES" sz="1200" b="1" dirty="0">
              <a:solidFill>
                <a:schemeClr val="dk1"/>
              </a:solidFill>
              <a:ea typeface="Inter-Regular"/>
              <a:cs typeface="Inter-Regular"/>
              <a:sym typeface="Inter-Regular"/>
            </a:endParaRPr>
          </a:p>
          <a:p>
            <a:pPr lvl="0">
              <a:lnSpc>
                <a:spcPct val="115000"/>
              </a:lnSpc>
              <a:spcBef>
                <a:spcPts val="600"/>
              </a:spcBef>
              <a:buClr>
                <a:schemeClr val="accent1"/>
              </a:buClr>
              <a:buSzPts val="2000"/>
              <a:buFont typeface="Arial" pitchFamily="34" charset="0"/>
              <a:buChar char="•"/>
              <a:defRPr/>
            </a:pPr>
            <a:endParaRPr lang="es-ES" sz="1200" b="1" dirty="0">
              <a:solidFill>
                <a:schemeClr val="dk1"/>
              </a:solidFill>
              <a:ea typeface="Inter-Regular"/>
              <a:cs typeface="Inter-Regular"/>
              <a:sym typeface="Inter-Regular"/>
            </a:endParaRPr>
          </a:p>
          <a:p>
            <a:pPr lvl="0">
              <a:lnSpc>
                <a:spcPct val="115000"/>
              </a:lnSpc>
              <a:spcBef>
                <a:spcPts val="600"/>
              </a:spcBef>
              <a:buClr>
                <a:schemeClr val="accent1"/>
              </a:buClr>
              <a:buSzPts val="2000"/>
              <a:buFont typeface="Arial" pitchFamily="34" charset="0"/>
              <a:buChar char="•"/>
              <a:defRPr/>
            </a:pPr>
            <a:endParaRPr lang="es-ES" sz="1200" b="1" dirty="0">
              <a:solidFill>
                <a:schemeClr val="dk1"/>
              </a:solidFill>
              <a:ea typeface="Inter-Regular"/>
              <a:cs typeface="Inter-Regular"/>
              <a:sym typeface="Inter-Regular"/>
            </a:endParaRPr>
          </a:p>
          <a:p>
            <a:pPr lvl="0">
              <a:lnSpc>
                <a:spcPct val="115000"/>
              </a:lnSpc>
              <a:spcBef>
                <a:spcPts val="600"/>
              </a:spcBef>
              <a:buClr>
                <a:schemeClr val="accent1"/>
              </a:buClr>
              <a:buSzPts val="2000"/>
              <a:defRPr/>
            </a:pPr>
            <a:endParaRPr lang="es-ES" sz="1200" b="1" dirty="0">
              <a:solidFill>
                <a:schemeClr val="dk1"/>
              </a:solidFill>
              <a:ea typeface="Inter-Regular"/>
              <a:cs typeface="Inter-Regular"/>
              <a:sym typeface="Inter-Regular"/>
            </a:endParaRPr>
          </a:p>
          <a:p>
            <a:pPr lvl="0">
              <a:lnSpc>
                <a:spcPct val="115000"/>
              </a:lnSpc>
              <a:spcBef>
                <a:spcPts val="600"/>
              </a:spcBef>
              <a:buClr>
                <a:schemeClr val="accent1"/>
              </a:buClr>
              <a:buSzPts val="2000"/>
              <a:defRPr/>
            </a:pPr>
            <a:r>
              <a:rPr lang="es-ES" sz="1200" b="1" dirty="0">
                <a:solidFill>
                  <a:schemeClr val="dk1"/>
                </a:solidFill>
                <a:ea typeface="Inter-Regular"/>
                <a:cs typeface="Inter-Regular"/>
                <a:sym typeface="Inter-Regular"/>
              </a:rPr>
              <a:t> </a:t>
            </a:r>
          </a:p>
        </p:txBody>
      </p:sp>
      <p:pic>
        <p:nvPicPr>
          <p:cNvPr id="6146" name="Picture 2"/>
          <p:cNvPicPr>
            <a:picLocks noChangeAspect="1" noChangeArrowheads="1"/>
          </p:cNvPicPr>
          <p:nvPr/>
        </p:nvPicPr>
        <p:blipFill>
          <a:blip r:embed="rId3"/>
          <a:srcRect/>
          <a:stretch>
            <a:fillRect/>
          </a:stretch>
        </p:blipFill>
        <p:spPr bwMode="auto">
          <a:xfrm>
            <a:off x="1571604" y="1428742"/>
            <a:ext cx="6643734" cy="3267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a:t>9. Manejo de la Sintaxis del </a:t>
            </a:r>
            <a:r>
              <a:rPr lang="en" sz="1800" dirty="0" smtClean="0"/>
              <a:t>lenguaje – </a:t>
            </a:r>
            <a:r>
              <a:rPr lang="en" sz="1800" dirty="0"/>
              <a:t>Estructuras de control-</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46</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8" name="7 CuadroTexto"/>
          <p:cNvSpPr txBox="1"/>
          <p:nvPr/>
        </p:nvSpPr>
        <p:spPr>
          <a:xfrm>
            <a:off x="1357290" y="1000115"/>
            <a:ext cx="7072362" cy="304699"/>
          </a:xfrm>
          <a:prstGeom prst="rect">
            <a:avLst/>
          </a:prstGeom>
          <a:noFill/>
        </p:spPr>
        <p:txBody>
          <a:bodyPr wrap="square" rtlCol="0">
            <a:spAutoFit/>
          </a:bodyPr>
          <a:lstStyle/>
          <a:p>
            <a:pPr lvl="0">
              <a:lnSpc>
                <a:spcPct val="115000"/>
              </a:lnSpc>
              <a:spcBef>
                <a:spcPts val="600"/>
              </a:spcBef>
              <a:buClr>
                <a:schemeClr val="accent1"/>
              </a:buClr>
              <a:buSzPts val="2000"/>
              <a:buFont typeface="Arial" pitchFamily="34" charset="0"/>
              <a:buChar char="•"/>
              <a:defRPr/>
            </a:pPr>
            <a:r>
              <a:rPr lang="es-ES" sz="1200" dirty="0">
                <a:solidFill>
                  <a:schemeClr val="dk1"/>
                </a:solidFill>
                <a:latin typeface="+mn-lt"/>
                <a:ea typeface="Inter-Regular"/>
                <a:cs typeface="Inter-Regular"/>
                <a:sym typeface="Inter-Regular"/>
              </a:rPr>
              <a:t> </a:t>
            </a:r>
            <a:r>
              <a:rPr lang="es-ES" sz="1200" b="1" dirty="0">
                <a:solidFill>
                  <a:schemeClr val="dk1"/>
                </a:solidFill>
                <a:latin typeface="+mn-lt"/>
                <a:ea typeface="Inter-Regular"/>
                <a:cs typeface="Inter-Regular"/>
                <a:sym typeface="Inter-Regular"/>
              </a:rPr>
              <a:t>Instrucciones </a:t>
            </a:r>
            <a:r>
              <a:rPr lang="es-ES" sz="1200" b="1" dirty="0" err="1">
                <a:solidFill>
                  <a:schemeClr val="dk1"/>
                </a:solidFill>
                <a:latin typeface="+mn-lt"/>
                <a:ea typeface="Inter-Regular"/>
                <a:cs typeface="Inter-Regular"/>
                <a:sym typeface="Inter-Regular"/>
              </a:rPr>
              <a:t>switch</a:t>
            </a:r>
            <a:endParaRPr lang="es-ES" sz="1200" b="1" dirty="0">
              <a:solidFill>
                <a:schemeClr val="dk1"/>
              </a:solidFill>
              <a:ea typeface="Inter-Regular"/>
              <a:cs typeface="Inter-Regular"/>
              <a:sym typeface="Inter-Regular"/>
            </a:endParaRPr>
          </a:p>
        </p:txBody>
      </p:sp>
      <p:pic>
        <p:nvPicPr>
          <p:cNvPr id="7170" name="Picture 2"/>
          <p:cNvPicPr>
            <a:picLocks noChangeAspect="1" noChangeArrowheads="1"/>
          </p:cNvPicPr>
          <p:nvPr/>
        </p:nvPicPr>
        <p:blipFill>
          <a:blip r:embed="rId3"/>
          <a:srcRect/>
          <a:stretch>
            <a:fillRect/>
          </a:stretch>
        </p:blipFill>
        <p:spPr bwMode="auto">
          <a:xfrm>
            <a:off x="1785918" y="1428742"/>
            <a:ext cx="4668758"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a:t>9. Manejo de la Sintaxis del </a:t>
            </a:r>
            <a:r>
              <a:rPr lang="en" sz="1800" dirty="0" smtClean="0"/>
              <a:t>lenguaje – </a:t>
            </a:r>
            <a:r>
              <a:rPr lang="en" sz="1800" dirty="0"/>
              <a:t>Estructuras de control-</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47</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8" name="7 CuadroTexto"/>
          <p:cNvSpPr txBox="1"/>
          <p:nvPr/>
        </p:nvSpPr>
        <p:spPr>
          <a:xfrm>
            <a:off x="1357290" y="1000115"/>
            <a:ext cx="7072362" cy="304699"/>
          </a:xfrm>
          <a:prstGeom prst="rect">
            <a:avLst/>
          </a:prstGeom>
          <a:noFill/>
        </p:spPr>
        <p:txBody>
          <a:bodyPr wrap="square" rtlCol="0">
            <a:spAutoFit/>
          </a:bodyPr>
          <a:lstStyle/>
          <a:p>
            <a:pPr lvl="0">
              <a:lnSpc>
                <a:spcPct val="115000"/>
              </a:lnSpc>
              <a:spcBef>
                <a:spcPts val="600"/>
              </a:spcBef>
              <a:buClr>
                <a:schemeClr val="accent1"/>
              </a:buClr>
              <a:buSzPts val="2000"/>
              <a:buFont typeface="Arial" pitchFamily="34" charset="0"/>
              <a:buChar char="•"/>
              <a:defRPr/>
            </a:pPr>
            <a:r>
              <a:rPr lang="es-ES" sz="1200" dirty="0">
                <a:solidFill>
                  <a:schemeClr val="dk1"/>
                </a:solidFill>
                <a:latin typeface="+mn-lt"/>
                <a:ea typeface="Inter-Regular"/>
                <a:cs typeface="Inter-Regular"/>
                <a:sym typeface="Inter-Regular"/>
              </a:rPr>
              <a:t> </a:t>
            </a:r>
            <a:r>
              <a:rPr lang="es-ES" sz="1200" b="1" dirty="0">
                <a:solidFill>
                  <a:schemeClr val="dk1"/>
                </a:solidFill>
                <a:latin typeface="+mn-lt"/>
                <a:ea typeface="Inter-Regular"/>
                <a:cs typeface="Inter-Regular"/>
                <a:sym typeface="Inter-Regular"/>
              </a:rPr>
              <a:t>Instrucciones </a:t>
            </a:r>
            <a:r>
              <a:rPr lang="es-ES" sz="1200" b="1" dirty="0" err="1">
                <a:solidFill>
                  <a:schemeClr val="dk1"/>
                </a:solidFill>
                <a:latin typeface="+mn-lt"/>
                <a:ea typeface="Inter-Regular"/>
                <a:cs typeface="Inter-Regular"/>
                <a:sym typeface="Inter-Regular"/>
              </a:rPr>
              <a:t>switch</a:t>
            </a:r>
            <a:endParaRPr lang="es-ES" sz="1200" b="1" dirty="0">
              <a:solidFill>
                <a:schemeClr val="dk1"/>
              </a:solidFill>
              <a:ea typeface="Inter-Regular"/>
              <a:cs typeface="Inter-Regular"/>
              <a:sym typeface="Inter-Regular"/>
            </a:endParaRPr>
          </a:p>
        </p:txBody>
      </p:sp>
      <p:pic>
        <p:nvPicPr>
          <p:cNvPr id="9218" name="Picture 2"/>
          <p:cNvPicPr>
            <a:picLocks noChangeAspect="1" noChangeArrowheads="1"/>
          </p:cNvPicPr>
          <p:nvPr/>
        </p:nvPicPr>
        <p:blipFill>
          <a:blip r:embed="rId3"/>
          <a:srcRect/>
          <a:stretch>
            <a:fillRect/>
          </a:stretch>
        </p:blipFill>
        <p:spPr bwMode="auto">
          <a:xfrm>
            <a:off x="1857356" y="1428742"/>
            <a:ext cx="4429156" cy="2943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a:t>9. Manejo de la Sintaxis del </a:t>
            </a:r>
            <a:r>
              <a:rPr lang="en" sz="1800" dirty="0" smtClean="0"/>
              <a:t>lenguaje – </a:t>
            </a:r>
            <a:r>
              <a:rPr lang="en" sz="1800" dirty="0"/>
              <a:t>Estructuras de control-</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48</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8" name="7 CuadroTexto"/>
          <p:cNvSpPr txBox="1"/>
          <p:nvPr/>
        </p:nvSpPr>
        <p:spPr>
          <a:xfrm>
            <a:off x="1357290" y="1000115"/>
            <a:ext cx="7072362" cy="304699"/>
          </a:xfrm>
          <a:prstGeom prst="rect">
            <a:avLst/>
          </a:prstGeom>
          <a:noFill/>
        </p:spPr>
        <p:txBody>
          <a:bodyPr wrap="square" rtlCol="0">
            <a:spAutoFit/>
          </a:bodyPr>
          <a:lstStyle/>
          <a:p>
            <a:pPr lvl="0">
              <a:lnSpc>
                <a:spcPct val="115000"/>
              </a:lnSpc>
              <a:spcBef>
                <a:spcPts val="600"/>
              </a:spcBef>
              <a:buClr>
                <a:schemeClr val="accent1"/>
              </a:buClr>
              <a:buSzPts val="2000"/>
              <a:buFont typeface="Arial" pitchFamily="34" charset="0"/>
              <a:buChar char="•"/>
              <a:defRPr/>
            </a:pPr>
            <a:r>
              <a:rPr lang="es-ES" sz="1200" dirty="0">
                <a:solidFill>
                  <a:schemeClr val="dk1"/>
                </a:solidFill>
                <a:latin typeface="+mn-lt"/>
                <a:ea typeface="Inter-Regular"/>
                <a:cs typeface="Inter-Regular"/>
                <a:sym typeface="Inter-Regular"/>
              </a:rPr>
              <a:t> </a:t>
            </a:r>
            <a:r>
              <a:rPr lang="es-ES" sz="1200" b="1" dirty="0">
                <a:solidFill>
                  <a:schemeClr val="dk1"/>
                </a:solidFill>
                <a:latin typeface="+mn-lt"/>
                <a:ea typeface="Inter-Regular"/>
                <a:cs typeface="Inter-Regular"/>
                <a:sym typeface="Inter-Regular"/>
              </a:rPr>
              <a:t>Instrucciones </a:t>
            </a:r>
            <a:r>
              <a:rPr lang="es-ES" sz="1200" b="1" dirty="0" err="1">
                <a:solidFill>
                  <a:schemeClr val="dk1"/>
                </a:solidFill>
                <a:latin typeface="+mn-lt"/>
                <a:ea typeface="Inter-Regular"/>
                <a:cs typeface="Inter-Regular"/>
                <a:sym typeface="Inter-Regular"/>
              </a:rPr>
              <a:t>switch</a:t>
            </a:r>
            <a:endParaRPr lang="es-ES" sz="1200" b="1" dirty="0">
              <a:solidFill>
                <a:schemeClr val="dk1"/>
              </a:solidFill>
              <a:ea typeface="Inter-Regular"/>
              <a:cs typeface="Inter-Regular"/>
              <a:sym typeface="Inter-Regular"/>
            </a:endParaRPr>
          </a:p>
        </p:txBody>
      </p:sp>
      <p:pic>
        <p:nvPicPr>
          <p:cNvPr id="8194" name="Picture 2"/>
          <p:cNvPicPr>
            <a:picLocks noChangeAspect="1" noChangeArrowheads="1"/>
          </p:cNvPicPr>
          <p:nvPr/>
        </p:nvPicPr>
        <p:blipFill>
          <a:blip r:embed="rId3"/>
          <a:srcRect/>
          <a:stretch>
            <a:fillRect/>
          </a:stretch>
        </p:blipFill>
        <p:spPr bwMode="auto">
          <a:xfrm>
            <a:off x="1357290" y="1428742"/>
            <a:ext cx="5363828" cy="26432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a:t>9. Manejo de la Sintaxis del lenguaje– Bucles -</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49</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8" name="7 CuadroTexto"/>
          <p:cNvSpPr txBox="1"/>
          <p:nvPr/>
        </p:nvSpPr>
        <p:spPr>
          <a:xfrm>
            <a:off x="1357290" y="1000115"/>
            <a:ext cx="7072362" cy="286682"/>
          </a:xfrm>
          <a:prstGeom prst="rect">
            <a:avLst/>
          </a:prstGeom>
          <a:noFill/>
        </p:spPr>
        <p:txBody>
          <a:bodyPr wrap="square" rtlCol="0">
            <a:spAutoFit/>
          </a:bodyPr>
          <a:lstStyle/>
          <a:p>
            <a:pPr lvl="0">
              <a:lnSpc>
                <a:spcPct val="115000"/>
              </a:lnSpc>
              <a:spcBef>
                <a:spcPts val="600"/>
              </a:spcBef>
              <a:buClr>
                <a:schemeClr val="accent1"/>
              </a:buClr>
              <a:buSzPts val="2000"/>
              <a:buFont typeface="Arial" pitchFamily="34" charset="0"/>
              <a:buChar char="•"/>
              <a:defRPr/>
            </a:pPr>
            <a:r>
              <a:rPr lang="es-ES" sz="1200" dirty="0">
                <a:solidFill>
                  <a:schemeClr val="dk1"/>
                </a:solidFill>
                <a:latin typeface="+mn-lt"/>
                <a:ea typeface="Inter-Regular"/>
                <a:cs typeface="Inter-Regular"/>
                <a:sym typeface="Inter-Regular"/>
              </a:rPr>
              <a:t> </a:t>
            </a:r>
            <a:r>
              <a:rPr lang="es-ES" sz="1200" b="1" dirty="0">
                <a:solidFill>
                  <a:schemeClr val="dk1"/>
                </a:solidFill>
                <a:latin typeface="+mn-lt"/>
                <a:ea typeface="Inter-Regular"/>
                <a:cs typeface="Inter-Regular"/>
                <a:sym typeface="Inter-Regular"/>
              </a:rPr>
              <a:t>Instrucciones </a:t>
            </a:r>
            <a:r>
              <a:rPr lang="es-ES" sz="1200" b="1" dirty="0" err="1">
                <a:solidFill>
                  <a:schemeClr val="dk1"/>
                </a:solidFill>
                <a:latin typeface="+mn-lt"/>
                <a:ea typeface="Inter-Regular"/>
                <a:cs typeface="Inter-Regular"/>
                <a:sym typeface="Inter-Regular"/>
              </a:rPr>
              <a:t>for</a:t>
            </a:r>
            <a:endParaRPr lang="es-ES" sz="1200" b="1" dirty="0">
              <a:solidFill>
                <a:schemeClr val="dk1"/>
              </a:solidFill>
              <a:ea typeface="Inter-Regular"/>
              <a:cs typeface="Inter-Regular"/>
              <a:sym typeface="Inter-Regular"/>
            </a:endParaRPr>
          </a:p>
        </p:txBody>
      </p:sp>
      <p:pic>
        <p:nvPicPr>
          <p:cNvPr id="10242" name="Picture 2"/>
          <p:cNvPicPr>
            <a:picLocks noChangeAspect="1" noChangeArrowheads="1"/>
          </p:cNvPicPr>
          <p:nvPr/>
        </p:nvPicPr>
        <p:blipFill>
          <a:blip r:embed="rId3"/>
          <a:srcRect/>
          <a:stretch>
            <a:fillRect/>
          </a:stretch>
        </p:blipFill>
        <p:spPr bwMode="auto">
          <a:xfrm>
            <a:off x="1571604" y="1590675"/>
            <a:ext cx="4872059" cy="25538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928662" y="357172"/>
            <a:ext cx="767578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smtClean="0"/>
              <a:t/>
            </a:r>
            <a:br>
              <a:rPr lang="en" sz="2000" dirty="0" smtClean="0"/>
            </a:br>
            <a:r>
              <a:rPr lang="en" sz="2000" dirty="0" smtClean="0"/>
              <a:t>2. Identificación y diferenciación de modelos de ejecución.</a:t>
            </a:r>
            <a:endParaRPr sz="2000" dirty="0"/>
          </a:p>
        </p:txBody>
      </p:sp>
      <p:sp>
        <p:nvSpPr>
          <p:cNvPr id="63" name="Google Shape;63;p13"/>
          <p:cNvSpPr txBox="1">
            <a:spLocks noGrp="1"/>
          </p:cNvSpPr>
          <p:nvPr>
            <p:ph type="body" idx="2"/>
          </p:nvPr>
        </p:nvSpPr>
        <p:spPr>
          <a:xfrm>
            <a:off x="928662" y="1097761"/>
            <a:ext cx="7315746" cy="3155400"/>
          </a:xfrm>
          <a:prstGeom prst="rect">
            <a:avLst/>
          </a:prstGeom>
        </p:spPr>
        <p:txBody>
          <a:bodyPr spcFirstLastPara="1" wrap="square" lIns="0" tIns="0" rIns="0" bIns="0" anchor="t" anchorCtr="0">
            <a:noAutofit/>
          </a:bodyPr>
          <a:lstStyle/>
          <a:p>
            <a:pPr marL="171450" indent="-171450">
              <a:buClr>
                <a:schemeClr val="dk1"/>
              </a:buClr>
              <a:buSzPts val="1100"/>
            </a:pPr>
            <a:r>
              <a:rPr lang="es-ES" sz="1200" b="1" dirty="0" smtClean="0">
                <a:latin typeface="+mn-lt"/>
              </a:rPr>
              <a:t>Código en el Servidor (</a:t>
            </a:r>
            <a:r>
              <a:rPr lang="es-ES" sz="1200" b="1" dirty="0" err="1" smtClean="0">
                <a:latin typeface="+mn-lt"/>
              </a:rPr>
              <a:t>BackEnd</a:t>
            </a:r>
            <a:r>
              <a:rPr lang="es-ES" sz="1200" b="1" dirty="0" smtClean="0">
                <a:latin typeface="+mn-lt"/>
              </a:rPr>
              <a:t>)</a:t>
            </a:r>
          </a:p>
          <a:p>
            <a:pPr marL="628650" lvl="1" indent="-171450" algn="just">
              <a:buClr>
                <a:schemeClr val="dk1"/>
              </a:buClr>
              <a:buSzPts val="1100"/>
              <a:buFont typeface="Wingdings" panose="05000000000000000000" pitchFamily="2" charset="2"/>
              <a:buChar char="q"/>
            </a:pPr>
            <a:r>
              <a:rPr lang="es-ES" sz="1200" dirty="0" smtClean="0">
                <a:latin typeface="+mn-lt"/>
              </a:rPr>
              <a:t>El código se procesa y ejecuta en un servidor antes de que la información se envíe al cliente (navegador web).</a:t>
            </a:r>
          </a:p>
          <a:p>
            <a:pPr marL="628650" lvl="1" indent="-171450" algn="just">
              <a:buClr>
                <a:schemeClr val="dk1"/>
              </a:buClr>
              <a:buSzPts val="1100"/>
              <a:buFont typeface="Wingdings" panose="05000000000000000000" pitchFamily="2" charset="2"/>
              <a:buChar char="q"/>
            </a:pPr>
            <a:r>
              <a:rPr lang="es-ES" sz="1200" dirty="0" smtClean="0">
                <a:latin typeface="+mn-lt"/>
              </a:rPr>
              <a:t>Aquí se realiza gran parte del trabajo pesado, como la generación de contenido dinámico, acceso a la BD y la aplicación de lógica de negocio.</a:t>
            </a:r>
          </a:p>
          <a:p>
            <a:pPr marL="628650" lvl="1" indent="-171450" algn="just">
              <a:buClr>
                <a:schemeClr val="dk1"/>
              </a:buClr>
              <a:buSzPts val="1100"/>
              <a:buFont typeface="Wingdings" panose="05000000000000000000" pitchFamily="2" charset="2"/>
              <a:buChar char="q"/>
            </a:pPr>
            <a:r>
              <a:rPr lang="es-ES" sz="1200" dirty="0" smtClean="0">
                <a:latin typeface="+mn-lt"/>
              </a:rPr>
              <a:t>Una vez que el servidor ha generado la respuesta, esta se envía al navegador del usuario.</a:t>
            </a:r>
          </a:p>
          <a:p>
            <a:pPr marL="628650" lvl="1" indent="-171450" algn="just">
              <a:buClr>
                <a:schemeClr val="dk1"/>
              </a:buClr>
              <a:buSzPts val="1100"/>
              <a:buFont typeface="Wingdings" panose="05000000000000000000" pitchFamily="2" charset="2"/>
              <a:buChar char="q"/>
            </a:pPr>
            <a:r>
              <a:rPr lang="es-ES" sz="1200" dirty="0" smtClean="0">
                <a:latin typeface="+mn-lt"/>
              </a:rPr>
              <a:t>Ejemplos:</a:t>
            </a:r>
          </a:p>
          <a:p>
            <a:pPr marL="1085850" lvl="2" indent="-171450" algn="just">
              <a:buClr>
                <a:schemeClr val="dk1"/>
              </a:buClr>
              <a:buSzPts val="1100"/>
              <a:buFont typeface="Wingdings" panose="05000000000000000000" pitchFamily="2" charset="2"/>
              <a:buChar char="Ø"/>
            </a:pPr>
            <a:r>
              <a:rPr lang="es-ES" sz="1200" dirty="0" smtClean="0">
                <a:latin typeface="+mn-lt"/>
              </a:rPr>
              <a:t>PHP</a:t>
            </a:r>
          </a:p>
          <a:p>
            <a:pPr marL="1085850" lvl="2" indent="-171450" algn="just">
              <a:buClr>
                <a:schemeClr val="dk1"/>
              </a:buClr>
              <a:buSzPts val="1100"/>
              <a:buFont typeface="Wingdings" panose="05000000000000000000" pitchFamily="2" charset="2"/>
              <a:buChar char="Ø"/>
            </a:pPr>
            <a:r>
              <a:rPr lang="es-ES" sz="1200" dirty="0" smtClean="0">
                <a:latin typeface="+mn-lt"/>
              </a:rPr>
              <a:t>Node.js</a:t>
            </a:r>
          </a:p>
          <a:p>
            <a:pPr marL="1085850" lvl="2" indent="-171450" algn="just">
              <a:buClr>
                <a:schemeClr val="dk1"/>
              </a:buClr>
              <a:buSzPts val="1100"/>
              <a:buFont typeface="Wingdings" panose="05000000000000000000" pitchFamily="2" charset="2"/>
              <a:buChar char="Ø"/>
            </a:pPr>
            <a:r>
              <a:rPr lang="es-ES" sz="1200" dirty="0" smtClean="0">
                <a:latin typeface="+mn-lt"/>
              </a:rPr>
              <a:t>Python</a:t>
            </a:r>
          </a:p>
          <a:p>
            <a:pPr marL="1085850" lvl="2" indent="-171450" algn="just">
              <a:buClr>
                <a:schemeClr val="dk1"/>
              </a:buClr>
              <a:buSzPts val="1100"/>
              <a:buFont typeface="Wingdings" panose="05000000000000000000" pitchFamily="2" charset="2"/>
              <a:buChar char="Ø"/>
            </a:pPr>
            <a:r>
              <a:rPr lang="es-ES" sz="1200" dirty="0" smtClean="0">
                <a:latin typeface="+mn-lt"/>
              </a:rPr>
              <a:t>Ruby</a:t>
            </a:r>
          </a:p>
          <a:p>
            <a:pPr marL="1085850" lvl="2" indent="-171450" algn="just">
              <a:buClr>
                <a:schemeClr val="dk1"/>
              </a:buClr>
              <a:buSzPts val="1100"/>
              <a:buFont typeface="Wingdings" panose="05000000000000000000" pitchFamily="2" charset="2"/>
              <a:buChar char="Ø"/>
            </a:pPr>
            <a:r>
              <a:rPr lang="es-ES" sz="1200" dirty="0" smtClean="0">
                <a:latin typeface="+mn-lt"/>
              </a:rPr>
              <a:t>ASP.NET</a:t>
            </a:r>
            <a:endParaRPr sz="1200" dirty="0">
              <a:latin typeface="+mn-lt"/>
            </a:endParaRPr>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Tree>
    <p:extLst>
      <p:ext uri="{BB962C8B-B14F-4D97-AF65-F5344CB8AC3E}">
        <p14:creationId xmlns:p14="http://schemas.microsoft.com/office/powerpoint/2010/main" val="14298598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a:t>9. Manejo de la Sintaxis del </a:t>
            </a:r>
            <a:r>
              <a:rPr lang="en" sz="1800" dirty="0" smtClean="0"/>
              <a:t>lenguaje – </a:t>
            </a:r>
            <a:r>
              <a:rPr lang="en" sz="1800" dirty="0"/>
              <a:t>Bucles -</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50</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8" name="7 CuadroTexto"/>
          <p:cNvSpPr txBox="1"/>
          <p:nvPr/>
        </p:nvSpPr>
        <p:spPr>
          <a:xfrm>
            <a:off x="1357290" y="1000115"/>
            <a:ext cx="7072362" cy="304699"/>
          </a:xfrm>
          <a:prstGeom prst="rect">
            <a:avLst/>
          </a:prstGeom>
          <a:noFill/>
        </p:spPr>
        <p:txBody>
          <a:bodyPr wrap="square" rtlCol="0">
            <a:spAutoFit/>
          </a:bodyPr>
          <a:lstStyle/>
          <a:p>
            <a:pPr lvl="0">
              <a:lnSpc>
                <a:spcPct val="115000"/>
              </a:lnSpc>
              <a:spcBef>
                <a:spcPts val="600"/>
              </a:spcBef>
              <a:buClr>
                <a:schemeClr val="accent1"/>
              </a:buClr>
              <a:buSzPts val="2000"/>
              <a:buFont typeface="Arial" pitchFamily="34" charset="0"/>
              <a:buChar char="•"/>
              <a:defRPr/>
            </a:pPr>
            <a:r>
              <a:rPr lang="es-ES" sz="1200" dirty="0">
                <a:solidFill>
                  <a:schemeClr val="dk1"/>
                </a:solidFill>
                <a:latin typeface="+mn-lt"/>
                <a:ea typeface="Inter-Regular"/>
                <a:cs typeface="Inter-Regular"/>
                <a:sym typeface="Inter-Regular"/>
              </a:rPr>
              <a:t> </a:t>
            </a:r>
            <a:r>
              <a:rPr lang="es-ES" sz="1200" b="1" dirty="0">
                <a:solidFill>
                  <a:schemeClr val="dk1"/>
                </a:solidFill>
                <a:latin typeface="+mn-lt"/>
                <a:ea typeface="Inter-Regular"/>
                <a:cs typeface="Inter-Regular"/>
                <a:sym typeface="Inter-Regular"/>
              </a:rPr>
              <a:t>Instrucciones </a:t>
            </a:r>
            <a:r>
              <a:rPr lang="es-ES" sz="1200" b="1" dirty="0" err="1">
                <a:solidFill>
                  <a:schemeClr val="dk1"/>
                </a:solidFill>
                <a:latin typeface="+mn-lt"/>
                <a:ea typeface="Inter-Regular"/>
                <a:cs typeface="Inter-Regular"/>
                <a:sym typeface="Inter-Regular"/>
              </a:rPr>
              <a:t>while</a:t>
            </a:r>
            <a:endParaRPr lang="es-ES" sz="1200" b="1" dirty="0">
              <a:solidFill>
                <a:schemeClr val="dk1"/>
              </a:solidFill>
              <a:ea typeface="Inter-Regular"/>
              <a:cs typeface="Inter-Regular"/>
              <a:sym typeface="Inter-Regular"/>
            </a:endParaRPr>
          </a:p>
        </p:txBody>
      </p:sp>
      <p:pic>
        <p:nvPicPr>
          <p:cNvPr id="11267" name="Picture 3"/>
          <p:cNvPicPr>
            <a:picLocks noChangeAspect="1" noChangeArrowheads="1"/>
          </p:cNvPicPr>
          <p:nvPr/>
        </p:nvPicPr>
        <p:blipFill>
          <a:blip r:embed="rId3"/>
          <a:srcRect/>
          <a:stretch>
            <a:fillRect/>
          </a:stretch>
        </p:blipFill>
        <p:spPr bwMode="auto">
          <a:xfrm>
            <a:off x="1571605" y="1500180"/>
            <a:ext cx="5786478" cy="26233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000100" y="357172"/>
            <a:ext cx="7715304" cy="396300"/>
          </a:xfrm>
          <a:prstGeom prst="rect">
            <a:avLst/>
          </a:prstGeom>
        </p:spPr>
        <p:txBody>
          <a:bodyPr spcFirstLastPara="1" wrap="square" lIns="0" tIns="0" rIns="0" bIns="0" anchor="b" anchorCtr="0">
            <a:noAutofit/>
          </a:bodyPr>
          <a:lstStyle/>
          <a:p>
            <a:pPr lvl="0"/>
            <a:r>
              <a:rPr lang="en" sz="1800" dirty="0"/>
              <a:t>9. Manejo de la Sintaxis del lenguaje– Bucles -</a:t>
            </a:r>
            <a:endParaRPr sz="1800" dirty="0"/>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51</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
        <p:nvSpPr>
          <p:cNvPr id="8" name="7 CuadroTexto"/>
          <p:cNvSpPr txBox="1"/>
          <p:nvPr/>
        </p:nvSpPr>
        <p:spPr>
          <a:xfrm>
            <a:off x="1357290" y="1000115"/>
            <a:ext cx="7072362" cy="304699"/>
          </a:xfrm>
          <a:prstGeom prst="rect">
            <a:avLst/>
          </a:prstGeom>
          <a:noFill/>
        </p:spPr>
        <p:txBody>
          <a:bodyPr wrap="square" rtlCol="0">
            <a:spAutoFit/>
          </a:bodyPr>
          <a:lstStyle/>
          <a:p>
            <a:pPr lvl="0">
              <a:lnSpc>
                <a:spcPct val="115000"/>
              </a:lnSpc>
              <a:spcBef>
                <a:spcPts val="600"/>
              </a:spcBef>
              <a:buClr>
                <a:schemeClr val="accent1"/>
              </a:buClr>
              <a:buSzPts val="2000"/>
              <a:buFont typeface="Arial" pitchFamily="34" charset="0"/>
              <a:buChar char="•"/>
              <a:defRPr/>
            </a:pPr>
            <a:r>
              <a:rPr lang="es-ES" sz="1200" dirty="0">
                <a:solidFill>
                  <a:schemeClr val="dk1"/>
                </a:solidFill>
                <a:latin typeface="+mn-lt"/>
                <a:ea typeface="Inter-Regular"/>
                <a:cs typeface="Inter-Regular"/>
                <a:sym typeface="Inter-Regular"/>
              </a:rPr>
              <a:t> </a:t>
            </a:r>
            <a:r>
              <a:rPr lang="es-ES" sz="1200" b="1" dirty="0">
                <a:solidFill>
                  <a:schemeClr val="dk1"/>
                </a:solidFill>
                <a:latin typeface="+mn-lt"/>
                <a:ea typeface="Inter-Regular"/>
                <a:cs typeface="Inter-Regular"/>
                <a:sym typeface="Inter-Regular"/>
              </a:rPr>
              <a:t>Instrucciones do… </a:t>
            </a:r>
            <a:r>
              <a:rPr lang="es-ES" sz="1200" b="1" dirty="0" err="1">
                <a:solidFill>
                  <a:schemeClr val="dk1"/>
                </a:solidFill>
                <a:latin typeface="+mn-lt"/>
                <a:ea typeface="Inter-Regular"/>
                <a:cs typeface="Inter-Regular"/>
                <a:sym typeface="Inter-Regular"/>
              </a:rPr>
              <a:t>while</a:t>
            </a:r>
            <a:endParaRPr lang="es-ES" sz="1200" b="1" dirty="0">
              <a:solidFill>
                <a:schemeClr val="dk1"/>
              </a:solidFill>
              <a:ea typeface="Inter-Regular"/>
              <a:cs typeface="Inter-Regular"/>
              <a:sym typeface="Inter-Regular"/>
            </a:endParaRPr>
          </a:p>
        </p:txBody>
      </p:sp>
      <p:pic>
        <p:nvPicPr>
          <p:cNvPr id="12290" name="Picture 2"/>
          <p:cNvPicPr>
            <a:picLocks noChangeAspect="1" noChangeArrowheads="1"/>
          </p:cNvPicPr>
          <p:nvPr/>
        </p:nvPicPr>
        <p:blipFill>
          <a:blip r:embed="rId3"/>
          <a:srcRect/>
          <a:stretch>
            <a:fillRect/>
          </a:stretch>
        </p:blipFill>
        <p:spPr bwMode="auto">
          <a:xfrm>
            <a:off x="1643042" y="1500180"/>
            <a:ext cx="5694926" cy="24288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928662" y="357172"/>
            <a:ext cx="767578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smtClean="0"/>
              <a:t/>
            </a:r>
            <a:br>
              <a:rPr lang="en" sz="2000" dirty="0" smtClean="0"/>
            </a:br>
            <a:r>
              <a:rPr lang="en" sz="2000" dirty="0" smtClean="0"/>
              <a:t>2. Identificación y diferenciación de modelos de ejecución.</a:t>
            </a:r>
            <a:endParaRPr sz="2000" dirty="0"/>
          </a:p>
        </p:txBody>
      </p:sp>
      <p:sp>
        <p:nvSpPr>
          <p:cNvPr id="63" name="Google Shape;63;p13"/>
          <p:cNvSpPr txBox="1">
            <a:spLocks noGrp="1"/>
          </p:cNvSpPr>
          <p:nvPr>
            <p:ph type="body" idx="2"/>
          </p:nvPr>
        </p:nvSpPr>
        <p:spPr>
          <a:xfrm>
            <a:off x="928662" y="1097761"/>
            <a:ext cx="7315746" cy="3155400"/>
          </a:xfrm>
          <a:prstGeom prst="rect">
            <a:avLst/>
          </a:prstGeom>
        </p:spPr>
        <p:txBody>
          <a:bodyPr spcFirstLastPara="1" wrap="square" lIns="0" tIns="0" rIns="0" bIns="0" anchor="t" anchorCtr="0">
            <a:noAutofit/>
          </a:bodyPr>
          <a:lstStyle/>
          <a:p>
            <a:pPr marL="171450" indent="-171450">
              <a:buClr>
                <a:schemeClr val="dk1"/>
              </a:buClr>
              <a:buSzPts val="1100"/>
            </a:pPr>
            <a:r>
              <a:rPr lang="es-ES" sz="1200" b="1" dirty="0" smtClean="0">
                <a:latin typeface="+mn-lt"/>
              </a:rPr>
              <a:t>Código en el Cliente (</a:t>
            </a:r>
            <a:r>
              <a:rPr lang="es-ES" sz="1200" b="1" dirty="0" err="1" smtClean="0">
                <a:latin typeface="+mn-lt"/>
              </a:rPr>
              <a:t>FrontEnd</a:t>
            </a:r>
            <a:r>
              <a:rPr lang="es-ES" sz="1200" b="1" dirty="0" smtClean="0">
                <a:latin typeface="+mn-lt"/>
              </a:rPr>
              <a:t>).</a:t>
            </a:r>
          </a:p>
          <a:p>
            <a:pPr marL="628650" lvl="1" indent="-171450" algn="just">
              <a:buClr>
                <a:schemeClr val="dk1"/>
              </a:buClr>
              <a:buSzPts val="1100"/>
              <a:buFont typeface="Wingdings" panose="05000000000000000000" pitchFamily="2" charset="2"/>
              <a:buChar char="q"/>
            </a:pPr>
            <a:r>
              <a:rPr lang="es-ES" sz="1200" dirty="0" smtClean="0">
                <a:latin typeface="+mn-lt"/>
              </a:rPr>
              <a:t>El código se ejecuta directamente en el navegador del usuario, después de que la página ha sido cargada.</a:t>
            </a:r>
          </a:p>
          <a:p>
            <a:pPr marL="628650" lvl="1" indent="-171450" algn="just">
              <a:buClr>
                <a:schemeClr val="dk1"/>
              </a:buClr>
              <a:buSzPts val="1100"/>
              <a:buFont typeface="Wingdings" panose="05000000000000000000" pitchFamily="2" charset="2"/>
              <a:buChar char="q"/>
            </a:pPr>
            <a:r>
              <a:rPr lang="es-ES" sz="1200" dirty="0" smtClean="0">
                <a:latin typeface="+mn-lt"/>
              </a:rPr>
              <a:t>Este modelo permite la interacción directa y dinámica con el contenido web sin necesidad de recargar la página. </a:t>
            </a:r>
          </a:p>
          <a:p>
            <a:pPr marL="628650" lvl="1" indent="-171450" algn="just">
              <a:buClr>
                <a:schemeClr val="dk1"/>
              </a:buClr>
              <a:buSzPts val="1100"/>
              <a:buFont typeface="Wingdings" panose="05000000000000000000" pitchFamily="2" charset="2"/>
              <a:buChar char="q"/>
            </a:pPr>
            <a:r>
              <a:rPr lang="es-ES" sz="1200" dirty="0" smtClean="0">
                <a:latin typeface="+mn-lt"/>
              </a:rPr>
              <a:t>El navegador interpreta y ejecuta el código que normalmente está escrito en JavaScript y puede manipular el </a:t>
            </a:r>
            <a:r>
              <a:rPr lang="es-ES" sz="1200" dirty="0" err="1" smtClean="0">
                <a:latin typeface="+mn-lt"/>
              </a:rPr>
              <a:t>Document</a:t>
            </a:r>
            <a:r>
              <a:rPr lang="es-ES" sz="1200" dirty="0" smtClean="0">
                <a:latin typeface="+mn-lt"/>
              </a:rPr>
              <a:t> </a:t>
            </a:r>
            <a:r>
              <a:rPr lang="es-ES" sz="1200" dirty="0" err="1" smtClean="0">
                <a:latin typeface="+mn-lt"/>
              </a:rPr>
              <a:t>Object</a:t>
            </a:r>
            <a:r>
              <a:rPr lang="es-ES" sz="1200" dirty="0" smtClean="0">
                <a:latin typeface="+mn-lt"/>
              </a:rPr>
              <a:t> </a:t>
            </a:r>
            <a:r>
              <a:rPr lang="es-ES" sz="1200" dirty="0" err="1" smtClean="0">
                <a:latin typeface="+mn-lt"/>
              </a:rPr>
              <a:t>Model</a:t>
            </a:r>
            <a:r>
              <a:rPr lang="es-ES" sz="1200" dirty="0" smtClean="0">
                <a:latin typeface="+mn-lt"/>
              </a:rPr>
              <a:t> (DOM) para actualizar el contenido de la página en respuesta a las acciones del usuario.</a:t>
            </a:r>
          </a:p>
          <a:p>
            <a:pPr marL="628650" lvl="1" indent="-171450" algn="just">
              <a:buClr>
                <a:schemeClr val="dk1"/>
              </a:buClr>
              <a:buSzPts val="1100"/>
              <a:buFont typeface="Wingdings" panose="05000000000000000000" pitchFamily="2" charset="2"/>
              <a:buChar char="q"/>
            </a:pPr>
            <a:r>
              <a:rPr lang="es-ES" sz="1200" dirty="0" smtClean="0">
                <a:latin typeface="+mn-lt"/>
              </a:rPr>
              <a:t>Ejemplos:</a:t>
            </a:r>
          </a:p>
          <a:p>
            <a:pPr marL="1085850" lvl="2" indent="-171450" algn="just">
              <a:buClr>
                <a:schemeClr val="dk1"/>
              </a:buClr>
              <a:buSzPts val="1100"/>
              <a:buFont typeface="Wingdings" panose="05000000000000000000" pitchFamily="2" charset="2"/>
              <a:buChar char="Ø"/>
            </a:pPr>
            <a:r>
              <a:rPr lang="es-ES" sz="1200" dirty="0" smtClean="0">
                <a:latin typeface="+mn-lt"/>
              </a:rPr>
              <a:t>JavaScript</a:t>
            </a:r>
          </a:p>
          <a:p>
            <a:pPr marL="1085850" lvl="2" indent="-171450" algn="just">
              <a:buClr>
                <a:schemeClr val="dk1"/>
              </a:buClr>
              <a:buSzPts val="1100"/>
              <a:buFont typeface="Wingdings" panose="05000000000000000000" pitchFamily="2" charset="2"/>
              <a:buChar char="Ø"/>
            </a:pPr>
            <a:r>
              <a:rPr lang="es-ES" sz="1200" dirty="0" err="1" smtClean="0">
                <a:latin typeface="+mn-lt"/>
              </a:rPr>
              <a:t>React</a:t>
            </a:r>
            <a:endParaRPr lang="es-ES" sz="1200" dirty="0" smtClean="0">
              <a:latin typeface="+mn-lt"/>
            </a:endParaRPr>
          </a:p>
          <a:p>
            <a:pPr marL="1085850" lvl="2" indent="-171450" algn="just">
              <a:buClr>
                <a:schemeClr val="dk1"/>
              </a:buClr>
              <a:buSzPts val="1100"/>
              <a:buFont typeface="Wingdings" panose="05000000000000000000" pitchFamily="2" charset="2"/>
              <a:buChar char="Ø"/>
            </a:pPr>
            <a:r>
              <a:rPr lang="es-ES" sz="1200" dirty="0" smtClean="0">
                <a:latin typeface="+mn-lt"/>
              </a:rPr>
              <a:t>Angular</a:t>
            </a:r>
          </a:p>
          <a:p>
            <a:pPr marL="1085850" lvl="2" indent="-171450" algn="just">
              <a:buClr>
                <a:schemeClr val="dk1"/>
              </a:buClr>
              <a:buSzPts val="1100"/>
              <a:buFont typeface="Wingdings" panose="05000000000000000000" pitchFamily="2" charset="2"/>
              <a:buChar char="Ø"/>
            </a:pPr>
            <a:r>
              <a:rPr lang="es-ES" sz="1200" dirty="0" smtClean="0">
                <a:latin typeface="+mn-lt"/>
              </a:rPr>
              <a:t>Vue.js</a:t>
            </a:r>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Tree>
    <p:extLst>
      <p:ext uri="{BB962C8B-B14F-4D97-AF65-F5344CB8AC3E}">
        <p14:creationId xmlns:p14="http://schemas.microsoft.com/office/powerpoint/2010/main" val="3239315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928662" y="357172"/>
            <a:ext cx="767578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smtClean="0"/>
              <a:t/>
            </a:r>
            <a:br>
              <a:rPr lang="en" sz="2000" dirty="0" smtClean="0"/>
            </a:br>
            <a:r>
              <a:rPr lang="en" sz="2000" dirty="0" smtClean="0"/>
              <a:t>2. Identificación y diferenciación de modelos de ejecución.</a:t>
            </a:r>
            <a:endParaRPr sz="2000" dirty="0"/>
          </a:p>
        </p:txBody>
      </p:sp>
      <p:sp>
        <p:nvSpPr>
          <p:cNvPr id="63" name="Google Shape;63;p13"/>
          <p:cNvSpPr txBox="1">
            <a:spLocks noGrp="1"/>
          </p:cNvSpPr>
          <p:nvPr>
            <p:ph type="body" idx="2"/>
          </p:nvPr>
        </p:nvSpPr>
        <p:spPr>
          <a:xfrm>
            <a:off x="928662" y="1097761"/>
            <a:ext cx="7315746" cy="3155400"/>
          </a:xfrm>
          <a:prstGeom prst="rect">
            <a:avLst/>
          </a:prstGeom>
        </p:spPr>
        <p:txBody>
          <a:bodyPr spcFirstLastPara="1" wrap="square" lIns="0" tIns="0" rIns="0" bIns="0" anchor="t" anchorCtr="0">
            <a:noAutofit/>
          </a:bodyPr>
          <a:lstStyle/>
          <a:p>
            <a:pPr marL="171450" indent="-171450">
              <a:buClr>
                <a:schemeClr val="dk1"/>
              </a:buClr>
              <a:buSzPts val="1100"/>
            </a:pPr>
            <a:r>
              <a:rPr lang="es-ES" sz="1200" b="1" dirty="0" smtClean="0">
                <a:latin typeface="+mn-lt"/>
              </a:rPr>
              <a:t>Análisis de los modelos de ejecución en el Servidor y en el Cliente</a:t>
            </a:r>
          </a:p>
          <a:p>
            <a:pPr marL="628650" lvl="1" indent="-171450" algn="just">
              <a:buClr>
                <a:schemeClr val="dk1"/>
              </a:buClr>
              <a:buSzPts val="1100"/>
              <a:buFont typeface="Wingdings" panose="05000000000000000000" pitchFamily="2" charset="2"/>
              <a:buChar char="q"/>
            </a:pPr>
            <a:r>
              <a:rPr lang="es-ES" sz="1200" dirty="0" smtClean="0">
                <a:latin typeface="+mn-lt"/>
              </a:rPr>
              <a:t>Modelo de ejecución en el Servidor</a:t>
            </a:r>
          </a:p>
          <a:p>
            <a:pPr marL="1085850" lvl="2" indent="-171450" algn="just">
              <a:buClr>
                <a:schemeClr val="dk1"/>
              </a:buClr>
              <a:buSzPts val="1100"/>
              <a:buFont typeface="Wingdings" panose="05000000000000000000" pitchFamily="2" charset="2"/>
              <a:buChar char="Ø"/>
            </a:pPr>
            <a:r>
              <a:rPr lang="es-ES" sz="1200" dirty="0" smtClean="0">
                <a:latin typeface="+mn-lt"/>
              </a:rPr>
              <a:t>Ventajas:</a:t>
            </a:r>
          </a:p>
          <a:p>
            <a:pPr marL="1543050" lvl="3" indent="-171450" algn="just">
              <a:buSzPts val="1100"/>
              <a:buFont typeface="Wingdings" panose="05000000000000000000" pitchFamily="2" charset="2"/>
              <a:buChar char="ü"/>
            </a:pPr>
            <a:r>
              <a:rPr lang="es-ES" sz="1200" b="1" dirty="0" smtClean="0">
                <a:latin typeface="+mn-lt"/>
              </a:rPr>
              <a:t>Seguridad:</a:t>
            </a:r>
            <a:r>
              <a:rPr lang="es-ES" sz="1200" dirty="0" smtClean="0">
                <a:latin typeface="+mn-lt"/>
              </a:rPr>
              <a:t> La lógica de negocio y acceso a datos sensibles se manejan en el Servidor, lo que reduce el riesgo de exposición de información sensible al usuario final.</a:t>
            </a:r>
          </a:p>
          <a:p>
            <a:pPr marL="1085850" lvl="2" indent="-171450" algn="just">
              <a:buSzPts val="1100"/>
              <a:buFont typeface="Wingdings" panose="05000000000000000000" pitchFamily="2" charset="2"/>
              <a:buChar char="Ø"/>
            </a:pPr>
            <a:r>
              <a:rPr lang="es-ES" sz="1200" dirty="0" smtClean="0">
                <a:latin typeface="+mn-lt"/>
              </a:rPr>
              <a:t>Desventajas:</a:t>
            </a:r>
          </a:p>
          <a:p>
            <a:pPr marL="1543050" lvl="3" indent="-171450" algn="just">
              <a:buSzPts val="1100"/>
              <a:buFont typeface="Wingdings" panose="05000000000000000000" pitchFamily="2" charset="2"/>
              <a:buChar char="ü"/>
            </a:pPr>
            <a:r>
              <a:rPr lang="es-ES" sz="1200" b="1" dirty="0" smtClean="0">
                <a:latin typeface="+mn-lt"/>
              </a:rPr>
              <a:t>Carga en el Servidor</a:t>
            </a:r>
            <a:r>
              <a:rPr lang="es-ES" sz="1200" dirty="0" smtClean="0">
                <a:latin typeface="+mn-lt"/>
              </a:rPr>
              <a:t>: Todas las solicitudes del cliente requieren procesamiento en el Servidor, lo que puede llevar a una mayor carga y necesidad de recursos más potentes en el servidor.</a:t>
            </a:r>
          </a:p>
          <a:p>
            <a:pPr marL="1543050" lvl="3" indent="-171450" algn="just">
              <a:buSzPts val="1100"/>
              <a:buFont typeface="Wingdings" panose="05000000000000000000" pitchFamily="2" charset="2"/>
              <a:buChar char="ü"/>
            </a:pPr>
            <a:r>
              <a:rPr lang="es-ES" sz="1200" b="1" dirty="0" smtClean="0">
                <a:latin typeface="+mn-lt"/>
              </a:rPr>
              <a:t>Tiempo de respuesta</a:t>
            </a:r>
            <a:r>
              <a:rPr lang="es-ES" sz="1200" dirty="0" smtClean="0">
                <a:latin typeface="+mn-lt"/>
              </a:rPr>
              <a:t>: La comunicación entre el cliente y el servidor puede aumentar el tiempo de respuesta, especialmente si la conexión a Internet es lenta o el servidor está muy ocupado.</a:t>
            </a:r>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Tree>
    <p:extLst>
      <p:ext uri="{BB962C8B-B14F-4D97-AF65-F5344CB8AC3E}">
        <p14:creationId xmlns:p14="http://schemas.microsoft.com/office/powerpoint/2010/main" val="1609184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928662" y="357172"/>
            <a:ext cx="767578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smtClean="0"/>
              <a:t/>
            </a:r>
            <a:br>
              <a:rPr lang="en" sz="2000" dirty="0" smtClean="0"/>
            </a:br>
            <a:r>
              <a:rPr lang="en" sz="2000" dirty="0" smtClean="0"/>
              <a:t>2. Identificación y diferenciación de modelos de ejecución.</a:t>
            </a:r>
            <a:endParaRPr sz="2000" dirty="0"/>
          </a:p>
        </p:txBody>
      </p:sp>
      <p:sp>
        <p:nvSpPr>
          <p:cNvPr id="63" name="Google Shape;63;p13"/>
          <p:cNvSpPr txBox="1">
            <a:spLocks noGrp="1"/>
          </p:cNvSpPr>
          <p:nvPr>
            <p:ph type="body" idx="2"/>
          </p:nvPr>
        </p:nvSpPr>
        <p:spPr>
          <a:xfrm>
            <a:off x="928662" y="1097761"/>
            <a:ext cx="7315746" cy="3155400"/>
          </a:xfrm>
          <a:prstGeom prst="rect">
            <a:avLst/>
          </a:prstGeom>
        </p:spPr>
        <p:txBody>
          <a:bodyPr spcFirstLastPara="1" wrap="square" lIns="0" tIns="0" rIns="0" bIns="0" anchor="t" anchorCtr="0">
            <a:noAutofit/>
          </a:bodyPr>
          <a:lstStyle/>
          <a:p>
            <a:pPr marL="171450" indent="-171450">
              <a:buClr>
                <a:schemeClr val="dk1"/>
              </a:buClr>
              <a:buSzPts val="1100"/>
            </a:pPr>
            <a:r>
              <a:rPr lang="es-ES" sz="1200" b="1" dirty="0" smtClean="0">
                <a:latin typeface="+mn-lt"/>
              </a:rPr>
              <a:t>Análisis de los modelos de ejecución en el Servidor y en el Cliente</a:t>
            </a:r>
          </a:p>
          <a:p>
            <a:pPr marL="628650" lvl="1" indent="-171450">
              <a:buClr>
                <a:schemeClr val="dk1"/>
              </a:buClr>
              <a:buSzPts val="1100"/>
              <a:buFont typeface="Wingdings" panose="05000000000000000000" pitchFamily="2" charset="2"/>
              <a:buChar char="q"/>
            </a:pPr>
            <a:r>
              <a:rPr lang="es-ES" sz="1200" dirty="0" smtClean="0">
                <a:latin typeface="+mn-lt"/>
              </a:rPr>
              <a:t>Modelo de ejecución en el Cliente</a:t>
            </a:r>
          </a:p>
          <a:p>
            <a:pPr marL="1085850" lvl="2" indent="-171450">
              <a:buClr>
                <a:schemeClr val="dk1"/>
              </a:buClr>
              <a:buSzPts val="1100"/>
              <a:buFont typeface="Wingdings" panose="05000000000000000000" pitchFamily="2" charset="2"/>
              <a:buChar char="Ø"/>
            </a:pPr>
            <a:r>
              <a:rPr lang="es-ES" sz="1200" dirty="0" smtClean="0">
                <a:latin typeface="+mn-lt"/>
              </a:rPr>
              <a:t>Ventajas:</a:t>
            </a:r>
          </a:p>
          <a:p>
            <a:pPr marL="1543050" lvl="3" indent="-171450" algn="just">
              <a:buSzPts val="1100"/>
              <a:buFont typeface="Wingdings" panose="05000000000000000000" pitchFamily="2" charset="2"/>
              <a:buChar char="ü"/>
            </a:pPr>
            <a:r>
              <a:rPr lang="es-ES" sz="1200" b="1" dirty="0" smtClean="0">
                <a:latin typeface="+mn-lt"/>
              </a:rPr>
              <a:t>Interactividad:</a:t>
            </a:r>
            <a:r>
              <a:rPr lang="es-ES" sz="1200" dirty="0" smtClean="0">
                <a:latin typeface="+mn-lt"/>
              </a:rPr>
              <a:t> Permite una experiencia de usuario más dinámica y rápida, ya que el navegador puede actualizar el contenido sin necesidad de recargar de página.</a:t>
            </a:r>
          </a:p>
          <a:p>
            <a:pPr marL="1543050" lvl="3" indent="-171450" algn="just">
              <a:buSzPts val="1100"/>
              <a:buFont typeface="Wingdings" panose="05000000000000000000" pitchFamily="2" charset="2"/>
              <a:buChar char="ü"/>
            </a:pPr>
            <a:r>
              <a:rPr lang="es-ES" sz="1200" b="1" dirty="0" smtClean="0">
                <a:latin typeface="+mn-lt"/>
              </a:rPr>
              <a:t>Descarga la carga del Servidor: </a:t>
            </a:r>
            <a:r>
              <a:rPr lang="es-ES" sz="1200" dirty="0" smtClean="0">
                <a:latin typeface="+mn-lt"/>
              </a:rPr>
              <a:t>Al trasladar parte del procesamiento al cliente, se reduce la carga en el Servidor, lo que puede mejorar el rendimiento.</a:t>
            </a:r>
            <a:endParaRPr lang="es-ES" sz="1200" b="1" dirty="0" smtClean="0">
              <a:latin typeface="+mn-lt"/>
            </a:endParaRPr>
          </a:p>
          <a:p>
            <a:pPr marL="1085850" lvl="2" indent="-171450" algn="just">
              <a:buSzPts val="1100"/>
              <a:buFont typeface="Wingdings" panose="05000000000000000000" pitchFamily="2" charset="2"/>
              <a:buChar char="Ø"/>
            </a:pPr>
            <a:r>
              <a:rPr lang="es-ES" sz="1200" dirty="0" smtClean="0">
                <a:latin typeface="+mn-lt"/>
              </a:rPr>
              <a:t>Desventajas:</a:t>
            </a:r>
          </a:p>
          <a:p>
            <a:pPr marL="1543050" lvl="3" indent="-171450" algn="just">
              <a:buSzPts val="1100"/>
              <a:buFont typeface="Wingdings" panose="05000000000000000000" pitchFamily="2" charset="2"/>
              <a:buChar char="ü"/>
            </a:pPr>
            <a:r>
              <a:rPr lang="es-ES" sz="1200" b="1" dirty="0" smtClean="0">
                <a:latin typeface="+mn-lt"/>
              </a:rPr>
              <a:t>Seguridad</a:t>
            </a:r>
            <a:r>
              <a:rPr lang="es-ES" sz="1200" dirty="0" smtClean="0">
                <a:latin typeface="+mn-lt"/>
              </a:rPr>
              <a:t>: El código y la lógica ejecutados en el Cliente pueden ser más vulnerables a manipulaciones y ataques, ya que el usuario tiene acceso directo al código que se ejecuta en el navegador.</a:t>
            </a:r>
          </a:p>
          <a:p>
            <a:pPr marL="1543050" lvl="3" indent="-171450" algn="just">
              <a:buSzPts val="1100"/>
              <a:buFont typeface="Wingdings" panose="05000000000000000000" pitchFamily="2" charset="2"/>
              <a:buChar char="ü"/>
            </a:pPr>
            <a:r>
              <a:rPr lang="es-ES" sz="1200" dirty="0" smtClean="0">
                <a:latin typeface="+mn-lt"/>
              </a:rPr>
              <a:t> </a:t>
            </a:r>
            <a:r>
              <a:rPr lang="es-ES" sz="1200" b="1" dirty="0" smtClean="0">
                <a:latin typeface="+mn-lt"/>
              </a:rPr>
              <a:t>Compatibilidad</a:t>
            </a:r>
            <a:r>
              <a:rPr lang="es-ES" sz="1200" dirty="0" smtClean="0">
                <a:latin typeface="+mn-lt"/>
              </a:rPr>
              <a:t>: Las diferencias en los navegadores y dispositivos pueden causar problemas de compatibilidad, lo que puede llevar a inconsistencias en el funcionamiento de la aplicación.</a:t>
            </a:r>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spTree>
    <p:extLst>
      <p:ext uri="{BB962C8B-B14F-4D97-AF65-F5344CB8AC3E}">
        <p14:creationId xmlns:p14="http://schemas.microsoft.com/office/powerpoint/2010/main" val="3416881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928662" y="357172"/>
            <a:ext cx="767578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000" dirty="0" smtClean="0"/>
              <a:t/>
            </a:r>
            <a:br>
              <a:rPr lang="en" sz="2000" dirty="0" smtClean="0"/>
            </a:br>
            <a:r>
              <a:rPr lang="en" sz="2000" dirty="0" smtClean="0"/>
              <a:t>3. Capacidades de los navegadores Web</a:t>
            </a:r>
            <a:endParaRPr sz="2000" dirty="0"/>
          </a:p>
        </p:txBody>
      </p:sp>
      <p:sp>
        <p:nvSpPr>
          <p:cNvPr id="63" name="Google Shape;63;p13"/>
          <p:cNvSpPr txBox="1">
            <a:spLocks noGrp="1"/>
          </p:cNvSpPr>
          <p:nvPr>
            <p:ph type="body" idx="2"/>
          </p:nvPr>
        </p:nvSpPr>
        <p:spPr>
          <a:xfrm>
            <a:off x="928662" y="1097761"/>
            <a:ext cx="7315746" cy="3155400"/>
          </a:xfrm>
          <a:prstGeom prst="rect">
            <a:avLst/>
          </a:prstGeom>
        </p:spPr>
        <p:txBody>
          <a:bodyPr spcFirstLastPara="1" wrap="square" lIns="0" tIns="0" rIns="0" bIns="0" anchor="t" anchorCtr="0">
            <a:noAutofit/>
          </a:bodyPr>
          <a:lstStyle/>
          <a:p>
            <a:pPr marL="171450" indent="-171450">
              <a:buClr>
                <a:schemeClr val="dk1"/>
              </a:buClr>
              <a:buSzPts val="1100"/>
            </a:pPr>
            <a:r>
              <a:rPr lang="es-ES" sz="1200" b="1" dirty="0" smtClean="0">
                <a:latin typeface="+mn-lt"/>
              </a:rPr>
              <a:t>Historia de los navegadores</a:t>
            </a:r>
          </a:p>
          <a:p>
            <a:pPr marL="457200" lvl="1" indent="0">
              <a:buClr>
                <a:schemeClr val="dk1"/>
              </a:buClr>
              <a:buSzPts val="1100"/>
              <a:buNone/>
            </a:pPr>
            <a:endParaRPr lang="es-ES" sz="1200" dirty="0" smtClean="0">
              <a:latin typeface="+mn-lt"/>
            </a:endParaRPr>
          </a:p>
        </p:txBody>
      </p:sp>
      <p:sp>
        <p:nvSpPr>
          <p:cNvPr id="66" name="Google Shape;66;p13"/>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7" name="6 CuadroTexto"/>
          <p:cNvSpPr txBox="1"/>
          <p:nvPr/>
        </p:nvSpPr>
        <p:spPr>
          <a:xfrm>
            <a:off x="571472" y="4666446"/>
            <a:ext cx="2286016" cy="423193"/>
          </a:xfrm>
          <a:prstGeom prst="rect">
            <a:avLst/>
          </a:prstGeom>
          <a:noFill/>
        </p:spPr>
        <p:txBody>
          <a:bodyPr wrap="square" rtlCol="0">
            <a:spAutoFit/>
          </a:bodyPr>
          <a:lstStyle/>
          <a:p>
            <a:r>
              <a:rPr lang="es-ES" sz="1100" b="1" dirty="0">
                <a:solidFill>
                  <a:schemeClr val="accent2">
                    <a:lumMod val="75000"/>
                  </a:schemeClr>
                </a:solidFill>
              </a:rPr>
              <a:t>DWEC</a:t>
            </a:r>
          </a:p>
          <a:p>
            <a:r>
              <a:rPr lang="es-ES" sz="1000" b="1" dirty="0">
                <a:solidFill>
                  <a:schemeClr val="accent2">
                    <a:lumMod val="75000"/>
                  </a:schemeClr>
                </a:solidFill>
              </a:rPr>
              <a:t>Mª Luz Sánchez Rubio</a:t>
            </a:r>
          </a:p>
        </p:txBody>
      </p:sp>
      <p:pic>
        <p:nvPicPr>
          <p:cNvPr id="2" name="Imagen 1"/>
          <p:cNvPicPr>
            <a:picLocks noChangeAspect="1"/>
          </p:cNvPicPr>
          <p:nvPr/>
        </p:nvPicPr>
        <p:blipFill>
          <a:blip r:embed="rId3"/>
          <a:stretch>
            <a:fillRect/>
          </a:stretch>
        </p:blipFill>
        <p:spPr>
          <a:xfrm>
            <a:off x="1714480" y="1557831"/>
            <a:ext cx="5265449" cy="2304256"/>
          </a:xfrm>
          <a:prstGeom prst="rect">
            <a:avLst/>
          </a:prstGeom>
        </p:spPr>
      </p:pic>
    </p:spTree>
    <p:extLst>
      <p:ext uri="{BB962C8B-B14F-4D97-AF65-F5344CB8AC3E}">
        <p14:creationId xmlns:p14="http://schemas.microsoft.com/office/powerpoint/2010/main" val="832536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1037</TotalTime>
  <Words>2849</Words>
  <Application>Microsoft Office PowerPoint</Application>
  <PresentationFormat>Presentación en pantalla (16:9)</PresentationFormat>
  <Paragraphs>542</Paragraphs>
  <Slides>51</Slides>
  <Notes>51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51</vt:i4>
      </vt:variant>
    </vt:vector>
  </HeadingPairs>
  <TitlesOfParts>
    <vt:vector size="56" baseType="lpstr">
      <vt:lpstr>Arial</vt:lpstr>
      <vt:lpstr>Calibri</vt:lpstr>
      <vt:lpstr>Wingdings</vt:lpstr>
      <vt:lpstr>Inter-Regular</vt:lpstr>
      <vt:lpstr>Joan template</vt:lpstr>
      <vt:lpstr>2.- Programación web. Tecnologías de programación. Fundamentos de JAVASCRIPT</vt:lpstr>
      <vt:lpstr>OBJETIVOS</vt:lpstr>
      <vt:lpstr> 1. Introducción</vt:lpstr>
      <vt:lpstr> 2. Identificación y diferenciación de modelos de ejecución.</vt:lpstr>
      <vt:lpstr> 2. Identificación y diferenciación de modelos de ejecución.</vt:lpstr>
      <vt:lpstr> 2. Identificación y diferenciación de modelos de ejecución.</vt:lpstr>
      <vt:lpstr> 2. Identificación y diferenciación de modelos de ejecución.</vt:lpstr>
      <vt:lpstr> 2. Identificación y diferenciación de modelos de ejecución.</vt:lpstr>
      <vt:lpstr> 3. Capacidades de los navegadores Web</vt:lpstr>
      <vt:lpstr> 3. Capacidades de los navegadores Web</vt:lpstr>
      <vt:lpstr> 3. Capacidades de los navegadores Web</vt:lpstr>
      <vt:lpstr> 3. Capacidades de los navegadores Web</vt:lpstr>
      <vt:lpstr> 3. Capacidades de los navegadores Web</vt:lpstr>
      <vt:lpstr> 3. Capacidades de los navegadores Web</vt:lpstr>
      <vt:lpstr> 3. Capacidades de los navegadores Web</vt:lpstr>
      <vt:lpstr>4.  HERRAMIENTAS Y UTILIDADES DE PROGRAMACIÓN</vt:lpstr>
      <vt:lpstr> 5. JavaScript</vt:lpstr>
      <vt:lpstr> 5. JavaScript</vt:lpstr>
      <vt:lpstr> 5. JavaScript</vt:lpstr>
      <vt:lpstr> 5. JavaScript</vt:lpstr>
      <vt:lpstr> 5. JavaScript</vt:lpstr>
      <vt:lpstr> 5. JavaScript</vt:lpstr>
      <vt:lpstr>6. Integración de código JavaScript en una página Web.</vt:lpstr>
      <vt:lpstr>6. Integración de código JavaScript en una página Web.</vt:lpstr>
      <vt:lpstr>6. Integración de código JavaScript en una página Web.</vt:lpstr>
      <vt:lpstr>7. Protección de código JavaScript</vt:lpstr>
      <vt:lpstr>8. Entrada y salida en navegadores</vt:lpstr>
      <vt:lpstr>9. Manejo de la Sintaxis del lenguaje – Comentarios-</vt:lpstr>
      <vt:lpstr>9. Manejo de la Sintaxis del lenguaje – Variables-</vt:lpstr>
      <vt:lpstr>9. Manejo de la Sintaxis del lenguaje – Variables-</vt:lpstr>
      <vt:lpstr>9. Manejo de la Sintaxis del lenguaje – Variables -</vt:lpstr>
      <vt:lpstr>9. Manejo de la Sintexis del lenguaje – Modo estricto “use strict” -</vt:lpstr>
      <vt:lpstr>9. Manejo de la Sintexis del lenguaje – Tipo de datos -</vt:lpstr>
      <vt:lpstr>9. Manejo de la Sintaxis del lenguaje – Tipo de datos primitivos -</vt:lpstr>
      <vt:lpstr>9. Manejo de la Sintaxis del lenguaje – Otros tipos de datos-</vt:lpstr>
      <vt:lpstr>9. Manejo de la Sintaxis del lenguaje – Conversiones entre tipos -</vt:lpstr>
      <vt:lpstr>9. Manejo de la Sintaxis del lenguaje – Operadores de comparación-</vt:lpstr>
      <vt:lpstr>9. Manejo de la Sintaxis del lenguaje – Operadores aritméticos</vt:lpstr>
      <vt:lpstr>9. Manejo de la Sintaxis del lenguaje – Operadores de asignación</vt:lpstr>
      <vt:lpstr>9. Manejo de la Sintaxis del lenguaje – Operadores booleanos -</vt:lpstr>
      <vt:lpstr>9. Manejo de la Sintaxis del lenguaje – Operadores de objetos -</vt:lpstr>
      <vt:lpstr>9 . Manejo de la Sintaxis del lenguaje– Operadores  misceláneos -</vt:lpstr>
      <vt:lpstr>9 . Manejo de la Sintaxis del lenguaje– Operadores  misceláneos -</vt:lpstr>
      <vt:lpstr>9. Manejo de la Sintaxis del lenguaje – Estructuras de control-</vt:lpstr>
      <vt:lpstr>9. Manejo de la Sintaxis del lenguaje – Estructuras de control-</vt:lpstr>
      <vt:lpstr>9. Manejo de la Sintaxis del lenguaje – Estructuras de control-</vt:lpstr>
      <vt:lpstr>9. Manejo de la Sintaxis del lenguaje – Estructuras de control-</vt:lpstr>
      <vt:lpstr>9. Manejo de la Sintaxis del lenguaje – Estructuras de control-</vt:lpstr>
      <vt:lpstr>9. Manejo de la Sintaxis del lenguaje– Bucles -</vt:lpstr>
      <vt:lpstr>9. Manejo de la Sintaxis del lenguaje – Bucles -</vt:lpstr>
      <vt:lpstr>9. Manejo de la Sintaxis del lenguaje– Bucles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ARQUITECTURAS Y LENGUAJES DE PROGRAMACIÓN EN CLIENTES WEB. JAVASCRIPT</dc:title>
  <dc:creator>luz Sánchez</dc:creator>
  <cp:lastModifiedBy>Trassierra</cp:lastModifiedBy>
  <cp:revision>56</cp:revision>
  <dcterms:modified xsi:type="dcterms:W3CDTF">2025-09-16T08:16:57Z</dcterms:modified>
</cp:coreProperties>
</file>