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57" r:id="rId1"/>
  </p:sldMasterIdLst>
  <p:sldIdLst>
    <p:sldId id="256" r:id="rId2"/>
    <p:sldId id="257" r:id="rId3"/>
    <p:sldId id="265" r:id="rId4"/>
    <p:sldId id="258" r:id="rId5"/>
    <p:sldId id="262" r:id="rId6"/>
    <p:sldId id="261" r:id="rId7"/>
    <p:sldId id="263" r:id="rId8"/>
    <p:sldId id="268" r:id="rId9"/>
    <p:sldId id="264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86"/>
    <p:restoredTop sz="94690"/>
  </p:normalViewPr>
  <p:slideViewPr>
    <p:cSldViewPr snapToGrid="0" snapToObjects="1">
      <p:cViewPr varScale="1">
        <p:scale>
          <a:sx n="82" d="100"/>
          <a:sy n="82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11/19/19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148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11/19/19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096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11/19/19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31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11/19/19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150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11/19/19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427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11/19/19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88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11/19/19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17656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11/19/19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88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11/19/19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3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11/19/19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67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11/19/19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81066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11/19/19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008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8" r:id="rId1"/>
    <p:sldLayoutId id="2147484059" r:id="rId2"/>
    <p:sldLayoutId id="2147484060" r:id="rId3"/>
    <p:sldLayoutId id="2147484061" r:id="rId4"/>
    <p:sldLayoutId id="2147484062" r:id="rId5"/>
    <p:sldLayoutId id="2147484063" r:id="rId6"/>
    <p:sldLayoutId id="2147484064" r:id="rId7"/>
    <p:sldLayoutId id="2147484065" r:id="rId8"/>
    <p:sldLayoutId id="2147484066" r:id="rId9"/>
    <p:sldLayoutId id="2147484067" r:id="rId10"/>
    <p:sldLayoutId id="214748406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7F31A-E743-9D46-BD28-04FFB0EA3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15" y="1658112"/>
            <a:ext cx="7315200" cy="3541776"/>
          </a:xfrm>
        </p:spPr>
        <p:txBody>
          <a:bodyPr>
            <a:noAutofit/>
          </a:bodyPr>
          <a:lstStyle/>
          <a:p>
            <a:r>
              <a:rPr lang="en-US" sz="6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Predicting Student Success to Provide Preemptive Intervention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4E9AEF-08E2-6C42-8199-9654C2B21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6984" y="5717294"/>
            <a:ext cx="274320" cy="2743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289D4A-4F1C-1041-A1AC-F992D3A64E4C}"/>
              </a:ext>
            </a:extLst>
          </p:cNvPr>
          <p:cNvSpPr txBox="1"/>
          <p:nvPr/>
        </p:nvSpPr>
        <p:spPr>
          <a:xfrm>
            <a:off x="9620504" y="5669788"/>
            <a:ext cx="227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/CristinaTRico</a:t>
            </a:r>
          </a:p>
        </p:txBody>
      </p:sp>
    </p:spTree>
    <p:extLst>
      <p:ext uri="{BB962C8B-B14F-4D97-AF65-F5344CB8AC3E}">
        <p14:creationId xmlns:p14="http://schemas.microsoft.com/office/powerpoint/2010/main" val="1943697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34F754-2257-5645-BBA4-5969C6E85FBB}"/>
              </a:ext>
            </a:extLst>
          </p:cNvPr>
          <p:cNvSpPr txBox="1"/>
          <p:nvPr/>
        </p:nvSpPr>
        <p:spPr>
          <a:xfrm>
            <a:off x="0" y="546100"/>
            <a:ext cx="6044184" cy="520700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Baseline Results for Females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E83D10-7490-4646-83C4-0067C4E75835}"/>
              </a:ext>
            </a:extLst>
          </p:cNvPr>
          <p:cNvSpPr txBox="1"/>
          <p:nvPr/>
        </p:nvSpPr>
        <p:spPr>
          <a:xfrm>
            <a:off x="6147816" y="546100"/>
            <a:ext cx="6044184" cy="520700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Final Results for Females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DF10B9FB-9789-EB4D-B780-44ABAE00E50A}"/>
              </a:ext>
            </a:extLst>
          </p:cNvPr>
          <p:cNvSpPr txBox="1">
            <a:spLocks/>
          </p:cNvSpPr>
          <p:nvPr/>
        </p:nvSpPr>
        <p:spPr>
          <a:xfrm>
            <a:off x="7434511" y="1151224"/>
            <a:ext cx="3474720" cy="807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2000" b="1" kern="120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2000" b="1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1800" b="1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1600" b="1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1600" b="1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1600" b="1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1600" b="1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1600" b="1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1600" b="1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AUC = 0.6216 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FB65A12B-CF5C-9B44-BC3B-80CD08F78E5C}"/>
              </a:ext>
            </a:extLst>
          </p:cNvPr>
          <p:cNvSpPr txBox="1">
            <a:spLocks/>
          </p:cNvSpPr>
          <p:nvPr/>
        </p:nvSpPr>
        <p:spPr>
          <a:xfrm>
            <a:off x="1282771" y="1151224"/>
            <a:ext cx="3474720" cy="807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2000" b="1" kern="120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2000" b="1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1800" b="1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1600" b="1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1600" b="1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1600" b="1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1600" b="1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1600" b="1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1600" b="1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AUC = 0.4847 </a:t>
            </a:r>
          </a:p>
        </p:txBody>
      </p:sp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62E556AD-FD98-004B-AAF2-A727872E1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816" y="1901161"/>
            <a:ext cx="6044184" cy="4230928"/>
          </a:xfrm>
          <a:prstGeom prst="rect">
            <a:avLst/>
          </a:prstGeom>
        </p:spPr>
      </p:pic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9EF373A4-FAF2-D340-8E41-AC2C63EED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" y="1901161"/>
            <a:ext cx="6044184" cy="423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490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03484-A354-2D47-B68E-ADBD3E4793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AD877-C523-3844-BAB8-91CA5DA55B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834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1341FD-B448-2345-85D5-93166DEC0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B64B4A-62E1-C34B-9387-972A9197F3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Basics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80D0D9-EF7C-2E47-98A0-FAC024DEC3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t">
            <a:normAutofit lnSpcReduction="10000"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395 Data Points 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30 Features</a:t>
            </a:r>
          </a:p>
          <a:p>
            <a:pPr lvl="1"/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13 Binomial</a:t>
            </a:r>
          </a:p>
          <a:p>
            <a:pPr lvl="1"/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 Nominal</a:t>
            </a:r>
          </a:p>
          <a:p>
            <a:pPr lvl="1"/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 Ordinal</a:t>
            </a:r>
          </a:p>
          <a:p>
            <a:pPr lvl="1"/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 Continuous 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Imbalanced Target</a:t>
            </a:r>
          </a:p>
          <a:p>
            <a:pPr lvl="1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68% Passed</a:t>
            </a:r>
          </a:p>
          <a:p>
            <a:pPr lvl="1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32% Failed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4FB6116-D10D-E94F-B70B-C771F12783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Goal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655B5A1-7A00-3745-B678-C7436AA76DC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anchor="t">
            <a:normAutofit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Identify students that are at risk of failing a course to provide them with preemptive intervention</a:t>
            </a:r>
          </a:p>
        </p:txBody>
      </p:sp>
    </p:spTree>
    <p:extLst>
      <p:ext uri="{BB962C8B-B14F-4D97-AF65-F5344CB8AC3E}">
        <p14:creationId xmlns:p14="http://schemas.microsoft.com/office/powerpoint/2010/main" val="3288249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1341FD-B448-2345-85D5-93166DEC0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 would educators address this issue without machine learning?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B0EA93A-306F-5542-97A2-ABA0A02F21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620F875-F775-5B4B-BB72-E3DDEF5C58D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06C8B01C-4C97-E945-A4A6-F9E4673F49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664712" y="744184"/>
            <a:ext cx="7876906" cy="5513832"/>
          </a:xfrm>
        </p:spPr>
      </p:pic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86CB5C04-CCB6-BC4F-9A7C-51539B3E1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64712" y="439386"/>
            <a:ext cx="3474720" cy="80772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Results:</a:t>
            </a:r>
          </a:p>
        </p:txBody>
      </p:sp>
    </p:spTree>
    <p:extLst>
      <p:ext uri="{BB962C8B-B14F-4D97-AF65-F5344CB8AC3E}">
        <p14:creationId xmlns:p14="http://schemas.microsoft.com/office/powerpoint/2010/main" val="557118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1341FD-B448-2345-85D5-93166DEC0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Process:</a:t>
            </a:r>
            <a:br>
              <a:rPr lang="en-US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Baseline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B64B4A-62E1-C34B-9387-972A9197F3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VTreat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80D0D9-EF7C-2E47-98A0-FAC024DEC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 anchor="t"/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Preprocessing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Feature Selection</a:t>
            </a:r>
          </a:p>
          <a:p>
            <a:pPr lvl="1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Failures</a:t>
            </a:r>
          </a:p>
          <a:p>
            <a:pPr lvl="1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Go Out</a:t>
            </a:r>
          </a:p>
          <a:p>
            <a:pPr lvl="1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Two features created from the variable Higher</a:t>
            </a:r>
          </a:p>
          <a:p>
            <a:pPr lvl="1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06EDB94-BD5A-A446-A832-F7598D3D0AB9}"/>
              </a:ext>
            </a:extLst>
          </p:cNvPr>
          <p:cNvSpPr txBox="1">
            <a:spLocks/>
          </p:cNvSpPr>
          <p:nvPr/>
        </p:nvSpPr>
        <p:spPr>
          <a:xfrm>
            <a:off x="8010143" y="1023586"/>
            <a:ext cx="3474720" cy="807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2000" b="1" kern="120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2000" b="1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1800" b="1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1600" b="1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1600" b="1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1600" b="1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1600" b="1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1600" b="1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1600" b="1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1E6F0FFB-2104-6840-90FD-F36C591F2B0A}"/>
              </a:ext>
            </a:extLst>
          </p:cNvPr>
          <p:cNvSpPr txBox="1">
            <a:spLocks/>
          </p:cNvSpPr>
          <p:nvPr/>
        </p:nvSpPr>
        <p:spPr>
          <a:xfrm>
            <a:off x="8010143" y="1930936"/>
            <a:ext cx="3474720" cy="40233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Logistic Regression Model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154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DEFB299B-351D-1741-B89E-D0DEF555A8A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3651662" y="805146"/>
            <a:ext cx="7878762" cy="5515131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71341FD-B448-2345-85D5-93166DEC0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Process:</a:t>
            </a:r>
            <a:br>
              <a:rPr lang="en-US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Baseline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B64B4A-62E1-C34B-9387-972A9197F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67912" y="401286"/>
            <a:ext cx="3474720" cy="80772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Results: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F3834763-A63B-284D-B10D-950D055873C3}"/>
              </a:ext>
            </a:extLst>
          </p:cNvPr>
          <p:cNvSpPr txBox="1">
            <a:spLocks/>
          </p:cNvSpPr>
          <p:nvPr/>
        </p:nvSpPr>
        <p:spPr>
          <a:xfrm>
            <a:off x="5605272" y="401286"/>
            <a:ext cx="3474720" cy="807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2000" b="1" kern="120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2000" b="1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1800" b="1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1600" b="1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1600" b="1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1600" b="1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1600" b="1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1600" b="1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1600" b="1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AUC = 0.6162 </a:t>
            </a:r>
          </a:p>
        </p:txBody>
      </p:sp>
    </p:spTree>
    <p:extLst>
      <p:ext uri="{BB962C8B-B14F-4D97-AF65-F5344CB8AC3E}">
        <p14:creationId xmlns:p14="http://schemas.microsoft.com/office/powerpoint/2010/main" val="3788576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687644D4-34C2-6340-9C13-DE55437500B4}"/>
              </a:ext>
            </a:extLst>
          </p:cNvPr>
          <p:cNvSpPr txBox="1">
            <a:spLocks/>
          </p:cNvSpPr>
          <p:nvPr/>
        </p:nvSpPr>
        <p:spPr>
          <a:xfrm>
            <a:off x="9317062" y="3124200"/>
            <a:ext cx="3474720" cy="2921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Paid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Activities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Nursery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Higher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Internet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Romanic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Family Relationship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Free Time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Going Out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Weekend Drinking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Health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Absences Binned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71341FD-B448-2345-85D5-93166DEC0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Process:</a:t>
            </a:r>
            <a:br>
              <a:rPr lang="en-US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Final Models</a:t>
            </a:r>
            <a:br>
              <a:rPr lang="en-US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B64B4A-62E1-C34B-9387-972A9197F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67912" y="2458686"/>
            <a:ext cx="3474720" cy="80772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80D0D9-EF7C-2E47-98A0-FAC024DEC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67912" y="3124200"/>
            <a:ext cx="3474720" cy="2921000"/>
          </a:xfrm>
        </p:spPr>
        <p:txBody>
          <a:bodyPr anchor="t">
            <a:normAutofit fontScale="70000" lnSpcReduction="20000"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Seven Selected Features: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Mother’s Education Level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Father’s Education Level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Failures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School Support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Going Out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Weekday Drinking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Absences Binned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4FB6116-D10D-E94F-B70B-C771F12783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18463" y="2453235"/>
            <a:ext cx="3474720" cy="81317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Female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655B5A1-7A00-3745-B678-C7436AA76D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818462" y="3124200"/>
            <a:ext cx="3474720" cy="2921000"/>
          </a:xfrm>
        </p:spPr>
        <p:txBody>
          <a:bodyPr anchor="t">
            <a:normAutofit fontScale="70000" lnSpcReduction="20000"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Twenty Five Selected Features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Age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Address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Family Size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Parent Status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Mother’s Job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Father’s Job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Reason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Guardian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Travel Time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Study Time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Failures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School Support</a:t>
            </a:r>
          </a:p>
          <a:p>
            <a:pPr lvl="1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8181EC7-C8C2-D843-8AE8-363969C23C95}"/>
              </a:ext>
            </a:extLst>
          </p:cNvPr>
          <p:cNvSpPr txBox="1">
            <a:spLocks/>
          </p:cNvSpPr>
          <p:nvPr/>
        </p:nvSpPr>
        <p:spPr>
          <a:xfrm>
            <a:off x="3678510" y="499844"/>
            <a:ext cx="3853523" cy="807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2000" b="1" kern="120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2000" b="1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1800" b="1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1600" b="1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1600" b="1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1600" b="1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1600" b="1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1600" b="1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1600" b="1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Splitting the Data 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46A7AF6-BCF7-C24D-9A70-A94D6BDE860A}"/>
              </a:ext>
            </a:extLst>
          </p:cNvPr>
          <p:cNvSpPr txBox="1">
            <a:spLocks/>
          </p:cNvSpPr>
          <p:nvPr/>
        </p:nvSpPr>
        <p:spPr>
          <a:xfrm>
            <a:off x="3867912" y="1236444"/>
            <a:ext cx="7425270" cy="15194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Target encoded training data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Used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scikit-learn’s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Select From Model with a Lasso Logistic Regression Model for feature selection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Logistic Regression Model for final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148179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803E506-E716-2B47-A5E5-29C8AFC2EE3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3729038" y="910194"/>
            <a:ext cx="7739062" cy="5417341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71341FD-B448-2345-85D5-93166DEC0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Results:</a:t>
            </a:r>
            <a:br>
              <a:rPr lang="en-US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Male Model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B64B4A-62E1-C34B-9387-972A9197F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67912" y="401286"/>
            <a:ext cx="3474720" cy="80772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Results: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F3834763-A63B-284D-B10D-950D055873C3}"/>
              </a:ext>
            </a:extLst>
          </p:cNvPr>
          <p:cNvSpPr txBox="1">
            <a:spLocks/>
          </p:cNvSpPr>
          <p:nvPr/>
        </p:nvSpPr>
        <p:spPr>
          <a:xfrm>
            <a:off x="5605272" y="401286"/>
            <a:ext cx="3474720" cy="807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2000" b="1" kern="120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2000" b="1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1800" b="1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1600" b="1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1600" b="1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1600" b="1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1600" b="1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1600" b="1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1600" b="1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AUC = 0.7441 </a:t>
            </a:r>
          </a:p>
        </p:txBody>
      </p:sp>
    </p:spTree>
    <p:extLst>
      <p:ext uri="{BB962C8B-B14F-4D97-AF65-F5344CB8AC3E}">
        <p14:creationId xmlns:p14="http://schemas.microsoft.com/office/powerpoint/2010/main" val="1880236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34F754-2257-5645-BBA4-5969C6E85FBB}"/>
              </a:ext>
            </a:extLst>
          </p:cNvPr>
          <p:cNvSpPr txBox="1"/>
          <p:nvPr/>
        </p:nvSpPr>
        <p:spPr>
          <a:xfrm>
            <a:off x="0" y="546100"/>
            <a:ext cx="6044184" cy="520700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Baseline Results for Males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E83D10-7490-4646-83C4-0067C4E75835}"/>
              </a:ext>
            </a:extLst>
          </p:cNvPr>
          <p:cNvSpPr txBox="1"/>
          <p:nvPr/>
        </p:nvSpPr>
        <p:spPr>
          <a:xfrm>
            <a:off x="6147816" y="546100"/>
            <a:ext cx="6044184" cy="520700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Final Results for Males</a:t>
            </a:r>
          </a:p>
        </p:txBody>
      </p: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6FE140CC-3514-9B42-9F31-5018B60D3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816" y="1901161"/>
            <a:ext cx="6047583" cy="4233306"/>
          </a:xfrm>
          <a:prstGeom prst="rect">
            <a:avLst/>
          </a:prstGeom>
        </p:spPr>
      </p:pic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2D4EE2BF-14B4-194A-B4D4-4E67A5373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21" y="1901161"/>
            <a:ext cx="6048105" cy="4233672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DF10B9FB-9789-EB4D-B780-44ABAE00E50A}"/>
              </a:ext>
            </a:extLst>
          </p:cNvPr>
          <p:cNvSpPr txBox="1">
            <a:spLocks/>
          </p:cNvSpPr>
          <p:nvPr/>
        </p:nvSpPr>
        <p:spPr>
          <a:xfrm>
            <a:off x="7434511" y="1151224"/>
            <a:ext cx="3474720" cy="807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2000" b="1" kern="120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2000" b="1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1800" b="1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1600" b="1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1600" b="1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1600" b="1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1600" b="1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1600" b="1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1600" b="1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AUC = 0.7441 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FB65A12B-CF5C-9B44-BC3B-80CD08F78E5C}"/>
              </a:ext>
            </a:extLst>
          </p:cNvPr>
          <p:cNvSpPr txBox="1">
            <a:spLocks/>
          </p:cNvSpPr>
          <p:nvPr/>
        </p:nvSpPr>
        <p:spPr>
          <a:xfrm>
            <a:off x="1282771" y="1151224"/>
            <a:ext cx="3474720" cy="807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2000" b="1" kern="120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2000" b="1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1800" b="1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1600" b="1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1600" b="1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1600" b="1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1600" b="1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1600" b="1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1600" b="1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AUC = 0.7152 </a:t>
            </a:r>
          </a:p>
        </p:txBody>
      </p:sp>
    </p:spTree>
    <p:extLst>
      <p:ext uri="{BB962C8B-B14F-4D97-AF65-F5344CB8AC3E}">
        <p14:creationId xmlns:p14="http://schemas.microsoft.com/office/powerpoint/2010/main" val="2196880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1341FD-B448-2345-85D5-93166DEC0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Results:</a:t>
            </a:r>
            <a:br>
              <a:rPr lang="en-US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Female Model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9D09B63-DFBD-2F4A-AEFA-172D5914A1B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3740595" y="928402"/>
            <a:ext cx="7672569" cy="537079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B64B4A-62E1-C34B-9387-972A9197F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67912" y="401286"/>
            <a:ext cx="3474720" cy="80772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Results: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F3834763-A63B-284D-B10D-950D055873C3}"/>
              </a:ext>
            </a:extLst>
          </p:cNvPr>
          <p:cNvSpPr txBox="1">
            <a:spLocks/>
          </p:cNvSpPr>
          <p:nvPr/>
        </p:nvSpPr>
        <p:spPr>
          <a:xfrm>
            <a:off x="5605272" y="401286"/>
            <a:ext cx="3474720" cy="807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2000" b="1" kern="120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2000" b="1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1800" b="1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1600" b="1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1600" b="1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1600" b="1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1600" b="1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1600" b="1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1600" b="1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AUC = 0.6216 </a:t>
            </a:r>
          </a:p>
        </p:txBody>
      </p:sp>
    </p:spTree>
    <p:extLst>
      <p:ext uri="{BB962C8B-B14F-4D97-AF65-F5344CB8AC3E}">
        <p14:creationId xmlns:p14="http://schemas.microsoft.com/office/powerpoint/2010/main" val="200122462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{BA0A8C53-F118-3A4F-8706-D834BCD2C867}tf10001124</Template>
  <TotalTime>3014</TotalTime>
  <Words>244</Words>
  <Application>Microsoft Macintosh PowerPoint</Application>
  <PresentationFormat>Widescreen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Corbel</vt:lpstr>
      <vt:lpstr>Wingdings 2</vt:lpstr>
      <vt:lpstr>Frame</vt:lpstr>
      <vt:lpstr>Predicting Student Success to Provide Preemptive Intervention</vt:lpstr>
      <vt:lpstr>The Data</vt:lpstr>
      <vt:lpstr>How would educators address this issue without machine learning?</vt:lpstr>
      <vt:lpstr>The Process: Baseline</vt:lpstr>
      <vt:lpstr>The Process: Baseline</vt:lpstr>
      <vt:lpstr>The Process: Final Models </vt:lpstr>
      <vt:lpstr>Results: Male Model</vt:lpstr>
      <vt:lpstr>PowerPoint Presentation</vt:lpstr>
      <vt:lpstr>Results: Female Model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Student Success to Provide Preemptive Intervention</dc:title>
  <dc:creator>Microsoft Office User</dc:creator>
  <cp:lastModifiedBy>Microsoft Office User</cp:lastModifiedBy>
  <cp:revision>29</cp:revision>
  <dcterms:created xsi:type="dcterms:W3CDTF">2019-10-22T21:44:46Z</dcterms:created>
  <dcterms:modified xsi:type="dcterms:W3CDTF">2019-11-19T16:33:18Z</dcterms:modified>
</cp:coreProperties>
</file>