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5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25A92-6329-094E-AEC5-71F8F665154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2B05-5166-0444-A987-3D04C24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2B05-5166-0444-A987-3D04C24BAE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2B05-5166-0444-A987-3D04C24BAE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2B05-5166-0444-A987-3D04C24BAE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2B05-5166-0444-A987-3D04C24BAE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5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2B05-5166-0444-A987-3D04C24BAE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69E5-9E70-1948-82D3-7525E0354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4FBC8-8188-7041-B3BF-B1FC54E4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8005-149A-B94D-AD68-C53A8CC6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B8EA-37F4-6444-9010-A9536699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C52EA-977A-F14E-819F-B63E0D49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C83A-4C13-F942-8D60-8F53B48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91E91-7F47-4244-B674-1F1907C7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C4E4-FE70-254A-85C8-291CA853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7740-F6FD-8F49-8B09-B07DB0D1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4713-A115-7542-966C-4DB3C2D0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18A9C-5059-4945-BC1C-8B6CDCD7E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FB77C-004E-2F4A-A27C-E6904DB26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814A-9EBA-4248-9A02-D6C01E0F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C18C-8A9F-164A-B4E5-43AC0EDC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3EA0-CA6E-224E-8197-B2477895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5F84-A09B-1649-B2A4-2F610FD1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C4CF-85BF-E845-824A-563C9019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1963-9C93-D349-94BE-667FA8F4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40D-0BC4-6546-9903-031E7201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D2425-4AEE-A247-9766-728226D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E6E5-07BE-3946-9595-CB585C95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0743-4054-F44A-ABC6-542B79DBD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A7DC-343E-E24D-B42B-7D35356D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375E-11AE-EF48-BFF5-5F92F41E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A70F-DAE9-C546-9F90-957A6E22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62EA-55FE-424C-BBE8-820077D0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DBD3-0577-5149-998B-37F24294F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6C51-7582-8C48-9970-31FB56F9F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EDBD2-ADC5-D24A-8C76-46872216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2BBD-100A-DA42-8AB5-8C1BA567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0BA5C-A1C2-E548-B49B-C5F9BC1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938A-B4E6-554B-AEE3-1E79BCF8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6013E-BA79-B84E-810A-FCD4EDDB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00A6-F46C-524E-9BD2-C67B75964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3D9AC-E5C9-B34F-9711-4F580089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2FAAB-C94B-EB4C-9D24-7315C24E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D835-D7A5-B04D-9EC4-40654AF4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C2B5C-296B-C245-B634-DB420D57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E9A02-67A2-524E-B0EB-6B36F947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8A43-82C0-D74B-8F5B-400E0F19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0782B-7859-5B47-A8BC-DBD33D2A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225D5-EF37-3E41-9925-2CC61081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C58D4-CF15-EC4F-8CB6-B30FF65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EE1C5-821C-D441-9FAB-C5F202FE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A6700-89B3-0540-8FB2-85669E06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8DDB5-C335-0A42-8CBF-FB66CF6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3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443F-A05A-F549-BFA3-2FADCF1C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CB30-FA9A-E744-9B14-F243B32F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BCDAB-865A-B24A-B8F1-7C28572A7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9E69-252A-A94B-A065-F84D2091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5D2E-056C-0442-AE80-FD39B36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129A-1443-F943-8728-BFD1BF91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A76C-89FC-6341-93A9-A68C8316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6C022-5F54-BD40-845E-D752D4D6E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1F7E0-BCE3-2948-BD88-551392DF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AA463-3928-5849-96FE-4B076BB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D943-61C3-D24A-82D5-D461C6D8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A47A-36FF-7445-A4E9-462281F5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94956-8B0F-9247-B779-59BEBB4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FE734-24EA-754D-AA0E-D7815A22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45C2-0299-2642-ACAE-D86994558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EE1A-981A-3343-866A-F2411AD82E0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F7F0-2985-5F47-92EF-AD80F0F10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5436-A5D2-E240-B03F-16FBEB6E7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28BA-5E01-B24F-BD53-E98F3B25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208E-4BCA-3741-87FF-041581AF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>
                <a:solidFill>
                  <a:schemeClr val="bg1"/>
                </a:solidFill>
              </a:rPr>
              <a:t>UW-Madison Grade Distributions</a:t>
            </a:r>
            <a:br>
              <a:rPr lang="en-US" sz="4200" b="0" dirty="0">
                <a:solidFill>
                  <a:schemeClr val="bg1"/>
                </a:solidFill>
                <a:effectLst/>
              </a:rPr>
            </a:br>
            <a:br>
              <a:rPr lang="en-US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88CA-D9CE-6140-B1CE-03E57B714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836495"/>
            <a:ext cx="4645250" cy="1147863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Investigating Time of Day and STEM Classification</a:t>
            </a:r>
            <a:endParaRPr lang="en-US" sz="3500" b="0" dirty="0">
              <a:solidFill>
                <a:schemeClr val="bg1"/>
              </a:solidFill>
              <a:effectLst/>
            </a:endParaRPr>
          </a:p>
          <a:p>
            <a:pPr algn="l"/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27953-5254-C744-851E-7A19A7CE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86" y="489204"/>
            <a:ext cx="2847634" cy="45114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82A805-70C1-244A-8661-B39ABCB726F5}"/>
              </a:ext>
            </a:extLst>
          </p:cNvPr>
          <p:cNvCxnSpPr>
            <a:cxnSpLocks/>
          </p:cNvCxnSpPr>
          <p:nvPr/>
        </p:nvCxnSpPr>
        <p:spPr>
          <a:xfrm>
            <a:off x="6760915" y="3586163"/>
            <a:ext cx="4497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4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D5EF5F-009D-BF4F-9C39-03CB88B83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3294"/>
            <a:ext cx="12192000" cy="6096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/>
          </a:bodyPr>
          <a:lstStyle/>
          <a:p>
            <a:r>
              <a:rPr lang="en-US" b="1" dirty="0"/>
              <a:t>Are STEM courses significant given the time of day?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/>
          </a:bodyPr>
          <a:lstStyle/>
          <a:p>
            <a:r>
              <a:rPr lang="en-US" b="1" dirty="0"/>
              <a:t>Are STEM courses significant given the time of day?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78E6A9-E184-534F-8586-0E71045E2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613" y="1457325"/>
                <a:ext cx="11025187" cy="53713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Hypothesis Testing: </a:t>
                </a:r>
              </a:p>
              <a:p>
                <a:pPr marL="0" indent="0">
                  <a:buNone/>
                </a:pPr>
                <a:r>
                  <a:rPr lang="en-US" dirty="0"/>
                  <a:t>Null Hypothesis: The median ratio of A’s earned in Morning STEM classes is equal to the ratios of A’s earned in Morning Humanities classes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Alternative Hypothesis: The median ratio of A’s earned in Morning STEM classes is not equal to the ratios of A’s earned in Morning Humanities classes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78E6A9-E184-534F-8586-0E71045E2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613" y="1457325"/>
                <a:ext cx="11025187" cy="5371348"/>
              </a:xfrm>
              <a:blipFill>
                <a:blip r:embed="rId3"/>
                <a:stretch>
                  <a:fillRect l="-1151" t="-1887" r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7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/>
          </a:bodyPr>
          <a:lstStyle/>
          <a:p>
            <a:r>
              <a:rPr lang="en-US" b="1" dirty="0"/>
              <a:t>Are STEM courses significant given the time of day?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8E6A9-E184-534F-8586-0E71045E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457325"/>
            <a:ext cx="11025187" cy="53713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Wilcoxon Rank Sum Test:</a:t>
            </a:r>
          </a:p>
          <a:p>
            <a:pPr lvl="1"/>
            <a:r>
              <a:rPr lang="en-US" sz="3000" dirty="0"/>
              <a:t>Test statistic: -28.061 </a:t>
            </a:r>
          </a:p>
          <a:p>
            <a:pPr lvl="1"/>
            <a:r>
              <a:rPr lang="en-US" sz="3000" dirty="0"/>
              <a:t>Probability of test statistic: 2.904e</a:t>
            </a:r>
            <a:r>
              <a:rPr lang="en-US" sz="3000" baseline="30000" dirty="0"/>
              <a:t>-173</a:t>
            </a:r>
          </a:p>
          <a:p>
            <a:pPr marL="457200" lvl="1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b="1" dirty="0"/>
              <a:t>Conclusion:</a:t>
            </a:r>
          </a:p>
          <a:p>
            <a:pPr marL="0" indent="0">
              <a:buNone/>
            </a:pPr>
            <a:r>
              <a:rPr lang="en-US" b="0" dirty="0"/>
              <a:t>The median ratio of A’s earned in Morning STEM classes is not equal to the ratios of A’s earned in Morning Humanities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8E6A9-E184-534F-8586-0E71045E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457325"/>
            <a:ext cx="11025187" cy="52587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Morning courses in STEM fields have a statistically significant difference in the ratio of A’s earned compared to morning courses in Humanities.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Further Investigation:</a:t>
            </a:r>
          </a:p>
          <a:p>
            <a:pPr marL="0" indent="0">
              <a:buNone/>
            </a:pPr>
            <a:r>
              <a:rPr lang="en-US" dirty="0"/>
              <a:t>Analyze ratio of A’s earned in STEM courses by other factors such as:</a:t>
            </a:r>
          </a:p>
          <a:p>
            <a:pPr lvl="1"/>
            <a:r>
              <a:rPr lang="en-US" dirty="0"/>
              <a:t>Instructor</a:t>
            </a:r>
          </a:p>
          <a:p>
            <a:pPr lvl="1"/>
            <a:r>
              <a:rPr lang="en-US" dirty="0"/>
              <a:t>Class Size</a:t>
            </a:r>
          </a:p>
          <a:p>
            <a:pPr lvl="1"/>
            <a:r>
              <a:rPr lang="en-US" dirty="0"/>
              <a:t>Level of course</a:t>
            </a:r>
          </a:p>
          <a:p>
            <a:pPr lvl="1"/>
            <a:r>
              <a:rPr lang="en-US" dirty="0"/>
              <a:t>Subjects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Does time of day have a statistically significant correlation with the number of A’s earned in courses?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3F990-E35B-954F-8BC2-5FE12559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1" y="1452953"/>
            <a:ext cx="11025189" cy="47240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 Created A-Ratio data from grade distribution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 Created Time of Day data: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 Convert minute start time to hours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 Categorized data as follows:</a:t>
            </a:r>
          </a:p>
          <a:p>
            <a:pPr lvl="3">
              <a:buFont typeface="Wingdings" pitchFamily="2" charset="2"/>
              <a:buChar char="q"/>
            </a:pPr>
            <a:r>
              <a:rPr lang="en-US" dirty="0"/>
              <a:t> Morning: 6:00 AM - 9:30 AM</a:t>
            </a:r>
          </a:p>
          <a:p>
            <a:pPr lvl="3">
              <a:buFont typeface="Wingdings" pitchFamily="2" charset="2"/>
              <a:buChar char="q"/>
            </a:pPr>
            <a:r>
              <a:rPr lang="en-US" dirty="0"/>
              <a:t> Noon: 10:00 AM - 1:30 PM</a:t>
            </a:r>
          </a:p>
          <a:p>
            <a:pPr lvl="3">
              <a:buFont typeface="Wingdings" pitchFamily="2" charset="2"/>
              <a:buChar char="q"/>
            </a:pPr>
            <a:r>
              <a:rPr lang="en-US" dirty="0"/>
              <a:t> Afternoon: 2:00 PM - 5:00 PM</a:t>
            </a:r>
          </a:p>
          <a:p>
            <a:pPr lvl="3">
              <a:buFont typeface="Wingdings" pitchFamily="2" charset="2"/>
              <a:buChar char="q"/>
            </a:pPr>
            <a:r>
              <a:rPr lang="en-US" dirty="0"/>
              <a:t> Evening: 5:30 PM - 9:00 PM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Random samples of size 2,500 were taken from each category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14054-7628-1446-8FFD-641AE221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812" y="5828545"/>
            <a:ext cx="577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40B4F7-5B58-0443-A016-20152150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3294"/>
            <a:ext cx="12192000" cy="6096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Does time of day have a statistically significant correlation with the number of A’s earned in courses?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42A4DE6-C42D-0E45-878F-D7E2714F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812" y="5882741"/>
            <a:ext cx="577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91C1FA-86E3-684F-8AC7-A9E32A91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8" y="957262"/>
            <a:ext cx="12184062" cy="609203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Does time of day have a statistically significant correlation with the number of A’s earned in courses?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Does time of day have a statistically significant correlation with the number of A’s earned in courses?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78E6A9-E184-534F-8586-0E71045E2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613" y="1457325"/>
                <a:ext cx="11025187" cy="53713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Hypothesis Testing: </a:t>
                </a:r>
              </a:p>
              <a:p>
                <a:pPr marL="0" indent="0">
                  <a:buNone/>
                </a:pPr>
                <a:r>
                  <a:rPr lang="en-US" dirty="0"/>
                  <a:t>Null Hypothesis: The median ratio of A’s earned in classes from 6:00 AM - 1:30 PM is equal to the ratios of A’s earned in classes from 2:00 - 9:00 PM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Alternative Hypothesis: The median ratio of A’s earned in classes from 6:00 AM - 1:30 PM is not equal to the ratios of A’s earned in classes from 2:00 - 9:00 PM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78E6A9-E184-534F-8586-0E71045E2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613" y="1457325"/>
                <a:ext cx="11025187" cy="5371348"/>
              </a:xfrm>
              <a:blipFill>
                <a:blip r:embed="rId3"/>
                <a:stretch>
                  <a:fillRect l="-1151" t="-1887"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2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Does time of day have a statistically significant correlation with the number of A’s earned in courses?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8E6A9-E184-534F-8586-0E71045E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457325"/>
            <a:ext cx="11025187" cy="53713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Wilcoxon Rank Sum Test:</a:t>
            </a:r>
          </a:p>
          <a:p>
            <a:pPr lvl="1"/>
            <a:r>
              <a:rPr lang="en-US" sz="3000" dirty="0"/>
              <a:t>Test statistic: -13.856 </a:t>
            </a:r>
          </a:p>
          <a:p>
            <a:pPr lvl="1"/>
            <a:r>
              <a:rPr lang="en-US" sz="3000" dirty="0"/>
              <a:t>Probability of test statistic: 1.166e</a:t>
            </a:r>
            <a:r>
              <a:rPr lang="en-US" sz="3000" baseline="30000" dirty="0"/>
              <a:t>-43</a:t>
            </a:r>
          </a:p>
          <a:p>
            <a:pPr marL="457200" lvl="1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b="1" dirty="0"/>
              <a:t>Conclusion:</a:t>
            </a:r>
          </a:p>
          <a:p>
            <a:pPr marL="0" indent="0">
              <a:buNone/>
            </a:pPr>
            <a:r>
              <a:rPr lang="en-US" b="0" dirty="0"/>
              <a:t>The median ratio of A’s earned in classes from 6:00 AM - 1:30 PM is not equal to the ratios of A’s earned in classes from 2:00 - 9:00 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3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/>
          </a:bodyPr>
          <a:lstStyle/>
          <a:p>
            <a:r>
              <a:rPr lang="en-US" b="1" dirty="0"/>
              <a:t>Is there a relationship between time of day and if the course is STEM or not?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EBCF01D-0206-7247-B93C-2E0B21BEB696}"/>
              </a:ext>
            </a:extLst>
          </p:cNvPr>
          <p:cNvSpPr txBox="1">
            <a:spLocks/>
          </p:cNvSpPr>
          <p:nvPr/>
        </p:nvSpPr>
        <p:spPr>
          <a:xfrm>
            <a:off x="328611" y="1452953"/>
            <a:ext cx="11025189" cy="472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 Created STEM categorical data from subject names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 Categorized time data as follows:</a:t>
            </a:r>
          </a:p>
          <a:p>
            <a:pPr lvl="3">
              <a:buFont typeface="Wingdings" pitchFamily="2" charset="2"/>
              <a:buChar char="q"/>
            </a:pPr>
            <a:r>
              <a:rPr lang="en-US" dirty="0"/>
              <a:t> Morning: 6:00 AM - 1:30 PM</a:t>
            </a:r>
          </a:p>
          <a:p>
            <a:pPr lvl="3">
              <a:buFont typeface="Wingdings" pitchFamily="2" charset="2"/>
              <a:buChar char="q"/>
            </a:pPr>
            <a:r>
              <a:rPr lang="en-US" dirty="0"/>
              <a:t>Afternoon: 2:00 PM - 9:00 PM</a:t>
            </a:r>
          </a:p>
        </p:txBody>
      </p:sp>
    </p:spTree>
    <p:extLst>
      <p:ext uri="{BB962C8B-B14F-4D97-AF65-F5344CB8AC3E}">
        <p14:creationId xmlns:p14="http://schemas.microsoft.com/office/powerpoint/2010/main" val="23990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EE92B0-935C-A849-BEBA-8E7F79C41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104" y="788053"/>
            <a:ext cx="11663740" cy="64798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/>
          </a:bodyPr>
          <a:lstStyle/>
          <a:p>
            <a:r>
              <a:rPr lang="en-US" b="1" dirty="0"/>
              <a:t>Is there a relationship between time of day and if the course is STEM or not?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BB9D-CEED-5C4A-B114-E170C70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-20651"/>
            <a:ext cx="11501437" cy="1325563"/>
          </a:xfrm>
        </p:spPr>
        <p:txBody>
          <a:bodyPr>
            <a:normAutofit/>
          </a:bodyPr>
          <a:lstStyle/>
          <a:p>
            <a:r>
              <a:rPr lang="en-US" b="1" dirty="0"/>
              <a:t>Is there a relationship between time of day and if the course is STEM or not?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EC88D-570E-8547-BECE-BC9191BBAD9D}"/>
              </a:ext>
            </a:extLst>
          </p:cNvPr>
          <p:cNvSpPr/>
          <p:nvPr/>
        </p:nvSpPr>
        <p:spPr>
          <a:xfrm>
            <a:off x="0" y="1137424"/>
            <a:ext cx="12192000" cy="210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9EF2-7A87-E64A-9A89-5DDBF21F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812" y="5914273"/>
            <a:ext cx="577175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78E6A9-E184-534F-8586-0E71045E2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613" y="1457325"/>
                <a:ext cx="11025187" cy="53713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Hypothesis Testing: </a:t>
                </a:r>
              </a:p>
              <a:p>
                <a:pPr marL="0" indent="0">
                  <a:buNone/>
                </a:pPr>
                <a:r>
                  <a:rPr lang="en-US" dirty="0"/>
                  <a:t>Null Hypothesis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Time of Day and is STEM classification are independent </a:t>
                </a:r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:r>
                  <a:rPr lang="en-US" b="0" dirty="0"/>
                  <a:t>Alternative Hypothesis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dirty="0" smtClean="0"/>
                      <m:t>Time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of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Day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and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is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STEM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classification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are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not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independent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b="1" dirty="0"/>
                  <a:t>Chi-Square Test of Independence: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Test Statistic: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 = 12.2868</a:t>
                </a:r>
              </a:p>
              <a:p>
                <a:pPr marL="0" indent="0">
                  <a:buNone/>
                </a:pPr>
                <a:r>
                  <a:rPr lang="en-US" dirty="0"/>
                  <a:t>Probability of test statistic: .000456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b="1" dirty="0"/>
                  <a:t>Conclusion: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Time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of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Day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and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is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STEM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classification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are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not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independent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78E6A9-E184-534F-8586-0E71045E2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613" y="1457325"/>
                <a:ext cx="11025187" cy="5371348"/>
              </a:xfrm>
              <a:blipFill>
                <a:blip r:embed="rId3"/>
                <a:stretch>
                  <a:fillRect l="-1151" t="-2594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0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635</Words>
  <Application>Microsoft Macintosh PowerPoint</Application>
  <PresentationFormat>Widescreen</PresentationFormat>
  <Paragraphs>82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UW-Madison Grade Distributions  </vt:lpstr>
      <vt:lpstr>Does time of day have a statistically significant correlation with the number of A’s earned in courses?</vt:lpstr>
      <vt:lpstr>Does time of day have a statistically significant correlation with the number of A’s earned in courses?</vt:lpstr>
      <vt:lpstr>Does time of day have a statistically significant correlation with the number of A’s earned in courses?</vt:lpstr>
      <vt:lpstr>Does time of day have a statistically significant correlation with the number of A’s earned in courses?</vt:lpstr>
      <vt:lpstr>Does time of day have a statistically significant correlation with the number of A’s earned in courses?</vt:lpstr>
      <vt:lpstr>Is there a relationship between time of day and if the course is STEM or not?</vt:lpstr>
      <vt:lpstr>Is there a relationship between time of day and if the course is STEM or not?</vt:lpstr>
      <vt:lpstr>Is there a relationship between time of day and if the course is STEM or not?</vt:lpstr>
      <vt:lpstr>Are STEM courses significant given the time of day?</vt:lpstr>
      <vt:lpstr>Are STEM courses significant given the time of day?</vt:lpstr>
      <vt:lpstr>Are STEM courses significant given the time of day?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UW-Madison Grade Distributions  </dc:title>
  <dc:creator>Cristina Rico</dc:creator>
  <cp:lastModifiedBy>Microsoft Office User</cp:lastModifiedBy>
  <cp:revision>29</cp:revision>
  <cp:lastPrinted>2019-08-23T18:36:58Z</cp:lastPrinted>
  <dcterms:created xsi:type="dcterms:W3CDTF">2019-08-23T14:34:16Z</dcterms:created>
  <dcterms:modified xsi:type="dcterms:W3CDTF">2019-11-20T15:23:38Z</dcterms:modified>
</cp:coreProperties>
</file>