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1" r:id="rId4"/>
    <p:sldId id="257" r:id="rId5"/>
    <p:sldId id="258" r:id="rId6"/>
    <p:sldId id="259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455B7-11BE-F6F4-A684-EB5577023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C2239C-609F-DC6A-37DD-F4602974C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BDAE0-211E-D721-E64C-F0C21BABC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96A313-0DD4-71D5-294B-98A8330FE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18E42C-45D3-22EF-18DA-CB63119B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21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B32D4-4F56-B198-44BE-E57DD2F3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044CE6-38BF-D19F-83A5-8DC0784F2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FF9758-6E5B-3D55-1254-F54B3D7A6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501A2A-62F6-4BE6-D628-BDF6A863F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70BA04-77C9-66D6-C961-A0B3E53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028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EFE5DC-6225-CC95-DA46-2DD0853B1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1DD3EA-6EE4-188E-A6C1-61CCCCFCF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A4725D-A61A-6973-6909-9D59E6D6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77CBEC-FC91-2521-CF43-529A4D0A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D3D4EF-412A-314F-248E-B9EDF1D81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96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16CCC-BA09-E523-B6D0-F6CDF527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D0BD35-B383-A485-BBF9-F0F261549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CF0AB-1B59-7D1F-2825-247991F1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5CCBDE-71DC-FAE2-CBED-9C1DC135C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87C1E-ECA2-2B8D-002B-1CF466965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935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4A3055-33B3-0999-7C89-70AFBC868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716834B-50CC-4A70-13F0-7BB17ED4A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59C26-FB59-7317-A3F9-9EC669914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992422-EC49-926C-F9FE-B438C4D40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EE8BAA-E5F0-F258-EA33-5AB0BC967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8835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924F4-E8EE-FB04-82F4-492B0151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AB6D0-6521-3C41-8A34-AF79D8F81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C11B89-825B-E9E6-F607-4418B5813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2C9CA2A-9650-47CD-B9E1-E7DB85E8C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C4038A-7844-67A4-A7FF-13B4EA9AD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3F3135-026E-2A4F-1290-2395D33B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293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090DE-2C8F-627B-DAE1-1457D25F2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44767-8FA6-86F9-7568-6F068756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556FB1-00FC-8CEF-3FC3-DB3C243FB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BBF8D39-8162-9FE3-2F8B-A1398C01F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0C1527-E162-64F9-3AB8-A978CA9EA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47EA1DF-A67E-DE3D-E1CF-406797B62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B625A6-1DFD-9D16-D3D4-8EE317E07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A88C3FF-4CD7-72B6-B559-E5B83C2BE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56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C45B-6998-C440-C604-1BD244523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59878E4-800C-F6C9-F6ED-F942B98C4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B6D540-110A-0A1D-AD10-5E3028E50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DD390E-1E64-A0E7-3B3E-6D71EC917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25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5940A1-B70F-A040-DCFE-46F5B1A52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45A8559-866D-2AFA-61A6-65EB10B1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82B1D4-B5FC-8902-172B-0A52547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144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1DFF3-DA53-671F-51F9-6EB66934B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1E37C1-3DBB-0455-295C-2CFBD38B4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C24C7E-F550-6553-9DFE-F69E71B29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F8DEF7D-A1E3-73E9-E639-5BA1A3EAF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7684A0E-FCF3-E7F5-351E-51F25089C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B4A757-BC2B-304E-65F2-EF34EC69D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786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BA33B-6C57-9F52-8BAB-7138C3C49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3FFB67C-6249-417E-A466-143F03CF0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74F842C-CFF8-8E6D-A26F-CDBC509AE4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E9284D0-3BFE-4B77-6CA6-7DCD2E9C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159A06-7DA5-C793-BE45-84DA045E0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9CC186-DDBD-DC09-1295-B20B859B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485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87BCDC-B65B-02C6-00C5-3E3FFD28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56D13F-57BB-3F60-298B-469649138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7BAB6-8E9F-E43E-8BF3-EAF6AE1A9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985F84-F818-4D8D-BEE2-04D334C96183}" type="datetimeFigureOut">
              <a:rPr lang="es-ES" smtClean="0"/>
              <a:t>21/10/2025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08CB9E-3DB7-7019-F171-BDFBF1ABB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9CF9FE-395D-F3C5-D31E-A209C6BDE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8A6238-956D-4A03-AB4B-CB9CFEB5A65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7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7064A2-B4A2-8355-CA88-E5CA974C2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ES" sz="5400" dirty="0"/>
              <a:t>LICENCIAS DE SOFTWARE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316153-382D-8237-8DCB-9E5499C41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ES" dirty="0"/>
              <a:t>IKER FERNANDEZ MURCIEGO</a:t>
            </a:r>
          </a:p>
          <a:p>
            <a:pPr algn="l"/>
            <a:r>
              <a:rPr lang="es-ES" dirty="0"/>
              <a:t>YERAY GONZALEZ IGLESIAS</a:t>
            </a:r>
          </a:p>
          <a:p>
            <a:pPr algn="l"/>
            <a:r>
              <a:rPr lang="es-ES" dirty="0"/>
              <a:t>GRUPO 2</a:t>
            </a:r>
          </a:p>
        </p:txBody>
      </p:sp>
      <p:pic>
        <p:nvPicPr>
          <p:cNvPr id="7" name="Picture 4" descr="Bolígrafo situado en la parte superior de una línea de firma">
            <a:extLst>
              <a:ext uri="{FF2B5EF4-FFF2-40B4-BE49-F238E27FC236}">
                <a16:creationId xmlns:a16="http://schemas.microsoft.com/office/drawing/2014/main" id="{6062C513-A8FB-9AA3-5975-13DBB4A9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192" r="41476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75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3FF348-51CB-6F09-AEF2-FA178DB7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s-ES" sz="5400" dirty="0"/>
              <a:t>ÍNDICE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BCAA96-4882-ABFB-15D4-FC5203587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es-ES" sz="1600" dirty="0"/>
              <a:t>SOFTWARE LIBRE</a:t>
            </a:r>
            <a:r>
              <a:rPr lang="es-ES" sz="1600" u="sng" dirty="0"/>
              <a:t>				</a:t>
            </a:r>
            <a:r>
              <a:rPr lang="es-ES" sz="1600" dirty="0"/>
              <a:t>3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SOFTWARE PROPIETARIO</a:t>
            </a:r>
            <a:r>
              <a:rPr lang="es-ES" sz="1600" u="sng" dirty="0"/>
              <a:t>			</a:t>
            </a:r>
            <a:r>
              <a:rPr lang="es-ES" sz="1600" dirty="0"/>
              <a:t>4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FREEWARE</a:t>
            </a:r>
            <a:r>
              <a:rPr lang="es-ES" sz="1600" u="sng" dirty="0"/>
              <a:t>				</a:t>
            </a:r>
            <a:r>
              <a:rPr lang="es-ES" sz="1600" dirty="0"/>
              <a:t>5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SHAREWARE</a:t>
            </a:r>
            <a:r>
              <a:rPr lang="es-ES" sz="1600" u="sng" dirty="0"/>
              <a:t>				</a:t>
            </a:r>
            <a:r>
              <a:rPr lang="es-ES" sz="1600" dirty="0"/>
              <a:t>6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ADWARE</a:t>
            </a:r>
            <a:r>
              <a:rPr lang="es-ES" sz="1600" u="sng" dirty="0"/>
              <a:t>				</a:t>
            </a:r>
            <a:r>
              <a:rPr lang="es-ES" sz="1600" dirty="0"/>
              <a:t>7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SOFTWARE COMERCIAL</a:t>
            </a:r>
            <a:r>
              <a:rPr lang="es-ES" sz="1600" u="sng" dirty="0"/>
              <a:t>			</a:t>
            </a:r>
            <a:r>
              <a:rPr lang="es-ES" sz="1600" dirty="0"/>
              <a:t>8</a:t>
            </a:r>
          </a:p>
          <a:p>
            <a:pPr marL="0" indent="0">
              <a:buNone/>
            </a:pPr>
            <a:endParaRPr lang="es-ES" sz="1600" dirty="0"/>
          </a:p>
          <a:p>
            <a:r>
              <a:rPr lang="es-ES" sz="1600" dirty="0"/>
              <a:t>LICENCIAS MIXTAS E HÍBRIDAS</a:t>
            </a:r>
            <a:r>
              <a:rPr lang="es-ES" sz="1600" u="sng" dirty="0"/>
              <a:t>		</a:t>
            </a:r>
            <a:r>
              <a:rPr lang="es-ES" sz="1600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4540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2605AD8-9FE1-3A3F-A223-5AAE35AD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 dirty="0"/>
              <a:t>SOFTWARE LIBRE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E8749-7427-3765-4C74-BB567F2ED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551558"/>
            <a:ext cx="5847780" cy="3347879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s-ES" sz="2000" dirty="0"/>
              <a:t>El usuario tiene libertad para </a:t>
            </a:r>
            <a:r>
              <a:rPr lang="es-ES" sz="2000" b="1" dirty="0"/>
              <a:t>usar, copiar, modificar y distribuir</a:t>
            </a:r>
            <a:r>
              <a:rPr lang="es-ES" sz="2000" dirty="0"/>
              <a:t> el software.</a:t>
            </a:r>
          </a:p>
          <a:p>
            <a:pPr marL="0" indent="0">
              <a:buNone/>
            </a:pPr>
            <a:br>
              <a:rPr lang="es-ES" sz="2000" dirty="0"/>
            </a:br>
            <a:r>
              <a:rPr lang="es-ES" sz="2000" dirty="0"/>
              <a:t>Debe mantenerse la misma licencia en las versiones modificadas.</a:t>
            </a:r>
          </a:p>
          <a:p>
            <a:endParaRPr lang="es-ES" sz="2000" dirty="0"/>
          </a:p>
          <a:p>
            <a:pPr marL="0" indent="0">
              <a:buNone/>
            </a:pPr>
            <a:r>
              <a:rPr lang="es-ES" sz="2000" b="1" dirty="0"/>
              <a:t>Ejemplos:</a:t>
            </a:r>
            <a:endParaRPr lang="es-ES" sz="2000" dirty="0"/>
          </a:p>
          <a:p>
            <a:r>
              <a:rPr lang="es-ES" sz="2000" b="1" dirty="0"/>
              <a:t>GPL (General </a:t>
            </a:r>
            <a:r>
              <a:rPr lang="es-ES" sz="2000" b="1" dirty="0" err="1"/>
              <a:t>Public</a:t>
            </a:r>
            <a:r>
              <a:rPr lang="es-ES" sz="2000" b="1" dirty="0"/>
              <a:t> </a:t>
            </a:r>
            <a:r>
              <a:rPr lang="es-ES" sz="2000" b="1" dirty="0" err="1"/>
              <a:t>License</a:t>
            </a:r>
            <a:r>
              <a:rPr lang="es-ES" sz="2000" b="1" dirty="0"/>
              <a:t>)</a:t>
            </a:r>
            <a:r>
              <a:rPr lang="es-ES" sz="2000" dirty="0"/>
              <a:t> — Muy usada en Linux y proyectos de código abierto.</a:t>
            </a:r>
          </a:p>
          <a:p>
            <a:r>
              <a:rPr lang="es-ES" sz="2000" b="1" dirty="0"/>
              <a:t>LGPL (</a:t>
            </a:r>
            <a:r>
              <a:rPr lang="es-ES" sz="2000" b="1" dirty="0" err="1"/>
              <a:t>Lesser</a:t>
            </a:r>
            <a:r>
              <a:rPr lang="es-ES" sz="2000" b="1" dirty="0"/>
              <a:t> GPL)</a:t>
            </a:r>
            <a:r>
              <a:rPr lang="es-ES" sz="2000" dirty="0"/>
              <a:t> — Similar a la GPL, pero más flexible con software propietario.</a:t>
            </a:r>
          </a:p>
          <a:p>
            <a:r>
              <a:rPr lang="es-ES" sz="2000" b="1" dirty="0"/>
              <a:t>Apache </a:t>
            </a:r>
            <a:r>
              <a:rPr lang="es-ES" sz="2000" b="1" dirty="0" err="1"/>
              <a:t>License</a:t>
            </a:r>
            <a:r>
              <a:rPr lang="es-ES" sz="2000" dirty="0"/>
              <a:t> — Permite uso comercial y modificación sin obligación de liberar el código.</a:t>
            </a:r>
          </a:p>
          <a:p>
            <a:endParaRPr lang="es-ES" sz="2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4" descr="Script de ordenador en una pantalla">
            <a:extLst>
              <a:ext uri="{FF2B5EF4-FFF2-40B4-BE49-F238E27FC236}">
                <a16:creationId xmlns:a16="http://schemas.microsoft.com/office/drawing/2014/main" id="{2618181D-944B-D238-6A02-650DFCC7E2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1026" name="Picture 2" descr="Tux - Wikipedia, la enciclopedia libre">
            <a:extLst>
              <a:ext uri="{FF2B5EF4-FFF2-40B4-BE49-F238E27FC236}">
                <a16:creationId xmlns:a16="http://schemas.microsoft.com/office/drawing/2014/main" id="{158D944A-0B93-B51E-C384-75677D52D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140" y="5672630"/>
            <a:ext cx="809009" cy="9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537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6F010A-1A0C-833D-B4AE-C1ECAEFC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/>
              <a:t>SOFTWARE PROPIERTARIO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83721C-A7B4-2E95-F4E1-9E6C47BF2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09" y="2778365"/>
            <a:ext cx="5847780" cy="3347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ES" sz="1900" dirty="0"/>
              <a:t>El código fuente </a:t>
            </a:r>
            <a:r>
              <a:rPr lang="es-ES" sz="1900" b="1" dirty="0"/>
              <a:t>no está disponible</a:t>
            </a:r>
            <a:r>
              <a:rPr lang="es-ES" sz="1900" dirty="0"/>
              <a:t>. El usuario </a:t>
            </a:r>
            <a:r>
              <a:rPr lang="es-ES" sz="1900" b="1" dirty="0"/>
              <a:t>no puede modificarlo</a:t>
            </a:r>
            <a:r>
              <a:rPr lang="es-ES" sz="1900" dirty="0"/>
              <a:t> ni redistribuirlo.</a:t>
            </a:r>
            <a:br>
              <a:rPr lang="es-ES" sz="1900" dirty="0"/>
            </a:br>
            <a:r>
              <a:rPr lang="es-ES" sz="1900" dirty="0"/>
              <a:t>Solo puede usarlo conforme a las condiciones del propietario.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b="1" dirty="0"/>
              <a:t>Ejemplos:</a:t>
            </a:r>
          </a:p>
          <a:p>
            <a:r>
              <a:rPr lang="es-ES" sz="1900" dirty="0"/>
              <a:t>Microsoft Windows</a:t>
            </a:r>
          </a:p>
          <a:p>
            <a:r>
              <a:rPr lang="es-ES" sz="1900" dirty="0"/>
              <a:t>macOS</a:t>
            </a:r>
          </a:p>
          <a:p>
            <a:r>
              <a:rPr lang="es-ES" sz="1900" dirty="0"/>
              <a:t>Adobe Photoshop</a:t>
            </a:r>
          </a:p>
          <a:p>
            <a:r>
              <a:rPr lang="es-ES" sz="1900" dirty="0"/>
              <a:t>Microsoft Office.</a:t>
            </a:r>
          </a:p>
          <a:p>
            <a:endParaRPr lang="es-ES" sz="19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 descr="Script de ordenador en una pantalla">
            <a:extLst>
              <a:ext uri="{FF2B5EF4-FFF2-40B4-BE49-F238E27FC236}">
                <a16:creationId xmlns:a16="http://schemas.microsoft.com/office/drawing/2014/main" id="{0A0F70F0-DBEF-87E2-5F1D-EDF5CFB756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2056" name="Picture 8" descr="Logo Windows PNG Images, Free Transparent Download - Free Transparent PNG  Logos">
            <a:extLst>
              <a:ext uri="{FF2B5EF4-FFF2-40B4-BE49-F238E27FC236}">
                <a16:creationId xmlns:a16="http://schemas.microsoft.com/office/drawing/2014/main" id="{D4F1B421-333F-F6F8-E150-F179FBE01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1210" y="5753190"/>
            <a:ext cx="1706870" cy="125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69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D14ADF-45E5-A29A-95CA-9C320FA68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 dirty="0"/>
              <a:t>FREEWARE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B9EA42-EFD1-6D89-16D0-4C1D6AD6E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551558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Software </a:t>
            </a:r>
            <a:r>
              <a:rPr lang="es-ES" sz="1900" b="1" dirty="0"/>
              <a:t>gratuito para el usuario final</a:t>
            </a:r>
            <a:r>
              <a:rPr lang="es-ES" sz="1900" dirty="0"/>
              <a:t>, pero </a:t>
            </a:r>
            <a:r>
              <a:rPr lang="es-ES" sz="1900" b="1" dirty="0"/>
              <a:t>sin acceso al código fuente</a:t>
            </a:r>
            <a:r>
              <a:rPr lang="es-ES" sz="1900" dirty="0"/>
              <a:t>.</a:t>
            </a:r>
            <a:br>
              <a:rPr lang="es-ES" sz="1900" dirty="0"/>
            </a:br>
            <a:r>
              <a:rPr lang="es-ES" sz="1900" dirty="0"/>
              <a:t>El autor mantiene todos los derechos.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b="1" dirty="0"/>
              <a:t>Ejemplos:</a:t>
            </a:r>
            <a:r>
              <a:rPr lang="es-ES" sz="1900" dirty="0"/>
              <a:t> </a:t>
            </a:r>
          </a:p>
          <a:p>
            <a:r>
              <a:rPr lang="es-ES" sz="1900" dirty="0"/>
              <a:t>Skype</a:t>
            </a:r>
          </a:p>
          <a:p>
            <a:r>
              <a:rPr lang="es-ES" sz="1900" dirty="0"/>
              <a:t>Google Chrome</a:t>
            </a:r>
          </a:p>
          <a:p>
            <a:r>
              <a:rPr lang="es-ES" sz="1900" dirty="0"/>
              <a:t>VLC Media Player.</a:t>
            </a:r>
          </a:p>
          <a:p>
            <a:endParaRPr lang="es-E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4" name="Picture 4" descr="Script de ordenador en una pantalla">
            <a:extLst>
              <a:ext uri="{FF2B5EF4-FFF2-40B4-BE49-F238E27FC236}">
                <a16:creationId xmlns:a16="http://schemas.microsoft.com/office/drawing/2014/main" id="{0244CA63-303E-2583-F379-2D5276258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09E0CF00-1AF8-05D8-DB50-B794959AE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416" y="5785818"/>
            <a:ext cx="1851796" cy="84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6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E9D45C-D6DB-0762-F97B-E174C285A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/>
              <a:t>SHAREWARE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7C8794-262D-9D60-534E-12E00DF99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551558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Software que se </a:t>
            </a:r>
            <a:r>
              <a:rPr lang="es-ES" sz="1900" b="1" dirty="0"/>
              <a:t>distribuye gratuitamente por tiempo limitado</a:t>
            </a:r>
            <a:r>
              <a:rPr lang="es-ES" sz="1900" dirty="0"/>
              <a:t> o con </a:t>
            </a:r>
            <a:r>
              <a:rPr lang="es-ES" sz="1900" b="1" dirty="0"/>
              <a:t>funcionalidades reducidas</a:t>
            </a:r>
            <a:r>
              <a:rPr lang="es-ES" sz="1900" dirty="0"/>
              <a:t>.</a:t>
            </a:r>
            <a:br>
              <a:rPr lang="es-ES" sz="1900" dirty="0"/>
            </a:br>
            <a:r>
              <a:rPr lang="es-ES" sz="1900" dirty="0"/>
              <a:t>Después, el usuario debe </a:t>
            </a:r>
            <a:r>
              <a:rPr lang="es-ES" sz="1900" b="1" dirty="0"/>
              <a:t>pagar para desbloquear</a:t>
            </a:r>
            <a:r>
              <a:rPr lang="es-ES" sz="1900" dirty="0"/>
              <a:t> la versión completa.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b="1" dirty="0"/>
              <a:t>Ejemplos:</a:t>
            </a:r>
          </a:p>
          <a:p>
            <a:r>
              <a:rPr lang="es-ES" sz="1900" dirty="0"/>
              <a:t>WinRAR</a:t>
            </a:r>
          </a:p>
          <a:p>
            <a:r>
              <a:rPr lang="es-ES" sz="1900" dirty="0"/>
              <a:t>versiones de prueba de antivirus.</a:t>
            </a:r>
          </a:p>
          <a:p>
            <a:endParaRPr lang="es-E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 descr="Script de ordenador en una pantalla">
            <a:extLst>
              <a:ext uri="{FF2B5EF4-FFF2-40B4-BE49-F238E27FC236}">
                <a16:creationId xmlns:a16="http://schemas.microsoft.com/office/drawing/2014/main" id="{B0FFEC48-A14D-21E9-B91B-0134FB28FB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4098" name="Picture 2" descr="Nuevo logotipo de WinRAR PNG transparente - StickPNG">
            <a:extLst>
              <a:ext uri="{FF2B5EF4-FFF2-40B4-BE49-F238E27FC236}">
                <a16:creationId xmlns:a16="http://schemas.microsoft.com/office/drawing/2014/main" id="{65EA7F7C-35DB-85AA-E56C-6190F1C80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1108" y="5899437"/>
            <a:ext cx="907074" cy="9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277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CEA6106-A788-FFE6-F915-7D5755506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/>
              <a:t>ADWARE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C77F6F-AFDE-7F22-23EB-FC1BAFFC4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551558"/>
            <a:ext cx="5847780" cy="3347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ES" sz="1900" b="1" dirty="0"/>
              <a:t>Adware</a:t>
            </a:r>
            <a:r>
              <a:rPr lang="es-ES" sz="1900" dirty="0"/>
              <a:t> es un tipo de </a:t>
            </a:r>
            <a:r>
              <a:rPr lang="es-ES" sz="1900" b="1" dirty="0"/>
              <a:t>software que muestra anuncios publicitarios</a:t>
            </a:r>
            <a:r>
              <a:rPr lang="es-ES" sz="1900" dirty="0"/>
              <a:t> al usuario, ya sea dentro del propio programa o mediante ventanas emergentes, con el fin de </a:t>
            </a:r>
            <a:r>
              <a:rPr lang="es-ES" sz="1900" b="1" dirty="0"/>
              <a:t>generar ingresos</a:t>
            </a:r>
            <a:r>
              <a:rPr lang="es-ES" sz="1900" dirty="0"/>
              <a:t> para el desarrollador.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dirty="0"/>
              <a:t>Ejemplos:</a:t>
            </a:r>
          </a:p>
          <a:p>
            <a:r>
              <a:rPr lang="es-ES" sz="1900" dirty="0"/>
              <a:t>Spotify free</a:t>
            </a:r>
          </a:p>
          <a:p>
            <a:r>
              <a:rPr lang="es-ES" sz="1900" dirty="0"/>
              <a:t>Skype (versión gratuita)</a:t>
            </a:r>
          </a:p>
          <a:p>
            <a:r>
              <a:rPr lang="es-ES" sz="1900" dirty="0" err="1"/>
              <a:t>Youtube</a:t>
            </a:r>
            <a:r>
              <a:rPr lang="es-ES" sz="1900" dirty="0"/>
              <a:t> (versión gratuita)</a:t>
            </a:r>
          </a:p>
          <a:p>
            <a:endParaRPr lang="es-E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 descr="Script de ordenador en una pantalla">
            <a:extLst>
              <a:ext uri="{FF2B5EF4-FFF2-40B4-BE49-F238E27FC236}">
                <a16:creationId xmlns:a16="http://schemas.microsoft.com/office/drawing/2014/main" id="{63247694-CEC5-9814-EDA5-DD274C1178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D92A40E-B9D7-2F62-2B4E-D78BCE231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363" y="5745527"/>
            <a:ext cx="958563" cy="95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98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F387B9-DE85-92CF-0DFB-535021C6D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 dirty="0"/>
              <a:t>SOFTWARE COMERCIAL</a:t>
            </a:r>
          </a:p>
        </p:txBody>
      </p:sp>
      <p:pic>
        <p:nvPicPr>
          <p:cNvPr id="5" name="Picture 4" descr="Script de ordenador en una pantalla">
            <a:extLst>
              <a:ext uri="{FF2B5EF4-FFF2-40B4-BE49-F238E27FC236}">
                <a16:creationId xmlns:a16="http://schemas.microsoft.com/office/drawing/2014/main" id="{E85DE18B-21B8-CB26-21E5-492D0289CD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5" r="49520" b="-1"/>
          <a:stretch>
            <a:fillRect/>
          </a:stretch>
        </p:blipFill>
        <p:spPr>
          <a:xfrm>
            <a:off x="-12651" y="10"/>
            <a:ext cx="4251960" cy="68579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226802-D738-37C8-0AFD-67E53A7F6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140" y="2542542"/>
            <a:ext cx="5847780" cy="3347879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s-ES" sz="1900" dirty="0"/>
              <a:t>Se vende bajo una </a:t>
            </a:r>
            <a:r>
              <a:rPr lang="es-ES" sz="1900" b="1" dirty="0"/>
              <a:t>licencia de pago</a:t>
            </a:r>
            <a:r>
              <a:rPr lang="es-ES" sz="1900" dirty="0"/>
              <a:t>, pero puede ser libre o propietario según el caso.</a:t>
            </a:r>
            <a:br>
              <a:rPr lang="es-ES" sz="1900" dirty="0"/>
            </a:br>
            <a:r>
              <a:rPr lang="es-ES" sz="1900" dirty="0"/>
              <a:t>Algunos programas de código abierto tienen versiones comerciales con soporte.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b="1" dirty="0"/>
              <a:t>Ejemplos:</a:t>
            </a:r>
          </a:p>
          <a:p>
            <a:r>
              <a:rPr lang="es-ES" sz="1900" dirty="0"/>
              <a:t> Microsoft Office</a:t>
            </a:r>
          </a:p>
          <a:p>
            <a:r>
              <a:rPr lang="es-ES" sz="1900" dirty="0"/>
              <a:t>AutoCAD</a:t>
            </a:r>
          </a:p>
          <a:p>
            <a:r>
              <a:rPr lang="es-ES" sz="1900" dirty="0"/>
              <a:t>Adobe </a:t>
            </a:r>
            <a:r>
              <a:rPr lang="es-ES" sz="1900" dirty="0" err="1"/>
              <a:t>Premiere</a:t>
            </a:r>
            <a:r>
              <a:rPr lang="es-ES" sz="1900" dirty="0"/>
              <a:t> Pro.</a:t>
            </a:r>
          </a:p>
          <a:p>
            <a:endParaRPr lang="es-ES" sz="19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4D1D09-F323-A7AB-8BA9-040B237B6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6437" y="5890421"/>
            <a:ext cx="676416" cy="81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6147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5520DB-F960-4775-B29C-691D6E65A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4CE5FB-FE8B-26E5-C8B3-5B256AAF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552160"/>
            <a:ext cx="5847781" cy="1046671"/>
          </a:xfrm>
        </p:spPr>
        <p:txBody>
          <a:bodyPr>
            <a:normAutofit/>
          </a:bodyPr>
          <a:lstStyle/>
          <a:p>
            <a:r>
              <a:rPr lang="es-ES" sz="2800"/>
              <a:t>LICENCIAS MIXTAS E HÍBRIDAS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198260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87D30A-2480-B171-8C58-5AB867D5B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140" y="2551558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900" dirty="0"/>
              <a:t>Combinan elementos de las anteriores.</a:t>
            </a:r>
            <a:br>
              <a:rPr lang="es-ES" sz="1900" dirty="0"/>
            </a:br>
            <a:r>
              <a:rPr lang="es-ES" sz="1900" dirty="0"/>
              <a:t>Por ejemplo, un software puede tener una parte abierta (API) y otra parte propietaria.</a:t>
            </a:r>
          </a:p>
          <a:p>
            <a:endParaRPr lang="es-ES" sz="1900" dirty="0"/>
          </a:p>
          <a:p>
            <a:endParaRPr lang="es-ES" sz="1900" dirty="0"/>
          </a:p>
          <a:p>
            <a:pPr marL="0" indent="0">
              <a:buNone/>
            </a:pPr>
            <a:r>
              <a:rPr lang="es-ES" sz="1900" b="1" dirty="0"/>
              <a:t>Ejemplo:</a:t>
            </a:r>
            <a:r>
              <a:rPr lang="es-ES" sz="1900" dirty="0"/>
              <a:t> </a:t>
            </a:r>
            <a:r>
              <a:rPr lang="es-ES" sz="1900" dirty="0" err="1"/>
              <a:t>Unreal</a:t>
            </a:r>
            <a:r>
              <a:rPr lang="es-ES" sz="1900" dirty="0"/>
              <a:t> </a:t>
            </a:r>
            <a:r>
              <a:rPr lang="es-ES" sz="1900" dirty="0" err="1"/>
              <a:t>Engine</a:t>
            </a:r>
            <a:r>
              <a:rPr lang="es-ES" sz="1900" dirty="0"/>
              <a:t> (código accesible pero con royalties en proyectos comerciales).</a:t>
            </a:r>
          </a:p>
          <a:p>
            <a:endParaRPr lang="es-ES" sz="19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841054" y="3396995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6" name="Picture 4" descr="Script de ordenador en una pantalla">
            <a:extLst>
              <a:ext uri="{FF2B5EF4-FFF2-40B4-BE49-F238E27FC236}">
                <a16:creationId xmlns:a16="http://schemas.microsoft.com/office/drawing/2014/main" id="{1F499FD3-ADA3-764D-845C-2055ACB7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60" r="43884" b="-1"/>
          <a:stretch>
            <a:fillRect/>
          </a:stretch>
        </p:blipFill>
        <p:spPr>
          <a:xfrm>
            <a:off x="20" y="10"/>
            <a:ext cx="4238031" cy="685799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860DFFF3-1C6D-61C1-557E-991810E98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290" y="5973576"/>
            <a:ext cx="992224" cy="810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298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42E622-6EF1-4348-BF5D-FC98CD25C8D8}">
  <we:reference id="WA200005669" version="2.0.0.0" store="Omex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376</Words>
  <Application>Microsoft Office PowerPoint</Application>
  <PresentationFormat>Panorámica</PresentationFormat>
  <Paragraphs>71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LICENCIAS DE SOFTWARE</vt:lpstr>
      <vt:lpstr>ÍNDICE</vt:lpstr>
      <vt:lpstr>SOFTWARE LIBRE</vt:lpstr>
      <vt:lpstr>SOFTWARE PROPIERTARIO</vt:lpstr>
      <vt:lpstr>FREEWARE</vt:lpstr>
      <vt:lpstr>SHAREWARE</vt:lpstr>
      <vt:lpstr>ADWARE</vt:lpstr>
      <vt:lpstr>SOFTWARE COMERCIAL</vt:lpstr>
      <vt:lpstr>LICENCIAS MIXTAS E HÍBRIDAS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Yeray González Iglesias</dc:creator>
  <cp:lastModifiedBy>Yeray González Iglesias</cp:lastModifiedBy>
  <cp:revision>3</cp:revision>
  <dcterms:created xsi:type="dcterms:W3CDTF">2025-10-19T14:05:59Z</dcterms:created>
  <dcterms:modified xsi:type="dcterms:W3CDTF">2025-10-21T12:12:06Z</dcterms:modified>
</cp:coreProperties>
</file>