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63" r:id="rId9"/>
    <p:sldId id="261" r:id="rId10"/>
    <p:sldId id="262" r:id="rId11"/>
    <p:sldId id="258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2836"/>
    <a:srgbClr val="02435A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530C8-0124-68C1-D117-127CA013BA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C92668-506A-FF5C-C91B-B4BF0D18A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36FD06-405E-6699-BEBD-A71C77AE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4CB079-A5BE-1ED6-96A0-B8A3A2C2F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487F98-F778-1718-2F3E-D02FF6A0B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90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137E6-81E3-F460-E84C-E5861029E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B99CAB-67A8-3735-1BA6-7B78AFCE7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3928B4-BC26-5F49-07A0-88C0A2F9F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A7EA32-0AF8-A07B-051D-DE7A9C49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237F4B-FA2B-E305-06F2-3200BFECB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42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7C9359-B4EC-1D9D-842D-5ADC32A522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0CEE757-8854-2A66-1C3B-0A12E7B54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3176EF-67F3-9F5D-6DCD-EE9660A9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E7E0A-9A7C-62FE-CDB6-EE4FEF068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DB6EFD-0099-F469-7EC1-78CEA0A0F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987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4EBF4-C9FC-F58E-5AC2-DB1758CC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747E6-193D-12C4-4821-E5C78181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1BC911-5F70-DF2A-F78F-3D5249AF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14EC38-CDDB-AD6F-B526-16E21A088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B7C718-F733-F16E-A87B-59AE310F3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707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756C5-EE9C-7B94-167C-39698B4D4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1A5FF6A-E954-8E0A-E74F-8C9AE037E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291D9-BE04-59BE-7006-6031B230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3F142C-A772-8820-ECEC-D604D2D1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EB2651-40E5-5477-38F2-31388E1BF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162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D770B-0F2E-67D6-B669-ED997C33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07801B-378E-87A5-0782-77188B1C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00D9AD-E48D-FE30-AE8A-89B549356C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EF37FE-B7DB-4EEC-349D-B5490C78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6F04BC0-F8D8-D78E-F242-7D8EB1C98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84694E-877D-E5D5-6F1A-03430007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66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CFAAB-7EDD-90A5-4947-629736B12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4953746-3A2F-E497-E2FF-8BDF681C1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203A1B-A544-30AE-13C2-88262C558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0F89DA4-B70F-0F15-D98A-A3988042B5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BAFBEA4-44D4-923C-70BC-64D282E0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ED5FF64-3226-6418-417B-2974244B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00B034E-B4F2-2242-C18C-6154D003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8648564-317B-04BC-C57F-DEAC9A7F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63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14DB-CD74-63A6-35FB-FD1B12EF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1EF62E-3C1C-E170-7BE8-C71AB1897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2F5F00-7A4B-51A1-7E92-35AC30B5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CCE333-C8A6-E798-A644-859EDE7F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4949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1EC20D-73FA-FB12-33B2-0C935F03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6A94CC-162D-7568-BB02-C5E658096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D4ED08-7B68-E4F7-E279-28B7A0AF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5576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A5008C-0D7A-84A8-3C3D-5F427F6A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471A3-8984-6022-676F-9B8B3BC81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E1BA254-6BCA-385A-5AFF-3A600C99C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4E6EF34-3ACF-F717-425D-97B16D94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A4E4E0-37C4-EE89-FFBC-E4B55EEF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09AD30-EA5E-7A96-FF32-0E82A286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45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5CFC9-6E6B-02E8-BB2D-B632C7E6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AB718E1-2FE8-BA9B-FAB0-990B65FAF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240654-3F34-A30D-57A5-A2E8E1E3C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56B65D-2DE8-5603-91BD-D6E2C6AAC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2E18A6-4153-0A61-9D97-4720855E4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1C3355-F7BF-8318-487E-213550CC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422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A847A6A-5DC0-7ADF-0063-C27487A34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8E035F-74F7-1996-1B71-00AB01B12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CFD6E2-897F-FAEF-FB7E-8AF6FAD98A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40B228-7B77-4639-8CBF-6E26F27F9399}" type="datetimeFigureOut">
              <a:rPr lang="es-ES" smtClean="0"/>
              <a:t>23/10/2025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5AE201-FA0C-90CE-4537-3BC07292B1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1A664F-E3A9-EC04-420F-682AFFE2E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AF94F-C10E-44FC-A1BD-A687C431BA8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05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Pantalla de computadora con un libro&#10;&#10;El contenido generado por IA puede ser incorrecto.">
            <a:extLst>
              <a:ext uri="{FF2B5EF4-FFF2-40B4-BE49-F238E27FC236}">
                <a16:creationId xmlns:a16="http://schemas.microsoft.com/office/drawing/2014/main" id="{CA25A426-E4D4-307F-D156-F6C98A5484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 b="86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661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8E24D0-3FBF-8B81-D8E3-717FDD4F7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FE145F2-1DDB-D3B2-F0AB-397A2F846C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Pantalla de computadora con un libro&#10;&#10;El contenido generado por IA puede ser incorrecto.">
            <a:extLst>
              <a:ext uri="{FF2B5EF4-FFF2-40B4-BE49-F238E27FC236}">
                <a16:creationId xmlns:a16="http://schemas.microsoft.com/office/drawing/2014/main" id="{262EC93A-8C35-4570-302C-7AF3F62104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 b="86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955744-D4DA-D665-1064-FF96824A85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2"/>
            <a:ext cx="12191999" cy="2900518"/>
          </a:xfrm>
        </p:spPr>
        <p:txBody>
          <a:bodyPr>
            <a:normAutofit/>
          </a:bodyPr>
          <a:lstStyle/>
          <a:p>
            <a:r>
              <a:rPr lang="es-ES" sz="6800" b="1" dirty="0">
                <a:solidFill>
                  <a:srgbClr val="FFFFFF"/>
                </a:solidFill>
              </a:rPr>
              <a:t>¿Qué es un Framework?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886633-DA88-A70D-7B34-C7CBACCC1626}"/>
              </a:ext>
            </a:extLst>
          </p:cNvPr>
          <p:cNvSpPr/>
          <p:nvPr/>
        </p:nvSpPr>
        <p:spPr>
          <a:xfrm>
            <a:off x="1720645" y="6892424"/>
            <a:ext cx="9035845" cy="2694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un conjunto de herramientas, estructuras y reglas que proporcionan un marco de trabajo predefinido para el desarrollo de software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8ED5DBA-7686-F2B8-4CF4-22847B418F56}"/>
              </a:ext>
            </a:extLst>
          </p:cNvPr>
          <p:cNvSpPr/>
          <p:nvPr/>
        </p:nvSpPr>
        <p:spPr>
          <a:xfrm>
            <a:off x="0" y="6764593"/>
            <a:ext cx="12192019" cy="467031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077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F7F8E3-3E12-8752-E766-DE71081CD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E9D4CC1-D602-CA11-7DE6-56367BE04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Pantalla de computadora con un libro&#10;&#10;El contenido generado por IA puede ser incorrecto.">
            <a:extLst>
              <a:ext uri="{FF2B5EF4-FFF2-40B4-BE49-F238E27FC236}">
                <a16:creationId xmlns:a16="http://schemas.microsoft.com/office/drawing/2014/main" id="{C131A2BF-0775-2FB2-5D6F-41911BBCD9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 b="86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D610B8B-DB16-74AA-9EAE-A85B23531FD7}"/>
              </a:ext>
            </a:extLst>
          </p:cNvPr>
          <p:cNvSpPr/>
          <p:nvPr/>
        </p:nvSpPr>
        <p:spPr>
          <a:xfrm>
            <a:off x="-19" y="0"/>
            <a:ext cx="12192019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FEF0CDB-86D2-74FD-A824-0373EE172D2B}"/>
              </a:ext>
            </a:extLst>
          </p:cNvPr>
          <p:cNvSpPr/>
          <p:nvPr/>
        </p:nvSpPr>
        <p:spPr>
          <a:xfrm>
            <a:off x="1691148" y="2723532"/>
            <a:ext cx="9035845" cy="26940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un conjunto de herramientas, estructuras y reglas que proporcionan un marco de trabajo predefinido para el desarrollo de software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463D0D-DB2A-0306-990D-449B6C6E2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258526"/>
            <a:ext cx="12191999" cy="1568246"/>
          </a:xfrm>
        </p:spPr>
        <p:txBody>
          <a:bodyPr>
            <a:normAutofit/>
          </a:bodyPr>
          <a:lstStyle/>
          <a:p>
            <a:r>
              <a:rPr lang="es-ES" sz="6800" b="1" dirty="0">
                <a:solidFill>
                  <a:srgbClr val="FFFFFF"/>
                </a:solidFill>
              </a:rPr>
              <a:t>¿Qué es un Framework?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E7F7154B-FCD5-6244-AB86-F28967AEB31C}"/>
              </a:ext>
            </a:extLst>
          </p:cNvPr>
          <p:cNvSpPr/>
          <p:nvPr/>
        </p:nvSpPr>
        <p:spPr>
          <a:xfrm>
            <a:off x="1602659" y="8534417"/>
            <a:ext cx="8839200" cy="25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El propósito principal de un </a:t>
            </a:r>
            <a:r>
              <a:rPr lang="es-ES" sz="2400" dirty="0" err="1"/>
              <a:t>framework</a:t>
            </a:r>
            <a:r>
              <a:rPr lang="es-ES" sz="2400" dirty="0"/>
              <a:t> es </a:t>
            </a:r>
            <a:r>
              <a:rPr lang="es-ES" sz="2400" b="1" dirty="0"/>
              <a:t>simplificar y agilizar</a:t>
            </a:r>
            <a:r>
              <a:rPr lang="es-ES" sz="2400" dirty="0"/>
              <a:t> el proceso de desarrollo de software. En lugar de tener que escribir cada función desde cero, los desarrolladores pueden utilizar estructuras predefinidas que ya han sido probadas y optimizadas.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29788F5-F866-B621-3519-00D3DFD44B16}"/>
              </a:ext>
            </a:extLst>
          </p:cNvPr>
          <p:cNvSpPr txBox="1">
            <a:spLocks/>
          </p:cNvSpPr>
          <p:nvPr/>
        </p:nvSpPr>
        <p:spPr>
          <a:xfrm>
            <a:off x="1" y="6882597"/>
            <a:ext cx="12191999" cy="1150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800" b="1" dirty="0">
                <a:solidFill>
                  <a:srgbClr val="FFFFFF"/>
                </a:solidFill>
              </a:rPr>
              <a:t>¿Para que sirve?</a:t>
            </a:r>
          </a:p>
        </p:txBody>
      </p:sp>
    </p:spTree>
    <p:extLst>
      <p:ext uri="{BB962C8B-B14F-4D97-AF65-F5344CB8AC3E}">
        <p14:creationId xmlns:p14="http://schemas.microsoft.com/office/powerpoint/2010/main" val="29170106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8CF7F6-E616-AD72-5E11-4BA24105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D4155CD-914E-6761-F2D2-B6B06E8F5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Pantalla de computadora con un libro&#10;&#10;El contenido generado por IA puede ser incorrecto.">
            <a:extLst>
              <a:ext uri="{FF2B5EF4-FFF2-40B4-BE49-F238E27FC236}">
                <a16:creationId xmlns:a16="http://schemas.microsoft.com/office/drawing/2014/main" id="{0A8EAEBD-8C25-84D8-F2D6-433D4DE246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 b="86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625005D-C8D8-1091-191B-98170C7CFA07}"/>
              </a:ext>
            </a:extLst>
          </p:cNvPr>
          <p:cNvSpPr/>
          <p:nvPr/>
        </p:nvSpPr>
        <p:spPr>
          <a:xfrm>
            <a:off x="-19" y="0"/>
            <a:ext cx="12192019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6D5C01-FFBB-A0D8-7220-8FBCB4579C6E}"/>
              </a:ext>
            </a:extLst>
          </p:cNvPr>
          <p:cNvSpPr/>
          <p:nvPr/>
        </p:nvSpPr>
        <p:spPr>
          <a:xfrm>
            <a:off x="1602659" y="2713702"/>
            <a:ext cx="8839200" cy="25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El propósito principal de un </a:t>
            </a:r>
            <a:r>
              <a:rPr lang="es-ES" sz="2400" dirty="0" err="1"/>
              <a:t>framework</a:t>
            </a:r>
            <a:r>
              <a:rPr lang="es-ES" sz="2400" dirty="0"/>
              <a:t> es </a:t>
            </a:r>
            <a:r>
              <a:rPr lang="es-ES" sz="2400" b="1" dirty="0"/>
              <a:t>simplificar y agilizar</a:t>
            </a:r>
            <a:r>
              <a:rPr lang="es-ES" sz="2400" dirty="0"/>
              <a:t> el proceso de desarrollo de software. En lugar de tener que escribir cada función desde cero, los desarrolladores pueden utilizar estructuras predefinidas que ya han sido probadas y optimizadas.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3751AD1-660C-9AD1-2C75-0F643E2B304A}"/>
              </a:ext>
            </a:extLst>
          </p:cNvPr>
          <p:cNvSpPr txBox="1">
            <a:spLocks/>
          </p:cNvSpPr>
          <p:nvPr/>
        </p:nvSpPr>
        <p:spPr>
          <a:xfrm>
            <a:off x="1" y="1563325"/>
            <a:ext cx="12191999" cy="1150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800" b="1" dirty="0">
                <a:solidFill>
                  <a:srgbClr val="FFFFFF"/>
                </a:solidFill>
              </a:rPr>
              <a:t>¿Para que sirve?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A8D29C-648F-5940-9F7F-2FAC22B5B01B}"/>
              </a:ext>
            </a:extLst>
          </p:cNvPr>
          <p:cNvSpPr/>
          <p:nvPr/>
        </p:nvSpPr>
        <p:spPr>
          <a:xfrm>
            <a:off x="1691148" y="-2212272"/>
            <a:ext cx="9035845" cy="221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un conjunto de herramientas, estructuras y reglas que proporcionan un marco de trabajo predefinido para el desarrollo de software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6788D208-E7D7-26A2-91BF-F107AB3D6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3677278"/>
            <a:ext cx="12191999" cy="1287801"/>
          </a:xfrm>
        </p:spPr>
        <p:txBody>
          <a:bodyPr>
            <a:normAutofit/>
          </a:bodyPr>
          <a:lstStyle/>
          <a:p>
            <a:r>
              <a:rPr lang="es-ES" sz="6800" b="1" dirty="0">
                <a:solidFill>
                  <a:srgbClr val="FFFFFF"/>
                </a:solidFill>
              </a:rPr>
              <a:t>¿Qué es un Framework?</a:t>
            </a:r>
          </a:p>
        </p:txBody>
      </p:sp>
    </p:spTree>
    <p:extLst>
      <p:ext uri="{BB962C8B-B14F-4D97-AF65-F5344CB8AC3E}">
        <p14:creationId xmlns:p14="http://schemas.microsoft.com/office/powerpoint/2010/main" val="2488609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84FDC0-B8EA-5A0C-60F1-3D28D841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28B42D3-5672-1A2D-A87C-85DECE18E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Pantalla de computadora con un libro&#10;&#10;El contenido generado por IA puede ser incorrecto.">
            <a:extLst>
              <a:ext uri="{FF2B5EF4-FFF2-40B4-BE49-F238E27FC236}">
                <a16:creationId xmlns:a16="http://schemas.microsoft.com/office/drawing/2014/main" id="{3D57EDE0-6663-07C5-EDA7-27039F0D08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 b="86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B421C302-FCE6-7DBC-6ECE-0DFCC971D6F9}"/>
              </a:ext>
            </a:extLst>
          </p:cNvPr>
          <p:cNvSpPr/>
          <p:nvPr/>
        </p:nvSpPr>
        <p:spPr>
          <a:xfrm>
            <a:off x="-19" y="0"/>
            <a:ext cx="12192019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B017CBD-B04F-8D85-FA89-DE6A5BAC104A}"/>
              </a:ext>
            </a:extLst>
          </p:cNvPr>
          <p:cNvSpPr/>
          <p:nvPr/>
        </p:nvSpPr>
        <p:spPr>
          <a:xfrm>
            <a:off x="1602659" y="1297856"/>
            <a:ext cx="8839200" cy="25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El propósito principal de un </a:t>
            </a:r>
            <a:r>
              <a:rPr lang="es-ES" sz="2400" dirty="0" err="1"/>
              <a:t>framework</a:t>
            </a:r>
            <a:r>
              <a:rPr lang="es-ES" sz="2400" dirty="0"/>
              <a:t> es </a:t>
            </a:r>
            <a:r>
              <a:rPr lang="es-ES" sz="2400" b="1" dirty="0"/>
              <a:t>simplificar y agilizar</a:t>
            </a:r>
            <a:r>
              <a:rPr lang="es-ES" sz="2400" dirty="0"/>
              <a:t> el proceso de desarrollo de software. En lugar de tener que escribir cada función desde cero, los desarrolladores pueden utilizar estructuras predefinidas que ya han sido probadas y optimizadas.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7CE94F4-4669-EC57-D4E0-AA7EF850D0CE}"/>
              </a:ext>
            </a:extLst>
          </p:cNvPr>
          <p:cNvSpPr txBox="1">
            <a:spLocks/>
          </p:cNvSpPr>
          <p:nvPr/>
        </p:nvSpPr>
        <p:spPr>
          <a:xfrm>
            <a:off x="1" y="147479"/>
            <a:ext cx="12191999" cy="1150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800" b="1" dirty="0">
                <a:solidFill>
                  <a:srgbClr val="FFFFFF"/>
                </a:solidFill>
              </a:rPr>
              <a:t>¿Para que sirve?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3595C89-51FB-C379-E686-2191882F2FC7}"/>
              </a:ext>
            </a:extLst>
          </p:cNvPr>
          <p:cNvSpPr/>
          <p:nvPr/>
        </p:nvSpPr>
        <p:spPr>
          <a:xfrm>
            <a:off x="1691148" y="-2212272"/>
            <a:ext cx="9035845" cy="221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un conjunto de herramientas, estructuras y reglas que proporcionan un marco de trabajo predefinido para el desarrollo de software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1C86A8-E5A1-498C-323F-F19C14B04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3677278"/>
            <a:ext cx="12191999" cy="1287801"/>
          </a:xfrm>
        </p:spPr>
        <p:txBody>
          <a:bodyPr>
            <a:normAutofit/>
          </a:bodyPr>
          <a:lstStyle/>
          <a:p>
            <a:r>
              <a:rPr lang="es-ES" sz="6800" b="1" dirty="0">
                <a:solidFill>
                  <a:srgbClr val="FFFFFF"/>
                </a:solidFill>
              </a:rPr>
              <a:t>¿Qué es un Framework?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6CBB321-819E-F915-0AE8-9FC6A0DB145E}"/>
              </a:ext>
            </a:extLst>
          </p:cNvPr>
          <p:cNvSpPr/>
          <p:nvPr/>
        </p:nvSpPr>
        <p:spPr>
          <a:xfrm>
            <a:off x="1196291" y="3972233"/>
            <a:ext cx="2753033" cy="75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/>
              <a:t>Ahorro de tiempo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546A154-B860-458F-FA2A-C113F8FD31A0}"/>
              </a:ext>
            </a:extLst>
          </p:cNvPr>
          <p:cNvSpPr/>
          <p:nvPr/>
        </p:nvSpPr>
        <p:spPr>
          <a:xfrm>
            <a:off x="4681825" y="3972233"/>
            <a:ext cx="2753033" cy="75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/>
              <a:t>Estandarización del código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824318B-6374-4977-934C-B01D43D26AAF}"/>
              </a:ext>
            </a:extLst>
          </p:cNvPr>
          <p:cNvSpPr/>
          <p:nvPr/>
        </p:nvSpPr>
        <p:spPr>
          <a:xfrm>
            <a:off x="8167359" y="3972233"/>
            <a:ext cx="2753033" cy="75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/>
              <a:t>Seguridad mejorada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13603C6-08CE-B7C5-528A-4212281378C9}"/>
              </a:ext>
            </a:extLst>
          </p:cNvPr>
          <p:cNvSpPr/>
          <p:nvPr/>
        </p:nvSpPr>
        <p:spPr>
          <a:xfrm>
            <a:off x="4719473" y="5181602"/>
            <a:ext cx="2753033" cy="7570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200" dirty="0"/>
              <a:t>Optimización del rendimiento</a:t>
            </a:r>
          </a:p>
        </p:txBody>
      </p:sp>
    </p:spTree>
    <p:extLst>
      <p:ext uri="{BB962C8B-B14F-4D97-AF65-F5344CB8AC3E}">
        <p14:creationId xmlns:p14="http://schemas.microsoft.com/office/powerpoint/2010/main" val="5673830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6A874-BD1B-C7F6-3176-536F21F64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C468A2D-E725-CEE3-8E97-C8D18C12A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Pantalla de computadora con un libro&#10;&#10;El contenido generado por IA puede ser incorrecto.">
            <a:extLst>
              <a:ext uri="{FF2B5EF4-FFF2-40B4-BE49-F238E27FC236}">
                <a16:creationId xmlns:a16="http://schemas.microsoft.com/office/drawing/2014/main" id="{87561B77-8741-2597-DAEF-8608F7AFD2E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 b="86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A5A8349-C3A4-0577-CFCA-784BA4A10ADC}"/>
              </a:ext>
            </a:extLst>
          </p:cNvPr>
          <p:cNvSpPr/>
          <p:nvPr/>
        </p:nvSpPr>
        <p:spPr>
          <a:xfrm>
            <a:off x="-19" y="0"/>
            <a:ext cx="12192019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343A4B3-593D-DF07-E796-D8B806A21665}"/>
              </a:ext>
            </a:extLst>
          </p:cNvPr>
          <p:cNvSpPr/>
          <p:nvPr/>
        </p:nvSpPr>
        <p:spPr>
          <a:xfrm>
            <a:off x="1602659" y="-2222107"/>
            <a:ext cx="8839200" cy="25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El propósito principal de un </a:t>
            </a:r>
            <a:r>
              <a:rPr lang="es-ES" sz="2400" dirty="0" err="1"/>
              <a:t>framework</a:t>
            </a:r>
            <a:r>
              <a:rPr lang="es-ES" sz="2400" dirty="0"/>
              <a:t> es </a:t>
            </a:r>
            <a:r>
              <a:rPr lang="es-ES" sz="2400" b="1" dirty="0"/>
              <a:t>simplificar y agilizar</a:t>
            </a:r>
            <a:r>
              <a:rPr lang="es-ES" sz="2400" dirty="0"/>
              <a:t> el proceso de desarrollo de software. En lugar de tener que escribir cada función desde cero, los desarrolladores pueden utilizar estructuras predefinidas que ya han sido probadas y optimizadas.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E8862EF-612C-F0D4-C760-645B2E3A90D6}"/>
              </a:ext>
            </a:extLst>
          </p:cNvPr>
          <p:cNvSpPr txBox="1">
            <a:spLocks/>
          </p:cNvSpPr>
          <p:nvPr/>
        </p:nvSpPr>
        <p:spPr>
          <a:xfrm>
            <a:off x="1" y="-3372484"/>
            <a:ext cx="12191999" cy="1150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800" b="1" dirty="0">
                <a:solidFill>
                  <a:srgbClr val="FFFFFF"/>
                </a:solidFill>
              </a:rPr>
              <a:t>¿Para que sirve?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64060F0-1499-5988-92D4-3D3FDD36AEF8}"/>
              </a:ext>
            </a:extLst>
          </p:cNvPr>
          <p:cNvSpPr/>
          <p:nvPr/>
        </p:nvSpPr>
        <p:spPr>
          <a:xfrm>
            <a:off x="1691148" y="-2212272"/>
            <a:ext cx="9035845" cy="221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un conjunto de herramientas, estructuras y reglas que proporcionan un marco de trabajo predefinido para el desarrollo de software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A36DECFF-4152-B089-FF99-798DFE568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3677278"/>
            <a:ext cx="12191999" cy="1287801"/>
          </a:xfrm>
        </p:spPr>
        <p:txBody>
          <a:bodyPr>
            <a:normAutofit/>
          </a:bodyPr>
          <a:lstStyle/>
          <a:p>
            <a:r>
              <a:rPr lang="es-ES" sz="6800" b="1" dirty="0">
                <a:solidFill>
                  <a:srgbClr val="FFFFFF"/>
                </a:solidFill>
              </a:rPr>
              <a:t>¿Qué es un Framework?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FE9650-C9E3-9FB3-BB59-C1407FCEF860}"/>
              </a:ext>
            </a:extLst>
          </p:cNvPr>
          <p:cNvSpPr/>
          <p:nvPr/>
        </p:nvSpPr>
        <p:spPr>
          <a:xfrm>
            <a:off x="-39" y="2389239"/>
            <a:ext cx="12192019" cy="218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b="1" dirty="0"/>
              <a:t>EJEMPLOS DE     FRAMEWORKS</a:t>
            </a:r>
          </a:p>
        </p:txBody>
      </p:sp>
    </p:spTree>
    <p:extLst>
      <p:ext uri="{BB962C8B-B14F-4D97-AF65-F5344CB8AC3E}">
        <p14:creationId xmlns:p14="http://schemas.microsoft.com/office/powerpoint/2010/main" val="41233388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285FA2-D011-8273-3316-AE3F2C7A6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BF5449-7550-467F-A77B-B3997273D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Pantalla de computadora con un libro&#10;&#10;El contenido generado por IA puede ser incorrecto.">
            <a:extLst>
              <a:ext uri="{FF2B5EF4-FFF2-40B4-BE49-F238E27FC236}">
                <a16:creationId xmlns:a16="http://schemas.microsoft.com/office/drawing/2014/main" id="{6E105EBF-38B8-092E-DB7C-E592DD11EE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65" b="865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51D30E40-DC46-558C-2F96-7804609386BD}"/>
              </a:ext>
            </a:extLst>
          </p:cNvPr>
          <p:cNvSpPr/>
          <p:nvPr/>
        </p:nvSpPr>
        <p:spPr>
          <a:xfrm>
            <a:off x="-19" y="0"/>
            <a:ext cx="12192019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84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6716F19-72EA-FC8B-DF85-64806E1CDDAF}"/>
              </a:ext>
            </a:extLst>
          </p:cNvPr>
          <p:cNvSpPr/>
          <p:nvPr/>
        </p:nvSpPr>
        <p:spPr>
          <a:xfrm>
            <a:off x="1602659" y="-2222107"/>
            <a:ext cx="8839200" cy="2566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El propósito principal de un </a:t>
            </a:r>
            <a:r>
              <a:rPr lang="es-ES" sz="2400" dirty="0" err="1"/>
              <a:t>framework</a:t>
            </a:r>
            <a:r>
              <a:rPr lang="es-ES" sz="2400" dirty="0"/>
              <a:t> es </a:t>
            </a:r>
            <a:r>
              <a:rPr lang="es-ES" sz="2400" b="1" dirty="0"/>
              <a:t>simplificar y agilizar</a:t>
            </a:r>
            <a:r>
              <a:rPr lang="es-ES" sz="2400" dirty="0"/>
              <a:t> el proceso de desarrollo de software. En lugar de tener que escribir cada función desde cero, los desarrolladores pueden utilizar estructuras predefinidas que ya han sido probadas y optimizadas.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B18C5E7-066F-CF06-7B50-FF2185284FF1}"/>
              </a:ext>
            </a:extLst>
          </p:cNvPr>
          <p:cNvSpPr txBox="1">
            <a:spLocks/>
          </p:cNvSpPr>
          <p:nvPr/>
        </p:nvSpPr>
        <p:spPr>
          <a:xfrm>
            <a:off x="1" y="-3372484"/>
            <a:ext cx="12191999" cy="11503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6800" b="1" dirty="0">
                <a:solidFill>
                  <a:srgbClr val="FFFFFF"/>
                </a:solidFill>
              </a:rPr>
              <a:t>¿Para que sirve?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8B91149-EF34-1B69-B37D-C1E3FDA35035}"/>
              </a:ext>
            </a:extLst>
          </p:cNvPr>
          <p:cNvSpPr/>
          <p:nvPr/>
        </p:nvSpPr>
        <p:spPr>
          <a:xfrm>
            <a:off x="1691148" y="-2212272"/>
            <a:ext cx="9035845" cy="22122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 dirty="0"/>
              <a:t>Es un conjunto de herramientas, estructuras y reglas que proporcionan un marco de trabajo predefinido para el desarrollo de software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3A44753-8B80-6DBA-3A45-99C13AB5AF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3677278"/>
            <a:ext cx="12191999" cy="1287801"/>
          </a:xfrm>
        </p:spPr>
        <p:txBody>
          <a:bodyPr>
            <a:normAutofit/>
          </a:bodyPr>
          <a:lstStyle/>
          <a:p>
            <a:r>
              <a:rPr lang="es-ES" sz="6800" b="1" dirty="0">
                <a:solidFill>
                  <a:srgbClr val="FFFFFF"/>
                </a:solidFill>
              </a:rPr>
              <a:t>¿Qué es un Framework?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4862524-7C35-7545-387D-975944952671}"/>
              </a:ext>
            </a:extLst>
          </p:cNvPr>
          <p:cNvSpPr/>
          <p:nvPr/>
        </p:nvSpPr>
        <p:spPr>
          <a:xfrm>
            <a:off x="-39" y="-2182774"/>
            <a:ext cx="12192019" cy="21827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8000" b="1" dirty="0"/>
              <a:t>EJEMPLOS DE     FRAMEWORKS</a:t>
            </a:r>
          </a:p>
        </p:txBody>
      </p:sp>
      <p:pic>
        <p:nvPicPr>
          <p:cNvPr id="2" name="Imagen 1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5200415-1273-C32E-01CF-B7861083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7364" r="92182">
                        <a14:foregroundMark x1="27545" y1="23667" x2="23091" y2="33167"/>
                        <a14:foregroundMark x1="23091" y1="33167" x2="28909" y2="45167"/>
                        <a14:foregroundMark x1="28909" y1="45167" x2="29818" y2="29500"/>
                        <a14:foregroundMark x1="29818" y1="29500" x2="22818" y2="18667"/>
                        <a14:foregroundMark x1="22818" y1="18667" x2="22636" y2="18667"/>
                        <a14:foregroundMark x1="50909" y1="25667" x2="55455" y2="33667"/>
                        <a14:foregroundMark x1="55455" y1="33667" x2="52273" y2="20667"/>
                        <a14:foregroundMark x1="52273" y1="20667" x2="51545" y2="20167"/>
                        <a14:foregroundMark x1="68818" y1="22667" x2="70818" y2="32667"/>
                        <a14:foregroundMark x1="70818" y1="32667" x2="79727" y2="35500"/>
                        <a14:foregroundMark x1="79727" y1="35500" x2="74273" y2="22500"/>
                        <a14:foregroundMark x1="74273" y1="22500" x2="68545" y2="19000"/>
                        <a14:foregroundMark x1="68545" y1="19000" x2="67909" y2="20667"/>
                        <a14:foregroundMark x1="85636" y1="62833" x2="83091" y2="73167"/>
                        <a14:foregroundMark x1="83091" y1="73167" x2="88455" y2="80000"/>
                        <a14:foregroundMark x1="88455" y1="80000" x2="86818" y2="67667"/>
                        <a14:foregroundMark x1="86818" y1="67667" x2="83091" y2="65000"/>
                        <a14:foregroundMark x1="82636" y1="56500" x2="88909" y2="56833"/>
                        <a14:foregroundMark x1="88909" y1="56833" x2="92182" y2="61667"/>
                        <a14:foregroundMark x1="92182" y1="61667" x2="85727" y2="76333"/>
                        <a14:foregroundMark x1="63000" y1="57500" x2="58364" y2="66000"/>
                        <a14:foregroundMark x1="58364" y1="66000" x2="61909" y2="76667"/>
                        <a14:foregroundMark x1="61909" y1="76667" x2="63545" y2="62500"/>
                        <a14:foregroundMark x1="63545" y1="62500" x2="58636" y2="59333"/>
                        <a14:foregroundMark x1="58636" y1="59333" x2="57091" y2="62833"/>
                        <a14:foregroundMark x1="16455" y1="61000" x2="15545" y2="68500"/>
                        <a14:foregroundMark x1="15545" y1="68500" x2="20818" y2="70000"/>
                        <a14:foregroundMark x1="20818" y1="70000" x2="19091" y2="62000"/>
                        <a14:foregroundMark x1="19091" y1="62000" x2="13364" y2="63833"/>
                        <a14:foregroundMark x1="13364" y1="63833" x2="14273" y2="70333"/>
                        <a14:foregroundMark x1="16545" y1="54000" x2="11364" y2="58667"/>
                        <a14:foregroundMark x1="11364" y1="58667" x2="7364" y2="71167"/>
                        <a14:foregroundMark x1="7364" y1="71167" x2="12818" y2="80833"/>
                        <a14:foregroundMark x1="12818" y1="80833" x2="21636" y2="69500"/>
                        <a14:foregroundMark x1="21636" y1="69500" x2="20818" y2="59167"/>
                        <a14:foregroundMark x1="20818" y1="59167" x2="17000" y2="54667"/>
                        <a14:foregroundMark x1="17000" y1="54667" x2="13909" y2="55667"/>
                        <a14:foregroundMark x1="34455" y1="57833" x2="32909" y2="70833"/>
                        <a14:foregroundMark x1="32909" y1="70833" x2="43455" y2="82833"/>
                        <a14:foregroundMark x1="43455" y1="82833" x2="46818" y2="67333"/>
                        <a14:foregroundMark x1="46818" y1="67333" x2="38182" y2="62000"/>
                        <a14:foregroundMark x1="38182" y1="62000" x2="34545" y2="63500"/>
                        <a14:foregroundMark x1="64091" y1="49167" x2="66091" y2="53000"/>
                        <a14:foregroundMark x1="65182" y1="50500" x2="71364" y2="57667"/>
                        <a14:foregroundMark x1="62909" y1="24833" x2="63182" y2="34333"/>
                        <a14:backgroundMark x1="37545" y1="45667" x2="32091" y2="50667"/>
                        <a14:backgroundMark x1="32091" y1="50667" x2="30818" y2="5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5" y="246030"/>
            <a:ext cx="11670890" cy="6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41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28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61553A-CF5E-47BD-E7EE-254306CD1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364" r="92182">
                        <a14:foregroundMark x1="27545" y1="23667" x2="23091" y2="33167"/>
                        <a14:foregroundMark x1="23091" y1="33167" x2="28909" y2="45167"/>
                        <a14:foregroundMark x1="28909" y1="45167" x2="29818" y2="29500"/>
                        <a14:foregroundMark x1="29818" y1="29500" x2="22818" y2="18667"/>
                        <a14:foregroundMark x1="22818" y1="18667" x2="22636" y2="18667"/>
                        <a14:foregroundMark x1="50909" y1="25667" x2="55455" y2="33667"/>
                        <a14:foregroundMark x1="55455" y1="33667" x2="52273" y2="20667"/>
                        <a14:foregroundMark x1="52273" y1="20667" x2="51545" y2="20167"/>
                        <a14:foregroundMark x1="68818" y1="22667" x2="70818" y2="32667"/>
                        <a14:foregroundMark x1="70818" y1="32667" x2="79727" y2="35500"/>
                        <a14:foregroundMark x1="79727" y1="35500" x2="74273" y2="22500"/>
                        <a14:foregroundMark x1="74273" y1="22500" x2="68545" y2="19000"/>
                        <a14:foregroundMark x1="68545" y1="19000" x2="67909" y2="20667"/>
                        <a14:foregroundMark x1="85636" y1="62833" x2="83091" y2="73167"/>
                        <a14:foregroundMark x1="83091" y1="73167" x2="88455" y2="80000"/>
                        <a14:foregroundMark x1="88455" y1="80000" x2="86818" y2="67667"/>
                        <a14:foregroundMark x1="86818" y1="67667" x2="83091" y2="65000"/>
                        <a14:foregroundMark x1="82636" y1="56500" x2="88909" y2="56833"/>
                        <a14:foregroundMark x1="88909" y1="56833" x2="92182" y2="61667"/>
                        <a14:foregroundMark x1="92182" y1="61667" x2="85727" y2="76333"/>
                        <a14:foregroundMark x1="63000" y1="57500" x2="58364" y2="66000"/>
                        <a14:foregroundMark x1="58364" y1="66000" x2="61909" y2="76667"/>
                        <a14:foregroundMark x1="61909" y1="76667" x2="63545" y2="62500"/>
                        <a14:foregroundMark x1="63545" y1="62500" x2="58636" y2="59333"/>
                        <a14:foregroundMark x1="58636" y1="59333" x2="57091" y2="62833"/>
                        <a14:foregroundMark x1="16455" y1="61000" x2="15545" y2="68500"/>
                        <a14:foregroundMark x1="15545" y1="68500" x2="20818" y2="70000"/>
                        <a14:foregroundMark x1="20818" y1="70000" x2="19091" y2="62000"/>
                        <a14:foregroundMark x1="19091" y1="62000" x2="13364" y2="63833"/>
                        <a14:foregroundMark x1="13364" y1="63833" x2="14273" y2="70333"/>
                        <a14:foregroundMark x1="16545" y1="54000" x2="11364" y2="58667"/>
                        <a14:foregroundMark x1="11364" y1="58667" x2="7364" y2="71167"/>
                        <a14:foregroundMark x1="7364" y1="71167" x2="12818" y2="80833"/>
                        <a14:foregroundMark x1="12818" y1="80833" x2="21636" y2="69500"/>
                        <a14:foregroundMark x1="21636" y1="69500" x2="20818" y2="59167"/>
                        <a14:foregroundMark x1="20818" y1="59167" x2="17000" y2="54667"/>
                        <a14:foregroundMark x1="17000" y1="54667" x2="13909" y2="55667"/>
                        <a14:foregroundMark x1="34455" y1="57833" x2="32909" y2="70833"/>
                        <a14:foregroundMark x1="32909" y1="70833" x2="43455" y2="82833"/>
                        <a14:foregroundMark x1="43455" y1="82833" x2="46818" y2="67333"/>
                        <a14:foregroundMark x1="46818" y1="67333" x2="38182" y2="62000"/>
                        <a14:foregroundMark x1="38182" y1="62000" x2="34545" y2="63500"/>
                        <a14:foregroundMark x1="64091" y1="49167" x2="66091" y2="53000"/>
                        <a14:foregroundMark x1="65182" y1="50500" x2="71364" y2="57667"/>
                        <a14:foregroundMark x1="62909" y1="24833" x2="63182" y2="34333"/>
                        <a14:backgroundMark x1="37545" y1="45667" x2="32091" y2="50667"/>
                        <a14:backgroundMark x1="32091" y1="50667" x2="30818" y2="5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55" y="246030"/>
            <a:ext cx="11670890" cy="6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47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EAAB99CBDC8142805A54FAE2011961" ma:contentTypeVersion="16" ma:contentTypeDescription="Crear nuevo documento." ma:contentTypeScope="" ma:versionID="81b508a6607616e583452fececc1e6a7">
  <xsd:schema xmlns:xsd="http://www.w3.org/2001/XMLSchema" xmlns:xs="http://www.w3.org/2001/XMLSchema" xmlns:p="http://schemas.microsoft.com/office/2006/metadata/properties" xmlns:ns3="0ef93db4-fb9e-4789-a007-876740f06ea7" xmlns:ns4="526d7257-3f21-48bf-ad94-dae399535928" targetNamespace="http://schemas.microsoft.com/office/2006/metadata/properties" ma:root="true" ma:fieldsID="7f016afd2e5af98ca45b62ef734a850e" ns3:_="" ns4:_="">
    <xsd:import namespace="0ef93db4-fb9e-4789-a007-876740f06ea7"/>
    <xsd:import namespace="526d7257-3f21-48bf-ad94-dae3995359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93db4-fb9e-4789-a007-876740f06e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6d7257-3f21-48bf-ad94-dae3995359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ef93db4-fb9e-4789-a007-876740f06ea7" xsi:nil="true"/>
  </documentManagement>
</p:properties>
</file>

<file path=customXml/itemProps1.xml><?xml version="1.0" encoding="utf-8"?>
<ds:datastoreItem xmlns:ds="http://schemas.openxmlformats.org/officeDocument/2006/customXml" ds:itemID="{54CFE2E6-9CEA-46F5-9AE0-50F32BC476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ef93db4-fb9e-4789-a007-876740f06ea7"/>
    <ds:schemaRef ds:uri="526d7257-3f21-48bf-ad94-dae3995359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E9074A-55A7-4CE3-9A2B-59FFB05FF25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724B16E-C17D-4413-92E2-7FD994B93144}">
  <ds:schemaRefs>
    <ds:schemaRef ds:uri="0ef93db4-fb9e-4789-a007-876740f06ea7"/>
    <ds:schemaRef ds:uri="526d7257-3f21-48bf-ad94-dae399535928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414</Words>
  <Application>Microsoft Office PowerPoint</Application>
  <PresentationFormat>Panorámica</PresentationFormat>
  <Paragraphs>28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Presentación de PowerPoint</vt:lpstr>
      <vt:lpstr>¿Qué es un Framework?</vt:lpstr>
      <vt:lpstr>¿Qué es un Framework?</vt:lpstr>
      <vt:lpstr>¿Qué es un Framework?</vt:lpstr>
      <vt:lpstr>¿Qué es un Framework?</vt:lpstr>
      <vt:lpstr>¿Qué es un Framework?</vt:lpstr>
      <vt:lpstr>¿Qué es un Framework?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Anakin Raúl Camuendo Potosi</dc:creator>
  <cp:lastModifiedBy>Anakin Raúl Camuendo Potosi</cp:lastModifiedBy>
  <cp:revision>1</cp:revision>
  <dcterms:created xsi:type="dcterms:W3CDTF">2025-10-22T23:09:08Z</dcterms:created>
  <dcterms:modified xsi:type="dcterms:W3CDTF">2025-10-23T00:48:33Z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0x01010003EAAB99CBDC8142805A54FAE2011961</vt:lpwstr>
  </property>
</Properties>
</file>