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265" r:id="rId3"/>
    <p:sldId id="269" r:id="rId4"/>
    <p:sldId id="266" r:id="rId5"/>
    <p:sldId id="259" r:id="rId6"/>
    <p:sldId id="260" r:id="rId7"/>
    <p:sldId id="261" r:id="rId8"/>
    <p:sldId id="257" r:id="rId9"/>
    <p:sldId id="270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03C5CC-6998-42EE-9C6F-237D646A15C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E4B78BD-C1D6-4C23-802F-21FCDC2676A5}">
      <dgm:prSet/>
      <dgm:spPr/>
      <dgm:t>
        <a:bodyPr/>
        <a:lstStyle/>
        <a:p>
          <a:pPr>
            <a:defRPr cap="all"/>
          </a:pPr>
          <a:r>
            <a:rPr lang="en-US"/>
            <a:t>Recent unfortunate airline crashes</a:t>
          </a:r>
        </a:p>
      </dgm:t>
    </dgm:pt>
    <dgm:pt modelId="{DCD18135-0C54-4B97-8D40-7FCFA98D6E5B}" type="parTrans" cxnId="{B9196ED0-C02E-4E82-90A2-D4A4C2106315}">
      <dgm:prSet/>
      <dgm:spPr/>
      <dgm:t>
        <a:bodyPr/>
        <a:lstStyle/>
        <a:p>
          <a:endParaRPr lang="en-US"/>
        </a:p>
      </dgm:t>
    </dgm:pt>
    <dgm:pt modelId="{5F6D664F-6A0F-44DA-8981-57D0FA350142}" type="sibTrans" cxnId="{B9196ED0-C02E-4E82-90A2-D4A4C2106315}">
      <dgm:prSet/>
      <dgm:spPr/>
      <dgm:t>
        <a:bodyPr/>
        <a:lstStyle/>
        <a:p>
          <a:endParaRPr lang="en-US"/>
        </a:p>
      </dgm:t>
    </dgm:pt>
    <dgm:pt modelId="{E56E62A2-F883-466C-92A8-D2E47697DCA6}">
      <dgm:prSet/>
      <dgm:spPr/>
      <dgm:t>
        <a:bodyPr/>
        <a:lstStyle/>
        <a:p>
          <a:pPr>
            <a:defRPr cap="all"/>
          </a:pPr>
          <a:r>
            <a:rPr lang="en-US"/>
            <a:t>Biased news from the media</a:t>
          </a:r>
        </a:p>
      </dgm:t>
    </dgm:pt>
    <dgm:pt modelId="{F1A7E5F5-CDFD-48C3-9798-8F54C1E2A103}" type="parTrans" cxnId="{1680C37B-08E5-45A6-AAB1-BF532FDA7059}">
      <dgm:prSet/>
      <dgm:spPr/>
      <dgm:t>
        <a:bodyPr/>
        <a:lstStyle/>
        <a:p>
          <a:endParaRPr lang="en-US"/>
        </a:p>
      </dgm:t>
    </dgm:pt>
    <dgm:pt modelId="{C766C97B-89BC-41E5-AC2A-EE1792B59AE7}" type="sibTrans" cxnId="{1680C37B-08E5-45A6-AAB1-BF532FDA7059}">
      <dgm:prSet/>
      <dgm:spPr/>
      <dgm:t>
        <a:bodyPr/>
        <a:lstStyle/>
        <a:p>
          <a:endParaRPr lang="en-US"/>
        </a:p>
      </dgm:t>
    </dgm:pt>
    <dgm:pt modelId="{17D01B3D-4B36-4A85-B0C5-24164324E146}">
      <dgm:prSet/>
      <dgm:spPr/>
      <dgm:t>
        <a:bodyPr/>
        <a:lstStyle/>
        <a:p>
          <a:pPr>
            <a:defRPr cap="all"/>
          </a:pPr>
          <a:r>
            <a:rPr lang="en-US"/>
            <a:t>Airline safety is questioned </a:t>
          </a:r>
        </a:p>
      </dgm:t>
    </dgm:pt>
    <dgm:pt modelId="{9B91E397-9FCD-4428-9F91-808F9456000C}" type="parTrans" cxnId="{49E0BAEE-2FBD-4925-A3D1-98D820889D6C}">
      <dgm:prSet/>
      <dgm:spPr/>
      <dgm:t>
        <a:bodyPr/>
        <a:lstStyle/>
        <a:p>
          <a:endParaRPr lang="en-US"/>
        </a:p>
      </dgm:t>
    </dgm:pt>
    <dgm:pt modelId="{43FDE6EC-18FC-41B5-A05F-13720EEC6077}" type="sibTrans" cxnId="{49E0BAEE-2FBD-4925-A3D1-98D820889D6C}">
      <dgm:prSet/>
      <dgm:spPr/>
      <dgm:t>
        <a:bodyPr/>
        <a:lstStyle/>
        <a:p>
          <a:endParaRPr lang="en-US"/>
        </a:p>
      </dgm:t>
    </dgm:pt>
    <dgm:pt modelId="{EA2C4679-04E9-4F37-B0D7-A898A251DC58}" type="pres">
      <dgm:prSet presAssocID="{7A03C5CC-6998-42EE-9C6F-237D646A15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F27C9A0-88D4-4CFD-A288-9080CCB2D4F5}" type="pres">
      <dgm:prSet presAssocID="{0E4B78BD-C1D6-4C23-802F-21FCDC2676A5}" presName="hierRoot1" presStyleCnt="0"/>
      <dgm:spPr/>
    </dgm:pt>
    <dgm:pt modelId="{91A1B490-E481-4C84-9B2A-1DF23ADF5DFB}" type="pres">
      <dgm:prSet presAssocID="{0E4B78BD-C1D6-4C23-802F-21FCDC2676A5}" presName="composite" presStyleCnt="0"/>
      <dgm:spPr/>
    </dgm:pt>
    <dgm:pt modelId="{18BD242E-90ED-4E05-8FB0-87EF824573E3}" type="pres">
      <dgm:prSet presAssocID="{0E4B78BD-C1D6-4C23-802F-21FCDC2676A5}" presName="background" presStyleLbl="node0" presStyleIdx="0" presStyleCnt="3"/>
      <dgm:spPr/>
    </dgm:pt>
    <dgm:pt modelId="{69A9F8D9-4E7D-4F2F-888C-7485DE4FAE9A}" type="pres">
      <dgm:prSet presAssocID="{0E4B78BD-C1D6-4C23-802F-21FCDC2676A5}" presName="text" presStyleLbl="fgAcc0" presStyleIdx="0" presStyleCnt="3">
        <dgm:presLayoutVars>
          <dgm:chPref val="3"/>
        </dgm:presLayoutVars>
      </dgm:prSet>
      <dgm:spPr/>
    </dgm:pt>
    <dgm:pt modelId="{D37181B0-A78C-459F-B92B-679FF0FA00A5}" type="pres">
      <dgm:prSet presAssocID="{0E4B78BD-C1D6-4C23-802F-21FCDC2676A5}" presName="hierChild2" presStyleCnt="0"/>
      <dgm:spPr/>
    </dgm:pt>
    <dgm:pt modelId="{6DCB2D80-C494-40BA-AF76-49E1090C0F71}" type="pres">
      <dgm:prSet presAssocID="{E56E62A2-F883-466C-92A8-D2E47697DCA6}" presName="hierRoot1" presStyleCnt="0"/>
      <dgm:spPr/>
    </dgm:pt>
    <dgm:pt modelId="{447D4028-1CF5-4979-A6E7-3D1E59517C8D}" type="pres">
      <dgm:prSet presAssocID="{E56E62A2-F883-466C-92A8-D2E47697DCA6}" presName="composite" presStyleCnt="0"/>
      <dgm:spPr/>
    </dgm:pt>
    <dgm:pt modelId="{522BB998-E9CA-4A59-A0DD-224B0EA36D45}" type="pres">
      <dgm:prSet presAssocID="{E56E62A2-F883-466C-92A8-D2E47697DCA6}" presName="background" presStyleLbl="node0" presStyleIdx="1" presStyleCnt="3"/>
      <dgm:spPr/>
    </dgm:pt>
    <dgm:pt modelId="{EF6074BC-1555-4A03-A7ED-2E3472647E11}" type="pres">
      <dgm:prSet presAssocID="{E56E62A2-F883-466C-92A8-D2E47697DCA6}" presName="text" presStyleLbl="fgAcc0" presStyleIdx="1" presStyleCnt="3">
        <dgm:presLayoutVars>
          <dgm:chPref val="3"/>
        </dgm:presLayoutVars>
      </dgm:prSet>
      <dgm:spPr/>
    </dgm:pt>
    <dgm:pt modelId="{865083EB-3CC7-47CD-A4FB-5578D1A0D5B4}" type="pres">
      <dgm:prSet presAssocID="{E56E62A2-F883-466C-92A8-D2E47697DCA6}" presName="hierChild2" presStyleCnt="0"/>
      <dgm:spPr/>
    </dgm:pt>
    <dgm:pt modelId="{5FECD6A5-C479-4296-B4DD-B51F13E02B87}" type="pres">
      <dgm:prSet presAssocID="{17D01B3D-4B36-4A85-B0C5-24164324E146}" presName="hierRoot1" presStyleCnt="0"/>
      <dgm:spPr/>
    </dgm:pt>
    <dgm:pt modelId="{97844504-55A8-4B8D-8966-B1BE212556F1}" type="pres">
      <dgm:prSet presAssocID="{17D01B3D-4B36-4A85-B0C5-24164324E146}" presName="composite" presStyleCnt="0"/>
      <dgm:spPr/>
    </dgm:pt>
    <dgm:pt modelId="{5A9C37A5-D975-4397-9846-DC971649B208}" type="pres">
      <dgm:prSet presAssocID="{17D01B3D-4B36-4A85-B0C5-24164324E146}" presName="background" presStyleLbl="node0" presStyleIdx="2" presStyleCnt="3"/>
      <dgm:spPr/>
    </dgm:pt>
    <dgm:pt modelId="{96F6A3AB-622F-4F44-ABB4-46E4F97EFBBA}" type="pres">
      <dgm:prSet presAssocID="{17D01B3D-4B36-4A85-B0C5-24164324E146}" presName="text" presStyleLbl="fgAcc0" presStyleIdx="2" presStyleCnt="3">
        <dgm:presLayoutVars>
          <dgm:chPref val="3"/>
        </dgm:presLayoutVars>
      </dgm:prSet>
      <dgm:spPr/>
    </dgm:pt>
    <dgm:pt modelId="{B657241A-FFB1-4498-93FC-81E6C671E72A}" type="pres">
      <dgm:prSet presAssocID="{17D01B3D-4B36-4A85-B0C5-24164324E146}" presName="hierChild2" presStyleCnt="0"/>
      <dgm:spPr/>
    </dgm:pt>
  </dgm:ptLst>
  <dgm:cxnLst>
    <dgm:cxn modelId="{A7322957-1E19-481C-A7FE-5858FBEC599C}" type="presOf" srcId="{E56E62A2-F883-466C-92A8-D2E47697DCA6}" destId="{EF6074BC-1555-4A03-A7ED-2E3472647E11}" srcOrd="0" destOrd="0" presId="urn:microsoft.com/office/officeart/2005/8/layout/hierarchy1"/>
    <dgm:cxn modelId="{1EB6D358-39EA-4001-B6B9-2DEF774F61BE}" type="presOf" srcId="{0E4B78BD-C1D6-4C23-802F-21FCDC2676A5}" destId="{69A9F8D9-4E7D-4F2F-888C-7485DE4FAE9A}" srcOrd="0" destOrd="0" presId="urn:microsoft.com/office/officeart/2005/8/layout/hierarchy1"/>
    <dgm:cxn modelId="{1680C37B-08E5-45A6-AAB1-BF532FDA7059}" srcId="{7A03C5CC-6998-42EE-9C6F-237D646A15C8}" destId="{E56E62A2-F883-466C-92A8-D2E47697DCA6}" srcOrd="1" destOrd="0" parTransId="{F1A7E5F5-CDFD-48C3-9798-8F54C1E2A103}" sibTransId="{C766C97B-89BC-41E5-AC2A-EE1792B59AE7}"/>
    <dgm:cxn modelId="{96FF1397-67F3-4425-A6F4-9B05D8EEE76B}" type="presOf" srcId="{7A03C5CC-6998-42EE-9C6F-237D646A15C8}" destId="{EA2C4679-04E9-4F37-B0D7-A898A251DC58}" srcOrd="0" destOrd="0" presId="urn:microsoft.com/office/officeart/2005/8/layout/hierarchy1"/>
    <dgm:cxn modelId="{79023D9A-EA5B-40CC-A858-CA7D6498D64A}" type="presOf" srcId="{17D01B3D-4B36-4A85-B0C5-24164324E146}" destId="{96F6A3AB-622F-4F44-ABB4-46E4F97EFBBA}" srcOrd="0" destOrd="0" presId="urn:microsoft.com/office/officeart/2005/8/layout/hierarchy1"/>
    <dgm:cxn modelId="{B9196ED0-C02E-4E82-90A2-D4A4C2106315}" srcId="{7A03C5CC-6998-42EE-9C6F-237D646A15C8}" destId="{0E4B78BD-C1D6-4C23-802F-21FCDC2676A5}" srcOrd="0" destOrd="0" parTransId="{DCD18135-0C54-4B97-8D40-7FCFA98D6E5B}" sibTransId="{5F6D664F-6A0F-44DA-8981-57D0FA350142}"/>
    <dgm:cxn modelId="{49E0BAEE-2FBD-4925-A3D1-98D820889D6C}" srcId="{7A03C5CC-6998-42EE-9C6F-237D646A15C8}" destId="{17D01B3D-4B36-4A85-B0C5-24164324E146}" srcOrd="2" destOrd="0" parTransId="{9B91E397-9FCD-4428-9F91-808F9456000C}" sibTransId="{43FDE6EC-18FC-41B5-A05F-13720EEC6077}"/>
    <dgm:cxn modelId="{7F5FEF10-8B25-4B35-8BB0-6077F988DAA2}" type="presParOf" srcId="{EA2C4679-04E9-4F37-B0D7-A898A251DC58}" destId="{6F27C9A0-88D4-4CFD-A288-9080CCB2D4F5}" srcOrd="0" destOrd="0" presId="urn:microsoft.com/office/officeart/2005/8/layout/hierarchy1"/>
    <dgm:cxn modelId="{6ABE3165-84F5-43E8-B3D9-E964FCB568AB}" type="presParOf" srcId="{6F27C9A0-88D4-4CFD-A288-9080CCB2D4F5}" destId="{91A1B490-E481-4C84-9B2A-1DF23ADF5DFB}" srcOrd="0" destOrd="0" presId="urn:microsoft.com/office/officeart/2005/8/layout/hierarchy1"/>
    <dgm:cxn modelId="{9FF437B8-8A4B-4F64-B357-C707C2B91D4B}" type="presParOf" srcId="{91A1B490-E481-4C84-9B2A-1DF23ADF5DFB}" destId="{18BD242E-90ED-4E05-8FB0-87EF824573E3}" srcOrd="0" destOrd="0" presId="urn:microsoft.com/office/officeart/2005/8/layout/hierarchy1"/>
    <dgm:cxn modelId="{7CD45157-8929-4033-9F8F-E02C03CB85CB}" type="presParOf" srcId="{91A1B490-E481-4C84-9B2A-1DF23ADF5DFB}" destId="{69A9F8D9-4E7D-4F2F-888C-7485DE4FAE9A}" srcOrd="1" destOrd="0" presId="urn:microsoft.com/office/officeart/2005/8/layout/hierarchy1"/>
    <dgm:cxn modelId="{D1096DF8-8D50-4675-8C18-8CFA57F06228}" type="presParOf" srcId="{6F27C9A0-88D4-4CFD-A288-9080CCB2D4F5}" destId="{D37181B0-A78C-459F-B92B-679FF0FA00A5}" srcOrd="1" destOrd="0" presId="urn:microsoft.com/office/officeart/2005/8/layout/hierarchy1"/>
    <dgm:cxn modelId="{482237D8-AD9D-40FB-8C7B-E3B51DDE3B73}" type="presParOf" srcId="{EA2C4679-04E9-4F37-B0D7-A898A251DC58}" destId="{6DCB2D80-C494-40BA-AF76-49E1090C0F71}" srcOrd="1" destOrd="0" presId="urn:microsoft.com/office/officeart/2005/8/layout/hierarchy1"/>
    <dgm:cxn modelId="{63184270-C748-4262-98F6-C481A797C81E}" type="presParOf" srcId="{6DCB2D80-C494-40BA-AF76-49E1090C0F71}" destId="{447D4028-1CF5-4979-A6E7-3D1E59517C8D}" srcOrd="0" destOrd="0" presId="urn:microsoft.com/office/officeart/2005/8/layout/hierarchy1"/>
    <dgm:cxn modelId="{2A34F08E-F34E-437A-896D-9159D9EF9672}" type="presParOf" srcId="{447D4028-1CF5-4979-A6E7-3D1E59517C8D}" destId="{522BB998-E9CA-4A59-A0DD-224B0EA36D45}" srcOrd="0" destOrd="0" presId="urn:microsoft.com/office/officeart/2005/8/layout/hierarchy1"/>
    <dgm:cxn modelId="{E47B8294-2328-4A4C-998C-FB8AA5DD63E1}" type="presParOf" srcId="{447D4028-1CF5-4979-A6E7-3D1E59517C8D}" destId="{EF6074BC-1555-4A03-A7ED-2E3472647E11}" srcOrd="1" destOrd="0" presId="urn:microsoft.com/office/officeart/2005/8/layout/hierarchy1"/>
    <dgm:cxn modelId="{54B63642-AE09-4490-AACC-DD7085E3294C}" type="presParOf" srcId="{6DCB2D80-C494-40BA-AF76-49E1090C0F71}" destId="{865083EB-3CC7-47CD-A4FB-5578D1A0D5B4}" srcOrd="1" destOrd="0" presId="urn:microsoft.com/office/officeart/2005/8/layout/hierarchy1"/>
    <dgm:cxn modelId="{DA8F0C26-5CEB-45E8-8C7B-6CDF53BD5B7B}" type="presParOf" srcId="{EA2C4679-04E9-4F37-B0D7-A898A251DC58}" destId="{5FECD6A5-C479-4296-B4DD-B51F13E02B87}" srcOrd="2" destOrd="0" presId="urn:microsoft.com/office/officeart/2005/8/layout/hierarchy1"/>
    <dgm:cxn modelId="{78260CCC-0AEB-46C2-8085-CED4698A7A16}" type="presParOf" srcId="{5FECD6A5-C479-4296-B4DD-B51F13E02B87}" destId="{97844504-55A8-4B8D-8966-B1BE212556F1}" srcOrd="0" destOrd="0" presId="urn:microsoft.com/office/officeart/2005/8/layout/hierarchy1"/>
    <dgm:cxn modelId="{57A9FC4D-959C-430D-8981-E4AA96FDCDDE}" type="presParOf" srcId="{97844504-55A8-4B8D-8966-B1BE212556F1}" destId="{5A9C37A5-D975-4397-9846-DC971649B208}" srcOrd="0" destOrd="0" presId="urn:microsoft.com/office/officeart/2005/8/layout/hierarchy1"/>
    <dgm:cxn modelId="{3093B04B-56C4-4AEA-AC83-C6A16C991D41}" type="presParOf" srcId="{97844504-55A8-4B8D-8966-B1BE212556F1}" destId="{96F6A3AB-622F-4F44-ABB4-46E4F97EFBBA}" srcOrd="1" destOrd="0" presId="urn:microsoft.com/office/officeart/2005/8/layout/hierarchy1"/>
    <dgm:cxn modelId="{EA9E0227-C4F7-4083-9C0E-581D683D6350}" type="presParOf" srcId="{5FECD6A5-C479-4296-B4DD-B51F13E02B87}" destId="{B657241A-FFB1-4498-93FC-81E6C671E72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D242E-90ED-4E05-8FB0-87EF824573E3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9F8D9-4E7D-4F2F-888C-7485DE4FAE9A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/>
            <a:t>Recent unfortunate airline crashes</a:t>
          </a:r>
        </a:p>
      </dsp:txBody>
      <dsp:txXfrm>
        <a:off x="383617" y="1447754"/>
        <a:ext cx="2847502" cy="1768010"/>
      </dsp:txXfrm>
    </dsp:sp>
    <dsp:sp modelId="{522BB998-E9CA-4A59-A0DD-224B0EA36D45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074BC-1555-4A03-A7ED-2E3472647E11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/>
            <a:t>Biased news from the media</a:t>
          </a:r>
        </a:p>
      </dsp:txBody>
      <dsp:txXfrm>
        <a:off x="3998355" y="1447754"/>
        <a:ext cx="2847502" cy="1768010"/>
      </dsp:txXfrm>
    </dsp:sp>
    <dsp:sp modelId="{5A9C37A5-D975-4397-9846-DC971649B208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6A3AB-622F-4F44-ABB4-46E4F97EFBBA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/>
            <a:t>Airline safety is questioned </a:t>
          </a:r>
        </a:p>
      </dsp:txBody>
      <dsp:txXfrm>
        <a:off x="7613092" y="1447754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F43F3-7F74-4A29-BEA6-556CBF0A3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464C0-D7E6-4154-B3F5-0CD94F113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97BCE-4C64-4D40-BD8C-A0264F1D6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8003D-96FC-49AF-9B61-D8B397AB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1D558-0139-442F-A3D4-AD16BF8C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1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A8289-848E-4632-87D4-AE594A8B7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0EC11-3A58-4809-AFDF-889DD53FB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3CFCD-DE26-4A61-BBC1-3CD161968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70CF5-E2CE-4CD0-BD4D-97936BAAE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17A6B-1E18-4D4D-9EEE-332B5E45F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7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149718-F125-4488-ADEA-B2FDC8E9D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6498C-5561-4623-8082-A443A16D7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D0943-8B95-4DD1-941A-5E47384A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EDD3E-70E7-4300-AA3D-75AADE1E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48298-B638-44C6-85FB-AD9543C7B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A7E77-6CE0-4A84-9D3E-04E14B64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2088E-8CED-45B8-8D9E-BE00DB7C7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6F5F3-7DB8-4DF1-AFF4-E950265AC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7B8C7-7224-4016-AE2F-EA7F5A1D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909CC-582B-4A8C-9901-406648FC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7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5B00-61A8-4278-A742-30AD3A78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EFAD4-874C-48C4-9447-58B87FDFE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7D5B0-830C-4600-8A09-79B11300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6415B-41BE-41C6-8F5A-12CD29F7F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7455A-67B0-4661-BC4B-D2AD5E9E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9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7906-C5F3-4E2A-83EC-5CC1C04BC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D6FED-B455-4D21-8C39-05CBE66B7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7DB1F-728E-4EE5-B682-406500E01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C3821-ABD1-48DB-AD44-9E5135E01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EA8B9-65D2-4113-8BB2-C1C1CD60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EF4B8-195B-455E-8553-A873650D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4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00E54-FEB5-4673-9AD7-3D39C1792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D2C8A-B4BD-456B-961D-E9BA8BEA0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E883F-2FEA-4672-96B7-62FF83535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0FF903-2A96-472F-845A-3DB06A48D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CA1BA1-FE52-4A17-99CA-9F117B899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CDC07-1FFB-4A56-A4DF-F6E276BD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E95465-D410-4F5F-8847-05329AE3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98119-D426-4DC5-869B-37381591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6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DC1E0-774E-4357-960E-C24A54193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10B233-05EA-48E7-B281-7F8EE0F0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CCFC5-198D-46F9-BE9D-FB092F1E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EAB4F-DAA7-4465-A4E5-AE706CD5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4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C758A-CBBB-4239-91BD-B6F9BB54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C99DB-B03A-48BD-97D0-0848E11B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DD1EC-0F53-4ED3-8475-4D28DF7C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3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D3123-BBAF-4A98-BE9A-23947D15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B34BE-140B-4CF7-BF67-0D061A51E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87AF2-E01A-47FD-A9A2-02C15D0DC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E200D-8323-4B57-90DA-6CD91756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D946C-3410-4484-94B5-E95889398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CBE85-26AB-4741-BB82-31242C89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5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31026-7CBA-4963-9D5C-C1232D90F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C1CE6-920D-4042-B205-D7BF2C6CE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3129C-AC0D-4EB2-A50E-79F8AF4B7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62847-469A-44F5-BF4B-943A1F15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D794F-6895-482F-8AB3-D5AAEF15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F8A02-AC21-47C9-8EE0-9F3150F9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6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02EDAA-A832-4A33-86EC-36A6C7128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B150F-54F6-4272-B548-991EE71FD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E6122-EF9A-455D-AE68-A8E129F0D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E4BFB-8884-47D0-B952-1552D8F4F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23367-6966-4897-8E8D-8F79B554A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8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eb.mit.edu/airlinedata/www/Traffic&amp;Capacity.html" TargetMode="External"/><Relationship Id="rId3" Type="http://schemas.openxmlformats.org/officeDocument/2006/relationships/hyperlink" Target="http://www.airsafe.com/airline.htm" TargetMode="External"/><Relationship Id="rId7" Type="http://schemas.openxmlformats.org/officeDocument/2006/relationships/hyperlink" Target="https://www.airlines.org/dataset/safety-record-of-u-s-air-carrier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irlines.org/dataset/annual-results-u-s-airlines-2/" TargetMode="External"/><Relationship Id="rId5" Type="http://schemas.openxmlformats.org/officeDocument/2006/relationships/hyperlink" Target="https://www.statista.com/statistics/191521/traffic-related-fatalities-in-the-united-states-since-1975/" TargetMode="External"/><Relationship Id="rId4" Type="http://schemas.openxmlformats.org/officeDocument/2006/relationships/hyperlink" Target="https://www.statista.com/statistics/1093239/most-likely-reasons-fatal-accidents-aviation-industry-fatalitie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large passenger jet flying through a cloudy blue sky&#10;&#10;Description automatically generated">
            <a:extLst>
              <a:ext uri="{FF2B5EF4-FFF2-40B4-BE49-F238E27FC236}">
                <a16:creationId xmlns:a16="http://schemas.microsoft.com/office/drawing/2014/main" id="{C6E08269-A57F-4AFE-A6A7-D825D07E9F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" r="19543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>
        <p:nvSpPr>
          <p:cNvPr id="2" name="slide1">
            <a:extLst>
              <a:ext uri="{FF2B5EF4-FFF2-40B4-BE49-F238E27FC236}">
                <a16:creationId xmlns:a16="http://schemas.microsoft.com/office/drawing/2014/main" id="{FA3F6D39-176A-4C2D-9F1E-B819E1CA0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233" y="1974246"/>
            <a:ext cx="4370801" cy="1668257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US" sz="4800"/>
            </a:br>
            <a:r>
              <a:rPr lang="en-US" sz="5300">
                <a:latin typeface="Aharoni" panose="02010803020104030203" pitchFamily="2" charset="-79"/>
                <a:cs typeface="Aharoni" panose="02010803020104030203" pitchFamily="2" charset="-79"/>
              </a:rPr>
              <a:t>Airline Safety</a:t>
            </a:r>
            <a:endParaRPr lang="en-US" sz="53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8C3F2B5-B46D-4A46-8665-3606A3FBE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r"/>
            <a:r>
              <a:rPr lang="en-US" sz="1600"/>
              <a:t>Jingru Zhang</a:t>
            </a:r>
          </a:p>
          <a:p>
            <a:pPr algn="r"/>
            <a:r>
              <a:rPr lang="en-US" sz="1600"/>
              <a:t>DSC 640</a:t>
            </a:r>
          </a:p>
          <a:p>
            <a:pPr algn="r"/>
            <a:r>
              <a:rPr lang="en-US" sz="1600"/>
              <a:t>Executive Summary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E33CEC-5839-4430-AA35-215C11792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Findings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080AF45-F870-4515-A536-4DEC3264A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Compared to some other airlines, our country’s airlines are not safest.</a:t>
            </a:r>
          </a:p>
          <a:p>
            <a:r>
              <a:rPr lang="en-US" dirty="0">
                <a:solidFill>
                  <a:srgbClr val="000000"/>
                </a:solidFill>
              </a:rPr>
              <a:t>The biggest reason for fatal accidents is loss of control in flight.</a:t>
            </a:r>
          </a:p>
          <a:p>
            <a:r>
              <a:rPr lang="en-US" dirty="0">
                <a:solidFill>
                  <a:srgbClr val="000000"/>
                </a:solidFill>
              </a:rPr>
              <a:t>Carry out regular inspections and even stop flying models with high accident rates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88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C618A0-A713-471E-9B27-3B53D528B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Data References</a:t>
            </a:r>
          </a:p>
        </p:txBody>
      </p:sp>
      <p:sp>
        <p:nvSpPr>
          <p:cNvPr id="50" name="Content Placeholder 6">
            <a:extLst>
              <a:ext uri="{FF2B5EF4-FFF2-40B4-BE49-F238E27FC236}">
                <a16:creationId xmlns:a16="http://schemas.microsoft.com/office/drawing/2014/main" id="{E16DDD18-1C3F-4503-9DCD-6A3416473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75175"/>
            <a:ext cx="9833548" cy="3035431"/>
          </a:xfrm>
        </p:spPr>
        <p:txBody>
          <a:bodyPr>
            <a:normAutofit lnSpcReduction="10000"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AirSafe</a:t>
            </a:r>
            <a:r>
              <a:rPr lang="en-US" sz="1600" dirty="0">
                <a:solidFill>
                  <a:srgbClr val="000000"/>
                </a:solidFill>
              </a:rPr>
              <a:t>   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linkClick r:id="rId3"/>
              </a:rPr>
              <a:t>http://www.airsafe.com/airline.htm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Statista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linkClick r:id="rId4"/>
              </a:rPr>
              <a:t>https://www.statista.com/statistics/1093239/most-likely-reasons-fatal-accidents-aviation-industry-fatalities/</a:t>
            </a:r>
            <a:endParaRPr lang="en-US" sz="1600" dirty="0">
              <a:solidFill>
                <a:srgbClr val="000000"/>
              </a:solidFill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hlinkClick r:id="rId5"/>
              </a:rPr>
              <a:t>https://www.statista.com/statistics/191521/traffic-related-fatalities-in-the-united-states-since-1975/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Airlines for America 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linkClick r:id="rId6"/>
              </a:rPr>
              <a:t>https://www.airlines.org/dataset/annual-results-u-s-airlines-2/#</a:t>
            </a:r>
            <a:endParaRPr lang="en-US" sz="1600" dirty="0">
              <a:solidFill>
                <a:srgbClr val="000000"/>
              </a:solidFill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hlinkClick r:id="rId7"/>
              </a:rPr>
              <a:t>https://www.airlines.org/dataset/safety-record-of-u-s-air-carriers/#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Airline data project 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linkClick r:id="rId8"/>
              </a:rPr>
              <a:t>http://web.mit.edu/airlinedata/www/Traffic&amp;Capacity.html</a:t>
            </a:r>
            <a:endParaRPr lang="en-US" sz="1600" dirty="0">
              <a:solidFill>
                <a:srgbClr val="000000"/>
              </a:solidFill>
            </a:endParaRPr>
          </a:p>
          <a:p>
            <a:endParaRPr lang="en-US" sz="1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05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13C48-AA10-4FF9-A386-5D242F033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200" kern="1200">
                <a:latin typeface="+mj-lt"/>
                <a:ea typeface="+mj-ea"/>
                <a:cs typeface="+mj-cs"/>
              </a:rPr>
              <a:t>Current States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615B12-5791-4613-B4A0-A098150AA1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4298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978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ireline accidents">
            <a:extLst>
              <a:ext uri="{FF2B5EF4-FFF2-40B4-BE49-F238E27FC236}">
                <a16:creationId xmlns:a16="http://schemas.microsoft.com/office/drawing/2014/main" id="{1D6CF950-559A-4D84-BA53-6BDDCF623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24" y="1473933"/>
            <a:ext cx="9297701" cy="527094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4FBF752-68FB-45E8-B1B2-73303A759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837" y="431285"/>
            <a:ext cx="10515600" cy="945201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Airline Accidents Decrease in United States</a:t>
            </a:r>
            <a:br>
              <a:rPr lang="en-US" sz="3600" dirty="0"/>
            </a:br>
            <a:r>
              <a:rPr lang="en-US" sz="3600" dirty="0"/>
              <a:t> (2000-2018)</a:t>
            </a:r>
          </a:p>
        </p:txBody>
      </p:sp>
    </p:spTree>
    <p:extLst>
      <p:ext uri="{BB962C8B-B14F-4D97-AF65-F5344CB8AC3E}">
        <p14:creationId xmlns:p14="http://schemas.microsoft.com/office/powerpoint/2010/main" val="426848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Fatalities">
            <a:extLst>
              <a:ext uri="{FF2B5EF4-FFF2-40B4-BE49-F238E27FC236}">
                <a16:creationId xmlns:a16="http://schemas.microsoft.com/office/drawing/2014/main" id="{C9A9CB1D-1E67-4FDA-B181-A7DB4ABDE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881" y="1452282"/>
            <a:ext cx="9266237" cy="4948517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2AF76895-86AB-4610-A83B-0C2A56C3C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76519"/>
            <a:ext cx="9964270" cy="726142"/>
          </a:xfrm>
        </p:spPr>
        <p:txBody>
          <a:bodyPr>
            <a:normAutofit/>
          </a:bodyPr>
          <a:lstStyle/>
          <a:p>
            <a:r>
              <a:rPr lang="en-US" sz="4400"/>
              <a:t>Fatalities in United States (2010-2018)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3258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9245A10-7F37-4569-80D2-2F692931E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9267F70F-11C6-4597-9381-D0D80FC18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C7E0638-F885-4546-9F22-41DF6F806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Increase in Aircraft Passengers</a:t>
            </a:r>
          </a:p>
        </p:txBody>
      </p:sp>
      <p:sp>
        <p:nvSpPr>
          <p:cNvPr id="44" name="Freeform 5">
            <a:extLst>
              <a:ext uri="{FF2B5EF4-FFF2-40B4-BE49-F238E27FC236}">
                <a16:creationId xmlns:a16="http://schemas.microsoft.com/office/drawing/2014/main" id="{2C20A93E-E407-4683-A405-147DE2613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6">
            <a:extLst>
              <a:ext uri="{FF2B5EF4-FFF2-40B4-BE49-F238E27FC236}">
                <a16:creationId xmlns:a16="http://schemas.microsoft.com/office/drawing/2014/main" id="{9E8E3DD9-D235-48D9-A0EC-D6817EC84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7">
            <a:extLst>
              <a:ext uri="{FF2B5EF4-FFF2-40B4-BE49-F238E27FC236}">
                <a16:creationId xmlns:a16="http://schemas.microsoft.com/office/drawing/2014/main" id="{EA83A145-578D-4A0B-94A7-AEAB2027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slide4" descr="Domestic Load Factor">
            <a:extLst>
              <a:ext uri="{FF2B5EF4-FFF2-40B4-BE49-F238E27FC236}">
                <a16:creationId xmlns:a16="http://schemas.microsoft.com/office/drawing/2014/main" id="{164670C6-148E-40BC-9D6E-275BD6DED7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8335"/>
          <a:stretch/>
        </p:blipFill>
        <p:spPr>
          <a:xfrm>
            <a:off x="1258859" y="1120046"/>
            <a:ext cx="5635819" cy="350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40A6B-A287-46FE-A495-E8C3E6EFE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557190"/>
            <a:ext cx="10515599" cy="835382"/>
          </a:xfrm>
        </p:spPr>
        <p:txBody>
          <a:bodyPr>
            <a:normAutofit/>
          </a:bodyPr>
          <a:lstStyle/>
          <a:p>
            <a:r>
              <a:rPr lang="en-US" sz="5200" dirty="0"/>
              <a:t>Airplane Crashes by airline</a:t>
            </a:r>
          </a:p>
        </p:txBody>
      </p:sp>
      <p:pic>
        <p:nvPicPr>
          <p:cNvPr id="6" name="slide2" descr="Plane crashes">
            <a:extLst>
              <a:ext uri="{FF2B5EF4-FFF2-40B4-BE49-F238E27FC236}">
                <a16:creationId xmlns:a16="http://schemas.microsoft.com/office/drawing/2014/main" id="{D9ACAA6F-9AA8-418F-8747-F7CD7BB25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98" y="2073897"/>
            <a:ext cx="11176801" cy="298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Reasons">
            <a:extLst>
              <a:ext uri="{FF2B5EF4-FFF2-40B4-BE49-F238E27FC236}">
                <a16:creationId xmlns:a16="http://schemas.microsoft.com/office/drawing/2014/main" id="{F76D2A2D-C85E-475D-9C1C-745F4A213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1376313"/>
            <a:ext cx="9867900" cy="42958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AC2264-F24F-449A-86FA-21ADB9DB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640"/>
          </a:xfrm>
        </p:spPr>
        <p:txBody>
          <a:bodyPr/>
          <a:lstStyle/>
          <a:p>
            <a:pPr algn="ctr"/>
            <a:r>
              <a:rPr lang="en-US" dirty="0"/>
              <a:t>Reasons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Fatal crash rates">
            <a:extLst>
              <a:ext uri="{FF2B5EF4-FFF2-40B4-BE49-F238E27FC236}">
                <a16:creationId xmlns:a16="http://schemas.microsoft.com/office/drawing/2014/main" id="{D762F537-EF54-4225-AC2F-002A45872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83" y="598679"/>
            <a:ext cx="11262240" cy="566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24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FLE">
            <a:extLst>
              <a:ext uri="{FF2B5EF4-FFF2-40B4-BE49-F238E27FC236}">
                <a16:creationId xmlns:a16="http://schemas.microsoft.com/office/drawing/2014/main" id="{C9F67C16-16FE-494D-A322-B61436BCC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22" y="715107"/>
            <a:ext cx="11495477" cy="577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7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181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Aharoni</vt:lpstr>
      <vt:lpstr>Arial</vt:lpstr>
      <vt:lpstr>Calibri</vt:lpstr>
      <vt:lpstr>Calibri Light</vt:lpstr>
      <vt:lpstr>Office Theme</vt:lpstr>
      <vt:lpstr> Airline Safety</vt:lpstr>
      <vt:lpstr>Current States</vt:lpstr>
      <vt:lpstr>Airline Accidents Decrease in United States  (2000-2018)</vt:lpstr>
      <vt:lpstr>Fatalities in United States (2010-2018)</vt:lpstr>
      <vt:lpstr>Increase in Aircraft Passengers</vt:lpstr>
      <vt:lpstr>Airplane Crashes by airline</vt:lpstr>
      <vt:lpstr>Reasons</vt:lpstr>
      <vt:lpstr>PowerPoint Presentation</vt:lpstr>
      <vt:lpstr>PowerPoint Presentation</vt:lpstr>
      <vt:lpstr>Findings</vt:lpstr>
      <vt:lpstr>Data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Airline Safety</dc:title>
  <dc:creator>Jingru Zhang</dc:creator>
  <cp:lastModifiedBy>Jingru Zhang</cp:lastModifiedBy>
  <cp:revision>3</cp:revision>
  <dcterms:created xsi:type="dcterms:W3CDTF">2020-10-12T00:15:03Z</dcterms:created>
  <dcterms:modified xsi:type="dcterms:W3CDTF">2020-10-12T04:36:48Z</dcterms:modified>
</cp:coreProperties>
</file>