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63" r:id="rId2"/>
    <p:sldId id="264" r:id="rId3"/>
    <p:sldId id="326" r:id="rId4"/>
    <p:sldId id="266" r:id="rId5"/>
    <p:sldId id="267" r:id="rId6"/>
    <p:sldId id="268" r:id="rId7"/>
    <p:sldId id="328" r:id="rId8"/>
    <p:sldId id="269" r:id="rId9"/>
    <p:sldId id="329" r:id="rId10"/>
    <p:sldId id="275" r:id="rId11"/>
    <p:sldId id="274" r:id="rId12"/>
    <p:sldId id="325" r:id="rId13"/>
    <p:sldId id="276" r:id="rId14"/>
    <p:sldId id="283" r:id="rId15"/>
    <p:sldId id="285" r:id="rId16"/>
    <p:sldId id="286" r:id="rId17"/>
    <p:sldId id="287" r:id="rId18"/>
    <p:sldId id="272" r:id="rId19"/>
    <p:sldId id="295" r:id="rId20"/>
    <p:sldId id="289" r:id="rId21"/>
    <p:sldId id="290" r:id="rId22"/>
    <p:sldId id="291" r:id="rId23"/>
    <p:sldId id="292" r:id="rId24"/>
    <p:sldId id="293" r:id="rId25"/>
    <p:sldId id="294" r:id="rId26"/>
    <p:sldId id="296" r:id="rId27"/>
    <p:sldId id="297" r:id="rId28"/>
    <p:sldId id="298" r:id="rId29"/>
    <p:sldId id="299" r:id="rId30"/>
    <p:sldId id="300" r:id="rId31"/>
    <p:sldId id="301" r:id="rId32"/>
    <p:sldId id="302" r:id="rId33"/>
    <p:sldId id="303" r:id="rId34"/>
    <p:sldId id="306" r:id="rId35"/>
    <p:sldId id="304" r:id="rId36"/>
    <p:sldId id="305" r:id="rId37"/>
    <p:sldId id="312" r:id="rId38"/>
    <p:sldId id="308" r:id="rId39"/>
    <p:sldId id="309" r:id="rId40"/>
    <p:sldId id="310" r:id="rId41"/>
    <p:sldId id="311" r:id="rId42"/>
    <p:sldId id="313" r:id="rId43"/>
    <p:sldId id="314" r:id="rId44"/>
    <p:sldId id="315" r:id="rId45"/>
    <p:sldId id="316" r:id="rId46"/>
    <p:sldId id="317" r:id="rId47"/>
    <p:sldId id="318" r:id="rId48"/>
    <p:sldId id="319" r:id="rId49"/>
    <p:sldId id="320" r:id="rId50"/>
    <p:sldId id="330" r:id="rId51"/>
    <p:sldId id="321" r:id="rId52"/>
    <p:sldId id="322" r:id="rId53"/>
    <p:sldId id="323" r:id="rId54"/>
    <p:sldId id="324" r:id="rId55"/>
    <p:sldId id="331" r:id="rId56"/>
    <p:sldId id="339" r:id="rId57"/>
    <p:sldId id="341" r:id="rId58"/>
    <p:sldId id="342" r:id="rId59"/>
    <p:sldId id="343" r:id="rId60"/>
    <p:sldId id="344" r:id="rId61"/>
    <p:sldId id="345" r:id="rId62"/>
    <p:sldId id="346" r:id="rId63"/>
    <p:sldId id="347" r:id="rId64"/>
    <p:sldId id="348" r:id="rId65"/>
    <p:sldId id="349" r:id="rId66"/>
    <p:sldId id="350" r:id="rId67"/>
    <p:sldId id="257" r:id="rId6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3F9EE4"/>
    <a:srgbClr val="25C6FF"/>
    <a:srgbClr val="980298"/>
    <a:srgbClr val="AA02AA"/>
    <a:srgbClr val="8B038B"/>
    <a:srgbClr val="DE5500"/>
    <a:srgbClr val="C04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08" autoAdjust="0"/>
    <p:restoredTop sz="81100" autoAdjust="0"/>
  </p:normalViewPr>
  <p:slideViewPr>
    <p:cSldViewPr>
      <p:cViewPr varScale="1">
        <p:scale>
          <a:sx n="61" d="100"/>
          <a:sy n="61" d="100"/>
        </p:scale>
        <p:origin x="1344" y="6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696"/>
    </p:cViewPr>
  </p:sorterViewPr>
  <p:notesViewPr>
    <p:cSldViewPr>
      <p:cViewPr varScale="1">
        <p:scale>
          <a:sx n="58" d="100"/>
          <a:sy n="58" d="100"/>
        </p:scale>
        <p:origin x="-260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slide" Target="../slides/slide18.xml"/><Relationship Id="rId1" Type="http://schemas.openxmlformats.org/officeDocument/2006/relationships/slide" Target="../slides/slide5.xml"/><Relationship Id="rId4" Type="http://schemas.openxmlformats.org/officeDocument/2006/relationships/slide" Target="../slides/slide4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EB0EFF-F55C-4BE0-BB1F-AD664D810A7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0A2C7DE3-1782-42FA-8D42-3AD177387D73}">
      <dgm:prSet/>
      <dgm:spPr/>
      <dgm:t>
        <a:bodyPr/>
        <a:lstStyle/>
        <a:p>
          <a:pPr rtl="0"/>
          <a:r>
            <a:rPr lang="zh-CN" dirty="0" smtClean="0">
              <a:latin typeface="楷体" pitchFamily="49" charset="-122"/>
              <a:ea typeface="楷体" pitchFamily="49" charset="-122"/>
            </a:rPr>
            <a:t>第一节 安全相关问题</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51361ED-5468-4AE3-9184-B87CC6480225}" type="parTrans" cxnId="{D68D7EAD-1FBF-469C-BB3F-827EEF75E2AA}">
      <dgm:prSet/>
      <dgm:spPr/>
      <dgm:t>
        <a:bodyPr/>
        <a:lstStyle/>
        <a:p>
          <a:endParaRPr lang="zh-CN" altLang="en-US">
            <a:latin typeface="楷体" pitchFamily="49" charset="-122"/>
            <a:ea typeface="楷体" pitchFamily="49" charset="-122"/>
          </a:endParaRPr>
        </a:p>
      </dgm:t>
    </dgm:pt>
    <dgm:pt modelId="{113C26FC-82CE-4469-ACFB-6C678660585B}" type="sibTrans" cxnId="{D68D7EAD-1FBF-469C-BB3F-827EEF75E2AA}">
      <dgm:prSet/>
      <dgm:spPr/>
      <dgm:t>
        <a:bodyPr/>
        <a:lstStyle/>
        <a:p>
          <a:endParaRPr lang="zh-CN" altLang="en-US">
            <a:latin typeface="楷体" pitchFamily="49" charset="-122"/>
            <a:ea typeface="楷体" pitchFamily="49" charset="-122"/>
          </a:endParaRPr>
        </a:p>
      </dgm:t>
    </dgm:pt>
    <dgm:pt modelId="{F5256226-021A-48E4-88C1-0251BB4DFE5E}">
      <dgm:prSet/>
      <dgm:spPr/>
      <dgm:t>
        <a:bodyPr/>
        <a:lstStyle/>
        <a:p>
          <a:pPr rtl="0"/>
          <a:r>
            <a:rPr lang="zh-CN" dirty="0" smtClean="0">
              <a:latin typeface="楷体" pitchFamily="49" charset="-122"/>
              <a:ea typeface="楷体" pitchFamily="49" charset="-122"/>
            </a:rPr>
            <a:t>信息安全的复杂性</a:t>
          </a:r>
          <a:endParaRPr lang="zh-CN" dirty="0">
            <a:latin typeface="楷体" pitchFamily="49" charset="-122"/>
            <a:ea typeface="楷体" pitchFamily="49" charset="-122"/>
          </a:endParaRPr>
        </a:p>
      </dgm:t>
    </dgm:pt>
    <dgm:pt modelId="{E75357D3-7F48-4590-B440-4DBC9DD16336}" type="parTrans" cxnId="{FE7923F2-FB3E-4A6F-A6D0-CC3C557DE7A6}">
      <dgm:prSet/>
      <dgm:spPr/>
      <dgm:t>
        <a:bodyPr/>
        <a:lstStyle/>
        <a:p>
          <a:endParaRPr lang="zh-CN" altLang="en-US">
            <a:latin typeface="楷体" pitchFamily="49" charset="-122"/>
            <a:ea typeface="楷体" pitchFamily="49" charset="-122"/>
          </a:endParaRPr>
        </a:p>
      </dgm:t>
    </dgm:pt>
    <dgm:pt modelId="{1DBA46B8-1E90-4DF0-A870-D8A0C218F8AA}" type="sibTrans" cxnId="{FE7923F2-FB3E-4A6F-A6D0-CC3C557DE7A6}">
      <dgm:prSet/>
      <dgm:spPr/>
      <dgm:t>
        <a:bodyPr/>
        <a:lstStyle/>
        <a:p>
          <a:endParaRPr lang="zh-CN" altLang="en-US">
            <a:latin typeface="楷体" pitchFamily="49" charset="-122"/>
            <a:ea typeface="楷体" pitchFamily="49" charset="-122"/>
          </a:endParaRPr>
        </a:p>
      </dgm:t>
    </dgm:pt>
    <dgm:pt modelId="{DD88CBB5-4FEB-497B-8CD1-7428EC84047A}">
      <dgm:prSet/>
      <dgm:spPr/>
      <dgm:t>
        <a:bodyPr/>
        <a:lstStyle/>
        <a:p>
          <a:pPr rtl="0"/>
          <a:r>
            <a:rPr lang="zh-CN" dirty="0" smtClean="0">
              <a:latin typeface="楷体" pitchFamily="49" charset="-122"/>
              <a:ea typeface="楷体" pitchFamily="49" charset="-122"/>
            </a:rPr>
            <a:t>安全框架</a:t>
          </a:r>
          <a:r>
            <a:rPr lang="zh-CN" altLang="en-US" dirty="0" smtClean="0">
              <a:latin typeface="楷体" pitchFamily="49" charset="-122"/>
              <a:ea typeface="楷体" pitchFamily="49" charset="-122"/>
            </a:rPr>
            <a:t>与模型</a:t>
          </a:r>
          <a:endParaRPr lang="zh-CN" dirty="0">
            <a:latin typeface="楷体" pitchFamily="49" charset="-122"/>
            <a:ea typeface="楷体" pitchFamily="49" charset="-122"/>
          </a:endParaRPr>
        </a:p>
      </dgm:t>
    </dgm:pt>
    <dgm:pt modelId="{79F0217D-CD3B-4DBD-87AE-597C7CA2C78D}" type="parTrans" cxnId="{0194AEB0-C1F8-469D-87AA-694702D000E9}">
      <dgm:prSet/>
      <dgm:spPr/>
      <dgm:t>
        <a:bodyPr/>
        <a:lstStyle/>
        <a:p>
          <a:endParaRPr lang="zh-CN" altLang="en-US">
            <a:latin typeface="楷体" pitchFamily="49" charset="-122"/>
            <a:ea typeface="楷体" pitchFamily="49" charset="-122"/>
          </a:endParaRPr>
        </a:p>
      </dgm:t>
    </dgm:pt>
    <dgm:pt modelId="{5C7B157E-13C9-4FFE-9096-DB3DCFD4A36B}" type="sibTrans" cxnId="{0194AEB0-C1F8-469D-87AA-694702D000E9}">
      <dgm:prSet/>
      <dgm:spPr/>
      <dgm:t>
        <a:bodyPr/>
        <a:lstStyle/>
        <a:p>
          <a:endParaRPr lang="zh-CN" altLang="en-US">
            <a:latin typeface="楷体" pitchFamily="49" charset="-122"/>
            <a:ea typeface="楷体" pitchFamily="49" charset="-122"/>
          </a:endParaRPr>
        </a:p>
      </dgm:t>
    </dgm:pt>
    <dgm:pt modelId="{3CA554F9-1A7B-40CA-B533-6959AC4BD239}">
      <dgm:prSet/>
      <dgm:spPr/>
      <dgm:t>
        <a:bodyPr/>
        <a:lstStyle/>
        <a:p>
          <a:pPr rtl="0"/>
          <a:r>
            <a:rPr lang="zh-CN" smtClean="0">
              <a:latin typeface="楷体" pitchFamily="49" charset="-122"/>
              <a:ea typeface="楷体" pitchFamily="49" charset="-122"/>
            </a:rPr>
            <a:t>第二节 密码学的历史</a:t>
          </a:r>
          <a:endParaRPr lang="zh-CN">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6A6BC590-D18B-4F62-AEB7-629BF4CDC815}" type="parTrans" cxnId="{95052D71-DD36-48D9-92FE-23FB1390BDD8}">
      <dgm:prSet/>
      <dgm:spPr/>
      <dgm:t>
        <a:bodyPr/>
        <a:lstStyle/>
        <a:p>
          <a:endParaRPr lang="zh-CN" altLang="en-US">
            <a:latin typeface="楷体" pitchFamily="49" charset="-122"/>
            <a:ea typeface="楷体" pitchFamily="49" charset="-122"/>
          </a:endParaRPr>
        </a:p>
      </dgm:t>
    </dgm:pt>
    <dgm:pt modelId="{C2F1FC04-C7C0-48ED-8B6F-E119E15B27E8}" type="sibTrans" cxnId="{95052D71-DD36-48D9-92FE-23FB1390BDD8}">
      <dgm:prSet/>
      <dgm:spPr/>
      <dgm:t>
        <a:bodyPr/>
        <a:lstStyle/>
        <a:p>
          <a:endParaRPr lang="zh-CN" altLang="en-US">
            <a:latin typeface="楷体" pitchFamily="49" charset="-122"/>
            <a:ea typeface="楷体" pitchFamily="49" charset="-122"/>
          </a:endParaRPr>
        </a:p>
      </dgm:t>
    </dgm:pt>
    <dgm:pt modelId="{5AEF2FDB-12CE-46CE-8A2A-8F8D4F5B5526}">
      <dgm:prSet/>
      <dgm:spPr/>
      <dgm:t>
        <a:bodyPr/>
        <a:lstStyle/>
        <a:p>
          <a:pPr rtl="0"/>
          <a:r>
            <a:rPr lang="zh-CN" smtClean="0">
              <a:latin typeface="楷体" pitchFamily="49" charset="-122"/>
              <a:ea typeface="楷体" pitchFamily="49" charset="-122"/>
            </a:rPr>
            <a:t>第三节 密码学基本概念</a:t>
          </a:r>
          <a:endParaRPr lang="zh-CN">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B5FF2E61-1BD3-4E32-9A7C-6AE309076998}" type="parTrans" cxnId="{85574B70-79BD-481B-B058-26527023C8A8}">
      <dgm:prSet/>
      <dgm:spPr/>
      <dgm:t>
        <a:bodyPr/>
        <a:lstStyle/>
        <a:p>
          <a:endParaRPr lang="zh-CN" altLang="en-US">
            <a:latin typeface="楷体" pitchFamily="49" charset="-122"/>
            <a:ea typeface="楷体" pitchFamily="49" charset="-122"/>
          </a:endParaRPr>
        </a:p>
      </dgm:t>
    </dgm:pt>
    <dgm:pt modelId="{7BC4588D-7E19-4F04-B9AB-54820CD97902}" type="sibTrans" cxnId="{85574B70-79BD-481B-B058-26527023C8A8}">
      <dgm:prSet/>
      <dgm:spPr/>
      <dgm:t>
        <a:bodyPr/>
        <a:lstStyle/>
        <a:p>
          <a:endParaRPr lang="zh-CN" altLang="en-US">
            <a:latin typeface="楷体" pitchFamily="49" charset="-122"/>
            <a:ea typeface="楷体" pitchFamily="49" charset="-122"/>
          </a:endParaRPr>
        </a:p>
      </dgm:t>
    </dgm:pt>
    <dgm:pt modelId="{90247E17-8CA6-49D1-A1F9-C22EC60F7863}">
      <dgm:prSet/>
      <dgm:spPr/>
      <dgm:t>
        <a:bodyPr/>
        <a:lstStyle/>
        <a:p>
          <a:pPr rtl="0"/>
          <a:r>
            <a:rPr lang="zh-CN" dirty="0" smtClean="0">
              <a:latin typeface="楷体" pitchFamily="49" charset="-122"/>
              <a:ea typeface="楷体" pitchFamily="49" charset="-122"/>
            </a:rPr>
            <a:t>基本术语、基本模型、基本原则</a:t>
          </a:r>
          <a:endParaRPr lang="zh-CN" dirty="0">
            <a:latin typeface="楷体" pitchFamily="49" charset="-122"/>
            <a:ea typeface="楷体" pitchFamily="49" charset="-122"/>
          </a:endParaRPr>
        </a:p>
      </dgm:t>
    </dgm:pt>
    <dgm:pt modelId="{5C8ADAE7-388C-48B0-91A4-3CDA04E11C78}" type="parTrans" cxnId="{25070ACE-8312-4CD7-8EED-8799C051117E}">
      <dgm:prSet/>
      <dgm:spPr/>
      <dgm:t>
        <a:bodyPr/>
        <a:lstStyle/>
        <a:p>
          <a:endParaRPr lang="zh-CN" altLang="en-US">
            <a:latin typeface="楷体" pitchFamily="49" charset="-122"/>
            <a:ea typeface="楷体" pitchFamily="49" charset="-122"/>
          </a:endParaRPr>
        </a:p>
      </dgm:t>
    </dgm:pt>
    <dgm:pt modelId="{D76B71D7-B45D-4A34-8E95-6C28A565174A}" type="sibTrans" cxnId="{25070ACE-8312-4CD7-8EED-8799C051117E}">
      <dgm:prSet/>
      <dgm:spPr/>
      <dgm:t>
        <a:bodyPr/>
        <a:lstStyle/>
        <a:p>
          <a:endParaRPr lang="zh-CN" altLang="en-US">
            <a:latin typeface="楷体" pitchFamily="49" charset="-122"/>
            <a:ea typeface="楷体" pitchFamily="49" charset="-122"/>
          </a:endParaRPr>
        </a:p>
      </dgm:t>
    </dgm:pt>
    <dgm:pt modelId="{26DE46A3-D731-4E43-8593-237249E52A8B}">
      <dgm:prSet/>
      <dgm:spPr/>
      <dgm:t>
        <a:bodyPr/>
        <a:lstStyle/>
        <a:p>
          <a:pPr rtl="0"/>
          <a:r>
            <a:rPr lang="zh-CN" dirty="0" smtClean="0">
              <a:latin typeface="楷体" pitchFamily="49" charset="-122"/>
              <a:ea typeface="楷体" pitchFamily="49" charset="-122"/>
            </a:rPr>
            <a:t>密码体制基本参数、密码系统基本要求、安全的种类</a:t>
          </a:r>
          <a:endParaRPr lang="zh-CN" dirty="0">
            <a:latin typeface="楷体" pitchFamily="49" charset="-122"/>
            <a:ea typeface="楷体" pitchFamily="49" charset="-122"/>
          </a:endParaRPr>
        </a:p>
      </dgm:t>
    </dgm:pt>
    <dgm:pt modelId="{AE956029-1609-4E7F-8443-C672459C95F9}" type="parTrans" cxnId="{9715123D-0C7F-402A-A388-4D539B65CDAB}">
      <dgm:prSet/>
      <dgm:spPr/>
      <dgm:t>
        <a:bodyPr/>
        <a:lstStyle/>
        <a:p>
          <a:endParaRPr lang="zh-CN" altLang="en-US">
            <a:latin typeface="楷体" pitchFamily="49" charset="-122"/>
            <a:ea typeface="楷体" pitchFamily="49" charset="-122"/>
          </a:endParaRPr>
        </a:p>
      </dgm:t>
    </dgm:pt>
    <dgm:pt modelId="{595B3C68-DCF8-470C-9094-D9440C7E160F}" type="sibTrans" cxnId="{9715123D-0C7F-402A-A388-4D539B65CDAB}">
      <dgm:prSet/>
      <dgm:spPr/>
      <dgm:t>
        <a:bodyPr/>
        <a:lstStyle/>
        <a:p>
          <a:endParaRPr lang="zh-CN" altLang="en-US">
            <a:latin typeface="楷体" pitchFamily="49" charset="-122"/>
            <a:ea typeface="楷体" pitchFamily="49" charset="-122"/>
          </a:endParaRPr>
        </a:p>
      </dgm:t>
    </dgm:pt>
    <dgm:pt modelId="{035C4961-C2E8-4613-8FB8-45B3FECABAE1}">
      <dgm:prSet/>
      <dgm:spPr/>
      <dgm:t>
        <a:bodyPr/>
        <a:lstStyle/>
        <a:p>
          <a:pPr rtl="0"/>
          <a:r>
            <a:rPr lang="zh-CN" dirty="0" smtClean="0">
              <a:latin typeface="楷体" pitchFamily="49" charset="-122"/>
              <a:ea typeface="楷体" pitchFamily="49" charset="-122"/>
            </a:rPr>
            <a:t>密码分析基本类型</a:t>
          </a:r>
          <a:endParaRPr lang="zh-CN" dirty="0">
            <a:latin typeface="楷体" pitchFamily="49" charset="-122"/>
            <a:ea typeface="楷体" pitchFamily="49" charset="-122"/>
          </a:endParaRPr>
        </a:p>
      </dgm:t>
    </dgm:pt>
    <dgm:pt modelId="{236AA09B-748F-4706-92D0-F3A3FB443B64}" type="parTrans" cxnId="{29FD36A8-E334-4246-AB3F-44E3350FE2FF}">
      <dgm:prSet/>
      <dgm:spPr/>
      <dgm:t>
        <a:bodyPr/>
        <a:lstStyle/>
        <a:p>
          <a:endParaRPr lang="zh-CN" altLang="en-US">
            <a:latin typeface="楷体" pitchFamily="49" charset="-122"/>
            <a:ea typeface="楷体" pitchFamily="49" charset="-122"/>
          </a:endParaRPr>
        </a:p>
      </dgm:t>
    </dgm:pt>
    <dgm:pt modelId="{4797AB32-8461-4F28-9326-572D7294990D}" type="sibTrans" cxnId="{29FD36A8-E334-4246-AB3F-44E3350FE2FF}">
      <dgm:prSet/>
      <dgm:spPr/>
      <dgm:t>
        <a:bodyPr/>
        <a:lstStyle/>
        <a:p>
          <a:endParaRPr lang="zh-CN" altLang="en-US">
            <a:latin typeface="楷体" pitchFamily="49" charset="-122"/>
            <a:ea typeface="楷体" pitchFamily="49" charset="-122"/>
          </a:endParaRPr>
        </a:p>
      </dgm:t>
    </dgm:pt>
    <dgm:pt modelId="{2E6469B9-BFF9-4AF7-B334-5C87DFF80769}">
      <dgm:prSet/>
      <dgm:spPr/>
      <dgm:t>
        <a:bodyPr/>
        <a:lstStyle/>
        <a:p>
          <a:pPr rtl="0"/>
          <a:r>
            <a:rPr lang="zh-CN" smtClean="0">
              <a:latin typeface="楷体" pitchFamily="49" charset="-122"/>
              <a:ea typeface="楷体" pitchFamily="49" charset="-122"/>
            </a:rPr>
            <a:t>密码体制分类</a:t>
          </a:r>
          <a:endParaRPr lang="zh-CN">
            <a:latin typeface="楷体" pitchFamily="49" charset="-122"/>
            <a:ea typeface="楷体" pitchFamily="49" charset="-122"/>
          </a:endParaRPr>
        </a:p>
      </dgm:t>
    </dgm:pt>
    <dgm:pt modelId="{9C7FC34E-5E9F-4809-947B-6F1CC4EC9974}" type="parTrans" cxnId="{B8DCB8CF-029C-42A7-A631-E6C0DA5B0A25}">
      <dgm:prSet/>
      <dgm:spPr/>
      <dgm:t>
        <a:bodyPr/>
        <a:lstStyle/>
        <a:p>
          <a:endParaRPr lang="zh-CN" altLang="en-US">
            <a:latin typeface="楷体" pitchFamily="49" charset="-122"/>
            <a:ea typeface="楷体" pitchFamily="49" charset="-122"/>
          </a:endParaRPr>
        </a:p>
      </dgm:t>
    </dgm:pt>
    <dgm:pt modelId="{9132B83B-C0F6-4419-981D-AACA70D69584}" type="sibTrans" cxnId="{B8DCB8CF-029C-42A7-A631-E6C0DA5B0A25}">
      <dgm:prSet/>
      <dgm:spPr/>
      <dgm:t>
        <a:bodyPr/>
        <a:lstStyle/>
        <a:p>
          <a:endParaRPr lang="zh-CN" altLang="en-US">
            <a:latin typeface="楷体" pitchFamily="49" charset="-122"/>
            <a:ea typeface="楷体" pitchFamily="49" charset="-122"/>
          </a:endParaRPr>
        </a:p>
      </dgm:t>
    </dgm:pt>
    <dgm:pt modelId="{62956577-0BE8-4036-928D-191F0330532A}">
      <dgm:prSet/>
      <dgm:spPr/>
      <dgm:t>
        <a:bodyPr/>
        <a:lstStyle/>
        <a:p>
          <a:pPr rtl="0"/>
          <a:r>
            <a:rPr lang="zh-CN" dirty="0" smtClean="0">
              <a:latin typeface="楷体" pitchFamily="49" charset="-122"/>
              <a:ea typeface="楷体" pitchFamily="49" charset="-122"/>
            </a:rPr>
            <a:t>第四节 历史上的教训</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F244169B-8791-41DF-A3BE-FFDA422BE68D}" type="parTrans" cxnId="{5CFE3CE7-0A6D-4E59-A8CA-5A8E3F73E51C}">
      <dgm:prSet/>
      <dgm:spPr/>
      <dgm:t>
        <a:bodyPr/>
        <a:lstStyle/>
        <a:p>
          <a:endParaRPr lang="zh-CN" altLang="en-US">
            <a:latin typeface="楷体" pitchFamily="49" charset="-122"/>
            <a:ea typeface="楷体" pitchFamily="49" charset="-122"/>
          </a:endParaRPr>
        </a:p>
      </dgm:t>
    </dgm:pt>
    <dgm:pt modelId="{D428909C-88A1-4C0D-BED0-107E8A3837FF}" type="sibTrans" cxnId="{5CFE3CE7-0A6D-4E59-A8CA-5A8E3F73E51C}">
      <dgm:prSet/>
      <dgm:spPr/>
      <dgm:t>
        <a:bodyPr/>
        <a:lstStyle/>
        <a:p>
          <a:endParaRPr lang="zh-CN" altLang="en-US">
            <a:latin typeface="楷体" pitchFamily="49" charset="-122"/>
            <a:ea typeface="楷体" pitchFamily="49" charset="-122"/>
          </a:endParaRPr>
        </a:p>
      </dgm:t>
    </dgm:pt>
    <dgm:pt modelId="{DA8EDFF8-CFD8-4326-A402-5DEC0933F67A}" type="pres">
      <dgm:prSet presAssocID="{28EB0EFF-F55C-4BE0-BB1F-AD664D810A79}" presName="linear" presStyleCnt="0">
        <dgm:presLayoutVars>
          <dgm:animLvl val="lvl"/>
          <dgm:resizeHandles val="exact"/>
        </dgm:presLayoutVars>
      </dgm:prSet>
      <dgm:spPr/>
      <dgm:t>
        <a:bodyPr/>
        <a:lstStyle/>
        <a:p>
          <a:endParaRPr lang="zh-CN" altLang="en-US"/>
        </a:p>
      </dgm:t>
    </dgm:pt>
    <dgm:pt modelId="{03C2CA7F-FF4C-4DD5-AF53-D52358F2D620}" type="pres">
      <dgm:prSet presAssocID="{0A2C7DE3-1782-42FA-8D42-3AD177387D73}" presName="parentText" presStyleLbl="node1" presStyleIdx="0" presStyleCnt="4">
        <dgm:presLayoutVars>
          <dgm:chMax val="0"/>
          <dgm:bulletEnabled val="1"/>
        </dgm:presLayoutVars>
      </dgm:prSet>
      <dgm:spPr/>
      <dgm:t>
        <a:bodyPr/>
        <a:lstStyle/>
        <a:p>
          <a:endParaRPr lang="zh-CN" altLang="en-US"/>
        </a:p>
      </dgm:t>
    </dgm:pt>
    <dgm:pt modelId="{7E35648D-8DCB-4CEA-A98E-3AE7E2E8E432}" type="pres">
      <dgm:prSet presAssocID="{0A2C7DE3-1782-42FA-8D42-3AD177387D73}" presName="childText" presStyleLbl="revTx" presStyleIdx="0" presStyleCnt="2">
        <dgm:presLayoutVars>
          <dgm:bulletEnabled val="1"/>
        </dgm:presLayoutVars>
      </dgm:prSet>
      <dgm:spPr/>
      <dgm:t>
        <a:bodyPr/>
        <a:lstStyle/>
        <a:p>
          <a:endParaRPr lang="zh-CN" altLang="en-US"/>
        </a:p>
      </dgm:t>
    </dgm:pt>
    <dgm:pt modelId="{5A289148-2E91-4B6C-B28F-965260B6A664}" type="pres">
      <dgm:prSet presAssocID="{3CA554F9-1A7B-40CA-B533-6959AC4BD239}" presName="parentText" presStyleLbl="node1" presStyleIdx="1" presStyleCnt="4">
        <dgm:presLayoutVars>
          <dgm:chMax val="0"/>
          <dgm:bulletEnabled val="1"/>
        </dgm:presLayoutVars>
      </dgm:prSet>
      <dgm:spPr/>
      <dgm:t>
        <a:bodyPr/>
        <a:lstStyle/>
        <a:p>
          <a:endParaRPr lang="zh-CN" altLang="en-US"/>
        </a:p>
      </dgm:t>
    </dgm:pt>
    <dgm:pt modelId="{F27B0189-CBCA-4C5A-B432-211E514C5C6F}" type="pres">
      <dgm:prSet presAssocID="{C2F1FC04-C7C0-48ED-8B6F-E119E15B27E8}" presName="spacer" presStyleCnt="0"/>
      <dgm:spPr/>
    </dgm:pt>
    <dgm:pt modelId="{3611EFF2-98C6-49A6-BCE8-86BB65FC14AB}" type="pres">
      <dgm:prSet presAssocID="{5AEF2FDB-12CE-46CE-8A2A-8F8D4F5B5526}" presName="parentText" presStyleLbl="node1" presStyleIdx="2" presStyleCnt="4">
        <dgm:presLayoutVars>
          <dgm:chMax val="0"/>
          <dgm:bulletEnabled val="1"/>
        </dgm:presLayoutVars>
      </dgm:prSet>
      <dgm:spPr/>
      <dgm:t>
        <a:bodyPr/>
        <a:lstStyle/>
        <a:p>
          <a:endParaRPr lang="zh-CN" altLang="en-US"/>
        </a:p>
      </dgm:t>
    </dgm:pt>
    <dgm:pt modelId="{5912CA83-9700-40B4-87C6-AEC213F77356}" type="pres">
      <dgm:prSet presAssocID="{5AEF2FDB-12CE-46CE-8A2A-8F8D4F5B5526}" presName="childText" presStyleLbl="revTx" presStyleIdx="1" presStyleCnt="2">
        <dgm:presLayoutVars>
          <dgm:bulletEnabled val="1"/>
        </dgm:presLayoutVars>
      </dgm:prSet>
      <dgm:spPr/>
      <dgm:t>
        <a:bodyPr/>
        <a:lstStyle/>
        <a:p>
          <a:endParaRPr lang="zh-CN" altLang="en-US"/>
        </a:p>
      </dgm:t>
    </dgm:pt>
    <dgm:pt modelId="{D4767673-0CF5-47F7-927E-E037264CB590}" type="pres">
      <dgm:prSet presAssocID="{62956577-0BE8-4036-928D-191F0330532A}" presName="parentText" presStyleLbl="node1" presStyleIdx="3" presStyleCnt="4">
        <dgm:presLayoutVars>
          <dgm:chMax val="0"/>
          <dgm:bulletEnabled val="1"/>
        </dgm:presLayoutVars>
      </dgm:prSet>
      <dgm:spPr/>
      <dgm:t>
        <a:bodyPr/>
        <a:lstStyle/>
        <a:p>
          <a:endParaRPr lang="zh-CN" altLang="en-US"/>
        </a:p>
      </dgm:t>
    </dgm:pt>
  </dgm:ptLst>
  <dgm:cxnLst>
    <dgm:cxn modelId="{FE7923F2-FB3E-4A6F-A6D0-CC3C557DE7A6}" srcId="{0A2C7DE3-1782-42FA-8D42-3AD177387D73}" destId="{F5256226-021A-48E4-88C1-0251BB4DFE5E}" srcOrd="0" destOrd="0" parTransId="{E75357D3-7F48-4590-B440-4DBC9DD16336}" sibTransId="{1DBA46B8-1E90-4DF0-A870-D8A0C218F8AA}"/>
    <dgm:cxn modelId="{58573B02-0F64-4BF7-B6FE-E318149D1D36}" type="presOf" srcId="{26DE46A3-D731-4E43-8593-237249E52A8B}" destId="{5912CA83-9700-40B4-87C6-AEC213F77356}" srcOrd="0" destOrd="1" presId="urn:microsoft.com/office/officeart/2005/8/layout/vList2"/>
    <dgm:cxn modelId="{647549B4-1F8C-4E0F-A4CF-A01A6992AD1D}" type="presOf" srcId="{DD88CBB5-4FEB-497B-8CD1-7428EC84047A}" destId="{7E35648D-8DCB-4CEA-A98E-3AE7E2E8E432}" srcOrd="0" destOrd="1" presId="urn:microsoft.com/office/officeart/2005/8/layout/vList2"/>
    <dgm:cxn modelId="{5CFE3CE7-0A6D-4E59-A8CA-5A8E3F73E51C}" srcId="{28EB0EFF-F55C-4BE0-BB1F-AD664D810A79}" destId="{62956577-0BE8-4036-928D-191F0330532A}" srcOrd="3" destOrd="0" parTransId="{F244169B-8791-41DF-A3BE-FFDA422BE68D}" sibTransId="{D428909C-88A1-4C0D-BED0-107E8A3837FF}"/>
    <dgm:cxn modelId="{25070ACE-8312-4CD7-8EED-8799C051117E}" srcId="{5AEF2FDB-12CE-46CE-8A2A-8F8D4F5B5526}" destId="{90247E17-8CA6-49D1-A1F9-C22EC60F7863}" srcOrd="0" destOrd="0" parTransId="{5C8ADAE7-388C-48B0-91A4-3CDA04E11C78}" sibTransId="{D76B71D7-B45D-4A34-8E95-6C28A565174A}"/>
    <dgm:cxn modelId="{473B3B9C-EC82-4BA5-B479-FEEEFFF45C3F}" type="presOf" srcId="{62956577-0BE8-4036-928D-191F0330532A}" destId="{D4767673-0CF5-47F7-927E-E037264CB590}" srcOrd="0" destOrd="0" presId="urn:microsoft.com/office/officeart/2005/8/layout/vList2"/>
    <dgm:cxn modelId="{B227997A-8F6A-4246-B6A6-6C4AAD4E777D}" type="presOf" srcId="{28EB0EFF-F55C-4BE0-BB1F-AD664D810A79}" destId="{DA8EDFF8-CFD8-4326-A402-5DEC0933F67A}" srcOrd="0" destOrd="0" presId="urn:microsoft.com/office/officeart/2005/8/layout/vList2"/>
    <dgm:cxn modelId="{1DBEA822-CD7D-4CE9-AD3F-862FAB0A7708}" type="presOf" srcId="{3CA554F9-1A7B-40CA-B533-6959AC4BD239}" destId="{5A289148-2E91-4B6C-B28F-965260B6A664}" srcOrd="0" destOrd="0" presId="urn:microsoft.com/office/officeart/2005/8/layout/vList2"/>
    <dgm:cxn modelId="{95052D71-DD36-48D9-92FE-23FB1390BDD8}" srcId="{28EB0EFF-F55C-4BE0-BB1F-AD664D810A79}" destId="{3CA554F9-1A7B-40CA-B533-6959AC4BD239}" srcOrd="1" destOrd="0" parTransId="{6A6BC590-D18B-4F62-AEB7-629BF4CDC815}" sibTransId="{C2F1FC04-C7C0-48ED-8B6F-E119E15B27E8}"/>
    <dgm:cxn modelId="{29FD36A8-E334-4246-AB3F-44E3350FE2FF}" srcId="{5AEF2FDB-12CE-46CE-8A2A-8F8D4F5B5526}" destId="{035C4961-C2E8-4613-8FB8-45B3FECABAE1}" srcOrd="2" destOrd="0" parTransId="{236AA09B-748F-4706-92D0-F3A3FB443B64}" sibTransId="{4797AB32-8461-4F28-9326-572D7294990D}"/>
    <dgm:cxn modelId="{DCB8E828-0E56-4A98-B308-F2F5833A82DE}" type="presOf" srcId="{0A2C7DE3-1782-42FA-8D42-3AD177387D73}" destId="{03C2CA7F-FF4C-4DD5-AF53-D52358F2D620}" srcOrd="0" destOrd="0" presId="urn:microsoft.com/office/officeart/2005/8/layout/vList2"/>
    <dgm:cxn modelId="{9715123D-0C7F-402A-A388-4D539B65CDAB}" srcId="{5AEF2FDB-12CE-46CE-8A2A-8F8D4F5B5526}" destId="{26DE46A3-D731-4E43-8593-237249E52A8B}" srcOrd="1" destOrd="0" parTransId="{AE956029-1609-4E7F-8443-C672459C95F9}" sibTransId="{595B3C68-DCF8-470C-9094-D9440C7E160F}"/>
    <dgm:cxn modelId="{D68D7EAD-1FBF-469C-BB3F-827EEF75E2AA}" srcId="{28EB0EFF-F55C-4BE0-BB1F-AD664D810A79}" destId="{0A2C7DE3-1782-42FA-8D42-3AD177387D73}" srcOrd="0" destOrd="0" parTransId="{351361ED-5468-4AE3-9184-B87CC6480225}" sibTransId="{113C26FC-82CE-4469-ACFB-6C678660585B}"/>
    <dgm:cxn modelId="{85574B70-79BD-481B-B058-26527023C8A8}" srcId="{28EB0EFF-F55C-4BE0-BB1F-AD664D810A79}" destId="{5AEF2FDB-12CE-46CE-8A2A-8F8D4F5B5526}" srcOrd="2" destOrd="0" parTransId="{B5FF2E61-1BD3-4E32-9A7C-6AE309076998}" sibTransId="{7BC4588D-7E19-4F04-B9AB-54820CD97902}"/>
    <dgm:cxn modelId="{3D6C4581-F653-4E42-807A-F47ECB4D8F45}" type="presOf" srcId="{2E6469B9-BFF9-4AF7-B334-5C87DFF80769}" destId="{5912CA83-9700-40B4-87C6-AEC213F77356}" srcOrd="0" destOrd="3" presId="urn:microsoft.com/office/officeart/2005/8/layout/vList2"/>
    <dgm:cxn modelId="{B8DCB8CF-029C-42A7-A631-E6C0DA5B0A25}" srcId="{5AEF2FDB-12CE-46CE-8A2A-8F8D4F5B5526}" destId="{2E6469B9-BFF9-4AF7-B334-5C87DFF80769}" srcOrd="3" destOrd="0" parTransId="{9C7FC34E-5E9F-4809-947B-6F1CC4EC9974}" sibTransId="{9132B83B-C0F6-4419-981D-AACA70D69584}"/>
    <dgm:cxn modelId="{9198B6FC-891D-4EE4-8146-0164129993FD}" type="presOf" srcId="{5AEF2FDB-12CE-46CE-8A2A-8F8D4F5B5526}" destId="{3611EFF2-98C6-49A6-BCE8-86BB65FC14AB}" srcOrd="0" destOrd="0" presId="urn:microsoft.com/office/officeart/2005/8/layout/vList2"/>
    <dgm:cxn modelId="{9A55DFF4-6623-4344-BC66-E283E81D9FCE}" type="presOf" srcId="{90247E17-8CA6-49D1-A1F9-C22EC60F7863}" destId="{5912CA83-9700-40B4-87C6-AEC213F77356}" srcOrd="0" destOrd="0" presId="urn:microsoft.com/office/officeart/2005/8/layout/vList2"/>
    <dgm:cxn modelId="{0194AEB0-C1F8-469D-87AA-694702D000E9}" srcId="{0A2C7DE3-1782-42FA-8D42-3AD177387D73}" destId="{DD88CBB5-4FEB-497B-8CD1-7428EC84047A}" srcOrd="1" destOrd="0" parTransId="{79F0217D-CD3B-4DBD-87AE-597C7CA2C78D}" sibTransId="{5C7B157E-13C9-4FFE-9096-DB3DCFD4A36B}"/>
    <dgm:cxn modelId="{607D269C-3A50-4919-98F9-4655E38795CF}" type="presOf" srcId="{F5256226-021A-48E4-88C1-0251BB4DFE5E}" destId="{7E35648D-8DCB-4CEA-A98E-3AE7E2E8E432}" srcOrd="0" destOrd="0" presId="urn:microsoft.com/office/officeart/2005/8/layout/vList2"/>
    <dgm:cxn modelId="{D2A7B84A-660D-43D0-B446-B806618387E7}" type="presOf" srcId="{035C4961-C2E8-4613-8FB8-45B3FECABAE1}" destId="{5912CA83-9700-40B4-87C6-AEC213F77356}" srcOrd="0" destOrd="2" presId="urn:microsoft.com/office/officeart/2005/8/layout/vList2"/>
    <dgm:cxn modelId="{9D48D222-90A1-4072-93B3-6564005292CE}" type="presParOf" srcId="{DA8EDFF8-CFD8-4326-A402-5DEC0933F67A}" destId="{03C2CA7F-FF4C-4DD5-AF53-D52358F2D620}" srcOrd="0" destOrd="0" presId="urn:microsoft.com/office/officeart/2005/8/layout/vList2"/>
    <dgm:cxn modelId="{82482662-ACA3-4217-B013-0D0A11E30F10}" type="presParOf" srcId="{DA8EDFF8-CFD8-4326-A402-5DEC0933F67A}" destId="{7E35648D-8DCB-4CEA-A98E-3AE7E2E8E432}" srcOrd="1" destOrd="0" presId="urn:microsoft.com/office/officeart/2005/8/layout/vList2"/>
    <dgm:cxn modelId="{786F86C0-ECCA-4118-A5FA-A41F6024E039}" type="presParOf" srcId="{DA8EDFF8-CFD8-4326-A402-5DEC0933F67A}" destId="{5A289148-2E91-4B6C-B28F-965260B6A664}" srcOrd="2" destOrd="0" presId="urn:microsoft.com/office/officeart/2005/8/layout/vList2"/>
    <dgm:cxn modelId="{0022498D-72BC-4734-84E1-799B313E22B9}" type="presParOf" srcId="{DA8EDFF8-CFD8-4326-A402-5DEC0933F67A}" destId="{F27B0189-CBCA-4C5A-B432-211E514C5C6F}" srcOrd="3" destOrd="0" presId="urn:microsoft.com/office/officeart/2005/8/layout/vList2"/>
    <dgm:cxn modelId="{EF4472F3-BA62-4295-A776-C11DAF82B3CF}" type="presParOf" srcId="{DA8EDFF8-CFD8-4326-A402-5DEC0933F67A}" destId="{3611EFF2-98C6-49A6-BCE8-86BB65FC14AB}" srcOrd="4" destOrd="0" presId="urn:microsoft.com/office/officeart/2005/8/layout/vList2"/>
    <dgm:cxn modelId="{0021A7C4-30D8-4718-A90F-CF62E7704590}" type="presParOf" srcId="{DA8EDFF8-CFD8-4326-A402-5DEC0933F67A}" destId="{5912CA83-9700-40B4-87C6-AEC213F77356}" srcOrd="5" destOrd="0" presId="urn:microsoft.com/office/officeart/2005/8/layout/vList2"/>
    <dgm:cxn modelId="{5271702D-1B3F-48F5-BEE4-1E037A41A95E}" type="presParOf" srcId="{DA8EDFF8-CFD8-4326-A402-5DEC0933F67A}" destId="{D4767673-0CF5-47F7-927E-E037264CB59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55A26E3-1D7A-4B27-9728-9D07880B0447}" type="datetimeFigureOut">
              <a:rPr lang="zh-CN" altLang="en-US"/>
              <a:pPr>
                <a:defRPr/>
              </a:pPr>
              <a:t>2015/8/19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4444301-F996-45C1-BAED-7C37CE69DBCC}" type="slidenum">
              <a:rPr lang="zh-CN" altLang="en-US"/>
              <a:pPr>
                <a:defRPr/>
              </a:pPr>
              <a:t>‹#›</a:t>
            </a:fld>
            <a:endParaRPr lang="zh-CN" altLang="en-US"/>
          </a:p>
        </p:txBody>
      </p:sp>
    </p:spTree>
    <p:extLst>
      <p:ext uri="{BB962C8B-B14F-4D97-AF65-F5344CB8AC3E}">
        <p14:creationId xmlns:p14="http://schemas.microsoft.com/office/powerpoint/2010/main" val="8567814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2</a:t>
            </a:fld>
            <a:endParaRPr lang="zh-CN" altLang="en-US"/>
          </a:p>
        </p:txBody>
      </p:sp>
    </p:spTree>
    <p:extLst>
      <p:ext uri="{BB962C8B-B14F-4D97-AF65-F5344CB8AC3E}">
        <p14:creationId xmlns:p14="http://schemas.microsoft.com/office/powerpoint/2010/main" val="1483990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37</a:t>
            </a:fld>
            <a:endParaRPr lang="zh-CN" altLang="en-US"/>
          </a:p>
        </p:txBody>
      </p:sp>
    </p:spTree>
    <p:extLst>
      <p:ext uri="{BB962C8B-B14F-4D97-AF65-F5344CB8AC3E}">
        <p14:creationId xmlns:p14="http://schemas.microsoft.com/office/powerpoint/2010/main" val="772713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AD8EE12C-B48E-4070-A4A4-FBE1A669F959}" type="slidenum">
              <a:rPr lang="en-US" smtClean="0"/>
              <a:pPr>
                <a:defRPr/>
              </a:pPr>
              <a:t>40</a:t>
            </a:fld>
            <a:endParaRPr lang="en-US"/>
          </a:p>
        </p:txBody>
      </p:sp>
    </p:spTree>
    <p:extLst>
      <p:ext uri="{BB962C8B-B14F-4D97-AF65-F5344CB8AC3E}">
        <p14:creationId xmlns:p14="http://schemas.microsoft.com/office/powerpoint/2010/main" val="1747000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ADFGX</a:t>
            </a:r>
            <a:r>
              <a:rPr lang="zh-CN" altLang="en-US" smtClean="0"/>
              <a:t>是一种方格的代换密码，</a:t>
            </a:r>
            <a:r>
              <a:rPr lang="en-US" altLang="zh-CN" smtClean="0"/>
              <a:t>5×5</a:t>
            </a:r>
            <a:r>
              <a:rPr lang="zh-CN" altLang="en-US" smtClean="0"/>
              <a:t>方格，横竖均用</a:t>
            </a:r>
            <a:r>
              <a:rPr lang="en-US" altLang="zh-CN" smtClean="0"/>
              <a:t>ADFGX</a:t>
            </a:r>
            <a:r>
              <a:rPr lang="zh-CN" altLang="en-US" smtClean="0"/>
              <a:t>表示，密码是填充的</a:t>
            </a:r>
            <a:r>
              <a:rPr lang="en-US" altLang="zh-CN" smtClean="0"/>
              <a:t>25</a:t>
            </a:r>
            <a:r>
              <a:rPr lang="zh-CN" altLang="en-US" smtClean="0"/>
              <a:t>个字母（</a:t>
            </a:r>
            <a:r>
              <a:rPr lang="en-US" altLang="zh-CN" smtClean="0"/>
              <a:t>i</a:t>
            </a:r>
            <a:r>
              <a:rPr lang="zh-CN" altLang="en-US" smtClean="0"/>
              <a:t>，</a:t>
            </a:r>
            <a:r>
              <a:rPr lang="en-US" altLang="zh-CN" smtClean="0"/>
              <a:t>j</a:t>
            </a:r>
            <a:r>
              <a:rPr lang="zh-CN" altLang="en-US" smtClean="0"/>
              <a:t>填在一起）。代换时每个字母用横竖坐标的两个字母代换。</a:t>
            </a:r>
            <a:endParaRPr lang="en-US" smtClean="0"/>
          </a:p>
        </p:txBody>
      </p:sp>
      <p:sp>
        <p:nvSpPr>
          <p:cNvPr id="7680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897D70E-7B8E-4C48-91F7-645FD33AEF78}" type="slidenum">
              <a:rPr lang="en-US" smtClean="0"/>
              <a:pPr/>
              <a:t>52</a:t>
            </a:fld>
            <a:endParaRPr lang="en-US" smtClean="0"/>
          </a:p>
        </p:txBody>
      </p:sp>
    </p:spTree>
    <p:extLst>
      <p:ext uri="{BB962C8B-B14F-4D97-AF65-F5344CB8AC3E}">
        <p14:creationId xmlns:p14="http://schemas.microsoft.com/office/powerpoint/2010/main" val="1914759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3</a:t>
            </a:fld>
            <a:endParaRPr lang="zh-CN" altLang="en-US"/>
          </a:p>
        </p:txBody>
      </p:sp>
    </p:spTree>
    <p:extLst>
      <p:ext uri="{BB962C8B-B14F-4D97-AF65-F5344CB8AC3E}">
        <p14:creationId xmlns:p14="http://schemas.microsoft.com/office/powerpoint/2010/main" val="1483990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4</a:t>
            </a:fld>
            <a:endParaRPr lang="zh-CN" altLang="en-US"/>
          </a:p>
        </p:txBody>
      </p:sp>
    </p:spTree>
    <p:extLst>
      <p:ext uri="{BB962C8B-B14F-4D97-AF65-F5344CB8AC3E}">
        <p14:creationId xmlns:p14="http://schemas.microsoft.com/office/powerpoint/2010/main" val="4112824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5</a:t>
            </a:fld>
            <a:endParaRPr lang="zh-CN" altLang="en-US"/>
          </a:p>
        </p:txBody>
      </p:sp>
    </p:spTree>
    <p:extLst>
      <p:ext uri="{BB962C8B-B14F-4D97-AF65-F5344CB8AC3E}">
        <p14:creationId xmlns:p14="http://schemas.microsoft.com/office/powerpoint/2010/main" val="932532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7</a:t>
            </a:fld>
            <a:endParaRPr lang="zh-CN" altLang="en-US"/>
          </a:p>
        </p:txBody>
      </p:sp>
    </p:spTree>
    <p:extLst>
      <p:ext uri="{BB962C8B-B14F-4D97-AF65-F5344CB8AC3E}">
        <p14:creationId xmlns:p14="http://schemas.microsoft.com/office/powerpoint/2010/main" val="4037430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t>Information Security Attributes</a:t>
            </a:r>
            <a:r>
              <a:rPr lang="en-US" altLang="zh-CN" sz="1200" dirty="0" smtClean="0"/>
              <a:t>: or qualities, i.e., Confidentiality, Integrity and Availability (CIA). Information Systems are decomposed in three main portions, hardware, software and communications with the purpose to identify and apply information security industry standards, as mechanisms of protection and prevention, at three levels or layers</a:t>
            </a:r>
            <a:r>
              <a:rPr lang="en-US" altLang="zh-CN" sz="1200" smtClean="0"/>
              <a:t>: physical, </a:t>
            </a:r>
            <a:r>
              <a:rPr lang="en-US" altLang="zh-CN" sz="1200" dirty="0" smtClean="0"/>
              <a:t>personal and organizational. Essentially, procedures or policies are implemented to tell people (administrators, users and operators)how to use products to ensure information security within the organizations.</a:t>
            </a:r>
            <a:endParaRPr lang="zh-CN" altLang="en-US" sz="1200"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12</a:t>
            </a:fld>
            <a:endParaRPr lang="zh-CN" altLang="en-US"/>
          </a:p>
        </p:txBody>
      </p:sp>
    </p:spTree>
    <p:extLst>
      <p:ext uri="{BB962C8B-B14F-4D97-AF65-F5344CB8AC3E}">
        <p14:creationId xmlns:p14="http://schemas.microsoft.com/office/powerpoint/2010/main" val="3084925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14</a:t>
            </a:fld>
            <a:endParaRPr lang="zh-CN" altLang="en-US"/>
          </a:p>
        </p:txBody>
      </p:sp>
    </p:spTree>
    <p:extLst>
      <p:ext uri="{BB962C8B-B14F-4D97-AF65-F5344CB8AC3E}">
        <p14:creationId xmlns:p14="http://schemas.microsoft.com/office/powerpoint/2010/main" val="2872034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pPr marL="0" lvl="3">
              <a:spcBef>
                <a:spcPct val="0"/>
              </a:spcBef>
            </a:pPr>
            <a:r>
              <a:rPr lang="zh-CN" altLang="en-US" dirty="0" smtClean="0"/>
              <a:t>阴书，</a:t>
            </a:r>
            <a:r>
              <a:rPr lang="en-US" altLang="zh-CN" dirty="0" smtClean="0"/>
              <a:t>3</a:t>
            </a:r>
            <a:r>
              <a:rPr lang="zh-CN" altLang="en-US" dirty="0" smtClean="0"/>
              <a:t>枚竹简并排，横向书写文字，然后由</a:t>
            </a:r>
            <a:r>
              <a:rPr lang="en-US" altLang="zh-CN" dirty="0" smtClean="0"/>
              <a:t>3</a:t>
            </a:r>
            <a:r>
              <a:rPr lang="zh-CN" altLang="en-US" dirty="0" smtClean="0"/>
              <a:t>名信使分别送出，接收者重新组合。</a:t>
            </a:r>
            <a:endParaRPr lang="en-US" altLang="zh-CN" dirty="0" smtClean="0"/>
          </a:p>
          <a:p>
            <a:pPr eaLnBrk="1" hangingPunct="1">
              <a:spcBef>
                <a:spcPct val="0"/>
              </a:spcBef>
            </a:pPr>
            <a:endParaRPr lang="en-US" dirty="0" smtClean="0"/>
          </a:p>
        </p:txBody>
      </p:sp>
      <p:sp>
        <p:nvSpPr>
          <p:cNvPr id="727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A3A5386-4393-47D6-B594-E26E798D3821}" type="slidenum">
              <a:rPr lang="en-US" smtClean="0"/>
              <a:pPr/>
              <a:t>21</a:t>
            </a:fld>
            <a:endParaRPr lang="en-US" smtClean="0"/>
          </a:p>
        </p:txBody>
      </p:sp>
    </p:spTree>
    <p:extLst>
      <p:ext uri="{BB962C8B-B14F-4D97-AF65-F5344CB8AC3E}">
        <p14:creationId xmlns:p14="http://schemas.microsoft.com/office/powerpoint/2010/main" val="2910622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虽然</a:t>
            </a:r>
            <a:r>
              <a:rPr lang="en-US" smtClean="0"/>
              <a:t>Edward Hugh Hebern</a:t>
            </a:r>
            <a:r>
              <a:rPr lang="zh-CN" altLang="en-US" smtClean="0"/>
              <a:t>是世界上第一个得到转轮密码机专利（美国）的人，但在他之后不久，就有多人在各自的国家申请了类似的专利，我们并不知晓他们之中究竟是谁第一个产生这样的想法。但</a:t>
            </a:r>
            <a:r>
              <a:rPr lang="en-US" smtClean="0"/>
              <a:t>Hebern</a:t>
            </a:r>
            <a:r>
              <a:rPr lang="zh-CN" altLang="en-US" smtClean="0"/>
              <a:t>的不幸在于，他的发明并没有得到重视，直到</a:t>
            </a:r>
            <a:r>
              <a:rPr lang="en-US" smtClean="0"/>
              <a:t>Arthur Scherbius</a:t>
            </a:r>
            <a:r>
              <a:rPr lang="zh-CN" altLang="en-US" smtClean="0"/>
              <a:t>发明了</a:t>
            </a:r>
            <a:r>
              <a:rPr lang="en-US" smtClean="0"/>
              <a:t>ENIGMA</a:t>
            </a:r>
            <a:r>
              <a:rPr lang="zh-CN" altLang="en-US" smtClean="0"/>
              <a:t>并在德国广泛应用，给盟国带来巨大麻烦的时候，才有人想起他的发明。</a:t>
            </a:r>
            <a:endParaRPr lang="en-US" smtClean="0"/>
          </a:p>
        </p:txBody>
      </p:sp>
      <p:sp>
        <p:nvSpPr>
          <p:cNvPr id="737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38D2AED-9A37-4C9E-B5E7-52A249028CB3}" type="slidenum">
              <a:rPr lang="en-US" smtClean="0"/>
              <a:pPr/>
              <a:t>24</a:t>
            </a:fld>
            <a:endParaRPr lang="en-US" smtClean="0"/>
          </a:p>
        </p:txBody>
      </p:sp>
    </p:spTree>
    <p:extLst>
      <p:ext uri="{BB962C8B-B14F-4D97-AF65-F5344CB8AC3E}">
        <p14:creationId xmlns:p14="http://schemas.microsoft.com/office/powerpoint/2010/main" val="119610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304800" y="4365104"/>
            <a:ext cx="4930775" cy="1197496"/>
          </a:xfrm>
        </p:spPr>
        <p:txBody>
          <a:bodyPr/>
          <a:lstStyle>
            <a:lvl1pPr algn="l">
              <a:defRPr sz="48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304800" y="5661248"/>
            <a:ext cx="6400800" cy="381000"/>
          </a:xfrm>
        </p:spPr>
        <p:txBody>
          <a:bodyPr/>
          <a:lstStyle>
            <a:lvl1pPr marL="0" indent="0">
              <a:buFont typeface="Wingdings" pitchFamily="2" charset="2"/>
              <a:buNone/>
              <a:defRPr sz="2400" b="1" i="0">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274437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2000"/>
                                        <p:tgtEl>
                                          <p:spTgt spid="11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fade">
                                      <p:cBhvr>
                                        <p:cTn id="11" dur="1000"/>
                                        <p:tgtEl>
                                          <p:spTgt spid="116"/>
                                        </p:tgtEl>
                                      </p:cBhvr>
                                    </p:animEffec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wipe(down)">
                                      <p:cBhvr>
                                        <p:cTn id="15" dur="500"/>
                                        <p:tgtEl>
                                          <p:spTgt spid="118"/>
                                        </p:tgtEl>
                                      </p:cBhvr>
                                    </p:animEffect>
                                  </p:childTnLst>
                                </p:cTn>
                              </p:par>
                            </p:childTnLst>
                          </p:cTn>
                        </p:par>
                        <p:par>
                          <p:cTn id="16" fill="hold">
                            <p:stCondLst>
                              <p:cond delay="3500"/>
                            </p:stCondLst>
                            <p:childTnLst>
                              <p:par>
                                <p:cTn id="17" presetID="22" presetClass="entr" presetSubtype="4" fill="hold" nodeType="after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wipe(down)">
                                      <p:cBhvr>
                                        <p:cTn id="19" dur="500"/>
                                        <p:tgtEl>
                                          <p:spTgt spid="117"/>
                                        </p:tgtEl>
                                      </p:cBhvr>
                                    </p:animEffect>
                                  </p:childTnLst>
                                </p:cTn>
                              </p:par>
                            </p:childTnLst>
                          </p:cTn>
                        </p:par>
                        <p:par>
                          <p:cTn id="20" fill="hold">
                            <p:stCondLst>
                              <p:cond delay="4000"/>
                            </p:stCondLst>
                            <p:childTnLst>
                              <p:par>
                                <p:cTn id="21" presetID="22" presetClass="entr" presetSubtype="4"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wipe(down)">
                                      <p:cBhvr>
                                        <p:cTn id="23" dur="1000"/>
                                        <p:tgtEl>
                                          <p:spTgt spid="115"/>
                                        </p:tgtEl>
                                      </p:cBhvr>
                                    </p:animEffect>
                                  </p:childTnLst>
                                </p:cTn>
                              </p:par>
                              <p:par>
                                <p:cTn id="24" presetID="10" presetClass="entr" presetSubtype="0" fill="hold" nodeType="withEffect">
                                  <p:stCondLst>
                                    <p:cond delay="8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childTnLst>
                                </p:cTn>
                              </p:par>
                            </p:childTnLst>
                          </p:cTn>
                        </p:par>
                        <p:par>
                          <p:cTn id="27" fill="hold">
                            <p:stCondLst>
                              <p:cond delay="680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780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99A68F19-F560-49B1-9E08-81633D012D31}"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43582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EDB13CD1-342A-49A6-B2DC-C9C8B470A9DA}"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3170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结束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1179822" y="1223392"/>
            <a:ext cx="6784355" cy="1197496"/>
          </a:xfrm>
        </p:spPr>
        <p:txBody>
          <a:bodyPr/>
          <a:lstStyle>
            <a:lvl1pPr algn="ctr">
              <a:defRPr sz="54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1698389" y="5229200"/>
            <a:ext cx="5747221" cy="576064"/>
          </a:xfrm>
        </p:spPr>
        <p:txBody>
          <a:bodyPr/>
          <a:lstStyle>
            <a:lvl1pPr marL="0" indent="0" algn="ctr">
              <a:buFont typeface="Wingdings" pitchFamily="2" charset="2"/>
              <a:buNone/>
              <a:defRPr sz="2800" b="1" i="1">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101193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par>
                          <p:cTn id="8" fill="hold">
                            <p:stCondLst>
                              <p:cond delay="2000"/>
                            </p:stCondLst>
                            <p:childTnLst>
                              <p:par>
                                <p:cTn id="9" presetID="22" presetClass="exit" presetSubtype="1" fill="hold" nodeType="afterEffect">
                                  <p:stCondLst>
                                    <p:cond delay="0"/>
                                  </p:stCondLst>
                                  <p:childTnLst>
                                    <p:animEffect transition="out" filter="wipe(up)">
                                      <p:cBhvr>
                                        <p:cTn id="10" dur="750"/>
                                        <p:tgtEl>
                                          <p:spTgt spid="115"/>
                                        </p:tgtEl>
                                      </p:cBhvr>
                                    </p:animEffect>
                                    <p:set>
                                      <p:cBhvr>
                                        <p:cTn id="11" dur="1" fill="hold">
                                          <p:stCondLst>
                                            <p:cond delay="749"/>
                                          </p:stCondLst>
                                        </p:cTn>
                                        <p:tgtEl>
                                          <p:spTgt spid="115"/>
                                        </p:tgtEl>
                                        <p:attrNameLst>
                                          <p:attrName>style.visibility</p:attrName>
                                        </p:attrNameLst>
                                      </p:cBhvr>
                                      <p:to>
                                        <p:strVal val="hidden"/>
                                      </p:to>
                                    </p:set>
                                  </p:childTnLst>
                                </p:cTn>
                              </p:par>
                            </p:childTnLst>
                          </p:cTn>
                        </p:par>
                        <p:par>
                          <p:cTn id="12" fill="hold">
                            <p:stCondLst>
                              <p:cond delay="2750"/>
                            </p:stCondLst>
                            <p:childTnLst>
                              <p:par>
                                <p:cTn id="13" presetID="22" presetClass="exit" presetSubtype="1" fill="hold" nodeType="afterEffect">
                                  <p:stCondLst>
                                    <p:cond delay="0"/>
                                  </p:stCondLst>
                                  <p:childTnLst>
                                    <p:animEffect transition="out" filter="wipe(up)">
                                      <p:cBhvr>
                                        <p:cTn id="14" dur="500"/>
                                        <p:tgtEl>
                                          <p:spTgt spid="117"/>
                                        </p:tgtEl>
                                      </p:cBhvr>
                                    </p:animEffect>
                                    <p:set>
                                      <p:cBhvr>
                                        <p:cTn id="15" dur="1" fill="hold">
                                          <p:stCondLst>
                                            <p:cond delay="499"/>
                                          </p:stCondLst>
                                        </p:cTn>
                                        <p:tgtEl>
                                          <p:spTgt spid="117"/>
                                        </p:tgtEl>
                                        <p:attrNameLst>
                                          <p:attrName>style.visibility</p:attrName>
                                        </p:attrNameLst>
                                      </p:cBhvr>
                                      <p:to>
                                        <p:strVal val="hidden"/>
                                      </p:to>
                                    </p:set>
                                  </p:childTnLst>
                                </p:cTn>
                              </p:par>
                            </p:childTnLst>
                          </p:cTn>
                        </p:par>
                        <p:par>
                          <p:cTn id="16" fill="hold">
                            <p:stCondLst>
                              <p:cond delay="3250"/>
                            </p:stCondLst>
                            <p:childTnLst>
                              <p:par>
                                <p:cTn id="17" presetID="22" presetClass="exit" presetSubtype="1" fill="hold" nodeType="afterEffect">
                                  <p:stCondLst>
                                    <p:cond delay="0"/>
                                  </p:stCondLst>
                                  <p:childTnLst>
                                    <p:animEffect transition="out" filter="wipe(up)">
                                      <p:cBhvr>
                                        <p:cTn id="18" dur="500"/>
                                        <p:tgtEl>
                                          <p:spTgt spid="118"/>
                                        </p:tgtEl>
                                      </p:cBhvr>
                                    </p:animEffect>
                                    <p:set>
                                      <p:cBhvr>
                                        <p:cTn id="19" dur="1" fill="hold">
                                          <p:stCondLst>
                                            <p:cond delay="499"/>
                                          </p:stCondLst>
                                        </p:cTn>
                                        <p:tgtEl>
                                          <p:spTgt spid="118"/>
                                        </p:tgtEl>
                                        <p:attrNameLst>
                                          <p:attrName>style.visibility</p:attrName>
                                        </p:attrNameLst>
                                      </p:cBhvr>
                                      <p:to>
                                        <p:strVal val="hidden"/>
                                      </p:to>
                                    </p:set>
                                  </p:childTnLst>
                                </p:cTn>
                              </p:par>
                            </p:childTnLst>
                          </p:cTn>
                        </p:par>
                        <p:par>
                          <p:cTn id="20" fill="hold">
                            <p:stCondLst>
                              <p:cond delay="3750"/>
                            </p:stCondLst>
                            <p:childTnLst>
                              <p:par>
                                <p:cTn id="21" presetID="10" presetClass="exit" presetSubtype="0" fill="hold" nodeType="afterEffect">
                                  <p:stCondLst>
                                    <p:cond delay="0"/>
                                  </p:stCondLst>
                                  <p:childTnLst>
                                    <p:animEffect transition="out" filter="fade">
                                      <p:cBhvr>
                                        <p:cTn id="22" dur="1000"/>
                                        <p:tgtEl>
                                          <p:spTgt spid="116"/>
                                        </p:tgtEl>
                                      </p:cBhvr>
                                    </p:animEffect>
                                    <p:set>
                                      <p:cBhvr>
                                        <p:cTn id="23" dur="1" fill="hold">
                                          <p:stCondLst>
                                            <p:cond delay="999"/>
                                          </p:stCondLst>
                                        </p:cTn>
                                        <p:tgtEl>
                                          <p:spTgt spid="11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2000"/>
                                        <p:tgtEl>
                                          <p:spTgt spid="114"/>
                                        </p:tgtEl>
                                      </p:cBhvr>
                                    </p:animEffect>
                                    <p:set>
                                      <p:cBhvr>
                                        <p:cTn id="26" dur="1" fill="hold">
                                          <p:stCondLst>
                                            <p:cond delay="1999"/>
                                          </p:stCondLst>
                                        </p:cTn>
                                        <p:tgtEl>
                                          <p:spTgt spid="114"/>
                                        </p:tgtEl>
                                        <p:attrNameLst>
                                          <p:attrName>style.visibility</p:attrName>
                                        </p:attrNameLst>
                                      </p:cBhvr>
                                      <p:to>
                                        <p:strVal val="hidden"/>
                                      </p:to>
                                    </p:set>
                                  </p:childTnLst>
                                </p:cTn>
                              </p:par>
                            </p:childTnLst>
                          </p:cTn>
                        </p:par>
                        <p:par>
                          <p:cTn id="27" fill="hold">
                            <p:stCondLst>
                              <p:cond delay="575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675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8389"/>
            <a:ext cx="8229600" cy="868363"/>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17B7F836-6F9F-42A8-9450-B93EA774C316}"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19152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FC6C3F5E-09DE-47CB-B45C-8870030737BE}"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7871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EE0603BE-E92C-4BD7-894F-52D309A6287B}"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15056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64689EDE-3A5A-4265-A0B7-F2E118DD39D5}" type="slidenum">
              <a:rPr lang="zh-CN" altLang="en-US"/>
              <a:pPr>
                <a:defRPr/>
              </a:pPr>
              <a:t>‹#›</a:t>
            </a:fld>
            <a:endParaRPr lang="en-US" altLang="zh-CN" dirty="0"/>
          </a:p>
        </p:txBody>
      </p:sp>
      <p:sp>
        <p:nvSpPr>
          <p:cNvPr id="8"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7435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4D5C3986-FA80-4EE7-9FDC-15A4E8531ED7}" type="slidenum">
              <a:rPr lang="zh-CN" altLang="en-US"/>
              <a:pPr>
                <a:defRPr/>
              </a:pPr>
              <a:t>‹#›</a:t>
            </a:fld>
            <a:endParaRPr lang="en-US" altLang="zh-CN" dirty="0"/>
          </a:p>
        </p:txBody>
      </p:sp>
      <p:sp>
        <p:nvSpPr>
          <p:cNvPr id="4"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58606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B7484B5-1F67-4C82-B7D7-3383E5F545DB}" type="slidenum">
              <a:rPr lang="zh-CN" altLang="en-US"/>
              <a:pPr>
                <a:defRPr/>
              </a:pPr>
              <a:t>‹#›</a:t>
            </a:fld>
            <a:endParaRPr lang="en-US" altLang="zh-CN" dirty="0"/>
          </a:p>
        </p:txBody>
      </p:sp>
      <p:sp>
        <p:nvSpPr>
          <p:cNvPr id="3"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79188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4D157328-A90A-4073-8D45-B3B1A2024459}"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9562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52305027-A41E-4099-97C2-42171C6B8947}"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24321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nvGrpSpPr>
          <p:cNvPr id="19" name="Group 15"/>
          <p:cNvGrpSpPr>
            <a:grpSpLocks/>
          </p:cNvGrpSpPr>
          <p:nvPr userDrawn="1"/>
        </p:nvGrpSpPr>
        <p:grpSpPr bwMode="auto">
          <a:xfrm>
            <a:off x="4626998" y="0"/>
            <a:ext cx="4517002" cy="714965"/>
            <a:chOff x="664" y="1951"/>
            <a:chExt cx="4308" cy="2120"/>
          </a:xfrm>
          <a:solidFill>
            <a:schemeClr val="bg1">
              <a:alpha val="21000"/>
            </a:schemeClr>
          </a:solidFill>
        </p:grpSpPr>
        <p:sp>
          <p:nvSpPr>
            <p:cNvPr id="20"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4"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5"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6"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7"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8"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9"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0"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1"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2"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3"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4"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5"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6"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7"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8"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9"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0"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1"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2"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3"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4"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5"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6"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7"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8"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9"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0"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1"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2"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3"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4"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55"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6"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7"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8"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9"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0"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1"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2"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3"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4"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5"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6"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7"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8"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9"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0"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1"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2"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3"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4"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5"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6"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7"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8"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9"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0"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1"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2"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3"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4"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5"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6"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7"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8"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9"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0"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1"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2"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3"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4"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5"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6"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7"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8"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9"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0"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1"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2"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3"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4"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5"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6"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7"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8"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9"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0"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1"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2"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3"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4"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5"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6"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7"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8"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9"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0"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1"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2"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3"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4"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5"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6"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7"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pic>
        <p:nvPicPr>
          <p:cNvPr id="1028" name="Picture 19" descr="1"/>
          <p:cNvPicPr>
            <a:picLocks noChangeAspect="1" noChangeArrowheads="1"/>
          </p:cNvPicPr>
          <p:nvPr/>
        </p:nvPicPr>
        <p:blipFill>
          <a:blip r:embed="rId14">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Grp="1" noChangeArrowheads="1"/>
          </p:cNvSpPr>
          <p:nvPr>
            <p:ph type="body" idx="1"/>
          </p:nvPr>
        </p:nvSpPr>
        <p:spPr bwMode="auto">
          <a:xfrm>
            <a:off x="457200" y="12954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0" name="Rectangle 6"/>
          <p:cNvSpPr>
            <a:spLocks noGrp="1" noChangeArrowheads="1"/>
          </p:cNvSpPr>
          <p:nvPr>
            <p:ph type="sldNum" sz="quarter" idx="4"/>
          </p:nvPr>
        </p:nvSpPr>
        <p:spPr bwMode="auto">
          <a:xfrm>
            <a:off x="8378825" y="6537325"/>
            <a:ext cx="514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rgbClr val="002060"/>
                </a:solidFill>
                <a:ea typeface="宋体" charset="-122"/>
              </a:defRPr>
            </a:lvl1pPr>
          </a:lstStyle>
          <a:p>
            <a:pPr>
              <a:defRPr/>
            </a:pPr>
            <a:fld id="{19F9A2C6-F662-4950-9AF8-C03DDFFA4018}" type="slidenum">
              <a:rPr lang="zh-CN" altLang="en-US"/>
              <a:pPr>
                <a:defRPr/>
              </a:pPr>
              <a:t>‹#›</a:t>
            </a:fld>
            <a:endParaRPr lang="en-US" altLang="zh-CN" dirty="0"/>
          </a:p>
        </p:txBody>
      </p:sp>
      <p:grpSp>
        <p:nvGrpSpPr>
          <p:cNvPr id="1031" name="组合 1"/>
          <p:cNvGrpSpPr>
            <a:grpSpLocks/>
          </p:cNvGrpSpPr>
          <p:nvPr userDrawn="1"/>
        </p:nvGrpSpPr>
        <p:grpSpPr bwMode="auto">
          <a:xfrm>
            <a:off x="8101013" y="5667375"/>
            <a:ext cx="987425" cy="928688"/>
            <a:chOff x="7891463" y="5608638"/>
            <a:chExt cx="1235075" cy="1160462"/>
          </a:xfrm>
        </p:grpSpPr>
        <p:pic>
          <p:nvPicPr>
            <p:cNvPr id="1035" name="Picture 9" descr="artplus_nature_naturalcity42_a"/>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artplus_nature_naturalcity42_b"/>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1" descr="artplus_nature_naturalcity42_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2" descr="artplus_nature_naturalcity42_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2" name="Rectangle 2"/>
          <p:cNvSpPr>
            <a:spLocks noGrp="1" noChangeArrowheads="1"/>
          </p:cNvSpPr>
          <p:nvPr>
            <p:ph type="title"/>
          </p:nvPr>
        </p:nvSpPr>
        <p:spPr bwMode="auto">
          <a:xfrm>
            <a:off x="457200" y="2286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8" name="页脚占位符 4"/>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lgn="ctr">
              <a:defRPr sz="1200" smtClean="0">
                <a:solidFill>
                  <a:srgbClr val="002060"/>
                </a:solidFill>
                <a:ea typeface="宋体" charset="-122"/>
              </a:defRPr>
            </a:lvl1pPr>
          </a:lstStyle>
          <a:p>
            <a:pPr>
              <a:defRPr/>
            </a:pPr>
            <a:r>
              <a:rPr lang="zh-CN" altLang="en-US"/>
              <a:t>密码学导论</a:t>
            </a:r>
            <a:r>
              <a:rPr lang="en-US" altLang="zh-CN"/>
              <a:t>--</a:t>
            </a:r>
            <a:r>
              <a:rPr lang="zh-CN" altLang="en-US"/>
              <a:t>中国科学技术大学</a:t>
            </a:r>
            <a:endParaRPr lang="en-US" altLang="zh-CN"/>
          </a:p>
        </p:txBody>
      </p:sp>
      <p:grpSp>
        <p:nvGrpSpPr>
          <p:cNvPr id="128" name="Group 15"/>
          <p:cNvGrpSpPr>
            <a:grpSpLocks/>
          </p:cNvGrpSpPr>
          <p:nvPr userDrawn="1"/>
        </p:nvGrpSpPr>
        <p:grpSpPr bwMode="auto">
          <a:xfrm>
            <a:off x="623" y="0"/>
            <a:ext cx="4357476" cy="714965"/>
            <a:chOff x="664" y="1951"/>
            <a:chExt cx="4308" cy="2120"/>
          </a:xfrm>
          <a:solidFill>
            <a:schemeClr val="bg1">
              <a:alpha val="21000"/>
            </a:schemeClr>
          </a:solidFill>
        </p:grpSpPr>
        <p:sp>
          <p:nvSpPr>
            <p:cNvPr id="129"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0"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1"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2"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3"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4"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5"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6"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7"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8"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9"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0"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1"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2"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3"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4"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5"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6"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7"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8"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9"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0"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1"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2"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3"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4"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5"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6"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7"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8"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9"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0"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1"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2"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3"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164"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5"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6"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7"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8"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9"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0"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1"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2"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3"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4"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5"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6"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7"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8"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9"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0"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1"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2"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3"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4"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5"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6"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7"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8"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9"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0"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1"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2"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3"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4"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5"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6"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7"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8"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9"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0"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1"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2"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3"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4"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5"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6"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7"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8"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9"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0"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1"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2"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3"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4"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5"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6"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7"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8"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9"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0"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1"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2"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3"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4"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5"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6"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7"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8"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9"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0"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1"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2"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3"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4"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5"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6"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Lst>
  <p:timing>
    <p:tnLst>
      <p:par>
        <p:cTn id="1" dur="indefinite" restart="never" nodeType="tmRoot"/>
      </p:par>
    </p:tnLst>
  </p:timing>
  <p:hf hdr="0" dt="0"/>
  <p:txStyles>
    <p:titleStyle>
      <a:lvl1pPr algn="ctr" rtl="0" eaLnBrk="0" fontAlgn="base" hangingPunct="0">
        <a:spcBef>
          <a:spcPct val="0"/>
        </a:spcBef>
        <a:spcAft>
          <a:spcPct val="0"/>
        </a:spcAft>
        <a:defRPr sz="4200" b="1" i="1">
          <a:solidFill>
            <a:schemeClr val="tx1"/>
          </a:solidFill>
          <a:latin typeface="楷体" pitchFamily="49" charset="-122"/>
          <a:ea typeface="楷体" pitchFamily="49" charset="-122"/>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fontAlgn="base">
        <a:spcBef>
          <a:spcPct val="0"/>
        </a:spcBef>
        <a:spcAft>
          <a:spcPct val="0"/>
        </a:spcAft>
        <a:defRPr sz="4200" b="1" i="1">
          <a:solidFill>
            <a:schemeClr val="tx1"/>
          </a:solidFill>
          <a:latin typeface="Arial" charset="0"/>
        </a:defRPr>
      </a:lvl6pPr>
      <a:lvl7pPr marL="914400" algn="ctr" rtl="0" fontAlgn="base">
        <a:spcBef>
          <a:spcPct val="0"/>
        </a:spcBef>
        <a:spcAft>
          <a:spcPct val="0"/>
        </a:spcAft>
        <a:defRPr sz="4200" b="1" i="1">
          <a:solidFill>
            <a:schemeClr val="tx1"/>
          </a:solidFill>
          <a:latin typeface="Arial" charset="0"/>
        </a:defRPr>
      </a:lvl7pPr>
      <a:lvl8pPr marL="1371600" algn="ctr" rtl="0" fontAlgn="base">
        <a:spcBef>
          <a:spcPct val="0"/>
        </a:spcBef>
        <a:spcAft>
          <a:spcPct val="0"/>
        </a:spcAft>
        <a:defRPr sz="4200" b="1" i="1">
          <a:solidFill>
            <a:schemeClr val="tx1"/>
          </a:solidFill>
          <a:latin typeface="Arial" charset="0"/>
        </a:defRPr>
      </a:lvl8pPr>
      <a:lvl9pPr marL="1828800" algn="ctr" rtl="0" fontAlgn="base">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4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har char="•"/>
        <a:defRPr sz="2000">
          <a:solidFill>
            <a:schemeClr val="tx1"/>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a:solidFill>
            <a:schemeClr val="tx1"/>
          </a:solidFill>
          <a:latin typeface="楷体" pitchFamily="49" charset="-122"/>
          <a:ea typeface="楷体" pitchFamily="49" charset="-122"/>
        </a:defRPr>
      </a:lvl4pPr>
      <a:lvl5pPr marL="2057400" indent="-228600" algn="l" rtl="0" eaLnBrk="0" fontAlgn="base" hangingPunct="0">
        <a:spcBef>
          <a:spcPct val="20000"/>
        </a:spcBef>
        <a:spcAft>
          <a:spcPct val="0"/>
        </a:spcAft>
        <a:buChar char="»"/>
        <a:defRPr>
          <a:solidFill>
            <a:schemeClr val="tx1"/>
          </a:solidFill>
          <a:latin typeface="楷体" pitchFamily="49" charset="-122"/>
          <a:ea typeface="楷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1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slide" Target="slide4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5.xml"/></Relationships>
</file>

<file path=ppt/slides/_rels/slide1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1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26.xml"/><Relationship Id="rId4" Type="http://schemas.openxmlformats.org/officeDocument/2006/relationships/slide" Target="slide18.xml"/></Relationships>
</file>

<file path=ppt/slides/_rels/slide1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1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1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9.gif"/><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26.xml"/><Relationship Id="rId4" Type="http://schemas.openxmlformats.org/officeDocument/2006/relationships/slide" Target="slide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7.xml"/><Relationship Id="rId5" Type="http://schemas.openxmlformats.org/officeDocument/2006/relationships/slide" Target="slide42.xml"/><Relationship Id="rId4" Type="http://schemas.openxmlformats.org/officeDocument/2006/relationships/slide" Target="slide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slide" Target="slide42.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5.xml"/></Relationships>
</file>

<file path=ppt/slides/_rels/slide2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26.xml"/><Relationship Id="rId4" Type="http://schemas.openxmlformats.org/officeDocument/2006/relationships/slide" Target="slide18.xml"/></Relationships>
</file>

<file path=ppt/slides/_rels/slide2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26.xml"/><Relationship Id="rId4" Type="http://schemas.openxmlformats.org/officeDocument/2006/relationships/slide" Target="slide18.xml"/></Relationships>
</file>

<file path=ppt/slides/_rels/slide2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slide" Target="slide4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5.xml"/></Relationships>
</file>

<file path=ppt/slides/_rels/slide2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28.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2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3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3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3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3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3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3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6.xml"/><Relationship Id="rId5" Type="http://schemas.openxmlformats.org/officeDocument/2006/relationships/slide" Target="slide42.xml"/><Relationship Id="rId4" Type="http://schemas.openxmlformats.org/officeDocument/2006/relationships/slide" Target="slide26.xml"/></Relationships>
</file>

<file path=ppt/slides/_rels/slide3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26.xml"/><Relationship Id="rId4" Type="http://schemas.openxmlformats.org/officeDocument/2006/relationships/slide" Target="slide18.xml"/></Relationships>
</file>

<file path=ppt/slides/_rels/slide38.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3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26.xml"/><Relationship Id="rId4" Type="http://schemas.openxmlformats.org/officeDocument/2006/relationships/slide" Target="slide18.xml"/></Relationships>
</file>

<file path=ppt/slides/_rels/slide4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4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4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4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4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48.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4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51.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26.xml"/><Relationship Id="rId4" Type="http://schemas.openxmlformats.org/officeDocument/2006/relationships/slide" Target="slide18.xml"/></Relationships>
</file>

<file path=ppt/slides/_rels/slide5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26.xml"/><Relationship Id="rId4" Type="http://schemas.openxmlformats.org/officeDocument/2006/relationships/slide" Target="slide18.xml"/></Relationships>
</file>

<file path=ppt/slides/_rels/slide5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5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_rels/slide5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image" Target="../media/image13.gif"/><Relationship Id="rId7" Type="http://schemas.openxmlformats.org/officeDocument/2006/relationships/slide" Target="slide26.xml"/><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slide" Target="slide18.xml"/><Relationship Id="rId5" Type="http://schemas.openxmlformats.org/officeDocument/2006/relationships/slide" Target="slide5.xml"/><Relationship Id="rId4" Type="http://schemas.openxmlformats.org/officeDocument/2006/relationships/image" Target="../media/image14.png"/><Relationship Id="rId9" Type="http://schemas.openxmlformats.org/officeDocument/2006/relationships/image" Target="../media/image15.gif"/></Relationships>
</file>

<file path=ppt/slides/_rels/slide6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gif"/><Relationship Id="rId7" Type="http://schemas.openxmlformats.org/officeDocument/2006/relationships/slide" Target="slide4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26.xml"/><Relationship Id="rId4" Type="http://schemas.openxmlformats.org/officeDocument/2006/relationships/slide" Target="slide18.xml"/></Relationships>
</file>

<file path=ppt/slides/_rels/slide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sz="2400" dirty="0"/>
              <a:t>密码学导论˙第</a:t>
            </a:r>
            <a:r>
              <a:rPr lang="en-US" altLang="zh-CN" sz="2400" dirty="0"/>
              <a:t>1</a:t>
            </a:r>
            <a:r>
              <a:rPr lang="zh-CN" altLang="en-US" sz="2400" dirty="0"/>
              <a:t>章</a:t>
            </a:r>
            <a:r>
              <a:rPr lang="en-US" altLang="zh-CN" sz="2400" dirty="0"/>
              <a:t/>
            </a:r>
            <a:br>
              <a:rPr lang="en-US" altLang="zh-CN" sz="2400" dirty="0"/>
            </a:br>
            <a:r>
              <a:rPr lang="zh-CN" altLang="en-US" dirty="0" smtClean="0"/>
              <a:t>绪论</a:t>
            </a:r>
            <a:endParaRPr lang="zh-CN" altLang="en-US" dirty="0"/>
          </a:p>
        </p:txBody>
      </p:sp>
      <p:sp>
        <p:nvSpPr>
          <p:cNvPr id="7" name="副标题 6"/>
          <p:cNvSpPr>
            <a:spLocks noGrp="1"/>
          </p:cNvSpPr>
          <p:nvPr>
            <p:ph type="subTitle" idx="1"/>
          </p:nvPr>
        </p:nvSpPr>
        <p:spPr/>
        <p:txBody>
          <a:bodyPr/>
          <a:lstStyle/>
          <a:p>
            <a:r>
              <a:rPr lang="zh-CN" altLang="en-US" dirty="0" smtClean="0"/>
              <a:t>李卫海</a:t>
            </a:r>
            <a:endParaRPr lang="zh-CN" altLang="en-US" dirty="0"/>
          </a:p>
        </p:txBody>
      </p:sp>
      <p:sp>
        <p:nvSpPr>
          <p:cNvPr id="5" name="页脚占位符 4"/>
          <p:cNvSpPr>
            <a:spLocks noGrp="1"/>
          </p:cNvSpPr>
          <p:nvPr>
            <p:ph type="ftr" sz="quarter" idx="4294967295"/>
          </p:nvPr>
        </p:nvSpPr>
        <p:spPr>
          <a:xfrm>
            <a:off x="0" y="6537325"/>
            <a:ext cx="2895600" cy="244475"/>
          </a:xfrm>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Tree>
    <p:extLst>
      <p:ext uri="{BB962C8B-B14F-4D97-AF65-F5344CB8AC3E}">
        <p14:creationId xmlns:p14="http://schemas.microsoft.com/office/powerpoint/2010/main" val="3031317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安全的复杂性</a:t>
            </a:r>
            <a:endParaRPr lang="zh-CN" altLang="en-US" dirty="0"/>
          </a:p>
        </p:txBody>
      </p:sp>
      <p:sp>
        <p:nvSpPr>
          <p:cNvPr id="3" name="内容占位符 2"/>
          <p:cNvSpPr>
            <a:spLocks noGrp="1"/>
          </p:cNvSpPr>
          <p:nvPr>
            <p:ph idx="1"/>
          </p:nvPr>
        </p:nvSpPr>
        <p:spPr/>
        <p:txBody>
          <a:bodyPr/>
          <a:lstStyle/>
          <a:p>
            <a:r>
              <a:rPr lang="zh-CN" altLang="en-US" dirty="0" smtClean="0"/>
              <a:t>信息本身的安全涉及到</a:t>
            </a:r>
            <a:r>
              <a:rPr lang="zh-CN" altLang="en-US" dirty="0" smtClean="0">
                <a:solidFill>
                  <a:srgbClr val="FF0000"/>
                </a:solidFill>
              </a:rPr>
              <a:t>数据的复杂性</a:t>
            </a:r>
            <a:endParaRPr lang="en-US" altLang="zh-CN" dirty="0" smtClean="0">
              <a:solidFill>
                <a:srgbClr val="FF0000"/>
              </a:solidFill>
            </a:endParaRPr>
          </a:p>
          <a:p>
            <a:endParaRPr lang="en-US" altLang="zh-CN" sz="2000" dirty="0" smtClean="0"/>
          </a:p>
          <a:p>
            <a:r>
              <a:rPr lang="zh-CN" altLang="en-US" dirty="0" smtClean="0"/>
              <a:t>网络安全涉及到</a:t>
            </a:r>
            <a:r>
              <a:rPr lang="zh-CN" altLang="en-US" dirty="0" smtClean="0">
                <a:solidFill>
                  <a:srgbClr val="FF0000"/>
                </a:solidFill>
              </a:rPr>
              <a:t>通信和网络</a:t>
            </a:r>
          </a:p>
          <a:p>
            <a:endParaRPr lang="en-US" altLang="zh-CN" sz="2000" dirty="0" smtClean="0"/>
          </a:p>
          <a:p>
            <a:r>
              <a:rPr lang="zh-CN" altLang="en-US" dirty="0" smtClean="0"/>
              <a:t>安全机制或算法必须考虑各种各样</a:t>
            </a:r>
            <a:r>
              <a:rPr lang="zh-CN" altLang="en-US" dirty="0" smtClean="0">
                <a:solidFill>
                  <a:srgbClr val="FF0000"/>
                </a:solidFill>
              </a:rPr>
              <a:t>潜在攻击</a:t>
            </a:r>
          </a:p>
          <a:p>
            <a:pPr lvl="1"/>
            <a:r>
              <a:rPr lang="zh-CN" altLang="en-US" dirty="0" smtClean="0"/>
              <a:t>要从可能存在哪些攻击方法来确定所需的安全机制</a:t>
            </a:r>
          </a:p>
          <a:p>
            <a:endParaRPr lang="en-US" altLang="zh-CN" sz="2000" dirty="0" smtClean="0"/>
          </a:p>
          <a:p>
            <a:r>
              <a:rPr lang="zh-CN" altLang="en-US" dirty="0" smtClean="0"/>
              <a:t>安全机制的</a:t>
            </a:r>
            <a:r>
              <a:rPr lang="zh-CN" altLang="en-US" dirty="0" smtClean="0">
                <a:solidFill>
                  <a:srgbClr val="FF0000"/>
                </a:solidFill>
              </a:rPr>
              <a:t>应用位置</a:t>
            </a:r>
            <a:r>
              <a:rPr lang="zh-CN" altLang="en-US" dirty="0" smtClean="0"/>
              <a:t>：物理或逻辑上</a:t>
            </a:r>
          </a:p>
          <a:p>
            <a:endParaRPr lang="en-US" altLang="zh-CN" sz="2000" dirty="0" smtClean="0"/>
          </a:p>
          <a:p>
            <a:r>
              <a:rPr lang="zh-CN" altLang="en-US" dirty="0" smtClean="0"/>
              <a:t>秘密信息的</a:t>
            </a:r>
            <a:r>
              <a:rPr lang="zh-CN" altLang="en-US" dirty="0" smtClean="0">
                <a:solidFill>
                  <a:srgbClr val="FF0000"/>
                </a:solidFill>
              </a:rPr>
              <a:t>产生、分配和保护</a:t>
            </a:r>
            <a:r>
              <a:rPr lang="zh-CN" altLang="en-US" dirty="0" smtClean="0"/>
              <a:t>等问题</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10" name="流程图: 可选过程 9">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416189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数据安全的范畴</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latin typeface="+mn-ea"/>
              </a:rPr>
              <a:t>保密性</a:t>
            </a:r>
            <a:r>
              <a:rPr lang="zh-CN" altLang="en-US" dirty="0">
                <a:latin typeface="+mn-ea"/>
              </a:rPr>
              <a:t>（</a:t>
            </a:r>
            <a:r>
              <a:rPr lang="en-US" altLang="zh-CN" dirty="0" smtClean="0">
                <a:latin typeface="+mn-ea"/>
              </a:rPr>
              <a:t>Secrecy/Privacy</a:t>
            </a:r>
            <a:r>
              <a:rPr lang="zh-CN" altLang="en-US" dirty="0" smtClean="0">
                <a:latin typeface="+mn-ea"/>
              </a:rPr>
              <a:t>）</a:t>
            </a:r>
            <a:endParaRPr lang="en-US" altLang="zh-CN" dirty="0">
              <a:latin typeface="+mn-ea"/>
            </a:endParaRPr>
          </a:p>
          <a:p>
            <a:pPr lvl="1"/>
            <a:r>
              <a:rPr lang="zh-CN" altLang="en-US" dirty="0">
                <a:solidFill>
                  <a:srgbClr val="FF0000"/>
                </a:solidFill>
              </a:rPr>
              <a:t>保密性</a:t>
            </a:r>
            <a:r>
              <a:rPr lang="zh-CN" altLang="en-US" dirty="0"/>
              <a:t>：信息不泄露给未经授权的人</a:t>
            </a:r>
            <a:endParaRPr lang="en-US" altLang="zh-CN" dirty="0" smtClean="0">
              <a:latin typeface="+mn-ea"/>
            </a:endParaRPr>
          </a:p>
          <a:p>
            <a:r>
              <a:rPr lang="zh-CN" altLang="en-US" dirty="0" smtClean="0">
                <a:latin typeface="+mn-ea"/>
              </a:rPr>
              <a:t>真实性</a:t>
            </a:r>
            <a:r>
              <a:rPr lang="zh-CN" altLang="en-US" dirty="0">
                <a:latin typeface="+mn-ea"/>
              </a:rPr>
              <a:t>（</a:t>
            </a:r>
            <a:r>
              <a:rPr lang="en-US" altLang="zh-CN" dirty="0">
                <a:latin typeface="+mn-ea"/>
              </a:rPr>
              <a:t>Authenticity</a:t>
            </a:r>
            <a:r>
              <a:rPr lang="zh-CN" altLang="en-US" dirty="0">
                <a:latin typeface="+mn-ea"/>
              </a:rPr>
              <a:t>）</a:t>
            </a:r>
            <a:endParaRPr lang="en-US" altLang="zh-CN" dirty="0">
              <a:latin typeface="+mn-ea"/>
            </a:endParaRPr>
          </a:p>
          <a:p>
            <a:pPr lvl="1"/>
            <a:r>
              <a:rPr lang="zh-CN" altLang="en-US" dirty="0" smtClean="0">
                <a:solidFill>
                  <a:srgbClr val="FF0000"/>
                </a:solidFill>
              </a:rPr>
              <a:t>消息</a:t>
            </a:r>
            <a:r>
              <a:rPr lang="zh-CN" altLang="en-US" dirty="0">
                <a:solidFill>
                  <a:srgbClr val="FF0000"/>
                </a:solidFill>
              </a:rPr>
              <a:t>认证</a:t>
            </a:r>
            <a:r>
              <a:rPr lang="zh-CN" altLang="en-US" dirty="0" smtClean="0"/>
              <a:t>：消息未经篡改</a:t>
            </a:r>
            <a:r>
              <a:rPr lang="en-US" altLang="zh-CN" dirty="0" smtClean="0"/>
              <a:t>/</a:t>
            </a:r>
            <a:r>
              <a:rPr lang="zh-CN" altLang="en-US" dirty="0" smtClean="0"/>
              <a:t>确认来源</a:t>
            </a:r>
            <a:endParaRPr lang="en-US" altLang="zh-CN" dirty="0" smtClean="0"/>
          </a:p>
          <a:p>
            <a:pPr lvl="1"/>
            <a:r>
              <a:rPr lang="zh-CN" altLang="en-US" dirty="0">
                <a:solidFill>
                  <a:srgbClr val="FF0000"/>
                </a:solidFill>
              </a:rPr>
              <a:t>实体认证</a:t>
            </a:r>
            <a:r>
              <a:rPr lang="zh-CN" altLang="en-US" dirty="0"/>
              <a:t>：确认实体所声称的身份</a:t>
            </a:r>
            <a:endParaRPr lang="en-US" altLang="zh-CN" dirty="0"/>
          </a:p>
          <a:p>
            <a:r>
              <a:rPr lang="zh-CN" altLang="en-US" dirty="0" smtClean="0">
                <a:latin typeface="+mn-ea"/>
              </a:rPr>
              <a:t>完整性</a:t>
            </a:r>
            <a:r>
              <a:rPr lang="zh-CN" altLang="en-US" dirty="0">
                <a:latin typeface="+mn-ea"/>
              </a:rPr>
              <a:t>（</a:t>
            </a:r>
            <a:r>
              <a:rPr lang="en-US" altLang="zh-CN" dirty="0">
                <a:latin typeface="+mn-ea"/>
              </a:rPr>
              <a:t>Integrity</a:t>
            </a:r>
            <a:r>
              <a:rPr lang="zh-CN" altLang="en-US" dirty="0">
                <a:latin typeface="+mn-ea"/>
              </a:rPr>
              <a:t>）</a:t>
            </a:r>
            <a:endParaRPr lang="en-US" altLang="zh-CN" dirty="0">
              <a:latin typeface="+mn-ea"/>
            </a:endParaRPr>
          </a:p>
          <a:p>
            <a:pPr lvl="1"/>
            <a:r>
              <a:rPr lang="zh-CN" altLang="en-US" dirty="0">
                <a:solidFill>
                  <a:srgbClr val="FF0000"/>
                </a:solidFill>
              </a:rPr>
              <a:t>数据完整性</a:t>
            </a:r>
            <a:r>
              <a:rPr lang="zh-CN" altLang="en-US" dirty="0"/>
              <a:t>：信息在传输过程中不被篡改</a:t>
            </a:r>
            <a:endParaRPr lang="en-US" altLang="zh-CN" dirty="0" smtClean="0">
              <a:latin typeface="+mn-ea"/>
            </a:endParaRPr>
          </a:p>
          <a:p>
            <a:r>
              <a:rPr lang="zh-CN" altLang="en-US" dirty="0" smtClean="0">
                <a:latin typeface="+mn-ea"/>
              </a:rPr>
              <a:t>可用性</a:t>
            </a:r>
            <a:endParaRPr lang="en-US" altLang="zh-CN" dirty="0">
              <a:latin typeface="+mn-ea"/>
            </a:endParaRPr>
          </a:p>
          <a:p>
            <a:pPr lvl="1"/>
            <a:r>
              <a:rPr lang="zh-CN" altLang="en-US" dirty="0">
                <a:solidFill>
                  <a:srgbClr val="FF0000"/>
                </a:solidFill>
              </a:rPr>
              <a:t>可用性</a:t>
            </a:r>
            <a:r>
              <a:rPr lang="zh-CN" altLang="en-US" dirty="0"/>
              <a:t>：授权者能使用信息和信息系统</a:t>
            </a:r>
            <a:endParaRPr lang="en-US" altLang="zh-CN" dirty="0"/>
          </a:p>
          <a:p>
            <a:pPr lvl="1"/>
            <a:r>
              <a:rPr lang="zh-CN" altLang="en-US" dirty="0">
                <a:solidFill>
                  <a:srgbClr val="FF0000"/>
                </a:solidFill>
              </a:rPr>
              <a:t>访问控制</a:t>
            </a:r>
            <a:r>
              <a:rPr lang="zh-CN" altLang="en-US" dirty="0"/>
              <a:t>：通过授权限制用户能访问的</a:t>
            </a:r>
            <a:r>
              <a:rPr lang="zh-CN" altLang="en-US" dirty="0" smtClean="0"/>
              <a:t>资源</a:t>
            </a:r>
            <a:endParaRPr lang="en-US" altLang="zh-CN" dirty="0" smtClean="0"/>
          </a:p>
          <a:p>
            <a:pPr lvl="1"/>
            <a:r>
              <a:rPr lang="zh-CN" altLang="en-US" dirty="0">
                <a:solidFill>
                  <a:srgbClr val="FF0000"/>
                </a:solidFill>
              </a:rPr>
              <a:t>可控性</a:t>
            </a:r>
            <a:r>
              <a:rPr lang="zh-CN" altLang="en-US" dirty="0"/>
              <a:t>：对信息和信息系统实施安全监控管理</a:t>
            </a:r>
            <a:endParaRPr lang="en-US" altLang="zh-CN" dirty="0"/>
          </a:p>
          <a:p>
            <a:r>
              <a:rPr lang="zh-CN" altLang="en-US" dirty="0" smtClean="0">
                <a:latin typeface="+mn-ea"/>
              </a:rPr>
              <a:t>可</a:t>
            </a:r>
            <a:r>
              <a:rPr lang="zh-CN" altLang="en-US" dirty="0">
                <a:latin typeface="+mn-ea"/>
              </a:rPr>
              <a:t>审计</a:t>
            </a:r>
            <a:r>
              <a:rPr lang="zh-CN" altLang="en-US" dirty="0" smtClean="0">
                <a:latin typeface="+mn-ea"/>
              </a:rPr>
              <a:t>性</a:t>
            </a:r>
            <a:endParaRPr lang="en-US" altLang="zh-CN" dirty="0" smtClean="0">
              <a:latin typeface="+mn-ea"/>
            </a:endParaRPr>
          </a:p>
          <a:p>
            <a:pPr lvl="1"/>
            <a:r>
              <a:rPr lang="zh-CN" altLang="en-US" dirty="0">
                <a:solidFill>
                  <a:srgbClr val="FF0000"/>
                </a:solidFill>
              </a:rPr>
              <a:t>收据与确认</a:t>
            </a:r>
            <a:r>
              <a:rPr lang="zh-CN" altLang="en-US" dirty="0"/>
              <a:t>：告知已经收到信息或服务</a:t>
            </a:r>
            <a:endParaRPr lang="en-US" altLang="zh-CN" dirty="0"/>
          </a:p>
          <a:p>
            <a:pPr lvl="1"/>
            <a:r>
              <a:rPr lang="zh-CN" altLang="en-US" dirty="0">
                <a:solidFill>
                  <a:srgbClr val="FF0000"/>
                </a:solidFill>
              </a:rPr>
              <a:t>不可否认性</a:t>
            </a:r>
            <a:r>
              <a:rPr lang="zh-CN" altLang="en-US" dirty="0"/>
              <a:t>：实体不能否认自己的</a:t>
            </a:r>
            <a:r>
              <a:rPr lang="zh-CN" altLang="en-US" dirty="0" smtClean="0"/>
              <a:t>行为</a:t>
            </a:r>
            <a:endParaRPr lang="zh-CN" altLang="en-US"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10" name="流程图: 可选过程 9">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60620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sz="3200" dirty="0" smtClean="0"/>
              <a:t>The </a:t>
            </a:r>
            <a:r>
              <a:rPr lang="en-US" altLang="zh-CN" sz="3200" dirty="0"/>
              <a:t>Information Security </a:t>
            </a:r>
            <a:r>
              <a:rPr lang="en-US" altLang="zh-CN" sz="3200" dirty="0" smtClean="0"/>
              <a:t>Triad</a:t>
            </a:r>
            <a:r>
              <a:rPr lang="en-US" altLang="zh-CN" sz="3200" dirty="0"/>
              <a:t>: </a:t>
            </a:r>
            <a:r>
              <a:rPr lang="en-US" altLang="zh-CN" sz="3200" dirty="0" smtClean="0"/>
              <a:t>CIA</a:t>
            </a:r>
            <a:br>
              <a:rPr lang="en-US" altLang="zh-CN" sz="3200" dirty="0" smtClean="0"/>
            </a:br>
            <a:r>
              <a:rPr lang="zh-CN" altLang="en-US" sz="2400" dirty="0" smtClean="0"/>
              <a:t>（</a:t>
            </a:r>
            <a:r>
              <a:rPr lang="en-US" altLang="zh-CN" sz="2400" dirty="0" smtClean="0"/>
              <a:t>From Wiki</a:t>
            </a:r>
            <a:r>
              <a:rPr lang="zh-CN" altLang="en-US" sz="2400" dirty="0" smtClean="0"/>
              <a:t>）</a:t>
            </a:r>
            <a:endParaRPr lang="zh-CN" altLang="en-US" sz="2400" dirty="0"/>
          </a:p>
        </p:txBody>
      </p:sp>
      <p:sp>
        <p:nvSpPr>
          <p:cNvPr id="2" name="内容占位符 1"/>
          <p:cNvSpPr>
            <a:spLocks noGrp="1"/>
          </p:cNvSpPr>
          <p:nvPr>
            <p:ph idx="1"/>
          </p:nvPr>
        </p:nvSpPr>
        <p:spPr>
          <a:xfrm>
            <a:off x="457200" y="1295400"/>
            <a:ext cx="3322712" cy="5029200"/>
          </a:xfrm>
        </p:spPr>
        <p:txBody>
          <a:bodyPr/>
          <a:lstStyle/>
          <a:p>
            <a:r>
              <a:rPr lang="zh-CN" altLang="en-US" sz="2000" dirty="0" smtClean="0"/>
              <a:t>信息安全属性</a:t>
            </a:r>
            <a:r>
              <a:rPr lang="en-US" altLang="zh-CN" sz="2000" dirty="0" smtClean="0"/>
              <a:t>CIA</a:t>
            </a:r>
            <a:r>
              <a:rPr lang="zh-CN" altLang="en-US" sz="2000" dirty="0" smtClean="0"/>
              <a:t>：</a:t>
            </a:r>
            <a:r>
              <a:rPr lang="zh-CN" altLang="en-US" sz="2000" dirty="0" smtClean="0">
                <a:solidFill>
                  <a:srgbClr val="FF0000"/>
                </a:solidFill>
              </a:rPr>
              <a:t>保密性、完整性、可用性</a:t>
            </a:r>
            <a:r>
              <a:rPr lang="zh-CN" altLang="en-US" sz="2000" dirty="0" smtClean="0"/>
              <a:t>。</a:t>
            </a:r>
            <a:endParaRPr lang="en-US" altLang="zh-CN" sz="2000" dirty="0" smtClean="0"/>
          </a:p>
          <a:p>
            <a:endParaRPr lang="en-US" altLang="zh-CN" sz="2000" dirty="0" smtClean="0"/>
          </a:p>
          <a:p>
            <a:r>
              <a:rPr lang="zh-CN" altLang="en-US" sz="2000" dirty="0" smtClean="0"/>
              <a:t>信息系统通过在</a:t>
            </a:r>
            <a:r>
              <a:rPr lang="zh-CN" altLang="en-US" sz="2000" dirty="0"/>
              <a:t>硬件、软件、通信</a:t>
            </a:r>
            <a:r>
              <a:rPr lang="zh-CN" altLang="en-US" sz="2000" dirty="0" smtClean="0">
                <a:solidFill>
                  <a:srgbClr val="FF0000"/>
                </a:solidFill>
              </a:rPr>
              <a:t>三个主要部分</a:t>
            </a:r>
            <a:r>
              <a:rPr lang="zh-CN" altLang="en-US" sz="2000" dirty="0" smtClean="0"/>
              <a:t>上确定和应用信息安全行业标准，实现在物理</a:t>
            </a:r>
            <a:r>
              <a:rPr lang="zh-CN" altLang="en-US" sz="2000" dirty="0"/>
              <a:t>、个人、和组织</a:t>
            </a:r>
            <a:r>
              <a:rPr lang="zh-CN" altLang="en-US" sz="2000" dirty="0">
                <a:solidFill>
                  <a:srgbClr val="FF0000"/>
                </a:solidFill>
              </a:rPr>
              <a:t>三个层面</a:t>
            </a:r>
            <a:r>
              <a:rPr lang="zh-CN" altLang="en-US" sz="2000" dirty="0" smtClean="0"/>
              <a:t>上提供保护和预防机制。</a:t>
            </a:r>
            <a:endParaRPr lang="en-US" altLang="zh-CN" sz="2000" dirty="0" smtClean="0"/>
          </a:p>
          <a:p>
            <a:endParaRPr lang="en-US" altLang="zh-CN" sz="2000" dirty="0" smtClean="0"/>
          </a:p>
          <a:p>
            <a:r>
              <a:rPr lang="zh-CN" altLang="zh-CN" sz="2000" dirty="0" smtClean="0"/>
              <a:t>从</a:t>
            </a:r>
            <a:r>
              <a:rPr lang="zh-CN" altLang="zh-CN" sz="2000" dirty="0"/>
              <a:t>本质上讲，程序或</a:t>
            </a:r>
            <a:r>
              <a:rPr lang="zh-CN" altLang="zh-CN" sz="2000" dirty="0" smtClean="0"/>
              <a:t>政策的实施</a:t>
            </a:r>
            <a:r>
              <a:rPr lang="zh-CN" altLang="en-US" sz="2000" dirty="0" smtClean="0"/>
              <a:t>是用来</a:t>
            </a:r>
            <a:r>
              <a:rPr lang="zh-CN" altLang="zh-CN" sz="2000" dirty="0" smtClean="0"/>
              <a:t>告诉人</a:t>
            </a:r>
            <a:r>
              <a:rPr lang="zh-CN" altLang="en-US" sz="2000" dirty="0" smtClean="0"/>
              <a:t>们</a:t>
            </a:r>
            <a:r>
              <a:rPr lang="zh-CN" altLang="zh-CN" sz="2000" dirty="0" smtClean="0"/>
              <a:t>（</a:t>
            </a:r>
            <a:r>
              <a:rPr lang="zh-CN" altLang="zh-CN" sz="2000" dirty="0"/>
              <a:t>管理员，用户和运营商）如何</a:t>
            </a:r>
            <a:r>
              <a:rPr lang="zh-CN" altLang="zh-CN" sz="2000" dirty="0" smtClean="0"/>
              <a:t>使用</a:t>
            </a:r>
            <a:r>
              <a:rPr lang="zh-CN" altLang="en-US" sz="2000" dirty="0" smtClean="0"/>
              <a:t>产品</a:t>
            </a:r>
            <a:r>
              <a:rPr lang="zh-CN" altLang="zh-CN" sz="2000" dirty="0" smtClean="0"/>
              <a:t>以</a:t>
            </a:r>
            <a:r>
              <a:rPr lang="zh-CN" altLang="zh-CN" sz="2000" dirty="0"/>
              <a:t>确保组织内的信息</a:t>
            </a:r>
            <a:r>
              <a:rPr lang="zh-CN" altLang="zh-CN" sz="2000" dirty="0" smtClean="0"/>
              <a:t>安全。</a:t>
            </a:r>
            <a:endParaRPr lang="zh-CN" altLang="en-US" sz="2000" dirty="0"/>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12</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pic>
        <p:nvPicPr>
          <p:cNvPr id="6" name="Picture 2" descr="C:\Users\ThinkPad User\Desktop\CIAJMK1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419" y="785096"/>
            <a:ext cx="5559093" cy="5453945"/>
          </a:xfrm>
          <a:prstGeom prst="rect">
            <a:avLst/>
          </a:prstGeom>
          <a:noFill/>
          <a:extLst>
            <a:ext uri="{909E8E84-426E-40DD-AFC4-6F175D3DCCD1}">
              <a14:hiddenFill xmlns:a14="http://schemas.microsoft.com/office/drawing/2010/main">
                <a:solidFill>
                  <a:srgbClr val="FFFFFF"/>
                </a:solidFill>
              </a14:hiddenFill>
            </a:ext>
          </a:extLst>
        </p:spPr>
      </p:pic>
      <p:sp>
        <p:nvSpPr>
          <p:cNvPr id="8" name="流程图: 可选过程 7">
            <a:hlinkClick r:id="rId4"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9" name="流程图: 可选过程 8">
            <a:hlinkClick r:id="rId5"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10" name="流程图: 可选过程 9">
            <a:hlinkClick r:id="rId6"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11" name="流程图: 可选过程 10">
            <a:hlinkClick r:id="rId7"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575474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二、安全框架与模型</a:t>
            </a:r>
            <a:endParaRPr lang="zh-CN" altLang="en-US" dirty="0"/>
          </a:p>
        </p:txBody>
      </p:sp>
      <p:sp>
        <p:nvSpPr>
          <p:cNvPr id="3" name="内容占位符 2"/>
          <p:cNvSpPr>
            <a:spLocks noGrp="1"/>
          </p:cNvSpPr>
          <p:nvPr>
            <p:ph idx="1"/>
          </p:nvPr>
        </p:nvSpPr>
        <p:spPr/>
        <p:txBody>
          <a:bodyPr>
            <a:normAutofit/>
          </a:bodyPr>
          <a:lstStyle/>
          <a:p>
            <a:r>
              <a:rPr lang="zh-CN" altLang="en-US" dirty="0" smtClean="0"/>
              <a:t>安全框架：</a:t>
            </a:r>
            <a:endParaRPr lang="en-US" altLang="zh-CN" dirty="0" smtClean="0"/>
          </a:p>
          <a:p>
            <a:pPr lvl="1"/>
            <a:r>
              <a:rPr lang="zh-CN" altLang="en-US" sz="2400" dirty="0" smtClean="0"/>
              <a:t>目的：为了有效评价一个机构的安全需求；对各种安全产品和政策进行评估和选择</a:t>
            </a:r>
            <a:endParaRPr lang="en-US" altLang="zh-CN" sz="2400" dirty="0" smtClean="0"/>
          </a:p>
          <a:p>
            <a:pPr lvl="1"/>
            <a:r>
              <a:rPr lang="zh-CN" altLang="en-US" sz="2400" dirty="0" smtClean="0"/>
              <a:t>以某种系统的方法来定义对安全的要求并刻画满足这些要求的措施</a:t>
            </a:r>
            <a:endParaRPr lang="en-US" altLang="zh-CN" sz="2400" dirty="0" smtClean="0"/>
          </a:p>
          <a:p>
            <a:pPr lvl="1"/>
            <a:endParaRPr lang="en-US" altLang="zh-CN" sz="2400" dirty="0" smtClean="0"/>
          </a:p>
          <a:p>
            <a:pPr marL="342900" lvl="1" indent="-342900">
              <a:buFont typeface="Wingdings" pitchFamily="2" charset="2"/>
              <a:buChar char="Ø"/>
            </a:pPr>
            <a:r>
              <a:rPr lang="en-US" altLang="zh-CN" sz="2800" dirty="0" smtClean="0"/>
              <a:t>ITU-T</a:t>
            </a:r>
            <a:r>
              <a:rPr lang="zh-CN" altLang="en-US" sz="2800" dirty="0" smtClean="0"/>
              <a:t>推荐</a:t>
            </a:r>
            <a:r>
              <a:rPr lang="en-US" altLang="zh-CN" sz="2800" dirty="0" smtClean="0"/>
              <a:t>X.800</a:t>
            </a:r>
            <a:r>
              <a:rPr lang="zh-CN" altLang="en-US" sz="2800" dirty="0" smtClean="0"/>
              <a:t>方案，即</a:t>
            </a:r>
            <a:r>
              <a:rPr lang="en-US" altLang="zh-CN" sz="2800" dirty="0" smtClean="0">
                <a:solidFill>
                  <a:srgbClr val="FF0000"/>
                </a:solidFill>
              </a:rPr>
              <a:t>OSI</a:t>
            </a:r>
            <a:r>
              <a:rPr lang="zh-CN" altLang="en-US" sz="2800" dirty="0" smtClean="0">
                <a:solidFill>
                  <a:srgbClr val="FF0000"/>
                </a:solidFill>
              </a:rPr>
              <a:t>安全框架</a:t>
            </a:r>
            <a:endParaRPr lang="en-US" altLang="zh-CN" sz="2800" dirty="0" smtClean="0">
              <a:solidFill>
                <a:srgbClr val="FF0000"/>
              </a:solidFill>
            </a:endParaRPr>
          </a:p>
          <a:p>
            <a:pPr lvl="1"/>
            <a:r>
              <a:rPr lang="en-US" altLang="zh-CN" sz="2400" dirty="0" smtClean="0"/>
              <a:t>OSI</a:t>
            </a:r>
            <a:r>
              <a:rPr lang="zh-CN" altLang="en-US" sz="2400" dirty="0" smtClean="0"/>
              <a:t>：</a:t>
            </a:r>
            <a:r>
              <a:rPr lang="en-US" altLang="zh-CN" sz="2400" dirty="0" smtClean="0"/>
              <a:t>Open Systems Interconnection</a:t>
            </a:r>
            <a:r>
              <a:rPr lang="zh-CN" altLang="en-US" sz="2400" dirty="0" smtClean="0"/>
              <a:t>开放式系统互联</a:t>
            </a:r>
            <a:endParaRPr lang="en-US" altLang="zh-CN" sz="2400" dirty="0" smtClean="0"/>
          </a:p>
          <a:p>
            <a:pPr lvl="1"/>
            <a:r>
              <a:rPr lang="zh-CN" altLang="en-US" sz="2400" dirty="0" smtClean="0"/>
              <a:t>定义安全需求和提供安全需求的系统化方法。它为许多概念提供了一些有用的描述。</a:t>
            </a:r>
            <a:endParaRPr lang="en-US" altLang="zh-CN" sz="2400" dirty="0" smtClean="0"/>
          </a:p>
          <a:p>
            <a:pPr lvl="1"/>
            <a:endParaRPr lang="en-US" altLang="zh-CN" sz="24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10" name="流程图: 可选过程 9">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1540345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OSI</a:t>
            </a:r>
            <a:r>
              <a:rPr lang="zh-CN" altLang="en-US" dirty="0" smtClean="0"/>
              <a:t>安全框架</a:t>
            </a:r>
            <a:endParaRPr lang="zh-CN" altLang="en-US" dirty="0"/>
          </a:p>
        </p:txBody>
      </p:sp>
      <p:sp>
        <p:nvSpPr>
          <p:cNvPr id="3" name="内容占位符 2"/>
          <p:cNvSpPr>
            <a:spLocks noGrp="1"/>
          </p:cNvSpPr>
          <p:nvPr>
            <p:ph idx="1"/>
          </p:nvPr>
        </p:nvSpPr>
        <p:spPr>
          <a:xfrm>
            <a:off x="457200" y="1295400"/>
            <a:ext cx="8363272" cy="5029200"/>
          </a:xfrm>
        </p:spPr>
        <p:txBody>
          <a:bodyPr/>
          <a:lstStyle/>
          <a:p>
            <a:r>
              <a:rPr lang="zh-CN" altLang="en-US" dirty="0" smtClean="0"/>
              <a:t>关注安全性攻击、安全机制和安全服务</a:t>
            </a:r>
            <a:endParaRPr lang="en-US" altLang="zh-CN" dirty="0" smtClean="0"/>
          </a:p>
          <a:p>
            <a:endParaRPr lang="en-US" altLang="zh-CN" dirty="0"/>
          </a:p>
          <a:p>
            <a:endParaRPr lang="en-US" altLang="zh-CN" dirty="0" smtClean="0"/>
          </a:p>
          <a:p>
            <a:endParaRPr lang="en-US" altLang="zh-CN" dirty="0"/>
          </a:p>
          <a:p>
            <a:endParaRPr lang="en-US" altLang="zh-CN" dirty="0" smtClean="0"/>
          </a:p>
          <a:p>
            <a:pPr lvl="1"/>
            <a:endParaRPr lang="en-US" altLang="zh-CN" dirty="0"/>
          </a:p>
          <a:p>
            <a:pPr lvl="1"/>
            <a:endParaRPr lang="en-US" altLang="zh-CN" dirty="0" smtClean="0"/>
          </a:p>
          <a:p>
            <a:pPr lvl="1"/>
            <a:endParaRPr lang="en-US" altLang="zh-CN" dirty="0" smtClean="0"/>
          </a:p>
          <a:p>
            <a:pPr lvl="1"/>
            <a:endParaRPr lang="en-US" altLang="zh-CN" dirty="0"/>
          </a:p>
          <a:p>
            <a:pPr lvl="1"/>
            <a:r>
              <a:rPr lang="zh-CN" altLang="en-US" sz="2000" dirty="0"/>
              <a:t>安全服务的目的是利用一种或多种安全机制进行反</a:t>
            </a:r>
            <a:r>
              <a:rPr lang="zh-CN" altLang="en-US" sz="2000" dirty="0" smtClean="0"/>
              <a:t>攻击</a:t>
            </a:r>
            <a:endParaRPr lang="zh-CN" altLang="en-US" sz="2000" dirty="0"/>
          </a:p>
          <a:p>
            <a:pPr lvl="1"/>
            <a:r>
              <a:rPr lang="zh-CN" altLang="en-US" sz="2000" dirty="0"/>
              <a:t>许多安全机制都</a:t>
            </a:r>
            <a:r>
              <a:rPr lang="zh-CN" altLang="en-US" sz="2000" dirty="0">
                <a:solidFill>
                  <a:srgbClr val="FF0000"/>
                </a:solidFill>
              </a:rPr>
              <a:t>以密码技术为基础</a:t>
            </a:r>
            <a:endParaRPr lang="en-US" altLang="zh-CN" sz="2000" dirty="0" smtClean="0"/>
          </a:p>
        </p:txBody>
      </p:sp>
      <p:sp>
        <p:nvSpPr>
          <p:cNvPr id="23" name="矩形 22"/>
          <p:cNvSpPr/>
          <p:nvPr/>
        </p:nvSpPr>
        <p:spPr>
          <a:xfrm>
            <a:off x="2712836" y="1924838"/>
            <a:ext cx="803425" cy="461665"/>
          </a:xfrm>
          <a:prstGeom prst="rect">
            <a:avLst/>
          </a:prstGeom>
        </p:spPr>
        <p:txBody>
          <a:bodyPr wrap="none">
            <a:spAutoFit/>
          </a:bodyPr>
          <a:lstStyle/>
          <a:p>
            <a:r>
              <a:rPr lang="zh-CN" altLang="en-US" sz="2400" b="1" dirty="0" smtClean="0">
                <a:solidFill>
                  <a:srgbClr val="FF0000"/>
                </a:solidFill>
                <a:latin typeface="楷体" pitchFamily="49" charset="-122"/>
                <a:ea typeface="楷体" pitchFamily="49" charset="-122"/>
              </a:rPr>
              <a:t>威胁</a:t>
            </a:r>
            <a:endParaRPr lang="zh-CN" altLang="en-US" sz="2400" b="1" dirty="0">
              <a:solidFill>
                <a:srgbClr val="FF0000"/>
              </a:solidFill>
              <a:latin typeface="楷体" pitchFamily="49" charset="-122"/>
              <a:ea typeface="楷体" pitchFamily="49" charset="-122"/>
            </a:endParaRPr>
          </a:p>
        </p:txBody>
      </p:sp>
      <p:sp>
        <p:nvSpPr>
          <p:cNvPr id="34" name="矩形 33"/>
          <p:cNvSpPr/>
          <p:nvPr/>
        </p:nvSpPr>
        <p:spPr>
          <a:xfrm>
            <a:off x="5580112" y="1924838"/>
            <a:ext cx="803425" cy="461665"/>
          </a:xfrm>
          <a:prstGeom prst="rect">
            <a:avLst/>
          </a:prstGeom>
        </p:spPr>
        <p:txBody>
          <a:bodyPr wrap="none">
            <a:spAutoFit/>
          </a:bodyPr>
          <a:lstStyle/>
          <a:p>
            <a:r>
              <a:rPr lang="zh-CN" altLang="en-US" sz="2400" b="1" dirty="0" smtClean="0">
                <a:solidFill>
                  <a:srgbClr val="FF0000"/>
                </a:solidFill>
                <a:latin typeface="楷体" pitchFamily="49" charset="-122"/>
                <a:ea typeface="楷体" pitchFamily="49" charset="-122"/>
              </a:rPr>
              <a:t>支撑</a:t>
            </a:r>
            <a:endParaRPr lang="zh-CN" altLang="en-US" sz="2400" b="1" dirty="0">
              <a:solidFill>
                <a:srgbClr val="FF0000"/>
              </a:solidFill>
              <a:latin typeface="楷体" pitchFamily="49" charset="-122"/>
              <a:ea typeface="楷体" pitchFamily="49" charset="-122"/>
            </a:endParaRPr>
          </a:p>
        </p:txBody>
      </p:sp>
      <p:sp>
        <p:nvSpPr>
          <p:cNvPr id="70" name="AutoShape 3"/>
          <p:cNvSpPr>
            <a:spLocks noChangeArrowheads="1"/>
          </p:cNvSpPr>
          <p:nvPr/>
        </p:nvSpPr>
        <p:spPr bwMode="gray">
          <a:xfrm>
            <a:off x="2916238" y="2417137"/>
            <a:ext cx="504825" cy="576262"/>
          </a:xfrm>
          <a:prstGeom prst="chevron">
            <a:avLst>
              <a:gd name="adj" fmla="val 52514"/>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 name="AutoShape 4"/>
          <p:cNvSpPr>
            <a:spLocks noChangeArrowheads="1"/>
          </p:cNvSpPr>
          <p:nvPr/>
        </p:nvSpPr>
        <p:spPr bwMode="gray">
          <a:xfrm rot="10800000">
            <a:off x="5723359" y="2417137"/>
            <a:ext cx="504825" cy="576262"/>
          </a:xfrm>
          <a:prstGeom prst="chevron">
            <a:avLst>
              <a:gd name="adj" fmla="val 52514"/>
            </a:avLst>
          </a:prstGeom>
          <a:solidFill>
            <a:schemeClr val="hlink"/>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5" name="组合 4"/>
          <p:cNvGrpSpPr/>
          <p:nvPr/>
        </p:nvGrpSpPr>
        <p:grpSpPr>
          <a:xfrm>
            <a:off x="971800" y="1805268"/>
            <a:ext cx="1800000" cy="1800000"/>
            <a:chOff x="755650" y="1898650"/>
            <a:chExt cx="2160588" cy="2160588"/>
          </a:xfrm>
        </p:grpSpPr>
        <p:sp>
          <p:nvSpPr>
            <p:cNvPr id="77" name="Oval 10"/>
            <p:cNvSpPr>
              <a:spLocks noChangeArrowheads="1"/>
            </p:cNvSpPr>
            <p:nvPr/>
          </p:nvSpPr>
          <p:spPr bwMode="gray">
            <a:xfrm>
              <a:off x="755650" y="1898650"/>
              <a:ext cx="2160588" cy="2160588"/>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78" name="Oval 11"/>
            <p:cNvSpPr>
              <a:spLocks noChangeArrowheads="1"/>
            </p:cNvSpPr>
            <p:nvPr/>
          </p:nvSpPr>
          <p:spPr bwMode="gray">
            <a:xfrm>
              <a:off x="755650" y="1898650"/>
              <a:ext cx="2160588" cy="2160588"/>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79" name="Oval 12"/>
            <p:cNvSpPr>
              <a:spLocks noChangeArrowheads="1"/>
            </p:cNvSpPr>
            <p:nvPr/>
          </p:nvSpPr>
          <p:spPr bwMode="gray">
            <a:xfrm>
              <a:off x="896938" y="2039938"/>
              <a:ext cx="1878012" cy="1878012"/>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80" name="Oval 13"/>
            <p:cNvSpPr>
              <a:spLocks noChangeArrowheads="1"/>
            </p:cNvSpPr>
            <p:nvPr/>
          </p:nvSpPr>
          <p:spPr bwMode="gray">
            <a:xfrm>
              <a:off x="898525" y="2043113"/>
              <a:ext cx="1878013" cy="1878012"/>
            </a:xfrm>
            <a:prstGeom prst="ellipse">
              <a:avLst/>
            </a:prstGeom>
            <a:gradFill rotWithShape="1">
              <a:gsLst>
                <a:gs pos="0">
                  <a:schemeClr val="folHlink">
                    <a:gamma/>
                    <a:shade val="63529"/>
                    <a:invGamma/>
                  </a:schemeClr>
                </a:gs>
                <a:gs pos="100000">
                  <a:schemeClr val="fo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81" name="Oval 14"/>
            <p:cNvSpPr>
              <a:spLocks noChangeArrowheads="1"/>
            </p:cNvSpPr>
            <p:nvPr/>
          </p:nvSpPr>
          <p:spPr bwMode="gray">
            <a:xfrm>
              <a:off x="990600" y="2133600"/>
              <a:ext cx="1690688" cy="169068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82" name="Group 15"/>
            <p:cNvGrpSpPr>
              <a:grpSpLocks/>
            </p:cNvGrpSpPr>
            <p:nvPr/>
          </p:nvGrpSpPr>
          <p:grpSpPr bwMode="auto">
            <a:xfrm>
              <a:off x="1017588" y="2159000"/>
              <a:ext cx="1636712" cy="1636713"/>
              <a:chOff x="4166" y="1706"/>
              <a:chExt cx="1252" cy="1252"/>
            </a:xfrm>
          </p:grpSpPr>
          <p:sp>
            <p:nvSpPr>
              <p:cNvPr id="83" name="Oval 1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4" name="Oval 1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5" name="Oval 1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6" name="Oval 1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grpSp>
        <p:nvGrpSpPr>
          <p:cNvPr id="8" name="组合 7"/>
          <p:cNvGrpSpPr/>
          <p:nvPr/>
        </p:nvGrpSpPr>
        <p:grpSpPr>
          <a:xfrm>
            <a:off x="3682319" y="1794688"/>
            <a:ext cx="1800000" cy="1800000"/>
            <a:chOff x="3492500" y="1905000"/>
            <a:chExt cx="2160588" cy="2160588"/>
          </a:xfrm>
        </p:grpSpPr>
        <p:sp>
          <p:nvSpPr>
            <p:cNvPr id="87" name="Oval 20"/>
            <p:cNvSpPr>
              <a:spLocks noChangeArrowheads="1"/>
            </p:cNvSpPr>
            <p:nvPr/>
          </p:nvSpPr>
          <p:spPr bwMode="gray">
            <a:xfrm>
              <a:off x="3492500" y="1905000"/>
              <a:ext cx="2160588" cy="2160588"/>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88" name="Oval 21"/>
            <p:cNvSpPr>
              <a:spLocks noChangeArrowheads="1"/>
            </p:cNvSpPr>
            <p:nvPr/>
          </p:nvSpPr>
          <p:spPr bwMode="gray">
            <a:xfrm>
              <a:off x="3492500" y="1905000"/>
              <a:ext cx="2160588" cy="2160588"/>
            </a:xfrm>
            <a:prstGeom prst="ellipse">
              <a:avLst/>
            </a:prstGeom>
            <a:gradFill rotWithShape="1">
              <a:gsLst>
                <a:gs pos="0">
                  <a:schemeClr val="accent1">
                    <a:alpha val="32001"/>
                  </a:schemeClr>
                </a:gs>
                <a:gs pos="100000">
                  <a:schemeClr val="accent1">
                    <a:gamma/>
                    <a:shade val="46275"/>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89" name="Oval 22"/>
            <p:cNvSpPr>
              <a:spLocks noChangeArrowheads="1"/>
            </p:cNvSpPr>
            <p:nvPr/>
          </p:nvSpPr>
          <p:spPr bwMode="gray">
            <a:xfrm>
              <a:off x="3633788" y="2046288"/>
              <a:ext cx="1878012" cy="1878012"/>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90" name="Oval 23"/>
            <p:cNvSpPr>
              <a:spLocks noChangeArrowheads="1"/>
            </p:cNvSpPr>
            <p:nvPr/>
          </p:nvSpPr>
          <p:spPr bwMode="gray">
            <a:xfrm>
              <a:off x="3635375" y="2049463"/>
              <a:ext cx="1878013" cy="1878012"/>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91" name="Oval 24"/>
            <p:cNvSpPr>
              <a:spLocks noChangeArrowheads="1"/>
            </p:cNvSpPr>
            <p:nvPr/>
          </p:nvSpPr>
          <p:spPr bwMode="gray">
            <a:xfrm>
              <a:off x="3727450" y="2139950"/>
              <a:ext cx="1690688" cy="169068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92" name="Group 25"/>
            <p:cNvGrpSpPr>
              <a:grpSpLocks/>
            </p:cNvGrpSpPr>
            <p:nvPr/>
          </p:nvGrpSpPr>
          <p:grpSpPr bwMode="auto">
            <a:xfrm>
              <a:off x="3754438" y="2159000"/>
              <a:ext cx="1636712" cy="1636713"/>
              <a:chOff x="4166" y="1706"/>
              <a:chExt cx="1252" cy="1252"/>
            </a:xfrm>
          </p:grpSpPr>
          <p:sp>
            <p:nvSpPr>
              <p:cNvPr id="93" name="Oval 2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94" name="Oval 2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95" name="Oval 2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96" name="Oval 2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grpSp>
        <p:nvGrpSpPr>
          <p:cNvPr id="7" name="组合 6"/>
          <p:cNvGrpSpPr/>
          <p:nvPr/>
        </p:nvGrpSpPr>
        <p:grpSpPr>
          <a:xfrm>
            <a:off x="6372735" y="1794687"/>
            <a:ext cx="1800000" cy="1800000"/>
            <a:chOff x="6227763" y="1905000"/>
            <a:chExt cx="2160587" cy="2160588"/>
          </a:xfrm>
        </p:grpSpPr>
        <p:sp>
          <p:nvSpPr>
            <p:cNvPr id="72" name="Oval 5"/>
            <p:cNvSpPr>
              <a:spLocks noChangeArrowheads="1"/>
            </p:cNvSpPr>
            <p:nvPr/>
          </p:nvSpPr>
          <p:spPr bwMode="gray">
            <a:xfrm>
              <a:off x="6227763" y="1905000"/>
              <a:ext cx="2160587" cy="216058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73" name="Oval 6"/>
            <p:cNvSpPr>
              <a:spLocks noChangeArrowheads="1"/>
            </p:cNvSpPr>
            <p:nvPr/>
          </p:nvSpPr>
          <p:spPr bwMode="gray">
            <a:xfrm>
              <a:off x="6227763" y="1905000"/>
              <a:ext cx="2160587" cy="2160588"/>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74" name="Oval 7"/>
            <p:cNvSpPr>
              <a:spLocks noChangeArrowheads="1"/>
            </p:cNvSpPr>
            <p:nvPr/>
          </p:nvSpPr>
          <p:spPr bwMode="gray">
            <a:xfrm>
              <a:off x="6369050" y="2046288"/>
              <a:ext cx="1878013" cy="187801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75" name="Oval 8"/>
            <p:cNvSpPr>
              <a:spLocks noChangeArrowheads="1"/>
            </p:cNvSpPr>
            <p:nvPr/>
          </p:nvSpPr>
          <p:spPr bwMode="gray">
            <a:xfrm>
              <a:off x="6400800" y="2057400"/>
              <a:ext cx="1878013" cy="1878013"/>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76" name="Oval 9"/>
            <p:cNvSpPr>
              <a:spLocks noChangeArrowheads="1"/>
            </p:cNvSpPr>
            <p:nvPr/>
          </p:nvSpPr>
          <p:spPr bwMode="gray">
            <a:xfrm>
              <a:off x="6470650" y="2139950"/>
              <a:ext cx="1690688" cy="169068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97" name="Group 30"/>
            <p:cNvGrpSpPr>
              <a:grpSpLocks/>
            </p:cNvGrpSpPr>
            <p:nvPr/>
          </p:nvGrpSpPr>
          <p:grpSpPr bwMode="auto">
            <a:xfrm>
              <a:off x="6500813" y="2159000"/>
              <a:ext cx="1636712" cy="1636713"/>
              <a:chOff x="4166" y="1706"/>
              <a:chExt cx="1252" cy="1252"/>
            </a:xfrm>
          </p:grpSpPr>
          <p:sp>
            <p:nvSpPr>
              <p:cNvPr id="98" name="Oval 31"/>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99" name="Oval 32"/>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00" name="Oval 33"/>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01" name="Oval 34"/>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sp>
        <p:nvSpPr>
          <p:cNvPr id="103" name="AutoShape 36"/>
          <p:cNvSpPr>
            <a:spLocks noChangeArrowheads="1"/>
          </p:cNvSpPr>
          <p:nvPr/>
        </p:nvSpPr>
        <p:spPr bwMode="auto">
          <a:xfrm>
            <a:off x="3313287" y="3717032"/>
            <a:ext cx="2482849" cy="1801465"/>
          </a:xfrm>
          <a:prstGeom prst="roundRect">
            <a:avLst>
              <a:gd name="adj" fmla="val 20518"/>
            </a:avLst>
          </a:prstGeom>
          <a:noFill/>
          <a:ln w="38100" algn="ctr">
            <a:solidFill>
              <a:schemeClr val="tx1"/>
            </a:solidFill>
            <a:round/>
            <a:headEnd/>
            <a:tailEnd/>
          </a:ln>
          <a:effectLst/>
          <a:extLst>
            <a:ext uri="{909E8E84-426E-40DD-AFC4-6F175D3DCCD1}">
              <a14:hiddenFill xmlns:a14="http://schemas.microsoft.com/office/drawing/2010/main">
                <a:gradFill rotWithShape="1">
                  <a:gsLst>
                    <a:gs pos="0">
                      <a:schemeClr val="bg1"/>
                    </a:gs>
                    <a:gs pos="100000">
                      <a:schemeClr val="bg1">
                        <a:gamma/>
                        <a:shade val="46275"/>
                        <a:invGamma/>
                      </a:schemeClr>
                    </a:gs>
                  </a:gsLst>
                  <a:lin ang="0" scaled="1"/>
                </a:gradFill>
              </a14:hiddenFill>
            </a:ext>
            <a:ext uri="{AF507438-7753-43E0-B8FC-AC1667EBCBE1}">
              <a14:hiddenEffects xmlns:a14="http://schemas.microsoft.com/office/drawing/2010/main">
                <a:effectLst>
                  <a:outerShdw dist="63500" dir="3187806" algn="ctr" rotWithShape="0">
                    <a:srgbClr val="001D3A"/>
                  </a:outerShdw>
                </a:effectLst>
              </a14:hiddenEffects>
            </a:ext>
          </a:extLst>
        </p:spPr>
        <p:txBody>
          <a:bodyPr wrap="square" anchor="t" anchorCtr="0"/>
          <a:lstStyle/>
          <a:p>
            <a:pPr eaLnBrk="0" hangingPunct="0"/>
            <a:r>
              <a:rPr lang="zh-CN" altLang="en-US" sz="2000" dirty="0" smtClean="0">
                <a:latin typeface="楷体" pitchFamily="49" charset="-122"/>
                <a:ea typeface="楷体" pitchFamily="49" charset="-122"/>
              </a:rPr>
              <a:t>用来检测、阻止攻击，或者从攻击状态恢复到正常状态的</a:t>
            </a:r>
            <a:r>
              <a:rPr lang="zh-CN" altLang="en-US" sz="2000" b="1" dirty="0" smtClean="0">
                <a:solidFill>
                  <a:srgbClr val="FF0000"/>
                </a:solidFill>
                <a:latin typeface="楷体" pitchFamily="49" charset="-122"/>
                <a:ea typeface="楷体" pitchFamily="49" charset="-122"/>
              </a:rPr>
              <a:t>过程</a:t>
            </a:r>
            <a:r>
              <a:rPr lang="zh-CN" altLang="en-US" sz="2000" dirty="0" smtClean="0">
                <a:latin typeface="楷体" pitchFamily="49" charset="-122"/>
                <a:ea typeface="楷体" pitchFamily="49" charset="-122"/>
              </a:rPr>
              <a:t>，或实现该过程的</a:t>
            </a:r>
            <a:r>
              <a:rPr lang="zh-CN" altLang="en-US" sz="2000" b="1" dirty="0" smtClean="0">
                <a:solidFill>
                  <a:srgbClr val="FF0000"/>
                </a:solidFill>
                <a:latin typeface="楷体" pitchFamily="49" charset="-122"/>
                <a:ea typeface="楷体" pitchFamily="49" charset="-122"/>
              </a:rPr>
              <a:t>设备</a:t>
            </a:r>
            <a:endParaRPr lang="zh-CN" altLang="en-US" sz="2000" b="1" dirty="0">
              <a:solidFill>
                <a:srgbClr val="FF0000"/>
              </a:solidFill>
              <a:latin typeface="楷体" pitchFamily="49" charset="-122"/>
              <a:ea typeface="楷体" pitchFamily="49" charset="-122"/>
            </a:endParaRPr>
          </a:p>
        </p:txBody>
      </p:sp>
      <p:sp>
        <p:nvSpPr>
          <p:cNvPr id="104" name="AutoShape 37"/>
          <p:cNvSpPr>
            <a:spLocks noChangeArrowheads="1"/>
          </p:cNvSpPr>
          <p:nvPr/>
        </p:nvSpPr>
        <p:spPr bwMode="auto">
          <a:xfrm>
            <a:off x="6300192" y="3717032"/>
            <a:ext cx="2057400" cy="1801465"/>
          </a:xfrm>
          <a:prstGeom prst="roundRect">
            <a:avLst>
              <a:gd name="adj" fmla="val 19881"/>
            </a:avLst>
          </a:prstGeom>
          <a:noFill/>
          <a:ln w="38100" algn="ctr">
            <a:solidFill>
              <a:schemeClr val="tx1"/>
            </a:solidFill>
            <a:round/>
            <a:headEnd/>
            <a:tailEnd/>
          </a:ln>
          <a:effectLst/>
          <a:extLst>
            <a:ext uri="{909E8E84-426E-40DD-AFC4-6F175D3DCCD1}">
              <a14:hiddenFill xmlns:a14="http://schemas.microsoft.com/office/drawing/2010/main">
                <a:gradFill rotWithShape="1">
                  <a:gsLst>
                    <a:gs pos="0">
                      <a:schemeClr val="bg1"/>
                    </a:gs>
                    <a:gs pos="100000">
                      <a:schemeClr val="bg1">
                        <a:gamma/>
                        <a:shade val="46275"/>
                        <a:invGamma/>
                      </a:schemeClr>
                    </a:gs>
                  </a:gsLst>
                  <a:lin ang="0" scaled="1"/>
                </a:gradFill>
              </a14:hiddenFill>
            </a:ext>
            <a:ext uri="{AF507438-7753-43E0-B8FC-AC1667EBCBE1}">
              <a14:hiddenEffects xmlns:a14="http://schemas.microsoft.com/office/drawing/2010/main">
                <a:effectLst>
                  <a:outerShdw dist="63500" dir="3187806" algn="ctr" rotWithShape="0">
                    <a:srgbClr val="001D3A"/>
                  </a:outerShdw>
                </a:effectLst>
              </a14:hiddenEffects>
            </a:ext>
          </a:extLst>
        </p:spPr>
        <p:txBody>
          <a:bodyPr wrap="square" anchor="t" anchorCtr="0"/>
          <a:lstStyle/>
          <a:p>
            <a:pPr algn="just"/>
            <a:r>
              <a:rPr lang="zh-CN" altLang="en-US" sz="2000" dirty="0">
                <a:latin typeface="楷体" pitchFamily="49" charset="-122"/>
                <a:ea typeface="楷体" pitchFamily="49" charset="-122"/>
              </a:rPr>
              <a:t>加强数据处理</a:t>
            </a:r>
            <a:r>
              <a:rPr lang="en-US" altLang="zh-CN" sz="2000" dirty="0">
                <a:latin typeface="楷体" pitchFamily="49" charset="-122"/>
                <a:ea typeface="楷体" pitchFamily="49" charset="-122"/>
              </a:rPr>
              <a:t>/</a:t>
            </a:r>
            <a:r>
              <a:rPr lang="zh-CN" altLang="en-US" sz="2000" dirty="0" smtClean="0">
                <a:latin typeface="楷体" pitchFamily="49" charset="-122"/>
                <a:ea typeface="楷体" pitchFamily="49" charset="-122"/>
              </a:rPr>
              <a:t>传输</a:t>
            </a:r>
            <a:r>
              <a:rPr lang="en-US" altLang="zh-CN" sz="2000" dirty="0" smtClean="0">
                <a:latin typeface="楷体" pitchFamily="49" charset="-122"/>
                <a:ea typeface="楷体" pitchFamily="49" charset="-122"/>
              </a:rPr>
              <a:t>/</a:t>
            </a:r>
            <a:r>
              <a:rPr lang="zh-CN" altLang="en-US" sz="2000" dirty="0">
                <a:latin typeface="楷体" pitchFamily="49" charset="-122"/>
                <a:ea typeface="楷体" pitchFamily="49" charset="-122"/>
              </a:rPr>
              <a:t>存储系统的安全性</a:t>
            </a:r>
            <a:r>
              <a:rPr lang="zh-CN" altLang="en-US" sz="2000" dirty="0" smtClean="0">
                <a:latin typeface="楷体" pitchFamily="49" charset="-122"/>
                <a:ea typeface="楷体" pitchFamily="49" charset="-122"/>
              </a:rPr>
              <a:t>的</a:t>
            </a:r>
            <a:r>
              <a:rPr lang="zh-CN" altLang="en-US" sz="2000" b="1" dirty="0" smtClean="0">
                <a:solidFill>
                  <a:srgbClr val="FF0000"/>
                </a:solidFill>
                <a:latin typeface="楷体" pitchFamily="49" charset="-122"/>
                <a:ea typeface="楷体" pitchFamily="49" charset="-122"/>
              </a:rPr>
              <a:t>具体处理</a:t>
            </a:r>
            <a:r>
              <a:rPr lang="zh-CN" altLang="en-US" sz="2000" b="1" dirty="0">
                <a:solidFill>
                  <a:srgbClr val="FF0000"/>
                </a:solidFill>
                <a:latin typeface="楷体" pitchFamily="49" charset="-122"/>
                <a:ea typeface="楷体" pitchFamily="49" charset="-122"/>
              </a:rPr>
              <a:t>过程和措施</a:t>
            </a:r>
          </a:p>
        </p:txBody>
      </p:sp>
      <p:sp>
        <p:nvSpPr>
          <p:cNvPr id="105" name="Text Box 38"/>
          <p:cNvSpPr txBox="1">
            <a:spLocks noChangeArrowheads="1"/>
          </p:cNvSpPr>
          <p:nvPr/>
        </p:nvSpPr>
        <p:spPr bwMode="gray">
          <a:xfrm>
            <a:off x="1090830" y="2488019"/>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rgbClr val="000000"/>
                </a:solidFill>
                <a:ea typeface="宋体" charset="-122"/>
              </a:rPr>
              <a:t>安全性攻击</a:t>
            </a:r>
            <a:endParaRPr lang="en-US" altLang="zh-CN" sz="2000" b="1" dirty="0">
              <a:solidFill>
                <a:srgbClr val="000000"/>
              </a:solidFill>
              <a:ea typeface="宋体" charset="-122"/>
            </a:endParaRPr>
          </a:p>
        </p:txBody>
      </p:sp>
      <p:sp>
        <p:nvSpPr>
          <p:cNvPr id="106" name="Text Box 39"/>
          <p:cNvSpPr txBox="1">
            <a:spLocks noChangeArrowheads="1"/>
          </p:cNvSpPr>
          <p:nvPr/>
        </p:nvSpPr>
        <p:spPr bwMode="gray">
          <a:xfrm>
            <a:off x="3973819" y="2505213"/>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rgbClr val="000000"/>
                </a:solidFill>
                <a:ea typeface="宋体" charset="-122"/>
              </a:rPr>
              <a:t>安全服务</a:t>
            </a:r>
            <a:endParaRPr lang="en-US" altLang="zh-CN" sz="2000" b="1" dirty="0">
              <a:solidFill>
                <a:srgbClr val="000000"/>
              </a:solidFill>
              <a:ea typeface="宋体" charset="-122"/>
            </a:endParaRPr>
          </a:p>
        </p:txBody>
      </p:sp>
      <p:sp>
        <p:nvSpPr>
          <p:cNvPr id="107" name="Text Box 40"/>
          <p:cNvSpPr txBox="1">
            <a:spLocks noChangeArrowheads="1"/>
          </p:cNvSpPr>
          <p:nvPr/>
        </p:nvSpPr>
        <p:spPr bwMode="gray">
          <a:xfrm>
            <a:off x="6705858" y="2494631"/>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rgbClr val="000000"/>
                </a:solidFill>
                <a:ea typeface="宋体" charset="-122"/>
              </a:rPr>
              <a:t>安全机制</a:t>
            </a:r>
            <a:endParaRPr lang="en-US" altLang="zh-CN" sz="2000" b="1" dirty="0">
              <a:solidFill>
                <a:srgbClr val="000000"/>
              </a:solidFill>
              <a:ea typeface="宋体" charset="-122"/>
            </a:endParaRPr>
          </a:p>
        </p:txBody>
      </p:sp>
      <p:sp>
        <p:nvSpPr>
          <p:cNvPr id="108" name="AutoShape 37"/>
          <p:cNvSpPr>
            <a:spLocks noChangeArrowheads="1"/>
          </p:cNvSpPr>
          <p:nvPr/>
        </p:nvSpPr>
        <p:spPr bwMode="auto">
          <a:xfrm>
            <a:off x="827584" y="3717032"/>
            <a:ext cx="2057400" cy="1153393"/>
          </a:xfrm>
          <a:prstGeom prst="roundRect">
            <a:avLst>
              <a:gd name="adj" fmla="val 19881"/>
            </a:avLst>
          </a:prstGeom>
          <a:noFill/>
          <a:ln w="38100" algn="ctr">
            <a:solidFill>
              <a:schemeClr val="tx1"/>
            </a:solidFill>
            <a:round/>
            <a:headEnd/>
            <a:tailEnd/>
          </a:ln>
          <a:effectLst/>
          <a:extLst>
            <a:ext uri="{909E8E84-426E-40DD-AFC4-6F175D3DCCD1}">
              <a14:hiddenFill xmlns:a14="http://schemas.microsoft.com/office/drawing/2010/main">
                <a:gradFill rotWithShape="1">
                  <a:gsLst>
                    <a:gs pos="0">
                      <a:schemeClr val="bg1"/>
                    </a:gs>
                    <a:gs pos="100000">
                      <a:schemeClr val="bg1">
                        <a:gamma/>
                        <a:shade val="46275"/>
                        <a:invGamma/>
                      </a:schemeClr>
                    </a:gs>
                  </a:gsLst>
                  <a:lin ang="0" scaled="1"/>
                </a:gradFill>
              </a14:hiddenFill>
            </a:ext>
            <a:ext uri="{AF507438-7753-43E0-B8FC-AC1667EBCBE1}">
              <a14:hiddenEffects xmlns:a14="http://schemas.microsoft.com/office/drawing/2010/main">
                <a:effectLst>
                  <a:outerShdw dist="63500" dir="3187806" algn="ctr" rotWithShape="0">
                    <a:srgbClr val="001D3A"/>
                  </a:outerShdw>
                </a:effectLst>
              </a14:hiddenEffects>
            </a:ext>
          </a:extLst>
        </p:spPr>
        <p:txBody>
          <a:bodyPr wrap="square" anchor="t" anchorCtr="0"/>
          <a:lstStyle/>
          <a:p>
            <a:pPr algn="just"/>
            <a:r>
              <a:rPr lang="zh-CN" altLang="en-US" sz="2000" dirty="0">
                <a:latin typeface="楷体" pitchFamily="49" charset="-122"/>
                <a:ea typeface="楷体" pitchFamily="49" charset="-122"/>
              </a:rPr>
              <a:t>任何危及信息系统安全的</a:t>
            </a:r>
            <a:r>
              <a:rPr lang="zh-CN" altLang="en-US" sz="2000" b="1" dirty="0">
                <a:solidFill>
                  <a:srgbClr val="FF0000"/>
                </a:solidFill>
                <a:latin typeface="楷体" pitchFamily="49" charset="-122"/>
                <a:ea typeface="楷体" pitchFamily="49" charset="-122"/>
              </a:rPr>
              <a:t>活动</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14</a:t>
            </a:fld>
            <a:endParaRPr lang="en-US" altLang="zh-CN" dirty="0"/>
          </a:p>
        </p:txBody>
      </p:sp>
      <p:sp>
        <p:nvSpPr>
          <p:cNvPr id="46" name="流程图: 可选过程 45">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47" name="流程图: 可选过程 46">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48" name="流程图: 可选过程 47">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49" name="流程图: 可选过程 48">
            <a:hlinkClick r:id="rId6"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2480996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网络安全模型</a:t>
            </a:r>
            <a:endParaRPr lang="zh-CN" altLang="en-US" dirty="0"/>
          </a:p>
        </p:txBody>
      </p:sp>
      <p:sp>
        <p:nvSpPr>
          <p:cNvPr id="3" name="内容占位符 2"/>
          <p:cNvSpPr>
            <a:spLocks noGrp="1"/>
          </p:cNvSpPr>
          <p:nvPr>
            <p:ph idx="1"/>
          </p:nvPr>
        </p:nvSpPr>
        <p:spPr/>
        <p:txBody>
          <a:bodyPr/>
          <a:lstStyle/>
          <a:p>
            <a:r>
              <a:rPr lang="zh-CN" altLang="en-US" dirty="0" smtClean="0"/>
              <a:t>所有提供安全的技术都具备：</a:t>
            </a:r>
            <a:endParaRPr lang="en-US" altLang="zh-CN" dirty="0" smtClean="0"/>
          </a:p>
          <a:p>
            <a:pPr lvl="1"/>
            <a:r>
              <a:rPr lang="zh-CN" altLang="en-US" dirty="0" smtClean="0"/>
              <a:t>对待发送信息进行安全相关变换</a:t>
            </a:r>
            <a:endParaRPr lang="en-US" altLang="zh-CN" dirty="0" smtClean="0"/>
          </a:p>
          <a:p>
            <a:pPr lvl="1"/>
            <a:r>
              <a:rPr lang="zh-CN" altLang="en-US" dirty="0" smtClean="0"/>
              <a:t>两个当事人共享一些秘密信息，而对手对此一无所知</a:t>
            </a:r>
            <a:endParaRPr lang="zh-CN" altLang="en-US" dirty="0"/>
          </a:p>
        </p:txBody>
      </p:sp>
      <p:grpSp>
        <p:nvGrpSpPr>
          <p:cNvPr id="31" name="组合 30"/>
          <p:cNvGrpSpPr/>
          <p:nvPr/>
        </p:nvGrpSpPr>
        <p:grpSpPr>
          <a:xfrm>
            <a:off x="677922" y="2852936"/>
            <a:ext cx="8180358" cy="3143248"/>
            <a:chOff x="677922" y="3429000"/>
            <a:chExt cx="8180358" cy="3143248"/>
          </a:xfrm>
        </p:grpSpPr>
        <p:sp>
          <p:nvSpPr>
            <p:cNvPr id="6" name="矩形 5"/>
            <p:cNvSpPr/>
            <p:nvPr/>
          </p:nvSpPr>
          <p:spPr>
            <a:xfrm>
              <a:off x="2178120" y="4786322"/>
              <a:ext cx="214314" cy="857256"/>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07342" y="4786322"/>
              <a:ext cx="214314" cy="857256"/>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柱形 8"/>
            <p:cNvSpPr/>
            <p:nvPr/>
          </p:nvSpPr>
          <p:spPr>
            <a:xfrm rot="16200000">
              <a:off x="4535574" y="3357562"/>
              <a:ext cx="285752" cy="3714776"/>
            </a:xfrm>
            <a:prstGeom prst="can">
              <a:avLst>
                <a:gd name="adj" fmla="val 40851"/>
              </a:avLst>
            </a:prstGeom>
            <a:gradFill>
              <a:gsLst>
                <a:gs pos="0">
                  <a:schemeClr val="tx1">
                    <a:lumMod val="85000"/>
                    <a:lumOff val="15000"/>
                  </a:schemeClr>
                </a:gs>
                <a:gs pos="17999">
                  <a:schemeClr val="tx1">
                    <a:lumMod val="65000"/>
                    <a:lumOff val="35000"/>
                  </a:schemeClr>
                </a:gs>
                <a:gs pos="36000">
                  <a:schemeClr val="bg1">
                    <a:lumMod val="50000"/>
                  </a:schemeClr>
                </a:gs>
                <a:gs pos="72000">
                  <a:schemeClr val="bg1">
                    <a:lumMod val="95000"/>
                  </a:schemeClr>
                </a:gs>
                <a:gs pos="83000">
                  <a:schemeClr val="tx1">
                    <a:lumMod val="50000"/>
                    <a:lumOff val="50000"/>
                  </a:schemeClr>
                </a:gs>
                <a:gs pos="100000">
                  <a:schemeClr val="tx1"/>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1" name="直接箭头连接符 10"/>
            <p:cNvCxnSpPr/>
            <p:nvPr/>
          </p:nvCxnSpPr>
          <p:spPr>
            <a:xfrm>
              <a:off x="1749492" y="4929198"/>
              <a:ext cx="428628"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749492" y="5500702"/>
              <a:ext cx="428628"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7321656" y="5000636"/>
              <a:ext cx="428628"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321656" y="5500702"/>
              <a:ext cx="428628" cy="1588"/>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3"/>
              <a:endCxn id="9" idx="1"/>
            </p:cNvCxnSpPr>
            <p:nvPr/>
          </p:nvCxnSpPr>
          <p:spPr>
            <a:xfrm>
              <a:off x="2392434" y="5214950"/>
              <a:ext cx="428628"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3"/>
              <a:endCxn id="7" idx="1"/>
            </p:cNvCxnSpPr>
            <p:nvPr/>
          </p:nvCxnSpPr>
          <p:spPr>
            <a:xfrm>
              <a:off x="6535838" y="5214950"/>
              <a:ext cx="571504"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rot="5400000">
              <a:off x="4429211" y="5821379"/>
              <a:ext cx="642942"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5400000">
              <a:off x="4309594" y="4500570"/>
              <a:ext cx="858050" cy="794"/>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10800000" flipV="1">
              <a:off x="2535310" y="4071941"/>
              <a:ext cx="1500198" cy="285752"/>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5535706" y="4071942"/>
              <a:ext cx="1571636" cy="285752"/>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106550" y="4714884"/>
              <a:ext cx="646331" cy="369332"/>
            </a:xfrm>
            <a:prstGeom prst="rect">
              <a:avLst/>
            </a:prstGeom>
            <a:noFill/>
          </p:spPr>
          <p:txBody>
            <a:bodyPr wrap="none" rtlCol="0">
              <a:spAutoFit/>
            </a:bodyPr>
            <a:lstStyle/>
            <a:p>
              <a:r>
                <a:rPr lang="zh-CN" altLang="en-US" dirty="0" smtClean="0"/>
                <a:t>消息</a:t>
              </a:r>
              <a:endParaRPr lang="zh-CN" altLang="en-US" dirty="0"/>
            </a:p>
          </p:txBody>
        </p:sp>
        <p:sp>
          <p:nvSpPr>
            <p:cNvPr id="35" name="TextBox 34"/>
            <p:cNvSpPr txBox="1"/>
            <p:nvPr/>
          </p:nvSpPr>
          <p:spPr>
            <a:xfrm>
              <a:off x="7750284" y="4786322"/>
              <a:ext cx="646331" cy="369332"/>
            </a:xfrm>
            <a:prstGeom prst="rect">
              <a:avLst/>
            </a:prstGeom>
            <a:noFill/>
          </p:spPr>
          <p:txBody>
            <a:bodyPr wrap="none" rtlCol="0">
              <a:spAutoFit/>
            </a:bodyPr>
            <a:lstStyle/>
            <a:p>
              <a:r>
                <a:rPr lang="zh-CN" altLang="en-US" dirty="0" smtClean="0"/>
                <a:t>消息</a:t>
              </a:r>
              <a:endParaRPr lang="zh-CN" altLang="en-US" dirty="0"/>
            </a:p>
          </p:txBody>
        </p:sp>
        <p:sp>
          <p:nvSpPr>
            <p:cNvPr id="36" name="TextBox 35"/>
            <p:cNvSpPr txBox="1"/>
            <p:nvPr/>
          </p:nvSpPr>
          <p:spPr>
            <a:xfrm>
              <a:off x="677922" y="5286388"/>
              <a:ext cx="1107996" cy="369332"/>
            </a:xfrm>
            <a:prstGeom prst="rect">
              <a:avLst/>
            </a:prstGeom>
            <a:noFill/>
          </p:spPr>
          <p:txBody>
            <a:bodyPr wrap="none" rtlCol="0">
              <a:spAutoFit/>
            </a:bodyPr>
            <a:lstStyle/>
            <a:p>
              <a:r>
                <a:rPr lang="zh-CN" altLang="en-US" dirty="0" smtClean="0"/>
                <a:t>秘密信息</a:t>
              </a:r>
              <a:endParaRPr lang="zh-CN" altLang="en-US" dirty="0"/>
            </a:p>
          </p:txBody>
        </p:sp>
        <p:sp>
          <p:nvSpPr>
            <p:cNvPr id="37" name="TextBox 36"/>
            <p:cNvSpPr txBox="1"/>
            <p:nvPr/>
          </p:nvSpPr>
          <p:spPr>
            <a:xfrm>
              <a:off x="7750284" y="5286388"/>
              <a:ext cx="1107996" cy="369332"/>
            </a:xfrm>
            <a:prstGeom prst="rect">
              <a:avLst/>
            </a:prstGeom>
            <a:noFill/>
          </p:spPr>
          <p:txBody>
            <a:bodyPr wrap="none" rtlCol="0">
              <a:spAutoFit/>
            </a:bodyPr>
            <a:lstStyle/>
            <a:p>
              <a:r>
                <a:rPr lang="zh-CN" altLang="en-US" dirty="0" smtClean="0"/>
                <a:t>秘密信息</a:t>
              </a:r>
              <a:endParaRPr lang="zh-CN" altLang="en-US" dirty="0"/>
            </a:p>
          </p:txBody>
        </p:sp>
        <p:sp>
          <p:nvSpPr>
            <p:cNvPr id="38" name="TextBox 37"/>
            <p:cNvSpPr txBox="1"/>
            <p:nvPr/>
          </p:nvSpPr>
          <p:spPr>
            <a:xfrm>
              <a:off x="1537154" y="5786454"/>
              <a:ext cx="1569660" cy="369332"/>
            </a:xfrm>
            <a:prstGeom prst="rect">
              <a:avLst/>
            </a:prstGeom>
            <a:noFill/>
          </p:spPr>
          <p:txBody>
            <a:bodyPr wrap="none" rtlCol="0">
              <a:spAutoFit/>
            </a:bodyPr>
            <a:lstStyle/>
            <a:p>
              <a:r>
                <a:rPr lang="zh-CN" altLang="en-US" dirty="0" smtClean="0"/>
                <a:t>安全相关变换</a:t>
              </a:r>
              <a:endParaRPr lang="zh-CN" altLang="en-US" dirty="0"/>
            </a:p>
          </p:txBody>
        </p:sp>
        <p:sp>
          <p:nvSpPr>
            <p:cNvPr id="39" name="TextBox 38"/>
            <p:cNvSpPr txBox="1"/>
            <p:nvPr/>
          </p:nvSpPr>
          <p:spPr>
            <a:xfrm>
              <a:off x="6392962" y="5715016"/>
              <a:ext cx="1569660" cy="369332"/>
            </a:xfrm>
            <a:prstGeom prst="rect">
              <a:avLst/>
            </a:prstGeom>
            <a:noFill/>
          </p:spPr>
          <p:txBody>
            <a:bodyPr wrap="none" rtlCol="0">
              <a:spAutoFit/>
            </a:bodyPr>
            <a:lstStyle/>
            <a:p>
              <a:r>
                <a:rPr lang="zh-CN" altLang="en-US" dirty="0" smtClean="0"/>
                <a:t>安全相关变换</a:t>
              </a:r>
              <a:endParaRPr lang="zh-CN" altLang="en-US" dirty="0"/>
            </a:p>
          </p:txBody>
        </p:sp>
        <p:sp>
          <p:nvSpPr>
            <p:cNvPr id="40" name="TextBox 39"/>
            <p:cNvSpPr txBox="1"/>
            <p:nvPr/>
          </p:nvSpPr>
          <p:spPr>
            <a:xfrm>
              <a:off x="3428992" y="3429000"/>
              <a:ext cx="2723823" cy="646331"/>
            </a:xfrm>
            <a:prstGeom prst="rect">
              <a:avLst/>
            </a:prstGeom>
            <a:noFill/>
          </p:spPr>
          <p:txBody>
            <a:bodyPr wrap="none" rtlCol="0">
              <a:spAutoFit/>
            </a:bodyPr>
            <a:lstStyle/>
            <a:p>
              <a:pPr algn="ctr"/>
              <a:r>
                <a:rPr lang="zh-CN" altLang="en-US" dirty="0" smtClean="0"/>
                <a:t>可信第三方</a:t>
              </a:r>
              <a:endParaRPr lang="en-US" altLang="zh-CN" dirty="0" smtClean="0"/>
            </a:p>
            <a:p>
              <a:pPr algn="ctr"/>
              <a:r>
                <a:rPr lang="zh-CN" altLang="en-US" dirty="0" smtClean="0"/>
                <a:t>（分配秘密信息、仲裁）</a:t>
              </a:r>
              <a:endParaRPr lang="zh-CN" altLang="en-US" dirty="0"/>
            </a:p>
          </p:txBody>
        </p:sp>
        <p:sp>
          <p:nvSpPr>
            <p:cNvPr id="49" name="TextBox 48"/>
            <p:cNvSpPr txBox="1"/>
            <p:nvPr/>
          </p:nvSpPr>
          <p:spPr>
            <a:xfrm>
              <a:off x="1678054" y="4214818"/>
              <a:ext cx="877163" cy="369332"/>
            </a:xfrm>
            <a:prstGeom prst="rect">
              <a:avLst/>
            </a:prstGeom>
            <a:noFill/>
          </p:spPr>
          <p:txBody>
            <a:bodyPr wrap="none" rtlCol="0">
              <a:spAutoFit/>
            </a:bodyPr>
            <a:lstStyle/>
            <a:p>
              <a:r>
                <a:rPr lang="zh-CN" altLang="en-US" dirty="0" smtClean="0"/>
                <a:t>当事人</a:t>
              </a:r>
              <a:endParaRPr lang="zh-CN" altLang="en-US" dirty="0"/>
            </a:p>
          </p:txBody>
        </p:sp>
        <p:sp>
          <p:nvSpPr>
            <p:cNvPr id="50" name="TextBox 49"/>
            <p:cNvSpPr txBox="1"/>
            <p:nvPr/>
          </p:nvSpPr>
          <p:spPr>
            <a:xfrm>
              <a:off x="7178780" y="4214818"/>
              <a:ext cx="877163" cy="369332"/>
            </a:xfrm>
            <a:prstGeom prst="rect">
              <a:avLst/>
            </a:prstGeom>
            <a:noFill/>
          </p:spPr>
          <p:txBody>
            <a:bodyPr wrap="none" rtlCol="0">
              <a:spAutoFit/>
            </a:bodyPr>
            <a:lstStyle/>
            <a:p>
              <a:r>
                <a:rPr lang="zh-CN" altLang="en-US" dirty="0" smtClean="0"/>
                <a:t>当事人</a:t>
              </a:r>
              <a:endParaRPr lang="zh-CN" altLang="en-US" dirty="0"/>
            </a:p>
          </p:txBody>
        </p:sp>
        <p:sp>
          <p:nvSpPr>
            <p:cNvPr id="53" name="TextBox 52"/>
            <p:cNvSpPr txBox="1"/>
            <p:nvPr/>
          </p:nvSpPr>
          <p:spPr>
            <a:xfrm>
              <a:off x="4321260" y="6202916"/>
              <a:ext cx="877163" cy="369332"/>
            </a:xfrm>
            <a:prstGeom prst="rect">
              <a:avLst/>
            </a:prstGeom>
            <a:noFill/>
          </p:spPr>
          <p:txBody>
            <a:bodyPr wrap="none" rtlCol="0">
              <a:spAutoFit/>
            </a:bodyPr>
            <a:lstStyle/>
            <a:p>
              <a:r>
                <a:rPr lang="zh-CN" altLang="en-US" dirty="0" smtClean="0"/>
                <a:t>攻击者</a:t>
              </a:r>
              <a:endParaRPr lang="zh-CN" altLang="en-US" dirty="0"/>
            </a:p>
          </p:txBody>
        </p:sp>
        <p:sp>
          <p:nvSpPr>
            <p:cNvPr id="56" name="TextBox 55"/>
            <p:cNvSpPr txBox="1"/>
            <p:nvPr/>
          </p:nvSpPr>
          <p:spPr>
            <a:xfrm>
              <a:off x="3857620" y="5345684"/>
              <a:ext cx="646331" cy="369332"/>
            </a:xfrm>
            <a:prstGeom prst="rect">
              <a:avLst/>
            </a:prstGeom>
            <a:noFill/>
          </p:spPr>
          <p:txBody>
            <a:bodyPr wrap="none" rtlCol="0">
              <a:spAutoFit/>
            </a:bodyPr>
            <a:lstStyle/>
            <a:p>
              <a:r>
                <a:rPr lang="zh-CN" altLang="en-US" dirty="0" smtClean="0"/>
                <a:t>信道</a:t>
              </a:r>
              <a:endParaRPr lang="zh-CN" altLang="en-US" dirty="0"/>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8" name="灯片编号占位符 7"/>
          <p:cNvSpPr>
            <a:spLocks noGrp="1"/>
          </p:cNvSpPr>
          <p:nvPr>
            <p:ph type="sldNum" sz="quarter" idx="10"/>
          </p:nvPr>
        </p:nvSpPr>
        <p:spPr/>
        <p:txBody>
          <a:bodyPr/>
          <a:lstStyle/>
          <a:p>
            <a:pPr>
              <a:defRPr/>
            </a:pPr>
            <a:fld id="{17B7F836-6F9F-42A8-9450-B93EA774C316}" type="slidenum">
              <a:rPr lang="zh-CN" altLang="en-US" smtClean="0"/>
              <a:pPr>
                <a:defRPr/>
              </a:pPr>
              <a:t>15</a:t>
            </a:fld>
            <a:endParaRPr lang="en-US" altLang="zh-CN" dirty="0"/>
          </a:p>
        </p:txBody>
      </p:sp>
      <p:sp>
        <p:nvSpPr>
          <p:cNvPr id="33" name="流程图: 可选过程 32">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41" name="流程图: 可选过程 40">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42" name="流程图: 可选过程 41">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43" name="流程图: 可选过程 42">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1061928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使用网络安全模型需要：</a:t>
            </a:r>
            <a:endParaRPr lang="en-US" altLang="zh-CN" dirty="0" smtClean="0"/>
          </a:p>
          <a:p>
            <a:pPr lvl="1">
              <a:spcAft>
                <a:spcPts val="600"/>
              </a:spcAft>
            </a:pPr>
            <a:r>
              <a:rPr lang="zh-CN" altLang="en-US" dirty="0" smtClean="0"/>
              <a:t>设计适当的安全相关</a:t>
            </a:r>
            <a:r>
              <a:rPr lang="zh-CN" altLang="en-US" dirty="0" smtClean="0">
                <a:solidFill>
                  <a:srgbClr val="FF0000"/>
                </a:solidFill>
              </a:rPr>
              <a:t>变换算法</a:t>
            </a:r>
            <a:endParaRPr lang="en-US" altLang="zh-CN" dirty="0" smtClean="0">
              <a:solidFill>
                <a:srgbClr val="FF0000"/>
              </a:solidFill>
            </a:endParaRPr>
          </a:p>
          <a:p>
            <a:pPr lvl="1">
              <a:spcAft>
                <a:spcPts val="600"/>
              </a:spcAft>
            </a:pPr>
            <a:r>
              <a:rPr lang="zh-CN" altLang="en-US" dirty="0" smtClean="0"/>
              <a:t>产生算法所需的</a:t>
            </a:r>
            <a:r>
              <a:rPr lang="zh-CN" altLang="en-US" dirty="0" smtClean="0">
                <a:solidFill>
                  <a:srgbClr val="FF0000"/>
                </a:solidFill>
              </a:rPr>
              <a:t>秘密信息</a:t>
            </a:r>
            <a:endParaRPr lang="en-US" altLang="zh-CN" dirty="0" smtClean="0"/>
          </a:p>
          <a:p>
            <a:pPr lvl="1">
              <a:spcAft>
                <a:spcPts val="600"/>
              </a:spcAft>
            </a:pPr>
            <a:r>
              <a:rPr lang="zh-CN" altLang="en-US" dirty="0" smtClean="0"/>
              <a:t>设计</a:t>
            </a:r>
            <a:r>
              <a:rPr lang="zh-CN" altLang="en-US" dirty="0" smtClean="0">
                <a:solidFill>
                  <a:srgbClr val="FF0000"/>
                </a:solidFill>
              </a:rPr>
              <a:t>分发、共享</a:t>
            </a:r>
            <a:r>
              <a:rPr lang="zh-CN" altLang="en-US" dirty="0" smtClean="0"/>
              <a:t>秘密信息的方案</a:t>
            </a:r>
            <a:endParaRPr lang="en-US" altLang="zh-CN" dirty="0" smtClean="0"/>
          </a:p>
          <a:p>
            <a:pPr lvl="1">
              <a:spcAft>
                <a:spcPts val="600"/>
              </a:spcAft>
            </a:pPr>
            <a:r>
              <a:rPr lang="zh-CN" altLang="en-US" dirty="0" smtClean="0"/>
              <a:t>指定</a:t>
            </a:r>
            <a:r>
              <a:rPr lang="zh-CN" altLang="en-US" dirty="0" smtClean="0">
                <a:solidFill>
                  <a:srgbClr val="FF0000"/>
                </a:solidFill>
              </a:rPr>
              <a:t>协议</a:t>
            </a:r>
            <a:r>
              <a:rPr lang="zh-CN" altLang="en-US" dirty="0" smtClean="0"/>
              <a:t>，该协议利用安全变换和秘密信息实现安全服务</a:t>
            </a:r>
            <a:endParaRPr lang="en-US" altLang="zh-CN" dirty="0" smtClean="0"/>
          </a:p>
          <a:p>
            <a:pPr lvl="1">
              <a:spcAft>
                <a:spcPts val="600"/>
              </a:spcAft>
            </a:pPr>
            <a:endParaRPr lang="en-US" altLang="zh-CN" dirty="0" smtClean="0"/>
          </a:p>
          <a:p>
            <a:pPr lvl="1">
              <a:spcAft>
                <a:spcPts val="600"/>
              </a:spcAft>
            </a:pPr>
            <a:r>
              <a:rPr lang="zh-CN" altLang="en-US" dirty="0" smtClean="0"/>
              <a:t>密码学是上述问题的基础</a:t>
            </a:r>
            <a:endParaRPr lang="en-US" altLang="zh-CN" dirty="0" smtClean="0"/>
          </a:p>
          <a:p>
            <a:pPr lvl="2">
              <a:spcAft>
                <a:spcPts val="600"/>
              </a:spcAft>
            </a:pPr>
            <a:r>
              <a:rPr lang="zh-CN" altLang="en-US" dirty="0" smtClean="0"/>
              <a:t>如何产生秘密，保存秘密，传输秘密，验证秘密，</a:t>
            </a:r>
            <a:r>
              <a:rPr lang="en-US" altLang="zh-CN" dirty="0" smtClean="0"/>
              <a:t>……</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10" name="流程图: 可选过程 9">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1267424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网络访问安全模型</a:t>
            </a:r>
            <a:endParaRPr lang="zh-CN" altLang="en-US" dirty="0"/>
          </a:p>
        </p:txBody>
      </p:sp>
      <p:sp>
        <p:nvSpPr>
          <p:cNvPr id="3" name="内容占位符 2"/>
          <p:cNvSpPr>
            <a:spLocks noGrp="1"/>
          </p:cNvSpPr>
          <p:nvPr>
            <p:ph idx="1"/>
          </p:nvPr>
        </p:nvSpPr>
        <p:spPr/>
        <p:txBody>
          <a:bodyPr>
            <a:normAutofit fontScale="92500" lnSpcReduction="10000"/>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使用网络访问安全模型需要：</a:t>
            </a:r>
            <a:endParaRPr lang="en-US" altLang="zh-CN" dirty="0" smtClean="0"/>
          </a:p>
          <a:p>
            <a:pPr lvl="1">
              <a:spcAft>
                <a:spcPts val="600"/>
              </a:spcAft>
            </a:pPr>
            <a:r>
              <a:rPr lang="zh-CN" altLang="en-US" dirty="0" smtClean="0"/>
              <a:t>选择合适的看门函数识别用户</a:t>
            </a:r>
            <a:endParaRPr lang="en-US" altLang="zh-CN" dirty="0" smtClean="0"/>
          </a:p>
          <a:p>
            <a:pPr lvl="1">
              <a:spcAft>
                <a:spcPts val="600"/>
              </a:spcAft>
            </a:pPr>
            <a:r>
              <a:rPr lang="zh-CN" altLang="en-US" dirty="0" smtClean="0"/>
              <a:t>实现安全控制，确保仅授权用户可以使用指定信息或资源</a:t>
            </a:r>
            <a:endParaRPr lang="en-US" altLang="zh-CN" dirty="0" smtClean="0"/>
          </a:p>
          <a:p>
            <a:pPr>
              <a:spcAft>
                <a:spcPts val="600"/>
              </a:spcAft>
            </a:pPr>
            <a:r>
              <a:rPr lang="zh-CN" altLang="en-US" dirty="0" smtClean="0"/>
              <a:t>可信计算机系统有助于实现此模型</a:t>
            </a:r>
            <a:endParaRPr lang="en-US" altLang="zh-CN" dirty="0" smtClean="0"/>
          </a:p>
        </p:txBody>
      </p:sp>
      <p:sp>
        <p:nvSpPr>
          <p:cNvPr id="6" name="圆柱形 5"/>
          <p:cNvSpPr/>
          <p:nvPr/>
        </p:nvSpPr>
        <p:spPr>
          <a:xfrm rot="16200000">
            <a:off x="3553913" y="1134719"/>
            <a:ext cx="288032" cy="3292418"/>
          </a:xfrm>
          <a:prstGeom prst="can">
            <a:avLst>
              <a:gd name="adj" fmla="val 40851"/>
            </a:avLst>
          </a:prstGeom>
          <a:gradFill>
            <a:gsLst>
              <a:gs pos="0">
                <a:schemeClr val="accent3">
                  <a:lumMod val="50000"/>
                </a:schemeClr>
              </a:gs>
              <a:gs pos="17999">
                <a:schemeClr val="accent3">
                  <a:lumMod val="75000"/>
                </a:schemeClr>
              </a:gs>
              <a:gs pos="36000">
                <a:schemeClr val="accent3">
                  <a:lumMod val="60000"/>
                  <a:lumOff val="40000"/>
                </a:schemeClr>
              </a:gs>
              <a:gs pos="72000">
                <a:schemeClr val="accent3">
                  <a:lumMod val="20000"/>
                  <a:lumOff val="80000"/>
                </a:schemeClr>
              </a:gs>
              <a:gs pos="83000">
                <a:schemeClr val="accent3">
                  <a:lumMod val="60000"/>
                  <a:lumOff val="40000"/>
                </a:schemeClr>
              </a:gs>
              <a:gs pos="100000">
                <a:schemeClr val="accent3">
                  <a:lumMod val="50000"/>
                </a:schemeClr>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descr="D:\密码学课程\gate.gif"/>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5500694" y="2071678"/>
            <a:ext cx="752475" cy="1152525"/>
          </a:xfrm>
          <a:prstGeom prst="rect">
            <a:avLst/>
          </a:prstGeom>
          <a:noFill/>
        </p:spPr>
      </p:pic>
      <p:grpSp>
        <p:nvGrpSpPr>
          <p:cNvPr id="20" name="组合 19"/>
          <p:cNvGrpSpPr/>
          <p:nvPr/>
        </p:nvGrpSpPr>
        <p:grpSpPr>
          <a:xfrm>
            <a:off x="6429388" y="1730254"/>
            <a:ext cx="2143140" cy="2677656"/>
            <a:chOff x="6572264" y="2033604"/>
            <a:chExt cx="2143140" cy="2677656"/>
          </a:xfrm>
        </p:grpSpPr>
        <p:sp>
          <p:nvSpPr>
            <p:cNvPr id="18" name="TextBox 17"/>
            <p:cNvSpPr txBox="1"/>
            <p:nvPr/>
          </p:nvSpPr>
          <p:spPr>
            <a:xfrm>
              <a:off x="6572264" y="2033604"/>
              <a:ext cx="2143140" cy="2308324"/>
            </a:xfrm>
            <a:prstGeom prst="rect">
              <a:avLst/>
            </a:prstGeom>
            <a:noFill/>
            <a:ln w="25400">
              <a:solidFill>
                <a:schemeClr val="tx1"/>
              </a:solidFill>
            </a:ln>
          </p:spPr>
          <p:txBody>
            <a:bodyPr wrap="square" rtlCol="0">
              <a:spAutoFit/>
            </a:bodyPr>
            <a:lstStyle/>
            <a:p>
              <a:r>
                <a:rPr lang="zh-CN" altLang="en-US" dirty="0" smtClean="0"/>
                <a:t>计算资源（处理器、内存、输入输出等）</a:t>
              </a:r>
              <a:endParaRPr lang="en-US" altLang="zh-CN" dirty="0" smtClean="0"/>
            </a:p>
            <a:p>
              <a:endParaRPr lang="en-US" altLang="zh-CN" dirty="0" smtClean="0"/>
            </a:p>
            <a:p>
              <a:r>
                <a:rPr lang="zh-CN" altLang="en-US" dirty="0" smtClean="0"/>
                <a:t>数据</a:t>
              </a:r>
              <a:endParaRPr lang="en-US" altLang="zh-CN" dirty="0" smtClean="0"/>
            </a:p>
            <a:p>
              <a:endParaRPr lang="en-US" altLang="zh-CN" dirty="0" smtClean="0"/>
            </a:p>
            <a:p>
              <a:r>
                <a:rPr lang="zh-CN" altLang="en-US" dirty="0" smtClean="0"/>
                <a:t>进程</a:t>
              </a:r>
              <a:endParaRPr lang="en-US" altLang="zh-CN" dirty="0" smtClean="0"/>
            </a:p>
            <a:p>
              <a:endParaRPr lang="en-US" altLang="zh-CN" dirty="0" smtClean="0"/>
            </a:p>
            <a:p>
              <a:r>
                <a:rPr lang="zh-CN" altLang="en-US" dirty="0" smtClean="0"/>
                <a:t>软件</a:t>
              </a:r>
              <a:endParaRPr lang="zh-CN" altLang="en-US" dirty="0"/>
            </a:p>
          </p:txBody>
        </p:sp>
        <p:sp>
          <p:nvSpPr>
            <p:cNvPr id="19" name="TextBox 18"/>
            <p:cNvSpPr txBox="1"/>
            <p:nvPr/>
          </p:nvSpPr>
          <p:spPr>
            <a:xfrm>
              <a:off x="6572264" y="4341928"/>
              <a:ext cx="2143140" cy="369332"/>
            </a:xfrm>
            <a:prstGeom prst="rect">
              <a:avLst/>
            </a:prstGeom>
            <a:noFill/>
            <a:ln w="25400">
              <a:solidFill>
                <a:schemeClr val="tx1"/>
              </a:solidFill>
            </a:ln>
          </p:spPr>
          <p:txBody>
            <a:bodyPr wrap="square" rtlCol="0">
              <a:spAutoFit/>
            </a:bodyPr>
            <a:lstStyle/>
            <a:p>
              <a:r>
                <a:rPr lang="zh-CN" altLang="en-US" dirty="0" smtClean="0"/>
                <a:t>内部安全控制</a:t>
              </a:r>
              <a:endParaRPr lang="zh-CN" altLang="en-US" dirty="0"/>
            </a:p>
          </p:txBody>
        </p:sp>
      </p:grpSp>
      <p:sp>
        <p:nvSpPr>
          <p:cNvPr id="21" name="TextBox 20"/>
          <p:cNvSpPr txBox="1"/>
          <p:nvPr/>
        </p:nvSpPr>
        <p:spPr>
          <a:xfrm>
            <a:off x="6786578" y="1301626"/>
            <a:ext cx="1415772" cy="461665"/>
          </a:xfrm>
          <a:prstGeom prst="rect">
            <a:avLst/>
          </a:prstGeom>
          <a:noFill/>
        </p:spPr>
        <p:txBody>
          <a:bodyPr wrap="none" rtlCol="0">
            <a:spAutoFit/>
          </a:bodyPr>
          <a:lstStyle/>
          <a:p>
            <a:r>
              <a:rPr lang="zh-CN" altLang="en-US" sz="2400" dirty="0" smtClean="0"/>
              <a:t>信息系统</a:t>
            </a:r>
            <a:endParaRPr lang="zh-CN" altLang="en-US" sz="2400" dirty="0"/>
          </a:p>
        </p:txBody>
      </p:sp>
      <p:sp>
        <p:nvSpPr>
          <p:cNvPr id="22" name="TextBox 21"/>
          <p:cNvSpPr txBox="1"/>
          <p:nvPr/>
        </p:nvSpPr>
        <p:spPr>
          <a:xfrm>
            <a:off x="5486293" y="3214686"/>
            <a:ext cx="800219" cy="830997"/>
          </a:xfrm>
          <a:prstGeom prst="rect">
            <a:avLst/>
          </a:prstGeom>
          <a:noFill/>
        </p:spPr>
        <p:txBody>
          <a:bodyPr wrap="none" rtlCol="0">
            <a:spAutoFit/>
          </a:bodyPr>
          <a:lstStyle/>
          <a:p>
            <a:r>
              <a:rPr lang="zh-CN" altLang="en-US" sz="2400" dirty="0" smtClean="0"/>
              <a:t>看门</a:t>
            </a:r>
            <a:endParaRPr lang="en-US" altLang="zh-CN" sz="2400" dirty="0" smtClean="0"/>
          </a:p>
          <a:p>
            <a:r>
              <a:rPr lang="zh-CN" altLang="en-US" sz="2400" dirty="0" smtClean="0"/>
              <a:t>函数</a:t>
            </a:r>
            <a:endParaRPr lang="zh-CN" altLang="en-US" sz="2400" dirty="0"/>
          </a:p>
        </p:txBody>
      </p:sp>
      <p:sp>
        <p:nvSpPr>
          <p:cNvPr id="23" name="TextBox 22"/>
          <p:cNvSpPr txBox="1"/>
          <p:nvPr/>
        </p:nvSpPr>
        <p:spPr>
          <a:xfrm>
            <a:off x="1187624" y="2564904"/>
            <a:ext cx="800220" cy="461665"/>
          </a:xfrm>
          <a:prstGeom prst="rect">
            <a:avLst/>
          </a:prstGeom>
          <a:noFill/>
        </p:spPr>
        <p:txBody>
          <a:bodyPr wrap="none" rtlCol="0">
            <a:spAutoFit/>
          </a:bodyPr>
          <a:lstStyle/>
          <a:p>
            <a:pPr algn="ctr"/>
            <a:r>
              <a:rPr lang="zh-CN" altLang="en-US" sz="2400" dirty="0" smtClean="0"/>
              <a:t>用户</a:t>
            </a:r>
            <a:endParaRPr lang="zh-CN" altLang="en-US" sz="2400" dirty="0"/>
          </a:p>
        </p:txBody>
      </p:sp>
      <p:sp>
        <p:nvSpPr>
          <p:cNvPr id="24" name="TextBox 23"/>
          <p:cNvSpPr txBox="1"/>
          <p:nvPr/>
        </p:nvSpPr>
        <p:spPr>
          <a:xfrm>
            <a:off x="2843808" y="2996952"/>
            <a:ext cx="1415772" cy="461665"/>
          </a:xfrm>
          <a:prstGeom prst="rect">
            <a:avLst/>
          </a:prstGeom>
          <a:noFill/>
        </p:spPr>
        <p:txBody>
          <a:bodyPr wrap="none" rtlCol="0">
            <a:spAutoFit/>
          </a:bodyPr>
          <a:lstStyle/>
          <a:p>
            <a:r>
              <a:rPr lang="zh-CN" altLang="en-US" sz="2400" dirty="0" smtClean="0"/>
              <a:t>访问通道</a:t>
            </a:r>
            <a:endParaRPr lang="zh-CN" altLang="en-US" sz="24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17</a:t>
            </a:fld>
            <a:endParaRPr lang="en-US" altLang="zh-CN" dirty="0"/>
          </a:p>
        </p:txBody>
      </p:sp>
      <p:sp>
        <p:nvSpPr>
          <p:cNvPr id="15" name="流程图: 可选过程 14">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16" name="流程图: 可选过程 15">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17" name="流程图: 可选过程 16">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25" name="流程图: 可选过程 24">
            <a:hlinkClick r:id="rId6"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814544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第二节 密码学的历史</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5" name="页脚占位符 4"/>
          <p:cNvSpPr>
            <a:spLocks noGrp="1"/>
          </p:cNvSpPr>
          <p:nvPr>
            <p:ph type="ftr" sz="quarter" idx="11"/>
          </p:nvPr>
        </p:nvSpPr>
        <p:spPr/>
        <p:txBody>
          <a:bodyPr/>
          <a:lstStyle/>
          <a:p>
            <a:pPr>
              <a:defRPr/>
            </a:pPr>
            <a:r>
              <a:rPr lang="zh-CN" altLang="en-US" dirty="0" smtClean="0"/>
              <a:t>密码学导论</a:t>
            </a:r>
            <a:r>
              <a:rPr lang="en-US" altLang="zh-CN" dirty="0" smtClean="0"/>
              <a:t>--</a:t>
            </a:r>
            <a:r>
              <a:rPr lang="zh-CN" altLang="en-US" dirty="0" smtClean="0"/>
              <a:t>中国科学技术大学</a:t>
            </a:r>
            <a:endParaRPr lang="en-US" altLang="zh-CN" dirty="0"/>
          </a:p>
        </p:txBody>
      </p:sp>
      <p:sp>
        <p:nvSpPr>
          <p:cNvPr id="2" name="灯片编号占位符 1"/>
          <p:cNvSpPr>
            <a:spLocks noGrp="1"/>
          </p:cNvSpPr>
          <p:nvPr>
            <p:ph type="sldNum" sz="quarter" idx="10"/>
          </p:nvPr>
        </p:nvSpPr>
        <p:spPr/>
        <p:txBody>
          <a:bodyPr/>
          <a:lstStyle/>
          <a:p>
            <a:pPr>
              <a:defRPr/>
            </a:pPr>
            <a:fld id="{FC6C3F5E-09DE-47CB-B45C-8870030737BE}" type="slidenum">
              <a:rPr lang="zh-CN" altLang="en-US" smtClean="0"/>
              <a:pPr>
                <a:defRPr/>
              </a:pPr>
              <a:t>18</a:t>
            </a:fld>
            <a:endParaRPr lang="en-US" altLang="zh-CN" dirty="0"/>
          </a:p>
        </p:txBody>
      </p:sp>
    </p:spTree>
    <p:extLst>
      <p:ext uri="{BB962C8B-B14F-4D97-AF65-F5344CB8AC3E}">
        <p14:creationId xmlns:p14="http://schemas.microsoft.com/office/powerpoint/2010/main" val="53542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grpSp>
        <p:nvGrpSpPr>
          <p:cNvPr id="58" name="组合 57"/>
          <p:cNvGrpSpPr/>
          <p:nvPr/>
        </p:nvGrpSpPr>
        <p:grpSpPr>
          <a:xfrm>
            <a:off x="1733550" y="1296933"/>
            <a:ext cx="5943600" cy="4413250"/>
            <a:chOff x="1485900" y="1471572"/>
            <a:chExt cx="5943600" cy="4413250"/>
          </a:xfrm>
        </p:grpSpPr>
        <p:sp>
          <p:nvSpPr>
            <p:cNvPr id="32" name="Freeform 33"/>
            <p:cNvSpPr>
              <a:spLocks noEditPoints="1"/>
            </p:cNvSpPr>
            <p:nvPr/>
          </p:nvSpPr>
          <p:spPr bwMode="gray">
            <a:xfrm>
              <a:off x="1485900" y="1846222"/>
              <a:ext cx="5943600" cy="4038600"/>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rgbClr val="D2610C"/>
                </a:gs>
                <a:gs pos="100000">
                  <a:srgbClr val="6187E3"/>
                </a:gs>
              </a:gsLst>
              <a:lin ang="5400000" scaled="1"/>
            </a:gradFill>
            <a:ln>
              <a:noFill/>
            </a:ln>
            <a:effectLst>
              <a:outerShdw dist="206741" dir="8249373"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 name="Oval 64"/>
            <p:cNvSpPr>
              <a:spLocks noChangeArrowheads="1"/>
            </p:cNvSpPr>
            <p:nvPr/>
          </p:nvSpPr>
          <p:spPr bwMode="gray">
            <a:xfrm rot="20876594">
              <a:off x="3481388" y="4900572"/>
              <a:ext cx="1438275" cy="66675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Oval 65"/>
            <p:cNvSpPr>
              <a:spLocks noChangeArrowheads="1"/>
            </p:cNvSpPr>
            <p:nvPr/>
          </p:nvSpPr>
          <p:spPr bwMode="gray">
            <a:xfrm>
              <a:off x="3413125" y="3681372"/>
              <a:ext cx="1704975" cy="1706563"/>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 name="Oval 66"/>
            <p:cNvSpPr>
              <a:spLocks noChangeArrowheads="1"/>
            </p:cNvSpPr>
            <p:nvPr/>
          </p:nvSpPr>
          <p:spPr bwMode="gray">
            <a:xfrm>
              <a:off x="3433763" y="3690897"/>
              <a:ext cx="1665287" cy="1663700"/>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 name="Oval 67"/>
            <p:cNvSpPr>
              <a:spLocks noChangeArrowheads="1"/>
            </p:cNvSpPr>
            <p:nvPr/>
          </p:nvSpPr>
          <p:spPr bwMode="gray">
            <a:xfrm>
              <a:off x="3451225" y="3706772"/>
              <a:ext cx="1584325" cy="155575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 name="Oval 68"/>
            <p:cNvSpPr>
              <a:spLocks noChangeArrowheads="1"/>
            </p:cNvSpPr>
            <p:nvPr/>
          </p:nvSpPr>
          <p:spPr bwMode="gray">
            <a:xfrm>
              <a:off x="3543300" y="3751222"/>
              <a:ext cx="1409700" cy="1262063"/>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 name="Text Box 69"/>
            <p:cNvSpPr txBox="1">
              <a:spLocks noChangeArrowheads="1"/>
            </p:cNvSpPr>
            <p:nvPr/>
          </p:nvSpPr>
          <p:spPr bwMode="gray">
            <a:xfrm>
              <a:off x="3401418" y="4308435"/>
              <a:ext cx="17315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smtClean="0">
                  <a:solidFill>
                    <a:srgbClr val="000000"/>
                  </a:solidFill>
                  <a:latin typeface="楷体" pitchFamily="49" charset="-122"/>
                  <a:ea typeface="楷体" pitchFamily="49" charset="-122"/>
                </a:rPr>
                <a:t>计算机时代</a:t>
              </a:r>
              <a:endParaRPr lang="en-US" altLang="zh-CN" sz="1600" b="1" dirty="0">
                <a:latin typeface="楷体" pitchFamily="49" charset="-122"/>
                <a:ea typeface="楷体" pitchFamily="49" charset="-122"/>
              </a:endParaRPr>
            </a:p>
          </p:txBody>
        </p:sp>
        <p:sp>
          <p:nvSpPr>
            <p:cNvPr id="39" name="Oval 70"/>
            <p:cNvSpPr>
              <a:spLocks noChangeArrowheads="1"/>
            </p:cNvSpPr>
            <p:nvPr/>
          </p:nvSpPr>
          <p:spPr bwMode="gray">
            <a:xfrm rot="20827004">
              <a:off x="1652588" y="4290972"/>
              <a:ext cx="1133475" cy="60960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40" name="Group 71"/>
            <p:cNvGrpSpPr>
              <a:grpSpLocks/>
            </p:cNvGrpSpPr>
            <p:nvPr/>
          </p:nvGrpSpPr>
          <p:grpSpPr bwMode="auto">
            <a:xfrm>
              <a:off x="1576388" y="3300372"/>
              <a:ext cx="1371600" cy="1441450"/>
              <a:chOff x="732" y="2112"/>
              <a:chExt cx="842" cy="860"/>
            </a:xfrm>
          </p:grpSpPr>
          <p:sp>
            <p:nvSpPr>
              <p:cNvPr id="41" name="Oval 72"/>
              <p:cNvSpPr>
                <a:spLocks noChangeArrowheads="1"/>
              </p:cNvSpPr>
              <p:nvPr/>
            </p:nvSpPr>
            <p:spPr bwMode="gray">
              <a:xfrm>
                <a:off x="732" y="2112"/>
                <a:ext cx="842" cy="860"/>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2" name="Oval 73"/>
              <p:cNvSpPr>
                <a:spLocks noChangeArrowheads="1"/>
              </p:cNvSpPr>
              <p:nvPr/>
            </p:nvSpPr>
            <p:spPr bwMode="gray">
              <a:xfrm>
                <a:off x="743" y="2117"/>
                <a:ext cx="821" cy="838"/>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3" name="Oval 74"/>
              <p:cNvSpPr>
                <a:spLocks noChangeArrowheads="1"/>
              </p:cNvSpPr>
              <p:nvPr/>
            </p:nvSpPr>
            <p:spPr bwMode="gray">
              <a:xfrm>
                <a:off x="751" y="2125"/>
                <a:ext cx="781" cy="784"/>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4" name="Oval 75"/>
              <p:cNvSpPr>
                <a:spLocks noChangeArrowheads="1"/>
              </p:cNvSpPr>
              <p:nvPr/>
            </p:nvSpPr>
            <p:spPr bwMode="gray">
              <a:xfrm>
                <a:off x="795" y="2147"/>
                <a:ext cx="695" cy="63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5" name="Text Box 76"/>
              <p:cNvSpPr txBox="1">
                <a:spLocks noChangeArrowheads="1"/>
              </p:cNvSpPr>
              <p:nvPr/>
            </p:nvSpPr>
            <p:spPr bwMode="gray">
              <a:xfrm>
                <a:off x="767" y="2414"/>
                <a:ext cx="747"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b="1" kern="0" dirty="0" smtClean="0">
                    <a:solidFill>
                      <a:sysClr val="windowText" lastClr="000000"/>
                    </a:solidFill>
                    <a:latin typeface="楷体" pitchFamily="49" charset="-122"/>
                    <a:ea typeface="楷体" pitchFamily="49" charset="-122"/>
                  </a:rPr>
                  <a:t>机电时代</a:t>
                </a:r>
                <a:endParaRPr kumimoji="0" lang="en-US" altLang="zh-CN" sz="2000" b="1" i="0" u="none" strike="noStrike" kern="0" cap="none" spc="0" normalizeH="0" baseline="0" noProof="0" dirty="0">
                  <a:ln>
                    <a:noFill/>
                  </a:ln>
                  <a:solidFill>
                    <a:sysClr val="windowText" lastClr="000000"/>
                  </a:solidFill>
                  <a:effectLst/>
                  <a:uLnTx/>
                  <a:uFillTx/>
                  <a:latin typeface="楷体" pitchFamily="49" charset="-122"/>
                  <a:ea typeface="楷体" pitchFamily="49" charset="-122"/>
                </a:endParaRPr>
              </a:p>
            </p:txBody>
          </p:sp>
        </p:grpSp>
        <p:sp>
          <p:nvSpPr>
            <p:cNvPr id="46" name="Oval 77"/>
            <p:cNvSpPr>
              <a:spLocks noChangeArrowheads="1"/>
            </p:cNvSpPr>
            <p:nvPr/>
          </p:nvSpPr>
          <p:spPr bwMode="gray">
            <a:xfrm>
              <a:off x="1528763" y="2535197"/>
              <a:ext cx="914400" cy="53340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7" name="Oval 78"/>
            <p:cNvSpPr>
              <a:spLocks noChangeArrowheads="1"/>
            </p:cNvSpPr>
            <p:nvPr/>
          </p:nvSpPr>
          <p:spPr bwMode="gray">
            <a:xfrm>
              <a:off x="1604963" y="1928772"/>
              <a:ext cx="1023937" cy="1023938"/>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8" name="Oval 79"/>
            <p:cNvSpPr>
              <a:spLocks noChangeArrowheads="1"/>
            </p:cNvSpPr>
            <p:nvPr/>
          </p:nvSpPr>
          <p:spPr bwMode="gray">
            <a:xfrm>
              <a:off x="1617663" y="1933535"/>
              <a:ext cx="1000125" cy="1000125"/>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9" name="Oval 80"/>
            <p:cNvSpPr>
              <a:spLocks noChangeArrowheads="1"/>
            </p:cNvSpPr>
            <p:nvPr/>
          </p:nvSpPr>
          <p:spPr bwMode="gray">
            <a:xfrm>
              <a:off x="1628775" y="1944647"/>
              <a:ext cx="950913" cy="93345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0" name="Oval 81"/>
            <p:cNvSpPr>
              <a:spLocks noChangeArrowheads="1"/>
            </p:cNvSpPr>
            <p:nvPr/>
          </p:nvSpPr>
          <p:spPr bwMode="gray">
            <a:xfrm>
              <a:off x="1682750" y="1970047"/>
              <a:ext cx="847725" cy="757238"/>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Text Box 82"/>
            <p:cNvSpPr txBox="1">
              <a:spLocks noChangeArrowheads="1"/>
            </p:cNvSpPr>
            <p:nvPr/>
          </p:nvSpPr>
          <p:spPr bwMode="gray">
            <a:xfrm>
              <a:off x="1570046" y="2278022"/>
              <a:ext cx="11144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dirty="0" smtClean="0">
                  <a:solidFill>
                    <a:srgbClr val="000000"/>
                  </a:solidFill>
                  <a:latin typeface="楷体" pitchFamily="49" charset="-122"/>
                  <a:ea typeface="楷体" pitchFamily="49" charset="-122"/>
                </a:rPr>
                <a:t>手工时代</a:t>
              </a:r>
              <a:endParaRPr lang="en-US" altLang="zh-CN" b="1" dirty="0">
                <a:latin typeface="楷体" pitchFamily="49" charset="-122"/>
                <a:ea typeface="楷体" pitchFamily="49" charset="-122"/>
              </a:endParaRPr>
            </a:p>
          </p:txBody>
        </p:sp>
        <p:sp>
          <p:nvSpPr>
            <p:cNvPr id="52" name="Oval 83"/>
            <p:cNvSpPr>
              <a:spLocks noChangeArrowheads="1"/>
            </p:cNvSpPr>
            <p:nvPr/>
          </p:nvSpPr>
          <p:spPr bwMode="gray">
            <a:xfrm>
              <a:off x="2795588" y="2004972"/>
              <a:ext cx="685800" cy="22860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Oval 84"/>
            <p:cNvSpPr>
              <a:spLocks noChangeArrowheads="1"/>
            </p:cNvSpPr>
            <p:nvPr/>
          </p:nvSpPr>
          <p:spPr bwMode="gray">
            <a:xfrm>
              <a:off x="2917825" y="1471572"/>
              <a:ext cx="682625" cy="682625"/>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4" name="Oval 85"/>
            <p:cNvSpPr>
              <a:spLocks noChangeArrowheads="1"/>
            </p:cNvSpPr>
            <p:nvPr/>
          </p:nvSpPr>
          <p:spPr bwMode="gray">
            <a:xfrm>
              <a:off x="2927350" y="1474747"/>
              <a:ext cx="665163" cy="666750"/>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5" name="Oval 86"/>
            <p:cNvSpPr>
              <a:spLocks noChangeArrowheads="1"/>
            </p:cNvSpPr>
            <p:nvPr/>
          </p:nvSpPr>
          <p:spPr bwMode="gray">
            <a:xfrm>
              <a:off x="2933700" y="1481097"/>
              <a:ext cx="633413" cy="62230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6" name="Oval 87"/>
            <p:cNvSpPr>
              <a:spLocks noChangeArrowheads="1"/>
            </p:cNvSpPr>
            <p:nvPr/>
          </p:nvSpPr>
          <p:spPr bwMode="gray">
            <a:xfrm>
              <a:off x="2970213" y="1500147"/>
              <a:ext cx="563562" cy="503238"/>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Text Box 88"/>
            <p:cNvSpPr txBox="1">
              <a:spLocks noChangeArrowheads="1"/>
            </p:cNvSpPr>
            <p:nvPr/>
          </p:nvSpPr>
          <p:spPr bwMode="gray">
            <a:xfrm>
              <a:off x="2810113" y="169541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smtClean="0">
                  <a:solidFill>
                    <a:srgbClr val="000000"/>
                  </a:solidFill>
                  <a:latin typeface="楷体" pitchFamily="49" charset="-122"/>
                  <a:ea typeface="楷体" pitchFamily="49" charset="-122"/>
                </a:rPr>
                <a:t>传统时代</a:t>
              </a:r>
              <a:endParaRPr lang="en-US" altLang="zh-CN" b="1" dirty="0">
                <a:latin typeface="楷体" pitchFamily="49" charset="-122"/>
                <a:ea typeface="楷体" pitchFamily="49" charset="-122"/>
              </a:endParaRPr>
            </a:p>
          </p:txBody>
        </p:sp>
      </p:grpSp>
      <p:sp>
        <p:nvSpPr>
          <p:cNvPr id="2" name="灯片编号占位符 1"/>
          <p:cNvSpPr>
            <a:spLocks noGrp="1"/>
          </p:cNvSpPr>
          <p:nvPr>
            <p:ph type="sldNum" sz="quarter" idx="10"/>
          </p:nvPr>
        </p:nvSpPr>
        <p:spPr/>
        <p:txBody>
          <a:bodyPr/>
          <a:lstStyle/>
          <a:p>
            <a:pPr>
              <a:defRPr/>
            </a:pPr>
            <a:fld id="{3B7484B5-1F67-4C82-B7D7-3383E5F545DB}" type="slidenum">
              <a:rPr lang="zh-CN" altLang="en-US" smtClean="0"/>
              <a:pPr>
                <a:defRPr/>
              </a:pPr>
              <a:t>19</a:t>
            </a:fld>
            <a:endParaRPr lang="en-US" altLang="zh-CN" dirty="0"/>
          </a:p>
        </p:txBody>
      </p:sp>
      <p:sp>
        <p:nvSpPr>
          <p:cNvPr id="31" name="流程图: 可选过程 30">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59" name="流程图: 可选过程 58">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60" name="流程图: 可选过程 5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61" name="流程图: 可选过程 60">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3457922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竖排文字占位符 6"/>
          <p:cNvSpPr>
            <a:spLocks noGrp="1"/>
          </p:cNvSpPr>
          <p:nvPr>
            <p:ph type="body" orient="vert" idx="1"/>
          </p:nvPr>
        </p:nvSpPr>
        <p:spPr>
          <a:xfrm>
            <a:off x="1259632" y="1052736"/>
            <a:ext cx="6696744" cy="4680520"/>
          </a:xfrm>
        </p:spPr>
        <p:txBody>
          <a:bodyPr/>
          <a:lstStyle/>
          <a:p>
            <a:pPr marL="0" indent="0">
              <a:buNone/>
            </a:pPr>
            <a:r>
              <a:rPr lang="zh-CN" altLang="en-US" sz="4000" dirty="0">
                <a:latin typeface="华文行楷" pitchFamily="2" charset="-122"/>
                <a:ea typeface="华文行楷" pitchFamily="2" charset="-122"/>
              </a:rPr>
              <a:t>故用兵之法</a:t>
            </a:r>
            <a:endParaRPr lang="en-US" altLang="zh-CN" sz="4000" dirty="0">
              <a:latin typeface="华文行楷" pitchFamily="2" charset="-122"/>
              <a:ea typeface="华文行楷" pitchFamily="2" charset="-122"/>
            </a:endParaRPr>
          </a:p>
          <a:p>
            <a:pPr marL="0" indent="0">
              <a:buNone/>
            </a:pPr>
            <a:r>
              <a:rPr lang="zh-CN" altLang="en-US" sz="4000" dirty="0">
                <a:latin typeface="华文行楷" pitchFamily="2" charset="-122"/>
                <a:ea typeface="华文行楷" pitchFamily="2" charset="-122"/>
              </a:rPr>
              <a:t>无恃其不来</a:t>
            </a:r>
            <a:endParaRPr lang="en-US" altLang="zh-CN" sz="4000" dirty="0">
              <a:latin typeface="华文行楷" pitchFamily="2" charset="-122"/>
              <a:ea typeface="华文行楷" pitchFamily="2" charset="-122"/>
            </a:endParaRPr>
          </a:p>
          <a:p>
            <a:pPr marL="0" indent="0">
              <a:buNone/>
            </a:pPr>
            <a:r>
              <a:rPr lang="zh-CN" altLang="en-US" sz="4000" dirty="0">
                <a:latin typeface="华文行楷" pitchFamily="2" charset="-122"/>
                <a:ea typeface="华文行楷" pitchFamily="2" charset="-122"/>
              </a:rPr>
              <a:t>恃吾有以待之</a:t>
            </a:r>
            <a:endParaRPr lang="en-US" altLang="zh-CN" sz="4000" dirty="0">
              <a:latin typeface="华文行楷" pitchFamily="2" charset="-122"/>
              <a:ea typeface="华文行楷" pitchFamily="2" charset="-122"/>
            </a:endParaRPr>
          </a:p>
          <a:p>
            <a:pPr marL="0" indent="0">
              <a:buNone/>
            </a:pPr>
            <a:r>
              <a:rPr lang="zh-CN" altLang="en-US" sz="4000" dirty="0">
                <a:latin typeface="华文行楷" pitchFamily="2" charset="-122"/>
                <a:ea typeface="华文行楷" pitchFamily="2" charset="-122"/>
              </a:rPr>
              <a:t>无恃其不攻</a:t>
            </a:r>
            <a:endParaRPr lang="en-US" altLang="zh-CN" sz="4000" dirty="0">
              <a:latin typeface="华文行楷" pitchFamily="2" charset="-122"/>
              <a:ea typeface="华文行楷" pitchFamily="2" charset="-122"/>
            </a:endParaRPr>
          </a:p>
          <a:p>
            <a:pPr marL="0" indent="0">
              <a:buNone/>
            </a:pPr>
            <a:r>
              <a:rPr lang="zh-CN" altLang="en-US" sz="4000" dirty="0">
                <a:latin typeface="华文行楷" pitchFamily="2" charset="-122"/>
                <a:ea typeface="华文行楷" pitchFamily="2" charset="-122"/>
              </a:rPr>
              <a:t>恃吾有所不可攻也</a:t>
            </a:r>
            <a:endParaRPr lang="en-US" altLang="zh-CN" sz="4000" dirty="0">
              <a:latin typeface="华文行楷" pitchFamily="2" charset="-122"/>
              <a:ea typeface="华文行楷" pitchFamily="2" charset="-122"/>
            </a:endParaRPr>
          </a:p>
          <a:p>
            <a:pPr marL="0" indent="0">
              <a:buNone/>
            </a:pPr>
            <a:endParaRPr lang="en-US" altLang="zh-CN" sz="4000" dirty="0">
              <a:latin typeface="华文行楷" pitchFamily="2" charset="-122"/>
              <a:ea typeface="华文行楷" pitchFamily="2" charset="-122"/>
            </a:endParaRPr>
          </a:p>
          <a:p>
            <a:pPr marL="0" indent="0">
              <a:buNone/>
            </a:pPr>
            <a:endParaRPr lang="en-US" altLang="zh-CN" sz="4000" dirty="0">
              <a:latin typeface="华文行楷" pitchFamily="2" charset="-122"/>
              <a:ea typeface="华文行楷" pitchFamily="2" charset="-122"/>
            </a:endParaRPr>
          </a:p>
          <a:p>
            <a:pPr marL="0" indent="0">
              <a:buNone/>
            </a:pPr>
            <a:endParaRPr lang="en-US" altLang="zh-CN" sz="4000" dirty="0" smtClean="0">
              <a:latin typeface="华文行楷" pitchFamily="2" charset="-122"/>
              <a:ea typeface="华文行楷" pitchFamily="2" charset="-122"/>
            </a:endParaRPr>
          </a:p>
          <a:p>
            <a:pPr marL="0" indent="0" algn="r">
              <a:buNone/>
            </a:pPr>
            <a:r>
              <a:rPr lang="en-US" altLang="zh-CN" sz="4000" dirty="0" smtClean="0">
                <a:latin typeface="华文行楷" pitchFamily="2" charset="-122"/>
                <a:ea typeface="华文行楷" pitchFamily="2" charset="-122"/>
              </a:rPr>
              <a:t>——</a:t>
            </a:r>
            <a:r>
              <a:rPr lang="zh-CN" altLang="en-US" sz="4000" dirty="0">
                <a:latin typeface="华文行楷" pitchFamily="2" charset="-122"/>
                <a:ea typeface="华文行楷" pitchFamily="2" charset="-122"/>
              </a:rPr>
              <a:t>孙子</a:t>
            </a:r>
            <a:r>
              <a:rPr lang="zh-CN" altLang="en-US" sz="4000" dirty="0" smtClean="0">
                <a:latin typeface="华文行楷" pitchFamily="2" charset="-122"/>
                <a:ea typeface="华文行楷" pitchFamily="2" charset="-122"/>
              </a:rPr>
              <a:t>兵法</a:t>
            </a:r>
            <a:endParaRPr lang="zh-CN" altLang="en-US" sz="4000" dirty="0">
              <a:latin typeface="华文行楷" pitchFamily="2" charset="-122"/>
              <a:ea typeface="华文行楷" pitchFamily="2" charset="-122"/>
            </a:endParaRPr>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2" name="灯片编号占位符 1"/>
          <p:cNvSpPr>
            <a:spLocks noGrp="1"/>
          </p:cNvSpPr>
          <p:nvPr>
            <p:ph type="sldNum" sz="quarter" idx="10"/>
          </p:nvPr>
        </p:nvSpPr>
        <p:spPr/>
        <p:txBody>
          <a:bodyPr/>
          <a:lstStyle/>
          <a:p>
            <a:pPr>
              <a:defRPr/>
            </a:pPr>
            <a:fld id="{EDB13CD1-342A-49A6-B2DC-C9C8B470A9DA}" type="slidenum">
              <a:rPr lang="zh-CN" altLang="en-US" smtClean="0"/>
              <a:pPr>
                <a:defRPr/>
              </a:pPr>
              <a:t>2</a:t>
            </a:fld>
            <a:endParaRPr lang="en-US" altLang="zh-CN" dirty="0"/>
          </a:p>
        </p:txBody>
      </p:sp>
    </p:spTree>
    <p:extLst>
      <p:ext uri="{BB962C8B-B14F-4D97-AF65-F5344CB8AC3E}">
        <p14:creationId xmlns:p14="http://schemas.microsoft.com/office/powerpoint/2010/main" val="285150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1500"/>
                                        <p:tgtEl>
                                          <p:spTgt spid="7">
                                            <p:txEl>
                                              <p:pRg st="0" end="0"/>
                                            </p:txEl>
                                          </p:spTgt>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up)">
                                      <p:cBhvr>
                                        <p:cTn id="11" dur="1500"/>
                                        <p:tgtEl>
                                          <p:spTgt spid="7">
                                            <p:txEl>
                                              <p:pRg st="1" end="1"/>
                                            </p:txEl>
                                          </p:spTgt>
                                        </p:tgtEl>
                                      </p:cBhvr>
                                    </p:animEffect>
                                  </p:childTnLst>
                                </p:cTn>
                              </p:par>
                            </p:childTnLst>
                          </p:cTn>
                        </p:par>
                        <p:par>
                          <p:cTn id="12" fill="hold">
                            <p:stCondLst>
                              <p:cond delay="3000"/>
                            </p:stCondLst>
                            <p:childTnLst>
                              <p:par>
                                <p:cTn id="13" presetID="22" presetClass="entr" presetSubtype="1"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up)">
                                      <p:cBhvr>
                                        <p:cTn id="15" dur="1500"/>
                                        <p:tgtEl>
                                          <p:spTgt spid="7">
                                            <p:txEl>
                                              <p:pRg st="2" end="2"/>
                                            </p:txEl>
                                          </p:spTgt>
                                        </p:tgtEl>
                                      </p:cBhvr>
                                    </p:animEffect>
                                  </p:childTnLst>
                                </p:cTn>
                              </p:par>
                            </p:childTnLst>
                          </p:cTn>
                        </p:par>
                        <p:par>
                          <p:cTn id="16" fill="hold">
                            <p:stCondLst>
                              <p:cond delay="4500"/>
                            </p:stCondLst>
                            <p:childTnLst>
                              <p:par>
                                <p:cTn id="17" presetID="22" presetClass="entr" presetSubtype="1"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wipe(up)">
                                      <p:cBhvr>
                                        <p:cTn id="19" dur="1500"/>
                                        <p:tgtEl>
                                          <p:spTgt spid="7">
                                            <p:txEl>
                                              <p:pRg st="3" end="3"/>
                                            </p:txEl>
                                          </p:spTgt>
                                        </p:tgtEl>
                                      </p:cBhvr>
                                    </p:animEffect>
                                  </p:childTnLst>
                                </p:cTn>
                              </p:par>
                            </p:childTnLst>
                          </p:cTn>
                        </p:par>
                        <p:par>
                          <p:cTn id="20" fill="hold">
                            <p:stCondLst>
                              <p:cond delay="6000"/>
                            </p:stCondLst>
                            <p:childTnLst>
                              <p:par>
                                <p:cTn id="21" presetID="22" presetClass="entr" presetSubtype="1" fill="hold"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up)">
                                      <p:cBhvr>
                                        <p:cTn id="23" dur="1500"/>
                                        <p:tgtEl>
                                          <p:spTgt spid="7">
                                            <p:txEl>
                                              <p:pRg st="4" end="4"/>
                                            </p:txEl>
                                          </p:spTgt>
                                        </p:tgtEl>
                                      </p:cBhvr>
                                    </p:animEffect>
                                  </p:childTnLst>
                                </p:cTn>
                              </p:par>
                            </p:childTnLst>
                          </p:cTn>
                        </p:par>
                        <p:par>
                          <p:cTn id="24" fill="hold">
                            <p:stCondLst>
                              <p:cond delay="7500"/>
                            </p:stCondLst>
                            <p:childTnLst>
                              <p:par>
                                <p:cTn id="25" presetID="22" presetClass="entr" presetSubtype="1" fill="hold" nodeType="after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wipe(up)">
                                      <p:cBhvr>
                                        <p:cTn id="27" dur="1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dirty="0" smtClean="0"/>
              <a:t>最早的有记载的加密文字</a:t>
            </a:r>
            <a:endParaRPr lang="en-US" dirty="0" smtClean="0"/>
          </a:p>
        </p:txBody>
      </p:sp>
      <p:sp>
        <p:nvSpPr>
          <p:cNvPr id="28675" name="内容占位符 2"/>
          <p:cNvSpPr>
            <a:spLocks noGrp="1"/>
          </p:cNvSpPr>
          <p:nvPr>
            <p:ph idx="1"/>
          </p:nvPr>
        </p:nvSpPr>
        <p:spPr/>
        <p:txBody>
          <a:bodyPr/>
          <a:lstStyle/>
          <a:p>
            <a:pPr eaLnBrk="1" hangingPunct="1"/>
            <a:r>
              <a:rPr lang="zh-CN" altLang="en-US" dirty="0" smtClean="0"/>
              <a:t>公元前</a:t>
            </a:r>
            <a:r>
              <a:rPr lang="en-US" dirty="0" smtClean="0"/>
              <a:t>19</a:t>
            </a:r>
            <a:r>
              <a:rPr lang="zh-CN" altLang="en-US" dirty="0" smtClean="0"/>
              <a:t>世纪古埃及第十二王朝，</a:t>
            </a:r>
            <a:r>
              <a:rPr lang="en-US" dirty="0" err="1" smtClean="0"/>
              <a:t>Menet</a:t>
            </a:r>
            <a:r>
              <a:rPr lang="en-US" dirty="0" smtClean="0"/>
              <a:t> Khufu</a:t>
            </a:r>
            <a:r>
              <a:rPr lang="zh-CN" altLang="en-US" dirty="0" smtClean="0"/>
              <a:t>小镇的一位祭祀撰写的碑文</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lvl="1" eaLnBrk="1" hangingPunct="1"/>
            <a:r>
              <a:rPr lang="zh-CN" altLang="en-US" dirty="0" smtClean="0"/>
              <a:t>本质是一种代换编码</a:t>
            </a:r>
            <a:endParaRPr lang="en-US" altLang="zh-CN" dirty="0" smtClean="0"/>
          </a:p>
          <a:p>
            <a:pPr lvl="1" eaLnBrk="1" hangingPunct="1"/>
            <a:r>
              <a:rPr lang="zh-CN" altLang="en-US" dirty="0" smtClean="0"/>
              <a:t>目的：为了显得更重要和更神秘</a:t>
            </a:r>
            <a:endParaRPr lang="en-US" altLang="zh-CN" dirty="0" smtClean="0"/>
          </a:p>
          <a:p>
            <a:pPr eaLnBrk="1" hangingPunct="1"/>
            <a:endParaRPr lang="en-US" dirty="0" smtClean="0"/>
          </a:p>
        </p:txBody>
      </p:sp>
      <p:pic>
        <p:nvPicPr>
          <p:cNvPr id="28676" name="图片 10" descr="imagesCAP71ITE"/>
          <p:cNvPicPr>
            <a:picLocks noChangeAspect="1" noChangeArrowheads="1"/>
          </p:cNvPicPr>
          <p:nvPr/>
        </p:nvPicPr>
        <p:blipFill>
          <a:blip r:embed="rId2" cstate="print"/>
          <a:srcRect/>
          <a:stretch>
            <a:fillRect/>
          </a:stretch>
        </p:blipFill>
        <p:spPr bwMode="auto">
          <a:xfrm>
            <a:off x="1547664" y="2348905"/>
            <a:ext cx="1763713" cy="2808287"/>
          </a:xfrm>
          <a:prstGeom prst="rect">
            <a:avLst/>
          </a:prstGeom>
          <a:noFill/>
          <a:ln w="9525">
            <a:noFill/>
            <a:miter lim="800000"/>
            <a:headEnd/>
            <a:tailEnd/>
          </a:ln>
        </p:spPr>
      </p:pic>
      <p:pic>
        <p:nvPicPr>
          <p:cNvPr id="28677" name="图片 9" descr="hierogly"/>
          <p:cNvPicPr>
            <a:picLocks noChangeAspect="1" noChangeArrowheads="1"/>
          </p:cNvPicPr>
          <p:nvPr/>
        </p:nvPicPr>
        <p:blipFill>
          <a:blip r:embed="rId3" cstate="print"/>
          <a:srcRect/>
          <a:stretch>
            <a:fillRect/>
          </a:stretch>
        </p:blipFill>
        <p:spPr bwMode="auto">
          <a:xfrm>
            <a:off x="3851127" y="2780705"/>
            <a:ext cx="4464050" cy="2208212"/>
          </a:xfrm>
          <a:prstGeom prst="rect">
            <a:avLst/>
          </a:prstGeom>
          <a:noFill/>
          <a:ln w="9525">
            <a:noFill/>
            <a:miter lim="800000"/>
            <a:headEnd/>
            <a:tailEnd/>
          </a:ln>
        </p:spPr>
      </p:pic>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20</a:t>
            </a:fld>
            <a:endParaRPr lang="en-US" altLang="zh-CN" dirty="0"/>
          </a:p>
        </p:txBody>
      </p:sp>
      <p:sp>
        <p:nvSpPr>
          <p:cNvPr id="12" name="流程图: 可选过程 11">
            <a:hlinkClick r:id="rId4"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13" name="流程图: 可选过程 12">
            <a:hlinkClick r:id="rId5"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14" name="流程图: 可选过程 13">
            <a:hlinkClick r:id="rId6"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15" name="流程图: 可选过程 14">
            <a:hlinkClick r:id="rId7"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2784759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smtClean="0"/>
              <a:t>最早用于保护信息的密码技术</a:t>
            </a:r>
            <a:endParaRPr lang="en-US" dirty="0" smtClean="0"/>
          </a:p>
        </p:txBody>
      </p:sp>
      <p:sp>
        <p:nvSpPr>
          <p:cNvPr id="29699" name="内容占位符 2"/>
          <p:cNvSpPr>
            <a:spLocks noGrp="1"/>
          </p:cNvSpPr>
          <p:nvPr>
            <p:ph idx="1"/>
          </p:nvPr>
        </p:nvSpPr>
        <p:spPr>
          <a:xfrm>
            <a:off x="395536" y="1484784"/>
            <a:ext cx="8072437" cy="5096892"/>
          </a:xfrm>
        </p:spPr>
        <p:txBody>
          <a:bodyPr/>
          <a:lstStyle/>
          <a:p>
            <a:r>
              <a:rPr lang="zh-CN" altLang="en-US" dirty="0" smtClean="0"/>
              <a:t>公元前</a:t>
            </a:r>
            <a:r>
              <a:rPr lang="en-US" altLang="zh-CN" dirty="0" smtClean="0"/>
              <a:t>11</a:t>
            </a:r>
            <a:r>
              <a:rPr lang="zh-CN" altLang="en-US" dirty="0" smtClean="0"/>
              <a:t>世纪，周武王时期姜太公发明</a:t>
            </a:r>
            <a:endParaRPr lang="en-US" altLang="zh-CN" dirty="0" smtClean="0"/>
          </a:p>
          <a:p>
            <a:pPr lvl="1"/>
            <a:r>
              <a:rPr lang="zh-CN" altLang="en-US" dirty="0" smtClean="0"/>
              <a:t>“阴符”：</a:t>
            </a:r>
            <a:endParaRPr lang="en-US" altLang="zh-CN" dirty="0" smtClean="0"/>
          </a:p>
          <a:p>
            <a:pPr lvl="1"/>
            <a:endParaRPr lang="en-US" dirty="0" smtClean="0"/>
          </a:p>
          <a:p>
            <a:pPr lvl="1"/>
            <a:endParaRPr lang="en-US" dirty="0" smtClean="0"/>
          </a:p>
          <a:p>
            <a:pPr lvl="1"/>
            <a:endParaRPr lang="en-US" dirty="0" smtClean="0"/>
          </a:p>
          <a:p>
            <a:pPr lvl="1"/>
            <a:endParaRPr lang="en-US" dirty="0" smtClean="0"/>
          </a:p>
          <a:p>
            <a:pPr lvl="2"/>
            <a:r>
              <a:rPr lang="zh-CN" altLang="en-US" dirty="0" smtClean="0"/>
              <a:t>是一种代换加密</a:t>
            </a:r>
            <a:endParaRPr lang="en-US" altLang="zh-CN" dirty="0" smtClean="0"/>
          </a:p>
          <a:p>
            <a:pPr lvl="2"/>
            <a:endParaRPr lang="en-US" dirty="0" smtClean="0"/>
          </a:p>
          <a:p>
            <a:pPr lvl="1"/>
            <a:r>
              <a:rPr lang="zh-CN" altLang="en-US" dirty="0" smtClean="0"/>
              <a:t>“阴书”：“一合而再离，三发而一知”</a:t>
            </a:r>
            <a:endParaRPr lang="en-US" altLang="zh-CN" dirty="0" smtClean="0"/>
          </a:p>
          <a:p>
            <a:pPr lvl="2"/>
            <a:r>
              <a:rPr lang="zh-CN" altLang="en-US" dirty="0" smtClean="0"/>
              <a:t>是一种置乱密码</a:t>
            </a:r>
            <a:endParaRPr lang="en-US" altLang="zh-CN" dirty="0" smtClean="0"/>
          </a:p>
          <a:p>
            <a:pPr lvl="2"/>
            <a:r>
              <a:rPr lang="zh-CN" altLang="en-US" dirty="0" smtClean="0"/>
              <a:t>文字必须简明扼要，收信人需要有较好的文学素养</a:t>
            </a:r>
            <a:endParaRPr lang="en-US" dirty="0" smtClean="0"/>
          </a:p>
        </p:txBody>
      </p:sp>
      <p:graphicFrame>
        <p:nvGraphicFramePr>
          <p:cNvPr id="4" name="表格 3"/>
          <p:cNvGraphicFramePr>
            <a:graphicFrameLocks noGrp="1"/>
          </p:cNvGraphicFramePr>
          <p:nvPr>
            <p:extLst>
              <p:ext uri="{D42A27DB-BD31-4B8C-83A1-F6EECF244321}">
                <p14:modId xmlns:p14="http://schemas.microsoft.com/office/powerpoint/2010/main" val="4096084898"/>
              </p:ext>
            </p:extLst>
          </p:nvPr>
        </p:nvGraphicFramePr>
        <p:xfrm>
          <a:off x="2123728" y="2564904"/>
          <a:ext cx="5328592" cy="1656184"/>
        </p:xfrm>
        <a:graphic>
          <a:graphicData uri="http://schemas.openxmlformats.org/drawingml/2006/table">
            <a:tbl>
              <a:tblPr bandRow="1">
                <a:tableStyleId>{ED083AE6-46FA-4A59-8FB0-9F97EB10719F}</a:tableStyleId>
              </a:tblPr>
              <a:tblGrid>
                <a:gridCol w="1512168"/>
                <a:gridCol w="1152128"/>
                <a:gridCol w="1512168"/>
                <a:gridCol w="1152128"/>
              </a:tblGrid>
              <a:tr h="414046">
                <a:tc>
                  <a:txBody>
                    <a:bodyPr/>
                    <a:lstStyle/>
                    <a:p>
                      <a:pPr algn="ctr"/>
                      <a:r>
                        <a:rPr lang="zh-CN" altLang="en-US" sz="1600" dirty="0" smtClean="0"/>
                        <a:t>大胜克敌符</a:t>
                      </a:r>
                      <a:endParaRPr lang="en-US" sz="1600" dirty="0"/>
                    </a:p>
                  </a:txBody>
                  <a:tcPr anchor="ctr"/>
                </a:tc>
                <a:tc>
                  <a:txBody>
                    <a:bodyPr/>
                    <a:lstStyle/>
                    <a:p>
                      <a:pPr algn="ctr"/>
                      <a:r>
                        <a:rPr lang="zh-CN" altLang="en-US" sz="1600" dirty="0" smtClean="0"/>
                        <a:t>长</a:t>
                      </a:r>
                      <a:r>
                        <a:rPr lang="en-US" sz="1600" dirty="0" smtClean="0"/>
                        <a:t>1</a:t>
                      </a:r>
                      <a:r>
                        <a:rPr lang="zh-CN" altLang="en-US" sz="1600" dirty="0" smtClean="0"/>
                        <a:t>尺</a:t>
                      </a:r>
                      <a:endParaRPr lang="en-US" sz="1600" dirty="0"/>
                    </a:p>
                  </a:txBody>
                  <a:tcPr anchor="ctr"/>
                </a:tc>
                <a:tc>
                  <a:txBody>
                    <a:bodyPr/>
                    <a:lstStyle/>
                    <a:p>
                      <a:pPr algn="ctr"/>
                      <a:r>
                        <a:rPr lang="zh-CN" altLang="en-US" sz="1600" dirty="0" smtClean="0"/>
                        <a:t>警众坚守符</a:t>
                      </a:r>
                      <a:endParaRPr lang="en-US" sz="1600" dirty="0"/>
                    </a:p>
                  </a:txBody>
                  <a:tcPr anchor="ctr"/>
                </a:tc>
                <a:tc>
                  <a:txBody>
                    <a:bodyPr/>
                    <a:lstStyle/>
                    <a:p>
                      <a:pPr algn="ctr"/>
                      <a:r>
                        <a:rPr lang="zh-CN" altLang="en-US" sz="1600" dirty="0" smtClean="0"/>
                        <a:t>长</a:t>
                      </a:r>
                      <a:r>
                        <a:rPr lang="en-US" sz="1600" dirty="0" smtClean="0"/>
                        <a:t>6</a:t>
                      </a:r>
                      <a:r>
                        <a:rPr lang="zh-CN" altLang="en-US" sz="1600" dirty="0" smtClean="0"/>
                        <a:t>寸</a:t>
                      </a:r>
                      <a:endParaRPr lang="en-US" sz="1600" dirty="0"/>
                    </a:p>
                  </a:txBody>
                  <a:tcPr anchor="ctr"/>
                </a:tc>
              </a:tr>
              <a:tr h="414046">
                <a:tc>
                  <a:txBody>
                    <a:bodyPr/>
                    <a:lstStyle/>
                    <a:p>
                      <a:pPr algn="ctr"/>
                      <a:r>
                        <a:rPr lang="zh-CN" altLang="en-US" sz="1600" dirty="0" smtClean="0"/>
                        <a:t>破阵离将符</a:t>
                      </a:r>
                      <a:endParaRPr lang="en-US" sz="1600" dirty="0"/>
                    </a:p>
                  </a:txBody>
                  <a:tcPr anchor="ctr"/>
                </a:tc>
                <a:tc>
                  <a:txBody>
                    <a:bodyPr/>
                    <a:lstStyle/>
                    <a:p>
                      <a:pPr algn="ctr"/>
                      <a:r>
                        <a:rPr lang="zh-CN" altLang="en-US" sz="1600" dirty="0" smtClean="0"/>
                        <a:t>长</a:t>
                      </a:r>
                      <a:r>
                        <a:rPr lang="en-US" sz="1600" dirty="0" smtClean="0"/>
                        <a:t>9</a:t>
                      </a:r>
                      <a:r>
                        <a:rPr lang="zh-CN" altLang="en-US" sz="1600" dirty="0" smtClean="0"/>
                        <a:t>寸</a:t>
                      </a:r>
                      <a:endParaRPr lang="en-US" sz="1600" dirty="0"/>
                    </a:p>
                  </a:txBody>
                  <a:tcPr anchor="ctr"/>
                </a:tc>
                <a:tc>
                  <a:txBody>
                    <a:bodyPr/>
                    <a:lstStyle/>
                    <a:p>
                      <a:pPr algn="ctr"/>
                      <a:r>
                        <a:rPr lang="zh-CN" altLang="en-US" sz="1600" dirty="0" smtClean="0"/>
                        <a:t>请粮益兵符</a:t>
                      </a:r>
                      <a:endParaRPr lang="en-US" sz="1600" dirty="0"/>
                    </a:p>
                  </a:txBody>
                  <a:tcPr anchor="ctr"/>
                </a:tc>
                <a:tc>
                  <a:txBody>
                    <a:bodyPr/>
                    <a:lstStyle/>
                    <a:p>
                      <a:pPr algn="ctr"/>
                      <a:r>
                        <a:rPr lang="zh-CN" altLang="en-US" sz="1600" dirty="0" smtClean="0"/>
                        <a:t>长</a:t>
                      </a:r>
                      <a:r>
                        <a:rPr lang="en-US" sz="1600" dirty="0" smtClean="0"/>
                        <a:t>5</a:t>
                      </a:r>
                      <a:r>
                        <a:rPr lang="zh-CN" altLang="en-US" sz="1600" dirty="0" smtClean="0"/>
                        <a:t>寸</a:t>
                      </a:r>
                      <a:endParaRPr lang="en-US" sz="1600" dirty="0"/>
                    </a:p>
                  </a:txBody>
                  <a:tcPr anchor="ctr"/>
                </a:tc>
              </a:tr>
              <a:tr h="414046">
                <a:tc>
                  <a:txBody>
                    <a:bodyPr/>
                    <a:lstStyle/>
                    <a:p>
                      <a:pPr algn="ctr"/>
                      <a:r>
                        <a:rPr lang="zh-CN" altLang="en-US" sz="1600" dirty="0" smtClean="0"/>
                        <a:t>降城得邑符</a:t>
                      </a:r>
                      <a:endParaRPr lang="en-US" sz="1600" dirty="0"/>
                    </a:p>
                  </a:txBody>
                  <a:tcPr anchor="ctr"/>
                </a:tc>
                <a:tc>
                  <a:txBody>
                    <a:bodyPr/>
                    <a:lstStyle/>
                    <a:p>
                      <a:pPr algn="ctr"/>
                      <a:r>
                        <a:rPr lang="zh-CN" altLang="en-US" sz="1600" dirty="0" smtClean="0"/>
                        <a:t>长</a:t>
                      </a:r>
                      <a:r>
                        <a:rPr lang="en-US" sz="1600" dirty="0" smtClean="0"/>
                        <a:t>8</a:t>
                      </a:r>
                      <a:r>
                        <a:rPr lang="zh-CN" altLang="en-US" sz="1600" dirty="0" smtClean="0"/>
                        <a:t>寸</a:t>
                      </a:r>
                      <a:endParaRPr lang="en-US" sz="1600" dirty="0"/>
                    </a:p>
                  </a:txBody>
                  <a:tcPr anchor="ctr"/>
                </a:tc>
                <a:tc>
                  <a:txBody>
                    <a:bodyPr/>
                    <a:lstStyle/>
                    <a:p>
                      <a:pPr algn="ctr"/>
                      <a:r>
                        <a:rPr lang="zh-CN" altLang="en-US" sz="1600" dirty="0" smtClean="0"/>
                        <a:t>败军亡将符</a:t>
                      </a:r>
                      <a:endParaRPr lang="en-US" sz="1600" dirty="0"/>
                    </a:p>
                  </a:txBody>
                  <a:tcPr anchor="ctr"/>
                </a:tc>
                <a:tc>
                  <a:txBody>
                    <a:bodyPr/>
                    <a:lstStyle/>
                    <a:p>
                      <a:pPr algn="ctr"/>
                      <a:r>
                        <a:rPr lang="zh-CN" altLang="en-US" sz="1600" dirty="0" smtClean="0"/>
                        <a:t>长</a:t>
                      </a:r>
                      <a:r>
                        <a:rPr lang="en-US" sz="1600" dirty="0" smtClean="0"/>
                        <a:t>4</a:t>
                      </a:r>
                      <a:r>
                        <a:rPr lang="zh-CN" altLang="en-US" sz="1600" dirty="0" smtClean="0"/>
                        <a:t>寸</a:t>
                      </a:r>
                      <a:endParaRPr lang="en-US" sz="1600" dirty="0"/>
                    </a:p>
                  </a:txBody>
                  <a:tcPr anchor="ctr"/>
                </a:tc>
              </a:tr>
              <a:tr h="414046">
                <a:tc>
                  <a:txBody>
                    <a:bodyPr/>
                    <a:lstStyle/>
                    <a:p>
                      <a:pPr algn="ctr"/>
                      <a:r>
                        <a:rPr lang="zh-CN" altLang="en-US" sz="1600" dirty="0" smtClean="0"/>
                        <a:t>却敌极远符</a:t>
                      </a:r>
                      <a:endParaRPr lang="en-US" sz="1600" dirty="0"/>
                    </a:p>
                  </a:txBody>
                  <a:tcPr anchor="ctr"/>
                </a:tc>
                <a:tc>
                  <a:txBody>
                    <a:bodyPr/>
                    <a:lstStyle/>
                    <a:p>
                      <a:pPr algn="ctr"/>
                      <a:r>
                        <a:rPr lang="zh-CN" altLang="en-US" sz="1600" dirty="0" smtClean="0"/>
                        <a:t>长</a:t>
                      </a:r>
                      <a:r>
                        <a:rPr lang="en-US" sz="1600" dirty="0" smtClean="0"/>
                        <a:t>7</a:t>
                      </a:r>
                      <a:r>
                        <a:rPr lang="zh-CN" altLang="en-US" sz="1600" dirty="0" smtClean="0"/>
                        <a:t>寸</a:t>
                      </a:r>
                      <a:endParaRPr lang="en-US" sz="1600" dirty="0"/>
                    </a:p>
                  </a:txBody>
                  <a:tcPr anchor="ctr"/>
                </a:tc>
                <a:tc>
                  <a:txBody>
                    <a:bodyPr/>
                    <a:lstStyle/>
                    <a:p>
                      <a:pPr algn="ctr"/>
                      <a:r>
                        <a:rPr lang="zh-CN" altLang="en-US" sz="1600" dirty="0" smtClean="0"/>
                        <a:t>失利亡士符</a:t>
                      </a:r>
                      <a:endParaRPr lang="en-US" sz="1600" dirty="0"/>
                    </a:p>
                  </a:txBody>
                  <a:tcPr anchor="ctr"/>
                </a:tc>
                <a:tc>
                  <a:txBody>
                    <a:bodyPr/>
                    <a:lstStyle/>
                    <a:p>
                      <a:pPr algn="ctr"/>
                      <a:r>
                        <a:rPr lang="zh-CN" altLang="en-US" sz="1600" dirty="0" smtClean="0"/>
                        <a:t>长</a:t>
                      </a:r>
                      <a:r>
                        <a:rPr lang="en-US" sz="1600" dirty="0" smtClean="0"/>
                        <a:t>3</a:t>
                      </a:r>
                      <a:r>
                        <a:rPr lang="zh-CN" altLang="en-US" sz="1600" dirty="0" smtClean="0"/>
                        <a:t>寸</a:t>
                      </a:r>
                      <a:endParaRPr lang="en-US" sz="1600" dirty="0"/>
                    </a:p>
                  </a:txBody>
                  <a:tcPr anchor="ctr"/>
                </a:tc>
              </a:tr>
            </a:tbl>
          </a:graphicData>
        </a:graphic>
      </p:graphicFrame>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21</a:t>
            </a:fld>
            <a:endParaRPr lang="en-US" altLang="zh-CN" dirty="0"/>
          </a:p>
        </p:txBody>
      </p:sp>
      <p:sp>
        <p:nvSpPr>
          <p:cNvPr id="11" name="流程图: 可选过程 10">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12" name="流程图: 可选过程 11">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13" name="流程图: 可选过程 12">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14" name="流程图: 可选过程 13">
            <a:hlinkClick r:id="rId6"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38465039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endParaRPr lang="en-US" smtClean="0"/>
          </a:p>
        </p:txBody>
      </p:sp>
      <p:sp>
        <p:nvSpPr>
          <p:cNvPr id="30723" name="内容占位符 2"/>
          <p:cNvSpPr>
            <a:spLocks noGrp="1"/>
          </p:cNvSpPr>
          <p:nvPr>
            <p:ph idx="1"/>
          </p:nvPr>
        </p:nvSpPr>
        <p:spPr/>
        <p:txBody>
          <a:bodyPr/>
          <a:lstStyle/>
          <a:p>
            <a:r>
              <a:rPr lang="zh-CN" altLang="en-US" dirty="0" smtClean="0"/>
              <a:t>公元前</a:t>
            </a:r>
            <a:r>
              <a:rPr lang="en-US" altLang="zh-CN" dirty="0" smtClean="0"/>
              <a:t>4</a:t>
            </a:r>
            <a:r>
              <a:rPr lang="zh-CN" altLang="en-US" dirty="0" smtClean="0"/>
              <a:t>世纪，斯巴达</a:t>
            </a:r>
            <a:r>
              <a:rPr lang="en-US" altLang="zh-CN" dirty="0" smtClean="0"/>
              <a:t>-</a:t>
            </a:r>
            <a:r>
              <a:rPr lang="zh-CN" altLang="en-US" dirty="0" smtClean="0"/>
              <a:t>波斯的战争中，“天书”</a:t>
            </a:r>
            <a:endParaRPr lang="en-US" altLang="zh-CN" dirty="0" smtClean="0"/>
          </a:p>
          <a:p>
            <a:pPr lvl="1"/>
            <a:r>
              <a:rPr lang="zh-CN" altLang="en-US" dirty="0" smtClean="0"/>
              <a:t>是一种置乱加密</a:t>
            </a:r>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smtClean="0"/>
          </a:p>
          <a:p>
            <a:r>
              <a:rPr lang="zh-CN" altLang="en-US" dirty="0"/>
              <a:t>公元前</a:t>
            </a:r>
            <a:r>
              <a:rPr lang="en-US" altLang="zh-CN" dirty="0"/>
              <a:t>1</a:t>
            </a:r>
            <a:r>
              <a:rPr lang="zh-CN" altLang="en-US" dirty="0"/>
              <a:t>世纪，凯撒密码</a:t>
            </a:r>
            <a:endParaRPr lang="en-US" altLang="zh-CN" dirty="0"/>
          </a:p>
          <a:p>
            <a:pPr lvl="1"/>
            <a:r>
              <a:rPr lang="en-US" altLang="zh-CN" dirty="0" smtClean="0">
                <a:latin typeface="Times New Roman" pitchFamily="18" charset="0"/>
                <a:cs typeface="Times New Roman" pitchFamily="18" charset="0"/>
              </a:rPr>
              <a:t>C=m+3</a:t>
            </a:r>
            <a:endParaRPr lang="en-US" altLang="zh-CN" dirty="0">
              <a:latin typeface="Times New Roman" pitchFamily="18" charset="0"/>
              <a:cs typeface="Times New Roman" pitchFamily="18" charset="0"/>
            </a:endParaRPr>
          </a:p>
          <a:p>
            <a:pPr lvl="1"/>
            <a:r>
              <a:rPr lang="zh-CN" altLang="en-US" dirty="0"/>
              <a:t>是第一种计算意义上的代换</a:t>
            </a:r>
            <a:r>
              <a:rPr lang="zh-CN" altLang="en-US" dirty="0" smtClean="0"/>
              <a:t>密码</a:t>
            </a:r>
            <a:endParaRPr lang="en-US" altLang="zh-CN" dirty="0"/>
          </a:p>
        </p:txBody>
      </p:sp>
      <p:pic>
        <p:nvPicPr>
          <p:cNvPr id="30724" name="图片 3" descr="C:\Users\ThinkPad User\Desktop\密码学导论 讲义\插图\2nlfqlu.jpg"/>
          <p:cNvPicPr>
            <a:picLocks noChangeAspect="1" noChangeArrowheads="1"/>
          </p:cNvPicPr>
          <p:nvPr/>
        </p:nvPicPr>
        <p:blipFill>
          <a:blip r:embed="rId2" cstate="print"/>
          <a:srcRect/>
          <a:stretch>
            <a:fillRect/>
          </a:stretch>
        </p:blipFill>
        <p:spPr bwMode="auto">
          <a:xfrm>
            <a:off x="2915816" y="2348880"/>
            <a:ext cx="3760144" cy="2462459"/>
          </a:xfrm>
          <a:prstGeom prst="rect">
            <a:avLst/>
          </a:prstGeom>
          <a:noFill/>
          <a:ln w="9525">
            <a:noFill/>
            <a:miter lim="800000"/>
            <a:headEnd/>
            <a:tailEnd/>
          </a:ln>
        </p:spPr>
      </p:pic>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22</a:t>
            </a:fld>
            <a:endParaRPr lang="en-US" altLang="zh-CN" dirty="0"/>
          </a:p>
        </p:txBody>
      </p:sp>
      <p:sp>
        <p:nvSpPr>
          <p:cNvPr id="11" name="流程图: 可选过程 10">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12" name="流程图: 可选过程 11">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13" name="流程图: 可选过程 12">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14" name="流程图: 可选过程 13">
            <a:hlinkClick r:id="rId6"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41864045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eaLnBrk="1" hangingPunct="1"/>
            <a:endParaRPr lang="en-US" smtClean="0"/>
          </a:p>
        </p:txBody>
      </p:sp>
      <p:sp>
        <p:nvSpPr>
          <p:cNvPr id="31747" name="内容占位符 2"/>
          <p:cNvSpPr>
            <a:spLocks noGrp="1"/>
          </p:cNvSpPr>
          <p:nvPr>
            <p:ph idx="1"/>
          </p:nvPr>
        </p:nvSpPr>
        <p:spPr>
          <a:xfrm>
            <a:off x="323528" y="1484784"/>
            <a:ext cx="8534723" cy="5039841"/>
          </a:xfrm>
        </p:spPr>
        <p:txBody>
          <a:bodyPr/>
          <a:lstStyle/>
          <a:p>
            <a:pPr eaLnBrk="1" hangingPunct="1"/>
            <a:r>
              <a:rPr lang="zh-CN" altLang="en-US" dirty="0" smtClean="0"/>
              <a:t>手工时代</a:t>
            </a:r>
            <a:endParaRPr lang="en-US" altLang="zh-CN" dirty="0" smtClean="0"/>
          </a:p>
          <a:p>
            <a:pPr lvl="1" eaLnBrk="1" hangingPunct="1"/>
            <a:r>
              <a:rPr lang="zh-CN" altLang="en-US" dirty="0" smtClean="0"/>
              <a:t>手工加密、解密，有少量辅助设备出现</a:t>
            </a:r>
            <a:endParaRPr lang="en-US" altLang="zh-CN" dirty="0" smtClean="0"/>
          </a:p>
          <a:p>
            <a:pPr lvl="1" eaLnBrk="1" hangingPunct="1"/>
            <a:r>
              <a:rPr lang="zh-CN" altLang="en-US" dirty="0" smtClean="0"/>
              <a:t>代换以技巧为主，辅助以少量计算</a:t>
            </a:r>
            <a:endParaRPr lang="en-US" altLang="zh-CN" dirty="0" smtClean="0"/>
          </a:p>
          <a:p>
            <a:pPr lvl="1" eaLnBrk="1" hangingPunct="1"/>
            <a:r>
              <a:rPr lang="zh-CN" altLang="en-US" dirty="0" smtClean="0"/>
              <a:t>加密算法比较简单，一般不公开</a:t>
            </a:r>
            <a:endParaRPr lang="en-US" altLang="zh-CN" dirty="0" smtClean="0"/>
          </a:p>
          <a:p>
            <a:pPr lvl="1" eaLnBrk="1" hangingPunct="1"/>
            <a:endParaRPr lang="en-US" altLang="zh-CN" dirty="0" smtClean="0"/>
          </a:p>
          <a:p>
            <a:pPr lvl="1" eaLnBrk="1" hangingPunct="1"/>
            <a:r>
              <a:rPr lang="zh-CN" altLang="en-US" dirty="0" smtClean="0"/>
              <a:t>手工分析，主要靠猜</a:t>
            </a:r>
            <a:endParaRPr lang="en-US" altLang="zh-CN" dirty="0" smtClean="0"/>
          </a:p>
          <a:p>
            <a:pPr lvl="1" eaLnBrk="1" hangingPunct="1"/>
            <a:r>
              <a:rPr lang="zh-CN" altLang="en-US" dirty="0" smtClean="0"/>
              <a:t>字频统计分析是主要且有效的工具</a:t>
            </a:r>
            <a:endParaRPr lang="en-US" altLang="zh-CN" dirty="0" smtClean="0"/>
          </a:p>
          <a:p>
            <a:pPr lvl="1" eaLnBrk="1" hangingPunct="1"/>
            <a:r>
              <a:rPr lang="zh-CN" altLang="en-US" dirty="0" smtClean="0"/>
              <a:t>密码分析员以语言学家为主</a:t>
            </a:r>
            <a:endParaRPr lang="en-US" altLang="zh-CN"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23</a:t>
            </a:fld>
            <a:endParaRPr lang="en-US" altLang="zh-CN" dirty="0"/>
          </a:p>
        </p:txBody>
      </p:sp>
      <p:sp>
        <p:nvSpPr>
          <p:cNvPr id="14" name="流程图: 可选过程 13">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15" name="流程图: 可选过程 14">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16" name="流程图: 可选过程 15">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17" name="流程图: 可选过程 16">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28683264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endParaRPr lang="en-US" smtClean="0"/>
          </a:p>
        </p:txBody>
      </p:sp>
      <p:sp>
        <p:nvSpPr>
          <p:cNvPr id="32771" name="内容占位符 2"/>
          <p:cNvSpPr>
            <a:spLocks noGrp="1"/>
          </p:cNvSpPr>
          <p:nvPr>
            <p:ph idx="1"/>
          </p:nvPr>
        </p:nvSpPr>
        <p:spPr>
          <a:xfrm>
            <a:off x="323529" y="1484784"/>
            <a:ext cx="8534722" cy="5112866"/>
          </a:xfrm>
        </p:spPr>
        <p:txBody>
          <a:bodyPr/>
          <a:lstStyle/>
          <a:p>
            <a:pPr eaLnBrk="1" hangingPunct="1"/>
            <a:r>
              <a:rPr lang="en-US" altLang="zh-CN" dirty="0" smtClean="0"/>
              <a:t>20</a:t>
            </a:r>
            <a:r>
              <a:rPr lang="zh-CN" altLang="en-US" dirty="0" smtClean="0"/>
              <a:t>世纪初，进入机</a:t>
            </a:r>
            <a:r>
              <a:rPr lang="zh-CN" altLang="en-US" dirty="0"/>
              <a:t>电</a:t>
            </a:r>
            <a:r>
              <a:rPr lang="zh-CN" altLang="en-US" dirty="0" smtClean="0"/>
              <a:t>时代</a:t>
            </a:r>
            <a:endParaRPr lang="en-US" altLang="zh-CN" dirty="0" smtClean="0"/>
          </a:p>
          <a:p>
            <a:pPr lvl="1" eaLnBrk="1" hangingPunct="1"/>
            <a:r>
              <a:rPr lang="en-US" dirty="0" smtClean="0"/>
              <a:t>1919</a:t>
            </a:r>
            <a:r>
              <a:rPr lang="zh-CN" altLang="en-US" dirty="0" smtClean="0"/>
              <a:t>年转轮密码机</a:t>
            </a:r>
            <a:endParaRPr lang="en-US" altLang="zh-CN" dirty="0" smtClean="0"/>
          </a:p>
          <a:p>
            <a:pPr lvl="2" eaLnBrk="1" hangingPunct="1"/>
            <a:r>
              <a:rPr lang="zh-CN" altLang="en-US" dirty="0" smtClean="0"/>
              <a:t>美国人</a:t>
            </a:r>
            <a:r>
              <a:rPr lang="en-US" dirty="0" smtClean="0"/>
              <a:t>Edward Hugh </a:t>
            </a:r>
            <a:r>
              <a:rPr lang="en-US" dirty="0" err="1" smtClean="0"/>
              <a:t>Hebern</a:t>
            </a:r>
            <a:r>
              <a:rPr lang="zh-CN" altLang="en-US" dirty="0" smtClean="0"/>
              <a:t>首先获得专利</a:t>
            </a:r>
            <a:endParaRPr lang="en-US" altLang="zh-CN" dirty="0" smtClean="0"/>
          </a:p>
          <a:p>
            <a:pPr lvl="2" eaLnBrk="1" hangingPunct="1"/>
            <a:r>
              <a:rPr lang="zh-CN" altLang="en-US" dirty="0" smtClean="0"/>
              <a:t>最具代表性的是德国的</a:t>
            </a:r>
            <a:r>
              <a:rPr lang="en-US" altLang="zh-CN" dirty="0" smtClean="0"/>
              <a:t>ENIGMA</a:t>
            </a:r>
          </a:p>
          <a:p>
            <a:pPr lvl="3" eaLnBrk="1" hangingPunct="1"/>
            <a:r>
              <a:rPr lang="zh-CN" altLang="en-US" dirty="0" smtClean="0"/>
              <a:t>最早最广泛使用</a:t>
            </a:r>
            <a:endParaRPr lang="en-US" altLang="zh-CN" dirty="0" smtClean="0"/>
          </a:p>
          <a:p>
            <a:pPr lvl="3" eaLnBrk="1" hangingPunct="1"/>
            <a:r>
              <a:rPr lang="zh-CN" altLang="en-US" dirty="0" smtClean="0"/>
              <a:t>犯了最多的错误</a:t>
            </a:r>
            <a:endParaRPr lang="en-US" altLang="zh-CN" dirty="0" smtClean="0"/>
          </a:p>
          <a:p>
            <a:pPr lvl="3" eaLnBrk="1" hangingPunct="1"/>
            <a:r>
              <a:rPr lang="zh-CN" altLang="en-US" dirty="0" smtClean="0"/>
              <a:t>最早被攻破的机械转轮机</a:t>
            </a:r>
            <a:endParaRPr lang="en-US" altLang="zh-CN" dirty="0" smtClean="0"/>
          </a:p>
          <a:p>
            <a:pPr lvl="3" eaLnBrk="1" hangingPunct="1"/>
            <a:endParaRPr lang="en-US" altLang="zh-CN" dirty="0" smtClean="0"/>
          </a:p>
          <a:p>
            <a:pPr lvl="3" eaLnBrk="1" hangingPunct="1"/>
            <a:endParaRPr lang="en-US" altLang="zh-CN" dirty="0" smtClean="0"/>
          </a:p>
          <a:p>
            <a:pPr lvl="1" eaLnBrk="1" hangingPunct="1"/>
            <a:r>
              <a:rPr lang="zh-CN" altLang="en-US" dirty="0" smtClean="0"/>
              <a:t>密码技术的变化</a:t>
            </a:r>
            <a:endParaRPr lang="en-US" altLang="zh-CN" dirty="0" smtClean="0"/>
          </a:p>
          <a:p>
            <a:pPr lvl="2" eaLnBrk="1" hangingPunct="1"/>
            <a:r>
              <a:rPr lang="zh-CN" altLang="en-US" dirty="0" smtClean="0"/>
              <a:t>算法复杂度大大增加，安全性大大提高</a:t>
            </a:r>
            <a:endParaRPr lang="en-US" altLang="zh-CN" dirty="0" smtClean="0"/>
          </a:p>
          <a:p>
            <a:pPr lvl="2" eaLnBrk="1" hangingPunct="1"/>
            <a:r>
              <a:rPr lang="zh-CN" altLang="en-US" dirty="0" smtClean="0"/>
              <a:t>算法开始公开，仅需保护密钥</a:t>
            </a:r>
            <a:endParaRPr lang="en-US" altLang="zh-CN" dirty="0" smtClean="0"/>
          </a:p>
          <a:p>
            <a:pPr lvl="2" eaLnBrk="1" hangingPunct="1"/>
            <a:r>
              <a:rPr lang="zh-CN" altLang="en-US" dirty="0" smtClean="0"/>
              <a:t>数学家开始在密码分析技术中占据重要地位</a:t>
            </a:r>
            <a:endParaRPr lang="en-US" dirty="0" smtClean="0"/>
          </a:p>
        </p:txBody>
      </p:sp>
      <p:pic>
        <p:nvPicPr>
          <p:cNvPr id="32772" name="图片 3" descr="C:\Users\ThinkPad User\Desktop\密码学导论 讲义\插图\GermanNavalEnigmaMachine.jpg"/>
          <p:cNvPicPr>
            <a:picLocks noChangeAspect="1" noChangeArrowheads="1"/>
          </p:cNvPicPr>
          <p:nvPr/>
        </p:nvPicPr>
        <p:blipFill>
          <a:blip r:embed="rId3" cstate="print"/>
          <a:srcRect/>
          <a:stretch>
            <a:fillRect/>
          </a:stretch>
        </p:blipFill>
        <p:spPr bwMode="auto">
          <a:xfrm>
            <a:off x="5201963" y="2852935"/>
            <a:ext cx="2520280" cy="2252521"/>
          </a:xfrm>
          <a:prstGeom prst="rect">
            <a:avLst/>
          </a:prstGeom>
          <a:noFill/>
          <a:ln w="9525">
            <a:noFill/>
            <a:miter lim="800000"/>
            <a:headEnd/>
            <a:tailEnd/>
          </a:ln>
        </p:spPr>
      </p:pic>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24</a:t>
            </a:fld>
            <a:endParaRPr lang="en-US" altLang="zh-CN" dirty="0"/>
          </a:p>
        </p:txBody>
      </p:sp>
      <p:sp>
        <p:nvSpPr>
          <p:cNvPr id="11" name="流程图: 可选过程 10">
            <a:hlinkClick r:id="rId4"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12" name="流程图: 可选过程 11">
            <a:hlinkClick r:id="rId5"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13" name="流程图: 可选过程 12">
            <a:hlinkClick r:id="rId6"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14" name="流程图: 可选过程 13">
            <a:hlinkClick r:id="rId7"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1844073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pPr eaLnBrk="1" hangingPunct="1"/>
            <a:endParaRPr lang="en-US" smtClean="0"/>
          </a:p>
        </p:txBody>
      </p:sp>
      <p:sp>
        <p:nvSpPr>
          <p:cNvPr id="33795" name="内容占位符 2"/>
          <p:cNvSpPr>
            <a:spLocks noGrp="1"/>
          </p:cNvSpPr>
          <p:nvPr>
            <p:ph idx="1"/>
          </p:nvPr>
        </p:nvSpPr>
        <p:spPr>
          <a:xfrm>
            <a:off x="395537" y="1484785"/>
            <a:ext cx="8462714" cy="4896544"/>
          </a:xfrm>
        </p:spPr>
        <p:txBody>
          <a:bodyPr>
            <a:normAutofit fontScale="92500"/>
          </a:bodyPr>
          <a:lstStyle/>
          <a:p>
            <a:pPr eaLnBrk="1" hangingPunct="1"/>
            <a:r>
              <a:rPr lang="zh-CN" altLang="en-US" dirty="0" smtClean="0"/>
              <a:t>计算机时代</a:t>
            </a:r>
            <a:endParaRPr lang="en-US" altLang="zh-CN" dirty="0" smtClean="0"/>
          </a:p>
          <a:p>
            <a:pPr lvl="1" eaLnBrk="1" hangingPunct="1"/>
            <a:r>
              <a:rPr lang="zh-CN" altLang="en-US" dirty="0" smtClean="0"/>
              <a:t>密码技术的研究从技巧走向理论，融入大量现代数学理论</a:t>
            </a:r>
            <a:endParaRPr lang="en-US" altLang="zh-CN" dirty="0" smtClean="0"/>
          </a:p>
          <a:p>
            <a:pPr lvl="1" eaLnBrk="1" hangingPunct="1"/>
            <a:r>
              <a:rPr lang="en-US" dirty="0" smtClean="0"/>
              <a:t>1949</a:t>
            </a:r>
            <a:r>
              <a:rPr lang="zh-CN" altLang="en-US" dirty="0" smtClean="0"/>
              <a:t>年，</a:t>
            </a:r>
            <a:r>
              <a:rPr lang="en-US" dirty="0" smtClean="0"/>
              <a:t>Shannon</a:t>
            </a:r>
            <a:r>
              <a:rPr lang="zh-CN" altLang="en-US" dirty="0" smtClean="0"/>
              <a:t>“</a:t>
            </a:r>
            <a:r>
              <a:rPr lang="en-US" dirty="0" smtClean="0"/>
              <a:t>The Communication Theory of Secrecy System</a:t>
            </a:r>
            <a:r>
              <a:rPr lang="zh-CN" altLang="en-US" dirty="0" smtClean="0"/>
              <a:t>”，从理论上为密码学奠定了科学基础</a:t>
            </a:r>
            <a:endParaRPr lang="en-US" altLang="zh-CN" dirty="0" smtClean="0"/>
          </a:p>
          <a:p>
            <a:pPr lvl="1" eaLnBrk="1" hangingPunct="1"/>
            <a:r>
              <a:rPr lang="zh-CN" altLang="en-US" i="1" dirty="0" smtClean="0">
                <a:solidFill>
                  <a:srgbClr val="00B050"/>
                </a:solidFill>
              </a:rPr>
              <a:t>冷战时期，大家都重视，但都不公开</a:t>
            </a:r>
            <a:endParaRPr lang="en-US" altLang="zh-CN" i="1" dirty="0" smtClean="0">
              <a:solidFill>
                <a:srgbClr val="00B050"/>
              </a:solidFill>
            </a:endParaRPr>
          </a:p>
          <a:p>
            <a:pPr lvl="1" eaLnBrk="1" hangingPunct="1"/>
            <a:r>
              <a:rPr lang="en-US" dirty="0" smtClean="0"/>
              <a:t>1975</a:t>
            </a:r>
            <a:r>
              <a:rPr lang="zh-CN" altLang="en-US" dirty="0" smtClean="0"/>
              <a:t>年，</a:t>
            </a:r>
            <a:r>
              <a:rPr lang="en-US" dirty="0" smtClean="0"/>
              <a:t>W. </a:t>
            </a:r>
            <a:r>
              <a:rPr lang="en-US" dirty="0" err="1" smtClean="0"/>
              <a:t>Diffie</a:t>
            </a:r>
            <a:r>
              <a:rPr lang="zh-CN" altLang="en-US" dirty="0" smtClean="0"/>
              <a:t>和</a:t>
            </a:r>
            <a:r>
              <a:rPr lang="en-US" dirty="0" smtClean="0"/>
              <a:t>M. Hellman</a:t>
            </a:r>
            <a:r>
              <a:rPr lang="zh-CN" altLang="en-US" dirty="0" smtClean="0"/>
              <a:t>首次提出公开密钥思想</a:t>
            </a:r>
            <a:endParaRPr lang="en-US" altLang="zh-CN" dirty="0" smtClean="0"/>
          </a:p>
          <a:p>
            <a:pPr lvl="1" eaLnBrk="1" hangingPunct="1"/>
            <a:r>
              <a:rPr lang="en-US" dirty="0" smtClean="0"/>
              <a:t>1976</a:t>
            </a:r>
            <a:r>
              <a:rPr lang="zh-CN" altLang="en-US" dirty="0" smtClean="0"/>
              <a:t>年，美国国家标准局公布实施</a:t>
            </a:r>
            <a:r>
              <a:rPr lang="en-US" dirty="0" smtClean="0"/>
              <a:t>DES</a:t>
            </a:r>
            <a:r>
              <a:rPr lang="zh-CN" altLang="en-US" dirty="0" smtClean="0"/>
              <a:t>数据加密标准</a:t>
            </a:r>
            <a:endParaRPr lang="en-US" altLang="zh-CN" dirty="0" smtClean="0"/>
          </a:p>
          <a:p>
            <a:pPr lvl="1" eaLnBrk="1" hangingPunct="1"/>
            <a:r>
              <a:rPr lang="en-US" dirty="0" smtClean="0"/>
              <a:t>1977</a:t>
            </a:r>
            <a:r>
              <a:rPr lang="zh-CN" altLang="en-US" dirty="0" smtClean="0"/>
              <a:t>年，</a:t>
            </a:r>
            <a:r>
              <a:rPr lang="en-US" dirty="0" smtClean="0"/>
              <a:t>R. </a:t>
            </a:r>
            <a:r>
              <a:rPr lang="en-US" dirty="0" err="1" smtClean="0"/>
              <a:t>Rivest</a:t>
            </a:r>
            <a:r>
              <a:rPr lang="zh-CN" altLang="en-US" dirty="0" smtClean="0"/>
              <a:t>、</a:t>
            </a:r>
            <a:r>
              <a:rPr lang="en-US" dirty="0" smtClean="0"/>
              <a:t>A. Shamir</a:t>
            </a:r>
            <a:r>
              <a:rPr lang="zh-CN" altLang="en-US" dirty="0" smtClean="0"/>
              <a:t>和</a:t>
            </a:r>
            <a:r>
              <a:rPr lang="en-US" dirty="0" smtClean="0"/>
              <a:t>L. </a:t>
            </a:r>
            <a:r>
              <a:rPr lang="en-US" dirty="0" err="1" smtClean="0"/>
              <a:t>Adleman</a:t>
            </a:r>
            <a:r>
              <a:rPr lang="zh-CN" altLang="en-US" dirty="0" smtClean="0"/>
              <a:t>提出</a:t>
            </a:r>
            <a:r>
              <a:rPr lang="en-US" dirty="0" smtClean="0"/>
              <a:t>RSA</a:t>
            </a:r>
            <a:r>
              <a:rPr lang="zh-CN" altLang="en-US" dirty="0" smtClean="0"/>
              <a:t>算法</a:t>
            </a:r>
            <a:endParaRPr lang="en-US" dirty="0" smtClean="0"/>
          </a:p>
          <a:p>
            <a:pPr lvl="1" eaLnBrk="1" hangingPunct="1"/>
            <a:r>
              <a:rPr lang="en-US" dirty="0" smtClean="0"/>
              <a:t>1985</a:t>
            </a:r>
            <a:r>
              <a:rPr lang="zh-CN" altLang="en-US" dirty="0" smtClean="0"/>
              <a:t>年，</a:t>
            </a:r>
            <a:r>
              <a:rPr lang="en-US" dirty="0" smtClean="0"/>
              <a:t>T. </a:t>
            </a:r>
            <a:r>
              <a:rPr lang="en-US" dirty="0" err="1" smtClean="0"/>
              <a:t>ElGamal</a:t>
            </a:r>
            <a:r>
              <a:rPr lang="zh-CN" altLang="en-US" dirty="0" smtClean="0"/>
              <a:t>提出了概率密码系统 </a:t>
            </a:r>
            <a:r>
              <a:rPr lang="en-US" dirty="0" err="1" smtClean="0"/>
              <a:t>ElGamal</a:t>
            </a:r>
            <a:r>
              <a:rPr lang="zh-CN" altLang="en-US" dirty="0" smtClean="0"/>
              <a:t>方法</a:t>
            </a:r>
            <a:endParaRPr lang="en-US" altLang="zh-CN" dirty="0" smtClean="0"/>
          </a:p>
          <a:p>
            <a:pPr lvl="1" eaLnBrk="1" hangingPunct="1"/>
            <a:r>
              <a:rPr lang="en-US" dirty="0" smtClean="0"/>
              <a:t>2000</a:t>
            </a:r>
            <a:r>
              <a:rPr lang="zh-CN" altLang="en-US" dirty="0" smtClean="0"/>
              <a:t>年，美国国家标准局发布了</a:t>
            </a:r>
            <a:r>
              <a:rPr lang="en-US" dirty="0" smtClean="0"/>
              <a:t>AES</a:t>
            </a:r>
            <a:r>
              <a:rPr lang="zh-CN" altLang="en-US" dirty="0" smtClean="0"/>
              <a:t>代替</a:t>
            </a:r>
            <a:r>
              <a:rPr lang="en-US" altLang="zh-CN" dirty="0" smtClean="0"/>
              <a:t>DES</a:t>
            </a:r>
          </a:p>
          <a:p>
            <a:pPr lvl="1" eaLnBrk="1" hangingPunct="1"/>
            <a:r>
              <a:rPr lang="zh-CN" altLang="en-US" dirty="0"/>
              <a:t>当代，混沌密码、量子</a:t>
            </a:r>
            <a:r>
              <a:rPr lang="zh-CN" altLang="en-US" dirty="0" smtClean="0"/>
              <a:t>密码、后量子密码等新兴技术</a:t>
            </a:r>
            <a:endParaRPr lang="en-US" altLang="zh-CN"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25</a:t>
            </a:fld>
            <a:endParaRPr lang="en-US" altLang="zh-CN" dirty="0"/>
          </a:p>
        </p:txBody>
      </p:sp>
      <p:sp>
        <p:nvSpPr>
          <p:cNvPr id="10" name="流程图: 可选过程 9">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11" name="流程图: 可选过程 10">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12" name="流程图: 可选过程 11">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13" name="流程图: 可选过程 12">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37667569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第三节 密码学基本概念</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2" name="灯片编号占位符 1"/>
          <p:cNvSpPr>
            <a:spLocks noGrp="1"/>
          </p:cNvSpPr>
          <p:nvPr>
            <p:ph type="sldNum" sz="quarter" idx="10"/>
          </p:nvPr>
        </p:nvSpPr>
        <p:spPr/>
        <p:txBody>
          <a:bodyPr/>
          <a:lstStyle/>
          <a:p>
            <a:pPr>
              <a:defRPr/>
            </a:pPr>
            <a:fld id="{FC6C3F5E-09DE-47CB-B45C-8870030737BE}" type="slidenum">
              <a:rPr lang="zh-CN" altLang="en-US" smtClean="0"/>
              <a:pPr>
                <a:defRPr/>
              </a:pPr>
              <a:t>26</a:t>
            </a:fld>
            <a:endParaRPr lang="en-US" altLang="zh-CN" dirty="0"/>
          </a:p>
        </p:txBody>
      </p:sp>
    </p:spTree>
    <p:extLst>
      <p:ext uri="{BB962C8B-B14F-4D97-AF65-F5344CB8AC3E}">
        <p14:creationId xmlns:p14="http://schemas.microsoft.com/office/powerpoint/2010/main" val="4169432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l"/>
            <a:r>
              <a:rPr lang="zh-CN" altLang="en-US" dirty="0" smtClean="0"/>
              <a:t>一、密码学基本概念</a:t>
            </a:r>
            <a:endParaRPr lang="zh-CN" altLang="en-US" dirty="0"/>
          </a:p>
        </p:txBody>
      </p:sp>
      <p:sp>
        <p:nvSpPr>
          <p:cNvPr id="6" name="内容占位符 5"/>
          <p:cNvSpPr>
            <a:spLocks noGrp="1"/>
          </p:cNvSpPr>
          <p:nvPr>
            <p:ph idx="1"/>
          </p:nvPr>
        </p:nvSpPr>
        <p:spPr/>
        <p:txBody>
          <a:bodyPr/>
          <a:lstStyle/>
          <a:p>
            <a:r>
              <a:rPr lang="zh-CN" altLang="en-US" dirty="0" smtClean="0">
                <a:solidFill>
                  <a:srgbClr val="FF0000"/>
                </a:solidFill>
              </a:rPr>
              <a:t>密码学 </a:t>
            </a:r>
            <a:r>
              <a:rPr lang="en-US" altLang="zh-CN" dirty="0" smtClean="0">
                <a:solidFill>
                  <a:srgbClr val="FF0000"/>
                </a:solidFill>
              </a:rPr>
              <a:t>Cryptology</a:t>
            </a:r>
            <a:r>
              <a:rPr lang="zh-CN" altLang="en-US" dirty="0" smtClean="0">
                <a:solidFill>
                  <a:srgbClr val="FF0000"/>
                </a:solidFill>
              </a:rPr>
              <a:t>：</a:t>
            </a:r>
            <a:endParaRPr lang="en-US" altLang="zh-CN" dirty="0" smtClean="0">
              <a:solidFill>
                <a:srgbClr val="FF0000"/>
              </a:solidFill>
            </a:endParaRPr>
          </a:p>
          <a:p>
            <a:pPr lvl="1"/>
            <a:r>
              <a:rPr lang="zh-CN" altLang="en-US" dirty="0" smtClean="0"/>
              <a:t>研究如何对己方信息及信息传递进行保护，如何对敌方信息进行破译的科学。</a:t>
            </a:r>
            <a:endParaRPr lang="en-US" altLang="zh-CN" dirty="0" smtClean="0"/>
          </a:p>
          <a:p>
            <a:pPr lvl="1"/>
            <a:endParaRPr lang="en-US" altLang="zh-CN" dirty="0" smtClean="0"/>
          </a:p>
          <a:p>
            <a:r>
              <a:rPr lang="zh-CN" altLang="en-US" dirty="0" smtClean="0"/>
              <a:t>从研究角度出发：</a:t>
            </a:r>
            <a:endParaRPr lang="en-US" altLang="zh-CN" dirty="0" smtClean="0"/>
          </a:p>
          <a:p>
            <a:pPr lvl="1"/>
            <a:r>
              <a:rPr lang="zh-CN" altLang="en-US" dirty="0" smtClean="0">
                <a:solidFill>
                  <a:srgbClr val="FF0000"/>
                </a:solidFill>
              </a:rPr>
              <a:t>密码编码学 </a:t>
            </a:r>
            <a:r>
              <a:rPr lang="en-US" altLang="zh-CN" dirty="0" smtClean="0">
                <a:solidFill>
                  <a:srgbClr val="FF0000"/>
                </a:solidFill>
              </a:rPr>
              <a:t>Cryptography</a:t>
            </a:r>
            <a:r>
              <a:rPr lang="zh-CN" altLang="en-US" dirty="0" smtClean="0">
                <a:solidFill>
                  <a:srgbClr val="FF0000"/>
                </a:solidFill>
              </a:rPr>
              <a:t>：</a:t>
            </a:r>
            <a:endParaRPr lang="en-US" altLang="zh-CN" dirty="0" smtClean="0">
              <a:solidFill>
                <a:srgbClr val="FF0000"/>
              </a:solidFill>
            </a:endParaRPr>
          </a:p>
          <a:p>
            <a:pPr lvl="2"/>
            <a:r>
              <a:rPr lang="zh-CN" altLang="en-US" dirty="0" smtClean="0"/>
              <a:t>研究如何将信息用秘密文字的形式加以保护</a:t>
            </a:r>
            <a:endParaRPr lang="en-US" altLang="zh-CN" dirty="0" smtClean="0"/>
          </a:p>
          <a:p>
            <a:pPr lvl="1"/>
            <a:r>
              <a:rPr lang="zh-CN" altLang="en-US" dirty="0" smtClean="0">
                <a:solidFill>
                  <a:srgbClr val="FF0000"/>
                </a:solidFill>
              </a:rPr>
              <a:t>密码分析学 </a:t>
            </a:r>
            <a:r>
              <a:rPr lang="en-US" altLang="zh-CN" dirty="0" smtClean="0">
                <a:solidFill>
                  <a:srgbClr val="FF0000"/>
                </a:solidFill>
              </a:rPr>
              <a:t>Cryptanalysis</a:t>
            </a:r>
            <a:r>
              <a:rPr lang="zh-CN" altLang="en-US" dirty="0" smtClean="0">
                <a:solidFill>
                  <a:srgbClr val="FF0000"/>
                </a:solidFill>
              </a:rPr>
              <a:t>：</a:t>
            </a:r>
            <a:endParaRPr lang="en-US" altLang="zh-CN" dirty="0" smtClean="0">
              <a:solidFill>
                <a:srgbClr val="FF0000"/>
              </a:solidFill>
            </a:endParaRPr>
          </a:p>
          <a:p>
            <a:pPr lvl="2"/>
            <a:r>
              <a:rPr lang="zh-CN" altLang="en-US" dirty="0" smtClean="0"/>
              <a:t>研究如何从秘密形式的文字中提取原始信息</a:t>
            </a:r>
            <a:endParaRPr lang="en-US" altLang="zh-CN" dirty="0" smtClean="0"/>
          </a:p>
          <a:p>
            <a:pPr lvl="1"/>
            <a:r>
              <a:rPr lang="zh-CN" altLang="en-US" dirty="0" smtClean="0">
                <a:solidFill>
                  <a:srgbClr val="FF0000"/>
                </a:solidFill>
              </a:rPr>
              <a:t>密码协议 </a:t>
            </a:r>
            <a:r>
              <a:rPr lang="en-US" altLang="zh-CN" dirty="0" smtClean="0">
                <a:solidFill>
                  <a:srgbClr val="FF0000"/>
                </a:solidFill>
              </a:rPr>
              <a:t>Cryptography Protocol</a:t>
            </a:r>
            <a:r>
              <a:rPr lang="zh-CN" altLang="en-US" dirty="0" smtClean="0">
                <a:solidFill>
                  <a:srgbClr val="FF0000"/>
                </a:solidFill>
              </a:rPr>
              <a:t>：</a:t>
            </a:r>
            <a:endParaRPr lang="en-US" altLang="zh-CN" dirty="0" smtClean="0">
              <a:solidFill>
                <a:srgbClr val="FF0000"/>
              </a:solidFill>
            </a:endParaRPr>
          </a:p>
          <a:p>
            <a:pPr lvl="2"/>
            <a:r>
              <a:rPr lang="zh-CN" altLang="en-US" dirty="0" smtClean="0"/>
              <a:t>使用密码技术的通信协议，</a:t>
            </a:r>
            <a:r>
              <a:rPr lang="zh-CN" altLang="en-US" dirty="0"/>
              <a:t>在</a:t>
            </a:r>
            <a:r>
              <a:rPr lang="zh-CN" altLang="en-US" dirty="0" smtClean="0"/>
              <a:t>网络环境中提供各种安全服务</a:t>
            </a:r>
            <a:endParaRPr lang="en-US" altLang="zh-CN"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27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10" name="流程图: 可选过程 9">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1234530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r>
              <a:rPr lang="zh-CN" altLang="en-US" smtClean="0"/>
              <a:t>密码体制</a:t>
            </a:r>
            <a:endParaRPr lang="en-US" smtClean="0"/>
          </a:p>
        </p:txBody>
      </p:sp>
      <p:sp>
        <p:nvSpPr>
          <p:cNvPr id="39939" name="内容占位符 2"/>
          <p:cNvSpPr>
            <a:spLocks noGrp="1"/>
          </p:cNvSpPr>
          <p:nvPr>
            <p:ph idx="1"/>
          </p:nvPr>
        </p:nvSpPr>
        <p:spPr/>
        <p:txBody>
          <a:bodyPr/>
          <a:lstStyle/>
          <a:p>
            <a:pPr eaLnBrk="1" hangingPunct="1"/>
            <a:r>
              <a:rPr lang="zh-CN" altLang="en-US" dirty="0" smtClean="0">
                <a:solidFill>
                  <a:srgbClr val="FF0000"/>
                </a:solidFill>
              </a:rPr>
              <a:t>密码体制</a:t>
            </a:r>
            <a:r>
              <a:rPr lang="zh-CN" altLang="en-US" dirty="0" smtClean="0"/>
              <a:t>：整个密码系统的基本工作方式。</a:t>
            </a:r>
          </a:p>
          <a:p>
            <a:pPr eaLnBrk="1" hangingPunct="1"/>
            <a:r>
              <a:rPr lang="zh-CN" altLang="en-US" dirty="0" smtClean="0"/>
              <a:t>密码体制的</a:t>
            </a:r>
            <a:r>
              <a:rPr lang="zh-CN" altLang="en-US" dirty="0" smtClean="0">
                <a:solidFill>
                  <a:srgbClr val="FF0000"/>
                </a:solidFill>
              </a:rPr>
              <a:t>基本要素</a:t>
            </a:r>
            <a:r>
              <a:rPr lang="zh-CN" altLang="en-US" dirty="0" smtClean="0"/>
              <a:t>是密码算法和密钥。</a:t>
            </a:r>
          </a:p>
          <a:p>
            <a:pPr lvl="1" eaLnBrk="1" hangingPunct="1"/>
            <a:r>
              <a:rPr lang="zh-CN" altLang="en-US" sz="2000" dirty="0" smtClean="0"/>
              <a:t>密码算法是一些公式、法则或程序；</a:t>
            </a:r>
          </a:p>
          <a:p>
            <a:pPr lvl="1" eaLnBrk="1" hangingPunct="1"/>
            <a:r>
              <a:rPr lang="zh-CN" altLang="en-US" sz="2000" dirty="0" smtClean="0"/>
              <a:t>密钥是密码算法中的控制参数。</a:t>
            </a:r>
          </a:p>
          <a:p>
            <a:pPr eaLnBrk="1" hangingPunct="1"/>
            <a:r>
              <a:rPr lang="zh-CN" altLang="en-US" dirty="0" smtClean="0"/>
              <a:t>密码体制的</a:t>
            </a:r>
            <a:r>
              <a:rPr lang="zh-CN" altLang="en-US" dirty="0" smtClean="0">
                <a:solidFill>
                  <a:srgbClr val="FF0000"/>
                </a:solidFill>
              </a:rPr>
              <a:t>主要参数</a:t>
            </a:r>
            <a:r>
              <a:rPr lang="zh-CN" altLang="en-US" dirty="0" smtClean="0"/>
              <a:t>：</a:t>
            </a:r>
            <a:endParaRPr lang="en-US" altLang="zh-CN" dirty="0" smtClean="0"/>
          </a:p>
          <a:p>
            <a:pPr lvl="1" eaLnBrk="1" hangingPunct="1"/>
            <a:r>
              <a:rPr lang="zh-CN" altLang="en-US" sz="2000" dirty="0" smtClean="0"/>
              <a:t>编码的运算类型：代换、置乱</a:t>
            </a:r>
          </a:p>
          <a:p>
            <a:pPr lvl="1" eaLnBrk="1" hangingPunct="1"/>
            <a:r>
              <a:rPr lang="zh-CN" altLang="en-US" sz="2000" dirty="0" smtClean="0"/>
              <a:t>密钥长度</a:t>
            </a:r>
          </a:p>
          <a:p>
            <a:pPr lvl="1" eaLnBrk="1" hangingPunct="1"/>
            <a:r>
              <a:rPr lang="zh-CN" altLang="en-US" sz="2000" dirty="0" smtClean="0"/>
              <a:t>处理明文的方法：序列或分组</a:t>
            </a:r>
          </a:p>
          <a:p>
            <a:pPr lvl="1" eaLnBrk="1" hangingPunct="1"/>
            <a:r>
              <a:rPr lang="zh-CN" altLang="en-US" sz="2000" dirty="0" smtClean="0"/>
              <a:t>加密和解密的运算复杂度</a:t>
            </a:r>
          </a:p>
          <a:p>
            <a:pPr lvl="1" eaLnBrk="1" hangingPunct="1"/>
            <a:r>
              <a:rPr lang="zh-CN" altLang="en-US" sz="2000" dirty="0" smtClean="0"/>
              <a:t>密文的膨胀</a:t>
            </a:r>
          </a:p>
          <a:p>
            <a:pPr lvl="1" eaLnBrk="1" hangingPunct="1"/>
            <a:r>
              <a:rPr lang="zh-CN" altLang="en-US" sz="2000" dirty="0" smtClean="0"/>
              <a:t>密文错误的传播</a:t>
            </a:r>
          </a:p>
          <a:p>
            <a:pPr lvl="1" eaLnBrk="1" hangingPunct="1"/>
            <a:r>
              <a:rPr lang="en-US" sz="2000" dirty="0" smtClean="0"/>
              <a:t>……</a:t>
            </a: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28</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9" name="流程图: 可选过程 8">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19610889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endParaRPr lang="en-US" smtClean="0"/>
          </a:p>
        </p:txBody>
      </p:sp>
      <p:sp>
        <p:nvSpPr>
          <p:cNvPr id="38915" name="内容占位符 2"/>
          <p:cNvSpPr>
            <a:spLocks noGrp="1"/>
          </p:cNvSpPr>
          <p:nvPr>
            <p:ph idx="1"/>
          </p:nvPr>
        </p:nvSpPr>
        <p:spPr>
          <a:xfrm>
            <a:off x="395537" y="1484784"/>
            <a:ext cx="8462714" cy="4752504"/>
          </a:xfrm>
        </p:spPr>
        <p:txBody>
          <a:bodyPr/>
          <a:lstStyle/>
          <a:p>
            <a:pPr eaLnBrk="1" hangingPunct="1"/>
            <a:r>
              <a:rPr lang="zh-CN" altLang="en-US" dirty="0" smtClean="0"/>
              <a:t>密码系统的</a:t>
            </a:r>
            <a:r>
              <a:rPr lang="zh-CN" altLang="en-US" dirty="0" smtClean="0">
                <a:solidFill>
                  <a:srgbClr val="FF0000"/>
                </a:solidFill>
              </a:rPr>
              <a:t>数学描述</a:t>
            </a:r>
            <a:r>
              <a:rPr lang="zh-CN" altLang="en-US" dirty="0" smtClean="0"/>
              <a:t>：</a:t>
            </a:r>
          </a:p>
          <a:p>
            <a:pPr lvl="1" eaLnBrk="1" hangingPunct="1">
              <a:buFont typeface="Arial" charset="0"/>
              <a:buNone/>
            </a:pPr>
            <a:r>
              <a:rPr lang="zh-CN" altLang="en-US" sz="2400" dirty="0" smtClean="0"/>
              <a:t>		</a:t>
            </a:r>
            <a:r>
              <a:rPr lang="en-US" altLang="zh-CN" sz="2400" dirty="0" smtClean="0"/>
              <a:t>		S</a:t>
            </a:r>
            <a:r>
              <a:rPr lang="zh-CN" altLang="en-US" sz="2400" dirty="0" smtClean="0"/>
              <a:t>＝</a:t>
            </a:r>
            <a:r>
              <a:rPr lang="en-US" altLang="zh-CN" sz="2400" dirty="0" smtClean="0"/>
              <a:t>{P, C, K, E, D}</a:t>
            </a:r>
          </a:p>
          <a:p>
            <a:pPr lvl="1" eaLnBrk="1" hangingPunct="1">
              <a:buFont typeface="Arial" charset="0"/>
              <a:buNone/>
            </a:pPr>
            <a:r>
              <a:rPr lang="en-US" altLang="zh-CN" sz="2000" dirty="0" smtClean="0"/>
              <a:t>	P</a:t>
            </a:r>
            <a:r>
              <a:rPr lang="zh-CN" altLang="en-US" sz="2000" dirty="0" smtClean="0"/>
              <a:t>：明文空间	</a:t>
            </a:r>
            <a:r>
              <a:rPr lang="en-US" altLang="zh-CN" sz="2000" dirty="0" smtClean="0"/>
              <a:t>C</a:t>
            </a:r>
            <a:r>
              <a:rPr lang="zh-CN" altLang="en-US" sz="2000" dirty="0" smtClean="0"/>
              <a:t>：密文空间	</a:t>
            </a:r>
            <a:r>
              <a:rPr lang="en-US" altLang="zh-CN" sz="2000" dirty="0" smtClean="0"/>
              <a:t>K</a:t>
            </a:r>
            <a:r>
              <a:rPr lang="zh-CN" altLang="en-US" sz="2000" dirty="0" smtClean="0"/>
              <a:t>：密钥空间</a:t>
            </a:r>
          </a:p>
          <a:p>
            <a:pPr lvl="1" eaLnBrk="1" hangingPunct="1">
              <a:buFont typeface="Arial" charset="0"/>
              <a:buNone/>
            </a:pPr>
            <a:r>
              <a:rPr lang="en-US" altLang="zh-CN" sz="2000" dirty="0" smtClean="0"/>
              <a:t>	E</a:t>
            </a:r>
            <a:r>
              <a:rPr lang="zh-CN" altLang="en-US" sz="2000" dirty="0" smtClean="0"/>
              <a:t>：加密变换	</a:t>
            </a:r>
            <a:r>
              <a:rPr lang="en-US" altLang="zh-CN" sz="2000" dirty="0" smtClean="0"/>
              <a:t>D</a:t>
            </a:r>
            <a:r>
              <a:rPr lang="zh-CN" altLang="en-US" sz="2000" dirty="0" smtClean="0"/>
              <a:t>：解密变换</a:t>
            </a:r>
          </a:p>
          <a:p>
            <a:pPr lvl="1" eaLnBrk="1" hangingPunct="1">
              <a:buFont typeface="Arial" charset="0"/>
              <a:buNone/>
            </a:pPr>
            <a:r>
              <a:rPr lang="en-US" altLang="zh-CN" sz="2000" dirty="0" smtClean="0"/>
              <a:t>	P</a:t>
            </a:r>
            <a:r>
              <a:rPr lang="zh-CN" altLang="en-US" sz="2000" dirty="0" smtClean="0"/>
              <a:t>也常用消息空间</a:t>
            </a:r>
            <a:r>
              <a:rPr lang="en-US" altLang="zh-CN" sz="2000" dirty="0" smtClean="0"/>
              <a:t>M</a:t>
            </a:r>
            <a:r>
              <a:rPr lang="zh-CN" altLang="en-US" sz="2000" dirty="0" smtClean="0"/>
              <a:t>代替。</a:t>
            </a:r>
          </a:p>
          <a:p>
            <a:pPr lvl="1" eaLnBrk="1" hangingPunct="1">
              <a:buFont typeface="Arial" charset="0"/>
              <a:buNone/>
            </a:pPr>
            <a:r>
              <a:rPr lang="en-US" altLang="zh-CN" sz="2000" dirty="0" smtClean="0"/>
              <a:t>	C =</a:t>
            </a:r>
            <a:r>
              <a:rPr lang="zh-CN" altLang="en-US" sz="2000" dirty="0" smtClean="0"/>
              <a:t> </a:t>
            </a:r>
            <a:r>
              <a:rPr lang="en-US" altLang="zh-CN" sz="2000" dirty="0" err="1" smtClean="0"/>
              <a:t>E</a:t>
            </a:r>
            <a:r>
              <a:rPr lang="en-US" altLang="zh-CN" sz="2000" baseline="-25000" dirty="0" err="1" smtClean="0"/>
              <a:t>kE</a:t>
            </a:r>
            <a:r>
              <a:rPr lang="en-US" altLang="zh-CN" sz="2000" dirty="0" smtClean="0"/>
              <a:t>(P),			</a:t>
            </a:r>
            <a:r>
              <a:rPr lang="en-US" altLang="zh-CN" sz="2000" dirty="0" err="1" smtClean="0"/>
              <a:t>D</a:t>
            </a:r>
            <a:r>
              <a:rPr lang="en-US" altLang="zh-CN" sz="2000" baseline="-25000" dirty="0" err="1" smtClean="0"/>
              <a:t>kD</a:t>
            </a:r>
            <a:r>
              <a:rPr lang="zh-CN" altLang="en-US" sz="2000" dirty="0" smtClean="0"/>
              <a:t> </a:t>
            </a:r>
            <a:r>
              <a:rPr lang="en-US" altLang="zh-CN" sz="2000" dirty="0" smtClean="0"/>
              <a:t>=</a:t>
            </a:r>
            <a:r>
              <a:rPr lang="zh-CN" altLang="en-US" sz="2000" dirty="0" smtClean="0"/>
              <a:t> </a:t>
            </a:r>
            <a:r>
              <a:rPr lang="en-US" altLang="zh-CN" sz="2000" dirty="0" smtClean="0"/>
              <a:t>E</a:t>
            </a:r>
            <a:r>
              <a:rPr lang="en-US" altLang="zh-CN" sz="2000" baseline="-25000" dirty="0" smtClean="0"/>
              <a:t>kE</a:t>
            </a:r>
            <a:r>
              <a:rPr lang="en-US" altLang="zh-CN" sz="2000" baseline="30000" dirty="0" smtClean="0"/>
              <a:t>-1</a:t>
            </a:r>
            <a:endParaRPr lang="zh-CN" altLang="en-US" sz="2000" dirty="0" smtClean="0"/>
          </a:p>
          <a:p>
            <a:pPr lvl="1" eaLnBrk="1" hangingPunct="1">
              <a:buFont typeface="Arial" charset="0"/>
              <a:buNone/>
            </a:pPr>
            <a:r>
              <a:rPr lang="en-US" altLang="zh-CN" sz="2000" dirty="0" smtClean="0"/>
              <a:t>	P = </a:t>
            </a:r>
            <a:r>
              <a:rPr lang="en-US" altLang="zh-CN" sz="2000" dirty="0" err="1" smtClean="0"/>
              <a:t>D</a:t>
            </a:r>
            <a:r>
              <a:rPr lang="en-US" altLang="zh-CN" sz="2000" baseline="-25000" dirty="0" err="1" smtClean="0"/>
              <a:t>kD</a:t>
            </a:r>
            <a:r>
              <a:rPr lang="en-US" altLang="zh-CN" sz="2000" dirty="0" smtClean="0"/>
              <a:t>(C) = </a:t>
            </a:r>
            <a:r>
              <a:rPr lang="en-US" altLang="zh-CN" sz="2000" dirty="0" err="1" smtClean="0"/>
              <a:t>D</a:t>
            </a:r>
            <a:r>
              <a:rPr lang="en-US" altLang="zh-CN" sz="2000" baseline="-25000" dirty="0" err="1" smtClean="0"/>
              <a:t>kD</a:t>
            </a:r>
            <a:r>
              <a:rPr lang="en-US" altLang="zh-CN" sz="2000" dirty="0" smtClean="0"/>
              <a:t>(</a:t>
            </a:r>
            <a:r>
              <a:rPr lang="en-US" altLang="zh-CN" sz="2000" dirty="0" err="1" smtClean="0"/>
              <a:t>E</a:t>
            </a:r>
            <a:r>
              <a:rPr lang="en-US" altLang="zh-CN" sz="2000" baseline="-25000" dirty="0" err="1" smtClean="0"/>
              <a:t>kE</a:t>
            </a:r>
            <a:r>
              <a:rPr lang="en-US" altLang="zh-CN" sz="2000" dirty="0" smtClean="0"/>
              <a:t>(P)),	</a:t>
            </a:r>
            <a:r>
              <a:rPr lang="en-US" altLang="zh-CN" sz="2000" dirty="0" err="1" smtClean="0"/>
              <a:t>E</a:t>
            </a:r>
            <a:r>
              <a:rPr lang="en-US" altLang="zh-CN" sz="2000" baseline="-25000" dirty="0" err="1" smtClean="0"/>
              <a:t>kE</a:t>
            </a:r>
            <a:r>
              <a:rPr lang="zh-CN" altLang="en-US" sz="2000" dirty="0" smtClean="0"/>
              <a:t> </a:t>
            </a:r>
            <a:r>
              <a:rPr lang="en-US" altLang="zh-CN" sz="2000" dirty="0" smtClean="0"/>
              <a:t>=</a:t>
            </a:r>
            <a:r>
              <a:rPr lang="zh-CN" altLang="en-US" sz="2000" dirty="0" smtClean="0"/>
              <a:t> </a:t>
            </a:r>
            <a:r>
              <a:rPr lang="en-US" altLang="zh-CN" sz="2000" dirty="0" smtClean="0"/>
              <a:t>D</a:t>
            </a:r>
            <a:r>
              <a:rPr lang="en-US" altLang="zh-CN" sz="2000" baseline="-25000" dirty="0" smtClean="0"/>
              <a:t>kD</a:t>
            </a:r>
            <a:r>
              <a:rPr lang="en-US" altLang="zh-CN" sz="2000" baseline="30000" dirty="0" smtClean="0"/>
              <a:t>-1</a:t>
            </a:r>
            <a:endParaRPr lang="zh-CN" altLang="en-US" sz="2000" dirty="0" smtClean="0"/>
          </a:p>
          <a:p>
            <a:pPr lvl="1" eaLnBrk="1" hangingPunct="1"/>
            <a:endParaRPr lang="en-US" altLang="zh-CN" sz="2000" dirty="0" smtClean="0"/>
          </a:p>
        </p:txBody>
      </p:sp>
      <p:grpSp>
        <p:nvGrpSpPr>
          <p:cNvPr id="2" name="组合 3"/>
          <p:cNvGrpSpPr>
            <a:grpSpLocks/>
          </p:cNvGrpSpPr>
          <p:nvPr/>
        </p:nvGrpSpPr>
        <p:grpSpPr bwMode="auto">
          <a:xfrm>
            <a:off x="1403350" y="4518025"/>
            <a:ext cx="6911975" cy="1287463"/>
            <a:chOff x="1000100" y="2000240"/>
            <a:chExt cx="6910921" cy="1286678"/>
          </a:xfrm>
        </p:grpSpPr>
        <p:sp>
          <p:nvSpPr>
            <p:cNvPr id="5" name="TextBox 4"/>
            <p:cNvSpPr txBox="1"/>
            <p:nvPr/>
          </p:nvSpPr>
          <p:spPr>
            <a:xfrm>
              <a:off x="1000100" y="2143028"/>
              <a:ext cx="785693" cy="36966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zh-CN" altLang="en-US" dirty="0"/>
                <a:t>信源</a:t>
              </a:r>
              <a:endParaRPr lang="en-US" dirty="0"/>
            </a:p>
          </p:txBody>
        </p:sp>
        <p:sp>
          <p:nvSpPr>
            <p:cNvPr id="6" name="TextBox 5"/>
            <p:cNvSpPr txBox="1"/>
            <p:nvPr/>
          </p:nvSpPr>
          <p:spPr>
            <a:xfrm>
              <a:off x="2714339" y="2143028"/>
              <a:ext cx="1142826" cy="36966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zh-CN" altLang="en-US" dirty="0"/>
                <a:t>加密器</a:t>
              </a:r>
              <a:r>
                <a:rPr lang="en-US" altLang="zh-CN" dirty="0"/>
                <a:t>E</a:t>
              </a:r>
              <a:endParaRPr lang="en-US" baseline="-25000" dirty="0"/>
            </a:p>
          </p:txBody>
        </p:sp>
        <p:sp>
          <p:nvSpPr>
            <p:cNvPr id="7" name="TextBox 6"/>
            <p:cNvSpPr txBox="1"/>
            <p:nvPr/>
          </p:nvSpPr>
          <p:spPr>
            <a:xfrm>
              <a:off x="5785683" y="2143028"/>
              <a:ext cx="1190467" cy="36966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zh-CN" altLang="en-US" dirty="0"/>
                <a:t>解密器</a:t>
              </a:r>
              <a:r>
                <a:rPr lang="en-US" altLang="zh-CN" dirty="0"/>
                <a:t>D</a:t>
              </a:r>
              <a:endParaRPr lang="en-US" baseline="-25000" dirty="0"/>
            </a:p>
          </p:txBody>
        </p:sp>
        <p:cxnSp>
          <p:nvCxnSpPr>
            <p:cNvPr id="8" name="直接箭头连接符 7"/>
            <p:cNvCxnSpPr>
              <a:stCxn id="5" idx="3"/>
              <a:endCxn id="6" idx="1"/>
            </p:cNvCxnSpPr>
            <p:nvPr/>
          </p:nvCxnSpPr>
          <p:spPr>
            <a:xfrm>
              <a:off x="1785793" y="2327066"/>
              <a:ext cx="928545" cy="1587"/>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8921" name="TextBox 8"/>
            <p:cNvSpPr txBox="1">
              <a:spLocks noChangeArrowheads="1"/>
            </p:cNvSpPr>
            <p:nvPr/>
          </p:nvSpPr>
          <p:spPr bwMode="auto">
            <a:xfrm>
              <a:off x="1785918" y="2000240"/>
              <a:ext cx="838691" cy="369332"/>
            </a:xfrm>
            <a:prstGeom prst="rect">
              <a:avLst/>
            </a:prstGeom>
            <a:noFill/>
            <a:ln w="9525">
              <a:noFill/>
              <a:miter lim="800000"/>
              <a:headEnd/>
              <a:tailEnd/>
            </a:ln>
          </p:spPr>
          <p:txBody>
            <a:bodyPr wrap="none">
              <a:spAutoFit/>
            </a:bodyPr>
            <a:lstStyle/>
            <a:p>
              <a:r>
                <a:rPr lang="zh-CN" altLang="en-US"/>
                <a:t>信息</a:t>
              </a:r>
              <a:r>
                <a:rPr lang="en-US" altLang="zh-CN"/>
                <a:t>M</a:t>
              </a:r>
              <a:endParaRPr lang="en-US"/>
            </a:p>
          </p:txBody>
        </p:sp>
        <p:cxnSp>
          <p:nvCxnSpPr>
            <p:cNvPr id="10" name="直接箭头连接符 9"/>
            <p:cNvCxnSpPr>
              <a:endCxn id="6" idx="2"/>
            </p:cNvCxnSpPr>
            <p:nvPr/>
          </p:nvCxnSpPr>
          <p:spPr>
            <a:xfrm rot="5400000" flipH="1" flipV="1">
              <a:off x="2898638" y="2899804"/>
              <a:ext cx="774228" cy="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8923" name="TextBox 10"/>
            <p:cNvSpPr txBox="1">
              <a:spLocks noChangeArrowheads="1"/>
            </p:cNvSpPr>
            <p:nvPr/>
          </p:nvSpPr>
          <p:spPr bwMode="auto">
            <a:xfrm>
              <a:off x="1928794" y="2786058"/>
              <a:ext cx="1364476" cy="369332"/>
            </a:xfrm>
            <a:prstGeom prst="rect">
              <a:avLst/>
            </a:prstGeom>
            <a:noFill/>
            <a:ln w="9525">
              <a:noFill/>
              <a:miter lim="800000"/>
              <a:headEnd/>
              <a:tailEnd/>
            </a:ln>
          </p:spPr>
          <p:txBody>
            <a:bodyPr wrap="none">
              <a:spAutoFit/>
            </a:bodyPr>
            <a:lstStyle/>
            <a:p>
              <a:r>
                <a:rPr lang="zh-CN" altLang="en-US"/>
                <a:t>加密密钥</a:t>
              </a:r>
              <a:r>
                <a:rPr lang="en-US" altLang="zh-CN"/>
                <a:t>K</a:t>
              </a:r>
              <a:r>
                <a:rPr lang="en-US" altLang="zh-CN" baseline="-25000"/>
                <a:t>E</a:t>
              </a:r>
              <a:endParaRPr lang="en-US" baseline="-25000"/>
            </a:p>
          </p:txBody>
        </p:sp>
        <p:sp>
          <p:nvSpPr>
            <p:cNvPr id="38924" name="TextBox 11"/>
            <p:cNvSpPr txBox="1">
              <a:spLocks noChangeArrowheads="1"/>
            </p:cNvSpPr>
            <p:nvPr/>
          </p:nvSpPr>
          <p:spPr bwMode="auto">
            <a:xfrm>
              <a:off x="6429388" y="2857496"/>
              <a:ext cx="1372492" cy="369332"/>
            </a:xfrm>
            <a:prstGeom prst="rect">
              <a:avLst/>
            </a:prstGeom>
            <a:noFill/>
            <a:ln w="9525">
              <a:noFill/>
              <a:miter lim="800000"/>
              <a:headEnd/>
              <a:tailEnd/>
            </a:ln>
          </p:spPr>
          <p:txBody>
            <a:bodyPr wrap="none">
              <a:spAutoFit/>
            </a:bodyPr>
            <a:lstStyle/>
            <a:p>
              <a:r>
                <a:rPr lang="zh-CN" altLang="en-US"/>
                <a:t>解密密钥</a:t>
              </a:r>
              <a:r>
                <a:rPr lang="en-US" altLang="zh-CN"/>
                <a:t>K</a:t>
              </a:r>
              <a:r>
                <a:rPr lang="en-US" altLang="zh-CN" baseline="-25000"/>
                <a:t>D</a:t>
              </a:r>
              <a:endParaRPr lang="en-US" baseline="-25000"/>
            </a:p>
          </p:txBody>
        </p:sp>
        <p:cxnSp>
          <p:nvCxnSpPr>
            <p:cNvPr id="13" name="直接箭头连接符 12"/>
            <p:cNvCxnSpPr>
              <a:endCxn id="7" idx="2"/>
            </p:cNvCxnSpPr>
            <p:nvPr/>
          </p:nvCxnSpPr>
          <p:spPr>
            <a:xfrm flipV="1">
              <a:off x="6380917" y="2512690"/>
              <a:ext cx="0" cy="77422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3"/>
              <a:endCxn id="7" idx="1"/>
            </p:cNvCxnSpPr>
            <p:nvPr/>
          </p:nvCxnSpPr>
          <p:spPr>
            <a:xfrm>
              <a:off x="3857164" y="2327859"/>
              <a:ext cx="1928519" cy="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8927" name="TextBox 14"/>
            <p:cNvSpPr txBox="1">
              <a:spLocks noChangeArrowheads="1"/>
            </p:cNvSpPr>
            <p:nvPr/>
          </p:nvSpPr>
          <p:spPr bwMode="auto">
            <a:xfrm>
              <a:off x="3929058" y="2000240"/>
              <a:ext cx="813043" cy="369332"/>
            </a:xfrm>
            <a:prstGeom prst="rect">
              <a:avLst/>
            </a:prstGeom>
            <a:noFill/>
            <a:ln w="9525">
              <a:noFill/>
              <a:miter lim="800000"/>
              <a:headEnd/>
              <a:tailEnd/>
            </a:ln>
          </p:spPr>
          <p:txBody>
            <a:bodyPr wrap="none">
              <a:spAutoFit/>
            </a:bodyPr>
            <a:lstStyle/>
            <a:p>
              <a:r>
                <a:rPr lang="zh-CN" altLang="en-US"/>
                <a:t>密文</a:t>
              </a:r>
              <a:r>
                <a:rPr lang="en-US" altLang="zh-CN"/>
                <a:t>C</a:t>
              </a:r>
              <a:endParaRPr lang="en-US"/>
            </a:p>
          </p:txBody>
        </p:sp>
        <p:cxnSp>
          <p:nvCxnSpPr>
            <p:cNvPr id="16" name="直接箭头连接符 15"/>
            <p:cNvCxnSpPr>
              <a:stCxn id="7" idx="3"/>
            </p:cNvCxnSpPr>
            <p:nvPr/>
          </p:nvCxnSpPr>
          <p:spPr>
            <a:xfrm>
              <a:off x="6976151" y="2327859"/>
              <a:ext cx="868206" cy="794"/>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8929" name="TextBox 16"/>
            <p:cNvSpPr txBox="1">
              <a:spLocks noChangeArrowheads="1"/>
            </p:cNvSpPr>
            <p:nvPr/>
          </p:nvSpPr>
          <p:spPr bwMode="auto">
            <a:xfrm>
              <a:off x="7072330" y="2000240"/>
              <a:ext cx="838691" cy="369332"/>
            </a:xfrm>
            <a:prstGeom prst="rect">
              <a:avLst/>
            </a:prstGeom>
            <a:noFill/>
            <a:ln w="9525">
              <a:noFill/>
              <a:miter lim="800000"/>
              <a:headEnd/>
              <a:tailEnd/>
            </a:ln>
          </p:spPr>
          <p:txBody>
            <a:bodyPr wrap="none">
              <a:spAutoFit/>
            </a:bodyPr>
            <a:lstStyle/>
            <a:p>
              <a:r>
                <a:rPr lang="zh-CN" altLang="en-US"/>
                <a:t>信息</a:t>
              </a:r>
              <a:r>
                <a:rPr lang="en-US" altLang="zh-CN"/>
                <a:t>M</a:t>
              </a:r>
              <a:endParaRPr lang="en-US"/>
            </a:p>
          </p:txBody>
        </p:sp>
      </p:gr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29</a:t>
            </a:fld>
            <a:endParaRPr lang="en-US" altLang="zh-CN" dirty="0"/>
          </a:p>
        </p:txBody>
      </p:sp>
      <p:sp>
        <p:nvSpPr>
          <p:cNvPr id="24" name="流程图: 可选过程 23">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25" name="流程图: 可选过程 24">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26" name="流程图: 可选过程 25">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27" name="流程图: 可选过程 26">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1172632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竖排文字占位符 6"/>
          <p:cNvSpPr>
            <a:spLocks noGrp="1"/>
          </p:cNvSpPr>
          <p:nvPr>
            <p:ph type="body" orient="vert" idx="1"/>
          </p:nvPr>
        </p:nvSpPr>
        <p:spPr>
          <a:xfrm>
            <a:off x="1259632" y="1052736"/>
            <a:ext cx="6696744" cy="4680520"/>
          </a:xfrm>
        </p:spPr>
        <p:txBody>
          <a:bodyPr/>
          <a:lstStyle/>
          <a:p>
            <a:pPr marL="0" indent="0">
              <a:buNone/>
            </a:pPr>
            <a:r>
              <a:rPr lang="zh-CN" altLang="en-US" sz="4000" dirty="0">
                <a:latin typeface="华文行楷" pitchFamily="2" charset="-122"/>
                <a:ea typeface="华文行楷" pitchFamily="2" charset="-122"/>
              </a:rPr>
              <a:t>故用兵之法</a:t>
            </a:r>
            <a:endParaRPr lang="en-US" altLang="zh-CN" sz="4000" dirty="0">
              <a:latin typeface="华文行楷" pitchFamily="2" charset="-122"/>
              <a:ea typeface="华文行楷" pitchFamily="2" charset="-122"/>
            </a:endParaRPr>
          </a:p>
          <a:p>
            <a:pPr marL="0" indent="0">
              <a:buNone/>
            </a:pPr>
            <a:r>
              <a:rPr lang="zh-CN" altLang="en-US" sz="4000" dirty="0">
                <a:latin typeface="华文行楷" pitchFamily="2" charset="-122"/>
                <a:ea typeface="华文行楷" pitchFamily="2" charset="-122"/>
              </a:rPr>
              <a:t>无恃其不来</a:t>
            </a:r>
            <a:endParaRPr lang="en-US" altLang="zh-CN" sz="4000" dirty="0">
              <a:latin typeface="华文行楷" pitchFamily="2" charset="-122"/>
              <a:ea typeface="华文行楷" pitchFamily="2" charset="-122"/>
            </a:endParaRPr>
          </a:p>
          <a:p>
            <a:pPr marL="0" indent="0">
              <a:buNone/>
            </a:pPr>
            <a:r>
              <a:rPr lang="zh-CN" altLang="en-US" sz="4000" dirty="0">
                <a:latin typeface="华文行楷" pitchFamily="2" charset="-122"/>
                <a:ea typeface="华文行楷" pitchFamily="2" charset="-122"/>
              </a:rPr>
              <a:t>恃吾有以待之</a:t>
            </a:r>
            <a:endParaRPr lang="en-US" altLang="zh-CN" sz="4000" dirty="0">
              <a:latin typeface="华文行楷" pitchFamily="2" charset="-122"/>
              <a:ea typeface="华文行楷" pitchFamily="2" charset="-122"/>
            </a:endParaRPr>
          </a:p>
          <a:p>
            <a:pPr marL="0" indent="0">
              <a:buNone/>
            </a:pPr>
            <a:r>
              <a:rPr lang="zh-CN" altLang="en-US" sz="4000" dirty="0">
                <a:latin typeface="华文行楷" pitchFamily="2" charset="-122"/>
                <a:ea typeface="华文行楷" pitchFamily="2" charset="-122"/>
              </a:rPr>
              <a:t>无恃其不攻</a:t>
            </a:r>
            <a:endParaRPr lang="en-US" altLang="zh-CN" sz="4000" dirty="0">
              <a:latin typeface="华文行楷" pitchFamily="2" charset="-122"/>
              <a:ea typeface="华文行楷" pitchFamily="2" charset="-122"/>
            </a:endParaRPr>
          </a:p>
          <a:p>
            <a:pPr marL="0" indent="0">
              <a:buNone/>
            </a:pPr>
            <a:r>
              <a:rPr lang="zh-CN" altLang="en-US" sz="4000" dirty="0">
                <a:latin typeface="华文行楷" pitchFamily="2" charset="-122"/>
                <a:ea typeface="华文行楷" pitchFamily="2" charset="-122"/>
              </a:rPr>
              <a:t>恃吾有所不可攻也</a:t>
            </a:r>
            <a:endParaRPr lang="en-US" altLang="zh-CN" sz="4000" dirty="0">
              <a:latin typeface="华文行楷" pitchFamily="2" charset="-122"/>
              <a:ea typeface="华文行楷" pitchFamily="2" charset="-122"/>
            </a:endParaRPr>
          </a:p>
          <a:p>
            <a:pPr marL="0" indent="0">
              <a:buNone/>
            </a:pPr>
            <a:endParaRPr lang="en-US" altLang="zh-CN" sz="4000" dirty="0">
              <a:latin typeface="华文行楷" pitchFamily="2" charset="-122"/>
              <a:ea typeface="华文行楷" pitchFamily="2" charset="-122"/>
            </a:endParaRPr>
          </a:p>
          <a:p>
            <a:pPr marL="0" indent="0">
              <a:buNone/>
            </a:pPr>
            <a:endParaRPr lang="en-US" altLang="zh-CN" sz="4000" dirty="0">
              <a:latin typeface="华文行楷" pitchFamily="2" charset="-122"/>
              <a:ea typeface="华文行楷" pitchFamily="2" charset="-122"/>
            </a:endParaRPr>
          </a:p>
          <a:p>
            <a:pPr marL="0" indent="0">
              <a:buNone/>
            </a:pPr>
            <a:endParaRPr lang="en-US" altLang="zh-CN" sz="4000" dirty="0" smtClean="0">
              <a:latin typeface="华文行楷" pitchFamily="2" charset="-122"/>
              <a:ea typeface="华文行楷" pitchFamily="2" charset="-122"/>
            </a:endParaRPr>
          </a:p>
          <a:p>
            <a:pPr marL="0" indent="0" algn="r">
              <a:buNone/>
            </a:pPr>
            <a:r>
              <a:rPr lang="en-US" altLang="zh-CN" sz="4000" dirty="0" smtClean="0">
                <a:latin typeface="华文行楷" pitchFamily="2" charset="-122"/>
                <a:ea typeface="华文行楷" pitchFamily="2" charset="-122"/>
              </a:rPr>
              <a:t>——</a:t>
            </a:r>
            <a:r>
              <a:rPr lang="zh-CN" altLang="en-US" sz="4000" dirty="0">
                <a:latin typeface="华文行楷" pitchFamily="2" charset="-122"/>
                <a:ea typeface="华文行楷" pitchFamily="2" charset="-122"/>
              </a:rPr>
              <a:t>孙子</a:t>
            </a:r>
            <a:r>
              <a:rPr lang="zh-CN" altLang="en-US" sz="4000" dirty="0" smtClean="0">
                <a:latin typeface="华文行楷" pitchFamily="2" charset="-122"/>
                <a:ea typeface="华文行楷" pitchFamily="2" charset="-122"/>
              </a:rPr>
              <a:t>兵法</a:t>
            </a:r>
            <a:endParaRPr lang="zh-CN" altLang="en-US" sz="4000" dirty="0">
              <a:latin typeface="华文行楷" pitchFamily="2" charset="-122"/>
              <a:ea typeface="华文行楷" pitchFamily="2" charset="-122"/>
            </a:endParaRPr>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2" name="灯片编号占位符 1"/>
          <p:cNvSpPr>
            <a:spLocks noGrp="1"/>
          </p:cNvSpPr>
          <p:nvPr>
            <p:ph type="sldNum" sz="quarter" idx="10"/>
          </p:nvPr>
        </p:nvSpPr>
        <p:spPr/>
        <p:txBody>
          <a:bodyPr/>
          <a:lstStyle/>
          <a:p>
            <a:pPr>
              <a:defRPr/>
            </a:pPr>
            <a:fld id="{EDB13CD1-342A-49A6-B2DC-C9C8B470A9DA}" type="slidenum">
              <a:rPr lang="zh-CN" altLang="en-US" smtClean="0"/>
              <a:pPr>
                <a:defRPr/>
              </a:pPr>
              <a:t>3</a:t>
            </a:fld>
            <a:endParaRPr lang="en-US" altLang="zh-CN" dirty="0"/>
          </a:p>
        </p:txBody>
      </p:sp>
      <p:sp>
        <p:nvSpPr>
          <p:cNvPr id="6" name="竖排文字占位符 6"/>
          <p:cNvSpPr txBox="1">
            <a:spLocks/>
          </p:cNvSpPr>
          <p:nvPr/>
        </p:nvSpPr>
        <p:spPr bwMode="auto">
          <a:xfrm>
            <a:off x="899592" y="1124744"/>
            <a:ext cx="3374437"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4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har char="•"/>
              <a:defRPr sz="2000">
                <a:solidFill>
                  <a:schemeClr val="tx1"/>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a:solidFill>
                  <a:schemeClr val="tx1"/>
                </a:solidFill>
                <a:latin typeface="楷体" pitchFamily="49" charset="-122"/>
                <a:ea typeface="楷体" pitchFamily="49" charset="-122"/>
              </a:defRPr>
            </a:lvl4pPr>
            <a:lvl5pPr marL="2057400" indent="-228600" algn="l" rtl="0" eaLnBrk="0" fontAlgn="base" hangingPunct="0">
              <a:spcBef>
                <a:spcPct val="20000"/>
              </a:spcBef>
              <a:spcAft>
                <a:spcPct val="0"/>
              </a:spcAft>
              <a:buChar char="»"/>
              <a:defRPr>
                <a:solidFill>
                  <a:schemeClr val="tx1"/>
                </a:solidFill>
                <a:latin typeface="楷体" pitchFamily="49" charset="-122"/>
                <a:ea typeface="楷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nSpc>
                <a:spcPts val="4200"/>
              </a:lnSpc>
              <a:spcBef>
                <a:spcPts val="0"/>
              </a:spcBef>
              <a:buFont typeface="Wingdings" pitchFamily="2" charset="2"/>
              <a:buNone/>
            </a:pPr>
            <a:r>
              <a:rPr lang="zh-CN" altLang="en-US" kern="0" dirty="0" smtClean="0">
                <a:solidFill>
                  <a:srgbClr val="C00000"/>
                </a:solidFill>
                <a:latin typeface="华文行楷" pitchFamily="2" charset="-122"/>
                <a:ea typeface="华文行楷" pitchFamily="2" charset="-122"/>
              </a:rPr>
              <a:t>信息安全</a:t>
            </a:r>
            <a:endParaRPr lang="en-US" altLang="zh-CN" kern="0" dirty="0" smtClean="0">
              <a:solidFill>
                <a:srgbClr val="C00000"/>
              </a:solidFill>
              <a:latin typeface="华文行楷" pitchFamily="2" charset="-122"/>
              <a:ea typeface="华文行楷" pitchFamily="2" charset="-122"/>
            </a:endParaRPr>
          </a:p>
          <a:p>
            <a:pPr marL="0" indent="0">
              <a:lnSpc>
                <a:spcPts val="4200"/>
              </a:lnSpc>
              <a:spcBef>
                <a:spcPts val="0"/>
              </a:spcBef>
              <a:buFont typeface="Wingdings" pitchFamily="2" charset="2"/>
              <a:buNone/>
            </a:pPr>
            <a:r>
              <a:rPr lang="zh-CN" altLang="en-US" kern="0" dirty="0" smtClean="0">
                <a:solidFill>
                  <a:srgbClr val="C00000"/>
                </a:solidFill>
                <a:latin typeface="华文行楷" pitchFamily="2" charset="-122"/>
                <a:ea typeface="华文行楷" pitchFamily="2" charset="-122"/>
              </a:rPr>
              <a:t>不依赖敌方不知道</a:t>
            </a:r>
            <a:r>
              <a:rPr lang="zh-CN" altLang="en-US" kern="0" dirty="0">
                <a:solidFill>
                  <a:srgbClr val="C00000"/>
                </a:solidFill>
                <a:latin typeface="华文行楷" pitchFamily="2" charset="-122"/>
                <a:ea typeface="华文行楷" pitchFamily="2" charset="-122"/>
              </a:rPr>
              <a:t>、</a:t>
            </a:r>
            <a:r>
              <a:rPr lang="zh-CN" altLang="en-US" kern="0" dirty="0" smtClean="0">
                <a:solidFill>
                  <a:srgbClr val="C00000"/>
                </a:solidFill>
                <a:latin typeface="华文行楷" pitchFamily="2" charset="-122"/>
                <a:ea typeface="华文行楷" pitchFamily="2" charset="-122"/>
              </a:rPr>
              <a:t>不攻击</a:t>
            </a:r>
            <a:endParaRPr lang="en-US" altLang="zh-CN" kern="0" dirty="0" smtClean="0">
              <a:solidFill>
                <a:srgbClr val="C00000"/>
              </a:solidFill>
              <a:latin typeface="华文行楷" pitchFamily="2" charset="-122"/>
              <a:ea typeface="华文行楷" pitchFamily="2" charset="-122"/>
            </a:endParaRPr>
          </a:p>
          <a:p>
            <a:pPr marL="0" indent="0">
              <a:lnSpc>
                <a:spcPts val="4200"/>
              </a:lnSpc>
              <a:spcBef>
                <a:spcPts val="0"/>
              </a:spcBef>
              <a:buFont typeface="Wingdings" pitchFamily="2" charset="2"/>
              <a:buNone/>
            </a:pPr>
            <a:r>
              <a:rPr lang="zh-CN" altLang="en-US" kern="0" dirty="0" smtClean="0">
                <a:solidFill>
                  <a:srgbClr val="C00000"/>
                </a:solidFill>
                <a:latin typeface="华文行楷" pitchFamily="2" charset="-122"/>
                <a:ea typeface="华文行楷" pitchFamily="2" charset="-122"/>
              </a:rPr>
              <a:t>而在于我方系统不可破</a:t>
            </a:r>
            <a:endParaRPr lang="en-US" altLang="zh-CN" kern="0" dirty="0" smtClean="0">
              <a:solidFill>
                <a:srgbClr val="C00000"/>
              </a:solidFill>
              <a:latin typeface="华文行楷" pitchFamily="2" charset="-122"/>
              <a:ea typeface="华文行楷" pitchFamily="2" charset="-122"/>
            </a:endParaRPr>
          </a:p>
        </p:txBody>
      </p:sp>
    </p:spTree>
    <p:extLst>
      <p:ext uri="{BB962C8B-B14F-4D97-AF65-F5344CB8AC3E}">
        <p14:creationId xmlns:p14="http://schemas.microsoft.com/office/powerpoint/2010/main" val="73394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1500"/>
                                        <p:tgtEl>
                                          <p:spTgt spid="6">
                                            <p:txEl>
                                              <p:pRg st="0" end="0"/>
                                            </p:txEl>
                                          </p:spTgt>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up)">
                                      <p:cBhvr>
                                        <p:cTn id="11" dur="1500"/>
                                        <p:tgtEl>
                                          <p:spTgt spid="6">
                                            <p:txEl>
                                              <p:pRg st="1" end="1"/>
                                            </p:txEl>
                                          </p:spTgt>
                                        </p:tgtEl>
                                      </p:cBhvr>
                                    </p:animEffect>
                                  </p:childTnLst>
                                </p:cTn>
                              </p:par>
                            </p:childTnLst>
                          </p:cTn>
                        </p:par>
                        <p:par>
                          <p:cTn id="12" fill="hold">
                            <p:stCondLst>
                              <p:cond delay="3000"/>
                            </p:stCondLst>
                            <p:childTnLst>
                              <p:par>
                                <p:cTn id="13" presetID="22" presetClass="entr" presetSubtype="1"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up)">
                                      <p:cBhvr>
                                        <p:cTn id="15" dur="1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zh-CN" altLang="en-US" smtClean="0"/>
              <a:t>现代密码学基本原则</a:t>
            </a:r>
            <a:endParaRPr lang="en-US" smtClean="0"/>
          </a:p>
        </p:txBody>
      </p:sp>
      <p:sp>
        <p:nvSpPr>
          <p:cNvPr id="40963" name="内容占位符 2"/>
          <p:cNvSpPr>
            <a:spLocks noGrp="1"/>
          </p:cNvSpPr>
          <p:nvPr>
            <p:ph idx="1"/>
          </p:nvPr>
        </p:nvSpPr>
        <p:spPr/>
        <p:txBody>
          <a:bodyPr/>
          <a:lstStyle/>
          <a:p>
            <a:pPr eaLnBrk="1" hangingPunct="1"/>
            <a:r>
              <a:rPr lang="zh-CN" altLang="en-US" dirty="0" smtClean="0">
                <a:solidFill>
                  <a:srgbClr val="FF0000"/>
                </a:solidFill>
              </a:rPr>
              <a:t>柯克霍夫原则（</a:t>
            </a:r>
            <a:r>
              <a:rPr lang="en-US" altLang="zh-CN" dirty="0" err="1" smtClean="0">
                <a:solidFill>
                  <a:srgbClr val="FF0000"/>
                </a:solidFill>
              </a:rPr>
              <a:t>Kerckhoff's</a:t>
            </a:r>
            <a:r>
              <a:rPr lang="en-US" altLang="zh-CN" dirty="0" smtClean="0">
                <a:solidFill>
                  <a:srgbClr val="FF0000"/>
                </a:solidFill>
              </a:rPr>
              <a:t> principle</a:t>
            </a:r>
            <a:r>
              <a:rPr lang="zh-CN" altLang="en-US" dirty="0" smtClean="0">
                <a:solidFill>
                  <a:srgbClr val="FF0000"/>
                </a:solidFill>
              </a:rPr>
              <a:t>）</a:t>
            </a:r>
            <a:endParaRPr lang="en-US" altLang="zh-CN" dirty="0" smtClean="0">
              <a:solidFill>
                <a:srgbClr val="FF0000"/>
              </a:solidFill>
            </a:endParaRPr>
          </a:p>
          <a:p>
            <a:pPr lvl="1" eaLnBrk="1" hangingPunct="1"/>
            <a:r>
              <a:rPr lang="zh-CN" altLang="en-US" dirty="0" smtClean="0"/>
              <a:t>除了密钥之外，即使密码系统的一切均被公开，它仍然应当是安全的。</a:t>
            </a:r>
          </a:p>
          <a:p>
            <a:pPr lvl="1" eaLnBrk="1" hangingPunct="1"/>
            <a:endParaRPr lang="en-US" dirty="0" smtClean="0"/>
          </a:p>
          <a:p>
            <a:pPr eaLnBrk="1" hangingPunct="1"/>
            <a:r>
              <a:rPr lang="zh-CN" altLang="en-US" dirty="0" smtClean="0">
                <a:solidFill>
                  <a:srgbClr val="FF0000"/>
                </a:solidFill>
              </a:rPr>
              <a:t>香农箴言（</a:t>
            </a:r>
            <a:r>
              <a:rPr lang="en-US" dirty="0" smtClean="0">
                <a:solidFill>
                  <a:srgbClr val="FF0000"/>
                </a:solidFill>
              </a:rPr>
              <a:t>Shannon's maxim</a:t>
            </a:r>
            <a:r>
              <a:rPr lang="zh-CN" altLang="en-US" dirty="0" smtClean="0">
                <a:solidFill>
                  <a:srgbClr val="FF0000"/>
                </a:solidFill>
              </a:rPr>
              <a:t>）</a:t>
            </a:r>
            <a:endParaRPr lang="en-US" altLang="zh-CN" dirty="0" smtClean="0">
              <a:solidFill>
                <a:srgbClr val="FF0000"/>
              </a:solidFill>
            </a:endParaRPr>
          </a:p>
          <a:p>
            <a:pPr lvl="1" eaLnBrk="1" hangingPunct="1"/>
            <a:r>
              <a:rPr lang="zh-CN" altLang="en-US" dirty="0" smtClean="0"/>
              <a:t>敌人了解系统。</a:t>
            </a:r>
            <a:endParaRPr lang="en-US" altLang="zh-CN" dirty="0" smtClean="0"/>
          </a:p>
          <a:p>
            <a:pPr lvl="1" eaLnBrk="1" hangingPunct="1"/>
            <a:endParaRPr lang="en-US" dirty="0" smtClean="0"/>
          </a:p>
          <a:p>
            <a:pPr eaLnBrk="1" hangingPunct="1"/>
            <a:r>
              <a:rPr lang="zh-CN" altLang="en-US" i="1" dirty="0" smtClean="0"/>
              <a:t>密码系统的安全性不在于算法的保密，而在于当对手获知了算法和密文后，分析出密钥或明文的难度。</a:t>
            </a:r>
            <a:endParaRPr lang="en-US" i="1"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30</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9" name="流程图: 可选过程 8">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605307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r>
              <a:rPr lang="zh-CN" altLang="en-US" smtClean="0"/>
              <a:t>密码体制的安全性</a:t>
            </a:r>
            <a:endParaRPr lang="en-US" smtClean="0"/>
          </a:p>
        </p:txBody>
      </p:sp>
      <p:sp>
        <p:nvSpPr>
          <p:cNvPr id="41987" name="内容占位符 2"/>
          <p:cNvSpPr>
            <a:spLocks noGrp="1"/>
          </p:cNvSpPr>
          <p:nvPr>
            <p:ph idx="1"/>
          </p:nvPr>
        </p:nvSpPr>
        <p:spPr/>
        <p:txBody>
          <a:bodyPr/>
          <a:lstStyle/>
          <a:p>
            <a:pPr eaLnBrk="1" hangingPunct="1"/>
            <a:r>
              <a:rPr lang="zh-CN" altLang="en-US" sz="2400" dirty="0" smtClean="0">
                <a:solidFill>
                  <a:srgbClr val="FF0000"/>
                </a:solidFill>
              </a:rPr>
              <a:t>无条件安全 </a:t>
            </a:r>
            <a:r>
              <a:rPr lang="en-US" altLang="zh-CN" sz="2400" dirty="0" smtClean="0">
                <a:solidFill>
                  <a:srgbClr val="FF0000"/>
                </a:solidFill>
              </a:rPr>
              <a:t>unconditional security</a:t>
            </a:r>
          </a:p>
          <a:p>
            <a:pPr lvl="1" eaLnBrk="1" hangingPunct="1"/>
            <a:r>
              <a:rPr lang="zh-CN" altLang="en-US" sz="2000" dirty="0" smtClean="0"/>
              <a:t>无论有多少可使用密文和计算资源，都无法唯一地破译确定密文。</a:t>
            </a:r>
            <a:endParaRPr lang="en-US" altLang="zh-CN" sz="2000" dirty="0" smtClean="0"/>
          </a:p>
          <a:p>
            <a:pPr lvl="1" eaLnBrk="1" hangingPunct="1"/>
            <a:r>
              <a:rPr lang="zh-CN" altLang="en-US" sz="2000" dirty="0" smtClean="0"/>
              <a:t>安全性最强的，但仅有一次一密体制是无条件安全的。</a:t>
            </a:r>
            <a:endParaRPr lang="en-US" altLang="zh-CN" sz="2000" dirty="0" smtClean="0"/>
          </a:p>
          <a:p>
            <a:pPr lvl="2" eaLnBrk="1" hangingPunct="1"/>
            <a:endParaRPr lang="en-US" altLang="zh-CN" sz="1600" dirty="0" smtClean="0"/>
          </a:p>
          <a:p>
            <a:pPr eaLnBrk="1" hangingPunct="1"/>
            <a:r>
              <a:rPr lang="zh-CN" altLang="en-US" sz="2400" dirty="0" smtClean="0">
                <a:solidFill>
                  <a:srgbClr val="FF0000"/>
                </a:solidFill>
              </a:rPr>
              <a:t>可证明安全 </a:t>
            </a:r>
            <a:r>
              <a:rPr lang="en-US" altLang="zh-CN" sz="2400" dirty="0" smtClean="0">
                <a:solidFill>
                  <a:srgbClr val="FF0000"/>
                </a:solidFill>
              </a:rPr>
              <a:t>provable security</a:t>
            </a:r>
          </a:p>
          <a:p>
            <a:pPr lvl="1" eaLnBrk="1" hangingPunct="1"/>
            <a:r>
              <a:rPr lang="zh-CN" altLang="en-US" sz="2000" dirty="0" smtClean="0"/>
              <a:t>破译密码的难度与数学上某个困难问题的难度相同。</a:t>
            </a:r>
            <a:endParaRPr lang="en-US" altLang="zh-CN" sz="2000" dirty="0" smtClean="0"/>
          </a:p>
          <a:p>
            <a:pPr lvl="2" eaLnBrk="1" hangingPunct="1"/>
            <a:endParaRPr lang="en-US" altLang="zh-CN" sz="1600" dirty="0" smtClean="0"/>
          </a:p>
          <a:p>
            <a:pPr eaLnBrk="1" hangingPunct="1"/>
            <a:r>
              <a:rPr lang="zh-CN" altLang="en-US" sz="2400" dirty="0" smtClean="0">
                <a:solidFill>
                  <a:srgbClr val="FF0000"/>
                </a:solidFill>
              </a:rPr>
              <a:t>计算上安全 </a:t>
            </a:r>
            <a:r>
              <a:rPr lang="en-US" altLang="zh-CN" sz="2400" dirty="0" smtClean="0">
                <a:solidFill>
                  <a:srgbClr val="FF0000"/>
                </a:solidFill>
              </a:rPr>
              <a:t>computational security</a:t>
            </a:r>
          </a:p>
          <a:p>
            <a:pPr lvl="1" eaLnBrk="1" hangingPunct="1"/>
            <a:r>
              <a:rPr lang="zh-CN" altLang="en-US" sz="2000" dirty="0" smtClean="0"/>
              <a:t>破译密码的代价超出密文信息的价值；或</a:t>
            </a:r>
            <a:endParaRPr lang="en-US" altLang="zh-CN" sz="2000" dirty="0" smtClean="0"/>
          </a:p>
          <a:p>
            <a:pPr lvl="1" eaLnBrk="1" hangingPunct="1"/>
            <a:r>
              <a:rPr lang="zh-CN" altLang="en-US" sz="2000" dirty="0" smtClean="0"/>
              <a:t>破译密码的时间超出密文信息的有效生命期。</a:t>
            </a:r>
            <a:endParaRPr lang="en-US" altLang="zh-CN" sz="2000" dirty="0" smtClean="0"/>
          </a:p>
          <a:p>
            <a:pPr lvl="2" eaLnBrk="1" hangingPunct="1"/>
            <a:endParaRPr lang="en-US" altLang="zh-CN" sz="1600" dirty="0" smtClean="0"/>
          </a:p>
          <a:p>
            <a:pPr eaLnBrk="1" hangingPunct="1"/>
            <a:r>
              <a:rPr lang="zh-CN" altLang="en-US" sz="2400" dirty="0" smtClean="0">
                <a:solidFill>
                  <a:srgbClr val="FF0000"/>
                </a:solidFill>
              </a:rPr>
              <a:t>实际安全 </a:t>
            </a:r>
            <a:r>
              <a:rPr lang="en-US" altLang="zh-CN" sz="2400" dirty="0" smtClean="0">
                <a:solidFill>
                  <a:srgbClr val="FF0000"/>
                </a:solidFill>
              </a:rPr>
              <a:t>practical security</a:t>
            </a:r>
          </a:p>
          <a:p>
            <a:pPr lvl="1" eaLnBrk="1" hangingPunct="1"/>
            <a:r>
              <a:rPr lang="zh-CN" altLang="en-US" sz="2000" dirty="0" smtClean="0"/>
              <a:t>包括可证明安全和计算上安全。</a:t>
            </a:r>
            <a:endParaRPr lang="en-US" altLang="zh-CN" sz="20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31</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9" name="流程图: 可选过程 8">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17525623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endParaRPr lang="en-US" smtClean="0"/>
          </a:p>
        </p:txBody>
      </p:sp>
      <p:sp>
        <p:nvSpPr>
          <p:cNvPr id="43011" name="内容占位符 2"/>
          <p:cNvSpPr>
            <a:spLocks noGrp="1"/>
          </p:cNvSpPr>
          <p:nvPr>
            <p:ph idx="1"/>
          </p:nvPr>
        </p:nvSpPr>
        <p:spPr/>
        <p:txBody>
          <a:bodyPr/>
          <a:lstStyle/>
          <a:p>
            <a:pPr eaLnBrk="1" hangingPunct="1"/>
            <a:r>
              <a:rPr lang="zh-CN" altLang="en-US" smtClean="0"/>
              <a:t>密码体制安全性的考虑</a:t>
            </a:r>
            <a:endParaRPr lang="en-US" altLang="zh-CN" smtClean="0"/>
          </a:p>
          <a:p>
            <a:pPr lvl="1" eaLnBrk="1" hangingPunct="1"/>
            <a:r>
              <a:rPr lang="zh-CN" altLang="en-US" smtClean="0"/>
              <a:t>一次一密成本太高，极少使用</a:t>
            </a:r>
            <a:endParaRPr lang="en-US" altLang="zh-CN" smtClean="0"/>
          </a:p>
          <a:p>
            <a:pPr lvl="1" eaLnBrk="1" hangingPunct="1"/>
            <a:r>
              <a:rPr lang="zh-CN" altLang="en-US" smtClean="0"/>
              <a:t>可证明安全：</a:t>
            </a:r>
            <a:endParaRPr lang="en-US" altLang="zh-CN" smtClean="0"/>
          </a:p>
          <a:p>
            <a:pPr lvl="2" eaLnBrk="1" hangingPunct="1"/>
            <a:r>
              <a:rPr lang="zh-CN" altLang="en-US" smtClean="0"/>
              <a:t>难度随着问题的规模而改变</a:t>
            </a:r>
            <a:endParaRPr lang="en-US" altLang="zh-CN" smtClean="0"/>
          </a:p>
          <a:p>
            <a:pPr lvl="2" eaLnBrk="1" hangingPunct="1"/>
            <a:r>
              <a:rPr lang="zh-CN" altLang="en-US" smtClean="0"/>
              <a:t>计算能力飞速发展，使用多大的规模能保证在未来是安全的？</a:t>
            </a:r>
            <a:endParaRPr lang="en-US" altLang="zh-CN" smtClean="0"/>
          </a:p>
          <a:p>
            <a:pPr lvl="2" eaLnBrk="1" hangingPunct="1"/>
            <a:r>
              <a:rPr lang="zh-CN" altLang="en-US" smtClean="0"/>
              <a:t>量子技术有望解决数学难题</a:t>
            </a:r>
            <a:endParaRPr lang="en-US" altLang="zh-CN" smtClean="0"/>
          </a:p>
          <a:p>
            <a:pPr lvl="1" eaLnBrk="1" hangingPunct="1"/>
            <a:r>
              <a:rPr lang="zh-CN" altLang="en-US" smtClean="0"/>
              <a:t>计算安全：</a:t>
            </a:r>
            <a:endParaRPr lang="en-US" altLang="zh-CN" smtClean="0"/>
          </a:p>
          <a:p>
            <a:pPr lvl="2" eaLnBrk="1" hangingPunct="1"/>
            <a:r>
              <a:rPr lang="zh-CN" altLang="en-US" smtClean="0"/>
              <a:t>价值是相对的，有效生命期也是相对的</a:t>
            </a:r>
            <a:endParaRPr lang="en-US" altLang="zh-CN" smtClean="0"/>
          </a:p>
          <a:p>
            <a:pPr lvl="1" eaLnBrk="1" hangingPunct="1"/>
            <a:r>
              <a:rPr lang="zh-CN" altLang="en-US" smtClean="0"/>
              <a:t>在设计密码系统时，为保证实际安全，必须</a:t>
            </a:r>
            <a:endParaRPr lang="en-US" altLang="zh-CN" smtClean="0"/>
          </a:p>
          <a:p>
            <a:pPr lvl="2" eaLnBrk="1" hangingPunct="1"/>
            <a:r>
              <a:rPr lang="zh-CN" altLang="en-US" smtClean="0"/>
              <a:t>明确系统所针对的对象，适当地选择系统的计算规模</a:t>
            </a:r>
            <a:endParaRPr lang="en-US" altLang="zh-CN" smtClean="0"/>
          </a:p>
          <a:p>
            <a:pPr lvl="2" eaLnBrk="1" hangingPunct="1"/>
            <a:r>
              <a:rPr lang="zh-CN" altLang="en-US" smtClean="0"/>
              <a:t>保守地估计系统使用年限</a:t>
            </a:r>
            <a:endParaRPr lang="en-US" altLang="zh-CN" smtClean="0"/>
          </a:p>
          <a:p>
            <a:pPr lvl="2" eaLnBrk="1" hangingPunct="1"/>
            <a:r>
              <a:rPr lang="zh-CN" altLang="en-US" smtClean="0"/>
              <a:t>在说明系统的计算安全程度时，必须列举所假设的资源条件</a:t>
            </a:r>
            <a:endParaRPr lang="en-US" altLang="zh-CN"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32</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9" name="流程图: 可选过程 8">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42266378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r>
              <a:rPr lang="zh-CN" altLang="en-US" smtClean="0"/>
              <a:t>对密码系统的基本要求</a:t>
            </a:r>
            <a:endParaRPr lang="en-US" smtClean="0"/>
          </a:p>
        </p:txBody>
      </p:sp>
      <p:sp>
        <p:nvSpPr>
          <p:cNvPr id="44035" name="内容占位符 2"/>
          <p:cNvSpPr>
            <a:spLocks noGrp="1"/>
          </p:cNvSpPr>
          <p:nvPr>
            <p:ph idx="1"/>
          </p:nvPr>
        </p:nvSpPr>
        <p:spPr/>
        <p:txBody>
          <a:bodyPr>
            <a:normAutofit lnSpcReduction="10000"/>
          </a:bodyPr>
          <a:lstStyle/>
          <a:p>
            <a:pPr eaLnBrk="1" hangingPunct="1"/>
            <a:r>
              <a:rPr lang="zh-CN" altLang="en-US" sz="2400" dirty="0" smtClean="0"/>
              <a:t>密码系统遵从柯克霍夫原则，且是实际安全的。</a:t>
            </a:r>
            <a:endParaRPr lang="en-US" altLang="zh-CN" sz="2400" dirty="0" smtClean="0"/>
          </a:p>
          <a:p>
            <a:pPr eaLnBrk="1" hangingPunct="1"/>
            <a:r>
              <a:rPr lang="zh-CN" altLang="en-US" sz="2400" dirty="0" smtClean="0"/>
              <a:t>加解密算法适用于密钥空间中的所有元素，或者应把“弱密钥”全部列出。</a:t>
            </a:r>
            <a:endParaRPr lang="en-US" altLang="zh-CN" sz="2400" dirty="0" smtClean="0"/>
          </a:p>
          <a:p>
            <a:pPr lvl="1" eaLnBrk="1" hangingPunct="1"/>
            <a:r>
              <a:rPr lang="zh-CN" altLang="en-US" sz="2000" dirty="0" smtClean="0"/>
              <a:t>某些密钥对特定算法会泄漏明文信息，称之为</a:t>
            </a:r>
            <a:r>
              <a:rPr lang="zh-CN" altLang="en-US" sz="2000" i="1" u="sng" dirty="0" smtClean="0"/>
              <a:t>弱密钥</a:t>
            </a:r>
            <a:r>
              <a:rPr lang="zh-CN" altLang="en-US" sz="2000" dirty="0" smtClean="0"/>
              <a:t>。</a:t>
            </a:r>
            <a:endParaRPr lang="en-US" dirty="0" smtClean="0"/>
          </a:p>
          <a:p>
            <a:pPr eaLnBrk="1" hangingPunct="1"/>
            <a:r>
              <a:rPr lang="zh-CN" altLang="en-US" sz="2400" dirty="0" smtClean="0"/>
              <a:t>密钥应当可以随时更改。</a:t>
            </a:r>
            <a:endParaRPr lang="en-US" altLang="zh-CN" sz="2400" dirty="0" smtClean="0"/>
          </a:p>
          <a:p>
            <a:pPr eaLnBrk="1" hangingPunct="1"/>
            <a:r>
              <a:rPr lang="zh-CN" altLang="en-US" sz="2400" dirty="0" smtClean="0"/>
              <a:t>系统应易于实现，使用方便。</a:t>
            </a:r>
            <a:endParaRPr lang="en-US" altLang="zh-CN" sz="2400" dirty="0" smtClean="0"/>
          </a:p>
          <a:p>
            <a:pPr lvl="1" eaLnBrk="1" hangingPunct="1"/>
            <a:r>
              <a:rPr lang="zh-CN" altLang="en-US" sz="2000" dirty="0" smtClean="0"/>
              <a:t>从时延、成本、软硬件出错概率等角度的考虑，倾向于使用数学上计算复杂，但易于实现的密码系统。</a:t>
            </a:r>
            <a:endParaRPr lang="en-US" altLang="zh-CN" sz="2000" dirty="0" smtClean="0"/>
          </a:p>
          <a:p>
            <a:pPr lvl="1" eaLnBrk="1" hangingPunct="1"/>
            <a:r>
              <a:rPr lang="zh-CN" altLang="en-US" sz="2000" dirty="0" smtClean="0"/>
              <a:t>便于使用，不使操作者过于劳累。否则一方面容易出错，另一方面会诱使操作者采取偷懒的方式，而这往往会危及整个密码系统。</a:t>
            </a:r>
            <a:endParaRPr lang="en-US" sz="2000" dirty="0" smtClean="0"/>
          </a:p>
          <a:p>
            <a:pPr eaLnBrk="1" hangingPunct="1"/>
            <a:r>
              <a:rPr lang="zh-CN" altLang="en-US" sz="2400" dirty="0" smtClean="0"/>
              <a:t>密码系统的使用不应使通信网络的效率过分降低。</a:t>
            </a:r>
            <a:endParaRPr lang="en-US" altLang="zh-CN" sz="2400" dirty="0" smtClean="0"/>
          </a:p>
          <a:p>
            <a:pPr eaLnBrk="1" hangingPunct="1"/>
            <a:r>
              <a:rPr lang="zh-CN" altLang="en-US" sz="2400" dirty="0" smtClean="0"/>
              <a:t>应考虑系统实用性。</a:t>
            </a:r>
            <a:endParaRPr lang="en-US" altLang="zh-CN" sz="2400" dirty="0" smtClean="0"/>
          </a:p>
          <a:p>
            <a:pPr lvl="1" eaLnBrk="1" hangingPunct="1"/>
            <a:r>
              <a:rPr lang="zh-CN" altLang="en-US" sz="2000" dirty="0" smtClean="0"/>
              <a:t>不到使用时刻不解密数据。</a:t>
            </a:r>
            <a:endParaRPr lang="en-US" sz="20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33</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9" name="流程图: 可选过程 8">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3574149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dirty="0"/>
              <a:t>密码编码中经常关注的问题</a:t>
            </a:r>
            <a:endParaRPr lang="en-US" dirty="0" smtClean="0"/>
          </a:p>
        </p:txBody>
      </p:sp>
      <p:sp>
        <p:nvSpPr>
          <p:cNvPr id="46083" name="内容占位符 2"/>
          <p:cNvSpPr>
            <a:spLocks noGrp="1"/>
          </p:cNvSpPr>
          <p:nvPr>
            <p:ph idx="1"/>
          </p:nvPr>
        </p:nvSpPr>
        <p:spPr/>
        <p:txBody>
          <a:bodyPr/>
          <a:lstStyle/>
          <a:p>
            <a:pPr eaLnBrk="1" hangingPunct="1"/>
            <a:r>
              <a:rPr lang="zh-CN" altLang="en-US" sz="2400" dirty="0" smtClean="0"/>
              <a:t>密钥的形式：加解密密钥是否一致，是否需要保密</a:t>
            </a:r>
            <a:endParaRPr lang="en-US" altLang="zh-CN" sz="2400" dirty="0" smtClean="0"/>
          </a:p>
          <a:p>
            <a:pPr eaLnBrk="1" hangingPunct="1"/>
            <a:r>
              <a:rPr lang="zh-CN" altLang="en-US" sz="2400" dirty="0" smtClean="0"/>
              <a:t>密钥的长度</a:t>
            </a:r>
            <a:endParaRPr lang="en-US" altLang="zh-CN" sz="2400" dirty="0" smtClean="0"/>
          </a:p>
          <a:p>
            <a:pPr eaLnBrk="1" hangingPunct="1"/>
            <a:r>
              <a:rPr lang="zh-CN" altLang="en-US" sz="2400" dirty="0" smtClean="0"/>
              <a:t>处理明文的方式：是顺序地处理还是一组一组地处理</a:t>
            </a:r>
            <a:endParaRPr lang="en-US" altLang="zh-CN" sz="2400" dirty="0" smtClean="0"/>
          </a:p>
          <a:p>
            <a:pPr eaLnBrk="1" hangingPunct="1"/>
            <a:r>
              <a:rPr lang="zh-CN" altLang="en-US" sz="2400" dirty="0" smtClean="0"/>
              <a:t>密文是否唯一</a:t>
            </a:r>
            <a:endParaRPr lang="en-US" altLang="zh-CN" sz="2400" dirty="0" smtClean="0"/>
          </a:p>
          <a:p>
            <a:pPr eaLnBrk="1" hangingPunct="1"/>
            <a:r>
              <a:rPr lang="zh-CN" altLang="en-US" sz="2400" dirty="0" smtClean="0"/>
              <a:t>编码过程是否可逆</a:t>
            </a:r>
            <a:endParaRPr lang="en-US" altLang="zh-CN" sz="2400" dirty="0" smtClean="0"/>
          </a:p>
          <a:p>
            <a:pPr eaLnBrk="1" hangingPunct="1"/>
            <a:r>
              <a:rPr lang="zh-CN" altLang="en-US" sz="2400" dirty="0" smtClean="0"/>
              <a:t>密文的长度是否与明文长度一致</a:t>
            </a:r>
            <a:endParaRPr lang="en-US" altLang="zh-CN" sz="2400" dirty="0" smtClean="0"/>
          </a:p>
          <a:p>
            <a:pPr eaLnBrk="1" hangingPunct="1"/>
            <a:r>
              <a:rPr lang="zh-CN" altLang="en-US" sz="2400" dirty="0" smtClean="0"/>
              <a:t>密文差错的传播：一旦密文的某一位在传输中出错，是否影响后续的解密，以及影响范围有多少</a:t>
            </a:r>
            <a:endParaRPr lang="en-US" altLang="zh-CN" sz="2400" dirty="0" smtClean="0"/>
          </a:p>
          <a:p>
            <a:pPr eaLnBrk="1" hangingPunct="1"/>
            <a:r>
              <a:rPr lang="zh-CN" altLang="en-US" sz="2400" dirty="0" smtClean="0"/>
              <a:t>等等</a:t>
            </a:r>
            <a:endParaRPr lang="en-US" sz="24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34</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9" name="流程图: 可选过程 8">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7410627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密码技术的应用</a:t>
            </a:r>
            <a:endParaRPr lang="zh-CN" altLang="en-US" dirty="0"/>
          </a:p>
        </p:txBody>
      </p:sp>
      <p:sp>
        <p:nvSpPr>
          <p:cNvPr id="3" name="内容占位符 2"/>
          <p:cNvSpPr>
            <a:spLocks noGrp="1"/>
          </p:cNvSpPr>
          <p:nvPr>
            <p:ph idx="1"/>
          </p:nvPr>
        </p:nvSpPr>
        <p:spPr/>
        <p:txBody>
          <a:bodyPr/>
          <a:lstStyle/>
          <a:p>
            <a:pPr>
              <a:lnSpc>
                <a:spcPct val="80000"/>
              </a:lnSpc>
              <a:spcAft>
                <a:spcPts val="600"/>
              </a:spcAft>
            </a:pPr>
            <a:r>
              <a:rPr lang="zh-CN" altLang="en-US" dirty="0" smtClean="0"/>
              <a:t>加密算法的选择</a:t>
            </a:r>
            <a:endParaRPr lang="en-US" altLang="zh-CN" dirty="0" smtClean="0"/>
          </a:p>
          <a:p>
            <a:pPr lvl="1">
              <a:lnSpc>
                <a:spcPct val="80000"/>
              </a:lnSpc>
              <a:spcAft>
                <a:spcPts val="600"/>
              </a:spcAft>
            </a:pPr>
            <a:r>
              <a:rPr lang="zh-CN" altLang="en-US" dirty="0" smtClean="0"/>
              <a:t>公开发表的加密算法</a:t>
            </a:r>
            <a:endParaRPr lang="en-US" altLang="zh-CN" dirty="0" smtClean="0"/>
          </a:p>
          <a:p>
            <a:pPr lvl="1">
              <a:lnSpc>
                <a:spcPct val="80000"/>
              </a:lnSpc>
              <a:spcAft>
                <a:spcPts val="600"/>
              </a:spcAft>
            </a:pPr>
            <a:r>
              <a:rPr lang="zh-CN" altLang="en-US" dirty="0" smtClean="0"/>
              <a:t>政府指定的加密算法</a:t>
            </a:r>
            <a:endParaRPr lang="en-US" altLang="zh-CN" dirty="0" smtClean="0"/>
          </a:p>
          <a:p>
            <a:pPr lvl="1">
              <a:lnSpc>
                <a:spcPct val="80000"/>
              </a:lnSpc>
              <a:spcAft>
                <a:spcPts val="600"/>
              </a:spcAft>
            </a:pPr>
            <a:r>
              <a:rPr lang="zh-CN" altLang="en-US" dirty="0" smtClean="0"/>
              <a:t>著名厂家产品</a:t>
            </a:r>
            <a:endParaRPr lang="en-US" altLang="zh-CN" dirty="0" smtClean="0"/>
          </a:p>
          <a:p>
            <a:pPr lvl="1">
              <a:lnSpc>
                <a:spcPct val="80000"/>
              </a:lnSpc>
              <a:spcAft>
                <a:spcPts val="600"/>
              </a:spcAft>
            </a:pPr>
            <a:r>
              <a:rPr lang="zh-CN" altLang="en-US" dirty="0" smtClean="0"/>
              <a:t>专家推荐的加密算法</a:t>
            </a:r>
          </a:p>
          <a:p>
            <a:pPr>
              <a:lnSpc>
                <a:spcPct val="80000"/>
              </a:lnSpc>
              <a:spcAft>
                <a:spcPts val="600"/>
              </a:spcAft>
            </a:pPr>
            <a:r>
              <a:rPr lang="zh-CN" altLang="en-US" dirty="0" smtClean="0"/>
              <a:t>通信信道的加密</a:t>
            </a:r>
          </a:p>
          <a:p>
            <a:pPr lvl="1">
              <a:lnSpc>
                <a:spcPct val="80000"/>
              </a:lnSpc>
              <a:spcAft>
                <a:spcPts val="600"/>
              </a:spcAft>
            </a:pPr>
            <a:r>
              <a:rPr lang="zh-CN" altLang="en-US" dirty="0" smtClean="0"/>
              <a:t>链路加密－点到点加密</a:t>
            </a:r>
          </a:p>
          <a:p>
            <a:pPr lvl="1">
              <a:lnSpc>
                <a:spcPct val="80000"/>
              </a:lnSpc>
              <a:spcAft>
                <a:spcPts val="600"/>
              </a:spcAft>
            </a:pPr>
            <a:r>
              <a:rPr lang="zh-CN" altLang="en-US" dirty="0" smtClean="0"/>
              <a:t>高层连接加密－端到端加密</a:t>
            </a:r>
          </a:p>
          <a:p>
            <a:pPr>
              <a:lnSpc>
                <a:spcPct val="80000"/>
              </a:lnSpc>
              <a:spcAft>
                <a:spcPts val="600"/>
              </a:spcAft>
            </a:pPr>
            <a:r>
              <a:rPr lang="zh-CN" altLang="en-US" dirty="0" smtClean="0"/>
              <a:t>存储数据的加密</a:t>
            </a:r>
            <a:endParaRPr lang="en-US" altLang="zh-CN" dirty="0" smtClean="0"/>
          </a:p>
          <a:p>
            <a:pPr lvl="1">
              <a:lnSpc>
                <a:spcPct val="80000"/>
              </a:lnSpc>
              <a:spcAft>
                <a:spcPts val="600"/>
              </a:spcAft>
            </a:pPr>
            <a:r>
              <a:rPr lang="zh-CN" altLang="en-US" dirty="0" smtClean="0"/>
              <a:t>硬盘级加密</a:t>
            </a:r>
            <a:endParaRPr lang="en-US" altLang="zh-CN" dirty="0" smtClean="0"/>
          </a:p>
          <a:p>
            <a:pPr lvl="1">
              <a:lnSpc>
                <a:spcPct val="80000"/>
              </a:lnSpc>
              <a:spcAft>
                <a:spcPts val="600"/>
              </a:spcAft>
            </a:pPr>
            <a:r>
              <a:rPr lang="zh-CN" altLang="en-US" dirty="0" smtClean="0"/>
              <a:t>文件级加密</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10" name="流程图: 可选过程 9">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23531906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pPr eaLnBrk="1" hangingPunct="1"/>
            <a:r>
              <a:rPr lang="zh-CN" altLang="en-US" smtClean="0"/>
              <a:t>密码分析与密码系统安全性</a:t>
            </a:r>
            <a:endParaRPr lang="en-US" smtClean="0"/>
          </a:p>
        </p:txBody>
      </p:sp>
      <p:graphicFrame>
        <p:nvGraphicFramePr>
          <p:cNvPr id="5" name="表格 4"/>
          <p:cNvGraphicFramePr>
            <a:graphicFrameLocks noGrp="1"/>
          </p:cNvGraphicFramePr>
          <p:nvPr>
            <p:extLst>
              <p:ext uri="{D42A27DB-BD31-4B8C-83A1-F6EECF244321}">
                <p14:modId xmlns:p14="http://schemas.microsoft.com/office/powerpoint/2010/main" val="1529107880"/>
              </p:ext>
            </p:extLst>
          </p:nvPr>
        </p:nvGraphicFramePr>
        <p:xfrm>
          <a:off x="755576" y="1124744"/>
          <a:ext cx="7272808" cy="5049149"/>
        </p:xfrm>
        <a:graphic>
          <a:graphicData uri="http://schemas.openxmlformats.org/drawingml/2006/table">
            <a:tbl>
              <a:tblPr firstRow="1" firstCol="1" bandRow="1">
                <a:tableStyleId>{BC89EF96-8CEA-46FF-86C4-4CE0E7609802}</a:tableStyleId>
              </a:tblPr>
              <a:tblGrid>
                <a:gridCol w="2304256"/>
                <a:gridCol w="4968552"/>
              </a:tblGrid>
              <a:tr h="366509">
                <a:tc>
                  <a:txBody>
                    <a:bodyPr/>
                    <a:lstStyle/>
                    <a:p>
                      <a:pPr indent="0" algn="ctr">
                        <a:lnSpc>
                          <a:spcPct val="100000"/>
                        </a:lnSpc>
                        <a:spcBef>
                          <a:spcPts val="0"/>
                        </a:spcBef>
                        <a:spcAft>
                          <a:spcPts val="0"/>
                        </a:spcAft>
                      </a:pPr>
                      <a:r>
                        <a:rPr lang="zh-CN" sz="1800" kern="1200" dirty="0">
                          <a:latin typeface="楷体" pitchFamily="49" charset="-122"/>
                          <a:ea typeface="楷体" pitchFamily="49" charset="-122"/>
                        </a:rPr>
                        <a:t>攻击类型</a:t>
                      </a:r>
                      <a:endParaRPr lang="en-US" sz="1800" b="1" dirty="0">
                        <a:latin typeface="楷体" pitchFamily="49" charset="-122"/>
                        <a:ea typeface="楷体" pitchFamily="49" charset="-122"/>
                        <a:cs typeface="Times New Roman"/>
                      </a:endParaRPr>
                    </a:p>
                  </a:txBody>
                  <a:tcPr marL="18000" marR="18000" marT="54000" marB="0" anchor="ctr"/>
                </a:tc>
                <a:tc>
                  <a:txBody>
                    <a:bodyPr/>
                    <a:lstStyle/>
                    <a:p>
                      <a:pPr indent="0" algn="ctr">
                        <a:lnSpc>
                          <a:spcPct val="100000"/>
                        </a:lnSpc>
                        <a:spcBef>
                          <a:spcPts val="0"/>
                        </a:spcBef>
                        <a:spcAft>
                          <a:spcPts val="0"/>
                        </a:spcAft>
                      </a:pPr>
                      <a:r>
                        <a:rPr lang="zh-CN" sz="1800" kern="1200" dirty="0">
                          <a:latin typeface="楷体" pitchFamily="49" charset="-122"/>
                          <a:ea typeface="楷体" pitchFamily="49" charset="-122"/>
                        </a:rPr>
                        <a:t>密码分析员的资源</a:t>
                      </a:r>
                      <a:endParaRPr lang="en-US" sz="1800" b="1" dirty="0">
                        <a:latin typeface="楷体" pitchFamily="49" charset="-122"/>
                        <a:ea typeface="楷体" pitchFamily="49" charset="-122"/>
                        <a:cs typeface="Times New Roman"/>
                      </a:endParaRPr>
                    </a:p>
                  </a:txBody>
                  <a:tcPr marL="18000" marR="18000" marT="54000" marB="0" anchor="ctr"/>
                </a:tc>
              </a:tr>
              <a:tr h="513112">
                <a:tc>
                  <a:txBody>
                    <a:bodyPr/>
                    <a:lstStyle/>
                    <a:p>
                      <a:pPr indent="0" algn="l">
                        <a:lnSpc>
                          <a:spcPct val="100000"/>
                        </a:lnSpc>
                        <a:spcBef>
                          <a:spcPts val="0"/>
                        </a:spcBef>
                        <a:spcAft>
                          <a:spcPts val="0"/>
                        </a:spcAft>
                      </a:pPr>
                      <a:r>
                        <a:rPr lang="zh-CN" sz="1800" kern="1200" dirty="0">
                          <a:latin typeface="楷体" pitchFamily="49" charset="-122"/>
                          <a:ea typeface="楷体" pitchFamily="49" charset="-122"/>
                        </a:rPr>
                        <a:t>唯密文攻击</a:t>
                      </a:r>
                      <a:endParaRPr lang="en-US" sz="1800" dirty="0">
                        <a:latin typeface="楷体" pitchFamily="49" charset="-122"/>
                        <a:ea typeface="楷体" pitchFamily="49" charset="-122"/>
                      </a:endParaRPr>
                    </a:p>
                    <a:p>
                      <a:pPr indent="0" algn="l">
                        <a:lnSpc>
                          <a:spcPct val="100000"/>
                        </a:lnSpc>
                        <a:spcBef>
                          <a:spcPts val="0"/>
                        </a:spcBef>
                        <a:spcAft>
                          <a:spcPts val="0"/>
                        </a:spcAft>
                      </a:pPr>
                      <a:r>
                        <a:rPr lang="en-US" sz="1800" dirty="0" err="1">
                          <a:latin typeface="楷体" pitchFamily="49" charset="-122"/>
                          <a:ea typeface="楷体" pitchFamily="49" charset="-122"/>
                        </a:rPr>
                        <a:t>Ciphtext</a:t>
                      </a:r>
                      <a:r>
                        <a:rPr lang="en-US" sz="1800" dirty="0">
                          <a:latin typeface="楷体" pitchFamily="49" charset="-122"/>
                          <a:ea typeface="楷体" pitchFamily="49" charset="-122"/>
                        </a:rPr>
                        <a:t>-only</a:t>
                      </a:r>
                      <a:endParaRPr lang="en-US" sz="1800" dirty="0">
                        <a:solidFill>
                          <a:schemeClr val="bg1"/>
                        </a:solidFill>
                        <a:latin typeface="楷体" pitchFamily="49" charset="-122"/>
                        <a:ea typeface="楷体" pitchFamily="49" charset="-122"/>
                        <a:cs typeface="Times New Roman"/>
                      </a:endParaRPr>
                    </a:p>
                  </a:txBody>
                  <a:tcPr marL="18000" marR="18000" marT="54000" marB="0" anchor="ctr"/>
                </a:tc>
                <a:tc>
                  <a:txBody>
                    <a:bodyPr/>
                    <a:lstStyle/>
                    <a:p>
                      <a:pPr indent="0" algn="l" defTabSz="654050">
                        <a:lnSpc>
                          <a:spcPts val="2000"/>
                        </a:lnSpc>
                        <a:spcBef>
                          <a:spcPts val="0"/>
                        </a:spcBef>
                        <a:spcAft>
                          <a:spcPts val="0"/>
                        </a:spcAft>
                        <a:tabLst/>
                      </a:pPr>
                      <a:r>
                        <a:rPr lang="zh-CN" sz="1800" kern="1200" dirty="0">
                          <a:latin typeface="楷体" pitchFamily="49" charset="-122"/>
                          <a:ea typeface="楷体" pitchFamily="49" charset="-122"/>
                        </a:rPr>
                        <a:t>密码</a:t>
                      </a:r>
                      <a:r>
                        <a:rPr lang="zh-CN" sz="1800" kern="1200" dirty="0" smtClean="0">
                          <a:latin typeface="楷体" pitchFamily="49" charset="-122"/>
                          <a:ea typeface="楷体" pitchFamily="49" charset="-122"/>
                        </a:rPr>
                        <a:t>算法</a:t>
                      </a:r>
                      <a:endParaRPr lang="en-US" sz="1800" dirty="0" smtClean="0">
                        <a:latin typeface="楷体" pitchFamily="49" charset="-122"/>
                        <a:ea typeface="楷体" pitchFamily="49" charset="-122"/>
                      </a:endParaRPr>
                    </a:p>
                    <a:p>
                      <a:pPr indent="0" algn="l" defTabSz="654050">
                        <a:lnSpc>
                          <a:spcPts val="2000"/>
                        </a:lnSpc>
                        <a:spcBef>
                          <a:spcPts val="0"/>
                        </a:spcBef>
                        <a:spcAft>
                          <a:spcPts val="0"/>
                        </a:spcAft>
                        <a:tabLst/>
                      </a:pPr>
                      <a:r>
                        <a:rPr lang="zh-CN" sz="1800" kern="1200" dirty="0" smtClean="0">
                          <a:latin typeface="楷体" pitchFamily="49" charset="-122"/>
                          <a:ea typeface="楷体" pitchFamily="49" charset="-122"/>
                        </a:rPr>
                        <a:t>待分析密文</a:t>
                      </a:r>
                      <a:endParaRPr lang="en-US" sz="1800" b="1" dirty="0">
                        <a:latin typeface="楷体" pitchFamily="49" charset="-122"/>
                        <a:ea typeface="楷体" pitchFamily="49" charset="-122"/>
                        <a:cs typeface="Times New Roman"/>
                      </a:endParaRPr>
                    </a:p>
                  </a:txBody>
                  <a:tcPr marL="18000" marR="18000" marT="54000" marB="0" anchor="ctr"/>
                </a:tc>
              </a:tr>
              <a:tr h="551608">
                <a:tc>
                  <a:txBody>
                    <a:bodyPr/>
                    <a:lstStyle/>
                    <a:p>
                      <a:pPr indent="0" algn="l">
                        <a:lnSpc>
                          <a:spcPct val="100000"/>
                        </a:lnSpc>
                        <a:spcBef>
                          <a:spcPts val="0"/>
                        </a:spcBef>
                        <a:spcAft>
                          <a:spcPts val="0"/>
                        </a:spcAft>
                      </a:pPr>
                      <a:r>
                        <a:rPr lang="zh-CN" sz="1800" kern="1200" dirty="0">
                          <a:latin typeface="楷体" pitchFamily="49" charset="-122"/>
                          <a:ea typeface="楷体" pitchFamily="49" charset="-122"/>
                        </a:rPr>
                        <a:t>已知明文攻击</a:t>
                      </a:r>
                      <a:endParaRPr lang="en-US" sz="1800" dirty="0">
                        <a:latin typeface="楷体" pitchFamily="49" charset="-122"/>
                        <a:ea typeface="楷体" pitchFamily="49" charset="-122"/>
                      </a:endParaRPr>
                    </a:p>
                    <a:p>
                      <a:pPr indent="0" algn="l">
                        <a:lnSpc>
                          <a:spcPct val="100000"/>
                        </a:lnSpc>
                        <a:spcBef>
                          <a:spcPts val="0"/>
                        </a:spcBef>
                        <a:spcAft>
                          <a:spcPts val="0"/>
                        </a:spcAft>
                      </a:pPr>
                      <a:r>
                        <a:rPr lang="en-US" sz="1800" dirty="0">
                          <a:latin typeface="楷体" pitchFamily="49" charset="-122"/>
                          <a:ea typeface="楷体" pitchFamily="49" charset="-122"/>
                        </a:rPr>
                        <a:t>Known-plaintext</a:t>
                      </a:r>
                      <a:endParaRPr lang="en-US" sz="1800" dirty="0">
                        <a:solidFill>
                          <a:schemeClr val="bg1"/>
                        </a:solidFill>
                        <a:latin typeface="楷体" pitchFamily="49" charset="-122"/>
                        <a:ea typeface="楷体" pitchFamily="49" charset="-122"/>
                        <a:cs typeface="Times New Roman"/>
                      </a:endParaRPr>
                    </a:p>
                  </a:txBody>
                  <a:tcPr marL="18000" marR="18000" marT="54000" marB="0" anchor="ctr"/>
                </a:tc>
                <a:tc>
                  <a:txBody>
                    <a:bodyPr/>
                    <a:lstStyle/>
                    <a:p>
                      <a:pPr indent="0" algn="l">
                        <a:lnSpc>
                          <a:spcPts val="2000"/>
                        </a:lnSpc>
                        <a:spcBef>
                          <a:spcPts val="0"/>
                        </a:spcBef>
                        <a:spcAft>
                          <a:spcPts val="0"/>
                        </a:spcAft>
                      </a:pPr>
                      <a:r>
                        <a:rPr lang="zh-CN" sz="1800" kern="1200" dirty="0" smtClean="0">
                          <a:latin typeface="楷体" pitchFamily="49" charset="-122"/>
                          <a:ea typeface="楷体" pitchFamily="49" charset="-122"/>
                        </a:rPr>
                        <a:t>密码算法</a:t>
                      </a:r>
                      <a:endParaRPr lang="en-US" sz="1800" dirty="0" smtClean="0">
                        <a:latin typeface="楷体" pitchFamily="49" charset="-122"/>
                        <a:ea typeface="楷体" pitchFamily="49" charset="-122"/>
                      </a:endParaRPr>
                    </a:p>
                    <a:p>
                      <a:pPr indent="0" algn="l">
                        <a:lnSpc>
                          <a:spcPts val="2000"/>
                        </a:lnSpc>
                        <a:spcBef>
                          <a:spcPts val="0"/>
                        </a:spcBef>
                        <a:spcAft>
                          <a:spcPts val="0"/>
                        </a:spcAft>
                      </a:pPr>
                      <a:r>
                        <a:rPr lang="zh-CN" sz="1800" kern="1200" dirty="0" smtClean="0">
                          <a:latin typeface="楷体" pitchFamily="49" charset="-122"/>
                          <a:ea typeface="楷体" pitchFamily="49" charset="-122"/>
                        </a:rPr>
                        <a:t>待分析密文</a:t>
                      </a:r>
                      <a:endParaRPr lang="en-US" sz="1800" dirty="0" smtClean="0">
                        <a:latin typeface="楷体" pitchFamily="49" charset="-122"/>
                        <a:ea typeface="楷体" pitchFamily="49" charset="-122"/>
                      </a:endParaRPr>
                    </a:p>
                    <a:p>
                      <a:pPr indent="0" algn="l">
                        <a:lnSpc>
                          <a:spcPts val="2000"/>
                        </a:lnSpc>
                        <a:spcBef>
                          <a:spcPts val="0"/>
                        </a:spcBef>
                        <a:spcAft>
                          <a:spcPts val="0"/>
                        </a:spcAft>
                      </a:pPr>
                      <a:r>
                        <a:rPr lang="zh-CN" sz="1800" kern="1200" dirty="0" smtClean="0">
                          <a:latin typeface="楷体" pitchFamily="49" charset="-122"/>
                          <a:ea typeface="楷体" pitchFamily="49" charset="-122"/>
                        </a:rPr>
                        <a:t>用</a:t>
                      </a:r>
                      <a:r>
                        <a:rPr lang="zh-CN" sz="1800" kern="1200" dirty="0">
                          <a:latin typeface="楷体" pitchFamily="49" charset="-122"/>
                          <a:ea typeface="楷体" pitchFamily="49" charset="-122"/>
                        </a:rPr>
                        <a:t>同一密钥加密的一个或多个明文－密文对</a:t>
                      </a:r>
                      <a:endParaRPr lang="en-US" sz="1800" b="1" dirty="0">
                        <a:latin typeface="楷体" pitchFamily="49" charset="-122"/>
                        <a:ea typeface="楷体" pitchFamily="49" charset="-122"/>
                        <a:cs typeface="Times New Roman"/>
                      </a:endParaRPr>
                    </a:p>
                  </a:txBody>
                  <a:tcPr marL="18000" marR="18000" marT="54000" marB="0" anchor="ctr"/>
                </a:tc>
              </a:tr>
              <a:tr h="383680">
                <a:tc>
                  <a:txBody>
                    <a:bodyPr/>
                    <a:lstStyle/>
                    <a:p>
                      <a:pPr indent="0" algn="l">
                        <a:lnSpc>
                          <a:spcPct val="100000"/>
                        </a:lnSpc>
                        <a:spcBef>
                          <a:spcPts val="0"/>
                        </a:spcBef>
                        <a:spcAft>
                          <a:spcPts val="0"/>
                        </a:spcAft>
                      </a:pPr>
                      <a:r>
                        <a:rPr lang="zh-CN" sz="1800" kern="1200" dirty="0">
                          <a:latin typeface="楷体" pitchFamily="49" charset="-122"/>
                          <a:ea typeface="楷体" pitchFamily="49" charset="-122"/>
                        </a:rPr>
                        <a:t>选择密文攻击</a:t>
                      </a:r>
                      <a:endParaRPr lang="en-US" sz="1800" dirty="0">
                        <a:latin typeface="楷体" pitchFamily="49" charset="-122"/>
                        <a:ea typeface="楷体" pitchFamily="49" charset="-122"/>
                      </a:endParaRPr>
                    </a:p>
                    <a:p>
                      <a:pPr indent="0" algn="l">
                        <a:lnSpc>
                          <a:spcPct val="100000"/>
                        </a:lnSpc>
                        <a:spcBef>
                          <a:spcPts val="0"/>
                        </a:spcBef>
                        <a:spcAft>
                          <a:spcPts val="0"/>
                        </a:spcAft>
                      </a:pPr>
                      <a:r>
                        <a:rPr lang="en-US" sz="1800" dirty="0">
                          <a:latin typeface="楷体" pitchFamily="49" charset="-122"/>
                          <a:ea typeface="楷体" pitchFamily="49" charset="-122"/>
                        </a:rPr>
                        <a:t>Chosen-</a:t>
                      </a:r>
                      <a:r>
                        <a:rPr lang="en-US" sz="1800" dirty="0" err="1">
                          <a:latin typeface="楷体" pitchFamily="49" charset="-122"/>
                          <a:ea typeface="楷体" pitchFamily="49" charset="-122"/>
                        </a:rPr>
                        <a:t>ciphertext</a:t>
                      </a:r>
                      <a:endParaRPr lang="en-US" sz="1800" dirty="0">
                        <a:solidFill>
                          <a:schemeClr val="bg1"/>
                        </a:solidFill>
                        <a:latin typeface="楷体" pitchFamily="49" charset="-122"/>
                        <a:ea typeface="楷体" pitchFamily="49" charset="-122"/>
                        <a:cs typeface="Times New Roman"/>
                      </a:endParaRPr>
                    </a:p>
                  </a:txBody>
                  <a:tcPr marL="18000" marR="18000" marT="54000" marB="0" anchor="ctr"/>
                </a:tc>
                <a:tc>
                  <a:txBody>
                    <a:bodyPr/>
                    <a:lstStyle/>
                    <a:p>
                      <a:pPr indent="0" algn="l">
                        <a:lnSpc>
                          <a:spcPts val="2000"/>
                        </a:lnSpc>
                        <a:spcBef>
                          <a:spcPts val="0"/>
                        </a:spcBef>
                        <a:spcAft>
                          <a:spcPts val="0"/>
                        </a:spcAft>
                      </a:pPr>
                      <a:r>
                        <a:rPr lang="zh-CN" sz="1800" kern="1200" dirty="0">
                          <a:latin typeface="楷体" pitchFamily="49" charset="-122"/>
                          <a:ea typeface="楷体" pitchFamily="49" charset="-122"/>
                        </a:rPr>
                        <a:t>密码算法</a:t>
                      </a:r>
                      <a:endParaRPr lang="en-US" sz="1800" dirty="0">
                        <a:latin typeface="楷体" pitchFamily="49" charset="-122"/>
                        <a:ea typeface="楷体" pitchFamily="49" charset="-122"/>
                      </a:endParaRPr>
                    </a:p>
                    <a:p>
                      <a:pPr indent="0" algn="l">
                        <a:lnSpc>
                          <a:spcPts val="2000"/>
                        </a:lnSpc>
                        <a:spcBef>
                          <a:spcPts val="0"/>
                        </a:spcBef>
                        <a:spcAft>
                          <a:spcPts val="0"/>
                        </a:spcAft>
                      </a:pPr>
                      <a:r>
                        <a:rPr lang="zh-CN" sz="1800" kern="1200" dirty="0">
                          <a:latin typeface="楷体" pitchFamily="49" charset="-122"/>
                          <a:ea typeface="楷体" pitchFamily="49" charset="-122"/>
                        </a:rPr>
                        <a:t>待分析密文</a:t>
                      </a:r>
                      <a:endParaRPr lang="en-US" sz="1800" dirty="0">
                        <a:latin typeface="楷体" pitchFamily="49" charset="-122"/>
                        <a:ea typeface="楷体" pitchFamily="49" charset="-122"/>
                      </a:endParaRPr>
                    </a:p>
                    <a:p>
                      <a:pPr indent="0" algn="l">
                        <a:lnSpc>
                          <a:spcPts val="2000"/>
                        </a:lnSpc>
                        <a:spcBef>
                          <a:spcPts val="0"/>
                        </a:spcBef>
                        <a:spcAft>
                          <a:spcPts val="0"/>
                        </a:spcAft>
                      </a:pPr>
                      <a:r>
                        <a:rPr lang="zh-CN" sz="1800" kern="1200" dirty="0" smtClean="0">
                          <a:latin typeface="楷体" pitchFamily="49" charset="-122"/>
                          <a:ea typeface="楷体" pitchFamily="49" charset="-122"/>
                        </a:rPr>
                        <a:t>可</a:t>
                      </a:r>
                      <a:r>
                        <a:rPr lang="zh-CN" sz="1800" kern="1200" dirty="0">
                          <a:latin typeface="楷体" pitchFamily="49" charset="-122"/>
                          <a:ea typeface="楷体" pitchFamily="49" charset="-122"/>
                        </a:rPr>
                        <a:t>选择特定密文，并获得对应的明文</a:t>
                      </a:r>
                      <a:endParaRPr lang="en-US" sz="1800" b="1" dirty="0">
                        <a:latin typeface="楷体" pitchFamily="49" charset="-122"/>
                        <a:ea typeface="楷体" pitchFamily="49" charset="-122"/>
                        <a:cs typeface="Times New Roman"/>
                      </a:endParaRPr>
                    </a:p>
                  </a:txBody>
                  <a:tcPr marL="18000" marR="18000" marT="54000" marB="0" anchor="ctr"/>
                </a:tc>
              </a:tr>
              <a:tr h="676866">
                <a:tc>
                  <a:txBody>
                    <a:bodyPr/>
                    <a:lstStyle/>
                    <a:p>
                      <a:pPr indent="0" algn="l">
                        <a:lnSpc>
                          <a:spcPct val="100000"/>
                        </a:lnSpc>
                        <a:spcBef>
                          <a:spcPts val="0"/>
                        </a:spcBef>
                        <a:spcAft>
                          <a:spcPts val="0"/>
                        </a:spcAft>
                      </a:pPr>
                      <a:r>
                        <a:rPr lang="zh-CN" sz="1800" kern="1200" dirty="0">
                          <a:latin typeface="楷体" pitchFamily="49" charset="-122"/>
                          <a:ea typeface="楷体" pitchFamily="49" charset="-122"/>
                        </a:rPr>
                        <a:t>选择明文攻击</a:t>
                      </a:r>
                      <a:endParaRPr lang="en-US" sz="1800" dirty="0">
                        <a:latin typeface="楷体" pitchFamily="49" charset="-122"/>
                        <a:ea typeface="楷体" pitchFamily="49" charset="-122"/>
                      </a:endParaRPr>
                    </a:p>
                    <a:p>
                      <a:pPr indent="0" algn="l">
                        <a:lnSpc>
                          <a:spcPct val="100000"/>
                        </a:lnSpc>
                        <a:spcBef>
                          <a:spcPts val="0"/>
                        </a:spcBef>
                        <a:spcAft>
                          <a:spcPts val="0"/>
                        </a:spcAft>
                      </a:pPr>
                      <a:r>
                        <a:rPr lang="en-US" sz="1800" dirty="0">
                          <a:latin typeface="楷体" pitchFamily="49" charset="-122"/>
                          <a:ea typeface="楷体" pitchFamily="49" charset="-122"/>
                        </a:rPr>
                        <a:t>Chosen-plaintext</a:t>
                      </a:r>
                      <a:endParaRPr lang="en-US" sz="1800" dirty="0">
                        <a:solidFill>
                          <a:schemeClr val="bg1"/>
                        </a:solidFill>
                        <a:latin typeface="楷体" pitchFamily="49" charset="-122"/>
                        <a:ea typeface="楷体" pitchFamily="49" charset="-122"/>
                        <a:cs typeface="Times New Roman"/>
                      </a:endParaRPr>
                    </a:p>
                  </a:txBody>
                  <a:tcPr marL="18000" marR="18000" marT="54000" marB="0" anchor="ctr"/>
                </a:tc>
                <a:tc>
                  <a:txBody>
                    <a:bodyPr/>
                    <a:lstStyle/>
                    <a:p>
                      <a:pPr indent="0" algn="l">
                        <a:lnSpc>
                          <a:spcPts val="2000"/>
                        </a:lnSpc>
                        <a:spcBef>
                          <a:spcPts val="0"/>
                        </a:spcBef>
                        <a:spcAft>
                          <a:spcPts val="0"/>
                        </a:spcAft>
                      </a:pPr>
                      <a:r>
                        <a:rPr lang="zh-CN" sz="1800" kern="1200" dirty="0">
                          <a:latin typeface="楷体" pitchFamily="49" charset="-122"/>
                          <a:ea typeface="楷体" pitchFamily="49" charset="-122"/>
                        </a:rPr>
                        <a:t>密码算法</a:t>
                      </a:r>
                      <a:endParaRPr lang="en-US" sz="1800" dirty="0">
                        <a:latin typeface="楷体" pitchFamily="49" charset="-122"/>
                        <a:ea typeface="楷体" pitchFamily="49" charset="-122"/>
                      </a:endParaRPr>
                    </a:p>
                    <a:p>
                      <a:pPr indent="0" algn="l">
                        <a:lnSpc>
                          <a:spcPts val="2000"/>
                        </a:lnSpc>
                        <a:spcBef>
                          <a:spcPts val="0"/>
                        </a:spcBef>
                        <a:spcAft>
                          <a:spcPts val="0"/>
                        </a:spcAft>
                      </a:pPr>
                      <a:r>
                        <a:rPr lang="zh-CN" sz="1800" kern="1200" dirty="0">
                          <a:latin typeface="楷体" pitchFamily="49" charset="-122"/>
                          <a:ea typeface="楷体" pitchFamily="49" charset="-122"/>
                        </a:rPr>
                        <a:t>待分析密文</a:t>
                      </a:r>
                      <a:endParaRPr lang="en-US" sz="1800" dirty="0">
                        <a:latin typeface="楷体" pitchFamily="49" charset="-122"/>
                        <a:ea typeface="楷体" pitchFamily="49" charset="-122"/>
                      </a:endParaRPr>
                    </a:p>
                    <a:p>
                      <a:pPr indent="0" algn="l">
                        <a:lnSpc>
                          <a:spcPts val="2000"/>
                        </a:lnSpc>
                        <a:spcBef>
                          <a:spcPts val="0"/>
                        </a:spcBef>
                        <a:spcAft>
                          <a:spcPts val="0"/>
                        </a:spcAft>
                      </a:pPr>
                      <a:r>
                        <a:rPr lang="zh-CN" sz="1800" kern="1200" dirty="0" smtClean="0">
                          <a:latin typeface="楷体" pitchFamily="49" charset="-122"/>
                          <a:ea typeface="楷体" pitchFamily="49" charset="-122"/>
                        </a:rPr>
                        <a:t>可</a:t>
                      </a:r>
                      <a:r>
                        <a:rPr lang="zh-CN" sz="1800" kern="1200" dirty="0">
                          <a:latin typeface="楷体" pitchFamily="49" charset="-122"/>
                          <a:ea typeface="楷体" pitchFamily="49" charset="-122"/>
                        </a:rPr>
                        <a:t>选择特定明文，并获得对应的密文</a:t>
                      </a:r>
                      <a:endParaRPr lang="en-US" sz="1800" b="1" dirty="0">
                        <a:latin typeface="楷体" pitchFamily="49" charset="-122"/>
                        <a:ea typeface="楷体" pitchFamily="49" charset="-122"/>
                        <a:cs typeface="Times New Roman"/>
                      </a:endParaRPr>
                    </a:p>
                  </a:txBody>
                  <a:tcPr marL="18000" marR="18000" marT="54000" marB="0" anchor="ctr"/>
                </a:tc>
              </a:tr>
              <a:tr h="615299">
                <a:tc>
                  <a:txBody>
                    <a:bodyPr/>
                    <a:lstStyle/>
                    <a:p>
                      <a:pPr indent="0" algn="l">
                        <a:lnSpc>
                          <a:spcPct val="100000"/>
                        </a:lnSpc>
                        <a:spcBef>
                          <a:spcPts val="0"/>
                        </a:spcBef>
                        <a:spcAft>
                          <a:spcPts val="0"/>
                        </a:spcAft>
                      </a:pPr>
                      <a:r>
                        <a:rPr lang="zh-CN" sz="1800" kern="1200" dirty="0">
                          <a:latin typeface="楷体" pitchFamily="49" charset="-122"/>
                          <a:ea typeface="楷体" pitchFamily="49" charset="-122"/>
                        </a:rPr>
                        <a:t>选择文本攻击</a:t>
                      </a:r>
                      <a:endParaRPr lang="en-US" sz="1800" dirty="0">
                        <a:latin typeface="楷体" pitchFamily="49" charset="-122"/>
                        <a:ea typeface="楷体" pitchFamily="49" charset="-122"/>
                      </a:endParaRPr>
                    </a:p>
                    <a:p>
                      <a:pPr indent="0" algn="l">
                        <a:lnSpc>
                          <a:spcPct val="100000"/>
                        </a:lnSpc>
                        <a:spcBef>
                          <a:spcPts val="0"/>
                        </a:spcBef>
                        <a:spcAft>
                          <a:spcPts val="0"/>
                        </a:spcAft>
                      </a:pPr>
                      <a:r>
                        <a:rPr lang="en-US" sz="1800" dirty="0">
                          <a:latin typeface="楷体" pitchFamily="49" charset="-122"/>
                          <a:ea typeface="楷体" pitchFamily="49" charset="-122"/>
                        </a:rPr>
                        <a:t>Chosen-text</a:t>
                      </a:r>
                      <a:endParaRPr lang="en-US" sz="1800" dirty="0">
                        <a:solidFill>
                          <a:schemeClr val="bg1"/>
                        </a:solidFill>
                        <a:latin typeface="楷体" pitchFamily="49" charset="-122"/>
                        <a:ea typeface="楷体" pitchFamily="49" charset="-122"/>
                        <a:cs typeface="Times New Roman"/>
                      </a:endParaRPr>
                    </a:p>
                  </a:txBody>
                  <a:tcPr marL="18000" marR="18000" marT="54000" marB="0" anchor="ctr"/>
                </a:tc>
                <a:tc>
                  <a:txBody>
                    <a:bodyPr/>
                    <a:lstStyle/>
                    <a:p>
                      <a:pPr indent="0" algn="l">
                        <a:lnSpc>
                          <a:spcPts val="2000"/>
                        </a:lnSpc>
                        <a:spcBef>
                          <a:spcPts val="0"/>
                        </a:spcBef>
                        <a:spcAft>
                          <a:spcPts val="0"/>
                        </a:spcAft>
                      </a:pPr>
                      <a:r>
                        <a:rPr lang="zh-CN" sz="1800" kern="1200" dirty="0">
                          <a:latin typeface="楷体" pitchFamily="49" charset="-122"/>
                          <a:ea typeface="楷体" pitchFamily="49" charset="-122"/>
                        </a:rPr>
                        <a:t>密码算法</a:t>
                      </a:r>
                      <a:endParaRPr lang="en-US" sz="1800" dirty="0">
                        <a:latin typeface="楷体" pitchFamily="49" charset="-122"/>
                        <a:ea typeface="楷体" pitchFamily="49" charset="-122"/>
                      </a:endParaRPr>
                    </a:p>
                    <a:p>
                      <a:pPr indent="0" algn="l">
                        <a:lnSpc>
                          <a:spcPts val="2000"/>
                        </a:lnSpc>
                        <a:spcBef>
                          <a:spcPts val="0"/>
                        </a:spcBef>
                        <a:spcAft>
                          <a:spcPts val="0"/>
                        </a:spcAft>
                      </a:pPr>
                      <a:r>
                        <a:rPr lang="zh-CN" sz="1800" kern="1200" dirty="0">
                          <a:latin typeface="楷体" pitchFamily="49" charset="-122"/>
                          <a:ea typeface="楷体" pitchFamily="49" charset="-122"/>
                        </a:rPr>
                        <a:t>待分析密文</a:t>
                      </a:r>
                      <a:endParaRPr lang="en-US" sz="1800" dirty="0">
                        <a:latin typeface="楷体" pitchFamily="49" charset="-122"/>
                        <a:ea typeface="楷体" pitchFamily="49" charset="-122"/>
                      </a:endParaRPr>
                    </a:p>
                    <a:p>
                      <a:pPr indent="0" algn="l">
                        <a:lnSpc>
                          <a:spcPts val="2000"/>
                        </a:lnSpc>
                        <a:spcBef>
                          <a:spcPts val="0"/>
                        </a:spcBef>
                        <a:spcAft>
                          <a:spcPts val="0"/>
                        </a:spcAft>
                      </a:pPr>
                      <a:r>
                        <a:rPr lang="zh-CN" sz="1800" kern="1200" dirty="0" smtClean="0">
                          <a:latin typeface="楷体" pitchFamily="49" charset="-122"/>
                          <a:ea typeface="楷体" pitchFamily="49" charset="-122"/>
                        </a:rPr>
                        <a:t>可</a:t>
                      </a:r>
                      <a:r>
                        <a:rPr lang="zh-CN" sz="1800" kern="1200" dirty="0">
                          <a:latin typeface="楷体" pitchFamily="49" charset="-122"/>
                          <a:ea typeface="楷体" pitchFamily="49" charset="-122"/>
                        </a:rPr>
                        <a:t>选择特定</a:t>
                      </a:r>
                      <a:r>
                        <a:rPr lang="zh-CN" sz="1800" kern="1200" dirty="0" smtClean="0">
                          <a:latin typeface="楷体" pitchFamily="49" charset="-122"/>
                          <a:ea typeface="楷体" pitchFamily="49" charset="-122"/>
                        </a:rPr>
                        <a:t>密文</a:t>
                      </a:r>
                      <a:r>
                        <a:rPr lang="en-US" altLang="zh-CN" sz="1800" kern="1200" dirty="0" smtClean="0">
                          <a:latin typeface="楷体" pitchFamily="49" charset="-122"/>
                          <a:ea typeface="楷体" pitchFamily="49" charset="-122"/>
                        </a:rPr>
                        <a:t>/</a:t>
                      </a:r>
                      <a:r>
                        <a:rPr lang="zh-CN" altLang="en-US" sz="1800" kern="1200" dirty="0" smtClean="0">
                          <a:latin typeface="楷体" pitchFamily="49" charset="-122"/>
                          <a:ea typeface="楷体" pitchFamily="49" charset="-122"/>
                        </a:rPr>
                        <a:t>明文</a:t>
                      </a:r>
                      <a:r>
                        <a:rPr lang="zh-CN" sz="1800" kern="1200" dirty="0" smtClean="0">
                          <a:latin typeface="楷体" pitchFamily="49" charset="-122"/>
                          <a:ea typeface="楷体" pitchFamily="49" charset="-122"/>
                        </a:rPr>
                        <a:t>，</a:t>
                      </a:r>
                      <a:r>
                        <a:rPr lang="zh-CN" sz="1800" kern="1200" dirty="0">
                          <a:latin typeface="楷体" pitchFamily="49" charset="-122"/>
                          <a:ea typeface="楷体" pitchFamily="49" charset="-122"/>
                        </a:rPr>
                        <a:t>并获得对应的</a:t>
                      </a:r>
                      <a:r>
                        <a:rPr lang="zh-CN" sz="1800" kern="1200" dirty="0" smtClean="0">
                          <a:latin typeface="楷体" pitchFamily="49" charset="-122"/>
                          <a:ea typeface="楷体" pitchFamily="49" charset="-122"/>
                        </a:rPr>
                        <a:t>明文</a:t>
                      </a:r>
                      <a:r>
                        <a:rPr lang="en-US" altLang="zh-CN" sz="1800" kern="1200" dirty="0" smtClean="0">
                          <a:latin typeface="楷体" pitchFamily="49" charset="-122"/>
                          <a:ea typeface="楷体" pitchFamily="49" charset="-122"/>
                        </a:rPr>
                        <a:t>/</a:t>
                      </a:r>
                      <a:r>
                        <a:rPr lang="zh-CN" altLang="en-US" sz="1800" kern="1200" dirty="0" smtClean="0">
                          <a:latin typeface="楷体" pitchFamily="49" charset="-122"/>
                          <a:ea typeface="楷体" pitchFamily="49" charset="-122"/>
                        </a:rPr>
                        <a:t>密文</a:t>
                      </a:r>
                      <a:endParaRPr lang="en-US" sz="1800" dirty="0">
                        <a:latin typeface="楷体" pitchFamily="49" charset="-122"/>
                        <a:ea typeface="楷体" pitchFamily="49" charset="-122"/>
                      </a:endParaRPr>
                    </a:p>
                  </a:txBody>
                  <a:tcPr marL="18000" marR="18000" marT="54000" marB="0" anchor="ctr"/>
                </a:tc>
              </a:tr>
              <a:tr h="591387">
                <a:tc>
                  <a:txBody>
                    <a:bodyPr/>
                    <a:lstStyle/>
                    <a:p>
                      <a:pPr indent="0" algn="l">
                        <a:lnSpc>
                          <a:spcPct val="100000"/>
                        </a:lnSpc>
                        <a:spcBef>
                          <a:spcPts val="0"/>
                        </a:spcBef>
                        <a:spcAft>
                          <a:spcPts val="0"/>
                        </a:spcAft>
                      </a:pPr>
                      <a:r>
                        <a:rPr lang="zh-CN" sz="1800" kern="1200" dirty="0">
                          <a:latin typeface="楷体" pitchFamily="49" charset="-122"/>
                          <a:ea typeface="楷体" pitchFamily="49" charset="-122"/>
                        </a:rPr>
                        <a:t>相关密钥</a:t>
                      </a:r>
                      <a:r>
                        <a:rPr lang="zh-CN" sz="1800" kern="1200" dirty="0" smtClean="0">
                          <a:latin typeface="楷体" pitchFamily="49" charset="-122"/>
                          <a:ea typeface="楷体" pitchFamily="49" charset="-122"/>
                        </a:rPr>
                        <a:t>攻击</a:t>
                      </a:r>
                      <a:endParaRPr lang="en-US" altLang="zh-CN" sz="1800" kern="1200" dirty="0" smtClean="0">
                        <a:latin typeface="楷体" pitchFamily="49" charset="-122"/>
                        <a:ea typeface="楷体" pitchFamily="49" charset="-122"/>
                      </a:endParaRPr>
                    </a:p>
                    <a:p>
                      <a:pPr indent="0" algn="l">
                        <a:lnSpc>
                          <a:spcPct val="100000"/>
                        </a:lnSpc>
                        <a:spcBef>
                          <a:spcPts val="0"/>
                        </a:spcBef>
                        <a:spcAft>
                          <a:spcPts val="0"/>
                        </a:spcAft>
                      </a:pPr>
                      <a:r>
                        <a:rPr lang="en-US" altLang="zh-CN" sz="1800" kern="1200" dirty="0" smtClean="0">
                          <a:latin typeface="楷体" pitchFamily="49" charset="-122"/>
                          <a:ea typeface="楷体" pitchFamily="49" charset="-122"/>
                        </a:rPr>
                        <a:t>Related-key</a:t>
                      </a:r>
                      <a:endParaRPr lang="en-US" sz="1800" b="1" kern="1200" dirty="0">
                        <a:solidFill>
                          <a:schemeClr val="bg1"/>
                        </a:solidFill>
                        <a:latin typeface="楷体" pitchFamily="49" charset="-122"/>
                        <a:ea typeface="楷体" pitchFamily="49" charset="-122"/>
                        <a:cs typeface="+mn-cs"/>
                      </a:endParaRPr>
                    </a:p>
                  </a:txBody>
                  <a:tcPr marL="18000" marR="18000" marT="54000" marB="0" anchor="ctr"/>
                </a:tc>
                <a:tc>
                  <a:txBody>
                    <a:bodyPr/>
                    <a:lstStyle/>
                    <a:p>
                      <a:pPr indent="0" algn="l">
                        <a:lnSpc>
                          <a:spcPts val="2000"/>
                        </a:lnSpc>
                        <a:spcBef>
                          <a:spcPts val="0"/>
                        </a:spcBef>
                        <a:spcAft>
                          <a:spcPts val="0"/>
                        </a:spcAft>
                      </a:pPr>
                      <a:r>
                        <a:rPr lang="zh-CN" sz="1800" dirty="0">
                          <a:latin typeface="楷体" pitchFamily="49" charset="-122"/>
                          <a:ea typeface="楷体" pitchFamily="49" charset="-122"/>
                        </a:rPr>
                        <a:t>密码算法</a:t>
                      </a:r>
                      <a:endParaRPr lang="en-US" sz="1800" dirty="0">
                        <a:latin typeface="楷体" pitchFamily="49" charset="-122"/>
                        <a:ea typeface="楷体" pitchFamily="49" charset="-122"/>
                      </a:endParaRPr>
                    </a:p>
                    <a:p>
                      <a:pPr indent="0" algn="l">
                        <a:lnSpc>
                          <a:spcPts val="2000"/>
                        </a:lnSpc>
                        <a:spcBef>
                          <a:spcPts val="0"/>
                        </a:spcBef>
                        <a:spcAft>
                          <a:spcPts val="0"/>
                        </a:spcAft>
                      </a:pPr>
                      <a:r>
                        <a:rPr lang="zh-CN" sz="1800" dirty="0">
                          <a:latin typeface="楷体" pitchFamily="49" charset="-122"/>
                          <a:ea typeface="楷体" pitchFamily="49" charset="-122"/>
                        </a:rPr>
                        <a:t>待分析密文</a:t>
                      </a:r>
                      <a:endParaRPr lang="en-US" sz="1800" dirty="0">
                        <a:latin typeface="楷体" pitchFamily="49" charset="-122"/>
                        <a:ea typeface="楷体" pitchFamily="49" charset="-122"/>
                      </a:endParaRPr>
                    </a:p>
                    <a:p>
                      <a:pPr indent="0" algn="l">
                        <a:lnSpc>
                          <a:spcPts val="2000"/>
                        </a:lnSpc>
                        <a:spcBef>
                          <a:spcPts val="0"/>
                        </a:spcBef>
                        <a:spcAft>
                          <a:spcPts val="0"/>
                        </a:spcAft>
                      </a:pPr>
                      <a:r>
                        <a:rPr lang="zh-CN" altLang="en-US" sz="1800" dirty="0" smtClean="0">
                          <a:latin typeface="楷体" pitchFamily="49" charset="-122"/>
                          <a:ea typeface="楷体" pitchFamily="49" charset="-122"/>
                        </a:rPr>
                        <a:t>有确定关系的</a:t>
                      </a:r>
                      <a:r>
                        <a:rPr lang="zh-CN" altLang="zh-CN" sz="1800" dirty="0" smtClean="0">
                          <a:latin typeface="楷体" pitchFamily="49" charset="-122"/>
                          <a:ea typeface="楷体" pitchFamily="49" charset="-122"/>
                        </a:rPr>
                        <a:t>两个</a:t>
                      </a:r>
                      <a:r>
                        <a:rPr lang="zh-CN" sz="1800" dirty="0" smtClean="0">
                          <a:latin typeface="楷体" pitchFamily="49" charset="-122"/>
                          <a:ea typeface="楷体" pitchFamily="49" charset="-122"/>
                        </a:rPr>
                        <a:t>密钥</a:t>
                      </a:r>
                      <a:r>
                        <a:rPr lang="zh-CN" sz="1800" dirty="0">
                          <a:latin typeface="楷体" pitchFamily="49" charset="-122"/>
                          <a:ea typeface="楷体" pitchFamily="49" charset="-122"/>
                        </a:rPr>
                        <a:t>对应的明文</a:t>
                      </a:r>
                      <a:r>
                        <a:rPr lang="en-US" sz="1800" dirty="0">
                          <a:latin typeface="楷体" pitchFamily="49" charset="-122"/>
                          <a:ea typeface="楷体" pitchFamily="49" charset="-122"/>
                        </a:rPr>
                        <a:t>-</a:t>
                      </a:r>
                      <a:r>
                        <a:rPr lang="zh-CN" sz="1800" dirty="0">
                          <a:latin typeface="楷体" pitchFamily="49" charset="-122"/>
                          <a:ea typeface="楷体" pitchFamily="49" charset="-122"/>
                        </a:rPr>
                        <a:t>密文</a:t>
                      </a:r>
                      <a:r>
                        <a:rPr lang="zh-CN" sz="1800" dirty="0" smtClean="0">
                          <a:latin typeface="楷体" pitchFamily="49" charset="-122"/>
                          <a:ea typeface="楷体" pitchFamily="49" charset="-122"/>
                        </a:rPr>
                        <a:t>对</a:t>
                      </a:r>
                      <a:endParaRPr lang="en-US" sz="1800" b="1" dirty="0">
                        <a:latin typeface="楷体" pitchFamily="49" charset="-122"/>
                        <a:ea typeface="楷体" pitchFamily="49" charset="-122"/>
                        <a:cs typeface="Times New Roman"/>
                      </a:endParaRPr>
                    </a:p>
                  </a:txBody>
                  <a:tcPr marL="18000" marR="18000" marT="54000" marB="0" anchor="ctr"/>
                </a:tc>
              </a:tr>
            </a:tbl>
          </a:graphicData>
        </a:graphic>
      </p:graphicFrame>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4D5C3986-FA80-4EE7-9FDC-15A4E8531ED7}" type="slidenum">
              <a:rPr lang="zh-CN" altLang="en-US" smtClean="0"/>
              <a:pPr>
                <a:defRPr/>
              </a:pPr>
              <a:t>36</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9" name="流程图: 可选过程 8">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41786322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pPr algn="l"/>
            <a:r>
              <a:rPr lang="zh-CN" altLang="en-US" dirty="0" smtClean="0"/>
              <a:t>二、常见密码体制分类</a:t>
            </a:r>
            <a:endParaRPr lang="en-US" dirty="0" smtClean="0"/>
          </a:p>
        </p:txBody>
      </p:sp>
      <p:sp>
        <p:nvSpPr>
          <p:cNvPr id="46083" name="内容占位符 2"/>
          <p:cNvSpPr>
            <a:spLocks noGrp="1"/>
          </p:cNvSpPr>
          <p:nvPr>
            <p:ph idx="1"/>
          </p:nvPr>
        </p:nvSpPr>
        <p:spPr/>
        <p:txBody>
          <a:bodyPr/>
          <a:lstStyle/>
          <a:p>
            <a:pPr eaLnBrk="1" hangingPunct="1"/>
            <a:r>
              <a:rPr lang="zh-CN" altLang="en-US" dirty="0" smtClean="0"/>
              <a:t>根据密钥的形式分类：</a:t>
            </a:r>
            <a:endParaRPr lang="en-US" altLang="zh-CN" dirty="0" smtClean="0"/>
          </a:p>
          <a:p>
            <a:pPr lvl="1" eaLnBrk="1" hangingPunct="1"/>
            <a:r>
              <a:rPr lang="zh-CN" altLang="en-US" dirty="0">
                <a:solidFill>
                  <a:srgbClr val="FF0000"/>
                </a:solidFill>
              </a:rPr>
              <a:t>对称</a:t>
            </a:r>
            <a:r>
              <a:rPr lang="zh-CN" altLang="en-US" dirty="0" smtClean="0">
                <a:solidFill>
                  <a:srgbClr val="FF0000"/>
                </a:solidFill>
              </a:rPr>
              <a:t>密码体制（</a:t>
            </a:r>
            <a:r>
              <a:rPr lang="en-US" altLang="zh-CN" dirty="0" smtClean="0">
                <a:solidFill>
                  <a:srgbClr val="FF0000"/>
                </a:solidFill>
                <a:latin typeface="Times New Roman" pitchFamily="18" charset="0"/>
                <a:cs typeface="Times New Roman" pitchFamily="18" charset="0"/>
              </a:rPr>
              <a:t>Symmetric </a:t>
            </a:r>
            <a:r>
              <a:rPr lang="en-US" altLang="zh-CN" dirty="0">
                <a:solidFill>
                  <a:srgbClr val="FF0000"/>
                </a:solidFill>
                <a:latin typeface="Times New Roman" pitchFamily="18" charset="0"/>
                <a:cs typeface="Times New Roman" pitchFamily="18" charset="0"/>
              </a:rPr>
              <a:t>System, One-key System, Secret-key System</a:t>
            </a:r>
            <a:r>
              <a:rPr lang="zh-CN" altLang="en-US" dirty="0">
                <a:solidFill>
                  <a:srgbClr val="FF0000"/>
                </a:solidFill>
              </a:rPr>
              <a:t>）</a:t>
            </a:r>
            <a:endParaRPr lang="en-US" altLang="zh-CN" dirty="0">
              <a:solidFill>
                <a:srgbClr val="FF0000"/>
              </a:solidFill>
            </a:endParaRPr>
          </a:p>
          <a:p>
            <a:pPr lvl="2" eaLnBrk="1" hangingPunct="1"/>
            <a:r>
              <a:rPr lang="zh-CN" altLang="en-US" dirty="0"/>
              <a:t>加密密钥与解密密钥相同，或者可以方便地相互</a:t>
            </a:r>
            <a:r>
              <a:rPr lang="zh-CN" altLang="en-US" dirty="0" smtClean="0"/>
              <a:t>导出</a:t>
            </a:r>
            <a:endParaRPr lang="en-US" altLang="zh-CN" dirty="0"/>
          </a:p>
          <a:p>
            <a:pPr lvl="2" eaLnBrk="1" hangingPunct="1"/>
            <a:r>
              <a:rPr lang="zh-CN" altLang="en-US" dirty="0"/>
              <a:t>加密能力与解密能力是紧密</a:t>
            </a:r>
            <a:r>
              <a:rPr lang="zh-CN" altLang="en-US" dirty="0" smtClean="0"/>
              <a:t>结合，能加密就能解密</a:t>
            </a:r>
            <a:endParaRPr lang="en-US" altLang="zh-CN" dirty="0" smtClean="0"/>
          </a:p>
          <a:p>
            <a:pPr lvl="2" eaLnBrk="1" hangingPunct="1"/>
            <a:r>
              <a:rPr lang="zh-CN" altLang="en-US" dirty="0" smtClean="0"/>
              <a:t>密钥</a:t>
            </a:r>
            <a:r>
              <a:rPr lang="zh-CN" altLang="en-US" dirty="0"/>
              <a:t>必须严格保护，开放性</a:t>
            </a:r>
            <a:r>
              <a:rPr lang="zh-CN" altLang="en-US" dirty="0" smtClean="0"/>
              <a:t>差</a:t>
            </a:r>
            <a:endParaRPr lang="en-US" altLang="zh-CN" dirty="0"/>
          </a:p>
          <a:p>
            <a:pPr lvl="1" eaLnBrk="1" hangingPunct="1"/>
            <a:r>
              <a:rPr lang="zh-CN" altLang="en-US" dirty="0" smtClean="0">
                <a:solidFill>
                  <a:srgbClr val="FF0000"/>
                </a:solidFill>
              </a:rPr>
              <a:t>非对称</a:t>
            </a:r>
            <a:r>
              <a:rPr lang="zh-CN" altLang="en-US" dirty="0">
                <a:solidFill>
                  <a:srgbClr val="FF0000"/>
                </a:solidFill>
              </a:rPr>
              <a:t>密码体制（</a:t>
            </a:r>
            <a:r>
              <a:rPr lang="en-US" altLang="zh-CN" dirty="0">
                <a:solidFill>
                  <a:srgbClr val="FF0000"/>
                </a:solidFill>
                <a:latin typeface="Times New Roman" pitchFamily="18" charset="0"/>
                <a:cs typeface="Times New Roman" pitchFamily="18" charset="0"/>
              </a:rPr>
              <a:t>Asymmetric System, Two-key System, Public-key System</a:t>
            </a:r>
            <a:r>
              <a:rPr lang="zh-CN" altLang="en-US" dirty="0">
                <a:solidFill>
                  <a:srgbClr val="FF0000"/>
                </a:solidFill>
              </a:rPr>
              <a:t>）</a:t>
            </a:r>
            <a:endParaRPr lang="en-US" altLang="zh-CN" dirty="0">
              <a:solidFill>
                <a:srgbClr val="FF0000"/>
              </a:solidFill>
            </a:endParaRPr>
          </a:p>
          <a:p>
            <a:pPr lvl="2" eaLnBrk="1" hangingPunct="1"/>
            <a:r>
              <a:rPr lang="zh-CN" altLang="en-US" dirty="0"/>
              <a:t>加密密钥与解密密钥不同，并且从一个密钥导出另一个密钥是计算上不可行</a:t>
            </a:r>
            <a:r>
              <a:rPr lang="zh-CN" altLang="en-US" dirty="0" smtClean="0"/>
              <a:t>的</a:t>
            </a:r>
            <a:endParaRPr lang="en-US" altLang="zh-CN" dirty="0"/>
          </a:p>
          <a:p>
            <a:pPr lvl="2" eaLnBrk="1" hangingPunct="1"/>
            <a:r>
              <a:rPr lang="zh-CN" altLang="en-US" dirty="0"/>
              <a:t>加密能力与解密能力是分开的</a:t>
            </a:r>
            <a:endParaRPr lang="en-US" altLang="zh-CN" dirty="0"/>
          </a:p>
          <a:p>
            <a:pPr lvl="2" eaLnBrk="1" hangingPunct="1"/>
            <a:r>
              <a:rPr lang="zh-CN" altLang="en-US" dirty="0"/>
              <a:t>可以公开一个密钥，开放性</a:t>
            </a:r>
            <a:r>
              <a:rPr lang="zh-CN" altLang="en-US" dirty="0" smtClean="0"/>
              <a:t>好</a:t>
            </a:r>
            <a:endParaRPr lang="en-US" altLang="zh-CN" dirty="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37</a:t>
            </a:fld>
            <a:endParaRPr lang="en-US" altLang="zh-CN" dirty="0"/>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7" name="流程图: 可选过程 6">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8" name="流程图: 可选过程 7">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9" name="流程图: 可选过程 8">
            <a:hlinkClick r:id="rId6"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12314868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eaLnBrk="1" hangingPunct="1"/>
            <a:endParaRPr lang="en-US" dirty="0" smtClean="0"/>
          </a:p>
        </p:txBody>
      </p:sp>
      <p:sp>
        <p:nvSpPr>
          <p:cNvPr id="48131" name="内容占位符 2"/>
          <p:cNvSpPr>
            <a:spLocks noGrp="1"/>
          </p:cNvSpPr>
          <p:nvPr>
            <p:ph idx="1"/>
          </p:nvPr>
        </p:nvSpPr>
        <p:spPr/>
        <p:txBody>
          <a:bodyPr/>
          <a:lstStyle/>
          <a:p>
            <a:pPr eaLnBrk="1" hangingPunct="1"/>
            <a:r>
              <a:rPr lang="zh-CN" altLang="en-US" dirty="0" smtClean="0"/>
              <a:t>根据处理明文的方式分类：</a:t>
            </a:r>
            <a:endParaRPr lang="en-US" altLang="zh-CN" dirty="0" smtClean="0"/>
          </a:p>
          <a:p>
            <a:pPr lvl="1" eaLnBrk="1" hangingPunct="1"/>
            <a:r>
              <a:rPr lang="zh-CN" altLang="en-US" dirty="0" smtClean="0">
                <a:solidFill>
                  <a:srgbClr val="FF0000"/>
                </a:solidFill>
              </a:rPr>
              <a:t>序列密码体制</a:t>
            </a:r>
            <a:r>
              <a:rPr lang="en-US" dirty="0" smtClean="0">
                <a:solidFill>
                  <a:srgbClr val="FF0000"/>
                </a:solidFill>
              </a:rPr>
              <a:t> / </a:t>
            </a:r>
            <a:r>
              <a:rPr lang="zh-CN" altLang="en-US" dirty="0" smtClean="0">
                <a:solidFill>
                  <a:srgbClr val="FF0000"/>
                </a:solidFill>
              </a:rPr>
              <a:t>流密码体制（</a:t>
            </a:r>
            <a:r>
              <a:rPr lang="en-US" dirty="0" smtClean="0">
                <a:solidFill>
                  <a:srgbClr val="FF0000"/>
                </a:solidFill>
                <a:latin typeface="Times New Roman" pitchFamily="18" charset="0"/>
                <a:cs typeface="Times New Roman" pitchFamily="18" charset="0"/>
              </a:rPr>
              <a:t>Stream Cipher</a:t>
            </a:r>
            <a:r>
              <a:rPr lang="zh-CN" altLang="en-US" dirty="0" smtClean="0">
                <a:solidFill>
                  <a:srgbClr val="FF0000"/>
                </a:solidFill>
              </a:rPr>
              <a:t>）</a:t>
            </a:r>
            <a:endParaRPr lang="en-US" dirty="0" smtClean="0">
              <a:solidFill>
                <a:srgbClr val="FF0000"/>
              </a:solidFill>
            </a:endParaRPr>
          </a:p>
          <a:p>
            <a:pPr lvl="2" eaLnBrk="1" hangingPunct="1"/>
            <a:r>
              <a:rPr lang="zh-CN" altLang="en-US" dirty="0" smtClean="0"/>
              <a:t>以比特（有时也用字节）为单位进行加密</a:t>
            </a:r>
            <a:r>
              <a:rPr lang="en-US" dirty="0" smtClean="0"/>
              <a:t>/</a:t>
            </a:r>
            <a:r>
              <a:rPr lang="zh-CN" altLang="en-US" dirty="0" smtClean="0"/>
              <a:t>解密运算</a:t>
            </a:r>
            <a:endParaRPr lang="en-US" altLang="zh-CN" dirty="0" smtClean="0"/>
          </a:p>
          <a:p>
            <a:pPr lvl="2" eaLnBrk="1" hangingPunct="1"/>
            <a:r>
              <a:rPr lang="zh-CN" altLang="en-US" dirty="0" smtClean="0"/>
              <a:t>同一明文对应的密文</a:t>
            </a:r>
            <a:r>
              <a:rPr lang="zh-CN" altLang="en-US" dirty="0"/>
              <a:t>一般</a:t>
            </a:r>
            <a:r>
              <a:rPr lang="zh-CN" altLang="en-US" dirty="0" smtClean="0"/>
              <a:t>不同</a:t>
            </a:r>
            <a:endParaRPr lang="en-US" dirty="0" smtClean="0"/>
          </a:p>
          <a:p>
            <a:pPr lvl="1" eaLnBrk="1" hangingPunct="1"/>
            <a:endParaRPr lang="en-US" altLang="zh-CN" dirty="0" smtClean="0">
              <a:solidFill>
                <a:srgbClr val="FF0000"/>
              </a:solidFill>
            </a:endParaRPr>
          </a:p>
          <a:p>
            <a:pPr lvl="1" eaLnBrk="1" hangingPunct="1"/>
            <a:r>
              <a:rPr lang="zh-CN" altLang="en-US" dirty="0" smtClean="0">
                <a:solidFill>
                  <a:srgbClr val="FF0000"/>
                </a:solidFill>
              </a:rPr>
              <a:t>分组密码体制（</a:t>
            </a:r>
            <a:r>
              <a:rPr lang="en-US" dirty="0" smtClean="0">
                <a:solidFill>
                  <a:srgbClr val="FF0000"/>
                </a:solidFill>
                <a:latin typeface="Times New Roman" pitchFamily="18" charset="0"/>
                <a:cs typeface="Times New Roman" pitchFamily="18" charset="0"/>
              </a:rPr>
              <a:t>Block Cipher</a:t>
            </a:r>
            <a:r>
              <a:rPr lang="zh-CN" altLang="en-US" dirty="0" smtClean="0">
                <a:solidFill>
                  <a:srgbClr val="FF0000"/>
                </a:solidFill>
              </a:rPr>
              <a:t>）</a:t>
            </a:r>
            <a:endParaRPr lang="en-US" dirty="0" smtClean="0">
              <a:solidFill>
                <a:srgbClr val="FF0000"/>
              </a:solidFill>
            </a:endParaRPr>
          </a:p>
          <a:p>
            <a:pPr lvl="2" eaLnBrk="1" hangingPunct="1"/>
            <a:r>
              <a:rPr lang="zh-CN" altLang="en-US" dirty="0" smtClean="0"/>
              <a:t>以若干比特（通常大于</a:t>
            </a:r>
            <a:r>
              <a:rPr lang="en-US" dirty="0" smtClean="0"/>
              <a:t>64</a:t>
            </a:r>
            <a:r>
              <a:rPr lang="zh-CN" altLang="en-US" dirty="0" smtClean="0"/>
              <a:t>比特）的数据块为处理单元</a:t>
            </a:r>
            <a:endParaRPr lang="en-US" altLang="zh-CN" dirty="0" smtClean="0"/>
          </a:p>
          <a:p>
            <a:pPr lvl="2" eaLnBrk="1" hangingPunct="1"/>
            <a:r>
              <a:rPr lang="zh-CN" altLang="en-US" dirty="0" smtClean="0"/>
              <a:t>同一明文块对应的密文块相同</a:t>
            </a:r>
            <a:endParaRPr lang="en-US" dirty="0" smtClean="0"/>
          </a:p>
          <a:p>
            <a:pPr eaLnBrk="1" hangingPunct="1"/>
            <a:endParaRPr lang="en-US"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38</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9" name="流程图: 可选过程 8">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36693700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eaLnBrk="1" hangingPunct="1"/>
            <a:endParaRPr lang="en-US" dirty="0" smtClean="0"/>
          </a:p>
        </p:txBody>
      </p:sp>
      <p:sp>
        <p:nvSpPr>
          <p:cNvPr id="49155" name="内容占位符 2"/>
          <p:cNvSpPr>
            <a:spLocks noGrp="1"/>
          </p:cNvSpPr>
          <p:nvPr>
            <p:ph idx="1"/>
          </p:nvPr>
        </p:nvSpPr>
        <p:spPr/>
        <p:txBody>
          <a:bodyPr/>
          <a:lstStyle/>
          <a:p>
            <a:pPr eaLnBrk="1" hangingPunct="1"/>
            <a:r>
              <a:rPr lang="zh-CN" altLang="en-US" dirty="0" smtClean="0"/>
              <a:t>根据密文的唯一性分类：</a:t>
            </a:r>
            <a:endParaRPr lang="en-US" altLang="zh-CN" dirty="0" smtClean="0"/>
          </a:p>
          <a:p>
            <a:pPr lvl="1" eaLnBrk="1" hangingPunct="1"/>
            <a:r>
              <a:rPr lang="zh-CN" altLang="en-US" dirty="0" smtClean="0">
                <a:solidFill>
                  <a:srgbClr val="FF0000"/>
                </a:solidFill>
              </a:rPr>
              <a:t>确定型密码体制（</a:t>
            </a:r>
            <a:r>
              <a:rPr lang="en-US" dirty="0" smtClean="0">
                <a:solidFill>
                  <a:srgbClr val="FF0000"/>
                </a:solidFill>
                <a:latin typeface="Times New Roman" pitchFamily="18" charset="0"/>
                <a:cs typeface="Times New Roman" pitchFamily="18" charset="0"/>
              </a:rPr>
              <a:t>Deterministic Cipher</a:t>
            </a:r>
            <a:r>
              <a:rPr lang="zh-CN" altLang="en-US" dirty="0" smtClean="0">
                <a:solidFill>
                  <a:srgbClr val="FF0000"/>
                </a:solidFill>
              </a:rPr>
              <a:t>）</a:t>
            </a:r>
            <a:endParaRPr lang="en-US" dirty="0" smtClean="0">
              <a:solidFill>
                <a:srgbClr val="FF0000"/>
              </a:solidFill>
            </a:endParaRPr>
          </a:p>
          <a:p>
            <a:pPr lvl="2" eaLnBrk="1" hangingPunct="1"/>
            <a:r>
              <a:rPr lang="zh-CN" altLang="en-US" dirty="0" smtClean="0"/>
              <a:t>当明文和密钥确定后，密文唯一</a:t>
            </a:r>
            <a:endParaRPr lang="en-US" altLang="zh-CN" dirty="0" smtClean="0"/>
          </a:p>
          <a:p>
            <a:pPr lvl="2" eaLnBrk="1" hangingPunct="1"/>
            <a:r>
              <a:rPr lang="zh-CN" altLang="en-US" dirty="0" smtClean="0"/>
              <a:t>并不排除不同明文用不同密钥加密会得到同一密文</a:t>
            </a:r>
            <a:endParaRPr lang="en-US" dirty="0" smtClean="0"/>
          </a:p>
          <a:p>
            <a:pPr lvl="1" eaLnBrk="1" hangingPunct="1"/>
            <a:r>
              <a:rPr lang="zh-CN" altLang="en-US" dirty="0" smtClean="0">
                <a:solidFill>
                  <a:srgbClr val="FF0000"/>
                </a:solidFill>
              </a:rPr>
              <a:t>概率型密码体制（</a:t>
            </a:r>
            <a:r>
              <a:rPr lang="en-US" dirty="0" smtClean="0">
                <a:solidFill>
                  <a:srgbClr val="FF0000"/>
                </a:solidFill>
                <a:latin typeface="Times New Roman" pitchFamily="18" charset="0"/>
                <a:cs typeface="Times New Roman" pitchFamily="18" charset="0"/>
              </a:rPr>
              <a:t>Probabilistic Cipher</a:t>
            </a:r>
            <a:r>
              <a:rPr lang="zh-CN" altLang="en-US" dirty="0" smtClean="0">
                <a:solidFill>
                  <a:srgbClr val="FF0000"/>
                </a:solidFill>
              </a:rPr>
              <a:t>）</a:t>
            </a:r>
            <a:endParaRPr lang="en-US" dirty="0" smtClean="0">
              <a:solidFill>
                <a:srgbClr val="FF0000"/>
              </a:solidFill>
            </a:endParaRPr>
          </a:p>
          <a:p>
            <a:pPr lvl="2" eaLnBrk="1" hangingPunct="1"/>
            <a:r>
              <a:rPr lang="zh-CN" altLang="en-US" dirty="0" smtClean="0"/>
              <a:t>当明文和密钥确定后，密文从一个密文子集中随机产生</a:t>
            </a:r>
            <a:endParaRPr lang="en-US" altLang="zh-CN" dirty="0" smtClean="0"/>
          </a:p>
          <a:p>
            <a:pPr lvl="2" eaLnBrk="1" hangingPunct="1"/>
            <a:r>
              <a:rPr lang="zh-CN" altLang="en-US" dirty="0"/>
              <a:t>解密时，有的算法能够由密文唯一确定</a:t>
            </a:r>
            <a:r>
              <a:rPr lang="zh-CN" altLang="en-US" dirty="0" smtClean="0"/>
              <a:t>明文，有</a:t>
            </a:r>
            <a:r>
              <a:rPr lang="zh-CN" altLang="en-US" dirty="0"/>
              <a:t>的算法需要接收者从多个可能中选出正确的</a:t>
            </a:r>
            <a:r>
              <a:rPr lang="zh-CN" altLang="en-US" dirty="0" smtClean="0"/>
              <a:t>明文</a:t>
            </a:r>
            <a:endParaRPr lang="en-US" altLang="zh-CN" dirty="0"/>
          </a:p>
          <a:p>
            <a:pPr lvl="2" eaLnBrk="1" hangingPunct="1"/>
            <a:r>
              <a:rPr lang="zh-CN" altLang="en-US" dirty="0" smtClean="0"/>
              <a:t>可以增加字典攻击的难度。</a:t>
            </a:r>
            <a:endParaRPr lang="en-US" altLang="zh-CN" dirty="0" smtClean="0"/>
          </a:p>
          <a:p>
            <a:pPr lvl="3" eaLnBrk="1" hangingPunct="1"/>
            <a:r>
              <a:rPr lang="zh-CN" altLang="en-US" dirty="0" smtClean="0"/>
              <a:t>字典攻击：对同一密钥加密的明文</a:t>
            </a:r>
            <a:r>
              <a:rPr lang="en-US" dirty="0" smtClean="0"/>
              <a:t>-</a:t>
            </a:r>
            <a:r>
              <a:rPr lang="zh-CN" altLang="en-US" dirty="0" smtClean="0"/>
              <a:t>密文对编制一个字典，通过查表的方式得到新截获的密文所对应的明文。</a:t>
            </a: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39</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9" name="流程图: 可选过程 8">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2747266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本章目录</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542578453"/>
              </p:ext>
            </p:extLst>
          </p:nvPr>
        </p:nvGraphicFramePr>
        <p:xfrm>
          <a:off x="457200" y="1295400"/>
          <a:ext cx="8229600" cy="4365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4</a:t>
            </a:fld>
            <a:endParaRPr lang="en-US" altLang="zh-CN" dirty="0"/>
          </a:p>
        </p:txBody>
      </p:sp>
    </p:spTree>
    <p:extLst>
      <p:ext uri="{BB962C8B-B14F-4D97-AF65-F5344CB8AC3E}">
        <p14:creationId xmlns:p14="http://schemas.microsoft.com/office/powerpoint/2010/main" val="17607127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pPr eaLnBrk="1" hangingPunct="1"/>
            <a:endParaRPr lang="en-US" dirty="0" smtClean="0"/>
          </a:p>
        </p:txBody>
      </p:sp>
      <p:sp>
        <p:nvSpPr>
          <p:cNvPr id="50179" name="内容占位符 2"/>
          <p:cNvSpPr>
            <a:spLocks noGrp="1"/>
          </p:cNvSpPr>
          <p:nvPr>
            <p:ph idx="1"/>
          </p:nvPr>
        </p:nvSpPr>
        <p:spPr/>
        <p:txBody>
          <a:bodyPr/>
          <a:lstStyle/>
          <a:p>
            <a:pPr eaLnBrk="1" hangingPunct="1"/>
            <a:r>
              <a:rPr lang="zh-CN" altLang="en-US" dirty="0" smtClean="0"/>
              <a:t>根据加密算法的可逆性分类：</a:t>
            </a:r>
            <a:endParaRPr lang="en-US" altLang="zh-CN" dirty="0" smtClean="0"/>
          </a:p>
          <a:p>
            <a:pPr lvl="1" eaLnBrk="1" hangingPunct="1"/>
            <a:r>
              <a:rPr lang="zh-CN" altLang="en-US" dirty="0" smtClean="0">
                <a:solidFill>
                  <a:srgbClr val="FF0000"/>
                </a:solidFill>
              </a:rPr>
              <a:t>可逆变换型密码算法（</a:t>
            </a:r>
            <a:r>
              <a:rPr lang="en-US" dirty="0" smtClean="0">
                <a:solidFill>
                  <a:srgbClr val="FF0000"/>
                </a:solidFill>
                <a:latin typeface="Times New Roman" pitchFamily="18" charset="0"/>
                <a:cs typeface="Times New Roman" pitchFamily="18" charset="0"/>
              </a:rPr>
              <a:t>Reversible Transformation</a:t>
            </a:r>
            <a:r>
              <a:rPr lang="zh-CN" altLang="en-US" dirty="0" smtClean="0">
                <a:solidFill>
                  <a:srgbClr val="FF0000"/>
                </a:solidFill>
              </a:rPr>
              <a:t>）</a:t>
            </a:r>
            <a:endParaRPr lang="en-US" dirty="0" smtClean="0">
              <a:solidFill>
                <a:srgbClr val="FF0000"/>
              </a:solidFill>
            </a:endParaRPr>
          </a:p>
          <a:p>
            <a:pPr lvl="2" eaLnBrk="1" hangingPunct="1"/>
            <a:r>
              <a:rPr lang="zh-CN" altLang="en-US" dirty="0" smtClean="0"/>
              <a:t>加密、解密变换互逆，一般用于数据的加密</a:t>
            </a:r>
            <a:r>
              <a:rPr lang="en-US" dirty="0" smtClean="0"/>
              <a:t>/</a:t>
            </a:r>
            <a:r>
              <a:rPr lang="zh-CN" altLang="en-US" dirty="0" smtClean="0"/>
              <a:t>解密。</a:t>
            </a:r>
            <a:endParaRPr lang="en-US" altLang="zh-CN" dirty="0" smtClean="0"/>
          </a:p>
          <a:p>
            <a:pPr lvl="2" eaLnBrk="1" hangingPunct="1"/>
            <a:r>
              <a:rPr lang="zh-CN" altLang="en-US" dirty="0" smtClean="0"/>
              <a:t>具体算法多采用单向陷门函数，即正向变换计算简单，逆向变换在知道陷门信息的情况下计算简单，否则计算上不可行</a:t>
            </a:r>
            <a:endParaRPr lang="en-US" dirty="0" smtClean="0"/>
          </a:p>
          <a:p>
            <a:pPr lvl="1" eaLnBrk="1" hangingPunct="1"/>
            <a:endParaRPr lang="en-US" altLang="zh-CN" dirty="0" smtClean="0">
              <a:solidFill>
                <a:srgbClr val="FF0000"/>
              </a:solidFill>
            </a:endParaRPr>
          </a:p>
          <a:p>
            <a:pPr lvl="1" eaLnBrk="1" hangingPunct="1"/>
            <a:r>
              <a:rPr lang="zh-CN" altLang="en-US" dirty="0" smtClean="0">
                <a:solidFill>
                  <a:srgbClr val="FF0000"/>
                </a:solidFill>
              </a:rPr>
              <a:t>单向函数型密码算法（</a:t>
            </a:r>
            <a:r>
              <a:rPr lang="en-US" altLang="en-US" dirty="0" smtClean="0">
                <a:solidFill>
                  <a:srgbClr val="FF0000"/>
                </a:solidFill>
                <a:latin typeface="Times New Roman" pitchFamily="18" charset="0"/>
                <a:cs typeface="Times New Roman" pitchFamily="18" charset="0"/>
              </a:rPr>
              <a:t>One-way function</a:t>
            </a:r>
            <a:r>
              <a:rPr lang="zh-CN" altLang="en-US" dirty="0" smtClean="0">
                <a:solidFill>
                  <a:srgbClr val="FF0000"/>
                </a:solidFill>
              </a:rPr>
              <a:t>）</a:t>
            </a:r>
            <a:endParaRPr lang="en-US" altLang="en-US" dirty="0" smtClean="0">
              <a:solidFill>
                <a:srgbClr val="FF0000"/>
              </a:solidFill>
            </a:endParaRPr>
          </a:p>
          <a:p>
            <a:pPr lvl="2" eaLnBrk="1" hangingPunct="1"/>
            <a:r>
              <a:rPr lang="zh-CN" altLang="en-US" dirty="0" smtClean="0"/>
              <a:t>只能进行正向变换，不可逆</a:t>
            </a:r>
            <a:endParaRPr lang="en-US" altLang="zh-CN" dirty="0" smtClean="0"/>
          </a:p>
          <a:p>
            <a:pPr lvl="2" eaLnBrk="1" hangingPunct="1"/>
            <a:r>
              <a:rPr lang="zh-CN" altLang="en-US" dirty="0" smtClean="0"/>
              <a:t>适用于不需要解密的场合</a:t>
            </a:r>
            <a:endParaRPr lang="en-US" altLang="zh-CN" dirty="0" smtClean="0"/>
          </a:p>
          <a:p>
            <a:pPr lvl="3" eaLnBrk="1" hangingPunct="1"/>
            <a:r>
              <a:rPr lang="zh-CN" altLang="en-US" dirty="0" smtClean="0"/>
              <a:t>利用密文做口令、验证码、</a:t>
            </a:r>
            <a:r>
              <a:rPr lang="en-US" altLang="zh-CN" dirty="0" smtClean="0"/>
              <a:t>…</a:t>
            </a: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40</a:t>
            </a:fld>
            <a:endParaRPr lang="en-US" altLang="zh-CN" dirty="0"/>
          </a:p>
        </p:txBody>
      </p:sp>
      <p:sp>
        <p:nvSpPr>
          <p:cNvPr id="10" name="流程图: 可选过程 9">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11" name="流程图: 可选过程 10">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12" name="流程图: 可选过程 11">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13" name="流程图: 可选过程 12">
            <a:hlinkClick r:id="rId6"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19897752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pPr eaLnBrk="1" hangingPunct="1"/>
            <a:r>
              <a:rPr lang="zh-CN" altLang="en-US" dirty="0" smtClean="0"/>
              <a:t>常用术语中英文对照</a:t>
            </a:r>
            <a:endParaRPr lang="en-US" dirty="0" smtClean="0"/>
          </a:p>
        </p:txBody>
      </p:sp>
      <p:graphicFrame>
        <p:nvGraphicFramePr>
          <p:cNvPr id="4" name="内容占位符 3"/>
          <p:cNvGraphicFramePr>
            <a:graphicFrameLocks noGrp="1"/>
          </p:cNvGraphicFramePr>
          <p:nvPr>
            <p:ph idx="1"/>
            <p:extLst>
              <p:ext uri="{D42A27DB-BD31-4B8C-83A1-F6EECF244321}">
                <p14:modId xmlns:p14="http://schemas.microsoft.com/office/powerpoint/2010/main" val="4282489156"/>
              </p:ext>
            </p:extLst>
          </p:nvPr>
        </p:nvGraphicFramePr>
        <p:xfrm>
          <a:off x="467544" y="1268760"/>
          <a:ext cx="8280920" cy="4814208"/>
        </p:xfrm>
        <a:graphic>
          <a:graphicData uri="http://schemas.openxmlformats.org/drawingml/2006/table">
            <a:tbl>
              <a:tblPr bandRow="1">
                <a:tableStyleId>{BC89EF96-8CEA-46FF-86C4-4CE0E7609802}</a:tableStyleId>
              </a:tblPr>
              <a:tblGrid>
                <a:gridCol w="2983576"/>
                <a:gridCol w="3353128"/>
                <a:gridCol w="1944216"/>
              </a:tblGrid>
              <a:tr h="296104">
                <a:tc>
                  <a:txBody>
                    <a:bodyPr/>
                    <a:lstStyle/>
                    <a:p>
                      <a:pPr>
                        <a:lnSpc>
                          <a:spcPct val="90000"/>
                        </a:lnSpc>
                      </a:pPr>
                      <a:r>
                        <a:rPr lang="zh-CN" altLang="en-US" sz="1800" dirty="0" smtClean="0"/>
                        <a:t>密码学</a:t>
                      </a:r>
                      <a:endParaRPr lang="en-US" altLang="zh-CN" sz="1800" dirty="0" smtClean="0"/>
                    </a:p>
                    <a:p>
                      <a:pPr>
                        <a:lnSpc>
                          <a:spcPct val="90000"/>
                        </a:lnSpc>
                      </a:pPr>
                      <a:r>
                        <a:rPr lang="en-US" altLang="zh-CN" sz="1800" dirty="0" smtClean="0"/>
                        <a:t>Cryptology</a:t>
                      </a:r>
                      <a:endParaRPr lang="en-US" sz="1800" dirty="0"/>
                    </a:p>
                  </a:txBody>
                  <a:tcPr marL="90000" marR="90000" marT="54000" marB="54000"/>
                </a:tc>
                <a:tc>
                  <a:txBody>
                    <a:bodyPr/>
                    <a:lstStyle/>
                    <a:p>
                      <a:pPr>
                        <a:lnSpc>
                          <a:spcPct val="90000"/>
                        </a:lnSpc>
                      </a:pPr>
                      <a:r>
                        <a:rPr lang="zh-CN" altLang="en-US" sz="1800" dirty="0" smtClean="0"/>
                        <a:t>明文</a:t>
                      </a:r>
                      <a:endParaRPr lang="en-US" altLang="zh-CN" sz="1800" dirty="0" smtClean="0"/>
                    </a:p>
                    <a:p>
                      <a:pPr>
                        <a:lnSpc>
                          <a:spcPct val="90000"/>
                        </a:lnSpc>
                      </a:pPr>
                      <a:r>
                        <a:rPr lang="en-US" altLang="zh-CN" sz="1800" dirty="0" smtClean="0"/>
                        <a:t>Plaintext, </a:t>
                      </a:r>
                      <a:r>
                        <a:rPr lang="en-US" altLang="zh-CN" sz="1800" dirty="0" err="1" smtClean="0"/>
                        <a:t>Cleartext</a:t>
                      </a:r>
                      <a:r>
                        <a:rPr lang="en-US" altLang="zh-CN" sz="1800" dirty="0" smtClean="0"/>
                        <a:t>, Message</a:t>
                      </a:r>
                      <a:endParaRPr lang="en-US" sz="1800" dirty="0"/>
                    </a:p>
                  </a:txBody>
                  <a:tcPr marL="90000" marR="90000" marT="54000" marB="54000"/>
                </a:tc>
                <a:tc>
                  <a:txBody>
                    <a:bodyPr/>
                    <a:lstStyle/>
                    <a:p>
                      <a:pPr marL="0" lvl="2" indent="0" eaLnBrk="1" hangingPunct="1">
                        <a:lnSpc>
                          <a:spcPct val="90000"/>
                        </a:lnSpc>
                        <a:defRPr/>
                      </a:pPr>
                      <a:r>
                        <a:rPr lang="zh-CN" altLang="en-US" sz="1800" kern="1200" dirty="0" smtClean="0"/>
                        <a:t>保密性</a:t>
                      </a:r>
                      <a:endParaRPr lang="en-US" altLang="zh-CN" sz="1800" kern="1200" dirty="0" smtClean="0"/>
                    </a:p>
                    <a:p>
                      <a:pPr marL="0" lvl="2" indent="0" eaLnBrk="1" hangingPunct="1">
                        <a:lnSpc>
                          <a:spcPct val="90000"/>
                        </a:lnSpc>
                        <a:defRPr/>
                      </a:pPr>
                      <a:r>
                        <a:rPr lang="en-US" altLang="zh-CN" sz="1800" kern="1200" dirty="0" smtClean="0"/>
                        <a:t>Secrecy</a:t>
                      </a:r>
                      <a:endParaRPr lang="en-US" altLang="zh-CN" sz="1800" kern="1200" dirty="0" smtClean="0">
                        <a:solidFill>
                          <a:schemeClr val="tx1"/>
                        </a:solidFill>
                        <a:latin typeface="+mn-lt"/>
                        <a:ea typeface="+mn-ea"/>
                        <a:cs typeface="+mn-cs"/>
                      </a:endParaRPr>
                    </a:p>
                  </a:txBody>
                  <a:tcPr marL="90000" marR="90000" marT="54000" marB="54000"/>
                </a:tc>
              </a:tr>
              <a:tr h="415055">
                <a:tc>
                  <a:txBody>
                    <a:bodyPr/>
                    <a:lstStyle/>
                    <a:p>
                      <a:pPr>
                        <a:lnSpc>
                          <a:spcPct val="90000"/>
                        </a:lnSpc>
                      </a:pPr>
                      <a:r>
                        <a:rPr lang="zh-CN" altLang="en-US" sz="1800" dirty="0" smtClean="0"/>
                        <a:t>密码编码</a:t>
                      </a:r>
                      <a:endParaRPr lang="en-US" altLang="zh-CN" sz="1800" dirty="0" smtClean="0"/>
                    </a:p>
                    <a:p>
                      <a:pPr>
                        <a:lnSpc>
                          <a:spcPct val="90000"/>
                        </a:lnSpc>
                      </a:pPr>
                      <a:r>
                        <a:rPr lang="en-US" altLang="zh-CN" sz="1800" dirty="0" smtClean="0"/>
                        <a:t>Cryptography</a:t>
                      </a:r>
                      <a:endParaRPr lang="en-US" sz="1800" dirty="0"/>
                    </a:p>
                  </a:txBody>
                  <a:tcPr marL="90000" marR="90000" marT="54000" marB="54000"/>
                </a:tc>
                <a:tc>
                  <a:txBody>
                    <a:bodyPr/>
                    <a:lstStyle/>
                    <a:p>
                      <a:pPr>
                        <a:lnSpc>
                          <a:spcPct val="90000"/>
                        </a:lnSpc>
                      </a:pPr>
                      <a:r>
                        <a:rPr lang="zh-CN" altLang="en-US" sz="1800" dirty="0" smtClean="0"/>
                        <a:t>密文</a:t>
                      </a:r>
                      <a:endParaRPr lang="en-US" altLang="zh-CN" sz="1800" dirty="0" smtClean="0"/>
                    </a:p>
                    <a:p>
                      <a:pPr>
                        <a:lnSpc>
                          <a:spcPct val="90000"/>
                        </a:lnSpc>
                      </a:pPr>
                      <a:r>
                        <a:rPr lang="en-US" sz="1800" dirty="0" err="1" smtClean="0"/>
                        <a:t>Ciphertext</a:t>
                      </a:r>
                      <a:r>
                        <a:rPr lang="en-US" sz="1800" dirty="0" smtClean="0"/>
                        <a:t>, Cryptogram</a:t>
                      </a:r>
                      <a:endParaRPr lang="en-US" sz="1800" dirty="0"/>
                    </a:p>
                  </a:txBody>
                  <a:tcPr marL="90000" marR="90000" marT="54000" marB="54000"/>
                </a:tc>
                <a:tc>
                  <a:txBody>
                    <a:bodyPr/>
                    <a:lstStyle/>
                    <a:p>
                      <a:pPr marL="0" lvl="2" indent="0" eaLnBrk="1" hangingPunct="1">
                        <a:lnSpc>
                          <a:spcPct val="90000"/>
                        </a:lnSpc>
                        <a:defRPr/>
                      </a:pPr>
                      <a:r>
                        <a:rPr lang="zh-CN" altLang="en-US" sz="1800" kern="1200" dirty="0" smtClean="0"/>
                        <a:t>来源真实性</a:t>
                      </a:r>
                      <a:endParaRPr lang="en-US" altLang="zh-CN" sz="1800" kern="1200" dirty="0" smtClean="0"/>
                    </a:p>
                    <a:p>
                      <a:pPr marL="0" lvl="2" indent="0" eaLnBrk="1" hangingPunct="1">
                        <a:lnSpc>
                          <a:spcPct val="90000"/>
                        </a:lnSpc>
                        <a:defRPr/>
                      </a:pPr>
                      <a:r>
                        <a:rPr lang="en-US" altLang="zh-CN" sz="1800" kern="1200" dirty="0" smtClean="0"/>
                        <a:t>Authenticity</a:t>
                      </a:r>
                      <a:endParaRPr lang="en-US" altLang="zh-CN" sz="1800" kern="1200" dirty="0" smtClean="0">
                        <a:solidFill>
                          <a:schemeClr val="tx1"/>
                        </a:solidFill>
                        <a:latin typeface="+mn-lt"/>
                        <a:ea typeface="+mn-ea"/>
                        <a:cs typeface="+mn-cs"/>
                      </a:endParaRPr>
                    </a:p>
                  </a:txBody>
                  <a:tcPr marL="90000" marR="90000" marT="54000" marB="54000"/>
                </a:tc>
              </a:tr>
              <a:tr h="415055">
                <a:tc>
                  <a:txBody>
                    <a:bodyPr/>
                    <a:lstStyle/>
                    <a:p>
                      <a:pPr>
                        <a:lnSpc>
                          <a:spcPct val="90000"/>
                        </a:lnSpc>
                      </a:pPr>
                      <a:r>
                        <a:rPr lang="zh-CN" altLang="en-US" sz="1800" dirty="0" smtClean="0"/>
                        <a:t>密码分析</a:t>
                      </a:r>
                      <a:endParaRPr lang="en-US" altLang="zh-CN" sz="1800" dirty="0" smtClean="0"/>
                    </a:p>
                    <a:p>
                      <a:pPr>
                        <a:lnSpc>
                          <a:spcPct val="90000"/>
                        </a:lnSpc>
                      </a:pPr>
                      <a:r>
                        <a:rPr lang="en-US" altLang="zh-CN" sz="1800" dirty="0" smtClean="0"/>
                        <a:t>Cryptanalysis</a:t>
                      </a:r>
                      <a:endParaRPr lang="en-US" sz="1800" dirty="0"/>
                    </a:p>
                  </a:txBody>
                  <a:tcPr marL="90000" marR="90000" marT="54000" marB="54000"/>
                </a:tc>
                <a:tc>
                  <a:txBody>
                    <a:bodyPr/>
                    <a:lstStyle/>
                    <a:p>
                      <a:pPr>
                        <a:lnSpc>
                          <a:spcPct val="90000"/>
                        </a:lnSpc>
                      </a:pPr>
                      <a:r>
                        <a:rPr lang="zh-CN" altLang="en-US" sz="1800" dirty="0" smtClean="0"/>
                        <a:t>密钥</a:t>
                      </a:r>
                      <a:endParaRPr lang="en-US" altLang="zh-CN" sz="1800" dirty="0" smtClean="0"/>
                    </a:p>
                    <a:p>
                      <a:pPr>
                        <a:lnSpc>
                          <a:spcPct val="90000"/>
                        </a:lnSpc>
                      </a:pPr>
                      <a:r>
                        <a:rPr lang="en-US" altLang="zh-CN" sz="1800" dirty="0" smtClean="0"/>
                        <a:t>Key</a:t>
                      </a:r>
                      <a:endParaRPr lang="en-US" sz="1800" dirty="0"/>
                    </a:p>
                  </a:txBody>
                  <a:tcPr marL="90000" marR="90000" marT="54000" marB="54000"/>
                </a:tc>
                <a:tc>
                  <a:txBody>
                    <a:bodyPr/>
                    <a:lstStyle/>
                    <a:p>
                      <a:pPr marL="0" lvl="2" indent="0" eaLnBrk="1" hangingPunct="1">
                        <a:lnSpc>
                          <a:spcPct val="90000"/>
                        </a:lnSpc>
                        <a:defRPr/>
                      </a:pPr>
                      <a:r>
                        <a:rPr lang="zh-CN" altLang="en-US" sz="1800" kern="1200" dirty="0" smtClean="0"/>
                        <a:t>完整性</a:t>
                      </a:r>
                      <a:endParaRPr lang="en-US" altLang="zh-CN" sz="1800" kern="1200" dirty="0" smtClean="0"/>
                    </a:p>
                    <a:p>
                      <a:pPr marL="0" lvl="2" indent="0" eaLnBrk="1" hangingPunct="1">
                        <a:lnSpc>
                          <a:spcPct val="90000"/>
                        </a:lnSpc>
                        <a:defRPr/>
                      </a:pPr>
                      <a:r>
                        <a:rPr lang="en-US" altLang="zh-CN" sz="1800" kern="1200" dirty="0" smtClean="0"/>
                        <a:t>Integrity</a:t>
                      </a:r>
                      <a:endParaRPr lang="en-US" sz="1800" dirty="0"/>
                    </a:p>
                  </a:txBody>
                  <a:tcPr marL="90000" marR="90000" marT="54000" marB="54000"/>
                </a:tc>
              </a:tr>
              <a:tr h="415055">
                <a:tc>
                  <a:txBody>
                    <a:bodyPr/>
                    <a:lstStyle/>
                    <a:p>
                      <a:pPr>
                        <a:lnSpc>
                          <a:spcPct val="90000"/>
                        </a:lnSpc>
                      </a:pPr>
                      <a:r>
                        <a:rPr lang="zh-CN" altLang="en-US" sz="1800" dirty="0" smtClean="0"/>
                        <a:t>密码协议</a:t>
                      </a:r>
                      <a:endParaRPr lang="en-US" altLang="zh-CN" sz="1800" dirty="0" smtClean="0"/>
                    </a:p>
                    <a:p>
                      <a:pPr>
                        <a:lnSpc>
                          <a:spcPct val="90000"/>
                        </a:lnSpc>
                      </a:pPr>
                      <a:r>
                        <a:rPr lang="en-US" sz="1800" dirty="0" smtClean="0"/>
                        <a:t>Crypt</a:t>
                      </a:r>
                      <a:r>
                        <a:rPr lang="en-US" sz="1800" baseline="0" dirty="0" smtClean="0"/>
                        <a:t>o</a:t>
                      </a:r>
                      <a:r>
                        <a:rPr lang="en-US" altLang="zh-CN" sz="1800" baseline="0" dirty="0" smtClean="0"/>
                        <a:t>graphic</a:t>
                      </a:r>
                      <a:r>
                        <a:rPr lang="en-US" sz="1800" baseline="0" dirty="0" smtClean="0"/>
                        <a:t> Protocol</a:t>
                      </a:r>
                      <a:endParaRPr lang="en-US" sz="1800" dirty="0"/>
                    </a:p>
                  </a:txBody>
                  <a:tcPr marL="90000" marR="90000" marT="54000" marB="54000"/>
                </a:tc>
                <a:tc>
                  <a:txBody>
                    <a:bodyPr/>
                    <a:lstStyle/>
                    <a:p>
                      <a:pPr>
                        <a:lnSpc>
                          <a:spcPct val="90000"/>
                        </a:lnSpc>
                      </a:pPr>
                      <a:r>
                        <a:rPr lang="zh-CN" altLang="en-US" sz="1800" dirty="0" smtClean="0"/>
                        <a:t>加密</a:t>
                      </a:r>
                      <a:endParaRPr lang="en-US" altLang="zh-CN" sz="1800" dirty="0" smtClean="0"/>
                    </a:p>
                    <a:p>
                      <a:pPr>
                        <a:lnSpc>
                          <a:spcPct val="90000"/>
                        </a:lnSpc>
                      </a:pPr>
                      <a:r>
                        <a:rPr lang="en-US" altLang="zh-CN" sz="1800" dirty="0" smtClean="0"/>
                        <a:t>Encrypt, Encipher</a:t>
                      </a:r>
                      <a:endParaRPr lang="en-US" sz="1800" dirty="0"/>
                    </a:p>
                  </a:txBody>
                  <a:tcPr marL="90000" marR="90000" marT="54000" marB="54000"/>
                </a:tc>
                <a:tc>
                  <a:txBody>
                    <a:bodyPr/>
                    <a:lstStyle/>
                    <a:p>
                      <a:pPr marL="0" marR="0" lvl="2" indent="0" algn="l" defTabSz="914400" rtl="0" eaLnBrk="1" fontAlgn="auto" latinLnBrk="0" hangingPunct="1">
                        <a:lnSpc>
                          <a:spcPct val="90000"/>
                        </a:lnSpc>
                        <a:spcBef>
                          <a:spcPts val="0"/>
                        </a:spcBef>
                        <a:spcAft>
                          <a:spcPts val="0"/>
                        </a:spcAft>
                        <a:buClrTx/>
                        <a:buSzTx/>
                        <a:buFontTx/>
                        <a:buNone/>
                        <a:tabLst/>
                        <a:defRPr/>
                      </a:pPr>
                      <a:r>
                        <a:rPr lang="zh-CN" altLang="en-US" sz="1800" kern="1200" dirty="0" smtClean="0"/>
                        <a:t>可用性</a:t>
                      </a:r>
                      <a:endParaRPr lang="en-US" altLang="zh-CN" sz="1800" kern="1200" dirty="0" smtClean="0"/>
                    </a:p>
                    <a:p>
                      <a:pPr marL="0" marR="0" lvl="2" indent="0" algn="l" defTabSz="914400" rtl="0" eaLnBrk="1" fontAlgn="auto" latinLnBrk="0" hangingPunct="1">
                        <a:lnSpc>
                          <a:spcPct val="90000"/>
                        </a:lnSpc>
                        <a:spcBef>
                          <a:spcPts val="0"/>
                        </a:spcBef>
                        <a:spcAft>
                          <a:spcPts val="0"/>
                        </a:spcAft>
                        <a:buClrTx/>
                        <a:buSzTx/>
                        <a:buFontTx/>
                        <a:buNone/>
                        <a:tabLst/>
                        <a:defRPr/>
                      </a:pPr>
                      <a:r>
                        <a:rPr lang="en-US" altLang="zh-CN" sz="1800" kern="1200" dirty="0" smtClean="0"/>
                        <a:t>Availability</a:t>
                      </a:r>
                      <a:endParaRPr lang="en-US" altLang="en-US" sz="1800" kern="1200" dirty="0" smtClean="0">
                        <a:solidFill>
                          <a:schemeClr val="tx1"/>
                        </a:solidFill>
                        <a:latin typeface="+mn-lt"/>
                        <a:ea typeface="+mn-ea"/>
                        <a:cs typeface="+mn-cs"/>
                      </a:endParaRPr>
                    </a:p>
                  </a:txBody>
                  <a:tcPr marL="90000" marR="90000" marT="54000" marB="54000"/>
                </a:tc>
              </a:tr>
              <a:tr h="415055">
                <a:tc>
                  <a:txBody>
                    <a:bodyPr/>
                    <a:lstStyle/>
                    <a:p>
                      <a:pPr>
                        <a:lnSpc>
                          <a:spcPct val="90000"/>
                        </a:lnSpc>
                      </a:pPr>
                      <a:r>
                        <a:rPr lang="zh-CN" altLang="en-US" sz="1800" dirty="0" smtClean="0"/>
                        <a:t>代换</a:t>
                      </a:r>
                      <a:endParaRPr lang="en-US" altLang="zh-CN" sz="1800" dirty="0" smtClean="0"/>
                    </a:p>
                    <a:p>
                      <a:pPr>
                        <a:lnSpc>
                          <a:spcPct val="90000"/>
                        </a:lnSpc>
                      </a:pPr>
                      <a:r>
                        <a:rPr lang="en-US" altLang="zh-CN" sz="1800" dirty="0" smtClean="0"/>
                        <a:t>Substitution</a:t>
                      </a:r>
                      <a:endParaRPr lang="en-US" sz="1800" dirty="0"/>
                    </a:p>
                  </a:txBody>
                  <a:tcPr marL="90000" marR="90000" marT="54000" marB="54000"/>
                </a:tc>
                <a:tc>
                  <a:txBody>
                    <a:bodyPr/>
                    <a:lstStyle/>
                    <a:p>
                      <a:pPr>
                        <a:lnSpc>
                          <a:spcPct val="90000"/>
                        </a:lnSpc>
                      </a:pPr>
                      <a:r>
                        <a:rPr lang="zh-CN" altLang="en-US" sz="1800" dirty="0" smtClean="0"/>
                        <a:t>解密</a:t>
                      </a:r>
                      <a:endParaRPr lang="en-US" altLang="zh-CN" sz="1800" dirty="0" smtClean="0"/>
                    </a:p>
                    <a:p>
                      <a:pPr>
                        <a:lnSpc>
                          <a:spcPct val="90000"/>
                        </a:lnSpc>
                      </a:pPr>
                      <a:r>
                        <a:rPr lang="en-US" altLang="zh-CN" sz="1800" dirty="0" smtClean="0"/>
                        <a:t>Decrypt, Decipher</a:t>
                      </a:r>
                      <a:endParaRPr lang="en-US" sz="1800" dirty="0"/>
                    </a:p>
                  </a:txBody>
                  <a:tcPr marL="90000" marR="90000" marT="54000" marB="54000"/>
                </a:tc>
                <a:tc>
                  <a:txBody>
                    <a:bodyPr/>
                    <a:lstStyle/>
                    <a:p>
                      <a:pPr>
                        <a:lnSpc>
                          <a:spcPct val="90000"/>
                        </a:lnSpc>
                      </a:pPr>
                      <a:r>
                        <a:rPr lang="zh-CN" altLang="en-US" sz="1800" dirty="0" smtClean="0"/>
                        <a:t>不可否认性</a:t>
                      </a:r>
                      <a:endParaRPr lang="en-US" altLang="zh-CN" sz="1800" dirty="0" smtClean="0"/>
                    </a:p>
                    <a:p>
                      <a:pPr>
                        <a:lnSpc>
                          <a:spcPct val="90000"/>
                        </a:lnSpc>
                      </a:pPr>
                      <a:r>
                        <a:rPr lang="en-US" sz="1800" dirty="0" smtClean="0"/>
                        <a:t>Non-repudiation</a:t>
                      </a:r>
                      <a:endParaRPr lang="en-US" sz="1800" dirty="0"/>
                    </a:p>
                  </a:txBody>
                  <a:tcPr marL="90000" marR="90000" marT="54000" marB="54000"/>
                </a:tc>
              </a:tr>
              <a:tr h="415055">
                <a:tc>
                  <a:txBody>
                    <a:bodyPr/>
                    <a:lstStyle/>
                    <a:p>
                      <a:pPr>
                        <a:lnSpc>
                          <a:spcPct val="90000"/>
                        </a:lnSpc>
                      </a:pPr>
                      <a:r>
                        <a:rPr lang="zh-CN" altLang="en-US" sz="1800" dirty="0" smtClean="0"/>
                        <a:t>置乱</a:t>
                      </a:r>
                      <a:endParaRPr lang="en-US" altLang="zh-CN" sz="1800" dirty="0" smtClean="0"/>
                    </a:p>
                    <a:p>
                      <a:pPr>
                        <a:lnSpc>
                          <a:spcPct val="90000"/>
                        </a:lnSpc>
                      </a:pPr>
                      <a:r>
                        <a:rPr lang="en-US" altLang="zh-CN" sz="1800" dirty="0" smtClean="0"/>
                        <a:t>Transposition, Permutation</a:t>
                      </a:r>
                      <a:endParaRPr lang="en-US" sz="1800" dirty="0"/>
                    </a:p>
                  </a:txBody>
                  <a:tcPr marL="90000" marR="90000" marT="54000" marB="54000"/>
                </a:tc>
                <a:tc>
                  <a:txBody>
                    <a:bodyPr/>
                    <a:lstStyle/>
                    <a:p>
                      <a:pPr>
                        <a:lnSpc>
                          <a:spcPct val="90000"/>
                        </a:lnSpc>
                      </a:pPr>
                      <a:r>
                        <a:rPr lang="zh-CN" altLang="en-US" sz="1800" dirty="0" smtClean="0"/>
                        <a:t>密码算法</a:t>
                      </a:r>
                      <a:endParaRPr lang="en-US" altLang="zh-CN" sz="1800" dirty="0" smtClean="0"/>
                    </a:p>
                    <a:p>
                      <a:pPr>
                        <a:lnSpc>
                          <a:spcPct val="90000"/>
                        </a:lnSpc>
                      </a:pPr>
                      <a:r>
                        <a:rPr lang="en-US" altLang="zh-CN" sz="1800" dirty="0" smtClean="0"/>
                        <a:t>Cipher</a:t>
                      </a:r>
                      <a:endParaRPr lang="en-US" sz="1800" dirty="0"/>
                    </a:p>
                  </a:txBody>
                  <a:tcPr marL="90000" marR="90000" marT="54000" marB="54000"/>
                </a:tc>
                <a:tc>
                  <a:txBody>
                    <a:bodyPr/>
                    <a:lstStyle/>
                    <a:p>
                      <a:pPr>
                        <a:lnSpc>
                          <a:spcPct val="90000"/>
                        </a:lnSpc>
                      </a:pPr>
                      <a:endParaRPr lang="en-US" sz="1800" dirty="0"/>
                    </a:p>
                  </a:txBody>
                  <a:tcPr marL="90000" marR="90000" marT="54000" marB="54000"/>
                </a:tc>
              </a:tr>
              <a:tr h="415055">
                <a:tc>
                  <a:txBody>
                    <a:bodyPr/>
                    <a:lstStyle/>
                    <a:p>
                      <a:pPr>
                        <a:lnSpc>
                          <a:spcPct val="90000"/>
                        </a:lnSpc>
                      </a:pPr>
                      <a:r>
                        <a:rPr lang="zh-CN" altLang="en-US" sz="1800" dirty="0" smtClean="0"/>
                        <a:t>乘积密码</a:t>
                      </a:r>
                      <a:endParaRPr lang="en-US" altLang="zh-CN" sz="1800" dirty="0" smtClean="0"/>
                    </a:p>
                    <a:p>
                      <a:pPr>
                        <a:lnSpc>
                          <a:spcPct val="90000"/>
                        </a:lnSpc>
                      </a:pPr>
                      <a:r>
                        <a:rPr lang="en-US" sz="1800" dirty="0" smtClean="0"/>
                        <a:t>Product</a:t>
                      </a:r>
                      <a:r>
                        <a:rPr lang="en-US" sz="1800" baseline="0" dirty="0" smtClean="0"/>
                        <a:t> Cipher</a:t>
                      </a:r>
                      <a:endParaRPr lang="en-US" sz="1800" dirty="0"/>
                    </a:p>
                  </a:txBody>
                  <a:tcPr marL="90000" marR="90000" marT="54000" marB="54000"/>
                </a:tc>
                <a:tc>
                  <a:txBody>
                    <a:bodyPr/>
                    <a:lstStyle/>
                    <a:p>
                      <a:pPr>
                        <a:lnSpc>
                          <a:spcPct val="90000"/>
                        </a:lnSpc>
                      </a:pPr>
                      <a:endParaRPr lang="en-US" sz="1800"/>
                    </a:p>
                  </a:txBody>
                  <a:tcPr marL="90000" marR="90000" marT="54000" marB="54000"/>
                </a:tc>
                <a:tc>
                  <a:txBody>
                    <a:bodyPr/>
                    <a:lstStyle/>
                    <a:p>
                      <a:pPr>
                        <a:lnSpc>
                          <a:spcPct val="90000"/>
                        </a:lnSpc>
                      </a:pPr>
                      <a:endParaRPr lang="en-US" sz="1800" dirty="0"/>
                    </a:p>
                  </a:txBody>
                  <a:tcPr marL="90000" marR="90000" marT="54000" marB="54000"/>
                </a:tc>
              </a:tr>
              <a:tr h="415055">
                <a:tc>
                  <a:txBody>
                    <a:bodyPr/>
                    <a:lstStyle/>
                    <a:p>
                      <a:pPr>
                        <a:lnSpc>
                          <a:spcPct val="90000"/>
                        </a:lnSpc>
                      </a:pPr>
                      <a:r>
                        <a:rPr lang="zh-CN" altLang="en-US" sz="1800" dirty="0" smtClean="0"/>
                        <a:t>密码系统</a:t>
                      </a:r>
                      <a:endParaRPr lang="en-US" altLang="zh-CN" sz="1800" dirty="0" smtClean="0"/>
                    </a:p>
                    <a:p>
                      <a:pPr>
                        <a:lnSpc>
                          <a:spcPct val="90000"/>
                        </a:lnSpc>
                      </a:pPr>
                      <a:r>
                        <a:rPr lang="en-US" altLang="zh-CN" sz="1800" dirty="0" smtClean="0"/>
                        <a:t>cryptosystem</a:t>
                      </a:r>
                      <a:endParaRPr lang="en-US" sz="1800" dirty="0"/>
                    </a:p>
                  </a:txBody>
                  <a:tcPr marL="90000" marR="90000" marT="54000" marB="54000"/>
                </a:tc>
                <a:tc>
                  <a:txBody>
                    <a:bodyPr/>
                    <a:lstStyle/>
                    <a:p>
                      <a:pPr>
                        <a:lnSpc>
                          <a:spcPct val="90000"/>
                        </a:lnSpc>
                      </a:pPr>
                      <a:endParaRPr lang="en-US" sz="1800" dirty="0"/>
                    </a:p>
                  </a:txBody>
                  <a:tcPr marL="90000" marR="90000" marT="54000" marB="54000"/>
                </a:tc>
                <a:tc>
                  <a:txBody>
                    <a:bodyPr/>
                    <a:lstStyle/>
                    <a:p>
                      <a:pPr>
                        <a:lnSpc>
                          <a:spcPct val="90000"/>
                        </a:lnSpc>
                      </a:pPr>
                      <a:endParaRPr lang="en-US" sz="1800" dirty="0"/>
                    </a:p>
                  </a:txBody>
                  <a:tcPr marL="90000" marR="90000" marT="54000" marB="54000"/>
                </a:tc>
              </a:tr>
            </a:tbl>
          </a:graphicData>
        </a:graphic>
      </p:graphicFrame>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41</a:t>
            </a:fld>
            <a:endParaRPr lang="en-US" altLang="zh-CN" dirty="0"/>
          </a:p>
        </p:txBody>
      </p:sp>
      <p:sp>
        <p:nvSpPr>
          <p:cNvPr id="14" name="流程图: 可选过程 13">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15" name="流程图: 可选过程 14">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16" name="流程图: 可选过程 15">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17" name="流程图: 可选过程 16">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6759957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第四节 历史上的教训</a:t>
            </a:r>
            <a:endParaRPr lang="en-US" dirty="0"/>
          </a:p>
        </p:txBody>
      </p:sp>
      <p:sp>
        <p:nvSpPr>
          <p:cNvPr id="7" name="文本占位符 6"/>
          <p:cNvSpPr>
            <a:spLocks noGrp="1"/>
          </p:cNvSpPr>
          <p:nvPr>
            <p:ph type="body" idx="1"/>
          </p:nvPr>
        </p:nvSpPr>
        <p:spPr/>
        <p:txBody>
          <a:bodyPr/>
          <a:lstStyle/>
          <a:p>
            <a:endParaRPr 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42</a:t>
            </a:fld>
            <a:endParaRPr lang="en-US" altLang="zh-CN" dirty="0"/>
          </a:p>
        </p:txBody>
      </p:sp>
    </p:spTree>
    <p:extLst>
      <p:ext uri="{BB962C8B-B14F-4D97-AF65-F5344CB8AC3E}">
        <p14:creationId xmlns:p14="http://schemas.microsoft.com/office/powerpoint/2010/main" val="25151612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pPr eaLnBrk="1" hangingPunct="1"/>
            <a:endParaRPr lang="en-US" dirty="0" smtClean="0"/>
          </a:p>
        </p:txBody>
      </p:sp>
      <p:sp>
        <p:nvSpPr>
          <p:cNvPr id="59395" name="内容占位符 2"/>
          <p:cNvSpPr>
            <a:spLocks noGrp="1"/>
          </p:cNvSpPr>
          <p:nvPr>
            <p:ph idx="1"/>
          </p:nvPr>
        </p:nvSpPr>
        <p:spPr/>
        <p:txBody>
          <a:bodyPr/>
          <a:lstStyle/>
          <a:p>
            <a:pPr eaLnBrk="1" hangingPunct="1"/>
            <a:r>
              <a:rPr lang="en-US" dirty="0" err="1" smtClean="0">
                <a:solidFill>
                  <a:srgbClr val="FF0000"/>
                </a:solidFill>
              </a:rPr>
              <a:t>Kerckhoff</a:t>
            </a:r>
            <a:r>
              <a:rPr lang="zh-CN" altLang="en-US" dirty="0" smtClean="0">
                <a:solidFill>
                  <a:srgbClr val="FF0000"/>
                </a:solidFill>
              </a:rPr>
              <a:t>原则：在判断一类方法的加密安全性时，必须考虑到敌方知道该类方法</a:t>
            </a:r>
            <a:endParaRPr lang="en-US" altLang="zh-CN" dirty="0" smtClean="0">
              <a:solidFill>
                <a:srgbClr val="FF0000"/>
              </a:solidFill>
            </a:endParaRPr>
          </a:p>
          <a:p>
            <a:pPr lvl="1" eaLnBrk="1" hangingPunct="1"/>
            <a:r>
              <a:rPr lang="zh-CN" altLang="en-US" sz="2000" dirty="0" smtClean="0"/>
              <a:t>复杂的变换规则难以记忆的，需要用文字方式记录。而密码设备和文字记录都可能被对手窃取、缴获，可能被间谍出卖。</a:t>
            </a:r>
            <a:endParaRPr lang="en-US" altLang="zh-CN" sz="2000" dirty="0" smtClean="0"/>
          </a:p>
          <a:p>
            <a:pPr lvl="2" eaLnBrk="1" hangingPunct="1"/>
            <a:r>
              <a:rPr lang="en-US" altLang="zh-CN" sz="1800" dirty="0" smtClean="0"/>
              <a:t>ENIGMA</a:t>
            </a:r>
            <a:r>
              <a:rPr lang="zh-CN" altLang="en-US" sz="1800" dirty="0" smtClean="0"/>
              <a:t>密码机被盟军购买过、</a:t>
            </a:r>
            <a:r>
              <a:rPr lang="zh-CN" altLang="en-US" sz="1800" dirty="0"/>
              <a:t>偷</a:t>
            </a:r>
            <a:r>
              <a:rPr lang="zh-CN" altLang="en-US" sz="1800" dirty="0" smtClean="0"/>
              <a:t>取过、缴获过、被间谍出卖过</a:t>
            </a:r>
            <a:endParaRPr lang="en-US" altLang="zh-CN" sz="1800" dirty="0" smtClean="0"/>
          </a:p>
          <a:p>
            <a:pPr lvl="2" eaLnBrk="1" hangingPunct="1"/>
            <a:endParaRPr lang="en-US" altLang="zh-CN" sz="1800" dirty="0" smtClean="0"/>
          </a:p>
          <a:p>
            <a:pPr lvl="1" eaLnBrk="1" hangingPunct="1"/>
            <a:r>
              <a:rPr lang="zh-CN" altLang="en-US" sz="2000" dirty="0" smtClean="0"/>
              <a:t>密码设备可能被用在多个单位，多个用途中，其受保护的程度是不同的，其中最脆弱的一环也必定是对手所关注的。</a:t>
            </a:r>
            <a:endParaRPr lang="en-US" altLang="zh-CN" sz="2000" dirty="0" smtClean="0"/>
          </a:p>
          <a:p>
            <a:pPr lvl="2" eaLnBrk="1" hangingPunct="1"/>
            <a:r>
              <a:rPr lang="en-US" altLang="zh-CN" sz="1800" dirty="0" smtClean="0"/>
              <a:t>ENIGMA</a:t>
            </a:r>
            <a:r>
              <a:rPr lang="zh-CN" altLang="en-US" sz="1800" dirty="0" smtClean="0"/>
              <a:t>曾用于天气预报，也曾被用于生日祝贺</a:t>
            </a:r>
            <a:endParaRPr lang="en-US" altLang="zh-CN" sz="1800" dirty="0" smtClean="0"/>
          </a:p>
          <a:p>
            <a:pPr lvl="2" eaLnBrk="1" hangingPunct="1"/>
            <a:endParaRPr lang="en-US" altLang="zh-CN" sz="1800" dirty="0" smtClean="0"/>
          </a:p>
          <a:p>
            <a:pPr lvl="1" eaLnBrk="1" hangingPunct="1"/>
            <a:r>
              <a:rPr lang="zh-CN" altLang="en-US" sz="2000" dirty="0" smtClean="0"/>
              <a:t>保护密码本，总比保护密码设备要容易一些。</a:t>
            </a:r>
            <a:endParaRPr lang="en-US" altLang="zh-CN" sz="2000" dirty="0" smtClean="0"/>
          </a:p>
          <a:p>
            <a:pPr lvl="2" eaLnBrk="1" hangingPunct="1"/>
            <a:r>
              <a:rPr lang="zh-CN" altLang="en-US" sz="1800" dirty="0" smtClean="0"/>
              <a:t>二战时德国海军曾用一种易溶于水的纸来制作密码本</a:t>
            </a:r>
            <a:endParaRPr lang="en-US" altLang="zh-CN" sz="18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43</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9" name="流程图: 可选过程 8">
            <a:hlinkClick r:id="rId5" action="ppaction://hlinksldjump"/>
          </p:cNvPr>
          <p:cNvSpPr/>
          <p:nvPr/>
        </p:nvSpPr>
        <p:spPr>
          <a:xfrm>
            <a:off x="4293907"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38758095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pPr eaLnBrk="1" hangingPunct="1"/>
            <a:endParaRPr lang="en-US" smtClean="0"/>
          </a:p>
        </p:txBody>
      </p:sp>
      <p:sp>
        <p:nvSpPr>
          <p:cNvPr id="60419" name="内容占位符 2"/>
          <p:cNvSpPr>
            <a:spLocks noGrp="1"/>
          </p:cNvSpPr>
          <p:nvPr>
            <p:ph idx="1"/>
          </p:nvPr>
        </p:nvSpPr>
        <p:spPr/>
        <p:txBody>
          <a:bodyPr/>
          <a:lstStyle/>
          <a:p>
            <a:pPr lvl="1" eaLnBrk="1" hangingPunct="1"/>
            <a:r>
              <a:rPr lang="zh-CN" altLang="en-US" dirty="0" smtClean="0"/>
              <a:t>更换密码本的成本比更换密码系统要低。</a:t>
            </a:r>
            <a:endParaRPr lang="en-US" altLang="zh-CN" dirty="0" smtClean="0"/>
          </a:p>
          <a:p>
            <a:pPr lvl="2" eaLnBrk="1" hangingPunct="1"/>
            <a:r>
              <a:rPr lang="zh-CN" altLang="en-US" dirty="0" smtClean="0"/>
              <a:t>硬件设备的制作成本高，运输成本高</a:t>
            </a:r>
            <a:endParaRPr lang="en-US" altLang="zh-CN" dirty="0" smtClean="0"/>
          </a:p>
          <a:p>
            <a:pPr lvl="2" eaLnBrk="1" hangingPunct="1"/>
            <a:r>
              <a:rPr lang="zh-CN" altLang="en-US" dirty="0" smtClean="0"/>
              <a:t>密码本仅仅是几张纸，便于隐藏；数字密钥数据量小，便于保密传输</a:t>
            </a:r>
            <a:endParaRPr lang="en-US" altLang="zh-CN" dirty="0" smtClean="0"/>
          </a:p>
          <a:p>
            <a:pPr lvl="2" eaLnBrk="1" hangingPunct="1"/>
            <a:endParaRPr lang="en-US" altLang="zh-CN" dirty="0" smtClean="0"/>
          </a:p>
          <a:p>
            <a:pPr lvl="1" eaLnBrk="1" hangingPunct="1"/>
            <a:r>
              <a:rPr lang="zh-CN" altLang="en-US" dirty="0" smtClean="0"/>
              <a:t>保护所采用的具体密码算法，并没有在数学意义上本质性地增强安全性。多个备选算法，仅相当于增加极少的密钥比特。</a:t>
            </a:r>
            <a:endParaRPr lang="en-US" dirty="0" smtClean="0"/>
          </a:p>
          <a:p>
            <a:pPr lvl="2" eaLnBrk="1" hangingPunct="1"/>
            <a:r>
              <a:rPr lang="zh-CN" altLang="en-US" dirty="0" smtClean="0"/>
              <a:t>制度上的保护受人为因素影响。</a:t>
            </a:r>
            <a:endParaRPr lang="en-US" altLang="zh-CN" dirty="0" smtClean="0"/>
          </a:p>
          <a:p>
            <a:pPr lvl="2" eaLnBrk="1" hangingPunct="1"/>
            <a:r>
              <a:rPr lang="zh-CN" altLang="en-US" dirty="0" smtClean="0"/>
              <a:t>即使有</a:t>
            </a:r>
            <a:r>
              <a:rPr lang="en-US" altLang="zh-CN" dirty="0" smtClean="0"/>
              <a:t>100</a:t>
            </a:r>
            <a:r>
              <a:rPr lang="zh-CN" altLang="en-US" dirty="0" smtClean="0"/>
              <a:t>种备选算法，对密码分析员来说，增加</a:t>
            </a:r>
            <a:r>
              <a:rPr lang="en-US" altLang="zh-CN" dirty="0" smtClean="0"/>
              <a:t>100</a:t>
            </a:r>
            <a:r>
              <a:rPr lang="zh-CN" altLang="en-US" dirty="0" smtClean="0"/>
              <a:t>种可能，仅相当于</a:t>
            </a:r>
            <a:r>
              <a:rPr lang="en-US" altLang="zh-CN" dirty="0" smtClean="0"/>
              <a:t>7</a:t>
            </a:r>
            <a:r>
              <a:rPr lang="zh-CN" altLang="en-US" dirty="0" smtClean="0"/>
              <a:t>比特密钥。</a:t>
            </a:r>
            <a:endParaRPr lang="en-US"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44</a:t>
            </a:fld>
            <a:endParaRPr lang="en-US" altLang="zh-CN" dirty="0"/>
          </a:p>
        </p:txBody>
      </p:sp>
      <p:sp>
        <p:nvSpPr>
          <p:cNvPr id="14" name="流程图: 可选过程 13">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15" name="流程图: 可选过程 14">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16" name="流程图: 可选过程 15">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17" name="流程图: 可选过程 16">
            <a:hlinkClick r:id="rId5" action="ppaction://hlinksldjump"/>
          </p:cNvPr>
          <p:cNvSpPr/>
          <p:nvPr/>
        </p:nvSpPr>
        <p:spPr>
          <a:xfrm>
            <a:off x="4293907"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42310291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pPr eaLnBrk="1" hangingPunct="1"/>
            <a:endParaRPr lang="en-US" smtClean="0"/>
          </a:p>
        </p:txBody>
      </p:sp>
      <p:sp>
        <p:nvSpPr>
          <p:cNvPr id="61443" name="内容占位符 2"/>
          <p:cNvSpPr>
            <a:spLocks noGrp="1"/>
          </p:cNvSpPr>
          <p:nvPr>
            <p:ph idx="1"/>
          </p:nvPr>
        </p:nvSpPr>
        <p:spPr/>
        <p:txBody>
          <a:bodyPr/>
          <a:lstStyle/>
          <a:p>
            <a:pPr eaLnBrk="1" hangingPunct="1"/>
            <a:r>
              <a:rPr lang="zh-CN" altLang="en-US" smtClean="0">
                <a:solidFill>
                  <a:srgbClr val="FF0000"/>
                </a:solidFill>
              </a:rPr>
              <a:t>不应当低估对手的能力</a:t>
            </a:r>
            <a:endParaRPr lang="en-US" altLang="zh-CN" smtClean="0">
              <a:solidFill>
                <a:srgbClr val="FF0000"/>
              </a:solidFill>
            </a:endParaRPr>
          </a:p>
          <a:p>
            <a:pPr lvl="1" eaLnBrk="1" hangingPunct="1"/>
            <a:r>
              <a:rPr lang="zh-CN" altLang="en-US" sz="2000" smtClean="0"/>
              <a:t>对手所投入的破译力量，是随信息的重要性而增加的。</a:t>
            </a:r>
            <a:endParaRPr lang="en-US" altLang="zh-CN" sz="2000" smtClean="0"/>
          </a:p>
          <a:p>
            <a:pPr lvl="1" eaLnBrk="1" hangingPunct="1"/>
            <a:r>
              <a:rPr lang="zh-CN" altLang="en-US" sz="2000" smtClean="0"/>
              <a:t>在密码学历史上，“不可能被攻破”的密码屡屡被破译。</a:t>
            </a:r>
            <a:endParaRPr lang="en-US" altLang="zh-CN" sz="2000" smtClean="0"/>
          </a:p>
          <a:p>
            <a:pPr lvl="2" eaLnBrk="1" hangingPunct="1"/>
            <a:r>
              <a:rPr lang="zh-CN" altLang="en-US" sz="1800" smtClean="0"/>
              <a:t>在整个二战中，甚至战争结束之后相当长一段时间里，德国人固执地相信</a:t>
            </a:r>
            <a:r>
              <a:rPr lang="en-US" sz="1800" smtClean="0"/>
              <a:t>ENIGMA</a:t>
            </a:r>
            <a:r>
              <a:rPr lang="zh-CN" altLang="en-US" sz="1800" smtClean="0"/>
              <a:t>是牢不可破的。即使当得知密码机被截获、旧密码本被出卖后，仍放心使用</a:t>
            </a:r>
            <a:r>
              <a:rPr lang="en-US" altLang="zh-CN" sz="1800" smtClean="0"/>
              <a:t>ENIGMA</a:t>
            </a:r>
            <a:r>
              <a:rPr lang="zh-CN" altLang="en-US" sz="1800" smtClean="0"/>
              <a:t>。而波兰</a:t>
            </a:r>
            <a:r>
              <a:rPr lang="en-US" altLang="zh-CN" sz="1800" smtClean="0"/>
              <a:t>1928</a:t>
            </a:r>
            <a:r>
              <a:rPr lang="zh-CN" altLang="en-US" sz="1800" smtClean="0"/>
              <a:t>年就窃取了</a:t>
            </a:r>
            <a:r>
              <a:rPr lang="en-US" altLang="zh-CN" sz="1800" smtClean="0"/>
              <a:t>ENIGMA</a:t>
            </a:r>
            <a:r>
              <a:rPr lang="zh-CN" altLang="en-US" sz="1800" smtClean="0"/>
              <a:t>，</a:t>
            </a:r>
            <a:r>
              <a:rPr lang="en-US" altLang="zh-CN" sz="1800" smtClean="0"/>
              <a:t>1936</a:t>
            </a:r>
            <a:r>
              <a:rPr lang="zh-CN" altLang="en-US" sz="1800" smtClean="0"/>
              <a:t>年就制作了破译机可以在几分钟内破译密文。</a:t>
            </a:r>
            <a:r>
              <a:rPr lang="en-US" sz="1800" smtClean="0"/>
              <a:t>1937-1938</a:t>
            </a:r>
            <a:r>
              <a:rPr lang="zh-CN" altLang="en-US" sz="1800" smtClean="0"/>
              <a:t>年间，德国出于自身需要而升级</a:t>
            </a:r>
            <a:r>
              <a:rPr lang="en-US" sz="1800" smtClean="0"/>
              <a:t>ENIGMA</a:t>
            </a:r>
            <a:r>
              <a:rPr lang="zh-CN" altLang="en-US" sz="1800" smtClean="0"/>
              <a:t>，使得波兰人的“炸弹”失灵。</a:t>
            </a:r>
            <a:r>
              <a:rPr lang="en-US" sz="1800" smtClean="0"/>
              <a:t>1940</a:t>
            </a:r>
            <a:r>
              <a:rPr lang="zh-CN" altLang="en-US" sz="1800" smtClean="0"/>
              <a:t>年，英国人图灵在波兰的工作基础上，研制了新的“炸弹”。</a:t>
            </a:r>
            <a:endParaRPr lang="en-US" altLang="zh-CN" sz="1800" smtClean="0"/>
          </a:p>
          <a:p>
            <a:pPr lvl="2" eaLnBrk="1" hangingPunct="1"/>
            <a:endParaRPr lang="en-US" altLang="zh-CN" sz="1800" smtClean="0"/>
          </a:p>
          <a:p>
            <a:pPr lvl="2" eaLnBrk="1" hangingPunct="1"/>
            <a:r>
              <a:rPr lang="en-US" sz="1800" smtClean="0"/>
              <a:t>1976</a:t>
            </a:r>
            <a:r>
              <a:rPr lang="zh-CN" altLang="en-US" sz="1800" smtClean="0"/>
              <a:t>年，美国国家标准局采纳</a:t>
            </a:r>
            <a:r>
              <a:rPr lang="en-US" sz="1800" smtClean="0"/>
              <a:t>DES</a:t>
            </a:r>
            <a:r>
              <a:rPr lang="zh-CN" altLang="en-US" sz="1800" smtClean="0"/>
              <a:t>密码时，普通人破译</a:t>
            </a:r>
            <a:r>
              <a:rPr lang="en-US" sz="1800" smtClean="0"/>
              <a:t>DES</a:t>
            </a:r>
            <a:r>
              <a:rPr lang="zh-CN" altLang="en-US" sz="1800" smtClean="0"/>
              <a:t>密码至少需要数十年的时间。</a:t>
            </a:r>
            <a:r>
              <a:rPr lang="en-US" sz="1800" smtClean="0"/>
              <a:t>1997</a:t>
            </a:r>
            <a:r>
              <a:rPr lang="zh-CN" altLang="en-US" sz="1800" smtClean="0"/>
              <a:t>年在</a:t>
            </a:r>
            <a:r>
              <a:rPr lang="en-US" sz="1800" smtClean="0"/>
              <a:t>RSA</a:t>
            </a:r>
            <a:r>
              <a:rPr lang="zh-CN" altLang="en-US" sz="1800" smtClean="0"/>
              <a:t>公司发起首届“</a:t>
            </a:r>
            <a:r>
              <a:rPr lang="en-US" sz="1800" smtClean="0"/>
              <a:t>DES</a:t>
            </a:r>
            <a:r>
              <a:rPr lang="zh-CN" altLang="en-US" sz="1800" smtClean="0"/>
              <a:t>挑战赛”，基于互联网的“人肉”蛮力破解仅花费了</a:t>
            </a:r>
            <a:r>
              <a:rPr lang="en-US" sz="1800" smtClean="0"/>
              <a:t>96</a:t>
            </a:r>
            <a:r>
              <a:rPr lang="zh-CN" altLang="en-US" sz="1800" smtClean="0"/>
              <a:t>天即完成破解。</a:t>
            </a:r>
            <a:r>
              <a:rPr lang="en-US" sz="1800" smtClean="0"/>
              <a:t>1999</a:t>
            </a:r>
            <a:r>
              <a:rPr lang="zh-CN" altLang="en-US" sz="1800" smtClean="0"/>
              <a:t>年，</a:t>
            </a:r>
            <a:r>
              <a:rPr lang="en-US" sz="1800" smtClean="0"/>
              <a:t>Electronic Frontier Foundation</a:t>
            </a:r>
            <a:r>
              <a:rPr lang="zh-CN" altLang="en-US" sz="1800" smtClean="0"/>
              <a:t>耗资</a:t>
            </a:r>
            <a:r>
              <a:rPr lang="en-US" sz="1800" smtClean="0"/>
              <a:t>25</a:t>
            </a:r>
            <a:r>
              <a:rPr lang="zh-CN" altLang="en-US" sz="1800" smtClean="0"/>
              <a:t>万美元制造的“</a:t>
            </a:r>
            <a:r>
              <a:rPr lang="en-US" sz="1800" smtClean="0"/>
              <a:t>EFF DES cracker</a:t>
            </a:r>
            <a:r>
              <a:rPr lang="zh-CN" altLang="en-US" sz="1800" smtClean="0"/>
              <a:t>”将这个记录提高到了</a:t>
            </a:r>
            <a:r>
              <a:rPr lang="en-US" sz="1800" smtClean="0"/>
              <a:t>22</a:t>
            </a:r>
            <a:r>
              <a:rPr lang="zh-CN" altLang="en-US" sz="1800" smtClean="0"/>
              <a:t>小时</a:t>
            </a:r>
            <a:r>
              <a:rPr lang="en-US" sz="1800" smtClean="0"/>
              <a:t>15</a:t>
            </a:r>
            <a:r>
              <a:rPr lang="zh-CN" altLang="en-US" sz="1800" smtClean="0"/>
              <a:t>分钟。</a:t>
            </a:r>
            <a:endParaRPr lang="en-US" sz="180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45</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9" name="流程图: 可选过程 8">
            <a:hlinkClick r:id="rId5" action="ppaction://hlinksldjump"/>
          </p:cNvPr>
          <p:cNvSpPr/>
          <p:nvPr/>
        </p:nvSpPr>
        <p:spPr>
          <a:xfrm>
            <a:off x="4293907"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32089428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pPr eaLnBrk="1" hangingPunct="1"/>
            <a:endParaRPr lang="en-US" smtClean="0"/>
          </a:p>
        </p:txBody>
      </p:sp>
      <p:sp>
        <p:nvSpPr>
          <p:cNvPr id="62467" name="内容占位符 2"/>
          <p:cNvSpPr>
            <a:spLocks noGrp="1"/>
          </p:cNvSpPr>
          <p:nvPr>
            <p:ph idx="1"/>
          </p:nvPr>
        </p:nvSpPr>
        <p:spPr/>
        <p:txBody>
          <a:bodyPr/>
          <a:lstStyle/>
          <a:p>
            <a:pPr eaLnBrk="1" hangingPunct="1"/>
            <a:r>
              <a:rPr lang="zh-CN" altLang="en-US" dirty="0" smtClean="0">
                <a:solidFill>
                  <a:srgbClr val="FF0000"/>
                </a:solidFill>
              </a:rPr>
              <a:t>只有密码分析者，而不是其他任何人，可以评价一个密码体制的安全性</a:t>
            </a:r>
            <a:endParaRPr lang="en-US" altLang="zh-CN" dirty="0" smtClean="0">
              <a:solidFill>
                <a:srgbClr val="FF0000"/>
              </a:solidFill>
            </a:endParaRPr>
          </a:p>
          <a:p>
            <a:pPr lvl="1" eaLnBrk="1" hangingPunct="1"/>
            <a:r>
              <a:rPr lang="zh-CN" altLang="en-US" sz="2000" dirty="0" smtClean="0"/>
              <a:t>美国密码历史学家</a:t>
            </a:r>
            <a:r>
              <a:rPr lang="en-US" sz="2000" dirty="0" smtClean="0"/>
              <a:t>David Kahn</a:t>
            </a:r>
            <a:r>
              <a:rPr lang="zh-CN" altLang="en-US" sz="2000" dirty="0" smtClean="0"/>
              <a:t>曾经说过：几乎每个密码体制的发明者都无一例外地相信他的杰作是不可破译的。</a:t>
            </a:r>
            <a:endParaRPr lang="en-US" altLang="zh-CN" sz="2000" dirty="0" smtClean="0"/>
          </a:p>
          <a:p>
            <a:pPr lvl="1" eaLnBrk="1" hangingPunct="1"/>
            <a:endParaRPr lang="en-US" altLang="zh-CN" sz="2000" dirty="0" smtClean="0"/>
          </a:p>
          <a:p>
            <a:pPr lvl="1" eaLnBrk="1" hangingPunct="1"/>
            <a:r>
              <a:rPr lang="zh-CN" altLang="en-US" sz="2000" dirty="0" smtClean="0"/>
              <a:t>对密码系统的攻击是五花八门的，密码分析的方法是多种多样的，甚至直接猜测。如何能预测这种攻击？</a:t>
            </a:r>
            <a:endParaRPr lang="en-US" altLang="zh-CN" sz="2000" dirty="0" smtClean="0"/>
          </a:p>
          <a:p>
            <a:pPr lvl="2" eaLnBrk="1" hangingPunct="1"/>
            <a:r>
              <a:rPr lang="zh-CN" altLang="en-US" sz="1800" dirty="0" smtClean="0"/>
              <a:t>例如：差分攻击、加密图像的攻击</a:t>
            </a:r>
            <a:endParaRPr lang="en-US" altLang="zh-CN" sz="1800" dirty="0" smtClean="0"/>
          </a:p>
          <a:p>
            <a:pPr lvl="1" eaLnBrk="1" hangingPunct="1"/>
            <a:endParaRPr lang="en-US" altLang="zh-CN" sz="2000" dirty="0" smtClean="0"/>
          </a:p>
          <a:p>
            <a:pPr lvl="1" eaLnBrk="1" hangingPunct="1"/>
            <a:r>
              <a:rPr lang="zh-CN" altLang="en-US" sz="2000" dirty="0" smtClean="0"/>
              <a:t>目前有一些公认的标准来评价是一密码系统是否不好，但没有任何办法可以评价一个密码系统是否好！</a:t>
            </a:r>
            <a:endParaRPr lang="en-US" altLang="zh-CN" sz="2000" dirty="0" smtClean="0"/>
          </a:p>
          <a:p>
            <a:pPr lvl="2" eaLnBrk="1" hangingPunct="1"/>
            <a:r>
              <a:rPr lang="zh-CN" altLang="en-US" sz="1800" dirty="0" smtClean="0"/>
              <a:t>例如：相关性、雪崩效应等</a:t>
            </a:r>
            <a:endParaRPr lang="en-US" altLang="zh-CN" sz="18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46</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9" name="流程图: 可选过程 8">
            <a:hlinkClick r:id="rId5" action="ppaction://hlinksldjump"/>
          </p:cNvPr>
          <p:cNvSpPr/>
          <p:nvPr/>
        </p:nvSpPr>
        <p:spPr>
          <a:xfrm>
            <a:off x="4293907"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1099814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pPr eaLnBrk="1" hangingPunct="1"/>
            <a:endParaRPr lang="en-US" smtClean="0"/>
          </a:p>
        </p:txBody>
      </p:sp>
      <p:sp>
        <p:nvSpPr>
          <p:cNvPr id="63491" name="内容占位符 2"/>
          <p:cNvSpPr>
            <a:spLocks noGrp="1"/>
          </p:cNvSpPr>
          <p:nvPr>
            <p:ph idx="1"/>
          </p:nvPr>
        </p:nvSpPr>
        <p:spPr/>
        <p:txBody>
          <a:bodyPr/>
          <a:lstStyle/>
          <a:p>
            <a:pPr eaLnBrk="1" hangingPunct="1"/>
            <a:endParaRPr lang="en-US" dirty="0" smtClean="0"/>
          </a:p>
          <a:p>
            <a:pPr lvl="1" eaLnBrk="1" hangingPunct="1"/>
            <a:r>
              <a:rPr lang="zh-CN" altLang="en-US" sz="2000" i="1" dirty="0" smtClean="0">
                <a:solidFill>
                  <a:srgbClr val="0070C0"/>
                </a:solidFill>
              </a:rPr>
              <a:t>一个恶劣的习惯：用密钥的组合数来评估系统的安全性，即用穷举攻击的计算规模来表示系统的安全性。</a:t>
            </a:r>
            <a:endParaRPr lang="en-US" altLang="zh-CN" sz="2000" i="1" dirty="0" smtClean="0">
              <a:solidFill>
                <a:srgbClr val="0070C0"/>
              </a:solidFill>
            </a:endParaRPr>
          </a:p>
          <a:p>
            <a:pPr lvl="2" eaLnBrk="1" hangingPunct="1"/>
            <a:r>
              <a:rPr lang="zh-CN" altLang="en-US" sz="1800" dirty="0" smtClean="0"/>
              <a:t>这是安全性的上限，是针对密码分析员采用最笨拙的攻击方式所形成的“安全性”，会给人“安全”的假象。</a:t>
            </a:r>
            <a:endParaRPr lang="en-US" altLang="zh-CN" sz="1800" dirty="0" smtClean="0"/>
          </a:p>
          <a:p>
            <a:pPr lvl="2" eaLnBrk="1" hangingPunct="1"/>
            <a:r>
              <a:rPr lang="zh-CN" altLang="en-US" sz="1800" dirty="0" smtClean="0"/>
              <a:t>但除此之外没有关于安全性的量化表示方法。</a:t>
            </a:r>
            <a:endParaRPr lang="en-US" altLang="zh-CN" sz="1800" dirty="0" smtClean="0"/>
          </a:p>
          <a:p>
            <a:pPr lvl="1" eaLnBrk="1" hangingPunct="1"/>
            <a:endParaRPr lang="en-US" altLang="zh-CN" sz="2000" dirty="0" smtClean="0"/>
          </a:p>
          <a:p>
            <a:pPr lvl="1" eaLnBrk="1" hangingPunct="1"/>
            <a:r>
              <a:rPr lang="zh-CN" altLang="en-US" sz="2000" dirty="0" smtClean="0"/>
              <a:t>目前，衡量一个密码系统是否安全的一个通用的做法是：公开接受来自全世界的研究和攻击。</a:t>
            </a:r>
            <a:endParaRPr lang="en-US" sz="2000" dirty="0" smtClean="0"/>
          </a:p>
          <a:p>
            <a:pPr lvl="1" eaLnBrk="1" hangingPunct="1"/>
            <a:endParaRPr lang="en-US" dirty="0" smtClean="0"/>
          </a:p>
          <a:p>
            <a:pPr lvl="1" eaLnBrk="1" hangingPunct="1"/>
            <a:r>
              <a:rPr lang="zh-CN" altLang="en-US" sz="2000" dirty="0" smtClean="0"/>
              <a:t>选择安全的密码系统时，选择公开的、公认的密码系统。</a:t>
            </a:r>
            <a:endParaRPr lang="en-US" altLang="en-US" sz="20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47</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9" name="流程图: 可选过程 8">
            <a:hlinkClick r:id="rId5" action="ppaction://hlinksldjump"/>
          </p:cNvPr>
          <p:cNvSpPr/>
          <p:nvPr/>
        </p:nvSpPr>
        <p:spPr>
          <a:xfrm>
            <a:off x="4293907"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10315826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pPr eaLnBrk="1" hangingPunct="1"/>
            <a:endParaRPr lang="en-US" smtClean="0"/>
          </a:p>
        </p:txBody>
      </p:sp>
      <p:sp>
        <p:nvSpPr>
          <p:cNvPr id="64515" name="内容占位符 2"/>
          <p:cNvSpPr>
            <a:spLocks noGrp="1"/>
          </p:cNvSpPr>
          <p:nvPr>
            <p:ph idx="1"/>
          </p:nvPr>
        </p:nvSpPr>
        <p:spPr/>
        <p:txBody>
          <a:bodyPr/>
          <a:lstStyle/>
          <a:p>
            <a:pPr eaLnBrk="1" hangingPunct="1"/>
            <a:r>
              <a:rPr lang="zh-CN" altLang="en-US" dirty="0" smtClean="0">
                <a:solidFill>
                  <a:srgbClr val="FF0000"/>
                </a:solidFill>
              </a:rPr>
              <a:t>表面的复杂性可能是虚假的，因为它们可以为密码编制者给出一种安全性的错觉</a:t>
            </a:r>
            <a:endParaRPr lang="en-US" altLang="zh-CN" dirty="0" smtClean="0">
              <a:solidFill>
                <a:srgbClr val="FF0000"/>
              </a:solidFill>
            </a:endParaRPr>
          </a:p>
          <a:p>
            <a:pPr lvl="1" eaLnBrk="1" hangingPunct="1"/>
            <a:r>
              <a:rPr lang="zh-CN" altLang="en-US" sz="2000" dirty="0" smtClean="0"/>
              <a:t>为增强系统安全性，密码编制者往往会增加各种纷杂的办法，或者增加一些使用规范和行政要求</a:t>
            </a:r>
            <a:endParaRPr lang="en-US" altLang="zh-CN" sz="2000" dirty="0" smtClean="0"/>
          </a:p>
          <a:p>
            <a:pPr lvl="2" eaLnBrk="1" hangingPunct="1"/>
            <a:endParaRPr lang="en-US" altLang="zh-CN" sz="1600" dirty="0" smtClean="0"/>
          </a:p>
          <a:p>
            <a:pPr lvl="1" eaLnBrk="1" hangingPunct="1"/>
            <a:r>
              <a:rPr lang="zh-CN" altLang="en-US" sz="2000" dirty="0" smtClean="0"/>
              <a:t>可能使得通常的密码分析方法失效，但也往往会造成另一些意想不到的突破口</a:t>
            </a:r>
            <a:endParaRPr lang="en-US" altLang="zh-CN" sz="2000" dirty="0" smtClean="0"/>
          </a:p>
          <a:p>
            <a:pPr lvl="2" eaLnBrk="1" hangingPunct="1"/>
            <a:endParaRPr lang="en-US" altLang="zh-CN" sz="1600" dirty="0" smtClean="0"/>
          </a:p>
          <a:p>
            <a:pPr lvl="1" eaLnBrk="1" hangingPunct="1"/>
            <a:r>
              <a:rPr lang="zh-CN" altLang="en-US" sz="2000" dirty="0" smtClean="0"/>
              <a:t>编码时复杂不代表分析时必然复杂，例如</a:t>
            </a:r>
            <a:endParaRPr lang="en-US" altLang="zh-CN" sz="2000" dirty="0" smtClean="0"/>
          </a:p>
          <a:p>
            <a:pPr lvl="2" eaLnBrk="1" hangingPunct="1"/>
            <a:r>
              <a:rPr lang="zh-CN" altLang="en-US" sz="1800" dirty="0" smtClean="0"/>
              <a:t>代换加密中，有时人们会禁止将字母加密成其自身。这看似会使得密文更加混乱，更加不容易泄漏信息，但这个性质却降低了攻击者的工作量。</a:t>
            </a:r>
            <a:endParaRPr lang="en-US" altLang="zh-CN" sz="1800" dirty="0" smtClean="0"/>
          </a:p>
          <a:p>
            <a:pPr lvl="2" eaLnBrk="1" hangingPunct="1"/>
            <a:r>
              <a:rPr lang="zh-CN" altLang="en-US" sz="1800" dirty="0" smtClean="0"/>
              <a:t>二战中，德国人规定一个月内密钥不得重复，效果是英国人减少工作量</a:t>
            </a:r>
            <a:endParaRPr lang="en-US" altLang="zh-CN" sz="18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48</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9" name="流程图: 可选过程 8">
            <a:hlinkClick r:id="rId5" action="ppaction://hlinksldjump"/>
          </p:cNvPr>
          <p:cNvSpPr/>
          <p:nvPr/>
        </p:nvSpPr>
        <p:spPr>
          <a:xfrm>
            <a:off x="4293907"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31127848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endParaRPr lang="en-US" smtClean="0"/>
          </a:p>
        </p:txBody>
      </p:sp>
      <p:sp>
        <p:nvSpPr>
          <p:cNvPr id="3" name="内容占位符 2"/>
          <p:cNvSpPr>
            <a:spLocks noGrp="1"/>
          </p:cNvSpPr>
          <p:nvPr>
            <p:ph idx="1"/>
          </p:nvPr>
        </p:nvSpPr>
        <p:spPr/>
        <p:txBody>
          <a:bodyPr/>
          <a:lstStyle/>
          <a:p>
            <a:pPr eaLnBrk="1" hangingPunct="1">
              <a:defRPr/>
            </a:pPr>
            <a:endParaRPr lang="en-US" dirty="0" smtClean="0"/>
          </a:p>
          <a:p>
            <a:pPr lvl="2" eaLnBrk="1" hangingPunct="1">
              <a:defRPr/>
            </a:pPr>
            <a:r>
              <a:rPr lang="zh-CN" altLang="en-US" dirty="0" smtClean="0"/>
              <a:t>考虑这样一个系统：</a:t>
            </a:r>
            <a:endParaRPr lang="en-US" altLang="zh-CN" dirty="0" smtClean="0"/>
          </a:p>
          <a:p>
            <a:pPr marL="1341438" lvl="3" indent="0" eaLnBrk="1" hangingPunct="1">
              <a:buFont typeface="Arial" charset="0"/>
              <a:buNone/>
              <a:defRPr/>
            </a:pPr>
            <a:r>
              <a:rPr lang="zh-CN" altLang="en-US" sz="2000" dirty="0" smtClean="0"/>
              <a:t>在分组加密中，假设每组的加密运算是密钥与明文的异或，后一块用前一块的加密结果作为密钥，即</a:t>
            </a:r>
            <a:endParaRPr lang="en-US" altLang="zh-CN" sz="2000" dirty="0" smtClean="0"/>
          </a:p>
          <a:p>
            <a:pPr lvl="3" eaLnBrk="1" hangingPunct="1">
              <a:buFont typeface="Arial" charset="0"/>
              <a:buNone/>
              <a:defRPr/>
            </a:pPr>
            <a:r>
              <a:rPr lang="en-US" sz="2000" dirty="0" smtClean="0"/>
              <a:t>			C</a:t>
            </a:r>
            <a:r>
              <a:rPr lang="en-US" sz="2000" baseline="-25000" dirty="0" smtClean="0"/>
              <a:t>1</a:t>
            </a:r>
            <a:r>
              <a:rPr lang="en-US" sz="2000" dirty="0" smtClean="0"/>
              <a:t>=k</a:t>
            </a:r>
            <a:r>
              <a:rPr lang="en-US" sz="2000" dirty="0" smtClean="0">
                <a:sym typeface="Symbol"/>
              </a:rPr>
              <a:t></a:t>
            </a:r>
            <a:r>
              <a:rPr lang="en-US" sz="2000" dirty="0" smtClean="0"/>
              <a:t>m</a:t>
            </a:r>
            <a:r>
              <a:rPr lang="en-US" sz="2000" baseline="-25000" dirty="0" smtClean="0"/>
              <a:t>1</a:t>
            </a:r>
            <a:r>
              <a:rPr lang="en-US" altLang="zh-CN" sz="2000" dirty="0" smtClean="0"/>
              <a:t>, C</a:t>
            </a:r>
            <a:r>
              <a:rPr lang="en-US" sz="2000" baseline="-25000" dirty="0" smtClean="0"/>
              <a:t>2</a:t>
            </a:r>
            <a:r>
              <a:rPr lang="en-US" sz="2000" dirty="0" smtClean="0"/>
              <a:t>=C</a:t>
            </a:r>
            <a:r>
              <a:rPr lang="en-US" sz="2000" baseline="-25000" dirty="0" smtClean="0"/>
              <a:t>1</a:t>
            </a:r>
            <a:r>
              <a:rPr lang="en-US" sz="2000" dirty="0" smtClean="0">
                <a:sym typeface="Symbol"/>
              </a:rPr>
              <a:t></a:t>
            </a:r>
            <a:r>
              <a:rPr lang="en-US" sz="2000" dirty="0" smtClean="0"/>
              <a:t>m</a:t>
            </a:r>
            <a:r>
              <a:rPr lang="en-US" sz="2000" baseline="-25000" dirty="0" smtClean="0"/>
              <a:t>2</a:t>
            </a:r>
            <a:r>
              <a:rPr lang="en-US" altLang="zh-CN" sz="2000" dirty="0" smtClean="0"/>
              <a:t>, C</a:t>
            </a:r>
            <a:r>
              <a:rPr lang="en-US" sz="2000" baseline="-25000" dirty="0" smtClean="0"/>
              <a:t>3</a:t>
            </a:r>
            <a:r>
              <a:rPr lang="en-US" sz="2000" dirty="0" smtClean="0"/>
              <a:t>=C</a:t>
            </a:r>
            <a:r>
              <a:rPr lang="en-US" sz="2000" baseline="-25000" dirty="0" smtClean="0"/>
              <a:t>2</a:t>
            </a:r>
            <a:r>
              <a:rPr lang="en-US" sz="2000" dirty="0" smtClean="0">
                <a:sym typeface="Symbol"/>
              </a:rPr>
              <a:t></a:t>
            </a:r>
            <a:r>
              <a:rPr lang="en-US" sz="2000" dirty="0" smtClean="0"/>
              <a:t>m</a:t>
            </a:r>
            <a:r>
              <a:rPr lang="en-US" sz="2000" baseline="-25000" dirty="0" smtClean="0"/>
              <a:t>3</a:t>
            </a:r>
            <a:r>
              <a:rPr lang="zh-CN" altLang="en-US" sz="2000" dirty="0" smtClean="0"/>
              <a:t>，</a:t>
            </a:r>
            <a:r>
              <a:rPr lang="en-US" altLang="zh-CN" sz="2000" dirty="0" smtClean="0"/>
              <a:t>…</a:t>
            </a:r>
          </a:p>
          <a:p>
            <a:pPr marL="1341438" lvl="3" indent="0" eaLnBrk="1" hangingPunct="1">
              <a:buFont typeface="Arial" charset="0"/>
              <a:buNone/>
              <a:defRPr/>
            </a:pPr>
            <a:r>
              <a:rPr lang="zh-CN" altLang="en-US" sz="2000" dirty="0" smtClean="0"/>
              <a:t>该系统中，密钥仅用了一次，而后面每一块都用了新的密钥，似乎很安全。</a:t>
            </a:r>
            <a:endParaRPr lang="en-US" altLang="zh-CN" sz="2000" dirty="0" smtClean="0"/>
          </a:p>
          <a:p>
            <a:pPr lvl="2" eaLnBrk="1" hangingPunct="1">
              <a:defRPr/>
            </a:pPr>
            <a:endParaRPr lang="en-US" altLang="zh-CN" dirty="0" smtClean="0"/>
          </a:p>
          <a:p>
            <a:pPr lvl="2" eaLnBrk="1" hangingPunct="1">
              <a:defRPr/>
            </a:pPr>
            <a:endParaRPr lang="en-US" dirty="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49</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9" name="流程图: 可选过程 8">
            <a:hlinkClick r:id="rId5" action="ppaction://hlinksldjump"/>
          </p:cNvPr>
          <p:cNvSpPr/>
          <p:nvPr/>
        </p:nvSpPr>
        <p:spPr>
          <a:xfrm>
            <a:off x="4293907"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graphicFrame>
        <p:nvGraphicFramePr>
          <p:cNvPr id="4" name="表格 3"/>
          <p:cNvGraphicFramePr>
            <a:graphicFrameLocks noGrp="1"/>
          </p:cNvGraphicFramePr>
          <p:nvPr>
            <p:extLst>
              <p:ext uri="{D42A27DB-BD31-4B8C-83A1-F6EECF244321}">
                <p14:modId xmlns:p14="http://schemas.microsoft.com/office/powerpoint/2010/main" val="433821395"/>
              </p:ext>
            </p:extLst>
          </p:nvPr>
        </p:nvGraphicFramePr>
        <p:xfrm>
          <a:off x="3203848" y="4005064"/>
          <a:ext cx="3386665" cy="1112520"/>
        </p:xfrm>
        <a:graphic>
          <a:graphicData uri="http://schemas.openxmlformats.org/drawingml/2006/table">
            <a:tbl>
              <a:tblPr firstRow="1" bandRow="1">
                <a:tableStyleId>{2D5ABB26-0587-4C30-8999-92F81FD0307C}</a:tableStyleId>
              </a:tblPr>
              <a:tblGrid>
                <a:gridCol w="677333"/>
                <a:gridCol w="677333"/>
                <a:gridCol w="677333"/>
                <a:gridCol w="677333"/>
                <a:gridCol w="677333"/>
              </a:tblGrid>
              <a:tr h="370840">
                <a:tc>
                  <a:txBody>
                    <a:bodyPr/>
                    <a:lstStyle/>
                    <a:p>
                      <a:pPr algn="ctr"/>
                      <a:r>
                        <a:rPr lang="en-US" altLang="zh-CN" dirty="0" smtClean="0"/>
                        <a:t>k</a:t>
                      </a:r>
                      <a:endParaRPr lang="zh-CN" altLang="en-US" dirty="0"/>
                    </a:p>
                  </a:txBody>
                  <a:tcPr/>
                </a:tc>
                <a:tc>
                  <a:txBody>
                    <a:bodyPr/>
                    <a:lstStyle/>
                    <a:p>
                      <a:pPr algn="ctr"/>
                      <a:r>
                        <a:rPr lang="en-US" altLang="zh-CN" dirty="0" smtClean="0"/>
                        <a:t>C</a:t>
                      </a:r>
                      <a:r>
                        <a:rPr lang="en-US" altLang="zh-CN" baseline="-25000" dirty="0" smtClean="0"/>
                        <a:t>1</a:t>
                      </a:r>
                      <a:endParaRPr lang="zh-CN" altLang="en-US" baseline="-25000" dirty="0"/>
                    </a:p>
                  </a:txBody>
                  <a:tcPr/>
                </a:tc>
                <a:tc>
                  <a:txBody>
                    <a:bodyPr/>
                    <a:lstStyle/>
                    <a:p>
                      <a:pPr algn="ctr"/>
                      <a:r>
                        <a:rPr lang="en-US" altLang="zh-CN" dirty="0" smtClean="0"/>
                        <a:t>C</a:t>
                      </a:r>
                      <a:r>
                        <a:rPr lang="en-US" altLang="zh-CN" baseline="-25000" dirty="0" smtClean="0"/>
                        <a:t>2</a:t>
                      </a:r>
                      <a:endParaRPr lang="zh-CN" altLang="en-US" baseline="-25000" dirty="0"/>
                    </a:p>
                  </a:txBody>
                  <a:tcPr/>
                </a:tc>
                <a:tc>
                  <a:txBody>
                    <a:bodyPr/>
                    <a:lstStyle/>
                    <a:p>
                      <a:pPr algn="ctr"/>
                      <a:r>
                        <a:rPr lang="en-US" altLang="zh-CN" dirty="0" smtClean="0"/>
                        <a:t>C</a:t>
                      </a:r>
                      <a:r>
                        <a:rPr lang="en-US" altLang="zh-CN" baseline="-25000" dirty="0" smtClean="0"/>
                        <a:t>3</a:t>
                      </a:r>
                      <a:endParaRPr lang="zh-CN" altLang="en-US" baseline="-25000" dirty="0"/>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m</a:t>
                      </a:r>
                      <a:r>
                        <a:rPr lang="en-US" altLang="zh-CN" baseline="-25000" dirty="0" smtClean="0"/>
                        <a:t>1</a:t>
                      </a:r>
                      <a:endParaRPr lang="zh-CN" altLang="en-US" baseline="-25000"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m</a:t>
                      </a:r>
                      <a:r>
                        <a:rPr lang="en-US" altLang="zh-CN" baseline="-25000" dirty="0" smtClean="0"/>
                        <a:t>2</a:t>
                      </a:r>
                      <a:endParaRPr lang="zh-CN" altLang="en-US" baseline="-25000"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m</a:t>
                      </a:r>
                      <a:r>
                        <a:rPr lang="en-US" altLang="zh-CN" baseline="-25000" dirty="0" smtClean="0"/>
                        <a:t>3</a:t>
                      </a:r>
                      <a:endParaRPr lang="zh-CN" altLang="en-US" baseline="-25000"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m</a:t>
                      </a:r>
                      <a:r>
                        <a:rPr lang="en-US" altLang="zh-CN" baseline="-25000" dirty="0" smtClean="0"/>
                        <a:t>4</a:t>
                      </a:r>
                      <a:endParaRPr lang="zh-CN" altLang="en-US" baseline="-25000"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C</a:t>
                      </a:r>
                      <a:r>
                        <a:rPr lang="en-US" altLang="zh-CN" baseline="-25000" dirty="0" smtClean="0"/>
                        <a:t>1</a:t>
                      </a:r>
                      <a:endParaRPr lang="zh-CN" altLang="en-US" baseline="-25000"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C</a:t>
                      </a:r>
                      <a:r>
                        <a:rPr lang="en-US" altLang="zh-CN" baseline="-25000" dirty="0" smtClean="0"/>
                        <a:t>2</a:t>
                      </a:r>
                      <a:endParaRPr lang="zh-CN" altLang="en-US" baseline="-25000"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C</a:t>
                      </a:r>
                      <a:r>
                        <a:rPr lang="en-US" altLang="zh-CN" baseline="-25000" dirty="0" smtClean="0"/>
                        <a:t>3</a:t>
                      </a:r>
                      <a:endParaRPr lang="zh-CN" altLang="en-US" baseline="-25000"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C</a:t>
                      </a:r>
                      <a:r>
                        <a:rPr lang="en-US" altLang="zh-CN" baseline="-25000" dirty="0" smtClean="0"/>
                        <a:t>4</a:t>
                      </a:r>
                      <a:endParaRPr lang="zh-CN" altLang="en-US" baseline="-25000"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a:t>
                      </a:r>
                      <a:endParaRPr lang="zh-CN" altLang="en-US" dirty="0"/>
                    </a:p>
                  </a:txBody>
                  <a:tcPr>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808911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第一节 安全相关问题</a:t>
            </a:r>
            <a:endParaRPr lang="zh-CN" altLang="en-US" dirty="0"/>
          </a:p>
        </p:txBody>
      </p:sp>
      <p:sp>
        <p:nvSpPr>
          <p:cNvPr id="7" name="文本占位符 6"/>
          <p:cNvSpPr>
            <a:spLocks noGrp="1"/>
          </p:cNvSpPr>
          <p:nvPr>
            <p:ph type="body" idx="1"/>
          </p:nvPr>
        </p:nvSpPr>
        <p:spPr/>
        <p:txBody>
          <a:bodyPr/>
          <a:lstStyle/>
          <a:p>
            <a:endParaRPr lang="zh-CN" altLang="en-US"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2" name="灯片编号占位符 1"/>
          <p:cNvSpPr>
            <a:spLocks noGrp="1"/>
          </p:cNvSpPr>
          <p:nvPr>
            <p:ph type="sldNum" sz="quarter" idx="10"/>
          </p:nvPr>
        </p:nvSpPr>
        <p:spPr/>
        <p:txBody>
          <a:bodyPr/>
          <a:lstStyle/>
          <a:p>
            <a:pPr>
              <a:defRPr/>
            </a:pPr>
            <a:fld id="{FC6C3F5E-09DE-47CB-B45C-8870030737BE}" type="slidenum">
              <a:rPr lang="zh-CN" altLang="en-US" smtClean="0"/>
              <a:pPr>
                <a:defRPr/>
              </a:pPr>
              <a:t>5</a:t>
            </a:fld>
            <a:endParaRPr lang="en-US" altLang="zh-CN" dirty="0"/>
          </a:p>
        </p:txBody>
      </p:sp>
    </p:spTree>
    <p:extLst>
      <p:ext uri="{BB962C8B-B14F-4D97-AF65-F5344CB8AC3E}">
        <p14:creationId xmlns:p14="http://schemas.microsoft.com/office/powerpoint/2010/main" val="31830784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endParaRPr lang="en-US" smtClean="0"/>
          </a:p>
        </p:txBody>
      </p:sp>
      <p:sp>
        <p:nvSpPr>
          <p:cNvPr id="3" name="内容占位符 2"/>
          <p:cNvSpPr>
            <a:spLocks noGrp="1"/>
          </p:cNvSpPr>
          <p:nvPr>
            <p:ph idx="1"/>
          </p:nvPr>
        </p:nvSpPr>
        <p:spPr/>
        <p:txBody>
          <a:bodyPr/>
          <a:lstStyle/>
          <a:p>
            <a:pPr eaLnBrk="1" hangingPunct="1">
              <a:defRPr/>
            </a:pPr>
            <a:endParaRPr lang="en-US" dirty="0" smtClean="0"/>
          </a:p>
          <a:p>
            <a:pPr marL="1341438" lvl="3" indent="0" eaLnBrk="1" hangingPunct="1">
              <a:buFont typeface="Arial" charset="0"/>
              <a:buNone/>
              <a:defRPr/>
            </a:pPr>
            <a:r>
              <a:rPr lang="zh-CN" altLang="en-US" sz="2000" dirty="0" smtClean="0"/>
              <a:t>但可以注意到，攻击者是可以获得密文的</a:t>
            </a:r>
            <a:endParaRPr lang="en-US" altLang="zh-CN" sz="2000" dirty="0" smtClean="0"/>
          </a:p>
          <a:p>
            <a:pPr marL="1341438" lvl="3" indent="0" eaLnBrk="1" hangingPunct="1">
              <a:buFont typeface="Arial" charset="0"/>
              <a:buNone/>
              <a:defRPr/>
            </a:pPr>
            <a:endParaRPr lang="en-US" altLang="zh-CN" sz="2000" dirty="0" smtClean="0"/>
          </a:p>
          <a:p>
            <a:pPr marL="1341438" lvl="3" indent="0" eaLnBrk="1" hangingPunct="1">
              <a:buFont typeface="Arial" charset="0"/>
              <a:buNone/>
              <a:defRPr/>
            </a:pPr>
            <a:endParaRPr lang="en-US" altLang="zh-CN" sz="2000" dirty="0"/>
          </a:p>
          <a:p>
            <a:pPr marL="1341438" lvl="3" indent="0" eaLnBrk="1" hangingPunct="1">
              <a:buFont typeface="Arial" charset="0"/>
              <a:buNone/>
              <a:defRPr/>
            </a:pPr>
            <a:endParaRPr lang="en-US" altLang="zh-CN" sz="2000" dirty="0" smtClean="0"/>
          </a:p>
          <a:p>
            <a:pPr marL="1341438" lvl="3" indent="0" eaLnBrk="1" hangingPunct="1">
              <a:buFont typeface="Arial" charset="0"/>
              <a:buNone/>
              <a:defRPr/>
            </a:pPr>
            <a:endParaRPr lang="en-US" altLang="zh-CN" sz="2000" dirty="0"/>
          </a:p>
          <a:p>
            <a:pPr marL="1341438" lvl="3" indent="0" eaLnBrk="1" hangingPunct="1">
              <a:buFont typeface="Arial" charset="0"/>
              <a:buNone/>
              <a:defRPr/>
            </a:pPr>
            <a:endParaRPr lang="en-US" altLang="zh-CN" sz="2000" dirty="0" smtClean="0"/>
          </a:p>
          <a:p>
            <a:pPr marL="1341438" lvl="3" indent="0" eaLnBrk="1" hangingPunct="1">
              <a:buNone/>
              <a:defRPr/>
            </a:pPr>
            <a:r>
              <a:rPr lang="en-US" altLang="zh-CN" sz="2000" dirty="0"/>
              <a:t>		</a:t>
            </a:r>
            <a:r>
              <a:rPr lang="en-US" altLang="zh-CN" sz="2000" dirty="0" smtClean="0"/>
              <a:t>m</a:t>
            </a:r>
            <a:r>
              <a:rPr lang="en-US" altLang="zh-CN" sz="2000" baseline="-25000" dirty="0" smtClean="0"/>
              <a:t>2</a:t>
            </a:r>
            <a:r>
              <a:rPr lang="en-US" altLang="zh-CN" sz="2000" dirty="0" smtClean="0"/>
              <a:t>=C</a:t>
            </a:r>
            <a:r>
              <a:rPr lang="en-US" altLang="zh-CN" sz="2000" baseline="-25000" dirty="0" smtClean="0"/>
              <a:t>1</a:t>
            </a:r>
            <a:r>
              <a:rPr lang="en-US" altLang="zh-CN" sz="2000" dirty="0" smtClean="0">
                <a:sym typeface="Symbol"/>
              </a:rPr>
              <a:t>C</a:t>
            </a:r>
            <a:r>
              <a:rPr lang="en-US" altLang="zh-CN" sz="2000" baseline="-25000" dirty="0" smtClean="0"/>
              <a:t>2</a:t>
            </a:r>
            <a:r>
              <a:rPr lang="en-US" altLang="zh-CN" sz="2000" dirty="0"/>
              <a:t>, </a:t>
            </a:r>
            <a:r>
              <a:rPr lang="en-US" altLang="zh-CN" sz="2000" dirty="0" smtClean="0"/>
              <a:t>m</a:t>
            </a:r>
            <a:r>
              <a:rPr lang="en-US" altLang="zh-CN" sz="2000" baseline="-25000" dirty="0" smtClean="0"/>
              <a:t>3</a:t>
            </a:r>
            <a:r>
              <a:rPr lang="en-US" altLang="zh-CN" sz="2000" dirty="0" smtClean="0"/>
              <a:t>=C</a:t>
            </a:r>
            <a:r>
              <a:rPr lang="en-US" altLang="zh-CN" sz="2000" baseline="-25000" dirty="0" smtClean="0"/>
              <a:t>2</a:t>
            </a:r>
            <a:r>
              <a:rPr lang="en-US" altLang="zh-CN" sz="2000" dirty="0" smtClean="0">
                <a:sym typeface="Symbol"/>
              </a:rPr>
              <a:t>C</a:t>
            </a:r>
            <a:r>
              <a:rPr lang="en-US" altLang="zh-CN" sz="2000" baseline="-25000" dirty="0" smtClean="0"/>
              <a:t>3</a:t>
            </a:r>
            <a:r>
              <a:rPr lang="en-US" altLang="zh-CN" sz="2000" dirty="0"/>
              <a:t>, …</a:t>
            </a:r>
          </a:p>
          <a:p>
            <a:pPr marL="1341438" lvl="3" indent="0" eaLnBrk="1" hangingPunct="1">
              <a:buFont typeface="Arial" charset="0"/>
              <a:buNone/>
              <a:defRPr/>
            </a:pPr>
            <a:endParaRPr lang="en-US" altLang="zh-CN" sz="2000" dirty="0" smtClean="0"/>
          </a:p>
          <a:p>
            <a:pPr marL="1341438" lvl="3" indent="0" eaLnBrk="1" hangingPunct="1">
              <a:buFont typeface="Arial" charset="0"/>
              <a:buNone/>
              <a:defRPr/>
            </a:pPr>
            <a:r>
              <a:rPr lang="zh-CN" altLang="en-US" sz="2000" dirty="0" smtClean="0"/>
              <a:t>则攻击者可以轻易破译第一块之后的所有密文。</a:t>
            </a:r>
            <a:endParaRPr lang="en-US" sz="2000" dirty="0" smtClean="0"/>
          </a:p>
          <a:p>
            <a:pPr lvl="2" eaLnBrk="1" hangingPunct="1">
              <a:defRPr/>
            </a:pPr>
            <a:endParaRPr lang="en-US" dirty="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50</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9" name="流程图: 可选过程 8">
            <a:hlinkClick r:id="rId5" action="ppaction://hlinksldjump"/>
          </p:cNvPr>
          <p:cNvSpPr/>
          <p:nvPr/>
        </p:nvSpPr>
        <p:spPr>
          <a:xfrm>
            <a:off x="4293907"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graphicFrame>
        <p:nvGraphicFramePr>
          <p:cNvPr id="10" name="表格 9"/>
          <p:cNvGraphicFramePr>
            <a:graphicFrameLocks noGrp="1"/>
          </p:cNvGraphicFramePr>
          <p:nvPr>
            <p:extLst>
              <p:ext uri="{D42A27DB-BD31-4B8C-83A1-F6EECF244321}">
                <p14:modId xmlns:p14="http://schemas.microsoft.com/office/powerpoint/2010/main" val="1195708614"/>
              </p:ext>
            </p:extLst>
          </p:nvPr>
        </p:nvGraphicFramePr>
        <p:xfrm>
          <a:off x="2915816" y="2492896"/>
          <a:ext cx="3386665" cy="1112520"/>
        </p:xfrm>
        <a:graphic>
          <a:graphicData uri="http://schemas.openxmlformats.org/drawingml/2006/table">
            <a:tbl>
              <a:tblPr firstRow="1" bandRow="1">
                <a:tableStyleId>{2D5ABB26-0587-4C30-8999-92F81FD0307C}</a:tableStyleId>
              </a:tblPr>
              <a:tblGrid>
                <a:gridCol w="677333"/>
                <a:gridCol w="677333"/>
                <a:gridCol w="677333"/>
                <a:gridCol w="677333"/>
                <a:gridCol w="677333"/>
              </a:tblGrid>
              <a:tr h="370840">
                <a:tc>
                  <a:txBody>
                    <a:bodyPr/>
                    <a:lstStyle/>
                    <a:p>
                      <a:pPr algn="ctr"/>
                      <a:r>
                        <a:rPr lang="en-US" altLang="zh-CN" dirty="0" smtClean="0"/>
                        <a:t>k</a:t>
                      </a:r>
                      <a:endParaRPr lang="zh-CN" altLang="en-US" dirty="0"/>
                    </a:p>
                  </a:txBody>
                  <a:tcPr/>
                </a:tc>
                <a:tc>
                  <a:txBody>
                    <a:bodyPr/>
                    <a:lstStyle/>
                    <a:p>
                      <a:pPr algn="ctr"/>
                      <a:r>
                        <a:rPr lang="en-US" altLang="zh-CN" dirty="0" smtClean="0"/>
                        <a:t>C</a:t>
                      </a:r>
                      <a:r>
                        <a:rPr lang="en-US" altLang="zh-CN" baseline="-25000" dirty="0" smtClean="0"/>
                        <a:t>1</a:t>
                      </a:r>
                      <a:endParaRPr lang="zh-CN" altLang="en-US" baseline="-25000" dirty="0"/>
                    </a:p>
                  </a:txBody>
                  <a:tcPr/>
                </a:tc>
                <a:tc>
                  <a:txBody>
                    <a:bodyPr/>
                    <a:lstStyle/>
                    <a:p>
                      <a:pPr algn="ctr"/>
                      <a:r>
                        <a:rPr lang="en-US" altLang="zh-CN" dirty="0" smtClean="0"/>
                        <a:t>C</a:t>
                      </a:r>
                      <a:r>
                        <a:rPr lang="en-US" altLang="zh-CN" baseline="-25000" dirty="0" smtClean="0"/>
                        <a:t>2</a:t>
                      </a:r>
                      <a:endParaRPr lang="zh-CN" altLang="en-US" baseline="-25000" dirty="0"/>
                    </a:p>
                  </a:txBody>
                  <a:tcPr/>
                </a:tc>
                <a:tc>
                  <a:txBody>
                    <a:bodyPr/>
                    <a:lstStyle/>
                    <a:p>
                      <a:pPr algn="ctr"/>
                      <a:r>
                        <a:rPr lang="en-US" altLang="zh-CN" dirty="0" smtClean="0"/>
                        <a:t>C</a:t>
                      </a:r>
                      <a:r>
                        <a:rPr lang="en-US" altLang="zh-CN" baseline="-25000" dirty="0" smtClean="0"/>
                        <a:t>3</a:t>
                      </a:r>
                      <a:endParaRPr lang="zh-CN" altLang="en-US" baseline="-25000" dirty="0"/>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C</a:t>
                      </a:r>
                      <a:r>
                        <a:rPr lang="en-US" altLang="zh-CN" baseline="-25000" dirty="0" smtClean="0"/>
                        <a:t>1</a:t>
                      </a:r>
                      <a:endParaRPr lang="zh-CN" altLang="en-US" baseline="-25000"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r>
                        <a:rPr lang="en-US" altLang="zh-CN" baseline="-25000" dirty="0" smtClean="0"/>
                        <a:t>2</a:t>
                      </a:r>
                      <a:endParaRPr lang="zh-CN" altLang="en-US" baseline="-25000"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r>
                        <a:rPr lang="en-US" altLang="zh-CN" baseline="-25000" dirty="0" smtClean="0"/>
                        <a:t>3</a:t>
                      </a:r>
                      <a:endParaRPr lang="zh-CN" altLang="en-US" baseline="-25000"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r>
                        <a:rPr lang="en-US" altLang="zh-CN" baseline="-25000" dirty="0" smtClean="0"/>
                        <a:t>4</a:t>
                      </a:r>
                      <a:endParaRPr lang="zh-CN" altLang="en-US" baseline="-25000"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m</a:t>
                      </a:r>
                      <a:r>
                        <a:rPr lang="en-US" altLang="zh-CN" baseline="-25000" dirty="0" smtClean="0"/>
                        <a:t>1</a:t>
                      </a:r>
                      <a:endParaRPr lang="zh-CN" altLang="en-US" baseline="-25000"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m</a:t>
                      </a:r>
                      <a:r>
                        <a:rPr lang="en-US" altLang="zh-CN" baseline="-25000" dirty="0" smtClean="0"/>
                        <a:t>2</a:t>
                      </a:r>
                      <a:endParaRPr lang="zh-CN" altLang="en-US" baseline="-25000"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m</a:t>
                      </a:r>
                      <a:r>
                        <a:rPr lang="en-US" altLang="zh-CN" baseline="-25000" dirty="0" smtClean="0"/>
                        <a:t>3</a:t>
                      </a:r>
                      <a:endParaRPr lang="zh-CN" altLang="en-US" baseline="-25000"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m</a:t>
                      </a:r>
                      <a:r>
                        <a:rPr lang="en-US" altLang="zh-CN" baseline="-25000" dirty="0" smtClean="0"/>
                        <a:t>4</a:t>
                      </a:r>
                      <a:endParaRPr lang="zh-CN" altLang="en-US" baseline="-25000"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a:t>
                      </a:r>
                      <a:endParaRPr lang="zh-CN" altLang="en-US" dirty="0"/>
                    </a:p>
                  </a:txBody>
                  <a:tcPr>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0216342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marL="914400" lvl="2" indent="0">
              <a:buNone/>
            </a:pPr>
            <a:r>
              <a:rPr lang="zh-CN" altLang="en-US" b="1" dirty="0" smtClean="0">
                <a:solidFill>
                  <a:srgbClr val="FF0000"/>
                </a:solidFill>
              </a:rPr>
              <a:t>               简单</a:t>
            </a:r>
            <a:r>
              <a:rPr lang="zh-CN" altLang="en-US" b="1" dirty="0" smtClean="0">
                <a:solidFill>
                  <a:srgbClr val="FF0000"/>
                </a:solidFill>
              </a:rPr>
              <a:t>的也许就是最好的</a:t>
            </a:r>
            <a:endParaRPr lang="en-US" b="1" dirty="0">
              <a:solidFill>
                <a:srgbClr val="FF0000"/>
              </a:solidFill>
            </a:endParaRPr>
          </a:p>
        </p:txBody>
      </p:sp>
      <p:pic>
        <p:nvPicPr>
          <p:cNvPr id="118786" name="Picture 2" descr="D:\照片\National Cryptologic Museum\SAM_5269.JPG"/>
          <p:cNvPicPr>
            <a:picLocks noChangeAspect="1" noChangeArrowheads="1"/>
          </p:cNvPicPr>
          <p:nvPr/>
        </p:nvPicPr>
        <p:blipFill>
          <a:blip r:embed="rId2" cstate="print"/>
          <a:srcRect/>
          <a:stretch>
            <a:fillRect/>
          </a:stretch>
        </p:blipFill>
        <p:spPr bwMode="auto">
          <a:xfrm>
            <a:off x="2483767" y="1700808"/>
            <a:ext cx="4800533" cy="3600400"/>
          </a:xfrm>
          <a:prstGeom prst="rect">
            <a:avLst/>
          </a:prstGeom>
          <a:noFill/>
        </p:spPr>
      </p:pic>
      <p:sp>
        <p:nvSpPr>
          <p:cNvPr id="7" name="TextBox 6"/>
          <p:cNvSpPr txBox="1"/>
          <p:nvPr/>
        </p:nvSpPr>
        <p:spPr>
          <a:xfrm>
            <a:off x="3563888" y="5445224"/>
            <a:ext cx="4801314" cy="369332"/>
          </a:xfrm>
          <a:prstGeom prst="rect">
            <a:avLst/>
          </a:prstGeom>
          <a:noFill/>
        </p:spPr>
        <p:txBody>
          <a:bodyPr wrap="none" rtlCol="0">
            <a:spAutoFit/>
          </a:bodyPr>
          <a:lstStyle/>
          <a:p>
            <a:r>
              <a:rPr lang="zh-CN" altLang="en-US" dirty="0" smtClean="0"/>
              <a:t>二战太平洋战场上日军曾用过的随机数发生器</a:t>
            </a:r>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51</a:t>
            </a:fld>
            <a:endParaRPr lang="en-US" altLang="zh-CN" dirty="0"/>
          </a:p>
        </p:txBody>
      </p:sp>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11" name="流程图: 可选过程 10">
            <a:hlinkClick r:id="rId6" action="ppaction://hlinksldjump"/>
          </p:cNvPr>
          <p:cNvSpPr/>
          <p:nvPr/>
        </p:nvSpPr>
        <p:spPr>
          <a:xfrm>
            <a:off x="4293907"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pic>
        <p:nvPicPr>
          <p:cNvPr id="1026" name="Picture 2" descr="c:\users\ericlee\appdata\roaming\360se6\User Data\temp\u=2476861158,3567827925&amp;fm=15&amp;gp=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0285" y="4149080"/>
            <a:ext cx="1841767" cy="122413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0" y="3212976"/>
            <a:ext cx="3059832" cy="3323987"/>
          </a:xfrm>
          <a:prstGeom prst="rect">
            <a:avLst/>
          </a:prstGeom>
          <a:solidFill>
            <a:srgbClr val="FFFF00">
              <a:alpha val="69804"/>
            </a:srgbClr>
          </a:solidFill>
        </p:spPr>
        <p:txBody>
          <a:bodyPr wrap="square">
            <a:spAutoFit/>
          </a:bodyPr>
          <a:lstStyle/>
          <a:p>
            <a:pPr algn="ctr"/>
            <a:r>
              <a:rPr lang="zh-CN" altLang="en-US" sz="1400" dirty="0" smtClean="0"/>
              <a:t>编织篮</a:t>
            </a:r>
            <a:endParaRPr lang="en-US" altLang="zh-CN" sz="1400" dirty="0"/>
          </a:p>
          <a:p>
            <a:pPr indent="361950"/>
            <a:r>
              <a:rPr lang="zh-CN" altLang="en-US" sz="1400" dirty="0" smtClean="0"/>
              <a:t>随机数</a:t>
            </a:r>
            <a:r>
              <a:rPr lang="zh-CN" altLang="en-US" sz="1400" dirty="0"/>
              <a:t>的产生是密码科学与艺术的关键。“随机”这个词指“没有特定模式、目的、或目标。简单来说，系统的变化越多，保护得就越好。</a:t>
            </a:r>
            <a:endParaRPr lang="en-US" altLang="zh-CN" sz="1400" dirty="0"/>
          </a:p>
          <a:p>
            <a:pPr indent="361950"/>
            <a:r>
              <a:rPr lang="zh-CN" altLang="en-US" sz="1400" dirty="0" smtClean="0"/>
              <a:t>现在</a:t>
            </a:r>
            <a:r>
              <a:rPr lang="zh-CN" altLang="en-US" sz="1400" dirty="0"/>
              <a:t>，美国及其他一些现代化实体采用前沿的强大的技术来实现所需达到的随机性级别，然而在过去，特别是无法获得技术资源的战争时期，</a:t>
            </a:r>
            <a:r>
              <a:rPr lang="zh-CN" altLang="en-US" sz="1400" dirty="0" smtClean="0"/>
              <a:t>密码人员往往不得不</a:t>
            </a:r>
            <a:r>
              <a:rPr lang="zh-CN" altLang="en-US" sz="1400" dirty="0"/>
              <a:t>采取“现场应急”的办法。</a:t>
            </a:r>
            <a:endParaRPr lang="en-US" altLang="zh-CN" sz="1400" dirty="0"/>
          </a:p>
          <a:p>
            <a:pPr indent="361950"/>
            <a:r>
              <a:rPr lang="zh-CN" altLang="en-US" sz="1400" dirty="0" smtClean="0"/>
              <a:t>这里</a:t>
            </a:r>
            <a:r>
              <a:rPr lang="zh-CN" altLang="en-US" sz="1400" dirty="0"/>
              <a:t>展出的是一个在二战太平洋战争期间缴获的日军</a:t>
            </a:r>
            <a:r>
              <a:rPr lang="zh-CN" altLang="en-US" sz="1400" dirty="0" smtClean="0"/>
              <a:t>编织篮</a:t>
            </a:r>
            <a:r>
              <a:rPr lang="zh-CN" altLang="en-US" sz="1400" dirty="0"/>
              <a:t>，里面装着一些写着四位数字的纸条，用手抽取，以产生附加的随机数。</a:t>
            </a:r>
            <a:endParaRPr lang="zh-CN" altLang="en-US" sz="1400" dirty="0"/>
          </a:p>
        </p:txBody>
      </p:sp>
    </p:spTree>
    <p:extLst>
      <p:ext uri="{BB962C8B-B14F-4D97-AF65-F5344CB8AC3E}">
        <p14:creationId xmlns:p14="http://schemas.microsoft.com/office/powerpoint/2010/main" val="24461083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pPr eaLnBrk="1" hangingPunct="1"/>
            <a:endParaRPr lang="en-US" smtClean="0"/>
          </a:p>
        </p:txBody>
      </p:sp>
      <p:sp>
        <p:nvSpPr>
          <p:cNvPr id="66563" name="内容占位符 2"/>
          <p:cNvSpPr>
            <a:spLocks noGrp="1"/>
          </p:cNvSpPr>
          <p:nvPr>
            <p:ph idx="1"/>
          </p:nvPr>
        </p:nvSpPr>
        <p:spPr/>
        <p:txBody>
          <a:bodyPr/>
          <a:lstStyle/>
          <a:p>
            <a:pPr eaLnBrk="1" hangingPunct="1"/>
            <a:r>
              <a:rPr lang="zh-CN" altLang="en-US" dirty="0" smtClean="0">
                <a:solidFill>
                  <a:srgbClr val="FF0000"/>
                </a:solidFill>
              </a:rPr>
              <a:t>判断一类方法的加密安全性时，密码错误和其它安全纪律的违反情况必须考虑</a:t>
            </a:r>
            <a:endParaRPr lang="en-US" altLang="zh-CN" dirty="0" smtClean="0">
              <a:solidFill>
                <a:srgbClr val="FF0000"/>
              </a:solidFill>
            </a:endParaRPr>
          </a:p>
          <a:p>
            <a:pPr lvl="1" eaLnBrk="1" hangingPunct="1"/>
            <a:r>
              <a:rPr lang="zh-CN" altLang="en-US" sz="2000" dirty="0" smtClean="0"/>
              <a:t>技术人员同样要关心行政管理！历史上，密码系统往往就是毁在不在乎管理的技术人员，特别是密码操作员手上。</a:t>
            </a:r>
            <a:endParaRPr lang="en-US" altLang="zh-CN" sz="2000" dirty="0" smtClean="0"/>
          </a:p>
          <a:p>
            <a:pPr lvl="1" eaLnBrk="1" hangingPunct="1"/>
            <a:endParaRPr lang="en-US" sz="2000" dirty="0" smtClean="0"/>
          </a:p>
          <a:p>
            <a:pPr lvl="2" eaLnBrk="1" hangingPunct="1"/>
            <a:r>
              <a:rPr lang="zh-CN" altLang="en-US" sz="1800" dirty="0" smtClean="0">
                <a:solidFill>
                  <a:srgbClr val="FF0000"/>
                </a:solidFill>
              </a:rPr>
              <a:t>不及时更换密钥。</a:t>
            </a:r>
            <a:r>
              <a:rPr lang="zh-CN" altLang="en-US" sz="1800" dirty="0" smtClean="0"/>
              <a:t>一战，德国</a:t>
            </a:r>
            <a:r>
              <a:rPr lang="en-US" sz="1800" dirty="0" smtClean="0"/>
              <a:t>ADFGX</a:t>
            </a:r>
            <a:r>
              <a:rPr lang="zh-CN" altLang="en-US" sz="1800" dirty="0" smtClean="0"/>
              <a:t>密码，每天更换密钥。法军潘万上校虽然找到了破译方法，但总是不能及时破译；后来德国人改进为</a:t>
            </a:r>
            <a:r>
              <a:rPr lang="en-US" sz="1800" dirty="0" smtClean="0"/>
              <a:t>ADFGVX</a:t>
            </a:r>
            <a:r>
              <a:rPr lang="zh-CN" altLang="en-US" sz="1800" dirty="0" smtClean="0"/>
              <a:t>密码，不再每天更换密钥。结果，法国人得到机会获取足够的密文来及时破译情报。</a:t>
            </a:r>
            <a:endParaRPr lang="en-US" altLang="zh-CN" sz="1800" dirty="0" smtClean="0"/>
          </a:p>
          <a:p>
            <a:pPr lvl="2" eaLnBrk="1" hangingPunct="1"/>
            <a:endParaRPr lang="en-US" sz="1800" dirty="0" smtClean="0"/>
          </a:p>
          <a:p>
            <a:pPr lvl="2" eaLnBrk="1" hangingPunct="1"/>
            <a:r>
              <a:rPr lang="zh-CN" altLang="en-US" sz="1800" dirty="0" smtClean="0">
                <a:solidFill>
                  <a:srgbClr val="FF0000"/>
                </a:solidFill>
              </a:rPr>
              <a:t>用特定符号来代替专有名词，不等于加密。</a:t>
            </a:r>
            <a:r>
              <a:rPr lang="zh-CN" altLang="en-US" sz="1800" dirty="0" smtClean="0"/>
              <a:t>这对于缩短电报长度是有效的，也使得明文看起来混淆一些，但在安全方面的作用十分有限。</a:t>
            </a:r>
            <a:r>
              <a:rPr lang="en-US" altLang="zh-CN" sz="1800" dirty="0" smtClean="0"/>
              <a:t>《</a:t>
            </a:r>
            <a:r>
              <a:rPr lang="zh-CN" altLang="en-US" sz="1800" dirty="0" smtClean="0"/>
              <a:t>中途岛</a:t>
            </a:r>
            <a:r>
              <a:rPr lang="en-US" altLang="zh-CN" sz="1800" dirty="0" smtClean="0"/>
              <a:t>》</a:t>
            </a:r>
            <a:r>
              <a:rPr lang="zh-CN" altLang="en-US" sz="1800" dirty="0" smtClean="0"/>
              <a:t>电影中，美国人轻易地用假情报获悉了日军用“</a:t>
            </a:r>
            <a:r>
              <a:rPr lang="en-US" sz="1800" dirty="0" smtClean="0"/>
              <a:t>AF=</a:t>
            </a:r>
            <a:r>
              <a:rPr lang="zh-CN" altLang="en-US" sz="1800" dirty="0" smtClean="0"/>
              <a:t>中途岛”的代换。</a:t>
            </a:r>
            <a:endParaRPr lang="en-US" sz="18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52</a:t>
            </a:fld>
            <a:endParaRPr lang="en-US" altLang="zh-CN" dirty="0"/>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7" name="流程图: 可选过程 6">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8" name="流程图: 可选过程 7">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9" name="流程图: 可选过程 8">
            <a:hlinkClick r:id="rId6" action="ppaction://hlinksldjump"/>
          </p:cNvPr>
          <p:cNvSpPr/>
          <p:nvPr/>
        </p:nvSpPr>
        <p:spPr>
          <a:xfrm>
            <a:off x="4293907"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10041812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pPr eaLnBrk="1" hangingPunct="1"/>
            <a:endParaRPr lang="en-US" smtClean="0"/>
          </a:p>
        </p:txBody>
      </p:sp>
      <p:sp>
        <p:nvSpPr>
          <p:cNvPr id="67587" name="内容占位符 2"/>
          <p:cNvSpPr>
            <a:spLocks noGrp="1"/>
          </p:cNvSpPr>
          <p:nvPr>
            <p:ph idx="1"/>
          </p:nvPr>
        </p:nvSpPr>
        <p:spPr/>
        <p:txBody>
          <a:bodyPr/>
          <a:lstStyle/>
          <a:p>
            <a:pPr lvl="2" eaLnBrk="1" hangingPunct="1"/>
            <a:r>
              <a:rPr lang="zh-CN" altLang="en-US" sz="1800" dirty="0" smtClean="0">
                <a:solidFill>
                  <a:srgbClr val="FF0000"/>
                </a:solidFill>
              </a:rPr>
              <a:t>惯用语的泄漏。</a:t>
            </a:r>
            <a:r>
              <a:rPr lang="zh-CN" altLang="en-US" sz="1800" dirty="0" smtClean="0"/>
              <a:t>这给</a:t>
            </a:r>
            <a:r>
              <a:rPr lang="zh-CN" altLang="en-US" sz="1800" dirty="0"/>
              <a:t>密码分析员提供了一个绝佳的已知明文攻击的机会</a:t>
            </a:r>
            <a:r>
              <a:rPr lang="zh-CN" altLang="en-US" sz="1800" dirty="0" smtClean="0"/>
              <a:t>。</a:t>
            </a:r>
            <a:r>
              <a:rPr lang="zh-CN" altLang="en-US" sz="1800" dirty="0"/>
              <a:t>事实上，为了避免明文猜测，密码操作员被要求缩写常用语和长名词，同时允许使用刻意的拼写错误</a:t>
            </a:r>
            <a:r>
              <a:rPr lang="zh-CN" altLang="en-US" sz="1800" dirty="0" smtClean="0"/>
              <a:t>。操作员有时会出于过于相信密码机，或出于懒惰，或由于时间紧迫，或由于害怕（德国密码员就从不敢缩写或错拼“</a:t>
            </a:r>
            <a:r>
              <a:rPr lang="en-US" sz="1800" dirty="0" err="1" smtClean="0"/>
              <a:t>Heil</a:t>
            </a:r>
            <a:r>
              <a:rPr lang="en-US" sz="1800" dirty="0" smtClean="0"/>
              <a:t> Hitler</a:t>
            </a:r>
            <a:r>
              <a:rPr lang="zh-CN" altLang="en-US" sz="1800" dirty="0" smtClean="0"/>
              <a:t>”）而违反规则。</a:t>
            </a:r>
            <a:r>
              <a:rPr lang="zh-CN" altLang="en-US" sz="1800" dirty="0"/>
              <a:t>日本人在电报开头常公式化的运用“我荣幸地通知阁下”、“关于阁下”等套话。</a:t>
            </a:r>
            <a:endParaRPr lang="en-US" altLang="zh-CN" sz="1800" dirty="0" smtClean="0"/>
          </a:p>
          <a:p>
            <a:pPr lvl="2" eaLnBrk="1" hangingPunct="1"/>
            <a:endParaRPr lang="en-US" sz="1800" dirty="0" smtClean="0"/>
          </a:p>
          <a:p>
            <a:pPr lvl="2" eaLnBrk="1" hangingPunct="1"/>
            <a:r>
              <a:rPr lang="zh-CN" altLang="en-US" sz="1800" dirty="0" smtClean="0">
                <a:solidFill>
                  <a:srgbClr val="FF0000"/>
                </a:solidFill>
              </a:rPr>
              <a:t>重复的报文。</a:t>
            </a:r>
            <a:r>
              <a:rPr lang="zh-CN" altLang="en-US" sz="1800" dirty="0" smtClean="0"/>
              <a:t>直接用密码加密天气预报，等于是为对手的破译提供了大量可用的明文猜测。同样，相似的战况汇报、自作聪明的规定（重要词汇重复两遍甚至三遍），都给对手提供了大量素材。</a:t>
            </a:r>
            <a:endParaRPr lang="en-US" altLang="zh-CN" sz="1800" dirty="0" smtClean="0"/>
          </a:p>
          <a:p>
            <a:pPr lvl="2" eaLnBrk="1" hangingPunct="1"/>
            <a:endParaRPr lang="en-US" sz="1800" dirty="0" smtClean="0"/>
          </a:p>
          <a:p>
            <a:pPr lvl="2" eaLnBrk="1" hangingPunct="1"/>
            <a:r>
              <a:rPr lang="zh-CN" altLang="en-US" sz="1800" dirty="0" smtClean="0">
                <a:solidFill>
                  <a:srgbClr val="FF0000"/>
                </a:solidFill>
              </a:rPr>
              <a:t>使用常用词或短语作为密钥。</a:t>
            </a:r>
            <a:r>
              <a:rPr lang="zh-CN" altLang="en-US" sz="1800" dirty="0"/>
              <a:t>需要</a:t>
            </a:r>
            <a:r>
              <a:rPr lang="zh-CN" altLang="en-US" sz="1800" dirty="0" smtClean="0"/>
              <a:t>时常更新</a:t>
            </a:r>
            <a:r>
              <a:rPr lang="zh-CN" altLang="en-US" sz="1800" dirty="0"/>
              <a:t>密钥的</a:t>
            </a:r>
            <a:r>
              <a:rPr lang="zh-CN" altLang="en-US" sz="1800" dirty="0" smtClean="0"/>
              <a:t>操作员非常容易发生这个惰性错误。这将使得对手很容易猜测出密钥。在二战中，德国的</a:t>
            </a:r>
            <a:r>
              <a:rPr lang="en-US" altLang="zh-CN" sz="1800" dirty="0" smtClean="0"/>
              <a:t>ENIGMA</a:t>
            </a:r>
            <a:r>
              <a:rPr lang="zh-CN" altLang="en-US" sz="1800" dirty="0" smtClean="0"/>
              <a:t>发报员就曾普遍地出现这个错误。</a:t>
            </a:r>
            <a:endParaRPr lang="en-US" sz="18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53</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9" name="流程图: 可选过程 8">
            <a:hlinkClick r:id="rId5" action="ppaction://hlinksldjump"/>
          </p:cNvPr>
          <p:cNvSpPr/>
          <p:nvPr/>
        </p:nvSpPr>
        <p:spPr>
          <a:xfrm>
            <a:off x="4293907"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11810175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pPr eaLnBrk="1" hangingPunct="1"/>
            <a:endParaRPr lang="en-US" smtClean="0"/>
          </a:p>
        </p:txBody>
      </p:sp>
      <p:sp>
        <p:nvSpPr>
          <p:cNvPr id="68611" name="内容占位符 2"/>
          <p:cNvSpPr>
            <a:spLocks noGrp="1"/>
          </p:cNvSpPr>
          <p:nvPr>
            <p:ph idx="1"/>
          </p:nvPr>
        </p:nvSpPr>
        <p:spPr/>
        <p:txBody>
          <a:bodyPr/>
          <a:lstStyle/>
          <a:p>
            <a:pPr lvl="2" eaLnBrk="1" hangingPunct="1"/>
            <a:r>
              <a:rPr lang="zh-CN" altLang="en-US" sz="1800" dirty="0" smtClean="0">
                <a:solidFill>
                  <a:srgbClr val="FF0000"/>
                </a:solidFill>
              </a:rPr>
              <a:t>不自觉地用密码系统加密不需要加密的东西。</a:t>
            </a:r>
            <a:r>
              <a:rPr lang="zh-CN" altLang="en-US" sz="1800" dirty="0" smtClean="0"/>
              <a:t>这样做除了为对手提供素材之外，没有任何好处。对于需要加密的文件，就应该严格地一丝不苟地进行必要的操作；对于不需要加密的信息，就完全不要加密。</a:t>
            </a:r>
            <a:endParaRPr lang="en-US" altLang="zh-CN" sz="1800" dirty="0" smtClean="0"/>
          </a:p>
          <a:p>
            <a:pPr lvl="2" eaLnBrk="1" hangingPunct="1"/>
            <a:endParaRPr lang="en-US" sz="1800" dirty="0" smtClean="0"/>
          </a:p>
          <a:p>
            <a:pPr lvl="2" eaLnBrk="1" hangingPunct="1"/>
            <a:r>
              <a:rPr lang="zh-CN" altLang="en-US" sz="1800" dirty="0" smtClean="0">
                <a:solidFill>
                  <a:srgbClr val="FF0000"/>
                </a:solidFill>
              </a:rPr>
              <a:t>广播同一份情报。</a:t>
            </a:r>
            <a:r>
              <a:rPr lang="zh-CN" altLang="en-US" sz="1800" dirty="0" smtClean="0"/>
              <a:t>可能需要将同一份明文加密发送给多个使用不同密码系统的单位，而其中最弱的一环将拖垮最强的系统。即使多个单位使用同样的密码系统，其密钥也可能不同，这也会使得同一个明文被不同密钥加密，从而泄露关于密钥结构的信息。</a:t>
            </a:r>
            <a:endParaRPr lang="en-US" altLang="zh-CN" sz="1800" dirty="0" smtClean="0"/>
          </a:p>
          <a:p>
            <a:pPr lvl="3" eaLnBrk="1" hangingPunct="1"/>
            <a:r>
              <a:rPr lang="zh-CN" altLang="en-US" sz="1600" dirty="0" smtClean="0"/>
              <a:t>正确的做法是，将明文进行重写，为每个密码系统撰写不同风格的明文，其中的关键词和常用词都用不同的表达方式。然而，能够严格这样做的人很少，毕竟，这太繁琐了。</a:t>
            </a:r>
            <a:endParaRPr lang="en-US" altLang="zh-CN" sz="1600" dirty="0" smtClean="0"/>
          </a:p>
          <a:p>
            <a:pPr lvl="2" eaLnBrk="1" hangingPunct="1"/>
            <a:endParaRPr lang="en-US" sz="1800" dirty="0" smtClean="0"/>
          </a:p>
          <a:p>
            <a:pPr lvl="2" eaLnBrk="1" hangingPunct="1"/>
            <a:r>
              <a:rPr lang="zh-CN" altLang="en-US" sz="1800" dirty="0" smtClean="0"/>
              <a:t>英国布莱奇利庄园六号棚屋的负责人曾说：</a:t>
            </a:r>
            <a:r>
              <a:rPr lang="en-US" altLang="zh-CN" sz="1800" dirty="0" smtClean="0"/>
              <a:t>ENIGMA</a:t>
            </a:r>
            <a:r>
              <a:rPr lang="zh-CN" altLang="en-US" sz="1800" dirty="0" smtClean="0"/>
              <a:t>密码机，就其本身而言，如果被正确使用，将会是坚不可摧的。</a:t>
            </a:r>
            <a:endParaRPr lang="en-US" altLang="zh-CN" sz="18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54</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9" name="流程图: 可选过程 8">
            <a:hlinkClick r:id="rId5" action="ppaction://hlinksldjump"/>
          </p:cNvPr>
          <p:cNvSpPr/>
          <p:nvPr/>
        </p:nvSpPr>
        <p:spPr>
          <a:xfrm>
            <a:off x="4293907"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11473140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55</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pic>
        <p:nvPicPr>
          <p:cNvPr id="6"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t="3506" b="14393"/>
          <a:stretch/>
        </p:blipFill>
        <p:spPr bwMode="auto">
          <a:xfrm>
            <a:off x="107504" y="523198"/>
            <a:ext cx="8928992" cy="549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65145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56</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pic>
        <p:nvPicPr>
          <p:cNvPr id="8"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t="3506" b="14393"/>
          <a:stretch/>
        </p:blipFill>
        <p:spPr bwMode="auto">
          <a:xfrm>
            <a:off x="107504" y="523198"/>
            <a:ext cx="8928992" cy="549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6"/>
          <p:cNvSpPr/>
          <p:nvPr/>
        </p:nvSpPr>
        <p:spPr>
          <a:xfrm>
            <a:off x="755576" y="739222"/>
            <a:ext cx="7704856" cy="1080120"/>
          </a:xfrm>
          <a:prstGeom prst="wedgeRoundRectCallout">
            <a:avLst>
              <a:gd name="adj1" fmla="val -47391"/>
              <a:gd name="adj2" fmla="val 113648"/>
              <a:gd name="adj3" fmla="val 16667"/>
            </a:avLst>
          </a:prstGeom>
          <a:solidFill>
            <a:srgbClr val="FFFF00">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德国军队在</a:t>
            </a:r>
            <a:r>
              <a:rPr lang="en-US" altLang="zh-CN" dirty="0">
                <a:solidFill>
                  <a:schemeClr val="tx1"/>
                </a:solidFill>
              </a:rPr>
              <a:t>1928</a:t>
            </a:r>
            <a:r>
              <a:rPr lang="zh-CN" altLang="en-US" dirty="0">
                <a:solidFill>
                  <a:schemeClr val="tx1"/>
                </a:solidFill>
              </a:rPr>
              <a:t>年开始使用</a:t>
            </a:r>
            <a:r>
              <a:rPr lang="en-US" altLang="zh-CN" dirty="0">
                <a:solidFill>
                  <a:schemeClr val="tx1"/>
                </a:solidFill>
              </a:rPr>
              <a:t>Enigma</a:t>
            </a:r>
            <a:r>
              <a:rPr lang="zh-CN" altLang="en-US" dirty="0">
                <a:solidFill>
                  <a:schemeClr val="tx1"/>
                </a:solidFill>
              </a:rPr>
              <a:t>密码机加密消息。该密码机可以提供高安全消息传输。德国人相信，即使该密码机被盟军缴获，没有每日的转轮设置（密钥）也无法破译。</a:t>
            </a:r>
          </a:p>
        </p:txBody>
      </p:sp>
    </p:spTree>
    <p:extLst>
      <p:ext uri="{BB962C8B-B14F-4D97-AF65-F5344CB8AC3E}">
        <p14:creationId xmlns:p14="http://schemas.microsoft.com/office/powerpoint/2010/main" val="40842143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57</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pic>
        <p:nvPicPr>
          <p:cNvPr id="8"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t="3506" b="14393"/>
          <a:stretch/>
        </p:blipFill>
        <p:spPr bwMode="auto">
          <a:xfrm>
            <a:off x="107504" y="523198"/>
            <a:ext cx="8928992" cy="549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6"/>
          <p:cNvSpPr/>
          <p:nvPr/>
        </p:nvSpPr>
        <p:spPr>
          <a:xfrm>
            <a:off x="755576" y="523198"/>
            <a:ext cx="7704856" cy="1440160"/>
          </a:xfrm>
          <a:prstGeom prst="wedgeRoundRectCallout">
            <a:avLst>
              <a:gd name="adj1" fmla="val -41457"/>
              <a:gd name="adj2" fmla="val 86280"/>
              <a:gd name="adj3" fmla="val 16667"/>
            </a:avLst>
          </a:prstGeom>
          <a:solidFill>
            <a:srgbClr val="FFFF00">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0" dirty="0">
                <a:solidFill>
                  <a:schemeClr val="tx1"/>
                </a:solidFill>
              </a:rPr>
              <a:t>1932</a:t>
            </a:r>
            <a:r>
              <a:rPr lang="zh-CN" altLang="en-US" kern="0" dirty="0">
                <a:solidFill>
                  <a:schemeClr val="tx1"/>
                </a:solidFill>
              </a:rPr>
              <a:t>年，波兰密码局雇佣三名数学家</a:t>
            </a:r>
            <a:r>
              <a:rPr lang="en-US" altLang="zh-CN" kern="0" dirty="0">
                <a:solidFill>
                  <a:schemeClr val="tx1"/>
                </a:solidFill>
              </a:rPr>
              <a:t>Marian </a:t>
            </a:r>
            <a:r>
              <a:rPr lang="en-US" altLang="zh-CN" kern="0" dirty="0" err="1">
                <a:solidFill>
                  <a:schemeClr val="tx1"/>
                </a:solidFill>
              </a:rPr>
              <a:t>Rejewski</a:t>
            </a:r>
            <a:r>
              <a:rPr lang="zh-CN" altLang="en-US" kern="0" dirty="0">
                <a:solidFill>
                  <a:schemeClr val="tx1"/>
                </a:solidFill>
              </a:rPr>
              <a:t>，</a:t>
            </a:r>
            <a:r>
              <a:rPr lang="en-US" altLang="zh-CN" kern="0" dirty="0" err="1">
                <a:solidFill>
                  <a:schemeClr val="tx1"/>
                </a:solidFill>
              </a:rPr>
              <a:t>Henryk</a:t>
            </a:r>
            <a:r>
              <a:rPr lang="en-US" altLang="zh-CN" kern="0" dirty="0">
                <a:solidFill>
                  <a:schemeClr val="tx1"/>
                </a:solidFill>
              </a:rPr>
              <a:t> </a:t>
            </a:r>
            <a:r>
              <a:rPr lang="en-US" altLang="zh-CN" kern="0" dirty="0" err="1">
                <a:solidFill>
                  <a:schemeClr val="tx1"/>
                </a:solidFill>
              </a:rPr>
              <a:t>Zygalski</a:t>
            </a:r>
            <a:r>
              <a:rPr lang="en-US" altLang="zh-CN" kern="0" dirty="0">
                <a:solidFill>
                  <a:schemeClr val="tx1"/>
                </a:solidFill>
              </a:rPr>
              <a:t>, Jerzy </a:t>
            </a:r>
            <a:r>
              <a:rPr lang="en-US" altLang="zh-CN" kern="0" dirty="0" err="1">
                <a:solidFill>
                  <a:schemeClr val="tx1"/>
                </a:solidFill>
              </a:rPr>
              <a:t>Rozycki</a:t>
            </a:r>
            <a:r>
              <a:rPr lang="zh-CN" altLang="en-US" kern="0" dirty="0">
                <a:solidFill>
                  <a:schemeClr val="tx1"/>
                </a:solidFill>
              </a:rPr>
              <a:t>来破译德国的</a:t>
            </a:r>
            <a:r>
              <a:rPr lang="en-US" altLang="zh-CN" kern="0" dirty="0">
                <a:solidFill>
                  <a:schemeClr val="tx1"/>
                </a:solidFill>
              </a:rPr>
              <a:t>Enigma</a:t>
            </a:r>
            <a:r>
              <a:rPr lang="zh-CN" altLang="en-US" kern="0" dirty="0">
                <a:solidFill>
                  <a:schemeClr val="tx1"/>
                </a:solidFill>
              </a:rPr>
              <a:t>。</a:t>
            </a:r>
            <a:r>
              <a:rPr lang="en-US" altLang="zh-CN" kern="0" dirty="0">
                <a:solidFill>
                  <a:schemeClr val="tx1"/>
                </a:solidFill>
              </a:rPr>
              <a:t> Marian </a:t>
            </a:r>
            <a:r>
              <a:rPr lang="en-US" altLang="zh-CN" kern="0" dirty="0" err="1">
                <a:solidFill>
                  <a:schemeClr val="tx1"/>
                </a:solidFill>
              </a:rPr>
              <a:t>Rejewski</a:t>
            </a:r>
            <a:r>
              <a:rPr lang="zh-CN" altLang="en-US" kern="0" dirty="0">
                <a:solidFill>
                  <a:schemeClr val="tx1"/>
                </a:solidFill>
              </a:rPr>
              <a:t>花了数月时间来分析转轮的电路，但由于机器中错杂的其它机制，单纯用转轮电路是不能解读德国情报的。波兰人利用了德国一些标准化流程来破译该系统。虽然德国不断地改变机器及其使用规定，波兰密码学家仍成功地解读了一些情报。</a:t>
            </a:r>
            <a:endParaRPr lang="zh-CN" altLang="en-US" dirty="0">
              <a:solidFill>
                <a:schemeClr val="tx1"/>
              </a:solidFill>
            </a:endParaRPr>
          </a:p>
        </p:txBody>
      </p:sp>
    </p:spTree>
    <p:extLst>
      <p:ext uri="{BB962C8B-B14F-4D97-AF65-F5344CB8AC3E}">
        <p14:creationId xmlns:p14="http://schemas.microsoft.com/office/powerpoint/2010/main" val="26896230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58</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pic>
        <p:nvPicPr>
          <p:cNvPr id="8"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t="3506" b="14393"/>
          <a:stretch/>
        </p:blipFill>
        <p:spPr bwMode="auto">
          <a:xfrm>
            <a:off x="107504" y="523198"/>
            <a:ext cx="8928992" cy="549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6"/>
          <p:cNvSpPr/>
          <p:nvPr/>
        </p:nvSpPr>
        <p:spPr>
          <a:xfrm>
            <a:off x="755576" y="523198"/>
            <a:ext cx="7704856" cy="1440160"/>
          </a:xfrm>
          <a:prstGeom prst="wedgeRoundRectCallout">
            <a:avLst>
              <a:gd name="adj1" fmla="val -34091"/>
              <a:gd name="adj2" fmla="val 86280"/>
              <a:gd name="adj3" fmla="val 16667"/>
            </a:avLst>
          </a:prstGeom>
          <a:solidFill>
            <a:srgbClr val="FFFF00">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1938</a:t>
            </a:r>
            <a:r>
              <a:rPr lang="zh-CN" altLang="en-US" dirty="0">
                <a:solidFill>
                  <a:schemeClr val="tx1"/>
                </a:solidFill>
              </a:rPr>
              <a:t>年</a:t>
            </a:r>
            <a:r>
              <a:rPr lang="en-US" altLang="zh-CN" dirty="0">
                <a:solidFill>
                  <a:schemeClr val="tx1"/>
                </a:solidFill>
              </a:rPr>
              <a:t>9</a:t>
            </a:r>
            <a:r>
              <a:rPr lang="zh-CN" altLang="en-US" dirty="0">
                <a:solidFill>
                  <a:schemeClr val="tx1"/>
                </a:solidFill>
              </a:rPr>
              <a:t>月，德国人改变了发送消息密钥的</a:t>
            </a:r>
            <a:r>
              <a:rPr lang="zh-CN" altLang="en-US" dirty="0" smtClean="0">
                <a:solidFill>
                  <a:schemeClr val="tx1"/>
                </a:solidFill>
              </a:rPr>
              <a:t>方法。</a:t>
            </a:r>
            <a:r>
              <a:rPr lang="en-US" altLang="zh-CN" dirty="0" smtClean="0">
                <a:solidFill>
                  <a:schemeClr val="tx1"/>
                </a:solidFill>
              </a:rPr>
              <a:t>Marian </a:t>
            </a:r>
            <a:r>
              <a:rPr lang="en-US" altLang="zh-CN" dirty="0" err="1">
                <a:solidFill>
                  <a:schemeClr val="tx1"/>
                </a:solidFill>
              </a:rPr>
              <a:t>Rejewski</a:t>
            </a:r>
            <a:r>
              <a:rPr lang="zh-CN" altLang="en-US" dirty="0">
                <a:solidFill>
                  <a:schemeClr val="tx1"/>
                </a:solidFill>
              </a:rPr>
              <a:t>设计了一台机器（波兰人称之为“</a:t>
            </a:r>
            <a:r>
              <a:rPr lang="en-US" altLang="zh-CN" dirty="0" err="1">
                <a:solidFill>
                  <a:schemeClr val="tx1"/>
                </a:solidFill>
              </a:rPr>
              <a:t>Bomba</a:t>
            </a:r>
            <a:r>
              <a:rPr lang="zh-CN" altLang="en-US" dirty="0">
                <a:solidFill>
                  <a:schemeClr val="tx1"/>
                </a:solidFill>
              </a:rPr>
              <a:t>”）来测试可能的密钥，从而找出德国人选用的那一组</a:t>
            </a:r>
            <a:r>
              <a:rPr lang="zh-CN" altLang="en-US" dirty="0" smtClean="0">
                <a:solidFill>
                  <a:schemeClr val="tx1"/>
                </a:solidFill>
              </a:rPr>
              <a:t>。它用</a:t>
            </a:r>
            <a:r>
              <a:rPr lang="zh-CN" altLang="en-US" dirty="0">
                <a:solidFill>
                  <a:schemeClr val="tx1"/>
                </a:solidFill>
              </a:rPr>
              <a:t>消息中的指标组和</a:t>
            </a:r>
            <a:r>
              <a:rPr lang="en-US" altLang="zh-CN" dirty="0" err="1">
                <a:solidFill>
                  <a:schemeClr val="tx1"/>
                </a:solidFill>
              </a:rPr>
              <a:t>Henryk</a:t>
            </a:r>
            <a:r>
              <a:rPr lang="en-US" altLang="zh-CN" dirty="0">
                <a:solidFill>
                  <a:schemeClr val="tx1"/>
                </a:solidFill>
              </a:rPr>
              <a:t> </a:t>
            </a:r>
            <a:r>
              <a:rPr lang="en-US" altLang="zh-CN" dirty="0" err="1">
                <a:solidFill>
                  <a:schemeClr val="tx1"/>
                </a:solidFill>
              </a:rPr>
              <a:t>Zygalski</a:t>
            </a:r>
            <a:r>
              <a:rPr lang="zh-CN" altLang="en-US" dirty="0">
                <a:solidFill>
                  <a:schemeClr val="tx1"/>
                </a:solidFill>
              </a:rPr>
              <a:t>设计的打孔卡片组来排除一些密钥。这个机器和</a:t>
            </a:r>
            <a:r>
              <a:rPr lang="en-US" altLang="zh-CN" dirty="0" err="1">
                <a:solidFill>
                  <a:schemeClr val="tx1"/>
                </a:solidFill>
              </a:rPr>
              <a:t>Zygalski</a:t>
            </a:r>
            <a:r>
              <a:rPr lang="zh-CN" altLang="en-US" dirty="0">
                <a:solidFill>
                  <a:schemeClr val="tx1"/>
                </a:solidFill>
              </a:rPr>
              <a:t>的卡片使得波兰可以在几小时内找出德国的每日更换的密钥。</a:t>
            </a:r>
          </a:p>
        </p:txBody>
      </p:sp>
    </p:spTree>
    <p:extLst>
      <p:ext uri="{BB962C8B-B14F-4D97-AF65-F5344CB8AC3E}">
        <p14:creationId xmlns:p14="http://schemas.microsoft.com/office/powerpoint/2010/main" val="31587733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59</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pic>
        <p:nvPicPr>
          <p:cNvPr id="8"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t="3506" b="14393"/>
          <a:stretch/>
        </p:blipFill>
        <p:spPr bwMode="auto">
          <a:xfrm>
            <a:off x="107504" y="523198"/>
            <a:ext cx="8928992" cy="549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6"/>
          <p:cNvSpPr/>
          <p:nvPr/>
        </p:nvSpPr>
        <p:spPr>
          <a:xfrm>
            <a:off x="755576" y="523198"/>
            <a:ext cx="7704856" cy="1440160"/>
          </a:xfrm>
          <a:prstGeom prst="wedgeRoundRectCallout">
            <a:avLst>
              <a:gd name="adj1" fmla="val -20791"/>
              <a:gd name="adj2" fmla="val 86280"/>
              <a:gd name="adj3" fmla="val 16667"/>
            </a:avLst>
          </a:prstGeom>
          <a:solidFill>
            <a:srgbClr val="FFFF00">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1939</a:t>
            </a:r>
            <a:r>
              <a:rPr lang="zh-CN" altLang="en-US" dirty="0" smtClean="0">
                <a:solidFill>
                  <a:schemeClr val="tx1"/>
                </a:solidFill>
              </a:rPr>
              <a:t>年，德国人</a:t>
            </a:r>
            <a:r>
              <a:rPr lang="zh-CN" altLang="en-US" dirty="0">
                <a:solidFill>
                  <a:schemeClr val="tx1"/>
                </a:solidFill>
              </a:rPr>
              <a:t>在</a:t>
            </a:r>
            <a:r>
              <a:rPr lang="en-US" altLang="zh-CN" dirty="0">
                <a:solidFill>
                  <a:schemeClr val="tx1"/>
                </a:solidFill>
              </a:rPr>
              <a:t>Enigma</a:t>
            </a:r>
            <a:r>
              <a:rPr lang="zh-CN" altLang="en-US" dirty="0">
                <a:solidFill>
                  <a:schemeClr val="tx1"/>
                </a:solidFill>
              </a:rPr>
              <a:t>中增加了两个新</a:t>
            </a:r>
            <a:r>
              <a:rPr lang="zh-CN" altLang="en-US" dirty="0" smtClean="0">
                <a:solidFill>
                  <a:schemeClr val="tx1"/>
                </a:solidFill>
              </a:rPr>
              <a:t>的备选转轮。</a:t>
            </a:r>
            <a:r>
              <a:rPr lang="en-US" altLang="zh-CN" dirty="0" smtClean="0">
                <a:solidFill>
                  <a:schemeClr val="tx1"/>
                </a:solidFill>
              </a:rPr>
              <a:t> </a:t>
            </a:r>
            <a:r>
              <a:rPr lang="en-US" altLang="zh-CN" dirty="0" err="1">
                <a:solidFill>
                  <a:schemeClr val="tx1"/>
                </a:solidFill>
              </a:rPr>
              <a:t>Rejewski</a:t>
            </a:r>
            <a:r>
              <a:rPr lang="zh-CN" altLang="en-US" dirty="0">
                <a:solidFill>
                  <a:schemeClr val="tx1"/>
                </a:solidFill>
              </a:rPr>
              <a:t>在</a:t>
            </a:r>
            <a:r>
              <a:rPr lang="en-US" altLang="zh-CN" dirty="0">
                <a:solidFill>
                  <a:schemeClr val="tx1"/>
                </a:solidFill>
              </a:rPr>
              <a:t>1939</a:t>
            </a:r>
            <a:r>
              <a:rPr lang="zh-CN" altLang="en-US" dirty="0">
                <a:solidFill>
                  <a:schemeClr val="tx1"/>
                </a:solidFill>
              </a:rPr>
              <a:t>年</a:t>
            </a:r>
            <a:r>
              <a:rPr lang="en-US" altLang="zh-CN" dirty="0">
                <a:solidFill>
                  <a:schemeClr val="tx1"/>
                </a:solidFill>
              </a:rPr>
              <a:t>1</a:t>
            </a:r>
            <a:r>
              <a:rPr lang="zh-CN" altLang="en-US" dirty="0">
                <a:solidFill>
                  <a:schemeClr val="tx1"/>
                </a:solidFill>
              </a:rPr>
              <a:t>月确定了新转轮的接线</a:t>
            </a:r>
            <a:r>
              <a:rPr lang="zh-CN" altLang="en-US" dirty="0" smtClean="0">
                <a:solidFill>
                  <a:schemeClr val="tx1"/>
                </a:solidFill>
              </a:rPr>
              <a:t>。然而</a:t>
            </a:r>
            <a:r>
              <a:rPr lang="zh-CN" altLang="en-US" dirty="0">
                <a:solidFill>
                  <a:schemeClr val="tx1"/>
                </a:solidFill>
              </a:rPr>
              <a:t>，</a:t>
            </a:r>
            <a:r>
              <a:rPr lang="en-US" altLang="zh-CN" dirty="0" err="1">
                <a:solidFill>
                  <a:schemeClr val="tx1"/>
                </a:solidFill>
              </a:rPr>
              <a:t>Bomba</a:t>
            </a:r>
            <a:r>
              <a:rPr lang="zh-CN" altLang="en-US" dirty="0">
                <a:solidFill>
                  <a:schemeClr val="tx1"/>
                </a:solidFill>
              </a:rPr>
              <a:t>的设计并不能用来搜索所有可能</a:t>
            </a:r>
            <a:r>
              <a:rPr lang="zh-CN" altLang="en-US" dirty="0" smtClean="0">
                <a:solidFill>
                  <a:schemeClr val="tx1"/>
                </a:solidFill>
              </a:rPr>
              <a:t>的</a:t>
            </a:r>
            <a:r>
              <a:rPr lang="en-US" altLang="zh-CN" dirty="0">
                <a:solidFill>
                  <a:schemeClr val="tx1"/>
                </a:solidFill>
              </a:rPr>
              <a:t>5</a:t>
            </a:r>
            <a:r>
              <a:rPr lang="zh-CN" altLang="en-US" dirty="0">
                <a:solidFill>
                  <a:schemeClr val="tx1"/>
                </a:solidFill>
              </a:rPr>
              <a:t>选</a:t>
            </a:r>
            <a:r>
              <a:rPr lang="en-US" altLang="zh-CN" dirty="0">
                <a:solidFill>
                  <a:schemeClr val="tx1"/>
                </a:solidFill>
              </a:rPr>
              <a:t>3</a:t>
            </a:r>
            <a:r>
              <a:rPr lang="zh-CN" altLang="en-US" dirty="0" smtClean="0">
                <a:solidFill>
                  <a:schemeClr val="tx1"/>
                </a:solidFill>
              </a:rPr>
              <a:t>转轮的</a:t>
            </a:r>
            <a:r>
              <a:rPr lang="zh-CN" altLang="en-US" dirty="0">
                <a:solidFill>
                  <a:schemeClr val="tx1"/>
                </a:solidFill>
              </a:rPr>
              <a:t>密钥。</a:t>
            </a:r>
            <a:r>
              <a:rPr lang="en-US" altLang="zh-CN" dirty="0">
                <a:solidFill>
                  <a:schemeClr val="tx1"/>
                </a:solidFill>
              </a:rPr>
              <a:t/>
            </a:r>
            <a:br>
              <a:rPr lang="en-US" altLang="zh-CN" dirty="0">
                <a:solidFill>
                  <a:schemeClr val="tx1"/>
                </a:solidFill>
              </a:rPr>
            </a:br>
            <a:r>
              <a:rPr lang="en-US" altLang="zh-CN" dirty="0">
                <a:solidFill>
                  <a:schemeClr val="tx1"/>
                </a:solidFill>
              </a:rPr>
              <a:t>1939</a:t>
            </a:r>
            <a:r>
              <a:rPr lang="zh-CN" altLang="en-US" dirty="0">
                <a:solidFill>
                  <a:schemeClr val="tx1"/>
                </a:solidFill>
              </a:rPr>
              <a:t>年</a:t>
            </a:r>
            <a:r>
              <a:rPr lang="en-US" altLang="zh-CN" dirty="0">
                <a:solidFill>
                  <a:schemeClr val="tx1"/>
                </a:solidFill>
              </a:rPr>
              <a:t>7</a:t>
            </a:r>
            <a:r>
              <a:rPr lang="zh-CN" altLang="en-US" dirty="0">
                <a:solidFill>
                  <a:schemeClr val="tx1"/>
                </a:solidFill>
              </a:rPr>
              <a:t>月，波兰密码局的代表与法国和英国同行会面，并提供了</a:t>
            </a:r>
            <a:r>
              <a:rPr lang="en-US" altLang="zh-CN" dirty="0">
                <a:solidFill>
                  <a:schemeClr val="tx1"/>
                </a:solidFill>
              </a:rPr>
              <a:t>Enigma</a:t>
            </a:r>
            <a:r>
              <a:rPr lang="zh-CN" altLang="en-US" dirty="0">
                <a:solidFill>
                  <a:schemeClr val="tx1"/>
                </a:solidFill>
              </a:rPr>
              <a:t>的复制品和关于</a:t>
            </a:r>
            <a:r>
              <a:rPr lang="en-US" altLang="zh-CN" dirty="0" err="1">
                <a:solidFill>
                  <a:schemeClr val="tx1"/>
                </a:solidFill>
              </a:rPr>
              <a:t>Bomba</a:t>
            </a:r>
            <a:r>
              <a:rPr lang="zh-CN" altLang="en-US" dirty="0">
                <a:solidFill>
                  <a:schemeClr val="tx1"/>
                </a:solidFill>
              </a:rPr>
              <a:t>的资料。</a:t>
            </a:r>
          </a:p>
        </p:txBody>
      </p:sp>
    </p:spTree>
    <p:extLst>
      <p:ext uri="{BB962C8B-B14F-4D97-AF65-F5344CB8AC3E}">
        <p14:creationId xmlns:p14="http://schemas.microsoft.com/office/powerpoint/2010/main" val="2684601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l"/>
            <a:r>
              <a:rPr lang="zh-CN" altLang="en-US" dirty="0"/>
              <a:t>一、信息安全的复杂性</a:t>
            </a:r>
          </a:p>
        </p:txBody>
      </p:sp>
      <p:sp>
        <p:nvSpPr>
          <p:cNvPr id="8" name="内容占位符 7"/>
          <p:cNvSpPr>
            <a:spLocks noGrp="1"/>
          </p:cNvSpPr>
          <p:nvPr>
            <p:ph sz="half" idx="1"/>
          </p:nvPr>
        </p:nvSpPr>
        <p:spPr>
          <a:xfrm>
            <a:off x="457200" y="1295400"/>
            <a:ext cx="7643192" cy="5029200"/>
          </a:xfrm>
        </p:spPr>
        <p:txBody>
          <a:bodyPr/>
          <a:lstStyle/>
          <a:p>
            <a:r>
              <a:rPr lang="zh-CN" altLang="en-US" dirty="0" smtClean="0"/>
              <a:t>随着信息的发展，越来越复杂</a:t>
            </a:r>
            <a:endParaRPr lang="en-US" altLang="zh-CN" dirty="0" smtClean="0"/>
          </a:p>
          <a:p>
            <a:pPr lvl="1"/>
            <a:r>
              <a:rPr lang="zh-CN" altLang="en-US" dirty="0" smtClean="0"/>
              <a:t>信息简单，靠人记忆，专人口头传递</a:t>
            </a:r>
            <a:endParaRPr lang="en-US" altLang="zh-CN" dirty="0" smtClean="0"/>
          </a:p>
          <a:p>
            <a:pPr lvl="1"/>
            <a:endParaRPr lang="en-US" altLang="zh-CN" sz="2800" dirty="0"/>
          </a:p>
          <a:p>
            <a:pPr lvl="1"/>
            <a:endParaRPr lang="en-US" altLang="zh-CN" sz="2800" dirty="0"/>
          </a:p>
          <a:p>
            <a:pPr lvl="1"/>
            <a:r>
              <a:rPr lang="zh-CN" altLang="en-US" dirty="0" smtClean="0"/>
              <a:t>介质记录，专门存放，专人传送</a:t>
            </a:r>
            <a:endParaRPr lang="en-US" altLang="zh-CN" dirty="0"/>
          </a:p>
          <a:p>
            <a:pPr lvl="1"/>
            <a:endParaRPr lang="en-US" altLang="zh-CN" dirty="0" smtClean="0"/>
          </a:p>
          <a:p>
            <a:pPr lvl="1"/>
            <a:endParaRPr lang="en-US" altLang="zh-CN" dirty="0"/>
          </a:p>
          <a:p>
            <a:pPr lvl="1"/>
            <a:r>
              <a:rPr lang="zh-CN" altLang="en-US" dirty="0" smtClean="0"/>
              <a:t>计算机单机，专人操作</a:t>
            </a:r>
            <a:endParaRPr lang="zh-CN" altLang="en-US" dirty="0"/>
          </a:p>
        </p:txBody>
      </p:sp>
      <p:sp>
        <p:nvSpPr>
          <p:cNvPr id="5" name="页脚占位符 4"/>
          <p:cNvSpPr>
            <a:spLocks noGrp="1"/>
          </p:cNvSpPr>
          <p:nvPr>
            <p:ph type="ftr" sz="quarter" idx="11"/>
          </p:nvPr>
        </p:nvSpPr>
        <p:spPr/>
        <p:txBody>
          <a:bodyPr/>
          <a:lstStyle/>
          <a:p>
            <a:pPr>
              <a:defRPr/>
            </a:pPr>
            <a:r>
              <a:rPr lang="zh-CN" altLang="en-US" dirty="0" smtClean="0"/>
              <a:t>密码学导论</a:t>
            </a:r>
            <a:r>
              <a:rPr lang="en-US" altLang="zh-CN" dirty="0" smtClean="0"/>
              <a:t>--</a:t>
            </a:r>
            <a:r>
              <a:rPr lang="zh-CN" altLang="en-US" dirty="0" smtClean="0"/>
              <a:t>中国科学技术大学</a:t>
            </a:r>
            <a:endParaRPr lang="en-US" altLang="zh-CN" dirty="0"/>
          </a:p>
        </p:txBody>
      </p:sp>
      <p:pic>
        <p:nvPicPr>
          <p:cNvPr id="10" name="Picture 4"/>
          <p:cNvPicPr>
            <a:picLocks noChangeAspect="1" noChangeArrowheads="1"/>
          </p:cNvPicPr>
          <p:nvPr/>
        </p:nvPicPr>
        <p:blipFill>
          <a:blip r:embed="rId2" cstate="print">
            <a:duotone>
              <a:schemeClr val="accent6">
                <a:shade val="45000"/>
                <a:satMod val="135000"/>
              </a:schemeClr>
              <a:prstClr val="white"/>
            </a:duotone>
          </a:blip>
          <a:srcRect/>
          <a:stretch>
            <a:fillRect/>
          </a:stretch>
        </p:blipFill>
        <p:spPr bwMode="auto">
          <a:xfrm>
            <a:off x="3219077" y="5049606"/>
            <a:ext cx="768655" cy="694464"/>
          </a:xfrm>
          <a:prstGeom prst="rect">
            <a:avLst/>
          </a:prstGeom>
          <a:noFill/>
          <a:ln w="9525">
            <a:noFill/>
            <a:miter lim="800000"/>
            <a:headEnd/>
            <a:tailEnd/>
          </a:ln>
        </p:spPr>
      </p:pic>
      <p:pic>
        <p:nvPicPr>
          <p:cNvPr id="13" name="Picture 4" descr="C:\Users\ThinkPad User\Pictures\大脑.gif"/>
          <p:cNvPicPr>
            <a:picLocks noChangeAspect="1" noChangeArrowheads="1"/>
          </p:cNvPicPr>
          <p:nvPr/>
        </p:nvPicPr>
        <p:blipFill>
          <a:blip r:embed="rId3" cstate="print"/>
          <a:srcRect/>
          <a:stretch>
            <a:fillRect/>
          </a:stretch>
        </p:blipFill>
        <p:spPr bwMode="auto">
          <a:xfrm>
            <a:off x="3132052" y="2277177"/>
            <a:ext cx="806149" cy="838395"/>
          </a:xfrm>
          <a:prstGeom prst="rect">
            <a:avLst/>
          </a:prstGeom>
          <a:noFill/>
        </p:spPr>
      </p:pic>
      <p:pic>
        <p:nvPicPr>
          <p:cNvPr id="14" name="Picture 3" descr="Z:\newtek\_backgrounds_1.02\Art\power_point\17-\seek_the_treasure\treasure_ches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55422" y="3645024"/>
            <a:ext cx="1353259" cy="877011"/>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EE0603BE-E92C-4BD7-894F-52D309A6287B}" type="slidenum">
              <a:rPr lang="zh-CN" altLang="en-US" smtClean="0"/>
              <a:pPr>
                <a:defRPr/>
              </a:pPr>
              <a:t>6</a:t>
            </a:fld>
            <a:endParaRPr lang="en-US" altLang="zh-CN" dirty="0"/>
          </a:p>
        </p:txBody>
      </p:sp>
      <p:sp>
        <p:nvSpPr>
          <p:cNvPr id="11" name="流程图: 可选过程 10">
            <a:hlinkClick r:id="rId5"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15" name="流程图: 可选过程 14">
            <a:hlinkClick r:id="rId6"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16" name="流程图: 可选过程 15">
            <a:hlinkClick r:id="rId7"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17" name="流程图: 可选过程 16">
            <a:hlinkClick r:id="rId8"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pic>
        <p:nvPicPr>
          <p:cNvPr id="18" name="Picture 212" descr="secret_service_limousine_security_hg_cl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4716016" y="3658421"/>
            <a:ext cx="1515513" cy="106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6595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60</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pic>
        <p:nvPicPr>
          <p:cNvPr id="8"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t="3506" b="14393"/>
          <a:stretch/>
        </p:blipFill>
        <p:spPr bwMode="auto">
          <a:xfrm>
            <a:off x="107504" y="523198"/>
            <a:ext cx="8928992" cy="549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6"/>
          <p:cNvSpPr/>
          <p:nvPr/>
        </p:nvSpPr>
        <p:spPr>
          <a:xfrm>
            <a:off x="755576" y="523198"/>
            <a:ext cx="7704856" cy="1440160"/>
          </a:xfrm>
          <a:prstGeom prst="wedgeRoundRectCallout">
            <a:avLst>
              <a:gd name="adj1" fmla="val -20791"/>
              <a:gd name="adj2" fmla="val 86280"/>
              <a:gd name="adj3" fmla="val 16667"/>
            </a:avLst>
          </a:prstGeom>
          <a:solidFill>
            <a:srgbClr val="FFFF00">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1939</a:t>
            </a:r>
            <a:r>
              <a:rPr lang="zh-CN" altLang="en-US" dirty="0">
                <a:solidFill>
                  <a:schemeClr val="tx1"/>
                </a:solidFill>
              </a:rPr>
              <a:t>年</a:t>
            </a:r>
            <a:r>
              <a:rPr lang="en-US" altLang="zh-CN" dirty="0">
                <a:solidFill>
                  <a:schemeClr val="tx1"/>
                </a:solidFill>
              </a:rPr>
              <a:t>9</a:t>
            </a:r>
            <a:r>
              <a:rPr lang="zh-CN" altLang="en-US" dirty="0">
                <a:solidFill>
                  <a:schemeClr val="tx1"/>
                </a:solidFill>
              </a:rPr>
              <a:t>月</a:t>
            </a:r>
            <a:r>
              <a:rPr lang="en-US" altLang="zh-CN" dirty="0">
                <a:solidFill>
                  <a:schemeClr val="tx1"/>
                </a:solidFill>
              </a:rPr>
              <a:t>1</a:t>
            </a:r>
            <a:r>
              <a:rPr lang="zh-CN" altLang="en-US" dirty="0">
                <a:solidFill>
                  <a:schemeClr val="tx1"/>
                </a:solidFill>
              </a:rPr>
              <a:t>日，德国入侵波兰，英国雇佣了数学家</a:t>
            </a:r>
            <a:r>
              <a:rPr lang="zh-CN" altLang="en-US" dirty="0" smtClean="0">
                <a:solidFill>
                  <a:schemeClr val="tx1"/>
                </a:solidFill>
              </a:rPr>
              <a:t>开始破译工作。</a:t>
            </a:r>
            <a:r>
              <a:rPr lang="en-US" altLang="zh-CN" dirty="0">
                <a:solidFill>
                  <a:schemeClr val="tx1"/>
                </a:solidFill>
              </a:rPr>
              <a:t/>
            </a:r>
            <a:br>
              <a:rPr lang="en-US" altLang="zh-CN" dirty="0">
                <a:solidFill>
                  <a:schemeClr val="tx1"/>
                </a:solidFill>
              </a:rPr>
            </a:br>
            <a:r>
              <a:rPr lang="en-US" altLang="zh-CN" dirty="0">
                <a:solidFill>
                  <a:schemeClr val="tx1"/>
                </a:solidFill>
              </a:rPr>
              <a:t>Alan Turing</a:t>
            </a:r>
            <a:r>
              <a:rPr lang="zh-CN" altLang="en-US" dirty="0">
                <a:solidFill>
                  <a:schemeClr val="tx1"/>
                </a:solidFill>
              </a:rPr>
              <a:t>带领的</a:t>
            </a:r>
            <a:r>
              <a:rPr lang="zh-CN" altLang="en-US" dirty="0" smtClean="0">
                <a:solidFill>
                  <a:schemeClr val="tx1"/>
                </a:solidFill>
              </a:rPr>
              <a:t>团队借鉴</a:t>
            </a:r>
            <a:r>
              <a:rPr lang="en-US" altLang="zh-CN" dirty="0" err="1" smtClean="0">
                <a:solidFill>
                  <a:schemeClr val="tx1"/>
                </a:solidFill>
              </a:rPr>
              <a:t>Bomba</a:t>
            </a:r>
            <a:r>
              <a:rPr lang="zh-CN" altLang="en-US" dirty="0">
                <a:solidFill>
                  <a:schemeClr val="tx1"/>
                </a:solidFill>
              </a:rPr>
              <a:t>的思路，</a:t>
            </a:r>
            <a:r>
              <a:rPr lang="zh-CN" altLang="en-US" dirty="0" smtClean="0">
                <a:solidFill>
                  <a:schemeClr val="tx1"/>
                </a:solidFill>
              </a:rPr>
              <a:t>进行全新设计</a:t>
            </a:r>
            <a:r>
              <a:rPr lang="zh-CN" altLang="en-US" dirty="0">
                <a:solidFill>
                  <a:schemeClr val="tx1"/>
                </a:solidFill>
              </a:rPr>
              <a:t>。</a:t>
            </a:r>
            <a:r>
              <a:rPr lang="en-US" altLang="zh-CN" dirty="0">
                <a:solidFill>
                  <a:schemeClr val="tx1"/>
                </a:solidFill>
              </a:rPr>
              <a:t>Turing</a:t>
            </a:r>
            <a:r>
              <a:rPr lang="zh-CN" altLang="en-US" dirty="0">
                <a:solidFill>
                  <a:schemeClr val="tx1"/>
                </a:solidFill>
              </a:rPr>
              <a:t>的机器</a:t>
            </a:r>
            <a:r>
              <a:rPr lang="zh-CN" altLang="en-US" dirty="0" smtClean="0">
                <a:solidFill>
                  <a:schemeClr val="tx1"/>
                </a:solidFill>
              </a:rPr>
              <a:t>（“</a:t>
            </a:r>
            <a:r>
              <a:rPr lang="en-US" altLang="zh-CN" dirty="0">
                <a:solidFill>
                  <a:schemeClr val="tx1"/>
                </a:solidFill>
              </a:rPr>
              <a:t>Bombe</a:t>
            </a:r>
            <a:r>
              <a:rPr lang="zh-CN" altLang="en-US" dirty="0">
                <a:solidFill>
                  <a:schemeClr val="tx1"/>
                </a:solidFill>
              </a:rPr>
              <a:t>”</a:t>
            </a:r>
            <a:r>
              <a:rPr lang="zh-CN" altLang="en-US" dirty="0" smtClean="0">
                <a:solidFill>
                  <a:schemeClr val="tx1"/>
                </a:solidFill>
              </a:rPr>
              <a:t>）搜索所有</a:t>
            </a:r>
            <a:r>
              <a:rPr lang="en-US" altLang="zh-CN" dirty="0" smtClean="0">
                <a:solidFill>
                  <a:schemeClr val="tx1"/>
                </a:solidFill>
              </a:rPr>
              <a:t>17576</a:t>
            </a:r>
            <a:r>
              <a:rPr lang="zh-CN" altLang="en-US" dirty="0">
                <a:solidFill>
                  <a:schemeClr val="tx1"/>
                </a:solidFill>
              </a:rPr>
              <a:t>种</a:t>
            </a:r>
            <a:r>
              <a:rPr lang="zh-CN" altLang="en-US" dirty="0" smtClean="0">
                <a:solidFill>
                  <a:schemeClr val="tx1"/>
                </a:solidFill>
              </a:rPr>
              <a:t>可能密钥，抛弃掉不</a:t>
            </a:r>
            <a:r>
              <a:rPr lang="zh-CN" altLang="en-US" dirty="0">
                <a:solidFill>
                  <a:schemeClr val="tx1"/>
                </a:solidFill>
              </a:rPr>
              <a:t>正确的。</a:t>
            </a:r>
            <a:r>
              <a:rPr lang="en-US" altLang="zh-CN" dirty="0">
                <a:solidFill>
                  <a:schemeClr val="tx1"/>
                </a:solidFill>
              </a:rPr>
              <a:t>Gordon </a:t>
            </a:r>
            <a:r>
              <a:rPr lang="en-US" altLang="zh-CN" dirty="0" err="1" smtClean="0">
                <a:solidFill>
                  <a:schemeClr val="tx1"/>
                </a:solidFill>
              </a:rPr>
              <a:t>Welchman</a:t>
            </a:r>
            <a:r>
              <a:rPr lang="zh-CN" altLang="en-US" dirty="0" smtClean="0">
                <a:solidFill>
                  <a:schemeClr val="tx1"/>
                </a:solidFill>
              </a:rPr>
              <a:t>设计对角</a:t>
            </a:r>
            <a:r>
              <a:rPr lang="zh-CN" altLang="en-US" dirty="0">
                <a:solidFill>
                  <a:schemeClr val="tx1"/>
                </a:solidFill>
              </a:rPr>
              <a:t>板</a:t>
            </a:r>
            <a:r>
              <a:rPr lang="zh-CN" altLang="en-US" dirty="0" smtClean="0">
                <a:solidFill>
                  <a:schemeClr val="tx1"/>
                </a:solidFill>
              </a:rPr>
              <a:t>，将</a:t>
            </a:r>
            <a:r>
              <a:rPr lang="zh-CN" altLang="en-US" dirty="0">
                <a:solidFill>
                  <a:schemeClr val="tx1"/>
                </a:solidFill>
              </a:rPr>
              <a:t>可能正确密钥的数量降到了少数几个</a:t>
            </a:r>
            <a:r>
              <a:rPr lang="zh-CN" altLang="en-US" dirty="0" smtClean="0">
                <a:solidFill>
                  <a:schemeClr val="tx1"/>
                </a:solidFill>
              </a:rPr>
              <a:t>。</a:t>
            </a:r>
            <a:r>
              <a:rPr lang="en-US" altLang="zh-CN" dirty="0" smtClean="0">
                <a:solidFill>
                  <a:schemeClr val="tx1"/>
                </a:solidFill>
              </a:rPr>
              <a:t>Harold </a:t>
            </a:r>
            <a:r>
              <a:rPr lang="en-US" altLang="zh-CN" dirty="0">
                <a:solidFill>
                  <a:schemeClr val="tx1"/>
                </a:solidFill>
              </a:rPr>
              <a:t>“Doc” Keen</a:t>
            </a:r>
            <a:r>
              <a:rPr lang="zh-CN" altLang="en-US" dirty="0">
                <a:solidFill>
                  <a:schemeClr val="tx1"/>
                </a:solidFill>
              </a:rPr>
              <a:t>和</a:t>
            </a:r>
            <a:r>
              <a:rPr lang="en-US" altLang="zh-CN" dirty="0">
                <a:solidFill>
                  <a:schemeClr val="tx1"/>
                </a:solidFill>
              </a:rPr>
              <a:t>BTM</a:t>
            </a:r>
            <a:r>
              <a:rPr lang="zh-CN" altLang="en-US" dirty="0">
                <a:solidFill>
                  <a:schemeClr val="tx1"/>
                </a:solidFill>
              </a:rPr>
              <a:t>共同制造</a:t>
            </a:r>
            <a:r>
              <a:rPr lang="zh-CN" altLang="en-US" dirty="0" smtClean="0">
                <a:solidFill>
                  <a:schemeClr val="tx1"/>
                </a:solidFill>
              </a:rPr>
              <a:t>了高效</a:t>
            </a:r>
            <a:r>
              <a:rPr lang="zh-CN" altLang="en-US" dirty="0">
                <a:solidFill>
                  <a:schemeClr val="tx1"/>
                </a:solidFill>
              </a:rPr>
              <a:t>的英国</a:t>
            </a:r>
            <a:r>
              <a:rPr lang="en-US" altLang="zh-CN" dirty="0">
                <a:solidFill>
                  <a:schemeClr val="tx1"/>
                </a:solidFill>
              </a:rPr>
              <a:t>Bombe</a:t>
            </a:r>
            <a:r>
              <a:rPr lang="zh-CN" altLang="en-US" dirty="0">
                <a:solidFill>
                  <a:schemeClr val="tx1"/>
                </a:solidFill>
              </a:rPr>
              <a:t>。</a:t>
            </a:r>
            <a:endParaRPr lang="en-US" altLang="zh-CN" dirty="0">
              <a:solidFill>
                <a:schemeClr val="tx1"/>
              </a:solidFill>
            </a:endParaRPr>
          </a:p>
        </p:txBody>
      </p:sp>
    </p:spTree>
    <p:extLst>
      <p:ext uri="{BB962C8B-B14F-4D97-AF65-F5344CB8AC3E}">
        <p14:creationId xmlns:p14="http://schemas.microsoft.com/office/powerpoint/2010/main" val="24548091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61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pic>
        <p:nvPicPr>
          <p:cNvPr id="8"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t="3506" b="14393"/>
          <a:stretch/>
        </p:blipFill>
        <p:spPr bwMode="auto">
          <a:xfrm>
            <a:off x="107504" y="523198"/>
            <a:ext cx="8928992" cy="549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6"/>
          <p:cNvSpPr/>
          <p:nvPr/>
        </p:nvSpPr>
        <p:spPr>
          <a:xfrm>
            <a:off x="755576" y="523198"/>
            <a:ext cx="7704856" cy="1440160"/>
          </a:xfrm>
          <a:prstGeom prst="wedgeRoundRectCallout">
            <a:avLst>
              <a:gd name="adj1" fmla="val -7491"/>
              <a:gd name="adj2" fmla="val 86280"/>
              <a:gd name="adj3" fmla="val 16667"/>
            </a:avLst>
          </a:prstGeom>
          <a:solidFill>
            <a:srgbClr val="FFFF00">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1940</a:t>
            </a:r>
            <a:r>
              <a:rPr lang="zh-CN" altLang="en-US" dirty="0">
                <a:solidFill>
                  <a:schemeClr val="tx1"/>
                </a:solidFill>
              </a:rPr>
              <a:t>年</a:t>
            </a:r>
            <a:r>
              <a:rPr lang="en-US" altLang="zh-CN" dirty="0">
                <a:solidFill>
                  <a:schemeClr val="tx1"/>
                </a:solidFill>
              </a:rPr>
              <a:t>8</a:t>
            </a:r>
            <a:r>
              <a:rPr lang="zh-CN" altLang="en-US" dirty="0">
                <a:solidFill>
                  <a:schemeClr val="tx1"/>
                </a:solidFill>
              </a:rPr>
              <a:t>月</a:t>
            </a:r>
            <a:r>
              <a:rPr lang="zh-CN" altLang="en-US" dirty="0" smtClean="0">
                <a:solidFill>
                  <a:schemeClr val="tx1"/>
                </a:solidFill>
              </a:rPr>
              <a:t>，</a:t>
            </a:r>
            <a:r>
              <a:rPr lang="en-US" altLang="zh-CN" dirty="0" smtClean="0">
                <a:solidFill>
                  <a:schemeClr val="tx1"/>
                </a:solidFill>
              </a:rPr>
              <a:t>Bombe</a:t>
            </a:r>
            <a:r>
              <a:rPr lang="zh-CN" altLang="en-US" dirty="0">
                <a:solidFill>
                  <a:schemeClr val="tx1"/>
                </a:solidFill>
              </a:rPr>
              <a:t>运抵</a:t>
            </a:r>
            <a:r>
              <a:rPr lang="en-US" altLang="zh-CN" dirty="0">
                <a:solidFill>
                  <a:schemeClr val="tx1"/>
                </a:solidFill>
              </a:rPr>
              <a:t>Bletchley</a:t>
            </a:r>
            <a:r>
              <a:rPr lang="zh-CN" altLang="en-US" dirty="0">
                <a:solidFill>
                  <a:schemeClr val="tx1"/>
                </a:solidFill>
              </a:rPr>
              <a:t>庄园</a:t>
            </a:r>
            <a:r>
              <a:rPr lang="zh-CN" altLang="en-US" dirty="0" smtClean="0">
                <a:solidFill>
                  <a:schemeClr val="tx1"/>
                </a:solidFill>
              </a:rPr>
              <a:t>。最终</a:t>
            </a:r>
            <a:r>
              <a:rPr lang="zh-CN" altLang="en-US" dirty="0">
                <a:solidFill>
                  <a:schemeClr val="tx1"/>
                </a:solidFill>
              </a:rPr>
              <a:t>，有</a:t>
            </a:r>
            <a:r>
              <a:rPr lang="en-US" altLang="zh-CN" dirty="0">
                <a:solidFill>
                  <a:schemeClr val="tx1"/>
                </a:solidFill>
              </a:rPr>
              <a:t>200</a:t>
            </a:r>
            <a:r>
              <a:rPr lang="zh-CN" altLang="en-US" dirty="0">
                <a:solidFill>
                  <a:schemeClr val="tx1"/>
                </a:solidFill>
              </a:rPr>
              <a:t>多</a:t>
            </a:r>
            <a:r>
              <a:rPr lang="zh-CN" altLang="en-US" dirty="0" smtClean="0">
                <a:solidFill>
                  <a:schemeClr val="tx1"/>
                </a:solidFill>
              </a:rPr>
              <a:t>台</a:t>
            </a:r>
            <a:r>
              <a:rPr lang="en-US" altLang="zh-CN" dirty="0" smtClean="0">
                <a:solidFill>
                  <a:schemeClr val="tx1"/>
                </a:solidFill>
              </a:rPr>
              <a:t>Bombe</a:t>
            </a:r>
            <a:r>
              <a:rPr lang="zh-CN" altLang="en-US" dirty="0">
                <a:solidFill>
                  <a:schemeClr val="tx1"/>
                </a:solidFill>
              </a:rPr>
              <a:t>在英国各地运转，常规性地破译德国空军和陆军的密码</a:t>
            </a:r>
            <a:r>
              <a:rPr lang="zh-CN" altLang="en-US" dirty="0" smtClean="0">
                <a:solidFill>
                  <a:schemeClr val="tx1"/>
                </a:solidFill>
              </a:rPr>
              <a:t>。而</a:t>
            </a:r>
            <a:r>
              <a:rPr lang="zh-CN" altLang="en-US" dirty="0">
                <a:solidFill>
                  <a:schemeClr val="tx1"/>
                </a:solidFill>
              </a:rPr>
              <a:t>德国海军的</a:t>
            </a:r>
            <a:r>
              <a:rPr lang="en-US" altLang="zh-CN" dirty="0" smtClean="0">
                <a:solidFill>
                  <a:schemeClr val="tx1"/>
                </a:solidFill>
              </a:rPr>
              <a:t>Enigma</a:t>
            </a:r>
            <a:r>
              <a:rPr lang="zh-CN" altLang="en-US" dirty="0" smtClean="0">
                <a:solidFill>
                  <a:schemeClr val="tx1"/>
                </a:solidFill>
              </a:rPr>
              <a:t>在之后一年仍未</a:t>
            </a:r>
            <a:r>
              <a:rPr lang="zh-CN" altLang="en-US" dirty="0">
                <a:solidFill>
                  <a:schemeClr val="tx1"/>
                </a:solidFill>
              </a:rPr>
              <a:t>被破译，这得益于他们的机器使用</a:t>
            </a:r>
            <a:r>
              <a:rPr lang="en-US" altLang="zh-CN" dirty="0">
                <a:solidFill>
                  <a:schemeClr val="tx1"/>
                </a:solidFill>
              </a:rPr>
              <a:t>8</a:t>
            </a:r>
            <a:r>
              <a:rPr lang="zh-CN" altLang="en-US" dirty="0">
                <a:solidFill>
                  <a:schemeClr val="tx1"/>
                </a:solidFill>
              </a:rPr>
              <a:t>选</a:t>
            </a:r>
            <a:r>
              <a:rPr lang="en-US" altLang="zh-CN" dirty="0">
                <a:solidFill>
                  <a:schemeClr val="tx1"/>
                </a:solidFill>
              </a:rPr>
              <a:t>3</a:t>
            </a:r>
            <a:r>
              <a:rPr lang="zh-CN" altLang="en-US" dirty="0">
                <a:solidFill>
                  <a:schemeClr val="tx1"/>
                </a:solidFill>
              </a:rPr>
              <a:t>的每日转轮设定。英国没有获知附加转轮的电路，因而</a:t>
            </a:r>
            <a:r>
              <a:rPr lang="en-US" altLang="zh-CN" dirty="0">
                <a:solidFill>
                  <a:schemeClr val="tx1"/>
                </a:solidFill>
              </a:rPr>
              <a:t>Bombe</a:t>
            </a:r>
            <a:r>
              <a:rPr lang="zh-CN" altLang="en-US" dirty="0">
                <a:solidFill>
                  <a:schemeClr val="tx1"/>
                </a:solidFill>
              </a:rPr>
              <a:t>也就无法破译密钥。结果，德国潜艇击沉了大量横穿大西洋的盟军船只。</a:t>
            </a:r>
            <a:endParaRPr lang="en-US" altLang="zh-CN" dirty="0">
              <a:solidFill>
                <a:schemeClr val="tx1"/>
              </a:solidFill>
            </a:endParaRPr>
          </a:p>
        </p:txBody>
      </p:sp>
    </p:spTree>
    <p:extLst>
      <p:ext uri="{BB962C8B-B14F-4D97-AF65-F5344CB8AC3E}">
        <p14:creationId xmlns:p14="http://schemas.microsoft.com/office/powerpoint/2010/main" val="37256373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62</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pic>
        <p:nvPicPr>
          <p:cNvPr id="8"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t="3506" b="14393"/>
          <a:stretch/>
        </p:blipFill>
        <p:spPr bwMode="auto">
          <a:xfrm>
            <a:off x="107504" y="523198"/>
            <a:ext cx="8928992" cy="549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6"/>
          <p:cNvSpPr/>
          <p:nvPr/>
        </p:nvSpPr>
        <p:spPr>
          <a:xfrm>
            <a:off x="755576" y="523198"/>
            <a:ext cx="7704856" cy="1440160"/>
          </a:xfrm>
          <a:prstGeom prst="wedgeRoundRectCallout">
            <a:avLst>
              <a:gd name="adj1" fmla="val 3354"/>
              <a:gd name="adj2" fmla="val 85185"/>
              <a:gd name="adj3" fmla="val 16667"/>
            </a:avLst>
          </a:prstGeom>
          <a:solidFill>
            <a:srgbClr val="FFFF00">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1941</a:t>
            </a:r>
            <a:r>
              <a:rPr lang="zh-CN" altLang="en-US" dirty="0">
                <a:solidFill>
                  <a:schemeClr val="tx1"/>
                </a:solidFill>
              </a:rPr>
              <a:t>年</a:t>
            </a:r>
            <a:r>
              <a:rPr lang="en-US" altLang="zh-CN" dirty="0">
                <a:solidFill>
                  <a:schemeClr val="tx1"/>
                </a:solidFill>
              </a:rPr>
              <a:t>5</a:t>
            </a:r>
            <a:r>
              <a:rPr lang="zh-CN" altLang="en-US" dirty="0">
                <a:solidFill>
                  <a:schemeClr val="tx1"/>
                </a:solidFill>
              </a:rPr>
              <a:t>月</a:t>
            </a:r>
            <a:r>
              <a:rPr lang="en-US" altLang="zh-CN" dirty="0">
                <a:solidFill>
                  <a:schemeClr val="tx1"/>
                </a:solidFill>
              </a:rPr>
              <a:t>9</a:t>
            </a:r>
            <a:r>
              <a:rPr lang="zh-CN" altLang="en-US" dirty="0">
                <a:solidFill>
                  <a:schemeClr val="tx1"/>
                </a:solidFill>
              </a:rPr>
              <a:t>日，英国捕获德国潜艇</a:t>
            </a:r>
            <a:r>
              <a:rPr lang="en-US" altLang="zh-CN" dirty="0">
                <a:solidFill>
                  <a:schemeClr val="tx1"/>
                </a:solidFill>
              </a:rPr>
              <a:t>U-110</a:t>
            </a:r>
            <a:r>
              <a:rPr lang="zh-CN" altLang="en-US" dirty="0">
                <a:solidFill>
                  <a:schemeClr val="tx1"/>
                </a:solidFill>
              </a:rPr>
              <a:t>，缴获德国海军附加的转轮，以及未来两个月的密钥。</a:t>
            </a:r>
            <a:r>
              <a:rPr lang="en-US" altLang="zh-CN" dirty="0">
                <a:solidFill>
                  <a:schemeClr val="tx1"/>
                </a:solidFill>
              </a:rPr>
              <a:t>Bombe</a:t>
            </a:r>
            <a:r>
              <a:rPr lang="zh-CN" altLang="en-US" dirty="0">
                <a:solidFill>
                  <a:schemeClr val="tx1"/>
                </a:solidFill>
              </a:rPr>
              <a:t>可以破译德国海军情报了，盟军得以躲避或攻击德国潜艇狼群。 </a:t>
            </a:r>
            <a:endParaRPr lang="en-US" altLang="zh-CN" dirty="0">
              <a:solidFill>
                <a:schemeClr val="tx1"/>
              </a:solidFill>
            </a:endParaRPr>
          </a:p>
        </p:txBody>
      </p:sp>
    </p:spTree>
    <p:extLst>
      <p:ext uri="{BB962C8B-B14F-4D97-AF65-F5344CB8AC3E}">
        <p14:creationId xmlns:p14="http://schemas.microsoft.com/office/powerpoint/2010/main" val="34673344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63</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pic>
        <p:nvPicPr>
          <p:cNvPr id="8"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t="3506" b="14393"/>
          <a:stretch/>
        </p:blipFill>
        <p:spPr bwMode="auto">
          <a:xfrm>
            <a:off x="107504" y="523198"/>
            <a:ext cx="8928992" cy="549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6"/>
          <p:cNvSpPr/>
          <p:nvPr/>
        </p:nvSpPr>
        <p:spPr>
          <a:xfrm>
            <a:off x="755576" y="523198"/>
            <a:ext cx="7704856" cy="1440160"/>
          </a:xfrm>
          <a:prstGeom prst="wedgeRoundRectCallout">
            <a:avLst>
              <a:gd name="adj1" fmla="val 3354"/>
              <a:gd name="adj2" fmla="val 85185"/>
              <a:gd name="adj3" fmla="val 16667"/>
            </a:avLst>
          </a:prstGeom>
          <a:solidFill>
            <a:srgbClr val="FFFF00">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潜艇部队司令官</a:t>
            </a:r>
            <a:r>
              <a:rPr lang="en-US" altLang="zh-CN" dirty="0">
                <a:solidFill>
                  <a:schemeClr val="tx1"/>
                </a:solidFill>
              </a:rPr>
              <a:t>Admiral Donitz</a:t>
            </a:r>
            <a:r>
              <a:rPr lang="zh-CN" altLang="en-US" dirty="0">
                <a:solidFill>
                  <a:schemeClr val="tx1"/>
                </a:solidFill>
              </a:rPr>
              <a:t>开始怀疑盟军有能力解读德国</a:t>
            </a:r>
            <a:r>
              <a:rPr lang="zh-CN" altLang="en-US" dirty="0" smtClean="0">
                <a:solidFill>
                  <a:schemeClr val="tx1"/>
                </a:solidFill>
              </a:rPr>
              <a:t>情报，决定</a:t>
            </a:r>
            <a:r>
              <a:rPr lang="zh-CN" altLang="en-US" dirty="0">
                <a:solidFill>
                  <a:schemeClr val="tx1"/>
                </a:solidFill>
              </a:rPr>
              <a:t>在潜艇</a:t>
            </a:r>
            <a:r>
              <a:rPr lang="en-US" altLang="zh-CN" dirty="0">
                <a:solidFill>
                  <a:schemeClr val="tx1"/>
                </a:solidFill>
              </a:rPr>
              <a:t>Enigma</a:t>
            </a:r>
            <a:r>
              <a:rPr lang="zh-CN" altLang="en-US" dirty="0">
                <a:solidFill>
                  <a:schemeClr val="tx1"/>
                </a:solidFill>
              </a:rPr>
              <a:t>上增加第四个转轮。</a:t>
            </a:r>
            <a:r>
              <a:rPr lang="en-US" altLang="zh-CN" dirty="0">
                <a:solidFill>
                  <a:schemeClr val="tx1"/>
                </a:solidFill>
              </a:rPr>
              <a:t/>
            </a:r>
            <a:br>
              <a:rPr lang="en-US" altLang="zh-CN" dirty="0">
                <a:solidFill>
                  <a:schemeClr val="tx1"/>
                </a:solidFill>
              </a:rPr>
            </a:br>
            <a:r>
              <a:rPr lang="en-US" altLang="zh-CN" dirty="0">
                <a:solidFill>
                  <a:schemeClr val="tx1"/>
                </a:solidFill>
              </a:rPr>
              <a:t>12</a:t>
            </a:r>
            <a:r>
              <a:rPr lang="zh-CN" altLang="en-US" dirty="0">
                <a:solidFill>
                  <a:schemeClr val="tx1"/>
                </a:solidFill>
              </a:rPr>
              <a:t>月，一个德国密码员用四个转轮加密了一条消息。考虑到第四个轮子尚未被最高统帅部正式官方采用，他又</a:t>
            </a:r>
            <a:r>
              <a:rPr lang="zh-CN" altLang="en-US" dirty="0" smtClean="0">
                <a:solidFill>
                  <a:schemeClr val="tx1"/>
                </a:solidFill>
              </a:rPr>
              <a:t>将原文</a:t>
            </a:r>
            <a:r>
              <a:rPr lang="zh-CN" altLang="en-US" dirty="0">
                <a:solidFill>
                  <a:schemeClr val="tx1"/>
                </a:solidFill>
              </a:rPr>
              <a:t>用标准的三个轮子加密了一遍。这个错误使得</a:t>
            </a:r>
            <a:r>
              <a:rPr lang="en-US" altLang="zh-CN" dirty="0">
                <a:solidFill>
                  <a:schemeClr val="tx1"/>
                </a:solidFill>
              </a:rPr>
              <a:t>Bletchley</a:t>
            </a:r>
            <a:r>
              <a:rPr lang="zh-CN" altLang="en-US" dirty="0">
                <a:solidFill>
                  <a:schemeClr val="tx1"/>
                </a:solidFill>
              </a:rPr>
              <a:t>庄园在该轮子被</a:t>
            </a:r>
            <a:r>
              <a:rPr lang="zh-CN" altLang="en-US" dirty="0" smtClean="0">
                <a:solidFill>
                  <a:schemeClr val="tx1"/>
                </a:solidFill>
              </a:rPr>
              <a:t>正式采用</a:t>
            </a:r>
            <a:r>
              <a:rPr lang="zh-CN" altLang="en-US" dirty="0">
                <a:solidFill>
                  <a:schemeClr val="tx1"/>
                </a:solidFill>
              </a:rPr>
              <a:t>前就破解了转轮的电路。</a:t>
            </a:r>
            <a:endParaRPr lang="en-US" altLang="zh-CN" dirty="0">
              <a:solidFill>
                <a:schemeClr val="tx1"/>
              </a:solidFill>
            </a:endParaRPr>
          </a:p>
        </p:txBody>
      </p:sp>
    </p:spTree>
    <p:extLst>
      <p:ext uri="{BB962C8B-B14F-4D97-AF65-F5344CB8AC3E}">
        <p14:creationId xmlns:p14="http://schemas.microsoft.com/office/powerpoint/2010/main" val="38768082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64</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pic>
        <p:nvPicPr>
          <p:cNvPr id="8"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t="3506" b="14393"/>
          <a:stretch/>
        </p:blipFill>
        <p:spPr bwMode="auto">
          <a:xfrm>
            <a:off x="107504" y="523198"/>
            <a:ext cx="8928992" cy="549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6"/>
          <p:cNvSpPr/>
          <p:nvPr/>
        </p:nvSpPr>
        <p:spPr>
          <a:xfrm>
            <a:off x="755576" y="260648"/>
            <a:ext cx="7704856" cy="1702710"/>
          </a:xfrm>
          <a:prstGeom prst="wedgeRoundRectCallout">
            <a:avLst>
              <a:gd name="adj1" fmla="val 16450"/>
              <a:gd name="adj2" fmla="val 79799"/>
              <a:gd name="adj3" fmla="val 16667"/>
            </a:avLst>
          </a:prstGeom>
          <a:solidFill>
            <a:srgbClr val="FFFF00">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1942</a:t>
            </a:r>
            <a:r>
              <a:rPr lang="zh-CN" altLang="en-US" dirty="0">
                <a:solidFill>
                  <a:schemeClr val="tx1"/>
                </a:solidFill>
              </a:rPr>
              <a:t>年</a:t>
            </a:r>
            <a:r>
              <a:rPr lang="en-US" altLang="zh-CN" dirty="0">
                <a:solidFill>
                  <a:schemeClr val="tx1"/>
                </a:solidFill>
              </a:rPr>
              <a:t>2</a:t>
            </a:r>
            <a:r>
              <a:rPr lang="zh-CN" altLang="en-US" dirty="0">
                <a:solidFill>
                  <a:schemeClr val="tx1"/>
                </a:solidFill>
              </a:rPr>
              <a:t>月，潜艇</a:t>
            </a:r>
            <a:r>
              <a:rPr lang="en-US" altLang="zh-CN" dirty="0">
                <a:solidFill>
                  <a:schemeClr val="tx1"/>
                </a:solidFill>
              </a:rPr>
              <a:t>Enigma</a:t>
            </a:r>
            <a:r>
              <a:rPr lang="zh-CN" altLang="en-US" dirty="0">
                <a:solidFill>
                  <a:schemeClr val="tx1"/>
                </a:solidFill>
              </a:rPr>
              <a:t>开始使用四个转轮加密情报。英国</a:t>
            </a:r>
            <a:r>
              <a:rPr lang="en-US" altLang="zh-CN" dirty="0" smtClean="0">
                <a:solidFill>
                  <a:schemeClr val="tx1"/>
                </a:solidFill>
              </a:rPr>
              <a:t>Bombe</a:t>
            </a:r>
            <a:r>
              <a:rPr lang="zh-CN" altLang="en-US" dirty="0" smtClean="0">
                <a:solidFill>
                  <a:schemeClr val="tx1"/>
                </a:solidFill>
              </a:rPr>
              <a:t>只能对付三个转轮，无法进行破解。潜艇</a:t>
            </a:r>
            <a:r>
              <a:rPr lang="zh-CN" altLang="en-US" dirty="0">
                <a:solidFill>
                  <a:schemeClr val="tx1"/>
                </a:solidFill>
              </a:rPr>
              <a:t>再一次</a:t>
            </a:r>
            <a:r>
              <a:rPr lang="zh-CN" altLang="en-US" dirty="0" smtClean="0">
                <a:solidFill>
                  <a:schemeClr val="tx1"/>
                </a:solidFill>
              </a:rPr>
              <a:t>统治</a:t>
            </a:r>
            <a:r>
              <a:rPr lang="zh-CN" altLang="en-US" dirty="0">
                <a:solidFill>
                  <a:schemeClr val="tx1"/>
                </a:solidFill>
              </a:rPr>
              <a:t>了大西洋。</a:t>
            </a:r>
            <a:r>
              <a:rPr lang="en-US" altLang="zh-CN" dirty="0">
                <a:solidFill>
                  <a:schemeClr val="tx1"/>
                </a:solidFill>
              </a:rPr>
              <a:t/>
            </a:r>
            <a:br>
              <a:rPr lang="en-US" altLang="zh-CN" dirty="0">
                <a:solidFill>
                  <a:schemeClr val="tx1"/>
                </a:solidFill>
              </a:rPr>
            </a:br>
            <a:r>
              <a:rPr lang="zh-CN" altLang="en-US" dirty="0">
                <a:solidFill>
                  <a:schemeClr val="tx1"/>
                </a:solidFill>
              </a:rPr>
              <a:t>美国参战后，德国人开始</a:t>
            </a:r>
            <a:r>
              <a:rPr lang="zh-CN" altLang="en-US" dirty="0" smtClean="0">
                <a:solidFill>
                  <a:schemeClr val="tx1"/>
                </a:solidFill>
              </a:rPr>
              <a:t>自由攻击</a:t>
            </a:r>
            <a:r>
              <a:rPr lang="zh-CN" altLang="en-US" dirty="0">
                <a:solidFill>
                  <a:schemeClr val="tx1"/>
                </a:solidFill>
              </a:rPr>
              <a:t>美洲东海岸的美国船只</a:t>
            </a:r>
            <a:r>
              <a:rPr lang="zh-CN" altLang="en-US" dirty="0" smtClean="0">
                <a:solidFill>
                  <a:schemeClr val="tx1"/>
                </a:solidFill>
              </a:rPr>
              <a:t>。因德国能够解读盟军</a:t>
            </a:r>
            <a:r>
              <a:rPr lang="zh-CN" altLang="en-US" dirty="0">
                <a:solidFill>
                  <a:schemeClr val="tx1"/>
                </a:solidFill>
              </a:rPr>
              <a:t>舰队</a:t>
            </a:r>
            <a:r>
              <a:rPr lang="zh-CN" altLang="en-US" dirty="0" smtClean="0">
                <a:solidFill>
                  <a:schemeClr val="tx1"/>
                </a:solidFill>
              </a:rPr>
              <a:t>编码，整个春季成为德国潜艇的“幸福时光”</a:t>
            </a:r>
            <a:r>
              <a:rPr lang="zh-CN" altLang="en-US" dirty="0">
                <a:solidFill>
                  <a:schemeClr val="tx1"/>
                </a:solidFill>
              </a:rPr>
              <a:t>。</a:t>
            </a:r>
            <a:r>
              <a:rPr lang="en-US" altLang="zh-CN" dirty="0">
                <a:solidFill>
                  <a:schemeClr val="tx1"/>
                </a:solidFill>
              </a:rPr>
              <a:t/>
            </a:r>
            <a:br>
              <a:rPr lang="en-US" altLang="zh-CN" dirty="0">
                <a:solidFill>
                  <a:schemeClr val="tx1"/>
                </a:solidFill>
              </a:rPr>
            </a:br>
            <a:r>
              <a:rPr lang="zh-CN" altLang="en-US" dirty="0">
                <a:solidFill>
                  <a:schemeClr val="tx1"/>
                </a:solidFill>
              </a:rPr>
              <a:t>美国海军开始尝试建造自己的</a:t>
            </a:r>
            <a:r>
              <a:rPr lang="en-US" altLang="zh-CN" dirty="0">
                <a:solidFill>
                  <a:schemeClr val="tx1"/>
                </a:solidFill>
              </a:rPr>
              <a:t>Bombe</a:t>
            </a:r>
            <a:r>
              <a:rPr lang="zh-CN" altLang="en-US" dirty="0">
                <a:solidFill>
                  <a:schemeClr val="tx1"/>
                </a:solidFill>
              </a:rPr>
              <a:t>。工程师</a:t>
            </a:r>
            <a:r>
              <a:rPr lang="en-US" altLang="zh-CN" dirty="0">
                <a:solidFill>
                  <a:schemeClr val="tx1"/>
                </a:solidFill>
              </a:rPr>
              <a:t>Joseph </a:t>
            </a:r>
            <a:r>
              <a:rPr lang="en-US" altLang="zh-CN" dirty="0" err="1">
                <a:solidFill>
                  <a:schemeClr val="tx1"/>
                </a:solidFill>
              </a:rPr>
              <a:t>Desch</a:t>
            </a:r>
            <a:r>
              <a:rPr lang="zh-CN" altLang="en-US" dirty="0">
                <a:solidFill>
                  <a:schemeClr val="tx1"/>
                </a:solidFill>
              </a:rPr>
              <a:t>设计了可以遍历四转轮</a:t>
            </a:r>
            <a:r>
              <a:rPr lang="en-US" altLang="zh-CN" dirty="0">
                <a:solidFill>
                  <a:schemeClr val="tx1"/>
                </a:solidFill>
              </a:rPr>
              <a:t>Enigma</a:t>
            </a:r>
            <a:r>
              <a:rPr lang="zh-CN" altLang="en-US" dirty="0">
                <a:solidFill>
                  <a:schemeClr val="tx1"/>
                </a:solidFill>
              </a:rPr>
              <a:t>所有密钥的不同于</a:t>
            </a:r>
            <a:r>
              <a:rPr lang="en-US" altLang="zh-CN" dirty="0">
                <a:solidFill>
                  <a:schemeClr val="tx1"/>
                </a:solidFill>
              </a:rPr>
              <a:t>Bombe</a:t>
            </a:r>
            <a:r>
              <a:rPr lang="zh-CN" altLang="en-US" dirty="0">
                <a:solidFill>
                  <a:schemeClr val="tx1"/>
                </a:solidFill>
              </a:rPr>
              <a:t>的机器</a:t>
            </a:r>
            <a:r>
              <a:rPr lang="zh-CN" altLang="en-US" dirty="0" smtClean="0">
                <a:solidFill>
                  <a:schemeClr val="tx1"/>
                </a:solidFill>
              </a:rPr>
              <a:t>。</a:t>
            </a:r>
            <a:endParaRPr lang="en-US" altLang="zh-CN" dirty="0">
              <a:solidFill>
                <a:schemeClr val="tx1"/>
              </a:solidFill>
            </a:endParaRPr>
          </a:p>
        </p:txBody>
      </p:sp>
    </p:spTree>
    <p:extLst>
      <p:ext uri="{BB962C8B-B14F-4D97-AF65-F5344CB8AC3E}">
        <p14:creationId xmlns:p14="http://schemas.microsoft.com/office/powerpoint/2010/main" val="16224806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65</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pic>
        <p:nvPicPr>
          <p:cNvPr id="8"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t="3506" b="14393"/>
          <a:stretch/>
        </p:blipFill>
        <p:spPr bwMode="auto">
          <a:xfrm>
            <a:off x="107504" y="523198"/>
            <a:ext cx="8928992" cy="549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6"/>
          <p:cNvSpPr/>
          <p:nvPr/>
        </p:nvSpPr>
        <p:spPr>
          <a:xfrm>
            <a:off x="755576" y="548680"/>
            <a:ext cx="7704856" cy="1414678"/>
          </a:xfrm>
          <a:prstGeom prst="wedgeRoundRectCallout">
            <a:avLst>
              <a:gd name="adj1" fmla="val 30568"/>
              <a:gd name="adj2" fmla="val 86486"/>
              <a:gd name="adj3" fmla="val 16667"/>
            </a:avLst>
          </a:prstGeom>
          <a:solidFill>
            <a:srgbClr val="FFFF00">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1943</a:t>
            </a:r>
            <a:r>
              <a:rPr lang="zh-CN" altLang="en-US" dirty="0">
                <a:solidFill>
                  <a:schemeClr val="tx1"/>
                </a:solidFill>
              </a:rPr>
              <a:t>年</a:t>
            </a:r>
            <a:r>
              <a:rPr lang="en-US" altLang="zh-CN" dirty="0">
                <a:solidFill>
                  <a:schemeClr val="tx1"/>
                </a:solidFill>
              </a:rPr>
              <a:t>9</a:t>
            </a:r>
            <a:r>
              <a:rPr lang="zh-CN" altLang="en-US" dirty="0">
                <a:solidFill>
                  <a:schemeClr val="tx1"/>
                </a:solidFill>
              </a:rPr>
              <a:t>月，美国</a:t>
            </a:r>
            <a:r>
              <a:rPr lang="en-US" altLang="zh-CN" dirty="0" smtClean="0">
                <a:solidFill>
                  <a:schemeClr val="tx1"/>
                </a:solidFill>
              </a:rPr>
              <a:t>Bombe</a:t>
            </a:r>
            <a:r>
              <a:rPr lang="zh-CN" altLang="en-US" dirty="0" smtClean="0">
                <a:solidFill>
                  <a:schemeClr val="tx1"/>
                </a:solidFill>
              </a:rPr>
              <a:t>开始以</a:t>
            </a:r>
            <a:r>
              <a:rPr lang="zh-CN" altLang="en-US" dirty="0">
                <a:solidFill>
                  <a:schemeClr val="tx1"/>
                </a:solidFill>
              </a:rPr>
              <a:t>每周四台的速度交付海军。到战争结束时，</a:t>
            </a:r>
            <a:r>
              <a:rPr lang="en-US" altLang="zh-CN" dirty="0">
                <a:solidFill>
                  <a:schemeClr val="tx1"/>
                </a:solidFill>
              </a:rPr>
              <a:t>121</a:t>
            </a:r>
            <a:r>
              <a:rPr lang="zh-CN" altLang="en-US" dirty="0">
                <a:solidFill>
                  <a:schemeClr val="tx1"/>
                </a:solidFill>
              </a:rPr>
              <a:t>台</a:t>
            </a:r>
            <a:r>
              <a:rPr lang="en-US" altLang="zh-CN" dirty="0">
                <a:solidFill>
                  <a:schemeClr val="tx1"/>
                </a:solidFill>
              </a:rPr>
              <a:t>Bombe</a:t>
            </a:r>
            <a:r>
              <a:rPr lang="zh-CN" altLang="en-US" dirty="0">
                <a:solidFill>
                  <a:schemeClr val="tx1"/>
                </a:solidFill>
              </a:rPr>
              <a:t>每天</a:t>
            </a:r>
            <a:r>
              <a:rPr lang="en-US" altLang="zh-CN" dirty="0">
                <a:solidFill>
                  <a:schemeClr val="tx1"/>
                </a:solidFill>
              </a:rPr>
              <a:t>24</a:t>
            </a:r>
            <a:r>
              <a:rPr lang="zh-CN" altLang="en-US" dirty="0" smtClean="0">
                <a:solidFill>
                  <a:schemeClr val="tx1"/>
                </a:solidFill>
              </a:rPr>
              <a:t>小时破译</a:t>
            </a:r>
            <a:r>
              <a:rPr lang="zh-CN" altLang="en-US" dirty="0">
                <a:solidFill>
                  <a:schemeClr val="tx1"/>
                </a:solidFill>
              </a:rPr>
              <a:t>德国</a:t>
            </a:r>
            <a:r>
              <a:rPr lang="en-US" altLang="zh-CN" dirty="0">
                <a:solidFill>
                  <a:schemeClr val="tx1"/>
                </a:solidFill>
              </a:rPr>
              <a:t>Enigma</a:t>
            </a:r>
            <a:r>
              <a:rPr lang="zh-CN" altLang="en-US" dirty="0">
                <a:solidFill>
                  <a:schemeClr val="tx1"/>
                </a:solidFill>
              </a:rPr>
              <a:t>密钥。这些机器能够在</a:t>
            </a:r>
            <a:r>
              <a:rPr lang="en-US" altLang="zh-CN" dirty="0">
                <a:solidFill>
                  <a:schemeClr val="tx1"/>
                </a:solidFill>
              </a:rPr>
              <a:t>20</a:t>
            </a:r>
            <a:r>
              <a:rPr lang="zh-CN" altLang="en-US" dirty="0">
                <a:solidFill>
                  <a:schemeClr val="tx1"/>
                </a:solidFill>
              </a:rPr>
              <a:t>分钟内尝试</a:t>
            </a:r>
            <a:r>
              <a:rPr lang="en-US" altLang="zh-CN" dirty="0">
                <a:solidFill>
                  <a:schemeClr val="tx1"/>
                </a:solidFill>
              </a:rPr>
              <a:t>456976</a:t>
            </a:r>
            <a:r>
              <a:rPr lang="zh-CN" altLang="en-US" dirty="0">
                <a:solidFill>
                  <a:schemeClr val="tx1"/>
                </a:solidFill>
              </a:rPr>
              <a:t>个密钥。英国转而把德国潜艇的问题全部丢给美国海军。</a:t>
            </a:r>
            <a:r>
              <a:rPr lang="en-US" altLang="zh-CN" dirty="0">
                <a:solidFill>
                  <a:schemeClr val="tx1"/>
                </a:solidFill>
              </a:rPr>
              <a:t/>
            </a:r>
            <a:br>
              <a:rPr lang="en-US" altLang="zh-CN" dirty="0">
                <a:solidFill>
                  <a:schemeClr val="tx1"/>
                </a:solidFill>
              </a:rPr>
            </a:br>
            <a:r>
              <a:rPr lang="en-US" altLang="zh-CN" dirty="0">
                <a:solidFill>
                  <a:schemeClr val="tx1"/>
                </a:solidFill>
              </a:rPr>
              <a:t>65%</a:t>
            </a:r>
            <a:r>
              <a:rPr lang="zh-CN" altLang="en-US" dirty="0">
                <a:solidFill>
                  <a:schemeClr val="tx1"/>
                </a:solidFill>
              </a:rPr>
              <a:t>在</a:t>
            </a:r>
            <a:r>
              <a:rPr lang="en-US" altLang="zh-CN" dirty="0">
                <a:solidFill>
                  <a:schemeClr val="tx1"/>
                </a:solidFill>
              </a:rPr>
              <a:t>Bombe</a:t>
            </a:r>
            <a:r>
              <a:rPr lang="zh-CN" altLang="en-US" dirty="0">
                <a:solidFill>
                  <a:schemeClr val="tx1"/>
                </a:solidFill>
              </a:rPr>
              <a:t>上运行的是德国海军密电。一旦每日密钥被破解，</a:t>
            </a:r>
            <a:r>
              <a:rPr lang="en-US" altLang="zh-CN" dirty="0">
                <a:solidFill>
                  <a:schemeClr val="tx1"/>
                </a:solidFill>
              </a:rPr>
              <a:t>Bombe</a:t>
            </a:r>
            <a:r>
              <a:rPr lang="zh-CN" altLang="en-US" dirty="0">
                <a:solidFill>
                  <a:schemeClr val="tx1"/>
                </a:solidFill>
              </a:rPr>
              <a:t>就切换到</a:t>
            </a:r>
            <a:r>
              <a:rPr lang="en-US" altLang="zh-CN" dirty="0">
                <a:solidFill>
                  <a:schemeClr val="tx1"/>
                </a:solidFill>
              </a:rPr>
              <a:t>3</a:t>
            </a:r>
            <a:r>
              <a:rPr lang="zh-CN" altLang="en-US" dirty="0">
                <a:solidFill>
                  <a:schemeClr val="tx1"/>
                </a:solidFill>
              </a:rPr>
              <a:t>转轮模式，来对抗德国陆军和空军。完成</a:t>
            </a:r>
            <a:r>
              <a:rPr lang="en-US" altLang="zh-CN" dirty="0">
                <a:solidFill>
                  <a:schemeClr val="tx1"/>
                </a:solidFill>
              </a:rPr>
              <a:t>3</a:t>
            </a:r>
            <a:r>
              <a:rPr lang="zh-CN" altLang="en-US" dirty="0">
                <a:solidFill>
                  <a:schemeClr val="tx1"/>
                </a:solidFill>
              </a:rPr>
              <a:t>转轮破译只需</a:t>
            </a:r>
            <a:r>
              <a:rPr lang="en-US" altLang="zh-CN" dirty="0">
                <a:solidFill>
                  <a:schemeClr val="tx1"/>
                </a:solidFill>
              </a:rPr>
              <a:t>50</a:t>
            </a:r>
            <a:r>
              <a:rPr lang="zh-CN" altLang="en-US" dirty="0">
                <a:solidFill>
                  <a:schemeClr val="tx1"/>
                </a:solidFill>
              </a:rPr>
              <a:t>秒。</a:t>
            </a:r>
            <a:endParaRPr lang="zh-CN" altLang="en-US" dirty="0">
              <a:solidFill>
                <a:schemeClr val="tx1"/>
              </a:solidFill>
            </a:endParaRPr>
          </a:p>
        </p:txBody>
      </p:sp>
    </p:spTree>
    <p:extLst>
      <p:ext uri="{BB962C8B-B14F-4D97-AF65-F5344CB8AC3E}">
        <p14:creationId xmlns:p14="http://schemas.microsoft.com/office/powerpoint/2010/main" val="21737567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66</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pic>
        <p:nvPicPr>
          <p:cNvPr id="8" name="内容占位符 3"/>
          <p:cNvPicPr>
            <a:picLocks noChangeAspect="1"/>
          </p:cNvPicPr>
          <p:nvPr/>
        </p:nvPicPr>
        <p:blipFill rotWithShape="1">
          <a:blip r:embed="rId2" cstate="print">
            <a:extLst>
              <a:ext uri="{28A0092B-C50C-407E-A947-70E740481C1C}">
                <a14:useLocalDpi xmlns:a14="http://schemas.microsoft.com/office/drawing/2010/main" val="0"/>
              </a:ext>
            </a:extLst>
          </a:blip>
          <a:srcRect t="3506" b="14393"/>
          <a:stretch/>
        </p:blipFill>
        <p:spPr bwMode="auto">
          <a:xfrm>
            <a:off x="107504" y="523198"/>
            <a:ext cx="8928992" cy="549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6"/>
          <p:cNvSpPr/>
          <p:nvPr/>
        </p:nvSpPr>
        <p:spPr>
          <a:xfrm>
            <a:off x="755576" y="548680"/>
            <a:ext cx="7704856" cy="1414678"/>
          </a:xfrm>
          <a:prstGeom prst="wedgeRoundRectCallout">
            <a:avLst>
              <a:gd name="adj1" fmla="val 46528"/>
              <a:gd name="adj2" fmla="val 85372"/>
              <a:gd name="adj3" fmla="val 16667"/>
            </a:avLst>
          </a:prstGeom>
          <a:solidFill>
            <a:srgbClr val="FFFF00">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德国</a:t>
            </a:r>
            <a:r>
              <a:rPr lang="zh-CN" altLang="en-US" dirty="0">
                <a:solidFill>
                  <a:schemeClr val="tx1"/>
                </a:solidFill>
              </a:rPr>
              <a:t>在战争期间不断地改造</a:t>
            </a:r>
            <a:r>
              <a:rPr lang="en-US" altLang="zh-CN" dirty="0">
                <a:solidFill>
                  <a:schemeClr val="tx1"/>
                </a:solidFill>
              </a:rPr>
              <a:t>Enigma</a:t>
            </a:r>
            <a:r>
              <a:rPr lang="zh-CN" altLang="en-US" dirty="0">
                <a:solidFill>
                  <a:schemeClr val="tx1"/>
                </a:solidFill>
              </a:rPr>
              <a:t>。对盟军而言最难的是一个新的反射轮。新反射轮是一个接插板，德国人可以简单地拔插接线来改变反射轮的电路。这种不断的变化让盟军极难破解其电路。但是，针对它的改造还是实现了，盟军仍能破译德国</a:t>
            </a:r>
            <a:r>
              <a:rPr lang="en-US" altLang="zh-CN" dirty="0">
                <a:solidFill>
                  <a:schemeClr val="tx1"/>
                </a:solidFill>
              </a:rPr>
              <a:t>Enigma</a:t>
            </a:r>
            <a:r>
              <a:rPr lang="zh-CN" altLang="en-US" dirty="0">
                <a:solidFill>
                  <a:schemeClr val="tx1"/>
                </a:solidFill>
              </a:rPr>
              <a:t>情报。</a:t>
            </a:r>
            <a:endParaRPr lang="zh-CN" altLang="en-US" dirty="0">
              <a:solidFill>
                <a:schemeClr val="tx1"/>
              </a:solidFill>
            </a:endParaRPr>
          </a:p>
        </p:txBody>
      </p:sp>
    </p:spTree>
    <p:extLst>
      <p:ext uri="{BB962C8B-B14F-4D97-AF65-F5344CB8AC3E}">
        <p14:creationId xmlns:p14="http://schemas.microsoft.com/office/powerpoint/2010/main" val="2300468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68329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4944275.gif"/>
          <p:cNvPicPr>
            <a:picLocks noChangeAspect="1"/>
          </p:cNvPicPr>
          <p:nvPr/>
        </p:nvPicPr>
        <p:blipFill>
          <a:blip r:embed="rId3" cstate="print"/>
          <a:stretch>
            <a:fillRect/>
          </a:stretch>
        </p:blipFill>
        <p:spPr>
          <a:xfrm>
            <a:off x="2076467" y="3037376"/>
            <a:ext cx="2232248" cy="2232248"/>
          </a:xfrm>
          <a:prstGeom prst="rect">
            <a:avLst/>
          </a:prstGeom>
          <a:noFill/>
        </p:spPr>
      </p:pic>
      <p:sp>
        <p:nvSpPr>
          <p:cNvPr id="6" name="标题 5"/>
          <p:cNvSpPr>
            <a:spLocks noGrp="1"/>
          </p:cNvSpPr>
          <p:nvPr>
            <p:ph type="title"/>
          </p:nvPr>
        </p:nvSpPr>
        <p:spPr/>
        <p:txBody>
          <a:bodyPr/>
          <a:lstStyle/>
          <a:p>
            <a:pPr algn="l"/>
            <a:endParaRPr lang="zh-CN" altLang="en-US" dirty="0"/>
          </a:p>
        </p:txBody>
      </p:sp>
      <p:sp>
        <p:nvSpPr>
          <p:cNvPr id="8" name="内容占位符 7"/>
          <p:cNvSpPr>
            <a:spLocks noGrp="1"/>
          </p:cNvSpPr>
          <p:nvPr>
            <p:ph sz="half" idx="1"/>
          </p:nvPr>
        </p:nvSpPr>
        <p:spPr>
          <a:xfrm>
            <a:off x="457200" y="1295400"/>
            <a:ext cx="7643192" cy="5029200"/>
          </a:xfrm>
        </p:spPr>
        <p:txBody>
          <a:bodyPr/>
          <a:lstStyle/>
          <a:p>
            <a:r>
              <a:rPr lang="zh-CN" altLang="en-US" dirty="0" smtClean="0"/>
              <a:t>随着信息的发展，越来越复杂</a:t>
            </a:r>
            <a:endParaRPr lang="en-US" altLang="zh-CN" dirty="0" smtClean="0"/>
          </a:p>
          <a:p>
            <a:pPr lvl="1"/>
            <a:r>
              <a:rPr lang="zh-CN" altLang="en-US" dirty="0" smtClean="0"/>
              <a:t>网络时代，</a:t>
            </a:r>
            <a:r>
              <a:rPr lang="zh-CN" altLang="en-US" dirty="0">
                <a:latin typeface="+mn-ea"/>
              </a:rPr>
              <a:t>需要自动工具来保护存储在计算机中的文件及其它</a:t>
            </a:r>
            <a:r>
              <a:rPr lang="zh-CN" altLang="en-US" dirty="0" smtClean="0">
                <a:latin typeface="+mn-ea"/>
              </a:rPr>
              <a:t>信息；需要</a:t>
            </a:r>
            <a:r>
              <a:rPr lang="zh-CN" altLang="en-US" dirty="0">
                <a:latin typeface="+mn-ea"/>
              </a:rPr>
              <a:t>可靠措施来保护网络和通信链接中的数据</a:t>
            </a:r>
            <a:r>
              <a:rPr lang="zh-CN" altLang="en-US" dirty="0" smtClean="0">
                <a:latin typeface="+mn-ea"/>
              </a:rPr>
              <a:t>传输</a:t>
            </a:r>
            <a:endParaRPr lang="en-US" altLang="zh-CN" dirty="0" smtClean="0">
              <a:latin typeface="+mn-ea"/>
            </a:endParaRPr>
          </a:p>
          <a:p>
            <a:pPr lvl="1"/>
            <a:endParaRPr lang="en-US" altLang="zh-CN" dirty="0">
              <a:latin typeface="+mn-ea"/>
            </a:endParaRPr>
          </a:p>
        </p:txBody>
      </p:sp>
      <p:sp>
        <p:nvSpPr>
          <p:cNvPr id="5" name="页脚占位符 4"/>
          <p:cNvSpPr>
            <a:spLocks noGrp="1"/>
          </p:cNvSpPr>
          <p:nvPr>
            <p:ph type="ftr" sz="quarter" idx="11"/>
          </p:nvPr>
        </p:nvSpPr>
        <p:spPr/>
        <p:txBody>
          <a:bodyPr/>
          <a:lstStyle/>
          <a:p>
            <a:pPr>
              <a:defRPr/>
            </a:pPr>
            <a:r>
              <a:rPr lang="zh-CN" altLang="en-US" dirty="0" smtClean="0"/>
              <a:t>密码学导论</a:t>
            </a:r>
            <a:r>
              <a:rPr lang="en-US" altLang="zh-CN" dirty="0" smtClean="0"/>
              <a:t>--</a:t>
            </a:r>
            <a:r>
              <a:rPr lang="zh-CN" altLang="en-US" dirty="0" smtClean="0"/>
              <a:t>中国科学技术大学</a:t>
            </a:r>
            <a:endParaRPr lang="en-US" altLang="zh-CN" dirty="0"/>
          </a:p>
        </p:txBody>
      </p:sp>
      <p:sp>
        <p:nvSpPr>
          <p:cNvPr id="2" name="灯片编号占位符 1"/>
          <p:cNvSpPr>
            <a:spLocks noGrp="1"/>
          </p:cNvSpPr>
          <p:nvPr>
            <p:ph type="sldNum" sz="quarter" idx="10"/>
          </p:nvPr>
        </p:nvSpPr>
        <p:spPr/>
        <p:txBody>
          <a:bodyPr/>
          <a:lstStyle/>
          <a:p>
            <a:pPr>
              <a:defRPr/>
            </a:pPr>
            <a:fld id="{EE0603BE-E92C-4BD7-894F-52D309A6287B}" type="slidenum">
              <a:rPr lang="zh-CN" altLang="en-US" smtClean="0"/>
              <a:pPr>
                <a:defRPr/>
              </a:pPr>
              <a:t>7</a:t>
            </a:fld>
            <a:endParaRPr lang="en-US" altLang="zh-CN" dirty="0"/>
          </a:p>
        </p:txBody>
      </p:sp>
      <p:sp>
        <p:nvSpPr>
          <p:cNvPr id="11" name="流程图: 可选过程 10">
            <a:hlinkClick r:id="rId4"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15" name="流程图: 可选过程 14">
            <a:hlinkClick r:id="rId5"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16" name="流程图: 可选过程 15">
            <a:hlinkClick r:id="rId6"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17" name="流程图: 可选过程 16">
            <a:hlinkClick r:id="rId7"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
        <p:nvSpPr>
          <p:cNvPr id="4" name="矩形 3"/>
          <p:cNvSpPr/>
          <p:nvPr/>
        </p:nvSpPr>
        <p:spPr>
          <a:xfrm>
            <a:off x="4932040" y="3284983"/>
            <a:ext cx="2012455" cy="1200329"/>
          </a:xfrm>
          <a:prstGeom prst="rect">
            <a:avLst/>
          </a:prstGeom>
        </p:spPr>
        <p:txBody>
          <a:bodyPr wrap="square">
            <a:spAutoFit/>
          </a:bodyPr>
          <a:lstStyle/>
          <a:p>
            <a:r>
              <a:rPr lang="zh-CN" altLang="en-US" dirty="0">
                <a:solidFill>
                  <a:srgbClr val="FF0000"/>
                </a:solidFill>
                <a:latin typeface="+mn-ea"/>
              </a:rPr>
              <a:t>计算机安全</a:t>
            </a:r>
            <a:r>
              <a:rPr lang="zh-CN" altLang="en-US" dirty="0">
                <a:latin typeface="+mn-ea"/>
              </a:rPr>
              <a:t>：</a:t>
            </a:r>
            <a:endParaRPr lang="en-US" altLang="zh-CN" dirty="0">
              <a:latin typeface="+mn-ea"/>
            </a:endParaRPr>
          </a:p>
          <a:p>
            <a:pPr lvl="1"/>
            <a:r>
              <a:rPr lang="zh-CN" altLang="en-US" dirty="0">
                <a:latin typeface="+mn-ea"/>
              </a:rPr>
              <a:t>数据安全</a:t>
            </a:r>
            <a:endParaRPr lang="en-US" altLang="zh-CN" dirty="0">
              <a:latin typeface="+mn-ea"/>
            </a:endParaRPr>
          </a:p>
          <a:p>
            <a:pPr lvl="1"/>
            <a:r>
              <a:rPr lang="zh-CN" altLang="en-US" dirty="0">
                <a:latin typeface="+mn-ea"/>
              </a:rPr>
              <a:t>黑客</a:t>
            </a:r>
            <a:r>
              <a:rPr lang="zh-CN" altLang="en-US" dirty="0" smtClean="0">
                <a:latin typeface="+mn-ea"/>
              </a:rPr>
              <a:t>防范</a:t>
            </a:r>
            <a:endParaRPr lang="en-US" altLang="zh-CN" dirty="0" smtClean="0">
              <a:latin typeface="+mn-ea"/>
            </a:endParaRPr>
          </a:p>
          <a:p>
            <a:pPr lvl="1"/>
            <a:r>
              <a:rPr lang="en-US" altLang="zh-CN" dirty="0" smtClean="0">
                <a:latin typeface="+mn-ea"/>
              </a:rPr>
              <a:t>……</a:t>
            </a:r>
            <a:endParaRPr lang="en-US" altLang="zh-CN" dirty="0">
              <a:latin typeface="+mn-ea"/>
            </a:endParaRPr>
          </a:p>
        </p:txBody>
      </p:sp>
      <p:sp>
        <p:nvSpPr>
          <p:cNvPr id="7" name="矩形 6"/>
          <p:cNvSpPr/>
          <p:nvPr/>
        </p:nvSpPr>
        <p:spPr>
          <a:xfrm>
            <a:off x="4644008" y="4578763"/>
            <a:ext cx="2936708" cy="646331"/>
          </a:xfrm>
          <a:prstGeom prst="rect">
            <a:avLst/>
          </a:prstGeom>
        </p:spPr>
        <p:txBody>
          <a:bodyPr wrap="square">
            <a:spAutoFit/>
          </a:bodyPr>
          <a:lstStyle/>
          <a:p>
            <a:r>
              <a:rPr lang="zh-CN" altLang="en-US" dirty="0">
                <a:solidFill>
                  <a:srgbClr val="FF0000"/>
                </a:solidFill>
                <a:latin typeface="+mn-ea"/>
              </a:rPr>
              <a:t>网络安全</a:t>
            </a:r>
            <a:r>
              <a:rPr lang="zh-CN" altLang="en-US" dirty="0">
                <a:latin typeface="+mn-ea"/>
              </a:rPr>
              <a:t>：</a:t>
            </a:r>
            <a:endParaRPr lang="en-US" altLang="zh-CN" dirty="0">
              <a:latin typeface="+mn-ea"/>
            </a:endParaRPr>
          </a:p>
          <a:p>
            <a:pPr lvl="1"/>
            <a:r>
              <a:rPr lang="zh-CN" altLang="en-US" dirty="0">
                <a:latin typeface="+mn-ea"/>
              </a:rPr>
              <a:t>传输过程中的数据安全</a:t>
            </a:r>
            <a:endParaRPr lang="en-US" altLang="zh-CN" dirty="0">
              <a:latin typeface="+mn-ea"/>
            </a:endParaRPr>
          </a:p>
        </p:txBody>
      </p:sp>
      <p:sp>
        <p:nvSpPr>
          <p:cNvPr id="9" name="矩形 8"/>
          <p:cNvSpPr/>
          <p:nvPr/>
        </p:nvSpPr>
        <p:spPr>
          <a:xfrm>
            <a:off x="3851920" y="5373216"/>
            <a:ext cx="3872812" cy="646331"/>
          </a:xfrm>
          <a:prstGeom prst="rect">
            <a:avLst/>
          </a:prstGeom>
        </p:spPr>
        <p:txBody>
          <a:bodyPr wrap="square">
            <a:spAutoFit/>
          </a:bodyPr>
          <a:lstStyle/>
          <a:p>
            <a:r>
              <a:rPr lang="zh-CN" altLang="en-US" dirty="0">
                <a:solidFill>
                  <a:srgbClr val="FF0000"/>
                </a:solidFill>
                <a:latin typeface="+mn-ea"/>
              </a:rPr>
              <a:t>互联网安全</a:t>
            </a:r>
            <a:r>
              <a:rPr lang="zh-CN" altLang="en-US" dirty="0">
                <a:latin typeface="+mn-ea"/>
              </a:rPr>
              <a:t>：</a:t>
            </a:r>
            <a:endParaRPr lang="en-US" altLang="zh-CN" dirty="0">
              <a:latin typeface="+mn-ea"/>
            </a:endParaRPr>
          </a:p>
          <a:p>
            <a:pPr lvl="1"/>
            <a:r>
              <a:rPr lang="zh-CN" altLang="en-US" dirty="0" smtClean="0">
                <a:latin typeface="+mn-ea"/>
              </a:rPr>
              <a:t>全网络上</a:t>
            </a:r>
            <a:r>
              <a:rPr lang="zh-CN" altLang="en-US" dirty="0">
                <a:latin typeface="+mn-ea"/>
              </a:rPr>
              <a:t>的数据存储、传输安全</a:t>
            </a:r>
            <a:endParaRPr lang="en-US" altLang="zh-CN" dirty="0">
              <a:latin typeface="+mn-ea"/>
            </a:endParaRPr>
          </a:p>
        </p:txBody>
      </p:sp>
    </p:spTree>
    <p:extLst>
      <p:ext uri="{BB962C8B-B14F-4D97-AF65-F5344CB8AC3E}">
        <p14:creationId xmlns:p14="http://schemas.microsoft.com/office/powerpoint/2010/main" val="1943333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一</a:t>
            </a:r>
            <a:r>
              <a:rPr lang="zh-CN" altLang="en-US" dirty="0" smtClean="0"/>
              <a:t>个通信安全的例子</a:t>
            </a:r>
            <a:endParaRPr lang="zh-CN" altLang="en-US" dirty="0"/>
          </a:p>
        </p:txBody>
      </p:sp>
      <p:sp>
        <p:nvSpPr>
          <p:cNvPr id="7" name="内容占位符 6"/>
          <p:cNvSpPr>
            <a:spLocks noGrp="1"/>
          </p:cNvSpPr>
          <p:nvPr>
            <p:ph idx="1"/>
          </p:nvPr>
        </p:nvSpPr>
        <p:spPr/>
        <p:txBody>
          <a:bodyPr/>
          <a:lstStyle/>
          <a:p>
            <a:r>
              <a:rPr lang="zh-CN" altLang="en-US" dirty="0" smtClean="0"/>
              <a:t>第一排左数第一个同学，给最后一排右数第一个同学传个纸条。其他同学进行攻击</a:t>
            </a:r>
            <a:r>
              <a:rPr lang="en-US" altLang="zh-CN" dirty="0" smtClean="0"/>
              <a:t>…</a:t>
            </a:r>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pic>
        <p:nvPicPr>
          <p:cNvPr id="1028" name="Picture 4" descr="http://img12.3lian.com/gaoqing02/02/59/50.jpg"/>
          <p:cNvPicPr>
            <a:picLocks noChangeAspect="1" noChangeArrowheads="1"/>
          </p:cNvPicPr>
          <p:nvPr/>
        </p:nvPicPr>
        <p:blipFill rotWithShape="1">
          <a:blip r:embed="rId2">
            <a:extLst>
              <a:ext uri="{28A0092B-C50C-407E-A947-70E740481C1C}">
                <a14:useLocalDpi xmlns:a14="http://schemas.microsoft.com/office/drawing/2010/main" val="0"/>
              </a:ext>
            </a:extLst>
          </a:blip>
          <a:srcRect l="28112" r="27157" b="5048"/>
          <a:stretch/>
        </p:blipFill>
        <p:spPr bwMode="auto">
          <a:xfrm>
            <a:off x="3419872" y="2639346"/>
            <a:ext cx="1987299" cy="2664296"/>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17B7F836-6F9F-42A8-9450-B93EA774C316}" type="slidenum">
              <a:rPr lang="zh-CN" altLang="en-US" smtClean="0"/>
              <a:pPr>
                <a:defRPr/>
              </a:pPr>
              <a:t>8</a:t>
            </a:fld>
            <a:endParaRPr lang="en-US" altLang="zh-CN" dirty="0"/>
          </a:p>
        </p:txBody>
      </p:sp>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11" name="流程图: 可选过程 10">
            <a:hlinkClick r:id="rId6"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3956225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一</a:t>
            </a:r>
            <a:r>
              <a:rPr lang="zh-CN" altLang="en-US" dirty="0" smtClean="0"/>
              <a:t>个通信安全的例子</a:t>
            </a:r>
            <a:endParaRPr lang="zh-CN" altLang="en-US" dirty="0"/>
          </a:p>
        </p:txBody>
      </p:sp>
      <p:sp>
        <p:nvSpPr>
          <p:cNvPr id="7" name="内容占位符 6"/>
          <p:cNvSpPr>
            <a:spLocks noGrp="1"/>
          </p:cNvSpPr>
          <p:nvPr>
            <p:ph idx="1"/>
          </p:nvPr>
        </p:nvSpPr>
        <p:spPr/>
        <p:txBody>
          <a:bodyPr/>
          <a:lstStyle/>
          <a:p>
            <a:r>
              <a:rPr lang="zh-CN" altLang="en-US" dirty="0"/>
              <a:t>第一排左数第一个同学，给最后一排右数第一个同学传个纸条。其他同学进行攻击</a:t>
            </a:r>
            <a:r>
              <a:rPr lang="en-US" altLang="zh-CN" dirty="0"/>
              <a:t>…</a:t>
            </a:r>
            <a:endParaRPr lang="en-US" altLang="zh-CN" dirty="0" smtClean="0"/>
          </a:p>
          <a:p>
            <a:pPr lvl="1"/>
            <a:r>
              <a:rPr lang="zh-CN" altLang="en-US" dirty="0" smtClean="0"/>
              <a:t>拦截</a:t>
            </a:r>
            <a:r>
              <a:rPr lang="en-US" altLang="zh-CN" dirty="0" smtClean="0"/>
              <a:t>——</a:t>
            </a:r>
            <a:r>
              <a:rPr lang="zh-CN" altLang="en-US" dirty="0" smtClean="0"/>
              <a:t>攻击系统可用性</a:t>
            </a:r>
            <a:endParaRPr lang="en-US" altLang="zh-CN" dirty="0" smtClean="0"/>
          </a:p>
          <a:p>
            <a:pPr lvl="1"/>
            <a:r>
              <a:rPr lang="zh-CN" altLang="en-US" dirty="0" smtClean="0"/>
              <a:t>偷看</a:t>
            </a:r>
            <a:r>
              <a:rPr lang="en-US" altLang="zh-CN" dirty="0" smtClean="0"/>
              <a:t>——</a:t>
            </a:r>
            <a:r>
              <a:rPr lang="zh-CN" altLang="en-US" dirty="0" smtClean="0"/>
              <a:t>窃听，攻击信息保密性</a:t>
            </a:r>
            <a:endParaRPr lang="en-US" altLang="zh-CN" dirty="0" smtClean="0"/>
          </a:p>
          <a:p>
            <a:pPr lvl="1"/>
            <a:r>
              <a:rPr lang="zh-CN" altLang="en-US" dirty="0" smtClean="0"/>
              <a:t>复印后再次传递</a:t>
            </a:r>
            <a:r>
              <a:rPr lang="en-US" altLang="zh-CN" dirty="0" smtClean="0"/>
              <a:t>——</a:t>
            </a:r>
            <a:r>
              <a:rPr lang="zh-CN" altLang="en-US" dirty="0" smtClean="0"/>
              <a:t>攻击信息实时性</a:t>
            </a:r>
            <a:r>
              <a:rPr lang="en-US" altLang="zh-CN" dirty="0" smtClean="0"/>
              <a:t>/</a:t>
            </a:r>
            <a:r>
              <a:rPr lang="zh-CN" altLang="en-US" dirty="0" smtClean="0"/>
              <a:t>真实性</a:t>
            </a:r>
            <a:endParaRPr lang="en-US" altLang="zh-CN" dirty="0" smtClean="0"/>
          </a:p>
          <a:p>
            <a:pPr lvl="1"/>
            <a:r>
              <a:rPr lang="zh-CN" altLang="en-US" dirty="0" smtClean="0"/>
              <a:t>篡改</a:t>
            </a:r>
            <a:r>
              <a:rPr lang="en-US" altLang="zh-CN" dirty="0" smtClean="0"/>
              <a:t>/</a:t>
            </a:r>
            <a:r>
              <a:rPr lang="zh-CN" altLang="en-US" dirty="0" smtClean="0"/>
              <a:t>删节</a:t>
            </a:r>
            <a:r>
              <a:rPr lang="en-US" altLang="zh-CN" dirty="0" smtClean="0"/>
              <a:t>——</a:t>
            </a:r>
            <a:r>
              <a:rPr lang="zh-CN" altLang="en-US" dirty="0" smtClean="0"/>
              <a:t>攻击信息真实性</a:t>
            </a:r>
            <a:r>
              <a:rPr lang="en-US" altLang="zh-CN" dirty="0" smtClean="0"/>
              <a:t>/</a:t>
            </a:r>
            <a:r>
              <a:rPr lang="zh-CN" altLang="en-US" dirty="0" smtClean="0"/>
              <a:t>完整性</a:t>
            </a:r>
            <a:endParaRPr lang="en-US" altLang="zh-CN" dirty="0" smtClean="0"/>
          </a:p>
          <a:p>
            <a:pPr lvl="1"/>
            <a:r>
              <a:rPr lang="zh-CN" altLang="en-US" dirty="0" smtClean="0"/>
              <a:t>伪装身份</a:t>
            </a:r>
            <a:r>
              <a:rPr lang="en-US" altLang="zh-CN" dirty="0" smtClean="0"/>
              <a:t>A/B——</a:t>
            </a:r>
            <a:r>
              <a:rPr lang="zh-CN" altLang="en-US" dirty="0" smtClean="0"/>
              <a:t>攻击信息真实性</a:t>
            </a:r>
            <a:endParaRPr lang="en-US" altLang="zh-CN" dirty="0" smtClean="0"/>
          </a:p>
          <a:p>
            <a:pPr lvl="1"/>
            <a:r>
              <a:rPr lang="zh-CN" altLang="en-US" dirty="0"/>
              <a:t>传递</a:t>
            </a:r>
            <a:r>
              <a:rPr lang="zh-CN" altLang="en-US" dirty="0" smtClean="0"/>
              <a:t>大量废纸</a:t>
            </a:r>
            <a:r>
              <a:rPr lang="en-US" altLang="zh-CN" dirty="0" smtClean="0"/>
              <a:t>——</a:t>
            </a:r>
            <a:r>
              <a:rPr lang="zh-CN" altLang="en-US" dirty="0" smtClean="0"/>
              <a:t>拒绝服务攻击，攻击系统可用性</a:t>
            </a:r>
            <a:endParaRPr lang="en-US" altLang="zh-CN" dirty="0" smtClean="0"/>
          </a:p>
          <a:p>
            <a:pPr lvl="1"/>
            <a:r>
              <a:rPr lang="zh-CN" altLang="en-US" dirty="0" smtClean="0"/>
              <a:t>否认发送</a:t>
            </a:r>
            <a:r>
              <a:rPr lang="en-US" altLang="zh-CN" dirty="0" smtClean="0"/>
              <a:t>/</a:t>
            </a:r>
            <a:r>
              <a:rPr lang="zh-CN" altLang="en-US" dirty="0" smtClean="0"/>
              <a:t>接受</a:t>
            </a:r>
            <a:r>
              <a:rPr lang="en-US" altLang="zh-CN" dirty="0" smtClean="0"/>
              <a:t>——</a:t>
            </a:r>
            <a:r>
              <a:rPr lang="zh-CN" altLang="en-US" dirty="0" smtClean="0"/>
              <a:t>攻击可审计性</a:t>
            </a:r>
            <a:endParaRPr lang="en-US" altLang="zh-CN" dirty="0" smtClean="0"/>
          </a:p>
          <a:p>
            <a:pPr lvl="1"/>
            <a:r>
              <a:rPr lang="en-US" altLang="zh-CN" dirty="0" smtClean="0"/>
              <a:t>……</a:t>
            </a:r>
            <a:endParaRPr lang="zh-CN" altLang="en-US"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2" name="灯片编号占位符 1"/>
          <p:cNvSpPr>
            <a:spLocks noGrp="1"/>
          </p:cNvSpPr>
          <p:nvPr>
            <p:ph type="sldNum" sz="quarter" idx="10"/>
          </p:nvPr>
        </p:nvSpPr>
        <p:spPr/>
        <p:txBody>
          <a:bodyPr/>
          <a:lstStyle/>
          <a:p>
            <a:pPr>
              <a:defRPr/>
            </a:pPr>
            <a:fld id="{17B7F836-6F9F-42A8-9450-B93EA774C316}" type="slidenum">
              <a:rPr lang="zh-CN" altLang="en-US" smtClean="0"/>
              <a:pPr>
                <a:defRPr/>
              </a:pPr>
              <a:t>9</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en-US" sz="1000" dirty="0" smtClean="0"/>
              <a:t>安全相关问题</a:t>
            </a:r>
            <a:endParaRPr lang="zh-CN" altLang="en-US" sz="1000" dirty="0"/>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en-US" sz="1000" dirty="0" smtClean="0"/>
              <a:t>密码学的历史</a:t>
            </a:r>
            <a:endParaRPr lang="zh-CN" altLang="en-US" sz="1000" dirty="0"/>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3. </a:t>
            </a:r>
            <a:r>
              <a:rPr lang="zh-CN" altLang="en-US" sz="1000" dirty="0" smtClean="0"/>
              <a:t>密码学基本概念</a:t>
            </a:r>
            <a:endParaRPr lang="zh-CN" altLang="en-US" sz="1000" dirty="0"/>
          </a:p>
        </p:txBody>
      </p:sp>
      <p:sp>
        <p:nvSpPr>
          <p:cNvPr id="11" name="流程图: 可选过程 10">
            <a:hlinkClick r:id="rId5" action="ppaction://hlinksldjump"/>
          </p:cNvPr>
          <p:cNvSpPr/>
          <p:nvPr/>
        </p:nvSpPr>
        <p:spPr>
          <a:xfrm>
            <a:off x="4293907"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4. </a:t>
            </a:r>
            <a:r>
              <a:rPr lang="zh-CN" altLang="en-US" sz="1000" dirty="0" smtClean="0"/>
              <a:t>历史上的教训</a:t>
            </a:r>
            <a:endParaRPr lang="zh-CN" altLang="en-US" sz="1000" dirty="0"/>
          </a:p>
        </p:txBody>
      </p:sp>
    </p:spTree>
    <p:extLst>
      <p:ext uri="{BB962C8B-B14F-4D97-AF65-F5344CB8AC3E}">
        <p14:creationId xmlns:p14="http://schemas.microsoft.com/office/powerpoint/2010/main" val="352040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fade">
                                      <p:cBhvr>
                                        <p:cTn id="41"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008最新公益系列精品PPT模板">
  <a:themeElements>
    <a:clrScheme name="Mountain">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2008最新公益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08最新公益系列精品PPT模板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2008最新公益系列精品PPT模板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2008最新公益系列精品PPT模板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2008最新公益系列精品PPT模板</Template>
  <TotalTime>1454</TotalTime>
  <Words>6602</Words>
  <Application>Microsoft Office PowerPoint</Application>
  <PresentationFormat>全屏显示(4:3)</PresentationFormat>
  <Paragraphs>930</Paragraphs>
  <Slides>67</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67</vt:i4>
      </vt:variant>
    </vt:vector>
  </HeadingPairs>
  <TitlesOfParts>
    <vt:vector size="76" baseType="lpstr">
      <vt:lpstr>华文行楷</vt:lpstr>
      <vt:lpstr>楷体</vt:lpstr>
      <vt:lpstr>宋体</vt:lpstr>
      <vt:lpstr>Arial</vt:lpstr>
      <vt:lpstr>Calibri</vt:lpstr>
      <vt:lpstr>Symbol</vt:lpstr>
      <vt:lpstr>Times New Roman</vt:lpstr>
      <vt:lpstr>Wingdings</vt:lpstr>
      <vt:lpstr>2008最新公益系列精品PPT模板</vt:lpstr>
      <vt:lpstr>密码学导论˙第1章 绪论</vt:lpstr>
      <vt:lpstr>PowerPoint 演示文稿</vt:lpstr>
      <vt:lpstr>PowerPoint 演示文稿</vt:lpstr>
      <vt:lpstr>本章目录</vt:lpstr>
      <vt:lpstr>第一节 安全相关问题</vt:lpstr>
      <vt:lpstr>一、信息安全的复杂性</vt:lpstr>
      <vt:lpstr>PowerPoint 演示文稿</vt:lpstr>
      <vt:lpstr>一个通信安全的例子</vt:lpstr>
      <vt:lpstr>一个通信安全的例子</vt:lpstr>
      <vt:lpstr>安全的复杂性</vt:lpstr>
      <vt:lpstr>数据安全的范畴</vt:lpstr>
      <vt:lpstr>The Information Security Triad: CIA （From Wiki）</vt:lpstr>
      <vt:lpstr>二、安全框架与模型</vt:lpstr>
      <vt:lpstr>OSI安全框架</vt:lpstr>
      <vt:lpstr>网络安全模型</vt:lpstr>
      <vt:lpstr>PowerPoint 演示文稿</vt:lpstr>
      <vt:lpstr>网络访问安全模型</vt:lpstr>
      <vt:lpstr>第二节 密码学的历史</vt:lpstr>
      <vt:lpstr>PowerPoint 演示文稿</vt:lpstr>
      <vt:lpstr>最早的有记载的加密文字</vt:lpstr>
      <vt:lpstr>最早用于保护信息的密码技术</vt:lpstr>
      <vt:lpstr>PowerPoint 演示文稿</vt:lpstr>
      <vt:lpstr>PowerPoint 演示文稿</vt:lpstr>
      <vt:lpstr>PowerPoint 演示文稿</vt:lpstr>
      <vt:lpstr>PowerPoint 演示文稿</vt:lpstr>
      <vt:lpstr>第三节 密码学基本概念</vt:lpstr>
      <vt:lpstr>一、密码学基本概念</vt:lpstr>
      <vt:lpstr>密码体制</vt:lpstr>
      <vt:lpstr>PowerPoint 演示文稿</vt:lpstr>
      <vt:lpstr>现代密码学基本原则</vt:lpstr>
      <vt:lpstr>密码体制的安全性</vt:lpstr>
      <vt:lpstr>PowerPoint 演示文稿</vt:lpstr>
      <vt:lpstr>对密码系统的基本要求</vt:lpstr>
      <vt:lpstr>密码编码中经常关注的问题</vt:lpstr>
      <vt:lpstr>密码技术的应用</vt:lpstr>
      <vt:lpstr>密码分析与密码系统安全性</vt:lpstr>
      <vt:lpstr>二、常见密码体制分类</vt:lpstr>
      <vt:lpstr>PowerPoint 演示文稿</vt:lpstr>
      <vt:lpstr>PowerPoint 演示文稿</vt:lpstr>
      <vt:lpstr>PowerPoint 演示文稿</vt:lpstr>
      <vt:lpstr>常用术语中英文对照</vt:lpstr>
      <vt:lpstr>第四节 历史上的教训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密码学导论</dc:title>
  <dc:subject>第1章 绪论</dc:subject>
  <dc:creator>李卫海</dc:creator>
  <cp:lastModifiedBy>Weihai Li</cp:lastModifiedBy>
  <cp:revision>174</cp:revision>
  <dcterms:created xsi:type="dcterms:W3CDTF">2009-10-05T06:48:12Z</dcterms:created>
  <dcterms:modified xsi:type="dcterms:W3CDTF">2015-08-19T15:01:17Z</dcterms:modified>
</cp:coreProperties>
</file>