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263" r:id="rId2"/>
    <p:sldId id="264"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92" r:id="rId51"/>
    <p:sldId id="313" r:id="rId52"/>
    <p:sldId id="314" r:id="rId53"/>
    <p:sldId id="315" r:id="rId54"/>
    <p:sldId id="316" r:id="rId55"/>
    <p:sldId id="317" r:id="rId56"/>
    <p:sldId id="318" r:id="rId57"/>
    <p:sldId id="319" r:id="rId58"/>
    <p:sldId id="320" r:id="rId59"/>
    <p:sldId id="393" r:id="rId60"/>
    <p:sldId id="394"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90" r:id="rId107"/>
    <p:sldId id="366" r:id="rId108"/>
    <p:sldId id="391"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257" r:id="rId1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02AA"/>
    <a:srgbClr val="980298"/>
    <a:srgbClr val="8B038B"/>
    <a:srgbClr val="DE5500"/>
    <a:srgbClr val="C04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iagrams/_rels/data1.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slide" Target="../slides/slide23.xml"/><Relationship Id="rId1" Type="http://schemas.openxmlformats.org/officeDocument/2006/relationships/slide" Target="../slides/slide3.xml"/></Relationships>
</file>

<file path=ppt/diagrams/_rels/data2.xml.rels><?xml version="1.0" encoding="UTF-8" standalone="yes"?>
<Relationships xmlns="http://schemas.openxmlformats.org/package/2006/relationships"><Relationship Id="rId3" Type="http://schemas.openxmlformats.org/officeDocument/2006/relationships/slide" Target="../slides/slide121.xml"/><Relationship Id="rId2" Type="http://schemas.openxmlformats.org/officeDocument/2006/relationships/slide" Target="../slides/slide96.xml"/><Relationship Id="rId1" Type="http://schemas.openxmlformats.org/officeDocument/2006/relationships/slide" Target="../slides/slide7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8FED2-5DBE-431A-AEC1-4E45CFB1C3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001351C-77B8-4447-B8AE-95977D86FB3F}">
      <dgm:prSet/>
      <dgm:spPr/>
      <dgm:t>
        <a:bodyPr/>
        <a:lstStyle/>
        <a:p>
          <a:pPr rtl="0"/>
          <a:r>
            <a:rPr lang="zh-CN" dirty="0" smtClean="0">
              <a:latin typeface="楷体" pitchFamily="49" charset="-122"/>
              <a:ea typeface="楷体" pitchFamily="49" charset="-122"/>
            </a:rPr>
            <a:t>第一节 协议概述</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EBFFCAA9-D594-4F39-9E9D-B3A8D5483EFB}" type="parTrans" cxnId="{FAA9437A-E26F-48DF-821E-0C7542BB6475}">
      <dgm:prSet/>
      <dgm:spPr/>
      <dgm:t>
        <a:bodyPr/>
        <a:lstStyle/>
        <a:p>
          <a:endParaRPr lang="zh-CN" altLang="en-US">
            <a:latin typeface="楷体" pitchFamily="49" charset="-122"/>
            <a:ea typeface="楷体" pitchFamily="49" charset="-122"/>
          </a:endParaRPr>
        </a:p>
      </dgm:t>
    </dgm:pt>
    <dgm:pt modelId="{D9256965-2D13-4F60-91DF-B42080658BD9}" type="sibTrans" cxnId="{FAA9437A-E26F-48DF-821E-0C7542BB6475}">
      <dgm:prSet/>
      <dgm:spPr/>
      <dgm:t>
        <a:bodyPr/>
        <a:lstStyle/>
        <a:p>
          <a:endParaRPr lang="zh-CN" altLang="en-US">
            <a:latin typeface="楷体" pitchFamily="49" charset="-122"/>
            <a:ea typeface="楷体" pitchFamily="49" charset="-122"/>
          </a:endParaRPr>
        </a:p>
      </dgm:t>
    </dgm:pt>
    <dgm:pt modelId="{F7ACB2DC-7F65-4381-AE4B-822CDC1C1B29}">
      <dgm:prSet/>
      <dgm:spPr/>
      <dgm:t>
        <a:bodyPr/>
        <a:lstStyle/>
        <a:p>
          <a:pPr rtl="0"/>
          <a:r>
            <a:rPr lang="zh-CN" dirty="0" smtClean="0">
              <a:latin typeface="楷体" pitchFamily="49" charset="-122"/>
              <a:ea typeface="楷体" pitchFamily="49" charset="-122"/>
            </a:rPr>
            <a:t>仲裁协议、裁决协议、自动执行协议</a:t>
          </a:r>
          <a:endParaRPr lang="zh-CN" dirty="0">
            <a:latin typeface="楷体" pitchFamily="49" charset="-122"/>
            <a:ea typeface="楷体" pitchFamily="49" charset="-122"/>
          </a:endParaRPr>
        </a:p>
      </dgm:t>
    </dgm:pt>
    <dgm:pt modelId="{3400FC48-A6CE-4633-8E50-07DAC9535898}" type="parTrans" cxnId="{94C3BCA6-862D-4E33-A0AF-9CAAF51F5B24}">
      <dgm:prSet/>
      <dgm:spPr/>
      <dgm:t>
        <a:bodyPr/>
        <a:lstStyle/>
        <a:p>
          <a:endParaRPr lang="zh-CN" altLang="en-US">
            <a:latin typeface="楷体" pitchFamily="49" charset="-122"/>
            <a:ea typeface="楷体" pitchFamily="49" charset="-122"/>
          </a:endParaRPr>
        </a:p>
      </dgm:t>
    </dgm:pt>
    <dgm:pt modelId="{676BE4EF-F6BC-4F24-A8A0-61784BA02E88}" type="sibTrans" cxnId="{94C3BCA6-862D-4E33-A0AF-9CAAF51F5B24}">
      <dgm:prSet/>
      <dgm:spPr/>
      <dgm:t>
        <a:bodyPr/>
        <a:lstStyle/>
        <a:p>
          <a:endParaRPr lang="zh-CN" altLang="en-US">
            <a:latin typeface="楷体" pitchFamily="49" charset="-122"/>
            <a:ea typeface="楷体" pitchFamily="49" charset="-122"/>
          </a:endParaRPr>
        </a:p>
      </dgm:t>
    </dgm:pt>
    <dgm:pt modelId="{DF3772F9-961D-4F5B-B60D-526F399CBC7D}">
      <dgm:prSet/>
      <dgm:spPr/>
      <dgm:t>
        <a:bodyPr/>
        <a:lstStyle/>
        <a:p>
          <a:pPr rtl="0"/>
          <a:r>
            <a:rPr lang="zh-CN" dirty="0" smtClean="0">
              <a:latin typeface="楷体" pitchFamily="49" charset="-122"/>
              <a:ea typeface="楷体" pitchFamily="49" charset="-122"/>
            </a:rPr>
            <a:t>常见密码协议攻击方式</a:t>
          </a:r>
          <a:endParaRPr lang="zh-CN" dirty="0">
            <a:latin typeface="楷体" pitchFamily="49" charset="-122"/>
            <a:ea typeface="楷体" pitchFamily="49" charset="-122"/>
          </a:endParaRPr>
        </a:p>
      </dgm:t>
    </dgm:pt>
    <dgm:pt modelId="{98A55964-18C9-43D0-B3AC-A94FBBE0196F}" type="parTrans" cxnId="{B9DB553F-B2F4-4324-A85B-F2763E47BB2F}">
      <dgm:prSet/>
      <dgm:spPr/>
      <dgm:t>
        <a:bodyPr/>
        <a:lstStyle/>
        <a:p>
          <a:endParaRPr lang="zh-CN" altLang="en-US">
            <a:latin typeface="楷体" pitchFamily="49" charset="-122"/>
            <a:ea typeface="楷体" pitchFamily="49" charset="-122"/>
          </a:endParaRPr>
        </a:p>
      </dgm:t>
    </dgm:pt>
    <dgm:pt modelId="{F3C18722-7A5A-49F0-92D4-42F9089BABA6}" type="sibTrans" cxnId="{B9DB553F-B2F4-4324-A85B-F2763E47BB2F}">
      <dgm:prSet/>
      <dgm:spPr/>
      <dgm:t>
        <a:bodyPr/>
        <a:lstStyle/>
        <a:p>
          <a:endParaRPr lang="zh-CN" altLang="en-US">
            <a:latin typeface="楷体" pitchFamily="49" charset="-122"/>
            <a:ea typeface="楷体" pitchFamily="49" charset="-122"/>
          </a:endParaRPr>
        </a:p>
      </dgm:t>
    </dgm:pt>
    <dgm:pt modelId="{16BE95E5-A34A-4737-BB24-21827352EA42}">
      <dgm:prSet/>
      <dgm:spPr/>
      <dgm:t>
        <a:bodyPr/>
        <a:lstStyle/>
        <a:p>
          <a:pPr rtl="0"/>
          <a:r>
            <a:rPr lang="zh-CN" dirty="0" smtClean="0">
              <a:latin typeface="楷体" pitchFamily="49" charset="-122"/>
              <a:ea typeface="楷体" pitchFamily="49" charset="-122"/>
            </a:rPr>
            <a:t>第二节 身份认证</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C57970BA-EE30-4370-B880-413414349C78}" type="parTrans" cxnId="{D0C360A7-B4FB-496F-AABB-F8EEBAEE42EB}">
      <dgm:prSet/>
      <dgm:spPr/>
      <dgm:t>
        <a:bodyPr/>
        <a:lstStyle/>
        <a:p>
          <a:endParaRPr lang="zh-CN" altLang="en-US">
            <a:latin typeface="楷体" pitchFamily="49" charset="-122"/>
            <a:ea typeface="楷体" pitchFamily="49" charset="-122"/>
          </a:endParaRPr>
        </a:p>
      </dgm:t>
    </dgm:pt>
    <dgm:pt modelId="{E5D2E40D-0C75-4E70-8A1B-CBF75712125E}" type="sibTrans" cxnId="{D0C360A7-B4FB-496F-AABB-F8EEBAEE42EB}">
      <dgm:prSet/>
      <dgm:spPr/>
      <dgm:t>
        <a:bodyPr/>
        <a:lstStyle/>
        <a:p>
          <a:endParaRPr lang="zh-CN" altLang="en-US">
            <a:latin typeface="楷体" pitchFamily="49" charset="-122"/>
            <a:ea typeface="楷体" pitchFamily="49" charset="-122"/>
          </a:endParaRPr>
        </a:p>
      </dgm:t>
    </dgm:pt>
    <dgm:pt modelId="{9E7C2519-139C-4760-ABE1-E49936D484B7}">
      <dgm:prSet/>
      <dgm:spPr/>
      <dgm:t>
        <a:bodyPr/>
        <a:lstStyle/>
        <a:p>
          <a:pPr rtl="0"/>
          <a:r>
            <a:rPr lang="zh-CN" smtClean="0">
              <a:latin typeface="楷体" pitchFamily="49" charset="-122"/>
              <a:ea typeface="楷体" pitchFamily="49" charset="-122"/>
            </a:rPr>
            <a:t>身份认证的概念</a:t>
          </a:r>
          <a:endParaRPr lang="zh-CN">
            <a:latin typeface="楷体" pitchFamily="49" charset="-122"/>
            <a:ea typeface="楷体" pitchFamily="49" charset="-122"/>
          </a:endParaRPr>
        </a:p>
      </dgm:t>
    </dgm:pt>
    <dgm:pt modelId="{3FB876CD-F86C-4D07-8F68-BC5BCD03D9C9}" type="parTrans" cxnId="{9FCBEBB1-FBE2-4562-8C5E-3C92E71FED06}">
      <dgm:prSet/>
      <dgm:spPr/>
      <dgm:t>
        <a:bodyPr/>
        <a:lstStyle/>
        <a:p>
          <a:endParaRPr lang="zh-CN" altLang="en-US">
            <a:latin typeface="楷体" pitchFamily="49" charset="-122"/>
            <a:ea typeface="楷体" pitchFamily="49" charset="-122"/>
          </a:endParaRPr>
        </a:p>
      </dgm:t>
    </dgm:pt>
    <dgm:pt modelId="{43D9F433-9547-4E09-BE9D-8A990244D3A2}" type="sibTrans" cxnId="{9FCBEBB1-FBE2-4562-8C5E-3C92E71FED06}">
      <dgm:prSet/>
      <dgm:spPr/>
      <dgm:t>
        <a:bodyPr/>
        <a:lstStyle/>
        <a:p>
          <a:endParaRPr lang="zh-CN" altLang="en-US">
            <a:latin typeface="楷体" pitchFamily="49" charset="-122"/>
            <a:ea typeface="楷体" pitchFamily="49" charset="-122"/>
          </a:endParaRPr>
        </a:p>
      </dgm:t>
    </dgm:pt>
    <dgm:pt modelId="{74D34BA8-4491-4D76-ADF8-E4A47E00DE58}">
      <dgm:prSet/>
      <dgm:spPr/>
      <dgm:t>
        <a:bodyPr/>
        <a:lstStyle/>
        <a:p>
          <a:pPr rtl="0"/>
          <a:r>
            <a:rPr lang="zh-CN" dirty="0" smtClean="0">
              <a:latin typeface="楷体" pitchFamily="49" charset="-122"/>
              <a:ea typeface="楷体" pitchFamily="49" charset="-122"/>
            </a:rPr>
            <a:t>口令</a:t>
          </a:r>
          <a:r>
            <a:rPr lang="en-US" dirty="0" smtClean="0">
              <a:latin typeface="楷体" pitchFamily="49" charset="-122"/>
              <a:ea typeface="楷体" pitchFamily="49" charset="-122"/>
            </a:rPr>
            <a:t>(</a:t>
          </a:r>
          <a:r>
            <a:rPr lang="zh-CN" dirty="0" smtClean="0">
              <a:latin typeface="楷体" pitchFamily="49" charset="-122"/>
              <a:ea typeface="楷体" pitchFamily="49" charset="-122"/>
            </a:rPr>
            <a:t>弱认证</a:t>
          </a:r>
          <a:r>
            <a:rPr lang="en-US" dirty="0" smtClean="0">
              <a:latin typeface="楷体" pitchFamily="49" charset="-122"/>
              <a:ea typeface="楷体" pitchFamily="49" charset="-122"/>
            </a:rPr>
            <a:t>)</a:t>
          </a:r>
          <a:r>
            <a:rPr lang="zh-CN" dirty="0" smtClean="0">
              <a:latin typeface="楷体" pitchFamily="49" charset="-122"/>
              <a:ea typeface="楷体" pitchFamily="49" charset="-122"/>
            </a:rPr>
            <a:t>、挑战－响应身份认证</a:t>
          </a:r>
          <a:r>
            <a:rPr lang="en-US" dirty="0" smtClean="0">
              <a:latin typeface="楷体" pitchFamily="49" charset="-122"/>
              <a:ea typeface="楷体" pitchFamily="49" charset="-122"/>
            </a:rPr>
            <a:t>(</a:t>
          </a:r>
          <a:r>
            <a:rPr lang="zh-CN" dirty="0" smtClean="0">
              <a:latin typeface="楷体" pitchFamily="49" charset="-122"/>
              <a:ea typeface="楷体" pitchFamily="49" charset="-122"/>
            </a:rPr>
            <a:t>强认证</a:t>
          </a:r>
          <a:r>
            <a:rPr lang="en-US" dirty="0" smtClean="0">
              <a:latin typeface="楷体" pitchFamily="49" charset="-122"/>
              <a:ea typeface="楷体" pitchFamily="49" charset="-122"/>
            </a:rPr>
            <a:t>)</a:t>
          </a:r>
          <a:r>
            <a:rPr lang="zh-CN" dirty="0" smtClean="0">
              <a:latin typeface="楷体" pitchFamily="49" charset="-122"/>
              <a:ea typeface="楷体" pitchFamily="49" charset="-122"/>
            </a:rPr>
            <a:t>、零知识的身份认证</a:t>
          </a:r>
          <a:endParaRPr lang="zh-CN" dirty="0">
            <a:latin typeface="楷体" pitchFamily="49" charset="-122"/>
            <a:ea typeface="楷体" pitchFamily="49" charset="-122"/>
          </a:endParaRPr>
        </a:p>
      </dgm:t>
    </dgm:pt>
    <dgm:pt modelId="{8EE5F876-6A0D-437D-B7D1-3D0F7A8F5244}" type="parTrans" cxnId="{419D6F6A-08F5-41CD-B5FE-D6076132446A}">
      <dgm:prSet/>
      <dgm:spPr/>
      <dgm:t>
        <a:bodyPr/>
        <a:lstStyle/>
        <a:p>
          <a:endParaRPr lang="zh-CN" altLang="en-US">
            <a:latin typeface="楷体" pitchFamily="49" charset="-122"/>
            <a:ea typeface="楷体" pitchFamily="49" charset="-122"/>
          </a:endParaRPr>
        </a:p>
      </dgm:t>
    </dgm:pt>
    <dgm:pt modelId="{46EFE44B-A6BB-48FA-8F2D-20E59C0AED89}" type="sibTrans" cxnId="{419D6F6A-08F5-41CD-B5FE-D6076132446A}">
      <dgm:prSet/>
      <dgm:spPr/>
      <dgm:t>
        <a:bodyPr/>
        <a:lstStyle/>
        <a:p>
          <a:endParaRPr lang="zh-CN" altLang="en-US">
            <a:latin typeface="楷体" pitchFamily="49" charset="-122"/>
            <a:ea typeface="楷体" pitchFamily="49" charset="-122"/>
          </a:endParaRPr>
        </a:p>
      </dgm:t>
    </dgm:pt>
    <dgm:pt modelId="{3AD8A63F-2305-4228-ADC7-7D336A007A97}">
      <dgm:prSet/>
      <dgm:spPr/>
      <dgm:t>
        <a:bodyPr/>
        <a:lstStyle/>
        <a:p>
          <a:pPr rtl="0"/>
          <a:r>
            <a:rPr lang="zh-CN" smtClean="0">
              <a:latin typeface="楷体" pitchFamily="49" charset="-122"/>
              <a:ea typeface="楷体" pitchFamily="49" charset="-122"/>
            </a:rPr>
            <a:t>对身份认证协议的攻击</a:t>
          </a:r>
          <a:endParaRPr lang="zh-CN">
            <a:latin typeface="楷体" pitchFamily="49" charset="-122"/>
            <a:ea typeface="楷体" pitchFamily="49" charset="-122"/>
          </a:endParaRPr>
        </a:p>
      </dgm:t>
    </dgm:pt>
    <dgm:pt modelId="{B8B35310-EF85-4757-B629-8148FD100BD8}" type="parTrans" cxnId="{A3D1692C-A88F-43AC-9A8C-008E48E2581A}">
      <dgm:prSet/>
      <dgm:spPr/>
      <dgm:t>
        <a:bodyPr/>
        <a:lstStyle/>
        <a:p>
          <a:endParaRPr lang="zh-CN" altLang="en-US">
            <a:latin typeface="楷体" pitchFamily="49" charset="-122"/>
            <a:ea typeface="楷体" pitchFamily="49" charset="-122"/>
          </a:endParaRPr>
        </a:p>
      </dgm:t>
    </dgm:pt>
    <dgm:pt modelId="{B5B9DB97-A603-42C7-9FAF-6239B5B33ACC}" type="sibTrans" cxnId="{A3D1692C-A88F-43AC-9A8C-008E48E2581A}">
      <dgm:prSet/>
      <dgm:spPr/>
      <dgm:t>
        <a:bodyPr/>
        <a:lstStyle/>
        <a:p>
          <a:endParaRPr lang="zh-CN" altLang="en-US">
            <a:latin typeface="楷体" pitchFamily="49" charset="-122"/>
            <a:ea typeface="楷体" pitchFamily="49" charset="-122"/>
          </a:endParaRPr>
        </a:p>
      </dgm:t>
    </dgm:pt>
    <dgm:pt modelId="{81B25488-3359-4D9D-81FA-E2F04FFD3917}">
      <dgm:prSet/>
      <dgm:spPr/>
      <dgm:t>
        <a:bodyPr/>
        <a:lstStyle/>
        <a:p>
          <a:pPr rtl="0"/>
          <a:r>
            <a:rPr lang="zh-CN" dirty="0" smtClean="0">
              <a:latin typeface="楷体" pitchFamily="49" charset="-122"/>
              <a:ea typeface="楷体" pitchFamily="49" charset="-122"/>
            </a:rPr>
            <a:t>第三节 盲签名与时间标记</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9A598BB8-831A-47D4-BD56-5B41CEDABE48}" type="parTrans" cxnId="{B7DA0ABF-D377-44E7-ABA3-12628C146412}">
      <dgm:prSet/>
      <dgm:spPr/>
      <dgm:t>
        <a:bodyPr/>
        <a:lstStyle/>
        <a:p>
          <a:endParaRPr lang="zh-CN" altLang="en-US">
            <a:latin typeface="楷体" pitchFamily="49" charset="-122"/>
            <a:ea typeface="楷体" pitchFamily="49" charset="-122"/>
          </a:endParaRPr>
        </a:p>
      </dgm:t>
    </dgm:pt>
    <dgm:pt modelId="{10F64642-28D6-4DF9-8553-BFB356CD371D}" type="sibTrans" cxnId="{B7DA0ABF-D377-44E7-ABA3-12628C146412}">
      <dgm:prSet/>
      <dgm:spPr/>
      <dgm:t>
        <a:bodyPr/>
        <a:lstStyle/>
        <a:p>
          <a:endParaRPr lang="zh-CN" altLang="en-US">
            <a:latin typeface="楷体" pitchFamily="49" charset="-122"/>
            <a:ea typeface="楷体" pitchFamily="49" charset="-122"/>
          </a:endParaRPr>
        </a:p>
      </dgm:t>
    </dgm:pt>
    <dgm:pt modelId="{08929A3D-FF19-4A08-8C89-1D41AD24CB74}">
      <dgm:prSet/>
      <dgm:spPr/>
      <dgm:t>
        <a:bodyPr/>
        <a:lstStyle/>
        <a:p>
          <a:pPr rtl="0"/>
          <a:r>
            <a:rPr lang="zh-CN" dirty="0" smtClean="0">
              <a:latin typeface="楷体" pitchFamily="49" charset="-122"/>
              <a:ea typeface="楷体" pitchFamily="49" charset="-122"/>
            </a:rPr>
            <a:t>盲签名、时间标记服务</a:t>
          </a:r>
          <a:endParaRPr lang="zh-CN" dirty="0">
            <a:latin typeface="楷体" pitchFamily="49" charset="-122"/>
            <a:ea typeface="楷体" pitchFamily="49" charset="-122"/>
          </a:endParaRPr>
        </a:p>
      </dgm:t>
    </dgm:pt>
    <dgm:pt modelId="{D1F590EE-8D56-429D-8527-0B6CF50DF474}" type="parTrans" cxnId="{7BC4ED6C-C085-4A82-BC67-D3B3B706AF82}">
      <dgm:prSet/>
      <dgm:spPr/>
      <dgm:t>
        <a:bodyPr/>
        <a:lstStyle/>
        <a:p>
          <a:endParaRPr lang="zh-CN" altLang="en-US">
            <a:latin typeface="楷体" pitchFamily="49" charset="-122"/>
            <a:ea typeface="楷体" pitchFamily="49" charset="-122"/>
          </a:endParaRPr>
        </a:p>
      </dgm:t>
    </dgm:pt>
    <dgm:pt modelId="{CCDA0CF4-3AD3-4A08-839E-22F65C64892C}" type="sibTrans" cxnId="{7BC4ED6C-C085-4A82-BC67-D3B3B706AF82}">
      <dgm:prSet/>
      <dgm:spPr/>
      <dgm:t>
        <a:bodyPr/>
        <a:lstStyle/>
        <a:p>
          <a:endParaRPr lang="zh-CN" altLang="en-US">
            <a:latin typeface="楷体" pitchFamily="49" charset="-122"/>
            <a:ea typeface="楷体" pitchFamily="49" charset="-122"/>
          </a:endParaRPr>
        </a:p>
      </dgm:t>
    </dgm:pt>
    <dgm:pt modelId="{7BF594BC-E159-44A5-9279-CFFA7D0A24D7}" type="pres">
      <dgm:prSet presAssocID="{8948FED2-5DBE-431A-AEC1-4E45CFB1C361}" presName="linear" presStyleCnt="0">
        <dgm:presLayoutVars>
          <dgm:animLvl val="lvl"/>
          <dgm:resizeHandles val="exact"/>
        </dgm:presLayoutVars>
      </dgm:prSet>
      <dgm:spPr/>
      <dgm:t>
        <a:bodyPr/>
        <a:lstStyle/>
        <a:p>
          <a:endParaRPr lang="zh-CN" altLang="en-US"/>
        </a:p>
      </dgm:t>
    </dgm:pt>
    <dgm:pt modelId="{BD771172-6FCF-4B8C-AF60-CAD7DFF0EA20}" type="pres">
      <dgm:prSet presAssocID="{C001351C-77B8-4447-B8AE-95977D86FB3F}" presName="parentText" presStyleLbl="node1" presStyleIdx="0" presStyleCnt="3">
        <dgm:presLayoutVars>
          <dgm:chMax val="0"/>
          <dgm:bulletEnabled val="1"/>
        </dgm:presLayoutVars>
      </dgm:prSet>
      <dgm:spPr/>
      <dgm:t>
        <a:bodyPr/>
        <a:lstStyle/>
        <a:p>
          <a:endParaRPr lang="zh-CN" altLang="en-US"/>
        </a:p>
      </dgm:t>
    </dgm:pt>
    <dgm:pt modelId="{1C183F76-043E-4C5A-9805-0E037111D7CE}" type="pres">
      <dgm:prSet presAssocID="{C001351C-77B8-4447-B8AE-95977D86FB3F}" presName="childText" presStyleLbl="revTx" presStyleIdx="0" presStyleCnt="3">
        <dgm:presLayoutVars>
          <dgm:bulletEnabled val="1"/>
        </dgm:presLayoutVars>
      </dgm:prSet>
      <dgm:spPr/>
      <dgm:t>
        <a:bodyPr/>
        <a:lstStyle/>
        <a:p>
          <a:endParaRPr lang="zh-CN" altLang="en-US"/>
        </a:p>
      </dgm:t>
    </dgm:pt>
    <dgm:pt modelId="{0BDD349B-C188-42B9-82FF-1AEB1D20A643}" type="pres">
      <dgm:prSet presAssocID="{16BE95E5-A34A-4737-BB24-21827352EA42}" presName="parentText" presStyleLbl="node1" presStyleIdx="1" presStyleCnt="3">
        <dgm:presLayoutVars>
          <dgm:chMax val="0"/>
          <dgm:bulletEnabled val="1"/>
        </dgm:presLayoutVars>
      </dgm:prSet>
      <dgm:spPr/>
      <dgm:t>
        <a:bodyPr/>
        <a:lstStyle/>
        <a:p>
          <a:endParaRPr lang="zh-CN" altLang="en-US"/>
        </a:p>
      </dgm:t>
    </dgm:pt>
    <dgm:pt modelId="{843CA860-C409-4251-9EEC-923620DB0B86}" type="pres">
      <dgm:prSet presAssocID="{16BE95E5-A34A-4737-BB24-21827352EA42}" presName="childText" presStyleLbl="revTx" presStyleIdx="1" presStyleCnt="3">
        <dgm:presLayoutVars>
          <dgm:bulletEnabled val="1"/>
        </dgm:presLayoutVars>
      </dgm:prSet>
      <dgm:spPr/>
      <dgm:t>
        <a:bodyPr/>
        <a:lstStyle/>
        <a:p>
          <a:endParaRPr lang="zh-CN" altLang="en-US"/>
        </a:p>
      </dgm:t>
    </dgm:pt>
    <dgm:pt modelId="{2B57C4FD-81F2-409A-BD51-D0FE07547B89}" type="pres">
      <dgm:prSet presAssocID="{81B25488-3359-4D9D-81FA-E2F04FFD3917}" presName="parentText" presStyleLbl="node1" presStyleIdx="2" presStyleCnt="3">
        <dgm:presLayoutVars>
          <dgm:chMax val="0"/>
          <dgm:bulletEnabled val="1"/>
        </dgm:presLayoutVars>
      </dgm:prSet>
      <dgm:spPr/>
      <dgm:t>
        <a:bodyPr/>
        <a:lstStyle/>
        <a:p>
          <a:endParaRPr lang="zh-CN" altLang="en-US"/>
        </a:p>
      </dgm:t>
    </dgm:pt>
    <dgm:pt modelId="{2D06A851-8379-4AF9-9887-9AE70D0CE82C}" type="pres">
      <dgm:prSet presAssocID="{81B25488-3359-4D9D-81FA-E2F04FFD3917}" presName="childText" presStyleLbl="revTx" presStyleIdx="2" presStyleCnt="3">
        <dgm:presLayoutVars>
          <dgm:bulletEnabled val="1"/>
        </dgm:presLayoutVars>
      </dgm:prSet>
      <dgm:spPr/>
      <dgm:t>
        <a:bodyPr/>
        <a:lstStyle/>
        <a:p>
          <a:endParaRPr lang="zh-CN" altLang="en-US"/>
        </a:p>
      </dgm:t>
    </dgm:pt>
  </dgm:ptLst>
  <dgm:cxnLst>
    <dgm:cxn modelId="{9A72B949-012D-4CE8-8864-768B72712017}" type="presOf" srcId="{74D34BA8-4491-4D76-ADF8-E4A47E00DE58}" destId="{843CA860-C409-4251-9EEC-923620DB0B86}" srcOrd="0" destOrd="1" presId="urn:microsoft.com/office/officeart/2005/8/layout/vList2"/>
    <dgm:cxn modelId="{748A20BF-4957-4F68-B58C-BE2D26BB5CBC}" type="presOf" srcId="{9E7C2519-139C-4760-ABE1-E49936D484B7}" destId="{843CA860-C409-4251-9EEC-923620DB0B86}" srcOrd="0" destOrd="0" presId="urn:microsoft.com/office/officeart/2005/8/layout/vList2"/>
    <dgm:cxn modelId="{B7DA0ABF-D377-44E7-ABA3-12628C146412}" srcId="{8948FED2-5DBE-431A-AEC1-4E45CFB1C361}" destId="{81B25488-3359-4D9D-81FA-E2F04FFD3917}" srcOrd="2" destOrd="0" parTransId="{9A598BB8-831A-47D4-BD56-5B41CEDABE48}" sibTransId="{10F64642-28D6-4DF9-8553-BFB356CD371D}"/>
    <dgm:cxn modelId="{A3D1692C-A88F-43AC-9A8C-008E48E2581A}" srcId="{16BE95E5-A34A-4737-BB24-21827352EA42}" destId="{3AD8A63F-2305-4228-ADC7-7D336A007A97}" srcOrd="2" destOrd="0" parTransId="{B8B35310-EF85-4757-B629-8148FD100BD8}" sibTransId="{B5B9DB97-A603-42C7-9FAF-6239B5B33ACC}"/>
    <dgm:cxn modelId="{F2EE00BB-62F5-4B46-84D8-9F14DF0C4DFE}" type="presOf" srcId="{16BE95E5-A34A-4737-BB24-21827352EA42}" destId="{0BDD349B-C188-42B9-82FF-1AEB1D20A643}" srcOrd="0" destOrd="0" presId="urn:microsoft.com/office/officeart/2005/8/layout/vList2"/>
    <dgm:cxn modelId="{B9DB553F-B2F4-4324-A85B-F2763E47BB2F}" srcId="{C001351C-77B8-4447-B8AE-95977D86FB3F}" destId="{DF3772F9-961D-4F5B-B60D-526F399CBC7D}" srcOrd="1" destOrd="0" parTransId="{98A55964-18C9-43D0-B3AC-A94FBBE0196F}" sibTransId="{F3C18722-7A5A-49F0-92D4-42F9089BABA6}"/>
    <dgm:cxn modelId="{9FCBEBB1-FBE2-4562-8C5E-3C92E71FED06}" srcId="{16BE95E5-A34A-4737-BB24-21827352EA42}" destId="{9E7C2519-139C-4760-ABE1-E49936D484B7}" srcOrd="0" destOrd="0" parTransId="{3FB876CD-F86C-4D07-8F68-BC5BCD03D9C9}" sibTransId="{43D9F433-9547-4E09-BE9D-8A990244D3A2}"/>
    <dgm:cxn modelId="{FB47D368-67E6-4904-9CB3-32662421F3AE}" type="presOf" srcId="{C001351C-77B8-4447-B8AE-95977D86FB3F}" destId="{BD771172-6FCF-4B8C-AF60-CAD7DFF0EA20}" srcOrd="0" destOrd="0" presId="urn:microsoft.com/office/officeart/2005/8/layout/vList2"/>
    <dgm:cxn modelId="{54B34C03-6685-4206-84BA-DEC8EC70136A}" type="presOf" srcId="{3AD8A63F-2305-4228-ADC7-7D336A007A97}" destId="{843CA860-C409-4251-9EEC-923620DB0B86}" srcOrd="0" destOrd="2" presId="urn:microsoft.com/office/officeart/2005/8/layout/vList2"/>
    <dgm:cxn modelId="{45C933B4-F93E-43D3-91E3-28F6A8E322C3}" type="presOf" srcId="{8948FED2-5DBE-431A-AEC1-4E45CFB1C361}" destId="{7BF594BC-E159-44A5-9279-CFFA7D0A24D7}" srcOrd="0" destOrd="0" presId="urn:microsoft.com/office/officeart/2005/8/layout/vList2"/>
    <dgm:cxn modelId="{94C3BCA6-862D-4E33-A0AF-9CAAF51F5B24}" srcId="{C001351C-77B8-4447-B8AE-95977D86FB3F}" destId="{F7ACB2DC-7F65-4381-AE4B-822CDC1C1B29}" srcOrd="0" destOrd="0" parTransId="{3400FC48-A6CE-4633-8E50-07DAC9535898}" sibTransId="{676BE4EF-F6BC-4F24-A8A0-61784BA02E88}"/>
    <dgm:cxn modelId="{431C68BE-E72E-4AAE-9367-FC69A47ACC36}" type="presOf" srcId="{81B25488-3359-4D9D-81FA-E2F04FFD3917}" destId="{2B57C4FD-81F2-409A-BD51-D0FE07547B89}" srcOrd="0" destOrd="0" presId="urn:microsoft.com/office/officeart/2005/8/layout/vList2"/>
    <dgm:cxn modelId="{419D6F6A-08F5-41CD-B5FE-D6076132446A}" srcId="{16BE95E5-A34A-4737-BB24-21827352EA42}" destId="{74D34BA8-4491-4D76-ADF8-E4A47E00DE58}" srcOrd="1" destOrd="0" parTransId="{8EE5F876-6A0D-437D-B7D1-3D0F7A8F5244}" sibTransId="{46EFE44B-A6BB-48FA-8F2D-20E59C0AED89}"/>
    <dgm:cxn modelId="{7BC4ED6C-C085-4A82-BC67-D3B3B706AF82}" srcId="{81B25488-3359-4D9D-81FA-E2F04FFD3917}" destId="{08929A3D-FF19-4A08-8C89-1D41AD24CB74}" srcOrd="0" destOrd="0" parTransId="{D1F590EE-8D56-429D-8527-0B6CF50DF474}" sibTransId="{CCDA0CF4-3AD3-4A08-839E-22F65C64892C}"/>
    <dgm:cxn modelId="{6D2F1097-CEC7-4F78-A5F1-FC5A20FFD1D2}" type="presOf" srcId="{08929A3D-FF19-4A08-8C89-1D41AD24CB74}" destId="{2D06A851-8379-4AF9-9887-9AE70D0CE82C}" srcOrd="0" destOrd="0" presId="urn:microsoft.com/office/officeart/2005/8/layout/vList2"/>
    <dgm:cxn modelId="{D0C360A7-B4FB-496F-AABB-F8EEBAEE42EB}" srcId="{8948FED2-5DBE-431A-AEC1-4E45CFB1C361}" destId="{16BE95E5-A34A-4737-BB24-21827352EA42}" srcOrd="1" destOrd="0" parTransId="{C57970BA-EE30-4370-B880-413414349C78}" sibTransId="{E5D2E40D-0C75-4E70-8A1B-CBF75712125E}"/>
    <dgm:cxn modelId="{8D8409E2-3B1F-4011-BCDE-5D0CC17E0372}" type="presOf" srcId="{F7ACB2DC-7F65-4381-AE4B-822CDC1C1B29}" destId="{1C183F76-043E-4C5A-9805-0E037111D7CE}" srcOrd="0" destOrd="0" presId="urn:microsoft.com/office/officeart/2005/8/layout/vList2"/>
    <dgm:cxn modelId="{FAA9437A-E26F-48DF-821E-0C7542BB6475}" srcId="{8948FED2-5DBE-431A-AEC1-4E45CFB1C361}" destId="{C001351C-77B8-4447-B8AE-95977D86FB3F}" srcOrd="0" destOrd="0" parTransId="{EBFFCAA9-D594-4F39-9E9D-B3A8D5483EFB}" sibTransId="{D9256965-2D13-4F60-91DF-B42080658BD9}"/>
    <dgm:cxn modelId="{84D47FCB-33EE-4814-A4F5-798D94FF78F8}" type="presOf" srcId="{DF3772F9-961D-4F5B-B60D-526F399CBC7D}" destId="{1C183F76-043E-4C5A-9805-0E037111D7CE}" srcOrd="0" destOrd="1" presId="urn:microsoft.com/office/officeart/2005/8/layout/vList2"/>
    <dgm:cxn modelId="{181A98DA-1D66-40E6-827A-821241391CD4}" type="presParOf" srcId="{7BF594BC-E159-44A5-9279-CFFA7D0A24D7}" destId="{BD771172-6FCF-4B8C-AF60-CAD7DFF0EA20}" srcOrd="0" destOrd="0" presId="urn:microsoft.com/office/officeart/2005/8/layout/vList2"/>
    <dgm:cxn modelId="{B0341EAC-6277-4B4E-837C-E8470105CDF4}" type="presParOf" srcId="{7BF594BC-E159-44A5-9279-CFFA7D0A24D7}" destId="{1C183F76-043E-4C5A-9805-0E037111D7CE}" srcOrd="1" destOrd="0" presId="urn:microsoft.com/office/officeart/2005/8/layout/vList2"/>
    <dgm:cxn modelId="{BD3B8945-1E22-4BF3-99D6-524C1055F599}" type="presParOf" srcId="{7BF594BC-E159-44A5-9279-CFFA7D0A24D7}" destId="{0BDD349B-C188-42B9-82FF-1AEB1D20A643}" srcOrd="2" destOrd="0" presId="urn:microsoft.com/office/officeart/2005/8/layout/vList2"/>
    <dgm:cxn modelId="{BFCD4005-1D83-4A54-80BE-5E9AA0DA9353}" type="presParOf" srcId="{7BF594BC-E159-44A5-9279-CFFA7D0A24D7}" destId="{843CA860-C409-4251-9EEC-923620DB0B86}" srcOrd="3" destOrd="0" presId="urn:microsoft.com/office/officeart/2005/8/layout/vList2"/>
    <dgm:cxn modelId="{12BBFB61-A7EF-40D6-ADC9-E9967C343A9F}" type="presParOf" srcId="{7BF594BC-E159-44A5-9279-CFFA7D0A24D7}" destId="{2B57C4FD-81F2-409A-BD51-D0FE07547B89}" srcOrd="4" destOrd="0" presId="urn:microsoft.com/office/officeart/2005/8/layout/vList2"/>
    <dgm:cxn modelId="{A7DEF612-211B-4D43-9901-67CE76CD4CE3}" type="presParOf" srcId="{7BF594BC-E159-44A5-9279-CFFA7D0A24D7}" destId="{2D06A851-8379-4AF9-9887-9AE70D0CE82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FC1217-AB62-4C92-92B2-92D28FC4C4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17E0B8A-E1DC-4423-81AA-9861C33ECAF9}">
      <dgm:prSet/>
      <dgm:spPr/>
      <dgm:t>
        <a:bodyPr/>
        <a:lstStyle/>
        <a:p>
          <a:pPr rtl="0"/>
          <a:r>
            <a:rPr lang="zh-CN" dirty="0" smtClean="0">
              <a:latin typeface="楷体" pitchFamily="49" charset="-122"/>
              <a:ea typeface="楷体" pitchFamily="49" charset="-122"/>
            </a:rPr>
            <a:t>第四节 公平计算</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87B9768-5E0B-4DD8-A29A-869870E7F654}" type="parTrans" cxnId="{3AECE007-21CB-474B-8DDD-9388264E9983}">
      <dgm:prSet/>
      <dgm:spPr/>
      <dgm:t>
        <a:bodyPr/>
        <a:lstStyle/>
        <a:p>
          <a:endParaRPr lang="zh-CN" altLang="en-US">
            <a:latin typeface="楷体" pitchFamily="49" charset="-122"/>
            <a:ea typeface="楷体" pitchFamily="49" charset="-122"/>
          </a:endParaRPr>
        </a:p>
      </dgm:t>
    </dgm:pt>
    <dgm:pt modelId="{F0C44046-F850-467E-BC7C-077B485CF39F}" type="sibTrans" cxnId="{3AECE007-21CB-474B-8DDD-9388264E9983}">
      <dgm:prSet/>
      <dgm:spPr/>
      <dgm:t>
        <a:bodyPr/>
        <a:lstStyle/>
        <a:p>
          <a:endParaRPr lang="zh-CN" altLang="en-US">
            <a:latin typeface="楷体" pitchFamily="49" charset="-122"/>
            <a:ea typeface="楷体" pitchFamily="49" charset="-122"/>
          </a:endParaRPr>
        </a:p>
      </dgm:t>
    </dgm:pt>
    <dgm:pt modelId="{62F47BB4-D0C7-452D-ABFD-95DC58317FD5}">
      <dgm:prSet/>
      <dgm:spPr/>
      <dgm:t>
        <a:bodyPr/>
        <a:lstStyle/>
        <a:p>
          <a:pPr rtl="0"/>
          <a:r>
            <a:rPr lang="zh-CN" dirty="0" smtClean="0">
              <a:latin typeface="楷体" pitchFamily="49" charset="-122"/>
              <a:ea typeface="楷体" pitchFamily="49" charset="-122"/>
            </a:rPr>
            <a:t>位承诺、公平的硬币抛掷、智力扑克、不经意传输、保密多方计算</a:t>
          </a:r>
          <a:endParaRPr lang="zh-CN" dirty="0">
            <a:latin typeface="楷体" pitchFamily="49" charset="-122"/>
            <a:ea typeface="楷体" pitchFamily="49" charset="-122"/>
          </a:endParaRPr>
        </a:p>
      </dgm:t>
    </dgm:pt>
    <dgm:pt modelId="{71CB0821-91D1-4334-B625-D69159F6A202}" type="parTrans" cxnId="{156F27CB-903B-44C3-A490-04A4AE3638D6}">
      <dgm:prSet/>
      <dgm:spPr/>
      <dgm:t>
        <a:bodyPr/>
        <a:lstStyle/>
        <a:p>
          <a:endParaRPr lang="zh-CN" altLang="en-US">
            <a:latin typeface="楷体" pitchFamily="49" charset="-122"/>
            <a:ea typeface="楷体" pitchFamily="49" charset="-122"/>
          </a:endParaRPr>
        </a:p>
      </dgm:t>
    </dgm:pt>
    <dgm:pt modelId="{22BCB787-DE99-4462-8733-27BB9F64F630}" type="sibTrans" cxnId="{156F27CB-903B-44C3-A490-04A4AE3638D6}">
      <dgm:prSet/>
      <dgm:spPr/>
      <dgm:t>
        <a:bodyPr/>
        <a:lstStyle/>
        <a:p>
          <a:endParaRPr lang="zh-CN" altLang="en-US">
            <a:latin typeface="楷体" pitchFamily="49" charset="-122"/>
            <a:ea typeface="楷体" pitchFamily="49" charset="-122"/>
          </a:endParaRPr>
        </a:p>
      </dgm:t>
    </dgm:pt>
    <dgm:pt modelId="{6792B729-691D-44FA-9A3A-D2BAA0444E17}">
      <dgm:prSet/>
      <dgm:spPr/>
      <dgm:t>
        <a:bodyPr/>
        <a:lstStyle/>
        <a:p>
          <a:pPr rtl="0"/>
          <a:r>
            <a:rPr lang="zh-CN" dirty="0" smtClean="0">
              <a:latin typeface="楷体" pitchFamily="49" charset="-122"/>
              <a:ea typeface="楷体" pitchFamily="49" charset="-122"/>
            </a:rPr>
            <a:t>第五节 其它密码协议实例</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78448211-07A0-474E-AF9E-D272AC6F5317}" type="parTrans" cxnId="{3CF9C3AD-FCC0-44D7-8BB3-DBA07B9484DB}">
      <dgm:prSet/>
      <dgm:spPr/>
      <dgm:t>
        <a:bodyPr/>
        <a:lstStyle/>
        <a:p>
          <a:endParaRPr lang="zh-CN" altLang="en-US">
            <a:latin typeface="楷体" pitchFamily="49" charset="-122"/>
            <a:ea typeface="楷体" pitchFamily="49" charset="-122"/>
          </a:endParaRPr>
        </a:p>
      </dgm:t>
    </dgm:pt>
    <dgm:pt modelId="{3D187E88-A3DD-4219-95E9-9D4FC34FCB87}" type="sibTrans" cxnId="{3CF9C3AD-FCC0-44D7-8BB3-DBA07B9484DB}">
      <dgm:prSet/>
      <dgm:spPr/>
      <dgm:t>
        <a:bodyPr/>
        <a:lstStyle/>
        <a:p>
          <a:endParaRPr lang="zh-CN" altLang="en-US">
            <a:latin typeface="楷体" pitchFamily="49" charset="-122"/>
            <a:ea typeface="楷体" pitchFamily="49" charset="-122"/>
          </a:endParaRPr>
        </a:p>
      </dgm:t>
    </dgm:pt>
    <dgm:pt modelId="{31E7B459-84ED-46F4-B88B-BD6B0EC6D9B5}">
      <dgm:prSet/>
      <dgm:spPr/>
      <dgm:t>
        <a:bodyPr/>
        <a:lstStyle/>
        <a:p>
          <a:pPr rtl="0"/>
          <a:r>
            <a:rPr lang="zh-CN" smtClean="0">
              <a:latin typeface="楷体" pitchFamily="49" charset="-122"/>
              <a:ea typeface="楷体" pitchFamily="49" charset="-122"/>
            </a:rPr>
            <a:t>保密选举、匿名消息广播、数字现金</a:t>
          </a:r>
          <a:endParaRPr lang="zh-CN">
            <a:latin typeface="楷体" pitchFamily="49" charset="-122"/>
            <a:ea typeface="楷体" pitchFamily="49" charset="-122"/>
          </a:endParaRPr>
        </a:p>
      </dgm:t>
    </dgm:pt>
    <dgm:pt modelId="{B4D536D0-B8F0-4456-8301-27B52279F43C}" type="parTrans" cxnId="{1D7F9345-80AF-40F0-B227-9DC3FC488CC7}">
      <dgm:prSet/>
      <dgm:spPr/>
      <dgm:t>
        <a:bodyPr/>
        <a:lstStyle/>
        <a:p>
          <a:endParaRPr lang="zh-CN" altLang="en-US">
            <a:latin typeface="楷体" pitchFamily="49" charset="-122"/>
            <a:ea typeface="楷体" pitchFamily="49" charset="-122"/>
          </a:endParaRPr>
        </a:p>
      </dgm:t>
    </dgm:pt>
    <dgm:pt modelId="{21C1165C-1BF6-4274-B0E8-C287BDD46CF6}" type="sibTrans" cxnId="{1D7F9345-80AF-40F0-B227-9DC3FC488CC7}">
      <dgm:prSet/>
      <dgm:spPr/>
      <dgm:t>
        <a:bodyPr/>
        <a:lstStyle/>
        <a:p>
          <a:endParaRPr lang="zh-CN" altLang="en-US">
            <a:latin typeface="楷体" pitchFamily="49" charset="-122"/>
            <a:ea typeface="楷体" pitchFamily="49" charset="-122"/>
          </a:endParaRPr>
        </a:p>
      </dgm:t>
    </dgm:pt>
    <dgm:pt modelId="{95AAE598-6066-4F76-89CE-2FA7C83521BA}">
      <dgm:prSet/>
      <dgm:spPr/>
      <dgm:t>
        <a:bodyPr/>
        <a:lstStyle/>
        <a:p>
          <a:pPr rtl="0"/>
          <a:r>
            <a:rPr lang="zh-CN" dirty="0" smtClean="0">
              <a:latin typeface="楷体" pitchFamily="49" charset="-122"/>
              <a:ea typeface="楷体" pitchFamily="49" charset="-122"/>
            </a:rPr>
            <a:t>第六节 密码协议的基本设计准则</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4D66F6A2-E5A8-471C-97A2-43F976D7D934}" type="parTrans" cxnId="{4ED64962-9E64-4A16-8B39-D8575A680621}">
      <dgm:prSet/>
      <dgm:spPr/>
      <dgm:t>
        <a:bodyPr/>
        <a:lstStyle/>
        <a:p>
          <a:endParaRPr lang="zh-CN" altLang="en-US">
            <a:latin typeface="楷体" pitchFamily="49" charset="-122"/>
            <a:ea typeface="楷体" pitchFamily="49" charset="-122"/>
          </a:endParaRPr>
        </a:p>
      </dgm:t>
    </dgm:pt>
    <dgm:pt modelId="{775CD39F-7841-4AB4-AD10-C5F0CA674118}" type="sibTrans" cxnId="{4ED64962-9E64-4A16-8B39-D8575A680621}">
      <dgm:prSet/>
      <dgm:spPr/>
      <dgm:t>
        <a:bodyPr/>
        <a:lstStyle/>
        <a:p>
          <a:endParaRPr lang="zh-CN" altLang="en-US">
            <a:latin typeface="楷体" pitchFamily="49" charset="-122"/>
            <a:ea typeface="楷体" pitchFamily="49" charset="-122"/>
          </a:endParaRPr>
        </a:p>
      </dgm:t>
    </dgm:pt>
    <dgm:pt modelId="{958E66F0-B740-40B2-8B1C-F067A2A3B2AD}" type="pres">
      <dgm:prSet presAssocID="{5BFC1217-AB62-4C92-92B2-92D28FC4C413}" presName="linear" presStyleCnt="0">
        <dgm:presLayoutVars>
          <dgm:animLvl val="lvl"/>
          <dgm:resizeHandles val="exact"/>
        </dgm:presLayoutVars>
      </dgm:prSet>
      <dgm:spPr/>
      <dgm:t>
        <a:bodyPr/>
        <a:lstStyle/>
        <a:p>
          <a:endParaRPr lang="zh-CN" altLang="en-US"/>
        </a:p>
      </dgm:t>
    </dgm:pt>
    <dgm:pt modelId="{84C23AEF-9F9E-4575-82C7-B71B2FB244BC}" type="pres">
      <dgm:prSet presAssocID="{817E0B8A-E1DC-4423-81AA-9861C33ECAF9}" presName="parentText" presStyleLbl="node1" presStyleIdx="0" presStyleCnt="3">
        <dgm:presLayoutVars>
          <dgm:chMax val="0"/>
          <dgm:bulletEnabled val="1"/>
        </dgm:presLayoutVars>
      </dgm:prSet>
      <dgm:spPr/>
      <dgm:t>
        <a:bodyPr/>
        <a:lstStyle/>
        <a:p>
          <a:endParaRPr lang="zh-CN" altLang="en-US"/>
        </a:p>
      </dgm:t>
    </dgm:pt>
    <dgm:pt modelId="{C8C2E642-B970-4188-8158-C598754A2EF2}" type="pres">
      <dgm:prSet presAssocID="{817E0B8A-E1DC-4423-81AA-9861C33ECAF9}" presName="childText" presStyleLbl="revTx" presStyleIdx="0" presStyleCnt="2">
        <dgm:presLayoutVars>
          <dgm:bulletEnabled val="1"/>
        </dgm:presLayoutVars>
      </dgm:prSet>
      <dgm:spPr/>
      <dgm:t>
        <a:bodyPr/>
        <a:lstStyle/>
        <a:p>
          <a:endParaRPr lang="zh-CN" altLang="en-US"/>
        </a:p>
      </dgm:t>
    </dgm:pt>
    <dgm:pt modelId="{D2F19F79-8DD2-4A99-8E3C-ACBB74FACF4D}" type="pres">
      <dgm:prSet presAssocID="{6792B729-691D-44FA-9A3A-D2BAA0444E17}" presName="parentText" presStyleLbl="node1" presStyleIdx="1" presStyleCnt="3">
        <dgm:presLayoutVars>
          <dgm:chMax val="0"/>
          <dgm:bulletEnabled val="1"/>
        </dgm:presLayoutVars>
      </dgm:prSet>
      <dgm:spPr/>
      <dgm:t>
        <a:bodyPr/>
        <a:lstStyle/>
        <a:p>
          <a:endParaRPr lang="zh-CN" altLang="en-US"/>
        </a:p>
      </dgm:t>
    </dgm:pt>
    <dgm:pt modelId="{4C663258-F116-4CEF-9726-F56354660E5B}" type="pres">
      <dgm:prSet presAssocID="{6792B729-691D-44FA-9A3A-D2BAA0444E17}" presName="childText" presStyleLbl="revTx" presStyleIdx="1" presStyleCnt="2">
        <dgm:presLayoutVars>
          <dgm:bulletEnabled val="1"/>
        </dgm:presLayoutVars>
      </dgm:prSet>
      <dgm:spPr/>
      <dgm:t>
        <a:bodyPr/>
        <a:lstStyle/>
        <a:p>
          <a:endParaRPr lang="zh-CN" altLang="en-US"/>
        </a:p>
      </dgm:t>
    </dgm:pt>
    <dgm:pt modelId="{F312AF12-3F9C-4517-90BB-BB389674BEED}" type="pres">
      <dgm:prSet presAssocID="{95AAE598-6066-4F76-89CE-2FA7C83521BA}" presName="parentText" presStyleLbl="node1" presStyleIdx="2" presStyleCnt="3">
        <dgm:presLayoutVars>
          <dgm:chMax val="0"/>
          <dgm:bulletEnabled val="1"/>
        </dgm:presLayoutVars>
      </dgm:prSet>
      <dgm:spPr/>
      <dgm:t>
        <a:bodyPr/>
        <a:lstStyle/>
        <a:p>
          <a:endParaRPr lang="zh-CN" altLang="en-US"/>
        </a:p>
      </dgm:t>
    </dgm:pt>
  </dgm:ptLst>
  <dgm:cxnLst>
    <dgm:cxn modelId="{3AECE007-21CB-474B-8DDD-9388264E9983}" srcId="{5BFC1217-AB62-4C92-92B2-92D28FC4C413}" destId="{817E0B8A-E1DC-4423-81AA-9861C33ECAF9}" srcOrd="0" destOrd="0" parTransId="{C87B9768-5E0B-4DD8-A29A-869870E7F654}" sibTransId="{F0C44046-F850-467E-BC7C-077B485CF39F}"/>
    <dgm:cxn modelId="{156F27CB-903B-44C3-A490-04A4AE3638D6}" srcId="{817E0B8A-E1DC-4423-81AA-9861C33ECAF9}" destId="{62F47BB4-D0C7-452D-ABFD-95DC58317FD5}" srcOrd="0" destOrd="0" parTransId="{71CB0821-91D1-4334-B625-D69159F6A202}" sibTransId="{22BCB787-DE99-4462-8733-27BB9F64F630}"/>
    <dgm:cxn modelId="{640A6058-A1A5-4973-B5AC-FD38F0F68231}" type="presOf" srcId="{6792B729-691D-44FA-9A3A-D2BAA0444E17}" destId="{D2F19F79-8DD2-4A99-8E3C-ACBB74FACF4D}" srcOrd="0" destOrd="0" presId="urn:microsoft.com/office/officeart/2005/8/layout/vList2"/>
    <dgm:cxn modelId="{3CF9C3AD-FCC0-44D7-8BB3-DBA07B9484DB}" srcId="{5BFC1217-AB62-4C92-92B2-92D28FC4C413}" destId="{6792B729-691D-44FA-9A3A-D2BAA0444E17}" srcOrd="1" destOrd="0" parTransId="{78448211-07A0-474E-AF9E-D272AC6F5317}" sibTransId="{3D187E88-A3DD-4219-95E9-9D4FC34FCB87}"/>
    <dgm:cxn modelId="{D4DE2E01-87E5-41EC-973F-4F02DA939E54}" type="presOf" srcId="{62F47BB4-D0C7-452D-ABFD-95DC58317FD5}" destId="{C8C2E642-B970-4188-8158-C598754A2EF2}" srcOrd="0" destOrd="0" presId="urn:microsoft.com/office/officeart/2005/8/layout/vList2"/>
    <dgm:cxn modelId="{0F15585A-02D7-48EA-BF6F-9221D6B9E331}" type="presOf" srcId="{5BFC1217-AB62-4C92-92B2-92D28FC4C413}" destId="{958E66F0-B740-40B2-8B1C-F067A2A3B2AD}" srcOrd="0" destOrd="0" presId="urn:microsoft.com/office/officeart/2005/8/layout/vList2"/>
    <dgm:cxn modelId="{1D7F9345-80AF-40F0-B227-9DC3FC488CC7}" srcId="{6792B729-691D-44FA-9A3A-D2BAA0444E17}" destId="{31E7B459-84ED-46F4-B88B-BD6B0EC6D9B5}" srcOrd="0" destOrd="0" parTransId="{B4D536D0-B8F0-4456-8301-27B52279F43C}" sibTransId="{21C1165C-1BF6-4274-B0E8-C287BDD46CF6}"/>
    <dgm:cxn modelId="{A6018FC2-F436-4736-9456-6CB4D5E51D93}" type="presOf" srcId="{31E7B459-84ED-46F4-B88B-BD6B0EC6D9B5}" destId="{4C663258-F116-4CEF-9726-F56354660E5B}" srcOrd="0" destOrd="0" presId="urn:microsoft.com/office/officeart/2005/8/layout/vList2"/>
    <dgm:cxn modelId="{4ED64962-9E64-4A16-8B39-D8575A680621}" srcId="{5BFC1217-AB62-4C92-92B2-92D28FC4C413}" destId="{95AAE598-6066-4F76-89CE-2FA7C83521BA}" srcOrd="2" destOrd="0" parTransId="{4D66F6A2-E5A8-471C-97A2-43F976D7D934}" sibTransId="{775CD39F-7841-4AB4-AD10-C5F0CA674118}"/>
    <dgm:cxn modelId="{614BEB74-C928-413A-9677-DE6E09D7CDAD}" type="presOf" srcId="{817E0B8A-E1DC-4423-81AA-9861C33ECAF9}" destId="{84C23AEF-9F9E-4575-82C7-B71B2FB244BC}" srcOrd="0" destOrd="0" presId="urn:microsoft.com/office/officeart/2005/8/layout/vList2"/>
    <dgm:cxn modelId="{BC0A3D64-52F2-4611-B3CF-81201D21CAB5}" type="presOf" srcId="{95AAE598-6066-4F76-89CE-2FA7C83521BA}" destId="{F312AF12-3F9C-4517-90BB-BB389674BEED}" srcOrd="0" destOrd="0" presId="urn:microsoft.com/office/officeart/2005/8/layout/vList2"/>
    <dgm:cxn modelId="{01036513-B333-4A38-9D92-F5FF945C9A1E}" type="presParOf" srcId="{958E66F0-B740-40B2-8B1C-F067A2A3B2AD}" destId="{84C23AEF-9F9E-4575-82C7-B71B2FB244BC}" srcOrd="0" destOrd="0" presId="urn:microsoft.com/office/officeart/2005/8/layout/vList2"/>
    <dgm:cxn modelId="{B3DE7AF5-7F9D-4CB9-BD6F-0DE2BCFF323E}" type="presParOf" srcId="{958E66F0-B740-40B2-8B1C-F067A2A3B2AD}" destId="{C8C2E642-B970-4188-8158-C598754A2EF2}" srcOrd="1" destOrd="0" presId="urn:microsoft.com/office/officeart/2005/8/layout/vList2"/>
    <dgm:cxn modelId="{2D9042C3-86B3-4394-8A7B-4625C81D5ECC}" type="presParOf" srcId="{958E66F0-B740-40B2-8B1C-F067A2A3B2AD}" destId="{D2F19F79-8DD2-4A99-8E3C-ACBB74FACF4D}" srcOrd="2" destOrd="0" presId="urn:microsoft.com/office/officeart/2005/8/layout/vList2"/>
    <dgm:cxn modelId="{57A411E8-1C35-4A90-8A6A-C2E125E83654}" type="presParOf" srcId="{958E66F0-B740-40B2-8B1C-F067A2A3B2AD}" destId="{4C663258-F116-4CEF-9726-F56354660E5B}" srcOrd="3" destOrd="0" presId="urn:microsoft.com/office/officeart/2005/8/layout/vList2"/>
    <dgm:cxn modelId="{73DADB15-9494-4338-87CB-05E85E2FDAE5}" type="presParOf" srcId="{958E66F0-B740-40B2-8B1C-F067A2A3B2AD}" destId="{F312AF12-3F9C-4517-90BB-BB389674BEED}"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71172-6FCF-4B8C-AF60-CAD7DFF0EA20}">
      <dsp:nvSpPr>
        <dsp:cNvPr id="0" name=""/>
        <dsp:cNvSpPr/>
      </dsp:nvSpPr>
      <dsp:spPr>
        <a:xfrm>
          <a:off x="0" y="26833"/>
          <a:ext cx="4330824" cy="553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楷体" pitchFamily="49" charset="-122"/>
              <a:ea typeface="楷体" pitchFamily="49" charset="-122"/>
            </a:rPr>
            <a:t>第一节 协议概述</a:t>
          </a:r>
          <a:endParaRPr lang="zh-CN" sz="2200" kern="1200" dirty="0">
            <a:latin typeface="楷体" pitchFamily="49" charset="-122"/>
            <a:ea typeface="楷体" pitchFamily="49" charset="-122"/>
          </a:endParaRPr>
        </a:p>
      </dsp:txBody>
      <dsp:txXfrm>
        <a:off x="27015" y="53848"/>
        <a:ext cx="4276794" cy="499380"/>
      </dsp:txXfrm>
    </dsp:sp>
    <dsp:sp modelId="{1C183F76-043E-4C5A-9805-0E037111D7CE}">
      <dsp:nvSpPr>
        <dsp:cNvPr id="0" name=""/>
        <dsp:cNvSpPr/>
      </dsp:nvSpPr>
      <dsp:spPr>
        <a:xfrm>
          <a:off x="0" y="580243"/>
          <a:ext cx="4330824" cy="626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504"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dirty="0" smtClean="0">
              <a:latin typeface="楷体" pitchFamily="49" charset="-122"/>
              <a:ea typeface="楷体" pitchFamily="49" charset="-122"/>
            </a:rPr>
            <a:t>仲裁协议、裁决协议、自动执行协议</a:t>
          </a:r>
          <a:endParaRPr lang="zh-CN" sz="1700" kern="1200" dirty="0">
            <a:latin typeface="楷体" pitchFamily="49" charset="-122"/>
            <a:ea typeface="楷体" pitchFamily="49" charset="-122"/>
          </a:endParaRPr>
        </a:p>
        <a:p>
          <a:pPr marL="171450" lvl="1" indent="-171450" algn="l" defTabSz="755650" rtl="0">
            <a:lnSpc>
              <a:spcPct val="90000"/>
            </a:lnSpc>
            <a:spcBef>
              <a:spcPct val="0"/>
            </a:spcBef>
            <a:spcAft>
              <a:spcPct val="20000"/>
            </a:spcAft>
            <a:buChar char="••"/>
          </a:pPr>
          <a:r>
            <a:rPr lang="zh-CN" sz="1700" kern="1200" dirty="0" smtClean="0">
              <a:latin typeface="楷体" pitchFamily="49" charset="-122"/>
              <a:ea typeface="楷体" pitchFamily="49" charset="-122"/>
            </a:rPr>
            <a:t>常见密码协议攻击方式</a:t>
          </a:r>
          <a:endParaRPr lang="zh-CN" sz="1700" kern="1200" dirty="0">
            <a:latin typeface="楷体" pitchFamily="49" charset="-122"/>
            <a:ea typeface="楷体" pitchFamily="49" charset="-122"/>
          </a:endParaRPr>
        </a:p>
      </dsp:txBody>
      <dsp:txXfrm>
        <a:off x="0" y="580243"/>
        <a:ext cx="4330824" cy="626175"/>
      </dsp:txXfrm>
    </dsp:sp>
    <dsp:sp modelId="{0BDD349B-C188-42B9-82FF-1AEB1D20A643}">
      <dsp:nvSpPr>
        <dsp:cNvPr id="0" name=""/>
        <dsp:cNvSpPr/>
      </dsp:nvSpPr>
      <dsp:spPr>
        <a:xfrm>
          <a:off x="0" y="1206418"/>
          <a:ext cx="4330824" cy="553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楷体" pitchFamily="49" charset="-122"/>
              <a:ea typeface="楷体" pitchFamily="49" charset="-122"/>
            </a:rPr>
            <a:t>第二节 身份认证</a:t>
          </a:r>
          <a:endParaRPr lang="zh-CN" sz="2200" kern="1200" dirty="0">
            <a:latin typeface="楷体" pitchFamily="49" charset="-122"/>
            <a:ea typeface="楷体" pitchFamily="49" charset="-122"/>
          </a:endParaRPr>
        </a:p>
      </dsp:txBody>
      <dsp:txXfrm>
        <a:off x="27015" y="1233433"/>
        <a:ext cx="4276794" cy="499380"/>
      </dsp:txXfrm>
    </dsp:sp>
    <dsp:sp modelId="{843CA860-C409-4251-9EEC-923620DB0B86}">
      <dsp:nvSpPr>
        <dsp:cNvPr id="0" name=""/>
        <dsp:cNvSpPr/>
      </dsp:nvSpPr>
      <dsp:spPr>
        <a:xfrm>
          <a:off x="0" y="1759828"/>
          <a:ext cx="4330824"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504"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smtClean="0">
              <a:latin typeface="楷体" pitchFamily="49" charset="-122"/>
              <a:ea typeface="楷体" pitchFamily="49" charset="-122"/>
            </a:rPr>
            <a:t>身份认证的概念</a:t>
          </a:r>
          <a:endParaRPr lang="zh-CN" sz="1700" kern="1200">
            <a:latin typeface="楷体" pitchFamily="49" charset="-122"/>
            <a:ea typeface="楷体" pitchFamily="49" charset="-122"/>
          </a:endParaRPr>
        </a:p>
        <a:p>
          <a:pPr marL="171450" lvl="1" indent="-171450" algn="l" defTabSz="755650" rtl="0">
            <a:lnSpc>
              <a:spcPct val="90000"/>
            </a:lnSpc>
            <a:spcBef>
              <a:spcPct val="0"/>
            </a:spcBef>
            <a:spcAft>
              <a:spcPct val="20000"/>
            </a:spcAft>
            <a:buChar char="••"/>
          </a:pPr>
          <a:r>
            <a:rPr lang="zh-CN" sz="1700" kern="1200" dirty="0" smtClean="0">
              <a:latin typeface="楷体" pitchFamily="49" charset="-122"/>
              <a:ea typeface="楷体" pitchFamily="49" charset="-122"/>
            </a:rPr>
            <a:t>口令</a:t>
          </a:r>
          <a:r>
            <a:rPr lang="en-US" sz="1700" kern="1200" dirty="0" smtClean="0">
              <a:latin typeface="楷体" pitchFamily="49" charset="-122"/>
              <a:ea typeface="楷体" pitchFamily="49" charset="-122"/>
            </a:rPr>
            <a:t>(</a:t>
          </a:r>
          <a:r>
            <a:rPr lang="zh-CN" sz="1700" kern="1200" dirty="0" smtClean="0">
              <a:latin typeface="楷体" pitchFamily="49" charset="-122"/>
              <a:ea typeface="楷体" pitchFamily="49" charset="-122"/>
            </a:rPr>
            <a:t>弱认证</a:t>
          </a:r>
          <a:r>
            <a:rPr lang="en-US" sz="1700" kern="1200" dirty="0" smtClean="0">
              <a:latin typeface="楷体" pitchFamily="49" charset="-122"/>
              <a:ea typeface="楷体" pitchFamily="49" charset="-122"/>
            </a:rPr>
            <a:t>)</a:t>
          </a:r>
          <a:r>
            <a:rPr lang="zh-CN" sz="1700" kern="1200" dirty="0" smtClean="0">
              <a:latin typeface="楷体" pitchFamily="49" charset="-122"/>
              <a:ea typeface="楷体" pitchFamily="49" charset="-122"/>
            </a:rPr>
            <a:t>、挑战－响应身份认证</a:t>
          </a:r>
          <a:r>
            <a:rPr lang="en-US" sz="1700" kern="1200" dirty="0" smtClean="0">
              <a:latin typeface="楷体" pitchFamily="49" charset="-122"/>
              <a:ea typeface="楷体" pitchFamily="49" charset="-122"/>
            </a:rPr>
            <a:t>(</a:t>
          </a:r>
          <a:r>
            <a:rPr lang="zh-CN" sz="1700" kern="1200" dirty="0" smtClean="0">
              <a:latin typeface="楷体" pitchFamily="49" charset="-122"/>
              <a:ea typeface="楷体" pitchFamily="49" charset="-122"/>
            </a:rPr>
            <a:t>强认证</a:t>
          </a:r>
          <a:r>
            <a:rPr lang="en-US" sz="1700" kern="1200" dirty="0" smtClean="0">
              <a:latin typeface="楷体" pitchFamily="49" charset="-122"/>
              <a:ea typeface="楷体" pitchFamily="49" charset="-122"/>
            </a:rPr>
            <a:t>)</a:t>
          </a:r>
          <a:r>
            <a:rPr lang="zh-CN" sz="1700" kern="1200" dirty="0" smtClean="0">
              <a:latin typeface="楷体" pitchFamily="49" charset="-122"/>
              <a:ea typeface="楷体" pitchFamily="49" charset="-122"/>
            </a:rPr>
            <a:t>、零知识的身份认证</a:t>
          </a:r>
          <a:endParaRPr lang="zh-CN" sz="1700" kern="1200" dirty="0">
            <a:latin typeface="楷体" pitchFamily="49" charset="-122"/>
            <a:ea typeface="楷体" pitchFamily="49" charset="-122"/>
          </a:endParaRPr>
        </a:p>
        <a:p>
          <a:pPr marL="171450" lvl="1" indent="-171450" algn="l" defTabSz="755650" rtl="0">
            <a:lnSpc>
              <a:spcPct val="90000"/>
            </a:lnSpc>
            <a:spcBef>
              <a:spcPct val="0"/>
            </a:spcBef>
            <a:spcAft>
              <a:spcPct val="20000"/>
            </a:spcAft>
            <a:buChar char="••"/>
          </a:pPr>
          <a:r>
            <a:rPr lang="zh-CN" sz="1700" kern="1200" smtClean="0">
              <a:latin typeface="楷体" pitchFamily="49" charset="-122"/>
              <a:ea typeface="楷体" pitchFamily="49" charset="-122"/>
            </a:rPr>
            <a:t>对身份认证协议的攻击</a:t>
          </a:r>
          <a:endParaRPr lang="zh-CN" sz="1700" kern="1200">
            <a:latin typeface="楷体" pitchFamily="49" charset="-122"/>
            <a:ea typeface="楷体" pitchFamily="49" charset="-122"/>
          </a:endParaRPr>
        </a:p>
      </dsp:txBody>
      <dsp:txXfrm>
        <a:off x="0" y="1759828"/>
        <a:ext cx="4330824" cy="1184040"/>
      </dsp:txXfrm>
    </dsp:sp>
    <dsp:sp modelId="{2B57C4FD-81F2-409A-BD51-D0FE07547B89}">
      <dsp:nvSpPr>
        <dsp:cNvPr id="0" name=""/>
        <dsp:cNvSpPr/>
      </dsp:nvSpPr>
      <dsp:spPr>
        <a:xfrm>
          <a:off x="0" y="2943868"/>
          <a:ext cx="4330824" cy="553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楷体" pitchFamily="49" charset="-122"/>
              <a:ea typeface="楷体" pitchFamily="49" charset="-122"/>
            </a:rPr>
            <a:t>第三节 盲签名与时间标记</a:t>
          </a:r>
          <a:endParaRPr lang="zh-CN" sz="2200" kern="1200" dirty="0">
            <a:latin typeface="楷体" pitchFamily="49" charset="-122"/>
            <a:ea typeface="楷体" pitchFamily="49" charset="-122"/>
          </a:endParaRPr>
        </a:p>
      </dsp:txBody>
      <dsp:txXfrm>
        <a:off x="27015" y="2970883"/>
        <a:ext cx="4276794" cy="499380"/>
      </dsp:txXfrm>
    </dsp:sp>
    <dsp:sp modelId="{2D06A851-8379-4AF9-9887-9AE70D0CE82C}">
      <dsp:nvSpPr>
        <dsp:cNvPr id="0" name=""/>
        <dsp:cNvSpPr/>
      </dsp:nvSpPr>
      <dsp:spPr>
        <a:xfrm>
          <a:off x="0" y="3497278"/>
          <a:ext cx="4330824"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504"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dirty="0" smtClean="0">
              <a:latin typeface="楷体" pitchFamily="49" charset="-122"/>
              <a:ea typeface="楷体" pitchFamily="49" charset="-122"/>
            </a:rPr>
            <a:t>盲签名、时间标记服务</a:t>
          </a:r>
          <a:endParaRPr lang="zh-CN" sz="1700" kern="1200" dirty="0">
            <a:latin typeface="楷体" pitchFamily="49" charset="-122"/>
            <a:ea typeface="楷体" pitchFamily="49" charset="-122"/>
          </a:endParaRPr>
        </a:p>
      </dsp:txBody>
      <dsp:txXfrm>
        <a:off x="0" y="3497278"/>
        <a:ext cx="4330824" cy="364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23AEF-9F9E-4575-82C7-B71B2FB244BC}">
      <dsp:nvSpPr>
        <dsp:cNvPr id="0" name=""/>
        <dsp:cNvSpPr/>
      </dsp:nvSpPr>
      <dsp:spPr>
        <a:xfrm>
          <a:off x="0" y="35247"/>
          <a:ext cx="4313212" cy="553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楷体" pitchFamily="49" charset="-122"/>
              <a:ea typeface="楷体" pitchFamily="49" charset="-122"/>
            </a:rPr>
            <a:t>第四节 公平计算</a:t>
          </a:r>
          <a:endParaRPr lang="zh-CN" sz="2200" kern="1200" dirty="0">
            <a:latin typeface="楷体" pitchFamily="49" charset="-122"/>
            <a:ea typeface="楷体" pitchFamily="49" charset="-122"/>
          </a:endParaRPr>
        </a:p>
      </dsp:txBody>
      <dsp:txXfrm>
        <a:off x="27015" y="62262"/>
        <a:ext cx="4259182" cy="499380"/>
      </dsp:txXfrm>
    </dsp:sp>
    <dsp:sp modelId="{C8C2E642-B970-4188-8158-C598754A2EF2}">
      <dsp:nvSpPr>
        <dsp:cNvPr id="0" name=""/>
        <dsp:cNvSpPr/>
      </dsp:nvSpPr>
      <dsp:spPr>
        <a:xfrm>
          <a:off x="0" y="588657"/>
          <a:ext cx="4313212" cy="56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44"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dirty="0" smtClean="0">
              <a:latin typeface="楷体" pitchFamily="49" charset="-122"/>
              <a:ea typeface="楷体" pitchFamily="49" charset="-122"/>
            </a:rPr>
            <a:t>位承诺、公平的硬币抛掷、智力扑克、不经意传输、保密多方计算</a:t>
          </a:r>
          <a:endParaRPr lang="zh-CN" sz="1700" kern="1200" dirty="0">
            <a:latin typeface="楷体" pitchFamily="49" charset="-122"/>
            <a:ea typeface="楷体" pitchFamily="49" charset="-122"/>
          </a:endParaRPr>
        </a:p>
      </dsp:txBody>
      <dsp:txXfrm>
        <a:off x="0" y="588657"/>
        <a:ext cx="4313212" cy="569250"/>
      </dsp:txXfrm>
    </dsp:sp>
    <dsp:sp modelId="{D2F19F79-8DD2-4A99-8E3C-ACBB74FACF4D}">
      <dsp:nvSpPr>
        <dsp:cNvPr id="0" name=""/>
        <dsp:cNvSpPr/>
      </dsp:nvSpPr>
      <dsp:spPr>
        <a:xfrm>
          <a:off x="0" y="1157907"/>
          <a:ext cx="4313212" cy="553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楷体" pitchFamily="49" charset="-122"/>
              <a:ea typeface="楷体" pitchFamily="49" charset="-122"/>
            </a:rPr>
            <a:t>第五节 其它密码协议实例</a:t>
          </a:r>
          <a:endParaRPr lang="zh-CN" sz="2200" kern="1200" dirty="0">
            <a:latin typeface="楷体" pitchFamily="49" charset="-122"/>
            <a:ea typeface="楷体" pitchFamily="49" charset="-122"/>
          </a:endParaRPr>
        </a:p>
      </dsp:txBody>
      <dsp:txXfrm>
        <a:off x="27015" y="1184922"/>
        <a:ext cx="4259182" cy="499380"/>
      </dsp:txXfrm>
    </dsp:sp>
    <dsp:sp modelId="{4C663258-F116-4CEF-9726-F56354660E5B}">
      <dsp:nvSpPr>
        <dsp:cNvPr id="0" name=""/>
        <dsp:cNvSpPr/>
      </dsp:nvSpPr>
      <dsp:spPr>
        <a:xfrm>
          <a:off x="0" y="1711318"/>
          <a:ext cx="431321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44"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smtClean="0">
              <a:latin typeface="楷体" pitchFamily="49" charset="-122"/>
              <a:ea typeface="楷体" pitchFamily="49" charset="-122"/>
            </a:rPr>
            <a:t>保密选举、匿名消息广播、数字现金</a:t>
          </a:r>
          <a:endParaRPr lang="zh-CN" sz="1700" kern="1200">
            <a:latin typeface="楷体" pitchFamily="49" charset="-122"/>
            <a:ea typeface="楷体" pitchFamily="49" charset="-122"/>
          </a:endParaRPr>
        </a:p>
      </dsp:txBody>
      <dsp:txXfrm>
        <a:off x="0" y="1711318"/>
        <a:ext cx="4313212" cy="364320"/>
      </dsp:txXfrm>
    </dsp:sp>
    <dsp:sp modelId="{F312AF12-3F9C-4517-90BB-BB389674BEED}">
      <dsp:nvSpPr>
        <dsp:cNvPr id="0" name=""/>
        <dsp:cNvSpPr/>
      </dsp:nvSpPr>
      <dsp:spPr>
        <a:xfrm>
          <a:off x="0" y="2075638"/>
          <a:ext cx="4313212" cy="553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楷体" pitchFamily="49" charset="-122"/>
              <a:ea typeface="楷体" pitchFamily="49" charset="-122"/>
            </a:rPr>
            <a:t>第六节 密码协议的基本设计准则</a:t>
          </a:r>
          <a:endParaRPr lang="zh-CN" sz="2200" kern="1200" dirty="0">
            <a:latin typeface="楷体" pitchFamily="49" charset="-122"/>
            <a:ea typeface="楷体" pitchFamily="49" charset="-122"/>
          </a:endParaRPr>
        </a:p>
      </dsp:txBody>
      <dsp:txXfrm>
        <a:off x="27015" y="2102653"/>
        <a:ext cx="4259182" cy="4993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A26E3-1D7A-4B27-9728-9D07880B0447}" type="datetimeFigureOut">
              <a:rPr lang="zh-CN" altLang="en-US"/>
              <a:pPr>
                <a:defRPr/>
              </a:pPr>
              <a:t>2018/11/21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444301-F996-45C1-BAED-7C37CE69DBCC}" type="slidenum">
              <a:rPr lang="zh-CN" altLang="en-US"/>
              <a:pPr>
                <a:defRPr/>
              </a:pPr>
              <a:t>‹#›</a:t>
            </a:fld>
            <a:endParaRPr lang="zh-CN" altLang="en-US"/>
          </a:p>
        </p:txBody>
      </p:sp>
    </p:spTree>
    <p:extLst>
      <p:ext uri="{BB962C8B-B14F-4D97-AF65-F5344CB8AC3E}">
        <p14:creationId xmlns:p14="http://schemas.microsoft.com/office/powerpoint/2010/main" val="85678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17</a:t>
            </a:fld>
            <a:endParaRPr lang="zh-CN" altLang="en-US"/>
          </a:p>
        </p:txBody>
      </p:sp>
    </p:spTree>
    <p:extLst>
      <p:ext uri="{BB962C8B-B14F-4D97-AF65-F5344CB8AC3E}">
        <p14:creationId xmlns:p14="http://schemas.microsoft.com/office/powerpoint/2010/main" val="26748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FF6D3113-A5EF-4419-8D83-D68A766216EE}" type="slidenum">
              <a:rPr lang="en-US" smtClean="0"/>
              <a:pPr/>
              <a:t>48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不可以，</a:t>
            </a:r>
            <a:r>
              <a:rPr lang="en-US" altLang="zh-CN" dirty="0" smtClean="0"/>
              <a:t>Alice</a:t>
            </a:r>
            <a:r>
              <a:rPr lang="zh-CN" altLang="en-US" dirty="0" smtClean="0"/>
              <a:t>可以用</a:t>
            </a:r>
            <a:r>
              <a:rPr lang="en-US" altLang="zh-CN" dirty="0" smtClean="0"/>
              <a:t>Trent</a:t>
            </a:r>
            <a:r>
              <a:rPr lang="zh-CN" altLang="en-US" dirty="0" smtClean="0"/>
              <a:t>的公钥解开签名查看时间的正确性</a:t>
            </a:r>
            <a:endParaRPr lang="en-US" dirty="0"/>
          </a:p>
        </p:txBody>
      </p:sp>
      <p:sp>
        <p:nvSpPr>
          <p:cNvPr id="4" name="灯片编号占位符 3"/>
          <p:cNvSpPr>
            <a:spLocks noGrp="1"/>
          </p:cNvSpPr>
          <p:nvPr>
            <p:ph type="sldNum" sz="quarter" idx="10"/>
          </p:nvPr>
        </p:nvSpPr>
        <p:spPr/>
        <p:txBody>
          <a:bodyPr/>
          <a:lstStyle/>
          <a:p>
            <a:fld id="{DA432D99-A583-40AA-ADB6-65EA6FEB3555}" type="slidenum">
              <a:rPr lang="en-US" smtClean="0"/>
              <a:pPr/>
              <a:t>69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lvl="1"/>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73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这里的欺诈是指：可以使得己方拿到好牌</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82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85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a:t>
            </a:r>
            <a:r>
              <a:rPr lang="en-US" altLang="zh-CN" dirty="0" smtClean="0"/>
              <a:t>Alice</a:t>
            </a:r>
            <a:r>
              <a:rPr lang="zh-CN" altLang="en-US" dirty="0" smtClean="0"/>
              <a:t>在匿名汇票上，可能写有除了</a:t>
            </a:r>
            <a:r>
              <a:rPr lang="en-US" altLang="zh-CN" dirty="0" smtClean="0"/>
              <a:t>1000</a:t>
            </a:r>
            <a:r>
              <a:rPr lang="zh-CN" altLang="en-US" dirty="0" smtClean="0"/>
              <a:t>美元之外的其它随机信息。例如，</a:t>
            </a:r>
            <a:r>
              <a:rPr lang="en-US" altLang="zh-CN" dirty="0" smtClean="0"/>
              <a:t>Alice</a:t>
            </a:r>
            <a:r>
              <a:rPr lang="zh-CN" altLang="en-US" dirty="0" smtClean="0"/>
              <a:t>可能希望用假名字，但不希望银行知道是什么假名字，则她可以在每张汇票上写上不同的假名。</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110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365104"/>
            <a:ext cx="4930775" cy="1197496"/>
          </a:xfrm>
        </p:spPr>
        <p:txBody>
          <a:bodyPr/>
          <a:lstStyle>
            <a:lvl1pPr algn="l">
              <a:defRPr sz="48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304800" y="5661248"/>
            <a:ext cx="6400800" cy="381000"/>
          </a:xfrm>
        </p:spPr>
        <p:txBody>
          <a:bodyPr/>
          <a:lstStyle>
            <a:lvl1pPr marL="0" indent="0">
              <a:buFont typeface="Wingdings" pitchFamily="2" charset="2"/>
              <a:buNone/>
              <a:defRPr sz="2400" b="1" i="0">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274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down)">
                                      <p:cBhvr>
                                        <p:cTn id="15" dur="500"/>
                                        <p:tgtEl>
                                          <p:spTgt spid="118"/>
                                        </p:tgtEl>
                                      </p:cBhvr>
                                    </p:animEffect>
                                  </p:childTnLst>
                                </p:cTn>
                              </p:par>
                            </p:childTnLst>
                          </p:cTn>
                        </p:par>
                        <p:par>
                          <p:cTn id="16" fill="hold">
                            <p:stCondLst>
                              <p:cond delay="3500"/>
                            </p:stCondLst>
                            <p:childTnLst>
                              <p:par>
                                <p:cTn id="17" presetID="2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down)">
                                      <p:cBhvr>
                                        <p:cTn id="19" dur="500"/>
                                        <p:tgtEl>
                                          <p:spTgt spid="11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down)">
                                      <p:cBhvr>
                                        <p:cTn id="23" dur="1000"/>
                                        <p:tgtEl>
                                          <p:spTgt spid="115"/>
                                        </p:tgtEl>
                                      </p:cBhvr>
                                    </p:animEffect>
                                  </p:childTnLst>
                                </p:cTn>
                              </p:par>
                              <p:par>
                                <p:cTn id="24" presetID="10" presetClass="entr" presetSubtype="0" fill="hold"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par>
                          <p:cTn id="27" fill="hold">
                            <p:stCondLst>
                              <p:cond delay="680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780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9A68F19-F560-49B1-9E08-81633D012D31}"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4358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DB13CD1-342A-49A6-B2DC-C9C8B470A9DA}"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3170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结束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179822" y="1223392"/>
            <a:ext cx="6784355" cy="1197496"/>
          </a:xfrm>
        </p:spPr>
        <p:txBody>
          <a:bodyPr/>
          <a:lstStyle>
            <a:lvl1pPr algn="ctr">
              <a:defRPr sz="54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1698389" y="5229200"/>
            <a:ext cx="5747221" cy="576064"/>
          </a:xfrm>
        </p:spPr>
        <p:txBody>
          <a:bodyPr/>
          <a:lstStyle>
            <a:lvl1pPr marL="0" indent="0" algn="ctr">
              <a:buFont typeface="Wingdings" pitchFamily="2" charset="2"/>
              <a:buNone/>
              <a:defRPr sz="2800" b="1" i="1">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1011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22" presetClass="exit" presetSubtype="1" fill="hold" nodeType="afterEffect">
                                  <p:stCondLst>
                                    <p:cond delay="0"/>
                                  </p:stCondLst>
                                  <p:childTnLst>
                                    <p:animEffect transition="out" filter="wipe(up)">
                                      <p:cBhvr>
                                        <p:cTn id="10" dur="750"/>
                                        <p:tgtEl>
                                          <p:spTgt spid="115"/>
                                        </p:tgtEl>
                                      </p:cBhvr>
                                    </p:animEffect>
                                    <p:set>
                                      <p:cBhvr>
                                        <p:cTn id="11" dur="1" fill="hold">
                                          <p:stCondLst>
                                            <p:cond delay="749"/>
                                          </p:stCondLst>
                                        </p:cTn>
                                        <p:tgtEl>
                                          <p:spTgt spid="115"/>
                                        </p:tgtEl>
                                        <p:attrNameLst>
                                          <p:attrName>style.visibility</p:attrName>
                                        </p:attrNameLst>
                                      </p:cBhvr>
                                      <p:to>
                                        <p:strVal val="hidden"/>
                                      </p:to>
                                    </p:set>
                                  </p:childTnLst>
                                </p:cTn>
                              </p:par>
                            </p:childTnLst>
                          </p:cTn>
                        </p:par>
                        <p:par>
                          <p:cTn id="12" fill="hold">
                            <p:stCondLst>
                              <p:cond delay="2750"/>
                            </p:stCondLst>
                            <p:childTnLst>
                              <p:par>
                                <p:cTn id="13" presetID="22" presetClass="exit" presetSubtype="1" fill="hold" nodeType="afterEffect">
                                  <p:stCondLst>
                                    <p:cond delay="0"/>
                                  </p:stCondLst>
                                  <p:childTnLst>
                                    <p:animEffect transition="out" filter="wipe(up)">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par>
                          <p:cTn id="16" fill="hold">
                            <p:stCondLst>
                              <p:cond delay="3250"/>
                            </p:stCondLst>
                            <p:childTnLst>
                              <p:par>
                                <p:cTn id="17" presetID="22" presetClass="exit" presetSubtype="1" fill="hold" nodeType="afterEffect">
                                  <p:stCondLst>
                                    <p:cond delay="0"/>
                                  </p:stCondLst>
                                  <p:childTnLst>
                                    <p:animEffect transition="out" filter="wipe(up)">
                                      <p:cBhvr>
                                        <p:cTn id="18" dur="500"/>
                                        <p:tgtEl>
                                          <p:spTgt spid="118"/>
                                        </p:tgtEl>
                                      </p:cBhvr>
                                    </p:animEffect>
                                    <p:set>
                                      <p:cBhvr>
                                        <p:cTn id="19" dur="1" fill="hold">
                                          <p:stCondLst>
                                            <p:cond delay="499"/>
                                          </p:stCondLst>
                                        </p:cTn>
                                        <p:tgtEl>
                                          <p:spTgt spid="118"/>
                                        </p:tgtEl>
                                        <p:attrNameLst>
                                          <p:attrName>style.visibility</p:attrName>
                                        </p:attrNameLst>
                                      </p:cBhvr>
                                      <p:to>
                                        <p:strVal val="hidden"/>
                                      </p:to>
                                    </p:set>
                                  </p:childTnLst>
                                </p:cTn>
                              </p:par>
                            </p:childTnLst>
                          </p:cTn>
                        </p:par>
                        <p:par>
                          <p:cTn id="20" fill="hold">
                            <p:stCondLst>
                              <p:cond delay="3750"/>
                            </p:stCondLst>
                            <p:childTnLst>
                              <p:par>
                                <p:cTn id="21" presetID="10" presetClass="exit" presetSubtype="0" fill="hold" nodeType="afterEffect">
                                  <p:stCondLst>
                                    <p:cond delay="0"/>
                                  </p:stCondLst>
                                  <p:childTnLst>
                                    <p:animEffect transition="out" filter="fade">
                                      <p:cBhvr>
                                        <p:cTn id="22" dur="1000"/>
                                        <p:tgtEl>
                                          <p:spTgt spid="116"/>
                                        </p:tgtEl>
                                      </p:cBhvr>
                                    </p:animEffect>
                                    <p:set>
                                      <p:cBhvr>
                                        <p:cTn id="23" dur="1" fill="hold">
                                          <p:stCondLst>
                                            <p:cond delay="999"/>
                                          </p:stCondLst>
                                        </p:cTn>
                                        <p:tgtEl>
                                          <p:spTgt spid="11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4"/>
                                        </p:tgtEl>
                                      </p:cBhvr>
                                    </p:animEffect>
                                    <p:set>
                                      <p:cBhvr>
                                        <p:cTn id="26" dur="1" fill="hold">
                                          <p:stCondLst>
                                            <p:cond delay="1999"/>
                                          </p:stCondLst>
                                        </p:cTn>
                                        <p:tgtEl>
                                          <p:spTgt spid="114"/>
                                        </p:tgtEl>
                                        <p:attrNameLst>
                                          <p:attrName>style.visibility</p:attrName>
                                        </p:attrNameLst>
                                      </p:cBhvr>
                                      <p:to>
                                        <p:strVal val="hidden"/>
                                      </p:to>
                                    </p:set>
                                  </p:childTnLst>
                                </p:cTn>
                              </p:par>
                            </p:childTnLst>
                          </p:cTn>
                        </p:par>
                        <p:par>
                          <p:cTn id="27" fill="hold">
                            <p:stCondLst>
                              <p:cond delay="575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675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例解">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FC620DE2-023C-4447-B5E6-85BACFF8C054}" type="slidenum">
              <a:rPr lang="zh-CN" altLang="en-US" smtClean="0"/>
              <a:pPr/>
              <a:t>‹#›</a:t>
            </a:fld>
            <a:endParaRPr lang="zh-CN" altLang="en-US"/>
          </a:p>
        </p:txBody>
      </p:sp>
      <p:sp>
        <p:nvSpPr>
          <p:cNvPr id="7" name="云形标注 6"/>
          <p:cNvSpPr/>
          <p:nvPr/>
        </p:nvSpPr>
        <p:spPr>
          <a:xfrm>
            <a:off x="7215207" y="214290"/>
            <a:ext cx="1714512" cy="785818"/>
          </a:xfrm>
          <a:prstGeom prst="cloudCallout">
            <a:avLst>
              <a:gd name="adj1" fmla="val -47896"/>
              <a:gd name="adj2" fmla="val 48786"/>
            </a:avLst>
          </a:prstGeom>
          <a:gradFill flip="none" rotWithShape="1">
            <a:gsLst>
              <a:gs pos="0">
                <a:srgbClr val="5E9EFF"/>
              </a:gs>
              <a:gs pos="10000">
                <a:srgbClr val="85C2FF">
                  <a:alpha val="80000"/>
                </a:srgbClr>
              </a:gs>
              <a:gs pos="30000">
                <a:srgbClr val="C4D6EB">
                  <a:alpha val="40000"/>
                </a:srgbClr>
              </a:gs>
              <a:gs pos="100000">
                <a:srgbClr val="FFEBFA">
                  <a:alpha val="2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行楷" pitchFamily="2" charset="-122"/>
                <a:ea typeface="华文行楷" pitchFamily="2" charset="-122"/>
              </a:rPr>
              <a:t>例解</a:t>
            </a:r>
          </a:p>
        </p:txBody>
      </p:sp>
      <p:sp>
        <p:nvSpPr>
          <p:cNvPr id="9" name="横卷形 8"/>
          <p:cNvSpPr/>
          <p:nvPr/>
        </p:nvSpPr>
        <p:spPr>
          <a:xfrm>
            <a:off x="3286117" y="6429396"/>
            <a:ext cx="2857520" cy="357190"/>
          </a:xfrm>
          <a:prstGeom prst="horizontalScroll">
            <a:avLst>
              <a:gd name="adj" fmla="val 14551"/>
            </a:avLst>
          </a:prstGeom>
          <a:noFill/>
          <a:ln>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dirty="0" smtClean="0">
                <a:solidFill>
                  <a:srgbClr val="7030A0"/>
                </a:solidFill>
                <a:latin typeface="华文行楷" pitchFamily="2" charset="-122"/>
                <a:ea typeface="华文行楷" pitchFamily="2" charset="-122"/>
              </a:rPr>
              <a:t>中国科学技术大学 </a:t>
            </a:r>
            <a:r>
              <a:rPr lang="en-US" altLang="zh-CN" sz="1400" b="0" dirty="0" smtClean="0">
                <a:solidFill>
                  <a:srgbClr val="7030A0"/>
                </a:solidFill>
                <a:latin typeface="华文行楷" pitchFamily="2" charset="-122"/>
                <a:ea typeface="华文行楷" pitchFamily="2" charset="-122"/>
              </a:rPr>
              <a:t>·</a:t>
            </a:r>
            <a:r>
              <a:rPr lang="zh-CN" altLang="en-US" sz="1400" b="0" dirty="0" smtClean="0">
                <a:solidFill>
                  <a:srgbClr val="7030A0"/>
                </a:solidFill>
                <a:latin typeface="华文行楷" pitchFamily="2" charset="-122"/>
                <a:ea typeface="华文行楷" pitchFamily="2" charset="-122"/>
              </a:rPr>
              <a:t> 密码学导论</a:t>
            </a:r>
          </a:p>
        </p:txBody>
      </p:sp>
      <p:sp>
        <p:nvSpPr>
          <p:cNvPr id="10" name="内容占位符 2"/>
          <p:cNvSpPr>
            <a:spLocks noGrp="1"/>
          </p:cNvSpPr>
          <p:nvPr>
            <p:ph idx="1"/>
          </p:nvPr>
        </p:nvSpPr>
        <p:spPr>
          <a:xfrm>
            <a:off x="357159" y="357166"/>
            <a:ext cx="8472519" cy="60007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52783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7B7F836-6F9F-42A8-9450-B93EA774C316}"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1915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6C3F5E-09DE-47CB-B45C-8870030737BE}"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787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E0603BE-E92C-4BD7-894F-52D309A6287B}"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1505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64689EDE-3A5A-4265-A0B7-F2E118DD39D5}" type="slidenum">
              <a:rPr lang="zh-CN" altLang="en-US"/>
              <a:pPr>
                <a:defRPr/>
              </a:pPr>
              <a:t>‹#›</a:t>
            </a:fld>
            <a:endParaRPr lang="en-US" altLang="zh-CN" dirty="0"/>
          </a:p>
        </p:txBody>
      </p:sp>
      <p:sp>
        <p:nvSpPr>
          <p:cNvPr id="8"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7435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4D5C3986-FA80-4EE7-9FDC-15A4E8531ED7}" type="slidenum">
              <a:rPr lang="zh-CN" altLang="en-US"/>
              <a:pPr>
                <a:defRPr/>
              </a:pPr>
              <a:t>‹#›</a:t>
            </a:fld>
            <a:endParaRPr lang="en-US" altLang="zh-CN" dirty="0"/>
          </a:p>
        </p:txBody>
      </p:sp>
      <p:sp>
        <p:nvSpPr>
          <p:cNvPr id="4"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5860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7484B5-1F67-4C82-B7D7-3383E5F545DB}" type="slidenum">
              <a:rPr lang="zh-CN" altLang="en-US"/>
              <a:pPr>
                <a:defRPr/>
              </a:pPr>
              <a:t>‹#›</a:t>
            </a:fld>
            <a:endParaRPr lang="en-US" altLang="zh-CN" dirty="0"/>
          </a:p>
        </p:txBody>
      </p:sp>
      <p:sp>
        <p:nvSpPr>
          <p:cNvPr id="3"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7918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D157328-A90A-4073-8D45-B3B1A2024459}"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956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2305027-A41E-4099-97C2-42171C6B8947}"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24321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9" name="Group 15"/>
          <p:cNvGrpSpPr>
            <a:grpSpLocks/>
          </p:cNvGrpSpPr>
          <p:nvPr userDrawn="1"/>
        </p:nvGrpSpPr>
        <p:grpSpPr bwMode="auto">
          <a:xfrm>
            <a:off x="4626998" y="0"/>
            <a:ext cx="4517002" cy="714965"/>
            <a:chOff x="664" y="1951"/>
            <a:chExt cx="4308" cy="2120"/>
          </a:xfrm>
          <a:solidFill>
            <a:schemeClr val="bg1">
              <a:alpha val="21000"/>
            </a:schemeClr>
          </a:solidFill>
        </p:grpSpPr>
        <p:sp>
          <p:nvSpPr>
            <p:cNvPr id="20"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4"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5"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6"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7"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8"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9"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0"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1"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2"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3"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4"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5"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6"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7"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8"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9"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0"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1"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2"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3"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4"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5"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6"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7"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8"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9"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0"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1"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2"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3"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4"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55"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6"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7"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8"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9"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0"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1"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2"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3"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4"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5"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6"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7"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8"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9"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0"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1"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2"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3"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4"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5"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6"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7"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8"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9"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0"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1"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2"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3"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4"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5"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6"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7"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8"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9"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0"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1"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2"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3"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4"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5"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6"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7"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8"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9"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0"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1"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2"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3"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4"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5"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6"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7"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8"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9"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0"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1"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2"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3"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4"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5"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6"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7"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8"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9"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0"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1"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2"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3"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4"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5"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6"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7"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pic>
        <p:nvPicPr>
          <p:cNvPr id="1028" name="Picture 19" descr="1"/>
          <p:cNvPicPr>
            <a:picLocks noChangeAspect="1" noChangeArrowheads="1"/>
          </p:cNvPicPr>
          <p:nvPr/>
        </p:nvPicPr>
        <p:blipFill>
          <a:blip r:embed="rId15">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body" idx="1"/>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8378825" y="6537325"/>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2060"/>
                </a:solidFill>
                <a:ea typeface="宋体" charset="-122"/>
              </a:defRPr>
            </a:lvl1pPr>
          </a:lstStyle>
          <a:p>
            <a:pPr>
              <a:defRPr/>
            </a:pPr>
            <a:fld id="{19F9A2C6-F662-4950-9AF8-C03DDFFA4018}" type="slidenum">
              <a:rPr lang="zh-CN" altLang="en-US"/>
              <a:pPr>
                <a:defRPr/>
              </a:pPr>
              <a:t>‹#›</a:t>
            </a:fld>
            <a:endParaRPr lang="en-US" altLang="zh-CN" dirty="0"/>
          </a:p>
        </p:txBody>
      </p:sp>
      <p:grpSp>
        <p:nvGrpSpPr>
          <p:cNvPr id="1031" name="组合 1"/>
          <p:cNvGrpSpPr>
            <a:grpSpLocks/>
          </p:cNvGrpSpPr>
          <p:nvPr userDrawn="1"/>
        </p:nvGrpSpPr>
        <p:grpSpPr bwMode="auto">
          <a:xfrm>
            <a:off x="8101013" y="5667375"/>
            <a:ext cx="987425" cy="928688"/>
            <a:chOff x="7891463" y="5608638"/>
            <a:chExt cx="1235075" cy="1160462"/>
          </a:xfrm>
        </p:grpSpPr>
        <p:pic>
          <p:nvPicPr>
            <p:cNvPr id="1035" name="Picture 9" descr="artplus_nature_naturalcity42_a"/>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artplus_nature_naturalcity42_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1" descr="artplus_nature_naturalcity42_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2" descr="artplus_nature_naturalcity42_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2" name="Rectangle 2"/>
          <p:cNvSpPr>
            <a:spLocks noGrp="1" noChangeArrowheads="1"/>
          </p:cNvSpPr>
          <p:nvPr>
            <p:ph type="title"/>
          </p:nvPr>
        </p:nvSpPr>
        <p:spPr bwMode="auto">
          <a:xfrm>
            <a:off x="457200" y="2286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8"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a:defRPr sz="1200" smtClean="0">
                <a:solidFill>
                  <a:srgbClr val="002060"/>
                </a:solidFill>
                <a:ea typeface="宋体" charset="-122"/>
              </a:defRPr>
            </a:lvl1pPr>
          </a:lstStyle>
          <a:p>
            <a:pPr>
              <a:defRPr/>
            </a:pPr>
            <a:r>
              <a:rPr lang="zh-CN" altLang="en-US"/>
              <a:t>密码学导论</a:t>
            </a:r>
            <a:r>
              <a:rPr lang="en-US" altLang="zh-CN"/>
              <a:t>--</a:t>
            </a:r>
            <a:r>
              <a:rPr lang="zh-CN" altLang="en-US"/>
              <a:t>中国科学技术大学</a:t>
            </a:r>
            <a:endParaRPr lang="en-US" altLang="zh-CN"/>
          </a:p>
        </p:txBody>
      </p:sp>
      <p:grpSp>
        <p:nvGrpSpPr>
          <p:cNvPr id="128" name="Group 15"/>
          <p:cNvGrpSpPr>
            <a:grpSpLocks/>
          </p:cNvGrpSpPr>
          <p:nvPr userDrawn="1"/>
        </p:nvGrpSpPr>
        <p:grpSpPr bwMode="auto">
          <a:xfrm>
            <a:off x="623" y="0"/>
            <a:ext cx="4357476" cy="714965"/>
            <a:chOff x="664" y="1951"/>
            <a:chExt cx="4308" cy="2120"/>
          </a:xfrm>
          <a:solidFill>
            <a:schemeClr val="bg1">
              <a:alpha val="21000"/>
            </a:schemeClr>
          </a:solidFill>
        </p:grpSpPr>
        <p:sp>
          <p:nvSpPr>
            <p:cNvPr id="129"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0"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1"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2"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3"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4"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5"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6"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7"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8"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9"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0"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1"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2"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3"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4"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5"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6"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7"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8"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9"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0"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1"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2"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3"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4"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5"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6"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7"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8"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9"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0"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1"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2"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3"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164"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5"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6"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7"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8"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9"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0"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1"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2"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3"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4"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5"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6"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7"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8"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9"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0"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1"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2"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3"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4"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5"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6"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7"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8"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9"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0"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1"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2"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3"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4"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5"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6"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7"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8"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9"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0"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1"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2"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3"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4"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5"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6"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7"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8"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9"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0"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1"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2"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3"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4"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5"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6"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7"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8"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9"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0"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1"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2"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3"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4"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5"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6"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7"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8"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9"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0"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1"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2"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3"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4"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5"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6"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Lst>
  <p:timing>
    <p:tnLst>
      <p:par>
        <p:cTn id="1" dur="indefinite" restart="never" nodeType="tmRoot"/>
      </p:par>
    </p:tnLst>
  </p:timing>
  <p:hf hdr="0" dt="0"/>
  <p:txStyles>
    <p:titleStyle>
      <a:lvl1pPr algn="ctr" rtl="0" eaLnBrk="0" fontAlgn="base" hangingPunct="0">
        <a:spcBef>
          <a:spcPct val="0"/>
        </a:spcBef>
        <a:spcAft>
          <a:spcPct val="0"/>
        </a:spcAft>
        <a:defRPr sz="4200" b="1" i="1">
          <a:solidFill>
            <a:schemeClr val="tx1"/>
          </a:solidFill>
          <a:latin typeface="楷体" pitchFamily="49" charset="-122"/>
          <a:ea typeface="楷体" pitchFamily="49" charset="-122"/>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har char="•"/>
        <a:defRPr sz="2000">
          <a:solidFill>
            <a:schemeClr val="tx1"/>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4pPr>
      <a:lvl5pPr marL="20574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00.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01.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0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03.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04.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05.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06.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image" Target="../media/image27.png"/><Relationship Id="rId7" Type="http://schemas.openxmlformats.org/officeDocument/2006/relationships/slide" Target="slide72.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slide" Target="slide61.xml"/><Relationship Id="rId5" Type="http://schemas.openxmlformats.org/officeDocument/2006/relationships/slide" Target="slide23.xml"/><Relationship Id="rId4" Type="http://schemas.openxmlformats.org/officeDocument/2006/relationships/slide" Target="slide3.xml"/><Relationship Id="rId9" Type="http://schemas.openxmlformats.org/officeDocument/2006/relationships/slide" Target="slide121.xml"/></Relationships>
</file>

<file path=ppt/slides/_rels/slide107.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0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09.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1.xml.rels><?xml version="1.0" encoding="UTF-8" standalone="yes"?>
<Relationships xmlns="http://schemas.openxmlformats.org/package/2006/relationships"><Relationship Id="rId8" Type="http://schemas.openxmlformats.org/officeDocument/2006/relationships/slide" Target="slide72.xml"/><Relationship Id="rId3" Type="http://schemas.openxmlformats.org/officeDocument/2006/relationships/image" Target="../media/image13.png"/><Relationship Id="rId7" Type="http://schemas.openxmlformats.org/officeDocument/2006/relationships/slide" Target="slide6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3.xml"/><Relationship Id="rId10" Type="http://schemas.openxmlformats.org/officeDocument/2006/relationships/slide" Target="slide121.xml"/><Relationship Id="rId4" Type="http://schemas.openxmlformats.org/officeDocument/2006/relationships/image" Target="../media/image14.png"/><Relationship Id="rId9" Type="http://schemas.openxmlformats.org/officeDocument/2006/relationships/slide" Target="slide96.xml"/></Relationships>
</file>

<file path=ppt/slides/_rels/slide110.xml.rels><?xml version="1.0" encoding="UTF-8" standalone="yes"?>
<Relationships xmlns="http://schemas.openxmlformats.org/package/2006/relationships"><Relationship Id="rId8" Type="http://schemas.openxmlformats.org/officeDocument/2006/relationships/slide" Target="slide121.xml"/><Relationship Id="rId3" Type="http://schemas.openxmlformats.org/officeDocument/2006/relationships/slide" Target="slide3.xml"/><Relationship Id="rId7" Type="http://schemas.openxmlformats.org/officeDocument/2006/relationships/slide" Target="slide9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72.xml"/><Relationship Id="rId5" Type="http://schemas.openxmlformats.org/officeDocument/2006/relationships/slide" Target="slide61.xml"/><Relationship Id="rId4" Type="http://schemas.openxmlformats.org/officeDocument/2006/relationships/slide" Target="slide23.xml"/></Relationships>
</file>

<file path=ppt/slides/_rels/slide111.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1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13.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14.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15.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16.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17.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1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19.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20.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23.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24.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25.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26.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27.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2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29.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3.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30.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31.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slide" Target="slide72.xml"/><Relationship Id="rId3" Type="http://schemas.openxmlformats.org/officeDocument/2006/relationships/image" Target="../media/image13.png"/><Relationship Id="rId7" Type="http://schemas.openxmlformats.org/officeDocument/2006/relationships/slide" Target="slide6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3.xml"/><Relationship Id="rId10" Type="http://schemas.openxmlformats.org/officeDocument/2006/relationships/slide" Target="slide121.xml"/><Relationship Id="rId4" Type="http://schemas.openxmlformats.org/officeDocument/2006/relationships/image" Target="../media/image14.png"/><Relationship Id="rId9" Type="http://schemas.openxmlformats.org/officeDocument/2006/relationships/slide" Target="slide96.xml"/></Relationships>
</file>

<file path=ppt/slides/_rels/slide15.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6.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image" Target="../media/image13.png"/><Relationship Id="rId7" Type="http://schemas.openxmlformats.org/officeDocument/2006/relationships/slide" Target="slide72.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61.xml"/><Relationship Id="rId5" Type="http://schemas.openxmlformats.org/officeDocument/2006/relationships/slide" Target="slide23.xml"/><Relationship Id="rId4" Type="http://schemas.openxmlformats.org/officeDocument/2006/relationships/slide" Target="slide3.xml"/><Relationship Id="rId9" Type="http://schemas.openxmlformats.org/officeDocument/2006/relationships/slide" Target="slide121.xml"/></Relationships>
</file>

<file path=ppt/slides/_rels/slide17.xml.rels><?xml version="1.0" encoding="UTF-8" standalone="yes"?>
<Relationships xmlns="http://schemas.openxmlformats.org/package/2006/relationships"><Relationship Id="rId8" Type="http://schemas.openxmlformats.org/officeDocument/2006/relationships/slide" Target="slide121.xml"/><Relationship Id="rId3" Type="http://schemas.openxmlformats.org/officeDocument/2006/relationships/slide" Target="slide3.xml"/><Relationship Id="rId7" Type="http://schemas.openxmlformats.org/officeDocument/2006/relationships/slide" Target="slide9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72.xml"/><Relationship Id="rId5" Type="http://schemas.openxmlformats.org/officeDocument/2006/relationships/slide" Target="slide61.xml"/><Relationship Id="rId4" Type="http://schemas.openxmlformats.org/officeDocument/2006/relationships/slide" Target="slide23.xml"/></Relationships>
</file>

<file path=ppt/slides/_rels/slide1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19.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25.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26.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27.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2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29.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31.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3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33.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34.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35.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36.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37.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3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39.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40.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41.xml.rels><?xml version="1.0" encoding="UTF-8" standalone="yes"?>
<Relationships xmlns="http://schemas.openxmlformats.org/package/2006/relationships"><Relationship Id="rId8" Type="http://schemas.openxmlformats.org/officeDocument/2006/relationships/slide" Target="slide121.xml"/><Relationship Id="rId3" Type="http://schemas.openxmlformats.org/officeDocument/2006/relationships/slide" Target="slide3.xml"/><Relationship Id="rId7" Type="http://schemas.openxmlformats.org/officeDocument/2006/relationships/slide" Target="slide96.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slide" Target="slide72.xml"/><Relationship Id="rId5" Type="http://schemas.openxmlformats.org/officeDocument/2006/relationships/slide" Target="slide61.xml"/><Relationship Id="rId4" Type="http://schemas.openxmlformats.org/officeDocument/2006/relationships/slide" Target="slide23.xml"/></Relationships>
</file>

<file path=ppt/slides/_rels/slide4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43.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44.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45.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46.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47.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48.xml.rels><?xml version="1.0" encoding="UTF-8" standalone="yes"?>
<Relationships xmlns="http://schemas.openxmlformats.org/package/2006/relationships"><Relationship Id="rId8" Type="http://schemas.openxmlformats.org/officeDocument/2006/relationships/slide" Target="slide121.xml"/><Relationship Id="rId3" Type="http://schemas.openxmlformats.org/officeDocument/2006/relationships/slide" Target="slide3.xml"/><Relationship Id="rId7" Type="http://schemas.openxmlformats.org/officeDocument/2006/relationships/slide" Target="slide9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2.xml"/><Relationship Id="rId5" Type="http://schemas.openxmlformats.org/officeDocument/2006/relationships/slide" Target="slide61.xml"/><Relationship Id="rId4" Type="http://schemas.openxmlformats.org/officeDocument/2006/relationships/slide" Target="slide23.xml"/></Relationships>
</file>

<file path=ppt/slides/_rels/slide49.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5.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50.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51.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5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53.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54.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55.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56.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57.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5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5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slide" Target="slide23.xml"/><Relationship Id="rId7" Type="http://schemas.openxmlformats.org/officeDocument/2006/relationships/slide" Target="slide121.xml"/><Relationship Id="rId12" Type="http://schemas.openxmlformats.org/officeDocument/2006/relationships/image" Target="../media/image20.png"/><Relationship Id="rId2" Type="http://schemas.openxmlformats.org/officeDocument/2006/relationships/slide" Target="slide3.xml"/><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slide" Target="slide96.xml"/><Relationship Id="rId11" Type="http://schemas.openxmlformats.org/officeDocument/2006/relationships/image" Target="../media/image19.png"/><Relationship Id="rId5" Type="http://schemas.openxmlformats.org/officeDocument/2006/relationships/slide" Target="slide72.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slide" Target="slide61.xml"/><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6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10" Type="http://schemas.openxmlformats.org/officeDocument/2006/relationships/image" Target="../media/image20.png"/><Relationship Id="rId4" Type="http://schemas.openxmlformats.org/officeDocument/2006/relationships/slide" Target="slide61.xml"/><Relationship Id="rId9"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63.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64.xml.rels><?xml version="1.0" encoding="UTF-8" standalone="yes"?>
<Relationships xmlns="http://schemas.openxmlformats.org/package/2006/relationships"><Relationship Id="rId8" Type="http://schemas.openxmlformats.org/officeDocument/2006/relationships/image" Target="../media/image25.gif"/><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65.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66.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67.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6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69.xml.rels><?xml version="1.0" encoding="UTF-8" standalone="yes"?>
<Relationships xmlns="http://schemas.openxmlformats.org/package/2006/relationships"><Relationship Id="rId8" Type="http://schemas.openxmlformats.org/officeDocument/2006/relationships/slide" Target="slide121.xml"/><Relationship Id="rId3" Type="http://schemas.openxmlformats.org/officeDocument/2006/relationships/slide" Target="slide3.xml"/><Relationship Id="rId7" Type="http://schemas.openxmlformats.org/officeDocument/2006/relationships/slide" Target="slide9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72.xml"/><Relationship Id="rId5" Type="http://schemas.openxmlformats.org/officeDocument/2006/relationships/slide" Target="slide61.xml"/><Relationship Id="rId4" Type="http://schemas.openxmlformats.org/officeDocument/2006/relationships/slide" Target="slide23.xml"/></Relationships>
</file>

<file path=ppt/slides/_rels/slide7.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70.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71.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slide" Target="slide121.xml"/><Relationship Id="rId3" Type="http://schemas.openxmlformats.org/officeDocument/2006/relationships/slide" Target="slide3.xml"/><Relationship Id="rId7" Type="http://schemas.openxmlformats.org/officeDocument/2006/relationships/slide" Target="slide9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72.xml"/><Relationship Id="rId5" Type="http://schemas.openxmlformats.org/officeDocument/2006/relationships/slide" Target="slide61.xml"/><Relationship Id="rId4" Type="http://schemas.openxmlformats.org/officeDocument/2006/relationships/slide" Target="slide23.xml"/></Relationships>
</file>

<file path=ppt/slides/_rels/slide74.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75.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76.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77.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7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79.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80.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81.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82.xml.rels><?xml version="1.0" encoding="UTF-8" standalone="yes"?>
<Relationships xmlns="http://schemas.openxmlformats.org/package/2006/relationships"><Relationship Id="rId8" Type="http://schemas.openxmlformats.org/officeDocument/2006/relationships/slide" Target="slide121.xml"/><Relationship Id="rId3" Type="http://schemas.openxmlformats.org/officeDocument/2006/relationships/slide" Target="slide3.xml"/><Relationship Id="rId7" Type="http://schemas.openxmlformats.org/officeDocument/2006/relationships/slide" Target="slide9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72.xml"/><Relationship Id="rId5" Type="http://schemas.openxmlformats.org/officeDocument/2006/relationships/slide" Target="slide61.xml"/><Relationship Id="rId4" Type="http://schemas.openxmlformats.org/officeDocument/2006/relationships/slide" Target="slide23.xml"/></Relationships>
</file>

<file path=ppt/slides/_rels/slide83.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84.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85.xml.rels><?xml version="1.0" encoding="UTF-8" standalone="yes"?>
<Relationships xmlns="http://schemas.openxmlformats.org/package/2006/relationships"><Relationship Id="rId8" Type="http://schemas.openxmlformats.org/officeDocument/2006/relationships/slide" Target="slide121.xml"/><Relationship Id="rId3" Type="http://schemas.openxmlformats.org/officeDocument/2006/relationships/slide" Target="slide3.xml"/><Relationship Id="rId7" Type="http://schemas.openxmlformats.org/officeDocument/2006/relationships/slide" Target="slide9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72.xml"/><Relationship Id="rId5" Type="http://schemas.openxmlformats.org/officeDocument/2006/relationships/slide" Target="slide61.xml"/><Relationship Id="rId4" Type="http://schemas.openxmlformats.org/officeDocument/2006/relationships/slide" Target="slide23.xml"/></Relationships>
</file>

<file path=ppt/slides/_rels/slide86.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87.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8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89.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9.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90.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91.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9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93.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94.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95.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98.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_rels/slide99.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1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6.xml"/><Relationship Id="rId5" Type="http://schemas.openxmlformats.org/officeDocument/2006/relationships/slide" Target="slide72.xml"/><Relationship Id="rId4" Type="http://schemas.openxmlformats.org/officeDocument/2006/relationships/slide" Target="slide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2400" dirty="0"/>
              <a:t>密码学</a:t>
            </a:r>
            <a:r>
              <a:rPr lang="zh-CN" altLang="en-US" sz="2400" dirty="0" smtClean="0"/>
              <a:t>导论˙第</a:t>
            </a:r>
            <a:r>
              <a:rPr lang="en-US" altLang="zh-CN" sz="2400" dirty="0" smtClean="0"/>
              <a:t>11</a:t>
            </a:r>
            <a:r>
              <a:rPr lang="zh-CN" altLang="en-US" sz="2400" dirty="0" smtClean="0"/>
              <a:t>章</a:t>
            </a:r>
            <a:r>
              <a:rPr lang="en-US" altLang="zh-CN" sz="2400" dirty="0"/>
              <a:t/>
            </a:r>
            <a:br>
              <a:rPr lang="en-US" altLang="zh-CN" sz="2400" dirty="0"/>
            </a:br>
            <a:r>
              <a:rPr lang="zh-CN" altLang="en-US" dirty="0"/>
              <a:t>密码协议</a:t>
            </a:r>
          </a:p>
        </p:txBody>
      </p:sp>
      <p:sp>
        <p:nvSpPr>
          <p:cNvPr id="7" name="副标题 6"/>
          <p:cNvSpPr>
            <a:spLocks noGrp="1"/>
          </p:cNvSpPr>
          <p:nvPr>
            <p:ph type="subTitle" idx="1"/>
          </p:nvPr>
        </p:nvSpPr>
        <p:spPr/>
        <p:txBody>
          <a:bodyPr/>
          <a:lstStyle/>
          <a:p>
            <a:r>
              <a:rPr lang="zh-CN" altLang="en-US" dirty="0" smtClean="0"/>
              <a:t>李卫海</a:t>
            </a:r>
            <a:endParaRPr lang="zh-CN" altLang="en-US" dirty="0"/>
          </a:p>
        </p:txBody>
      </p:sp>
    </p:spTree>
    <p:extLst>
      <p:ext uri="{BB962C8B-B14F-4D97-AF65-F5344CB8AC3E}">
        <p14:creationId xmlns:p14="http://schemas.microsoft.com/office/powerpoint/2010/main" val="3031317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二、密码协议的种类</a:t>
            </a:r>
            <a:endParaRPr lang="en-US" dirty="0"/>
          </a:p>
        </p:txBody>
      </p:sp>
      <p:sp>
        <p:nvSpPr>
          <p:cNvPr id="3" name="内容占位符 2"/>
          <p:cNvSpPr>
            <a:spLocks noGrp="1"/>
          </p:cNvSpPr>
          <p:nvPr>
            <p:ph idx="1"/>
          </p:nvPr>
        </p:nvSpPr>
        <p:spPr/>
        <p:txBody>
          <a:bodyPr/>
          <a:lstStyle/>
          <a:p>
            <a:r>
              <a:rPr lang="zh-CN" altLang="en-US" dirty="0" smtClean="0"/>
              <a:t>仲裁协议</a:t>
            </a:r>
            <a:endParaRPr lang="en-US" altLang="zh-CN" dirty="0" smtClean="0"/>
          </a:p>
          <a:p>
            <a:pPr lvl="1"/>
            <a:r>
              <a:rPr lang="zh-CN" altLang="en-US" dirty="0" smtClean="0"/>
              <a:t>由仲裁者帮助互不信任的双方完成协议</a:t>
            </a:r>
            <a:endParaRPr lang="en-US" dirty="0" smtClean="0"/>
          </a:p>
          <a:p>
            <a:endParaRPr lang="en-US" dirty="0" smtClean="0"/>
          </a:p>
          <a:p>
            <a:r>
              <a:rPr lang="zh-CN" altLang="en-US" dirty="0" smtClean="0"/>
              <a:t>裁决协议</a:t>
            </a:r>
            <a:endParaRPr lang="en-US" altLang="zh-CN" dirty="0" smtClean="0"/>
          </a:p>
          <a:p>
            <a:pPr lvl="1"/>
            <a:r>
              <a:rPr lang="zh-CN" altLang="en-US" dirty="0" smtClean="0"/>
              <a:t>每次都要完成的非仲裁子协议</a:t>
            </a:r>
            <a:endParaRPr lang="en-US" altLang="zh-CN" dirty="0" smtClean="0"/>
          </a:p>
          <a:p>
            <a:pPr lvl="1"/>
            <a:r>
              <a:rPr lang="zh-CN" altLang="en-US" dirty="0" smtClean="0"/>
              <a:t>有争议时才执行的裁决子协议</a:t>
            </a:r>
            <a:endParaRPr lang="en-US" dirty="0" smtClean="0"/>
          </a:p>
          <a:p>
            <a:endParaRPr lang="en-US" dirty="0" smtClean="0"/>
          </a:p>
          <a:p>
            <a:r>
              <a:rPr lang="zh-CN" altLang="en-US" dirty="0" smtClean="0"/>
              <a:t>自动执行协议</a:t>
            </a:r>
            <a:endParaRPr lang="en-US" altLang="zh-CN" dirty="0" smtClean="0"/>
          </a:p>
          <a:p>
            <a:pPr lvl="1"/>
            <a:r>
              <a:rPr lang="zh-CN" altLang="en-US" dirty="0" smtClean="0"/>
              <a:t>协议本身就保证了公平性</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47036405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smtClean="0">
                <a:solidFill>
                  <a:srgbClr val="FF0000"/>
                </a:solidFill>
              </a:rPr>
              <a:t>使用盲签名的投票协议</a:t>
            </a:r>
            <a:endParaRPr lang="en-US" altLang="zh-CN" dirty="0" smtClean="0">
              <a:solidFill>
                <a:srgbClr val="FF0000"/>
              </a:solidFill>
            </a:endParaRPr>
          </a:p>
          <a:p>
            <a:pPr marL="914400" lvl="1" indent="-457200">
              <a:buFont typeface="+mj-lt"/>
              <a:buAutoNum type="arabicPeriod"/>
            </a:pPr>
            <a:r>
              <a:rPr lang="zh-CN" altLang="en-US" dirty="0" smtClean="0"/>
              <a:t>投票者产生</a:t>
            </a:r>
            <a:r>
              <a:rPr lang="en-US" altLang="zh-CN" dirty="0" smtClean="0"/>
              <a:t>10</a:t>
            </a:r>
            <a:r>
              <a:rPr lang="zh-CN" altLang="en-US" dirty="0" smtClean="0"/>
              <a:t>个消息集，每个集合中包含每一种可能的投票结果。每条消息包含一个随机产生的识别号</a:t>
            </a:r>
            <a:endParaRPr lang="en-US" altLang="zh-CN" dirty="0" smtClean="0"/>
          </a:p>
          <a:p>
            <a:pPr marL="914400" lvl="1" indent="-457200">
              <a:buFont typeface="+mj-lt"/>
              <a:buAutoNum type="arabicPeriod"/>
            </a:pPr>
            <a:r>
              <a:rPr lang="zh-CN" altLang="en-US" dirty="0" smtClean="0"/>
              <a:t>投票者盲化所有消息，并发送给</a:t>
            </a:r>
            <a:r>
              <a:rPr lang="en-US" altLang="zh-CN" dirty="0" smtClean="0"/>
              <a:t>CTF</a:t>
            </a:r>
          </a:p>
          <a:p>
            <a:pPr marL="914400" lvl="1" indent="-457200">
              <a:buFont typeface="+mj-lt"/>
              <a:buAutoNum type="arabicPeriod"/>
            </a:pPr>
            <a:r>
              <a:rPr lang="en-US" altLang="zh-CN" dirty="0" smtClean="0"/>
              <a:t>CTF</a:t>
            </a:r>
            <a:r>
              <a:rPr lang="zh-CN" altLang="en-US" dirty="0" smtClean="0"/>
              <a:t>检查数据库以保证投票者不曾以他的签名提交过盲化选票。打开</a:t>
            </a:r>
            <a:r>
              <a:rPr lang="en-US" altLang="zh-CN" dirty="0" smtClean="0"/>
              <a:t>9</a:t>
            </a:r>
            <a:r>
              <a:rPr lang="zh-CN" altLang="en-US" dirty="0" smtClean="0"/>
              <a:t>个消息集检查它们是否正确，并对另</a:t>
            </a:r>
            <a:r>
              <a:rPr lang="en-US" altLang="zh-CN" dirty="0" smtClean="0"/>
              <a:t>1</a:t>
            </a:r>
            <a:r>
              <a:rPr lang="zh-CN" altLang="en-US" dirty="0" smtClean="0"/>
              <a:t>个消息集中的每一个消息签名，再送还投票者，并在数据库中记录投票者名字</a:t>
            </a:r>
            <a:endParaRPr lang="en-US" altLang="zh-CN" dirty="0" smtClean="0"/>
          </a:p>
          <a:p>
            <a:pPr marL="914400" lvl="1" indent="-457200">
              <a:buFont typeface="+mj-lt"/>
              <a:buAutoNum type="arabicPeriod"/>
            </a:pPr>
            <a:r>
              <a:rPr lang="zh-CN" altLang="en-US" dirty="0" smtClean="0"/>
              <a:t>投票者去盲，并选择其中一张选票，用</a:t>
            </a:r>
            <a:r>
              <a:rPr lang="en-US" altLang="zh-CN" dirty="0" smtClean="0"/>
              <a:t>CTF</a:t>
            </a:r>
            <a:r>
              <a:rPr lang="zh-CN" altLang="en-US" dirty="0" smtClean="0"/>
              <a:t>公钥加密</a:t>
            </a:r>
            <a:endParaRPr lang="en-US" altLang="zh-CN" dirty="0" smtClean="0"/>
          </a:p>
          <a:p>
            <a:pPr marL="914400" lvl="1" indent="-457200">
              <a:buFont typeface="+mj-lt"/>
              <a:buAutoNum type="arabicPeriod"/>
            </a:pPr>
            <a:r>
              <a:rPr lang="zh-CN" altLang="en-US" dirty="0" smtClean="0"/>
              <a:t>投票者投出选票</a:t>
            </a:r>
            <a:endParaRPr lang="en-US" altLang="zh-CN" dirty="0" smtClean="0"/>
          </a:p>
          <a:p>
            <a:pPr marL="914400" lvl="1" indent="-457200">
              <a:buFont typeface="+mj-lt"/>
              <a:buAutoNum type="arabicPeriod"/>
            </a:pPr>
            <a:r>
              <a:rPr lang="en-US" altLang="zh-CN" dirty="0" smtClean="0"/>
              <a:t>CTF</a:t>
            </a:r>
            <a:r>
              <a:rPr lang="zh-CN" altLang="en-US" dirty="0" smtClean="0"/>
              <a:t>解密选票，检查签名，检查并记录识别号。统计选票并公布结果</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14457912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制</a:t>
            </a:r>
            <a:r>
              <a:rPr lang="en-US" altLang="zh-CN" dirty="0" smtClean="0"/>
              <a:t>10</a:t>
            </a:r>
            <a:r>
              <a:rPr lang="zh-CN" altLang="en-US" dirty="0" smtClean="0"/>
              <a:t>个消息集－选择</a:t>
            </a:r>
            <a:r>
              <a:rPr lang="en-US" altLang="zh-CN" dirty="0" smtClean="0"/>
              <a:t>9</a:t>
            </a:r>
            <a:r>
              <a:rPr lang="zh-CN" altLang="en-US" dirty="0" smtClean="0"/>
              <a:t>个检查：分割－选择协议</a:t>
            </a:r>
            <a:endParaRPr lang="en-US" altLang="zh-CN" dirty="0" smtClean="0"/>
          </a:p>
          <a:p>
            <a:pPr lvl="1"/>
            <a:r>
              <a:rPr lang="zh-CN" altLang="en-US" dirty="0" smtClean="0"/>
              <a:t>防止投票者作弊</a:t>
            </a:r>
            <a:endParaRPr lang="en-US" altLang="zh-CN" dirty="0" smtClean="0"/>
          </a:p>
          <a:p>
            <a:r>
              <a:rPr lang="en-US" altLang="zh-CN" dirty="0" smtClean="0"/>
              <a:t>CTF</a:t>
            </a:r>
            <a:r>
              <a:rPr lang="zh-CN" altLang="en-US" dirty="0" smtClean="0"/>
              <a:t>公布选票的识别号清单</a:t>
            </a:r>
            <a:endParaRPr lang="en-US" altLang="zh-CN" dirty="0" smtClean="0"/>
          </a:p>
          <a:p>
            <a:pPr lvl="1"/>
            <a:r>
              <a:rPr lang="zh-CN" altLang="en-US" dirty="0" smtClean="0"/>
              <a:t>投票者可以确认自己的选票被统计</a:t>
            </a:r>
            <a:endParaRPr lang="en-US" altLang="zh-CN" dirty="0" smtClean="0"/>
          </a:p>
          <a:p>
            <a:endParaRPr lang="en-US" altLang="zh-CN" dirty="0" smtClean="0"/>
          </a:p>
          <a:p>
            <a:r>
              <a:rPr lang="zh-CN" altLang="en-US" dirty="0" smtClean="0"/>
              <a:t>问题：</a:t>
            </a:r>
            <a:endParaRPr lang="en-US" altLang="zh-CN" dirty="0" smtClean="0"/>
          </a:p>
          <a:p>
            <a:pPr lvl="1"/>
            <a:r>
              <a:rPr lang="en-US" altLang="zh-CN" dirty="0" smtClean="0"/>
              <a:t>CTF</a:t>
            </a:r>
            <a:r>
              <a:rPr lang="zh-CN" altLang="en-US" dirty="0" smtClean="0"/>
              <a:t>可以制造假选票</a:t>
            </a:r>
            <a:endParaRPr lang="en-US" altLang="zh-CN" dirty="0" smtClean="0"/>
          </a:p>
          <a:p>
            <a:pPr lvl="1"/>
            <a:r>
              <a:rPr lang="zh-CN" altLang="en-US" dirty="0" smtClean="0"/>
              <a:t>如果投票者发现</a:t>
            </a:r>
            <a:r>
              <a:rPr lang="en-US" altLang="zh-CN" dirty="0" smtClean="0"/>
              <a:t>CTF</a:t>
            </a:r>
            <a:r>
              <a:rPr lang="zh-CN" altLang="en-US" dirty="0" smtClean="0"/>
              <a:t>修改了他的选票，他无法证明</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99484881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219256" cy="5029200"/>
          </a:xfrm>
        </p:spPr>
        <p:txBody>
          <a:bodyPr>
            <a:normAutofit lnSpcReduction="10000"/>
          </a:bodyPr>
          <a:lstStyle/>
          <a:p>
            <a:r>
              <a:rPr lang="zh-CN" altLang="en-US" dirty="0" smtClean="0">
                <a:solidFill>
                  <a:srgbClr val="FF0000"/>
                </a:solidFill>
              </a:rPr>
              <a:t>带有两个中央机构的投票</a:t>
            </a:r>
            <a:endParaRPr lang="en-US" altLang="zh-CN" dirty="0" smtClean="0">
              <a:solidFill>
                <a:srgbClr val="FF0000"/>
              </a:solidFill>
            </a:endParaRPr>
          </a:p>
          <a:p>
            <a:pPr lvl="1"/>
            <a:r>
              <a:rPr lang="zh-CN" altLang="en-US" dirty="0" smtClean="0"/>
              <a:t>中央合法机构</a:t>
            </a:r>
            <a:r>
              <a:rPr lang="en-US" altLang="zh-CN" dirty="0" smtClean="0"/>
              <a:t>CLA</a:t>
            </a:r>
            <a:r>
              <a:rPr lang="zh-CN" altLang="en-US" dirty="0" smtClean="0"/>
              <a:t>来证明投票者</a:t>
            </a:r>
            <a:endParaRPr lang="en-US" altLang="zh-CN" dirty="0" smtClean="0"/>
          </a:p>
          <a:p>
            <a:pPr lvl="1"/>
            <a:r>
              <a:rPr lang="en-US" altLang="zh-CN" dirty="0" smtClean="0"/>
              <a:t>CTF</a:t>
            </a:r>
            <a:r>
              <a:rPr lang="zh-CN" altLang="en-US" dirty="0" smtClean="0"/>
              <a:t>来计票</a:t>
            </a:r>
            <a:endParaRPr lang="en-US" altLang="zh-CN" dirty="0" smtClean="0"/>
          </a:p>
          <a:p>
            <a:pPr marL="914400" lvl="1" indent="-457200">
              <a:buFont typeface="+mj-lt"/>
              <a:buAutoNum type="arabicPeriod"/>
            </a:pPr>
            <a:r>
              <a:rPr lang="zh-CN" altLang="en-US" dirty="0" smtClean="0"/>
              <a:t>投票者给</a:t>
            </a:r>
            <a:r>
              <a:rPr lang="en-US" altLang="zh-CN" dirty="0" smtClean="0"/>
              <a:t>CLA</a:t>
            </a:r>
            <a:r>
              <a:rPr lang="zh-CN" altLang="en-US" dirty="0" smtClean="0"/>
              <a:t>发送消息要求一个有效数字</a:t>
            </a:r>
            <a:endParaRPr lang="en-US" altLang="zh-CN" dirty="0" smtClean="0"/>
          </a:p>
          <a:p>
            <a:pPr marL="914400" lvl="1" indent="-457200">
              <a:buFont typeface="+mj-lt"/>
              <a:buAutoNum type="arabicPeriod"/>
            </a:pPr>
            <a:r>
              <a:rPr lang="en-US" altLang="zh-CN" dirty="0" smtClean="0"/>
              <a:t>CLA</a:t>
            </a:r>
            <a:r>
              <a:rPr lang="zh-CN" altLang="en-US" dirty="0" smtClean="0"/>
              <a:t>发给投票者一个随机有效数字。</a:t>
            </a:r>
            <a:r>
              <a:rPr lang="en-US" altLang="zh-CN" dirty="0" smtClean="0"/>
              <a:t>CLA</a:t>
            </a:r>
            <a:r>
              <a:rPr lang="zh-CN" altLang="en-US" dirty="0" smtClean="0"/>
              <a:t>保存有效数字列表，及有效数字接受者名单，但不保存对应关系</a:t>
            </a:r>
            <a:endParaRPr lang="en-US" altLang="zh-CN" dirty="0" smtClean="0"/>
          </a:p>
          <a:p>
            <a:pPr marL="914400" lvl="1" indent="-457200">
              <a:buFont typeface="+mj-lt"/>
              <a:buAutoNum type="arabicPeriod"/>
            </a:pPr>
            <a:r>
              <a:rPr lang="en-US" altLang="zh-CN" dirty="0" smtClean="0"/>
              <a:t>CLA</a:t>
            </a:r>
            <a:r>
              <a:rPr lang="zh-CN" altLang="en-US" dirty="0" smtClean="0"/>
              <a:t>把有效数字列表给</a:t>
            </a:r>
            <a:r>
              <a:rPr lang="en-US" altLang="zh-CN" dirty="0" smtClean="0"/>
              <a:t>CTF</a:t>
            </a:r>
          </a:p>
          <a:p>
            <a:pPr marL="914400" lvl="1" indent="-457200">
              <a:buFont typeface="+mj-lt"/>
              <a:buAutoNum type="arabicPeriod"/>
            </a:pPr>
            <a:r>
              <a:rPr lang="zh-CN" altLang="en-US" dirty="0" smtClean="0"/>
              <a:t>投票者选择一个随机识别号，用该识别号、来自</a:t>
            </a:r>
            <a:r>
              <a:rPr lang="en-US" altLang="zh-CN" dirty="0" smtClean="0"/>
              <a:t>CLA</a:t>
            </a:r>
            <a:r>
              <a:rPr lang="zh-CN" altLang="en-US" dirty="0" smtClean="0"/>
              <a:t>的有效数字和选票一起产生一条消息，送给</a:t>
            </a:r>
            <a:r>
              <a:rPr lang="en-US" altLang="zh-CN" dirty="0" smtClean="0"/>
              <a:t>CTF</a:t>
            </a:r>
          </a:p>
          <a:p>
            <a:pPr marL="914400" lvl="1" indent="-457200">
              <a:buFont typeface="+mj-lt"/>
              <a:buAutoNum type="arabicPeriod"/>
            </a:pPr>
            <a:r>
              <a:rPr lang="en-US" altLang="zh-CN" dirty="0" smtClean="0"/>
              <a:t>CTF</a:t>
            </a:r>
            <a:r>
              <a:rPr lang="zh-CN" altLang="en-US" dirty="0" smtClean="0"/>
              <a:t>对照有效数字列表。若数字存在，则统计投票，并从列表中删除数字</a:t>
            </a:r>
            <a:endParaRPr lang="en-US" altLang="zh-CN" dirty="0" smtClean="0"/>
          </a:p>
          <a:p>
            <a:pPr marL="914400" lvl="1" indent="-457200">
              <a:buFont typeface="+mj-lt"/>
              <a:buAutoNum type="arabicPeriod"/>
            </a:pPr>
            <a:r>
              <a:rPr lang="zh-CN" altLang="en-US" dirty="0" smtClean="0"/>
              <a:t>最后，</a:t>
            </a:r>
            <a:r>
              <a:rPr lang="en-US" altLang="zh-CN" dirty="0" smtClean="0"/>
              <a:t>CTF</a:t>
            </a:r>
            <a:r>
              <a:rPr lang="zh-CN" altLang="en-US" dirty="0" smtClean="0"/>
              <a:t>公布结果：票数、识别号及哪个识别号投了谁的票</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4352244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传递的消息应当加密</a:t>
            </a:r>
            <a:r>
              <a:rPr lang="en-US" altLang="zh-CN" dirty="0" smtClean="0"/>
              <a:t>/</a:t>
            </a:r>
            <a:r>
              <a:rPr lang="zh-CN" altLang="en-US" dirty="0" smtClean="0"/>
              <a:t>签名</a:t>
            </a:r>
            <a:endParaRPr lang="en-US" altLang="zh-CN" dirty="0" smtClean="0"/>
          </a:p>
          <a:p>
            <a:pPr lvl="1"/>
            <a:endParaRPr lang="en-US" altLang="zh-CN" dirty="0" smtClean="0"/>
          </a:p>
          <a:p>
            <a:r>
              <a:rPr lang="en-US" altLang="zh-CN" dirty="0" smtClean="0"/>
              <a:t>CTF</a:t>
            </a:r>
            <a:r>
              <a:rPr lang="zh-CN" altLang="en-US" dirty="0" smtClean="0"/>
              <a:t>不能不被察觉地作弊</a:t>
            </a:r>
          </a:p>
          <a:p>
            <a:pPr lvl="1"/>
            <a:r>
              <a:rPr lang="zh-CN" altLang="en-US" dirty="0" smtClean="0"/>
              <a:t>投票者可以查看公布的识别号列表</a:t>
            </a:r>
            <a:endParaRPr lang="en-US" altLang="zh-CN" dirty="0" smtClean="0"/>
          </a:p>
          <a:p>
            <a:pPr lvl="1"/>
            <a:r>
              <a:rPr lang="en-US" altLang="zh-CN" dirty="0" smtClean="0"/>
              <a:t>CLA</a:t>
            </a:r>
            <a:r>
              <a:rPr lang="zh-CN" altLang="en-US" dirty="0" smtClean="0"/>
              <a:t>监督有效数字和选票总数</a:t>
            </a:r>
            <a:endParaRPr lang="en-US" altLang="zh-CN" dirty="0" smtClean="0"/>
          </a:p>
          <a:p>
            <a:pPr lvl="1"/>
            <a:endParaRPr lang="en-US" altLang="zh-CN" dirty="0" smtClean="0"/>
          </a:p>
          <a:p>
            <a:r>
              <a:rPr lang="en-US" altLang="zh-CN" dirty="0" smtClean="0"/>
              <a:t>CLA</a:t>
            </a:r>
            <a:r>
              <a:rPr lang="zh-CN" altLang="en-US" dirty="0" smtClean="0"/>
              <a:t>负责验证投票者的身份</a:t>
            </a:r>
            <a:endParaRPr lang="en-US" altLang="zh-CN" dirty="0" smtClean="0"/>
          </a:p>
          <a:p>
            <a:pPr lvl="1"/>
            <a:endParaRPr lang="en-US" altLang="zh-CN" dirty="0" smtClean="0"/>
          </a:p>
          <a:p>
            <a:r>
              <a:rPr lang="en-US" altLang="zh-CN" dirty="0" smtClean="0"/>
              <a:t>CLA</a:t>
            </a:r>
            <a:r>
              <a:rPr lang="zh-CN" altLang="en-US" dirty="0" smtClean="0"/>
              <a:t>和</a:t>
            </a:r>
            <a:r>
              <a:rPr lang="en-US" altLang="zh-CN" dirty="0" smtClean="0"/>
              <a:t>CTF</a:t>
            </a:r>
            <a:r>
              <a:rPr lang="zh-CN" altLang="en-US" dirty="0" smtClean="0"/>
              <a:t>仍可以合谋作弊</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0309083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其他更复杂的投票协议</a:t>
            </a:r>
            <a:endParaRPr lang="en-US" dirty="0"/>
          </a:p>
        </p:txBody>
      </p:sp>
      <p:sp>
        <p:nvSpPr>
          <p:cNvPr id="3" name="内容占位符 2"/>
          <p:cNvSpPr>
            <a:spLocks noGrp="1"/>
          </p:cNvSpPr>
          <p:nvPr>
            <p:ph idx="1"/>
          </p:nvPr>
        </p:nvSpPr>
        <p:spPr/>
        <p:txBody>
          <a:bodyPr>
            <a:normAutofit/>
          </a:bodyPr>
          <a:lstStyle/>
          <a:p>
            <a:r>
              <a:rPr lang="zh-CN" altLang="en-US" dirty="0" smtClean="0"/>
              <a:t>将</a:t>
            </a:r>
            <a:r>
              <a:rPr lang="en-US" altLang="zh-CN" dirty="0" smtClean="0"/>
              <a:t>CLA</a:t>
            </a:r>
            <a:r>
              <a:rPr lang="zh-CN" altLang="en-US" dirty="0" smtClean="0"/>
              <a:t>和</a:t>
            </a:r>
            <a:r>
              <a:rPr lang="en-US" altLang="zh-CN" dirty="0" smtClean="0"/>
              <a:t>CTF</a:t>
            </a:r>
            <a:r>
              <a:rPr lang="zh-CN" altLang="en-US" dirty="0" smtClean="0"/>
              <a:t>合并，并使用</a:t>
            </a:r>
            <a:r>
              <a:rPr lang="en-US" altLang="zh-CN" dirty="0" smtClean="0"/>
              <a:t>ANDOS(</a:t>
            </a:r>
            <a:r>
              <a:rPr lang="zh-CN" altLang="en-US" dirty="0" smtClean="0"/>
              <a:t>秘密的全或无泄漏</a:t>
            </a:r>
            <a:r>
              <a:rPr lang="en-US" altLang="zh-CN" dirty="0" smtClean="0"/>
              <a:t>)</a:t>
            </a:r>
            <a:r>
              <a:rPr lang="zh-CN" altLang="en-US" dirty="0" smtClean="0"/>
              <a:t>协议为投票者分配有效数字</a:t>
            </a:r>
            <a:endParaRPr lang="en-US" altLang="zh-CN" dirty="0" smtClean="0"/>
          </a:p>
          <a:p>
            <a:pPr lvl="1"/>
            <a:endParaRPr lang="en-US" altLang="zh-CN" dirty="0" smtClean="0"/>
          </a:p>
          <a:p>
            <a:r>
              <a:rPr lang="zh-CN" altLang="en-US" dirty="0" smtClean="0"/>
              <a:t>用盲签名代替</a:t>
            </a:r>
            <a:r>
              <a:rPr lang="en-US" altLang="zh-CN" dirty="0" smtClean="0"/>
              <a:t>ANDOS</a:t>
            </a:r>
          </a:p>
          <a:p>
            <a:pPr lvl="1"/>
            <a:endParaRPr lang="en-US" altLang="zh-CN" dirty="0" smtClean="0"/>
          </a:p>
          <a:p>
            <a:r>
              <a:rPr lang="zh-CN" altLang="en-US" dirty="0" smtClean="0"/>
              <a:t>无需中央制表机构，而由投票者互相监督</a:t>
            </a:r>
            <a:endParaRPr lang="en-US" altLang="zh-CN" dirty="0" smtClean="0"/>
          </a:p>
          <a:p>
            <a:pPr lvl="1"/>
            <a:r>
              <a:rPr lang="zh-CN" altLang="en-US" dirty="0" smtClean="0"/>
              <a:t>将选票混合，以保证无法将选票与投票者联系起来</a:t>
            </a:r>
            <a:endParaRPr lang="en-US" altLang="zh-CN" dirty="0" smtClean="0"/>
          </a:p>
          <a:p>
            <a:pPr lvl="1"/>
            <a:endParaRPr lang="en-US" altLang="zh-CN" dirty="0" smtClean="0"/>
          </a:p>
          <a:p>
            <a:r>
              <a:rPr lang="zh-CN" altLang="en-US" dirty="0" smtClean="0"/>
              <a:t>等等</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104</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9002427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二、匿名消息广播</a:t>
            </a:r>
            <a:endParaRPr lang="zh-CN" altLang="en-US" dirty="0"/>
          </a:p>
        </p:txBody>
      </p:sp>
      <p:sp>
        <p:nvSpPr>
          <p:cNvPr id="3" name="内容占位符 2"/>
          <p:cNvSpPr>
            <a:spLocks noGrp="1"/>
          </p:cNvSpPr>
          <p:nvPr>
            <p:ph idx="1"/>
          </p:nvPr>
        </p:nvSpPr>
        <p:spPr/>
        <p:txBody>
          <a:bodyPr>
            <a:noAutofit/>
          </a:bodyPr>
          <a:lstStyle/>
          <a:p>
            <a:r>
              <a:rPr lang="zh-CN" altLang="en-US" dirty="0" smtClean="0">
                <a:solidFill>
                  <a:srgbClr val="FF0000"/>
                </a:solidFill>
              </a:rPr>
              <a:t>密码员进餐问题：</a:t>
            </a:r>
            <a:endParaRPr lang="en-US" altLang="zh-CN" dirty="0" smtClean="0">
              <a:solidFill>
                <a:srgbClr val="FF0000"/>
              </a:solidFill>
            </a:endParaRPr>
          </a:p>
          <a:p>
            <a:pPr lvl="1"/>
            <a:r>
              <a:rPr lang="zh-CN" altLang="en-US" dirty="0" smtClean="0"/>
              <a:t>三个密码员正在他们最喜欢的餐馆准备进餐。侍者告诉他们这是餐馆特别安排的，是匿名支付账单：可能是其中某一个密码员正在付账，也可能是由</a:t>
            </a:r>
            <a:r>
              <a:rPr lang="en-US" altLang="zh-CN" dirty="0" smtClean="0"/>
              <a:t>NSA</a:t>
            </a:r>
            <a:r>
              <a:rPr lang="zh-CN" altLang="en-US" dirty="0" smtClean="0"/>
              <a:t>买单。这三个密码员都尊重彼此匿名付账的权利，但他们希望知道是不是</a:t>
            </a:r>
            <a:r>
              <a:rPr lang="en-US" altLang="zh-CN" dirty="0" smtClean="0"/>
              <a:t>NSA</a:t>
            </a:r>
            <a:r>
              <a:rPr lang="zh-CN" altLang="en-US" dirty="0" smtClean="0"/>
              <a:t>在付账（是的话可以来顿大餐）。</a:t>
            </a:r>
            <a:endParaRPr lang="en-US" altLang="zh-CN" dirty="0" smtClean="0"/>
          </a:p>
          <a:p>
            <a:pPr lvl="1"/>
            <a:endParaRPr lang="en-US" altLang="zh-CN" dirty="0" smtClean="0"/>
          </a:p>
          <a:p>
            <a:pPr lvl="1"/>
            <a:r>
              <a:rPr lang="zh-CN" altLang="en-US" dirty="0" smtClean="0"/>
              <a:t>代表团体广播消息。只知道消息是团体中某人发布，但无法得知具体是谁在发布。</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140661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Chaum</a:t>
            </a:r>
            <a:r>
              <a:rPr lang="zh-CN" altLang="en-US" dirty="0" smtClean="0"/>
              <a:t>解决方案：</a:t>
            </a:r>
            <a:endParaRPr lang="en-US" altLang="zh-CN" dirty="0"/>
          </a:p>
          <a:p>
            <a:pPr marL="914400" lvl="1" indent="-457200">
              <a:buFont typeface="+mj-ea"/>
              <a:buAutoNum type="circleNumDbPlain"/>
            </a:pPr>
            <a:r>
              <a:rPr lang="zh-CN" altLang="en-US" dirty="0"/>
              <a:t>每个密码员和他右边的密码员之间抛掷一个硬币，且结果只有他们两个人能看到。</a:t>
            </a:r>
            <a:endParaRPr lang="en-US" altLang="zh-CN" dirty="0"/>
          </a:p>
          <a:p>
            <a:pPr marL="914400" lvl="1" indent="-457200">
              <a:buFont typeface="+mj-ea"/>
              <a:buAutoNum type="circleNumDbPlain"/>
            </a:pPr>
            <a:r>
              <a:rPr lang="zh-CN" altLang="en-US" dirty="0" smtClean="0"/>
              <a:t>每个人</a:t>
            </a:r>
            <a:r>
              <a:rPr lang="zh-CN" altLang="en-US" dirty="0"/>
              <a:t>都大声说他看到的两枚硬币结果是否一致。若某个密码员付账，则他说相反的结果。</a:t>
            </a:r>
            <a:endParaRPr lang="en-US" altLang="zh-CN" dirty="0"/>
          </a:p>
          <a:p>
            <a:pPr marL="914400" lvl="1" indent="-457200">
              <a:buFont typeface="+mj-ea"/>
              <a:buAutoNum type="circleNumDbPlain"/>
            </a:pPr>
            <a:r>
              <a:rPr lang="zh-CN" altLang="en-US" dirty="0"/>
              <a:t>若说“不同”的人有奇数个，则说明某个密码员在付账；若是偶数个，则说明是</a:t>
            </a:r>
            <a:r>
              <a:rPr lang="en-US" altLang="zh-CN" dirty="0"/>
              <a:t>NSA</a:t>
            </a:r>
            <a:r>
              <a:rPr lang="zh-CN" altLang="en-US" dirty="0"/>
              <a:t>埋单。</a:t>
            </a:r>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lvl="1"/>
            <a:r>
              <a:rPr lang="zh-CN" altLang="en-US" dirty="0" smtClean="0"/>
              <a:t>该</a:t>
            </a:r>
            <a:r>
              <a:rPr lang="zh-CN" altLang="en-US" dirty="0"/>
              <a:t>协议可以推广到任意多人</a:t>
            </a:r>
            <a:endParaRPr lang="en-US" altLang="zh-CN" sz="2800" dirty="0"/>
          </a:p>
          <a:p>
            <a:endParaRPr lang="zh-CN" altLang="en-US" dirty="0"/>
          </a:p>
        </p:txBody>
      </p:sp>
      <p:grpSp>
        <p:nvGrpSpPr>
          <p:cNvPr id="13" name="组合 12"/>
          <p:cNvGrpSpPr/>
          <p:nvPr/>
        </p:nvGrpSpPr>
        <p:grpSpPr>
          <a:xfrm>
            <a:off x="1331638" y="4221088"/>
            <a:ext cx="2880321" cy="1800200"/>
            <a:chOff x="4974174" y="4377513"/>
            <a:chExt cx="2985968" cy="1895888"/>
          </a:xfrm>
        </p:grpSpPr>
        <p:grpSp>
          <p:nvGrpSpPr>
            <p:cNvPr id="10" name="组合 9"/>
            <p:cNvGrpSpPr/>
            <p:nvPr/>
          </p:nvGrpSpPr>
          <p:grpSpPr>
            <a:xfrm>
              <a:off x="5426272" y="4559430"/>
              <a:ext cx="2010841" cy="1713971"/>
              <a:chOff x="5493282" y="4418016"/>
              <a:chExt cx="2010841" cy="1713971"/>
            </a:xfrm>
          </p:grpSpPr>
          <p:sp>
            <p:nvSpPr>
              <p:cNvPr id="6" name="椭圆 5"/>
              <p:cNvSpPr/>
              <p:nvPr/>
            </p:nvSpPr>
            <p:spPr>
              <a:xfrm>
                <a:off x="6431693" y="4418016"/>
                <a:ext cx="144016" cy="14401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7" name="椭圆 6"/>
              <p:cNvSpPr/>
              <p:nvPr/>
            </p:nvSpPr>
            <p:spPr>
              <a:xfrm>
                <a:off x="5493282" y="5714343"/>
                <a:ext cx="144016" cy="14401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椭圆 7"/>
              <p:cNvSpPr/>
              <p:nvPr/>
            </p:nvSpPr>
            <p:spPr>
              <a:xfrm>
                <a:off x="7360107" y="5714343"/>
                <a:ext cx="144016" cy="14401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2053"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0"/>
              <a:stretch/>
            </p:blipFill>
            <p:spPr bwMode="auto">
              <a:xfrm>
                <a:off x="5740671" y="4841014"/>
                <a:ext cx="556692" cy="54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0000"/>
              <a:stretch/>
            </p:blipFill>
            <p:spPr bwMode="auto">
              <a:xfrm>
                <a:off x="6235042" y="5584731"/>
                <a:ext cx="556691" cy="54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0"/>
              <a:stretch/>
            </p:blipFill>
            <p:spPr bwMode="auto">
              <a:xfrm>
                <a:off x="6803415" y="4869160"/>
                <a:ext cx="556692" cy="54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TextBox 10"/>
            <p:cNvSpPr txBox="1"/>
            <p:nvPr/>
          </p:nvSpPr>
          <p:spPr>
            <a:xfrm>
              <a:off x="6479303" y="4377513"/>
              <a:ext cx="595035" cy="338554"/>
            </a:xfrm>
            <a:prstGeom prst="rect">
              <a:avLst/>
            </a:prstGeom>
            <a:noFill/>
          </p:spPr>
          <p:txBody>
            <a:bodyPr wrap="none" rtlCol="0">
              <a:spAutoFit/>
            </a:bodyPr>
            <a:lstStyle/>
            <a:p>
              <a:r>
                <a:rPr lang="zh-CN" altLang="en-US" sz="1600" dirty="0" smtClean="0">
                  <a:latin typeface="楷体" pitchFamily="49" charset="-122"/>
                  <a:ea typeface="楷体" pitchFamily="49" charset="-122"/>
                </a:rPr>
                <a:t>相同</a:t>
              </a:r>
              <a:endParaRPr lang="zh-CN" altLang="en-US" sz="1600" dirty="0">
                <a:latin typeface="楷体" pitchFamily="49" charset="-122"/>
                <a:ea typeface="楷体" pitchFamily="49" charset="-122"/>
              </a:endParaRPr>
            </a:p>
          </p:txBody>
        </p:sp>
        <p:sp>
          <p:nvSpPr>
            <p:cNvPr id="22" name="TextBox 21"/>
            <p:cNvSpPr txBox="1"/>
            <p:nvPr/>
          </p:nvSpPr>
          <p:spPr>
            <a:xfrm>
              <a:off x="7365107" y="5590881"/>
              <a:ext cx="595035" cy="338554"/>
            </a:xfrm>
            <a:prstGeom prst="rect">
              <a:avLst/>
            </a:prstGeom>
            <a:noFill/>
          </p:spPr>
          <p:txBody>
            <a:bodyPr wrap="none" rtlCol="0">
              <a:spAutoFit/>
            </a:bodyPr>
            <a:lstStyle/>
            <a:p>
              <a:r>
                <a:rPr lang="zh-CN" altLang="en-US" sz="1600" dirty="0" smtClean="0">
                  <a:latin typeface="楷体" pitchFamily="49" charset="-122"/>
                  <a:ea typeface="楷体" pitchFamily="49" charset="-122"/>
                </a:rPr>
                <a:t>不同</a:t>
              </a:r>
              <a:endParaRPr lang="zh-CN" altLang="en-US" sz="1600" dirty="0">
                <a:latin typeface="楷体" pitchFamily="49" charset="-122"/>
                <a:ea typeface="楷体" pitchFamily="49" charset="-122"/>
              </a:endParaRPr>
            </a:p>
          </p:txBody>
        </p:sp>
        <p:sp>
          <p:nvSpPr>
            <p:cNvPr id="23" name="TextBox 22"/>
            <p:cNvSpPr txBox="1"/>
            <p:nvPr/>
          </p:nvSpPr>
          <p:spPr>
            <a:xfrm>
              <a:off x="4974174" y="5555669"/>
              <a:ext cx="595035" cy="338554"/>
            </a:xfrm>
            <a:prstGeom prst="rect">
              <a:avLst/>
            </a:prstGeom>
            <a:noFill/>
          </p:spPr>
          <p:txBody>
            <a:bodyPr wrap="none" rtlCol="0">
              <a:spAutoFit/>
            </a:bodyPr>
            <a:lstStyle/>
            <a:p>
              <a:r>
                <a:rPr lang="zh-CN" altLang="en-US" sz="1600" dirty="0" smtClean="0">
                  <a:latin typeface="楷体" pitchFamily="49" charset="-122"/>
                  <a:ea typeface="楷体" pitchFamily="49" charset="-122"/>
                </a:rPr>
                <a:t>不同</a:t>
              </a:r>
              <a:endParaRPr lang="zh-CN" altLang="en-US" sz="1600" dirty="0">
                <a:latin typeface="楷体" pitchFamily="49" charset="-122"/>
                <a:ea typeface="楷体" pitchFamily="49" charset="-122"/>
              </a:endParaRPr>
            </a:p>
          </p:txBody>
        </p:sp>
      </p:grpSp>
      <p:grpSp>
        <p:nvGrpSpPr>
          <p:cNvPr id="25" name="组合 24"/>
          <p:cNvGrpSpPr/>
          <p:nvPr/>
        </p:nvGrpSpPr>
        <p:grpSpPr>
          <a:xfrm>
            <a:off x="5292076" y="4221088"/>
            <a:ext cx="2878241" cy="1800200"/>
            <a:chOff x="4899524" y="4377513"/>
            <a:chExt cx="2983812" cy="1895888"/>
          </a:xfrm>
        </p:grpSpPr>
        <p:grpSp>
          <p:nvGrpSpPr>
            <p:cNvPr id="26" name="组合 25"/>
            <p:cNvGrpSpPr/>
            <p:nvPr/>
          </p:nvGrpSpPr>
          <p:grpSpPr>
            <a:xfrm>
              <a:off x="5426272" y="4559430"/>
              <a:ext cx="2010841" cy="1713971"/>
              <a:chOff x="5493282" y="4418016"/>
              <a:chExt cx="2010841" cy="1713971"/>
            </a:xfrm>
          </p:grpSpPr>
          <p:sp>
            <p:nvSpPr>
              <p:cNvPr id="30" name="椭圆 29"/>
              <p:cNvSpPr/>
              <p:nvPr/>
            </p:nvSpPr>
            <p:spPr>
              <a:xfrm>
                <a:off x="6431693" y="4418016"/>
                <a:ext cx="144016" cy="14401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1" name="椭圆 30"/>
              <p:cNvSpPr/>
              <p:nvPr/>
            </p:nvSpPr>
            <p:spPr>
              <a:xfrm>
                <a:off x="5493282" y="5714343"/>
                <a:ext cx="144016" cy="14401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2" name="椭圆 31"/>
              <p:cNvSpPr/>
              <p:nvPr/>
            </p:nvSpPr>
            <p:spPr>
              <a:xfrm>
                <a:off x="7360107" y="5714343"/>
                <a:ext cx="144016" cy="14401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pic>
            <p:nvPicPr>
              <p:cNvPr id="33"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0"/>
              <a:stretch/>
            </p:blipFill>
            <p:spPr bwMode="auto">
              <a:xfrm>
                <a:off x="5740671" y="4841014"/>
                <a:ext cx="556692" cy="54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0000"/>
              <a:stretch/>
            </p:blipFill>
            <p:spPr bwMode="auto">
              <a:xfrm>
                <a:off x="6235042" y="5584731"/>
                <a:ext cx="556691" cy="54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0"/>
              <a:stretch/>
            </p:blipFill>
            <p:spPr bwMode="auto">
              <a:xfrm>
                <a:off x="6803415" y="4869160"/>
                <a:ext cx="556692" cy="54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7" name="TextBox 26"/>
            <p:cNvSpPr txBox="1"/>
            <p:nvPr/>
          </p:nvSpPr>
          <p:spPr>
            <a:xfrm>
              <a:off x="6479303" y="4377513"/>
              <a:ext cx="595035" cy="338554"/>
            </a:xfrm>
            <a:prstGeom prst="rect">
              <a:avLst/>
            </a:prstGeom>
            <a:noFill/>
          </p:spPr>
          <p:txBody>
            <a:bodyPr wrap="none" rtlCol="0">
              <a:spAutoFit/>
            </a:bodyPr>
            <a:lstStyle/>
            <a:p>
              <a:r>
                <a:rPr lang="zh-CN" altLang="en-US" sz="1600" dirty="0" smtClean="0">
                  <a:latin typeface="楷体" pitchFamily="49" charset="-122"/>
                  <a:ea typeface="楷体" pitchFamily="49" charset="-122"/>
                </a:rPr>
                <a:t>相同</a:t>
              </a:r>
              <a:endParaRPr lang="zh-CN" altLang="en-US" sz="1600" dirty="0">
                <a:latin typeface="楷体" pitchFamily="49" charset="-122"/>
                <a:ea typeface="楷体" pitchFamily="49" charset="-122"/>
              </a:endParaRPr>
            </a:p>
          </p:txBody>
        </p:sp>
        <p:sp>
          <p:nvSpPr>
            <p:cNvPr id="28" name="TextBox 27"/>
            <p:cNvSpPr txBox="1"/>
            <p:nvPr/>
          </p:nvSpPr>
          <p:spPr>
            <a:xfrm>
              <a:off x="7288301" y="5555669"/>
              <a:ext cx="595035" cy="338554"/>
            </a:xfrm>
            <a:prstGeom prst="rect">
              <a:avLst/>
            </a:prstGeom>
            <a:noFill/>
          </p:spPr>
          <p:txBody>
            <a:bodyPr wrap="none" rtlCol="0">
              <a:spAutoFit/>
            </a:bodyPr>
            <a:lstStyle/>
            <a:p>
              <a:r>
                <a:rPr lang="zh-CN" altLang="en-US" sz="1600" dirty="0">
                  <a:latin typeface="楷体" pitchFamily="49" charset="-122"/>
                  <a:ea typeface="楷体" pitchFamily="49" charset="-122"/>
                </a:rPr>
                <a:t>相</a:t>
              </a:r>
              <a:r>
                <a:rPr lang="zh-CN" altLang="en-US" sz="1600" dirty="0" smtClean="0">
                  <a:latin typeface="楷体" pitchFamily="49" charset="-122"/>
                  <a:ea typeface="楷体" pitchFamily="49" charset="-122"/>
                </a:rPr>
                <a:t>同</a:t>
              </a:r>
              <a:endParaRPr lang="zh-CN" altLang="en-US" sz="1600" dirty="0">
                <a:latin typeface="楷体" pitchFamily="49" charset="-122"/>
                <a:ea typeface="楷体" pitchFamily="49" charset="-122"/>
              </a:endParaRPr>
            </a:p>
          </p:txBody>
        </p:sp>
        <p:sp>
          <p:nvSpPr>
            <p:cNvPr id="29" name="TextBox 28"/>
            <p:cNvSpPr txBox="1"/>
            <p:nvPr/>
          </p:nvSpPr>
          <p:spPr>
            <a:xfrm>
              <a:off x="4899524" y="5590881"/>
              <a:ext cx="595035" cy="338554"/>
            </a:xfrm>
            <a:prstGeom prst="rect">
              <a:avLst/>
            </a:prstGeom>
            <a:noFill/>
          </p:spPr>
          <p:txBody>
            <a:bodyPr wrap="none" rtlCol="0">
              <a:spAutoFit/>
            </a:bodyPr>
            <a:lstStyle/>
            <a:p>
              <a:r>
                <a:rPr lang="zh-CN" altLang="en-US" sz="1600" dirty="0" smtClean="0">
                  <a:latin typeface="楷体" pitchFamily="49" charset="-122"/>
                  <a:ea typeface="楷体" pitchFamily="49" charset="-122"/>
                </a:rPr>
                <a:t>不同</a:t>
              </a:r>
              <a:endParaRPr lang="zh-CN" altLang="en-US" sz="1600" dirty="0">
                <a:latin typeface="楷体" pitchFamily="49" charset="-122"/>
                <a:ea typeface="楷体" pitchFamily="49" charset="-122"/>
              </a:endParaRPr>
            </a:p>
          </p:txBody>
        </p:sp>
      </p:grpSp>
      <p:sp>
        <p:nvSpPr>
          <p:cNvPr id="9" name="页脚占位符 8"/>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2" name="灯片编号占位符 11"/>
          <p:cNvSpPr>
            <a:spLocks noGrp="1"/>
          </p:cNvSpPr>
          <p:nvPr>
            <p:ph type="sldNum" sz="quarter" idx="10"/>
          </p:nvPr>
        </p:nvSpPr>
        <p:spPr/>
        <p:txBody>
          <a:bodyPr/>
          <a:lstStyle/>
          <a:p>
            <a:pPr>
              <a:defRPr/>
            </a:pPr>
            <a:fld id="{17B7F836-6F9F-42A8-9450-B93EA774C316}" type="slidenum">
              <a:rPr lang="zh-CN" altLang="en-US" smtClean="0"/>
              <a:pPr>
                <a:defRPr/>
              </a:pPr>
              <a:t>106</a:t>
            </a:fld>
            <a:endParaRPr lang="en-US" altLang="zh-CN" dirty="0"/>
          </a:p>
        </p:txBody>
      </p:sp>
      <p:sp>
        <p:nvSpPr>
          <p:cNvPr id="36" name="流程图: 可选过程 35">
            <a:hlinkClick r:id="rId4"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37" name="流程图: 可选过程 36">
            <a:hlinkClick r:id="rId5"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38" name="流程图: 可选过程 37">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39" name="流程图: 可选过程 38">
            <a:hlinkClick r:id="rId7"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40" name="流程图: 可选过程 39">
            <a:hlinkClick r:id="rId8"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41" name="流程图: 可选过程 40">
            <a:hlinkClick r:id="rId9"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5765388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smtClean="0"/>
              <a:t>无条件的发送者和接收者不可追踪：</a:t>
            </a:r>
            <a:endParaRPr lang="en-US" altLang="zh-CN" dirty="0" smtClean="0"/>
          </a:p>
          <a:p>
            <a:pPr lvl="1"/>
            <a:r>
              <a:rPr lang="zh-CN" altLang="en-US" dirty="0" smtClean="0"/>
              <a:t>网络上一群用户可以用这个协议发送匿名消息</a:t>
            </a:r>
            <a:endParaRPr lang="en-US" altLang="zh-CN" dirty="0" smtClean="0"/>
          </a:p>
          <a:p>
            <a:pPr lvl="1"/>
            <a:endParaRPr lang="en-US" altLang="zh-CN" dirty="0" smtClean="0"/>
          </a:p>
          <a:p>
            <a:pPr marL="914400" lvl="1" indent="-457200">
              <a:buFont typeface="+mj-lt"/>
              <a:buAutoNum type="arabicPeriod"/>
            </a:pPr>
            <a:r>
              <a:rPr lang="zh-CN" altLang="en-US" dirty="0" smtClean="0"/>
              <a:t>用户把他们自己排成一个逻辑圆圈</a:t>
            </a:r>
            <a:endParaRPr lang="en-US" altLang="zh-CN" dirty="0" smtClean="0"/>
          </a:p>
          <a:p>
            <a:pPr marL="914400" lvl="1" indent="-457200">
              <a:buFont typeface="+mj-lt"/>
              <a:buAutoNum type="arabicPeriod"/>
            </a:pPr>
            <a:r>
              <a:rPr lang="zh-CN" altLang="en-US" dirty="0" smtClean="0"/>
              <a:t>在一定的时间间隔内，相邻的每对用户在他们之间抛掷硬币。要使用公平的硬币抛掷协议，防止窃听者</a:t>
            </a:r>
            <a:endParaRPr lang="en-US" altLang="zh-CN" dirty="0" smtClean="0"/>
          </a:p>
          <a:p>
            <a:pPr marL="914400" lvl="1" indent="-457200">
              <a:buFont typeface="+mj-lt"/>
              <a:buAutoNum type="arabicPeriod"/>
            </a:pPr>
            <a:r>
              <a:rPr lang="zh-CN" altLang="en-US" dirty="0" smtClean="0"/>
              <a:t>在每次抛掷后，每个用户说“相同”或“不同”</a:t>
            </a:r>
            <a:endParaRPr lang="en-US" altLang="zh-CN" dirty="0" smtClean="0"/>
          </a:p>
          <a:p>
            <a:pPr marL="914400" lvl="1" indent="-457200">
              <a:buFont typeface="+mj-lt"/>
              <a:buAutoNum type="arabicPeriod"/>
            </a:pPr>
            <a:r>
              <a:rPr lang="zh-CN" altLang="en-US" dirty="0" smtClean="0"/>
              <a:t>若</a:t>
            </a:r>
            <a:r>
              <a:rPr lang="en-US" altLang="zh-CN" dirty="0" smtClean="0"/>
              <a:t>Alice</a:t>
            </a:r>
            <a:r>
              <a:rPr lang="zh-CN" altLang="en-US" dirty="0" smtClean="0"/>
              <a:t>希望广播一条二进制消息，则她可以依次对“</a:t>
            </a:r>
            <a:r>
              <a:rPr lang="en-US" altLang="zh-CN" dirty="0" smtClean="0"/>
              <a:t>1</a:t>
            </a:r>
            <a:r>
              <a:rPr lang="zh-CN" altLang="en-US" dirty="0" smtClean="0"/>
              <a:t>”说相反结果，对“</a:t>
            </a:r>
            <a:r>
              <a:rPr lang="en-US" altLang="zh-CN" dirty="0" smtClean="0"/>
              <a:t>0</a:t>
            </a:r>
            <a:r>
              <a:rPr lang="zh-CN" altLang="en-US" dirty="0" smtClean="0"/>
              <a:t>”说正确结果。</a:t>
            </a:r>
            <a:endParaRPr lang="en-US" altLang="zh-CN" dirty="0" smtClean="0"/>
          </a:p>
          <a:p>
            <a:pPr lvl="1"/>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54578168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pPr lvl="1"/>
            <a:r>
              <a:rPr lang="zh-CN" altLang="en-US" dirty="0"/>
              <a:t>若</a:t>
            </a:r>
            <a:r>
              <a:rPr lang="en-US" altLang="zh-CN" dirty="0"/>
              <a:t>Alice</a:t>
            </a:r>
            <a:r>
              <a:rPr lang="zh-CN" altLang="en-US" dirty="0"/>
              <a:t>发现协议的所有结果都和她要发送的消息不匹配，则说明有另</a:t>
            </a:r>
            <a:r>
              <a:rPr lang="zh-CN" altLang="en-US" dirty="0" smtClean="0"/>
              <a:t>一个人也在</a:t>
            </a:r>
            <a:r>
              <a:rPr lang="zh-CN" altLang="en-US" dirty="0"/>
              <a:t>同时</a:t>
            </a:r>
            <a:r>
              <a:rPr lang="zh-CN" altLang="en-US" dirty="0" smtClean="0"/>
              <a:t>发送</a:t>
            </a:r>
            <a:r>
              <a:rPr lang="zh-CN" altLang="en-US" dirty="0"/>
              <a:t>消息。她应暂停</a:t>
            </a:r>
            <a:r>
              <a:rPr lang="zh-CN" altLang="en-US" dirty="0" smtClean="0"/>
              <a:t>，等到无人发送后，再等待一个随机延时再重发</a:t>
            </a:r>
            <a:endParaRPr lang="en-US" altLang="zh-CN" dirty="0" smtClean="0"/>
          </a:p>
          <a:p>
            <a:pPr lvl="1"/>
            <a:endParaRPr lang="en-US" altLang="zh-CN" dirty="0"/>
          </a:p>
          <a:p>
            <a:pPr lvl="1"/>
            <a:r>
              <a:rPr lang="zh-CN" altLang="en-US" dirty="0"/>
              <a:t>若</a:t>
            </a:r>
            <a:r>
              <a:rPr lang="en-US" altLang="zh-CN" dirty="0"/>
              <a:t>Alice</a:t>
            </a:r>
            <a:r>
              <a:rPr lang="zh-CN" altLang="en-US" dirty="0"/>
              <a:t>希望特定人读取她广播的信息，则可以先用那个人的公钥加密消息，在广播</a:t>
            </a:r>
            <a:r>
              <a:rPr lang="zh-CN" altLang="en-US" dirty="0" smtClean="0"/>
              <a:t>密文</a:t>
            </a:r>
            <a:endParaRPr lang="en-US" altLang="zh-CN" dirty="0" smtClean="0"/>
          </a:p>
          <a:p>
            <a:pPr lvl="1"/>
            <a:endParaRPr lang="en-US" altLang="zh-CN" dirty="0"/>
          </a:p>
          <a:p>
            <a:pPr lvl="1"/>
            <a:r>
              <a:rPr lang="zh-CN" altLang="en-US" dirty="0"/>
              <a:t>恶意的参与者</a:t>
            </a:r>
            <a:r>
              <a:rPr lang="zh-CN" altLang="en-US" dirty="0" smtClean="0"/>
              <a:t>可以通过随机乱说话，来破坏系统</a:t>
            </a:r>
            <a:endParaRPr lang="zh-CN" altLang="en-US" dirty="0"/>
          </a:p>
          <a:p>
            <a:endParaRPr lang="zh-CN" altLang="en-US" dirty="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108</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1" name="流程图: 可选过程 10">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2" name="流程图: 可选过程 11">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3" name="流程图: 可选过程 12">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4484919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三、数字现金</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现金不便于使用</a:t>
            </a:r>
            <a:endParaRPr lang="en-US" altLang="zh-CN" dirty="0" smtClean="0"/>
          </a:p>
          <a:p>
            <a:pPr lvl="1"/>
            <a:r>
              <a:rPr lang="zh-CN" altLang="en-US" dirty="0" smtClean="0"/>
              <a:t>难于搬运、传播病菌、可能丢失</a:t>
            </a:r>
            <a:endParaRPr lang="en-US" altLang="zh-CN" dirty="0" smtClean="0"/>
          </a:p>
          <a:p>
            <a:pPr lvl="1"/>
            <a:endParaRPr lang="en-US" altLang="zh-CN" dirty="0" smtClean="0"/>
          </a:p>
          <a:p>
            <a:r>
              <a:rPr lang="zh-CN" altLang="en-US" dirty="0" smtClean="0"/>
              <a:t>支票和信用卡不可能完全取代现金</a:t>
            </a:r>
            <a:endParaRPr lang="en-US" altLang="zh-CN" dirty="0" smtClean="0"/>
          </a:p>
          <a:p>
            <a:pPr lvl="1"/>
            <a:r>
              <a:rPr lang="zh-CN" altLang="en-US" dirty="0" smtClean="0"/>
              <a:t>支票和信用卡具有审计线索</a:t>
            </a:r>
            <a:endParaRPr lang="en-US" altLang="zh-CN" dirty="0" smtClean="0"/>
          </a:p>
          <a:p>
            <a:pPr lvl="2"/>
            <a:r>
              <a:rPr lang="zh-CN" altLang="en-US" dirty="0" smtClean="0"/>
              <a:t>别人可以侵犯你的隐私</a:t>
            </a:r>
          </a:p>
          <a:p>
            <a:pPr lvl="2"/>
            <a:r>
              <a:rPr lang="zh-CN" altLang="en-US" dirty="0" smtClean="0"/>
              <a:t>授受贿赂者永远不会赞成</a:t>
            </a:r>
            <a:endParaRPr lang="en-US" altLang="zh-CN" dirty="0" smtClean="0"/>
          </a:p>
          <a:p>
            <a:pPr lvl="1"/>
            <a:endParaRPr lang="en-US" altLang="zh-CN" dirty="0" smtClean="0"/>
          </a:p>
          <a:p>
            <a:r>
              <a:rPr lang="zh-CN" altLang="en-US" dirty="0" smtClean="0"/>
              <a:t>匿名数字现金</a:t>
            </a:r>
            <a:endParaRPr lang="en-US" altLang="zh-CN" dirty="0" smtClean="0"/>
          </a:p>
          <a:p>
            <a:pPr lvl="1"/>
            <a:r>
              <a:rPr lang="en-US" altLang="zh-CN" dirty="0" smtClean="0"/>
              <a:t>Alice</a:t>
            </a:r>
            <a:r>
              <a:rPr lang="zh-CN" altLang="en-US" dirty="0" smtClean="0"/>
              <a:t>可以把数字现金转移给</a:t>
            </a:r>
            <a:r>
              <a:rPr lang="en-US" altLang="zh-CN" dirty="0" smtClean="0"/>
              <a:t>Bob</a:t>
            </a:r>
            <a:r>
              <a:rPr lang="zh-CN" altLang="en-US" dirty="0" smtClean="0"/>
              <a:t>，而不会被</a:t>
            </a:r>
            <a:r>
              <a:rPr lang="en-US" altLang="zh-CN" dirty="0" smtClean="0"/>
              <a:t>Eve</a:t>
            </a:r>
            <a:r>
              <a:rPr lang="zh-CN" altLang="en-US" dirty="0" smtClean="0"/>
              <a:t>发现</a:t>
            </a:r>
            <a:endParaRPr lang="en-US" altLang="zh-CN" dirty="0" smtClean="0"/>
          </a:p>
          <a:p>
            <a:pPr lvl="1"/>
            <a:r>
              <a:rPr lang="en-US" altLang="zh-CN" dirty="0" smtClean="0"/>
              <a:t>Bob</a:t>
            </a:r>
            <a:r>
              <a:rPr lang="zh-CN" altLang="en-US" dirty="0" smtClean="0"/>
              <a:t>可以把这笔钱存入账户，而银行也不知道</a:t>
            </a:r>
            <a:r>
              <a:rPr lang="en-US" altLang="zh-CN" dirty="0" smtClean="0"/>
              <a:t>Alice</a:t>
            </a:r>
          </a:p>
          <a:p>
            <a:pPr lvl="1"/>
            <a:r>
              <a:rPr lang="en-US" altLang="zh-CN" dirty="0" smtClean="0"/>
              <a:t>Alice</a:t>
            </a:r>
            <a:r>
              <a:rPr lang="zh-CN" altLang="en-US" dirty="0" smtClean="0"/>
              <a:t>不可以再利用这笔钱</a:t>
            </a:r>
            <a:endParaRPr lang="en-US" altLang="zh-CN" dirty="0" smtClean="0"/>
          </a:p>
          <a:p>
            <a:pPr lvl="1"/>
            <a:r>
              <a:rPr lang="en-US" altLang="zh-CN" dirty="0" smtClean="0"/>
              <a:t>Bob</a:t>
            </a:r>
            <a:r>
              <a:rPr lang="zh-CN" altLang="en-US" dirty="0" smtClean="0"/>
              <a:t>不可以把这笔钱存两遍</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523144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仲裁协议</a:t>
            </a:r>
            <a:endParaRPr lang="en-US" dirty="0"/>
          </a:p>
        </p:txBody>
      </p:sp>
      <p:sp>
        <p:nvSpPr>
          <p:cNvPr id="3" name="内容占位符 2"/>
          <p:cNvSpPr>
            <a:spLocks noGrp="1"/>
          </p:cNvSpPr>
          <p:nvPr>
            <p:ph idx="1"/>
          </p:nvPr>
        </p:nvSpPr>
        <p:spPr>
          <a:xfrm>
            <a:off x="457200" y="1295400"/>
            <a:ext cx="8363272" cy="5029200"/>
          </a:xfrm>
        </p:spPr>
        <p:txBody>
          <a:bodyPr/>
          <a:lstStyle/>
          <a:p>
            <a:endParaRPr lang="en-US" dirty="0" smtClean="0"/>
          </a:p>
          <a:p>
            <a:endParaRPr lang="en-US" dirty="0" smtClean="0"/>
          </a:p>
          <a:p>
            <a:endParaRPr lang="en-US" dirty="0" smtClean="0"/>
          </a:p>
          <a:p>
            <a:endParaRPr lang="en-US" dirty="0" smtClean="0"/>
          </a:p>
          <a:p>
            <a:endParaRPr lang="en-US" dirty="0" smtClean="0"/>
          </a:p>
          <a:p>
            <a:r>
              <a:rPr lang="en-US" altLang="zh-CN" dirty="0" smtClean="0"/>
              <a:t>Trent</a:t>
            </a:r>
            <a:r>
              <a:rPr lang="zh-CN" altLang="en-US" dirty="0" smtClean="0"/>
              <a:t>：可信第三方，仲裁者</a:t>
            </a:r>
            <a:endParaRPr lang="en-US" altLang="zh-CN" dirty="0" smtClean="0"/>
          </a:p>
          <a:p>
            <a:pPr lvl="1"/>
            <a:r>
              <a:rPr lang="zh-CN" altLang="en-US" dirty="0" smtClean="0"/>
              <a:t>仲裁者在协议中没有既得利益，与通信人没有利害关系</a:t>
            </a:r>
            <a:endParaRPr lang="en-US" altLang="zh-CN" dirty="0" smtClean="0"/>
          </a:p>
          <a:p>
            <a:pPr lvl="1"/>
            <a:r>
              <a:rPr lang="zh-CN" altLang="en-US" dirty="0" smtClean="0"/>
              <a:t>所有人都接受：</a:t>
            </a:r>
            <a:endParaRPr lang="en-US" altLang="zh-CN" dirty="0" smtClean="0"/>
          </a:p>
          <a:p>
            <a:pPr lvl="2"/>
            <a:r>
              <a:rPr lang="zh-CN" altLang="en-US" dirty="0" smtClean="0"/>
              <a:t>仲裁者说的都是真实的</a:t>
            </a:r>
            <a:endParaRPr lang="en-US" altLang="zh-CN" dirty="0" smtClean="0"/>
          </a:p>
          <a:p>
            <a:pPr lvl="2"/>
            <a:r>
              <a:rPr lang="zh-CN" altLang="en-US" dirty="0" smtClean="0"/>
              <a:t>仲裁者做的都是正确的</a:t>
            </a:r>
            <a:endParaRPr lang="en-US" altLang="zh-CN" dirty="0" smtClean="0"/>
          </a:p>
          <a:p>
            <a:pPr lvl="2"/>
            <a:r>
              <a:rPr lang="zh-CN" altLang="en-US" dirty="0" smtClean="0"/>
              <a:t>仲裁者会忠实地完成协议中涉及他的部分</a:t>
            </a:r>
            <a:endParaRPr lang="en-US" dirty="0" smtClean="0"/>
          </a:p>
        </p:txBody>
      </p:sp>
      <p:grpSp>
        <p:nvGrpSpPr>
          <p:cNvPr id="4" name="组合 14"/>
          <p:cNvGrpSpPr/>
          <p:nvPr/>
        </p:nvGrpSpPr>
        <p:grpSpPr>
          <a:xfrm>
            <a:off x="2214546" y="1412776"/>
            <a:ext cx="4929222" cy="2428892"/>
            <a:chOff x="2143108" y="1643050"/>
            <a:chExt cx="4929222" cy="2428892"/>
          </a:xfrm>
        </p:grpSpPr>
        <p:pic>
          <p:nvPicPr>
            <p:cNvPr id="6" name="Picture 2" descr="E:\教学\密码学课程\j0433942.png"/>
            <p:cNvPicPr>
              <a:picLocks noChangeAspect="1" noChangeArrowheads="1"/>
            </p:cNvPicPr>
            <p:nvPr/>
          </p:nvPicPr>
          <p:blipFill>
            <a:blip r:embed="rId2" cstate="print"/>
            <a:srcRect/>
            <a:stretch>
              <a:fillRect/>
            </a:stretch>
          </p:blipFill>
          <p:spPr bwMode="auto">
            <a:xfrm>
              <a:off x="2143108" y="2886014"/>
              <a:ext cx="857256" cy="857256"/>
            </a:xfrm>
            <a:prstGeom prst="rect">
              <a:avLst/>
            </a:prstGeom>
            <a:noFill/>
          </p:spPr>
        </p:pic>
        <p:pic>
          <p:nvPicPr>
            <p:cNvPr id="7" name="Picture 3" descr="E:\教学\密码学课程\j0433941.png"/>
            <p:cNvPicPr>
              <a:picLocks noChangeAspect="1" noChangeArrowheads="1"/>
            </p:cNvPicPr>
            <p:nvPr/>
          </p:nvPicPr>
          <p:blipFill>
            <a:blip r:embed="rId3" cstate="print"/>
            <a:srcRect/>
            <a:stretch>
              <a:fillRect/>
            </a:stretch>
          </p:blipFill>
          <p:spPr bwMode="auto">
            <a:xfrm>
              <a:off x="6215074" y="2886014"/>
              <a:ext cx="857256" cy="857256"/>
            </a:xfrm>
            <a:prstGeom prst="rect">
              <a:avLst/>
            </a:prstGeom>
            <a:noFill/>
          </p:spPr>
        </p:pic>
        <p:pic>
          <p:nvPicPr>
            <p:cNvPr id="8" name="Picture 4" descr="E:\教学\密码学课程\j0433927.png"/>
            <p:cNvPicPr>
              <a:picLocks noChangeAspect="1" noChangeArrowheads="1"/>
            </p:cNvPicPr>
            <p:nvPr/>
          </p:nvPicPr>
          <p:blipFill>
            <a:blip r:embed="rId4" cstate="print"/>
            <a:srcRect/>
            <a:stretch>
              <a:fillRect/>
            </a:stretch>
          </p:blipFill>
          <p:spPr bwMode="auto">
            <a:xfrm>
              <a:off x="4132083" y="1643050"/>
              <a:ext cx="857256" cy="857256"/>
            </a:xfrm>
            <a:prstGeom prst="rect">
              <a:avLst/>
            </a:prstGeom>
            <a:noFill/>
          </p:spPr>
        </p:pic>
        <p:sp>
          <p:nvSpPr>
            <p:cNvPr id="9" name="左右箭头 8"/>
            <p:cNvSpPr/>
            <p:nvPr/>
          </p:nvSpPr>
          <p:spPr>
            <a:xfrm>
              <a:off x="3071802" y="3314642"/>
              <a:ext cx="2928958"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左右箭头 9"/>
            <p:cNvSpPr/>
            <p:nvPr/>
          </p:nvSpPr>
          <p:spPr>
            <a:xfrm rot="19913504" flipV="1">
              <a:off x="2837167" y="2583668"/>
              <a:ext cx="1512731" cy="2209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左右箭头 10"/>
            <p:cNvSpPr/>
            <p:nvPr/>
          </p:nvSpPr>
          <p:spPr>
            <a:xfrm rot="1774763" flipV="1">
              <a:off x="4825506" y="2617243"/>
              <a:ext cx="1512731" cy="2209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2214546" y="3671832"/>
              <a:ext cx="73930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Alice</a:t>
              </a:r>
              <a:endParaRPr lang="en-US" sz="2000" dirty="0">
                <a:latin typeface="Times New Roman" pitchFamily="18" charset="0"/>
                <a:cs typeface="Times New Roman" pitchFamily="18" charset="0"/>
              </a:endParaRPr>
            </a:p>
          </p:txBody>
        </p:sp>
        <p:sp>
          <p:nvSpPr>
            <p:cNvPr id="13" name="TextBox 12"/>
            <p:cNvSpPr txBox="1"/>
            <p:nvPr/>
          </p:nvSpPr>
          <p:spPr>
            <a:xfrm>
              <a:off x="6357950" y="3671832"/>
              <a:ext cx="62709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Bob</a:t>
              </a:r>
              <a:endParaRPr lang="en-US" sz="2000" dirty="0">
                <a:latin typeface="Times New Roman" pitchFamily="18" charset="0"/>
                <a:cs typeface="Times New Roman" pitchFamily="18" charset="0"/>
              </a:endParaRPr>
            </a:p>
          </p:txBody>
        </p:sp>
        <p:sp>
          <p:nvSpPr>
            <p:cNvPr id="14" name="TextBox 13"/>
            <p:cNvSpPr txBox="1"/>
            <p:nvPr/>
          </p:nvSpPr>
          <p:spPr>
            <a:xfrm>
              <a:off x="4198925" y="2357430"/>
              <a:ext cx="73026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Trent</a:t>
              </a:r>
              <a:endParaRPr lang="en-US" sz="2000" dirty="0">
                <a:latin typeface="Times New Roman" pitchFamily="18" charset="0"/>
                <a:cs typeface="Times New Roman" pitchFamily="18" charset="0"/>
              </a:endParaRPr>
            </a:p>
          </p:txBody>
        </p:sp>
      </p:grpSp>
      <p:sp>
        <p:nvSpPr>
          <p:cNvPr id="15" name="页脚占位符 1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6" name="灯片编号占位符 15"/>
          <p:cNvSpPr>
            <a:spLocks noGrp="1"/>
          </p:cNvSpPr>
          <p:nvPr>
            <p:ph type="sldNum" sz="quarter" idx="10"/>
          </p:nvPr>
        </p:nvSpPr>
        <p:spPr/>
        <p:txBody>
          <a:bodyPr/>
          <a:lstStyle/>
          <a:p>
            <a:pPr>
              <a:defRPr/>
            </a:pPr>
            <a:fld id="{17B7F836-6F9F-42A8-9450-B93EA774C316}" type="slidenum">
              <a:rPr lang="zh-CN" altLang="en-US" smtClean="0"/>
              <a:pPr>
                <a:defRPr/>
              </a:pPr>
              <a:t>11</a:t>
            </a:fld>
            <a:endParaRPr lang="en-US" altLang="zh-CN" dirty="0"/>
          </a:p>
        </p:txBody>
      </p:sp>
      <p:sp>
        <p:nvSpPr>
          <p:cNvPr id="17" name="流程图: 可选过程 16">
            <a:hlinkClick r:id="rId5"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18" name="流程图: 可选过程 17">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19" name="流程图: 可选过程 18">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20" name="流程图: 可选过程 19">
            <a:hlinkClick r:id="rId8"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21" name="流程图: 可选过程 20">
            <a:hlinkClick r:id="rId9"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22" name="流程图: 可选过程 21">
            <a:hlinkClick r:id="rId10"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22006484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pPr marL="514350" indent="-457200">
              <a:buFont typeface="+mj-lt"/>
              <a:buAutoNum type="arabicParenR"/>
            </a:pPr>
            <a:r>
              <a:rPr lang="en-US" altLang="zh-CN" sz="2000" dirty="0" smtClean="0"/>
              <a:t>Alice</a:t>
            </a:r>
            <a:r>
              <a:rPr lang="zh-CN" altLang="en-US" sz="2000" dirty="0" smtClean="0"/>
              <a:t>准备</a:t>
            </a:r>
            <a:r>
              <a:rPr lang="en-US" altLang="zh-CN" sz="2000" dirty="0" smtClean="0"/>
              <a:t>100</a:t>
            </a:r>
            <a:r>
              <a:rPr lang="zh-CN" altLang="en-US" sz="2000" dirty="0" smtClean="0"/>
              <a:t>张</a:t>
            </a:r>
            <a:r>
              <a:rPr lang="en-US" altLang="zh-CN" sz="2000" dirty="0" smtClean="0"/>
              <a:t>1000</a:t>
            </a:r>
            <a:r>
              <a:rPr lang="zh-CN" altLang="en-US" sz="2000" dirty="0" smtClean="0"/>
              <a:t>美元的匿名汇票</a:t>
            </a:r>
            <a:endParaRPr lang="en-US" altLang="zh-CN" sz="2000" dirty="0" smtClean="0"/>
          </a:p>
          <a:p>
            <a:pPr marL="514350" indent="-457200">
              <a:buFont typeface="+mj-lt"/>
              <a:buAutoNum type="arabicParenR"/>
            </a:pPr>
            <a:r>
              <a:rPr lang="en-US" altLang="zh-CN" sz="2000" dirty="0" smtClean="0"/>
              <a:t>Alice</a:t>
            </a:r>
            <a:r>
              <a:rPr lang="zh-CN" altLang="en-US" sz="2000" dirty="0" smtClean="0"/>
              <a:t>把每张汇票和一张复写纸放进一个信封中，共</a:t>
            </a:r>
            <a:r>
              <a:rPr lang="en-US" altLang="zh-CN" sz="2000" dirty="0" smtClean="0"/>
              <a:t>100</a:t>
            </a:r>
            <a:r>
              <a:rPr lang="zh-CN" altLang="en-US" sz="2000" dirty="0" smtClean="0"/>
              <a:t>个信封，交给银行</a:t>
            </a:r>
            <a:endParaRPr lang="en-US" altLang="zh-CN" sz="2000" dirty="0" smtClean="0"/>
          </a:p>
          <a:p>
            <a:pPr marL="514350" indent="-457200">
              <a:buFont typeface="+mj-lt"/>
              <a:buAutoNum type="arabicParenR"/>
            </a:pPr>
            <a:r>
              <a:rPr lang="zh-CN" altLang="en-US" sz="2000" dirty="0" smtClean="0"/>
              <a:t>银行开启</a:t>
            </a:r>
            <a:r>
              <a:rPr lang="en-US" altLang="zh-CN" sz="2000" dirty="0" smtClean="0"/>
              <a:t>99</a:t>
            </a:r>
            <a:r>
              <a:rPr lang="zh-CN" altLang="en-US" sz="2000" dirty="0" smtClean="0"/>
              <a:t>个信封，确认每个都是一张</a:t>
            </a:r>
            <a:r>
              <a:rPr lang="en-US" altLang="zh-CN" sz="2000" dirty="0" smtClean="0"/>
              <a:t>1000</a:t>
            </a:r>
            <a:r>
              <a:rPr lang="zh-CN" altLang="en-US" sz="2000" dirty="0" smtClean="0"/>
              <a:t>美元的汇票</a:t>
            </a:r>
            <a:endParaRPr lang="en-US" altLang="zh-CN" sz="2000" dirty="0" smtClean="0"/>
          </a:p>
          <a:p>
            <a:pPr marL="514350" indent="-457200">
              <a:buFont typeface="+mj-lt"/>
              <a:buAutoNum type="arabicParenR"/>
            </a:pPr>
            <a:r>
              <a:rPr lang="zh-CN" altLang="en-US" sz="2000" dirty="0" smtClean="0"/>
              <a:t>银行在未开启的信封上签名，签名通过复写纸印到汇票上。银行把该信封还给</a:t>
            </a:r>
            <a:r>
              <a:rPr lang="en-US" altLang="zh-CN" sz="2000" dirty="0" smtClean="0"/>
              <a:t>Alice</a:t>
            </a:r>
            <a:r>
              <a:rPr lang="zh-CN" altLang="en-US" sz="2000" dirty="0" smtClean="0"/>
              <a:t>，并从她账户上扣除</a:t>
            </a:r>
            <a:r>
              <a:rPr lang="en-US" altLang="zh-CN" sz="2000" dirty="0" smtClean="0"/>
              <a:t>1000</a:t>
            </a:r>
            <a:r>
              <a:rPr lang="zh-CN" altLang="en-US" sz="2000" dirty="0" smtClean="0"/>
              <a:t>美元。</a:t>
            </a:r>
            <a:endParaRPr lang="en-US" altLang="zh-CN" sz="2000" dirty="0" smtClean="0"/>
          </a:p>
          <a:p>
            <a:pPr marL="514350" indent="-457200">
              <a:buFont typeface="+mj-lt"/>
              <a:buAutoNum type="arabicParenR"/>
            </a:pPr>
            <a:r>
              <a:rPr lang="en-US" altLang="zh-CN" sz="2000" dirty="0" smtClean="0"/>
              <a:t>Alice</a:t>
            </a:r>
            <a:r>
              <a:rPr lang="zh-CN" altLang="en-US" sz="2000" dirty="0" smtClean="0"/>
              <a:t>打开信封，在某商人处花掉汇票</a:t>
            </a:r>
            <a:endParaRPr lang="en-US" altLang="zh-CN" sz="2000" dirty="0" smtClean="0"/>
          </a:p>
          <a:p>
            <a:pPr marL="514350" indent="-457200">
              <a:buFont typeface="+mj-lt"/>
              <a:buAutoNum type="arabicParenR"/>
            </a:pPr>
            <a:r>
              <a:rPr lang="zh-CN" altLang="en-US" sz="2000" dirty="0" smtClean="0"/>
              <a:t>商人检查银行签名以确信汇票是合法的</a:t>
            </a:r>
            <a:endParaRPr lang="en-US" altLang="zh-CN" sz="2000" dirty="0" smtClean="0"/>
          </a:p>
          <a:p>
            <a:pPr marL="514350" indent="-457200">
              <a:buFont typeface="+mj-lt"/>
              <a:buAutoNum type="arabicParenR"/>
            </a:pPr>
            <a:r>
              <a:rPr lang="zh-CN" altLang="en-US" sz="2000" dirty="0" smtClean="0"/>
              <a:t>商人拿汇票到银行</a:t>
            </a:r>
            <a:endParaRPr lang="en-US" altLang="zh-CN" sz="2000" dirty="0" smtClean="0"/>
          </a:p>
          <a:p>
            <a:pPr marL="514350" indent="-457200">
              <a:buFont typeface="+mj-lt"/>
              <a:buAutoNum type="arabicParenR"/>
            </a:pPr>
            <a:r>
              <a:rPr lang="zh-CN" altLang="en-US" sz="2000" dirty="0" smtClean="0"/>
              <a:t>银行验证它的签名，并将</a:t>
            </a:r>
            <a:r>
              <a:rPr lang="en-US" altLang="zh-CN" sz="2000" dirty="0" smtClean="0"/>
              <a:t>1000</a:t>
            </a:r>
            <a:r>
              <a:rPr lang="zh-CN" altLang="en-US" sz="2000" dirty="0" smtClean="0"/>
              <a:t>美元划入商人账户</a:t>
            </a:r>
            <a:endParaRPr lang="en-US" altLang="zh-CN" sz="2000" dirty="0" smtClean="0"/>
          </a:p>
          <a:p>
            <a:endParaRPr lang="en-US" altLang="zh-CN" sz="2000" dirty="0" smtClean="0"/>
          </a:p>
          <a:p>
            <a:r>
              <a:rPr lang="zh-CN" altLang="en-US" sz="2000" dirty="0" smtClean="0"/>
              <a:t>防止了</a:t>
            </a:r>
            <a:r>
              <a:rPr lang="en-US" altLang="zh-CN" sz="2000" dirty="0" smtClean="0"/>
              <a:t>Alice</a:t>
            </a:r>
            <a:r>
              <a:rPr lang="zh-CN" altLang="en-US" sz="2000" dirty="0" smtClean="0"/>
              <a:t>在匿名汇票上写入比她宣称的更多的钱</a:t>
            </a:r>
            <a:endParaRPr lang="en-US" altLang="zh-CN" sz="2000" dirty="0" smtClean="0"/>
          </a:p>
          <a:p>
            <a:r>
              <a:rPr lang="zh-CN" altLang="en-US" sz="2000" dirty="0" smtClean="0"/>
              <a:t>没有防止</a:t>
            </a:r>
            <a:r>
              <a:rPr lang="en-US" altLang="zh-CN" sz="2000" dirty="0" smtClean="0"/>
              <a:t>Alice</a:t>
            </a:r>
            <a:r>
              <a:rPr lang="zh-CN" altLang="en-US" sz="2000" dirty="0" smtClean="0"/>
              <a:t>复印汇票，并两次花掉它</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110</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8"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25810850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a:t>
            </a:r>
            <a:r>
              <a:rPr lang="en-US" altLang="zh-CN" dirty="0" smtClean="0"/>
              <a:t>2</a:t>
            </a:r>
            <a:endParaRPr lang="zh-CN" altLang="en-US" dirty="0"/>
          </a:p>
        </p:txBody>
      </p:sp>
      <p:sp>
        <p:nvSpPr>
          <p:cNvPr id="3" name="内容占位符 2"/>
          <p:cNvSpPr>
            <a:spLocks noGrp="1"/>
          </p:cNvSpPr>
          <p:nvPr>
            <p:ph idx="1"/>
          </p:nvPr>
        </p:nvSpPr>
        <p:spPr/>
        <p:txBody>
          <a:bodyPr>
            <a:noAutofit/>
          </a:bodyPr>
          <a:lstStyle/>
          <a:p>
            <a:pPr marL="514350" indent="-457200">
              <a:buFont typeface="+mj-lt"/>
              <a:buAutoNum type="arabicParenR"/>
            </a:pPr>
            <a:r>
              <a:rPr lang="en-US" altLang="zh-CN" sz="2000" dirty="0" smtClean="0"/>
              <a:t>Alice</a:t>
            </a:r>
            <a:r>
              <a:rPr lang="zh-CN" altLang="en-US" sz="2000" dirty="0" smtClean="0"/>
              <a:t>准备</a:t>
            </a:r>
            <a:r>
              <a:rPr lang="en-US" altLang="zh-CN" sz="2000" dirty="0" smtClean="0"/>
              <a:t>100</a:t>
            </a:r>
            <a:r>
              <a:rPr lang="zh-CN" altLang="en-US" sz="2000" dirty="0" smtClean="0"/>
              <a:t>张</a:t>
            </a:r>
            <a:r>
              <a:rPr lang="en-US" altLang="zh-CN" sz="2000" dirty="0" smtClean="0"/>
              <a:t>1000</a:t>
            </a:r>
            <a:r>
              <a:rPr lang="zh-CN" altLang="en-US" sz="2000" dirty="0" smtClean="0"/>
              <a:t>美元的匿名汇票，</a:t>
            </a:r>
            <a:r>
              <a:rPr lang="zh-CN" altLang="en-US" sz="2000" dirty="0" smtClean="0">
                <a:solidFill>
                  <a:srgbClr val="FF0000"/>
                </a:solidFill>
              </a:rPr>
              <a:t>每张包含一个唯一字符串</a:t>
            </a:r>
            <a:endParaRPr lang="en-US" altLang="zh-CN" sz="2000" dirty="0" smtClean="0">
              <a:solidFill>
                <a:srgbClr val="FF0000"/>
              </a:solidFill>
            </a:endParaRPr>
          </a:p>
          <a:p>
            <a:pPr marL="514350" indent="-457200">
              <a:buFont typeface="+mj-lt"/>
              <a:buAutoNum type="arabicParenR"/>
            </a:pPr>
            <a:r>
              <a:rPr lang="en-US" altLang="zh-CN" sz="2000" dirty="0" smtClean="0"/>
              <a:t>Alice</a:t>
            </a:r>
            <a:r>
              <a:rPr lang="zh-CN" altLang="en-US" sz="2000" dirty="0" smtClean="0"/>
              <a:t>把每张汇票和一张复写纸放进一个信封中，共</a:t>
            </a:r>
            <a:r>
              <a:rPr lang="en-US" altLang="zh-CN" sz="2000" dirty="0" smtClean="0"/>
              <a:t>100</a:t>
            </a:r>
            <a:r>
              <a:rPr lang="zh-CN" altLang="en-US" sz="2000" dirty="0" smtClean="0"/>
              <a:t>个信封，交给银行</a:t>
            </a:r>
            <a:endParaRPr lang="en-US" altLang="zh-CN" sz="2000" dirty="0" smtClean="0"/>
          </a:p>
          <a:p>
            <a:pPr marL="514350" indent="-457200">
              <a:buFont typeface="+mj-lt"/>
              <a:buAutoNum type="arabicParenR"/>
            </a:pPr>
            <a:r>
              <a:rPr lang="zh-CN" altLang="en-US" sz="2000" dirty="0" smtClean="0"/>
              <a:t>银行开启</a:t>
            </a:r>
            <a:r>
              <a:rPr lang="en-US" altLang="zh-CN" sz="2000" dirty="0" smtClean="0"/>
              <a:t>99</a:t>
            </a:r>
            <a:r>
              <a:rPr lang="zh-CN" altLang="en-US" sz="2000" dirty="0" smtClean="0"/>
              <a:t>个信封，确认每个都是一张</a:t>
            </a:r>
            <a:r>
              <a:rPr lang="en-US" altLang="zh-CN" sz="2000" dirty="0" smtClean="0"/>
              <a:t>1000</a:t>
            </a:r>
            <a:r>
              <a:rPr lang="zh-CN" altLang="en-US" sz="2000" dirty="0" smtClean="0"/>
              <a:t>美元的汇票，</a:t>
            </a:r>
            <a:r>
              <a:rPr lang="zh-CN" altLang="en-US" sz="2000" dirty="0" smtClean="0">
                <a:solidFill>
                  <a:srgbClr val="FF0000"/>
                </a:solidFill>
              </a:rPr>
              <a:t>且每张的唯一字符串不同</a:t>
            </a:r>
            <a:endParaRPr lang="en-US" altLang="zh-CN" sz="2000" dirty="0" smtClean="0">
              <a:solidFill>
                <a:srgbClr val="FF0000"/>
              </a:solidFill>
            </a:endParaRPr>
          </a:p>
          <a:p>
            <a:pPr marL="514350" indent="-457200">
              <a:buFont typeface="+mj-lt"/>
              <a:buAutoNum type="arabicParenR"/>
            </a:pPr>
            <a:r>
              <a:rPr lang="zh-CN" altLang="en-US" sz="2000" dirty="0" smtClean="0"/>
              <a:t>银行在未开启的信封上签名，签名通过复写纸印到汇票上。银行把该信封还给</a:t>
            </a:r>
            <a:r>
              <a:rPr lang="en-US" altLang="zh-CN" sz="2000" dirty="0" smtClean="0"/>
              <a:t>Alice</a:t>
            </a:r>
            <a:r>
              <a:rPr lang="zh-CN" altLang="en-US" sz="2000" dirty="0" smtClean="0"/>
              <a:t>，并从她账户上扣除</a:t>
            </a:r>
            <a:r>
              <a:rPr lang="en-US" altLang="zh-CN" sz="2000" dirty="0" smtClean="0"/>
              <a:t>1000</a:t>
            </a:r>
            <a:r>
              <a:rPr lang="zh-CN" altLang="en-US" sz="2000" dirty="0" smtClean="0"/>
              <a:t>美元。</a:t>
            </a:r>
            <a:endParaRPr lang="en-US" altLang="zh-CN" sz="2000" dirty="0" smtClean="0"/>
          </a:p>
          <a:p>
            <a:pPr marL="514350" indent="-457200">
              <a:buFont typeface="+mj-lt"/>
              <a:buAutoNum type="arabicParenR"/>
            </a:pPr>
            <a:r>
              <a:rPr lang="en-US" altLang="zh-CN" sz="2000" dirty="0" smtClean="0"/>
              <a:t>Alice</a:t>
            </a:r>
            <a:r>
              <a:rPr lang="zh-CN" altLang="en-US" sz="2000" dirty="0" smtClean="0"/>
              <a:t>打开信封，在某商人处花掉汇票</a:t>
            </a:r>
            <a:endParaRPr lang="en-US" altLang="zh-CN" sz="2000" dirty="0" smtClean="0"/>
          </a:p>
          <a:p>
            <a:pPr marL="514350" indent="-457200">
              <a:buFont typeface="+mj-lt"/>
              <a:buAutoNum type="arabicParenR"/>
            </a:pPr>
            <a:r>
              <a:rPr lang="zh-CN" altLang="en-US" sz="2000" dirty="0" smtClean="0"/>
              <a:t>商人检查银行签名以确信汇票是合法的</a:t>
            </a:r>
            <a:endParaRPr lang="en-US" altLang="zh-CN" sz="2000" dirty="0" smtClean="0"/>
          </a:p>
          <a:p>
            <a:pPr marL="514350" indent="-457200">
              <a:buFont typeface="+mj-lt"/>
              <a:buAutoNum type="arabicParenR"/>
            </a:pPr>
            <a:r>
              <a:rPr lang="zh-CN" altLang="en-US" sz="2000" dirty="0" smtClean="0"/>
              <a:t>商人拿汇票到银行</a:t>
            </a:r>
            <a:endParaRPr lang="en-US" altLang="zh-CN" sz="2000" dirty="0" smtClean="0"/>
          </a:p>
          <a:p>
            <a:pPr marL="514350" indent="-457200">
              <a:buFont typeface="+mj-lt"/>
              <a:buAutoNum type="arabicParenR"/>
            </a:pPr>
            <a:r>
              <a:rPr lang="zh-CN" altLang="en-US" sz="2000" dirty="0" smtClean="0"/>
              <a:t>银行验证它的签名，</a:t>
            </a:r>
            <a:r>
              <a:rPr lang="zh-CN" altLang="en-US" sz="2000" dirty="0" smtClean="0">
                <a:solidFill>
                  <a:srgbClr val="FF0000"/>
                </a:solidFill>
              </a:rPr>
              <a:t>并检查唯一字符串不在它的已支付数据库中，再将</a:t>
            </a:r>
            <a:r>
              <a:rPr lang="en-US" altLang="zh-CN" sz="2000" dirty="0" smtClean="0">
                <a:solidFill>
                  <a:srgbClr val="FF0000"/>
                </a:solidFill>
              </a:rPr>
              <a:t>1000</a:t>
            </a:r>
            <a:r>
              <a:rPr lang="zh-CN" altLang="en-US" sz="2000" dirty="0" smtClean="0">
                <a:solidFill>
                  <a:srgbClr val="FF0000"/>
                </a:solidFill>
              </a:rPr>
              <a:t>美元划入商人账户，并记录该唯一字符串；否则拒绝支付</a:t>
            </a:r>
            <a:endParaRPr lang="en-US" altLang="zh-CN" sz="2000" dirty="0" smtClean="0">
              <a:solidFill>
                <a:srgbClr val="FF0000"/>
              </a:solidFill>
            </a:endParaRPr>
          </a:p>
          <a:p>
            <a:pPr lvl="1"/>
            <a:endParaRPr lang="en-US" altLang="zh-CN" sz="1800" dirty="0" smtClean="0"/>
          </a:p>
          <a:p>
            <a:r>
              <a:rPr lang="zh-CN" altLang="en-US" sz="2000" dirty="0" smtClean="0"/>
              <a:t>保护了银行，但无法判断</a:t>
            </a:r>
            <a:r>
              <a:rPr lang="en-US" altLang="zh-CN" sz="2000" dirty="0" smtClean="0"/>
              <a:t>Alice</a:t>
            </a:r>
            <a:r>
              <a:rPr lang="zh-CN" altLang="en-US" sz="2000" dirty="0" smtClean="0"/>
              <a:t>和商人哪个是欺骗者</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712072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a:t>
            </a:r>
            <a:r>
              <a:rPr lang="en-US" altLang="zh-CN" dirty="0" smtClean="0"/>
              <a:t>3</a:t>
            </a:r>
            <a:endParaRPr lang="zh-CN" altLang="en-US" dirty="0"/>
          </a:p>
        </p:txBody>
      </p:sp>
      <p:sp>
        <p:nvSpPr>
          <p:cNvPr id="3" name="内容占位符 2"/>
          <p:cNvSpPr>
            <a:spLocks noGrp="1"/>
          </p:cNvSpPr>
          <p:nvPr>
            <p:ph idx="1"/>
          </p:nvPr>
        </p:nvSpPr>
        <p:spPr/>
        <p:txBody>
          <a:bodyPr>
            <a:noAutofit/>
          </a:bodyPr>
          <a:lstStyle/>
          <a:p>
            <a:pPr marL="514350" indent="-457200">
              <a:spcBef>
                <a:spcPts val="480"/>
              </a:spcBef>
              <a:buFont typeface="+mj-lt"/>
              <a:buAutoNum type="arabicParenR"/>
            </a:pPr>
            <a:r>
              <a:rPr lang="en-US" altLang="zh-CN" sz="2000" dirty="0" smtClean="0"/>
              <a:t>Alice</a:t>
            </a:r>
            <a:r>
              <a:rPr lang="zh-CN" altLang="en-US" sz="2000" dirty="0" smtClean="0"/>
              <a:t>准备</a:t>
            </a:r>
            <a:r>
              <a:rPr lang="en-US" altLang="zh-CN" sz="2000" dirty="0" smtClean="0"/>
              <a:t>100</a:t>
            </a:r>
            <a:r>
              <a:rPr lang="zh-CN" altLang="en-US" sz="2000" dirty="0" smtClean="0"/>
              <a:t>张</a:t>
            </a:r>
            <a:r>
              <a:rPr lang="en-US" altLang="zh-CN" sz="2000" dirty="0" smtClean="0"/>
              <a:t>1000</a:t>
            </a:r>
            <a:r>
              <a:rPr lang="zh-CN" altLang="en-US" sz="2000" dirty="0" smtClean="0"/>
              <a:t>美元的匿名汇票，每张包含一个唯一字符串</a:t>
            </a:r>
            <a:endParaRPr lang="en-US" altLang="zh-CN" sz="2000" dirty="0" smtClean="0"/>
          </a:p>
          <a:p>
            <a:pPr marL="514350" indent="-457200">
              <a:spcBef>
                <a:spcPts val="480"/>
              </a:spcBef>
              <a:buFont typeface="+mj-lt"/>
              <a:buAutoNum type="arabicParenR"/>
            </a:pPr>
            <a:r>
              <a:rPr lang="en-US" altLang="zh-CN" sz="2000" dirty="0" smtClean="0"/>
              <a:t>Alice</a:t>
            </a:r>
            <a:r>
              <a:rPr lang="zh-CN" altLang="en-US" sz="2000" dirty="0" smtClean="0"/>
              <a:t>把每张汇票和一张复写纸放进一个信封中，共</a:t>
            </a:r>
            <a:r>
              <a:rPr lang="en-US" altLang="zh-CN" sz="2000" dirty="0" smtClean="0"/>
              <a:t>100</a:t>
            </a:r>
            <a:r>
              <a:rPr lang="zh-CN" altLang="en-US" sz="2000" dirty="0" smtClean="0"/>
              <a:t>个信封，交给银行</a:t>
            </a:r>
            <a:endParaRPr lang="en-US" altLang="zh-CN" sz="2000" dirty="0" smtClean="0"/>
          </a:p>
          <a:p>
            <a:pPr marL="514350" indent="-457200">
              <a:spcBef>
                <a:spcPts val="480"/>
              </a:spcBef>
              <a:buFont typeface="+mj-lt"/>
              <a:buAutoNum type="arabicParenR"/>
            </a:pPr>
            <a:r>
              <a:rPr lang="zh-CN" altLang="en-US" sz="2000" dirty="0" smtClean="0"/>
              <a:t>银行开启</a:t>
            </a:r>
            <a:r>
              <a:rPr lang="en-US" altLang="zh-CN" sz="2000" dirty="0" smtClean="0"/>
              <a:t>99</a:t>
            </a:r>
            <a:r>
              <a:rPr lang="zh-CN" altLang="en-US" sz="2000" dirty="0" smtClean="0"/>
              <a:t>个信封，确认每个都是一张</a:t>
            </a:r>
            <a:r>
              <a:rPr lang="en-US" altLang="zh-CN" sz="2000" dirty="0" smtClean="0"/>
              <a:t>1000</a:t>
            </a:r>
            <a:r>
              <a:rPr lang="zh-CN" altLang="en-US" sz="2000" dirty="0" smtClean="0"/>
              <a:t>美元的汇票，且每张的唯一字符串不同</a:t>
            </a:r>
            <a:endParaRPr lang="en-US" altLang="zh-CN" sz="2000" dirty="0" smtClean="0"/>
          </a:p>
          <a:p>
            <a:pPr marL="514350" indent="-457200">
              <a:spcBef>
                <a:spcPts val="480"/>
              </a:spcBef>
              <a:buFont typeface="+mj-lt"/>
              <a:buAutoNum type="arabicParenR"/>
            </a:pPr>
            <a:r>
              <a:rPr lang="zh-CN" altLang="en-US" sz="2000" dirty="0" smtClean="0"/>
              <a:t>银行在未开启的信封上签名，签名通过复写纸印到汇票上。银行把该信封还给</a:t>
            </a:r>
            <a:r>
              <a:rPr lang="en-US" altLang="zh-CN" sz="2000" dirty="0" smtClean="0"/>
              <a:t>Alice</a:t>
            </a:r>
            <a:r>
              <a:rPr lang="zh-CN" altLang="en-US" sz="2000" dirty="0" smtClean="0"/>
              <a:t>，并从她账户上扣除</a:t>
            </a:r>
            <a:r>
              <a:rPr lang="en-US" altLang="zh-CN" sz="2000" dirty="0" smtClean="0"/>
              <a:t>1000</a:t>
            </a:r>
            <a:r>
              <a:rPr lang="zh-CN" altLang="en-US" sz="2000" dirty="0" smtClean="0"/>
              <a:t>美元。</a:t>
            </a:r>
            <a:endParaRPr lang="en-US" altLang="zh-CN" sz="2000" dirty="0" smtClean="0"/>
          </a:p>
          <a:p>
            <a:pPr marL="514350" indent="-457200">
              <a:spcBef>
                <a:spcPts val="480"/>
              </a:spcBef>
              <a:buFont typeface="+mj-lt"/>
              <a:buAutoNum type="arabicParenR"/>
            </a:pPr>
            <a:r>
              <a:rPr lang="en-US" altLang="zh-CN" sz="2000" dirty="0" smtClean="0"/>
              <a:t>Alice</a:t>
            </a:r>
            <a:r>
              <a:rPr lang="zh-CN" altLang="en-US" sz="2000" dirty="0" smtClean="0"/>
              <a:t>打开信封，在某商人处花掉汇票</a:t>
            </a:r>
            <a:endParaRPr lang="en-US" altLang="zh-CN" sz="2000" dirty="0" smtClean="0"/>
          </a:p>
          <a:p>
            <a:pPr marL="514350" indent="-457200">
              <a:spcBef>
                <a:spcPts val="480"/>
              </a:spcBef>
              <a:buFont typeface="+mj-lt"/>
              <a:buAutoNum type="arabicParenR"/>
            </a:pPr>
            <a:r>
              <a:rPr lang="zh-CN" altLang="en-US" sz="2000" dirty="0" smtClean="0"/>
              <a:t>商人检查银行签名以确信汇票是合法的</a:t>
            </a:r>
            <a:endParaRPr lang="en-US" altLang="zh-CN" sz="2000" dirty="0" smtClean="0"/>
          </a:p>
          <a:p>
            <a:pPr marL="514350" indent="-457200">
              <a:spcBef>
                <a:spcPts val="480"/>
              </a:spcBef>
              <a:buFont typeface="+mj-lt"/>
              <a:buAutoNum type="arabicParenR"/>
            </a:pPr>
            <a:r>
              <a:rPr lang="zh-CN" altLang="en-US" sz="2000" dirty="0" smtClean="0">
                <a:solidFill>
                  <a:srgbClr val="FF0000"/>
                </a:solidFill>
              </a:rPr>
              <a:t>商人要求</a:t>
            </a:r>
            <a:r>
              <a:rPr lang="en-US" altLang="zh-CN" sz="2000" dirty="0" smtClean="0">
                <a:solidFill>
                  <a:srgbClr val="FF0000"/>
                </a:solidFill>
              </a:rPr>
              <a:t>Alice</a:t>
            </a:r>
            <a:r>
              <a:rPr lang="zh-CN" altLang="en-US" sz="2000" dirty="0" smtClean="0">
                <a:solidFill>
                  <a:srgbClr val="FF0000"/>
                </a:solidFill>
              </a:rPr>
              <a:t>在汇票上写一个随机识别字符串</a:t>
            </a:r>
            <a:endParaRPr lang="en-US" altLang="zh-CN" sz="2000" dirty="0" smtClean="0">
              <a:solidFill>
                <a:srgbClr val="FF0000"/>
              </a:solidFill>
            </a:endParaRPr>
          </a:p>
          <a:p>
            <a:pPr marL="514350" indent="-457200">
              <a:spcBef>
                <a:spcPts val="480"/>
              </a:spcBef>
              <a:buFont typeface="+mj-lt"/>
              <a:buAutoNum type="arabicParenR"/>
            </a:pPr>
            <a:r>
              <a:rPr lang="en-US" altLang="zh-CN" sz="2000" dirty="0" smtClean="0">
                <a:solidFill>
                  <a:srgbClr val="FF0000"/>
                </a:solidFill>
              </a:rPr>
              <a:t>Alice</a:t>
            </a:r>
            <a:r>
              <a:rPr lang="zh-CN" altLang="en-US" sz="2000" dirty="0" smtClean="0">
                <a:solidFill>
                  <a:srgbClr val="FF0000"/>
                </a:solidFill>
              </a:rPr>
              <a:t>照办</a:t>
            </a:r>
            <a:endParaRPr lang="en-US" altLang="zh-CN" sz="2000" dirty="0" smtClean="0">
              <a:solidFill>
                <a:srgbClr val="FF0000"/>
              </a:solidFill>
            </a:endParaRPr>
          </a:p>
          <a:p>
            <a:pPr marL="514350" indent="-457200">
              <a:spcBef>
                <a:spcPts val="480"/>
              </a:spcBef>
              <a:buFont typeface="+mj-lt"/>
              <a:buAutoNum type="arabicParenR"/>
            </a:pPr>
            <a:r>
              <a:rPr lang="zh-CN" altLang="en-US" sz="2000" dirty="0" smtClean="0"/>
              <a:t>商人拿汇票到银行</a:t>
            </a:r>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2658403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marL="514350" indent="-457200">
              <a:lnSpc>
                <a:spcPct val="110000"/>
              </a:lnSpc>
              <a:spcBef>
                <a:spcPts val="0"/>
              </a:spcBef>
              <a:buFont typeface="+mj-lt"/>
              <a:buAutoNum type="arabicParenR" startAt="10"/>
            </a:pPr>
            <a:r>
              <a:rPr lang="zh-CN" altLang="en-US" sz="2000" dirty="0" smtClean="0"/>
              <a:t>银行验证它的签名，并检查唯一字符串不在它的已支付数据库中，再将</a:t>
            </a:r>
            <a:r>
              <a:rPr lang="en-US" altLang="zh-CN" sz="2000" dirty="0" smtClean="0"/>
              <a:t>1000</a:t>
            </a:r>
            <a:r>
              <a:rPr lang="zh-CN" altLang="en-US" sz="2000" dirty="0" smtClean="0"/>
              <a:t>美元划入商人账户，并记录该唯一字符串</a:t>
            </a:r>
            <a:r>
              <a:rPr lang="zh-CN" altLang="en-US" sz="2000" dirty="0" smtClean="0">
                <a:solidFill>
                  <a:srgbClr val="FF0000"/>
                </a:solidFill>
              </a:rPr>
              <a:t>及汇票上的识别字符串</a:t>
            </a:r>
            <a:endParaRPr lang="en-US" altLang="zh-CN" sz="2000" dirty="0" smtClean="0"/>
          </a:p>
          <a:p>
            <a:pPr marL="514350" indent="-457200">
              <a:lnSpc>
                <a:spcPct val="110000"/>
              </a:lnSpc>
              <a:spcBef>
                <a:spcPts val="0"/>
              </a:spcBef>
              <a:buFont typeface="+mj-lt"/>
              <a:buAutoNum type="arabicParenR" startAt="10"/>
            </a:pPr>
            <a:r>
              <a:rPr lang="zh-CN" altLang="en-US" sz="2000" dirty="0" smtClean="0">
                <a:solidFill>
                  <a:srgbClr val="FF0000"/>
                </a:solidFill>
              </a:rPr>
              <a:t>若唯一字符串已在支付数据库中，银行拒绝支付。若汇票上的识别字符串和数据库中的相同，则是商人复印了汇票；若不同，则是</a:t>
            </a:r>
            <a:r>
              <a:rPr lang="en-US" altLang="zh-CN" sz="2000" dirty="0" smtClean="0">
                <a:solidFill>
                  <a:srgbClr val="FF0000"/>
                </a:solidFill>
              </a:rPr>
              <a:t>Alice</a:t>
            </a:r>
            <a:r>
              <a:rPr lang="zh-CN" altLang="en-US" sz="2000" dirty="0" smtClean="0">
                <a:solidFill>
                  <a:srgbClr val="FF0000"/>
                </a:solidFill>
              </a:rPr>
              <a:t>复印了汇票</a:t>
            </a:r>
            <a:endParaRPr lang="en-US" altLang="zh-CN" sz="2000" dirty="0" smtClean="0">
              <a:solidFill>
                <a:srgbClr val="FF0000"/>
              </a:solidFill>
            </a:endParaRPr>
          </a:p>
          <a:p>
            <a:pPr>
              <a:spcBef>
                <a:spcPts val="0"/>
              </a:spcBef>
            </a:pPr>
            <a:endParaRPr lang="en-US" altLang="zh-CN" sz="2000" dirty="0" smtClean="0"/>
          </a:p>
          <a:p>
            <a:pPr>
              <a:spcBef>
                <a:spcPts val="0"/>
              </a:spcBef>
            </a:pPr>
            <a:r>
              <a:rPr lang="en-US" altLang="zh-CN" sz="2000" dirty="0" smtClean="0"/>
              <a:t>Alice</a:t>
            </a:r>
            <a:r>
              <a:rPr lang="zh-CN" altLang="en-US" sz="2000" dirty="0" smtClean="0"/>
              <a:t>可能两次写同一个识别字符串，陷害商人</a:t>
            </a:r>
            <a:endParaRPr lang="en-US" altLang="zh-CN" sz="2000" dirty="0" smtClean="0"/>
          </a:p>
          <a:p>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113</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6190018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a:t>
            </a:r>
            <a:r>
              <a:rPr lang="en-US" altLang="zh-CN" dirty="0" smtClean="0"/>
              <a:t>4</a:t>
            </a:r>
            <a:endParaRPr lang="zh-CN" altLang="en-US" dirty="0"/>
          </a:p>
        </p:txBody>
      </p:sp>
      <p:sp>
        <p:nvSpPr>
          <p:cNvPr id="3" name="内容占位符 2"/>
          <p:cNvSpPr>
            <a:spLocks noGrp="1"/>
          </p:cNvSpPr>
          <p:nvPr>
            <p:ph idx="1"/>
          </p:nvPr>
        </p:nvSpPr>
        <p:spPr/>
        <p:txBody>
          <a:bodyPr>
            <a:noAutofit/>
          </a:bodyPr>
          <a:lstStyle/>
          <a:p>
            <a:r>
              <a:rPr lang="en-US" altLang="zh-CN" dirty="0" smtClean="0"/>
              <a:t>Alice</a:t>
            </a:r>
            <a:r>
              <a:rPr lang="zh-CN" altLang="en-US" dirty="0" smtClean="0"/>
              <a:t>汇票的制作：</a:t>
            </a:r>
            <a:endParaRPr lang="en-US" altLang="zh-CN" dirty="0" smtClean="0"/>
          </a:p>
          <a:p>
            <a:pPr lvl="1"/>
            <a:r>
              <a:rPr lang="zh-CN" altLang="en-US" dirty="0" smtClean="0"/>
              <a:t>每张汇票形式为：</a:t>
            </a:r>
            <a:endParaRPr lang="en-US" altLang="zh-CN" dirty="0"/>
          </a:p>
          <a:p>
            <a:pPr lvl="1"/>
            <a:endParaRPr lang="en-US" altLang="zh-CN" sz="2000" dirty="0" smtClean="0"/>
          </a:p>
          <a:p>
            <a:pPr lvl="1"/>
            <a:endParaRPr lang="en-US" altLang="zh-CN" sz="2000" dirty="0" smtClean="0"/>
          </a:p>
          <a:p>
            <a:pPr lvl="1"/>
            <a:endParaRPr lang="en-US" altLang="zh-CN" sz="2000" dirty="0"/>
          </a:p>
          <a:p>
            <a:pPr lvl="1"/>
            <a:endParaRPr lang="en-US" altLang="zh-CN" sz="2000" dirty="0" smtClean="0"/>
          </a:p>
          <a:p>
            <a:pPr lvl="1"/>
            <a:endParaRPr lang="en-US" altLang="zh-CN" sz="2000" dirty="0" smtClean="0"/>
          </a:p>
          <a:p>
            <a:pPr lvl="1"/>
            <a:r>
              <a:rPr lang="zh-CN" altLang="en-US" dirty="0" smtClean="0"/>
              <a:t>每个识别字符串这样构造：</a:t>
            </a:r>
            <a:endParaRPr lang="en-US" altLang="zh-CN" dirty="0" smtClean="0"/>
          </a:p>
          <a:p>
            <a:pPr lvl="2"/>
            <a:r>
              <a:rPr lang="en-US" altLang="zh-CN" dirty="0" smtClean="0"/>
              <a:t>Alice</a:t>
            </a:r>
            <a:r>
              <a:rPr lang="zh-CN" altLang="en-US" dirty="0" smtClean="0"/>
              <a:t>制作一个表征身份的字符串（包括姓名，住址等等）</a:t>
            </a:r>
            <a:endParaRPr lang="en-US" altLang="zh-CN" dirty="0" smtClean="0"/>
          </a:p>
          <a:p>
            <a:pPr lvl="2"/>
            <a:r>
              <a:rPr lang="zh-CN" altLang="en-US" dirty="0" smtClean="0"/>
              <a:t>用秘密分割技术将它分为两部分</a:t>
            </a:r>
            <a:r>
              <a:rPr lang="en-US" altLang="zh-CN" dirty="0" smtClean="0"/>
              <a:t>I</a:t>
            </a:r>
            <a:r>
              <a:rPr lang="en-US" altLang="zh-CN" baseline="-25000" dirty="0" smtClean="0"/>
              <a:t>i</a:t>
            </a:r>
            <a:r>
              <a:rPr lang="en-US" altLang="zh-CN" dirty="0" smtClean="0"/>
              <a:t>=(</a:t>
            </a:r>
            <a:r>
              <a:rPr lang="en-US" altLang="zh-CN" dirty="0" err="1" smtClean="0"/>
              <a:t>I</a:t>
            </a:r>
            <a:r>
              <a:rPr lang="en-US" altLang="zh-CN" baseline="-25000" dirty="0" err="1" smtClean="0"/>
              <a:t>iL</a:t>
            </a:r>
            <a:r>
              <a:rPr lang="en-US" altLang="zh-CN" dirty="0" smtClean="0"/>
              <a:t>,</a:t>
            </a:r>
            <a:r>
              <a:rPr lang="zh-CN" altLang="en-US" dirty="0" smtClean="0"/>
              <a:t> </a:t>
            </a:r>
            <a:r>
              <a:rPr lang="en-US" altLang="zh-CN" dirty="0" err="1" smtClean="0"/>
              <a:t>I</a:t>
            </a:r>
            <a:r>
              <a:rPr lang="en-US" altLang="zh-CN" baseline="-25000" dirty="0" err="1" smtClean="0"/>
              <a:t>iR</a:t>
            </a:r>
            <a:r>
              <a:rPr lang="en-US" altLang="zh-CN" dirty="0" smtClean="0"/>
              <a:t>)</a:t>
            </a:r>
          </a:p>
          <a:p>
            <a:pPr lvl="2"/>
            <a:r>
              <a:rPr lang="zh-CN" altLang="en-US" dirty="0" smtClean="0"/>
              <a:t>例如，消息</a:t>
            </a:r>
            <a:r>
              <a:rPr lang="en-US" altLang="zh-CN" dirty="0" smtClean="0"/>
              <a:t>M</a:t>
            </a:r>
            <a:r>
              <a:rPr lang="zh-CN" altLang="en-US" dirty="0" smtClean="0"/>
              <a:t>可分为</a:t>
            </a:r>
            <a:r>
              <a:rPr lang="en-US" altLang="zh-CN" dirty="0" smtClean="0"/>
              <a:t>(X, X⊕M)</a:t>
            </a:r>
          </a:p>
          <a:p>
            <a:pPr lvl="2"/>
            <a:r>
              <a:rPr lang="zh-CN" altLang="en-US" dirty="0" smtClean="0"/>
              <a:t>使用位承诺协议承诺每一部分，每一部分是一个可以要求</a:t>
            </a:r>
            <a:r>
              <a:rPr lang="en-US" altLang="zh-CN" dirty="0" smtClean="0"/>
              <a:t>Alice</a:t>
            </a:r>
            <a:r>
              <a:rPr lang="zh-CN" altLang="en-US" dirty="0" smtClean="0"/>
              <a:t>打开的</a:t>
            </a:r>
            <a:r>
              <a:rPr lang="zh-CN" altLang="en-US" dirty="0"/>
              <a:t>独立</a:t>
            </a:r>
            <a:r>
              <a:rPr lang="zh-CN" altLang="en-US" dirty="0" smtClean="0"/>
              <a:t>位承诺分组</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1064394285"/>
              </p:ext>
            </p:extLst>
          </p:nvPr>
        </p:nvGraphicFramePr>
        <p:xfrm>
          <a:off x="2483768" y="2301488"/>
          <a:ext cx="3672408" cy="1559560"/>
        </p:xfrm>
        <a:graphic>
          <a:graphicData uri="http://schemas.openxmlformats.org/drawingml/2006/table">
            <a:tbl>
              <a:tblPr>
                <a:tableStyleId>{BC89EF96-8CEA-46FF-86C4-4CE0E7609802}</a:tableStyleId>
              </a:tblPr>
              <a:tblGrid>
                <a:gridCol w="1368152">
                  <a:extLst>
                    <a:ext uri="{9D8B030D-6E8A-4147-A177-3AD203B41FA5}">
                      <a16:colId xmlns:a16="http://schemas.microsoft.com/office/drawing/2014/main" val="20000"/>
                    </a:ext>
                  </a:extLst>
                </a:gridCol>
                <a:gridCol w="468052">
                  <a:extLst>
                    <a:ext uri="{9D8B030D-6E8A-4147-A177-3AD203B41FA5}">
                      <a16:colId xmlns:a16="http://schemas.microsoft.com/office/drawing/2014/main" val="20001"/>
                    </a:ext>
                  </a:extLst>
                </a:gridCol>
                <a:gridCol w="1836204">
                  <a:extLst>
                    <a:ext uri="{9D8B030D-6E8A-4147-A177-3AD203B41FA5}">
                      <a16:colId xmlns:a16="http://schemas.microsoft.com/office/drawing/2014/main" val="20002"/>
                    </a:ext>
                  </a:extLst>
                </a:gridCol>
              </a:tblGrid>
              <a:tr h="370840">
                <a:tc gridSpan="2">
                  <a:txBody>
                    <a:bodyPr/>
                    <a:lstStyle/>
                    <a:p>
                      <a:pPr algn="ctr"/>
                      <a:r>
                        <a:rPr lang="zh-CN" altLang="en-US" dirty="0" smtClean="0">
                          <a:latin typeface="楷体" pitchFamily="49" charset="-122"/>
                          <a:ea typeface="楷体" pitchFamily="49" charset="-122"/>
                        </a:rPr>
                        <a:t>金额</a:t>
                      </a:r>
                      <a:endParaRPr lang="zh-CN" altLang="en-US" dirty="0">
                        <a:latin typeface="楷体" pitchFamily="49" charset="-122"/>
                        <a:ea typeface="楷体" pitchFamily="49" charset="-122"/>
                      </a:endParaRPr>
                    </a:p>
                  </a:txBody>
                  <a:tcPr/>
                </a:tc>
                <a:tc hMerge="1">
                  <a:txBody>
                    <a:bodyPr/>
                    <a:lstStyle/>
                    <a:p>
                      <a:endParaRPr lang="zh-CN" altLang="en-US"/>
                    </a:p>
                  </a:txBody>
                  <a:tcPr/>
                </a:tc>
                <a:tc>
                  <a:txBody>
                    <a:bodyPr/>
                    <a:lstStyle/>
                    <a:p>
                      <a:pPr algn="ctr"/>
                      <a:r>
                        <a:rPr lang="zh-CN" altLang="en-US" dirty="0" smtClean="0">
                          <a:latin typeface="楷体" pitchFamily="49" charset="-122"/>
                          <a:ea typeface="楷体" pitchFamily="49" charset="-122"/>
                        </a:rPr>
                        <a:t>唯一字符串</a:t>
                      </a:r>
                      <a:r>
                        <a:rPr lang="en-US" altLang="zh-CN" dirty="0" smtClean="0">
                          <a:latin typeface="楷体" pitchFamily="49" charset="-122"/>
                          <a:ea typeface="楷体" pitchFamily="49" charset="-122"/>
                        </a:rPr>
                        <a:t>X</a:t>
                      </a:r>
                      <a:endParaRPr lang="zh-CN" altLang="en-US" dirty="0">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r>
                        <a:rPr lang="zh-CN" altLang="en-US" dirty="0" smtClean="0">
                          <a:latin typeface="楷体" pitchFamily="49" charset="-122"/>
                          <a:ea typeface="楷体" pitchFamily="49" charset="-122"/>
                        </a:rPr>
                        <a:t>识别字符串：</a:t>
                      </a:r>
                      <a:endParaRPr lang="zh-CN" altLang="en-US" dirty="0">
                        <a:latin typeface="楷体" pitchFamily="49" charset="-122"/>
                        <a:ea typeface="楷体" pitchFamily="49" charset="-122"/>
                      </a:endParaRPr>
                    </a:p>
                  </a:txBody>
                  <a:tcPr>
                    <a:lnR w="12700" cap="flat" cmpd="sng" algn="ctr">
                      <a:noFill/>
                      <a:prstDash val="solid"/>
                      <a:round/>
                      <a:headEnd type="none" w="med" len="med"/>
                      <a:tailEnd type="none" w="med" len="med"/>
                    </a:lnR>
                  </a:tcPr>
                </a:tc>
                <a:tc gridSpan="2">
                  <a:txBody>
                    <a:bodyPr/>
                    <a:lstStyle/>
                    <a:p>
                      <a:r>
                        <a:rPr lang="en-US" altLang="zh-CN" dirty="0" smtClean="0">
                          <a:latin typeface="楷体" pitchFamily="49" charset="-122"/>
                          <a:ea typeface="楷体" pitchFamily="49" charset="-122"/>
                        </a:rPr>
                        <a:t>I</a:t>
                      </a:r>
                      <a:r>
                        <a:rPr lang="en-US" altLang="zh-CN" baseline="-25000" dirty="0" smtClean="0">
                          <a:latin typeface="楷体" pitchFamily="49" charset="-122"/>
                          <a:ea typeface="楷体" pitchFamily="49" charset="-122"/>
                        </a:rPr>
                        <a:t>1</a:t>
                      </a:r>
                      <a:r>
                        <a:rPr lang="en-US" altLang="zh-CN" dirty="0" smtClean="0">
                          <a:latin typeface="楷体" pitchFamily="49" charset="-122"/>
                          <a:ea typeface="楷体" pitchFamily="49" charset="-122"/>
                        </a:rPr>
                        <a:t>=(I</a:t>
                      </a:r>
                      <a:r>
                        <a:rPr lang="en-US" altLang="zh-CN" baseline="-25000" dirty="0" smtClean="0">
                          <a:latin typeface="楷体" pitchFamily="49" charset="-122"/>
                          <a:ea typeface="楷体" pitchFamily="49" charset="-122"/>
                        </a:rPr>
                        <a:t>1L</a:t>
                      </a:r>
                      <a:r>
                        <a:rPr lang="en-US" altLang="zh-CN" dirty="0" smtClean="0">
                          <a:latin typeface="楷体" pitchFamily="49" charset="-122"/>
                          <a:ea typeface="楷体" pitchFamily="49" charset="-122"/>
                        </a:rPr>
                        <a:t>, I</a:t>
                      </a:r>
                      <a:r>
                        <a:rPr lang="en-US" altLang="zh-CN" baseline="-25000" dirty="0" smtClean="0">
                          <a:latin typeface="楷体" pitchFamily="49" charset="-122"/>
                          <a:ea typeface="楷体" pitchFamily="49" charset="-122"/>
                        </a:rPr>
                        <a:t>1R</a:t>
                      </a:r>
                      <a:r>
                        <a:rPr lang="en-US" altLang="zh-CN" dirty="0" smtClean="0">
                          <a:latin typeface="楷体" pitchFamily="49" charset="-122"/>
                          <a:ea typeface="楷体" pitchFamily="49"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楷体" pitchFamily="49" charset="-122"/>
                          <a:ea typeface="楷体" pitchFamily="49" charset="-122"/>
                        </a:rPr>
                        <a:t>I</a:t>
                      </a:r>
                      <a:r>
                        <a:rPr lang="en-US" altLang="zh-CN" baseline="-25000" dirty="0" smtClean="0">
                          <a:latin typeface="楷体" pitchFamily="49" charset="-122"/>
                          <a:ea typeface="楷体" pitchFamily="49" charset="-122"/>
                        </a:rPr>
                        <a:t>2</a:t>
                      </a:r>
                      <a:r>
                        <a:rPr lang="en-US" altLang="zh-CN" dirty="0" smtClean="0">
                          <a:latin typeface="楷体" pitchFamily="49" charset="-122"/>
                          <a:ea typeface="楷体" pitchFamily="49" charset="-122"/>
                        </a:rPr>
                        <a:t>=(I</a:t>
                      </a:r>
                      <a:r>
                        <a:rPr lang="en-US" altLang="zh-CN" baseline="-25000" dirty="0" smtClean="0">
                          <a:latin typeface="楷体" pitchFamily="49" charset="-122"/>
                          <a:ea typeface="楷体" pitchFamily="49" charset="-122"/>
                        </a:rPr>
                        <a:t>2L</a:t>
                      </a:r>
                      <a:r>
                        <a:rPr lang="en-US" altLang="zh-CN" dirty="0" smtClean="0">
                          <a:latin typeface="楷体" pitchFamily="49" charset="-122"/>
                          <a:ea typeface="楷体" pitchFamily="49" charset="-122"/>
                        </a:rPr>
                        <a:t>, I</a:t>
                      </a:r>
                      <a:r>
                        <a:rPr lang="en-US" altLang="zh-CN" baseline="-25000" dirty="0" smtClean="0">
                          <a:latin typeface="楷体" pitchFamily="49" charset="-122"/>
                          <a:ea typeface="楷体" pitchFamily="49" charset="-122"/>
                        </a:rPr>
                        <a:t>2R</a:t>
                      </a:r>
                      <a:r>
                        <a:rPr lang="en-US" altLang="zh-CN" dirty="0" smtClean="0">
                          <a:latin typeface="楷体" pitchFamily="49" charset="-122"/>
                          <a:ea typeface="楷体" pitchFamily="49" charset="-122"/>
                        </a:rPr>
                        <a:t>)</a:t>
                      </a:r>
                    </a:p>
                    <a:p>
                      <a:r>
                        <a:rPr lang="en-US" altLang="zh-CN" dirty="0" smtClean="0">
                          <a:latin typeface="楷体" pitchFamily="49" charset="-122"/>
                          <a:ea typeface="楷体" pitchFamily="49" charset="-122"/>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楷体" pitchFamily="49" charset="-122"/>
                          <a:ea typeface="楷体" pitchFamily="49" charset="-122"/>
                        </a:rPr>
                        <a:t>I</a:t>
                      </a:r>
                      <a:r>
                        <a:rPr lang="en-US" altLang="zh-CN" baseline="-25000" dirty="0" smtClean="0">
                          <a:latin typeface="楷体" pitchFamily="49" charset="-122"/>
                          <a:ea typeface="楷体" pitchFamily="49" charset="-122"/>
                        </a:rPr>
                        <a:t>n</a:t>
                      </a:r>
                      <a:r>
                        <a:rPr lang="en-US" altLang="zh-CN" dirty="0" smtClean="0">
                          <a:latin typeface="楷体" pitchFamily="49" charset="-122"/>
                          <a:ea typeface="楷体" pitchFamily="49" charset="-122"/>
                        </a:rPr>
                        <a:t>=(</a:t>
                      </a:r>
                      <a:r>
                        <a:rPr lang="en-US" altLang="zh-CN" dirty="0" err="1" smtClean="0">
                          <a:latin typeface="楷体" pitchFamily="49" charset="-122"/>
                          <a:ea typeface="楷体" pitchFamily="49" charset="-122"/>
                        </a:rPr>
                        <a:t>I</a:t>
                      </a:r>
                      <a:r>
                        <a:rPr lang="en-US" altLang="zh-CN" baseline="-25000" dirty="0" err="1" smtClean="0">
                          <a:latin typeface="楷体" pitchFamily="49" charset="-122"/>
                          <a:ea typeface="楷体" pitchFamily="49" charset="-122"/>
                        </a:rPr>
                        <a:t>nL</a:t>
                      </a:r>
                      <a:r>
                        <a:rPr lang="en-US" altLang="zh-CN" dirty="0" smtClean="0">
                          <a:latin typeface="楷体" pitchFamily="49" charset="-122"/>
                          <a:ea typeface="楷体" pitchFamily="49" charset="-122"/>
                        </a:rPr>
                        <a:t>, </a:t>
                      </a:r>
                      <a:r>
                        <a:rPr lang="en-US" altLang="zh-CN" dirty="0" err="1" smtClean="0">
                          <a:latin typeface="楷体" pitchFamily="49" charset="-122"/>
                          <a:ea typeface="楷体" pitchFamily="49" charset="-122"/>
                        </a:rPr>
                        <a:t>I</a:t>
                      </a:r>
                      <a:r>
                        <a:rPr lang="en-US" altLang="zh-CN" baseline="-25000" dirty="0" err="1" smtClean="0">
                          <a:latin typeface="楷体" pitchFamily="49" charset="-122"/>
                          <a:ea typeface="楷体" pitchFamily="49" charset="-122"/>
                        </a:rPr>
                        <a:t>nR</a:t>
                      </a:r>
                      <a:r>
                        <a:rPr lang="en-US" altLang="zh-CN" dirty="0" smtClean="0">
                          <a:latin typeface="楷体" pitchFamily="49" charset="-122"/>
                          <a:ea typeface="楷体" pitchFamily="49" charset="-122"/>
                        </a:rPr>
                        <a:t>)</a:t>
                      </a:r>
                    </a:p>
                  </a:txBody>
                  <a:tcPr>
                    <a:lnL w="12700" cap="flat" cmpd="sng" algn="ctr">
                      <a:noFill/>
                      <a:prstDash val="solid"/>
                      <a:round/>
                      <a:headEnd type="none" w="med" len="med"/>
                      <a:tailEnd type="none" w="med" len="med"/>
                    </a:lnL>
                  </a:tcPr>
                </a:tc>
                <a:tc hMerge="1">
                  <a:txBody>
                    <a:bodyPr/>
                    <a:lstStyle/>
                    <a:p>
                      <a:endParaRPr lang="zh-CN" altLang="en-US" dirty="0"/>
                    </a:p>
                  </a:txBody>
                  <a:tcPr/>
                </a:tc>
                <a:extLst>
                  <a:ext uri="{0D108BD9-81ED-4DB2-BD59-A6C34878D82A}">
                    <a16:rowId xmlns:a16="http://schemas.microsoft.com/office/drawing/2014/main" val="10001"/>
                  </a:ext>
                </a:extLst>
              </a:tr>
            </a:tbl>
          </a:graphicData>
        </a:graphic>
      </p:graphicFrame>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114</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1" name="流程图: 可选过程 10">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2" name="流程图: 可选过程 11">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3" name="流程图: 可选过程 12">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37002062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marL="514350" indent="-457200">
              <a:spcBef>
                <a:spcPts val="480"/>
              </a:spcBef>
              <a:buFont typeface="+mj-lt"/>
              <a:buAutoNum type="arabicParenR"/>
            </a:pPr>
            <a:r>
              <a:rPr lang="en-US" altLang="zh-CN" sz="2000" dirty="0" smtClean="0">
                <a:solidFill>
                  <a:srgbClr val="FF0000"/>
                </a:solidFill>
              </a:rPr>
              <a:t>Alice</a:t>
            </a:r>
            <a:r>
              <a:rPr lang="zh-CN" altLang="en-US" sz="2000" dirty="0" smtClean="0">
                <a:solidFill>
                  <a:srgbClr val="FF0000"/>
                </a:solidFill>
              </a:rPr>
              <a:t>准备</a:t>
            </a:r>
            <a:r>
              <a:rPr lang="en-US" altLang="zh-CN" sz="2000" dirty="0" smtClean="0">
                <a:solidFill>
                  <a:srgbClr val="FF0000"/>
                </a:solidFill>
              </a:rPr>
              <a:t>100</a:t>
            </a:r>
            <a:r>
              <a:rPr lang="zh-CN" altLang="en-US" sz="2000" dirty="0" smtClean="0">
                <a:solidFill>
                  <a:srgbClr val="FF0000"/>
                </a:solidFill>
              </a:rPr>
              <a:t>张</a:t>
            </a:r>
            <a:r>
              <a:rPr lang="en-US" altLang="zh-CN" sz="2000" dirty="0" smtClean="0">
                <a:solidFill>
                  <a:srgbClr val="FF0000"/>
                </a:solidFill>
              </a:rPr>
              <a:t>1000</a:t>
            </a:r>
            <a:r>
              <a:rPr lang="zh-CN" altLang="en-US" sz="2000" dirty="0" smtClean="0">
                <a:solidFill>
                  <a:srgbClr val="FF0000"/>
                </a:solidFill>
              </a:rPr>
              <a:t>美元的匿名汇票</a:t>
            </a:r>
            <a:endParaRPr lang="en-US" altLang="zh-CN" sz="2000" dirty="0" smtClean="0">
              <a:solidFill>
                <a:srgbClr val="FF0000"/>
              </a:solidFill>
            </a:endParaRPr>
          </a:p>
          <a:p>
            <a:pPr marL="514350" indent="-457200">
              <a:spcBef>
                <a:spcPts val="480"/>
              </a:spcBef>
              <a:buFont typeface="+mj-lt"/>
              <a:buAutoNum type="arabicParenR"/>
            </a:pPr>
            <a:r>
              <a:rPr lang="en-US" altLang="zh-CN" sz="2000" dirty="0" smtClean="0"/>
              <a:t>Alice</a:t>
            </a:r>
            <a:r>
              <a:rPr lang="zh-CN" altLang="en-US" sz="2000" dirty="0" smtClean="0"/>
              <a:t>把每张汇票和一张复写纸放进一个信封中，共</a:t>
            </a:r>
            <a:r>
              <a:rPr lang="en-US" altLang="zh-CN" sz="2000" dirty="0" smtClean="0"/>
              <a:t>100</a:t>
            </a:r>
            <a:r>
              <a:rPr lang="zh-CN" altLang="en-US" sz="2000" dirty="0" smtClean="0"/>
              <a:t>个信封，交给银行</a:t>
            </a:r>
            <a:endParaRPr lang="en-US" altLang="zh-CN" sz="2000" dirty="0" smtClean="0"/>
          </a:p>
          <a:p>
            <a:pPr marL="514350" indent="-457200">
              <a:spcBef>
                <a:spcPts val="480"/>
              </a:spcBef>
              <a:buFont typeface="+mj-lt"/>
              <a:buAutoNum type="arabicParenR"/>
            </a:pPr>
            <a:r>
              <a:rPr lang="zh-CN" altLang="en-US" sz="2000" dirty="0" smtClean="0"/>
              <a:t>银行开启</a:t>
            </a:r>
            <a:r>
              <a:rPr lang="en-US" altLang="zh-CN" sz="2000" dirty="0" smtClean="0"/>
              <a:t>99</a:t>
            </a:r>
            <a:r>
              <a:rPr lang="zh-CN" altLang="en-US" sz="2000" dirty="0" smtClean="0"/>
              <a:t>个信封，并确认每个都是一张</a:t>
            </a:r>
            <a:r>
              <a:rPr lang="en-US" altLang="zh-CN" sz="2000" dirty="0" smtClean="0"/>
              <a:t>1000</a:t>
            </a:r>
            <a:r>
              <a:rPr lang="zh-CN" altLang="en-US" sz="2000" dirty="0" smtClean="0"/>
              <a:t>美元的汇票，且每张的唯一字符串不同，</a:t>
            </a:r>
            <a:r>
              <a:rPr lang="zh-CN" altLang="en-US" sz="2000" dirty="0" smtClean="0">
                <a:solidFill>
                  <a:srgbClr val="FF0000"/>
                </a:solidFill>
              </a:rPr>
              <a:t>并要求</a:t>
            </a:r>
            <a:r>
              <a:rPr lang="en-US" altLang="zh-CN" sz="2000" dirty="0" smtClean="0">
                <a:solidFill>
                  <a:srgbClr val="FF0000"/>
                </a:solidFill>
              </a:rPr>
              <a:t>Alice</a:t>
            </a:r>
            <a:r>
              <a:rPr lang="zh-CN" altLang="en-US" sz="2000" dirty="0" smtClean="0">
                <a:solidFill>
                  <a:srgbClr val="FF0000"/>
                </a:solidFill>
              </a:rPr>
              <a:t>揭示所有识别字符串，验证正确</a:t>
            </a:r>
            <a:endParaRPr lang="en-US" altLang="zh-CN" sz="2000" dirty="0" smtClean="0">
              <a:solidFill>
                <a:srgbClr val="FF0000"/>
              </a:solidFill>
            </a:endParaRPr>
          </a:p>
          <a:p>
            <a:pPr marL="514350" indent="-457200">
              <a:spcBef>
                <a:spcPts val="480"/>
              </a:spcBef>
              <a:buFont typeface="+mj-lt"/>
              <a:buAutoNum type="arabicParenR"/>
            </a:pPr>
            <a:r>
              <a:rPr lang="zh-CN" altLang="en-US" sz="2000" dirty="0" smtClean="0"/>
              <a:t>银行在未开启的信封上签名，签名通过复写纸印到汇票上。银行把该信封还给</a:t>
            </a:r>
            <a:r>
              <a:rPr lang="en-US" altLang="zh-CN" sz="2000" dirty="0" smtClean="0"/>
              <a:t>Alice</a:t>
            </a:r>
            <a:r>
              <a:rPr lang="zh-CN" altLang="en-US" sz="2000" dirty="0" smtClean="0"/>
              <a:t>，并从她账户上扣除</a:t>
            </a:r>
            <a:r>
              <a:rPr lang="en-US" altLang="zh-CN" sz="2000" dirty="0" smtClean="0"/>
              <a:t>1000</a:t>
            </a:r>
            <a:r>
              <a:rPr lang="zh-CN" altLang="en-US" sz="2000" dirty="0" smtClean="0"/>
              <a:t>美元。</a:t>
            </a:r>
            <a:endParaRPr lang="en-US" altLang="zh-CN" sz="2000" dirty="0" smtClean="0"/>
          </a:p>
          <a:p>
            <a:pPr marL="514350" indent="-457200">
              <a:spcBef>
                <a:spcPts val="480"/>
              </a:spcBef>
              <a:buFont typeface="+mj-lt"/>
              <a:buAutoNum type="arabicParenR"/>
            </a:pPr>
            <a:r>
              <a:rPr lang="en-US" altLang="zh-CN" sz="2000" dirty="0" smtClean="0"/>
              <a:t>Alice</a:t>
            </a:r>
            <a:r>
              <a:rPr lang="zh-CN" altLang="en-US" sz="2000" dirty="0" smtClean="0"/>
              <a:t>打开信封，在某商人处花掉汇票</a:t>
            </a:r>
            <a:endParaRPr lang="en-US" altLang="zh-CN" sz="2000" dirty="0" smtClean="0"/>
          </a:p>
          <a:p>
            <a:pPr marL="514350" indent="-457200">
              <a:spcBef>
                <a:spcPts val="480"/>
              </a:spcBef>
              <a:buFont typeface="+mj-lt"/>
              <a:buAutoNum type="arabicParenR"/>
            </a:pPr>
            <a:r>
              <a:rPr lang="zh-CN" altLang="en-US" sz="2000" dirty="0" smtClean="0"/>
              <a:t>商人检查银行签名以确信汇票是合法的</a:t>
            </a:r>
            <a:endParaRPr lang="en-US" altLang="zh-CN" sz="2000" dirty="0" smtClean="0"/>
          </a:p>
          <a:p>
            <a:pPr marL="514350" indent="-457200">
              <a:spcBef>
                <a:spcPts val="480"/>
              </a:spcBef>
              <a:buFont typeface="+mj-lt"/>
              <a:buAutoNum type="arabicParenR"/>
            </a:pPr>
            <a:r>
              <a:rPr lang="zh-CN" altLang="en-US" sz="2000" dirty="0" smtClean="0">
                <a:solidFill>
                  <a:srgbClr val="FF0000"/>
                </a:solidFill>
              </a:rPr>
              <a:t>商人要求</a:t>
            </a:r>
            <a:r>
              <a:rPr lang="en-US" altLang="zh-CN" sz="2000" dirty="0" smtClean="0">
                <a:solidFill>
                  <a:srgbClr val="FF0000"/>
                </a:solidFill>
              </a:rPr>
              <a:t>Alice</a:t>
            </a:r>
            <a:r>
              <a:rPr lang="zh-CN" altLang="en-US" sz="2000" dirty="0" smtClean="0">
                <a:solidFill>
                  <a:srgbClr val="FF0000"/>
                </a:solidFill>
              </a:rPr>
              <a:t>随机揭示汇票上每个识别字符串的左半或右半。实际上，商人给</a:t>
            </a:r>
            <a:r>
              <a:rPr lang="en-US" altLang="zh-CN" sz="2000" dirty="0" smtClean="0">
                <a:solidFill>
                  <a:srgbClr val="FF0000"/>
                </a:solidFill>
              </a:rPr>
              <a:t>Alice</a:t>
            </a:r>
            <a:r>
              <a:rPr lang="zh-CN" altLang="en-US" sz="2000" dirty="0" smtClean="0">
                <a:solidFill>
                  <a:srgbClr val="FF0000"/>
                </a:solidFill>
              </a:rPr>
              <a:t>一个随机</a:t>
            </a:r>
            <a:r>
              <a:rPr lang="en-US" altLang="zh-CN" sz="2000" dirty="0" smtClean="0">
                <a:solidFill>
                  <a:srgbClr val="FF0000"/>
                </a:solidFill>
              </a:rPr>
              <a:t>n</a:t>
            </a:r>
            <a:r>
              <a:rPr lang="zh-CN" altLang="en-US" sz="2000" dirty="0" smtClean="0">
                <a:solidFill>
                  <a:srgbClr val="FF0000"/>
                </a:solidFill>
              </a:rPr>
              <a:t>位串，</a:t>
            </a:r>
            <a:r>
              <a:rPr lang="en-US" altLang="zh-CN" sz="2000" dirty="0" smtClean="0">
                <a:solidFill>
                  <a:srgbClr val="FF0000"/>
                </a:solidFill>
              </a:rPr>
              <a:t>Alice</a:t>
            </a:r>
            <a:r>
              <a:rPr lang="zh-CN" altLang="en-US" sz="2000" dirty="0" smtClean="0">
                <a:solidFill>
                  <a:srgbClr val="FF0000"/>
                </a:solidFill>
              </a:rPr>
              <a:t>根据每位是</a:t>
            </a:r>
            <a:r>
              <a:rPr lang="en-US" altLang="zh-CN" sz="2000" dirty="0" smtClean="0">
                <a:solidFill>
                  <a:srgbClr val="FF0000"/>
                </a:solidFill>
              </a:rPr>
              <a:t>1</a:t>
            </a:r>
            <a:r>
              <a:rPr lang="zh-CN" altLang="en-US" sz="2000" dirty="0" smtClean="0">
                <a:solidFill>
                  <a:srgbClr val="FF0000"/>
                </a:solidFill>
              </a:rPr>
              <a:t>或</a:t>
            </a:r>
            <a:r>
              <a:rPr lang="en-US" altLang="zh-CN" sz="2000" dirty="0" smtClean="0">
                <a:solidFill>
                  <a:srgbClr val="FF0000"/>
                </a:solidFill>
              </a:rPr>
              <a:t>0</a:t>
            </a:r>
            <a:r>
              <a:rPr lang="zh-CN" altLang="en-US" sz="2000" dirty="0" smtClean="0">
                <a:solidFill>
                  <a:srgbClr val="FF0000"/>
                </a:solidFill>
              </a:rPr>
              <a:t>来揭示左半或右半</a:t>
            </a:r>
            <a:endParaRPr lang="en-US" altLang="zh-CN" sz="2000" dirty="0" smtClean="0">
              <a:solidFill>
                <a:srgbClr val="FF0000"/>
              </a:solidFill>
            </a:endParaRPr>
          </a:p>
          <a:p>
            <a:pPr marL="514350" indent="-457200">
              <a:spcBef>
                <a:spcPts val="480"/>
              </a:spcBef>
              <a:buFont typeface="+mj-lt"/>
              <a:buAutoNum type="arabicParenR"/>
            </a:pPr>
            <a:r>
              <a:rPr lang="en-US" altLang="zh-CN" sz="2000" dirty="0" smtClean="0"/>
              <a:t>Alice</a:t>
            </a:r>
            <a:r>
              <a:rPr lang="zh-CN" altLang="en-US" sz="2000" dirty="0" smtClean="0"/>
              <a:t>照办</a:t>
            </a:r>
            <a:endParaRPr lang="en-US" altLang="zh-CN" sz="2000" dirty="0" smtClean="0"/>
          </a:p>
          <a:p>
            <a:pPr marL="514350" indent="-457200">
              <a:spcBef>
                <a:spcPts val="480"/>
              </a:spcBef>
              <a:buFont typeface="+mj-lt"/>
              <a:buAutoNum type="arabicParenR"/>
            </a:pPr>
            <a:r>
              <a:rPr lang="zh-CN" altLang="en-US" sz="2000" dirty="0" smtClean="0"/>
              <a:t>商人拿汇票到银行</a:t>
            </a:r>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115</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6476490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marL="514350" indent="-457200">
              <a:spcBef>
                <a:spcPts val="480"/>
              </a:spcBef>
              <a:buFont typeface="+mj-lt"/>
              <a:buAutoNum type="arabicParenR" startAt="10"/>
            </a:pPr>
            <a:r>
              <a:rPr lang="zh-CN" altLang="en-US" sz="2000" dirty="0" smtClean="0"/>
              <a:t>银行验证它的签名，并检查上面的唯一字符串不在它的已支付数据库中，再将</a:t>
            </a:r>
            <a:r>
              <a:rPr lang="en-US" altLang="zh-CN" sz="2000" dirty="0" smtClean="0"/>
              <a:t>1000</a:t>
            </a:r>
            <a:r>
              <a:rPr lang="zh-CN" altLang="en-US" sz="2000" dirty="0" smtClean="0"/>
              <a:t>美元划入商人账户，并记录该唯一字符串及汇票上的识别字符串</a:t>
            </a:r>
            <a:endParaRPr lang="en-US" altLang="zh-CN" sz="2000" dirty="0" smtClean="0"/>
          </a:p>
          <a:p>
            <a:pPr marL="514350" indent="-457200">
              <a:spcBef>
                <a:spcPts val="480"/>
              </a:spcBef>
              <a:buFont typeface="+mj-lt"/>
              <a:buAutoNum type="arabicParenR" startAt="10"/>
            </a:pPr>
            <a:r>
              <a:rPr lang="zh-CN" altLang="en-US" sz="2000" dirty="0" smtClean="0"/>
              <a:t>若唯一字符串已在支付数据库中，银行拒绝支付。若汇票上的识别字符串和数据库中的相同，则是商人复印了汇票；若不同，则是</a:t>
            </a:r>
            <a:r>
              <a:rPr lang="en-US" altLang="zh-CN" sz="2000" dirty="0" smtClean="0"/>
              <a:t>Alice</a:t>
            </a:r>
            <a:r>
              <a:rPr lang="zh-CN" altLang="en-US" sz="2000" dirty="0" smtClean="0"/>
              <a:t>复印了汇票</a:t>
            </a:r>
            <a:endParaRPr lang="en-US" altLang="zh-CN" sz="2000" dirty="0" smtClean="0"/>
          </a:p>
          <a:p>
            <a:pPr marL="914400" lvl="1" indent="-457200">
              <a:spcBef>
                <a:spcPts val="480"/>
              </a:spcBef>
              <a:buFont typeface="+mj-lt"/>
              <a:buAutoNum type="arabicParenR" startAt="10"/>
            </a:pPr>
            <a:endParaRPr lang="en-US" altLang="zh-CN" sz="2000" dirty="0" smtClean="0"/>
          </a:p>
          <a:p>
            <a:r>
              <a:rPr lang="zh-CN" altLang="en-US" sz="2400" dirty="0" smtClean="0"/>
              <a:t>若是</a:t>
            </a:r>
            <a:r>
              <a:rPr lang="en-US" altLang="zh-CN" sz="2400" dirty="0" smtClean="0"/>
              <a:t>Alice</a:t>
            </a:r>
            <a:r>
              <a:rPr lang="zh-CN" altLang="en-US" sz="2400" dirty="0" smtClean="0"/>
              <a:t>复印了汇票，银行可以找到她：</a:t>
            </a:r>
            <a:endParaRPr lang="en-US" altLang="zh-CN" sz="2400" dirty="0" smtClean="0"/>
          </a:p>
          <a:p>
            <a:pPr lvl="1"/>
            <a:r>
              <a:rPr lang="zh-CN" altLang="en-US" sz="2000" dirty="0" smtClean="0"/>
              <a:t>两个商人随机选择的位串一般不会一致</a:t>
            </a:r>
            <a:endParaRPr lang="en-US" altLang="zh-CN" sz="2000" dirty="0" smtClean="0"/>
          </a:p>
          <a:p>
            <a:pPr lvl="1"/>
            <a:r>
              <a:rPr lang="zh-CN" altLang="en-US" sz="2000" dirty="0" smtClean="0"/>
              <a:t>银行可以找到一个识别字符串位，在这个位串上，一个商人让</a:t>
            </a:r>
            <a:r>
              <a:rPr lang="en-US" altLang="zh-CN" sz="2000" dirty="0" smtClean="0"/>
              <a:t>Alice</a:t>
            </a:r>
            <a:r>
              <a:rPr lang="zh-CN" altLang="en-US" sz="2000" dirty="0" smtClean="0"/>
              <a:t>揭示了左半，另一个商人让</a:t>
            </a:r>
            <a:r>
              <a:rPr lang="en-US" altLang="zh-CN" sz="2000" dirty="0" smtClean="0"/>
              <a:t>Alice</a:t>
            </a:r>
            <a:r>
              <a:rPr lang="zh-CN" altLang="en-US" sz="2000" dirty="0" smtClean="0"/>
              <a:t>揭示了右半</a:t>
            </a:r>
            <a:endParaRPr lang="en-US" altLang="zh-CN" sz="2000" dirty="0" smtClean="0"/>
          </a:p>
          <a:p>
            <a:pPr lvl="1"/>
            <a:r>
              <a:rPr lang="zh-CN" altLang="en-US" sz="2000" dirty="0" smtClean="0"/>
              <a:t>由两半可以重建</a:t>
            </a:r>
            <a:r>
              <a:rPr lang="en-US" altLang="zh-CN" sz="2000" dirty="0" smtClean="0"/>
              <a:t>Alice</a:t>
            </a:r>
            <a:r>
              <a:rPr lang="zh-CN" altLang="en-US" sz="2000" dirty="0" smtClean="0"/>
              <a:t>身份</a:t>
            </a:r>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116</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0585661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smtClean="0"/>
              <a:t>优点：</a:t>
            </a:r>
            <a:endParaRPr lang="en-US" altLang="zh-CN" sz="2400" dirty="0" smtClean="0"/>
          </a:p>
          <a:p>
            <a:pPr lvl="1"/>
            <a:r>
              <a:rPr lang="en-US" altLang="zh-CN" sz="2000" dirty="0" smtClean="0"/>
              <a:t>Alice</a:t>
            </a:r>
            <a:r>
              <a:rPr lang="zh-CN" altLang="en-US" sz="2000" dirty="0" smtClean="0"/>
              <a:t>不能欺骗银行</a:t>
            </a:r>
            <a:endParaRPr lang="en-US" altLang="zh-CN" sz="2000" dirty="0" smtClean="0"/>
          </a:p>
          <a:p>
            <a:pPr lvl="1"/>
            <a:r>
              <a:rPr lang="zh-CN" altLang="en-US" sz="2000" dirty="0" smtClean="0"/>
              <a:t>商人不能欺骗银行</a:t>
            </a:r>
            <a:endParaRPr lang="en-US" altLang="zh-CN" sz="2000" dirty="0" smtClean="0"/>
          </a:p>
          <a:p>
            <a:pPr lvl="1"/>
            <a:r>
              <a:rPr lang="en-US" altLang="zh-CN" sz="2000" dirty="0" smtClean="0"/>
              <a:t>Alice</a:t>
            </a:r>
            <a:r>
              <a:rPr lang="zh-CN" altLang="en-US" sz="2000" dirty="0" smtClean="0"/>
              <a:t>和商人合谋也不能欺骗银行</a:t>
            </a:r>
            <a:endParaRPr lang="en-US" altLang="zh-CN" sz="2000" dirty="0" smtClean="0"/>
          </a:p>
          <a:p>
            <a:pPr lvl="1"/>
            <a:r>
              <a:rPr lang="zh-CN" altLang="en-US" sz="2000" dirty="0" smtClean="0"/>
              <a:t>银行不能知道是</a:t>
            </a:r>
            <a:r>
              <a:rPr lang="en-US" altLang="zh-CN" sz="2000" dirty="0" smtClean="0"/>
              <a:t>Alice</a:t>
            </a:r>
            <a:r>
              <a:rPr lang="zh-CN" altLang="en-US" sz="2000" dirty="0" smtClean="0"/>
              <a:t>在商人那里使用的汇票</a:t>
            </a:r>
            <a:endParaRPr lang="en-US" altLang="zh-CN" sz="2000" dirty="0" smtClean="0"/>
          </a:p>
          <a:p>
            <a:pPr lvl="1"/>
            <a:r>
              <a:rPr lang="zh-CN" altLang="en-US" sz="2000" dirty="0" smtClean="0"/>
              <a:t>银行和商人在一起也不能知道</a:t>
            </a:r>
            <a:r>
              <a:rPr lang="en-US" altLang="zh-CN" sz="2000" dirty="0" smtClean="0"/>
              <a:t>Alice</a:t>
            </a:r>
            <a:r>
              <a:rPr lang="zh-CN" altLang="en-US" sz="2000" dirty="0" smtClean="0"/>
              <a:t>是谁</a:t>
            </a:r>
            <a:endParaRPr lang="en-US" altLang="zh-CN" sz="2000" dirty="0" smtClean="0"/>
          </a:p>
          <a:p>
            <a:pPr lvl="1"/>
            <a:endParaRPr lang="en-US" altLang="zh-CN" sz="2000" dirty="0" smtClean="0"/>
          </a:p>
          <a:p>
            <a:r>
              <a:rPr lang="zh-CN" altLang="en-US" sz="2400" dirty="0" smtClean="0"/>
              <a:t>缺点：</a:t>
            </a:r>
            <a:endParaRPr lang="en-US" altLang="zh-CN" sz="2400" dirty="0" smtClean="0"/>
          </a:p>
          <a:p>
            <a:pPr lvl="1"/>
            <a:r>
              <a:rPr lang="zh-CN" altLang="en-US" sz="2000" dirty="0" smtClean="0"/>
              <a:t>若</a:t>
            </a:r>
            <a:r>
              <a:rPr lang="en-US" altLang="zh-CN" sz="2000" dirty="0" smtClean="0"/>
              <a:t>Eve</a:t>
            </a:r>
            <a:r>
              <a:rPr lang="zh-CN" altLang="en-US" sz="2000" dirty="0" smtClean="0"/>
              <a:t>窃听了</a:t>
            </a:r>
            <a:r>
              <a:rPr lang="en-US" altLang="zh-CN" sz="2000" dirty="0" smtClean="0"/>
              <a:t>Alice</a:t>
            </a:r>
            <a:r>
              <a:rPr lang="zh-CN" altLang="en-US" sz="2000" dirty="0" smtClean="0"/>
              <a:t>和商人的通信，则他可以早于商人到银行那里提款，而商人会被认为欺诈</a:t>
            </a:r>
            <a:endParaRPr lang="en-US" altLang="zh-CN" sz="2000" dirty="0" smtClean="0"/>
          </a:p>
          <a:p>
            <a:pPr lvl="1"/>
            <a:r>
              <a:rPr lang="zh-CN" altLang="en-US" sz="2000" dirty="0" smtClean="0"/>
              <a:t>若</a:t>
            </a:r>
            <a:r>
              <a:rPr lang="en-US" altLang="zh-CN" sz="2000" dirty="0" smtClean="0"/>
              <a:t>Eve</a:t>
            </a:r>
            <a:r>
              <a:rPr lang="zh-CN" altLang="en-US" sz="2000" dirty="0" smtClean="0"/>
              <a:t>偷到</a:t>
            </a:r>
            <a:r>
              <a:rPr lang="en-US" altLang="zh-CN" sz="2000" dirty="0" smtClean="0"/>
              <a:t>Alice</a:t>
            </a:r>
            <a:r>
              <a:rPr lang="zh-CN" altLang="en-US" sz="2000" dirty="0" smtClean="0"/>
              <a:t>的汇票，并知道了揭示识别字符串的方法，他可以先于</a:t>
            </a:r>
            <a:r>
              <a:rPr lang="en-US" altLang="zh-CN" sz="2000" dirty="0" smtClean="0"/>
              <a:t>Alice</a:t>
            </a:r>
            <a:r>
              <a:rPr lang="zh-CN" altLang="en-US" sz="2000" dirty="0" smtClean="0"/>
              <a:t>花掉汇票，而</a:t>
            </a:r>
            <a:r>
              <a:rPr lang="en-US" altLang="zh-CN" sz="2000" dirty="0" smtClean="0"/>
              <a:t>Alice</a:t>
            </a:r>
            <a:r>
              <a:rPr lang="zh-CN" altLang="en-US" sz="2000" dirty="0" smtClean="0"/>
              <a:t>会被认为欺诈</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75924384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高明的犯罪：</a:t>
            </a:r>
            <a:r>
              <a:rPr lang="en-US" altLang="zh-CN" dirty="0" smtClean="0"/>
              <a:t>Alice</a:t>
            </a:r>
            <a:r>
              <a:rPr lang="zh-CN" altLang="en-US" dirty="0" smtClean="0"/>
              <a:t>绑架案</a:t>
            </a:r>
            <a:endParaRPr lang="zh-CN" altLang="en-US" dirty="0"/>
          </a:p>
        </p:txBody>
      </p:sp>
      <p:sp>
        <p:nvSpPr>
          <p:cNvPr id="3" name="内容占位符 2"/>
          <p:cNvSpPr>
            <a:spLocks noGrp="1"/>
          </p:cNvSpPr>
          <p:nvPr>
            <p:ph idx="1"/>
          </p:nvPr>
        </p:nvSpPr>
        <p:spPr/>
        <p:txBody>
          <a:bodyPr>
            <a:normAutofit/>
          </a:bodyPr>
          <a:lstStyle/>
          <a:p>
            <a:pPr marL="514350" indent="-457200">
              <a:buFont typeface="+mj-lt"/>
              <a:buAutoNum type="arabicParenR"/>
            </a:pPr>
            <a:r>
              <a:rPr lang="en-US" altLang="zh-CN" sz="2000" dirty="0" smtClean="0"/>
              <a:t>Alice</a:t>
            </a:r>
            <a:r>
              <a:rPr lang="zh-CN" altLang="en-US" sz="2000" dirty="0" smtClean="0"/>
              <a:t>绑架了一个婴儿</a:t>
            </a:r>
            <a:endParaRPr lang="en-US" altLang="zh-CN" sz="2000" dirty="0" smtClean="0"/>
          </a:p>
          <a:p>
            <a:pPr marL="514350" indent="-457200">
              <a:buFont typeface="+mj-lt"/>
              <a:buAutoNum type="arabicParenR"/>
            </a:pPr>
            <a:r>
              <a:rPr lang="en-US" altLang="zh-CN" sz="2000" dirty="0" smtClean="0"/>
              <a:t>Alice</a:t>
            </a:r>
            <a:r>
              <a:rPr lang="zh-CN" altLang="en-US" sz="2000" dirty="0" smtClean="0"/>
              <a:t>准备了</a:t>
            </a:r>
            <a:r>
              <a:rPr lang="en-US" altLang="zh-CN" sz="2000" dirty="0" smtClean="0"/>
              <a:t>10000</a:t>
            </a:r>
            <a:r>
              <a:rPr lang="zh-CN" altLang="en-US" sz="2000" dirty="0" smtClean="0"/>
              <a:t>张每张</a:t>
            </a:r>
            <a:r>
              <a:rPr lang="en-US" altLang="zh-CN" sz="2000" dirty="0" smtClean="0"/>
              <a:t>1000</a:t>
            </a:r>
            <a:r>
              <a:rPr lang="zh-CN" altLang="en-US" sz="2000" dirty="0" smtClean="0"/>
              <a:t>美元的匿名汇票</a:t>
            </a:r>
            <a:endParaRPr lang="en-US" altLang="zh-CN" sz="2000" dirty="0" smtClean="0"/>
          </a:p>
          <a:p>
            <a:pPr marL="514350" indent="-457200">
              <a:buFont typeface="+mj-lt"/>
              <a:buAutoNum type="arabicParenR"/>
            </a:pPr>
            <a:r>
              <a:rPr lang="en-US" altLang="zh-CN" sz="2000" dirty="0" smtClean="0"/>
              <a:t>Alice</a:t>
            </a:r>
            <a:r>
              <a:rPr lang="zh-CN" altLang="en-US" sz="2000" dirty="0" smtClean="0"/>
              <a:t>用盲签名盲化所有汇票，把它们送给当局，并威胁当局必须按如下要求去做，否则杀死婴儿</a:t>
            </a:r>
            <a:endParaRPr lang="en-US" altLang="zh-CN" sz="2000" dirty="0" smtClean="0"/>
          </a:p>
          <a:p>
            <a:pPr marL="971550" lvl="1" indent="-457200">
              <a:buFont typeface="+mj-lt"/>
              <a:buAutoNum type="alphaLcParenR"/>
            </a:pPr>
            <a:r>
              <a:rPr lang="zh-CN" altLang="en-US" sz="2000" dirty="0" smtClean="0"/>
              <a:t>让银行签署所有的汇票</a:t>
            </a:r>
            <a:endParaRPr lang="en-US" altLang="zh-CN" sz="2000" dirty="0" smtClean="0"/>
          </a:p>
          <a:p>
            <a:pPr marL="971550" lvl="1" indent="-457200">
              <a:buFont typeface="+mj-lt"/>
              <a:buAutoNum type="alphaLcParenR"/>
            </a:pPr>
            <a:r>
              <a:rPr lang="zh-CN" altLang="en-US" sz="2000" dirty="0" smtClean="0"/>
              <a:t>在报纸上公布签名结果</a:t>
            </a:r>
            <a:endParaRPr lang="en-US" altLang="zh-CN" sz="2000" dirty="0" smtClean="0"/>
          </a:p>
          <a:p>
            <a:pPr marL="514350" indent="-457200">
              <a:buFont typeface="+mj-lt"/>
              <a:buAutoNum type="arabicParenR"/>
            </a:pPr>
            <a:r>
              <a:rPr lang="zh-CN" altLang="en-US" sz="2000" dirty="0" smtClean="0"/>
              <a:t>当局只好同意</a:t>
            </a:r>
            <a:endParaRPr lang="en-US" altLang="zh-CN" sz="2000" dirty="0" smtClean="0"/>
          </a:p>
          <a:p>
            <a:pPr marL="514350" indent="-457200">
              <a:buFont typeface="+mj-lt"/>
              <a:buAutoNum type="arabicParenR"/>
            </a:pPr>
            <a:r>
              <a:rPr lang="en-US" altLang="zh-CN" sz="2000" dirty="0" smtClean="0"/>
              <a:t>Alice</a:t>
            </a:r>
            <a:r>
              <a:rPr lang="zh-CN" altLang="en-US" sz="2000" dirty="0" smtClean="0"/>
              <a:t>购买报纸，得到签名结果，并释放婴儿。去盲后，开始花汇票</a:t>
            </a:r>
            <a:endParaRPr lang="en-US" altLang="zh-CN" sz="2000" dirty="0" smtClean="0"/>
          </a:p>
          <a:p>
            <a:pPr marL="514350" indent="-457200">
              <a:buFont typeface="+mj-lt"/>
              <a:buAutoNum type="arabicParenR"/>
            </a:pPr>
            <a:r>
              <a:rPr lang="zh-CN" altLang="en-US" sz="2000" dirty="0" smtClean="0"/>
              <a:t>当局无法靠追踪汇票来抓到她（汇票上的识别字符串当然是假的，</a:t>
            </a:r>
            <a:r>
              <a:rPr lang="en-US" altLang="zh-CN" sz="2000" dirty="0" smtClean="0"/>
              <a:t>Alice</a:t>
            </a:r>
            <a:r>
              <a:rPr lang="zh-CN" altLang="en-US" sz="2000" dirty="0" smtClean="0"/>
              <a:t>甚至可以多次使用，而不用担心银行找到她）</a:t>
            </a:r>
            <a:endParaRPr lang="en-US" altLang="zh-CN" sz="2000" dirty="0" smtClean="0"/>
          </a:p>
          <a:p>
            <a:endParaRPr lang="en-US" altLang="zh-CN" sz="2000" dirty="0" smtClean="0"/>
          </a:p>
          <a:p>
            <a:r>
              <a:rPr lang="zh-CN" altLang="en-US" sz="2000" dirty="0" smtClean="0">
                <a:solidFill>
                  <a:srgbClr val="FF0000"/>
                </a:solidFill>
              </a:rPr>
              <a:t>人们真的需要那么多隐私么？！</a:t>
            </a:r>
            <a:endParaRPr lang="en-US" altLang="zh-CN" sz="2000" dirty="0" smtClean="0">
              <a:solidFill>
                <a:srgbClr val="FF000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3996304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其它数字现金协议</a:t>
            </a:r>
            <a:endParaRPr lang="en-US" dirty="0"/>
          </a:p>
        </p:txBody>
      </p:sp>
      <p:sp>
        <p:nvSpPr>
          <p:cNvPr id="3" name="内容占位符 2"/>
          <p:cNvSpPr>
            <a:spLocks noGrp="1"/>
          </p:cNvSpPr>
          <p:nvPr>
            <p:ph idx="1"/>
          </p:nvPr>
        </p:nvSpPr>
        <p:spPr/>
        <p:txBody>
          <a:bodyPr/>
          <a:lstStyle/>
          <a:p>
            <a:r>
              <a:rPr lang="zh-CN" altLang="en-US" dirty="0" smtClean="0"/>
              <a:t>脱线式协议：</a:t>
            </a:r>
            <a:endParaRPr lang="en-US" altLang="zh-CN" dirty="0" smtClean="0"/>
          </a:p>
          <a:p>
            <a:pPr lvl="1"/>
            <a:r>
              <a:rPr lang="zh-CN" altLang="en-US" dirty="0" smtClean="0"/>
              <a:t>如前述协议</a:t>
            </a:r>
            <a:endParaRPr lang="en-US" altLang="zh-CN" dirty="0" smtClean="0"/>
          </a:p>
          <a:p>
            <a:pPr lvl="2"/>
            <a:r>
              <a:rPr lang="zh-CN" altLang="en-US" dirty="0" smtClean="0"/>
              <a:t>能够发现</a:t>
            </a:r>
            <a:r>
              <a:rPr lang="en-US" altLang="zh-CN" dirty="0" smtClean="0"/>
              <a:t>Alice</a:t>
            </a:r>
            <a:r>
              <a:rPr lang="zh-CN" altLang="en-US" dirty="0" smtClean="0"/>
              <a:t>行骗，但不能防止</a:t>
            </a:r>
            <a:r>
              <a:rPr lang="en-US" altLang="zh-CN" dirty="0" smtClean="0"/>
              <a:t>Alice</a:t>
            </a:r>
            <a:r>
              <a:rPr lang="zh-CN" altLang="en-US" dirty="0" smtClean="0"/>
              <a:t>行骗</a:t>
            </a:r>
            <a:endParaRPr lang="en-US" altLang="zh-CN" dirty="0" smtClean="0"/>
          </a:p>
          <a:p>
            <a:pPr lvl="1"/>
            <a:endParaRPr lang="en-US" altLang="zh-CN" dirty="0" smtClean="0"/>
          </a:p>
          <a:p>
            <a:r>
              <a:rPr lang="zh-CN" altLang="en-US" dirty="0" smtClean="0"/>
              <a:t>在线式系统</a:t>
            </a:r>
            <a:endParaRPr lang="en-US" altLang="zh-CN" dirty="0" smtClean="0"/>
          </a:p>
          <a:p>
            <a:pPr lvl="1"/>
            <a:r>
              <a:rPr lang="zh-CN" altLang="en-US" dirty="0" smtClean="0"/>
              <a:t>信用卡协议：每次付款都要和银行联系</a:t>
            </a:r>
            <a:endParaRPr lang="en-US" altLang="zh-CN" dirty="0" smtClean="0"/>
          </a:p>
          <a:p>
            <a:pPr lvl="1"/>
            <a:endParaRPr lang="en-US" altLang="zh-CN" dirty="0" smtClean="0"/>
          </a:p>
          <a:p>
            <a:r>
              <a:rPr lang="zh-CN" altLang="en-US" dirty="0" smtClean="0"/>
              <a:t>防篡改储值卡：</a:t>
            </a:r>
            <a:endParaRPr lang="en-US" altLang="zh-CN" dirty="0" smtClean="0"/>
          </a:p>
          <a:p>
            <a:pPr lvl="1"/>
            <a:r>
              <a:rPr lang="zh-CN" altLang="en-US" dirty="0" smtClean="0"/>
              <a:t>如一卡通</a:t>
            </a:r>
            <a:endParaRPr lang="en-US" altLang="zh-CN" dirty="0" smtClean="0"/>
          </a:p>
          <a:p>
            <a:pPr lvl="2"/>
            <a:r>
              <a:rPr lang="zh-CN" altLang="en-US" dirty="0" smtClean="0"/>
              <a:t>嵌入袖珍数据库，及“观察者”防篡改芯片</a:t>
            </a:r>
            <a:endParaRPr lang="en-US" altLang="zh-CN" dirty="0" smtClean="0"/>
          </a:p>
          <a:p>
            <a:pPr lvl="2"/>
            <a:r>
              <a:rPr lang="zh-CN" altLang="en-US" dirty="0" smtClean="0"/>
              <a:t>与银行连线时，银行检查数据库并发现欺骗行为</a:t>
            </a:r>
            <a:endParaRPr lang="en-US" altLang="zh-CN" dirty="0" smtClean="0"/>
          </a:p>
          <a:p>
            <a:pPr lvl="1"/>
            <a:endParaRPr 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119</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04073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357188"/>
            <a:ext cx="8472487" cy="6000750"/>
          </a:xfrm>
        </p:spPr>
        <p:txBody>
          <a:bodyPr/>
          <a:lstStyle/>
          <a:p>
            <a:r>
              <a:rPr lang="zh-CN" altLang="en-US" dirty="0" smtClean="0"/>
              <a:t>例：</a:t>
            </a:r>
            <a:r>
              <a:rPr lang="en-US" altLang="zh-CN" dirty="0" smtClean="0"/>
              <a:t>Alice</a:t>
            </a:r>
            <a:r>
              <a:rPr lang="zh-CN" altLang="en-US" dirty="0" smtClean="0"/>
              <a:t>想用支票从</a:t>
            </a:r>
            <a:r>
              <a:rPr lang="en-US" altLang="zh-CN" dirty="0" smtClean="0"/>
              <a:t>Bob</a:t>
            </a:r>
            <a:r>
              <a:rPr lang="zh-CN" altLang="en-US" dirty="0" smtClean="0"/>
              <a:t>处购买汽车</a:t>
            </a:r>
            <a:endParaRPr lang="en-US" altLang="zh-CN" dirty="0" smtClean="0"/>
          </a:p>
          <a:p>
            <a:pPr lvl="1"/>
            <a:r>
              <a:rPr lang="zh-CN" altLang="en-US" dirty="0" smtClean="0"/>
              <a:t>请律师做仲裁人</a:t>
            </a:r>
            <a:endParaRPr lang="en-US" altLang="zh-CN" dirty="0" smtClean="0"/>
          </a:p>
          <a:p>
            <a:pPr lvl="2"/>
            <a:r>
              <a:rPr lang="en-US" altLang="zh-CN" dirty="0" smtClean="0"/>
              <a:t>Bob</a:t>
            </a:r>
            <a:r>
              <a:rPr lang="zh-CN" altLang="en-US" dirty="0" smtClean="0"/>
              <a:t>把车给律师</a:t>
            </a:r>
            <a:endParaRPr lang="en-US" altLang="zh-CN" dirty="0" smtClean="0"/>
          </a:p>
          <a:p>
            <a:pPr lvl="2"/>
            <a:r>
              <a:rPr lang="en-US" altLang="zh-CN" dirty="0" smtClean="0"/>
              <a:t>Alice</a:t>
            </a:r>
            <a:r>
              <a:rPr lang="zh-CN" altLang="en-US" dirty="0" smtClean="0"/>
              <a:t>将支票交给</a:t>
            </a:r>
            <a:r>
              <a:rPr lang="en-US" altLang="zh-CN" dirty="0" smtClean="0"/>
              <a:t>Bob</a:t>
            </a:r>
          </a:p>
          <a:p>
            <a:pPr lvl="2"/>
            <a:r>
              <a:rPr lang="en-US" altLang="zh-CN" dirty="0" smtClean="0"/>
              <a:t>Bob</a:t>
            </a:r>
            <a:r>
              <a:rPr lang="zh-CN" altLang="en-US" dirty="0" smtClean="0"/>
              <a:t>兑现支票</a:t>
            </a:r>
            <a:endParaRPr lang="en-US" altLang="zh-CN" dirty="0" smtClean="0"/>
          </a:p>
          <a:p>
            <a:pPr lvl="2"/>
            <a:r>
              <a:rPr lang="zh-CN" altLang="en-US" dirty="0" smtClean="0"/>
              <a:t>经过规定时间，律师将车交给</a:t>
            </a:r>
            <a:r>
              <a:rPr lang="en-US" altLang="zh-CN" dirty="0" smtClean="0"/>
              <a:t>Alice</a:t>
            </a:r>
            <a:r>
              <a:rPr lang="zh-CN" altLang="en-US" dirty="0" smtClean="0"/>
              <a:t>。若在此时间内</a:t>
            </a:r>
            <a:r>
              <a:rPr lang="en-US" altLang="zh-CN" dirty="0" smtClean="0"/>
              <a:t>Bob</a:t>
            </a:r>
            <a:r>
              <a:rPr lang="zh-CN" altLang="en-US" dirty="0" smtClean="0"/>
              <a:t>未能兑现支票，则</a:t>
            </a:r>
            <a:r>
              <a:rPr lang="en-US" altLang="zh-CN" dirty="0" smtClean="0"/>
              <a:t>Bob</a:t>
            </a:r>
            <a:r>
              <a:rPr lang="zh-CN" altLang="en-US" dirty="0" smtClean="0"/>
              <a:t>向律师提交证据，并取回车</a:t>
            </a:r>
            <a:endParaRPr lang="en-US" altLang="zh-CN" dirty="0" smtClean="0"/>
          </a:p>
          <a:p>
            <a:pPr lvl="1"/>
            <a:endParaRPr lang="en-US" altLang="zh-CN" dirty="0" smtClean="0"/>
          </a:p>
          <a:p>
            <a:pPr lvl="1"/>
            <a:r>
              <a:rPr lang="zh-CN" altLang="en-US" dirty="0" smtClean="0"/>
              <a:t>由银行做仲裁人</a:t>
            </a:r>
            <a:endParaRPr lang="en-US" altLang="zh-CN" dirty="0" smtClean="0"/>
          </a:p>
          <a:p>
            <a:pPr lvl="2"/>
            <a:r>
              <a:rPr lang="en-US" altLang="zh-CN" dirty="0" smtClean="0"/>
              <a:t>Alice</a:t>
            </a:r>
            <a:r>
              <a:rPr lang="zh-CN" altLang="en-US" dirty="0" smtClean="0"/>
              <a:t>开支票给银行</a:t>
            </a:r>
            <a:endParaRPr lang="en-US" altLang="zh-CN" dirty="0" smtClean="0"/>
          </a:p>
          <a:p>
            <a:pPr lvl="2"/>
            <a:r>
              <a:rPr lang="zh-CN" altLang="en-US" dirty="0" smtClean="0"/>
              <a:t>银行验证</a:t>
            </a:r>
            <a:r>
              <a:rPr lang="en-US" altLang="zh-CN" dirty="0" smtClean="0"/>
              <a:t>Alice</a:t>
            </a:r>
            <a:r>
              <a:rPr lang="zh-CN" altLang="en-US" dirty="0" smtClean="0"/>
              <a:t>存款后，将保付支票交给</a:t>
            </a:r>
            <a:r>
              <a:rPr lang="en-US" altLang="zh-CN" dirty="0" smtClean="0"/>
              <a:t>Alice</a:t>
            </a:r>
          </a:p>
          <a:p>
            <a:pPr lvl="2"/>
            <a:r>
              <a:rPr lang="en-US" altLang="zh-CN" dirty="0" smtClean="0"/>
              <a:t>Alice</a:t>
            </a:r>
            <a:r>
              <a:rPr lang="zh-CN" altLang="en-US" dirty="0" smtClean="0"/>
              <a:t>将保付支票给</a:t>
            </a:r>
            <a:r>
              <a:rPr lang="en-US" altLang="zh-CN" dirty="0" smtClean="0"/>
              <a:t>Bob</a:t>
            </a:r>
            <a:r>
              <a:rPr lang="zh-CN" altLang="en-US" dirty="0" smtClean="0"/>
              <a:t>，</a:t>
            </a:r>
            <a:r>
              <a:rPr lang="en-US" altLang="zh-CN" dirty="0" smtClean="0"/>
              <a:t>Bob</a:t>
            </a:r>
            <a:r>
              <a:rPr lang="zh-CN" altLang="en-US" dirty="0" smtClean="0"/>
              <a:t>将车给</a:t>
            </a:r>
            <a:r>
              <a:rPr lang="en-US" altLang="zh-CN" dirty="0" smtClean="0"/>
              <a:t>Alice</a:t>
            </a:r>
          </a:p>
          <a:p>
            <a:pPr lvl="2"/>
            <a:r>
              <a:rPr lang="en-US" altLang="zh-CN" dirty="0" smtClean="0"/>
              <a:t>Bob</a:t>
            </a:r>
            <a:r>
              <a:rPr lang="zh-CN" altLang="en-US" dirty="0" smtClean="0"/>
              <a:t>兑现保付支票</a:t>
            </a:r>
            <a:endParaRPr lang="en-US" altLang="zh-CN" dirty="0" smtClean="0"/>
          </a:p>
          <a:p>
            <a:pPr lvl="1"/>
            <a:endParaRPr lang="en-US" altLang="zh-CN" dirty="0" smtClean="0"/>
          </a:p>
          <a:p>
            <a:pPr lvl="1"/>
            <a:r>
              <a:rPr lang="zh-CN" altLang="en-US" dirty="0" smtClean="0"/>
              <a:t>由公证人做仲裁人</a:t>
            </a:r>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12</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6" name="流程图: 可选过程 5">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7" name="流程图: 可选过程 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8" name="流程图: 可选过程 7">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9" name="流程图: 可选过程 8">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0" name="流程图: 可选过程 9">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93913662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理想数字现金系统的性质</a:t>
            </a:r>
            <a:endParaRPr lang="en-US" dirty="0"/>
          </a:p>
        </p:txBody>
      </p:sp>
      <p:sp>
        <p:nvSpPr>
          <p:cNvPr id="3" name="内容占位符 2"/>
          <p:cNvSpPr>
            <a:spLocks noGrp="1"/>
          </p:cNvSpPr>
          <p:nvPr>
            <p:ph idx="1"/>
          </p:nvPr>
        </p:nvSpPr>
        <p:spPr/>
        <p:txBody>
          <a:bodyPr/>
          <a:lstStyle/>
          <a:p>
            <a:r>
              <a:rPr lang="zh-CN" altLang="en-US" sz="2400" dirty="0" smtClean="0"/>
              <a:t>独立性：</a:t>
            </a:r>
            <a:endParaRPr lang="en-US" altLang="zh-CN" sz="2400" dirty="0" smtClean="0"/>
          </a:p>
          <a:p>
            <a:pPr lvl="1"/>
            <a:r>
              <a:rPr lang="zh-CN" altLang="en-US" sz="2000" dirty="0" smtClean="0"/>
              <a:t>安全性不依赖于物理位置，资金可以通过计算机网络传送</a:t>
            </a:r>
            <a:endParaRPr lang="en-US" altLang="zh-CN" sz="2000" dirty="0" smtClean="0"/>
          </a:p>
          <a:p>
            <a:r>
              <a:rPr lang="zh-CN" altLang="en-US" sz="2400" dirty="0" smtClean="0"/>
              <a:t>安全性：</a:t>
            </a:r>
            <a:endParaRPr lang="en-US" altLang="zh-CN" sz="2400" dirty="0" smtClean="0"/>
          </a:p>
          <a:p>
            <a:pPr lvl="1"/>
            <a:r>
              <a:rPr lang="zh-CN" altLang="en-US" sz="2000" dirty="0" smtClean="0"/>
              <a:t>数字现金不能被拷贝和重用</a:t>
            </a:r>
            <a:endParaRPr lang="en-US" altLang="zh-CN" sz="2000" dirty="0" smtClean="0"/>
          </a:p>
          <a:p>
            <a:r>
              <a:rPr lang="zh-CN" altLang="en-US" sz="2400" dirty="0" smtClean="0"/>
              <a:t>隐私性（不可追踪性）：</a:t>
            </a:r>
            <a:endParaRPr lang="en-US" altLang="zh-CN" sz="2400" dirty="0" smtClean="0"/>
          </a:p>
          <a:p>
            <a:pPr lvl="1"/>
            <a:r>
              <a:rPr lang="zh-CN" altLang="en-US" sz="2000" dirty="0" smtClean="0"/>
              <a:t>没有人能追踪用户的实际购物</a:t>
            </a:r>
            <a:endParaRPr lang="en-US" altLang="zh-CN" sz="2000" dirty="0" smtClean="0"/>
          </a:p>
          <a:p>
            <a:r>
              <a:rPr lang="zh-CN" altLang="en-US" sz="2400" dirty="0" smtClean="0"/>
              <a:t>脱线付款：</a:t>
            </a:r>
            <a:endParaRPr lang="en-US" altLang="zh-CN" sz="2400" dirty="0" smtClean="0"/>
          </a:p>
          <a:p>
            <a:pPr lvl="1"/>
            <a:r>
              <a:rPr lang="zh-CN" altLang="en-US" sz="2000" dirty="0" smtClean="0"/>
              <a:t>用户与商人的协议无需与银行连线</a:t>
            </a:r>
            <a:endParaRPr lang="en-US" altLang="zh-CN" sz="2000" dirty="0" smtClean="0"/>
          </a:p>
          <a:p>
            <a:r>
              <a:rPr lang="zh-CN" altLang="en-US" sz="2400" dirty="0" smtClean="0"/>
              <a:t>可转移性：</a:t>
            </a:r>
            <a:endParaRPr lang="en-US" altLang="zh-CN" sz="2400" dirty="0" smtClean="0"/>
          </a:p>
          <a:p>
            <a:pPr lvl="1"/>
            <a:r>
              <a:rPr lang="zh-CN" altLang="en-US" sz="2000" dirty="0" smtClean="0"/>
              <a:t>数字现金可以被转移给其他用户</a:t>
            </a:r>
            <a:endParaRPr lang="en-US" altLang="zh-CN" sz="2000" dirty="0" smtClean="0"/>
          </a:p>
          <a:p>
            <a:r>
              <a:rPr lang="zh-CN" altLang="en-US" sz="2400" dirty="0" smtClean="0"/>
              <a:t>可分性：</a:t>
            </a:r>
            <a:endParaRPr lang="en-US" altLang="zh-CN" sz="2400" dirty="0" smtClean="0"/>
          </a:p>
          <a:p>
            <a:pPr lvl="1"/>
            <a:r>
              <a:rPr lang="zh-CN" altLang="en-US" sz="2000" dirty="0" smtClean="0"/>
              <a:t>大额数字现金可以被拆分成小额数字现金</a:t>
            </a:r>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120</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5604313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第六节 密码协议的基本设计准则</a:t>
            </a:r>
            <a:endParaRPr lang="zh-CN" altLang="en-US" dirty="0"/>
          </a:p>
        </p:txBody>
      </p:sp>
      <p:sp>
        <p:nvSpPr>
          <p:cNvPr id="6" name="文本占位符 5"/>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121</a:t>
            </a:fld>
            <a:endParaRPr lang="en-US" altLang="zh-CN" dirty="0"/>
          </a:p>
        </p:txBody>
      </p:sp>
    </p:spTree>
    <p:extLst>
      <p:ext uri="{BB962C8B-B14F-4D97-AF65-F5344CB8AC3E}">
        <p14:creationId xmlns:p14="http://schemas.microsoft.com/office/powerpoint/2010/main" val="28105318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准则</a:t>
            </a:r>
            <a:r>
              <a:rPr lang="en-US" altLang="zh-CN" dirty="0" smtClean="0"/>
              <a:t>1</a:t>
            </a:r>
            <a:r>
              <a:rPr lang="zh-CN" altLang="en-US" dirty="0" smtClean="0"/>
              <a:t>：每个消息应清楚地说明它的意思，对消息的解释应完全依靠其内容。</a:t>
            </a:r>
            <a:endParaRPr lang="en-US" altLang="zh-CN" dirty="0" smtClean="0"/>
          </a:p>
          <a:p>
            <a:endParaRPr lang="en-US" altLang="zh-CN" dirty="0" smtClean="0"/>
          </a:p>
          <a:p>
            <a:r>
              <a:rPr lang="zh-CN" altLang="en-US" dirty="0" smtClean="0"/>
              <a:t>例如：</a:t>
            </a:r>
            <a:r>
              <a:rPr lang="en-US" altLang="zh-CN" dirty="0" smtClean="0"/>
              <a:t>A</a:t>
            </a:r>
            <a:r>
              <a:rPr lang="en-US" altLang="zh-CN" dirty="0" smtClean="0">
                <a:latin typeface="Times New Roman"/>
                <a:cs typeface="Times New Roman"/>
              </a:rPr>
              <a:t>→B: </a:t>
            </a:r>
            <a:r>
              <a:rPr lang="en-US" altLang="zh-CN" dirty="0" err="1" smtClean="0">
                <a:latin typeface="Times New Roman"/>
                <a:cs typeface="Times New Roman"/>
              </a:rPr>
              <a:t>E</a:t>
            </a:r>
            <a:r>
              <a:rPr lang="en-US" altLang="zh-CN" baseline="-25000" dirty="0" err="1" smtClean="0">
                <a:latin typeface="Times New Roman"/>
                <a:cs typeface="Times New Roman"/>
              </a:rPr>
              <a:t>Kb</a:t>
            </a:r>
            <a:r>
              <a:rPr lang="en-US" altLang="zh-CN" dirty="0" smtClean="0">
                <a:latin typeface="Times New Roman"/>
                <a:cs typeface="Times New Roman"/>
              </a:rPr>
              <a:t>(T</a:t>
            </a:r>
            <a:r>
              <a:rPr lang="en-US" altLang="zh-CN" baseline="-25000" dirty="0" smtClean="0">
                <a:latin typeface="Times New Roman"/>
                <a:cs typeface="Times New Roman"/>
              </a:rPr>
              <a:t>a</a:t>
            </a:r>
            <a:r>
              <a:rPr lang="en-US" altLang="zh-CN" dirty="0" smtClean="0">
                <a:latin typeface="Times New Roman"/>
                <a:cs typeface="Times New Roman"/>
              </a:rPr>
              <a:t>, </a:t>
            </a:r>
            <a:r>
              <a:rPr lang="en-US" altLang="zh-CN" dirty="0" err="1" smtClean="0">
                <a:latin typeface="Times New Roman"/>
                <a:cs typeface="Times New Roman"/>
              </a:rPr>
              <a:t>K</a:t>
            </a:r>
            <a:r>
              <a:rPr lang="en-US" altLang="zh-CN" baseline="-25000" dirty="0" err="1" smtClean="0">
                <a:latin typeface="Times New Roman"/>
                <a:cs typeface="Times New Roman"/>
              </a:rPr>
              <a:t>ab</a:t>
            </a:r>
            <a:r>
              <a:rPr lang="en-US" altLang="zh-CN" dirty="0" smtClean="0">
                <a:latin typeface="Times New Roman"/>
                <a:cs typeface="Times New Roman"/>
              </a:rPr>
              <a:t>, B, A)</a:t>
            </a:r>
            <a:endParaRPr lang="en-US" altLang="zh-CN" baseline="-25000" dirty="0" smtClean="0">
              <a:latin typeface="Times New Roman"/>
              <a:cs typeface="Times New Roman"/>
            </a:endParaRPr>
          </a:p>
          <a:p>
            <a:pPr lvl="1"/>
            <a:r>
              <a:rPr lang="en-US" altLang="zh-CN" dirty="0" smtClean="0"/>
              <a:t>A</a:t>
            </a:r>
            <a:r>
              <a:rPr lang="zh-CN" altLang="en-US" dirty="0" smtClean="0"/>
              <a:t>发送消息的意义是：</a:t>
            </a:r>
            <a:r>
              <a:rPr lang="en-US" altLang="zh-CN" dirty="0" smtClean="0"/>
              <a:t>A</a:t>
            </a:r>
            <a:r>
              <a:rPr lang="zh-CN" altLang="en-US" dirty="0" smtClean="0"/>
              <a:t>在时刻</a:t>
            </a:r>
            <a:r>
              <a:rPr lang="en-US" altLang="zh-CN" dirty="0" smtClean="0"/>
              <a:t>T</a:t>
            </a:r>
            <a:r>
              <a:rPr lang="en-US" altLang="zh-CN" baseline="-25000" dirty="0" smtClean="0"/>
              <a:t>a</a:t>
            </a:r>
            <a:r>
              <a:rPr lang="zh-CN" altLang="en-US" dirty="0" smtClean="0"/>
              <a:t>向</a:t>
            </a:r>
            <a:r>
              <a:rPr lang="en-US" altLang="zh-CN" dirty="0" smtClean="0"/>
              <a:t>B</a:t>
            </a:r>
            <a:r>
              <a:rPr lang="zh-CN" altLang="en-US" dirty="0" smtClean="0"/>
              <a:t>发送了一个用</a:t>
            </a:r>
            <a:r>
              <a:rPr lang="en-US" altLang="zh-CN" dirty="0" smtClean="0"/>
              <a:t>K</a:t>
            </a:r>
            <a:r>
              <a:rPr lang="en-US" altLang="zh-CN" baseline="-25000" dirty="0" smtClean="0"/>
              <a:t>b</a:t>
            </a:r>
            <a:r>
              <a:rPr lang="zh-CN" altLang="en-US" dirty="0" smtClean="0"/>
              <a:t>加密的会话密钥</a:t>
            </a:r>
            <a:r>
              <a:rPr lang="en-US" altLang="zh-CN" dirty="0" err="1" smtClean="0"/>
              <a:t>K</a:t>
            </a:r>
            <a:r>
              <a:rPr lang="en-US" altLang="zh-CN" baseline="-25000" dirty="0" err="1" smtClean="0"/>
              <a:t>ab</a:t>
            </a:r>
            <a:endParaRPr lang="en-US" altLang="zh-CN" baseline="-25000" dirty="0" smtClean="0"/>
          </a:p>
          <a:p>
            <a:pPr lvl="1"/>
            <a:r>
              <a:rPr lang="en-US" altLang="zh-CN" dirty="0" smtClean="0"/>
              <a:t>B</a:t>
            </a:r>
            <a:r>
              <a:rPr lang="zh-CN" altLang="en-US" dirty="0" smtClean="0"/>
              <a:t>接收消息的解释是：</a:t>
            </a:r>
            <a:r>
              <a:rPr lang="en-US" altLang="zh-CN" dirty="0" smtClean="0"/>
              <a:t>B</a:t>
            </a:r>
            <a:r>
              <a:rPr lang="zh-CN" altLang="en-US" dirty="0" smtClean="0"/>
              <a:t>收到了自称是</a:t>
            </a:r>
            <a:r>
              <a:rPr lang="en-US" altLang="zh-CN" dirty="0" smtClean="0"/>
              <a:t>A</a:t>
            </a:r>
            <a:r>
              <a:rPr lang="zh-CN" altLang="en-US" dirty="0" smtClean="0"/>
              <a:t>的实体在自称是</a:t>
            </a:r>
            <a:r>
              <a:rPr lang="en-US" altLang="zh-CN" dirty="0" smtClean="0"/>
              <a:t>T</a:t>
            </a:r>
            <a:r>
              <a:rPr lang="en-US" altLang="zh-CN" baseline="-25000" dirty="0" smtClean="0"/>
              <a:t>a</a:t>
            </a:r>
            <a:r>
              <a:rPr lang="zh-CN" altLang="en-US" dirty="0" smtClean="0"/>
              <a:t>时刻发送的用</a:t>
            </a:r>
            <a:r>
              <a:rPr lang="en-US" altLang="zh-CN" dirty="0" smtClean="0"/>
              <a:t>K</a:t>
            </a:r>
            <a:r>
              <a:rPr lang="en-US" altLang="zh-CN" baseline="-25000" dirty="0" smtClean="0"/>
              <a:t>b</a:t>
            </a:r>
            <a:r>
              <a:rPr lang="zh-CN" altLang="en-US" dirty="0" smtClean="0"/>
              <a:t>加密的会话密钥</a:t>
            </a:r>
            <a:r>
              <a:rPr lang="en-US" altLang="zh-CN" dirty="0" err="1" smtClean="0"/>
              <a:t>K</a:t>
            </a:r>
            <a:r>
              <a:rPr lang="en-US" altLang="zh-CN" baseline="-25000" dirty="0" err="1" smtClean="0"/>
              <a:t>ab</a:t>
            </a:r>
            <a:endParaRPr lang="en-US" altLang="zh-CN" baseline="-25000" dirty="0" smtClean="0"/>
          </a:p>
          <a:p>
            <a:pPr lvl="1"/>
            <a:endParaRPr lang="en-US" altLang="zh-CN"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6. </a:t>
            </a:r>
            <a:r>
              <a:rPr lang="zh-CN" altLang="zh-CN" sz="1000" dirty="0"/>
              <a:t>密码协议的基本设计准则</a:t>
            </a:r>
            <a:endParaRPr lang="zh-CN" altLang="en-US" sz="1000" dirty="0"/>
          </a:p>
        </p:txBody>
      </p:sp>
    </p:spTree>
    <p:extLst>
      <p:ext uri="{BB962C8B-B14F-4D97-AF65-F5344CB8AC3E}">
        <p14:creationId xmlns:p14="http://schemas.microsoft.com/office/powerpoint/2010/main" val="40699702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457200" y="1295400"/>
            <a:ext cx="8291264" cy="5029200"/>
          </a:xfrm>
        </p:spPr>
        <p:txBody>
          <a:bodyPr/>
          <a:lstStyle/>
          <a:p>
            <a:pPr>
              <a:buNone/>
            </a:pPr>
            <a:r>
              <a:rPr lang="zh-CN" altLang="en-US" dirty="0" smtClean="0"/>
              <a:t>准则</a:t>
            </a:r>
            <a:r>
              <a:rPr lang="en-US" altLang="zh-CN" dirty="0" smtClean="0"/>
              <a:t>2</a:t>
            </a:r>
            <a:r>
              <a:rPr lang="zh-CN" altLang="en-US" dirty="0" smtClean="0"/>
              <a:t>：协议的使用条件应该清楚地说明，以便协议的使用者能够根据条件来判断是否采用该协议。</a:t>
            </a:r>
            <a:endParaRPr lang="en-US" altLang="zh-CN" dirty="0" smtClean="0"/>
          </a:p>
          <a:p>
            <a:pPr lvl="1"/>
            <a:endParaRPr lang="en-US" altLang="zh-CN" dirty="0" smtClean="0"/>
          </a:p>
          <a:p>
            <a:pPr lvl="1"/>
            <a:r>
              <a:rPr lang="zh-CN" altLang="en-US" dirty="0" smtClean="0"/>
              <a:t>是否需要第三方？</a:t>
            </a:r>
            <a:endParaRPr lang="en-US" altLang="zh-CN" dirty="0" smtClean="0"/>
          </a:p>
          <a:p>
            <a:pPr lvl="1"/>
            <a:r>
              <a:rPr lang="zh-CN" altLang="en-US" dirty="0" smtClean="0"/>
              <a:t>会话密钥由可信第三方选定还是由会话的某一方选定？还是双方协商选定？</a:t>
            </a:r>
            <a:endParaRPr lang="en-US" altLang="zh-CN" dirty="0" smtClean="0"/>
          </a:p>
          <a:p>
            <a:pPr lvl="1"/>
            <a:r>
              <a:rPr lang="zh-CN" altLang="en-US" dirty="0" smtClean="0"/>
              <a:t>加密的级别有多高？</a:t>
            </a:r>
            <a:endParaRPr lang="en-US" altLang="zh-CN" dirty="0" smtClean="0"/>
          </a:p>
          <a:p>
            <a:pPr lvl="1"/>
            <a:r>
              <a:rPr lang="zh-CN" altLang="en-US" dirty="0" smtClean="0"/>
              <a:t>等等</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123</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6. </a:t>
            </a:r>
            <a:r>
              <a:rPr lang="zh-CN" altLang="zh-CN" sz="1000" dirty="0"/>
              <a:t>密码协议的基本设计准则</a:t>
            </a:r>
            <a:endParaRPr lang="zh-CN" altLang="en-US" sz="1000" dirty="0"/>
          </a:p>
        </p:txBody>
      </p:sp>
    </p:spTree>
    <p:extLst>
      <p:ext uri="{BB962C8B-B14F-4D97-AF65-F5344CB8AC3E}">
        <p14:creationId xmlns:p14="http://schemas.microsoft.com/office/powerpoint/2010/main" val="2265145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t>准则</a:t>
            </a:r>
            <a:r>
              <a:rPr lang="en-US" altLang="zh-CN" dirty="0" smtClean="0"/>
              <a:t>3</a:t>
            </a:r>
            <a:r>
              <a:rPr lang="zh-CN" altLang="en-US" dirty="0" smtClean="0"/>
              <a:t>：如果主体身份对于协议是必要的，那么应该谨慎处理主体的身份信息。</a:t>
            </a:r>
            <a:endParaRPr lang="en-US" altLang="zh-CN" dirty="0" smtClean="0"/>
          </a:p>
          <a:p>
            <a:pPr lvl="1"/>
            <a:r>
              <a:rPr lang="zh-CN" altLang="en-US" dirty="0" smtClean="0"/>
              <a:t>例如在协议中明确主体名字，并签名。</a:t>
            </a:r>
            <a:endParaRPr lang="en-US" altLang="zh-CN" dirty="0" smtClean="0"/>
          </a:p>
          <a:p>
            <a:pPr lvl="1"/>
            <a:endParaRPr lang="en-US" altLang="zh-CN" dirty="0" smtClean="0"/>
          </a:p>
          <a:p>
            <a:pPr lvl="1"/>
            <a:r>
              <a:rPr lang="zh-CN" altLang="en-US" dirty="0" smtClean="0"/>
              <a:t>例如，老师</a:t>
            </a:r>
            <a:r>
              <a:rPr lang="en-US" altLang="zh-CN" dirty="0" smtClean="0"/>
              <a:t>T</a:t>
            </a:r>
            <a:r>
              <a:rPr lang="zh-CN" altLang="en-US" dirty="0" smtClean="0"/>
              <a:t>给同学</a:t>
            </a:r>
            <a:r>
              <a:rPr lang="en-US" altLang="zh-CN" dirty="0" smtClean="0"/>
              <a:t>A</a:t>
            </a:r>
            <a:r>
              <a:rPr lang="zh-CN" altLang="en-US" dirty="0" smtClean="0"/>
              <a:t>发送消息</a:t>
            </a:r>
            <a:r>
              <a:rPr lang="en-US" altLang="zh-CN" dirty="0" smtClean="0"/>
              <a:t>M=</a:t>
            </a:r>
            <a:r>
              <a:rPr lang="zh-CN" altLang="en-US" dirty="0" smtClean="0"/>
              <a:t>“你得了</a:t>
            </a:r>
            <a:r>
              <a:rPr lang="en-US" altLang="zh-CN" dirty="0" smtClean="0"/>
              <a:t>100</a:t>
            </a:r>
            <a:r>
              <a:rPr lang="zh-CN" altLang="en-US" dirty="0" smtClean="0"/>
              <a:t>分”</a:t>
            </a:r>
            <a:endParaRPr lang="en-US" altLang="zh-CN" dirty="0" smtClean="0"/>
          </a:p>
          <a:p>
            <a:pPr lvl="2">
              <a:buNone/>
            </a:pPr>
            <a:r>
              <a:rPr lang="en-US" altLang="zh-CN" dirty="0" smtClean="0"/>
              <a:t>T</a:t>
            </a:r>
            <a:r>
              <a:rPr lang="en-US" altLang="zh-CN" dirty="0" smtClean="0">
                <a:sym typeface="Wingdings" pitchFamily="2" charset="2"/>
              </a:rPr>
              <a:t>A: </a:t>
            </a:r>
            <a:r>
              <a:rPr lang="en-US" altLang="zh-CN" dirty="0" smtClean="0"/>
              <a:t>E</a:t>
            </a:r>
            <a:r>
              <a:rPr lang="en-US" altLang="zh-CN" baseline="-25000" dirty="0" smtClean="0"/>
              <a:t>PU</a:t>
            </a:r>
            <a:r>
              <a:rPr lang="en-US" altLang="zh-CN" baseline="-40000" dirty="0" smtClean="0"/>
              <a:t>A</a:t>
            </a:r>
            <a:r>
              <a:rPr lang="en-US" altLang="zh-CN" dirty="0" smtClean="0"/>
              <a:t>(</a:t>
            </a:r>
            <a:r>
              <a:rPr lang="en-US" dirty="0" smtClean="0"/>
              <a:t>E</a:t>
            </a:r>
            <a:r>
              <a:rPr lang="en-US" baseline="-25000" dirty="0" smtClean="0"/>
              <a:t>PR</a:t>
            </a:r>
            <a:r>
              <a:rPr lang="en-US" baseline="-40000" dirty="0" smtClean="0"/>
              <a:t>T</a:t>
            </a:r>
            <a:r>
              <a:rPr lang="en-US" dirty="0" smtClean="0"/>
              <a:t>(M))  </a:t>
            </a:r>
            <a:r>
              <a:rPr lang="en-US" altLang="zh-CN" dirty="0" smtClean="0"/>
              <a:t>A</a:t>
            </a:r>
            <a:r>
              <a:rPr lang="zh-CN" altLang="en-US" dirty="0" smtClean="0"/>
              <a:t>可以解密消息后，用</a:t>
            </a:r>
            <a:r>
              <a:rPr lang="en-US" altLang="zh-CN" dirty="0" smtClean="0"/>
              <a:t>B</a:t>
            </a:r>
            <a:r>
              <a:rPr lang="zh-CN" altLang="en-US" dirty="0" smtClean="0"/>
              <a:t>的公钥加密转发给</a:t>
            </a:r>
            <a:r>
              <a:rPr lang="en-US" altLang="zh-CN" dirty="0" smtClean="0"/>
              <a:t>B</a:t>
            </a:r>
          </a:p>
          <a:p>
            <a:pPr lvl="2">
              <a:buNone/>
            </a:pPr>
            <a:r>
              <a:rPr lang="en-US" altLang="zh-CN" dirty="0" smtClean="0"/>
              <a:t>A</a:t>
            </a:r>
            <a:r>
              <a:rPr lang="en-US" altLang="zh-CN" dirty="0" smtClean="0">
                <a:sym typeface="Wingdings" pitchFamily="2" charset="2"/>
              </a:rPr>
              <a:t>B: </a:t>
            </a:r>
            <a:r>
              <a:rPr lang="en-US" altLang="zh-CN" dirty="0" smtClean="0"/>
              <a:t>E</a:t>
            </a:r>
            <a:r>
              <a:rPr lang="en-US" altLang="zh-CN" baseline="-25000" dirty="0" smtClean="0"/>
              <a:t>PU</a:t>
            </a:r>
            <a:r>
              <a:rPr lang="en-US" altLang="zh-CN" baseline="-40000" dirty="0" smtClean="0"/>
              <a:t>B</a:t>
            </a:r>
            <a:r>
              <a:rPr lang="en-US" altLang="zh-CN" dirty="0" smtClean="0"/>
              <a:t>(</a:t>
            </a:r>
            <a:r>
              <a:rPr lang="en-US" dirty="0" smtClean="0"/>
              <a:t>E</a:t>
            </a:r>
            <a:r>
              <a:rPr lang="en-US" baseline="-25000" dirty="0" smtClean="0"/>
              <a:t>PR</a:t>
            </a:r>
            <a:r>
              <a:rPr lang="en-US" baseline="-40000" dirty="0" smtClean="0"/>
              <a:t>T</a:t>
            </a:r>
            <a:r>
              <a:rPr lang="en-US" dirty="0" smtClean="0"/>
              <a:t>(M))  </a:t>
            </a:r>
            <a:r>
              <a:rPr lang="zh-CN" altLang="en-US" dirty="0" smtClean="0"/>
              <a:t>这样，老师</a:t>
            </a:r>
            <a:r>
              <a:rPr lang="en-US" altLang="zh-CN" dirty="0" smtClean="0"/>
              <a:t>T</a:t>
            </a:r>
            <a:r>
              <a:rPr lang="zh-CN" altLang="en-US" dirty="0" smtClean="0"/>
              <a:t>与同学</a:t>
            </a:r>
            <a:r>
              <a:rPr lang="en-US" altLang="zh-CN" dirty="0" smtClean="0"/>
              <a:t>B</a:t>
            </a:r>
            <a:r>
              <a:rPr lang="zh-CN" altLang="en-US" dirty="0" smtClean="0"/>
              <a:t>之间就产生了纠纷。</a:t>
            </a:r>
            <a:endParaRPr lang="en-US" altLang="zh-CN" dirty="0" smtClean="0"/>
          </a:p>
          <a:p>
            <a:pPr lvl="1">
              <a:buNone/>
            </a:pPr>
            <a:r>
              <a:rPr lang="en-US" altLang="zh-CN" dirty="0" smtClean="0"/>
              <a:t>	</a:t>
            </a:r>
            <a:r>
              <a:rPr lang="zh-CN" altLang="en-US" dirty="0" smtClean="0"/>
              <a:t>若将消息修改为</a:t>
            </a:r>
            <a:r>
              <a:rPr lang="en-US" altLang="zh-CN" dirty="0" smtClean="0"/>
              <a:t>M=</a:t>
            </a:r>
            <a:r>
              <a:rPr lang="zh-CN" altLang="en-US" dirty="0" smtClean="0"/>
              <a:t>“</a:t>
            </a:r>
            <a:r>
              <a:rPr lang="en-US" altLang="zh-CN" dirty="0" smtClean="0"/>
              <a:t>A</a:t>
            </a:r>
            <a:r>
              <a:rPr lang="zh-CN" altLang="en-US" dirty="0" smtClean="0"/>
              <a:t>，你的了</a:t>
            </a:r>
            <a:r>
              <a:rPr lang="en-US" altLang="zh-CN" dirty="0" smtClean="0"/>
              <a:t>100</a:t>
            </a:r>
            <a:r>
              <a:rPr lang="zh-CN" altLang="en-US" dirty="0" smtClean="0"/>
              <a:t>分”，则可以避免这个问题。</a:t>
            </a:r>
            <a:endParaRPr lang="en-US" altLang="zh-CN" dirty="0" smtClean="0"/>
          </a:p>
          <a:p>
            <a:pPr lvl="1">
              <a:buNone/>
            </a:pPr>
            <a:endParaRPr lang="en-US" altLang="zh-CN"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6. </a:t>
            </a:r>
            <a:r>
              <a:rPr lang="zh-CN" altLang="zh-CN" sz="1000" dirty="0"/>
              <a:t>密码协议的基本设计准则</a:t>
            </a:r>
            <a:endParaRPr lang="zh-CN" altLang="en-US" sz="1000" dirty="0"/>
          </a:p>
        </p:txBody>
      </p:sp>
    </p:spTree>
    <p:extLst>
      <p:ext uri="{BB962C8B-B14F-4D97-AF65-F5344CB8AC3E}">
        <p14:creationId xmlns:p14="http://schemas.microsoft.com/office/powerpoint/2010/main" val="359392115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buNone/>
            </a:pPr>
            <a:r>
              <a:rPr lang="zh-CN" altLang="en-US" dirty="0" smtClean="0"/>
              <a:t>准则</a:t>
            </a:r>
            <a:r>
              <a:rPr lang="en-US" altLang="zh-CN" dirty="0" smtClean="0"/>
              <a:t>4</a:t>
            </a:r>
            <a:r>
              <a:rPr lang="zh-CN" altLang="en-US" dirty="0" smtClean="0"/>
              <a:t>：应该清楚地知道协议中使用加密的目的。</a:t>
            </a:r>
            <a:endParaRPr lang="en-US" altLang="zh-CN" dirty="0" smtClean="0"/>
          </a:p>
          <a:p>
            <a:pPr lvl="1"/>
            <a:endParaRPr lang="en-US" altLang="zh-CN" dirty="0" smtClean="0"/>
          </a:p>
          <a:p>
            <a:pPr lvl="1"/>
            <a:r>
              <a:rPr lang="zh-CN" altLang="en-US" dirty="0" smtClean="0"/>
              <a:t>加密的运算量较大，乱用会导致资源浪费</a:t>
            </a:r>
            <a:endParaRPr lang="en-US" altLang="zh-CN" dirty="0" smtClean="0"/>
          </a:p>
          <a:p>
            <a:pPr lvl="1"/>
            <a:r>
              <a:rPr lang="zh-CN" altLang="en-US" dirty="0" smtClean="0"/>
              <a:t>加密不等同于安全</a:t>
            </a:r>
            <a:endParaRPr lang="en-US" altLang="zh-CN" dirty="0" smtClean="0"/>
          </a:p>
          <a:p>
            <a:pPr lvl="1"/>
            <a:endParaRPr lang="en-US" altLang="zh-CN" dirty="0" smtClean="0"/>
          </a:p>
          <a:p>
            <a:pPr lvl="1"/>
            <a:r>
              <a:rPr lang="zh-CN" altLang="en-US" dirty="0" smtClean="0"/>
              <a:t>例如：</a:t>
            </a:r>
            <a:r>
              <a:rPr lang="en-US" altLang="zh-CN" dirty="0" smtClean="0"/>
              <a:t>Kerberos 4</a:t>
            </a:r>
            <a:r>
              <a:rPr lang="zh-CN" altLang="en-US" dirty="0" smtClean="0"/>
              <a:t>中，使用了类似如下双重加密</a:t>
            </a:r>
            <a:endParaRPr lang="en-US" altLang="zh-CN" dirty="0" smtClean="0"/>
          </a:p>
          <a:p>
            <a:pPr lvl="1">
              <a:buNone/>
            </a:pPr>
            <a:r>
              <a:rPr lang="en-US" altLang="zh-CN" dirty="0" smtClean="0"/>
              <a:t>	S</a:t>
            </a:r>
            <a:r>
              <a:rPr lang="en-US" altLang="zh-CN" dirty="0" smtClean="0">
                <a:sym typeface="Wingdings" pitchFamily="2" charset="2"/>
              </a:rPr>
              <a:t>A: </a:t>
            </a:r>
            <a:r>
              <a:rPr lang="en-US" altLang="zh-CN" dirty="0" err="1" smtClean="0">
                <a:sym typeface="Wingdings" pitchFamily="2" charset="2"/>
              </a:rPr>
              <a:t>E</a:t>
            </a:r>
            <a:r>
              <a:rPr lang="en-US" altLang="zh-CN" baseline="-25000" dirty="0" err="1" smtClean="0">
                <a:sym typeface="Wingdings" pitchFamily="2" charset="2"/>
              </a:rPr>
              <a:t>Kas</a:t>
            </a:r>
            <a:r>
              <a:rPr lang="en-US" altLang="zh-CN" dirty="0" smtClean="0">
                <a:sym typeface="Wingdings" pitchFamily="2" charset="2"/>
              </a:rPr>
              <a:t>(Ts, </a:t>
            </a:r>
            <a:r>
              <a:rPr lang="en-US" altLang="zh-CN" dirty="0" err="1" smtClean="0">
                <a:sym typeface="Wingdings" pitchFamily="2" charset="2"/>
              </a:rPr>
              <a:t>K</a:t>
            </a:r>
            <a:r>
              <a:rPr lang="en-US" altLang="zh-CN" baseline="-25000" dirty="0" err="1" smtClean="0">
                <a:sym typeface="Wingdings" pitchFamily="2" charset="2"/>
              </a:rPr>
              <a:t>ab</a:t>
            </a:r>
            <a:r>
              <a:rPr lang="en-US" altLang="zh-CN" dirty="0" smtClean="0">
                <a:sym typeface="Wingdings" pitchFamily="2" charset="2"/>
              </a:rPr>
              <a:t>, B, </a:t>
            </a:r>
            <a:r>
              <a:rPr lang="en-US" altLang="zh-CN" dirty="0" err="1" smtClean="0">
                <a:sym typeface="Wingdings" pitchFamily="2" charset="2"/>
              </a:rPr>
              <a:t>E</a:t>
            </a:r>
            <a:r>
              <a:rPr lang="en-US" altLang="zh-CN" baseline="-25000" dirty="0" err="1" smtClean="0">
                <a:sym typeface="Wingdings" pitchFamily="2" charset="2"/>
              </a:rPr>
              <a:t>Kbs</a:t>
            </a:r>
            <a:r>
              <a:rPr lang="en-US" altLang="zh-CN" dirty="0" smtClean="0">
                <a:sym typeface="Wingdings" pitchFamily="2" charset="2"/>
              </a:rPr>
              <a:t>(Ts, </a:t>
            </a:r>
            <a:r>
              <a:rPr lang="en-US" altLang="zh-CN" dirty="0" err="1" smtClean="0">
                <a:sym typeface="Wingdings" pitchFamily="2" charset="2"/>
              </a:rPr>
              <a:t>K</a:t>
            </a:r>
            <a:r>
              <a:rPr lang="en-US" altLang="zh-CN" baseline="-25000" dirty="0" err="1" smtClean="0">
                <a:sym typeface="Wingdings" pitchFamily="2" charset="2"/>
              </a:rPr>
              <a:t>ab</a:t>
            </a:r>
            <a:r>
              <a:rPr lang="en-US" altLang="zh-CN" dirty="0" smtClean="0">
                <a:sym typeface="Wingdings" pitchFamily="2" charset="2"/>
              </a:rPr>
              <a:t>, A))</a:t>
            </a:r>
          </a:p>
          <a:p>
            <a:pPr lvl="1">
              <a:buNone/>
            </a:pPr>
            <a:r>
              <a:rPr lang="en-US" dirty="0" smtClean="0">
                <a:sym typeface="Wingdings" pitchFamily="2" charset="2"/>
              </a:rPr>
              <a:t>	</a:t>
            </a:r>
            <a:r>
              <a:rPr lang="zh-CN" altLang="en-US" dirty="0" smtClean="0">
                <a:sym typeface="Wingdings" pitchFamily="2" charset="2"/>
              </a:rPr>
              <a:t>其中，</a:t>
            </a:r>
            <a:r>
              <a:rPr lang="en-US" altLang="zh-CN" dirty="0" err="1" smtClean="0">
                <a:sym typeface="Wingdings" pitchFamily="2" charset="2"/>
              </a:rPr>
              <a:t>K</a:t>
            </a:r>
            <a:r>
              <a:rPr lang="en-US" altLang="zh-CN" baseline="-25000" dirty="0" err="1" smtClean="0">
                <a:sym typeface="Wingdings" pitchFamily="2" charset="2"/>
              </a:rPr>
              <a:t>as</a:t>
            </a:r>
            <a:r>
              <a:rPr lang="zh-CN" altLang="en-US" dirty="0" smtClean="0">
                <a:sym typeface="Wingdings" pitchFamily="2" charset="2"/>
              </a:rPr>
              <a:t>是</a:t>
            </a:r>
            <a:r>
              <a:rPr lang="en-US" altLang="zh-CN" dirty="0" smtClean="0">
                <a:sym typeface="Wingdings" pitchFamily="2" charset="2"/>
              </a:rPr>
              <a:t>A</a:t>
            </a:r>
            <a:r>
              <a:rPr lang="zh-CN" altLang="en-US" dirty="0" smtClean="0">
                <a:sym typeface="Wingdings" pitchFamily="2" charset="2"/>
              </a:rPr>
              <a:t>和</a:t>
            </a:r>
            <a:r>
              <a:rPr lang="en-US" altLang="zh-CN" dirty="0" smtClean="0">
                <a:sym typeface="Wingdings" pitchFamily="2" charset="2"/>
              </a:rPr>
              <a:t>S</a:t>
            </a:r>
            <a:r>
              <a:rPr lang="zh-CN" altLang="en-US" dirty="0" smtClean="0">
                <a:sym typeface="Wingdings" pitchFamily="2" charset="2"/>
              </a:rPr>
              <a:t>秘密共有的，</a:t>
            </a:r>
            <a:r>
              <a:rPr lang="en-US" altLang="zh-CN" dirty="0" err="1" smtClean="0">
                <a:sym typeface="Wingdings" pitchFamily="2" charset="2"/>
              </a:rPr>
              <a:t>K</a:t>
            </a:r>
            <a:r>
              <a:rPr lang="en-US" altLang="zh-CN" baseline="-25000" dirty="0" err="1" smtClean="0">
                <a:sym typeface="Wingdings" pitchFamily="2" charset="2"/>
              </a:rPr>
              <a:t>bs</a:t>
            </a:r>
            <a:r>
              <a:rPr lang="zh-CN" altLang="en-US" dirty="0" smtClean="0">
                <a:sym typeface="Wingdings" pitchFamily="2" charset="2"/>
              </a:rPr>
              <a:t>是</a:t>
            </a:r>
            <a:r>
              <a:rPr lang="en-US" altLang="zh-CN" dirty="0" smtClean="0">
                <a:sym typeface="Wingdings" pitchFamily="2" charset="2"/>
              </a:rPr>
              <a:t>B</a:t>
            </a:r>
            <a:r>
              <a:rPr lang="zh-CN" altLang="en-US" dirty="0" smtClean="0">
                <a:sym typeface="Wingdings" pitchFamily="2" charset="2"/>
              </a:rPr>
              <a:t>和</a:t>
            </a:r>
            <a:r>
              <a:rPr lang="en-US" altLang="zh-CN" dirty="0" smtClean="0">
                <a:sym typeface="Wingdings" pitchFamily="2" charset="2"/>
              </a:rPr>
              <a:t>S</a:t>
            </a:r>
            <a:r>
              <a:rPr lang="zh-CN" altLang="en-US" dirty="0" smtClean="0">
                <a:sym typeface="Wingdings" pitchFamily="2" charset="2"/>
              </a:rPr>
              <a:t>秘密共有的。从安全和认证的角度来看，这并没有增加安全性，却增加了计算量。不如使用</a:t>
            </a:r>
            <a:r>
              <a:rPr lang="en-US" altLang="zh-CN" dirty="0" smtClean="0">
                <a:sym typeface="Wingdings" pitchFamily="2" charset="2"/>
              </a:rPr>
              <a:t/>
            </a:r>
            <a:br>
              <a:rPr lang="en-US" altLang="zh-CN" dirty="0" smtClean="0">
                <a:sym typeface="Wingdings" pitchFamily="2" charset="2"/>
              </a:rPr>
            </a:br>
            <a:r>
              <a:rPr lang="en-US" altLang="zh-CN" dirty="0" smtClean="0"/>
              <a:t>S</a:t>
            </a:r>
            <a:r>
              <a:rPr lang="en-US" altLang="zh-CN" dirty="0" smtClean="0">
                <a:sym typeface="Wingdings" pitchFamily="2" charset="2"/>
              </a:rPr>
              <a:t>A: </a:t>
            </a:r>
            <a:r>
              <a:rPr lang="en-US" altLang="zh-CN" dirty="0" err="1" smtClean="0">
                <a:sym typeface="Wingdings" pitchFamily="2" charset="2"/>
              </a:rPr>
              <a:t>E</a:t>
            </a:r>
            <a:r>
              <a:rPr lang="en-US" altLang="zh-CN" baseline="-25000" dirty="0" err="1" smtClean="0">
                <a:sym typeface="Wingdings" pitchFamily="2" charset="2"/>
              </a:rPr>
              <a:t>Kas</a:t>
            </a:r>
            <a:r>
              <a:rPr lang="en-US" altLang="zh-CN" dirty="0" smtClean="0">
                <a:sym typeface="Wingdings" pitchFamily="2" charset="2"/>
              </a:rPr>
              <a:t>(</a:t>
            </a:r>
            <a:r>
              <a:rPr lang="en-US" altLang="zh-CN" dirty="0" err="1" smtClean="0">
                <a:sym typeface="Wingdings" pitchFamily="2" charset="2"/>
              </a:rPr>
              <a:t>Ts</a:t>
            </a:r>
            <a:r>
              <a:rPr lang="en-US" altLang="zh-CN" dirty="0" smtClean="0">
                <a:sym typeface="Wingdings" pitchFamily="2" charset="2"/>
              </a:rPr>
              <a:t>, </a:t>
            </a:r>
            <a:r>
              <a:rPr lang="en-US" altLang="zh-CN" dirty="0" err="1" smtClean="0">
                <a:sym typeface="Wingdings" pitchFamily="2" charset="2"/>
              </a:rPr>
              <a:t>K</a:t>
            </a:r>
            <a:r>
              <a:rPr lang="en-US" altLang="zh-CN" baseline="-25000" dirty="0" err="1" smtClean="0">
                <a:sym typeface="Wingdings" pitchFamily="2" charset="2"/>
              </a:rPr>
              <a:t>ab</a:t>
            </a:r>
            <a:r>
              <a:rPr lang="en-US" altLang="zh-CN" dirty="0" smtClean="0">
                <a:sym typeface="Wingdings" pitchFamily="2" charset="2"/>
              </a:rPr>
              <a:t>, B) || </a:t>
            </a:r>
            <a:r>
              <a:rPr lang="en-US" altLang="zh-CN" dirty="0" err="1" smtClean="0">
                <a:sym typeface="Wingdings" pitchFamily="2" charset="2"/>
              </a:rPr>
              <a:t>E</a:t>
            </a:r>
            <a:r>
              <a:rPr lang="en-US" altLang="zh-CN" baseline="-25000" dirty="0" err="1" smtClean="0">
                <a:sym typeface="Wingdings" pitchFamily="2" charset="2"/>
              </a:rPr>
              <a:t>Kbs</a:t>
            </a:r>
            <a:r>
              <a:rPr lang="en-US" altLang="zh-CN" dirty="0" smtClean="0">
                <a:sym typeface="Wingdings" pitchFamily="2" charset="2"/>
              </a:rPr>
              <a:t>(</a:t>
            </a:r>
            <a:r>
              <a:rPr lang="en-US" altLang="zh-CN" dirty="0" err="1" smtClean="0">
                <a:sym typeface="Wingdings" pitchFamily="2" charset="2"/>
              </a:rPr>
              <a:t>Ts</a:t>
            </a:r>
            <a:r>
              <a:rPr lang="en-US" altLang="zh-CN" dirty="0" smtClean="0">
                <a:sym typeface="Wingdings" pitchFamily="2" charset="2"/>
              </a:rPr>
              <a:t>, </a:t>
            </a:r>
            <a:r>
              <a:rPr lang="en-US" altLang="zh-CN" dirty="0" err="1" smtClean="0">
                <a:sym typeface="Wingdings" pitchFamily="2" charset="2"/>
              </a:rPr>
              <a:t>K</a:t>
            </a:r>
            <a:r>
              <a:rPr lang="en-US" altLang="zh-CN" baseline="-25000" dirty="0" err="1" smtClean="0">
                <a:sym typeface="Wingdings" pitchFamily="2" charset="2"/>
              </a:rPr>
              <a:t>ab</a:t>
            </a:r>
            <a:r>
              <a:rPr lang="en-US" altLang="zh-CN" dirty="0" smtClean="0">
                <a:sym typeface="Wingdings" pitchFamily="2" charset="2"/>
              </a:rPr>
              <a:t>, A)</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125</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6. </a:t>
            </a:r>
            <a:r>
              <a:rPr lang="zh-CN" altLang="zh-CN" sz="1000" dirty="0"/>
              <a:t>密码协议的基本设计准则</a:t>
            </a:r>
            <a:endParaRPr lang="zh-CN" altLang="en-US" sz="1000" dirty="0"/>
          </a:p>
        </p:txBody>
      </p:sp>
    </p:spTree>
    <p:extLst>
      <p:ext uri="{BB962C8B-B14F-4D97-AF65-F5344CB8AC3E}">
        <p14:creationId xmlns:p14="http://schemas.microsoft.com/office/powerpoint/2010/main" val="238076399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a:buNone/>
            </a:pPr>
            <a:r>
              <a:rPr lang="zh-CN" altLang="en-US" dirty="0" smtClean="0"/>
              <a:t>准则</a:t>
            </a:r>
            <a:r>
              <a:rPr lang="en-US" altLang="zh-CN" dirty="0" smtClean="0"/>
              <a:t>5</a:t>
            </a:r>
            <a:r>
              <a:rPr lang="zh-CN" altLang="en-US" dirty="0" smtClean="0"/>
              <a:t>：如果主体对已加密的消息进行了签名操作，并不能由此推断出主体知道该消息的内容。反之，如果主体对消息先签名后加密，那么可以推断主体知道该消息内容。</a:t>
            </a:r>
          </a:p>
          <a:p>
            <a:pPr lvl="1"/>
            <a:endParaRPr lang="en-US" altLang="zh-CN" dirty="0" smtClean="0"/>
          </a:p>
          <a:p>
            <a:pPr lvl="1"/>
            <a:r>
              <a:rPr lang="zh-CN" altLang="en-US" dirty="0" smtClean="0"/>
              <a:t>否则，可能骗取发送者的签名；或者解除发送者签名后用自己私钥重新签名，冒充知道发送者的秘密信息</a:t>
            </a:r>
            <a:endParaRPr lang="en-US" altLang="zh-CN" dirty="0" smtClean="0"/>
          </a:p>
          <a:p>
            <a:pPr lvl="1"/>
            <a:endParaRPr lang="en-US" altLang="zh-CN" dirty="0" smtClean="0"/>
          </a:p>
          <a:p>
            <a:pPr lvl="1"/>
            <a:r>
              <a:rPr lang="zh-CN" altLang="en-US" dirty="0" smtClean="0"/>
              <a:t>对于密码协议来说，签名应该在加密之前完成。这样既可以让接收者确认发送者的身份，也保证了发送者知道所发送消息的内容</a:t>
            </a:r>
            <a:endParaRPr lang="en-US" altLang="zh-CN" dirty="0" smtClean="0"/>
          </a:p>
          <a:p>
            <a:pPr lvl="1"/>
            <a:endParaRPr lang="en-US" altLang="zh-CN" dirty="0" smtClean="0"/>
          </a:p>
          <a:p>
            <a:pPr lvl="1"/>
            <a:r>
              <a:rPr lang="zh-CN" altLang="en-US" dirty="0" smtClean="0"/>
              <a:t>对消息签名时，必须考虑到消息内容的严谨，避免被重放</a:t>
            </a:r>
            <a:endParaRPr lang="en-US" altLang="zh-CN"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6. </a:t>
            </a:r>
            <a:r>
              <a:rPr lang="zh-CN" altLang="zh-CN" sz="1000" dirty="0"/>
              <a:t>密码协议的基本设计准则</a:t>
            </a:r>
            <a:endParaRPr lang="zh-CN" altLang="en-US" sz="1000" dirty="0"/>
          </a:p>
        </p:txBody>
      </p:sp>
    </p:spTree>
    <p:extLst>
      <p:ext uri="{BB962C8B-B14F-4D97-AF65-F5344CB8AC3E}">
        <p14:creationId xmlns:p14="http://schemas.microsoft.com/office/powerpoint/2010/main" val="37787689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457200" y="1295400"/>
            <a:ext cx="8579296" cy="5029200"/>
          </a:xfrm>
        </p:spPr>
        <p:txBody>
          <a:bodyPr/>
          <a:lstStyle/>
          <a:p>
            <a:pPr>
              <a:buNone/>
            </a:pPr>
            <a:r>
              <a:rPr lang="zh-CN" altLang="en-US" dirty="0" smtClean="0"/>
              <a:t>准则</a:t>
            </a:r>
            <a:r>
              <a:rPr lang="en-US" dirty="0" smtClean="0"/>
              <a:t>6</a:t>
            </a:r>
            <a:r>
              <a:rPr lang="zh-CN" altLang="en-US" dirty="0" smtClean="0"/>
              <a:t>：要清楚地知道协议中所使用的临时值的特性。</a:t>
            </a:r>
            <a:endParaRPr lang="en-US" dirty="0" smtClean="0"/>
          </a:p>
          <a:p>
            <a:pPr lvl="1"/>
            <a:endParaRPr lang="en-US" altLang="zh-CN" dirty="0" smtClean="0"/>
          </a:p>
          <a:p>
            <a:pPr lvl="1"/>
            <a:r>
              <a:rPr lang="zh-CN" altLang="en-US" dirty="0" smtClean="0"/>
              <a:t>临时值（时间戳、序列号、随机数）对于确保时间上的连续性和确保关联性的特性是不一样的。</a:t>
            </a:r>
            <a:endParaRPr lang="en-US" altLang="zh-CN" dirty="0" smtClean="0"/>
          </a:p>
          <a:p>
            <a:pPr lvl="1"/>
            <a:endParaRPr lang="en-US" altLang="zh-CN" dirty="0" smtClean="0"/>
          </a:p>
          <a:p>
            <a:pPr lvl="1"/>
            <a:r>
              <a:rPr lang="zh-CN" altLang="en-US" dirty="0" smtClean="0"/>
              <a:t>例如</a:t>
            </a:r>
            <a:r>
              <a:rPr lang="en-US" altLang="zh-CN" dirty="0" smtClean="0"/>
              <a:t>Otway-Rees</a:t>
            </a:r>
            <a:r>
              <a:rPr lang="zh-CN" altLang="en-US" dirty="0" smtClean="0"/>
              <a:t>会话密钥交换协议</a:t>
            </a:r>
            <a:endParaRPr lang="en-US" altLang="zh-CN" dirty="0" smtClean="0"/>
          </a:p>
          <a:p>
            <a:pPr marL="1371600" lvl="2" indent="-457200">
              <a:buFont typeface="+mj-lt"/>
              <a:buAutoNum type="arabicParenR"/>
            </a:pPr>
            <a:r>
              <a:rPr lang="en-US" altLang="zh-CN" dirty="0" smtClean="0"/>
              <a:t>A</a:t>
            </a:r>
            <a:r>
              <a:rPr lang="en-US" altLang="zh-CN" dirty="0" smtClean="0">
                <a:sym typeface="Wingdings" pitchFamily="2" charset="2"/>
              </a:rPr>
              <a:t>B: I, A, B, </a:t>
            </a:r>
            <a:r>
              <a:rPr lang="en-US" altLang="zh-CN" dirty="0" err="1" smtClean="0">
                <a:sym typeface="Wingdings" pitchFamily="2" charset="2"/>
              </a:rPr>
              <a:t>E</a:t>
            </a:r>
            <a:r>
              <a:rPr lang="en-US" altLang="zh-CN" baseline="-25000" dirty="0" err="1" smtClean="0">
                <a:sym typeface="Wingdings" pitchFamily="2" charset="2"/>
              </a:rPr>
              <a:t>Kas</a:t>
            </a:r>
            <a:r>
              <a:rPr lang="en-US" altLang="zh-CN" dirty="0" smtClean="0">
                <a:sym typeface="Wingdings" pitchFamily="2" charset="2"/>
              </a:rPr>
              <a:t>(N</a:t>
            </a:r>
            <a:r>
              <a:rPr lang="en-US" altLang="zh-CN" baseline="-25000" dirty="0" smtClean="0">
                <a:sym typeface="Wingdings" pitchFamily="2" charset="2"/>
              </a:rPr>
              <a:t>a</a:t>
            </a:r>
            <a:r>
              <a:rPr lang="en-US" altLang="zh-CN" dirty="0" smtClean="0">
                <a:sym typeface="Wingdings" pitchFamily="2" charset="2"/>
              </a:rPr>
              <a:t>, I, A, B)</a:t>
            </a:r>
          </a:p>
          <a:p>
            <a:pPr marL="1371600" lvl="2" indent="-457200">
              <a:buFont typeface="+mj-lt"/>
              <a:buAutoNum type="arabicParenR"/>
            </a:pPr>
            <a:r>
              <a:rPr lang="en-US" altLang="zh-CN" dirty="0" smtClean="0">
                <a:sym typeface="Wingdings" pitchFamily="2" charset="2"/>
              </a:rPr>
              <a:t>BS: I, A, B, </a:t>
            </a:r>
            <a:r>
              <a:rPr lang="en-US" altLang="zh-CN" dirty="0" err="1" smtClean="0">
                <a:sym typeface="Wingdings" pitchFamily="2" charset="2"/>
              </a:rPr>
              <a:t>E</a:t>
            </a:r>
            <a:r>
              <a:rPr lang="en-US" altLang="zh-CN" baseline="-25000" dirty="0" err="1" smtClean="0">
                <a:sym typeface="Wingdings" pitchFamily="2" charset="2"/>
              </a:rPr>
              <a:t>Kas</a:t>
            </a:r>
            <a:r>
              <a:rPr lang="en-US" altLang="zh-CN" dirty="0" smtClean="0">
                <a:sym typeface="Wingdings" pitchFamily="2" charset="2"/>
              </a:rPr>
              <a:t>(N</a:t>
            </a:r>
            <a:r>
              <a:rPr lang="en-US" altLang="zh-CN" baseline="-25000" dirty="0" smtClean="0">
                <a:sym typeface="Wingdings" pitchFamily="2" charset="2"/>
              </a:rPr>
              <a:t>a</a:t>
            </a:r>
            <a:r>
              <a:rPr lang="en-US" altLang="zh-CN" dirty="0" smtClean="0">
                <a:sym typeface="Wingdings" pitchFamily="2" charset="2"/>
              </a:rPr>
              <a:t>, I, A, B), </a:t>
            </a:r>
            <a:r>
              <a:rPr lang="en-US" altLang="zh-CN" dirty="0" err="1" smtClean="0">
                <a:sym typeface="Wingdings" pitchFamily="2" charset="2"/>
              </a:rPr>
              <a:t>E</a:t>
            </a:r>
            <a:r>
              <a:rPr lang="en-US" altLang="zh-CN" baseline="-25000" dirty="0" err="1" smtClean="0">
                <a:sym typeface="Wingdings" pitchFamily="2" charset="2"/>
              </a:rPr>
              <a:t>Kbs</a:t>
            </a:r>
            <a:r>
              <a:rPr lang="en-US" altLang="zh-CN" dirty="0" smtClean="0">
                <a:sym typeface="Wingdings" pitchFamily="2" charset="2"/>
              </a:rPr>
              <a:t>(</a:t>
            </a:r>
            <a:r>
              <a:rPr lang="en-US" altLang="zh-CN" dirty="0" err="1" smtClean="0">
                <a:sym typeface="Wingdings" pitchFamily="2" charset="2"/>
              </a:rPr>
              <a:t>N</a:t>
            </a:r>
            <a:r>
              <a:rPr lang="en-US" altLang="zh-CN" baseline="-25000" dirty="0" err="1" smtClean="0">
                <a:sym typeface="Wingdings" pitchFamily="2" charset="2"/>
              </a:rPr>
              <a:t>b</a:t>
            </a:r>
            <a:r>
              <a:rPr lang="en-US" altLang="zh-CN" dirty="0" smtClean="0">
                <a:sym typeface="Wingdings" pitchFamily="2" charset="2"/>
              </a:rPr>
              <a:t>, I, A, B)</a:t>
            </a:r>
          </a:p>
          <a:p>
            <a:pPr marL="1371600" lvl="2" indent="-457200">
              <a:buFont typeface="+mj-lt"/>
              <a:buAutoNum type="arabicParenR"/>
            </a:pPr>
            <a:r>
              <a:rPr lang="en-US" altLang="zh-CN" dirty="0" smtClean="0">
                <a:sym typeface="Wingdings" pitchFamily="2" charset="2"/>
              </a:rPr>
              <a:t>SB: I, </a:t>
            </a:r>
            <a:r>
              <a:rPr lang="en-US" altLang="zh-CN" dirty="0" err="1" smtClean="0">
                <a:sym typeface="Wingdings" pitchFamily="2" charset="2"/>
              </a:rPr>
              <a:t>E</a:t>
            </a:r>
            <a:r>
              <a:rPr lang="en-US" altLang="zh-CN" baseline="-25000" dirty="0" err="1" smtClean="0">
                <a:sym typeface="Wingdings" pitchFamily="2" charset="2"/>
              </a:rPr>
              <a:t>Kas</a:t>
            </a:r>
            <a:r>
              <a:rPr lang="en-US" altLang="zh-CN" dirty="0" smtClean="0">
                <a:sym typeface="Wingdings" pitchFamily="2" charset="2"/>
              </a:rPr>
              <a:t>(N</a:t>
            </a:r>
            <a:r>
              <a:rPr lang="en-US" altLang="zh-CN" baseline="-25000" dirty="0" smtClean="0">
                <a:sym typeface="Wingdings" pitchFamily="2" charset="2"/>
              </a:rPr>
              <a:t>a</a:t>
            </a:r>
            <a:r>
              <a:rPr lang="en-US" altLang="zh-CN" dirty="0" smtClean="0">
                <a:sym typeface="Wingdings" pitchFamily="2" charset="2"/>
              </a:rPr>
              <a:t>, </a:t>
            </a:r>
            <a:r>
              <a:rPr lang="en-US" altLang="zh-CN" dirty="0" err="1" smtClean="0">
                <a:sym typeface="Wingdings" pitchFamily="2" charset="2"/>
              </a:rPr>
              <a:t>K</a:t>
            </a:r>
            <a:r>
              <a:rPr lang="en-US" altLang="zh-CN" baseline="-25000" dirty="0" err="1" smtClean="0">
                <a:sym typeface="Wingdings" pitchFamily="2" charset="2"/>
              </a:rPr>
              <a:t>ab</a:t>
            </a:r>
            <a:r>
              <a:rPr lang="en-US" altLang="zh-CN" dirty="0" smtClean="0">
                <a:sym typeface="Wingdings" pitchFamily="2" charset="2"/>
              </a:rPr>
              <a:t>), </a:t>
            </a:r>
            <a:r>
              <a:rPr lang="en-US" altLang="zh-CN" dirty="0" err="1" smtClean="0">
                <a:sym typeface="Wingdings" pitchFamily="2" charset="2"/>
              </a:rPr>
              <a:t>E</a:t>
            </a:r>
            <a:r>
              <a:rPr lang="en-US" altLang="zh-CN" baseline="-25000" dirty="0" err="1" smtClean="0">
                <a:sym typeface="Wingdings" pitchFamily="2" charset="2"/>
              </a:rPr>
              <a:t>Kbs</a:t>
            </a:r>
            <a:r>
              <a:rPr lang="en-US" altLang="zh-CN" dirty="0" smtClean="0">
                <a:sym typeface="Wingdings" pitchFamily="2" charset="2"/>
              </a:rPr>
              <a:t>(</a:t>
            </a:r>
            <a:r>
              <a:rPr lang="en-US" altLang="zh-CN" dirty="0" err="1" smtClean="0">
                <a:sym typeface="Wingdings" pitchFamily="2" charset="2"/>
              </a:rPr>
              <a:t>N</a:t>
            </a:r>
            <a:r>
              <a:rPr lang="en-US" altLang="zh-CN" baseline="-25000" dirty="0" err="1" smtClean="0">
                <a:sym typeface="Wingdings" pitchFamily="2" charset="2"/>
              </a:rPr>
              <a:t>b</a:t>
            </a:r>
            <a:r>
              <a:rPr lang="en-US" altLang="zh-CN" dirty="0" smtClean="0">
                <a:sym typeface="Wingdings" pitchFamily="2" charset="2"/>
              </a:rPr>
              <a:t>, </a:t>
            </a:r>
            <a:r>
              <a:rPr lang="en-US" altLang="zh-CN" dirty="0" err="1" smtClean="0">
                <a:sym typeface="Wingdings" pitchFamily="2" charset="2"/>
              </a:rPr>
              <a:t>K</a:t>
            </a:r>
            <a:r>
              <a:rPr lang="en-US" altLang="zh-CN" baseline="-25000" dirty="0" err="1" smtClean="0">
                <a:sym typeface="Wingdings" pitchFamily="2" charset="2"/>
              </a:rPr>
              <a:t>ab</a:t>
            </a:r>
            <a:r>
              <a:rPr lang="en-US" altLang="zh-CN" dirty="0" smtClean="0">
                <a:sym typeface="Wingdings" pitchFamily="2" charset="2"/>
              </a:rPr>
              <a:t>)</a:t>
            </a:r>
          </a:p>
          <a:p>
            <a:pPr marL="1371600" lvl="2" indent="-457200">
              <a:buFont typeface="+mj-lt"/>
              <a:buAutoNum type="arabicParenR"/>
            </a:pPr>
            <a:r>
              <a:rPr lang="en-US" altLang="zh-CN" dirty="0" smtClean="0">
                <a:sym typeface="Wingdings" pitchFamily="2" charset="2"/>
              </a:rPr>
              <a:t>BA: I, </a:t>
            </a:r>
            <a:r>
              <a:rPr lang="en-US" altLang="zh-CN" dirty="0" err="1" smtClean="0">
                <a:sym typeface="Wingdings" pitchFamily="2" charset="2"/>
              </a:rPr>
              <a:t>E</a:t>
            </a:r>
            <a:r>
              <a:rPr lang="en-US" altLang="zh-CN" baseline="-25000" dirty="0" err="1" smtClean="0">
                <a:sym typeface="Wingdings" pitchFamily="2" charset="2"/>
              </a:rPr>
              <a:t>Kas</a:t>
            </a:r>
            <a:r>
              <a:rPr lang="en-US" altLang="zh-CN" dirty="0" smtClean="0">
                <a:sym typeface="Wingdings" pitchFamily="2" charset="2"/>
              </a:rPr>
              <a:t>(N</a:t>
            </a:r>
            <a:r>
              <a:rPr lang="en-US" altLang="zh-CN" baseline="-25000" dirty="0" smtClean="0">
                <a:sym typeface="Wingdings" pitchFamily="2" charset="2"/>
              </a:rPr>
              <a:t>a</a:t>
            </a:r>
            <a:r>
              <a:rPr lang="en-US" altLang="zh-CN" dirty="0" smtClean="0">
                <a:sym typeface="Wingdings" pitchFamily="2" charset="2"/>
              </a:rPr>
              <a:t>, </a:t>
            </a:r>
            <a:r>
              <a:rPr lang="en-US" altLang="zh-CN" dirty="0" err="1" smtClean="0">
                <a:sym typeface="Wingdings" pitchFamily="2" charset="2"/>
              </a:rPr>
              <a:t>K</a:t>
            </a:r>
            <a:r>
              <a:rPr lang="en-US" altLang="zh-CN" baseline="-25000" dirty="0" err="1" smtClean="0">
                <a:sym typeface="Wingdings" pitchFamily="2" charset="2"/>
              </a:rPr>
              <a:t>ab</a:t>
            </a:r>
            <a:r>
              <a:rPr lang="en-US" altLang="zh-CN" dirty="0" smtClean="0">
                <a:sym typeface="Wingdings" pitchFamily="2" charset="2"/>
              </a:rPr>
              <a:t>)</a:t>
            </a:r>
          </a:p>
          <a:p>
            <a:pPr lvl="1"/>
            <a:r>
              <a:rPr lang="zh-CN" altLang="en-US" dirty="0" smtClean="0"/>
              <a:t>这里索引号</a:t>
            </a:r>
            <a:r>
              <a:rPr lang="en-US" altLang="zh-CN" dirty="0" smtClean="0"/>
              <a:t>I</a:t>
            </a:r>
            <a:r>
              <a:rPr lang="zh-CN" altLang="en-US" dirty="0" smtClean="0"/>
              <a:t>的作用是联接认证协议，随机数</a:t>
            </a:r>
            <a:r>
              <a:rPr lang="en-US" altLang="zh-CN" dirty="0" smtClean="0"/>
              <a:t>N</a:t>
            </a:r>
            <a:r>
              <a:rPr lang="en-US" altLang="zh-CN" baseline="-25000" dirty="0" smtClean="0"/>
              <a:t>a</a:t>
            </a:r>
            <a:r>
              <a:rPr lang="zh-CN" altLang="en-US" dirty="0" smtClean="0"/>
              <a:t>和</a:t>
            </a:r>
            <a:r>
              <a:rPr lang="en-US" altLang="zh-CN" dirty="0" err="1" smtClean="0"/>
              <a:t>N</a:t>
            </a:r>
            <a:r>
              <a:rPr lang="en-US" altLang="zh-CN" baseline="-25000" dirty="0" err="1" smtClean="0"/>
              <a:t>b</a:t>
            </a:r>
            <a:r>
              <a:rPr lang="zh-CN" altLang="en-US" dirty="0" smtClean="0"/>
              <a:t>的作用是保证新鲜性</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127</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6. </a:t>
            </a:r>
            <a:r>
              <a:rPr lang="zh-CN" altLang="zh-CN" sz="1000" dirty="0"/>
              <a:t>密码协议的基本设计准则</a:t>
            </a:r>
            <a:endParaRPr lang="zh-CN" altLang="en-US" sz="1000" dirty="0"/>
          </a:p>
        </p:txBody>
      </p:sp>
    </p:spTree>
    <p:extLst>
      <p:ext uri="{BB962C8B-B14F-4D97-AF65-F5344CB8AC3E}">
        <p14:creationId xmlns:p14="http://schemas.microsoft.com/office/powerpoint/2010/main" val="7504679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准则</a:t>
            </a:r>
            <a:r>
              <a:rPr lang="en-US" altLang="zh-CN" dirty="0" smtClean="0"/>
              <a:t>7</a:t>
            </a:r>
            <a:r>
              <a:rPr lang="zh-CN" altLang="en-US" dirty="0" smtClean="0"/>
              <a:t>：在挑战－响应交换中，可以使用可预测的值（如计数器）来保证即时性。但如果该值对协议的影响很大，则应该对该值进行保护，防止入侵者模拟挑战并在以后重放响应。</a:t>
            </a:r>
            <a:endParaRPr lang="en-US" altLang="zh-CN" dirty="0" smtClean="0"/>
          </a:p>
          <a:p>
            <a:pPr lvl="1"/>
            <a:endParaRPr lang="en-US" altLang="zh-CN" dirty="0" smtClean="0"/>
          </a:p>
          <a:p>
            <a:pPr lvl="1"/>
            <a:r>
              <a:rPr lang="zh-CN" altLang="en-US" dirty="0" smtClean="0"/>
              <a:t>例如：</a:t>
            </a:r>
            <a:r>
              <a:rPr lang="en-US" altLang="zh-CN" dirty="0" smtClean="0"/>
              <a:t>A</a:t>
            </a:r>
            <a:r>
              <a:rPr lang="zh-CN" altLang="en-US" dirty="0" smtClean="0"/>
              <a:t>向系统查询当前时间</a:t>
            </a:r>
            <a:endParaRPr lang="en-US" altLang="zh-CN" dirty="0" smtClean="0"/>
          </a:p>
          <a:p>
            <a:pPr lvl="2"/>
            <a:r>
              <a:rPr lang="en-US" altLang="zh-CN" dirty="0" smtClean="0"/>
              <a:t>A</a:t>
            </a:r>
            <a:r>
              <a:rPr lang="en-US" altLang="zh-CN" dirty="0" smtClean="0">
                <a:sym typeface="Wingdings" pitchFamily="2" charset="2"/>
              </a:rPr>
              <a:t>S: A, N</a:t>
            </a:r>
            <a:r>
              <a:rPr lang="en-US" altLang="zh-CN" baseline="-25000" dirty="0" smtClean="0">
                <a:sym typeface="Wingdings" pitchFamily="2" charset="2"/>
              </a:rPr>
              <a:t>a</a:t>
            </a:r>
          </a:p>
          <a:p>
            <a:pPr lvl="2"/>
            <a:r>
              <a:rPr lang="en-US" altLang="zh-CN" dirty="0" smtClean="0">
                <a:sym typeface="Wingdings" pitchFamily="2" charset="2"/>
              </a:rPr>
              <a:t>SA: </a:t>
            </a:r>
            <a:r>
              <a:rPr lang="en-US" altLang="zh-CN" dirty="0" err="1" smtClean="0">
                <a:sym typeface="Wingdings" pitchFamily="2" charset="2"/>
              </a:rPr>
              <a:t>E</a:t>
            </a:r>
            <a:r>
              <a:rPr lang="en-US" altLang="zh-CN" baseline="-25000" dirty="0" err="1" smtClean="0">
                <a:sym typeface="Wingdings" pitchFamily="2" charset="2"/>
              </a:rPr>
              <a:t>Kas</a:t>
            </a:r>
            <a:r>
              <a:rPr lang="en-US" altLang="zh-CN" dirty="0" smtClean="0">
                <a:sym typeface="Wingdings" pitchFamily="2" charset="2"/>
              </a:rPr>
              <a:t>(T</a:t>
            </a:r>
            <a:r>
              <a:rPr lang="en-US" altLang="zh-CN" baseline="-25000" dirty="0" smtClean="0">
                <a:sym typeface="Wingdings" pitchFamily="2" charset="2"/>
              </a:rPr>
              <a:t>s</a:t>
            </a:r>
            <a:r>
              <a:rPr lang="en-US" altLang="zh-CN" dirty="0" smtClean="0">
                <a:sym typeface="Wingdings" pitchFamily="2" charset="2"/>
              </a:rPr>
              <a:t>, N</a:t>
            </a:r>
            <a:r>
              <a:rPr lang="en-US" altLang="zh-CN" baseline="-25000" dirty="0" smtClean="0">
                <a:sym typeface="Wingdings" pitchFamily="2" charset="2"/>
              </a:rPr>
              <a:t>a</a:t>
            </a:r>
            <a:r>
              <a:rPr lang="en-US" altLang="zh-CN" dirty="0" smtClean="0">
                <a:sym typeface="Wingdings" pitchFamily="2" charset="2"/>
              </a:rPr>
              <a:t>)</a:t>
            </a:r>
            <a:endParaRPr lang="en-US" altLang="zh-CN" dirty="0" smtClean="0"/>
          </a:p>
          <a:p>
            <a:pPr lvl="1">
              <a:buNone/>
            </a:pPr>
            <a:r>
              <a:rPr lang="en-US" altLang="zh-CN" dirty="0" smtClean="0"/>
              <a:t>	</a:t>
            </a:r>
            <a:r>
              <a:rPr lang="zh-CN" altLang="en-US" dirty="0" smtClean="0"/>
              <a:t>若</a:t>
            </a:r>
            <a:r>
              <a:rPr lang="en-US" altLang="zh-CN" dirty="0" smtClean="0"/>
              <a:t>N</a:t>
            </a:r>
            <a:r>
              <a:rPr lang="en-US" altLang="zh-CN" baseline="-25000" dirty="0" smtClean="0"/>
              <a:t>a</a:t>
            </a:r>
            <a:r>
              <a:rPr lang="zh-CN" altLang="en-US" dirty="0" smtClean="0"/>
              <a:t>是可预测的，则攻击者可以提前向系统发起查询，并保存系统的响应。在</a:t>
            </a:r>
            <a:r>
              <a:rPr lang="en-US" altLang="zh-CN" dirty="0" smtClean="0"/>
              <a:t>A</a:t>
            </a:r>
            <a:r>
              <a:rPr lang="zh-CN" altLang="en-US" dirty="0" smtClean="0"/>
              <a:t>提出查询时，将系统响应返回给</a:t>
            </a:r>
            <a:r>
              <a:rPr lang="en-US" altLang="zh-CN" dirty="0" smtClean="0"/>
              <a:t>A</a:t>
            </a:r>
            <a:r>
              <a:rPr lang="zh-CN" altLang="en-US" dirty="0" smtClean="0"/>
              <a:t>，使</a:t>
            </a:r>
            <a:r>
              <a:rPr lang="en-US" altLang="zh-CN" dirty="0" smtClean="0"/>
              <a:t>A</a:t>
            </a:r>
            <a:r>
              <a:rPr lang="zh-CN" altLang="en-US" dirty="0" smtClean="0"/>
              <a:t>得到一个旧的时间。</a:t>
            </a:r>
            <a:endParaRPr lang="en-US" altLang="zh-CN"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6. </a:t>
            </a:r>
            <a:r>
              <a:rPr lang="zh-CN" altLang="zh-CN" sz="1000" dirty="0"/>
              <a:t>密码协议的基本设计准则</a:t>
            </a:r>
            <a:endParaRPr lang="zh-CN" altLang="en-US" sz="1000" dirty="0"/>
          </a:p>
        </p:txBody>
      </p:sp>
    </p:spTree>
    <p:extLst>
      <p:ext uri="{BB962C8B-B14F-4D97-AF65-F5344CB8AC3E}">
        <p14:creationId xmlns:p14="http://schemas.microsoft.com/office/powerpoint/2010/main" val="97364239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buNone/>
            </a:pPr>
            <a:r>
              <a:rPr lang="zh-CN" altLang="en-US" dirty="0" smtClean="0"/>
              <a:t>准则</a:t>
            </a:r>
            <a:r>
              <a:rPr lang="en-US" altLang="zh-CN" dirty="0" smtClean="0"/>
              <a:t>8</a:t>
            </a:r>
            <a:r>
              <a:rPr lang="zh-CN" altLang="en-US" dirty="0" smtClean="0"/>
              <a:t>：消息本身应该能够被明确是协议的哪一次特定执行中的哪一步的消息。</a:t>
            </a:r>
            <a:endParaRPr lang="en-US" altLang="zh-CN" dirty="0" smtClean="0"/>
          </a:p>
          <a:p>
            <a:pPr lvl="1"/>
            <a:r>
              <a:rPr lang="zh-CN" altLang="en-US" dirty="0" smtClean="0"/>
              <a:t>避免重放、交织攻击</a:t>
            </a:r>
            <a:endParaRPr lang="en-US" altLang="zh-CN" dirty="0" smtClean="0"/>
          </a:p>
          <a:p>
            <a:pPr lvl="1"/>
            <a:endParaRPr lang="en-US" altLang="zh-CN" dirty="0" smtClean="0"/>
          </a:p>
          <a:p>
            <a:pPr lvl="1"/>
            <a:r>
              <a:rPr lang="zh-CN" altLang="en-US" dirty="0" smtClean="0"/>
              <a:t>例如：</a:t>
            </a:r>
            <a:r>
              <a:rPr lang="en-US" altLang="zh-CN" dirty="0" smtClean="0"/>
              <a:t>A</a:t>
            </a:r>
            <a:r>
              <a:rPr lang="zh-CN" altLang="en-US" dirty="0" smtClean="0"/>
              <a:t>、</a:t>
            </a:r>
            <a:r>
              <a:rPr lang="en-US" altLang="zh-CN" dirty="0" smtClean="0"/>
              <a:t>B</a:t>
            </a:r>
            <a:r>
              <a:rPr lang="zh-CN" altLang="en-US" dirty="0" smtClean="0"/>
              <a:t>互相确认共享密钥</a:t>
            </a:r>
            <a:endParaRPr lang="en-US" altLang="zh-CN" dirty="0" smtClean="0"/>
          </a:p>
          <a:p>
            <a:pPr marL="1371600" lvl="2" indent="-457200">
              <a:buFont typeface="+mj-lt"/>
              <a:buAutoNum type="arabicParenR"/>
            </a:pPr>
            <a:r>
              <a:rPr lang="en-US" altLang="zh-CN" dirty="0" smtClean="0"/>
              <a:t>A</a:t>
            </a:r>
            <a:r>
              <a:rPr lang="en-US" altLang="zh-CN" dirty="0" smtClean="0">
                <a:sym typeface="Wingdings" pitchFamily="2" charset="2"/>
              </a:rPr>
              <a:t>B: E</a:t>
            </a:r>
            <a:r>
              <a:rPr lang="en-US" altLang="zh-CN" baseline="-25000" dirty="0" smtClean="0">
                <a:sym typeface="Wingdings" pitchFamily="2" charset="2"/>
              </a:rPr>
              <a:t>K</a:t>
            </a:r>
            <a:r>
              <a:rPr lang="en-US" altLang="zh-CN" dirty="0" smtClean="0">
                <a:sym typeface="Wingdings" pitchFamily="2" charset="2"/>
              </a:rPr>
              <a:t>(N</a:t>
            </a:r>
            <a:r>
              <a:rPr lang="en-US" altLang="zh-CN" baseline="-25000" dirty="0" smtClean="0">
                <a:sym typeface="Wingdings" pitchFamily="2" charset="2"/>
              </a:rPr>
              <a:t>a</a:t>
            </a:r>
            <a:r>
              <a:rPr lang="en-US" altLang="zh-CN" dirty="0" smtClean="0">
                <a:sym typeface="Wingdings" pitchFamily="2" charset="2"/>
              </a:rPr>
              <a:t>)</a:t>
            </a:r>
          </a:p>
          <a:p>
            <a:pPr marL="1371600" lvl="2" indent="-457200">
              <a:buFont typeface="+mj-lt"/>
              <a:buAutoNum type="arabicParenR"/>
            </a:pPr>
            <a:r>
              <a:rPr lang="en-US" altLang="zh-CN" dirty="0" smtClean="0">
                <a:sym typeface="Wingdings" pitchFamily="2" charset="2"/>
              </a:rPr>
              <a:t>BA: E</a:t>
            </a:r>
            <a:r>
              <a:rPr lang="en-US" altLang="zh-CN" baseline="-25000" dirty="0" smtClean="0">
                <a:sym typeface="Wingdings" pitchFamily="2" charset="2"/>
              </a:rPr>
              <a:t>K</a:t>
            </a:r>
            <a:r>
              <a:rPr lang="en-US" altLang="zh-CN" dirty="0" smtClean="0">
                <a:sym typeface="Wingdings" pitchFamily="2" charset="2"/>
              </a:rPr>
              <a:t>(N</a:t>
            </a:r>
            <a:r>
              <a:rPr lang="en-US" altLang="zh-CN" baseline="-25000" dirty="0" smtClean="0">
                <a:sym typeface="Wingdings" pitchFamily="2" charset="2"/>
              </a:rPr>
              <a:t>a</a:t>
            </a:r>
            <a:r>
              <a:rPr lang="en-US" altLang="zh-CN" dirty="0" smtClean="0">
                <a:sym typeface="Wingdings" pitchFamily="2" charset="2"/>
              </a:rPr>
              <a:t>)</a:t>
            </a:r>
            <a:endParaRPr lang="en-US" altLang="zh-CN" dirty="0" smtClean="0"/>
          </a:p>
          <a:p>
            <a:pPr lvl="1">
              <a:buNone/>
            </a:pPr>
            <a:r>
              <a:rPr lang="en-US" altLang="zh-CN" dirty="0" smtClean="0"/>
              <a:t>	</a:t>
            </a:r>
            <a:r>
              <a:rPr lang="zh-CN" altLang="en-US" dirty="0" smtClean="0"/>
              <a:t>攻击者可以直接把第一步的消息返回给</a:t>
            </a:r>
            <a:r>
              <a:rPr lang="en-US" altLang="zh-CN" dirty="0" smtClean="0"/>
              <a:t>B</a:t>
            </a:r>
            <a:r>
              <a:rPr lang="zh-CN" altLang="en-US" dirty="0" smtClean="0"/>
              <a:t>。可以改为</a:t>
            </a:r>
            <a:endParaRPr lang="en-US" altLang="zh-CN" dirty="0" smtClean="0"/>
          </a:p>
          <a:p>
            <a:pPr marL="1371600" lvl="2" indent="-457200">
              <a:buFont typeface="+mj-lt"/>
              <a:buAutoNum type="arabicParenR" startAt="2"/>
            </a:pPr>
            <a:r>
              <a:rPr lang="en-US" altLang="zh-CN" dirty="0" smtClean="0"/>
              <a:t>B</a:t>
            </a:r>
            <a:r>
              <a:rPr lang="en-US" altLang="zh-CN" dirty="0" smtClean="0">
                <a:sym typeface="Wingdings" pitchFamily="2" charset="2"/>
              </a:rPr>
              <a:t>A: E</a:t>
            </a:r>
            <a:r>
              <a:rPr lang="en-US" altLang="zh-CN" baseline="-25000" dirty="0" smtClean="0">
                <a:sym typeface="Wingdings" pitchFamily="2" charset="2"/>
              </a:rPr>
              <a:t>K</a:t>
            </a:r>
            <a:r>
              <a:rPr lang="en-US" altLang="zh-CN" dirty="0" smtClean="0">
                <a:sym typeface="Wingdings" pitchFamily="2" charset="2"/>
              </a:rPr>
              <a:t>(N</a:t>
            </a:r>
            <a:r>
              <a:rPr lang="en-US" altLang="zh-CN" baseline="-25000" dirty="0" smtClean="0">
                <a:sym typeface="Wingdings" pitchFamily="2" charset="2"/>
              </a:rPr>
              <a:t>a</a:t>
            </a:r>
            <a:r>
              <a:rPr lang="en-US" altLang="zh-CN" dirty="0" smtClean="0">
                <a:sym typeface="Wingdings" pitchFamily="2" charset="2"/>
              </a:rPr>
              <a:t>-1)</a:t>
            </a:r>
            <a:endParaRPr lang="en-US" altLang="zh-CN" dirty="0" smtClean="0"/>
          </a:p>
          <a:p>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129</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6. </a:t>
            </a:r>
            <a:r>
              <a:rPr lang="zh-CN" altLang="zh-CN" sz="1000" dirty="0"/>
              <a:t>密码协议的基本设计准则</a:t>
            </a:r>
            <a:endParaRPr lang="zh-CN" altLang="en-US" sz="1000" dirty="0"/>
          </a:p>
        </p:txBody>
      </p:sp>
    </p:spTree>
    <p:extLst>
      <p:ext uri="{BB962C8B-B14F-4D97-AF65-F5344CB8AC3E}">
        <p14:creationId xmlns:p14="http://schemas.microsoft.com/office/powerpoint/2010/main" val="419343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仲裁者的问题：</a:t>
            </a:r>
            <a:endParaRPr lang="en-US" altLang="zh-CN" dirty="0" smtClean="0"/>
          </a:p>
          <a:p>
            <a:pPr lvl="1"/>
            <a:r>
              <a:rPr lang="zh-CN" altLang="en-US" dirty="0" smtClean="0"/>
              <a:t>互相信任的双方，很容易找到仲裁者；互相怀疑的双方，很可能也怀疑仲裁者</a:t>
            </a:r>
            <a:endParaRPr lang="en-US" altLang="zh-CN" dirty="0" smtClean="0"/>
          </a:p>
          <a:p>
            <a:pPr lvl="1"/>
            <a:endParaRPr lang="en-US" altLang="zh-CN" dirty="0" smtClean="0"/>
          </a:p>
          <a:p>
            <a:pPr lvl="1"/>
            <a:r>
              <a:rPr lang="zh-CN" altLang="en-US" dirty="0" smtClean="0"/>
              <a:t>仲裁者的劳务费</a:t>
            </a:r>
            <a:endParaRPr lang="en-US" altLang="zh-CN" dirty="0" smtClean="0"/>
          </a:p>
          <a:p>
            <a:pPr lvl="1"/>
            <a:endParaRPr lang="en-US" altLang="zh-CN" dirty="0" smtClean="0"/>
          </a:p>
          <a:p>
            <a:pPr lvl="1"/>
            <a:r>
              <a:rPr lang="zh-CN" altLang="en-US" dirty="0" smtClean="0"/>
              <a:t>仲裁必定带来延迟</a:t>
            </a:r>
            <a:endParaRPr lang="en-US" altLang="zh-CN" dirty="0" smtClean="0"/>
          </a:p>
          <a:p>
            <a:pPr lvl="1"/>
            <a:endParaRPr lang="en-US" altLang="zh-CN" dirty="0" smtClean="0"/>
          </a:p>
          <a:p>
            <a:pPr lvl="1"/>
            <a:r>
              <a:rPr lang="zh-CN" altLang="en-US" dirty="0" smtClean="0"/>
              <a:t>仲裁者需要处理每一次会话，成为网络瓶颈</a:t>
            </a:r>
            <a:endParaRPr lang="en-US" altLang="zh-CN" dirty="0" smtClean="0"/>
          </a:p>
          <a:p>
            <a:pPr lvl="1"/>
            <a:endParaRPr lang="en-US" altLang="zh-CN" dirty="0" smtClean="0"/>
          </a:p>
          <a:p>
            <a:pPr lvl="1"/>
            <a:r>
              <a:rPr lang="zh-CN" altLang="en-US" dirty="0" smtClean="0"/>
              <a:t>破坏者更愿意攻击仲裁者</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26574257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buNone/>
            </a:pPr>
            <a:r>
              <a:rPr lang="zh-CN" altLang="en-US" dirty="0" smtClean="0"/>
              <a:t>准则</a:t>
            </a:r>
            <a:r>
              <a:rPr lang="en-US" altLang="zh-CN" dirty="0" smtClean="0"/>
              <a:t>9</a:t>
            </a:r>
            <a:r>
              <a:rPr lang="zh-CN" altLang="en-US" dirty="0" smtClean="0"/>
              <a:t>：如果时间戳是根据绝对时间来保证其即时性的，那么不同实体的本地时钟差别必须小于消息允许的有效范围。并且，所有时间的本地时钟维护必须成为可信计算基的一部分。</a:t>
            </a:r>
            <a:endParaRPr lang="en-US" altLang="zh-CN" dirty="0" smtClean="0"/>
          </a:p>
          <a:p>
            <a:endParaRPr lang="en-US" altLang="zh-CN" dirty="0" smtClean="0"/>
          </a:p>
          <a:p>
            <a:endParaRPr lang="en-US" altLang="zh-CN" dirty="0" smtClean="0"/>
          </a:p>
          <a:p>
            <a:pPr>
              <a:buNone/>
            </a:pPr>
            <a:r>
              <a:rPr lang="zh-CN" altLang="en-US" dirty="0" smtClean="0"/>
              <a:t>准则</a:t>
            </a:r>
            <a:r>
              <a:rPr lang="en-US" altLang="zh-CN" dirty="0" smtClean="0"/>
              <a:t>10</a:t>
            </a:r>
            <a:r>
              <a:rPr lang="zh-CN" altLang="en-US" dirty="0" smtClean="0"/>
              <a:t>：新交换的密钥不能保证密钥是新的，它可能是重放的旧密钥。</a:t>
            </a:r>
            <a:endParaRPr lang="en-US" altLang="zh-CN" dirty="0" smtClean="0"/>
          </a:p>
          <a:p>
            <a:pPr lvl="1"/>
            <a:r>
              <a:rPr lang="zh-CN" altLang="en-US" dirty="0" smtClean="0"/>
              <a:t>协议中使用临时值可以保证密钥交换是即时进行的，但未必确保密钥本身是未用过的。</a:t>
            </a:r>
            <a:endParaRPr lang="en-US" altLang="zh-CN" dirty="0" smtClean="0"/>
          </a:p>
          <a:p>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130</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6. </a:t>
            </a:r>
            <a:r>
              <a:rPr lang="zh-CN" altLang="zh-CN" sz="1000" dirty="0"/>
              <a:t>密码协议的基本设计准则</a:t>
            </a:r>
            <a:endParaRPr lang="zh-CN" altLang="en-US" sz="1000" dirty="0"/>
          </a:p>
        </p:txBody>
      </p:sp>
    </p:spTree>
    <p:extLst>
      <p:ext uri="{BB962C8B-B14F-4D97-AF65-F5344CB8AC3E}">
        <p14:creationId xmlns:p14="http://schemas.microsoft.com/office/powerpoint/2010/main" val="58762767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准则</a:t>
            </a:r>
            <a:r>
              <a:rPr lang="en-US" altLang="zh-CN" dirty="0" smtClean="0"/>
              <a:t>11</a:t>
            </a:r>
            <a:r>
              <a:rPr lang="zh-CN" altLang="en-US" dirty="0" smtClean="0"/>
              <a:t>：协议设计者应该明确他所设计的协议依赖于哪种信任关系，以及为何依赖这种关系。应该明确特定的信任关系被接受的原因。</a:t>
            </a:r>
          </a:p>
          <a:p>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6. </a:t>
            </a:r>
            <a:r>
              <a:rPr lang="zh-CN" altLang="zh-CN" sz="1000" dirty="0"/>
              <a:t>密码协议的基本设计准则</a:t>
            </a:r>
            <a:endParaRPr lang="zh-CN" altLang="en-US" sz="1000" dirty="0"/>
          </a:p>
        </p:txBody>
      </p:sp>
    </p:spTree>
    <p:extLst>
      <p:ext uri="{BB962C8B-B14F-4D97-AF65-F5344CB8AC3E}">
        <p14:creationId xmlns:p14="http://schemas.microsoft.com/office/powerpoint/2010/main" val="84888830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329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裁决协议</a:t>
            </a:r>
            <a:endParaRPr lang="en-US" dirty="0"/>
          </a:p>
        </p:txBody>
      </p:sp>
      <p:sp>
        <p:nvSpPr>
          <p:cNvPr id="3" name="内容占位符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zh-CN" altLang="en-US" dirty="0" smtClean="0"/>
              <a:t>裁决人不直接参与每一次会话</a:t>
            </a:r>
            <a:endParaRPr lang="en-US" altLang="zh-CN" dirty="0" smtClean="0"/>
          </a:p>
          <a:p>
            <a:r>
              <a:rPr lang="zh-CN" altLang="en-US" dirty="0" smtClean="0"/>
              <a:t>通信双方发生争议时，仲裁者才出场</a:t>
            </a:r>
            <a:endParaRPr lang="en-US" altLang="zh-CN" dirty="0" smtClean="0"/>
          </a:p>
          <a:p>
            <a:r>
              <a:rPr lang="zh-CN" altLang="en-US" dirty="0" smtClean="0"/>
              <a:t>仲裁协议是为了发现欺骗，而不是阻止欺骗</a:t>
            </a:r>
            <a:endParaRPr lang="en-US" dirty="0"/>
          </a:p>
        </p:txBody>
      </p:sp>
      <p:grpSp>
        <p:nvGrpSpPr>
          <p:cNvPr id="4" name="组合 21"/>
          <p:cNvGrpSpPr/>
          <p:nvPr/>
        </p:nvGrpSpPr>
        <p:grpSpPr>
          <a:xfrm>
            <a:off x="1214414" y="1785926"/>
            <a:ext cx="6858048" cy="1785950"/>
            <a:chOff x="1357290" y="1928802"/>
            <a:chExt cx="6858048" cy="1785950"/>
          </a:xfrm>
        </p:grpSpPr>
        <p:pic>
          <p:nvPicPr>
            <p:cNvPr id="6" name="Picture 2" descr="E:\教学\密码学课程\j0433942.png"/>
            <p:cNvPicPr>
              <a:picLocks noChangeAspect="1" noChangeArrowheads="1"/>
            </p:cNvPicPr>
            <p:nvPr/>
          </p:nvPicPr>
          <p:blipFill>
            <a:blip r:embed="rId2" cstate="print"/>
            <a:srcRect/>
            <a:stretch>
              <a:fillRect/>
            </a:stretch>
          </p:blipFill>
          <p:spPr bwMode="auto">
            <a:xfrm>
              <a:off x="1357290" y="1928802"/>
              <a:ext cx="857256" cy="857256"/>
            </a:xfrm>
            <a:prstGeom prst="rect">
              <a:avLst/>
            </a:prstGeom>
            <a:noFill/>
          </p:spPr>
        </p:pic>
        <p:pic>
          <p:nvPicPr>
            <p:cNvPr id="7" name="Picture 3" descr="E:\教学\密码学课程\j0433941.png"/>
            <p:cNvPicPr>
              <a:picLocks noChangeAspect="1" noChangeArrowheads="1"/>
            </p:cNvPicPr>
            <p:nvPr/>
          </p:nvPicPr>
          <p:blipFill>
            <a:blip r:embed="rId3" cstate="print"/>
            <a:srcRect/>
            <a:stretch>
              <a:fillRect/>
            </a:stretch>
          </p:blipFill>
          <p:spPr bwMode="auto">
            <a:xfrm>
              <a:off x="4286248" y="1928802"/>
              <a:ext cx="857256" cy="857256"/>
            </a:xfrm>
            <a:prstGeom prst="rect">
              <a:avLst/>
            </a:prstGeom>
            <a:noFill/>
          </p:spPr>
        </p:pic>
        <p:pic>
          <p:nvPicPr>
            <p:cNvPr id="8" name="Picture 4" descr="E:\教学\密码学课程\j0433927.png"/>
            <p:cNvPicPr>
              <a:picLocks noChangeAspect="1" noChangeArrowheads="1"/>
            </p:cNvPicPr>
            <p:nvPr/>
          </p:nvPicPr>
          <p:blipFill>
            <a:blip r:embed="rId4" cstate="print"/>
            <a:srcRect/>
            <a:stretch>
              <a:fillRect/>
            </a:stretch>
          </p:blipFill>
          <p:spPr bwMode="auto">
            <a:xfrm>
              <a:off x="7358082" y="1928802"/>
              <a:ext cx="857256" cy="857256"/>
            </a:xfrm>
            <a:prstGeom prst="rect">
              <a:avLst/>
            </a:prstGeom>
            <a:noFill/>
          </p:spPr>
        </p:pic>
        <p:sp>
          <p:nvSpPr>
            <p:cNvPr id="11" name="左右箭头 10"/>
            <p:cNvSpPr/>
            <p:nvPr/>
          </p:nvSpPr>
          <p:spPr>
            <a:xfrm flipV="1">
              <a:off x="5214942" y="2357430"/>
              <a:ext cx="2214578" cy="214314"/>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2" name="TextBox 11"/>
            <p:cNvSpPr txBox="1"/>
            <p:nvPr/>
          </p:nvSpPr>
          <p:spPr>
            <a:xfrm>
              <a:off x="1357290" y="2743138"/>
              <a:ext cx="73930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Alice</a:t>
              </a:r>
              <a:endParaRPr lang="en-US" sz="2000" dirty="0">
                <a:latin typeface="Times New Roman" pitchFamily="18" charset="0"/>
                <a:cs typeface="Times New Roman" pitchFamily="18" charset="0"/>
              </a:endParaRPr>
            </a:p>
          </p:txBody>
        </p:sp>
        <p:sp>
          <p:nvSpPr>
            <p:cNvPr id="13" name="TextBox 12"/>
            <p:cNvSpPr txBox="1"/>
            <p:nvPr/>
          </p:nvSpPr>
          <p:spPr>
            <a:xfrm>
              <a:off x="4387960" y="2743138"/>
              <a:ext cx="612668"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Bob</a:t>
              </a:r>
              <a:endParaRPr lang="en-US" sz="2000" dirty="0">
                <a:latin typeface="Times New Roman" pitchFamily="18" charset="0"/>
                <a:cs typeface="Times New Roman" pitchFamily="18" charset="0"/>
              </a:endParaRPr>
            </a:p>
          </p:txBody>
        </p:sp>
        <p:sp>
          <p:nvSpPr>
            <p:cNvPr id="14" name="TextBox 13"/>
            <p:cNvSpPr txBox="1"/>
            <p:nvPr/>
          </p:nvSpPr>
          <p:spPr>
            <a:xfrm>
              <a:off x="7429520" y="2714620"/>
              <a:ext cx="73026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Trent</a:t>
              </a:r>
              <a:endParaRPr lang="en-US" sz="2000" dirty="0">
                <a:latin typeface="Times New Roman" pitchFamily="18" charset="0"/>
                <a:cs typeface="Times New Roman" pitchFamily="18" charset="0"/>
              </a:endParaRPr>
            </a:p>
          </p:txBody>
        </p:sp>
        <p:sp>
          <p:nvSpPr>
            <p:cNvPr id="15" name="下箭头 14"/>
            <p:cNvSpPr/>
            <p:nvPr/>
          </p:nvSpPr>
          <p:spPr>
            <a:xfrm>
              <a:off x="2428860" y="2428868"/>
              <a:ext cx="214314" cy="928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7" name="流程图: 过程 16"/>
            <p:cNvSpPr/>
            <p:nvPr/>
          </p:nvSpPr>
          <p:spPr>
            <a:xfrm>
              <a:off x="2143108" y="3357562"/>
              <a:ext cx="785818" cy="35719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Times New Roman" pitchFamily="18" charset="0"/>
                  <a:cs typeface="Times New Roman" pitchFamily="18" charset="0"/>
                </a:rPr>
                <a:t>证据</a:t>
              </a:r>
              <a:endParaRPr lang="en-US" sz="2000" dirty="0">
                <a:solidFill>
                  <a:schemeClr val="tx1"/>
                </a:solidFill>
                <a:latin typeface="Times New Roman" pitchFamily="18" charset="0"/>
                <a:cs typeface="Times New Roman" pitchFamily="18" charset="0"/>
              </a:endParaRPr>
            </a:p>
          </p:txBody>
        </p:sp>
        <p:sp>
          <p:nvSpPr>
            <p:cNvPr id="18" name="下箭头 17"/>
            <p:cNvSpPr/>
            <p:nvPr/>
          </p:nvSpPr>
          <p:spPr>
            <a:xfrm>
              <a:off x="3714744" y="2428868"/>
              <a:ext cx="214314" cy="928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9" name="流程图: 过程 18"/>
            <p:cNvSpPr/>
            <p:nvPr/>
          </p:nvSpPr>
          <p:spPr>
            <a:xfrm>
              <a:off x="3428992" y="3357562"/>
              <a:ext cx="785818" cy="35719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Times New Roman" pitchFamily="18" charset="0"/>
                  <a:cs typeface="Times New Roman" pitchFamily="18" charset="0"/>
                </a:rPr>
                <a:t>证据</a:t>
              </a:r>
              <a:endParaRPr lang="en-US" sz="2000" dirty="0">
                <a:solidFill>
                  <a:schemeClr val="tx1"/>
                </a:solidFill>
                <a:latin typeface="Times New Roman" pitchFamily="18" charset="0"/>
                <a:cs typeface="Times New Roman" pitchFamily="18" charset="0"/>
              </a:endParaRPr>
            </a:p>
          </p:txBody>
        </p:sp>
        <p:sp>
          <p:nvSpPr>
            <p:cNvPr id="9" name="左右箭头 8"/>
            <p:cNvSpPr/>
            <p:nvPr/>
          </p:nvSpPr>
          <p:spPr>
            <a:xfrm>
              <a:off x="2214546" y="2285992"/>
              <a:ext cx="1928826"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20" name="左右箭头 19"/>
            <p:cNvSpPr/>
            <p:nvPr/>
          </p:nvSpPr>
          <p:spPr>
            <a:xfrm rot="20831695" flipV="1">
              <a:off x="4200296" y="3042829"/>
              <a:ext cx="3311663" cy="240627"/>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grpSp>
      <p:sp>
        <p:nvSpPr>
          <p:cNvPr id="10" name="页脚占位符 9"/>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6" name="灯片编号占位符 15"/>
          <p:cNvSpPr>
            <a:spLocks noGrp="1"/>
          </p:cNvSpPr>
          <p:nvPr>
            <p:ph type="sldNum" sz="quarter" idx="10"/>
          </p:nvPr>
        </p:nvSpPr>
        <p:spPr/>
        <p:txBody>
          <a:bodyPr/>
          <a:lstStyle/>
          <a:p>
            <a:pPr>
              <a:defRPr/>
            </a:pPr>
            <a:fld id="{17B7F836-6F9F-42A8-9450-B93EA774C316}" type="slidenum">
              <a:rPr lang="zh-CN" altLang="en-US" smtClean="0"/>
              <a:pPr>
                <a:defRPr/>
              </a:pPr>
              <a:t>14</a:t>
            </a:fld>
            <a:endParaRPr lang="en-US" altLang="zh-CN" dirty="0"/>
          </a:p>
        </p:txBody>
      </p:sp>
      <p:sp>
        <p:nvSpPr>
          <p:cNvPr id="21" name="流程图: 可选过程 20">
            <a:hlinkClick r:id="rId5"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22" name="流程图: 可选过程 21">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23" name="流程图: 可选过程 22">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24" name="流程图: 可选过程 23">
            <a:hlinkClick r:id="rId8"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25" name="流程图: 可选过程 24">
            <a:hlinkClick r:id="rId9"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26" name="流程图: 可选过程 25">
            <a:hlinkClick r:id="rId10"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131603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47985" y="357188"/>
            <a:ext cx="8472487" cy="6000750"/>
          </a:xfrm>
        </p:spPr>
        <p:txBody>
          <a:bodyPr/>
          <a:lstStyle/>
          <a:p>
            <a:r>
              <a:rPr lang="zh-CN" altLang="en-US" dirty="0" smtClean="0"/>
              <a:t>例：合同－签字协议</a:t>
            </a:r>
            <a:endParaRPr lang="en-US" altLang="zh-CN" dirty="0" smtClean="0"/>
          </a:p>
          <a:p>
            <a:pPr lvl="1"/>
            <a:endParaRPr lang="en-US" altLang="zh-CN" dirty="0" smtClean="0"/>
          </a:p>
          <a:p>
            <a:pPr lvl="1"/>
            <a:r>
              <a:rPr lang="zh-CN" altLang="en-US" dirty="0" smtClean="0"/>
              <a:t>非仲裁子协议</a:t>
            </a:r>
            <a:endParaRPr lang="en-US" altLang="zh-CN" dirty="0" smtClean="0"/>
          </a:p>
          <a:p>
            <a:pPr lvl="2"/>
            <a:r>
              <a:rPr lang="en-US" altLang="zh-CN" dirty="0" smtClean="0"/>
              <a:t>Alice</a:t>
            </a:r>
            <a:r>
              <a:rPr lang="zh-CN" altLang="en-US" dirty="0" smtClean="0"/>
              <a:t>和</a:t>
            </a:r>
            <a:r>
              <a:rPr lang="en-US" altLang="zh-CN" dirty="0" smtClean="0"/>
              <a:t>Bob</a:t>
            </a:r>
            <a:r>
              <a:rPr lang="zh-CN" altLang="en-US" dirty="0" smtClean="0"/>
              <a:t>谈判合同条款</a:t>
            </a:r>
            <a:endParaRPr lang="en-US" altLang="zh-CN" dirty="0" smtClean="0"/>
          </a:p>
          <a:p>
            <a:pPr lvl="2"/>
            <a:r>
              <a:rPr lang="en-US" altLang="zh-CN" dirty="0" smtClean="0"/>
              <a:t>Alice</a:t>
            </a:r>
            <a:r>
              <a:rPr lang="zh-CN" altLang="en-US" dirty="0" smtClean="0"/>
              <a:t>签署合同</a:t>
            </a:r>
            <a:endParaRPr lang="en-US" altLang="zh-CN" dirty="0" smtClean="0"/>
          </a:p>
          <a:p>
            <a:pPr lvl="2"/>
            <a:r>
              <a:rPr lang="en-US" altLang="zh-CN" dirty="0" smtClean="0"/>
              <a:t>Bob</a:t>
            </a:r>
            <a:r>
              <a:rPr lang="zh-CN" altLang="en-US" dirty="0" smtClean="0"/>
              <a:t>签署合同</a:t>
            </a:r>
            <a:endParaRPr lang="en-US" altLang="zh-CN" dirty="0" smtClean="0"/>
          </a:p>
          <a:p>
            <a:pPr lvl="1"/>
            <a:endParaRPr lang="en-US" altLang="zh-CN" dirty="0" smtClean="0"/>
          </a:p>
          <a:p>
            <a:pPr lvl="1"/>
            <a:r>
              <a:rPr lang="zh-CN" altLang="en-US" dirty="0" smtClean="0"/>
              <a:t>裁决子协议</a:t>
            </a:r>
            <a:endParaRPr lang="en-US" altLang="zh-CN" dirty="0" smtClean="0"/>
          </a:p>
          <a:p>
            <a:pPr lvl="2"/>
            <a:r>
              <a:rPr lang="en-US" altLang="zh-CN" dirty="0" smtClean="0"/>
              <a:t>Alice</a:t>
            </a:r>
            <a:r>
              <a:rPr lang="zh-CN" altLang="en-US" dirty="0" smtClean="0"/>
              <a:t>和</a:t>
            </a:r>
            <a:r>
              <a:rPr lang="en-US" altLang="zh-CN" dirty="0" smtClean="0"/>
              <a:t>Bob</a:t>
            </a:r>
            <a:r>
              <a:rPr lang="zh-CN" altLang="en-US" dirty="0" smtClean="0"/>
              <a:t>出现在法官面前</a:t>
            </a:r>
            <a:endParaRPr lang="en-US" altLang="zh-CN" dirty="0" smtClean="0"/>
          </a:p>
          <a:p>
            <a:pPr lvl="2"/>
            <a:r>
              <a:rPr lang="en-US" altLang="zh-CN" dirty="0" smtClean="0"/>
              <a:t>Alice</a:t>
            </a:r>
            <a:r>
              <a:rPr lang="zh-CN" altLang="en-US" dirty="0" smtClean="0"/>
              <a:t>和</a:t>
            </a:r>
            <a:r>
              <a:rPr lang="en-US" altLang="zh-CN" dirty="0" smtClean="0"/>
              <a:t>Bob</a:t>
            </a:r>
            <a:r>
              <a:rPr lang="zh-CN" altLang="en-US" dirty="0" smtClean="0"/>
              <a:t>提交自己的证据</a:t>
            </a:r>
            <a:r>
              <a:rPr lang="en-US" altLang="zh-CN" dirty="0" smtClean="0"/>
              <a:t>——</a:t>
            </a:r>
            <a:r>
              <a:rPr lang="zh-CN" altLang="en-US" dirty="0" smtClean="0"/>
              <a:t>合同</a:t>
            </a:r>
            <a:endParaRPr lang="en-US" altLang="zh-CN" dirty="0" smtClean="0"/>
          </a:p>
          <a:p>
            <a:pPr lvl="2"/>
            <a:r>
              <a:rPr lang="zh-CN" altLang="en-US" dirty="0" smtClean="0"/>
              <a:t>法官根据证据做出裁决</a:t>
            </a:r>
            <a:endParaRPr lang="en-US"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15</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6" name="流程图: 可选过程 5">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7" name="流程图: 可选过程 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8" name="流程图: 可选过程 7">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9" name="流程图: 可选过程 8">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0" name="流程图: 可选过程 9">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471403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自动执行协议</a:t>
            </a:r>
            <a:endParaRPr lang="en-US" dirty="0"/>
          </a:p>
        </p:txBody>
      </p:sp>
      <p:sp>
        <p:nvSpPr>
          <p:cNvPr id="3" name="内容占位符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altLang="zh-CN" dirty="0" smtClean="0"/>
          </a:p>
          <a:p>
            <a:r>
              <a:rPr lang="zh-CN" altLang="en-US" dirty="0" smtClean="0"/>
              <a:t>是最好的协议</a:t>
            </a:r>
            <a:endParaRPr lang="en-US" altLang="zh-CN" dirty="0" smtClean="0"/>
          </a:p>
          <a:p>
            <a:r>
              <a:rPr lang="zh-CN" altLang="en-US" dirty="0" smtClean="0"/>
              <a:t>很不幸，一般不存在自动执行协议</a:t>
            </a:r>
            <a:endParaRPr lang="en-US" dirty="0"/>
          </a:p>
        </p:txBody>
      </p:sp>
      <p:grpSp>
        <p:nvGrpSpPr>
          <p:cNvPr id="4" name="组合 19"/>
          <p:cNvGrpSpPr/>
          <p:nvPr/>
        </p:nvGrpSpPr>
        <p:grpSpPr>
          <a:xfrm>
            <a:off x="2357422" y="2000240"/>
            <a:ext cx="5143536" cy="1214446"/>
            <a:chOff x="1357290" y="1785926"/>
            <a:chExt cx="5143536" cy="1214446"/>
          </a:xfrm>
        </p:grpSpPr>
        <p:pic>
          <p:nvPicPr>
            <p:cNvPr id="7" name="Picture 2" descr="E:\教学\密码学课程\j0433942.png"/>
            <p:cNvPicPr>
              <a:picLocks noChangeAspect="1" noChangeArrowheads="1"/>
            </p:cNvPicPr>
            <p:nvPr/>
          </p:nvPicPr>
          <p:blipFill>
            <a:blip r:embed="rId2" cstate="print"/>
            <a:srcRect/>
            <a:stretch>
              <a:fillRect/>
            </a:stretch>
          </p:blipFill>
          <p:spPr bwMode="auto">
            <a:xfrm>
              <a:off x="1357290" y="1785926"/>
              <a:ext cx="857256" cy="857256"/>
            </a:xfrm>
            <a:prstGeom prst="rect">
              <a:avLst/>
            </a:prstGeom>
            <a:noFill/>
          </p:spPr>
        </p:pic>
        <p:pic>
          <p:nvPicPr>
            <p:cNvPr id="8" name="Picture 3" descr="E:\教学\密码学课程\j0433941.png"/>
            <p:cNvPicPr>
              <a:picLocks noChangeAspect="1" noChangeArrowheads="1"/>
            </p:cNvPicPr>
            <p:nvPr/>
          </p:nvPicPr>
          <p:blipFill>
            <a:blip r:embed="rId3" cstate="print"/>
            <a:srcRect/>
            <a:stretch>
              <a:fillRect/>
            </a:stretch>
          </p:blipFill>
          <p:spPr bwMode="auto">
            <a:xfrm>
              <a:off x="5643570" y="1785926"/>
              <a:ext cx="857256" cy="857256"/>
            </a:xfrm>
            <a:prstGeom prst="rect">
              <a:avLst/>
            </a:prstGeom>
            <a:noFill/>
          </p:spPr>
        </p:pic>
        <p:sp>
          <p:nvSpPr>
            <p:cNvPr id="11" name="TextBox 10"/>
            <p:cNvSpPr txBox="1"/>
            <p:nvPr/>
          </p:nvSpPr>
          <p:spPr>
            <a:xfrm>
              <a:off x="1357290" y="2600262"/>
              <a:ext cx="73930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Alice</a:t>
              </a:r>
              <a:endParaRPr lang="en-US" sz="2000" dirty="0">
                <a:latin typeface="Times New Roman" pitchFamily="18" charset="0"/>
                <a:cs typeface="Times New Roman" pitchFamily="18" charset="0"/>
              </a:endParaRPr>
            </a:p>
          </p:txBody>
        </p:sp>
        <p:sp>
          <p:nvSpPr>
            <p:cNvPr id="12" name="TextBox 11"/>
            <p:cNvSpPr txBox="1"/>
            <p:nvPr/>
          </p:nvSpPr>
          <p:spPr>
            <a:xfrm>
              <a:off x="5786446" y="2571744"/>
              <a:ext cx="612668"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Bob</a:t>
              </a:r>
              <a:endParaRPr lang="en-US" sz="2000" dirty="0">
                <a:latin typeface="Times New Roman" pitchFamily="18" charset="0"/>
                <a:cs typeface="Times New Roman" pitchFamily="18" charset="0"/>
              </a:endParaRPr>
            </a:p>
          </p:txBody>
        </p:sp>
        <p:sp>
          <p:nvSpPr>
            <p:cNvPr id="18" name="左右箭头 17"/>
            <p:cNvSpPr/>
            <p:nvPr/>
          </p:nvSpPr>
          <p:spPr>
            <a:xfrm>
              <a:off x="2214546" y="2143116"/>
              <a:ext cx="3357586"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16</a:t>
            </a:fld>
            <a:endParaRPr lang="en-US" altLang="zh-CN" dirty="0"/>
          </a:p>
        </p:txBody>
      </p:sp>
      <p:sp>
        <p:nvSpPr>
          <p:cNvPr id="13" name="流程图: 可选过程 12">
            <a:hlinkClick r:id="rId4"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14" name="流程图: 可选过程 13">
            <a:hlinkClick r:id="rId5"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15" name="流程图: 可选过程 14">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6" name="流程图: 可选过程 15">
            <a:hlinkClick r:id="rId7"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7" name="流程图: 可选过程 16">
            <a:hlinkClick r:id="rId8"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9" name="流程图: 可选过程 18">
            <a:hlinkClick r:id="rId9"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967495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密码协议的安全性质</a:t>
            </a:r>
            <a:endParaRPr lang="zh-CN" altLang="en-US" dirty="0"/>
          </a:p>
        </p:txBody>
      </p:sp>
      <p:sp>
        <p:nvSpPr>
          <p:cNvPr id="3" name="内容占位符 2"/>
          <p:cNvSpPr>
            <a:spLocks noGrp="1"/>
          </p:cNvSpPr>
          <p:nvPr>
            <p:ph idx="1"/>
          </p:nvPr>
        </p:nvSpPr>
        <p:spPr/>
        <p:txBody>
          <a:bodyPr/>
          <a:lstStyle/>
          <a:p>
            <a:r>
              <a:rPr lang="zh-CN" altLang="en-US" dirty="0" smtClean="0"/>
              <a:t>认证性</a:t>
            </a:r>
            <a:endParaRPr lang="en-US" altLang="zh-CN" dirty="0" smtClean="0"/>
          </a:p>
          <a:p>
            <a:pPr lvl="1"/>
            <a:r>
              <a:rPr lang="zh-CN" altLang="en-US" dirty="0" smtClean="0"/>
              <a:t>确认身份，获取信任</a:t>
            </a:r>
            <a:endParaRPr lang="en-US" altLang="zh-CN" dirty="0" smtClean="0"/>
          </a:p>
          <a:p>
            <a:r>
              <a:rPr lang="zh-CN" altLang="en-US" dirty="0"/>
              <a:t>保</a:t>
            </a:r>
            <a:r>
              <a:rPr lang="zh-CN" altLang="en-US" dirty="0" smtClean="0"/>
              <a:t>密性</a:t>
            </a:r>
            <a:endParaRPr lang="en-US" altLang="zh-CN" dirty="0" smtClean="0"/>
          </a:p>
          <a:p>
            <a:pPr lvl="1"/>
            <a:r>
              <a:rPr lang="zh-CN" altLang="en-US" dirty="0" smtClean="0"/>
              <a:t>保护协议消息不泄露给非授权人</a:t>
            </a:r>
            <a:endParaRPr lang="en-US" altLang="zh-CN" dirty="0" smtClean="0"/>
          </a:p>
          <a:p>
            <a:r>
              <a:rPr lang="zh-CN" altLang="en-US" dirty="0" smtClean="0"/>
              <a:t>完整性</a:t>
            </a:r>
            <a:endParaRPr lang="en-US" altLang="zh-CN" dirty="0" smtClean="0"/>
          </a:p>
          <a:p>
            <a:pPr lvl="1"/>
            <a:r>
              <a:rPr lang="zh-CN" altLang="en-US" dirty="0" smtClean="0"/>
              <a:t>保护协议消息不被非法篡改、删除或替代</a:t>
            </a:r>
            <a:endParaRPr lang="en-US" altLang="zh-CN" dirty="0" smtClean="0"/>
          </a:p>
          <a:p>
            <a:r>
              <a:rPr lang="zh-CN" altLang="en-US" dirty="0" smtClean="0"/>
              <a:t>非否认性</a:t>
            </a:r>
            <a:endParaRPr lang="en-US" altLang="zh-CN" dirty="0" smtClean="0"/>
          </a:p>
          <a:p>
            <a:pPr lvl="1"/>
            <a:r>
              <a:rPr lang="zh-CN" altLang="en-US" dirty="0" smtClean="0"/>
              <a:t>收集参与协议人的证据，使其不可否认</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17</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8"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390093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algn="l"/>
            <a:r>
              <a:rPr lang="zh-CN" altLang="en-US" dirty="0" smtClean="0"/>
              <a:t>三、对密码协议的攻击</a:t>
            </a:r>
            <a:endParaRPr lang="en-US" dirty="0" smtClean="0"/>
          </a:p>
        </p:txBody>
      </p:sp>
      <p:sp>
        <p:nvSpPr>
          <p:cNvPr id="43011" name="内容占位符 2"/>
          <p:cNvSpPr>
            <a:spLocks noGrp="1"/>
          </p:cNvSpPr>
          <p:nvPr>
            <p:ph idx="1"/>
          </p:nvPr>
        </p:nvSpPr>
        <p:spPr/>
        <p:txBody>
          <a:bodyPr/>
          <a:lstStyle/>
          <a:p>
            <a:r>
              <a:rPr lang="zh-CN" altLang="en-US" dirty="0" smtClean="0"/>
              <a:t>攻击目标通常有三个：</a:t>
            </a:r>
            <a:endParaRPr lang="en-US" altLang="zh-CN" dirty="0" smtClean="0"/>
          </a:p>
          <a:p>
            <a:pPr lvl="1"/>
            <a:r>
              <a:rPr lang="zh-CN" altLang="en-US" dirty="0" smtClean="0"/>
              <a:t>协议中采用的密码算法</a:t>
            </a:r>
            <a:endParaRPr lang="en-US" altLang="zh-CN" dirty="0" smtClean="0"/>
          </a:p>
          <a:p>
            <a:pPr lvl="1"/>
            <a:r>
              <a:rPr lang="zh-CN" altLang="en-US" dirty="0" smtClean="0"/>
              <a:t>实现该算法和协议的密码技术</a:t>
            </a:r>
            <a:endParaRPr lang="en-US" altLang="zh-CN" dirty="0" smtClean="0"/>
          </a:p>
          <a:p>
            <a:pPr lvl="1"/>
            <a:r>
              <a:rPr lang="zh-CN" altLang="en-US" dirty="0" smtClean="0"/>
              <a:t>协议本身</a:t>
            </a:r>
            <a:endParaRPr lang="en-US" altLang="zh-CN" dirty="0" smtClean="0"/>
          </a:p>
          <a:p>
            <a:pPr lvl="2"/>
            <a:r>
              <a:rPr lang="zh-CN" altLang="en-US" dirty="0" smtClean="0"/>
              <a:t>被动攻击：</a:t>
            </a:r>
            <a:endParaRPr lang="en-US" altLang="zh-CN" dirty="0" smtClean="0"/>
          </a:p>
          <a:p>
            <a:pPr lvl="3"/>
            <a:r>
              <a:rPr lang="zh-CN" altLang="en-US" sz="2000" dirty="0" smtClean="0"/>
              <a:t>窃听</a:t>
            </a:r>
            <a:endParaRPr lang="en-US" altLang="zh-CN" sz="2000" dirty="0" smtClean="0"/>
          </a:p>
          <a:p>
            <a:pPr lvl="2"/>
            <a:r>
              <a:rPr lang="zh-CN" altLang="en-US" dirty="0" smtClean="0"/>
              <a:t>主动攻击：</a:t>
            </a:r>
            <a:endParaRPr lang="en-US" altLang="zh-CN" dirty="0" smtClean="0"/>
          </a:p>
          <a:p>
            <a:pPr lvl="3"/>
            <a:r>
              <a:rPr lang="zh-CN" altLang="en-US" sz="2000" dirty="0" smtClean="0"/>
              <a:t>中间人攻击、重放攻击、类型攻击、交织攻击、与实现相关的攻击、绑定攻击、封装攻击，等等</a:t>
            </a:r>
            <a:endParaRPr lang="en-US" altLang="zh-CN" sz="2000" dirty="0" smtClean="0"/>
          </a:p>
          <a:p>
            <a:pPr lvl="3"/>
            <a:r>
              <a:rPr lang="zh-CN" altLang="en-US" sz="2000" dirty="0" smtClean="0"/>
              <a:t>局外人，或协议参与者（骗子）</a:t>
            </a:r>
            <a:endParaRPr lang="en-US" altLang="zh-CN" sz="2000" dirty="0" smtClean="0"/>
          </a:p>
          <a:p>
            <a:pPr lvl="3"/>
            <a:r>
              <a:rPr lang="zh-CN" altLang="en-US" sz="2000" dirty="0" smtClean="0"/>
              <a:t>窃取信息、欺骗、阻碍合法使用等</a:t>
            </a:r>
            <a:endParaRPr lang="en-US"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18</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4196712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endParaRPr lang="en-US" smtClean="0"/>
          </a:p>
        </p:txBody>
      </p:sp>
      <p:sp>
        <p:nvSpPr>
          <p:cNvPr id="44035" name="内容占位符 2"/>
          <p:cNvSpPr>
            <a:spLocks noGrp="1"/>
          </p:cNvSpPr>
          <p:nvPr>
            <p:ph idx="1"/>
          </p:nvPr>
        </p:nvSpPr>
        <p:spPr>
          <a:xfrm>
            <a:off x="457200" y="1295400"/>
            <a:ext cx="8363272" cy="5029200"/>
          </a:xfrm>
        </p:spPr>
        <p:txBody>
          <a:bodyPr/>
          <a:lstStyle/>
          <a:p>
            <a:r>
              <a:rPr lang="zh-CN" altLang="en-US" dirty="0" smtClean="0">
                <a:solidFill>
                  <a:srgbClr val="FF0000"/>
                </a:solidFill>
              </a:rPr>
              <a:t>重放攻击：</a:t>
            </a:r>
            <a:endParaRPr lang="en-US" altLang="zh-CN" dirty="0" smtClean="0">
              <a:solidFill>
                <a:srgbClr val="FF0000"/>
              </a:solidFill>
            </a:endParaRPr>
          </a:p>
          <a:p>
            <a:pPr lvl="1"/>
            <a:r>
              <a:rPr lang="zh-CN" altLang="en-US" dirty="0" smtClean="0"/>
              <a:t>捕获过往协议或当前协议中的消息，在当前协议中重播</a:t>
            </a:r>
            <a:endParaRPr lang="en-US" altLang="zh-CN" dirty="0" smtClean="0"/>
          </a:p>
          <a:p>
            <a:pPr lvl="2"/>
            <a:r>
              <a:rPr lang="zh-CN" altLang="en-US" dirty="0" smtClean="0"/>
              <a:t>获取非法权限、伪造密钥等等</a:t>
            </a:r>
            <a:endParaRPr lang="en-US" altLang="zh-CN" dirty="0" smtClean="0"/>
          </a:p>
          <a:p>
            <a:pPr lvl="1"/>
            <a:r>
              <a:rPr lang="zh-CN" altLang="en-US" dirty="0" smtClean="0"/>
              <a:t>防止方法：添加</a:t>
            </a:r>
            <a:r>
              <a:rPr lang="en-US" altLang="zh-CN" dirty="0" smtClean="0"/>
              <a:t>nonce</a:t>
            </a:r>
            <a:r>
              <a:rPr lang="zh-CN" altLang="en-US" dirty="0" smtClean="0"/>
              <a:t>、时间戳，不同阶段的消息在结构上不对称（例如前面用</a:t>
            </a:r>
            <a:r>
              <a:rPr lang="en-US" altLang="zh-CN" dirty="0" smtClean="0"/>
              <a:t>{</a:t>
            </a:r>
            <a:r>
              <a:rPr lang="en-US" altLang="zh-CN" dirty="0" err="1" smtClean="0"/>
              <a:t>A,msg</a:t>
            </a:r>
            <a:r>
              <a:rPr lang="en-US" altLang="zh-CN" dirty="0" smtClean="0"/>
              <a:t>}</a:t>
            </a:r>
            <a:r>
              <a:rPr lang="zh-CN" altLang="en-US" dirty="0" smtClean="0"/>
              <a:t>，后面用</a:t>
            </a:r>
            <a:r>
              <a:rPr lang="en-US" altLang="zh-CN" dirty="0" smtClean="0"/>
              <a:t>{</a:t>
            </a:r>
            <a:r>
              <a:rPr lang="en-US" altLang="zh-CN" dirty="0" err="1" smtClean="0"/>
              <a:t>msg,A</a:t>
            </a:r>
            <a:r>
              <a:rPr lang="en-US" altLang="zh-CN" dirty="0" smtClean="0"/>
              <a:t>}</a:t>
            </a:r>
            <a:r>
              <a:rPr lang="zh-CN" altLang="en-US" dirty="0" smtClean="0"/>
              <a:t>）</a:t>
            </a:r>
            <a:endParaRPr lang="en-US" altLang="zh-CN" dirty="0" smtClean="0"/>
          </a:p>
          <a:p>
            <a:pPr lvl="1"/>
            <a:endParaRPr lang="en-US" altLang="zh-CN" dirty="0" smtClean="0"/>
          </a:p>
          <a:p>
            <a:r>
              <a:rPr lang="zh-CN" altLang="en-US" dirty="0" smtClean="0">
                <a:solidFill>
                  <a:srgbClr val="FF0000"/>
                </a:solidFill>
              </a:rPr>
              <a:t>类型攻击：</a:t>
            </a:r>
            <a:endParaRPr lang="en-US" altLang="zh-CN" dirty="0" smtClean="0">
              <a:solidFill>
                <a:srgbClr val="FF0000"/>
              </a:solidFill>
            </a:endParaRPr>
          </a:p>
          <a:p>
            <a:pPr lvl="1"/>
            <a:r>
              <a:rPr lang="zh-CN" altLang="en-US" dirty="0" smtClean="0"/>
              <a:t>协议双方对消息成分的位序列有不同的解释</a:t>
            </a:r>
            <a:endParaRPr lang="en-US" altLang="zh-CN" dirty="0" smtClean="0"/>
          </a:p>
          <a:p>
            <a:pPr lvl="2"/>
            <a:r>
              <a:rPr lang="zh-CN" altLang="en-US" dirty="0" smtClean="0"/>
              <a:t>例如：密钥和随机数</a:t>
            </a:r>
            <a:r>
              <a:rPr lang="en-US" altLang="zh-CN" dirty="0" smtClean="0"/>
              <a:t>nonce</a:t>
            </a:r>
            <a:r>
              <a:rPr lang="zh-CN" altLang="en-US" dirty="0" smtClean="0"/>
              <a:t>都是随机比特串，攻击者可能把加密的密钥挪到加密的</a:t>
            </a:r>
            <a:r>
              <a:rPr lang="en-US" altLang="zh-CN" dirty="0" smtClean="0"/>
              <a:t>nonce</a:t>
            </a:r>
            <a:r>
              <a:rPr lang="zh-CN" altLang="en-US" dirty="0" smtClean="0"/>
              <a:t>的位置，诱使协议方将密钥误认为</a:t>
            </a:r>
            <a:r>
              <a:rPr lang="en-US" altLang="zh-CN" dirty="0" smtClean="0"/>
              <a:t>nonce</a:t>
            </a:r>
            <a:r>
              <a:rPr lang="zh-CN" altLang="en-US" dirty="0" smtClean="0"/>
              <a:t>而公布出来</a:t>
            </a:r>
            <a:endParaRPr lang="en-US" altLang="zh-CN" dirty="0" smtClean="0"/>
          </a:p>
          <a:p>
            <a:pPr lvl="1"/>
            <a:r>
              <a:rPr lang="zh-CN" altLang="en-US" dirty="0" smtClean="0"/>
              <a:t>防止方法：协议中不同成分采用不同的形式</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19</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047883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964222391"/>
              </p:ext>
            </p:extLst>
          </p:nvPr>
        </p:nvGraphicFramePr>
        <p:xfrm>
          <a:off x="179512" y="1412776"/>
          <a:ext cx="4330824"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a:t>
            </a:fld>
            <a:endParaRPr lang="en-US" altLang="zh-CN" dirty="0"/>
          </a:p>
        </p:txBody>
      </p:sp>
      <p:graphicFrame>
        <p:nvGraphicFramePr>
          <p:cNvPr id="5" name="图示 4"/>
          <p:cNvGraphicFramePr/>
          <p:nvPr>
            <p:extLst>
              <p:ext uri="{D42A27DB-BD31-4B8C-83A1-F6EECF244321}">
                <p14:modId xmlns:p14="http://schemas.microsoft.com/office/powerpoint/2010/main" val="3707019867"/>
              </p:ext>
            </p:extLst>
          </p:nvPr>
        </p:nvGraphicFramePr>
        <p:xfrm>
          <a:off x="4644008" y="1412776"/>
          <a:ext cx="4313212" cy="26642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51507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endParaRPr lang="en-US" smtClean="0"/>
          </a:p>
        </p:txBody>
      </p:sp>
      <p:sp>
        <p:nvSpPr>
          <p:cNvPr id="45059" name="内容占位符 2"/>
          <p:cNvSpPr>
            <a:spLocks noGrp="1"/>
          </p:cNvSpPr>
          <p:nvPr>
            <p:ph idx="1"/>
          </p:nvPr>
        </p:nvSpPr>
        <p:spPr/>
        <p:txBody>
          <a:bodyPr>
            <a:normAutofit lnSpcReduction="10000"/>
          </a:bodyPr>
          <a:lstStyle/>
          <a:p>
            <a:r>
              <a:rPr lang="zh-CN" altLang="en-US" dirty="0" smtClean="0">
                <a:solidFill>
                  <a:srgbClr val="FF0000"/>
                </a:solidFill>
              </a:rPr>
              <a:t>交织攻击：</a:t>
            </a:r>
            <a:endParaRPr lang="en-US" altLang="zh-CN" dirty="0" smtClean="0">
              <a:solidFill>
                <a:srgbClr val="FF0000"/>
              </a:solidFill>
            </a:endParaRPr>
          </a:p>
          <a:p>
            <a:pPr lvl="1"/>
            <a:r>
              <a:rPr lang="zh-CN" altLang="en-US" dirty="0" smtClean="0"/>
              <a:t>同时运行多次协议，将其中某些的消息用于形成另一次运行中的消息</a:t>
            </a:r>
            <a:endParaRPr lang="en-US" altLang="zh-CN" dirty="0" smtClean="0"/>
          </a:p>
          <a:p>
            <a:pPr lvl="1"/>
            <a:r>
              <a:rPr lang="zh-CN" altLang="en-US" dirty="0" smtClean="0"/>
              <a:t>例如国际象棋大师骗局、黑手党协议等</a:t>
            </a:r>
            <a:endParaRPr lang="en-US" altLang="zh-CN" dirty="0" smtClean="0"/>
          </a:p>
          <a:p>
            <a:pPr lvl="1"/>
            <a:r>
              <a:rPr lang="zh-CN" altLang="en-US" dirty="0" smtClean="0"/>
              <a:t>目前没有非常有效的防止方法</a:t>
            </a:r>
            <a:endParaRPr lang="en-US" altLang="zh-CN" dirty="0" smtClean="0"/>
          </a:p>
          <a:p>
            <a:pPr lvl="1"/>
            <a:endParaRPr lang="en-US" altLang="zh-CN" dirty="0" smtClean="0"/>
          </a:p>
          <a:p>
            <a:r>
              <a:rPr lang="zh-CN" altLang="en-US" dirty="0" smtClean="0">
                <a:solidFill>
                  <a:srgbClr val="FF0000"/>
                </a:solidFill>
              </a:rPr>
              <a:t>与实现相关的攻击：</a:t>
            </a:r>
            <a:endParaRPr lang="en-US" altLang="zh-CN" dirty="0" smtClean="0">
              <a:solidFill>
                <a:srgbClr val="FF0000"/>
              </a:solidFill>
            </a:endParaRPr>
          </a:p>
          <a:p>
            <a:pPr lvl="1"/>
            <a:r>
              <a:rPr lang="zh-CN" altLang="en-US" dirty="0" smtClean="0"/>
              <a:t>与实现时具体采用的技术有关</a:t>
            </a:r>
            <a:endParaRPr lang="en-US" altLang="zh-CN" dirty="0" smtClean="0"/>
          </a:p>
          <a:p>
            <a:pPr lvl="2"/>
            <a:r>
              <a:rPr lang="zh-CN" altLang="en-US" dirty="0" smtClean="0"/>
              <a:t>例如：</a:t>
            </a:r>
            <a:r>
              <a:rPr lang="en-US" altLang="zh-CN" dirty="0" smtClean="0"/>
              <a:t>A</a:t>
            </a:r>
            <a:r>
              <a:rPr lang="en-US" altLang="zh-CN" dirty="0" smtClean="0">
                <a:latin typeface="Times New Roman" pitchFamily="18" charset="0"/>
                <a:cs typeface="Times New Roman" pitchFamily="18" charset="0"/>
              </a:rPr>
              <a:t>→B: </a:t>
            </a:r>
            <a:r>
              <a:rPr lang="en-US" altLang="zh-CN" dirty="0" err="1" smtClean="0">
                <a:latin typeface="Times New Roman" pitchFamily="18" charset="0"/>
                <a:cs typeface="Times New Roman" pitchFamily="18" charset="0"/>
              </a:rPr>
              <a:t>E</a:t>
            </a:r>
            <a:r>
              <a:rPr lang="en-US" altLang="zh-CN" baseline="-25000" dirty="0" err="1" smtClean="0">
                <a:latin typeface="Times New Roman" pitchFamily="18" charset="0"/>
                <a:cs typeface="Times New Roman" pitchFamily="18" charset="0"/>
              </a:rPr>
              <a:t>k</a:t>
            </a:r>
            <a:r>
              <a:rPr lang="en-US" altLang="zh-CN" dirty="0" smtClean="0">
                <a:latin typeface="Times New Roman" pitchFamily="18" charset="0"/>
                <a:cs typeface="Times New Roman" pitchFamily="18" charset="0"/>
              </a:rPr>
              <a:t>(N)</a:t>
            </a:r>
          </a:p>
          <a:p>
            <a:pPr lvl="2">
              <a:buFont typeface="Arial" charset="0"/>
              <a:buNone/>
            </a:pPr>
            <a:r>
              <a:rPr lang="en-US" altLang="zh-CN" dirty="0" smtClean="0">
                <a:latin typeface="Times New Roman" pitchFamily="18" charset="0"/>
                <a:cs typeface="Times New Roman" pitchFamily="18" charset="0"/>
              </a:rPr>
              <a:t>		 B→A: </a:t>
            </a:r>
            <a:r>
              <a:rPr lang="en-US" altLang="zh-CN" dirty="0" err="1" smtClean="0">
                <a:latin typeface="Times New Roman" pitchFamily="18" charset="0"/>
                <a:cs typeface="Times New Roman" pitchFamily="18" charset="0"/>
              </a:rPr>
              <a:t>E</a:t>
            </a:r>
            <a:r>
              <a:rPr lang="en-US" altLang="zh-CN" baseline="-25000" dirty="0" err="1" smtClean="0">
                <a:latin typeface="Times New Roman" pitchFamily="18" charset="0"/>
                <a:cs typeface="Times New Roman" pitchFamily="18" charset="0"/>
              </a:rPr>
              <a:t>k</a:t>
            </a:r>
            <a:r>
              <a:rPr lang="en-US" altLang="zh-CN" dirty="0" smtClean="0">
                <a:latin typeface="Times New Roman" pitchFamily="18" charset="0"/>
                <a:cs typeface="Times New Roman" pitchFamily="18" charset="0"/>
              </a:rPr>
              <a:t>(N-1)</a:t>
            </a:r>
          </a:p>
          <a:p>
            <a:pPr lvl="2">
              <a:buFont typeface="Arial" charset="0"/>
              <a:buNone/>
            </a:pPr>
            <a:r>
              <a:rPr lang="en-US" altLang="zh-CN" dirty="0" smtClean="0"/>
              <a:t>	</a:t>
            </a:r>
            <a:r>
              <a:rPr lang="zh-CN" altLang="en-US" dirty="0" smtClean="0"/>
              <a:t>如果采用按位加密算法，且</a:t>
            </a:r>
            <a:r>
              <a:rPr lang="en-US" altLang="zh-CN" dirty="0" smtClean="0"/>
              <a:t>N</a:t>
            </a:r>
            <a:r>
              <a:rPr lang="zh-CN" altLang="en-US" dirty="0" smtClean="0"/>
              <a:t>碰巧是奇数（末位为</a:t>
            </a:r>
            <a:r>
              <a:rPr lang="en-US" altLang="zh-CN" dirty="0" smtClean="0"/>
              <a:t>1</a:t>
            </a:r>
            <a:r>
              <a:rPr lang="zh-CN" altLang="en-US" dirty="0" smtClean="0"/>
              <a:t>），则</a:t>
            </a:r>
            <a:r>
              <a:rPr lang="en-US" altLang="zh-CN" dirty="0" err="1" smtClean="0"/>
              <a:t>E</a:t>
            </a:r>
            <a:r>
              <a:rPr lang="en-US" altLang="zh-CN" baseline="-25000" dirty="0" err="1" smtClean="0"/>
              <a:t>k</a:t>
            </a:r>
            <a:r>
              <a:rPr lang="en-US" altLang="zh-CN" dirty="0" smtClean="0"/>
              <a:t>(N)</a:t>
            </a:r>
            <a:r>
              <a:rPr lang="zh-CN" altLang="en-US" dirty="0" smtClean="0"/>
              <a:t>与</a:t>
            </a:r>
            <a:r>
              <a:rPr lang="en-US" altLang="zh-CN" dirty="0" err="1" smtClean="0"/>
              <a:t>E</a:t>
            </a:r>
            <a:r>
              <a:rPr lang="en-US" altLang="zh-CN" baseline="-25000" dirty="0" err="1" smtClean="0"/>
              <a:t>k</a:t>
            </a:r>
            <a:r>
              <a:rPr lang="en-US" altLang="zh-CN" dirty="0" smtClean="0"/>
              <a:t>(N-1)</a:t>
            </a:r>
            <a:r>
              <a:rPr lang="zh-CN" altLang="en-US" dirty="0" smtClean="0"/>
              <a:t>的差别仅仅是末位相反，因而可以攻击</a:t>
            </a:r>
            <a:endParaRPr lang="en-US" altLang="zh-CN" dirty="0" smtClean="0"/>
          </a:p>
          <a:p>
            <a:pPr lvl="1"/>
            <a:r>
              <a:rPr lang="zh-CN" altLang="en-US" dirty="0" smtClean="0"/>
              <a:t>防止方法：选择合适的密码算法和密码体制</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20</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42546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endParaRPr lang="en-US" smtClean="0"/>
          </a:p>
        </p:txBody>
      </p:sp>
      <p:sp>
        <p:nvSpPr>
          <p:cNvPr id="46083" name="内容占位符 2"/>
          <p:cNvSpPr>
            <a:spLocks noGrp="1"/>
          </p:cNvSpPr>
          <p:nvPr>
            <p:ph idx="1"/>
          </p:nvPr>
        </p:nvSpPr>
        <p:spPr/>
        <p:txBody>
          <a:bodyPr/>
          <a:lstStyle/>
          <a:p>
            <a:r>
              <a:rPr lang="zh-CN" altLang="en-US" smtClean="0">
                <a:solidFill>
                  <a:srgbClr val="FF0000"/>
                </a:solidFill>
              </a:rPr>
              <a:t>绑定攻击：</a:t>
            </a:r>
            <a:endParaRPr lang="en-US" altLang="zh-CN" smtClean="0">
              <a:solidFill>
                <a:srgbClr val="FF0000"/>
              </a:solidFill>
            </a:endParaRPr>
          </a:p>
          <a:p>
            <a:pPr lvl="1"/>
            <a:r>
              <a:rPr lang="zh-CN" altLang="en-US" smtClean="0"/>
              <a:t>假冒身份</a:t>
            </a:r>
            <a:r>
              <a:rPr lang="en-US" altLang="zh-CN" smtClean="0"/>
              <a:t>/</a:t>
            </a:r>
            <a:r>
              <a:rPr lang="zh-CN" altLang="en-US" smtClean="0"/>
              <a:t>公钥</a:t>
            </a:r>
            <a:endParaRPr lang="en-US" altLang="zh-CN" smtClean="0"/>
          </a:p>
          <a:p>
            <a:pPr lvl="1"/>
            <a:r>
              <a:rPr lang="zh-CN" altLang="en-US" smtClean="0"/>
              <a:t>防止方法：在消息中添加主体的身份信息，并签名</a:t>
            </a:r>
            <a:endParaRPr lang="en-US" altLang="zh-CN" smtClean="0"/>
          </a:p>
          <a:p>
            <a:pPr lvl="1"/>
            <a:endParaRPr lang="en-US" altLang="zh-CN" smtClean="0"/>
          </a:p>
          <a:p>
            <a:r>
              <a:rPr lang="zh-CN" altLang="en-US" smtClean="0">
                <a:solidFill>
                  <a:srgbClr val="FF0000"/>
                </a:solidFill>
              </a:rPr>
              <a:t>封装攻击：</a:t>
            </a:r>
            <a:endParaRPr lang="en-US" altLang="zh-CN" smtClean="0">
              <a:solidFill>
                <a:srgbClr val="FF0000"/>
              </a:solidFill>
            </a:endParaRPr>
          </a:p>
          <a:p>
            <a:pPr lvl="1"/>
            <a:r>
              <a:rPr lang="zh-CN" altLang="en-US" smtClean="0"/>
              <a:t>攻击者做为协议参与一方，将它所需要的消息封装为合法消息的一部分，诱使另一方解密、签名等</a:t>
            </a:r>
            <a:endParaRPr lang="en-US" altLang="zh-CN" smtClean="0"/>
          </a:p>
          <a:p>
            <a:pPr lvl="1"/>
            <a:r>
              <a:rPr lang="zh-CN" altLang="en-US" smtClean="0"/>
              <a:t>防止方法：添加完整性校验</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21</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7793277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设计密码协议的注意事项</a:t>
            </a:r>
            <a:endParaRPr lang="en-US" smtClean="0"/>
          </a:p>
        </p:txBody>
      </p:sp>
      <p:sp>
        <p:nvSpPr>
          <p:cNvPr id="47107" name="内容占位符 2"/>
          <p:cNvSpPr>
            <a:spLocks noGrp="1"/>
          </p:cNvSpPr>
          <p:nvPr>
            <p:ph idx="1"/>
          </p:nvPr>
        </p:nvSpPr>
        <p:spPr/>
        <p:txBody>
          <a:bodyPr/>
          <a:lstStyle/>
          <a:p>
            <a:r>
              <a:rPr lang="zh-CN" altLang="en-US" dirty="0" smtClean="0"/>
              <a:t>尽量用一次性随机数代替时间戳</a:t>
            </a:r>
            <a:endParaRPr lang="en-US" altLang="zh-CN" dirty="0" smtClean="0"/>
          </a:p>
          <a:p>
            <a:pPr lvl="1"/>
            <a:r>
              <a:rPr lang="zh-CN" altLang="en-US" dirty="0" smtClean="0"/>
              <a:t>回避时钟同步</a:t>
            </a:r>
            <a:endParaRPr lang="en-US" altLang="zh-CN" dirty="0" smtClean="0"/>
          </a:p>
          <a:p>
            <a:r>
              <a:rPr lang="zh-CN" altLang="en-US" dirty="0" smtClean="0"/>
              <a:t>具备抵抗常见攻击的能力</a:t>
            </a:r>
            <a:endParaRPr lang="en-US" altLang="zh-CN" dirty="0" smtClean="0"/>
          </a:p>
          <a:p>
            <a:r>
              <a:rPr lang="zh-CN" altLang="en-US" dirty="0" smtClean="0"/>
              <a:t>明确使用于网络结构的哪个协议层</a:t>
            </a:r>
            <a:endParaRPr lang="en-US" altLang="zh-CN" dirty="0" smtClean="0"/>
          </a:p>
          <a:p>
            <a:r>
              <a:rPr lang="zh-CN" altLang="en-US" dirty="0" smtClean="0"/>
              <a:t>明确所需的数据处理能力</a:t>
            </a:r>
            <a:endParaRPr lang="en-US" altLang="zh-CN" dirty="0" smtClean="0"/>
          </a:p>
          <a:p>
            <a:r>
              <a:rPr lang="zh-CN" altLang="en-US" dirty="0" smtClean="0"/>
              <a:t>明确所采用的密码算法</a:t>
            </a:r>
            <a:endParaRPr lang="en-US" altLang="zh-CN" dirty="0" smtClean="0"/>
          </a:p>
          <a:p>
            <a:r>
              <a:rPr lang="zh-CN" altLang="en-US" dirty="0" smtClean="0"/>
              <a:t>便于进行功能扩充</a:t>
            </a:r>
            <a:endParaRPr lang="en-US" altLang="zh-CN" dirty="0" smtClean="0"/>
          </a:p>
          <a:p>
            <a:r>
              <a:rPr lang="zh-CN" altLang="en-US" dirty="0" smtClean="0"/>
              <a:t>最少的安全假设</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22</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83215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身份认证</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FC6C3F5E-09DE-47CB-B45C-8870030737BE}" type="slidenum">
              <a:rPr lang="zh-CN" altLang="en-US" smtClean="0"/>
              <a:pPr>
                <a:defRPr/>
              </a:pPr>
              <a:t>23</a:t>
            </a:fld>
            <a:endParaRPr lang="en-US" altLang="zh-CN" dirty="0"/>
          </a:p>
        </p:txBody>
      </p:sp>
    </p:spTree>
    <p:extLst>
      <p:ext uri="{BB962C8B-B14F-4D97-AF65-F5344CB8AC3E}">
        <p14:creationId xmlns:p14="http://schemas.microsoft.com/office/powerpoint/2010/main" val="1979809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dirty="0" smtClean="0"/>
              <a:t>一、身份认证的概念</a:t>
            </a:r>
            <a:endParaRPr lang="zh-CN" altLang="en-US" dirty="0"/>
          </a:p>
        </p:txBody>
      </p:sp>
      <p:sp>
        <p:nvSpPr>
          <p:cNvPr id="7" name="内容占位符 6"/>
          <p:cNvSpPr>
            <a:spLocks noGrp="1"/>
          </p:cNvSpPr>
          <p:nvPr>
            <p:ph idx="1"/>
          </p:nvPr>
        </p:nvSpPr>
        <p:spPr/>
        <p:txBody>
          <a:bodyPr/>
          <a:lstStyle/>
          <a:p>
            <a:r>
              <a:rPr lang="zh-CN" altLang="en-US" dirty="0" smtClean="0"/>
              <a:t>认证服务和功能</a:t>
            </a:r>
          </a:p>
          <a:p>
            <a:pPr lvl="1"/>
            <a:r>
              <a:rPr lang="zh-CN" altLang="en-US" dirty="0" smtClean="0"/>
              <a:t>认证是证实信息交换过程有效性和合法性的一种手段，包括对通信对象的认证</a:t>
            </a:r>
            <a:r>
              <a:rPr lang="en-US" altLang="zh-CN" dirty="0" smtClean="0"/>
              <a:t>(</a:t>
            </a:r>
            <a:r>
              <a:rPr lang="zh-CN" altLang="en-US" dirty="0" smtClean="0"/>
              <a:t>身份认证</a:t>
            </a:r>
            <a:r>
              <a:rPr lang="en-US" altLang="zh-CN" dirty="0" smtClean="0"/>
              <a:t>)</a:t>
            </a:r>
            <a:r>
              <a:rPr lang="zh-CN" altLang="en-US" dirty="0" smtClean="0"/>
              <a:t>和报文内容的认证</a:t>
            </a:r>
            <a:r>
              <a:rPr lang="en-US" altLang="zh-CN" dirty="0" smtClean="0"/>
              <a:t>(</a:t>
            </a:r>
            <a:r>
              <a:rPr lang="zh-CN" altLang="en-US" dirty="0" smtClean="0"/>
              <a:t>报文认证</a:t>
            </a:r>
            <a:r>
              <a:rPr lang="en-US" altLang="zh-CN" dirty="0" smtClean="0"/>
              <a:t>)</a:t>
            </a:r>
            <a:r>
              <a:rPr lang="zh-CN" altLang="en-US" dirty="0" smtClean="0"/>
              <a:t>，起到数据完整性的保护。包括</a:t>
            </a:r>
          </a:p>
          <a:p>
            <a:pPr lvl="2"/>
            <a:r>
              <a:rPr lang="zh-CN" altLang="en-US" dirty="0" smtClean="0"/>
              <a:t>信息的真实性</a:t>
            </a:r>
          </a:p>
          <a:p>
            <a:pPr lvl="2"/>
            <a:r>
              <a:rPr lang="zh-CN" altLang="en-US" dirty="0" smtClean="0"/>
              <a:t>存储数据的真实性</a:t>
            </a:r>
          </a:p>
          <a:p>
            <a:pPr lvl="2"/>
            <a:r>
              <a:rPr lang="zh-CN" altLang="en-US" dirty="0" smtClean="0"/>
              <a:t>接收方提供回执</a:t>
            </a:r>
          </a:p>
          <a:p>
            <a:pPr lvl="2"/>
            <a:r>
              <a:rPr lang="zh-CN" altLang="en-US" dirty="0" smtClean="0"/>
              <a:t>发送方不可否认</a:t>
            </a:r>
          </a:p>
          <a:p>
            <a:pPr lvl="2"/>
            <a:r>
              <a:rPr lang="zh-CN" altLang="en-US" dirty="0" smtClean="0"/>
              <a:t>时效性和公证可能性</a:t>
            </a:r>
          </a:p>
          <a:p>
            <a:endParaRPr lang="en-US" altLang="zh-CN" dirty="0" smtClean="0"/>
          </a:p>
          <a:p>
            <a:r>
              <a:rPr lang="zh-CN" altLang="en-US" dirty="0" smtClean="0"/>
              <a:t>认证的目的</a:t>
            </a:r>
          </a:p>
          <a:p>
            <a:pPr lvl="1"/>
            <a:r>
              <a:rPr lang="zh-CN" altLang="en-US" dirty="0" smtClean="0"/>
              <a:t>防窃听、防假冒或拦截、防窃取、防重放等</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24</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1" name="流程图: 可选过程 10">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2" name="流程图: 可选过程 11">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3" name="流程图: 可选过程 12">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514508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认证包括两种</a:t>
            </a:r>
            <a:endParaRPr lang="en-US" altLang="zh-CN" dirty="0" smtClean="0"/>
          </a:p>
          <a:p>
            <a:pPr lvl="1"/>
            <a:r>
              <a:rPr lang="zh-CN" altLang="en-US" dirty="0" smtClean="0"/>
              <a:t>消息认证（也称报文认证）</a:t>
            </a:r>
            <a:endParaRPr lang="en-US" altLang="zh-CN" dirty="0" smtClean="0"/>
          </a:p>
          <a:p>
            <a:pPr lvl="2"/>
            <a:r>
              <a:rPr lang="zh-CN" altLang="en-US" dirty="0" smtClean="0"/>
              <a:t>在产生消息时进行</a:t>
            </a:r>
            <a:endParaRPr lang="en-US" altLang="zh-CN" dirty="0" smtClean="0"/>
          </a:p>
          <a:p>
            <a:pPr lvl="2"/>
            <a:r>
              <a:rPr lang="zh-CN" altLang="en-US" dirty="0" smtClean="0"/>
              <a:t>涉及的是特定实体所声称的特定消息</a:t>
            </a:r>
            <a:endParaRPr lang="en-US" altLang="zh-CN" dirty="0" smtClean="0"/>
          </a:p>
          <a:p>
            <a:pPr lvl="2"/>
            <a:r>
              <a:rPr lang="en-US" altLang="zh-CN" dirty="0" smtClean="0"/>
              <a:t>MDC</a:t>
            </a:r>
            <a:r>
              <a:rPr lang="zh-CN" altLang="en-US" dirty="0" smtClean="0"/>
              <a:t>、</a:t>
            </a:r>
            <a:r>
              <a:rPr lang="en-US" altLang="zh-CN" dirty="0" smtClean="0"/>
              <a:t>MAC</a:t>
            </a:r>
            <a:r>
              <a:rPr lang="zh-CN" altLang="en-US" dirty="0" smtClean="0"/>
              <a:t>、数字签名</a:t>
            </a:r>
            <a:endParaRPr lang="en-US" altLang="zh-CN" dirty="0" smtClean="0"/>
          </a:p>
          <a:p>
            <a:pPr lvl="1"/>
            <a:endParaRPr lang="en-US" altLang="zh-CN" dirty="0" smtClean="0"/>
          </a:p>
          <a:p>
            <a:pPr lvl="1"/>
            <a:r>
              <a:rPr lang="zh-CN" altLang="en-US" dirty="0" smtClean="0"/>
              <a:t>身份认证（也称实体认证）</a:t>
            </a:r>
            <a:endParaRPr lang="en-US" altLang="zh-CN" dirty="0" smtClean="0"/>
          </a:p>
          <a:p>
            <a:pPr lvl="2"/>
            <a:r>
              <a:rPr lang="zh-CN" altLang="en-US" dirty="0" smtClean="0"/>
              <a:t>在协议执行时进行</a:t>
            </a:r>
            <a:endParaRPr lang="en-US" altLang="zh-CN" dirty="0" smtClean="0"/>
          </a:p>
          <a:p>
            <a:pPr lvl="2"/>
            <a:r>
              <a:rPr lang="zh-CN" altLang="en-US" dirty="0" smtClean="0"/>
              <a:t>通常涉及的是特定实体所具有某些信息，而非传递的消息</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319543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报文认证</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报文内容的认证</a:t>
            </a:r>
          </a:p>
          <a:p>
            <a:pPr lvl="1"/>
            <a:r>
              <a:rPr lang="zh-CN" altLang="en-US" dirty="0" smtClean="0"/>
              <a:t>可以通过计算校验和或者报文摘要的方法实现</a:t>
            </a:r>
          </a:p>
          <a:p>
            <a:r>
              <a:rPr lang="zh-CN" altLang="en-US" dirty="0" smtClean="0"/>
              <a:t>报文源的认证</a:t>
            </a:r>
          </a:p>
          <a:p>
            <a:pPr lvl="1"/>
            <a:r>
              <a:rPr lang="zh-CN" altLang="en-US" dirty="0" smtClean="0"/>
              <a:t>判定发送者的真实身份</a:t>
            </a:r>
          </a:p>
          <a:p>
            <a:pPr lvl="1"/>
            <a:r>
              <a:rPr lang="zh-CN" altLang="en-US" dirty="0" smtClean="0"/>
              <a:t>依据：</a:t>
            </a:r>
            <a:endParaRPr lang="en-US" altLang="zh-CN" dirty="0" smtClean="0"/>
          </a:p>
          <a:p>
            <a:pPr lvl="2"/>
            <a:r>
              <a:rPr lang="zh-CN" altLang="en-US" dirty="0" smtClean="0"/>
              <a:t>共享数据（加密密钥）</a:t>
            </a:r>
          </a:p>
          <a:p>
            <a:pPr lvl="2"/>
            <a:r>
              <a:rPr lang="zh-CN" altLang="en-US" dirty="0" smtClean="0"/>
              <a:t>通行字（口令）</a:t>
            </a:r>
            <a:endParaRPr lang="en-US" altLang="zh-CN" dirty="0" smtClean="0"/>
          </a:p>
          <a:p>
            <a:pPr lvl="2"/>
            <a:r>
              <a:rPr lang="zh-CN" altLang="en-US" dirty="0" smtClean="0"/>
              <a:t>网络地址</a:t>
            </a:r>
          </a:p>
          <a:p>
            <a:r>
              <a:rPr lang="zh-CN" altLang="en-US" dirty="0" smtClean="0"/>
              <a:t>报文时间性认证</a:t>
            </a:r>
          </a:p>
          <a:p>
            <a:pPr lvl="1"/>
            <a:r>
              <a:rPr lang="zh-CN" altLang="en-US" dirty="0" smtClean="0"/>
              <a:t>时间戳加密</a:t>
            </a:r>
          </a:p>
          <a:p>
            <a:pPr lvl="1"/>
            <a:r>
              <a:rPr lang="zh-CN" altLang="en-US" dirty="0" smtClean="0"/>
              <a:t>报文按时间顺序编号</a:t>
            </a:r>
          </a:p>
          <a:p>
            <a:pPr lvl="1"/>
            <a:r>
              <a:rPr lang="zh-CN" altLang="en-US" dirty="0" smtClean="0"/>
              <a:t>预约报文通行字表</a:t>
            </a:r>
          </a:p>
          <a:p>
            <a:pPr lvl="1"/>
            <a:r>
              <a:rPr lang="zh-CN" altLang="en-US" dirty="0" smtClean="0"/>
              <a:t>使用标识符</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011952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身份认证</a:t>
            </a:r>
            <a:endParaRPr lang="zh-CN" altLang="en-US" dirty="0"/>
          </a:p>
        </p:txBody>
      </p:sp>
      <p:sp>
        <p:nvSpPr>
          <p:cNvPr id="3" name="内容占位符 2"/>
          <p:cNvSpPr>
            <a:spLocks noGrp="1"/>
          </p:cNvSpPr>
          <p:nvPr>
            <p:ph idx="1"/>
          </p:nvPr>
        </p:nvSpPr>
        <p:spPr>
          <a:xfrm>
            <a:off x="457200" y="1295400"/>
            <a:ext cx="8363272" cy="5029200"/>
          </a:xfrm>
        </p:spPr>
        <p:txBody>
          <a:bodyPr>
            <a:normAutofit fontScale="92500" lnSpcReduction="10000"/>
          </a:bodyPr>
          <a:lstStyle/>
          <a:p>
            <a:r>
              <a:rPr lang="zh-CN" altLang="en-US" dirty="0" smtClean="0"/>
              <a:t>身份认证的内容</a:t>
            </a:r>
          </a:p>
          <a:p>
            <a:pPr lvl="1"/>
            <a:r>
              <a:rPr lang="zh-CN" altLang="en-US" dirty="0" smtClean="0"/>
              <a:t>识别：明确访问者身份</a:t>
            </a:r>
          </a:p>
          <a:p>
            <a:pPr lvl="1"/>
            <a:r>
              <a:rPr lang="zh-CN" altLang="en-US" dirty="0" smtClean="0"/>
              <a:t>验证：确认访问者声称的身份</a:t>
            </a:r>
          </a:p>
          <a:p>
            <a:pPr lvl="2"/>
            <a:r>
              <a:rPr lang="zh-CN" altLang="en-US" dirty="0" smtClean="0"/>
              <a:t>验证已知事物：口令（或密钥）、个人识别码（</a:t>
            </a:r>
            <a:r>
              <a:rPr lang="en-US" altLang="zh-CN" dirty="0" smtClean="0"/>
              <a:t>PIN</a:t>
            </a:r>
            <a:r>
              <a:rPr lang="zh-CN" altLang="en-US" dirty="0" smtClean="0"/>
              <a:t>）、在挑战</a:t>
            </a:r>
            <a:r>
              <a:rPr lang="zh-CN" altLang="en-US" dirty="0" smtClean="0"/>
              <a:t>－</a:t>
            </a:r>
            <a:r>
              <a:rPr lang="zh-CN" altLang="en-US" dirty="0"/>
              <a:t>响应</a:t>
            </a:r>
            <a:r>
              <a:rPr lang="zh-CN" altLang="en-US" dirty="0" smtClean="0"/>
              <a:t>协议</a:t>
            </a:r>
            <a:r>
              <a:rPr lang="zh-CN" altLang="en-US" dirty="0" smtClean="0"/>
              <a:t>中被证实的秘密或私钥</a:t>
            </a:r>
            <a:endParaRPr lang="en-US" altLang="zh-CN" dirty="0" smtClean="0"/>
          </a:p>
          <a:p>
            <a:pPr lvl="2"/>
            <a:r>
              <a:rPr lang="zh-CN" altLang="en-US" dirty="0" smtClean="0"/>
              <a:t>已拥有的事物：磁卡、</a:t>
            </a:r>
            <a:r>
              <a:rPr lang="en-US" altLang="zh-CN" dirty="0" smtClean="0"/>
              <a:t>IC</a:t>
            </a:r>
            <a:r>
              <a:rPr lang="zh-CN" altLang="en-US" dirty="0" smtClean="0"/>
              <a:t>卡、智能卡、口令生成器</a:t>
            </a:r>
            <a:endParaRPr lang="en-US" altLang="zh-CN" dirty="0" smtClean="0"/>
          </a:p>
          <a:p>
            <a:pPr lvl="2"/>
            <a:r>
              <a:rPr lang="zh-CN" altLang="en-US" dirty="0" smtClean="0"/>
              <a:t>固有事物：生物特征（指纹、唇纹、虹膜）、下意识行为（笔迹）</a:t>
            </a:r>
            <a:endParaRPr lang="en-US" altLang="zh-CN" dirty="0" smtClean="0"/>
          </a:p>
          <a:p>
            <a:pPr lvl="1"/>
            <a:endParaRPr lang="en-US" altLang="zh-CN" dirty="0" smtClean="0"/>
          </a:p>
          <a:p>
            <a:r>
              <a:rPr lang="zh-CN" altLang="en-US" dirty="0" smtClean="0"/>
              <a:t> 本节主要研究身份认证</a:t>
            </a:r>
            <a:endParaRPr lang="en-US" altLang="zh-CN" dirty="0" smtClean="0"/>
          </a:p>
          <a:p>
            <a:pPr lvl="1"/>
            <a:r>
              <a:rPr lang="zh-CN" altLang="en-US" sz="2000" dirty="0" smtClean="0">
                <a:cs typeface="Times New Roman" pitchFamily="18" charset="0"/>
              </a:rPr>
              <a:t>确认通信各方身份，并交换会话密钥（需要的话）</a:t>
            </a:r>
            <a:endParaRPr lang="en-US" altLang="zh-CN" sz="2000" dirty="0" smtClean="0">
              <a:cs typeface="Times New Roman" pitchFamily="18" charset="0"/>
            </a:endParaRPr>
          </a:p>
          <a:p>
            <a:pPr lvl="1"/>
            <a:r>
              <a:rPr lang="zh-CN" altLang="en-US" sz="2000" dirty="0" smtClean="0">
                <a:cs typeface="Times New Roman" pitchFamily="18" charset="0"/>
              </a:rPr>
              <a:t>单向认证或相互认证</a:t>
            </a:r>
            <a:endParaRPr lang="en-US" altLang="zh-CN" sz="2000" dirty="0" smtClean="0">
              <a:cs typeface="Times New Roman" pitchFamily="18" charset="0"/>
            </a:endParaRPr>
          </a:p>
          <a:p>
            <a:pPr lvl="1"/>
            <a:r>
              <a:rPr lang="zh-CN" altLang="en-US" sz="2000" dirty="0" smtClean="0">
                <a:cs typeface="Times New Roman" pitchFamily="18" charset="0"/>
              </a:rPr>
              <a:t>关键问题包括：</a:t>
            </a:r>
            <a:endParaRPr lang="en-US" altLang="zh-CN" sz="2000" dirty="0" smtClean="0">
              <a:cs typeface="Times New Roman" pitchFamily="18" charset="0"/>
            </a:endParaRPr>
          </a:p>
          <a:p>
            <a:pPr lvl="2"/>
            <a:r>
              <a:rPr lang="zh-CN" altLang="en-US" dirty="0" smtClean="0">
                <a:cs typeface="Times New Roman" pitchFamily="18" charset="0"/>
              </a:rPr>
              <a:t>及时性</a:t>
            </a:r>
            <a:r>
              <a:rPr lang="en-US" altLang="zh-CN" dirty="0" smtClean="0">
                <a:cs typeface="Times New Roman" pitchFamily="18" charset="0"/>
              </a:rPr>
              <a:t>——</a:t>
            </a:r>
            <a:r>
              <a:rPr lang="zh-CN" altLang="en-US" dirty="0" smtClean="0">
                <a:cs typeface="Times New Roman" pitchFamily="18" charset="0"/>
              </a:rPr>
              <a:t>防止重放攻击</a:t>
            </a:r>
            <a:endParaRPr lang="en-US" altLang="zh-CN" dirty="0" smtClean="0">
              <a:cs typeface="Times New Roman" pitchFamily="18" charset="0"/>
            </a:endParaRPr>
          </a:p>
          <a:p>
            <a:pPr lvl="2"/>
            <a:r>
              <a:rPr lang="zh-CN" altLang="en-US" dirty="0" smtClean="0">
                <a:cs typeface="Times New Roman" pitchFamily="18" charset="0"/>
              </a:rPr>
              <a:t>机密性</a:t>
            </a:r>
            <a:r>
              <a:rPr lang="en-US" altLang="zh-CN" dirty="0" smtClean="0">
                <a:cs typeface="Times New Roman" pitchFamily="18" charset="0"/>
              </a:rPr>
              <a:t>——</a:t>
            </a:r>
            <a:r>
              <a:rPr lang="zh-CN" altLang="en-US" dirty="0" smtClean="0">
                <a:cs typeface="Times New Roman" pitchFamily="18" charset="0"/>
              </a:rPr>
              <a:t>保护会话密钥</a:t>
            </a:r>
            <a:endParaRPr lang="en-US"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40363593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cs typeface="Times New Roman" pitchFamily="18" charset="0"/>
              </a:rPr>
              <a:t>身份认证协议的设计目标</a:t>
            </a:r>
            <a:endParaRPr lang="zh-CN" altLang="en-US" dirty="0"/>
          </a:p>
        </p:txBody>
      </p:sp>
      <p:sp>
        <p:nvSpPr>
          <p:cNvPr id="3" name="内容占位符 2"/>
          <p:cNvSpPr>
            <a:spLocks noGrp="1"/>
          </p:cNvSpPr>
          <p:nvPr>
            <p:ph idx="1"/>
          </p:nvPr>
        </p:nvSpPr>
        <p:spPr>
          <a:xfrm>
            <a:off x="457200" y="1295400"/>
            <a:ext cx="8363272" cy="5029200"/>
          </a:xfrm>
        </p:spPr>
        <p:txBody>
          <a:bodyPr>
            <a:normAutofit/>
          </a:bodyPr>
          <a:lstStyle/>
          <a:p>
            <a:pPr marL="514350" indent="-457200">
              <a:buFont typeface="+mj-lt"/>
              <a:buAutoNum type="arabicPeriod"/>
            </a:pPr>
            <a:r>
              <a:rPr lang="en-US" altLang="zh-CN" sz="2400" dirty="0" smtClean="0">
                <a:cs typeface="Times New Roman" pitchFamily="18" charset="0"/>
              </a:rPr>
              <a:t>A</a:t>
            </a:r>
            <a:r>
              <a:rPr lang="zh-CN" altLang="en-US" sz="2400" dirty="0" smtClean="0">
                <a:cs typeface="Times New Roman" pitchFamily="18" charset="0"/>
              </a:rPr>
              <a:t>可以成功地向</a:t>
            </a:r>
            <a:r>
              <a:rPr lang="en-US" altLang="zh-CN" sz="2400" dirty="0" smtClean="0">
                <a:cs typeface="Times New Roman" pitchFamily="18" charset="0"/>
              </a:rPr>
              <a:t>B</a:t>
            </a:r>
            <a:r>
              <a:rPr lang="zh-CN" altLang="en-US" sz="2400" dirty="0" smtClean="0">
                <a:cs typeface="Times New Roman" pitchFamily="18" charset="0"/>
              </a:rPr>
              <a:t>认证他自己，即</a:t>
            </a:r>
            <a:r>
              <a:rPr lang="en-US" altLang="zh-CN" sz="2400" dirty="0" smtClean="0">
                <a:cs typeface="Times New Roman" pitchFamily="18" charset="0"/>
              </a:rPr>
              <a:t>B</a:t>
            </a:r>
            <a:r>
              <a:rPr lang="zh-CN" altLang="en-US" sz="2400" dirty="0" smtClean="0">
                <a:cs typeface="Times New Roman" pitchFamily="18" charset="0"/>
              </a:rPr>
              <a:t>完成协议接受</a:t>
            </a:r>
            <a:r>
              <a:rPr lang="en-US" altLang="zh-CN" sz="2400" dirty="0" smtClean="0">
                <a:cs typeface="Times New Roman" pitchFamily="18" charset="0"/>
              </a:rPr>
              <a:t>A</a:t>
            </a:r>
            <a:r>
              <a:rPr lang="zh-CN" altLang="en-US" sz="2400" dirty="0" smtClean="0">
                <a:cs typeface="Times New Roman" pitchFamily="18" charset="0"/>
              </a:rPr>
              <a:t>的身份；</a:t>
            </a:r>
            <a:endParaRPr lang="en-US" altLang="zh-CN" sz="2400" dirty="0" smtClean="0">
              <a:cs typeface="Times New Roman" pitchFamily="18" charset="0"/>
            </a:endParaRPr>
          </a:p>
          <a:p>
            <a:pPr marL="514350" indent="-457200">
              <a:buFont typeface="+mj-lt"/>
              <a:buAutoNum type="arabicPeriod"/>
            </a:pPr>
            <a:endParaRPr lang="en-US" altLang="zh-CN" sz="2400" dirty="0" smtClean="0">
              <a:cs typeface="Times New Roman" pitchFamily="18" charset="0"/>
            </a:endParaRPr>
          </a:p>
          <a:p>
            <a:pPr marL="514350" indent="-457200">
              <a:buFont typeface="+mj-lt"/>
              <a:buAutoNum type="arabicPeriod"/>
            </a:pPr>
            <a:r>
              <a:rPr lang="zh-CN" altLang="en-US" sz="2400" dirty="0" smtClean="0">
                <a:cs typeface="Times New Roman" pitchFamily="18" charset="0"/>
              </a:rPr>
              <a:t>（不可传递性）</a:t>
            </a:r>
            <a:r>
              <a:rPr lang="en-US" altLang="zh-CN" sz="2400" dirty="0" smtClean="0">
                <a:cs typeface="Times New Roman" pitchFamily="18" charset="0"/>
              </a:rPr>
              <a:t>B</a:t>
            </a:r>
            <a:r>
              <a:rPr lang="zh-CN" altLang="en-US" sz="2400" dirty="0" smtClean="0">
                <a:cs typeface="Times New Roman" pitchFamily="18" charset="0"/>
              </a:rPr>
              <a:t>不能利用和</a:t>
            </a:r>
            <a:r>
              <a:rPr lang="en-US" altLang="zh-CN" sz="2400" dirty="0" smtClean="0">
                <a:cs typeface="Times New Roman" pitchFamily="18" charset="0"/>
              </a:rPr>
              <a:t>A</a:t>
            </a:r>
            <a:r>
              <a:rPr lang="zh-CN" altLang="en-US" sz="2400" dirty="0" smtClean="0">
                <a:cs typeface="Times New Roman" pitchFamily="18" charset="0"/>
              </a:rPr>
              <a:t>身份认证过程的数据来成功地向第三方</a:t>
            </a:r>
            <a:r>
              <a:rPr lang="en-US" altLang="zh-CN" sz="2400" dirty="0" smtClean="0">
                <a:cs typeface="Times New Roman" pitchFamily="18" charset="0"/>
              </a:rPr>
              <a:t>C</a:t>
            </a:r>
            <a:r>
              <a:rPr lang="zh-CN" altLang="en-US" sz="2400" dirty="0" smtClean="0">
                <a:cs typeface="Times New Roman" pitchFamily="18" charset="0"/>
              </a:rPr>
              <a:t>假冒</a:t>
            </a:r>
            <a:r>
              <a:rPr lang="en-US" altLang="zh-CN" sz="2400" dirty="0" smtClean="0">
                <a:cs typeface="Times New Roman" pitchFamily="18" charset="0"/>
              </a:rPr>
              <a:t>A</a:t>
            </a:r>
            <a:r>
              <a:rPr lang="zh-CN" altLang="en-US" sz="2400" dirty="0" smtClean="0">
                <a:cs typeface="Times New Roman" pitchFamily="18" charset="0"/>
              </a:rPr>
              <a:t>；</a:t>
            </a:r>
            <a:endParaRPr lang="en-US" altLang="zh-CN" sz="2400" dirty="0" smtClean="0">
              <a:cs typeface="Times New Roman" pitchFamily="18" charset="0"/>
            </a:endParaRPr>
          </a:p>
          <a:p>
            <a:pPr marL="514350" indent="-457200">
              <a:buFont typeface="+mj-lt"/>
              <a:buAutoNum type="arabicPeriod"/>
            </a:pPr>
            <a:endParaRPr lang="en-US" altLang="zh-CN" sz="2400" dirty="0" smtClean="0">
              <a:cs typeface="Times New Roman" pitchFamily="18" charset="0"/>
            </a:endParaRPr>
          </a:p>
          <a:p>
            <a:pPr marL="514350" indent="-457200">
              <a:buFont typeface="+mj-lt"/>
              <a:buAutoNum type="arabicPeriod"/>
            </a:pPr>
            <a:r>
              <a:rPr lang="zh-CN" altLang="en-US" sz="2400" dirty="0" smtClean="0">
                <a:cs typeface="Times New Roman" pitchFamily="18" charset="0"/>
              </a:rPr>
              <a:t>（不可假冒）任何不同于</a:t>
            </a:r>
            <a:r>
              <a:rPr lang="en-US" altLang="zh-CN" sz="2400" dirty="0" smtClean="0">
                <a:cs typeface="Times New Roman" pitchFamily="18" charset="0"/>
              </a:rPr>
              <a:t>A</a:t>
            </a:r>
            <a:r>
              <a:rPr lang="zh-CN" altLang="en-US" sz="2400" dirty="0" smtClean="0">
                <a:cs typeface="Times New Roman" pitchFamily="18" charset="0"/>
              </a:rPr>
              <a:t>的实体</a:t>
            </a:r>
            <a:r>
              <a:rPr lang="en-US" altLang="zh-CN" sz="2400" dirty="0" smtClean="0">
                <a:cs typeface="Times New Roman" pitchFamily="18" charset="0"/>
              </a:rPr>
              <a:t>C</a:t>
            </a:r>
            <a:r>
              <a:rPr lang="zh-CN" altLang="en-US" sz="2400" dirty="0" smtClean="0">
                <a:cs typeface="Times New Roman" pitchFamily="18" charset="0"/>
              </a:rPr>
              <a:t>，假冒</a:t>
            </a:r>
            <a:r>
              <a:rPr lang="en-US" altLang="zh-CN" sz="2400" dirty="0" smtClean="0">
                <a:cs typeface="Times New Roman" pitchFamily="18" charset="0"/>
              </a:rPr>
              <a:t>A</a:t>
            </a:r>
            <a:r>
              <a:rPr lang="zh-CN" altLang="en-US" sz="2400" dirty="0" smtClean="0">
                <a:cs typeface="Times New Roman" pitchFamily="18" charset="0"/>
              </a:rPr>
              <a:t>执行协议，使得</a:t>
            </a:r>
            <a:r>
              <a:rPr lang="en-US" altLang="zh-CN" sz="2400" dirty="0" smtClean="0">
                <a:cs typeface="Times New Roman" pitchFamily="18" charset="0"/>
              </a:rPr>
              <a:t>B</a:t>
            </a:r>
            <a:r>
              <a:rPr lang="zh-CN" altLang="en-US" sz="2400" dirty="0" smtClean="0">
                <a:cs typeface="Times New Roman" pitchFamily="18" charset="0"/>
              </a:rPr>
              <a:t>完成协议并接受</a:t>
            </a:r>
            <a:r>
              <a:rPr lang="en-US" altLang="zh-CN" sz="2400" dirty="0" smtClean="0">
                <a:cs typeface="Times New Roman" pitchFamily="18" charset="0"/>
              </a:rPr>
              <a:t>A</a:t>
            </a:r>
            <a:r>
              <a:rPr lang="zh-CN" altLang="en-US" sz="2400" dirty="0" smtClean="0">
                <a:cs typeface="Times New Roman" pitchFamily="18" charset="0"/>
              </a:rPr>
              <a:t>的身份的概率可忽略不计；</a:t>
            </a:r>
            <a:endParaRPr lang="en-US" altLang="zh-CN" sz="2400" dirty="0" smtClean="0">
              <a:cs typeface="Times New Roman" pitchFamily="18" charset="0"/>
            </a:endParaRPr>
          </a:p>
          <a:p>
            <a:pPr marL="514350" indent="-457200">
              <a:buFont typeface="+mj-lt"/>
              <a:buAutoNum type="arabicPeriod"/>
            </a:pPr>
            <a:endParaRPr lang="en-US" altLang="zh-CN" sz="2400" dirty="0" smtClean="0">
              <a:cs typeface="Times New Roman" pitchFamily="18" charset="0"/>
            </a:endParaRPr>
          </a:p>
          <a:p>
            <a:pPr marL="514350" indent="-457200">
              <a:buFont typeface="+mj-lt"/>
              <a:buAutoNum type="arabicPeriod"/>
            </a:pPr>
            <a:r>
              <a:rPr lang="zh-CN" altLang="en-US" sz="2400" dirty="0" smtClean="0">
                <a:cs typeface="Times New Roman" pitchFamily="18" charset="0"/>
              </a:rPr>
              <a:t>上述</a:t>
            </a:r>
            <a:r>
              <a:rPr lang="en-US" altLang="zh-CN" sz="2400" dirty="0" smtClean="0">
                <a:cs typeface="Times New Roman" pitchFamily="18" charset="0"/>
              </a:rPr>
              <a:t>3</a:t>
            </a:r>
            <a:r>
              <a:rPr lang="zh-CN" altLang="en-US" sz="2400" dirty="0" smtClean="0">
                <a:cs typeface="Times New Roman" pitchFamily="18" charset="0"/>
              </a:rPr>
              <a:t>点恒为真，即使</a:t>
            </a:r>
            <a:endParaRPr lang="en-US" altLang="zh-CN" sz="2400" dirty="0" smtClean="0">
              <a:cs typeface="Times New Roman" pitchFamily="18" charset="0"/>
            </a:endParaRPr>
          </a:p>
          <a:p>
            <a:pPr lvl="1"/>
            <a:r>
              <a:rPr lang="zh-CN" altLang="en-US" sz="2000" dirty="0" smtClean="0">
                <a:cs typeface="Times New Roman" pitchFamily="18" charset="0"/>
              </a:rPr>
              <a:t>敌手</a:t>
            </a:r>
            <a:r>
              <a:rPr lang="en-US" altLang="zh-CN" sz="2000" dirty="0" smtClean="0">
                <a:cs typeface="Times New Roman" pitchFamily="18" charset="0"/>
              </a:rPr>
              <a:t>C</a:t>
            </a:r>
            <a:r>
              <a:rPr lang="zh-CN" altLang="en-US" sz="2000" dirty="0" smtClean="0">
                <a:cs typeface="Times New Roman" pitchFamily="18" charset="0"/>
              </a:rPr>
              <a:t>观察到大量</a:t>
            </a:r>
            <a:r>
              <a:rPr lang="en-US" altLang="zh-CN" sz="2000" dirty="0" smtClean="0">
                <a:cs typeface="Times New Roman" pitchFamily="18" charset="0"/>
              </a:rPr>
              <a:t>A</a:t>
            </a:r>
            <a:r>
              <a:rPr lang="zh-CN" altLang="en-US" sz="2000" dirty="0" smtClean="0">
                <a:cs typeface="Times New Roman" pitchFamily="18" charset="0"/>
              </a:rPr>
              <a:t>和</a:t>
            </a:r>
            <a:r>
              <a:rPr lang="en-US" altLang="zh-CN" sz="2000" dirty="0" smtClean="0">
                <a:cs typeface="Times New Roman" pitchFamily="18" charset="0"/>
              </a:rPr>
              <a:t>B</a:t>
            </a:r>
            <a:r>
              <a:rPr lang="zh-CN" altLang="en-US" sz="2000" dirty="0" smtClean="0">
                <a:cs typeface="Times New Roman" pitchFamily="18" charset="0"/>
              </a:rPr>
              <a:t>之间的认证</a:t>
            </a:r>
            <a:endParaRPr lang="en-US" altLang="zh-CN" sz="2000" dirty="0" smtClean="0">
              <a:cs typeface="Times New Roman" pitchFamily="18" charset="0"/>
            </a:endParaRPr>
          </a:p>
          <a:p>
            <a:pPr lvl="1"/>
            <a:r>
              <a:rPr lang="zh-CN" altLang="en-US" sz="2000" dirty="0" smtClean="0">
                <a:cs typeface="Times New Roman" pitchFamily="18" charset="0"/>
              </a:rPr>
              <a:t>敌手</a:t>
            </a:r>
            <a:r>
              <a:rPr lang="en-US" altLang="zh-CN" sz="2000" dirty="0" smtClean="0">
                <a:cs typeface="Times New Roman" pitchFamily="18" charset="0"/>
              </a:rPr>
              <a:t>C</a:t>
            </a:r>
            <a:r>
              <a:rPr lang="zh-CN" altLang="en-US" sz="2000" dirty="0" smtClean="0">
                <a:cs typeface="Times New Roman" pitchFamily="18" charset="0"/>
              </a:rPr>
              <a:t>参与了</a:t>
            </a:r>
            <a:r>
              <a:rPr lang="en-US" altLang="zh-CN" sz="2000" dirty="0" smtClean="0">
                <a:cs typeface="Times New Roman" pitchFamily="18" charset="0"/>
              </a:rPr>
              <a:t>A</a:t>
            </a:r>
            <a:r>
              <a:rPr lang="zh-CN" altLang="en-US" sz="2000" dirty="0" smtClean="0">
                <a:cs typeface="Times New Roman" pitchFamily="18" charset="0"/>
              </a:rPr>
              <a:t>和</a:t>
            </a:r>
            <a:r>
              <a:rPr lang="en-US" altLang="zh-CN" sz="2000" dirty="0" smtClean="0">
                <a:cs typeface="Times New Roman" pitchFamily="18" charset="0"/>
              </a:rPr>
              <a:t>B</a:t>
            </a:r>
            <a:r>
              <a:rPr lang="zh-CN" altLang="en-US" sz="2000" dirty="0" smtClean="0">
                <a:cs typeface="Times New Roman" pitchFamily="18" charset="0"/>
              </a:rPr>
              <a:t>中一方或双方的身份认证协议的执行</a:t>
            </a:r>
            <a:endParaRPr lang="en-US" altLang="zh-CN" sz="2000" dirty="0" smtClean="0">
              <a:cs typeface="Times New Roman" pitchFamily="18" charset="0"/>
            </a:endParaRPr>
          </a:p>
          <a:p>
            <a:pPr lvl="1"/>
            <a:r>
              <a:rPr lang="zh-CN" altLang="en-US" sz="2000" dirty="0" smtClean="0">
                <a:cs typeface="Times New Roman" pitchFamily="18" charset="0"/>
              </a:rPr>
              <a:t>敌手</a:t>
            </a:r>
            <a:r>
              <a:rPr lang="en-US" altLang="zh-CN" sz="2000" dirty="0" smtClean="0">
                <a:cs typeface="Times New Roman" pitchFamily="18" charset="0"/>
              </a:rPr>
              <a:t>C</a:t>
            </a:r>
            <a:r>
              <a:rPr lang="zh-CN" altLang="en-US" sz="2000" dirty="0" smtClean="0">
                <a:cs typeface="Times New Roman" pitchFamily="18" charset="0"/>
              </a:rPr>
              <a:t>可以发起并行攻击，同时运行多个实例</a:t>
            </a:r>
            <a:endParaRPr lang="en-US" altLang="zh-CN" sz="2000"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692266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身份认证协议的性能</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身份认证的交互性：</a:t>
            </a:r>
            <a:endParaRPr lang="en-US" altLang="zh-CN" dirty="0" smtClean="0"/>
          </a:p>
          <a:p>
            <a:pPr lvl="1"/>
            <a:r>
              <a:rPr lang="zh-CN" altLang="en-US" dirty="0" smtClean="0"/>
              <a:t>相互认证</a:t>
            </a:r>
            <a:endParaRPr lang="en-US" altLang="zh-CN" dirty="0" smtClean="0"/>
          </a:p>
          <a:p>
            <a:pPr lvl="1"/>
            <a:r>
              <a:rPr lang="zh-CN" altLang="en-US" dirty="0" smtClean="0"/>
              <a:t>单向认证：例如</a:t>
            </a:r>
            <a:r>
              <a:rPr lang="en-US" altLang="zh-CN" dirty="0" smtClean="0"/>
              <a:t>email</a:t>
            </a:r>
            <a:r>
              <a:rPr lang="zh-CN" altLang="en-US" dirty="0" smtClean="0"/>
              <a:t>、单工通信</a:t>
            </a:r>
            <a:endParaRPr lang="en-US" altLang="zh-CN" dirty="0" smtClean="0"/>
          </a:p>
          <a:p>
            <a:pPr lvl="1"/>
            <a:r>
              <a:rPr lang="zh-CN" altLang="en-US" dirty="0" smtClean="0"/>
              <a:t>可信中继：</a:t>
            </a:r>
            <a:r>
              <a:rPr lang="en-US" altLang="zh-CN" dirty="0" smtClean="0"/>
              <a:t>KDC</a:t>
            </a:r>
            <a:r>
              <a:rPr lang="zh-CN" altLang="en-US" dirty="0" smtClean="0"/>
              <a:t>或</a:t>
            </a:r>
            <a:r>
              <a:rPr lang="en-US" altLang="zh-CN" dirty="0" smtClean="0"/>
              <a:t>DASS</a:t>
            </a:r>
            <a:r>
              <a:rPr lang="zh-CN" altLang="en-US" dirty="0" smtClean="0"/>
              <a:t>（分布式认证安全服务）</a:t>
            </a:r>
            <a:endParaRPr lang="en-US" altLang="zh-CN" dirty="0" smtClean="0"/>
          </a:p>
          <a:p>
            <a:pPr lvl="1"/>
            <a:r>
              <a:rPr lang="zh-CN" altLang="en-US" dirty="0" smtClean="0"/>
              <a:t>群认证</a:t>
            </a:r>
            <a:endParaRPr lang="en-US" altLang="zh-CN" dirty="0" smtClean="0"/>
          </a:p>
          <a:p>
            <a:r>
              <a:rPr lang="zh-CN" altLang="en-US" dirty="0" smtClean="0"/>
              <a:t>计算效率：执行协议所需要的操作数</a:t>
            </a:r>
            <a:endParaRPr lang="en-US" altLang="zh-CN" dirty="0" smtClean="0"/>
          </a:p>
          <a:p>
            <a:r>
              <a:rPr lang="zh-CN" altLang="en-US" dirty="0" smtClean="0"/>
              <a:t>通信效率：传输的步数和需要的带宽或总传输量</a:t>
            </a:r>
            <a:endParaRPr lang="en-US" altLang="zh-CN" dirty="0" smtClean="0"/>
          </a:p>
          <a:p>
            <a:r>
              <a:rPr lang="zh-CN" altLang="en-US" dirty="0" smtClean="0"/>
              <a:t>第三方（若有）是否需要实时参与</a:t>
            </a:r>
            <a:endParaRPr lang="en-US" altLang="zh-CN" dirty="0" smtClean="0"/>
          </a:p>
          <a:p>
            <a:r>
              <a:rPr lang="zh-CN" altLang="en-US" dirty="0" smtClean="0"/>
              <a:t>第三方（若有）所需要的可信性</a:t>
            </a:r>
            <a:endParaRPr lang="en-US" altLang="zh-CN" dirty="0" smtClean="0"/>
          </a:p>
          <a:p>
            <a:r>
              <a:rPr lang="zh-CN" altLang="en-US" dirty="0" smtClean="0"/>
              <a:t>安全保证性：认证信息不被泄漏</a:t>
            </a:r>
            <a:endParaRPr lang="en-US" altLang="zh-CN" dirty="0" smtClean="0"/>
          </a:p>
          <a:p>
            <a:r>
              <a:rPr lang="zh-CN" altLang="en-US" dirty="0" smtClean="0"/>
              <a:t>秘密存储：存储关键密钥材料的位置和方法</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235606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第一节 协议概述</a:t>
            </a:r>
            <a:endParaRPr lang="en-US" dirty="0"/>
          </a:p>
        </p:txBody>
      </p:sp>
      <p:sp>
        <p:nvSpPr>
          <p:cNvPr id="7" name="文本占位符 6"/>
          <p:cNvSpPr>
            <a:spLocks noGrp="1"/>
          </p:cNvSpPr>
          <p:nvPr>
            <p:ph type="body" idx="1"/>
          </p:nvPr>
        </p:nvSpPr>
        <p:spPr/>
        <p:txBody>
          <a:bodyPr/>
          <a:lstStyle/>
          <a:p>
            <a:endParaRPr 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3</a:t>
            </a:fld>
            <a:endParaRPr lang="en-US" altLang="zh-CN" dirty="0"/>
          </a:p>
        </p:txBody>
      </p:sp>
    </p:spTree>
    <p:extLst>
      <p:ext uri="{BB962C8B-B14F-4D97-AF65-F5344CB8AC3E}">
        <p14:creationId xmlns:p14="http://schemas.microsoft.com/office/powerpoint/2010/main" val="2035482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身份认证的方法</a:t>
            </a:r>
            <a:endParaRPr lang="zh-CN" altLang="en-US" dirty="0"/>
          </a:p>
        </p:txBody>
      </p:sp>
      <p:sp>
        <p:nvSpPr>
          <p:cNvPr id="3" name="内容占位符 2"/>
          <p:cNvSpPr>
            <a:spLocks noGrp="1"/>
          </p:cNvSpPr>
          <p:nvPr>
            <p:ph idx="1"/>
          </p:nvPr>
        </p:nvSpPr>
        <p:spPr/>
        <p:txBody>
          <a:bodyPr/>
          <a:lstStyle/>
          <a:p>
            <a:r>
              <a:rPr lang="zh-CN" altLang="en-US" dirty="0" smtClean="0"/>
              <a:t>口令（弱认证）</a:t>
            </a:r>
            <a:endParaRPr lang="en-US" altLang="zh-CN" dirty="0" smtClean="0"/>
          </a:p>
          <a:p>
            <a:endParaRPr lang="en-US" altLang="zh-CN" dirty="0" smtClean="0"/>
          </a:p>
          <a:p>
            <a:r>
              <a:rPr lang="zh-CN" altLang="en-US" dirty="0" smtClean="0"/>
              <a:t>挑战－响应身份认证（强认证）</a:t>
            </a:r>
            <a:endParaRPr lang="en-US" altLang="zh-CN" dirty="0" smtClean="0"/>
          </a:p>
          <a:p>
            <a:endParaRPr lang="en-US" altLang="zh-CN" dirty="0" smtClean="0"/>
          </a:p>
          <a:p>
            <a:r>
              <a:rPr lang="zh-CN" altLang="en-US" dirty="0" smtClean="0"/>
              <a:t>零知识的身份认证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283975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二、口令</a:t>
            </a:r>
            <a:r>
              <a:rPr lang="en-US" altLang="zh-CN" dirty="0" smtClean="0"/>
              <a:t>(</a:t>
            </a:r>
            <a:r>
              <a:rPr lang="zh-CN" altLang="en-US" dirty="0" smtClean="0"/>
              <a:t>弱认证</a:t>
            </a:r>
            <a:r>
              <a:rPr lang="en-US" altLang="zh-CN" dirty="0" smtClean="0"/>
              <a:t>)</a:t>
            </a:r>
            <a:endParaRPr lang="zh-CN" altLang="en-US" dirty="0"/>
          </a:p>
        </p:txBody>
      </p:sp>
      <p:sp>
        <p:nvSpPr>
          <p:cNvPr id="3" name="内容占位符 2"/>
          <p:cNvSpPr>
            <a:spLocks noGrp="1"/>
          </p:cNvSpPr>
          <p:nvPr>
            <p:ph idx="1"/>
          </p:nvPr>
        </p:nvSpPr>
        <p:spPr>
          <a:xfrm>
            <a:off x="457200" y="1295400"/>
            <a:ext cx="8363272" cy="5029200"/>
          </a:xfrm>
        </p:spPr>
        <p:txBody>
          <a:bodyPr/>
          <a:lstStyle/>
          <a:p>
            <a:r>
              <a:rPr lang="zh-CN" altLang="en-US" dirty="0" smtClean="0"/>
              <a:t>口令：用户和系统共享的秘密</a:t>
            </a:r>
            <a:endParaRPr lang="en-US" altLang="zh-CN" dirty="0" smtClean="0"/>
          </a:p>
          <a:p>
            <a:pPr lvl="1"/>
            <a:r>
              <a:rPr lang="zh-CN" altLang="en-US" dirty="0" smtClean="0"/>
              <a:t>传统的口令方案因而归类为单向认证</a:t>
            </a:r>
            <a:endParaRPr lang="en-US" altLang="zh-CN" dirty="0" smtClean="0"/>
          </a:p>
          <a:p>
            <a:endParaRPr lang="en-US" altLang="zh-CN" dirty="0" smtClean="0"/>
          </a:p>
          <a:p>
            <a:r>
              <a:rPr lang="zh-CN" altLang="en-US" dirty="0" smtClean="0"/>
              <a:t>必须防护的威胁包括：</a:t>
            </a:r>
            <a:endParaRPr lang="en-US" altLang="zh-CN" dirty="0" smtClean="0"/>
          </a:p>
          <a:p>
            <a:pPr lvl="1"/>
            <a:r>
              <a:rPr lang="zh-CN" altLang="en-US" dirty="0" smtClean="0"/>
              <a:t>口令重放、口令泄漏（系统外）和搭线窃听（系统内）</a:t>
            </a:r>
            <a:endParaRPr lang="en-US" altLang="zh-CN" dirty="0" smtClean="0"/>
          </a:p>
          <a:p>
            <a:pPr lvl="1"/>
            <a:r>
              <a:rPr lang="zh-CN" altLang="en-US" dirty="0" smtClean="0"/>
              <a:t>口令蛮力搜索</a:t>
            </a:r>
            <a:endParaRPr lang="en-US" altLang="zh-CN" dirty="0" smtClean="0"/>
          </a:p>
          <a:p>
            <a:pPr lvl="1"/>
            <a:r>
              <a:rPr lang="zh-CN" altLang="en-US" dirty="0" smtClean="0"/>
              <a:t>口令猜测</a:t>
            </a:r>
            <a:endParaRPr lang="en-US" altLang="zh-CN" dirty="0" smtClean="0"/>
          </a:p>
          <a:p>
            <a:pPr lvl="1"/>
            <a:r>
              <a:rPr lang="zh-CN" altLang="en-US" dirty="0" smtClean="0"/>
              <a:t>字典攻击</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834634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固定口令方案</a:t>
            </a:r>
            <a:endParaRPr lang="zh-CN" altLang="en-US" dirty="0"/>
          </a:p>
        </p:txBody>
      </p:sp>
      <p:sp>
        <p:nvSpPr>
          <p:cNvPr id="3" name="内容占位符 2"/>
          <p:cNvSpPr>
            <a:spLocks noGrp="1"/>
          </p:cNvSpPr>
          <p:nvPr>
            <p:ph idx="1"/>
          </p:nvPr>
        </p:nvSpPr>
        <p:spPr/>
        <p:txBody>
          <a:bodyPr/>
          <a:lstStyle/>
          <a:p>
            <a:r>
              <a:rPr lang="zh-CN" altLang="en-US" dirty="0" smtClean="0"/>
              <a:t>存储的口令文件：明文存储，读写保护</a:t>
            </a:r>
            <a:endParaRPr lang="en-US" altLang="zh-CN" dirty="0" smtClean="0"/>
          </a:p>
          <a:p>
            <a:r>
              <a:rPr lang="zh-CN" altLang="en-US" dirty="0" smtClean="0"/>
              <a:t>加密的口令文件：存储口令的单向函数值</a:t>
            </a:r>
            <a:endParaRPr lang="en-US" altLang="zh-CN" dirty="0" smtClean="0"/>
          </a:p>
          <a:p>
            <a:r>
              <a:rPr lang="zh-CN" altLang="en-US" dirty="0" smtClean="0"/>
              <a:t>口令规则：口令的长度、字符集等等</a:t>
            </a:r>
            <a:endParaRPr lang="en-US" altLang="zh-CN" dirty="0" smtClean="0"/>
          </a:p>
          <a:p>
            <a:r>
              <a:rPr lang="zh-CN" altLang="en-US" dirty="0" smtClean="0"/>
              <a:t>口令时效</a:t>
            </a:r>
            <a:endParaRPr lang="en-US" altLang="zh-CN" dirty="0" smtClean="0"/>
          </a:p>
          <a:p>
            <a:r>
              <a:rPr lang="zh-CN" altLang="en-US" dirty="0" smtClean="0"/>
              <a:t>放慢口令映射：迭代运算，不影响正常使用下增加试探口令的攻击时间</a:t>
            </a:r>
            <a:endParaRPr lang="en-US" altLang="zh-CN" dirty="0" smtClean="0"/>
          </a:p>
          <a:p>
            <a:r>
              <a:rPr lang="zh-CN" altLang="en-US" dirty="0" smtClean="0"/>
              <a:t>口令加盐：降低字典攻击的效率，防止口令重复</a:t>
            </a:r>
            <a:endParaRPr lang="en-US" altLang="zh-CN" dirty="0" smtClean="0"/>
          </a:p>
          <a:p>
            <a:pPr lvl="1"/>
            <a:r>
              <a:rPr lang="zh-CN" altLang="en-US" dirty="0" smtClean="0"/>
              <a:t>口令的散列值和盐值均记录在文件中</a:t>
            </a:r>
            <a:endParaRPr lang="en-US" altLang="zh-CN" dirty="0" smtClean="0"/>
          </a:p>
          <a:p>
            <a:r>
              <a:rPr lang="zh-CN" altLang="en-US" dirty="0" smtClean="0"/>
              <a:t>通行短语</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41121761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带盐的口令加密存储方案</a:t>
            </a:r>
            <a:endParaRPr lang="zh-CN" altLang="en-US" dirty="0"/>
          </a:p>
        </p:txBody>
      </p:sp>
      <p:graphicFrame>
        <p:nvGraphicFramePr>
          <p:cNvPr id="6" name="内容占位符 5"/>
          <p:cNvGraphicFramePr>
            <a:graphicFrameLocks noGrp="1"/>
          </p:cNvGraphicFramePr>
          <p:nvPr>
            <p:ph idx="1"/>
          </p:nvPr>
        </p:nvGraphicFramePr>
        <p:xfrm>
          <a:off x="2714612" y="2273850"/>
          <a:ext cx="3143271" cy="1112520"/>
        </p:xfrm>
        <a:graphic>
          <a:graphicData uri="http://schemas.openxmlformats.org/drawingml/2006/table">
            <a:tbl>
              <a:tblPr bandRow="1">
                <a:tableStyleId>{5940675A-B579-460E-94D1-54222C63F5DA}</a:tableStyleId>
              </a:tblPr>
              <a:tblGrid>
                <a:gridCol w="714380">
                  <a:extLst>
                    <a:ext uri="{9D8B030D-6E8A-4147-A177-3AD203B41FA5}">
                      <a16:colId xmlns:a16="http://schemas.microsoft.com/office/drawing/2014/main" val="20000"/>
                    </a:ext>
                  </a:extLst>
                </a:gridCol>
                <a:gridCol w="1214446">
                  <a:extLst>
                    <a:ext uri="{9D8B030D-6E8A-4147-A177-3AD203B41FA5}">
                      <a16:colId xmlns:a16="http://schemas.microsoft.com/office/drawing/2014/main" val="20001"/>
                    </a:ext>
                  </a:extLst>
                </a:gridCol>
                <a:gridCol w="1214445">
                  <a:extLst>
                    <a:ext uri="{9D8B030D-6E8A-4147-A177-3AD203B41FA5}">
                      <a16:colId xmlns:a16="http://schemas.microsoft.com/office/drawing/2014/main" val="20002"/>
                    </a:ext>
                  </a:extLst>
                </a:gridCol>
              </a:tblGrid>
              <a:tr h="370840">
                <a:tc>
                  <a:txBody>
                    <a:bodyPr/>
                    <a:lstStyle/>
                    <a:p>
                      <a:pPr algn="ctr"/>
                      <a:r>
                        <a:rPr lang="en-US" altLang="zh-CN" dirty="0" smtClean="0"/>
                        <a:t>…</a:t>
                      </a:r>
                      <a:endParaRPr lang="zh-CN" altLang="en-US" dirty="0"/>
                    </a:p>
                  </a:txBody>
                  <a:tcPr vert="eaVert" anchor="ctr"/>
                </a:tc>
                <a:tc>
                  <a:txBody>
                    <a:bodyPr/>
                    <a:lstStyle/>
                    <a:p>
                      <a:pPr algn="ctr"/>
                      <a:r>
                        <a:rPr lang="en-US" altLang="zh-CN" sz="1800" kern="1200" dirty="0" smtClean="0"/>
                        <a:t>…</a:t>
                      </a:r>
                      <a:endParaRPr lang="zh-CN" altLang="en-US" sz="1800" kern="1200" dirty="0" smtClean="0">
                        <a:solidFill>
                          <a:schemeClr val="tx1"/>
                        </a:solidFill>
                        <a:latin typeface="+mn-lt"/>
                        <a:ea typeface="+mn-ea"/>
                        <a:cs typeface="+mn-cs"/>
                      </a:endParaRPr>
                    </a:p>
                  </a:txBody>
                  <a:tcPr vert="eaVert" anchor="ctr"/>
                </a:tc>
                <a:tc>
                  <a:txBody>
                    <a:bodyPr/>
                    <a:lstStyle/>
                    <a:p>
                      <a:pPr algn="ctr"/>
                      <a:r>
                        <a:rPr lang="en-US" altLang="zh-CN" sz="1800" kern="1200" dirty="0" smtClean="0"/>
                        <a:t>…</a:t>
                      </a:r>
                      <a:endParaRPr lang="zh-CN" altLang="en-US" sz="1800" kern="1200" dirty="0" smtClean="0">
                        <a:solidFill>
                          <a:schemeClr val="tx1"/>
                        </a:solidFill>
                        <a:latin typeface="+mn-lt"/>
                        <a:ea typeface="+mn-ea"/>
                        <a:cs typeface="+mn-cs"/>
                      </a:endParaRPr>
                    </a:p>
                  </a:txBody>
                  <a:tcPr vert="eaVert" anchor="ctr"/>
                </a:tc>
                <a:extLst>
                  <a:ext uri="{0D108BD9-81ED-4DB2-BD59-A6C34878D82A}">
                    <a16:rowId xmlns:a16="http://schemas.microsoft.com/office/drawing/2014/main" val="10000"/>
                  </a:ext>
                </a:extLst>
              </a:tr>
              <a:tr h="370840">
                <a:tc>
                  <a:txBody>
                    <a:bodyPr/>
                    <a:lstStyle/>
                    <a:p>
                      <a:pPr algn="ctr"/>
                      <a:r>
                        <a:rPr lang="en-US" altLang="zh-CN" dirty="0" smtClean="0"/>
                        <a:t>A</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盐值</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a:t>
                      </a:r>
                      <a:r>
                        <a:rPr lang="zh-CN" altLang="en-US" dirty="0" smtClean="0"/>
                        <a:t>口令</a:t>
                      </a:r>
                      <a:r>
                        <a:rPr lang="en-US" altLang="zh-CN" baseline="-25000" dirty="0" smtClean="0"/>
                        <a:t>A</a:t>
                      </a:r>
                      <a:r>
                        <a:rPr lang="en-US" altLang="zh-CN" dirty="0" smtClean="0"/>
                        <a:t>)</a:t>
                      </a:r>
                      <a:endParaRPr lang="zh-CN" altLang="en-US" dirty="0" smtClean="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vert="eaVert" anchor="ctr"/>
                </a:tc>
                <a:tc>
                  <a:txBody>
                    <a:bodyPr/>
                    <a:lstStyle/>
                    <a:p>
                      <a:pPr algn="ctr"/>
                      <a:r>
                        <a:rPr lang="en-US" altLang="zh-CN" dirty="0" smtClean="0"/>
                        <a:t>…</a:t>
                      </a:r>
                      <a:endParaRPr lang="zh-CN" altLang="en-US" dirty="0"/>
                    </a:p>
                  </a:txBody>
                  <a:tcPr vert="eaVert" anchor="ctr"/>
                </a:tc>
                <a:tc>
                  <a:txBody>
                    <a:bodyPr/>
                    <a:lstStyle/>
                    <a:p>
                      <a:pPr algn="ctr"/>
                      <a:r>
                        <a:rPr lang="en-US" altLang="zh-CN" dirty="0" smtClean="0"/>
                        <a:t>…</a:t>
                      </a:r>
                      <a:endParaRPr lang="zh-CN" altLang="en-US" dirty="0"/>
                    </a:p>
                  </a:txBody>
                  <a:tcPr vert="eaVert" anchor="ctr"/>
                </a:tc>
                <a:extLst>
                  <a:ext uri="{0D108BD9-81ED-4DB2-BD59-A6C34878D82A}">
                    <a16:rowId xmlns:a16="http://schemas.microsoft.com/office/drawing/2014/main" val="10002"/>
                  </a:ext>
                </a:extLst>
              </a:tr>
            </a:tbl>
          </a:graphicData>
        </a:graphic>
      </p:graphicFrame>
      <p:grpSp>
        <p:nvGrpSpPr>
          <p:cNvPr id="3" name="组合 25"/>
          <p:cNvGrpSpPr/>
          <p:nvPr/>
        </p:nvGrpSpPr>
        <p:grpSpPr>
          <a:xfrm>
            <a:off x="857224" y="1845222"/>
            <a:ext cx="7750225" cy="3726918"/>
            <a:chOff x="1142976" y="2214554"/>
            <a:chExt cx="7750225" cy="3726918"/>
          </a:xfrm>
        </p:grpSpPr>
        <p:sp>
          <p:nvSpPr>
            <p:cNvPr id="7" name="TextBox 6"/>
            <p:cNvSpPr txBox="1"/>
            <p:nvPr/>
          </p:nvSpPr>
          <p:spPr>
            <a:xfrm>
              <a:off x="4071934" y="2214554"/>
              <a:ext cx="877163" cy="369332"/>
            </a:xfrm>
            <a:prstGeom prst="rect">
              <a:avLst/>
            </a:prstGeom>
            <a:noFill/>
          </p:spPr>
          <p:txBody>
            <a:bodyPr wrap="none" rtlCol="0">
              <a:spAutoFit/>
            </a:bodyPr>
            <a:lstStyle/>
            <a:p>
              <a:r>
                <a:rPr lang="zh-CN" altLang="en-US" dirty="0" smtClean="0">
                  <a:latin typeface="Times New Roman" pitchFamily="18" charset="0"/>
                  <a:cs typeface="Times New Roman" pitchFamily="18" charset="0"/>
                </a:rPr>
                <a:t>口令表</a:t>
              </a:r>
              <a:endParaRPr lang="zh-CN" altLang="en-US" dirty="0">
                <a:latin typeface="Times New Roman" pitchFamily="18" charset="0"/>
                <a:cs typeface="Times New Roman" pitchFamily="18" charset="0"/>
              </a:endParaRPr>
            </a:p>
          </p:txBody>
        </p:sp>
        <p:cxnSp>
          <p:nvCxnSpPr>
            <p:cNvPr id="9" name="直接箭头连接符 8"/>
            <p:cNvCxnSpPr/>
            <p:nvPr/>
          </p:nvCxnSpPr>
          <p:spPr>
            <a:xfrm>
              <a:off x="1928794" y="3214686"/>
              <a:ext cx="1071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00232" y="2786058"/>
              <a:ext cx="760144" cy="369332"/>
            </a:xfrm>
            <a:prstGeom prst="rect">
              <a:avLst/>
            </a:prstGeom>
            <a:noFill/>
          </p:spPr>
          <p:txBody>
            <a:bodyPr wrap="none" rtlCol="0">
              <a:spAutoFit/>
            </a:bodyPr>
            <a:lstStyle/>
            <a:p>
              <a:r>
                <a:rPr lang="zh-CN" altLang="en-US" dirty="0" smtClean="0">
                  <a:latin typeface="Times New Roman" pitchFamily="18" charset="0"/>
                  <a:cs typeface="Times New Roman" pitchFamily="18" charset="0"/>
                </a:rPr>
                <a:t>口令</a:t>
              </a:r>
              <a:r>
                <a:rPr lang="en-US" altLang="zh-CN" baseline="-25000" dirty="0" smtClean="0">
                  <a:latin typeface="Times New Roman" pitchFamily="18" charset="0"/>
                  <a:cs typeface="Times New Roman" pitchFamily="18" charset="0"/>
                </a:rPr>
                <a:t>A</a:t>
              </a:r>
              <a:endParaRPr lang="zh-CN" altLang="en-US" baseline="-25000" dirty="0">
                <a:latin typeface="Times New Roman" pitchFamily="18" charset="0"/>
                <a:cs typeface="Times New Roman" pitchFamily="18" charset="0"/>
              </a:endParaRPr>
            </a:p>
          </p:txBody>
        </p:sp>
        <p:sp>
          <p:nvSpPr>
            <p:cNvPr id="11" name="TextBox 10"/>
            <p:cNvSpPr txBox="1"/>
            <p:nvPr/>
          </p:nvSpPr>
          <p:spPr>
            <a:xfrm>
              <a:off x="1142976" y="3000372"/>
              <a:ext cx="816249" cy="369332"/>
            </a:xfrm>
            <a:prstGeom prst="rect">
              <a:avLst/>
            </a:prstGeom>
            <a:noFill/>
          </p:spPr>
          <p:txBody>
            <a:bodyPr wrap="none" rtlCol="0">
              <a:spAutoFit/>
            </a:bodyPr>
            <a:lstStyle/>
            <a:p>
              <a:r>
                <a:rPr lang="zh-CN" altLang="en-US" dirty="0" smtClean="0">
                  <a:latin typeface="Times New Roman" pitchFamily="18" charset="0"/>
                  <a:cs typeface="Times New Roman" pitchFamily="18" charset="0"/>
                </a:rPr>
                <a:t>用户</a:t>
              </a:r>
              <a:r>
                <a:rPr lang="en-US" altLang="zh-CN" dirty="0" smtClean="0">
                  <a:latin typeface="Times New Roman" pitchFamily="18" charset="0"/>
                  <a:cs typeface="Times New Roman" pitchFamily="18" charset="0"/>
                </a:rPr>
                <a:t>A</a:t>
              </a:r>
              <a:endParaRPr lang="zh-CN" altLang="en-US" baseline="-25000" dirty="0">
                <a:latin typeface="Times New Roman" pitchFamily="18" charset="0"/>
                <a:cs typeface="Times New Roman" pitchFamily="18" charset="0"/>
              </a:endParaRPr>
            </a:p>
          </p:txBody>
        </p:sp>
        <p:cxnSp>
          <p:nvCxnSpPr>
            <p:cNvPr id="12" name="直接箭头连接符 11"/>
            <p:cNvCxnSpPr>
              <a:endCxn id="14" idx="1"/>
            </p:cNvCxnSpPr>
            <p:nvPr/>
          </p:nvCxnSpPr>
          <p:spPr>
            <a:xfrm>
              <a:off x="2571736" y="4643446"/>
              <a:ext cx="142876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14" idx="0"/>
            </p:cNvCxnSpPr>
            <p:nvPr/>
          </p:nvCxnSpPr>
          <p:spPr>
            <a:xfrm rot="5400000">
              <a:off x="3821901" y="3893347"/>
              <a:ext cx="1071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00496" y="4429132"/>
              <a:ext cx="714380" cy="428628"/>
            </a:xfrm>
            <a:prstGeom prst="rect">
              <a:avLst/>
            </a:prstGeom>
            <a:noFill/>
            <a:ln w="25400">
              <a:solidFill>
                <a:srgbClr val="0000FF"/>
              </a:solidFill>
            </a:ln>
          </p:spPr>
          <p:txBody>
            <a:bodyPr wrap="square" rtlCol="0" anchor="ctr">
              <a:noAutofit/>
            </a:bodyPr>
            <a:lstStyle/>
            <a:p>
              <a:pPr algn="ctr"/>
              <a:r>
                <a:rPr lang="en-US" altLang="zh-CN" dirty="0" smtClean="0">
                  <a:latin typeface="Times New Roman" pitchFamily="18" charset="0"/>
                  <a:cs typeface="Times New Roman" pitchFamily="18" charset="0"/>
                </a:rPr>
                <a:t>h()</a:t>
              </a:r>
              <a:endParaRPr lang="zh-CN" altLang="en-US" dirty="0">
                <a:latin typeface="Times New Roman" pitchFamily="18" charset="0"/>
                <a:cs typeface="Times New Roman" pitchFamily="18" charset="0"/>
              </a:endParaRPr>
            </a:p>
          </p:txBody>
        </p:sp>
        <p:cxnSp>
          <p:nvCxnSpPr>
            <p:cNvPr id="36" name="直接箭头连接符 35"/>
            <p:cNvCxnSpPr/>
            <p:nvPr/>
          </p:nvCxnSpPr>
          <p:spPr>
            <a:xfrm rot="5400000">
              <a:off x="1857359" y="3929063"/>
              <a:ext cx="1428760" cy="6"/>
            </a:xfrm>
            <a:prstGeom prst="straightConnector1">
              <a:avLst/>
            </a:prstGeom>
            <a:ln w="254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4" idx="3"/>
              <a:endCxn id="41" idx="1"/>
            </p:cNvCxnSpPr>
            <p:nvPr/>
          </p:nvCxnSpPr>
          <p:spPr>
            <a:xfrm>
              <a:off x="4714876" y="4643446"/>
              <a:ext cx="150019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6215074" y="4429132"/>
              <a:ext cx="1143008" cy="428628"/>
            </a:xfrm>
            <a:prstGeom prst="flowChartDecision">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p:txBody>
        </p:sp>
        <p:cxnSp>
          <p:nvCxnSpPr>
            <p:cNvPr id="43" name="直接箭头连接符 42"/>
            <p:cNvCxnSpPr/>
            <p:nvPr/>
          </p:nvCxnSpPr>
          <p:spPr>
            <a:xfrm rot="16200000" flipH="1">
              <a:off x="6179358" y="3821907"/>
              <a:ext cx="1214442" cy="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6143636" y="3214686"/>
              <a:ext cx="642942" cy="1"/>
            </a:xfrm>
            <a:prstGeom prst="straightConnector1">
              <a:avLst/>
            </a:prstGeom>
            <a:ln w="254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1" idx="3"/>
            </p:cNvCxnSpPr>
            <p:nvPr/>
          </p:nvCxnSpPr>
          <p:spPr>
            <a:xfrm>
              <a:off x="7358082" y="4643446"/>
              <a:ext cx="928695" cy="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1" idx="2"/>
            </p:cNvCxnSpPr>
            <p:nvPr/>
          </p:nvCxnSpPr>
          <p:spPr>
            <a:xfrm rot="5400000">
              <a:off x="6393669" y="5250669"/>
              <a:ext cx="78581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275520" y="4286256"/>
              <a:ext cx="35137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Y</a:t>
              </a:r>
              <a:endParaRPr lang="zh-CN" altLang="en-US" dirty="0">
                <a:latin typeface="Times New Roman" pitchFamily="18" charset="0"/>
                <a:cs typeface="Times New Roman" pitchFamily="18" charset="0"/>
              </a:endParaRPr>
            </a:p>
          </p:txBody>
        </p:sp>
        <p:sp>
          <p:nvSpPr>
            <p:cNvPr id="54" name="TextBox 53"/>
            <p:cNvSpPr txBox="1"/>
            <p:nvPr/>
          </p:nvSpPr>
          <p:spPr>
            <a:xfrm>
              <a:off x="6770116" y="4857760"/>
              <a:ext cx="35137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sp>
          <p:nvSpPr>
            <p:cNvPr id="55" name="TextBox 54"/>
            <p:cNvSpPr txBox="1"/>
            <p:nvPr/>
          </p:nvSpPr>
          <p:spPr>
            <a:xfrm>
              <a:off x="8246870" y="4460664"/>
              <a:ext cx="646331" cy="369332"/>
            </a:xfrm>
            <a:prstGeom prst="rect">
              <a:avLst/>
            </a:prstGeom>
            <a:noFill/>
          </p:spPr>
          <p:txBody>
            <a:bodyPr wrap="none" rtlCol="0">
              <a:spAutoFit/>
            </a:bodyPr>
            <a:lstStyle/>
            <a:p>
              <a:r>
                <a:rPr lang="zh-CN" altLang="en-US" dirty="0" smtClean="0">
                  <a:latin typeface="Times New Roman" pitchFamily="18" charset="0"/>
                  <a:cs typeface="Times New Roman" pitchFamily="18" charset="0"/>
                </a:rPr>
                <a:t>接收</a:t>
              </a:r>
              <a:endParaRPr lang="zh-CN" altLang="en-US" baseline="-25000" dirty="0">
                <a:latin typeface="Times New Roman" pitchFamily="18" charset="0"/>
                <a:cs typeface="Times New Roman" pitchFamily="18" charset="0"/>
              </a:endParaRPr>
            </a:p>
          </p:txBody>
        </p:sp>
        <p:sp>
          <p:nvSpPr>
            <p:cNvPr id="56" name="TextBox 55"/>
            <p:cNvSpPr txBox="1"/>
            <p:nvPr/>
          </p:nvSpPr>
          <p:spPr>
            <a:xfrm>
              <a:off x="6450139" y="5572140"/>
              <a:ext cx="646331" cy="369332"/>
            </a:xfrm>
            <a:prstGeom prst="rect">
              <a:avLst/>
            </a:prstGeom>
            <a:noFill/>
          </p:spPr>
          <p:txBody>
            <a:bodyPr wrap="none" rtlCol="0">
              <a:spAutoFit/>
            </a:bodyPr>
            <a:lstStyle/>
            <a:p>
              <a:r>
                <a:rPr lang="zh-CN" altLang="en-US" dirty="0" smtClean="0">
                  <a:latin typeface="Times New Roman" pitchFamily="18" charset="0"/>
                  <a:cs typeface="Times New Roman" pitchFamily="18" charset="0"/>
                </a:rPr>
                <a:t>拒绝</a:t>
              </a:r>
              <a:endParaRPr lang="zh-CN" altLang="en-US"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33</a:t>
            </a:fld>
            <a:endParaRPr lang="en-US" altLang="zh-CN" dirty="0"/>
          </a:p>
        </p:txBody>
      </p:sp>
      <p:sp>
        <p:nvSpPr>
          <p:cNvPr id="25" name="流程图: 可选过程 2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26" name="流程图: 可选过程 25">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27" name="流程图: 可选过程 2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28" name="流程图: 可选过程 27">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29" name="流程图: 可选过程 28">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30" name="流程图: 可选过程 29">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972282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PIN</a:t>
            </a:r>
            <a:r>
              <a:rPr lang="zh-CN" altLang="en-US" dirty="0" smtClean="0"/>
              <a:t>和通行密钥</a:t>
            </a:r>
            <a:endParaRPr lang="zh-CN" altLang="en-US" dirty="0"/>
          </a:p>
        </p:txBody>
      </p:sp>
      <p:sp>
        <p:nvSpPr>
          <p:cNvPr id="3" name="内容占位符 2"/>
          <p:cNvSpPr>
            <a:spLocks noGrp="1"/>
          </p:cNvSpPr>
          <p:nvPr>
            <p:ph idx="1"/>
          </p:nvPr>
        </p:nvSpPr>
        <p:spPr/>
        <p:txBody>
          <a:bodyPr/>
          <a:lstStyle/>
          <a:p>
            <a:r>
              <a:rPr lang="zh-CN" altLang="en-US" dirty="0" smtClean="0"/>
              <a:t>个人识别码</a:t>
            </a:r>
            <a:r>
              <a:rPr lang="en-US" altLang="zh-CN" dirty="0" smtClean="0"/>
              <a:t>PIN</a:t>
            </a:r>
          </a:p>
          <a:p>
            <a:pPr lvl="1"/>
            <a:r>
              <a:rPr lang="zh-CN" altLang="en-US" dirty="0" smtClean="0"/>
              <a:t>属于固定口令</a:t>
            </a:r>
            <a:endParaRPr lang="en-US" altLang="zh-CN" dirty="0" smtClean="0"/>
          </a:p>
          <a:p>
            <a:pPr lvl="1"/>
            <a:r>
              <a:rPr lang="zh-CN" altLang="en-US" dirty="0" smtClean="0"/>
              <a:t>通常很短（例如</a:t>
            </a:r>
            <a:r>
              <a:rPr lang="en-US" altLang="zh-CN" dirty="0" smtClean="0"/>
              <a:t>4</a:t>
            </a:r>
            <a:r>
              <a:rPr lang="zh-CN" altLang="en-US" dirty="0" smtClean="0"/>
              <a:t>～</a:t>
            </a:r>
            <a:r>
              <a:rPr lang="en-US" altLang="zh-CN" dirty="0" smtClean="0"/>
              <a:t>8</a:t>
            </a:r>
            <a:r>
              <a:rPr lang="zh-CN" altLang="en-US" dirty="0" smtClean="0"/>
              <a:t>位十进制数）</a:t>
            </a:r>
            <a:endParaRPr lang="en-US" altLang="zh-CN" dirty="0" smtClean="0"/>
          </a:p>
          <a:p>
            <a:pPr lvl="2"/>
            <a:r>
              <a:rPr lang="zh-CN" altLang="en-US" dirty="0" smtClean="0"/>
              <a:t>为防止穷举，一般辅助以程序限制。例如只准连续三次错误</a:t>
            </a:r>
            <a:endParaRPr lang="en-US" altLang="zh-CN" dirty="0" smtClean="0"/>
          </a:p>
          <a:p>
            <a:r>
              <a:rPr lang="zh-CN" altLang="en-US" dirty="0" smtClean="0"/>
              <a:t>两阶段认证和通行密钥</a:t>
            </a:r>
            <a:endParaRPr lang="en-US" altLang="zh-CN" dirty="0" smtClean="0"/>
          </a:p>
          <a:p>
            <a:pPr lvl="1"/>
            <a:r>
              <a:rPr lang="zh-CN" altLang="en-US" dirty="0" smtClean="0"/>
              <a:t>用户很难记住好的密钥。为此，有两种方案：</a:t>
            </a:r>
            <a:endParaRPr lang="en-US" altLang="zh-CN" dirty="0" smtClean="0"/>
          </a:p>
          <a:p>
            <a:pPr lvl="1"/>
            <a:r>
              <a:rPr lang="zh-CN" altLang="en-US" dirty="0" smtClean="0"/>
              <a:t>方案一：用</a:t>
            </a:r>
            <a:r>
              <a:rPr lang="en-US" altLang="zh-CN" dirty="0" smtClean="0"/>
              <a:t>PIN</a:t>
            </a:r>
            <a:r>
              <a:rPr lang="zh-CN" altLang="en-US" dirty="0" smtClean="0"/>
              <a:t>向标记验证用户，而标记包含向系统认证的其他独立信息</a:t>
            </a:r>
            <a:endParaRPr lang="en-US" altLang="zh-CN" dirty="0" smtClean="0"/>
          </a:p>
          <a:p>
            <a:pPr lvl="1"/>
            <a:r>
              <a:rPr lang="zh-CN" altLang="en-US" dirty="0" smtClean="0"/>
              <a:t>方案二：使用单向杂凑函数将口令映射为密码意义上的密钥，即通行密钥</a:t>
            </a:r>
            <a:endParaRPr lang="en-US" altLang="zh-CN" dirty="0" smtClean="0"/>
          </a:p>
          <a:p>
            <a:pPr lvl="2"/>
            <a:r>
              <a:rPr lang="zh-CN" altLang="en-US" dirty="0" smtClean="0"/>
              <a:t>注意：此时口令应当足够复杂，以挫败口令穷举攻击</a:t>
            </a:r>
            <a:endParaRPr lang="en-US" altLang="zh-CN" dirty="0" smtClean="0"/>
          </a:p>
          <a:p>
            <a:pPr lvl="1"/>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390771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一次口令</a:t>
            </a:r>
            <a:endParaRPr lang="zh-CN" altLang="en-US" dirty="0"/>
          </a:p>
        </p:txBody>
      </p:sp>
      <p:sp>
        <p:nvSpPr>
          <p:cNvPr id="3" name="内容占位符 2"/>
          <p:cNvSpPr>
            <a:spLocks noGrp="1"/>
          </p:cNvSpPr>
          <p:nvPr>
            <p:ph idx="1"/>
          </p:nvPr>
        </p:nvSpPr>
        <p:spPr/>
        <p:txBody>
          <a:bodyPr/>
          <a:lstStyle/>
          <a:p>
            <a:r>
              <a:rPr lang="zh-CN" altLang="en-US" dirty="0" smtClean="0"/>
              <a:t>每个口令只用一次，以防止重放攻击</a:t>
            </a:r>
            <a:endParaRPr lang="en-US" altLang="zh-CN" dirty="0" smtClean="0"/>
          </a:p>
          <a:p>
            <a:pPr lvl="1"/>
            <a:r>
              <a:rPr lang="zh-CN" altLang="en-US" dirty="0" smtClean="0"/>
              <a:t>一次口令的共享列表</a:t>
            </a:r>
            <a:endParaRPr lang="en-US" altLang="zh-CN" dirty="0" smtClean="0"/>
          </a:p>
          <a:p>
            <a:pPr lvl="2"/>
            <a:r>
              <a:rPr lang="zh-CN" altLang="en-US" dirty="0" smtClean="0"/>
              <a:t>共享口令序列或口令集</a:t>
            </a:r>
            <a:endParaRPr lang="en-US" altLang="zh-CN" dirty="0" smtClean="0"/>
          </a:p>
          <a:p>
            <a:pPr lvl="1"/>
            <a:endParaRPr lang="en-US" altLang="zh-CN" dirty="0" smtClean="0"/>
          </a:p>
          <a:p>
            <a:pPr lvl="1"/>
            <a:r>
              <a:rPr lang="zh-CN" altLang="en-US" dirty="0" smtClean="0"/>
              <a:t>顺序更新一次口令</a:t>
            </a:r>
            <a:endParaRPr lang="en-US" altLang="zh-CN" dirty="0" smtClean="0"/>
          </a:p>
          <a:p>
            <a:pPr lvl="2"/>
            <a:r>
              <a:rPr lang="zh-CN" altLang="en-US" dirty="0" smtClean="0"/>
              <a:t>只共享一个口令，每次通信更新口令</a:t>
            </a:r>
            <a:endParaRPr lang="en-US" altLang="zh-CN" dirty="0" smtClean="0"/>
          </a:p>
          <a:p>
            <a:pPr lvl="1"/>
            <a:endParaRPr lang="en-US" altLang="zh-CN" dirty="0" smtClean="0"/>
          </a:p>
          <a:p>
            <a:pPr lvl="1"/>
            <a:r>
              <a:rPr lang="zh-CN" altLang="en-US" dirty="0" smtClean="0"/>
              <a:t>基于单向函数的一次口令序列</a:t>
            </a:r>
            <a:endParaRPr lang="en-US" altLang="zh-CN" dirty="0" smtClean="0"/>
          </a:p>
          <a:p>
            <a:pPr lvl="2"/>
            <a:r>
              <a:rPr lang="en-US" altLang="zh-CN" dirty="0" err="1" smtClean="0"/>
              <a:t>Lamport</a:t>
            </a:r>
            <a:r>
              <a:rPr lang="zh-CN" altLang="en-US" dirty="0" smtClean="0"/>
              <a:t>一次口令方案：</a:t>
            </a:r>
            <a:r>
              <a:rPr lang="en-US" altLang="zh-CN" dirty="0" err="1" smtClean="0"/>
              <a:t>w</a:t>
            </a:r>
            <a:r>
              <a:rPr lang="en-US" altLang="zh-CN" baseline="-25000" dirty="0" err="1" smtClean="0"/>
              <a:t>i</a:t>
            </a:r>
            <a:r>
              <a:rPr lang="en-US" altLang="zh-CN" dirty="0" smtClean="0"/>
              <a:t>=H(w</a:t>
            </a:r>
            <a:r>
              <a:rPr lang="en-US" altLang="zh-CN" baseline="-25000" dirty="0" smtClean="0"/>
              <a:t>i-1</a:t>
            </a:r>
            <a:r>
              <a:rPr lang="en-US" altLang="zh-CN" dirty="0" smtClean="0"/>
              <a:t>)=H</a:t>
            </a:r>
            <a:r>
              <a:rPr lang="en-US" altLang="zh-CN" baseline="30000" dirty="0" smtClean="0"/>
              <a:t>i-1</a:t>
            </a:r>
            <a:r>
              <a:rPr lang="en-US" altLang="zh-CN" dirty="0" smtClean="0"/>
              <a:t>(w</a:t>
            </a:r>
            <a:r>
              <a:rPr lang="en-US" altLang="zh-CN" baseline="-25000" dirty="0" smtClean="0"/>
              <a:t>1</a:t>
            </a:r>
            <a:r>
              <a:rPr lang="en-US" altLang="zh-CN"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868714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三、挑战－响应身份认证</a:t>
            </a:r>
            <a:r>
              <a:rPr lang="en-US" altLang="zh-CN" dirty="0" smtClean="0"/>
              <a:t>(</a:t>
            </a:r>
            <a:r>
              <a:rPr lang="zh-CN" altLang="en-US" dirty="0" smtClean="0"/>
              <a:t>强认证</a:t>
            </a:r>
            <a:r>
              <a:rPr lang="en-US" altLang="zh-CN" dirty="0" smtClean="0"/>
              <a:t>)</a:t>
            </a:r>
            <a:endParaRPr lang="zh-CN" altLang="en-US" dirty="0"/>
          </a:p>
        </p:txBody>
      </p:sp>
      <p:sp>
        <p:nvSpPr>
          <p:cNvPr id="3" name="内容占位符 2"/>
          <p:cNvSpPr>
            <a:spLocks noGrp="1"/>
          </p:cNvSpPr>
          <p:nvPr>
            <p:ph idx="1"/>
          </p:nvPr>
        </p:nvSpPr>
        <p:spPr>
          <a:xfrm>
            <a:off x="457200" y="1295400"/>
            <a:ext cx="8435280" cy="5029200"/>
          </a:xfrm>
        </p:spPr>
        <p:txBody>
          <a:bodyPr/>
          <a:lstStyle/>
          <a:p>
            <a:r>
              <a:rPr lang="zh-CN" altLang="en-US" dirty="0" smtClean="0"/>
              <a:t>主要思想：声称者通过向验证者展示已知与该实体相关联的秘密知识来“证明”他的身份，但在协议中并没有展示秘密本身</a:t>
            </a:r>
            <a:endParaRPr lang="en-US" altLang="zh-CN" dirty="0" smtClean="0"/>
          </a:p>
          <a:p>
            <a:pPr lvl="2"/>
            <a:endParaRPr lang="en-US" altLang="zh-CN" dirty="0" smtClean="0"/>
          </a:p>
          <a:p>
            <a:r>
              <a:rPr lang="zh-CN" altLang="en-US" dirty="0" smtClean="0"/>
              <a:t>通过对时变挑战做出响应来完成</a:t>
            </a:r>
            <a:endParaRPr lang="en-US" altLang="zh-CN" dirty="0" smtClean="0"/>
          </a:p>
          <a:p>
            <a:pPr lvl="2"/>
            <a:endParaRPr lang="en-US" altLang="zh-CN" dirty="0" smtClean="0"/>
          </a:p>
          <a:p>
            <a:r>
              <a:rPr lang="zh-CN" altLang="en-US" dirty="0" smtClean="0"/>
              <a:t>时变参数：临时交互号</a:t>
            </a:r>
            <a:r>
              <a:rPr lang="en-US" altLang="zh-CN" dirty="0" smtClean="0">
                <a:solidFill>
                  <a:srgbClr val="FF0000"/>
                </a:solidFill>
              </a:rPr>
              <a:t>nonce</a:t>
            </a:r>
          </a:p>
          <a:p>
            <a:pPr lvl="1"/>
            <a:r>
              <a:rPr lang="zh-CN" altLang="en-US" i="1" dirty="0" smtClean="0"/>
              <a:t>随机数</a:t>
            </a:r>
            <a:r>
              <a:rPr lang="zh-CN" altLang="en-US" dirty="0" smtClean="0"/>
              <a:t>：提供唯一性、及时性，不可预测性；生成麻烦</a:t>
            </a:r>
            <a:endParaRPr lang="en-US" altLang="zh-CN" dirty="0" smtClean="0"/>
          </a:p>
          <a:p>
            <a:pPr lvl="1"/>
            <a:r>
              <a:rPr lang="zh-CN" altLang="en-US" i="1" dirty="0" smtClean="0"/>
              <a:t>序列号</a:t>
            </a:r>
            <a:r>
              <a:rPr lang="zh-CN" altLang="en-US" dirty="0" smtClean="0"/>
              <a:t>（或版本号或计数值）：提供唯一性；需要记忆</a:t>
            </a:r>
            <a:endParaRPr lang="en-US" altLang="zh-CN" dirty="0" smtClean="0"/>
          </a:p>
          <a:p>
            <a:pPr lvl="1"/>
            <a:r>
              <a:rPr lang="zh-CN" altLang="en-US" i="1" dirty="0" smtClean="0"/>
              <a:t>时间戳</a:t>
            </a:r>
            <a:r>
              <a:rPr lang="zh-CN" altLang="en-US" dirty="0" smtClean="0"/>
              <a:t>：提供唯一性、及时性，及实现有时间限制的访问特权以及检测强迫延时；时间需要“松散的同步”</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6751160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基于对称密码的挑战－响应</a:t>
            </a:r>
            <a:endParaRPr lang="zh-CN" altLang="en-US" dirty="0"/>
          </a:p>
        </p:txBody>
      </p:sp>
      <p:sp>
        <p:nvSpPr>
          <p:cNvPr id="3" name="内容占位符 2"/>
          <p:cNvSpPr>
            <a:spLocks noGrp="1"/>
          </p:cNvSpPr>
          <p:nvPr>
            <p:ph idx="1"/>
          </p:nvPr>
        </p:nvSpPr>
        <p:spPr/>
        <p:txBody>
          <a:bodyPr/>
          <a:lstStyle/>
          <a:p>
            <a:r>
              <a:rPr lang="zh-CN" altLang="en-US" dirty="0" smtClean="0"/>
              <a:t>单向认证：</a:t>
            </a:r>
            <a:endParaRPr lang="en-US" altLang="zh-CN" dirty="0" smtClean="0"/>
          </a:p>
          <a:p>
            <a:pPr>
              <a:buNone/>
            </a:pPr>
            <a:r>
              <a:rPr lang="en-US" altLang="zh-CN" dirty="0" smtClean="0"/>
              <a:t>		A→B: E</a:t>
            </a:r>
            <a:r>
              <a:rPr lang="en-US" altLang="zh-CN" baseline="-25000" dirty="0" smtClean="0"/>
              <a:t>K</a:t>
            </a:r>
            <a:r>
              <a:rPr lang="en-US" altLang="zh-CN" dirty="0" smtClean="0"/>
              <a:t>(</a:t>
            </a:r>
            <a:r>
              <a:rPr lang="en-US" altLang="zh-CN" dirty="0" err="1" smtClean="0"/>
              <a:t>t</a:t>
            </a:r>
            <a:r>
              <a:rPr lang="en-US" altLang="zh-CN" baseline="-25000" dirty="0" err="1" smtClean="0"/>
              <a:t>A</a:t>
            </a:r>
            <a:r>
              <a:rPr lang="en-US" altLang="zh-CN" dirty="0" smtClean="0"/>
              <a:t>)</a:t>
            </a:r>
          </a:p>
          <a:p>
            <a:pPr>
              <a:buNone/>
            </a:pPr>
            <a:r>
              <a:rPr lang="en-US" altLang="zh-CN" dirty="0" smtClean="0"/>
              <a:t>	</a:t>
            </a:r>
            <a:r>
              <a:rPr lang="zh-CN" altLang="en-US" dirty="0" smtClean="0"/>
              <a:t>或</a:t>
            </a:r>
            <a:endParaRPr lang="en-US" altLang="zh-CN" dirty="0" smtClean="0"/>
          </a:p>
          <a:p>
            <a:pPr>
              <a:buNone/>
            </a:pPr>
            <a:r>
              <a:rPr lang="en-US" altLang="zh-CN" dirty="0" smtClean="0"/>
              <a:t>		A←B: </a:t>
            </a:r>
            <a:r>
              <a:rPr lang="en-US" altLang="zh-CN" dirty="0" err="1" smtClean="0"/>
              <a:t>r</a:t>
            </a:r>
            <a:r>
              <a:rPr lang="en-US" altLang="zh-CN" baseline="-25000" dirty="0" err="1" smtClean="0"/>
              <a:t>B</a:t>
            </a:r>
            <a:endParaRPr lang="en-US" altLang="zh-CN" baseline="-25000" dirty="0" smtClean="0"/>
          </a:p>
          <a:p>
            <a:pPr>
              <a:buNone/>
            </a:pPr>
            <a:r>
              <a:rPr lang="en-US" altLang="zh-CN" dirty="0" smtClean="0"/>
              <a:t>		A→B: E</a:t>
            </a:r>
            <a:r>
              <a:rPr lang="en-US" altLang="zh-CN" baseline="-25000" dirty="0" smtClean="0"/>
              <a:t>K</a:t>
            </a:r>
            <a:r>
              <a:rPr lang="en-US" altLang="zh-CN" dirty="0" smtClean="0"/>
              <a:t>(</a:t>
            </a:r>
            <a:r>
              <a:rPr lang="en-US" altLang="zh-CN" dirty="0" err="1" smtClean="0"/>
              <a:t>r</a:t>
            </a:r>
            <a:r>
              <a:rPr lang="en-US" altLang="zh-CN" baseline="-25000" dirty="0" err="1" smtClean="0"/>
              <a:t>B</a:t>
            </a:r>
            <a:r>
              <a:rPr lang="en-US" altLang="zh-CN" dirty="0" smtClean="0"/>
              <a:t>)</a:t>
            </a:r>
          </a:p>
          <a:p>
            <a:pPr lvl="1"/>
            <a:endParaRPr lang="en-US" altLang="zh-CN" dirty="0" smtClean="0"/>
          </a:p>
          <a:p>
            <a:r>
              <a:rPr lang="zh-CN" altLang="en-US" dirty="0" smtClean="0"/>
              <a:t>相互认证：</a:t>
            </a:r>
            <a:endParaRPr lang="en-US" altLang="zh-CN" dirty="0" smtClean="0"/>
          </a:p>
          <a:p>
            <a:pPr>
              <a:buNone/>
            </a:pPr>
            <a:r>
              <a:rPr lang="en-US" altLang="zh-CN" dirty="0" smtClean="0"/>
              <a:t>		A←B: </a:t>
            </a:r>
            <a:r>
              <a:rPr lang="en-US" altLang="zh-CN" dirty="0" err="1" smtClean="0"/>
              <a:t>r</a:t>
            </a:r>
            <a:r>
              <a:rPr lang="en-US" altLang="zh-CN" baseline="-25000" dirty="0" err="1" smtClean="0"/>
              <a:t>B</a:t>
            </a:r>
            <a:endParaRPr lang="en-US" altLang="zh-CN" dirty="0" smtClean="0"/>
          </a:p>
          <a:p>
            <a:pPr>
              <a:buNone/>
            </a:pPr>
            <a:r>
              <a:rPr lang="en-US" altLang="zh-CN" dirty="0" smtClean="0"/>
              <a:t>		A→B: E</a:t>
            </a:r>
            <a:r>
              <a:rPr lang="en-US" altLang="zh-CN" baseline="-25000" dirty="0" smtClean="0"/>
              <a:t>K</a:t>
            </a:r>
            <a:r>
              <a:rPr lang="en-US" altLang="zh-CN" dirty="0" smtClean="0"/>
              <a:t>(</a:t>
            </a:r>
            <a:r>
              <a:rPr lang="en-US" altLang="zh-CN" dirty="0" err="1" smtClean="0"/>
              <a:t>r</a:t>
            </a:r>
            <a:r>
              <a:rPr lang="en-US" altLang="zh-CN" baseline="-25000" dirty="0" err="1" smtClean="0"/>
              <a:t>A</a:t>
            </a:r>
            <a:r>
              <a:rPr lang="en-US" altLang="zh-CN" dirty="0" err="1" smtClean="0"/>
              <a:t>,r</a:t>
            </a:r>
            <a:r>
              <a:rPr lang="en-US" altLang="zh-CN" baseline="-25000" dirty="0" err="1" smtClean="0"/>
              <a:t>B</a:t>
            </a:r>
            <a:r>
              <a:rPr lang="en-US" altLang="zh-CN" dirty="0" smtClean="0"/>
              <a:t>)</a:t>
            </a:r>
          </a:p>
          <a:p>
            <a:pPr>
              <a:buNone/>
            </a:pPr>
            <a:r>
              <a:rPr lang="en-US" altLang="zh-CN" dirty="0" smtClean="0"/>
              <a:t>		A←B: E</a:t>
            </a:r>
            <a:r>
              <a:rPr lang="en-US" altLang="zh-CN" baseline="-25000" dirty="0" smtClean="0"/>
              <a:t>K</a:t>
            </a:r>
            <a:r>
              <a:rPr lang="en-US" altLang="zh-CN" dirty="0" smtClean="0"/>
              <a:t>(</a:t>
            </a:r>
            <a:r>
              <a:rPr lang="en-US" altLang="zh-CN" dirty="0" err="1" smtClean="0"/>
              <a:t>r</a:t>
            </a:r>
            <a:r>
              <a:rPr lang="en-US" altLang="zh-CN" baseline="-25000" dirty="0" err="1" smtClean="0"/>
              <a:t>A</a:t>
            </a:r>
            <a:r>
              <a:rPr lang="en-US" altLang="zh-CN"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4322471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基于公钥密码的挑战－响应</a:t>
            </a:r>
            <a:endParaRPr lang="zh-CN" altLang="en-US" dirty="0"/>
          </a:p>
        </p:txBody>
      </p:sp>
      <p:sp>
        <p:nvSpPr>
          <p:cNvPr id="3" name="内容占位符 2"/>
          <p:cNvSpPr>
            <a:spLocks noGrp="1"/>
          </p:cNvSpPr>
          <p:nvPr>
            <p:ph idx="1"/>
          </p:nvPr>
        </p:nvSpPr>
        <p:spPr/>
        <p:txBody>
          <a:bodyPr/>
          <a:lstStyle/>
          <a:p>
            <a:r>
              <a:rPr lang="zh-CN" altLang="en-US" dirty="0" smtClean="0"/>
              <a:t>基于公钥解密</a:t>
            </a:r>
            <a:endParaRPr lang="en-US" altLang="zh-CN" dirty="0" smtClean="0"/>
          </a:p>
          <a:p>
            <a:pPr lvl="1"/>
            <a:r>
              <a:rPr lang="zh-CN" altLang="en-US" dirty="0" smtClean="0"/>
              <a:t>单向认证</a:t>
            </a:r>
            <a:endParaRPr lang="en-US" altLang="zh-CN" dirty="0" smtClean="0"/>
          </a:p>
          <a:p>
            <a:pPr lvl="1">
              <a:buNone/>
            </a:pPr>
            <a:r>
              <a:rPr lang="en-US" altLang="zh-CN" dirty="0" smtClean="0"/>
              <a:t>		A→B: h(r), E</a:t>
            </a:r>
            <a:r>
              <a:rPr lang="en-US" altLang="zh-CN" baseline="-25000" dirty="0" smtClean="0"/>
              <a:t>PUB</a:t>
            </a:r>
            <a:r>
              <a:rPr lang="en-US" altLang="zh-CN" dirty="0" smtClean="0"/>
              <a:t>(r)   h</a:t>
            </a:r>
            <a:r>
              <a:rPr lang="zh-CN" altLang="en-US" dirty="0" smtClean="0"/>
              <a:t>是散列函数</a:t>
            </a:r>
            <a:endParaRPr lang="en-US" altLang="zh-CN" baseline="-25000" dirty="0" smtClean="0"/>
          </a:p>
          <a:p>
            <a:pPr lvl="1">
              <a:buNone/>
            </a:pPr>
            <a:r>
              <a:rPr lang="en-US" altLang="zh-CN" dirty="0" smtClean="0"/>
              <a:t>		A←B: r   </a:t>
            </a:r>
            <a:r>
              <a:rPr lang="zh-CN" altLang="en-US" dirty="0" smtClean="0"/>
              <a:t>通知</a:t>
            </a:r>
            <a:r>
              <a:rPr lang="en-US" altLang="zh-CN" dirty="0" smtClean="0"/>
              <a:t>A</a:t>
            </a:r>
            <a:r>
              <a:rPr lang="zh-CN" altLang="en-US" dirty="0" smtClean="0"/>
              <a:t>已通过认证，此步不是必须的</a:t>
            </a:r>
            <a:endParaRPr lang="en-US" altLang="zh-CN" dirty="0" smtClean="0"/>
          </a:p>
          <a:p>
            <a:pPr lvl="1"/>
            <a:r>
              <a:rPr lang="zh-CN" altLang="en-US" dirty="0" smtClean="0"/>
              <a:t>相互认证</a:t>
            </a:r>
            <a:endParaRPr lang="en-US" altLang="zh-CN" dirty="0" smtClean="0"/>
          </a:p>
          <a:p>
            <a:pPr lvl="1">
              <a:buNone/>
            </a:pPr>
            <a:r>
              <a:rPr lang="en-US" altLang="zh-CN" dirty="0" smtClean="0"/>
              <a:t>		A→B: E</a:t>
            </a:r>
            <a:r>
              <a:rPr lang="en-US" altLang="zh-CN" baseline="-25000" dirty="0" smtClean="0"/>
              <a:t>PUB</a:t>
            </a:r>
            <a:r>
              <a:rPr lang="en-US" altLang="zh-CN" dirty="0" smtClean="0"/>
              <a:t>(</a:t>
            </a:r>
            <a:r>
              <a:rPr lang="en-US" altLang="zh-CN" dirty="0" err="1" smtClean="0"/>
              <a:t>r</a:t>
            </a:r>
            <a:r>
              <a:rPr lang="en-US" altLang="zh-CN" baseline="-25000" dirty="0" err="1" smtClean="0"/>
              <a:t>A</a:t>
            </a:r>
            <a:r>
              <a:rPr lang="en-US" altLang="zh-CN" dirty="0" smtClean="0"/>
              <a:t>)</a:t>
            </a:r>
          </a:p>
          <a:p>
            <a:pPr lvl="1">
              <a:buNone/>
            </a:pPr>
            <a:r>
              <a:rPr lang="en-US" altLang="zh-CN" dirty="0" smtClean="0"/>
              <a:t>		A←B: E</a:t>
            </a:r>
            <a:r>
              <a:rPr lang="en-US" altLang="zh-CN" baseline="-25000" dirty="0" smtClean="0"/>
              <a:t>PUA</a:t>
            </a:r>
            <a:r>
              <a:rPr lang="en-US" altLang="zh-CN" dirty="0" smtClean="0"/>
              <a:t>(</a:t>
            </a:r>
            <a:r>
              <a:rPr lang="en-US" altLang="zh-CN" dirty="0" err="1" smtClean="0"/>
              <a:t>r</a:t>
            </a:r>
            <a:r>
              <a:rPr lang="en-US" altLang="zh-CN" baseline="-25000" dirty="0" err="1" smtClean="0"/>
              <a:t>A</a:t>
            </a:r>
            <a:r>
              <a:rPr lang="en-US" altLang="zh-CN" dirty="0" err="1" smtClean="0"/>
              <a:t>,r</a:t>
            </a:r>
            <a:r>
              <a:rPr lang="en-US" altLang="zh-CN" baseline="-25000" dirty="0" err="1" smtClean="0"/>
              <a:t>B</a:t>
            </a:r>
            <a:r>
              <a:rPr lang="en-US" altLang="zh-CN" dirty="0" smtClean="0"/>
              <a:t>)</a:t>
            </a:r>
          </a:p>
          <a:p>
            <a:pPr lvl="1">
              <a:buNone/>
            </a:pPr>
            <a:r>
              <a:rPr lang="en-US" dirty="0" smtClean="0"/>
              <a:t>		A→B: E</a:t>
            </a:r>
            <a:r>
              <a:rPr lang="en-US" baseline="-25000" dirty="0" smtClean="0"/>
              <a:t>PUB</a:t>
            </a:r>
            <a:r>
              <a:rPr lang="en-US" dirty="0" smtClean="0"/>
              <a:t>(</a:t>
            </a:r>
            <a:r>
              <a:rPr lang="en-US" dirty="0" err="1" smtClean="0"/>
              <a:t>r</a:t>
            </a:r>
            <a:r>
              <a:rPr lang="en-US" baseline="-25000" dirty="0" err="1" smtClean="0"/>
              <a:t>B</a:t>
            </a:r>
            <a:r>
              <a:rPr lang="en-US"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1313974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基于数字签名</a:t>
            </a:r>
            <a:endParaRPr lang="en-US" altLang="zh-CN" dirty="0" smtClean="0"/>
          </a:p>
          <a:p>
            <a:pPr lvl="1"/>
            <a:r>
              <a:rPr lang="zh-CN" altLang="en-US" dirty="0" smtClean="0"/>
              <a:t>单向认证</a:t>
            </a:r>
            <a:endParaRPr lang="en-US" altLang="zh-CN" dirty="0" smtClean="0"/>
          </a:p>
          <a:p>
            <a:pPr lvl="1">
              <a:buNone/>
            </a:pPr>
            <a:r>
              <a:rPr lang="en-US" altLang="zh-CN" dirty="0" smtClean="0"/>
              <a:t>		A→B: </a:t>
            </a:r>
            <a:r>
              <a:rPr lang="en-US" altLang="zh-CN" dirty="0" err="1" smtClean="0"/>
              <a:t>C</a:t>
            </a:r>
            <a:r>
              <a:rPr lang="en-US" altLang="zh-CN" baseline="-25000" dirty="0" err="1" smtClean="0"/>
              <a:t>A</a:t>
            </a:r>
            <a:r>
              <a:rPr lang="en-US" altLang="zh-CN" dirty="0" err="1" smtClean="0"/>
              <a:t>,t</a:t>
            </a:r>
            <a:r>
              <a:rPr lang="en-US" altLang="zh-CN" baseline="-25000" dirty="0" err="1" smtClean="0"/>
              <a:t>A</a:t>
            </a:r>
            <a:r>
              <a:rPr lang="en-US" altLang="zh-CN" dirty="0" err="1" smtClean="0"/>
              <a:t>,S</a:t>
            </a:r>
            <a:r>
              <a:rPr lang="en-US" altLang="zh-CN" baseline="-25000" dirty="0" err="1" smtClean="0"/>
              <a:t>A</a:t>
            </a:r>
            <a:r>
              <a:rPr lang="en-US" altLang="zh-CN" dirty="0" smtClean="0"/>
              <a:t>(</a:t>
            </a:r>
            <a:r>
              <a:rPr lang="en-US" altLang="zh-CN" dirty="0" err="1" smtClean="0"/>
              <a:t>t</a:t>
            </a:r>
            <a:r>
              <a:rPr lang="en-US" altLang="zh-CN" baseline="-25000" dirty="0" err="1" smtClean="0"/>
              <a:t>A</a:t>
            </a:r>
            <a:r>
              <a:rPr lang="en-US" altLang="zh-CN" dirty="0" smtClean="0"/>
              <a:t>) C</a:t>
            </a:r>
            <a:r>
              <a:rPr lang="en-US" altLang="zh-CN" baseline="-25000" dirty="0" smtClean="0"/>
              <a:t>A</a:t>
            </a:r>
            <a:r>
              <a:rPr lang="zh-CN" altLang="en-US" dirty="0" smtClean="0"/>
              <a:t>是</a:t>
            </a:r>
            <a:r>
              <a:rPr lang="en-US" altLang="zh-CN" dirty="0" smtClean="0"/>
              <a:t>A</a:t>
            </a:r>
            <a:r>
              <a:rPr lang="zh-CN" altLang="en-US" dirty="0" smtClean="0"/>
              <a:t>的公钥证书，</a:t>
            </a:r>
            <a:r>
              <a:rPr lang="en-US" altLang="zh-CN" dirty="0" smtClean="0"/>
              <a:t>S</a:t>
            </a:r>
            <a:r>
              <a:rPr lang="en-US" altLang="zh-CN" baseline="-25000" dirty="0" smtClean="0"/>
              <a:t>A</a:t>
            </a:r>
            <a:r>
              <a:rPr lang="zh-CN" altLang="en-US" dirty="0" smtClean="0"/>
              <a:t>是数字签名</a:t>
            </a:r>
            <a:endParaRPr lang="en-US" altLang="zh-CN" baseline="-25000" dirty="0" smtClean="0"/>
          </a:p>
          <a:p>
            <a:pPr lvl="1">
              <a:buNone/>
            </a:pPr>
            <a:r>
              <a:rPr lang="en-US" altLang="zh-CN" dirty="0" smtClean="0"/>
              <a:t>	</a:t>
            </a:r>
            <a:r>
              <a:rPr lang="zh-CN" altLang="en-US" dirty="0" smtClean="0"/>
              <a:t>或</a:t>
            </a:r>
            <a:endParaRPr lang="en-US" altLang="zh-CN" dirty="0" smtClean="0"/>
          </a:p>
          <a:p>
            <a:pPr lvl="1">
              <a:buNone/>
            </a:pPr>
            <a:r>
              <a:rPr lang="en-US" altLang="zh-CN" dirty="0" smtClean="0"/>
              <a:t>		B→A: </a:t>
            </a:r>
            <a:r>
              <a:rPr lang="en-US" altLang="zh-CN" dirty="0" err="1" smtClean="0"/>
              <a:t>r</a:t>
            </a:r>
            <a:r>
              <a:rPr lang="en-US" altLang="zh-CN" baseline="-25000" dirty="0" err="1" smtClean="0"/>
              <a:t>B</a:t>
            </a:r>
            <a:r>
              <a:rPr lang="en-US" altLang="zh-CN" dirty="0" smtClean="0"/>
              <a:t> </a:t>
            </a:r>
          </a:p>
          <a:p>
            <a:pPr lvl="1">
              <a:buNone/>
            </a:pPr>
            <a:r>
              <a:rPr lang="en-US" altLang="zh-CN" dirty="0" smtClean="0"/>
              <a:t>		A→B: </a:t>
            </a:r>
            <a:r>
              <a:rPr lang="en-US" altLang="zh-CN" dirty="0" err="1" smtClean="0"/>
              <a:t>C</a:t>
            </a:r>
            <a:r>
              <a:rPr lang="en-US" altLang="zh-CN" baseline="-25000" dirty="0" err="1" smtClean="0"/>
              <a:t>A</a:t>
            </a:r>
            <a:r>
              <a:rPr lang="en-US" altLang="zh-CN" dirty="0" err="1" smtClean="0"/>
              <a:t>,r</a:t>
            </a:r>
            <a:r>
              <a:rPr lang="en-US" altLang="zh-CN" baseline="-25000" dirty="0" err="1" smtClean="0"/>
              <a:t>A</a:t>
            </a:r>
            <a:r>
              <a:rPr lang="en-US" altLang="zh-CN" dirty="0" err="1" smtClean="0"/>
              <a:t>,S</a:t>
            </a:r>
            <a:r>
              <a:rPr lang="en-US" altLang="zh-CN" baseline="-25000" dirty="0" err="1" smtClean="0"/>
              <a:t>A</a:t>
            </a:r>
            <a:r>
              <a:rPr lang="en-US" altLang="zh-CN" dirty="0" smtClean="0"/>
              <a:t>(</a:t>
            </a:r>
            <a:r>
              <a:rPr lang="en-US" altLang="zh-CN" dirty="0" err="1" smtClean="0"/>
              <a:t>r</a:t>
            </a:r>
            <a:r>
              <a:rPr lang="en-US" altLang="zh-CN" baseline="-25000" dirty="0" err="1" smtClean="0"/>
              <a:t>A</a:t>
            </a:r>
            <a:r>
              <a:rPr lang="en-US" altLang="zh-CN" dirty="0" err="1" smtClean="0"/>
              <a:t>,r</a:t>
            </a:r>
            <a:r>
              <a:rPr lang="en-US" altLang="zh-CN" baseline="-25000" dirty="0" err="1" smtClean="0"/>
              <a:t>B</a:t>
            </a:r>
            <a:r>
              <a:rPr lang="en-US" altLang="zh-CN" dirty="0" smtClean="0"/>
              <a:t>) </a:t>
            </a:r>
            <a:r>
              <a:rPr lang="zh-CN" altLang="en-US" dirty="0" smtClean="0"/>
              <a:t>这里</a:t>
            </a:r>
            <a:r>
              <a:rPr lang="en-US" altLang="zh-CN" dirty="0" err="1" smtClean="0"/>
              <a:t>r</a:t>
            </a:r>
            <a:r>
              <a:rPr lang="en-US" altLang="zh-CN" baseline="-25000" dirty="0" err="1" smtClean="0"/>
              <a:t>A</a:t>
            </a:r>
            <a:r>
              <a:rPr lang="zh-CN" altLang="en-US" dirty="0" smtClean="0"/>
              <a:t>是为防止选择明文攻击</a:t>
            </a:r>
            <a:endParaRPr lang="en-US" altLang="zh-CN" dirty="0" smtClean="0"/>
          </a:p>
          <a:p>
            <a:pPr lvl="1"/>
            <a:r>
              <a:rPr lang="zh-CN" altLang="en-US" dirty="0" smtClean="0"/>
              <a:t>相互认证</a:t>
            </a:r>
            <a:endParaRPr lang="en-US" altLang="zh-CN" dirty="0" smtClean="0"/>
          </a:p>
          <a:p>
            <a:pPr lvl="1">
              <a:buNone/>
            </a:pPr>
            <a:r>
              <a:rPr lang="en-US" altLang="zh-CN" dirty="0" smtClean="0"/>
              <a:t>		A←B: </a:t>
            </a:r>
            <a:r>
              <a:rPr lang="en-US" altLang="zh-CN" dirty="0" err="1" smtClean="0"/>
              <a:t>r</a:t>
            </a:r>
            <a:r>
              <a:rPr lang="en-US" altLang="zh-CN" baseline="-25000" dirty="0" err="1" smtClean="0"/>
              <a:t>B</a:t>
            </a:r>
            <a:endParaRPr lang="en-US" altLang="zh-CN" dirty="0" smtClean="0"/>
          </a:p>
          <a:p>
            <a:pPr lvl="1">
              <a:buNone/>
            </a:pPr>
            <a:r>
              <a:rPr lang="en-US" altLang="zh-CN" dirty="0" smtClean="0"/>
              <a:t>		A</a:t>
            </a:r>
            <a:r>
              <a:rPr lang="en-US" dirty="0" smtClean="0"/>
              <a:t>→</a:t>
            </a:r>
            <a:r>
              <a:rPr lang="en-US" altLang="zh-CN" dirty="0" smtClean="0"/>
              <a:t>B: C</a:t>
            </a:r>
            <a:r>
              <a:rPr lang="en-US" altLang="zh-CN" baseline="-25000" dirty="0" smtClean="0"/>
              <a:t>A</a:t>
            </a:r>
            <a:r>
              <a:rPr lang="en-US" altLang="zh-CN" dirty="0" smtClean="0"/>
              <a:t>, </a:t>
            </a:r>
            <a:r>
              <a:rPr lang="en-US" altLang="zh-CN" dirty="0" err="1" smtClean="0"/>
              <a:t>r</a:t>
            </a:r>
            <a:r>
              <a:rPr lang="en-US" altLang="zh-CN" baseline="-25000" dirty="0" err="1" smtClean="0"/>
              <a:t>A</a:t>
            </a:r>
            <a:r>
              <a:rPr lang="en-US" altLang="zh-CN" dirty="0" smtClean="0"/>
              <a:t>, S</a:t>
            </a:r>
            <a:r>
              <a:rPr lang="en-US" altLang="zh-CN" baseline="-25000" dirty="0" smtClean="0"/>
              <a:t>A</a:t>
            </a:r>
            <a:r>
              <a:rPr lang="en-US" altLang="zh-CN" dirty="0" smtClean="0"/>
              <a:t>(</a:t>
            </a:r>
            <a:r>
              <a:rPr lang="en-US" altLang="zh-CN" dirty="0" err="1" smtClean="0"/>
              <a:t>r</a:t>
            </a:r>
            <a:r>
              <a:rPr lang="en-US" altLang="zh-CN" baseline="-25000" dirty="0" err="1" smtClean="0"/>
              <a:t>A</a:t>
            </a:r>
            <a:r>
              <a:rPr lang="en-US" altLang="zh-CN" dirty="0" err="1" smtClean="0"/>
              <a:t>,r</a:t>
            </a:r>
            <a:r>
              <a:rPr lang="en-US" altLang="zh-CN" baseline="-25000" dirty="0" err="1" smtClean="0"/>
              <a:t>B</a:t>
            </a:r>
            <a:r>
              <a:rPr lang="en-US" altLang="zh-CN" dirty="0" smtClean="0"/>
              <a:t>)</a:t>
            </a:r>
          </a:p>
          <a:p>
            <a:pPr lvl="1">
              <a:buNone/>
            </a:pPr>
            <a:r>
              <a:rPr lang="en-US" dirty="0" smtClean="0"/>
              <a:t>		A</a:t>
            </a:r>
            <a:r>
              <a:rPr lang="en-US" altLang="zh-CN" dirty="0" smtClean="0"/>
              <a:t>←</a:t>
            </a:r>
            <a:r>
              <a:rPr lang="en-US" dirty="0" smtClean="0"/>
              <a:t>B: </a:t>
            </a:r>
            <a:r>
              <a:rPr lang="en-US" altLang="zh-CN" dirty="0" smtClean="0"/>
              <a:t>C</a:t>
            </a:r>
            <a:r>
              <a:rPr lang="en-US" altLang="zh-CN" baseline="-25000" dirty="0" smtClean="0"/>
              <a:t>B</a:t>
            </a:r>
            <a:r>
              <a:rPr lang="en-US" altLang="zh-CN" dirty="0" smtClean="0"/>
              <a:t>, </a:t>
            </a:r>
            <a:r>
              <a:rPr lang="en-US" altLang="zh-CN" dirty="0" err="1" smtClean="0"/>
              <a:t>r</a:t>
            </a:r>
            <a:r>
              <a:rPr lang="en-US" altLang="zh-CN" baseline="-25000" dirty="0" err="1" smtClean="0"/>
              <a:t>A</a:t>
            </a:r>
            <a:r>
              <a:rPr lang="en-US" altLang="zh-CN" smtClean="0"/>
              <a:t>, </a:t>
            </a:r>
            <a:r>
              <a:rPr lang="en-US" altLang="zh-CN" smtClean="0"/>
              <a:t>S</a:t>
            </a:r>
            <a:r>
              <a:rPr lang="en-US" altLang="zh-CN" baseline="-25000" smtClean="0"/>
              <a:t>A</a:t>
            </a:r>
            <a:r>
              <a:rPr lang="en-US" altLang="zh-CN" smtClean="0"/>
              <a:t>(r</a:t>
            </a:r>
            <a:r>
              <a:rPr lang="en-US" altLang="zh-CN" baseline="-25000" smtClean="0"/>
              <a:t>B</a:t>
            </a:r>
            <a:r>
              <a:rPr lang="en-US" altLang="zh-CN" smtClean="0"/>
              <a:t>,r</a:t>
            </a:r>
            <a:r>
              <a:rPr lang="en-US" altLang="zh-CN" baseline="-25000" smtClean="0"/>
              <a:t>A</a:t>
            </a:r>
            <a:r>
              <a:rPr lang="en-US" altLang="zh-CN" dirty="0" smtClean="0"/>
              <a:t>)</a:t>
            </a:r>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4197566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一、密码协议的概念</a:t>
            </a:r>
            <a:endParaRPr lang="en-US" dirty="0"/>
          </a:p>
        </p:txBody>
      </p:sp>
      <p:sp>
        <p:nvSpPr>
          <p:cNvPr id="3" name="内容占位符 2"/>
          <p:cNvSpPr>
            <a:spLocks noGrp="1"/>
          </p:cNvSpPr>
          <p:nvPr>
            <p:ph idx="1"/>
          </p:nvPr>
        </p:nvSpPr>
        <p:spPr/>
        <p:txBody>
          <a:bodyPr>
            <a:normAutofit fontScale="92500"/>
          </a:bodyPr>
          <a:lstStyle/>
          <a:p>
            <a:r>
              <a:rPr lang="zh-CN" altLang="en-US" dirty="0" smtClean="0"/>
              <a:t>协议</a:t>
            </a:r>
            <a:r>
              <a:rPr lang="en-US" altLang="zh-CN" dirty="0" smtClean="0"/>
              <a:t>protocol</a:t>
            </a:r>
            <a:r>
              <a:rPr lang="zh-CN" altLang="en-US" dirty="0" smtClean="0"/>
              <a:t>：是指两个或两个以上的参与者为完成某项特定的任务而采取的一系列步骤。</a:t>
            </a:r>
            <a:endParaRPr lang="en-US" altLang="zh-CN" dirty="0" smtClean="0"/>
          </a:p>
          <a:p>
            <a:pPr lvl="1"/>
            <a:r>
              <a:rPr lang="zh-CN" altLang="en-US" dirty="0" smtClean="0"/>
              <a:t>一系列步骤：必须依次完成的序列</a:t>
            </a:r>
            <a:endParaRPr lang="en-US" altLang="zh-CN" dirty="0" smtClean="0"/>
          </a:p>
          <a:p>
            <a:pPr lvl="1"/>
            <a:r>
              <a:rPr lang="zh-CN" altLang="en-US" dirty="0" smtClean="0"/>
              <a:t>包括两方或多方</a:t>
            </a:r>
            <a:endParaRPr lang="en-US" altLang="zh-CN" dirty="0" smtClean="0"/>
          </a:p>
          <a:p>
            <a:pPr lvl="1"/>
            <a:r>
              <a:rPr lang="zh-CN" altLang="en-US" dirty="0" smtClean="0"/>
              <a:t>目的是完成一项任务</a:t>
            </a:r>
            <a:endParaRPr lang="en-US" altLang="zh-CN" dirty="0" smtClean="0"/>
          </a:p>
          <a:p>
            <a:pPr lvl="1"/>
            <a:endParaRPr lang="en-US" dirty="0" smtClean="0"/>
          </a:p>
          <a:p>
            <a:r>
              <a:rPr lang="zh-CN" altLang="en-US" dirty="0" smtClean="0"/>
              <a:t>协议被执行的条件</a:t>
            </a:r>
            <a:endParaRPr lang="en-US" dirty="0" smtClean="0"/>
          </a:p>
          <a:p>
            <a:pPr lvl="1"/>
            <a:r>
              <a:rPr lang="zh-CN" altLang="en-US" dirty="0" smtClean="0"/>
              <a:t>协议中的每个人都必须了解协议，预先知道所要完成的步骤</a:t>
            </a:r>
            <a:endParaRPr lang="en-US" altLang="zh-CN" dirty="0" smtClean="0"/>
          </a:p>
          <a:p>
            <a:pPr lvl="1"/>
            <a:r>
              <a:rPr lang="zh-CN" altLang="en-US" dirty="0" smtClean="0"/>
              <a:t>协议中的每个人都必须同意并遵循它</a:t>
            </a:r>
            <a:endParaRPr lang="en-US" altLang="zh-CN" dirty="0" smtClean="0"/>
          </a:p>
          <a:p>
            <a:pPr lvl="1"/>
            <a:r>
              <a:rPr lang="zh-CN" altLang="en-US" dirty="0" smtClean="0"/>
              <a:t>协议必须是清楚的，每一步定义明确，不会引起误解</a:t>
            </a:r>
            <a:endParaRPr lang="en-US" altLang="zh-CN" dirty="0" smtClean="0"/>
          </a:p>
          <a:p>
            <a:pPr lvl="1"/>
            <a:r>
              <a:rPr lang="zh-CN" altLang="en-US" dirty="0" smtClean="0"/>
              <a:t>协议必须是完整的，没有可能的情况都必须规定具体的动作</a:t>
            </a:r>
            <a:endParaRPr lang="en-US" altLang="zh-CN" dirty="0" smtClean="0"/>
          </a:p>
          <a:p>
            <a:pPr lvl="1"/>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1476915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手持通行码生成器</a:t>
            </a:r>
            <a:endParaRPr lang="zh-CN" altLang="en-US" dirty="0"/>
          </a:p>
        </p:txBody>
      </p:sp>
      <p:sp>
        <p:nvSpPr>
          <p:cNvPr id="3" name="内容占位符 2"/>
          <p:cNvSpPr>
            <a:spLocks noGrp="1"/>
          </p:cNvSpPr>
          <p:nvPr>
            <p:ph idx="1"/>
          </p:nvPr>
        </p:nvSpPr>
        <p:spPr/>
        <p:txBody>
          <a:bodyPr/>
          <a:lstStyle/>
          <a:p>
            <a:r>
              <a:rPr lang="zh-CN" altLang="en-US" dirty="0" smtClean="0"/>
              <a:t>手持设备，象个计算器</a:t>
            </a:r>
            <a:endParaRPr lang="en-US" altLang="zh-CN" dirty="0" smtClean="0"/>
          </a:p>
          <a:p>
            <a:r>
              <a:rPr lang="zh-CN" altLang="en-US" dirty="0" smtClean="0"/>
              <a:t>生成器中存储有密钥</a:t>
            </a:r>
            <a:endParaRPr lang="en-US" altLang="zh-CN" dirty="0" smtClean="0"/>
          </a:p>
          <a:p>
            <a:r>
              <a:rPr lang="zh-CN" altLang="en-US" dirty="0" smtClean="0"/>
              <a:t>使用过程：</a:t>
            </a:r>
            <a:endParaRPr lang="en-US" altLang="zh-CN" dirty="0" smtClean="0"/>
          </a:p>
          <a:p>
            <a:pPr marL="914400" lvl="1" indent="-457200">
              <a:buFont typeface="+mj-lt"/>
              <a:buAutoNum type="arabicPeriod"/>
            </a:pPr>
            <a:r>
              <a:rPr lang="zh-CN" altLang="en-US" dirty="0" smtClean="0"/>
              <a:t>系统给用户一个挑战</a:t>
            </a:r>
            <a:endParaRPr lang="en-US" altLang="zh-CN" dirty="0" smtClean="0"/>
          </a:p>
          <a:p>
            <a:pPr marL="914400" lvl="1" indent="-457200">
              <a:buFont typeface="+mj-lt"/>
              <a:buAutoNum type="arabicPeriod"/>
            </a:pPr>
            <a:r>
              <a:rPr lang="zh-CN" altLang="en-US" dirty="0" smtClean="0"/>
              <a:t>用户将挑战输入生成器</a:t>
            </a:r>
            <a:endParaRPr lang="en-US" altLang="zh-CN" dirty="0" smtClean="0"/>
          </a:p>
          <a:p>
            <a:pPr marL="914400" lvl="1" indent="-457200">
              <a:buFont typeface="+mj-lt"/>
              <a:buAutoNum type="arabicPeriod"/>
            </a:pPr>
            <a:r>
              <a:rPr lang="zh-CN" altLang="en-US" dirty="0" smtClean="0"/>
              <a:t>生成器根据密钥和挑战计算通行码，并显示</a:t>
            </a:r>
            <a:endParaRPr lang="en-US" altLang="zh-CN" dirty="0" smtClean="0"/>
          </a:p>
          <a:p>
            <a:pPr marL="914400" lvl="1" indent="-457200">
              <a:buFont typeface="+mj-lt"/>
              <a:buAutoNum type="arabicPeriod"/>
            </a:pPr>
            <a:r>
              <a:rPr lang="zh-CN" altLang="en-US" dirty="0" smtClean="0"/>
              <a:t>用户将通行码输入系统</a:t>
            </a:r>
            <a:endParaRPr lang="en-US" altLang="zh-CN" dirty="0" smtClean="0"/>
          </a:p>
          <a:p>
            <a:pPr marL="914400" lvl="1" indent="-457200">
              <a:buFont typeface="+mj-lt"/>
              <a:buAutoNum type="arabicPeriod"/>
            </a:pPr>
            <a:r>
              <a:rPr lang="zh-CN" altLang="en-US" dirty="0" smtClean="0"/>
              <a:t>系统根据存储的用户密码也计算一个通行码</a:t>
            </a:r>
            <a:endParaRPr lang="en-US" altLang="zh-CN" dirty="0" smtClean="0"/>
          </a:p>
          <a:p>
            <a:pPr marL="914400" lvl="1" indent="-457200">
              <a:buFont typeface="+mj-lt"/>
              <a:buAutoNum type="arabicPeriod"/>
            </a:pPr>
            <a:r>
              <a:rPr lang="zh-CN" altLang="en-US" dirty="0" smtClean="0"/>
              <a:t>两个通行码若一致，则系统放行用户</a:t>
            </a:r>
            <a:endParaRPr lang="en-US" altLang="zh-CN" dirty="0" smtClean="0"/>
          </a:p>
          <a:p>
            <a:pPr marL="361950" indent="-361950"/>
            <a:r>
              <a:rPr lang="zh-CN" altLang="en-US" dirty="0" smtClean="0"/>
              <a:t>必须给存储在系统中的用户密码提供保密性</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8973700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可信中继参与的挑战－响应</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smtClean="0"/>
              <a:t>1</a:t>
            </a:r>
            <a:r>
              <a:rPr lang="zh-CN" altLang="en-US" dirty="0" smtClean="0"/>
              <a:t>、相互认证</a:t>
            </a:r>
            <a:endParaRPr lang="en-US" altLang="zh-CN" dirty="0" smtClean="0"/>
          </a:p>
          <a:p>
            <a:pPr>
              <a:buNone/>
            </a:pPr>
            <a:r>
              <a:rPr lang="en-US" altLang="zh-CN" dirty="0" smtClean="0"/>
              <a:t>(1) </a:t>
            </a:r>
            <a:r>
              <a:rPr lang="zh-CN" altLang="en-US" dirty="0" smtClean="0"/>
              <a:t>基于对称加密</a:t>
            </a:r>
            <a:endParaRPr lang="en-US" altLang="zh-CN" dirty="0" smtClean="0"/>
          </a:p>
          <a:p>
            <a:r>
              <a:rPr lang="en-US" altLang="zh-CN" sz="2400" dirty="0" smtClean="0"/>
              <a:t>Needham-Schroeder</a:t>
            </a:r>
            <a:r>
              <a:rPr lang="zh-CN" altLang="en-US" sz="2400" dirty="0" smtClean="0"/>
              <a:t>协议：</a:t>
            </a:r>
            <a:endParaRPr lang="en-US" altLang="zh-CN" sz="2400" dirty="0" smtClean="0"/>
          </a:p>
          <a:p>
            <a:pPr marL="914400" lvl="1" indent="-457200">
              <a:buFont typeface="+mj-ea"/>
              <a:buAutoNum type="circleNumDbPlain"/>
            </a:pPr>
            <a:r>
              <a:rPr lang="en-US" altLang="zh-CN" sz="2000" dirty="0" smtClean="0"/>
              <a:t>A→KDC:</a:t>
            </a:r>
            <a:r>
              <a:rPr lang="zh-CN" altLang="en-US" sz="2000" dirty="0" smtClean="0"/>
              <a:t> </a:t>
            </a:r>
            <a:r>
              <a:rPr lang="en-US" altLang="zh-CN" sz="2000" dirty="0" smtClean="0"/>
              <a:t>ID</a:t>
            </a:r>
            <a:r>
              <a:rPr lang="en-US" altLang="zh-CN" sz="2000" baseline="-25000" dirty="0" smtClean="0"/>
              <a:t>A</a:t>
            </a:r>
            <a:r>
              <a:rPr lang="en-US" altLang="zh-CN" sz="2000" dirty="0" smtClean="0"/>
              <a:t> || ID</a:t>
            </a:r>
            <a:r>
              <a:rPr lang="en-US" altLang="zh-CN" sz="2000" baseline="-25000" dirty="0" smtClean="0"/>
              <a:t>B</a:t>
            </a:r>
            <a:r>
              <a:rPr lang="en-US" altLang="zh-CN" sz="2000" dirty="0" smtClean="0"/>
              <a:t> || N</a:t>
            </a:r>
            <a:r>
              <a:rPr lang="en-US" altLang="zh-CN" sz="2000" baseline="-25000" dirty="0" smtClean="0"/>
              <a:t>1</a:t>
            </a:r>
          </a:p>
          <a:p>
            <a:pPr marL="914400" lvl="1" indent="-457200">
              <a:buFont typeface="+mj-ea"/>
              <a:buAutoNum type="circleNumDbPlain"/>
            </a:pPr>
            <a:r>
              <a:rPr lang="en-US" altLang="zh-CN" sz="2000" dirty="0" smtClean="0"/>
              <a:t>KDC→A: </a:t>
            </a:r>
            <a:r>
              <a:rPr lang="en-US" altLang="zh-CN" sz="2000" dirty="0" err="1" smtClean="0"/>
              <a:t>E</a:t>
            </a:r>
            <a:r>
              <a:rPr lang="en-US" altLang="zh-CN" sz="2000" baseline="-25000" dirty="0" err="1" smtClean="0"/>
              <a:t>Ka</a:t>
            </a:r>
            <a:r>
              <a:rPr lang="en-US" altLang="zh-CN" sz="2000" dirty="0" smtClean="0"/>
              <a:t>[K</a:t>
            </a:r>
            <a:r>
              <a:rPr lang="en-US" altLang="zh-CN" sz="2000" baseline="-25000" dirty="0" smtClean="0"/>
              <a:t>s</a:t>
            </a:r>
            <a:r>
              <a:rPr lang="en-US" altLang="zh-CN" sz="2000" dirty="0" smtClean="0"/>
              <a:t> || ID</a:t>
            </a:r>
            <a:r>
              <a:rPr lang="en-US" altLang="zh-CN" sz="2000" baseline="-25000" dirty="0" smtClean="0"/>
              <a:t>B</a:t>
            </a:r>
            <a:r>
              <a:rPr lang="en-US" altLang="zh-CN" sz="2000" dirty="0" smtClean="0"/>
              <a:t> || N</a:t>
            </a:r>
            <a:r>
              <a:rPr lang="en-US" altLang="zh-CN" sz="2000" baseline="-25000" dirty="0" smtClean="0"/>
              <a:t>1</a:t>
            </a:r>
            <a:r>
              <a:rPr lang="en-US" altLang="zh-CN" sz="2000" dirty="0" smtClean="0"/>
              <a:t> || </a:t>
            </a:r>
            <a:r>
              <a:rPr lang="en-US" altLang="zh-CN" sz="2000" dirty="0" err="1" smtClean="0"/>
              <a:t>E</a:t>
            </a:r>
            <a:r>
              <a:rPr lang="en-US" altLang="zh-CN" sz="2000" baseline="-25000" dirty="0" err="1" smtClean="0"/>
              <a:t>Kb</a:t>
            </a:r>
            <a:r>
              <a:rPr lang="en-US" altLang="zh-CN" sz="2000" dirty="0" smtClean="0"/>
              <a:t>[K</a:t>
            </a:r>
            <a:r>
              <a:rPr lang="en-US" altLang="zh-CN" sz="2000" baseline="-25000" dirty="0" smtClean="0"/>
              <a:t>s</a:t>
            </a:r>
            <a:r>
              <a:rPr lang="en-US" altLang="zh-CN" sz="2000" dirty="0" smtClean="0"/>
              <a:t> || ID</a:t>
            </a:r>
            <a:r>
              <a:rPr lang="en-US" altLang="zh-CN" sz="2000" baseline="-25000" dirty="0" smtClean="0"/>
              <a:t>A</a:t>
            </a:r>
            <a:r>
              <a:rPr lang="en-US" altLang="zh-CN" sz="2000" dirty="0" smtClean="0"/>
              <a:t>]]</a:t>
            </a:r>
          </a:p>
          <a:p>
            <a:pPr marL="914400" lvl="1" indent="-457200">
              <a:buFont typeface="+mj-ea"/>
              <a:buAutoNum type="circleNumDbPlain"/>
            </a:pPr>
            <a:r>
              <a:rPr lang="en-US" altLang="zh-CN" sz="2000" dirty="0" smtClean="0"/>
              <a:t>A→B:	 </a:t>
            </a:r>
            <a:r>
              <a:rPr lang="en-US" altLang="zh-CN" sz="2000" dirty="0" err="1" smtClean="0"/>
              <a:t>E</a:t>
            </a:r>
            <a:r>
              <a:rPr lang="en-US" altLang="zh-CN" sz="2000" baseline="-25000" dirty="0" err="1" smtClean="0"/>
              <a:t>Kb</a:t>
            </a:r>
            <a:r>
              <a:rPr lang="en-US" altLang="zh-CN" sz="2000" dirty="0" smtClean="0"/>
              <a:t>(K</a:t>
            </a:r>
            <a:r>
              <a:rPr lang="en-US" altLang="zh-CN" sz="2000" baseline="-25000" dirty="0" smtClean="0"/>
              <a:t>s</a:t>
            </a:r>
            <a:r>
              <a:rPr lang="en-US" altLang="zh-CN" sz="2000" dirty="0" smtClean="0"/>
              <a:t> || ID</a:t>
            </a:r>
            <a:r>
              <a:rPr lang="en-US" altLang="zh-CN" sz="2000" baseline="-25000" dirty="0" smtClean="0"/>
              <a:t>A</a:t>
            </a:r>
            <a:r>
              <a:rPr lang="en-US" altLang="zh-CN" sz="2000" dirty="0" smtClean="0"/>
              <a:t>)</a:t>
            </a:r>
          </a:p>
          <a:p>
            <a:pPr marL="914400" lvl="1" indent="-457200">
              <a:buFont typeface="+mj-ea"/>
              <a:buAutoNum type="circleNumDbPlain"/>
            </a:pPr>
            <a:r>
              <a:rPr lang="en-US" altLang="zh-CN" sz="2000" dirty="0" smtClean="0"/>
              <a:t>B</a:t>
            </a:r>
            <a:r>
              <a:rPr lang="en-US" sz="2000" dirty="0" smtClean="0"/>
              <a:t>→A:	 E</a:t>
            </a:r>
            <a:r>
              <a:rPr lang="en-US" altLang="zh-CN" sz="2000" baseline="-25000" dirty="0" smtClean="0"/>
              <a:t>K</a:t>
            </a:r>
            <a:r>
              <a:rPr lang="en-US" sz="2000" baseline="-25000" dirty="0" smtClean="0"/>
              <a:t>s</a:t>
            </a:r>
            <a:r>
              <a:rPr lang="en-US" sz="2000" dirty="0" smtClean="0"/>
              <a:t>(</a:t>
            </a:r>
            <a:r>
              <a:rPr lang="en-US" altLang="zh-CN" sz="2000" dirty="0" smtClean="0"/>
              <a:t>N</a:t>
            </a:r>
            <a:r>
              <a:rPr lang="en-US" altLang="zh-CN" sz="2000" baseline="-25000" dirty="0" smtClean="0"/>
              <a:t>2</a:t>
            </a:r>
            <a:r>
              <a:rPr lang="en-US" altLang="zh-CN" sz="2000" dirty="0" smtClean="0"/>
              <a:t>)</a:t>
            </a:r>
          </a:p>
          <a:p>
            <a:pPr marL="914400" lvl="1" indent="-457200">
              <a:buFont typeface="+mj-ea"/>
              <a:buAutoNum type="circleNumDbPlain"/>
            </a:pPr>
            <a:r>
              <a:rPr lang="en-US" altLang="zh-CN" sz="2000" dirty="0" smtClean="0"/>
              <a:t>A→B:	 E</a:t>
            </a:r>
            <a:r>
              <a:rPr lang="en-US" altLang="zh-CN" sz="2000" baseline="-25000" dirty="0" smtClean="0"/>
              <a:t>Ks</a:t>
            </a:r>
            <a:r>
              <a:rPr lang="en-US" altLang="zh-CN" sz="2000" dirty="0" smtClean="0"/>
              <a:t>(f(N</a:t>
            </a:r>
            <a:r>
              <a:rPr lang="en-US" altLang="zh-CN" sz="2000" baseline="-25000" dirty="0" smtClean="0"/>
              <a:t>2</a:t>
            </a:r>
            <a:r>
              <a:rPr lang="en-US" altLang="zh-CN" sz="2000" dirty="0" smtClean="0"/>
              <a:t>))</a:t>
            </a:r>
          </a:p>
          <a:p>
            <a:pPr lvl="1"/>
            <a:endParaRPr lang="en-US" altLang="zh-CN" dirty="0" smtClean="0"/>
          </a:p>
          <a:p>
            <a:pPr marL="631825" lvl="1" algn="l"/>
            <a:r>
              <a:rPr lang="zh-CN" altLang="en-US" dirty="0" smtClean="0"/>
              <a:t>假定攻击者已知一个旧会</a:t>
            </a:r>
            <a:r>
              <a:rPr lang="en-US" altLang="zh-CN" dirty="0" smtClean="0"/>
              <a:t/>
            </a:r>
            <a:br>
              <a:rPr lang="en-US" altLang="zh-CN" dirty="0" smtClean="0"/>
            </a:br>
            <a:r>
              <a:rPr lang="zh-CN" altLang="en-US" dirty="0" smtClean="0"/>
              <a:t>话密钥，它可以从第</a:t>
            </a:r>
            <a:r>
              <a:rPr lang="en-US" altLang="zh-CN" dirty="0" smtClean="0"/>
              <a:t>③</a:t>
            </a:r>
            <a:r>
              <a:rPr lang="zh-CN" altLang="en-US" dirty="0" smtClean="0"/>
              <a:t>步</a:t>
            </a:r>
            <a:r>
              <a:rPr lang="en-US" altLang="zh-CN" dirty="0" smtClean="0"/>
              <a:t/>
            </a:r>
            <a:br>
              <a:rPr lang="en-US" altLang="zh-CN" dirty="0" smtClean="0"/>
            </a:br>
            <a:r>
              <a:rPr lang="zh-CN" altLang="en-US" dirty="0" smtClean="0"/>
              <a:t>开始假冒</a:t>
            </a:r>
            <a:r>
              <a:rPr lang="en-US" altLang="zh-CN" dirty="0" smtClean="0"/>
              <a:t>A</a:t>
            </a:r>
            <a:r>
              <a:rPr lang="zh-CN" altLang="en-US" dirty="0" smtClean="0"/>
              <a:t>并重放</a:t>
            </a:r>
            <a:endParaRPr lang="en-US" altLang="zh-CN" dirty="0" smtClean="0"/>
          </a:p>
          <a:p>
            <a:pPr marL="890588" lvl="2"/>
            <a:r>
              <a:rPr lang="en-US" altLang="zh-CN" dirty="0" smtClean="0"/>
              <a:t>Denning</a:t>
            </a:r>
            <a:r>
              <a:rPr lang="zh-CN" altLang="en-US" dirty="0" smtClean="0"/>
              <a:t>方法，</a:t>
            </a:r>
            <a:r>
              <a:rPr lang="en-US" altLang="zh-CN" dirty="0" err="1" smtClean="0"/>
              <a:t>Neuman</a:t>
            </a:r>
            <a:r>
              <a:rPr lang="zh-CN" altLang="en-US" dirty="0" smtClean="0"/>
              <a:t>方法</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4860032" y="3356992"/>
            <a:ext cx="3996538" cy="2292632"/>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41</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1" name="流程图: 可选过程 10">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2" name="流程图: 可选过程 11">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3" name="流程图: 可选过程 12">
            <a:hlinkClick r:id="rId8"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1457207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cs typeface="Times New Roman" pitchFamily="18" charset="0"/>
              </a:rPr>
              <a:t>Denning</a:t>
            </a:r>
            <a:r>
              <a:rPr lang="zh-CN" altLang="en-US" dirty="0" smtClean="0">
                <a:cs typeface="Times New Roman" pitchFamily="18" charset="0"/>
              </a:rPr>
              <a:t>方法</a:t>
            </a:r>
            <a:endParaRPr lang="en-US" altLang="zh-CN" dirty="0" smtClean="0">
              <a:cs typeface="Times New Roman" pitchFamily="18" charset="0"/>
            </a:endParaRPr>
          </a:p>
          <a:p>
            <a:pPr marL="914400" lvl="1" indent="-457200">
              <a:buFont typeface="+mj-ea"/>
              <a:buAutoNum type="circleNumDbPlain"/>
            </a:pPr>
            <a:r>
              <a:rPr lang="en-AU" altLang="zh-CN" dirty="0" smtClean="0">
                <a:cs typeface="Times New Roman" pitchFamily="18" charset="0"/>
              </a:rPr>
              <a:t>A→KDC: ID</a:t>
            </a:r>
            <a:r>
              <a:rPr lang="en-AU" altLang="zh-CN" baseline="-25000" dirty="0" smtClean="0">
                <a:cs typeface="Times New Roman" pitchFamily="18" charset="0"/>
              </a:rPr>
              <a:t>A</a:t>
            </a:r>
            <a:r>
              <a:rPr lang="en-AU" altLang="zh-CN" dirty="0" smtClean="0">
                <a:cs typeface="Times New Roman" pitchFamily="18" charset="0"/>
              </a:rPr>
              <a:t> || ID</a:t>
            </a:r>
            <a:r>
              <a:rPr lang="en-AU" altLang="zh-CN" baseline="-25000" dirty="0" smtClean="0">
                <a:cs typeface="Times New Roman" pitchFamily="18" charset="0"/>
              </a:rPr>
              <a:t>B</a:t>
            </a:r>
            <a:endParaRPr lang="en-AU" altLang="zh-CN" dirty="0" smtClean="0">
              <a:cs typeface="Times New Roman" pitchFamily="18" charset="0"/>
            </a:endParaRPr>
          </a:p>
          <a:p>
            <a:pPr marL="914400" lvl="1" indent="-457200">
              <a:buFont typeface="+mj-ea"/>
              <a:buAutoNum type="circleNumDbPlain"/>
            </a:pPr>
            <a:r>
              <a:rPr lang="en-AU" altLang="zh-CN" dirty="0" smtClean="0">
                <a:cs typeface="Times New Roman" pitchFamily="18" charset="0"/>
              </a:rPr>
              <a:t>KDC→A: </a:t>
            </a:r>
            <a:r>
              <a:rPr lang="en-AU" altLang="zh-CN" dirty="0" err="1" smtClean="0">
                <a:cs typeface="Times New Roman" pitchFamily="18" charset="0"/>
              </a:rPr>
              <a:t>E</a:t>
            </a:r>
            <a:r>
              <a:rPr lang="en-AU" altLang="zh-CN" baseline="-25000" dirty="0" err="1" smtClean="0">
                <a:cs typeface="Times New Roman" pitchFamily="18" charset="0"/>
              </a:rPr>
              <a:t>Ka</a:t>
            </a:r>
            <a:r>
              <a:rPr lang="en-AU" altLang="zh-CN" dirty="0" smtClean="0">
                <a:cs typeface="Times New Roman" pitchFamily="18" charset="0"/>
              </a:rPr>
              <a:t>[K</a:t>
            </a:r>
            <a:r>
              <a:rPr lang="en-AU" altLang="zh-CN" baseline="-25000" dirty="0" smtClean="0">
                <a:cs typeface="Times New Roman" pitchFamily="18" charset="0"/>
              </a:rPr>
              <a:t>s</a:t>
            </a:r>
            <a:r>
              <a:rPr lang="en-AU" altLang="zh-CN" dirty="0" smtClean="0">
                <a:cs typeface="Times New Roman" pitchFamily="18" charset="0"/>
              </a:rPr>
              <a:t> || ID</a:t>
            </a:r>
            <a:r>
              <a:rPr lang="en-AU" altLang="zh-CN" baseline="-25000" dirty="0" smtClean="0">
                <a:cs typeface="Times New Roman" pitchFamily="18" charset="0"/>
              </a:rPr>
              <a:t>B</a:t>
            </a:r>
            <a:r>
              <a:rPr lang="en-AU" altLang="zh-CN" dirty="0" smtClean="0">
                <a:cs typeface="Times New Roman" pitchFamily="18" charset="0"/>
              </a:rPr>
              <a:t> ||T|| </a:t>
            </a:r>
            <a:r>
              <a:rPr lang="en-AU" altLang="zh-CN" dirty="0" err="1" smtClean="0">
                <a:cs typeface="Times New Roman" pitchFamily="18" charset="0"/>
              </a:rPr>
              <a:t>E</a:t>
            </a:r>
            <a:r>
              <a:rPr lang="en-AU" altLang="zh-CN" baseline="-25000" dirty="0" err="1" smtClean="0">
                <a:cs typeface="Times New Roman" pitchFamily="18" charset="0"/>
              </a:rPr>
              <a:t>Kb</a:t>
            </a:r>
            <a:r>
              <a:rPr lang="en-US" altLang="zh-CN" dirty="0" smtClean="0">
                <a:cs typeface="Times New Roman" pitchFamily="18" charset="0"/>
              </a:rPr>
              <a:t>[</a:t>
            </a:r>
            <a:r>
              <a:rPr lang="en-AU" altLang="zh-CN" dirty="0" err="1" smtClean="0">
                <a:cs typeface="Times New Roman" pitchFamily="18" charset="0"/>
              </a:rPr>
              <a:t>K</a:t>
            </a:r>
            <a:r>
              <a:rPr lang="en-AU" altLang="zh-CN" baseline="-25000" dirty="0" err="1" smtClean="0">
                <a:cs typeface="Times New Roman" pitchFamily="18" charset="0"/>
              </a:rPr>
              <a:t>s</a:t>
            </a:r>
            <a:r>
              <a:rPr lang="en-AU" altLang="zh-CN" dirty="0" err="1" smtClean="0">
                <a:cs typeface="Times New Roman" pitchFamily="18" charset="0"/>
              </a:rPr>
              <a:t>||ID</a:t>
            </a:r>
            <a:r>
              <a:rPr lang="en-AU" altLang="zh-CN" baseline="-25000" dirty="0" err="1" smtClean="0">
                <a:cs typeface="Times New Roman" pitchFamily="18" charset="0"/>
              </a:rPr>
              <a:t>A</a:t>
            </a:r>
            <a:r>
              <a:rPr lang="en-AU" altLang="zh-CN" dirty="0" err="1" smtClean="0">
                <a:cs typeface="Times New Roman" pitchFamily="18" charset="0"/>
              </a:rPr>
              <a:t>||T</a:t>
            </a:r>
            <a:r>
              <a:rPr lang="en-AU" altLang="zh-CN" dirty="0" smtClean="0">
                <a:cs typeface="Times New Roman" pitchFamily="18" charset="0"/>
              </a:rPr>
              <a:t>]]</a:t>
            </a:r>
          </a:p>
          <a:p>
            <a:pPr marL="914400" lvl="1" indent="-457200">
              <a:buFont typeface="+mj-ea"/>
              <a:buAutoNum type="circleNumDbPlain"/>
            </a:pPr>
            <a:r>
              <a:rPr lang="en-AU" altLang="zh-CN" dirty="0" smtClean="0">
                <a:cs typeface="Times New Roman" pitchFamily="18" charset="0"/>
              </a:rPr>
              <a:t>A→B:	  </a:t>
            </a:r>
            <a:r>
              <a:rPr lang="en-AU" altLang="zh-CN" dirty="0" err="1" smtClean="0">
                <a:cs typeface="Times New Roman" pitchFamily="18" charset="0"/>
              </a:rPr>
              <a:t>E</a:t>
            </a:r>
            <a:r>
              <a:rPr lang="en-AU" altLang="zh-CN" baseline="-25000" dirty="0" err="1" smtClean="0">
                <a:cs typeface="Times New Roman" pitchFamily="18" charset="0"/>
              </a:rPr>
              <a:t>Kb</a:t>
            </a:r>
            <a:r>
              <a:rPr lang="en-AU" altLang="zh-CN" dirty="0" smtClean="0">
                <a:cs typeface="Times New Roman" pitchFamily="18" charset="0"/>
              </a:rPr>
              <a:t>[Ks ||ID</a:t>
            </a:r>
            <a:r>
              <a:rPr lang="en-AU" altLang="zh-CN" baseline="-25000" dirty="0" smtClean="0">
                <a:cs typeface="Times New Roman" pitchFamily="18" charset="0"/>
              </a:rPr>
              <a:t>A </a:t>
            </a:r>
            <a:r>
              <a:rPr lang="en-AU" altLang="zh-CN" dirty="0" smtClean="0">
                <a:cs typeface="Times New Roman" pitchFamily="18" charset="0"/>
              </a:rPr>
              <a:t>||T]</a:t>
            </a:r>
          </a:p>
          <a:p>
            <a:pPr marL="914400" lvl="1" indent="-457200">
              <a:buFont typeface="+mj-ea"/>
              <a:buAutoNum type="circleNumDbPlain"/>
            </a:pPr>
            <a:r>
              <a:rPr lang="en-AU" altLang="zh-CN" dirty="0" smtClean="0">
                <a:cs typeface="Times New Roman" pitchFamily="18" charset="0"/>
              </a:rPr>
              <a:t>B→A:	  E</a:t>
            </a:r>
            <a:r>
              <a:rPr lang="en-AU" altLang="zh-CN" baseline="-25000" dirty="0" smtClean="0">
                <a:cs typeface="Times New Roman" pitchFamily="18" charset="0"/>
              </a:rPr>
              <a:t>Ks</a:t>
            </a:r>
            <a:r>
              <a:rPr lang="en-AU" altLang="zh-CN" dirty="0" smtClean="0">
                <a:cs typeface="Times New Roman" pitchFamily="18" charset="0"/>
              </a:rPr>
              <a:t>[N</a:t>
            </a:r>
            <a:r>
              <a:rPr lang="en-AU" altLang="zh-CN" baseline="-25000" dirty="0" smtClean="0">
                <a:cs typeface="Times New Roman" pitchFamily="18" charset="0"/>
              </a:rPr>
              <a:t>1</a:t>
            </a:r>
            <a:r>
              <a:rPr lang="en-AU" altLang="zh-CN" dirty="0" smtClean="0">
                <a:cs typeface="Times New Roman" pitchFamily="18" charset="0"/>
              </a:rPr>
              <a:t>]</a:t>
            </a:r>
          </a:p>
          <a:p>
            <a:pPr marL="914400" lvl="1" indent="-457200">
              <a:buFont typeface="+mj-ea"/>
              <a:buAutoNum type="circleNumDbPlain"/>
            </a:pPr>
            <a:r>
              <a:rPr lang="en-AU" altLang="zh-CN" dirty="0" smtClean="0">
                <a:cs typeface="Times New Roman" pitchFamily="18" charset="0"/>
              </a:rPr>
              <a:t>A→B:	  E</a:t>
            </a:r>
            <a:r>
              <a:rPr lang="en-AU" altLang="zh-CN" baseline="-25000" dirty="0" smtClean="0">
                <a:cs typeface="Times New Roman" pitchFamily="18" charset="0"/>
              </a:rPr>
              <a:t>Ks</a:t>
            </a:r>
            <a:r>
              <a:rPr lang="en-AU" altLang="zh-CN" dirty="0" smtClean="0">
                <a:cs typeface="Times New Roman" pitchFamily="18" charset="0"/>
              </a:rPr>
              <a:t>[f(N</a:t>
            </a:r>
            <a:r>
              <a:rPr lang="en-AU" altLang="zh-CN" baseline="-25000" dirty="0" smtClean="0">
                <a:cs typeface="Times New Roman" pitchFamily="18" charset="0"/>
              </a:rPr>
              <a:t>1</a:t>
            </a:r>
            <a:r>
              <a:rPr lang="en-AU" altLang="zh-CN" dirty="0" smtClean="0">
                <a:cs typeface="Times New Roman" pitchFamily="18" charset="0"/>
              </a:rPr>
              <a:t>)]</a:t>
            </a:r>
          </a:p>
          <a:p>
            <a:pPr lvl="1"/>
            <a:endParaRPr lang="en-US" altLang="zh-CN" dirty="0" smtClean="0">
              <a:cs typeface="Times New Roman" pitchFamily="18" charset="0"/>
            </a:endParaRPr>
          </a:p>
          <a:p>
            <a:pPr lvl="1"/>
            <a:r>
              <a:rPr lang="en-US" altLang="zh-CN" dirty="0" smtClean="0">
                <a:cs typeface="Times New Roman" pitchFamily="18" charset="0"/>
              </a:rPr>
              <a:t>A</a:t>
            </a:r>
            <a:r>
              <a:rPr lang="zh-CN" altLang="en-US" dirty="0" smtClean="0">
                <a:cs typeface="Times New Roman" pitchFamily="18" charset="0"/>
              </a:rPr>
              <a:t>和</a:t>
            </a:r>
            <a:r>
              <a:rPr lang="en-US" altLang="zh-CN" dirty="0" smtClean="0">
                <a:cs typeface="Times New Roman" pitchFamily="18" charset="0"/>
              </a:rPr>
              <a:t>B</a:t>
            </a:r>
            <a:r>
              <a:rPr lang="zh-CN" altLang="en-US" dirty="0" smtClean="0">
                <a:cs typeface="Times New Roman" pitchFamily="18" charset="0"/>
              </a:rPr>
              <a:t>通过下式来验证及时性：</a:t>
            </a:r>
            <a:endParaRPr lang="en-US" altLang="zh-CN" dirty="0" smtClean="0">
              <a:cs typeface="Times New Roman" pitchFamily="18" charset="0"/>
            </a:endParaRPr>
          </a:p>
          <a:p>
            <a:pPr lvl="1">
              <a:buNone/>
            </a:pPr>
            <a:r>
              <a:rPr lang="en-US" altLang="zh-CN" dirty="0" smtClean="0">
                <a:cs typeface="Times New Roman" pitchFamily="18" charset="0"/>
              </a:rPr>
              <a:t>			|Clock – T| &lt; </a:t>
            </a:r>
            <a:r>
              <a:rPr lang="el-GR" altLang="zh-CN" dirty="0" smtClean="0">
                <a:cs typeface="Times New Roman" pitchFamily="18" charset="0"/>
              </a:rPr>
              <a:t>Δ</a:t>
            </a:r>
            <a:r>
              <a:rPr lang="en-US" altLang="zh-CN" dirty="0" smtClean="0">
                <a:cs typeface="Times New Roman" pitchFamily="18" charset="0"/>
              </a:rPr>
              <a:t>t</a:t>
            </a:r>
            <a:r>
              <a:rPr lang="en-US" altLang="zh-CN" baseline="-25000" dirty="0" smtClean="0">
                <a:cs typeface="Times New Roman" pitchFamily="18" charset="0"/>
              </a:rPr>
              <a:t>1</a:t>
            </a:r>
            <a:r>
              <a:rPr lang="en-US" altLang="zh-CN" dirty="0" smtClean="0">
                <a:cs typeface="Times New Roman" pitchFamily="18" charset="0"/>
              </a:rPr>
              <a:t> + </a:t>
            </a:r>
            <a:r>
              <a:rPr lang="el-GR" altLang="zh-CN" dirty="0" smtClean="0">
                <a:cs typeface="Times New Roman" pitchFamily="18" charset="0"/>
              </a:rPr>
              <a:t>Δ</a:t>
            </a:r>
            <a:r>
              <a:rPr lang="en-US" altLang="zh-CN" dirty="0" smtClean="0">
                <a:cs typeface="Times New Roman" pitchFamily="18" charset="0"/>
              </a:rPr>
              <a:t>t</a:t>
            </a:r>
            <a:r>
              <a:rPr lang="en-US" altLang="zh-CN" baseline="-25000" dirty="0" smtClean="0">
                <a:cs typeface="Times New Roman" pitchFamily="18" charset="0"/>
              </a:rPr>
              <a:t>2</a:t>
            </a:r>
            <a:endParaRPr lang="en-US" altLang="zh-CN" dirty="0" smtClean="0">
              <a:cs typeface="Times New Roman" pitchFamily="18" charset="0"/>
            </a:endParaRPr>
          </a:p>
          <a:p>
            <a:pPr lvl="1">
              <a:buNone/>
            </a:pPr>
            <a:r>
              <a:rPr lang="en-US" altLang="zh-CN" dirty="0" smtClean="0">
                <a:cs typeface="Times New Roman" pitchFamily="18" charset="0"/>
              </a:rPr>
              <a:t>	</a:t>
            </a:r>
            <a:r>
              <a:rPr lang="el-GR" altLang="zh-CN" dirty="0" smtClean="0">
                <a:cs typeface="Times New Roman" pitchFamily="18" charset="0"/>
              </a:rPr>
              <a:t>Δ</a:t>
            </a:r>
            <a:r>
              <a:rPr lang="en-US" altLang="zh-CN" dirty="0" smtClean="0">
                <a:cs typeface="Times New Roman" pitchFamily="18" charset="0"/>
              </a:rPr>
              <a:t>t</a:t>
            </a:r>
            <a:r>
              <a:rPr lang="en-US" altLang="zh-CN" baseline="-25000" dirty="0" smtClean="0">
                <a:cs typeface="Times New Roman" pitchFamily="18" charset="0"/>
              </a:rPr>
              <a:t>1</a:t>
            </a:r>
            <a:r>
              <a:rPr lang="zh-CN" altLang="en-US" dirty="0" smtClean="0">
                <a:cs typeface="Times New Roman" pitchFamily="18" charset="0"/>
              </a:rPr>
              <a:t>：</a:t>
            </a:r>
            <a:r>
              <a:rPr lang="en-US" altLang="zh-CN" dirty="0" smtClean="0">
                <a:cs typeface="Times New Roman" pitchFamily="18" charset="0"/>
              </a:rPr>
              <a:t>KDC</a:t>
            </a:r>
            <a:r>
              <a:rPr lang="zh-CN" altLang="en-US" dirty="0" smtClean="0">
                <a:cs typeface="Times New Roman" pitchFamily="18" charset="0"/>
              </a:rPr>
              <a:t>与本地的时钟差</a:t>
            </a:r>
            <a:endParaRPr lang="en-US" altLang="zh-CN" dirty="0" smtClean="0">
              <a:cs typeface="Times New Roman" pitchFamily="18" charset="0"/>
            </a:endParaRPr>
          </a:p>
          <a:p>
            <a:pPr lvl="1">
              <a:buNone/>
            </a:pPr>
            <a:r>
              <a:rPr lang="en-US" altLang="zh-CN" dirty="0" smtClean="0">
                <a:cs typeface="Times New Roman" pitchFamily="18" charset="0"/>
              </a:rPr>
              <a:t>	</a:t>
            </a:r>
            <a:r>
              <a:rPr lang="el-GR" altLang="zh-CN" dirty="0" smtClean="0">
                <a:cs typeface="Times New Roman" pitchFamily="18" charset="0"/>
              </a:rPr>
              <a:t>Δ</a:t>
            </a:r>
            <a:r>
              <a:rPr lang="en-US" altLang="zh-CN" dirty="0" smtClean="0">
                <a:cs typeface="Times New Roman" pitchFamily="18" charset="0"/>
              </a:rPr>
              <a:t>t</a:t>
            </a:r>
            <a:r>
              <a:rPr lang="en-US" altLang="zh-CN" baseline="-25000" dirty="0" smtClean="0">
                <a:cs typeface="Times New Roman" pitchFamily="18" charset="0"/>
              </a:rPr>
              <a:t>2</a:t>
            </a:r>
            <a:r>
              <a:rPr lang="zh-CN" altLang="en-US" dirty="0" smtClean="0">
                <a:cs typeface="Times New Roman" pitchFamily="18" charset="0"/>
              </a:rPr>
              <a:t>：网络延时</a:t>
            </a:r>
            <a:endParaRPr lang="en-US" altLang="zh-CN" dirty="0" smtClean="0">
              <a:cs typeface="Times New Roman" pitchFamily="18" charset="0"/>
            </a:endParaRPr>
          </a:p>
          <a:p>
            <a:pPr lvl="1"/>
            <a:r>
              <a:rPr lang="zh-CN" altLang="en-US" dirty="0" smtClean="0">
                <a:cs typeface="Times New Roman" pitchFamily="18" charset="0"/>
              </a:rPr>
              <a:t>问题：过于依赖时钟同步</a:t>
            </a:r>
            <a:endParaRPr lang="zh-CN" altLang="en-US" dirty="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2246943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err="1" smtClean="0"/>
              <a:t>Neuman</a:t>
            </a:r>
            <a:r>
              <a:rPr lang="zh-CN" altLang="en-US" dirty="0" smtClean="0"/>
              <a:t>方法</a:t>
            </a:r>
            <a:endParaRPr lang="en-US" altLang="zh-CN" dirty="0" smtClean="0"/>
          </a:p>
          <a:p>
            <a:pPr marL="914400" lvl="1" indent="-457200">
              <a:buFont typeface="+mj-ea"/>
              <a:buAutoNum type="circleNumDbPlain"/>
            </a:pPr>
            <a:r>
              <a:rPr lang="en-AU" altLang="zh-CN" dirty="0" smtClean="0">
                <a:ea typeface="宋体" pitchFamily="2" charset="-122"/>
              </a:rPr>
              <a:t>A</a:t>
            </a:r>
            <a:r>
              <a:rPr lang="en-AU" altLang="zh-CN" dirty="0" smtClean="0">
                <a:ea typeface="宋体" pitchFamily="2" charset="-122"/>
                <a:cs typeface="Arial" pitchFamily="34" charset="0"/>
              </a:rPr>
              <a:t>→</a:t>
            </a:r>
            <a:r>
              <a:rPr lang="en-AU" altLang="zh-CN" dirty="0" smtClean="0">
                <a:ea typeface="宋体" pitchFamily="2" charset="-122"/>
              </a:rPr>
              <a:t>B:   ID</a:t>
            </a:r>
            <a:r>
              <a:rPr lang="en-AU" altLang="zh-CN" baseline="-25000" dirty="0" smtClean="0">
                <a:ea typeface="宋体" pitchFamily="2" charset="-122"/>
              </a:rPr>
              <a:t>A</a:t>
            </a:r>
            <a:r>
              <a:rPr lang="en-AU" altLang="zh-CN" dirty="0" smtClean="0">
                <a:ea typeface="宋体" pitchFamily="2" charset="-122"/>
              </a:rPr>
              <a:t> || N</a:t>
            </a:r>
            <a:r>
              <a:rPr lang="en-AU" altLang="zh-CN" baseline="-25000" dirty="0" smtClean="0">
                <a:ea typeface="宋体" pitchFamily="2" charset="-122"/>
              </a:rPr>
              <a:t>A</a:t>
            </a:r>
            <a:endParaRPr lang="en-AU" altLang="zh-CN" dirty="0" smtClean="0">
              <a:ea typeface="宋体" pitchFamily="2" charset="-122"/>
            </a:endParaRPr>
          </a:p>
          <a:p>
            <a:pPr marL="914400" lvl="1" indent="-457200">
              <a:buFont typeface="+mj-ea"/>
              <a:buAutoNum type="circleNumDbPlain"/>
            </a:pPr>
            <a:r>
              <a:rPr lang="en-AU" altLang="zh-CN" dirty="0" smtClean="0">
                <a:ea typeface="宋体" pitchFamily="2" charset="-122"/>
              </a:rPr>
              <a:t>B→KDC: ID</a:t>
            </a:r>
            <a:r>
              <a:rPr lang="en-AU" altLang="zh-CN" baseline="-25000" dirty="0" smtClean="0">
                <a:ea typeface="宋体" pitchFamily="2" charset="-122"/>
              </a:rPr>
              <a:t>B</a:t>
            </a:r>
            <a:r>
              <a:rPr lang="en-AU" altLang="zh-CN" dirty="0" smtClean="0">
                <a:ea typeface="宋体" pitchFamily="2" charset="-122"/>
              </a:rPr>
              <a:t> || N</a:t>
            </a:r>
            <a:r>
              <a:rPr lang="en-AU" altLang="zh-CN" baseline="-25000" dirty="0" smtClean="0">
                <a:ea typeface="宋体" pitchFamily="2" charset="-122"/>
              </a:rPr>
              <a:t>B</a:t>
            </a:r>
            <a:r>
              <a:rPr lang="en-AU" altLang="zh-CN" dirty="0" smtClean="0">
                <a:ea typeface="宋体" pitchFamily="2" charset="-122"/>
              </a:rPr>
              <a:t> || </a:t>
            </a:r>
            <a:r>
              <a:rPr lang="en-AU" altLang="zh-CN" dirty="0" err="1" smtClean="0">
                <a:ea typeface="宋体" pitchFamily="2" charset="-122"/>
              </a:rPr>
              <a:t>E</a:t>
            </a:r>
            <a:r>
              <a:rPr lang="en-AU" altLang="zh-CN" baseline="-25000" dirty="0" err="1" smtClean="0">
                <a:ea typeface="宋体" pitchFamily="2" charset="-122"/>
              </a:rPr>
              <a:t>Kb</a:t>
            </a:r>
            <a:r>
              <a:rPr lang="en-AU" altLang="zh-CN" dirty="0" smtClean="0">
                <a:ea typeface="宋体" pitchFamily="2" charset="-122"/>
              </a:rPr>
              <a:t>[ID</a:t>
            </a:r>
            <a:r>
              <a:rPr lang="en-AU" altLang="zh-CN" baseline="-25000" dirty="0" smtClean="0">
                <a:ea typeface="宋体" pitchFamily="2" charset="-122"/>
              </a:rPr>
              <a:t>A</a:t>
            </a:r>
            <a:r>
              <a:rPr lang="en-AU" altLang="zh-CN" dirty="0" smtClean="0">
                <a:ea typeface="宋体" pitchFamily="2" charset="-122"/>
              </a:rPr>
              <a:t> || N</a:t>
            </a:r>
            <a:r>
              <a:rPr lang="en-AU" altLang="zh-CN" baseline="-25000" dirty="0" smtClean="0">
                <a:ea typeface="宋体" pitchFamily="2" charset="-122"/>
              </a:rPr>
              <a:t>A</a:t>
            </a:r>
            <a:r>
              <a:rPr lang="en-AU" altLang="zh-CN" dirty="0" smtClean="0">
                <a:ea typeface="宋体" pitchFamily="2" charset="-122"/>
              </a:rPr>
              <a:t> ||T</a:t>
            </a:r>
            <a:r>
              <a:rPr lang="en-AU" altLang="zh-CN" baseline="-25000" dirty="0" smtClean="0">
                <a:ea typeface="宋体" pitchFamily="2" charset="-122"/>
              </a:rPr>
              <a:t>b</a:t>
            </a:r>
            <a:r>
              <a:rPr lang="en-AU" altLang="zh-CN" dirty="0" smtClean="0">
                <a:ea typeface="宋体" pitchFamily="2" charset="-122"/>
              </a:rPr>
              <a:t>]</a:t>
            </a:r>
          </a:p>
          <a:p>
            <a:pPr marL="914400" lvl="1" indent="-457200">
              <a:buFont typeface="+mj-ea"/>
              <a:buAutoNum type="circleNumDbPlain"/>
            </a:pPr>
            <a:r>
              <a:rPr lang="en-AU" altLang="zh-CN" dirty="0" smtClean="0">
                <a:ea typeface="宋体" pitchFamily="2" charset="-122"/>
              </a:rPr>
              <a:t>KDC→A: </a:t>
            </a:r>
            <a:r>
              <a:rPr lang="en-AU" altLang="zh-CN" dirty="0" err="1" smtClean="0">
                <a:ea typeface="宋体" pitchFamily="2" charset="-122"/>
              </a:rPr>
              <a:t>E</a:t>
            </a:r>
            <a:r>
              <a:rPr lang="en-AU" altLang="zh-CN" baseline="-25000" dirty="0" err="1" smtClean="0">
                <a:ea typeface="宋体" pitchFamily="2" charset="-122"/>
              </a:rPr>
              <a:t>Ka</a:t>
            </a:r>
            <a:r>
              <a:rPr lang="en-AU" altLang="zh-CN" dirty="0" smtClean="0">
                <a:ea typeface="宋体" pitchFamily="2" charset="-122"/>
              </a:rPr>
              <a:t>[ID</a:t>
            </a:r>
            <a:r>
              <a:rPr lang="en-AU" altLang="zh-CN" baseline="-25000" dirty="0" smtClean="0">
                <a:ea typeface="宋体" pitchFamily="2" charset="-122"/>
              </a:rPr>
              <a:t>B</a:t>
            </a:r>
            <a:r>
              <a:rPr lang="en-AU" altLang="zh-CN" dirty="0" smtClean="0">
                <a:ea typeface="宋体" pitchFamily="2" charset="-122"/>
              </a:rPr>
              <a:t>||N</a:t>
            </a:r>
            <a:r>
              <a:rPr lang="en-AU" altLang="zh-CN" baseline="-25000" dirty="0" smtClean="0">
                <a:ea typeface="宋体" pitchFamily="2" charset="-122"/>
              </a:rPr>
              <a:t>A</a:t>
            </a:r>
            <a:r>
              <a:rPr lang="en-AU" altLang="zh-CN" dirty="0" smtClean="0">
                <a:ea typeface="宋体" pitchFamily="2" charset="-122"/>
              </a:rPr>
              <a:t>||K</a:t>
            </a:r>
            <a:r>
              <a:rPr lang="en-AU" altLang="zh-CN" baseline="-25000" dirty="0" smtClean="0">
                <a:ea typeface="宋体" pitchFamily="2" charset="-122"/>
              </a:rPr>
              <a:t>s</a:t>
            </a:r>
            <a:r>
              <a:rPr lang="en-AU" altLang="zh-CN" dirty="0" smtClean="0">
                <a:ea typeface="宋体" pitchFamily="2" charset="-122"/>
              </a:rPr>
              <a:t>||T</a:t>
            </a:r>
            <a:r>
              <a:rPr lang="en-AU" altLang="zh-CN" baseline="-25000" dirty="0" smtClean="0">
                <a:ea typeface="宋体" pitchFamily="2" charset="-122"/>
              </a:rPr>
              <a:t>b</a:t>
            </a:r>
            <a:r>
              <a:rPr lang="en-AU" altLang="zh-CN" dirty="0" smtClean="0">
                <a:ea typeface="宋体" pitchFamily="2" charset="-122"/>
              </a:rPr>
              <a:t>]||</a:t>
            </a:r>
            <a:r>
              <a:rPr lang="en-AU" altLang="zh-CN" dirty="0" err="1" smtClean="0">
                <a:ea typeface="宋体" pitchFamily="2" charset="-122"/>
              </a:rPr>
              <a:t>E</a:t>
            </a:r>
            <a:r>
              <a:rPr lang="en-AU" altLang="zh-CN" baseline="-25000" dirty="0" err="1" smtClean="0">
                <a:ea typeface="宋体" pitchFamily="2" charset="-122"/>
              </a:rPr>
              <a:t>Kb</a:t>
            </a:r>
            <a:r>
              <a:rPr lang="en-AU" altLang="zh-CN" dirty="0" smtClean="0">
                <a:ea typeface="宋体" pitchFamily="2" charset="-122"/>
              </a:rPr>
              <a:t>[ID</a:t>
            </a:r>
            <a:r>
              <a:rPr lang="en-AU" altLang="zh-CN" baseline="-25000" dirty="0" smtClean="0">
                <a:ea typeface="宋体" pitchFamily="2" charset="-122"/>
              </a:rPr>
              <a:t>A</a:t>
            </a:r>
            <a:r>
              <a:rPr lang="en-AU" altLang="zh-CN" dirty="0" smtClean="0">
                <a:ea typeface="宋体" pitchFamily="2" charset="-122"/>
              </a:rPr>
              <a:t>||K</a:t>
            </a:r>
            <a:r>
              <a:rPr lang="en-AU" altLang="zh-CN" baseline="-25000" dirty="0" smtClean="0">
                <a:ea typeface="宋体" pitchFamily="2" charset="-122"/>
              </a:rPr>
              <a:t>s</a:t>
            </a:r>
            <a:r>
              <a:rPr lang="en-AU" altLang="zh-CN" dirty="0" smtClean="0">
                <a:ea typeface="宋体" pitchFamily="2" charset="-122"/>
              </a:rPr>
              <a:t>||T</a:t>
            </a:r>
            <a:r>
              <a:rPr lang="en-AU" altLang="zh-CN" baseline="-25000" dirty="0" smtClean="0">
                <a:ea typeface="宋体" pitchFamily="2" charset="-122"/>
              </a:rPr>
              <a:t>b</a:t>
            </a:r>
            <a:r>
              <a:rPr lang="en-AU" altLang="zh-CN" dirty="0" smtClean="0">
                <a:ea typeface="宋体" pitchFamily="2" charset="-122"/>
              </a:rPr>
              <a:t>]||N</a:t>
            </a:r>
            <a:r>
              <a:rPr lang="en-AU" altLang="zh-CN" baseline="-25000" dirty="0" smtClean="0">
                <a:ea typeface="宋体" pitchFamily="2" charset="-122"/>
              </a:rPr>
              <a:t>B</a:t>
            </a:r>
            <a:r>
              <a:rPr lang="en-AU" altLang="zh-CN" dirty="0" smtClean="0">
                <a:ea typeface="宋体" pitchFamily="2" charset="-122"/>
              </a:rPr>
              <a:t> </a:t>
            </a:r>
          </a:p>
          <a:p>
            <a:pPr marL="914400" lvl="1" indent="-457200">
              <a:buFont typeface="+mj-ea"/>
              <a:buAutoNum type="circleNumDbPlain"/>
            </a:pPr>
            <a:r>
              <a:rPr lang="en-AU" altLang="zh-CN" dirty="0" smtClean="0">
                <a:ea typeface="宋体" pitchFamily="2" charset="-122"/>
              </a:rPr>
              <a:t>A→B:   </a:t>
            </a:r>
            <a:r>
              <a:rPr lang="en-AU" altLang="zh-CN" dirty="0" err="1" smtClean="0">
                <a:ea typeface="宋体" pitchFamily="2" charset="-122"/>
              </a:rPr>
              <a:t>E</a:t>
            </a:r>
            <a:r>
              <a:rPr lang="en-AU" altLang="zh-CN" baseline="-25000" dirty="0" err="1" smtClean="0">
                <a:ea typeface="宋体" pitchFamily="2" charset="-122"/>
              </a:rPr>
              <a:t>Kb</a:t>
            </a:r>
            <a:r>
              <a:rPr lang="en-AU" altLang="zh-CN" dirty="0" smtClean="0">
                <a:ea typeface="宋体" pitchFamily="2" charset="-122"/>
              </a:rPr>
              <a:t>[ID</a:t>
            </a:r>
            <a:r>
              <a:rPr lang="en-AU" altLang="zh-CN" baseline="-25000" dirty="0" smtClean="0">
                <a:ea typeface="宋体" pitchFamily="2" charset="-122"/>
              </a:rPr>
              <a:t>A </a:t>
            </a:r>
            <a:r>
              <a:rPr lang="en-AU" altLang="zh-CN" dirty="0" smtClean="0">
                <a:ea typeface="宋体" pitchFamily="2" charset="-122"/>
              </a:rPr>
              <a:t>||</a:t>
            </a:r>
            <a:r>
              <a:rPr lang="en-AU" altLang="zh-CN" baseline="-25000" dirty="0" smtClean="0">
                <a:ea typeface="宋体" pitchFamily="2" charset="-122"/>
              </a:rPr>
              <a:t> </a:t>
            </a:r>
            <a:r>
              <a:rPr lang="en-AU" altLang="zh-CN" dirty="0" smtClean="0">
                <a:ea typeface="宋体" pitchFamily="2" charset="-122"/>
              </a:rPr>
              <a:t>K</a:t>
            </a:r>
            <a:r>
              <a:rPr lang="en-AU" altLang="zh-CN" baseline="-25000" dirty="0" smtClean="0">
                <a:ea typeface="宋体" pitchFamily="2" charset="-122"/>
              </a:rPr>
              <a:t>s</a:t>
            </a:r>
            <a:r>
              <a:rPr lang="en-AU" altLang="zh-CN" dirty="0" smtClean="0">
                <a:ea typeface="宋体" pitchFamily="2" charset="-122"/>
              </a:rPr>
              <a:t> ||T</a:t>
            </a:r>
            <a:r>
              <a:rPr lang="en-AU" altLang="zh-CN" baseline="-25000" dirty="0" smtClean="0">
                <a:ea typeface="宋体" pitchFamily="2" charset="-122"/>
              </a:rPr>
              <a:t>b</a:t>
            </a:r>
            <a:r>
              <a:rPr lang="en-AU" altLang="zh-CN" dirty="0" smtClean="0">
                <a:ea typeface="宋体" pitchFamily="2" charset="-122"/>
              </a:rPr>
              <a:t>] ||E</a:t>
            </a:r>
            <a:r>
              <a:rPr lang="en-AU" altLang="zh-CN" baseline="-25000" dirty="0" smtClean="0">
                <a:ea typeface="宋体" pitchFamily="2" charset="-122"/>
              </a:rPr>
              <a:t>Ks</a:t>
            </a:r>
            <a:r>
              <a:rPr lang="en-AU" altLang="zh-CN" dirty="0" smtClean="0">
                <a:ea typeface="宋体" pitchFamily="2" charset="-122"/>
              </a:rPr>
              <a:t>[N</a:t>
            </a:r>
            <a:r>
              <a:rPr lang="en-AU" altLang="zh-CN" baseline="-25000" dirty="0" smtClean="0">
                <a:ea typeface="宋体" pitchFamily="2" charset="-122"/>
              </a:rPr>
              <a:t>B</a:t>
            </a:r>
            <a:r>
              <a:rPr lang="en-AU" altLang="zh-CN" dirty="0" smtClean="0">
                <a:ea typeface="宋体" pitchFamily="2" charset="-122"/>
              </a:rPr>
              <a:t>]</a:t>
            </a:r>
          </a:p>
          <a:p>
            <a:pPr lvl="1">
              <a:buNone/>
            </a:pPr>
            <a:endParaRPr lang="en-US" altLang="zh-CN" dirty="0" smtClean="0"/>
          </a:p>
          <a:p>
            <a:pPr lvl="1">
              <a:buNone/>
            </a:pPr>
            <a:r>
              <a:rPr lang="zh-CN" altLang="en-AU" dirty="0" smtClean="0"/>
              <a:t>在</a:t>
            </a:r>
            <a:r>
              <a:rPr lang="en-US" altLang="zh-CN" dirty="0" smtClean="0"/>
              <a:t>K</a:t>
            </a:r>
            <a:r>
              <a:rPr lang="en-US" altLang="zh-CN" baseline="-25000" dirty="0" smtClean="0"/>
              <a:t>s</a:t>
            </a:r>
            <a:r>
              <a:rPr lang="zh-CN" altLang="en-AU" dirty="0" smtClean="0"/>
              <a:t>有效时限内，</a:t>
            </a:r>
            <a:r>
              <a:rPr lang="en-AU" altLang="zh-CN" dirty="0" smtClean="0"/>
              <a:t>A</a:t>
            </a:r>
            <a:r>
              <a:rPr lang="zh-CN" altLang="en-AU" dirty="0" smtClean="0"/>
              <a:t>与</a:t>
            </a:r>
            <a:r>
              <a:rPr lang="en-AU" altLang="zh-CN" dirty="0" smtClean="0"/>
              <a:t>B</a:t>
            </a:r>
            <a:r>
              <a:rPr lang="zh-CN" altLang="en-AU" dirty="0" smtClean="0"/>
              <a:t>建立新的会话：</a:t>
            </a:r>
          </a:p>
          <a:p>
            <a:pPr marL="914400" lvl="1" indent="-457200">
              <a:buFont typeface="+mj-ea"/>
              <a:buAutoNum type="circleNumDbPlain"/>
            </a:pPr>
            <a:r>
              <a:rPr lang="en-AU" altLang="zh-CN" dirty="0" smtClean="0">
                <a:ea typeface="宋体" pitchFamily="2" charset="-122"/>
              </a:rPr>
              <a:t>A→B:	</a:t>
            </a:r>
            <a:r>
              <a:rPr lang="en-AU" altLang="zh-CN" dirty="0" err="1" smtClean="0">
                <a:ea typeface="宋体" pitchFamily="2" charset="-122"/>
              </a:rPr>
              <a:t>E</a:t>
            </a:r>
            <a:r>
              <a:rPr lang="en-AU" altLang="zh-CN" baseline="-25000" dirty="0" err="1" smtClean="0">
                <a:ea typeface="宋体" pitchFamily="2" charset="-122"/>
              </a:rPr>
              <a:t>Kb</a:t>
            </a:r>
            <a:r>
              <a:rPr lang="en-AU" altLang="zh-CN" dirty="0" smtClean="0">
                <a:ea typeface="宋体" pitchFamily="2" charset="-122"/>
              </a:rPr>
              <a:t>[ID</a:t>
            </a:r>
            <a:r>
              <a:rPr lang="en-AU" altLang="zh-CN" baseline="-25000" dirty="0" smtClean="0">
                <a:ea typeface="宋体" pitchFamily="2" charset="-122"/>
              </a:rPr>
              <a:t>A </a:t>
            </a:r>
            <a:r>
              <a:rPr lang="en-AU" altLang="zh-CN" dirty="0" smtClean="0">
                <a:ea typeface="宋体" pitchFamily="2" charset="-122"/>
              </a:rPr>
              <a:t>||</a:t>
            </a:r>
            <a:r>
              <a:rPr lang="en-AU" altLang="zh-CN" baseline="-25000" dirty="0" smtClean="0">
                <a:ea typeface="宋体" pitchFamily="2" charset="-122"/>
              </a:rPr>
              <a:t> </a:t>
            </a:r>
            <a:r>
              <a:rPr lang="en-AU" altLang="zh-CN" dirty="0" smtClean="0">
                <a:ea typeface="宋体" pitchFamily="2" charset="-122"/>
              </a:rPr>
              <a:t>K</a:t>
            </a:r>
            <a:r>
              <a:rPr lang="en-AU" altLang="zh-CN" baseline="-25000" dirty="0" smtClean="0">
                <a:ea typeface="宋体" pitchFamily="2" charset="-122"/>
              </a:rPr>
              <a:t>s</a:t>
            </a:r>
            <a:r>
              <a:rPr lang="en-AU" altLang="zh-CN" dirty="0" smtClean="0">
                <a:ea typeface="宋体" pitchFamily="2" charset="-122"/>
              </a:rPr>
              <a:t> ||T</a:t>
            </a:r>
            <a:r>
              <a:rPr lang="en-AU" altLang="zh-CN" baseline="-25000" dirty="0" smtClean="0">
                <a:ea typeface="宋体" pitchFamily="2" charset="-122"/>
              </a:rPr>
              <a:t>b</a:t>
            </a:r>
            <a:r>
              <a:rPr lang="en-AU" altLang="zh-CN" dirty="0" smtClean="0">
                <a:ea typeface="宋体" pitchFamily="2" charset="-122"/>
              </a:rPr>
              <a:t>]||</a:t>
            </a:r>
            <a:r>
              <a:rPr lang="en-AU" altLang="zh-CN" dirty="0" err="1" smtClean="0">
                <a:ea typeface="宋体" pitchFamily="2" charset="-122"/>
              </a:rPr>
              <a:t>N'</a:t>
            </a:r>
            <a:r>
              <a:rPr lang="en-AU" altLang="zh-CN" baseline="-25000" dirty="0" err="1" smtClean="0">
                <a:ea typeface="宋体" pitchFamily="2" charset="-122"/>
              </a:rPr>
              <a:t>a</a:t>
            </a:r>
            <a:endParaRPr lang="en-AU" altLang="zh-CN" dirty="0" smtClean="0">
              <a:ea typeface="宋体" pitchFamily="2" charset="-122"/>
            </a:endParaRPr>
          </a:p>
          <a:p>
            <a:pPr marL="914400" lvl="1" indent="-457200">
              <a:buFont typeface="+mj-ea"/>
              <a:buAutoNum type="circleNumDbPlain"/>
            </a:pPr>
            <a:r>
              <a:rPr lang="en-AU" altLang="zh-CN" dirty="0" smtClean="0">
                <a:ea typeface="宋体" pitchFamily="2" charset="-122"/>
              </a:rPr>
              <a:t>B→A:	</a:t>
            </a:r>
            <a:r>
              <a:rPr lang="en-AU" altLang="zh-CN" dirty="0" err="1" smtClean="0">
                <a:ea typeface="宋体" pitchFamily="2" charset="-122"/>
              </a:rPr>
              <a:t>N'</a:t>
            </a:r>
            <a:r>
              <a:rPr lang="en-AU" altLang="zh-CN" baseline="-25000" dirty="0" err="1" smtClean="0">
                <a:ea typeface="宋体" pitchFamily="2" charset="-122"/>
              </a:rPr>
              <a:t>b</a:t>
            </a:r>
            <a:r>
              <a:rPr lang="en-AU" altLang="zh-CN" dirty="0" smtClean="0">
                <a:ea typeface="宋体" pitchFamily="2" charset="-122"/>
              </a:rPr>
              <a:t>||E</a:t>
            </a:r>
            <a:r>
              <a:rPr lang="en-AU" altLang="zh-CN" baseline="-25000" dirty="0" smtClean="0">
                <a:ea typeface="宋体" pitchFamily="2" charset="-122"/>
              </a:rPr>
              <a:t>Ks</a:t>
            </a:r>
            <a:r>
              <a:rPr lang="en-AU" altLang="zh-CN" dirty="0" smtClean="0">
                <a:ea typeface="宋体" pitchFamily="2" charset="-122"/>
              </a:rPr>
              <a:t>[</a:t>
            </a:r>
            <a:r>
              <a:rPr lang="en-AU" altLang="zh-CN" dirty="0" err="1" smtClean="0">
                <a:ea typeface="宋体" pitchFamily="2" charset="-122"/>
              </a:rPr>
              <a:t>N'</a:t>
            </a:r>
            <a:r>
              <a:rPr lang="en-AU" altLang="zh-CN" baseline="-25000" dirty="0" err="1" smtClean="0">
                <a:ea typeface="宋体" pitchFamily="2" charset="-122"/>
              </a:rPr>
              <a:t>a</a:t>
            </a:r>
            <a:r>
              <a:rPr lang="en-AU" altLang="zh-CN" dirty="0" smtClean="0">
                <a:ea typeface="宋体" pitchFamily="2" charset="-122"/>
              </a:rPr>
              <a:t>]</a:t>
            </a:r>
          </a:p>
          <a:p>
            <a:pPr marL="914400" lvl="1" indent="-457200">
              <a:buFont typeface="+mj-ea"/>
              <a:buAutoNum type="circleNumDbPlain"/>
            </a:pPr>
            <a:r>
              <a:rPr lang="en-AU" altLang="zh-CN" dirty="0" smtClean="0">
                <a:ea typeface="宋体" pitchFamily="2" charset="-122"/>
              </a:rPr>
              <a:t>A→B:	</a:t>
            </a:r>
            <a:r>
              <a:rPr lang="en-AU" altLang="zh-CN" dirty="0" err="1" smtClean="0">
                <a:ea typeface="宋体" pitchFamily="2" charset="-122"/>
              </a:rPr>
              <a:t>E</a:t>
            </a:r>
            <a:r>
              <a:rPr lang="en-AU" altLang="zh-CN" baseline="-25000" dirty="0" err="1" smtClean="0">
                <a:ea typeface="宋体" pitchFamily="2" charset="-122"/>
              </a:rPr>
              <a:t>Ks</a:t>
            </a:r>
            <a:r>
              <a:rPr lang="en-AU" altLang="zh-CN" dirty="0" smtClean="0">
                <a:ea typeface="宋体" pitchFamily="2" charset="-122"/>
              </a:rPr>
              <a:t>[</a:t>
            </a:r>
            <a:r>
              <a:rPr lang="en-AU" altLang="zh-CN" dirty="0" err="1" smtClean="0">
                <a:ea typeface="宋体" pitchFamily="2" charset="-122"/>
              </a:rPr>
              <a:t>N'</a:t>
            </a:r>
            <a:r>
              <a:rPr lang="en-AU" altLang="zh-CN" baseline="-25000" dirty="0" err="1" smtClean="0">
                <a:ea typeface="宋体" pitchFamily="2" charset="-122"/>
              </a:rPr>
              <a:t>b</a:t>
            </a:r>
            <a:r>
              <a:rPr lang="en-AU" altLang="zh-CN" dirty="0" smtClean="0">
                <a:ea typeface="宋体" pitchFamily="2" charset="-122"/>
              </a:rPr>
              <a:t>]</a:t>
            </a:r>
            <a:endParaRPr lang="zh-CN" altLang="en-AU" dirty="0" smtClean="0">
              <a:ea typeface="宋体" pitchFamily="2" charset="-122"/>
            </a:endParaRP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7248135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507288" cy="5029200"/>
          </a:xfrm>
        </p:spPr>
        <p:txBody>
          <a:bodyPr/>
          <a:lstStyle/>
          <a:p>
            <a:pPr>
              <a:buNone/>
            </a:pPr>
            <a:r>
              <a:rPr lang="en-US" altLang="zh-CN" dirty="0" smtClean="0">
                <a:cs typeface="Times New Roman" pitchFamily="18" charset="0"/>
              </a:rPr>
              <a:t>(2) </a:t>
            </a:r>
            <a:r>
              <a:rPr lang="zh-CN" altLang="en-US" dirty="0" smtClean="0">
                <a:cs typeface="Times New Roman" pitchFamily="18" charset="0"/>
              </a:rPr>
              <a:t>基于公钥密码</a:t>
            </a:r>
            <a:endParaRPr lang="en-US" altLang="zh-CN" dirty="0" smtClean="0">
              <a:cs typeface="Times New Roman" pitchFamily="18" charset="0"/>
            </a:endParaRPr>
          </a:p>
          <a:p>
            <a:r>
              <a:rPr lang="zh-CN" altLang="en-US" dirty="0" smtClean="0">
                <a:cs typeface="Times New Roman" pitchFamily="18" charset="0"/>
              </a:rPr>
              <a:t>使用认证服务器来提供可信的公钥</a:t>
            </a:r>
            <a:endParaRPr lang="en-US" altLang="zh-CN" dirty="0" smtClean="0">
              <a:cs typeface="Times New Roman" pitchFamily="18" charset="0"/>
            </a:endParaRPr>
          </a:p>
          <a:p>
            <a:r>
              <a:rPr lang="en-US" altLang="zh-CN" dirty="0" smtClean="0">
                <a:cs typeface="Times New Roman" pitchFamily="18" charset="0"/>
              </a:rPr>
              <a:t>Denning</a:t>
            </a:r>
            <a:r>
              <a:rPr lang="zh-CN" altLang="en-US" dirty="0" smtClean="0">
                <a:cs typeface="Times New Roman" pitchFamily="18" charset="0"/>
              </a:rPr>
              <a:t>方法</a:t>
            </a:r>
            <a:endParaRPr lang="en-US" altLang="zh-CN" dirty="0" smtClean="0">
              <a:cs typeface="Times New Roman" pitchFamily="18" charset="0"/>
            </a:endParaRPr>
          </a:p>
          <a:p>
            <a:pPr marL="720000" lvl="1" indent="-432000">
              <a:buFont typeface="+mj-ea"/>
              <a:buAutoNum type="circleNumDbPlain"/>
            </a:pPr>
            <a:r>
              <a:rPr lang="en-AU" altLang="zh-CN" dirty="0" smtClean="0">
                <a:cs typeface="Times New Roman" pitchFamily="18" charset="0"/>
              </a:rPr>
              <a:t>A→AS: ID</a:t>
            </a:r>
            <a:r>
              <a:rPr lang="en-AU" altLang="zh-CN" baseline="-25000" dirty="0" smtClean="0">
                <a:cs typeface="Times New Roman" pitchFamily="18" charset="0"/>
              </a:rPr>
              <a:t>A</a:t>
            </a:r>
            <a:r>
              <a:rPr lang="en-AU" altLang="zh-CN" dirty="0" smtClean="0">
                <a:cs typeface="Times New Roman" pitchFamily="18" charset="0"/>
              </a:rPr>
              <a:t> || ID</a:t>
            </a:r>
            <a:r>
              <a:rPr lang="en-AU" altLang="zh-CN" baseline="-25000" dirty="0" smtClean="0">
                <a:cs typeface="Times New Roman" pitchFamily="18" charset="0"/>
              </a:rPr>
              <a:t>B</a:t>
            </a:r>
            <a:endParaRPr lang="en-AU" altLang="zh-CN" dirty="0" smtClean="0">
              <a:cs typeface="Times New Roman" pitchFamily="18" charset="0"/>
            </a:endParaRPr>
          </a:p>
          <a:p>
            <a:pPr marL="720000" lvl="1" indent="-432000">
              <a:buFont typeface="+mj-ea"/>
              <a:buAutoNum type="circleNumDbPlain"/>
            </a:pPr>
            <a:r>
              <a:rPr lang="en-AU" altLang="zh-CN" dirty="0" smtClean="0">
                <a:cs typeface="Times New Roman" pitchFamily="18" charset="0"/>
              </a:rPr>
              <a:t>AS→A: </a:t>
            </a:r>
            <a:r>
              <a:rPr lang="en-AU" altLang="zh-CN" dirty="0" err="1" smtClean="0">
                <a:cs typeface="Times New Roman" pitchFamily="18" charset="0"/>
              </a:rPr>
              <a:t>PR</a:t>
            </a:r>
            <a:r>
              <a:rPr lang="en-AU" altLang="zh-CN" baseline="-25000" dirty="0" err="1" smtClean="0">
                <a:cs typeface="Times New Roman" pitchFamily="18" charset="0"/>
              </a:rPr>
              <a:t>as</a:t>
            </a:r>
            <a:r>
              <a:rPr lang="en-AU" altLang="zh-CN" dirty="0" smtClean="0">
                <a:cs typeface="Times New Roman" pitchFamily="18" charset="0"/>
              </a:rPr>
              <a:t>[</a:t>
            </a:r>
            <a:r>
              <a:rPr lang="en-AU" altLang="zh-CN" dirty="0" err="1" smtClean="0">
                <a:cs typeface="Times New Roman" pitchFamily="18" charset="0"/>
              </a:rPr>
              <a:t>ID</a:t>
            </a:r>
            <a:r>
              <a:rPr lang="en-AU" altLang="zh-CN" baseline="-25000" dirty="0" err="1" smtClean="0">
                <a:cs typeface="Times New Roman" pitchFamily="18" charset="0"/>
              </a:rPr>
              <a:t>A</a:t>
            </a:r>
            <a:r>
              <a:rPr lang="en-AU" altLang="zh-CN" dirty="0" err="1" smtClean="0">
                <a:cs typeface="Times New Roman" pitchFamily="18" charset="0"/>
              </a:rPr>
              <a:t>||PU</a:t>
            </a:r>
            <a:r>
              <a:rPr lang="en-AU" altLang="zh-CN" baseline="-25000" dirty="0" err="1" smtClean="0">
                <a:cs typeface="Times New Roman" pitchFamily="18" charset="0"/>
              </a:rPr>
              <a:t>a</a:t>
            </a:r>
            <a:r>
              <a:rPr lang="en-AU" altLang="zh-CN" dirty="0" err="1" smtClean="0">
                <a:cs typeface="Times New Roman" pitchFamily="18" charset="0"/>
              </a:rPr>
              <a:t>||T</a:t>
            </a:r>
            <a:r>
              <a:rPr lang="en-AU" altLang="zh-CN" dirty="0" smtClean="0">
                <a:cs typeface="Times New Roman" pitchFamily="18" charset="0"/>
              </a:rPr>
              <a:t>] || </a:t>
            </a:r>
            <a:r>
              <a:rPr lang="en-AU" altLang="zh-CN" dirty="0" err="1" smtClean="0">
                <a:cs typeface="Times New Roman" pitchFamily="18" charset="0"/>
              </a:rPr>
              <a:t>PR</a:t>
            </a:r>
            <a:r>
              <a:rPr lang="en-AU" altLang="zh-CN" baseline="-25000" dirty="0" err="1" smtClean="0">
                <a:cs typeface="Times New Roman" pitchFamily="18" charset="0"/>
              </a:rPr>
              <a:t>as</a:t>
            </a:r>
            <a:r>
              <a:rPr lang="en-AU" altLang="zh-CN" dirty="0" smtClean="0">
                <a:cs typeface="Times New Roman" pitchFamily="18" charset="0"/>
              </a:rPr>
              <a:t>[</a:t>
            </a:r>
            <a:r>
              <a:rPr lang="en-AU" altLang="zh-CN" dirty="0" err="1" smtClean="0">
                <a:cs typeface="Times New Roman" pitchFamily="18" charset="0"/>
              </a:rPr>
              <a:t>ID</a:t>
            </a:r>
            <a:r>
              <a:rPr lang="en-AU" altLang="zh-CN" baseline="-25000" dirty="0" err="1" smtClean="0">
                <a:cs typeface="Times New Roman" pitchFamily="18" charset="0"/>
              </a:rPr>
              <a:t>B</a:t>
            </a:r>
            <a:r>
              <a:rPr lang="en-AU" altLang="zh-CN" dirty="0" err="1" smtClean="0">
                <a:cs typeface="Times New Roman" pitchFamily="18" charset="0"/>
              </a:rPr>
              <a:t>||PU</a:t>
            </a:r>
            <a:r>
              <a:rPr lang="en-AU" altLang="zh-CN" baseline="-25000" dirty="0" err="1" smtClean="0">
                <a:cs typeface="Times New Roman" pitchFamily="18" charset="0"/>
              </a:rPr>
              <a:t>b</a:t>
            </a:r>
            <a:r>
              <a:rPr lang="en-AU" altLang="zh-CN" dirty="0" err="1" smtClean="0">
                <a:cs typeface="Times New Roman" pitchFamily="18" charset="0"/>
              </a:rPr>
              <a:t>||T</a:t>
            </a:r>
            <a:r>
              <a:rPr lang="en-AU" altLang="zh-CN" dirty="0" smtClean="0">
                <a:cs typeface="Times New Roman" pitchFamily="18" charset="0"/>
              </a:rPr>
              <a:t>] </a:t>
            </a:r>
          </a:p>
          <a:p>
            <a:pPr marL="720000" lvl="1" indent="-432000">
              <a:buFont typeface="+mj-ea"/>
              <a:buAutoNum type="circleNumDbPlain"/>
            </a:pPr>
            <a:r>
              <a:rPr lang="en-AU" altLang="zh-CN" dirty="0" smtClean="0">
                <a:cs typeface="Times New Roman" pitchFamily="18" charset="0"/>
              </a:rPr>
              <a:t>A→B:  </a:t>
            </a:r>
            <a:r>
              <a:rPr lang="en-AU" altLang="zh-CN" dirty="0" err="1" smtClean="0">
                <a:cs typeface="Times New Roman" pitchFamily="18" charset="0"/>
              </a:rPr>
              <a:t>PR</a:t>
            </a:r>
            <a:r>
              <a:rPr lang="en-AU" altLang="zh-CN" baseline="-25000" dirty="0" err="1" smtClean="0">
                <a:cs typeface="Times New Roman" pitchFamily="18" charset="0"/>
              </a:rPr>
              <a:t>as</a:t>
            </a:r>
            <a:r>
              <a:rPr lang="en-AU" altLang="zh-CN" dirty="0" smtClean="0">
                <a:cs typeface="Times New Roman" pitchFamily="18" charset="0"/>
              </a:rPr>
              <a:t>[</a:t>
            </a:r>
            <a:r>
              <a:rPr lang="en-AU" altLang="zh-CN" dirty="0" err="1" smtClean="0">
                <a:cs typeface="Times New Roman" pitchFamily="18" charset="0"/>
              </a:rPr>
              <a:t>ID</a:t>
            </a:r>
            <a:r>
              <a:rPr lang="en-AU" altLang="zh-CN" baseline="-25000" dirty="0" err="1" smtClean="0">
                <a:cs typeface="Times New Roman" pitchFamily="18" charset="0"/>
              </a:rPr>
              <a:t>A</a:t>
            </a:r>
            <a:r>
              <a:rPr lang="en-AU" altLang="zh-CN" dirty="0" err="1" smtClean="0">
                <a:cs typeface="Times New Roman" pitchFamily="18" charset="0"/>
              </a:rPr>
              <a:t>‖PU</a:t>
            </a:r>
            <a:r>
              <a:rPr lang="en-AU" altLang="zh-CN" baseline="-25000" dirty="0" err="1" smtClean="0">
                <a:cs typeface="Times New Roman" pitchFamily="18" charset="0"/>
              </a:rPr>
              <a:t>a</a:t>
            </a:r>
            <a:r>
              <a:rPr lang="en-AU" altLang="zh-CN" dirty="0" smtClean="0">
                <a:cs typeface="Times New Roman" pitchFamily="18" charset="0"/>
              </a:rPr>
              <a:t>||T]||</a:t>
            </a:r>
            <a:r>
              <a:rPr lang="en-AU" altLang="zh-CN" dirty="0" err="1" smtClean="0">
                <a:cs typeface="Times New Roman" pitchFamily="18" charset="0"/>
              </a:rPr>
              <a:t>PR</a:t>
            </a:r>
            <a:r>
              <a:rPr lang="en-AU" altLang="zh-CN" baseline="-25000" dirty="0" err="1" smtClean="0">
                <a:cs typeface="Times New Roman" pitchFamily="18" charset="0"/>
              </a:rPr>
              <a:t>as</a:t>
            </a:r>
            <a:r>
              <a:rPr lang="en-AU" altLang="zh-CN" dirty="0" smtClean="0">
                <a:cs typeface="Times New Roman" pitchFamily="18" charset="0"/>
              </a:rPr>
              <a:t>[ID</a:t>
            </a:r>
            <a:r>
              <a:rPr lang="en-AU" altLang="zh-CN" baseline="-25000" dirty="0" smtClean="0">
                <a:cs typeface="Times New Roman" pitchFamily="18" charset="0"/>
              </a:rPr>
              <a:t>B</a:t>
            </a:r>
            <a:r>
              <a:rPr lang="en-AU" altLang="zh-CN" dirty="0" smtClean="0">
                <a:cs typeface="Times New Roman" pitchFamily="18" charset="0"/>
              </a:rPr>
              <a:t>||</a:t>
            </a:r>
            <a:r>
              <a:rPr lang="en-AU" altLang="zh-CN" dirty="0" err="1" smtClean="0">
                <a:cs typeface="Times New Roman" pitchFamily="18" charset="0"/>
              </a:rPr>
              <a:t>PU</a:t>
            </a:r>
            <a:r>
              <a:rPr lang="en-AU" altLang="zh-CN" baseline="-25000" dirty="0" err="1" smtClean="0">
                <a:cs typeface="Times New Roman" pitchFamily="18" charset="0"/>
              </a:rPr>
              <a:t>b</a:t>
            </a:r>
            <a:r>
              <a:rPr lang="en-AU" altLang="zh-CN" dirty="0" smtClean="0">
                <a:cs typeface="Times New Roman" pitchFamily="18" charset="0"/>
              </a:rPr>
              <a:t>||T]||</a:t>
            </a:r>
            <a:br>
              <a:rPr lang="en-AU" altLang="zh-CN" dirty="0" smtClean="0">
                <a:cs typeface="Times New Roman" pitchFamily="18" charset="0"/>
              </a:rPr>
            </a:br>
            <a:r>
              <a:rPr lang="en-AU" altLang="zh-CN" dirty="0" smtClean="0">
                <a:cs typeface="Times New Roman" pitchFamily="18" charset="0"/>
              </a:rPr>
              <a:t>       </a:t>
            </a:r>
            <a:r>
              <a:rPr lang="en-AU" altLang="zh-CN" dirty="0" err="1" smtClean="0">
                <a:cs typeface="Times New Roman" pitchFamily="18" charset="0"/>
              </a:rPr>
              <a:t>PU</a:t>
            </a:r>
            <a:r>
              <a:rPr lang="en-AU" altLang="zh-CN" baseline="-25000" dirty="0" err="1" smtClean="0">
                <a:cs typeface="Times New Roman" pitchFamily="18" charset="0"/>
              </a:rPr>
              <a:t>b</a:t>
            </a:r>
            <a:r>
              <a:rPr lang="en-AU" altLang="zh-CN" dirty="0" smtClean="0">
                <a:cs typeface="Times New Roman" pitchFamily="18" charset="0"/>
              </a:rPr>
              <a:t>[</a:t>
            </a:r>
            <a:r>
              <a:rPr lang="en-AU" altLang="zh-CN" dirty="0" err="1" smtClean="0">
                <a:cs typeface="Times New Roman" pitchFamily="18" charset="0"/>
              </a:rPr>
              <a:t>PR</a:t>
            </a:r>
            <a:r>
              <a:rPr lang="en-AU" altLang="zh-CN" baseline="-25000" dirty="0" err="1" smtClean="0">
                <a:cs typeface="Times New Roman" pitchFamily="18" charset="0"/>
              </a:rPr>
              <a:t>a</a:t>
            </a:r>
            <a:r>
              <a:rPr lang="en-AU" altLang="zh-CN" dirty="0" smtClean="0">
                <a:cs typeface="Times New Roman" pitchFamily="18" charset="0"/>
              </a:rPr>
              <a:t>[K</a:t>
            </a:r>
            <a:r>
              <a:rPr lang="en-AU" altLang="zh-CN" baseline="-25000" dirty="0" smtClean="0">
                <a:cs typeface="Times New Roman" pitchFamily="18" charset="0"/>
              </a:rPr>
              <a:t>s</a:t>
            </a:r>
            <a:r>
              <a:rPr lang="en-AU" altLang="zh-CN" dirty="0" smtClean="0">
                <a:cs typeface="Times New Roman" pitchFamily="18" charset="0"/>
              </a:rPr>
              <a:t>||T]]</a:t>
            </a:r>
          </a:p>
          <a:p>
            <a:pPr lvl="1"/>
            <a:endParaRPr lang="en-US" altLang="zh-CN" dirty="0" smtClean="0">
              <a:cs typeface="Times New Roman" pitchFamily="18" charset="0"/>
            </a:endParaRPr>
          </a:p>
          <a:p>
            <a:pPr lvl="1"/>
            <a:r>
              <a:rPr lang="zh-CN" altLang="en-US" dirty="0" smtClean="0">
                <a:cs typeface="Times New Roman" pitchFamily="18" charset="0"/>
              </a:rPr>
              <a:t>会话密钥由</a:t>
            </a:r>
            <a:r>
              <a:rPr lang="en-US" altLang="zh-CN" dirty="0" smtClean="0">
                <a:cs typeface="Times New Roman" pitchFamily="18" charset="0"/>
              </a:rPr>
              <a:t>A</a:t>
            </a:r>
            <a:r>
              <a:rPr lang="zh-CN" altLang="en-US" dirty="0" smtClean="0">
                <a:cs typeface="Times New Roman" pitchFamily="18" charset="0"/>
              </a:rPr>
              <a:t>选择，与</a:t>
            </a:r>
            <a:r>
              <a:rPr lang="en-US" altLang="zh-CN" dirty="0" smtClean="0">
                <a:cs typeface="Times New Roman" pitchFamily="18" charset="0"/>
              </a:rPr>
              <a:t>AS</a:t>
            </a:r>
            <a:r>
              <a:rPr lang="zh-CN" altLang="en-US" dirty="0" smtClean="0">
                <a:cs typeface="Times New Roman" pitchFamily="18" charset="0"/>
              </a:rPr>
              <a:t>无关</a:t>
            </a:r>
            <a:endParaRPr lang="en-US" altLang="zh-CN" dirty="0" smtClean="0">
              <a:cs typeface="Times New Roman" pitchFamily="18" charset="0"/>
            </a:endParaRPr>
          </a:p>
          <a:p>
            <a:pPr lvl="1"/>
            <a:r>
              <a:rPr lang="zh-CN" altLang="en-US" dirty="0" smtClean="0">
                <a:cs typeface="Times New Roman" pitchFamily="18" charset="0"/>
              </a:rPr>
              <a:t>使用时间戳来防止重放攻击</a:t>
            </a:r>
            <a:endParaRPr lang="en-US" altLang="zh-CN" dirty="0" smtClean="0">
              <a:cs typeface="Times New Roman" pitchFamily="18" charset="0"/>
            </a:endParaRPr>
          </a:p>
          <a:p>
            <a:pPr lvl="1"/>
            <a:r>
              <a:rPr lang="zh-CN" altLang="en-US" dirty="0" smtClean="0">
                <a:cs typeface="Times New Roman" pitchFamily="18" charset="0"/>
              </a:rPr>
              <a:t>需要时钟同步</a:t>
            </a:r>
            <a:endParaRPr lang="en-AU"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267311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smtClean="0"/>
              <a:t>Woo-Lam</a:t>
            </a:r>
            <a:r>
              <a:rPr lang="zh-CN" altLang="en-US" dirty="0" smtClean="0"/>
              <a:t>方法</a:t>
            </a:r>
            <a:endParaRPr lang="en-US" altLang="zh-CN" dirty="0" smtClean="0"/>
          </a:p>
          <a:p>
            <a:pPr marL="914400" lvl="1" indent="-457200">
              <a:buFont typeface="+mj-ea"/>
              <a:buAutoNum type="circleNumDbPlain"/>
            </a:pPr>
            <a:r>
              <a:rPr lang="en-US" altLang="zh-CN" dirty="0" smtClean="0"/>
              <a:t>A</a:t>
            </a:r>
            <a:r>
              <a:rPr lang="en-AU" altLang="zh-CN" dirty="0" smtClean="0">
                <a:cs typeface="Times New Roman" pitchFamily="18" charset="0"/>
              </a:rPr>
              <a:t>→AS:  ID</a:t>
            </a:r>
            <a:r>
              <a:rPr lang="en-AU" altLang="zh-CN" baseline="-25000" dirty="0" smtClean="0">
                <a:cs typeface="Times New Roman" pitchFamily="18" charset="0"/>
              </a:rPr>
              <a:t>A</a:t>
            </a:r>
            <a:r>
              <a:rPr lang="en-AU" altLang="zh-CN" dirty="0" smtClean="0">
                <a:cs typeface="Times New Roman" pitchFamily="18" charset="0"/>
              </a:rPr>
              <a:t>||ID</a:t>
            </a:r>
            <a:r>
              <a:rPr lang="en-AU" altLang="zh-CN" baseline="-25000" dirty="0" smtClean="0">
                <a:cs typeface="Times New Roman" pitchFamily="18" charset="0"/>
              </a:rPr>
              <a:t>B</a:t>
            </a:r>
          </a:p>
          <a:p>
            <a:pPr marL="914400" lvl="1" indent="-457200">
              <a:buFont typeface="+mj-ea"/>
              <a:buAutoNum type="circleNumDbPlain"/>
            </a:pPr>
            <a:r>
              <a:rPr lang="en-US" altLang="zh-CN" dirty="0" smtClean="0"/>
              <a:t>AS</a:t>
            </a:r>
            <a:r>
              <a:rPr lang="en-AU" altLang="zh-CN" dirty="0" smtClean="0">
                <a:cs typeface="Times New Roman" pitchFamily="18" charset="0"/>
              </a:rPr>
              <a:t>→</a:t>
            </a:r>
            <a:r>
              <a:rPr lang="en-US" altLang="zh-CN" dirty="0" smtClean="0">
                <a:cs typeface="Times New Roman" pitchFamily="18" charset="0"/>
              </a:rPr>
              <a:t>A:  </a:t>
            </a:r>
            <a:r>
              <a:rPr lang="en-US" altLang="zh-CN" dirty="0" err="1" smtClean="0">
                <a:cs typeface="Times New Roman" pitchFamily="18" charset="0"/>
              </a:rPr>
              <a:t>PR</a:t>
            </a:r>
            <a:r>
              <a:rPr lang="en-US" altLang="zh-CN" baseline="-25000" dirty="0" err="1" smtClean="0">
                <a:cs typeface="Times New Roman" pitchFamily="18" charset="0"/>
              </a:rPr>
              <a:t>as</a:t>
            </a:r>
            <a:r>
              <a:rPr lang="en-US" altLang="zh-CN" dirty="0" smtClean="0">
                <a:cs typeface="Times New Roman" pitchFamily="18" charset="0"/>
              </a:rPr>
              <a:t>(ID</a:t>
            </a:r>
            <a:r>
              <a:rPr lang="en-US" altLang="zh-CN" baseline="-25000" dirty="0" smtClean="0">
                <a:cs typeface="Times New Roman" pitchFamily="18" charset="0"/>
              </a:rPr>
              <a:t>B</a:t>
            </a:r>
            <a:r>
              <a:rPr lang="en-US" altLang="zh-CN" dirty="0" smtClean="0">
                <a:cs typeface="Times New Roman" pitchFamily="18" charset="0"/>
              </a:rPr>
              <a:t>||</a:t>
            </a:r>
            <a:r>
              <a:rPr lang="en-US" altLang="zh-CN" dirty="0" err="1" smtClean="0">
                <a:cs typeface="Times New Roman" pitchFamily="18" charset="0"/>
              </a:rPr>
              <a:t>PU</a:t>
            </a:r>
            <a:r>
              <a:rPr lang="en-US" altLang="zh-CN" baseline="-25000" dirty="0" err="1" smtClean="0">
                <a:cs typeface="Times New Roman" pitchFamily="18" charset="0"/>
              </a:rPr>
              <a:t>b</a:t>
            </a:r>
            <a:r>
              <a:rPr lang="en-US" altLang="zh-CN" dirty="0" smtClean="0">
                <a:cs typeface="Times New Roman" pitchFamily="18" charset="0"/>
              </a:rPr>
              <a:t>)</a:t>
            </a:r>
          </a:p>
          <a:p>
            <a:pPr marL="914400" lvl="1" indent="-457200">
              <a:buFont typeface="+mj-ea"/>
              <a:buAutoNum type="circleNumDbPlain"/>
            </a:pPr>
            <a:r>
              <a:rPr lang="en-US" altLang="zh-CN" dirty="0" smtClean="0">
                <a:cs typeface="Times New Roman" pitchFamily="18" charset="0"/>
              </a:rPr>
              <a:t>A</a:t>
            </a:r>
            <a:r>
              <a:rPr lang="en-AU" altLang="zh-CN" dirty="0" smtClean="0">
                <a:cs typeface="Times New Roman" pitchFamily="18" charset="0"/>
              </a:rPr>
              <a:t>→B:   </a:t>
            </a:r>
            <a:r>
              <a:rPr lang="en-AU" altLang="zh-CN" dirty="0" err="1" smtClean="0">
                <a:cs typeface="Times New Roman" pitchFamily="18" charset="0"/>
              </a:rPr>
              <a:t>PU</a:t>
            </a:r>
            <a:r>
              <a:rPr lang="en-AU" altLang="zh-CN" baseline="-25000" dirty="0" err="1" smtClean="0">
                <a:cs typeface="Times New Roman" pitchFamily="18" charset="0"/>
              </a:rPr>
              <a:t>b</a:t>
            </a:r>
            <a:r>
              <a:rPr lang="en-AU" altLang="zh-CN" dirty="0" smtClean="0">
                <a:cs typeface="Times New Roman" pitchFamily="18" charset="0"/>
              </a:rPr>
              <a:t>(N</a:t>
            </a:r>
            <a:r>
              <a:rPr lang="en-AU" altLang="zh-CN" baseline="-25000" dirty="0" smtClean="0">
                <a:cs typeface="Times New Roman" pitchFamily="18" charset="0"/>
              </a:rPr>
              <a:t>a</a:t>
            </a:r>
            <a:r>
              <a:rPr lang="en-AU" altLang="zh-CN" dirty="0" smtClean="0">
                <a:cs typeface="Times New Roman" pitchFamily="18" charset="0"/>
              </a:rPr>
              <a:t>||ID</a:t>
            </a:r>
            <a:r>
              <a:rPr lang="en-AU" altLang="zh-CN" baseline="-25000" dirty="0" smtClean="0">
                <a:cs typeface="Times New Roman" pitchFamily="18" charset="0"/>
              </a:rPr>
              <a:t>A</a:t>
            </a:r>
            <a:r>
              <a:rPr lang="en-AU" altLang="zh-CN" dirty="0" smtClean="0">
                <a:cs typeface="Times New Roman" pitchFamily="18" charset="0"/>
              </a:rPr>
              <a:t>)</a:t>
            </a:r>
          </a:p>
          <a:p>
            <a:pPr marL="914400" lvl="1" indent="-457200">
              <a:buFont typeface="+mj-ea"/>
              <a:buAutoNum type="circleNumDbPlain"/>
            </a:pPr>
            <a:r>
              <a:rPr lang="en-AU" altLang="zh-CN" dirty="0" smtClean="0">
                <a:cs typeface="Times New Roman" pitchFamily="18" charset="0"/>
              </a:rPr>
              <a:t>B→AS:  </a:t>
            </a:r>
            <a:r>
              <a:rPr lang="en-AU" altLang="zh-CN" dirty="0" err="1" smtClean="0">
                <a:cs typeface="Times New Roman" pitchFamily="18" charset="0"/>
              </a:rPr>
              <a:t>ID</a:t>
            </a:r>
            <a:r>
              <a:rPr lang="en-AU" altLang="zh-CN" baseline="-25000" dirty="0" err="1" smtClean="0">
                <a:cs typeface="Times New Roman" pitchFamily="18" charset="0"/>
              </a:rPr>
              <a:t>A</a:t>
            </a:r>
            <a:r>
              <a:rPr lang="en-AU" altLang="zh-CN" dirty="0" err="1" smtClean="0">
                <a:cs typeface="Times New Roman" pitchFamily="18" charset="0"/>
              </a:rPr>
              <a:t>||ID</a:t>
            </a:r>
            <a:r>
              <a:rPr lang="en-AU" altLang="zh-CN" baseline="-25000" dirty="0" err="1" smtClean="0">
                <a:cs typeface="Times New Roman" pitchFamily="18" charset="0"/>
              </a:rPr>
              <a:t>B</a:t>
            </a:r>
            <a:r>
              <a:rPr lang="en-AU" altLang="zh-CN" dirty="0" err="1" smtClean="0">
                <a:cs typeface="Times New Roman" pitchFamily="18" charset="0"/>
              </a:rPr>
              <a:t>||PU</a:t>
            </a:r>
            <a:r>
              <a:rPr lang="en-AU" altLang="zh-CN" baseline="-25000" dirty="0" err="1" smtClean="0">
                <a:cs typeface="Times New Roman" pitchFamily="18" charset="0"/>
              </a:rPr>
              <a:t>as</a:t>
            </a:r>
            <a:r>
              <a:rPr lang="en-AU" altLang="zh-CN" dirty="0" smtClean="0">
                <a:cs typeface="Times New Roman" pitchFamily="18" charset="0"/>
              </a:rPr>
              <a:t>(N</a:t>
            </a:r>
            <a:r>
              <a:rPr lang="en-AU" altLang="zh-CN" baseline="-25000" dirty="0" smtClean="0">
                <a:cs typeface="Times New Roman" pitchFamily="18" charset="0"/>
              </a:rPr>
              <a:t>a</a:t>
            </a:r>
            <a:r>
              <a:rPr lang="en-AU" altLang="zh-CN" dirty="0" smtClean="0">
                <a:cs typeface="Times New Roman" pitchFamily="18" charset="0"/>
              </a:rPr>
              <a:t>)</a:t>
            </a:r>
          </a:p>
          <a:p>
            <a:pPr marL="914400" lvl="1" indent="-457200">
              <a:buFont typeface="+mj-ea"/>
              <a:buAutoNum type="circleNumDbPlain"/>
            </a:pPr>
            <a:r>
              <a:rPr lang="en-US" altLang="zh-CN" dirty="0" smtClean="0"/>
              <a:t>AS</a:t>
            </a:r>
            <a:r>
              <a:rPr lang="en-AU" altLang="zh-CN" dirty="0" smtClean="0">
                <a:cs typeface="Times New Roman" pitchFamily="18" charset="0"/>
              </a:rPr>
              <a:t>→B:  </a:t>
            </a:r>
            <a:r>
              <a:rPr lang="en-AU" altLang="zh-CN" dirty="0" err="1" smtClean="0">
                <a:cs typeface="Times New Roman" pitchFamily="18" charset="0"/>
              </a:rPr>
              <a:t>PR</a:t>
            </a:r>
            <a:r>
              <a:rPr lang="en-AU" altLang="zh-CN" baseline="-25000" dirty="0" err="1" smtClean="0">
                <a:cs typeface="Times New Roman" pitchFamily="18" charset="0"/>
              </a:rPr>
              <a:t>as</a:t>
            </a:r>
            <a:r>
              <a:rPr lang="en-AU" altLang="zh-CN" dirty="0" smtClean="0">
                <a:cs typeface="Times New Roman" pitchFamily="18" charset="0"/>
              </a:rPr>
              <a:t>(</a:t>
            </a:r>
            <a:r>
              <a:rPr lang="en-AU" altLang="zh-CN" dirty="0" err="1" smtClean="0">
                <a:cs typeface="Times New Roman" pitchFamily="18" charset="0"/>
              </a:rPr>
              <a:t>ID</a:t>
            </a:r>
            <a:r>
              <a:rPr lang="en-AU" altLang="zh-CN" baseline="-25000" dirty="0" err="1" smtClean="0">
                <a:cs typeface="Times New Roman" pitchFamily="18" charset="0"/>
              </a:rPr>
              <a:t>A</a:t>
            </a:r>
            <a:r>
              <a:rPr lang="en-AU" altLang="zh-CN" dirty="0" err="1" smtClean="0">
                <a:cs typeface="Times New Roman" pitchFamily="18" charset="0"/>
              </a:rPr>
              <a:t>||PU</a:t>
            </a:r>
            <a:r>
              <a:rPr lang="en-AU" altLang="zh-CN" baseline="-25000" dirty="0" err="1" smtClean="0">
                <a:cs typeface="Times New Roman" pitchFamily="18" charset="0"/>
              </a:rPr>
              <a:t>a</a:t>
            </a:r>
            <a:r>
              <a:rPr lang="en-AU" altLang="zh-CN" dirty="0" smtClean="0">
                <a:cs typeface="Times New Roman" pitchFamily="18" charset="0"/>
              </a:rPr>
              <a:t>)||</a:t>
            </a:r>
            <a:r>
              <a:rPr lang="en-AU" altLang="zh-CN" dirty="0" err="1" smtClean="0">
                <a:cs typeface="Times New Roman" pitchFamily="18" charset="0"/>
              </a:rPr>
              <a:t>PU</a:t>
            </a:r>
            <a:r>
              <a:rPr lang="en-AU" altLang="zh-CN" baseline="-25000" dirty="0" err="1" smtClean="0">
                <a:cs typeface="Times New Roman" pitchFamily="18" charset="0"/>
              </a:rPr>
              <a:t>b</a:t>
            </a:r>
            <a:r>
              <a:rPr lang="en-AU" altLang="zh-CN" dirty="0" smtClean="0">
                <a:cs typeface="Times New Roman" pitchFamily="18" charset="0"/>
              </a:rPr>
              <a:t>[</a:t>
            </a:r>
            <a:r>
              <a:rPr lang="en-AU" altLang="zh-CN" dirty="0" err="1" smtClean="0">
                <a:cs typeface="Times New Roman" pitchFamily="18" charset="0"/>
              </a:rPr>
              <a:t>PR</a:t>
            </a:r>
            <a:r>
              <a:rPr lang="en-AU" altLang="zh-CN" baseline="-25000" dirty="0" err="1" smtClean="0">
                <a:cs typeface="Times New Roman" pitchFamily="18" charset="0"/>
              </a:rPr>
              <a:t>as</a:t>
            </a:r>
            <a:r>
              <a:rPr lang="en-AU" altLang="zh-CN" dirty="0" smtClean="0">
                <a:cs typeface="Times New Roman" pitchFamily="18" charset="0"/>
              </a:rPr>
              <a:t>(</a:t>
            </a:r>
            <a:r>
              <a:rPr lang="en-AU" altLang="zh-CN" dirty="0" err="1" smtClean="0">
                <a:cs typeface="Times New Roman" pitchFamily="18" charset="0"/>
              </a:rPr>
              <a:t>N</a:t>
            </a:r>
            <a:r>
              <a:rPr lang="en-AU" altLang="zh-CN" baseline="-25000" dirty="0" err="1" smtClean="0">
                <a:cs typeface="Times New Roman" pitchFamily="18" charset="0"/>
              </a:rPr>
              <a:t>a</a:t>
            </a:r>
            <a:r>
              <a:rPr lang="en-AU" altLang="zh-CN" dirty="0" err="1" smtClean="0">
                <a:cs typeface="Times New Roman" pitchFamily="18" charset="0"/>
              </a:rPr>
              <a:t>||K</a:t>
            </a:r>
            <a:r>
              <a:rPr lang="en-AU" altLang="zh-CN" baseline="-25000" dirty="0" err="1" smtClean="0">
                <a:cs typeface="Times New Roman" pitchFamily="18" charset="0"/>
              </a:rPr>
              <a:t>s</a:t>
            </a:r>
            <a:r>
              <a:rPr lang="en-AU" altLang="zh-CN" dirty="0" err="1" smtClean="0">
                <a:cs typeface="Times New Roman" pitchFamily="18" charset="0"/>
              </a:rPr>
              <a:t>||ID</a:t>
            </a:r>
            <a:r>
              <a:rPr lang="en-AU" altLang="zh-CN" baseline="-25000" dirty="0" err="1" smtClean="0">
                <a:cs typeface="Times New Roman" pitchFamily="18" charset="0"/>
              </a:rPr>
              <a:t>B</a:t>
            </a:r>
            <a:r>
              <a:rPr lang="en-AU" altLang="zh-CN" dirty="0" smtClean="0">
                <a:cs typeface="Times New Roman" pitchFamily="18" charset="0"/>
              </a:rPr>
              <a:t>)]</a:t>
            </a:r>
          </a:p>
          <a:p>
            <a:pPr marL="914400" lvl="1" indent="-457200">
              <a:buFont typeface="+mj-ea"/>
              <a:buAutoNum type="circleNumDbPlain"/>
            </a:pPr>
            <a:r>
              <a:rPr lang="en-US" altLang="zh-CN" dirty="0" smtClean="0"/>
              <a:t>B</a:t>
            </a:r>
            <a:r>
              <a:rPr lang="en-AU" altLang="zh-CN" dirty="0" smtClean="0">
                <a:cs typeface="Times New Roman" pitchFamily="18" charset="0"/>
              </a:rPr>
              <a:t>→A:   </a:t>
            </a:r>
            <a:r>
              <a:rPr lang="en-AU" altLang="zh-CN" dirty="0" err="1" smtClean="0">
                <a:cs typeface="Times New Roman" pitchFamily="18" charset="0"/>
              </a:rPr>
              <a:t>PU</a:t>
            </a:r>
            <a:r>
              <a:rPr lang="en-AU" altLang="zh-CN" baseline="-25000" dirty="0" err="1" smtClean="0">
                <a:cs typeface="Times New Roman" pitchFamily="18" charset="0"/>
              </a:rPr>
              <a:t>a</a:t>
            </a:r>
            <a:r>
              <a:rPr lang="en-AU" altLang="zh-CN" dirty="0" smtClean="0">
                <a:cs typeface="Times New Roman" pitchFamily="18" charset="0"/>
              </a:rPr>
              <a:t>(</a:t>
            </a:r>
            <a:r>
              <a:rPr lang="en-AU" altLang="zh-CN" dirty="0" err="1" smtClean="0">
                <a:cs typeface="Times New Roman" pitchFamily="18" charset="0"/>
              </a:rPr>
              <a:t>PR</a:t>
            </a:r>
            <a:r>
              <a:rPr lang="en-AU" altLang="zh-CN" baseline="-25000" dirty="0" err="1" smtClean="0">
                <a:cs typeface="Times New Roman" pitchFamily="18" charset="0"/>
              </a:rPr>
              <a:t>as</a:t>
            </a:r>
            <a:r>
              <a:rPr lang="en-AU" altLang="zh-CN" dirty="0" smtClean="0">
                <a:cs typeface="Times New Roman" pitchFamily="18" charset="0"/>
              </a:rPr>
              <a:t>(N</a:t>
            </a:r>
            <a:r>
              <a:rPr lang="en-AU" altLang="zh-CN" baseline="-25000" dirty="0" smtClean="0">
                <a:cs typeface="Times New Roman" pitchFamily="18" charset="0"/>
              </a:rPr>
              <a:t>a</a:t>
            </a:r>
            <a:r>
              <a:rPr lang="en-AU" altLang="zh-CN" dirty="0" smtClean="0">
                <a:cs typeface="Times New Roman" pitchFamily="18" charset="0"/>
              </a:rPr>
              <a:t>||K</a:t>
            </a:r>
            <a:r>
              <a:rPr lang="en-AU" altLang="zh-CN" baseline="-25000" dirty="0" smtClean="0">
                <a:cs typeface="Times New Roman" pitchFamily="18" charset="0"/>
              </a:rPr>
              <a:t>s</a:t>
            </a:r>
            <a:r>
              <a:rPr lang="en-AU" altLang="zh-CN" dirty="0" smtClean="0">
                <a:cs typeface="Times New Roman" pitchFamily="18" charset="0"/>
              </a:rPr>
              <a:t>||ID</a:t>
            </a:r>
            <a:r>
              <a:rPr lang="en-AU" altLang="zh-CN" baseline="-25000" dirty="0" smtClean="0">
                <a:cs typeface="Times New Roman" pitchFamily="18" charset="0"/>
              </a:rPr>
              <a:t>B</a:t>
            </a:r>
            <a:r>
              <a:rPr lang="en-AU" altLang="zh-CN" dirty="0" smtClean="0">
                <a:cs typeface="Times New Roman" pitchFamily="18" charset="0"/>
              </a:rPr>
              <a:t>)||</a:t>
            </a:r>
            <a:r>
              <a:rPr lang="en-AU" altLang="zh-CN" dirty="0" err="1" smtClean="0">
                <a:cs typeface="Times New Roman" pitchFamily="18" charset="0"/>
              </a:rPr>
              <a:t>N</a:t>
            </a:r>
            <a:r>
              <a:rPr lang="en-AU" altLang="zh-CN" baseline="-25000" dirty="0" err="1" smtClean="0">
                <a:cs typeface="Times New Roman" pitchFamily="18" charset="0"/>
              </a:rPr>
              <a:t>b</a:t>
            </a:r>
            <a:r>
              <a:rPr lang="en-AU" altLang="zh-CN" dirty="0" smtClean="0">
                <a:cs typeface="Times New Roman" pitchFamily="18" charset="0"/>
              </a:rPr>
              <a:t>)</a:t>
            </a:r>
          </a:p>
          <a:p>
            <a:pPr marL="914400" lvl="1" indent="-457200">
              <a:buFont typeface="+mj-ea"/>
              <a:buAutoNum type="circleNumDbPlain"/>
            </a:pPr>
            <a:r>
              <a:rPr lang="en-AU" altLang="zh-CN" dirty="0" smtClean="0">
                <a:cs typeface="Times New Roman" pitchFamily="18" charset="0"/>
              </a:rPr>
              <a:t>A→B:   E</a:t>
            </a:r>
            <a:r>
              <a:rPr lang="en-AU" altLang="zh-CN" baseline="-25000" dirty="0" smtClean="0">
                <a:cs typeface="Times New Roman" pitchFamily="18" charset="0"/>
              </a:rPr>
              <a:t>Ks</a:t>
            </a:r>
            <a:r>
              <a:rPr lang="en-AU" altLang="zh-CN" dirty="0" smtClean="0">
                <a:cs typeface="Times New Roman" pitchFamily="18" charset="0"/>
              </a:rPr>
              <a:t>(</a:t>
            </a:r>
            <a:r>
              <a:rPr lang="en-AU" altLang="zh-CN" dirty="0" err="1" smtClean="0">
                <a:cs typeface="Times New Roman" pitchFamily="18" charset="0"/>
              </a:rPr>
              <a:t>N</a:t>
            </a:r>
            <a:r>
              <a:rPr lang="en-AU" altLang="zh-CN" baseline="-25000" dirty="0" err="1" smtClean="0">
                <a:cs typeface="Times New Roman" pitchFamily="18" charset="0"/>
              </a:rPr>
              <a:t>b</a:t>
            </a:r>
            <a:r>
              <a:rPr lang="en-AU" altLang="zh-CN" dirty="0" smtClean="0">
                <a:cs typeface="Times New Roman" pitchFamily="18" charset="0"/>
              </a:rPr>
              <a:t>)</a:t>
            </a:r>
          </a:p>
          <a:p>
            <a:pPr lvl="1"/>
            <a:r>
              <a:rPr lang="zh-CN" altLang="en-US" dirty="0" smtClean="0"/>
              <a:t>修改：抗第</a:t>
            </a:r>
            <a:r>
              <a:rPr lang="en-US" altLang="zh-CN" dirty="0" smtClean="0"/>
              <a:t>5</a:t>
            </a:r>
            <a:r>
              <a:rPr lang="zh-CN" altLang="en-US" dirty="0" smtClean="0"/>
              <a:t>步时可能的交织攻击</a:t>
            </a:r>
            <a:endParaRPr lang="en-US" altLang="zh-CN" dirty="0" smtClean="0"/>
          </a:p>
          <a:p>
            <a:pPr marL="914400" lvl="1" indent="-457200">
              <a:buFont typeface="+mj-ea"/>
              <a:buAutoNum type="circleNumDbPlain" startAt="5"/>
            </a:pPr>
            <a:r>
              <a:rPr lang="en-US" altLang="zh-CN" dirty="0" smtClean="0"/>
              <a:t>AS</a:t>
            </a:r>
            <a:r>
              <a:rPr lang="en-AU" altLang="zh-CN" dirty="0" smtClean="0">
                <a:cs typeface="Times New Roman" pitchFamily="18" charset="0"/>
              </a:rPr>
              <a:t>→B:  </a:t>
            </a:r>
            <a:r>
              <a:rPr lang="en-AU" altLang="zh-CN" dirty="0" err="1" smtClean="0">
                <a:cs typeface="Times New Roman" pitchFamily="18" charset="0"/>
              </a:rPr>
              <a:t>PR</a:t>
            </a:r>
            <a:r>
              <a:rPr lang="en-AU" altLang="zh-CN" baseline="-25000" dirty="0" err="1" smtClean="0">
                <a:cs typeface="Times New Roman" pitchFamily="18" charset="0"/>
              </a:rPr>
              <a:t>as</a:t>
            </a:r>
            <a:r>
              <a:rPr lang="en-AU" altLang="zh-CN" dirty="0" smtClean="0">
                <a:cs typeface="Times New Roman" pitchFamily="18" charset="0"/>
              </a:rPr>
              <a:t>(</a:t>
            </a:r>
            <a:r>
              <a:rPr lang="en-AU" altLang="zh-CN" dirty="0" err="1" smtClean="0">
                <a:cs typeface="Times New Roman" pitchFamily="18" charset="0"/>
              </a:rPr>
              <a:t>ID</a:t>
            </a:r>
            <a:r>
              <a:rPr lang="en-AU" altLang="zh-CN" baseline="-25000" dirty="0" err="1" smtClean="0">
                <a:cs typeface="Times New Roman" pitchFamily="18" charset="0"/>
              </a:rPr>
              <a:t>A</a:t>
            </a:r>
            <a:r>
              <a:rPr lang="en-AU" altLang="zh-CN" dirty="0" err="1" smtClean="0">
                <a:cs typeface="Times New Roman" pitchFamily="18" charset="0"/>
              </a:rPr>
              <a:t>||PU</a:t>
            </a:r>
            <a:r>
              <a:rPr lang="en-AU" altLang="zh-CN" baseline="-25000" dirty="0" err="1" smtClean="0">
                <a:cs typeface="Times New Roman" pitchFamily="18" charset="0"/>
              </a:rPr>
              <a:t>a</a:t>
            </a:r>
            <a:r>
              <a:rPr lang="en-AU" altLang="zh-CN" dirty="0" smtClean="0">
                <a:cs typeface="Times New Roman" pitchFamily="18" charset="0"/>
              </a:rPr>
              <a:t>)||</a:t>
            </a:r>
            <a:r>
              <a:rPr lang="en-AU" altLang="zh-CN" dirty="0" err="1" smtClean="0">
                <a:cs typeface="Times New Roman" pitchFamily="18" charset="0"/>
              </a:rPr>
              <a:t>PU</a:t>
            </a:r>
            <a:r>
              <a:rPr lang="en-AU" altLang="zh-CN" baseline="-25000" dirty="0" err="1" smtClean="0">
                <a:cs typeface="Times New Roman" pitchFamily="18" charset="0"/>
              </a:rPr>
              <a:t>b</a:t>
            </a:r>
            <a:r>
              <a:rPr lang="en-AU" altLang="zh-CN" dirty="0" smtClean="0">
                <a:cs typeface="Times New Roman" pitchFamily="18" charset="0"/>
              </a:rPr>
              <a:t>[</a:t>
            </a:r>
            <a:r>
              <a:rPr lang="en-AU" altLang="zh-CN" dirty="0" err="1" smtClean="0">
                <a:cs typeface="Times New Roman" pitchFamily="18" charset="0"/>
              </a:rPr>
              <a:t>PR</a:t>
            </a:r>
            <a:r>
              <a:rPr lang="en-AU" altLang="zh-CN" baseline="-25000" dirty="0" err="1" smtClean="0">
                <a:cs typeface="Times New Roman" pitchFamily="18" charset="0"/>
              </a:rPr>
              <a:t>as</a:t>
            </a:r>
            <a:r>
              <a:rPr lang="en-AU" altLang="zh-CN" dirty="0" smtClean="0">
                <a:cs typeface="Times New Roman" pitchFamily="18" charset="0"/>
              </a:rPr>
              <a:t>(</a:t>
            </a:r>
            <a:r>
              <a:rPr lang="en-AU" altLang="zh-CN" dirty="0" err="1" smtClean="0">
                <a:cs typeface="Times New Roman" pitchFamily="18" charset="0"/>
              </a:rPr>
              <a:t>N</a:t>
            </a:r>
            <a:r>
              <a:rPr lang="en-AU" altLang="zh-CN" baseline="-25000" dirty="0" err="1" smtClean="0">
                <a:cs typeface="Times New Roman" pitchFamily="18" charset="0"/>
              </a:rPr>
              <a:t>a</a:t>
            </a:r>
            <a:r>
              <a:rPr lang="en-AU" altLang="zh-CN" dirty="0" err="1" smtClean="0">
                <a:cs typeface="Times New Roman" pitchFamily="18" charset="0"/>
              </a:rPr>
              <a:t>||K</a:t>
            </a:r>
            <a:r>
              <a:rPr lang="en-AU" altLang="zh-CN" baseline="-25000" dirty="0" err="1" smtClean="0">
                <a:cs typeface="Times New Roman" pitchFamily="18" charset="0"/>
              </a:rPr>
              <a:t>s</a:t>
            </a:r>
            <a:r>
              <a:rPr lang="en-AU" altLang="zh-CN" dirty="0" err="1" smtClean="0">
                <a:cs typeface="Times New Roman" pitchFamily="18" charset="0"/>
              </a:rPr>
              <a:t>||</a:t>
            </a:r>
            <a:r>
              <a:rPr lang="en-AU" altLang="zh-CN" dirty="0" err="1" smtClean="0">
                <a:solidFill>
                  <a:srgbClr val="FF0000"/>
                </a:solidFill>
                <a:cs typeface="Times New Roman" pitchFamily="18" charset="0"/>
              </a:rPr>
              <a:t>ID</a:t>
            </a:r>
            <a:r>
              <a:rPr lang="en-AU" altLang="zh-CN" baseline="-25000" dirty="0" err="1" smtClean="0">
                <a:solidFill>
                  <a:srgbClr val="FF0000"/>
                </a:solidFill>
                <a:cs typeface="Times New Roman" pitchFamily="18" charset="0"/>
              </a:rPr>
              <a:t>A</a:t>
            </a:r>
            <a:r>
              <a:rPr lang="en-AU" altLang="zh-CN" dirty="0" err="1" smtClean="0">
                <a:cs typeface="Times New Roman" pitchFamily="18" charset="0"/>
              </a:rPr>
              <a:t>||ID</a:t>
            </a:r>
            <a:r>
              <a:rPr lang="en-AU" altLang="zh-CN" baseline="-25000" dirty="0" err="1" smtClean="0">
                <a:cs typeface="Times New Roman" pitchFamily="18" charset="0"/>
              </a:rPr>
              <a:t>B</a:t>
            </a:r>
            <a:r>
              <a:rPr lang="en-AU" altLang="zh-CN" dirty="0" smtClean="0">
                <a:cs typeface="Times New Roman" pitchFamily="18" charset="0"/>
              </a:rPr>
              <a:t>)]</a:t>
            </a:r>
          </a:p>
          <a:p>
            <a:pPr marL="914400" lvl="1" indent="-457200">
              <a:buFont typeface="+mj-ea"/>
              <a:buAutoNum type="circleNumDbPlain" startAt="5"/>
            </a:pPr>
            <a:r>
              <a:rPr lang="en-US" altLang="zh-CN" dirty="0" smtClean="0"/>
              <a:t>B</a:t>
            </a:r>
            <a:r>
              <a:rPr lang="en-AU" altLang="zh-CN" dirty="0" smtClean="0">
                <a:cs typeface="Times New Roman" pitchFamily="18" charset="0"/>
              </a:rPr>
              <a:t>→A:   </a:t>
            </a:r>
            <a:r>
              <a:rPr lang="en-AU" altLang="zh-CN" dirty="0" err="1" smtClean="0">
                <a:cs typeface="Times New Roman" pitchFamily="18" charset="0"/>
              </a:rPr>
              <a:t>PU</a:t>
            </a:r>
            <a:r>
              <a:rPr lang="en-AU" altLang="zh-CN" baseline="-25000" dirty="0" err="1" smtClean="0">
                <a:cs typeface="Times New Roman" pitchFamily="18" charset="0"/>
              </a:rPr>
              <a:t>a</a:t>
            </a:r>
            <a:r>
              <a:rPr lang="en-AU" altLang="zh-CN" dirty="0" smtClean="0">
                <a:cs typeface="Times New Roman" pitchFamily="18" charset="0"/>
              </a:rPr>
              <a:t>(</a:t>
            </a:r>
            <a:r>
              <a:rPr lang="en-AU" altLang="zh-CN" dirty="0" err="1" smtClean="0">
                <a:cs typeface="Times New Roman" pitchFamily="18" charset="0"/>
              </a:rPr>
              <a:t>PR</a:t>
            </a:r>
            <a:r>
              <a:rPr lang="en-AU" altLang="zh-CN" baseline="-25000" dirty="0" err="1" smtClean="0">
                <a:cs typeface="Times New Roman" pitchFamily="18" charset="0"/>
              </a:rPr>
              <a:t>as</a:t>
            </a:r>
            <a:r>
              <a:rPr lang="en-AU" altLang="zh-CN" dirty="0" smtClean="0">
                <a:cs typeface="Times New Roman" pitchFamily="18" charset="0"/>
              </a:rPr>
              <a:t>(N</a:t>
            </a:r>
            <a:r>
              <a:rPr lang="en-AU" altLang="zh-CN" baseline="-25000" dirty="0" smtClean="0">
                <a:cs typeface="Times New Roman" pitchFamily="18" charset="0"/>
              </a:rPr>
              <a:t>a</a:t>
            </a:r>
            <a:r>
              <a:rPr lang="en-AU" altLang="zh-CN" dirty="0" smtClean="0">
                <a:cs typeface="Times New Roman" pitchFamily="18" charset="0"/>
              </a:rPr>
              <a:t>||K</a:t>
            </a:r>
            <a:r>
              <a:rPr lang="en-AU" altLang="zh-CN" baseline="-25000" dirty="0" smtClean="0">
                <a:cs typeface="Times New Roman" pitchFamily="18" charset="0"/>
              </a:rPr>
              <a:t>s</a:t>
            </a:r>
            <a:r>
              <a:rPr lang="en-AU" altLang="zh-CN" dirty="0" smtClean="0">
                <a:cs typeface="Times New Roman" pitchFamily="18" charset="0"/>
              </a:rPr>
              <a:t>||</a:t>
            </a:r>
            <a:r>
              <a:rPr lang="en-AU" altLang="zh-CN" dirty="0" smtClean="0">
                <a:solidFill>
                  <a:srgbClr val="FF0000"/>
                </a:solidFill>
                <a:cs typeface="Times New Roman" pitchFamily="18" charset="0"/>
              </a:rPr>
              <a:t>ID</a:t>
            </a:r>
            <a:r>
              <a:rPr lang="en-AU" altLang="zh-CN" baseline="-25000" dirty="0" smtClean="0">
                <a:solidFill>
                  <a:srgbClr val="FF0000"/>
                </a:solidFill>
                <a:cs typeface="Times New Roman" pitchFamily="18" charset="0"/>
              </a:rPr>
              <a:t>A</a:t>
            </a:r>
            <a:r>
              <a:rPr lang="en-AU" altLang="zh-CN" dirty="0" smtClean="0">
                <a:cs typeface="Times New Roman" pitchFamily="18" charset="0"/>
              </a:rPr>
              <a:t>||ID</a:t>
            </a:r>
            <a:r>
              <a:rPr lang="en-AU" altLang="zh-CN" baseline="-25000" dirty="0" smtClean="0">
                <a:cs typeface="Times New Roman" pitchFamily="18" charset="0"/>
              </a:rPr>
              <a:t>B</a:t>
            </a:r>
            <a:r>
              <a:rPr lang="en-AU" altLang="zh-CN" dirty="0" smtClean="0">
                <a:cs typeface="Times New Roman" pitchFamily="18" charset="0"/>
              </a:rPr>
              <a:t>)||</a:t>
            </a:r>
            <a:r>
              <a:rPr lang="en-AU" altLang="zh-CN" dirty="0" err="1" smtClean="0">
                <a:cs typeface="Times New Roman" pitchFamily="18" charset="0"/>
              </a:rPr>
              <a:t>N</a:t>
            </a:r>
            <a:r>
              <a:rPr lang="en-AU" altLang="zh-CN" baseline="-25000" dirty="0" err="1" smtClean="0">
                <a:cs typeface="Times New Roman" pitchFamily="18" charset="0"/>
              </a:rPr>
              <a:t>b</a:t>
            </a:r>
            <a:r>
              <a:rPr lang="en-AU" altLang="zh-CN" dirty="0" smtClean="0">
                <a:cs typeface="Times New Roman" pitchFamily="18" charset="0"/>
              </a:rPr>
              <a:t>)</a:t>
            </a:r>
          </a:p>
          <a:p>
            <a:pPr lvl="2"/>
            <a:r>
              <a:rPr lang="en-US" altLang="zh-CN" dirty="0" smtClean="0"/>
              <a:t>ID</a:t>
            </a:r>
            <a:r>
              <a:rPr lang="en-US" altLang="zh-CN" baseline="-25000" dirty="0" smtClean="0"/>
              <a:t>A</a:t>
            </a:r>
            <a:r>
              <a:rPr lang="zh-CN" altLang="en-US" dirty="0" smtClean="0"/>
              <a:t>的添加将</a:t>
            </a:r>
            <a:r>
              <a:rPr lang="en-US" altLang="zh-CN" dirty="0" smtClean="0"/>
              <a:t>N</a:t>
            </a:r>
            <a:r>
              <a:rPr lang="en-US" altLang="zh-CN" baseline="-25000" dirty="0" smtClean="0"/>
              <a:t>a</a:t>
            </a:r>
            <a:r>
              <a:rPr lang="zh-CN" altLang="en-US" dirty="0" smtClean="0"/>
              <a:t>与</a:t>
            </a:r>
            <a:r>
              <a:rPr lang="en-US" altLang="zh-CN" dirty="0" smtClean="0"/>
              <a:t>ID</a:t>
            </a:r>
            <a:r>
              <a:rPr lang="en-US" altLang="zh-CN" baseline="-25000" dirty="0" smtClean="0"/>
              <a:t>A</a:t>
            </a:r>
            <a:r>
              <a:rPr lang="zh-CN" altLang="en-US" dirty="0" smtClean="0"/>
              <a:t>绑定在一起，说明</a:t>
            </a:r>
            <a:r>
              <a:rPr lang="en-US" altLang="zh-CN" dirty="0" smtClean="0"/>
              <a:t>N</a:t>
            </a:r>
            <a:r>
              <a:rPr lang="en-US" altLang="zh-CN" baseline="-25000" dirty="0" smtClean="0"/>
              <a:t>a</a:t>
            </a:r>
            <a:r>
              <a:rPr lang="zh-CN" altLang="en-US" dirty="0" smtClean="0"/>
              <a:t>是</a:t>
            </a:r>
            <a:r>
              <a:rPr lang="en-US" altLang="zh-CN" dirty="0" smtClean="0"/>
              <a:t>ID</a:t>
            </a:r>
            <a:r>
              <a:rPr lang="en-US" altLang="zh-CN" baseline="-25000" dirty="0" smtClean="0"/>
              <a:t>A</a:t>
            </a:r>
            <a:r>
              <a:rPr lang="zh-CN" altLang="en-US" dirty="0" smtClean="0"/>
              <a:t>而非他人的</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0394999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507288" cy="5029200"/>
          </a:xfrm>
        </p:spPr>
        <p:txBody>
          <a:bodyPr/>
          <a:lstStyle/>
          <a:p>
            <a:pPr>
              <a:lnSpc>
                <a:spcPct val="95000"/>
              </a:lnSpc>
              <a:buNone/>
            </a:pPr>
            <a:r>
              <a:rPr lang="en-US" altLang="zh-CN" dirty="0" smtClean="0"/>
              <a:t>2</a:t>
            </a:r>
            <a:r>
              <a:rPr lang="zh-CN" altLang="en-US" dirty="0" smtClean="0"/>
              <a:t>、单向认证</a:t>
            </a:r>
            <a:endParaRPr lang="en-US" altLang="zh-CN" dirty="0" smtClean="0"/>
          </a:p>
          <a:p>
            <a:pPr>
              <a:lnSpc>
                <a:spcPct val="95000"/>
              </a:lnSpc>
            </a:pPr>
            <a:r>
              <a:rPr lang="zh-CN" altLang="en-US" dirty="0" smtClean="0"/>
              <a:t>基于对称密码</a:t>
            </a:r>
            <a:endParaRPr lang="en-US" altLang="zh-CN" dirty="0" smtClean="0"/>
          </a:p>
          <a:p>
            <a:pPr marL="914400" lvl="1" indent="-457200">
              <a:lnSpc>
                <a:spcPct val="95000"/>
              </a:lnSpc>
              <a:buFont typeface="+mj-ea"/>
              <a:buAutoNum type="circleNumDbPlain"/>
            </a:pPr>
            <a:r>
              <a:rPr lang="en-AU" altLang="zh-CN" dirty="0" smtClean="0">
                <a:cs typeface="Times New Roman" pitchFamily="18" charset="0"/>
              </a:rPr>
              <a:t>A→KDC: ID</a:t>
            </a:r>
            <a:r>
              <a:rPr lang="en-AU" altLang="zh-CN" baseline="-25000" dirty="0" smtClean="0">
                <a:cs typeface="Times New Roman" pitchFamily="18" charset="0"/>
              </a:rPr>
              <a:t>A</a:t>
            </a:r>
            <a:r>
              <a:rPr lang="en-AU" altLang="zh-CN" dirty="0" smtClean="0">
                <a:cs typeface="Times New Roman" pitchFamily="18" charset="0"/>
              </a:rPr>
              <a:t> || ID</a:t>
            </a:r>
            <a:r>
              <a:rPr lang="en-AU" altLang="zh-CN" baseline="-25000" dirty="0" smtClean="0">
                <a:cs typeface="Times New Roman" pitchFamily="18" charset="0"/>
              </a:rPr>
              <a:t>B</a:t>
            </a:r>
            <a:r>
              <a:rPr lang="en-US" altLang="zh-CN" dirty="0" smtClean="0"/>
              <a:t> || N</a:t>
            </a:r>
            <a:r>
              <a:rPr lang="en-US" altLang="zh-CN" baseline="-25000" dirty="0" smtClean="0">
                <a:cs typeface="Times New Roman" pitchFamily="18" charset="0"/>
              </a:rPr>
              <a:t>1</a:t>
            </a:r>
            <a:endParaRPr lang="en-AU" altLang="zh-CN" dirty="0" smtClean="0">
              <a:cs typeface="Times New Roman" pitchFamily="18" charset="0"/>
            </a:endParaRPr>
          </a:p>
          <a:p>
            <a:pPr marL="914400" lvl="1" indent="-457200">
              <a:lnSpc>
                <a:spcPct val="95000"/>
              </a:lnSpc>
              <a:buFont typeface="+mj-ea"/>
              <a:buAutoNum type="circleNumDbPlain"/>
            </a:pPr>
            <a:r>
              <a:rPr lang="en-AU" altLang="zh-CN" dirty="0" smtClean="0">
                <a:cs typeface="Times New Roman" pitchFamily="18" charset="0"/>
              </a:rPr>
              <a:t>KDC→A: </a:t>
            </a:r>
            <a:r>
              <a:rPr lang="en-AU" altLang="zh-CN" dirty="0" err="1" smtClean="0">
                <a:cs typeface="Times New Roman" pitchFamily="18" charset="0"/>
              </a:rPr>
              <a:t>E</a:t>
            </a:r>
            <a:r>
              <a:rPr lang="en-AU" altLang="zh-CN" baseline="-25000" dirty="0" err="1" smtClean="0">
                <a:cs typeface="Times New Roman" pitchFamily="18" charset="0"/>
              </a:rPr>
              <a:t>Ka</a:t>
            </a:r>
            <a:r>
              <a:rPr lang="en-AU" altLang="zh-CN" dirty="0" smtClean="0">
                <a:cs typeface="Times New Roman" pitchFamily="18" charset="0"/>
              </a:rPr>
              <a:t>[K</a:t>
            </a:r>
            <a:r>
              <a:rPr lang="en-AU" altLang="zh-CN" baseline="-25000" dirty="0" smtClean="0">
                <a:cs typeface="Times New Roman" pitchFamily="18" charset="0"/>
              </a:rPr>
              <a:t>s</a:t>
            </a:r>
            <a:r>
              <a:rPr lang="en-AU" altLang="zh-CN" dirty="0" smtClean="0">
                <a:cs typeface="Times New Roman" pitchFamily="18" charset="0"/>
              </a:rPr>
              <a:t> || ID</a:t>
            </a:r>
            <a:r>
              <a:rPr lang="en-AU" altLang="zh-CN" baseline="-25000" dirty="0" smtClean="0">
                <a:cs typeface="Times New Roman" pitchFamily="18" charset="0"/>
              </a:rPr>
              <a:t>B</a:t>
            </a:r>
            <a:r>
              <a:rPr lang="en-AU" altLang="zh-CN" dirty="0" smtClean="0">
                <a:cs typeface="Times New Roman" pitchFamily="18" charset="0"/>
              </a:rPr>
              <a:t> ||</a:t>
            </a:r>
            <a:r>
              <a:rPr lang="en-US" altLang="zh-CN" dirty="0" smtClean="0"/>
              <a:t> </a:t>
            </a:r>
            <a:r>
              <a:rPr lang="en-AU" altLang="zh-CN" dirty="0" smtClean="0">
                <a:cs typeface="Times New Roman" pitchFamily="18" charset="0"/>
              </a:rPr>
              <a:t>N</a:t>
            </a:r>
            <a:r>
              <a:rPr lang="en-AU" altLang="zh-CN" baseline="-25000" dirty="0" smtClean="0">
                <a:cs typeface="Times New Roman" pitchFamily="18" charset="0"/>
              </a:rPr>
              <a:t>1</a:t>
            </a:r>
            <a:r>
              <a:rPr lang="en-US" altLang="zh-CN" dirty="0" smtClean="0"/>
              <a:t> </a:t>
            </a:r>
            <a:r>
              <a:rPr lang="en-AU" altLang="zh-CN" dirty="0" smtClean="0">
                <a:cs typeface="Times New Roman" pitchFamily="18" charset="0"/>
              </a:rPr>
              <a:t>|| </a:t>
            </a:r>
            <a:r>
              <a:rPr lang="en-AU" altLang="zh-CN" dirty="0" err="1" smtClean="0">
                <a:cs typeface="Times New Roman" pitchFamily="18" charset="0"/>
              </a:rPr>
              <a:t>E</a:t>
            </a:r>
            <a:r>
              <a:rPr lang="en-AU" altLang="zh-CN" baseline="-25000" dirty="0" err="1" smtClean="0">
                <a:cs typeface="Times New Roman" pitchFamily="18" charset="0"/>
              </a:rPr>
              <a:t>Kb</a:t>
            </a:r>
            <a:r>
              <a:rPr lang="en-US" altLang="zh-CN" dirty="0" smtClean="0">
                <a:cs typeface="Times New Roman" pitchFamily="18" charset="0"/>
              </a:rPr>
              <a:t>[</a:t>
            </a:r>
            <a:r>
              <a:rPr lang="en-AU" altLang="zh-CN" dirty="0" smtClean="0">
                <a:cs typeface="Times New Roman" pitchFamily="18" charset="0"/>
              </a:rPr>
              <a:t>K</a:t>
            </a:r>
            <a:r>
              <a:rPr lang="en-AU" altLang="zh-CN" baseline="-25000" dirty="0" smtClean="0">
                <a:cs typeface="Times New Roman" pitchFamily="18" charset="0"/>
              </a:rPr>
              <a:t>s</a:t>
            </a:r>
            <a:r>
              <a:rPr lang="en-US" altLang="zh-CN" dirty="0" smtClean="0"/>
              <a:t> </a:t>
            </a:r>
            <a:r>
              <a:rPr lang="en-AU" altLang="zh-CN" dirty="0" smtClean="0">
                <a:cs typeface="Times New Roman" pitchFamily="18" charset="0"/>
              </a:rPr>
              <a:t>||</a:t>
            </a:r>
            <a:r>
              <a:rPr lang="en-US" altLang="zh-CN" dirty="0" smtClean="0"/>
              <a:t> </a:t>
            </a:r>
            <a:r>
              <a:rPr lang="en-AU" altLang="zh-CN" dirty="0" smtClean="0">
                <a:cs typeface="Times New Roman" pitchFamily="18" charset="0"/>
              </a:rPr>
              <a:t>ID</a:t>
            </a:r>
            <a:r>
              <a:rPr lang="en-AU" altLang="zh-CN" baseline="-25000" dirty="0" smtClean="0">
                <a:cs typeface="Times New Roman" pitchFamily="18" charset="0"/>
              </a:rPr>
              <a:t>A</a:t>
            </a:r>
            <a:r>
              <a:rPr lang="en-AU" altLang="zh-CN" dirty="0" smtClean="0">
                <a:cs typeface="Times New Roman" pitchFamily="18" charset="0"/>
              </a:rPr>
              <a:t>]]</a:t>
            </a:r>
          </a:p>
          <a:p>
            <a:pPr marL="914400" lvl="1" indent="-457200">
              <a:lnSpc>
                <a:spcPct val="95000"/>
              </a:lnSpc>
              <a:buFont typeface="+mj-ea"/>
              <a:buAutoNum type="circleNumDbPlain"/>
            </a:pPr>
            <a:r>
              <a:rPr lang="en-AU" altLang="zh-CN" dirty="0" smtClean="0">
                <a:cs typeface="Times New Roman" pitchFamily="18" charset="0"/>
              </a:rPr>
              <a:t>A→B:	  </a:t>
            </a:r>
            <a:r>
              <a:rPr lang="en-AU" altLang="zh-CN" dirty="0" err="1" smtClean="0">
                <a:cs typeface="Times New Roman" pitchFamily="18" charset="0"/>
              </a:rPr>
              <a:t>E</a:t>
            </a:r>
            <a:r>
              <a:rPr lang="en-AU" altLang="zh-CN" baseline="-25000" dirty="0" err="1" smtClean="0">
                <a:cs typeface="Times New Roman" pitchFamily="18" charset="0"/>
              </a:rPr>
              <a:t>Kb</a:t>
            </a:r>
            <a:r>
              <a:rPr lang="en-AU" altLang="zh-CN" dirty="0" smtClean="0">
                <a:cs typeface="Times New Roman" pitchFamily="18" charset="0"/>
              </a:rPr>
              <a:t>[K</a:t>
            </a:r>
            <a:r>
              <a:rPr lang="en-AU" altLang="zh-CN" baseline="-25000" dirty="0" smtClean="0">
                <a:cs typeface="Times New Roman" pitchFamily="18" charset="0"/>
              </a:rPr>
              <a:t>s</a:t>
            </a:r>
            <a:r>
              <a:rPr lang="en-AU" altLang="zh-CN" dirty="0" smtClean="0">
                <a:cs typeface="Times New Roman" pitchFamily="18" charset="0"/>
              </a:rPr>
              <a:t> ||ID</a:t>
            </a:r>
            <a:r>
              <a:rPr lang="en-AU" altLang="zh-CN" baseline="-25000" dirty="0" smtClean="0">
                <a:cs typeface="Times New Roman" pitchFamily="18" charset="0"/>
              </a:rPr>
              <a:t>A</a:t>
            </a:r>
            <a:r>
              <a:rPr lang="en-AU" altLang="zh-CN" dirty="0" smtClean="0">
                <a:cs typeface="Times New Roman" pitchFamily="18" charset="0"/>
              </a:rPr>
              <a:t>]</a:t>
            </a:r>
            <a:r>
              <a:rPr lang="en-US" altLang="zh-CN" dirty="0" smtClean="0"/>
              <a:t> </a:t>
            </a:r>
            <a:r>
              <a:rPr lang="en-AU" altLang="zh-CN" dirty="0" smtClean="0">
                <a:cs typeface="Times New Roman" pitchFamily="18" charset="0"/>
              </a:rPr>
              <a:t>||</a:t>
            </a:r>
            <a:r>
              <a:rPr lang="en-US" altLang="zh-CN" dirty="0" smtClean="0"/>
              <a:t> </a:t>
            </a:r>
            <a:r>
              <a:rPr lang="en-AU" altLang="zh-CN" dirty="0" err="1" smtClean="0">
                <a:cs typeface="Times New Roman" pitchFamily="18" charset="0"/>
              </a:rPr>
              <a:t>E</a:t>
            </a:r>
            <a:r>
              <a:rPr lang="en-AU" altLang="zh-CN" baseline="-25000" dirty="0" err="1" smtClean="0">
                <a:cs typeface="Times New Roman" pitchFamily="18" charset="0"/>
              </a:rPr>
              <a:t>Ks</a:t>
            </a:r>
            <a:r>
              <a:rPr lang="en-AU" altLang="zh-CN" dirty="0" smtClean="0">
                <a:cs typeface="Times New Roman" pitchFamily="18" charset="0"/>
              </a:rPr>
              <a:t>[M]</a:t>
            </a:r>
          </a:p>
          <a:p>
            <a:pPr lvl="1">
              <a:lnSpc>
                <a:spcPct val="95000"/>
              </a:lnSpc>
            </a:pPr>
            <a:r>
              <a:rPr lang="zh-CN" altLang="en-US" dirty="0" smtClean="0"/>
              <a:t>不能防止重放攻击</a:t>
            </a:r>
            <a:endParaRPr lang="en-US" altLang="zh-CN" dirty="0" smtClean="0"/>
          </a:p>
          <a:p>
            <a:pPr>
              <a:lnSpc>
                <a:spcPct val="95000"/>
              </a:lnSpc>
            </a:pPr>
            <a:r>
              <a:rPr lang="zh-CN" altLang="en-US" dirty="0" smtClean="0"/>
              <a:t>基于公钥密码</a:t>
            </a:r>
            <a:endParaRPr lang="en-US" altLang="zh-CN" dirty="0" smtClean="0"/>
          </a:p>
          <a:p>
            <a:pPr lvl="1">
              <a:lnSpc>
                <a:spcPct val="95000"/>
              </a:lnSpc>
            </a:pPr>
            <a:r>
              <a:rPr lang="zh-CN" altLang="en-US" dirty="0" smtClean="0"/>
              <a:t>若关心保密性：</a:t>
            </a:r>
            <a:r>
              <a:rPr lang="en-US" altLang="zh-CN" dirty="0" smtClean="0"/>
              <a:t>A</a:t>
            </a:r>
            <a:r>
              <a:rPr lang="en-AU" altLang="zh-CN" dirty="0" smtClean="0">
                <a:cs typeface="Times New Roman" pitchFamily="18" charset="0"/>
              </a:rPr>
              <a:t>→B: </a:t>
            </a:r>
            <a:r>
              <a:rPr lang="en-AU" altLang="zh-CN" dirty="0" err="1" smtClean="0">
                <a:cs typeface="Times New Roman" pitchFamily="18" charset="0"/>
              </a:rPr>
              <a:t>PU</a:t>
            </a:r>
            <a:r>
              <a:rPr lang="en-AU" altLang="zh-CN" baseline="-25000" dirty="0" err="1" smtClean="0">
                <a:cs typeface="Times New Roman" pitchFamily="18" charset="0"/>
              </a:rPr>
              <a:t>b</a:t>
            </a:r>
            <a:r>
              <a:rPr lang="en-AU" altLang="zh-CN" dirty="0" smtClean="0">
                <a:cs typeface="Times New Roman" pitchFamily="18" charset="0"/>
              </a:rPr>
              <a:t>(K</a:t>
            </a:r>
            <a:r>
              <a:rPr lang="en-AU" altLang="zh-CN" baseline="-25000" dirty="0" smtClean="0">
                <a:cs typeface="Times New Roman" pitchFamily="18" charset="0"/>
              </a:rPr>
              <a:t>s</a:t>
            </a:r>
            <a:r>
              <a:rPr lang="en-AU" altLang="zh-CN" dirty="0" smtClean="0">
                <a:cs typeface="Times New Roman" pitchFamily="18" charset="0"/>
              </a:rPr>
              <a:t>) || </a:t>
            </a:r>
            <a:r>
              <a:rPr lang="en-AU" altLang="zh-CN" dirty="0" err="1" smtClean="0">
                <a:cs typeface="Times New Roman" pitchFamily="18" charset="0"/>
              </a:rPr>
              <a:t>E</a:t>
            </a:r>
            <a:r>
              <a:rPr lang="en-AU" altLang="zh-CN" baseline="-25000" dirty="0" err="1" smtClean="0">
                <a:cs typeface="Times New Roman" pitchFamily="18" charset="0"/>
              </a:rPr>
              <a:t>Ks</a:t>
            </a:r>
            <a:r>
              <a:rPr lang="en-AU" altLang="zh-CN" dirty="0" smtClean="0">
                <a:cs typeface="Times New Roman" pitchFamily="18" charset="0"/>
              </a:rPr>
              <a:t>[M]</a:t>
            </a:r>
            <a:endParaRPr lang="en-US" altLang="zh-CN" dirty="0" smtClean="0"/>
          </a:p>
          <a:p>
            <a:pPr lvl="1">
              <a:lnSpc>
                <a:spcPct val="95000"/>
              </a:lnSpc>
            </a:pPr>
            <a:r>
              <a:rPr lang="zh-CN" altLang="en-US" dirty="0" smtClean="0"/>
              <a:t>若关心真实性：</a:t>
            </a:r>
            <a:r>
              <a:rPr lang="en-US" dirty="0" smtClean="0"/>
              <a:t>A</a:t>
            </a:r>
            <a:r>
              <a:rPr lang="en-AU" dirty="0" smtClean="0"/>
              <a:t>→B: M||</a:t>
            </a:r>
            <a:r>
              <a:rPr lang="en-AU" dirty="0" err="1" smtClean="0"/>
              <a:t>PR</a:t>
            </a:r>
            <a:r>
              <a:rPr lang="en-AU" baseline="-25000" dirty="0" err="1" smtClean="0"/>
              <a:t>a</a:t>
            </a:r>
            <a:r>
              <a:rPr lang="en-AU" dirty="0" smtClean="0"/>
              <a:t>[H(M)</a:t>
            </a:r>
            <a:r>
              <a:rPr lang="en-US" dirty="0" smtClean="0"/>
              <a:t>]</a:t>
            </a:r>
            <a:r>
              <a:rPr lang="zh-CN" altLang="en-US" dirty="0" smtClean="0"/>
              <a:t>，或附加证书</a:t>
            </a:r>
            <a:endParaRPr lang="en-US" altLang="zh-CN" dirty="0" smtClean="0"/>
          </a:p>
          <a:p>
            <a:pPr lvl="1">
              <a:lnSpc>
                <a:spcPct val="95000"/>
              </a:lnSpc>
              <a:buNone/>
            </a:pPr>
            <a:r>
              <a:rPr lang="en-US" dirty="0" smtClean="0"/>
              <a:t>				 A</a:t>
            </a:r>
            <a:r>
              <a:rPr lang="en-AU" dirty="0" smtClean="0"/>
              <a:t>→B: M||</a:t>
            </a:r>
            <a:r>
              <a:rPr lang="en-AU" dirty="0" err="1" smtClean="0"/>
              <a:t>PR</a:t>
            </a:r>
            <a:r>
              <a:rPr lang="en-AU" baseline="-25000" dirty="0" err="1" smtClean="0"/>
              <a:t>a</a:t>
            </a:r>
            <a:r>
              <a:rPr lang="en-AU" dirty="0" smtClean="0"/>
              <a:t>[H(M)</a:t>
            </a:r>
            <a:r>
              <a:rPr lang="en-US" dirty="0" smtClean="0"/>
              <a:t>]</a:t>
            </a:r>
            <a:r>
              <a:rPr lang="en-US" altLang="zh-CN" dirty="0" smtClean="0"/>
              <a:t>||</a:t>
            </a:r>
            <a:r>
              <a:rPr lang="en-US" altLang="zh-CN" dirty="0" err="1" smtClean="0"/>
              <a:t>PR</a:t>
            </a:r>
            <a:r>
              <a:rPr lang="en-US" altLang="zh-CN" baseline="-25000" dirty="0" err="1" smtClean="0"/>
              <a:t>as</a:t>
            </a:r>
            <a:r>
              <a:rPr lang="en-US" altLang="zh-CN" dirty="0" smtClean="0"/>
              <a:t>[T||ID</a:t>
            </a:r>
            <a:r>
              <a:rPr lang="en-US" altLang="zh-CN" baseline="-25000" dirty="0" smtClean="0"/>
              <a:t>A</a:t>
            </a:r>
            <a:r>
              <a:rPr lang="en-US" altLang="zh-CN" dirty="0" smtClean="0"/>
              <a:t>||</a:t>
            </a:r>
            <a:r>
              <a:rPr lang="en-US" altLang="zh-CN" dirty="0" err="1" smtClean="0"/>
              <a:t>PU</a:t>
            </a:r>
            <a:r>
              <a:rPr lang="en-US" altLang="zh-CN" baseline="-25000" dirty="0" err="1" smtClean="0"/>
              <a:t>a</a:t>
            </a:r>
            <a:r>
              <a:rPr lang="en-US" altLang="zh-CN" dirty="0" smtClean="0"/>
              <a:t>]</a:t>
            </a:r>
            <a:endParaRPr lang="en-US" dirty="0" smtClean="0"/>
          </a:p>
          <a:p>
            <a:pPr lvl="2">
              <a:lnSpc>
                <a:spcPct val="95000"/>
              </a:lnSpc>
            </a:pPr>
            <a:r>
              <a:rPr lang="zh-CN" altLang="en-US" dirty="0" smtClean="0"/>
              <a:t>为避免他人替换签名：</a:t>
            </a:r>
            <a:r>
              <a:rPr lang="en-US" dirty="0" smtClean="0"/>
              <a:t>A</a:t>
            </a:r>
            <a:r>
              <a:rPr lang="en-AU" dirty="0" smtClean="0"/>
              <a:t>→B: </a:t>
            </a:r>
            <a:r>
              <a:rPr lang="en-AU" dirty="0" err="1" smtClean="0"/>
              <a:t>PU</a:t>
            </a:r>
            <a:r>
              <a:rPr lang="en-AU" baseline="-25000" dirty="0" err="1" smtClean="0"/>
              <a:t>b</a:t>
            </a:r>
            <a:r>
              <a:rPr lang="en-AU" dirty="0" smtClean="0"/>
              <a:t>(M || </a:t>
            </a:r>
            <a:r>
              <a:rPr lang="en-AU" dirty="0" err="1" smtClean="0"/>
              <a:t>PR</a:t>
            </a:r>
            <a:r>
              <a:rPr lang="en-AU" baseline="-25000" dirty="0" err="1" smtClean="0"/>
              <a:t>a</a:t>
            </a:r>
            <a:r>
              <a:rPr lang="en-AU" dirty="0" smtClean="0"/>
              <a:t>[H(M)</a:t>
            </a:r>
            <a:r>
              <a:rPr lang="en-US" dirty="0" smtClean="0"/>
              <a:t>])</a:t>
            </a:r>
            <a:endParaRPr lang="en-US" altLang="zh-CN" dirty="0" smtClean="0"/>
          </a:p>
          <a:p>
            <a:pPr lvl="1">
              <a:lnSpc>
                <a:spcPct val="95000"/>
              </a:lnSpc>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8660482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四、零知识的身份认证</a:t>
            </a:r>
            <a:endParaRPr lang="zh-CN" altLang="en-US" dirty="0"/>
          </a:p>
        </p:txBody>
      </p:sp>
      <p:sp>
        <p:nvSpPr>
          <p:cNvPr id="3" name="内容占位符 2"/>
          <p:cNvSpPr>
            <a:spLocks noGrp="1"/>
          </p:cNvSpPr>
          <p:nvPr>
            <p:ph idx="1"/>
          </p:nvPr>
        </p:nvSpPr>
        <p:spPr>
          <a:xfrm>
            <a:off x="457200" y="1295400"/>
            <a:ext cx="8363272" cy="5029200"/>
          </a:xfrm>
        </p:spPr>
        <p:txBody>
          <a:bodyPr/>
          <a:lstStyle/>
          <a:p>
            <a:r>
              <a:rPr lang="zh-CN" altLang="en-US" dirty="0" smtClean="0"/>
              <a:t>零知识（</a:t>
            </a:r>
            <a:r>
              <a:rPr lang="en-US" altLang="zh-CN" dirty="0" smtClean="0"/>
              <a:t>ZK</a:t>
            </a:r>
            <a:r>
              <a:rPr lang="zh-CN" altLang="en-US" dirty="0" smtClean="0"/>
              <a:t>）协议：声称者在不泄漏他所掌握的秘密的情况下，向验证者证明他是否拥有该秘密</a:t>
            </a:r>
            <a:endParaRPr lang="en-US" altLang="zh-CN" dirty="0" smtClean="0"/>
          </a:p>
          <a:p>
            <a:pPr lvl="1"/>
            <a:r>
              <a:rPr lang="zh-CN" altLang="en-US" dirty="0" smtClean="0"/>
              <a:t>即证明一个断言的真实性。除了它的真实性之外，不泄漏任何关于断言本身的信息</a:t>
            </a:r>
            <a:endParaRPr lang="en-US" altLang="zh-CN" dirty="0" smtClean="0"/>
          </a:p>
          <a:p>
            <a:r>
              <a:rPr lang="zh-CN" altLang="en-US" dirty="0" smtClean="0"/>
              <a:t>与公钥技术相比，</a:t>
            </a:r>
            <a:endParaRPr lang="en-US" altLang="zh-CN" dirty="0" smtClean="0"/>
          </a:p>
          <a:p>
            <a:pPr lvl="1"/>
            <a:r>
              <a:rPr lang="zh-CN" altLang="en-US" dirty="0" smtClean="0"/>
              <a:t>不降低安全性</a:t>
            </a:r>
            <a:endParaRPr lang="en-US" altLang="zh-CN" dirty="0" smtClean="0"/>
          </a:p>
          <a:p>
            <a:pPr lvl="1"/>
            <a:r>
              <a:rPr lang="zh-CN" altLang="en-US" dirty="0" smtClean="0"/>
              <a:t>许多</a:t>
            </a:r>
            <a:r>
              <a:rPr lang="en-US" altLang="zh-CN" dirty="0" smtClean="0"/>
              <a:t>ZK</a:t>
            </a:r>
            <a:r>
              <a:rPr lang="zh-CN" altLang="en-US" dirty="0" smtClean="0"/>
              <a:t>避免加密，提供政治上的优点（不受出口限制）</a:t>
            </a:r>
            <a:endParaRPr lang="en-US" altLang="zh-CN" dirty="0" smtClean="0"/>
          </a:p>
          <a:p>
            <a:pPr lvl="1"/>
            <a:r>
              <a:rPr lang="zh-CN" altLang="en-US" dirty="0" smtClean="0"/>
              <a:t>计算开销通常更高</a:t>
            </a:r>
            <a:endParaRPr lang="en-US" altLang="zh-CN" dirty="0" smtClean="0"/>
          </a:p>
          <a:p>
            <a:pPr lvl="1"/>
            <a:r>
              <a:rPr lang="zh-CN" altLang="en-US" dirty="0" smtClean="0"/>
              <a:t>同样依赖于未经证明的难题</a:t>
            </a:r>
            <a:endParaRPr lang="en-US" altLang="zh-CN" dirty="0" smtClean="0"/>
          </a:p>
          <a:p>
            <a:pPr lvl="1"/>
            <a:r>
              <a:rPr lang="zh-CN" altLang="en-US" dirty="0" smtClean="0"/>
              <a:t>往往是近似的，而非真正的零知识在实际中应用</a:t>
            </a:r>
            <a:endParaRPr lang="en-US" altLang="zh-CN" dirty="0" smtClean="0"/>
          </a:p>
          <a:p>
            <a:pPr lvl="2"/>
            <a:r>
              <a:rPr lang="zh-CN" altLang="en-US" dirty="0" smtClean="0"/>
              <a:t>因为效率的参数选择或其他技术因素</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071036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normAutofit lnSpcReduction="10000"/>
          </a:bodyPr>
          <a:lstStyle/>
          <a:p>
            <a:r>
              <a:rPr lang="zh-CN" altLang="en-US" sz="2400" dirty="0" smtClean="0"/>
              <a:t>零知识证明≠挑战响应认证</a:t>
            </a:r>
            <a:endParaRPr lang="en-US" altLang="zh-CN" sz="2400" dirty="0" smtClean="0"/>
          </a:p>
          <a:p>
            <a:pPr lvl="1"/>
            <a:r>
              <a:rPr lang="en-US" altLang="zh-CN" sz="2000" dirty="0" smtClean="0"/>
              <a:t>Alice</a:t>
            </a:r>
            <a:r>
              <a:rPr lang="zh-CN" altLang="en-US" sz="2000" dirty="0" smtClean="0"/>
              <a:t>可以用</a:t>
            </a:r>
            <a:r>
              <a:rPr lang="en-US" altLang="zh-CN" sz="2000" dirty="0" smtClean="0"/>
              <a:t>PR</a:t>
            </a:r>
            <a:r>
              <a:rPr lang="en-US" altLang="zh-CN" sz="2000" baseline="-25000" dirty="0" smtClean="0"/>
              <a:t>A</a:t>
            </a:r>
            <a:r>
              <a:rPr lang="zh-CN" altLang="en-US" sz="2000" dirty="0" smtClean="0"/>
              <a:t>解密</a:t>
            </a:r>
            <a:r>
              <a:rPr lang="en-US" altLang="zh-CN" sz="2000" dirty="0" smtClean="0"/>
              <a:t>Bob</a:t>
            </a:r>
            <a:r>
              <a:rPr lang="zh-CN" altLang="en-US" sz="2000" dirty="0" smtClean="0"/>
              <a:t>用</a:t>
            </a:r>
            <a:r>
              <a:rPr lang="en-US" altLang="zh-CN" sz="2000" dirty="0" smtClean="0"/>
              <a:t>PU</a:t>
            </a:r>
            <a:r>
              <a:rPr lang="en-US" altLang="zh-CN" sz="2000" baseline="-25000" dirty="0" smtClean="0"/>
              <a:t>A</a:t>
            </a:r>
            <a:r>
              <a:rPr lang="zh-CN" altLang="en-US" sz="2000" dirty="0" smtClean="0"/>
              <a:t>加密的随机数</a:t>
            </a:r>
            <a:r>
              <a:rPr lang="en-US" altLang="zh-CN" sz="2000" dirty="0" smtClean="0"/>
              <a:t>N</a:t>
            </a:r>
            <a:r>
              <a:rPr lang="zh-CN" altLang="en-US" sz="2000" dirty="0" smtClean="0"/>
              <a:t>来证明自己</a:t>
            </a:r>
            <a:endParaRPr lang="en-US" altLang="zh-CN" sz="2000" dirty="0" smtClean="0"/>
          </a:p>
          <a:p>
            <a:pPr marL="1008000" lvl="2"/>
            <a:r>
              <a:rPr lang="zh-CN" altLang="en-US" dirty="0" smtClean="0"/>
              <a:t>这是挑战响应认证，但不是零知识证明</a:t>
            </a:r>
            <a:endParaRPr lang="en-US" altLang="zh-CN" dirty="0" smtClean="0"/>
          </a:p>
          <a:p>
            <a:pPr marL="1008000" lvl="2"/>
            <a:r>
              <a:rPr lang="en-US" dirty="0" smtClean="0"/>
              <a:t>PU</a:t>
            </a:r>
            <a:r>
              <a:rPr lang="en-US" baseline="-25000" dirty="0" smtClean="0"/>
              <a:t>A</a:t>
            </a:r>
            <a:r>
              <a:rPr lang="en-US" dirty="0" smtClean="0"/>
              <a:t>(N)</a:t>
            </a:r>
            <a:r>
              <a:rPr lang="zh-CN" altLang="en-US" dirty="0" smtClean="0"/>
              <a:t>和</a:t>
            </a:r>
            <a:r>
              <a:rPr lang="en-US" altLang="zh-CN" dirty="0" smtClean="0"/>
              <a:t>N</a:t>
            </a:r>
            <a:r>
              <a:rPr lang="zh-CN" altLang="en-US" dirty="0" smtClean="0"/>
              <a:t>之间，蕴含了关于私钥</a:t>
            </a:r>
            <a:r>
              <a:rPr lang="en-US" altLang="zh-CN" dirty="0" smtClean="0"/>
              <a:t>PR</a:t>
            </a:r>
            <a:r>
              <a:rPr lang="en-US" altLang="zh-CN" baseline="-25000" dirty="0" smtClean="0"/>
              <a:t>A</a:t>
            </a:r>
            <a:r>
              <a:rPr lang="zh-CN" altLang="en-US" dirty="0" smtClean="0"/>
              <a:t>的信息，虽然利用这个信息恢复</a:t>
            </a:r>
            <a:r>
              <a:rPr lang="en-US" altLang="zh-CN" dirty="0" smtClean="0"/>
              <a:t>PR</a:t>
            </a:r>
            <a:r>
              <a:rPr lang="en-US" altLang="zh-CN" baseline="-25000" dirty="0" smtClean="0"/>
              <a:t>A</a:t>
            </a:r>
            <a:r>
              <a:rPr lang="zh-CN" altLang="en-US" dirty="0" smtClean="0"/>
              <a:t>在数学上是个难题，但信息仍是泄露了</a:t>
            </a:r>
            <a:endParaRPr lang="en-US" altLang="zh-CN" dirty="0" smtClean="0"/>
          </a:p>
          <a:p>
            <a:pPr lvl="2"/>
            <a:endParaRPr lang="en-US" dirty="0" smtClean="0"/>
          </a:p>
          <a:p>
            <a:r>
              <a:rPr lang="zh-CN" altLang="en-US" sz="2400" dirty="0" smtClean="0"/>
              <a:t>例：“芝麻开门”的咒语</a:t>
            </a:r>
            <a:r>
              <a:rPr lang="en-US" altLang="zh-CN" sz="2400" dirty="0" smtClean="0"/>
              <a:t>——</a:t>
            </a:r>
            <a:r>
              <a:rPr lang="zh-CN" altLang="en-US" sz="2400" dirty="0" smtClean="0"/>
              <a:t>零知识证明</a:t>
            </a:r>
            <a:endParaRPr lang="en-US" altLang="zh-CN" sz="2400" dirty="0" smtClean="0"/>
          </a:p>
          <a:p>
            <a:endParaRPr lang="en-US" dirty="0" smtClean="0"/>
          </a:p>
          <a:p>
            <a:endParaRPr lang="en-US" dirty="0" smtClean="0"/>
          </a:p>
          <a:p>
            <a:endParaRPr lang="en-US" dirty="0" smtClean="0"/>
          </a:p>
          <a:p>
            <a:pPr lvl="1"/>
            <a:endParaRPr lang="en-US" dirty="0" smtClean="0"/>
          </a:p>
          <a:p>
            <a:pPr lvl="1"/>
            <a:endParaRPr lang="en-US" dirty="0" smtClean="0"/>
          </a:p>
          <a:p>
            <a:pPr lvl="1"/>
            <a:r>
              <a:rPr lang="zh-CN" altLang="en-US" sz="2000" dirty="0" smtClean="0"/>
              <a:t>洞穴中的摄影机：无法区分真假记录</a:t>
            </a:r>
            <a:r>
              <a:rPr lang="en-US" altLang="zh-CN" sz="2000" dirty="0" smtClean="0"/>
              <a:t> </a:t>
            </a:r>
            <a:r>
              <a:rPr lang="zh-CN" altLang="en-US" sz="2000" dirty="0" smtClean="0"/>
              <a:t>，不能向第三方证明</a:t>
            </a:r>
            <a:endParaRPr lang="en-US" sz="2000" dirty="0"/>
          </a:p>
        </p:txBody>
      </p:sp>
      <p:grpSp>
        <p:nvGrpSpPr>
          <p:cNvPr id="24" name="组合 23"/>
          <p:cNvGrpSpPr/>
          <p:nvPr/>
        </p:nvGrpSpPr>
        <p:grpSpPr>
          <a:xfrm>
            <a:off x="2987824" y="3789040"/>
            <a:ext cx="3096344" cy="1901503"/>
            <a:chOff x="3347864" y="3841303"/>
            <a:chExt cx="3096344" cy="1901503"/>
          </a:xfrm>
        </p:grpSpPr>
        <p:sp>
          <p:nvSpPr>
            <p:cNvPr id="13" name="矩形 12"/>
            <p:cNvSpPr/>
            <p:nvPr/>
          </p:nvSpPr>
          <p:spPr>
            <a:xfrm>
              <a:off x="3347864" y="3933054"/>
              <a:ext cx="3096344" cy="1809752"/>
            </a:xfrm>
            <a:prstGeom prst="rect">
              <a:avLst/>
            </a:prstGeom>
            <a:pattFill prst="horz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947769" y="3933054"/>
              <a:ext cx="1896533" cy="1515533"/>
            </a:xfrm>
            <a:custGeom>
              <a:avLst/>
              <a:gdLst>
                <a:gd name="connsiteX0" fmla="*/ 1371600 w 1896533"/>
                <a:gd name="connsiteY0" fmla="*/ 0 h 1515533"/>
                <a:gd name="connsiteX1" fmla="*/ 1380067 w 1896533"/>
                <a:gd name="connsiteY1" fmla="*/ 287867 h 1515533"/>
                <a:gd name="connsiteX2" fmla="*/ 872067 w 1896533"/>
                <a:gd name="connsiteY2" fmla="*/ 296333 h 1515533"/>
                <a:gd name="connsiteX3" fmla="*/ 880533 w 1896533"/>
                <a:gd name="connsiteY3" fmla="*/ 719667 h 1515533"/>
                <a:gd name="connsiteX4" fmla="*/ 0 w 1896533"/>
                <a:gd name="connsiteY4" fmla="*/ 719667 h 1515533"/>
                <a:gd name="connsiteX5" fmla="*/ 8467 w 1896533"/>
                <a:gd name="connsiteY5" fmla="*/ 1515533 h 1515533"/>
                <a:gd name="connsiteX6" fmla="*/ 1896533 w 1896533"/>
                <a:gd name="connsiteY6" fmla="*/ 1515533 h 1515533"/>
                <a:gd name="connsiteX7" fmla="*/ 1879600 w 1896533"/>
                <a:gd name="connsiteY7" fmla="*/ 711200 h 1515533"/>
                <a:gd name="connsiteX8" fmla="*/ 1092200 w 1896533"/>
                <a:gd name="connsiteY8" fmla="*/ 711200 h 1515533"/>
                <a:gd name="connsiteX9" fmla="*/ 1100667 w 1896533"/>
                <a:gd name="connsiteY9" fmla="*/ 508000 h 1515533"/>
                <a:gd name="connsiteX10" fmla="*/ 1608667 w 1896533"/>
                <a:gd name="connsiteY10" fmla="*/ 508000 h 1515533"/>
                <a:gd name="connsiteX11" fmla="*/ 1600200 w 1896533"/>
                <a:gd name="connsiteY11" fmla="*/ 0 h 1515533"/>
                <a:gd name="connsiteX12" fmla="*/ 1371600 w 1896533"/>
                <a:gd name="connsiteY12" fmla="*/ 0 h 151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533" h="1515533">
                  <a:moveTo>
                    <a:pt x="1371600" y="0"/>
                  </a:moveTo>
                  <a:lnTo>
                    <a:pt x="1380067" y="287867"/>
                  </a:lnTo>
                  <a:lnTo>
                    <a:pt x="872067" y="296333"/>
                  </a:lnTo>
                  <a:lnTo>
                    <a:pt x="880533" y="719667"/>
                  </a:lnTo>
                  <a:lnTo>
                    <a:pt x="0" y="719667"/>
                  </a:lnTo>
                  <a:cubicBezTo>
                    <a:pt x="2822" y="984956"/>
                    <a:pt x="5645" y="1250244"/>
                    <a:pt x="8467" y="1515533"/>
                  </a:cubicBezTo>
                  <a:lnTo>
                    <a:pt x="1896533" y="1515533"/>
                  </a:lnTo>
                  <a:lnTo>
                    <a:pt x="1879600" y="711200"/>
                  </a:lnTo>
                  <a:lnTo>
                    <a:pt x="1092200" y="711200"/>
                  </a:lnTo>
                  <a:lnTo>
                    <a:pt x="1100667" y="508000"/>
                  </a:lnTo>
                  <a:lnTo>
                    <a:pt x="1608667" y="508000"/>
                  </a:lnTo>
                  <a:lnTo>
                    <a:pt x="1600200" y="0"/>
                  </a:lnTo>
                  <a:lnTo>
                    <a:pt x="1371600"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4193958" y="4869160"/>
              <a:ext cx="1404156" cy="391269"/>
            </a:xfrm>
            <a:prstGeom prst="rect">
              <a:avLst/>
            </a:prstGeom>
            <a:pattFill prst="horz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34415" y="3924587"/>
              <a:ext cx="201600" cy="72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H="1">
              <a:off x="4932039" y="5257066"/>
              <a:ext cx="1" cy="188158"/>
            </a:xfrm>
            <a:prstGeom prst="line">
              <a:avLst/>
            </a:prstGeom>
            <a:ln w="38100" cmpd="dbl">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91586" y="3841303"/>
              <a:ext cx="274434" cy="307777"/>
            </a:xfrm>
            <a:prstGeom prst="rect">
              <a:avLst/>
            </a:prstGeom>
            <a:noFill/>
          </p:spPr>
          <p:txBody>
            <a:bodyPr wrap="none" rtlCol="0">
              <a:spAutoFit/>
            </a:bodyPr>
            <a:lstStyle/>
            <a:p>
              <a:r>
                <a:rPr lang="en-US" altLang="zh-CN" sz="1400" dirty="0" smtClean="0">
                  <a:latin typeface="楷体" pitchFamily="49" charset="-122"/>
                  <a:ea typeface="楷体" pitchFamily="49" charset="-122"/>
                </a:rPr>
                <a:t>A</a:t>
              </a:r>
              <a:endParaRPr lang="zh-CN" altLang="en-US" sz="1400" dirty="0">
                <a:latin typeface="楷体" pitchFamily="49" charset="-122"/>
                <a:ea typeface="楷体" pitchFamily="49" charset="-122"/>
              </a:endParaRPr>
            </a:p>
          </p:txBody>
        </p:sp>
        <p:sp>
          <p:nvSpPr>
            <p:cNvPr id="25" name="TextBox 24"/>
            <p:cNvSpPr txBox="1"/>
            <p:nvPr/>
          </p:nvSpPr>
          <p:spPr>
            <a:xfrm>
              <a:off x="4794823" y="4561383"/>
              <a:ext cx="274434" cy="307777"/>
            </a:xfrm>
            <a:prstGeom prst="rect">
              <a:avLst/>
            </a:prstGeom>
            <a:noFill/>
          </p:spPr>
          <p:txBody>
            <a:bodyPr wrap="none" rtlCol="0">
              <a:spAutoFit/>
            </a:bodyPr>
            <a:lstStyle/>
            <a:p>
              <a:r>
                <a:rPr lang="en-US" altLang="zh-CN" sz="1400" dirty="0" smtClean="0">
                  <a:latin typeface="楷体" pitchFamily="49" charset="-122"/>
                  <a:ea typeface="楷体" pitchFamily="49" charset="-122"/>
                </a:rPr>
                <a:t>B</a:t>
              </a:r>
              <a:endParaRPr lang="zh-CN" altLang="en-US" sz="1400" dirty="0">
                <a:latin typeface="楷体" pitchFamily="49" charset="-122"/>
                <a:ea typeface="楷体" pitchFamily="49" charset="-122"/>
              </a:endParaRPr>
            </a:p>
          </p:txBody>
        </p:sp>
        <p:sp>
          <p:nvSpPr>
            <p:cNvPr id="26" name="TextBox 25"/>
            <p:cNvSpPr txBox="1"/>
            <p:nvPr/>
          </p:nvSpPr>
          <p:spPr>
            <a:xfrm>
              <a:off x="4666321" y="5197256"/>
              <a:ext cx="274434" cy="307777"/>
            </a:xfrm>
            <a:prstGeom prst="rect">
              <a:avLst/>
            </a:prstGeom>
            <a:noFill/>
          </p:spPr>
          <p:txBody>
            <a:bodyPr wrap="none" rtlCol="0">
              <a:spAutoFit/>
            </a:bodyPr>
            <a:lstStyle/>
            <a:p>
              <a:r>
                <a:rPr lang="en-US" altLang="zh-CN" sz="1400" dirty="0" smtClean="0">
                  <a:latin typeface="楷体" pitchFamily="49" charset="-122"/>
                  <a:ea typeface="楷体" pitchFamily="49" charset="-122"/>
                </a:rPr>
                <a:t>C</a:t>
              </a:r>
              <a:endParaRPr lang="zh-CN" altLang="en-US" sz="1400" dirty="0">
                <a:latin typeface="楷体" pitchFamily="49" charset="-122"/>
                <a:ea typeface="楷体" pitchFamily="49" charset="-122"/>
              </a:endParaRPr>
            </a:p>
          </p:txBody>
        </p:sp>
        <p:sp>
          <p:nvSpPr>
            <p:cNvPr id="27" name="TextBox 26"/>
            <p:cNvSpPr txBox="1"/>
            <p:nvPr/>
          </p:nvSpPr>
          <p:spPr>
            <a:xfrm>
              <a:off x="4932040" y="5192521"/>
              <a:ext cx="274434" cy="307777"/>
            </a:xfrm>
            <a:prstGeom prst="rect">
              <a:avLst/>
            </a:prstGeom>
            <a:noFill/>
          </p:spPr>
          <p:txBody>
            <a:bodyPr wrap="none" rtlCol="0">
              <a:spAutoFit/>
            </a:bodyPr>
            <a:lstStyle/>
            <a:p>
              <a:r>
                <a:rPr lang="en-US" altLang="zh-CN" sz="1400" dirty="0">
                  <a:latin typeface="楷体" pitchFamily="49" charset="-122"/>
                  <a:ea typeface="楷体" pitchFamily="49" charset="-122"/>
                </a:rPr>
                <a:t>D</a:t>
              </a:r>
              <a:endParaRPr lang="zh-CN" altLang="en-US" sz="1400" dirty="0">
                <a:latin typeface="楷体" pitchFamily="49" charset="-122"/>
                <a:ea typeface="楷体" pitchFamily="49" charset="-122"/>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48</a:t>
            </a:fld>
            <a:endParaRPr lang="en-US" altLang="zh-CN" dirty="0"/>
          </a:p>
        </p:txBody>
      </p:sp>
      <p:sp>
        <p:nvSpPr>
          <p:cNvPr id="16" name="流程图: 可选过程 1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18" name="流程图: 可选过程 1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21" name="流程图: 可选过程 20">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28" name="流程图: 可选过程 27">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29" name="流程图: 可选过程 28">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30" name="流程图: 可选过程 29">
            <a:hlinkClick r:id="rId8"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3845627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Hamiltonian cycle</a:t>
            </a:r>
            <a:endParaRPr lang="en-US" dirty="0"/>
          </a:p>
        </p:txBody>
      </p:sp>
      <p:sp>
        <p:nvSpPr>
          <p:cNvPr id="3" name="内容占位符 2"/>
          <p:cNvSpPr>
            <a:spLocks noGrp="1"/>
          </p:cNvSpPr>
          <p:nvPr>
            <p:ph idx="1"/>
          </p:nvPr>
        </p:nvSpPr>
        <p:spPr/>
        <p:txBody>
          <a:bodyPr/>
          <a:lstStyle/>
          <a:p>
            <a:r>
              <a:rPr lang="zh-CN" altLang="en-US" sz="2400" dirty="0" smtClean="0"/>
              <a:t>通过图中每个顶点一次的回路，称为汉密尔顿回路。</a:t>
            </a:r>
            <a:endParaRPr lang="en-US" altLang="zh-CN" sz="2400" dirty="0" smtClean="0"/>
          </a:p>
          <a:p>
            <a:r>
              <a:rPr lang="en-US" altLang="zh-CN" sz="2400" dirty="0" smtClean="0"/>
              <a:t>Alice</a:t>
            </a:r>
            <a:r>
              <a:rPr lang="zh-CN" altLang="en-US" sz="2400" dirty="0" smtClean="0"/>
              <a:t>欲向</a:t>
            </a:r>
            <a:r>
              <a:rPr lang="en-US" altLang="zh-CN" sz="2400" dirty="0" smtClean="0"/>
              <a:t>Bob</a:t>
            </a:r>
            <a:r>
              <a:rPr lang="zh-CN" altLang="en-US" sz="2400" dirty="0" smtClean="0"/>
              <a:t>证明，她知道图</a:t>
            </a:r>
            <a:r>
              <a:rPr lang="en-US" altLang="zh-CN" sz="2400" dirty="0" smtClean="0"/>
              <a:t>G</a:t>
            </a:r>
            <a:r>
              <a:rPr lang="zh-CN" altLang="en-US" sz="2400" dirty="0" smtClean="0"/>
              <a:t>的一个汉密尔顿回路</a:t>
            </a:r>
            <a:endParaRPr lang="en-US" altLang="zh-CN" sz="2400" dirty="0" smtClean="0"/>
          </a:p>
          <a:p>
            <a:pPr marL="914400" lvl="1" indent="-457200">
              <a:buFont typeface="+mj-lt"/>
              <a:buAutoNum type="arabicParenR"/>
            </a:pPr>
            <a:r>
              <a:rPr lang="en-US" sz="2000" dirty="0" smtClean="0"/>
              <a:t>Alice</a:t>
            </a:r>
            <a:r>
              <a:rPr lang="zh-CN" altLang="en-US" sz="2000" dirty="0" smtClean="0"/>
              <a:t>制作图</a:t>
            </a:r>
            <a:r>
              <a:rPr lang="en-US" altLang="zh-CN" sz="2000" dirty="0" smtClean="0"/>
              <a:t>G</a:t>
            </a:r>
            <a:r>
              <a:rPr lang="zh-CN" altLang="en-US" sz="2000" dirty="0" smtClean="0"/>
              <a:t>的同构图</a:t>
            </a:r>
            <a:r>
              <a:rPr lang="en-US" altLang="zh-CN" sz="2000" dirty="0" smtClean="0"/>
              <a:t>H</a:t>
            </a:r>
            <a:r>
              <a:rPr lang="zh-CN" altLang="en-US" sz="2000" dirty="0" smtClean="0"/>
              <a:t>（</a:t>
            </a:r>
            <a:r>
              <a:rPr lang="en-US" altLang="zh-CN" sz="2000" dirty="0" smtClean="0"/>
              <a:t>G</a:t>
            </a:r>
            <a:r>
              <a:rPr lang="zh-CN" altLang="en-US" sz="2000" dirty="0" smtClean="0"/>
              <a:t>和</a:t>
            </a:r>
            <a:r>
              <a:rPr lang="en-US" altLang="zh-CN" sz="2000" dirty="0" smtClean="0"/>
              <a:t>H</a:t>
            </a:r>
            <a:r>
              <a:rPr lang="zh-CN" altLang="en-US" sz="2000" dirty="0" smtClean="0"/>
              <a:t>仅仅是顶点的名字不同）</a:t>
            </a:r>
            <a:endParaRPr lang="en-US" altLang="zh-CN" sz="2000" dirty="0" smtClean="0"/>
          </a:p>
          <a:p>
            <a:pPr marL="914400" lvl="1" indent="-457200">
              <a:buFont typeface="+mj-lt"/>
              <a:buAutoNum type="arabicParenR"/>
            </a:pPr>
            <a:r>
              <a:rPr lang="en-US" altLang="zh-CN" sz="2000" dirty="0" smtClean="0"/>
              <a:t>Alice</a:t>
            </a:r>
            <a:r>
              <a:rPr lang="zh-CN" altLang="en-US" sz="2000" dirty="0" smtClean="0"/>
              <a:t>向</a:t>
            </a:r>
            <a:r>
              <a:rPr lang="en-US" altLang="zh-CN" sz="2000" dirty="0" smtClean="0"/>
              <a:t>Bob</a:t>
            </a:r>
            <a:r>
              <a:rPr lang="zh-CN" altLang="en-US" sz="2000" dirty="0" smtClean="0"/>
              <a:t>出示</a:t>
            </a:r>
            <a:r>
              <a:rPr lang="en-US" altLang="zh-CN" sz="2000" dirty="0" smtClean="0"/>
              <a:t>H</a:t>
            </a:r>
            <a:r>
              <a:rPr lang="zh-CN" altLang="en-US" sz="2000" dirty="0" smtClean="0"/>
              <a:t>的承诺</a:t>
            </a:r>
            <a:r>
              <a:rPr lang="en-US" altLang="zh-CN" sz="2000" dirty="0" smtClean="0"/>
              <a:t>H'</a:t>
            </a:r>
          </a:p>
          <a:p>
            <a:pPr marL="1163638" lvl="2" indent="-249238"/>
            <a:r>
              <a:rPr lang="zh-CN" altLang="en-US" dirty="0" smtClean="0"/>
              <a:t>承诺，不出示</a:t>
            </a:r>
            <a:r>
              <a:rPr lang="en-US" altLang="zh-CN" dirty="0" smtClean="0"/>
              <a:t>H</a:t>
            </a:r>
            <a:r>
              <a:rPr lang="zh-CN" altLang="en-US" dirty="0" smtClean="0"/>
              <a:t>的情况下声称是</a:t>
            </a:r>
            <a:r>
              <a:rPr lang="en-US" altLang="zh-CN" dirty="0" smtClean="0"/>
              <a:t>H</a:t>
            </a:r>
            <a:r>
              <a:rPr lang="zh-CN" altLang="en-US" dirty="0" smtClean="0"/>
              <a:t>，并能在必要时证明它</a:t>
            </a:r>
            <a:endParaRPr lang="en-US" altLang="zh-CN" dirty="0" smtClean="0"/>
          </a:p>
          <a:p>
            <a:pPr marL="914400" lvl="1" indent="-457200">
              <a:buFont typeface="+mj-lt"/>
              <a:buAutoNum type="arabicParenR"/>
            </a:pPr>
            <a:r>
              <a:rPr lang="en-US" altLang="zh-CN" sz="2000" dirty="0" smtClean="0"/>
              <a:t>Bob</a:t>
            </a:r>
            <a:r>
              <a:rPr lang="zh-CN" altLang="en-US" sz="2000" dirty="0" smtClean="0"/>
              <a:t>要求</a:t>
            </a:r>
            <a:r>
              <a:rPr lang="en-US" altLang="zh-CN" sz="2000" dirty="0" smtClean="0"/>
              <a:t>Alice</a:t>
            </a:r>
            <a:r>
              <a:rPr lang="zh-CN" altLang="en-US" sz="2000" dirty="0" smtClean="0"/>
              <a:t>：</a:t>
            </a:r>
            <a:endParaRPr lang="en-US" altLang="zh-CN" sz="2000" dirty="0" smtClean="0"/>
          </a:p>
          <a:p>
            <a:pPr marL="1163638" lvl="2" indent="-249238">
              <a:buFont typeface="+mj-lt"/>
              <a:buAutoNum type="alphaLcPeriod"/>
            </a:pPr>
            <a:r>
              <a:rPr lang="zh-CN" altLang="en-US" dirty="0" smtClean="0"/>
              <a:t>并证明</a:t>
            </a:r>
            <a:r>
              <a:rPr lang="en-US" altLang="zh-CN" dirty="0" smtClean="0"/>
              <a:t>H</a:t>
            </a:r>
            <a:r>
              <a:rPr lang="zh-CN" altLang="en-US" dirty="0" smtClean="0"/>
              <a:t>与</a:t>
            </a:r>
            <a:r>
              <a:rPr lang="en-US" altLang="zh-CN" dirty="0" smtClean="0"/>
              <a:t>G</a:t>
            </a:r>
            <a:r>
              <a:rPr lang="zh-CN" altLang="en-US" dirty="0" smtClean="0"/>
              <a:t>同构</a:t>
            </a:r>
            <a:endParaRPr lang="en-US" altLang="zh-CN" dirty="0" smtClean="0"/>
          </a:p>
          <a:p>
            <a:pPr marL="1163638" lvl="2" indent="-249238">
              <a:buFont typeface="+mj-lt"/>
              <a:buAutoNum type="alphaLcPeriod"/>
            </a:pPr>
            <a:r>
              <a:rPr lang="zh-CN" altLang="en-US" dirty="0" smtClean="0"/>
              <a:t>或者，出示</a:t>
            </a:r>
            <a:r>
              <a:rPr lang="en-US" altLang="zh-CN" dirty="0" smtClean="0"/>
              <a:t>H</a:t>
            </a:r>
            <a:r>
              <a:rPr lang="zh-CN" altLang="en-US" dirty="0" smtClean="0"/>
              <a:t>的一条汉密尔顿回路</a:t>
            </a:r>
            <a:endParaRPr lang="en-US" altLang="zh-CN" dirty="0" smtClean="0"/>
          </a:p>
          <a:p>
            <a:pPr marL="914400" lvl="1" indent="-457200">
              <a:buFont typeface="+mj-lt"/>
              <a:buAutoNum type="arabicParenR"/>
            </a:pPr>
            <a:r>
              <a:rPr lang="en-US" altLang="zh-CN" sz="2000" dirty="0" smtClean="0"/>
              <a:t>Alice</a:t>
            </a:r>
            <a:r>
              <a:rPr lang="zh-CN" altLang="en-US" sz="2000" dirty="0" smtClean="0"/>
              <a:t>：</a:t>
            </a:r>
            <a:endParaRPr lang="en-US" altLang="zh-CN" sz="2000" dirty="0" smtClean="0"/>
          </a:p>
          <a:p>
            <a:pPr marL="1163638" lvl="2" indent="-306388">
              <a:buFont typeface="+mj-lt"/>
              <a:buAutoNum type="alphaLcPeriod"/>
            </a:pPr>
            <a:r>
              <a:rPr lang="zh-CN" altLang="en-US" dirty="0" smtClean="0"/>
              <a:t>揭示</a:t>
            </a:r>
            <a:r>
              <a:rPr lang="en-US" altLang="zh-CN" dirty="0" smtClean="0"/>
              <a:t>H</a:t>
            </a:r>
            <a:r>
              <a:rPr lang="zh-CN" altLang="en-US" dirty="0" smtClean="0"/>
              <a:t>（由</a:t>
            </a:r>
            <a:r>
              <a:rPr lang="en-US" altLang="zh-CN" dirty="0" smtClean="0"/>
              <a:t>H'</a:t>
            </a:r>
            <a:r>
              <a:rPr lang="zh-CN" altLang="en-US" dirty="0" smtClean="0"/>
              <a:t>恢复</a:t>
            </a:r>
            <a:r>
              <a:rPr lang="en-US" altLang="zh-CN" dirty="0" smtClean="0"/>
              <a:t>H</a:t>
            </a:r>
            <a:r>
              <a:rPr lang="zh-CN" altLang="en-US" dirty="0" smtClean="0"/>
              <a:t>），并证明</a:t>
            </a:r>
            <a:r>
              <a:rPr lang="en-US" altLang="zh-CN" dirty="0" smtClean="0"/>
              <a:t>H</a:t>
            </a:r>
            <a:r>
              <a:rPr lang="zh-CN" altLang="en-US" dirty="0" smtClean="0"/>
              <a:t>与</a:t>
            </a:r>
            <a:r>
              <a:rPr lang="en-US" altLang="zh-CN" dirty="0" smtClean="0"/>
              <a:t>G</a:t>
            </a:r>
            <a:r>
              <a:rPr lang="zh-CN" altLang="en-US" dirty="0" smtClean="0"/>
              <a:t>同构</a:t>
            </a:r>
            <a:endParaRPr lang="en-US" altLang="zh-CN" dirty="0" smtClean="0"/>
          </a:p>
          <a:p>
            <a:pPr marL="1163638" lvl="2" indent="-306388">
              <a:buFont typeface="+mj-lt"/>
              <a:buAutoNum type="alphaLcPeriod"/>
            </a:pPr>
            <a:r>
              <a:rPr lang="zh-CN" altLang="en-US" dirty="0" smtClean="0"/>
              <a:t>揭示</a:t>
            </a:r>
            <a:r>
              <a:rPr lang="en-US" altLang="zh-CN" dirty="0" smtClean="0"/>
              <a:t>H’</a:t>
            </a:r>
            <a:r>
              <a:rPr lang="zh-CN" altLang="en-US" dirty="0" smtClean="0"/>
              <a:t>中汉密尔顿回路所在的边</a:t>
            </a:r>
            <a:endParaRPr lang="en-US" altLang="zh-CN" dirty="0" smtClean="0"/>
          </a:p>
          <a:p>
            <a:pPr lvl="1"/>
            <a:r>
              <a:rPr lang="zh-CN" altLang="en-US" sz="2000" dirty="0" smtClean="0"/>
              <a:t>以上过程反复执行</a:t>
            </a:r>
            <a:r>
              <a:rPr lang="en-US" altLang="zh-CN" sz="2000" dirty="0" smtClean="0"/>
              <a:t>n</a:t>
            </a:r>
            <a:r>
              <a:rPr lang="zh-CN" altLang="en-US" sz="2000" dirty="0" smtClean="0"/>
              <a:t>次</a:t>
            </a:r>
            <a:endParaRPr 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49</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4207887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密码协议是使用密码学的协议</a:t>
            </a:r>
            <a:endParaRPr lang="en-US" altLang="zh-CN" dirty="0" smtClean="0"/>
          </a:p>
          <a:p>
            <a:endParaRPr lang="en-US" altLang="zh-CN" dirty="0" smtClean="0"/>
          </a:p>
          <a:p>
            <a:r>
              <a:rPr lang="zh-CN" altLang="en-US" dirty="0" smtClean="0"/>
              <a:t>密码协议的例子：</a:t>
            </a:r>
            <a:endParaRPr lang="en-US" altLang="zh-CN" dirty="0" smtClean="0"/>
          </a:p>
          <a:p>
            <a:pPr lvl="1"/>
            <a:r>
              <a:rPr lang="zh-CN" altLang="en-US" dirty="0" smtClean="0"/>
              <a:t>密钥协商协议</a:t>
            </a:r>
            <a:endParaRPr lang="en-US" altLang="zh-CN" dirty="0" smtClean="0"/>
          </a:p>
          <a:p>
            <a:pPr lvl="1"/>
            <a:r>
              <a:rPr lang="zh-CN" altLang="en-US" dirty="0" smtClean="0"/>
              <a:t>密钥分配协议</a:t>
            </a:r>
            <a:endParaRPr lang="en-US" altLang="zh-CN" dirty="0" smtClean="0"/>
          </a:p>
          <a:p>
            <a:pPr lvl="1"/>
            <a:r>
              <a:rPr lang="zh-CN" altLang="en-US" dirty="0" smtClean="0"/>
              <a:t>不经意传输协议</a:t>
            </a:r>
            <a:endParaRPr lang="en-US" altLang="zh-CN" dirty="0" smtClean="0"/>
          </a:p>
          <a:p>
            <a:pPr lvl="1"/>
            <a:r>
              <a:rPr lang="zh-CN" altLang="en-US" dirty="0" smtClean="0"/>
              <a:t>认证协议</a:t>
            </a:r>
            <a:endParaRPr lang="en-US" altLang="zh-CN" dirty="0" smtClean="0"/>
          </a:p>
          <a:p>
            <a:pPr lvl="1"/>
            <a:r>
              <a:rPr lang="zh-CN" altLang="en-US" dirty="0" smtClean="0"/>
              <a:t>盲签名协议</a:t>
            </a:r>
            <a:endParaRPr lang="en-US" altLang="zh-CN" dirty="0" smtClean="0"/>
          </a:p>
          <a:p>
            <a:pPr lvl="1"/>
            <a:r>
              <a:rPr lang="zh-CN" altLang="en-US" dirty="0" smtClean="0"/>
              <a:t>电子商务协议</a:t>
            </a:r>
            <a:endParaRPr lang="en-US" altLang="zh-CN" dirty="0" smtClean="0"/>
          </a:p>
          <a:p>
            <a:pPr lvl="1"/>
            <a:r>
              <a:rPr lang="zh-CN" altLang="en-US" dirty="0" smtClean="0"/>
              <a:t>等等</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1750715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446913" y="1196752"/>
            <a:ext cx="2182941" cy="1960588"/>
            <a:chOff x="3376080" y="1395635"/>
            <a:chExt cx="2182941" cy="1960588"/>
          </a:xfrm>
        </p:grpSpPr>
        <p:sp>
          <p:nvSpPr>
            <p:cNvPr id="6" name="椭圆 5"/>
            <p:cNvSpPr/>
            <p:nvPr/>
          </p:nvSpPr>
          <p:spPr>
            <a:xfrm>
              <a:off x="4406893" y="1395635"/>
              <a:ext cx="144016" cy="14401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7" name="椭圆 6"/>
            <p:cNvSpPr/>
            <p:nvPr/>
          </p:nvSpPr>
          <p:spPr>
            <a:xfrm>
              <a:off x="3376080" y="2132087"/>
              <a:ext cx="144016" cy="14401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8" name="椭圆 7"/>
            <p:cNvSpPr/>
            <p:nvPr/>
          </p:nvSpPr>
          <p:spPr>
            <a:xfrm>
              <a:off x="3808128" y="3212207"/>
              <a:ext cx="144016" cy="14401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9" name="椭圆 8"/>
            <p:cNvSpPr/>
            <p:nvPr/>
          </p:nvSpPr>
          <p:spPr>
            <a:xfrm>
              <a:off x="5126973" y="3195835"/>
              <a:ext cx="144016" cy="1440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椭圆 9"/>
            <p:cNvSpPr/>
            <p:nvPr/>
          </p:nvSpPr>
          <p:spPr>
            <a:xfrm>
              <a:off x="5415005" y="2115715"/>
              <a:ext cx="144016" cy="14401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12" name="直接连接符 11"/>
            <p:cNvCxnSpPr>
              <a:stCxn id="6" idx="4"/>
              <a:endCxn id="7" idx="6"/>
            </p:cNvCxnSpPr>
            <p:nvPr/>
          </p:nvCxnSpPr>
          <p:spPr>
            <a:xfrm flipH="1">
              <a:off x="3520096" y="1539651"/>
              <a:ext cx="958805" cy="664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4"/>
              <a:endCxn id="8" idx="7"/>
            </p:cNvCxnSpPr>
            <p:nvPr/>
          </p:nvCxnSpPr>
          <p:spPr>
            <a:xfrm flipH="1">
              <a:off x="3931053" y="1539651"/>
              <a:ext cx="547848" cy="1693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1"/>
              <a:endCxn id="7" idx="6"/>
            </p:cNvCxnSpPr>
            <p:nvPr/>
          </p:nvCxnSpPr>
          <p:spPr>
            <a:xfrm flipH="1" flipV="1">
              <a:off x="3520096" y="2204095"/>
              <a:ext cx="1627968" cy="1012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0" idx="2"/>
              <a:endCxn id="9" idx="1"/>
            </p:cNvCxnSpPr>
            <p:nvPr/>
          </p:nvCxnSpPr>
          <p:spPr>
            <a:xfrm flipH="1">
              <a:off x="5148064" y="2187723"/>
              <a:ext cx="266941" cy="1029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0" idx="2"/>
              <a:endCxn id="8" idx="7"/>
            </p:cNvCxnSpPr>
            <p:nvPr/>
          </p:nvCxnSpPr>
          <p:spPr>
            <a:xfrm flipH="1">
              <a:off x="3931053" y="2187723"/>
              <a:ext cx="1483952" cy="104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 idx="4"/>
              <a:endCxn id="10" idx="2"/>
            </p:cNvCxnSpPr>
            <p:nvPr/>
          </p:nvCxnSpPr>
          <p:spPr>
            <a:xfrm>
              <a:off x="4478901" y="1539651"/>
              <a:ext cx="936104" cy="64807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5" name="组合 134"/>
          <p:cNvGrpSpPr/>
          <p:nvPr/>
        </p:nvGrpSpPr>
        <p:grpSpPr>
          <a:xfrm>
            <a:off x="5120871" y="1052736"/>
            <a:ext cx="2002213" cy="2023875"/>
            <a:chOff x="4973787" y="1408853"/>
            <a:chExt cx="2002213" cy="2023875"/>
          </a:xfrm>
        </p:grpSpPr>
        <p:grpSp>
          <p:nvGrpSpPr>
            <p:cNvPr id="102" name="组合 101"/>
            <p:cNvGrpSpPr/>
            <p:nvPr/>
          </p:nvGrpSpPr>
          <p:grpSpPr>
            <a:xfrm>
              <a:off x="4976855" y="1408853"/>
              <a:ext cx="1996884" cy="2016224"/>
              <a:chOff x="1331640" y="3933056"/>
              <a:chExt cx="1996884" cy="2016224"/>
            </a:xfrm>
          </p:grpSpPr>
          <p:sp>
            <p:nvSpPr>
              <p:cNvPr id="63" name="椭圆 62"/>
              <p:cNvSpPr/>
              <p:nvPr/>
            </p:nvSpPr>
            <p:spPr>
              <a:xfrm>
                <a:off x="1331640" y="4797152"/>
                <a:ext cx="144016" cy="14401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4" name="椭圆 63"/>
              <p:cNvSpPr/>
              <p:nvPr/>
            </p:nvSpPr>
            <p:spPr>
              <a:xfrm>
                <a:off x="1709307" y="5805264"/>
                <a:ext cx="144016" cy="14401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65" name="椭圆 64"/>
              <p:cNvSpPr/>
              <p:nvPr/>
            </p:nvSpPr>
            <p:spPr>
              <a:xfrm>
                <a:off x="2242241" y="3933056"/>
                <a:ext cx="144016" cy="14401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66" name="椭圆 65"/>
              <p:cNvSpPr/>
              <p:nvPr/>
            </p:nvSpPr>
            <p:spPr>
              <a:xfrm>
                <a:off x="2896476" y="5805264"/>
                <a:ext cx="144016" cy="1440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67" name="椭圆 66"/>
              <p:cNvSpPr/>
              <p:nvPr/>
            </p:nvSpPr>
            <p:spPr>
              <a:xfrm>
                <a:off x="3184508" y="4797152"/>
                <a:ext cx="144016" cy="14401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68" name="直接连接符 67"/>
              <p:cNvCxnSpPr>
                <a:stCxn id="63" idx="6"/>
                <a:endCxn id="64" idx="0"/>
              </p:cNvCxnSpPr>
              <p:nvPr/>
            </p:nvCxnSpPr>
            <p:spPr>
              <a:xfrm>
                <a:off x="1475656" y="4869160"/>
                <a:ext cx="305659"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3" idx="6"/>
                <a:endCxn id="65" idx="4"/>
              </p:cNvCxnSpPr>
              <p:nvPr/>
            </p:nvCxnSpPr>
            <p:spPr>
              <a:xfrm flipV="1">
                <a:off x="1475656" y="4077072"/>
                <a:ext cx="838593"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6" idx="1"/>
                <a:endCxn id="64" idx="7"/>
              </p:cNvCxnSpPr>
              <p:nvPr/>
            </p:nvCxnSpPr>
            <p:spPr>
              <a:xfrm flipH="1">
                <a:off x="1832232" y="5826355"/>
                <a:ext cx="1085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7" idx="2"/>
                <a:endCxn id="66" idx="1"/>
              </p:cNvCxnSpPr>
              <p:nvPr/>
            </p:nvCxnSpPr>
            <p:spPr>
              <a:xfrm flipH="1">
                <a:off x="2917567" y="4869160"/>
                <a:ext cx="266941" cy="957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7" idx="2"/>
                <a:endCxn id="65" idx="4"/>
              </p:cNvCxnSpPr>
              <p:nvPr/>
            </p:nvCxnSpPr>
            <p:spPr>
              <a:xfrm flipH="1" flipV="1">
                <a:off x="2314249" y="4077072"/>
                <a:ext cx="870259"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3" idx="6"/>
                <a:endCxn id="67" idx="2"/>
              </p:cNvCxnSpPr>
              <p:nvPr/>
            </p:nvCxnSpPr>
            <p:spPr>
              <a:xfrm>
                <a:off x="1475656" y="4869160"/>
                <a:ext cx="170885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3" name="矩形 102"/>
            <p:cNvSpPr/>
            <p:nvPr/>
          </p:nvSpPr>
          <p:spPr>
            <a:xfrm>
              <a:off x="5120871" y="2235088"/>
              <a:ext cx="1708852" cy="181877"/>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5487847" y="3250851"/>
              <a:ext cx="1053844" cy="181877"/>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rot="4427406">
              <a:off x="4823862" y="2752407"/>
              <a:ext cx="888985" cy="198718"/>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rot="6333890">
              <a:off x="6312184" y="2747040"/>
              <a:ext cx="888985" cy="198718"/>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rot="8276863">
              <a:off x="4973787" y="1808217"/>
              <a:ext cx="1116056" cy="204830"/>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rot="13384246">
              <a:off x="5859944" y="1818626"/>
              <a:ext cx="1116056" cy="204830"/>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rot="15137493">
              <a:off x="5348582" y="2326762"/>
              <a:ext cx="1799908" cy="191936"/>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rot="17034290">
              <a:off x="4819731" y="2317270"/>
              <a:ext cx="1799908" cy="191936"/>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rot="1946426">
              <a:off x="4992388" y="2759540"/>
              <a:ext cx="1697721" cy="197961"/>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rot="19563162">
              <a:off x="5349559" y="2744965"/>
              <a:ext cx="1620991" cy="187883"/>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a:off x="1518921" y="3892986"/>
            <a:ext cx="1996884" cy="2016224"/>
            <a:chOff x="1331640" y="3933056"/>
            <a:chExt cx="1996884" cy="2016224"/>
          </a:xfrm>
        </p:grpSpPr>
        <p:sp>
          <p:nvSpPr>
            <p:cNvPr id="114" name="椭圆 113"/>
            <p:cNvSpPr/>
            <p:nvPr/>
          </p:nvSpPr>
          <p:spPr>
            <a:xfrm>
              <a:off x="1331640" y="4797152"/>
              <a:ext cx="144016" cy="14401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15" name="椭圆 114"/>
            <p:cNvSpPr/>
            <p:nvPr/>
          </p:nvSpPr>
          <p:spPr>
            <a:xfrm>
              <a:off x="1709307" y="5805264"/>
              <a:ext cx="144016" cy="14401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16" name="椭圆 115"/>
            <p:cNvSpPr/>
            <p:nvPr/>
          </p:nvSpPr>
          <p:spPr>
            <a:xfrm>
              <a:off x="2242241" y="3933056"/>
              <a:ext cx="144016" cy="14401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17" name="椭圆 116"/>
            <p:cNvSpPr/>
            <p:nvPr/>
          </p:nvSpPr>
          <p:spPr>
            <a:xfrm>
              <a:off x="2896476" y="5805264"/>
              <a:ext cx="144016" cy="1440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18" name="椭圆 117"/>
            <p:cNvSpPr/>
            <p:nvPr/>
          </p:nvSpPr>
          <p:spPr>
            <a:xfrm>
              <a:off x="3184508" y="4797152"/>
              <a:ext cx="144016" cy="14401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119" name="直接连接符 118"/>
            <p:cNvCxnSpPr>
              <a:stCxn id="114" idx="6"/>
              <a:endCxn id="115" idx="0"/>
            </p:cNvCxnSpPr>
            <p:nvPr/>
          </p:nvCxnSpPr>
          <p:spPr>
            <a:xfrm>
              <a:off x="1475656" y="4869160"/>
              <a:ext cx="305659"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14" idx="6"/>
              <a:endCxn id="116" idx="4"/>
            </p:cNvCxnSpPr>
            <p:nvPr/>
          </p:nvCxnSpPr>
          <p:spPr>
            <a:xfrm flipV="1">
              <a:off x="1475656" y="4077072"/>
              <a:ext cx="838593"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17" idx="1"/>
              <a:endCxn id="115" idx="7"/>
            </p:cNvCxnSpPr>
            <p:nvPr/>
          </p:nvCxnSpPr>
          <p:spPr>
            <a:xfrm flipH="1">
              <a:off x="1832232" y="5826355"/>
              <a:ext cx="1085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18" idx="2"/>
              <a:endCxn id="117" idx="1"/>
            </p:cNvCxnSpPr>
            <p:nvPr/>
          </p:nvCxnSpPr>
          <p:spPr>
            <a:xfrm flipH="1">
              <a:off x="2917567" y="4869160"/>
              <a:ext cx="266941" cy="957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18" idx="2"/>
              <a:endCxn id="116" idx="4"/>
            </p:cNvCxnSpPr>
            <p:nvPr/>
          </p:nvCxnSpPr>
          <p:spPr>
            <a:xfrm flipH="1" flipV="1">
              <a:off x="2314249" y="4077072"/>
              <a:ext cx="870259"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14" idx="6"/>
              <a:endCxn id="118" idx="2"/>
            </p:cNvCxnSpPr>
            <p:nvPr/>
          </p:nvCxnSpPr>
          <p:spPr>
            <a:xfrm>
              <a:off x="1475656" y="4869160"/>
              <a:ext cx="170885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9" name="组合 158"/>
          <p:cNvGrpSpPr/>
          <p:nvPr/>
        </p:nvGrpSpPr>
        <p:grpSpPr>
          <a:xfrm>
            <a:off x="5076056" y="3888906"/>
            <a:ext cx="1996884" cy="2016224"/>
            <a:chOff x="5022075" y="4205677"/>
            <a:chExt cx="1996884" cy="2016224"/>
          </a:xfrm>
        </p:grpSpPr>
        <p:grpSp>
          <p:nvGrpSpPr>
            <p:cNvPr id="137" name="组合 136"/>
            <p:cNvGrpSpPr/>
            <p:nvPr/>
          </p:nvGrpSpPr>
          <p:grpSpPr>
            <a:xfrm>
              <a:off x="5022075" y="4205677"/>
              <a:ext cx="1996884" cy="2016224"/>
              <a:chOff x="1331640" y="3933056"/>
              <a:chExt cx="1996884" cy="2016224"/>
            </a:xfrm>
          </p:grpSpPr>
          <p:sp>
            <p:nvSpPr>
              <p:cNvPr id="148" name="椭圆 147"/>
              <p:cNvSpPr/>
              <p:nvPr/>
            </p:nvSpPr>
            <p:spPr>
              <a:xfrm>
                <a:off x="1331640" y="4797152"/>
                <a:ext cx="144016" cy="14401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49" name="椭圆 148"/>
              <p:cNvSpPr/>
              <p:nvPr/>
            </p:nvSpPr>
            <p:spPr>
              <a:xfrm>
                <a:off x="1709307" y="5805264"/>
                <a:ext cx="144016" cy="14401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50" name="椭圆 149"/>
              <p:cNvSpPr/>
              <p:nvPr/>
            </p:nvSpPr>
            <p:spPr>
              <a:xfrm>
                <a:off x="2242241" y="3933056"/>
                <a:ext cx="144016" cy="14401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51" name="椭圆 150"/>
              <p:cNvSpPr/>
              <p:nvPr/>
            </p:nvSpPr>
            <p:spPr>
              <a:xfrm>
                <a:off x="2896476" y="5805264"/>
                <a:ext cx="144016" cy="1440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52" name="椭圆 151"/>
              <p:cNvSpPr/>
              <p:nvPr/>
            </p:nvSpPr>
            <p:spPr>
              <a:xfrm>
                <a:off x="3184508" y="4797152"/>
                <a:ext cx="144016" cy="14401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153" name="直接连接符 152"/>
              <p:cNvCxnSpPr>
                <a:stCxn id="148" idx="6"/>
                <a:endCxn id="149" idx="0"/>
              </p:cNvCxnSpPr>
              <p:nvPr/>
            </p:nvCxnSpPr>
            <p:spPr>
              <a:xfrm>
                <a:off x="1475656" y="4869160"/>
                <a:ext cx="305659" cy="93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48" idx="6"/>
                <a:endCxn id="150" idx="4"/>
              </p:cNvCxnSpPr>
              <p:nvPr/>
            </p:nvCxnSpPr>
            <p:spPr>
              <a:xfrm flipV="1">
                <a:off x="1475656" y="4077072"/>
                <a:ext cx="838593" cy="7920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51" idx="1"/>
                <a:endCxn id="149" idx="7"/>
              </p:cNvCxnSpPr>
              <p:nvPr/>
            </p:nvCxnSpPr>
            <p:spPr>
              <a:xfrm flipH="1">
                <a:off x="1832232" y="5826355"/>
                <a:ext cx="1085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52" idx="2"/>
                <a:endCxn id="151" idx="1"/>
              </p:cNvCxnSpPr>
              <p:nvPr/>
            </p:nvCxnSpPr>
            <p:spPr>
              <a:xfrm flipH="1">
                <a:off x="2917567" y="4869160"/>
                <a:ext cx="266941" cy="9571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52" idx="2"/>
                <a:endCxn id="150" idx="4"/>
              </p:cNvCxnSpPr>
              <p:nvPr/>
            </p:nvCxnSpPr>
            <p:spPr>
              <a:xfrm flipH="1" flipV="1">
                <a:off x="2314249" y="4077072"/>
                <a:ext cx="870259" cy="7920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48" idx="6"/>
                <a:endCxn id="152" idx="2"/>
              </p:cNvCxnSpPr>
              <p:nvPr/>
            </p:nvCxnSpPr>
            <p:spPr>
              <a:xfrm>
                <a:off x="1475656" y="4869160"/>
                <a:ext cx="170885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8" name="矩形 137"/>
            <p:cNvSpPr/>
            <p:nvPr/>
          </p:nvSpPr>
          <p:spPr>
            <a:xfrm>
              <a:off x="5166091" y="5031912"/>
              <a:ext cx="1708852" cy="181877"/>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rot="15137493">
              <a:off x="5393802" y="5123586"/>
              <a:ext cx="1799908" cy="191936"/>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rot="17034290">
              <a:off x="4864951" y="5114094"/>
              <a:ext cx="1799908" cy="191936"/>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rot="1946426">
              <a:off x="5037608" y="5556364"/>
              <a:ext cx="1697721" cy="197961"/>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rot="19563162">
              <a:off x="5394779" y="5541789"/>
              <a:ext cx="1620991" cy="187883"/>
            </a:xfrm>
            <a:prstGeom prst="rect">
              <a:avLst/>
            </a:prstGeom>
            <a:pattFill prst="solidDmnd">
              <a:fgClr>
                <a:schemeClr val="accent1"/>
              </a:fgClr>
              <a:bgClr>
                <a:schemeClr val="bg1"/>
              </a:bgClr>
            </a:patt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0" name="TextBox 159"/>
          <p:cNvSpPr txBox="1"/>
          <p:nvPr/>
        </p:nvSpPr>
        <p:spPr>
          <a:xfrm>
            <a:off x="2152716" y="3140968"/>
            <a:ext cx="697627" cy="400110"/>
          </a:xfrm>
          <a:prstGeom prst="rect">
            <a:avLst/>
          </a:prstGeom>
          <a:noFill/>
        </p:spPr>
        <p:txBody>
          <a:bodyPr wrap="none" rtlCol="0">
            <a:spAutoFit/>
          </a:bodyPr>
          <a:lstStyle/>
          <a:p>
            <a:r>
              <a:rPr lang="zh-CN" altLang="en-US" sz="2000" dirty="0">
                <a:latin typeface="楷体" pitchFamily="49" charset="-122"/>
                <a:ea typeface="楷体" pitchFamily="49" charset="-122"/>
              </a:rPr>
              <a:t>原图</a:t>
            </a:r>
          </a:p>
        </p:txBody>
      </p:sp>
      <p:sp>
        <p:nvSpPr>
          <p:cNvPr id="161" name="TextBox 160"/>
          <p:cNvSpPr txBox="1"/>
          <p:nvPr/>
        </p:nvSpPr>
        <p:spPr>
          <a:xfrm>
            <a:off x="5292080" y="3140968"/>
            <a:ext cx="1723549" cy="400110"/>
          </a:xfrm>
          <a:prstGeom prst="rect">
            <a:avLst/>
          </a:prstGeom>
          <a:noFill/>
        </p:spPr>
        <p:txBody>
          <a:bodyPr wrap="none" rtlCol="0">
            <a:spAutoFit/>
          </a:bodyPr>
          <a:lstStyle/>
          <a:p>
            <a:r>
              <a:rPr lang="zh-CN" altLang="en-US" sz="2000" dirty="0" smtClean="0">
                <a:latin typeface="楷体" pitchFamily="49" charset="-122"/>
                <a:ea typeface="楷体" pitchFamily="49" charset="-122"/>
              </a:rPr>
              <a:t>承诺的同构图</a:t>
            </a:r>
            <a:endParaRPr lang="zh-CN" altLang="en-US" sz="2000" dirty="0">
              <a:latin typeface="楷体" pitchFamily="49" charset="-122"/>
              <a:ea typeface="楷体" pitchFamily="49" charset="-122"/>
            </a:endParaRPr>
          </a:p>
        </p:txBody>
      </p:sp>
      <p:sp>
        <p:nvSpPr>
          <p:cNvPr id="162" name="TextBox 161"/>
          <p:cNvSpPr txBox="1"/>
          <p:nvPr/>
        </p:nvSpPr>
        <p:spPr>
          <a:xfrm>
            <a:off x="1691680" y="5877456"/>
            <a:ext cx="1723549" cy="400110"/>
          </a:xfrm>
          <a:prstGeom prst="rect">
            <a:avLst/>
          </a:prstGeom>
          <a:noFill/>
        </p:spPr>
        <p:txBody>
          <a:bodyPr wrap="none" rtlCol="0">
            <a:spAutoFit/>
          </a:bodyPr>
          <a:lstStyle/>
          <a:p>
            <a:r>
              <a:rPr lang="zh-CN" altLang="en-US" sz="2000" dirty="0" smtClean="0">
                <a:latin typeface="楷体" pitchFamily="49" charset="-122"/>
                <a:ea typeface="楷体" pitchFamily="49" charset="-122"/>
              </a:rPr>
              <a:t>揭示的同构图</a:t>
            </a:r>
            <a:endParaRPr lang="zh-CN" altLang="en-US" sz="2000" dirty="0">
              <a:latin typeface="楷体" pitchFamily="49" charset="-122"/>
              <a:ea typeface="楷体" pitchFamily="49" charset="-122"/>
            </a:endParaRPr>
          </a:p>
        </p:txBody>
      </p:sp>
      <p:sp>
        <p:nvSpPr>
          <p:cNvPr id="163" name="TextBox 162"/>
          <p:cNvSpPr txBox="1"/>
          <p:nvPr/>
        </p:nvSpPr>
        <p:spPr>
          <a:xfrm>
            <a:off x="5364088" y="5909210"/>
            <a:ext cx="1467068" cy="400110"/>
          </a:xfrm>
          <a:prstGeom prst="rect">
            <a:avLst/>
          </a:prstGeom>
          <a:noFill/>
        </p:spPr>
        <p:txBody>
          <a:bodyPr wrap="none" rtlCol="0">
            <a:spAutoFit/>
          </a:bodyPr>
          <a:lstStyle/>
          <a:p>
            <a:r>
              <a:rPr lang="zh-CN" altLang="en-US" sz="2000" dirty="0" smtClean="0">
                <a:latin typeface="楷体" pitchFamily="49" charset="-122"/>
                <a:ea typeface="楷体" pitchFamily="49" charset="-122"/>
              </a:rPr>
              <a:t>揭示的回路</a:t>
            </a:r>
            <a:endParaRPr lang="zh-CN" altLang="en-US" sz="2000" dirty="0">
              <a:latin typeface="楷体" pitchFamily="49" charset="-122"/>
              <a:ea typeface="楷体" pitchFamily="49" charset="-122"/>
            </a:endParaRPr>
          </a:p>
        </p:txBody>
      </p:sp>
      <p:sp>
        <p:nvSpPr>
          <p:cNvPr id="164" name="页脚占位符 16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65" name="灯片编号占位符 164"/>
          <p:cNvSpPr>
            <a:spLocks noGrp="1"/>
          </p:cNvSpPr>
          <p:nvPr>
            <p:ph type="sldNum" sz="quarter" idx="10"/>
          </p:nvPr>
        </p:nvSpPr>
        <p:spPr/>
        <p:txBody>
          <a:bodyPr/>
          <a:lstStyle/>
          <a:p>
            <a:pPr>
              <a:defRPr/>
            </a:pPr>
            <a:fld id="{3B7484B5-1F67-4C82-B7D7-3383E5F545DB}" type="slidenum">
              <a:rPr lang="zh-CN" altLang="en-US" smtClean="0"/>
              <a:pPr>
                <a:defRPr/>
              </a:pPr>
              <a:t>50</a:t>
            </a:fld>
            <a:endParaRPr lang="en-US" altLang="zh-CN" dirty="0"/>
          </a:p>
        </p:txBody>
      </p:sp>
      <p:sp>
        <p:nvSpPr>
          <p:cNvPr id="74" name="流程图: 可选过程 73">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5" name="流程图: 可选过程 74">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76" name="流程图: 可选过程 75">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77" name="流程图: 可选过程 76">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78" name="流程图: 可选过程 77">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79" name="流程图: 可选过程 78">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3405838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Fiat-Shamir</a:t>
            </a:r>
            <a:r>
              <a:rPr lang="zh-CN" altLang="en-US" sz="3600" dirty="0" smtClean="0"/>
              <a:t>身份认证协议</a:t>
            </a:r>
            <a:r>
              <a:rPr lang="en-US" altLang="zh-CN" sz="3600" dirty="0" smtClean="0"/>
              <a:t>(</a:t>
            </a:r>
            <a:r>
              <a:rPr lang="zh-CN" altLang="en-US" sz="3600" dirty="0" smtClean="0"/>
              <a:t>基本版本</a:t>
            </a:r>
            <a:r>
              <a:rPr lang="en-US" altLang="zh-CN" sz="3600" dirty="0" smtClean="0"/>
              <a:t>)</a:t>
            </a:r>
            <a:endParaRPr lang="zh-CN" altLang="en-US" sz="3600" dirty="0"/>
          </a:p>
        </p:txBody>
      </p:sp>
      <p:sp>
        <p:nvSpPr>
          <p:cNvPr id="3" name="内容占位符 2"/>
          <p:cNvSpPr>
            <a:spLocks noGrp="1"/>
          </p:cNvSpPr>
          <p:nvPr>
            <p:ph idx="1"/>
          </p:nvPr>
        </p:nvSpPr>
        <p:spPr>
          <a:xfrm>
            <a:off x="457200" y="1295400"/>
            <a:ext cx="8363272" cy="5029200"/>
          </a:xfrm>
        </p:spPr>
        <p:txBody>
          <a:bodyPr/>
          <a:lstStyle/>
          <a:p>
            <a:r>
              <a:rPr lang="en-US" altLang="zh-CN" dirty="0" smtClean="0"/>
              <a:t>A</a:t>
            </a:r>
            <a:r>
              <a:rPr lang="zh-CN" altLang="en-US" dirty="0" smtClean="0"/>
              <a:t>向</a:t>
            </a:r>
            <a:r>
              <a:rPr lang="en-US" altLang="zh-CN" dirty="0" smtClean="0"/>
              <a:t>B</a:t>
            </a:r>
            <a:r>
              <a:rPr lang="zh-CN" altLang="en-US" dirty="0" smtClean="0"/>
              <a:t>证明拥有知识</a:t>
            </a:r>
            <a:r>
              <a:rPr lang="en-US" altLang="zh-CN" dirty="0" smtClean="0"/>
              <a:t>s</a:t>
            </a:r>
            <a:r>
              <a:rPr lang="zh-CN" altLang="en-US" dirty="0" smtClean="0"/>
              <a:t>，</a:t>
            </a:r>
            <a:endParaRPr lang="en-US" altLang="zh-CN" dirty="0" smtClean="0"/>
          </a:p>
          <a:p>
            <a:pPr marL="914400" lvl="1" indent="-457200">
              <a:buFont typeface="+mj-lt"/>
              <a:buAutoNum type="arabicPeriod"/>
            </a:pPr>
            <a:r>
              <a:rPr lang="zh-CN" altLang="en-US" dirty="0" smtClean="0"/>
              <a:t>一次设置</a:t>
            </a:r>
            <a:endParaRPr lang="en-US" altLang="zh-CN" dirty="0" smtClean="0"/>
          </a:p>
          <a:p>
            <a:pPr marL="1314450" lvl="2" indent="-457200">
              <a:buFont typeface="+mj-lt"/>
              <a:buAutoNum type="alphaLcParenR"/>
            </a:pPr>
            <a:r>
              <a:rPr lang="zh-CN" altLang="en-US" dirty="0" smtClean="0"/>
              <a:t>可信中心</a:t>
            </a:r>
            <a:r>
              <a:rPr lang="en-US" altLang="zh-CN" dirty="0" smtClean="0"/>
              <a:t>T</a:t>
            </a:r>
            <a:r>
              <a:rPr lang="zh-CN" altLang="en-US" dirty="0" smtClean="0"/>
              <a:t>选择素数</a:t>
            </a:r>
            <a:r>
              <a:rPr lang="en-US" altLang="zh-CN" dirty="0" smtClean="0"/>
              <a:t>p</a:t>
            </a:r>
            <a:r>
              <a:rPr lang="zh-CN" altLang="en-US" dirty="0" smtClean="0"/>
              <a:t>和</a:t>
            </a:r>
            <a:r>
              <a:rPr lang="en-US" altLang="zh-CN" dirty="0" smtClean="0"/>
              <a:t>q</a:t>
            </a:r>
            <a:r>
              <a:rPr lang="zh-CN" altLang="en-US" dirty="0" smtClean="0"/>
              <a:t>，公布</a:t>
            </a:r>
            <a:r>
              <a:rPr lang="en-US" altLang="zh-CN" dirty="0" smtClean="0"/>
              <a:t>n=</a:t>
            </a:r>
            <a:r>
              <a:rPr lang="en-US" altLang="zh-CN" dirty="0" err="1" smtClean="0"/>
              <a:t>pq</a:t>
            </a:r>
            <a:endParaRPr lang="en-US" altLang="zh-CN" dirty="0" smtClean="0"/>
          </a:p>
          <a:p>
            <a:pPr marL="1314450" lvl="2" indent="-457200">
              <a:buFont typeface="+mj-lt"/>
              <a:buAutoNum type="alphaLcParenR"/>
            </a:pPr>
            <a:r>
              <a:rPr lang="zh-CN" altLang="en-US" dirty="0" smtClean="0"/>
              <a:t>每个</a:t>
            </a:r>
            <a:r>
              <a:rPr lang="en-US" altLang="zh-CN" dirty="0" smtClean="0"/>
              <a:t>A</a:t>
            </a:r>
            <a:r>
              <a:rPr lang="zh-CN" altLang="en-US" dirty="0" smtClean="0"/>
              <a:t>选择与</a:t>
            </a:r>
            <a:r>
              <a:rPr lang="en-US" altLang="zh-CN" dirty="0" smtClean="0"/>
              <a:t>n</a:t>
            </a:r>
            <a:r>
              <a:rPr lang="zh-CN" altLang="en-US" dirty="0" smtClean="0"/>
              <a:t>互素的秘密</a:t>
            </a:r>
            <a:r>
              <a:rPr lang="en-US" altLang="zh-CN" dirty="0" smtClean="0"/>
              <a:t>s</a:t>
            </a:r>
            <a:r>
              <a:rPr lang="zh-CN" altLang="en-US" dirty="0" smtClean="0"/>
              <a:t>，计算</a:t>
            </a:r>
            <a:r>
              <a:rPr lang="en-US" altLang="zh-CN" dirty="0" smtClean="0"/>
              <a:t>v=s</a:t>
            </a:r>
            <a:r>
              <a:rPr lang="en-US" altLang="zh-CN" baseline="30000" dirty="0" smtClean="0"/>
              <a:t>2</a:t>
            </a:r>
            <a:r>
              <a:rPr lang="en-US" altLang="zh-CN" dirty="0" smtClean="0"/>
              <a:t> mod n</a:t>
            </a:r>
            <a:r>
              <a:rPr lang="zh-CN" altLang="en-US" dirty="0" smtClean="0"/>
              <a:t>，将</a:t>
            </a:r>
            <a:r>
              <a:rPr lang="en-US" altLang="zh-CN" dirty="0" smtClean="0"/>
              <a:t>v</a:t>
            </a:r>
            <a:r>
              <a:rPr lang="zh-CN" altLang="en-US" dirty="0" smtClean="0"/>
              <a:t>向</a:t>
            </a:r>
            <a:r>
              <a:rPr lang="en-US" altLang="zh-CN" dirty="0" smtClean="0"/>
              <a:t>T</a:t>
            </a:r>
            <a:r>
              <a:rPr lang="zh-CN" altLang="en-US" dirty="0" smtClean="0"/>
              <a:t>注册为自己的公钥</a:t>
            </a:r>
            <a:endParaRPr lang="en-US" altLang="zh-CN" dirty="0" smtClean="0"/>
          </a:p>
          <a:p>
            <a:pPr marL="1169988" lvl="2" indent="-312738"/>
            <a:r>
              <a:rPr lang="zh-CN" altLang="en-US" i="1" dirty="0" smtClean="0"/>
              <a:t>有限域的二次方根运算是个数学难题</a:t>
            </a:r>
            <a:endParaRPr lang="en-US" altLang="zh-CN" dirty="0"/>
          </a:p>
          <a:p>
            <a:pPr marL="1169988" lvl="2" indent="-312738"/>
            <a:endParaRPr lang="en-US" altLang="zh-CN" dirty="0" smtClean="0"/>
          </a:p>
          <a:p>
            <a:pPr marL="914400" lvl="1" indent="-457200">
              <a:buFont typeface="+mj-lt"/>
              <a:buAutoNum type="arabicPeriod"/>
            </a:pPr>
            <a:r>
              <a:rPr lang="zh-CN" altLang="en-US" dirty="0" smtClean="0"/>
              <a:t>协议执行</a:t>
            </a:r>
            <a:r>
              <a:rPr lang="en-US" altLang="zh-CN" dirty="0" smtClean="0"/>
              <a:t>t</a:t>
            </a:r>
            <a:r>
              <a:rPr lang="zh-CN" altLang="en-US" dirty="0" smtClean="0"/>
              <a:t>轮</a:t>
            </a:r>
            <a:endParaRPr lang="en-US" altLang="zh-CN" dirty="0" smtClean="0"/>
          </a:p>
          <a:p>
            <a:pPr marL="1314450" lvl="2" indent="-457200">
              <a:buFont typeface="+mj-lt"/>
              <a:buAutoNum type="alphaLcParenR"/>
            </a:pPr>
            <a:r>
              <a:rPr lang="en-US" altLang="zh-CN" dirty="0" smtClean="0"/>
              <a:t>A</a:t>
            </a:r>
            <a:r>
              <a:rPr lang="zh-CN" altLang="en-US" dirty="0" smtClean="0"/>
              <a:t>选择随机数</a:t>
            </a:r>
            <a:r>
              <a:rPr lang="en-US" altLang="zh-CN" dirty="0" smtClean="0"/>
              <a:t>r</a:t>
            </a:r>
            <a:r>
              <a:rPr lang="zh-CN" altLang="en-US" dirty="0" smtClean="0"/>
              <a:t>，发送</a:t>
            </a:r>
            <a:r>
              <a:rPr lang="en-US" altLang="zh-CN" dirty="0" smtClean="0"/>
              <a:t>x=r</a:t>
            </a:r>
            <a:r>
              <a:rPr lang="en-US" altLang="zh-CN" baseline="30000" dirty="0" smtClean="0"/>
              <a:t>2</a:t>
            </a:r>
            <a:r>
              <a:rPr lang="en-US" altLang="zh-CN" dirty="0" smtClean="0"/>
              <a:t> mod n</a:t>
            </a:r>
            <a:r>
              <a:rPr lang="zh-CN" altLang="en-US" dirty="0" smtClean="0"/>
              <a:t>给</a:t>
            </a:r>
            <a:r>
              <a:rPr lang="en-US" altLang="zh-CN" dirty="0" smtClean="0"/>
              <a:t>B</a:t>
            </a:r>
            <a:r>
              <a:rPr lang="zh-CN" altLang="en-US" dirty="0" smtClean="0"/>
              <a:t>（证据）</a:t>
            </a:r>
            <a:endParaRPr lang="en-US" altLang="zh-CN" dirty="0" smtClean="0"/>
          </a:p>
          <a:p>
            <a:pPr marL="1314450" lvl="2" indent="-457200">
              <a:buFont typeface="+mj-lt"/>
              <a:buAutoNum type="alphaLcParenR"/>
            </a:pPr>
            <a:r>
              <a:rPr lang="en-US" altLang="zh-CN" dirty="0" smtClean="0"/>
              <a:t>B</a:t>
            </a:r>
            <a:r>
              <a:rPr lang="zh-CN" altLang="en-US" dirty="0" smtClean="0"/>
              <a:t>随机选择比特</a:t>
            </a:r>
            <a:r>
              <a:rPr lang="en-US" altLang="zh-CN" dirty="0" smtClean="0"/>
              <a:t>e=0</a:t>
            </a:r>
            <a:r>
              <a:rPr lang="zh-CN" altLang="en-US" dirty="0" smtClean="0"/>
              <a:t>或</a:t>
            </a:r>
            <a:r>
              <a:rPr lang="en-US" altLang="zh-CN" dirty="0" smtClean="0"/>
              <a:t>1</a:t>
            </a:r>
            <a:r>
              <a:rPr lang="zh-CN" altLang="en-US" dirty="0" smtClean="0"/>
              <a:t>，发送</a:t>
            </a:r>
            <a:r>
              <a:rPr lang="en-US" altLang="zh-CN" dirty="0" smtClean="0"/>
              <a:t>e</a:t>
            </a:r>
            <a:r>
              <a:rPr lang="zh-CN" altLang="en-US" dirty="0" smtClean="0"/>
              <a:t>给</a:t>
            </a:r>
            <a:r>
              <a:rPr lang="en-US" altLang="zh-CN" dirty="0" smtClean="0"/>
              <a:t>A</a:t>
            </a:r>
            <a:r>
              <a:rPr lang="zh-CN" altLang="en-US" dirty="0" smtClean="0"/>
              <a:t>（挑战）</a:t>
            </a:r>
            <a:endParaRPr lang="en-US" altLang="zh-CN" dirty="0" smtClean="0"/>
          </a:p>
          <a:p>
            <a:pPr marL="1314450" lvl="2" indent="-457200">
              <a:buFont typeface="+mj-lt"/>
              <a:buAutoNum type="alphaLcParenR"/>
            </a:pPr>
            <a:r>
              <a:rPr lang="en-US" altLang="zh-CN" dirty="0" smtClean="0"/>
              <a:t>A</a:t>
            </a:r>
            <a:r>
              <a:rPr lang="zh-CN" altLang="en-US" dirty="0" smtClean="0"/>
              <a:t>计算</a:t>
            </a:r>
            <a:r>
              <a:rPr lang="en-US" altLang="zh-CN" dirty="0" smtClean="0"/>
              <a:t>y=r(</a:t>
            </a:r>
            <a:r>
              <a:rPr lang="zh-CN" altLang="en-US" dirty="0" smtClean="0"/>
              <a:t>若</a:t>
            </a:r>
            <a:r>
              <a:rPr lang="en-US" altLang="zh-CN" dirty="0" smtClean="0"/>
              <a:t>e=0)</a:t>
            </a:r>
            <a:r>
              <a:rPr lang="zh-CN" altLang="en-US" dirty="0" smtClean="0"/>
              <a:t>，或</a:t>
            </a:r>
            <a:r>
              <a:rPr lang="en-US" altLang="zh-CN" dirty="0" smtClean="0"/>
              <a:t>y=</a:t>
            </a:r>
            <a:r>
              <a:rPr lang="en-US" altLang="zh-CN" dirty="0" err="1" smtClean="0"/>
              <a:t>rs</a:t>
            </a:r>
            <a:r>
              <a:rPr lang="en-US" altLang="zh-CN" dirty="0" smtClean="0"/>
              <a:t> mod n(</a:t>
            </a:r>
            <a:r>
              <a:rPr lang="zh-CN" altLang="en-US" dirty="0" smtClean="0"/>
              <a:t>若</a:t>
            </a:r>
            <a:r>
              <a:rPr lang="en-US" altLang="zh-CN" dirty="0" smtClean="0"/>
              <a:t>e=1)</a:t>
            </a:r>
            <a:r>
              <a:rPr lang="zh-CN" altLang="en-US" dirty="0" smtClean="0"/>
              <a:t>，发送</a:t>
            </a:r>
            <a:r>
              <a:rPr lang="en-US" altLang="zh-CN" dirty="0" smtClean="0"/>
              <a:t>y</a:t>
            </a:r>
            <a:r>
              <a:rPr lang="zh-CN" altLang="en-US" dirty="0" smtClean="0"/>
              <a:t>给</a:t>
            </a:r>
            <a:r>
              <a:rPr lang="en-US" altLang="zh-CN" dirty="0" smtClean="0"/>
              <a:t>B</a:t>
            </a:r>
            <a:r>
              <a:rPr lang="zh-CN" altLang="en-US" dirty="0" smtClean="0"/>
              <a:t>（响应）</a:t>
            </a:r>
            <a:endParaRPr lang="en-US" altLang="zh-CN" dirty="0" smtClean="0"/>
          </a:p>
          <a:p>
            <a:pPr marL="1314450" lvl="2" indent="-457200">
              <a:buFont typeface="+mj-lt"/>
              <a:buAutoNum type="alphaLcParenR"/>
            </a:pPr>
            <a:r>
              <a:rPr lang="zh-CN" altLang="en-US" dirty="0" smtClean="0"/>
              <a:t>若</a:t>
            </a:r>
            <a:r>
              <a:rPr lang="en-US" altLang="zh-CN" dirty="0" smtClean="0"/>
              <a:t>y=0</a:t>
            </a:r>
            <a:r>
              <a:rPr lang="zh-CN" altLang="en-US" dirty="0" smtClean="0"/>
              <a:t>，则</a:t>
            </a:r>
            <a:r>
              <a:rPr lang="en-US" altLang="zh-CN" dirty="0" smtClean="0"/>
              <a:t>B</a:t>
            </a:r>
            <a:r>
              <a:rPr lang="zh-CN" altLang="en-US" dirty="0" smtClean="0"/>
              <a:t>拒绝证明；否则，验证</a:t>
            </a:r>
            <a:r>
              <a:rPr lang="en-US" altLang="zh-CN" dirty="0" smtClean="0"/>
              <a:t>y</a:t>
            </a:r>
            <a:r>
              <a:rPr lang="en-US" altLang="zh-CN" baseline="30000" dirty="0" smtClean="0"/>
              <a:t>2</a:t>
            </a:r>
            <a:r>
              <a:rPr lang="en-US" altLang="zh-CN" dirty="0" smtClean="0"/>
              <a:t>=</a:t>
            </a:r>
            <a:r>
              <a:rPr lang="en-US" altLang="zh-CN" dirty="0" err="1" smtClean="0"/>
              <a:t>xv</a:t>
            </a:r>
            <a:r>
              <a:rPr lang="en-US" altLang="zh-CN" baseline="30000" dirty="0" err="1" smtClean="0"/>
              <a:t>e</a:t>
            </a:r>
            <a:r>
              <a:rPr lang="en-US" altLang="zh-CN" dirty="0" smtClean="0"/>
              <a:t> mod n</a:t>
            </a:r>
            <a:r>
              <a:rPr lang="zh-CN" altLang="en-US" dirty="0" smtClean="0"/>
              <a:t>接受证明</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650569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解释：</a:t>
            </a:r>
            <a:endParaRPr lang="en-US" altLang="zh-CN" dirty="0" smtClean="0"/>
          </a:p>
          <a:p>
            <a:pPr lvl="1"/>
            <a:r>
              <a:rPr lang="zh-CN" altLang="en-US" dirty="0" smtClean="0"/>
              <a:t>挑战</a:t>
            </a:r>
            <a:r>
              <a:rPr lang="en-US" altLang="zh-CN" dirty="0" smtClean="0"/>
              <a:t>e=1</a:t>
            </a:r>
            <a:r>
              <a:rPr lang="zh-CN" altLang="en-US" dirty="0" smtClean="0"/>
              <a:t>是验证他关于</a:t>
            </a:r>
            <a:r>
              <a:rPr lang="en-US" altLang="zh-CN" dirty="0" smtClean="0"/>
              <a:t>s</a:t>
            </a:r>
            <a:r>
              <a:rPr lang="zh-CN" altLang="en-US" dirty="0" smtClean="0"/>
              <a:t>的知识，挑战</a:t>
            </a:r>
            <a:r>
              <a:rPr lang="en-US" altLang="zh-CN" dirty="0" smtClean="0"/>
              <a:t>e=0</a:t>
            </a:r>
            <a:r>
              <a:rPr lang="zh-CN" altLang="en-US" dirty="0" smtClean="0"/>
              <a:t>是防止欺骗</a:t>
            </a:r>
            <a:endParaRPr lang="en-US" altLang="zh-CN" dirty="0" smtClean="0"/>
          </a:p>
          <a:p>
            <a:pPr lvl="2"/>
            <a:r>
              <a:rPr lang="zh-CN" altLang="en-US" dirty="0" smtClean="0"/>
              <a:t>若假冒</a:t>
            </a:r>
            <a:r>
              <a:rPr lang="en-US" altLang="zh-CN" dirty="0" smtClean="0"/>
              <a:t>A</a:t>
            </a:r>
            <a:r>
              <a:rPr lang="zh-CN" altLang="en-US" dirty="0" smtClean="0"/>
              <a:t>的敌手任选</a:t>
            </a:r>
            <a:r>
              <a:rPr lang="en-US" altLang="zh-CN" dirty="0" smtClean="0"/>
              <a:t>r</a:t>
            </a:r>
            <a:r>
              <a:rPr lang="zh-CN" altLang="en-US" dirty="0" smtClean="0"/>
              <a:t>，取</a:t>
            </a:r>
            <a:r>
              <a:rPr lang="en-US" altLang="zh-CN" dirty="0" smtClean="0"/>
              <a:t>x=r</a:t>
            </a:r>
            <a:r>
              <a:rPr lang="en-US" altLang="zh-CN" baseline="30000" dirty="0" smtClean="0"/>
              <a:t>2</a:t>
            </a:r>
            <a:r>
              <a:rPr lang="en-US" altLang="zh-CN" dirty="0" smtClean="0"/>
              <a:t> mod n</a:t>
            </a:r>
            <a:r>
              <a:rPr lang="zh-CN" altLang="en-US" dirty="0" smtClean="0"/>
              <a:t>来试图进行欺骗，则它能“正确”地回答挑战</a:t>
            </a:r>
            <a:r>
              <a:rPr lang="en-US" altLang="zh-CN" dirty="0" smtClean="0"/>
              <a:t>e=0</a:t>
            </a:r>
            <a:r>
              <a:rPr lang="zh-CN" altLang="en-US" dirty="0" smtClean="0"/>
              <a:t> </a:t>
            </a:r>
            <a:r>
              <a:rPr lang="en-US" altLang="zh-CN" dirty="0" smtClean="0"/>
              <a:t>(y=r)</a:t>
            </a:r>
            <a:r>
              <a:rPr lang="zh-CN" altLang="en-US" dirty="0" smtClean="0"/>
              <a:t>；但不能回答挑战 </a:t>
            </a:r>
            <a:r>
              <a:rPr lang="en-US" altLang="zh-CN" dirty="0" smtClean="0"/>
              <a:t>e=1</a:t>
            </a:r>
          </a:p>
          <a:p>
            <a:pPr lvl="2"/>
            <a:r>
              <a:rPr lang="zh-CN" altLang="en-US" dirty="0" smtClean="0"/>
              <a:t>若假冒</a:t>
            </a:r>
            <a:r>
              <a:rPr lang="en-US" altLang="zh-CN" dirty="0" smtClean="0"/>
              <a:t>A</a:t>
            </a:r>
            <a:r>
              <a:rPr lang="zh-CN" altLang="en-US" dirty="0" smtClean="0"/>
              <a:t>的敌手任选</a:t>
            </a:r>
            <a:r>
              <a:rPr lang="en-US" altLang="zh-CN" dirty="0" smtClean="0"/>
              <a:t>r</a:t>
            </a:r>
            <a:r>
              <a:rPr lang="zh-CN" altLang="en-US" dirty="0" smtClean="0"/>
              <a:t>，设</a:t>
            </a:r>
            <a:r>
              <a:rPr lang="en-US" altLang="zh-CN" dirty="0" smtClean="0"/>
              <a:t>x=r</a:t>
            </a:r>
            <a:r>
              <a:rPr lang="en-US" altLang="zh-CN" baseline="30000" dirty="0" smtClean="0"/>
              <a:t>2</a:t>
            </a:r>
            <a:r>
              <a:rPr lang="en-US" altLang="zh-CN" dirty="0" smtClean="0"/>
              <a:t>/v mod n</a:t>
            </a:r>
            <a:r>
              <a:rPr lang="zh-CN" altLang="en-US" dirty="0" smtClean="0"/>
              <a:t>来试图进行欺骗，则它能“正确”地回答挑战</a:t>
            </a:r>
            <a:r>
              <a:rPr lang="en-US" altLang="zh-CN" dirty="0" smtClean="0"/>
              <a:t>e=1 (y=r)</a:t>
            </a:r>
            <a:r>
              <a:rPr lang="zh-CN" altLang="en-US" dirty="0" smtClean="0"/>
              <a:t>；但不能回答挑战</a:t>
            </a:r>
            <a:r>
              <a:rPr lang="en-US" altLang="zh-CN" dirty="0" smtClean="0"/>
              <a:t>e=0</a:t>
            </a:r>
          </a:p>
          <a:p>
            <a:pPr lvl="1"/>
            <a:r>
              <a:rPr lang="zh-CN" altLang="en-US" dirty="0" smtClean="0"/>
              <a:t>知道</a:t>
            </a:r>
            <a:r>
              <a:rPr lang="en-US" altLang="zh-CN" dirty="0" smtClean="0"/>
              <a:t>s</a:t>
            </a:r>
            <a:r>
              <a:rPr lang="zh-CN" altLang="en-US" dirty="0" smtClean="0"/>
              <a:t>的声称者</a:t>
            </a:r>
            <a:r>
              <a:rPr lang="en-US" altLang="zh-CN" dirty="0" smtClean="0"/>
              <a:t>A</a:t>
            </a:r>
            <a:r>
              <a:rPr lang="zh-CN" altLang="en-US" dirty="0" smtClean="0"/>
              <a:t>可以回答每个问题，其他人至多只能回答两个问题中的一个</a:t>
            </a:r>
            <a:endParaRPr lang="en-US" altLang="zh-CN" dirty="0" smtClean="0"/>
          </a:p>
          <a:p>
            <a:pPr lvl="1"/>
            <a:endParaRPr lang="en-US" altLang="zh-CN" dirty="0" smtClean="0"/>
          </a:p>
          <a:p>
            <a:pPr lvl="1"/>
            <a:r>
              <a:rPr lang="zh-CN" altLang="en-US" dirty="0" smtClean="0"/>
              <a:t>执行</a:t>
            </a:r>
            <a:r>
              <a:rPr lang="en-US" altLang="zh-CN" dirty="0" smtClean="0"/>
              <a:t>1</a:t>
            </a:r>
            <a:r>
              <a:rPr lang="zh-CN" altLang="en-US" dirty="0" smtClean="0"/>
              <a:t>次协议被欺骗的概率为</a:t>
            </a:r>
            <a:r>
              <a:rPr lang="en-US" altLang="zh-CN" dirty="0" smtClean="0"/>
              <a:t>1/2</a:t>
            </a:r>
          </a:p>
          <a:p>
            <a:pPr lvl="1"/>
            <a:r>
              <a:rPr lang="zh-CN" altLang="en-US" dirty="0" smtClean="0"/>
              <a:t>执行</a:t>
            </a:r>
            <a:r>
              <a:rPr lang="en-US" altLang="zh-CN" dirty="0" smtClean="0"/>
              <a:t>t</a:t>
            </a:r>
            <a:r>
              <a:rPr lang="zh-CN" altLang="en-US" dirty="0" smtClean="0"/>
              <a:t>次协议被欺骗的概率为</a:t>
            </a:r>
            <a:r>
              <a:rPr lang="en-US" altLang="zh-CN" dirty="0" smtClean="0"/>
              <a:t>2</a:t>
            </a:r>
            <a:r>
              <a:rPr lang="en-US" altLang="zh-CN" baseline="30000" dirty="0" smtClean="0"/>
              <a:t>-t</a:t>
            </a:r>
          </a:p>
          <a:p>
            <a:pPr lvl="1"/>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657515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a:t>
            </a:r>
            <a:r>
              <a:rPr lang="zh-CN" altLang="en-US" dirty="0" smtClean="0"/>
              <a:t>泄漏的秘密信息：</a:t>
            </a:r>
            <a:endParaRPr lang="en-US" altLang="zh-CN" dirty="0" smtClean="0"/>
          </a:p>
          <a:p>
            <a:pPr lvl="1"/>
            <a:r>
              <a:rPr lang="zh-CN" altLang="en-US" dirty="0" smtClean="0"/>
              <a:t>回答</a:t>
            </a:r>
            <a:r>
              <a:rPr lang="en-US" altLang="zh-CN" dirty="0" smtClean="0"/>
              <a:t>e=0</a:t>
            </a:r>
            <a:r>
              <a:rPr lang="zh-CN" altLang="en-US" dirty="0" smtClean="0"/>
              <a:t>时，</a:t>
            </a:r>
            <a:r>
              <a:rPr lang="en-US" altLang="zh-CN" dirty="0" smtClean="0"/>
              <a:t>A</a:t>
            </a:r>
            <a:r>
              <a:rPr lang="zh-CN" altLang="en-US" dirty="0" smtClean="0"/>
              <a:t>响应了</a:t>
            </a:r>
            <a:r>
              <a:rPr lang="en-US" altLang="zh-CN" dirty="0" smtClean="0"/>
              <a:t>x=r</a:t>
            </a:r>
            <a:r>
              <a:rPr lang="en-US" altLang="zh-CN" baseline="30000" dirty="0" smtClean="0"/>
              <a:t>2</a:t>
            </a:r>
            <a:r>
              <a:rPr lang="en-US" altLang="zh-CN" dirty="0" smtClean="0"/>
              <a:t>, y=r</a:t>
            </a:r>
            <a:r>
              <a:rPr lang="zh-CN" altLang="en-US" dirty="0" smtClean="0"/>
              <a:t>，没有泄露</a:t>
            </a:r>
            <a:r>
              <a:rPr lang="en-US" altLang="zh-CN" dirty="0" smtClean="0"/>
              <a:t>s</a:t>
            </a:r>
            <a:r>
              <a:rPr lang="zh-CN" altLang="en-US" dirty="0" smtClean="0"/>
              <a:t>的信息</a:t>
            </a:r>
            <a:endParaRPr lang="en-US" altLang="zh-CN" dirty="0" smtClean="0"/>
          </a:p>
          <a:p>
            <a:pPr lvl="1"/>
            <a:r>
              <a:rPr lang="zh-CN" altLang="en-US" dirty="0" smtClean="0"/>
              <a:t>回答</a:t>
            </a:r>
            <a:r>
              <a:rPr lang="en-US" altLang="zh-CN" dirty="0" smtClean="0"/>
              <a:t>e=1</a:t>
            </a:r>
            <a:r>
              <a:rPr lang="zh-CN" altLang="en-US" dirty="0" smtClean="0"/>
              <a:t>时，</a:t>
            </a:r>
            <a:r>
              <a:rPr lang="en-US" altLang="zh-CN" dirty="0" smtClean="0"/>
              <a:t>A</a:t>
            </a:r>
            <a:r>
              <a:rPr lang="zh-CN" altLang="en-US" dirty="0" smtClean="0"/>
              <a:t>响应了</a:t>
            </a:r>
            <a:r>
              <a:rPr lang="en-US" altLang="zh-CN" dirty="0" smtClean="0"/>
              <a:t>x=r</a:t>
            </a:r>
            <a:r>
              <a:rPr lang="en-US" altLang="zh-CN" baseline="30000" dirty="0" smtClean="0"/>
              <a:t>2</a:t>
            </a:r>
            <a:r>
              <a:rPr lang="en-US" altLang="zh-CN" dirty="0" smtClean="0"/>
              <a:t>, y=</a:t>
            </a:r>
            <a:r>
              <a:rPr lang="en-US" altLang="zh-CN" dirty="0" err="1" smtClean="0"/>
              <a:t>rs</a:t>
            </a:r>
            <a:r>
              <a:rPr lang="zh-CN" altLang="en-US" dirty="0" smtClean="0"/>
              <a:t>，也没有提供</a:t>
            </a:r>
            <a:r>
              <a:rPr lang="en-US" altLang="zh-CN" dirty="0" smtClean="0"/>
              <a:t>s</a:t>
            </a:r>
            <a:r>
              <a:rPr lang="zh-CN" altLang="en-US" dirty="0" smtClean="0"/>
              <a:t>的任何信息</a:t>
            </a:r>
            <a:endParaRPr lang="en-US" altLang="zh-CN" dirty="0" smtClean="0"/>
          </a:p>
          <a:p>
            <a:pPr lvl="1"/>
            <a:endParaRPr lang="en-US" altLang="zh-CN" dirty="0" smtClean="0"/>
          </a:p>
          <a:p>
            <a:pPr lvl="1"/>
            <a:r>
              <a:rPr lang="zh-CN" altLang="en-US" dirty="0" smtClean="0"/>
              <a:t>但该协议还是泄露了</a:t>
            </a:r>
            <a:r>
              <a:rPr lang="en-US" altLang="zh-CN" dirty="0" smtClean="0"/>
              <a:t>1</a:t>
            </a:r>
            <a:r>
              <a:rPr lang="zh-CN" altLang="en-US" dirty="0" smtClean="0"/>
              <a:t>比特信息：当协议执行</a:t>
            </a:r>
            <a:r>
              <a:rPr lang="en-US" altLang="zh-CN" dirty="0" smtClean="0"/>
              <a:t>t</a:t>
            </a:r>
            <a:r>
              <a:rPr lang="zh-CN" altLang="en-US" dirty="0" smtClean="0"/>
              <a:t>次后，</a:t>
            </a:r>
            <a:r>
              <a:rPr lang="en-US" altLang="zh-CN" dirty="0" smtClean="0"/>
              <a:t>B</a:t>
            </a:r>
            <a:r>
              <a:rPr lang="zh-CN" altLang="en-US" dirty="0" smtClean="0"/>
              <a:t>接收</a:t>
            </a:r>
            <a:r>
              <a:rPr lang="en-US" altLang="zh-CN" dirty="0" smtClean="0"/>
              <a:t>A</a:t>
            </a:r>
            <a:r>
              <a:rPr lang="zh-CN" altLang="en-US" dirty="0" smtClean="0"/>
              <a:t>的证明，则提供了</a:t>
            </a:r>
            <a:r>
              <a:rPr lang="en-US" altLang="zh-CN" dirty="0" smtClean="0"/>
              <a:t>v</a:t>
            </a:r>
            <a:r>
              <a:rPr lang="zh-CN" altLang="en-US" dirty="0" smtClean="0"/>
              <a:t>的确是模</a:t>
            </a:r>
            <a:r>
              <a:rPr lang="en-US" altLang="zh-CN" dirty="0" smtClean="0"/>
              <a:t>n</a:t>
            </a:r>
            <a:r>
              <a:rPr lang="zh-CN" altLang="en-US" dirty="0" smtClean="0"/>
              <a:t>的二次剩余的证据</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76850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非交互式零知识证明</a:t>
            </a:r>
            <a:endParaRPr lang="en-US" dirty="0"/>
          </a:p>
        </p:txBody>
      </p:sp>
      <p:sp>
        <p:nvSpPr>
          <p:cNvPr id="3" name="内容占位符 2"/>
          <p:cNvSpPr>
            <a:spLocks noGrp="1"/>
          </p:cNvSpPr>
          <p:nvPr>
            <p:ph idx="1"/>
          </p:nvPr>
        </p:nvSpPr>
        <p:spPr/>
        <p:txBody>
          <a:bodyPr/>
          <a:lstStyle/>
          <a:p>
            <a:r>
              <a:rPr lang="zh-CN" altLang="en-US" dirty="0" smtClean="0"/>
              <a:t>协议：</a:t>
            </a:r>
            <a:endParaRPr lang="en-US" dirty="0" smtClean="0"/>
          </a:p>
          <a:p>
            <a:pPr marL="914400" lvl="1" indent="-457200">
              <a:buFont typeface="+mj-lt"/>
              <a:buAutoNum type="arabicPeriod"/>
            </a:pPr>
            <a:r>
              <a:rPr lang="en-US" altLang="zh-CN" dirty="0" smtClean="0"/>
              <a:t>Alice</a:t>
            </a:r>
            <a:r>
              <a:rPr lang="zh-CN" altLang="en-US" dirty="0" smtClean="0"/>
              <a:t>用</a:t>
            </a:r>
            <a:r>
              <a:rPr lang="en-US" altLang="zh-CN" dirty="0" smtClean="0"/>
              <a:t>n</a:t>
            </a:r>
            <a:r>
              <a:rPr lang="zh-CN" altLang="en-US" dirty="0" smtClean="0"/>
              <a:t>个随机数产生难题的</a:t>
            </a:r>
            <a:r>
              <a:rPr lang="en-US" altLang="zh-CN" dirty="0" smtClean="0"/>
              <a:t>n</a:t>
            </a:r>
            <a:r>
              <a:rPr lang="zh-CN" altLang="en-US" dirty="0" smtClean="0"/>
              <a:t>个同构新问题，并公开</a:t>
            </a:r>
            <a:endParaRPr lang="en-US" altLang="zh-CN" dirty="0" smtClean="0"/>
          </a:p>
          <a:p>
            <a:pPr marL="914400" lvl="1" indent="-457200">
              <a:buFont typeface="+mj-lt"/>
              <a:buAutoNum type="arabicPeriod"/>
            </a:pPr>
            <a:r>
              <a:rPr lang="en-US" altLang="zh-CN" dirty="0" smtClean="0"/>
              <a:t>Alice</a:t>
            </a:r>
            <a:r>
              <a:rPr lang="zh-CN" altLang="en-US" dirty="0" smtClean="0"/>
              <a:t>将所有</a:t>
            </a:r>
            <a:r>
              <a:rPr lang="en-US" altLang="zh-CN" dirty="0" smtClean="0"/>
              <a:t>n</a:t>
            </a:r>
            <a:r>
              <a:rPr lang="zh-CN" altLang="en-US" dirty="0" smtClean="0"/>
              <a:t>个问题作为一个单向散列函数的输入，并保存单向散列函数输出的前</a:t>
            </a:r>
            <a:r>
              <a:rPr lang="en-US" altLang="zh-CN" dirty="0" smtClean="0"/>
              <a:t>n</a:t>
            </a:r>
            <a:r>
              <a:rPr lang="zh-CN" altLang="en-US" dirty="0" smtClean="0"/>
              <a:t>位</a:t>
            </a:r>
            <a:endParaRPr lang="en-US" altLang="zh-CN" dirty="0" smtClean="0"/>
          </a:p>
          <a:p>
            <a:pPr marL="1260475" lvl="2" indent="-346075">
              <a:buFont typeface="+mj-lt"/>
              <a:buAutoNum type="alphaLcPeriod"/>
            </a:pPr>
            <a:r>
              <a:rPr lang="zh-CN" altLang="en-US" dirty="0" smtClean="0"/>
              <a:t>若第</a:t>
            </a:r>
            <a:r>
              <a:rPr lang="en-US" altLang="zh-CN" dirty="0" err="1" smtClean="0"/>
              <a:t>i</a:t>
            </a:r>
            <a:r>
              <a:rPr lang="zh-CN" altLang="en-US" dirty="0" smtClean="0"/>
              <a:t>位为</a:t>
            </a:r>
            <a:r>
              <a:rPr lang="en-US" altLang="zh-CN" dirty="0" smtClean="0"/>
              <a:t>0</a:t>
            </a:r>
            <a:r>
              <a:rPr lang="zh-CN" altLang="en-US" dirty="0" smtClean="0"/>
              <a:t>，则证明第</a:t>
            </a:r>
            <a:r>
              <a:rPr lang="en-US" altLang="zh-CN" dirty="0" err="1" smtClean="0"/>
              <a:t>i</a:t>
            </a:r>
            <a:r>
              <a:rPr lang="zh-CN" altLang="en-US" dirty="0" smtClean="0"/>
              <a:t>个问题与原难题同构</a:t>
            </a:r>
            <a:endParaRPr lang="en-US" altLang="zh-CN" dirty="0" smtClean="0"/>
          </a:p>
          <a:p>
            <a:pPr marL="1260475" lvl="2" indent="-346075">
              <a:buFont typeface="+mj-lt"/>
              <a:buAutoNum type="alphaLcPeriod"/>
            </a:pPr>
            <a:r>
              <a:rPr lang="zh-CN" altLang="en-US" dirty="0" smtClean="0"/>
              <a:t>若第</a:t>
            </a:r>
            <a:r>
              <a:rPr lang="en-US" altLang="zh-CN" dirty="0" err="1" smtClean="0"/>
              <a:t>i</a:t>
            </a:r>
            <a:r>
              <a:rPr lang="zh-CN" altLang="en-US" dirty="0" smtClean="0"/>
              <a:t>位为</a:t>
            </a:r>
            <a:r>
              <a:rPr lang="en-US" altLang="zh-CN" dirty="0" smtClean="0"/>
              <a:t>1</a:t>
            </a:r>
            <a:r>
              <a:rPr lang="zh-CN" altLang="en-US" dirty="0" smtClean="0"/>
              <a:t>，则公布第</a:t>
            </a:r>
            <a:r>
              <a:rPr lang="en-US" altLang="zh-CN" dirty="0" err="1" smtClean="0"/>
              <a:t>i</a:t>
            </a:r>
            <a:r>
              <a:rPr lang="zh-CN" altLang="en-US" dirty="0" smtClean="0"/>
              <a:t>个问题的解法</a:t>
            </a:r>
            <a:endParaRPr lang="en-US" dirty="0" smtClean="0"/>
          </a:p>
          <a:p>
            <a:pPr marL="914400" lvl="1" indent="-457200">
              <a:buFont typeface="+mj-lt"/>
              <a:buAutoNum type="arabicPeriod"/>
            </a:pPr>
            <a:r>
              <a:rPr lang="zh-CN" altLang="en-US" dirty="0" smtClean="0"/>
              <a:t>任何感兴趣的人可以自行验证散列值和第</a:t>
            </a:r>
            <a:r>
              <a:rPr lang="en-US" altLang="zh-CN" dirty="0" smtClean="0"/>
              <a:t>2</a:t>
            </a:r>
            <a:r>
              <a:rPr lang="zh-CN" altLang="en-US" dirty="0" smtClean="0"/>
              <a:t>步的结果</a:t>
            </a:r>
            <a:endParaRPr lang="en-US" altLang="zh-CN" dirty="0" smtClean="0"/>
          </a:p>
          <a:p>
            <a:pPr lvl="1"/>
            <a:endParaRPr lang="en-US" dirty="0" smtClean="0"/>
          </a:p>
          <a:p>
            <a:r>
              <a:rPr lang="zh-CN" altLang="en-US" dirty="0" smtClean="0"/>
              <a:t>特点：用单向散列函数的不可预测性代替交互协议中的随机提问</a:t>
            </a:r>
            <a:endParaRPr lang="en-US" altLang="zh-CN" dirty="0" smtClean="0"/>
          </a:p>
          <a:p>
            <a:pPr lvl="1"/>
            <a:r>
              <a:rPr lang="en-US" altLang="zh-CN" dirty="0" smtClean="0"/>
              <a:t>n</a:t>
            </a:r>
            <a:r>
              <a:rPr lang="zh-CN" altLang="en-US" dirty="0" smtClean="0"/>
              <a:t>至少</a:t>
            </a:r>
            <a:r>
              <a:rPr lang="en-US" altLang="zh-CN" dirty="0" smtClean="0"/>
              <a:t>128</a:t>
            </a:r>
            <a:r>
              <a:rPr lang="zh-CN" altLang="en-US" dirty="0" smtClean="0"/>
              <a:t>以上，保证</a:t>
            </a:r>
            <a:r>
              <a:rPr lang="en-US" altLang="zh-CN" dirty="0" smtClean="0"/>
              <a:t>Alice</a:t>
            </a:r>
            <a:r>
              <a:rPr lang="zh-CN" altLang="en-US" dirty="0" smtClean="0"/>
              <a:t>不能尝试获得特定提问</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54</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854074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五、对身份认证协议的攻击</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假冒攻击</a:t>
            </a:r>
            <a:endParaRPr lang="en-US" altLang="zh-CN" dirty="0" smtClean="0"/>
          </a:p>
          <a:p>
            <a:r>
              <a:rPr lang="zh-CN" altLang="en-US" dirty="0" smtClean="0"/>
              <a:t>重放攻击</a:t>
            </a:r>
            <a:endParaRPr lang="en-US" altLang="zh-CN" dirty="0" smtClean="0"/>
          </a:p>
          <a:p>
            <a:r>
              <a:rPr lang="zh-CN" altLang="en-US" dirty="0" smtClean="0"/>
              <a:t>交织攻击：</a:t>
            </a:r>
            <a:endParaRPr lang="en-US" altLang="zh-CN" dirty="0" smtClean="0"/>
          </a:p>
          <a:p>
            <a:pPr lvl="1"/>
            <a:r>
              <a:rPr lang="zh-CN" altLang="en-US" dirty="0" smtClean="0"/>
              <a:t>从一个或多个以前的或同时正在执行的协议得来的信息进行有选择的组合，从而假冒或进行其他欺骗</a:t>
            </a:r>
            <a:endParaRPr lang="en-US" altLang="zh-CN" dirty="0" smtClean="0"/>
          </a:p>
          <a:p>
            <a:r>
              <a:rPr lang="zh-CN" altLang="en-US" dirty="0" smtClean="0"/>
              <a:t>反射攻击：</a:t>
            </a:r>
            <a:endParaRPr lang="en-US" altLang="zh-CN" dirty="0" smtClean="0"/>
          </a:p>
          <a:p>
            <a:pPr lvl="1"/>
            <a:r>
              <a:rPr lang="zh-CN" altLang="en-US" dirty="0" smtClean="0"/>
              <a:t>从正在执行的协议将信息发送回该协议的发起者</a:t>
            </a:r>
            <a:endParaRPr lang="en-US" altLang="zh-CN" dirty="0" smtClean="0"/>
          </a:p>
          <a:p>
            <a:r>
              <a:rPr lang="zh-CN" altLang="en-US" dirty="0" smtClean="0"/>
              <a:t>强迫延时攻击：</a:t>
            </a:r>
            <a:endParaRPr lang="en-US" altLang="zh-CN" dirty="0" smtClean="0"/>
          </a:p>
          <a:p>
            <a:pPr lvl="1"/>
            <a:r>
              <a:rPr lang="zh-CN" altLang="en-US" dirty="0" smtClean="0"/>
              <a:t>截取消息，并延迟一段时间后重新将消息放入协议，使协议继续</a:t>
            </a:r>
            <a:endParaRPr lang="en-US" altLang="zh-CN" dirty="0" smtClean="0"/>
          </a:p>
          <a:p>
            <a:r>
              <a:rPr lang="zh-CN" altLang="en-US" dirty="0" smtClean="0"/>
              <a:t>选择文本攻击：</a:t>
            </a:r>
            <a:endParaRPr lang="en-US" altLang="zh-CN" dirty="0" smtClean="0"/>
          </a:p>
          <a:p>
            <a:pPr lvl="1"/>
            <a:r>
              <a:rPr lang="zh-CN" altLang="en-US" dirty="0" smtClean="0"/>
              <a:t>有策略地选择挑战以尝试提取声称者的长期密钥的信息</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5708245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攻击的应对措施</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400" dirty="0" smtClean="0"/>
              <a:t>重放：</a:t>
            </a:r>
            <a:endParaRPr lang="en-US" altLang="zh-CN" sz="2400" dirty="0" smtClean="0"/>
          </a:p>
          <a:p>
            <a:pPr lvl="1"/>
            <a:r>
              <a:rPr lang="zh-CN" altLang="en-US" sz="2000" dirty="0" smtClean="0"/>
              <a:t>用挑战－响应技术</a:t>
            </a:r>
            <a:endParaRPr lang="en-US" altLang="zh-CN" sz="2000" dirty="0" smtClean="0"/>
          </a:p>
          <a:p>
            <a:pPr lvl="1"/>
            <a:r>
              <a:rPr lang="zh-CN" altLang="en-US" sz="2000" dirty="0" smtClean="0"/>
              <a:t>用</a:t>
            </a:r>
            <a:r>
              <a:rPr lang="en-US" altLang="zh-CN" sz="2000" dirty="0" smtClean="0"/>
              <a:t>nonce</a:t>
            </a:r>
          </a:p>
          <a:p>
            <a:pPr lvl="1"/>
            <a:r>
              <a:rPr lang="zh-CN" altLang="en-US" sz="2000" dirty="0" smtClean="0"/>
              <a:t>在响应中嵌入目标身份</a:t>
            </a:r>
            <a:endParaRPr lang="en-US" altLang="zh-CN" sz="2000" dirty="0" smtClean="0"/>
          </a:p>
          <a:p>
            <a:r>
              <a:rPr lang="zh-CN" altLang="en-US" sz="2400" dirty="0" smtClean="0"/>
              <a:t>交织：</a:t>
            </a:r>
            <a:endParaRPr lang="en-US" altLang="zh-CN" sz="2400" dirty="0" smtClean="0"/>
          </a:p>
          <a:p>
            <a:pPr lvl="1"/>
            <a:r>
              <a:rPr lang="zh-CN" altLang="en-US" sz="2000" dirty="0" smtClean="0"/>
              <a:t>从协议运行链接所有消息（如使用链接的临时值）</a:t>
            </a:r>
            <a:endParaRPr lang="en-US" altLang="zh-CN" sz="2000" dirty="0" smtClean="0"/>
          </a:p>
          <a:p>
            <a:r>
              <a:rPr lang="zh-CN" altLang="en-US" sz="2400" dirty="0" smtClean="0"/>
              <a:t>反射：</a:t>
            </a:r>
            <a:endParaRPr lang="en-US" altLang="zh-CN" sz="2400" dirty="0" smtClean="0"/>
          </a:p>
          <a:p>
            <a:pPr lvl="1"/>
            <a:r>
              <a:rPr lang="zh-CN" altLang="en-US" sz="2000" dirty="0" smtClean="0"/>
              <a:t>在挑战－响应中嵌入目标实体的标识符；</a:t>
            </a:r>
            <a:endParaRPr lang="en-US" altLang="zh-CN" sz="2000" dirty="0" smtClean="0"/>
          </a:p>
          <a:p>
            <a:pPr lvl="1"/>
            <a:r>
              <a:rPr lang="zh-CN" altLang="en-US" sz="2000" dirty="0" smtClean="0"/>
              <a:t>用每个不同形式的消息构造协议（避免消息的对称性）</a:t>
            </a:r>
            <a:endParaRPr lang="en-US" altLang="zh-CN" sz="2000" dirty="0" smtClean="0"/>
          </a:p>
          <a:p>
            <a:pPr lvl="1"/>
            <a:r>
              <a:rPr lang="zh-CN" altLang="en-US" sz="2000" dirty="0" smtClean="0"/>
              <a:t>单向密钥的使用</a:t>
            </a:r>
            <a:endParaRPr lang="en-US" altLang="zh-CN" sz="2000" dirty="0" smtClean="0"/>
          </a:p>
          <a:p>
            <a:r>
              <a:rPr lang="zh-CN" altLang="en-US" sz="2400" dirty="0" smtClean="0"/>
              <a:t>强迫延时：</a:t>
            </a:r>
            <a:endParaRPr lang="en-US" altLang="zh-CN" sz="2400" dirty="0" smtClean="0"/>
          </a:p>
          <a:p>
            <a:pPr lvl="1"/>
            <a:r>
              <a:rPr lang="zh-CN" altLang="en-US" sz="2000" dirty="0" smtClean="0"/>
              <a:t>随机数与短响应超时结合使用</a:t>
            </a:r>
            <a:endParaRPr lang="en-US" altLang="zh-CN" sz="2000" dirty="0" smtClean="0"/>
          </a:p>
          <a:p>
            <a:pPr lvl="1"/>
            <a:r>
              <a:rPr lang="zh-CN" altLang="en-US" sz="2000" dirty="0" smtClean="0"/>
              <a:t>时戳加上适当的附加技术</a:t>
            </a:r>
            <a:endParaRPr lang="en-US" altLang="zh-CN" sz="2000" dirty="0" smtClean="0"/>
          </a:p>
          <a:p>
            <a:r>
              <a:rPr lang="zh-CN" altLang="en-US" sz="2400" dirty="0" smtClean="0"/>
              <a:t>选择文本：</a:t>
            </a:r>
            <a:endParaRPr lang="en-US" altLang="zh-CN" sz="2400" dirty="0" smtClean="0"/>
          </a:p>
          <a:p>
            <a:pPr lvl="1"/>
            <a:r>
              <a:rPr lang="zh-CN" altLang="en-US" sz="2000" dirty="0" smtClean="0"/>
              <a:t>用零知识技术</a:t>
            </a:r>
            <a:endParaRPr lang="en-US" altLang="zh-CN" sz="2000" dirty="0" smtClean="0"/>
          </a:p>
          <a:p>
            <a:pPr lvl="1"/>
            <a:r>
              <a:rPr lang="zh-CN" altLang="en-US" sz="2000" dirty="0" smtClean="0"/>
              <a:t>在每个挑战－响应中嵌入自选择随机数</a:t>
            </a:r>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5234024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国际象棋大师问题</a:t>
            </a:r>
            <a:endParaRPr lang="en-US" altLang="zh-CN" dirty="0" smtClean="0"/>
          </a:p>
          <a:p>
            <a:pPr lvl="1"/>
            <a:r>
              <a:rPr lang="en-US" altLang="zh-CN" sz="2000" dirty="0" smtClean="0"/>
              <a:t>Alice</a:t>
            </a:r>
            <a:r>
              <a:rPr lang="zh-CN" altLang="en-US" sz="2000" dirty="0" smtClean="0"/>
              <a:t>不懂象棋，</a:t>
            </a:r>
            <a:r>
              <a:rPr lang="en-US" altLang="zh-CN" sz="2000" dirty="0" smtClean="0"/>
              <a:t>Bob</a:t>
            </a:r>
            <a:r>
              <a:rPr lang="zh-CN" altLang="en-US" sz="2000" dirty="0" smtClean="0"/>
              <a:t>和</a:t>
            </a:r>
            <a:r>
              <a:rPr lang="en-US" altLang="zh-CN" sz="2000" dirty="0" smtClean="0"/>
              <a:t>Carol</a:t>
            </a:r>
            <a:r>
              <a:rPr lang="zh-CN" altLang="en-US" sz="2000" dirty="0" smtClean="0"/>
              <a:t>是两个国际象棋特级大师</a:t>
            </a:r>
            <a:endParaRPr lang="en-US" altLang="zh-CN" sz="2000" dirty="0" smtClean="0"/>
          </a:p>
          <a:p>
            <a:pPr lvl="1"/>
            <a:r>
              <a:rPr lang="en-US" altLang="zh-CN" sz="2000" dirty="0" smtClean="0"/>
              <a:t>Alice</a:t>
            </a:r>
            <a:r>
              <a:rPr lang="zh-CN" altLang="en-US" sz="2000" dirty="0" smtClean="0"/>
              <a:t>同时挑战</a:t>
            </a:r>
            <a:r>
              <a:rPr lang="en-US" altLang="zh-CN" sz="2000" dirty="0" smtClean="0"/>
              <a:t>Bob</a:t>
            </a:r>
            <a:r>
              <a:rPr lang="zh-CN" altLang="en-US" sz="2000" dirty="0" smtClean="0"/>
              <a:t>和</a:t>
            </a:r>
            <a:r>
              <a:rPr lang="en-US" altLang="zh-CN" sz="2000" dirty="0" smtClean="0"/>
              <a:t>Carol</a:t>
            </a:r>
          </a:p>
          <a:p>
            <a:pPr lvl="1"/>
            <a:r>
              <a:rPr lang="zh-CN" altLang="en-US" sz="2000" dirty="0" smtClean="0"/>
              <a:t>在比赛在同一时间、同一地点、两个房间进行</a:t>
            </a:r>
            <a:endParaRPr lang="en-US" altLang="zh-CN" sz="2000" dirty="0" smtClean="0"/>
          </a:p>
          <a:p>
            <a:pPr lvl="2"/>
            <a:endParaRPr lang="en-US" altLang="zh-CN" sz="1600" dirty="0" smtClean="0"/>
          </a:p>
          <a:p>
            <a:r>
              <a:rPr lang="zh-CN" altLang="en-US" dirty="0" smtClean="0"/>
              <a:t>黑手党骗局</a:t>
            </a:r>
            <a:endParaRPr lang="en-US" altLang="zh-CN" dirty="0" smtClean="0"/>
          </a:p>
          <a:p>
            <a:pPr lvl="1"/>
            <a:r>
              <a:rPr lang="en-US" altLang="zh-CN" sz="2000" dirty="0" smtClean="0"/>
              <a:t>Alice</a:t>
            </a:r>
            <a:r>
              <a:rPr lang="zh-CN" altLang="en-US" sz="2000" dirty="0" smtClean="0"/>
              <a:t>在</a:t>
            </a:r>
            <a:r>
              <a:rPr lang="en-US" altLang="zh-CN" sz="2000" dirty="0" smtClean="0"/>
              <a:t>Bob</a:t>
            </a:r>
            <a:r>
              <a:rPr lang="zh-CN" altLang="en-US" sz="2000" dirty="0" smtClean="0"/>
              <a:t>的餐厅里吃饭；</a:t>
            </a:r>
            <a:r>
              <a:rPr lang="en-US" altLang="zh-CN" sz="2000" dirty="0" smtClean="0"/>
              <a:t>Carol</a:t>
            </a:r>
            <a:r>
              <a:rPr lang="zh-CN" altLang="en-US" sz="2000" dirty="0" smtClean="0"/>
              <a:t>在</a:t>
            </a:r>
            <a:r>
              <a:rPr lang="en-US" altLang="zh-CN" sz="2000" dirty="0" smtClean="0"/>
              <a:t>Dave</a:t>
            </a:r>
            <a:r>
              <a:rPr lang="zh-CN" altLang="en-US" sz="2000" dirty="0" smtClean="0"/>
              <a:t>的商场里买钻石</a:t>
            </a:r>
            <a:endParaRPr lang="en-US" altLang="zh-CN" sz="2000" dirty="0" smtClean="0"/>
          </a:p>
          <a:p>
            <a:pPr lvl="1"/>
            <a:r>
              <a:rPr lang="en-US" altLang="zh-CN" sz="2000" dirty="0" smtClean="0"/>
              <a:t>Bob</a:t>
            </a:r>
            <a:r>
              <a:rPr lang="zh-CN" altLang="en-US" sz="2000" dirty="0" smtClean="0"/>
              <a:t>和</a:t>
            </a:r>
            <a:r>
              <a:rPr lang="en-US" altLang="zh-CN" sz="2000" dirty="0" smtClean="0"/>
              <a:t>Carol</a:t>
            </a:r>
            <a:r>
              <a:rPr lang="zh-CN" altLang="en-US" sz="2000" dirty="0" smtClean="0"/>
              <a:t>是黑手党，秘密地用无线电通信</a:t>
            </a:r>
            <a:endParaRPr lang="en-US" altLang="zh-CN" sz="2000" dirty="0" smtClean="0"/>
          </a:p>
          <a:p>
            <a:pPr lvl="1"/>
            <a:r>
              <a:rPr lang="en-US" altLang="zh-CN" sz="2000" dirty="0" smtClean="0"/>
              <a:t>Alice</a:t>
            </a:r>
            <a:r>
              <a:rPr lang="zh-CN" altLang="en-US" sz="2000" dirty="0" smtClean="0"/>
              <a:t>向</a:t>
            </a:r>
            <a:r>
              <a:rPr lang="en-US" altLang="zh-CN" sz="2000" dirty="0" smtClean="0"/>
              <a:t>Bob</a:t>
            </a:r>
            <a:r>
              <a:rPr lang="zh-CN" altLang="en-US" sz="2000" dirty="0" smtClean="0"/>
              <a:t>认证身份的同时，</a:t>
            </a:r>
            <a:r>
              <a:rPr lang="en-US" altLang="zh-CN" sz="2000" dirty="0" smtClean="0"/>
              <a:t>Carol</a:t>
            </a:r>
            <a:r>
              <a:rPr lang="zh-CN" altLang="en-US" sz="2000" dirty="0" smtClean="0"/>
              <a:t>冒充</a:t>
            </a:r>
            <a:r>
              <a:rPr lang="en-US" altLang="zh-CN" sz="2000" dirty="0" smtClean="0"/>
              <a:t>Alice</a:t>
            </a:r>
            <a:r>
              <a:rPr lang="zh-CN" altLang="en-US" sz="2000" dirty="0" smtClean="0"/>
              <a:t>向</a:t>
            </a:r>
            <a:r>
              <a:rPr lang="en-US" altLang="zh-CN" sz="2000" dirty="0" smtClean="0"/>
              <a:t>Dave</a:t>
            </a:r>
            <a:r>
              <a:rPr lang="zh-CN" altLang="en-US" sz="2000" dirty="0" smtClean="0"/>
              <a:t>认证身份</a:t>
            </a:r>
            <a:endParaRPr lang="en-US" altLang="zh-CN" sz="2000" dirty="0" smtClean="0"/>
          </a:p>
          <a:p>
            <a:pPr lvl="2"/>
            <a:endParaRPr lang="en-US" altLang="zh-CN" sz="1600" dirty="0" smtClean="0"/>
          </a:p>
          <a:p>
            <a:r>
              <a:rPr lang="zh-CN" altLang="en-US" dirty="0" smtClean="0"/>
              <a:t>解决办法：</a:t>
            </a:r>
            <a:endParaRPr lang="en-US" altLang="zh-CN" dirty="0" smtClean="0"/>
          </a:p>
          <a:p>
            <a:pPr lvl="1"/>
            <a:r>
              <a:rPr lang="zh-CN" altLang="en-US" dirty="0" smtClean="0"/>
              <a:t>法拉第罩</a:t>
            </a:r>
            <a:r>
              <a:rPr lang="en-US" altLang="zh-CN" dirty="0" smtClean="0"/>
              <a:t>——</a:t>
            </a:r>
            <a:r>
              <a:rPr lang="zh-CN" altLang="en-US" dirty="0" smtClean="0"/>
              <a:t>阻止通信和走动</a:t>
            </a:r>
            <a:endParaRPr lang="en-US" altLang="zh-CN" dirty="0" smtClean="0"/>
          </a:p>
          <a:p>
            <a:pPr lvl="1"/>
            <a:r>
              <a:rPr lang="zh-CN" altLang="en-US" dirty="0" smtClean="0"/>
              <a:t>精确时钟</a:t>
            </a:r>
            <a:r>
              <a:rPr lang="en-US" altLang="zh-CN" dirty="0" smtClean="0"/>
              <a:t>——</a:t>
            </a:r>
            <a:r>
              <a:rPr lang="zh-CN" altLang="en-US" dirty="0" smtClean="0"/>
              <a:t>限制响应时间</a:t>
            </a:r>
          </a:p>
          <a:p>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57</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857293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身份真实性的维持</a:t>
            </a:r>
            <a:endParaRPr lang="zh-CN" altLang="en-US" dirty="0"/>
          </a:p>
        </p:txBody>
      </p:sp>
      <p:sp>
        <p:nvSpPr>
          <p:cNvPr id="3" name="内容占位符 2"/>
          <p:cNvSpPr>
            <a:spLocks noGrp="1"/>
          </p:cNvSpPr>
          <p:nvPr>
            <p:ph idx="1"/>
          </p:nvPr>
        </p:nvSpPr>
        <p:spPr/>
        <p:txBody>
          <a:bodyPr/>
          <a:lstStyle/>
          <a:p>
            <a:r>
              <a:rPr lang="zh-CN" altLang="en-US" dirty="0" smtClean="0"/>
              <a:t>身份认证后，敌手立即“切进”通信线路</a:t>
            </a:r>
            <a:endParaRPr lang="en-US" altLang="zh-CN" dirty="0" smtClean="0"/>
          </a:p>
          <a:p>
            <a:endParaRPr lang="en-US" altLang="zh-CN" dirty="0" smtClean="0"/>
          </a:p>
          <a:p>
            <a:r>
              <a:rPr lang="zh-CN" altLang="en-US" dirty="0" smtClean="0"/>
              <a:t>应对措施有：</a:t>
            </a:r>
            <a:endParaRPr lang="en-US" altLang="zh-CN" dirty="0" smtClean="0"/>
          </a:p>
          <a:p>
            <a:pPr lvl="1"/>
            <a:r>
              <a:rPr lang="zh-CN" altLang="en-US" dirty="0" smtClean="0"/>
              <a:t>周期性地进行重认证</a:t>
            </a:r>
            <a:endParaRPr lang="en-US" altLang="zh-CN" dirty="0" smtClean="0"/>
          </a:p>
          <a:p>
            <a:pPr lvl="1"/>
            <a:r>
              <a:rPr lang="zh-CN" altLang="en-US" dirty="0" smtClean="0"/>
              <a:t>将身份认证过程连接到正在进行的完整性服务</a:t>
            </a:r>
            <a:endParaRPr lang="en-US" altLang="zh-CN" dirty="0" smtClean="0"/>
          </a:p>
          <a:p>
            <a:pPr lvl="2"/>
            <a:r>
              <a:rPr lang="zh-CN" altLang="en-US" dirty="0" smtClean="0"/>
              <a:t>身份认证应与密钥建立机制整合</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220006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六、物联网上访问控制的例子</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
        <p:nvSpPr>
          <p:cNvPr id="61" name="内容占位符 2"/>
          <p:cNvSpPr>
            <a:spLocks noGrp="1"/>
          </p:cNvSpPr>
          <p:nvPr>
            <p:ph idx="1"/>
          </p:nvPr>
        </p:nvSpPr>
        <p:spPr>
          <a:xfrm>
            <a:off x="457200" y="4725144"/>
            <a:ext cx="8229600" cy="1802904"/>
          </a:xfrm>
        </p:spPr>
        <p:txBody>
          <a:bodyPr/>
          <a:lstStyle/>
          <a:p>
            <a:r>
              <a:rPr lang="zh-CN" altLang="en-US" sz="2400" dirty="0" smtClean="0"/>
              <a:t>在每个设备上存储合法用户的密钥是不安全的</a:t>
            </a:r>
            <a:endParaRPr lang="en-US" altLang="zh-CN" sz="2400" dirty="0" smtClean="0"/>
          </a:p>
          <a:p>
            <a:r>
              <a:rPr lang="zh-CN" altLang="en-US" sz="2400" dirty="0" smtClean="0"/>
              <a:t>在每个设备上存储合法用户的密钥的摘要，可行，但对设备的计算能力要求较高</a:t>
            </a:r>
            <a:endParaRPr lang="en-US" altLang="zh-CN" sz="2400" dirty="0" smtClean="0"/>
          </a:p>
          <a:p>
            <a:r>
              <a:rPr lang="zh-CN" altLang="en-US" sz="2400" dirty="0" smtClean="0"/>
              <a:t>用户存储所有可访问设备的密钥是繁琐的</a:t>
            </a:r>
            <a:endParaRPr lang="zh-CN" altLang="en-US" sz="2400" dirty="0"/>
          </a:p>
        </p:txBody>
      </p:sp>
      <p:grpSp>
        <p:nvGrpSpPr>
          <p:cNvPr id="1068" name="组合 1067"/>
          <p:cNvGrpSpPr/>
          <p:nvPr/>
        </p:nvGrpSpPr>
        <p:grpSpPr>
          <a:xfrm>
            <a:off x="692483" y="1293818"/>
            <a:ext cx="7723126" cy="3540487"/>
            <a:chOff x="692483" y="1293818"/>
            <a:chExt cx="7723126" cy="3540487"/>
          </a:xfrm>
        </p:grpSpPr>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151" y="1324978"/>
              <a:ext cx="677046" cy="845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6467" y="1293818"/>
              <a:ext cx="671513"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5811" y="1324979"/>
              <a:ext cx="677920" cy="845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5074" y="3942281"/>
              <a:ext cx="6667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63134" y="3820409"/>
              <a:ext cx="7524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78167" y="4177080"/>
              <a:ext cx="73342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8024" y="4125209"/>
              <a:ext cx="82867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88650" y="4020196"/>
              <a:ext cx="61912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2483" y="3549490"/>
              <a:ext cx="69532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直接箭头连接符 12"/>
            <p:cNvCxnSpPr>
              <a:stCxn id="1027" idx="2"/>
              <a:endCxn id="1035" idx="0"/>
            </p:cNvCxnSpPr>
            <p:nvPr/>
          </p:nvCxnSpPr>
          <p:spPr>
            <a:xfrm flipH="1">
              <a:off x="1040146" y="2170118"/>
              <a:ext cx="1372078" cy="1379372"/>
            </a:xfrm>
            <a:prstGeom prst="straightConnector1">
              <a:avLst/>
            </a:prstGeom>
            <a:ln w="28575">
              <a:solidFill>
                <a:srgbClr val="AA02A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27" idx="2"/>
              <a:endCxn id="1030" idx="0"/>
            </p:cNvCxnSpPr>
            <p:nvPr/>
          </p:nvCxnSpPr>
          <p:spPr>
            <a:xfrm flipH="1">
              <a:off x="2258449" y="2170118"/>
              <a:ext cx="153775" cy="1772163"/>
            </a:xfrm>
            <a:prstGeom prst="straightConnector1">
              <a:avLst/>
            </a:prstGeom>
            <a:ln w="28575">
              <a:solidFill>
                <a:srgbClr val="AA02AA"/>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027" idx="2"/>
              <a:endCxn id="1032" idx="0"/>
            </p:cNvCxnSpPr>
            <p:nvPr/>
          </p:nvCxnSpPr>
          <p:spPr>
            <a:xfrm>
              <a:off x="2412224" y="2170118"/>
              <a:ext cx="1332656" cy="2006962"/>
            </a:xfrm>
            <a:prstGeom prst="straightConnector1">
              <a:avLst/>
            </a:prstGeom>
            <a:ln w="28575">
              <a:solidFill>
                <a:srgbClr val="AA02AA"/>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27" idx="2"/>
              <a:endCxn id="1034" idx="0"/>
            </p:cNvCxnSpPr>
            <p:nvPr/>
          </p:nvCxnSpPr>
          <p:spPr>
            <a:xfrm>
              <a:off x="2412224" y="2170118"/>
              <a:ext cx="4285989" cy="1850078"/>
            </a:xfrm>
            <a:prstGeom prst="straightConnector1">
              <a:avLst/>
            </a:prstGeom>
            <a:ln w="28575">
              <a:solidFill>
                <a:srgbClr val="AA02AA"/>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26" idx="2"/>
              <a:endCxn id="1035" idx="0"/>
            </p:cNvCxnSpPr>
            <p:nvPr/>
          </p:nvCxnSpPr>
          <p:spPr>
            <a:xfrm flipH="1">
              <a:off x="1040146" y="2170118"/>
              <a:ext cx="3570528" cy="1379372"/>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026" idx="2"/>
              <a:endCxn id="1032" idx="0"/>
            </p:cNvCxnSpPr>
            <p:nvPr/>
          </p:nvCxnSpPr>
          <p:spPr>
            <a:xfrm flipH="1">
              <a:off x="3744880" y="2170118"/>
              <a:ext cx="865794" cy="2006962"/>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026" idx="2"/>
              <a:endCxn id="1031" idx="0"/>
            </p:cNvCxnSpPr>
            <p:nvPr/>
          </p:nvCxnSpPr>
          <p:spPr>
            <a:xfrm>
              <a:off x="4610674" y="2170118"/>
              <a:ext cx="3428698" cy="165029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028" idx="2"/>
              <a:endCxn id="1030" idx="0"/>
            </p:cNvCxnSpPr>
            <p:nvPr/>
          </p:nvCxnSpPr>
          <p:spPr>
            <a:xfrm flipH="1">
              <a:off x="2258449" y="2170119"/>
              <a:ext cx="4636322" cy="177216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028" idx="2"/>
              <a:endCxn id="1033" idx="0"/>
            </p:cNvCxnSpPr>
            <p:nvPr/>
          </p:nvCxnSpPr>
          <p:spPr>
            <a:xfrm flipH="1">
              <a:off x="5202362" y="2170119"/>
              <a:ext cx="1692409" cy="195509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1028" idx="2"/>
              <a:endCxn id="1031" idx="0"/>
            </p:cNvCxnSpPr>
            <p:nvPr/>
          </p:nvCxnSpPr>
          <p:spPr>
            <a:xfrm>
              <a:off x="6894771" y="2170119"/>
              <a:ext cx="1144601" cy="165029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1027" idx="2"/>
              <a:endCxn id="1033" idx="0"/>
            </p:cNvCxnSpPr>
            <p:nvPr/>
          </p:nvCxnSpPr>
          <p:spPr>
            <a:xfrm>
              <a:off x="2412224" y="2170118"/>
              <a:ext cx="2790138" cy="1955091"/>
            </a:xfrm>
            <a:prstGeom prst="straightConnector1">
              <a:avLst/>
            </a:prstGeom>
            <a:ln w="28575">
              <a:solidFill>
                <a:srgbClr val="AA02AA"/>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028" idx="2"/>
              <a:endCxn id="1034" idx="0"/>
            </p:cNvCxnSpPr>
            <p:nvPr/>
          </p:nvCxnSpPr>
          <p:spPr>
            <a:xfrm flipH="1">
              <a:off x="6698213" y="2170119"/>
              <a:ext cx="196558" cy="185007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028" idx="2"/>
              <a:endCxn id="1035" idx="0"/>
            </p:cNvCxnSpPr>
            <p:nvPr/>
          </p:nvCxnSpPr>
          <p:spPr>
            <a:xfrm flipH="1">
              <a:off x="1040146" y="2170119"/>
              <a:ext cx="5854625" cy="1379371"/>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65" name="TextBox 1064"/>
            <p:cNvSpPr txBox="1"/>
            <p:nvPr/>
          </p:nvSpPr>
          <p:spPr>
            <a:xfrm>
              <a:off x="2693364" y="1800787"/>
              <a:ext cx="684803" cy="369332"/>
            </a:xfrm>
            <a:prstGeom prst="rect">
              <a:avLst/>
            </a:prstGeom>
            <a:noFill/>
          </p:spPr>
          <p:txBody>
            <a:bodyPr wrap="none" rtlCol="0">
              <a:spAutoFit/>
            </a:bodyPr>
            <a:lstStyle/>
            <a:p>
              <a:r>
                <a:rPr lang="en-US" altLang="zh-CN" dirty="0" smtClean="0"/>
                <a:t>Alice</a:t>
              </a:r>
              <a:endParaRPr lang="zh-CN" altLang="en-US" dirty="0"/>
            </a:p>
          </p:txBody>
        </p:sp>
        <p:sp>
          <p:nvSpPr>
            <p:cNvPr id="106" name="TextBox 105"/>
            <p:cNvSpPr txBox="1"/>
            <p:nvPr/>
          </p:nvSpPr>
          <p:spPr>
            <a:xfrm>
              <a:off x="4859960" y="1800070"/>
              <a:ext cx="595035" cy="369332"/>
            </a:xfrm>
            <a:prstGeom prst="rect">
              <a:avLst/>
            </a:prstGeom>
            <a:noFill/>
          </p:spPr>
          <p:txBody>
            <a:bodyPr wrap="none" rtlCol="0">
              <a:spAutoFit/>
            </a:bodyPr>
            <a:lstStyle/>
            <a:p>
              <a:r>
                <a:rPr lang="en-US" altLang="zh-CN" dirty="0" smtClean="0"/>
                <a:t>Bob</a:t>
              </a:r>
              <a:endParaRPr lang="zh-CN" altLang="en-US" dirty="0"/>
            </a:p>
          </p:txBody>
        </p:sp>
        <p:sp>
          <p:nvSpPr>
            <p:cNvPr id="107" name="TextBox 106"/>
            <p:cNvSpPr txBox="1"/>
            <p:nvPr/>
          </p:nvSpPr>
          <p:spPr>
            <a:xfrm>
              <a:off x="7144937" y="1800070"/>
              <a:ext cx="736099" cy="369332"/>
            </a:xfrm>
            <a:prstGeom prst="rect">
              <a:avLst/>
            </a:prstGeom>
            <a:noFill/>
          </p:spPr>
          <p:txBody>
            <a:bodyPr wrap="none" rtlCol="0">
              <a:spAutoFit/>
            </a:bodyPr>
            <a:lstStyle/>
            <a:p>
              <a:r>
                <a:rPr lang="en-US" altLang="zh-CN" dirty="0" smtClean="0"/>
                <a:t>Carol</a:t>
              </a:r>
              <a:endParaRPr lang="zh-CN" altLang="en-US" dirty="0"/>
            </a:p>
          </p:txBody>
        </p:sp>
      </p:grpSp>
    </p:spTree>
    <p:extLst>
      <p:ext uri="{BB962C8B-B14F-4D97-AF65-F5344CB8AC3E}">
        <p14:creationId xmlns:p14="http://schemas.microsoft.com/office/powerpoint/2010/main" val="179851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endParaRPr lang="en-US" smtClean="0"/>
          </a:p>
        </p:txBody>
      </p:sp>
      <p:sp>
        <p:nvSpPr>
          <p:cNvPr id="3" name="内容占位符 2"/>
          <p:cNvSpPr>
            <a:spLocks noGrp="1"/>
          </p:cNvSpPr>
          <p:nvPr>
            <p:ph idx="1"/>
          </p:nvPr>
        </p:nvSpPr>
        <p:spPr/>
        <p:txBody>
          <a:bodyPr/>
          <a:lstStyle/>
          <a:p>
            <a:pPr eaLnBrk="1" hangingPunct="1">
              <a:defRPr/>
            </a:pPr>
            <a:r>
              <a:rPr lang="zh-CN" altLang="en-US" sz="2400" dirty="0" smtClean="0"/>
              <a:t>一个简单的例子：</a:t>
            </a:r>
            <a:r>
              <a:rPr lang="en-US" altLang="zh-CN" sz="2400" dirty="0" smtClean="0"/>
              <a:t>Alice</a:t>
            </a:r>
            <a:r>
              <a:rPr lang="zh-CN" altLang="en-US" sz="2400" dirty="0" smtClean="0"/>
              <a:t>与</a:t>
            </a:r>
            <a:r>
              <a:rPr lang="en-US" altLang="zh-CN" sz="2400" dirty="0" smtClean="0"/>
              <a:t>Bob</a:t>
            </a:r>
            <a:r>
              <a:rPr lang="zh-CN" altLang="en-US" sz="2400" dirty="0" smtClean="0"/>
              <a:t>之间通过一个可靠但好奇的</a:t>
            </a:r>
            <a:r>
              <a:rPr lang="en-US" altLang="zh-CN" sz="2400" dirty="0" smtClean="0"/>
              <a:t>Postman</a:t>
            </a:r>
            <a:r>
              <a:rPr lang="zh-CN" altLang="en-US" sz="2400" dirty="0" smtClean="0"/>
              <a:t>通信。</a:t>
            </a:r>
            <a:r>
              <a:rPr lang="en-US" altLang="zh-CN" sz="2400" dirty="0" smtClean="0"/>
              <a:t>Alice</a:t>
            </a:r>
            <a:r>
              <a:rPr lang="zh-CN" altLang="en-US" sz="2400" dirty="0" smtClean="0"/>
              <a:t>和</a:t>
            </a:r>
            <a:r>
              <a:rPr lang="en-US" altLang="zh-CN" sz="2400" dirty="0" smtClean="0"/>
              <a:t>Bob</a:t>
            </a:r>
            <a:r>
              <a:rPr lang="zh-CN" altLang="en-US" sz="2400" dirty="0" smtClean="0"/>
              <a:t>事先没有什么共享的秘密。</a:t>
            </a:r>
            <a:endParaRPr lang="en-US" altLang="zh-CN" sz="2400" dirty="0" smtClean="0"/>
          </a:p>
          <a:p>
            <a:pPr lvl="2" eaLnBrk="1" hangingPunct="1">
              <a:defRPr/>
            </a:pPr>
            <a:endParaRPr lang="en-US" dirty="0" smtClean="0"/>
          </a:p>
          <a:p>
            <a:pPr lvl="2" eaLnBrk="1" hangingPunct="1">
              <a:defRPr/>
            </a:pPr>
            <a:endParaRPr lang="en-US" dirty="0" smtClean="0"/>
          </a:p>
          <a:p>
            <a:pPr lvl="2" eaLnBrk="1" hangingPunct="1">
              <a:defRPr/>
            </a:pPr>
            <a:endParaRPr lang="en-US" dirty="0" smtClean="0"/>
          </a:p>
          <a:p>
            <a:pPr lvl="2" eaLnBrk="1" hangingPunct="1">
              <a:defRPr/>
            </a:pPr>
            <a:endParaRPr lang="en-US" dirty="0" smtClean="0"/>
          </a:p>
          <a:p>
            <a:pPr lvl="2" eaLnBrk="1" hangingPunct="1">
              <a:defRPr/>
            </a:pPr>
            <a:r>
              <a:rPr lang="en-US" dirty="0" smtClean="0"/>
              <a:t>Alice</a:t>
            </a:r>
            <a:r>
              <a:rPr lang="zh-CN" altLang="en-US" dirty="0" smtClean="0"/>
              <a:t>有一把锁和对应的钥匙</a:t>
            </a:r>
            <a:endParaRPr lang="en-US" altLang="zh-CN" dirty="0" smtClean="0"/>
          </a:p>
          <a:p>
            <a:pPr lvl="2" eaLnBrk="1" hangingPunct="1">
              <a:defRPr/>
            </a:pPr>
            <a:r>
              <a:rPr lang="en-US" altLang="zh-CN" dirty="0" smtClean="0"/>
              <a:t>Bob</a:t>
            </a:r>
            <a:r>
              <a:rPr lang="zh-CN" altLang="en-US" dirty="0" smtClean="0"/>
              <a:t>有另一把锁和对应的钥匙</a:t>
            </a:r>
            <a:endParaRPr lang="en-US" altLang="zh-CN" dirty="0" smtClean="0"/>
          </a:p>
          <a:p>
            <a:pPr lvl="2" eaLnBrk="1" hangingPunct="1">
              <a:defRPr/>
            </a:pPr>
            <a:endParaRPr lang="en-US" dirty="0" smtClean="0"/>
          </a:p>
          <a:p>
            <a:pPr marL="1371600" lvl="2" indent="-457200" eaLnBrk="1" hangingPunct="1">
              <a:buFont typeface="+mj-lt"/>
              <a:buAutoNum type="arabicParenR"/>
              <a:defRPr/>
            </a:pPr>
            <a:r>
              <a:rPr lang="en-US" altLang="zh-CN" dirty="0" smtClean="0"/>
              <a:t>Alice</a:t>
            </a:r>
            <a:r>
              <a:rPr lang="zh-CN" altLang="en-US" dirty="0" smtClean="0"/>
              <a:t>上锁，送给</a:t>
            </a:r>
            <a:r>
              <a:rPr lang="en-US" altLang="zh-CN" dirty="0" smtClean="0"/>
              <a:t>Bob</a:t>
            </a:r>
          </a:p>
          <a:p>
            <a:pPr marL="1371600" lvl="2" indent="-457200" eaLnBrk="1" hangingPunct="1">
              <a:buFont typeface="+mj-lt"/>
              <a:buAutoNum type="arabicParenR"/>
              <a:defRPr/>
            </a:pPr>
            <a:r>
              <a:rPr lang="en-US" altLang="zh-CN" dirty="0" smtClean="0"/>
              <a:t>Bob</a:t>
            </a:r>
            <a:r>
              <a:rPr lang="zh-CN" altLang="en-US" dirty="0" smtClean="0"/>
              <a:t>也上锁，送给</a:t>
            </a:r>
            <a:r>
              <a:rPr lang="en-US" altLang="zh-CN" dirty="0" smtClean="0"/>
              <a:t>Alice</a:t>
            </a:r>
          </a:p>
          <a:p>
            <a:pPr marL="1371600" lvl="2" indent="-457200" eaLnBrk="1" hangingPunct="1">
              <a:buFont typeface="+mj-lt"/>
              <a:buAutoNum type="arabicParenR"/>
              <a:defRPr/>
            </a:pPr>
            <a:r>
              <a:rPr lang="en-US" altLang="zh-CN" dirty="0" smtClean="0"/>
              <a:t>Alice</a:t>
            </a:r>
            <a:r>
              <a:rPr lang="zh-CN" altLang="en-US" dirty="0" smtClean="0"/>
              <a:t>解锁，送给</a:t>
            </a:r>
            <a:r>
              <a:rPr lang="en-US" altLang="zh-CN" dirty="0" smtClean="0"/>
              <a:t>Bob</a:t>
            </a:r>
          </a:p>
          <a:p>
            <a:pPr marL="1371600" lvl="2" indent="-457200" eaLnBrk="1" hangingPunct="1">
              <a:buFont typeface="+mj-lt"/>
              <a:buAutoNum type="arabicParenR"/>
              <a:defRPr/>
            </a:pPr>
            <a:r>
              <a:rPr lang="en-US" dirty="0" smtClean="0"/>
              <a:t>Bob</a:t>
            </a:r>
            <a:r>
              <a:rPr lang="zh-CN" altLang="en-US" dirty="0" smtClean="0"/>
              <a:t>解锁，看到消息</a:t>
            </a:r>
            <a:endParaRPr lang="en-US" dirty="0"/>
          </a:p>
        </p:txBody>
      </p:sp>
      <p:grpSp>
        <p:nvGrpSpPr>
          <p:cNvPr id="2" name="组合 39"/>
          <p:cNvGrpSpPr>
            <a:grpSpLocks/>
          </p:cNvGrpSpPr>
          <p:nvPr/>
        </p:nvGrpSpPr>
        <p:grpSpPr bwMode="auto">
          <a:xfrm>
            <a:off x="1403350" y="2276872"/>
            <a:ext cx="6840538" cy="1008062"/>
            <a:chOff x="1403648" y="2492896"/>
            <a:chExt cx="6840760" cy="1008112"/>
          </a:xfrm>
        </p:grpSpPr>
        <p:grpSp>
          <p:nvGrpSpPr>
            <p:cNvPr id="4" name="组合 21"/>
            <p:cNvGrpSpPr>
              <a:grpSpLocks/>
            </p:cNvGrpSpPr>
            <p:nvPr/>
          </p:nvGrpSpPr>
          <p:grpSpPr bwMode="auto">
            <a:xfrm>
              <a:off x="1547664" y="2924944"/>
              <a:ext cx="300539" cy="456628"/>
              <a:chOff x="1319134" y="3548436"/>
              <a:chExt cx="599607" cy="697937"/>
            </a:xfrm>
          </p:grpSpPr>
          <p:sp>
            <p:nvSpPr>
              <p:cNvPr id="17" name="任意多边形 16"/>
              <p:cNvSpPr/>
              <p:nvPr/>
            </p:nvSpPr>
            <p:spPr>
              <a:xfrm>
                <a:off x="1535415" y="3548089"/>
                <a:ext cx="294561" cy="172284"/>
              </a:xfrm>
              <a:custGeom>
                <a:avLst/>
                <a:gdLst>
                  <a:gd name="connsiteX0" fmla="*/ 293578 w 293578"/>
                  <a:gd name="connsiteY0" fmla="*/ 64194 h 171472"/>
                  <a:gd name="connsiteX1" fmla="*/ 248608 w 293578"/>
                  <a:gd name="connsiteY1" fmla="*/ 34213 h 171472"/>
                  <a:gd name="connsiteX2" fmla="*/ 218627 w 293578"/>
                  <a:gd name="connsiteY2" fmla="*/ 4233 h 171472"/>
                  <a:gd name="connsiteX3" fmla="*/ 53735 w 293578"/>
                  <a:gd name="connsiteY3" fmla="*/ 19223 h 171472"/>
                  <a:gd name="connsiteX4" fmla="*/ 38745 w 293578"/>
                  <a:gd name="connsiteY4" fmla="*/ 154134 h 171472"/>
                  <a:gd name="connsiteX5" fmla="*/ 83716 w 293578"/>
                  <a:gd name="connsiteY5" fmla="*/ 169125 h 171472"/>
                  <a:gd name="connsiteX6" fmla="*/ 218627 w 293578"/>
                  <a:gd name="connsiteY6" fmla="*/ 109164 h 171472"/>
                  <a:gd name="connsiteX7" fmla="*/ 233617 w 293578"/>
                  <a:gd name="connsiteY7" fmla="*/ 64194 h 171472"/>
                  <a:gd name="connsiteX8" fmla="*/ 218627 w 293578"/>
                  <a:gd name="connsiteY8" fmla="*/ 4233 h 17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578" h="171472">
                    <a:moveTo>
                      <a:pt x="293578" y="64194"/>
                    </a:moveTo>
                    <a:cubicBezTo>
                      <a:pt x="278588" y="54200"/>
                      <a:pt x="262676" y="45467"/>
                      <a:pt x="248608" y="34213"/>
                    </a:cubicBezTo>
                    <a:cubicBezTo>
                      <a:pt x="237572" y="25384"/>
                      <a:pt x="232718" y="5317"/>
                      <a:pt x="218627" y="4233"/>
                    </a:cubicBezTo>
                    <a:cubicBezTo>
                      <a:pt x="163599" y="0"/>
                      <a:pt x="108699" y="14226"/>
                      <a:pt x="53735" y="19223"/>
                    </a:cubicBezTo>
                    <a:cubicBezTo>
                      <a:pt x="29352" y="67990"/>
                      <a:pt x="0" y="96017"/>
                      <a:pt x="38745" y="154134"/>
                    </a:cubicBezTo>
                    <a:cubicBezTo>
                      <a:pt x="47510" y="167281"/>
                      <a:pt x="68726" y="164128"/>
                      <a:pt x="83716" y="169125"/>
                    </a:cubicBezTo>
                    <a:cubicBezTo>
                      <a:pt x="158834" y="156605"/>
                      <a:pt x="177089" y="171472"/>
                      <a:pt x="218627" y="109164"/>
                    </a:cubicBezTo>
                    <a:cubicBezTo>
                      <a:pt x="227392" y="96017"/>
                      <a:pt x="228620" y="79184"/>
                      <a:pt x="233617" y="64194"/>
                    </a:cubicBezTo>
                    <a:cubicBezTo>
                      <a:pt x="217047" y="14483"/>
                      <a:pt x="218627" y="35024"/>
                      <a:pt x="218627" y="4233"/>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18" name="任意多边形 17"/>
              <p:cNvSpPr/>
              <p:nvPr/>
            </p:nvSpPr>
            <p:spPr>
              <a:xfrm>
                <a:off x="1494238" y="3761625"/>
                <a:ext cx="142531" cy="475604"/>
              </a:xfrm>
              <a:custGeom>
                <a:avLst/>
                <a:gdLst>
                  <a:gd name="connsiteX0" fmla="*/ 139652 w 143306"/>
                  <a:gd name="connsiteY0" fmla="*/ 0 h 474484"/>
                  <a:gd name="connsiteX1" fmla="*/ 109672 w 143306"/>
                  <a:gd name="connsiteY1" fmla="*/ 329784 h 474484"/>
                  <a:gd name="connsiteX2" fmla="*/ 49711 w 143306"/>
                  <a:gd name="connsiteY2" fmla="*/ 434715 h 474484"/>
                  <a:gd name="connsiteX3" fmla="*/ 4740 w 143306"/>
                  <a:gd name="connsiteY3" fmla="*/ 464695 h 474484"/>
                </a:gdLst>
                <a:ahLst/>
                <a:cxnLst>
                  <a:cxn ang="0">
                    <a:pos x="connsiteX0" y="connsiteY0"/>
                  </a:cxn>
                  <a:cxn ang="0">
                    <a:pos x="connsiteX1" y="connsiteY1"/>
                  </a:cxn>
                  <a:cxn ang="0">
                    <a:pos x="connsiteX2" y="connsiteY2"/>
                  </a:cxn>
                  <a:cxn ang="0">
                    <a:pos x="connsiteX3" y="connsiteY3"/>
                  </a:cxn>
                </a:cxnLst>
                <a:rect l="l" t="t" r="r" b="b"/>
                <a:pathLst>
                  <a:path w="143306" h="474484">
                    <a:moveTo>
                      <a:pt x="139652" y="0"/>
                    </a:moveTo>
                    <a:cubicBezTo>
                      <a:pt x="137526" y="38273"/>
                      <a:pt x="143306" y="240095"/>
                      <a:pt x="109672" y="329784"/>
                    </a:cubicBezTo>
                    <a:cubicBezTo>
                      <a:pt x="104931" y="342427"/>
                      <a:pt x="65241" y="422291"/>
                      <a:pt x="49711" y="434715"/>
                    </a:cubicBezTo>
                    <a:cubicBezTo>
                      <a:pt x="0" y="474484"/>
                      <a:pt x="4740" y="426568"/>
                      <a:pt x="4740" y="464695"/>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19" name="任意多边形 18"/>
              <p:cNvSpPr/>
              <p:nvPr/>
            </p:nvSpPr>
            <p:spPr>
              <a:xfrm>
                <a:off x="1649439" y="4047958"/>
                <a:ext cx="180537" cy="198977"/>
              </a:xfrm>
              <a:custGeom>
                <a:avLst/>
                <a:gdLst>
                  <a:gd name="connsiteX0" fmla="*/ 0 w 179882"/>
                  <a:gd name="connsiteY0" fmla="*/ 0 h 199029"/>
                  <a:gd name="connsiteX1" fmla="*/ 74951 w 179882"/>
                  <a:gd name="connsiteY1" fmla="*/ 74951 h 199029"/>
                  <a:gd name="connsiteX2" fmla="*/ 134912 w 179882"/>
                  <a:gd name="connsiteY2" fmla="*/ 149902 h 199029"/>
                  <a:gd name="connsiteX3" fmla="*/ 179882 w 179882"/>
                  <a:gd name="connsiteY3" fmla="*/ 194872 h 199029"/>
                </a:gdLst>
                <a:ahLst/>
                <a:cxnLst>
                  <a:cxn ang="0">
                    <a:pos x="connsiteX0" y="connsiteY0"/>
                  </a:cxn>
                  <a:cxn ang="0">
                    <a:pos x="connsiteX1" y="connsiteY1"/>
                  </a:cxn>
                  <a:cxn ang="0">
                    <a:pos x="connsiteX2" y="connsiteY2"/>
                  </a:cxn>
                  <a:cxn ang="0">
                    <a:pos x="connsiteX3" y="connsiteY3"/>
                  </a:cxn>
                </a:cxnLst>
                <a:rect l="l" t="t" r="r" b="b"/>
                <a:pathLst>
                  <a:path w="179882" h="199029">
                    <a:moveTo>
                      <a:pt x="0" y="0"/>
                    </a:moveTo>
                    <a:cubicBezTo>
                      <a:pt x="24984" y="24984"/>
                      <a:pt x="53752" y="46685"/>
                      <a:pt x="74951" y="74951"/>
                    </a:cubicBezTo>
                    <a:cubicBezTo>
                      <a:pt x="147356" y="171491"/>
                      <a:pt x="17827" y="71847"/>
                      <a:pt x="134912" y="149902"/>
                    </a:cubicBezTo>
                    <a:cubicBezTo>
                      <a:pt x="167664" y="199029"/>
                      <a:pt x="146876" y="194872"/>
                      <a:pt x="179882" y="194872"/>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20" name="任意多边形 19"/>
              <p:cNvSpPr/>
              <p:nvPr/>
            </p:nvSpPr>
            <p:spPr>
              <a:xfrm>
                <a:off x="1320036" y="3778611"/>
                <a:ext cx="285060" cy="194124"/>
              </a:xfrm>
              <a:custGeom>
                <a:avLst/>
                <a:gdLst>
                  <a:gd name="connsiteX0" fmla="*/ 284814 w 284814"/>
                  <a:gd name="connsiteY0" fmla="*/ 0 h 194872"/>
                  <a:gd name="connsiteX1" fmla="*/ 194873 w 284814"/>
                  <a:gd name="connsiteY1" fmla="*/ 59961 h 194872"/>
                  <a:gd name="connsiteX2" fmla="*/ 149902 w 284814"/>
                  <a:gd name="connsiteY2" fmla="*/ 89941 h 194872"/>
                  <a:gd name="connsiteX3" fmla="*/ 89941 w 284814"/>
                  <a:gd name="connsiteY3" fmla="*/ 134912 h 194872"/>
                  <a:gd name="connsiteX4" fmla="*/ 29981 w 284814"/>
                  <a:gd name="connsiteY4" fmla="*/ 164892 h 194872"/>
                  <a:gd name="connsiteX5" fmla="*/ 0 w 284814"/>
                  <a:gd name="connsiteY5"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814" h="194872">
                    <a:moveTo>
                      <a:pt x="284814" y="0"/>
                    </a:moveTo>
                    <a:lnTo>
                      <a:pt x="194873" y="59961"/>
                    </a:lnTo>
                    <a:cubicBezTo>
                      <a:pt x="179883" y="69954"/>
                      <a:pt x="164315" y="79131"/>
                      <a:pt x="149902" y="89941"/>
                    </a:cubicBezTo>
                    <a:cubicBezTo>
                      <a:pt x="129915" y="104931"/>
                      <a:pt x="111127" y="121671"/>
                      <a:pt x="89941" y="134912"/>
                    </a:cubicBezTo>
                    <a:cubicBezTo>
                      <a:pt x="70992" y="146755"/>
                      <a:pt x="48574" y="152497"/>
                      <a:pt x="29981" y="164892"/>
                    </a:cubicBezTo>
                    <a:cubicBezTo>
                      <a:pt x="18222" y="172731"/>
                      <a:pt x="0" y="194872"/>
                      <a:pt x="0" y="194872"/>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21" name="任意多边形 20"/>
              <p:cNvSpPr/>
              <p:nvPr/>
            </p:nvSpPr>
            <p:spPr>
              <a:xfrm>
                <a:off x="1677944" y="3807729"/>
                <a:ext cx="240717" cy="104342"/>
              </a:xfrm>
              <a:custGeom>
                <a:avLst/>
                <a:gdLst>
                  <a:gd name="connsiteX0" fmla="*/ 0 w 239843"/>
                  <a:gd name="connsiteY0" fmla="*/ 0 h 104931"/>
                  <a:gd name="connsiteX1" fmla="*/ 89941 w 239843"/>
                  <a:gd name="connsiteY1" fmla="*/ 59960 h 104931"/>
                  <a:gd name="connsiteX2" fmla="*/ 209863 w 239843"/>
                  <a:gd name="connsiteY2" fmla="*/ 89941 h 104931"/>
                  <a:gd name="connsiteX3" fmla="*/ 239843 w 239843"/>
                  <a:gd name="connsiteY3" fmla="*/ 104931 h 104931"/>
                </a:gdLst>
                <a:ahLst/>
                <a:cxnLst>
                  <a:cxn ang="0">
                    <a:pos x="connsiteX0" y="connsiteY0"/>
                  </a:cxn>
                  <a:cxn ang="0">
                    <a:pos x="connsiteX1" y="connsiteY1"/>
                  </a:cxn>
                  <a:cxn ang="0">
                    <a:pos x="connsiteX2" y="connsiteY2"/>
                  </a:cxn>
                  <a:cxn ang="0">
                    <a:pos x="connsiteX3" y="connsiteY3"/>
                  </a:cxn>
                </a:cxnLst>
                <a:rect l="l" t="t" r="r" b="b"/>
                <a:pathLst>
                  <a:path w="239843" h="104931">
                    <a:moveTo>
                      <a:pt x="0" y="0"/>
                    </a:moveTo>
                    <a:cubicBezTo>
                      <a:pt x="29980" y="19987"/>
                      <a:pt x="58443" y="42462"/>
                      <a:pt x="89941" y="59960"/>
                    </a:cubicBezTo>
                    <a:cubicBezTo>
                      <a:pt x="119957" y="76635"/>
                      <a:pt x="182506" y="82125"/>
                      <a:pt x="209863" y="89941"/>
                    </a:cubicBezTo>
                    <a:cubicBezTo>
                      <a:pt x="220606" y="93010"/>
                      <a:pt x="229850" y="99934"/>
                      <a:pt x="239843" y="104931"/>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grpSp>
        <p:grpSp>
          <p:nvGrpSpPr>
            <p:cNvPr id="5" name="组合 22"/>
            <p:cNvGrpSpPr>
              <a:grpSpLocks/>
            </p:cNvGrpSpPr>
            <p:nvPr/>
          </p:nvGrpSpPr>
          <p:grpSpPr bwMode="auto">
            <a:xfrm>
              <a:off x="7740352" y="2996952"/>
              <a:ext cx="300539" cy="456628"/>
              <a:chOff x="1319134" y="3548436"/>
              <a:chExt cx="599607" cy="697937"/>
            </a:xfrm>
          </p:grpSpPr>
          <p:sp>
            <p:nvSpPr>
              <p:cNvPr id="12" name="任意多边形 11"/>
              <p:cNvSpPr/>
              <p:nvPr/>
            </p:nvSpPr>
            <p:spPr>
              <a:xfrm>
                <a:off x="1532947" y="3549650"/>
                <a:ext cx="297730" cy="172284"/>
              </a:xfrm>
              <a:custGeom>
                <a:avLst/>
                <a:gdLst>
                  <a:gd name="connsiteX0" fmla="*/ 293578 w 293578"/>
                  <a:gd name="connsiteY0" fmla="*/ 64194 h 171472"/>
                  <a:gd name="connsiteX1" fmla="*/ 248608 w 293578"/>
                  <a:gd name="connsiteY1" fmla="*/ 34213 h 171472"/>
                  <a:gd name="connsiteX2" fmla="*/ 218627 w 293578"/>
                  <a:gd name="connsiteY2" fmla="*/ 4233 h 171472"/>
                  <a:gd name="connsiteX3" fmla="*/ 53735 w 293578"/>
                  <a:gd name="connsiteY3" fmla="*/ 19223 h 171472"/>
                  <a:gd name="connsiteX4" fmla="*/ 38745 w 293578"/>
                  <a:gd name="connsiteY4" fmla="*/ 154134 h 171472"/>
                  <a:gd name="connsiteX5" fmla="*/ 83716 w 293578"/>
                  <a:gd name="connsiteY5" fmla="*/ 169125 h 171472"/>
                  <a:gd name="connsiteX6" fmla="*/ 218627 w 293578"/>
                  <a:gd name="connsiteY6" fmla="*/ 109164 h 171472"/>
                  <a:gd name="connsiteX7" fmla="*/ 233617 w 293578"/>
                  <a:gd name="connsiteY7" fmla="*/ 64194 h 171472"/>
                  <a:gd name="connsiteX8" fmla="*/ 218627 w 293578"/>
                  <a:gd name="connsiteY8" fmla="*/ 4233 h 17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578" h="171472">
                    <a:moveTo>
                      <a:pt x="293578" y="64194"/>
                    </a:moveTo>
                    <a:cubicBezTo>
                      <a:pt x="278588" y="54200"/>
                      <a:pt x="262676" y="45467"/>
                      <a:pt x="248608" y="34213"/>
                    </a:cubicBezTo>
                    <a:cubicBezTo>
                      <a:pt x="237572" y="25384"/>
                      <a:pt x="232718" y="5317"/>
                      <a:pt x="218627" y="4233"/>
                    </a:cubicBezTo>
                    <a:cubicBezTo>
                      <a:pt x="163599" y="0"/>
                      <a:pt x="108699" y="14226"/>
                      <a:pt x="53735" y="19223"/>
                    </a:cubicBezTo>
                    <a:cubicBezTo>
                      <a:pt x="29352" y="67990"/>
                      <a:pt x="0" y="96017"/>
                      <a:pt x="38745" y="154134"/>
                    </a:cubicBezTo>
                    <a:cubicBezTo>
                      <a:pt x="47510" y="167281"/>
                      <a:pt x="68726" y="164128"/>
                      <a:pt x="83716" y="169125"/>
                    </a:cubicBezTo>
                    <a:cubicBezTo>
                      <a:pt x="158834" y="156605"/>
                      <a:pt x="177089" y="171472"/>
                      <a:pt x="218627" y="109164"/>
                    </a:cubicBezTo>
                    <a:cubicBezTo>
                      <a:pt x="227392" y="96017"/>
                      <a:pt x="228620" y="79184"/>
                      <a:pt x="233617" y="64194"/>
                    </a:cubicBezTo>
                    <a:cubicBezTo>
                      <a:pt x="217047" y="14483"/>
                      <a:pt x="218627" y="35024"/>
                      <a:pt x="218627" y="4233"/>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任意多边形 12"/>
              <p:cNvSpPr/>
              <p:nvPr/>
            </p:nvSpPr>
            <p:spPr>
              <a:xfrm>
                <a:off x="1491770" y="3763186"/>
                <a:ext cx="145697" cy="473177"/>
              </a:xfrm>
              <a:custGeom>
                <a:avLst/>
                <a:gdLst>
                  <a:gd name="connsiteX0" fmla="*/ 139652 w 143306"/>
                  <a:gd name="connsiteY0" fmla="*/ 0 h 474484"/>
                  <a:gd name="connsiteX1" fmla="*/ 109672 w 143306"/>
                  <a:gd name="connsiteY1" fmla="*/ 329784 h 474484"/>
                  <a:gd name="connsiteX2" fmla="*/ 49711 w 143306"/>
                  <a:gd name="connsiteY2" fmla="*/ 434715 h 474484"/>
                  <a:gd name="connsiteX3" fmla="*/ 4740 w 143306"/>
                  <a:gd name="connsiteY3" fmla="*/ 464695 h 474484"/>
                </a:gdLst>
                <a:ahLst/>
                <a:cxnLst>
                  <a:cxn ang="0">
                    <a:pos x="connsiteX0" y="connsiteY0"/>
                  </a:cxn>
                  <a:cxn ang="0">
                    <a:pos x="connsiteX1" y="connsiteY1"/>
                  </a:cxn>
                  <a:cxn ang="0">
                    <a:pos x="connsiteX2" y="connsiteY2"/>
                  </a:cxn>
                  <a:cxn ang="0">
                    <a:pos x="connsiteX3" y="connsiteY3"/>
                  </a:cxn>
                </a:cxnLst>
                <a:rect l="l" t="t" r="r" b="b"/>
                <a:pathLst>
                  <a:path w="143306" h="474484">
                    <a:moveTo>
                      <a:pt x="139652" y="0"/>
                    </a:moveTo>
                    <a:cubicBezTo>
                      <a:pt x="137526" y="38273"/>
                      <a:pt x="143306" y="240095"/>
                      <a:pt x="109672" y="329784"/>
                    </a:cubicBezTo>
                    <a:cubicBezTo>
                      <a:pt x="104931" y="342427"/>
                      <a:pt x="65241" y="422291"/>
                      <a:pt x="49711" y="434715"/>
                    </a:cubicBezTo>
                    <a:cubicBezTo>
                      <a:pt x="0" y="474484"/>
                      <a:pt x="4740" y="426568"/>
                      <a:pt x="4740" y="464695"/>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 name="任意多边形 13"/>
              <p:cNvSpPr/>
              <p:nvPr/>
            </p:nvSpPr>
            <p:spPr>
              <a:xfrm>
                <a:off x="1650137" y="4047092"/>
                <a:ext cx="180539" cy="198977"/>
              </a:xfrm>
              <a:custGeom>
                <a:avLst/>
                <a:gdLst>
                  <a:gd name="connsiteX0" fmla="*/ 0 w 179882"/>
                  <a:gd name="connsiteY0" fmla="*/ 0 h 199029"/>
                  <a:gd name="connsiteX1" fmla="*/ 74951 w 179882"/>
                  <a:gd name="connsiteY1" fmla="*/ 74951 h 199029"/>
                  <a:gd name="connsiteX2" fmla="*/ 134912 w 179882"/>
                  <a:gd name="connsiteY2" fmla="*/ 149902 h 199029"/>
                  <a:gd name="connsiteX3" fmla="*/ 179882 w 179882"/>
                  <a:gd name="connsiteY3" fmla="*/ 194872 h 199029"/>
                </a:gdLst>
                <a:ahLst/>
                <a:cxnLst>
                  <a:cxn ang="0">
                    <a:pos x="connsiteX0" y="connsiteY0"/>
                  </a:cxn>
                  <a:cxn ang="0">
                    <a:pos x="connsiteX1" y="connsiteY1"/>
                  </a:cxn>
                  <a:cxn ang="0">
                    <a:pos x="connsiteX2" y="connsiteY2"/>
                  </a:cxn>
                  <a:cxn ang="0">
                    <a:pos x="connsiteX3" y="connsiteY3"/>
                  </a:cxn>
                </a:cxnLst>
                <a:rect l="l" t="t" r="r" b="b"/>
                <a:pathLst>
                  <a:path w="179882" h="199029">
                    <a:moveTo>
                      <a:pt x="0" y="0"/>
                    </a:moveTo>
                    <a:cubicBezTo>
                      <a:pt x="24984" y="24984"/>
                      <a:pt x="53752" y="46685"/>
                      <a:pt x="74951" y="74951"/>
                    </a:cubicBezTo>
                    <a:cubicBezTo>
                      <a:pt x="147356" y="171491"/>
                      <a:pt x="17827" y="71847"/>
                      <a:pt x="134912" y="149902"/>
                    </a:cubicBezTo>
                    <a:cubicBezTo>
                      <a:pt x="167664" y="199029"/>
                      <a:pt x="146876" y="194872"/>
                      <a:pt x="179882" y="194872"/>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5" name="任意多边形 14"/>
              <p:cNvSpPr/>
              <p:nvPr/>
            </p:nvSpPr>
            <p:spPr>
              <a:xfrm>
                <a:off x="1317568" y="3777745"/>
                <a:ext cx="285060" cy="194124"/>
              </a:xfrm>
              <a:custGeom>
                <a:avLst/>
                <a:gdLst>
                  <a:gd name="connsiteX0" fmla="*/ 284814 w 284814"/>
                  <a:gd name="connsiteY0" fmla="*/ 0 h 194872"/>
                  <a:gd name="connsiteX1" fmla="*/ 194873 w 284814"/>
                  <a:gd name="connsiteY1" fmla="*/ 59961 h 194872"/>
                  <a:gd name="connsiteX2" fmla="*/ 149902 w 284814"/>
                  <a:gd name="connsiteY2" fmla="*/ 89941 h 194872"/>
                  <a:gd name="connsiteX3" fmla="*/ 89941 w 284814"/>
                  <a:gd name="connsiteY3" fmla="*/ 134912 h 194872"/>
                  <a:gd name="connsiteX4" fmla="*/ 29981 w 284814"/>
                  <a:gd name="connsiteY4" fmla="*/ 164892 h 194872"/>
                  <a:gd name="connsiteX5" fmla="*/ 0 w 284814"/>
                  <a:gd name="connsiteY5"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814" h="194872">
                    <a:moveTo>
                      <a:pt x="284814" y="0"/>
                    </a:moveTo>
                    <a:lnTo>
                      <a:pt x="194873" y="59961"/>
                    </a:lnTo>
                    <a:cubicBezTo>
                      <a:pt x="179883" y="69954"/>
                      <a:pt x="164315" y="79131"/>
                      <a:pt x="149902" y="89941"/>
                    </a:cubicBezTo>
                    <a:cubicBezTo>
                      <a:pt x="129915" y="104931"/>
                      <a:pt x="111127" y="121671"/>
                      <a:pt x="89941" y="134912"/>
                    </a:cubicBezTo>
                    <a:cubicBezTo>
                      <a:pt x="70992" y="146755"/>
                      <a:pt x="48574" y="152497"/>
                      <a:pt x="29981" y="164892"/>
                    </a:cubicBezTo>
                    <a:cubicBezTo>
                      <a:pt x="18222" y="172731"/>
                      <a:pt x="0" y="194872"/>
                      <a:pt x="0" y="194872"/>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 name="任意多边形 15"/>
              <p:cNvSpPr/>
              <p:nvPr/>
            </p:nvSpPr>
            <p:spPr>
              <a:xfrm>
                <a:off x="1678644" y="3809290"/>
                <a:ext cx="240717" cy="104342"/>
              </a:xfrm>
              <a:custGeom>
                <a:avLst/>
                <a:gdLst>
                  <a:gd name="connsiteX0" fmla="*/ 0 w 239843"/>
                  <a:gd name="connsiteY0" fmla="*/ 0 h 104931"/>
                  <a:gd name="connsiteX1" fmla="*/ 89941 w 239843"/>
                  <a:gd name="connsiteY1" fmla="*/ 59960 h 104931"/>
                  <a:gd name="connsiteX2" fmla="*/ 209863 w 239843"/>
                  <a:gd name="connsiteY2" fmla="*/ 89941 h 104931"/>
                  <a:gd name="connsiteX3" fmla="*/ 239843 w 239843"/>
                  <a:gd name="connsiteY3" fmla="*/ 104931 h 104931"/>
                </a:gdLst>
                <a:ahLst/>
                <a:cxnLst>
                  <a:cxn ang="0">
                    <a:pos x="connsiteX0" y="connsiteY0"/>
                  </a:cxn>
                  <a:cxn ang="0">
                    <a:pos x="connsiteX1" y="connsiteY1"/>
                  </a:cxn>
                  <a:cxn ang="0">
                    <a:pos x="connsiteX2" y="connsiteY2"/>
                  </a:cxn>
                  <a:cxn ang="0">
                    <a:pos x="connsiteX3" y="connsiteY3"/>
                  </a:cxn>
                </a:cxnLst>
                <a:rect l="l" t="t" r="r" b="b"/>
                <a:pathLst>
                  <a:path w="239843" h="104931">
                    <a:moveTo>
                      <a:pt x="0" y="0"/>
                    </a:moveTo>
                    <a:cubicBezTo>
                      <a:pt x="29980" y="19987"/>
                      <a:pt x="58443" y="42462"/>
                      <a:pt x="89941" y="59960"/>
                    </a:cubicBezTo>
                    <a:cubicBezTo>
                      <a:pt x="119957" y="76635"/>
                      <a:pt x="182506" y="82125"/>
                      <a:pt x="209863" y="89941"/>
                    </a:cubicBezTo>
                    <a:cubicBezTo>
                      <a:pt x="220606" y="93010"/>
                      <a:pt x="229850" y="99934"/>
                      <a:pt x="239843" y="104931"/>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31751" name="TextBox 9"/>
            <p:cNvSpPr txBox="1">
              <a:spLocks noChangeArrowheads="1"/>
            </p:cNvSpPr>
            <p:nvPr/>
          </p:nvSpPr>
          <p:spPr bwMode="auto">
            <a:xfrm>
              <a:off x="1403648" y="2564904"/>
              <a:ext cx="684803" cy="369332"/>
            </a:xfrm>
            <a:prstGeom prst="rect">
              <a:avLst/>
            </a:prstGeom>
            <a:noFill/>
            <a:ln w="9525">
              <a:noFill/>
              <a:miter lim="800000"/>
              <a:headEnd/>
              <a:tailEnd/>
            </a:ln>
          </p:spPr>
          <p:txBody>
            <a:bodyPr wrap="none">
              <a:spAutoFit/>
            </a:bodyPr>
            <a:lstStyle/>
            <a:p>
              <a:r>
                <a:rPr lang="en-US" altLang="zh-CN">
                  <a:solidFill>
                    <a:srgbClr val="FF0000"/>
                  </a:solidFill>
                </a:rPr>
                <a:t>Alice</a:t>
              </a:r>
              <a:endParaRPr lang="en-US">
                <a:solidFill>
                  <a:srgbClr val="FF0000"/>
                </a:solidFill>
              </a:endParaRPr>
            </a:p>
          </p:txBody>
        </p:sp>
        <p:sp>
          <p:nvSpPr>
            <p:cNvPr id="31752" name="TextBox 10"/>
            <p:cNvSpPr txBox="1">
              <a:spLocks noChangeArrowheads="1"/>
            </p:cNvSpPr>
            <p:nvPr/>
          </p:nvSpPr>
          <p:spPr bwMode="auto">
            <a:xfrm>
              <a:off x="7649373" y="2636912"/>
              <a:ext cx="595035" cy="369332"/>
            </a:xfrm>
            <a:prstGeom prst="rect">
              <a:avLst/>
            </a:prstGeom>
            <a:noFill/>
            <a:ln w="9525">
              <a:noFill/>
              <a:miter lim="800000"/>
              <a:headEnd/>
              <a:tailEnd/>
            </a:ln>
          </p:spPr>
          <p:txBody>
            <a:bodyPr wrap="none">
              <a:spAutoFit/>
            </a:bodyPr>
            <a:lstStyle/>
            <a:p>
              <a:r>
                <a:rPr lang="en-US" altLang="zh-CN">
                  <a:solidFill>
                    <a:srgbClr val="0070C0"/>
                  </a:solidFill>
                </a:rPr>
                <a:t>Bob</a:t>
              </a:r>
              <a:endParaRPr lang="en-US">
                <a:solidFill>
                  <a:srgbClr val="0070C0"/>
                </a:solidFill>
              </a:endParaRPr>
            </a:p>
          </p:txBody>
        </p:sp>
        <p:grpSp>
          <p:nvGrpSpPr>
            <p:cNvPr id="6" name="组合 30"/>
            <p:cNvGrpSpPr>
              <a:grpSpLocks/>
            </p:cNvGrpSpPr>
            <p:nvPr/>
          </p:nvGrpSpPr>
          <p:grpSpPr bwMode="auto">
            <a:xfrm>
              <a:off x="4644008" y="2852936"/>
              <a:ext cx="936104" cy="648072"/>
              <a:chOff x="3707904" y="3212976"/>
              <a:chExt cx="1512168" cy="1080120"/>
            </a:xfrm>
          </p:grpSpPr>
          <p:sp>
            <p:nvSpPr>
              <p:cNvPr id="25" name="立方体 24"/>
              <p:cNvSpPr/>
              <p:nvPr/>
            </p:nvSpPr>
            <p:spPr>
              <a:xfrm>
                <a:off x="3707634" y="3213543"/>
                <a:ext cx="1513058" cy="1079553"/>
              </a:xfrm>
              <a:prstGeom prst="cub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B050"/>
                  </a:solidFill>
                </a:endParaRPr>
              </a:p>
            </p:txBody>
          </p:sp>
          <p:cxnSp>
            <p:nvCxnSpPr>
              <p:cNvPr id="27" name="直接连接符 26"/>
              <p:cNvCxnSpPr/>
              <p:nvPr/>
            </p:nvCxnSpPr>
            <p:spPr>
              <a:xfrm>
                <a:off x="3707634" y="3644836"/>
                <a:ext cx="122583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flipH="1" flipV="1">
                <a:off x="4932875" y="3357018"/>
                <a:ext cx="288411" cy="2872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284647" y="3615729"/>
                <a:ext cx="215418" cy="714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B050"/>
                  </a:solidFill>
                </a:endParaRPr>
              </a:p>
            </p:txBody>
          </p:sp>
        </p:grpSp>
        <p:grpSp>
          <p:nvGrpSpPr>
            <p:cNvPr id="7" name="组合 21"/>
            <p:cNvGrpSpPr>
              <a:grpSpLocks/>
            </p:cNvGrpSpPr>
            <p:nvPr/>
          </p:nvGrpSpPr>
          <p:grpSpPr bwMode="auto">
            <a:xfrm>
              <a:off x="4355976" y="2924944"/>
              <a:ext cx="300539" cy="456628"/>
              <a:chOff x="1319134" y="3548436"/>
              <a:chExt cx="599607" cy="697937"/>
            </a:xfrm>
          </p:grpSpPr>
          <p:sp>
            <p:nvSpPr>
              <p:cNvPr id="33" name="任意多边形 32"/>
              <p:cNvSpPr/>
              <p:nvPr/>
            </p:nvSpPr>
            <p:spPr>
              <a:xfrm>
                <a:off x="1535546" y="3548089"/>
                <a:ext cx="294563" cy="172284"/>
              </a:xfrm>
              <a:custGeom>
                <a:avLst/>
                <a:gdLst>
                  <a:gd name="connsiteX0" fmla="*/ 293578 w 293578"/>
                  <a:gd name="connsiteY0" fmla="*/ 64194 h 171472"/>
                  <a:gd name="connsiteX1" fmla="*/ 248608 w 293578"/>
                  <a:gd name="connsiteY1" fmla="*/ 34213 h 171472"/>
                  <a:gd name="connsiteX2" fmla="*/ 218627 w 293578"/>
                  <a:gd name="connsiteY2" fmla="*/ 4233 h 171472"/>
                  <a:gd name="connsiteX3" fmla="*/ 53735 w 293578"/>
                  <a:gd name="connsiteY3" fmla="*/ 19223 h 171472"/>
                  <a:gd name="connsiteX4" fmla="*/ 38745 w 293578"/>
                  <a:gd name="connsiteY4" fmla="*/ 154134 h 171472"/>
                  <a:gd name="connsiteX5" fmla="*/ 83716 w 293578"/>
                  <a:gd name="connsiteY5" fmla="*/ 169125 h 171472"/>
                  <a:gd name="connsiteX6" fmla="*/ 218627 w 293578"/>
                  <a:gd name="connsiteY6" fmla="*/ 109164 h 171472"/>
                  <a:gd name="connsiteX7" fmla="*/ 233617 w 293578"/>
                  <a:gd name="connsiteY7" fmla="*/ 64194 h 171472"/>
                  <a:gd name="connsiteX8" fmla="*/ 218627 w 293578"/>
                  <a:gd name="connsiteY8" fmla="*/ 4233 h 17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578" h="171472">
                    <a:moveTo>
                      <a:pt x="293578" y="64194"/>
                    </a:moveTo>
                    <a:cubicBezTo>
                      <a:pt x="278588" y="54200"/>
                      <a:pt x="262676" y="45467"/>
                      <a:pt x="248608" y="34213"/>
                    </a:cubicBezTo>
                    <a:cubicBezTo>
                      <a:pt x="237572" y="25384"/>
                      <a:pt x="232718" y="5317"/>
                      <a:pt x="218627" y="4233"/>
                    </a:cubicBezTo>
                    <a:cubicBezTo>
                      <a:pt x="163599" y="0"/>
                      <a:pt x="108699" y="14226"/>
                      <a:pt x="53735" y="19223"/>
                    </a:cubicBezTo>
                    <a:cubicBezTo>
                      <a:pt x="29352" y="67990"/>
                      <a:pt x="0" y="96017"/>
                      <a:pt x="38745" y="154134"/>
                    </a:cubicBezTo>
                    <a:cubicBezTo>
                      <a:pt x="47510" y="167281"/>
                      <a:pt x="68726" y="164128"/>
                      <a:pt x="83716" y="169125"/>
                    </a:cubicBezTo>
                    <a:cubicBezTo>
                      <a:pt x="158834" y="156605"/>
                      <a:pt x="177089" y="171472"/>
                      <a:pt x="218627" y="109164"/>
                    </a:cubicBezTo>
                    <a:cubicBezTo>
                      <a:pt x="227392" y="96017"/>
                      <a:pt x="228620" y="79184"/>
                      <a:pt x="233617" y="64194"/>
                    </a:cubicBezTo>
                    <a:cubicBezTo>
                      <a:pt x="217047" y="14483"/>
                      <a:pt x="218627" y="35024"/>
                      <a:pt x="218627" y="4233"/>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4" name="任意多边形 33"/>
              <p:cNvSpPr/>
              <p:nvPr/>
            </p:nvSpPr>
            <p:spPr>
              <a:xfrm>
                <a:off x="1494372" y="3761625"/>
                <a:ext cx="142529" cy="475604"/>
              </a:xfrm>
              <a:custGeom>
                <a:avLst/>
                <a:gdLst>
                  <a:gd name="connsiteX0" fmla="*/ 139652 w 143306"/>
                  <a:gd name="connsiteY0" fmla="*/ 0 h 474484"/>
                  <a:gd name="connsiteX1" fmla="*/ 109672 w 143306"/>
                  <a:gd name="connsiteY1" fmla="*/ 329784 h 474484"/>
                  <a:gd name="connsiteX2" fmla="*/ 49711 w 143306"/>
                  <a:gd name="connsiteY2" fmla="*/ 434715 h 474484"/>
                  <a:gd name="connsiteX3" fmla="*/ 4740 w 143306"/>
                  <a:gd name="connsiteY3" fmla="*/ 464695 h 474484"/>
                </a:gdLst>
                <a:ahLst/>
                <a:cxnLst>
                  <a:cxn ang="0">
                    <a:pos x="connsiteX0" y="connsiteY0"/>
                  </a:cxn>
                  <a:cxn ang="0">
                    <a:pos x="connsiteX1" y="connsiteY1"/>
                  </a:cxn>
                  <a:cxn ang="0">
                    <a:pos x="connsiteX2" y="connsiteY2"/>
                  </a:cxn>
                  <a:cxn ang="0">
                    <a:pos x="connsiteX3" y="connsiteY3"/>
                  </a:cxn>
                </a:cxnLst>
                <a:rect l="l" t="t" r="r" b="b"/>
                <a:pathLst>
                  <a:path w="143306" h="474484">
                    <a:moveTo>
                      <a:pt x="139652" y="0"/>
                    </a:moveTo>
                    <a:cubicBezTo>
                      <a:pt x="137526" y="38273"/>
                      <a:pt x="143306" y="240095"/>
                      <a:pt x="109672" y="329784"/>
                    </a:cubicBezTo>
                    <a:cubicBezTo>
                      <a:pt x="104931" y="342427"/>
                      <a:pt x="65241" y="422291"/>
                      <a:pt x="49711" y="434715"/>
                    </a:cubicBezTo>
                    <a:cubicBezTo>
                      <a:pt x="0" y="474484"/>
                      <a:pt x="4740" y="426568"/>
                      <a:pt x="4740" y="464695"/>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 name="任意多边形 34"/>
              <p:cNvSpPr/>
              <p:nvPr/>
            </p:nvSpPr>
            <p:spPr>
              <a:xfrm>
                <a:off x="1649570" y="4047958"/>
                <a:ext cx="180539" cy="198977"/>
              </a:xfrm>
              <a:custGeom>
                <a:avLst/>
                <a:gdLst>
                  <a:gd name="connsiteX0" fmla="*/ 0 w 179882"/>
                  <a:gd name="connsiteY0" fmla="*/ 0 h 199029"/>
                  <a:gd name="connsiteX1" fmla="*/ 74951 w 179882"/>
                  <a:gd name="connsiteY1" fmla="*/ 74951 h 199029"/>
                  <a:gd name="connsiteX2" fmla="*/ 134912 w 179882"/>
                  <a:gd name="connsiteY2" fmla="*/ 149902 h 199029"/>
                  <a:gd name="connsiteX3" fmla="*/ 179882 w 179882"/>
                  <a:gd name="connsiteY3" fmla="*/ 194872 h 199029"/>
                </a:gdLst>
                <a:ahLst/>
                <a:cxnLst>
                  <a:cxn ang="0">
                    <a:pos x="connsiteX0" y="connsiteY0"/>
                  </a:cxn>
                  <a:cxn ang="0">
                    <a:pos x="connsiteX1" y="connsiteY1"/>
                  </a:cxn>
                  <a:cxn ang="0">
                    <a:pos x="connsiteX2" y="connsiteY2"/>
                  </a:cxn>
                  <a:cxn ang="0">
                    <a:pos x="connsiteX3" y="connsiteY3"/>
                  </a:cxn>
                </a:cxnLst>
                <a:rect l="l" t="t" r="r" b="b"/>
                <a:pathLst>
                  <a:path w="179882" h="199029">
                    <a:moveTo>
                      <a:pt x="0" y="0"/>
                    </a:moveTo>
                    <a:cubicBezTo>
                      <a:pt x="24984" y="24984"/>
                      <a:pt x="53752" y="46685"/>
                      <a:pt x="74951" y="74951"/>
                    </a:cubicBezTo>
                    <a:cubicBezTo>
                      <a:pt x="147356" y="171491"/>
                      <a:pt x="17827" y="71847"/>
                      <a:pt x="134912" y="149902"/>
                    </a:cubicBezTo>
                    <a:cubicBezTo>
                      <a:pt x="167664" y="199029"/>
                      <a:pt x="146876" y="194872"/>
                      <a:pt x="179882" y="194872"/>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 name="任意多边形 35"/>
              <p:cNvSpPr/>
              <p:nvPr/>
            </p:nvSpPr>
            <p:spPr>
              <a:xfrm>
                <a:off x="1320167" y="3778611"/>
                <a:ext cx="285060" cy="194124"/>
              </a:xfrm>
              <a:custGeom>
                <a:avLst/>
                <a:gdLst>
                  <a:gd name="connsiteX0" fmla="*/ 284814 w 284814"/>
                  <a:gd name="connsiteY0" fmla="*/ 0 h 194872"/>
                  <a:gd name="connsiteX1" fmla="*/ 194873 w 284814"/>
                  <a:gd name="connsiteY1" fmla="*/ 59961 h 194872"/>
                  <a:gd name="connsiteX2" fmla="*/ 149902 w 284814"/>
                  <a:gd name="connsiteY2" fmla="*/ 89941 h 194872"/>
                  <a:gd name="connsiteX3" fmla="*/ 89941 w 284814"/>
                  <a:gd name="connsiteY3" fmla="*/ 134912 h 194872"/>
                  <a:gd name="connsiteX4" fmla="*/ 29981 w 284814"/>
                  <a:gd name="connsiteY4" fmla="*/ 164892 h 194872"/>
                  <a:gd name="connsiteX5" fmla="*/ 0 w 284814"/>
                  <a:gd name="connsiteY5"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814" h="194872">
                    <a:moveTo>
                      <a:pt x="284814" y="0"/>
                    </a:moveTo>
                    <a:lnTo>
                      <a:pt x="194873" y="59961"/>
                    </a:lnTo>
                    <a:cubicBezTo>
                      <a:pt x="179883" y="69954"/>
                      <a:pt x="164315" y="79131"/>
                      <a:pt x="149902" y="89941"/>
                    </a:cubicBezTo>
                    <a:cubicBezTo>
                      <a:pt x="129915" y="104931"/>
                      <a:pt x="111127" y="121671"/>
                      <a:pt x="89941" y="134912"/>
                    </a:cubicBezTo>
                    <a:cubicBezTo>
                      <a:pt x="70992" y="146755"/>
                      <a:pt x="48574" y="152497"/>
                      <a:pt x="29981" y="164892"/>
                    </a:cubicBezTo>
                    <a:cubicBezTo>
                      <a:pt x="18222" y="172731"/>
                      <a:pt x="0" y="194872"/>
                      <a:pt x="0" y="194872"/>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7" name="任意多边形 36"/>
              <p:cNvSpPr/>
              <p:nvPr/>
            </p:nvSpPr>
            <p:spPr>
              <a:xfrm>
                <a:off x="1678077" y="3807729"/>
                <a:ext cx="240717" cy="104342"/>
              </a:xfrm>
              <a:custGeom>
                <a:avLst/>
                <a:gdLst>
                  <a:gd name="connsiteX0" fmla="*/ 0 w 239843"/>
                  <a:gd name="connsiteY0" fmla="*/ 0 h 104931"/>
                  <a:gd name="connsiteX1" fmla="*/ 89941 w 239843"/>
                  <a:gd name="connsiteY1" fmla="*/ 59960 h 104931"/>
                  <a:gd name="connsiteX2" fmla="*/ 209863 w 239843"/>
                  <a:gd name="connsiteY2" fmla="*/ 89941 h 104931"/>
                  <a:gd name="connsiteX3" fmla="*/ 239843 w 239843"/>
                  <a:gd name="connsiteY3" fmla="*/ 104931 h 104931"/>
                </a:gdLst>
                <a:ahLst/>
                <a:cxnLst>
                  <a:cxn ang="0">
                    <a:pos x="connsiteX0" y="connsiteY0"/>
                  </a:cxn>
                  <a:cxn ang="0">
                    <a:pos x="connsiteX1" y="connsiteY1"/>
                  </a:cxn>
                  <a:cxn ang="0">
                    <a:pos x="connsiteX2" y="connsiteY2"/>
                  </a:cxn>
                  <a:cxn ang="0">
                    <a:pos x="connsiteX3" y="connsiteY3"/>
                  </a:cxn>
                </a:cxnLst>
                <a:rect l="l" t="t" r="r" b="b"/>
                <a:pathLst>
                  <a:path w="239843" h="104931">
                    <a:moveTo>
                      <a:pt x="0" y="0"/>
                    </a:moveTo>
                    <a:cubicBezTo>
                      <a:pt x="29980" y="19987"/>
                      <a:pt x="58443" y="42462"/>
                      <a:pt x="89941" y="59960"/>
                    </a:cubicBezTo>
                    <a:cubicBezTo>
                      <a:pt x="119957" y="76635"/>
                      <a:pt x="182506" y="82125"/>
                      <a:pt x="209863" y="89941"/>
                    </a:cubicBezTo>
                    <a:cubicBezTo>
                      <a:pt x="220606" y="93010"/>
                      <a:pt x="229850" y="99934"/>
                      <a:pt x="239843" y="104931"/>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31755" name="TextBox 37"/>
            <p:cNvSpPr txBox="1">
              <a:spLocks noChangeArrowheads="1"/>
            </p:cNvSpPr>
            <p:nvPr/>
          </p:nvSpPr>
          <p:spPr bwMode="auto">
            <a:xfrm>
              <a:off x="4139952" y="2492896"/>
              <a:ext cx="1095172" cy="369332"/>
            </a:xfrm>
            <a:prstGeom prst="rect">
              <a:avLst/>
            </a:prstGeom>
            <a:noFill/>
            <a:ln w="9525">
              <a:noFill/>
              <a:miter lim="800000"/>
              <a:headEnd/>
              <a:tailEnd/>
            </a:ln>
          </p:spPr>
          <p:txBody>
            <a:bodyPr wrap="none">
              <a:spAutoFit/>
            </a:bodyPr>
            <a:lstStyle/>
            <a:p>
              <a:r>
                <a:rPr lang="en-US" altLang="zh-CN">
                  <a:solidFill>
                    <a:srgbClr val="00B050"/>
                  </a:solidFill>
                </a:rPr>
                <a:t>Postman</a:t>
              </a:r>
              <a:endParaRPr lang="en-US">
                <a:solidFill>
                  <a:srgbClr val="00B050"/>
                </a:solidFill>
              </a:endParaRPr>
            </a:p>
          </p:txBody>
        </p:sp>
      </p:grpSp>
      <p:sp>
        <p:nvSpPr>
          <p:cNvPr id="8" name="页脚占位符 7"/>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6</a:t>
            </a:fld>
            <a:endParaRPr lang="en-US" altLang="zh-CN" dirty="0"/>
          </a:p>
        </p:txBody>
      </p:sp>
      <p:sp>
        <p:nvSpPr>
          <p:cNvPr id="38" name="流程图: 可选过程 37">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39" name="流程图: 可选过程 3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40" name="流程图: 可选过程 3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41" name="流程图: 可选过程 40">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42" name="流程图: 可选过程 41">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43" name="流程图: 可选过程 42">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9331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295400"/>
            <a:ext cx="8291264" cy="5029200"/>
          </a:xfrm>
        </p:spPr>
        <p:txBody>
          <a:bodyPr/>
          <a:lstStyle/>
          <a:p>
            <a:r>
              <a:rPr lang="zh-CN" altLang="en-US" dirty="0" smtClean="0"/>
              <a:t>利用散列函数的方案</a:t>
            </a:r>
            <a:endParaRPr lang="en-US" altLang="zh-CN" dirty="0" smtClean="0"/>
          </a:p>
          <a:p>
            <a:pPr lvl="1"/>
            <a:r>
              <a:rPr lang="zh-CN" altLang="en-US" dirty="0" smtClean="0"/>
              <a:t>设备上仅存储自己的访问密钥</a:t>
            </a:r>
            <a:endParaRPr lang="en-US" altLang="zh-CN" dirty="0" smtClean="0"/>
          </a:p>
          <a:p>
            <a:pPr lvl="1"/>
            <a:r>
              <a:rPr lang="zh-CN" altLang="en-US" dirty="0" smtClean="0"/>
              <a:t>合法用户利用智能设备（例如手机），与自己的密钥，计算得到设备的访问密钥</a:t>
            </a:r>
            <a:endParaRPr lang="en-US" altLang="zh-CN" dirty="0" smtClean="0"/>
          </a:p>
          <a:p>
            <a:endParaRPr lang="en-US" altLang="zh-CN" dirty="0" smtClean="0"/>
          </a:p>
          <a:p>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grpSp>
        <p:nvGrpSpPr>
          <p:cNvPr id="26" name="组合 25"/>
          <p:cNvGrpSpPr/>
          <p:nvPr/>
        </p:nvGrpSpPr>
        <p:grpSpPr>
          <a:xfrm>
            <a:off x="5868144" y="3284984"/>
            <a:ext cx="3197113" cy="2546573"/>
            <a:chOff x="5911391" y="3284984"/>
            <a:chExt cx="3197113" cy="2546573"/>
          </a:xfrm>
        </p:grpSpPr>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1391" y="3284984"/>
              <a:ext cx="677046" cy="845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0352" y="3284984"/>
              <a:ext cx="677920" cy="845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72223" y="5202907"/>
              <a:ext cx="7524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直接箭头连接符 15"/>
            <p:cNvCxnSpPr>
              <a:stCxn id="13" idx="2"/>
              <a:endCxn id="15" idx="0"/>
            </p:cNvCxnSpPr>
            <p:nvPr/>
          </p:nvCxnSpPr>
          <p:spPr>
            <a:xfrm>
              <a:off x="6249914" y="4130124"/>
              <a:ext cx="1098547" cy="1072783"/>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2"/>
              <a:endCxn id="15" idx="0"/>
            </p:cNvCxnSpPr>
            <p:nvPr/>
          </p:nvCxnSpPr>
          <p:spPr>
            <a:xfrm flipH="1">
              <a:off x="7348461" y="4130124"/>
              <a:ext cx="730851" cy="107278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01669" y="3773005"/>
              <a:ext cx="595035" cy="369332"/>
            </a:xfrm>
            <a:prstGeom prst="rect">
              <a:avLst/>
            </a:prstGeom>
            <a:noFill/>
          </p:spPr>
          <p:txBody>
            <a:bodyPr wrap="none" rtlCol="0">
              <a:spAutoFit/>
            </a:bodyPr>
            <a:lstStyle/>
            <a:p>
              <a:r>
                <a:rPr lang="en-US" altLang="zh-CN" dirty="0" smtClean="0"/>
                <a:t>Bob</a:t>
              </a:r>
              <a:endParaRPr lang="zh-CN" altLang="en-US" dirty="0"/>
            </a:p>
          </p:txBody>
        </p:sp>
        <p:sp>
          <p:nvSpPr>
            <p:cNvPr id="25" name="TextBox 24"/>
            <p:cNvSpPr txBox="1"/>
            <p:nvPr/>
          </p:nvSpPr>
          <p:spPr>
            <a:xfrm>
              <a:off x="8372405" y="3760792"/>
              <a:ext cx="736099" cy="369332"/>
            </a:xfrm>
            <a:prstGeom prst="rect">
              <a:avLst/>
            </a:prstGeom>
            <a:noFill/>
          </p:spPr>
          <p:txBody>
            <a:bodyPr wrap="none" rtlCol="0">
              <a:spAutoFit/>
            </a:bodyPr>
            <a:lstStyle/>
            <a:p>
              <a:r>
                <a:rPr lang="en-US" altLang="zh-CN" dirty="0" smtClean="0"/>
                <a:t>Carol</a:t>
              </a:r>
              <a:endParaRPr lang="zh-CN" altLang="en-US" dirty="0"/>
            </a:p>
          </p:txBody>
        </p:sp>
      </p:grpSp>
      <p:sp>
        <p:nvSpPr>
          <p:cNvPr id="28" name="流程图: 手动操作 27"/>
          <p:cNvSpPr/>
          <p:nvPr/>
        </p:nvSpPr>
        <p:spPr>
          <a:xfrm>
            <a:off x="539552" y="3845012"/>
            <a:ext cx="2773314" cy="664107"/>
          </a:xfrm>
          <a:prstGeom prst="flowChartManualOpera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Hash</a:t>
            </a:r>
            <a:r>
              <a:rPr lang="en-US" altLang="zh-CN" baseline="-25000" dirty="0" smtClean="0">
                <a:solidFill>
                  <a:schemeClr val="tx1"/>
                </a:solidFill>
              </a:rPr>
              <a:t>256</a:t>
            </a:r>
            <a:endParaRPr lang="zh-CN" altLang="en-US" baseline="-25000" dirty="0">
              <a:solidFill>
                <a:schemeClr val="tx1"/>
              </a:solidFill>
            </a:endParaRPr>
          </a:p>
        </p:txBody>
      </p:sp>
      <p:cxnSp>
        <p:nvCxnSpPr>
          <p:cNvPr id="30" name="直接箭头连接符 29"/>
          <p:cNvCxnSpPr>
            <a:endCxn id="28" idx="0"/>
          </p:cNvCxnSpPr>
          <p:nvPr/>
        </p:nvCxnSpPr>
        <p:spPr>
          <a:xfrm>
            <a:off x="1926209" y="3429000"/>
            <a:ext cx="0" cy="4160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流程图: 手动操作 31"/>
          <p:cNvSpPr/>
          <p:nvPr/>
        </p:nvSpPr>
        <p:spPr>
          <a:xfrm>
            <a:off x="1094048" y="4873017"/>
            <a:ext cx="1664321" cy="683657"/>
          </a:xfrm>
          <a:prstGeom prst="flowChartManualOperation">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smtClean="0">
                <a:solidFill>
                  <a:schemeClr val="tx1"/>
                </a:solidFill>
              </a:rPr>
              <a:t>Chop</a:t>
            </a:r>
            <a:r>
              <a:rPr lang="en-US" altLang="zh-CN" baseline="-25000" dirty="0" smtClean="0">
                <a:solidFill>
                  <a:schemeClr val="tx1"/>
                </a:solidFill>
              </a:rPr>
              <a:t>128</a:t>
            </a:r>
            <a:endParaRPr lang="en-US" altLang="zh-CN" dirty="0" smtClean="0">
              <a:solidFill>
                <a:schemeClr val="tx1"/>
              </a:solidFill>
            </a:endParaRPr>
          </a:p>
          <a:p>
            <a:pPr algn="ctr"/>
            <a:r>
              <a:rPr lang="en-US" altLang="zh-CN" dirty="0" smtClean="0">
                <a:solidFill>
                  <a:schemeClr val="tx1"/>
                </a:solidFill>
              </a:rPr>
              <a:t>(</a:t>
            </a:r>
            <a:r>
              <a:rPr lang="en-US" altLang="zh-CN" dirty="0" err="1" smtClean="0">
                <a:solidFill>
                  <a:schemeClr val="tx1"/>
                </a:solidFill>
              </a:rPr>
              <a:t>a+bX</a:t>
            </a:r>
            <a:r>
              <a:rPr lang="en-US" altLang="zh-CN" dirty="0" smtClean="0">
                <a:solidFill>
                  <a:schemeClr val="tx1"/>
                </a:solidFill>
              </a:rPr>
              <a:t>)</a:t>
            </a:r>
            <a:endParaRPr lang="zh-CN" altLang="en-US" dirty="0">
              <a:solidFill>
                <a:schemeClr val="tx1"/>
              </a:solidFill>
            </a:endParaRPr>
          </a:p>
        </p:txBody>
      </p:sp>
      <p:cxnSp>
        <p:nvCxnSpPr>
          <p:cNvPr id="39" name="直接箭头连接符 38"/>
          <p:cNvCxnSpPr>
            <a:stCxn id="28" idx="2"/>
            <a:endCxn id="32" idx="0"/>
          </p:cNvCxnSpPr>
          <p:nvPr/>
        </p:nvCxnSpPr>
        <p:spPr>
          <a:xfrm>
            <a:off x="1926209" y="4509119"/>
            <a:ext cx="0" cy="36389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2" idx="2"/>
          </p:cNvCxnSpPr>
          <p:nvPr/>
        </p:nvCxnSpPr>
        <p:spPr>
          <a:xfrm flipH="1">
            <a:off x="1926208" y="5556674"/>
            <a:ext cx="1" cy="39646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907704" y="3284984"/>
            <a:ext cx="1107996" cy="369332"/>
          </a:xfrm>
          <a:prstGeom prst="rect">
            <a:avLst/>
          </a:prstGeom>
          <a:noFill/>
        </p:spPr>
        <p:txBody>
          <a:bodyPr wrap="none" rtlCol="0">
            <a:spAutoFit/>
          </a:bodyPr>
          <a:lstStyle/>
          <a:p>
            <a:r>
              <a:rPr lang="zh-CN" altLang="en-US" dirty="0" smtClean="0"/>
              <a:t>用户密钥</a:t>
            </a:r>
            <a:endParaRPr lang="zh-CN" altLang="en-US" dirty="0"/>
          </a:p>
        </p:txBody>
      </p:sp>
      <p:sp>
        <p:nvSpPr>
          <p:cNvPr id="46" name="TextBox 45"/>
          <p:cNvSpPr txBox="1"/>
          <p:nvPr/>
        </p:nvSpPr>
        <p:spPr>
          <a:xfrm>
            <a:off x="1907704" y="5723964"/>
            <a:ext cx="1261884" cy="369332"/>
          </a:xfrm>
          <a:prstGeom prst="rect">
            <a:avLst/>
          </a:prstGeom>
          <a:noFill/>
        </p:spPr>
        <p:txBody>
          <a:bodyPr wrap="none" rtlCol="0">
            <a:spAutoFit/>
          </a:bodyPr>
          <a:lstStyle/>
          <a:p>
            <a:r>
              <a:rPr lang="zh-CN" altLang="en-US" dirty="0" smtClean="0"/>
              <a:t>设备密钥</a:t>
            </a:r>
            <a:r>
              <a:rPr lang="en-US" altLang="zh-CN" dirty="0" smtClean="0"/>
              <a:t>Y</a:t>
            </a:r>
            <a:endParaRPr lang="zh-CN" altLang="en-US" dirty="0"/>
          </a:p>
        </p:txBody>
      </p:sp>
      <p:sp>
        <p:nvSpPr>
          <p:cNvPr id="47" name="TextBox 46"/>
          <p:cNvSpPr txBox="1"/>
          <p:nvPr/>
        </p:nvSpPr>
        <p:spPr>
          <a:xfrm>
            <a:off x="1967662" y="4481849"/>
            <a:ext cx="338554" cy="369332"/>
          </a:xfrm>
          <a:prstGeom prst="rect">
            <a:avLst/>
          </a:prstGeom>
          <a:noFill/>
        </p:spPr>
        <p:txBody>
          <a:bodyPr wrap="none" rtlCol="0">
            <a:spAutoFit/>
          </a:bodyPr>
          <a:lstStyle/>
          <a:p>
            <a:r>
              <a:rPr lang="en-US" altLang="zh-CN" dirty="0" smtClean="0"/>
              <a:t>X</a:t>
            </a:r>
            <a:endParaRPr lang="zh-CN" altLang="en-US" dirty="0"/>
          </a:p>
        </p:txBody>
      </p:sp>
      <p:sp>
        <p:nvSpPr>
          <p:cNvPr id="48" name="TextBox 47"/>
          <p:cNvSpPr txBox="1"/>
          <p:nvPr/>
        </p:nvSpPr>
        <p:spPr>
          <a:xfrm>
            <a:off x="3919311" y="4020184"/>
            <a:ext cx="1350050" cy="646331"/>
          </a:xfrm>
          <a:prstGeom prst="rect">
            <a:avLst/>
          </a:prstGeom>
          <a:noFill/>
        </p:spPr>
        <p:txBody>
          <a:bodyPr wrap="none" rtlCol="0">
            <a:spAutoFit/>
          </a:bodyPr>
          <a:lstStyle/>
          <a:p>
            <a:r>
              <a:rPr lang="en-US" altLang="zh-CN" dirty="0" err="1" smtClean="0"/>
              <a:t>a+bX</a:t>
            </a:r>
            <a:r>
              <a:rPr lang="en-US" altLang="zh-CN" baseline="-25000" dirty="0" err="1" smtClean="0"/>
              <a:t>bob</a:t>
            </a:r>
            <a:r>
              <a:rPr lang="en-US" altLang="zh-CN" dirty="0" smtClean="0"/>
              <a:t>=Y</a:t>
            </a:r>
          </a:p>
          <a:p>
            <a:r>
              <a:rPr lang="en-US" altLang="zh-CN" dirty="0" err="1" smtClean="0"/>
              <a:t>a+bX</a:t>
            </a:r>
            <a:r>
              <a:rPr lang="en-US" altLang="zh-CN" baseline="-25000" dirty="0" err="1" smtClean="0"/>
              <a:t>carol</a:t>
            </a:r>
            <a:r>
              <a:rPr lang="en-US" altLang="zh-CN" dirty="0" smtClean="0"/>
              <a:t>=Y</a:t>
            </a:r>
            <a:endParaRPr lang="zh-CN" altLang="en-US" dirty="0"/>
          </a:p>
        </p:txBody>
      </p:sp>
      <p:sp>
        <p:nvSpPr>
          <p:cNvPr id="49" name="TextBox 48"/>
          <p:cNvSpPr txBox="1"/>
          <p:nvPr/>
        </p:nvSpPr>
        <p:spPr>
          <a:xfrm>
            <a:off x="3870072" y="5320832"/>
            <a:ext cx="2582758" cy="369332"/>
          </a:xfrm>
          <a:prstGeom prst="rect">
            <a:avLst/>
          </a:prstGeom>
          <a:noFill/>
        </p:spPr>
        <p:txBody>
          <a:bodyPr wrap="none" rtlCol="0">
            <a:spAutoFit/>
          </a:bodyPr>
          <a:lstStyle/>
          <a:p>
            <a:r>
              <a:rPr lang="zh-CN" altLang="en-US" dirty="0"/>
              <a:t>计算</a:t>
            </a:r>
            <a:r>
              <a:rPr lang="en-US" altLang="zh-CN" dirty="0" err="1" smtClean="0"/>
              <a:t>a,b</a:t>
            </a:r>
            <a:r>
              <a:rPr lang="zh-CN" altLang="en-US" dirty="0" smtClean="0"/>
              <a:t>，绑定在设备上</a:t>
            </a:r>
            <a:endParaRPr lang="zh-CN" altLang="en-US" dirty="0"/>
          </a:p>
        </p:txBody>
      </p:sp>
      <p:sp>
        <p:nvSpPr>
          <p:cNvPr id="50" name="下箭头 49"/>
          <p:cNvSpPr/>
          <p:nvPr/>
        </p:nvSpPr>
        <p:spPr>
          <a:xfrm>
            <a:off x="4499991" y="4725144"/>
            <a:ext cx="159095" cy="629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右箭头 51"/>
          <p:cNvSpPr/>
          <p:nvPr/>
        </p:nvSpPr>
        <p:spPr>
          <a:xfrm>
            <a:off x="6385587" y="5433490"/>
            <a:ext cx="490669"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9391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第三节 盲签名与时间标记</a:t>
            </a:r>
            <a:endParaRPr lang="en-US" dirty="0"/>
          </a:p>
        </p:txBody>
      </p:sp>
      <p:sp>
        <p:nvSpPr>
          <p:cNvPr id="6" name="文本占位符 5"/>
          <p:cNvSpPr>
            <a:spLocks noGrp="1"/>
          </p:cNvSpPr>
          <p:nvPr>
            <p:ph type="body" idx="1"/>
          </p:nvPr>
        </p:nvSpPr>
        <p:spPr/>
        <p:txBody>
          <a:bodyPr/>
          <a:lstStyle/>
          <a:p>
            <a:endParaRPr 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61</a:t>
            </a:fld>
            <a:endParaRPr lang="en-US" altLang="zh-CN" dirty="0"/>
          </a:p>
        </p:txBody>
      </p:sp>
    </p:spTree>
    <p:extLst>
      <p:ext uri="{BB962C8B-B14F-4D97-AF65-F5344CB8AC3E}">
        <p14:creationId xmlns:p14="http://schemas.microsoft.com/office/powerpoint/2010/main" val="37490798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一、盲签名</a:t>
            </a:r>
            <a:endParaRPr lang="zh-CN" altLang="en-US" dirty="0"/>
          </a:p>
        </p:txBody>
      </p:sp>
      <p:sp>
        <p:nvSpPr>
          <p:cNvPr id="3" name="内容占位符 2"/>
          <p:cNvSpPr>
            <a:spLocks noGrp="1"/>
          </p:cNvSpPr>
          <p:nvPr>
            <p:ph idx="1"/>
          </p:nvPr>
        </p:nvSpPr>
        <p:spPr>
          <a:xfrm>
            <a:off x="457200" y="1295400"/>
            <a:ext cx="8363272" cy="5029200"/>
          </a:xfrm>
        </p:spPr>
        <p:txBody>
          <a:bodyPr/>
          <a:lstStyle/>
          <a:p>
            <a:r>
              <a:rPr lang="zh-CN" altLang="en-US" dirty="0" smtClean="0"/>
              <a:t>盲签名方案是发送者</a:t>
            </a:r>
            <a:r>
              <a:rPr lang="en-US" altLang="zh-CN" dirty="0" smtClean="0"/>
              <a:t>A</a:t>
            </a:r>
            <a:r>
              <a:rPr lang="zh-CN" altLang="en-US" dirty="0" smtClean="0"/>
              <a:t>和签名者</a:t>
            </a:r>
            <a:r>
              <a:rPr lang="en-US" altLang="zh-CN" dirty="0" smtClean="0"/>
              <a:t>B</a:t>
            </a:r>
            <a:r>
              <a:rPr lang="zh-CN" altLang="en-US" dirty="0" smtClean="0"/>
              <a:t>之间的协议</a:t>
            </a:r>
            <a:endParaRPr lang="en-US" altLang="zh-CN" dirty="0" smtClean="0"/>
          </a:p>
          <a:p>
            <a:pPr lvl="1"/>
            <a:r>
              <a:rPr lang="zh-CN" altLang="en-US" dirty="0" smtClean="0"/>
              <a:t>基本思想：</a:t>
            </a:r>
            <a:endParaRPr lang="en-US" altLang="zh-CN" dirty="0" smtClean="0"/>
          </a:p>
          <a:p>
            <a:pPr lvl="2"/>
            <a:r>
              <a:rPr lang="en-US" altLang="zh-CN" dirty="0" smtClean="0"/>
              <a:t>A</a:t>
            </a:r>
            <a:r>
              <a:rPr lang="zh-CN" altLang="en-US" dirty="0" smtClean="0"/>
              <a:t>发送给</a:t>
            </a:r>
            <a:r>
              <a:rPr lang="en-US" altLang="zh-CN" dirty="0" smtClean="0"/>
              <a:t>B</a:t>
            </a:r>
            <a:r>
              <a:rPr lang="zh-CN" altLang="en-US" dirty="0" smtClean="0"/>
              <a:t>一段消息，</a:t>
            </a:r>
            <a:r>
              <a:rPr lang="en-US" altLang="zh-CN" dirty="0" smtClean="0"/>
              <a:t>B</a:t>
            </a:r>
            <a:r>
              <a:rPr lang="zh-CN" altLang="en-US" dirty="0" smtClean="0"/>
              <a:t>对它签名并送回给</a:t>
            </a:r>
            <a:r>
              <a:rPr lang="en-US" altLang="zh-CN" dirty="0" smtClean="0"/>
              <a:t>A</a:t>
            </a:r>
          </a:p>
          <a:p>
            <a:pPr lvl="2"/>
            <a:r>
              <a:rPr lang="zh-CN" altLang="en-US" dirty="0" smtClean="0"/>
              <a:t>由这个签名，</a:t>
            </a:r>
            <a:r>
              <a:rPr lang="en-US" altLang="zh-CN" dirty="0" smtClean="0"/>
              <a:t>A</a:t>
            </a:r>
            <a:r>
              <a:rPr lang="zh-CN" altLang="en-US" dirty="0" smtClean="0"/>
              <a:t>能够计算</a:t>
            </a:r>
            <a:r>
              <a:rPr lang="en-US" altLang="zh-CN" dirty="0" smtClean="0"/>
              <a:t>B</a:t>
            </a:r>
            <a:r>
              <a:rPr lang="zh-CN" altLang="en-US" dirty="0" smtClean="0"/>
              <a:t>关于</a:t>
            </a:r>
            <a:r>
              <a:rPr lang="en-US" altLang="zh-CN" dirty="0" smtClean="0"/>
              <a:t>A</a:t>
            </a:r>
            <a:r>
              <a:rPr lang="zh-CN" altLang="en-US" dirty="0" smtClean="0"/>
              <a:t>预先所选消息</a:t>
            </a:r>
            <a:r>
              <a:rPr lang="en-US" altLang="zh-CN" dirty="0" smtClean="0"/>
              <a:t>m</a:t>
            </a:r>
            <a:r>
              <a:rPr lang="zh-CN" altLang="en-US" dirty="0" smtClean="0"/>
              <a:t>的签名</a:t>
            </a:r>
            <a:endParaRPr lang="en-US" altLang="zh-CN" dirty="0" smtClean="0"/>
          </a:p>
          <a:p>
            <a:pPr lvl="2"/>
            <a:r>
              <a:rPr lang="zh-CN" altLang="en-US" dirty="0" smtClean="0"/>
              <a:t>但</a:t>
            </a:r>
            <a:r>
              <a:rPr lang="en-US" altLang="zh-CN" dirty="0" smtClean="0"/>
              <a:t>B</a:t>
            </a:r>
            <a:r>
              <a:rPr lang="zh-CN" altLang="en-US" dirty="0" smtClean="0"/>
              <a:t>既不知道消息</a:t>
            </a:r>
            <a:r>
              <a:rPr lang="en-US" altLang="zh-CN" dirty="0" smtClean="0"/>
              <a:t>m</a:t>
            </a:r>
            <a:r>
              <a:rPr lang="zh-CN" altLang="en-US" dirty="0" smtClean="0"/>
              <a:t>，也不知道消息</a:t>
            </a:r>
            <a:r>
              <a:rPr lang="en-US" altLang="zh-CN" dirty="0" smtClean="0"/>
              <a:t>m</a:t>
            </a:r>
            <a:r>
              <a:rPr lang="zh-CN" altLang="en-US" dirty="0" smtClean="0"/>
              <a:t>的签名</a:t>
            </a:r>
            <a:endParaRPr lang="en-US" altLang="zh-CN" dirty="0" smtClean="0"/>
          </a:p>
          <a:p>
            <a:pPr lvl="1"/>
            <a:r>
              <a:rPr lang="zh-CN" altLang="en-US" dirty="0" smtClean="0"/>
              <a:t>目的：</a:t>
            </a:r>
            <a:endParaRPr lang="en-US" altLang="zh-CN" dirty="0" smtClean="0"/>
          </a:p>
          <a:p>
            <a:pPr lvl="2"/>
            <a:r>
              <a:rPr lang="zh-CN" altLang="en-US" dirty="0" smtClean="0"/>
              <a:t>防止</a:t>
            </a:r>
            <a:r>
              <a:rPr lang="en-US" altLang="zh-CN" dirty="0" smtClean="0"/>
              <a:t>B</a:t>
            </a:r>
            <a:r>
              <a:rPr lang="zh-CN" altLang="en-US" dirty="0" smtClean="0"/>
              <a:t>看到消息和签名</a:t>
            </a:r>
            <a:r>
              <a:rPr lang="en-US" altLang="zh-CN" dirty="0" smtClean="0"/>
              <a:t>——</a:t>
            </a:r>
            <a:r>
              <a:rPr lang="zh-CN" altLang="en-US" dirty="0" smtClean="0"/>
              <a:t>与“不在不知道内容的消息上签名”原则</a:t>
            </a:r>
            <a:r>
              <a:rPr lang="zh-CN" altLang="en-US" dirty="0"/>
              <a:t>相背</a:t>
            </a:r>
            <a:endParaRPr lang="en-US" altLang="zh-CN" dirty="0"/>
          </a:p>
          <a:p>
            <a:pPr lvl="1"/>
            <a:endParaRPr lang="en-US" altLang="zh-CN" sz="2000" dirty="0"/>
          </a:p>
          <a:p>
            <a:r>
              <a:rPr lang="zh-CN" altLang="en-US" dirty="0" smtClean="0"/>
              <a:t>盲签名的应用实例：</a:t>
            </a:r>
            <a:endParaRPr lang="en-US" altLang="zh-CN" dirty="0" smtClean="0"/>
          </a:p>
          <a:p>
            <a:pPr lvl="1"/>
            <a:r>
              <a:rPr lang="zh-CN" altLang="en-US" dirty="0" smtClean="0"/>
              <a:t>用户</a:t>
            </a:r>
            <a:r>
              <a:rPr lang="en-US" altLang="zh-CN" dirty="0" smtClean="0"/>
              <a:t>A</a:t>
            </a:r>
            <a:r>
              <a:rPr lang="zh-CN" altLang="en-US" dirty="0" smtClean="0"/>
              <a:t>进行电子购物时，需要银行</a:t>
            </a:r>
            <a:r>
              <a:rPr lang="en-US" altLang="zh-CN" dirty="0" smtClean="0"/>
              <a:t>B</a:t>
            </a:r>
            <a:r>
              <a:rPr lang="zh-CN" altLang="en-US" dirty="0" smtClean="0"/>
              <a:t>的签名。但</a:t>
            </a:r>
            <a:r>
              <a:rPr lang="en-US" altLang="zh-CN" dirty="0" smtClean="0"/>
              <a:t>A</a:t>
            </a:r>
            <a:r>
              <a:rPr lang="zh-CN" altLang="en-US" dirty="0" smtClean="0"/>
              <a:t>不希望银行知道他的购物喜好，此时即可使用盲签名</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6591234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Chaum</a:t>
            </a:r>
            <a:r>
              <a:rPr lang="zh-CN" altLang="en-US" dirty="0" smtClean="0"/>
              <a:t>盲签名协议</a:t>
            </a:r>
            <a:endParaRPr lang="zh-CN" altLang="en-US" dirty="0"/>
          </a:p>
        </p:txBody>
      </p:sp>
      <p:sp>
        <p:nvSpPr>
          <p:cNvPr id="3" name="内容占位符 2"/>
          <p:cNvSpPr>
            <a:spLocks noGrp="1"/>
          </p:cNvSpPr>
          <p:nvPr>
            <p:ph idx="1"/>
          </p:nvPr>
        </p:nvSpPr>
        <p:spPr>
          <a:xfrm>
            <a:off x="457200" y="1295400"/>
            <a:ext cx="8291264" cy="5029200"/>
          </a:xfrm>
        </p:spPr>
        <p:txBody>
          <a:bodyPr/>
          <a:lstStyle/>
          <a:p>
            <a:r>
              <a:rPr lang="en-US" altLang="zh-CN" dirty="0" smtClean="0"/>
              <a:t>B</a:t>
            </a:r>
            <a:r>
              <a:rPr lang="zh-CN" altLang="en-US" dirty="0" smtClean="0"/>
              <a:t>的</a:t>
            </a:r>
            <a:r>
              <a:rPr lang="en-US" altLang="zh-CN" dirty="0" smtClean="0"/>
              <a:t>RSA</a:t>
            </a:r>
            <a:r>
              <a:rPr lang="zh-CN" altLang="en-US" dirty="0" smtClean="0"/>
              <a:t>公钥是</a:t>
            </a:r>
            <a:r>
              <a:rPr lang="en-US" altLang="zh-CN" dirty="0" smtClean="0"/>
              <a:t>(</a:t>
            </a:r>
            <a:r>
              <a:rPr lang="en-US" altLang="zh-CN" dirty="0" err="1" smtClean="0"/>
              <a:t>n,e</a:t>
            </a:r>
            <a:r>
              <a:rPr lang="en-US" altLang="zh-CN" dirty="0" smtClean="0"/>
              <a:t>)</a:t>
            </a:r>
            <a:r>
              <a:rPr lang="zh-CN" altLang="en-US" dirty="0" smtClean="0"/>
              <a:t>，私钥是</a:t>
            </a:r>
            <a:r>
              <a:rPr lang="en-US" altLang="zh-CN" dirty="0" smtClean="0"/>
              <a:t>d</a:t>
            </a:r>
            <a:r>
              <a:rPr lang="zh-CN" altLang="en-US" dirty="0" smtClean="0"/>
              <a:t>。</a:t>
            </a:r>
            <a:endParaRPr lang="en-US" altLang="zh-CN" dirty="0" smtClean="0"/>
          </a:p>
          <a:p>
            <a:pPr marL="914400" lvl="1" indent="-457200">
              <a:buFont typeface="+mj-lt"/>
              <a:buAutoNum type="arabicPeriod"/>
            </a:pPr>
            <a:r>
              <a:rPr lang="en-US" altLang="zh-CN" dirty="0" smtClean="0"/>
              <a:t>A</a:t>
            </a:r>
            <a:r>
              <a:rPr lang="zh-CN" altLang="en-US" dirty="0" smtClean="0"/>
              <a:t>随机选取</a:t>
            </a:r>
            <a:r>
              <a:rPr lang="en-US" altLang="zh-CN" dirty="0" smtClean="0"/>
              <a:t>k</a:t>
            </a:r>
            <a:r>
              <a:rPr lang="zh-CN" altLang="en-US" dirty="0" smtClean="0"/>
              <a:t>，</a:t>
            </a:r>
            <a:r>
              <a:rPr lang="en-US" altLang="zh-CN" dirty="0" smtClean="0"/>
              <a:t>0 ≤ k ≤ n-1, </a:t>
            </a:r>
            <a:r>
              <a:rPr lang="en-US" altLang="zh-CN" dirty="0" err="1" smtClean="0"/>
              <a:t>gcd</a:t>
            </a:r>
            <a:r>
              <a:rPr lang="en-US" altLang="zh-CN" dirty="0" smtClean="0"/>
              <a:t>(</a:t>
            </a:r>
            <a:r>
              <a:rPr lang="en-US" altLang="zh-CN" dirty="0" err="1" smtClean="0"/>
              <a:t>n,k</a:t>
            </a:r>
            <a:r>
              <a:rPr lang="en-US" altLang="zh-CN" dirty="0" smtClean="0"/>
              <a:t>)=1</a:t>
            </a:r>
          </a:p>
          <a:p>
            <a:pPr marL="914400" lvl="1" indent="-457200">
              <a:buFont typeface="+mj-lt"/>
              <a:buAutoNum type="arabicPeriod"/>
            </a:pPr>
            <a:r>
              <a:rPr lang="zh-CN" altLang="en-US" dirty="0" smtClean="0"/>
              <a:t>（盲化）</a:t>
            </a:r>
            <a:r>
              <a:rPr lang="en-US" altLang="zh-CN" dirty="0" smtClean="0"/>
              <a:t>A</a:t>
            </a:r>
            <a:r>
              <a:rPr lang="zh-CN" altLang="en-US" dirty="0" smtClean="0"/>
              <a:t>计算</a:t>
            </a:r>
            <a:r>
              <a:rPr lang="en-US" altLang="zh-CN" dirty="0" smtClean="0"/>
              <a:t>m'=</a:t>
            </a:r>
            <a:r>
              <a:rPr lang="en-US" altLang="zh-CN" dirty="0" err="1" smtClean="0"/>
              <a:t>mk</a:t>
            </a:r>
            <a:r>
              <a:rPr lang="en-US" altLang="zh-CN" baseline="30000" dirty="0" err="1" smtClean="0"/>
              <a:t>e</a:t>
            </a:r>
            <a:r>
              <a:rPr lang="en-US" altLang="zh-CN" dirty="0" smtClean="0"/>
              <a:t> mod n</a:t>
            </a:r>
            <a:r>
              <a:rPr lang="zh-CN" altLang="en-US" dirty="0" smtClean="0"/>
              <a:t>，并发送给</a:t>
            </a:r>
            <a:r>
              <a:rPr lang="en-US" altLang="zh-CN" dirty="0" smtClean="0"/>
              <a:t>B</a:t>
            </a:r>
          </a:p>
          <a:p>
            <a:pPr marL="914400" lvl="1" indent="-457200">
              <a:buFont typeface="+mj-lt"/>
              <a:buAutoNum type="arabicPeriod"/>
            </a:pPr>
            <a:r>
              <a:rPr lang="zh-CN" altLang="en-US" dirty="0" smtClean="0"/>
              <a:t>（签名）</a:t>
            </a:r>
            <a:r>
              <a:rPr lang="en-US" altLang="zh-CN" dirty="0" smtClean="0"/>
              <a:t>B</a:t>
            </a:r>
            <a:r>
              <a:rPr lang="zh-CN" altLang="en-US" dirty="0" smtClean="0"/>
              <a:t>计算</a:t>
            </a:r>
            <a:r>
              <a:rPr lang="en-US" altLang="zh-CN" dirty="0" smtClean="0"/>
              <a:t>s'=(m')</a:t>
            </a:r>
            <a:r>
              <a:rPr lang="en-US" altLang="zh-CN" baseline="30000" dirty="0" smtClean="0"/>
              <a:t>d</a:t>
            </a:r>
            <a:r>
              <a:rPr lang="en-US" altLang="zh-CN" dirty="0" smtClean="0"/>
              <a:t> mod n</a:t>
            </a:r>
            <a:r>
              <a:rPr lang="zh-CN" altLang="en-US" dirty="0" smtClean="0"/>
              <a:t>，并发送给</a:t>
            </a:r>
            <a:r>
              <a:rPr lang="en-US" altLang="zh-CN" dirty="0" smtClean="0"/>
              <a:t>A</a:t>
            </a:r>
          </a:p>
          <a:p>
            <a:pPr marL="914400" lvl="1" indent="-457200">
              <a:buFont typeface="+mj-lt"/>
              <a:buAutoNum type="arabicPeriod"/>
            </a:pPr>
            <a:r>
              <a:rPr lang="zh-CN" altLang="en-US" dirty="0" smtClean="0"/>
              <a:t>（去盲）</a:t>
            </a:r>
            <a:r>
              <a:rPr lang="en-US" altLang="zh-CN" dirty="0" smtClean="0"/>
              <a:t>A</a:t>
            </a:r>
            <a:r>
              <a:rPr lang="zh-CN" altLang="en-US" dirty="0" smtClean="0"/>
              <a:t>计算</a:t>
            </a:r>
            <a:r>
              <a:rPr lang="en-US" altLang="zh-CN" dirty="0" smtClean="0"/>
              <a:t>s=k</a:t>
            </a:r>
            <a:r>
              <a:rPr lang="en-US" altLang="zh-CN" baseline="30000" dirty="0" smtClean="0"/>
              <a:t>-1</a:t>
            </a:r>
            <a:r>
              <a:rPr lang="en-US" altLang="zh-CN" dirty="0" smtClean="0"/>
              <a:t>s' mod n</a:t>
            </a:r>
            <a:r>
              <a:rPr lang="zh-CN" altLang="en-US" dirty="0" smtClean="0"/>
              <a:t>，它就是</a:t>
            </a:r>
            <a:r>
              <a:rPr lang="en-US" altLang="zh-CN" dirty="0" smtClean="0"/>
              <a:t>B</a:t>
            </a:r>
            <a:r>
              <a:rPr lang="zh-CN" altLang="en-US" dirty="0" smtClean="0"/>
              <a:t>对</a:t>
            </a:r>
            <a:r>
              <a:rPr lang="en-US" altLang="zh-CN" dirty="0" smtClean="0"/>
              <a:t>m</a:t>
            </a:r>
            <a:r>
              <a:rPr lang="zh-CN" altLang="en-US" dirty="0" smtClean="0"/>
              <a:t>的签名</a:t>
            </a:r>
            <a:endParaRPr lang="en-US" altLang="zh-CN" dirty="0" smtClean="0"/>
          </a:p>
          <a:p>
            <a:pPr marL="914400" lvl="1" indent="-457200">
              <a:buFont typeface="+mj-lt"/>
              <a:buAutoNum type="arabicPeriod"/>
            </a:pPr>
            <a:endParaRPr lang="en-US" altLang="zh-CN" dirty="0" smtClean="0"/>
          </a:p>
          <a:p>
            <a:r>
              <a:rPr lang="zh-CN" altLang="en-US" dirty="0" smtClean="0"/>
              <a:t>可以形象化为：</a:t>
            </a:r>
            <a:endParaRPr lang="en-US" altLang="zh-CN" dirty="0" smtClean="0"/>
          </a:p>
          <a:p>
            <a:pPr lvl="1"/>
            <a:r>
              <a:rPr lang="zh-CN" altLang="en-US" dirty="0" smtClean="0"/>
              <a:t>文件盲化</a:t>
            </a:r>
            <a:r>
              <a:rPr lang="en-US" altLang="zh-CN" dirty="0" smtClean="0"/>
              <a:t>——</a:t>
            </a:r>
            <a:r>
              <a:rPr lang="zh-CN" altLang="en-US" dirty="0" smtClean="0"/>
              <a:t>装入信封中（还包括一张复写纸）</a:t>
            </a:r>
            <a:endParaRPr lang="en-US" altLang="zh-CN" dirty="0" smtClean="0"/>
          </a:p>
          <a:p>
            <a:pPr lvl="1"/>
            <a:r>
              <a:rPr lang="zh-CN" altLang="en-US" dirty="0" smtClean="0"/>
              <a:t>去盲化</a:t>
            </a:r>
            <a:r>
              <a:rPr lang="en-US" altLang="zh-CN" dirty="0" smtClean="0"/>
              <a:t>——</a:t>
            </a:r>
            <a:r>
              <a:rPr lang="zh-CN" altLang="en-US" dirty="0" smtClean="0"/>
              <a:t>拆开信封</a:t>
            </a:r>
            <a:endParaRPr lang="en-US" altLang="zh-CN" dirty="0" smtClean="0"/>
          </a:p>
          <a:p>
            <a:pPr lvl="1"/>
            <a:r>
              <a:rPr lang="zh-CN" altLang="en-US" dirty="0" smtClean="0"/>
              <a:t>签名</a:t>
            </a:r>
            <a:r>
              <a:rPr lang="en-US" altLang="zh-CN" dirty="0" smtClean="0"/>
              <a:t>——</a:t>
            </a:r>
            <a:r>
              <a:rPr lang="zh-CN" altLang="en-US" dirty="0" smtClean="0"/>
              <a:t>在信封上签名，签名通过复写纸复印到文件上</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4857365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完全盲签名</a:t>
            </a:r>
            <a:endParaRPr lang="zh-CN" altLang="en-US" dirty="0"/>
          </a:p>
        </p:txBody>
      </p:sp>
      <p:sp>
        <p:nvSpPr>
          <p:cNvPr id="3" name="内容占位符 2"/>
          <p:cNvSpPr>
            <a:spLocks noGrp="1"/>
          </p:cNvSpPr>
          <p:nvPr>
            <p:ph idx="1"/>
          </p:nvPr>
        </p:nvSpPr>
        <p:spPr/>
        <p:txBody>
          <a:bodyPr>
            <a:normAutofit/>
          </a:bodyPr>
          <a:lstStyle/>
          <a:p>
            <a:r>
              <a:rPr lang="zh-CN" altLang="en-US" dirty="0" smtClean="0"/>
              <a:t>完全盲签名</a:t>
            </a:r>
            <a:endParaRPr lang="en-US" altLang="zh-CN" dirty="0" smtClean="0"/>
          </a:p>
          <a:p>
            <a:pPr lvl="1"/>
            <a:r>
              <a:rPr lang="zh-CN" altLang="en-US" sz="2000" dirty="0" smtClean="0"/>
              <a:t>过程：盲化－签名－去盲</a:t>
            </a:r>
            <a:endParaRPr lang="en-US" altLang="zh-CN" sz="2000" dirty="0" smtClean="0"/>
          </a:p>
          <a:p>
            <a:pPr lvl="1"/>
            <a:r>
              <a:rPr lang="zh-CN" altLang="en-US" sz="2000" dirty="0" smtClean="0"/>
              <a:t>一般人不是愿意在随机文件上签名的</a:t>
            </a:r>
            <a:endParaRPr lang="en-US" altLang="zh-CN" sz="2000" dirty="0" smtClean="0"/>
          </a:p>
          <a:p>
            <a:r>
              <a:rPr lang="zh-CN" altLang="en-US" dirty="0" smtClean="0"/>
              <a:t>一个例子：</a:t>
            </a:r>
            <a:endParaRPr lang="en-US" altLang="zh-CN" dirty="0" smtClean="0"/>
          </a:p>
          <a:p>
            <a:pPr lvl="1"/>
            <a:r>
              <a:rPr lang="zh-CN" altLang="en-US" sz="2000" dirty="0" smtClean="0"/>
              <a:t>有一组特工，其身份是秘密的，连自己所属机构也不知道他们是谁。特工头子想给每个特工一个签名的文件：“</a:t>
            </a:r>
            <a:r>
              <a:rPr lang="en-US" altLang="zh-CN" sz="2000" i="1" dirty="0" smtClean="0">
                <a:solidFill>
                  <a:srgbClr val="FF0000"/>
                </a:solidFill>
              </a:rPr>
              <a:t>××</a:t>
            </a:r>
            <a:r>
              <a:rPr lang="zh-CN" altLang="en-US" sz="2000" i="1" dirty="0" smtClean="0">
                <a:solidFill>
                  <a:srgbClr val="FF0000"/>
                </a:solidFill>
              </a:rPr>
              <a:t>人享有完全的外交豁免权。</a:t>
            </a:r>
            <a:r>
              <a:rPr lang="zh-CN" altLang="en-US" sz="2000" dirty="0" smtClean="0"/>
              <a:t>”</a:t>
            </a:r>
            <a:endParaRPr lang="en-US" altLang="zh-CN" sz="2000" dirty="0" smtClean="0"/>
          </a:p>
          <a:p>
            <a:pPr lvl="1"/>
            <a:r>
              <a:rPr lang="zh-CN" altLang="en-US" sz="2000" dirty="0" smtClean="0"/>
              <a:t>特工对外用的是化名，因此文件必须签发给这个化名</a:t>
            </a:r>
            <a:endParaRPr lang="en-US" altLang="zh-CN" sz="2000" dirty="0" smtClean="0"/>
          </a:p>
          <a:p>
            <a:pPr lvl="1"/>
            <a:r>
              <a:rPr lang="zh-CN" altLang="en-US" sz="2000" dirty="0" smtClean="0"/>
              <a:t>化名是不能被任何人知道的，包括特工头子</a:t>
            </a:r>
            <a:endParaRPr lang="en-US" altLang="zh-CN" sz="2000" dirty="0" smtClean="0"/>
          </a:p>
          <a:p>
            <a:pPr lvl="1"/>
            <a:r>
              <a:rPr lang="zh-CN" altLang="en-US" sz="2000" dirty="0" smtClean="0"/>
              <a:t>特工头子也不愿意盲目地在特工送来的文件上签名，他担心是否有特工的文件上会写：“</a:t>
            </a:r>
            <a:r>
              <a:rPr lang="en-US" altLang="zh-CN" sz="2000" i="1" dirty="0" smtClean="0">
                <a:solidFill>
                  <a:srgbClr val="FF0000"/>
                </a:solidFill>
              </a:rPr>
              <a:t>××</a:t>
            </a:r>
            <a:r>
              <a:rPr lang="zh-CN" altLang="en-US" sz="2000" i="1" dirty="0" smtClean="0">
                <a:solidFill>
                  <a:srgbClr val="FF0000"/>
                </a:solidFill>
              </a:rPr>
              <a:t>已经退休，并获得每年一百万美金的养老金。</a:t>
            </a:r>
            <a:r>
              <a:rPr lang="zh-CN" altLang="en-US" sz="2000" dirty="0" smtClean="0"/>
              <a:t>”</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pic>
        <p:nvPicPr>
          <p:cNvPr id="13" name="Picture 203" descr="accountant_playing_in_money_hg_clr"/>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50132" y="5070090"/>
            <a:ext cx="1149956" cy="143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8276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假设特工并不关心自己将在哪个化名下得到外交豁免权</a:t>
            </a:r>
            <a:endParaRPr lang="en-US" altLang="zh-CN" dirty="0" smtClean="0"/>
          </a:p>
          <a:p>
            <a:r>
              <a:rPr lang="zh-CN" altLang="en-US" dirty="0" smtClean="0"/>
              <a:t>特工</a:t>
            </a:r>
            <a:r>
              <a:rPr lang="en-US" altLang="zh-CN" dirty="0" smtClean="0"/>
              <a:t>Alice</a:t>
            </a:r>
            <a:r>
              <a:rPr lang="zh-CN" altLang="en-US" dirty="0" smtClean="0"/>
              <a:t>，特工头子</a:t>
            </a:r>
            <a:r>
              <a:rPr lang="en-US" altLang="zh-CN" dirty="0" smtClean="0"/>
              <a:t>Bob</a:t>
            </a:r>
          </a:p>
          <a:p>
            <a:pPr marL="914400" lvl="1" indent="-457200">
              <a:buFont typeface="+mj-lt"/>
              <a:buAutoNum type="arabicParenR"/>
            </a:pPr>
            <a:r>
              <a:rPr lang="en-US" altLang="zh-CN" dirty="0" smtClean="0"/>
              <a:t>Alice</a:t>
            </a:r>
            <a:r>
              <a:rPr lang="zh-CN" altLang="en-US" dirty="0" smtClean="0"/>
              <a:t>准备</a:t>
            </a:r>
            <a:r>
              <a:rPr lang="en-US" altLang="zh-CN" dirty="0" smtClean="0"/>
              <a:t>n</a:t>
            </a:r>
            <a:r>
              <a:rPr lang="zh-CN" altLang="en-US" dirty="0" smtClean="0"/>
              <a:t>份文件，每个使用一个不同的化名，并给予那个化名外交豁免权</a:t>
            </a:r>
            <a:endParaRPr lang="en-US" altLang="zh-CN" dirty="0" smtClean="0"/>
          </a:p>
          <a:p>
            <a:pPr marL="914400" lvl="1" indent="-457200">
              <a:buFont typeface="+mj-lt"/>
              <a:buAutoNum type="arabicParenR"/>
            </a:pPr>
            <a:r>
              <a:rPr lang="en-US" altLang="zh-CN" dirty="0" smtClean="0"/>
              <a:t>Alice</a:t>
            </a:r>
            <a:r>
              <a:rPr lang="zh-CN" altLang="en-US" dirty="0" smtClean="0"/>
              <a:t>用不同的盲因子盲化每个文件</a:t>
            </a:r>
            <a:endParaRPr lang="en-US" altLang="zh-CN" dirty="0" smtClean="0"/>
          </a:p>
          <a:p>
            <a:pPr marL="914400" lvl="1" indent="-457200">
              <a:buFont typeface="+mj-lt"/>
              <a:buAutoNum type="arabicParenR"/>
            </a:pPr>
            <a:r>
              <a:rPr lang="en-US" altLang="zh-CN" dirty="0" smtClean="0"/>
              <a:t>Alice</a:t>
            </a:r>
            <a:r>
              <a:rPr lang="zh-CN" altLang="en-US" dirty="0" smtClean="0"/>
              <a:t>把</a:t>
            </a:r>
            <a:r>
              <a:rPr lang="en-US" altLang="zh-CN" dirty="0" smtClean="0"/>
              <a:t>n</a:t>
            </a:r>
            <a:r>
              <a:rPr lang="zh-CN" altLang="en-US" dirty="0" smtClean="0"/>
              <a:t>份盲化文件交给</a:t>
            </a:r>
            <a:r>
              <a:rPr lang="en-US" altLang="zh-CN" dirty="0" smtClean="0"/>
              <a:t>Bob</a:t>
            </a:r>
          </a:p>
          <a:p>
            <a:pPr marL="914400" lvl="1" indent="-457200">
              <a:buFont typeface="+mj-lt"/>
              <a:buAutoNum type="arabicParenR"/>
            </a:pPr>
            <a:r>
              <a:rPr lang="en-US" altLang="zh-CN" dirty="0" smtClean="0"/>
              <a:t>Bob</a:t>
            </a:r>
            <a:r>
              <a:rPr lang="zh-CN" altLang="en-US" dirty="0" smtClean="0"/>
              <a:t>随机选择</a:t>
            </a:r>
            <a:r>
              <a:rPr lang="en-US" altLang="zh-CN" dirty="0" smtClean="0"/>
              <a:t>n-1</a:t>
            </a:r>
            <a:r>
              <a:rPr lang="zh-CN" altLang="en-US" dirty="0" smtClean="0"/>
              <a:t>份文件，向</a:t>
            </a:r>
            <a:r>
              <a:rPr lang="en-US" altLang="zh-CN" dirty="0" smtClean="0"/>
              <a:t>Alice</a:t>
            </a:r>
            <a:r>
              <a:rPr lang="zh-CN" altLang="en-US" dirty="0" smtClean="0"/>
              <a:t>索要相应盲因子</a:t>
            </a:r>
            <a:endParaRPr lang="en-US" altLang="zh-CN" dirty="0" smtClean="0"/>
          </a:p>
          <a:p>
            <a:pPr marL="914400" lvl="1" indent="-457200">
              <a:buFont typeface="+mj-lt"/>
              <a:buAutoNum type="arabicParenR"/>
            </a:pPr>
            <a:r>
              <a:rPr lang="en-US" altLang="zh-CN" dirty="0" smtClean="0"/>
              <a:t>Alice</a:t>
            </a:r>
            <a:r>
              <a:rPr lang="zh-CN" altLang="en-US" dirty="0" smtClean="0"/>
              <a:t>向</a:t>
            </a:r>
            <a:r>
              <a:rPr lang="en-US" altLang="zh-CN" dirty="0" smtClean="0"/>
              <a:t>Bob</a:t>
            </a:r>
            <a:r>
              <a:rPr lang="zh-CN" altLang="en-US" dirty="0" smtClean="0"/>
              <a:t>提交盲因子</a:t>
            </a:r>
            <a:endParaRPr lang="en-US" altLang="zh-CN" dirty="0" smtClean="0"/>
          </a:p>
          <a:p>
            <a:pPr marL="914400" lvl="1" indent="-457200">
              <a:buFont typeface="+mj-lt"/>
              <a:buAutoNum type="arabicParenR"/>
            </a:pPr>
            <a:r>
              <a:rPr lang="en-US" altLang="zh-CN" dirty="0" smtClean="0"/>
              <a:t>Bob</a:t>
            </a:r>
            <a:r>
              <a:rPr lang="zh-CN" altLang="en-US" dirty="0" smtClean="0"/>
              <a:t>打开</a:t>
            </a:r>
            <a:r>
              <a:rPr lang="en-US" altLang="zh-CN" dirty="0" smtClean="0"/>
              <a:t>n-1</a:t>
            </a:r>
            <a:r>
              <a:rPr lang="zh-CN" altLang="en-US" dirty="0" smtClean="0"/>
              <a:t>份文件，确认它们都是正确的</a:t>
            </a:r>
            <a:endParaRPr lang="en-US" altLang="zh-CN" dirty="0" smtClean="0"/>
          </a:p>
          <a:p>
            <a:pPr marL="914400" lvl="1" indent="-457200">
              <a:buFont typeface="+mj-lt"/>
              <a:buAutoNum type="arabicParenR"/>
            </a:pPr>
            <a:r>
              <a:rPr lang="en-US" altLang="zh-CN" dirty="0" smtClean="0"/>
              <a:t>Bob</a:t>
            </a:r>
            <a:r>
              <a:rPr lang="zh-CN" altLang="en-US" dirty="0" smtClean="0"/>
              <a:t>在第</a:t>
            </a:r>
            <a:r>
              <a:rPr lang="en-US" altLang="zh-CN" dirty="0" smtClean="0"/>
              <a:t>n</a:t>
            </a:r>
            <a:r>
              <a:rPr lang="zh-CN" altLang="en-US" dirty="0" smtClean="0"/>
              <a:t>份文件上签名，并送给</a:t>
            </a:r>
            <a:r>
              <a:rPr lang="en-US" altLang="zh-CN" dirty="0" smtClean="0"/>
              <a:t>Alice</a:t>
            </a:r>
          </a:p>
          <a:p>
            <a:pPr marL="914400" lvl="1" indent="-457200">
              <a:buFont typeface="+mj-lt"/>
              <a:buAutoNum type="arabicParenR"/>
            </a:pPr>
            <a:r>
              <a:rPr lang="en-US" altLang="zh-CN" dirty="0" smtClean="0"/>
              <a:t>Alice</a:t>
            </a:r>
            <a:r>
              <a:rPr lang="zh-CN" altLang="en-US" dirty="0" smtClean="0"/>
              <a:t>去盲，获得签名的外交豁免证书</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4219610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以上方法称为分割选择技术</a:t>
            </a:r>
            <a:endParaRPr lang="en-US" altLang="zh-CN" dirty="0" smtClean="0"/>
          </a:p>
          <a:p>
            <a:pPr lvl="1"/>
            <a:r>
              <a:rPr lang="en-US" altLang="zh-CN" dirty="0" smtClean="0"/>
              <a:t>Alice</a:t>
            </a:r>
            <a:r>
              <a:rPr lang="zh-CN" altLang="en-US" dirty="0" smtClean="0"/>
              <a:t>准备</a:t>
            </a:r>
            <a:r>
              <a:rPr lang="en-US" altLang="zh-CN" dirty="0" smtClean="0"/>
              <a:t>n</a:t>
            </a:r>
            <a:r>
              <a:rPr lang="zh-CN" altLang="en-US" dirty="0" smtClean="0"/>
              <a:t>份待签名的文件，</a:t>
            </a:r>
            <a:r>
              <a:rPr lang="en-US" altLang="zh-CN" dirty="0" smtClean="0"/>
              <a:t>Bob</a:t>
            </a:r>
            <a:r>
              <a:rPr lang="zh-CN" altLang="en-US" dirty="0" smtClean="0"/>
              <a:t>随机抽查</a:t>
            </a:r>
            <a:r>
              <a:rPr lang="en-US" altLang="zh-CN" dirty="0" smtClean="0"/>
              <a:t>n-1</a:t>
            </a:r>
            <a:r>
              <a:rPr lang="zh-CN" altLang="en-US" dirty="0" smtClean="0"/>
              <a:t>份验证其内容合理性，然后在未检测的文件上签名</a:t>
            </a:r>
            <a:endParaRPr lang="en-US" altLang="zh-CN" dirty="0" smtClean="0"/>
          </a:p>
          <a:p>
            <a:pPr lvl="1"/>
            <a:endParaRPr lang="en-US" altLang="zh-CN" dirty="0" smtClean="0"/>
          </a:p>
          <a:p>
            <a:pPr lvl="1"/>
            <a:r>
              <a:rPr lang="en-US" altLang="zh-CN" dirty="0" smtClean="0"/>
              <a:t>Alice</a:t>
            </a:r>
            <a:r>
              <a:rPr lang="zh-CN" altLang="en-US" dirty="0" smtClean="0"/>
              <a:t>成功欺骗</a:t>
            </a:r>
            <a:r>
              <a:rPr lang="en-US" altLang="zh-CN" dirty="0" smtClean="0"/>
              <a:t>Bob</a:t>
            </a:r>
            <a:r>
              <a:rPr lang="zh-CN" altLang="en-US" dirty="0" smtClean="0"/>
              <a:t>的机会只有</a:t>
            </a:r>
            <a:r>
              <a:rPr lang="en-US" altLang="zh-CN" dirty="0" smtClean="0"/>
              <a:t>1/n</a:t>
            </a:r>
          </a:p>
          <a:p>
            <a:pPr lvl="1"/>
            <a:r>
              <a:rPr lang="zh-CN" altLang="en-US" dirty="0" smtClean="0"/>
              <a:t>一旦</a:t>
            </a:r>
            <a:r>
              <a:rPr lang="en-US" altLang="zh-CN" dirty="0" smtClean="0"/>
              <a:t>Bob</a:t>
            </a:r>
            <a:r>
              <a:rPr lang="zh-CN" altLang="en-US" dirty="0" smtClean="0"/>
              <a:t>发现</a:t>
            </a:r>
            <a:r>
              <a:rPr lang="en-US" altLang="zh-CN" dirty="0" smtClean="0"/>
              <a:t>Alice</a:t>
            </a:r>
            <a:r>
              <a:rPr lang="zh-CN" altLang="en-US" dirty="0" smtClean="0"/>
              <a:t>欺骗自己，惩罚是极重的</a:t>
            </a:r>
            <a:endParaRPr lang="en-US" altLang="zh-CN" dirty="0" smtClean="0"/>
          </a:p>
          <a:p>
            <a:pPr lvl="1"/>
            <a:endParaRPr lang="en-US" altLang="zh-CN" dirty="0" smtClean="0"/>
          </a:p>
          <a:p>
            <a:r>
              <a:rPr lang="en-US" altLang="zh-CN" dirty="0" smtClean="0"/>
              <a:t>Alice</a:t>
            </a:r>
            <a:r>
              <a:rPr lang="zh-CN" altLang="en-US" dirty="0" smtClean="0"/>
              <a:t>的一种欺骗方式：</a:t>
            </a:r>
            <a:endParaRPr lang="en-US" altLang="zh-CN" dirty="0" smtClean="0"/>
          </a:p>
          <a:p>
            <a:pPr lvl="1"/>
            <a:r>
              <a:rPr lang="zh-CN" altLang="en-US" dirty="0" smtClean="0"/>
              <a:t>对两份文件</a:t>
            </a:r>
            <a:r>
              <a:rPr lang="en-US" altLang="zh-CN" dirty="0" smtClean="0"/>
              <a:t>m</a:t>
            </a:r>
            <a:r>
              <a:rPr lang="en-US" altLang="zh-CN" baseline="-25000" dirty="0" smtClean="0"/>
              <a:t>1</a:t>
            </a:r>
            <a:r>
              <a:rPr lang="en-US" altLang="zh-CN" dirty="0" smtClean="0"/>
              <a:t>,m</a:t>
            </a:r>
            <a:r>
              <a:rPr lang="en-US" altLang="zh-CN" baseline="-25000" dirty="0" smtClean="0"/>
              <a:t>2</a:t>
            </a:r>
            <a:r>
              <a:rPr lang="zh-CN" altLang="en-US" dirty="0" smtClean="0"/>
              <a:t>准备两个不同的盲因子</a:t>
            </a:r>
            <a:r>
              <a:rPr lang="en-US" altLang="zh-CN" dirty="0" smtClean="0"/>
              <a:t>k</a:t>
            </a:r>
            <a:r>
              <a:rPr lang="en-US" altLang="zh-CN" baseline="-25000" dirty="0" smtClean="0"/>
              <a:t>1</a:t>
            </a:r>
            <a:r>
              <a:rPr lang="en-US" altLang="zh-CN" dirty="0" smtClean="0"/>
              <a:t>,k</a:t>
            </a:r>
            <a:r>
              <a:rPr lang="en-US" altLang="zh-CN" baseline="-25000" dirty="0" smtClean="0"/>
              <a:t>2</a:t>
            </a:r>
            <a:r>
              <a:rPr lang="zh-CN" altLang="en-US" dirty="0" smtClean="0"/>
              <a:t>，使得</a:t>
            </a:r>
            <a:r>
              <a:rPr lang="en-US" altLang="zh-CN" dirty="0" smtClean="0"/>
              <a:t>m</a:t>
            </a:r>
            <a:r>
              <a:rPr lang="en-US" altLang="zh-CN" baseline="-25000" dirty="0" smtClean="0"/>
              <a:t>1</a:t>
            </a:r>
            <a:r>
              <a:rPr lang="en-US" altLang="zh-CN" dirty="0" smtClean="0"/>
              <a:t>k</a:t>
            </a:r>
            <a:r>
              <a:rPr lang="en-US" altLang="zh-CN" baseline="-25000" dirty="0" smtClean="0"/>
              <a:t>1</a:t>
            </a:r>
            <a:r>
              <a:rPr lang="en-US" altLang="zh-CN" baseline="30000" dirty="0" smtClean="0"/>
              <a:t>e</a:t>
            </a:r>
            <a:r>
              <a:rPr lang="en-US" altLang="zh-CN" dirty="0" smtClean="0"/>
              <a:t>=m</a:t>
            </a:r>
            <a:r>
              <a:rPr lang="en-US" altLang="zh-CN" baseline="-25000" dirty="0" smtClean="0"/>
              <a:t>2</a:t>
            </a:r>
            <a:r>
              <a:rPr lang="en-US" altLang="zh-CN" dirty="0" smtClean="0"/>
              <a:t>k</a:t>
            </a:r>
            <a:r>
              <a:rPr lang="en-US" altLang="zh-CN" baseline="-25000" dirty="0" smtClean="0"/>
              <a:t>2</a:t>
            </a:r>
            <a:r>
              <a:rPr lang="en-US" altLang="zh-CN" baseline="30000" dirty="0" smtClean="0"/>
              <a:t>e</a:t>
            </a:r>
            <a:r>
              <a:rPr lang="zh-CN" altLang="en-US" dirty="0" smtClean="0"/>
              <a:t>。当</a:t>
            </a:r>
            <a:r>
              <a:rPr lang="en-US" altLang="zh-CN" dirty="0" smtClean="0"/>
              <a:t>Bob</a:t>
            </a:r>
            <a:r>
              <a:rPr lang="zh-CN" altLang="en-US" dirty="0" smtClean="0"/>
              <a:t>索要盲因子时，交给他</a:t>
            </a:r>
            <a:r>
              <a:rPr lang="en-US" altLang="zh-CN" dirty="0" smtClean="0"/>
              <a:t>k</a:t>
            </a:r>
            <a:r>
              <a:rPr lang="en-US" altLang="zh-CN" baseline="-25000" dirty="0" smtClean="0"/>
              <a:t>1</a:t>
            </a:r>
            <a:r>
              <a:rPr lang="zh-CN" altLang="en-US" dirty="0" smtClean="0"/>
              <a:t>，而去盲化时使用</a:t>
            </a:r>
            <a:r>
              <a:rPr lang="en-US" altLang="zh-CN" dirty="0" smtClean="0"/>
              <a:t>k</a:t>
            </a:r>
            <a:r>
              <a:rPr lang="en-US" altLang="zh-CN" baseline="-25000" dirty="0" smtClean="0"/>
              <a:t>2</a:t>
            </a:r>
            <a:r>
              <a:rPr lang="zh-CN" altLang="en-US" dirty="0" smtClean="0"/>
              <a:t>。</a:t>
            </a:r>
            <a:endParaRPr lang="en-US" altLang="zh-CN" dirty="0" smtClean="0"/>
          </a:p>
          <a:p>
            <a:pPr lvl="2"/>
            <a:r>
              <a:rPr lang="zh-CN" altLang="en-US" dirty="0" smtClean="0"/>
              <a:t>问题是寻找这样的</a:t>
            </a:r>
            <a:r>
              <a:rPr lang="en-US" altLang="zh-CN" dirty="0" smtClean="0"/>
              <a:t>k</a:t>
            </a:r>
            <a:r>
              <a:rPr lang="en-US" altLang="zh-CN" baseline="-25000" dirty="0" smtClean="0"/>
              <a:t>1</a:t>
            </a:r>
            <a:r>
              <a:rPr lang="zh-CN" altLang="en-US" dirty="0" smtClean="0"/>
              <a:t>和</a:t>
            </a:r>
            <a:r>
              <a:rPr lang="en-US" altLang="zh-CN" dirty="0" smtClean="0"/>
              <a:t>k</a:t>
            </a:r>
            <a:r>
              <a:rPr lang="en-US" altLang="zh-CN" baseline="-25000" dirty="0" smtClean="0"/>
              <a:t>2</a:t>
            </a:r>
            <a:r>
              <a:rPr lang="zh-CN" altLang="en-US" dirty="0" smtClean="0"/>
              <a:t>是困难的</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9881114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二、时间标记服务</a:t>
            </a:r>
            <a:endParaRPr lang="en-US" dirty="0"/>
          </a:p>
        </p:txBody>
      </p:sp>
      <p:sp>
        <p:nvSpPr>
          <p:cNvPr id="3" name="内容占位符 2"/>
          <p:cNvSpPr>
            <a:spLocks noGrp="1"/>
          </p:cNvSpPr>
          <p:nvPr>
            <p:ph idx="1"/>
          </p:nvPr>
        </p:nvSpPr>
        <p:spPr/>
        <p:txBody>
          <a:bodyPr/>
          <a:lstStyle/>
          <a:p>
            <a:r>
              <a:rPr lang="zh-CN" altLang="en-US" dirty="0" smtClean="0"/>
              <a:t>时间标记对于解决争端是很重要的</a:t>
            </a:r>
            <a:endParaRPr lang="en-US" altLang="zh-CN" dirty="0" smtClean="0"/>
          </a:p>
          <a:p>
            <a:pPr lvl="1"/>
            <a:r>
              <a:rPr lang="zh-CN" altLang="en-US" dirty="0" smtClean="0"/>
              <a:t>纸质文件：同时签署多份文件，由公证方保留一份副本</a:t>
            </a:r>
            <a:endParaRPr lang="en-US" altLang="zh-CN" dirty="0" smtClean="0"/>
          </a:p>
          <a:p>
            <a:pPr lvl="1"/>
            <a:endParaRPr lang="en-US" dirty="0" smtClean="0"/>
          </a:p>
          <a:p>
            <a:pPr lvl="1"/>
            <a:r>
              <a:rPr lang="zh-CN" altLang="en-US" dirty="0" smtClean="0"/>
              <a:t>数字文件：复制和修改是容易的，直接的签字很容易伪造</a:t>
            </a:r>
            <a:endParaRPr lang="en-US" altLang="zh-CN" dirty="0" smtClean="0"/>
          </a:p>
          <a:p>
            <a:pPr lvl="1"/>
            <a:endParaRPr lang="en-US" dirty="0" smtClean="0"/>
          </a:p>
          <a:p>
            <a:pPr lvl="1"/>
            <a:r>
              <a:rPr lang="zh-CN" altLang="en-US" dirty="0" smtClean="0"/>
              <a:t>数字时间标记协议应有如下性质</a:t>
            </a:r>
            <a:endParaRPr lang="en-US" altLang="zh-CN" dirty="0" smtClean="0"/>
          </a:p>
          <a:p>
            <a:pPr lvl="2"/>
            <a:r>
              <a:rPr lang="zh-CN" altLang="en-US" dirty="0" smtClean="0"/>
              <a:t>数据本身（无论何种介质）必须有时间标记</a:t>
            </a:r>
            <a:endParaRPr lang="en-US" altLang="zh-CN" dirty="0" smtClean="0"/>
          </a:p>
          <a:p>
            <a:pPr lvl="2"/>
            <a:r>
              <a:rPr lang="zh-CN" altLang="en-US" dirty="0" smtClean="0"/>
              <a:t>改变文件的任何</a:t>
            </a:r>
            <a:r>
              <a:rPr lang="en-US" altLang="zh-CN" dirty="0" smtClean="0"/>
              <a:t>1</a:t>
            </a:r>
            <a:r>
              <a:rPr lang="zh-CN" altLang="en-US" dirty="0" smtClean="0"/>
              <a:t>个位都会引起文件的明显变化</a:t>
            </a:r>
            <a:endParaRPr lang="en-US" altLang="zh-CN" dirty="0" smtClean="0"/>
          </a:p>
          <a:p>
            <a:pPr lvl="2"/>
            <a:r>
              <a:rPr lang="zh-CN" altLang="en-US" dirty="0" smtClean="0"/>
              <a:t>只能用当前日期和时间来标记文件</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67</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3641150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仲裁解决办法</a:t>
            </a:r>
            <a:endParaRPr lang="en-US" dirty="0"/>
          </a:p>
        </p:txBody>
      </p:sp>
      <p:sp>
        <p:nvSpPr>
          <p:cNvPr id="3" name="内容占位符 2"/>
          <p:cNvSpPr>
            <a:spLocks noGrp="1"/>
          </p:cNvSpPr>
          <p:nvPr>
            <p:ph idx="1"/>
          </p:nvPr>
        </p:nvSpPr>
        <p:spPr/>
        <p:txBody>
          <a:bodyPr/>
          <a:lstStyle/>
          <a:p>
            <a:r>
              <a:rPr lang="zh-CN" altLang="en-US" dirty="0" smtClean="0"/>
              <a:t>由仲裁者</a:t>
            </a:r>
            <a:r>
              <a:rPr lang="en-US" altLang="zh-CN" dirty="0" smtClean="0"/>
              <a:t>Trent</a:t>
            </a:r>
            <a:r>
              <a:rPr lang="zh-CN" altLang="en-US" dirty="0" smtClean="0"/>
              <a:t>提供可信的时间标记服务</a:t>
            </a:r>
            <a:endParaRPr lang="en-US" altLang="zh-CN" dirty="0" smtClean="0"/>
          </a:p>
          <a:p>
            <a:pPr marL="914400" lvl="1" indent="-457200">
              <a:buFont typeface="+mj-lt"/>
              <a:buAutoNum type="arabicParenR"/>
            </a:pPr>
            <a:r>
              <a:rPr lang="en-US" altLang="zh-CN" dirty="0" err="1" smtClean="0"/>
              <a:t>Alice</a:t>
            </a:r>
            <a:r>
              <a:rPr lang="en-US" altLang="zh-CN" dirty="0" err="1" smtClean="0">
                <a:sym typeface="Wingdings" pitchFamily="2" charset="2"/>
              </a:rPr>
              <a:t>Trent</a:t>
            </a:r>
            <a:r>
              <a:rPr lang="en-US" altLang="zh-CN" dirty="0" smtClean="0">
                <a:sym typeface="Wingdings" pitchFamily="2" charset="2"/>
              </a:rPr>
              <a:t>: M</a:t>
            </a:r>
          </a:p>
          <a:p>
            <a:pPr marL="914400" lvl="1" indent="-457200">
              <a:buFont typeface="+mj-lt"/>
              <a:buAutoNum type="arabicParenR"/>
            </a:pPr>
            <a:r>
              <a:rPr lang="en-US" dirty="0" err="1" smtClean="0">
                <a:sym typeface="Wingdings" pitchFamily="2" charset="2"/>
              </a:rPr>
              <a:t>TrentAlice</a:t>
            </a:r>
            <a:r>
              <a:rPr lang="en-US" dirty="0" smtClean="0">
                <a:sym typeface="Wingdings" pitchFamily="2" charset="2"/>
              </a:rPr>
              <a:t>: M || T</a:t>
            </a:r>
            <a:r>
              <a:rPr lang="zh-CN" altLang="en-US" dirty="0" smtClean="0">
                <a:sym typeface="Wingdings" pitchFamily="2" charset="2"/>
              </a:rPr>
              <a:t>，并保留副本</a:t>
            </a:r>
            <a:endParaRPr lang="en-US" altLang="zh-CN" dirty="0" smtClean="0">
              <a:sym typeface="Wingdings" pitchFamily="2" charset="2"/>
            </a:endParaRPr>
          </a:p>
          <a:p>
            <a:pPr lvl="1"/>
            <a:endParaRPr lang="en-US" dirty="0" smtClean="0">
              <a:sym typeface="Wingdings" pitchFamily="2" charset="2"/>
            </a:endParaRPr>
          </a:p>
          <a:p>
            <a:r>
              <a:rPr lang="zh-CN" altLang="en-US" dirty="0" smtClean="0">
                <a:sym typeface="Wingdings" pitchFamily="2" charset="2"/>
              </a:rPr>
              <a:t>存在的问题：</a:t>
            </a:r>
            <a:endParaRPr lang="en-US" altLang="zh-CN" dirty="0" smtClean="0">
              <a:sym typeface="Wingdings" pitchFamily="2" charset="2"/>
            </a:endParaRPr>
          </a:p>
          <a:p>
            <a:pPr lvl="1"/>
            <a:r>
              <a:rPr lang="zh-CN" altLang="en-US" dirty="0" smtClean="0">
                <a:sym typeface="Wingdings" pitchFamily="2" charset="2"/>
              </a:rPr>
              <a:t>文件</a:t>
            </a:r>
            <a:r>
              <a:rPr lang="en-US" altLang="zh-CN" dirty="0" smtClean="0">
                <a:sym typeface="Wingdings" pitchFamily="2" charset="2"/>
              </a:rPr>
              <a:t>M</a:t>
            </a:r>
            <a:r>
              <a:rPr lang="zh-CN" altLang="en-US" dirty="0" smtClean="0">
                <a:sym typeface="Wingdings" pitchFamily="2" charset="2"/>
              </a:rPr>
              <a:t>没有保密性，</a:t>
            </a:r>
            <a:r>
              <a:rPr lang="en-US" altLang="zh-CN" dirty="0" smtClean="0">
                <a:sym typeface="Wingdings" pitchFamily="2" charset="2"/>
              </a:rPr>
              <a:t>Trent</a:t>
            </a:r>
            <a:r>
              <a:rPr lang="zh-CN" altLang="en-US" dirty="0" smtClean="0">
                <a:sym typeface="Wingdings" pitchFamily="2" charset="2"/>
              </a:rPr>
              <a:t>的数据库的保密性也有潜在危险</a:t>
            </a:r>
            <a:endParaRPr lang="en-US" altLang="zh-CN" dirty="0" smtClean="0">
              <a:sym typeface="Wingdings" pitchFamily="2" charset="2"/>
            </a:endParaRPr>
          </a:p>
          <a:p>
            <a:pPr lvl="1"/>
            <a:r>
              <a:rPr lang="en-US" altLang="zh-CN" dirty="0" smtClean="0">
                <a:sym typeface="Wingdings" pitchFamily="2" charset="2"/>
              </a:rPr>
              <a:t>Trent</a:t>
            </a:r>
            <a:r>
              <a:rPr lang="zh-CN" altLang="en-US" dirty="0" smtClean="0">
                <a:sym typeface="Wingdings" pitchFamily="2" charset="2"/>
              </a:rPr>
              <a:t>的数据库是巨大的，所需的网络带宽也是巨大的</a:t>
            </a:r>
            <a:endParaRPr lang="en-US" altLang="zh-CN" dirty="0" smtClean="0">
              <a:sym typeface="Wingdings" pitchFamily="2" charset="2"/>
            </a:endParaRPr>
          </a:p>
          <a:p>
            <a:pPr lvl="1"/>
            <a:r>
              <a:rPr lang="zh-CN" altLang="en-US" dirty="0" smtClean="0">
                <a:sym typeface="Wingdings" pitchFamily="2" charset="2"/>
              </a:rPr>
              <a:t>依赖于</a:t>
            </a:r>
            <a:r>
              <a:rPr lang="en-US" altLang="zh-CN" dirty="0" smtClean="0">
                <a:sym typeface="Wingdings" pitchFamily="2" charset="2"/>
              </a:rPr>
              <a:t>Trent</a:t>
            </a:r>
            <a:r>
              <a:rPr lang="zh-CN" altLang="en-US" dirty="0" smtClean="0">
                <a:sym typeface="Wingdings" pitchFamily="2" charset="2"/>
              </a:rPr>
              <a:t>的可信性和安全性</a:t>
            </a:r>
            <a:endParaRPr lang="en-US" altLang="zh-CN" dirty="0" smtClean="0">
              <a:sym typeface="Wingdings" pitchFamily="2" charset="2"/>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68</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42625442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改进的仲裁解决方法</a:t>
            </a:r>
            <a:endParaRPr lang="en-US" dirty="0"/>
          </a:p>
        </p:txBody>
      </p:sp>
      <p:sp>
        <p:nvSpPr>
          <p:cNvPr id="3" name="内容占位符 2"/>
          <p:cNvSpPr>
            <a:spLocks noGrp="1"/>
          </p:cNvSpPr>
          <p:nvPr>
            <p:ph idx="1"/>
          </p:nvPr>
        </p:nvSpPr>
        <p:spPr/>
        <p:txBody>
          <a:bodyPr/>
          <a:lstStyle/>
          <a:p>
            <a:r>
              <a:rPr lang="zh-CN" altLang="en-US" dirty="0" smtClean="0"/>
              <a:t>利用散列函数和数字签名</a:t>
            </a:r>
            <a:endParaRPr lang="en-US" altLang="zh-CN" dirty="0" smtClean="0"/>
          </a:p>
          <a:p>
            <a:pPr marL="914400" lvl="1" indent="-457200">
              <a:buFont typeface="+mj-lt"/>
              <a:buAutoNum type="arabicParenR"/>
            </a:pPr>
            <a:r>
              <a:rPr lang="en-US" altLang="zh-CN" dirty="0" err="1" smtClean="0"/>
              <a:t>Alice</a:t>
            </a:r>
            <a:r>
              <a:rPr lang="en-US" altLang="zh-CN" dirty="0" err="1" smtClean="0">
                <a:sym typeface="Wingdings" pitchFamily="2" charset="2"/>
              </a:rPr>
              <a:t>Trent</a:t>
            </a:r>
            <a:r>
              <a:rPr lang="en-US" altLang="zh-CN" dirty="0" smtClean="0">
                <a:sym typeface="Wingdings" pitchFamily="2" charset="2"/>
              </a:rPr>
              <a:t>: H(M)</a:t>
            </a:r>
          </a:p>
          <a:p>
            <a:pPr marL="914400" lvl="1" indent="-457200">
              <a:buFont typeface="+mj-lt"/>
              <a:buAutoNum type="arabicParenR"/>
            </a:pPr>
            <a:r>
              <a:rPr lang="en-US" dirty="0" err="1" smtClean="0">
                <a:sym typeface="Wingdings" pitchFamily="2" charset="2"/>
              </a:rPr>
              <a:t>TrentAlice</a:t>
            </a:r>
            <a:r>
              <a:rPr lang="en-US" dirty="0" smtClean="0">
                <a:sym typeface="Wingdings" pitchFamily="2" charset="2"/>
              </a:rPr>
              <a:t>: PR</a:t>
            </a:r>
            <a:r>
              <a:rPr lang="en-US" baseline="-25000" dirty="0" smtClean="0">
                <a:sym typeface="Wingdings" pitchFamily="2" charset="2"/>
              </a:rPr>
              <a:t>T</a:t>
            </a:r>
            <a:r>
              <a:rPr lang="en-US" dirty="0" smtClean="0">
                <a:sym typeface="Wingdings" pitchFamily="2" charset="2"/>
              </a:rPr>
              <a:t>( H(M) || T)</a:t>
            </a:r>
          </a:p>
          <a:p>
            <a:endParaRPr lang="en-US" altLang="zh-CN" dirty="0" smtClean="0"/>
          </a:p>
          <a:p>
            <a:r>
              <a:rPr lang="zh-CN" altLang="en-US" dirty="0" smtClean="0"/>
              <a:t>散列函数的使用保证了文件</a:t>
            </a:r>
            <a:r>
              <a:rPr lang="en-US" altLang="zh-CN" dirty="0" smtClean="0"/>
              <a:t>M</a:t>
            </a:r>
            <a:r>
              <a:rPr lang="zh-CN" altLang="en-US" dirty="0" smtClean="0"/>
              <a:t>的保密性</a:t>
            </a:r>
            <a:endParaRPr lang="en-US" altLang="zh-CN" dirty="0" smtClean="0"/>
          </a:p>
          <a:p>
            <a:r>
              <a:rPr lang="en-US" altLang="zh-CN" dirty="0" smtClean="0"/>
              <a:t>Trent</a:t>
            </a:r>
            <a:r>
              <a:rPr lang="zh-CN" altLang="en-US" dirty="0" smtClean="0"/>
              <a:t>不再保存文件副本，无需维护数据库</a:t>
            </a:r>
            <a:endParaRPr lang="en-US" altLang="zh-CN" dirty="0" smtClean="0"/>
          </a:p>
          <a:p>
            <a:r>
              <a:rPr lang="zh-CN" altLang="en-US" dirty="0" smtClean="0"/>
              <a:t>散列值很短，对</a:t>
            </a:r>
            <a:r>
              <a:rPr lang="en-US" altLang="zh-CN" dirty="0" smtClean="0"/>
              <a:t>Trent</a:t>
            </a:r>
            <a:r>
              <a:rPr lang="zh-CN" altLang="en-US" dirty="0" smtClean="0"/>
              <a:t>带宽的要求低</a:t>
            </a:r>
            <a:endParaRPr lang="en-US" altLang="zh-CN" dirty="0" smtClean="0"/>
          </a:p>
          <a:p>
            <a:r>
              <a:rPr lang="en-US" altLang="zh-CN" dirty="0" smtClean="0"/>
              <a:t>Trent</a:t>
            </a:r>
            <a:r>
              <a:rPr lang="zh-CN" altLang="en-US" dirty="0" smtClean="0"/>
              <a:t>的可信性和安全性仍存在问题</a:t>
            </a:r>
            <a:endParaRPr lang="en-US" altLang="zh-CN" dirty="0" smtClean="0"/>
          </a:p>
          <a:p>
            <a:pPr lvl="1"/>
            <a:r>
              <a:rPr lang="en-US" altLang="zh-CN" dirty="0" smtClean="0"/>
              <a:t>Trent</a:t>
            </a:r>
            <a:r>
              <a:rPr lang="zh-CN" altLang="en-US" dirty="0" smtClean="0"/>
              <a:t>可以和</a:t>
            </a:r>
            <a:r>
              <a:rPr lang="en-US" altLang="zh-CN" dirty="0" smtClean="0"/>
              <a:t>Alice</a:t>
            </a:r>
            <a:r>
              <a:rPr lang="zh-CN" altLang="en-US" dirty="0" smtClean="0"/>
              <a:t>合谋</a:t>
            </a:r>
            <a:endParaRPr lang="en-US" altLang="zh-CN" dirty="0" smtClean="0"/>
          </a:p>
          <a:p>
            <a:pPr lvl="1"/>
            <a:r>
              <a:rPr lang="en-US" altLang="zh-CN" i="1" dirty="0" smtClean="0">
                <a:solidFill>
                  <a:srgbClr val="00B050"/>
                </a:solidFill>
              </a:rPr>
              <a:t>Trent</a:t>
            </a:r>
            <a:r>
              <a:rPr lang="zh-CN" altLang="en-US" i="1" dirty="0" smtClean="0">
                <a:solidFill>
                  <a:srgbClr val="00B050"/>
                </a:solidFill>
              </a:rPr>
              <a:t>可以和其他人合谋欺骗</a:t>
            </a:r>
            <a:r>
              <a:rPr lang="en-US" altLang="zh-CN" i="1" dirty="0" smtClean="0">
                <a:solidFill>
                  <a:srgbClr val="00B050"/>
                </a:solidFill>
              </a:rPr>
              <a:t>Alice</a:t>
            </a:r>
            <a:r>
              <a:rPr lang="zh-CN" altLang="en-US" i="1" dirty="0" smtClean="0">
                <a:solidFill>
                  <a:srgbClr val="00B050"/>
                </a:solidFill>
              </a:rPr>
              <a:t>么？</a:t>
            </a:r>
            <a:endParaRPr lang="en-US" altLang="zh-CN" i="1" dirty="0" smtClean="0">
              <a:solidFill>
                <a:srgbClr val="00B05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69</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8"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632066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endParaRPr lang="en-US" smtClean="0"/>
          </a:p>
        </p:txBody>
      </p:sp>
      <p:sp>
        <p:nvSpPr>
          <p:cNvPr id="3" name="内容占位符 2"/>
          <p:cNvSpPr>
            <a:spLocks noGrp="1"/>
          </p:cNvSpPr>
          <p:nvPr>
            <p:ph idx="1"/>
          </p:nvPr>
        </p:nvSpPr>
        <p:spPr/>
        <p:txBody>
          <a:bodyPr/>
          <a:lstStyle/>
          <a:p>
            <a:pPr lvl="2" eaLnBrk="1" hangingPunct="1">
              <a:defRPr/>
            </a:pPr>
            <a:endParaRPr lang="en-US" altLang="zh-CN" dirty="0" smtClean="0"/>
          </a:p>
          <a:p>
            <a:pPr lvl="2" eaLnBrk="1" hangingPunct="1">
              <a:defRPr/>
            </a:pPr>
            <a:endParaRPr lang="en-US" altLang="zh-CN" dirty="0" smtClean="0"/>
          </a:p>
          <a:p>
            <a:pPr lvl="2" eaLnBrk="1" hangingPunct="1">
              <a:defRPr/>
            </a:pPr>
            <a:endParaRPr lang="en-US" altLang="zh-CN" dirty="0" smtClean="0"/>
          </a:p>
          <a:p>
            <a:pPr lvl="1" eaLnBrk="1" hangingPunct="1">
              <a:defRPr/>
            </a:pPr>
            <a:r>
              <a:rPr lang="zh-CN" altLang="en-US" dirty="0" smtClean="0"/>
              <a:t>当使用密码技术完成上述协议时，</a:t>
            </a:r>
            <a:endParaRPr lang="en-US" altLang="zh-CN" dirty="0" smtClean="0"/>
          </a:p>
          <a:p>
            <a:pPr marL="1371600" lvl="2" indent="-457200" eaLnBrk="1" hangingPunct="1">
              <a:buFont typeface="+mj-lt"/>
              <a:buAutoNum type="arabicParenR"/>
              <a:defRPr/>
            </a:pPr>
            <a:r>
              <a:rPr lang="en-US" altLang="zh-CN" dirty="0" smtClean="0"/>
              <a:t>Alice -&gt; Bob: E</a:t>
            </a:r>
            <a:r>
              <a:rPr lang="en-US" altLang="zh-CN" baseline="-25000" dirty="0" smtClean="0"/>
              <a:t>a</a:t>
            </a:r>
            <a:r>
              <a:rPr lang="en-US" altLang="zh-CN" dirty="0" smtClean="0"/>
              <a:t>(M)</a:t>
            </a:r>
          </a:p>
          <a:p>
            <a:pPr marL="1371600" lvl="2" indent="-457200" eaLnBrk="1" hangingPunct="1">
              <a:buFont typeface="+mj-lt"/>
              <a:buAutoNum type="arabicParenR"/>
              <a:defRPr/>
            </a:pPr>
            <a:r>
              <a:rPr lang="en-US" altLang="zh-CN" dirty="0" smtClean="0"/>
              <a:t>Bob -&gt; Alice: </a:t>
            </a:r>
            <a:r>
              <a:rPr lang="en-US" altLang="zh-CN" dirty="0" err="1" smtClean="0"/>
              <a:t>E</a:t>
            </a:r>
            <a:r>
              <a:rPr lang="en-US" altLang="zh-CN" baseline="-25000" dirty="0" err="1" smtClean="0"/>
              <a:t>b</a:t>
            </a:r>
            <a:r>
              <a:rPr lang="en-US" altLang="zh-CN" dirty="0" smtClean="0"/>
              <a:t>(E</a:t>
            </a:r>
            <a:r>
              <a:rPr lang="en-US" altLang="zh-CN" baseline="-25000" dirty="0" smtClean="0"/>
              <a:t>a</a:t>
            </a:r>
            <a:r>
              <a:rPr lang="en-US" altLang="zh-CN" dirty="0" smtClean="0"/>
              <a:t>(M))</a:t>
            </a:r>
          </a:p>
          <a:p>
            <a:pPr marL="1371600" lvl="2" indent="-457200" eaLnBrk="1" hangingPunct="1">
              <a:buFont typeface="+mj-lt"/>
              <a:buAutoNum type="arabicParenR"/>
              <a:defRPr/>
            </a:pPr>
            <a:r>
              <a:rPr lang="en-US" altLang="zh-CN" dirty="0" smtClean="0"/>
              <a:t>Alice -&gt; Bob: </a:t>
            </a:r>
            <a:r>
              <a:rPr lang="en-US" altLang="zh-CN" dirty="0" err="1" smtClean="0">
                <a:solidFill>
                  <a:srgbClr val="FF0000"/>
                </a:solidFill>
              </a:rPr>
              <a:t>D</a:t>
            </a:r>
            <a:r>
              <a:rPr lang="en-US" altLang="zh-CN" baseline="-25000" dirty="0" err="1" smtClean="0">
                <a:solidFill>
                  <a:srgbClr val="FF0000"/>
                </a:solidFill>
              </a:rPr>
              <a:t>a</a:t>
            </a:r>
            <a:r>
              <a:rPr lang="en-US" altLang="zh-CN" dirty="0" smtClean="0">
                <a:solidFill>
                  <a:srgbClr val="FF0000"/>
                </a:solidFill>
              </a:rPr>
              <a:t>(</a:t>
            </a:r>
            <a:r>
              <a:rPr lang="en-US" altLang="zh-CN" dirty="0" err="1" smtClean="0">
                <a:solidFill>
                  <a:srgbClr val="FF0000"/>
                </a:solidFill>
              </a:rPr>
              <a:t>E</a:t>
            </a:r>
            <a:r>
              <a:rPr lang="en-US" altLang="zh-CN" baseline="-25000" dirty="0" err="1" smtClean="0">
                <a:solidFill>
                  <a:srgbClr val="FF0000"/>
                </a:solidFill>
              </a:rPr>
              <a:t>b</a:t>
            </a:r>
            <a:r>
              <a:rPr lang="en-US" altLang="zh-CN" dirty="0" smtClean="0">
                <a:solidFill>
                  <a:srgbClr val="FF0000"/>
                </a:solidFill>
              </a:rPr>
              <a:t>(E</a:t>
            </a:r>
            <a:r>
              <a:rPr lang="en-US" altLang="zh-CN" baseline="-25000" dirty="0" smtClean="0">
                <a:solidFill>
                  <a:srgbClr val="FF0000"/>
                </a:solidFill>
              </a:rPr>
              <a:t>a</a:t>
            </a:r>
            <a:r>
              <a:rPr lang="en-US" altLang="zh-CN" dirty="0" smtClean="0">
                <a:solidFill>
                  <a:srgbClr val="FF0000"/>
                </a:solidFill>
              </a:rPr>
              <a:t>(M)))=</a:t>
            </a:r>
            <a:r>
              <a:rPr lang="en-US" altLang="zh-CN" dirty="0" err="1" smtClean="0">
                <a:solidFill>
                  <a:srgbClr val="FF0000"/>
                </a:solidFill>
              </a:rPr>
              <a:t>E</a:t>
            </a:r>
            <a:r>
              <a:rPr lang="en-US" altLang="zh-CN" baseline="-25000" dirty="0" err="1" smtClean="0">
                <a:solidFill>
                  <a:srgbClr val="FF0000"/>
                </a:solidFill>
              </a:rPr>
              <a:t>b</a:t>
            </a:r>
            <a:r>
              <a:rPr lang="en-US" altLang="zh-CN" dirty="0" smtClean="0">
                <a:solidFill>
                  <a:srgbClr val="FF0000"/>
                </a:solidFill>
              </a:rPr>
              <a:t>(M)</a:t>
            </a:r>
            <a:endParaRPr lang="en-US" altLang="zh-CN" dirty="0" smtClean="0"/>
          </a:p>
          <a:p>
            <a:pPr marL="1371600" lvl="2" indent="-457200" eaLnBrk="1" hangingPunct="1">
              <a:buFont typeface="+mj-lt"/>
              <a:buAutoNum type="arabicParenR"/>
              <a:defRPr/>
            </a:pPr>
            <a:r>
              <a:rPr lang="en-US" altLang="zh-CN" dirty="0" smtClean="0"/>
              <a:t>Bob:          D</a:t>
            </a:r>
            <a:r>
              <a:rPr lang="en-US" altLang="zh-CN" baseline="-25000" dirty="0" smtClean="0"/>
              <a:t>b</a:t>
            </a:r>
            <a:r>
              <a:rPr lang="en-US" altLang="zh-CN" dirty="0" smtClean="0"/>
              <a:t>(</a:t>
            </a:r>
            <a:r>
              <a:rPr lang="en-US" altLang="zh-CN" dirty="0" err="1" smtClean="0"/>
              <a:t>E</a:t>
            </a:r>
            <a:r>
              <a:rPr lang="en-US" altLang="zh-CN" baseline="-25000" dirty="0" err="1" smtClean="0"/>
              <a:t>b</a:t>
            </a:r>
            <a:r>
              <a:rPr lang="en-US" altLang="zh-CN" dirty="0" smtClean="0"/>
              <a:t>(M))=M</a:t>
            </a:r>
          </a:p>
          <a:p>
            <a:pPr lvl="2" eaLnBrk="1" hangingPunct="1">
              <a:defRPr/>
            </a:pPr>
            <a:endParaRPr lang="en-US" altLang="zh-CN" dirty="0" smtClean="0"/>
          </a:p>
          <a:p>
            <a:pPr lvl="2" eaLnBrk="1" hangingPunct="1">
              <a:defRPr/>
            </a:pPr>
            <a:r>
              <a:rPr lang="zh-CN" altLang="en-US" dirty="0" smtClean="0"/>
              <a:t>注意协议的第</a:t>
            </a:r>
            <a:r>
              <a:rPr lang="en-US" altLang="zh-CN" dirty="0" smtClean="0"/>
              <a:t>3</a:t>
            </a:r>
            <a:r>
              <a:rPr lang="zh-CN" altLang="en-US" dirty="0" smtClean="0"/>
              <a:t>步要求加密</a:t>
            </a:r>
            <a:r>
              <a:rPr lang="en-US" altLang="zh-CN" dirty="0" smtClean="0"/>
              <a:t>/</a:t>
            </a:r>
            <a:r>
              <a:rPr lang="zh-CN" altLang="en-US" dirty="0" smtClean="0"/>
              <a:t>解密算法具有可交换性！</a:t>
            </a:r>
            <a:endParaRPr lang="en-US" altLang="zh-CN" dirty="0" smtClean="0"/>
          </a:p>
          <a:p>
            <a:pPr lvl="3" eaLnBrk="1" hangingPunct="1">
              <a:defRPr/>
            </a:pPr>
            <a:r>
              <a:rPr lang="zh-CN" altLang="en-US" sz="2000" dirty="0" smtClean="0"/>
              <a:t>指数运算可用</a:t>
            </a:r>
            <a:r>
              <a:rPr lang="en-US" altLang="zh-CN" sz="2000" dirty="0" smtClean="0"/>
              <a:t>——RSA</a:t>
            </a:r>
          </a:p>
          <a:p>
            <a:pPr lvl="3" eaLnBrk="1" hangingPunct="1">
              <a:defRPr/>
            </a:pPr>
            <a:r>
              <a:rPr lang="zh-CN" altLang="en-US" sz="2000" dirty="0" smtClean="0"/>
              <a:t>按位异或不可用</a:t>
            </a:r>
            <a:r>
              <a:rPr lang="en-US" altLang="zh-CN" sz="2000" dirty="0" smtClean="0"/>
              <a:t>——</a:t>
            </a:r>
            <a:r>
              <a:rPr lang="zh-CN" altLang="en-US" sz="2000" dirty="0" smtClean="0"/>
              <a:t>信息泄露</a:t>
            </a:r>
            <a:endParaRPr lang="en-US" altLang="zh-CN" sz="2000" dirty="0" smtClean="0"/>
          </a:p>
        </p:txBody>
      </p:sp>
      <p:grpSp>
        <p:nvGrpSpPr>
          <p:cNvPr id="2" name="组合 39"/>
          <p:cNvGrpSpPr>
            <a:grpSpLocks/>
          </p:cNvGrpSpPr>
          <p:nvPr/>
        </p:nvGrpSpPr>
        <p:grpSpPr bwMode="auto">
          <a:xfrm>
            <a:off x="1403350" y="1341438"/>
            <a:ext cx="6840538" cy="1008062"/>
            <a:chOff x="1403648" y="2492896"/>
            <a:chExt cx="6840760" cy="1008112"/>
          </a:xfrm>
        </p:grpSpPr>
        <p:grpSp>
          <p:nvGrpSpPr>
            <p:cNvPr id="4" name="组合 21"/>
            <p:cNvGrpSpPr>
              <a:grpSpLocks/>
            </p:cNvGrpSpPr>
            <p:nvPr/>
          </p:nvGrpSpPr>
          <p:grpSpPr bwMode="auto">
            <a:xfrm>
              <a:off x="1548117" y="2924708"/>
              <a:ext cx="300047" cy="457221"/>
              <a:chOff x="1320036" y="3548089"/>
              <a:chExt cx="598625" cy="698846"/>
            </a:xfrm>
          </p:grpSpPr>
          <p:sp>
            <p:nvSpPr>
              <p:cNvPr id="26" name="任意多边形 25"/>
              <p:cNvSpPr/>
              <p:nvPr/>
            </p:nvSpPr>
            <p:spPr>
              <a:xfrm>
                <a:off x="1535413" y="3548103"/>
                <a:ext cx="294561" cy="172285"/>
              </a:xfrm>
              <a:custGeom>
                <a:avLst/>
                <a:gdLst>
                  <a:gd name="connsiteX0" fmla="*/ 293578 w 293578"/>
                  <a:gd name="connsiteY0" fmla="*/ 64194 h 171472"/>
                  <a:gd name="connsiteX1" fmla="*/ 248608 w 293578"/>
                  <a:gd name="connsiteY1" fmla="*/ 34213 h 171472"/>
                  <a:gd name="connsiteX2" fmla="*/ 218627 w 293578"/>
                  <a:gd name="connsiteY2" fmla="*/ 4233 h 171472"/>
                  <a:gd name="connsiteX3" fmla="*/ 53735 w 293578"/>
                  <a:gd name="connsiteY3" fmla="*/ 19223 h 171472"/>
                  <a:gd name="connsiteX4" fmla="*/ 38745 w 293578"/>
                  <a:gd name="connsiteY4" fmla="*/ 154134 h 171472"/>
                  <a:gd name="connsiteX5" fmla="*/ 83716 w 293578"/>
                  <a:gd name="connsiteY5" fmla="*/ 169125 h 171472"/>
                  <a:gd name="connsiteX6" fmla="*/ 218627 w 293578"/>
                  <a:gd name="connsiteY6" fmla="*/ 109164 h 171472"/>
                  <a:gd name="connsiteX7" fmla="*/ 233617 w 293578"/>
                  <a:gd name="connsiteY7" fmla="*/ 64194 h 171472"/>
                  <a:gd name="connsiteX8" fmla="*/ 218627 w 293578"/>
                  <a:gd name="connsiteY8" fmla="*/ 4233 h 17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578" h="171472">
                    <a:moveTo>
                      <a:pt x="293578" y="64194"/>
                    </a:moveTo>
                    <a:cubicBezTo>
                      <a:pt x="278588" y="54200"/>
                      <a:pt x="262676" y="45467"/>
                      <a:pt x="248608" y="34213"/>
                    </a:cubicBezTo>
                    <a:cubicBezTo>
                      <a:pt x="237572" y="25384"/>
                      <a:pt x="232718" y="5317"/>
                      <a:pt x="218627" y="4233"/>
                    </a:cubicBezTo>
                    <a:cubicBezTo>
                      <a:pt x="163599" y="0"/>
                      <a:pt x="108699" y="14226"/>
                      <a:pt x="53735" y="19223"/>
                    </a:cubicBezTo>
                    <a:cubicBezTo>
                      <a:pt x="29352" y="67990"/>
                      <a:pt x="0" y="96017"/>
                      <a:pt x="38745" y="154134"/>
                    </a:cubicBezTo>
                    <a:cubicBezTo>
                      <a:pt x="47510" y="167281"/>
                      <a:pt x="68726" y="164128"/>
                      <a:pt x="83716" y="169125"/>
                    </a:cubicBezTo>
                    <a:cubicBezTo>
                      <a:pt x="158834" y="156605"/>
                      <a:pt x="177089" y="171472"/>
                      <a:pt x="218627" y="109164"/>
                    </a:cubicBezTo>
                    <a:cubicBezTo>
                      <a:pt x="227392" y="96017"/>
                      <a:pt x="228620" y="79184"/>
                      <a:pt x="233617" y="64194"/>
                    </a:cubicBezTo>
                    <a:cubicBezTo>
                      <a:pt x="217047" y="14483"/>
                      <a:pt x="218627" y="35024"/>
                      <a:pt x="218627" y="4233"/>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27" name="任意多边形 26"/>
              <p:cNvSpPr/>
              <p:nvPr/>
            </p:nvSpPr>
            <p:spPr>
              <a:xfrm>
                <a:off x="1494236" y="3761640"/>
                <a:ext cx="142531" cy="475606"/>
              </a:xfrm>
              <a:custGeom>
                <a:avLst/>
                <a:gdLst>
                  <a:gd name="connsiteX0" fmla="*/ 139652 w 143306"/>
                  <a:gd name="connsiteY0" fmla="*/ 0 h 474484"/>
                  <a:gd name="connsiteX1" fmla="*/ 109672 w 143306"/>
                  <a:gd name="connsiteY1" fmla="*/ 329784 h 474484"/>
                  <a:gd name="connsiteX2" fmla="*/ 49711 w 143306"/>
                  <a:gd name="connsiteY2" fmla="*/ 434715 h 474484"/>
                  <a:gd name="connsiteX3" fmla="*/ 4740 w 143306"/>
                  <a:gd name="connsiteY3" fmla="*/ 464695 h 474484"/>
                </a:gdLst>
                <a:ahLst/>
                <a:cxnLst>
                  <a:cxn ang="0">
                    <a:pos x="connsiteX0" y="connsiteY0"/>
                  </a:cxn>
                  <a:cxn ang="0">
                    <a:pos x="connsiteX1" y="connsiteY1"/>
                  </a:cxn>
                  <a:cxn ang="0">
                    <a:pos x="connsiteX2" y="connsiteY2"/>
                  </a:cxn>
                  <a:cxn ang="0">
                    <a:pos x="connsiteX3" y="connsiteY3"/>
                  </a:cxn>
                </a:cxnLst>
                <a:rect l="l" t="t" r="r" b="b"/>
                <a:pathLst>
                  <a:path w="143306" h="474484">
                    <a:moveTo>
                      <a:pt x="139652" y="0"/>
                    </a:moveTo>
                    <a:cubicBezTo>
                      <a:pt x="137526" y="38273"/>
                      <a:pt x="143306" y="240095"/>
                      <a:pt x="109672" y="329784"/>
                    </a:cubicBezTo>
                    <a:cubicBezTo>
                      <a:pt x="104931" y="342427"/>
                      <a:pt x="65241" y="422291"/>
                      <a:pt x="49711" y="434715"/>
                    </a:cubicBezTo>
                    <a:cubicBezTo>
                      <a:pt x="0" y="474484"/>
                      <a:pt x="4740" y="426568"/>
                      <a:pt x="4740" y="464695"/>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28" name="任意多边形 27"/>
              <p:cNvSpPr/>
              <p:nvPr/>
            </p:nvSpPr>
            <p:spPr>
              <a:xfrm>
                <a:off x="1649437" y="4047974"/>
                <a:ext cx="180537" cy="198978"/>
              </a:xfrm>
              <a:custGeom>
                <a:avLst/>
                <a:gdLst>
                  <a:gd name="connsiteX0" fmla="*/ 0 w 179882"/>
                  <a:gd name="connsiteY0" fmla="*/ 0 h 199029"/>
                  <a:gd name="connsiteX1" fmla="*/ 74951 w 179882"/>
                  <a:gd name="connsiteY1" fmla="*/ 74951 h 199029"/>
                  <a:gd name="connsiteX2" fmla="*/ 134912 w 179882"/>
                  <a:gd name="connsiteY2" fmla="*/ 149902 h 199029"/>
                  <a:gd name="connsiteX3" fmla="*/ 179882 w 179882"/>
                  <a:gd name="connsiteY3" fmla="*/ 194872 h 199029"/>
                </a:gdLst>
                <a:ahLst/>
                <a:cxnLst>
                  <a:cxn ang="0">
                    <a:pos x="connsiteX0" y="connsiteY0"/>
                  </a:cxn>
                  <a:cxn ang="0">
                    <a:pos x="connsiteX1" y="connsiteY1"/>
                  </a:cxn>
                  <a:cxn ang="0">
                    <a:pos x="connsiteX2" y="connsiteY2"/>
                  </a:cxn>
                  <a:cxn ang="0">
                    <a:pos x="connsiteX3" y="connsiteY3"/>
                  </a:cxn>
                </a:cxnLst>
                <a:rect l="l" t="t" r="r" b="b"/>
                <a:pathLst>
                  <a:path w="179882" h="199029">
                    <a:moveTo>
                      <a:pt x="0" y="0"/>
                    </a:moveTo>
                    <a:cubicBezTo>
                      <a:pt x="24984" y="24984"/>
                      <a:pt x="53752" y="46685"/>
                      <a:pt x="74951" y="74951"/>
                    </a:cubicBezTo>
                    <a:cubicBezTo>
                      <a:pt x="147356" y="171491"/>
                      <a:pt x="17827" y="71847"/>
                      <a:pt x="134912" y="149902"/>
                    </a:cubicBezTo>
                    <a:cubicBezTo>
                      <a:pt x="167664" y="199029"/>
                      <a:pt x="146876" y="194872"/>
                      <a:pt x="179882" y="194872"/>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29" name="任意多边形 28"/>
              <p:cNvSpPr/>
              <p:nvPr/>
            </p:nvSpPr>
            <p:spPr>
              <a:xfrm>
                <a:off x="1320034" y="3778625"/>
                <a:ext cx="285060" cy="194125"/>
              </a:xfrm>
              <a:custGeom>
                <a:avLst/>
                <a:gdLst>
                  <a:gd name="connsiteX0" fmla="*/ 284814 w 284814"/>
                  <a:gd name="connsiteY0" fmla="*/ 0 h 194872"/>
                  <a:gd name="connsiteX1" fmla="*/ 194873 w 284814"/>
                  <a:gd name="connsiteY1" fmla="*/ 59961 h 194872"/>
                  <a:gd name="connsiteX2" fmla="*/ 149902 w 284814"/>
                  <a:gd name="connsiteY2" fmla="*/ 89941 h 194872"/>
                  <a:gd name="connsiteX3" fmla="*/ 89941 w 284814"/>
                  <a:gd name="connsiteY3" fmla="*/ 134912 h 194872"/>
                  <a:gd name="connsiteX4" fmla="*/ 29981 w 284814"/>
                  <a:gd name="connsiteY4" fmla="*/ 164892 h 194872"/>
                  <a:gd name="connsiteX5" fmla="*/ 0 w 284814"/>
                  <a:gd name="connsiteY5"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814" h="194872">
                    <a:moveTo>
                      <a:pt x="284814" y="0"/>
                    </a:moveTo>
                    <a:lnTo>
                      <a:pt x="194873" y="59961"/>
                    </a:lnTo>
                    <a:cubicBezTo>
                      <a:pt x="179883" y="69954"/>
                      <a:pt x="164315" y="79131"/>
                      <a:pt x="149902" y="89941"/>
                    </a:cubicBezTo>
                    <a:cubicBezTo>
                      <a:pt x="129915" y="104931"/>
                      <a:pt x="111127" y="121671"/>
                      <a:pt x="89941" y="134912"/>
                    </a:cubicBezTo>
                    <a:cubicBezTo>
                      <a:pt x="70992" y="146755"/>
                      <a:pt x="48574" y="152497"/>
                      <a:pt x="29981" y="164892"/>
                    </a:cubicBezTo>
                    <a:cubicBezTo>
                      <a:pt x="18222" y="172731"/>
                      <a:pt x="0" y="194872"/>
                      <a:pt x="0" y="194872"/>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30" name="任意多边形 29"/>
              <p:cNvSpPr/>
              <p:nvPr/>
            </p:nvSpPr>
            <p:spPr>
              <a:xfrm>
                <a:off x="1677942" y="3807744"/>
                <a:ext cx="240717" cy="104343"/>
              </a:xfrm>
              <a:custGeom>
                <a:avLst/>
                <a:gdLst>
                  <a:gd name="connsiteX0" fmla="*/ 0 w 239843"/>
                  <a:gd name="connsiteY0" fmla="*/ 0 h 104931"/>
                  <a:gd name="connsiteX1" fmla="*/ 89941 w 239843"/>
                  <a:gd name="connsiteY1" fmla="*/ 59960 h 104931"/>
                  <a:gd name="connsiteX2" fmla="*/ 209863 w 239843"/>
                  <a:gd name="connsiteY2" fmla="*/ 89941 h 104931"/>
                  <a:gd name="connsiteX3" fmla="*/ 239843 w 239843"/>
                  <a:gd name="connsiteY3" fmla="*/ 104931 h 104931"/>
                </a:gdLst>
                <a:ahLst/>
                <a:cxnLst>
                  <a:cxn ang="0">
                    <a:pos x="connsiteX0" y="connsiteY0"/>
                  </a:cxn>
                  <a:cxn ang="0">
                    <a:pos x="connsiteX1" y="connsiteY1"/>
                  </a:cxn>
                  <a:cxn ang="0">
                    <a:pos x="connsiteX2" y="connsiteY2"/>
                  </a:cxn>
                  <a:cxn ang="0">
                    <a:pos x="connsiteX3" y="connsiteY3"/>
                  </a:cxn>
                </a:cxnLst>
                <a:rect l="l" t="t" r="r" b="b"/>
                <a:pathLst>
                  <a:path w="239843" h="104931">
                    <a:moveTo>
                      <a:pt x="0" y="0"/>
                    </a:moveTo>
                    <a:cubicBezTo>
                      <a:pt x="29980" y="19987"/>
                      <a:pt x="58443" y="42462"/>
                      <a:pt x="89941" y="59960"/>
                    </a:cubicBezTo>
                    <a:cubicBezTo>
                      <a:pt x="119957" y="76635"/>
                      <a:pt x="182506" y="82125"/>
                      <a:pt x="209863" y="89941"/>
                    </a:cubicBezTo>
                    <a:cubicBezTo>
                      <a:pt x="220606" y="93010"/>
                      <a:pt x="229850" y="99934"/>
                      <a:pt x="239843" y="104931"/>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grpSp>
        <p:grpSp>
          <p:nvGrpSpPr>
            <p:cNvPr id="5" name="组合 22"/>
            <p:cNvGrpSpPr>
              <a:grpSpLocks/>
            </p:cNvGrpSpPr>
            <p:nvPr/>
          </p:nvGrpSpPr>
          <p:grpSpPr bwMode="auto">
            <a:xfrm>
              <a:off x="7739568" y="2997736"/>
              <a:ext cx="301635" cy="455633"/>
              <a:chOff x="1317568" y="3549650"/>
              <a:chExt cx="601793" cy="696419"/>
            </a:xfrm>
          </p:grpSpPr>
          <p:sp>
            <p:nvSpPr>
              <p:cNvPr id="21" name="任意多边形 20"/>
              <p:cNvSpPr/>
              <p:nvPr/>
            </p:nvSpPr>
            <p:spPr>
              <a:xfrm>
                <a:off x="1532945" y="3549665"/>
                <a:ext cx="297729" cy="172285"/>
              </a:xfrm>
              <a:custGeom>
                <a:avLst/>
                <a:gdLst>
                  <a:gd name="connsiteX0" fmla="*/ 293578 w 293578"/>
                  <a:gd name="connsiteY0" fmla="*/ 64194 h 171472"/>
                  <a:gd name="connsiteX1" fmla="*/ 248608 w 293578"/>
                  <a:gd name="connsiteY1" fmla="*/ 34213 h 171472"/>
                  <a:gd name="connsiteX2" fmla="*/ 218627 w 293578"/>
                  <a:gd name="connsiteY2" fmla="*/ 4233 h 171472"/>
                  <a:gd name="connsiteX3" fmla="*/ 53735 w 293578"/>
                  <a:gd name="connsiteY3" fmla="*/ 19223 h 171472"/>
                  <a:gd name="connsiteX4" fmla="*/ 38745 w 293578"/>
                  <a:gd name="connsiteY4" fmla="*/ 154134 h 171472"/>
                  <a:gd name="connsiteX5" fmla="*/ 83716 w 293578"/>
                  <a:gd name="connsiteY5" fmla="*/ 169125 h 171472"/>
                  <a:gd name="connsiteX6" fmla="*/ 218627 w 293578"/>
                  <a:gd name="connsiteY6" fmla="*/ 109164 h 171472"/>
                  <a:gd name="connsiteX7" fmla="*/ 233617 w 293578"/>
                  <a:gd name="connsiteY7" fmla="*/ 64194 h 171472"/>
                  <a:gd name="connsiteX8" fmla="*/ 218627 w 293578"/>
                  <a:gd name="connsiteY8" fmla="*/ 4233 h 17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578" h="171472">
                    <a:moveTo>
                      <a:pt x="293578" y="64194"/>
                    </a:moveTo>
                    <a:cubicBezTo>
                      <a:pt x="278588" y="54200"/>
                      <a:pt x="262676" y="45467"/>
                      <a:pt x="248608" y="34213"/>
                    </a:cubicBezTo>
                    <a:cubicBezTo>
                      <a:pt x="237572" y="25384"/>
                      <a:pt x="232718" y="5317"/>
                      <a:pt x="218627" y="4233"/>
                    </a:cubicBezTo>
                    <a:cubicBezTo>
                      <a:pt x="163599" y="0"/>
                      <a:pt x="108699" y="14226"/>
                      <a:pt x="53735" y="19223"/>
                    </a:cubicBezTo>
                    <a:cubicBezTo>
                      <a:pt x="29352" y="67990"/>
                      <a:pt x="0" y="96017"/>
                      <a:pt x="38745" y="154134"/>
                    </a:cubicBezTo>
                    <a:cubicBezTo>
                      <a:pt x="47510" y="167281"/>
                      <a:pt x="68726" y="164128"/>
                      <a:pt x="83716" y="169125"/>
                    </a:cubicBezTo>
                    <a:cubicBezTo>
                      <a:pt x="158834" y="156605"/>
                      <a:pt x="177089" y="171472"/>
                      <a:pt x="218627" y="109164"/>
                    </a:cubicBezTo>
                    <a:cubicBezTo>
                      <a:pt x="227392" y="96017"/>
                      <a:pt x="228620" y="79184"/>
                      <a:pt x="233617" y="64194"/>
                    </a:cubicBezTo>
                    <a:cubicBezTo>
                      <a:pt x="217047" y="14483"/>
                      <a:pt x="218627" y="35024"/>
                      <a:pt x="218627" y="4233"/>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2" name="任意多边形 21"/>
              <p:cNvSpPr/>
              <p:nvPr/>
            </p:nvSpPr>
            <p:spPr>
              <a:xfrm>
                <a:off x="1491768" y="3763203"/>
                <a:ext cx="145697" cy="473179"/>
              </a:xfrm>
              <a:custGeom>
                <a:avLst/>
                <a:gdLst>
                  <a:gd name="connsiteX0" fmla="*/ 139652 w 143306"/>
                  <a:gd name="connsiteY0" fmla="*/ 0 h 474484"/>
                  <a:gd name="connsiteX1" fmla="*/ 109672 w 143306"/>
                  <a:gd name="connsiteY1" fmla="*/ 329784 h 474484"/>
                  <a:gd name="connsiteX2" fmla="*/ 49711 w 143306"/>
                  <a:gd name="connsiteY2" fmla="*/ 434715 h 474484"/>
                  <a:gd name="connsiteX3" fmla="*/ 4740 w 143306"/>
                  <a:gd name="connsiteY3" fmla="*/ 464695 h 474484"/>
                </a:gdLst>
                <a:ahLst/>
                <a:cxnLst>
                  <a:cxn ang="0">
                    <a:pos x="connsiteX0" y="connsiteY0"/>
                  </a:cxn>
                  <a:cxn ang="0">
                    <a:pos x="connsiteX1" y="connsiteY1"/>
                  </a:cxn>
                  <a:cxn ang="0">
                    <a:pos x="connsiteX2" y="connsiteY2"/>
                  </a:cxn>
                  <a:cxn ang="0">
                    <a:pos x="connsiteX3" y="connsiteY3"/>
                  </a:cxn>
                </a:cxnLst>
                <a:rect l="l" t="t" r="r" b="b"/>
                <a:pathLst>
                  <a:path w="143306" h="474484">
                    <a:moveTo>
                      <a:pt x="139652" y="0"/>
                    </a:moveTo>
                    <a:cubicBezTo>
                      <a:pt x="137526" y="38273"/>
                      <a:pt x="143306" y="240095"/>
                      <a:pt x="109672" y="329784"/>
                    </a:cubicBezTo>
                    <a:cubicBezTo>
                      <a:pt x="104931" y="342427"/>
                      <a:pt x="65241" y="422291"/>
                      <a:pt x="49711" y="434715"/>
                    </a:cubicBezTo>
                    <a:cubicBezTo>
                      <a:pt x="0" y="474484"/>
                      <a:pt x="4740" y="426568"/>
                      <a:pt x="4740" y="464695"/>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3" name="任意多边形 22"/>
              <p:cNvSpPr/>
              <p:nvPr/>
            </p:nvSpPr>
            <p:spPr>
              <a:xfrm>
                <a:off x="1650135" y="4047109"/>
                <a:ext cx="180539" cy="198978"/>
              </a:xfrm>
              <a:custGeom>
                <a:avLst/>
                <a:gdLst>
                  <a:gd name="connsiteX0" fmla="*/ 0 w 179882"/>
                  <a:gd name="connsiteY0" fmla="*/ 0 h 199029"/>
                  <a:gd name="connsiteX1" fmla="*/ 74951 w 179882"/>
                  <a:gd name="connsiteY1" fmla="*/ 74951 h 199029"/>
                  <a:gd name="connsiteX2" fmla="*/ 134912 w 179882"/>
                  <a:gd name="connsiteY2" fmla="*/ 149902 h 199029"/>
                  <a:gd name="connsiteX3" fmla="*/ 179882 w 179882"/>
                  <a:gd name="connsiteY3" fmla="*/ 194872 h 199029"/>
                </a:gdLst>
                <a:ahLst/>
                <a:cxnLst>
                  <a:cxn ang="0">
                    <a:pos x="connsiteX0" y="connsiteY0"/>
                  </a:cxn>
                  <a:cxn ang="0">
                    <a:pos x="connsiteX1" y="connsiteY1"/>
                  </a:cxn>
                  <a:cxn ang="0">
                    <a:pos x="connsiteX2" y="connsiteY2"/>
                  </a:cxn>
                  <a:cxn ang="0">
                    <a:pos x="connsiteX3" y="connsiteY3"/>
                  </a:cxn>
                </a:cxnLst>
                <a:rect l="l" t="t" r="r" b="b"/>
                <a:pathLst>
                  <a:path w="179882" h="199029">
                    <a:moveTo>
                      <a:pt x="0" y="0"/>
                    </a:moveTo>
                    <a:cubicBezTo>
                      <a:pt x="24984" y="24984"/>
                      <a:pt x="53752" y="46685"/>
                      <a:pt x="74951" y="74951"/>
                    </a:cubicBezTo>
                    <a:cubicBezTo>
                      <a:pt x="147356" y="171491"/>
                      <a:pt x="17827" y="71847"/>
                      <a:pt x="134912" y="149902"/>
                    </a:cubicBezTo>
                    <a:cubicBezTo>
                      <a:pt x="167664" y="199029"/>
                      <a:pt x="146876" y="194872"/>
                      <a:pt x="179882" y="194872"/>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4" name="任意多边形 23"/>
              <p:cNvSpPr/>
              <p:nvPr/>
            </p:nvSpPr>
            <p:spPr>
              <a:xfrm>
                <a:off x="1317566" y="3777762"/>
                <a:ext cx="285060" cy="194125"/>
              </a:xfrm>
              <a:custGeom>
                <a:avLst/>
                <a:gdLst>
                  <a:gd name="connsiteX0" fmla="*/ 284814 w 284814"/>
                  <a:gd name="connsiteY0" fmla="*/ 0 h 194872"/>
                  <a:gd name="connsiteX1" fmla="*/ 194873 w 284814"/>
                  <a:gd name="connsiteY1" fmla="*/ 59961 h 194872"/>
                  <a:gd name="connsiteX2" fmla="*/ 149902 w 284814"/>
                  <a:gd name="connsiteY2" fmla="*/ 89941 h 194872"/>
                  <a:gd name="connsiteX3" fmla="*/ 89941 w 284814"/>
                  <a:gd name="connsiteY3" fmla="*/ 134912 h 194872"/>
                  <a:gd name="connsiteX4" fmla="*/ 29981 w 284814"/>
                  <a:gd name="connsiteY4" fmla="*/ 164892 h 194872"/>
                  <a:gd name="connsiteX5" fmla="*/ 0 w 284814"/>
                  <a:gd name="connsiteY5"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814" h="194872">
                    <a:moveTo>
                      <a:pt x="284814" y="0"/>
                    </a:moveTo>
                    <a:lnTo>
                      <a:pt x="194873" y="59961"/>
                    </a:lnTo>
                    <a:cubicBezTo>
                      <a:pt x="179883" y="69954"/>
                      <a:pt x="164315" y="79131"/>
                      <a:pt x="149902" y="89941"/>
                    </a:cubicBezTo>
                    <a:cubicBezTo>
                      <a:pt x="129915" y="104931"/>
                      <a:pt x="111127" y="121671"/>
                      <a:pt x="89941" y="134912"/>
                    </a:cubicBezTo>
                    <a:cubicBezTo>
                      <a:pt x="70992" y="146755"/>
                      <a:pt x="48574" y="152497"/>
                      <a:pt x="29981" y="164892"/>
                    </a:cubicBezTo>
                    <a:cubicBezTo>
                      <a:pt x="18222" y="172731"/>
                      <a:pt x="0" y="194872"/>
                      <a:pt x="0" y="194872"/>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5" name="任意多边形 24"/>
              <p:cNvSpPr/>
              <p:nvPr/>
            </p:nvSpPr>
            <p:spPr>
              <a:xfrm>
                <a:off x="1678642" y="3809306"/>
                <a:ext cx="240717" cy="104343"/>
              </a:xfrm>
              <a:custGeom>
                <a:avLst/>
                <a:gdLst>
                  <a:gd name="connsiteX0" fmla="*/ 0 w 239843"/>
                  <a:gd name="connsiteY0" fmla="*/ 0 h 104931"/>
                  <a:gd name="connsiteX1" fmla="*/ 89941 w 239843"/>
                  <a:gd name="connsiteY1" fmla="*/ 59960 h 104931"/>
                  <a:gd name="connsiteX2" fmla="*/ 209863 w 239843"/>
                  <a:gd name="connsiteY2" fmla="*/ 89941 h 104931"/>
                  <a:gd name="connsiteX3" fmla="*/ 239843 w 239843"/>
                  <a:gd name="connsiteY3" fmla="*/ 104931 h 104931"/>
                </a:gdLst>
                <a:ahLst/>
                <a:cxnLst>
                  <a:cxn ang="0">
                    <a:pos x="connsiteX0" y="connsiteY0"/>
                  </a:cxn>
                  <a:cxn ang="0">
                    <a:pos x="connsiteX1" y="connsiteY1"/>
                  </a:cxn>
                  <a:cxn ang="0">
                    <a:pos x="connsiteX2" y="connsiteY2"/>
                  </a:cxn>
                  <a:cxn ang="0">
                    <a:pos x="connsiteX3" y="connsiteY3"/>
                  </a:cxn>
                </a:cxnLst>
                <a:rect l="l" t="t" r="r" b="b"/>
                <a:pathLst>
                  <a:path w="239843" h="104931">
                    <a:moveTo>
                      <a:pt x="0" y="0"/>
                    </a:moveTo>
                    <a:cubicBezTo>
                      <a:pt x="29980" y="19987"/>
                      <a:pt x="58443" y="42462"/>
                      <a:pt x="89941" y="59960"/>
                    </a:cubicBezTo>
                    <a:cubicBezTo>
                      <a:pt x="119957" y="76635"/>
                      <a:pt x="182506" y="82125"/>
                      <a:pt x="209863" y="89941"/>
                    </a:cubicBezTo>
                    <a:cubicBezTo>
                      <a:pt x="220606" y="93010"/>
                      <a:pt x="229850" y="99934"/>
                      <a:pt x="239843" y="104931"/>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32775" name="TextBox 9"/>
            <p:cNvSpPr txBox="1">
              <a:spLocks noChangeArrowheads="1"/>
            </p:cNvSpPr>
            <p:nvPr/>
          </p:nvSpPr>
          <p:spPr bwMode="auto">
            <a:xfrm>
              <a:off x="1403648" y="2564904"/>
              <a:ext cx="684803" cy="369332"/>
            </a:xfrm>
            <a:prstGeom prst="rect">
              <a:avLst/>
            </a:prstGeom>
            <a:noFill/>
            <a:ln w="9525">
              <a:noFill/>
              <a:miter lim="800000"/>
              <a:headEnd/>
              <a:tailEnd/>
            </a:ln>
          </p:spPr>
          <p:txBody>
            <a:bodyPr wrap="none">
              <a:spAutoFit/>
            </a:bodyPr>
            <a:lstStyle/>
            <a:p>
              <a:r>
                <a:rPr lang="en-US" altLang="zh-CN">
                  <a:solidFill>
                    <a:srgbClr val="FF0000"/>
                  </a:solidFill>
                </a:rPr>
                <a:t>Alice</a:t>
              </a:r>
              <a:endParaRPr lang="en-US">
                <a:solidFill>
                  <a:srgbClr val="FF0000"/>
                </a:solidFill>
              </a:endParaRPr>
            </a:p>
          </p:txBody>
        </p:sp>
        <p:sp>
          <p:nvSpPr>
            <p:cNvPr id="32776" name="TextBox 10"/>
            <p:cNvSpPr txBox="1">
              <a:spLocks noChangeArrowheads="1"/>
            </p:cNvSpPr>
            <p:nvPr/>
          </p:nvSpPr>
          <p:spPr bwMode="auto">
            <a:xfrm>
              <a:off x="7649373" y="2636912"/>
              <a:ext cx="595035" cy="369332"/>
            </a:xfrm>
            <a:prstGeom prst="rect">
              <a:avLst/>
            </a:prstGeom>
            <a:noFill/>
            <a:ln w="9525">
              <a:noFill/>
              <a:miter lim="800000"/>
              <a:headEnd/>
              <a:tailEnd/>
            </a:ln>
          </p:spPr>
          <p:txBody>
            <a:bodyPr wrap="none">
              <a:spAutoFit/>
            </a:bodyPr>
            <a:lstStyle/>
            <a:p>
              <a:r>
                <a:rPr lang="en-US" altLang="zh-CN">
                  <a:solidFill>
                    <a:srgbClr val="0070C0"/>
                  </a:solidFill>
                </a:rPr>
                <a:t>Bob</a:t>
              </a:r>
              <a:endParaRPr lang="en-US">
                <a:solidFill>
                  <a:srgbClr val="0070C0"/>
                </a:solidFill>
              </a:endParaRPr>
            </a:p>
          </p:txBody>
        </p:sp>
        <p:grpSp>
          <p:nvGrpSpPr>
            <p:cNvPr id="6" name="组合 30"/>
            <p:cNvGrpSpPr>
              <a:grpSpLocks/>
            </p:cNvGrpSpPr>
            <p:nvPr/>
          </p:nvGrpSpPr>
          <p:grpSpPr bwMode="auto">
            <a:xfrm>
              <a:off x="4643842" y="2853277"/>
              <a:ext cx="936656" cy="647732"/>
              <a:chOff x="3707634" y="3213543"/>
              <a:chExt cx="1513059" cy="1079553"/>
            </a:xfrm>
          </p:grpSpPr>
          <p:sp>
            <p:nvSpPr>
              <p:cNvPr id="17" name="立方体 16"/>
              <p:cNvSpPr/>
              <p:nvPr/>
            </p:nvSpPr>
            <p:spPr>
              <a:xfrm>
                <a:off x="3707632" y="3213541"/>
                <a:ext cx="1513057" cy="1079553"/>
              </a:xfrm>
              <a:prstGeom prst="cub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B050"/>
                  </a:solidFill>
                </a:endParaRPr>
              </a:p>
            </p:txBody>
          </p:sp>
          <p:cxnSp>
            <p:nvCxnSpPr>
              <p:cNvPr id="18" name="直接连接符 17"/>
              <p:cNvCxnSpPr/>
              <p:nvPr/>
            </p:nvCxnSpPr>
            <p:spPr>
              <a:xfrm>
                <a:off x="3707632" y="3644834"/>
                <a:ext cx="1225833"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flipH="1" flipV="1">
                <a:off x="4932872" y="3357017"/>
                <a:ext cx="288411" cy="28722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84645" y="3615728"/>
                <a:ext cx="215418" cy="714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B050"/>
                  </a:solidFill>
                </a:endParaRPr>
              </a:p>
            </p:txBody>
          </p:sp>
        </p:grpSp>
        <p:grpSp>
          <p:nvGrpSpPr>
            <p:cNvPr id="7" name="组合 21"/>
            <p:cNvGrpSpPr>
              <a:grpSpLocks/>
            </p:cNvGrpSpPr>
            <p:nvPr/>
          </p:nvGrpSpPr>
          <p:grpSpPr bwMode="auto">
            <a:xfrm>
              <a:off x="4356502" y="2924708"/>
              <a:ext cx="300051" cy="457221"/>
              <a:chOff x="1320167" y="3548089"/>
              <a:chExt cx="598627" cy="698846"/>
            </a:xfrm>
          </p:grpSpPr>
          <p:sp>
            <p:nvSpPr>
              <p:cNvPr id="12" name="任意多边形 11"/>
              <p:cNvSpPr/>
              <p:nvPr/>
            </p:nvSpPr>
            <p:spPr>
              <a:xfrm>
                <a:off x="1535528" y="3548103"/>
                <a:ext cx="294560" cy="172285"/>
              </a:xfrm>
              <a:custGeom>
                <a:avLst/>
                <a:gdLst>
                  <a:gd name="connsiteX0" fmla="*/ 293578 w 293578"/>
                  <a:gd name="connsiteY0" fmla="*/ 64194 h 171472"/>
                  <a:gd name="connsiteX1" fmla="*/ 248608 w 293578"/>
                  <a:gd name="connsiteY1" fmla="*/ 34213 h 171472"/>
                  <a:gd name="connsiteX2" fmla="*/ 218627 w 293578"/>
                  <a:gd name="connsiteY2" fmla="*/ 4233 h 171472"/>
                  <a:gd name="connsiteX3" fmla="*/ 53735 w 293578"/>
                  <a:gd name="connsiteY3" fmla="*/ 19223 h 171472"/>
                  <a:gd name="connsiteX4" fmla="*/ 38745 w 293578"/>
                  <a:gd name="connsiteY4" fmla="*/ 154134 h 171472"/>
                  <a:gd name="connsiteX5" fmla="*/ 83716 w 293578"/>
                  <a:gd name="connsiteY5" fmla="*/ 169125 h 171472"/>
                  <a:gd name="connsiteX6" fmla="*/ 218627 w 293578"/>
                  <a:gd name="connsiteY6" fmla="*/ 109164 h 171472"/>
                  <a:gd name="connsiteX7" fmla="*/ 233617 w 293578"/>
                  <a:gd name="connsiteY7" fmla="*/ 64194 h 171472"/>
                  <a:gd name="connsiteX8" fmla="*/ 218627 w 293578"/>
                  <a:gd name="connsiteY8" fmla="*/ 4233 h 17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578" h="171472">
                    <a:moveTo>
                      <a:pt x="293578" y="64194"/>
                    </a:moveTo>
                    <a:cubicBezTo>
                      <a:pt x="278588" y="54200"/>
                      <a:pt x="262676" y="45467"/>
                      <a:pt x="248608" y="34213"/>
                    </a:cubicBezTo>
                    <a:cubicBezTo>
                      <a:pt x="237572" y="25384"/>
                      <a:pt x="232718" y="5317"/>
                      <a:pt x="218627" y="4233"/>
                    </a:cubicBezTo>
                    <a:cubicBezTo>
                      <a:pt x="163599" y="0"/>
                      <a:pt x="108699" y="14226"/>
                      <a:pt x="53735" y="19223"/>
                    </a:cubicBezTo>
                    <a:cubicBezTo>
                      <a:pt x="29352" y="67990"/>
                      <a:pt x="0" y="96017"/>
                      <a:pt x="38745" y="154134"/>
                    </a:cubicBezTo>
                    <a:cubicBezTo>
                      <a:pt x="47510" y="167281"/>
                      <a:pt x="68726" y="164128"/>
                      <a:pt x="83716" y="169125"/>
                    </a:cubicBezTo>
                    <a:cubicBezTo>
                      <a:pt x="158834" y="156605"/>
                      <a:pt x="177089" y="171472"/>
                      <a:pt x="218627" y="109164"/>
                    </a:cubicBezTo>
                    <a:cubicBezTo>
                      <a:pt x="227392" y="96017"/>
                      <a:pt x="228620" y="79184"/>
                      <a:pt x="233617" y="64194"/>
                    </a:cubicBezTo>
                    <a:cubicBezTo>
                      <a:pt x="217047" y="14483"/>
                      <a:pt x="218627" y="35024"/>
                      <a:pt x="218627" y="4233"/>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任意多边形 12"/>
              <p:cNvSpPr/>
              <p:nvPr/>
            </p:nvSpPr>
            <p:spPr>
              <a:xfrm>
                <a:off x="1494354" y="3761640"/>
                <a:ext cx="142528" cy="475606"/>
              </a:xfrm>
              <a:custGeom>
                <a:avLst/>
                <a:gdLst>
                  <a:gd name="connsiteX0" fmla="*/ 139652 w 143306"/>
                  <a:gd name="connsiteY0" fmla="*/ 0 h 474484"/>
                  <a:gd name="connsiteX1" fmla="*/ 109672 w 143306"/>
                  <a:gd name="connsiteY1" fmla="*/ 329784 h 474484"/>
                  <a:gd name="connsiteX2" fmla="*/ 49711 w 143306"/>
                  <a:gd name="connsiteY2" fmla="*/ 434715 h 474484"/>
                  <a:gd name="connsiteX3" fmla="*/ 4740 w 143306"/>
                  <a:gd name="connsiteY3" fmla="*/ 464695 h 474484"/>
                </a:gdLst>
                <a:ahLst/>
                <a:cxnLst>
                  <a:cxn ang="0">
                    <a:pos x="connsiteX0" y="connsiteY0"/>
                  </a:cxn>
                  <a:cxn ang="0">
                    <a:pos x="connsiteX1" y="connsiteY1"/>
                  </a:cxn>
                  <a:cxn ang="0">
                    <a:pos x="connsiteX2" y="connsiteY2"/>
                  </a:cxn>
                  <a:cxn ang="0">
                    <a:pos x="connsiteX3" y="connsiteY3"/>
                  </a:cxn>
                </a:cxnLst>
                <a:rect l="l" t="t" r="r" b="b"/>
                <a:pathLst>
                  <a:path w="143306" h="474484">
                    <a:moveTo>
                      <a:pt x="139652" y="0"/>
                    </a:moveTo>
                    <a:cubicBezTo>
                      <a:pt x="137526" y="38273"/>
                      <a:pt x="143306" y="240095"/>
                      <a:pt x="109672" y="329784"/>
                    </a:cubicBezTo>
                    <a:cubicBezTo>
                      <a:pt x="104931" y="342427"/>
                      <a:pt x="65241" y="422291"/>
                      <a:pt x="49711" y="434715"/>
                    </a:cubicBezTo>
                    <a:cubicBezTo>
                      <a:pt x="0" y="474484"/>
                      <a:pt x="4740" y="426568"/>
                      <a:pt x="4740" y="464695"/>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 name="任意多边形 13"/>
              <p:cNvSpPr/>
              <p:nvPr/>
            </p:nvSpPr>
            <p:spPr>
              <a:xfrm>
                <a:off x="1649550" y="4047974"/>
                <a:ext cx="180537" cy="198978"/>
              </a:xfrm>
              <a:custGeom>
                <a:avLst/>
                <a:gdLst>
                  <a:gd name="connsiteX0" fmla="*/ 0 w 179882"/>
                  <a:gd name="connsiteY0" fmla="*/ 0 h 199029"/>
                  <a:gd name="connsiteX1" fmla="*/ 74951 w 179882"/>
                  <a:gd name="connsiteY1" fmla="*/ 74951 h 199029"/>
                  <a:gd name="connsiteX2" fmla="*/ 134912 w 179882"/>
                  <a:gd name="connsiteY2" fmla="*/ 149902 h 199029"/>
                  <a:gd name="connsiteX3" fmla="*/ 179882 w 179882"/>
                  <a:gd name="connsiteY3" fmla="*/ 194872 h 199029"/>
                </a:gdLst>
                <a:ahLst/>
                <a:cxnLst>
                  <a:cxn ang="0">
                    <a:pos x="connsiteX0" y="connsiteY0"/>
                  </a:cxn>
                  <a:cxn ang="0">
                    <a:pos x="connsiteX1" y="connsiteY1"/>
                  </a:cxn>
                  <a:cxn ang="0">
                    <a:pos x="connsiteX2" y="connsiteY2"/>
                  </a:cxn>
                  <a:cxn ang="0">
                    <a:pos x="connsiteX3" y="connsiteY3"/>
                  </a:cxn>
                </a:cxnLst>
                <a:rect l="l" t="t" r="r" b="b"/>
                <a:pathLst>
                  <a:path w="179882" h="199029">
                    <a:moveTo>
                      <a:pt x="0" y="0"/>
                    </a:moveTo>
                    <a:cubicBezTo>
                      <a:pt x="24984" y="24984"/>
                      <a:pt x="53752" y="46685"/>
                      <a:pt x="74951" y="74951"/>
                    </a:cubicBezTo>
                    <a:cubicBezTo>
                      <a:pt x="147356" y="171491"/>
                      <a:pt x="17827" y="71847"/>
                      <a:pt x="134912" y="149902"/>
                    </a:cubicBezTo>
                    <a:cubicBezTo>
                      <a:pt x="167664" y="199029"/>
                      <a:pt x="146876" y="194872"/>
                      <a:pt x="179882" y="194872"/>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5" name="任意多边形 14"/>
              <p:cNvSpPr/>
              <p:nvPr/>
            </p:nvSpPr>
            <p:spPr>
              <a:xfrm>
                <a:off x="1320151" y="3778625"/>
                <a:ext cx="285057" cy="194125"/>
              </a:xfrm>
              <a:custGeom>
                <a:avLst/>
                <a:gdLst>
                  <a:gd name="connsiteX0" fmla="*/ 284814 w 284814"/>
                  <a:gd name="connsiteY0" fmla="*/ 0 h 194872"/>
                  <a:gd name="connsiteX1" fmla="*/ 194873 w 284814"/>
                  <a:gd name="connsiteY1" fmla="*/ 59961 h 194872"/>
                  <a:gd name="connsiteX2" fmla="*/ 149902 w 284814"/>
                  <a:gd name="connsiteY2" fmla="*/ 89941 h 194872"/>
                  <a:gd name="connsiteX3" fmla="*/ 89941 w 284814"/>
                  <a:gd name="connsiteY3" fmla="*/ 134912 h 194872"/>
                  <a:gd name="connsiteX4" fmla="*/ 29981 w 284814"/>
                  <a:gd name="connsiteY4" fmla="*/ 164892 h 194872"/>
                  <a:gd name="connsiteX5" fmla="*/ 0 w 284814"/>
                  <a:gd name="connsiteY5"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814" h="194872">
                    <a:moveTo>
                      <a:pt x="284814" y="0"/>
                    </a:moveTo>
                    <a:lnTo>
                      <a:pt x="194873" y="59961"/>
                    </a:lnTo>
                    <a:cubicBezTo>
                      <a:pt x="179883" y="69954"/>
                      <a:pt x="164315" y="79131"/>
                      <a:pt x="149902" y="89941"/>
                    </a:cubicBezTo>
                    <a:cubicBezTo>
                      <a:pt x="129915" y="104931"/>
                      <a:pt x="111127" y="121671"/>
                      <a:pt x="89941" y="134912"/>
                    </a:cubicBezTo>
                    <a:cubicBezTo>
                      <a:pt x="70992" y="146755"/>
                      <a:pt x="48574" y="152497"/>
                      <a:pt x="29981" y="164892"/>
                    </a:cubicBezTo>
                    <a:cubicBezTo>
                      <a:pt x="18222" y="172731"/>
                      <a:pt x="0" y="194872"/>
                      <a:pt x="0" y="194872"/>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 name="任意多边形 15"/>
              <p:cNvSpPr/>
              <p:nvPr/>
            </p:nvSpPr>
            <p:spPr>
              <a:xfrm>
                <a:off x="1678057" y="3807744"/>
                <a:ext cx="240715" cy="104343"/>
              </a:xfrm>
              <a:custGeom>
                <a:avLst/>
                <a:gdLst>
                  <a:gd name="connsiteX0" fmla="*/ 0 w 239843"/>
                  <a:gd name="connsiteY0" fmla="*/ 0 h 104931"/>
                  <a:gd name="connsiteX1" fmla="*/ 89941 w 239843"/>
                  <a:gd name="connsiteY1" fmla="*/ 59960 h 104931"/>
                  <a:gd name="connsiteX2" fmla="*/ 209863 w 239843"/>
                  <a:gd name="connsiteY2" fmla="*/ 89941 h 104931"/>
                  <a:gd name="connsiteX3" fmla="*/ 239843 w 239843"/>
                  <a:gd name="connsiteY3" fmla="*/ 104931 h 104931"/>
                </a:gdLst>
                <a:ahLst/>
                <a:cxnLst>
                  <a:cxn ang="0">
                    <a:pos x="connsiteX0" y="connsiteY0"/>
                  </a:cxn>
                  <a:cxn ang="0">
                    <a:pos x="connsiteX1" y="connsiteY1"/>
                  </a:cxn>
                  <a:cxn ang="0">
                    <a:pos x="connsiteX2" y="connsiteY2"/>
                  </a:cxn>
                  <a:cxn ang="0">
                    <a:pos x="connsiteX3" y="connsiteY3"/>
                  </a:cxn>
                </a:cxnLst>
                <a:rect l="l" t="t" r="r" b="b"/>
                <a:pathLst>
                  <a:path w="239843" h="104931">
                    <a:moveTo>
                      <a:pt x="0" y="0"/>
                    </a:moveTo>
                    <a:cubicBezTo>
                      <a:pt x="29980" y="19987"/>
                      <a:pt x="58443" y="42462"/>
                      <a:pt x="89941" y="59960"/>
                    </a:cubicBezTo>
                    <a:cubicBezTo>
                      <a:pt x="119957" y="76635"/>
                      <a:pt x="182506" y="82125"/>
                      <a:pt x="209863" y="89941"/>
                    </a:cubicBezTo>
                    <a:cubicBezTo>
                      <a:pt x="220606" y="93010"/>
                      <a:pt x="229850" y="99934"/>
                      <a:pt x="239843" y="104931"/>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32779" name="TextBox 37"/>
            <p:cNvSpPr txBox="1">
              <a:spLocks noChangeArrowheads="1"/>
            </p:cNvSpPr>
            <p:nvPr/>
          </p:nvSpPr>
          <p:spPr bwMode="auto">
            <a:xfrm>
              <a:off x="4139952" y="2492896"/>
              <a:ext cx="1095172" cy="369332"/>
            </a:xfrm>
            <a:prstGeom prst="rect">
              <a:avLst/>
            </a:prstGeom>
            <a:noFill/>
            <a:ln w="9525">
              <a:noFill/>
              <a:miter lim="800000"/>
              <a:headEnd/>
              <a:tailEnd/>
            </a:ln>
          </p:spPr>
          <p:txBody>
            <a:bodyPr wrap="none">
              <a:spAutoFit/>
            </a:bodyPr>
            <a:lstStyle/>
            <a:p>
              <a:r>
                <a:rPr lang="en-US" altLang="zh-CN">
                  <a:solidFill>
                    <a:srgbClr val="00B050"/>
                  </a:solidFill>
                </a:rPr>
                <a:t>Postman</a:t>
              </a:r>
              <a:endParaRPr lang="en-US">
                <a:solidFill>
                  <a:srgbClr val="00B050"/>
                </a:solidFill>
              </a:endParaRPr>
            </a:p>
          </p:txBody>
        </p:sp>
      </p:grpSp>
      <p:sp>
        <p:nvSpPr>
          <p:cNvPr id="8" name="页脚占位符 7"/>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7</a:t>
            </a:fld>
            <a:endParaRPr lang="en-US" altLang="zh-CN" dirty="0"/>
          </a:p>
        </p:txBody>
      </p:sp>
      <p:sp>
        <p:nvSpPr>
          <p:cNvPr id="33" name="流程图: 可选过程 32">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34" name="流程图: 可选过程 33">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35" name="流程图: 可选过程 34">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36" name="流程图: 可选过程 35">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37" name="流程图: 可选过程 36">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38" name="流程图: 可选过程 37">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4428032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链接协议</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将</a:t>
            </a:r>
            <a:r>
              <a:rPr lang="en-US" altLang="zh-CN" dirty="0" smtClean="0"/>
              <a:t>Alice</a:t>
            </a:r>
            <a:r>
              <a:rPr lang="zh-CN" altLang="en-US" dirty="0" smtClean="0"/>
              <a:t>的时间标记同</a:t>
            </a:r>
            <a:r>
              <a:rPr lang="en-US" altLang="zh-CN" dirty="0" smtClean="0"/>
              <a:t>Trent</a:t>
            </a:r>
            <a:r>
              <a:rPr lang="zh-CN" altLang="en-US" dirty="0" smtClean="0"/>
              <a:t>过去产生的时间标记链接起来</a:t>
            </a:r>
            <a:endParaRPr lang="en-US" altLang="zh-CN" dirty="0" smtClean="0"/>
          </a:p>
          <a:p>
            <a:pPr marL="914400" lvl="1" indent="-457200">
              <a:buFont typeface="+mj-lt"/>
              <a:buAutoNum type="arabicParenR"/>
            </a:pPr>
            <a:r>
              <a:rPr lang="en-US" altLang="zh-CN" dirty="0" err="1" smtClean="0"/>
              <a:t>Alice</a:t>
            </a:r>
            <a:r>
              <a:rPr lang="en-US" altLang="zh-CN" dirty="0" err="1" smtClean="0">
                <a:sym typeface="Wingdings" pitchFamily="2" charset="2"/>
              </a:rPr>
              <a:t>Trent</a:t>
            </a:r>
            <a:r>
              <a:rPr lang="en-US" altLang="zh-CN" dirty="0" smtClean="0">
                <a:sym typeface="Wingdings" pitchFamily="2" charset="2"/>
              </a:rPr>
              <a:t>: </a:t>
            </a:r>
            <a:r>
              <a:rPr lang="en-US" altLang="zh-CN" dirty="0" err="1" smtClean="0">
                <a:sym typeface="Wingdings" pitchFamily="2" charset="2"/>
              </a:rPr>
              <a:t>H</a:t>
            </a:r>
            <a:r>
              <a:rPr lang="en-US" altLang="zh-CN" baseline="-25000" dirty="0" err="1" smtClean="0">
                <a:sym typeface="Wingdings" pitchFamily="2" charset="2"/>
              </a:rPr>
              <a:t>n</a:t>
            </a:r>
            <a:r>
              <a:rPr lang="en-US" altLang="zh-CN" dirty="0" smtClean="0">
                <a:sym typeface="Wingdings" pitchFamily="2" charset="2"/>
              </a:rPr>
              <a:t>=H(M)</a:t>
            </a:r>
          </a:p>
          <a:p>
            <a:pPr marL="914400" lvl="1" indent="-457200">
              <a:buFont typeface="+mj-lt"/>
              <a:buAutoNum type="arabicParenR"/>
            </a:pPr>
            <a:r>
              <a:rPr lang="en-US" dirty="0" err="1" smtClean="0">
                <a:sym typeface="Wingdings" pitchFamily="2" charset="2"/>
              </a:rPr>
              <a:t>TrentAlice</a:t>
            </a:r>
            <a:r>
              <a:rPr lang="en-US" dirty="0" smtClean="0">
                <a:sym typeface="Wingdings" pitchFamily="2" charset="2"/>
              </a:rPr>
              <a:t>: PR</a:t>
            </a:r>
            <a:r>
              <a:rPr lang="en-US" baseline="-25000" dirty="0" smtClean="0">
                <a:sym typeface="Wingdings" pitchFamily="2" charset="2"/>
              </a:rPr>
              <a:t>T</a:t>
            </a:r>
            <a:r>
              <a:rPr lang="en-US" dirty="0" smtClean="0">
                <a:sym typeface="Wingdings" pitchFamily="2" charset="2"/>
              </a:rPr>
              <a:t>(n, A, </a:t>
            </a:r>
            <a:r>
              <a:rPr lang="en-US" dirty="0" err="1" smtClean="0">
                <a:sym typeface="Wingdings" pitchFamily="2" charset="2"/>
              </a:rPr>
              <a:t>H</a:t>
            </a:r>
            <a:r>
              <a:rPr lang="en-US" baseline="-25000" dirty="0" err="1" smtClean="0">
                <a:sym typeface="Wingdings" pitchFamily="2" charset="2"/>
              </a:rPr>
              <a:t>n</a:t>
            </a:r>
            <a:r>
              <a:rPr lang="en-US" dirty="0" err="1" smtClean="0">
                <a:sym typeface="Wingdings" pitchFamily="2" charset="2"/>
              </a:rPr>
              <a:t>,T</a:t>
            </a:r>
            <a:r>
              <a:rPr lang="en-US" baseline="-25000" dirty="0" err="1" smtClean="0">
                <a:sym typeface="Wingdings" pitchFamily="2" charset="2"/>
              </a:rPr>
              <a:t>n</a:t>
            </a:r>
            <a:r>
              <a:rPr lang="en-US" dirty="0" smtClean="0">
                <a:sym typeface="Wingdings" pitchFamily="2" charset="2"/>
              </a:rPr>
              <a:t>, I</a:t>
            </a:r>
            <a:r>
              <a:rPr lang="en-US" altLang="zh-CN" dirty="0" smtClean="0">
                <a:sym typeface="Wingdings" pitchFamily="2" charset="2"/>
              </a:rPr>
              <a:t>D</a:t>
            </a:r>
            <a:r>
              <a:rPr lang="en-US" baseline="-25000" dirty="0" smtClean="0">
                <a:sym typeface="Wingdings" pitchFamily="2" charset="2"/>
              </a:rPr>
              <a:t>n-1</a:t>
            </a:r>
            <a:r>
              <a:rPr lang="en-US" dirty="0" smtClean="0">
                <a:sym typeface="Wingdings" pitchFamily="2" charset="2"/>
              </a:rPr>
              <a:t>,H</a:t>
            </a:r>
            <a:r>
              <a:rPr lang="en-US" baseline="-25000" dirty="0" smtClean="0">
                <a:sym typeface="Wingdings" pitchFamily="2" charset="2"/>
              </a:rPr>
              <a:t>n-1</a:t>
            </a:r>
            <a:r>
              <a:rPr lang="en-US" dirty="0" smtClean="0">
                <a:sym typeface="Wingdings" pitchFamily="2" charset="2"/>
              </a:rPr>
              <a:t>,T</a:t>
            </a:r>
            <a:r>
              <a:rPr lang="en-US" baseline="-25000" dirty="0" smtClean="0">
                <a:sym typeface="Wingdings" pitchFamily="2" charset="2"/>
              </a:rPr>
              <a:t>n-1</a:t>
            </a:r>
            <a:r>
              <a:rPr lang="en-US" dirty="0" smtClean="0">
                <a:sym typeface="Wingdings" pitchFamily="2" charset="2"/>
              </a:rPr>
              <a:t>, L</a:t>
            </a:r>
            <a:r>
              <a:rPr lang="en-US" baseline="-25000" dirty="0" smtClean="0">
                <a:sym typeface="Wingdings" pitchFamily="2" charset="2"/>
              </a:rPr>
              <a:t>n</a:t>
            </a:r>
            <a:r>
              <a:rPr lang="en-US" dirty="0" smtClean="0">
                <a:sym typeface="Wingdings" pitchFamily="2" charset="2"/>
              </a:rPr>
              <a:t>)</a:t>
            </a:r>
          </a:p>
          <a:p>
            <a:pPr marL="1314450" lvl="2" indent="-457200">
              <a:buNone/>
            </a:pPr>
            <a:r>
              <a:rPr lang="en-US" sz="2200" dirty="0" smtClean="0">
                <a:sym typeface="Wingdings" pitchFamily="2" charset="2"/>
              </a:rPr>
              <a:t>	L</a:t>
            </a:r>
            <a:r>
              <a:rPr lang="en-US" sz="2200" baseline="-25000" dirty="0" smtClean="0">
                <a:sym typeface="Wingdings" pitchFamily="2" charset="2"/>
              </a:rPr>
              <a:t>n</a:t>
            </a:r>
            <a:r>
              <a:rPr lang="en-US" sz="2200" dirty="0" smtClean="0">
                <a:sym typeface="Wingdings" pitchFamily="2" charset="2"/>
              </a:rPr>
              <a:t>=H(ID</a:t>
            </a:r>
            <a:r>
              <a:rPr lang="en-US" sz="2200" baseline="-25000" dirty="0" smtClean="0">
                <a:sym typeface="Wingdings" pitchFamily="2" charset="2"/>
              </a:rPr>
              <a:t>n-1</a:t>
            </a:r>
            <a:r>
              <a:rPr lang="en-US" sz="2200" dirty="0" smtClean="0">
                <a:sym typeface="Wingdings" pitchFamily="2" charset="2"/>
              </a:rPr>
              <a:t>, H</a:t>
            </a:r>
            <a:r>
              <a:rPr lang="en-US" sz="2200" baseline="-25000" dirty="0" smtClean="0">
                <a:sym typeface="Wingdings" pitchFamily="2" charset="2"/>
              </a:rPr>
              <a:t>n-1</a:t>
            </a:r>
            <a:r>
              <a:rPr lang="en-US" sz="2200" dirty="0" smtClean="0">
                <a:sym typeface="Wingdings" pitchFamily="2" charset="2"/>
              </a:rPr>
              <a:t>,T</a:t>
            </a:r>
            <a:r>
              <a:rPr lang="en-US" sz="2200" baseline="-25000" dirty="0" smtClean="0">
                <a:sym typeface="Wingdings" pitchFamily="2" charset="2"/>
              </a:rPr>
              <a:t>n-1</a:t>
            </a:r>
            <a:r>
              <a:rPr lang="en-US" sz="2200" dirty="0" smtClean="0">
                <a:sym typeface="Wingdings" pitchFamily="2" charset="2"/>
              </a:rPr>
              <a:t>, L</a:t>
            </a:r>
            <a:r>
              <a:rPr lang="en-US" sz="2200" baseline="-25000" dirty="0" smtClean="0">
                <a:sym typeface="Wingdings" pitchFamily="2" charset="2"/>
              </a:rPr>
              <a:t>n-1</a:t>
            </a:r>
            <a:r>
              <a:rPr lang="en-US" sz="2200" dirty="0" smtClean="0">
                <a:sym typeface="Wingdings" pitchFamily="2" charset="2"/>
              </a:rPr>
              <a:t>)</a:t>
            </a:r>
          </a:p>
          <a:p>
            <a:pPr marL="914400" lvl="1" indent="-457200">
              <a:buFont typeface="+mj-lt"/>
              <a:buAutoNum type="arabicParenR"/>
            </a:pPr>
            <a:r>
              <a:rPr lang="en-US" dirty="0" err="1" smtClean="0">
                <a:sym typeface="Wingdings" pitchFamily="2" charset="2"/>
              </a:rPr>
              <a:t>TrentAlice</a:t>
            </a:r>
            <a:r>
              <a:rPr lang="en-US" dirty="0" smtClean="0">
                <a:sym typeface="Wingdings" pitchFamily="2" charset="2"/>
              </a:rPr>
              <a:t>: ID</a:t>
            </a:r>
            <a:r>
              <a:rPr lang="en-US" baseline="-25000" dirty="0" smtClean="0">
                <a:sym typeface="Wingdings" pitchFamily="2" charset="2"/>
              </a:rPr>
              <a:t>n+1</a:t>
            </a:r>
          </a:p>
          <a:p>
            <a:pPr lvl="1"/>
            <a:endParaRPr lang="en-US" altLang="zh-CN" dirty="0" smtClean="0"/>
          </a:p>
          <a:p>
            <a:pPr lvl="1"/>
            <a:r>
              <a:rPr lang="zh-CN" altLang="en-US" dirty="0" smtClean="0"/>
              <a:t>若有人对</a:t>
            </a:r>
            <a:r>
              <a:rPr lang="en-US" altLang="zh-CN" dirty="0" smtClean="0"/>
              <a:t>Alice</a:t>
            </a:r>
            <a:r>
              <a:rPr lang="zh-CN" altLang="en-US" dirty="0" smtClean="0"/>
              <a:t>的时间标记提问，则</a:t>
            </a:r>
            <a:r>
              <a:rPr lang="en-US" altLang="zh-CN" dirty="0" smtClean="0"/>
              <a:t>Alice</a:t>
            </a:r>
            <a:r>
              <a:rPr lang="zh-CN" altLang="en-US" dirty="0" smtClean="0"/>
              <a:t>可以和</a:t>
            </a:r>
            <a:r>
              <a:rPr lang="en-US" altLang="zh-CN" dirty="0" smtClean="0"/>
              <a:t>ID</a:t>
            </a:r>
            <a:r>
              <a:rPr lang="en-US" altLang="zh-CN" baseline="-25000" dirty="0" smtClean="0"/>
              <a:t>n-1</a:t>
            </a:r>
            <a:r>
              <a:rPr lang="zh-CN" altLang="en-US" dirty="0" smtClean="0"/>
              <a:t>和</a:t>
            </a:r>
            <a:r>
              <a:rPr lang="en-US" altLang="zh-CN" dirty="0" smtClean="0"/>
              <a:t>ID</a:t>
            </a:r>
            <a:r>
              <a:rPr lang="en-US" altLang="zh-CN" baseline="-25000" dirty="0" smtClean="0"/>
              <a:t>n+1</a:t>
            </a:r>
            <a:r>
              <a:rPr lang="zh-CN" altLang="en-US" dirty="0" smtClean="0"/>
              <a:t>联系出具证据</a:t>
            </a:r>
            <a:endParaRPr lang="en-US" dirty="0" smtClean="0"/>
          </a:p>
          <a:p>
            <a:pPr lvl="1"/>
            <a:r>
              <a:rPr lang="zh-CN" altLang="en-US" dirty="0" smtClean="0"/>
              <a:t>若要</a:t>
            </a:r>
            <a:r>
              <a:rPr lang="en-US" altLang="zh-CN" dirty="0" smtClean="0"/>
              <a:t>Alice</a:t>
            </a:r>
            <a:r>
              <a:rPr lang="zh-CN" altLang="en-US" dirty="0" smtClean="0"/>
              <a:t>和</a:t>
            </a:r>
            <a:r>
              <a:rPr lang="en-US" altLang="zh-CN" dirty="0" smtClean="0"/>
              <a:t>Trent</a:t>
            </a:r>
            <a:r>
              <a:rPr lang="zh-CN" altLang="en-US" dirty="0" smtClean="0"/>
              <a:t>欲合谋，只能在</a:t>
            </a:r>
            <a:r>
              <a:rPr lang="en-US" altLang="zh-CN" dirty="0" smtClean="0"/>
              <a:t>Alice</a:t>
            </a:r>
            <a:r>
              <a:rPr lang="zh-CN" altLang="en-US" dirty="0" smtClean="0"/>
              <a:t>的文件前后创建一个虚拟的文件链，该链长度足以回答任何人对时间标记链的提问</a:t>
            </a:r>
            <a:endParaRPr lang="en-US" dirty="0" smtClean="0"/>
          </a:p>
          <a:p>
            <a:pPr lvl="1"/>
            <a:endParaRPr lang="en-US" dirty="0" smtClean="0"/>
          </a:p>
          <a:p>
            <a:pPr lvl="1"/>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70</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0476934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分布式协议</a:t>
            </a:r>
            <a:endParaRPr lang="en-US" dirty="0"/>
          </a:p>
        </p:txBody>
      </p:sp>
      <p:sp>
        <p:nvSpPr>
          <p:cNvPr id="3" name="内容占位符 2"/>
          <p:cNvSpPr>
            <a:spLocks noGrp="1"/>
          </p:cNvSpPr>
          <p:nvPr>
            <p:ph idx="1"/>
          </p:nvPr>
        </p:nvSpPr>
        <p:spPr/>
        <p:txBody>
          <a:bodyPr>
            <a:normAutofit fontScale="92500" lnSpcReduction="10000"/>
          </a:bodyPr>
          <a:lstStyle/>
          <a:p>
            <a:r>
              <a:rPr lang="zh-CN" altLang="en-US" dirty="0" smtClean="0"/>
              <a:t>若</a:t>
            </a:r>
            <a:r>
              <a:rPr lang="en-US" altLang="zh-CN" dirty="0" smtClean="0"/>
              <a:t>Alice</a:t>
            </a:r>
            <a:r>
              <a:rPr lang="zh-CN" altLang="en-US" dirty="0" smtClean="0"/>
              <a:t>无法找到</a:t>
            </a:r>
            <a:r>
              <a:rPr lang="en-US" altLang="zh-CN" dirty="0" smtClean="0"/>
              <a:t>ID</a:t>
            </a:r>
            <a:r>
              <a:rPr lang="en-US" altLang="zh-CN" baseline="-25000" dirty="0" smtClean="0"/>
              <a:t>n-1</a:t>
            </a:r>
            <a:r>
              <a:rPr lang="zh-CN" altLang="en-US" dirty="0" smtClean="0"/>
              <a:t>或</a:t>
            </a:r>
            <a:r>
              <a:rPr lang="en-US" altLang="zh-CN" dirty="0" smtClean="0"/>
              <a:t>ID</a:t>
            </a:r>
            <a:r>
              <a:rPr lang="en-US" altLang="zh-CN" baseline="-25000" dirty="0" smtClean="0"/>
              <a:t>n+1</a:t>
            </a:r>
            <a:r>
              <a:rPr lang="zh-CN" altLang="en-US" dirty="0" smtClean="0"/>
              <a:t>，则链接协议无法进行</a:t>
            </a:r>
            <a:endParaRPr lang="en-US" altLang="zh-CN" dirty="0" smtClean="0"/>
          </a:p>
          <a:p>
            <a:pPr lvl="1"/>
            <a:r>
              <a:rPr lang="zh-CN" altLang="en-US" dirty="0" smtClean="0"/>
              <a:t>可以将前后</a:t>
            </a:r>
            <a:r>
              <a:rPr lang="en-US" altLang="zh-CN" dirty="0" smtClean="0"/>
              <a:t>10</a:t>
            </a:r>
            <a:r>
              <a:rPr lang="zh-CN" altLang="en-US" dirty="0" smtClean="0"/>
              <a:t>个人的标记都嵌入</a:t>
            </a:r>
            <a:r>
              <a:rPr lang="en-US" altLang="zh-CN" dirty="0" smtClean="0"/>
              <a:t>Alice</a:t>
            </a:r>
            <a:r>
              <a:rPr lang="zh-CN" altLang="en-US" dirty="0" smtClean="0"/>
              <a:t>的标记中，但显然代价增加很多</a:t>
            </a:r>
            <a:endParaRPr lang="en-US" dirty="0" smtClean="0"/>
          </a:p>
          <a:p>
            <a:pPr lvl="1"/>
            <a:endParaRPr lang="en-US" dirty="0" smtClean="0"/>
          </a:p>
          <a:p>
            <a:r>
              <a:rPr lang="zh-CN" altLang="en-US" dirty="0" smtClean="0"/>
              <a:t>分布式协议：</a:t>
            </a:r>
            <a:endParaRPr lang="en-US" altLang="zh-CN" dirty="0" smtClean="0"/>
          </a:p>
          <a:p>
            <a:pPr marL="914400" lvl="1" indent="-457200">
              <a:buFont typeface="+mj-lt"/>
              <a:buAutoNum type="arabicParenR"/>
            </a:pPr>
            <a:r>
              <a:rPr lang="en-US" altLang="zh-CN" dirty="0" smtClean="0"/>
              <a:t>Alice</a:t>
            </a:r>
            <a:r>
              <a:rPr lang="zh-CN" altLang="en-US" dirty="0" smtClean="0"/>
              <a:t>使用</a:t>
            </a:r>
            <a:r>
              <a:rPr lang="en-US" altLang="zh-CN" dirty="0" err="1" smtClean="0"/>
              <a:t>H</a:t>
            </a:r>
            <a:r>
              <a:rPr lang="en-US" altLang="zh-CN" baseline="-25000" dirty="0" err="1" smtClean="0"/>
              <a:t>n</a:t>
            </a:r>
            <a:r>
              <a:rPr lang="zh-CN" altLang="en-US" dirty="0" smtClean="0"/>
              <a:t>作为输入，用密码学意义上安全的伪随机序列发生器产生一串随机数，视为</a:t>
            </a:r>
            <a:r>
              <a:rPr lang="en-US" altLang="zh-CN" dirty="0" smtClean="0"/>
              <a:t>k</a:t>
            </a:r>
            <a:r>
              <a:rPr lang="zh-CN" altLang="en-US" dirty="0" smtClean="0"/>
              <a:t>个人的标记</a:t>
            </a:r>
            <a:r>
              <a:rPr lang="en-US" altLang="zh-CN" dirty="0" smtClean="0"/>
              <a:t>ID</a:t>
            </a:r>
            <a:r>
              <a:rPr lang="en-US" altLang="zh-CN" baseline="-25000" dirty="0" smtClean="0"/>
              <a:t>1</a:t>
            </a:r>
            <a:r>
              <a:rPr lang="en-US" altLang="zh-CN" dirty="0" smtClean="0"/>
              <a:t>,ID</a:t>
            </a:r>
            <a:r>
              <a:rPr lang="en-US" altLang="zh-CN" baseline="-25000" dirty="0" smtClean="0"/>
              <a:t>2</a:t>
            </a:r>
            <a:r>
              <a:rPr lang="en-US" altLang="zh-CN" dirty="0" smtClean="0"/>
              <a:t>,ID</a:t>
            </a:r>
            <a:r>
              <a:rPr lang="en-US" altLang="zh-CN" baseline="-25000" dirty="0" smtClean="0"/>
              <a:t>3</a:t>
            </a:r>
            <a:r>
              <a:rPr lang="en-US" altLang="zh-CN" dirty="0" smtClean="0"/>
              <a:t>,…, </a:t>
            </a:r>
            <a:r>
              <a:rPr lang="en-US" altLang="zh-CN" dirty="0" err="1" smtClean="0"/>
              <a:t>ID</a:t>
            </a:r>
            <a:r>
              <a:rPr lang="en-US" altLang="zh-CN" baseline="-25000" dirty="0" err="1" smtClean="0"/>
              <a:t>k</a:t>
            </a:r>
            <a:endParaRPr lang="en-US" altLang="zh-CN" baseline="-25000" dirty="0" smtClean="0"/>
          </a:p>
          <a:p>
            <a:pPr marL="914400" lvl="1" indent="-457200">
              <a:buFont typeface="+mj-lt"/>
              <a:buAutoNum type="arabicParenR"/>
            </a:pPr>
            <a:r>
              <a:rPr lang="en-US" altLang="zh-CN" dirty="0" smtClean="0"/>
              <a:t>Alice</a:t>
            </a:r>
            <a:r>
              <a:rPr lang="zh-CN" altLang="en-US" dirty="0" smtClean="0"/>
              <a:t>将</a:t>
            </a:r>
            <a:r>
              <a:rPr lang="en-US" altLang="zh-CN" dirty="0" err="1" smtClean="0"/>
              <a:t>H</a:t>
            </a:r>
            <a:r>
              <a:rPr lang="en-US" altLang="zh-CN" baseline="-25000" dirty="0" err="1" smtClean="0"/>
              <a:t>n</a:t>
            </a:r>
            <a:r>
              <a:rPr lang="zh-CN" altLang="en-US" dirty="0" smtClean="0"/>
              <a:t>发送给这</a:t>
            </a:r>
            <a:r>
              <a:rPr lang="en-US" altLang="zh-CN" dirty="0" smtClean="0"/>
              <a:t>k</a:t>
            </a:r>
            <a:r>
              <a:rPr lang="zh-CN" altLang="en-US" dirty="0" smtClean="0"/>
              <a:t>个人</a:t>
            </a:r>
            <a:endParaRPr lang="en-US" altLang="zh-CN" dirty="0" smtClean="0"/>
          </a:p>
          <a:p>
            <a:pPr marL="914400" lvl="1" indent="-457200">
              <a:buFont typeface="+mj-lt"/>
              <a:buAutoNum type="arabicParenR"/>
            </a:pPr>
            <a:r>
              <a:rPr lang="zh-CN" altLang="en-US" dirty="0" smtClean="0"/>
              <a:t>每个人都将时间附在</a:t>
            </a:r>
            <a:r>
              <a:rPr lang="en-US" altLang="zh-CN" dirty="0" err="1" smtClean="0"/>
              <a:t>H</a:t>
            </a:r>
            <a:r>
              <a:rPr lang="en-US" altLang="zh-CN" baseline="-25000" dirty="0" err="1" smtClean="0"/>
              <a:t>n</a:t>
            </a:r>
            <a:r>
              <a:rPr lang="zh-CN" altLang="en-US" dirty="0" smtClean="0"/>
              <a:t>之后，签名并送回给</a:t>
            </a:r>
            <a:r>
              <a:rPr lang="en-US" altLang="zh-CN" dirty="0" smtClean="0"/>
              <a:t>Alice</a:t>
            </a:r>
          </a:p>
          <a:p>
            <a:pPr marL="914400" lvl="1" indent="-457200">
              <a:buFont typeface="+mj-lt"/>
              <a:buAutoNum type="arabicParenR"/>
            </a:pPr>
            <a:r>
              <a:rPr lang="en-US" altLang="zh-CN" dirty="0" smtClean="0"/>
              <a:t>Alice</a:t>
            </a:r>
            <a:r>
              <a:rPr lang="zh-CN" altLang="en-US" dirty="0" smtClean="0"/>
              <a:t>收集所有签名作为时间标记</a:t>
            </a:r>
            <a:endParaRPr lang="en-US" altLang="zh-CN" dirty="0" smtClean="0"/>
          </a:p>
          <a:p>
            <a:pPr lvl="1"/>
            <a:r>
              <a:rPr lang="zh-CN" altLang="en-US" dirty="0" smtClean="0"/>
              <a:t>密码学意义上安全的伪随机序列发生器可以保证</a:t>
            </a:r>
            <a:r>
              <a:rPr lang="en-US" altLang="zh-CN" dirty="0" smtClean="0"/>
              <a:t>Alice</a:t>
            </a:r>
            <a:r>
              <a:rPr lang="zh-CN" altLang="en-US" dirty="0" smtClean="0"/>
              <a:t>无法预测到她将选择哪些人进行签名</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71</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41650267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第四节 公平计算</a:t>
            </a:r>
            <a:endParaRPr lang="en-US" dirty="0"/>
          </a:p>
        </p:txBody>
      </p:sp>
      <p:sp>
        <p:nvSpPr>
          <p:cNvPr id="6" name="文本占位符 5"/>
          <p:cNvSpPr>
            <a:spLocks noGrp="1"/>
          </p:cNvSpPr>
          <p:nvPr>
            <p:ph type="body" idx="1"/>
          </p:nvPr>
        </p:nvSpPr>
        <p:spPr/>
        <p:txBody>
          <a:bodyPr/>
          <a:lstStyle/>
          <a:p>
            <a:endParaRPr 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72</a:t>
            </a:fld>
            <a:endParaRPr lang="en-US" altLang="zh-CN" dirty="0"/>
          </a:p>
        </p:txBody>
      </p:sp>
    </p:spTree>
    <p:extLst>
      <p:ext uri="{BB962C8B-B14F-4D97-AF65-F5344CB8AC3E}">
        <p14:creationId xmlns:p14="http://schemas.microsoft.com/office/powerpoint/2010/main" val="33719942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一、位承诺</a:t>
            </a:r>
            <a:endParaRPr lang="zh-CN" altLang="en-US" dirty="0"/>
          </a:p>
        </p:txBody>
      </p:sp>
      <p:sp>
        <p:nvSpPr>
          <p:cNvPr id="3" name="内容占位符 2"/>
          <p:cNvSpPr>
            <a:spLocks noGrp="1"/>
          </p:cNvSpPr>
          <p:nvPr>
            <p:ph idx="1"/>
          </p:nvPr>
        </p:nvSpPr>
        <p:spPr/>
        <p:txBody>
          <a:bodyPr>
            <a:noAutofit/>
          </a:bodyPr>
          <a:lstStyle/>
          <a:p>
            <a:r>
              <a:rPr lang="zh-CN" altLang="en-US" dirty="0" smtClean="0"/>
              <a:t>例</a:t>
            </a:r>
            <a:r>
              <a:rPr lang="en-US" altLang="zh-CN" dirty="0" smtClean="0"/>
              <a:t>1</a:t>
            </a:r>
            <a:r>
              <a:rPr lang="zh-CN" altLang="en-US" dirty="0" smtClean="0"/>
              <a:t>：预测纸牌的魔术</a:t>
            </a:r>
          </a:p>
          <a:p>
            <a:pPr lvl="1"/>
            <a:r>
              <a:rPr lang="en-US" altLang="zh-CN" dirty="0" smtClean="0"/>
              <a:t>Alice</a:t>
            </a:r>
            <a:r>
              <a:rPr lang="zh-CN" altLang="en-US" dirty="0" smtClean="0"/>
              <a:t>写下预测并装入信封；</a:t>
            </a:r>
            <a:r>
              <a:rPr lang="en-US" altLang="zh-CN" dirty="0" smtClean="0"/>
              <a:t>Bob</a:t>
            </a:r>
            <a:r>
              <a:rPr lang="zh-CN" altLang="en-US" dirty="0" smtClean="0"/>
              <a:t>随机抽牌，出示；</a:t>
            </a:r>
            <a:r>
              <a:rPr lang="en-US" altLang="zh-CN" dirty="0" smtClean="0"/>
              <a:t>Alice</a:t>
            </a:r>
            <a:r>
              <a:rPr lang="zh-CN" altLang="en-US" dirty="0" smtClean="0"/>
              <a:t>打开信封，验证她的预测</a:t>
            </a:r>
          </a:p>
          <a:p>
            <a:r>
              <a:rPr lang="zh-CN" altLang="en-US" dirty="0" smtClean="0"/>
              <a:t>例</a:t>
            </a:r>
            <a:r>
              <a:rPr lang="en-US" altLang="zh-CN" dirty="0" smtClean="0"/>
              <a:t>2</a:t>
            </a:r>
            <a:r>
              <a:rPr lang="zh-CN" altLang="en-US" dirty="0" smtClean="0"/>
              <a:t>：</a:t>
            </a:r>
            <a:r>
              <a:rPr lang="en-US" altLang="zh-CN" dirty="0" smtClean="0"/>
              <a:t>Alice</a:t>
            </a:r>
            <a:r>
              <a:rPr lang="zh-CN" altLang="en-US" dirty="0" smtClean="0"/>
              <a:t>和</a:t>
            </a:r>
            <a:r>
              <a:rPr lang="en-US" altLang="zh-CN" dirty="0" smtClean="0"/>
              <a:t>Bob</a:t>
            </a:r>
            <a:r>
              <a:rPr lang="zh-CN" altLang="en-US" dirty="0" smtClean="0"/>
              <a:t>在网上玩猜拳</a:t>
            </a:r>
            <a:endParaRPr lang="en-US" altLang="zh-CN" dirty="0" smtClean="0"/>
          </a:p>
          <a:p>
            <a:pPr lvl="1"/>
            <a:r>
              <a:rPr lang="en-US" altLang="zh-CN" dirty="0" smtClean="0"/>
              <a:t>Alice</a:t>
            </a:r>
            <a:r>
              <a:rPr lang="zh-CN" altLang="en-US" dirty="0" smtClean="0"/>
              <a:t>说：告诉我你出的是什么，我不会变，相信我</a:t>
            </a:r>
            <a:endParaRPr lang="en-US" altLang="zh-CN" dirty="0" smtClean="0"/>
          </a:p>
          <a:p>
            <a:r>
              <a:rPr lang="zh-CN" altLang="en-US" dirty="0"/>
              <a:t>例</a:t>
            </a:r>
            <a:r>
              <a:rPr lang="en-US" altLang="zh-CN" dirty="0"/>
              <a:t>3</a:t>
            </a:r>
            <a:r>
              <a:rPr lang="zh-CN" altLang="en-US" dirty="0"/>
              <a:t>：“分歧争端机”</a:t>
            </a:r>
            <a:r>
              <a:rPr lang="en-US" altLang="zh-CN" dirty="0"/>
              <a:t>《</a:t>
            </a:r>
            <a:r>
              <a:rPr lang="zh-CN" altLang="en-US" dirty="0"/>
              <a:t>非诚勿扰</a:t>
            </a:r>
            <a:r>
              <a:rPr lang="en-US" altLang="zh-CN" dirty="0"/>
              <a:t>》</a:t>
            </a:r>
          </a:p>
          <a:p>
            <a:pPr lvl="1"/>
            <a:endParaRPr lang="en-US" altLang="zh-CN" dirty="0" smtClean="0"/>
          </a:p>
          <a:p>
            <a:r>
              <a:rPr lang="zh-CN" altLang="en-US" dirty="0" smtClean="0">
                <a:solidFill>
                  <a:srgbClr val="FF0000"/>
                </a:solidFill>
              </a:rPr>
              <a:t>位承诺</a:t>
            </a:r>
            <a:r>
              <a:rPr lang="zh-CN" altLang="en-US" dirty="0" smtClean="0"/>
              <a:t>：</a:t>
            </a:r>
            <a:r>
              <a:rPr lang="en-US" altLang="zh-CN" dirty="0" smtClean="0"/>
              <a:t>Alice</a:t>
            </a:r>
            <a:r>
              <a:rPr lang="zh-CN" altLang="en-US" dirty="0" smtClean="0"/>
              <a:t>想对</a:t>
            </a:r>
            <a:r>
              <a:rPr lang="en-US" altLang="zh-CN" dirty="0" smtClean="0"/>
              <a:t>Bob</a:t>
            </a:r>
            <a:r>
              <a:rPr lang="zh-CN" altLang="en-US" dirty="0" smtClean="0"/>
              <a:t>做一个承诺（一个位或位序列），但要直到某个时间</a:t>
            </a:r>
            <a:r>
              <a:rPr lang="en-US" altLang="zh-CN" dirty="0" smtClean="0"/>
              <a:t>/</a:t>
            </a:r>
            <a:r>
              <a:rPr lang="zh-CN" altLang="en-US" dirty="0" smtClean="0"/>
              <a:t>事件后才揭示她的承诺；另一方面，</a:t>
            </a:r>
            <a:r>
              <a:rPr lang="en-US" altLang="zh-CN" dirty="0" smtClean="0"/>
              <a:t>Bob</a:t>
            </a:r>
            <a:r>
              <a:rPr lang="zh-CN" altLang="en-US" dirty="0" smtClean="0"/>
              <a:t>希望确信</a:t>
            </a:r>
            <a:r>
              <a:rPr lang="en-US" altLang="zh-CN" dirty="0" smtClean="0"/>
              <a:t>Alice</a:t>
            </a:r>
            <a:r>
              <a:rPr lang="zh-CN" altLang="en-US" dirty="0" smtClean="0"/>
              <a:t>做出承诺后，没有改变承诺的内容</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73</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8"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42654701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使用对称密码的位承诺</a:t>
            </a:r>
            <a:endParaRPr lang="en-US" altLang="zh-CN" dirty="0" smtClean="0">
              <a:solidFill>
                <a:srgbClr val="FF0000"/>
              </a:solidFill>
            </a:endParaRPr>
          </a:p>
          <a:p>
            <a:pPr lvl="1"/>
            <a:r>
              <a:rPr lang="zh-CN" altLang="en-US" dirty="0" smtClean="0"/>
              <a:t>承诺部分：</a:t>
            </a:r>
            <a:endParaRPr lang="en-US" altLang="zh-CN" dirty="0" smtClean="0"/>
          </a:p>
          <a:p>
            <a:pPr marL="914400" lvl="1" indent="-457200">
              <a:buFont typeface="+mj-lt"/>
              <a:buAutoNum type="arabicPeriod"/>
            </a:pPr>
            <a:r>
              <a:rPr lang="en-US" altLang="zh-CN" dirty="0" smtClean="0"/>
              <a:t>Bob</a:t>
            </a:r>
            <a:r>
              <a:rPr lang="zh-CN" altLang="en-US" dirty="0" smtClean="0"/>
              <a:t>随机产生随机串</a:t>
            </a:r>
            <a:r>
              <a:rPr lang="en-US" altLang="zh-CN" dirty="0" smtClean="0"/>
              <a:t>R</a:t>
            </a:r>
            <a:r>
              <a:rPr lang="zh-CN" altLang="en-US" dirty="0" smtClean="0"/>
              <a:t>，</a:t>
            </a:r>
            <a:r>
              <a:rPr lang="en-US" altLang="zh-CN" dirty="0" smtClean="0"/>
              <a:t>B→A: R</a:t>
            </a:r>
          </a:p>
          <a:p>
            <a:pPr marL="914400" lvl="1" indent="-457200">
              <a:buFont typeface="+mj-lt"/>
              <a:buAutoNum type="arabicPeriod"/>
            </a:pPr>
            <a:r>
              <a:rPr lang="en-US" altLang="zh-CN" dirty="0" smtClean="0"/>
              <a:t>Alice</a:t>
            </a:r>
            <a:r>
              <a:rPr lang="zh-CN" altLang="en-US" dirty="0" smtClean="0"/>
              <a:t>产生想承诺的位（串）</a:t>
            </a:r>
            <a:r>
              <a:rPr lang="en-US" altLang="zh-CN" dirty="0" smtClean="0"/>
              <a:t>b</a:t>
            </a:r>
            <a:r>
              <a:rPr lang="zh-CN" altLang="en-US" dirty="0" smtClean="0"/>
              <a:t>，用另一个随机串</a:t>
            </a:r>
            <a:r>
              <a:rPr lang="en-US" altLang="zh-CN" dirty="0" smtClean="0"/>
              <a:t>K</a:t>
            </a:r>
            <a:r>
              <a:rPr lang="zh-CN" altLang="en-US" dirty="0" smtClean="0"/>
              <a:t>作为密钥，计算</a:t>
            </a:r>
            <a:r>
              <a:rPr lang="en-US" altLang="zh-CN" dirty="0" smtClean="0"/>
              <a:t>S=E</a:t>
            </a:r>
            <a:r>
              <a:rPr lang="en-US" altLang="zh-CN" baseline="-25000" dirty="0" smtClean="0"/>
              <a:t>K</a:t>
            </a:r>
            <a:r>
              <a:rPr lang="en-US" altLang="zh-CN" dirty="0" smtClean="0"/>
              <a:t>(R || b)</a:t>
            </a:r>
            <a:r>
              <a:rPr lang="zh-CN" altLang="en-US" dirty="0" smtClean="0"/>
              <a:t>，</a:t>
            </a:r>
            <a:r>
              <a:rPr lang="en-US" altLang="zh-CN" dirty="0" smtClean="0"/>
              <a:t>A</a:t>
            </a:r>
            <a:r>
              <a:rPr lang="en-US" dirty="0" smtClean="0"/>
              <a:t>→</a:t>
            </a:r>
            <a:r>
              <a:rPr lang="en-US" altLang="zh-CN" dirty="0" smtClean="0"/>
              <a:t>B:</a:t>
            </a:r>
            <a:r>
              <a:rPr lang="zh-CN" altLang="en-US" dirty="0" smtClean="0"/>
              <a:t> </a:t>
            </a:r>
            <a:r>
              <a:rPr lang="en-US" altLang="zh-CN" dirty="0" smtClean="0"/>
              <a:t>S</a:t>
            </a:r>
          </a:p>
          <a:p>
            <a:pPr lvl="2"/>
            <a:endParaRPr lang="en-US" altLang="zh-CN" dirty="0" smtClean="0"/>
          </a:p>
          <a:p>
            <a:pPr lvl="1"/>
            <a:r>
              <a:rPr lang="zh-CN" altLang="en-US" dirty="0" smtClean="0"/>
              <a:t>揭示部分：</a:t>
            </a:r>
            <a:endParaRPr lang="en-US" altLang="zh-CN" dirty="0" smtClean="0"/>
          </a:p>
          <a:p>
            <a:pPr marL="914400" lvl="1" indent="-457200">
              <a:buFont typeface="+mj-lt"/>
              <a:buAutoNum type="arabicPeriod" startAt="3"/>
            </a:pPr>
            <a:r>
              <a:rPr lang="en-US" altLang="zh-CN" dirty="0" smtClean="0"/>
              <a:t>A→B: K</a:t>
            </a:r>
          </a:p>
          <a:p>
            <a:pPr marL="914400" lvl="1" indent="-457200">
              <a:buFont typeface="+mj-lt"/>
              <a:buAutoNum type="arabicPeriod" startAt="3"/>
            </a:pPr>
            <a:r>
              <a:rPr lang="en-US" altLang="zh-CN" dirty="0" smtClean="0"/>
              <a:t>Bob</a:t>
            </a:r>
            <a:r>
              <a:rPr lang="zh-CN" altLang="en-US" dirty="0" smtClean="0"/>
              <a:t>计算</a:t>
            </a:r>
            <a:r>
              <a:rPr lang="en-US" altLang="zh-CN" dirty="0" smtClean="0"/>
              <a:t>R' || b=D</a:t>
            </a:r>
            <a:r>
              <a:rPr lang="en-US" altLang="zh-CN" baseline="-25000" dirty="0" smtClean="0"/>
              <a:t>K</a:t>
            </a:r>
            <a:r>
              <a:rPr lang="en-US" altLang="zh-CN" dirty="0" smtClean="0"/>
              <a:t>(S)</a:t>
            </a:r>
            <a:r>
              <a:rPr lang="zh-CN" altLang="en-US" dirty="0" smtClean="0"/>
              <a:t>，验证</a:t>
            </a:r>
            <a:r>
              <a:rPr lang="en-US" altLang="zh-CN" dirty="0" smtClean="0"/>
              <a:t>R'=R</a:t>
            </a:r>
            <a:r>
              <a:rPr lang="zh-CN" altLang="en-US" dirty="0" smtClean="0"/>
              <a:t>，并揭示承诺</a:t>
            </a:r>
            <a:r>
              <a:rPr lang="en-US" altLang="zh-CN" dirty="0" smtClean="0"/>
              <a:t>b</a:t>
            </a:r>
          </a:p>
          <a:p>
            <a:pPr marL="1314450" lvl="2" indent="-457200"/>
            <a:endParaRPr lang="en-US" altLang="zh-CN" dirty="0" smtClean="0"/>
          </a:p>
          <a:p>
            <a:pPr marL="757238" lvl="1" indent="-300038"/>
            <a:r>
              <a:rPr lang="en-US" altLang="zh-CN" dirty="0" smtClean="0"/>
              <a:t>K</a:t>
            </a:r>
            <a:r>
              <a:rPr lang="zh-CN" altLang="en-US" dirty="0" smtClean="0"/>
              <a:t>使得</a:t>
            </a:r>
            <a:r>
              <a:rPr lang="en-US" altLang="zh-CN" dirty="0" smtClean="0"/>
              <a:t>Bob</a:t>
            </a:r>
            <a:r>
              <a:rPr lang="zh-CN" altLang="en-US" dirty="0" smtClean="0"/>
              <a:t>不能提前揭示承诺</a:t>
            </a:r>
            <a:endParaRPr lang="en-US" altLang="zh-CN" dirty="0" smtClean="0"/>
          </a:p>
          <a:p>
            <a:pPr marL="757238" lvl="1" indent="-300038"/>
            <a:r>
              <a:rPr lang="en-US" altLang="zh-CN" dirty="0" smtClean="0"/>
              <a:t>R</a:t>
            </a:r>
            <a:r>
              <a:rPr lang="zh-CN" altLang="en-US" dirty="0" smtClean="0"/>
              <a:t>使得</a:t>
            </a:r>
            <a:r>
              <a:rPr lang="en-US" altLang="zh-CN" dirty="0" smtClean="0"/>
              <a:t>Alice</a:t>
            </a:r>
            <a:r>
              <a:rPr lang="zh-CN" altLang="en-US" dirty="0" smtClean="0"/>
              <a:t>不能篡改承诺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2662238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smtClean="0">
                <a:solidFill>
                  <a:srgbClr val="FF0000"/>
                </a:solidFill>
              </a:rPr>
              <a:t>使用单向函数的位承诺</a:t>
            </a:r>
            <a:endParaRPr lang="en-US" altLang="zh-CN" dirty="0" smtClean="0">
              <a:solidFill>
                <a:srgbClr val="FF0000"/>
              </a:solidFill>
            </a:endParaRPr>
          </a:p>
          <a:p>
            <a:pPr lvl="1"/>
            <a:r>
              <a:rPr lang="zh-CN" altLang="en-US" dirty="0" smtClean="0"/>
              <a:t>承诺部分：</a:t>
            </a:r>
            <a:endParaRPr lang="en-US" altLang="zh-CN" dirty="0" smtClean="0"/>
          </a:p>
          <a:p>
            <a:pPr marL="914400" lvl="1" indent="-457200">
              <a:buFont typeface="+mj-lt"/>
              <a:buAutoNum type="arabicPeriod"/>
            </a:pPr>
            <a:r>
              <a:rPr lang="en-US" altLang="zh-CN" dirty="0" smtClean="0"/>
              <a:t>Alice</a:t>
            </a:r>
            <a:r>
              <a:rPr lang="zh-CN" altLang="en-US" dirty="0" smtClean="0"/>
              <a:t>产生两个随机位串</a:t>
            </a:r>
            <a:r>
              <a:rPr lang="en-US" altLang="zh-CN" dirty="0" smtClean="0"/>
              <a:t>R</a:t>
            </a:r>
            <a:r>
              <a:rPr lang="en-US" altLang="zh-CN" baseline="-25000" dirty="0" smtClean="0"/>
              <a:t>1</a:t>
            </a:r>
            <a:r>
              <a:rPr lang="zh-CN" altLang="en-US" dirty="0" smtClean="0"/>
              <a:t>，</a:t>
            </a:r>
            <a:r>
              <a:rPr lang="en-US" altLang="zh-CN" dirty="0" smtClean="0"/>
              <a:t>R</a:t>
            </a:r>
            <a:r>
              <a:rPr lang="en-US" altLang="zh-CN" baseline="-25000" dirty="0" smtClean="0"/>
              <a:t>2</a:t>
            </a:r>
          </a:p>
          <a:p>
            <a:pPr marL="914400" lvl="1" indent="-457200">
              <a:buFont typeface="+mj-lt"/>
              <a:buAutoNum type="arabicPeriod"/>
            </a:pPr>
            <a:r>
              <a:rPr lang="en-US" altLang="zh-CN" dirty="0" smtClean="0"/>
              <a:t>Alice</a:t>
            </a:r>
            <a:r>
              <a:rPr lang="zh-CN" altLang="en-US" dirty="0" smtClean="0"/>
              <a:t>产生想承诺的位（串）</a:t>
            </a:r>
            <a:r>
              <a:rPr lang="en-US" altLang="zh-CN" dirty="0" smtClean="0"/>
              <a:t>b</a:t>
            </a:r>
            <a:r>
              <a:rPr lang="zh-CN" altLang="en-US" dirty="0" smtClean="0"/>
              <a:t>，组成消息</a:t>
            </a:r>
            <a:r>
              <a:rPr lang="en-US" altLang="zh-CN" dirty="0" smtClean="0"/>
              <a:t>M=R</a:t>
            </a:r>
            <a:r>
              <a:rPr lang="en-US" altLang="zh-CN" baseline="-25000" dirty="0" smtClean="0"/>
              <a:t>1</a:t>
            </a:r>
            <a:r>
              <a:rPr lang="en-US" altLang="zh-CN" dirty="0" smtClean="0"/>
              <a:t>||R</a:t>
            </a:r>
            <a:r>
              <a:rPr lang="en-US" altLang="zh-CN" baseline="-25000" dirty="0" smtClean="0"/>
              <a:t>2</a:t>
            </a:r>
            <a:r>
              <a:rPr lang="en-US" altLang="zh-CN" dirty="0" smtClean="0"/>
              <a:t>||b</a:t>
            </a:r>
          </a:p>
          <a:p>
            <a:pPr marL="914400" lvl="1" indent="-457200">
              <a:buFont typeface="+mj-lt"/>
              <a:buAutoNum type="arabicPeriod"/>
            </a:pPr>
            <a:r>
              <a:rPr lang="en-US" altLang="zh-CN" dirty="0" smtClean="0"/>
              <a:t>Alice</a:t>
            </a:r>
            <a:r>
              <a:rPr lang="zh-CN" altLang="en-US" dirty="0" smtClean="0"/>
              <a:t>计算</a:t>
            </a:r>
            <a:r>
              <a:rPr lang="en-US" altLang="zh-CN" dirty="0" smtClean="0"/>
              <a:t>h=H(M), A→B</a:t>
            </a:r>
            <a:r>
              <a:rPr lang="zh-CN" altLang="en-US" dirty="0" smtClean="0"/>
              <a:t>：</a:t>
            </a:r>
            <a:r>
              <a:rPr lang="en-US" altLang="zh-CN" dirty="0" smtClean="0"/>
              <a:t>h, R</a:t>
            </a:r>
            <a:r>
              <a:rPr lang="en-US" altLang="zh-CN" baseline="-25000" dirty="0" smtClean="0"/>
              <a:t>1</a:t>
            </a:r>
          </a:p>
          <a:p>
            <a:pPr lvl="2"/>
            <a:endParaRPr lang="en-US" altLang="zh-CN" dirty="0" smtClean="0"/>
          </a:p>
          <a:p>
            <a:pPr lvl="1"/>
            <a:r>
              <a:rPr lang="zh-CN" altLang="en-US" dirty="0" smtClean="0"/>
              <a:t>揭示部分：</a:t>
            </a:r>
            <a:endParaRPr lang="en-US" altLang="zh-CN" dirty="0" smtClean="0"/>
          </a:p>
          <a:p>
            <a:pPr marL="914400" lvl="1" indent="-457200">
              <a:buFont typeface="+mj-lt"/>
              <a:buAutoNum type="arabicPeriod" startAt="4"/>
            </a:pPr>
            <a:r>
              <a:rPr lang="en-US" altLang="zh-CN" dirty="0" smtClean="0"/>
              <a:t>A→B:</a:t>
            </a:r>
            <a:r>
              <a:rPr lang="zh-CN" altLang="en-US" dirty="0" smtClean="0"/>
              <a:t> </a:t>
            </a:r>
            <a:r>
              <a:rPr lang="en-US" altLang="zh-CN" dirty="0" smtClean="0"/>
              <a:t>M</a:t>
            </a:r>
          </a:p>
          <a:p>
            <a:pPr marL="914400" lvl="1" indent="-457200">
              <a:buFont typeface="+mj-lt"/>
              <a:buAutoNum type="arabicPeriod" startAt="4"/>
            </a:pPr>
            <a:r>
              <a:rPr lang="en-US" altLang="zh-CN" dirty="0" smtClean="0"/>
              <a:t>Bob</a:t>
            </a:r>
            <a:r>
              <a:rPr lang="zh-CN" altLang="en-US" dirty="0" smtClean="0"/>
              <a:t>对比</a:t>
            </a:r>
            <a:r>
              <a:rPr lang="en-US" altLang="zh-CN" dirty="0" smtClean="0"/>
              <a:t>R</a:t>
            </a:r>
            <a:r>
              <a:rPr lang="en-US" altLang="zh-CN" baseline="-25000" dirty="0" smtClean="0"/>
              <a:t>1</a:t>
            </a:r>
            <a:r>
              <a:rPr lang="zh-CN" altLang="en-US" dirty="0" smtClean="0"/>
              <a:t>，计算并对比</a:t>
            </a:r>
            <a:r>
              <a:rPr lang="en-US" altLang="zh-CN" dirty="0" smtClean="0"/>
              <a:t>h</a:t>
            </a:r>
            <a:r>
              <a:rPr lang="zh-CN" altLang="en-US" dirty="0" smtClean="0"/>
              <a:t>，如匹配，则接受位承诺</a:t>
            </a:r>
            <a:r>
              <a:rPr lang="en-US" altLang="zh-CN" dirty="0" smtClean="0"/>
              <a:t>b</a:t>
            </a:r>
          </a:p>
          <a:p>
            <a:pPr lvl="2"/>
            <a:endParaRPr lang="en-US" altLang="zh-CN" dirty="0" smtClean="0"/>
          </a:p>
          <a:p>
            <a:pPr lvl="1"/>
            <a:r>
              <a:rPr lang="en-US" altLang="zh-CN" dirty="0" smtClean="0"/>
              <a:t>R</a:t>
            </a:r>
            <a:r>
              <a:rPr lang="en-US" altLang="zh-CN" baseline="-25000" dirty="0" smtClean="0"/>
              <a:t>2</a:t>
            </a:r>
            <a:r>
              <a:rPr lang="zh-CN" altLang="en-US" dirty="0" smtClean="0"/>
              <a:t>的作用是避免</a:t>
            </a:r>
            <a:r>
              <a:rPr lang="en-US" altLang="zh-CN" dirty="0" smtClean="0"/>
              <a:t>Bob</a:t>
            </a:r>
            <a:r>
              <a:rPr lang="zh-CN" altLang="en-US" dirty="0" smtClean="0"/>
              <a:t>做穷举攻击</a:t>
            </a:r>
            <a:endParaRPr lang="en-US" altLang="zh-CN" dirty="0" smtClean="0"/>
          </a:p>
          <a:p>
            <a:pPr lvl="1"/>
            <a:r>
              <a:rPr lang="zh-CN" altLang="en-US" dirty="0" smtClean="0"/>
              <a:t>哈希函数应抗强碰撞</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5925011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Autofit/>
          </a:bodyPr>
          <a:lstStyle/>
          <a:p>
            <a:pPr>
              <a:lnSpc>
                <a:spcPct val="82000"/>
              </a:lnSpc>
            </a:pPr>
            <a:r>
              <a:rPr lang="zh-CN" altLang="en-US" dirty="0" smtClean="0">
                <a:solidFill>
                  <a:srgbClr val="FF0000"/>
                </a:solidFill>
              </a:rPr>
              <a:t>使用伪随机序列发生器的位承诺</a:t>
            </a:r>
            <a:endParaRPr lang="en-US" altLang="zh-CN" dirty="0" smtClean="0">
              <a:solidFill>
                <a:srgbClr val="FF0000"/>
              </a:solidFill>
            </a:endParaRPr>
          </a:p>
          <a:p>
            <a:pPr lvl="1">
              <a:lnSpc>
                <a:spcPct val="82000"/>
              </a:lnSpc>
            </a:pPr>
            <a:r>
              <a:rPr lang="zh-CN" altLang="en-US" dirty="0" smtClean="0"/>
              <a:t>承诺部分：</a:t>
            </a:r>
            <a:endParaRPr lang="en-US" altLang="zh-CN" dirty="0" smtClean="0"/>
          </a:p>
          <a:p>
            <a:pPr marL="914400" lvl="1" indent="-457200">
              <a:lnSpc>
                <a:spcPct val="82000"/>
              </a:lnSpc>
              <a:buFont typeface="+mj-lt"/>
              <a:buAutoNum type="arabicPeriod"/>
            </a:pPr>
            <a:r>
              <a:rPr lang="en-US" altLang="zh-CN" dirty="0" smtClean="0"/>
              <a:t>Bob</a:t>
            </a:r>
            <a:r>
              <a:rPr lang="zh-CN" altLang="en-US" dirty="0" smtClean="0"/>
              <a:t>产生随机位串</a:t>
            </a:r>
            <a:r>
              <a:rPr lang="en-US" altLang="zh-CN" dirty="0" smtClean="0"/>
              <a:t>R</a:t>
            </a:r>
            <a:r>
              <a:rPr lang="en-US" altLang="zh-CN" baseline="-25000" dirty="0" smtClean="0"/>
              <a:t>B</a:t>
            </a:r>
            <a:r>
              <a:rPr lang="zh-CN" altLang="en-US" dirty="0" smtClean="0"/>
              <a:t>，</a:t>
            </a:r>
            <a:r>
              <a:rPr lang="en-US" altLang="zh-CN" dirty="0" smtClean="0"/>
              <a:t>B</a:t>
            </a:r>
            <a:r>
              <a:rPr lang="en-US" dirty="0" smtClean="0"/>
              <a:t>→A: R</a:t>
            </a:r>
            <a:r>
              <a:rPr lang="en-US" baseline="-25000" dirty="0" smtClean="0"/>
              <a:t>B</a:t>
            </a:r>
          </a:p>
          <a:p>
            <a:pPr marL="914400" lvl="1" indent="-457200">
              <a:lnSpc>
                <a:spcPct val="82000"/>
              </a:lnSpc>
              <a:buFont typeface="+mj-lt"/>
              <a:buAutoNum type="arabicPeriod"/>
            </a:pPr>
            <a:r>
              <a:rPr lang="en-US" altLang="zh-CN" dirty="0" smtClean="0"/>
              <a:t>Alice</a:t>
            </a:r>
            <a:r>
              <a:rPr lang="zh-CN" altLang="en-US" dirty="0" smtClean="0"/>
              <a:t>产生想承诺的位（串）</a:t>
            </a:r>
            <a:r>
              <a:rPr lang="en-US" altLang="zh-CN" dirty="0" smtClean="0"/>
              <a:t>b</a:t>
            </a:r>
          </a:p>
          <a:p>
            <a:pPr marL="914400" lvl="1" indent="-457200">
              <a:lnSpc>
                <a:spcPct val="82000"/>
              </a:lnSpc>
              <a:buFont typeface="+mj-lt"/>
              <a:buAutoNum type="arabicPeriod"/>
            </a:pPr>
            <a:r>
              <a:rPr lang="en-US" altLang="zh-CN" dirty="0" smtClean="0"/>
              <a:t>Alice</a:t>
            </a:r>
            <a:r>
              <a:rPr lang="zh-CN" altLang="en-US" dirty="0" smtClean="0"/>
              <a:t>产生随机种子</a:t>
            </a:r>
            <a:r>
              <a:rPr lang="en-US" altLang="zh-CN" dirty="0" smtClean="0"/>
              <a:t>s</a:t>
            </a:r>
            <a:r>
              <a:rPr lang="zh-CN" altLang="en-US" dirty="0" smtClean="0"/>
              <a:t>，用伪随机数发生器产生串</a:t>
            </a:r>
            <a:r>
              <a:rPr lang="en-US" altLang="zh-CN" dirty="0" smtClean="0"/>
              <a:t>R</a:t>
            </a:r>
            <a:r>
              <a:rPr lang="en-US" altLang="zh-CN" baseline="-25000" dirty="0" smtClean="0"/>
              <a:t>A</a:t>
            </a:r>
          </a:p>
          <a:p>
            <a:pPr marL="914400" lvl="1" indent="-457200">
              <a:lnSpc>
                <a:spcPct val="82000"/>
              </a:lnSpc>
              <a:buFont typeface="+mj-lt"/>
              <a:buAutoNum type="arabicPeriod"/>
            </a:pPr>
            <a:r>
              <a:rPr lang="zh-CN" altLang="en-US" dirty="0" smtClean="0"/>
              <a:t>对</a:t>
            </a:r>
            <a:r>
              <a:rPr lang="en-US" altLang="zh-CN" dirty="0" smtClean="0"/>
              <a:t>R</a:t>
            </a:r>
            <a:r>
              <a:rPr lang="en-US" altLang="zh-CN" baseline="-25000" dirty="0" smtClean="0"/>
              <a:t>B</a:t>
            </a:r>
            <a:r>
              <a:rPr lang="zh-CN" altLang="en-US" dirty="0" smtClean="0"/>
              <a:t>的每一位，</a:t>
            </a:r>
            <a:r>
              <a:rPr lang="en-US" altLang="zh-CN" dirty="0" smtClean="0"/>
              <a:t>Alice</a:t>
            </a:r>
            <a:r>
              <a:rPr lang="zh-CN" altLang="en-US" dirty="0" smtClean="0"/>
              <a:t>将</a:t>
            </a:r>
            <a:r>
              <a:rPr lang="en-US" altLang="zh-CN" dirty="0" smtClean="0"/>
              <a:t>(</a:t>
            </a:r>
            <a:r>
              <a:rPr lang="en-US" altLang="zh-CN" dirty="0" err="1" smtClean="0"/>
              <a:t>R</a:t>
            </a:r>
            <a:r>
              <a:rPr lang="en-US" altLang="zh-CN" baseline="-25000" dirty="0" err="1" smtClean="0"/>
              <a:t>B</a:t>
            </a:r>
            <a:r>
              <a:rPr lang="en-US" altLang="zh-CN" dirty="0" err="1" smtClean="0"/>
              <a:t>&amp;b</a:t>
            </a:r>
            <a:r>
              <a:rPr lang="en-US" altLang="zh-CN" dirty="0" smtClean="0"/>
              <a:t>)</a:t>
            </a:r>
            <a:r>
              <a:rPr lang="en-US" altLang="zh-CN" dirty="0" smtClean="0">
                <a:sym typeface="Symbol"/>
              </a:rPr>
              <a:t></a:t>
            </a:r>
            <a:r>
              <a:rPr lang="en-US" altLang="zh-CN" dirty="0" smtClean="0"/>
              <a:t>R</a:t>
            </a:r>
            <a:r>
              <a:rPr lang="en-US" altLang="zh-CN" baseline="-25000" dirty="0" smtClean="0"/>
              <a:t>A</a:t>
            </a:r>
            <a:r>
              <a:rPr lang="zh-CN" altLang="en-US" dirty="0" smtClean="0"/>
              <a:t>发送给</a:t>
            </a:r>
            <a:r>
              <a:rPr lang="en-US" altLang="zh-CN" dirty="0" smtClean="0"/>
              <a:t>Bob</a:t>
            </a:r>
            <a:r>
              <a:rPr lang="zh-CN" altLang="en-US" dirty="0" smtClean="0"/>
              <a:t>：</a:t>
            </a:r>
            <a:endParaRPr lang="en-US" altLang="zh-CN" dirty="0" smtClean="0"/>
          </a:p>
          <a:p>
            <a:pPr marL="1371600" lvl="2" indent="-457200">
              <a:lnSpc>
                <a:spcPct val="82000"/>
              </a:lnSpc>
              <a:buFont typeface="+mj-lt"/>
              <a:buAutoNum type="alphaLcParenR"/>
            </a:pPr>
            <a:r>
              <a:rPr lang="zh-CN" altLang="en-US" dirty="0" smtClean="0"/>
              <a:t>若</a:t>
            </a:r>
            <a:r>
              <a:rPr lang="en-US" altLang="zh-CN" dirty="0" smtClean="0"/>
              <a:t>R</a:t>
            </a:r>
            <a:r>
              <a:rPr lang="en-US" altLang="zh-CN" baseline="-25000" dirty="0" smtClean="0"/>
              <a:t>B</a:t>
            </a:r>
            <a:r>
              <a:rPr lang="zh-CN" altLang="en-US" dirty="0" smtClean="0"/>
              <a:t>的位为</a:t>
            </a:r>
            <a:r>
              <a:rPr lang="en-US" altLang="zh-CN" dirty="0" smtClean="0"/>
              <a:t>0</a:t>
            </a:r>
            <a:r>
              <a:rPr lang="zh-CN" altLang="en-US" dirty="0" smtClean="0"/>
              <a:t>，则为</a:t>
            </a:r>
            <a:r>
              <a:rPr lang="en-US" altLang="zh-CN" dirty="0" smtClean="0"/>
              <a:t>R</a:t>
            </a:r>
            <a:r>
              <a:rPr lang="en-US" altLang="zh-CN" baseline="-25000" dirty="0" smtClean="0"/>
              <a:t>A</a:t>
            </a:r>
          </a:p>
          <a:p>
            <a:pPr marL="1371600" lvl="2" indent="-457200">
              <a:lnSpc>
                <a:spcPct val="82000"/>
              </a:lnSpc>
              <a:buFont typeface="+mj-lt"/>
              <a:buAutoNum type="alphaLcParenR"/>
            </a:pPr>
            <a:r>
              <a:rPr lang="zh-CN" altLang="en-US" dirty="0" smtClean="0"/>
              <a:t>若</a:t>
            </a:r>
            <a:r>
              <a:rPr lang="en-US" altLang="zh-CN" dirty="0" smtClean="0"/>
              <a:t>R</a:t>
            </a:r>
            <a:r>
              <a:rPr lang="en-US" altLang="zh-CN" baseline="-25000" dirty="0" smtClean="0"/>
              <a:t>B</a:t>
            </a:r>
            <a:r>
              <a:rPr lang="zh-CN" altLang="en-US" dirty="0" smtClean="0"/>
              <a:t>的位为</a:t>
            </a:r>
            <a:r>
              <a:rPr lang="en-US" altLang="zh-CN" dirty="0" smtClean="0"/>
              <a:t>1</a:t>
            </a:r>
            <a:r>
              <a:rPr lang="zh-CN" altLang="en-US" dirty="0" smtClean="0"/>
              <a:t>，则为</a:t>
            </a:r>
            <a:r>
              <a:rPr lang="en-US" altLang="zh-CN" dirty="0" smtClean="0"/>
              <a:t>R</a:t>
            </a:r>
            <a:r>
              <a:rPr lang="en-US" altLang="zh-CN" baseline="-25000" dirty="0" smtClean="0"/>
              <a:t>A</a:t>
            </a:r>
            <a:r>
              <a:rPr lang="zh-CN" altLang="en-US" dirty="0" smtClean="0"/>
              <a:t>与</a:t>
            </a:r>
            <a:r>
              <a:rPr lang="en-US" altLang="zh-CN" dirty="0" smtClean="0"/>
              <a:t>b</a:t>
            </a:r>
            <a:r>
              <a:rPr lang="zh-CN" altLang="en-US" dirty="0" smtClean="0"/>
              <a:t>的异或</a:t>
            </a:r>
            <a:endParaRPr lang="en-US" altLang="zh-CN" dirty="0" smtClean="0"/>
          </a:p>
          <a:p>
            <a:pPr lvl="2">
              <a:lnSpc>
                <a:spcPct val="82000"/>
              </a:lnSpc>
            </a:pPr>
            <a:endParaRPr lang="en-US" altLang="zh-CN" dirty="0" smtClean="0"/>
          </a:p>
          <a:p>
            <a:pPr lvl="1">
              <a:lnSpc>
                <a:spcPct val="82000"/>
              </a:lnSpc>
            </a:pPr>
            <a:r>
              <a:rPr lang="zh-CN" altLang="en-US" dirty="0" smtClean="0"/>
              <a:t>揭示部分：</a:t>
            </a:r>
            <a:endParaRPr lang="en-US" altLang="zh-CN" dirty="0" smtClean="0"/>
          </a:p>
          <a:p>
            <a:pPr marL="914400" lvl="1" indent="-457200">
              <a:lnSpc>
                <a:spcPct val="82000"/>
              </a:lnSpc>
              <a:buFont typeface="+mj-lt"/>
              <a:buAutoNum type="arabicPeriod" startAt="5"/>
            </a:pPr>
            <a:r>
              <a:rPr lang="en-US" altLang="zh-CN" dirty="0" smtClean="0"/>
              <a:t>A</a:t>
            </a:r>
            <a:r>
              <a:rPr lang="en-US" dirty="0" smtClean="0"/>
              <a:t> →B: </a:t>
            </a:r>
            <a:r>
              <a:rPr lang="en-US" altLang="zh-CN" dirty="0" smtClean="0"/>
              <a:t>s</a:t>
            </a:r>
          </a:p>
          <a:p>
            <a:pPr marL="914400" lvl="1" indent="-457200">
              <a:lnSpc>
                <a:spcPct val="82000"/>
              </a:lnSpc>
              <a:buFont typeface="+mj-lt"/>
              <a:buAutoNum type="arabicPeriod" startAt="5"/>
            </a:pPr>
            <a:r>
              <a:rPr lang="en-US" altLang="zh-CN" dirty="0" smtClean="0"/>
              <a:t>Bob</a:t>
            </a:r>
            <a:r>
              <a:rPr lang="zh-CN" altLang="en-US" dirty="0" smtClean="0"/>
              <a:t>验证</a:t>
            </a:r>
            <a:r>
              <a:rPr lang="en-US" altLang="zh-CN" dirty="0" smtClean="0"/>
              <a:t>Alice</a:t>
            </a:r>
            <a:r>
              <a:rPr lang="zh-CN" altLang="en-US" dirty="0" smtClean="0"/>
              <a:t>的行为是合理的</a:t>
            </a:r>
            <a:endParaRPr lang="en-US" altLang="zh-CN" dirty="0" smtClean="0"/>
          </a:p>
          <a:p>
            <a:pPr lvl="2">
              <a:lnSpc>
                <a:spcPct val="82000"/>
              </a:lnSpc>
            </a:pPr>
            <a:endParaRPr lang="en-US" altLang="zh-CN" dirty="0" smtClean="0"/>
          </a:p>
          <a:p>
            <a:pPr lvl="1">
              <a:lnSpc>
                <a:spcPct val="82000"/>
              </a:lnSpc>
            </a:pPr>
            <a:r>
              <a:rPr lang="en-US" altLang="zh-CN" dirty="0" smtClean="0"/>
              <a:t>R</a:t>
            </a:r>
            <a:r>
              <a:rPr lang="en-US" altLang="zh-CN" baseline="-25000" dirty="0" smtClean="0"/>
              <a:t>B</a:t>
            </a:r>
            <a:r>
              <a:rPr lang="zh-CN" altLang="en-US" dirty="0" smtClean="0"/>
              <a:t>应足够长，伪随机数发生器不可预测</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1897981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模糊点</a:t>
            </a:r>
            <a:r>
              <a:rPr lang="en-US" altLang="zh-CN" dirty="0" smtClean="0"/>
              <a:t>(blob)</a:t>
            </a:r>
            <a:r>
              <a:rPr lang="zh-CN" altLang="en-US" dirty="0" smtClean="0"/>
              <a:t>：</a:t>
            </a:r>
            <a:r>
              <a:rPr lang="en-US" altLang="zh-CN" dirty="0" smtClean="0"/>
              <a:t>Alice</a:t>
            </a:r>
            <a:r>
              <a:rPr lang="zh-CN" altLang="en-US" dirty="0" smtClean="0"/>
              <a:t>发送给</a:t>
            </a:r>
            <a:r>
              <a:rPr lang="en-US" altLang="zh-CN" dirty="0" smtClean="0"/>
              <a:t>Bob</a:t>
            </a:r>
            <a:r>
              <a:rPr lang="zh-CN" altLang="en-US" dirty="0" smtClean="0"/>
              <a:t>用来做承诺的串</a:t>
            </a:r>
            <a:endParaRPr lang="en-US" altLang="zh-CN" dirty="0" smtClean="0"/>
          </a:p>
          <a:p>
            <a:endParaRPr lang="en-US" dirty="0" smtClean="0"/>
          </a:p>
          <a:p>
            <a:r>
              <a:rPr lang="zh-CN" altLang="en-US" dirty="0" smtClean="0"/>
              <a:t>模糊点的特性：</a:t>
            </a:r>
            <a:endParaRPr lang="en-US" altLang="zh-CN" dirty="0" smtClean="0"/>
          </a:p>
          <a:p>
            <a:pPr lvl="1"/>
            <a:r>
              <a:rPr lang="en-US" altLang="zh-CN" dirty="0" smtClean="0"/>
              <a:t>Alice</a:t>
            </a:r>
            <a:r>
              <a:rPr lang="zh-CN" altLang="en-US" dirty="0" smtClean="0"/>
              <a:t>能够对模糊点承诺，以此来承诺一个位</a:t>
            </a:r>
            <a:endParaRPr lang="en-US" altLang="zh-CN" dirty="0" smtClean="0"/>
          </a:p>
          <a:p>
            <a:pPr lvl="1"/>
            <a:r>
              <a:rPr lang="en-US" altLang="zh-CN" dirty="0" smtClean="0"/>
              <a:t>Alice</a:t>
            </a:r>
            <a:r>
              <a:rPr lang="zh-CN" altLang="en-US" dirty="0" smtClean="0"/>
              <a:t>能够揭示她所承诺的任何模糊点。模糊点被承诺后，</a:t>
            </a:r>
            <a:r>
              <a:rPr lang="en-US" altLang="zh-CN" dirty="0" smtClean="0"/>
              <a:t>Alice</a:t>
            </a:r>
            <a:r>
              <a:rPr lang="zh-CN" altLang="en-US" dirty="0" smtClean="0"/>
              <a:t>无法改变该模糊点所承诺的位值。</a:t>
            </a:r>
            <a:endParaRPr lang="en-US" altLang="zh-CN" dirty="0" smtClean="0"/>
          </a:p>
          <a:p>
            <a:pPr lvl="2"/>
            <a:r>
              <a:rPr lang="zh-CN" altLang="en-US" dirty="0" smtClean="0"/>
              <a:t>因而</a:t>
            </a:r>
            <a:r>
              <a:rPr lang="en-US" altLang="zh-CN" dirty="0" smtClean="0"/>
              <a:t>Bob</a:t>
            </a:r>
            <a:r>
              <a:rPr lang="zh-CN" altLang="en-US" dirty="0" smtClean="0"/>
              <a:t>才能相信</a:t>
            </a:r>
            <a:r>
              <a:rPr lang="en-US" altLang="zh-CN" dirty="0" smtClean="0"/>
              <a:t>Alice</a:t>
            </a:r>
            <a:r>
              <a:rPr lang="zh-CN" altLang="en-US" dirty="0" smtClean="0"/>
              <a:t>没有作弊</a:t>
            </a:r>
            <a:endParaRPr lang="en-US" altLang="zh-CN" dirty="0" smtClean="0"/>
          </a:p>
          <a:p>
            <a:pPr lvl="1"/>
            <a:r>
              <a:rPr lang="en-US" altLang="zh-CN" dirty="0" smtClean="0"/>
              <a:t>Bob</a:t>
            </a:r>
            <a:r>
              <a:rPr lang="zh-CN" altLang="en-US" dirty="0" smtClean="0"/>
              <a:t>不知道</a:t>
            </a:r>
            <a:r>
              <a:rPr lang="en-US" altLang="zh-CN" dirty="0" smtClean="0"/>
              <a:t>Alice</a:t>
            </a:r>
            <a:r>
              <a:rPr lang="zh-CN" altLang="en-US" dirty="0" smtClean="0"/>
              <a:t>将如何揭示未被打开的模糊点，即使他看见</a:t>
            </a:r>
            <a:r>
              <a:rPr lang="en-US" altLang="zh-CN" dirty="0" smtClean="0"/>
              <a:t>Alice</a:t>
            </a:r>
            <a:r>
              <a:rPr lang="zh-CN" altLang="en-US" dirty="0" smtClean="0"/>
              <a:t>揭示别的模糊点</a:t>
            </a:r>
            <a:endParaRPr lang="en-US" altLang="zh-CN" dirty="0" smtClean="0"/>
          </a:p>
          <a:p>
            <a:pPr lvl="2"/>
            <a:r>
              <a:rPr lang="en-US" altLang="zh-CN" dirty="0" smtClean="0"/>
              <a:t>Bob</a:t>
            </a:r>
            <a:r>
              <a:rPr lang="zh-CN" altLang="en-US" dirty="0" smtClean="0"/>
              <a:t>不能作弊</a:t>
            </a:r>
            <a:endParaRPr lang="en-US" altLang="zh-CN" dirty="0" smtClean="0"/>
          </a:p>
          <a:p>
            <a:pPr lvl="1"/>
            <a:r>
              <a:rPr lang="zh-CN" altLang="en-US" dirty="0" smtClean="0"/>
              <a:t>模糊点除了</a:t>
            </a:r>
            <a:r>
              <a:rPr lang="en-US" altLang="zh-CN" dirty="0" smtClean="0"/>
              <a:t>Alice</a:t>
            </a:r>
            <a:r>
              <a:rPr lang="zh-CN" altLang="en-US" dirty="0" smtClean="0"/>
              <a:t>承诺的位外，不携带任何有用信息</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77</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40121104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二、公平的硬币抛掷</a:t>
            </a:r>
            <a:endParaRPr lang="zh-CN" altLang="en-US" dirty="0"/>
          </a:p>
        </p:txBody>
      </p:sp>
      <p:sp>
        <p:nvSpPr>
          <p:cNvPr id="3" name="内容占位符 2"/>
          <p:cNvSpPr>
            <a:spLocks noGrp="1"/>
          </p:cNvSpPr>
          <p:nvPr>
            <p:ph idx="1"/>
          </p:nvPr>
        </p:nvSpPr>
        <p:spPr/>
        <p:txBody>
          <a:bodyPr>
            <a:normAutofit/>
          </a:bodyPr>
          <a:lstStyle/>
          <a:p>
            <a:r>
              <a:rPr lang="zh-CN" altLang="en-US" dirty="0" smtClean="0"/>
              <a:t>懒人</a:t>
            </a:r>
            <a:r>
              <a:rPr lang="en-US" altLang="zh-CN" dirty="0" smtClean="0"/>
              <a:t>Alice</a:t>
            </a:r>
            <a:r>
              <a:rPr lang="zh-CN" altLang="en-US" dirty="0" smtClean="0"/>
              <a:t>和</a:t>
            </a:r>
            <a:r>
              <a:rPr lang="en-US" altLang="zh-CN" dirty="0" smtClean="0"/>
              <a:t>Bob</a:t>
            </a:r>
            <a:r>
              <a:rPr lang="zh-CN" altLang="en-US" dirty="0" smtClean="0"/>
              <a:t>住在一起，一天没水喝了。于是两人想通过掷硬币的方式决定谁去打水。可是没有实际的物理东东让他们抛掷。两人决定用思维来抛掷硬币，然后将两人的结果异或</a:t>
            </a:r>
            <a:endParaRPr lang="en-US" altLang="zh-CN" dirty="0" smtClean="0"/>
          </a:p>
          <a:p>
            <a:pPr lvl="1"/>
            <a:r>
              <a:rPr lang="zh-CN" altLang="en-US" dirty="0" smtClean="0"/>
              <a:t>两人都不相信对方会遵守协议，都努力窃取对方结果</a:t>
            </a:r>
            <a:endParaRPr lang="en-US" altLang="zh-CN" dirty="0" smtClean="0"/>
          </a:p>
          <a:p>
            <a:pPr lvl="1"/>
            <a:r>
              <a:rPr lang="zh-CN" altLang="en-US" dirty="0" smtClean="0"/>
              <a:t>一个解决办法是写下来再出示（不会被掉包？）</a:t>
            </a:r>
            <a:endParaRPr lang="en-US" altLang="zh-CN" dirty="0" smtClean="0"/>
          </a:p>
          <a:p>
            <a:pPr lvl="1"/>
            <a:endParaRPr lang="en-US" altLang="zh-CN" dirty="0" smtClean="0"/>
          </a:p>
          <a:p>
            <a:r>
              <a:rPr lang="zh-CN" altLang="en-US" dirty="0" smtClean="0"/>
              <a:t>可以用位承诺协议来辅助完成：</a:t>
            </a:r>
            <a:endParaRPr lang="en-US" altLang="zh-CN" dirty="0" smtClean="0"/>
          </a:p>
          <a:p>
            <a:pPr lvl="1"/>
            <a:r>
              <a:rPr lang="en-US" altLang="zh-CN" dirty="0" smtClean="0"/>
              <a:t>Alice</a:t>
            </a:r>
            <a:r>
              <a:rPr lang="zh-CN" altLang="en-US" dirty="0" smtClean="0"/>
              <a:t>做一个随机位的承诺</a:t>
            </a:r>
            <a:endParaRPr lang="en-US" altLang="zh-CN" dirty="0" smtClean="0"/>
          </a:p>
          <a:p>
            <a:pPr lvl="1"/>
            <a:r>
              <a:rPr lang="en-US" altLang="zh-CN" dirty="0" smtClean="0"/>
              <a:t>Bob</a:t>
            </a:r>
            <a:r>
              <a:rPr lang="zh-CN" altLang="en-US" dirty="0" smtClean="0"/>
              <a:t>来猜测这个位</a:t>
            </a:r>
            <a:endParaRPr lang="en-US" altLang="zh-CN" dirty="0" smtClean="0"/>
          </a:p>
          <a:p>
            <a:pPr lvl="1"/>
            <a:r>
              <a:rPr lang="en-US" altLang="zh-CN" dirty="0" smtClean="0"/>
              <a:t>Alice</a:t>
            </a:r>
            <a:r>
              <a:rPr lang="zh-CN" altLang="en-US" dirty="0" smtClean="0"/>
              <a:t>揭示结果，若</a:t>
            </a:r>
            <a:r>
              <a:rPr lang="en-US" altLang="zh-CN" dirty="0" smtClean="0"/>
              <a:t>Bob</a:t>
            </a:r>
            <a:r>
              <a:rPr lang="zh-CN" altLang="en-US" dirty="0" smtClean="0"/>
              <a:t>猜中，则</a:t>
            </a:r>
            <a:r>
              <a:rPr lang="en-US" altLang="zh-CN" dirty="0" smtClean="0"/>
              <a:t>Bob</a:t>
            </a:r>
            <a:r>
              <a:rPr lang="zh-CN" altLang="en-US" dirty="0" smtClean="0"/>
              <a:t>赢，否则</a:t>
            </a:r>
            <a:r>
              <a:rPr lang="en-US" altLang="zh-CN" dirty="0" smtClean="0"/>
              <a:t>Bob</a:t>
            </a:r>
            <a:r>
              <a:rPr lang="zh-CN" altLang="en-US" dirty="0" smtClean="0"/>
              <a:t>输</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3344439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使用单向函数的抛币协议</a:t>
            </a:r>
            <a:endParaRPr lang="en-US" altLang="zh-CN" dirty="0" smtClean="0">
              <a:solidFill>
                <a:srgbClr val="FF0000"/>
              </a:solidFill>
            </a:endParaRPr>
          </a:p>
          <a:p>
            <a:pPr marL="914400" lvl="1" indent="-457200">
              <a:buFont typeface="+mj-lt"/>
              <a:buAutoNum type="arabicPeriod"/>
            </a:pPr>
            <a:r>
              <a:rPr lang="en-US" altLang="zh-CN" dirty="0" smtClean="0"/>
              <a:t>Alice</a:t>
            </a:r>
            <a:r>
              <a:rPr lang="zh-CN" altLang="en-US" dirty="0" smtClean="0"/>
              <a:t>随机选择</a:t>
            </a:r>
            <a:r>
              <a:rPr lang="en-US" altLang="zh-CN" dirty="0" smtClean="0"/>
              <a:t>x</a:t>
            </a:r>
            <a:r>
              <a:rPr lang="zh-CN" altLang="en-US" dirty="0" smtClean="0"/>
              <a:t>，计算</a:t>
            </a:r>
            <a:r>
              <a:rPr lang="en-US" altLang="zh-CN" dirty="0" smtClean="0"/>
              <a:t>y=f(x)</a:t>
            </a:r>
            <a:r>
              <a:rPr lang="zh-CN" altLang="en-US" dirty="0" smtClean="0"/>
              <a:t>，</a:t>
            </a:r>
            <a:r>
              <a:rPr lang="en-US" altLang="zh-CN" dirty="0" smtClean="0"/>
              <a:t>f(x)</a:t>
            </a:r>
            <a:r>
              <a:rPr lang="zh-CN" altLang="en-US" dirty="0" smtClean="0"/>
              <a:t>是单向函数</a:t>
            </a:r>
            <a:endParaRPr lang="en-US" altLang="zh-CN" dirty="0" smtClean="0"/>
          </a:p>
          <a:p>
            <a:pPr marL="914400" lvl="1" indent="-457200">
              <a:buFont typeface="+mj-lt"/>
              <a:buAutoNum type="arabicPeriod"/>
            </a:pPr>
            <a:r>
              <a:rPr lang="en-US" altLang="zh-CN" dirty="0" smtClean="0"/>
              <a:t>A</a:t>
            </a:r>
            <a:r>
              <a:rPr lang="en-US" dirty="0" smtClean="0"/>
              <a:t>→</a:t>
            </a:r>
            <a:r>
              <a:rPr lang="en-US" altLang="zh-CN" dirty="0" smtClean="0"/>
              <a:t>B: y</a:t>
            </a:r>
          </a:p>
          <a:p>
            <a:pPr marL="914400" lvl="1" indent="-457200">
              <a:buFont typeface="+mj-lt"/>
              <a:buAutoNum type="arabicPeriod"/>
            </a:pPr>
            <a:r>
              <a:rPr lang="en-US" altLang="zh-CN" dirty="0" smtClean="0"/>
              <a:t>Bob</a:t>
            </a:r>
            <a:r>
              <a:rPr lang="zh-CN" altLang="en-US" dirty="0" smtClean="0"/>
              <a:t>猜测</a:t>
            </a:r>
            <a:r>
              <a:rPr lang="en-US" altLang="zh-CN" dirty="0" smtClean="0"/>
              <a:t>x</a:t>
            </a:r>
            <a:r>
              <a:rPr lang="zh-CN" altLang="en-US" dirty="0" smtClean="0"/>
              <a:t>的奇偶性，将猜测结果发送给</a:t>
            </a:r>
            <a:r>
              <a:rPr lang="en-US" altLang="zh-CN" dirty="0" smtClean="0"/>
              <a:t>Alice</a:t>
            </a:r>
          </a:p>
          <a:p>
            <a:pPr marL="914400" lvl="1" indent="-457200">
              <a:buFont typeface="+mj-lt"/>
              <a:buAutoNum type="arabicPeriod"/>
            </a:pPr>
            <a:r>
              <a:rPr lang="en-US" altLang="zh-CN" dirty="0" smtClean="0"/>
              <a:t>Alice</a:t>
            </a:r>
            <a:r>
              <a:rPr lang="zh-CN" altLang="en-US" dirty="0" smtClean="0"/>
              <a:t>公布掷币结果（若</a:t>
            </a:r>
            <a:r>
              <a:rPr lang="en-US" altLang="zh-CN" dirty="0" smtClean="0"/>
              <a:t>Bob</a:t>
            </a:r>
            <a:r>
              <a:rPr lang="zh-CN" altLang="en-US" dirty="0" smtClean="0"/>
              <a:t>猜测正确，则掷币结果为正面；否则为反面），</a:t>
            </a:r>
            <a:r>
              <a:rPr lang="en-US" altLang="zh-CN" dirty="0" smtClean="0"/>
              <a:t>A</a:t>
            </a:r>
            <a:r>
              <a:rPr lang="en-US" dirty="0" smtClean="0"/>
              <a:t>→B: x</a:t>
            </a:r>
          </a:p>
          <a:p>
            <a:pPr marL="914400" lvl="1" indent="-457200">
              <a:buFont typeface="+mj-lt"/>
              <a:buAutoNum type="arabicPeriod"/>
            </a:pPr>
            <a:r>
              <a:rPr lang="en-US" altLang="zh-CN" dirty="0" smtClean="0"/>
              <a:t>Bob</a:t>
            </a:r>
            <a:r>
              <a:rPr lang="zh-CN" altLang="en-US" dirty="0" smtClean="0"/>
              <a:t>验证</a:t>
            </a:r>
            <a:r>
              <a:rPr lang="en-US" altLang="zh-CN" dirty="0" smtClean="0"/>
              <a:t>y=f(x)</a:t>
            </a:r>
          </a:p>
          <a:p>
            <a:pPr lvl="1"/>
            <a:endParaRPr lang="en-US" altLang="zh-CN" dirty="0" smtClean="0"/>
          </a:p>
          <a:p>
            <a:pPr lvl="1"/>
            <a:r>
              <a:rPr lang="zh-CN" altLang="en-US" dirty="0" smtClean="0"/>
              <a:t>安全性取决于单向函数</a:t>
            </a:r>
            <a:endParaRPr lang="en-US" altLang="zh-CN" dirty="0" smtClean="0"/>
          </a:p>
          <a:p>
            <a:pPr marL="1063625" lvl="2"/>
            <a:r>
              <a:rPr lang="zh-CN" altLang="en-US" dirty="0" smtClean="0"/>
              <a:t>若</a:t>
            </a:r>
            <a:r>
              <a:rPr lang="en-US" altLang="zh-CN" dirty="0" smtClean="0"/>
              <a:t>Alice</a:t>
            </a:r>
            <a:r>
              <a:rPr lang="zh-CN" altLang="en-US" dirty="0" smtClean="0"/>
              <a:t>找到</a:t>
            </a:r>
            <a:r>
              <a:rPr lang="en-US" altLang="zh-CN" dirty="0" smtClean="0"/>
              <a:t>x</a:t>
            </a:r>
            <a:r>
              <a:rPr lang="zh-CN" altLang="en-US" dirty="0" smtClean="0"/>
              <a:t>和</a:t>
            </a:r>
            <a:r>
              <a:rPr lang="en-US" altLang="zh-CN" dirty="0" smtClean="0"/>
              <a:t>x'</a:t>
            </a:r>
            <a:r>
              <a:rPr lang="zh-CN" altLang="en-US" dirty="0" smtClean="0"/>
              <a:t>，满足</a:t>
            </a:r>
            <a:r>
              <a:rPr lang="en-US" altLang="zh-CN" dirty="0" smtClean="0"/>
              <a:t>x</a:t>
            </a:r>
            <a:r>
              <a:rPr lang="zh-CN" altLang="en-US" dirty="0" smtClean="0"/>
              <a:t>为偶且</a:t>
            </a:r>
            <a:r>
              <a:rPr lang="en-US" altLang="zh-CN" dirty="0" smtClean="0"/>
              <a:t>x'</a:t>
            </a:r>
            <a:r>
              <a:rPr lang="zh-CN" altLang="en-US" dirty="0" smtClean="0"/>
              <a:t>为奇，</a:t>
            </a:r>
            <a:r>
              <a:rPr lang="en-US" altLang="zh-CN" dirty="0" smtClean="0"/>
              <a:t>y=f(x)=f(x')</a:t>
            </a:r>
            <a:r>
              <a:rPr lang="zh-CN" altLang="en-US" dirty="0" smtClean="0"/>
              <a:t>，则</a:t>
            </a:r>
            <a:r>
              <a:rPr lang="en-US" altLang="zh-CN" dirty="0" smtClean="0"/>
              <a:t>Alice</a:t>
            </a:r>
            <a:r>
              <a:rPr lang="zh-CN" altLang="en-US" dirty="0" smtClean="0"/>
              <a:t>总能欺骗</a:t>
            </a:r>
            <a:r>
              <a:rPr lang="en-US" altLang="zh-CN" dirty="0" smtClean="0"/>
              <a:t>Bob</a:t>
            </a:r>
          </a:p>
          <a:p>
            <a:pPr marL="1063625" lvl="2"/>
            <a:r>
              <a:rPr lang="zh-CN" altLang="en-US" dirty="0" smtClean="0"/>
              <a:t>若</a:t>
            </a:r>
            <a:r>
              <a:rPr lang="en-US" altLang="zh-CN" dirty="0" smtClean="0"/>
              <a:t>f(x)</a:t>
            </a:r>
            <a:r>
              <a:rPr lang="zh-CN" altLang="en-US" dirty="0" smtClean="0"/>
              <a:t>的某些位与</a:t>
            </a:r>
            <a:r>
              <a:rPr lang="en-US" altLang="zh-CN" dirty="0" smtClean="0"/>
              <a:t>x</a:t>
            </a:r>
            <a:r>
              <a:rPr lang="zh-CN" altLang="en-US" dirty="0" smtClean="0"/>
              <a:t>相关，则</a:t>
            </a:r>
            <a:r>
              <a:rPr lang="en-US" altLang="zh-CN" dirty="0" smtClean="0"/>
              <a:t>Bob</a:t>
            </a:r>
            <a:r>
              <a:rPr lang="zh-CN" altLang="en-US" dirty="0" smtClean="0"/>
              <a:t>至少某些时候能够欺骗</a:t>
            </a:r>
            <a:r>
              <a:rPr lang="en-US" altLang="zh-CN" dirty="0" smtClean="0"/>
              <a:t>Alice</a:t>
            </a:r>
          </a:p>
          <a:p>
            <a:pPr lvl="1"/>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863490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endParaRPr lang="en-US" smtClean="0"/>
          </a:p>
        </p:txBody>
      </p:sp>
      <p:sp>
        <p:nvSpPr>
          <p:cNvPr id="3" name="内容占位符 2"/>
          <p:cNvSpPr>
            <a:spLocks noGrp="1"/>
          </p:cNvSpPr>
          <p:nvPr>
            <p:ph idx="1"/>
          </p:nvPr>
        </p:nvSpPr>
        <p:spPr/>
        <p:txBody>
          <a:bodyPr/>
          <a:lstStyle/>
          <a:p>
            <a:pPr lvl="2">
              <a:defRPr/>
            </a:pPr>
            <a:r>
              <a:rPr lang="zh-CN" altLang="en-US" dirty="0" smtClean="0"/>
              <a:t>当采用按位异或加密时</a:t>
            </a:r>
            <a:endParaRPr lang="en-US" altLang="zh-CN" dirty="0" smtClean="0"/>
          </a:p>
          <a:p>
            <a:pPr marL="1371600" lvl="2" indent="-457200" eaLnBrk="1" hangingPunct="1">
              <a:buFont typeface="+mj-lt"/>
              <a:buAutoNum type="arabicParenR"/>
              <a:defRPr/>
            </a:pPr>
            <a:r>
              <a:rPr lang="en-US" altLang="zh-CN" dirty="0" smtClean="0"/>
              <a:t>Alice -&gt; Bob: M⊕K</a:t>
            </a:r>
            <a:r>
              <a:rPr lang="en-US" altLang="zh-CN" baseline="-25000" dirty="0" smtClean="0"/>
              <a:t>A</a:t>
            </a:r>
          </a:p>
          <a:p>
            <a:pPr marL="1371600" lvl="2" indent="-457200" eaLnBrk="1" hangingPunct="1">
              <a:buFont typeface="+mj-lt"/>
              <a:buAutoNum type="arabicParenR"/>
              <a:defRPr/>
            </a:pPr>
            <a:r>
              <a:rPr lang="en-US" altLang="zh-CN" dirty="0" smtClean="0"/>
              <a:t>Bob -&gt; Alice: (M⊕K</a:t>
            </a:r>
            <a:r>
              <a:rPr lang="en-US" altLang="zh-CN" baseline="-25000" dirty="0" smtClean="0"/>
              <a:t>A</a:t>
            </a:r>
            <a:r>
              <a:rPr lang="en-US" altLang="zh-CN" dirty="0" smtClean="0"/>
              <a:t>)⊕K</a:t>
            </a:r>
            <a:r>
              <a:rPr lang="en-US" altLang="zh-CN" baseline="-25000" dirty="0" smtClean="0"/>
              <a:t>B</a:t>
            </a:r>
            <a:endParaRPr lang="en-US" altLang="zh-CN" dirty="0" smtClean="0"/>
          </a:p>
          <a:p>
            <a:pPr marL="1371600" lvl="2" indent="-457200" eaLnBrk="1" hangingPunct="1">
              <a:buFont typeface="+mj-lt"/>
              <a:buAutoNum type="arabicParenR"/>
              <a:defRPr/>
            </a:pPr>
            <a:r>
              <a:rPr lang="en-US" altLang="zh-CN" dirty="0" smtClean="0"/>
              <a:t>Alice -&gt; Bob: (M⊕K</a:t>
            </a:r>
            <a:r>
              <a:rPr lang="en-US" altLang="zh-CN" baseline="-25000" dirty="0" smtClean="0"/>
              <a:t>A</a:t>
            </a:r>
            <a:r>
              <a:rPr lang="en-US" altLang="zh-CN" dirty="0" smtClean="0"/>
              <a:t>⊕K</a:t>
            </a:r>
            <a:r>
              <a:rPr lang="en-US" altLang="zh-CN" baseline="-25000" dirty="0" smtClean="0"/>
              <a:t>B</a:t>
            </a:r>
            <a:r>
              <a:rPr lang="en-US" altLang="zh-CN" dirty="0" smtClean="0"/>
              <a:t>)⊕K</a:t>
            </a:r>
            <a:r>
              <a:rPr lang="en-US" altLang="zh-CN" baseline="-25000" dirty="0" smtClean="0"/>
              <a:t>A</a:t>
            </a:r>
            <a:r>
              <a:rPr lang="en-US" altLang="zh-CN" dirty="0" smtClean="0"/>
              <a:t>=M⊕K</a:t>
            </a:r>
            <a:r>
              <a:rPr lang="en-US" altLang="zh-CN" baseline="-25000" dirty="0" smtClean="0"/>
              <a:t>B</a:t>
            </a:r>
            <a:endParaRPr lang="en-US" altLang="zh-CN" dirty="0" smtClean="0"/>
          </a:p>
          <a:p>
            <a:pPr marL="1371600" lvl="2" indent="-457200" eaLnBrk="1" hangingPunct="1">
              <a:buFont typeface="+mj-lt"/>
              <a:buAutoNum type="arabicParenR"/>
              <a:defRPr/>
            </a:pPr>
            <a:r>
              <a:rPr lang="en-US" altLang="zh-CN" dirty="0" smtClean="0"/>
              <a:t>Bob:          (M⊕K</a:t>
            </a:r>
            <a:r>
              <a:rPr lang="en-US" altLang="zh-CN" baseline="-25000" dirty="0" smtClean="0"/>
              <a:t>B</a:t>
            </a:r>
            <a:r>
              <a:rPr lang="en-US" altLang="zh-CN" dirty="0" smtClean="0"/>
              <a:t>)⊕K</a:t>
            </a:r>
            <a:r>
              <a:rPr lang="en-US" altLang="zh-CN" baseline="-25000" dirty="0" smtClean="0"/>
              <a:t>B</a:t>
            </a:r>
            <a:r>
              <a:rPr lang="en-US" altLang="zh-CN" dirty="0" smtClean="0"/>
              <a:t>=M</a:t>
            </a:r>
          </a:p>
          <a:p>
            <a:pPr lvl="2">
              <a:defRPr/>
            </a:pPr>
            <a:endParaRPr lang="en-US" dirty="0" smtClean="0"/>
          </a:p>
          <a:p>
            <a:pPr lvl="2">
              <a:defRPr/>
            </a:pPr>
            <a:r>
              <a:rPr lang="en-US" dirty="0" smtClean="0"/>
              <a:t>Postman: (</a:t>
            </a:r>
            <a:r>
              <a:rPr lang="en-US" altLang="zh-CN" dirty="0" smtClean="0"/>
              <a:t>M⊕K</a:t>
            </a:r>
            <a:r>
              <a:rPr lang="en-US" altLang="zh-CN" baseline="-25000" dirty="0" smtClean="0"/>
              <a:t>A</a:t>
            </a:r>
            <a:r>
              <a:rPr lang="en-US" altLang="zh-CN" dirty="0" smtClean="0"/>
              <a:t>) ⊕ [(M⊕K</a:t>
            </a:r>
            <a:r>
              <a:rPr lang="en-US" altLang="zh-CN" baseline="-25000" dirty="0" smtClean="0"/>
              <a:t>A</a:t>
            </a:r>
            <a:r>
              <a:rPr lang="en-US" altLang="zh-CN" dirty="0" smtClean="0"/>
              <a:t>)⊕K</a:t>
            </a:r>
            <a:r>
              <a:rPr lang="en-US" altLang="zh-CN" baseline="-25000" dirty="0" smtClean="0"/>
              <a:t>B</a:t>
            </a:r>
            <a:r>
              <a:rPr lang="en-US" altLang="zh-CN" dirty="0" smtClean="0"/>
              <a:t>] ⊕ (M⊕K</a:t>
            </a:r>
            <a:r>
              <a:rPr lang="en-US" altLang="zh-CN" baseline="-25000" dirty="0" smtClean="0"/>
              <a:t>B</a:t>
            </a:r>
            <a:r>
              <a:rPr lang="en-US" altLang="zh-CN" dirty="0" smtClean="0"/>
              <a:t>)=M</a:t>
            </a:r>
            <a:endParaRPr lang="en-US" dirty="0" smtClean="0"/>
          </a:p>
          <a:p>
            <a:pPr lvl="2">
              <a:defRPr/>
            </a:pPr>
            <a:endParaRPr lang="en-US" dirty="0" smtClean="0"/>
          </a:p>
          <a:p>
            <a:pPr lvl="2">
              <a:defRPr/>
            </a:pPr>
            <a:endParaRPr lang="en-US"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8</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3265247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solidFill>
                  <a:srgbClr val="FF0000"/>
                </a:solidFill>
              </a:rPr>
              <a:t>使用可交换密码的抛币协议</a:t>
            </a:r>
            <a:endParaRPr lang="en-US" altLang="zh-CN" dirty="0" smtClean="0">
              <a:solidFill>
                <a:srgbClr val="FF0000"/>
              </a:solidFill>
            </a:endParaRPr>
          </a:p>
          <a:p>
            <a:pPr lvl="1"/>
            <a:r>
              <a:rPr lang="zh-CN" altLang="en-US" dirty="0" smtClean="0"/>
              <a:t>密码函数满足</a:t>
            </a:r>
            <a:r>
              <a:rPr lang="en-US" altLang="zh-CN" dirty="0" smtClean="0"/>
              <a:t>D</a:t>
            </a:r>
            <a:r>
              <a:rPr lang="en-US" altLang="zh-CN" baseline="-25000" dirty="0" smtClean="0"/>
              <a:t>K1</a:t>
            </a:r>
            <a:r>
              <a:rPr lang="en-US" altLang="zh-CN" dirty="0" smtClean="0"/>
              <a:t>(E</a:t>
            </a:r>
            <a:r>
              <a:rPr lang="en-US" altLang="zh-CN" baseline="-25000" dirty="0" smtClean="0"/>
              <a:t>K2</a:t>
            </a:r>
            <a:r>
              <a:rPr lang="en-US" altLang="zh-CN" dirty="0" smtClean="0"/>
              <a:t>(E</a:t>
            </a:r>
            <a:r>
              <a:rPr lang="en-US" altLang="zh-CN" baseline="-25000" dirty="0" smtClean="0"/>
              <a:t>K1</a:t>
            </a:r>
            <a:r>
              <a:rPr lang="en-US" altLang="zh-CN" dirty="0" smtClean="0"/>
              <a:t>(M)))=E</a:t>
            </a:r>
            <a:r>
              <a:rPr lang="en-US" altLang="zh-CN" baseline="-25000" dirty="0" smtClean="0"/>
              <a:t>K2</a:t>
            </a:r>
            <a:r>
              <a:rPr lang="en-US" altLang="zh-CN" dirty="0" smtClean="0"/>
              <a:t>(M)</a:t>
            </a:r>
          </a:p>
          <a:p>
            <a:pPr marL="914400" lvl="1" indent="-457200">
              <a:buFont typeface="+mj-lt"/>
              <a:buAutoNum type="arabicPeriod"/>
            </a:pPr>
            <a:r>
              <a:rPr lang="en-US" altLang="zh-CN" dirty="0" smtClean="0"/>
              <a:t>Alice</a:t>
            </a:r>
            <a:r>
              <a:rPr lang="zh-CN" altLang="en-US" dirty="0" smtClean="0"/>
              <a:t>和</a:t>
            </a:r>
            <a:r>
              <a:rPr lang="en-US" altLang="zh-CN" dirty="0" smtClean="0"/>
              <a:t>Bob</a:t>
            </a:r>
            <a:r>
              <a:rPr lang="zh-CN" altLang="en-US" dirty="0" smtClean="0"/>
              <a:t>产生各自的密钥</a:t>
            </a:r>
            <a:endParaRPr lang="en-US" altLang="zh-CN" dirty="0" smtClean="0"/>
          </a:p>
          <a:p>
            <a:pPr marL="914400" lvl="1" indent="-457200">
              <a:buFont typeface="+mj-lt"/>
              <a:buAutoNum type="arabicPeriod"/>
            </a:pPr>
            <a:r>
              <a:rPr lang="en-US" altLang="zh-CN" dirty="0" smtClean="0"/>
              <a:t>Alice</a:t>
            </a:r>
            <a:r>
              <a:rPr lang="zh-CN" altLang="en-US" dirty="0" smtClean="0"/>
              <a:t>产生两个消息（</a:t>
            </a:r>
            <a:r>
              <a:rPr lang="en-US" altLang="zh-CN" dirty="0" smtClean="0"/>
              <a:t>M</a:t>
            </a:r>
            <a:r>
              <a:rPr lang="en-US" altLang="zh-CN" baseline="-25000" dirty="0" smtClean="0"/>
              <a:t>1</a:t>
            </a:r>
            <a:r>
              <a:rPr lang="zh-CN" altLang="en-US" dirty="0" smtClean="0"/>
              <a:t>表示正面，</a:t>
            </a:r>
            <a:r>
              <a:rPr lang="en-US" altLang="zh-CN" dirty="0" smtClean="0"/>
              <a:t>M</a:t>
            </a:r>
            <a:r>
              <a:rPr lang="en-US" altLang="zh-CN" baseline="-25000" dirty="0" smtClean="0"/>
              <a:t>2</a:t>
            </a:r>
            <a:r>
              <a:rPr lang="zh-CN" altLang="en-US" dirty="0" smtClean="0"/>
              <a:t>表示反面）。消息中含有特定随机串，用于验证消息没有被篡改。</a:t>
            </a:r>
            <a:endParaRPr lang="en-US" altLang="zh-CN" dirty="0" smtClean="0"/>
          </a:p>
          <a:p>
            <a:pPr marL="914400" lvl="1" indent="-457200">
              <a:buFont typeface="+mj-lt"/>
              <a:buAutoNum type="arabicPeriod"/>
            </a:pPr>
            <a:r>
              <a:rPr lang="en-US" altLang="zh-CN" dirty="0" smtClean="0"/>
              <a:t>Alice</a:t>
            </a:r>
            <a:r>
              <a:rPr lang="zh-CN" altLang="en-US" dirty="0" smtClean="0"/>
              <a:t>将</a:t>
            </a:r>
            <a:r>
              <a:rPr lang="en-US" altLang="zh-CN" dirty="0" smtClean="0"/>
              <a:t>E</a:t>
            </a:r>
            <a:r>
              <a:rPr lang="en-US" altLang="zh-CN" baseline="-25000" dirty="0" smtClean="0"/>
              <a:t>A</a:t>
            </a:r>
            <a:r>
              <a:rPr lang="en-US" altLang="zh-CN" dirty="0" smtClean="0"/>
              <a:t>(M</a:t>
            </a:r>
            <a:r>
              <a:rPr lang="en-US" altLang="zh-CN" baseline="-25000" dirty="0" smtClean="0"/>
              <a:t>1</a:t>
            </a:r>
            <a:r>
              <a:rPr lang="en-US" altLang="zh-CN" dirty="0" smtClean="0"/>
              <a:t>), E</a:t>
            </a:r>
            <a:r>
              <a:rPr lang="en-US" altLang="zh-CN" baseline="-25000" dirty="0" smtClean="0"/>
              <a:t>A</a:t>
            </a:r>
            <a:r>
              <a:rPr lang="en-US" altLang="zh-CN" dirty="0" smtClean="0"/>
              <a:t>(M</a:t>
            </a:r>
            <a:r>
              <a:rPr lang="en-US" altLang="zh-CN" baseline="-25000" dirty="0" smtClean="0"/>
              <a:t>2</a:t>
            </a:r>
            <a:r>
              <a:rPr lang="en-US" altLang="zh-CN" dirty="0" smtClean="0"/>
              <a:t>)</a:t>
            </a:r>
            <a:r>
              <a:rPr lang="zh-CN" altLang="en-US" dirty="0" smtClean="0"/>
              <a:t>，以随机顺序发送给</a:t>
            </a:r>
            <a:r>
              <a:rPr lang="en-US" altLang="zh-CN" dirty="0" smtClean="0"/>
              <a:t>Bob</a:t>
            </a:r>
          </a:p>
          <a:p>
            <a:pPr marL="914400" lvl="1" indent="-457200">
              <a:buFont typeface="+mj-lt"/>
              <a:buAutoNum type="arabicPeriod"/>
            </a:pPr>
            <a:r>
              <a:rPr lang="en-US" altLang="zh-CN" dirty="0" smtClean="0"/>
              <a:t>Bob</a:t>
            </a:r>
            <a:r>
              <a:rPr lang="zh-CN" altLang="en-US" dirty="0" smtClean="0"/>
              <a:t>随机选择一个，加密后回送给</a:t>
            </a:r>
            <a:r>
              <a:rPr lang="en-US" altLang="zh-CN" dirty="0" smtClean="0"/>
              <a:t>Alice</a:t>
            </a:r>
          </a:p>
          <a:p>
            <a:pPr marL="914400" lvl="1" indent="-457200">
              <a:buFont typeface="+mj-lt"/>
              <a:buAutoNum type="arabicPeriod"/>
            </a:pPr>
            <a:r>
              <a:rPr lang="en-US" altLang="zh-CN" dirty="0" smtClean="0"/>
              <a:t>Alice</a:t>
            </a:r>
            <a:r>
              <a:rPr lang="zh-CN" altLang="en-US" dirty="0" smtClean="0"/>
              <a:t>用自己的密钥解密，再送给</a:t>
            </a:r>
            <a:r>
              <a:rPr lang="en-US" altLang="zh-CN" dirty="0" smtClean="0"/>
              <a:t>Bob</a:t>
            </a:r>
          </a:p>
          <a:p>
            <a:pPr marL="914400" lvl="1" indent="-457200">
              <a:buFont typeface="+mj-lt"/>
              <a:buAutoNum type="arabicPeriod"/>
            </a:pPr>
            <a:r>
              <a:rPr lang="en-US" altLang="zh-CN" dirty="0" smtClean="0"/>
              <a:t>Bob</a:t>
            </a:r>
            <a:r>
              <a:rPr lang="zh-CN" altLang="en-US" dirty="0" smtClean="0"/>
              <a:t>用自己的密钥解密，得到掷币结果。将解密的消息回送</a:t>
            </a:r>
            <a:r>
              <a:rPr lang="en-US" altLang="zh-CN" dirty="0" smtClean="0"/>
              <a:t>Alice</a:t>
            </a:r>
          </a:p>
          <a:p>
            <a:pPr marL="914400" lvl="1" indent="-457200">
              <a:buFont typeface="+mj-lt"/>
              <a:buAutoNum type="arabicPeriod"/>
            </a:pPr>
            <a:r>
              <a:rPr lang="en-US" altLang="zh-CN" dirty="0" smtClean="0"/>
              <a:t>Alice</a:t>
            </a:r>
            <a:r>
              <a:rPr lang="zh-CN" altLang="en-US" dirty="0" smtClean="0"/>
              <a:t>读取掷币结果，并验证特定随机串的正确性</a:t>
            </a:r>
            <a:endParaRPr lang="en-US" altLang="zh-CN" dirty="0" smtClean="0"/>
          </a:p>
          <a:p>
            <a:pPr marL="914400" lvl="1" indent="-457200">
              <a:buFont typeface="+mj-lt"/>
              <a:buAutoNum type="arabicPeriod"/>
            </a:pPr>
            <a:r>
              <a:rPr lang="en-US" altLang="zh-CN" dirty="0" smtClean="0"/>
              <a:t>Alice</a:t>
            </a:r>
            <a:r>
              <a:rPr lang="zh-CN" altLang="en-US" dirty="0" smtClean="0"/>
              <a:t>和</a:t>
            </a:r>
            <a:r>
              <a:rPr lang="en-US" altLang="zh-CN" dirty="0" smtClean="0"/>
              <a:t>Bob</a:t>
            </a:r>
            <a:r>
              <a:rPr lang="zh-CN" altLang="en-US" dirty="0" smtClean="0"/>
              <a:t>出示密钥以便双方能验证对方没有欺诈</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1053548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三、智力扑克</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类似公平抛掷硬币</a:t>
            </a:r>
            <a:endParaRPr lang="en-US" altLang="zh-CN" dirty="0" smtClean="0"/>
          </a:p>
          <a:p>
            <a:r>
              <a:rPr lang="zh-CN" altLang="en-US" dirty="0" smtClean="0"/>
              <a:t>允许</a:t>
            </a:r>
            <a:r>
              <a:rPr lang="en-US" altLang="zh-CN" dirty="0" smtClean="0"/>
              <a:t>Alice</a:t>
            </a:r>
            <a:r>
              <a:rPr lang="zh-CN" altLang="en-US" dirty="0" smtClean="0"/>
              <a:t>和</a:t>
            </a:r>
            <a:r>
              <a:rPr lang="en-US" altLang="zh-CN" dirty="0" smtClean="0"/>
              <a:t>Bob</a:t>
            </a:r>
            <a:r>
              <a:rPr lang="zh-CN" altLang="en-US" dirty="0" smtClean="0"/>
              <a:t>在网络上玩扑克</a:t>
            </a:r>
            <a:endParaRPr lang="en-US" altLang="zh-CN" dirty="0" smtClean="0"/>
          </a:p>
          <a:p>
            <a:pPr marL="914400" lvl="1" indent="-457200">
              <a:buFont typeface="+mj-lt"/>
              <a:buAutoNum type="arabicPeriod"/>
            </a:pPr>
            <a:r>
              <a:rPr lang="en-US" altLang="zh-CN" dirty="0" smtClean="0"/>
              <a:t>Alice</a:t>
            </a:r>
            <a:r>
              <a:rPr lang="zh-CN" altLang="en-US" dirty="0" smtClean="0"/>
              <a:t>和</a:t>
            </a:r>
            <a:r>
              <a:rPr lang="en-US" altLang="zh-CN" dirty="0" smtClean="0"/>
              <a:t>Bob</a:t>
            </a:r>
            <a:r>
              <a:rPr lang="zh-CN" altLang="en-US" dirty="0" smtClean="0"/>
              <a:t>产生自己的密钥</a:t>
            </a:r>
            <a:endParaRPr lang="en-US" altLang="zh-CN" dirty="0" smtClean="0"/>
          </a:p>
          <a:p>
            <a:pPr marL="914400" lvl="1" indent="-457200">
              <a:buFont typeface="+mj-lt"/>
              <a:buAutoNum type="arabicPeriod"/>
            </a:pPr>
            <a:r>
              <a:rPr lang="en-US" altLang="zh-CN" dirty="0" smtClean="0"/>
              <a:t>Alice</a:t>
            </a:r>
            <a:r>
              <a:rPr lang="zh-CN" altLang="en-US" dirty="0" smtClean="0"/>
              <a:t>产生</a:t>
            </a:r>
            <a:r>
              <a:rPr lang="en-US" altLang="zh-CN" dirty="0" smtClean="0"/>
              <a:t>52</a:t>
            </a:r>
            <a:r>
              <a:rPr lang="zh-CN" altLang="en-US" dirty="0" smtClean="0"/>
              <a:t>个消息</a:t>
            </a:r>
            <a:r>
              <a:rPr lang="en-US" altLang="zh-CN" dirty="0" smtClean="0"/>
              <a:t>M</a:t>
            </a:r>
            <a:r>
              <a:rPr lang="en-US" altLang="zh-CN" baseline="-25000" dirty="0" smtClean="0"/>
              <a:t>1</a:t>
            </a:r>
            <a:r>
              <a:rPr lang="en-US" altLang="zh-CN" dirty="0" smtClean="0"/>
              <a:t>,M</a:t>
            </a:r>
            <a:r>
              <a:rPr lang="en-US" altLang="zh-CN" baseline="-25000" dirty="0" smtClean="0"/>
              <a:t>2</a:t>
            </a:r>
            <a:r>
              <a:rPr lang="en-US" altLang="zh-CN" dirty="0" smtClean="0"/>
              <a:t>,…,M</a:t>
            </a:r>
            <a:r>
              <a:rPr lang="en-US" altLang="zh-CN" baseline="-25000" dirty="0" smtClean="0"/>
              <a:t>52</a:t>
            </a:r>
            <a:r>
              <a:rPr lang="zh-CN" altLang="en-US" dirty="0" smtClean="0"/>
              <a:t>，加密后传给</a:t>
            </a:r>
            <a:r>
              <a:rPr lang="en-US" altLang="zh-CN" dirty="0" smtClean="0"/>
              <a:t>Bob</a:t>
            </a:r>
          </a:p>
          <a:p>
            <a:pPr marL="914400" lvl="1" indent="-457200">
              <a:buFont typeface="+mj-lt"/>
              <a:buAutoNum type="arabicPeriod"/>
            </a:pPr>
            <a:r>
              <a:rPr lang="en-US" altLang="zh-CN" dirty="0" smtClean="0"/>
              <a:t>Bob</a:t>
            </a:r>
            <a:r>
              <a:rPr lang="zh-CN" altLang="en-US" dirty="0" smtClean="0"/>
              <a:t>随机选取</a:t>
            </a:r>
            <a:r>
              <a:rPr lang="en-US" altLang="zh-CN" dirty="0" smtClean="0"/>
              <a:t>5</a:t>
            </a:r>
            <a:r>
              <a:rPr lang="zh-CN" altLang="en-US" dirty="0" smtClean="0"/>
              <a:t>张，用他的密钥加密后回送给</a:t>
            </a:r>
            <a:r>
              <a:rPr lang="en-US" altLang="zh-CN" dirty="0" smtClean="0"/>
              <a:t>Alice</a:t>
            </a:r>
          </a:p>
          <a:p>
            <a:pPr marL="914400" lvl="1" indent="-457200">
              <a:buFont typeface="+mj-lt"/>
              <a:buAutoNum type="arabicPeriod"/>
            </a:pPr>
            <a:r>
              <a:rPr lang="en-US" altLang="zh-CN" dirty="0" smtClean="0"/>
              <a:t>Alice</a:t>
            </a:r>
            <a:r>
              <a:rPr lang="zh-CN" altLang="en-US" dirty="0" smtClean="0"/>
              <a:t>解密后，再送给</a:t>
            </a:r>
            <a:r>
              <a:rPr lang="en-US" altLang="zh-CN" dirty="0" smtClean="0"/>
              <a:t>Bob</a:t>
            </a:r>
          </a:p>
          <a:p>
            <a:pPr marL="914400" lvl="1" indent="-457200">
              <a:buFont typeface="+mj-lt"/>
              <a:buAutoNum type="arabicPeriod"/>
            </a:pPr>
            <a:r>
              <a:rPr lang="en-US" altLang="zh-CN" dirty="0" smtClean="0"/>
              <a:t>Bob</a:t>
            </a:r>
            <a:r>
              <a:rPr lang="zh-CN" altLang="en-US" dirty="0" smtClean="0"/>
              <a:t>解密后得到自己的</a:t>
            </a:r>
            <a:r>
              <a:rPr lang="en-US" altLang="zh-CN" dirty="0" smtClean="0"/>
              <a:t>5</a:t>
            </a:r>
            <a:r>
              <a:rPr lang="zh-CN" altLang="en-US" dirty="0" smtClean="0"/>
              <a:t>张牌</a:t>
            </a:r>
            <a:endParaRPr lang="en-US" altLang="zh-CN" dirty="0" smtClean="0"/>
          </a:p>
          <a:p>
            <a:pPr marL="914400" lvl="1" indent="-457200">
              <a:buFont typeface="+mj-lt"/>
              <a:buAutoNum type="arabicPeriod"/>
            </a:pPr>
            <a:r>
              <a:rPr lang="en-US" altLang="zh-CN" dirty="0" smtClean="0"/>
              <a:t>Bob</a:t>
            </a:r>
            <a:r>
              <a:rPr lang="zh-CN" altLang="en-US" dirty="0" smtClean="0"/>
              <a:t>从剩下的消息中随机选取</a:t>
            </a:r>
            <a:r>
              <a:rPr lang="en-US" altLang="zh-CN" dirty="0" smtClean="0"/>
              <a:t>5</a:t>
            </a:r>
            <a:r>
              <a:rPr lang="zh-CN" altLang="en-US" dirty="0" smtClean="0"/>
              <a:t>张，回送给</a:t>
            </a:r>
            <a:r>
              <a:rPr lang="en-US" altLang="zh-CN" dirty="0" smtClean="0"/>
              <a:t>Alice</a:t>
            </a:r>
          </a:p>
          <a:p>
            <a:pPr marL="914400" lvl="1" indent="-457200">
              <a:buFont typeface="+mj-lt"/>
              <a:buAutoNum type="arabicPeriod"/>
            </a:pPr>
            <a:r>
              <a:rPr lang="en-US" altLang="zh-CN" dirty="0" smtClean="0"/>
              <a:t>Alice</a:t>
            </a:r>
            <a:r>
              <a:rPr lang="zh-CN" altLang="en-US" dirty="0" smtClean="0"/>
              <a:t>解密后得到自己的</a:t>
            </a:r>
            <a:r>
              <a:rPr lang="en-US" altLang="zh-CN" dirty="0" smtClean="0"/>
              <a:t>5</a:t>
            </a:r>
            <a:r>
              <a:rPr lang="zh-CN" altLang="en-US" dirty="0" smtClean="0"/>
              <a:t>张牌</a:t>
            </a:r>
            <a:endParaRPr lang="en-US" altLang="zh-CN" dirty="0" smtClean="0"/>
          </a:p>
          <a:p>
            <a:pPr marL="914400" lvl="1" indent="-457200">
              <a:buFont typeface="+mj-lt"/>
              <a:buAutoNum type="arabicPeriod"/>
            </a:pPr>
            <a:r>
              <a:rPr lang="zh-CN" altLang="en-US" dirty="0" smtClean="0"/>
              <a:t>游戏结束后，双方出示自己的牌和密钥来确认没有欺诈</a:t>
            </a:r>
            <a:endParaRPr lang="en-US" altLang="zh-CN" dirty="0" smtClean="0"/>
          </a:p>
          <a:p>
            <a:pPr lvl="1"/>
            <a:endParaRPr lang="en-US" altLang="zh-CN" dirty="0" smtClean="0"/>
          </a:p>
          <a:p>
            <a:pPr lvl="1"/>
            <a:r>
              <a:rPr lang="zh-CN" altLang="en-US" dirty="0" smtClean="0"/>
              <a:t>重复</a:t>
            </a:r>
            <a:r>
              <a:rPr lang="en-US" altLang="zh-CN" dirty="0" smtClean="0"/>
              <a:t>3~7</a:t>
            </a:r>
            <a:r>
              <a:rPr lang="zh-CN" altLang="en-US" dirty="0" smtClean="0"/>
              <a:t>步，可以继续发牌</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6885083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smtClean="0">
                <a:solidFill>
                  <a:srgbClr val="FF0000"/>
                </a:solidFill>
              </a:rPr>
              <a:t>三方智力扑克</a:t>
            </a:r>
            <a:endParaRPr lang="en-US" altLang="zh-CN" dirty="0" smtClean="0">
              <a:solidFill>
                <a:srgbClr val="FF0000"/>
              </a:solidFill>
            </a:endParaRPr>
          </a:p>
          <a:p>
            <a:pPr marL="914400" lvl="1" indent="-457200">
              <a:buFont typeface="+mj-lt"/>
              <a:buAutoNum type="arabicPeriod"/>
            </a:pPr>
            <a:r>
              <a:rPr lang="en-US" altLang="zh-CN" dirty="0" smtClean="0"/>
              <a:t>Alice</a:t>
            </a:r>
            <a:r>
              <a:rPr lang="zh-CN" altLang="en-US" dirty="0" smtClean="0"/>
              <a:t>，</a:t>
            </a:r>
            <a:r>
              <a:rPr lang="en-US" altLang="zh-CN" dirty="0" smtClean="0"/>
              <a:t>Bob</a:t>
            </a:r>
            <a:r>
              <a:rPr lang="zh-CN" altLang="en-US" dirty="0" smtClean="0"/>
              <a:t>和</a:t>
            </a:r>
            <a:r>
              <a:rPr lang="en-US" altLang="zh-CN" dirty="0" smtClean="0"/>
              <a:t>Carol</a:t>
            </a:r>
            <a:r>
              <a:rPr lang="zh-CN" altLang="en-US" dirty="0" smtClean="0"/>
              <a:t>产生各自的密钥</a:t>
            </a:r>
            <a:endParaRPr lang="en-US" altLang="zh-CN" dirty="0" smtClean="0"/>
          </a:p>
          <a:p>
            <a:pPr marL="914400" lvl="1" indent="-457200">
              <a:buFont typeface="+mj-lt"/>
              <a:buAutoNum type="arabicPeriod"/>
            </a:pPr>
            <a:r>
              <a:rPr lang="en-US" altLang="zh-CN" dirty="0" smtClean="0"/>
              <a:t>Alice</a:t>
            </a:r>
            <a:r>
              <a:rPr lang="zh-CN" altLang="en-US" dirty="0" smtClean="0"/>
              <a:t>产生</a:t>
            </a:r>
            <a:r>
              <a:rPr lang="en-US" altLang="zh-CN" dirty="0" smtClean="0"/>
              <a:t>52</a:t>
            </a:r>
            <a:r>
              <a:rPr lang="zh-CN" altLang="en-US" dirty="0" smtClean="0"/>
              <a:t>个消息，加密后传给</a:t>
            </a:r>
            <a:r>
              <a:rPr lang="en-US" altLang="zh-CN" dirty="0" smtClean="0"/>
              <a:t>Bob</a:t>
            </a:r>
            <a:r>
              <a:rPr lang="zh-CN" altLang="en-US" dirty="0" smtClean="0"/>
              <a:t>：</a:t>
            </a:r>
            <a:r>
              <a:rPr lang="en-US" altLang="zh-CN" dirty="0" smtClean="0"/>
              <a:t>E</a:t>
            </a:r>
            <a:r>
              <a:rPr lang="en-US" altLang="zh-CN" baseline="-25000" dirty="0" smtClean="0"/>
              <a:t>A</a:t>
            </a:r>
            <a:r>
              <a:rPr lang="en-US" altLang="zh-CN" dirty="0" smtClean="0"/>
              <a:t>(</a:t>
            </a:r>
            <a:r>
              <a:rPr lang="en-US" altLang="zh-CN" dirty="0" err="1" smtClean="0"/>
              <a:t>M</a:t>
            </a:r>
            <a:r>
              <a:rPr lang="en-US" altLang="zh-CN" baseline="-25000" dirty="0" err="1" smtClean="0"/>
              <a:t>n</a:t>
            </a:r>
            <a:r>
              <a:rPr lang="en-US" altLang="zh-CN" dirty="0" smtClean="0"/>
              <a:t>)</a:t>
            </a:r>
          </a:p>
          <a:p>
            <a:pPr marL="914400" lvl="1" indent="-457200">
              <a:buFont typeface="+mj-lt"/>
              <a:buAutoNum type="arabicPeriod"/>
            </a:pPr>
            <a:r>
              <a:rPr lang="en-US" altLang="zh-CN" dirty="0" smtClean="0"/>
              <a:t>Bob</a:t>
            </a:r>
            <a:r>
              <a:rPr lang="zh-CN" altLang="en-US" dirty="0" smtClean="0"/>
              <a:t>随机选择</a:t>
            </a:r>
            <a:r>
              <a:rPr lang="en-US" altLang="zh-CN" dirty="0" smtClean="0"/>
              <a:t>5</a:t>
            </a:r>
            <a:r>
              <a:rPr lang="zh-CN" altLang="en-US" dirty="0" smtClean="0"/>
              <a:t>张牌，加密后送给</a:t>
            </a:r>
            <a:r>
              <a:rPr lang="en-US" altLang="zh-CN" dirty="0" smtClean="0"/>
              <a:t>Alice</a:t>
            </a:r>
            <a:r>
              <a:rPr lang="zh-CN" altLang="en-US" dirty="0" smtClean="0"/>
              <a:t>：</a:t>
            </a:r>
            <a:r>
              <a:rPr lang="en-US" altLang="zh-CN" dirty="0" smtClean="0"/>
              <a:t>E</a:t>
            </a:r>
            <a:r>
              <a:rPr lang="en-US" altLang="zh-CN" baseline="-25000" dirty="0" smtClean="0"/>
              <a:t>B</a:t>
            </a:r>
            <a:r>
              <a:rPr lang="en-US" altLang="zh-CN" dirty="0" smtClean="0"/>
              <a:t>(E</a:t>
            </a:r>
            <a:r>
              <a:rPr lang="en-US" altLang="zh-CN" baseline="-25000" dirty="0" smtClean="0"/>
              <a:t>A</a:t>
            </a:r>
            <a:r>
              <a:rPr lang="en-US" altLang="zh-CN" dirty="0" smtClean="0"/>
              <a:t>(M</a:t>
            </a:r>
            <a:r>
              <a:rPr lang="en-US" altLang="zh-CN" baseline="-25000" dirty="0" smtClean="0"/>
              <a:t>n</a:t>
            </a:r>
            <a:r>
              <a:rPr lang="en-US" altLang="zh-CN" dirty="0" smtClean="0"/>
              <a:t>))</a:t>
            </a:r>
          </a:p>
          <a:p>
            <a:pPr marL="914400" lvl="1" indent="-457200">
              <a:buFont typeface="+mj-lt"/>
              <a:buAutoNum type="arabicPeriod"/>
            </a:pPr>
            <a:r>
              <a:rPr lang="en-US" altLang="zh-CN" dirty="0" smtClean="0"/>
              <a:t>Bob</a:t>
            </a:r>
            <a:r>
              <a:rPr lang="zh-CN" altLang="en-US" dirty="0" smtClean="0"/>
              <a:t>将剩下</a:t>
            </a:r>
            <a:r>
              <a:rPr lang="en-US" altLang="zh-CN" dirty="0" smtClean="0"/>
              <a:t>47</a:t>
            </a:r>
            <a:r>
              <a:rPr lang="zh-CN" altLang="en-US" dirty="0" smtClean="0"/>
              <a:t>张牌送给</a:t>
            </a:r>
            <a:r>
              <a:rPr lang="en-US" altLang="zh-CN" dirty="0" smtClean="0"/>
              <a:t>Carol</a:t>
            </a:r>
            <a:r>
              <a:rPr lang="zh-CN" altLang="en-US" dirty="0" smtClean="0"/>
              <a:t>：</a:t>
            </a:r>
            <a:r>
              <a:rPr lang="en-US" altLang="zh-CN" dirty="0" smtClean="0"/>
              <a:t>E</a:t>
            </a:r>
            <a:r>
              <a:rPr lang="en-US" altLang="zh-CN" baseline="-25000" dirty="0" smtClean="0"/>
              <a:t>A</a:t>
            </a:r>
            <a:r>
              <a:rPr lang="en-US" altLang="zh-CN" dirty="0" smtClean="0"/>
              <a:t>(M)</a:t>
            </a:r>
          </a:p>
          <a:p>
            <a:pPr marL="914400" lvl="1" indent="-457200">
              <a:buFont typeface="+mj-lt"/>
              <a:buAutoNum type="arabicPeriod"/>
            </a:pPr>
            <a:r>
              <a:rPr lang="en-US" altLang="zh-CN" dirty="0" smtClean="0"/>
              <a:t>Carol</a:t>
            </a:r>
            <a:r>
              <a:rPr lang="zh-CN" altLang="en-US" dirty="0" smtClean="0"/>
              <a:t>随机选择</a:t>
            </a:r>
            <a:r>
              <a:rPr lang="en-US" altLang="zh-CN" dirty="0" smtClean="0"/>
              <a:t>5</a:t>
            </a:r>
            <a:r>
              <a:rPr lang="zh-CN" altLang="en-US" dirty="0" smtClean="0"/>
              <a:t>张牌，加密后送给</a:t>
            </a:r>
            <a:r>
              <a:rPr lang="en-US" altLang="zh-CN" dirty="0" smtClean="0"/>
              <a:t>Alice</a:t>
            </a:r>
            <a:r>
              <a:rPr lang="zh-CN" altLang="en-US" dirty="0" smtClean="0"/>
              <a:t>：</a:t>
            </a:r>
            <a:r>
              <a:rPr lang="en-US" altLang="zh-CN" dirty="0" smtClean="0"/>
              <a:t>E</a:t>
            </a:r>
            <a:r>
              <a:rPr lang="en-US" altLang="zh-CN" baseline="-25000" dirty="0" smtClean="0"/>
              <a:t>C</a:t>
            </a:r>
            <a:r>
              <a:rPr lang="en-US" altLang="zh-CN" dirty="0" smtClean="0"/>
              <a:t>(E</a:t>
            </a:r>
            <a:r>
              <a:rPr lang="en-US" altLang="zh-CN" baseline="-25000" dirty="0" smtClean="0"/>
              <a:t>A</a:t>
            </a:r>
            <a:r>
              <a:rPr lang="en-US" altLang="zh-CN" dirty="0" smtClean="0"/>
              <a:t>(</a:t>
            </a:r>
            <a:r>
              <a:rPr lang="en-US" altLang="zh-CN" dirty="0" err="1" smtClean="0"/>
              <a:t>M</a:t>
            </a:r>
            <a:r>
              <a:rPr lang="en-US" altLang="zh-CN" baseline="-25000" dirty="0" err="1" smtClean="0"/>
              <a:t>n</a:t>
            </a:r>
            <a:r>
              <a:rPr lang="en-US" altLang="zh-CN" dirty="0" smtClean="0"/>
              <a:t>))</a:t>
            </a:r>
          </a:p>
          <a:p>
            <a:pPr marL="914400" lvl="1" indent="-457200">
              <a:buFont typeface="+mj-lt"/>
              <a:buAutoNum type="arabicPeriod"/>
            </a:pPr>
            <a:r>
              <a:rPr lang="en-US" altLang="zh-CN" dirty="0" smtClean="0"/>
              <a:t>Alice</a:t>
            </a:r>
            <a:r>
              <a:rPr lang="zh-CN" altLang="en-US" dirty="0" smtClean="0"/>
              <a:t>解密回送的消息，并返回</a:t>
            </a:r>
            <a:r>
              <a:rPr lang="en-US" altLang="zh-CN" dirty="0" smtClean="0"/>
              <a:t>Bob (E</a:t>
            </a:r>
            <a:r>
              <a:rPr lang="en-US" altLang="zh-CN" baseline="-25000" dirty="0" smtClean="0"/>
              <a:t>B</a:t>
            </a:r>
            <a:r>
              <a:rPr lang="en-US" altLang="zh-CN" dirty="0" smtClean="0"/>
              <a:t>(</a:t>
            </a:r>
            <a:r>
              <a:rPr lang="en-US" altLang="zh-CN" dirty="0" err="1" smtClean="0"/>
              <a:t>M</a:t>
            </a:r>
            <a:r>
              <a:rPr lang="en-US" altLang="zh-CN" baseline="-25000" dirty="0" err="1" smtClean="0"/>
              <a:t>n</a:t>
            </a:r>
            <a:r>
              <a:rPr lang="en-US" altLang="zh-CN" dirty="0" smtClean="0"/>
              <a:t>))</a:t>
            </a:r>
            <a:r>
              <a:rPr lang="zh-CN" altLang="en-US" dirty="0" smtClean="0"/>
              <a:t>及</a:t>
            </a:r>
            <a:r>
              <a:rPr lang="en-US" altLang="zh-CN" dirty="0" smtClean="0"/>
              <a:t>Carol (E</a:t>
            </a:r>
            <a:r>
              <a:rPr lang="en-US" altLang="zh-CN" baseline="-25000" dirty="0" smtClean="0"/>
              <a:t>C</a:t>
            </a:r>
            <a:r>
              <a:rPr lang="en-US" altLang="zh-CN" dirty="0" smtClean="0"/>
              <a:t>(</a:t>
            </a:r>
            <a:r>
              <a:rPr lang="en-US" altLang="zh-CN" dirty="0" err="1" smtClean="0"/>
              <a:t>M</a:t>
            </a:r>
            <a:r>
              <a:rPr lang="en-US" altLang="zh-CN" baseline="-25000" dirty="0" err="1" smtClean="0"/>
              <a:t>n</a:t>
            </a:r>
            <a:r>
              <a:rPr lang="en-US" altLang="zh-CN" dirty="0" smtClean="0"/>
              <a:t>))</a:t>
            </a:r>
          </a:p>
          <a:p>
            <a:pPr marL="914400" lvl="1" indent="-457200">
              <a:buFont typeface="+mj-lt"/>
              <a:buAutoNum type="arabicPeriod"/>
            </a:pPr>
            <a:r>
              <a:rPr lang="en-US" altLang="zh-CN" dirty="0" smtClean="0"/>
              <a:t>Bob</a:t>
            </a:r>
            <a:r>
              <a:rPr lang="zh-CN" altLang="en-US" dirty="0" smtClean="0"/>
              <a:t>和</a:t>
            </a:r>
            <a:r>
              <a:rPr lang="en-US" altLang="zh-CN" dirty="0" smtClean="0"/>
              <a:t>Carol</a:t>
            </a:r>
            <a:r>
              <a:rPr lang="zh-CN" altLang="en-US" dirty="0" smtClean="0"/>
              <a:t>各自解密，获得自己的牌</a:t>
            </a:r>
            <a:endParaRPr lang="en-US" altLang="zh-CN" dirty="0" smtClean="0"/>
          </a:p>
          <a:p>
            <a:pPr marL="914400" lvl="1" indent="-457200">
              <a:buFont typeface="+mj-lt"/>
              <a:buAutoNum type="arabicPeriod"/>
            </a:pPr>
            <a:r>
              <a:rPr lang="en-US" altLang="zh-CN" dirty="0" smtClean="0"/>
              <a:t>Carol</a:t>
            </a:r>
            <a:r>
              <a:rPr lang="zh-CN" altLang="en-US" dirty="0" smtClean="0"/>
              <a:t>从剩下的牌中随机取</a:t>
            </a:r>
            <a:r>
              <a:rPr lang="en-US" altLang="zh-CN" dirty="0" smtClean="0"/>
              <a:t>5</a:t>
            </a:r>
            <a:r>
              <a:rPr lang="zh-CN" altLang="en-US" dirty="0" smtClean="0"/>
              <a:t>张，送给</a:t>
            </a:r>
            <a:r>
              <a:rPr lang="en-US" altLang="zh-CN" dirty="0" smtClean="0"/>
              <a:t>Alice</a:t>
            </a:r>
            <a:r>
              <a:rPr lang="zh-CN" altLang="en-US" dirty="0" smtClean="0"/>
              <a:t>：</a:t>
            </a:r>
            <a:r>
              <a:rPr lang="en-US" altLang="zh-CN" dirty="0" smtClean="0"/>
              <a:t>E</a:t>
            </a:r>
            <a:r>
              <a:rPr lang="en-US" altLang="zh-CN" baseline="-25000" dirty="0" smtClean="0"/>
              <a:t>A</a:t>
            </a:r>
            <a:r>
              <a:rPr lang="en-US" altLang="zh-CN" dirty="0" smtClean="0"/>
              <a:t>(</a:t>
            </a:r>
            <a:r>
              <a:rPr lang="en-US" altLang="zh-CN" dirty="0" err="1" smtClean="0"/>
              <a:t>M</a:t>
            </a:r>
            <a:r>
              <a:rPr lang="en-US" altLang="zh-CN" baseline="-25000" dirty="0" err="1" smtClean="0"/>
              <a:t>n</a:t>
            </a:r>
            <a:r>
              <a:rPr lang="en-US" altLang="zh-CN" dirty="0" smtClean="0"/>
              <a:t>)</a:t>
            </a:r>
          </a:p>
          <a:p>
            <a:pPr marL="914400" lvl="1" indent="-457200">
              <a:buFont typeface="+mj-lt"/>
              <a:buAutoNum type="arabicPeriod"/>
            </a:pPr>
            <a:r>
              <a:rPr lang="en-US" altLang="zh-CN" dirty="0" smtClean="0"/>
              <a:t>Alice</a:t>
            </a:r>
            <a:r>
              <a:rPr lang="zh-CN" altLang="en-US" dirty="0" smtClean="0"/>
              <a:t>解密，获得自己的牌</a:t>
            </a:r>
            <a:endParaRPr lang="en-US" altLang="zh-CN" dirty="0" smtClean="0"/>
          </a:p>
          <a:p>
            <a:pPr marL="914400" lvl="1" indent="-457200">
              <a:buFont typeface="+mj-lt"/>
              <a:buAutoNum type="arabicPeriod"/>
            </a:pPr>
            <a:r>
              <a:rPr lang="zh-CN" altLang="en-US" dirty="0" smtClean="0"/>
              <a:t>游戏结束后，各方出示自己的牌和密钥，确认没有欺诈</a:t>
            </a:r>
            <a:endParaRPr lang="en-US" altLang="zh-CN" dirty="0" smtClean="0"/>
          </a:p>
          <a:p>
            <a:pPr lvl="1"/>
            <a:endParaRPr lang="en-US" altLang="zh-CN" dirty="0" smtClean="0"/>
          </a:p>
          <a:p>
            <a:pPr lvl="1"/>
            <a:r>
              <a:rPr lang="en-US" altLang="zh-CN" dirty="0" smtClean="0"/>
              <a:t>Carol</a:t>
            </a:r>
            <a:r>
              <a:rPr lang="zh-CN" altLang="en-US" dirty="0" smtClean="0"/>
              <a:t>可以将剩下的</a:t>
            </a:r>
            <a:r>
              <a:rPr lang="en-US" altLang="zh-CN" dirty="0" smtClean="0"/>
              <a:t>37</a:t>
            </a:r>
            <a:r>
              <a:rPr lang="zh-CN" altLang="en-US" dirty="0" smtClean="0"/>
              <a:t>张牌送给</a:t>
            </a:r>
            <a:r>
              <a:rPr lang="en-US" altLang="zh-CN" dirty="0" smtClean="0"/>
              <a:t>Bob</a:t>
            </a:r>
            <a:r>
              <a:rPr lang="zh-CN" altLang="en-US" dirty="0" smtClean="0"/>
              <a:t>，开始下一轮发牌</a:t>
            </a:r>
            <a:endParaRPr lang="en-US" altLang="zh-CN" dirty="0" smtClean="0"/>
          </a:p>
          <a:p>
            <a:pPr lvl="1"/>
            <a:r>
              <a:rPr lang="zh-CN" altLang="en-US" dirty="0" smtClean="0"/>
              <a:t>该协议假定</a:t>
            </a:r>
            <a:r>
              <a:rPr lang="en-US" altLang="zh-CN" dirty="0" smtClean="0"/>
              <a:t>Alice</a:t>
            </a:r>
            <a:r>
              <a:rPr lang="zh-CN" altLang="en-US" dirty="0" smtClean="0"/>
              <a:t>不会窃听网络</a:t>
            </a:r>
            <a:endParaRPr lang="en-US" altLang="zh-CN" dirty="0" smtClean="0"/>
          </a:p>
          <a:p>
            <a:pPr lvl="1"/>
            <a:r>
              <a:rPr lang="en-US" altLang="zh-CN" dirty="0" smtClean="0"/>
              <a:t>Alice</a:t>
            </a:r>
            <a:r>
              <a:rPr lang="zh-CN" altLang="en-US" dirty="0" smtClean="0"/>
              <a:t>可以和其中一方进行联合欺诈第三方</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82</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8"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1410717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抗联合欺诈的三方智力扑克</a:t>
            </a:r>
            <a:endParaRPr lang="en-US" altLang="zh-CN" dirty="0" smtClean="0">
              <a:solidFill>
                <a:srgbClr val="FF0000"/>
              </a:solidFill>
            </a:endParaRPr>
          </a:p>
          <a:p>
            <a:pPr marL="914400" lvl="1" indent="-457200">
              <a:buFont typeface="+mj-lt"/>
              <a:buAutoNum type="arabicPeriod"/>
            </a:pPr>
            <a:r>
              <a:rPr lang="en-US" altLang="zh-CN" dirty="0" smtClean="0"/>
              <a:t>Alice</a:t>
            </a:r>
            <a:r>
              <a:rPr lang="zh-CN" altLang="en-US" dirty="0" smtClean="0"/>
              <a:t>、</a:t>
            </a:r>
            <a:r>
              <a:rPr lang="en-US" altLang="zh-CN" dirty="0" smtClean="0"/>
              <a:t>Bob</a:t>
            </a:r>
            <a:r>
              <a:rPr lang="zh-CN" altLang="en-US" dirty="0" smtClean="0"/>
              <a:t>和</a:t>
            </a:r>
            <a:r>
              <a:rPr lang="en-US" altLang="zh-CN" dirty="0" smtClean="0"/>
              <a:t>Carol</a:t>
            </a:r>
            <a:r>
              <a:rPr lang="zh-CN" altLang="en-US" dirty="0" smtClean="0"/>
              <a:t>产生各自的私钥</a:t>
            </a:r>
            <a:endParaRPr lang="en-US" altLang="zh-CN" dirty="0" smtClean="0"/>
          </a:p>
          <a:p>
            <a:pPr marL="914400" lvl="1" indent="-457200">
              <a:buFont typeface="+mj-lt"/>
              <a:buAutoNum type="arabicPeriod"/>
            </a:pPr>
            <a:r>
              <a:rPr lang="en-US" altLang="zh-CN" dirty="0" smtClean="0"/>
              <a:t>Alice</a:t>
            </a:r>
            <a:r>
              <a:rPr lang="zh-CN" altLang="en-US" dirty="0" smtClean="0"/>
              <a:t>产生</a:t>
            </a:r>
            <a:r>
              <a:rPr lang="en-US" altLang="zh-CN" dirty="0" smtClean="0"/>
              <a:t>52</a:t>
            </a:r>
            <a:r>
              <a:rPr lang="zh-CN" altLang="en-US" dirty="0" smtClean="0"/>
              <a:t>个消息，加密后传给</a:t>
            </a:r>
            <a:r>
              <a:rPr lang="en-US" altLang="zh-CN" dirty="0" smtClean="0"/>
              <a:t>Bob</a:t>
            </a:r>
          </a:p>
          <a:p>
            <a:pPr marL="914400" lvl="1" indent="-457200">
              <a:buFont typeface="+mj-lt"/>
              <a:buAutoNum type="arabicPeriod"/>
            </a:pPr>
            <a:r>
              <a:rPr lang="en-US" altLang="zh-CN" dirty="0" smtClean="0"/>
              <a:t>Bob</a:t>
            </a:r>
            <a:r>
              <a:rPr lang="zh-CN" altLang="en-US" dirty="0" smtClean="0"/>
              <a:t>加密后传给</a:t>
            </a:r>
            <a:r>
              <a:rPr lang="en-US" altLang="zh-CN" dirty="0" smtClean="0"/>
              <a:t>Carol</a:t>
            </a:r>
          </a:p>
          <a:p>
            <a:pPr marL="914400" lvl="1" indent="-457200">
              <a:buFont typeface="+mj-lt"/>
              <a:buAutoNum type="arabicPeriod"/>
            </a:pPr>
            <a:r>
              <a:rPr lang="en-US" altLang="zh-CN" dirty="0" smtClean="0"/>
              <a:t>Carol</a:t>
            </a:r>
            <a:r>
              <a:rPr lang="zh-CN" altLang="en-US" dirty="0" smtClean="0"/>
              <a:t>加密后传给</a:t>
            </a:r>
            <a:r>
              <a:rPr lang="en-US" altLang="zh-CN" dirty="0" smtClean="0"/>
              <a:t>Alice</a:t>
            </a:r>
          </a:p>
          <a:p>
            <a:pPr marL="914400" lvl="1" indent="-457200">
              <a:buFont typeface="+mj-lt"/>
              <a:buAutoNum type="arabicPeriod"/>
            </a:pPr>
            <a:r>
              <a:rPr lang="zh-CN" altLang="en-US" dirty="0" smtClean="0"/>
              <a:t>三个人依次执行以下步骤：</a:t>
            </a:r>
            <a:endParaRPr lang="en-US" altLang="zh-CN" dirty="0" smtClean="0"/>
          </a:p>
          <a:p>
            <a:pPr marL="1260000" lvl="2" indent="-360000">
              <a:buFont typeface="+mj-lt"/>
              <a:buAutoNum type="alphaLcParenR"/>
            </a:pPr>
            <a:r>
              <a:rPr lang="zh-CN" altLang="en-US" dirty="0" smtClean="0"/>
              <a:t>自己随机选取</a:t>
            </a:r>
            <a:r>
              <a:rPr lang="en-US" altLang="zh-CN" dirty="0" smtClean="0"/>
              <a:t>5</a:t>
            </a:r>
            <a:r>
              <a:rPr lang="zh-CN" altLang="en-US" dirty="0" smtClean="0"/>
              <a:t>张牌，交给另两人解密，回传后再自己解密，得到自己的牌</a:t>
            </a:r>
            <a:endParaRPr lang="en-US" altLang="zh-CN" dirty="0" smtClean="0"/>
          </a:p>
          <a:p>
            <a:pPr marL="1260000" lvl="2" indent="-360000">
              <a:buFont typeface="+mj-lt"/>
              <a:buAutoNum type="alphaLcParenR"/>
            </a:pPr>
            <a:r>
              <a:rPr lang="zh-CN" altLang="en-US" dirty="0" smtClean="0"/>
              <a:t>把剩下的牌传给下一个人</a:t>
            </a:r>
            <a:endParaRPr lang="en-US" altLang="zh-CN" dirty="0" smtClean="0"/>
          </a:p>
          <a:p>
            <a:pPr marL="914400" lvl="1" indent="-457200">
              <a:buFont typeface="+mj-lt"/>
              <a:buAutoNum type="arabicPeriod"/>
            </a:pPr>
            <a:r>
              <a:rPr lang="zh-CN" altLang="en-US" dirty="0" smtClean="0"/>
              <a:t>游戏的最后各方公布自己的牌和密钥，确认没有欺诈</a:t>
            </a:r>
            <a:endParaRPr lang="en-US" altLang="zh-CN" dirty="0" smtClean="0"/>
          </a:p>
          <a:p>
            <a:pPr lvl="1"/>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8493498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对扑克协议的攻击</a:t>
            </a:r>
            <a:endParaRPr lang="en-US" altLang="zh-CN" dirty="0" smtClean="0"/>
          </a:p>
          <a:p>
            <a:pPr lvl="1"/>
            <a:r>
              <a:rPr lang="zh-CN" altLang="en-US" dirty="0" smtClean="0"/>
              <a:t>前三个协议都是基于可交换密码的</a:t>
            </a:r>
            <a:endParaRPr lang="en-US" altLang="zh-CN" dirty="0" smtClean="0"/>
          </a:p>
          <a:p>
            <a:pPr lvl="1"/>
            <a:r>
              <a:rPr lang="zh-CN" altLang="en-US" dirty="0" smtClean="0"/>
              <a:t>如果使用的是</a:t>
            </a:r>
            <a:r>
              <a:rPr lang="en-US" altLang="zh-CN" dirty="0" smtClean="0"/>
              <a:t>RSA</a:t>
            </a:r>
            <a:r>
              <a:rPr lang="zh-CN" altLang="en-US" dirty="0" smtClean="0"/>
              <a:t>算法，则</a:t>
            </a:r>
            <a:r>
              <a:rPr lang="en-US" altLang="zh-CN" dirty="0" smtClean="0"/>
              <a:t>Alice</a:t>
            </a:r>
            <a:r>
              <a:rPr lang="zh-CN" altLang="en-US" dirty="0" smtClean="0"/>
              <a:t>可以对牌做标记，例如</a:t>
            </a:r>
            <a:endParaRPr lang="en-US" altLang="zh-CN" dirty="0" smtClean="0"/>
          </a:p>
          <a:p>
            <a:pPr lvl="2"/>
            <a:r>
              <a:rPr lang="zh-CN" altLang="en-US" dirty="0" smtClean="0"/>
              <a:t>二次剩余的加密结果也是二次剩余</a:t>
            </a:r>
            <a:endParaRPr lang="en-US" altLang="zh-CN" dirty="0" smtClean="0"/>
          </a:p>
          <a:p>
            <a:pPr lvl="2"/>
            <a:r>
              <a:rPr lang="zh-CN" altLang="en-US" dirty="0" smtClean="0"/>
              <a:t>可以将某些牌用二次剩余数的消息来表示</a:t>
            </a:r>
            <a:endParaRPr lang="en-US" altLang="zh-CN" dirty="0" smtClean="0"/>
          </a:p>
          <a:p>
            <a:pPr lvl="2"/>
            <a:endParaRPr lang="en-US" altLang="zh-CN" dirty="0" smtClean="0"/>
          </a:p>
          <a:p>
            <a:r>
              <a:rPr lang="zh-CN" altLang="en-US" dirty="0" smtClean="0">
                <a:solidFill>
                  <a:srgbClr val="FF0000"/>
                </a:solidFill>
              </a:rPr>
              <a:t>匿名密钥分配</a:t>
            </a:r>
            <a:endParaRPr lang="en-US" altLang="zh-CN" dirty="0" smtClean="0">
              <a:solidFill>
                <a:srgbClr val="FF0000"/>
              </a:solidFill>
            </a:endParaRPr>
          </a:p>
          <a:p>
            <a:pPr lvl="1"/>
            <a:r>
              <a:rPr lang="zh-CN" altLang="en-US" sz="2000" dirty="0" smtClean="0"/>
              <a:t>不希望</a:t>
            </a:r>
            <a:r>
              <a:rPr lang="en-US" altLang="zh-CN" sz="2000" dirty="0" smtClean="0"/>
              <a:t>KDC</a:t>
            </a:r>
            <a:r>
              <a:rPr lang="zh-CN" altLang="en-US" sz="2000" dirty="0" smtClean="0"/>
              <a:t>知道它所分配的密钥</a:t>
            </a:r>
            <a:endParaRPr lang="en-US" altLang="zh-CN" sz="2000" dirty="0" smtClean="0"/>
          </a:p>
          <a:p>
            <a:pPr marL="914400" lvl="1" indent="-457200">
              <a:buFont typeface="+mj-lt"/>
              <a:buAutoNum type="arabicParenR"/>
            </a:pPr>
            <a:r>
              <a:rPr lang="en-US" altLang="zh-CN" sz="2000" dirty="0" smtClean="0"/>
              <a:t>KDC</a:t>
            </a:r>
            <a:r>
              <a:rPr lang="zh-CN" altLang="en-US" sz="2000" dirty="0" smtClean="0"/>
              <a:t>产生密钥序列，逐位用公钥加密，并公开</a:t>
            </a:r>
            <a:endParaRPr lang="en-US" altLang="zh-CN" sz="2000" dirty="0" smtClean="0"/>
          </a:p>
          <a:p>
            <a:pPr marL="914400" lvl="1" indent="-457200">
              <a:buFont typeface="+mj-lt"/>
              <a:buAutoNum type="arabicParenR"/>
            </a:pPr>
            <a:r>
              <a:rPr lang="en-US" altLang="zh-CN" sz="2000" dirty="0" smtClean="0"/>
              <a:t>Alice</a:t>
            </a:r>
            <a:r>
              <a:rPr lang="zh-CN" altLang="en-US" sz="2000" dirty="0" smtClean="0"/>
              <a:t>随机选取一段密钥，用自己的公钥加密</a:t>
            </a:r>
            <a:endParaRPr lang="en-US" altLang="zh-CN" sz="2000" dirty="0" smtClean="0"/>
          </a:p>
          <a:p>
            <a:pPr marL="914400" lvl="1" indent="-457200">
              <a:buFont typeface="+mj-lt"/>
              <a:buAutoNum type="arabicParenR"/>
            </a:pPr>
            <a:r>
              <a:rPr lang="en-US" altLang="zh-CN" sz="2000" dirty="0" smtClean="0"/>
              <a:t>Alice</a:t>
            </a:r>
            <a:r>
              <a:rPr lang="zh-CN" altLang="en-US" sz="2000" dirty="0" smtClean="0"/>
              <a:t>等待一段时间后（使</a:t>
            </a:r>
            <a:r>
              <a:rPr lang="en-US" altLang="zh-CN" sz="2000" dirty="0" smtClean="0"/>
              <a:t>KDC</a:t>
            </a:r>
            <a:r>
              <a:rPr lang="zh-CN" altLang="en-US" sz="2000" dirty="0" smtClean="0"/>
              <a:t>无法得知她的选择），将加密的密钥送给</a:t>
            </a:r>
            <a:r>
              <a:rPr lang="en-US" altLang="zh-CN" sz="2000" dirty="0" smtClean="0"/>
              <a:t>KDC</a:t>
            </a:r>
          </a:p>
          <a:p>
            <a:pPr marL="914400" lvl="1" indent="-457200">
              <a:buFont typeface="+mj-lt"/>
              <a:buAutoNum type="arabicParenR"/>
            </a:pPr>
            <a:r>
              <a:rPr lang="en-US" altLang="zh-CN" sz="2000" dirty="0" smtClean="0"/>
              <a:t>KDC</a:t>
            </a:r>
            <a:r>
              <a:rPr lang="zh-CN" altLang="en-US" sz="2000" dirty="0" smtClean="0"/>
              <a:t>用私钥解密，并将结果送给</a:t>
            </a:r>
            <a:r>
              <a:rPr lang="en-US" altLang="zh-CN" sz="2000" dirty="0" smtClean="0"/>
              <a:t>Alice</a:t>
            </a:r>
          </a:p>
          <a:p>
            <a:pPr marL="914400" lvl="1" indent="-457200">
              <a:buFont typeface="+mj-lt"/>
              <a:buAutoNum type="arabicParenR"/>
            </a:pPr>
            <a:r>
              <a:rPr lang="en-US" altLang="zh-CN" sz="2000" dirty="0" smtClean="0"/>
              <a:t>Alice</a:t>
            </a:r>
            <a:r>
              <a:rPr lang="zh-CN" altLang="en-US" sz="2000" dirty="0" smtClean="0"/>
              <a:t>用自己的私钥解密，得到密钥</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28445601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dirty="0" smtClean="0"/>
              <a:t>四、不经意传输 </a:t>
            </a:r>
            <a:r>
              <a:rPr lang="en-US" altLang="zh-CN" dirty="0" smtClean="0"/>
              <a:t>Oblivious Transfer</a:t>
            </a:r>
            <a:endParaRPr lang="zh-CN" altLang="en-US" dirty="0"/>
          </a:p>
        </p:txBody>
      </p:sp>
      <p:sp>
        <p:nvSpPr>
          <p:cNvPr id="3" name="内容占位符 2"/>
          <p:cNvSpPr>
            <a:spLocks noGrp="1"/>
          </p:cNvSpPr>
          <p:nvPr>
            <p:ph idx="1"/>
          </p:nvPr>
        </p:nvSpPr>
        <p:spPr>
          <a:xfrm>
            <a:off x="457200" y="1295400"/>
            <a:ext cx="8291264" cy="5029200"/>
          </a:xfrm>
        </p:spPr>
        <p:txBody>
          <a:bodyPr>
            <a:normAutofit lnSpcReduction="10000"/>
          </a:bodyPr>
          <a:lstStyle/>
          <a:p>
            <a:r>
              <a:rPr lang="zh-CN" altLang="en-US" dirty="0" smtClean="0"/>
              <a:t>情景</a:t>
            </a:r>
            <a:r>
              <a:rPr lang="en-US" altLang="zh-CN" dirty="0" smtClean="0"/>
              <a:t>1</a:t>
            </a:r>
            <a:r>
              <a:rPr lang="zh-CN" altLang="en-US" dirty="0" smtClean="0"/>
              <a:t>：</a:t>
            </a:r>
            <a:endParaRPr lang="en-US" altLang="zh-CN" dirty="0" smtClean="0"/>
          </a:p>
          <a:p>
            <a:pPr lvl="1"/>
            <a:r>
              <a:rPr lang="en-US" altLang="zh-CN" dirty="0" smtClean="0"/>
              <a:t>Alice</a:t>
            </a:r>
            <a:r>
              <a:rPr lang="zh-CN" altLang="en-US" dirty="0" smtClean="0"/>
              <a:t>有一个秘密，想用</a:t>
            </a:r>
            <a:r>
              <a:rPr lang="en-US" altLang="zh-CN" dirty="0" smtClean="0"/>
              <a:t>100</a:t>
            </a:r>
            <a:r>
              <a:rPr lang="zh-CN" altLang="en-US" dirty="0" smtClean="0"/>
              <a:t>元的价格卖给</a:t>
            </a:r>
            <a:r>
              <a:rPr lang="en-US" altLang="zh-CN" dirty="0" smtClean="0"/>
              <a:t>Bob</a:t>
            </a:r>
            <a:r>
              <a:rPr lang="zh-CN" altLang="en-US" dirty="0" smtClean="0"/>
              <a:t>。而</a:t>
            </a:r>
            <a:r>
              <a:rPr lang="en-US" altLang="zh-CN" dirty="0" smtClean="0"/>
              <a:t>Bob</a:t>
            </a:r>
            <a:r>
              <a:rPr lang="zh-CN" altLang="en-US" dirty="0" smtClean="0"/>
              <a:t>只有</a:t>
            </a:r>
            <a:r>
              <a:rPr lang="en-US" altLang="zh-CN" dirty="0" smtClean="0"/>
              <a:t>50</a:t>
            </a:r>
            <a:r>
              <a:rPr lang="zh-CN" altLang="en-US" dirty="0" smtClean="0"/>
              <a:t>元，秘密又不能分为两半。两人协商的结果是：</a:t>
            </a:r>
            <a:r>
              <a:rPr lang="en-US" altLang="zh-CN" dirty="0" smtClean="0"/>
              <a:t>Bob</a:t>
            </a:r>
            <a:r>
              <a:rPr lang="zh-CN" altLang="en-US" dirty="0" smtClean="0"/>
              <a:t>付</a:t>
            </a:r>
            <a:r>
              <a:rPr lang="en-US" altLang="zh-CN" dirty="0" smtClean="0"/>
              <a:t>50</a:t>
            </a:r>
            <a:r>
              <a:rPr lang="zh-CN" altLang="en-US" dirty="0" smtClean="0"/>
              <a:t>元，</a:t>
            </a:r>
            <a:r>
              <a:rPr lang="en-US" altLang="zh-CN" dirty="0" smtClean="0"/>
              <a:t>Alice</a:t>
            </a:r>
            <a:r>
              <a:rPr lang="zh-CN" altLang="en-US" dirty="0" smtClean="0"/>
              <a:t>以某种方式传递消息给</a:t>
            </a:r>
            <a:r>
              <a:rPr lang="en-US" altLang="zh-CN" dirty="0" smtClean="0"/>
              <a:t>Bob</a:t>
            </a:r>
            <a:r>
              <a:rPr lang="zh-CN" altLang="en-US" dirty="0" smtClean="0"/>
              <a:t>，使</a:t>
            </a:r>
            <a:r>
              <a:rPr lang="en-US" altLang="zh-CN" dirty="0" smtClean="0"/>
              <a:t>Bob</a:t>
            </a:r>
            <a:r>
              <a:rPr lang="zh-CN" altLang="en-US" dirty="0" smtClean="0"/>
              <a:t>只有</a:t>
            </a:r>
            <a:r>
              <a:rPr lang="en-US" altLang="zh-CN" dirty="0" smtClean="0"/>
              <a:t>50%</a:t>
            </a:r>
            <a:r>
              <a:rPr lang="zh-CN" altLang="en-US" dirty="0" smtClean="0"/>
              <a:t>的几率得到消息。</a:t>
            </a:r>
            <a:r>
              <a:rPr lang="en-US" altLang="zh-CN" dirty="0" smtClean="0"/>
              <a:t>Alice</a:t>
            </a:r>
            <a:r>
              <a:rPr lang="zh-CN" altLang="en-US" dirty="0" smtClean="0"/>
              <a:t>对</a:t>
            </a:r>
            <a:r>
              <a:rPr lang="en-US" altLang="zh-CN" dirty="0" smtClean="0"/>
              <a:t>Bob</a:t>
            </a:r>
            <a:r>
              <a:rPr lang="zh-CN" altLang="en-US" dirty="0" smtClean="0"/>
              <a:t>是否得到消息不知情。</a:t>
            </a:r>
          </a:p>
          <a:p>
            <a:endParaRPr lang="en-US" altLang="zh-CN" dirty="0" smtClean="0"/>
          </a:p>
          <a:p>
            <a:r>
              <a:rPr lang="en-US" altLang="zh-CN" dirty="0" smtClean="0"/>
              <a:t>Rabin</a:t>
            </a:r>
            <a:r>
              <a:rPr lang="zh-CN" altLang="en-US" dirty="0" smtClean="0"/>
              <a:t>的</a:t>
            </a:r>
            <a:r>
              <a:rPr lang="en-US" altLang="zh-CN" dirty="0" smtClean="0"/>
              <a:t>Oblivious Transfer</a:t>
            </a:r>
          </a:p>
          <a:p>
            <a:pPr lvl="1"/>
            <a:r>
              <a:rPr lang="en-US" altLang="zh-CN" dirty="0" smtClean="0"/>
              <a:t>Alice</a:t>
            </a:r>
            <a:r>
              <a:rPr lang="zh-CN" altLang="en-US" dirty="0" smtClean="0"/>
              <a:t>以</a:t>
            </a:r>
            <a:r>
              <a:rPr lang="en-US" altLang="zh-CN" dirty="0" smtClean="0"/>
              <a:t>0.5</a:t>
            </a:r>
            <a:r>
              <a:rPr lang="zh-CN" altLang="en-US" dirty="0" smtClean="0"/>
              <a:t>的概率给</a:t>
            </a:r>
            <a:r>
              <a:rPr lang="en-US" altLang="zh-CN" dirty="0" smtClean="0"/>
              <a:t>Bob</a:t>
            </a:r>
            <a:r>
              <a:rPr lang="zh-CN" altLang="en-US" dirty="0" smtClean="0"/>
              <a:t>传递了秘密</a:t>
            </a:r>
            <a:endParaRPr lang="en-US" altLang="zh-CN" dirty="0" smtClean="0"/>
          </a:p>
          <a:p>
            <a:pPr lvl="1"/>
            <a:r>
              <a:rPr lang="en-US" altLang="zh-CN" dirty="0" smtClean="0"/>
              <a:t>Bob</a:t>
            </a:r>
            <a:r>
              <a:rPr lang="zh-CN" altLang="en-US" dirty="0" smtClean="0"/>
              <a:t>以</a:t>
            </a:r>
            <a:r>
              <a:rPr lang="en-US" altLang="zh-CN" dirty="0" smtClean="0"/>
              <a:t>0.5</a:t>
            </a:r>
            <a:r>
              <a:rPr lang="zh-CN" altLang="en-US" dirty="0" smtClean="0"/>
              <a:t>的概率得到</a:t>
            </a:r>
            <a:r>
              <a:rPr lang="en-US" altLang="zh-CN" dirty="0" smtClean="0"/>
              <a:t>Alice</a:t>
            </a:r>
            <a:r>
              <a:rPr lang="zh-CN" altLang="en-US" dirty="0" smtClean="0"/>
              <a:t>的秘密，以</a:t>
            </a:r>
            <a:r>
              <a:rPr lang="en-US" altLang="zh-CN" dirty="0" smtClean="0"/>
              <a:t>0.5</a:t>
            </a:r>
            <a:r>
              <a:rPr lang="zh-CN" altLang="en-US" dirty="0" smtClean="0"/>
              <a:t>的概率什么也得不到</a:t>
            </a:r>
            <a:endParaRPr lang="en-US" altLang="zh-CN" dirty="0" smtClean="0"/>
          </a:p>
          <a:p>
            <a:pPr lvl="1"/>
            <a:r>
              <a:rPr lang="en-US" altLang="zh-CN" dirty="0" smtClean="0"/>
              <a:t>Alice</a:t>
            </a:r>
            <a:r>
              <a:rPr lang="zh-CN" altLang="en-US" dirty="0" smtClean="0"/>
              <a:t>对</a:t>
            </a:r>
            <a:r>
              <a:rPr lang="en-US" altLang="zh-CN" dirty="0" smtClean="0"/>
              <a:t>Bob</a:t>
            </a:r>
            <a:r>
              <a:rPr lang="zh-CN" altLang="en-US" dirty="0" smtClean="0"/>
              <a:t>是否获得秘密一无所知</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85</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8"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7712684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Oblivious Transfer Protocol</a:t>
            </a:r>
          </a:p>
          <a:p>
            <a:pPr lvl="1">
              <a:buNone/>
            </a:pPr>
            <a:r>
              <a:rPr lang="en-US" altLang="zh-CN" dirty="0" smtClean="0"/>
              <a:t>A</a:t>
            </a:r>
            <a:r>
              <a:rPr lang="zh-CN" altLang="en-US" dirty="0" smtClean="0"/>
              <a:t>：取两个素数</a:t>
            </a:r>
            <a:r>
              <a:rPr lang="en-US" altLang="zh-CN" dirty="0" err="1" smtClean="0"/>
              <a:t>p,q</a:t>
            </a:r>
            <a:r>
              <a:rPr lang="zh-CN" altLang="en-US" dirty="0" smtClean="0"/>
              <a:t>，计算</a:t>
            </a:r>
            <a:r>
              <a:rPr lang="en-US" altLang="zh-CN" dirty="0" smtClean="0"/>
              <a:t>n=</a:t>
            </a:r>
            <a:r>
              <a:rPr lang="en-US" altLang="zh-CN" dirty="0" err="1" smtClean="0"/>
              <a:t>pq</a:t>
            </a:r>
            <a:r>
              <a:rPr lang="zh-CN" altLang="en-US" dirty="0" smtClean="0"/>
              <a:t>，</a:t>
            </a:r>
            <a:r>
              <a:rPr lang="en-US" altLang="zh-CN" dirty="0" err="1" smtClean="0"/>
              <a:t>n→B</a:t>
            </a:r>
            <a:endParaRPr lang="en-US" altLang="zh-CN" dirty="0" smtClean="0"/>
          </a:p>
          <a:p>
            <a:pPr lvl="1">
              <a:buNone/>
            </a:pPr>
            <a:r>
              <a:rPr lang="en-US" altLang="zh-CN" dirty="0" smtClean="0"/>
              <a:t>B</a:t>
            </a:r>
            <a:r>
              <a:rPr lang="zh-CN" altLang="en-US" dirty="0" smtClean="0"/>
              <a:t>：取</a:t>
            </a:r>
            <a:r>
              <a:rPr lang="en-US" altLang="zh-CN" dirty="0" smtClean="0"/>
              <a:t>x</a:t>
            </a:r>
            <a:r>
              <a:rPr lang="zh-CN" altLang="en-US" dirty="0" smtClean="0"/>
              <a:t>，</a:t>
            </a:r>
            <a:r>
              <a:rPr lang="en-US" altLang="zh-CN" dirty="0" smtClean="0"/>
              <a:t>0&lt;x&lt;n</a:t>
            </a:r>
            <a:r>
              <a:rPr lang="zh-CN" altLang="en-US" dirty="0" smtClean="0"/>
              <a:t>，</a:t>
            </a:r>
            <a:r>
              <a:rPr lang="en-US" altLang="zh-CN" dirty="0" err="1" smtClean="0"/>
              <a:t>gcd</a:t>
            </a:r>
            <a:r>
              <a:rPr lang="en-US" altLang="zh-CN" dirty="0" smtClean="0"/>
              <a:t>(</a:t>
            </a:r>
            <a:r>
              <a:rPr lang="en-US" altLang="zh-CN" dirty="0" err="1" smtClean="0"/>
              <a:t>x,n</a:t>
            </a:r>
            <a:r>
              <a:rPr lang="en-US" altLang="zh-CN" dirty="0" smtClean="0"/>
              <a:t>)=1</a:t>
            </a:r>
            <a:r>
              <a:rPr lang="zh-CN" altLang="en-US" dirty="0" smtClean="0"/>
              <a:t>，计算</a:t>
            </a:r>
            <a:r>
              <a:rPr lang="en-US" altLang="zh-CN" dirty="0" smtClean="0"/>
              <a:t>a=x</a:t>
            </a:r>
            <a:r>
              <a:rPr lang="en-US" altLang="zh-CN" baseline="30000" dirty="0" smtClean="0"/>
              <a:t>2</a:t>
            </a:r>
            <a:r>
              <a:rPr lang="en-US" altLang="zh-CN" dirty="0" smtClean="0"/>
              <a:t> mod n</a:t>
            </a:r>
            <a:r>
              <a:rPr lang="zh-CN" altLang="en-US" dirty="0" smtClean="0"/>
              <a:t>，</a:t>
            </a:r>
            <a:r>
              <a:rPr lang="en-US" altLang="zh-CN" dirty="0" smtClean="0"/>
              <a:t>a →A</a:t>
            </a:r>
          </a:p>
          <a:p>
            <a:pPr lvl="1">
              <a:buNone/>
            </a:pPr>
            <a:r>
              <a:rPr lang="en-US" altLang="zh-CN" dirty="0" smtClean="0"/>
              <a:t>A</a:t>
            </a:r>
            <a:r>
              <a:rPr lang="zh-CN" altLang="en-US" dirty="0" smtClean="0"/>
              <a:t>：因为知道</a:t>
            </a:r>
            <a:r>
              <a:rPr lang="en-US" altLang="zh-CN" dirty="0" smtClean="0"/>
              <a:t>p</a:t>
            </a:r>
            <a:r>
              <a:rPr lang="zh-CN" altLang="en-US" dirty="0" smtClean="0"/>
              <a:t>和</a:t>
            </a:r>
            <a:r>
              <a:rPr lang="en-US" altLang="zh-CN" dirty="0" smtClean="0"/>
              <a:t>q</a:t>
            </a:r>
            <a:r>
              <a:rPr lang="zh-CN" altLang="en-US" dirty="0" smtClean="0"/>
              <a:t>，可以计算</a:t>
            </a:r>
            <a:r>
              <a:rPr lang="en-US" altLang="zh-CN" dirty="0" smtClean="0"/>
              <a:t>x</a:t>
            </a:r>
            <a:r>
              <a:rPr lang="en-US" altLang="zh-CN" baseline="30000" dirty="0" smtClean="0"/>
              <a:t>2</a:t>
            </a:r>
            <a:r>
              <a:rPr lang="en-US" altLang="zh-CN" dirty="0" smtClean="0"/>
              <a:t> mod n = a</a:t>
            </a:r>
            <a:r>
              <a:rPr lang="zh-CN" altLang="en-US" dirty="0" smtClean="0"/>
              <a:t>的四个根：</a:t>
            </a:r>
            <a:endParaRPr lang="en-US" altLang="zh-CN" dirty="0" smtClean="0"/>
          </a:p>
          <a:p>
            <a:pPr lvl="1">
              <a:buNone/>
            </a:pPr>
            <a:r>
              <a:rPr lang="en-US" altLang="zh-CN" dirty="0" smtClean="0"/>
              <a:t>		 x, n-x, y, n-y, </a:t>
            </a:r>
            <a:r>
              <a:rPr lang="zh-CN" altLang="en-US" dirty="0" smtClean="0"/>
              <a:t>从中随机挑选一个送给</a:t>
            </a:r>
            <a:r>
              <a:rPr lang="en-US" altLang="zh-CN" dirty="0" smtClean="0"/>
              <a:t>B</a:t>
            </a:r>
          </a:p>
          <a:p>
            <a:pPr lvl="1" algn="l">
              <a:buNone/>
            </a:pPr>
            <a:r>
              <a:rPr lang="en-US" altLang="zh-CN" dirty="0" smtClean="0"/>
              <a:t>B</a:t>
            </a:r>
            <a:r>
              <a:rPr lang="zh-CN" altLang="en-US" dirty="0" smtClean="0"/>
              <a:t>：若收到</a:t>
            </a:r>
            <a:r>
              <a:rPr lang="en-US" altLang="zh-CN" dirty="0" smtClean="0"/>
              <a:t>y</a:t>
            </a:r>
            <a:r>
              <a:rPr lang="zh-CN" altLang="en-US" dirty="0" smtClean="0"/>
              <a:t>或</a:t>
            </a:r>
            <a:r>
              <a:rPr lang="en-US" altLang="zh-CN" dirty="0" smtClean="0"/>
              <a:t>n-y</a:t>
            </a:r>
            <a:r>
              <a:rPr lang="zh-CN" altLang="en-US" dirty="0" smtClean="0"/>
              <a:t>，则可计算</a:t>
            </a:r>
            <a:r>
              <a:rPr lang="en-US" altLang="zh-CN" dirty="0" smtClean="0"/>
              <a:t>p</a:t>
            </a:r>
            <a:r>
              <a:rPr lang="zh-CN" altLang="en-US" dirty="0" smtClean="0"/>
              <a:t>和</a:t>
            </a:r>
            <a:r>
              <a:rPr lang="en-US" altLang="zh-CN" dirty="0" smtClean="0"/>
              <a:t>q</a:t>
            </a:r>
            <a:r>
              <a:rPr lang="zh-CN" altLang="en-US" dirty="0" smtClean="0"/>
              <a:t>：</a:t>
            </a:r>
            <a:r>
              <a:rPr lang="en-US" altLang="zh-CN" dirty="0" err="1" smtClean="0"/>
              <a:t>gcd</a:t>
            </a:r>
            <a:r>
              <a:rPr lang="en-US" altLang="zh-CN" dirty="0" smtClean="0"/>
              <a:t>(</a:t>
            </a:r>
            <a:r>
              <a:rPr lang="en-US" altLang="zh-CN" dirty="0" err="1" smtClean="0"/>
              <a:t>x+y,n</a:t>
            </a:r>
            <a:r>
              <a:rPr lang="en-US" altLang="zh-CN" dirty="0" smtClean="0"/>
              <a:t>)=p</a:t>
            </a:r>
            <a:r>
              <a:rPr lang="zh-CN" altLang="en-US" dirty="0" smtClean="0"/>
              <a:t>或</a:t>
            </a:r>
            <a:r>
              <a:rPr lang="en-US" altLang="zh-CN" dirty="0" smtClean="0"/>
              <a:t>q</a:t>
            </a:r>
            <a:r>
              <a:rPr lang="zh-CN" altLang="en-US" dirty="0" smtClean="0"/>
              <a:t>；</a:t>
            </a:r>
            <a:r>
              <a:rPr lang="en-US" altLang="zh-CN" dirty="0" smtClean="0"/>
              <a:t/>
            </a:r>
            <a:br>
              <a:rPr lang="en-US" altLang="zh-CN" dirty="0" smtClean="0"/>
            </a:br>
            <a:r>
              <a:rPr lang="en-US" altLang="zh-CN" dirty="0" smtClean="0"/>
              <a:t>	</a:t>
            </a:r>
            <a:r>
              <a:rPr lang="zh-CN" altLang="en-US" dirty="0" smtClean="0"/>
              <a:t>若收到</a:t>
            </a:r>
            <a:r>
              <a:rPr lang="en-US" altLang="zh-CN" dirty="0" smtClean="0"/>
              <a:t>x</a:t>
            </a:r>
            <a:r>
              <a:rPr lang="zh-CN" altLang="en-US" dirty="0" smtClean="0"/>
              <a:t>或</a:t>
            </a:r>
            <a:r>
              <a:rPr lang="en-US" altLang="zh-CN" dirty="0" smtClean="0"/>
              <a:t>n-x</a:t>
            </a:r>
            <a:r>
              <a:rPr lang="zh-CN" altLang="en-US" dirty="0" smtClean="0"/>
              <a:t>，则</a:t>
            </a:r>
            <a:r>
              <a:rPr lang="en-US" altLang="zh-CN" dirty="0" smtClean="0"/>
              <a:t>B</a:t>
            </a:r>
            <a:r>
              <a:rPr lang="zh-CN" altLang="en-US" dirty="0" smtClean="0"/>
              <a:t>什么也得不到。</a:t>
            </a:r>
          </a:p>
          <a:p>
            <a:pPr lvl="1"/>
            <a:endParaRPr lang="en-US" altLang="zh-CN" dirty="0" smtClean="0"/>
          </a:p>
          <a:p>
            <a:pPr lvl="1"/>
            <a:r>
              <a:rPr lang="en-US" altLang="zh-CN" dirty="0" smtClean="0"/>
              <a:t>Bob</a:t>
            </a:r>
            <a:r>
              <a:rPr lang="zh-CN" altLang="en-US" dirty="0" smtClean="0"/>
              <a:t>获得</a:t>
            </a:r>
            <a:r>
              <a:rPr lang="en-US" altLang="zh-CN" dirty="0" smtClean="0"/>
              <a:t>p</a:t>
            </a:r>
            <a:r>
              <a:rPr lang="zh-CN" altLang="en-US" dirty="0" smtClean="0"/>
              <a:t>和</a:t>
            </a:r>
            <a:r>
              <a:rPr lang="en-US" altLang="zh-CN" dirty="0" smtClean="0"/>
              <a:t>q</a:t>
            </a:r>
            <a:r>
              <a:rPr lang="zh-CN" altLang="en-US" dirty="0" smtClean="0"/>
              <a:t>的概率是</a:t>
            </a:r>
            <a:r>
              <a:rPr lang="en-US" altLang="zh-CN" dirty="0" smtClean="0"/>
              <a:t>50%</a:t>
            </a:r>
          </a:p>
          <a:p>
            <a:pPr lvl="1"/>
            <a:r>
              <a:rPr lang="en-US" altLang="zh-CN" dirty="0" smtClean="0"/>
              <a:t>Alice</a:t>
            </a:r>
            <a:r>
              <a:rPr lang="zh-CN" altLang="en-US" dirty="0" smtClean="0"/>
              <a:t>不知道</a:t>
            </a:r>
            <a:r>
              <a:rPr lang="en-US" altLang="zh-CN" dirty="0" smtClean="0"/>
              <a:t>Bob</a:t>
            </a:r>
            <a:r>
              <a:rPr lang="zh-CN" altLang="en-US" dirty="0" smtClean="0"/>
              <a:t>是否解得</a:t>
            </a:r>
            <a:r>
              <a:rPr lang="en-US" altLang="zh-CN" dirty="0" smtClean="0"/>
              <a:t>p</a:t>
            </a:r>
            <a:r>
              <a:rPr lang="zh-CN" altLang="en-US" dirty="0" smtClean="0"/>
              <a:t>和</a:t>
            </a:r>
            <a:r>
              <a:rPr lang="en-US" altLang="zh-CN" dirty="0" smtClean="0"/>
              <a:t>q</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9885065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357188"/>
            <a:ext cx="8472487" cy="6000750"/>
          </a:xfrm>
        </p:spPr>
        <p:txBody>
          <a:bodyPr/>
          <a:lstStyle/>
          <a:p>
            <a:r>
              <a:rPr lang="zh-CN" altLang="en-US" dirty="0" smtClean="0"/>
              <a:t>例：</a:t>
            </a:r>
            <a:endParaRPr lang="en-US" altLang="zh-CN" dirty="0" smtClean="0"/>
          </a:p>
          <a:p>
            <a:pPr lvl="1"/>
            <a:r>
              <a:rPr lang="en-US" altLang="zh-CN" dirty="0" smtClean="0"/>
              <a:t>Alice</a:t>
            </a:r>
            <a:r>
              <a:rPr lang="zh-CN" altLang="en-US" dirty="0" smtClean="0"/>
              <a:t>取</a:t>
            </a:r>
            <a:r>
              <a:rPr lang="en-US" altLang="zh-CN" dirty="0" smtClean="0"/>
              <a:t>p=3, q=7, n=3×7=21</a:t>
            </a:r>
            <a:r>
              <a:rPr lang="zh-CN" altLang="en-US" dirty="0" smtClean="0"/>
              <a:t>送给</a:t>
            </a:r>
            <a:r>
              <a:rPr lang="en-US" altLang="zh-CN" dirty="0" smtClean="0"/>
              <a:t>Bob</a:t>
            </a:r>
          </a:p>
          <a:p>
            <a:pPr lvl="1"/>
            <a:r>
              <a:rPr lang="en-US" altLang="zh-CN" dirty="0" smtClean="0"/>
              <a:t>Bob</a:t>
            </a:r>
            <a:r>
              <a:rPr lang="zh-CN" altLang="en-US" dirty="0" smtClean="0"/>
              <a:t>选</a:t>
            </a:r>
            <a:r>
              <a:rPr lang="en-US" altLang="zh-CN" dirty="0" smtClean="0"/>
              <a:t>x=5</a:t>
            </a:r>
            <a:r>
              <a:rPr lang="zh-CN" altLang="en-US" dirty="0" smtClean="0"/>
              <a:t>，计算</a:t>
            </a:r>
            <a:r>
              <a:rPr lang="en-US" altLang="zh-CN" dirty="0" smtClean="0"/>
              <a:t>a=5</a:t>
            </a:r>
            <a:r>
              <a:rPr lang="en-US" altLang="zh-CN" baseline="30000" dirty="0" smtClean="0"/>
              <a:t>2</a:t>
            </a:r>
            <a:r>
              <a:rPr lang="en-US" altLang="zh-CN" dirty="0" smtClean="0"/>
              <a:t> mod 21=4</a:t>
            </a:r>
            <a:r>
              <a:rPr lang="zh-CN" altLang="en-US" dirty="0" smtClean="0"/>
              <a:t>送给</a:t>
            </a:r>
            <a:r>
              <a:rPr lang="en-US" altLang="zh-CN" dirty="0" smtClean="0"/>
              <a:t>Alice</a:t>
            </a:r>
          </a:p>
          <a:p>
            <a:pPr lvl="1"/>
            <a:r>
              <a:rPr lang="en-US" altLang="zh-CN" dirty="0" smtClean="0"/>
              <a:t>Alice</a:t>
            </a:r>
            <a:r>
              <a:rPr lang="zh-CN" altLang="en-US" dirty="0" smtClean="0"/>
              <a:t>计算：</a:t>
            </a:r>
            <a:r>
              <a:rPr lang="en-US" altLang="zh-CN" dirty="0" smtClean="0"/>
              <a:t>x</a:t>
            </a:r>
            <a:r>
              <a:rPr lang="en-US" altLang="zh-CN" baseline="-25000" dirty="0" smtClean="0"/>
              <a:t>1</a:t>
            </a:r>
            <a:r>
              <a:rPr lang="en-US" altLang="zh-CN" dirty="0" smtClean="0"/>
              <a:t> = 4</a:t>
            </a:r>
            <a:r>
              <a:rPr lang="en-US" altLang="zh-CN" baseline="30000" dirty="0" smtClean="0"/>
              <a:t>(3+1)/4</a:t>
            </a:r>
            <a:r>
              <a:rPr lang="en-US" altLang="zh-CN" dirty="0" smtClean="0"/>
              <a:t> mod 3=1</a:t>
            </a:r>
            <a:r>
              <a:rPr lang="zh-CN" altLang="en-US" dirty="0" smtClean="0"/>
              <a:t>，并导出</a:t>
            </a:r>
            <a:r>
              <a:rPr lang="en-US" altLang="zh-CN" dirty="0" smtClean="0"/>
              <a:t>p-x</a:t>
            </a:r>
            <a:r>
              <a:rPr lang="en-US" altLang="zh-CN" baseline="-25000" dirty="0" smtClean="0"/>
              <a:t>1</a:t>
            </a:r>
            <a:r>
              <a:rPr lang="en-US" altLang="zh-CN" dirty="0" smtClean="0"/>
              <a:t>=2</a:t>
            </a:r>
          </a:p>
          <a:p>
            <a:pPr lvl="1">
              <a:buNone/>
            </a:pPr>
            <a:r>
              <a:rPr lang="en-US" altLang="zh-CN" dirty="0" smtClean="0"/>
              <a:t>			    x</a:t>
            </a:r>
            <a:r>
              <a:rPr lang="en-US" altLang="zh-CN" baseline="-25000" dirty="0" smtClean="0"/>
              <a:t>2</a:t>
            </a:r>
            <a:r>
              <a:rPr lang="en-US" altLang="zh-CN" dirty="0" smtClean="0"/>
              <a:t> = 4</a:t>
            </a:r>
            <a:r>
              <a:rPr lang="en-US" altLang="zh-CN" baseline="30000" dirty="0" smtClean="0"/>
              <a:t>(7+1)/4</a:t>
            </a:r>
            <a:r>
              <a:rPr lang="en-US" altLang="zh-CN" dirty="0" smtClean="0"/>
              <a:t> mod 7=2</a:t>
            </a:r>
            <a:r>
              <a:rPr lang="zh-CN" altLang="en-US" dirty="0" smtClean="0"/>
              <a:t>，并导出</a:t>
            </a:r>
            <a:r>
              <a:rPr lang="en-US" altLang="zh-CN" dirty="0" smtClean="0"/>
              <a:t>q-x</a:t>
            </a:r>
            <a:r>
              <a:rPr lang="en-US" altLang="zh-CN" baseline="-25000" dirty="0" smtClean="0"/>
              <a:t>2</a:t>
            </a:r>
            <a:r>
              <a:rPr lang="en-US" altLang="zh-CN" dirty="0" smtClean="0"/>
              <a:t>=5</a:t>
            </a:r>
          </a:p>
          <a:p>
            <a:pPr lvl="1">
              <a:buNone/>
            </a:pPr>
            <a:r>
              <a:rPr lang="en-US" altLang="zh-CN" dirty="0" smtClean="0"/>
              <a:t>		Z</a:t>
            </a:r>
            <a:r>
              <a:rPr lang="en-US" altLang="zh-CN" baseline="-25000" dirty="0" smtClean="0"/>
              <a:t>1</a:t>
            </a:r>
            <a:r>
              <a:rPr lang="en-US" altLang="zh-CN" dirty="0" smtClean="0"/>
              <a:t>=</a:t>
            </a:r>
            <a:r>
              <a:rPr lang="en-US" altLang="zh-CN" dirty="0" err="1" smtClean="0"/>
              <a:t>crt</a:t>
            </a:r>
            <a:r>
              <a:rPr lang="en-US" altLang="zh-CN" dirty="0" smtClean="0"/>
              <a:t>(n, p, q, x</a:t>
            </a:r>
            <a:r>
              <a:rPr lang="en-US" altLang="zh-CN" baseline="-25000" dirty="0" smtClean="0"/>
              <a:t>1</a:t>
            </a:r>
            <a:r>
              <a:rPr lang="en-US" altLang="zh-CN" dirty="0" smtClean="0"/>
              <a:t>, x</a:t>
            </a:r>
            <a:r>
              <a:rPr lang="en-US" altLang="zh-CN" baseline="-25000" dirty="0" smtClean="0"/>
              <a:t>2</a:t>
            </a:r>
            <a:r>
              <a:rPr lang="en-US" altLang="zh-CN" dirty="0" smtClean="0"/>
              <a:t>)=16</a:t>
            </a:r>
            <a:r>
              <a:rPr lang="zh-CN" altLang="en-US" dirty="0" smtClean="0"/>
              <a:t>，即</a:t>
            </a:r>
            <a:r>
              <a:rPr lang="en-US" altLang="zh-CN" dirty="0" smtClean="0"/>
              <a:t>n-x</a:t>
            </a:r>
          </a:p>
          <a:p>
            <a:pPr lvl="1">
              <a:buNone/>
            </a:pPr>
            <a:r>
              <a:rPr lang="en-US" altLang="zh-CN" dirty="0" smtClean="0"/>
              <a:t>		Z</a:t>
            </a:r>
            <a:r>
              <a:rPr lang="en-US" altLang="zh-CN" baseline="-25000" dirty="0" smtClean="0"/>
              <a:t>2</a:t>
            </a:r>
            <a:r>
              <a:rPr lang="en-US" altLang="zh-CN" dirty="0" smtClean="0"/>
              <a:t>=</a:t>
            </a:r>
            <a:r>
              <a:rPr lang="en-US" altLang="zh-CN" dirty="0" err="1" smtClean="0"/>
              <a:t>crt</a:t>
            </a:r>
            <a:r>
              <a:rPr lang="en-US" altLang="zh-CN" dirty="0" smtClean="0"/>
              <a:t>(n, p, q, x</a:t>
            </a:r>
            <a:r>
              <a:rPr lang="en-US" altLang="zh-CN" baseline="-25000" dirty="0" smtClean="0"/>
              <a:t>1</a:t>
            </a:r>
            <a:r>
              <a:rPr lang="en-US" altLang="zh-CN" dirty="0" smtClean="0"/>
              <a:t>, q-x</a:t>
            </a:r>
            <a:r>
              <a:rPr lang="en-US" altLang="zh-CN" baseline="-25000" dirty="0" smtClean="0"/>
              <a:t>2</a:t>
            </a:r>
            <a:r>
              <a:rPr lang="en-US" altLang="zh-CN" dirty="0" smtClean="0"/>
              <a:t>)=19</a:t>
            </a:r>
            <a:r>
              <a:rPr lang="zh-CN" altLang="en-US" dirty="0" smtClean="0"/>
              <a:t>，即</a:t>
            </a:r>
            <a:r>
              <a:rPr lang="en-US" altLang="zh-CN" dirty="0" smtClean="0"/>
              <a:t>y</a:t>
            </a:r>
          </a:p>
          <a:p>
            <a:pPr lvl="1">
              <a:buNone/>
            </a:pPr>
            <a:r>
              <a:rPr lang="en-US" altLang="zh-CN" dirty="0" smtClean="0"/>
              <a:t>		Z</a:t>
            </a:r>
            <a:r>
              <a:rPr lang="en-US" altLang="zh-CN" baseline="-25000" dirty="0" smtClean="0"/>
              <a:t>3</a:t>
            </a:r>
            <a:r>
              <a:rPr lang="en-US" altLang="zh-CN" dirty="0" smtClean="0"/>
              <a:t>=</a:t>
            </a:r>
            <a:r>
              <a:rPr lang="en-US" altLang="zh-CN" dirty="0" err="1" smtClean="0"/>
              <a:t>crt</a:t>
            </a:r>
            <a:r>
              <a:rPr lang="en-US" altLang="zh-CN" dirty="0" smtClean="0"/>
              <a:t>(n, p, q, p-x</a:t>
            </a:r>
            <a:r>
              <a:rPr lang="en-US" altLang="zh-CN" baseline="-25000" dirty="0" smtClean="0"/>
              <a:t>1</a:t>
            </a:r>
            <a:r>
              <a:rPr lang="en-US" altLang="zh-CN" dirty="0" smtClean="0"/>
              <a:t>, x</a:t>
            </a:r>
            <a:r>
              <a:rPr lang="en-US" altLang="zh-CN" baseline="-25000" dirty="0" smtClean="0"/>
              <a:t>2</a:t>
            </a:r>
            <a:r>
              <a:rPr lang="en-US" altLang="zh-CN" dirty="0" smtClean="0"/>
              <a:t>)=2</a:t>
            </a:r>
            <a:r>
              <a:rPr lang="zh-CN" altLang="en-US" dirty="0" smtClean="0"/>
              <a:t>，即</a:t>
            </a:r>
            <a:r>
              <a:rPr lang="en-US" altLang="zh-CN" dirty="0" smtClean="0"/>
              <a:t>n-y</a:t>
            </a:r>
          </a:p>
          <a:p>
            <a:pPr lvl="1">
              <a:buNone/>
            </a:pPr>
            <a:r>
              <a:rPr lang="en-US" altLang="zh-CN" dirty="0" smtClean="0"/>
              <a:t>		Z</a:t>
            </a:r>
            <a:r>
              <a:rPr lang="en-US" altLang="zh-CN" baseline="-25000" dirty="0" smtClean="0"/>
              <a:t>4</a:t>
            </a:r>
            <a:r>
              <a:rPr lang="en-US" altLang="zh-CN" dirty="0" smtClean="0"/>
              <a:t>=</a:t>
            </a:r>
            <a:r>
              <a:rPr lang="en-US" altLang="zh-CN" dirty="0" err="1" smtClean="0"/>
              <a:t>crt</a:t>
            </a:r>
            <a:r>
              <a:rPr lang="en-US" altLang="zh-CN" dirty="0" smtClean="0"/>
              <a:t>(n, p, q, p-x</a:t>
            </a:r>
            <a:r>
              <a:rPr lang="en-US" altLang="zh-CN" baseline="-25000" dirty="0" smtClean="0"/>
              <a:t>1</a:t>
            </a:r>
            <a:r>
              <a:rPr lang="en-US" altLang="zh-CN" dirty="0" smtClean="0"/>
              <a:t>, q-x</a:t>
            </a:r>
            <a:r>
              <a:rPr lang="en-US" altLang="zh-CN" baseline="-25000" dirty="0" smtClean="0"/>
              <a:t>2</a:t>
            </a:r>
            <a:r>
              <a:rPr lang="en-US" altLang="zh-CN" dirty="0" smtClean="0"/>
              <a:t>)=5</a:t>
            </a:r>
            <a:r>
              <a:rPr lang="zh-CN" altLang="en-US" dirty="0" smtClean="0"/>
              <a:t>，即</a:t>
            </a:r>
            <a:r>
              <a:rPr lang="en-US" altLang="zh-CN" dirty="0" smtClean="0"/>
              <a:t>x</a:t>
            </a:r>
          </a:p>
          <a:p>
            <a:pPr lvl="1"/>
            <a:r>
              <a:rPr lang="zh-CN" altLang="en-US" dirty="0" smtClean="0"/>
              <a:t>若</a:t>
            </a:r>
            <a:r>
              <a:rPr lang="en-US" altLang="zh-CN" dirty="0" smtClean="0"/>
              <a:t>Alice</a:t>
            </a:r>
            <a:r>
              <a:rPr lang="zh-CN" altLang="en-US" dirty="0" smtClean="0"/>
              <a:t>选</a:t>
            </a:r>
            <a:r>
              <a:rPr lang="en-US" altLang="zh-CN" dirty="0" smtClean="0"/>
              <a:t>Z</a:t>
            </a:r>
            <a:r>
              <a:rPr lang="en-US" altLang="zh-CN" baseline="-25000" dirty="0" smtClean="0"/>
              <a:t>2</a:t>
            </a:r>
            <a:r>
              <a:rPr lang="en-US" altLang="zh-CN" dirty="0" smtClean="0"/>
              <a:t>=19</a:t>
            </a:r>
            <a:r>
              <a:rPr lang="zh-CN" altLang="en-US" dirty="0" smtClean="0"/>
              <a:t>传给</a:t>
            </a:r>
            <a:r>
              <a:rPr lang="en-US" altLang="zh-CN" dirty="0" smtClean="0"/>
              <a:t>Bob</a:t>
            </a:r>
            <a:r>
              <a:rPr lang="zh-CN" altLang="en-US" dirty="0" smtClean="0"/>
              <a:t>，则</a:t>
            </a:r>
            <a:r>
              <a:rPr lang="en-US" altLang="zh-CN" dirty="0" smtClean="0"/>
              <a:t>Bob</a:t>
            </a:r>
            <a:r>
              <a:rPr lang="zh-CN" altLang="en-US" dirty="0" smtClean="0"/>
              <a:t>计算：</a:t>
            </a:r>
            <a:endParaRPr lang="en-US" altLang="zh-CN" dirty="0" smtClean="0"/>
          </a:p>
          <a:p>
            <a:pPr lvl="1">
              <a:buNone/>
            </a:pPr>
            <a:r>
              <a:rPr lang="en-US" altLang="zh-CN" dirty="0" smtClean="0"/>
              <a:t>	</a:t>
            </a:r>
            <a:r>
              <a:rPr lang="en-US" altLang="zh-CN" dirty="0" err="1" smtClean="0"/>
              <a:t>gcd</a:t>
            </a:r>
            <a:r>
              <a:rPr lang="en-US" altLang="zh-CN" dirty="0" smtClean="0"/>
              <a:t>(</a:t>
            </a:r>
            <a:r>
              <a:rPr lang="en-US" altLang="zh-CN" dirty="0" err="1" smtClean="0"/>
              <a:t>x+y,n</a:t>
            </a:r>
            <a:r>
              <a:rPr lang="en-US" altLang="zh-CN" dirty="0" smtClean="0"/>
              <a:t>)=</a:t>
            </a:r>
            <a:r>
              <a:rPr lang="en-US" altLang="zh-CN" dirty="0" err="1" smtClean="0"/>
              <a:t>gcd</a:t>
            </a:r>
            <a:r>
              <a:rPr lang="en-US" altLang="zh-CN" dirty="0" smtClean="0"/>
              <a:t>(24,21)=3, </a:t>
            </a:r>
            <a:r>
              <a:rPr lang="zh-CN" altLang="en-US" dirty="0" smtClean="0"/>
              <a:t>即</a:t>
            </a:r>
            <a:r>
              <a:rPr lang="en-US" altLang="zh-CN" dirty="0" smtClean="0"/>
              <a:t>p</a:t>
            </a:r>
            <a:r>
              <a:rPr lang="zh-CN" altLang="en-US" dirty="0" smtClean="0"/>
              <a:t>，</a:t>
            </a:r>
            <a:r>
              <a:rPr lang="en-US" altLang="zh-CN" dirty="0" smtClean="0"/>
              <a:t>q=21/p=21/3=7</a:t>
            </a:r>
          </a:p>
          <a:p>
            <a:pPr lvl="1"/>
            <a:r>
              <a:rPr lang="zh-CN" altLang="en-US" dirty="0" smtClean="0"/>
              <a:t>若</a:t>
            </a:r>
            <a:r>
              <a:rPr lang="en-US" altLang="zh-CN" dirty="0" smtClean="0"/>
              <a:t>Alice</a:t>
            </a:r>
            <a:r>
              <a:rPr lang="zh-CN" altLang="en-US" dirty="0" smtClean="0"/>
              <a:t>选</a:t>
            </a:r>
            <a:r>
              <a:rPr lang="en-US" altLang="zh-CN" dirty="0" smtClean="0"/>
              <a:t>Z</a:t>
            </a:r>
            <a:r>
              <a:rPr lang="en-US" altLang="zh-CN" baseline="-25000" dirty="0" smtClean="0"/>
              <a:t>1</a:t>
            </a:r>
            <a:r>
              <a:rPr lang="en-US" altLang="zh-CN" dirty="0" smtClean="0"/>
              <a:t>=16</a:t>
            </a:r>
            <a:r>
              <a:rPr lang="zh-CN" altLang="en-US" dirty="0" smtClean="0"/>
              <a:t>给</a:t>
            </a:r>
            <a:r>
              <a:rPr lang="en-US" altLang="zh-CN" dirty="0" smtClean="0"/>
              <a:t>Bob</a:t>
            </a:r>
            <a:r>
              <a:rPr lang="zh-CN" altLang="en-US" dirty="0" smtClean="0"/>
              <a:t>，则</a:t>
            </a:r>
            <a:r>
              <a:rPr lang="en-US" altLang="zh-CN" dirty="0" smtClean="0"/>
              <a:t>Bob</a:t>
            </a:r>
            <a:r>
              <a:rPr lang="zh-CN" altLang="en-US" dirty="0" smtClean="0"/>
              <a:t>计算：</a:t>
            </a:r>
            <a:endParaRPr lang="en-US" altLang="zh-CN" dirty="0" smtClean="0"/>
          </a:p>
          <a:p>
            <a:pPr lvl="1">
              <a:buNone/>
            </a:pPr>
            <a:r>
              <a:rPr lang="en-US" altLang="zh-CN" dirty="0" smtClean="0"/>
              <a:t>	</a:t>
            </a:r>
            <a:r>
              <a:rPr lang="en-US" altLang="zh-CN" dirty="0" err="1" smtClean="0"/>
              <a:t>gcd</a:t>
            </a:r>
            <a:r>
              <a:rPr lang="en-US" altLang="zh-CN" dirty="0" smtClean="0"/>
              <a:t>(</a:t>
            </a:r>
            <a:r>
              <a:rPr lang="en-US" altLang="zh-CN" dirty="0" err="1" smtClean="0"/>
              <a:t>x+n-x,n</a:t>
            </a:r>
            <a:r>
              <a:rPr lang="en-US" altLang="zh-CN" dirty="0" smtClean="0"/>
              <a:t>)=</a:t>
            </a:r>
            <a:r>
              <a:rPr lang="en-US" altLang="zh-CN" dirty="0" err="1" smtClean="0"/>
              <a:t>gcd</a:t>
            </a:r>
            <a:r>
              <a:rPr lang="en-US" altLang="zh-CN" dirty="0" smtClean="0"/>
              <a:t>(n, n)=n</a:t>
            </a:r>
            <a:r>
              <a:rPr lang="zh-CN" altLang="en-US" dirty="0" smtClean="0"/>
              <a:t>，</a:t>
            </a:r>
            <a:r>
              <a:rPr lang="en-US" altLang="zh-CN" dirty="0" smtClean="0"/>
              <a:t>Bob</a:t>
            </a:r>
            <a:r>
              <a:rPr lang="zh-CN" altLang="en-US" dirty="0" smtClean="0"/>
              <a:t>什么也得不到</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87</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6" name="流程图: 可选过程 5">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7" name="流程图: 可选过程 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8" name="流程图: 可选过程 7">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9" name="流程图: 可选过程 8">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0" name="流程图: 可选过程 9">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6964138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情景</a:t>
            </a:r>
            <a:r>
              <a:rPr lang="en-US" altLang="zh-CN" dirty="0" smtClean="0"/>
              <a:t>2</a:t>
            </a:r>
            <a:r>
              <a:rPr lang="zh-CN" altLang="en-US" dirty="0" smtClean="0"/>
              <a:t>：</a:t>
            </a:r>
            <a:endParaRPr lang="en-US" altLang="zh-CN" dirty="0" smtClean="0"/>
          </a:p>
          <a:p>
            <a:pPr lvl="1"/>
            <a:r>
              <a:rPr lang="en-US" altLang="zh-CN" dirty="0" smtClean="0"/>
              <a:t>Alice</a:t>
            </a:r>
            <a:r>
              <a:rPr lang="zh-CN" altLang="en-US" dirty="0" smtClean="0"/>
              <a:t>有两个秘密，想用</a:t>
            </a:r>
            <a:r>
              <a:rPr lang="en-US" altLang="zh-CN" dirty="0" smtClean="0"/>
              <a:t>100</a:t>
            </a:r>
            <a:r>
              <a:rPr lang="zh-CN" altLang="en-US" dirty="0" smtClean="0"/>
              <a:t>元的价格卖给</a:t>
            </a:r>
            <a:r>
              <a:rPr lang="en-US" altLang="zh-CN" dirty="0" smtClean="0"/>
              <a:t>Bob</a:t>
            </a:r>
            <a:r>
              <a:rPr lang="zh-CN" altLang="en-US" dirty="0" smtClean="0"/>
              <a:t>。而</a:t>
            </a:r>
            <a:r>
              <a:rPr lang="en-US" altLang="zh-CN" dirty="0" smtClean="0"/>
              <a:t>Bob</a:t>
            </a:r>
            <a:r>
              <a:rPr lang="zh-CN" altLang="en-US" dirty="0" smtClean="0"/>
              <a:t>只有</a:t>
            </a:r>
            <a:r>
              <a:rPr lang="en-US" altLang="zh-CN" dirty="0" smtClean="0"/>
              <a:t>50</a:t>
            </a:r>
            <a:r>
              <a:rPr lang="zh-CN" altLang="en-US" dirty="0" smtClean="0"/>
              <a:t>元，只能买一个秘密。两人协商的结果是，</a:t>
            </a:r>
            <a:r>
              <a:rPr lang="en-US" altLang="zh-CN" dirty="0" smtClean="0"/>
              <a:t>Bob</a:t>
            </a:r>
            <a:r>
              <a:rPr lang="zh-CN" altLang="en-US" dirty="0" smtClean="0"/>
              <a:t>付</a:t>
            </a:r>
            <a:r>
              <a:rPr lang="en-US" altLang="zh-CN" dirty="0" smtClean="0"/>
              <a:t>50</a:t>
            </a:r>
            <a:r>
              <a:rPr lang="zh-CN" altLang="en-US" dirty="0" smtClean="0"/>
              <a:t>元，</a:t>
            </a:r>
            <a:r>
              <a:rPr lang="en-US" altLang="zh-CN" dirty="0" smtClean="0"/>
              <a:t>Alice</a:t>
            </a:r>
            <a:r>
              <a:rPr lang="zh-CN" altLang="en-US" dirty="0" smtClean="0"/>
              <a:t>以某种方式传递消息给</a:t>
            </a:r>
            <a:r>
              <a:rPr lang="en-US" altLang="zh-CN" dirty="0" smtClean="0"/>
              <a:t>Bob</a:t>
            </a:r>
            <a:r>
              <a:rPr lang="zh-CN" altLang="en-US" dirty="0" smtClean="0"/>
              <a:t>，使</a:t>
            </a:r>
            <a:r>
              <a:rPr lang="en-US" altLang="zh-CN" dirty="0" smtClean="0"/>
              <a:t>Bob</a:t>
            </a:r>
            <a:r>
              <a:rPr lang="zh-CN" altLang="en-US" dirty="0" smtClean="0"/>
              <a:t>只能得到其中任意一个秘密，而</a:t>
            </a:r>
            <a:r>
              <a:rPr lang="en-US" altLang="zh-CN" dirty="0" smtClean="0"/>
              <a:t>Alice</a:t>
            </a:r>
            <a:r>
              <a:rPr lang="zh-CN" altLang="en-US" dirty="0" smtClean="0"/>
              <a:t>对</a:t>
            </a:r>
            <a:r>
              <a:rPr lang="en-US" altLang="zh-CN" dirty="0" smtClean="0"/>
              <a:t>Bob</a:t>
            </a:r>
            <a:r>
              <a:rPr lang="zh-CN" altLang="en-US" dirty="0" smtClean="0"/>
              <a:t>得到哪个消息不知情。</a:t>
            </a:r>
            <a:endParaRPr lang="en-US" altLang="zh-CN" dirty="0" smtClean="0"/>
          </a:p>
          <a:p>
            <a:endParaRPr lang="en-US" dirty="0" smtClean="0"/>
          </a:p>
          <a:p>
            <a:pPr lvl="1"/>
            <a:r>
              <a:rPr lang="en-US" altLang="zh-CN" dirty="0" smtClean="0"/>
              <a:t>Alice</a:t>
            </a:r>
            <a:r>
              <a:rPr lang="zh-CN" altLang="en-US" dirty="0" smtClean="0"/>
              <a:t>传送一组消息给</a:t>
            </a:r>
            <a:r>
              <a:rPr lang="en-US" altLang="zh-CN" dirty="0" smtClean="0"/>
              <a:t>Bob</a:t>
            </a:r>
          </a:p>
          <a:p>
            <a:pPr lvl="1"/>
            <a:r>
              <a:rPr lang="en-US" altLang="zh-CN" dirty="0" smtClean="0"/>
              <a:t>Bob</a:t>
            </a:r>
            <a:r>
              <a:rPr lang="zh-CN" altLang="en-US" dirty="0" smtClean="0"/>
              <a:t>收到其中一个子集</a:t>
            </a:r>
            <a:endParaRPr lang="en-US" altLang="zh-CN" dirty="0" smtClean="0"/>
          </a:p>
          <a:p>
            <a:pPr lvl="1"/>
            <a:r>
              <a:rPr lang="en-US" dirty="0" smtClean="0"/>
              <a:t>Alice</a:t>
            </a:r>
            <a:r>
              <a:rPr lang="zh-CN" altLang="en-US" dirty="0" smtClean="0"/>
              <a:t>不知道</a:t>
            </a:r>
            <a:r>
              <a:rPr lang="en-US" altLang="zh-CN" dirty="0" smtClean="0"/>
              <a:t>Bob</a:t>
            </a:r>
            <a:r>
              <a:rPr lang="zh-CN" altLang="en-US" dirty="0" smtClean="0"/>
              <a:t>收到的是哪个子集</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88</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29118029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lnSpcReduction="10000"/>
          </a:bodyPr>
          <a:lstStyle/>
          <a:p>
            <a:r>
              <a:rPr lang="zh-CN" altLang="en-US" dirty="0" smtClean="0"/>
              <a:t>一个协议：</a:t>
            </a:r>
            <a:endParaRPr lang="en-US" altLang="zh-CN" dirty="0" smtClean="0"/>
          </a:p>
          <a:p>
            <a:pPr marL="914400" lvl="1" indent="-457200">
              <a:buFont typeface="+mj-lt"/>
              <a:buAutoNum type="arabicParenR"/>
            </a:pPr>
            <a:r>
              <a:rPr lang="en-US" altLang="zh-CN" dirty="0" smtClean="0"/>
              <a:t>Alice</a:t>
            </a:r>
            <a:r>
              <a:rPr lang="zh-CN" altLang="en-US" dirty="0" smtClean="0"/>
              <a:t>产生两对公钥</a:t>
            </a:r>
            <a:r>
              <a:rPr lang="en-US" altLang="zh-CN" dirty="0" smtClean="0"/>
              <a:t>/</a:t>
            </a:r>
            <a:r>
              <a:rPr lang="zh-CN" altLang="en-US" dirty="0" smtClean="0"/>
              <a:t>私钥，将两个公钥送给</a:t>
            </a:r>
            <a:r>
              <a:rPr lang="en-US" altLang="zh-CN" dirty="0" smtClean="0"/>
              <a:t>Bob</a:t>
            </a:r>
          </a:p>
          <a:p>
            <a:pPr marL="914400" lvl="1" indent="-457200">
              <a:buFont typeface="+mj-lt"/>
              <a:buAutoNum type="arabicParenR"/>
            </a:pPr>
            <a:r>
              <a:rPr lang="en-US" altLang="zh-CN" dirty="0" smtClean="0"/>
              <a:t>Bob</a:t>
            </a:r>
            <a:r>
              <a:rPr lang="zh-CN" altLang="en-US" dirty="0" smtClean="0"/>
              <a:t>选择一个对称密码算法（如</a:t>
            </a:r>
            <a:r>
              <a:rPr lang="en-US" altLang="zh-CN" dirty="0" smtClean="0"/>
              <a:t>DES</a:t>
            </a:r>
            <a:r>
              <a:rPr lang="zh-CN" altLang="en-US" dirty="0" smtClean="0"/>
              <a:t>）密钥，并用</a:t>
            </a:r>
            <a:r>
              <a:rPr lang="en-US" altLang="zh-CN" dirty="0" smtClean="0"/>
              <a:t>Alice</a:t>
            </a:r>
            <a:r>
              <a:rPr lang="zh-CN" altLang="en-US" dirty="0" smtClean="0"/>
              <a:t>的某一个公钥加密，将加密密钥发给</a:t>
            </a:r>
            <a:r>
              <a:rPr lang="en-US" altLang="zh-CN" dirty="0" smtClean="0"/>
              <a:t>Alice</a:t>
            </a:r>
          </a:p>
          <a:p>
            <a:pPr marL="914400" lvl="1" indent="-457200">
              <a:buFont typeface="+mj-lt"/>
              <a:buAutoNum type="arabicParenR"/>
            </a:pPr>
            <a:r>
              <a:rPr lang="en-US" altLang="zh-CN" dirty="0" smtClean="0"/>
              <a:t>Alice</a:t>
            </a:r>
            <a:r>
              <a:rPr lang="zh-CN" altLang="en-US" dirty="0" smtClean="0"/>
              <a:t>分别用两个私钥解密</a:t>
            </a:r>
            <a:r>
              <a:rPr lang="en-US" altLang="zh-CN" dirty="0" smtClean="0"/>
              <a:t>Bob</a:t>
            </a:r>
            <a:r>
              <a:rPr lang="zh-CN" altLang="en-US" dirty="0" smtClean="0"/>
              <a:t>的加密密钥，分别用两个解密结果加密她的两份消息，将加密结果送给</a:t>
            </a:r>
            <a:r>
              <a:rPr lang="en-US" altLang="zh-CN" dirty="0" smtClean="0"/>
              <a:t>Bob</a:t>
            </a:r>
          </a:p>
          <a:p>
            <a:pPr marL="914400" lvl="1" indent="-457200">
              <a:buFont typeface="+mj-lt"/>
              <a:buAutoNum type="arabicParenR"/>
            </a:pPr>
            <a:r>
              <a:rPr lang="en-US" altLang="zh-CN" dirty="0" smtClean="0"/>
              <a:t>Bob</a:t>
            </a:r>
            <a:r>
              <a:rPr lang="zh-CN" altLang="en-US" dirty="0" smtClean="0"/>
              <a:t>用密钥解密两份密文，得到两份消息之一</a:t>
            </a:r>
            <a:endParaRPr lang="en-US" altLang="zh-CN" dirty="0" smtClean="0"/>
          </a:p>
          <a:p>
            <a:pPr lvl="1"/>
            <a:endParaRPr lang="en-US" altLang="zh-CN" dirty="0" smtClean="0"/>
          </a:p>
          <a:p>
            <a:pPr lvl="1"/>
            <a:r>
              <a:rPr lang="zh-CN" altLang="en-US" dirty="0" smtClean="0"/>
              <a:t>协议完成后，</a:t>
            </a:r>
            <a:r>
              <a:rPr lang="en-US" altLang="zh-CN" dirty="0" smtClean="0"/>
              <a:t>Bob</a:t>
            </a:r>
            <a:r>
              <a:rPr lang="zh-CN" altLang="en-US" dirty="0" smtClean="0"/>
              <a:t>如何知道</a:t>
            </a:r>
            <a:r>
              <a:rPr lang="en-US" altLang="zh-CN" dirty="0" smtClean="0"/>
              <a:t>Alice</a:t>
            </a:r>
            <a:r>
              <a:rPr lang="zh-CN" altLang="en-US" dirty="0" smtClean="0"/>
              <a:t>没有欺诈？</a:t>
            </a:r>
            <a:endParaRPr lang="en-US" altLang="zh-CN" dirty="0" smtClean="0"/>
          </a:p>
          <a:p>
            <a:pPr lvl="2"/>
            <a:r>
              <a:rPr lang="en-US" altLang="zh-CN" dirty="0" smtClean="0"/>
              <a:t>Alice</a:t>
            </a:r>
            <a:r>
              <a:rPr lang="zh-CN" altLang="en-US" dirty="0" smtClean="0"/>
              <a:t>可以用解密结果加密同一份消息</a:t>
            </a:r>
            <a:endParaRPr lang="en-US" altLang="zh-CN" dirty="0" smtClean="0"/>
          </a:p>
          <a:p>
            <a:pPr marL="914400" lvl="1" indent="-457200">
              <a:buFont typeface="+mj-lt"/>
              <a:buAutoNum type="arabicParenR" startAt="5"/>
            </a:pPr>
            <a:r>
              <a:rPr lang="en-US" altLang="zh-CN" dirty="0" smtClean="0"/>
              <a:t>Alice</a:t>
            </a:r>
            <a:r>
              <a:rPr lang="zh-CN" altLang="en-US" dirty="0" smtClean="0"/>
              <a:t>将两份私钥发给</a:t>
            </a:r>
            <a:r>
              <a:rPr lang="en-US" altLang="zh-CN" dirty="0" smtClean="0"/>
              <a:t>Bob</a:t>
            </a:r>
            <a:r>
              <a:rPr lang="zh-CN" altLang="en-US" dirty="0" smtClean="0"/>
              <a:t>，以便验证她没有欺诈</a:t>
            </a:r>
            <a:endParaRPr lang="en-US" altLang="zh-CN" dirty="0" smtClean="0"/>
          </a:p>
          <a:p>
            <a:pPr lvl="2"/>
            <a:r>
              <a:rPr lang="zh-CN" altLang="en-US" dirty="0" smtClean="0"/>
              <a:t>但此时</a:t>
            </a:r>
            <a:r>
              <a:rPr lang="en-US" altLang="zh-CN" dirty="0" smtClean="0"/>
              <a:t>Bob</a:t>
            </a:r>
            <a:r>
              <a:rPr lang="zh-CN" altLang="en-US" dirty="0" smtClean="0"/>
              <a:t>将有能力获得第二份消息</a:t>
            </a:r>
            <a:endParaRPr lang="en-US" altLang="zh-CN" dirty="0" smtClean="0"/>
          </a:p>
          <a:p>
            <a:pPr lvl="2"/>
            <a:r>
              <a:rPr lang="zh-CN" altLang="en-US" dirty="0" smtClean="0"/>
              <a:t>使用仲裁可以解决这个问题</a:t>
            </a:r>
            <a:endParaRPr lang="en-US" dirty="0" smtClean="0"/>
          </a:p>
          <a:p>
            <a:pPr lvl="1"/>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89</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571069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endParaRPr lang="en-US" smtClean="0"/>
          </a:p>
        </p:txBody>
      </p:sp>
      <p:sp>
        <p:nvSpPr>
          <p:cNvPr id="34819" name="内容占位符 2"/>
          <p:cNvSpPr>
            <a:spLocks noGrp="1"/>
          </p:cNvSpPr>
          <p:nvPr>
            <p:ph idx="1"/>
          </p:nvPr>
        </p:nvSpPr>
        <p:spPr/>
        <p:txBody>
          <a:bodyPr/>
          <a:lstStyle/>
          <a:p>
            <a:pPr lvl="1"/>
            <a:endParaRPr lang="en-US" smtClean="0"/>
          </a:p>
          <a:p>
            <a:pPr lvl="1"/>
            <a:endParaRPr lang="en-US" smtClean="0"/>
          </a:p>
          <a:p>
            <a:pPr lvl="1"/>
            <a:endParaRPr lang="en-US" smtClean="0"/>
          </a:p>
          <a:p>
            <a:pPr lvl="1"/>
            <a:r>
              <a:rPr lang="en-US" altLang="zh-CN" smtClean="0"/>
              <a:t>Postman</a:t>
            </a:r>
            <a:r>
              <a:rPr lang="zh-CN" altLang="en-US" smtClean="0"/>
              <a:t>的诡计：截获消息，并欺骗</a:t>
            </a:r>
            <a:r>
              <a:rPr lang="en-US" altLang="zh-CN" smtClean="0"/>
              <a:t>Bob</a:t>
            </a:r>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2"/>
            <a:r>
              <a:rPr lang="zh-CN" altLang="en-US" smtClean="0"/>
              <a:t>这就是中间人攻击。解决办法是利用签名技术</a:t>
            </a:r>
            <a:endParaRPr lang="en-US" altLang="zh-CN" smtClean="0"/>
          </a:p>
          <a:p>
            <a:pPr lvl="2"/>
            <a:endParaRPr lang="en-US" smtClean="0"/>
          </a:p>
        </p:txBody>
      </p:sp>
      <p:grpSp>
        <p:nvGrpSpPr>
          <p:cNvPr id="2" name="组合 39"/>
          <p:cNvGrpSpPr>
            <a:grpSpLocks/>
          </p:cNvGrpSpPr>
          <p:nvPr/>
        </p:nvGrpSpPr>
        <p:grpSpPr bwMode="auto">
          <a:xfrm>
            <a:off x="1403350" y="1341438"/>
            <a:ext cx="6840538" cy="1008062"/>
            <a:chOff x="1403648" y="2492896"/>
            <a:chExt cx="6840760" cy="1008112"/>
          </a:xfrm>
        </p:grpSpPr>
        <p:grpSp>
          <p:nvGrpSpPr>
            <p:cNvPr id="3" name="组合 21"/>
            <p:cNvGrpSpPr>
              <a:grpSpLocks/>
            </p:cNvGrpSpPr>
            <p:nvPr/>
          </p:nvGrpSpPr>
          <p:grpSpPr bwMode="auto">
            <a:xfrm>
              <a:off x="1548117" y="2924708"/>
              <a:ext cx="300047" cy="457221"/>
              <a:chOff x="1320036" y="3548089"/>
              <a:chExt cx="598625" cy="698846"/>
            </a:xfrm>
          </p:grpSpPr>
          <p:sp>
            <p:nvSpPr>
              <p:cNvPr id="53" name="任意多边形 52"/>
              <p:cNvSpPr/>
              <p:nvPr/>
            </p:nvSpPr>
            <p:spPr>
              <a:xfrm>
                <a:off x="1535413" y="3548103"/>
                <a:ext cx="294561" cy="172285"/>
              </a:xfrm>
              <a:custGeom>
                <a:avLst/>
                <a:gdLst>
                  <a:gd name="connsiteX0" fmla="*/ 293578 w 293578"/>
                  <a:gd name="connsiteY0" fmla="*/ 64194 h 171472"/>
                  <a:gd name="connsiteX1" fmla="*/ 248608 w 293578"/>
                  <a:gd name="connsiteY1" fmla="*/ 34213 h 171472"/>
                  <a:gd name="connsiteX2" fmla="*/ 218627 w 293578"/>
                  <a:gd name="connsiteY2" fmla="*/ 4233 h 171472"/>
                  <a:gd name="connsiteX3" fmla="*/ 53735 w 293578"/>
                  <a:gd name="connsiteY3" fmla="*/ 19223 h 171472"/>
                  <a:gd name="connsiteX4" fmla="*/ 38745 w 293578"/>
                  <a:gd name="connsiteY4" fmla="*/ 154134 h 171472"/>
                  <a:gd name="connsiteX5" fmla="*/ 83716 w 293578"/>
                  <a:gd name="connsiteY5" fmla="*/ 169125 h 171472"/>
                  <a:gd name="connsiteX6" fmla="*/ 218627 w 293578"/>
                  <a:gd name="connsiteY6" fmla="*/ 109164 h 171472"/>
                  <a:gd name="connsiteX7" fmla="*/ 233617 w 293578"/>
                  <a:gd name="connsiteY7" fmla="*/ 64194 h 171472"/>
                  <a:gd name="connsiteX8" fmla="*/ 218627 w 293578"/>
                  <a:gd name="connsiteY8" fmla="*/ 4233 h 17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578" h="171472">
                    <a:moveTo>
                      <a:pt x="293578" y="64194"/>
                    </a:moveTo>
                    <a:cubicBezTo>
                      <a:pt x="278588" y="54200"/>
                      <a:pt x="262676" y="45467"/>
                      <a:pt x="248608" y="34213"/>
                    </a:cubicBezTo>
                    <a:cubicBezTo>
                      <a:pt x="237572" y="25384"/>
                      <a:pt x="232718" y="5317"/>
                      <a:pt x="218627" y="4233"/>
                    </a:cubicBezTo>
                    <a:cubicBezTo>
                      <a:pt x="163599" y="0"/>
                      <a:pt x="108699" y="14226"/>
                      <a:pt x="53735" y="19223"/>
                    </a:cubicBezTo>
                    <a:cubicBezTo>
                      <a:pt x="29352" y="67990"/>
                      <a:pt x="0" y="96017"/>
                      <a:pt x="38745" y="154134"/>
                    </a:cubicBezTo>
                    <a:cubicBezTo>
                      <a:pt x="47510" y="167281"/>
                      <a:pt x="68726" y="164128"/>
                      <a:pt x="83716" y="169125"/>
                    </a:cubicBezTo>
                    <a:cubicBezTo>
                      <a:pt x="158834" y="156605"/>
                      <a:pt x="177089" y="171472"/>
                      <a:pt x="218627" y="109164"/>
                    </a:cubicBezTo>
                    <a:cubicBezTo>
                      <a:pt x="227392" y="96017"/>
                      <a:pt x="228620" y="79184"/>
                      <a:pt x="233617" y="64194"/>
                    </a:cubicBezTo>
                    <a:cubicBezTo>
                      <a:pt x="217047" y="14483"/>
                      <a:pt x="218627" y="35024"/>
                      <a:pt x="218627" y="4233"/>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54" name="任意多边形 53"/>
              <p:cNvSpPr/>
              <p:nvPr/>
            </p:nvSpPr>
            <p:spPr>
              <a:xfrm>
                <a:off x="1494236" y="3761640"/>
                <a:ext cx="142531" cy="475606"/>
              </a:xfrm>
              <a:custGeom>
                <a:avLst/>
                <a:gdLst>
                  <a:gd name="connsiteX0" fmla="*/ 139652 w 143306"/>
                  <a:gd name="connsiteY0" fmla="*/ 0 h 474484"/>
                  <a:gd name="connsiteX1" fmla="*/ 109672 w 143306"/>
                  <a:gd name="connsiteY1" fmla="*/ 329784 h 474484"/>
                  <a:gd name="connsiteX2" fmla="*/ 49711 w 143306"/>
                  <a:gd name="connsiteY2" fmla="*/ 434715 h 474484"/>
                  <a:gd name="connsiteX3" fmla="*/ 4740 w 143306"/>
                  <a:gd name="connsiteY3" fmla="*/ 464695 h 474484"/>
                </a:gdLst>
                <a:ahLst/>
                <a:cxnLst>
                  <a:cxn ang="0">
                    <a:pos x="connsiteX0" y="connsiteY0"/>
                  </a:cxn>
                  <a:cxn ang="0">
                    <a:pos x="connsiteX1" y="connsiteY1"/>
                  </a:cxn>
                  <a:cxn ang="0">
                    <a:pos x="connsiteX2" y="connsiteY2"/>
                  </a:cxn>
                  <a:cxn ang="0">
                    <a:pos x="connsiteX3" y="connsiteY3"/>
                  </a:cxn>
                </a:cxnLst>
                <a:rect l="l" t="t" r="r" b="b"/>
                <a:pathLst>
                  <a:path w="143306" h="474484">
                    <a:moveTo>
                      <a:pt x="139652" y="0"/>
                    </a:moveTo>
                    <a:cubicBezTo>
                      <a:pt x="137526" y="38273"/>
                      <a:pt x="143306" y="240095"/>
                      <a:pt x="109672" y="329784"/>
                    </a:cubicBezTo>
                    <a:cubicBezTo>
                      <a:pt x="104931" y="342427"/>
                      <a:pt x="65241" y="422291"/>
                      <a:pt x="49711" y="434715"/>
                    </a:cubicBezTo>
                    <a:cubicBezTo>
                      <a:pt x="0" y="474484"/>
                      <a:pt x="4740" y="426568"/>
                      <a:pt x="4740" y="464695"/>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55" name="任意多边形 54"/>
              <p:cNvSpPr/>
              <p:nvPr/>
            </p:nvSpPr>
            <p:spPr>
              <a:xfrm>
                <a:off x="1649437" y="4047974"/>
                <a:ext cx="180537" cy="198978"/>
              </a:xfrm>
              <a:custGeom>
                <a:avLst/>
                <a:gdLst>
                  <a:gd name="connsiteX0" fmla="*/ 0 w 179882"/>
                  <a:gd name="connsiteY0" fmla="*/ 0 h 199029"/>
                  <a:gd name="connsiteX1" fmla="*/ 74951 w 179882"/>
                  <a:gd name="connsiteY1" fmla="*/ 74951 h 199029"/>
                  <a:gd name="connsiteX2" fmla="*/ 134912 w 179882"/>
                  <a:gd name="connsiteY2" fmla="*/ 149902 h 199029"/>
                  <a:gd name="connsiteX3" fmla="*/ 179882 w 179882"/>
                  <a:gd name="connsiteY3" fmla="*/ 194872 h 199029"/>
                </a:gdLst>
                <a:ahLst/>
                <a:cxnLst>
                  <a:cxn ang="0">
                    <a:pos x="connsiteX0" y="connsiteY0"/>
                  </a:cxn>
                  <a:cxn ang="0">
                    <a:pos x="connsiteX1" y="connsiteY1"/>
                  </a:cxn>
                  <a:cxn ang="0">
                    <a:pos x="connsiteX2" y="connsiteY2"/>
                  </a:cxn>
                  <a:cxn ang="0">
                    <a:pos x="connsiteX3" y="connsiteY3"/>
                  </a:cxn>
                </a:cxnLst>
                <a:rect l="l" t="t" r="r" b="b"/>
                <a:pathLst>
                  <a:path w="179882" h="199029">
                    <a:moveTo>
                      <a:pt x="0" y="0"/>
                    </a:moveTo>
                    <a:cubicBezTo>
                      <a:pt x="24984" y="24984"/>
                      <a:pt x="53752" y="46685"/>
                      <a:pt x="74951" y="74951"/>
                    </a:cubicBezTo>
                    <a:cubicBezTo>
                      <a:pt x="147356" y="171491"/>
                      <a:pt x="17827" y="71847"/>
                      <a:pt x="134912" y="149902"/>
                    </a:cubicBezTo>
                    <a:cubicBezTo>
                      <a:pt x="167664" y="199029"/>
                      <a:pt x="146876" y="194872"/>
                      <a:pt x="179882" y="194872"/>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56" name="任意多边形 55"/>
              <p:cNvSpPr/>
              <p:nvPr/>
            </p:nvSpPr>
            <p:spPr>
              <a:xfrm>
                <a:off x="1320034" y="3778625"/>
                <a:ext cx="285060" cy="194125"/>
              </a:xfrm>
              <a:custGeom>
                <a:avLst/>
                <a:gdLst>
                  <a:gd name="connsiteX0" fmla="*/ 284814 w 284814"/>
                  <a:gd name="connsiteY0" fmla="*/ 0 h 194872"/>
                  <a:gd name="connsiteX1" fmla="*/ 194873 w 284814"/>
                  <a:gd name="connsiteY1" fmla="*/ 59961 h 194872"/>
                  <a:gd name="connsiteX2" fmla="*/ 149902 w 284814"/>
                  <a:gd name="connsiteY2" fmla="*/ 89941 h 194872"/>
                  <a:gd name="connsiteX3" fmla="*/ 89941 w 284814"/>
                  <a:gd name="connsiteY3" fmla="*/ 134912 h 194872"/>
                  <a:gd name="connsiteX4" fmla="*/ 29981 w 284814"/>
                  <a:gd name="connsiteY4" fmla="*/ 164892 h 194872"/>
                  <a:gd name="connsiteX5" fmla="*/ 0 w 284814"/>
                  <a:gd name="connsiteY5"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814" h="194872">
                    <a:moveTo>
                      <a:pt x="284814" y="0"/>
                    </a:moveTo>
                    <a:lnTo>
                      <a:pt x="194873" y="59961"/>
                    </a:lnTo>
                    <a:cubicBezTo>
                      <a:pt x="179883" y="69954"/>
                      <a:pt x="164315" y="79131"/>
                      <a:pt x="149902" y="89941"/>
                    </a:cubicBezTo>
                    <a:cubicBezTo>
                      <a:pt x="129915" y="104931"/>
                      <a:pt x="111127" y="121671"/>
                      <a:pt x="89941" y="134912"/>
                    </a:cubicBezTo>
                    <a:cubicBezTo>
                      <a:pt x="70992" y="146755"/>
                      <a:pt x="48574" y="152497"/>
                      <a:pt x="29981" y="164892"/>
                    </a:cubicBezTo>
                    <a:cubicBezTo>
                      <a:pt x="18222" y="172731"/>
                      <a:pt x="0" y="194872"/>
                      <a:pt x="0" y="194872"/>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57" name="任意多边形 56"/>
              <p:cNvSpPr/>
              <p:nvPr/>
            </p:nvSpPr>
            <p:spPr>
              <a:xfrm>
                <a:off x="1677942" y="3807744"/>
                <a:ext cx="240717" cy="104343"/>
              </a:xfrm>
              <a:custGeom>
                <a:avLst/>
                <a:gdLst>
                  <a:gd name="connsiteX0" fmla="*/ 0 w 239843"/>
                  <a:gd name="connsiteY0" fmla="*/ 0 h 104931"/>
                  <a:gd name="connsiteX1" fmla="*/ 89941 w 239843"/>
                  <a:gd name="connsiteY1" fmla="*/ 59960 h 104931"/>
                  <a:gd name="connsiteX2" fmla="*/ 209863 w 239843"/>
                  <a:gd name="connsiteY2" fmla="*/ 89941 h 104931"/>
                  <a:gd name="connsiteX3" fmla="*/ 239843 w 239843"/>
                  <a:gd name="connsiteY3" fmla="*/ 104931 h 104931"/>
                </a:gdLst>
                <a:ahLst/>
                <a:cxnLst>
                  <a:cxn ang="0">
                    <a:pos x="connsiteX0" y="connsiteY0"/>
                  </a:cxn>
                  <a:cxn ang="0">
                    <a:pos x="connsiteX1" y="connsiteY1"/>
                  </a:cxn>
                  <a:cxn ang="0">
                    <a:pos x="connsiteX2" y="connsiteY2"/>
                  </a:cxn>
                  <a:cxn ang="0">
                    <a:pos x="connsiteX3" y="connsiteY3"/>
                  </a:cxn>
                </a:cxnLst>
                <a:rect l="l" t="t" r="r" b="b"/>
                <a:pathLst>
                  <a:path w="239843" h="104931">
                    <a:moveTo>
                      <a:pt x="0" y="0"/>
                    </a:moveTo>
                    <a:cubicBezTo>
                      <a:pt x="29980" y="19987"/>
                      <a:pt x="58443" y="42462"/>
                      <a:pt x="89941" y="59960"/>
                    </a:cubicBezTo>
                    <a:cubicBezTo>
                      <a:pt x="119957" y="76635"/>
                      <a:pt x="182506" y="82125"/>
                      <a:pt x="209863" y="89941"/>
                    </a:cubicBezTo>
                    <a:cubicBezTo>
                      <a:pt x="220606" y="93010"/>
                      <a:pt x="229850" y="99934"/>
                      <a:pt x="239843" y="104931"/>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grpSp>
        <p:grpSp>
          <p:nvGrpSpPr>
            <p:cNvPr id="4" name="组合 22"/>
            <p:cNvGrpSpPr>
              <a:grpSpLocks/>
            </p:cNvGrpSpPr>
            <p:nvPr/>
          </p:nvGrpSpPr>
          <p:grpSpPr bwMode="auto">
            <a:xfrm>
              <a:off x="7739568" y="2997736"/>
              <a:ext cx="301635" cy="455633"/>
              <a:chOff x="1317568" y="3549650"/>
              <a:chExt cx="601793" cy="696419"/>
            </a:xfrm>
          </p:grpSpPr>
          <p:sp>
            <p:nvSpPr>
              <p:cNvPr id="48" name="任意多边形 47"/>
              <p:cNvSpPr/>
              <p:nvPr/>
            </p:nvSpPr>
            <p:spPr>
              <a:xfrm>
                <a:off x="1532945" y="3549665"/>
                <a:ext cx="297729" cy="172285"/>
              </a:xfrm>
              <a:custGeom>
                <a:avLst/>
                <a:gdLst>
                  <a:gd name="connsiteX0" fmla="*/ 293578 w 293578"/>
                  <a:gd name="connsiteY0" fmla="*/ 64194 h 171472"/>
                  <a:gd name="connsiteX1" fmla="*/ 248608 w 293578"/>
                  <a:gd name="connsiteY1" fmla="*/ 34213 h 171472"/>
                  <a:gd name="connsiteX2" fmla="*/ 218627 w 293578"/>
                  <a:gd name="connsiteY2" fmla="*/ 4233 h 171472"/>
                  <a:gd name="connsiteX3" fmla="*/ 53735 w 293578"/>
                  <a:gd name="connsiteY3" fmla="*/ 19223 h 171472"/>
                  <a:gd name="connsiteX4" fmla="*/ 38745 w 293578"/>
                  <a:gd name="connsiteY4" fmla="*/ 154134 h 171472"/>
                  <a:gd name="connsiteX5" fmla="*/ 83716 w 293578"/>
                  <a:gd name="connsiteY5" fmla="*/ 169125 h 171472"/>
                  <a:gd name="connsiteX6" fmla="*/ 218627 w 293578"/>
                  <a:gd name="connsiteY6" fmla="*/ 109164 h 171472"/>
                  <a:gd name="connsiteX7" fmla="*/ 233617 w 293578"/>
                  <a:gd name="connsiteY7" fmla="*/ 64194 h 171472"/>
                  <a:gd name="connsiteX8" fmla="*/ 218627 w 293578"/>
                  <a:gd name="connsiteY8" fmla="*/ 4233 h 17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578" h="171472">
                    <a:moveTo>
                      <a:pt x="293578" y="64194"/>
                    </a:moveTo>
                    <a:cubicBezTo>
                      <a:pt x="278588" y="54200"/>
                      <a:pt x="262676" y="45467"/>
                      <a:pt x="248608" y="34213"/>
                    </a:cubicBezTo>
                    <a:cubicBezTo>
                      <a:pt x="237572" y="25384"/>
                      <a:pt x="232718" y="5317"/>
                      <a:pt x="218627" y="4233"/>
                    </a:cubicBezTo>
                    <a:cubicBezTo>
                      <a:pt x="163599" y="0"/>
                      <a:pt x="108699" y="14226"/>
                      <a:pt x="53735" y="19223"/>
                    </a:cubicBezTo>
                    <a:cubicBezTo>
                      <a:pt x="29352" y="67990"/>
                      <a:pt x="0" y="96017"/>
                      <a:pt x="38745" y="154134"/>
                    </a:cubicBezTo>
                    <a:cubicBezTo>
                      <a:pt x="47510" y="167281"/>
                      <a:pt x="68726" y="164128"/>
                      <a:pt x="83716" y="169125"/>
                    </a:cubicBezTo>
                    <a:cubicBezTo>
                      <a:pt x="158834" y="156605"/>
                      <a:pt x="177089" y="171472"/>
                      <a:pt x="218627" y="109164"/>
                    </a:cubicBezTo>
                    <a:cubicBezTo>
                      <a:pt x="227392" y="96017"/>
                      <a:pt x="228620" y="79184"/>
                      <a:pt x="233617" y="64194"/>
                    </a:cubicBezTo>
                    <a:cubicBezTo>
                      <a:pt x="217047" y="14483"/>
                      <a:pt x="218627" y="35024"/>
                      <a:pt x="218627" y="4233"/>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9" name="任意多边形 48"/>
              <p:cNvSpPr/>
              <p:nvPr/>
            </p:nvSpPr>
            <p:spPr>
              <a:xfrm>
                <a:off x="1491768" y="3763203"/>
                <a:ext cx="145697" cy="473179"/>
              </a:xfrm>
              <a:custGeom>
                <a:avLst/>
                <a:gdLst>
                  <a:gd name="connsiteX0" fmla="*/ 139652 w 143306"/>
                  <a:gd name="connsiteY0" fmla="*/ 0 h 474484"/>
                  <a:gd name="connsiteX1" fmla="*/ 109672 w 143306"/>
                  <a:gd name="connsiteY1" fmla="*/ 329784 h 474484"/>
                  <a:gd name="connsiteX2" fmla="*/ 49711 w 143306"/>
                  <a:gd name="connsiteY2" fmla="*/ 434715 h 474484"/>
                  <a:gd name="connsiteX3" fmla="*/ 4740 w 143306"/>
                  <a:gd name="connsiteY3" fmla="*/ 464695 h 474484"/>
                </a:gdLst>
                <a:ahLst/>
                <a:cxnLst>
                  <a:cxn ang="0">
                    <a:pos x="connsiteX0" y="connsiteY0"/>
                  </a:cxn>
                  <a:cxn ang="0">
                    <a:pos x="connsiteX1" y="connsiteY1"/>
                  </a:cxn>
                  <a:cxn ang="0">
                    <a:pos x="connsiteX2" y="connsiteY2"/>
                  </a:cxn>
                  <a:cxn ang="0">
                    <a:pos x="connsiteX3" y="connsiteY3"/>
                  </a:cxn>
                </a:cxnLst>
                <a:rect l="l" t="t" r="r" b="b"/>
                <a:pathLst>
                  <a:path w="143306" h="474484">
                    <a:moveTo>
                      <a:pt x="139652" y="0"/>
                    </a:moveTo>
                    <a:cubicBezTo>
                      <a:pt x="137526" y="38273"/>
                      <a:pt x="143306" y="240095"/>
                      <a:pt x="109672" y="329784"/>
                    </a:cubicBezTo>
                    <a:cubicBezTo>
                      <a:pt x="104931" y="342427"/>
                      <a:pt x="65241" y="422291"/>
                      <a:pt x="49711" y="434715"/>
                    </a:cubicBezTo>
                    <a:cubicBezTo>
                      <a:pt x="0" y="474484"/>
                      <a:pt x="4740" y="426568"/>
                      <a:pt x="4740" y="464695"/>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0" name="任意多边形 49"/>
              <p:cNvSpPr/>
              <p:nvPr/>
            </p:nvSpPr>
            <p:spPr>
              <a:xfrm>
                <a:off x="1650135" y="4047109"/>
                <a:ext cx="180539" cy="198978"/>
              </a:xfrm>
              <a:custGeom>
                <a:avLst/>
                <a:gdLst>
                  <a:gd name="connsiteX0" fmla="*/ 0 w 179882"/>
                  <a:gd name="connsiteY0" fmla="*/ 0 h 199029"/>
                  <a:gd name="connsiteX1" fmla="*/ 74951 w 179882"/>
                  <a:gd name="connsiteY1" fmla="*/ 74951 h 199029"/>
                  <a:gd name="connsiteX2" fmla="*/ 134912 w 179882"/>
                  <a:gd name="connsiteY2" fmla="*/ 149902 h 199029"/>
                  <a:gd name="connsiteX3" fmla="*/ 179882 w 179882"/>
                  <a:gd name="connsiteY3" fmla="*/ 194872 h 199029"/>
                </a:gdLst>
                <a:ahLst/>
                <a:cxnLst>
                  <a:cxn ang="0">
                    <a:pos x="connsiteX0" y="connsiteY0"/>
                  </a:cxn>
                  <a:cxn ang="0">
                    <a:pos x="connsiteX1" y="connsiteY1"/>
                  </a:cxn>
                  <a:cxn ang="0">
                    <a:pos x="connsiteX2" y="connsiteY2"/>
                  </a:cxn>
                  <a:cxn ang="0">
                    <a:pos x="connsiteX3" y="connsiteY3"/>
                  </a:cxn>
                </a:cxnLst>
                <a:rect l="l" t="t" r="r" b="b"/>
                <a:pathLst>
                  <a:path w="179882" h="199029">
                    <a:moveTo>
                      <a:pt x="0" y="0"/>
                    </a:moveTo>
                    <a:cubicBezTo>
                      <a:pt x="24984" y="24984"/>
                      <a:pt x="53752" y="46685"/>
                      <a:pt x="74951" y="74951"/>
                    </a:cubicBezTo>
                    <a:cubicBezTo>
                      <a:pt x="147356" y="171491"/>
                      <a:pt x="17827" y="71847"/>
                      <a:pt x="134912" y="149902"/>
                    </a:cubicBezTo>
                    <a:cubicBezTo>
                      <a:pt x="167664" y="199029"/>
                      <a:pt x="146876" y="194872"/>
                      <a:pt x="179882" y="194872"/>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1" name="任意多边形 50"/>
              <p:cNvSpPr/>
              <p:nvPr/>
            </p:nvSpPr>
            <p:spPr>
              <a:xfrm>
                <a:off x="1317566" y="3777762"/>
                <a:ext cx="285060" cy="194125"/>
              </a:xfrm>
              <a:custGeom>
                <a:avLst/>
                <a:gdLst>
                  <a:gd name="connsiteX0" fmla="*/ 284814 w 284814"/>
                  <a:gd name="connsiteY0" fmla="*/ 0 h 194872"/>
                  <a:gd name="connsiteX1" fmla="*/ 194873 w 284814"/>
                  <a:gd name="connsiteY1" fmla="*/ 59961 h 194872"/>
                  <a:gd name="connsiteX2" fmla="*/ 149902 w 284814"/>
                  <a:gd name="connsiteY2" fmla="*/ 89941 h 194872"/>
                  <a:gd name="connsiteX3" fmla="*/ 89941 w 284814"/>
                  <a:gd name="connsiteY3" fmla="*/ 134912 h 194872"/>
                  <a:gd name="connsiteX4" fmla="*/ 29981 w 284814"/>
                  <a:gd name="connsiteY4" fmla="*/ 164892 h 194872"/>
                  <a:gd name="connsiteX5" fmla="*/ 0 w 284814"/>
                  <a:gd name="connsiteY5"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814" h="194872">
                    <a:moveTo>
                      <a:pt x="284814" y="0"/>
                    </a:moveTo>
                    <a:lnTo>
                      <a:pt x="194873" y="59961"/>
                    </a:lnTo>
                    <a:cubicBezTo>
                      <a:pt x="179883" y="69954"/>
                      <a:pt x="164315" y="79131"/>
                      <a:pt x="149902" y="89941"/>
                    </a:cubicBezTo>
                    <a:cubicBezTo>
                      <a:pt x="129915" y="104931"/>
                      <a:pt x="111127" y="121671"/>
                      <a:pt x="89941" y="134912"/>
                    </a:cubicBezTo>
                    <a:cubicBezTo>
                      <a:pt x="70992" y="146755"/>
                      <a:pt x="48574" y="152497"/>
                      <a:pt x="29981" y="164892"/>
                    </a:cubicBezTo>
                    <a:cubicBezTo>
                      <a:pt x="18222" y="172731"/>
                      <a:pt x="0" y="194872"/>
                      <a:pt x="0" y="194872"/>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2" name="任意多边形 51"/>
              <p:cNvSpPr/>
              <p:nvPr/>
            </p:nvSpPr>
            <p:spPr>
              <a:xfrm>
                <a:off x="1678642" y="3809306"/>
                <a:ext cx="240717" cy="104343"/>
              </a:xfrm>
              <a:custGeom>
                <a:avLst/>
                <a:gdLst>
                  <a:gd name="connsiteX0" fmla="*/ 0 w 239843"/>
                  <a:gd name="connsiteY0" fmla="*/ 0 h 104931"/>
                  <a:gd name="connsiteX1" fmla="*/ 89941 w 239843"/>
                  <a:gd name="connsiteY1" fmla="*/ 59960 h 104931"/>
                  <a:gd name="connsiteX2" fmla="*/ 209863 w 239843"/>
                  <a:gd name="connsiteY2" fmla="*/ 89941 h 104931"/>
                  <a:gd name="connsiteX3" fmla="*/ 239843 w 239843"/>
                  <a:gd name="connsiteY3" fmla="*/ 104931 h 104931"/>
                </a:gdLst>
                <a:ahLst/>
                <a:cxnLst>
                  <a:cxn ang="0">
                    <a:pos x="connsiteX0" y="connsiteY0"/>
                  </a:cxn>
                  <a:cxn ang="0">
                    <a:pos x="connsiteX1" y="connsiteY1"/>
                  </a:cxn>
                  <a:cxn ang="0">
                    <a:pos x="connsiteX2" y="connsiteY2"/>
                  </a:cxn>
                  <a:cxn ang="0">
                    <a:pos x="connsiteX3" y="connsiteY3"/>
                  </a:cxn>
                </a:cxnLst>
                <a:rect l="l" t="t" r="r" b="b"/>
                <a:pathLst>
                  <a:path w="239843" h="104931">
                    <a:moveTo>
                      <a:pt x="0" y="0"/>
                    </a:moveTo>
                    <a:cubicBezTo>
                      <a:pt x="29980" y="19987"/>
                      <a:pt x="58443" y="42462"/>
                      <a:pt x="89941" y="59960"/>
                    </a:cubicBezTo>
                    <a:cubicBezTo>
                      <a:pt x="119957" y="76635"/>
                      <a:pt x="182506" y="82125"/>
                      <a:pt x="209863" y="89941"/>
                    </a:cubicBezTo>
                    <a:cubicBezTo>
                      <a:pt x="220606" y="93010"/>
                      <a:pt x="229850" y="99934"/>
                      <a:pt x="239843" y="104931"/>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34855" name="TextBox 9"/>
            <p:cNvSpPr txBox="1">
              <a:spLocks noChangeArrowheads="1"/>
            </p:cNvSpPr>
            <p:nvPr/>
          </p:nvSpPr>
          <p:spPr bwMode="auto">
            <a:xfrm>
              <a:off x="1403648" y="2564904"/>
              <a:ext cx="684803" cy="369332"/>
            </a:xfrm>
            <a:prstGeom prst="rect">
              <a:avLst/>
            </a:prstGeom>
            <a:noFill/>
            <a:ln w="9525">
              <a:noFill/>
              <a:miter lim="800000"/>
              <a:headEnd/>
              <a:tailEnd/>
            </a:ln>
          </p:spPr>
          <p:txBody>
            <a:bodyPr wrap="none">
              <a:spAutoFit/>
            </a:bodyPr>
            <a:lstStyle/>
            <a:p>
              <a:r>
                <a:rPr lang="en-US" altLang="zh-CN">
                  <a:solidFill>
                    <a:srgbClr val="FF0000"/>
                  </a:solidFill>
                </a:rPr>
                <a:t>Alice</a:t>
              </a:r>
              <a:endParaRPr lang="en-US">
                <a:solidFill>
                  <a:srgbClr val="FF0000"/>
                </a:solidFill>
              </a:endParaRPr>
            </a:p>
          </p:txBody>
        </p:sp>
        <p:sp>
          <p:nvSpPr>
            <p:cNvPr id="34856" name="TextBox 10"/>
            <p:cNvSpPr txBox="1">
              <a:spLocks noChangeArrowheads="1"/>
            </p:cNvSpPr>
            <p:nvPr/>
          </p:nvSpPr>
          <p:spPr bwMode="auto">
            <a:xfrm>
              <a:off x="7649373" y="2636912"/>
              <a:ext cx="595035" cy="369332"/>
            </a:xfrm>
            <a:prstGeom prst="rect">
              <a:avLst/>
            </a:prstGeom>
            <a:noFill/>
            <a:ln w="9525">
              <a:noFill/>
              <a:miter lim="800000"/>
              <a:headEnd/>
              <a:tailEnd/>
            </a:ln>
          </p:spPr>
          <p:txBody>
            <a:bodyPr wrap="none">
              <a:spAutoFit/>
            </a:bodyPr>
            <a:lstStyle/>
            <a:p>
              <a:r>
                <a:rPr lang="en-US" altLang="zh-CN">
                  <a:solidFill>
                    <a:srgbClr val="0070C0"/>
                  </a:solidFill>
                </a:rPr>
                <a:t>Bob</a:t>
              </a:r>
              <a:endParaRPr lang="en-US">
                <a:solidFill>
                  <a:srgbClr val="0070C0"/>
                </a:solidFill>
              </a:endParaRPr>
            </a:p>
          </p:txBody>
        </p:sp>
        <p:grpSp>
          <p:nvGrpSpPr>
            <p:cNvPr id="5" name="组合 30"/>
            <p:cNvGrpSpPr>
              <a:grpSpLocks/>
            </p:cNvGrpSpPr>
            <p:nvPr/>
          </p:nvGrpSpPr>
          <p:grpSpPr bwMode="auto">
            <a:xfrm>
              <a:off x="4643842" y="2853277"/>
              <a:ext cx="936656" cy="647732"/>
              <a:chOff x="3707634" y="3213543"/>
              <a:chExt cx="1513059" cy="1079553"/>
            </a:xfrm>
          </p:grpSpPr>
          <p:sp>
            <p:nvSpPr>
              <p:cNvPr id="44" name="立方体 43"/>
              <p:cNvSpPr/>
              <p:nvPr/>
            </p:nvSpPr>
            <p:spPr>
              <a:xfrm>
                <a:off x="3707632" y="3213541"/>
                <a:ext cx="1513057" cy="1079553"/>
              </a:xfrm>
              <a:prstGeom prst="cub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B050"/>
                  </a:solidFill>
                </a:endParaRPr>
              </a:p>
            </p:txBody>
          </p:sp>
          <p:cxnSp>
            <p:nvCxnSpPr>
              <p:cNvPr id="45" name="直接连接符 44"/>
              <p:cNvCxnSpPr/>
              <p:nvPr/>
            </p:nvCxnSpPr>
            <p:spPr>
              <a:xfrm>
                <a:off x="3707632" y="3644834"/>
                <a:ext cx="1225833"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flipH="1" flipV="1">
                <a:off x="4932872" y="3357017"/>
                <a:ext cx="288411" cy="28722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4284645" y="3615728"/>
                <a:ext cx="215418" cy="714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B050"/>
                  </a:solidFill>
                </a:endParaRPr>
              </a:p>
            </p:txBody>
          </p:sp>
        </p:grpSp>
        <p:grpSp>
          <p:nvGrpSpPr>
            <p:cNvPr id="6" name="组合 21"/>
            <p:cNvGrpSpPr>
              <a:grpSpLocks/>
            </p:cNvGrpSpPr>
            <p:nvPr/>
          </p:nvGrpSpPr>
          <p:grpSpPr bwMode="auto">
            <a:xfrm>
              <a:off x="4356504" y="2924708"/>
              <a:ext cx="300051" cy="457221"/>
              <a:chOff x="1320167" y="3548089"/>
              <a:chExt cx="598627" cy="698846"/>
            </a:xfrm>
          </p:grpSpPr>
          <p:sp>
            <p:nvSpPr>
              <p:cNvPr id="39" name="任意多边形 38"/>
              <p:cNvSpPr/>
              <p:nvPr/>
            </p:nvSpPr>
            <p:spPr>
              <a:xfrm>
                <a:off x="1535524" y="3548103"/>
                <a:ext cx="294560" cy="172285"/>
              </a:xfrm>
              <a:custGeom>
                <a:avLst/>
                <a:gdLst>
                  <a:gd name="connsiteX0" fmla="*/ 293578 w 293578"/>
                  <a:gd name="connsiteY0" fmla="*/ 64194 h 171472"/>
                  <a:gd name="connsiteX1" fmla="*/ 248608 w 293578"/>
                  <a:gd name="connsiteY1" fmla="*/ 34213 h 171472"/>
                  <a:gd name="connsiteX2" fmla="*/ 218627 w 293578"/>
                  <a:gd name="connsiteY2" fmla="*/ 4233 h 171472"/>
                  <a:gd name="connsiteX3" fmla="*/ 53735 w 293578"/>
                  <a:gd name="connsiteY3" fmla="*/ 19223 h 171472"/>
                  <a:gd name="connsiteX4" fmla="*/ 38745 w 293578"/>
                  <a:gd name="connsiteY4" fmla="*/ 154134 h 171472"/>
                  <a:gd name="connsiteX5" fmla="*/ 83716 w 293578"/>
                  <a:gd name="connsiteY5" fmla="*/ 169125 h 171472"/>
                  <a:gd name="connsiteX6" fmla="*/ 218627 w 293578"/>
                  <a:gd name="connsiteY6" fmla="*/ 109164 h 171472"/>
                  <a:gd name="connsiteX7" fmla="*/ 233617 w 293578"/>
                  <a:gd name="connsiteY7" fmla="*/ 64194 h 171472"/>
                  <a:gd name="connsiteX8" fmla="*/ 218627 w 293578"/>
                  <a:gd name="connsiteY8" fmla="*/ 4233 h 17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578" h="171472">
                    <a:moveTo>
                      <a:pt x="293578" y="64194"/>
                    </a:moveTo>
                    <a:cubicBezTo>
                      <a:pt x="278588" y="54200"/>
                      <a:pt x="262676" y="45467"/>
                      <a:pt x="248608" y="34213"/>
                    </a:cubicBezTo>
                    <a:cubicBezTo>
                      <a:pt x="237572" y="25384"/>
                      <a:pt x="232718" y="5317"/>
                      <a:pt x="218627" y="4233"/>
                    </a:cubicBezTo>
                    <a:cubicBezTo>
                      <a:pt x="163599" y="0"/>
                      <a:pt x="108699" y="14226"/>
                      <a:pt x="53735" y="19223"/>
                    </a:cubicBezTo>
                    <a:cubicBezTo>
                      <a:pt x="29352" y="67990"/>
                      <a:pt x="0" y="96017"/>
                      <a:pt x="38745" y="154134"/>
                    </a:cubicBezTo>
                    <a:cubicBezTo>
                      <a:pt x="47510" y="167281"/>
                      <a:pt x="68726" y="164128"/>
                      <a:pt x="83716" y="169125"/>
                    </a:cubicBezTo>
                    <a:cubicBezTo>
                      <a:pt x="158834" y="156605"/>
                      <a:pt x="177089" y="171472"/>
                      <a:pt x="218627" y="109164"/>
                    </a:cubicBezTo>
                    <a:cubicBezTo>
                      <a:pt x="227392" y="96017"/>
                      <a:pt x="228620" y="79184"/>
                      <a:pt x="233617" y="64194"/>
                    </a:cubicBezTo>
                    <a:cubicBezTo>
                      <a:pt x="217047" y="14483"/>
                      <a:pt x="218627" y="35024"/>
                      <a:pt x="218627" y="4233"/>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0" name="任意多边形 39"/>
              <p:cNvSpPr/>
              <p:nvPr/>
            </p:nvSpPr>
            <p:spPr>
              <a:xfrm>
                <a:off x="1494350" y="3761640"/>
                <a:ext cx="142528" cy="475606"/>
              </a:xfrm>
              <a:custGeom>
                <a:avLst/>
                <a:gdLst>
                  <a:gd name="connsiteX0" fmla="*/ 139652 w 143306"/>
                  <a:gd name="connsiteY0" fmla="*/ 0 h 474484"/>
                  <a:gd name="connsiteX1" fmla="*/ 109672 w 143306"/>
                  <a:gd name="connsiteY1" fmla="*/ 329784 h 474484"/>
                  <a:gd name="connsiteX2" fmla="*/ 49711 w 143306"/>
                  <a:gd name="connsiteY2" fmla="*/ 434715 h 474484"/>
                  <a:gd name="connsiteX3" fmla="*/ 4740 w 143306"/>
                  <a:gd name="connsiteY3" fmla="*/ 464695 h 474484"/>
                </a:gdLst>
                <a:ahLst/>
                <a:cxnLst>
                  <a:cxn ang="0">
                    <a:pos x="connsiteX0" y="connsiteY0"/>
                  </a:cxn>
                  <a:cxn ang="0">
                    <a:pos x="connsiteX1" y="connsiteY1"/>
                  </a:cxn>
                  <a:cxn ang="0">
                    <a:pos x="connsiteX2" y="connsiteY2"/>
                  </a:cxn>
                  <a:cxn ang="0">
                    <a:pos x="connsiteX3" y="connsiteY3"/>
                  </a:cxn>
                </a:cxnLst>
                <a:rect l="l" t="t" r="r" b="b"/>
                <a:pathLst>
                  <a:path w="143306" h="474484">
                    <a:moveTo>
                      <a:pt x="139652" y="0"/>
                    </a:moveTo>
                    <a:cubicBezTo>
                      <a:pt x="137526" y="38273"/>
                      <a:pt x="143306" y="240095"/>
                      <a:pt x="109672" y="329784"/>
                    </a:cubicBezTo>
                    <a:cubicBezTo>
                      <a:pt x="104931" y="342427"/>
                      <a:pt x="65241" y="422291"/>
                      <a:pt x="49711" y="434715"/>
                    </a:cubicBezTo>
                    <a:cubicBezTo>
                      <a:pt x="0" y="474484"/>
                      <a:pt x="4740" y="426568"/>
                      <a:pt x="4740" y="464695"/>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1" name="任意多边形 40"/>
              <p:cNvSpPr/>
              <p:nvPr/>
            </p:nvSpPr>
            <p:spPr>
              <a:xfrm>
                <a:off x="1649546" y="4047974"/>
                <a:ext cx="180537" cy="198978"/>
              </a:xfrm>
              <a:custGeom>
                <a:avLst/>
                <a:gdLst>
                  <a:gd name="connsiteX0" fmla="*/ 0 w 179882"/>
                  <a:gd name="connsiteY0" fmla="*/ 0 h 199029"/>
                  <a:gd name="connsiteX1" fmla="*/ 74951 w 179882"/>
                  <a:gd name="connsiteY1" fmla="*/ 74951 h 199029"/>
                  <a:gd name="connsiteX2" fmla="*/ 134912 w 179882"/>
                  <a:gd name="connsiteY2" fmla="*/ 149902 h 199029"/>
                  <a:gd name="connsiteX3" fmla="*/ 179882 w 179882"/>
                  <a:gd name="connsiteY3" fmla="*/ 194872 h 199029"/>
                </a:gdLst>
                <a:ahLst/>
                <a:cxnLst>
                  <a:cxn ang="0">
                    <a:pos x="connsiteX0" y="connsiteY0"/>
                  </a:cxn>
                  <a:cxn ang="0">
                    <a:pos x="connsiteX1" y="connsiteY1"/>
                  </a:cxn>
                  <a:cxn ang="0">
                    <a:pos x="connsiteX2" y="connsiteY2"/>
                  </a:cxn>
                  <a:cxn ang="0">
                    <a:pos x="connsiteX3" y="connsiteY3"/>
                  </a:cxn>
                </a:cxnLst>
                <a:rect l="l" t="t" r="r" b="b"/>
                <a:pathLst>
                  <a:path w="179882" h="199029">
                    <a:moveTo>
                      <a:pt x="0" y="0"/>
                    </a:moveTo>
                    <a:cubicBezTo>
                      <a:pt x="24984" y="24984"/>
                      <a:pt x="53752" y="46685"/>
                      <a:pt x="74951" y="74951"/>
                    </a:cubicBezTo>
                    <a:cubicBezTo>
                      <a:pt x="147356" y="171491"/>
                      <a:pt x="17827" y="71847"/>
                      <a:pt x="134912" y="149902"/>
                    </a:cubicBezTo>
                    <a:cubicBezTo>
                      <a:pt x="167664" y="199029"/>
                      <a:pt x="146876" y="194872"/>
                      <a:pt x="179882" y="194872"/>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2" name="任意多边形 41"/>
              <p:cNvSpPr/>
              <p:nvPr/>
            </p:nvSpPr>
            <p:spPr>
              <a:xfrm>
                <a:off x="1320147" y="3778625"/>
                <a:ext cx="285057" cy="194125"/>
              </a:xfrm>
              <a:custGeom>
                <a:avLst/>
                <a:gdLst>
                  <a:gd name="connsiteX0" fmla="*/ 284814 w 284814"/>
                  <a:gd name="connsiteY0" fmla="*/ 0 h 194872"/>
                  <a:gd name="connsiteX1" fmla="*/ 194873 w 284814"/>
                  <a:gd name="connsiteY1" fmla="*/ 59961 h 194872"/>
                  <a:gd name="connsiteX2" fmla="*/ 149902 w 284814"/>
                  <a:gd name="connsiteY2" fmla="*/ 89941 h 194872"/>
                  <a:gd name="connsiteX3" fmla="*/ 89941 w 284814"/>
                  <a:gd name="connsiteY3" fmla="*/ 134912 h 194872"/>
                  <a:gd name="connsiteX4" fmla="*/ 29981 w 284814"/>
                  <a:gd name="connsiteY4" fmla="*/ 164892 h 194872"/>
                  <a:gd name="connsiteX5" fmla="*/ 0 w 284814"/>
                  <a:gd name="connsiteY5"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814" h="194872">
                    <a:moveTo>
                      <a:pt x="284814" y="0"/>
                    </a:moveTo>
                    <a:lnTo>
                      <a:pt x="194873" y="59961"/>
                    </a:lnTo>
                    <a:cubicBezTo>
                      <a:pt x="179883" y="69954"/>
                      <a:pt x="164315" y="79131"/>
                      <a:pt x="149902" y="89941"/>
                    </a:cubicBezTo>
                    <a:cubicBezTo>
                      <a:pt x="129915" y="104931"/>
                      <a:pt x="111127" y="121671"/>
                      <a:pt x="89941" y="134912"/>
                    </a:cubicBezTo>
                    <a:cubicBezTo>
                      <a:pt x="70992" y="146755"/>
                      <a:pt x="48574" y="152497"/>
                      <a:pt x="29981" y="164892"/>
                    </a:cubicBezTo>
                    <a:cubicBezTo>
                      <a:pt x="18222" y="172731"/>
                      <a:pt x="0" y="194872"/>
                      <a:pt x="0" y="194872"/>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3" name="任意多边形 42"/>
              <p:cNvSpPr/>
              <p:nvPr/>
            </p:nvSpPr>
            <p:spPr>
              <a:xfrm>
                <a:off x="1678053" y="3807744"/>
                <a:ext cx="240715" cy="104343"/>
              </a:xfrm>
              <a:custGeom>
                <a:avLst/>
                <a:gdLst>
                  <a:gd name="connsiteX0" fmla="*/ 0 w 239843"/>
                  <a:gd name="connsiteY0" fmla="*/ 0 h 104931"/>
                  <a:gd name="connsiteX1" fmla="*/ 89941 w 239843"/>
                  <a:gd name="connsiteY1" fmla="*/ 59960 h 104931"/>
                  <a:gd name="connsiteX2" fmla="*/ 209863 w 239843"/>
                  <a:gd name="connsiteY2" fmla="*/ 89941 h 104931"/>
                  <a:gd name="connsiteX3" fmla="*/ 239843 w 239843"/>
                  <a:gd name="connsiteY3" fmla="*/ 104931 h 104931"/>
                </a:gdLst>
                <a:ahLst/>
                <a:cxnLst>
                  <a:cxn ang="0">
                    <a:pos x="connsiteX0" y="connsiteY0"/>
                  </a:cxn>
                  <a:cxn ang="0">
                    <a:pos x="connsiteX1" y="connsiteY1"/>
                  </a:cxn>
                  <a:cxn ang="0">
                    <a:pos x="connsiteX2" y="connsiteY2"/>
                  </a:cxn>
                  <a:cxn ang="0">
                    <a:pos x="connsiteX3" y="connsiteY3"/>
                  </a:cxn>
                </a:cxnLst>
                <a:rect l="l" t="t" r="r" b="b"/>
                <a:pathLst>
                  <a:path w="239843" h="104931">
                    <a:moveTo>
                      <a:pt x="0" y="0"/>
                    </a:moveTo>
                    <a:cubicBezTo>
                      <a:pt x="29980" y="19987"/>
                      <a:pt x="58443" y="42462"/>
                      <a:pt x="89941" y="59960"/>
                    </a:cubicBezTo>
                    <a:cubicBezTo>
                      <a:pt x="119957" y="76635"/>
                      <a:pt x="182506" y="82125"/>
                      <a:pt x="209863" y="89941"/>
                    </a:cubicBezTo>
                    <a:cubicBezTo>
                      <a:pt x="220606" y="93010"/>
                      <a:pt x="229850" y="99934"/>
                      <a:pt x="239843" y="104931"/>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34859" name="TextBox 37"/>
            <p:cNvSpPr txBox="1">
              <a:spLocks noChangeArrowheads="1"/>
            </p:cNvSpPr>
            <p:nvPr/>
          </p:nvSpPr>
          <p:spPr bwMode="auto">
            <a:xfrm>
              <a:off x="4139952" y="2492896"/>
              <a:ext cx="1095172" cy="369332"/>
            </a:xfrm>
            <a:prstGeom prst="rect">
              <a:avLst/>
            </a:prstGeom>
            <a:noFill/>
            <a:ln w="9525">
              <a:noFill/>
              <a:miter lim="800000"/>
              <a:headEnd/>
              <a:tailEnd/>
            </a:ln>
          </p:spPr>
          <p:txBody>
            <a:bodyPr wrap="none">
              <a:spAutoFit/>
            </a:bodyPr>
            <a:lstStyle/>
            <a:p>
              <a:r>
                <a:rPr lang="en-US" altLang="zh-CN">
                  <a:solidFill>
                    <a:srgbClr val="00B050"/>
                  </a:solidFill>
                </a:rPr>
                <a:t>Postman</a:t>
              </a:r>
              <a:endParaRPr lang="en-US">
                <a:solidFill>
                  <a:srgbClr val="00B050"/>
                </a:solidFill>
              </a:endParaRPr>
            </a:p>
          </p:txBody>
        </p:sp>
      </p:grpSp>
      <p:graphicFrame>
        <p:nvGraphicFramePr>
          <p:cNvPr id="58" name="表格 57"/>
          <p:cNvGraphicFramePr>
            <a:graphicFrameLocks noGrp="1"/>
          </p:cNvGraphicFramePr>
          <p:nvPr/>
        </p:nvGraphicFramePr>
        <p:xfrm>
          <a:off x="1476375" y="3140968"/>
          <a:ext cx="6624638" cy="1943100"/>
        </p:xfrm>
        <a:graphic>
          <a:graphicData uri="http://schemas.openxmlformats.org/drawingml/2006/table">
            <a:tbl>
              <a:tblPr/>
              <a:tblGrid>
                <a:gridCol w="1095375">
                  <a:extLst>
                    <a:ext uri="{9D8B030D-6E8A-4147-A177-3AD203B41FA5}">
                      <a16:colId xmlns:a16="http://schemas.microsoft.com/office/drawing/2014/main" val="20000"/>
                    </a:ext>
                  </a:extLst>
                </a:gridCol>
                <a:gridCol w="1554163">
                  <a:extLst>
                    <a:ext uri="{9D8B030D-6E8A-4147-A177-3AD203B41FA5}">
                      <a16:colId xmlns:a16="http://schemas.microsoft.com/office/drawing/2014/main" val="20001"/>
                    </a:ext>
                  </a:extLst>
                </a:gridCol>
                <a:gridCol w="1325562">
                  <a:extLst>
                    <a:ext uri="{9D8B030D-6E8A-4147-A177-3AD203B41FA5}">
                      <a16:colId xmlns:a16="http://schemas.microsoft.com/office/drawing/2014/main" val="20002"/>
                    </a:ext>
                  </a:extLst>
                </a:gridCol>
                <a:gridCol w="1503363">
                  <a:extLst>
                    <a:ext uri="{9D8B030D-6E8A-4147-A177-3AD203B41FA5}">
                      <a16:colId xmlns:a16="http://schemas.microsoft.com/office/drawing/2014/main" val="20003"/>
                    </a:ext>
                  </a:extLst>
                </a:gridCol>
                <a:gridCol w="1146175">
                  <a:extLst>
                    <a:ext uri="{9D8B030D-6E8A-4147-A177-3AD203B41FA5}">
                      <a16:colId xmlns:a16="http://schemas.microsoft.com/office/drawing/2014/main" val="20004"/>
                    </a:ext>
                  </a:extLst>
                </a:gridCol>
              </a:tblGrid>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Calibri" pitchFamily="34" charset="0"/>
                          <a:cs typeface="Arial" charset="0"/>
                        </a:rPr>
                        <a:t>Alice</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FFFFFF"/>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B050"/>
                          </a:solidFill>
                          <a:effectLst/>
                          <a:latin typeface="Calibri" pitchFamily="34" charset="0"/>
                          <a:cs typeface="Arial" charset="0"/>
                        </a:rPr>
                        <a:t>Postman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FFFFFF"/>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1"/>
                          </a:solidFill>
                          <a:effectLst/>
                          <a:latin typeface="Calibri" pitchFamily="34" charset="0"/>
                          <a:cs typeface="Arial" charset="0"/>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rPr>
                        <a:t>M</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Arial" charset="0"/>
                          <a:sym typeface="Wingdings" pitchFamily="2" charset="2"/>
                        </a:rPr>
                        <a:t></a:t>
                      </a:r>
                      <a:r>
                        <a:rPr kumimoji="0" lang="en-US" sz="2000" b="0" i="0" u="none" strike="noStrike" cap="none" normalizeH="0" baseline="0" dirty="0" smtClean="0">
                          <a:ln>
                            <a:noFill/>
                          </a:ln>
                          <a:solidFill>
                            <a:srgbClr val="000000"/>
                          </a:solidFill>
                          <a:effectLst/>
                          <a:latin typeface="Calibri" pitchFamily="34" charset="0"/>
                          <a:cs typeface="Arial" charset="0"/>
                        </a:rPr>
                        <a:t>   </a:t>
                      </a:r>
                      <a:r>
                        <a:rPr kumimoji="0" lang="en-US" sz="2000" b="0" i="0" u="none" strike="noStrike" cap="none" normalizeH="0" baseline="0" dirty="0" err="1" smtClean="0">
                          <a:ln>
                            <a:noFill/>
                          </a:ln>
                          <a:solidFill>
                            <a:srgbClr val="000000"/>
                          </a:solidFill>
                          <a:effectLst/>
                          <a:latin typeface="Calibri" pitchFamily="34" charset="0"/>
                          <a:cs typeface="Arial" charset="0"/>
                        </a:rPr>
                        <a:t>E</a:t>
                      </a:r>
                      <a:r>
                        <a:rPr kumimoji="0" lang="en-US" sz="2000" b="0" i="0" u="none" strike="noStrike" cap="none" normalizeH="0" baseline="-25000" dirty="0" err="1" smtClean="0">
                          <a:ln>
                            <a:noFill/>
                          </a:ln>
                          <a:solidFill>
                            <a:srgbClr val="000000"/>
                          </a:solidFill>
                          <a:effectLst/>
                          <a:latin typeface="Calibri" pitchFamily="34" charset="0"/>
                          <a:cs typeface="Arial" charset="0"/>
                        </a:rPr>
                        <a:t>a</a:t>
                      </a:r>
                      <a:r>
                        <a:rPr kumimoji="0" lang="en-US" sz="2000" b="0" i="0" u="none" strike="noStrike" cap="none" normalizeH="0" baseline="0" dirty="0" smtClean="0">
                          <a:ln>
                            <a:noFill/>
                          </a:ln>
                          <a:solidFill>
                            <a:srgbClr val="000000"/>
                          </a:solidFill>
                          <a:effectLst/>
                          <a:latin typeface="Calibri" pitchFamily="34"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Calibri" pitchFamily="34" charset="0"/>
                          <a:ea typeface="宋体" pitchFamily="2" charset="-122"/>
                          <a:cs typeface="Arial" charset="0"/>
                          <a:sym typeface="Wingdings" pitchFamily="2" charset="2"/>
                        </a:rPr>
                        <a:t></a:t>
                      </a:r>
                      <a:r>
                        <a:rPr kumimoji="0" lang="en-US" sz="2000" b="0" i="0" u="none" strike="noStrike" cap="none" normalizeH="0" baseline="0" smtClean="0">
                          <a:ln>
                            <a:noFill/>
                          </a:ln>
                          <a:solidFill>
                            <a:srgbClr val="000000"/>
                          </a:solidFill>
                          <a:effectLst/>
                          <a:latin typeface="Calibri" pitchFamily="34" charset="0"/>
                          <a:cs typeface="Arial" charset="0"/>
                        </a:rPr>
                        <a:t>   E</a:t>
                      </a:r>
                      <a:r>
                        <a:rPr kumimoji="0" lang="en-US" sz="2000" b="0" i="0" u="none" strike="noStrike" cap="none" normalizeH="0" baseline="-25000" smtClean="0">
                          <a:ln>
                            <a:noFill/>
                          </a:ln>
                          <a:solidFill>
                            <a:srgbClr val="000000"/>
                          </a:solidFill>
                          <a:effectLst/>
                          <a:latin typeface="Calibri" pitchFamily="34" charset="0"/>
                          <a:cs typeface="Arial" charset="0"/>
                        </a:rPr>
                        <a:t>p</a:t>
                      </a:r>
                      <a:r>
                        <a:rPr kumimoji="0" lang="en-US" sz="2000" b="0" i="0" u="none" strike="noStrike" cap="none" normalizeH="0" baseline="0" smtClean="0">
                          <a:ln>
                            <a:noFill/>
                          </a:ln>
                          <a:solidFill>
                            <a:srgbClr val="000000"/>
                          </a:solidFill>
                          <a:effectLst/>
                          <a:latin typeface="Calibri" pitchFamily="34"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sym typeface="Wingdings" pitchFamily="2" charset="2"/>
                        </a:rPr>
                        <a:t></a:t>
                      </a:r>
                      <a:r>
                        <a:rPr kumimoji="0" lang="en-US" sz="2000" b="0" i="0" u="none" strike="noStrike" cap="none" normalizeH="0" baseline="0" smtClean="0">
                          <a:ln>
                            <a:noFill/>
                          </a:ln>
                          <a:solidFill>
                            <a:srgbClr val="000000"/>
                          </a:solidFill>
                          <a:effectLst/>
                          <a:latin typeface="Calibri" pitchFamily="34" charset="0"/>
                          <a:cs typeface="Arial" charset="0"/>
                        </a:rPr>
                        <a:t>   E</a:t>
                      </a:r>
                      <a:r>
                        <a:rPr kumimoji="0" lang="en-US" sz="2000" b="0" i="0" u="none" strike="noStrike" cap="none" normalizeH="0" baseline="-25000" smtClean="0">
                          <a:ln>
                            <a:noFill/>
                          </a:ln>
                          <a:solidFill>
                            <a:srgbClr val="000000"/>
                          </a:solidFill>
                          <a:effectLst/>
                          <a:latin typeface="Calibri" pitchFamily="34" charset="0"/>
                          <a:cs typeface="Arial" charset="0"/>
                        </a:rPr>
                        <a:t>p</a:t>
                      </a:r>
                      <a:r>
                        <a:rPr kumimoji="0" lang="en-US" sz="2000" b="0" i="0" u="none" strike="noStrike" cap="none" normalizeH="0" baseline="0" smtClean="0">
                          <a:ln>
                            <a:noFill/>
                          </a:ln>
                          <a:solidFill>
                            <a:srgbClr val="000000"/>
                          </a:solidFill>
                          <a:effectLst/>
                          <a:latin typeface="Calibri" pitchFamily="34" charset="0"/>
                          <a:cs typeface="Arial" charset="0"/>
                        </a:rPr>
                        <a:t>E</a:t>
                      </a:r>
                      <a:r>
                        <a:rPr kumimoji="0" lang="en-US" sz="2000" b="0" i="0" u="none" strike="noStrike" cap="none" normalizeH="0" baseline="-25000" smtClean="0">
                          <a:ln>
                            <a:noFill/>
                          </a:ln>
                          <a:solidFill>
                            <a:srgbClr val="000000"/>
                          </a:solidFill>
                          <a:effectLst/>
                          <a:latin typeface="Calibri" pitchFamily="34" charset="0"/>
                          <a:cs typeface="Arial" charset="0"/>
                        </a:rPr>
                        <a:t>a</a:t>
                      </a:r>
                      <a:r>
                        <a:rPr kumimoji="0" lang="en-US" sz="2000" b="0" i="0" u="none" strike="noStrike" cap="none" normalizeH="0" baseline="0" smtClean="0">
                          <a:ln>
                            <a:noFill/>
                          </a:ln>
                          <a:solidFill>
                            <a:srgbClr val="000000"/>
                          </a:solidFill>
                          <a:effectLst/>
                          <a:latin typeface="Calibri" pitchFamily="34"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sym typeface="Wingdings" pitchFamily="2" charset="2"/>
                        </a:rPr>
                        <a:t>   </a:t>
                      </a:r>
                      <a:r>
                        <a:rPr kumimoji="0" lang="en-US" sz="2000" b="0" i="0" u="none" strike="noStrike" cap="none" normalizeH="0" baseline="0" smtClean="0">
                          <a:ln>
                            <a:noFill/>
                          </a:ln>
                          <a:solidFill>
                            <a:srgbClr val="000000"/>
                          </a:solidFill>
                          <a:effectLst/>
                          <a:latin typeface="Calibri" pitchFamily="34" charset="0"/>
                          <a:cs typeface="Arial" charset="0"/>
                        </a:rPr>
                        <a:t>E</a:t>
                      </a:r>
                      <a:r>
                        <a:rPr kumimoji="0" lang="en-US" sz="2000" b="0" i="0" u="none" strike="noStrike" cap="none" normalizeH="0" baseline="-25000" smtClean="0">
                          <a:ln>
                            <a:noFill/>
                          </a:ln>
                          <a:solidFill>
                            <a:srgbClr val="000000"/>
                          </a:solidFill>
                          <a:effectLst/>
                          <a:latin typeface="Calibri" pitchFamily="34" charset="0"/>
                          <a:cs typeface="Arial" charset="0"/>
                        </a:rPr>
                        <a:t>b</a:t>
                      </a:r>
                      <a:r>
                        <a:rPr kumimoji="0" lang="en-US" sz="2000" b="0" i="0" u="none" strike="noStrike" cap="none" normalizeH="0" baseline="0" smtClean="0">
                          <a:ln>
                            <a:noFill/>
                          </a:ln>
                          <a:solidFill>
                            <a:srgbClr val="000000"/>
                          </a:solidFill>
                          <a:effectLst/>
                          <a:latin typeface="Calibri" pitchFamily="34" charset="0"/>
                          <a:cs typeface="Arial" charset="0"/>
                        </a:rPr>
                        <a:t>E</a:t>
                      </a:r>
                      <a:r>
                        <a:rPr kumimoji="0" lang="en-US" sz="2000" b="0" i="0" u="none" strike="noStrike" cap="none" normalizeH="0" baseline="-25000" smtClean="0">
                          <a:ln>
                            <a:noFill/>
                          </a:ln>
                          <a:solidFill>
                            <a:srgbClr val="000000"/>
                          </a:solidFill>
                          <a:effectLst/>
                          <a:latin typeface="Calibri" pitchFamily="34" charset="0"/>
                          <a:cs typeface="Arial" charset="0"/>
                        </a:rPr>
                        <a:t>p</a:t>
                      </a:r>
                      <a:r>
                        <a:rPr kumimoji="0" lang="en-US" sz="2000" b="0" i="0" u="none" strike="noStrike" cap="none" normalizeH="0" baseline="0" smtClean="0">
                          <a:ln>
                            <a:noFill/>
                          </a:ln>
                          <a:solidFill>
                            <a:srgbClr val="000000"/>
                          </a:solidFill>
                          <a:effectLst/>
                          <a:latin typeface="Calibri" pitchFamily="34"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Calibri" pitchFamily="34" charset="0"/>
                          <a:ea typeface="宋体" pitchFamily="2" charset="-122"/>
                          <a:cs typeface="Arial" charset="0"/>
                          <a:sym typeface="Wingdings" pitchFamily="2" charset="2"/>
                        </a:rPr>
                        <a:t></a:t>
                      </a:r>
                      <a:r>
                        <a:rPr kumimoji="0" lang="en-US" sz="2000" b="0" i="0" u="none" strike="noStrike" cap="none" normalizeH="0" baseline="0" smtClean="0">
                          <a:ln>
                            <a:noFill/>
                          </a:ln>
                          <a:solidFill>
                            <a:srgbClr val="000000"/>
                          </a:solidFill>
                          <a:effectLst/>
                          <a:latin typeface="Calibri" pitchFamily="34" charset="0"/>
                          <a:cs typeface="Arial" charset="0"/>
                        </a:rPr>
                        <a:t>   E</a:t>
                      </a:r>
                      <a:r>
                        <a:rPr kumimoji="0" lang="en-US" sz="2000" b="0" i="0" u="none" strike="noStrike" cap="none" normalizeH="0" baseline="-25000" smtClean="0">
                          <a:ln>
                            <a:noFill/>
                          </a:ln>
                          <a:solidFill>
                            <a:srgbClr val="000000"/>
                          </a:solidFill>
                          <a:effectLst/>
                          <a:latin typeface="Calibri" pitchFamily="34" charset="0"/>
                          <a:cs typeface="Arial" charset="0"/>
                        </a:rPr>
                        <a:t>p</a:t>
                      </a:r>
                      <a:r>
                        <a:rPr kumimoji="0" lang="en-US" sz="2000" b="0" i="0" u="none" strike="noStrike" cap="none" normalizeH="0" baseline="0" smtClean="0">
                          <a:ln>
                            <a:noFill/>
                          </a:ln>
                          <a:solidFill>
                            <a:srgbClr val="000000"/>
                          </a:solidFill>
                          <a:effectLst/>
                          <a:latin typeface="Calibri" pitchFamily="34"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Calibri" pitchFamily="34" charset="0"/>
                          <a:ea typeface="宋体" pitchFamily="2" charset="-122"/>
                          <a:cs typeface="Arial" charset="0"/>
                          <a:sym typeface="Wingdings" pitchFamily="2" charset="2"/>
                        </a:rPr>
                        <a:t></a:t>
                      </a:r>
                      <a:r>
                        <a:rPr kumimoji="0" lang="en-US" sz="2000" b="0" i="0" u="none" strike="noStrike" cap="none" normalizeH="0" baseline="0" smtClean="0">
                          <a:ln>
                            <a:noFill/>
                          </a:ln>
                          <a:solidFill>
                            <a:srgbClr val="000000"/>
                          </a:solidFill>
                          <a:effectLst/>
                          <a:latin typeface="Calibri" pitchFamily="34" charset="0"/>
                          <a:cs typeface="Arial" charset="0"/>
                        </a:rPr>
                        <a:t>   E</a:t>
                      </a:r>
                      <a:r>
                        <a:rPr kumimoji="0" lang="en-US" sz="2000" b="0" i="0" u="none" strike="noStrike" cap="none" normalizeH="0" baseline="-25000" smtClean="0">
                          <a:ln>
                            <a:noFill/>
                          </a:ln>
                          <a:solidFill>
                            <a:srgbClr val="000000"/>
                          </a:solidFill>
                          <a:effectLst/>
                          <a:latin typeface="Calibri" pitchFamily="34" charset="0"/>
                          <a:cs typeface="Arial" charset="0"/>
                        </a:rPr>
                        <a:t>b</a:t>
                      </a:r>
                      <a:r>
                        <a:rPr kumimoji="0" lang="en-US" sz="2000" b="0" i="0" u="none" strike="noStrike" cap="none" normalizeH="0" baseline="0" smtClean="0">
                          <a:ln>
                            <a:noFill/>
                          </a:ln>
                          <a:solidFill>
                            <a:srgbClr val="000000"/>
                          </a:solidFill>
                          <a:effectLst/>
                          <a:latin typeface="Calibri" pitchFamily="34"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页脚占位符 6"/>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9</a:t>
            </a:fld>
            <a:endParaRPr lang="en-US" altLang="zh-CN" dirty="0"/>
          </a:p>
        </p:txBody>
      </p:sp>
      <p:sp>
        <p:nvSpPr>
          <p:cNvPr id="34" name="流程图: 可选过程 33">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smtClean="0"/>
              <a:t>1. </a:t>
            </a:r>
            <a:r>
              <a:rPr lang="zh-CN" altLang="zh-CN" sz="1000" dirty="0" smtClean="0">
                <a:latin typeface="楷体" pitchFamily="49" charset="-122"/>
                <a:ea typeface="楷体" pitchFamily="49" charset="-122"/>
              </a:rPr>
              <a:t>协议概述</a:t>
            </a:r>
            <a:endParaRPr lang="zh-CN" altLang="en-US" sz="1000" dirty="0"/>
          </a:p>
        </p:txBody>
      </p:sp>
      <p:sp>
        <p:nvSpPr>
          <p:cNvPr id="35" name="流程图: 可选过程 34">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smtClean="0"/>
              <a:t>2. </a:t>
            </a:r>
            <a:r>
              <a:rPr lang="zh-CN" altLang="zh-CN" sz="1000" dirty="0" smtClean="0">
                <a:latin typeface="楷体" pitchFamily="49" charset="-122"/>
                <a:ea typeface="楷体" pitchFamily="49" charset="-122"/>
              </a:rPr>
              <a:t>身份认证</a:t>
            </a:r>
            <a:endParaRPr lang="zh-CN" altLang="en-US" sz="1000" dirty="0"/>
          </a:p>
        </p:txBody>
      </p:sp>
      <p:sp>
        <p:nvSpPr>
          <p:cNvPr id="36" name="流程图: 可选过程 35">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zh-CN" sz="1000" dirty="0" smtClean="0">
                <a:latin typeface="楷体" pitchFamily="49" charset="-122"/>
                <a:ea typeface="楷体" pitchFamily="49" charset="-122"/>
              </a:rPr>
              <a:t>盲</a:t>
            </a:r>
            <a:r>
              <a:rPr lang="zh-CN" altLang="zh-CN" sz="1000" dirty="0">
                <a:latin typeface="楷体" pitchFamily="49" charset="-122"/>
                <a:ea typeface="楷体" pitchFamily="49" charset="-122"/>
              </a:rPr>
              <a:t>签名与时间</a:t>
            </a:r>
            <a:r>
              <a:rPr lang="zh-CN" altLang="zh-CN" sz="1000" dirty="0" smtClean="0">
                <a:latin typeface="楷体" pitchFamily="49" charset="-122"/>
                <a:ea typeface="楷体" pitchFamily="49" charset="-122"/>
              </a:rPr>
              <a:t>标记</a:t>
            </a:r>
            <a:endParaRPr lang="zh-CN" altLang="en-US" sz="1000" dirty="0"/>
          </a:p>
        </p:txBody>
      </p:sp>
      <p:sp>
        <p:nvSpPr>
          <p:cNvPr id="37" name="流程图: 可选过程 36">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4</a:t>
            </a:r>
            <a:r>
              <a:rPr lang="en-US" altLang="zh-CN" sz="1000" dirty="0" smtClean="0"/>
              <a:t>. </a:t>
            </a:r>
            <a:r>
              <a:rPr lang="zh-CN" altLang="zh-CN" sz="1000" dirty="0" smtClean="0">
                <a:latin typeface="楷体" pitchFamily="49" charset="-122"/>
                <a:ea typeface="楷体" pitchFamily="49" charset="-122"/>
              </a:rPr>
              <a:t>公平计算</a:t>
            </a:r>
            <a:endParaRPr lang="zh-CN" altLang="en-US" sz="1000" dirty="0"/>
          </a:p>
        </p:txBody>
      </p:sp>
      <p:sp>
        <p:nvSpPr>
          <p:cNvPr id="38" name="流程图: 可选过程 37">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59" name="流程图: 可选过程 58">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231887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五、保密多方计算</a:t>
            </a:r>
            <a:endParaRPr lang="zh-CN" altLang="en-US" dirty="0"/>
          </a:p>
        </p:txBody>
      </p:sp>
      <p:sp>
        <p:nvSpPr>
          <p:cNvPr id="3" name="内容占位符 2"/>
          <p:cNvSpPr>
            <a:spLocks noGrp="1"/>
          </p:cNvSpPr>
          <p:nvPr>
            <p:ph idx="1"/>
          </p:nvPr>
        </p:nvSpPr>
        <p:spPr/>
        <p:txBody>
          <a:bodyPr/>
          <a:lstStyle/>
          <a:p>
            <a:r>
              <a:rPr lang="zh-CN" altLang="en-US" dirty="0" smtClean="0"/>
              <a:t>多方共同参与，完成某种运算</a:t>
            </a:r>
            <a:endParaRPr lang="en-US" altLang="zh-CN" dirty="0" smtClean="0"/>
          </a:p>
          <a:p>
            <a:pPr lvl="1"/>
            <a:r>
              <a:rPr lang="zh-CN" altLang="en-US" dirty="0" smtClean="0"/>
              <a:t>每个人拥有部分输入变量</a:t>
            </a:r>
            <a:endParaRPr lang="en-US" altLang="zh-CN" dirty="0" smtClean="0"/>
          </a:p>
          <a:p>
            <a:pPr lvl="1"/>
            <a:r>
              <a:rPr lang="zh-CN" altLang="en-US" dirty="0" smtClean="0"/>
              <a:t>没有人知道其他任何成员的输入</a:t>
            </a:r>
            <a:endParaRPr lang="en-US" altLang="zh-CN" dirty="0" smtClean="0"/>
          </a:p>
          <a:p>
            <a:pPr lvl="1"/>
            <a:r>
              <a:rPr lang="zh-CN" altLang="en-US" dirty="0" smtClean="0"/>
              <a:t>每个人完成运算的一部分</a:t>
            </a:r>
            <a:endParaRPr lang="en-US" altLang="zh-CN" dirty="0" smtClean="0"/>
          </a:p>
          <a:p>
            <a:pPr lvl="1"/>
            <a:r>
              <a:rPr lang="zh-CN" altLang="en-US" dirty="0" smtClean="0"/>
              <a:t>最后的计算结果由部分人掌握或公开</a:t>
            </a:r>
            <a:endParaRPr lang="en-US" altLang="zh-CN" dirty="0" smtClean="0"/>
          </a:p>
          <a:p>
            <a:pPr lvl="1"/>
            <a:endParaRPr lang="en-US" altLang="zh-CN" dirty="0" smtClean="0"/>
          </a:p>
          <a:p>
            <a:r>
              <a:rPr lang="zh-CN" altLang="en-US" dirty="0" smtClean="0"/>
              <a:t>几个例子</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53966584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a:t>
            </a:r>
            <a:r>
              <a:rPr lang="zh-CN" altLang="en-US" dirty="0" smtClean="0"/>
              <a:t>、求和</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05000"/>
              </a:lnSpc>
            </a:pPr>
            <a:r>
              <a:rPr lang="zh-CN" altLang="en-US" dirty="0" smtClean="0"/>
              <a:t>一群人希望计算他们的平均薪水，又不希望任何人知道其他人的薪水</a:t>
            </a:r>
            <a:endParaRPr lang="en-US" altLang="zh-CN" dirty="0" smtClean="0"/>
          </a:p>
          <a:p>
            <a:pPr marL="803275" lvl="1" indent="-346075">
              <a:lnSpc>
                <a:spcPct val="105000"/>
              </a:lnSpc>
              <a:buFont typeface="+mj-lt"/>
              <a:buAutoNum type="arabicPeriod"/>
            </a:pPr>
            <a:r>
              <a:rPr lang="en-US" altLang="zh-CN" dirty="0" smtClean="0"/>
              <a:t>Alice</a:t>
            </a:r>
            <a:r>
              <a:rPr lang="zh-CN" altLang="en-US" dirty="0" smtClean="0"/>
              <a:t>在她的薪水上加一个秘密的随机数</a:t>
            </a:r>
            <a:r>
              <a:rPr lang="en-US" altLang="zh-CN" dirty="0" smtClean="0"/>
              <a:t>r</a:t>
            </a:r>
            <a:r>
              <a:rPr lang="zh-CN" altLang="en-US" dirty="0" smtClean="0"/>
              <a:t>，并把结果用</a:t>
            </a:r>
            <a:r>
              <a:rPr lang="en-US" altLang="zh-CN" dirty="0" smtClean="0"/>
              <a:t>Bob</a:t>
            </a:r>
            <a:r>
              <a:rPr lang="zh-CN" altLang="en-US" dirty="0" smtClean="0"/>
              <a:t>的公钥加密，送给</a:t>
            </a:r>
            <a:r>
              <a:rPr lang="en-US" altLang="zh-CN" dirty="0" smtClean="0"/>
              <a:t>Bob</a:t>
            </a:r>
          </a:p>
          <a:p>
            <a:pPr marL="803275" lvl="1" indent="-346075">
              <a:lnSpc>
                <a:spcPct val="105000"/>
              </a:lnSpc>
              <a:buFont typeface="+mj-lt"/>
              <a:buAutoNum type="arabicPeriod"/>
            </a:pPr>
            <a:r>
              <a:rPr lang="en-US" altLang="zh-CN" dirty="0" smtClean="0"/>
              <a:t>Bob</a:t>
            </a:r>
            <a:r>
              <a:rPr lang="zh-CN" altLang="en-US" dirty="0" smtClean="0"/>
              <a:t>解密并加上自己薪水，用</a:t>
            </a:r>
            <a:r>
              <a:rPr lang="en-US" altLang="zh-CN" dirty="0" smtClean="0"/>
              <a:t>Carol</a:t>
            </a:r>
            <a:r>
              <a:rPr lang="zh-CN" altLang="en-US" dirty="0" smtClean="0"/>
              <a:t>的公钥加密，送给</a:t>
            </a:r>
            <a:r>
              <a:rPr lang="en-US" altLang="zh-CN" dirty="0" smtClean="0"/>
              <a:t>Carol</a:t>
            </a:r>
          </a:p>
          <a:p>
            <a:pPr marL="803275" lvl="1" indent="-346075">
              <a:lnSpc>
                <a:spcPct val="105000"/>
              </a:lnSpc>
              <a:buFont typeface="+mj-lt"/>
              <a:buAutoNum type="arabicPeriod"/>
            </a:pPr>
            <a:r>
              <a:rPr lang="en-US" altLang="zh-CN" dirty="0" smtClean="0"/>
              <a:t>……</a:t>
            </a:r>
          </a:p>
          <a:p>
            <a:pPr marL="803275" lvl="1" indent="-346075">
              <a:lnSpc>
                <a:spcPct val="105000"/>
              </a:lnSpc>
              <a:buFont typeface="+mj-lt"/>
              <a:buAutoNum type="arabicPeriod"/>
            </a:pPr>
            <a:r>
              <a:rPr lang="en-US" altLang="zh-CN" dirty="0" smtClean="0"/>
              <a:t>Dave</a:t>
            </a:r>
            <a:r>
              <a:rPr lang="zh-CN" altLang="en-US" dirty="0" smtClean="0"/>
              <a:t>解密并加上自己薪水，用</a:t>
            </a:r>
            <a:r>
              <a:rPr lang="en-US" altLang="zh-CN" dirty="0" smtClean="0"/>
              <a:t>Alice</a:t>
            </a:r>
            <a:r>
              <a:rPr lang="zh-CN" altLang="en-US" dirty="0" smtClean="0"/>
              <a:t>的公钥加密，送给</a:t>
            </a:r>
            <a:r>
              <a:rPr lang="en-US" altLang="zh-CN" dirty="0" smtClean="0"/>
              <a:t>Alice</a:t>
            </a:r>
          </a:p>
          <a:p>
            <a:pPr marL="803275" lvl="1" indent="-346075">
              <a:lnSpc>
                <a:spcPct val="105000"/>
              </a:lnSpc>
              <a:buFont typeface="+mj-lt"/>
              <a:buAutoNum type="arabicPeriod"/>
            </a:pPr>
            <a:r>
              <a:rPr lang="en-US" altLang="zh-CN" dirty="0" smtClean="0"/>
              <a:t>Alice</a:t>
            </a:r>
            <a:r>
              <a:rPr lang="zh-CN" altLang="en-US" dirty="0" smtClean="0"/>
              <a:t>解密后，减去随机数</a:t>
            </a:r>
            <a:r>
              <a:rPr lang="en-US" altLang="zh-CN" dirty="0" smtClean="0"/>
              <a:t>r</a:t>
            </a:r>
            <a:r>
              <a:rPr lang="zh-CN" altLang="en-US" dirty="0" smtClean="0"/>
              <a:t>，再除以总人数</a:t>
            </a:r>
            <a:endParaRPr lang="en-US" altLang="zh-CN" dirty="0" smtClean="0"/>
          </a:p>
          <a:p>
            <a:pPr marL="803275" lvl="1" indent="-346075">
              <a:lnSpc>
                <a:spcPct val="105000"/>
              </a:lnSpc>
              <a:buFont typeface="+mj-lt"/>
              <a:buAutoNum type="arabicPeriod"/>
            </a:pPr>
            <a:r>
              <a:rPr lang="en-US" altLang="zh-CN" dirty="0" smtClean="0"/>
              <a:t>Alice</a:t>
            </a:r>
            <a:r>
              <a:rPr lang="zh-CN" altLang="en-US" dirty="0" smtClean="0"/>
              <a:t>公布结果</a:t>
            </a:r>
            <a:endParaRPr lang="en-US" altLang="zh-CN" dirty="0" smtClean="0"/>
          </a:p>
          <a:p>
            <a:pPr lvl="1">
              <a:lnSpc>
                <a:spcPct val="105000"/>
              </a:lnSpc>
            </a:pPr>
            <a:endParaRPr lang="en-US" altLang="zh-CN" dirty="0" smtClean="0"/>
          </a:p>
          <a:p>
            <a:pPr lvl="1">
              <a:lnSpc>
                <a:spcPct val="105000"/>
              </a:lnSpc>
            </a:pPr>
            <a:r>
              <a:rPr lang="zh-CN" altLang="en-US" dirty="0" smtClean="0"/>
              <a:t>假设每个人都是诚实的</a:t>
            </a:r>
            <a:endParaRPr lang="en-US" altLang="zh-CN" dirty="0" smtClean="0"/>
          </a:p>
          <a:p>
            <a:pPr lvl="1">
              <a:lnSpc>
                <a:spcPct val="105000"/>
              </a:lnSpc>
            </a:pPr>
            <a:r>
              <a:rPr lang="en-US" altLang="zh-CN" dirty="0" smtClean="0"/>
              <a:t>Alice</a:t>
            </a:r>
            <a:r>
              <a:rPr lang="zh-CN" altLang="en-US" dirty="0" smtClean="0"/>
              <a:t>最后可能撒谎</a:t>
            </a:r>
            <a:endParaRPr lang="en-US" altLang="zh-CN" dirty="0" smtClean="0"/>
          </a:p>
          <a:p>
            <a:pPr lvl="1">
              <a:lnSpc>
                <a:spcPct val="105000"/>
              </a:lnSpc>
            </a:pPr>
            <a:r>
              <a:rPr lang="zh-CN" altLang="en-US" dirty="0" smtClean="0"/>
              <a:t>若</a:t>
            </a:r>
            <a:r>
              <a:rPr lang="en-US" altLang="zh-CN" dirty="0" smtClean="0"/>
              <a:t>Alice</a:t>
            </a:r>
            <a:r>
              <a:rPr lang="zh-CN" altLang="en-US" dirty="0" smtClean="0"/>
              <a:t>泄露了随机数</a:t>
            </a:r>
            <a:r>
              <a:rPr lang="en-US" altLang="zh-CN" dirty="0" smtClean="0"/>
              <a:t>r</a:t>
            </a:r>
            <a:r>
              <a:rPr lang="zh-CN" altLang="en-US" dirty="0" smtClean="0"/>
              <a:t>，</a:t>
            </a:r>
            <a:r>
              <a:rPr lang="en-US" altLang="zh-CN" dirty="0" smtClean="0"/>
              <a:t>Bob</a:t>
            </a:r>
            <a:r>
              <a:rPr lang="zh-CN" altLang="en-US" dirty="0" smtClean="0"/>
              <a:t>就可以知道</a:t>
            </a:r>
            <a:r>
              <a:rPr lang="en-US" altLang="zh-CN" dirty="0" smtClean="0"/>
              <a:t>Alice</a:t>
            </a:r>
            <a:r>
              <a:rPr lang="zh-CN" altLang="en-US" dirty="0" smtClean="0"/>
              <a:t>的薪水</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321095333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a:t>
            </a:r>
            <a:r>
              <a:rPr lang="zh-CN" altLang="en-US" dirty="0" smtClean="0"/>
              <a:t>、比较大小</a:t>
            </a:r>
            <a:endParaRPr lang="en-US" dirty="0"/>
          </a:p>
        </p:txBody>
      </p:sp>
      <p:sp>
        <p:nvSpPr>
          <p:cNvPr id="3" name="内容占位符 2"/>
          <p:cNvSpPr>
            <a:spLocks noGrp="1"/>
          </p:cNvSpPr>
          <p:nvPr>
            <p:ph idx="1"/>
          </p:nvPr>
        </p:nvSpPr>
        <p:spPr/>
        <p:txBody>
          <a:bodyPr>
            <a:normAutofit fontScale="85000" lnSpcReduction="20000"/>
          </a:bodyPr>
          <a:lstStyle/>
          <a:p>
            <a:pPr>
              <a:lnSpc>
                <a:spcPct val="105000"/>
              </a:lnSpc>
            </a:pPr>
            <a:r>
              <a:rPr lang="en-US" altLang="zh-CN" dirty="0" smtClean="0"/>
              <a:t>Alice</a:t>
            </a:r>
            <a:r>
              <a:rPr lang="zh-CN" altLang="en-US" dirty="0" smtClean="0"/>
              <a:t>有一个数</a:t>
            </a:r>
            <a:r>
              <a:rPr lang="en-US" altLang="zh-CN" dirty="0" err="1" smtClean="0"/>
              <a:t>i</a:t>
            </a:r>
            <a:r>
              <a:rPr lang="zh-CN" altLang="en-US" dirty="0" smtClean="0"/>
              <a:t>，</a:t>
            </a:r>
            <a:r>
              <a:rPr lang="en-US" altLang="zh-CN" dirty="0" smtClean="0"/>
              <a:t>Bob</a:t>
            </a:r>
            <a:r>
              <a:rPr lang="zh-CN" altLang="en-US" dirty="0" smtClean="0"/>
              <a:t>有一个数</a:t>
            </a:r>
            <a:r>
              <a:rPr lang="en-US" altLang="zh-CN" dirty="0" smtClean="0"/>
              <a:t>j</a:t>
            </a:r>
            <a:r>
              <a:rPr lang="zh-CN" altLang="en-US" dirty="0" smtClean="0"/>
              <a:t>，</a:t>
            </a:r>
            <a:r>
              <a:rPr lang="en-US" altLang="zh-CN" dirty="0" smtClean="0"/>
              <a:t>Alice</a:t>
            </a:r>
            <a:r>
              <a:rPr lang="zh-CN" altLang="en-US" dirty="0" smtClean="0"/>
              <a:t>和</a:t>
            </a:r>
            <a:r>
              <a:rPr lang="en-US" altLang="zh-CN" dirty="0" smtClean="0"/>
              <a:t>Bob</a:t>
            </a:r>
            <a:r>
              <a:rPr lang="zh-CN" altLang="en-US" dirty="0" smtClean="0"/>
              <a:t>希望在不泄露数字的情况下，比较</a:t>
            </a:r>
            <a:r>
              <a:rPr lang="en-US" altLang="zh-CN" dirty="0" err="1" smtClean="0"/>
              <a:t>i</a:t>
            </a:r>
            <a:r>
              <a:rPr lang="zh-CN" altLang="en-US" dirty="0" smtClean="0"/>
              <a:t>和</a:t>
            </a:r>
            <a:r>
              <a:rPr lang="en-US" altLang="zh-CN" dirty="0" smtClean="0"/>
              <a:t>j</a:t>
            </a:r>
            <a:r>
              <a:rPr lang="zh-CN" altLang="en-US" dirty="0" smtClean="0"/>
              <a:t>哪个大？</a:t>
            </a:r>
            <a:endParaRPr lang="en-US" altLang="zh-CN" dirty="0" smtClean="0"/>
          </a:p>
          <a:p>
            <a:pPr marL="757238" lvl="1" indent="-300038">
              <a:lnSpc>
                <a:spcPct val="105000"/>
              </a:lnSpc>
            </a:pPr>
            <a:r>
              <a:rPr lang="zh-CN" altLang="en-US" dirty="0" smtClean="0"/>
              <a:t>假设</a:t>
            </a:r>
            <a:r>
              <a:rPr lang="en-US" altLang="zh-CN" dirty="0" smtClean="0"/>
              <a:t>1 ≤ </a:t>
            </a:r>
            <a:r>
              <a:rPr lang="en-US" altLang="zh-CN" dirty="0" err="1" smtClean="0"/>
              <a:t>i,j</a:t>
            </a:r>
            <a:r>
              <a:rPr lang="en-US" altLang="zh-CN" dirty="0" smtClean="0"/>
              <a:t> ≤ 100</a:t>
            </a:r>
            <a:r>
              <a:rPr lang="zh-CN" altLang="en-US" dirty="0" smtClean="0"/>
              <a:t>，</a:t>
            </a:r>
            <a:r>
              <a:rPr lang="en-US" altLang="zh-CN" dirty="0" smtClean="0"/>
              <a:t>Bob</a:t>
            </a:r>
            <a:r>
              <a:rPr lang="zh-CN" altLang="en-US" dirty="0" smtClean="0"/>
              <a:t>有公</a:t>
            </a:r>
            <a:r>
              <a:rPr lang="en-US" altLang="zh-CN" dirty="0" smtClean="0"/>
              <a:t>/</a:t>
            </a:r>
            <a:r>
              <a:rPr lang="zh-CN" altLang="en-US" dirty="0" smtClean="0"/>
              <a:t>私钥对</a:t>
            </a:r>
            <a:endParaRPr lang="en-US" altLang="zh-CN" dirty="0" smtClean="0"/>
          </a:p>
          <a:p>
            <a:pPr marL="914400" lvl="1" indent="-457200">
              <a:lnSpc>
                <a:spcPct val="105000"/>
              </a:lnSpc>
              <a:spcAft>
                <a:spcPts val="600"/>
              </a:spcAft>
              <a:buFont typeface="+mj-lt"/>
              <a:buAutoNum type="arabicParenR"/>
            </a:pPr>
            <a:r>
              <a:rPr lang="en-US" altLang="zh-CN" dirty="0" smtClean="0"/>
              <a:t>Alice</a:t>
            </a:r>
            <a:r>
              <a:rPr lang="zh-CN" altLang="en-US" dirty="0" smtClean="0"/>
              <a:t>随机选择大数</a:t>
            </a:r>
            <a:r>
              <a:rPr lang="en-US" altLang="zh-CN" dirty="0" smtClean="0"/>
              <a:t>x</a:t>
            </a:r>
            <a:r>
              <a:rPr lang="zh-CN" altLang="en-US" dirty="0" smtClean="0"/>
              <a:t>，计算</a:t>
            </a:r>
            <a:r>
              <a:rPr lang="en-US" altLang="zh-CN" dirty="0" smtClean="0"/>
              <a:t>c=E</a:t>
            </a:r>
            <a:r>
              <a:rPr lang="en-US" altLang="zh-CN" baseline="-25000" dirty="0" smtClean="0"/>
              <a:t>B</a:t>
            </a:r>
            <a:r>
              <a:rPr lang="en-US" altLang="zh-CN" dirty="0" smtClean="0"/>
              <a:t>(x)-</a:t>
            </a:r>
            <a:r>
              <a:rPr lang="en-US" altLang="zh-CN" dirty="0" err="1" smtClean="0"/>
              <a:t>i</a:t>
            </a:r>
            <a:r>
              <a:rPr lang="zh-CN" altLang="en-US" dirty="0" smtClean="0"/>
              <a:t>，</a:t>
            </a:r>
            <a:r>
              <a:rPr lang="en-US" altLang="zh-CN" dirty="0" smtClean="0"/>
              <a:t>A→B: c</a:t>
            </a:r>
          </a:p>
          <a:p>
            <a:pPr marL="914400" lvl="1" indent="-457200">
              <a:lnSpc>
                <a:spcPct val="105000"/>
              </a:lnSpc>
              <a:spcAft>
                <a:spcPts val="600"/>
              </a:spcAft>
              <a:buFont typeface="+mj-lt"/>
              <a:buAutoNum type="arabicParenR"/>
            </a:pPr>
            <a:r>
              <a:rPr lang="en-US" altLang="zh-CN" dirty="0" smtClean="0"/>
              <a:t>Bob</a:t>
            </a:r>
            <a:r>
              <a:rPr lang="zh-CN" altLang="en-US" dirty="0" smtClean="0"/>
              <a:t>计算</a:t>
            </a:r>
            <a:r>
              <a:rPr lang="en-US" altLang="zh-CN" dirty="0" smtClean="0"/>
              <a:t>100</a:t>
            </a:r>
            <a:r>
              <a:rPr lang="zh-CN" altLang="en-US" dirty="0" smtClean="0"/>
              <a:t>个数：</a:t>
            </a:r>
            <a:r>
              <a:rPr lang="en-US" altLang="zh-CN" dirty="0" err="1" smtClean="0"/>
              <a:t>y</a:t>
            </a:r>
            <a:r>
              <a:rPr lang="en-US" altLang="zh-CN" baseline="-25000" dirty="0" err="1" smtClean="0"/>
              <a:t>u</a:t>
            </a:r>
            <a:r>
              <a:rPr lang="en-US" altLang="zh-CN" dirty="0" smtClean="0"/>
              <a:t>=D</a:t>
            </a:r>
            <a:r>
              <a:rPr lang="en-US" altLang="zh-CN" baseline="-25000" dirty="0" smtClean="0"/>
              <a:t>B</a:t>
            </a:r>
            <a:r>
              <a:rPr lang="en-US" altLang="zh-CN" dirty="0" smtClean="0"/>
              <a:t>(</a:t>
            </a:r>
            <a:r>
              <a:rPr lang="en-US" altLang="zh-CN" dirty="0" err="1" smtClean="0"/>
              <a:t>c+u</a:t>
            </a:r>
            <a:r>
              <a:rPr lang="en-US" altLang="zh-CN" dirty="0" smtClean="0"/>
              <a:t>), 1≤u≤100</a:t>
            </a:r>
            <a:r>
              <a:rPr lang="zh-CN" altLang="en-US" dirty="0" smtClean="0"/>
              <a:t>；</a:t>
            </a:r>
            <a:r>
              <a:rPr lang="en-US" altLang="zh-CN" dirty="0" smtClean="0"/>
              <a:t/>
            </a:r>
            <a:br>
              <a:rPr lang="en-US" altLang="zh-CN" dirty="0" smtClean="0"/>
            </a:br>
            <a:r>
              <a:rPr lang="zh-CN" altLang="en-US" dirty="0" smtClean="0"/>
              <a:t>选择大随机素数</a:t>
            </a:r>
            <a:r>
              <a:rPr lang="en-US" altLang="zh-CN" dirty="0" smtClean="0"/>
              <a:t>p</a:t>
            </a:r>
            <a:r>
              <a:rPr lang="zh-CN" altLang="en-US" dirty="0" smtClean="0"/>
              <a:t>，然后计算</a:t>
            </a:r>
            <a:r>
              <a:rPr lang="en-US" altLang="zh-CN" dirty="0" smtClean="0"/>
              <a:t>100</a:t>
            </a:r>
            <a:r>
              <a:rPr lang="zh-CN" altLang="en-US" dirty="0" smtClean="0"/>
              <a:t>个数：</a:t>
            </a:r>
            <a:r>
              <a:rPr lang="en-US" altLang="zh-CN" dirty="0" err="1" smtClean="0"/>
              <a:t>z</a:t>
            </a:r>
            <a:r>
              <a:rPr lang="en-US" altLang="zh-CN" baseline="-25000" dirty="0" err="1" smtClean="0"/>
              <a:t>u</a:t>
            </a:r>
            <a:r>
              <a:rPr lang="en-US" altLang="zh-CN" dirty="0" smtClean="0"/>
              <a:t>=(</a:t>
            </a:r>
            <a:r>
              <a:rPr lang="en-US" altLang="zh-CN" dirty="0" err="1" smtClean="0"/>
              <a:t>y</a:t>
            </a:r>
            <a:r>
              <a:rPr lang="en-US" altLang="zh-CN" baseline="-25000" dirty="0" err="1" smtClean="0"/>
              <a:t>u</a:t>
            </a:r>
            <a:r>
              <a:rPr lang="en-US" altLang="zh-CN" dirty="0" smtClean="0"/>
              <a:t> mod p)</a:t>
            </a:r>
            <a:r>
              <a:rPr lang="zh-CN" altLang="en-US" dirty="0" smtClean="0"/>
              <a:t>；</a:t>
            </a:r>
            <a:r>
              <a:rPr lang="en-US" altLang="zh-CN" dirty="0" smtClean="0"/>
              <a:t/>
            </a:r>
            <a:br>
              <a:rPr lang="en-US" altLang="zh-CN" dirty="0" smtClean="0"/>
            </a:br>
            <a:r>
              <a:rPr lang="zh-CN" altLang="en-US" dirty="0" smtClean="0"/>
              <a:t>对</a:t>
            </a:r>
            <a:r>
              <a:rPr lang="en-US" altLang="zh-CN" dirty="0" err="1" smtClean="0"/>
              <a:t>u≠v</a:t>
            </a:r>
            <a:r>
              <a:rPr lang="zh-CN" altLang="en-US" dirty="0" smtClean="0"/>
              <a:t>验证</a:t>
            </a:r>
            <a:r>
              <a:rPr lang="en-US" altLang="zh-CN" dirty="0" smtClean="0"/>
              <a:t>|</a:t>
            </a:r>
            <a:r>
              <a:rPr lang="en-US" altLang="zh-CN" dirty="0" err="1" smtClean="0"/>
              <a:t>z</a:t>
            </a:r>
            <a:r>
              <a:rPr lang="en-US" altLang="zh-CN" baseline="-25000" dirty="0" err="1" smtClean="0"/>
              <a:t>u</a:t>
            </a:r>
            <a:r>
              <a:rPr lang="en-US" altLang="zh-CN" dirty="0" err="1" smtClean="0"/>
              <a:t>-z</a:t>
            </a:r>
            <a:r>
              <a:rPr lang="en-US" altLang="zh-CN" baseline="-25000" dirty="0" err="1" smtClean="0"/>
              <a:t>v</a:t>
            </a:r>
            <a:r>
              <a:rPr lang="en-US" altLang="zh-CN" dirty="0" smtClean="0"/>
              <a:t>|≥2</a:t>
            </a:r>
            <a:r>
              <a:rPr lang="zh-CN" altLang="en-US" dirty="0" smtClean="0"/>
              <a:t>。若不成立，</a:t>
            </a:r>
            <a:r>
              <a:rPr lang="en-US" altLang="zh-CN" dirty="0" smtClean="0"/>
              <a:t>Bob</a:t>
            </a:r>
            <a:r>
              <a:rPr lang="zh-CN" altLang="en-US" dirty="0" smtClean="0"/>
              <a:t>另选</a:t>
            </a:r>
            <a:r>
              <a:rPr lang="en-US" altLang="zh-CN" dirty="0" smtClean="0"/>
              <a:t>p</a:t>
            </a:r>
            <a:r>
              <a:rPr lang="zh-CN" altLang="en-US" dirty="0" smtClean="0"/>
              <a:t>重复计算</a:t>
            </a:r>
            <a:endParaRPr lang="en-US" altLang="zh-CN" dirty="0" smtClean="0"/>
          </a:p>
          <a:p>
            <a:pPr marL="914400" lvl="1" indent="-457200">
              <a:lnSpc>
                <a:spcPct val="105000"/>
              </a:lnSpc>
              <a:spcAft>
                <a:spcPts val="600"/>
              </a:spcAft>
              <a:buFont typeface="+mj-lt"/>
              <a:buAutoNum type="arabicParenR"/>
            </a:pPr>
            <a:r>
              <a:rPr lang="en-US" altLang="zh-CN" dirty="0" smtClean="0"/>
              <a:t>Bob</a:t>
            </a:r>
            <a:r>
              <a:rPr lang="zh-CN" altLang="en-US" dirty="0" smtClean="0"/>
              <a:t>将以下数列发送给</a:t>
            </a:r>
            <a:r>
              <a:rPr lang="en-US" altLang="zh-CN" dirty="0" smtClean="0"/>
              <a:t>Alice</a:t>
            </a:r>
            <a:r>
              <a:rPr lang="zh-CN" altLang="en-US" dirty="0" smtClean="0"/>
              <a:t>：</a:t>
            </a:r>
            <a:r>
              <a:rPr lang="en-US" altLang="zh-CN" dirty="0" smtClean="0"/>
              <a:t>z</a:t>
            </a:r>
            <a:r>
              <a:rPr lang="en-US" altLang="zh-CN" baseline="-25000" dirty="0" smtClean="0"/>
              <a:t>1</a:t>
            </a:r>
            <a:r>
              <a:rPr lang="en-US" altLang="zh-CN" dirty="0" smtClean="0"/>
              <a:t>,z</a:t>
            </a:r>
            <a:r>
              <a:rPr lang="en-US" altLang="zh-CN" baseline="-25000" dirty="0" smtClean="0"/>
              <a:t>2</a:t>
            </a:r>
            <a:r>
              <a:rPr lang="en-US" altLang="zh-CN" dirty="0" smtClean="0"/>
              <a:t>,…,z</a:t>
            </a:r>
            <a:r>
              <a:rPr lang="en-US" altLang="zh-CN" baseline="-25000" dirty="0" smtClean="0"/>
              <a:t>j</a:t>
            </a:r>
            <a:r>
              <a:rPr lang="en-US" altLang="zh-CN" dirty="0" smtClean="0"/>
              <a:t>,z</a:t>
            </a:r>
            <a:r>
              <a:rPr lang="en-US" altLang="zh-CN" baseline="-25000" dirty="0" smtClean="0"/>
              <a:t>j+1</a:t>
            </a:r>
            <a:r>
              <a:rPr lang="en-US" altLang="zh-CN" dirty="0" smtClean="0"/>
              <a:t>+1,z</a:t>
            </a:r>
            <a:r>
              <a:rPr lang="en-US" altLang="zh-CN" baseline="-25000" dirty="0" smtClean="0"/>
              <a:t>j+2</a:t>
            </a:r>
            <a:r>
              <a:rPr lang="en-US" altLang="zh-CN" dirty="0" smtClean="0"/>
              <a:t>+1,…,z</a:t>
            </a:r>
            <a:r>
              <a:rPr lang="en-US" altLang="zh-CN" baseline="-25000" dirty="0" smtClean="0"/>
              <a:t>100</a:t>
            </a:r>
            <a:r>
              <a:rPr lang="en-US" altLang="zh-CN" dirty="0" smtClean="0"/>
              <a:t>+1,p</a:t>
            </a:r>
          </a:p>
          <a:p>
            <a:pPr marL="914400" lvl="1" indent="-457200">
              <a:lnSpc>
                <a:spcPct val="105000"/>
              </a:lnSpc>
              <a:spcAft>
                <a:spcPts val="600"/>
              </a:spcAft>
              <a:buFont typeface="+mj-lt"/>
              <a:buAutoNum type="arabicParenR"/>
            </a:pPr>
            <a:r>
              <a:rPr lang="en-US" altLang="zh-CN" dirty="0" smtClean="0"/>
              <a:t>Alice</a:t>
            </a:r>
            <a:r>
              <a:rPr lang="zh-CN" altLang="en-US" dirty="0" smtClean="0"/>
              <a:t>检查</a:t>
            </a:r>
            <a:r>
              <a:rPr lang="en-US" altLang="zh-CN" dirty="0" err="1" smtClean="0"/>
              <a:t>z</a:t>
            </a:r>
            <a:r>
              <a:rPr lang="en-US" altLang="zh-CN" baseline="-25000" dirty="0" err="1" smtClean="0"/>
              <a:t>i</a:t>
            </a:r>
            <a:r>
              <a:rPr lang="zh-CN" altLang="en-US" dirty="0" smtClean="0"/>
              <a:t>与</a:t>
            </a:r>
            <a:r>
              <a:rPr lang="en-US" altLang="zh-CN" dirty="0" smtClean="0"/>
              <a:t>x</a:t>
            </a:r>
            <a:r>
              <a:rPr lang="zh-CN" altLang="en-US" dirty="0" smtClean="0"/>
              <a:t>是否模</a:t>
            </a:r>
            <a:r>
              <a:rPr lang="en-US" altLang="zh-CN" dirty="0" smtClean="0"/>
              <a:t>p</a:t>
            </a:r>
            <a:r>
              <a:rPr lang="zh-CN" altLang="en-US" dirty="0" smtClean="0"/>
              <a:t>同余。若是，则</a:t>
            </a:r>
            <a:r>
              <a:rPr lang="en-US" altLang="zh-CN" dirty="0" err="1" smtClean="0"/>
              <a:t>i</a:t>
            </a:r>
            <a:r>
              <a:rPr lang="en-US" altLang="zh-CN" dirty="0" smtClean="0"/>
              <a:t> ≤ j</a:t>
            </a:r>
            <a:r>
              <a:rPr lang="zh-CN" altLang="en-US" dirty="0" smtClean="0"/>
              <a:t>；否则</a:t>
            </a:r>
            <a:r>
              <a:rPr lang="en-US" altLang="zh-CN" dirty="0" err="1" smtClean="0"/>
              <a:t>i</a:t>
            </a:r>
            <a:r>
              <a:rPr lang="en-US" altLang="zh-CN" dirty="0" smtClean="0"/>
              <a:t> &gt; j</a:t>
            </a:r>
          </a:p>
          <a:p>
            <a:pPr marL="914400" lvl="1" indent="-457200">
              <a:lnSpc>
                <a:spcPct val="105000"/>
              </a:lnSpc>
              <a:spcAft>
                <a:spcPts val="600"/>
              </a:spcAft>
              <a:buFont typeface="+mj-lt"/>
              <a:buAutoNum type="arabicParenR"/>
            </a:pPr>
            <a:r>
              <a:rPr lang="en-US" altLang="zh-CN" dirty="0" smtClean="0"/>
              <a:t>Alice</a:t>
            </a:r>
            <a:r>
              <a:rPr lang="zh-CN" altLang="en-US" dirty="0" smtClean="0"/>
              <a:t>将结果告诉</a:t>
            </a:r>
            <a:r>
              <a:rPr lang="en-US" altLang="zh-CN" dirty="0" smtClean="0"/>
              <a:t>Bob</a:t>
            </a:r>
          </a:p>
          <a:p>
            <a:pPr lvl="1">
              <a:lnSpc>
                <a:spcPct val="105000"/>
              </a:lnSpc>
            </a:pPr>
            <a:endParaRPr lang="en-US" altLang="zh-CN" sz="2800" dirty="0" smtClean="0"/>
          </a:p>
          <a:p>
            <a:pPr lvl="1">
              <a:lnSpc>
                <a:spcPct val="105000"/>
              </a:lnSpc>
            </a:pPr>
            <a:r>
              <a:rPr lang="zh-CN" altLang="en-US" dirty="0" smtClean="0"/>
              <a:t>注意到：</a:t>
            </a:r>
            <a:r>
              <a:rPr lang="en-US" altLang="zh-CN" dirty="0" err="1" smtClean="0"/>
              <a:t>z</a:t>
            </a:r>
            <a:r>
              <a:rPr lang="en-US" altLang="zh-CN" baseline="-25000" dirty="0" err="1" smtClean="0"/>
              <a:t>i</a:t>
            </a:r>
            <a:r>
              <a:rPr lang="en-US" altLang="zh-CN" dirty="0" smtClean="0"/>
              <a:t>=</a:t>
            </a:r>
            <a:r>
              <a:rPr lang="en-US" altLang="zh-CN" dirty="0" err="1" smtClean="0"/>
              <a:t>y</a:t>
            </a:r>
            <a:r>
              <a:rPr lang="en-US" altLang="zh-CN" baseline="-25000" dirty="0" err="1" smtClean="0"/>
              <a:t>i</a:t>
            </a:r>
            <a:r>
              <a:rPr lang="en-US" altLang="zh-CN" dirty="0" smtClean="0"/>
              <a:t> mod p=D</a:t>
            </a:r>
            <a:r>
              <a:rPr lang="en-US" altLang="zh-CN" baseline="-25000" dirty="0" smtClean="0"/>
              <a:t>B</a:t>
            </a:r>
            <a:r>
              <a:rPr lang="en-US" altLang="zh-CN" dirty="0" smtClean="0"/>
              <a:t>(E</a:t>
            </a:r>
            <a:r>
              <a:rPr lang="en-US" altLang="zh-CN" baseline="-25000" dirty="0" smtClean="0"/>
              <a:t>B</a:t>
            </a:r>
            <a:r>
              <a:rPr lang="en-US" altLang="zh-CN" dirty="0" smtClean="0"/>
              <a:t>(x)-</a:t>
            </a:r>
            <a:r>
              <a:rPr lang="en-US" altLang="zh-CN" dirty="0" err="1" smtClean="0"/>
              <a:t>i+i</a:t>
            </a:r>
            <a:r>
              <a:rPr lang="en-US" altLang="zh-CN" dirty="0" smtClean="0"/>
              <a:t>) mod p=x mod p</a:t>
            </a:r>
          </a:p>
          <a:p>
            <a:pPr lvl="1">
              <a:lnSpc>
                <a:spcPct val="105000"/>
              </a:lnSpc>
            </a:pPr>
            <a:r>
              <a:rPr lang="zh-CN" altLang="en-US" dirty="0" smtClean="0"/>
              <a:t>缺点：</a:t>
            </a:r>
            <a:r>
              <a:rPr lang="en-US" altLang="zh-CN" dirty="0" smtClean="0"/>
              <a:t>Alice</a:t>
            </a:r>
            <a:r>
              <a:rPr lang="zh-CN" altLang="en-US" dirty="0" smtClean="0"/>
              <a:t>先于</a:t>
            </a:r>
            <a:r>
              <a:rPr lang="en-US" altLang="zh-CN" dirty="0" smtClean="0"/>
              <a:t>Bob</a:t>
            </a:r>
            <a:r>
              <a:rPr lang="zh-CN" altLang="en-US" dirty="0" smtClean="0"/>
              <a:t>知道结果，之后可能撒谎</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92</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1" name="流程图: 可选过程 10">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9230364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23528" y="332656"/>
            <a:ext cx="8568952" cy="6000750"/>
          </a:xfrm>
        </p:spPr>
        <p:txBody>
          <a:bodyPr/>
          <a:lstStyle/>
          <a:p>
            <a:r>
              <a:rPr lang="zh-CN" altLang="en-US" dirty="0" smtClean="0"/>
              <a:t>例：</a:t>
            </a:r>
            <a:r>
              <a:rPr lang="en-US" altLang="zh-CN" dirty="0" err="1" smtClean="0"/>
              <a:t>i</a:t>
            </a:r>
            <a:r>
              <a:rPr lang="en-US" altLang="zh-CN" dirty="0" smtClean="0"/>
              <a:t>=4, j=2, Bob</a:t>
            </a:r>
            <a:r>
              <a:rPr lang="zh-CN" altLang="en-US" dirty="0" smtClean="0"/>
              <a:t>是用</a:t>
            </a:r>
            <a:r>
              <a:rPr lang="en-US" altLang="zh-CN" dirty="0" smtClean="0"/>
              <a:t>RSA, n=55, e=7, d=23</a:t>
            </a:r>
          </a:p>
          <a:p>
            <a:pPr marL="914400" lvl="1" indent="-457200">
              <a:buFont typeface="+mj-lt"/>
              <a:buAutoNum type="arabicParenR"/>
            </a:pPr>
            <a:endParaRPr lang="en-US" altLang="zh-CN" dirty="0" smtClean="0"/>
          </a:p>
          <a:p>
            <a:pPr marL="914400" lvl="1" indent="-457200">
              <a:buFont typeface="+mj-lt"/>
              <a:buAutoNum type="arabicParenR"/>
            </a:pPr>
            <a:r>
              <a:rPr lang="en-US" altLang="zh-CN" dirty="0" smtClean="0"/>
              <a:t>Alice</a:t>
            </a:r>
            <a:r>
              <a:rPr lang="zh-CN" altLang="en-US" dirty="0" smtClean="0"/>
              <a:t>选择</a:t>
            </a:r>
            <a:r>
              <a:rPr lang="en-US" altLang="zh-CN" dirty="0" smtClean="0"/>
              <a:t>x=39</a:t>
            </a:r>
            <a:r>
              <a:rPr lang="zh-CN" altLang="en-US" dirty="0" smtClean="0"/>
              <a:t>，计算</a:t>
            </a:r>
            <a:r>
              <a:rPr lang="en-US" altLang="zh-CN" dirty="0" smtClean="0"/>
              <a:t>c=(39</a:t>
            </a:r>
            <a:r>
              <a:rPr lang="en-US" altLang="zh-CN" baseline="30000" dirty="0" smtClean="0"/>
              <a:t>7</a:t>
            </a:r>
            <a:r>
              <a:rPr lang="en-US" altLang="zh-CN" dirty="0" smtClean="0"/>
              <a:t> mod 55)-4=15</a:t>
            </a:r>
            <a:r>
              <a:rPr lang="zh-CN" altLang="en-US" dirty="0" smtClean="0"/>
              <a:t>，发送给</a:t>
            </a:r>
            <a:r>
              <a:rPr lang="en-US" altLang="zh-CN" dirty="0" smtClean="0"/>
              <a:t>Bob</a:t>
            </a:r>
          </a:p>
          <a:p>
            <a:pPr marL="914400" lvl="1" indent="-457200">
              <a:buFont typeface="+mj-lt"/>
              <a:buAutoNum type="arabicParenR"/>
            </a:pPr>
            <a:r>
              <a:rPr lang="en-US" altLang="zh-CN" dirty="0" smtClean="0"/>
              <a:t>Bob</a:t>
            </a:r>
            <a:r>
              <a:rPr lang="zh-CN" altLang="en-US" dirty="0" smtClean="0"/>
              <a:t>计算</a:t>
            </a:r>
            <a:r>
              <a:rPr lang="en-US" altLang="zh-CN" dirty="0" err="1" smtClean="0"/>
              <a:t>y</a:t>
            </a:r>
            <a:r>
              <a:rPr lang="en-US" altLang="zh-CN" baseline="-25000" dirty="0" err="1" smtClean="0"/>
              <a:t>t</a:t>
            </a:r>
            <a:r>
              <a:rPr lang="en-US" altLang="zh-CN" dirty="0" smtClean="0"/>
              <a:t>=(15+t)</a:t>
            </a:r>
            <a:r>
              <a:rPr lang="en-US" altLang="zh-CN" baseline="30000" dirty="0" smtClean="0"/>
              <a:t>23</a:t>
            </a:r>
            <a:r>
              <a:rPr lang="en-US" altLang="zh-CN" dirty="0" smtClean="0"/>
              <a:t> mod 55,</a:t>
            </a:r>
            <a:br>
              <a:rPr lang="en-US" altLang="zh-CN" dirty="0" smtClean="0"/>
            </a:br>
            <a:r>
              <a:rPr lang="en-US" altLang="zh-CN" dirty="0" smtClean="0"/>
              <a:t>y</a:t>
            </a:r>
            <a:r>
              <a:rPr lang="en-US" altLang="zh-CN" baseline="-25000" dirty="0" smtClean="0"/>
              <a:t>1</a:t>
            </a:r>
            <a:r>
              <a:rPr lang="en-US" altLang="zh-CN" dirty="0" smtClean="0"/>
              <a:t>=26, y</a:t>
            </a:r>
            <a:r>
              <a:rPr lang="en-US" altLang="zh-CN" baseline="-25000" dirty="0" smtClean="0"/>
              <a:t>2</a:t>
            </a:r>
            <a:r>
              <a:rPr lang="en-US" altLang="zh-CN" dirty="0" smtClean="0"/>
              <a:t>=18, y</a:t>
            </a:r>
            <a:r>
              <a:rPr lang="en-US" altLang="zh-CN" baseline="-25000" dirty="0" smtClean="0"/>
              <a:t>3</a:t>
            </a:r>
            <a:r>
              <a:rPr lang="en-US" altLang="zh-CN" dirty="0" smtClean="0"/>
              <a:t>=2, y</a:t>
            </a:r>
            <a:r>
              <a:rPr lang="en-US" altLang="zh-CN" baseline="-25000" dirty="0" smtClean="0"/>
              <a:t>4</a:t>
            </a:r>
            <a:r>
              <a:rPr lang="en-US" altLang="zh-CN" dirty="0" smtClean="0"/>
              <a:t>=39</a:t>
            </a:r>
            <a:br>
              <a:rPr lang="en-US" altLang="zh-CN" dirty="0" smtClean="0"/>
            </a:br>
            <a:r>
              <a:rPr lang="zh-CN" altLang="en-US" dirty="0" smtClean="0"/>
              <a:t>选择</a:t>
            </a:r>
            <a:r>
              <a:rPr lang="en-US" altLang="zh-CN" dirty="0" smtClean="0"/>
              <a:t>p=31</a:t>
            </a:r>
            <a:r>
              <a:rPr lang="zh-CN" altLang="en-US" dirty="0" smtClean="0"/>
              <a:t>，计算</a:t>
            </a:r>
            <a:r>
              <a:rPr lang="en-US" altLang="zh-CN" dirty="0" err="1" smtClean="0"/>
              <a:t>z</a:t>
            </a:r>
            <a:r>
              <a:rPr lang="en-US" altLang="zh-CN" baseline="-25000" dirty="0" err="1" smtClean="0"/>
              <a:t>t</a:t>
            </a:r>
            <a:r>
              <a:rPr lang="en-US" altLang="zh-CN" dirty="0" smtClean="0"/>
              <a:t>=</a:t>
            </a:r>
            <a:r>
              <a:rPr lang="en-US" altLang="zh-CN" dirty="0" err="1" smtClean="0"/>
              <a:t>y</a:t>
            </a:r>
            <a:r>
              <a:rPr lang="en-US" altLang="zh-CN" baseline="-25000" dirty="0" err="1" smtClean="0"/>
              <a:t>t</a:t>
            </a:r>
            <a:r>
              <a:rPr lang="en-US" altLang="zh-CN" dirty="0" smtClean="0"/>
              <a:t> mod 31,</a:t>
            </a:r>
            <a:br>
              <a:rPr lang="en-US" altLang="zh-CN" dirty="0" smtClean="0"/>
            </a:br>
            <a:r>
              <a:rPr lang="en-US" altLang="zh-CN" dirty="0" smtClean="0"/>
              <a:t>z</a:t>
            </a:r>
            <a:r>
              <a:rPr lang="en-US" altLang="zh-CN" baseline="-25000" dirty="0" smtClean="0"/>
              <a:t>1</a:t>
            </a:r>
            <a:r>
              <a:rPr lang="en-US" altLang="zh-CN" dirty="0" smtClean="0"/>
              <a:t>=26, z</a:t>
            </a:r>
            <a:r>
              <a:rPr lang="en-US" altLang="zh-CN" baseline="-25000" dirty="0" smtClean="0"/>
              <a:t>2</a:t>
            </a:r>
            <a:r>
              <a:rPr lang="en-US" altLang="zh-CN" dirty="0" smtClean="0"/>
              <a:t>=18, z</a:t>
            </a:r>
            <a:r>
              <a:rPr lang="en-US" altLang="zh-CN" baseline="-25000" dirty="0" smtClean="0"/>
              <a:t>3</a:t>
            </a:r>
            <a:r>
              <a:rPr lang="en-US" altLang="zh-CN" dirty="0" smtClean="0"/>
              <a:t>=2, z</a:t>
            </a:r>
            <a:r>
              <a:rPr lang="en-US" altLang="zh-CN" baseline="-25000" dirty="0" smtClean="0"/>
              <a:t>4</a:t>
            </a:r>
            <a:r>
              <a:rPr lang="en-US" altLang="zh-CN" dirty="0" smtClean="0"/>
              <a:t>=8</a:t>
            </a:r>
            <a:br>
              <a:rPr lang="en-US" altLang="zh-CN" dirty="0" smtClean="0"/>
            </a:br>
            <a:r>
              <a:rPr lang="en-US" altLang="zh-CN" dirty="0" err="1" smtClean="0"/>
              <a:t>z</a:t>
            </a:r>
            <a:r>
              <a:rPr lang="en-US" altLang="zh-CN" baseline="-25000" dirty="0" err="1" smtClean="0"/>
              <a:t>u</a:t>
            </a:r>
            <a:r>
              <a:rPr lang="zh-CN" altLang="en-US" dirty="0" smtClean="0"/>
              <a:t>可以通过验证</a:t>
            </a:r>
            <a:endParaRPr lang="en-US" altLang="zh-CN" dirty="0" smtClean="0"/>
          </a:p>
          <a:p>
            <a:pPr marL="914400" lvl="1" indent="-457200">
              <a:buFont typeface="+mj-lt"/>
              <a:buAutoNum type="arabicParenR"/>
            </a:pPr>
            <a:r>
              <a:rPr lang="en-US" altLang="zh-CN" dirty="0" smtClean="0"/>
              <a:t>Bob</a:t>
            </a:r>
            <a:r>
              <a:rPr lang="zh-CN" altLang="en-US" dirty="0" smtClean="0"/>
              <a:t>将下述序列发送给</a:t>
            </a:r>
            <a:r>
              <a:rPr lang="en-US" altLang="zh-CN" dirty="0" smtClean="0"/>
              <a:t>Alice</a:t>
            </a:r>
            <a:r>
              <a:rPr lang="zh-CN" altLang="en-US" dirty="0" smtClean="0"/>
              <a:t>：</a:t>
            </a:r>
            <a:r>
              <a:rPr lang="en-US" altLang="zh-CN" dirty="0" smtClean="0"/>
              <a:t>26,18,3,9,31</a:t>
            </a:r>
          </a:p>
          <a:p>
            <a:pPr marL="914400" lvl="1" indent="-457200">
              <a:buFont typeface="+mj-lt"/>
              <a:buAutoNum type="arabicParenR"/>
            </a:pPr>
            <a:r>
              <a:rPr lang="en-US" altLang="zh-CN" dirty="0" smtClean="0"/>
              <a:t>Alice</a:t>
            </a:r>
            <a:r>
              <a:rPr lang="zh-CN" altLang="en-US" dirty="0" smtClean="0"/>
              <a:t>检测第</a:t>
            </a:r>
            <a:r>
              <a:rPr lang="en-US" altLang="zh-CN" dirty="0" smtClean="0"/>
              <a:t>4</a:t>
            </a:r>
            <a:r>
              <a:rPr lang="zh-CN" altLang="en-US" dirty="0" smtClean="0"/>
              <a:t>个数，</a:t>
            </a:r>
            <a:r>
              <a:rPr lang="en-US" altLang="zh-CN" dirty="0" smtClean="0"/>
              <a:t>9≠39 mod 31</a:t>
            </a:r>
            <a:r>
              <a:rPr lang="zh-CN" altLang="en-US" dirty="0" smtClean="0"/>
              <a:t>，因此</a:t>
            </a:r>
            <a:r>
              <a:rPr lang="en-US" altLang="zh-CN" dirty="0" err="1" smtClean="0"/>
              <a:t>i</a:t>
            </a:r>
            <a:r>
              <a:rPr lang="en-US" altLang="zh-CN" dirty="0" smtClean="0"/>
              <a:t>&gt;j</a:t>
            </a:r>
          </a:p>
          <a:p>
            <a:pPr marL="914400" lvl="1" indent="-457200">
              <a:buFont typeface="+mj-lt"/>
              <a:buAutoNum type="arabicParenR"/>
            </a:pPr>
            <a:r>
              <a:rPr lang="en-US" altLang="zh-CN" dirty="0" smtClean="0"/>
              <a:t>Alice</a:t>
            </a:r>
            <a:r>
              <a:rPr lang="zh-CN" altLang="en-US" dirty="0" smtClean="0"/>
              <a:t>将结果告诉</a:t>
            </a:r>
            <a:r>
              <a:rPr lang="en-US" altLang="zh-CN" dirty="0" smtClean="0"/>
              <a:t>Bob</a:t>
            </a:r>
          </a:p>
          <a:p>
            <a:endParaRPr lang="en-US" sz="3200"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93</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6" name="流程图: 可选过程 5">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7" name="流程图: 可选过程 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8" name="流程图: 可选过程 7">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9" name="流程图: 可选过程 8">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0" name="流程图: 可选过程 9">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0987144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a:t>
            </a:r>
            <a:r>
              <a:rPr lang="zh-CN" altLang="en-US" dirty="0" smtClean="0"/>
              <a:t>、查找</a:t>
            </a:r>
            <a:endParaRPr lang="zh-CN" altLang="en-US" dirty="0"/>
          </a:p>
        </p:txBody>
      </p:sp>
      <p:sp>
        <p:nvSpPr>
          <p:cNvPr id="3" name="内容占位符 2"/>
          <p:cNvSpPr>
            <a:spLocks noGrp="1"/>
          </p:cNvSpPr>
          <p:nvPr>
            <p:ph idx="1"/>
          </p:nvPr>
        </p:nvSpPr>
        <p:spPr/>
        <p:txBody>
          <a:bodyPr>
            <a:noAutofit/>
          </a:bodyPr>
          <a:lstStyle/>
          <a:p>
            <a:pPr>
              <a:lnSpc>
                <a:spcPct val="110000"/>
              </a:lnSpc>
            </a:pPr>
            <a:r>
              <a:rPr lang="en-US" altLang="zh-CN" dirty="0" smtClean="0"/>
              <a:t>Alice</a:t>
            </a:r>
            <a:r>
              <a:rPr lang="zh-CN" altLang="en-US" dirty="0" smtClean="0"/>
              <a:t>喜欢</a:t>
            </a:r>
            <a:r>
              <a:rPr lang="en-US" altLang="zh-CN" dirty="0" smtClean="0"/>
              <a:t>XXX</a:t>
            </a:r>
            <a:r>
              <a:rPr lang="zh-CN" altLang="en-US" dirty="0" smtClean="0"/>
              <a:t>，</a:t>
            </a:r>
            <a:r>
              <a:rPr lang="en-US" altLang="zh-CN" dirty="0" smtClean="0"/>
              <a:t>Bob</a:t>
            </a:r>
            <a:r>
              <a:rPr lang="zh-CN" altLang="en-US" dirty="0" smtClean="0"/>
              <a:t>则喜欢</a:t>
            </a:r>
            <a:r>
              <a:rPr lang="en-US" altLang="zh-CN" dirty="0" smtClean="0"/>
              <a:t>YYY</a:t>
            </a:r>
            <a:r>
              <a:rPr lang="zh-CN" altLang="en-US" dirty="0" smtClean="0"/>
              <a:t>，他们想找到一个有共同喜好的伙伴，但并不愿意招惹推销商</a:t>
            </a:r>
            <a:endParaRPr lang="en-US" altLang="zh-CN" dirty="0" smtClean="0"/>
          </a:p>
          <a:p>
            <a:pPr lvl="1">
              <a:lnSpc>
                <a:spcPct val="110000"/>
              </a:lnSpc>
            </a:pPr>
            <a:r>
              <a:rPr lang="zh-CN" altLang="en-US" sz="2000" dirty="0" smtClean="0"/>
              <a:t>将各种嗜好编号为数字</a:t>
            </a:r>
            <a:endParaRPr lang="en-US" altLang="zh-CN" sz="2000" dirty="0" smtClean="0"/>
          </a:p>
          <a:p>
            <a:pPr marL="914400" lvl="1" indent="-457200">
              <a:lnSpc>
                <a:spcPct val="110000"/>
              </a:lnSpc>
              <a:buFont typeface="+mj-lt"/>
              <a:buAutoNum type="arabicParenR"/>
            </a:pPr>
            <a:r>
              <a:rPr lang="en-US" altLang="zh-CN" sz="2000" dirty="0" smtClean="0"/>
              <a:t>Alice</a:t>
            </a:r>
            <a:r>
              <a:rPr lang="zh-CN" altLang="en-US" sz="2000" dirty="0" smtClean="0"/>
              <a:t>使用一个单向函数，将嗜好编号映射为</a:t>
            </a:r>
            <a:r>
              <a:rPr lang="en-US" altLang="zh-CN" sz="2000" dirty="0" smtClean="0"/>
              <a:t>7</a:t>
            </a:r>
            <a:r>
              <a:rPr lang="zh-CN" altLang="en-US" sz="2000" dirty="0" smtClean="0"/>
              <a:t>位数字</a:t>
            </a:r>
            <a:endParaRPr lang="en-US" altLang="zh-CN" sz="2000" dirty="0" smtClean="0"/>
          </a:p>
          <a:p>
            <a:pPr marL="914400" lvl="1" indent="-457200">
              <a:lnSpc>
                <a:spcPct val="110000"/>
              </a:lnSpc>
              <a:buFont typeface="+mj-lt"/>
              <a:buAutoNum type="arabicParenR"/>
            </a:pPr>
            <a:r>
              <a:rPr lang="en-US" altLang="zh-CN" sz="2000" dirty="0" smtClean="0"/>
              <a:t>Alice</a:t>
            </a:r>
            <a:r>
              <a:rPr lang="zh-CN" altLang="en-US" sz="2000" dirty="0" smtClean="0"/>
              <a:t>用这</a:t>
            </a:r>
            <a:r>
              <a:rPr lang="en-US" altLang="zh-CN" sz="2000" dirty="0" smtClean="0"/>
              <a:t>7</a:t>
            </a:r>
            <a:r>
              <a:rPr lang="zh-CN" altLang="en-US" sz="2000" dirty="0" smtClean="0"/>
              <a:t>位数字作为电话号，拨号。若有人接听，则</a:t>
            </a:r>
            <a:r>
              <a:rPr lang="en-US" altLang="zh-CN" sz="2000" dirty="0" smtClean="0"/>
              <a:t>Alice</a:t>
            </a:r>
            <a:r>
              <a:rPr lang="zh-CN" altLang="en-US" sz="2000" dirty="0" smtClean="0"/>
              <a:t>给</a:t>
            </a:r>
            <a:r>
              <a:rPr lang="en-US" altLang="zh-CN" sz="2000" dirty="0" smtClean="0"/>
              <a:t>Bob</a:t>
            </a:r>
            <a:r>
              <a:rPr lang="zh-CN" altLang="en-US" sz="2000" dirty="0" smtClean="0"/>
              <a:t>留下一条消息；若无人接听，则</a:t>
            </a:r>
            <a:r>
              <a:rPr lang="en-US" altLang="zh-CN" sz="2000" dirty="0" smtClean="0"/>
              <a:t>Alice</a:t>
            </a:r>
            <a:r>
              <a:rPr lang="zh-CN" altLang="en-US" sz="2000" dirty="0" smtClean="0"/>
              <a:t>将这</a:t>
            </a:r>
            <a:r>
              <a:rPr lang="en-US" altLang="zh-CN" sz="2000" dirty="0" smtClean="0"/>
              <a:t>7</a:t>
            </a:r>
            <a:r>
              <a:rPr lang="zh-CN" altLang="en-US" sz="2000" dirty="0" smtClean="0"/>
              <a:t>位数代入单向函数再找下去，直到有人接听。</a:t>
            </a:r>
            <a:endParaRPr lang="en-US" altLang="zh-CN" sz="2000" dirty="0" smtClean="0"/>
          </a:p>
          <a:p>
            <a:pPr marL="914400" lvl="1" indent="-457200">
              <a:lnSpc>
                <a:spcPct val="110000"/>
              </a:lnSpc>
              <a:buFont typeface="+mj-lt"/>
              <a:buAutoNum type="arabicParenR"/>
            </a:pPr>
            <a:r>
              <a:rPr lang="en-US" altLang="zh-CN" sz="2000" dirty="0" smtClean="0"/>
              <a:t>Alice</a:t>
            </a:r>
            <a:r>
              <a:rPr lang="zh-CN" altLang="en-US" sz="2000" dirty="0" smtClean="0"/>
              <a:t>告诉</a:t>
            </a:r>
            <a:r>
              <a:rPr lang="en-US" altLang="zh-CN" sz="2000" dirty="0" smtClean="0"/>
              <a:t>Bob</a:t>
            </a:r>
            <a:r>
              <a:rPr lang="zh-CN" altLang="en-US" sz="2000" dirty="0" smtClean="0"/>
              <a:t>她进行了几次单向函数迭代</a:t>
            </a:r>
            <a:endParaRPr lang="en-US" altLang="zh-CN" sz="2000" dirty="0" smtClean="0"/>
          </a:p>
          <a:p>
            <a:pPr marL="914400" lvl="1" indent="-457200">
              <a:lnSpc>
                <a:spcPct val="110000"/>
              </a:lnSpc>
              <a:buFont typeface="+mj-lt"/>
              <a:buAutoNum type="arabicParenR"/>
            </a:pPr>
            <a:r>
              <a:rPr lang="en-US" altLang="zh-CN" sz="2000" dirty="0" smtClean="0"/>
              <a:t>Bob</a:t>
            </a:r>
            <a:r>
              <a:rPr lang="zh-CN" altLang="en-US" sz="2000" dirty="0" smtClean="0"/>
              <a:t>从自己的嗜好出发，进行同样次数的单向函数迭代，将结果的</a:t>
            </a:r>
            <a:r>
              <a:rPr lang="en-US" altLang="zh-CN" sz="2000" dirty="0" smtClean="0"/>
              <a:t>7</a:t>
            </a:r>
            <a:r>
              <a:rPr lang="zh-CN" altLang="en-US" sz="2000" dirty="0" smtClean="0"/>
              <a:t>位数作为电话号，拨号，询问是否有人给他留言</a:t>
            </a:r>
            <a:endParaRPr lang="en-US" altLang="zh-CN" sz="2000" dirty="0" smtClean="0"/>
          </a:p>
          <a:p>
            <a:pPr lvl="1">
              <a:lnSpc>
                <a:spcPct val="110000"/>
              </a:lnSpc>
            </a:pPr>
            <a:endParaRPr lang="en-US" altLang="zh-CN" sz="2000" dirty="0" smtClean="0"/>
          </a:p>
          <a:p>
            <a:pPr lvl="1">
              <a:lnSpc>
                <a:spcPct val="110000"/>
              </a:lnSpc>
            </a:pPr>
            <a:r>
              <a:rPr lang="zh-CN" altLang="en-US" sz="2000" dirty="0" smtClean="0"/>
              <a:t>注意：</a:t>
            </a:r>
            <a:r>
              <a:rPr lang="en-US" altLang="zh-CN" sz="2000" dirty="0" smtClean="0"/>
              <a:t>Bob</a:t>
            </a:r>
            <a:r>
              <a:rPr lang="zh-CN" altLang="en-US" sz="2000" dirty="0" smtClean="0"/>
              <a:t>可以进行穷举攻击</a:t>
            </a:r>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3135414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a:t>
            </a:r>
            <a:r>
              <a:rPr lang="zh-CN" altLang="en-US" dirty="0" smtClean="0"/>
              <a:t>、加密数据计算</a:t>
            </a:r>
            <a:endParaRPr lang="zh-CN" altLang="en-US" dirty="0"/>
          </a:p>
        </p:txBody>
      </p:sp>
      <p:sp>
        <p:nvSpPr>
          <p:cNvPr id="3" name="内容占位符 2"/>
          <p:cNvSpPr>
            <a:spLocks noGrp="1"/>
          </p:cNvSpPr>
          <p:nvPr>
            <p:ph idx="1"/>
          </p:nvPr>
        </p:nvSpPr>
        <p:spPr>
          <a:xfrm>
            <a:off x="457200" y="1295400"/>
            <a:ext cx="8363272" cy="5029200"/>
          </a:xfrm>
        </p:spPr>
        <p:txBody>
          <a:bodyPr>
            <a:normAutofit fontScale="92500"/>
          </a:bodyPr>
          <a:lstStyle/>
          <a:p>
            <a:r>
              <a:rPr lang="en-US" altLang="zh-CN" sz="2400" dirty="0" smtClean="0"/>
              <a:t>Alice</a:t>
            </a:r>
            <a:r>
              <a:rPr lang="zh-CN" altLang="en-US" sz="2400" dirty="0" smtClean="0"/>
              <a:t>希望计算她退休时的养老金，但她的计算机的计算能力不足。</a:t>
            </a:r>
            <a:r>
              <a:rPr lang="en-US" altLang="zh-CN" sz="2400" dirty="0" smtClean="0"/>
              <a:t>Bob</a:t>
            </a:r>
            <a:r>
              <a:rPr lang="zh-CN" altLang="en-US" sz="2400" dirty="0" smtClean="0"/>
              <a:t>拥有可以计算</a:t>
            </a:r>
            <a:r>
              <a:rPr lang="en-US" altLang="zh-CN" sz="2400" dirty="0" smtClean="0"/>
              <a:t>f(x)</a:t>
            </a:r>
            <a:r>
              <a:rPr lang="zh-CN" altLang="en-US" sz="2400" dirty="0" smtClean="0"/>
              <a:t>的计算机，并且他愿意为</a:t>
            </a:r>
            <a:r>
              <a:rPr lang="en-US" altLang="zh-CN" sz="2400" dirty="0" smtClean="0"/>
              <a:t>Alice</a:t>
            </a:r>
            <a:r>
              <a:rPr lang="zh-CN" altLang="en-US" sz="2400" dirty="0" smtClean="0"/>
              <a:t>计算。但</a:t>
            </a:r>
            <a:r>
              <a:rPr lang="en-US" altLang="zh-CN" sz="2400" dirty="0" smtClean="0"/>
              <a:t>Alice</a:t>
            </a:r>
            <a:r>
              <a:rPr lang="zh-CN" altLang="en-US" sz="2400" dirty="0" smtClean="0"/>
              <a:t>不想让</a:t>
            </a:r>
            <a:r>
              <a:rPr lang="en-US" altLang="zh-CN" sz="2400" dirty="0" smtClean="0"/>
              <a:t>Bob</a:t>
            </a:r>
            <a:r>
              <a:rPr lang="zh-CN" altLang="en-US" sz="2400" dirty="0" smtClean="0"/>
              <a:t>知道她的年龄，她该如何做？</a:t>
            </a:r>
            <a:endParaRPr lang="en-US" altLang="zh-CN" sz="2400" dirty="0" smtClean="0"/>
          </a:p>
          <a:p>
            <a:pPr lvl="1"/>
            <a:endParaRPr lang="en-US" altLang="zh-CN" sz="2000" dirty="0" smtClean="0"/>
          </a:p>
          <a:p>
            <a:r>
              <a:rPr lang="zh-CN" altLang="en-US" sz="2400" dirty="0" smtClean="0"/>
              <a:t>该问题又称为“对先知隐藏信息问题”</a:t>
            </a:r>
            <a:endParaRPr lang="en-US" altLang="zh-CN" sz="2400" dirty="0" smtClean="0"/>
          </a:p>
          <a:p>
            <a:pPr lvl="1"/>
            <a:r>
              <a:rPr lang="en-US" altLang="zh-CN" sz="2000" dirty="0" smtClean="0"/>
              <a:t>Bob</a:t>
            </a:r>
            <a:r>
              <a:rPr lang="zh-CN" altLang="en-US" sz="2000" dirty="0" smtClean="0"/>
              <a:t>是先知，能够回答问题</a:t>
            </a:r>
            <a:endParaRPr lang="en-US" altLang="zh-CN" sz="2000" dirty="0" smtClean="0"/>
          </a:p>
          <a:p>
            <a:pPr lvl="1"/>
            <a:r>
              <a:rPr lang="en-US" altLang="zh-CN" sz="2000" dirty="0" smtClean="0"/>
              <a:t>Alice</a:t>
            </a:r>
            <a:r>
              <a:rPr lang="zh-CN" altLang="en-US" sz="2000" dirty="0" smtClean="0"/>
              <a:t>是提问者，但不愿先知知道她的隐私</a:t>
            </a:r>
            <a:endParaRPr lang="en-US" altLang="zh-CN" sz="2000" dirty="0" smtClean="0"/>
          </a:p>
          <a:p>
            <a:pPr lvl="1"/>
            <a:endParaRPr lang="en-US" altLang="zh-CN" sz="2000" dirty="0" smtClean="0"/>
          </a:p>
          <a:p>
            <a:r>
              <a:rPr lang="zh-CN" altLang="en-US" sz="2400" dirty="0" smtClean="0"/>
              <a:t>对某些</a:t>
            </a:r>
            <a:r>
              <a:rPr lang="en-US" altLang="zh-CN" sz="2400" dirty="0" smtClean="0"/>
              <a:t>f(x)</a:t>
            </a:r>
            <a:r>
              <a:rPr lang="zh-CN" altLang="en-US" sz="2400" dirty="0" smtClean="0"/>
              <a:t>而言，是有办法的，盲签名协议即使其中一个</a:t>
            </a:r>
            <a:endParaRPr lang="en-US" altLang="zh-CN" sz="2400" dirty="0" smtClean="0"/>
          </a:p>
          <a:p>
            <a:pPr lvl="1"/>
            <a:r>
              <a:rPr lang="zh-CN" altLang="en-US" sz="2000" dirty="0" smtClean="0"/>
              <a:t>离散对数函数：有大素数</a:t>
            </a:r>
            <a:r>
              <a:rPr lang="en-US" altLang="zh-CN" sz="2000" dirty="0" smtClean="0"/>
              <a:t>p</a:t>
            </a:r>
            <a:r>
              <a:rPr lang="zh-CN" altLang="en-US" sz="2000" dirty="0" smtClean="0"/>
              <a:t>，生成元</a:t>
            </a:r>
            <a:r>
              <a:rPr lang="en-US" altLang="zh-CN" sz="2000" dirty="0" smtClean="0"/>
              <a:t>g</a:t>
            </a:r>
            <a:r>
              <a:rPr lang="zh-CN" altLang="en-US" sz="2000" dirty="0" smtClean="0"/>
              <a:t>，</a:t>
            </a:r>
            <a:r>
              <a:rPr lang="en-US" altLang="zh-CN" sz="2000" dirty="0" smtClean="0"/>
              <a:t>f(x)=</a:t>
            </a:r>
            <a:r>
              <a:rPr lang="en-US" altLang="zh-CN" sz="2000" dirty="0" err="1" smtClean="0"/>
              <a:t>log</a:t>
            </a:r>
            <a:r>
              <a:rPr lang="en-US" altLang="zh-CN" sz="2000" baseline="-25000" dirty="0" err="1" smtClean="0"/>
              <a:t>g</a:t>
            </a:r>
            <a:r>
              <a:rPr lang="en-US" altLang="zh-CN" sz="2000" dirty="0" err="1" smtClean="0"/>
              <a:t>x</a:t>
            </a:r>
            <a:r>
              <a:rPr lang="en-US" altLang="zh-CN" sz="2000" dirty="0" smtClean="0"/>
              <a:t> (mod p)</a:t>
            </a:r>
            <a:r>
              <a:rPr lang="zh-CN" altLang="en-US" sz="2000" dirty="0" smtClean="0"/>
              <a:t>，协议：</a:t>
            </a:r>
            <a:endParaRPr lang="en-US" altLang="zh-CN" sz="2400" dirty="0" smtClean="0"/>
          </a:p>
          <a:p>
            <a:pPr marL="914400" lvl="1" indent="-457200">
              <a:buFont typeface="+mj-lt"/>
              <a:buAutoNum type="arabicParenR"/>
            </a:pPr>
            <a:r>
              <a:rPr lang="en-US" altLang="zh-CN" sz="2000" dirty="0" smtClean="0"/>
              <a:t>Alice</a:t>
            </a:r>
            <a:r>
              <a:rPr lang="zh-CN" altLang="en-US" sz="2000" dirty="0" smtClean="0"/>
              <a:t>随机选择</a:t>
            </a:r>
            <a:r>
              <a:rPr lang="en-US" altLang="zh-CN" sz="2000" dirty="0" smtClean="0"/>
              <a:t>r &lt; p</a:t>
            </a:r>
          </a:p>
          <a:p>
            <a:pPr marL="914400" lvl="1" indent="-457200">
              <a:buFont typeface="+mj-lt"/>
              <a:buAutoNum type="arabicParenR"/>
            </a:pPr>
            <a:r>
              <a:rPr lang="en-US" altLang="zh-CN" sz="2000" dirty="0" smtClean="0"/>
              <a:t>Alice</a:t>
            </a:r>
            <a:r>
              <a:rPr lang="zh-CN" altLang="en-US" sz="2000" dirty="0" smtClean="0"/>
              <a:t>计算</a:t>
            </a:r>
            <a:r>
              <a:rPr lang="en-US" altLang="zh-CN" sz="2000" dirty="0" smtClean="0"/>
              <a:t>x'=</a:t>
            </a:r>
            <a:r>
              <a:rPr lang="en-US" altLang="zh-CN" sz="2000" dirty="0" err="1" smtClean="0"/>
              <a:t>xg</a:t>
            </a:r>
            <a:r>
              <a:rPr lang="en-US" altLang="zh-CN" sz="2000" baseline="30000" dirty="0" err="1" smtClean="0"/>
              <a:t>r</a:t>
            </a:r>
            <a:r>
              <a:rPr lang="en-US" altLang="zh-CN" sz="2000" dirty="0" smtClean="0"/>
              <a:t> mod p</a:t>
            </a:r>
            <a:r>
              <a:rPr lang="zh-CN" altLang="en-US" sz="2000" dirty="0" smtClean="0"/>
              <a:t>，并将</a:t>
            </a:r>
            <a:r>
              <a:rPr lang="en-US" altLang="zh-CN" sz="2000" dirty="0" smtClean="0"/>
              <a:t>x'</a:t>
            </a:r>
            <a:r>
              <a:rPr lang="zh-CN" altLang="en-US" sz="2000" dirty="0" smtClean="0"/>
              <a:t>提交给</a:t>
            </a:r>
            <a:r>
              <a:rPr lang="en-US" altLang="zh-CN" sz="2000" dirty="0" smtClean="0"/>
              <a:t>Bob</a:t>
            </a:r>
          </a:p>
          <a:p>
            <a:pPr marL="914400" lvl="1" indent="-457200">
              <a:buFont typeface="+mj-lt"/>
              <a:buAutoNum type="arabicParenR"/>
            </a:pPr>
            <a:r>
              <a:rPr lang="en-US" altLang="zh-CN" sz="2000" dirty="0" smtClean="0"/>
              <a:t>Bob</a:t>
            </a:r>
            <a:r>
              <a:rPr lang="zh-CN" altLang="en-US" sz="2000" dirty="0" smtClean="0"/>
              <a:t>计算</a:t>
            </a:r>
            <a:r>
              <a:rPr lang="en-US" altLang="zh-CN" sz="2000" dirty="0" smtClean="0"/>
              <a:t>e'=f(x')</a:t>
            </a:r>
            <a:r>
              <a:rPr lang="zh-CN" altLang="en-US" sz="2000" dirty="0" smtClean="0"/>
              <a:t>，并将</a:t>
            </a:r>
            <a:r>
              <a:rPr lang="en-US" altLang="zh-CN" sz="2000" dirty="0" smtClean="0"/>
              <a:t>e'</a:t>
            </a:r>
            <a:r>
              <a:rPr lang="zh-CN" altLang="en-US" sz="2000" dirty="0" smtClean="0"/>
              <a:t>发送给</a:t>
            </a:r>
            <a:r>
              <a:rPr lang="en-US" altLang="zh-CN" sz="2000" dirty="0" smtClean="0"/>
              <a:t>Alice</a:t>
            </a:r>
          </a:p>
          <a:p>
            <a:pPr marL="914400" lvl="1" indent="-457200">
              <a:buFont typeface="+mj-lt"/>
              <a:buAutoNum type="arabicParenR"/>
            </a:pPr>
            <a:r>
              <a:rPr lang="en-US" altLang="zh-CN" sz="2000" dirty="0" smtClean="0"/>
              <a:t>Alice</a:t>
            </a:r>
            <a:r>
              <a:rPr lang="zh-CN" altLang="en-US" sz="2000" dirty="0" smtClean="0"/>
              <a:t>计算</a:t>
            </a:r>
            <a:r>
              <a:rPr lang="en-US" altLang="zh-CN" sz="2000" dirty="0" smtClean="0"/>
              <a:t>f(x)=(e'-r) mod (p-1)</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5</a:t>
            </a:r>
            <a:r>
              <a:rPr lang="en-US" altLang="zh-CN" sz="1000" dirty="0" smtClean="0"/>
              <a:t>.</a:t>
            </a:r>
            <a:r>
              <a:rPr lang="zh-CN" altLang="en-US" sz="1000" dirty="0" smtClean="0"/>
              <a:t>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密码协议</a:t>
            </a:r>
            <a:r>
              <a:rPr lang="zh-CN" altLang="zh-CN" sz="1000" dirty="0" smtClean="0">
                <a:latin typeface="楷体" pitchFamily="49" charset="-122"/>
                <a:ea typeface="楷体" pitchFamily="49" charset="-122"/>
              </a:rPr>
              <a:t>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167087795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第五节 其它密码协议实例</a:t>
            </a:r>
            <a:endParaRPr lang="en-US" altLang="en-US" dirty="0"/>
          </a:p>
        </p:txBody>
      </p:sp>
      <p:sp>
        <p:nvSpPr>
          <p:cNvPr id="7" name="文本占位符 6"/>
          <p:cNvSpPr>
            <a:spLocks noGrp="1"/>
          </p:cNvSpPr>
          <p:nvPr>
            <p:ph type="body" idx="1"/>
          </p:nvPr>
        </p:nvSpPr>
        <p:spPr/>
        <p:txBody>
          <a:bodyPr/>
          <a:lstStyle/>
          <a:p>
            <a:endParaRPr 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96</a:t>
            </a:fld>
            <a:endParaRPr lang="en-US" altLang="zh-CN" dirty="0"/>
          </a:p>
        </p:txBody>
      </p:sp>
    </p:spTree>
    <p:extLst>
      <p:ext uri="{BB962C8B-B14F-4D97-AF65-F5344CB8AC3E}">
        <p14:creationId xmlns:p14="http://schemas.microsoft.com/office/powerpoint/2010/main" val="56442177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一、保密选举</a:t>
            </a:r>
            <a:endParaRPr lang="zh-CN" altLang="en-US" dirty="0"/>
          </a:p>
        </p:txBody>
      </p:sp>
      <p:sp>
        <p:nvSpPr>
          <p:cNvPr id="3" name="内容占位符 2"/>
          <p:cNvSpPr>
            <a:spLocks noGrp="1"/>
          </p:cNvSpPr>
          <p:nvPr>
            <p:ph idx="1"/>
          </p:nvPr>
        </p:nvSpPr>
        <p:spPr>
          <a:xfrm>
            <a:off x="457200" y="1295400"/>
            <a:ext cx="8291264" cy="5029200"/>
          </a:xfrm>
        </p:spPr>
        <p:txBody>
          <a:bodyPr/>
          <a:lstStyle/>
          <a:p>
            <a:r>
              <a:rPr lang="zh-CN" altLang="en-US" dirty="0" smtClean="0"/>
              <a:t>要求既能防止欺骗，又能保护个人隐私</a:t>
            </a:r>
            <a:endParaRPr lang="en-US" altLang="zh-CN" dirty="0" smtClean="0"/>
          </a:p>
          <a:p>
            <a:pPr lvl="1"/>
            <a:r>
              <a:rPr lang="zh-CN" altLang="en-US" dirty="0" smtClean="0"/>
              <a:t>只有经授权的投票者才能投票</a:t>
            </a:r>
            <a:endParaRPr lang="en-US" altLang="zh-CN" dirty="0" smtClean="0"/>
          </a:p>
          <a:p>
            <a:pPr lvl="1"/>
            <a:r>
              <a:rPr lang="zh-CN" altLang="en-US" dirty="0" smtClean="0"/>
              <a:t>每个人投票不超过一次</a:t>
            </a:r>
            <a:endParaRPr lang="en-US" altLang="zh-CN" dirty="0" smtClean="0"/>
          </a:p>
          <a:p>
            <a:pPr lvl="1"/>
            <a:r>
              <a:rPr lang="zh-CN" altLang="en-US" dirty="0" smtClean="0"/>
              <a:t>任何人都不能确定别人投票内容</a:t>
            </a:r>
            <a:endParaRPr lang="en-US" altLang="zh-CN" dirty="0" smtClean="0"/>
          </a:p>
          <a:p>
            <a:pPr lvl="1"/>
            <a:r>
              <a:rPr lang="zh-CN" altLang="en-US" dirty="0" smtClean="0"/>
              <a:t>没有人能复制他人的选票</a:t>
            </a:r>
            <a:endParaRPr lang="en-US" altLang="zh-CN" dirty="0" smtClean="0"/>
          </a:p>
          <a:p>
            <a:pPr lvl="1"/>
            <a:r>
              <a:rPr lang="zh-CN" altLang="en-US" dirty="0" smtClean="0"/>
              <a:t>没有人能修改他人的选票而不被发现</a:t>
            </a:r>
            <a:endParaRPr lang="en-US" altLang="zh-CN" dirty="0" smtClean="0"/>
          </a:p>
          <a:p>
            <a:pPr lvl="1"/>
            <a:r>
              <a:rPr lang="zh-CN" altLang="en-US" dirty="0" smtClean="0"/>
              <a:t>每个投票者都可以确认他的选票在最后被如实统计在内</a:t>
            </a:r>
            <a:endParaRPr lang="en-US" altLang="zh-CN" dirty="0" smtClean="0"/>
          </a:p>
          <a:p>
            <a:pPr lvl="1"/>
            <a:endParaRPr lang="en-US" altLang="zh-CN" dirty="0" smtClean="0"/>
          </a:p>
          <a:p>
            <a:pPr lvl="1"/>
            <a:r>
              <a:rPr lang="zh-CN" altLang="en-US" dirty="0" smtClean="0"/>
              <a:t>有时要求：每个人都知道谁投了票，谁没有投票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41521374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291264" cy="5029200"/>
          </a:xfrm>
        </p:spPr>
        <p:txBody>
          <a:bodyPr/>
          <a:lstStyle/>
          <a:p>
            <a:r>
              <a:rPr lang="zh-CN" altLang="en-US" dirty="0" smtClean="0">
                <a:solidFill>
                  <a:srgbClr val="FF0000"/>
                </a:solidFill>
              </a:rPr>
              <a:t>简单投票协议</a:t>
            </a:r>
            <a:r>
              <a:rPr lang="en-US" altLang="zh-CN" dirty="0" smtClean="0">
                <a:solidFill>
                  <a:srgbClr val="FF0000"/>
                </a:solidFill>
              </a:rPr>
              <a:t>1</a:t>
            </a:r>
          </a:p>
          <a:p>
            <a:pPr marL="914400" lvl="1" indent="-457200">
              <a:buFont typeface="+mj-lt"/>
              <a:buAutoNum type="arabicPeriod"/>
            </a:pPr>
            <a:r>
              <a:rPr lang="zh-CN" altLang="en-US" dirty="0" smtClean="0"/>
              <a:t>每个投票者用中央制表机构</a:t>
            </a:r>
            <a:r>
              <a:rPr lang="en-US" altLang="zh-CN" dirty="0" smtClean="0"/>
              <a:t>CTF</a:t>
            </a:r>
            <a:r>
              <a:rPr lang="zh-CN" altLang="en-US" dirty="0" smtClean="0"/>
              <a:t>的公钥加密自己的选票</a:t>
            </a:r>
            <a:endParaRPr lang="en-US" altLang="zh-CN" dirty="0" smtClean="0"/>
          </a:p>
          <a:p>
            <a:pPr marL="914400" lvl="1" indent="-457200">
              <a:buFont typeface="+mj-lt"/>
              <a:buAutoNum type="arabicPeriod"/>
            </a:pPr>
            <a:r>
              <a:rPr lang="zh-CN" altLang="en-US" dirty="0" smtClean="0"/>
              <a:t>投票者把加密的选票送给</a:t>
            </a:r>
            <a:r>
              <a:rPr lang="en-US" altLang="zh-CN" dirty="0" smtClean="0"/>
              <a:t>CTF</a:t>
            </a:r>
          </a:p>
          <a:p>
            <a:pPr marL="914400" lvl="1" indent="-457200">
              <a:buFont typeface="+mj-lt"/>
              <a:buAutoNum type="arabicPeriod"/>
            </a:pPr>
            <a:r>
              <a:rPr lang="en-US" altLang="zh-CN" dirty="0" smtClean="0"/>
              <a:t>CTF</a:t>
            </a:r>
            <a:r>
              <a:rPr lang="zh-CN" altLang="en-US" dirty="0" smtClean="0"/>
              <a:t>解密选票，统计并公布结果</a:t>
            </a:r>
            <a:endParaRPr lang="en-US" altLang="zh-CN" dirty="0" smtClean="0"/>
          </a:p>
          <a:p>
            <a:pPr lvl="1"/>
            <a:endParaRPr lang="en-US" altLang="zh-CN" dirty="0" smtClean="0"/>
          </a:p>
          <a:p>
            <a:pPr lvl="1"/>
            <a:r>
              <a:rPr lang="zh-CN" altLang="en-US" dirty="0" smtClean="0"/>
              <a:t>问题：</a:t>
            </a:r>
            <a:endParaRPr lang="en-US" altLang="zh-CN" dirty="0" smtClean="0"/>
          </a:p>
          <a:p>
            <a:pPr lvl="2"/>
            <a:r>
              <a:rPr lang="en-US" altLang="zh-CN" dirty="0" smtClean="0"/>
              <a:t>CTF</a:t>
            </a:r>
            <a:r>
              <a:rPr lang="zh-CN" altLang="en-US" dirty="0" smtClean="0"/>
              <a:t>不知道选票是否来自合法投票者</a:t>
            </a:r>
            <a:endParaRPr lang="en-US" altLang="zh-CN" dirty="0" smtClean="0"/>
          </a:p>
          <a:p>
            <a:pPr lvl="2"/>
            <a:r>
              <a:rPr lang="en-US" altLang="zh-CN" dirty="0" smtClean="0"/>
              <a:t>CTF</a:t>
            </a:r>
            <a:r>
              <a:rPr lang="zh-CN" altLang="en-US" dirty="0" smtClean="0"/>
              <a:t>不知道投票者是否投了多次</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56982561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简单投票协议</a:t>
            </a:r>
            <a:r>
              <a:rPr lang="en-US" altLang="zh-CN" dirty="0" smtClean="0">
                <a:solidFill>
                  <a:srgbClr val="FF0000"/>
                </a:solidFill>
              </a:rPr>
              <a:t>2</a:t>
            </a:r>
          </a:p>
          <a:p>
            <a:pPr marL="914400" lvl="1" indent="-457200">
              <a:buFont typeface="+mj-lt"/>
              <a:buAutoNum type="arabicPeriod"/>
            </a:pPr>
            <a:r>
              <a:rPr lang="zh-CN" altLang="en-US" dirty="0" smtClean="0"/>
              <a:t>每个投票者用自己的私钥在选票上签名</a:t>
            </a:r>
            <a:endParaRPr lang="en-US" altLang="zh-CN" dirty="0" smtClean="0"/>
          </a:p>
          <a:p>
            <a:pPr marL="914400" lvl="1" indent="-457200">
              <a:buFont typeface="+mj-lt"/>
              <a:buAutoNum type="arabicPeriod"/>
            </a:pPr>
            <a:r>
              <a:rPr lang="zh-CN" altLang="en-US" dirty="0" smtClean="0"/>
              <a:t>每个投票者用</a:t>
            </a:r>
            <a:r>
              <a:rPr lang="en-US" altLang="zh-CN" dirty="0" smtClean="0"/>
              <a:t>CTF</a:t>
            </a:r>
            <a:r>
              <a:rPr lang="zh-CN" altLang="en-US" dirty="0" smtClean="0"/>
              <a:t>的公钥加密签过名的选票</a:t>
            </a:r>
            <a:endParaRPr lang="en-US" altLang="zh-CN" dirty="0" smtClean="0"/>
          </a:p>
          <a:p>
            <a:pPr marL="914400" lvl="1" indent="-457200">
              <a:buFont typeface="+mj-lt"/>
              <a:buAutoNum type="arabicPeriod"/>
            </a:pPr>
            <a:r>
              <a:rPr lang="zh-CN" altLang="en-US" dirty="0" smtClean="0"/>
              <a:t>每个投票者把选票送给</a:t>
            </a:r>
            <a:r>
              <a:rPr lang="en-US" altLang="zh-CN" dirty="0" smtClean="0"/>
              <a:t>CTF</a:t>
            </a:r>
          </a:p>
          <a:p>
            <a:pPr marL="914400" lvl="1" indent="-457200">
              <a:buFont typeface="+mj-lt"/>
              <a:buAutoNum type="arabicPeriod"/>
            </a:pPr>
            <a:r>
              <a:rPr lang="en-US" altLang="zh-CN" dirty="0" smtClean="0"/>
              <a:t>CTF</a:t>
            </a:r>
            <a:r>
              <a:rPr lang="zh-CN" altLang="en-US" dirty="0" smtClean="0"/>
              <a:t>解密选票，检查签名，统计并公布结果</a:t>
            </a:r>
            <a:endParaRPr lang="en-US" altLang="zh-CN" dirty="0" smtClean="0"/>
          </a:p>
          <a:p>
            <a:pPr lvl="1"/>
            <a:endParaRPr lang="en-US" altLang="zh-CN" dirty="0" smtClean="0"/>
          </a:p>
          <a:p>
            <a:pPr lvl="1"/>
            <a:r>
              <a:rPr lang="zh-CN" altLang="en-US" dirty="0" smtClean="0"/>
              <a:t>只有被授权的投票者才能投票</a:t>
            </a:r>
            <a:endParaRPr lang="en-US" altLang="zh-CN" dirty="0" smtClean="0"/>
          </a:p>
          <a:p>
            <a:pPr lvl="1"/>
            <a:r>
              <a:rPr lang="zh-CN" altLang="en-US" dirty="0" smtClean="0"/>
              <a:t>任何人不能投超过一次的票</a:t>
            </a:r>
            <a:endParaRPr lang="en-US" altLang="zh-CN" dirty="0" smtClean="0"/>
          </a:p>
          <a:p>
            <a:pPr lvl="1"/>
            <a:r>
              <a:rPr lang="en-US" altLang="zh-CN" dirty="0" smtClean="0"/>
              <a:t>CTF</a:t>
            </a:r>
            <a:r>
              <a:rPr lang="zh-CN" altLang="en-US" dirty="0" smtClean="0"/>
              <a:t>知道谁投了票，投了多少次，投什么内容</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协议概述</a:t>
            </a:r>
            <a:endParaRPr lang="zh-CN" altLang="en-US" sz="1000" dirty="0"/>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身份认证</a:t>
            </a:r>
            <a:endParaRPr lang="zh-CN" altLang="en-US" sz="1000" dirty="0"/>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zh-CN" sz="1000" dirty="0"/>
              <a:t>盲签名与时间标记</a:t>
            </a:r>
            <a:endParaRPr lang="zh-CN" altLang="en-US" sz="1000" dirty="0"/>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公平计算</a:t>
            </a:r>
            <a:endParaRPr lang="zh-CN" altLang="en-US" sz="1000" dirty="0"/>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5.</a:t>
            </a:r>
            <a:r>
              <a:rPr lang="zh-CN" altLang="en-US" sz="1000" dirty="0"/>
              <a:t> </a:t>
            </a:r>
            <a:r>
              <a:rPr lang="zh-CN" altLang="zh-CN" sz="1000" dirty="0"/>
              <a:t>其它密码协议实例</a:t>
            </a:r>
            <a:endParaRPr lang="zh-CN" altLang="en-US" sz="1000" dirty="0"/>
          </a:p>
        </p:txBody>
      </p:sp>
      <p:sp>
        <p:nvSpPr>
          <p:cNvPr id="12" name="流程图: 可选过程 11">
            <a:hlinkClick r:id="rId7" action="ppaction://hlinksldjump"/>
          </p:cNvPr>
          <p:cNvSpPr/>
          <p:nvPr/>
        </p:nvSpPr>
        <p:spPr>
          <a:xfrm>
            <a:off x="7351765" y="4140"/>
            <a:ext cx="1792235" cy="24007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6</a:t>
            </a:r>
            <a:r>
              <a:rPr lang="en-US" altLang="zh-CN" sz="1000" dirty="0" smtClean="0"/>
              <a:t>. </a:t>
            </a:r>
            <a:r>
              <a:rPr lang="zh-CN" altLang="zh-CN" sz="1000" dirty="0" smtClean="0">
                <a:latin typeface="楷体" pitchFamily="49" charset="-122"/>
                <a:ea typeface="楷体" pitchFamily="49" charset="-122"/>
              </a:rPr>
              <a:t>密码</a:t>
            </a:r>
            <a:r>
              <a:rPr lang="zh-CN" altLang="zh-CN" sz="1000" dirty="0">
                <a:latin typeface="楷体" pitchFamily="49" charset="-122"/>
                <a:ea typeface="楷体" pitchFamily="49" charset="-122"/>
              </a:rPr>
              <a:t>协议的基本设计</a:t>
            </a:r>
            <a:r>
              <a:rPr lang="zh-CN" altLang="zh-CN" sz="1000" dirty="0" smtClean="0">
                <a:latin typeface="楷体" pitchFamily="49" charset="-122"/>
                <a:ea typeface="楷体" pitchFamily="49" charset="-122"/>
              </a:rPr>
              <a:t>准则</a:t>
            </a:r>
            <a:endParaRPr lang="zh-CN" altLang="en-US" sz="1000" dirty="0"/>
          </a:p>
        </p:txBody>
      </p:sp>
    </p:spTree>
    <p:extLst>
      <p:ext uri="{BB962C8B-B14F-4D97-AF65-F5344CB8AC3E}">
        <p14:creationId xmlns:p14="http://schemas.microsoft.com/office/powerpoint/2010/main" val="2606945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2008最新公益系列精品PPT模板">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2008最新公益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08最新公益系列精品PPT模板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008最新公益系列精品PPT模板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008最新公益系列精品PPT模板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2008最新公益系列精品PPT模板</Template>
  <TotalTime>1998</TotalTime>
  <Words>15810</Words>
  <Application>Microsoft Office PowerPoint</Application>
  <PresentationFormat>全屏显示(4:3)</PresentationFormat>
  <Paragraphs>2291</Paragraphs>
  <Slides>132</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132</vt:i4>
      </vt:variant>
    </vt:vector>
  </HeadingPairs>
  <TitlesOfParts>
    <vt:vector size="141" baseType="lpstr">
      <vt:lpstr>华文行楷</vt:lpstr>
      <vt:lpstr>楷体</vt:lpstr>
      <vt:lpstr>宋体</vt:lpstr>
      <vt:lpstr>Arial</vt:lpstr>
      <vt:lpstr>Calibri</vt:lpstr>
      <vt:lpstr>Symbol</vt:lpstr>
      <vt:lpstr>Times New Roman</vt:lpstr>
      <vt:lpstr>Wingdings</vt:lpstr>
      <vt:lpstr>2008最新公益系列精品PPT模板</vt:lpstr>
      <vt:lpstr>密码学导论˙第11章 密码协议</vt:lpstr>
      <vt:lpstr>本章内容</vt:lpstr>
      <vt:lpstr>第一节 协议概述</vt:lpstr>
      <vt:lpstr>一、密码协议的概念</vt:lpstr>
      <vt:lpstr>PowerPoint 演示文稿</vt:lpstr>
      <vt:lpstr>PowerPoint 演示文稿</vt:lpstr>
      <vt:lpstr>PowerPoint 演示文稿</vt:lpstr>
      <vt:lpstr>PowerPoint 演示文稿</vt:lpstr>
      <vt:lpstr>PowerPoint 演示文稿</vt:lpstr>
      <vt:lpstr>二、密码协议的种类</vt:lpstr>
      <vt:lpstr>仲裁协议</vt:lpstr>
      <vt:lpstr>PowerPoint 演示文稿</vt:lpstr>
      <vt:lpstr>PowerPoint 演示文稿</vt:lpstr>
      <vt:lpstr>裁决协议</vt:lpstr>
      <vt:lpstr>PowerPoint 演示文稿</vt:lpstr>
      <vt:lpstr>自动执行协议</vt:lpstr>
      <vt:lpstr>密码协议的安全性质</vt:lpstr>
      <vt:lpstr>三、对密码协议的攻击</vt:lpstr>
      <vt:lpstr>PowerPoint 演示文稿</vt:lpstr>
      <vt:lpstr>PowerPoint 演示文稿</vt:lpstr>
      <vt:lpstr>PowerPoint 演示文稿</vt:lpstr>
      <vt:lpstr>设计密码协议的注意事项</vt:lpstr>
      <vt:lpstr>第二节 身份认证</vt:lpstr>
      <vt:lpstr>一、身份认证的概念</vt:lpstr>
      <vt:lpstr>PowerPoint 演示文稿</vt:lpstr>
      <vt:lpstr>报文认证</vt:lpstr>
      <vt:lpstr>身份认证</vt:lpstr>
      <vt:lpstr>身份认证协议的设计目标</vt:lpstr>
      <vt:lpstr>身份认证协议的性能</vt:lpstr>
      <vt:lpstr>身份认证的方法</vt:lpstr>
      <vt:lpstr>二、口令(弱认证)</vt:lpstr>
      <vt:lpstr>固定口令方案</vt:lpstr>
      <vt:lpstr>带盐的口令加密存储方案</vt:lpstr>
      <vt:lpstr>PIN和通行密钥</vt:lpstr>
      <vt:lpstr>一次口令</vt:lpstr>
      <vt:lpstr>三、挑战－响应身份认证(强认证)</vt:lpstr>
      <vt:lpstr>基于对称密码的挑战－响应</vt:lpstr>
      <vt:lpstr>基于公钥密码的挑战－响应</vt:lpstr>
      <vt:lpstr>PowerPoint 演示文稿</vt:lpstr>
      <vt:lpstr>手持通行码生成器</vt:lpstr>
      <vt:lpstr>可信中继参与的挑战－响应</vt:lpstr>
      <vt:lpstr>PowerPoint 演示文稿</vt:lpstr>
      <vt:lpstr>PowerPoint 演示文稿</vt:lpstr>
      <vt:lpstr>PowerPoint 演示文稿</vt:lpstr>
      <vt:lpstr>PowerPoint 演示文稿</vt:lpstr>
      <vt:lpstr>PowerPoint 演示文稿</vt:lpstr>
      <vt:lpstr>四、零知识的身份认证</vt:lpstr>
      <vt:lpstr>PowerPoint 演示文稿</vt:lpstr>
      <vt:lpstr>Hamiltonian cycle</vt:lpstr>
      <vt:lpstr>PowerPoint 演示文稿</vt:lpstr>
      <vt:lpstr>Fiat-Shamir身份认证协议(基本版本)</vt:lpstr>
      <vt:lpstr>PowerPoint 演示文稿</vt:lpstr>
      <vt:lpstr>PowerPoint 演示文稿</vt:lpstr>
      <vt:lpstr>非交互式零知识证明</vt:lpstr>
      <vt:lpstr>五、对身份认证协议的攻击</vt:lpstr>
      <vt:lpstr>攻击的应对措施</vt:lpstr>
      <vt:lpstr>PowerPoint 演示文稿</vt:lpstr>
      <vt:lpstr>身份真实性的维持</vt:lpstr>
      <vt:lpstr>六、物联网上访问控制的例子</vt:lpstr>
      <vt:lpstr>PowerPoint 演示文稿</vt:lpstr>
      <vt:lpstr>第三节 盲签名与时间标记</vt:lpstr>
      <vt:lpstr>一、盲签名</vt:lpstr>
      <vt:lpstr>Chaum盲签名协议</vt:lpstr>
      <vt:lpstr>完全盲签名</vt:lpstr>
      <vt:lpstr>PowerPoint 演示文稿</vt:lpstr>
      <vt:lpstr>PowerPoint 演示文稿</vt:lpstr>
      <vt:lpstr>二、时间标记服务</vt:lpstr>
      <vt:lpstr>仲裁解决办法</vt:lpstr>
      <vt:lpstr>改进的仲裁解决方法</vt:lpstr>
      <vt:lpstr>链接协议</vt:lpstr>
      <vt:lpstr>分布式协议</vt:lpstr>
      <vt:lpstr>第四节 公平计算</vt:lpstr>
      <vt:lpstr>一、位承诺</vt:lpstr>
      <vt:lpstr>PowerPoint 演示文稿</vt:lpstr>
      <vt:lpstr>PowerPoint 演示文稿</vt:lpstr>
      <vt:lpstr>PowerPoint 演示文稿</vt:lpstr>
      <vt:lpstr>PowerPoint 演示文稿</vt:lpstr>
      <vt:lpstr>二、公平的硬币抛掷</vt:lpstr>
      <vt:lpstr>PowerPoint 演示文稿</vt:lpstr>
      <vt:lpstr>PowerPoint 演示文稿</vt:lpstr>
      <vt:lpstr>三、智力扑克</vt:lpstr>
      <vt:lpstr>PowerPoint 演示文稿</vt:lpstr>
      <vt:lpstr>PowerPoint 演示文稿</vt:lpstr>
      <vt:lpstr>PowerPoint 演示文稿</vt:lpstr>
      <vt:lpstr>四、不经意传输 Oblivious Transfer</vt:lpstr>
      <vt:lpstr>PowerPoint 演示文稿</vt:lpstr>
      <vt:lpstr>PowerPoint 演示文稿</vt:lpstr>
      <vt:lpstr>PowerPoint 演示文稿</vt:lpstr>
      <vt:lpstr>PowerPoint 演示文稿</vt:lpstr>
      <vt:lpstr>五、保密多方计算</vt:lpstr>
      <vt:lpstr>1、求和</vt:lpstr>
      <vt:lpstr>2、比较大小</vt:lpstr>
      <vt:lpstr>PowerPoint 演示文稿</vt:lpstr>
      <vt:lpstr>3、查找</vt:lpstr>
      <vt:lpstr>4、加密数据计算</vt:lpstr>
      <vt:lpstr>第五节 其它密码协议实例</vt:lpstr>
      <vt:lpstr>一、保密选举</vt:lpstr>
      <vt:lpstr>PowerPoint 演示文稿</vt:lpstr>
      <vt:lpstr>PowerPoint 演示文稿</vt:lpstr>
      <vt:lpstr>PowerPoint 演示文稿</vt:lpstr>
      <vt:lpstr>PowerPoint 演示文稿</vt:lpstr>
      <vt:lpstr>PowerPoint 演示文稿</vt:lpstr>
      <vt:lpstr>PowerPoint 演示文稿</vt:lpstr>
      <vt:lpstr>其他更复杂的投票协议</vt:lpstr>
      <vt:lpstr>二、匿名消息广播</vt:lpstr>
      <vt:lpstr>PowerPoint 演示文稿</vt:lpstr>
      <vt:lpstr>PowerPoint 演示文稿</vt:lpstr>
      <vt:lpstr>PowerPoint 演示文稿</vt:lpstr>
      <vt:lpstr>三、数字现金</vt:lpstr>
      <vt:lpstr>协议1</vt:lpstr>
      <vt:lpstr>协议2</vt:lpstr>
      <vt:lpstr>协议3</vt:lpstr>
      <vt:lpstr>PowerPoint 演示文稿</vt:lpstr>
      <vt:lpstr>协议4</vt:lpstr>
      <vt:lpstr>PowerPoint 演示文稿</vt:lpstr>
      <vt:lpstr>PowerPoint 演示文稿</vt:lpstr>
      <vt:lpstr>PowerPoint 演示文稿</vt:lpstr>
      <vt:lpstr>高明的犯罪：Alice绑架案</vt:lpstr>
      <vt:lpstr>其它数字现金协议</vt:lpstr>
      <vt:lpstr>理想数字现金系统的性质</vt:lpstr>
      <vt:lpstr>第六节 密码协议的基本设计准则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密码学导论</dc:title>
  <dc:creator>李卫海</dc:creator>
  <cp:lastModifiedBy>saitez@mail.ustc.edu.cn</cp:lastModifiedBy>
  <cp:revision>117</cp:revision>
  <dcterms:created xsi:type="dcterms:W3CDTF">2009-10-05T06:48:12Z</dcterms:created>
  <dcterms:modified xsi:type="dcterms:W3CDTF">2018-11-22T09:10:47Z</dcterms:modified>
</cp:coreProperties>
</file>