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63" r:id="rId2"/>
    <p:sldId id="264" r:id="rId3"/>
    <p:sldId id="266" r:id="rId4"/>
    <p:sldId id="267" r:id="rId5"/>
    <p:sldId id="268" r:id="rId6"/>
    <p:sldId id="269" r:id="rId7"/>
    <p:sldId id="270" r:id="rId8"/>
    <p:sldId id="271" r:id="rId9"/>
    <p:sldId id="272" r:id="rId10"/>
    <p:sldId id="353"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366" r:id="rId25"/>
    <p:sldId id="290" r:id="rId26"/>
    <p:sldId id="291" r:id="rId27"/>
    <p:sldId id="286" r:id="rId28"/>
    <p:sldId id="354" r:id="rId29"/>
    <p:sldId id="355" r:id="rId30"/>
    <p:sldId id="294" r:id="rId31"/>
    <p:sldId id="295" r:id="rId32"/>
    <p:sldId id="356" r:id="rId33"/>
    <p:sldId id="361" r:id="rId34"/>
    <p:sldId id="362" r:id="rId35"/>
    <p:sldId id="363" r:id="rId36"/>
    <p:sldId id="298" r:id="rId37"/>
    <p:sldId id="299" r:id="rId38"/>
    <p:sldId id="300" r:id="rId39"/>
    <p:sldId id="301" r:id="rId40"/>
    <p:sldId id="365" r:id="rId41"/>
    <p:sldId id="302" r:id="rId42"/>
    <p:sldId id="303" r:id="rId43"/>
    <p:sldId id="304" r:id="rId44"/>
    <p:sldId id="306" r:id="rId45"/>
    <p:sldId id="307" r:id="rId46"/>
    <p:sldId id="309" r:id="rId47"/>
    <p:sldId id="310" r:id="rId48"/>
    <p:sldId id="311" r:id="rId49"/>
    <p:sldId id="312" r:id="rId50"/>
    <p:sldId id="313" r:id="rId51"/>
    <p:sldId id="314" r:id="rId52"/>
    <p:sldId id="315" r:id="rId53"/>
    <p:sldId id="316" r:id="rId54"/>
    <p:sldId id="317" r:id="rId55"/>
    <p:sldId id="358" r:id="rId56"/>
    <p:sldId id="359" r:id="rId57"/>
    <p:sldId id="360" r:id="rId58"/>
    <p:sldId id="325" r:id="rId59"/>
    <p:sldId id="321" r:id="rId60"/>
    <p:sldId id="322" r:id="rId61"/>
    <p:sldId id="323" r:id="rId62"/>
    <p:sldId id="326" r:id="rId63"/>
    <p:sldId id="329" r:id="rId64"/>
    <p:sldId id="330" r:id="rId65"/>
    <p:sldId id="332" r:id="rId66"/>
    <p:sldId id="333" r:id="rId67"/>
    <p:sldId id="331"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257"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88" autoAdjust="0"/>
  </p:normalViewPr>
  <p:slideViewPr>
    <p:cSldViewPr>
      <p:cViewPr varScale="1">
        <p:scale>
          <a:sx n="102" d="100"/>
          <a:sy n="102" d="100"/>
        </p:scale>
        <p:origin x="-159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notesViewPr>
    <p:cSldViewPr>
      <p:cViewPr varScale="1">
        <p:scale>
          <a:sx n="58" d="100"/>
          <a:sy n="58" d="100"/>
        </p:scale>
        <p:origin x="-26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32.xml"/><Relationship Id="rId1" Type="http://schemas.openxmlformats.org/officeDocument/2006/relationships/slide" Target="../slides/slide4.xml"/><Relationship Id="rId4" Type="http://schemas.openxmlformats.org/officeDocument/2006/relationships/slide" Target="../slides/slide6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4CBDA-6D3B-4851-9E76-744D0E743D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951EDC7-F739-4E6A-B1CA-36072E4B128B}">
      <dgm:prSet/>
      <dgm:spPr/>
      <dgm:t>
        <a:bodyPr/>
        <a:lstStyle/>
        <a:p>
          <a:pPr rtl="0"/>
          <a:r>
            <a:rPr lang="zh-CN" dirty="0" smtClean="0">
              <a:latin typeface="楷体" pitchFamily="49" charset="-122"/>
              <a:ea typeface="楷体" pitchFamily="49" charset="-122"/>
            </a:rPr>
            <a:t>第一节 密码系统的基本数学模型</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3A6F169-BF07-47CA-84C9-A1BAC04FB25A}" type="parTrans" cxnId="{5F2120DF-A551-485A-BBA6-9D2D4B827169}">
      <dgm:prSet/>
      <dgm:spPr/>
      <dgm:t>
        <a:bodyPr/>
        <a:lstStyle/>
        <a:p>
          <a:endParaRPr lang="zh-CN" altLang="en-US">
            <a:latin typeface="楷体" pitchFamily="49" charset="-122"/>
            <a:ea typeface="楷体" pitchFamily="49" charset="-122"/>
          </a:endParaRPr>
        </a:p>
      </dgm:t>
    </dgm:pt>
    <dgm:pt modelId="{D1C57C49-9E0F-4649-AC1A-CBC7B367F47C}" type="sibTrans" cxnId="{5F2120DF-A551-485A-BBA6-9D2D4B827169}">
      <dgm:prSet/>
      <dgm:spPr/>
      <dgm:t>
        <a:bodyPr/>
        <a:lstStyle/>
        <a:p>
          <a:endParaRPr lang="zh-CN" altLang="en-US">
            <a:latin typeface="楷体" pitchFamily="49" charset="-122"/>
            <a:ea typeface="楷体" pitchFamily="49" charset="-122"/>
          </a:endParaRPr>
        </a:p>
      </dgm:t>
    </dgm:pt>
    <dgm:pt modelId="{5582D5C5-7F80-4886-9F42-5FDCE23D4C50}">
      <dgm:prSet/>
      <dgm:spPr/>
      <dgm:t>
        <a:bodyPr/>
        <a:lstStyle/>
        <a:p>
          <a:pPr rtl="0"/>
          <a:r>
            <a:rPr lang="zh-CN" dirty="0" smtClean="0">
              <a:latin typeface="楷体" pitchFamily="49" charset="-122"/>
              <a:ea typeface="楷体" pitchFamily="49" charset="-122"/>
            </a:rPr>
            <a:t>密码系统的概率映射模型：约定、定义、</a:t>
          </a:r>
          <a:r>
            <a:rPr lang="zh-CN" altLang="en-US" dirty="0" smtClean="0">
              <a:latin typeface="楷体" pitchFamily="49" charset="-122"/>
              <a:ea typeface="楷体" pitchFamily="49" charset="-122"/>
            </a:rPr>
            <a:t>映射</a:t>
          </a:r>
          <a:r>
            <a:rPr lang="zh-CN" dirty="0" smtClean="0">
              <a:latin typeface="楷体" pitchFamily="49" charset="-122"/>
              <a:ea typeface="楷体" pitchFamily="49" charset="-122"/>
            </a:rPr>
            <a:t>图</a:t>
          </a:r>
          <a:r>
            <a:rPr lang="zh-CN" altLang="en-US" dirty="0" smtClean="0">
              <a:latin typeface="楷体" pitchFamily="49" charset="-122"/>
              <a:ea typeface="楷体" pitchFamily="49" charset="-122"/>
            </a:rPr>
            <a:t>、</a:t>
          </a:r>
          <a:r>
            <a:rPr lang="zh-CN" dirty="0" smtClean="0">
              <a:latin typeface="楷体" pitchFamily="49" charset="-122"/>
              <a:ea typeface="楷体" pitchFamily="49" charset="-122"/>
            </a:rPr>
            <a:t>运算</a:t>
          </a:r>
          <a:endParaRPr lang="zh-CN" dirty="0">
            <a:latin typeface="楷体" pitchFamily="49" charset="-122"/>
            <a:ea typeface="楷体" pitchFamily="49" charset="-122"/>
          </a:endParaRPr>
        </a:p>
      </dgm:t>
    </dgm:pt>
    <dgm:pt modelId="{D45C0C10-16C5-4D20-A0B4-1FD31426AA14}" type="parTrans" cxnId="{643CFCB2-3427-40A2-AB3C-3C9EB783DBDA}">
      <dgm:prSet/>
      <dgm:spPr/>
      <dgm:t>
        <a:bodyPr/>
        <a:lstStyle/>
        <a:p>
          <a:endParaRPr lang="zh-CN" altLang="en-US">
            <a:latin typeface="楷体" pitchFamily="49" charset="-122"/>
            <a:ea typeface="楷体" pitchFamily="49" charset="-122"/>
          </a:endParaRPr>
        </a:p>
      </dgm:t>
    </dgm:pt>
    <dgm:pt modelId="{95A04974-4918-4E37-AA18-BBD5C0CEC571}" type="sibTrans" cxnId="{643CFCB2-3427-40A2-AB3C-3C9EB783DBDA}">
      <dgm:prSet/>
      <dgm:spPr/>
      <dgm:t>
        <a:bodyPr/>
        <a:lstStyle/>
        <a:p>
          <a:endParaRPr lang="zh-CN" altLang="en-US">
            <a:latin typeface="楷体" pitchFamily="49" charset="-122"/>
            <a:ea typeface="楷体" pitchFamily="49" charset="-122"/>
          </a:endParaRPr>
        </a:p>
      </dgm:t>
    </dgm:pt>
    <dgm:pt modelId="{1A7A6004-AED3-4292-A005-EBCA090E123C}">
      <dgm:prSet/>
      <dgm:spPr/>
      <dgm:t>
        <a:bodyPr/>
        <a:lstStyle/>
        <a:p>
          <a:pPr rtl="0"/>
          <a:r>
            <a:rPr lang="zh-CN" dirty="0" smtClean="0">
              <a:latin typeface="楷体" pitchFamily="49" charset="-122"/>
              <a:ea typeface="楷体" pitchFamily="49" charset="-122"/>
            </a:rPr>
            <a:t>单纯密码</a:t>
          </a:r>
          <a:r>
            <a:rPr lang="zh-CN" altLang="en-US" dirty="0" smtClean="0">
              <a:latin typeface="楷体" pitchFamily="49" charset="-122"/>
              <a:ea typeface="楷体" pitchFamily="49" charset="-122"/>
            </a:rPr>
            <a:t>、</a:t>
          </a:r>
          <a:r>
            <a:rPr lang="zh-CN" dirty="0" smtClean="0">
              <a:latin typeface="楷体" pitchFamily="49" charset="-122"/>
              <a:ea typeface="楷体" pitchFamily="49" charset="-122"/>
            </a:rPr>
            <a:t>混合密码</a:t>
          </a:r>
          <a:endParaRPr lang="zh-CN" dirty="0">
            <a:latin typeface="楷体" pitchFamily="49" charset="-122"/>
            <a:ea typeface="楷体" pitchFamily="49" charset="-122"/>
          </a:endParaRPr>
        </a:p>
      </dgm:t>
    </dgm:pt>
    <dgm:pt modelId="{5E37BFEE-4E6A-43DD-B77C-B0157900A62C}" type="parTrans" cxnId="{89082629-6EBB-40FC-9086-C0AAE5EC8BF0}">
      <dgm:prSet/>
      <dgm:spPr/>
      <dgm:t>
        <a:bodyPr/>
        <a:lstStyle/>
        <a:p>
          <a:endParaRPr lang="zh-CN" altLang="en-US">
            <a:latin typeface="楷体" pitchFamily="49" charset="-122"/>
            <a:ea typeface="楷体" pitchFamily="49" charset="-122"/>
          </a:endParaRPr>
        </a:p>
      </dgm:t>
    </dgm:pt>
    <dgm:pt modelId="{F68E0849-2F04-4596-B6A3-79AE020CB692}" type="sibTrans" cxnId="{89082629-6EBB-40FC-9086-C0AAE5EC8BF0}">
      <dgm:prSet/>
      <dgm:spPr/>
      <dgm:t>
        <a:bodyPr/>
        <a:lstStyle/>
        <a:p>
          <a:endParaRPr lang="zh-CN" altLang="en-US">
            <a:latin typeface="楷体" pitchFamily="49" charset="-122"/>
            <a:ea typeface="楷体" pitchFamily="49" charset="-122"/>
          </a:endParaRPr>
        </a:p>
      </dgm:t>
    </dgm:pt>
    <dgm:pt modelId="{A1C3A2BF-8E2E-4A72-8E09-4643CB08462E}">
      <dgm:prSet/>
      <dgm:spPr/>
      <dgm:t>
        <a:bodyPr/>
        <a:lstStyle/>
        <a:p>
          <a:pPr rtl="0"/>
          <a:r>
            <a:rPr lang="zh-CN" dirty="0" smtClean="0">
              <a:latin typeface="楷体" pitchFamily="49" charset="-122"/>
              <a:ea typeface="楷体" pitchFamily="49" charset="-122"/>
            </a:rPr>
            <a:t>相似密码系统</a:t>
          </a:r>
          <a:endParaRPr lang="zh-CN" dirty="0">
            <a:latin typeface="楷体" pitchFamily="49" charset="-122"/>
            <a:ea typeface="楷体" pitchFamily="49" charset="-122"/>
          </a:endParaRPr>
        </a:p>
      </dgm:t>
    </dgm:pt>
    <dgm:pt modelId="{94CB0965-A9E0-465A-940D-C6C489A3C0A6}" type="parTrans" cxnId="{2CCF2B33-7670-4AB5-922C-5F8FDE9C7390}">
      <dgm:prSet/>
      <dgm:spPr/>
      <dgm:t>
        <a:bodyPr/>
        <a:lstStyle/>
        <a:p>
          <a:endParaRPr lang="zh-CN" altLang="en-US">
            <a:latin typeface="楷体" pitchFamily="49" charset="-122"/>
            <a:ea typeface="楷体" pitchFamily="49" charset="-122"/>
          </a:endParaRPr>
        </a:p>
      </dgm:t>
    </dgm:pt>
    <dgm:pt modelId="{A59ED452-8625-43BC-80ED-F9B542913558}" type="sibTrans" cxnId="{2CCF2B33-7670-4AB5-922C-5F8FDE9C7390}">
      <dgm:prSet/>
      <dgm:spPr/>
      <dgm:t>
        <a:bodyPr/>
        <a:lstStyle/>
        <a:p>
          <a:endParaRPr lang="zh-CN" altLang="en-US">
            <a:latin typeface="楷体" pitchFamily="49" charset="-122"/>
            <a:ea typeface="楷体" pitchFamily="49" charset="-122"/>
          </a:endParaRPr>
        </a:p>
      </dgm:t>
    </dgm:pt>
    <dgm:pt modelId="{22F66B30-9589-4C78-926A-FAC47C66FBE2}">
      <dgm:prSet/>
      <dgm:spPr/>
      <dgm:t>
        <a:bodyPr/>
        <a:lstStyle/>
        <a:p>
          <a:pPr rtl="0"/>
          <a:r>
            <a:rPr lang="zh-CN" altLang="en-US" dirty="0" smtClean="0">
              <a:latin typeface="楷体" pitchFamily="49" charset="-122"/>
              <a:ea typeface="楷体" pitchFamily="49" charset="-122"/>
            </a:rPr>
            <a:t>第二节 </a:t>
          </a:r>
          <a:r>
            <a:rPr lang="zh-CN" dirty="0" smtClean="0">
              <a:latin typeface="楷体" pitchFamily="49" charset="-122"/>
              <a:ea typeface="楷体" pitchFamily="49" charset="-122"/>
            </a:rPr>
            <a:t>信息度量与冗余</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9DC848-BD46-47BC-A08C-FF52F0E3C08A}" type="parTrans" cxnId="{3DF8C6F0-3E67-4C2F-AB07-2040D54AD483}">
      <dgm:prSet/>
      <dgm:spPr/>
      <dgm:t>
        <a:bodyPr/>
        <a:lstStyle/>
        <a:p>
          <a:endParaRPr lang="zh-CN" altLang="en-US">
            <a:latin typeface="楷体" pitchFamily="49" charset="-122"/>
            <a:ea typeface="楷体" pitchFamily="49" charset="-122"/>
          </a:endParaRPr>
        </a:p>
      </dgm:t>
    </dgm:pt>
    <dgm:pt modelId="{30366B09-2852-4802-B227-D5A155D40E15}" type="sibTrans" cxnId="{3DF8C6F0-3E67-4C2F-AB07-2040D54AD483}">
      <dgm:prSet/>
      <dgm:spPr/>
      <dgm:t>
        <a:bodyPr/>
        <a:lstStyle/>
        <a:p>
          <a:endParaRPr lang="zh-CN" altLang="en-US">
            <a:latin typeface="楷体" pitchFamily="49" charset="-122"/>
            <a:ea typeface="楷体" pitchFamily="49" charset="-122"/>
          </a:endParaRPr>
        </a:p>
      </dgm:t>
    </dgm:pt>
    <dgm:pt modelId="{9FBA182C-C136-4DAB-869F-0BDC9E08DA64}">
      <dgm:prSet/>
      <dgm:spPr/>
      <dgm:t>
        <a:bodyPr/>
        <a:lstStyle/>
        <a:p>
          <a:pPr rtl="0"/>
          <a:r>
            <a:rPr lang="zh-CN" dirty="0" smtClean="0">
              <a:latin typeface="楷体" pitchFamily="49" charset="-122"/>
              <a:ea typeface="楷体" pitchFamily="49" charset="-122"/>
            </a:rPr>
            <a:t>第</a:t>
          </a:r>
          <a:r>
            <a:rPr lang="zh-CN" altLang="en-US" dirty="0" smtClean="0">
              <a:latin typeface="楷体" pitchFamily="49" charset="-122"/>
              <a:ea typeface="楷体" pitchFamily="49" charset="-122"/>
            </a:rPr>
            <a:t>三</a:t>
          </a:r>
          <a:r>
            <a:rPr lang="zh-CN" dirty="0" smtClean="0">
              <a:latin typeface="楷体" pitchFamily="49" charset="-122"/>
              <a:ea typeface="楷体" pitchFamily="49" charset="-122"/>
            </a:rPr>
            <a:t>节 理论安全</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D9607D1-F860-4C82-8F82-361DF144985A}" type="parTrans" cxnId="{8FDE8BCB-A732-4C45-89B9-4AEF6CB377E6}">
      <dgm:prSet/>
      <dgm:spPr/>
      <dgm:t>
        <a:bodyPr/>
        <a:lstStyle/>
        <a:p>
          <a:endParaRPr lang="zh-CN" altLang="en-US">
            <a:latin typeface="楷体" pitchFamily="49" charset="-122"/>
            <a:ea typeface="楷体" pitchFamily="49" charset="-122"/>
          </a:endParaRPr>
        </a:p>
      </dgm:t>
    </dgm:pt>
    <dgm:pt modelId="{27216D31-D71F-4118-B87A-52D364D52D52}" type="sibTrans" cxnId="{8FDE8BCB-A732-4C45-89B9-4AEF6CB377E6}">
      <dgm:prSet/>
      <dgm:spPr/>
      <dgm:t>
        <a:bodyPr/>
        <a:lstStyle/>
        <a:p>
          <a:endParaRPr lang="zh-CN" altLang="en-US">
            <a:latin typeface="楷体" pitchFamily="49" charset="-122"/>
            <a:ea typeface="楷体" pitchFamily="49" charset="-122"/>
          </a:endParaRPr>
        </a:p>
      </dgm:t>
    </dgm:pt>
    <dgm:pt modelId="{F9A5180D-43FC-43F8-BC35-59F25709889B}">
      <dgm:prSet/>
      <dgm:spPr/>
      <dgm:t>
        <a:bodyPr/>
        <a:lstStyle/>
        <a:p>
          <a:pPr rtl="0"/>
          <a:r>
            <a:rPr lang="zh-CN" smtClean="0">
              <a:latin typeface="楷体" pitchFamily="49" charset="-122"/>
              <a:ea typeface="楷体" pitchFamily="49" charset="-122"/>
            </a:rPr>
            <a:t>完美安全：定义、性质</a:t>
          </a:r>
          <a:endParaRPr lang="zh-CN">
            <a:latin typeface="楷体" pitchFamily="49" charset="-122"/>
            <a:ea typeface="楷体" pitchFamily="49" charset="-122"/>
          </a:endParaRPr>
        </a:p>
      </dgm:t>
    </dgm:pt>
    <dgm:pt modelId="{A03CBC06-49D6-4C4D-A1A8-303F9DB58430}" type="parTrans" cxnId="{136F2011-9F5F-4262-80E6-9718009DDD5C}">
      <dgm:prSet/>
      <dgm:spPr/>
      <dgm:t>
        <a:bodyPr/>
        <a:lstStyle/>
        <a:p>
          <a:endParaRPr lang="zh-CN" altLang="en-US">
            <a:latin typeface="楷体" pitchFamily="49" charset="-122"/>
            <a:ea typeface="楷体" pitchFamily="49" charset="-122"/>
          </a:endParaRPr>
        </a:p>
      </dgm:t>
    </dgm:pt>
    <dgm:pt modelId="{5D2557E6-5F9B-410D-A4AB-FEB366406A92}" type="sibTrans" cxnId="{136F2011-9F5F-4262-80E6-9718009DDD5C}">
      <dgm:prSet/>
      <dgm:spPr/>
      <dgm:t>
        <a:bodyPr/>
        <a:lstStyle/>
        <a:p>
          <a:endParaRPr lang="zh-CN" altLang="en-US">
            <a:latin typeface="楷体" pitchFamily="49" charset="-122"/>
            <a:ea typeface="楷体" pitchFamily="49" charset="-122"/>
          </a:endParaRPr>
        </a:p>
      </dgm:t>
    </dgm:pt>
    <dgm:pt modelId="{9E363156-30DF-4A05-A6A5-57B69EFA083C}">
      <dgm:prSet/>
      <dgm:spPr/>
      <dgm:t>
        <a:bodyPr/>
        <a:lstStyle/>
        <a:p>
          <a:pPr rtl="0"/>
          <a:r>
            <a:rPr lang="zh-CN" dirty="0" smtClean="0">
              <a:latin typeface="楷体" pitchFamily="49" charset="-122"/>
              <a:ea typeface="楷体" pitchFamily="49" charset="-122"/>
            </a:rPr>
            <a:t>模糊度：唯一解距离、“随机”密码</a:t>
          </a:r>
          <a:endParaRPr lang="zh-CN" dirty="0">
            <a:latin typeface="楷体" pitchFamily="49" charset="-122"/>
            <a:ea typeface="楷体" pitchFamily="49" charset="-122"/>
          </a:endParaRPr>
        </a:p>
      </dgm:t>
    </dgm:pt>
    <dgm:pt modelId="{D982A5EB-1DC2-4238-A63E-99F3D1B88704}" type="parTrans" cxnId="{7A66C662-A476-44E9-A6B2-02DA19A40EFA}">
      <dgm:prSet/>
      <dgm:spPr/>
      <dgm:t>
        <a:bodyPr/>
        <a:lstStyle/>
        <a:p>
          <a:endParaRPr lang="zh-CN" altLang="en-US">
            <a:latin typeface="楷体" pitchFamily="49" charset="-122"/>
            <a:ea typeface="楷体" pitchFamily="49" charset="-122"/>
          </a:endParaRPr>
        </a:p>
      </dgm:t>
    </dgm:pt>
    <dgm:pt modelId="{EE251088-C391-4C00-BC5D-675075B0294E}" type="sibTrans" cxnId="{7A66C662-A476-44E9-A6B2-02DA19A40EFA}">
      <dgm:prSet/>
      <dgm:spPr/>
      <dgm:t>
        <a:bodyPr/>
        <a:lstStyle/>
        <a:p>
          <a:endParaRPr lang="zh-CN" altLang="en-US">
            <a:latin typeface="楷体" pitchFamily="49" charset="-122"/>
            <a:ea typeface="楷体" pitchFamily="49" charset="-122"/>
          </a:endParaRPr>
        </a:p>
      </dgm:t>
    </dgm:pt>
    <dgm:pt modelId="{9757800E-D453-4E9B-91A3-979D82FD9CB2}">
      <dgm:prSet/>
      <dgm:spPr/>
      <dgm:t>
        <a:bodyPr/>
        <a:lstStyle/>
        <a:p>
          <a:pPr rtl="0"/>
          <a:r>
            <a:rPr lang="zh-CN" dirty="0" smtClean="0">
              <a:latin typeface="楷体" pitchFamily="49" charset="-122"/>
              <a:ea typeface="楷体" pitchFamily="49" charset="-122"/>
            </a:rPr>
            <a:t>理想安全</a:t>
          </a:r>
          <a:endParaRPr lang="zh-CN" dirty="0">
            <a:latin typeface="楷体" pitchFamily="49" charset="-122"/>
            <a:ea typeface="楷体" pitchFamily="49" charset="-122"/>
          </a:endParaRPr>
        </a:p>
      </dgm:t>
    </dgm:pt>
    <dgm:pt modelId="{BBF64CBD-60FD-4FD3-A42F-74673A9245DD}" type="parTrans" cxnId="{74D34926-3E8A-4C85-93F3-CDB6163217E1}">
      <dgm:prSet/>
      <dgm:spPr/>
      <dgm:t>
        <a:bodyPr/>
        <a:lstStyle/>
        <a:p>
          <a:endParaRPr lang="zh-CN" altLang="en-US">
            <a:latin typeface="楷体" pitchFamily="49" charset="-122"/>
            <a:ea typeface="楷体" pitchFamily="49" charset="-122"/>
          </a:endParaRPr>
        </a:p>
      </dgm:t>
    </dgm:pt>
    <dgm:pt modelId="{ADB42885-8FF1-4CEC-9065-FF71FD3FC707}" type="sibTrans" cxnId="{74D34926-3E8A-4C85-93F3-CDB6163217E1}">
      <dgm:prSet/>
      <dgm:spPr/>
      <dgm:t>
        <a:bodyPr/>
        <a:lstStyle/>
        <a:p>
          <a:endParaRPr lang="zh-CN" altLang="en-US">
            <a:latin typeface="楷体" pitchFamily="49" charset="-122"/>
            <a:ea typeface="楷体" pitchFamily="49" charset="-122"/>
          </a:endParaRPr>
        </a:p>
      </dgm:t>
    </dgm:pt>
    <dgm:pt modelId="{DAF39909-2ACC-4DB3-93BC-97692B79D25A}">
      <dgm:prSet/>
      <dgm:spPr/>
      <dgm:t>
        <a:bodyPr/>
        <a:lstStyle/>
        <a:p>
          <a:pPr rtl="0"/>
          <a:r>
            <a:rPr lang="zh-CN" dirty="0" smtClean="0">
              <a:latin typeface="楷体" pitchFamily="49" charset="-122"/>
              <a:ea typeface="楷体" pitchFamily="49" charset="-122"/>
            </a:rPr>
            <a:t>第</a:t>
          </a:r>
          <a:r>
            <a:rPr lang="zh-CN" altLang="en-US" dirty="0" smtClean="0">
              <a:latin typeface="楷体" pitchFamily="49" charset="-122"/>
              <a:ea typeface="楷体" pitchFamily="49" charset="-122"/>
            </a:rPr>
            <a:t>四</a:t>
          </a:r>
          <a:r>
            <a:rPr lang="zh-CN" dirty="0" smtClean="0">
              <a:latin typeface="楷体" pitchFamily="49" charset="-122"/>
              <a:ea typeface="楷体" pitchFamily="49" charset="-122"/>
            </a:rPr>
            <a:t>节 实际安全</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64E0D40B-E461-4946-9F9E-42DC41F0151F}" type="parTrans" cxnId="{9EC53049-975B-4CEB-85F5-89D5E00A5532}">
      <dgm:prSet/>
      <dgm:spPr/>
      <dgm:t>
        <a:bodyPr/>
        <a:lstStyle/>
        <a:p>
          <a:endParaRPr lang="zh-CN" altLang="en-US">
            <a:latin typeface="楷体" pitchFamily="49" charset="-122"/>
            <a:ea typeface="楷体" pitchFamily="49" charset="-122"/>
          </a:endParaRPr>
        </a:p>
      </dgm:t>
    </dgm:pt>
    <dgm:pt modelId="{734510D9-2F08-47E1-9921-7C8C8FA5CC17}" type="sibTrans" cxnId="{9EC53049-975B-4CEB-85F5-89D5E00A5532}">
      <dgm:prSet/>
      <dgm:spPr/>
      <dgm:t>
        <a:bodyPr/>
        <a:lstStyle/>
        <a:p>
          <a:endParaRPr lang="zh-CN" altLang="en-US">
            <a:latin typeface="楷体" pitchFamily="49" charset="-122"/>
            <a:ea typeface="楷体" pitchFamily="49" charset="-122"/>
          </a:endParaRPr>
        </a:p>
      </dgm:t>
    </dgm:pt>
    <dgm:pt modelId="{1F928001-07BA-46F8-ADED-87932EA2531C}">
      <dgm:prSet/>
      <dgm:spPr/>
      <dgm:t>
        <a:bodyPr/>
        <a:lstStyle/>
        <a:p>
          <a:pPr rtl="0"/>
          <a:r>
            <a:rPr lang="zh-CN" dirty="0" smtClean="0">
              <a:latin typeface="楷体" pitchFamily="49" charset="-122"/>
              <a:ea typeface="楷体" pitchFamily="49" charset="-122"/>
            </a:rPr>
            <a:t>工作特性</a:t>
          </a:r>
          <a:endParaRPr lang="zh-CN" dirty="0">
            <a:latin typeface="楷体" pitchFamily="49" charset="-122"/>
            <a:ea typeface="楷体" pitchFamily="49" charset="-122"/>
          </a:endParaRPr>
        </a:p>
      </dgm:t>
    </dgm:pt>
    <dgm:pt modelId="{B718354B-14FF-48C4-9810-D092B3AF3C1B}" type="parTrans" cxnId="{538D5800-F225-488F-A6BA-1DCBD4068958}">
      <dgm:prSet/>
      <dgm:spPr/>
      <dgm:t>
        <a:bodyPr/>
        <a:lstStyle/>
        <a:p>
          <a:endParaRPr lang="zh-CN" altLang="en-US">
            <a:latin typeface="楷体" pitchFamily="49" charset="-122"/>
            <a:ea typeface="楷体" pitchFamily="49" charset="-122"/>
          </a:endParaRPr>
        </a:p>
      </dgm:t>
    </dgm:pt>
    <dgm:pt modelId="{DBB02EFC-EB7F-4103-99E1-B9025DF68100}" type="sibTrans" cxnId="{538D5800-F225-488F-A6BA-1DCBD4068958}">
      <dgm:prSet/>
      <dgm:spPr/>
      <dgm:t>
        <a:bodyPr/>
        <a:lstStyle/>
        <a:p>
          <a:endParaRPr lang="zh-CN" altLang="en-US">
            <a:latin typeface="楷体" pitchFamily="49" charset="-122"/>
            <a:ea typeface="楷体" pitchFamily="49" charset="-122"/>
          </a:endParaRPr>
        </a:p>
      </dgm:t>
    </dgm:pt>
    <dgm:pt modelId="{66805BBC-45FA-4BCF-8480-1764549E932C}">
      <dgm:prSet/>
      <dgm:spPr/>
      <dgm:t>
        <a:bodyPr/>
        <a:lstStyle/>
        <a:p>
          <a:pPr rtl="0"/>
          <a:r>
            <a:rPr lang="zh-CN" dirty="0" smtClean="0">
              <a:latin typeface="楷体" pitchFamily="49" charset="-122"/>
              <a:ea typeface="楷体" pitchFamily="49" charset="-122"/>
            </a:rPr>
            <a:t>蛮力攻击、统计攻击、可能词攻击</a:t>
          </a:r>
          <a:endParaRPr lang="zh-CN" dirty="0">
            <a:latin typeface="楷体" pitchFamily="49" charset="-122"/>
            <a:ea typeface="楷体" pitchFamily="49" charset="-122"/>
          </a:endParaRPr>
        </a:p>
      </dgm:t>
    </dgm:pt>
    <dgm:pt modelId="{E46BED59-F97C-47CF-9F31-E708C4F5A4F0}" type="parTrans" cxnId="{7845DD4A-07BA-4616-92AA-8A187430A378}">
      <dgm:prSet/>
      <dgm:spPr/>
      <dgm:t>
        <a:bodyPr/>
        <a:lstStyle/>
        <a:p>
          <a:endParaRPr lang="zh-CN" altLang="en-US">
            <a:latin typeface="楷体" pitchFamily="49" charset="-122"/>
            <a:ea typeface="楷体" pitchFamily="49" charset="-122"/>
          </a:endParaRPr>
        </a:p>
      </dgm:t>
    </dgm:pt>
    <dgm:pt modelId="{9807CE4F-4B06-496E-B459-789E087C4D07}" type="sibTrans" cxnId="{7845DD4A-07BA-4616-92AA-8A187430A378}">
      <dgm:prSet/>
      <dgm:spPr/>
      <dgm:t>
        <a:bodyPr/>
        <a:lstStyle/>
        <a:p>
          <a:endParaRPr lang="zh-CN" altLang="en-US">
            <a:latin typeface="楷体" pitchFamily="49" charset="-122"/>
            <a:ea typeface="楷体" pitchFamily="49" charset="-122"/>
          </a:endParaRPr>
        </a:p>
      </dgm:t>
    </dgm:pt>
    <dgm:pt modelId="{35ED1BEB-FD49-4EFE-84B3-DB33D8992246}" type="pres">
      <dgm:prSet presAssocID="{9904CBDA-6D3B-4851-9E76-744D0E743D94}" presName="linear" presStyleCnt="0">
        <dgm:presLayoutVars>
          <dgm:animLvl val="lvl"/>
          <dgm:resizeHandles val="exact"/>
        </dgm:presLayoutVars>
      </dgm:prSet>
      <dgm:spPr/>
      <dgm:t>
        <a:bodyPr/>
        <a:lstStyle/>
        <a:p>
          <a:endParaRPr lang="zh-CN" altLang="en-US"/>
        </a:p>
      </dgm:t>
    </dgm:pt>
    <dgm:pt modelId="{847EA0AF-FAD7-462E-BD5B-B799CF1F1EBB}" type="pres">
      <dgm:prSet presAssocID="{D951EDC7-F739-4E6A-B1CA-36072E4B128B}" presName="parentText" presStyleLbl="node1" presStyleIdx="0" presStyleCnt="4">
        <dgm:presLayoutVars>
          <dgm:chMax val="0"/>
          <dgm:bulletEnabled val="1"/>
        </dgm:presLayoutVars>
      </dgm:prSet>
      <dgm:spPr/>
      <dgm:t>
        <a:bodyPr/>
        <a:lstStyle/>
        <a:p>
          <a:endParaRPr lang="zh-CN" altLang="en-US"/>
        </a:p>
      </dgm:t>
    </dgm:pt>
    <dgm:pt modelId="{B9FEC9E7-D763-4724-B37E-274EEF5CCEC3}" type="pres">
      <dgm:prSet presAssocID="{D951EDC7-F739-4E6A-B1CA-36072E4B128B}" presName="childText" presStyleLbl="revTx" presStyleIdx="0" presStyleCnt="3">
        <dgm:presLayoutVars>
          <dgm:bulletEnabled val="1"/>
        </dgm:presLayoutVars>
      </dgm:prSet>
      <dgm:spPr/>
      <dgm:t>
        <a:bodyPr/>
        <a:lstStyle/>
        <a:p>
          <a:endParaRPr lang="zh-CN" altLang="en-US"/>
        </a:p>
      </dgm:t>
    </dgm:pt>
    <dgm:pt modelId="{076723EC-1326-4A71-834D-8AA4385CDDA1}" type="pres">
      <dgm:prSet presAssocID="{22F66B30-9589-4C78-926A-FAC47C66FBE2}" presName="parentText" presStyleLbl="node1" presStyleIdx="1" presStyleCnt="4">
        <dgm:presLayoutVars>
          <dgm:chMax val="0"/>
          <dgm:bulletEnabled val="1"/>
        </dgm:presLayoutVars>
      </dgm:prSet>
      <dgm:spPr/>
      <dgm:t>
        <a:bodyPr/>
        <a:lstStyle/>
        <a:p>
          <a:endParaRPr lang="zh-CN" altLang="en-US"/>
        </a:p>
      </dgm:t>
    </dgm:pt>
    <dgm:pt modelId="{F6FF673A-4417-4A17-A6F5-509EBE567A5D}" type="pres">
      <dgm:prSet presAssocID="{30366B09-2852-4802-B227-D5A155D40E15}" presName="spacer" presStyleCnt="0"/>
      <dgm:spPr/>
    </dgm:pt>
    <dgm:pt modelId="{08188BB2-1117-473B-BBFA-2EC22B843B20}" type="pres">
      <dgm:prSet presAssocID="{9FBA182C-C136-4DAB-869F-0BDC9E08DA64}" presName="parentText" presStyleLbl="node1" presStyleIdx="2" presStyleCnt="4">
        <dgm:presLayoutVars>
          <dgm:chMax val="0"/>
          <dgm:bulletEnabled val="1"/>
        </dgm:presLayoutVars>
      </dgm:prSet>
      <dgm:spPr/>
      <dgm:t>
        <a:bodyPr/>
        <a:lstStyle/>
        <a:p>
          <a:endParaRPr lang="zh-CN" altLang="en-US"/>
        </a:p>
      </dgm:t>
    </dgm:pt>
    <dgm:pt modelId="{D79E9B93-F3D2-4348-A108-0686F28B45DA}" type="pres">
      <dgm:prSet presAssocID="{9FBA182C-C136-4DAB-869F-0BDC9E08DA64}" presName="childText" presStyleLbl="revTx" presStyleIdx="1" presStyleCnt="3">
        <dgm:presLayoutVars>
          <dgm:bulletEnabled val="1"/>
        </dgm:presLayoutVars>
      </dgm:prSet>
      <dgm:spPr/>
      <dgm:t>
        <a:bodyPr/>
        <a:lstStyle/>
        <a:p>
          <a:endParaRPr lang="zh-CN" altLang="en-US"/>
        </a:p>
      </dgm:t>
    </dgm:pt>
    <dgm:pt modelId="{225B4604-89BC-4505-ACFD-AAB1A38DD21B}" type="pres">
      <dgm:prSet presAssocID="{DAF39909-2ACC-4DB3-93BC-97692B79D25A}" presName="parentText" presStyleLbl="node1" presStyleIdx="3" presStyleCnt="4">
        <dgm:presLayoutVars>
          <dgm:chMax val="0"/>
          <dgm:bulletEnabled val="1"/>
        </dgm:presLayoutVars>
      </dgm:prSet>
      <dgm:spPr/>
      <dgm:t>
        <a:bodyPr/>
        <a:lstStyle/>
        <a:p>
          <a:endParaRPr lang="zh-CN" altLang="en-US"/>
        </a:p>
      </dgm:t>
    </dgm:pt>
    <dgm:pt modelId="{E19C9202-A440-4414-88E8-18104BFED33D}" type="pres">
      <dgm:prSet presAssocID="{DAF39909-2ACC-4DB3-93BC-97692B79D25A}" presName="childText" presStyleLbl="revTx" presStyleIdx="2" presStyleCnt="3">
        <dgm:presLayoutVars>
          <dgm:bulletEnabled val="1"/>
        </dgm:presLayoutVars>
      </dgm:prSet>
      <dgm:spPr/>
      <dgm:t>
        <a:bodyPr/>
        <a:lstStyle/>
        <a:p>
          <a:endParaRPr lang="zh-CN" altLang="en-US"/>
        </a:p>
      </dgm:t>
    </dgm:pt>
  </dgm:ptLst>
  <dgm:cxnLst>
    <dgm:cxn modelId="{7A66C662-A476-44E9-A6B2-02DA19A40EFA}" srcId="{9FBA182C-C136-4DAB-869F-0BDC9E08DA64}" destId="{9E363156-30DF-4A05-A6A5-57B69EFA083C}" srcOrd="1" destOrd="0" parTransId="{D982A5EB-1DC2-4238-A63E-99F3D1B88704}" sibTransId="{EE251088-C391-4C00-BC5D-675075B0294E}"/>
    <dgm:cxn modelId="{9EC53049-975B-4CEB-85F5-89D5E00A5532}" srcId="{9904CBDA-6D3B-4851-9E76-744D0E743D94}" destId="{DAF39909-2ACC-4DB3-93BC-97692B79D25A}" srcOrd="3" destOrd="0" parTransId="{64E0D40B-E461-4946-9F9E-42DC41F0151F}" sibTransId="{734510D9-2F08-47E1-9921-7C8C8FA5CC17}"/>
    <dgm:cxn modelId="{E0716EA7-91A4-4453-92FB-D827F0D62A7E}" type="presOf" srcId="{9FBA182C-C136-4DAB-869F-0BDC9E08DA64}" destId="{08188BB2-1117-473B-BBFA-2EC22B843B20}" srcOrd="0" destOrd="0" presId="urn:microsoft.com/office/officeart/2005/8/layout/vList2"/>
    <dgm:cxn modelId="{70AB707B-18DC-452E-B7CA-06F36C1C649C}" type="presOf" srcId="{1F928001-07BA-46F8-ADED-87932EA2531C}" destId="{E19C9202-A440-4414-88E8-18104BFED33D}" srcOrd="0" destOrd="0" presId="urn:microsoft.com/office/officeart/2005/8/layout/vList2"/>
    <dgm:cxn modelId="{89082629-6EBB-40FC-9086-C0AAE5EC8BF0}" srcId="{D951EDC7-F739-4E6A-B1CA-36072E4B128B}" destId="{1A7A6004-AED3-4292-A005-EBCA090E123C}" srcOrd="1" destOrd="0" parTransId="{5E37BFEE-4E6A-43DD-B77C-B0157900A62C}" sibTransId="{F68E0849-2F04-4596-B6A3-79AE020CB692}"/>
    <dgm:cxn modelId="{136F2011-9F5F-4262-80E6-9718009DDD5C}" srcId="{9FBA182C-C136-4DAB-869F-0BDC9E08DA64}" destId="{F9A5180D-43FC-43F8-BC35-59F25709889B}" srcOrd="0" destOrd="0" parTransId="{A03CBC06-49D6-4C4D-A1A8-303F9DB58430}" sibTransId="{5D2557E6-5F9B-410D-A4AB-FEB366406A92}"/>
    <dgm:cxn modelId="{0F7B62AA-9651-49B9-BD27-41A453229F22}" type="presOf" srcId="{A1C3A2BF-8E2E-4A72-8E09-4643CB08462E}" destId="{B9FEC9E7-D763-4724-B37E-274EEF5CCEC3}" srcOrd="0" destOrd="2" presId="urn:microsoft.com/office/officeart/2005/8/layout/vList2"/>
    <dgm:cxn modelId="{74D34926-3E8A-4C85-93F3-CDB6163217E1}" srcId="{9FBA182C-C136-4DAB-869F-0BDC9E08DA64}" destId="{9757800E-D453-4E9B-91A3-979D82FD9CB2}" srcOrd="2" destOrd="0" parTransId="{BBF64CBD-60FD-4FD3-A42F-74673A9245DD}" sibTransId="{ADB42885-8FF1-4CEC-9065-FF71FD3FC707}"/>
    <dgm:cxn modelId="{5A10B47A-E084-450E-B85F-FF07E0B1F638}" type="presOf" srcId="{DAF39909-2ACC-4DB3-93BC-97692B79D25A}" destId="{225B4604-89BC-4505-ACFD-AAB1A38DD21B}" srcOrd="0" destOrd="0" presId="urn:microsoft.com/office/officeart/2005/8/layout/vList2"/>
    <dgm:cxn modelId="{0A324119-E28A-4203-84D7-4FFCD6E01638}" type="presOf" srcId="{1A7A6004-AED3-4292-A005-EBCA090E123C}" destId="{B9FEC9E7-D763-4724-B37E-274EEF5CCEC3}" srcOrd="0" destOrd="1" presId="urn:microsoft.com/office/officeart/2005/8/layout/vList2"/>
    <dgm:cxn modelId="{7E7191B1-EE3B-4DF9-B816-E363C16355D1}" type="presOf" srcId="{F9A5180D-43FC-43F8-BC35-59F25709889B}" destId="{D79E9B93-F3D2-4348-A108-0686F28B45DA}" srcOrd="0" destOrd="0" presId="urn:microsoft.com/office/officeart/2005/8/layout/vList2"/>
    <dgm:cxn modelId="{1F93A8F8-1F11-4B5C-938C-49EAADDF5CA6}" type="presOf" srcId="{66805BBC-45FA-4BCF-8480-1764549E932C}" destId="{E19C9202-A440-4414-88E8-18104BFED33D}" srcOrd="0" destOrd="1" presId="urn:microsoft.com/office/officeart/2005/8/layout/vList2"/>
    <dgm:cxn modelId="{59F3F6D5-61F3-40E6-AF7C-7E591D7BB204}" type="presOf" srcId="{9E363156-30DF-4A05-A6A5-57B69EFA083C}" destId="{D79E9B93-F3D2-4348-A108-0686F28B45DA}" srcOrd="0" destOrd="1" presId="urn:microsoft.com/office/officeart/2005/8/layout/vList2"/>
    <dgm:cxn modelId="{5F2120DF-A551-485A-BBA6-9D2D4B827169}" srcId="{9904CBDA-6D3B-4851-9E76-744D0E743D94}" destId="{D951EDC7-F739-4E6A-B1CA-36072E4B128B}" srcOrd="0" destOrd="0" parTransId="{53A6F169-BF07-47CA-84C9-A1BAC04FB25A}" sibTransId="{D1C57C49-9E0F-4649-AC1A-CBC7B367F47C}"/>
    <dgm:cxn modelId="{8FDE8BCB-A732-4C45-89B9-4AEF6CB377E6}" srcId="{9904CBDA-6D3B-4851-9E76-744D0E743D94}" destId="{9FBA182C-C136-4DAB-869F-0BDC9E08DA64}" srcOrd="2" destOrd="0" parTransId="{BD9607D1-F860-4C82-8F82-361DF144985A}" sibTransId="{27216D31-D71F-4118-B87A-52D364D52D52}"/>
    <dgm:cxn modelId="{B4BEFE0A-4B91-48A5-94E2-43D1FC8F59D8}" type="presOf" srcId="{9757800E-D453-4E9B-91A3-979D82FD9CB2}" destId="{D79E9B93-F3D2-4348-A108-0686F28B45DA}" srcOrd="0" destOrd="2" presId="urn:microsoft.com/office/officeart/2005/8/layout/vList2"/>
    <dgm:cxn modelId="{A00FD8A8-8AEB-407A-90FB-0931DD1E7C56}" type="presOf" srcId="{D951EDC7-F739-4E6A-B1CA-36072E4B128B}" destId="{847EA0AF-FAD7-462E-BD5B-B799CF1F1EBB}" srcOrd="0" destOrd="0" presId="urn:microsoft.com/office/officeart/2005/8/layout/vList2"/>
    <dgm:cxn modelId="{7845DD4A-07BA-4616-92AA-8A187430A378}" srcId="{DAF39909-2ACC-4DB3-93BC-97692B79D25A}" destId="{66805BBC-45FA-4BCF-8480-1764549E932C}" srcOrd="1" destOrd="0" parTransId="{E46BED59-F97C-47CF-9F31-E708C4F5A4F0}" sibTransId="{9807CE4F-4B06-496E-B459-789E087C4D07}"/>
    <dgm:cxn modelId="{643CFCB2-3427-40A2-AB3C-3C9EB783DBDA}" srcId="{D951EDC7-F739-4E6A-B1CA-36072E4B128B}" destId="{5582D5C5-7F80-4886-9F42-5FDCE23D4C50}" srcOrd="0" destOrd="0" parTransId="{D45C0C10-16C5-4D20-A0B4-1FD31426AA14}" sibTransId="{95A04974-4918-4E37-AA18-BBD5C0CEC571}"/>
    <dgm:cxn modelId="{B9EFA509-F310-4103-8F4A-5AD2B623BE30}" type="presOf" srcId="{22F66B30-9589-4C78-926A-FAC47C66FBE2}" destId="{076723EC-1326-4A71-834D-8AA4385CDDA1}" srcOrd="0" destOrd="0" presId="urn:microsoft.com/office/officeart/2005/8/layout/vList2"/>
    <dgm:cxn modelId="{2CCF2B33-7670-4AB5-922C-5F8FDE9C7390}" srcId="{D951EDC7-F739-4E6A-B1CA-36072E4B128B}" destId="{A1C3A2BF-8E2E-4A72-8E09-4643CB08462E}" srcOrd="2" destOrd="0" parTransId="{94CB0965-A9E0-465A-940D-C6C489A3C0A6}" sibTransId="{A59ED452-8625-43BC-80ED-F9B542913558}"/>
    <dgm:cxn modelId="{3DF8C6F0-3E67-4C2F-AB07-2040D54AD483}" srcId="{9904CBDA-6D3B-4851-9E76-744D0E743D94}" destId="{22F66B30-9589-4C78-926A-FAC47C66FBE2}" srcOrd="1" destOrd="0" parTransId="{DF9DC848-BD46-47BC-A08C-FF52F0E3C08A}" sibTransId="{30366B09-2852-4802-B227-D5A155D40E15}"/>
    <dgm:cxn modelId="{538D5800-F225-488F-A6BA-1DCBD4068958}" srcId="{DAF39909-2ACC-4DB3-93BC-97692B79D25A}" destId="{1F928001-07BA-46F8-ADED-87932EA2531C}" srcOrd="0" destOrd="0" parTransId="{B718354B-14FF-48C4-9810-D092B3AF3C1B}" sibTransId="{DBB02EFC-EB7F-4103-99E1-B9025DF68100}"/>
    <dgm:cxn modelId="{0D97F65B-172D-4D15-A3DF-BFAF0BB91D42}" type="presOf" srcId="{5582D5C5-7F80-4886-9F42-5FDCE23D4C50}" destId="{B9FEC9E7-D763-4724-B37E-274EEF5CCEC3}" srcOrd="0" destOrd="0" presId="urn:microsoft.com/office/officeart/2005/8/layout/vList2"/>
    <dgm:cxn modelId="{4E652B5C-6827-42FB-B71B-E23BFDD274C7}" type="presOf" srcId="{9904CBDA-6D3B-4851-9E76-744D0E743D94}" destId="{35ED1BEB-FD49-4EFE-84B3-DB33D8992246}" srcOrd="0" destOrd="0" presId="urn:microsoft.com/office/officeart/2005/8/layout/vList2"/>
    <dgm:cxn modelId="{EC8E8B6F-31F3-4674-B654-8239831E365A}" type="presParOf" srcId="{35ED1BEB-FD49-4EFE-84B3-DB33D8992246}" destId="{847EA0AF-FAD7-462E-BD5B-B799CF1F1EBB}" srcOrd="0" destOrd="0" presId="urn:microsoft.com/office/officeart/2005/8/layout/vList2"/>
    <dgm:cxn modelId="{1235456D-960B-4756-96D5-3DAD5CABDE3B}" type="presParOf" srcId="{35ED1BEB-FD49-4EFE-84B3-DB33D8992246}" destId="{B9FEC9E7-D763-4724-B37E-274EEF5CCEC3}" srcOrd="1" destOrd="0" presId="urn:microsoft.com/office/officeart/2005/8/layout/vList2"/>
    <dgm:cxn modelId="{66D4F5E4-727D-40BA-AA01-B7B33C0B86D6}" type="presParOf" srcId="{35ED1BEB-FD49-4EFE-84B3-DB33D8992246}" destId="{076723EC-1326-4A71-834D-8AA4385CDDA1}" srcOrd="2" destOrd="0" presId="urn:microsoft.com/office/officeart/2005/8/layout/vList2"/>
    <dgm:cxn modelId="{98CBC30E-849C-4D45-86C9-53D1CCA0135B}" type="presParOf" srcId="{35ED1BEB-FD49-4EFE-84B3-DB33D8992246}" destId="{F6FF673A-4417-4A17-A6F5-509EBE567A5D}" srcOrd="3" destOrd="0" presId="urn:microsoft.com/office/officeart/2005/8/layout/vList2"/>
    <dgm:cxn modelId="{F3C8C79D-8015-4942-8403-E6A52610F01C}" type="presParOf" srcId="{35ED1BEB-FD49-4EFE-84B3-DB33D8992246}" destId="{08188BB2-1117-473B-BBFA-2EC22B843B20}" srcOrd="4" destOrd="0" presId="urn:microsoft.com/office/officeart/2005/8/layout/vList2"/>
    <dgm:cxn modelId="{E5770CFD-9986-415D-A558-E8EE9B6F92AE}" type="presParOf" srcId="{35ED1BEB-FD49-4EFE-84B3-DB33D8992246}" destId="{D79E9B93-F3D2-4348-A108-0686F28B45DA}" srcOrd="5" destOrd="0" presId="urn:microsoft.com/office/officeart/2005/8/layout/vList2"/>
    <dgm:cxn modelId="{DAD84867-A99C-4A51-B92D-41E9D566011F}" type="presParOf" srcId="{35ED1BEB-FD49-4EFE-84B3-DB33D8992246}" destId="{225B4604-89BC-4505-ACFD-AAB1A38DD21B}" srcOrd="6" destOrd="0" presId="urn:microsoft.com/office/officeart/2005/8/layout/vList2"/>
    <dgm:cxn modelId="{3B0368FB-481B-4197-87E1-6E5538917069}" type="presParOf" srcId="{35ED1BEB-FD49-4EFE-84B3-DB33D8992246}" destId="{E19C9202-A440-4414-88E8-18104BFED33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EA0AF-FAD7-462E-BD5B-B799CF1F1EBB}">
      <dsp:nvSpPr>
        <dsp:cNvPr id="0" name=""/>
        <dsp:cNvSpPr/>
      </dsp:nvSpPr>
      <dsp:spPr>
        <a:xfrm>
          <a:off x="0" y="129442"/>
          <a:ext cx="8229600"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第一节 密码系统的基本数学模型</a:t>
          </a:r>
          <a:endParaRPr lang="zh-CN" sz="2200" kern="1200" dirty="0">
            <a:latin typeface="楷体" pitchFamily="49" charset="-122"/>
            <a:ea typeface="楷体" pitchFamily="49" charset="-122"/>
          </a:endParaRPr>
        </a:p>
      </dsp:txBody>
      <dsp:txXfrm>
        <a:off x="27015" y="156457"/>
        <a:ext cx="8175570" cy="499380"/>
      </dsp:txXfrm>
    </dsp:sp>
    <dsp:sp modelId="{B9FEC9E7-D763-4724-B37E-274EEF5CCEC3}">
      <dsp:nvSpPr>
        <dsp:cNvPr id="0" name=""/>
        <dsp:cNvSpPr/>
      </dsp:nvSpPr>
      <dsp:spPr>
        <a:xfrm>
          <a:off x="0" y="682852"/>
          <a:ext cx="8229600" cy="93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密码系统的概率映射模型：约定、定义、</a:t>
          </a:r>
          <a:r>
            <a:rPr lang="zh-CN" altLang="en-US" sz="1700" kern="1200" dirty="0" smtClean="0">
              <a:latin typeface="楷体" pitchFamily="49" charset="-122"/>
              <a:ea typeface="楷体" pitchFamily="49" charset="-122"/>
            </a:rPr>
            <a:t>映射</a:t>
          </a:r>
          <a:r>
            <a:rPr lang="zh-CN" sz="1700" kern="1200" dirty="0" smtClean="0">
              <a:latin typeface="楷体" pitchFamily="49" charset="-122"/>
              <a:ea typeface="楷体" pitchFamily="49" charset="-122"/>
            </a:rPr>
            <a:t>图</a:t>
          </a:r>
          <a:r>
            <a:rPr lang="zh-CN" alt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运算</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单纯密码</a:t>
          </a:r>
          <a:r>
            <a:rPr lang="zh-CN" alt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混合密码</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相似密码系统</a:t>
          </a:r>
          <a:endParaRPr lang="zh-CN" sz="1700" kern="1200" dirty="0">
            <a:latin typeface="楷体" pitchFamily="49" charset="-122"/>
            <a:ea typeface="楷体" pitchFamily="49" charset="-122"/>
          </a:endParaRPr>
        </a:p>
      </dsp:txBody>
      <dsp:txXfrm>
        <a:off x="0" y="682852"/>
        <a:ext cx="8229600" cy="933570"/>
      </dsp:txXfrm>
    </dsp:sp>
    <dsp:sp modelId="{076723EC-1326-4A71-834D-8AA4385CDDA1}">
      <dsp:nvSpPr>
        <dsp:cNvPr id="0" name=""/>
        <dsp:cNvSpPr/>
      </dsp:nvSpPr>
      <dsp:spPr>
        <a:xfrm>
          <a:off x="0" y="1616422"/>
          <a:ext cx="8229600"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kern="1200" dirty="0" smtClean="0">
              <a:latin typeface="楷体" pitchFamily="49" charset="-122"/>
              <a:ea typeface="楷体" pitchFamily="49" charset="-122"/>
            </a:rPr>
            <a:t>第二节 </a:t>
          </a:r>
          <a:r>
            <a:rPr lang="zh-CN" sz="2200" kern="1200" dirty="0" smtClean="0">
              <a:latin typeface="楷体" pitchFamily="49" charset="-122"/>
              <a:ea typeface="楷体" pitchFamily="49" charset="-122"/>
            </a:rPr>
            <a:t>信息度量与冗余</a:t>
          </a:r>
          <a:endParaRPr lang="zh-CN" sz="2200" kern="1200" dirty="0">
            <a:latin typeface="楷体" pitchFamily="49" charset="-122"/>
            <a:ea typeface="楷体" pitchFamily="49" charset="-122"/>
          </a:endParaRPr>
        </a:p>
      </dsp:txBody>
      <dsp:txXfrm>
        <a:off x="27015" y="1643437"/>
        <a:ext cx="8175570" cy="499380"/>
      </dsp:txXfrm>
    </dsp:sp>
    <dsp:sp modelId="{08188BB2-1117-473B-BBFA-2EC22B843B20}">
      <dsp:nvSpPr>
        <dsp:cNvPr id="0" name=""/>
        <dsp:cNvSpPr/>
      </dsp:nvSpPr>
      <dsp:spPr>
        <a:xfrm>
          <a:off x="0" y="2233192"/>
          <a:ext cx="8229600"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a:t>
          </a:r>
          <a:r>
            <a:rPr lang="zh-CN" altLang="en-US" sz="2200" kern="1200" dirty="0" smtClean="0">
              <a:latin typeface="楷体" pitchFamily="49" charset="-122"/>
              <a:ea typeface="楷体" pitchFamily="49" charset="-122"/>
            </a:rPr>
            <a:t>三</a:t>
          </a:r>
          <a:r>
            <a:rPr lang="zh-CN" sz="2200" kern="1200" dirty="0" smtClean="0">
              <a:latin typeface="楷体" pitchFamily="49" charset="-122"/>
              <a:ea typeface="楷体" pitchFamily="49" charset="-122"/>
            </a:rPr>
            <a:t>节 理论安全</a:t>
          </a:r>
          <a:endParaRPr lang="zh-CN" sz="2200" kern="1200" dirty="0">
            <a:latin typeface="楷体" pitchFamily="49" charset="-122"/>
            <a:ea typeface="楷体" pitchFamily="49" charset="-122"/>
          </a:endParaRPr>
        </a:p>
      </dsp:txBody>
      <dsp:txXfrm>
        <a:off x="27015" y="2260207"/>
        <a:ext cx="8175570" cy="499380"/>
      </dsp:txXfrm>
    </dsp:sp>
    <dsp:sp modelId="{D79E9B93-F3D2-4348-A108-0686F28B45DA}">
      <dsp:nvSpPr>
        <dsp:cNvPr id="0" name=""/>
        <dsp:cNvSpPr/>
      </dsp:nvSpPr>
      <dsp:spPr>
        <a:xfrm>
          <a:off x="0" y="2786602"/>
          <a:ext cx="8229600" cy="93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latin typeface="楷体" pitchFamily="49" charset="-122"/>
              <a:ea typeface="楷体" pitchFamily="49" charset="-122"/>
            </a:rPr>
            <a:t>完美安全：定义、性质</a:t>
          </a:r>
          <a:endParaRPr lang="zh-CN" sz="1700" kern="120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模糊度：唯一解距离、“随机”密码</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理想安全</a:t>
          </a:r>
          <a:endParaRPr lang="zh-CN" sz="1700" kern="1200" dirty="0">
            <a:latin typeface="楷体" pitchFamily="49" charset="-122"/>
            <a:ea typeface="楷体" pitchFamily="49" charset="-122"/>
          </a:endParaRPr>
        </a:p>
      </dsp:txBody>
      <dsp:txXfrm>
        <a:off x="0" y="2786602"/>
        <a:ext cx="8229600" cy="933570"/>
      </dsp:txXfrm>
    </dsp:sp>
    <dsp:sp modelId="{225B4604-89BC-4505-ACFD-AAB1A38DD21B}">
      <dsp:nvSpPr>
        <dsp:cNvPr id="0" name=""/>
        <dsp:cNvSpPr/>
      </dsp:nvSpPr>
      <dsp:spPr>
        <a:xfrm>
          <a:off x="0" y="3720172"/>
          <a:ext cx="8229600"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a:t>
          </a:r>
          <a:r>
            <a:rPr lang="zh-CN" altLang="en-US" sz="2200" kern="1200" dirty="0" smtClean="0">
              <a:latin typeface="楷体" pitchFamily="49" charset="-122"/>
              <a:ea typeface="楷体" pitchFamily="49" charset="-122"/>
            </a:rPr>
            <a:t>四</a:t>
          </a:r>
          <a:r>
            <a:rPr lang="zh-CN" sz="2200" kern="1200" dirty="0" smtClean="0">
              <a:latin typeface="楷体" pitchFamily="49" charset="-122"/>
              <a:ea typeface="楷体" pitchFamily="49" charset="-122"/>
            </a:rPr>
            <a:t>节 实际安全</a:t>
          </a:r>
          <a:endParaRPr lang="zh-CN" sz="2200" kern="1200" dirty="0">
            <a:latin typeface="楷体" pitchFamily="49" charset="-122"/>
            <a:ea typeface="楷体" pitchFamily="49" charset="-122"/>
          </a:endParaRPr>
        </a:p>
      </dsp:txBody>
      <dsp:txXfrm>
        <a:off x="27015" y="3747187"/>
        <a:ext cx="8175570" cy="499380"/>
      </dsp:txXfrm>
    </dsp:sp>
    <dsp:sp modelId="{E19C9202-A440-4414-88E8-18104BFED33D}">
      <dsp:nvSpPr>
        <dsp:cNvPr id="0" name=""/>
        <dsp:cNvSpPr/>
      </dsp:nvSpPr>
      <dsp:spPr>
        <a:xfrm>
          <a:off x="0" y="4273582"/>
          <a:ext cx="8229600" cy="62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工作特性</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蛮力攻击、统计攻击、可能词攻击</a:t>
          </a:r>
          <a:endParaRPr lang="zh-CN" sz="1700" kern="1200" dirty="0">
            <a:latin typeface="楷体" pitchFamily="49" charset="-122"/>
            <a:ea typeface="楷体" pitchFamily="49" charset="-122"/>
          </a:endParaRPr>
        </a:p>
      </dsp:txBody>
      <dsp:txXfrm>
        <a:off x="0" y="4273582"/>
        <a:ext cx="8229600" cy="6261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2015/7/1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a:t>
            </a:fld>
            <a:endParaRPr lang="zh-CN" altLang="en-US"/>
          </a:p>
        </p:txBody>
      </p:sp>
    </p:spTree>
    <p:extLst>
      <p:ext uri="{BB962C8B-B14F-4D97-AF65-F5344CB8AC3E}">
        <p14:creationId xmlns:p14="http://schemas.microsoft.com/office/powerpoint/2010/main" val="44916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25</a:t>
            </a:fld>
            <a:endParaRPr lang="zh-CN" altLang="en-US"/>
          </a:p>
        </p:txBody>
      </p:sp>
    </p:spTree>
    <p:extLst>
      <p:ext uri="{BB962C8B-B14F-4D97-AF65-F5344CB8AC3E}">
        <p14:creationId xmlns:p14="http://schemas.microsoft.com/office/powerpoint/2010/main" val="366203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txt</a:t>
            </a:r>
            <a:r>
              <a:rPr lang="zh-CN" altLang="en-US" dirty="0" smtClean="0"/>
              <a:t>存储成绩单时，两个成绩之间还需要一个分隔符。因此平均每个成绩需要</a:t>
            </a:r>
            <a:r>
              <a:rPr lang="en-US" altLang="zh-CN" dirty="0" smtClean="0"/>
              <a:t>3</a:t>
            </a:r>
            <a:r>
              <a:rPr lang="zh-CN" altLang="en-US" dirty="0" smtClean="0"/>
              <a:t>个字节，最后一个成绩只需</a:t>
            </a:r>
            <a:r>
              <a:rPr lang="en-US" altLang="zh-CN" dirty="0" smtClean="0"/>
              <a:t>2</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40</a:t>
            </a:fld>
            <a:endParaRPr lang="zh-CN" altLang="en-US"/>
          </a:p>
        </p:txBody>
      </p:sp>
    </p:spTree>
    <p:extLst>
      <p:ext uri="{BB962C8B-B14F-4D97-AF65-F5344CB8AC3E}">
        <p14:creationId xmlns:p14="http://schemas.microsoft.com/office/powerpoint/2010/main" val="418937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表中是截获</a:t>
            </a:r>
            <a:r>
              <a:rPr lang="en-US" altLang="zh-CN" dirty="0" smtClean="0"/>
              <a:t>N</a:t>
            </a:r>
            <a:r>
              <a:rPr lang="zh-CN" altLang="en-US" dirty="0" smtClean="0"/>
              <a:t>个字符之后的后验概率。</a:t>
            </a:r>
            <a:endParaRPr lang="en-US" altLang="zh-CN" dirty="0" smtClean="0"/>
          </a:p>
          <a:p>
            <a:r>
              <a:rPr lang="zh-CN" altLang="en-US" dirty="0" smtClean="0"/>
              <a:t>最下行的</a:t>
            </a:r>
            <a:r>
              <a:rPr lang="en-US" altLang="zh-CN" dirty="0" smtClean="0"/>
              <a:t>H</a:t>
            </a:r>
            <a:r>
              <a:rPr lang="zh-CN" altLang="en-US" dirty="0" smtClean="0"/>
              <a:t>是明文或密钥的模糊度，二者相等，其定义见下页。特别的，这里仅对某特定的密文进行计算，求和中不对其它密文进行。</a:t>
            </a:r>
            <a:endParaRPr lang="en-US" altLang="zh-CN" dirty="0" smtClean="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47</a:t>
            </a:fld>
            <a:endParaRPr lang="zh-CN" altLang="en-US"/>
          </a:p>
        </p:txBody>
      </p:sp>
    </p:spTree>
    <p:extLst>
      <p:ext uri="{BB962C8B-B14F-4D97-AF65-F5344CB8AC3E}">
        <p14:creationId xmlns:p14="http://schemas.microsoft.com/office/powerpoint/2010/main" val="371779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这种密文可以通过</a:t>
            </a:r>
            <a:r>
              <a:rPr lang="en-US" altLang="zh-CN" dirty="0" smtClean="0"/>
              <a:t>m</a:t>
            </a:r>
            <a:r>
              <a:rPr lang="zh-CN" altLang="en-US" dirty="0" smtClean="0"/>
              <a:t>个密钥由高概率组明文获得，所以该密文的概率为</a:t>
            </a:r>
            <a:r>
              <a:rPr lang="en-US" altLang="zh-CN" dirty="0" smtClean="0"/>
              <a:t>m/S</a:t>
            </a:r>
          </a:p>
          <a:p>
            <a:r>
              <a:rPr lang="zh-CN" altLang="en-US" dirty="0" smtClean="0"/>
              <a:t>注：累和时需要对所有密文、所有连线累和。对某一密文的</a:t>
            </a:r>
            <a:r>
              <a:rPr lang="en-US" altLang="zh-CN" dirty="0" smtClean="0"/>
              <a:t>m</a:t>
            </a:r>
            <a:r>
              <a:rPr lang="zh-CN" altLang="en-US" dirty="0" smtClean="0"/>
              <a:t>个高概率连线，其累和隐含在密钥模糊度</a:t>
            </a:r>
            <a:r>
              <a:rPr lang="en-US" altLang="zh-CN" dirty="0" smtClean="0"/>
              <a:t>log m</a:t>
            </a:r>
            <a:r>
              <a:rPr lang="zh-CN" altLang="en-US" dirty="0" smtClean="0"/>
              <a:t>中；对所有的密文累和，是对每种概率的密文都乘</a:t>
            </a:r>
            <a:r>
              <a:rPr lang="en-US" altLang="zh-CN" dirty="0" smtClean="0"/>
              <a:t>T</a:t>
            </a:r>
            <a:r>
              <a:rPr lang="zh-CN" altLang="en-US" dirty="0" smtClean="0"/>
              <a:t>，表现为整体乘</a:t>
            </a:r>
            <a:r>
              <a:rPr lang="en-US" altLang="zh-CN" dirty="0" smtClean="0"/>
              <a:t>T</a:t>
            </a:r>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60</a:t>
            </a:fld>
            <a:endParaRPr lang="zh-CN" altLang="en-US"/>
          </a:p>
        </p:txBody>
      </p:sp>
    </p:spTree>
    <p:extLst>
      <p:ext uri="{BB962C8B-B14F-4D97-AF65-F5344CB8AC3E}">
        <p14:creationId xmlns:p14="http://schemas.microsoft.com/office/powerpoint/2010/main" val="163124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81</a:t>
            </a:fld>
            <a:endParaRPr lang="zh-CN" altLang="en-US"/>
          </a:p>
        </p:txBody>
      </p:sp>
    </p:spTree>
    <p:extLst>
      <p:ext uri="{BB962C8B-B14F-4D97-AF65-F5344CB8AC3E}">
        <p14:creationId xmlns:p14="http://schemas.microsoft.com/office/powerpoint/2010/main" val="26348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证明">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证明</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47092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1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1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14.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1.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slide" Target="slide6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slide" Target="slide41.xml"/><Relationship Id="rId5" Type="http://schemas.openxmlformats.org/officeDocument/2006/relationships/oleObject" Target="../embeddings/oleObject3.bin"/><Relationship Id="rId10" Type="http://schemas.openxmlformats.org/officeDocument/2006/relationships/slide" Target="slide32.xml"/><Relationship Id="rId4" Type="http://schemas.openxmlformats.org/officeDocument/2006/relationships/image" Target="../media/image15.wmf"/><Relationship Id="rId9" Type="http://schemas.openxmlformats.org/officeDocument/2006/relationships/slide" Target="slide4.xml"/></Relationships>
</file>

<file path=ppt/slides/_rels/slide16.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5.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6.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slide" Target="slide69.xml"/><Relationship Id="rId4" Type="http://schemas.openxmlformats.org/officeDocument/2006/relationships/image" Target="../media/image19.wmf"/><Relationship Id="rId9" Type="http://schemas.openxmlformats.org/officeDocument/2006/relationships/slide" Target="slide41.xml"/></Relationships>
</file>

<file path=ppt/slides/_rels/slide1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slide" Target="slide6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slide" Target="slide41.xml"/><Relationship Id="rId5" Type="http://schemas.openxmlformats.org/officeDocument/2006/relationships/oleObject" Target="../embeddings/oleObject9.bin"/><Relationship Id="rId10" Type="http://schemas.openxmlformats.org/officeDocument/2006/relationships/slide" Target="slide32.xml"/><Relationship Id="rId4" Type="http://schemas.openxmlformats.org/officeDocument/2006/relationships/image" Target="../media/image21.wmf"/><Relationship Id="rId9" Type="http://schemas.openxmlformats.org/officeDocument/2006/relationships/slide" Target="slide4.xml"/></Relationships>
</file>

<file path=ppt/slides/_rels/slide19.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11.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12.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2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2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2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2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2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slide" Target="slide69.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slide" Target="slide41.xml"/><Relationship Id="rId5" Type="http://schemas.openxmlformats.org/officeDocument/2006/relationships/oleObject" Target="../embeddings/oleObject14.bin"/><Relationship Id="rId10" Type="http://schemas.openxmlformats.org/officeDocument/2006/relationships/slide" Target="slide32.xml"/><Relationship Id="rId4" Type="http://schemas.openxmlformats.org/officeDocument/2006/relationships/image" Target="../media/image26.wmf"/><Relationship Id="rId9" Type="http://schemas.openxmlformats.org/officeDocument/2006/relationships/slide" Target="slide4.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slide" Target="slide32.xml"/><Relationship Id="rId3" Type="http://schemas.openxmlformats.org/officeDocument/2006/relationships/image" Target="../media/image33.png"/><Relationship Id="rId7" Type="http://schemas.openxmlformats.org/officeDocument/2006/relationships/image" Target="../media/image30.wmf"/><Relationship Id="rId12"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slide" Target="slide69.xml"/><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wmf"/><Relationship Id="rId14" Type="http://schemas.openxmlformats.org/officeDocument/2006/relationships/slide" Target="slide41.xml"/></Relationships>
</file>

<file path=ppt/slides/_rels/slide2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20.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21.bin"/><Relationship Id="rId10" Type="http://schemas.openxmlformats.org/officeDocument/2006/relationships/slide" Target="slide69.xml"/><Relationship Id="rId4" Type="http://schemas.openxmlformats.org/officeDocument/2006/relationships/image" Target="../media/image34.wmf"/><Relationship Id="rId9" Type="http://schemas.openxmlformats.org/officeDocument/2006/relationships/slide" Target="slide4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slide" Target="slide41.xml"/><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slide" Target="slide3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slide" Target="slide4.xml"/><Relationship Id="rId5" Type="http://schemas.openxmlformats.org/officeDocument/2006/relationships/oleObject" Target="../embeddings/oleObject2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5.bin"/><Relationship Id="rId14" Type="http://schemas.openxmlformats.org/officeDocument/2006/relationships/slide" Target="slide69.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3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3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3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26.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27.bin"/><Relationship Id="rId10" Type="http://schemas.openxmlformats.org/officeDocument/2006/relationships/slide" Target="slide69.xml"/><Relationship Id="rId4" Type="http://schemas.openxmlformats.org/officeDocument/2006/relationships/image" Target="../media/image40.wmf"/><Relationship Id="rId9" Type="http://schemas.openxmlformats.org/officeDocument/2006/relationships/slide" Target="slide41.xml"/></Relationships>
</file>

<file path=ppt/slides/_rels/slide37.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28.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39.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29.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4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4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30.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1.bin"/><Relationship Id="rId10" Type="http://schemas.openxmlformats.org/officeDocument/2006/relationships/slide" Target="slide69.xml"/><Relationship Id="rId4" Type="http://schemas.openxmlformats.org/officeDocument/2006/relationships/image" Target="../media/image44.wmf"/><Relationship Id="rId9" Type="http://schemas.openxmlformats.org/officeDocument/2006/relationships/slide" Target="slide41.xml"/></Relationships>
</file>

<file path=ppt/slides/_rels/slide4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32.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3.bin"/><Relationship Id="rId10" Type="http://schemas.openxmlformats.org/officeDocument/2006/relationships/slide" Target="slide69.xml"/><Relationship Id="rId4" Type="http://schemas.openxmlformats.org/officeDocument/2006/relationships/image" Target="../media/image46.wmf"/><Relationship Id="rId9" Type="http://schemas.openxmlformats.org/officeDocument/2006/relationships/slide" Target="slide41.xml"/></Relationships>
</file>

<file path=ppt/slides/_rels/slide4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34.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35.bin"/><Relationship Id="rId10" Type="http://schemas.openxmlformats.org/officeDocument/2006/relationships/slide" Target="slide69.xml"/><Relationship Id="rId4" Type="http://schemas.openxmlformats.org/officeDocument/2006/relationships/image" Target="../media/image48.wmf"/><Relationship Id="rId9" Type="http://schemas.openxmlformats.org/officeDocument/2006/relationships/slide" Target="slide41.xml"/></Relationships>
</file>

<file path=ppt/slides/_rels/slide4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47.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image" Target="../media/image50.png"/><Relationship Id="rId7" Type="http://schemas.openxmlformats.org/officeDocument/2006/relationships/slide" Target="slide4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4.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36.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37.bin"/><Relationship Id="rId10" Type="http://schemas.openxmlformats.org/officeDocument/2006/relationships/slide" Target="slide69.xml"/><Relationship Id="rId4" Type="http://schemas.openxmlformats.org/officeDocument/2006/relationships/image" Target="../media/image51.wmf"/><Relationship Id="rId9" Type="http://schemas.openxmlformats.org/officeDocument/2006/relationships/slide" Target="slide41.xml"/></Relationships>
</file>

<file path=ppt/slides/_rels/slide49.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38.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5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slide" Target="slide69.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5.wmf"/><Relationship Id="rId11" Type="http://schemas.openxmlformats.org/officeDocument/2006/relationships/slide" Target="slide41.xml"/><Relationship Id="rId5" Type="http://schemas.openxmlformats.org/officeDocument/2006/relationships/oleObject" Target="../embeddings/oleObject40.bin"/><Relationship Id="rId10" Type="http://schemas.openxmlformats.org/officeDocument/2006/relationships/slide" Target="slide32.xml"/><Relationship Id="rId4" Type="http://schemas.openxmlformats.org/officeDocument/2006/relationships/image" Target="../media/image54.wmf"/><Relationship Id="rId9" Type="http://schemas.openxmlformats.org/officeDocument/2006/relationships/slide" Target="slide4.xml"/></Relationships>
</file>

<file path=ppt/slides/_rels/slide5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5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slide" Target="slide41.xml"/><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slide" Target="slide32.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8.wmf"/><Relationship Id="rId11" Type="http://schemas.openxmlformats.org/officeDocument/2006/relationships/slide" Target="slide4.xml"/><Relationship Id="rId5" Type="http://schemas.openxmlformats.org/officeDocument/2006/relationships/oleObject" Target="../embeddings/oleObject4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5.bin"/><Relationship Id="rId14" Type="http://schemas.openxmlformats.org/officeDocument/2006/relationships/slide" Target="slide69.xml"/></Relationships>
</file>

<file path=ppt/slides/_rels/slide5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46.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47.bin"/><Relationship Id="rId10" Type="http://schemas.openxmlformats.org/officeDocument/2006/relationships/slide" Target="slide69.xml"/><Relationship Id="rId4" Type="http://schemas.openxmlformats.org/officeDocument/2006/relationships/image" Target="../media/image61.wmf"/><Relationship Id="rId9" Type="http://schemas.openxmlformats.org/officeDocument/2006/relationships/slide" Target="slide41.xml"/></Relationships>
</file>

<file path=ppt/slides/_rels/slide5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48.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4.wmf"/><Relationship Id="rId5" Type="http://schemas.openxmlformats.org/officeDocument/2006/relationships/oleObject" Target="../embeddings/oleObject49.bin"/><Relationship Id="rId10" Type="http://schemas.openxmlformats.org/officeDocument/2006/relationships/slide" Target="slide69.xml"/><Relationship Id="rId4" Type="http://schemas.openxmlformats.org/officeDocument/2006/relationships/image" Target="../media/image63.wmf"/><Relationship Id="rId9" Type="http://schemas.openxmlformats.org/officeDocument/2006/relationships/slide" Target="slide41.xml"/></Relationships>
</file>

<file path=ppt/slides/_rels/slide5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slide" Target="slide69.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6.wmf"/><Relationship Id="rId11" Type="http://schemas.openxmlformats.org/officeDocument/2006/relationships/slide" Target="slide41.xml"/><Relationship Id="rId5" Type="http://schemas.openxmlformats.org/officeDocument/2006/relationships/oleObject" Target="../embeddings/oleObject51.bin"/><Relationship Id="rId10" Type="http://schemas.openxmlformats.org/officeDocument/2006/relationships/slide" Target="slide32.xml"/><Relationship Id="rId4" Type="http://schemas.openxmlformats.org/officeDocument/2006/relationships/image" Target="../media/image65.wmf"/><Relationship Id="rId9" Type="http://schemas.openxmlformats.org/officeDocument/2006/relationships/slide" Target="slide4.xml"/></Relationships>
</file>

<file path=ppt/slides/_rels/slide5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8.gif"/><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57.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53.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69.wmf"/></Relationships>
</file>

<file path=ppt/slides/_rels/slide5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5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5.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5.bin"/><Relationship Id="rId11" Type="http://schemas.openxmlformats.org/officeDocument/2006/relationships/slide" Target="slide69.xml"/><Relationship Id="rId5" Type="http://schemas.openxmlformats.org/officeDocument/2006/relationships/image" Target="../media/image70.wmf"/><Relationship Id="rId10" Type="http://schemas.openxmlformats.org/officeDocument/2006/relationships/slide" Target="slide41.xml"/><Relationship Id="rId4" Type="http://schemas.openxmlformats.org/officeDocument/2006/relationships/oleObject" Target="../embeddings/oleObject54.bin"/><Relationship Id="rId9" Type="http://schemas.openxmlformats.org/officeDocument/2006/relationships/slide" Target="slide32.xml"/></Relationships>
</file>

<file path=ppt/slides/_rels/slide6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2.gif"/><Relationship Id="rId1" Type="http://schemas.openxmlformats.org/officeDocument/2006/relationships/slideLayout" Target="../slideLayouts/slideLayout7.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6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5.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56.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73.wmf"/></Relationships>
</file>

<file path=ppt/slides/_rels/slide6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4.gif"/><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7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5.wmf"/><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7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7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57.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7.wmf"/><Relationship Id="rId5" Type="http://schemas.openxmlformats.org/officeDocument/2006/relationships/oleObject" Target="../embeddings/oleObject58.bin"/><Relationship Id="rId10" Type="http://schemas.openxmlformats.org/officeDocument/2006/relationships/slide" Target="slide69.xml"/><Relationship Id="rId4" Type="http://schemas.openxmlformats.org/officeDocument/2006/relationships/image" Target="../media/image76.wmf"/><Relationship Id="rId9" Type="http://schemas.openxmlformats.org/officeDocument/2006/relationships/slide" Target="slide41.xml"/></Relationships>
</file>

<file path=ppt/slides/_rels/slide7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59.bin"/><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9.wmf"/><Relationship Id="rId5" Type="http://schemas.openxmlformats.org/officeDocument/2006/relationships/oleObject" Target="../embeddings/oleObject60.bin"/><Relationship Id="rId10" Type="http://schemas.openxmlformats.org/officeDocument/2006/relationships/slide" Target="slide69.xml"/><Relationship Id="rId4" Type="http://schemas.openxmlformats.org/officeDocument/2006/relationships/image" Target="../media/image78.wmf"/><Relationship Id="rId9" Type="http://schemas.openxmlformats.org/officeDocument/2006/relationships/slide" Target="slide41.xml"/></Relationships>
</file>

<file path=ppt/slides/_rels/slide7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41.xml"/><Relationship Id="rId4" Type="http://schemas.openxmlformats.org/officeDocument/2006/relationships/slide" Target="slide32.xml"/></Relationships>
</file>

<file path=ppt/slides/_rels/slide82.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61.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80.wmf"/></Relationships>
</file>

<file path=ppt/slides/_rels/slide8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4.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oleObject" Target="../embeddings/oleObject62.bin"/><Relationship Id="rId7" Type="http://schemas.openxmlformats.org/officeDocument/2006/relationships/slide" Target="slide41.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slide" Target="slide32.xml"/><Relationship Id="rId5" Type="http://schemas.openxmlformats.org/officeDocument/2006/relationships/slide" Target="slide4.xml"/><Relationship Id="rId4" Type="http://schemas.openxmlformats.org/officeDocument/2006/relationships/image" Target="../media/image81.wmf"/></Relationships>
</file>

<file path=ppt/slides/_rels/slide8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a:t>
            </a:r>
            <a:r>
              <a:rPr lang="zh-CN" altLang="en-US" sz="2400" dirty="0"/>
              <a:t>˙第</a:t>
            </a:r>
            <a:r>
              <a:rPr lang="en-US" altLang="zh-CN" sz="2400" dirty="0"/>
              <a:t>3</a:t>
            </a:r>
            <a:r>
              <a:rPr lang="zh-CN" altLang="en-US" sz="2400" dirty="0"/>
              <a:t>章</a:t>
            </a:r>
            <a:r>
              <a:rPr lang="en-US" altLang="zh-CN" sz="2400" dirty="0"/>
              <a:t/>
            </a:r>
            <a:br>
              <a:rPr lang="en-US" altLang="zh-CN" sz="2400" dirty="0"/>
            </a:br>
            <a:r>
              <a:rPr lang="zh-CN" altLang="en-US" dirty="0" smtClean="0"/>
              <a:t>密码学</a:t>
            </a:r>
            <a:r>
              <a:rPr lang="zh-CN" altLang="en-US" dirty="0"/>
              <a:t>基础理论</a:t>
            </a:r>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可能的密钥与实际的密钥同等重要</a:t>
            </a:r>
            <a:endParaRPr lang="en-US" altLang="zh-CN" dirty="0">
              <a:solidFill>
                <a:srgbClr val="FF0000"/>
              </a:solidFill>
            </a:endParaRPr>
          </a:p>
          <a:p>
            <a:pPr lvl="1"/>
            <a:r>
              <a:rPr lang="zh-CN" altLang="en-US" dirty="0" smtClean="0"/>
              <a:t>策略</a:t>
            </a:r>
            <a:r>
              <a:rPr lang="zh-CN" altLang="en-US" dirty="0"/>
              <a:t>游戏（如象棋）中，可能的威胁与实际威胁同等</a:t>
            </a:r>
            <a:r>
              <a:rPr lang="zh-CN" altLang="en-US" dirty="0" smtClean="0"/>
              <a:t>重要</a:t>
            </a:r>
            <a:endParaRPr lang="en-US" altLang="zh-CN" dirty="0" smtClean="0"/>
          </a:p>
          <a:p>
            <a:pPr lvl="1"/>
            <a:endParaRPr lang="en-US" altLang="zh-CN" dirty="0"/>
          </a:p>
          <a:p>
            <a:pPr lvl="1"/>
            <a:r>
              <a:rPr lang="zh-CN" altLang="en-US" dirty="0" smtClean="0"/>
              <a:t>存在可能的密钥，将密文映射为与明文不同的有意义消息。正是</a:t>
            </a:r>
            <a:r>
              <a:rPr lang="zh-CN" altLang="en-US" dirty="0"/>
              <a:t>这些可能的密钥提供了密码系统的</a:t>
            </a:r>
            <a:r>
              <a:rPr lang="zh-CN" altLang="en-US" dirty="0" smtClean="0"/>
              <a:t>安全性</a:t>
            </a:r>
            <a:endParaRPr lang="en-US" altLang="zh-CN" dirty="0" smtClean="0"/>
          </a:p>
          <a:p>
            <a:pPr lvl="1"/>
            <a:endParaRPr lang="en-US" altLang="zh-CN" dirty="0"/>
          </a:p>
          <a:p>
            <a:pPr lvl="1"/>
            <a:r>
              <a:rPr lang="zh-CN" altLang="en-US" dirty="0" smtClean="0"/>
              <a:t>合法</a:t>
            </a:r>
            <a:r>
              <a:rPr lang="zh-CN" altLang="en-US" dirty="0"/>
              <a:t>解密者知道实际的密钥，可以确认明文；窃听者只知道可能密钥的先验概率，无法确认真实明文</a:t>
            </a:r>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8" name="流程图: 可选过程 7">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9" name="流程图: 可选过程 8">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0" name="流程图: 可选过程 9">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1" name="流程图: 可选过程 10">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617589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例：英文单表替换加密系统</a:t>
            </a:r>
            <a:endParaRPr lang="en-US" altLang="zh-CN" dirty="0" smtClean="0"/>
          </a:p>
          <a:p>
            <a:pPr lvl="1"/>
            <a:r>
              <a:rPr lang="zh-CN" altLang="en-US" dirty="0" smtClean="0"/>
              <a:t>消息集</a:t>
            </a:r>
            <a:endParaRPr lang="en-US" altLang="zh-CN" dirty="0" smtClean="0"/>
          </a:p>
          <a:p>
            <a:pPr lvl="2"/>
            <a:r>
              <a:rPr lang="zh-CN" altLang="en-US" dirty="0" smtClean="0"/>
              <a:t>若以单字母为消息，则消息的先验概率即普通字母的统计概率</a:t>
            </a:r>
            <a:endParaRPr lang="en-US" altLang="zh-CN" dirty="0" smtClean="0"/>
          </a:p>
          <a:p>
            <a:pPr lvl="2"/>
            <a:r>
              <a:rPr lang="zh-CN" altLang="en-US" dirty="0" smtClean="0"/>
              <a:t>若以单词为消息，则消息的先验概率为词汇的统计概率</a:t>
            </a:r>
            <a:endParaRPr lang="en-US" altLang="zh-CN" dirty="0" smtClean="0"/>
          </a:p>
          <a:p>
            <a:pPr lvl="2"/>
            <a:r>
              <a:rPr lang="zh-CN" altLang="en-US" dirty="0" smtClean="0"/>
              <a:t>若以有意义的句子为消息，则先验概率与具体环境有关</a:t>
            </a:r>
            <a:endParaRPr lang="en-US" altLang="zh-CN" dirty="0" smtClean="0"/>
          </a:p>
          <a:p>
            <a:pPr lvl="1"/>
            <a:r>
              <a:rPr lang="zh-CN" altLang="en-US" dirty="0" smtClean="0"/>
              <a:t>密钥集</a:t>
            </a:r>
            <a:endParaRPr lang="en-US" altLang="zh-CN" dirty="0" smtClean="0"/>
          </a:p>
          <a:p>
            <a:pPr lvl="2"/>
            <a:r>
              <a:rPr lang="zh-CN" altLang="en-US" dirty="0" smtClean="0"/>
              <a:t>有</a:t>
            </a:r>
            <a:r>
              <a:rPr lang="en-US" altLang="zh-CN" dirty="0" smtClean="0"/>
              <a:t>26!</a:t>
            </a:r>
            <a:r>
              <a:rPr lang="zh-CN" altLang="en-US" dirty="0" smtClean="0"/>
              <a:t>个可能的等概率密钥</a:t>
            </a:r>
            <a:endParaRPr lang="en-US" altLang="zh-CN" dirty="0" smtClean="0"/>
          </a:p>
          <a:p>
            <a:pPr lvl="2"/>
            <a:r>
              <a:rPr lang="zh-CN" altLang="en-US" dirty="0" smtClean="0"/>
              <a:t>密钥的实际先验概率略高（存在部分不可用密钥）</a:t>
            </a:r>
            <a:endParaRPr lang="en-US" altLang="zh-CN" dirty="0" smtClean="0"/>
          </a:p>
          <a:p>
            <a:pPr lvl="1"/>
            <a:r>
              <a:rPr lang="zh-CN" altLang="en-US" dirty="0" smtClean="0"/>
              <a:t>密文集</a:t>
            </a:r>
            <a:endParaRPr lang="en-US" altLang="zh-CN" dirty="0" smtClean="0"/>
          </a:p>
          <a:p>
            <a:pPr lvl="2"/>
            <a:r>
              <a:rPr lang="zh-CN" altLang="en-US" dirty="0" smtClean="0"/>
              <a:t>与消息和密钥相关</a:t>
            </a:r>
            <a:endParaRPr lang="en-US" altLang="zh-CN" dirty="0" smtClean="0"/>
          </a:p>
          <a:p>
            <a:pPr lvl="1"/>
            <a:r>
              <a:rPr lang="zh-CN" altLang="en-US" i="1" dirty="0" smtClean="0">
                <a:solidFill>
                  <a:srgbClr val="7030A0"/>
                </a:solidFill>
              </a:rPr>
              <a:t>对单字母的模型，当密文长度</a:t>
            </a:r>
            <a:r>
              <a:rPr lang="en-US" altLang="zh-CN" i="1" dirty="0" smtClean="0">
                <a:solidFill>
                  <a:srgbClr val="7030A0"/>
                </a:solidFill>
              </a:rPr>
              <a:t>N</a:t>
            </a:r>
            <a:r>
              <a:rPr lang="zh-CN" altLang="en-US" i="1" dirty="0" smtClean="0">
                <a:solidFill>
                  <a:srgbClr val="7030A0"/>
                </a:solidFill>
              </a:rPr>
              <a:t>大于</a:t>
            </a:r>
            <a:r>
              <a:rPr lang="en-US" altLang="zh-CN" i="1" dirty="0" smtClean="0">
                <a:solidFill>
                  <a:srgbClr val="7030A0"/>
                </a:solidFill>
              </a:rPr>
              <a:t>30</a:t>
            </a:r>
            <a:r>
              <a:rPr lang="zh-CN" altLang="en-US" i="1" dirty="0" smtClean="0">
                <a:solidFill>
                  <a:srgbClr val="7030A0"/>
                </a:solidFill>
              </a:rPr>
              <a:t>时，平均会有一组消息和密钥的后验概率接近于</a:t>
            </a:r>
            <a:r>
              <a:rPr lang="en-US" altLang="zh-CN" i="1" dirty="0" smtClean="0">
                <a:solidFill>
                  <a:srgbClr val="7030A0"/>
                </a:solidFill>
              </a:rPr>
              <a:t>1</a:t>
            </a:r>
            <a:r>
              <a:rPr lang="zh-CN" altLang="en-US" i="1" dirty="0" smtClean="0">
                <a:solidFill>
                  <a:srgbClr val="7030A0"/>
                </a:solidFill>
              </a:rPr>
              <a:t>，其它的近似为</a:t>
            </a:r>
            <a:r>
              <a:rPr lang="en-US" altLang="zh-CN" i="1" dirty="0" smtClean="0">
                <a:solidFill>
                  <a:srgbClr val="7030A0"/>
                </a:solidFill>
              </a:rPr>
              <a:t>0</a:t>
            </a:r>
            <a:endParaRPr lang="zh-CN" altLang="en-US" i="1" dirty="0" smtClean="0">
              <a:solidFill>
                <a:srgbClr val="7030A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17696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密码系统的映射图</a:t>
            </a:r>
            <a:endParaRPr lang="zh-CN" altLang="en-US" dirty="0"/>
          </a:p>
        </p:txBody>
      </p:sp>
      <p:sp>
        <p:nvSpPr>
          <p:cNvPr id="3" name="内容占位符 2"/>
          <p:cNvSpPr>
            <a:spLocks noGrp="1"/>
          </p:cNvSpPr>
          <p:nvPr>
            <p:ph idx="1"/>
          </p:nvPr>
        </p:nvSpPr>
        <p:spPr>
          <a:xfrm>
            <a:off x="533094" y="1484784"/>
            <a:ext cx="8215370" cy="4737708"/>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左侧是消息集合，右侧是密文集合</a:t>
            </a:r>
            <a:endParaRPr lang="en-US" altLang="zh-CN" dirty="0" smtClean="0"/>
          </a:p>
          <a:p>
            <a:r>
              <a:rPr lang="zh-CN" altLang="en-US" dirty="0" smtClean="0"/>
              <a:t>某消息在密钥作用下映射用连线表示</a:t>
            </a:r>
            <a:endParaRPr lang="en-US" altLang="zh-CN" dirty="0" smtClean="0"/>
          </a:p>
          <a:p>
            <a:r>
              <a:rPr lang="zh-CN" altLang="en-US" dirty="0" smtClean="0"/>
              <a:t>对每个消息，每个密钥引出各自的连线</a:t>
            </a:r>
            <a:endParaRPr lang="zh-CN" altLang="en-US" dirty="0"/>
          </a:p>
        </p:txBody>
      </p:sp>
      <p:grpSp>
        <p:nvGrpSpPr>
          <p:cNvPr id="98" name="组合 97"/>
          <p:cNvGrpSpPr/>
          <p:nvPr/>
        </p:nvGrpSpPr>
        <p:grpSpPr>
          <a:xfrm>
            <a:off x="2627784" y="1571612"/>
            <a:ext cx="3266358" cy="2798224"/>
            <a:chOff x="2627784" y="1571612"/>
            <a:chExt cx="3266358" cy="2798224"/>
          </a:xfrm>
        </p:grpSpPr>
        <p:grpSp>
          <p:nvGrpSpPr>
            <p:cNvPr id="96" name="组合 95"/>
            <p:cNvGrpSpPr/>
            <p:nvPr/>
          </p:nvGrpSpPr>
          <p:grpSpPr>
            <a:xfrm>
              <a:off x="3155758" y="1869506"/>
              <a:ext cx="2286016" cy="2286016"/>
              <a:chOff x="3155758" y="1869506"/>
              <a:chExt cx="2286016" cy="2286016"/>
            </a:xfrm>
            <a:solidFill>
              <a:srgbClr val="0000FF"/>
            </a:solidFill>
          </p:grpSpPr>
          <p:sp>
            <p:nvSpPr>
              <p:cNvPr id="55" name="流程图: 联系 54"/>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6" name="流程图: 联系 55"/>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7" name="流程图: 联系 56"/>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流程图: 联系 58"/>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0" name="流程图: 联系 59"/>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2" name="流程图: 联系 61"/>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3" name="流程图: 联系 62"/>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97" name="组合 96"/>
            <p:cNvGrpSpPr/>
            <p:nvPr/>
          </p:nvGrpSpPr>
          <p:grpSpPr>
            <a:xfrm>
              <a:off x="3285310" y="1940944"/>
              <a:ext cx="2013588" cy="2155518"/>
              <a:chOff x="3285310" y="1940944"/>
              <a:chExt cx="2013588" cy="2155518"/>
            </a:xfrm>
          </p:grpSpPr>
          <p:cxnSp>
            <p:nvCxnSpPr>
              <p:cNvPr id="64" name="直接连接符 63"/>
              <p:cNvCxnSpPr>
                <a:stCxn id="55" idx="6"/>
                <a:endCxn id="59"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5" idx="6"/>
                <a:endCxn id="60"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5" idx="6"/>
                <a:endCxn id="63"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6"/>
                <a:endCxn id="59"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6" idx="6"/>
                <a:endCxn id="62"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6" idx="6"/>
                <a:endCxn id="63"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7" idx="6"/>
                <a:endCxn id="59"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7" idx="6"/>
                <a:endCxn id="62"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7" idx="6"/>
                <a:endCxn id="63"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8" idx="6"/>
                <a:endCxn id="62"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8" idx="6"/>
                <a:endCxn id="60"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75" name="任意多边形 74"/>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76" name="TextBox 75"/>
            <p:cNvSpPr txBox="1"/>
            <p:nvPr/>
          </p:nvSpPr>
          <p:spPr>
            <a:xfrm>
              <a:off x="2627784" y="1643050"/>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7" name="TextBox 76"/>
            <p:cNvSpPr txBox="1"/>
            <p:nvPr/>
          </p:nvSpPr>
          <p:spPr>
            <a:xfrm>
              <a:off x="2627784" y="239583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78" name="TextBox 77"/>
            <p:cNvSpPr txBox="1"/>
            <p:nvPr/>
          </p:nvSpPr>
          <p:spPr>
            <a:xfrm>
              <a:off x="2627784" y="311021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79" name="TextBox 78"/>
            <p:cNvSpPr txBox="1"/>
            <p:nvPr/>
          </p:nvSpPr>
          <p:spPr>
            <a:xfrm>
              <a:off x="2627784" y="3824591"/>
              <a:ext cx="554960" cy="4616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80" name="TextBox 79"/>
            <p:cNvSpPr txBox="1"/>
            <p:nvPr/>
          </p:nvSpPr>
          <p:spPr>
            <a:xfrm>
              <a:off x="5441774" y="1655192"/>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81" name="TextBox 80"/>
            <p:cNvSpPr txBox="1"/>
            <p:nvPr/>
          </p:nvSpPr>
          <p:spPr>
            <a:xfrm>
              <a:off x="5441774" y="2369572"/>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82" name="TextBox 81"/>
            <p:cNvSpPr txBox="1"/>
            <p:nvPr/>
          </p:nvSpPr>
          <p:spPr>
            <a:xfrm>
              <a:off x="5441774" y="3110211"/>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83" name="TextBox 82"/>
            <p:cNvSpPr txBox="1"/>
            <p:nvPr/>
          </p:nvSpPr>
          <p:spPr>
            <a:xfrm>
              <a:off x="5441774" y="3824591"/>
              <a:ext cx="452368" cy="4616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84" name="TextBox 83"/>
            <p:cNvSpPr txBox="1"/>
            <p:nvPr/>
          </p:nvSpPr>
          <p:spPr>
            <a:xfrm>
              <a:off x="3227196" y="157161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5" name="TextBox 84"/>
            <p:cNvSpPr txBox="1"/>
            <p:nvPr/>
          </p:nvSpPr>
          <p:spPr>
            <a:xfrm>
              <a:off x="3227196" y="192880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6" name="TextBox 85"/>
            <p:cNvSpPr txBox="1"/>
            <p:nvPr/>
          </p:nvSpPr>
          <p:spPr>
            <a:xfrm>
              <a:off x="3512948" y="185736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87" name="TextBox 86"/>
            <p:cNvSpPr txBox="1"/>
            <p:nvPr/>
          </p:nvSpPr>
          <p:spPr>
            <a:xfrm>
              <a:off x="3512948" y="255960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8" name="TextBox 87"/>
            <p:cNvSpPr txBox="1"/>
            <p:nvPr/>
          </p:nvSpPr>
          <p:spPr>
            <a:xfrm>
              <a:off x="3227196" y="2298134"/>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9" name="TextBox 88"/>
            <p:cNvSpPr txBox="1"/>
            <p:nvPr/>
          </p:nvSpPr>
          <p:spPr>
            <a:xfrm>
              <a:off x="3227196" y="265532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0" name="TextBox 89"/>
            <p:cNvSpPr txBox="1"/>
            <p:nvPr/>
          </p:nvSpPr>
          <p:spPr>
            <a:xfrm>
              <a:off x="3227196" y="335756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1" name="TextBox 90"/>
            <p:cNvSpPr txBox="1"/>
            <p:nvPr/>
          </p:nvSpPr>
          <p:spPr>
            <a:xfrm>
              <a:off x="3497014" y="3131106"/>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2" name="TextBox 91"/>
            <p:cNvSpPr txBox="1"/>
            <p:nvPr/>
          </p:nvSpPr>
          <p:spPr>
            <a:xfrm>
              <a:off x="3227196" y="3000372"/>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3" name="TextBox 92"/>
            <p:cNvSpPr txBox="1"/>
            <p:nvPr/>
          </p:nvSpPr>
          <p:spPr>
            <a:xfrm>
              <a:off x="3227196" y="3655456"/>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4" name="TextBox 93"/>
            <p:cNvSpPr txBox="1"/>
            <p:nvPr/>
          </p:nvSpPr>
          <p:spPr>
            <a:xfrm>
              <a:off x="3512948" y="363117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5" name="TextBox 94"/>
            <p:cNvSpPr txBox="1"/>
            <p:nvPr/>
          </p:nvSpPr>
          <p:spPr>
            <a:xfrm>
              <a:off x="3227196" y="400050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49" name="流程图: 可选过程 48">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50" name="流程图: 可选过程 49">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51" name="流程图: 可选过程 50">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52" name="流程图: 可选过程 51">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391747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42910" y="1500174"/>
            <a:ext cx="8215370" cy="1785950"/>
          </a:xfrm>
        </p:spPr>
        <p:txBody>
          <a:bodyPr>
            <a:normAutofit fontScale="92500"/>
          </a:bodyPr>
          <a:lstStyle/>
          <a:p>
            <a:r>
              <a:rPr lang="zh-CN" altLang="en-US" dirty="0" smtClean="0">
                <a:solidFill>
                  <a:srgbClr val="FF0000"/>
                </a:solidFill>
              </a:rPr>
              <a:t>闭合系统</a:t>
            </a:r>
            <a:r>
              <a:rPr lang="en-US" altLang="zh-CN" dirty="0" smtClean="0"/>
              <a:t>(Closed System)</a:t>
            </a:r>
            <a:r>
              <a:rPr lang="zh-CN" altLang="en-US" dirty="0" smtClean="0"/>
              <a:t>：</a:t>
            </a:r>
            <a:endParaRPr lang="en-US" altLang="zh-CN" dirty="0" smtClean="0"/>
          </a:p>
          <a:p>
            <a:pPr lvl="1"/>
            <a:r>
              <a:rPr lang="zh-CN" altLang="en-US" dirty="0" smtClean="0"/>
              <a:t>若对任意密文，都有每个密钥所对应的线连入</a:t>
            </a:r>
            <a:endParaRPr lang="en-US" altLang="zh-CN" dirty="0" smtClean="0"/>
          </a:p>
          <a:p>
            <a:pPr lvl="1"/>
            <a:r>
              <a:rPr lang="zh-CN" altLang="en-US" dirty="0" smtClean="0"/>
              <a:t>任意密文用任意密钥解密，都对应一个消息集中的消息</a:t>
            </a:r>
            <a:endParaRPr lang="en-US" altLang="zh-CN" dirty="0" smtClean="0"/>
          </a:p>
          <a:p>
            <a:r>
              <a:rPr lang="zh-CN" altLang="en-US" dirty="0" smtClean="0"/>
              <a:t>非闭合系统</a:t>
            </a:r>
            <a:r>
              <a:rPr lang="en-US" altLang="zh-CN" dirty="0" smtClean="0"/>
              <a:t>(Not Closed System)</a:t>
            </a:r>
            <a:endParaRPr lang="zh-CN" altLang="en-US" dirty="0"/>
          </a:p>
        </p:txBody>
      </p:sp>
      <p:grpSp>
        <p:nvGrpSpPr>
          <p:cNvPr id="129" name="组合 128"/>
          <p:cNvGrpSpPr/>
          <p:nvPr/>
        </p:nvGrpSpPr>
        <p:grpSpPr>
          <a:xfrm>
            <a:off x="5241177" y="3770205"/>
            <a:ext cx="2750871" cy="1776646"/>
            <a:chOff x="5106541" y="3336667"/>
            <a:chExt cx="2951160" cy="1978710"/>
          </a:xfrm>
        </p:grpSpPr>
        <p:sp>
          <p:nvSpPr>
            <p:cNvPr id="61" name="TextBox 60"/>
            <p:cNvSpPr txBox="1"/>
            <p:nvPr/>
          </p:nvSpPr>
          <p:spPr>
            <a:xfrm>
              <a:off x="7572396" y="3336667"/>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62" name="TextBox 61"/>
            <p:cNvSpPr txBox="1"/>
            <p:nvPr/>
          </p:nvSpPr>
          <p:spPr>
            <a:xfrm>
              <a:off x="7572396" y="4051047"/>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63" name="TextBox 62"/>
            <p:cNvSpPr txBox="1"/>
            <p:nvPr/>
          </p:nvSpPr>
          <p:spPr>
            <a:xfrm>
              <a:off x="7572396" y="4801205"/>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64" name="TextBox 63"/>
            <p:cNvSpPr txBox="1"/>
            <p:nvPr/>
          </p:nvSpPr>
          <p:spPr>
            <a:xfrm>
              <a:off x="5106541" y="3786190"/>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grpSp>
          <p:nvGrpSpPr>
            <p:cNvPr id="127" name="组合 126"/>
            <p:cNvGrpSpPr/>
            <p:nvPr/>
          </p:nvGrpSpPr>
          <p:grpSpPr>
            <a:xfrm>
              <a:off x="5643570" y="3550981"/>
              <a:ext cx="1928826" cy="1571636"/>
              <a:chOff x="5643570" y="3550981"/>
              <a:chExt cx="1928826" cy="1571636"/>
            </a:xfrm>
            <a:solidFill>
              <a:srgbClr val="0000FF"/>
            </a:solidFill>
          </p:grpSpPr>
          <p:sp>
            <p:nvSpPr>
              <p:cNvPr id="57" name="流程图: 联系 56"/>
              <p:cNvSpPr/>
              <p:nvPr/>
            </p:nvSpPr>
            <p:spPr>
              <a:xfrm>
                <a:off x="7429520" y="355098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7429520" y="426536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流程图: 联系 58"/>
              <p:cNvSpPr/>
              <p:nvPr/>
            </p:nvSpPr>
            <p:spPr>
              <a:xfrm>
                <a:off x="7429520" y="497974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0" name="流程图: 联系 59"/>
              <p:cNvSpPr/>
              <p:nvPr/>
            </p:nvSpPr>
            <p:spPr>
              <a:xfrm>
                <a:off x="5643570" y="3979609"/>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5" name="流程图: 联系 64"/>
              <p:cNvSpPr/>
              <p:nvPr/>
            </p:nvSpPr>
            <p:spPr>
              <a:xfrm>
                <a:off x="5643570" y="462255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66" name="TextBox 65"/>
            <p:cNvSpPr txBox="1"/>
            <p:nvPr/>
          </p:nvSpPr>
          <p:spPr>
            <a:xfrm>
              <a:off x="5106541" y="4462169"/>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grpSp>
          <p:nvGrpSpPr>
            <p:cNvPr id="128" name="组合 127"/>
            <p:cNvGrpSpPr/>
            <p:nvPr/>
          </p:nvGrpSpPr>
          <p:grpSpPr>
            <a:xfrm>
              <a:off x="5778846" y="3503688"/>
              <a:ext cx="1650674" cy="1547491"/>
              <a:chOff x="5778846" y="3503688"/>
              <a:chExt cx="1650674" cy="1547491"/>
            </a:xfrm>
          </p:grpSpPr>
          <p:cxnSp>
            <p:nvCxnSpPr>
              <p:cNvPr id="68" name="直接连接符 67"/>
              <p:cNvCxnSpPr>
                <a:stCxn id="60" idx="6"/>
                <a:endCxn id="57" idx="2"/>
              </p:cNvCxnSpPr>
              <p:nvPr/>
            </p:nvCxnSpPr>
            <p:spPr>
              <a:xfrm flipV="1">
                <a:off x="5786446" y="3622419"/>
                <a:ext cx="1643074" cy="4286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6"/>
                <a:endCxn id="58" idx="2"/>
              </p:cNvCxnSpPr>
              <p:nvPr/>
            </p:nvCxnSpPr>
            <p:spPr>
              <a:xfrm>
                <a:off x="5786446" y="4051047"/>
                <a:ext cx="1643074" cy="2857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5" idx="6"/>
                <a:endCxn id="57" idx="2"/>
              </p:cNvCxnSpPr>
              <p:nvPr/>
            </p:nvCxnSpPr>
            <p:spPr>
              <a:xfrm flipV="1">
                <a:off x="5786446" y="3622419"/>
                <a:ext cx="1643074" cy="107157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5" idx="6"/>
                <a:endCxn id="58" idx="2"/>
              </p:cNvCxnSpPr>
              <p:nvPr/>
            </p:nvCxnSpPr>
            <p:spPr>
              <a:xfrm flipV="1">
                <a:off x="5786446" y="433679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5" idx="6"/>
                <a:endCxn id="59" idx="2"/>
              </p:cNvCxnSpPr>
              <p:nvPr/>
            </p:nvCxnSpPr>
            <p:spPr>
              <a:xfrm>
                <a:off x="5786446" y="469398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82" name="任意多边形 81"/>
              <p:cNvSpPr/>
              <p:nvPr/>
            </p:nvSpPr>
            <p:spPr>
              <a:xfrm>
                <a:off x="5778846" y="3503688"/>
                <a:ext cx="1650674" cy="561340"/>
              </a:xfrm>
              <a:custGeom>
                <a:avLst/>
                <a:gdLst>
                  <a:gd name="connsiteX0" fmla="*/ 0 w 1447800"/>
                  <a:gd name="connsiteY0" fmla="*/ 561340 h 561340"/>
                  <a:gd name="connsiteX1" fmla="*/ 655320 w 1447800"/>
                  <a:gd name="connsiteY1" fmla="*/ 73660 h 561340"/>
                  <a:gd name="connsiteX2" fmla="*/ 1447800 w 1447800"/>
                  <a:gd name="connsiteY2" fmla="*/ 119380 h 561340"/>
                </a:gdLst>
                <a:ahLst/>
                <a:cxnLst>
                  <a:cxn ang="0">
                    <a:pos x="connsiteX0" y="connsiteY0"/>
                  </a:cxn>
                  <a:cxn ang="0">
                    <a:pos x="connsiteX1" y="connsiteY1"/>
                  </a:cxn>
                  <a:cxn ang="0">
                    <a:pos x="connsiteX2" y="connsiteY2"/>
                  </a:cxn>
                </a:cxnLst>
                <a:rect l="l" t="t" r="r" b="b"/>
                <a:pathLst>
                  <a:path w="1447800" h="561340">
                    <a:moveTo>
                      <a:pt x="0" y="561340"/>
                    </a:moveTo>
                    <a:cubicBezTo>
                      <a:pt x="207010" y="354330"/>
                      <a:pt x="414020" y="147320"/>
                      <a:pt x="655320" y="73660"/>
                    </a:cubicBezTo>
                    <a:cubicBezTo>
                      <a:pt x="896620" y="0"/>
                      <a:pt x="1172210" y="59690"/>
                      <a:pt x="1447800" y="11938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83" name="TextBox 82"/>
            <p:cNvSpPr txBox="1"/>
            <p:nvPr/>
          </p:nvSpPr>
          <p:spPr>
            <a:xfrm>
              <a:off x="5715008" y="3655456"/>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4" name="TextBox 83"/>
            <p:cNvSpPr txBox="1"/>
            <p:nvPr/>
          </p:nvSpPr>
          <p:spPr>
            <a:xfrm>
              <a:off x="5984826" y="374628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85" name="TextBox 84"/>
            <p:cNvSpPr txBox="1"/>
            <p:nvPr/>
          </p:nvSpPr>
          <p:spPr>
            <a:xfrm>
              <a:off x="5715008" y="4000504"/>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6" name="TextBox 85"/>
            <p:cNvSpPr txBox="1"/>
            <p:nvPr/>
          </p:nvSpPr>
          <p:spPr>
            <a:xfrm>
              <a:off x="5715008" y="4298398"/>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87" name="TextBox 86"/>
            <p:cNvSpPr txBox="1"/>
            <p:nvPr/>
          </p:nvSpPr>
          <p:spPr>
            <a:xfrm>
              <a:off x="6000760" y="4416990"/>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88" name="TextBox 87"/>
            <p:cNvSpPr txBox="1"/>
            <p:nvPr/>
          </p:nvSpPr>
          <p:spPr>
            <a:xfrm>
              <a:off x="5715008" y="4655588"/>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89" name="TextBox 88"/>
          <p:cNvSpPr txBox="1"/>
          <p:nvPr/>
        </p:nvSpPr>
        <p:spPr>
          <a:xfrm>
            <a:off x="2214546" y="5877272"/>
            <a:ext cx="142218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闭合系统</a:t>
            </a:r>
            <a:endParaRPr lang="zh-CN" altLang="en-US" sz="2400" b="1" dirty="0">
              <a:latin typeface="楷体" pitchFamily="49" charset="-122"/>
              <a:ea typeface="楷体" pitchFamily="49" charset="-122"/>
            </a:endParaRPr>
          </a:p>
        </p:txBody>
      </p:sp>
      <p:sp>
        <p:nvSpPr>
          <p:cNvPr id="90" name="TextBox 89"/>
          <p:cNvSpPr txBox="1"/>
          <p:nvPr/>
        </p:nvSpPr>
        <p:spPr>
          <a:xfrm>
            <a:off x="5715008" y="5847655"/>
            <a:ext cx="173156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非闭合系统</a:t>
            </a:r>
            <a:endParaRPr lang="zh-CN" altLang="en-US" sz="2400" b="1" dirty="0">
              <a:latin typeface="楷体" pitchFamily="49" charset="-122"/>
              <a:ea typeface="楷体" pitchFamily="49" charset="-122"/>
            </a:endParaRPr>
          </a:p>
        </p:txBody>
      </p:sp>
      <p:grpSp>
        <p:nvGrpSpPr>
          <p:cNvPr id="72" name="组合 71"/>
          <p:cNvGrpSpPr/>
          <p:nvPr/>
        </p:nvGrpSpPr>
        <p:grpSpPr>
          <a:xfrm>
            <a:off x="1331641" y="3406628"/>
            <a:ext cx="3078044" cy="2512472"/>
            <a:chOff x="2624924" y="1571612"/>
            <a:chExt cx="3302155" cy="2798224"/>
          </a:xfrm>
        </p:grpSpPr>
        <p:grpSp>
          <p:nvGrpSpPr>
            <p:cNvPr id="74" name="组合 95"/>
            <p:cNvGrpSpPr/>
            <p:nvPr/>
          </p:nvGrpSpPr>
          <p:grpSpPr>
            <a:xfrm>
              <a:off x="3155758" y="1869506"/>
              <a:ext cx="2286016" cy="2286016"/>
              <a:chOff x="3155758" y="1869506"/>
              <a:chExt cx="2286016" cy="2286016"/>
            </a:xfrm>
            <a:solidFill>
              <a:srgbClr val="0000FF"/>
            </a:solidFill>
          </p:grpSpPr>
          <p:sp>
            <p:nvSpPr>
              <p:cNvPr id="119" name="流程图: 联系 118"/>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0" name="流程图: 联系 119"/>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1" name="流程图: 联系 120"/>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2" name="流程图: 联系 121"/>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3" name="流程图: 联系 122"/>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4" name="流程图: 联系 123"/>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5" name="流程图: 联系 124"/>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6" name="流程图: 联系 125"/>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75" name="组合 96"/>
            <p:cNvGrpSpPr/>
            <p:nvPr/>
          </p:nvGrpSpPr>
          <p:grpSpPr>
            <a:xfrm>
              <a:off x="3285310" y="1940944"/>
              <a:ext cx="2013588" cy="2155518"/>
              <a:chOff x="3285310" y="1940944"/>
              <a:chExt cx="2013588" cy="2155518"/>
            </a:xfrm>
          </p:grpSpPr>
          <p:cxnSp>
            <p:nvCxnSpPr>
              <p:cNvPr id="107" name="直接连接符 106"/>
              <p:cNvCxnSpPr>
                <a:stCxn id="119" idx="6"/>
                <a:endCxn id="123"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19" idx="6"/>
                <a:endCxn id="124"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19" idx="6"/>
                <a:endCxn id="126"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0" idx="6"/>
                <a:endCxn id="123"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0" idx="6"/>
                <a:endCxn id="125"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0" idx="6"/>
                <a:endCxn id="126"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21" idx="6"/>
                <a:endCxn id="123"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1" idx="6"/>
                <a:endCxn id="125"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1" idx="6"/>
                <a:endCxn id="126"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22" idx="6"/>
                <a:endCxn id="125"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2" idx="6"/>
                <a:endCxn id="124"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18" name="任意多边形 117"/>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77" name="TextBox 76"/>
            <p:cNvSpPr txBox="1"/>
            <p:nvPr/>
          </p:nvSpPr>
          <p:spPr>
            <a:xfrm>
              <a:off x="2624924" y="1643050"/>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8" name="TextBox 77"/>
            <p:cNvSpPr txBox="1"/>
            <p:nvPr/>
          </p:nvSpPr>
          <p:spPr>
            <a:xfrm>
              <a:off x="2624924" y="2395832"/>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80" name="TextBox 79"/>
            <p:cNvSpPr txBox="1"/>
            <p:nvPr/>
          </p:nvSpPr>
          <p:spPr>
            <a:xfrm>
              <a:off x="2624924" y="3110211"/>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81" name="TextBox 80"/>
            <p:cNvSpPr txBox="1"/>
            <p:nvPr/>
          </p:nvSpPr>
          <p:spPr>
            <a:xfrm>
              <a:off x="2624924" y="3824591"/>
              <a:ext cx="595366" cy="514172"/>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91" name="TextBox 90"/>
            <p:cNvSpPr txBox="1"/>
            <p:nvPr/>
          </p:nvSpPr>
          <p:spPr>
            <a:xfrm>
              <a:off x="5441774" y="1655192"/>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92" name="TextBox 91"/>
            <p:cNvSpPr txBox="1"/>
            <p:nvPr/>
          </p:nvSpPr>
          <p:spPr>
            <a:xfrm>
              <a:off x="5441774" y="2369572"/>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93" name="TextBox 92"/>
            <p:cNvSpPr txBox="1"/>
            <p:nvPr/>
          </p:nvSpPr>
          <p:spPr>
            <a:xfrm>
              <a:off x="5441774" y="3110211"/>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94" name="TextBox 93"/>
            <p:cNvSpPr txBox="1"/>
            <p:nvPr/>
          </p:nvSpPr>
          <p:spPr>
            <a:xfrm>
              <a:off x="5441774" y="3824591"/>
              <a:ext cx="485305" cy="514172"/>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95" name="TextBox 94"/>
            <p:cNvSpPr txBox="1"/>
            <p:nvPr/>
          </p:nvSpPr>
          <p:spPr>
            <a:xfrm>
              <a:off x="3227196" y="157161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6" name="TextBox 95"/>
            <p:cNvSpPr txBox="1"/>
            <p:nvPr/>
          </p:nvSpPr>
          <p:spPr>
            <a:xfrm>
              <a:off x="3227196" y="192880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97" name="TextBox 96"/>
            <p:cNvSpPr txBox="1"/>
            <p:nvPr/>
          </p:nvSpPr>
          <p:spPr>
            <a:xfrm>
              <a:off x="3512948" y="185736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98" name="TextBox 97"/>
            <p:cNvSpPr txBox="1"/>
            <p:nvPr/>
          </p:nvSpPr>
          <p:spPr>
            <a:xfrm>
              <a:off x="3512948" y="255960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99" name="TextBox 98"/>
            <p:cNvSpPr txBox="1"/>
            <p:nvPr/>
          </p:nvSpPr>
          <p:spPr>
            <a:xfrm>
              <a:off x="3227196" y="2298134"/>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0" name="TextBox 99"/>
            <p:cNvSpPr txBox="1"/>
            <p:nvPr/>
          </p:nvSpPr>
          <p:spPr>
            <a:xfrm>
              <a:off x="3227196" y="265532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01" name="TextBox 100"/>
            <p:cNvSpPr txBox="1"/>
            <p:nvPr/>
          </p:nvSpPr>
          <p:spPr>
            <a:xfrm>
              <a:off x="3227196" y="3357562"/>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02" name="TextBox 101"/>
            <p:cNvSpPr txBox="1"/>
            <p:nvPr/>
          </p:nvSpPr>
          <p:spPr>
            <a:xfrm>
              <a:off x="3497014" y="3131106"/>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3" name="TextBox 102"/>
            <p:cNvSpPr txBox="1"/>
            <p:nvPr/>
          </p:nvSpPr>
          <p:spPr>
            <a:xfrm>
              <a:off x="3227196" y="3000372"/>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04" name="TextBox 103"/>
            <p:cNvSpPr txBox="1"/>
            <p:nvPr/>
          </p:nvSpPr>
          <p:spPr>
            <a:xfrm>
              <a:off x="3227196" y="3655456"/>
              <a:ext cx="301686"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05" name="TextBox 104"/>
            <p:cNvSpPr txBox="1"/>
            <p:nvPr/>
          </p:nvSpPr>
          <p:spPr>
            <a:xfrm>
              <a:off x="3512948" y="3631172"/>
              <a:ext cx="301686"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06" name="TextBox 105"/>
            <p:cNvSpPr txBox="1"/>
            <p:nvPr/>
          </p:nvSpPr>
          <p:spPr>
            <a:xfrm>
              <a:off x="3227196" y="400050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30" name="流程图: 可选过程 129">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31" name="流程图: 可选过程 130">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32" name="流程图: 可选过程 131">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33" name="流程图: 可选过程 132">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499896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二、密码系统的运算</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1</a:t>
            </a:r>
            <a:r>
              <a:rPr lang="zh-CN" altLang="en-US" dirty="0" smtClean="0"/>
              <a:t>、密码系统的加权和</a:t>
            </a:r>
            <a:endParaRPr lang="en-US" altLang="zh-CN" dirty="0" smtClean="0"/>
          </a:p>
          <a:p>
            <a:pPr lvl="1"/>
            <a:r>
              <a:rPr lang="zh-CN" altLang="en-US" dirty="0" smtClean="0"/>
              <a:t>若密码系统</a:t>
            </a:r>
            <a:r>
              <a:rPr lang="en-US" altLang="zh-CN" dirty="0" smtClean="0"/>
              <a:t>T</a:t>
            </a:r>
            <a:r>
              <a:rPr lang="zh-CN" altLang="en-US" dirty="0" smtClean="0"/>
              <a:t>和</a:t>
            </a:r>
            <a:r>
              <a:rPr lang="en-US" altLang="zh-CN" dirty="0" smtClean="0"/>
              <a:t>R</a:t>
            </a:r>
            <a:r>
              <a:rPr lang="zh-CN" altLang="en-US" dirty="0" smtClean="0"/>
              <a:t>的消息空间相同，则加权和系统</a:t>
            </a:r>
            <a:r>
              <a:rPr lang="en-US" altLang="zh-CN" dirty="0" smtClean="0"/>
              <a:t>S</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系统</a:t>
            </a:r>
            <a:r>
              <a:rPr lang="en-US" altLang="zh-CN" dirty="0" smtClean="0"/>
              <a:t>S</a:t>
            </a:r>
            <a:r>
              <a:rPr lang="zh-CN" altLang="en-US" dirty="0" smtClean="0"/>
              <a:t>先根据部分密钥以概率</a:t>
            </a:r>
            <a:r>
              <a:rPr lang="en-US" altLang="zh-CN" dirty="0" smtClean="0"/>
              <a:t>p</a:t>
            </a:r>
            <a:r>
              <a:rPr lang="zh-CN" altLang="en-US" dirty="0" smtClean="0"/>
              <a:t>和</a:t>
            </a:r>
            <a:r>
              <a:rPr lang="en-US" altLang="zh-CN" dirty="0" smtClean="0"/>
              <a:t>q</a:t>
            </a:r>
            <a:r>
              <a:rPr lang="zh-CN" altLang="en-US" dirty="0" smtClean="0"/>
              <a:t>选择密码系统</a:t>
            </a:r>
            <a:r>
              <a:rPr lang="en-US" altLang="zh-CN" dirty="0" smtClean="0"/>
              <a:t>T</a:t>
            </a:r>
            <a:r>
              <a:rPr lang="zh-CN" altLang="en-US" dirty="0" smtClean="0"/>
              <a:t>或</a:t>
            </a:r>
            <a:r>
              <a:rPr lang="en-US" altLang="zh-CN" dirty="0" smtClean="0"/>
              <a:t>R</a:t>
            </a:r>
            <a:r>
              <a:rPr lang="zh-CN" altLang="en-US" dirty="0" smtClean="0"/>
              <a:t>，再用剩余的密钥和选定的系统来加密明文</a:t>
            </a:r>
            <a:endParaRPr lang="en-US" altLang="zh-CN" dirty="0" smtClean="0"/>
          </a:p>
          <a:p>
            <a:pPr lvl="1"/>
            <a:endParaRPr lang="en-US" altLang="zh-CN" dirty="0" smtClean="0"/>
          </a:p>
          <a:p>
            <a:pPr lvl="1"/>
            <a:r>
              <a:rPr lang="zh-CN" altLang="en-US" dirty="0" smtClean="0"/>
              <a:t>设系统</a:t>
            </a:r>
            <a:r>
              <a:rPr lang="en-US" altLang="zh-CN" dirty="0" smtClean="0"/>
              <a:t>T</a:t>
            </a:r>
            <a:r>
              <a:rPr lang="zh-CN" altLang="en-US" dirty="0" smtClean="0"/>
              <a:t>有映射</a:t>
            </a:r>
            <a:r>
              <a:rPr lang="en-US" altLang="zh-CN" dirty="0">
                <a:solidFill>
                  <a:schemeClr val="accent5"/>
                </a:solidFill>
              </a:rPr>
              <a:t>T</a:t>
            </a:r>
            <a:r>
              <a:rPr lang="en-US" altLang="zh-CN" baseline="-25000" dirty="0">
                <a:solidFill>
                  <a:schemeClr val="accent5"/>
                </a:solidFill>
              </a:rPr>
              <a:t>1</a:t>
            </a:r>
            <a:r>
              <a:rPr lang="en-US" altLang="zh-CN" dirty="0">
                <a:solidFill>
                  <a:schemeClr val="accent5"/>
                </a:solidFill>
              </a:rPr>
              <a:t>,T</a:t>
            </a:r>
            <a:r>
              <a:rPr lang="en-US" altLang="zh-CN" baseline="-25000" dirty="0">
                <a:solidFill>
                  <a:schemeClr val="accent5"/>
                </a:solidFill>
              </a:rPr>
              <a:t>2</a:t>
            </a:r>
            <a:r>
              <a:rPr lang="en-US" altLang="zh-CN" dirty="0">
                <a:solidFill>
                  <a:schemeClr val="accent5"/>
                </a:solidFill>
              </a:rPr>
              <a:t>,…,T</a:t>
            </a:r>
            <a:r>
              <a:rPr lang="en-US" altLang="zh-CN" baseline="-25000" dirty="0">
                <a:solidFill>
                  <a:schemeClr val="accent5"/>
                </a:solidFill>
              </a:rPr>
              <a:t>m</a:t>
            </a:r>
            <a:r>
              <a:rPr lang="zh-CN" altLang="en-US" dirty="0" smtClean="0"/>
              <a:t>，概率分别为</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,…,p</a:t>
            </a:r>
            <a:r>
              <a:rPr lang="en-US" altLang="zh-CN" baseline="-25000" dirty="0" smtClean="0">
                <a:solidFill>
                  <a:schemeClr val="tx2"/>
                </a:solidFill>
              </a:rPr>
              <a:t>m</a:t>
            </a:r>
            <a:endParaRPr lang="en-US" altLang="zh-CN" dirty="0" smtClean="0"/>
          </a:p>
          <a:p>
            <a:pPr lvl="1"/>
            <a:r>
              <a:rPr lang="zh-CN" altLang="en-US" dirty="0"/>
              <a:t>设</a:t>
            </a:r>
            <a:r>
              <a:rPr lang="zh-CN" altLang="en-US" dirty="0" smtClean="0"/>
              <a:t>系统</a:t>
            </a:r>
            <a:r>
              <a:rPr lang="en-US" altLang="zh-CN" dirty="0" smtClean="0"/>
              <a:t>R</a:t>
            </a:r>
            <a:r>
              <a:rPr lang="zh-CN" altLang="en-US" dirty="0" smtClean="0"/>
              <a:t>有映射</a:t>
            </a:r>
            <a:r>
              <a:rPr lang="en-US" altLang="zh-CN" dirty="0">
                <a:solidFill>
                  <a:schemeClr val="accent5"/>
                </a:solidFill>
              </a:rPr>
              <a:t>R</a:t>
            </a:r>
            <a:r>
              <a:rPr lang="en-US" altLang="zh-CN" baseline="-25000" dirty="0">
                <a:solidFill>
                  <a:schemeClr val="accent5"/>
                </a:solidFill>
              </a:rPr>
              <a:t>1</a:t>
            </a:r>
            <a:r>
              <a:rPr lang="en-US" altLang="zh-CN" dirty="0">
                <a:solidFill>
                  <a:schemeClr val="accent5"/>
                </a:solidFill>
              </a:rPr>
              <a:t>,R</a:t>
            </a:r>
            <a:r>
              <a:rPr lang="en-US" altLang="zh-CN" baseline="-25000" dirty="0">
                <a:solidFill>
                  <a:schemeClr val="accent5"/>
                </a:solidFill>
              </a:rPr>
              <a:t>2</a:t>
            </a:r>
            <a:r>
              <a:rPr lang="en-US" altLang="zh-CN" dirty="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zh-CN" altLang="en-US" dirty="0" smtClean="0"/>
              <a:t>，</a:t>
            </a:r>
            <a:r>
              <a:rPr lang="zh-CN" altLang="en-US" dirty="0"/>
              <a:t>概率分别为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n</a:t>
            </a:r>
            <a:endParaRPr lang="en-US" altLang="zh-CN" dirty="0" smtClean="0"/>
          </a:p>
          <a:p>
            <a:pPr lvl="1"/>
            <a:r>
              <a:rPr lang="zh-CN" altLang="en-US" dirty="0" smtClean="0"/>
              <a:t>则系统</a:t>
            </a:r>
            <a:r>
              <a:rPr lang="en-US" altLang="zh-CN" dirty="0" smtClean="0"/>
              <a:t>S</a:t>
            </a:r>
            <a:r>
              <a:rPr lang="zh-CN" altLang="en-US" dirty="0" smtClean="0"/>
              <a:t>有映射</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zh-CN" altLang="en-US" dirty="0" smtClean="0"/>
              <a:t>，对应概率为</a:t>
            </a:r>
            <a:r>
              <a:rPr lang="en-US" altLang="zh-CN" dirty="0" smtClean="0">
                <a:solidFill>
                  <a:schemeClr val="tx2"/>
                </a:solidFill>
              </a:rPr>
              <a:t>pp</a:t>
            </a:r>
            <a:r>
              <a:rPr lang="en-US" altLang="zh-CN" baseline="-25000" dirty="0" smtClean="0">
                <a:solidFill>
                  <a:schemeClr val="tx2"/>
                </a:solidFill>
              </a:rPr>
              <a:t>1</a:t>
            </a:r>
            <a:r>
              <a:rPr lang="en-US" altLang="zh-CN" dirty="0" smtClean="0">
                <a:solidFill>
                  <a:schemeClr val="tx2"/>
                </a:solidFill>
              </a:rPr>
              <a:t>,pp</a:t>
            </a:r>
            <a:r>
              <a:rPr lang="en-US" altLang="zh-CN" baseline="-25000" dirty="0" smtClean="0">
                <a:solidFill>
                  <a:schemeClr val="tx2"/>
                </a:solidFill>
              </a:rPr>
              <a:t>2</a:t>
            </a:r>
            <a:r>
              <a:rPr lang="en-US" altLang="zh-CN" dirty="0" smtClean="0">
                <a:solidFill>
                  <a:schemeClr val="tx2"/>
                </a:solidFill>
              </a:rPr>
              <a:t>,…,pp</a:t>
            </a:r>
            <a:r>
              <a:rPr lang="en-US" altLang="zh-CN" baseline="-25000" dirty="0" smtClean="0">
                <a:solidFill>
                  <a:schemeClr val="tx2"/>
                </a:solidFill>
              </a:rPr>
              <a:t>m</a:t>
            </a:r>
            <a:r>
              <a:rPr lang="en-US" altLang="zh-CN" dirty="0" smtClean="0">
                <a:solidFill>
                  <a:schemeClr val="tx2"/>
                </a:solidFill>
              </a:rPr>
              <a:t>, qq</a:t>
            </a:r>
            <a:r>
              <a:rPr lang="en-US" altLang="zh-CN" baseline="-25000" dirty="0" smtClean="0">
                <a:solidFill>
                  <a:schemeClr val="tx2"/>
                </a:solidFill>
              </a:rPr>
              <a:t>1</a:t>
            </a:r>
            <a:r>
              <a:rPr lang="en-US" altLang="zh-CN" dirty="0" smtClean="0">
                <a:solidFill>
                  <a:schemeClr val="tx2"/>
                </a:solidFill>
              </a:rPr>
              <a:t>,qq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qq</a:t>
            </a:r>
            <a:r>
              <a:rPr lang="en-US" altLang="zh-CN" baseline="-25000" dirty="0" err="1" smtClean="0">
                <a:solidFill>
                  <a:schemeClr val="tx2"/>
                </a:solidFill>
              </a:rPr>
              <a:t>n</a:t>
            </a:r>
            <a:r>
              <a:rPr lang="en-US" altLang="zh-CN" baseline="-25000" dirty="0" smtClean="0"/>
              <a:t> </a:t>
            </a:r>
            <a:endParaRPr lang="en-US" altLang="zh-CN" dirty="0" smtClean="0"/>
          </a:p>
        </p:txBody>
      </p:sp>
      <p:graphicFrame>
        <p:nvGraphicFramePr>
          <p:cNvPr id="6" name="对象 5"/>
          <p:cNvGraphicFramePr>
            <a:graphicFrameLocks noChangeAspect="1"/>
          </p:cNvGraphicFramePr>
          <p:nvPr/>
        </p:nvGraphicFramePr>
        <p:xfrm>
          <a:off x="2928950" y="2500306"/>
          <a:ext cx="3357562" cy="436563"/>
        </p:xfrm>
        <a:graphic>
          <a:graphicData uri="http://schemas.openxmlformats.org/presentationml/2006/ole">
            <mc:AlternateContent xmlns:mc="http://schemas.openxmlformats.org/markup-compatibility/2006">
              <mc:Choice xmlns:v="urn:schemas-microsoft-com:vml" Requires="v">
                <p:oleObj spid="_x0000_s2310" name="Equation" r:id="rId3" imgW="1562040" imgH="203040" progId="Equation.DSMT4">
                  <p:embed/>
                </p:oleObj>
              </mc:Choice>
              <mc:Fallback>
                <p:oleObj name="Equation" r:id="rId3" imgW="15620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50" y="2500306"/>
                        <a:ext cx="335756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8" name="流程图: 可选过程 7">
            <a:hlinkClick r:id="rId5"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9" name="流程图: 可选过程 8">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0" name="流程图: 可选过程 9">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1" name="流程图: 可选过程 10">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720728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一般地，若密码系统</a:t>
            </a:r>
            <a:r>
              <a:rPr lang="en-US" altLang="zh-CN" dirty="0" smtClean="0"/>
              <a:t>T</a:t>
            </a:r>
            <a:r>
              <a:rPr lang="en-US" altLang="zh-CN" baseline="30000" dirty="0" smtClean="0"/>
              <a:t>i</a:t>
            </a:r>
            <a:r>
              <a:rPr lang="zh-CN" altLang="en-US" dirty="0" smtClean="0"/>
              <a:t>的消息空间相同，则加权和系统</a:t>
            </a:r>
            <a:r>
              <a:rPr lang="en-US" altLang="zh-CN" dirty="0" smtClean="0"/>
              <a:t>S</a:t>
            </a:r>
            <a:r>
              <a:rPr lang="zh-CN" altLang="en-US" dirty="0" smtClean="0"/>
              <a:t>为：</a:t>
            </a:r>
            <a:endParaRPr lang="en-US" altLang="zh-CN" dirty="0" smtClean="0"/>
          </a:p>
          <a:p>
            <a:pPr lvl="1"/>
            <a:endParaRPr lang="en-US" altLang="zh-CN" dirty="0" smtClean="0"/>
          </a:p>
          <a:p>
            <a:pPr lvl="1"/>
            <a:endParaRPr lang="en-US" altLang="zh-CN" dirty="0" smtClean="0"/>
          </a:p>
          <a:p>
            <a:pPr lvl="1">
              <a:buNone/>
            </a:pPr>
            <a:r>
              <a:rPr lang="en-US" altLang="zh-CN" dirty="0" smtClean="0"/>
              <a:t>	</a:t>
            </a:r>
            <a:r>
              <a:rPr lang="zh-CN" altLang="en-US" dirty="0" smtClean="0"/>
              <a:t>注意到，密码系统</a:t>
            </a:r>
            <a:r>
              <a:rPr lang="en-US" altLang="zh-CN" dirty="0" smtClean="0"/>
              <a:t>T</a:t>
            </a:r>
            <a:r>
              <a:rPr lang="en-US" altLang="zh-CN" baseline="30000" dirty="0" smtClean="0"/>
              <a:t>i</a:t>
            </a:r>
            <a:r>
              <a:rPr lang="zh-CN" altLang="en-US" dirty="0" smtClean="0"/>
              <a:t>可以写为映射的叠加</a:t>
            </a:r>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a:t>
            </a:r>
            <a:r>
              <a:rPr lang="zh-CN" altLang="en-US" dirty="0" smtClean="0"/>
              <a:t>则有</a:t>
            </a:r>
            <a:endParaRPr lang="zh-CN" altLang="en-US" dirty="0"/>
          </a:p>
        </p:txBody>
      </p:sp>
      <p:graphicFrame>
        <p:nvGraphicFramePr>
          <p:cNvPr id="32770" name="Object 2"/>
          <p:cNvGraphicFramePr>
            <a:graphicFrameLocks noChangeAspect="1"/>
          </p:cNvGraphicFramePr>
          <p:nvPr>
            <p:extLst>
              <p:ext uri="{D42A27DB-BD31-4B8C-83A1-F6EECF244321}">
                <p14:modId xmlns:p14="http://schemas.microsoft.com/office/powerpoint/2010/main" val="2631872128"/>
              </p:ext>
            </p:extLst>
          </p:nvPr>
        </p:nvGraphicFramePr>
        <p:xfrm>
          <a:off x="2987824" y="2204864"/>
          <a:ext cx="3248025" cy="738187"/>
        </p:xfrm>
        <a:graphic>
          <a:graphicData uri="http://schemas.openxmlformats.org/presentationml/2006/ole">
            <mc:AlternateContent xmlns:mc="http://schemas.openxmlformats.org/markup-compatibility/2006">
              <mc:Choice xmlns:v="urn:schemas-microsoft-com:vml" Requires="v">
                <p:oleObj spid="_x0000_s3854" name="Equation" r:id="rId3" imgW="1511280" imgH="342720" progId="Equation.DSMT4">
                  <p:embed/>
                </p:oleObj>
              </mc:Choice>
              <mc:Fallback>
                <p:oleObj name="Equation" r:id="rId3" imgW="151128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04864"/>
                        <a:ext cx="324802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887389736"/>
              </p:ext>
            </p:extLst>
          </p:nvPr>
        </p:nvGraphicFramePr>
        <p:xfrm>
          <a:off x="2915816" y="3573016"/>
          <a:ext cx="3411537" cy="765175"/>
        </p:xfrm>
        <a:graphic>
          <a:graphicData uri="http://schemas.openxmlformats.org/presentationml/2006/ole">
            <mc:AlternateContent xmlns:mc="http://schemas.openxmlformats.org/markup-compatibility/2006">
              <mc:Choice xmlns:v="urn:schemas-microsoft-com:vml" Requires="v">
                <p:oleObj spid="_x0000_s3855" name="Equation" r:id="rId5" imgW="1587240" imgH="355320" progId="Equation.DSMT4">
                  <p:embed/>
                </p:oleObj>
              </mc:Choice>
              <mc:Fallback>
                <p:oleObj name="Equation" r:id="rId5" imgW="1587240" imgH="3553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573016"/>
                        <a:ext cx="3411537"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966943831"/>
              </p:ext>
            </p:extLst>
          </p:nvPr>
        </p:nvGraphicFramePr>
        <p:xfrm>
          <a:off x="2843808" y="4941168"/>
          <a:ext cx="3711575" cy="765175"/>
        </p:xfrm>
        <a:graphic>
          <a:graphicData uri="http://schemas.openxmlformats.org/presentationml/2006/ole">
            <mc:AlternateContent xmlns:mc="http://schemas.openxmlformats.org/markup-compatibility/2006">
              <mc:Choice xmlns:v="urn:schemas-microsoft-com:vml" Requires="v">
                <p:oleObj spid="_x0000_s3856" name="Equation" r:id="rId7" imgW="1726920" imgH="355320" progId="Equation.DSMT4">
                  <p:embed/>
                </p:oleObj>
              </mc:Choice>
              <mc:Fallback>
                <p:oleObj name="Equation" r:id="rId7" imgW="1726920" imgH="3553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4941168"/>
                        <a:ext cx="37115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9" name="流程图: 可选过程 8">
            <a:hlinkClick r:id="rId9"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0" name="流程图: 可选过程 9">
            <a:hlinkClick r:id="rId10"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1" name="流程图: 可选过程 10">
            <a:hlinkClick r:id="rId11"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2" name="流程图: 可选过程 11">
            <a:hlinkClick r:id="rId12"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70135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normAutofit lnSpcReduction="10000"/>
          </a:bodyPr>
          <a:lstStyle/>
          <a:p>
            <a:pPr>
              <a:buNone/>
            </a:pPr>
            <a:r>
              <a:rPr lang="en-US" altLang="zh-CN" dirty="0" smtClean="0"/>
              <a:t>2</a:t>
            </a:r>
            <a:r>
              <a:rPr lang="zh-CN" altLang="en-US" dirty="0" smtClean="0"/>
              <a:t>、密码系统的乘积</a:t>
            </a:r>
            <a:endParaRPr lang="en-US" altLang="zh-CN" dirty="0" smtClean="0"/>
          </a:p>
          <a:p>
            <a:pPr lvl="1"/>
            <a:r>
              <a:rPr lang="zh-CN" altLang="en-US" dirty="0" smtClean="0"/>
              <a:t>若密码系统</a:t>
            </a:r>
            <a:r>
              <a:rPr lang="en-US" altLang="zh-CN" dirty="0" smtClean="0"/>
              <a:t>R</a:t>
            </a:r>
            <a:r>
              <a:rPr lang="zh-CN" altLang="en-US" dirty="0" smtClean="0"/>
              <a:t>的消息空间和密码系统</a:t>
            </a:r>
            <a:r>
              <a:rPr lang="en-US" altLang="zh-CN" dirty="0" smtClean="0"/>
              <a:t>T</a:t>
            </a:r>
            <a:r>
              <a:rPr lang="zh-CN" altLang="en-US" dirty="0" smtClean="0"/>
              <a:t>的密文空间相同，则存在乘积系统</a:t>
            </a:r>
            <a:r>
              <a:rPr lang="en-US" altLang="zh-CN" dirty="0" smtClean="0"/>
              <a:t>S</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系统</a:t>
            </a:r>
            <a:r>
              <a:rPr lang="en-US" altLang="zh-CN" dirty="0" smtClean="0"/>
              <a:t>S</a:t>
            </a:r>
            <a:r>
              <a:rPr lang="zh-CN" altLang="en-US" dirty="0" smtClean="0"/>
              <a:t>首先用密码系统</a:t>
            </a:r>
            <a:r>
              <a:rPr lang="en-US" altLang="zh-CN" dirty="0" smtClean="0"/>
              <a:t>T</a:t>
            </a:r>
            <a:r>
              <a:rPr lang="zh-CN" altLang="en-US" dirty="0" smtClean="0"/>
              <a:t>加密明文，再将得到的密文用密码系统</a:t>
            </a:r>
            <a:r>
              <a:rPr lang="en-US" altLang="zh-CN" dirty="0" smtClean="0"/>
              <a:t>R</a:t>
            </a:r>
            <a:r>
              <a:rPr lang="zh-CN" altLang="en-US" dirty="0" smtClean="0"/>
              <a:t>加密。</a:t>
            </a:r>
            <a:endParaRPr lang="en-US" altLang="zh-CN" dirty="0" smtClean="0"/>
          </a:p>
          <a:p>
            <a:pPr lvl="1"/>
            <a:endParaRPr lang="en-US" altLang="zh-CN" dirty="0" smtClean="0"/>
          </a:p>
          <a:p>
            <a:pPr lvl="1"/>
            <a:r>
              <a:rPr lang="zh-CN" altLang="en-US" dirty="0" smtClean="0"/>
              <a:t>设系统</a:t>
            </a:r>
            <a:r>
              <a:rPr lang="en-US" altLang="zh-CN" dirty="0" smtClean="0"/>
              <a:t>T</a:t>
            </a:r>
            <a:r>
              <a:rPr lang="zh-CN" altLang="en-US" dirty="0"/>
              <a:t>有映射</a:t>
            </a:r>
            <a:r>
              <a:rPr lang="en-US" altLang="zh-CN" dirty="0">
                <a:solidFill>
                  <a:schemeClr val="accent5"/>
                </a:solidFill>
              </a:rPr>
              <a:t>T</a:t>
            </a:r>
            <a:r>
              <a:rPr lang="en-US" altLang="zh-CN" baseline="-25000" dirty="0">
                <a:solidFill>
                  <a:schemeClr val="accent5"/>
                </a:solidFill>
              </a:rPr>
              <a:t>1</a:t>
            </a:r>
            <a:r>
              <a:rPr lang="en-US" altLang="zh-CN" dirty="0">
                <a:solidFill>
                  <a:schemeClr val="accent5"/>
                </a:solidFill>
              </a:rPr>
              <a:t>,T</a:t>
            </a:r>
            <a:r>
              <a:rPr lang="en-US" altLang="zh-CN" baseline="-25000" dirty="0">
                <a:solidFill>
                  <a:schemeClr val="accent5"/>
                </a:solidFill>
              </a:rPr>
              <a:t>2</a:t>
            </a:r>
            <a:r>
              <a:rPr lang="en-US" altLang="zh-CN" dirty="0">
                <a:solidFill>
                  <a:schemeClr val="accent5"/>
                </a:solidFill>
              </a:rPr>
              <a:t>,…,T</a:t>
            </a:r>
            <a:r>
              <a:rPr lang="en-US" altLang="zh-CN" baseline="-25000" dirty="0">
                <a:solidFill>
                  <a:schemeClr val="accent5"/>
                </a:solidFill>
              </a:rPr>
              <a:t>m</a:t>
            </a:r>
            <a:r>
              <a:rPr lang="zh-CN" altLang="en-US" dirty="0" smtClean="0"/>
              <a:t>，概率分别为</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,…,p</a:t>
            </a:r>
            <a:r>
              <a:rPr lang="en-US" altLang="zh-CN" baseline="-25000" dirty="0" smtClean="0">
                <a:solidFill>
                  <a:schemeClr val="tx2"/>
                </a:solidFill>
              </a:rPr>
              <a:t>m</a:t>
            </a:r>
          </a:p>
          <a:p>
            <a:pPr lvl="1"/>
            <a:r>
              <a:rPr lang="zh-CN" altLang="en-US" dirty="0" smtClean="0"/>
              <a:t>设系统</a:t>
            </a:r>
            <a:r>
              <a:rPr lang="en-US" altLang="zh-CN" dirty="0" smtClean="0"/>
              <a:t>R</a:t>
            </a:r>
            <a:r>
              <a:rPr lang="zh-CN" altLang="en-US" dirty="0"/>
              <a:t>有映射</a:t>
            </a:r>
            <a:r>
              <a:rPr lang="en-US" altLang="zh-CN" dirty="0">
                <a:solidFill>
                  <a:schemeClr val="accent5"/>
                </a:solidFill>
              </a:rPr>
              <a:t>R</a:t>
            </a:r>
            <a:r>
              <a:rPr lang="en-US" altLang="zh-CN" baseline="-25000" dirty="0">
                <a:solidFill>
                  <a:schemeClr val="accent5"/>
                </a:solidFill>
              </a:rPr>
              <a:t>1</a:t>
            </a:r>
            <a:r>
              <a:rPr lang="en-US" altLang="zh-CN" dirty="0">
                <a:solidFill>
                  <a:schemeClr val="accent5"/>
                </a:solidFill>
              </a:rPr>
              <a:t>,R</a:t>
            </a:r>
            <a:r>
              <a:rPr lang="en-US" altLang="zh-CN" baseline="-25000" dirty="0">
                <a:solidFill>
                  <a:schemeClr val="accent5"/>
                </a:solidFill>
              </a:rPr>
              <a:t>2</a:t>
            </a:r>
            <a:r>
              <a:rPr lang="en-US" altLang="zh-CN" dirty="0">
                <a:solidFill>
                  <a:schemeClr val="accent5"/>
                </a:solidFill>
              </a:rPr>
              <a:t>,…,</a:t>
            </a:r>
            <a:r>
              <a:rPr lang="en-US" altLang="zh-CN" dirty="0" err="1">
                <a:solidFill>
                  <a:schemeClr val="accent5"/>
                </a:solidFill>
              </a:rPr>
              <a:t>R</a:t>
            </a:r>
            <a:r>
              <a:rPr lang="en-US" altLang="zh-CN" baseline="-25000" dirty="0" err="1">
                <a:solidFill>
                  <a:schemeClr val="accent5"/>
                </a:solidFill>
              </a:rPr>
              <a:t>n</a:t>
            </a:r>
            <a:r>
              <a:rPr lang="zh-CN" altLang="en-US" dirty="0"/>
              <a:t>，</a:t>
            </a:r>
            <a:r>
              <a:rPr lang="zh-CN" altLang="en-US" dirty="0" smtClean="0"/>
              <a:t>概率分别为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k</a:t>
            </a:r>
            <a:endParaRPr lang="en-US" altLang="zh-CN" baseline="-25000" dirty="0" smtClean="0">
              <a:solidFill>
                <a:schemeClr val="tx2"/>
              </a:solidFill>
            </a:endParaRPr>
          </a:p>
          <a:p>
            <a:pPr lvl="1"/>
            <a:r>
              <a:rPr lang="zh-CN" altLang="en-US" dirty="0" smtClean="0"/>
              <a:t>则系统</a:t>
            </a:r>
            <a:r>
              <a:rPr lang="en-US" altLang="zh-CN" dirty="0" smtClean="0"/>
              <a:t>S</a:t>
            </a:r>
            <a:r>
              <a:rPr lang="zh-CN" altLang="en-US" dirty="0" smtClean="0"/>
              <a:t>有映射</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n</a:t>
            </a:r>
            <a:r>
              <a:rPr lang="en-US" altLang="zh-CN" dirty="0" smtClean="0">
                <a:solidFill>
                  <a:schemeClr val="accent5"/>
                </a:solidFill>
              </a:rPr>
              <a:t>T</a:t>
            </a:r>
            <a:r>
              <a:rPr lang="en-US" altLang="zh-CN" baseline="-25000" dirty="0" smtClean="0">
                <a:solidFill>
                  <a:schemeClr val="accent5"/>
                </a:solidFill>
              </a:rPr>
              <a:t>1</a:t>
            </a:r>
            <a:r>
              <a:rPr lang="en-US" altLang="zh-CN" dirty="0" smtClean="0">
                <a:solidFill>
                  <a:schemeClr val="accent5"/>
                </a:solidFill>
              </a:rPr>
              <a:t>,…,R</a:t>
            </a:r>
            <a:r>
              <a:rPr lang="en-US" altLang="zh-CN" baseline="-25000" dirty="0" smtClean="0">
                <a:solidFill>
                  <a:schemeClr val="accent5"/>
                </a:solidFill>
              </a:rPr>
              <a:t>1</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,R</a:t>
            </a:r>
            <a:r>
              <a:rPr lang="en-US" altLang="zh-CN" baseline="-25000" dirty="0" smtClean="0">
                <a:solidFill>
                  <a:schemeClr val="accent5"/>
                </a:solidFill>
              </a:rPr>
              <a:t>2</a:t>
            </a:r>
            <a:r>
              <a:rPr lang="en-US" altLang="zh-CN" dirty="0" smtClean="0">
                <a:solidFill>
                  <a:schemeClr val="accent5"/>
                </a:solidFill>
              </a:rPr>
              <a:t>T</a:t>
            </a:r>
            <a:r>
              <a:rPr lang="en-US" altLang="zh-CN" baseline="-25000" dirty="0" smtClean="0">
                <a:solidFill>
                  <a:schemeClr val="accent5"/>
                </a:solidFill>
              </a:rPr>
              <a:t>m</a:t>
            </a:r>
            <a:r>
              <a:rPr lang="en-US" altLang="zh-CN" dirty="0" smtClean="0">
                <a:solidFill>
                  <a:schemeClr val="accent5"/>
                </a:solidFill>
              </a:rPr>
              <a:t>,…,</a:t>
            </a:r>
            <a:r>
              <a:rPr lang="en-US" altLang="zh-CN" dirty="0" err="1" smtClean="0">
                <a:solidFill>
                  <a:schemeClr val="accent5"/>
                </a:solidFill>
              </a:rPr>
              <a:t>R</a:t>
            </a:r>
            <a:r>
              <a:rPr lang="en-US" altLang="zh-CN" baseline="-25000" dirty="0" err="1" smtClean="0">
                <a:solidFill>
                  <a:schemeClr val="accent5"/>
                </a:solidFill>
              </a:rPr>
              <a:t>n</a:t>
            </a:r>
            <a:r>
              <a:rPr lang="en-US" altLang="zh-CN" dirty="0" err="1" smtClean="0">
                <a:solidFill>
                  <a:schemeClr val="accent5"/>
                </a:solidFill>
              </a:rPr>
              <a:t>T</a:t>
            </a:r>
            <a:r>
              <a:rPr lang="en-US" altLang="zh-CN" baseline="-25000" dirty="0" err="1" smtClean="0">
                <a:solidFill>
                  <a:schemeClr val="accent5"/>
                </a:solidFill>
              </a:rPr>
              <a:t>m</a:t>
            </a:r>
            <a:r>
              <a:rPr lang="zh-CN" altLang="en-US" dirty="0" smtClean="0"/>
              <a:t>，对应概率为</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,…,q</a:t>
            </a:r>
            <a:r>
              <a:rPr lang="en-US" altLang="zh-CN" baseline="-25000" dirty="0" smtClean="0">
                <a:solidFill>
                  <a:schemeClr val="tx2"/>
                </a:solidFill>
              </a:rPr>
              <a:t>1</a:t>
            </a:r>
            <a:r>
              <a:rPr lang="en-US" altLang="zh-CN" dirty="0" smtClean="0">
                <a:solidFill>
                  <a:schemeClr val="tx2"/>
                </a:solidFill>
              </a:rPr>
              <a:t>p</a:t>
            </a:r>
            <a:r>
              <a:rPr lang="en-US" altLang="zh-CN" baseline="-25000" dirty="0" smtClean="0">
                <a:solidFill>
                  <a:schemeClr val="tx2"/>
                </a:solidFill>
              </a:rPr>
              <a:t>m</a:t>
            </a:r>
            <a:r>
              <a:rPr lang="en-US" altLang="zh-CN" dirty="0" smtClean="0">
                <a:solidFill>
                  <a:schemeClr val="tx2"/>
                </a:solidFill>
              </a:rPr>
              <a:t>,…,q</a:t>
            </a:r>
            <a:r>
              <a:rPr lang="en-US" altLang="zh-CN" baseline="-25000" dirty="0" smtClean="0">
                <a:solidFill>
                  <a:schemeClr val="tx2"/>
                </a:solidFill>
              </a:rPr>
              <a:t>n</a:t>
            </a:r>
            <a:r>
              <a:rPr lang="en-US" altLang="zh-CN" dirty="0" smtClean="0">
                <a:solidFill>
                  <a:schemeClr val="tx2"/>
                </a:solidFill>
              </a:rPr>
              <a:t>p</a:t>
            </a:r>
            <a:r>
              <a:rPr lang="en-US" altLang="zh-CN" baseline="-25000" dirty="0" smtClean="0">
                <a:solidFill>
                  <a:schemeClr val="tx2"/>
                </a:solidFill>
              </a:rPr>
              <a:t>1</a:t>
            </a:r>
            <a:r>
              <a:rPr lang="en-US" altLang="zh-CN" dirty="0" smtClean="0">
                <a:solidFill>
                  <a:schemeClr val="tx2"/>
                </a:solidFill>
              </a:rPr>
              <a:t>,q</a:t>
            </a:r>
            <a:r>
              <a:rPr lang="en-US" altLang="zh-CN" baseline="-25000" dirty="0" smtClean="0">
                <a:solidFill>
                  <a:schemeClr val="tx2"/>
                </a:solidFill>
              </a:rPr>
              <a:t>n</a:t>
            </a:r>
            <a:r>
              <a:rPr lang="en-US" altLang="zh-CN" dirty="0" smtClean="0">
                <a:solidFill>
                  <a:schemeClr val="tx2"/>
                </a:solidFill>
              </a:rPr>
              <a:t>p</a:t>
            </a:r>
            <a:r>
              <a:rPr lang="en-US" altLang="zh-CN" baseline="-25000" dirty="0" smtClean="0">
                <a:solidFill>
                  <a:schemeClr val="tx2"/>
                </a:solidFill>
              </a:rPr>
              <a:t>2</a:t>
            </a:r>
            <a:r>
              <a:rPr lang="en-US" altLang="zh-CN" dirty="0" smtClean="0">
                <a:solidFill>
                  <a:schemeClr val="tx2"/>
                </a:solidFill>
              </a:rPr>
              <a:t>,…,</a:t>
            </a:r>
            <a:r>
              <a:rPr lang="en-US" altLang="zh-CN" dirty="0" err="1" smtClean="0">
                <a:solidFill>
                  <a:schemeClr val="tx2"/>
                </a:solidFill>
              </a:rPr>
              <a:t>q</a:t>
            </a:r>
            <a:r>
              <a:rPr lang="en-US" altLang="zh-CN" baseline="-25000" dirty="0" err="1" smtClean="0">
                <a:solidFill>
                  <a:schemeClr val="tx2"/>
                </a:solidFill>
              </a:rPr>
              <a:t>n</a:t>
            </a:r>
            <a:r>
              <a:rPr lang="en-US" altLang="zh-CN" dirty="0" err="1" smtClean="0">
                <a:solidFill>
                  <a:schemeClr val="tx2"/>
                </a:solidFill>
              </a:rPr>
              <a:t>p</a:t>
            </a:r>
            <a:r>
              <a:rPr lang="en-US" altLang="zh-CN" baseline="-25000" dirty="0" err="1" smtClean="0">
                <a:solidFill>
                  <a:schemeClr val="tx2"/>
                </a:solidFill>
              </a:rPr>
              <a:t>m</a:t>
            </a:r>
            <a:endParaRPr lang="en-US" altLang="zh-CN" dirty="0" smtClean="0">
              <a:solidFill>
                <a:schemeClr val="tx2"/>
              </a:solidFill>
            </a:endParaRPr>
          </a:p>
        </p:txBody>
      </p:sp>
      <p:graphicFrame>
        <p:nvGraphicFramePr>
          <p:cNvPr id="33794" name="Object 2"/>
          <p:cNvGraphicFramePr>
            <a:graphicFrameLocks noChangeAspect="1"/>
          </p:cNvGraphicFramePr>
          <p:nvPr/>
        </p:nvGraphicFramePr>
        <p:xfrm>
          <a:off x="4133854" y="2689223"/>
          <a:ext cx="1009650" cy="382587"/>
        </p:xfrm>
        <a:graphic>
          <a:graphicData uri="http://schemas.openxmlformats.org/presentationml/2006/ole">
            <mc:AlternateContent xmlns:mc="http://schemas.openxmlformats.org/markup-compatibility/2006">
              <mc:Choice xmlns:v="urn:schemas-microsoft-com:vml" Requires="v">
                <p:oleObj spid="_x0000_s4358" name="Equation" r:id="rId3" imgW="469800" imgH="177480" progId="Equation.DSMT4">
                  <p:embed/>
                </p:oleObj>
              </mc:Choice>
              <mc:Fallback>
                <p:oleObj name="Equation" r:id="rId3" imgW="46980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4" y="2689223"/>
                        <a:ext cx="100965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318997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运算律</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乘积密码一般不满足交换律</a:t>
            </a:r>
            <a:endParaRPr lang="en-US" altLang="zh-CN" dirty="0" smtClean="0">
              <a:solidFill>
                <a:srgbClr val="FF0000"/>
              </a:solidFill>
            </a:endParaRPr>
          </a:p>
          <a:p>
            <a:pPr lvl="1"/>
            <a:endParaRPr lang="en-US" altLang="zh-CN" dirty="0" smtClean="0"/>
          </a:p>
          <a:p>
            <a:pPr lvl="1"/>
            <a:r>
              <a:rPr lang="zh-CN" altLang="en-US" dirty="0" smtClean="0"/>
              <a:t>特殊情况下可交换，例如单表代换和置换。</a:t>
            </a:r>
            <a:endParaRPr lang="en-US" altLang="zh-CN" dirty="0" smtClean="0"/>
          </a:p>
          <a:p>
            <a:pPr lvl="1"/>
            <a:endParaRPr lang="en-US" altLang="zh-CN" dirty="0" smtClean="0"/>
          </a:p>
          <a:p>
            <a:pPr lvl="1"/>
            <a:r>
              <a:rPr lang="zh-CN" altLang="en-US" dirty="0" smtClean="0"/>
              <a:t>若</a:t>
            </a:r>
            <a:r>
              <a:rPr lang="en-US" altLang="zh-CN" dirty="0" err="1" smtClean="0"/>
              <a:t>T</a:t>
            </a:r>
            <a:r>
              <a:rPr lang="en-US" altLang="zh-CN" baseline="-25000" dirty="0" err="1" smtClean="0"/>
              <a:t>i</a:t>
            </a:r>
            <a:r>
              <a:rPr lang="en-US" altLang="zh-CN" dirty="0" err="1" smtClean="0"/>
              <a:t>R</a:t>
            </a:r>
            <a:r>
              <a:rPr lang="en-US" altLang="zh-CN" baseline="-25000" dirty="0" err="1" smtClean="0"/>
              <a:t>j</a:t>
            </a:r>
            <a:r>
              <a:rPr lang="zh-CN" altLang="en-US" dirty="0" smtClean="0"/>
              <a:t>满足交换律，则</a:t>
            </a:r>
            <a:r>
              <a:rPr lang="en-US" altLang="zh-CN" dirty="0" smtClean="0"/>
              <a:t>TR</a:t>
            </a:r>
            <a:r>
              <a:rPr lang="zh-CN" altLang="en-US" dirty="0" smtClean="0"/>
              <a:t>满足交换律；</a:t>
            </a:r>
            <a:endParaRPr lang="en-US" altLang="zh-CN" dirty="0" smtClean="0"/>
          </a:p>
          <a:p>
            <a:pPr lvl="1"/>
            <a:r>
              <a:rPr lang="zh-CN" altLang="en-US" dirty="0" smtClean="0"/>
              <a:t>若</a:t>
            </a:r>
            <a:r>
              <a:rPr lang="en-US" altLang="zh-CN" dirty="0" smtClean="0"/>
              <a:t>TR</a:t>
            </a:r>
            <a:r>
              <a:rPr lang="zh-CN" altLang="en-US" dirty="0" smtClean="0"/>
              <a:t>满足交换律，</a:t>
            </a:r>
            <a:r>
              <a:rPr lang="en-US" altLang="zh-CN" dirty="0" err="1" smtClean="0"/>
              <a:t>T</a:t>
            </a:r>
            <a:r>
              <a:rPr lang="en-US" altLang="zh-CN" baseline="-25000" dirty="0" err="1" smtClean="0"/>
              <a:t>i</a:t>
            </a:r>
            <a:r>
              <a:rPr lang="en-US" altLang="zh-CN" dirty="0" err="1" smtClean="0"/>
              <a:t>R</a:t>
            </a:r>
            <a:r>
              <a:rPr lang="en-US" altLang="zh-CN" baseline="-25000" dirty="0" err="1" smtClean="0"/>
              <a:t>j</a:t>
            </a:r>
            <a:r>
              <a:rPr lang="zh-CN" altLang="en-US" dirty="0" smtClean="0"/>
              <a:t>不一定满足交换律</a:t>
            </a:r>
            <a:endParaRPr lang="en-US" altLang="zh-CN" dirty="0" smtClean="0"/>
          </a:p>
          <a:p>
            <a:pPr lvl="2"/>
            <a:r>
              <a:rPr lang="zh-CN" altLang="en-US" dirty="0" smtClean="0"/>
              <a:t>例如</a:t>
            </a:r>
            <a:r>
              <a:rPr lang="en-US" altLang="zh-CN" dirty="0" err="1" smtClean="0"/>
              <a:t>T</a:t>
            </a:r>
            <a:r>
              <a:rPr lang="en-US" altLang="zh-CN" baseline="-25000" dirty="0" err="1" smtClean="0"/>
              <a:t>a</a:t>
            </a:r>
            <a:r>
              <a:rPr lang="en-US" altLang="zh-CN" dirty="0" err="1" smtClean="0"/>
              <a:t>R</a:t>
            </a:r>
            <a:r>
              <a:rPr lang="en-US" altLang="zh-CN" baseline="-25000" dirty="0" err="1" smtClean="0"/>
              <a:t>b</a:t>
            </a:r>
            <a:r>
              <a:rPr lang="en-US" altLang="zh-CN" dirty="0" smtClean="0"/>
              <a:t>=</a:t>
            </a:r>
            <a:r>
              <a:rPr lang="en-US" altLang="zh-CN" dirty="0" err="1" smtClean="0"/>
              <a:t>R</a:t>
            </a:r>
            <a:r>
              <a:rPr lang="en-US" altLang="zh-CN" baseline="-25000" dirty="0" err="1" smtClean="0"/>
              <a:t>c</a:t>
            </a:r>
            <a:r>
              <a:rPr lang="en-US" altLang="zh-CN" dirty="0" err="1" smtClean="0"/>
              <a:t>T</a:t>
            </a:r>
            <a:r>
              <a:rPr lang="en-US" altLang="zh-CN" baseline="-25000" dirty="0" err="1" smtClean="0"/>
              <a:t>d</a:t>
            </a:r>
            <a:r>
              <a:rPr lang="zh-CN" altLang="en-US" dirty="0" smtClean="0"/>
              <a:t>，</a:t>
            </a:r>
            <a:r>
              <a:rPr lang="en-US" altLang="zh-CN" dirty="0" err="1" smtClean="0"/>
              <a:t>T</a:t>
            </a:r>
            <a:r>
              <a:rPr lang="en-US" altLang="zh-CN" baseline="-25000" dirty="0" err="1" smtClean="0"/>
              <a:t>c</a:t>
            </a:r>
            <a:r>
              <a:rPr lang="en-US" altLang="zh-CN" dirty="0" err="1" smtClean="0"/>
              <a:t>R</a:t>
            </a:r>
            <a:r>
              <a:rPr lang="en-US" altLang="zh-CN" baseline="-25000" dirty="0" err="1" smtClean="0"/>
              <a:t>d</a:t>
            </a:r>
            <a:r>
              <a:rPr lang="en-US" altLang="zh-CN" dirty="0" smtClean="0"/>
              <a:t>=</a:t>
            </a:r>
            <a:r>
              <a:rPr lang="en-US" altLang="zh-CN" dirty="0" err="1" smtClean="0"/>
              <a:t>R</a:t>
            </a:r>
            <a:r>
              <a:rPr lang="en-US" altLang="zh-CN" baseline="-25000" dirty="0" err="1" smtClean="0"/>
              <a:t>a</a:t>
            </a:r>
            <a:r>
              <a:rPr lang="en-US" altLang="zh-CN" dirty="0" err="1" smtClean="0"/>
              <a:t>T</a:t>
            </a:r>
            <a:r>
              <a:rPr lang="en-US" altLang="zh-CN" baseline="-25000" dirty="0" err="1" smtClean="0"/>
              <a:t>b</a:t>
            </a:r>
            <a:endParaRPr lang="en-US" altLang="zh-CN" baseline="-25000" dirty="0" smtClean="0"/>
          </a:p>
          <a:p>
            <a:pPr lvl="1"/>
            <a:endParaRPr lang="en-US" altLang="zh-CN" dirty="0" smtClean="0">
              <a:solidFill>
                <a:srgbClr val="FF0000"/>
              </a:solidFill>
            </a:endParaRPr>
          </a:p>
          <a:p>
            <a:r>
              <a:rPr lang="zh-CN" altLang="en-US" dirty="0" smtClean="0">
                <a:solidFill>
                  <a:srgbClr val="FF0000"/>
                </a:solidFill>
              </a:rPr>
              <a:t>乘积密码满足结合律</a:t>
            </a:r>
            <a:endParaRPr lang="en-US" altLang="zh-CN" dirty="0" smtClean="0">
              <a:solidFill>
                <a:srgbClr val="FF0000"/>
              </a:solidFill>
            </a:endParaRPr>
          </a:p>
          <a:p>
            <a:endParaRPr lang="en-US" altLang="zh-CN" dirty="0" smtClean="0"/>
          </a:p>
          <a:p>
            <a:pPr>
              <a:buNone/>
            </a:pPr>
            <a:endParaRPr lang="zh-CN" altLang="en-US" dirty="0"/>
          </a:p>
        </p:txBody>
      </p:sp>
      <p:graphicFrame>
        <p:nvGraphicFramePr>
          <p:cNvPr id="34818" name="Object 2"/>
          <p:cNvGraphicFramePr>
            <a:graphicFrameLocks noChangeAspect="1"/>
          </p:cNvGraphicFramePr>
          <p:nvPr>
            <p:extLst>
              <p:ext uri="{D42A27DB-BD31-4B8C-83A1-F6EECF244321}">
                <p14:modId xmlns:p14="http://schemas.microsoft.com/office/powerpoint/2010/main" val="3292882556"/>
              </p:ext>
            </p:extLst>
          </p:nvPr>
        </p:nvGraphicFramePr>
        <p:xfrm>
          <a:off x="3707904" y="1844824"/>
          <a:ext cx="1309687" cy="355600"/>
        </p:xfrm>
        <a:graphic>
          <a:graphicData uri="http://schemas.openxmlformats.org/presentationml/2006/ole">
            <mc:AlternateContent xmlns:mc="http://schemas.openxmlformats.org/markup-compatibility/2006">
              <mc:Choice xmlns:v="urn:schemas-microsoft-com:vml" Requires="v">
                <p:oleObj spid="_x0000_s5642" name="Equation" r:id="rId3" imgW="609480" imgH="164880" progId="Equation.DSMT4">
                  <p:embed/>
                </p:oleObj>
              </mc:Choice>
              <mc:Fallback>
                <p:oleObj name="Equation" r:id="rId3" imgW="6094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844824"/>
                        <a:ext cx="1309687"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80325282"/>
              </p:ext>
            </p:extLst>
          </p:nvPr>
        </p:nvGraphicFramePr>
        <p:xfrm>
          <a:off x="3131840" y="5373216"/>
          <a:ext cx="3165475" cy="547688"/>
        </p:xfrm>
        <a:graphic>
          <a:graphicData uri="http://schemas.openxmlformats.org/presentationml/2006/ole">
            <mc:AlternateContent xmlns:mc="http://schemas.openxmlformats.org/markup-compatibility/2006">
              <mc:Choice xmlns:v="urn:schemas-microsoft-com:vml" Requires="v">
                <p:oleObj spid="_x0000_s5643" name="Equation" r:id="rId5" imgW="1473120" imgH="253800" progId="Equation.DSMT4">
                  <p:embed/>
                </p:oleObj>
              </mc:Choice>
              <mc:Fallback>
                <p:oleObj name="Equation" r:id="rId5" imgW="14731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5373216"/>
                        <a:ext cx="31654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23494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运算律</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加权和密码满足结合律</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r>
              <a:rPr lang="zh-CN" altLang="en-US" dirty="0" smtClean="0">
                <a:solidFill>
                  <a:srgbClr val="FF0000"/>
                </a:solidFill>
              </a:rPr>
              <a:t>分配律</a:t>
            </a:r>
            <a:endParaRPr lang="en-US" altLang="zh-CN" dirty="0" smtClean="0">
              <a:solidFill>
                <a:srgbClr val="FF0000"/>
              </a:solidFill>
            </a:endParaRPr>
          </a:p>
          <a:p>
            <a:endParaRPr lang="en-US" altLang="zh-CN" dirty="0" smtClean="0"/>
          </a:p>
          <a:p>
            <a:endParaRPr lang="zh-CN" altLang="en-US" dirty="0"/>
          </a:p>
        </p:txBody>
      </p:sp>
      <p:graphicFrame>
        <p:nvGraphicFramePr>
          <p:cNvPr id="8" name="Object 2"/>
          <p:cNvGraphicFramePr>
            <a:graphicFrameLocks noChangeAspect="1"/>
          </p:cNvGraphicFramePr>
          <p:nvPr/>
        </p:nvGraphicFramePr>
        <p:xfrm>
          <a:off x="2071670" y="2214554"/>
          <a:ext cx="4884737" cy="547688"/>
        </p:xfrm>
        <a:graphic>
          <a:graphicData uri="http://schemas.openxmlformats.org/presentationml/2006/ole">
            <mc:AlternateContent xmlns:mc="http://schemas.openxmlformats.org/markup-compatibility/2006">
              <mc:Choice xmlns:v="urn:schemas-microsoft-com:vml" Requires="v">
                <p:oleObj spid="_x0000_s6926" name="Equation" r:id="rId3" imgW="2273040" imgH="253800" progId="Equation.DSMT4">
                  <p:embed/>
                </p:oleObj>
              </mc:Choice>
              <mc:Fallback>
                <p:oleObj name="Equation" r:id="rId3" imgW="22730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2214554"/>
                        <a:ext cx="488473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nvGraphicFramePr>
        <p:xfrm>
          <a:off x="2973400" y="4071938"/>
          <a:ext cx="3384550" cy="547687"/>
        </p:xfrm>
        <a:graphic>
          <a:graphicData uri="http://schemas.openxmlformats.org/presentationml/2006/ole">
            <mc:AlternateContent xmlns:mc="http://schemas.openxmlformats.org/markup-compatibility/2006">
              <mc:Choice xmlns:v="urn:schemas-microsoft-com:vml" Requires="v">
                <p:oleObj spid="_x0000_s6927" name="Equation" r:id="rId5" imgW="1574640" imgH="253800" progId="Equation.DSMT4">
                  <p:embed/>
                </p:oleObj>
              </mc:Choice>
              <mc:Fallback>
                <p:oleObj name="Equation" r:id="rId5" imgW="15746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3400" y="4071938"/>
                        <a:ext cx="33845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nvGraphicFramePr>
        <p:xfrm>
          <a:off x="3000364" y="4929188"/>
          <a:ext cx="3384550" cy="547687"/>
        </p:xfrm>
        <a:graphic>
          <a:graphicData uri="http://schemas.openxmlformats.org/presentationml/2006/ole">
            <mc:AlternateContent xmlns:mc="http://schemas.openxmlformats.org/markup-compatibility/2006">
              <mc:Choice xmlns:v="urn:schemas-microsoft-com:vml" Requires="v">
                <p:oleObj spid="_x0000_s6928" name="Equation" r:id="rId7" imgW="1574640" imgH="253800" progId="Equation.DSMT4">
                  <p:embed/>
                </p:oleObj>
              </mc:Choice>
              <mc:Fallback>
                <p:oleObj name="Equation" r:id="rId7" imgW="15746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64" y="4929188"/>
                        <a:ext cx="338455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11" name="流程图: 可选过程 10">
            <a:hlinkClick r:id="rId9"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2" name="流程图: 可选过程 11">
            <a:hlinkClick r:id="rId10"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3" name="流程图: 可选过程 12">
            <a:hlinkClick r:id="rId11"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4" name="流程图: 可选过程 13">
            <a:hlinkClick r:id="rId12"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00879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自同构与幂等</a:t>
            </a:r>
            <a:endParaRPr lang="zh-CN" altLang="en-US" dirty="0"/>
          </a:p>
        </p:txBody>
      </p:sp>
      <p:sp>
        <p:nvSpPr>
          <p:cNvPr id="3" name="内容占位符 2"/>
          <p:cNvSpPr>
            <a:spLocks noGrp="1"/>
          </p:cNvSpPr>
          <p:nvPr>
            <p:ph idx="1"/>
          </p:nvPr>
        </p:nvSpPr>
        <p:spPr/>
        <p:txBody>
          <a:bodyPr/>
          <a:lstStyle/>
          <a:p>
            <a:r>
              <a:rPr lang="zh-CN" altLang="en-US" dirty="0" smtClean="0"/>
              <a:t>定义：若密码系统</a:t>
            </a:r>
            <a:r>
              <a:rPr lang="en-US" altLang="zh-CN" dirty="0" smtClean="0"/>
              <a:t>T</a:t>
            </a:r>
            <a:r>
              <a:rPr lang="zh-CN" altLang="en-US" dirty="0" smtClean="0"/>
              <a:t>的消息空间与密文空间相同，则称它是</a:t>
            </a:r>
            <a:r>
              <a:rPr lang="zh-CN" altLang="en-US" dirty="0" smtClean="0">
                <a:solidFill>
                  <a:srgbClr val="FF0000"/>
                </a:solidFill>
              </a:rPr>
              <a:t>自同构</a:t>
            </a:r>
            <a:r>
              <a:rPr lang="zh-CN" altLang="en-US" dirty="0" smtClean="0"/>
              <a:t>的。</a:t>
            </a:r>
            <a:endParaRPr lang="en-US" altLang="zh-CN" dirty="0" smtClean="0"/>
          </a:p>
          <a:p>
            <a:pPr lvl="1"/>
            <a:r>
              <a:rPr lang="zh-CN" altLang="en-US" dirty="0" smtClean="0"/>
              <a:t>若密码系统</a:t>
            </a:r>
            <a:r>
              <a:rPr lang="en-US" altLang="zh-CN" dirty="0" smtClean="0"/>
              <a:t>T</a:t>
            </a:r>
            <a:r>
              <a:rPr lang="zh-CN" altLang="en-US" dirty="0" smtClean="0"/>
              <a:t>是自同构的，则可定义指数运算：</a:t>
            </a:r>
            <a:endParaRPr lang="en-US" altLang="zh-CN" dirty="0" smtClean="0"/>
          </a:p>
          <a:p>
            <a:endParaRPr lang="en-US" altLang="zh-CN" dirty="0" smtClean="0"/>
          </a:p>
          <a:p>
            <a:endParaRPr lang="en-US" altLang="zh-CN" dirty="0" smtClean="0"/>
          </a:p>
          <a:p>
            <a:r>
              <a:rPr lang="zh-CN" altLang="en-US" dirty="0" smtClean="0"/>
              <a:t>定义：若密码系统</a:t>
            </a:r>
            <a:r>
              <a:rPr lang="en-US" altLang="zh-CN" dirty="0" smtClean="0"/>
              <a:t>T</a:t>
            </a:r>
            <a:r>
              <a:rPr lang="zh-CN" altLang="en-US" dirty="0" smtClean="0"/>
              <a:t>满足</a:t>
            </a:r>
            <a:r>
              <a:rPr lang="en-US" altLang="zh-CN" dirty="0" smtClean="0"/>
              <a:t>TT=T</a:t>
            </a:r>
            <a:r>
              <a:rPr lang="zh-CN" altLang="en-US" dirty="0" smtClean="0"/>
              <a:t>，则称它是</a:t>
            </a:r>
            <a:r>
              <a:rPr lang="zh-CN" altLang="en-US" dirty="0" smtClean="0">
                <a:solidFill>
                  <a:srgbClr val="FF0000"/>
                </a:solidFill>
              </a:rPr>
              <a:t>幂等</a:t>
            </a:r>
            <a:r>
              <a:rPr lang="zh-CN" altLang="en-US" dirty="0" smtClean="0"/>
              <a:t>的。</a:t>
            </a:r>
            <a:endParaRPr lang="en-US" altLang="zh-CN" dirty="0" smtClean="0"/>
          </a:p>
          <a:p>
            <a:pPr lvl="1"/>
            <a:r>
              <a:rPr lang="zh-CN" altLang="en-US" dirty="0" smtClean="0"/>
              <a:t>维吉尼亚密码是幂等的</a:t>
            </a:r>
            <a:endParaRPr lang="en-US" altLang="zh-CN" dirty="0" smtClean="0"/>
          </a:p>
          <a:p>
            <a:pPr lvl="1"/>
            <a:endParaRPr lang="en-US" altLang="zh-CN" dirty="0" smtClean="0"/>
          </a:p>
          <a:p>
            <a:pPr lvl="1"/>
            <a:r>
              <a:rPr lang="zh-CN" altLang="en-US" dirty="0" smtClean="0"/>
              <a:t>某确定消息空间上的所有自同构密码系统构成了定义在加权加法和乘法上的代数簇。</a:t>
            </a:r>
            <a:endParaRPr lang="zh-CN" altLang="en-US" dirty="0"/>
          </a:p>
        </p:txBody>
      </p:sp>
      <p:graphicFrame>
        <p:nvGraphicFramePr>
          <p:cNvPr id="35842" name="Object 2"/>
          <p:cNvGraphicFramePr>
            <a:graphicFrameLocks noChangeAspect="1"/>
          </p:cNvGraphicFramePr>
          <p:nvPr>
            <p:extLst>
              <p:ext uri="{D42A27DB-BD31-4B8C-83A1-F6EECF244321}">
                <p14:modId xmlns:p14="http://schemas.microsoft.com/office/powerpoint/2010/main" val="4165528523"/>
              </p:ext>
            </p:extLst>
          </p:nvPr>
        </p:nvGraphicFramePr>
        <p:xfrm>
          <a:off x="4211960" y="2780928"/>
          <a:ext cx="900113" cy="438150"/>
        </p:xfrm>
        <a:graphic>
          <a:graphicData uri="http://schemas.openxmlformats.org/presentationml/2006/ole">
            <mc:AlternateContent xmlns:mc="http://schemas.openxmlformats.org/markup-compatibility/2006">
              <mc:Choice xmlns:v="urn:schemas-microsoft-com:vml" Requires="v">
                <p:oleObj spid="_x0000_s7430" name="Equation" r:id="rId3" imgW="419040" imgH="203040" progId="Equation.DSMT4">
                  <p:embed/>
                </p:oleObj>
              </mc:Choice>
              <mc:Fallback>
                <p:oleObj name="Equation" r:id="rId3" imgW="4190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780928"/>
                        <a:ext cx="9001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632019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018440407"/>
              </p:ext>
            </p:extLst>
          </p:nvPr>
        </p:nvGraphicFramePr>
        <p:xfrm>
          <a:off x="457200" y="1295400"/>
          <a:ext cx="82296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密码系统运算可用于：</a:t>
            </a:r>
            <a:endParaRPr lang="en-US" altLang="zh-CN" dirty="0" smtClean="0"/>
          </a:p>
          <a:p>
            <a:pPr lvl="1"/>
            <a:endParaRPr lang="en-US" altLang="zh-CN" dirty="0" smtClean="0"/>
          </a:p>
          <a:p>
            <a:pPr lvl="1"/>
            <a:r>
              <a:rPr lang="zh-CN" altLang="en-US" dirty="0" smtClean="0"/>
              <a:t>构建新的复杂密码；分析合成密码系统</a:t>
            </a:r>
            <a:endParaRPr lang="en-US" altLang="zh-CN" dirty="0" smtClean="0"/>
          </a:p>
          <a:p>
            <a:pPr lvl="1"/>
            <a:endParaRPr lang="en-US" altLang="zh-CN" dirty="0" smtClean="0"/>
          </a:p>
          <a:p>
            <a:pPr lvl="1"/>
            <a:r>
              <a:rPr lang="zh-CN" altLang="en-US" dirty="0" smtClean="0"/>
              <a:t>若密码分析员不知道密码系统，则他将面临解决系统</a:t>
            </a:r>
            <a:endParaRPr lang="en-US" altLang="zh-CN" dirty="0" smtClean="0"/>
          </a:p>
          <a:p>
            <a:pPr lvl="1">
              <a:buNone/>
            </a:pPr>
            <a:r>
              <a:rPr lang="en-US" altLang="zh-CN" dirty="0" smtClean="0"/>
              <a:t/>
            </a:r>
            <a:br>
              <a:rPr lang="en-US" altLang="zh-CN" dirty="0" smtClean="0"/>
            </a:br>
            <a:r>
              <a:rPr lang="en-US" altLang="zh-CN" dirty="0" smtClean="0"/>
              <a:t/>
            </a:r>
            <a:br>
              <a:rPr lang="en-US" altLang="zh-CN" dirty="0" smtClean="0"/>
            </a:br>
            <a:r>
              <a:rPr lang="zh-CN" altLang="en-US" dirty="0" smtClean="0"/>
              <a:t>其中</a:t>
            </a:r>
            <a:r>
              <a:rPr lang="en-US" altLang="zh-CN" dirty="0" smtClean="0"/>
              <a:t>A,B,…,S</a:t>
            </a:r>
            <a:r>
              <a:rPr lang="zh-CN" altLang="en-US" dirty="0" smtClean="0"/>
              <a:t>是各种已知可能使用的系统，</a:t>
            </a:r>
            <a:r>
              <a:rPr lang="en-US" altLang="zh-CN" dirty="0" smtClean="0"/>
              <a:t>X</a:t>
            </a:r>
            <a:r>
              <a:rPr lang="zh-CN" altLang="en-US" dirty="0" smtClean="0"/>
              <a:t>是未知的新系统</a:t>
            </a:r>
            <a:endParaRPr lang="zh-CN" altLang="en-US" dirty="0"/>
          </a:p>
        </p:txBody>
      </p:sp>
      <p:graphicFrame>
        <p:nvGraphicFramePr>
          <p:cNvPr id="36866" name="Object 2"/>
          <p:cNvGraphicFramePr>
            <a:graphicFrameLocks noChangeAspect="1"/>
          </p:cNvGraphicFramePr>
          <p:nvPr/>
        </p:nvGraphicFramePr>
        <p:xfrm>
          <a:off x="1976458" y="3527429"/>
          <a:ext cx="5595938" cy="544513"/>
        </p:xfrm>
        <a:graphic>
          <a:graphicData uri="http://schemas.openxmlformats.org/presentationml/2006/ole">
            <mc:AlternateContent xmlns:mc="http://schemas.openxmlformats.org/markup-compatibility/2006">
              <mc:Choice xmlns:v="urn:schemas-microsoft-com:vml" Requires="v">
                <p:oleObj spid="_x0000_s8454" name="Equation" r:id="rId3" imgW="2603160" imgH="253800" progId="Equation.DSMT4">
                  <p:embed/>
                </p:oleObj>
              </mc:Choice>
              <mc:Fallback>
                <p:oleObj name="Equation" r:id="rId3" imgW="260316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58" y="3527429"/>
                        <a:ext cx="559593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17512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三、单纯密码与混合密码</a:t>
            </a:r>
            <a:endParaRPr lang="zh-CN" altLang="en-US" dirty="0"/>
          </a:p>
        </p:txBody>
      </p:sp>
      <p:sp>
        <p:nvSpPr>
          <p:cNvPr id="3" name="内容占位符 2"/>
          <p:cNvSpPr>
            <a:spLocks noGrp="1"/>
          </p:cNvSpPr>
          <p:nvPr>
            <p:ph idx="1"/>
          </p:nvPr>
        </p:nvSpPr>
        <p:spPr/>
        <p:txBody>
          <a:bodyPr/>
          <a:lstStyle/>
          <a:p>
            <a:r>
              <a:rPr lang="zh-CN" altLang="en-US" dirty="0" smtClean="0"/>
              <a:t>定义：若对密码系统</a:t>
            </a:r>
            <a:r>
              <a:rPr lang="en-US" altLang="zh-CN" dirty="0" smtClean="0"/>
              <a:t>T</a:t>
            </a:r>
            <a:r>
              <a:rPr lang="zh-CN" altLang="en-US" dirty="0" smtClean="0"/>
              <a:t>中任意三个映射</a:t>
            </a:r>
            <a:r>
              <a:rPr lang="en-US" altLang="zh-CN" dirty="0" err="1" smtClean="0"/>
              <a:t>T</a:t>
            </a:r>
            <a:r>
              <a:rPr lang="en-US" altLang="zh-CN" baseline="-25000" dirty="0" err="1" smtClean="0"/>
              <a:t>i</a:t>
            </a:r>
            <a:r>
              <a:rPr lang="en-US" altLang="zh-CN" dirty="0" err="1" smtClean="0"/>
              <a:t>,T</a:t>
            </a:r>
            <a:r>
              <a:rPr lang="en-US" altLang="zh-CN" baseline="-25000" dirty="0" err="1" smtClean="0"/>
              <a:t>j</a:t>
            </a:r>
            <a:r>
              <a:rPr lang="en-US" altLang="zh-CN" dirty="0" err="1" smtClean="0"/>
              <a:t>,T</a:t>
            </a:r>
            <a:r>
              <a:rPr lang="en-US" altLang="zh-CN" baseline="-25000" dirty="0" err="1" smtClean="0"/>
              <a:t>k</a:t>
            </a:r>
            <a:r>
              <a:rPr lang="zh-CN" altLang="en-US" dirty="0" smtClean="0"/>
              <a:t>都存在映射</a:t>
            </a:r>
            <a:r>
              <a:rPr lang="en-US" altLang="zh-CN" dirty="0" smtClean="0"/>
              <a:t>T</a:t>
            </a:r>
            <a:r>
              <a:rPr lang="en-US" altLang="zh-CN" baseline="-25000" dirty="0" smtClean="0"/>
              <a:t>s</a:t>
            </a:r>
            <a:r>
              <a:rPr lang="zh-CN" altLang="en-US" dirty="0" smtClean="0"/>
              <a:t>满足</a:t>
            </a:r>
            <a:r>
              <a:rPr lang="en-US" altLang="zh-CN" dirty="0" smtClean="0">
                <a:solidFill>
                  <a:srgbClr val="FF0000"/>
                </a:solidFill>
              </a:rPr>
              <a:t>T</a:t>
            </a:r>
            <a:r>
              <a:rPr lang="en-US" altLang="zh-CN" baseline="-25000" dirty="0" smtClean="0">
                <a:solidFill>
                  <a:srgbClr val="FF0000"/>
                </a:solidFill>
              </a:rPr>
              <a:t>i</a:t>
            </a:r>
            <a:r>
              <a:rPr lang="en-US" altLang="zh-CN" dirty="0" smtClean="0">
                <a:solidFill>
                  <a:srgbClr val="FF0000"/>
                </a:solidFill>
              </a:rPr>
              <a:t>T</a:t>
            </a:r>
            <a:r>
              <a:rPr lang="en-US" altLang="zh-CN" baseline="-25000" dirty="0" smtClean="0">
                <a:solidFill>
                  <a:srgbClr val="FF0000"/>
                </a:solidFill>
              </a:rPr>
              <a:t>j</a:t>
            </a:r>
            <a:r>
              <a:rPr lang="en-US" altLang="zh-CN" baseline="30000" dirty="0" smtClean="0">
                <a:solidFill>
                  <a:srgbClr val="FF0000"/>
                </a:solidFill>
              </a:rPr>
              <a:t>-1</a:t>
            </a:r>
            <a:r>
              <a:rPr lang="en-US" altLang="zh-CN" dirty="0" smtClean="0">
                <a:solidFill>
                  <a:srgbClr val="FF0000"/>
                </a:solidFill>
              </a:rPr>
              <a:t>T</a:t>
            </a:r>
            <a:r>
              <a:rPr lang="en-US" altLang="zh-CN" baseline="-25000" dirty="0" smtClean="0">
                <a:solidFill>
                  <a:srgbClr val="FF0000"/>
                </a:solidFill>
              </a:rPr>
              <a:t>k</a:t>
            </a:r>
            <a:r>
              <a:rPr lang="en-US" altLang="zh-CN" dirty="0" smtClean="0">
                <a:solidFill>
                  <a:srgbClr val="FF0000"/>
                </a:solidFill>
              </a:rPr>
              <a:t>=T</a:t>
            </a:r>
            <a:r>
              <a:rPr lang="en-US" altLang="zh-CN" baseline="-25000" dirty="0" smtClean="0">
                <a:solidFill>
                  <a:srgbClr val="FF0000"/>
                </a:solidFill>
              </a:rPr>
              <a:t>s</a:t>
            </a:r>
            <a:r>
              <a:rPr lang="zh-CN" altLang="en-US" dirty="0" smtClean="0"/>
              <a:t>，且所有密钥的作用是相仿</a:t>
            </a:r>
            <a:r>
              <a:rPr lang="zh-CN" altLang="en-US" dirty="0"/>
              <a:t>的</a:t>
            </a:r>
            <a:r>
              <a:rPr lang="zh-CN" altLang="en-US" dirty="0" smtClean="0"/>
              <a:t>，则称</a:t>
            </a:r>
            <a:r>
              <a:rPr lang="en-US" altLang="zh-CN" dirty="0" smtClean="0"/>
              <a:t>T</a:t>
            </a:r>
            <a:r>
              <a:rPr lang="zh-CN" altLang="en-US" dirty="0" smtClean="0"/>
              <a:t>是</a:t>
            </a:r>
            <a:r>
              <a:rPr lang="zh-CN" altLang="en-US" dirty="0">
                <a:solidFill>
                  <a:srgbClr val="FF0000"/>
                </a:solidFill>
              </a:rPr>
              <a:t>单纯</a:t>
            </a:r>
            <a:r>
              <a:rPr lang="zh-CN" altLang="en-US" dirty="0" smtClean="0"/>
              <a:t>的。否则，</a:t>
            </a:r>
            <a:r>
              <a:rPr lang="en-US" altLang="zh-CN" dirty="0" smtClean="0"/>
              <a:t>T</a:t>
            </a:r>
            <a:r>
              <a:rPr lang="zh-CN" altLang="en-US" dirty="0" smtClean="0"/>
              <a:t>是</a:t>
            </a:r>
            <a:r>
              <a:rPr lang="zh-CN" altLang="en-US" dirty="0" smtClean="0">
                <a:solidFill>
                  <a:srgbClr val="FF0000"/>
                </a:solidFill>
              </a:rPr>
              <a:t>混合</a:t>
            </a:r>
            <a:r>
              <a:rPr lang="zh-CN" altLang="en-US" dirty="0" smtClean="0"/>
              <a:t>的。</a:t>
            </a:r>
            <a:endParaRPr lang="en-US" altLang="zh-CN" dirty="0" smtClean="0"/>
          </a:p>
          <a:p>
            <a:endParaRPr lang="zh-CN" altLang="en-US" dirty="0"/>
          </a:p>
        </p:txBody>
      </p:sp>
      <p:grpSp>
        <p:nvGrpSpPr>
          <p:cNvPr id="4" name="组合 6"/>
          <p:cNvGrpSpPr/>
          <p:nvPr/>
        </p:nvGrpSpPr>
        <p:grpSpPr>
          <a:xfrm>
            <a:off x="6444209" y="3272151"/>
            <a:ext cx="2186624" cy="1515520"/>
            <a:chOff x="4893089" y="3269882"/>
            <a:chExt cx="3378185" cy="2073971"/>
          </a:xfrm>
        </p:grpSpPr>
        <p:sp>
          <p:nvSpPr>
            <p:cNvPr id="8" name="TextBox 7"/>
            <p:cNvSpPr txBox="1"/>
            <p:nvPr/>
          </p:nvSpPr>
          <p:spPr>
            <a:xfrm>
              <a:off x="7572396" y="3269882"/>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9" name="TextBox 8"/>
            <p:cNvSpPr txBox="1"/>
            <p:nvPr/>
          </p:nvSpPr>
          <p:spPr>
            <a:xfrm>
              <a:off x="7572396" y="3984261"/>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10" name="TextBox 9"/>
            <p:cNvSpPr txBox="1"/>
            <p:nvPr/>
          </p:nvSpPr>
          <p:spPr>
            <a:xfrm>
              <a:off x="7572396" y="4712070"/>
              <a:ext cx="698878" cy="631783"/>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11" name="TextBox 10"/>
            <p:cNvSpPr txBox="1"/>
            <p:nvPr/>
          </p:nvSpPr>
          <p:spPr>
            <a:xfrm>
              <a:off x="4893091" y="3726646"/>
              <a:ext cx="857375" cy="631783"/>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grpSp>
          <p:nvGrpSpPr>
            <p:cNvPr id="6" name="组合 126"/>
            <p:cNvGrpSpPr/>
            <p:nvPr/>
          </p:nvGrpSpPr>
          <p:grpSpPr>
            <a:xfrm>
              <a:off x="5643570" y="3550981"/>
              <a:ext cx="1928826" cy="1571636"/>
              <a:chOff x="5643570" y="3550981"/>
              <a:chExt cx="1928826" cy="1571636"/>
            </a:xfrm>
            <a:solidFill>
              <a:srgbClr val="0000FF"/>
            </a:solidFill>
          </p:grpSpPr>
          <p:sp>
            <p:nvSpPr>
              <p:cNvPr id="27" name="流程图: 联系 26"/>
              <p:cNvSpPr/>
              <p:nvPr/>
            </p:nvSpPr>
            <p:spPr>
              <a:xfrm>
                <a:off x="7429520" y="355098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流程图: 联系 27"/>
              <p:cNvSpPr/>
              <p:nvPr/>
            </p:nvSpPr>
            <p:spPr>
              <a:xfrm>
                <a:off x="7429520" y="426536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流程图: 联系 28"/>
              <p:cNvSpPr/>
              <p:nvPr/>
            </p:nvSpPr>
            <p:spPr>
              <a:xfrm>
                <a:off x="7429520" y="497974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流程图: 联系 29"/>
              <p:cNvSpPr/>
              <p:nvPr/>
            </p:nvSpPr>
            <p:spPr>
              <a:xfrm>
                <a:off x="5643570" y="3979609"/>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流程图: 联系 30"/>
              <p:cNvSpPr/>
              <p:nvPr/>
            </p:nvSpPr>
            <p:spPr>
              <a:xfrm>
                <a:off x="5643570" y="4622551"/>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TextBox 12"/>
            <p:cNvSpPr txBox="1"/>
            <p:nvPr/>
          </p:nvSpPr>
          <p:spPr>
            <a:xfrm>
              <a:off x="4893089" y="4402625"/>
              <a:ext cx="857375" cy="631783"/>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grpSp>
          <p:nvGrpSpPr>
            <p:cNvPr id="7" name="组合 127"/>
            <p:cNvGrpSpPr/>
            <p:nvPr/>
          </p:nvGrpSpPr>
          <p:grpSpPr>
            <a:xfrm>
              <a:off x="5778846" y="3503688"/>
              <a:ext cx="1650674" cy="1547491"/>
              <a:chOff x="5778846" y="3503688"/>
              <a:chExt cx="1650674" cy="1547491"/>
            </a:xfrm>
          </p:grpSpPr>
          <p:cxnSp>
            <p:nvCxnSpPr>
              <p:cNvPr id="21" name="直接连接符 20"/>
              <p:cNvCxnSpPr>
                <a:stCxn id="30" idx="6"/>
                <a:endCxn id="27" idx="2"/>
              </p:cNvCxnSpPr>
              <p:nvPr/>
            </p:nvCxnSpPr>
            <p:spPr>
              <a:xfrm flipV="1">
                <a:off x="5786446" y="3622419"/>
                <a:ext cx="1643074" cy="4286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0" idx="6"/>
                <a:endCxn id="28" idx="2"/>
              </p:cNvCxnSpPr>
              <p:nvPr/>
            </p:nvCxnSpPr>
            <p:spPr>
              <a:xfrm>
                <a:off x="5786446" y="4051047"/>
                <a:ext cx="1643074" cy="2857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6"/>
                <a:endCxn id="27" idx="2"/>
              </p:cNvCxnSpPr>
              <p:nvPr/>
            </p:nvCxnSpPr>
            <p:spPr>
              <a:xfrm flipV="1">
                <a:off x="5786446" y="3622419"/>
                <a:ext cx="1643074" cy="107157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1" idx="6"/>
                <a:endCxn id="28" idx="2"/>
              </p:cNvCxnSpPr>
              <p:nvPr/>
            </p:nvCxnSpPr>
            <p:spPr>
              <a:xfrm flipV="1">
                <a:off x="5786446" y="433679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a:off x="5786446" y="4693989"/>
                <a:ext cx="1643074" cy="3571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5778846" y="3503688"/>
                <a:ext cx="1650674" cy="561340"/>
              </a:xfrm>
              <a:custGeom>
                <a:avLst/>
                <a:gdLst>
                  <a:gd name="connsiteX0" fmla="*/ 0 w 1447800"/>
                  <a:gd name="connsiteY0" fmla="*/ 561340 h 561340"/>
                  <a:gd name="connsiteX1" fmla="*/ 655320 w 1447800"/>
                  <a:gd name="connsiteY1" fmla="*/ 73660 h 561340"/>
                  <a:gd name="connsiteX2" fmla="*/ 1447800 w 1447800"/>
                  <a:gd name="connsiteY2" fmla="*/ 119380 h 561340"/>
                </a:gdLst>
                <a:ahLst/>
                <a:cxnLst>
                  <a:cxn ang="0">
                    <a:pos x="connsiteX0" y="connsiteY0"/>
                  </a:cxn>
                  <a:cxn ang="0">
                    <a:pos x="connsiteX1" y="connsiteY1"/>
                  </a:cxn>
                  <a:cxn ang="0">
                    <a:pos x="connsiteX2" y="connsiteY2"/>
                  </a:cxn>
                </a:cxnLst>
                <a:rect l="l" t="t" r="r" b="b"/>
                <a:pathLst>
                  <a:path w="1447800" h="561340">
                    <a:moveTo>
                      <a:pt x="0" y="561340"/>
                    </a:moveTo>
                    <a:cubicBezTo>
                      <a:pt x="207010" y="354330"/>
                      <a:pt x="414020" y="147320"/>
                      <a:pt x="655320" y="73660"/>
                    </a:cubicBezTo>
                    <a:cubicBezTo>
                      <a:pt x="896620" y="0"/>
                      <a:pt x="1172210" y="59690"/>
                      <a:pt x="1447800" y="11938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15" name="TextBox 14"/>
            <p:cNvSpPr txBox="1"/>
            <p:nvPr/>
          </p:nvSpPr>
          <p:spPr>
            <a:xfrm>
              <a:off x="5715008" y="3593347"/>
              <a:ext cx="301687"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16" name="TextBox 15"/>
            <p:cNvSpPr txBox="1"/>
            <p:nvPr/>
          </p:nvSpPr>
          <p:spPr>
            <a:xfrm>
              <a:off x="5984826" y="3746284"/>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17" name="TextBox 16"/>
            <p:cNvSpPr txBox="1"/>
            <p:nvPr/>
          </p:nvSpPr>
          <p:spPr>
            <a:xfrm>
              <a:off x="5715008" y="3971745"/>
              <a:ext cx="301687"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8" name="TextBox 17"/>
            <p:cNvSpPr txBox="1"/>
            <p:nvPr/>
          </p:nvSpPr>
          <p:spPr>
            <a:xfrm>
              <a:off x="5688846" y="4230948"/>
              <a:ext cx="301687" cy="369332"/>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19" name="TextBox 18"/>
            <p:cNvSpPr txBox="1"/>
            <p:nvPr/>
          </p:nvSpPr>
          <p:spPr>
            <a:xfrm>
              <a:off x="6000760" y="4354327"/>
              <a:ext cx="301687" cy="369332"/>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20" name="TextBox 19"/>
            <p:cNvSpPr txBox="1"/>
            <p:nvPr/>
          </p:nvSpPr>
          <p:spPr>
            <a:xfrm>
              <a:off x="5715008" y="4655588"/>
              <a:ext cx="301686" cy="369332"/>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grpSp>
        <p:nvGrpSpPr>
          <p:cNvPr id="12" name="组合 176"/>
          <p:cNvGrpSpPr/>
          <p:nvPr/>
        </p:nvGrpSpPr>
        <p:grpSpPr>
          <a:xfrm>
            <a:off x="3563888" y="3056035"/>
            <a:ext cx="2432655" cy="2055792"/>
            <a:chOff x="3840520" y="3492268"/>
            <a:chExt cx="2617690" cy="2526029"/>
          </a:xfrm>
        </p:grpSpPr>
        <p:grpSp>
          <p:nvGrpSpPr>
            <p:cNvPr id="14" name="组合 95"/>
            <p:cNvGrpSpPr/>
            <p:nvPr/>
          </p:nvGrpSpPr>
          <p:grpSpPr>
            <a:xfrm>
              <a:off x="4379197" y="3767911"/>
              <a:ext cx="1592236" cy="2052570"/>
              <a:chOff x="3155758" y="1869506"/>
              <a:chExt cx="2286016" cy="2286016"/>
            </a:xfrm>
            <a:solidFill>
              <a:srgbClr val="0000FF"/>
            </a:solidFill>
          </p:grpSpPr>
          <p:sp>
            <p:nvSpPr>
              <p:cNvPr id="67" name="流程图: 联系 66"/>
              <p:cNvSpPr/>
              <p:nvPr/>
            </p:nvSpPr>
            <p:spPr>
              <a:xfrm>
                <a:off x="315575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8" name="流程图: 联系 67"/>
              <p:cNvSpPr/>
              <p:nvPr/>
            </p:nvSpPr>
            <p:spPr>
              <a:xfrm>
                <a:off x="315575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9" name="流程图: 联系 68"/>
              <p:cNvSpPr/>
              <p:nvPr/>
            </p:nvSpPr>
            <p:spPr>
              <a:xfrm>
                <a:off x="315575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0" name="流程图: 联系 69"/>
              <p:cNvSpPr/>
              <p:nvPr/>
            </p:nvSpPr>
            <p:spPr>
              <a:xfrm>
                <a:off x="315575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1" name="流程图: 联系 70"/>
              <p:cNvSpPr/>
              <p:nvPr/>
            </p:nvSpPr>
            <p:spPr>
              <a:xfrm>
                <a:off x="5298898" y="186950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2" name="流程图: 联系 71"/>
              <p:cNvSpPr/>
              <p:nvPr/>
            </p:nvSpPr>
            <p:spPr>
              <a:xfrm>
                <a:off x="5298898" y="258388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3" name="流程图: 联系 72"/>
              <p:cNvSpPr/>
              <p:nvPr/>
            </p:nvSpPr>
            <p:spPr>
              <a:xfrm>
                <a:off x="5298898" y="329826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4" name="流程图: 联系 73"/>
              <p:cNvSpPr/>
              <p:nvPr/>
            </p:nvSpPr>
            <p:spPr>
              <a:xfrm>
                <a:off x="5298898" y="4012646"/>
                <a:ext cx="142876" cy="142876"/>
              </a:xfrm>
              <a:prstGeom prst="flowChartConnector">
                <a:avLst/>
              </a:prstGeom>
              <a:gr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2" name="组合 96"/>
            <p:cNvGrpSpPr/>
            <p:nvPr/>
          </p:nvGrpSpPr>
          <p:grpSpPr>
            <a:xfrm>
              <a:off x="4469432" y="3832054"/>
              <a:ext cx="1402486" cy="1935399"/>
              <a:chOff x="3285310" y="1940944"/>
              <a:chExt cx="2013588" cy="2155518"/>
            </a:xfrm>
          </p:grpSpPr>
          <p:cxnSp>
            <p:nvCxnSpPr>
              <p:cNvPr id="55" name="直接连接符 54"/>
              <p:cNvCxnSpPr>
                <a:stCxn id="67" idx="6"/>
                <a:endCxn id="71" idx="2"/>
              </p:cNvCxnSpPr>
              <p:nvPr/>
            </p:nvCxnSpPr>
            <p:spPr>
              <a:xfrm>
                <a:off x="3298634" y="194094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7" idx="6"/>
                <a:endCxn id="72" idx="2"/>
              </p:cNvCxnSpPr>
              <p:nvPr/>
            </p:nvCxnSpPr>
            <p:spPr>
              <a:xfrm>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7" idx="6"/>
                <a:endCxn id="74" idx="2"/>
              </p:cNvCxnSpPr>
              <p:nvPr/>
            </p:nvCxnSpPr>
            <p:spPr>
              <a:xfrm>
                <a:off x="3298634" y="1940944"/>
                <a:ext cx="2000264" cy="214314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8" idx="6"/>
                <a:endCxn id="71" idx="2"/>
              </p:cNvCxnSpPr>
              <p:nvPr/>
            </p:nvCxnSpPr>
            <p:spPr>
              <a:xfrm flipV="1">
                <a:off x="3298634" y="194094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68" idx="6"/>
                <a:endCxn id="73" idx="2"/>
              </p:cNvCxnSpPr>
              <p:nvPr/>
            </p:nvCxnSpPr>
            <p:spPr>
              <a:xfrm>
                <a:off x="3298634" y="265532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8" idx="6"/>
                <a:endCxn id="74" idx="2"/>
              </p:cNvCxnSpPr>
              <p:nvPr/>
            </p:nvCxnSpPr>
            <p:spPr>
              <a:xfrm>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9" idx="6"/>
                <a:endCxn id="71" idx="2"/>
              </p:cNvCxnSpPr>
              <p:nvPr/>
            </p:nvCxnSpPr>
            <p:spPr>
              <a:xfrm flipV="1">
                <a:off x="3298634" y="194094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9" idx="6"/>
                <a:endCxn id="73" idx="2"/>
              </p:cNvCxnSpPr>
              <p:nvPr/>
            </p:nvCxnSpPr>
            <p:spPr>
              <a:xfrm>
                <a:off x="3298634" y="3369704"/>
                <a:ext cx="2000264"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69" idx="6"/>
                <a:endCxn id="74" idx="2"/>
              </p:cNvCxnSpPr>
              <p:nvPr/>
            </p:nvCxnSpPr>
            <p:spPr>
              <a:xfrm>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0" idx="6"/>
                <a:endCxn id="73" idx="2"/>
              </p:cNvCxnSpPr>
              <p:nvPr/>
            </p:nvCxnSpPr>
            <p:spPr>
              <a:xfrm flipV="1">
                <a:off x="3298634" y="3369704"/>
                <a:ext cx="2000264" cy="7143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0" idx="6"/>
                <a:endCxn id="72" idx="2"/>
              </p:cNvCxnSpPr>
              <p:nvPr/>
            </p:nvCxnSpPr>
            <p:spPr>
              <a:xfrm flipV="1">
                <a:off x="3298634" y="2655324"/>
                <a:ext cx="2000264" cy="142876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66" name="任意多边形 65"/>
              <p:cNvSpPr/>
              <p:nvPr/>
            </p:nvSpPr>
            <p:spPr>
              <a:xfrm>
                <a:off x="3285310" y="2663902"/>
                <a:ext cx="2013588" cy="1432560"/>
              </a:xfrm>
              <a:custGeom>
                <a:avLst/>
                <a:gdLst>
                  <a:gd name="connsiteX0" fmla="*/ 0 w 2575560"/>
                  <a:gd name="connsiteY0" fmla="*/ 1432560 h 1432560"/>
                  <a:gd name="connsiteX1" fmla="*/ 1203960 w 2575560"/>
                  <a:gd name="connsiteY1" fmla="*/ 426720 h 1432560"/>
                  <a:gd name="connsiteX2" fmla="*/ 2575560 w 2575560"/>
                  <a:gd name="connsiteY2" fmla="*/ 0 h 1432560"/>
                </a:gdLst>
                <a:ahLst/>
                <a:cxnLst>
                  <a:cxn ang="0">
                    <a:pos x="connsiteX0" y="connsiteY0"/>
                  </a:cxn>
                  <a:cxn ang="0">
                    <a:pos x="connsiteX1" y="connsiteY1"/>
                  </a:cxn>
                  <a:cxn ang="0">
                    <a:pos x="connsiteX2" y="connsiteY2"/>
                  </a:cxn>
                </a:cxnLst>
                <a:rect l="l" t="t" r="r" b="b"/>
                <a:pathLst>
                  <a:path w="2575560" h="1432560">
                    <a:moveTo>
                      <a:pt x="0" y="1432560"/>
                    </a:moveTo>
                    <a:cubicBezTo>
                      <a:pt x="387350" y="1049020"/>
                      <a:pt x="774700" y="665480"/>
                      <a:pt x="1203960" y="426720"/>
                    </a:cubicBezTo>
                    <a:cubicBezTo>
                      <a:pt x="1633220" y="187960"/>
                      <a:pt x="2104390" y="93980"/>
                      <a:pt x="2575560" y="0"/>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sp>
          <p:nvSpPr>
            <p:cNvPr id="35" name="TextBox 34"/>
            <p:cNvSpPr txBox="1"/>
            <p:nvPr/>
          </p:nvSpPr>
          <p:spPr>
            <a:xfrm>
              <a:off x="3840520" y="3492268"/>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36" name="TextBox 35"/>
            <p:cNvSpPr txBox="1"/>
            <p:nvPr/>
          </p:nvSpPr>
          <p:spPr>
            <a:xfrm>
              <a:off x="3840520" y="4168177"/>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37" name="TextBox 36"/>
            <p:cNvSpPr txBox="1"/>
            <p:nvPr/>
          </p:nvSpPr>
          <p:spPr>
            <a:xfrm>
              <a:off x="3840520" y="4809604"/>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38" name="TextBox 37"/>
            <p:cNvSpPr txBox="1"/>
            <p:nvPr/>
          </p:nvSpPr>
          <p:spPr>
            <a:xfrm>
              <a:off x="3840520" y="5451032"/>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39" name="TextBox 38"/>
            <p:cNvSpPr txBox="1"/>
            <p:nvPr/>
          </p:nvSpPr>
          <p:spPr>
            <a:xfrm>
              <a:off x="5971434" y="3492268"/>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40" name="TextBox 39"/>
            <p:cNvSpPr txBox="1"/>
            <p:nvPr/>
          </p:nvSpPr>
          <p:spPr>
            <a:xfrm>
              <a:off x="5971432" y="4133696"/>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41" name="TextBox 40"/>
            <p:cNvSpPr txBox="1"/>
            <p:nvPr/>
          </p:nvSpPr>
          <p:spPr>
            <a:xfrm>
              <a:off x="5971432" y="4798701"/>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42" name="TextBox 41"/>
            <p:cNvSpPr txBox="1"/>
            <p:nvPr/>
          </p:nvSpPr>
          <p:spPr>
            <a:xfrm>
              <a:off x="5971432" y="5440130"/>
              <a:ext cx="486776"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43" name="TextBox 42"/>
            <p:cNvSpPr txBox="1"/>
            <p:nvPr/>
          </p:nvSpPr>
          <p:spPr>
            <a:xfrm>
              <a:off x="4428954" y="3500438"/>
              <a:ext cx="210128" cy="331616"/>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44" name="TextBox 43"/>
            <p:cNvSpPr txBox="1"/>
            <p:nvPr/>
          </p:nvSpPr>
          <p:spPr>
            <a:xfrm>
              <a:off x="4428954" y="3821152"/>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45" name="TextBox 44"/>
            <p:cNvSpPr txBox="1"/>
            <p:nvPr/>
          </p:nvSpPr>
          <p:spPr>
            <a:xfrm>
              <a:off x="4627984" y="3757009"/>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46" name="TextBox 45"/>
            <p:cNvSpPr txBox="1"/>
            <p:nvPr/>
          </p:nvSpPr>
          <p:spPr>
            <a:xfrm>
              <a:off x="4627984" y="4387535"/>
              <a:ext cx="210128" cy="331616"/>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47" name="TextBox 46"/>
            <p:cNvSpPr txBox="1"/>
            <p:nvPr/>
          </p:nvSpPr>
          <p:spPr>
            <a:xfrm>
              <a:off x="4428954" y="415276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48" name="TextBox 47"/>
            <p:cNvSpPr txBox="1"/>
            <p:nvPr/>
          </p:nvSpPr>
          <p:spPr>
            <a:xfrm>
              <a:off x="4428954" y="4473482"/>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49" name="TextBox 48"/>
            <p:cNvSpPr txBox="1"/>
            <p:nvPr/>
          </p:nvSpPr>
          <p:spPr>
            <a:xfrm>
              <a:off x="4410249" y="5063134"/>
              <a:ext cx="210128" cy="331615"/>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50" name="TextBox 49"/>
            <p:cNvSpPr txBox="1"/>
            <p:nvPr/>
          </p:nvSpPr>
          <p:spPr>
            <a:xfrm>
              <a:off x="4616886" y="490067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51" name="TextBox 50"/>
            <p:cNvSpPr txBox="1"/>
            <p:nvPr/>
          </p:nvSpPr>
          <p:spPr>
            <a:xfrm>
              <a:off x="4428954" y="4783294"/>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sp>
          <p:nvSpPr>
            <p:cNvPr id="52" name="TextBox 51"/>
            <p:cNvSpPr txBox="1"/>
            <p:nvPr/>
          </p:nvSpPr>
          <p:spPr>
            <a:xfrm>
              <a:off x="4428954" y="5318167"/>
              <a:ext cx="210128" cy="331615"/>
            </a:xfrm>
            <a:prstGeom prst="rect">
              <a:avLst/>
            </a:prstGeom>
            <a:noFill/>
          </p:spPr>
          <p:txBody>
            <a:bodyPr wrap="none" rtlCol="0">
              <a:spAutoFit/>
            </a:bodyPr>
            <a:lstStyle/>
            <a:p>
              <a:r>
                <a:rPr lang="en-US" altLang="zh-CN" dirty="0" smtClean="0">
                  <a:latin typeface="+mn-ea"/>
                </a:rPr>
                <a:t>1</a:t>
              </a:r>
              <a:endParaRPr lang="zh-CN" altLang="en-US" dirty="0">
                <a:latin typeface="+mn-ea"/>
              </a:endParaRPr>
            </a:p>
          </p:txBody>
        </p:sp>
        <p:sp>
          <p:nvSpPr>
            <p:cNvPr id="53" name="TextBox 52"/>
            <p:cNvSpPr txBox="1"/>
            <p:nvPr/>
          </p:nvSpPr>
          <p:spPr>
            <a:xfrm>
              <a:off x="4627984" y="5349678"/>
              <a:ext cx="210128" cy="331616"/>
            </a:xfrm>
            <a:prstGeom prst="rect">
              <a:avLst/>
            </a:prstGeom>
            <a:noFill/>
          </p:spPr>
          <p:txBody>
            <a:bodyPr wrap="none" rtlCol="0">
              <a:spAutoFit/>
            </a:bodyPr>
            <a:lstStyle/>
            <a:p>
              <a:r>
                <a:rPr lang="en-US" altLang="zh-CN" dirty="0" smtClean="0">
                  <a:latin typeface="+mn-ea"/>
                </a:rPr>
                <a:t>2</a:t>
              </a:r>
              <a:endParaRPr lang="zh-CN" altLang="en-US" dirty="0">
                <a:latin typeface="+mn-ea"/>
              </a:endParaRPr>
            </a:p>
          </p:txBody>
        </p:sp>
        <p:sp>
          <p:nvSpPr>
            <p:cNvPr id="54" name="TextBox 53"/>
            <p:cNvSpPr txBox="1"/>
            <p:nvPr/>
          </p:nvSpPr>
          <p:spPr>
            <a:xfrm>
              <a:off x="4428954" y="5681294"/>
              <a:ext cx="210128" cy="331616"/>
            </a:xfrm>
            <a:prstGeom prst="rect">
              <a:avLst/>
            </a:prstGeom>
            <a:noFill/>
          </p:spPr>
          <p:txBody>
            <a:bodyPr wrap="none" rtlCol="0">
              <a:spAutoFit/>
            </a:bodyPr>
            <a:lstStyle/>
            <a:p>
              <a:r>
                <a:rPr lang="en-US" altLang="zh-CN" dirty="0" smtClean="0">
                  <a:latin typeface="+mn-ea"/>
                </a:rPr>
                <a:t>3</a:t>
              </a:r>
              <a:endParaRPr lang="zh-CN" altLang="en-US" dirty="0">
                <a:latin typeface="+mn-ea"/>
              </a:endParaRPr>
            </a:p>
          </p:txBody>
        </p:sp>
      </p:grpSp>
      <p:grpSp>
        <p:nvGrpSpPr>
          <p:cNvPr id="33" name="组合 139"/>
          <p:cNvGrpSpPr/>
          <p:nvPr/>
        </p:nvGrpSpPr>
        <p:grpSpPr>
          <a:xfrm>
            <a:off x="586119" y="3052207"/>
            <a:ext cx="2418451" cy="2074445"/>
            <a:chOff x="983000" y="3666133"/>
            <a:chExt cx="2602406" cy="2548949"/>
          </a:xfrm>
        </p:grpSpPr>
        <p:cxnSp>
          <p:nvCxnSpPr>
            <p:cNvPr id="133" name="直接连接符 132"/>
            <p:cNvCxnSpPr>
              <a:stCxn id="113" idx="6"/>
              <a:endCxn id="116" idx="2"/>
            </p:cNvCxnSpPr>
            <p:nvPr/>
          </p:nvCxnSpPr>
          <p:spPr>
            <a:xfrm flipV="1">
              <a:off x="1605908" y="5300043"/>
              <a:ext cx="1393206" cy="64142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13" idx="7"/>
              <a:endCxn id="115" idx="3"/>
            </p:cNvCxnSpPr>
            <p:nvPr/>
          </p:nvCxnSpPr>
          <p:spPr>
            <a:xfrm rot="5400000" flipH="1" flipV="1">
              <a:off x="1706439" y="4588866"/>
              <a:ext cx="1192144"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10" name="流程图: 联系 109"/>
            <p:cNvSpPr/>
            <p:nvPr/>
          </p:nvSpPr>
          <p:spPr>
            <a:xfrm>
              <a:off x="1506393" y="3953044"/>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1" name="流程图: 联系 110"/>
            <p:cNvSpPr/>
            <p:nvPr/>
          </p:nvSpPr>
          <p:spPr>
            <a:xfrm>
              <a:off x="1506393" y="4594472"/>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2" name="流程图: 联系 111"/>
            <p:cNvSpPr/>
            <p:nvPr/>
          </p:nvSpPr>
          <p:spPr>
            <a:xfrm>
              <a:off x="1506393" y="5235900"/>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3" name="流程图: 联系 112"/>
            <p:cNvSpPr/>
            <p:nvPr/>
          </p:nvSpPr>
          <p:spPr>
            <a:xfrm>
              <a:off x="1506393" y="5877328"/>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4" name="流程图: 联系 113"/>
            <p:cNvSpPr/>
            <p:nvPr/>
          </p:nvSpPr>
          <p:spPr>
            <a:xfrm>
              <a:off x="2999114" y="3953044"/>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5" name="流程图: 联系 114"/>
            <p:cNvSpPr/>
            <p:nvPr/>
          </p:nvSpPr>
          <p:spPr>
            <a:xfrm>
              <a:off x="2999114" y="4594472"/>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6" name="流程图: 联系 115"/>
            <p:cNvSpPr/>
            <p:nvPr/>
          </p:nvSpPr>
          <p:spPr>
            <a:xfrm>
              <a:off x="2999114" y="5235900"/>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7" name="流程图: 联系 116"/>
            <p:cNvSpPr/>
            <p:nvPr/>
          </p:nvSpPr>
          <p:spPr>
            <a:xfrm>
              <a:off x="2999114" y="5877328"/>
              <a:ext cx="99515" cy="128286"/>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8" name="TextBox 77"/>
            <p:cNvSpPr txBox="1"/>
            <p:nvPr/>
          </p:nvSpPr>
          <p:spPr>
            <a:xfrm>
              <a:off x="983000" y="3666133"/>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79" name="TextBox 78"/>
            <p:cNvSpPr txBox="1"/>
            <p:nvPr/>
          </p:nvSpPr>
          <p:spPr>
            <a:xfrm>
              <a:off x="983000" y="4342041"/>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80" name="TextBox 79"/>
            <p:cNvSpPr txBox="1"/>
            <p:nvPr/>
          </p:nvSpPr>
          <p:spPr>
            <a:xfrm>
              <a:off x="983000" y="4983468"/>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81" name="TextBox 80"/>
            <p:cNvSpPr txBox="1"/>
            <p:nvPr/>
          </p:nvSpPr>
          <p:spPr>
            <a:xfrm>
              <a:off x="983000" y="5624896"/>
              <a:ext cx="597172" cy="567265"/>
            </a:xfrm>
            <a:prstGeom prst="rect">
              <a:avLst/>
            </a:prstGeom>
            <a:noFill/>
          </p:spPr>
          <p:txBody>
            <a:bodyPr wrap="non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82" name="TextBox 81"/>
            <p:cNvSpPr txBox="1"/>
            <p:nvPr/>
          </p:nvSpPr>
          <p:spPr>
            <a:xfrm>
              <a:off x="3098629" y="3697842"/>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83" name="TextBox 82"/>
            <p:cNvSpPr txBox="1"/>
            <p:nvPr/>
          </p:nvSpPr>
          <p:spPr>
            <a:xfrm>
              <a:off x="3098629" y="4339270"/>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84" name="TextBox 83"/>
            <p:cNvSpPr txBox="1"/>
            <p:nvPr/>
          </p:nvSpPr>
          <p:spPr>
            <a:xfrm>
              <a:off x="3098629" y="4974263"/>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85" name="TextBox 84"/>
            <p:cNvSpPr txBox="1"/>
            <p:nvPr/>
          </p:nvSpPr>
          <p:spPr>
            <a:xfrm>
              <a:off x="3098629" y="5615694"/>
              <a:ext cx="486777" cy="567265"/>
            </a:xfrm>
            <a:prstGeom prst="rect">
              <a:avLst/>
            </a:prstGeom>
            <a:noFill/>
          </p:spPr>
          <p:txBody>
            <a:bodyPr wrap="non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sp>
          <p:nvSpPr>
            <p:cNvPr id="86" name="TextBox 85"/>
            <p:cNvSpPr txBox="1"/>
            <p:nvPr/>
          </p:nvSpPr>
          <p:spPr>
            <a:xfrm>
              <a:off x="1707825" y="5449872"/>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87" name="TextBox 86"/>
            <p:cNvSpPr txBox="1"/>
            <p:nvPr/>
          </p:nvSpPr>
          <p:spPr>
            <a:xfrm>
              <a:off x="1703863" y="564978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88" name="TextBox 87"/>
            <p:cNvSpPr txBox="1"/>
            <p:nvPr/>
          </p:nvSpPr>
          <p:spPr>
            <a:xfrm>
              <a:off x="1571604" y="5876528"/>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cxnSp>
          <p:nvCxnSpPr>
            <p:cNvPr id="119" name="直接连接符 118"/>
            <p:cNvCxnSpPr>
              <a:stCxn id="110" idx="6"/>
              <a:endCxn id="114" idx="2"/>
            </p:cNvCxnSpPr>
            <p:nvPr/>
          </p:nvCxnSpPr>
          <p:spPr>
            <a:xfrm>
              <a:off x="1605908" y="4017187"/>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10" idx="5"/>
              <a:endCxn id="115" idx="1"/>
            </p:cNvCxnSpPr>
            <p:nvPr/>
          </p:nvCxnSpPr>
          <p:spPr>
            <a:xfrm rot="16200000" flipH="1">
              <a:off x="2027153" y="3626724"/>
              <a:ext cx="550716"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0" idx="5"/>
              <a:endCxn id="116" idx="2"/>
            </p:cNvCxnSpPr>
            <p:nvPr/>
          </p:nvCxnSpPr>
          <p:spPr>
            <a:xfrm rot="16200000" flipH="1">
              <a:off x="1676474" y="3977403"/>
              <a:ext cx="123750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0" idx="5"/>
              <a:endCxn id="117" idx="2"/>
            </p:cNvCxnSpPr>
            <p:nvPr/>
          </p:nvCxnSpPr>
          <p:spPr>
            <a:xfrm rot="16200000" flipH="1">
              <a:off x="1355760" y="4298117"/>
              <a:ext cx="1878928"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1" idx="7"/>
              <a:endCxn id="114" idx="3"/>
            </p:cNvCxnSpPr>
            <p:nvPr/>
          </p:nvCxnSpPr>
          <p:spPr>
            <a:xfrm rot="5400000" flipH="1" flipV="1">
              <a:off x="2027153" y="3626724"/>
              <a:ext cx="550716"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1" idx="6"/>
              <a:endCxn id="115" idx="2"/>
            </p:cNvCxnSpPr>
            <p:nvPr/>
          </p:nvCxnSpPr>
          <p:spPr>
            <a:xfrm>
              <a:off x="1605908" y="4658615"/>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11" idx="5"/>
              <a:endCxn id="116" idx="2"/>
            </p:cNvCxnSpPr>
            <p:nvPr/>
          </p:nvCxnSpPr>
          <p:spPr>
            <a:xfrm rot="16200000" flipH="1">
              <a:off x="1997188" y="4298117"/>
              <a:ext cx="596072"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11" idx="5"/>
              <a:endCxn id="117" idx="2"/>
            </p:cNvCxnSpPr>
            <p:nvPr/>
          </p:nvCxnSpPr>
          <p:spPr>
            <a:xfrm rot="16200000" flipH="1">
              <a:off x="1676474" y="4618831"/>
              <a:ext cx="123750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2" idx="6"/>
              <a:endCxn id="116" idx="2"/>
            </p:cNvCxnSpPr>
            <p:nvPr/>
          </p:nvCxnSpPr>
          <p:spPr>
            <a:xfrm>
              <a:off x="1605908" y="5300043"/>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12" idx="7"/>
              <a:endCxn id="114" idx="3"/>
            </p:cNvCxnSpPr>
            <p:nvPr/>
          </p:nvCxnSpPr>
          <p:spPr>
            <a:xfrm rot="5400000" flipH="1" flipV="1">
              <a:off x="1706439" y="3947438"/>
              <a:ext cx="1192144"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12" idx="6"/>
              <a:endCxn id="115" idx="3"/>
            </p:cNvCxnSpPr>
            <p:nvPr/>
          </p:nvCxnSpPr>
          <p:spPr>
            <a:xfrm flipV="1">
              <a:off x="1605908" y="4703971"/>
              <a:ext cx="1407780" cy="59607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12" idx="5"/>
              <a:endCxn id="117" idx="2"/>
            </p:cNvCxnSpPr>
            <p:nvPr/>
          </p:nvCxnSpPr>
          <p:spPr>
            <a:xfrm rot="16200000" flipH="1">
              <a:off x="1997188" y="4939545"/>
              <a:ext cx="596072"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13" idx="7"/>
              <a:endCxn id="114" idx="3"/>
            </p:cNvCxnSpPr>
            <p:nvPr/>
          </p:nvCxnSpPr>
          <p:spPr>
            <a:xfrm rot="5400000" flipH="1" flipV="1">
              <a:off x="1385725" y="4268152"/>
              <a:ext cx="183357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13" idx="6"/>
              <a:endCxn id="117" idx="2"/>
            </p:cNvCxnSpPr>
            <p:nvPr/>
          </p:nvCxnSpPr>
          <p:spPr>
            <a:xfrm>
              <a:off x="1605908" y="5941471"/>
              <a:ext cx="1393206"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498660" y="5512389"/>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21" name="TextBox 120"/>
            <p:cNvSpPr txBox="1"/>
            <p:nvPr/>
          </p:nvSpPr>
          <p:spPr>
            <a:xfrm>
              <a:off x="1597487" y="3693944"/>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124" name="TextBox 123"/>
            <p:cNvSpPr txBox="1"/>
            <p:nvPr/>
          </p:nvSpPr>
          <p:spPr>
            <a:xfrm>
              <a:off x="1667182" y="391362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25" name="TextBox 124"/>
            <p:cNvSpPr txBox="1"/>
            <p:nvPr/>
          </p:nvSpPr>
          <p:spPr>
            <a:xfrm>
              <a:off x="1714480" y="4103474"/>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27" name="TextBox 126"/>
            <p:cNvSpPr txBox="1"/>
            <p:nvPr/>
          </p:nvSpPr>
          <p:spPr>
            <a:xfrm>
              <a:off x="1515932" y="4103474"/>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28" name="TextBox 127"/>
            <p:cNvSpPr txBox="1"/>
            <p:nvPr/>
          </p:nvSpPr>
          <p:spPr>
            <a:xfrm>
              <a:off x="1569861" y="4322829"/>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29" name="TextBox 128"/>
            <p:cNvSpPr txBox="1"/>
            <p:nvPr/>
          </p:nvSpPr>
          <p:spPr>
            <a:xfrm>
              <a:off x="1674574" y="4479300"/>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31" name="TextBox 130"/>
            <p:cNvSpPr txBox="1"/>
            <p:nvPr/>
          </p:nvSpPr>
          <p:spPr>
            <a:xfrm>
              <a:off x="1714480" y="4643446"/>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32" name="TextBox 131"/>
            <p:cNvSpPr txBox="1"/>
            <p:nvPr/>
          </p:nvSpPr>
          <p:spPr>
            <a:xfrm>
              <a:off x="1515932" y="4699118"/>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sp>
          <p:nvSpPr>
            <p:cNvPr id="135" name="TextBox 134"/>
            <p:cNvSpPr txBox="1"/>
            <p:nvPr/>
          </p:nvSpPr>
          <p:spPr>
            <a:xfrm>
              <a:off x="1500166" y="4929198"/>
              <a:ext cx="287258" cy="338554"/>
            </a:xfrm>
            <a:prstGeom prst="rect">
              <a:avLst/>
            </a:prstGeom>
            <a:noFill/>
          </p:spPr>
          <p:txBody>
            <a:bodyPr wrap="none" rtlCol="0">
              <a:spAutoFit/>
            </a:bodyPr>
            <a:lstStyle/>
            <a:p>
              <a:r>
                <a:rPr lang="en-US" altLang="zh-CN" sz="1600" dirty="0" smtClean="0">
                  <a:latin typeface="+mn-ea"/>
                </a:rPr>
                <a:t>3</a:t>
              </a:r>
              <a:endParaRPr lang="zh-CN" altLang="en-US" sz="1600" dirty="0">
                <a:latin typeface="+mn-ea"/>
              </a:endParaRPr>
            </a:p>
          </p:txBody>
        </p:sp>
        <p:sp>
          <p:nvSpPr>
            <p:cNvPr id="136" name="TextBox 135"/>
            <p:cNvSpPr txBox="1"/>
            <p:nvPr/>
          </p:nvSpPr>
          <p:spPr>
            <a:xfrm>
              <a:off x="1658807" y="4976266"/>
              <a:ext cx="287258" cy="338554"/>
            </a:xfrm>
            <a:prstGeom prst="rect">
              <a:avLst/>
            </a:prstGeom>
            <a:noFill/>
          </p:spPr>
          <p:txBody>
            <a:bodyPr wrap="none" rtlCol="0">
              <a:spAutoFit/>
            </a:bodyPr>
            <a:lstStyle/>
            <a:p>
              <a:r>
                <a:rPr lang="en-US" altLang="zh-CN" sz="1600" dirty="0" smtClean="0">
                  <a:latin typeface="+mn-ea"/>
                </a:rPr>
                <a:t>4</a:t>
              </a:r>
              <a:endParaRPr lang="zh-CN" altLang="en-US" sz="1600" dirty="0">
                <a:latin typeface="+mn-ea"/>
              </a:endParaRPr>
            </a:p>
          </p:txBody>
        </p:sp>
        <p:sp>
          <p:nvSpPr>
            <p:cNvPr id="138" name="TextBox 137"/>
            <p:cNvSpPr txBox="1"/>
            <p:nvPr/>
          </p:nvSpPr>
          <p:spPr>
            <a:xfrm>
              <a:off x="1531698" y="5317920"/>
              <a:ext cx="287258" cy="338554"/>
            </a:xfrm>
            <a:prstGeom prst="rect">
              <a:avLst/>
            </a:prstGeom>
            <a:noFill/>
          </p:spPr>
          <p:txBody>
            <a:bodyPr wrap="none" rtlCol="0">
              <a:spAutoFit/>
            </a:bodyPr>
            <a:lstStyle/>
            <a:p>
              <a:r>
                <a:rPr lang="en-US" altLang="zh-CN" sz="1600" dirty="0" smtClean="0">
                  <a:latin typeface="+mn-ea"/>
                </a:rPr>
                <a:t>2</a:t>
              </a:r>
              <a:endParaRPr lang="zh-CN" altLang="en-US" sz="1600" dirty="0">
                <a:latin typeface="+mn-ea"/>
              </a:endParaRPr>
            </a:p>
          </p:txBody>
        </p:sp>
        <p:sp>
          <p:nvSpPr>
            <p:cNvPr id="139" name="TextBox 138"/>
            <p:cNvSpPr txBox="1"/>
            <p:nvPr/>
          </p:nvSpPr>
          <p:spPr>
            <a:xfrm>
              <a:off x="1737114" y="5101897"/>
              <a:ext cx="287258" cy="338554"/>
            </a:xfrm>
            <a:prstGeom prst="rect">
              <a:avLst/>
            </a:prstGeom>
            <a:noFill/>
          </p:spPr>
          <p:txBody>
            <a:bodyPr wrap="none" rtlCol="0">
              <a:spAutoFit/>
            </a:bodyPr>
            <a:lstStyle/>
            <a:p>
              <a:r>
                <a:rPr lang="en-US" altLang="zh-CN" sz="1600" dirty="0" smtClean="0">
                  <a:latin typeface="+mn-ea"/>
                </a:rPr>
                <a:t>1</a:t>
              </a:r>
              <a:endParaRPr lang="zh-CN" altLang="en-US" sz="1600" dirty="0">
                <a:latin typeface="+mn-ea"/>
              </a:endParaRPr>
            </a:p>
          </p:txBody>
        </p:sp>
      </p:grpSp>
      <p:sp>
        <p:nvSpPr>
          <p:cNvPr id="142" name="矩形 141"/>
          <p:cNvSpPr/>
          <p:nvPr/>
        </p:nvSpPr>
        <p:spPr>
          <a:xfrm>
            <a:off x="1051081" y="5199583"/>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单纯密码</a:t>
            </a:r>
            <a:endParaRPr lang="zh-CN" altLang="en-US" sz="2400" dirty="0">
              <a:latin typeface="楷体" pitchFamily="49" charset="-122"/>
              <a:ea typeface="楷体" pitchFamily="49" charset="-122"/>
            </a:endParaRPr>
          </a:p>
        </p:txBody>
      </p:sp>
      <p:sp>
        <p:nvSpPr>
          <p:cNvPr id="143" name="矩形 142"/>
          <p:cNvSpPr/>
          <p:nvPr/>
        </p:nvSpPr>
        <p:spPr>
          <a:xfrm>
            <a:off x="4161573" y="5177142"/>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混合密码</a:t>
            </a:r>
            <a:endParaRPr lang="zh-CN" altLang="en-US" sz="2400" dirty="0">
              <a:latin typeface="楷体" pitchFamily="49" charset="-122"/>
              <a:ea typeface="楷体" pitchFamily="49" charset="-122"/>
            </a:endParaRPr>
          </a:p>
        </p:txBody>
      </p:sp>
      <p:sp>
        <p:nvSpPr>
          <p:cNvPr id="145" name="矩形 144"/>
          <p:cNvSpPr/>
          <p:nvPr/>
        </p:nvSpPr>
        <p:spPr>
          <a:xfrm>
            <a:off x="6873976" y="5177142"/>
            <a:ext cx="1422184" cy="461665"/>
          </a:xfrm>
          <a:prstGeom prst="rect">
            <a:avLst/>
          </a:prstGeom>
        </p:spPr>
        <p:txBody>
          <a:bodyPr wrap="none">
            <a:spAutoFit/>
          </a:bodyPr>
          <a:lstStyle/>
          <a:p>
            <a:r>
              <a:rPr lang="zh-CN" altLang="en-US" sz="2400" dirty="0" smtClean="0">
                <a:latin typeface="楷体" pitchFamily="49" charset="-122"/>
                <a:ea typeface="楷体" pitchFamily="49" charset="-122"/>
              </a:rPr>
              <a:t>混合密码</a:t>
            </a:r>
            <a:endParaRPr lang="zh-CN" altLang="en-US" sz="2400" dirty="0">
              <a:latin typeface="楷体" pitchFamily="49" charset="-122"/>
              <a:ea typeface="楷体" pitchFamily="49" charset="-122"/>
            </a:endParaRPr>
          </a:p>
        </p:txBody>
      </p:sp>
      <p:sp>
        <p:nvSpPr>
          <p:cNvPr id="34" name="页脚占位符 3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5" name="灯片编号占位符 74"/>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140" name="流程图: 可选过程 139">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46" name="流程图: 可选过程 14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48" name="流程图: 可选过程 147">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49" name="流程图: 可选过程 148">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543363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544616" cy="4786313"/>
          </a:xfrm>
        </p:spPr>
        <p:txBody>
          <a:bodyPr>
            <a:normAutofit/>
          </a:bodyPr>
          <a:lstStyle/>
          <a:p>
            <a:pPr>
              <a:buNone/>
            </a:pPr>
            <a:r>
              <a:rPr lang="zh-CN" altLang="en-US" sz="2400" dirty="0" smtClean="0"/>
              <a:t>定理</a:t>
            </a:r>
            <a:r>
              <a:rPr lang="en-US" altLang="zh-CN" sz="2400" dirty="0" smtClean="0"/>
              <a:t>1</a:t>
            </a:r>
            <a:r>
              <a:rPr lang="zh-CN" altLang="en-US" sz="2400" dirty="0" smtClean="0"/>
              <a:t>、单纯系统中，消息可以划分为剩余类</a:t>
            </a:r>
            <a:r>
              <a:rPr lang="en-US" altLang="zh-CN" sz="2400" dirty="0" smtClean="0"/>
              <a:t>R</a:t>
            </a:r>
            <a:r>
              <a:rPr lang="en-US" altLang="zh-CN" sz="2400" baseline="-25000" dirty="0" smtClean="0"/>
              <a:t>1</a:t>
            </a:r>
            <a:r>
              <a:rPr lang="en-US" altLang="zh-CN" sz="2400" dirty="0" smtClean="0"/>
              <a:t>,R</a:t>
            </a:r>
            <a:r>
              <a:rPr lang="en-US" altLang="zh-CN" sz="2400" baseline="-25000" dirty="0" smtClean="0"/>
              <a:t>2</a:t>
            </a:r>
            <a:r>
              <a:rPr lang="en-US" altLang="zh-CN" sz="2400" dirty="0" smtClean="0"/>
              <a:t>,…,R</a:t>
            </a:r>
            <a:r>
              <a:rPr lang="en-US" altLang="zh-CN" sz="2400" baseline="-25000" dirty="0" smtClean="0"/>
              <a:t>s</a:t>
            </a:r>
            <a:r>
              <a:rPr lang="zh-CN" altLang="en-US" sz="2400" dirty="0" smtClean="0"/>
              <a:t>，密文也可划分为剩余类</a:t>
            </a:r>
            <a:r>
              <a:rPr lang="en-US" altLang="zh-CN" sz="2400" dirty="0" smtClean="0"/>
              <a:t>R</a:t>
            </a:r>
            <a:r>
              <a:rPr lang="en-US" altLang="zh-CN" sz="2400" baseline="30000" dirty="0" smtClean="0"/>
              <a:t>'</a:t>
            </a:r>
            <a:r>
              <a:rPr lang="en-US" altLang="zh-CN" sz="2400" baseline="-25000" dirty="0" smtClean="0"/>
              <a:t>1</a:t>
            </a:r>
            <a:r>
              <a:rPr lang="en-US" altLang="zh-CN" sz="2400" dirty="0" smtClean="0"/>
              <a:t>,R</a:t>
            </a:r>
            <a:r>
              <a:rPr lang="en-US" altLang="zh-CN" sz="2400" baseline="30000" dirty="0" smtClean="0"/>
              <a:t>'</a:t>
            </a:r>
            <a:r>
              <a:rPr lang="en-US" altLang="zh-CN" sz="2400" baseline="-25000" dirty="0" smtClean="0"/>
              <a:t>2</a:t>
            </a:r>
            <a:r>
              <a:rPr lang="en-US" altLang="zh-CN" sz="2400" dirty="0" smtClean="0"/>
              <a:t>,…,R</a:t>
            </a:r>
            <a:r>
              <a:rPr lang="en-US" altLang="zh-CN" sz="2400" baseline="30000" dirty="0" smtClean="0"/>
              <a:t>'</a:t>
            </a:r>
            <a:r>
              <a:rPr lang="en-US" altLang="zh-CN" sz="2400" baseline="-25000" dirty="0" smtClean="0"/>
              <a:t>s</a:t>
            </a:r>
            <a:r>
              <a:rPr lang="zh-CN" altLang="en-US" sz="2400" dirty="0" smtClean="0"/>
              <a:t>，具有如下性质：</a:t>
            </a:r>
            <a:endParaRPr lang="en-US" altLang="zh-CN" sz="2400" dirty="0" smtClean="0"/>
          </a:p>
          <a:p>
            <a:pPr marL="857250" lvl="1" indent="-457200">
              <a:lnSpc>
                <a:spcPct val="120000"/>
              </a:lnSpc>
              <a:buFont typeface="+mj-lt"/>
              <a:buAutoNum type="arabicPeriod"/>
            </a:pPr>
            <a:endParaRPr lang="en-US" altLang="zh-CN" sz="1600" dirty="0" smtClean="0"/>
          </a:p>
          <a:p>
            <a:pPr marL="756000" lvl="1" indent="-360000">
              <a:lnSpc>
                <a:spcPct val="120000"/>
              </a:lnSpc>
              <a:buFont typeface="+mj-lt"/>
              <a:buAutoNum type="arabicPeriod"/>
            </a:pPr>
            <a:r>
              <a:rPr lang="zh-CN" altLang="en-US" sz="2000" dirty="0" smtClean="0"/>
              <a:t>消息剩余类（或密文剩余类）是互斥的</a:t>
            </a:r>
            <a:r>
              <a:rPr lang="zh-CN" altLang="en-US" sz="2000" dirty="0" smtClean="0"/>
              <a:t>，</a:t>
            </a:r>
            <a:r>
              <a:rPr lang="en-US" altLang="zh-CN" sz="2000" dirty="0"/>
              <a:t> </a:t>
            </a:r>
            <a:r>
              <a:rPr lang="en-US" altLang="zh-CN" sz="2000" dirty="0" err="1"/>
              <a:t>R</a:t>
            </a:r>
            <a:r>
              <a:rPr lang="en-US" altLang="zh-CN" sz="2000" baseline="-25000" dirty="0" err="1"/>
              <a:t>i</a:t>
            </a:r>
            <a:r>
              <a:rPr lang="zh-CN" altLang="en-US" sz="2000" dirty="0"/>
              <a:t>类中任一消息对应的密文必在</a:t>
            </a:r>
            <a:r>
              <a:rPr lang="en-US" altLang="zh-CN" sz="2000" dirty="0" err="1"/>
              <a:t>R</a:t>
            </a:r>
            <a:r>
              <a:rPr lang="en-US" altLang="zh-CN" sz="2000" baseline="30000" dirty="0" err="1"/>
              <a:t>'</a:t>
            </a:r>
            <a:r>
              <a:rPr lang="en-US" altLang="zh-CN" sz="2000" baseline="-25000" dirty="0" err="1"/>
              <a:t>i</a:t>
            </a:r>
            <a:r>
              <a:rPr lang="zh-CN" altLang="en-US" sz="2000" dirty="0"/>
              <a:t>类中，</a:t>
            </a:r>
            <a:r>
              <a:rPr lang="en-US" altLang="zh-CN" sz="2000" dirty="0" err="1"/>
              <a:t>R</a:t>
            </a:r>
            <a:r>
              <a:rPr lang="en-US" altLang="zh-CN" sz="2000" baseline="30000" dirty="0" err="1"/>
              <a:t>'</a:t>
            </a:r>
            <a:r>
              <a:rPr lang="en-US" altLang="zh-CN" sz="2000" baseline="-25000" dirty="0" err="1"/>
              <a:t>i</a:t>
            </a:r>
            <a:r>
              <a:rPr lang="zh-CN" altLang="en-US" sz="2000" dirty="0"/>
              <a:t>类中任一密文对应的消息必在</a:t>
            </a:r>
            <a:r>
              <a:rPr lang="en-US" altLang="zh-CN" sz="2000" dirty="0" err="1"/>
              <a:t>R</a:t>
            </a:r>
            <a:r>
              <a:rPr lang="en-US" altLang="zh-CN" sz="2000" baseline="-25000" dirty="0" err="1"/>
              <a:t>i</a:t>
            </a:r>
            <a:r>
              <a:rPr lang="zh-CN" altLang="en-US" sz="2000" dirty="0"/>
              <a:t>类</a:t>
            </a:r>
            <a:r>
              <a:rPr lang="zh-CN" altLang="en-US" sz="2000" dirty="0" smtClean="0"/>
              <a:t>中</a:t>
            </a:r>
            <a:endParaRPr lang="en-US" altLang="zh-CN" sz="2000" dirty="0" smtClean="0"/>
          </a:p>
          <a:p>
            <a:pPr marL="756000" lvl="1" indent="-360000">
              <a:lnSpc>
                <a:spcPct val="120000"/>
              </a:lnSpc>
              <a:buFont typeface="+mj-lt"/>
              <a:buAutoNum type="arabicPeriod"/>
            </a:pPr>
            <a:endParaRPr lang="en-US" altLang="zh-CN" sz="2000" dirty="0" smtClean="0"/>
          </a:p>
          <a:p>
            <a:pPr marL="1077913" lvl="2" indent="-277813">
              <a:lnSpc>
                <a:spcPct val="120000"/>
              </a:lnSpc>
            </a:pPr>
            <a:r>
              <a:rPr lang="zh-CN" altLang="en-US" sz="1800" dirty="0" smtClean="0"/>
              <a:t>剩余类</a:t>
            </a:r>
            <a:r>
              <a:rPr lang="zh-CN" altLang="en-US" sz="1800" dirty="0" smtClean="0"/>
              <a:t>划分的规则</a:t>
            </a:r>
            <a:endParaRPr lang="en-US" altLang="zh-CN" sz="1800" dirty="0" smtClean="0"/>
          </a:p>
        </p:txBody>
      </p:sp>
      <p:grpSp>
        <p:nvGrpSpPr>
          <p:cNvPr id="4" name="组合 103"/>
          <p:cNvGrpSpPr/>
          <p:nvPr/>
        </p:nvGrpSpPr>
        <p:grpSpPr>
          <a:xfrm>
            <a:off x="6012160" y="1484784"/>
            <a:ext cx="3024335" cy="3669711"/>
            <a:chOff x="5271308" y="1795869"/>
            <a:chExt cx="3633428" cy="4347775"/>
          </a:xfrm>
        </p:grpSpPr>
        <p:cxnSp>
          <p:nvCxnSpPr>
            <p:cNvPr id="38" name="直接连接符 37"/>
            <p:cNvCxnSpPr>
              <a:stCxn id="8" idx="7"/>
              <a:endCxn id="10"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5" name="流程图: 联系 4"/>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流程图: 联系 5"/>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流程图: 联系 6"/>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流程图: 联系 7"/>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流程图: 联系 8"/>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流程图: 联系 9"/>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流程图: 联系 10"/>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流程图: 联系 11"/>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TextBox 12"/>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14" name="TextBox 13"/>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15" name="TextBox 14"/>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16" name="TextBox 15"/>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17" name="TextBox 16"/>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18" name="TextBox 17"/>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19" name="TextBox 18"/>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0" name="TextBox 19"/>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4" name="直接连接符 23"/>
            <p:cNvCxnSpPr>
              <a:stCxn id="5" idx="6"/>
              <a:endCxn id="9"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5"/>
              <a:endCxn id="10"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5"/>
              <a:endCxn id="11"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5"/>
              <a:endCxn id="12"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6"/>
              <a:endCxn id="11"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7"/>
              <a:endCxn id="9"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6"/>
              <a:endCxn id="10"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5"/>
              <a:endCxn id="11"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 idx="5"/>
              <a:endCxn id="12"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6"/>
              <a:endCxn id="11"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7"/>
              <a:endCxn id="9"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 idx="6"/>
              <a:endCxn id="10"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7" idx="5"/>
              <a:endCxn id="12"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7"/>
              <a:endCxn id="9"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6"/>
              <a:endCxn id="12"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53" name="流程图: 联系 52"/>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4" name="流程图: 联系 53"/>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5" name="流程图: 联系 54"/>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6" name="流程图: 联系 55"/>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7" name="流程图: 联系 56"/>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8" name="流程图: 联系 57"/>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9" name="TextBox 58"/>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60" name="TextBox 59"/>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61" name="TextBox 60"/>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62" name="TextBox 61"/>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63" name="TextBox 62"/>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64" name="TextBox 63"/>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65" name="直接连接符 64"/>
            <p:cNvCxnSpPr>
              <a:stCxn id="53" idx="6"/>
              <a:endCxn id="56"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4" idx="6"/>
              <a:endCxn id="57"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5" idx="6"/>
              <a:endCxn id="58"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80" name="任意多边形 79"/>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任意多边形 80"/>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任意多边形 82"/>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任意多边形 83"/>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任意多边形 84"/>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任意多边形 87"/>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左中括号 88"/>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左中括号 89"/>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左中括号 90"/>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左中括号 91"/>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左中括号 92"/>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左中括号 93"/>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94"/>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96" name="TextBox 95"/>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97" name="TextBox 96"/>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98" name="TextBox 97"/>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99" name="TextBox 98"/>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100" name="TextBox 99"/>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101" name="页脚占位符 100"/>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2" name="灯片编号占位符 101"/>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75" name="流程图: 可选过程 74">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76" name="流程图: 可选过程 7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77" name="流程图: 可选过程 76">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78" name="流程图: 可选过程 77">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103417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616624" cy="4786313"/>
          </a:xfrm>
        </p:spPr>
        <p:txBody>
          <a:bodyPr>
            <a:noAutofit/>
          </a:bodyPr>
          <a:lstStyle/>
          <a:p>
            <a:pPr>
              <a:buNone/>
            </a:pPr>
            <a:r>
              <a:rPr lang="zh-CN" altLang="en-US" sz="2400" dirty="0"/>
              <a:t>定理</a:t>
            </a:r>
            <a:r>
              <a:rPr lang="en-US" altLang="zh-CN" sz="2400" dirty="0"/>
              <a:t>1</a:t>
            </a:r>
            <a:r>
              <a:rPr lang="zh-CN" altLang="en-US" sz="2400" dirty="0"/>
              <a:t>、单纯系统中，消息可以划分为剩余类</a:t>
            </a:r>
            <a:r>
              <a:rPr lang="en-US" altLang="zh-CN" sz="2400" dirty="0"/>
              <a:t>R</a:t>
            </a:r>
            <a:r>
              <a:rPr lang="en-US" altLang="zh-CN" sz="2400" baseline="-25000" dirty="0"/>
              <a:t>1</a:t>
            </a:r>
            <a:r>
              <a:rPr lang="en-US" altLang="zh-CN" sz="2400" dirty="0"/>
              <a:t>,R</a:t>
            </a:r>
            <a:r>
              <a:rPr lang="en-US" altLang="zh-CN" sz="2400" baseline="-25000" dirty="0"/>
              <a:t>2</a:t>
            </a:r>
            <a:r>
              <a:rPr lang="en-US" altLang="zh-CN" sz="2400" dirty="0"/>
              <a:t>,…,</a:t>
            </a:r>
            <a:r>
              <a:rPr lang="en-US" altLang="zh-CN" sz="2400" dirty="0" err="1"/>
              <a:t>R</a:t>
            </a:r>
            <a:r>
              <a:rPr lang="en-US" altLang="zh-CN" sz="2400" baseline="-25000" dirty="0" err="1"/>
              <a:t>s</a:t>
            </a:r>
            <a:r>
              <a:rPr lang="zh-CN" altLang="en-US" sz="2400" dirty="0"/>
              <a:t>，密文也可划分为剩余类</a:t>
            </a:r>
            <a:r>
              <a:rPr lang="en-US" altLang="zh-CN" sz="2400" dirty="0"/>
              <a:t>R</a:t>
            </a:r>
            <a:r>
              <a:rPr lang="en-US" altLang="zh-CN" sz="2400" baseline="30000" dirty="0"/>
              <a:t>'</a:t>
            </a:r>
            <a:r>
              <a:rPr lang="en-US" altLang="zh-CN" sz="2400" baseline="-25000" dirty="0"/>
              <a:t>1</a:t>
            </a:r>
            <a:r>
              <a:rPr lang="en-US" altLang="zh-CN" sz="2400" dirty="0"/>
              <a:t>,R</a:t>
            </a:r>
            <a:r>
              <a:rPr lang="en-US" altLang="zh-CN" sz="2400" baseline="30000" dirty="0"/>
              <a:t>'</a:t>
            </a:r>
            <a:r>
              <a:rPr lang="en-US" altLang="zh-CN" sz="2400" baseline="-25000" dirty="0"/>
              <a:t>2</a:t>
            </a:r>
            <a:r>
              <a:rPr lang="en-US" altLang="zh-CN" sz="2400" dirty="0"/>
              <a:t>,…,R</a:t>
            </a:r>
            <a:r>
              <a:rPr lang="en-US" altLang="zh-CN" sz="2400" baseline="30000" dirty="0"/>
              <a:t>'</a:t>
            </a:r>
            <a:r>
              <a:rPr lang="en-US" altLang="zh-CN" sz="2400" baseline="-25000" dirty="0"/>
              <a:t>s</a:t>
            </a:r>
            <a:r>
              <a:rPr lang="zh-CN" altLang="en-US" sz="2400" dirty="0"/>
              <a:t>，具有如下性质：</a:t>
            </a:r>
            <a:endParaRPr lang="en-US" altLang="zh-CN" sz="2400" dirty="0"/>
          </a:p>
          <a:p>
            <a:pPr marL="857250" lvl="1" indent="-457200">
              <a:lnSpc>
                <a:spcPct val="120000"/>
              </a:lnSpc>
              <a:buFont typeface="+mj-lt"/>
              <a:buAutoNum type="arabicPeriod"/>
            </a:pPr>
            <a:endParaRPr lang="en-US" altLang="zh-CN" sz="1600" dirty="0"/>
          </a:p>
          <a:p>
            <a:pPr marL="853200" lvl="1" indent="-457200">
              <a:lnSpc>
                <a:spcPct val="120000"/>
              </a:lnSpc>
              <a:buFont typeface="+mj-lt"/>
              <a:buAutoNum type="arabicPeriod" startAt="2"/>
            </a:pPr>
            <a:r>
              <a:rPr lang="en-US" altLang="zh-CN" sz="2000" dirty="0" err="1" smtClean="0"/>
              <a:t>R</a:t>
            </a:r>
            <a:r>
              <a:rPr lang="en-US" altLang="zh-CN" sz="2000" baseline="-25000" dirty="0" err="1" smtClean="0"/>
              <a:t>i</a:t>
            </a:r>
            <a:r>
              <a:rPr lang="zh-CN" altLang="en-US" sz="2000" dirty="0" smtClean="0"/>
              <a:t>类中的消息数等于</a:t>
            </a:r>
            <a:r>
              <a:rPr lang="en-US" altLang="zh-CN" sz="2000" dirty="0" err="1" smtClean="0"/>
              <a:t>R'</a:t>
            </a:r>
            <a:r>
              <a:rPr lang="en-US" altLang="zh-CN" sz="2000" baseline="-25000" dirty="0" err="1" smtClean="0"/>
              <a:t>i</a:t>
            </a:r>
            <a:r>
              <a:rPr lang="zh-CN" altLang="en-US" sz="2000" dirty="0" smtClean="0"/>
              <a:t>类中的密文</a:t>
            </a:r>
            <a:r>
              <a:rPr lang="zh-CN" altLang="en-US" sz="2000" dirty="0" smtClean="0"/>
              <a:t>数</a:t>
            </a:r>
            <a:endParaRPr lang="en-US" altLang="zh-CN" sz="2000" dirty="0" smtClean="0"/>
          </a:p>
          <a:p>
            <a:pPr lvl="2"/>
            <a:endParaRPr lang="en-US" altLang="zh-CN" sz="1800" dirty="0" smtClean="0"/>
          </a:p>
          <a:p>
            <a:pPr marL="1076400" lvl="2" indent="-277200"/>
            <a:r>
              <a:rPr lang="zh-CN" altLang="en-US" sz="1800" dirty="0" smtClean="0"/>
              <a:t>唯一解密：一个密文不会被一个密钥映射到</a:t>
            </a:r>
            <a:r>
              <a:rPr lang="zh-CN" altLang="en-US" sz="1800" dirty="0" smtClean="0"/>
              <a:t>多</a:t>
            </a:r>
            <a:r>
              <a:rPr lang="zh-CN" altLang="en-US" sz="1800" dirty="0" smtClean="0"/>
              <a:t>个明文。</a:t>
            </a:r>
            <a:r>
              <a:rPr lang="zh-CN" altLang="en-US" sz="1800" i="1" dirty="0" smtClean="0"/>
              <a:t>消息数不小于</a:t>
            </a:r>
            <a:r>
              <a:rPr lang="zh-CN" altLang="en-US" sz="1800" i="1" dirty="0" smtClean="0"/>
              <a:t>密文数</a:t>
            </a:r>
            <a:endParaRPr lang="en-US" altLang="zh-CN" sz="1800" i="1" dirty="0" smtClean="0"/>
          </a:p>
          <a:p>
            <a:pPr marL="1076400" lvl="2" indent="-277200"/>
            <a:r>
              <a:rPr lang="zh-CN" altLang="en-US" sz="1800" dirty="0" smtClean="0"/>
              <a:t>唯一加密：一个明文不会被一个密钥映射到多个密文。</a:t>
            </a:r>
            <a:r>
              <a:rPr lang="zh-CN" altLang="en-US" sz="1800" i="1" dirty="0" smtClean="0"/>
              <a:t>密文数不小于消息数</a:t>
            </a:r>
            <a:endParaRPr lang="en-US" altLang="zh-CN" sz="1800" i="1"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grpSp>
        <p:nvGrpSpPr>
          <p:cNvPr id="198" name="组合 103"/>
          <p:cNvGrpSpPr/>
          <p:nvPr/>
        </p:nvGrpSpPr>
        <p:grpSpPr>
          <a:xfrm>
            <a:off x="6012160" y="1484784"/>
            <a:ext cx="3024335" cy="3669711"/>
            <a:chOff x="5271308" y="1795869"/>
            <a:chExt cx="3633428" cy="4347775"/>
          </a:xfrm>
        </p:grpSpPr>
        <p:cxnSp>
          <p:nvCxnSpPr>
            <p:cNvPr id="199" name="直接连接符 198"/>
            <p:cNvCxnSpPr>
              <a:stCxn id="203" idx="7"/>
              <a:endCxn id="205"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00" name="流程图: 联系 199"/>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1" name="流程图: 联系 200"/>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2" name="流程图: 联系 201"/>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3" name="流程图: 联系 202"/>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4" name="流程图: 联系 203"/>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5" name="流程图: 联系 204"/>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6" name="流程图: 联系 205"/>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7" name="流程图: 联系 206"/>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8" name="TextBox 207"/>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209" name="TextBox 208"/>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210" name="TextBox 209"/>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211" name="TextBox 210"/>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212" name="TextBox 211"/>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213" name="TextBox 212"/>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214" name="TextBox 213"/>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15" name="TextBox 214"/>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16" name="直接连接符 215"/>
            <p:cNvCxnSpPr>
              <a:stCxn id="200" idx="6"/>
              <a:endCxn id="204"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00" idx="5"/>
              <a:endCxn id="205"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00" idx="5"/>
              <a:endCxn id="206"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00" idx="5"/>
              <a:endCxn id="207"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03" idx="6"/>
              <a:endCxn id="206"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01" idx="7"/>
              <a:endCxn id="204"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01" idx="6"/>
              <a:endCxn id="205"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01" idx="5"/>
              <a:endCxn id="206"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5"/>
              <a:endCxn id="207"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2" idx="6"/>
              <a:endCxn id="206"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2" idx="7"/>
              <a:endCxn id="204"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2" idx="6"/>
              <a:endCxn id="205"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2" idx="5"/>
              <a:endCxn id="207"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3" idx="7"/>
              <a:endCxn id="204"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03" idx="6"/>
              <a:endCxn id="207"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31" name="流程图: 联系 230"/>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2" name="流程图: 联系 231"/>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3" name="流程图: 联系 232"/>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4" name="流程图: 联系 233"/>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5" name="流程图: 联系 234"/>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6" name="流程图: 联系 235"/>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7" name="TextBox 236"/>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238" name="TextBox 237"/>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239" name="TextBox 238"/>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240" name="TextBox 239"/>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241" name="TextBox 240"/>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242" name="TextBox 241"/>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243" name="直接连接符 242"/>
            <p:cNvCxnSpPr>
              <a:stCxn id="231" idx="6"/>
              <a:endCxn id="234"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32" idx="6"/>
              <a:endCxn id="235"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33" idx="6"/>
              <a:endCxn id="236"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46" name="任意多边形 245"/>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任意多边形 246"/>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任意多边形 247"/>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任意多边形 248"/>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0" name="任意多边形 249"/>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任意多边形 250"/>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任意多边形 251"/>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任意多边形 252"/>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任意多边形 253"/>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左中括号 254"/>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中括号 255"/>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中括号 256"/>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左中括号 257"/>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左中括号 258"/>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0" name="左中括号 259"/>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1" name="TextBox 260"/>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2" name="TextBox 261"/>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3" name="TextBox 262"/>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264" name="TextBox 263"/>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5" name="TextBox 264"/>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6" name="TextBox 265"/>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75" name="流程图: 可选过程 74">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76" name="流程图: 可选过程 7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77" name="流程图: 可选过程 76">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78" name="流程图: 可选过程 77">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376294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23528" y="1428750"/>
            <a:ext cx="5688632" cy="4786313"/>
          </a:xfrm>
        </p:spPr>
        <p:txBody>
          <a:bodyPr>
            <a:noAutofit/>
          </a:bodyPr>
          <a:lstStyle/>
          <a:p>
            <a:pPr lvl="0">
              <a:buClr>
                <a:srgbClr val="AC17D6"/>
              </a:buClr>
              <a:buNone/>
            </a:pPr>
            <a:r>
              <a:rPr lang="zh-CN" altLang="en-US" sz="2400" dirty="0">
                <a:solidFill>
                  <a:srgbClr val="000000"/>
                </a:solidFill>
              </a:rPr>
              <a:t>定理</a:t>
            </a:r>
            <a:r>
              <a:rPr lang="en-US" altLang="zh-CN" sz="2400" dirty="0">
                <a:solidFill>
                  <a:srgbClr val="000000"/>
                </a:solidFill>
              </a:rPr>
              <a:t>1</a:t>
            </a:r>
            <a:r>
              <a:rPr lang="zh-CN" altLang="en-US" sz="2400" dirty="0">
                <a:solidFill>
                  <a:srgbClr val="000000"/>
                </a:solidFill>
              </a:rPr>
              <a:t>、单纯系统中，消息可以划分为剩余类</a:t>
            </a:r>
            <a:r>
              <a:rPr lang="en-US" altLang="zh-CN" sz="2400" dirty="0">
                <a:solidFill>
                  <a:srgbClr val="000000"/>
                </a:solidFill>
              </a:rPr>
              <a:t>R</a:t>
            </a:r>
            <a:r>
              <a:rPr lang="en-US" altLang="zh-CN" sz="2400" baseline="-25000" dirty="0">
                <a:solidFill>
                  <a:srgbClr val="000000"/>
                </a:solidFill>
              </a:rPr>
              <a:t>1</a:t>
            </a:r>
            <a:r>
              <a:rPr lang="en-US" altLang="zh-CN" sz="2400" dirty="0">
                <a:solidFill>
                  <a:srgbClr val="000000"/>
                </a:solidFill>
              </a:rPr>
              <a:t>,R</a:t>
            </a:r>
            <a:r>
              <a:rPr lang="en-US" altLang="zh-CN" sz="2400" baseline="-25000" dirty="0">
                <a:solidFill>
                  <a:srgbClr val="000000"/>
                </a:solidFill>
              </a:rPr>
              <a:t>2</a:t>
            </a:r>
            <a:r>
              <a:rPr lang="en-US" altLang="zh-CN" sz="2400" dirty="0">
                <a:solidFill>
                  <a:srgbClr val="000000"/>
                </a:solidFill>
              </a:rPr>
              <a:t>,…,</a:t>
            </a:r>
            <a:r>
              <a:rPr lang="en-US" altLang="zh-CN" sz="2400" dirty="0" err="1">
                <a:solidFill>
                  <a:srgbClr val="000000"/>
                </a:solidFill>
              </a:rPr>
              <a:t>R</a:t>
            </a:r>
            <a:r>
              <a:rPr lang="en-US" altLang="zh-CN" sz="2400" baseline="-25000" dirty="0" err="1">
                <a:solidFill>
                  <a:srgbClr val="000000"/>
                </a:solidFill>
              </a:rPr>
              <a:t>s</a:t>
            </a:r>
            <a:r>
              <a:rPr lang="zh-CN" altLang="en-US" sz="2400" dirty="0">
                <a:solidFill>
                  <a:srgbClr val="000000"/>
                </a:solidFill>
              </a:rPr>
              <a:t>，密文也可划分为剩余类</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1</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2</a:t>
            </a:r>
            <a:r>
              <a:rPr lang="en-US" altLang="zh-CN" sz="2400" dirty="0">
                <a:solidFill>
                  <a:srgbClr val="000000"/>
                </a:solidFill>
              </a:rPr>
              <a:t>,…,R</a:t>
            </a:r>
            <a:r>
              <a:rPr lang="en-US" altLang="zh-CN" sz="2400" baseline="30000" dirty="0">
                <a:solidFill>
                  <a:srgbClr val="000000"/>
                </a:solidFill>
              </a:rPr>
              <a:t>'</a:t>
            </a:r>
            <a:r>
              <a:rPr lang="en-US" altLang="zh-CN" sz="2400" baseline="-25000" dirty="0">
                <a:solidFill>
                  <a:srgbClr val="000000"/>
                </a:solidFill>
              </a:rPr>
              <a:t>s</a:t>
            </a:r>
            <a:r>
              <a:rPr lang="zh-CN" altLang="en-US" sz="2400" dirty="0">
                <a:solidFill>
                  <a:srgbClr val="000000"/>
                </a:solidFill>
              </a:rPr>
              <a:t>，具有如下性质</a:t>
            </a:r>
            <a:r>
              <a:rPr lang="zh-CN" altLang="en-US" sz="2400" dirty="0" smtClean="0">
                <a:solidFill>
                  <a:srgbClr val="000000"/>
                </a:solidFill>
              </a:rPr>
              <a:t>：</a:t>
            </a:r>
            <a:endParaRPr lang="en-US" altLang="zh-CN" sz="2400" dirty="0" smtClean="0">
              <a:solidFill>
                <a:srgbClr val="000000"/>
              </a:solidFill>
            </a:endParaRPr>
          </a:p>
          <a:p>
            <a:pPr lvl="0">
              <a:buClr>
                <a:srgbClr val="AC17D6"/>
              </a:buClr>
              <a:buNone/>
            </a:pPr>
            <a:endParaRPr lang="en-US" altLang="zh-CN" sz="2000" dirty="0"/>
          </a:p>
          <a:p>
            <a:pPr marL="853200" lvl="1" indent="-457200">
              <a:lnSpc>
                <a:spcPct val="120000"/>
              </a:lnSpc>
              <a:buFont typeface="+mj-lt"/>
              <a:buAutoNum type="arabicPeriod" startAt="3"/>
            </a:pPr>
            <a:r>
              <a:rPr lang="zh-CN" altLang="en-US" sz="2000" dirty="0" smtClean="0"/>
              <a:t>消息（密文）数是密钥数</a:t>
            </a:r>
            <a:r>
              <a:rPr lang="en-US" altLang="zh-CN" sz="2000" dirty="0" smtClean="0"/>
              <a:t>s</a:t>
            </a:r>
            <a:r>
              <a:rPr lang="zh-CN" altLang="en-US" sz="2000" dirty="0" smtClean="0"/>
              <a:t>的因子，记为</a:t>
            </a:r>
            <a:r>
              <a:rPr lang="el-GR" altLang="zh-CN" sz="2000" dirty="0" smtClean="0">
                <a:latin typeface="Times New Roman"/>
                <a:cs typeface="Times New Roman"/>
              </a:rPr>
              <a:t>φ</a:t>
            </a:r>
            <a:r>
              <a:rPr lang="en-US" altLang="zh-CN" sz="2000" baseline="-25000" dirty="0" err="1" smtClean="0">
                <a:latin typeface="Times New Roman"/>
                <a:cs typeface="Times New Roman"/>
              </a:rPr>
              <a:t>i</a:t>
            </a:r>
            <a:r>
              <a:rPr lang="en-US" altLang="zh-CN" sz="2000" baseline="-25000" dirty="0" smtClean="0">
                <a:latin typeface="Times New Roman"/>
                <a:cs typeface="Times New Roman"/>
              </a:rPr>
              <a:t> </a:t>
            </a:r>
          </a:p>
          <a:p>
            <a:pPr marL="853200" lvl="1" indent="-457200">
              <a:lnSpc>
                <a:spcPct val="120000"/>
              </a:lnSpc>
              <a:buFont typeface="+mj-lt"/>
              <a:buAutoNum type="arabicPeriod" startAt="3"/>
            </a:pPr>
            <a:r>
              <a:rPr lang="en-US" altLang="zh-CN" sz="2000" dirty="0" err="1" smtClean="0"/>
              <a:t>R</a:t>
            </a:r>
            <a:r>
              <a:rPr lang="en-US" altLang="zh-CN" sz="2000" baseline="-25000" dirty="0" err="1" smtClean="0"/>
              <a:t>i</a:t>
            </a:r>
            <a:r>
              <a:rPr lang="zh-CN" altLang="en-US" sz="2000" dirty="0" smtClean="0"/>
              <a:t>类中的每一条消息都可以通过</a:t>
            </a:r>
            <a:r>
              <a:rPr lang="en-US" altLang="zh-CN" sz="2000" dirty="0" smtClean="0"/>
              <a:t>s/</a:t>
            </a:r>
            <a:r>
              <a:rPr lang="el-GR" altLang="zh-CN" sz="2000" dirty="0" smtClean="0">
                <a:latin typeface="Times New Roman"/>
                <a:cs typeface="Times New Roman"/>
              </a:rPr>
              <a:t>φ</a:t>
            </a:r>
            <a:r>
              <a:rPr lang="en-US" altLang="zh-CN" sz="2000" baseline="-25000" dirty="0" err="1" smtClean="0">
                <a:latin typeface="Times New Roman"/>
                <a:cs typeface="Times New Roman"/>
              </a:rPr>
              <a:t>i</a:t>
            </a:r>
            <a:r>
              <a:rPr lang="zh-CN" altLang="en-US" sz="2000" dirty="0" smtClean="0"/>
              <a:t>个不同密钥映射到</a:t>
            </a:r>
            <a:r>
              <a:rPr lang="en-US" sz="2000" dirty="0" err="1" smtClean="0"/>
              <a:t>R'</a:t>
            </a:r>
            <a:r>
              <a:rPr lang="en-US" altLang="zh-CN" sz="2000" baseline="-25000" dirty="0" err="1" smtClean="0"/>
              <a:t>i</a:t>
            </a:r>
            <a:r>
              <a:rPr lang="zh-CN" altLang="en-US" sz="2000" dirty="0" smtClean="0"/>
              <a:t>类中的某一条密文；解密类似</a:t>
            </a:r>
          </a:p>
          <a:p>
            <a:pPr lvl="2"/>
            <a:endParaRPr lang="en-US" altLang="zh-CN" sz="1800" dirty="0" smtClean="0"/>
          </a:p>
          <a:p>
            <a:pPr marL="1076400" lvl="2" indent="-277200"/>
            <a:r>
              <a:rPr lang="zh-CN" altLang="en-US" sz="1800" dirty="0" smtClean="0"/>
              <a:t>根据单纯系统定义，每对消息、密文间都有映射，因此密钥数不小于消息（密文）数</a:t>
            </a:r>
            <a:endParaRPr lang="en-US" altLang="zh-CN" sz="1800" dirty="0" smtClean="0"/>
          </a:p>
          <a:p>
            <a:pPr marL="1076400" lvl="2" indent="-277200"/>
            <a:r>
              <a:rPr lang="zh-CN" altLang="en-US" sz="1800" dirty="0" smtClean="0"/>
              <a:t>密钥</a:t>
            </a:r>
            <a:r>
              <a:rPr lang="zh-CN" altLang="en-US" sz="1800" dirty="0"/>
              <a:t>作用相仿</a:t>
            </a:r>
            <a:r>
              <a:rPr lang="zh-CN" altLang="en-US" sz="1800" dirty="0" smtClean="0"/>
              <a:t>，隐含从</a:t>
            </a:r>
            <a:r>
              <a:rPr lang="zh-CN" altLang="en-US" sz="1800" dirty="0"/>
              <a:t>每个</a:t>
            </a:r>
            <a:r>
              <a:rPr lang="zh-CN" altLang="en-US" sz="1800" dirty="0" smtClean="0"/>
              <a:t>消息（密文）引出</a:t>
            </a:r>
            <a:r>
              <a:rPr lang="zh-CN" altLang="en-US" sz="1800" dirty="0"/>
              <a:t>的映射数相同</a:t>
            </a:r>
            <a:endParaRPr lang="en-US" altLang="zh-CN" sz="1800"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grpSp>
        <p:nvGrpSpPr>
          <p:cNvPr id="198" name="组合 103"/>
          <p:cNvGrpSpPr/>
          <p:nvPr/>
        </p:nvGrpSpPr>
        <p:grpSpPr>
          <a:xfrm>
            <a:off x="6012160" y="1484784"/>
            <a:ext cx="3024335" cy="3669711"/>
            <a:chOff x="5271308" y="1795869"/>
            <a:chExt cx="3633428" cy="4347775"/>
          </a:xfrm>
        </p:grpSpPr>
        <p:cxnSp>
          <p:nvCxnSpPr>
            <p:cNvPr id="199" name="直接连接符 198"/>
            <p:cNvCxnSpPr>
              <a:stCxn id="203" idx="7"/>
              <a:endCxn id="205" idx="3"/>
            </p:cNvCxnSpPr>
            <p:nvPr/>
          </p:nvCxnSpPr>
          <p:spPr>
            <a:xfrm rot="5400000" flipH="1" flipV="1">
              <a:off x="6543877" y="2524158"/>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00" name="流程图: 联系 199"/>
            <p:cNvSpPr/>
            <p:nvPr/>
          </p:nvSpPr>
          <p:spPr>
            <a:xfrm>
              <a:off x="6292739"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1" name="流程图: 联系 200"/>
            <p:cNvSpPr/>
            <p:nvPr/>
          </p:nvSpPr>
          <p:spPr>
            <a:xfrm>
              <a:off x="6292739"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2" name="流程图: 联系 201"/>
            <p:cNvSpPr/>
            <p:nvPr/>
          </p:nvSpPr>
          <p:spPr>
            <a:xfrm>
              <a:off x="6292739"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3" name="流程图: 联系 202"/>
            <p:cNvSpPr/>
            <p:nvPr/>
          </p:nvSpPr>
          <p:spPr>
            <a:xfrm>
              <a:off x="6292739"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4" name="流程图: 联系 203"/>
            <p:cNvSpPr/>
            <p:nvPr/>
          </p:nvSpPr>
          <p:spPr>
            <a:xfrm>
              <a:off x="7785460" y="200379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5" name="流程图: 联系 204"/>
            <p:cNvSpPr/>
            <p:nvPr/>
          </p:nvSpPr>
          <p:spPr>
            <a:xfrm>
              <a:off x="7785460" y="2590241"/>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6" name="流程图: 联系 205"/>
            <p:cNvSpPr/>
            <p:nvPr/>
          </p:nvSpPr>
          <p:spPr>
            <a:xfrm>
              <a:off x="7785460" y="3176690"/>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7" name="流程图: 联系 206"/>
            <p:cNvSpPr/>
            <p:nvPr/>
          </p:nvSpPr>
          <p:spPr>
            <a:xfrm>
              <a:off x="7785460" y="3763138"/>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8" name="TextBox 207"/>
            <p:cNvSpPr txBox="1"/>
            <p:nvPr/>
          </p:nvSpPr>
          <p:spPr>
            <a:xfrm>
              <a:off x="5808392" y="1817891"/>
              <a:ext cx="591620" cy="47404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1</a:t>
              </a:r>
              <a:endParaRPr lang="zh-CN" altLang="en-US" sz="2000" baseline="-25000" dirty="0">
                <a:latin typeface="+mn-ea"/>
              </a:endParaRPr>
            </a:p>
          </p:txBody>
        </p:sp>
        <p:sp>
          <p:nvSpPr>
            <p:cNvPr id="209" name="TextBox 208"/>
            <p:cNvSpPr txBox="1"/>
            <p:nvPr/>
          </p:nvSpPr>
          <p:spPr>
            <a:xfrm>
              <a:off x="5808392" y="2435864"/>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2</a:t>
              </a:r>
              <a:endParaRPr lang="zh-CN" altLang="en-US" sz="2000" baseline="-25000" dirty="0">
                <a:latin typeface="+mn-ea"/>
              </a:endParaRPr>
            </a:p>
          </p:txBody>
        </p:sp>
        <p:sp>
          <p:nvSpPr>
            <p:cNvPr id="210" name="TextBox 209"/>
            <p:cNvSpPr txBox="1"/>
            <p:nvPr/>
          </p:nvSpPr>
          <p:spPr>
            <a:xfrm>
              <a:off x="5808392" y="302231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3</a:t>
              </a:r>
              <a:endParaRPr lang="zh-CN" altLang="en-US" sz="2000" baseline="-25000" dirty="0">
                <a:latin typeface="+mn-ea"/>
              </a:endParaRPr>
            </a:p>
          </p:txBody>
        </p:sp>
        <p:sp>
          <p:nvSpPr>
            <p:cNvPr id="211" name="TextBox 210"/>
            <p:cNvSpPr txBox="1"/>
            <p:nvPr/>
          </p:nvSpPr>
          <p:spPr>
            <a:xfrm>
              <a:off x="5808392" y="3608761"/>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4</a:t>
              </a:r>
              <a:endParaRPr lang="zh-CN" altLang="en-US" sz="2000" baseline="-25000" dirty="0">
                <a:latin typeface="+mn-ea"/>
              </a:endParaRPr>
            </a:p>
          </p:txBody>
        </p:sp>
        <p:sp>
          <p:nvSpPr>
            <p:cNvPr id="212" name="TextBox 211"/>
            <p:cNvSpPr txBox="1"/>
            <p:nvPr/>
          </p:nvSpPr>
          <p:spPr>
            <a:xfrm>
              <a:off x="7884975" y="1795869"/>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1</a:t>
              </a:r>
              <a:endParaRPr lang="zh-CN" altLang="en-US" sz="2000" baseline="-25000" dirty="0">
                <a:latin typeface="+mn-ea"/>
              </a:endParaRPr>
            </a:p>
          </p:txBody>
        </p:sp>
        <p:sp>
          <p:nvSpPr>
            <p:cNvPr id="213" name="TextBox 212"/>
            <p:cNvSpPr txBox="1"/>
            <p:nvPr/>
          </p:nvSpPr>
          <p:spPr>
            <a:xfrm>
              <a:off x="7884975" y="238231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2</a:t>
              </a:r>
              <a:endParaRPr lang="zh-CN" altLang="en-US" sz="2000" baseline="-25000" dirty="0">
                <a:latin typeface="+mn-ea"/>
              </a:endParaRPr>
            </a:p>
          </p:txBody>
        </p:sp>
        <p:sp>
          <p:nvSpPr>
            <p:cNvPr id="214" name="TextBox 213"/>
            <p:cNvSpPr txBox="1"/>
            <p:nvPr/>
          </p:nvSpPr>
          <p:spPr>
            <a:xfrm>
              <a:off x="7884975" y="299032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3</a:t>
              </a:r>
              <a:endParaRPr lang="zh-CN" altLang="en-US" sz="2000" baseline="-25000" dirty="0">
                <a:latin typeface="+mn-ea"/>
              </a:endParaRPr>
            </a:p>
          </p:txBody>
        </p:sp>
        <p:sp>
          <p:nvSpPr>
            <p:cNvPr id="215" name="TextBox 214"/>
            <p:cNvSpPr txBox="1"/>
            <p:nvPr/>
          </p:nvSpPr>
          <p:spPr>
            <a:xfrm>
              <a:off x="7884975" y="3576771"/>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4</a:t>
              </a:r>
              <a:endParaRPr lang="zh-CN" altLang="en-US" sz="2000" baseline="-25000" dirty="0">
                <a:latin typeface="+mn-ea"/>
              </a:endParaRPr>
            </a:p>
          </p:txBody>
        </p:sp>
        <p:cxnSp>
          <p:nvCxnSpPr>
            <p:cNvPr id="216" name="直接连接符 215"/>
            <p:cNvCxnSpPr>
              <a:stCxn id="200" idx="6"/>
              <a:endCxn id="204" idx="2"/>
            </p:cNvCxnSpPr>
            <p:nvPr/>
          </p:nvCxnSpPr>
          <p:spPr>
            <a:xfrm>
              <a:off x="6392254" y="206243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00" idx="5"/>
              <a:endCxn id="205" idx="1"/>
            </p:cNvCxnSpPr>
            <p:nvPr/>
          </p:nvCxnSpPr>
          <p:spPr>
            <a:xfrm rot="16200000" flipH="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00" idx="5"/>
              <a:endCxn id="206" idx="2"/>
            </p:cNvCxnSpPr>
            <p:nvPr/>
          </p:nvCxnSpPr>
          <p:spPr>
            <a:xfrm rot="16200000" flipH="1">
              <a:off x="6515856" y="1965731"/>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00" idx="5"/>
              <a:endCxn id="207" idx="2"/>
            </p:cNvCxnSpPr>
            <p:nvPr/>
          </p:nvCxnSpPr>
          <p:spPr>
            <a:xfrm rot="16200000" flipH="1">
              <a:off x="6222631" y="2258955"/>
              <a:ext cx="1717877"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03" idx="6"/>
              <a:endCxn id="206" idx="2"/>
            </p:cNvCxnSpPr>
            <p:nvPr/>
          </p:nvCxnSpPr>
          <p:spPr>
            <a:xfrm flipV="1">
              <a:off x="6392254" y="3235335"/>
              <a:ext cx="1393206" cy="58644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01" idx="7"/>
              <a:endCxn id="204" idx="3"/>
            </p:cNvCxnSpPr>
            <p:nvPr/>
          </p:nvCxnSpPr>
          <p:spPr>
            <a:xfrm rot="5400000" flipH="1" flipV="1">
              <a:off x="6837101" y="1644485"/>
              <a:ext cx="503512"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01" idx="6"/>
              <a:endCxn id="205" idx="2"/>
            </p:cNvCxnSpPr>
            <p:nvPr/>
          </p:nvCxnSpPr>
          <p:spPr>
            <a:xfrm>
              <a:off x="6392254" y="2648886"/>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01" idx="5"/>
              <a:endCxn id="206" idx="2"/>
            </p:cNvCxnSpPr>
            <p:nvPr/>
          </p:nvCxnSpPr>
          <p:spPr>
            <a:xfrm rot="16200000" flipH="1">
              <a:off x="6809080" y="2258955"/>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01" idx="5"/>
              <a:endCxn id="207" idx="2"/>
            </p:cNvCxnSpPr>
            <p:nvPr/>
          </p:nvCxnSpPr>
          <p:spPr>
            <a:xfrm rot="16200000" flipH="1">
              <a:off x="6515856" y="2552179"/>
              <a:ext cx="1131429"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2" idx="6"/>
              <a:endCxn id="206" idx="2"/>
            </p:cNvCxnSpPr>
            <p:nvPr/>
          </p:nvCxnSpPr>
          <p:spPr>
            <a:xfrm>
              <a:off x="6392254" y="3235335"/>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02" idx="7"/>
              <a:endCxn id="204" idx="3"/>
            </p:cNvCxnSpPr>
            <p:nvPr/>
          </p:nvCxnSpPr>
          <p:spPr>
            <a:xfrm rot="5400000" flipH="1" flipV="1">
              <a:off x="6543877" y="1937709"/>
              <a:ext cx="1089960"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02" idx="6"/>
              <a:endCxn id="205" idx="3"/>
            </p:cNvCxnSpPr>
            <p:nvPr/>
          </p:nvCxnSpPr>
          <p:spPr>
            <a:xfrm flipV="1">
              <a:off x="6392254" y="2690355"/>
              <a:ext cx="1407780" cy="5449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02" idx="5"/>
              <a:endCxn id="207" idx="2"/>
            </p:cNvCxnSpPr>
            <p:nvPr/>
          </p:nvCxnSpPr>
          <p:spPr>
            <a:xfrm rot="16200000" flipH="1">
              <a:off x="6809080" y="2845403"/>
              <a:ext cx="544980" cy="140778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03" idx="7"/>
              <a:endCxn id="204" idx="3"/>
            </p:cNvCxnSpPr>
            <p:nvPr/>
          </p:nvCxnSpPr>
          <p:spPr>
            <a:xfrm rot="5400000" flipH="1" flipV="1">
              <a:off x="6250653" y="2230934"/>
              <a:ext cx="1676409" cy="142235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03" idx="6"/>
              <a:endCxn id="207" idx="2"/>
            </p:cNvCxnSpPr>
            <p:nvPr/>
          </p:nvCxnSpPr>
          <p:spPr>
            <a:xfrm>
              <a:off x="6392254" y="3821783"/>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31" name="流程图: 联系 230"/>
            <p:cNvSpPr/>
            <p:nvPr/>
          </p:nvSpPr>
          <p:spPr>
            <a:xfrm>
              <a:off x="6292739"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2" name="流程图: 联系 231"/>
            <p:cNvSpPr/>
            <p:nvPr/>
          </p:nvSpPr>
          <p:spPr>
            <a:xfrm>
              <a:off x="6292739"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3" name="流程图: 联系 232"/>
            <p:cNvSpPr/>
            <p:nvPr/>
          </p:nvSpPr>
          <p:spPr>
            <a:xfrm>
              <a:off x="6292739"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4" name="流程图: 联系 233"/>
            <p:cNvSpPr/>
            <p:nvPr/>
          </p:nvSpPr>
          <p:spPr>
            <a:xfrm>
              <a:off x="7785460" y="443268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5" name="流程图: 联系 234"/>
            <p:cNvSpPr/>
            <p:nvPr/>
          </p:nvSpPr>
          <p:spPr>
            <a:xfrm>
              <a:off x="7785460" y="5019133"/>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6" name="流程图: 联系 235"/>
            <p:cNvSpPr/>
            <p:nvPr/>
          </p:nvSpPr>
          <p:spPr>
            <a:xfrm>
              <a:off x="7785460" y="5781115"/>
              <a:ext cx="99515" cy="11729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7" name="TextBox 236"/>
            <p:cNvSpPr txBox="1"/>
            <p:nvPr/>
          </p:nvSpPr>
          <p:spPr>
            <a:xfrm>
              <a:off x="5808392" y="4246783"/>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5</a:t>
              </a:r>
              <a:endParaRPr lang="zh-CN" altLang="en-US" sz="2000" baseline="-25000" dirty="0">
                <a:latin typeface="+mn-ea"/>
              </a:endParaRPr>
            </a:p>
          </p:txBody>
        </p:sp>
        <p:sp>
          <p:nvSpPr>
            <p:cNvPr id="238" name="TextBox 237"/>
            <p:cNvSpPr txBox="1"/>
            <p:nvPr/>
          </p:nvSpPr>
          <p:spPr>
            <a:xfrm>
              <a:off x="5808392" y="4864756"/>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6</a:t>
              </a:r>
              <a:endParaRPr lang="zh-CN" altLang="en-US" sz="2000" baseline="-25000" dirty="0">
                <a:latin typeface="+mn-ea"/>
              </a:endParaRPr>
            </a:p>
          </p:txBody>
        </p:sp>
        <p:sp>
          <p:nvSpPr>
            <p:cNvPr id="239" name="TextBox 238"/>
            <p:cNvSpPr txBox="1"/>
            <p:nvPr/>
          </p:nvSpPr>
          <p:spPr>
            <a:xfrm>
              <a:off x="5808392" y="5626738"/>
              <a:ext cx="492443" cy="400110"/>
            </a:xfrm>
            <a:prstGeom prst="rect">
              <a:avLst/>
            </a:prstGeom>
            <a:noFill/>
          </p:spPr>
          <p:txBody>
            <a:bodyPr wrap="none" rtlCol="0">
              <a:spAutoFit/>
            </a:bodyPr>
            <a:lstStyle/>
            <a:p>
              <a:r>
                <a:rPr lang="en-US" altLang="zh-CN" sz="2000" dirty="0" smtClean="0">
                  <a:latin typeface="+mn-ea"/>
                </a:rPr>
                <a:t>m</a:t>
              </a:r>
              <a:r>
                <a:rPr lang="en-US" altLang="zh-CN" sz="2000" baseline="-25000" dirty="0" smtClean="0">
                  <a:latin typeface="+mn-ea"/>
                </a:rPr>
                <a:t>7</a:t>
              </a:r>
              <a:endParaRPr lang="zh-CN" altLang="en-US" sz="2000" baseline="-25000" dirty="0">
                <a:latin typeface="+mn-ea"/>
              </a:endParaRPr>
            </a:p>
          </p:txBody>
        </p:sp>
        <p:sp>
          <p:nvSpPr>
            <p:cNvPr id="240" name="TextBox 239"/>
            <p:cNvSpPr txBox="1"/>
            <p:nvPr/>
          </p:nvSpPr>
          <p:spPr>
            <a:xfrm>
              <a:off x="7884975" y="4221837"/>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5</a:t>
              </a:r>
              <a:endParaRPr lang="zh-CN" altLang="en-US" sz="2000" baseline="-25000" dirty="0">
                <a:latin typeface="+mn-ea"/>
              </a:endParaRPr>
            </a:p>
          </p:txBody>
        </p:sp>
        <p:sp>
          <p:nvSpPr>
            <p:cNvPr id="241" name="TextBox 240"/>
            <p:cNvSpPr txBox="1"/>
            <p:nvPr/>
          </p:nvSpPr>
          <p:spPr>
            <a:xfrm>
              <a:off x="7884975" y="4808285"/>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6</a:t>
              </a:r>
              <a:endParaRPr lang="zh-CN" altLang="en-US" sz="2000" baseline="-25000" dirty="0">
                <a:latin typeface="+mn-ea"/>
              </a:endParaRPr>
            </a:p>
          </p:txBody>
        </p:sp>
        <p:sp>
          <p:nvSpPr>
            <p:cNvPr id="242" name="TextBox 241"/>
            <p:cNvSpPr txBox="1"/>
            <p:nvPr/>
          </p:nvSpPr>
          <p:spPr>
            <a:xfrm>
              <a:off x="7884975" y="5576103"/>
              <a:ext cx="407484" cy="400110"/>
            </a:xfrm>
            <a:prstGeom prst="rect">
              <a:avLst/>
            </a:prstGeom>
            <a:noFill/>
          </p:spPr>
          <p:txBody>
            <a:bodyPr wrap="none" rtlCol="0">
              <a:spAutoFit/>
            </a:bodyPr>
            <a:lstStyle/>
            <a:p>
              <a:r>
                <a:rPr lang="en-US" altLang="zh-CN" sz="2000" dirty="0" smtClean="0">
                  <a:latin typeface="+mn-ea"/>
                </a:rPr>
                <a:t>c</a:t>
              </a:r>
              <a:r>
                <a:rPr lang="en-US" altLang="zh-CN" sz="2000" baseline="-25000" dirty="0" smtClean="0">
                  <a:latin typeface="+mn-ea"/>
                </a:rPr>
                <a:t>7</a:t>
              </a:r>
              <a:endParaRPr lang="zh-CN" altLang="en-US" sz="2000" baseline="-25000" dirty="0">
                <a:latin typeface="+mn-ea"/>
              </a:endParaRPr>
            </a:p>
          </p:txBody>
        </p:sp>
        <p:cxnSp>
          <p:nvCxnSpPr>
            <p:cNvPr id="243" name="直接连接符 242"/>
            <p:cNvCxnSpPr>
              <a:stCxn id="231" idx="6"/>
              <a:endCxn id="234" idx="2"/>
            </p:cNvCxnSpPr>
            <p:nvPr/>
          </p:nvCxnSpPr>
          <p:spPr>
            <a:xfrm>
              <a:off x="6392254" y="449133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32" idx="6"/>
              <a:endCxn id="235" idx="2"/>
            </p:cNvCxnSpPr>
            <p:nvPr/>
          </p:nvCxnSpPr>
          <p:spPr>
            <a:xfrm>
              <a:off x="6392254" y="5077778"/>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33" idx="6"/>
              <a:endCxn id="236" idx="2"/>
            </p:cNvCxnSpPr>
            <p:nvPr/>
          </p:nvCxnSpPr>
          <p:spPr>
            <a:xfrm>
              <a:off x="6392254" y="5839760"/>
              <a:ext cx="1393206" cy="145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46" name="任意多边形 245"/>
            <p:cNvSpPr/>
            <p:nvPr/>
          </p:nvSpPr>
          <p:spPr>
            <a:xfrm>
              <a:off x="6383062" y="4348655"/>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任意多边形 246"/>
            <p:cNvSpPr/>
            <p:nvPr/>
          </p:nvSpPr>
          <p:spPr>
            <a:xfrm>
              <a:off x="6398827" y="4508938"/>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任意多边形 247"/>
            <p:cNvSpPr/>
            <p:nvPr/>
          </p:nvSpPr>
          <p:spPr>
            <a:xfrm>
              <a:off x="6399344" y="4493172"/>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任意多边形 248"/>
            <p:cNvSpPr/>
            <p:nvPr/>
          </p:nvSpPr>
          <p:spPr>
            <a:xfrm flipV="1">
              <a:off x="6373716" y="4516336"/>
              <a:ext cx="1387366" cy="567559"/>
            </a:xfrm>
            <a:custGeom>
              <a:avLst/>
              <a:gdLst>
                <a:gd name="connsiteX0" fmla="*/ 0 w 1387366"/>
                <a:gd name="connsiteY0" fmla="*/ 0 h 567559"/>
                <a:gd name="connsiteX1" fmla="*/ 646387 w 1387366"/>
                <a:gd name="connsiteY1" fmla="*/ 157655 h 567559"/>
                <a:gd name="connsiteX2" fmla="*/ 1103587 w 1387366"/>
                <a:gd name="connsiteY2" fmla="*/ 362607 h 567559"/>
                <a:gd name="connsiteX3" fmla="*/ 1387366 w 1387366"/>
                <a:gd name="connsiteY3" fmla="*/ 567559 h 567559"/>
              </a:gdLst>
              <a:ahLst/>
              <a:cxnLst>
                <a:cxn ang="0">
                  <a:pos x="connsiteX0" y="connsiteY0"/>
                </a:cxn>
                <a:cxn ang="0">
                  <a:pos x="connsiteX1" y="connsiteY1"/>
                </a:cxn>
                <a:cxn ang="0">
                  <a:pos x="connsiteX2" y="connsiteY2"/>
                </a:cxn>
                <a:cxn ang="0">
                  <a:pos x="connsiteX3" y="connsiteY3"/>
                </a:cxn>
              </a:cxnLst>
              <a:rect l="l" t="t" r="r" b="b"/>
              <a:pathLst>
                <a:path w="1387366" h="567559">
                  <a:moveTo>
                    <a:pt x="0" y="0"/>
                  </a:moveTo>
                  <a:cubicBezTo>
                    <a:pt x="231228" y="48610"/>
                    <a:pt x="462456" y="97221"/>
                    <a:pt x="646387" y="157655"/>
                  </a:cubicBezTo>
                  <a:cubicBezTo>
                    <a:pt x="830318" y="218089"/>
                    <a:pt x="980091" y="294290"/>
                    <a:pt x="1103587" y="362607"/>
                  </a:cubicBezTo>
                  <a:cubicBezTo>
                    <a:pt x="1227084" y="430924"/>
                    <a:pt x="1307225" y="499241"/>
                    <a:pt x="1387366" y="567559"/>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0" name="任意多边形 249"/>
            <p:cNvSpPr/>
            <p:nvPr/>
          </p:nvSpPr>
          <p:spPr>
            <a:xfrm flipV="1">
              <a:off x="6373716" y="4500570"/>
              <a:ext cx="1371600" cy="578902"/>
            </a:xfrm>
            <a:custGeom>
              <a:avLst/>
              <a:gdLst>
                <a:gd name="connsiteX0" fmla="*/ 0 w 1371600"/>
                <a:gd name="connsiteY0" fmla="*/ 0 h 551794"/>
                <a:gd name="connsiteX1" fmla="*/ 488731 w 1371600"/>
                <a:gd name="connsiteY1" fmla="*/ 252249 h 551794"/>
                <a:gd name="connsiteX2" fmla="*/ 1024759 w 1371600"/>
                <a:gd name="connsiteY2" fmla="*/ 488731 h 551794"/>
                <a:gd name="connsiteX3" fmla="*/ 1371600 w 1371600"/>
                <a:gd name="connsiteY3" fmla="*/ 551794 h 551794"/>
              </a:gdLst>
              <a:ahLst/>
              <a:cxnLst>
                <a:cxn ang="0">
                  <a:pos x="connsiteX0" y="connsiteY0"/>
                </a:cxn>
                <a:cxn ang="0">
                  <a:pos x="connsiteX1" y="connsiteY1"/>
                </a:cxn>
                <a:cxn ang="0">
                  <a:pos x="connsiteX2" y="connsiteY2"/>
                </a:cxn>
                <a:cxn ang="0">
                  <a:pos x="connsiteX3" y="connsiteY3"/>
                </a:cxn>
              </a:cxnLst>
              <a:rect l="l" t="t" r="r" b="b"/>
              <a:pathLst>
                <a:path w="1371600" h="551794">
                  <a:moveTo>
                    <a:pt x="0" y="0"/>
                  </a:moveTo>
                  <a:cubicBezTo>
                    <a:pt x="158969" y="85397"/>
                    <a:pt x="317938" y="170794"/>
                    <a:pt x="488731" y="252249"/>
                  </a:cubicBezTo>
                  <a:cubicBezTo>
                    <a:pt x="659524" y="333704"/>
                    <a:pt x="877614" y="438807"/>
                    <a:pt x="1024759" y="488731"/>
                  </a:cubicBezTo>
                  <a:cubicBezTo>
                    <a:pt x="1171904" y="538655"/>
                    <a:pt x="1271752" y="545224"/>
                    <a:pt x="1371600" y="551794"/>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任意多边形 250"/>
            <p:cNvSpPr/>
            <p:nvPr/>
          </p:nvSpPr>
          <p:spPr>
            <a:xfrm flipV="1">
              <a:off x="6429388" y="5072074"/>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任意多边形 251"/>
            <p:cNvSpPr/>
            <p:nvPr/>
          </p:nvSpPr>
          <p:spPr>
            <a:xfrm>
              <a:off x="6392254" y="5697608"/>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任意多边形 252"/>
            <p:cNvSpPr/>
            <p:nvPr/>
          </p:nvSpPr>
          <p:spPr>
            <a:xfrm flipV="1">
              <a:off x="6392254" y="5857892"/>
              <a:ext cx="1418896" cy="128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任意多边形 253"/>
            <p:cNvSpPr/>
            <p:nvPr/>
          </p:nvSpPr>
          <p:spPr>
            <a:xfrm flipV="1">
              <a:off x="6392254" y="5857892"/>
              <a:ext cx="1418896" cy="285752"/>
            </a:xfrm>
            <a:custGeom>
              <a:avLst/>
              <a:gdLst>
                <a:gd name="connsiteX0" fmla="*/ 0 w 1418896"/>
                <a:gd name="connsiteY0" fmla="*/ 128752 h 128752"/>
                <a:gd name="connsiteX1" fmla="*/ 394138 w 1418896"/>
                <a:gd name="connsiteY1" fmla="*/ 18393 h 128752"/>
                <a:gd name="connsiteX2" fmla="*/ 1008993 w 1418896"/>
                <a:gd name="connsiteY2" fmla="*/ 18393 h 128752"/>
                <a:gd name="connsiteX3" fmla="*/ 1418896 w 1418896"/>
                <a:gd name="connsiteY3" fmla="*/ 128752 h 128752"/>
              </a:gdLst>
              <a:ahLst/>
              <a:cxnLst>
                <a:cxn ang="0">
                  <a:pos x="connsiteX0" y="connsiteY0"/>
                </a:cxn>
                <a:cxn ang="0">
                  <a:pos x="connsiteX1" y="connsiteY1"/>
                </a:cxn>
                <a:cxn ang="0">
                  <a:pos x="connsiteX2" y="connsiteY2"/>
                </a:cxn>
                <a:cxn ang="0">
                  <a:pos x="connsiteX3" y="connsiteY3"/>
                </a:cxn>
              </a:cxnLst>
              <a:rect l="l" t="t" r="r" b="b"/>
              <a:pathLst>
                <a:path w="1418896" h="128752">
                  <a:moveTo>
                    <a:pt x="0" y="128752"/>
                  </a:moveTo>
                  <a:cubicBezTo>
                    <a:pt x="112986" y="82769"/>
                    <a:pt x="225973" y="36786"/>
                    <a:pt x="394138" y="18393"/>
                  </a:cubicBezTo>
                  <a:cubicBezTo>
                    <a:pt x="562303" y="0"/>
                    <a:pt x="838200" y="0"/>
                    <a:pt x="1008993" y="18393"/>
                  </a:cubicBezTo>
                  <a:cubicBezTo>
                    <a:pt x="1179786" y="36786"/>
                    <a:pt x="1299341" y="82769"/>
                    <a:pt x="1418896" y="128752"/>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左中括号 254"/>
            <p:cNvSpPr/>
            <p:nvPr/>
          </p:nvSpPr>
          <p:spPr>
            <a:xfrm>
              <a:off x="5786446"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中括号 255"/>
            <p:cNvSpPr/>
            <p:nvPr/>
          </p:nvSpPr>
          <p:spPr>
            <a:xfrm>
              <a:off x="5786446" y="4357694"/>
              <a:ext cx="71438" cy="92869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中括号 256"/>
            <p:cNvSpPr/>
            <p:nvPr/>
          </p:nvSpPr>
          <p:spPr>
            <a:xfrm>
              <a:off x="5786446"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左中括号 257"/>
            <p:cNvSpPr/>
            <p:nvPr/>
          </p:nvSpPr>
          <p:spPr>
            <a:xfrm flipH="1">
              <a:off x="8358214" y="2000240"/>
              <a:ext cx="71438" cy="19288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左中括号 258"/>
            <p:cNvSpPr/>
            <p:nvPr/>
          </p:nvSpPr>
          <p:spPr>
            <a:xfrm flipH="1">
              <a:off x="8358214" y="4357694"/>
              <a:ext cx="71438" cy="100013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0" name="左中括号 259"/>
            <p:cNvSpPr/>
            <p:nvPr/>
          </p:nvSpPr>
          <p:spPr>
            <a:xfrm flipH="1">
              <a:off x="8358214" y="5643578"/>
              <a:ext cx="71438" cy="50006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1" name="TextBox 260"/>
            <p:cNvSpPr txBox="1"/>
            <p:nvPr/>
          </p:nvSpPr>
          <p:spPr>
            <a:xfrm>
              <a:off x="5271308" y="2802431"/>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2" name="TextBox 261"/>
            <p:cNvSpPr txBox="1"/>
            <p:nvPr/>
          </p:nvSpPr>
          <p:spPr>
            <a:xfrm>
              <a:off x="5271308" y="4674639"/>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3" name="TextBox 262"/>
            <p:cNvSpPr txBox="1"/>
            <p:nvPr/>
          </p:nvSpPr>
          <p:spPr>
            <a:xfrm>
              <a:off x="5271308" y="5643578"/>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sp>
          <p:nvSpPr>
            <p:cNvPr id="264" name="TextBox 263"/>
            <p:cNvSpPr txBox="1"/>
            <p:nvPr/>
          </p:nvSpPr>
          <p:spPr>
            <a:xfrm>
              <a:off x="8417102" y="2762361"/>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p:txBody>
        </p:sp>
        <p:sp>
          <p:nvSpPr>
            <p:cNvPr id="265" name="TextBox 264"/>
            <p:cNvSpPr txBox="1"/>
            <p:nvPr/>
          </p:nvSpPr>
          <p:spPr>
            <a:xfrm>
              <a:off x="8417102" y="4674639"/>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p:txBody>
        </p:sp>
        <p:sp>
          <p:nvSpPr>
            <p:cNvPr id="266" name="TextBox 265"/>
            <p:cNvSpPr txBox="1"/>
            <p:nvPr/>
          </p:nvSpPr>
          <p:spPr>
            <a:xfrm>
              <a:off x="8417102" y="5700210"/>
              <a:ext cx="487634"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p:txBody>
        </p:sp>
      </p:grpSp>
      <p:sp>
        <p:nvSpPr>
          <p:cNvPr id="75" name="流程图: 可选过程 74">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76" name="流程图: 可选过程 7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77" name="流程图: 可选过程 76">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78" name="流程图: 可选过程 77">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282820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剩余类集的例子：</a:t>
            </a:r>
            <a:endParaRPr lang="en-US" altLang="zh-CN" dirty="0" smtClean="0"/>
          </a:p>
          <a:p>
            <a:pPr lvl="1"/>
            <a:r>
              <a:rPr lang="zh-CN" altLang="en-US" dirty="0" smtClean="0"/>
              <a:t>单表代换是单纯密码系统。密文</a:t>
            </a:r>
            <a:r>
              <a:rPr lang="en-US" altLang="zh-CN" dirty="0" smtClean="0"/>
              <a:t>c</a:t>
            </a:r>
            <a:r>
              <a:rPr lang="zh-CN" altLang="en-US" dirty="0" smtClean="0"/>
              <a:t>与</a:t>
            </a:r>
            <a:r>
              <a:rPr lang="en-US" altLang="zh-CN" dirty="0" smtClean="0"/>
              <a:t>T</a:t>
            </a:r>
            <a:r>
              <a:rPr lang="en-US" altLang="zh-CN" baseline="-25000" dirty="0" smtClean="0"/>
              <a:t>i</a:t>
            </a:r>
            <a:r>
              <a:rPr lang="en-US" altLang="zh-CN" dirty="0" smtClean="0"/>
              <a:t>T</a:t>
            </a:r>
            <a:r>
              <a:rPr lang="en-US" altLang="zh-CN" baseline="-25000" dirty="0" smtClean="0"/>
              <a:t>k</a:t>
            </a:r>
            <a:r>
              <a:rPr lang="en-US" altLang="zh-CN" baseline="30000" dirty="0" smtClean="0"/>
              <a:t>-1</a:t>
            </a:r>
            <a:r>
              <a:rPr lang="en-US" altLang="zh-CN" dirty="0" smtClean="0"/>
              <a:t>c</a:t>
            </a:r>
            <a:r>
              <a:rPr lang="zh-CN" altLang="en-US" dirty="0" smtClean="0"/>
              <a:t>属于同一剩余类。</a:t>
            </a:r>
            <a:endParaRPr lang="en-US" altLang="zh-CN" dirty="0" smtClean="0"/>
          </a:p>
          <a:p>
            <a:pPr lvl="2"/>
            <a:r>
              <a:rPr lang="zh-CN" altLang="en-US" dirty="0" smtClean="0"/>
              <a:t>例如，</a:t>
            </a:r>
            <a:r>
              <a:rPr lang="en-US" altLang="zh-CN" dirty="0" smtClean="0">
                <a:latin typeface="+mn-ea"/>
                <a:ea typeface="+mn-ea"/>
              </a:rPr>
              <a:t>c=XCPPGCFQ</a:t>
            </a:r>
            <a:r>
              <a:rPr lang="zh-CN" altLang="en-US" dirty="0" smtClean="0">
                <a:latin typeface="+mn-ea"/>
                <a:ea typeface="+mn-ea"/>
              </a:rPr>
              <a:t>，</a:t>
            </a:r>
            <a:r>
              <a:rPr lang="en-US" altLang="zh-CN" dirty="0" smtClean="0">
                <a:latin typeface="+mn-ea"/>
                <a:ea typeface="+mn-ea"/>
              </a:rPr>
              <a:t>c</a:t>
            </a:r>
            <a:r>
              <a:rPr lang="en-US" altLang="zh-CN" baseline="-25000" dirty="0" smtClean="0">
                <a:latin typeface="+mn-ea"/>
                <a:ea typeface="+mn-ea"/>
              </a:rPr>
              <a:t>1</a:t>
            </a:r>
            <a:r>
              <a:rPr lang="en-US" altLang="zh-CN" dirty="0" smtClean="0">
                <a:latin typeface="+mn-ea"/>
                <a:ea typeface="+mn-ea"/>
              </a:rPr>
              <a:t>=RDHHGDSN</a:t>
            </a:r>
            <a:r>
              <a:rPr lang="zh-CN" altLang="en-US" dirty="0" smtClean="0">
                <a:latin typeface="+mn-ea"/>
                <a:ea typeface="+mn-ea"/>
              </a:rPr>
              <a:t>，</a:t>
            </a:r>
            <a:r>
              <a:rPr lang="en-US" altLang="zh-CN" dirty="0" smtClean="0">
                <a:latin typeface="+mn-ea"/>
                <a:ea typeface="+mn-ea"/>
              </a:rPr>
              <a:t>c</a:t>
            </a:r>
            <a:r>
              <a:rPr lang="en-US" altLang="zh-CN" baseline="-25000" dirty="0" smtClean="0">
                <a:latin typeface="+mn-ea"/>
                <a:ea typeface="+mn-ea"/>
              </a:rPr>
              <a:t>2</a:t>
            </a:r>
            <a:r>
              <a:rPr lang="en-US" altLang="zh-CN" dirty="0" smtClean="0">
                <a:latin typeface="+mn-ea"/>
                <a:ea typeface="+mn-ea"/>
              </a:rPr>
              <a:t>=ABCCDBEF</a:t>
            </a:r>
            <a:r>
              <a:rPr lang="zh-CN" altLang="en-US" dirty="0" smtClean="0"/>
              <a:t>等等属于同一剩余类。可以看到，它们有相同的字母重复模式。</a:t>
            </a:r>
            <a:endParaRPr lang="en-US" altLang="zh-CN" dirty="0" smtClean="0"/>
          </a:p>
          <a:p>
            <a:endParaRPr lang="en-US" altLang="zh-CN" dirty="0" smtClean="0"/>
          </a:p>
          <a:p>
            <a:pPr lvl="1"/>
            <a:r>
              <a:rPr lang="zh-CN" altLang="en-US" dirty="0" smtClean="0"/>
              <a:t>凯撒密码中，字母差距恒定的密文属于同一剩余类。</a:t>
            </a:r>
            <a:endParaRPr lang="en-US" altLang="zh-CN" dirty="0" smtClean="0"/>
          </a:p>
          <a:p>
            <a:pPr lvl="2"/>
            <a:r>
              <a:rPr lang="en-US" altLang="zh-CN" dirty="0" smtClean="0"/>
              <a:t>c,c+1,c+2,…,c+25</a:t>
            </a:r>
            <a:r>
              <a:rPr lang="zh-CN" altLang="en-US" dirty="0" smtClean="0"/>
              <a:t>属于同一剩余类。</a:t>
            </a:r>
            <a:endParaRPr lang="en-US" altLang="zh-CN" dirty="0" smtClean="0"/>
          </a:p>
          <a:p>
            <a:pPr lvl="2"/>
            <a:r>
              <a:rPr lang="zh-CN" altLang="en-US" dirty="0" smtClean="0"/>
              <a:t>破译时，只须列出该剩余类中的其余</a:t>
            </a:r>
            <a:r>
              <a:rPr lang="en-US" altLang="zh-CN" dirty="0" smtClean="0"/>
              <a:t>25</a:t>
            </a:r>
            <a:r>
              <a:rPr lang="zh-CN" altLang="en-US" dirty="0" smtClean="0"/>
              <a:t>个消息，挑出有意义的一个。</a:t>
            </a:r>
            <a:endParaRPr lang="en-US" altLang="zh-CN" dirty="0" smtClean="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25</a:t>
            </a:fld>
            <a:endParaRPr lang="zh-CN" altLang="en-US"/>
          </a:p>
        </p:txBody>
      </p:sp>
      <p:sp>
        <p:nvSpPr>
          <p:cNvPr id="6" name="流程图: 可选过程 5">
            <a:hlinkClick r:id="rId3"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7" name="流程图: 可选过程 6">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8" name="流程图: 可选过程 7">
            <a:hlinkClick r:id="rId5"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9" name="流程图: 可选过程 8">
            <a:hlinkClick r:id="rId6"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859922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zh-CN" altLang="en-US" dirty="0" smtClean="0"/>
              <a:t>周期为</a:t>
            </a:r>
            <a:r>
              <a:rPr lang="en-US" altLang="zh-CN" dirty="0" smtClean="0"/>
              <a:t>d</a:t>
            </a:r>
            <a:r>
              <a:rPr lang="zh-CN" altLang="en-US" dirty="0" smtClean="0"/>
              <a:t>的维吉尼亚密码是单纯密码系统。消息</a:t>
            </a:r>
            <a:r>
              <a:rPr lang="en-US" altLang="zh-CN" dirty="0" smtClean="0"/>
              <a:t>c</a:t>
            </a:r>
            <a:r>
              <a:rPr lang="zh-CN" altLang="en-US" dirty="0" smtClean="0"/>
              <a:t>与跟</a:t>
            </a:r>
            <a:r>
              <a:rPr lang="en-US" altLang="zh-CN" dirty="0" smtClean="0"/>
              <a:t>c</a:t>
            </a:r>
            <a:r>
              <a:rPr lang="zh-CN" altLang="en-US" dirty="0" smtClean="0"/>
              <a:t>周期性等差的明文属于同一剩余类。</a:t>
            </a:r>
            <a:endParaRPr lang="en-US" altLang="zh-CN" dirty="0" smtClean="0"/>
          </a:p>
          <a:p>
            <a:pPr lvl="2"/>
            <a:r>
              <a:rPr lang="zh-CN" altLang="en-US" dirty="0" smtClean="0"/>
              <a:t>假设</a:t>
            </a:r>
            <a:r>
              <a:rPr lang="en-US" altLang="zh-CN" dirty="0" smtClean="0"/>
              <a:t>d=3</a:t>
            </a:r>
            <a:r>
              <a:rPr lang="zh-CN" altLang="en-US" dirty="0" smtClean="0"/>
              <a:t>，即指</a:t>
            </a:r>
            <a:endParaRPr lang="en-US" altLang="zh-CN" dirty="0" smtClean="0"/>
          </a:p>
          <a:p>
            <a:pPr marL="2963863" lvl="1" indent="0">
              <a:buNone/>
            </a:pPr>
            <a:r>
              <a:rPr lang="en-US" altLang="zh-CN" sz="2000" dirty="0" smtClean="0"/>
              <a:t>m</a:t>
            </a:r>
            <a:r>
              <a:rPr lang="en-US" altLang="zh-CN" sz="2000" baseline="-25000" dirty="0" smtClean="0"/>
              <a:t>1</a:t>
            </a:r>
            <a:r>
              <a:rPr lang="en-US" altLang="zh-CN" sz="2000" dirty="0" smtClean="0"/>
              <a:t>-m</a:t>
            </a:r>
            <a:r>
              <a:rPr lang="en-US" altLang="zh-CN" sz="2000" baseline="-25000" dirty="0" smtClean="0"/>
              <a:t>4</a:t>
            </a:r>
            <a:r>
              <a:rPr lang="en-US" altLang="zh-CN" sz="2000" dirty="0" smtClean="0"/>
              <a:t>=c</a:t>
            </a:r>
            <a:r>
              <a:rPr lang="en-US" altLang="zh-CN" sz="2000" baseline="-25000" dirty="0" smtClean="0"/>
              <a:t>1</a:t>
            </a:r>
            <a:r>
              <a:rPr lang="en-US" altLang="zh-CN" sz="2000" dirty="0" smtClean="0"/>
              <a:t>-c</a:t>
            </a:r>
            <a:r>
              <a:rPr lang="en-US" altLang="zh-CN" sz="2000" baseline="-25000" dirty="0" smtClean="0"/>
              <a:t>4</a:t>
            </a:r>
            <a:r>
              <a:rPr lang="en-US" altLang="zh-CN" sz="2000" dirty="0" smtClean="0"/>
              <a:t>,</a:t>
            </a:r>
          </a:p>
          <a:p>
            <a:pPr marL="2963863" lvl="1" indent="0">
              <a:buNone/>
            </a:pPr>
            <a:r>
              <a:rPr lang="en-US" altLang="zh-CN" sz="2000" dirty="0" smtClean="0"/>
              <a:t>m</a:t>
            </a:r>
            <a:r>
              <a:rPr lang="en-US" altLang="zh-CN" sz="2000" baseline="-25000" dirty="0" smtClean="0"/>
              <a:t>2</a:t>
            </a:r>
            <a:r>
              <a:rPr lang="en-US" altLang="zh-CN" sz="2000" dirty="0" smtClean="0"/>
              <a:t>-m</a:t>
            </a:r>
            <a:r>
              <a:rPr lang="en-US" altLang="zh-CN" sz="2000" baseline="-25000" dirty="0" smtClean="0"/>
              <a:t>5</a:t>
            </a:r>
            <a:r>
              <a:rPr lang="en-US" altLang="zh-CN" sz="2000" dirty="0" smtClean="0"/>
              <a:t>=c</a:t>
            </a:r>
            <a:r>
              <a:rPr lang="en-US" altLang="zh-CN" sz="2000" baseline="-25000" dirty="0" smtClean="0"/>
              <a:t>2</a:t>
            </a:r>
            <a:r>
              <a:rPr lang="en-US" altLang="zh-CN" sz="2000" dirty="0" smtClean="0"/>
              <a:t>-c</a:t>
            </a:r>
            <a:r>
              <a:rPr lang="en-US" altLang="zh-CN" sz="2000" baseline="-25000" dirty="0" smtClean="0"/>
              <a:t>5</a:t>
            </a:r>
            <a:r>
              <a:rPr lang="en-US" altLang="zh-CN" sz="2000" dirty="0" smtClean="0"/>
              <a:t>,</a:t>
            </a:r>
          </a:p>
          <a:p>
            <a:pPr marL="2963863" lvl="1" indent="0">
              <a:buNone/>
            </a:pPr>
            <a:r>
              <a:rPr lang="en-US" altLang="zh-CN" sz="2000" dirty="0" smtClean="0"/>
              <a:t>m</a:t>
            </a:r>
            <a:r>
              <a:rPr lang="en-US" altLang="zh-CN" sz="2000" baseline="-25000" dirty="0" smtClean="0"/>
              <a:t>3</a:t>
            </a:r>
            <a:r>
              <a:rPr lang="en-US" altLang="zh-CN" sz="2000" dirty="0" smtClean="0"/>
              <a:t>-m</a:t>
            </a:r>
            <a:r>
              <a:rPr lang="en-US" altLang="zh-CN" sz="2000" baseline="-25000" dirty="0" smtClean="0"/>
              <a:t>6</a:t>
            </a:r>
            <a:r>
              <a:rPr lang="en-US" altLang="zh-CN" sz="2000" dirty="0" smtClean="0"/>
              <a:t>=c</a:t>
            </a:r>
            <a:r>
              <a:rPr lang="en-US" altLang="zh-CN" sz="2000" baseline="-25000" dirty="0" smtClean="0"/>
              <a:t>3</a:t>
            </a:r>
            <a:r>
              <a:rPr lang="en-US" altLang="zh-CN" sz="2000" dirty="0" smtClean="0"/>
              <a:t>-c</a:t>
            </a:r>
            <a:r>
              <a:rPr lang="en-US" altLang="zh-CN" sz="2000" baseline="-25000" dirty="0" smtClean="0"/>
              <a:t>6</a:t>
            </a:r>
            <a:r>
              <a:rPr lang="en-US" altLang="zh-CN" sz="2000" dirty="0" smtClean="0"/>
              <a:t>,</a:t>
            </a:r>
          </a:p>
          <a:p>
            <a:pPr marL="2963863" lvl="1" indent="0">
              <a:buNone/>
            </a:pPr>
            <a:r>
              <a:rPr lang="en-US" altLang="zh-CN" sz="2000" dirty="0" smtClean="0"/>
              <a:t>m</a:t>
            </a:r>
            <a:r>
              <a:rPr lang="en-US" altLang="zh-CN" sz="2000" baseline="-25000" dirty="0" smtClean="0"/>
              <a:t>4</a:t>
            </a:r>
            <a:r>
              <a:rPr lang="en-US" altLang="zh-CN" sz="2000" dirty="0" smtClean="0"/>
              <a:t>-m</a:t>
            </a:r>
            <a:r>
              <a:rPr lang="en-US" altLang="zh-CN" sz="2000" baseline="-25000" dirty="0" smtClean="0"/>
              <a:t>7</a:t>
            </a:r>
            <a:r>
              <a:rPr lang="en-US" altLang="zh-CN" sz="2000" dirty="0" smtClean="0"/>
              <a:t>=c</a:t>
            </a:r>
            <a:r>
              <a:rPr lang="en-US" altLang="zh-CN" sz="2000" baseline="-25000" dirty="0" smtClean="0"/>
              <a:t>4</a:t>
            </a:r>
            <a:r>
              <a:rPr lang="en-US" altLang="zh-CN" sz="2000" dirty="0" smtClean="0"/>
              <a:t>-c</a:t>
            </a:r>
            <a:r>
              <a:rPr lang="en-US" altLang="zh-CN" sz="2000" baseline="-25000" dirty="0" smtClean="0"/>
              <a:t>7</a:t>
            </a:r>
            <a:r>
              <a:rPr lang="en-US" altLang="zh-CN" sz="2000" dirty="0" smtClean="0"/>
              <a:t>,</a:t>
            </a:r>
          </a:p>
          <a:p>
            <a:pPr marL="2963863" lvl="1" indent="0">
              <a:buNone/>
            </a:pPr>
            <a:r>
              <a:rPr lang="en-US" altLang="zh-CN" sz="2000" dirty="0" smtClean="0"/>
              <a:t>…</a:t>
            </a:r>
          </a:p>
          <a:p>
            <a:pPr lvl="1"/>
            <a:endParaRPr lang="en-US" altLang="zh-CN" sz="2000" dirty="0" smtClean="0"/>
          </a:p>
          <a:p>
            <a:pPr lvl="1"/>
            <a:r>
              <a:rPr lang="zh-CN" altLang="en-US" sz="2000" dirty="0" smtClean="0"/>
              <a:t>周期</a:t>
            </a:r>
            <a:r>
              <a:rPr lang="zh-CN" altLang="en-US" sz="2000" dirty="0"/>
              <a:t>为</a:t>
            </a:r>
            <a:r>
              <a:rPr lang="en-US" altLang="zh-CN" sz="2000" dirty="0"/>
              <a:t>d</a:t>
            </a:r>
            <a:r>
              <a:rPr lang="zh-CN" altLang="en-US" sz="2000" dirty="0"/>
              <a:t>的置换密码是单纯密码系统。剩余类中元素的特征为：字符的移位不跨越长度为</a:t>
            </a:r>
            <a:r>
              <a:rPr lang="en-US" altLang="zh-CN" sz="2000" dirty="0"/>
              <a:t>d</a:t>
            </a:r>
            <a:r>
              <a:rPr lang="zh-CN" altLang="en-US" sz="2000" dirty="0"/>
              <a:t>的块；两个距离为</a:t>
            </a:r>
            <a:r>
              <a:rPr lang="en-US" altLang="zh-CN" sz="2000" dirty="0"/>
              <a:t>d</a:t>
            </a:r>
            <a:r>
              <a:rPr lang="zh-CN" altLang="en-US" sz="2000" dirty="0"/>
              <a:t>的字符在置换后距离仍为</a:t>
            </a:r>
            <a:r>
              <a:rPr lang="en-US" altLang="zh-CN" sz="2000" dirty="0"/>
              <a:t>d</a:t>
            </a:r>
            <a:r>
              <a:rPr lang="zh-CN" altLang="en-US" sz="2000" dirty="0" smtClean="0"/>
              <a:t>。</a:t>
            </a:r>
            <a:endParaRPr lang="en-US" altLang="zh-CN" sz="2000"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26</a:t>
            </a:fld>
            <a:endParaRPr lang="zh-CN" altLang="en-US"/>
          </a:p>
        </p:txBody>
      </p:sp>
      <p:sp>
        <p:nvSpPr>
          <p:cNvPr id="5" name="流程图: 可选过程 4">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6" name="流程图: 可选过程 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7" name="流程图: 可选过程 6">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8" name="流程图: 可选过程 7">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810218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buNone/>
            </a:pPr>
            <a:r>
              <a:rPr lang="zh-CN" altLang="en-US" dirty="0" smtClean="0"/>
              <a:t>定理</a:t>
            </a:r>
            <a:r>
              <a:rPr lang="en-US" altLang="zh-CN" dirty="0" smtClean="0"/>
              <a:t>2</a:t>
            </a:r>
            <a:r>
              <a:rPr lang="zh-CN" altLang="en-US" dirty="0" smtClean="0"/>
              <a:t>、单纯系统中，</a:t>
            </a:r>
            <a:endParaRPr lang="en-US" altLang="zh-CN" dirty="0" smtClean="0"/>
          </a:p>
          <a:p>
            <a:pPr lvl="1"/>
            <a:r>
              <a:rPr lang="zh-CN" altLang="en-US" dirty="0" smtClean="0">
                <a:solidFill>
                  <a:srgbClr val="FF0000"/>
                </a:solidFill>
              </a:rPr>
              <a:t>同一剩余类中的密文概率相等，与消息的先验概率无关</a:t>
            </a:r>
            <a:endParaRPr lang="en-US" altLang="zh-CN" dirty="0" smtClean="0">
              <a:solidFill>
                <a:srgbClr val="FF0000"/>
              </a:solidFill>
            </a:endParaRPr>
          </a:p>
          <a:p>
            <a:pPr lvl="1"/>
            <a:endParaRPr lang="en-US" altLang="zh-CN" dirty="0" smtClean="0"/>
          </a:p>
          <a:p>
            <a:pPr lvl="1"/>
            <a:endParaRPr lang="en-US" altLang="zh-CN" dirty="0" smtClean="0"/>
          </a:p>
          <a:p>
            <a:pPr lvl="1"/>
            <a:r>
              <a:rPr lang="zh-CN" altLang="en-US" dirty="0" smtClean="0"/>
              <a:t>证明</a:t>
            </a:r>
            <a:r>
              <a:rPr lang="zh-CN" altLang="en-US" dirty="0"/>
              <a:t>：在剩余类</a:t>
            </a:r>
            <a:r>
              <a:rPr lang="en-US" altLang="zh-CN" dirty="0" err="1"/>
              <a:t>R</a:t>
            </a:r>
            <a:r>
              <a:rPr lang="en-US" altLang="zh-CN" baseline="-25000" dirty="0" err="1"/>
              <a:t>i</a:t>
            </a:r>
            <a:r>
              <a:rPr lang="zh-CN" altLang="en-US" dirty="0" smtClean="0"/>
              <a:t>中</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消息</a:t>
            </a:r>
            <a:r>
              <a:rPr lang="zh-CN" altLang="en-US" dirty="0"/>
              <a:t>的先验分布概率，被密钥的均匀性所</a:t>
            </a:r>
            <a:r>
              <a:rPr lang="zh-CN" altLang="en-US" dirty="0" smtClean="0"/>
              <a:t>掩盖</a:t>
            </a:r>
            <a:endParaRPr lang="en-US" altLang="zh-CN" dirty="0"/>
          </a:p>
        </p:txBody>
      </p:sp>
      <p:graphicFrame>
        <p:nvGraphicFramePr>
          <p:cNvPr id="8" name="Object 2"/>
          <p:cNvGraphicFramePr>
            <a:graphicFrameLocks noChangeAspect="1"/>
          </p:cNvGraphicFramePr>
          <p:nvPr>
            <p:extLst>
              <p:ext uri="{D42A27DB-BD31-4B8C-83A1-F6EECF244321}">
                <p14:modId xmlns:p14="http://schemas.microsoft.com/office/powerpoint/2010/main" val="2320924549"/>
              </p:ext>
            </p:extLst>
          </p:nvPr>
        </p:nvGraphicFramePr>
        <p:xfrm>
          <a:off x="3235325" y="2324100"/>
          <a:ext cx="3025775" cy="744538"/>
        </p:xfrm>
        <a:graphic>
          <a:graphicData uri="http://schemas.openxmlformats.org/presentationml/2006/ole">
            <mc:AlternateContent xmlns:mc="http://schemas.openxmlformats.org/markup-compatibility/2006">
              <mc:Choice xmlns:v="urn:schemas-microsoft-com:vml" Requires="v">
                <p:oleObj spid="_x0000_s10006" name="Equation" r:id="rId3" imgW="1752480" imgH="431640" progId="Equation.DSMT4">
                  <p:embed/>
                </p:oleObj>
              </mc:Choice>
              <mc:Fallback>
                <p:oleObj name="Equation" r:id="rId3" imgW="1752480" imgH="431640" progId="Equation.DSMT4">
                  <p:embed/>
                  <p:pic>
                    <p:nvPicPr>
                      <p:cNvPr id="0" name=""/>
                      <p:cNvPicPr>
                        <a:picLocks noChangeAspect="1" noChangeArrowheads="1"/>
                      </p:cNvPicPr>
                      <p:nvPr/>
                    </p:nvPicPr>
                    <p:blipFill>
                      <a:blip r:embed="rId4"/>
                      <a:srcRect/>
                      <a:stretch>
                        <a:fillRect/>
                      </a:stretch>
                    </p:blipFill>
                    <p:spPr bwMode="auto">
                      <a:xfrm>
                        <a:off x="3235325" y="2324100"/>
                        <a:ext cx="3025775"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763915613"/>
              </p:ext>
            </p:extLst>
          </p:nvPr>
        </p:nvGraphicFramePr>
        <p:xfrm>
          <a:off x="1331640" y="3644900"/>
          <a:ext cx="2027237" cy="754063"/>
        </p:xfrm>
        <a:graphic>
          <a:graphicData uri="http://schemas.openxmlformats.org/presentationml/2006/ole">
            <mc:AlternateContent xmlns:mc="http://schemas.openxmlformats.org/markup-compatibility/2006">
              <mc:Choice xmlns:v="urn:schemas-microsoft-com:vml" Requires="v">
                <p:oleObj spid="_x0000_s10007" name="Equation" r:id="rId5" imgW="1155600" imgH="431640" progId="Equation.DSMT4">
                  <p:embed/>
                </p:oleObj>
              </mc:Choice>
              <mc:Fallback>
                <p:oleObj name="Equation" r:id="rId5" imgW="1155600" imgH="431640" progId="Equation.DSMT4">
                  <p:embed/>
                  <p:pic>
                    <p:nvPicPr>
                      <p:cNvPr id="0" name="Object 2"/>
                      <p:cNvPicPr>
                        <a:picLocks noChangeAspect="1" noChangeArrowheads="1"/>
                      </p:cNvPicPr>
                      <p:nvPr/>
                    </p:nvPicPr>
                    <p:blipFill>
                      <a:blip r:embed="rId6"/>
                      <a:srcRect/>
                      <a:stretch>
                        <a:fillRect/>
                      </a:stretch>
                    </p:blipFill>
                    <p:spPr bwMode="auto">
                      <a:xfrm>
                        <a:off x="1331640" y="3644900"/>
                        <a:ext cx="2027237" cy="754063"/>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43913405"/>
              </p:ext>
            </p:extLst>
          </p:nvPr>
        </p:nvGraphicFramePr>
        <p:xfrm>
          <a:off x="1331640" y="4472111"/>
          <a:ext cx="6816725" cy="760413"/>
        </p:xfrm>
        <a:graphic>
          <a:graphicData uri="http://schemas.openxmlformats.org/presentationml/2006/ole">
            <mc:AlternateContent xmlns:mc="http://schemas.openxmlformats.org/markup-compatibility/2006">
              <mc:Choice xmlns:v="urn:schemas-microsoft-com:vml" Requires="v">
                <p:oleObj spid="_x0000_s10008" name="Equation" r:id="rId7" imgW="3962160" imgH="444240" progId="Equation.DSMT4">
                  <p:embed/>
                </p:oleObj>
              </mc:Choice>
              <mc:Fallback>
                <p:oleObj name="Equation" r:id="rId7" imgW="3962160" imgH="444240" progId="Equation.DSMT4">
                  <p:embed/>
                  <p:pic>
                    <p:nvPicPr>
                      <p:cNvPr id="0" name="Object 2"/>
                      <p:cNvPicPr>
                        <a:picLocks noChangeAspect="1" noChangeArrowheads="1"/>
                      </p:cNvPicPr>
                      <p:nvPr/>
                    </p:nvPicPr>
                    <p:blipFill>
                      <a:blip r:embed="rId8"/>
                      <a:srcRect/>
                      <a:stretch>
                        <a:fillRect/>
                      </a:stretch>
                    </p:blipFill>
                    <p:spPr bwMode="auto">
                      <a:xfrm>
                        <a:off x="1331640" y="4472111"/>
                        <a:ext cx="6816725" cy="760413"/>
                      </a:xfrm>
                      <a:prstGeom prst="rect">
                        <a:avLst/>
                      </a:prstGeom>
                      <a:noFill/>
                      <a:ln>
                        <a:noFill/>
                      </a:ln>
                    </p:spPr>
                  </p:pic>
                </p:oleObj>
              </mc:Fallback>
            </mc:AlternateContent>
          </a:graphicData>
        </a:graphic>
      </p:graphicFrame>
      <p:sp>
        <p:nvSpPr>
          <p:cNvPr id="9" name="流程图: 可选过程 8">
            <a:hlinkClick r:id="rId9"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0" name="流程图: 可选过程 9">
            <a:hlinkClick r:id="rId10"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1" name="流程图: 可选过程 10">
            <a:hlinkClick r:id="rId11"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2" name="流程图: 可选过程 11">
            <a:hlinkClick r:id="rId12"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76579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95400"/>
                <a:ext cx="8363272" cy="5029200"/>
              </a:xfrm>
            </p:spPr>
            <p:txBody>
              <a:bodyPr/>
              <a:lstStyle/>
              <a:p>
                <a:pPr>
                  <a:buNone/>
                </a:pPr>
                <a:r>
                  <a:rPr lang="zh-CN" altLang="en-US" dirty="0" smtClean="0"/>
                  <a:t>续定理</a:t>
                </a:r>
                <a:r>
                  <a:rPr lang="en-US" altLang="zh-CN" dirty="0" smtClean="0"/>
                  <a:t>2</a:t>
                </a:r>
              </a:p>
              <a:p>
                <a:pPr lvl="1"/>
                <a:r>
                  <a:rPr lang="zh-CN" altLang="en-US" dirty="0" smtClean="0">
                    <a:solidFill>
                      <a:srgbClr val="FF0000"/>
                    </a:solidFill>
                  </a:rPr>
                  <a:t>消息的后验概率与所属剩余类有关，与具体密文无关</a:t>
                </a:r>
                <a:endParaRPr lang="en-US" altLang="zh-CN" dirty="0" smtClean="0">
                  <a:solidFill>
                    <a:srgbClr val="FF0000"/>
                  </a:solidFill>
                </a:endParaRPr>
              </a:p>
              <a:p>
                <a:pPr lvl="1"/>
                <a:endParaRPr lang="en-US" altLang="zh-CN" dirty="0" smtClean="0"/>
              </a:p>
              <a:p>
                <a:pPr lvl="1"/>
                <a:endParaRPr lang="en-US" altLang="zh-CN" dirty="0" smtClean="0"/>
              </a:p>
              <a:p>
                <a:pPr lvl="1"/>
                <a:endParaRPr lang="en-US" altLang="zh-CN" dirty="0" smtClean="0"/>
              </a:p>
              <a:p>
                <a:pPr lvl="1"/>
                <a:r>
                  <a:rPr lang="zh-CN" altLang="en-US" dirty="0" smtClean="0"/>
                  <a:t>证明：</a:t>
                </a:r>
                <a:endParaRPr lang="en-US" altLang="zh-CN" dirty="0" smtClean="0"/>
              </a:p>
              <a:p>
                <a:pPr lvl="2"/>
                <a:r>
                  <a:rPr lang="zh-CN" altLang="en-US" dirty="0" smtClean="0"/>
                  <a:t>当</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oMath>
                </a14:m>
                <a:r>
                  <a:rPr lang="zh-CN" altLang="en-US" dirty="0"/>
                  <a:t>时，</a:t>
                </a:r>
                <a:endParaRPr lang="en-US" altLang="zh-CN" dirty="0"/>
              </a:p>
              <a:p>
                <a:pPr lvl="2"/>
                <a:r>
                  <a:rPr lang="zh-CN" altLang="en-US" dirty="0" smtClean="0"/>
                  <a:t>当            </a:t>
                </a:r>
                <a:r>
                  <a:rPr lang="zh-CN" altLang="en-US" dirty="0"/>
                  <a:t>时，</a:t>
                </a:r>
                <a:endParaRPr lang="en-US" altLang="zh-CN" dirty="0"/>
              </a:p>
              <a:p>
                <a:pPr lvl="2"/>
                <a:endParaRPr lang="en-US" altLang="zh-CN" dirty="0"/>
              </a:p>
              <a:p>
                <a:pPr lvl="2"/>
                <a:endParaRPr lang="en-US" altLang="zh-CN" dirty="0" smtClean="0"/>
              </a:p>
              <a:p>
                <a:pPr lvl="2"/>
                <a:endParaRPr lang="en-US" altLang="zh-CN" dirty="0"/>
              </a:p>
              <a:p>
                <a:pPr lvl="1"/>
                <a:r>
                  <a:rPr lang="zh-CN" altLang="en-US" b="1" i="1" dirty="0" smtClean="0">
                    <a:solidFill>
                      <a:schemeClr val="accent6"/>
                    </a:solidFill>
                  </a:rPr>
                  <a:t>截获密文无助于分析消息的后验概率</a:t>
                </a:r>
                <a:endParaRPr lang="en-US" altLang="zh-CN" b="1" i="1" dirty="0" smtClean="0">
                  <a:solidFill>
                    <a:schemeClr val="accent6"/>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95400"/>
                <a:ext cx="8363272" cy="5029200"/>
              </a:xfrm>
              <a:blipFill rotWithShape="1">
                <a:blip r:embed="rId3"/>
                <a:stretch>
                  <a:fillRect l="-1458" t="-1212" b="-1818"/>
                </a:stretch>
              </a:blipFill>
            </p:spPr>
            <p:txBody>
              <a:bodyPr/>
              <a:lstStyle/>
              <a:p>
                <a:r>
                  <a:rPr lang="zh-CN" altLang="en-US">
                    <a:noFill/>
                  </a:rPr>
                  <a:t> </a:t>
                </a:r>
              </a:p>
            </p:txBody>
          </p:sp>
        </mc:Fallback>
      </mc:AlternateContent>
      <p:graphicFrame>
        <p:nvGraphicFramePr>
          <p:cNvPr id="57346" name="Object 2"/>
          <p:cNvGraphicFramePr>
            <a:graphicFrameLocks noChangeAspect="1"/>
          </p:cNvGraphicFramePr>
          <p:nvPr>
            <p:extLst>
              <p:ext uri="{D42A27DB-BD31-4B8C-83A1-F6EECF244321}">
                <p14:modId xmlns:p14="http://schemas.microsoft.com/office/powerpoint/2010/main" val="188777954"/>
              </p:ext>
            </p:extLst>
          </p:nvPr>
        </p:nvGraphicFramePr>
        <p:xfrm>
          <a:off x="2841625" y="2276475"/>
          <a:ext cx="3459163" cy="1212850"/>
        </p:xfrm>
        <a:graphic>
          <a:graphicData uri="http://schemas.openxmlformats.org/presentationml/2006/ole">
            <mc:AlternateContent xmlns:mc="http://schemas.openxmlformats.org/markup-compatibility/2006">
              <mc:Choice xmlns:v="urn:schemas-microsoft-com:vml" Requires="v">
                <p:oleObj spid="_x0000_s41842" name="Equation" r:id="rId4" imgW="2171520" imgH="761760" progId="Equation.DSMT4">
                  <p:embed/>
                </p:oleObj>
              </mc:Choice>
              <mc:Fallback>
                <p:oleObj name="Equation" r:id="rId4" imgW="2171520" imgH="761760" progId="Equation.DSMT4">
                  <p:embed/>
                  <p:pic>
                    <p:nvPicPr>
                      <p:cNvPr id="0" name=""/>
                      <p:cNvPicPr>
                        <a:picLocks noChangeAspect="1" noChangeArrowheads="1"/>
                      </p:cNvPicPr>
                      <p:nvPr/>
                    </p:nvPicPr>
                    <p:blipFill>
                      <a:blip r:embed="rId5"/>
                      <a:srcRect/>
                      <a:stretch>
                        <a:fillRect/>
                      </a:stretch>
                    </p:blipFill>
                    <p:spPr bwMode="auto">
                      <a:xfrm>
                        <a:off x="2841625" y="2276475"/>
                        <a:ext cx="3459163" cy="1212850"/>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4043737471"/>
              </p:ext>
            </p:extLst>
          </p:nvPr>
        </p:nvGraphicFramePr>
        <p:xfrm>
          <a:off x="2025650" y="4429125"/>
          <a:ext cx="1276350" cy="331788"/>
        </p:xfrm>
        <a:graphic>
          <a:graphicData uri="http://schemas.openxmlformats.org/presentationml/2006/ole">
            <mc:AlternateContent xmlns:mc="http://schemas.openxmlformats.org/markup-compatibility/2006">
              <mc:Choice xmlns:v="urn:schemas-microsoft-com:vml" Requires="v">
                <p:oleObj spid="_x0000_s41843" name="Equation" r:id="rId6" imgW="876240" imgH="228600" progId="Equation.DSMT4">
                  <p:embed/>
                </p:oleObj>
              </mc:Choice>
              <mc:Fallback>
                <p:oleObj name="Equation" r:id="rId6" imgW="876240" imgH="228600" progId="Equation.DSMT4">
                  <p:embed/>
                  <p:pic>
                    <p:nvPicPr>
                      <p:cNvPr id="0" name="Object 4"/>
                      <p:cNvPicPr>
                        <a:picLocks noChangeAspect="1" noChangeArrowheads="1"/>
                      </p:cNvPicPr>
                      <p:nvPr/>
                    </p:nvPicPr>
                    <p:blipFill>
                      <a:blip r:embed="rId7"/>
                      <a:srcRect/>
                      <a:stretch>
                        <a:fillRect/>
                      </a:stretch>
                    </p:blipFill>
                    <p:spPr bwMode="auto">
                      <a:xfrm>
                        <a:off x="2025650" y="4429125"/>
                        <a:ext cx="1276350" cy="331788"/>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35948840"/>
              </p:ext>
            </p:extLst>
          </p:nvPr>
        </p:nvGraphicFramePr>
        <p:xfrm>
          <a:off x="2162175" y="4652963"/>
          <a:ext cx="4746625" cy="1125537"/>
        </p:xfrm>
        <a:graphic>
          <a:graphicData uri="http://schemas.openxmlformats.org/presentationml/2006/ole">
            <mc:AlternateContent xmlns:mc="http://schemas.openxmlformats.org/markup-compatibility/2006">
              <mc:Choice xmlns:v="urn:schemas-microsoft-com:vml" Requires="v">
                <p:oleObj spid="_x0000_s41844" name="Equation" r:id="rId8" imgW="3530520" imgH="838080" progId="Equation.DSMT4">
                  <p:embed/>
                </p:oleObj>
              </mc:Choice>
              <mc:Fallback>
                <p:oleObj name="Equation" r:id="rId8" imgW="3530520" imgH="838080" progId="Equation.DSMT4">
                  <p:embed/>
                  <p:pic>
                    <p:nvPicPr>
                      <p:cNvPr id="0" name="Object 5"/>
                      <p:cNvPicPr>
                        <a:picLocks noChangeAspect="1" noChangeArrowheads="1"/>
                      </p:cNvPicPr>
                      <p:nvPr/>
                    </p:nvPicPr>
                    <p:blipFill>
                      <a:blip r:embed="rId9"/>
                      <a:srcRect/>
                      <a:stretch>
                        <a:fillRect/>
                      </a:stretch>
                    </p:blipFill>
                    <p:spPr bwMode="auto">
                      <a:xfrm>
                        <a:off x="2162175" y="4652963"/>
                        <a:ext cx="4746625" cy="1125537"/>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44718104"/>
              </p:ext>
            </p:extLst>
          </p:nvPr>
        </p:nvGraphicFramePr>
        <p:xfrm>
          <a:off x="3951288" y="4051300"/>
          <a:ext cx="939800" cy="360363"/>
        </p:xfrm>
        <a:graphic>
          <a:graphicData uri="http://schemas.openxmlformats.org/presentationml/2006/ole">
            <mc:AlternateContent xmlns:mc="http://schemas.openxmlformats.org/markup-compatibility/2006">
              <mc:Choice xmlns:v="urn:schemas-microsoft-com:vml" Requires="v">
                <p:oleObj spid="_x0000_s41845" name="Equation" r:id="rId10" imgW="660240" imgH="253800" progId="Equation.DSMT4">
                  <p:embed/>
                </p:oleObj>
              </mc:Choice>
              <mc:Fallback>
                <p:oleObj name="Equation" r:id="rId10" imgW="660240" imgH="253800" progId="Equation.DSMT4">
                  <p:embed/>
                  <p:pic>
                    <p:nvPicPr>
                      <p:cNvPr id="0" name="Object 2"/>
                      <p:cNvPicPr>
                        <a:picLocks noChangeAspect="1" noChangeArrowheads="1"/>
                      </p:cNvPicPr>
                      <p:nvPr/>
                    </p:nvPicPr>
                    <p:blipFill>
                      <a:blip r:embed="rId11"/>
                      <a:srcRect/>
                      <a:stretch>
                        <a:fillRect/>
                      </a:stretch>
                    </p:blipFill>
                    <p:spPr bwMode="auto">
                      <a:xfrm>
                        <a:off x="3951288" y="4051300"/>
                        <a:ext cx="939800" cy="360363"/>
                      </a:xfrm>
                      <a:prstGeom prst="rect">
                        <a:avLst/>
                      </a:prstGeom>
                      <a:noFill/>
                      <a:ln>
                        <a:noFill/>
                      </a:ln>
                    </p:spPr>
                  </p:pic>
                </p:oleObj>
              </mc:Fallback>
            </mc:AlternateContent>
          </a:graphicData>
        </a:graphic>
      </p:graphicFrame>
      <p:sp>
        <p:nvSpPr>
          <p:cNvPr id="12" name="流程图: 可选过程 11">
            <a:hlinkClick r:id="rId1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3" name="流程图: 可选过程 12">
            <a:hlinkClick r:id="rId1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4" name="流程图: 可选过程 13">
            <a:hlinkClick r:id="rId1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5" name="流程图: 可选过程 14">
            <a:hlinkClick r:id="rId1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455545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buNone/>
            </a:pPr>
            <a:r>
              <a:rPr lang="zh-CN" altLang="en-US" dirty="0" smtClean="0"/>
              <a:t>续定理</a:t>
            </a:r>
            <a:r>
              <a:rPr lang="en-US" altLang="zh-CN" dirty="0" smtClean="0"/>
              <a:t>2</a:t>
            </a:r>
          </a:p>
          <a:p>
            <a:pPr lvl="1"/>
            <a:r>
              <a:rPr lang="zh-CN" altLang="en-US" dirty="0" smtClean="0">
                <a:solidFill>
                  <a:srgbClr val="FF0000"/>
                </a:solidFill>
              </a:rPr>
              <a:t>不同密钥的后验概率分布与密文所属剩余类有关，与具体密文无关</a:t>
            </a:r>
            <a:endParaRPr lang="en-US" altLang="zh-CN" dirty="0" smtClean="0">
              <a:solidFill>
                <a:srgbClr val="FF0000"/>
              </a:solidFill>
            </a:endParaRPr>
          </a:p>
          <a:p>
            <a:pPr lvl="1"/>
            <a:endParaRPr lang="en-US" altLang="zh-CN" dirty="0" smtClean="0"/>
          </a:p>
          <a:p>
            <a:pPr lvl="1"/>
            <a:endParaRPr lang="en-US" altLang="zh-CN" dirty="0"/>
          </a:p>
          <a:p>
            <a:pPr lvl="1"/>
            <a:r>
              <a:rPr lang="zh-CN" altLang="en-US" dirty="0" smtClean="0"/>
              <a:t>证明：</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smtClean="0"/>
          </a:p>
          <a:p>
            <a:pPr lvl="1"/>
            <a:r>
              <a:rPr lang="zh-CN" altLang="en-US" b="1" i="1" dirty="0" smtClean="0">
                <a:solidFill>
                  <a:schemeClr val="accent6"/>
                </a:solidFill>
              </a:rPr>
              <a:t>截获密文无助于分析密钥的后验概率</a:t>
            </a:r>
            <a:endParaRPr lang="en-US" altLang="zh-CN" b="1" i="1" dirty="0">
              <a:solidFill>
                <a:schemeClr val="accent6"/>
              </a:solidFill>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2316488991"/>
              </p:ext>
            </p:extLst>
          </p:nvPr>
        </p:nvGraphicFramePr>
        <p:xfrm>
          <a:off x="3513138" y="2533650"/>
          <a:ext cx="2260600" cy="642938"/>
        </p:xfrm>
        <a:graphic>
          <a:graphicData uri="http://schemas.openxmlformats.org/presentationml/2006/ole">
            <mc:AlternateContent xmlns:mc="http://schemas.openxmlformats.org/markup-compatibility/2006">
              <mc:Choice xmlns:v="urn:schemas-microsoft-com:vml" Requires="v">
                <p:oleObj spid="_x0000_s42341" name="Equation" r:id="rId3" imgW="1384200" imgH="393480" progId="Equation.DSMT4">
                  <p:embed/>
                </p:oleObj>
              </mc:Choice>
              <mc:Fallback>
                <p:oleObj name="Equation" r:id="rId3" imgW="1384200" imgH="393480" progId="Equation.DSMT4">
                  <p:embed/>
                  <p:pic>
                    <p:nvPicPr>
                      <p:cNvPr id="0" name=""/>
                      <p:cNvPicPr>
                        <a:picLocks noChangeAspect="1" noChangeArrowheads="1"/>
                      </p:cNvPicPr>
                      <p:nvPr/>
                    </p:nvPicPr>
                    <p:blipFill>
                      <a:blip r:embed="rId4"/>
                      <a:srcRect/>
                      <a:stretch>
                        <a:fillRect/>
                      </a:stretch>
                    </p:blipFill>
                    <p:spPr bwMode="auto">
                      <a:xfrm>
                        <a:off x="3513138" y="2533650"/>
                        <a:ext cx="2260600" cy="642938"/>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692499480"/>
              </p:ext>
            </p:extLst>
          </p:nvPr>
        </p:nvGraphicFramePr>
        <p:xfrm>
          <a:off x="1505223" y="3789040"/>
          <a:ext cx="6307137" cy="1917700"/>
        </p:xfrm>
        <a:graphic>
          <a:graphicData uri="http://schemas.openxmlformats.org/presentationml/2006/ole">
            <mc:AlternateContent xmlns:mc="http://schemas.openxmlformats.org/markup-compatibility/2006">
              <mc:Choice xmlns:v="urn:schemas-microsoft-com:vml" Requires="v">
                <p:oleObj spid="_x0000_s42342" name="Equation" r:id="rId5" imgW="4178160" imgH="1269720" progId="Equation.DSMT4">
                  <p:embed/>
                </p:oleObj>
              </mc:Choice>
              <mc:Fallback>
                <p:oleObj name="Equation" r:id="rId5" imgW="4178160" imgH="1269720" progId="Equation.DSMT4">
                  <p:embed/>
                  <p:pic>
                    <p:nvPicPr>
                      <p:cNvPr id="0" name="Object 2"/>
                      <p:cNvPicPr>
                        <a:picLocks noChangeAspect="1" noChangeArrowheads="1"/>
                      </p:cNvPicPr>
                      <p:nvPr/>
                    </p:nvPicPr>
                    <p:blipFill>
                      <a:blip r:embed="rId6"/>
                      <a:srcRect/>
                      <a:stretch>
                        <a:fillRect/>
                      </a:stretch>
                    </p:blipFill>
                    <p:spPr bwMode="auto">
                      <a:xfrm>
                        <a:off x="1505223" y="3789040"/>
                        <a:ext cx="6307137" cy="1917700"/>
                      </a:xfrm>
                      <a:prstGeom prst="rect">
                        <a:avLst/>
                      </a:prstGeom>
                      <a:noFill/>
                      <a:ln>
                        <a:noFill/>
                      </a:ln>
                    </p:spPr>
                  </p:pic>
                </p:oleObj>
              </mc:Fallback>
            </mc:AlternateContent>
          </a:graphicData>
        </a:graphic>
      </p:graphicFrame>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1" name="流程图: 可选过程 10">
            <a:hlinkClick r:id="rId9"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2" name="流程图: 可选过程 11">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413331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827440" y="3356992"/>
            <a:ext cx="5486400" cy="360610"/>
          </a:xfrm>
        </p:spPr>
        <p:txBody>
          <a:bodyPr/>
          <a:lstStyle/>
          <a:p>
            <a:pPr algn="ctr"/>
            <a:r>
              <a:rPr lang="en-US" altLang="zh-CN" dirty="0" smtClean="0"/>
              <a:t>Claude Elwood Shannon</a:t>
            </a:r>
            <a:endParaRPr lang="zh-CN" altLang="en-US" dirty="0"/>
          </a:p>
        </p:txBody>
      </p:sp>
      <p:sp>
        <p:nvSpPr>
          <p:cNvPr id="3" name="内容占位符 2"/>
          <p:cNvSpPr>
            <a:spLocks noGrp="1"/>
          </p:cNvSpPr>
          <p:nvPr>
            <p:ph type="body" sz="half" idx="2"/>
          </p:nvPr>
        </p:nvSpPr>
        <p:spPr>
          <a:xfrm>
            <a:off x="535753" y="4077072"/>
            <a:ext cx="8072494" cy="2016224"/>
          </a:xfrm>
        </p:spPr>
        <p:txBody>
          <a:bodyPr>
            <a:noAutofit/>
          </a:bodyPr>
          <a:lstStyle/>
          <a:p>
            <a:pPr marL="268288" indent="-268288">
              <a:buFont typeface="Arial" pitchFamily="34" charset="0"/>
              <a:buChar char="•"/>
            </a:pPr>
            <a:r>
              <a:rPr lang="en-US" altLang="zh-CN" sz="2400" dirty="0" smtClean="0"/>
              <a:t>1948</a:t>
            </a:r>
            <a:r>
              <a:rPr lang="zh-CN" altLang="en-US" sz="2400" dirty="0" smtClean="0"/>
              <a:t>年，“</a:t>
            </a:r>
            <a:r>
              <a:rPr lang="en-US" altLang="zh-CN" sz="2400" dirty="0" smtClean="0"/>
              <a:t>A Mathematical Theory of Communication</a:t>
            </a:r>
            <a:r>
              <a:rPr lang="zh-CN" altLang="en-US" sz="2400" dirty="0" smtClean="0"/>
              <a:t>”在数学上奠定了信息论基础；</a:t>
            </a:r>
            <a:endParaRPr lang="en-US" altLang="zh-CN" sz="2400" dirty="0" smtClean="0"/>
          </a:p>
          <a:p>
            <a:pPr marL="725488" lvl="1" indent="-268288">
              <a:buFont typeface="Arial" pitchFamily="34" charset="0"/>
              <a:buChar char="•"/>
            </a:pPr>
            <a:endParaRPr lang="en-US" altLang="zh-CN" sz="2000" dirty="0" smtClean="0"/>
          </a:p>
          <a:p>
            <a:pPr marL="268288" indent="-268288">
              <a:buFont typeface="Arial" pitchFamily="34" charset="0"/>
              <a:buChar char="•"/>
            </a:pPr>
            <a:r>
              <a:rPr lang="en-US" altLang="zh-CN" sz="2400" dirty="0" smtClean="0"/>
              <a:t>1949</a:t>
            </a:r>
            <a:r>
              <a:rPr lang="zh-CN" altLang="en-US" sz="2400" dirty="0" smtClean="0"/>
              <a:t>年，“</a:t>
            </a:r>
            <a:r>
              <a:rPr lang="en-US" altLang="zh-CN" sz="2400" dirty="0" smtClean="0"/>
              <a:t>Communication Theory of Secrecy Systems</a:t>
            </a:r>
            <a:r>
              <a:rPr lang="zh-CN" altLang="en-US" sz="2400" dirty="0" smtClean="0"/>
              <a:t>”从信息论角度奠定了密码学的理论基础。</a:t>
            </a:r>
            <a:endParaRPr lang="zh-CN" altLang="en-US" sz="2400" dirty="0"/>
          </a:p>
        </p:txBody>
      </p:sp>
      <p:pic>
        <p:nvPicPr>
          <p:cNvPr id="21506" name="Picture 2" descr="D:\课程教学\密码学导论\资料\shannon3.jpg"/>
          <p:cNvPicPr>
            <a:picLocks noChangeAspect="1" noChangeArrowheads="1"/>
          </p:cNvPicPr>
          <p:nvPr/>
        </p:nvPicPr>
        <p:blipFill>
          <a:blip r:embed="rId2" cstate="print"/>
          <a:srcRect/>
          <a:stretch>
            <a:fillRect/>
          </a:stretch>
        </p:blipFill>
        <p:spPr bwMode="auto">
          <a:xfrm>
            <a:off x="2330564" y="611560"/>
            <a:ext cx="1869488" cy="2639786"/>
          </a:xfrm>
          <a:prstGeom prst="rect">
            <a:avLst/>
          </a:prstGeom>
          <a:noFill/>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52305027-A41E-4099-97C2-42171C6B8947}" type="slidenum">
              <a:rPr lang="zh-CN" altLang="en-US" smtClean="0"/>
              <a:pPr>
                <a:defRPr/>
              </a:pPr>
              <a:t>3</a:t>
            </a:fld>
            <a:endParaRPr lang="en-US" altLang="zh-CN" dirty="0"/>
          </a:p>
        </p:txBody>
      </p:sp>
      <p:pic>
        <p:nvPicPr>
          <p:cNvPr id="47106" name="Picture 2" descr="c:\users\ericlee\appdata\roaming\360se6\User Data\temp\01300000247486123081492077555.jpg"/>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4716016" y="611560"/>
            <a:ext cx="1878469" cy="263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6148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四、相似密码系统</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定义：若存在一个可逆映射</a:t>
            </a:r>
            <a:r>
              <a:rPr lang="en-US" altLang="zh-CN" dirty="0" smtClean="0"/>
              <a:t>A</a:t>
            </a:r>
            <a:r>
              <a:rPr lang="zh-CN" altLang="en-US" dirty="0" smtClean="0"/>
              <a:t>，使得密码系统</a:t>
            </a:r>
            <a:r>
              <a:rPr lang="en-US" altLang="zh-CN" dirty="0" smtClean="0"/>
              <a:t>R</a:t>
            </a:r>
            <a:r>
              <a:rPr lang="zh-CN" altLang="en-US" dirty="0" smtClean="0"/>
              <a:t>与</a:t>
            </a:r>
            <a:r>
              <a:rPr lang="en-US" altLang="zh-CN" dirty="0" smtClean="0"/>
              <a:t>S</a:t>
            </a:r>
            <a:r>
              <a:rPr lang="zh-CN" altLang="en-US" dirty="0" smtClean="0"/>
              <a:t>满足</a:t>
            </a:r>
            <a:r>
              <a:rPr lang="en-US" altLang="zh-CN" dirty="0" smtClean="0"/>
              <a:t>R=AS</a:t>
            </a:r>
            <a:r>
              <a:rPr lang="zh-CN" altLang="en-US" dirty="0" smtClean="0"/>
              <a:t>，则称</a:t>
            </a:r>
            <a:r>
              <a:rPr lang="en-US" altLang="zh-CN" dirty="0" smtClean="0"/>
              <a:t>R</a:t>
            </a:r>
            <a:r>
              <a:rPr lang="zh-CN" altLang="en-US" dirty="0" smtClean="0"/>
              <a:t>与</a:t>
            </a:r>
            <a:r>
              <a:rPr lang="en-US" altLang="zh-CN" dirty="0" smtClean="0"/>
              <a:t>S</a:t>
            </a:r>
            <a:r>
              <a:rPr lang="zh-CN" altLang="en-US" dirty="0" smtClean="0"/>
              <a:t>在密码分析意义上是</a:t>
            </a:r>
            <a:r>
              <a:rPr lang="zh-CN" altLang="en-US" dirty="0" smtClean="0">
                <a:solidFill>
                  <a:srgbClr val="FF0000"/>
                </a:solidFill>
              </a:rPr>
              <a:t>相似</a:t>
            </a:r>
            <a:r>
              <a:rPr lang="zh-CN" altLang="en-US" dirty="0" smtClean="0"/>
              <a:t>的。</a:t>
            </a:r>
            <a:endParaRPr lang="en-US" altLang="zh-CN" dirty="0" smtClean="0"/>
          </a:p>
          <a:p>
            <a:endParaRPr lang="en-US" altLang="zh-CN" dirty="0" smtClean="0"/>
          </a:p>
          <a:p>
            <a:endParaRPr lang="en-US" altLang="zh-CN" dirty="0" smtClean="0"/>
          </a:p>
          <a:p>
            <a:r>
              <a:rPr lang="zh-CN" altLang="en-US" dirty="0" smtClean="0"/>
              <a:t>基本推论：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若</a:t>
            </a:r>
            <a:r>
              <a:rPr lang="en-US" altLang="zh-CN" dirty="0" smtClean="0"/>
              <a:t>R</a:t>
            </a:r>
            <a:r>
              <a:rPr lang="zh-CN" altLang="en-US" dirty="0" smtClean="0"/>
              <a:t>与</a:t>
            </a:r>
            <a:r>
              <a:rPr lang="en-US" altLang="zh-CN" dirty="0" smtClean="0"/>
              <a:t>S</a:t>
            </a:r>
            <a:r>
              <a:rPr lang="zh-CN" altLang="en-US" dirty="0" smtClean="0"/>
              <a:t>相似，则两者密文间存在一一映射关系，消息的后验概率相同。从密码分析角度来讲，一破俱破。</a:t>
            </a:r>
            <a:endParaRPr lang="zh-CN" altLang="en-US" dirty="0"/>
          </a:p>
        </p:txBody>
      </p:sp>
      <p:graphicFrame>
        <p:nvGraphicFramePr>
          <p:cNvPr id="48130" name="Object 2"/>
          <p:cNvGraphicFramePr>
            <a:graphicFrameLocks noChangeAspect="1"/>
          </p:cNvGraphicFramePr>
          <p:nvPr>
            <p:extLst>
              <p:ext uri="{D42A27DB-BD31-4B8C-83A1-F6EECF244321}">
                <p14:modId xmlns:p14="http://schemas.microsoft.com/office/powerpoint/2010/main" val="3636985929"/>
              </p:ext>
            </p:extLst>
          </p:nvPr>
        </p:nvGraphicFramePr>
        <p:xfrm>
          <a:off x="4030663" y="2348880"/>
          <a:ext cx="819150" cy="382588"/>
        </p:xfrm>
        <a:graphic>
          <a:graphicData uri="http://schemas.openxmlformats.org/presentationml/2006/ole">
            <mc:AlternateContent xmlns:mc="http://schemas.openxmlformats.org/markup-compatibility/2006">
              <mc:Choice xmlns:v="urn:schemas-microsoft-com:vml" Requires="v">
                <p:oleObj spid="_x0000_s46098" name="Equation" r:id="rId3" imgW="380880" imgH="177480" progId="Equation.DSMT4">
                  <p:embed/>
                </p:oleObj>
              </mc:Choice>
              <mc:Fallback>
                <p:oleObj name="Equation" r:id="rId3" imgW="3808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2348880"/>
                        <a:ext cx="81915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nvGraphicFramePr>
        <p:xfrm>
          <a:off x="3479807" y="3571876"/>
          <a:ext cx="2020887" cy="382588"/>
        </p:xfrm>
        <a:graphic>
          <a:graphicData uri="http://schemas.openxmlformats.org/presentationml/2006/ole">
            <mc:AlternateContent xmlns:mc="http://schemas.openxmlformats.org/markup-compatibility/2006">
              <mc:Choice xmlns:v="urn:schemas-microsoft-com:vml" Requires="v">
                <p:oleObj spid="_x0000_s46099" name="Equation" r:id="rId5" imgW="939600" imgH="177480" progId="Equation.DSMT4">
                  <p:embed/>
                </p:oleObj>
              </mc:Choice>
              <mc:Fallback>
                <p:oleObj name="Equation" r:id="rId5" imgW="93960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807" y="3571876"/>
                        <a:ext cx="20208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nvGraphicFramePr>
        <p:xfrm>
          <a:off x="2400525" y="4071942"/>
          <a:ext cx="3140075" cy="438150"/>
        </p:xfrm>
        <a:graphic>
          <a:graphicData uri="http://schemas.openxmlformats.org/presentationml/2006/ole">
            <mc:AlternateContent xmlns:mc="http://schemas.openxmlformats.org/markup-compatibility/2006">
              <mc:Choice xmlns:v="urn:schemas-microsoft-com:vml" Requires="v">
                <p:oleObj spid="_x0000_s46100" name="Equation" r:id="rId7" imgW="1460160" imgH="203040" progId="Equation.DSMT4">
                  <p:embed/>
                </p:oleObj>
              </mc:Choice>
              <mc:Fallback>
                <p:oleObj name="Equation" r:id="rId7" imgW="14601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525" y="4071942"/>
                        <a:ext cx="31400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nvGraphicFramePr>
        <p:xfrm>
          <a:off x="4027490" y="4572008"/>
          <a:ext cx="901700" cy="355600"/>
        </p:xfrm>
        <a:graphic>
          <a:graphicData uri="http://schemas.openxmlformats.org/presentationml/2006/ole">
            <mc:AlternateContent xmlns:mc="http://schemas.openxmlformats.org/markup-compatibility/2006">
              <mc:Choice xmlns:v="urn:schemas-microsoft-com:vml" Requires="v">
                <p:oleObj spid="_x0000_s46101" name="Equation" r:id="rId9" imgW="419040" imgH="164880" progId="Equation.DSMT4">
                  <p:embed/>
                </p:oleObj>
              </mc:Choice>
              <mc:Fallback>
                <p:oleObj name="Equation" r:id="rId9" imgW="419040" imgH="164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7490" y="4572008"/>
                        <a:ext cx="901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10" name="流程图: 可选过程 9">
            <a:hlinkClick r:id="rId11"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11" name="流程图: 可选过程 10">
            <a:hlinkClick r:id="rId12"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12" name="流程图: 可选过程 11">
            <a:hlinkClick r:id="rId13"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3" name="流程图: 可选过程 12">
            <a:hlinkClick r:id="rId14"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333625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a:t>
            </a:r>
            <a:endParaRPr lang="en-US" altLang="zh-CN" dirty="0" smtClean="0"/>
          </a:p>
          <a:p>
            <a:pPr lvl="1"/>
            <a:r>
              <a:rPr lang="zh-CN" altLang="en-US" dirty="0" smtClean="0"/>
              <a:t>代换密码中，用符号代换与用字母代换是相似的；</a:t>
            </a:r>
            <a:endParaRPr lang="en-US" altLang="zh-CN" dirty="0" smtClean="0"/>
          </a:p>
          <a:p>
            <a:pPr lvl="2"/>
            <a:r>
              <a:rPr lang="zh-CN" altLang="en-US" dirty="0" smtClean="0"/>
              <a:t>福尔摩斯中跳舞的小人</a:t>
            </a:r>
            <a:endParaRPr lang="en-US" altLang="zh-CN" dirty="0" smtClean="0"/>
          </a:p>
          <a:p>
            <a:endParaRPr lang="en-US" altLang="zh-CN" dirty="0" smtClean="0"/>
          </a:p>
          <a:p>
            <a:pPr lvl="1"/>
            <a:r>
              <a:rPr lang="zh-CN" altLang="en-US" dirty="0" smtClean="0"/>
              <a:t>凯撒密码与逆凯撒密码（加密后逆序写出）相似；</a:t>
            </a:r>
            <a:endParaRPr lang="en-US" altLang="zh-CN" dirty="0" smtClean="0"/>
          </a:p>
          <a:p>
            <a:endParaRPr lang="en-US" altLang="zh-CN" dirty="0" smtClean="0"/>
          </a:p>
          <a:p>
            <a:pPr lvl="1"/>
            <a:r>
              <a:rPr lang="en-US" altLang="zh-CN" dirty="0" err="1" smtClean="0"/>
              <a:t>Autokey</a:t>
            </a:r>
            <a:r>
              <a:rPr lang="zh-CN" altLang="en-US" dirty="0" smtClean="0"/>
              <a:t>密码与交替使用加、减密钥的维吉尼亚型密码相似；</a:t>
            </a:r>
            <a:endParaRPr lang="en-US" altLang="zh-CN" dirty="0" smtClean="0"/>
          </a:p>
          <a:p>
            <a:pPr lvl="2"/>
            <a:r>
              <a:rPr lang="zh-CN" altLang="en-US" dirty="0" smtClean="0"/>
              <a:t>这里映射</a:t>
            </a:r>
            <a:r>
              <a:rPr lang="en-US" altLang="zh-CN" dirty="0" smtClean="0"/>
              <a:t>A</a:t>
            </a:r>
            <a:r>
              <a:rPr lang="zh-CN" altLang="en-US" dirty="0" smtClean="0"/>
              <a:t>为</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a:t>c</a:t>
            </a:r>
            <a:r>
              <a:rPr lang="en-US" altLang="zh-CN" baseline="-25000" dirty="0" smtClean="0"/>
              <a:t>3</a:t>
            </a:r>
            <a:r>
              <a:rPr lang="en-US" altLang="zh-CN" dirty="0" smtClean="0"/>
              <a:t>…</a:t>
            </a:r>
            <a:r>
              <a:rPr lang="en-US" altLang="zh-CN" dirty="0" smtClean="0">
                <a:sym typeface="Wingdings" pitchFamily="2" charset="2"/>
              </a:rPr>
              <a:t></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a:t>-c</a:t>
            </a:r>
            <a:r>
              <a:rPr lang="en-US" altLang="zh-CN" baseline="-25000" dirty="0" smtClean="0"/>
              <a:t>1</a:t>
            </a:r>
            <a:r>
              <a:rPr lang="en-US" altLang="zh-CN" dirty="0"/>
              <a:t>)(</a:t>
            </a:r>
            <a:r>
              <a:rPr lang="en-US" altLang="zh-CN" dirty="0" smtClean="0"/>
              <a:t>c</a:t>
            </a:r>
            <a:r>
              <a:rPr lang="en-US" altLang="zh-CN" baseline="-25000" dirty="0" smtClean="0"/>
              <a:t>3</a:t>
            </a:r>
            <a:r>
              <a:rPr lang="en-US" altLang="zh-CN" dirty="0" smtClean="0"/>
              <a:t>-c</a:t>
            </a:r>
            <a:r>
              <a:rPr lang="en-US" altLang="zh-CN" baseline="-25000" dirty="0" smtClean="0"/>
              <a:t>2</a:t>
            </a:r>
            <a:r>
              <a:rPr lang="en-US" altLang="zh-CN" dirty="0"/>
              <a:t>+c</a:t>
            </a:r>
            <a:r>
              <a:rPr lang="en-US" altLang="zh-CN" baseline="-25000" dirty="0" smtClean="0"/>
              <a:t>1</a:t>
            </a:r>
            <a:r>
              <a:rPr lang="en-US" altLang="zh-CN" dirty="0" smtClean="0"/>
              <a:t>)…</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31</a:t>
            </a:fld>
            <a:endParaRPr lang="zh-CN" altLang="en-US"/>
          </a:p>
        </p:txBody>
      </p:sp>
      <p:sp>
        <p:nvSpPr>
          <p:cNvPr id="5" name="流程图: 可选过程 4">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6" name="流程图: 可选过程 5">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7" name="流程图: 可选过程 6">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8" name="流程图: 可选过程 7">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601515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第二节 信息度量与冗余</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3422149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一、信息量与熵</a:t>
            </a:r>
            <a:endParaRPr lang="zh-CN" altLang="en-US" dirty="0"/>
          </a:p>
        </p:txBody>
      </p:sp>
      <p:sp>
        <p:nvSpPr>
          <p:cNvPr id="7" name="内容占位符 6"/>
          <p:cNvSpPr>
            <a:spLocks noGrp="1"/>
          </p:cNvSpPr>
          <p:nvPr>
            <p:ph idx="1"/>
          </p:nvPr>
        </p:nvSpPr>
        <p:spPr/>
        <p:txBody>
          <a:bodyPr>
            <a:normAutofit/>
          </a:bodyPr>
          <a:lstStyle/>
          <a:p>
            <a:r>
              <a:rPr lang="zh-CN" altLang="en-US" dirty="0" smtClean="0"/>
              <a:t>什么是信息？</a:t>
            </a:r>
            <a:endParaRPr lang="en-US" altLang="zh-CN" dirty="0" smtClean="0"/>
          </a:p>
          <a:p>
            <a:pPr lvl="1"/>
            <a:r>
              <a:rPr lang="zh-CN" altLang="en-US" dirty="0" smtClean="0"/>
              <a:t>信息是</a:t>
            </a:r>
            <a:r>
              <a:rPr lang="zh-CN" altLang="en-US" dirty="0"/>
              <a:t>消息的有效</a:t>
            </a:r>
            <a:r>
              <a:rPr lang="zh-CN" altLang="en-US" dirty="0" smtClean="0"/>
              <a:t>内容</a:t>
            </a:r>
            <a:endParaRPr lang="en-US" altLang="zh-CN" dirty="0" smtClean="0"/>
          </a:p>
          <a:p>
            <a:pPr lvl="1"/>
            <a:r>
              <a:rPr lang="zh-CN" altLang="en-US" dirty="0" smtClean="0"/>
              <a:t>信息蕴涵于事件的不确定性之中</a:t>
            </a:r>
            <a:endParaRPr lang="en-US" altLang="zh-CN" dirty="0" smtClean="0"/>
          </a:p>
          <a:p>
            <a:pPr lvl="1"/>
            <a:endParaRPr lang="en-US" altLang="zh-CN" dirty="0" smtClean="0"/>
          </a:p>
          <a:p>
            <a:pPr lvl="1"/>
            <a:r>
              <a:rPr lang="zh-CN" altLang="en-US" dirty="0" smtClean="0"/>
              <a:t>例：</a:t>
            </a:r>
            <a:endParaRPr lang="en-US" altLang="zh-CN" dirty="0" smtClean="0"/>
          </a:p>
          <a:p>
            <a:pPr lvl="2"/>
            <a:r>
              <a:rPr lang="zh-CN" altLang="en-US" dirty="0" smtClean="0"/>
              <a:t>事件：</a:t>
            </a:r>
            <a:endParaRPr lang="en-US" altLang="zh-CN" dirty="0" smtClean="0"/>
          </a:p>
          <a:p>
            <a:pPr lvl="3"/>
            <a:r>
              <a:rPr lang="zh-CN" altLang="en-US" dirty="0" smtClean="0"/>
              <a:t>明年学校男生比女生多</a:t>
            </a:r>
            <a:r>
              <a:rPr lang="en-US" altLang="zh-CN" dirty="0" smtClean="0"/>
              <a:t>——</a:t>
            </a:r>
            <a:r>
              <a:rPr lang="zh-CN" altLang="en-US" dirty="0" smtClean="0"/>
              <a:t>几乎是必然的，信息量趋于零</a:t>
            </a:r>
            <a:endParaRPr lang="en-US" altLang="zh-CN" dirty="0" smtClean="0"/>
          </a:p>
          <a:p>
            <a:pPr lvl="3"/>
            <a:r>
              <a:rPr lang="zh-CN" altLang="en-US" dirty="0" smtClean="0"/>
              <a:t>明年学校女生比男生多</a:t>
            </a:r>
            <a:r>
              <a:rPr lang="en-US" altLang="zh-CN" dirty="0" smtClean="0"/>
              <a:t>——</a:t>
            </a:r>
            <a:r>
              <a:rPr lang="zh-CN" altLang="en-US" dirty="0" smtClean="0"/>
              <a:t>可能性很小，信息量极大</a:t>
            </a:r>
            <a:endParaRPr lang="en-US" altLang="zh-CN" dirty="0" smtClean="0"/>
          </a:p>
          <a:p>
            <a:pPr lvl="2"/>
            <a:endParaRPr lang="en-US" altLang="zh-CN" dirty="0" smtClean="0"/>
          </a:p>
          <a:p>
            <a:pPr lvl="2"/>
            <a:r>
              <a:rPr lang="zh-CN" altLang="en-US" dirty="0" smtClean="0"/>
              <a:t>概率分布：明年学校男生和女生谁更多的信息量</a:t>
            </a:r>
            <a:endParaRPr lang="en-US" altLang="zh-CN" dirty="0" smtClean="0"/>
          </a:p>
          <a:p>
            <a:pPr lvl="3"/>
            <a:r>
              <a:rPr lang="zh-CN" altLang="en-US" dirty="0" smtClean="0"/>
              <a:t>入学前，有大于</a:t>
            </a:r>
            <a:r>
              <a:rPr lang="en-US" altLang="zh-CN" dirty="0" smtClean="0"/>
              <a:t>/</a:t>
            </a:r>
            <a:r>
              <a:rPr lang="zh-CN" altLang="en-US" dirty="0" smtClean="0"/>
              <a:t>小于</a:t>
            </a:r>
            <a:r>
              <a:rPr lang="en-US" altLang="zh-CN" dirty="0" smtClean="0"/>
              <a:t>/</a:t>
            </a:r>
            <a:r>
              <a:rPr lang="zh-CN" altLang="en-US" dirty="0" smtClean="0"/>
              <a:t>等于三种可能，存在不确定性</a:t>
            </a:r>
            <a:endParaRPr lang="en-US" altLang="zh-CN" dirty="0" smtClean="0"/>
          </a:p>
          <a:p>
            <a:pPr lvl="3"/>
            <a:r>
              <a:rPr lang="zh-CN" altLang="en-US" dirty="0"/>
              <a:t>入学</a:t>
            </a:r>
            <a:r>
              <a:rPr lang="zh-CN" altLang="en-US" dirty="0" smtClean="0"/>
              <a:t>后，仅存一种结果，获得信息，不确定性降为零</a:t>
            </a:r>
            <a:endParaRPr lang="en-US" altLang="zh-CN" dirty="0" smtClean="0"/>
          </a:p>
          <a:p>
            <a:pPr lvl="3"/>
            <a:r>
              <a:rPr lang="zh-CN" altLang="en-US" dirty="0" smtClean="0"/>
              <a:t>信息量</a:t>
            </a:r>
            <a:r>
              <a:rPr lang="en-US" altLang="zh-CN" dirty="0" smtClean="0"/>
              <a:t>=</a:t>
            </a:r>
            <a:r>
              <a:rPr lang="zh-CN" altLang="en-US" dirty="0" smtClean="0"/>
              <a:t>消息获得前的不确定性</a:t>
            </a:r>
            <a:endParaRPr lang="en-US" altLang="zh-CN" dirty="0" smtClean="0"/>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33</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流程图: 可选过程 7">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3"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1" name="流程图: 可选过程 10">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2415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animEffect transition="in" filter="fade">
                                      <p:cBhvr>
                                        <p:cTn id="31" dur="500"/>
                                        <p:tgtEl>
                                          <p:spTgt spid="7">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a:t>信息量</a:t>
            </a:r>
            <a:r>
              <a:rPr lang="en-US" altLang="zh-CN" dirty="0"/>
              <a:t>H(x)</a:t>
            </a:r>
            <a:r>
              <a:rPr lang="zh-CN" altLang="en-US" dirty="0"/>
              <a:t>应当是事件概率</a:t>
            </a:r>
            <a:r>
              <a:rPr lang="en-US" altLang="zh-CN" dirty="0"/>
              <a:t>p(x)</a:t>
            </a:r>
            <a:r>
              <a:rPr lang="zh-CN" altLang="en-US" dirty="0"/>
              <a:t>的函数，满足：</a:t>
            </a:r>
            <a:endParaRPr lang="en-US" altLang="zh-CN" dirty="0"/>
          </a:p>
          <a:p>
            <a:pPr lvl="1"/>
            <a:r>
              <a:rPr lang="zh-CN" altLang="en-US" dirty="0"/>
              <a:t>是概率</a:t>
            </a:r>
            <a:r>
              <a:rPr lang="en-US" altLang="zh-CN" dirty="0"/>
              <a:t>p(x)</a:t>
            </a:r>
            <a:r>
              <a:rPr lang="zh-CN" altLang="en-US" dirty="0"/>
              <a:t>的单调递减函数</a:t>
            </a:r>
            <a:endParaRPr lang="en-US" altLang="zh-CN" dirty="0"/>
          </a:p>
          <a:p>
            <a:pPr lvl="1"/>
            <a:r>
              <a:rPr lang="zh-CN" altLang="en-US" dirty="0"/>
              <a:t>信息量</a:t>
            </a:r>
            <a:r>
              <a:rPr lang="en-US" altLang="zh-CN" dirty="0"/>
              <a:t>H(x)</a:t>
            </a:r>
            <a:r>
              <a:rPr lang="zh-CN" altLang="en-US" dirty="0"/>
              <a:t>非负</a:t>
            </a:r>
            <a:endParaRPr lang="en-US" altLang="zh-CN" dirty="0"/>
          </a:p>
          <a:p>
            <a:pPr lvl="1"/>
            <a:r>
              <a:rPr lang="zh-CN" altLang="en-US" dirty="0"/>
              <a:t>当概率</a:t>
            </a:r>
            <a:r>
              <a:rPr lang="en-US" altLang="zh-CN" dirty="0"/>
              <a:t>p(x)=</a:t>
            </a:r>
            <a:r>
              <a:rPr lang="en-US" altLang="zh-CN" dirty="0" smtClean="0"/>
              <a:t>1</a:t>
            </a:r>
            <a:r>
              <a:rPr lang="zh-CN" altLang="en-US" dirty="0" smtClean="0"/>
              <a:t>时，</a:t>
            </a:r>
            <a:r>
              <a:rPr lang="zh-CN" altLang="en-US" dirty="0"/>
              <a:t>信息量</a:t>
            </a:r>
            <a:r>
              <a:rPr lang="en-US" altLang="zh-CN" dirty="0"/>
              <a:t>H(x)=0</a:t>
            </a:r>
          </a:p>
          <a:p>
            <a:pPr lvl="1"/>
            <a:r>
              <a:rPr lang="zh-CN" altLang="en-US" dirty="0"/>
              <a:t>独立事件的信息量是事件信息量之和</a:t>
            </a:r>
          </a:p>
          <a:p>
            <a:pPr lvl="2"/>
            <a:endParaRPr lang="en-US" altLang="zh-CN" dirty="0" smtClean="0"/>
          </a:p>
          <a:p>
            <a:r>
              <a:rPr lang="zh-CN" altLang="en-US" dirty="0" smtClean="0"/>
              <a:t>定义：</a:t>
            </a:r>
            <a:endParaRPr lang="en-US" altLang="zh-CN" dirty="0" smtClean="0"/>
          </a:p>
          <a:p>
            <a:pPr lvl="1"/>
            <a:r>
              <a:rPr lang="zh-CN" altLang="en-US" dirty="0" smtClean="0"/>
              <a:t>随机事件</a:t>
            </a:r>
            <a:r>
              <a:rPr lang="en-US" altLang="zh-CN" dirty="0" smtClean="0"/>
              <a:t>x</a:t>
            </a:r>
            <a:r>
              <a:rPr lang="zh-CN" altLang="en-US" dirty="0" smtClean="0"/>
              <a:t>的信息量</a:t>
            </a:r>
            <a:r>
              <a:rPr lang="en-US" altLang="zh-CN" dirty="0" smtClean="0"/>
              <a:t>H(x)=-log p(x)</a:t>
            </a:r>
          </a:p>
          <a:p>
            <a:pPr lvl="1"/>
            <a:r>
              <a:rPr lang="zh-CN" altLang="en-US" dirty="0" smtClean="0"/>
              <a:t>随机分布</a:t>
            </a:r>
            <a:r>
              <a:rPr lang="en-US" altLang="zh-CN" dirty="0" smtClean="0"/>
              <a:t>X</a:t>
            </a:r>
            <a:r>
              <a:rPr lang="zh-CN" altLang="en-US" dirty="0" smtClean="0"/>
              <a:t>的信息量</a:t>
            </a:r>
            <a:r>
              <a:rPr lang="en-US" altLang="zh-CN" dirty="0" smtClean="0"/>
              <a:t>H(X)=</a:t>
            </a:r>
            <a:r>
              <a:rPr lang="el-GR" altLang="zh-CN" dirty="0" smtClean="0"/>
              <a:t>Σ</a:t>
            </a:r>
            <a:r>
              <a:rPr lang="en-US" altLang="zh-CN" dirty="0" smtClean="0"/>
              <a:t>p(x)H(x)=-</a:t>
            </a:r>
            <a:r>
              <a:rPr lang="el-GR" altLang="zh-CN" dirty="0" smtClean="0"/>
              <a:t>Σ</a:t>
            </a:r>
            <a:r>
              <a:rPr lang="en-US" altLang="zh-CN" dirty="0" smtClean="0"/>
              <a:t>p(x)log p(x)</a:t>
            </a:r>
            <a:endParaRPr lang="en-US" altLang="zh-CN" dirty="0"/>
          </a:p>
          <a:p>
            <a:pPr lvl="2"/>
            <a:r>
              <a:rPr lang="zh-CN" altLang="en-US" dirty="0" smtClean="0"/>
              <a:t>又称为信源的信息量，信源的熵</a:t>
            </a:r>
            <a:endParaRPr lang="en-US" altLang="zh-CN" dirty="0" smtClean="0"/>
          </a:p>
          <a:p>
            <a:pPr lvl="2"/>
            <a:r>
              <a:rPr lang="zh-CN" altLang="en-US" dirty="0"/>
              <a:t>实验</a:t>
            </a:r>
            <a:r>
              <a:rPr lang="zh-CN" altLang="en-US" dirty="0" smtClean="0"/>
              <a:t>前，表示信源平均信息量，即平均不确定度</a:t>
            </a:r>
            <a:endParaRPr lang="en-US" altLang="zh-CN" dirty="0" smtClean="0"/>
          </a:p>
          <a:p>
            <a:pPr lvl="2"/>
            <a:r>
              <a:rPr lang="zh-CN" altLang="en-US" dirty="0" smtClean="0"/>
              <a:t>实验后，表示平均获得的信息量，不确定度降为零</a:t>
            </a:r>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7" name="流程图: 可选过程 6">
            <a:hlinkClick r:id="rId3"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8" name="流程图: 可选过程 7">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9" name="流程图: 可选过程 8">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088109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例：性别消息</a:t>
            </a:r>
            <a:endParaRPr lang="en-US" altLang="zh-CN" dirty="0" smtClean="0"/>
          </a:p>
          <a:p>
            <a:pPr lvl="1"/>
            <a:r>
              <a:rPr lang="zh-CN" altLang="en-US" dirty="0" smtClean="0"/>
              <a:t>消息</a:t>
            </a:r>
            <a:r>
              <a:rPr lang="zh-CN" altLang="en-US" dirty="0"/>
              <a:t>：男，女；</a:t>
            </a:r>
            <a:r>
              <a:rPr lang="en-US" altLang="zh-CN" dirty="0"/>
              <a:t>male, </a:t>
            </a:r>
            <a:r>
              <a:rPr lang="en-US" altLang="zh-CN" dirty="0" smtClean="0"/>
              <a:t>female</a:t>
            </a:r>
            <a:r>
              <a:rPr lang="zh-CN" altLang="en-US" dirty="0" smtClean="0"/>
              <a:t>，假设概率各</a:t>
            </a:r>
            <a:r>
              <a:rPr lang="en-US" altLang="zh-CN" dirty="0" smtClean="0"/>
              <a:t>1/2</a:t>
            </a:r>
            <a:endParaRPr lang="en-US" altLang="zh-CN" dirty="0"/>
          </a:p>
          <a:p>
            <a:pPr lvl="1"/>
            <a:r>
              <a:rPr lang="zh-CN" altLang="en-US" dirty="0"/>
              <a:t>信息量</a:t>
            </a:r>
            <a:r>
              <a:rPr lang="zh-CN" altLang="en-US" dirty="0" smtClean="0"/>
              <a:t>：“男”和“女”的信息量</a:t>
            </a:r>
            <a:r>
              <a:rPr lang="zh-CN" altLang="en-US" dirty="0"/>
              <a:t>各</a:t>
            </a:r>
            <a:r>
              <a:rPr lang="en-US" altLang="zh-CN" dirty="0" smtClean="0"/>
              <a:t>log</a:t>
            </a:r>
            <a:r>
              <a:rPr lang="en-US" altLang="zh-CN" baseline="-25000" dirty="0" smtClean="0"/>
              <a:t>2</a:t>
            </a:r>
            <a:r>
              <a:rPr lang="en-US" altLang="zh-CN" dirty="0" smtClean="0"/>
              <a:t>2=1 bit</a:t>
            </a:r>
          </a:p>
          <a:p>
            <a:pPr marL="514350" lvl="1" indent="0">
              <a:buNone/>
            </a:pPr>
            <a:r>
              <a:rPr lang="en-US" altLang="zh-CN" dirty="0" smtClean="0"/>
              <a:t>          </a:t>
            </a:r>
            <a:r>
              <a:rPr lang="zh-CN" altLang="en-US" dirty="0" smtClean="0"/>
              <a:t>信源的熵</a:t>
            </a:r>
            <a:r>
              <a:rPr lang="en-US" altLang="zh-CN" dirty="0" smtClean="0"/>
              <a:t>1/2log</a:t>
            </a:r>
            <a:r>
              <a:rPr lang="en-US" altLang="zh-CN" baseline="-25000" dirty="0" smtClean="0"/>
              <a:t>2</a:t>
            </a:r>
            <a:r>
              <a:rPr lang="en-US" altLang="zh-CN" dirty="0" smtClean="0"/>
              <a:t>2+1/2log</a:t>
            </a:r>
            <a:r>
              <a:rPr lang="en-US" altLang="zh-CN" baseline="-25000" dirty="0" smtClean="0"/>
              <a:t>2</a:t>
            </a:r>
            <a:r>
              <a:rPr lang="en-US" altLang="zh-CN" dirty="0" smtClean="0"/>
              <a:t>2=1 bit</a:t>
            </a:r>
          </a:p>
          <a:p>
            <a:pPr lvl="2"/>
            <a:endParaRPr lang="en-US" altLang="zh-CN" dirty="0"/>
          </a:p>
          <a:p>
            <a:pPr lvl="1"/>
            <a:r>
              <a:rPr lang="zh-CN" altLang="en-US" dirty="0" smtClean="0"/>
              <a:t>消息：男，女；其中男的概率</a:t>
            </a:r>
            <a:r>
              <a:rPr lang="en-US" altLang="zh-CN" dirty="0" smtClean="0"/>
              <a:t>3/4</a:t>
            </a:r>
            <a:r>
              <a:rPr lang="zh-CN" altLang="en-US" dirty="0" smtClean="0"/>
              <a:t>，女的概率</a:t>
            </a:r>
            <a:r>
              <a:rPr lang="en-US" altLang="zh-CN" dirty="0" smtClean="0"/>
              <a:t>1/4</a:t>
            </a:r>
          </a:p>
          <a:p>
            <a:pPr lvl="1"/>
            <a:r>
              <a:rPr lang="zh-CN" altLang="en-US" dirty="0" smtClean="0"/>
              <a:t>信息量：“男”的信息量</a:t>
            </a:r>
            <a:r>
              <a:rPr lang="en-US" altLang="zh-CN" dirty="0" smtClean="0"/>
              <a:t>log</a:t>
            </a:r>
            <a:r>
              <a:rPr lang="en-US" altLang="zh-CN" baseline="-25000" dirty="0" smtClean="0"/>
              <a:t>2</a:t>
            </a:r>
            <a:r>
              <a:rPr lang="en-US" altLang="zh-CN" dirty="0" smtClean="0"/>
              <a:t>4/3≈0.4 bits</a:t>
            </a:r>
            <a:endParaRPr lang="en-US" altLang="zh-CN" dirty="0"/>
          </a:p>
          <a:p>
            <a:pPr marL="514350" lvl="1" indent="0">
              <a:buNone/>
            </a:pPr>
            <a:r>
              <a:rPr lang="en-US" altLang="zh-CN" dirty="0"/>
              <a:t> </a:t>
            </a:r>
            <a:r>
              <a:rPr lang="en-US" altLang="zh-CN" dirty="0" smtClean="0"/>
              <a:t>         </a:t>
            </a:r>
            <a:r>
              <a:rPr lang="zh-CN" altLang="en-US" dirty="0" smtClean="0"/>
              <a:t>“女”的信息量</a:t>
            </a:r>
            <a:r>
              <a:rPr lang="en-US" altLang="zh-CN" dirty="0" smtClean="0"/>
              <a:t>log</a:t>
            </a:r>
            <a:r>
              <a:rPr lang="en-US" altLang="zh-CN" baseline="-25000" dirty="0" smtClean="0"/>
              <a:t>2</a:t>
            </a:r>
            <a:r>
              <a:rPr lang="en-US" altLang="zh-CN" dirty="0" smtClean="0"/>
              <a:t>4 =2 bits</a:t>
            </a:r>
          </a:p>
          <a:p>
            <a:pPr marL="514350" lvl="1" indent="0">
              <a:buNone/>
            </a:pPr>
            <a:r>
              <a:rPr lang="en-US" altLang="zh-CN" dirty="0" smtClean="0"/>
              <a:t>          </a:t>
            </a:r>
            <a:r>
              <a:rPr lang="zh-CN" altLang="en-US" dirty="0" smtClean="0"/>
              <a:t>信源的熵</a:t>
            </a:r>
            <a:r>
              <a:rPr lang="en-US" altLang="zh-CN" dirty="0" smtClean="0"/>
              <a:t>3/4log</a:t>
            </a:r>
            <a:r>
              <a:rPr lang="en-US" altLang="zh-CN" baseline="-25000" dirty="0" smtClean="0"/>
              <a:t>2</a:t>
            </a:r>
            <a:r>
              <a:rPr lang="en-US" altLang="zh-CN" dirty="0" smtClean="0"/>
              <a:t>4/3+1/4log</a:t>
            </a:r>
            <a:r>
              <a:rPr lang="en-US" altLang="zh-CN" baseline="-25000" dirty="0" smtClean="0"/>
              <a:t>2</a:t>
            </a:r>
            <a:r>
              <a:rPr lang="en-US" altLang="zh-CN" dirty="0" smtClean="0"/>
              <a:t>4≈0.8 bits</a:t>
            </a:r>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7" name="流程图: 可选过程 6">
            <a:hlinkClick r:id="rId3"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8" name="流程图: 可选过程 7">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9" name="流程图: 可选过程 8">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60281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条件熵</a:t>
            </a:r>
            <a:endParaRPr lang="zh-CN" altLang="en-US" dirty="0"/>
          </a:p>
        </p:txBody>
      </p:sp>
      <p:sp>
        <p:nvSpPr>
          <p:cNvPr id="3" name="内容占位符 2"/>
          <p:cNvSpPr>
            <a:spLocks noGrp="1"/>
          </p:cNvSpPr>
          <p:nvPr>
            <p:ph idx="1"/>
          </p:nvPr>
        </p:nvSpPr>
        <p:spPr/>
        <p:txBody>
          <a:bodyPr/>
          <a:lstStyle/>
          <a:p>
            <a:r>
              <a:rPr lang="zh-CN" altLang="en-US" dirty="0" smtClean="0"/>
              <a:t>例如：明年</a:t>
            </a:r>
            <a:r>
              <a:rPr lang="zh-CN" altLang="en-US" dirty="0"/>
              <a:t>学校男生比女生</a:t>
            </a:r>
            <a:r>
              <a:rPr lang="zh-CN" altLang="en-US" dirty="0" smtClean="0"/>
              <a:t>多</a:t>
            </a:r>
            <a:endParaRPr lang="en-US" altLang="zh-CN" dirty="0" smtClean="0"/>
          </a:p>
          <a:p>
            <a:pPr lvl="1"/>
            <a:r>
              <a:rPr lang="zh-CN" altLang="en-US" dirty="0" smtClean="0"/>
              <a:t>信息的多少取决于是哪个“学校”，即条件</a:t>
            </a:r>
            <a:endParaRPr lang="en-US" altLang="zh-CN" dirty="0"/>
          </a:p>
          <a:p>
            <a:pPr lvl="1"/>
            <a:endParaRPr lang="en-US" altLang="zh-CN" dirty="0" smtClean="0"/>
          </a:p>
          <a:p>
            <a:r>
              <a:rPr lang="zh-CN" altLang="en-US" dirty="0" smtClean="0"/>
              <a:t>条件概率</a:t>
            </a:r>
            <a:endParaRPr lang="en-US" altLang="zh-CN" dirty="0" smtClean="0"/>
          </a:p>
          <a:p>
            <a:pPr lvl="1"/>
            <a:endParaRPr lang="en-US" altLang="zh-CN" dirty="0" smtClean="0"/>
          </a:p>
          <a:p>
            <a:r>
              <a:rPr lang="en-US" altLang="zh-CN" dirty="0" smtClean="0"/>
              <a:t>Y</a:t>
            </a:r>
            <a:r>
              <a:rPr lang="zh-CN" altLang="en-US" dirty="0" smtClean="0"/>
              <a:t>的条件熵定义：在每个</a:t>
            </a:r>
            <a:r>
              <a:rPr lang="en-US" altLang="zh-CN" dirty="0" smtClean="0"/>
              <a:t>x</a:t>
            </a:r>
            <a:r>
              <a:rPr lang="zh-CN" altLang="en-US" dirty="0" smtClean="0"/>
              <a:t>条件下，</a:t>
            </a:r>
            <a:r>
              <a:rPr lang="en-US" altLang="zh-CN" dirty="0" smtClean="0"/>
              <a:t>Y</a:t>
            </a:r>
            <a:r>
              <a:rPr lang="zh-CN" altLang="en-US" dirty="0" smtClean="0"/>
              <a:t>的熵的平均值</a:t>
            </a:r>
            <a:endParaRPr lang="en-US" altLang="zh-CN" dirty="0" smtClean="0"/>
          </a:p>
        </p:txBody>
      </p:sp>
      <p:graphicFrame>
        <p:nvGraphicFramePr>
          <p:cNvPr id="7" name="Object 2"/>
          <p:cNvGraphicFramePr>
            <a:graphicFrameLocks noChangeAspect="1"/>
          </p:cNvGraphicFramePr>
          <p:nvPr>
            <p:extLst>
              <p:ext uri="{D42A27DB-BD31-4B8C-83A1-F6EECF244321}">
                <p14:modId xmlns:p14="http://schemas.microsoft.com/office/powerpoint/2010/main" val="3511500608"/>
              </p:ext>
            </p:extLst>
          </p:nvPr>
        </p:nvGraphicFramePr>
        <p:xfrm>
          <a:off x="2411760" y="2564904"/>
          <a:ext cx="3429000" cy="1093787"/>
        </p:xfrm>
        <a:graphic>
          <a:graphicData uri="http://schemas.openxmlformats.org/presentationml/2006/ole">
            <mc:AlternateContent xmlns:mc="http://schemas.openxmlformats.org/markup-compatibility/2006">
              <mc:Choice xmlns:v="urn:schemas-microsoft-com:vml" Requires="v">
                <p:oleObj spid="_x0000_s17930" name="Equation" r:id="rId3" imgW="1828800" imgH="583920" progId="Equation.DSMT4">
                  <p:embed/>
                </p:oleObj>
              </mc:Choice>
              <mc:Fallback>
                <p:oleObj name="Equation" r:id="rId3" imgW="1828800" imgH="583920" progId="Equation.DSMT4">
                  <p:embed/>
                  <p:pic>
                    <p:nvPicPr>
                      <p:cNvPr id="0" name=""/>
                      <p:cNvPicPr>
                        <a:picLocks noChangeAspect="1" noChangeArrowheads="1"/>
                      </p:cNvPicPr>
                      <p:nvPr/>
                    </p:nvPicPr>
                    <p:blipFill>
                      <a:blip r:embed="rId4"/>
                      <a:srcRect/>
                      <a:stretch>
                        <a:fillRect/>
                      </a:stretch>
                    </p:blipFill>
                    <p:spPr bwMode="auto">
                      <a:xfrm>
                        <a:off x="2411760" y="2564904"/>
                        <a:ext cx="3429000" cy="109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474626138"/>
              </p:ext>
            </p:extLst>
          </p:nvPr>
        </p:nvGraphicFramePr>
        <p:xfrm>
          <a:off x="973138" y="4210397"/>
          <a:ext cx="7491412" cy="1666875"/>
        </p:xfrm>
        <a:graphic>
          <a:graphicData uri="http://schemas.openxmlformats.org/presentationml/2006/ole">
            <mc:AlternateContent xmlns:mc="http://schemas.openxmlformats.org/markup-compatibility/2006">
              <mc:Choice xmlns:v="urn:schemas-microsoft-com:vml" Requires="v">
                <p:oleObj spid="_x0000_s17931" name="Equation" r:id="rId5" imgW="3987720" imgH="888840" progId="Equation.DSMT4">
                  <p:embed/>
                </p:oleObj>
              </mc:Choice>
              <mc:Fallback>
                <p:oleObj name="Equation" r:id="rId5" imgW="3987720" imgH="888840" progId="Equation.DSMT4">
                  <p:embed/>
                  <p:pic>
                    <p:nvPicPr>
                      <p:cNvPr id="0" name=""/>
                      <p:cNvPicPr>
                        <a:picLocks noChangeAspect="1" noChangeArrowheads="1"/>
                      </p:cNvPicPr>
                      <p:nvPr/>
                    </p:nvPicPr>
                    <p:blipFill>
                      <a:blip r:embed="rId6"/>
                      <a:srcRect/>
                      <a:stretch>
                        <a:fillRect/>
                      </a:stretch>
                    </p:blipFill>
                    <p:spPr bwMode="auto">
                      <a:xfrm>
                        <a:off x="973138" y="4210397"/>
                        <a:ext cx="7491412"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9" name="流程图: 可选过程 8">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8"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9"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2" name="流程图: 可选过程 11">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934407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a:t>
            </a:r>
            <a:r>
              <a:rPr lang="zh-CN" altLang="en-US" dirty="0"/>
              <a:t>熵</a:t>
            </a:r>
          </a:p>
        </p:txBody>
      </p:sp>
      <p:sp>
        <p:nvSpPr>
          <p:cNvPr id="3" name="内容占位符 2"/>
          <p:cNvSpPr>
            <a:spLocks noGrp="1"/>
          </p:cNvSpPr>
          <p:nvPr>
            <p:ph idx="1"/>
          </p:nvPr>
        </p:nvSpPr>
        <p:spPr/>
        <p:txBody>
          <a:bodyPr/>
          <a:lstStyle/>
          <a:p>
            <a:r>
              <a:rPr lang="en-US" altLang="zh-CN" dirty="0" smtClean="0"/>
              <a:t>X</a:t>
            </a:r>
            <a:r>
              <a:rPr lang="zh-CN" altLang="en-US" dirty="0" smtClean="0"/>
              <a:t>和</a:t>
            </a:r>
            <a:r>
              <a:rPr lang="en-US" altLang="zh-CN" dirty="0" smtClean="0"/>
              <a:t>Y</a:t>
            </a:r>
            <a:r>
              <a:rPr lang="zh-CN" altLang="en-US" dirty="0" smtClean="0"/>
              <a:t>的联合熵定义：</a:t>
            </a:r>
            <a:endParaRPr lang="en-US" altLang="zh-CN" dirty="0" smtClean="0"/>
          </a:p>
        </p:txBody>
      </p:sp>
      <p:graphicFrame>
        <p:nvGraphicFramePr>
          <p:cNvPr id="114690" name="Object 2"/>
          <p:cNvGraphicFramePr>
            <a:graphicFrameLocks noChangeAspect="1"/>
          </p:cNvGraphicFramePr>
          <p:nvPr>
            <p:extLst>
              <p:ext uri="{D42A27DB-BD31-4B8C-83A1-F6EECF244321}">
                <p14:modId xmlns:p14="http://schemas.microsoft.com/office/powerpoint/2010/main" val="3773138083"/>
              </p:ext>
            </p:extLst>
          </p:nvPr>
        </p:nvGraphicFramePr>
        <p:xfrm>
          <a:off x="1043608" y="1844824"/>
          <a:ext cx="6821488" cy="4113213"/>
        </p:xfrm>
        <a:graphic>
          <a:graphicData uri="http://schemas.openxmlformats.org/presentationml/2006/ole">
            <mc:AlternateContent xmlns:mc="http://schemas.openxmlformats.org/markup-compatibility/2006">
              <mc:Choice xmlns:v="urn:schemas-microsoft-com:vml" Requires="v">
                <p:oleObj spid="_x0000_s18694" name="Equation" r:id="rId3" imgW="3517560" imgH="2120760" progId="Equation.DSMT4">
                  <p:embed/>
                </p:oleObj>
              </mc:Choice>
              <mc:Fallback>
                <p:oleObj name="Equation" r:id="rId3" imgW="3517560" imgH="2120760" progId="Equation.DSMT4">
                  <p:embed/>
                  <p:pic>
                    <p:nvPicPr>
                      <p:cNvPr id="0" name=""/>
                      <p:cNvPicPr>
                        <a:picLocks noChangeAspect="1" noChangeArrowheads="1"/>
                      </p:cNvPicPr>
                      <p:nvPr/>
                    </p:nvPicPr>
                    <p:blipFill>
                      <a:blip r:embed="rId4"/>
                      <a:srcRect/>
                      <a:stretch>
                        <a:fillRect/>
                      </a:stretch>
                    </p:blipFill>
                    <p:spPr bwMode="auto">
                      <a:xfrm>
                        <a:off x="1043608" y="1844824"/>
                        <a:ext cx="6821488" cy="411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91935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几个有用公式</a:t>
            </a:r>
            <a:endParaRPr lang="zh-CN" altLang="en-US" dirty="0"/>
          </a:p>
        </p:txBody>
      </p:sp>
      <p:sp>
        <p:nvSpPr>
          <p:cNvPr id="3" name="内容占位符 2"/>
          <p:cNvSpPr>
            <a:spLocks noGrp="1"/>
          </p:cNvSpPr>
          <p:nvPr>
            <p:ph idx="1"/>
          </p:nvPr>
        </p:nvSpPr>
        <p:spPr/>
        <p:txBody>
          <a:bodyPr/>
          <a:lstStyle/>
          <a:p>
            <a:pPr marL="457200" indent="-457200">
              <a:buNone/>
            </a:pPr>
            <a:r>
              <a:rPr lang="en-US" altLang="zh-CN" dirty="0" smtClean="0">
                <a:solidFill>
                  <a:srgbClr val="FF0000"/>
                </a:solidFill>
              </a:rPr>
              <a:t>1.H(X,Y)</a:t>
            </a:r>
            <a:r>
              <a:rPr lang="en-US" altLang="zh-CN" dirty="0" smtClean="0"/>
              <a:t>=H</a:t>
            </a:r>
            <a:r>
              <a:rPr lang="en-US" altLang="zh-CN" i="0" baseline="-25000" dirty="0" smtClean="0">
                <a:latin typeface="+mj-lt"/>
              </a:rPr>
              <a:t>X</a:t>
            </a:r>
            <a:r>
              <a:rPr lang="en-US" altLang="zh-CN" dirty="0" smtClean="0"/>
              <a:t>(Y)+H(X)</a:t>
            </a:r>
            <a:r>
              <a:rPr lang="en-US" altLang="zh-CN" dirty="0" smtClean="0">
                <a:solidFill>
                  <a:srgbClr val="FF0000"/>
                </a:solidFill>
              </a:rPr>
              <a:t>≥H(X)</a:t>
            </a:r>
          </a:p>
          <a:p>
            <a:pPr marL="457200" indent="-457200">
              <a:buNone/>
            </a:pPr>
            <a:endParaRPr lang="en-US" altLang="zh-CN" dirty="0" smtClean="0">
              <a:solidFill>
                <a:srgbClr val="FF0000"/>
              </a:solidFill>
            </a:endParaRPr>
          </a:p>
          <a:p>
            <a:pPr marL="457200" indent="-457200">
              <a:buNone/>
            </a:pPr>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条件熵不大于无条件熵 </a:t>
            </a:r>
            <a:r>
              <a:rPr lang="en-US" altLang="zh-CN" dirty="0" smtClean="0">
                <a:solidFill>
                  <a:srgbClr val="FF0000"/>
                </a:solidFill>
              </a:rPr>
              <a:t>H</a:t>
            </a:r>
            <a:r>
              <a:rPr lang="en-US" altLang="zh-CN" baseline="-25000" dirty="0" smtClean="0">
                <a:solidFill>
                  <a:srgbClr val="FF0000"/>
                </a:solidFill>
              </a:rPr>
              <a:t>X</a:t>
            </a:r>
            <a:r>
              <a:rPr lang="en-US" altLang="zh-CN" dirty="0" smtClean="0">
                <a:solidFill>
                  <a:srgbClr val="FF0000"/>
                </a:solidFill>
              </a:rPr>
              <a:t>(Y)≤H(Y)</a:t>
            </a:r>
          </a:p>
          <a:p>
            <a:pPr lvl="1"/>
            <a:r>
              <a:rPr lang="zh-CN" altLang="en-US" dirty="0"/>
              <a:t>等号成立条件是</a:t>
            </a:r>
            <a:r>
              <a:rPr lang="en-US" altLang="zh-CN" dirty="0"/>
              <a:t>X</a:t>
            </a:r>
            <a:r>
              <a:rPr lang="zh-CN" altLang="en-US" dirty="0"/>
              <a:t>和</a:t>
            </a:r>
            <a:r>
              <a:rPr lang="en-US" altLang="zh-CN" dirty="0"/>
              <a:t>Y</a:t>
            </a:r>
            <a:r>
              <a:rPr lang="zh-CN" altLang="en-US" dirty="0"/>
              <a:t>相互独立</a:t>
            </a:r>
          </a:p>
          <a:p>
            <a:pPr marL="457200" indent="-457200">
              <a:buNone/>
            </a:pPr>
            <a:endParaRPr lang="en-US" altLang="zh-CN" dirty="0" smtClean="0">
              <a:solidFill>
                <a:srgbClr val="FF0000"/>
              </a:solidFill>
            </a:endParaRPr>
          </a:p>
          <a:p>
            <a:pPr marL="457200" indent="-457200">
              <a:buNone/>
            </a:pPr>
            <a:r>
              <a:rPr lang="en-US" altLang="zh-CN" dirty="0" smtClean="0">
                <a:solidFill>
                  <a:srgbClr val="FF0000"/>
                </a:solidFill>
              </a:rPr>
              <a:t>3.</a:t>
            </a:r>
            <a:r>
              <a:rPr lang="zh-CN" altLang="en-US" dirty="0" smtClean="0">
                <a:solidFill>
                  <a:srgbClr val="FF0000"/>
                </a:solidFill>
              </a:rPr>
              <a:t>联合熵不大于独立熵的和 </a:t>
            </a:r>
            <a:r>
              <a:rPr lang="en-US" altLang="zh-CN" dirty="0" smtClean="0">
                <a:solidFill>
                  <a:srgbClr val="FF0000"/>
                </a:solidFill>
              </a:rPr>
              <a:t>H(X,Y)≤H(X)+H(Y)</a:t>
            </a:r>
          </a:p>
          <a:p>
            <a:pPr lvl="1"/>
            <a:r>
              <a:rPr lang="zh-CN" altLang="en-US" dirty="0" smtClean="0"/>
              <a:t>等号成立条件是</a:t>
            </a:r>
            <a:r>
              <a:rPr lang="en-US" altLang="zh-CN" dirty="0" smtClean="0"/>
              <a:t>X</a:t>
            </a:r>
            <a:r>
              <a:rPr lang="zh-CN" altLang="en-US" dirty="0" smtClean="0"/>
              <a:t>和</a:t>
            </a:r>
            <a:r>
              <a:rPr lang="en-US" altLang="zh-CN" dirty="0" smtClean="0"/>
              <a:t>Y</a:t>
            </a:r>
            <a:r>
              <a:rPr lang="zh-CN" altLang="en-US" dirty="0" smtClean="0"/>
              <a:t>相互独立</a:t>
            </a:r>
            <a:endParaRPr lang="en-US" altLang="zh-CN" dirty="0" smtClean="0"/>
          </a:p>
          <a:p>
            <a:pPr lvl="1"/>
            <a:r>
              <a:rPr lang="en-US" altLang="zh-CN" dirty="0" smtClean="0"/>
              <a:t>H(X,Y)=H(X)+H</a:t>
            </a:r>
            <a:r>
              <a:rPr lang="en-US" altLang="zh-CN" baseline="-25000" dirty="0" smtClean="0"/>
              <a:t>X</a:t>
            </a:r>
            <a:r>
              <a:rPr lang="en-US" altLang="zh-CN" dirty="0" smtClean="0"/>
              <a:t>(Y)≤H(X)+H(Y)</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279950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二、消息中的冗余</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冗余</a:t>
            </a:r>
            <a:r>
              <a:rPr lang="zh-CN" altLang="en-US" dirty="0" smtClean="0"/>
              <a:t>，为了描述信息而包含在消息中的多余部分</a:t>
            </a:r>
            <a:endParaRPr lang="en-US" altLang="zh-CN" dirty="0" smtClean="0"/>
          </a:p>
          <a:p>
            <a:endParaRPr lang="en-US" altLang="zh-CN" dirty="0" smtClean="0"/>
          </a:p>
          <a:p>
            <a:r>
              <a:rPr lang="zh-CN" altLang="en-US" dirty="0" smtClean="0"/>
              <a:t>定义：长度为Ｎ比特的消息Ｍ，假设它的信息量为Ｈ</a:t>
            </a:r>
            <a:r>
              <a:rPr lang="en-US" altLang="zh-CN" dirty="0" smtClean="0"/>
              <a:t>(</a:t>
            </a:r>
            <a:r>
              <a:rPr lang="zh-CN" altLang="en-US" dirty="0" smtClean="0"/>
              <a:t>Ｍ</a:t>
            </a:r>
            <a:r>
              <a:rPr lang="en-US" altLang="zh-CN" dirty="0" smtClean="0"/>
              <a:t>)</a:t>
            </a:r>
            <a:r>
              <a:rPr lang="zh-CN" altLang="en-US" dirty="0" smtClean="0"/>
              <a:t>，则其</a:t>
            </a:r>
            <a:r>
              <a:rPr lang="zh-CN" altLang="en-US" dirty="0" smtClean="0">
                <a:solidFill>
                  <a:srgbClr val="FF0000"/>
                </a:solidFill>
              </a:rPr>
              <a:t>冗余度</a:t>
            </a:r>
            <a:r>
              <a:rPr lang="zh-CN" altLang="en-US" dirty="0" smtClean="0"/>
              <a:t>为：</a:t>
            </a:r>
            <a:endParaRPr lang="en-US" altLang="zh-CN" dirty="0" smtClean="0"/>
          </a:p>
          <a:p>
            <a:pPr lvl="1"/>
            <a:endParaRPr lang="en-US" altLang="zh-CN" dirty="0"/>
          </a:p>
          <a:p>
            <a:pPr lvl="1"/>
            <a:endParaRPr lang="en-US" altLang="zh-CN" dirty="0" smtClean="0"/>
          </a:p>
          <a:p>
            <a:pPr marL="0" indent="0">
              <a:buNone/>
            </a:pPr>
            <a:r>
              <a:rPr lang="en-US" altLang="zh-CN" dirty="0" smtClean="0"/>
              <a:t>  </a:t>
            </a:r>
            <a:r>
              <a:rPr lang="zh-CN" altLang="en-US" dirty="0" smtClean="0">
                <a:solidFill>
                  <a:srgbClr val="FF0000"/>
                </a:solidFill>
              </a:rPr>
              <a:t>总冗余</a:t>
            </a:r>
            <a:r>
              <a:rPr lang="zh-CN" altLang="en-US" dirty="0" smtClean="0"/>
              <a:t>为</a:t>
            </a:r>
            <a:r>
              <a:rPr lang="en-US" altLang="zh-CN" dirty="0" smtClean="0"/>
              <a:t>D</a:t>
            </a:r>
            <a:r>
              <a:rPr lang="en-US" altLang="zh-CN" baseline="-25000" dirty="0" smtClean="0"/>
              <a:t>N</a:t>
            </a:r>
            <a:r>
              <a:rPr lang="en-US" altLang="zh-CN" dirty="0" smtClean="0"/>
              <a:t>=N </a:t>
            </a:r>
            <a:r>
              <a:rPr lang="en-US" altLang="zh-CN" dirty="0"/>
              <a:t>- H(M)</a:t>
            </a:r>
          </a:p>
          <a:p>
            <a:pPr>
              <a:lnSpc>
                <a:spcPct val="110000"/>
              </a:lnSpc>
            </a:pPr>
            <a:endParaRPr lang="en-US" altLang="zh-CN" dirty="0" smtClean="0"/>
          </a:p>
          <a:p>
            <a:pPr>
              <a:lnSpc>
                <a:spcPct val="110000"/>
              </a:lnSpc>
            </a:pPr>
            <a:r>
              <a:rPr lang="zh-CN" altLang="en-US" dirty="0" smtClean="0"/>
              <a:t>当消息集中消息总数为</a:t>
            </a:r>
            <a:r>
              <a:rPr lang="en-US" altLang="zh-CN" dirty="0" smtClean="0"/>
              <a:t>G</a:t>
            </a:r>
            <a:r>
              <a:rPr lang="zh-CN" altLang="en-US" dirty="0" smtClean="0"/>
              <a:t>时，信源编码为</a:t>
            </a:r>
            <a:r>
              <a:rPr lang="en-US" altLang="zh-CN" dirty="0"/>
              <a:t>l</a:t>
            </a:r>
            <a:r>
              <a:rPr lang="en-US" altLang="zh-CN" dirty="0" smtClean="0"/>
              <a:t>og G</a:t>
            </a:r>
            <a:r>
              <a:rPr lang="zh-CN" altLang="en-US" dirty="0" smtClean="0"/>
              <a:t>比特。</a:t>
            </a:r>
            <a:r>
              <a:rPr lang="zh-CN" altLang="en-US" dirty="0" smtClean="0">
                <a:solidFill>
                  <a:srgbClr val="FF0000"/>
                </a:solidFill>
              </a:rPr>
              <a:t>总</a:t>
            </a:r>
            <a:r>
              <a:rPr lang="zh-CN" altLang="en-US" dirty="0">
                <a:solidFill>
                  <a:srgbClr val="FF0000"/>
                </a:solidFill>
              </a:rPr>
              <a:t>冗余</a:t>
            </a:r>
            <a:r>
              <a:rPr lang="zh-CN" altLang="en-US" dirty="0" smtClean="0"/>
              <a:t>为</a:t>
            </a:r>
            <a:r>
              <a:rPr lang="en-US" altLang="zh-CN" dirty="0" smtClean="0"/>
              <a:t>D</a:t>
            </a:r>
            <a:r>
              <a:rPr lang="en-US" altLang="zh-CN" baseline="-25000" dirty="0" smtClean="0"/>
              <a:t>N</a:t>
            </a:r>
            <a:r>
              <a:rPr lang="en-US" altLang="zh-CN" dirty="0" smtClean="0"/>
              <a:t>=log </a:t>
            </a:r>
            <a:r>
              <a:rPr lang="en-US" altLang="zh-CN" dirty="0"/>
              <a:t>G - H(M</a:t>
            </a:r>
            <a:r>
              <a:rPr lang="en-US" altLang="zh-CN" dirty="0" smtClean="0"/>
              <a:t>)</a:t>
            </a:r>
          </a:p>
          <a:p>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552430733"/>
              </p:ext>
            </p:extLst>
          </p:nvPr>
        </p:nvGraphicFramePr>
        <p:xfrm>
          <a:off x="3563888" y="3284984"/>
          <a:ext cx="1879600" cy="800100"/>
        </p:xfrm>
        <a:graphic>
          <a:graphicData uri="http://schemas.openxmlformats.org/presentationml/2006/ole">
            <mc:AlternateContent xmlns:mc="http://schemas.openxmlformats.org/markup-compatibility/2006">
              <mc:Choice xmlns:v="urn:schemas-microsoft-com:vml" Requires="v">
                <p:oleObj spid="_x0000_s20951" name="Equation" r:id="rId3" imgW="927000" imgH="393480" progId="Equation.DSMT4">
                  <p:embed/>
                </p:oleObj>
              </mc:Choice>
              <mc:Fallback>
                <p:oleObj name="Equation" r:id="rId3" imgW="9270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284984"/>
                        <a:ext cx="1879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8341194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密码系统的数学模型</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a:t>
            </a:fld>
            <a:endParaRPr lang="en-US" altLang="zh-CN" dirty="0"/>
          </a:p>
        </p:txBody>
      </p:sp>
    </p:spTree>
    <p:extLst>
      <p:ext uri="{BB962C8B-B14F-4D97-AF65-F5344CB8AC3E}">
        <p14:creationId xmlns:p14="http://schemas.microsoft.com/office/powerpoint/2010/main" val="3994508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r>
              <a:rPr lang="zh-CN" altLang="en-US" dirty="0"/>
              <a:t>例：有人统计</a:t>
            </a:r>
            <a:endParaRPr lang="en-US" altLang="zh-CN" dirty="0"/>
          </a:p>
          <a:p>
            <a:pPr lvl="1"/>
            <a:r>
              <a:rPr lang="zh-CN" altLang="en-US" dirty="0"/>
              <a:t>英语冗余度的上限为</a:t>
            </a:r>
            <a:r>
              <a:rPr lang="en-US" altLang="zh-CN" dirty="0"/>
              <a:t>80%</a:t>
            </a:r>
            <a:r>
              <a:rPr lang="zh-CN" altLang="en-US" dirty="0"/>
              <a:t>，下限为</a:t>
            </a:r>
            <a:r>
              <a:rPr lang="en-US" altLang="zh-CN" dirty="0"/>
              <a:t>67%</a:t>
            </a:r>
            <a:r>
              <a:rPr lang="zh-CN" altLang="en-US" dirty="0"/>
              <a:t>，平均值为</a:t>
            </a:r>
            <a:r>
              <a:rPr lang="en-US" altLang="zh-CN" dirty="0"/>
              <a:t>73%</a:t>
            </a:r>
            <a:r>
              <a:rPr lang="zh-CN" altLang="en-US" dirty="0"/>
              <a:t>；</a:t>
            </a:r>
            <a:endParaRPr lang="en-US" altLang="zh-CN" dirty="0"/>
          </a:p>
          <a:p>
            <a:pPr lvl="1"/>
            <a:r>
              <a:rPr lang="zh-CN" altLang="en-US" dirty="0"/>
              <a:t>俄语的冗余度平均值约为</a:t>
            </a:r>
            <a:r>
              <a:rPr lang="en-US" altLang="zh-CN" dirty="0"/>
              <a:t>70%</a:t>
            </a:r>
            <a:r>
              <a:rPr lang="zh-CN" altLang="en-US" dirty="0"/>
              <a:t>；</a:t>
            </a:r>
            <a:endParaRPr lang="en-US" altLang="zh-CN" dirty="0"/>
          </a:p>
          <a:p>
            <a:pPr lvl="1"/>
            <a:r>
              <a:rPr lang="zh-CN" altLang="en-US" dirty="0"/>
              <a:t>现代汉语冗余度的上限为</a:t>
            </a:r>
            <a:r>
              <a:rPr lang="en-US" altLang="zh-CN" dirty="0"/>
              <a:t>73%</a:t>
            </a:r>
            <a:r>
              <a:rPr lang="zh-CN" altLang="en-US" dirty="0"/>
              <a:t>，下限为</a:t>
            </a:r>
            <a:r>
              <a:rPr lang="en-US" altLang="zh-CN" dirty="0"/>
              <a:t>55%</a:t>
            </a:r>
            <a:r>
              <a:rPr lang="zh-CN" altLang="en-US" dirty="0"/>
              <a:t>，平均值为 </a:t>
            </a:r>
            <a:r>
              <a:rPr lang="en-US" altLang="zh-CN" dirty="0"/>
              <a:t>63%</a:t>
            </a:r>
            <a:r>
              <a:rPr lang="zh-CN" altLang="en-US" dirty="0"/>
              <a:t>，文言文的冗余度就更低</a:t>
            </a:r>
            <a:r>
              <a:rPr lang="zh-CN" altLang="en-US" dirty="0" smtClean="0"/>
              <a:t>了</a:t>
            </a:r>
            <a:endParaRPr lang="en-US" altLang="zh-CN" dirty="0"/>
          </a:p>
          <a:p>
            <a:r>
              <a:rPr lang="zh-CN" altLang="en-US" dirty="0" smtClean="0"/>
              <a:t>例：全班</a:t>
            </a:r>
            <a:r>
              <a:rPr lang="en-US" altLang="zh-CN" dirty="0" smtClean="0"/>
              <a:t>45</a:t>
            </a:r>
            <a:r>
              <a:rPr lang="zh-CN" altLang="en-US" dirty="0" smtClean="0"/>
              <a:t>人的成绩单，</a:t>
            </a:r>
            <a:endParaRPr lang="en-US" altLang="zh-CN" dirty="0" smtClean="0"/>
          </a:p>
          <a:p>
            <a:pPr lvl="1"/>
            <a:r>
              <a:rPr lang="zh-CN" altLang="en-US" dirty="0" smtClean="0"/>
              <a:t>信息量</a:t>
            </a:r>
            <a:r>
              <a:rPr lang="en-US" altLang="zh-CN" dirty="0" smtClean="0"/>
              <a:t>45log</a:t>
            </a:r>
            <a:r>
              <a:rPr lang="en-US" altLang="zh-CN" baseline="-25000" dirty="0" smtClean="0"/>
              <a:t>2</a:t>
            </a:r>
            <a:r>
              <a:rPr lang="en-US" altLang="zh-CN" dirty="0" smtClean="0"/>
              <a:t>101≈299.62</a:t>
            </a:r>
            <a:r>
              <a:rPr lang="zh-CN" altLang="en-US" dirty="0" smtClean="0"/>
              <a:t>比特</a:t>
            </a:r>
            <a:r>
              <a:rPr lang="en-US" altLang="zh-CN" dirty="0" smtClean="0"/>
              <a:t>&lt;38</a:t>
            </a:r>
            <a:r>
              <a:rPr lang="zh-CN" altLang="en-US" dirty="0" smtClean="0"/>
              <a:t>字节</a:t>
            </a:r>
            <a:endParaRPr lang="en-US" altLang="zh-CN" baseline="30000" dirty="0" smtClean="0"/>
          </a:p>
          <a:p>
            <a:pPr lvl="1"/>
            <a:r>
              <a:rPr lang="zh-CN" altLang="en-US" dirty="0" smtClean="0"/>
              <a:t>以</a:t>
            </a:r>
            <a:r>
              <a:rPr lang="en-US" altLang="zh-CN" dirty="0" smtClean="0"/>
              <a:t>txt</a:t>
            </a:r>
            <a:r>
              <a:rPr lang="zh-CN" altLang="en-US" dirty="0" smtClean="0"/>
              <a:t>文本存储，约需</a:t>
            </a:r>
            <a:r>
              <a:rPr lang="en-US" altLang="zh-CN" dirty="0" smtClean="0"/>
              <a:t>134</a:t>
            </a:r>
            <a:r>
              <a:rPr lang="zh-CN" altLang="en-US" dirty="0" smtClean="0"/>
              <a:t>字节，冗余度</a:t>
            </a:r>
            <a:r>
              <a:rPr lang="en-US" altLang="zh-CN" dirty="0" smtClean="0"/>
              <a:t>0.72</a:t>
            </a:r>
          </a:p>
          <a:p>
            <a:pPr lvl="1"/>
            <a:r>
              <a:rPr lang="zh-CN" altLang="en-US" dirty="0" smtClean="0"/>
              <a:t>将该文件用</a:t>
            </a:r>
            <a:r>
              <a:rPr lang="en-US" altLang="zh-CN" dirty="0" smtClean="0"/>
              <a:t>RAR</a:t>
            </a:r>
            <a:r>
              <a:rPr lang="zh-CN" altLang="en-US" dirty="0" smtClean="0"/>
              <a:t>压缩，约需</a:t>
            </a:r>
            <a:r>
              <a:rPr lang="en-US" altLang="zh-CN" dirty="0" smtClean="0"/>
              <a:t>91</a:t>
            </a:r>
            <a:r>
              <a:rPr lang="zh-CN" altLang="en-US" dirty="0" smtClean="0"/>
              <a:t>字节，冗余度</a:t>
            </a:r>
            <a:r>
              <a:rPr lang="en-US" altLang="zh-CN" dirty="0" smtClean="0"/>
              <a:t>0.58</a:t>
            </a:r>
          </a:p>
          <a:p>
            <a:r>
              <a:rPr lang="zh-CN" altLang="en-US" dirty="0" smtClean="0">
                <a:solidFill>
                  <a:srgbClr val="FF0000"/>
                </a:solidFill>
              </a:rPr>
              <a:t>压缩的意义：减少冗余</a:t>
            </a:r>
            <a:endParaRPr lang="en-US" altLang="zh-CN" dirty="0" smtClean="0">
              <a:solidFill>
                <a:srgbClr val="FF0000"/>
              </a:solidFill>
            </a:endParaRPr>
          </a:p>
          <a:p>
            <a:r>
              <a:rPr lang="zh-CN" altLang="en-US" dirty="0" smtClean="0">
                <a:solidFill>
                  <a:srgbClr val="FF0000"/>
                </a:solidFill>
              </a:rPr>
              <a:t>冗余度</a:t>
            </a:r>
            <a:r>
              <a:rPr lang="zh-CN" altLang="en-US" dirty="0">
                <a:solidFill>
                  <a:srgbClr val="FF0000"/>
                </a:solidFill>
              </a:rPr>
              <a:t>给出</a:t>
            </a:r>
            <a:r>
              <a:rPr lang="zh-CN" altLang="en-US" dirty="0" smtClean="0">
                <a:solidFill>
                  <a:srgbClr val="FF0000"/>
                </a:solidFill>
              </a:rPr>
              <a:t>无损</a:t>
            </a:r>
            <a:r>
              <a:rPr lang="zh-CN" altLang="en-US" dirty="0">
                <a:solidFill>
                  <a:srgbClr val="FF0000"/>
                </a:solidFill>
              </a:rPr>
              <a:t>压缩比的极限</a:t>
            </a:r>
            <a:r>
              <a:rPr lang="en-US" altLang="zh-CN" dirty="0">
                <a:solidFill>
                  <a:srgbClr val="FF0000"/>
                </a:solidFill>
              </a:rPr>
              <a:t>1/(1-D</a:t>
            </a:r>
            <a:r>
              <a:rPr lang="en-US" altLang="zh-CN" dirty="0" smtClean="0">
                <a:solidFill>
                  <a:srgbClr val="FF0000"/>
                </a:solidFill>
              </a:rPr>
              <a:t>)</a:t>
            </a:r>
            <a:endParaRPr lang="en-US" altLang="zh-CN" dirty="0">
              <a:solidFill>
                <a:srgbClr val="FF0000"/>
              </a:solidFill>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7" name="流程图: 可选过程 6">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4" action="ppaction://hlinksldjump"/>
          </p:cNvPr>
          <p:cNvSpPr/>
          <p:nvPr/>
        </p:nvSpPr>
        <p:spPr>
          <a:xfrm>
            <a:off x="1801331"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5"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6"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477591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slide(fromBottom)">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slide(fromBottom)">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理论安全</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41</a:t>
            </a:fld>
            <a:endParaRPr lang="en-US" altLang="zh-CN" dirty="0"/>
          </a:p>
        </p:txBody>
      </p:sp>
    </p:spTree>
    <p:extLst>
      <p:ext uri="{BB962C8B-B14F-4D97-AF65-F5344CB8AC3E}">
        <p14:creationId xmlns:p14="http://schemas.microsoft.com/office/powerpoint/2010/main" val="2218356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密码系统的安全性</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理论安全 </a:t>
            </a:r>
            <a:r>
              <a:rPr lang="en-US" altLang="zh-CN" dirty="0" smtClean="0"/>
              <a:t>Theoretical Security (Perfect Security, </a:t>
            </a:r>
            <a:r>
              <a:rPr lang="en-AU" altLang="zh-CN" dirty="0" smtClean="0"/>
              <a:t>Unconditional Security</a:t>
            </a:r>
            <a:r>
              <a:rPr lang="en-US" altLang="zh-CN" dirty="0" smtClean="0"/>
              <a:t>)</a:t>
            </a:r>
          </a:p>
          <a:p>
            <a:pPr lvl="1"/>
            <a:r>
              <a:rPr lang="zh-CN" altLang="en-US" dirty="0" smtClean="0"/>
              <a:t>密码分析员有无限的时间和人力，仍无法破解</a:t>
            </a:r>
            <a:endParaRPr lang="en-US" altLang="zh-CN" dirty="0" smtClean="0"/>
          </a:p>
          <a:p>
            <a:pPr lvl="1"/>
            <a:endParaRPr lang="en-US" altLang="zh-CN" dirty="0" smtClean="0"/>
          </a:p>
          <a:p>
            <a:pPr lvl="1"/>
            <a:endParaRPr lang="en-US" altLang="zh-CN" dirty="0" smtClean="0"/>
          </a:p>
          <a:p>
            <a:r>
              <a:rPr lang="zh-CN" altLang="en-US" dirty="0" smtClean="0">
                <a:solidFill>
                  <a:srgbClr val="FF0000"/>
                </a:solidFill>
              </a:rPr>
              <a:t>实际安全 </a:t>
            </a:r>
            <a:r>
              <a:rPr lang="en-US" altLang="zh-CN" dirty="0" smtClean="0"/>
              <a:t>Practical Secure (Computationally Secure</a:t>
            </a:r>
            <a:r>
              <a:rPr lang="zh-CN" altLang="en-US" dirty="0" smtClean="0"/>
              <a:t>）</a:t>
            </a:r>
            <a:endParaRPr lang="en-US" altLang="zh-CN" dirty="0" smtClean="0"/>
          </a:p>
          <a:p>
            <a:pPr lvl="1"/>
            <a:r>
              <a:rPr lang="zh-CN" altLang="en-US" dirty="0" smtClean="0"/>
              <a:t>密码分析员无法在有限时间内，使用有限的人力破解</a:t>
            </a:r>
            <a:endParaRPr lang="en-US" altLang="zh-CN" dirty="0" smtClean="0"/>
          </a:p>
          <a:p>
            <a:pPr lvl="2"/>
            <a:r>
              <a:rPr lang="zh-CN" altLang="en-US" dirty="0" smtClean="0"/>
              <a:t>破译的成本超过该信息的价值</a:t>
            </a:r>
          </a:p>
          <a:p>
            <a:pPr lvl="2"/>
            <a:r>
              <a:rPr lang="zh-CN" altLang="en-US" dirty="0" smtClean="0"/>
              <a:t>破译的时间超过该信息的有用生命周期</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198357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一、完美安全</a:t>
            </a:r>
            <a:r>
              <a:rPr lang="en-US" altLang="zh-CN" dirty="0" smtClean="0"/>
              <a:t>Perfect</a:t>
            </a:r>
            <a:r>
              <a:rPr lang="zh-CN" altLang="en-US" dirty="0" smtClean="0"/>
              <a:t> </a:t>
            </a:r>
            <a:r>
              <a:rPr lang="en-US" altLang="zh-CN" dirty="0" smtClean="0"/>
              <a:t>Secrecy</a:t>
            </a:r>
            <a:endParaRPr lang="zh-CN" altLang="en-US" dirty="0"/>
          </a:p>
        </p:txBody>
      </p:sp>
      <p:sp>
        <p:nvSpPr>
          <p:cNvPr id="3" name="内容占位符 2"/>
          <p:cNvSpPr>
            <a:spLocks noGrp="1"/>
          </p:cNvSpPr>
          <p:nvPr>
            <p:ph idx="1"/>
          </p:nvPr>
        </p:nvSpPr>
        <p:spPr/>
        <p:txBody>
          <a:bodyPr/>
          <a:lstStyle/>
          <a:p>
            <a:r>
              <a:rPr lang="zh-CN" altLang="en-US" dirty="0" smtClean="0"/>
              <a:t>完美安全含义：</a:t>
            </a:r>
            <a:endParaRPr lang="en-US" altLang="zh-CN" dirty="0" smtClean="0"/>
          </a:p>
          <a:p>
            <a:pPr lvl="1"/>
            <a:r>
              <a:rPr lang="zh-CN" altLang="en-US" dirty="0" smtClean="0"/>
              <a:t>窃听者截获的密文不能提供任何信息</a:t>
            </a:r>
            <a:endParaRPr lang="en-US" altLang="zh-CN" dirty="0" smtClean="0"/>
          </a:p>
          <a:p>
            <a:pPr lvl="1"/>
            <a:r>
              <a:rPr lang="zh-CN" altLang="en-US" dirty="0">
                <a:solidFill>
                  <a:srgbClr val="FF0000"/>
                </a:solidFill>
              </a:rPr>
              <a:t>完美安全的充分必要条件为对所有的消息</a:t>
            </a:r>
            <a:r>
              <a:rPr lang="en-US" altLang="zh-CN" dirty="0">
                <a:solidFill>
                  <a:srgbClr val="FF0000"/>
                </a:solidFill>
              </a:rPr>
              <a:t>m</a:t>
            </a:r>
            <a:r>
              <a:rPr lang="zh-CN" altLang="en-US" dirty="0">
                <a:solidFill>
                  <a:srgbClr val="FF0000"/>
                </a:solidFill>
              </a:rPr>
              <a:t>和密文</a:t>
            </a:r>
            <a:r>
              <a:rPr lang="en-US" altLang="zh-CN" dirty="0">
                <a:solidFill>
                  <a:srgbClr val="FF0000"/>
                </a:solidFill>
              </a:rPr>
              <a:t>c</a:t>
            </a:r>
            <a:r>
              <a:rPr lang="zh-CN" altLang="en-US" dirty="0">
                <a:solidFill>
                  <a:srgbClr val="FF0000"/>
                </a:solidFill>
              </a:rPr>
              <a:t>，都</a:t>
            </a:r>
            <a:r>
              <a:rPr lang="zh-CN" altLang="en-US" dirty="0" smtClean="0">
                <a:solidFill>
                  <a:srgbClr val="FF0000"/>
                </a:solidFill>
              </a:rPr>
              <a:t>有</a:t>
            </a:r>
            <a:r>
              <a:rPr lang="en-US" altLang="zh-CN" dirty="0" smtClean="0">
                <a:solidFill>
                  <a:srgbClr val="FF0000"/>
                </a:solidFill>
              </a:rPr>
              <a:t>P</a:t>
            </a:r>
            <a:r>
              <a:rPr lang="en-US" altLang="zh-CN" baseline="-25000" dirty="0" smtClean="0">
                <a:solidFill>
                  <a:srgbClr val="FF0000"/>
                </a:solidFill>
              </a:rPr>
              <a:t>c</a:t>
            </a:r>
            <a:r>
              <a:rPr lang="en-US" altLang="zh-CN" dirty="0" smtClean="0">
                <a:solidFill>
                  <a:srgbClr val="FF0000"/>
                </a:solidFill>
              </a:rPr>
              <a:t>(m)=P(m)</a:t>
            </a:r>
            <a:r>
              <a:rPr lang="zh-CN" altLang="en-US" dirty="0" smtClean="0">
                <a:solidFill>
                  <a:srgbClr val="FF0000"/>
                </a:solidFill>
              </a:rPr>
              <a:t>或</a:t>
            </a:r>
            <a:r>
              <a:rPr lang="en-US" altLang="zh-CN" dirty="0" smtClean="0">
                <a:solidFill>
                  <a:srgbClr val="FF0000"/>
                </a:solidFill>
              </a:rPr>
              <a:t>P</a:t>
            </a:r>
            <a:r>
              <a:rPr lang="en-US" altLang="zh-CN" baseline="-25000" dirty="0" smtClean="0">
                <a:solidFill>
                  <a:srgbClr val="FF0000"/>
                </a:solidFill>
              </a:rPr>
              <a:t>m</a:t>
            </a:r>
            <a:r>
              <a:rPr lang="en-US" altLang="zh-CN" dirty="0" smtClean="0">
                <a:solidFill>
                  <a:srgbClr val="FF0000"/>
                </a:solidFill>
              </a:rPr>
              <a:t>(c</a:t>
            </a:r>
            <a:r>
              <a:rPr lang="en-US" altLang="zh-CN" dirty="0">
                <a:solidFill>
                  <a:srgbClr val="FF0000"/>
                </a:solidFill>
              </a:rPr>
              <a:t>)=P(c</a:t>
            </a:r>
            <a:r>
              <a:rPr lang="en-US"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zh-CN" altLang="en-US" dirty="0"/>
          </a:p>
        </p:txBody>
      </p:sp>
      <p:graphicFrame>
        <p:nvGraphicFramePr>
          <p:cNvPr id="68610" name="Object 2"/>
          <p:cNvGraphicFramePr>
            <a:graphicFrameLocks noChangeAspect="1"/>
          </p:cNvGraphicFramePr>
          <p:nvPr>
            <p:extLst>
              <p:ext uri="{D42A27DB-BD31-4B8C-83A1-F6EECF244321}">
                <p14:modId xmlns:p14="http://schemas.microsoft.com/office/powerpoint/2010/main" val="3179221792"/>
              </p:ext>
            </p:extLst>
          </p:nvPr>
        </p:nvGraphicFramePr>
        <p:xfrm>
          <a:off x="3278517" y="3428603"/>
          <a:ext cx="2633662" cy="928688"/>
        </p:xfrm>
        <a:graphic>
          <a:graphicData uri="http://schemas.openxmlformats.org/presentationml/2006/ole">
            <mc:AlternateContent xmlns:mc="http://schemas.openxmlformats.org/markup-compatibility/2006">
              <mc:Choice xmlns:v="urn:schemas-microsoft-com:vml" Requires="v">
                <p:oleObj spid="_x0000_s22030" name="Equation" r:id="rId3" imgW="1333440" imgH="469800" progId="Equation.DSMT4">
                  <p:embed/>
                </p:oleObj>
              </mc:Choice>
              <mc:Fallback>
                <p:oleObj name="Equation" r:id="rId3" imgW="1333440" imgH="469800" progId="Equation.DSMT4">
                  <p:embed/>
                  <p:pic>
                    <p:nvPicPr>
                      <p:cNvPr id="0" name=""/>
                      <p:cNvPicPr>
                        <a:picLocks noChangeAspect="1" noChangeArrowheads="1"/>
                      </p:cNvPicPr>
                      <p:nvPr/>
                    </p:nvPicPr>
                    <p:blipFill>
                      <a:blip r:embed="rId4"/>
                      <a:srcRect/>
                      <a:stretch>
                        <a:fillRect/>
                      </a:stretch>
                    </p:blipFill>
                    <p:spPr bwMode="auto">
                      <a:xfrm>
                        <a:off x="3278517" y="3428603"/>
                        <a:ext cx="2633662"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143589857"/>
              </p:ext>
            </p:extLst>
          </p:nvPr>
        </p:nvGraphicFramePr>
        <p:xfrm>
          <a:off x="2440317" y="4581128"/>
          <a:ext cx="4260850" cy="501650"/>
        </p:xfrm>
        <a:graphic>
          <a:graphicData uri="http://schemas.openxmlformats.org/presentationml/2006/ole">
            <mc:AlternateContent xmlns:mc="http://schemas.openxmlformats.org/markup-compatibility/2006">
              <mc:Choice xmlns:v="urn:schemas-microsoft-com:vml" Requires="v">
                <p:oleObj spid="_x0000_s22031" name="Equation" r:id="rId5" imgW="2158920" imgH="253800" progId="Equation.DSMT4">
                  <p:embed/>
                </p:oleObj>
              </mc:Choice>
              <mc:Fallback>
                <p:oleObj name="Equation" r:id="rId5" imgW="2158920" imgH="253800" progId="Equation.DSMT4">
                  <p:embed/>
                  <p:pic>
                    <p:nvPicPr>
                      <p:cNvPr id="0" name=""/>
                      <p:cNvPicPr>
                        <a:picLocks noChangeAspect="1" noChangeArrowheads="1"/>
                      </p:cNvPicPr>
                      <p:nvPr/>
                    </p:nvPicPr>
                    <p:blipFill>
                      <a:blip r:embed="rId6"/>
                      <a:srcRect/>
                      <a:stretch>
                        <a:fillRect/>
                      </a:stretch>
                    </p:blipFill>
                    <p:spPr bwMode="auto">
                      <a:xfrm>
                        <a:off x="2440317" y="4581128"/>
                        <a:ext cx="42608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120560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r>
              <a:rPr lang="zh-CN" altLang="en-US" dirty="0" smtClean="0"/>
              <a:t>一个完美安全系统的构造：</a:t>
            </a:r>
            <a:endParaRPr lang="en-US" altLang="zh-CN" dirty="0" smtClean="0"/>
          </a:p>
          <a:p>
            <a:pPr lvl="1"/>
            <a:r>
              <a:rPr lang="zh-CN" altLang="en-US" dirty="0" smtClean="0"/>
              <a:t>设有</a:t>
            </a:r>
            <a:r>
              <a:rPr lang="en-US" altLang="zh-CN" dirty="0" smtClean="0"/>
              <a:t>n</a:t>
            </a:r>
            <a:r>
              <a:rPr lang="zh-CN" altLang="en-US" dirty="0" smtClean="0"/>
              <a:t>个消息、</a:t>
            </a:r>
            <a:r>
              <a:rPr lang="en-US" altLang="zh-CN" dirty="0" smtClean="0"/>
              <a:t>n</a:t>
            </a:r>
            <a:r>
              <a:rPr lang="zh-CN" altLang="en-US" dirty="0" smtClean="0"/>
              <a:t>个密文和</a:t>
            </a:r>
            <a:r>
              <a:rPr lang="en-US" altLang="zh-CN" dirty="0" smtClean="0"/>
              <a:t>n</a:t>
            </a:r>
            <a:r>
              <a:rPr lang="zh-CN" altLang="en-US" dirty="0" smtClean="0"/>
              <a:t>个映射，标记为</a:t>
            </a:r>
            <a:r>
              <a:rPr lang="en-US" altLang="zh-CN" dirty="0" err="1" smtClean="0"/>
              <a:t>m</a:t>
            </a:r>
            <a:r>
              <a:rPr lang="en-US" altLang="zh-CN" baseline="-25000" dirty="0" err="1" smtClean="0"/>
              <a:t>i</a:t>
            </a:r>
            <a:r>
              <a:rPr lang="en-US" altLang="zh-CN" dirty="0" err="1" smtClean="0"/>
              <a:t>,c</a:t>
            </a:r>
            <a:r>
              <a:rPr lang="en-US" altLang="zh-CN" baseline="-25000" dirty="0" err="1" smtClean="0"/>
              <a:t>i</a:t>
            </a:r>
            <a:r>
              <a:rPr lang="en-US" altLang="zh-CN" dirty="0" err="1" smtClean="0"/>
              <a:t>,T</a:t>
            </a:r>
            <a:r>
              <a:rPr lang="en-US" altLang="zh-CN" baseline="-25000" dirty="0" err="1" smtClean="0"/>
              <a:t>i</a:t>
            </a:r>
            <a:r>
              <a:rPr lang="zh-CN" altLang="en-US" dirty="0" smtClean="0"/>
              <a:t>，令</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该例中</a:t>
            </a:r>
            <a:endParaRPr lang="zh-CN" altLang="en-US" dirty="0"/>
          </a:p>
        </p:txBody>
      </p:sp>
      <p:graphicFrame>
        <p:nvGraphicFramePr>
          <p:cNvPr id="76802" name="Object 2"/>
          <p:cNvGraphicFramePr>
            <a:graphicFrameLocks noChangeAspect="1"/>
          </p:cNvGraphicFramePr>
          <p:nvPr>
            <p:extLst>
              <p:ext uri="{D42A27DB-BD31-4B8C-83A1-F6EECF244321}">
                <p14:modId xmlns:p14="http://schemas.microsoft.com/office/powerpoint/2010/main" val="4040612070"/>
              </p:ext>
            </p:extLst>
          </p:nvPr>
        </p:nvGraphicFramePr>
        <p:xfrm>
          <a:off x="3125026" y="2353215"/>
          <a:ext cx="3332162" cy="501650"/>
        </p:xfrm>
        <a:graphic>
          <a:graphicData uri="http://schemas.openxmlformats.org/presentationml/2006/ole">
            <mc:AlternateContent xmlns:mc="http://schemas.openxmlformats.org/markup-compatibility/2006">
              <mc:Choice xmlns:v="urn:schemas-microsoft-com:vml" Requires="v">
                <p:oleObj spid="_x0000_s23054" name="Equation" r:id="rId3" imgW="1688760" imgH="253800" progId="Equation.DSMT4">
                  <p:embed/>
                </p:oleObj>
              </mc:Choice>
              <mc:Fallback>
                <p:oleObj name="Equation" r:id="rId3" imgW="1688760" imgH="253800" progId="Equation.DSMT4">
                  <p:embed/>
                  <p:pic>
                    <p:nvPicPr>
                      <p:cNvPr id="0" name=""/>
                      <p:cNvPicPr>
                        <a:picLocks noChangeAspect="1" noChangeArrowheads="1"/>
                      </p:cNvPicPr>
                      <p:nvPr/>
                    </p:nvPicPr>
                    <p:blipFill>
                      <a:blip r:embed="rId4"/>
                      <a:srcRect/>
                      <a:stretch>
                        <a:fillRect/>
                      </a:stretch>
                    </p:blipFill>
                    <p:spPr bwMode="auto">
                      <a:xfrm>
                        <a:off x="3125026" y="2353215"/>
                        <a:ext cx="33321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029021597"/>
              </p:ext>
            </p:extLst>
          </p:nvPr>
        </p:nvGraphicFramePr>
        <p:xfrm>
          <a:off x="1475656" y="3956778"/>
          <a:ext cx="2228850" cy="777875"/>
        </p:xfrm>
        <a:graphic>
          <a:graphicData uri="http://schemas.openxmlformats.org/presentationml/2006/ole">
            <mc:AlternateContent xmlns:mc="http://schemas.openxmlformats.org/markup-compatibility/2006">
              <mc:Choice xmlns:v="urn:schemas-microsoft-com:vml" Requires="v">
                <p:oleObj spid="_x0000_s23055" name="Equation" r:id="rId5" imgW="1130040" imgH="393480" progId="Equation.DSMT4">
                  <p:embed/>
                </p:oleObj>
              </mc:Choice>
              <mc:Fallback>
                <p:oleObj name="Equation" r:id="rId5" imgW="1130040" imgH="393480" progId="Equation.DSMT4">
                  <p:embed/>
                  <p:pic>
                    <p:nvPicPr>
                      <p:cNvPr id="0" name=""/>
                      <p:cNvPicPr>
                        <a:picLocks noChangeAspect="1" noChangeArrowheads="1"/>
                      </p:cNvPicPr>
                      <p:nvPr/>
                    </p:nvPicPr>
                    <p:blipFill>
                      <a:blip r:embed="rId6"/>
                      <a:srcRect/>
                      <a:stretch>
                        <a:fillRect/>
                      </a:stretch>
                    </p:blipFill>
                    <p:spPr bwMode="auto">
                      <a:xfrm>
                        <a:off x="1475656" y="3956778"/>
                        <a:ext cx="222885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4283968" y="2924944"/>
            <a:ext cx="3439673" cy="3442296"/>
            <a:chOff x="4283968" y="2924944"/>
            <a:chExt cx="3439673" cy="3442296"/>
          </a:xfrm>
        </p:grpSpPr>
        <p:grpSp>
          <p:nvGrpSpPr>
            <p:cNvPr id="113" name="组合 112"/>
            <p:cNvGrpSpPr/>
            <p:nvPr/>
          </p:nvGrpSpPr>
          <p:grpSpPr>
            <a:xfrm>
              <a:off x="4283968" y="2924944"/>
              <a:ext cx="3439673" cy="3177438"/>
              <a:chOff x="4884362" y="3233322"/>
              <a:chExt cx="3439673" cy="3177438"/>
            </a:xfrm>
          </p:grpSpPr>
          <p:sp>
            <p:nvSpPr>
              <p:cNvPr id="9" name="流程图: 联系 8"/>
              <p:cNvSpPr/>
              <p:nvPr/>
            </p:nvSpPr>
            <p:spPr>
              <a:xfrm>
                <a:off x="5466551" y="3463240"/>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流程图: 联系 9"/>
              <p:cNvSpPr/>
              <p:nvPr/>
            </p:nvSpPr>
            <p:spPr>
              <a:xfrm>
                <a:off x="5466551" y="4324586"/>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流程图: 联系 10"/>
              <p:cNvSpPr/>
              <p:nvPr/>
            </p:nvSpPr>
            <p:spPr>
              <a:xfrm>
                <a:off x="5466551" y="5185932"/>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流程图: 联系 11"/>
              <p:cNvSpPr/>
              <p:nvPr/>
            </p:nvSpPr>
            <p:spPr>
              <a:xfrm>
                <a:off x="5466551" y="6047279"/>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流程图: 联系 12"/>
              <p:cNvSpPr/>
              <p:nvPr/>
            </p:nvSpPr>
            <p:spPr>
              <a:xfrm>
                <a:off x="7673742" y="3463240"/>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4" name="流程图: 联系 13"/>
              <p:cNvSpPr/>
              <p:nvPr/>
            </p:nvSpPr>
            <p:spPr>
              <a:xfrm>
                <a:off x="7673742" y="4324586"/>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流程图: 联系 14"/>
              <p:cNvSpPr/>
              <p:nvPr/>
            </p:nvSpPr>
            <p:spPr>
              <a:xfrm>
                <a:off x="7673742" y="5185932"/>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流程图: 联系 15"/>
              <p:cNvSpPr/>
              <p:nvPr/>
            </p:nvSpPr>
            <p:spPr>
              <a:xfrm>
                <a:off x="7673742" y="6047279"/>
                <a:ext cx="162000" cy="162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TextBox 16"/>
              <p:cNvSpPr txBox="1"/>
              <p:nvPr/>
            </p:nvSpPr>
            <p:spPr>
              <a:xfrm>
                <a:off x="4884362" y="3253087"/>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1</a:t>
                </a:r>
                <a:endParaRPr lang="zh-CN" altLang="en-US" sz="2400" baseline="-25000" dirty="0">
                  <a:latin typeface="+mn-ea"/>
                </a:endParaRPr>
              </a:p>
            </p:txBody>
          </p:sp>
          <p:sp>
            <p:nvSpPr>
              <p:cNvPr id="18" name="TextBox 17"/>
              <p:cNvSpPr txBox="1"/>
              <p:nvPr/>
            </p:nvSpPr>
            <p:spPr>
              <a:xfrm>
                <a:off x="4884362" y="4122334"/>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2</a:t>
                </a:r>
                <a:endParaRPr lang="zh-CN" altLang="en-US" sz="2400" baseline="-25000" dirty="0">
                  <a:latin typeface="+mn-ea"/>
                </a:endParaRPr>
              </a:p>
            </p:txBody>
          </p:sp>
          <p:sp>
            <p:nvSpPr>
              <p:cNvPr id="19" name="TextBox 18"/>
              <p:cNvSpPr txBox="1"/>
              <p:nvPr/>
            </p:nvSpPr>
            <p:spPr>
              <a:xfrm>
                <a:off x="4884362" y="4983680"/>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3</a:t>
                </a:r>
                <a:endParaRPr lang="zh-CN" altLang="en-US" sz="2400" baseline="-25000" dirty="0">
                  <a:latin typeface="+mn-ea"/>
                </a:endParaRPr>
              </a:p>
            </p:txBody>
          </p:sp>
          <p:sp>
            <p:nvSpPr>
              <p:cNvPr id="20" name="TextBox 19"/>
              <p:cNvSpPr txBox="1"/>
              <p:nvPr/>
            </p:nvSpPr>
            <p:spPr>
              <a:xfrm>
                <a:off x="4884362" y="5883530"/>
                <a:ext cx="640662" cy="461665"/>
              </a:xfrm>
              <a:prstGeom prst="rect">
                <a:avLst/>
              </a:prstGeom>
              <a:noFill/>
            </p:spPr>
            <p:txBody>
              <a:bodyPr wrap="square" rtlCol="0">
                <a:spAutoFit/>
              </a:bodyPr>
              <a:lstStyle/>
              <a:p>
                <a:r>
                  <a:rPr lang="en-US" altLang="zh-CN" sz="2400" dirty="0" smtClean="0">
                    <a:latin typeface="+mn-ea"/>
                  </a:rPr>
                  <a:t>m</a:t>
                </a:r>
                <a:r>
                  <a:rPr lang="en-US" altLang="zh-CN" sz="2400" baseline="-25000" dirty="0" smtClean="0">
                    <a:latin typeface="+mn-ea"/>
                  </a:rPr>
                  <a:t>4</a:t>
                </a:r>
                <a:endParaRPr lang="zh-CN" altLang="en-US" sz="2400" baseline="-25000" dirty="0">
                  <a:latin typeface="+mn-ea"/>
                </a:endParaRPr>
              </a:p>
            </p:txBody>
          </p:sp>
          <p:sp>
            <p:nvSpPr>
              <p:cNvPr id="21" name="TextBox 20"/>
              <p:cNvSpPr txBox="1"/>
              <p:nvPr/>
            </p:nvSpPr>
            <p:spPr>
              <a:xfrm>
                <a:off x="7858148" y="3280593"/>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1</a:t>
                </a:r>
                <a:endParaRPr lang="zh-CN" altLang="en-US" sz="2400" baseline="-25000" dirty="0">
                  <a:latin typeface="+mn-ea"/>
                </a:endParaRPr>
              </a:p>
            </p:txBody>
          </p:sp>
          <p:sp>
            <p:nvSpPr>
              <p:cNvPr id="22" name="TextBox 21"/>
              <p:cNvSpPr txBox="1"/>
              <p:nvPr/>
            </p:nvSpPr>
            <p:spPr>
              <a:xfrm>
                <a:off x="7858148" y="4141939"/>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2</a:t>
                </a:r>
                <a:endParaRPr lang="zh-CN" altLang="en-US" sz="2400" baseline="-25000" dirty="0">
                  <a:latin typeface="+mn-ea"/>
                </a:endParaRPr>
              </a:p>
            </p:txBody>
          </p:sp>
          <p:sp>
            <p:nvSpPr>
              <p:cNvPr id="23" name="TextBox 22"/>
              <p:cNvSpPr txBox="1"/>
              <p:nvPr/>
            </p:nvSpPr>
            <p:spPr>
              <a:xfrm>
                <a:off x="7858148" y="5019434"/>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3</a:t>
                </a:r>
                <a:endParaRPr lang="zh-CN" altLang="en-US" sz="2400" baseline="-25000" dirty="0">
                  <a:latin typeface="+mn-ea"/>
                </a:endParaRPr>
              </a:p>
            </p:txBody>
          </p:sp>
          <p:sp>
            <p:nvSpPr>
              <p:cNvPr id="24" name="TextBox 23"/>
              <p:cNvSpPr txBox="1"/>
              <p:nvPr/>
            </p:nvSpPr>
            <p:spPr>
              <a:xfrm>
                <a:off x="7858148" y="5880780"/>
                <a:ext cx="465887" cy="461665"/>
              </a:xfrm>
              <a:prstGeom prst="rect">
                <a:avLst/>
              </a:prstGeom>
              <a:noFill/>
            </p:spPr>
            <p:txBody>
              <a:bodyPr wrap="square" rtlCol="0">
                <a:spAutoFit/>
              </a:bodyPr>
              <a:lstStyle/>
              <a:p>
                <a:r>
                  <a:rPr lang="en-US" altLang="zh-CN" sz="2400" dirty="0" smtClean="0">
                    <a:latin typeface="+mn-ea"/>
                  </a:rPr>
                  <a:t>c</a:t>
                </a:r>
                <a:r>
                  <a:rPr lang="en-US" altLang="zh-CN" sz="2400" baseline="-25000" dirty="0" smtClean="0">
                    <a:latin typeface="+mn-ea"/>
                  </a:rPr>
                  <a:t>4</a:t>
                </a:r>
                <a:endParaRPr lang="zh-CN" altLang="en-US" sz="2400" baseline="-25000" dirty="0">
                  <a:latin typeface="+mn-ea"/>
                </a:endParaRPr>
              </a:p>
            </p:txBody>
          </p:sp>
          <p:cxnSp>
            <p:nvCxnSpPr>
              <p:cNvPr id="28" name="直接连接符 27"/>
              <p:cNvCxnSpPr>
                <a:stCxn id="9" idx="2"/>
                <a:endCxn id="13" idx="6"/>
              </p:cNvCxnSpPr>
              <p:nvPr/>
            </p:nvCxnSpPr>
            <p:spPr>
              <a:xfrm rot="10800000" flipH="1">
                <a:off x="5466550" y="3544240"/>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9" idx="2"/>
                <a:endCxn id="14" idx="6"/>
              </p:cNvCxnSpPr>
              <p:nvPr/>
            </p:nvCxnSpPr>
            <p:spPr>
              <a:xfrm rot="10800000" flipH="1" flipV="1">
                <a:off x="5466550" y="3544240"/>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15" idx="6"/>
              </p:cNvCxnSpPr>
              <p:nvPr/>
            </p:nvCxnSpPr>
            <p:spPr>
              <a:xfrm rot="10800000" flipH="1" flipV="1">
                <a:off x="5466550" y="3544240"/>
                <a:ext cx="2369191" cy="172269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9" idx="2"/>
                <a:endCxn id="16" idx="6"/>
              </p:cNvCxnSpPr>
              <p:nvPr/>
            </p:nvCxnSpPr>
            <p:spPr>
              <a:xfrm rot="10800000" flipH="1" flipV="1">
                <a:off x="5466550" y="3544239"/>
                <a:ext cx="2369191" cy="258403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2"/>
                <a:endCxn id="15" idx="6"/>
              </p:cNvCxnSpPr>
              <p:nvPr/>
            </p:nvCxnSpPr>
            <p:spPr>
              <a:xfrm rot="10800000" flipH="1">
                <a:off x="5466550" y="5266933"/>
                <a:ext cx="2369191" cy="8613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2"/>
                <a:endCxn id="13" idx="6"/>
              </p:cNvCxnSpPr>
              <p:nvPr/>
            </p:nvCxnSpPr>
            <p:spPr>
              <a:xfrm rot="10800000" flipH="1">
                <a:off x="5466550" y="3544240"/>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0" idx="2"/>
                <a:endCxn id="14" idx="6"/>
              </p:cNvCxnSpPr>
              <p:nvPr/>
            </p:nvCxnSpPr>
            <p:spPr>
              <a:xfrm rot="10800000" flipH="1">
                <a:off x="5466550" y="4405586"/>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0" idx="2"/>
                <a:endCxn id="15" idx="6"/>
              </p:cNvCxnSpPr>
              <p:nvPr/>
            </p:nvCxnSpPr>
            <p:spPr>
              <a:xfrm rot="10800000" flipH="1" flipV="1">
                <a:off x="5466550" y="4405586"/>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0" idx="2"/>
                <a:endCxn id="16" idx="6"/>
              </p:cNvCxnSpPr>
              <p:nvPr/>
            </p:nvCxnSpPr>
            <p:spPr>
              <a:xfrm rot="10800000" flipH="1" flipV="1">
                <a:off x="5466550" y="4405585"/>
                <a:ext cx="2369191" cy="1722693"/>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2"/>
                <a:endCxn id="15" idx="6"/>
              </p:cNvCxnSpPr>
              <p:nvPr/>
            </p:nvCxnSpPr>
            <p:spPr>
              <a:xfrm rot="10800000" flipH="1">
                <a:off x="5466550" y="5266932"/>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1" idx="2"/>
                <a:endCxn id="13" idx="6"/>
              </p:cNvCxnSpPr>
              <p:nvPr/>
            </p:nvCxnSpPr>
            <p:spPr>
              <a:xfrm rot="10800000" flipH="1">
                <a:off x="5466550" y="3544240"/>
                <a:ext cx="2369191" cy="1722692"/>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1" idx="2"/>
                <a:endCxn id="14" idx="6"/>
              </p:cNvCxnSpPr>
              <p:nvPr/>
            </p:nvCxnSpPr>
            <p:spPr>
              <a:xfrm rot="10800000" flipH="1">
                <a:off x="5466550" y="4405586"/>
                <a:ext cx="2369191" cy="86134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2"/>
                <a:endCxn id="16" idx="6"/>
              </p:cNvCxnSpPr>
              <p:nvPr/>
            </p:nvCxnSpPr>
            <p:spPr>
              <a:xfrm rot="10800000" flipH="1" flipV="1">
                <a:off x="5466550" y="5266931"/>
                <a:ext cx="2369191" cy="8613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2" idx="2"/>
                <a:endCxn id="13" idx="6"/>
              </p:cNvCxnSpPr>
              <p:nvPr/>
            </p:nvCxnSpPr>
            <p:spPr>
              <a:xfrm rot="10800000" flipH="1">
                <a:off x="5466550" y="3544241"/>
                <a:ext cx="2369191" cy="258403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2" idx="2"/>
                <a:endCxn id="14" idx="6"/>
              </p:cNvCxnSpPr>
              <p:nvPr/>
            </p:nvCxnSpPr>
            <p:spPr>
              <a:xfrm rot="10800000" flipH="1">
                <a:off x="5466550" y="4405587"/>
                <a:ext cx="2369191" cy="1722693"/>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2" idx="2"/>
                <a:endCxn id="16" idx="6"/>
              </p:cNvCxnSpPr>
              <p:nvPr/>
            </p:nvCxnSpPr>
            <p:spPr>
              <a:xfrm rot="10800000" flipH="1">
                <a:off x="5466550" y="6128279"/>
                <a:ext cx="2369191"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00694" y="5643578"/>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46" name="TextBox 45"/>
              <p:cNvSpPr txBox="1"/>
              <p:nvPr/>
            </p:nvSpPr>
            <p:spPr>
              <a:xfrm>
                <a:off x="5683476" y="5702120"/>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47" name="TextBox 46"/>
              <p:cNvSpPr txBox="1"/>
              <p:nvPr/>
            </p:nvSpPr>
            <p:spPr>
              <a:xfrm>
                <a:off x="5786446" y="5833752"/>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48" name="TextBox 47"/>
              <p:cNvSpPr txBox="1"/>
              <p:nvPr/>
            </p:nvSpPr>
            <p:spPr>
              <a:xfrm>
                <a:off x="5587898" y="6072206"/>
                <a:ext cx="285752" cy="338554"/>
              </a:xfrm>
              <a:prstGeom prst="rect">
                <a:avLst/>
              </a:prstGeom>
              <a:noFill/>
            </p:spPr>
            <p:txBody>
              <a:bodyPr wrap="square" rtlCol="0">
                <a:spAutoFit/>
              </a:bodyPr>
              <a:lstStyle/>
              <a:p>
                <a:r>
                  <a:rPr lang="en-US" altLang="zh-CN" sz="1600" dirty="0" smtClean="0">
                    <a:latin typeface="+mn-ea"/>
                  </a:rPr>
                  <a:t>4</a:t>
                </a:r>
                <a:endParaRPr lang="zh-CN" altLang="en-US" sz="1600" dirty="0">
                  <a:latin typeface="+mn-ea"/>
                </a:endParaRPr>
              </a:p>
            </p:txBody>
          </p:sp>
          <p:sp>
            <p:nvSpPr>
              <p:cNvPr id="57" name="TextBox 56"/>
              <p:cNvSpPr txBox="1"/>
              <p:nvPr/>
            </p:nvSpPr>
            <p:spPr>
              <a:xfrm>
                <a:off x="5587898" y="3233322"/>
                <a:ext cx="285752" cy="338554"/>
              </a:xfrm>
              <a:prstGeom prst="rect">
                <a:avLst/>
              </a:prstGeom>
              <a:noFill/>
            </p:spPr>
            <p:txBody>
              <a:bodyPr wrap="square" rtlCol="0">
                <a:spAutoFit/>
              </a:bodyPr>
              <a:lstStyle/>
              <a:p>
                <a:r>
                  <a:rPr lang="en-US" altLang="zh-CN" sz="1600" dirty="0" smtClean="0">
                    <a:latin typeface="+mn-ea"/>
                  </a:rPr>
                  <a:t>4</a:t>
                </a:r>
                <a:endParaRPr lang="zh-CN" altLang="en-US" sz="1600" dirty="0">
                  <a:latin typeface="+mn-ea"/>
                </a:endParaRPr>
              </a:p>
            </p:txBody>
          </p:sp>
          <p:sp>
            <p:nvSpPr>
              <p:cNvPr id="102" name="TextBox 101"/>
              <p:cNvSpPr txBox="1"/>
              <p:nvPr/>
            </p:nvSpPr>
            <p:spPr>
              <a:xfrm>
                <a:off x="5651944" y="3471776"/>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103" name="TextBox 102"/>
              <p:cNvSpPr txBox="1"/>
              <p:nvPr/>
            </p:nvSpPr>
            <p:spPr>
              <a:xfrm>
                <a:off x="5715008" y="3643314"/>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04" name="TextBox 103"/>
              <p:cNvSpPr txBox="1"/>
              <p:nvPr/>
            </p:nvSpPr>
            <p:spPr>
              <a:xfrm>
                <a:off x="5476554" y="3674846"/>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05" name="TextBox 104"/>
              <p:cNvSpPr txBox="1"/>
              <p:nvPr/>
            </p:nvSpPr>
            <p:spPr>
              <a:xfrm>
                <a:off x="5572132" y="4032036"/>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06" name="TextBox 105"/>
              <p:cNvSpPr txBox="1"/>
              <p:nvPr/>
            </p:nvSpPr>
            <p:spPr>
              <a:xfrm>
                <a:off x="5651944" y="4230584"/>
                <a:ext cx="285752" cy="338554"/>
              </a:xfrm>
              <a:prstGeom prst="rect">
                <a:avLst/>
              </a:prstGeom>
              <a:noFill/>
            </p:spPr>
            <p:txBody>
              <a:bodyPr wrap="square" rtlCol="0">
                <a:spAutoFit/>
              </a:bodyPr>
              <a:lstStyle/>
              <a:p>
                <a:r>
                  <a:rPr lang="en-US" altLang="zh-CN" sz="1600" dirty="0" smtClean="0">
                    <a:latin typeface="+mn-ea"/>
                  </a:rPr>
                  <a:t>4</a:t>
                </a:r>
                <a:endParaRPr lang="zh-CN" altLang="en-US" sz="1600" dirty="0">
                  <a:latin typeface="+mn-ea"/>
                </a:endParaRPr>
              </a:p>
            </p:txBody>
          </p:sp>
          <p:sp>
            <p:nvSpPr>
              <p:cNvPr id="107" name="TextBox 106"/>
              <p:cNvSpPr txBox="1"/>
              <p:nvPr/>
            </p:nvSpPr>
            <p:spPr>
              <a:xfrm>
                <a:off x="5739148" y="4373460"/>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sp>
            <p:nvSpPr>
              <p:cNvPr id="108" name="TextBox 107"/>
              <p:cNvSpPr txBox="1"/>
              <p:nvPr/>
            </p:nvSpPr>
            <p:spPr>
              <a:xfrm>
                <a:off x="5509068" y="4500570"/>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09" name="TextBox 108"/>
              <p:cNvSpPr txBox="1"/>
              <p:nvPr/>
            </p:nvSpPr>
            <p:spPr>
              <a:xfrm>
                <a:off x="5516460" y="4820724"/>
                <a:ext cx="285752" cy="338554"/>
              </a:xfrm>
              <a:prstGeom prst="rect">
                <a:avLst/>
              </a:prstGeom>
              <a:noFill/>
            </p:spPr>
            <p:txBody>
              <a:bodyPr wrap="square" rtlCol="0">
                <a:spAutoFit/>
              </a:bodyPr>
              <a:lstStyle/>
              <a:p>
                <a:r>
                  <a:rPr lang="en-US" altLang="zh-CN" sz="1600" dirty="0" smtClean="0">
                    <a:latin typeface="+mn-ea"/>
                  </a:rPr>
                  <a:t>2</a:t>
                </a:r>
                <a:endParaRPr lang="zh-CN" altLang="en-US" sz="1600" dirty="0">
                  <a:latin typeface="+mn-ea"/>
                </a:endParaRPr>
              </a:p>
            </p:txBody>
          </p:sp>
          <p:sp>
            <p:nvSpPr>
              <p:cNvPr id="110" name="TextBox 109"/>
              <p:cNvSpPr txBox="1"/>
              <p:nvPr/>
            </p:nvSpPr>
            <p:spPr>
              <a:xfrm>
                <a:off x="5643570" y="4960730"/>
                <a:ext cx="285752" cy="338554"/>
              </a:xfrm>
              <a:prstGeom prst="rect">
                <a:avLst/>
              </a:prstGeom>
              <a:noFill/>
            </p:spPr>
            <p:txBody>
              <a:bodyPr wrap="square" rtlCol="0">
                <a:spAutoFit/>
              </a:bodyPr>
              <a:lstStyle/>
              <a:p>
                <a:r>
                  <a:rPr lang="en-US" altLang="zh-CN" sz="1600" dirty="0" smtClean="0">
                    <a:latin typeface="+mn-ea"/>
                  </a:rPr>
                  <a:t>3</a:t>
                </a:r>
                <a:endParaRPr lang="zh-CN" altLang="en-US" sz="1600" dirty="0">
                  <a:latin typeface="+mn-ea"/>
                </a:endParaRPr>
              </a:p>
            </p:txBody>
          </p:sp>
          <p:sp>
            <p:nvSpPr>
              <p:cNvPr id="111" name="TextBox 110"/>
              <p:cNvSpPr txBox="1"/>
              <p:nvPr/>
            </p:nvSpPr>
            <p:spPr>
              <a:xfrm>
                <a:off x="5699242" y="5119372"/>
                <a:ext cx="285752" cy="338554"/>
              </a:xfrm>
              <a:prstGeom prst="rect">
                <a:avLst/>
              </a:prstGeom>
              <a:noFill/>
            </p:spPr>
            <p:txBody>
              <a:bodyPr wrap="square" rtlCol="0">
                <a:spAutoFit/>
              </a:bodyPr>
              <a:lstStyle/>
              <a:p>
                <a:r>
                  <a:rPr lang="en-US" altLang="zh-CN" sz="1600" dirty="0" smtClean="0">
                    <a:latin typeface="+mn-ea"/>
                  </a:rPr>
                  <a:t>4</a:t>
                </a:r>
                <a:endParaRPr lang="zh-CN" altLang="en-US" sz="1600" dirty="0">
                  <a:latin typeface="+mn-ea"/>
                </a:endParaRPr>
              </a:p>
            </p:txBody>
          </p:sp>
          <p:sp>
            <p:nvSpPr>
              <p:cNvPr id="112" name="TextBox 111"/>
              <p:cNvSpPr txBox="1"/>
              <p:nvPr/>
            </p:nvSpPr>
            <p:spPr>
              <a:xfrm>
                <a:off x="5572132" y="5286388"/>
                <a:ext cx="285752" cy="338554"/>
              </a:xfrm>
              <a:prstGeom prst="rect">
                <a:avLst/>
              </a:prstGeom>
              <a:noFill/>
            </p:spPr>
            <p:txBody>
              <a:bodyPr wrap="square" rtlCol="0">
                <a:spAutoFit/>
              </a:bodyPr>
              <a:lstStyle/>
              <a:p>
                <a:r>
                  <a:rPr lang="en-US" altLang="zh-CN" sz="1600" dirty="0" smtClean="0">
                    <a:latin typeface="+mn-ea"/>
                  </a:rPr>
                  <a:t>1</a:t>
                </a:r>
                <a:endParaRPr lang="zh-CN" altLang="en-US" sz="1600" dirty="0">
                  <a:latin typeface="+mn-ea"/>
                </a:endParaRPr>
              </a:p>
            </p:txBody>
          </p:sp>
        </p:grpSp>
        <p:sp>
          <p:nvSpPr>
            <p:cNvPr id="114" name="矩形 113"/>
            <p:cNvSpPr/>
            <p:nvPr/>
          </p:nvSpPr>
          <p:spPr>
            <a:xfrm>
              <a:off x="5747337" y="5905575"/>
              <a:ext cx="684803" cy="461665"/>
            </a:xfrm>
            <a:prstGeom prst="rect">
              <a:avLst/>
            </a:prstGeom>
          </p:spPr>
          <p:txBody>
            <a:bodyPr wrap="none">
              <a:spAutoFit/>
            </a:bodyPr>
            <a:lstStyle/>
            <a:p>
              <a:r>
                <a:rPr lang="en-US" altLang="zh-CN" sz="2400" b="1" dirty="0" smtClean="0">
                  <a:latin typeface="Times New Roman" pitchFamily="18" charset="0"/>
                  <a:cs typeface="Times New Roman" pitchFamily="18" charset="0"/>
                </a:rPr>
                <a:t>n=4</a:t>
              </a:r>
              <a:endParaRPr lang="zh-CN" altLang="en-US" sz="2400" b="1"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59" name="流程图: 可选过程 58">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60" name="流程图: 可选过程 59">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61" name="流程图: 可选过程 60">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62" name="流程图: 可选过程 61">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944613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密钥量的需求</a:t>
            </a:r>
            <a:endParaRPr lang="zh-CN" altLang="en-US" dirty="0"/>
          </a:p>
        </p:txBody>
      </p:sp>
      <p:sp>
        <p:nvSpPr>
          <p:cNvPr id="3" name="内容占位符 2"/>
          <p:cNvSpPr>
            <a:spLocks noGrp="1"/>
          </p:cNvSpPr>
          <p:nvPr>
            <p:ph idx="1"/>
          </p:nvPr>
        </p:nvSpPr>
        <p:spPr/>
        <p:txBody>
          <a:bodyPr/>
          <a:lstStyle/>
          <a:p>
            <a:r>
              <a:rPr lang="zh-CN" altLang="en-US" dirty="0" smtClean="0"/>
              <a:t>信源的信息量为                   。信源包含</a:t>
            </a:r>
            <a:r>
              <a:rPr lang="en-US" altLang="zh-CN" dirty="0" smtClean="0"/>
              <a:t>n</a:t>
            </a:r>
            <a:r>
              <a:rPr lang="zh-CN" altLang="en-US" dirty="0" smtClean="0"/>
              <a:t>个等概消息时，一条消息的</a:t>
            </a:r>
            <a:r>
              <a:rPr lang="zh-CN" altLang="en-US" dirty="0"/>
              <a:t>信息量至多为</a:t>
            </a:r>
            <a:r>
              <a:rPr lang="en-US" altLang="zh-CN" dirty="0"/>
              <a:t>log </a:t>
            </a:r>
            <a:r>
              <a:rPr lang="en-US" altLang="zh-CN" dirty="0" smtClean="0"/>
              <a:t>n</a:t>
            </a:r>
          </a:p>
          <a:p>
            <a:endParaRPr lang="en-US" altLang="zh-CN" dirty="0" smtClean="0"/>
          </a:p>
          <a:p>
            <a:r>
              <a:rPr lang="zh-CN" altLang="en-US" dirty="0" smtClean="0"/>
              <a:t>密钥集的信息量或不确定度为                  。为掩盖上述明文信息所需密钥的不确定度至少为</a:t>
            </a:r>
            <a:r>
              <a:rPr lang="en-US" altLang="zh-CN" dirty="0" smtClean="0"/>
              <a:t>log n</a:t>
            </a:r>
            <a:r>
              <a:rPr lang="zh-CN" altLang="en-US" dirty="0" smtClean="0"/>
              <a:t>，即至少有</a:t>
            </a:r>
            <a:r>
              <a:rPr lang="en-US" altLang="zh-CN" dirty="0" smtClean="0"/>
              <a:t>n</a:t>
            </a:r>
            <a:r>
              <a:rPr lang="zh-CN" altLang="en-US" dirty="0"/>
              <a:t>个</a:t>
            </a:r>
            <a:r>
              <a:rPr lang="zh-CN" altLang="en-US" dirty="0" smtClean="0"/>
              <a:t>等概密钥。</a:t>
            </a:r>
            <a:endParaRPr lang="en-US" altLang="zh-CN" dirty="0" smtClean="0"/>
          </a:p>
          <a:p>
            <a:endParaRPr lang="en-US" altLang="zh-CN" dirty="0" smtClean="0"/>
          </a:p>
          <a:p>
            <a:r>
              <a:rPr lang="zh-CN" altLang="en-US" dirty="0" smtClean="0"/>
              <a:t>明文集为无限集合时，完美安全系统所需密钥集也必须为无限集合</a:t>
            </a:r>
            <a:endParaRPr lang="en-US" altLang="zh-CN" dirty="0" smtClean="0"/>
          </a:p>
        </p:txBody>
      </p:sp>
      <p:graphicFrame>
        <p:nvGraphicFramePr>
          <p:cNvPr id="77826" name="Object 2"/>
          <p:cNvGraphicFramePr>
            <a:graphicFrameLocks noChangeAspect="1"/>
          </p:cNvGraphicFramePr>
          <p:nvPr>
            <p:extLst>
              <p:ext uri="{D42A27DB-BD31-4B8C-83A1-F6EECF244321}">
                <p14:modId xmlns:p14="http://schemas.microsoft.com/office/powerpoint/2010/main" val="1581712992"/>
              </p:ext>
            </p:extLst>
          </p:nvPr>
        </p:nvGraphicFramePr>
        <p:xfrm>
          <a:off x="3419872" y="1366987"/>
          <a:ext cx="3375025" cy="477837"/>
        </p:xfrm>
        <a:graphic>
          <a:graphicData uri="http://schemas.openxmlformats.org/presentationml/2006/ole">
            <mc:AlternateContent xmlns:mc="http://schemas.openxmlformats.org/markup-compatibility/2006">
              <mc:Choice xmlns:v="urn:schemas-microsoft-com:vml" Requires="v">
                <p:oleObj spid="_x0000_s24078" name="Equation" r:id="rId3" imgW="1790640" imgH="253800" progId="Equation.DSMT4">
                  <p:embed/>
                </p:oleObj>
              </mc:Choice>
              <mc:Fallback>
                <p:oleObj name="Equation" r:id="rId3" imgW="1790640" imgH="253800" progId="Equation.DSMT4">
                  <p:embed/>
                  <p:pic>
                    <p:nvPicPr>
                      <p:cNvPr id="0" name=""/>
                      <p:cNvPicPr>
                        <a:picLocks noChangeAspect="1" noChangeArrowheads="1"/>
                      </p:cNvPicPr>
                      <p:nvPr/>
                    </p:nvPicPr>
                    <p:blipFill>
                      <a:blip r:embed="rId4"/>
                      <a:srcRect/>
                      <a:stretch>
                        <a:fillRect/>
                      </a:stretch>
                    </p:blipFill>
                    <p:spPr bwMode="auto">
                      <a:xfrm>
                        <a:off x="3419872" y="1366987"/>
                        <a:ext cx="337502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25600401"/>
              </p:ext>
            </p:extLst>
          </p:nvPr>
        </p:nvGraphicFramePr>
        <p:xfrm>
          <a:off x="5487739" y="2837973"/>
          <a:ext cx="3260725" cy="492125"/>
        </p:xfrm>
        <a:graphic>
          <a:graphicData uri="http://schemas.openxmlformats.org/presentationml/2006/ole">
            <mc:AlternateContent xmlns:mc="http://schemas.openxmlformats.org/markup-compatibility/2006">
              <mc:Choice xmlns:v="urn:schemas-microsoft-com:vml" Requires="v">
                <p:oleObj spid="_x0000_s24079" name="Equation" r:id="rId5" imgW="1688760" imgH="253800" progId="Equation.DSMT4">
                  <p:embed/>
                </p:oleObj>
              </mc:Choice>
              <mc:Fallback>
                <p:oleObj name="Equation" r:id="rId5" imgW="1688760" imgH="253800" progId="Equation.DSMT4">
                  <p:embed/>
                  <p:pic>
                    <p:nvPicPr>
                      <p:cNvPr id="0" name=""/>
                      <p:cNvPicPr>
                        <a:picLocks noChangeAspect="1" noChangeArrowheads="1"/>
                      </p:cNvPicPr>
                      <p:nvPr/>
                    </p:nvPicPr>
                    <p:blipFill>
                      <a:blip r:embed="rId6"/>
                      <a:srcRect/>
                      <a:stretch>
                        <a:fillRect/>
                      </a:stretch>
                    </p:blipFill>
                    <p:spPr bwMode="auto">
                      <a:xfrm>
                        <a:off x="5487739" y="2837973"/>
                        <a:ext cx="3260725" cy="492125"/>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148571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完美安全一般用于加密最重要的信息，或者消息集很小的场合。</a:t>
            </a:r>
            <a:endParaRPr lang="en-US" altLang="zh-CN" dirty="0" smtClean="0"/>
          </a:p>
          <a:p>
            <a:endParaRPr lang="en-US" altLang="zh-CN" dirty="0" smtClean="0"/>
          </a:p>
          <a:p>
            <a:r>
              <a:rPr lang="zh-CN" altLang="en-US" dirty="0" smtClean="0"/>
              <a:t>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缺点：</a:t>
            </a:r>
            <a:endParaRPr lang="en-US" altLang="zh-CN" dirty="0" smtClean="0"/>
          </a:p>
          <a:p>
            <a:pPr lvl="1"/>
            <a:r>
              <a:rPr lang="zh-CN" altLang="en-US" dirty="0" smtClean="0"/>
              <a:t>与信息等量密钥的产生与传递</a:t>
            </a:r>
            <a:endParaRPr lang="zh-CN" altLang="en-US" dirty="0"/>
          </a:p>
        </p:txBody>
      </p:sp>
      <p:graphicFrame>
        <p:nvGraphicFramePr>
          <p:cNvPr id="6" name="表格 5"/>
          <p:cNvGraphicFramePr>
            <a:graphicFrameLocks noGrp="1"/>
          </p:cNvGraphicFramePr>
          <p:nvPr/>
        </p:nvGraphicFramePr>
        <p:xfrm>
          <a:off x="1857356" y="3071810"/>
          <a:ext cx="2357454" cy="1630256"/>
        </p:xfrm>
        <a:graphic>
          <a:graphicData uri="http://schemas.openxmlformats.org/drawingml/2006/table">
            <a:tbl>
              <a:tblPr firstRow="1" firstCol="1">
                <a:tableStyleId>{5940675A-B579-460E-94D1-54222C63F5DA}</a:tableStyleId>
              </a:tblPr>
              <a:tblGrid>
                <a:gridCol w="785818"/>
                <a:gridCol w="785818"/>
                <a:gridCol w="785818"/>
              </a:tblGrid>
              <a:tr h="499543">
                <a:tc>
                  <a:txBody>
                    <a:bodyPr/>
                    <a:lstStyle/>
                    <a:p>
                      <a:pPr algn="r"/>
                      <a:r>
                        <a:rPr lang="en-US" altLang="zh-CN" sz="2000" b="1" dirty="0" smtClean="0"/>
                        <a:t>K </a:t>
                      </a:r>
                    </a:p>
                    <a:p>
                      <a:pPr algn="l"/>
                      <a:r>
                        <a:rPr lang="en-US" altLang="zh-CN" sz="2000" b="1" dirty="0" smtClean="0"/>
                        <a:t>M</a:t>
                      </a:r>
                      <a:endParaRPr lang="zh-CN" altLang="en-US" sz="2000" b="1" dirty="0">
                        <a:solidFill>
                          <a:schemeClr val="tx1"/>
                        </a:solidFill>
                        <a:latin typeface="Times New Roman" pitchFamily="18" charset="0"/>
                        <a:ea typeface="+mn-ea"/>
                        <a:cs typeface="Times New Roman" pitchFamily="18" charset="0"/>
                      </a:endParaRPr>
                    </a:p>
                  </a:txBody>
                  <a:tcPr anchor="ctr">
                    <a:lnTlToBr w="19050" cap="flat" cmpd="sng" algn="ctr">
                      <a:solidFill>
                        <a:schemeClr val="tx1"/>
                      </a:solidFill>
                      <a:prstDash val="solid"/>
                      <a:round/>
                      <a:headEnd type="none" w="med" len="med"/>
                      <a:tailEnd type="none" w="med" len="med"/>
                    </a:lnTlToBr>
                  </a:tcPr>
                </a:tc>
                <a:tc>
                  <a:txBody>
                    <a:bodyPr/>
                    <a:lstStyle/>
                    <a:p>
                      <a:pPr algn="ctr"/>
                      <a:r>
                        <a:rPr lang="en-US" altLang="zh-CN" sz="2000" b="1" dirty="0" smtClean="0"/>
                        <a:t>A</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3"/>
                    </a:solidFill>
                  </a:tcPr>
                </a:tc>
                <a:tc>
                  <a:txBody>
                    <a:bodyPr/>
                    <a:lstStyle/>
                    <a:p>
                      <a:pPr algn="ctr"/>
                      <a:r>
                        <a:rPr lang="en-US" altLang="zh-CN" sz="2000" b="1" dirty="0" smtClean="0"/>
                        <a:t>B</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1"/>
                    </a:solidFill>
                  </a:tcPr>
                </a:tc>
              </a:tr>
              <a:tr h="464608">
                <a:tc>
                  <a:txBody>
                    <a:bodyPr/>
                    <a:lstStyle/>
                    <a:p>
                      <a:pPr algn="ctr"/>
                      <a:r>
                        <a:rPr lang="en-US" altLang="zh-CN" sz="2000" b="1" dirty="0" smtClean="0"/>
                        <a:t>YES</a:t>
                      </a:r>
                      <a:endParaRPr lang="zh-CN" altLang="en-US" sz="2000" b="1" dirty="0">
                        <a:solidFill>
                          <a:schemeClr val="tx1"/>
                        </a:solidFill>
                        <a:latin typeface="Times New Roman" pitchFamily="18" charset="0"/>
                        <a:ea typeface="+mn-ea"/>
                        <a:cs typeface="Times New Roman" pitchFamily="18" charset="0"/>
                      </a:endParaRPr>
                    </a:p>
                  </a:txBody>
                  <a:tcPr anchor="ctr"/>
                </a:tc>
                <a:tc>
                  <a:txBody>
                    <a:bodyPr/>
                    <a:lstStyle/>
                    <a:p>
                      <a:pPr algn="ctr"/>
                      <a:r>
                        <a:rPr lang="en-US" altLang="zh-CN" sz="2000" b="1" dirty="0" smtClean="0"/>
                        <a:t>0</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3"/>
                    </a:solidFill>
                  </a:tcPr>
                </a:tc>
                <a:tc>
                  <a:txBody>
                    <a:bodyPr/>
                    <a:lstStyle/>
                    <a:p>
                      <a:pPr algn="ctr"/>
                      <a:r>
                        <a:rPr lang="en-US" altLang="zh-CN" sz="2000" b="1" dirty="0" smtClean="0"/>
                        <a:t>1</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1"/>
                    </a:solidFill>
                  </a:tcPr>
                </a:tc>
              </a:tr>
              <a:tr h="464608">
                <a:tc>
                  <a:txBody>
                    <a:bodyPr/>
                    <a:lstStyle/>
                    <a:p>
                      <a:pPr algn="ctr"/>
                      <a:r>
                        <a:rPr lang="en-US" altLang="zh-CN" sz="2000" b="1" dirty="0" smtClean="0"/>
                        <a:t>NO</a:t>
                      </a:r>
                      <a:endParaRPr lang="zh-CN" altLang="en-US" sz="2000" b="1" dirty="0">
                        <a:solidFill>
                          <a:schemeClr val="tx1"/>
                        </a:solidFill>
                        <a:latin typeface="Times New Roman" pitchFamily="18" charset="0"/>
                        <a:ea typeface="+mn-ea"/>
                        <a:cs typeface="Times New Roman" pitchFamily="18" charset="0"/>
                      </a:endParaRPr>
                    </a:p>
                  </a:txBody>
                  <a:tcPr anchor="ctr"/>
                </a:tc>
                <a:tc>
                  <a:txBody>
                    <a:bodyPr/>
                    <a:lstStyle/>
                    <a:p>
                      <a:pPr algn="ctr"/>
                      <a:r>
                        <a:rPr lang="en-US" altLang="zh-CN" sz="2000" b="1" dirty="0" smtClean="0"/>
                        <a:t>1</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3"/>
                    </a:solidFill>
                  </a:tcPr>
                </a:tc>
                <a:tc>
                  <a:txBody>
                    <a:bodyPr/>
                    <a:lstStyle/>
                    <a:p>
                      <a:pPr algn="ctr"/>
                      <a:r>
                        <a:rPr lang="en-US" altLang="zh-CN" sz="2000" b="1" dirty="0" smtClean="0"/>
                        <a:t>0</a:t>
                      </a:r>
                      <a:endParaRPr lang="zh-CN" altLang="en-US" sz="2000" b="1" dirty="0">
                        <a:solidFill>
                          <a:schemeClr val="tx1"/>
                        </a:solidFill>
                        <a:latin typeface="Times New Roman" pitchFamily="18" charset="0"/>
                        <a:ea typeface="+mn-ea"/>
                        <a:cs typeface="Times New Roman" pitchFamily="18" charset="0"/>
                      </a:endParaRPr>
                    </a:p>
                  </a:txBody>
                  <a:tcPr anchor="ctr">
                    <a:solidFill>
                      <a:schemeClr val="accent1"/>
                    </a:solidFill>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8" name="流程图: 可选过程 7">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435490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二、模糊度</a:t>
            </a:r>
            <a:endParaRPr lang="zh-CN" altLang="en-US" dirty="0"/>
          </a:p>
        </p:txBody>
      </p:sp>
      <p:sp>
        <p:nvSpPr>
          <p:cNvPr id="3" name="内容占位符 2"/>
          <p:cNvSpPr>
            <a:spLocks noGrp="1"/>
          </p:cNvSpPr>
          <p:nvPr>
            <p:ph idx="1"/>
          </p:nvPr>
        </p:nvSpPr>
        <p:spPr>
          <a:xfrm>
            <a:off x="285720" y="1500174"/>
            <a:ext cx="4574312" cy="5214974"/>
          </a:xfrm>
        </p:spPr>
        <p:txBody>
          <a:bodyPr>
            <a:normAutofit/>
          </a:bodyPr>
          <a:lstStyle/>
          <a:p>
            <a:r>
              <a:rPr lang="zh-CN" altLang="en-US" sz="2400" dirty="0" smtClean="0"/>
              <a:t>密码分析过程的概率模型：</a:t>
            </a:r>
            <a:endParaRPr lang="en-US" altLang="zh-CN" sz="2400" dirty="0" smtClean="0"/>
          </a:p>
          <a:p>
            <a:pPr marL="536575" lvl="1" indent="-268288"/>
            <a:r>
              <a:rPr lang="zh-CN" altLang="en-US" sz="2000" dirty="0" smtClean="0"/>
              <a:t>在截获消息前，可以给每个消息和密钥设定一个先验概率；</a:t>
            </a:r>
            <a:endParaRPr lang="en-US" altLang="zh-CN" sz="2000" dirty="0" smtClean="0"/>
          </a:p>
          <a:p>
            <a:pPr marL="536575" lvl="1" indent="-268288"/>
            <a:r>
              <a:rPr lang="zh-CN" altLang="en-US" sz="2000" dirty="0" smtClean="0"/>
              <a:t>待截获长度为</a:t>
            </a:r>
            <a:r>
              <a:rPr lang="en-US" altLang="zh-CN" sz="2000" dirty="0" smtClean="0"/>
              <a:t>N</a:t>
            </a:r>
            <a:r>
              <a:rPr lang="zh-CN" altLang="en-US" sz="2000" dirty="0" smtClean="0"/>
              <a:t>的消息后，计算相应的后验概率；</a:t>
            </a:r>
            <a:endParaRPr lang="en-US" altLang="zh-CN" sz="2000" dirty="0" smtClean="0"/>
          </a:p>
          <a:p>
            <a:pPr marL="536575" lvl="1" indent="-268288"/>
            <a:r>
              <a:rPr lang="zh-CN" altLang="en-US" sz="2000" dirty="0" smtClean="0"/>
              <a:t>通常，随着</a:t>
            </a:r>
            <a:r>
              <a:rPr lang="en-US" altLang="zh-CN" sz="2000" dirty="0" smtClean="0"/>
              <a:t>N</a:t>
            </a:r>
            <a:r>
              <a:rPr lang="zh-CN" altLang="en-US" sz="2000" dirty="0" smtClean="0"/>
              <a:t>的增加，多数消息的后验概率降低，少数增加，直至最后只剩下一个消息后验概率接近于</a:t>
            </a:r>
            <a:r>
              <a:rPr lang="en-US" altLang="zh-CN" sz="2000" dirty="0" smtClean="0"/>
              <a:t>1</a:t>
            </a:r>
            <a:r>
              <a:rPr lang="zh-CN" altLang="en-US" sz="2000" dirty="0" smtClean="0"/>
              <a:t>，其它接近</a:t>
            </a:r>
            <a:r>
              <a:rPr lang="en-US" altLang="zh-CN" sz="2000" dirty="0" smtClean="0"/>
              <a:t>0</a:t>
            </a:r>
            <a:r>
              <a:rPr lang="zh-CN" altLang="en-US" sz="2000" dirty="0" smtClean="0"/>
              <a:t>。</a:t>
            </a:r>
            <a:endParaRPr lang="en-US" altLang="zh-CN" sz="2000" dirty="0" smtClean="0"/>
          </a:p>
          <a:p>
            <a:pPr marL="536575" lvl="1" indent="-268288"/>
            <a:endParaRPr lang="en-US" altLang="zh-CN" sz="2000" dirty="0" smtClean="0"/>
          </a:p>
          <a:p>
            <a:pPr marL="536575" lvl="1" indent="-268288"/>
            <a:r>
              <a:rPr lang="zh-CN" altLang="en-US" sz="2000" dirty="0" smtClean="0"/>
              <a:t>右表是凯撒密码作用在英文文本上的实例及分析</a:t>
            </a:r>
            <a:endParaRPr lang="en-US" altLang="zh-CN" sz="2000" dirty="0" smtClean="0"/>
          </a:p>
        </p:txBody>
      </p:sp>
      <p:pic>
        <p:nvPicPr>
          <p:cNvPr id="121857" name="Picture 1" descr="C:\Documents and Settings\Eric Lee\桌面\未标题-1.gif"/>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Lst>
          </a:blip>
          <a:srcRect/>
          <a:stretch>
            <a:fillRect/>
          </a:stretch>
        </p:blipFill>
        <p:spPr bwMode="auto">
          <a:xfrm>
            <a:off x="4981770" y="476672"/>
            <a:ext cx="3905250" cy="5029200"/>
          </a:xfrm>
          <a:prstGeom prst="rect">
            <a:avLst/>
          </a:prstGeom>
          <a:noFill/>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6329676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获得一定密文后，如何估计不确定度？</a:t>
            </a:r>
            <a:endParaRPr lang="en-US" altLang="zh-CN" dirty="0" smtClean="0"/>
          </a:p>
          <a:p>
            <a:endParaRPr lang="en-US" altLang="zh-CN" dirty="0" smtClean="0"/>
          </a:p>
          <a:p>
            <a:r>
              <a:rPr lang="zh-CN" altLang="en-US" dirty="0" smtClean="0"/>
              <a:t>密码系统中的模糊度（疑义度）：</a:t>
            </a:r>
            <a:endParaRPr lang="en-US" altLang="zh-CN" dirty="0" smtClean="0"/>
          </a:p>
          <a:p>
            <a:pPr lvl="1"/>
            <a:r>
              <a:rPr lang="zh-CN" altLang="en-US" dirty="0" smtClean="0">
                <a:solidFill>
                  <a:srgbClr val="FF0000"/>
                </a:solidFill>
              </a:rPr>
              <a:t>消息模糊度：</a:t>
            </a:r>
            <a:endParaRPr lang="en-US" altLang="zh-CN" dirty="0" smtClean="0">
              <a:solidFill>
                <a:srgbClr val="FF0000"/>
              </a:solidFill>
            </a:endParaRPr>
          </a:p>
          <a:p>
            <a:pPr lvl="1"/>
            <a:endParaRPr lang="en-US" altLang="zh-CN" dirty="0" smtClean="0"/>
          </a:p>
          <a:p>
            <a:pPr lvl="1"/>
            <a:r>
              <a:rPr lang="zh-CN" altLang="en-US" dirty="0" smtClean="0">
                <a:solidFill>
                  <a:srgbClr val="FF0000"/>
                </a:solidFill>
              </a:rPr>
              <a:t>密钥模糊度：</a:t>
            </a:r>
            <a:endParaRPr lang="en-US" altLang="zh-CN" dirty="0" smtClean="0">
              <a:solidFill>
                <a:srgbClr val="FF0000"/>
              </a:solidFill>
            </a:endParaRPr>
          </a:p>
          <a:p>
            <a:pPr lvl="1"/>
            <a:endParaRPr lang="en-US" altLang="zh-CN" dirty="0" smtClean="0"/>
          </a:p>
          <a:p>
            <a:pPr lvl="1"/>
            <a:r>
              <a:rPr lang="en-US" altLang="zh-CN" dirty="0" smtClean="0"/>
              <a:t>H</a:t>
            </a:r>
            <a:r>
              <a:rPr lang="en-US" altLang="zh-CN" baseline="-25000" dirty="0" smtClean="0"/>
              <a:t>C</a:t>
            </a:r>
            <a:r>
              <a:rPr lang="en-US" altLang="zh-CN" dirty="0" smtClean="0"/>
              <a:t>(M,N)</a:t>
            </a:r>
            <a:r>
              <a:rPr lang="zh-CN" altLang="en-US" dirty="0" smtClean="0"/>
              <a:t>的求和范围是所有长度为</a:t>
            </a:r>
            <a:r>
              <a:rPr lang="en-US" altLang="zh-CN" dirty="0" smtClean="0"/>
              <a:t>N</a:t>
            </a:r>
            <a:r>
              <a:rPr lang="zh-CN" altLang="en-US" dirty="0" smtClean="0"/>
              <a:t>的消息和密文</a:t>
            </a:r>
            <a:endParaRPr lang="en-US" altLang="zh-CN" dirty="0" smtClean="0"/>
          </a:p>
          <a:p>
            <a:pPr lvl="1"/>
            <a:r>
              <a:rPr lang="en-US" altLang="zh-CN" dirty="0" smtClean="0"/>
              <a:t>H</a:t>
            </a:r>
            <a:r>
              <a:rPr lang="en-US" altLang="zh-CN" baseline="-25000" dirty="0" smtClean="0"/>
              <a:t>C</a:t>
            </a:r>
            <a:r>
              <a:rPr lang="en-US" altLang="zh-CN" dirty="0" smtClean="0"/>
              <a:t>(K,N)</a:t>
            </a:r>
            <a:r>
              <a:rPr lang="zh-CN" altLang="en-US" dirty="0" smtClean="0"/>
              <a:t>的求和范围是所有密钥和所有长度为</a:t>
            </a:r>
            <a:r>
              <a:rPr lang="en-US" altLang="zh-CN" dirty="0" smtClean="0"/>
              <a:t>N</a:t>
            </a:r>
            <a:r>
              <a:rPr lang="zh-CN" altLang="en-US" dirty="0" smtClean="0"/>
              <a:t>的密文</a:t>
            </a:r>
            <a:endParaRPr lang="en-US" altLang="zh-CN" dirty="0" smtClean="0"/>
          </a:p>
          <a:p>
            <a:pPr lvl="1"/>
            <a:r>
              <a:rPr lang="zh-CN" altLang="en-US" dirty="0" smtClean="0"/>
              <a:t>它们都是</a:t>
            </a:r>
            <a:r>
              <a:rPr lang="en-US" altLang="zh-CN" dirty="0" smtClean="0"/>
              <a:t>N</a:t>
            </a:r>
            <a:r>
              <a:rPr lang="zh-CN" altLang="en-US" dirty="0" smtClean="0"/>
              <a:t>的函数，也可简写为</a:t>
            </a:r>
            <a:r>
              <a:rPr lang="en-US" altLang="zh-CN" dirty="0" smtClean="0"/>
              <a:t>H</a:t>
            </a:r>
            <a:r>
              <a:rPr lang="en-US" altLang="zh-CN" baseline="-25000" dirty="0" smtClean="0"/>
              <a:t>C</a:t>
            </a:r>
            <a:r>
              <a:rPr lang="en-US" altLang="zh-CN" dirty="0" smtClean="0"/>
              <a:t>(M)</a:t>
            </a:r>
            <a:r>
              <a:rPr lang="zh-CN" altLang="en-US" dirty="0" smtClean="0"/>
              <a:t>、 </a:t>
            </a:r>
            <a:r>
              <a:rPr lang="en-US" altLang="zh-CN" dirty="0" smtClean="0"/>
              <a:t>H</a:t>
            </a:r>
            <a:r>
              <a:rPr lang="en-US" altLang="zh-CN" baseline="-25000" dirty="0" smtClean="0"/>
              <a:t>C</a:t>
            </a:r>
            <a:r>
              <a:rPr lang="en-US" altLang="zh-CN" dirty="0" smtClean="0"/>
              <a:t>(K)</a:t>
            </a:r>
            <a:endParaRPr lang="en-US" altLang="zh-CN" dirty="0" smtClean="0">
              <a:solidFill>
                <a:srgbClr val="FF0000"/>
              </a:solidFill>
            </a:endParaRPr>
          </a:p>
        </p:txBody>
      </p:sp>
      <p:graphicFrame>
        <p:nvGraphicFramePr>
          <p:cNvPr id="82946" name="Object 2"/>
          <p:cNvGraphicFramePr>
            <a:graphicFrameLocks noChangeAspect="1"/>
          </p:cNvGraphicFramePr>
          <p:nvPr>
            <p:extLst>
              <p:ext uri="{D42A27DB-BD31-4B8C-83A1-F6EECF244321}">
                <p14:modId xmlns:p14="http://schemas.microsoft.com/office/powerpoint/2010/main" val="3781163292"/>
              </p:ext>
            </p:extLst>
          </p:nvPr>
        </p:nvGraphicFramePr>
        <p:xfrm>
          <a:off x="3059832" y="3769681"/>
          <a:ext cx="3888432" cy="660758"/>
        </p:xfrm>
        <a:graphic>
          <a:graphicData uri="http://schemas.openxmlformats.org/presentationml/2006/ole">
            <mc:AlternateContent xmlns:mc="http://schemas.openxmlformats.org/markup-compatibility/2006">
              <mc:Choice xmlns:v="urn:schemas-microsoft-com:vml" Requires="v">
                <p:oleObj spid="_x0000_s26124" name="Equation" r:id="rId3" imgW="2095200" imgH="355320" progId="Equation.DSMT4">
                  <p:embed/>
                </p:oleObj>
              </mc:Choice>
              <mc:Fallback>
                <p:oleObj name="Equation" r:id="rId3" imgW="2095200" imgH="355320" progId="Equation.DSMT4">
                  <p:embed/>
                  <p:pic>
                    <p:nvPicPr>
                      <p:cNvPr id="0" name=""/>
                      <p:cNvPicPr>
                        <a:picLocks noChangeAspect="1" noChangeArrowheads="1"/>
                      </p:cNvPicPr>
                      <p:nvPr/>
                    </p:nvPicPr>
                    <p:blipFill>
                      <a:blip r:embed="rId4"/>
                      <a:srcRect/>
                      <a:stretch>
                        <a:fillRect/>
                      </a:stretch>
                    </p:blipFill>
                    <p:spPr bwMode="auto">
                      <a:xfrm>
                        <a:off x="3059832" y="3769681"/>
                        <a:ext cx="3888432" cy="660758"/>
                      </a:xfrm>
                      <a:prstGeom prst="rect">
                        <a:avLst/>
                      </a:prstGeom>
                      <a:no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524487655"/>
              </p:ext>
            </p:extLst>
          </p:nvPr>
        </p:nvGraphicFramePr>
        <p:xfrm>
          <a:off x="3059832" y="2900348"/>
          <a:ext cx="4062412" cy="658813"/>
        </p:xfrm>
        <a:graphic>
          <a:graphicData uri="http://schemas.openxmlformats.org/presentationml/2006/ole">
            <mc:AlternateContent xmlns:mc="http://schemas.openxmlformats.org/markup-compatibility/2006">
              <mc:Choice xmlns:v="urn:schemas-microsoft-com:vml" Requires="v">
                <p:oleObj spid="_x0000_s26125" name="Equation" r:id="rId5" imgW="2197080" imgH="355320" progId="Equation.DSMT4">
                  <p:embed/>
                </p:oleObj>
              </mc:Choice>
              <mc:Fallback>
                <p:oleObj name="Equation" r:id="rId5" imgW="2197080" imgH="355320" progId="Equation.DSMT4">
                  <p:embed/>
                  <p:pic>
                    <p:nvPicPr>
                      <p:cNvPr id="0" name=""/>
                      <p:cNvPicPr>
                        <a:picLocks noChangeAspect="1" noChangeArrowheads="1"/>
                      </p:cNvPicPr>
                      <p:nvPr/>
                    </p:nvPicPr>
                    <p:blipFill>
                      <a:blip r:embed="rId6"/>
                      <a:srcRect/>
                      <a:stretch>
                        <a:fillRect/>
                      </a:stretch>
                    </p:blipFill>
                    <p:spPr bwMode="auto">
                      <a:xfrm>
                        <a:off x="3059832" y="2900348"/>
                        <a:ext cx="4062412" cy="658813"/>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981843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定理</a:t>
            </a:r>
            <a:r>
              <a:rPr lang="en-US" altLang="zh-CN" dirty="0" smtClean="0"/>
              <a:t>2</a:t>
            </a:r>
            <a:r>
              <a:rPr lang="zh-CN" altLang="en-US" dirty="0" smtClean="0"/>
              <a:t>、设</a:t>
            </a:r>
            <a:r>
              <a:rPr lang="en-US" altLang="zh-CN" dirty="0" smtClean="0"/>
              <a:t>N</a:t>
            </a:r>
            <a:r>
              <a:rPr lang="zh-CN" altLang="en-US" dirty="0" smtClean="0"/>
              <a:t>是截获的密文数，</a:t>
            </a:r>
            <a:endParaRPr lang="en-US" altLang="zh-CN" dirty="0" smtClean="0"/>
          </a:p>
          <a:p>
            <a:pPr lvl="1"/>
            <a:r>
              <a:rPr lang="zh-CN" altLang="en-US" dirty="0" smtClean="0"/>
              <a:t>模糊度</a:t>
            </a:r>
            <a:r>
              <a:rPr lang="en-US" altLang="zh-CN" dirty="0" smtClean="0"/>
              <a:t>H</a:t>
            </a:r>
            <a:r>
              <a:rPr lang="en-US" altLang="zh-CN" baseline="-25000" dirty="0" smtClean="0"/>
              <a:t>C</a:t>
            </a:r>
            <a:r>
              <a:rPr lang="en-US" altLang="zh-CN" dirty="0" smtClean="0"/>
              <a:t>(K,N)</a:t>
            </a:r>
            <a:r>
              <a:rPr lang="zh-CN" altLang="en-US" dirty="0" smtClean="0"/>
              <a:t>是</a:t>
            </a:r>
            <a:r>
              <a:rPr lang="en-US" altLang="zh-CN" dirty="0" smtClean="0"/>
              <a:t>N</a:t>
            </a:r>
            <a:r>
              <a:rPr lang="zh-CN" altLang="en-US" dirty="0" smtClean="0"/>
              <a:t>的非递增函数；</a:t>
            </a:r>
            <a:endParaRPr lang="en-US" altLang="zh-CN" dirty="0" smtClean="0"/>
          </a:p>
          <a:p>
            <a:pPr lvl="1"/>
            <a:r>
              <a:rPr lang="zh-CN" altLang="en-US" dirty="0" smtClean="0"/>
              <a:t>前</a:t>
            </a:r>
            <a:r>
              <a:rPr lang="en-US" altLang="zh-CN" dirty="0" smtClean="0"/>
              <a:t>A</a:t>
            </a:r>
            <a:r>
              <a:rPr lang="zh-CN" altLang="en-US" dirty="0" smtClean="0"/>
              <a:t>个消息字符的模糊度是</a:t>
            </a:r>
            <a:r>
              <a:rPr lang="en-US" altLang="zh-CN" dirty="0" smtClean="0"/>
              <a:t>N</a:t>
            </a:r>
            <a:r>
              <a:rPr lang="zh-CN" altLang="en-US" dirty="0" smtClean="0"/>
              <a:t>的非递增函数；</a:t>
            </a:r>
            <a:endParaRPr lang="en-US" altLang="zh-CN" dirty="0" smtClean="0"/>
          </a:p>
          <a:p>
            <a:pPr lvl="1"/>
            <a:r>
              <a:rPr lang="zh-CN" altLang="en-US" dirty="0" smtClean="0"/>
              <a:t>前</a:t>
            </a:r>
            <a:r>
              <a:rPr lang="en-US" altLang="zh-CN" dirty="0" smtClean="0"/>
              <a:t>N</a:t>
            </a:r>
            <a:r>
              <a:rPr lang="zh-CN" altLang="en-US" dirty="0" smtClean="0"/>
              <a:t>个消息字符的模糊度不大于前</a:t>
            </a:r>
            <a:r>
              <a:rPr lang="en-US" altLang="zh-CN" dirty="0" smtClean="0"/>
              <a:t>N</a:t>
            </a:r>
            <a:r>
              <a:rPr lang="zh-CN" altLang="en-US" dirty="0" smtClean="0"/>
              <a:t>个密钥字符的模糊度。</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graphicFrame>
        <p:nvGraphicFramePr>
          <p:cNvPr id="80899" name="Object 2"/>
          <p:cNvGraphicFramePr>
            <a:graphicFrameLocks noChangeAspect="1"/>
          </p:cNvGraphicFramePr>
          <p:nvPr>
            <p:extLst>
              <p:ext uri="{D42A27DB-BD31-4B8C-83A1-F6EECF244321}">
                <p14:modId xmlns:p14="http://schemas.microsoft.com/office/powerpoint/2010/main" val="1358823993"/>
              </p:ext>
            </p:extLst>
          </p:nvPr>
        </p:nvGraphicFramePr>
        <p:xfrm>
          <a:off x="1547664" y="3717032"/>
          <a:ext cx="6472238" cy="1428750"/>
        </p:xfrm>
        <a:graphic>
          <a:graphicData uri="http://schemas.openxmlformats.org/presentationml/2006/ole">
            <mc:AlternateContent xmlns:mc="http://schemas.openxmlformats.org/markup-compatibility/2006">
              <mc:Choice xmlns:v="urn:schemas-microsoft-com:vml" Requires="v">
                <p:oleObj spid="_x0000_s26887" name="Equation" r:id="rId3" imgW="3454200" imgH="761760" progId="Equation.DSMT4">
                  <p:embed/>
                </p:oleObj>
              </mc:Choice>
              <mc:Fallback>
                <p:oleObj name="Equation" r:id="rId3" imgW="3454200" imgH="761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717032"/>
                        <a:ext cx="6472238"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610456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一、概率映射模型</a:t>
            </a:r>
            <a:endParaRPr lang="en-US" dirty="0"/>
          </a:p>
        </p:txBody>
      </p:sp>
      <p:sp>
        <p:nvSpPr>
          <p:cNvPr id="3" name="内容占位符 2"/>
          <p:cNvSpPr>
            <a:spLocks noGrp="1"/>
          </p:cNvSpPr>
          <p:nvPr>
            <p:ph idx="1"/>
          </p:nvPr>
        </p:nvSpPr>
        <p:spPr/>
        <p:txBody>
          <a:bodyPr>
            <a:noAutofit/>
          </a:bodyPr>
          <a:lstStyle/>
          <a:p>
            <a:r>
              <a:rPr lang="zh-CN" altLang="en-US" sz="2400" dirty="0" smtClean="0"/>
              <a:t>对称密码系统的数学模型</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dirty="0" smtClean="0"/>
          </a:p>
          <a:p>
            <a:pPr lvl="1"/>
            <a:r>
              <a:rPr lang="zh-CN" altLang="en-US" dirty="0" smtClean="0"/>
              <a:t>加密算法：</a:t>
            </a:r>
            <a:r>
              <a:rPr lang="en-US" altLang="zh-CN" dirty="0" smtClean="0"/>
              <a:t>c=f(</a:t>
            </a:r>
            <a:r>
              <a:rPr lang="en-US" altLang="zh-CN" dirty="0" err="1" smtClean="0"/>
              <a:t>m,k</a:t>
            </a:r>
            <a:r>
              <a:rPr lang="en-US" altLang="zh-CN" dirty="0" smtClean="0"/>
              <a:t>)=</a:t>
            </a:r>
            <a:r>
              <a:rPr lang="en-US" altLang="zh-CN" dirty="0" err="1" smtClean="0"/>
              <a:t>E</a:t>
            </a:r>
            <a:r>
              <a:rPr lang="en-US" altLang="zh-CN" baseline="-25000" dirty="0" err="1" smtClean="0"/>
              <a:t>i</a:t>
            </a:r>
            <a:r>
              <a:rPr lang="en-US" altLang="zh-CN" dirty="0" smtClean="0"/>
              <a:t>(m)</a:t>
            </a:r>
          </a:p>
          <a:p>
            <a:pPr lvl="1"/>
            <a:r>
              <a:rPr lang="zh-CN" altLang="en-US" dirty="0" smtClean="0"/>
              <a:t>解密算法：</a:t>
            </a:r>
            <a:r>
              <a:rPr lang="en-US" altLang="zh-CN" dirty="0" smtClean="0"/>
              <a:t>m=D</a:t>
            </a:r>
            <a:r>
              <a:rPr lang="en-US" altLang="zh-CN" baseline="-25000" dirty="0" smtClean="0"/>
              <a:t>i</a:t>
            </a:r>
            <a:r>
              <a:rPr lang="en-US" altLang="zh-CN" dirty="0" smtClean="0"/>
              <a:t>(c)  </a:t>
            </a:r>
            <a:r>
              <a:rPr lang="en-US" altLang="zh-CN" dirty="0" err="1" smtClean="0"/>
              <a:t>E</a:t>
            </a:r>
            <a:r>
              <a:rPr lang="en-US" altLang="zh-CN" baseline="-25000" dirty="0" err="1" smtClean="0"/>
              <a:t>i</a:t>
            </a:r>
            <a:r>
              <a:rPr lang="en-US" altLang="zh-CN" dirty="0" err="1" smtClean="0"/>
              <a:t>D</a:t>
            </a:r>
            <a:r>
              <a:rPr lang="en-US" altLang="zh-CN" baseline="-25000" dirty="0" err="1" smtClean="0"/>
              <a:t>i</a:t>
            </a:r>
            <a:r>
              <a:rPr lang="en-US" altLang="zh-CN" dirty="0" smtClean="0"/>
              <a:t>=I</a:t>
            </a:r>
          </a:p>
        </p:txBody>
      </p:sp>
      <p:grpSp>
        <p:nvGrpSpPr>
          <p:cNvPr id="25" name="组合 24"/>
          <p:cNvGrpSpPr/>
          <p:nvPr/>
        </p:nvGrpSpPr>
        <p:grpSpPr>
          <a:xfrm>
            <a:off x="1156731" y="1893292"/>
            <a:ext cx="6898097" cy="2471812"/>
            <a:chOff x="1000100" y="1357298"/>
            <a:chExt cx="6898097" cy="2471812"/>
          </a:xfrm>
        </p:grpSpPr>
        <p:sp>
          <p:nvSpPr>
            <p:cNvPr id="7" name="TextBox 6"/>
            <p:cNvSpPr txBox="1"/>
            <p:nvPr/>
          </p:nvSpPr>
          <p:spPr>
            <a:xfrm>
              <a:off x="1000100" y="2143116"/>
              <a:ext cx="78581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楷体" pitchFamily="49" charset="-122"/>
                  <a:ea typeface="楷体" pitchFamily="49" charset="-122"/>
                </a:rPr>
                <a:t>信源</a:t>
              </a:r>
              <a:endParaRPr lang="en-US" sz="2000" dirty="0">
                <a:latin typeface="楷体" pitchFamily="49" charset="-122"/>
                <a:ea typeface="楷体" pitchFamily="49" charset="-122"/>
              </a:endParaRPr>
            </a:p>
          </p:txBody>
        </p:sp>
        <p:sp>
          <p:nvSpPr>
            <p:cNvPr id="8" name="TextBox 7"/>
            <p:cNvSpPr txBox="1"/>
            <p:nvPr/>
          </p:nvSpPr>
          <p:spPr>
            <a:xfrm>
              <a:off x="2759185" y="3429000"/>
              <a:ext cx="10801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楷体" pitchFamily="49" charset="-122"/>
                  <a:ea typeface="楷体" pitchFamily="49" charset="-122"/>
                </a:rPr>
                <a:t>密钥源</a:t>
              </a:r>
              <a:endParaRPr lang="en-US" sz="2000" dirty="0">
                <a:latin typeface="楷体" pitchFamily="49" charset="-122"/>
                <a:ea typeface="楷体" pitchFamily="49" charset="-122"/>
              </a:endParaRPr>
            </a:p>
          </p:txBody>
        </p:sp>
        <p:sp>
          <p:nvSpPr>
            <p:cNvPr id="9" name="TextBox 8"/>
            <p:cNvSpPr txBox="1"/>
            <p:nvPr/>
          </p:nvSpPr>
          <p:spPr>
            <a:xfrm>
              <a:off x="2696866" y="2143116"/>
              <a:ext cx="123219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楷体" pitchFamily="49" charset="-122"/>
                  <a:ea typeface="楷体" pitchFamily="49" charset="-122"/>
                </a:rPr>
                <a:t>加密器</a:t>
              </a:r>
              <a:r>
                <a:rPr lang="en-US" altLang="zh-CN" sz="2000" dirty="0" err="1" smtClean="0">
                  <a:latin typeface="楷体" pitchFamily="49" charset="-122"/>
                  <a:ea typeface="楷体" pitchFamily="49" charset="-122"/>
                </a:rPr>
                <a:t>E</a:t>
              </a:r>
              <a:r>
                <a:rPr lang="en-US" altLang="zh-CN" sz="2000" baseline="-25000" dirty="0" err="1" smtClean="0">
                  <a:latin typeface="楷体" pitchFamily="49" charset="-122"/>
                  <a:ea typeface="楷体" pitchFamily="49" charset="-122"/>
                </a:rPr>
                <a:t>i</a:t>
              </a:r>
              <a:endParaRPr lang="en-US" sz="2000" baseline="-25000" dirty="0">
                <a:latin typeface="楷体" pitchFamily="49" charset="-122"/>
                <a:ea typeface="楷体" pitchFamily="49" charset="-122"/>
              </a:endParaRPr>
            </a:p>
          </p:txBody>
        </p:sp>
        <p:sp>
          <p:nvSpPr>
            <p:cNvPr id="10" name="TextBox 9"/>
            <p:cNvSpPr txBox="1"/>
            <p:nvPr/>
          </p:nvSpPr>
          <p:spPr>
            <a:xfrm>
              <a:off x="5786445" y="2143116"/>
              <a:ext cx="128588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smtClean="0">
                  <a:latin typeface="楷体" pitchFamily="49" charset="-122"/>
                  <a:ea typeface="楷体" pitchFamily="49" charset="-122"/>
                </a:rPr>
                <a:t>解密器</a:t>
              </a:r>
              <a:r>
                <a:rPr lang="en-US" altLang="zh-CN" sz="2000" dirty="0" smtClean="0">
                  <a:latin typeface="楷体" pitchFamily="49" charset="-122"/>
                  <a:ea typeface="楷体" pitchFamily="49" charset="-122"/>
                </a:rPr>
                <a:t>D</a:t>
              </a:r>
              <a:r>
                <a:rPr lang="en-US" altLang="zh-CN" sz="2000" baseline="-25000" dirty="0" smtClean="0">
                  <a:latin typeface="楷体" pitchFamily="49" charset="-122"/>
                  <a:ea typeface="楷体" pitchFamily="49" charset="-122"/>
                </a:rPr>
                <a:t>i</a:t>
              </a:r>
              <a:endParaRPr lang="en-US" sz="2000" baseline="-25000" dirty="0">
                <a:latin typeface="楷体" pitchFamily="49" charset="-122"/>
                <a:ea typeface="楷体" pitchFamily="49" charset="-122"/>
              </a:endParaRPr>
            </a:p>
          </p:txBody>
        </p:sp>
        <p:cxnSp>
          <p:nvCxnSpPr>
            <p:cNvPr id="12" name="直接箭头连接符 11"/>
            <p:cNvCxnSpPr>
              <a:stCxn id="7" idx="3"/>
              <a:endCxn id="9" idx="1"/>
            </p:cNvCxnSpPr>
            <p:nvPr/>
          </p:nvCxnSpPr>
          <p:spPr>
            <a:xfrm>
              <a:off x="1785918" y="2343171"/>
              <a:ext cx="9109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85918" y="1988098"/>
              <a:ext cx="825867"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消息</a:t>
              </a:r>
              <a:r>
                <a:rPr lang="en-US" altLang="zh-CN" sz="2000" dirty="0" smtClean="0">
                  <a:latin typeface="楷体" pitchFamily="49" charset="-122"/>
                  <a:ea typeface="楷体" pitchFamily="49" charset="-122"/>
                </a:rPr>
                <a:t>m</a:t>
              </a:r>
              <a:endParaRPr lang="en-US" sz="2000" dirty="0">
                <a:latin typeface="楷体" pitchFamily="49" charset="-122"/>
                <a:ea typeface="楷体" pitchFamily="49" charset="-122"/>
              </a:endParaRPr>
            </a:p>
          </p:txBody>
        </p:sp>
        <p:cxnSp>
          <p:nvCxnSpPr>
            <p:cNvPr id="18" name="直接箭头连接符 17"/>
            <p:cNvCxnSpPr>
              <a:stCxn id="8" idx="0"/>
              <a:endCxn id="9" idx="2"/>
            </p:cNvCxnSpPr>
            <p:nvPr/>
          </p:nvCxnSpPr>
          <p:spPr>
            <a:xfrm flipV="1">
              <a:off x="3299245" y="2543226"/>
              <a:ext cx="13717" cy="8857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9559" y="2786058"/>
              <a:ext cx="825867"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密钥</a:t>
              </a:r>
              <a:r>
                <a:rPr lang="en-US" altLang="zh-CN" sz="2000" dirty="0" smtClean="0">
                  <a:latin typeface="楷体" pitchFamily="49" charset="-122"/>
                  <a:ea typeface="楷体" pitchFamily="49" charset="-122"/>
                </a:rPr>
                <a:t>k</a:t>
              </a:r>
              <a:endParaRPr lang="en-US" sz="2000" dirty="0">
                <a:latin typeface="楷体" pitchFamily="49" charset="-122"/>
                <a:ea typeface="楷体" pitchFamily="49" charset="-122"/>
              </a:endParaRPr>
            </a:p>
          </p:txBody>
        </p:sp>
        <p:sp>
          <p:nvSpPr>
            <p:cNvPr id="22" name="TextBox 21"/>
            <p:cNvSpPr txBox="1"/>
            <p:nvPr/>
          </p:nvSpPr>
          <p:spPr>
            <a:xfrm>
              <a:off x="4448385" y="3131106"/>
              <a:ext cx="825867"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密钥</a:t>
              </a:r>
              <a:r>
                <a:rPr lang="en-US" altLang="zh-CN" sz="2000" dirty="0" smtClean="0">
                  <a:latin typeface="楷体" pitchFamily="49" charset="-122"/>
                  <a:ea typeface="楷体" pitchFamily="49" charset="-122"/>
                </a:rPr>
                <a:t>k</a:t>
              </a:r>
              <a:endParaRPr lang="en-US" sz="2000" dirty="0">
                <a:latin typeface="楷体" pitchFamily="49" charset="-122"/>
                <a:ea typeface="楷体" pitchFamily="49" charset="-122"/>
              </a:endParaRPr>
            </a:p>
          </p:txBody>
        </p:sp>
        <p:cxnSp>
          <p:nvCxnSpPr>
            <p:cNvPr id="24" name="直接箭头连接符 23"/>
            <p:cNvCxnSpPr>
              <a:endCxn id="10" idx="2"/>
            </p:cNvCxnSpPr>
            <p:nvPr/>
          </p:nvCxnSpPr>
          <p:spPr>
            <a:xfrm flipV="1">
              <a:off x="6428594" y="2543226"/>
              <a:ext cx="794" cy="600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06103" y="3144836"/>
              <a:ext cx="31232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0" idx="1"/>
            </p:cNvCxnSpPr>
            <p:nvPr/>
          </p:nvCxnSpPr>
          <p:spPr>
            <a:xfrm>
              <a:off x="3929057" y="2343171"/>
              <a:ext cx="18573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9058" y="2000240"/>
              <a:ext cx="825867"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密文</a:t>
              </a:r>
              <a:r>
                <a:rPr lang="en-US" altLang="zh-CN" sz="2000" dirty="0" smtClean="0">
                  <a:latin typeface="楷体" pitchFamily="49" charset="-122"/>
                  <a:ea typeface="楷体" pitchFamily="49" charset="-122"/>
                </a:rPr>
                <a:t>c</a:t>
              </a:r>
              <a:endParaRPr lang="en-US" sz="2000" dirty="0">
                <a:latin typeface="楷体" pitchFamily="49" charset="-122"/>
                <a:ea typeface="楷体" pitchFamily="49" charset="-122"/>
              </a:endParaRPr>
            </a:p>
          </p:txBody>
        </p:sp>
        <p:cxnSp>
          <p:nvCxnSpPr>
            <p:cNvPr id="31" name="直接箭头连接符 30"/>
            <p:cNvCxnSpPr>
              <a:stCxn id="10" idx="3"/>
            </p:cNvCxnSpPr>
            <p:nvPr/>
          </p:nvCxnSpPr>
          <p:spPr>
            <a:xfrm flipV="1">
              <a:off x="7072330" y="2329371"/>
              <a:ext cx="772063" cy="13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72330" y="1988098"/>
              <a:ext cx="825867"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消息</a:t>
              </a:r>
              <a:r>
                <a:rPr lang="en-US" altLang="zh-CN" sz="2000" dirty="0" smtClean="0">
                  <a:latin typeface="楷体" pitchFamily="49" charset="-122"/>
                  <a:ea typeface="楷体" pitchFamily="49" charset="-122"/>
                </a:rPr>
                <a:t>m</a:t>
              </a:r>
              <a:endParaRPr lang="en-US" sz="2000" dirty="0">
                <a:latin typeface="楷体" pitchFamily="49" charset="-122"/>
                <a:ea typeface="楷体" pitchFamily="49" charset="-122"/>
              </a:endParaRPr>
            </a:p>
          </p:txBody>
        </p:sp>
        <p:cxnSp>
          <p:nvCxnSpPr>
            <p:cNvPr id="35" name="直接箭头连接符 34"/>
            <p:cNvCxnSpPr/>
            <p:nvPr/>
          </p:nvCxnSpPr>
          <p:spPr>
            <a:xfrm rot="5400000" flipH="1" flipV="1">
              <a:off x="4787108" y="2038358"/>
              <a:ext cx="57071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05364" y="1357298"/>
              <a:ext cx="1467068"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密码分析员</a:t>
              </a:r>
              <a:endParaRPr lang="en-US" sz="2000" dirty="0">
                <a:latin typeface="楷体" pitchFamily="49" charset="-122"/>
                <a:ea typeface="楷体" pitchFamily="49" charset="-122"/>
              </a:endParaRPr>
            </a:p>
          </p:txBody>
        </p:sp>
      </p:grpSp>
      <p:sp>
        <p:nvSpPr>
          <p:cNvPr id="40" name="页脚占位符 39"/>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1" name="灯片编号占位符 40"/>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26" name="流程图: 可选过程 25">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28" name="流程图: 可选过程 2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33" name="流程图: 可选过程 32">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34" name="流程图: 可选过程 33">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515327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50</a:t>
            </a:fld>
            <a:endParaRPr lang="zh-CN" altLang="en-US"/>
          </a:p>
        </p:txBody>
      </p:sp>
      <p:sp>
        <p:nvSpPr>
          <p:cNvPr id="3" name="内容占位符 2"/>
          <p:cNvSpPr>
            <a:spLocks noGrp="1"/>
          </p:cNvSpPr>
          <p:nvPr>
            <p:ph idx="4294967295"/>
          </p:nvPr>
        </p:nvSpPr>
        <p:spPr>
          <a:xfrm>
            <a:off x="395536" y="357188"/>
            <a:ext cx="8472487" cy="6000750"/>
          </a:xfrm>
        </p:spPr>
        <p:txBody>
          <a:bodyPr>
            <a:normAutofit lnSpcReduction="10000"/>
          </a:bodyPr>
          <a:lstStyle/>
          <a:p>
            <a:r>
              <a:rPr lang="zh-CN" altLang="en-US" dirty="0" smtClean="0"/>
              <a:t>证明：</a:t>
            </a: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zh-CN" altLang="en-US" dirty="0" smtClean="0"/>
              <a:t>由</a:t>
            </a:r>
            <a:endParaRPr lang="en-US" altLang="zh-CN" dirty="0" smtClean="0"/>
          </a:p>
          <a:p>
            <a:pPr lvl="1">
              <a:buNone/>
            </a:pPr>
            <a:endParaRPr lang="en-US" altLang="zh-CN" sz="1000" dirty="0" smtClean="0"/>
          </a:p>
          <a:p>
            <a:pPr marL="914400" lvl="1" indent="-457200">
              <a:buFont typeface="+mj-lt"/>
              <a:buAutoNum type="arabicPeriod"/>
            </a:pPr>
            <a:r>
              <a:rPr lang="zh-CN" altLang="en-US" dirty="0" smtClean="0"/>
              <a:t>用</a:t>
            </a:r>
            <a:r>
              <a:rPr lang="en-US" altLang="zh-CN" dirty="0" smtClean="0"/>
              <a:t>K</a:t>
            </a:r>
            <a:r>
              <a:rPr lang="zh-CN" altLang="en-US" dirty="0" smtClean="0"/>
              <a:t>代替</a:t>
            </a:r>
            <a:r>
              <a:rPr lang="en-US" altLang="zh-CN" dirty="0" smtClean="0"/>
              <a:t>B</a:t>
            </a:r>
            <a:r>
              <a:rPr lang="zh-CN" altLang="en-US" dirty="0" smtClean="0"/>
              <a:t>，</a:t>
            </a:r>
            <a:r>
              <a:rPr lang="en-US" altLang="zh-CN" dirty="0" smtClean="0"/>
              <a:t>H(B)</a:t>
            </a:r>
            <a:r>
              <a:rPr lang="zh-CN" altLang="en-US" dirty="0" smtClean="0"/>
              <a:t>为获得</a:t>
            </a:r>
            <a:r>
              <a:rPr lang="en-US" altLang="zh-CN" dirty="0" smtClean="0"/>
              <a:t>N</a:t>
            </a:r>
            <a:r>
              <a:rPr lang="zh-CN" altLang="en-US" dirty="0" smtClean="0"/>
              <a:t>个字符的熵，</a:t>
            </a:r>
            <a:r>
              <a:rPr lang="en-US" altLang="zh-CN" dirty="0" smtClean="0"/>
              <a:t>A</a:t>
            </a:r>
            <a:r>
              <a:rPr lang="zh-CN" altLang="en-US" dirty="0" smtClean="0"/>
              <a:t>为</a:t>
            </a:r>
            <a:r>
              <a:rPr lang="en-US" altLang="zh-CN" dirty="0" smtClean="0"/>
              <a:t>S-N</a:t>
            </a:r>
            <a:r>
              <a:rPr lang="zh-CN" altLang="en-US" dirty="0" smtClean="0"/>
              <a:t>个字符，则第一式成立。</a:t>
            </a:r>
            <a:endParaRPr lang="en-US" altLang="zh-CN" dirty="0" smtClean="0"/>
          </a:p>
          <a:p>
            <a:pPr marL="914400" lvl="1" indent="-457200">
              <a:buFont typeface="+mj-lt"/>
              <a:buAutoNum type="arabicPeriod"/>
            </a:pPr>
            <a:r>
              <a:rPr lang="zh-CN" altLang="en-US" dirty="0" smtClean="0"/>
              <a:t>用</a:t>
            </a:r>
            <a:r>
              <a:rPr lang="en-US" altLang="zh-CN" dirty="0" smtClean="0"/>
              <a:t>M</a:t>
            </a:r>
            <a:r>
              <a:rPr lang="zh-CN" altLang="en-US" dirty="0" smtClean="0"/>
              <a:t>代替</a:t>
            </a:r>
            <a:r>
              <a:rPr lang="en-US" altLang="zh-CN" dirty="0" smtClean="0"/>
              <a:t>B</a:t>
            </a:r>
            <a:r>
              <a:rPr lang="zh-CN" altLang="en-US" dirty="0" smtClean="0"/>
              <a:t>，</a:t>
            </a:r>
            <a:r>
              <a:rPr lang="en-US" dirty="0" smtClean="0"/>
              <a:t>H(B)</a:t>
            </a:r>
            <a:r>
              <a:rPr lang="zh-CN" altLang="en-US" dirty="0" smtClean="0"/>
              <a:t>为获得</a:t>
            </a:r>
            <a:r>
              <a:rPr lang="en-US" dirty="0" smtClean="0"/>
              <a:t>N</a:t>
            </a:r>
            <a:r>
              <a:rPr lang="zh-CN" altLang="en-US" dirty="0" smtClean="0"/>
              <a:t>个字符的熵，</a:t>
            </a:r>
            <a:r>
              <a:rPr lang="en-US" dirty="0" smtClean="0"/>
              <a:t>A</a:t>
            </a:r>
            <a:r>
              <a:rPr lang="zh-CN" altLang="en-US" dirty="0" smtClean="0"/>
              <a:t>为</a:t>
            </a:r>
            <a:r>
              <a:rPr lang="en-US" dirty="0" smtClean="0"/>
              <a:t>S-N</a:t>
            </a:r>
            <a:r>
              <a:rPr lang="zh-CN" altLang="en-US" dirty="0" smtClean="0"/>
              <a:t>个字符，则第二式成立。</a:t>
            </a:r>
            <a:endParaRPr lang="en-US" altLang="zh-CN" dirty="0" smtClean="0"/>
          </a:p>
          <a:p>
            <a:pPr marL="914400" lvl="1" indent="-457200">
              <a:buNone/>
            </a:pPr>
            <a:endParaRPr lang="en-US" altLang="zh-CN" dirty="0" smtClean="0"/>
          </a:p>
          <a:p>
            <a:pPr marL="914400" lvl="1" indent="-457200">
              <a:buNone/>
            </a:pPr>
            <a:r>
              <a:rPr lang="zh-CN" altLang="en-US" dirty="0" smtClean="0"/>
              <a:t>由</a:t>
            </a:r>
            <a:endParaRPr lang="en-US" altLang="zh-CN" dirty="0" smtClean="0"/>
          </a:p>
          <a:p>
            <a:pPr marL="914400" lvl="1" indent="-457200">
              <a:buNone/>
            </a:pPr>
            <a:endParaRPr lang="en-US" altLang="zh-CN" sz="1000" dirty="0" smtClean="0"/>
          </a:p>
          <a:p>
            <a:pPr marL="914400" lvl="1" indent="-457200">
              <a:buFont typeface="+mj-lt"/>
              <a:buAutoNum type="arabicPeriod" startAt="3"/>
            </a:pPr>
            <a:r>
              <a:rPr lang="zh-CN" altLang="en-US" dirty="0" smtClean="0"/>
              <a:t>最后一项为零，因为</a:t>
            </a:r>
            <a:r>
              <a:rPr lang="en-US" altLang="zh-CN" dirty="0" smtClean="0"/>
              <a:t>C,K</a:t>
            </a:r>
            <a:r>
              <a:rPr lang="zh-CN" altLang="en-US" dirty="0" smtClean="0"/>
              <a:t>确定后，</a:t>
            </a:r>
            <a:r>
              <a:rPr lang="en-US" altLang="zh-CN" dirty="0" smtClean="0"/>
              <a:t>M</a:t>
            </a:r>
            <a:r>
              <a:rPr lang="zh-CN" altLang="en-US" dirty="0" smtClean="0"/>
              <a:t>是唯一确定的。由此第三式成立。</a:t>
            </a:r>
            <a:endParaRPr lang="zh-CN" altLang="en-US" dirty="0"/>
          </a:p>
        </p:txBody>
      </p:sp>
      <p:graphicFrame>
        <p:nvGraphicFramePr>
          <p:cNvPr id="83970" name="Object 2"/>
          <p:cNvGraphicFramePr>
            <a:graphicFrameLocks noChangeAspect="1"/>
          </p:cNvGraphicFramePr>
          <p:nvPr/>
        </p:nvGraphicFramePr>
        <p:xfrm>
          <a:off x="1285852" y="857232"/>
          <a:ext cx="5824538" cy="1285875"/>
        </p:xfrm>
        <a:graphic>
          <a:graphicData uri="http://schemas.openxmlformats.org/presentationml/2006/ole">
            <mc:AlternateContent xmlns:mc="http://schemas.openxmlformats.org/markup-compatibility/2006">
              <mc:Choice xmlns:v="urn:schemas-microsoft-com:vml" Requires="v">
                <p:oleObj spid="_x0000_s28433" name="Equation" r:id="rId3" imgW="3454200" imgH="761760" progId="Equation.DSMT4">
                  <p:embed/>
                </p:oleObj>
              </mc:Choice>
              <mc:Fallback>
                <p:oleObj name="Equation" r:id="rId3" imgW="3454200" imgH="761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857232"/>
                        <a:ext cx="5824538" cy="12858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65485837"/>
              </p:ext>
            </p:extLst>
          </p:nvPr>
        </p:nvGraphicFramePr>
        <p:xfrm>
          <a:off x="1214414" y="2420888"/>
          <a:ext cx="1857388" cy="476254"/>
        </p:xfrm>
        <a:graphic>
          <a:graphicData uri="http://schemas.openxmlformats.org/presentationml/2006/ole">
            <mc:AlternateContent xmlns:mc="http://schemas.openxmlformats.org/markup-compatibility/2006">
              <mc:Choice xmlns:v="urn:schemas-microsoft-com:vml" Requires="v">
                <p:oleObj spid="_x0000_s28434" name="Equation" r:id="rId5" imgW="990360" imgH="253800" progId="Equation.DSMT4">
                  <p:embed/>
                </p:oleObj>
              </mc:Choice>
              <mc:Fallback>
                <p:oleObj name="Equation" r:id="rId5" imgW="9903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2420888"/>
                        <a:ext cx="1857388" cy="476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881463544"/>
              </p:ext>
            </p:extLst>
          </p:nvPr>
        </p:nvGraphicFramePr>
        <p:xfrm>
          <a:off x="1227735" y="4822279"/>
          <a:ext cx="6224585" cy="478929"/>
        </p:xfrm>
        <a:graphic>
          <a:graphicData uri="http://schemas.openxmlformats.org/presentationml/2006/ole">
            <mc:AlternateContent xmlns:mc="http://schemas.openxmlformats.org/markup-compatibility/2006">
              <mc:Choice xmlns:v="urn:schemas-microsoft-com:vml" Requires="v">
                <p:oleObj spid="_x0000_s28435" name="Equation" r:id="rId7" imgW="3301920" imgH="253800" progId="Equation.DSMT4">
                  <p:embed/>
                </p:oleObj>
              </mc:Choice>
              <mc:Fallback>
                <p:oleObj name="Equation" r:id="rId7" imgW="33019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7735" y="4822279"/>
                        <a:ext cx="6224585" cy="478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流程图: 可选过程 8">
            <a:hlinkClick r:id="rId9"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10"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11"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2" name="流程图: 可选过程 11">
            <a:hlinkClick r:id="rId12"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1030007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密钥的模糊度</a:t>
            </a:r>
            <a:endParaRPr lang="en-US" altLang="zh-CN" dirty="0" smtClean="0"/>
          </a:p>
          <a:p>
            <a:pPr lvl="1">
              <a:buNone/>
            </a:pPr>
            <a:r>
              <a:rPr lang="zh-CN" altLang="en-US" dirty="0" smtClean="0"/>
              <a:t>由于</a:t>
            </a:r>
            <a:r>
              <a:rPr lang="en-US" altLang="zh-CN" dirty="0" smtClean="0"/>
              <a:t>M</a:t>
            </a:r>
            <a:r>
              <a:rPr lang="zh-CN" altLang="en-US" dirty="0" smtClean="0"/>
              <a:t>和</a:t>
            </a:r>
            <a:r>
              <a:rPr lang="en-US" altLang="zh-CN" dirty="0" smtClean="0"/>
              <a:t>K</a:t>
            </a:r>
            <a:r>
              <a:rPr lang="zh-CN" altLang="en-US" dirty="0" smtClean="0"/>
              <a:t>是无关的，有 </a:t>
            </a:r>
            <a:r>
              <a:rPr lang="en-US" altLang="zh-CN" dirty="0" smtClean="0"/>
              <a:t>H(M,K) = H(M)+H(K)</a:t>
            </a:r>
          </a:p>
          <a:p>
            <a:pPr lvl="1">
              <a:buNone/>
            </a:pPr>
            <a:r>
              <a:rPr lang="zh-CN" altLang="en-US" dirty="0" smtClean="0"/>
              <a:t>再考虑 </a:t>
            </a:r>
            <a:r>
              <a:rPr lang="en-US" altLang="zh-CN" dirty="0" smtClean="0"/>
              <a:t>H(M,K) = H(C,K) = H(C)+H</a:t>
            </a:r>
            <a:r>
              <a:rPr lang="en-US" altLang="zh-CN" baseline="-25000" dirty="0" smtClean="0"/>
              <a:t>C</a:t>
            </a:r>
            <a:r>
              <a:rPr lang="en-US" altLang="zh-CN" dirty="0" smtClean="0"/>
              <a:t>(K)</a:t>
            </a:r>
          </a:p>
          <a:p>
            <a:pPr lvl="1">
              <a:buNone/>
            </a:pPr>
            <a:r>
              <a:rPr lang="zh-CN" altLang="en-US" dirty="0" smtClean="0"/>
              <a:t>因此有 </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(K) = H(M)-H(C)+H(K)</a:t>
            </a:r>
          </a:p>
          <a:p>
            <a:pPr lvl="1"/>
            <a:endParaRPr lang="en-US" altLang="zh-CN" dirty="0" smtClean="0">
              <a:solidFill>
                <a:srgbClr val="FF0000"/>
              </a:solidFill>
            </a:endParaRPr>
          </a:p>
          <a:p>
            <a:pPr lvl="1"/>
            <a:r>
              <a:rPr lang="zh-CN" altLang="en-US" dirty="0" smtClean="0">
                <a:solidFill>
                  <a:srgbClr val="FF0000"/>
                </a:solidFill>
              </a:rPr>
              <a:t>若</a:t>
            </a:r>
            <a:r>
              <a:rPr lang="en-US" altLang="zh-CN" dirty="0" smtClean="0">
                <a:solidFill>
                  <a:srgbClr val="FF0000"/>
                </a:solidFill>
              </a:rPr>
              <a:t>H(M)=H(C)</a:t>
            </a:r>
            <a:r>
              <a:rPr lang="zh-CN" altLang="en-US" dirty="0" smtClean="0">
                <a:solidFill>
                  <a:srgbClr val="FF0000"/>
                </a:solidFill>
              </a:rPr>
              <a:t>，则</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(K)=H(K)</a:t>
            </a:r>
            <a:r>
              <a:rPr lang="zh-CN" altLang="en-US" dirty="0" smtClean="0">
                <a:solidFill>
                  <a:srgbClr val="FF0000"/>
                </a:solidFill>
              </a:rPr>
              <a:t> </a:t>
            </a:r>
            <a:endParaRPr lang="en-US" altLang="zh-CN" dirty="0" smtClean="0">
              <a:solidFill>
                <a:srgbClr val="FF0000"/>
              </a:solidFill>
            </a:endParaRPr>
          </a:p>
          <a:p>
            <a:pPr lvl="1">
              <a:buNone/>
            </a:pPr>
            <a:endParaRPr lang="en-US" altLang="zh-CN" dirty="0" smtClean="0"/>
          </a:p>
          <a:p>
            <a:r>
              <a:rPr lang="zh-CN" altLang="en-US" dirty="0" smtClean="0"/>
              <a:t>消息的模糊度</a:t>
            </a:r>
            <a:endParaRPr lang="en-US" altLang="zh-CN" dirty="0" smtClean="0"/>
          </a:p>
          <a:p>
            <a:pPr lvl="1">
              <a:buNone/>
            </a:pPr>
            <a:r>
              <a:rPr lang="zh-CN" altLang="en-US" dirty="0" smtClean="0"/>
              <a:t>由 </a:t>
            </a:r>
            <a:r>
              <a:rPr lang="en-US" altLang="zh-CN" dirty="0" smtClean="0"/>
              <a:t>H(M,C) = H(M)+H</a:t>
            </a:r>
            <a:r>
              <a:rPr lang="en-US" altLang="zh-CN" baseline="-25000" dirty="0" smtClean="0"/>
              <a:t>M</a:t>
            </a:r>
            <a:r>
              <a:rPr lang="en-US" altLang="zh-CN" dirty="0" smtClean="0"/>
              <a:t>(C) = H(C)+H</a:t>
            </a:r>
            <a:r>
              <a:rPr lang="en-US" altLang="zh-CN" baseline="-25000" dirty="0" smtClean="0"/>
              <a:t>C</a:t>
            </a:r>
            <a:r>
              <a:rPr lang="en-US" altLang="zh-CN" dirty="0" smtClean="0"/>
              <a:t>(M)</a:t>
            </a:r>
          </a:p>
          <a:p>
            <a:pPr lvl="1">
              <a:buNone/>
            </a:pPr>
            <a:r>
              <a:rPr lang="zh-CN" altLang="en-US" dirty="0" smtClean="0"/>
              <a:t>得 </a:t>
            </a:r>
            <a:r>
              <a:rPr lang="en-US" altLang="zh-CN" dirty="0" smtClean="0">
                <a:solidFill>
                  <a:srgbClr val="FF0000"/>
                </a:solidFill>
              </a:rPr>
              <a:t>H</a:t>
            </a:r>
            <a:r>
              <a:rPr lang="en-US" altLang="zh-CN" baseline="-25000" dirty="0" smtClean="0">
                <a:solidFill>
                  <a:srgbClr val="FF0000"/>
                </a:solidFill>
              </a:rPr>
              <a:t>C</a:t>
            </a:r>
            <a:r>
              <a:rPr lang="en-US" altLang="zh-CN" dirty="0" smtClean="0">
                <a:solidFill>
                  <a:srgbClr val="FF0000"/>
                </a:solidFill>
              </a:rPr>
              <a:t>(M) = H(M)-H(C)+H</a:t>
            </a:r>
            <a:r>
              <a:rPr lang="en-US" altLang="zh-CN" baseline="-25000" dirty="0" smtClean="0">
                <a:solidFill>
                  <a:srgbClr val="FF0000"/>
                </a:solidFill>
              </a:rPr>
              <a:t>M</a:t>
            </a:r>
            <a:r>
              <a:rPr lang="en-US" altLang="zh-CN" dirty="0" smtClean="0">
                <a:solidFill>
                  <a:srgbClr val="FF0000"/>
                </a:solidFill>
              </a:rPr>
              <a:t>(C)</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0433505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定理</a:t>
            </a:r>
            <a:r>
              <a:rPr lang="en-US" altLang="zh-CN" dirty="0" smtClean="0"/>
              <a:t>3</a:t>
            </a:r>
            <a:r>
              <a:rPr lang="zh-CN" altLang="en-US" dirty="0" smtClean="0"/>
              <a:t>、乘积密码</a:t>
            </a:r>
            <a:r>
              <a:rPr lang="en-US" altLang="zh-CN" dirty="0" smtClean="0"/>
              <a:t>S=TR</a:t>
            </a:r>
            <a:r>
              <a:rPr lang="zh-CN" altLang="en-US" dirty="0" smtClean="0"/>
              <a:t>中，消息的模糊度不低于仅使用</a:t>
            </a:r>
            <a:r>
              <a:rPr lang="en-US" altLang="zh-CN" dirty="0" smtClean="0"/>
              <a:t>R</a:t>
            </a:r>
            <a:r>
              <a:rPr lang="zh-CN" altLang="en-US" dirty="0" smtClean="0"/>
              <a:t>时的模糊度。</a:t>
            </a:r>
            <a:endParaRPr lang="en-US" altLang="zh-CN" dirty="0" smtClean="0"/>
          </a:p>
          <a:p>
            <a:pPr lvl="1">
              <a:buNone/>
            </a:pPr>
            <a:endParaRPr lang="en-US" altLang="zh-CN" dirty="0" smtClean="0"/>
          </a:p>
          <a:p>
            <a:r>
              <a:rPr lang="zh-CN" altLang="en-US" dirty="0" smtClean="0"/>
              <a:t>证明：</a:t>
            </a:r>
            <a:endParaRPr lang="en-US" altLang="zh-CN" dirty="0" smtClean="0"/>
          </a:p>
          <a:p>
            <a:pPr lvl="1">
              <a:buNone/>
            </a:pPr>
            <a:r>
              <a:rPr lang="zh-CN" altLang="en-US" dirty="0" smtClean="0"/>
              <a:t>设</a:t>
            </a:r>
            <a:r>
              <a:rPr lang="en-US" altLang="zh-CN" dirty="0" smtClean="0"/>
              <a:t>C</a:t>
            </a:r>
            <a:r>
              <a:rPr lang="en-US" altLang="zh-CN" baseline="-25000" dirty="0" smtClean="0"/>
              <a:t>1</a:t>
            </a:r>
            <a:r>
              <a:rPr lang="zh-CN" altLang="en-US" dirty="0" smtClean="0"/>
              <a:t>和</a:t>
            </a:r>
            <a:r>
              <a:rPr lang="en-US" altLang="zh-CN" dirty="0" smtClean="0"/>
              <a:t>C</a:t>
            </a:r>
            <a:r>
              <a:rPr lang="en-US" altLang="zh-CN" baseline="-25000" dirty="0" smtClean="0"/>
              <a:t>2</a:t>
            </a:r>
            <a:r>
              <a:rPr lang="zh-CN" altLang="en-US" dirty="0" smtClean="0"/>
              <a:t>分别为第一次加密和第二次加密的密文，有</a:t>
            </a:r>
            <a:endParaRPr lang="en-US" altLang="zh-CN" dirty="0" smtClean="0"/>
          </a:p>
          <a:p>
            <a:pPr lvl="1">
              <a:buNone/>
            </a:pPr>
            <a:endParaRPr lang="en-US" altLang="zh-CN" dirty="0" smtClean="0"/>
          </a:p>
          <a:p>
            <a:pPr lvl="1">
              <a:buNone/>
            </a:pPr>
            <a:r>
              <a:rPr lang="zh-CN" altLang="en-US" dirty="0" smtClean="0"/>
              <a:t>因此，</a:t>
            </a:r>
            <a:endParaRPr lang="en-US" altLang="zh-CN" dirty="0" smtClean="0"/>
          </a:p>
          <a:p>
            <a:pPr lvl="1">
              <a:buNone/>
            </a:pPr>
            <a:endParaRPr lang="en-US" altLang="zh-CN" dirty="0" smtClean="0"/>
          </a:p>
          <a:p>
            <a:pPr lvl="1">
              <a:buNone/>
            </a:pPr>
            <a:r>
              <a:rPr lang="zh-CN" altLang="en-US" dirty="0" smtClean="0"/>
              <a:t>又因为，</a:t>
            </a:r>
            <a:endParaRPr lang="en-US" altLang="zh-CN" dirty="0" smtClean="0"/>
          </a:p>
          <a:p>
            <a:pPr lvl="1">
              <a:buNone/>
            </a:pPr>
            <a:endParaRPr lang="en-US" altLang="zh-CN" dirty="0" smtClean="0"/>
          </a:p>
          <a:p>
            <a:pPr lvl="1">
              <a:buNone/>
            </a:pPr>
            <a:r>
              <a:rPr lang="zh-CN" altLang="en-US" dirty="0" smtClean="0"/>
              <a:t>二式联立，及可得到：</a:t>
            </a:r>
            <a:endParaRPr lang="en-US" altLang="zh-CN" dirty="0" smtClean="0"/>
          </a:p>
        </p:txBody>
      </p:sp>
      <p:graphicFrame>
        <p:nvGraphicFramePr>
          <p:cNvPr id="98305" name="Object 1"/>
          <p:cNvGraphicFramePr>
            <a:graphicFrameLocks noChangeAspect="1"/>
          </p:cNvGraphicFramePr>
          <p:nvPr>
            <p:extLst>
              <p:ext uri="{D42A27DB-BD31-4B8C-83A1-F6EECF244321}">
                <p14:modId xmlns:p14="http://schemas.microsoft.com/office/powerpoint/2010/main" val="404373097"/>
              </p:ext>
            </p:extLst>
          </p:nvPr>
        </p:nvGraphicFramePr>
        <p:xfrm>
          <a:off x="3449647" y="3642667"/>
          <a:ext cx="2479675" cy="506413"/>
        </p:xfrm>
        <a:graphic>
          <a:graphicData uri="http://schemas.openxmlformats.org/presentationml/2006/ole">
            <mc:AlternateContent xmlns:mc="http://schemas.openxmlformats.org/markup-compatibility/2006">
              <mc:Choice xmlns:v="urn:schemas-microsoft-com:vml" Requires="v">
                <p:oleObj spid="_x0000_s45082" name="Equation" r:id="rId3" imgW="1244520" imgH="253800" progId="Equation.DSMT4">
                  <p:embed/>
                </p:oleObj>
              </mc:Choice>
              <mc:Fallback>
                <p:oleObj name="Equation" r:id="rId3" imgW="12445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47" y="3642667"/>
                        <a:ext cx="24796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2002699602"/>
              </p:ext>
            </p:extLst>
          </p:nvPr>
        </p:nvGraphicFramePr>
        <p:xfrm>
          <a:off x="3344873" y="4434755"/>
          <a:ext cx="2655887" cy="506413"/>
        </p:xfrm>
        <a:graphic>
          <a:graphicData uri="http://schemas.openxmlformats.org/presentationml/2006/ole">
            <mc:AlternateContent xmlns:mc="http://schemas.openxmlformats.org/markup-compatibility/2006">
              <mc:Choice xmlns:v="urn:schemas-microsoft-com:vml" Requires="v">
                <p:oleObj spid="_x0000_s45083"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4873" y="4434755"/>
                        <a:ext cx="26558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extLst>
              <p:ext uri="{D42A27DB-BD31-4B8C-83A1-F6EECF244321}">
                <p14:modId xmlns:p14="http://schemas.microsoft.com/office/powerpoint/2010/main" val="1359354004"/>
              </p:ext>
            </p:extLst>
          </p:nvPr>
        </p:nvGraphicFramePr>
        <p:xfrm>
          <a:off x="3357554" y="5229200"/>
          <a:ext cx="2681288" cy="506412"/>
        </p:xfrm>
        <a:graphic>
          <a:graphicData uri="http://schemas.openxmlformats.org/presentationml/2006/ole">
            <mc:AlternateContent xmlns:mc="http://schemas.openxmlformats.org/markup-compatibility/2006">
              <mc:Choice xmlns:v="urn:schemas-microsoft-com:vml" Requires="v">
                <p:oleObj spid="_x0000_s45084" name="Equation" r:id="rId7" imgW="1346040" imgH="253800" progId="Equation.DSMT4">
                  <p:embed/>
                </p:oleObj>
              </mc:Choice>
              <mc:Fallback>
                <p:oleObj name="Equation" r:id="rId7" imgW="13460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54" y="5229200"/>
                        <a:ext cx="268128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1823711574"/>
              </p:ext>
            </p:extLst>
          </p:nvPr>
        </p:nvGraphicFramePr>
        <p:xfrm>
          <a:off x="3995936" y="5840432"/>
          <a:ext cx="2428875" cy="506413"/>
        </p:xfrm>
        <a:graphic>
          <a:graphicData uri="http://schemas.openxmlformats.org/presentationml/2006/ole">
            <mc:AlternateContent xmlns:mc="http://schemas.openxmlformats.org/markup-compatibility/2006">
              <mc:Choice xmlns:v="urn:schemas-microsoft-com:vml" Requires="v">
                <p:oleObj spid="_x0000_s45085" name="Equation" r:id="rId9" imgW="1218960" imgH="253800" progId="Equation.DSMT4">
                  <p:embed/>
                </p:oleObj>
              </mc:Choice>
              <mc:Fallback>
                <p:oleObj name="Equation" r:id="rId9" imgW="12189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5840432"/>
                        <a:ext cx="24288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0" name="流程图: 可选过程 9">
            <a:hlinkClick r:id="rId11"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1" name="流程图: 可选过程 10">
            <a:hlinkClick r:id="rId12"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2" name="流程图: 可选过程 11">
            <a:hlinkClick r:id="rId13"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3" name="流程图: 可选过程 12">
            <a:hlinkClick r:id="rId14"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503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定理</a:t>
            </a:r>
            <a:r>
              <a:rPr lang="en-US" altLang="zh-CN" dirty="0" smtClean="0"/>
              <a:t>4</a:t>
            </a:r>
            <a:r>
              <a:rPr lang="zh-CN" altLang="en-US" dirty="0" smtClean="0"/>
              <a:t>、加权和密码系统                  的模糊度满足不等式：</a:t>
            </a:r>
            <a:endParaRPr lang="en-US" altLang="zh-CN" dirty="0" smtClean="0"/>
          </a:p>
          <a:p>
            <a:pPr>
              <a:buNone/>
            </a:pPr>
            <a:endParaRPr lang="en-US" altLang="zh-CN" dirty="0" smtClean="0"/>
          </a:p>
          <a:p>
            <a:pPr>
              <a:buNone/>
            </a:pPr>
            <a:endParaRPr lang="en-US" altLang="zh-CN" dirty="0" smtClean="0"/>
          </a:p>
          <a:p>
            <a:pPr indent="19050">
              <a:buNone/>
            </a:pPr>
            <a:r>
              <a:rPr lang="zh-CN" altLang="en-US" dirty="0" smtClean="0"/>
              <a:t>其中</a:t>
            </a:r>
            <a:r>
              <a:rPr lang="en-US" altLang="zh-CN" dirty="0" smtClean="0"/>
              <a:t>H</a:t>
            </a:r>
            <a:r>
              <a:rPr lang="en-US" altLang="zh-CN" baseline="-25000" dirty="0" smtClean="0"/>
              <a:t>i</a:t>
            </a:r>
            <a:r>
              <a:rPr lang="zh-CN" altLang="en-US" dirty="0" smtClean="0"/>
              <a:t>是</a:t>
            </a:r>
            <a:r>
              <a:rPr lang="en-US" altLang="zh-CN" dirty="0" smtClean="0"/>
              <a:t>T</a:t>
            </a:r>
            <a:r>
              <a:rPr lang="en-US" altLang="zh-CN" baseline="-25000" dirty="0" smtClean="0"/>
              <a:t>i</a:t>
            </a:r>
            <a:r>
              <a:rPr lang="zh-CN" altLang="en-US" dirty="0" smtClean="0"/>
              <a:t>的模糊度，</a:t>
            </a:r>
            <a:r>
              <a:rPr lang="en-US" altLang="zh-CN" dirty="0" smtClean="0"/>
              <a:t>H</a:t>
            </a:r>
            <a:r>
              <a:rPr lang="zh-CN" altLang="en-US" dirty="0" smtClean="0"/>
              <a:t>可以代表消息或密钥的模糊度。</a:t>
            </a:r>
            <a:endParaRPr lang="en-US" altLang="zh-CN" dirty="0" smtClean="0"/>
          </a:p>
          <a:p>
            <a:endParaRPr lang="en-US" altLang="zh-CN" dirty="0" smtClean="0"/>
          </a:p>
          <a:p>
            <a:r>
              <a:rPr lang="zh-CN" altLang="en-US" dirty="0" smtClean="0"/>
              <a:t>说明：</a:t>
            </a:r>
            <a:endParaRPr lang="en-US" altLang="zh-CN" dirty="0" smtClean="0"/>
          </a:p>
          <a:p>
            <a:pPr lvl="1"/>
            <a:r>
              <a:rPr lang="zh-CN" altLang="en-US" dirty="0" smtClean="0"/>
              <a:t>当</a:t>
            </a:r>
            <a:r>
              <a:rPr lang="en-US" altLang="zh-CN" dirty="0" smtClean="0"/>
              <a:t>T</a:t>
            </a:r>
            <a:r>
              <a:rPr lang="en-US" altLang="zh-CN" baseline="-25000" dirty="0" smtClean="0"/>
              <a:t>i</a:t>
            </a:r>
            <a:r>
              <a:rPr lang="zh-CN" altLang="en-US" dirty="0" smtClean="0"/>
              <a:t>的密文集互不重叠时，模糊度取下限；</a:t>
            </a:r>
            <a:endParaRPr lang="en-US" altLang="zh-CN" dirty="0" smtClean="0"/>
          </a:p>
          <a:p>
            <a:pPr lvl="1"/>
            <a:r>
              <a:rPr lang="zh-CN" altLang="en-US" dirty="0" smtClean="0"/>
              <a:t>当</a:t>
            </a:r>
            <a:r>
              <a:rPr lang="en-US" altLang="zh-CN" dirty="0" smtClean="0"/>
              <a:t>S</a:t>
            </a:r>
            <a:r>
              <a:rPr lang="zh-CN" altLang="en-US" dirty="0" smtClean="0"/>
              <a:t>为强理想系统时，模糊度取上限。</a:t>
            </a:r>
            <a:endParaRPr lang="en-US" altLang="zh-CN" dirty="0" smtClean="0"/>
          </a:p>
        </p:txBody>
      </p:sp>
      <p:graphicFrame>
        <p:nvGraphicFramePr>
          <p:cNvPr id="97281" name="Object 1"/>
          <p:cNvGraphicFramePr>
            <a:graphicFrameLocks noChangeAspect="1"/>
          </p:cNvGraphicFramePr>
          <p:nvPr>
            <p:extLst>
              <p:ext uri="{D42A27DB-BD31-4B8C-83A1-F6EECF244321}">
                <p14:modId xmlns:p14="http://schemas.microsoft.com/office/powerpoint/2010/main" val="795774137"/>
              </p:ext>
            </p:extLst>
          </p:nvPr>
        </p:nvGraphicFramePr>
        <p:xfrm>
          <a:off x="4423471" y="1331473"/>
          <a:ext cx="2956841" cy="571504"/>
        </p:xfrm>
        <a:graphic>
          <a:graphicData uri="http://schemas.openxmlformats.org/presentationml/2006/ole">
            <mc:AlternateContent xmlns:mc="http://schemas.openxmlformats.org/markup-compatibility/2006">
              <mc:Choice xmlns:v="urn:schemas-microsoft-com:vml" Requires="v">
                <p:oleObj spid="_x0000_s30224" name="Equation" r:id="rId3" imgW="1447560" imgH="279360" progId="Equation.DSMT4">
                  <p:embed/>
                </p:oleObj>
              </mc:Choice>
              <mc:Fallback>
                <p:oleObj name="Equation" r:id="rId3" imgW="1447560" imgH="279360" progId="Equation.DSMT4">
                  <p:embed/>
                  <p:pic>
                    <p:nvPicPr>
                      <p:cNvPr id="0" name=""/>
                      <p:cNvPicPr>
                        <a:picLocks noChangeAspect="1" noChangeArrowheads="1"/>
                      </p:cNvPicPr>
                      <p:nvPr/>
                    </p:nvPicPr>
                    <p:blipFill>
                      <a:blip r:embed="rId4"/>
                      <a:srcRect/>
                      <a:stretch>
                        <a:fillRect/>
                      </a:stretch>
                    </p:blipFill>
                    <p:spPr bwMode="auto">
                      <a:xfrm>
                        <a:off x="4423471" y="1331473"/>
                        <a:ext cx="2956841"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2" name="Object 2"/>
          <p:cNvGraphicFramePr>
            <a:graphicFrameLocks noChangeAspect="1"/>
          </p:cNvGraphicFramePr>
          <p:nvPr>
            <p:extLst>
              <p:ext uri="{D42A27DB-BD31-4B8C-83A1-F6EECF244321}">
                <p14:modId xmlns:p14="http://schemas.microsoft.com/office/powerpoint/2010/main" val="4055022219"/>
              </p:ext>
            </p:extLst>
          </p:nvPr>
        </p:nvGraphicFramePr>
        <p:xfrm>
          <a:off x="2357422" y="2420888"/>
          <a:ext cx="4907202" cy="577850"/>
        </p:xfrm>
        <a:graphic>
          <a:graphicData uri="http://schemas.openxmlformats.org/presentationml/2006/ole">
            <mc:AlternateContent xmlns:mc="http://schemas.openxmlformats.org/markup-compatibility/2006">
              <mc:Choice xmlns:v="urn:schemas-microsoft-com:vml" Requires="v">
                <p:oleObj spid="_x0000_s30225" name="Equation" r:id="rId5" imgW="2158920" imgH="253800" progId="Equation.DSMT4">
                  <p:embed/>
                </p:oleObj>
              </mc:Choice>
              <mc:Fallback>
                <p:oleObj name="Equation" r:id="rId5" imgW="2158920" imgH="253800" progId="Equation.DSMT4">
                  <p:embed/>
                  <p:pic>
                    <p:nvPicPr>
                      <p:cNvPr id="0" name=""/>
                      <p:cNvPicPr>
                        <a:picLocks noChangeAspect="1" noChangeArrowheads="1"/>
                      </p:cNvPicPr>
                      <p:nvPr/>
                    </p:nvPicPr>
                    <p:blipFill>
                      <a:blip r:embed="rId6"/>
                      <a:srcRect/>
                      <a:stretch>
                        <a:fillRect/>
                      </a:stretch>
                    </p:blipFill>
                    <p:spPr bwMode="auto">
                      <a:xfrm>
                        <a:off x="2357422" y="2420888"/>
                        <a:ext cx="4907202"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4756812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10000"/>
              </a:lnSpc>
            </a:pPr>
            <a:r>
              <a:rPr lang="zh-CN" altLang="en-US" dirty="0" smtClean="0"/>
              <a:t>若消息总数为</a:t>
            </a:r>
            <a:r>
              <a:rPr lang="en-US" altLang="zh-CN" dirty="0" smtClean="0"/>
              <a:t>G</a:t>
            </a:r>
            <a:r>
              <a:rPr lang="zh-CN" altLang="en-US" dirty="0" smtClean="0"/>
              <a:t>，密文集与消息集大小相等，则</a:t>
            </a:r>
            <a:r>
              <a:rPr lang="en-US" altLang="zh-CN" dirty="0" smtClean="0"/>
              <a:t>H(C)</a:t>
            </a:r>
            <a:r>
              <a:rPr lang="en-US" altLang="zh-CN" dirty="0" smtClean="0">
                <a:cs typeface="Times New Roman" pitchFamily="18" charset="0"/>
              </a:rPr>
              <a:t>≤log G</a:t>
            </a:r>
          </a:p>
          <a:p>
            <a:pPr>
              <a:lnSpc>
                <a:spcPct val="110000"/>
              </a:lnSpc>
            </a:pPr>
            <a:endParaRPr lang="en-US" altLang="zh-CN" dirty="0" smtClean="0">
              <a:cs typeface="Times New Roman" pitchFamily="18" charset="0"/>
            </a:endParaRPr>
          </a:p>
          <a:p>
            <a:pPr>
              <a:lnSpc>
                <a:spcPct val="110000"/>
              </a:lnSpc>
            </a:pPr>
            <a:endParaRPr lang="en-US" altLang="zh-CN" dirty="0" smtClean="0">
              <a:cs typeface="Times New Roman" pitchFamily="18" charset="0"/>
            </a:endParaRPr>
          </a:p>
          <a:p>
            <a:pPr>
              <a:lnSpc>
                <a:spcPct val="110000"/>
              </a:lnSpc>
            </a:pPr>
            <a:endParaRPr lang="en-US" altLang="zh-CN" dirty="0" smtClean="0">
              <a:cs typeface="Times New Roman" pitchFamily="18" charset="0"/>
            </a:endParaRPr>
          </a:p>
          <a:p>
            <a:pPr lvl="1">
              <a:lnSpc>
                <a:spcPct val="110000"/>
              </a:lnSpc>
            </a:pPr>
            <a:endParaRPr lang="en-US" altLang="zh-CN" dirty="0" smtClean="0">
              <a:cs typeface="Times New Roman" pitchFamily="18" charset="0"/>
            </a:endParaRPr>
          </a:p>
          <a:p>
            <a:pPr lvl="1">
              <a:lnSpc>
                <a:spcPct val="110000"/>
              </a:lnSpc>
            </a:pPr>
            <a:r>
              <a:rPr lang="zh-CN" altLang="en-US" dirty="0" smtClean="0">
                <a:cs typeface="Times New Roman" pitchFamily="18" charset="0"/>
              </a:rPr>
              <a:t>意义：密钥模糊度的减少不超过等长度消息的总冗余</a:t>
            </a:r>
            <a:endParaRPr lang="en-US" altLang="zh-CN" dirty="0" smtClean="0">
              <a:cs typeface="Times New Roman" pitchFamily="18" charset="0"/>
            </a:endParaRPr>
          </a:p>
          <a:p>
            <a:pPr lvl="1">
              <a:lnSpc>
                <a:spcPct val="110000"/>
              </a:lnSpc>
            </a:pPr>
            <a:endParaRPr lang="en-US" altLang="zh-CN" dirty="0" smtClean="0">
              <a:solidFill>
                <a:srgbClr val="FF0000"/>
              </a:solidFill>
              <a:cs typeface="Times New Roman" pitchFamily="18" charset="0"/>
            </a:endParaRPr>
          </a:p>
          <a:p>
            <a:pPr lvl="1">
              <a:lnSpc>
                <a:spcPct val="110000"/>
              </a:lnSpc>
            </a:pPr>
            <a:r>
              <a:rPr lang="zh-CN" altLang="en-US" dirty="0" smtClean="0">
                <a:solidFill>
                  <a:srgbClr val="FF0000"/>
                </a:solidFill>
                <a:cs typeface="Times New Roman" pitchFamily="18" charset="0"/>
              </a:rPr>
              <a:t>正是消息中冗余的存在，使得密码唯一破译得到可能</a:t>
            </a:r>
            <a:endParaRPr lang="zh-CN" altLang="en-US" dirty="0">
              <a:cs typeface="Times New Roman" pitchFamily="18" charset="0"/>
            </a:endParaRPr>
          </a:p>
        </p:txBody>
      </p:sp>
      <p:graphicFrame>
        <p:nvGraphicFramePr>
          <p:cNvPr id="117763" name="Object 3"/>
          <p:cNvGraphicFramePr>
            <a:graphicFrameLocks noChangeAspect="1"/>
          </p:cNvGraphicFramePr>
          <p:nvPr>
            <p:extLst>
              <p:ext uri="{D42A27DB-BD31-4B8C-83A1-F6EECF244321}">
                <p14:modId xmlns:p14="http://schemas.microsoft.com/office/powerpoint/2010/main" val="591861736"/>
              </p:ext>
            </p:extLst>
          </p:nvPr>
        </p:nvGraphicFramePr>
        <p:xfrm>
          <a:off x="1979712" y="2492896"/>
          <a:ext cx="5686003" cy="1020396"/>
        </p:xfrm>
        <a:graphic>
          <a:graphicData uri="http://schemas.openxmlformats.org/presentationml/2006/ole">
            <mc:AlternateContent xmlns:mc="http://schemas.openxmlformats.org/markup-compatibility/2006">
              <mc:Choice xmlns:v="urn:schemas-microsoft-com:vml" Requires="v">
                <p:oleObj spid="_x0000_s31388" name="Equation" r:id="rId3" imgW="2971800" imgH="533160" progId="Equation.DSMT4">
                  <p:embed/>
                </p:oleObj>
              </mc:Choice>
              <mc:Fallback>
                <p:oleObj name="Equation" r:id="rId3" imgW="297180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492896"/>
                        <a:ext cx="5686003" cy="1020396"/>
                      </a:xfrm>
                      <a:prstGeom prst="rect">
                        <a:avLst/>
                      </a:prstGeom>
                      <a:noFill/>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2112509981"/>
              </p:ext>
            </p:extLst>
          </p:nvPr>
        </p:nvGraphicFramePr>
        <p:xfrm>
          <a:off x="3131840" y="3717032"/>
          <a:ext cx="2868920" cy="544993"/>
        </p:xfrm>
        <a:graphic>
          <a:graphicData uri="http://schemas.openxmlformats.org/presentationml/2006/ole">
            <mc:AlternateContent xmlns:mc="http://schemas.openxmlformats.org/markup-compatibility/2006">
              <mc:Choice xmlns:v="urn:schemas-microsoft-com:vml" Requires="v">
                <p:oleObj spid="_x0000_s31389"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717032"/>
                        <a:ext cx="2868920" cy="544993"/>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9" name="流程图: 可选过程 8">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9"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2" name="流程图: 可选过程 11">
            <a:hlinkClick r:id="rId10"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7749348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密钥的唯一解距离</a:t>
            </a:r>
            <a:r>
              <a:rPr lang="zh-CN" altLang="en-US" dirty="0" smtClean="0"/>
              <a:t>：唯密文攻击情况下，使</a:t>
            </a:r>
            <a:r>
              <a:rPr lang="en-US" altLang="zh-CN" dirty="0" err="1" smtClean="0"/>
              <a:t>H</a:t>
            </a:r>
            <a:r>
              <a:rPr lang="en-US" altLang="zh-CN" baseline="-25000" dirty="0" err="1" smtClean="0"/>
              <a:t>c</a:t>
            </a:r>
            <a:r>
              <a:rPr lang="en-US" altLang="zh-CN" dirty="0" smtClean="0"/>
              <a:t>(K)</a:t>
            </a:r>
            <a:r>
              <a:rPr lang="zh-CN" altLang="en-US" dirty="0" smtClean="0"/>
              <a:t>接近为零的最小密文长度</a:t>
            </a:r>
            <a:r>
              <a:rPr lang="en-US" altLang="zh-CN" dirty="0" smtClean="0"/>
              <a:t>N</a:t>
            </a:r>
            <a:r>
              <a:rPr lang="en-US" altLang="zh-CN" baseline="-25000" dirty="0" smtClean="0"/>
              <a:t>UK</a:t>
            </a:r>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当</a:t>
            </a:r>
            <a:r>
              <a:rPr lang="en-US" altLang="zh-CN" dirty="0"/>
              <a:t>H</a:t>
            </a:r>
            <a:r>
              <a:rPr lang="en-US" altLang="zh-CN" baseline="-25000" dirty="0"/>
              <a:t>C</a:t>
            </a:r>
            <a:r>
              <a:rPr lang="en-US" altLang="zh-CN" dirty="0"/>
              <a:t>(M)</a:t>
            </a:r>
            <a:r>
              <a:rPr lang="zh-CN" altLang="en-US" dirty="0" smtClean="0"/>
              <a:t>接近零，</a:t>
            </a:r>
            <a:r>
              <a:rPr lang="zh-CN" altLang="en-US" dirty="0"/>
              <a:t>即仅有一个消息的后验概率接近为</a:t>
            </a:r>
            <a:r>
              <a:rPr lang="en-US" altLang="zh-CN" dirty="0"/>
              <a:t>1</a:t>
            </a:r>
            <a:r>
              <a:rPr lang="zh-CN" altLang="en-US" dirty="0"/>
              <a:t>时，</a:t>
            </a:r>
            <a:r>
              <a:rPr lang="en-US" altLang="zh-CN" dirty="0"/>
              <a:t>N</a:t>
            </a:r>
            <a:r>
              <a:rPr lang="zh-CN" altLang="en-US" dirty="0" smtClean="0"/>
              <a:t>称为</a:t>
            </a:r>
            <a:r>
              <a:rPr lang="zh-CN" altLang="en-US" dirty="0" smtClean="0">
                <a:solidFill>
                  <a:srgbClr val="FF0000"/>
                </a:solidFill>
              </a:rPr>
              <a:t>消息的唯一</a:t>
            </a:r>
            <a:r>
              <a:rPr lang="zh-CN" altLang="en-US" dirty="0">
                <a:solidFill>
                  <a:srgbClr val="FF0000"/>
                </a:solidFill>
              </a:rPr>
              <a:t>解</a:t>
            </a:r>
            <a:r>
              <a:rPr lang="zh-CN" altLang="en-US" dirty="0" smtClean="0">
                <a:solidFill>
                  <a:srgbClr val="FF0000"/>
                </a:solidFill>
              </a:rPr>
              <a:t>距离</a:t>
            </a:r>
            <a:r>
              <a:rPr lang="en-US" altLang="zh-CN" dirty="0" smtClean="0">
                <a:solidFill>
                  <a:srgbClr val="FF0000"/>
                </a:solidFill>
              </a:rPr>
              <a:t>N</a:t>
            </a:r>
            <a:r>
              <a:rPr lang="en-US" altLang="zh-CN" baseline="-25000" dirty="0" smtClean="0">
                <a:solidFill>
                  <a:srgbClr val="FF0000"/>
                </a:solidFill>
              </a:rPr>
              <a:t>UM</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4179876285"/>
              </p:ext>
            </p:extLst>
          </p:nvPr>
        </p:nvGraphicFramePr>
        <p:xfrm>
          <a:off x="3101975" y="2420938"/>
          <a:ext cx="2868613" cy="546100"/>
        </p:xfrm>
        <a:graphic>
          <a:graphicData uri="http://schemas.openxmlformats.org/presentationml/2006/ole">
            <mc:AlternateContent xmlns:mc="http://schemas.openxmlformats.org/markup-compatibility/2006">
              <mc:Choice xmlns:v="urn:schemas-microsoft-com:vml" Requires="v">
                <p:oleObj spid="_x0000_s43337" name="Equation" r:id="rId3" imgW="1333440" imgH="253800" progId="Equation.DSMT4">
                  <p:embed/>
                </p:oleObj>
              </mc:Choice>
              <mc:Fallback>
                <p:oleObj name="Equation" r:id="rId3" imgW="1333440" imgH="253800" progId="Equation.DSMT4">
                  <p:embed/>
                  <p:pic>
                    <p:nvPicPr>
                      <p:cNvPr id="0" name="Object 3"/>
                      <p:cNvPicPr>
                        <a:picLocks noChangeAspect="1" noChangeArrowheads="1"/>
                      </p:cNvPicPr>
                      <p:nvPr/>
                    </p:nvPicPr>
                    <p:blipFill>
                      <a:blip r:embed="rId4"/>
                      <a:srcRect/>
                      <a:stretch>
                        <a:fillRect/>
                      </a:stretch>
                    </p:blipFill>
                    <p:spPr bwMode="auto">
                      <a:xfrm>
                        <a:off x="3101975" y="2420938"/>
                        <a:ext cx="28686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08282967"/>
              </p:ext>
            </p:extLst>
          </p:nvPr>
        </p:nvGraphicFramePr>
        <p:xfrm>
          <a:off x="3640138" y="3789363"/>
          <a:ext cx="1806575" cy="847725"/>
        </p:xfrm>
        <a:graphic>
          <a:graphicData uri="http://schemas.openxmlformats.org/presentationml/2006/ole">
            <mc:AlternateContent xmlns:mc="http://schemas.openxmlformats.org/markup-compatibility/2006">
              <mc:Choice xmlns:v="urn:schemas-microsoft-com:vml" Requires="v">
                <p:oleObj spid="_x0000_s43338" name="Equation" r:id="rId5" imgW="838080" imgH="393480" progId="Equation.DSMT4">
                  <p:embed/>
                </p:oleObj>
              </mc:Choice>
              <mc:Fallback>
                <p:oleObj name="Equation" r:id="rId5" imgW="838080" imgH="393480" progId="Equation.DSMT4">
                  <p:embed/>
                  <p:pic>
                    <p:nvPicPr>
                      <p:cNvPr id="0" name=""/>
                      <p:cNvPicPr>
                        <a:picLocks noChangeAspect="1" noChangeArrowheads="1"/>
                      </p:cNvPicPr>
                      <p:nvPr/>
                    </p:nvPicPr>
                    <p:blipFill>
                      <a:blip r:embed="rId6"/>
                      <a:srcRect/>
                      <a:stretch>
                        <a:fillRect/>
                      </a:stretch>
                    </p:blipFill>
                    <p:spPr bwMode="auto">
                      <a:xfrm>
                        <a:off x="3640138" y="3789363"/>
                        <a:ext cx="18065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45344604"/>
              </p:ext>
            </p:extLst>
          </p:nvPr>
        </p:nvGraphicFramePr>
        <p:xfrm>
          <a:off x="3568700" y="3068638"/>
          <a:ext cx="1993900" cy="546100"/>
        </p:xfrm>
        <a:graphic>
          <a:graphicData uri="http://schemas.openxmlformats.org/presentationml/2006/ole">
            <mc:AlternateContent xmlns:mc="http://schemas.openxmlformats.org/markup-compatibility/2006">
              <mc:Choice xmlns:v="urn:schemas-microsoft-com:vml" Requires="v">
                <p:oleObj spid="_x0000_s43339" name="Equation" r:id="rId7" imgW="927000" imgH="253800" progId="Equation.DSMT4">
                  <p:embed/>
                </p:oleObj>
              </mc:Choice>
              <mc:Fallback>
                <p:oleObj name="Equation" r:id="rId7" imgW="927000" imgH="253800" progId="Equation.DSMT4">
                  <p:embed/>
                  <p:pic>
                    <p:nvPicPr>
                      <p:cNvPr id="0" name=""/>
                      <p:cNvPicPr>
                        <a:picLocks noChangeAspect="1" noChangeArrowheads="1"/>
                      </p:cNvPicPr>
                      <p:nvPr/>
                    </p:nvPicPr>
                    <p:blipFill>
                      <a:blip r:embed="rId8"/>
                      <a:srcRect/>
                      <a:stretch>
                        <a:fillRect/>
                      </a:stretch>
                    </p:blipFill>
                    <p:spPr bwMode="auto">
                      <a:xfrm>
                        <a:off x="3568700" y="3068638"/>
                        <a:ext cx="1993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流程图: 可选过程 8">
            <a:hlinkClick r:id="rId9"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10"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11"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2" name="流程图: 可选过程 11">
            <a:hlinkClick r:id="rId12"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738167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例：英文单表代换密码</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pPr lvl="1"/>
            <a:endParaRPr lang="en-US" altLang="zh-CN" dirty="0" smtClean="0"/>
          </a:p>
          <a:p>
            <a:pPr lvl="1"/>
            <a:r>
              <a:rPr lang="zh-CN" altLang="en-US" dirty="0" smtClean="0"/>
              <a:t>唯一解距离约</a:t>
            </a:r>
            <a:r>
              <a:rPr lang="en-US" altLang="zh-CN" dirty="0" smtClean="0"/>
              <a:t>27</a:t>
            </a:r>
            <a:r>
              <a:rPr lang="zh-CN" altLang="en-US" dirty="0" smtClean="0"/>
              <a:t>个字母</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56</a:t>
            </a:fld>
            <a:endParaRPr lang="zh-CN" altLang="en-US"/>
          </a:p>
        </p:txBody>
      </p:sp>
      <p:pic>
        <p:nvPicPr>
          <p:cNvPr id="276481" name="Picture 1" descr="C:\Documents and Settings\Eric Lee\桌面\未标题-1.gif"/>
          <p:cNvPicPr>
            <a:picLocks noChangeAspect="1" noChangeArrowheads="1"/>
          </p:cNvPicPr>
          <p:nvPr/>
        </p:nvPicPr>
        <p:blipFill>
          <a:blip r:embed="rId2" cstate="print"/>
          <a:srcRect/>
          <a:stretch>
            <a:fillRect/>
          </a:stretch>
        </p:blipFill>
        <p:spPr bwMode="auto">
          <a:xfrm>
            <a:off x="1475656" y="1844824"/>
            <a:ext cx="6314466" cy="3946541"/>
          </a:xfrm>
          <a:prstGeom prst="rect">
            <a:avLst/>
          </a:prstGeom>
          <a:noFill/>
        </p:spPr>
      </p:pic>
      <p:sp>
        <p:nvSpPr>
          <p:cNvPr id="6" name="流程图: 可选过程 5">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7" name="流程图: 可选过程 6">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8" name="流程图: 可选过程 7">
            <a:hlinkClick r:id="rId5"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9" name="流程图: 可选过程 8">
            <a:hlinkClick r:id="rId6"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241712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例：周期为</a:t>
            </a:r>
            <a:r>
              <a:rPr lang="en-US" altLang="zh-CN" dirty="0" smtClean="0"/>
              <a:t>d</a:t>
            </a:r>
            <a:r>
              <a:rPr lang="zh-CN" altLang="en-US" dirty="0" smtClean="0"/>
              <a:t>的置换密码</a:t>
            </a:r>
            <a:endParaRPr lang="en-US" altLang="zh-CN" dirty="0" smtClean="0"/>
          </a:p>
          <a:p>
            <a:pPr lvl="1"/>
            <a:endParaRPr lang="en-US" altLang="zh-CN" dirty="0" smtClean="0"/>
          </a:p>
          <a:p>
            <a:pPr lvl="1"/>
            <a:endParaRPr lang="en-US" altLang="zh-CN" dirty="0" smtClean="0"/>
          </a:p>
          <a:p>
            <a:pPr lvl="1"/>
            <a:r>
              <a:rPr lang="zh-CN" altLang="en-US" dirty="0" smtClean="0"/>
              <a:t>取冗余度</a:t>
            </a:r>
            <a:r>
              <a:rPr lang="en-US" altLang="zh-CN" dirty="0" smtClean="0"/>
              <a:t>D=0.73</a:t>
            </a:r>
            <a:r>
              <a:rPr lang="zh-CN" altLang="en-US" dirty="0" smtClean="0"/>
              <a:t>（十进制值</a:t>
            </a:r>
            <a:r>
              <a:rPr lang="en-US" altLang="zh-CN" dirty="0" smtClean="0"/>
              <a:t>/</a:t>
            </a:r>
            <a:r>
              <a:rPr lang="zh-CN" altLang="en-US" dirty="0" smtClean="0"/>
              <a:t>字符）</a:t>
            </a:r>
            <a:endParaRPr lang="en-US" altLang="zh-CN" dirty="0" smtClean="0"/>
          </a:p>
          <a:p>
            <a:pPr lvl="1"/>
            <a:r>
              <a:rPr lang="zh-CN" altLang="en-US" dirty="0" smtClean="0"/>
              <a:t>唯一解距离：</a:t>
            </a:r>
            <a:r>
              <a:rPr lang="en-US" altLang="zh-CN" dirty="0" smtClean="0"/>
              <a:t>1.4d*log(d/e)</a:t>
            </a:r>
          </a:p>
          <a:p>
            <a:endParaRPr lang="en-US" altLang="zh-CN" dirty="0" smtClean="0"/>
          </a:p>
          <a:p>
            <a:r>
              <a:rPr lang="zh-CN" altLang="en-US" dirty="0" smtClean="0"/>
              <a:t>例：周期为</a:t>
            </a:r>
            <a:r>
              <a:rPr lang="en-US" altLang="zh-CN" dirty="0" smtClean="0"/>
              <a:t>d</a:t>
            </a:r>
            <a:r>
              <a:rPr lang="zh-CN" altLang="en-US" dirty="0" smtClean="0"/>
              <a:t>的维吉尼亚密码</a:t>
            </a:r>
            <a:endParaRPr lang="en-US" altLang="zh-CN" dirty="0" smtClean="0"/>
          </a:p>
          <a:p>
            <a:pPr lvl="1"/>
            <a:r>
              <a:rPr lang="zh-CN" altLang="en-US" dirty="0" smtClean="0"/>
              <a:t>唯一解距离：</a:t>
            </a:r>
            <a:r>
              <a:rPr lang="en-US" altLang="zh-CN" dirty="0" smtClean="0"/>
              <a:t>log26</a:t>
            </a:r>
            <a:r>
              <a:rPr lang="en-US" altLang="zh-CN" baseline="30000" dirty="0" smtClean="0"/>
              <a:t>d</a:t>
            </a:r>
            <a:r>
              <a:rPr lang="en-US" altLang="zh-CN" dirty="0" smtClean="0"/>
              <a:t>/0.6≈1.9d</a:t>
            </a:r>
            <a:endParaRPr lang="zh-CN" altLang="en-US"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57</a:t>
            </a:fld>
            <a:endParaRPr lang="zh-CN" altLang="en-US"/>
          </a:p>
        </p:txBody>
      </p:sp>
      <p:graphicFrame>
        <p:nvGraphicFramePr>
          <p:cNvPr id="174082" name="Object 2"/>
          <p:cNvGraphicFramePr>
            <a:graphicFrameLocks noChangeAspect="1"/>
          </p:cNvGraphicFramePr>
          <p:nvPr>
            <p:extLst>
              <p:ext uri="{D42A27DB-BD31-4B8C-83A1-F6EECF244321}">
                <p14:modId xmlns:p14="http://schemas.microsoft.com/office/powerpoint/2010/main" val="3708888292"/>
              </p:ext>
            </p:extLst>
          </p:nvPr>
        </p:nvGraphicFramePr>
        <p:xfrm>
          <a:off x="1835696" y="1916832"/>
          <a:ext cx="2547937" cy="688975"/>
        </p:xfrm>
        <a:graphic>
          <a:graphicData uri="http://schemas.openxmlformats.org/presentationml/2006/ole">
            <mc:AlternateContent xmlns:mc="http://schemas.openxmlformats.org/markup-compatibility/2006">
              <mc:Choice xmlns:v="urn:schemas-microsoft-com:vml" Requires="v">
                <p:oleObj spid="_x0000_s44142" name="Equation" r:id="rId3" imgW="1460160" imgH="393480" progId="Equation.DSMT4">
                  <p:embed/>
                </p:oleObj>
              </mc:Choice>
              <mc:Fallback>
                <p:oleObj name="Equation" r:id="rId3" imgW="1460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16832"/>
                        <a:ext cx="254793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流程图: 可选过程 5">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7" name="流程图: 可选过程 6">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8" name="流程图: 可选过程 7">
            <a:hlinkClick r:id="rId7"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9" name="流程图: 可选过程 8">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6523670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三、“随机”密码的模糊度</a:t>
            </a:r>
            <a:endParaRPr lang="zh-CN" altLang="en-US" dirty="0"/>
          </a:p>
        </p:txBody>
      </p:sp>
      <p:sp>
        <p:nvSpPr>
          <p:cNvPr id="3" name="内容占位符 2"/>
          <p:cNvSpPr>
            <a:spLocks noGrp="1"/>
          </p:cNvSpPr>
          <p:nvPr>
            <p:ph idx="1"/>
          </p:nvPr>
        </p:nvSpPr>
        <p:spPr/>
        <p:txBody>
          <a:bodyPr/>
          <a:lstStyle/>
          <a:p>
            <a:r>
              <a:rPr lang="zh-CN" altLang="en-US" dirty="0" smtClean="0"/>
              <a:t>一般</a:t>
            </a:r>
            <a:r>
              <a:rPr lang="zh-CN" altLang="en-US" dirty="0" smtClean="0"/>
              <a:t>密码系统的</a:t>
            </a:r>
            <a:r>
              <a:rPr lang="zh-CN" altLang="en-US" dirty="0" smtClean="0"/>
              <a:t>模糊度分析情况</a:t>
            </a:r>
            <a:r>
              <a:rPr lang="zh-CN" altLang="en-US" dirty="0" smtClean="0"/>
              <a:t>复杂</a:t>
            </a:r>
            <a:endParaRPr lang="en-US" altLang="zh-CN" dirty="0" smtClean="0"/>
          </a:p>
          <a:p>
            <a:pPr lvl="1"/>
            <a:r>
              <a:rPr lang="zh-CN" altLang="en-US" dirty="0" smtClean="0"/>
              <a:t>密码算法的复杂性</a:t>
            </a:r>
            <a:endParaRPr lang="en-US" altLang="zh-CN" dirty="0" smtClean="0"/>
          </a:p>
          <a:p>
            <a:pPr lvl="1"/>
            <a:r>
              <a:rPr lang="zh-CN" altLang="en-US" dirty="0" smtClean="0"/>
              <a:t>语言结构的复杂性</a:t>
            </a:r>
            <a:endParaRPr lang="en-US" altLang="zh-CN" dirty="0" smtClean="0"/>
          </a:p>
          <a:p>
            <a:endParaRPr lang="en-US" altLang="zh-CN" dirty="0" smtClean="0"/>
          </a:p>
          <a:p>
            <a:r>
              <a:rPr lang="zh-CN" altLang="en-US" dirty="0" smtClean="0"/>
              <a:t>考虑应用“随机”密码的模糊度公式分析</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5666095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如何</a:t>
            </a:r>
            <a:r>
              <a:rPr lang="zh-CN" altLang="en-US" dirty="0" smtClean="0"/>
              <a:t>分析应用在结构复杂语言上的密码系统？</a:t>
            </a:r>
            <a:endParaRPr lang="en-US" altLang="zh-CN" dirty="0" smtClean="0"/>
          </a:p>
          <a:p>
            <a:endParaRPr lang="en-US" altLang="zh-CN" dirty="0" smtClean="0"/>
          </a:p>
          <a:p>
            <a:r>
              <a:rPr lang="zh-CN" altLang="en-US" dirty="0" smtClean="0"/>
              <a:t>提出“随机”</a:t>
            </a:r>
            <a:r>
              <a:rPr lang="zh-CN" altLang="en-US" dirty="0" smtClean="0"/>
              <a:t>密码的概念</a:t>
            </a:r>
            <a:r>
              <a:rPr lang="zh-CN" altLang="en-US" dirty="0" smtClean="0"/>
              <a:t>。做如下假设：</a:t>
            </a:r>
            <a:endParaRPr lang="en-US" altLang="zh-CN" dirty="0" smtClean="0"/>
          </a:p>
          <a:p>
            <a:pPr marL="914400" lvl="1" indent="-457200">
              <a:buAutoNum type="arabicParenBoth"/>
            </a:pPr>
            <a:r>
              <a:rPr lang="zh-CN" altLang="en-US" dirty="0" smtClean="0"/>
              <a:t>有</a:t>
            </a:r>
            <a:r>
              <a:rPr lang="en-US" altLang="zh-CN" dirty="0" smtClean="0"/>
              <a:t>G</a:t>
            </a:r>
            <a:r>
              <a:rPr lang="zh-CN" altLang="en-US" dirty="0" smtClean="0"/>
              <a:t>个字母，长度为</a:t>
            </a:r>
            <a:r>
              <a:rPr lang="en-US" altLang="zh-CN" dirty="0" smtClean="0"/>
              <a:t>N</a:t>
            </a:r>
            <a:r>
              <a:rPr lang="zh-CN" altLang="en-US" dirty="0" smtClean="0"/>
              <a:t>的消息共</a:t>
            </a:r>
            <a:r>
              <a:rPr lang="en-US" altLang="zh-CN" dirty="0" smtClean="0"/>
              <a:t>T=G</a:t>
            </a:r>
            <a:r>
              <a:rPr lang="en-US" altLang="zh-CN" baseline="30000" dirty="0" smtClean="0"/>
              <a:t>N</a:t>
            </a:r>
            <a:r>
              <a:rPr lang="en-US" altLang="zh-CN" dirty="0" smtClean="0"/>
              <a:t>=2</a:t>
            </a:r>
            <a:r>
              <a:rPr lang="en-US" altLang="zh-CN" baseline="30000" dirty="0" smtClean="0"/>
              <a:t>R</a:t>
            </a:r>
            <a:r>
              <a:rPr lang="en-US" altLang="zh-CN" baseline="10000" dirty="0" smtClean="0"/>
              <a:t>0</a:t>
            </a:r>
            <a:r>
              <a:rPr lang="en-US" altLang="zh-CN" baseline="30000" dirty="0" smtClean="0"/>
              <a:t>N</a:t>
            </a:r>
            <a:r>
              <a:rPr lang="zh-CN" altLang="en-US" dirty="0" smtClean="0"/>
              <a:t>个，</a:t>
            </a:r>
            <a:r>
              <a:rPr lang="en-US" altLang="zh-CN" dirty="0" smtClean="0"/>
              <a:t>R</a:t>
            </a:r>
            <a:r>
              <a:rPr lang="en-US" altLang="zh-CN" baseline="-25000" dirty="0" smtClean="0"/>
              <a:t>0</a:t>
            </a:r>
            <a:r>
              <a:rPr lang="en-US" altLang="zh-CN" dirty="0" smtClean="0"/>
              <a:t>=log</a:t>
            </a:r>
            <a:r>
              <a:rPr lang="en-US" altLang="zh-CN" baseline="-25000" dirty="0" smtClean="0"/>
              <a:t>2</a:t>
            </a:r>
            <a:r>
              <a:rPr lang="en-US" altLang="zh-CN" dirty="0" smtClean="0"/>
              <a:t>G</a:t>
            </a:r>
            <a:r>
              <a:rPr lang="zh-CN" altLang="en-US" dirty="0" smtClean="0"/>
              <a:t>。长度为</a:t>
            </a:r>
            <a:r>
              <a:rPr lang="en-US" altLang="zh-CN" dirty="0" smtClean="0"/>
              <a:t>N</a:t>
            </a:r>
            <a:r>
              <a:rPr lang="zh-CN" altLang="en-US" dirty="0" smtClean="0"/>
              <a:t>的密文也有</a:t>
            </a:r>
            <a:r>
              <a:rPr lang="en-US" altLang="zh-CN" dirty="0" smtClean="0"/>
              <a:t>T</a:t>
            </a:r>
            <a:r>
              <a:rPr lang="zh-CN" altLang="en-US" dirty="0" smtClean="0"/>
              <a:t>个。</a:t>
            </a:r>
            <a:endParaRPr lang="en-US" altLang="zh-CN" dirty="0" smtClean="0"/>
          </a:p>
          <a:p>
            <a:pPr marL="914400" lvl="1" indent="-457200">
              <a:buAutoNum type="arabicParenBoth"/>
            </a:pPr>
            <a:r>
              <a:rPr lang="en-US" altLang="zh-CN" dirty="0" smtClean="0"/>
              <a:t>T</a:t>
            </a:r>
            <a:r>
              <a:rPr lang="zh-CN" altLang="en-US" dirty="0" smtClean="0"/>
              <a:t>个消息可划分为两组：一组的先验概率值较大且均等，另一组的先验概率总和小到可以忽略。高概率组有</a:t>
            </a:r>
            <a:r>
              <a:rPr lang="en-US" altLang="zh-CN" dirty="0" smtClean="0"/>
              <a:t>S=2</a:t>
            </a:r>
            <a:r>
              <a:rPr lang="en-US" altLang="zh-CN" baseline="30000" dirty="0" smtClean="0"/>
              <a:t>RN</a:t>
            </a:r>
            <a:r>
              <a:rPr lang="zh-CN" altLang="en-US" dirty="0" smtClean="0"/>
              <a:t>个消息，其中</a:t>
            </a:r>
            <a:r>
              <a:rPr lang="en-US" altLang="zh-CN" dirty="0" smtClean="0"/>
              <a:t>R=H(M)/N</a:t>
            </a:r>
            <a:r>
              <a:rPr lang="zh-CN" altLang="en-US" dirty="0" smtClean="0"/>
              <a:t>，是信源中平均每个字母的熵。</a:t>
            </a:r>
            <a:endParaRPr lang="en-US" altLang="zh-CN" dirty="0" smtClean="0"/>
          </a:p>
          <a:p>
            <a:pPr marL="914400" lvl="1" indent="-457200">
              <a:buAutoNum type="arabicParenBoth"/>
            </a:pPr>
            <a:r>
              <a:rPr lang="zh-CN" altLang="en-US" dirty="0" smtClean="0"/>
              <a:t>若有</a:t>
            </a:r>
            <a:r>
              <a:rPr lang="en-US" altLang="zh-CN" dirty="0" smtClean="0"/>
              <a:t>u</a:t>
            </a:r>
            <a:r>
              <a:rPr lang="zh-CN" altLang="en-US" dirty="0" smtClean="0"/>
              <a:t>个不同的等概密钥，则从每个密文引出</a:t>
            </a:r>
            <a:r>
              <a:rPr lang="en-US" altLang="zh-CN" dirty="0" smtClean="0"/>
              <a:t>u</a:t>
            </a:r>
            <a:r>
              <a:rPr lang="zh-CN" altLang="en-US" dirty="0" smtClean="0"/>
              <a:t>条线。“随机”密码中，认为这些线随机地连到消息中。“随机”密码即是这样一个映射图表示的密码系统。</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40591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概率模型</a:t>
            </a:r>
            <a:endParaRPr lang="en-US" dirty="0"/>
          </a:p>
        </p:txBody>
      </p:sp>
      <p:sp>
        <p:nvSpPr>
          <p:cNvPr id="3" name="内容占位符 2"/>
          <p:cNvSpPr>
            <a:spLocks noGrp="1"/>
          </p:cNvSpPr>
          <p:nvPr>
            <p:ph idx="1"/>
          </p:nvPr>
        </p:nvSpPr>
        <p:spPr/>
        <p:txBody>
          <a:bodyPr>
            <a:noAutofit/>
          </a:bodyPr>
          <a:lstStyle/>
          <a:p>
            <a:r>
              <a:rPr lang="zh-CN" altLang="en-US" sz="2400" dirty="0" smtClean="0">
                <a:solidFill>
                  <a:srgbClr val="FF0000"/>
                </a:solidFill>
              </a:rPr>
              <a:t>消息空间：</a:t>
            </a:r>
            <a:endParaRPr lang="en-US" altLang="zh-CN" sz="2400" dirty="0" smtClean="0">
              <a:solidFill>
                <a:srgbClr val="FF0000"/>
              </a:solidFill>
            </a:endParaRPr>
          </a:p>
          <a:p>
            <a:pPr lvl="1"/>
            <a:r>
              <a:rPr lang="zh-CN" altLang="en-US" sz="2000" dirty="0" smtClean="0"/>
              <a:t>有限消息集合</a:t>
            </a:r>
            <a:r>
              <a:rPr lang="en-US" altLang="zh-CN" sz="2000" dirty="0" smtClean="0"/>
              <a:t>M</a:t>
            </a:r>
          </a:p>
          <a:p>
            <a:pPr lvl="1"/>
            <a:r>
              <a:rPr lang="zh-CN" altLang="en-US" sz="2000" dirty="0" smtClean="0"/>
              <a:t>信源</a:t>
            </a:r>
            <a:r>
              <a:rPr lang="zh-CN" altLang="en-US" sz="2000" dirty="0"/>
              <a:t>以</a:t>
            </a:r>
            <a:r>
              <a:rPr lang="zh-CN" altLang="en-US" sz="2000" dirty="0" smtClean="0"/>
              <a:t>先验概率</a:t>
            </a:r>
            <a:r>
              <a:rPr lang="en-US" altLang="zh-CN" sz="2000" dirty="0" smtClean="0">
                <a:solidFill>
                  <a:schemeClr val="tx2"/>
                </a:solidFill>
              </a:rPr>
              <a:t>q</a:t>
            </a:r>
            <a:r>
              <a:rPr lang="en-US" altLang="zh-CN" sz="2000" baseline="-25000" dirty="0" smtClean="0">
                <a:solidFill>
                  <a:schemeClr val="tx2"/>
                </a:solidFill>
              </a:rPr>
              <a:t>1</a:t>
            </a:r>
            <a:r>
              <a:rPr lang="en-US" altLang="zh-CN" sz="2000" dirty="0" smtClean="0">
                <a:solidFill>
                  <a:schemeClr val="tx2"/>
                </a:solidFill>
              </a:rPr>
              <a:t>,q</a:t>
            </a:r>
            <a:r>
              <a:rPr lang="en-US" altLang="zh-CN" sz="2000" baseline="-25000" dirty="0" smtClean="0">
                <a:solidFill>
                  <a:schemeClr val="tx2"/>
                </a:solidFill>
              </a:rPr>
              <a:t>2</a:t>
            </a:r>
            <a:r>
              <a:rPr lang="en-US" altLang="zh-CN" sz="2000" dirty="0">
                <a:solidFill>
                  <a:schemeClr val="tx2"/>
                </a:solidFill>
              </a:rPr>
              <a:t>,…,</a:t>
            </a:r>
            <a:r>
              <a:rPr lang="en-US" altLang="zh-CN" sz="2000" dirty="0" err="1" smtClean="0">
                <a:solidFill>
                  <a:schemeClr val="tx2"/>
                </a:solidFill>
              </a:rPr>
              <a:t>q</a:t>
            </a:r>
            <a:r>
              <a:rPr lang="en-US" altLang="zh-CN" sz="2000" baseline="-25000" dirty="0" err="1" smtClean="0">
                <a:solidFill>
                  <a:schemeClr val="tx2"/>
                </a:solidFill>
              </a:rPr>
              <a:t>r</a:t>
            </a:r>
            <a:r>
              <a:rPr lang="zh-CN" altLang="en-US" sz="2000" dirty="0" smtClean="0"/>
              <a:t>产生消息</a:t>
            </a:r>
            <a:r>
              <a:rPr lang="en-US" altLang="zh-CN" sz="2000" dirty="0" smtClean="0">
                <a:solidFill>
                  <a:schemeClr val="accent5"/>
                </a:solidFill>
              </a:rPr>
              <a:t>m</a:t>
            </a:r>
            <a:r>
              <a:rPr lang="en-US" altLang="zh-CN" sz="2000" baseline="-25000" dirty="0" smtClean="0">
                <a:solidFill>
                  <a:schemeClr val="accent5"/>
                </a:solidFill>
              </a:rPr>
              <a:t>1</a:t>
            </a:r>
            <a:r>
              <a:rPr lang="en-US" altLang="zh-CN" sz="2000" dirty="0" smtClean="0">
                <a:solidFill>
                  <a:schemeClr val="accent5"/>
                </a:solidFill>
              </a:rPr>
              <a:t>,m</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m</a:t>
            </a:r>
            <a:r>
              <a:rPr lang="en-US" altLang="zh-CN" sz="2000" baseline="-25000" dirty="0" err="1" smtClean="0">
                <a:solidFill>
                  <a:schemeClr val="accent5"/>
                </a:solidFill>
              </a:rPr>
              <a:t>r</a:t>
            </a:r>
            <a:endParaRPr lang="en-US" altLang="zh-CN" sz="2000" baseline="-25000" dirty="0" smtClean="0">
              <a:solidFill>
                <a:schemeClr val="accent5"/>
              </a:solidFill>
            </a:endParaRPr>
          </a:p>
          <a:p>
            <a:pPr lvl="1"/>
            <a:r>
              <a:rPr lang="zh-CN" altLang="en-US" sz="2000" dirty="0" smtClean="0"/>
              <a:t>无意义消息的概率为</a:t>
            </a:r>
            <a:r>
              <a:rPr lang="en-US" altLang="zh-CN" sz="2000" dirty="0" smtClean="0"/>
              <a:t>0</a:t>
            </a:r>
            <a:endParaRPr lang="en-US" altLang="zh-CN" sz="2000" dirty="0"/>
          </a:p>
          <a:p>
            <a:pPr lvl="1"/>
            <a:endParaRPr lang="en-US" altLang="zh-CN" sz="2000" dirty="0" smtClean="0">
              <a:solidFill>
                <a:srgbClr val="FF0000"/>
              </a:solidFill>
            </a:endParaRPr>
          </a:p>
          <a:p>
            <a:r>
              <a:rPr lang="zh-CN" altLang="en-US" sz="2400" dirty="0" smtClean="0">
                <a:solidFill>
                  <a:srgbClr val="FF0000"/>
                </a:solidFill>
              </a:rPr>
              <a:t>密钥集空间：</a:t>
            </a:r>
            <a:endParaRPr lang="en-US" altLang="zh-CN" sz="2400" dirty="0" smtClean="0">
              <a:solidFill>
                <a:srgbClr val="FF0000"/>
              </a:solidFill>
            </a:endParaRPr>
          </a:p>
          <a:p>
            <a:pPr lvl="1"/>
            <a:r>
              <a:rPr lang="zh-CN" altLang="en-US" sz="2000" dirty="0" smtClean="0"/>
              <a:t>有限密钥空间</a:t>
            </a:r>
            <a:r>
              <a:rPr lang="en-US" altLang="zh-CN" sz="2000" dirty="0" smtClean="0"/>
              <a:t>K</a:t>
            </a:r>
            <a:endParaRPr lang="en-US" altLang="zh-CN" sz="2000" dirty="0"/>
          </a:p>
          <a:p>
            <a:pPr lvl="1"/>
            <a:r>
              <a:rPr lang="zh-CN" altLang="en-US" sz="2000" dirty="0" smtClean="0"/>
              <a:t>密钥源以先验概率</a:t>
            </a:r>
            <a:r>
              <a:rPr lang="en-US" altLang="zh-CN" sz="2000" dirty="0" smtClean="0">
                <a:solidFill>
                  <a:schemeClr val="tx2"/>
                </a:solidFill>
              </a:rPr>
              <a:t>p</a:t>
            </a:r>
            <a:r>
              <a:rPr lang="en-US" altLang="zh-CN" sz="2000" baseline="-25000" dirty="0" smtClean="0">
                <a:solidFill>
                  <a:schemeClr val="tx2"/>
                </a:solidFill>
              </a:rPr>
              <a:t>1</a:t>
            </a:r>
            <a:r>
              <a:rPr lang="en-US" altLang="zh-CN" sz="2000" dirty="0" smtClean="0">
                <a:solidFill>
                  <a:schemeClr val="tx2"/>
                </a:solidFill>
              </a:rPr>
              <a:t>,p</a:t>
            </a:r>
            <a:r>
              <a:rPr lang="en-US" altLang="zh-CN" sz="2000" baseline="-25000" dirty="0" smtClean="0">
                <a:solidFill>
                  <a:schemeClr val="tx2"/>
                </a:solidFill>
              </a:rPr>
              <a:t>2</a:t>
            </a:r>
            <a:r>
              <a:rPr lang="en-US" altLang="zh-CN" sz="2000" dirty="0" smtClean="0">
                <a:solidFill>
                  <a:schemeClr val="tx2"/>
                </a:solidFill>
              </a:rPr>
              <a:t>,…,</a:t>
            </a:r>
            <a:r>
              <a:rPr lang="en-US" altLang="zh-CN" sz="2000" dirty="0" err="1" smtClean="0">
                <a:solidFill>
                  <a:schemeClr val="tx2"/>
                </a:solidFill>
              </a:rPr>
              <a:t>p</a:t>
            </a:r>
            <a:r>
              <a:rPr lang="en-US" altLang="zh-CN" sz="2000" baseline="-25000" dirty="0" err="1" smtClean="0">
                <a:solidFill>
                  <a:schemeClr val="tx2"/>
                </a:solidFill>
              </a:rPr>
              <a:t>s</a:t>
            </a:r>
            <a:r>
              <a:rPr lang="zh-CN" altLang="en-US" sz="2000" dirty="0" smtClean="0"/>
              <a:t>产生密钥</a:t>
            </a:r>
            <a:r>
              <a:rPr lang="en-US" altLang="zh-CN" sz="2000" dirty="0" smtClean="0">
                <a:solidFill>
                  <a:schemeClr val="accent5"/>
                </a:solidFill>
              </a:rPr>
              <a:t>k</a:t>
            </a:r>
            <a:r>
              <a:rPr lang="en-US" altLang="zh-CN" sz="2000" baseline="-25000" dirty="0" smtClean="0">
                <a:solidFill>
                  <a:schemeClr val="accent5"/>
                </a:solidFill>
              </a:rPr>
              <a:t>1</a:t>
            </a:r>
            <a:r>
              <a:rPr lang="en-US" altLang="zh-CN" sz="2000" dirty="0" smtClean="0">
                <a:solidFill>
                  <a:schemeClr val="accent5"/>
                </a:solidFill>
              </a:rPr>
              <a:t>,k</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k</a:t>
            </a:r>
            <a:r>
              <a:rPr lang="en-US" altLang="zh-CN" sz="2000" baseline="-25000" dirty="0" err="1" smtClean="0">
                <a:solidFill>
                  <a:schemeClr val="accent5"/>
                </a:solidFill>
              </a:rPr>
              <a:t>s</a:t>
            </a:r>
            <a:endParaRPr lang="en-US" altLang="zh-CN" sz="2000" dirty="0" smtClean="0">
              <a:solidFill>
                <a:schemeClr val="accent5"/>
              </a:solidFill>
            </a:endParaRPr>
          </a:p>
          <a:p>
            <a:pPr lvl="1"/>
            <a:endParaRPr lang="en-US" altLang="zh-CN" sz="2000" dirty="0" smtClean="0"/>
          </a:p>
          <a:p>
            <a:r>
              <a:rPr lang="zh-CN" altLang="en-US" sz="2400" dirty="0" smtClean="0">
                <a:solidFill>
                  <a:srgbClr val="FF0000"/>
                </a:solidFill>
              </a:rPr>
              <a:t>密文空间：</a:t>
            </a:r>
            <a:endParaRPr lang="en-US" altLang="zh-CN" sz="2400" dirty="0" smtClean="0">
              <a:solidFill>
                <a:srgbClr val="FF0000"/>
              </a:solidFill>
            </a:endParaRPr>
          </a:p>
          <a:p>
            <a:pPr lvl="1"/>
            <a:r>
              <a:rPr lang="zh-CN" altLang="en-US" sz="2000" dirty="0" smtClean="0"/>
              <a:t>有限密文集合</a:t>
            </a:r>
            <a:r>
              <a:rPr lang="en-US" altLang="zh-CN" sz="2000" dirty="0"/>
              <a:t>C</a:t>
            </a:r>
            <a:endParaRPr lang="en-US" altLang="zh-CN" sz="2000" dirty="0" smtClean="0"/>
          </a:p>
          <a:p>
            <a:pPr lvl="1"/>
            <a:r>
              <a:rPr lang="zh-CN" altLang="en-US" sz="2000" dirty="0" smtClean="0"/>
              <a:t>密文</a:t>
            </a:r>
            <a:r>
              <a:rPr lang="en-US" altLang="zh-CN" sz="2000" dirty="0" smtClean="0">
                <a:solidFill>
                  <a:schemeClr val="accent5"/>
                </a:solidFill>
              </a:rPr>
              <a:t>c</a:t>
            </a:r>
            <a:r>
              <a:rPr lang="en-US" altLang="zh-CN" sz="2000" baseline="-25000" dirty="0" smtClean="0">
                <a:solidFill>
                  <a:schemeClr val="accent5"/>
                </a:solidFill>
              </a:rPr>
              <a:t>1</a:t>
            </a:r>
            <a:r>
              <a:rPr lang="en-US" altLang="zh-CN" sz="2000" dirty="0" smtClean="0">
                <a:solidFill>
                  <a:schemeClr val="accent5"/>
                </a:solidFill>
              </a:rPr>
              <a:t>,c</a:t>
            </a:r>
            <a:r>
              <a:rPr lang="en-US" altLang="zh-CN" sz="2000" baseline="-25000" dirty="0" smtClean="0">
                <a:solidFill>
                  <a:schemeClr val="accent5"/>
                </a:solidFill>
              </a:rPr>
              <a:t>2</a:t>
            </a:r>
            <a:r>
              <a:rPr lang="en-US" altLang="zh-CN" sz="2000" dirty="0" smtClean="0">
                <a:solidFill>
                  <a:schemeClr val="accent5"/>
                </a:solidFill>
              </a:rPr>
              <a:t>,…,</a:t>
            </a:r>
            <a:r>
              <a:rPr lang="en-US" altLang="zh-CN" sz="2000" dirty="0" err="1" smtClean="0">
                <a:solidFill>
                  <a:schemeClr val="accent5"/>
                </a:solidFill>
              </a:rPr>
              <a:t>c</a:t>
            </a:r>
            <a:r>
              <a:rPr lang="en-US" altLang="zh-CN" sz="2000" baseline="-25000" dirty="0" err="1" smtClean="0">
                <a:solidFill>
                  <a:schemeClr val="accent5"/>
                </a:solidFill>
              </a:rPr>
              <a:t>t</a:t>
            </a:r>
            <a:r>
              <a:rPr lang="zh-CN" altLang="en-US" sz="2000" dirty="0" smtClean="0"/>
              <a:t>的先验概率由消息和密钥的先验概率共同决定</a:t>
            </a:r>
            <a:endParaRPr lang="en-US" altLang="zh-CN" sz="2000"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884933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模糊度近似计算：</a:t>
            </a:r>
            <a:endParaRPr lang="en-US" altLang="zh-CN" dirty="0" smtClean="0"/>
          </a:p>
          <a:p>
            <a:pPr lvl="1"/>
            <a:r>
              <a:rPr lang="zh-CN" altLang="en-US" dirty="0" smtClean="0"/>
              <a:t>从某密文有</a:t>
            </a:r>
            <a:r>
              <a:rPr lang="en-US" altLang="zh-CN" dirty="0" smtClean="0"/>
              <a:t>m</a:t>
            </a:r>
            <a:r>
              <a:rPr lang="zh-CN" altLang="en-US" dirty="0" smtClean="0"/>
              <a:t>条线连回高概率消息组的概率为</a:t>
            </a:r>
            <a:endParaRPr lang="en-US" altLang="zh-CN" dirty="0" smtClean="0"/>
          </a:p>
          <a:p>
            <a:pPr lvl="1"/>
            <a:endParaRPr lang="en-US" altLang="zh-CN" dirty="0" smtClean="0"/>
          </a:p>
          <a:p>
            <a:pPr lvl="1"/>
            <a:endParaRPr lang="en-US" altLang="zh-CN" dirty="0" smtClean="0"/>
          </a:p>
          <a:p>
            <a:pPr lvl="1"/>
            <a:r>
              <a:rPr lang="zh-CN" altLang="en-US" dirty="0" smtClean="0"/>
              <a:t>该密文的概率为</a:t>
            </a:r>
            <a:r>
              <a:rPr lang="en-US" altLang="zh-CN" dirty="0" smtClean="0"/>
              <a:t>m/S</a:t>
            </a:r>
            <a:r>
              <a:rPr lang="zh-CN" altLang="en-US" dirty="0"/>
              <a:t>，每条连线概率为</a:t>
            </a:r>
            <a:r>
              <a:rPr lang="en-US" altLang="zh-CN" dirty="0" smtClean="0"/>
              <a:t>1/u</a:t>
            </a:r>
            <a:endParaRPr lang="en-US" altLang="zh-CN" dirty="0"/>
          </a:p>
          <a:p>
            <a:pPr lvl="1"/>
            <a:r>
              <a:rPr lang="zh-CN" altLang="en-US" dirty="0" smtClean="0"/>
              <a:t>共需</a:t>
            </a:r>
            <a:r>
              <a:rPr lang="zh-CN" altLang="en-US" dirty="0"/>
              <a:t>考虑</a:t>
            </a:r>
            <a:r>
              <a:rPr lang="en-US" altLang="zh-CN" dirty="0" smtClean="0"/>
              <a:t>T</a:t>
            </a:r>
            <a:r>
              <a:rPr lang="zh-CN" altLang="en-US" dirty="0"/>
              <a:t>个</a:t>
            </a:r>
            <a:r>
              <a:rPr lang="zh-CN" altLang="en-US" dirty="0" smtClean="0"/>
              <a:t>密文</a:t>
            </a:r>
            <a:endParaRPr lang="en-US" altLang="zh-CN" dirty="0" smtClean="0"/>
          </a:p>
          <a:p>
            <a:pPr lvl="1"/>
            <a:r>
              <a:rPr lang="zh-CN" altLang="en-US" dirty="0" smtClean="0"/>
              <a:t>当该密文被截获时，密钥模糊度是</a:t>
            </a:r>
            <a:r>
              <a:rPr lang="en-US" altLang="zh-CN" dirty="0" smtClean="0"/>
              <a:t>log m</a:t>
            </a:r>
            <a:endParaRPr lang="en-US" altLang="zh-CN" dirty="0"/>
          </a:p>
          <a:p>
            <a:pPr lvl="1"/>
            <a:r>
              <a:rPr lang="zh-CN" altLang="en-US" dirty="0" smtClean="0"/>
              <a:t>则模糊度为</a:t>
            </a:r>
            <a:endParaRPr lang="zh-CN" altLang="en-US" dirty="0"/>
          </a:p>
        </p:txBody>
      </p:sp>
      <p:graphicFrame>
        <p:nvGraphicFramePr>
          <p:cNvPr id="152577" name="Object 1"/>
          <p:cNvGraphicFramePr>
            <a:graphicFrameLocks noChangeAspect="1"/>
          </p:cNvGraphicFramePr>
          <p:nvPr>
            <p:extLst>
              <p:ext uri="{D42A27DB-BD31-4B8C-83A1-F6EECF244321}">
                <p14:modId xmlns:p14="http://schemas.microsoft.com/office/powerpoint/2010/main" val="1416823596"/>
              </p:ext>
            </p:extLst>
          </p:nvPr>
        </p:nvGraphicFramePr>
        <p:xfrm>
          <a:off x="1470025" y="2205038"/>
          <a:ext cx="6329363" cy="892175"/>
        </p:xfrm>
        <a:graphic>
          <a:graphicData uri="http://schemas.openxmlformats.org/presentationml/2006/ole">
            <mc:AlternateContent xmlns:mc="http://schemas.openxmlformats.org/markup-compatibility/2006">
              <mc:Choice xmlns:v="urn:schemas-microsoft-com:vml" Requires="v">
                <p:oleObj spid="_x0000_s33451" name="Equation" r:id="rId4" imgW="3619440" imgH="507960" progId="Equation.DSMT4">
                  <p:embed/>
                </p:oleObj>
              </mc:Choice>
              <mc:Fallback>
                <p:oleObj name="Equation" r:id="rId4" imgW="3619440" imgH="507960" progId="Equation.DSMT4">
                  <p:embed/>
                  <p:pic>
                    <p:nvPicPr>
                      <p:cNvPr id="0" name=""/>
                      <p:cNvPicPr>
                        <a:picLocks noChangeAspect="1" noChangeArrowheads="1"/>
                      </p:cNvPicPr>
                      <p:nvPr/>
                    </p:nvPicPr>
                    <p:blipFill>
                      <a:blip r:embed="rId5"/>
                      <a:srcRect/>
                      <a:stretch>
                        <a:fillRect/>
                      </a:stretch>
                    </p:blipFill>
                    <p:spPr bwMode="auto">
                      <a:xfrm>
                        <a:off x="1470025" y="2205038"/>
                        <a:ext cx="6329363"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
          <p:cNvGraphicFramePr>
            <a:graphicFrameLocks noChangeAspect="1"/>
          </p:cNvGraphicFramePr>
          <p:nvPr>
            <p:extLst>
              <p:ext uri="{D42A27DB-BD31-4B8C-83A1-F6EECF244321}">
                <p14:modId xmlns:p14="http://schemas.microsoft.com/office/powerpoint/2010/main" val="3822868823"/>
              </p:ext>
            </p:extLst>
          </p:nvPr>
        </p:nvGraphicFramePr>
        <p:xfrm>
          <a:off x="899592" y="4725144"/>
          <a:ext cx="7731126" cy="1693862"/>
        </p:xfrm>
        <a:graphic>
          <a:graphicData uri="http://schemas.openxmlformats.org/presentationml/2006/ole">
            <mc:AlternateContent xmlns:mc="http://schemas.openxmlformats.org/markup-compatibility/2006">
              <mc:Choice xmlns:v="urn:schemas-microsoft-com:vml" Requires="v">
                <p:oleObj spid="_x0000_s33452" name="Equation" r:id="rId6" imgW="4419360" imgH="965160" progId="Equation.DSMT4">
                  <p:embed/>
                </p:oleObj>
              </mc:Choice>
              <mc:Fallback>
                <p:oleObj name="Equation" r:id="rId6" imgW="4419360" imgH="965160" progId="Equation.DSMT4">
                  <p:embed/>
                  <p:pic>
                    <p:nvPicPr>
                      <p:cNvPr id="0" name=""/>
                      <p:cNvPicPr>
                        <a:picLocks noChangeAspect="1" noChangeArrowheads="1"/>
                      </p:cNvPicPr>
                      <p:nvPr/>
                    </p:nvPicPr>
                    <p:blipFill>
                      <a:blip r:embed="rId7"/>
                      <a:srcRect/>
                      <a:stretch>
                        <a:fillRect/>
                      </a:stretch>
                    </p:blipFill>
                    <p:spPr bwMode="auto">
                      <a:xfrm>
                        <a:off x="899592" y="4725144"/>
                        <a:ext cx="7731126" cy="169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9" name="流程图: 可选过程 8">
            <a:hlinkClick r:id="rId8"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9"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10"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2" name="流程图: 可选过程 11">
            <a:hlinkClick r:id="rId11"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6464884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3" name="Picture 1" descr="C:\Documents and Settings\Eric Lee\桌面\未标题-1.gif"/>
          <p:cNvPicPr>
            <a:picLocks noChangeAspect="1" noChangeArrowheads="1"/>
          </p:cNvPicPr>
          <p:nvPr/>
        </p:nvPicPr>
        <p:blipFill>
          <a:blip r:embed="rId2" cstate="print"/>
          <a:srcRect/>
          <a:stretch>
            <a:fillRect/>
          </a:stretch>
        </p:blipFill>
        <p:spPr bwMode="auto">
          <a:xfrm>
            <a:off x="251520" y="980728"/>
            <a:ext cx="8572560" cy="4812323"/>
          </a:xfrm>
          <a:prstGeom prst="rect">
            <a:avLst/>
          </a:prstGeom>
          <a:noFill/>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61</a:t>
            </a:fld>
            <a:endParaRPr lang="en-US" altLang="zh-CN" dirty="0"/>
          </a:p>
        </p:txBody>
      </p:sp>
      <p:sp>
        <p:nvSpPr>
          <p:cNvPr id="5" name="流程图: 可选过程 4">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6" name="流程图: 可选过程 5">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7" name="流程图: 可选过程 6">
            <a:hlinkClick r:id="rId5"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8" name="流程图: 可选过程 7">
            <a:hlinkClick r:id="rId6"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6961777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“随机”密码的模糊度公式需要修正</a:t>
            </a:r>
            <a:endParaRPr lang="en-US" altLang="zh-CN" dirty="0" smtClean="0"/>
          </a:p>
          <a:p>
            <a:pPr marL="914400" lvl="1" indent="-457200">
              <a:buAutoNum type="arabicParenBoth"/>
            </a:pPr>
            <a:r>
              <a:rPr lang="zh-CN" altLang="en-US" i="1" dirty="0" smtClean="0"/>
              <a:t>假设解密的明文随机分布在消息集中。</a:t>
            </a:r>
            <a:endParaRPr lang="en-US" altLang="zh-CN" i="1" dirty="0" smtClean="0"/>
          </a:p>
          <a:p>
            <a:pPr marL="1314450" lvl="2" indent="-457200"/>
            <a:r>
              <a:rPr lang="zh-CN" altLang="en-US" dirty="0" smtClean="0"/>
              <a:t>解密的明文更倾向于集中在一个较小的消息集中。例如置换密码不改变字符统计概率。此时，应当用</a:t>
            </a:r>
            <a:r>
              <a:rPr lang="en-US" altLang="zh-CN" dirty="0" smtClean="0"/>
              <a:t>R</a:t>
            </a:r>
            <a:r>
              <a:rPr lang="en-US" altLang="zh-CN" baseline="-25000" dirty="0" smtClean="0"/>
              <a:t>1</a:t>
            </a:r>
            <a:r>
              <a:rPr lang="zh-CN" altLang="en-US" dirty="0" smtClean="0"/>
              <a:t>代替</a:t>
            </a:r>
            <a:r>
              <a:rPr lang="en-US" altLang="zh-CN" dirty="0" smtClean="0"/>
              <a:t>R</a:t>
            </a:r>
            <a:r>
              <a:rPr lang="en-US" altLang="zh-CN" baseline="-25000" dirty="0" smtClean="0"/>
              <a:t>0</a:t>
            </a:r>
            <a:r>
              <a:rPr lang="zh-CN" altLang="en-US" dirty="0" smtClean="0"/>
              <a:t>。</a:t>
            </a:r>
            <a:r>
              <a:rPr lang="en-US" altLang="zh-CN" dirty="0" smtClean="0"/>
              <a:t>R</a:t>
            </a:r>
            <a:r>
              <a:rPr lang="en-US" altLang="zh-CN" baseline="-25000" dirty="0" smtClean="0"/>
              <a:t>1</a:t>
            </a:r>
            <a:r>
              <a:rPr lang="zh-CN" altLang="en-US" dirty="0" smtClean="0"/>
              <a:t>是用字符统计概率计算得到的平均字符信息量。</a:t>
            </a:r>
            <a:endParaRPr lang="en-US" altLang="zh-CN" dirty="0" smtClean="0"/>
          </a:p>
          <a:p>
            <a:pPr marL="1314450" lvl="2" indent="-457200"/>
            <a:r>
              <a:rPr lang="zh-CN" altLang="en-US" dirty="0" smtClean="0"/>
              <a:t>密码系统和文本语法越复杂，“随机”密码的公式越准确。</a:t>
            </a:r>
            <a:endParaRPr lang="en-US" altLang="zh-CN" dirty="0" smtClean="0"/>
          </a:p>
          <a:p>
            <a:pPr marL="914400" lvl="1" indent="-457200">
              <a:buAutoNum type="arabicParenBoth"/>
            </a:pPr>
            <a:r>
              <a:rPr lang="zh-CN" altLang="en-US" i="1" dirty="0" smtClean="0"/>
              <a:t>加密短消息时，密钥没有被全部使用。</a:t>
            </a:r>
            <a:endParaRPr lang="en-US" altLang="zh-CN" i="1" dirty="0" smtClean="0"/>
          </a:p>
          <a:p>
            <a:pPr marL="1314450" lvl="2" indent="-457200"/>
            <a:r>
              <a:rPr lang="zh-CN" altLang="en-US" dirty="0" smtClean="0"/>
              <a:t>例如代换密码，短消息中未必会出现字母表中的全部字母。此时，所有相似密钥（仅未使用的部分不同）会解密到同样的消息，而不满足随机假设。</a:t>
            </a:r>
            <a:endParaRPr lang="en-US" altLang="zh-CN" dirty="0" smtClean="0"/>
          </a:p>
          <a:p>
            <a:pPr marL="1314450" lvl="2" indent="-457200"/>
            <a:r>
              <a:rPr lang="zh-CN" altLang="en-US" dirty="0" smtClean="0"/>
              <a:t>当</a:t>
            </a:r>
            <a:r>
              <a:rPr lang="en-US" altLang="zh-CN" dirty="0" smtClean="0"/>
              <a:t>N</a:t>
            </a:r>
            <a:r>
              <a:rPr lang="zh-CN" altLang="en-US" dirty="0" smtClean="0"/>
              <a:t>较小时，对每个</a:t>
            </a:r>
            <a:r>
              <a:rPr lang="en-US" altLang="zh-CN" dirty="0" smtClean="0"/>
              <a:t>N</a:t>
            </a:r>
            <a:r>
              <a:rPr lang="zh-CN" altLang="en-US" dirty="0" smtClean="0"/>
              <a:t>，将估计的有效密钥量代入公式。</a:t>
            </a:r>
            <a:endParaRPr lang="en-US" altLang="zh-CN" dirty="0" smtClean="0"/>
          </a:p>
          <a:p>
            <a:pPr marL="914400" lvl="1" indent="-457200">
              <a:buAutoNum type="arabicParenBoth"/>
            </a:pPr>
            <a:r>
              <a:rPr lang="zh-CN" altLang="en-US" i="1" dirty="0" smtClean="0"/>
              <a:t>“终端效应”：连字统计概率等等影响。</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701817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密码破译的确认</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当宣称某种密码系统和密钥被破译时，</a:t>
            </a:r>
            <a:endParaRPr lang="en-US" altLang="zh-CN" sz="2400" dirty="0" smtClean="0"/>
          </a:p>
          <a:p>
            <a:pPr lvl="1"/>
            <a:r>
              <a:rPr lang="zh-CN" altLang="en-US" sz="2000" dirty="0" smtClean="0"/>
              <a:t>若使用的密文长度远大于唯一解距离，则可信；</a:t>
            </a:r>
            <a:endParaRPr lang="en-US" altLang="zh-CN" sz="2000" dirty="0" smtClean="0"/>
          </a:p>
          <a:p>
            <a:pPr lvl="1"/>
            <a:r>
              <a:rPr lang="zh-CN" altLang="en-US" sz="2000" dirty="0" smtClean="0"/>
              <a:t>若使用的密文长度相当于或小于唯一解距离，则很可疑。</a:t>
            </a:r>
            <a:endParaRPr lang="en-US" altLang="zh-CN" sz="2000" dirty="0" smtClean="0"/>
          </a:p>
          <a:p>
            <a:pPr lvl="1"/>
            <a:endParaRPr lang="en-US" altLang="zh-CN" sz="2000" dirty="0" smtClean="0"/>
          </a:p>
          <a:p>
            <a:r>
              <a:rPr lang="zh-CN" altLang="en-US" sz="2400" dirty="0" smtClean="0"/>
              <a:t>备注：</a:t>
            </a:r>
            <a:endParaRPr lang="en-US" altLang="zh-CN" sz="2400" dirty="0" smtClean="0"/>
          </a:p>
          <a:p>
            <a:pPr lvl="1"/>
            <a:r>
              <a:rPr lang="zh-CN" altLang="en-US" sz="2000" dirty="0" smtClean="0"/>
              <a:t>唯一解距离是针对唯密文攻击所做的分析。实际操作中往往会采用更有效的方式</a:t>
            </a:r>
            <a:endParaRPr lang="en-US" altLang="zh-CN" sz="2000" dirty="0" smtClean="0"/>
          </a:p>
          <a:p>
            <a:pPr lvl="1"/>
            <a:r>
              <a:rPr lang="zh-CN" altLang="en-US" sz="2000" dirty="0" smtClean="0"/>
              <a:t>唯密文攻击时，所需的密文长度通常远大于唯一解距离</a:t>
            </a:r>
            <a:endParaRPr lang="en-US" altLang="zh-CN" sz="2000" dirty="0" smtClean="0"/>
          </a:p>
          <a:p>
            <a:pPr lvl="1"/>
            <a:endParaRPr lang="en-US" altLang="zh-CN" sz="2000" dirty="0" smtClean="0"/>
          </a:p>
          <a:p>
            <a:r>
              <a:rPr lang="zh-CN" altLang="en-US" sz="2400" dirty="0" smtClean="0"/>
              <a:t>冗余度的作用</a:t>
            </a:r>
            <a:endParaRPr lang="en-US" altLang="zh-CN" sz="2400" dirty="0" smtClean="0"/>
          </a:p>
          <a:p>
            <a:pPr lvl="1"/>
            <a:r>
              <a:rPr lang="zh-CN" altLang="en-US" sz="2000" dirty="0" smtClean="0"/>
              <a:t>消息中，字符间存在的一系列规则，这就产生冗余</a:t>
            </a:r>
            <a:endParaRPr lang="en-US" altLang="zh-CN" sz="2000" dirty="0" smtClean="0"/>
          </a:p>
          <a:p>
            <a:pPr lvl="1"/>
            <a:r>
              <a:rPr lang="zh-CN" altLang="en-US" sz="2000" dirty="0" smtClean="0"/>
              <a:t>密文中冗余被分散，但仍存在。累计足够多的密文将保证只有一对消息和密钥满足这些规则，此时破译成功</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3898148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四、理想安全</a:t>
            </a:r>
            <a:endParaRPr lang="zh-CN" altLang="en-US" dirty="0"/>
          </a:p>
        </p:txBody>
      </p:sp>
      <p:sp>
        <p:nvSpPr>
          <p:cNvPr id="3" name="内容占位符 2"/>
          <p:cNvSpPr>
            <a:spLocks noGrp="1"/>
          </p:cNvSpPr>
          <p:nvPr>
            <p:ph idx="1"/>
          </p:nvPr>
        </p:nvSpPr>
        <p:spPr/>
        <p:txBody>
          <a:bodyPr/>
          <a:lstStyle/>
          <a:p>
            <a:r>
              <a:rPr lang="zh-CN" altLang="en-US" dirty="0" smtClean="0"/>
              <a:t>完美密码系统要求无限长密钥来加密无限长消息</a:t>
            </a:r>
            <a:endParaRPr lang="en-US" altLang="zh-CN" dirty="0" smtClean="0"/>
          </a:p>
          <a:p>
            <a:pPr>
              <a:buNone/>
            </a:pPr>
            <a:r>
              <a:rPr lang="zh-CN" altLang="en-US" dirty="0" smtClean="0">
                <a:solidFill>
                  <a:srgbClr val="FF0000"/>
                </a:solidFill>
              </a:rPr>
              <a:t>定义：理想安全（</a:t>
            </a:r>
            <a:r>
              <a:rPr lang="en-US" altLang="zh-CN" dirty="0" smtClean="0">
                <a:solidFill>
                  <a:srgbClr val="FF0000"/>
                </a:solidFill>
              </a:rPr>
              <a:t>Ideal Secrecy</a:t>
            </a:r>
            <a:r>
              <a:rPr lang="zh-CN" altLang="en-US" dirty="0" smtClean="0">
                <a:solidFill>
                  <a:srgbClr val="FF0000"/>
                </a:solidFill>
              </a:rPr>
              <a:t>）系统：</a:t>
            </a:r>
            <a:endParaRPr lang="en-US" altLang="zh-CN" dirty="0" smtClean="0">
              <a:solidFill>
                <a:srgbClr val="FF0000"/>
              </a:solidFill>
            </a:endParaRPr>
          </a:p>
          <a:p>
            <a:pPr lvl="1"/>
            <a:r>
              <a:rPr lang="zh-CN" altLang="en-US" dirty="0" smtClean="0"/>
              <a:t>密钥和消息的模糊度不随着</a:t>
            </a:r>
            <a:r>
              <a:rPr lang="en-US" altLang="zh-CN" dirty="0" smtClean="0"/>
              <a:t>N</a:t>
            </a:r>
            <a:r>
              <a:rPr lang="zh-CN" altLang="en-US" dirty="0" smtClean="0"/>
              <a:t>趋于无穷大而趋近于零。</a:t>
            </a:r>
            <a:endParaRPr lang="en-US" altLang="zh-CN" dirty="0" smtClean="0"/>
          </a:p>
          <a:p>
            <a:pPr>
              <a:buNone/>
            </a:pPr>
            <a:r>
              <a:rPr lang="zh-CN" altLang="en-US" dirty="0" smtClean="0">
                <a:solidFill>
                  <a:srgbClr val="FF0000"/>
                </a:solidFill>
              </a:rPr>
              <a:t>定义：强理想（</a:t>
            </a:r>
            <a:r>
              <a:rPr lang="en-US" altLang="zh-CN" dirty="0" smtClean="0">
                <a:solidFill>
                  <a:srgbClr val="FF0000"/>
                </a:solidFill>
              </a:rPr>
              <a:t>Strongly Ideal</a:t>
            </a:r>
            <a:r>
              <a:rPr lang="zh-CN" altLang="en-US" dirty="0" smtClean="0">
                <a:solidFill>
                  <a:srgbClr val="FF0000"/>
                </a:solidFill>
              </a:rPr>
              <a:t>）安全系统：</a:t>
            </a:r>
            <a:endParaRPr lang="en-US" altLang="zh-CN" dirty="0" smtClean="0">
              <a:solidFill>
                <a:srgbClr val="FF0000"/>
              </a:solidFill>
            </a:endParaRPr>
          </a:p>
          <a:p>
            <a:pPr lvl="1"/>
            <a:r>
              <a:rPr lang="zh-CN" altLang="en-US" dirty="0" smtClean="0"/>
              <a:t>密钥的模糊度与</a:t>
            </a:r>
            <a:r>
              <a:rPr lang="en-US" altLang="zh-CN" dirty="0" smtClean="0"/>
              <a:t>N</a:t>
            </a:r>
            <a:r>
              <a:rPr lang="zh-CN" altLang="en-US" dirty="0" smtClean="0"/>
              <a:t>无关，</a:t>
            </a:r>
            <a:r>
              <a:rPr lang="en-US" altLang="zh-CN" dirty="0" smtClean="0"/>
              <a:t>H</a:t>
            </a:r>
            <a:r>
              <a:rPr lang="en-US" altLang="zh-CN" baseline="-25000" dirty="0" smtClean="0"/>
              <a:t>C</a:t>
            </a:r>
            <a:r>
              <a:rPr lang="en-US" altLang="zh-CN" dirty="0" smtClean="0"/>
              <a:t>(K)=H(K)</a:t>
            </a:r>
            <a:r>
              <a:rPr lang="zh-CN" altLang="en-US" dirty="0" smtClean="0"/>
              <a:t>。</a:t>
            </a:r>
            <a:endParaRPr lang="en-US" altLang="zh-CN" dirty="0" smtClean="0"/>
          </a:p>
          <a:p>
            <a:pPr lvl="1"/>
            <a:endParaRPr lang="en-US" altLang="zh-CN" dirty="0" smtClean="0"/>
          </a:p>
          <a:p>
            <a:r>
              <a:rPr lang="zh-CN" altLang="en-US" dirty="0" smtClean="0"/>
              <a:t>例：单表代换用于特殊文本（所有字母等概，且前后无关</a:t>
            </a:r>
            <a:r>
              <a:rPr lang="zh-CN" altLang="en-US" dirty="0" smtClean="0"/>
              <a:t>）</a:t>
            </a:r>
            <a:r>
              <a:rPr lang="en-US" altLang="zh-CN" dirty="0" smtClean="0"/>
              <a:t>,</a:t>
            </a:r>
            <a:r>
              <a:rPr lang="zh-CN" altLang="en-US" dirty="0" smtClean="0"/>
              <a:t>是理想安全系统</a:t>
            </a:r>
            <a:endParaRPr lang="zh-CN" altLang="en-US" dirty="0"/>
          </a:p>
        </p:txBody>
      </p:sp>
      <p:grpSp>
        <p:nvGrpSpPr>
          <p:cNvPr id="13" name="组合 12"/>
          <p:cNvGrpSpPr/>
          <p:nvPr/>
        </p:nvGrpSpPr>
        <p:grpSpPr>
          <a:xfrm>
            <a:off x="2987824" y="5005768"/>
            <a:ext cx="3358380" cy="1486020"/>
            <a:chOff x="2428066" y="4873526"/>
            <a:chExt cx="3358380" cy="1486020"/>
          </a:xfrm>
        </p:grpSpPr>
        <p:cxnSp>
          <p:nvCxnSpPr>
            <p:cNvPr id="7" name="直接箭头连接符 6"/>
            <p:cNvCxnSpPr/>
            <p:nvPr/>
          </p:nvCxnSpPr>
          <p:spPr>
            <a:xfrm>
              <a:off x="2428860" y="6357958"/>
              <a:ext cx="335758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750199" y="5679297"/>
              <a:ext cx="135732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8860" y="5214950"/>
              <a:ext cx="3214710" cy="158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1549" y="4873526"/>
              <a:ext cx="1300356"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(K)=H(K)</a:t>
              </a:r>
              <a:endParaRPr lang="zh-CN" altLang="en-US" dirty="0">
                <a:latin typeface="+mn-ea"/>
              </a:endParaRPr>
            </a:p>
          </p:txBody>
        </p:sp>
        <p:cxnSp>
          <p:nvCxnSpPr>
            <p:cNvPr id="15" name="直接连接符 14"/>
            <p:cNvCxnSpPr/>
            <p:nvPr/>
          </p:nvCxnSpPr>
          <p:spPr>
            <a:xfrm flipV="1">
              <a:off x="2428860" y="5214950"/>
              <a:ext cx="1357322" cy="114300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786182" y="5214950"/>
              <a:ext cx="1714512"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29058" y="5286388"/>
              <a:ext cx="1300356"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(M)=H(K)</a:t>
              </a:r>
              <a:endParaRPr lang="zh-CN" altLang="en-US" dirty="0">
                <a:latin typeface="+mn-ea"/>
              </a:endParaRPr>
            </a:p>
          </p:txBody>
        </p:sp>
        <p:sp>
          <p:nvSpPr>
            <p:cNvPr id="24" name="TextBox 23"/>
            <p:cNvSpPr txBox="1"/>
            <p:nvPr/>
          </p:nvSpPr>
          <p:spPr>
            <a:xfrm>
              <a:off x="2857488" y="5857892"/>
              <a:ext cx="1646605" cy="369332"/>
            </a:xfrm>
            <a:prstGeom prst="rect">
              <a:avLst/>
            </a:prstGeom>
            <a:noFill/>
          </p:spPr>
          <p:txBody>
            <a:bodyPr wrap="none" rtlCol="0">
              <a:spAutoFit/>
            </a:bodyPr>
            <a:lstStyle/>
            <a:p>
              <a:r>
                <a:rPr lang="en-US" altLang="zh-CN" dirty="0" smtClean="0">
                  <a:latin typeface="+mn-ea"/>
                </a:rPr>
                <a:t>H</a:t>
              </a:r>
              <a:r>
                <a:rPr lang="en-US" altLang="zh-CN" baseline="-25000" dirty="0" smtClean="0">
                  <a:latin typeface="+mn-ea"/>
                </a:rPr>
                <a:t>C</a:t>
              </a:r>
              <a:r>
                <a:rPr lang="en-US" altLang="zh-CN" dirty="0" smtClean="0">
                  <a:latin typeface="+mn-ea"/>
                </a:rPr>
                <a:t>(M)=N*log G</a:t>
              </a:r>
              <a:endParaRPr lang="zh-CN" altLang="en-US" dirty="0">
                <a:latin typeface="+mn-ea"/>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16" name="流程图: 可选过程 15">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7" name="流程图: 可选过程 16">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8" name="流程图: 可选过程 17">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20" name="流程图: 可选过程 1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4023481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定理</a:t>
            </a:r>
            <a:r>
              <a:rPr lang="en-US" altLang="zh-CN" dirty="0" smtClean="0"/>
              <a:t>5</a:t>
            </a:r>
            <a:r>
              <a:rPr lang="zh-CN" altLang="en-US" dirty="0" smtClean="0"/>
              <a:t>、</a:t>
            </a:r>
            <a:r>
              <a:rPr lang="en-US" altLang="zh-CN" dirty="0" smtClean="0"/>
              <a:t>T</a:t>
            </a:r>
            <a:r>
              <a:rPr lang="zh-CN" altLang="en-US" dirty="0" smtClean="0"/>
              <a:t>是强理想安全的充分必要条件是：对任意两个密钥，</a:t>
            </a:r>
            <a:r>
              <a:rPr lang="en-US" altLang="zh-CN" dirty="0" smtClean="0"/>
              <a:t>T</a:t>
            </a:r>
            <a:r>
              <a:rPr lang="en-US" altLang="zh-CN" baseline="-25000" dirty="0" smtClean="0"/>
              <a:t>i</a:t>
            </a:r>
            <a:r>
              <a:rPr lang="en-US" altLang="zh-CN" baseline="30000" dirty="0" smtClean="0"/>
              <a:t>-1</a:t>
            </a:r>
            <a:r>
              <a:rPr lang="en-US" altLang="zh-CN" dirty="0" smtClean="0"/>
              <a:t>T</a:t>
            </a:r>
            <a:r>
              <a:rPr lang="en-US" altLang="zh-CN" baseline="-25000" dirty="0" smtClean="0"/>
              <a:t>j</a:t>
            </a:r>
            <a:r>
              <a:rPr lang="zh-CN" altLang="en-US" dirty="0" smtClean="0"/>
              <a:t>将每个消息映射到与它等概的消息上。</a:t>
            </a:r>
          </a:p>
          <a:p>
            <a:pPr>
              <a:buNone/>
            </a:pPr>
            <a:endParaRPr lang="en-US" altLang="zh-CN" dirty="0" smtClean="0"/>
          </a:p>
          <a:p>
            <a:pPr>
              <a:buNone/>
            </a:pPr>
            <a:r>
              <a:rPr lang="zh-CN" altLang="en-US" dirty="0" smtClean="0"/>
              <a:t>定理</a:t>
            </a:r>
            <a:r>
              <a:rPr lang="en-US" altLang="zh-CN" dirty="0" smtClean="0"/>
              <a:t>6</a:t>
            </a:r>
            <a:r>
              <a:rPr lang="zh-CN" altLang="en-US" dirty="0" smtClean="0"/>
              <a:t>、若每个消息字母等概且相互无关，则任何闭合密码系统都是强理想安全的。</a:t>
            </a:r>
            <a:endParaRPr lang="en-US" altLang="zh-CN" dirty="0" smtClean="0"/>
          </a:p>
          <a:p>
            <a:pPr lvl="1"/>
            <a:r>
              <a:rPr lang="zh-CN" altLang="en-US" dirty="0" smtClean="0"/>
              <a:t>若每个消息字母等概且相互无关，则冗余度为零，</a:t>
            </a:r>
            <a:endParaRPr lang="en-US" altLang="zh-CN" dirty="0" smtClean="0"/>
          </a:p>
        </p:txBody>
      </p:sp>
      <p:graphicFrame>
        <p:nvGraphicFramePr>
          <p:cNvPr id="179202" name="Object 2"/>
          <p:cNvGraphicFramePr>
            <a:graphicFrameLocks noChangeAspect="1"/>
          </p:cNvGraphicFramePr>
          <p:nvPr>
            <p:extLst>
              <p:ext uri="{D42A27DB-BD31-4B8C-83A1-F6EECF244321}">
                <p14:modId xmlns:p14="http://schemas.microsoft.com/office/powerpoint/2010/main" val="2648944263"/>
              </p:ext>
            </p:extLst>
          </p:nvPr>
        </p:nvGraphicFramePr>
        <p:xfrm>
          <a:off x="1979712" y="4797152"/>
          <a:ext cx="5262571" cy="488730"/>
        </p:xfrm>
        <a:graphic>
          <a:graphicData uri="http://schemas.openxmlformats.org/presentationml/2006/ole">
            <mc:AlternateContent xmlns:mc="http://schemas.openxmlformats.org/markup-compatibility/2006">
              <mc:Choice xmlns:v="urn:schemas-microsoft-com:vml" Requires="v">
                <p:oleObj spid="_x0000_s36103" name="Equation" r:id="rId3" imgW="2743200" imgH="253800" progId="Equation.DSMT4">
                  <p:embed/>
                </p:oleObj>
              </mc:Choice>
              <mc:Fallback>
                <p:oleObj name="Equation" r:id="rId3" imgW="27432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797152"/>
                        <a:ext cx="5262571" cy="488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6497425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理想安全系统的弱点</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密码系统与语言必须紧密结合（除非先压缩），从而消除冗余影响。这很困难。同时，语法结构的轻微改变，可能使系统变得非常脆弱。</a:t>
            </a:r>
            <a:endParaRPr lang="en-US" altLang="zh-CN" dirty="0" smtClean="0"/>
          </a:p>
          <a:p>
            <a:pPr lvl="1"/>
            <a:endParaRPr lang="en-US" altLang="zh-CN" dirty="0" smtClean="0"/>
          </a:p>
          <a:p>
            <a:pPr lvl="1"/>
            <a:endParaRPr lang="en-US" altLang="zh-CN" dirty="0" smtClean="0"/>
          </a:p>
          <a:p>
            <a:r>
              <a:rPr lang="zh-CN" altLang="en-US" dirty="0"/>
              <a:t>为实现理想安全，可先压缩自然文本，去除冗余</a:t>
            </a:r>
            <a:endParaRPr lang="en-US" altLang="zh-CN" dirty="0"/>
          </a:p>
          <a:p>
            <a:pPr lvl="1"/>
            <a:r>
              <a:rPr lang="zh-CN" altLang="en-US" dirty="0"/>
              <a:t>去除冗余后，任何简单的密码系统都可以达到要求</a:t>
            </a:r>
            <a:endParaRPr lang="en-US" altLang="zh-CN" dirty="0"/>
          </a:p>
          <a:p>
            <a:pPr lvl="1"/>
            <a:r>
              <a:rPr lang="zh-CN" altLang="en-US" dirty="0"/>
              <a:t>压缩技术越精细，最终的输出就越接近理想</a:t>
            </a:r>
            <a:r>
              <a:rPr lang="zh-CN" altLang="en-US" dirty="0" smtClean="0"/>
              <a:t>安全</a:t>
            </a:r>
            <a:endParaRPr lang="en-US" altLang="zh-CN" dirty="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2271304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压缩的局限</a:t>
            </a:r>
            <a:endParaRPr lang="en-US" altLang="zh-CN" dirty="0" smtClean="0"/>
          </a:p>
          <a:p>
            <a:pPr lvl="1"/>
            <a:r>
              <a:rPr lang="zh-CN" altLang="en-US" dirty="0" smtClean="0"/>
              <a:t>自然语言</a:t>
            </a:r>
            <a:r>
              <a:rPr lang="zh-CN" altLang="en-US" dirty="0"/>
              <a:t>极其复杂，为彻底消除冗余，其压缩映射必然非常复杂，并且系统必须花费极大的代价存储信息</a:t>
            </a:r>
            <a:r>
              <a:rPr lang="en-US" altLang="zh-CN" dirty="0"/>
              <a:t>——</a:t>
            </a:r>
            <a:r>
              <a:rPr lang="zh-CN" altLang="en-US" dirty="0"/>
              <a:t>字典。</a:t>
            </a:r>
            <a:endParaRPr lang="en-US" altLang="zh-CN" dirty="0"/>
          </a:p>
          <a:p>
            <a:pPr lvl="1"/>
            <a:r>
              <a:rPr lang="zh-CN" altLang="en-US" dirty="0" smtClean="0"/>
              <a:t>一般而言</a:t>
            </a:r>
            <a:r>
              <a:rPr lang="zh-CN" altLang="en-US" dirty="0"/>
              <a:t>，压缩映射算法在容错</a:t>
            </a:r>
            <a:r>
              <a:rPr lang="zh-CN" altLang="en-US" dirty="0" smtClean="0"/>
              <a:t>方面性能</a:t>
            </a:r>
            <a:r>
              <a:rPr lang="zh-CN" altLang="en-US" dirty="0"/>
              <a:t>很差</a:t>
            </a:r>
            <a:r>
              <a:rPr lang="zh-CN" altLang="en-US" dirty="0" smtClean="0"/>
              <a:t>。密文</a:t>
            </a:r>
            <a:r>
              <a:rPr lang="zh-CN" altLang="en-US" dirty="0"/>
              <a:t>字符的错误，会导致相当大区域（视语法结构而言）的错误。</a:t>
            </a:r>
          </a:p>
          <a:p>
            <a:pPr lvl="1"/>
            <a:endParaRPr lang="en-US" altLang="zh-CN" dirty="0" smtClean="0"/>
          </a:p>
          <a:p>
            <a:r>
              <a:rPr lang="zh-CN" altLang="en-US" dirty="0" smtClean="0"/>
              <a:t>对</a:t>
            </a:r>
            <a:r>
              <a:rPr lang="zh-CN" altLang="en-US" dirty="0" smtClean="0"/>
              <a:t>自然语言，只能近似满足理想要求：</a:t>
            </a:r>
            <a:endParaRPr lang="en-US" altLang="zh-CN" dirty="0" smtClean="0"/>
          </a:p>
          <a:p>
            <a:pPr lvl="1"/>
            <a:r>
              <a:rPr lang="zh-CN" altLang="en-US" dirty="0" smtClean="0"/>
              <a:t>唯一解距离设计得足够大</a:t>
            </a:r>
            <a:endParaRPr lang="en-US" altLang="zh-CN" dirty="0" smtClean="0"/>
          </a:p>
          <a:p>
            <a:pPr lvl="1"/>
            <a:r>
              <a:rPr lang="zh-CN" altLang="en-US" dirty="0" smtClean="0"/>
              <a:t>系统的复杂度随着唯一解距离增大而迅速增加</a:t>
            </a:r>
            <a:endParaRPr lang="en-US" altLang="zh-CN" dirty="0" smtClean="0"/>
          </a:p>
          <a:p>
            <a:pPr lvl="1"/>
            <a:r>
              <a:rPr lang="zh-CN" altLang="en-US" dirty="0" smtClean="0"/>
              <a:t>无穷大唯一解距离（理想安全）要求无穷复杂的</a:t>
            </a:r>
            <a:r>
              <a:rPr lang="zh-CN" altLang="en-US" dirty="0" smtClean="0"/>
              <a:t>系统</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7348286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人的参与：</a:t>
            </a:r>
            <a:endParaRPr lang="en-US" altLang="zh-CN" dirty="0" smtClean="0"/>
          </a:p>
          <a:p>
            <a:pPr lvl="1"/>
            <a:r>
              <a:rPr lang="zh-CN" altLang="en-US" dirty="0" smtClean="0"/>
              <a:t>剔除元音字母和其它不会导致歧义的字母，必要时也可修改少量字母，然后再加密</a:t>
            </a:r>
            <a:endParaRPr lang="en-US" altLang="zh-CN" dirty="0" smtClean="0"/>
          </a:p>
          <a:p>
            <a:pPr lvl="1"/>
            <a:r>
              <a:rPr lang="zh-CN" altLang="en-US" dirty="0" smtClean="0"/>
              <a:t>可以降低冗余（大约</a:t>
            </a:r>
            <a:r>
              <a:rPr lang="en-US" altLang="zh-CN" dirty="0" smtClean="0"/>
              <a:t>3</a:t>
            </a:r>
            <a:r>
              <a:rPr lang="zh-CN" altLang="en-US" dirty="0" smtClean="0"/>
              <a:t>或</a:t>
            </a:r>
            <a:r>
              <a:rPr lang="en-US" altLang="zh-CN" dirty="0" smtClean="0"/>
              <a:t>4</a:t>
            </a:r>
            <a:r>
              <a:rPr lang="zh-CN" altLang="en-US" dirty="0" smtClean="0"/>
              <a:t>倍到</a:t>
            </a:r>
            <a:r>
              <a:rPr lang="en-US" altLang="zh-CN" dirty="0" smtClean="0"/>
              <a:t>1</a:t>
            </a:r>
            <a:r>
              <a:rPr lang="zh-CN" altLang="en-US" dirty="0" smtClean="0"/>
              <a:t>倍），唯一解距离也会放大相应倍数</a:t>
            </a:r>
            <a:endParaRPr lang="en-US" altLang="zh-CN" dirty="0" smtClean="0"/>
          </a:p>
          <a:p>
            <a:pPr lvl="1"/>
            <a:r>
              <a:rPr lang="zh-CN" altLang="en-US" dirty="0" smtClean="0">
                <a:solidFill>
                  <a:srgbClr val="FF0000"/>
                </a:solidFill>
              </a:rPr>
              <a:t>实际上是将解密者的语言能力也做为解密器的一部分</a:t>
            </a:r>
          </a:p>
          <a:p>
            <a:pPr lvl="1"/>
            <a:endParaRPr lang="en-US" altLang="zh-CN" dirty="0" smtClean="0"/>
          </a:p>
          <a:p>
            <a:pPr lvl="1"/>
            <a:r>
              <a:rPr lang="zh-CN" altLang="en-US" dirty="0" smtClean="0"/>
              <a:t>目前机器智能有限，难以模仿人脑智能，该措施可以有效地增加破译难度</a:t>
            </a:r>
            <a:endParaRPr lang="en-US" altLang="zh-CN" dirty="0" smtClean="0"/>
          </a:p>
          <a:p>
            <a:pPr lvl="1"/>
            <a:r>
              <a:rPr lang="zh-CN" altLang="en-US" dirty="0" smtClean="0"/>
              <a:t>解密时间长，对合法解密者的语言能力要求较高，不利于普及</a:t>
            </a:r>
            <a:endParaRPr lang="en-US" altLang="zh-CN" dirty="0" smtClean="0"/>
          </a:p>
          <a:p>
            <a:pPr lvl="1"/>
            <a:r>
              <a:rPr lang="zh-CN" altLang="en-US" dirty="0" smtClean="0"/>
              <a:t>加密者对“不会导致歧义的字母”的判断未必正确，可能导致无法唯一解密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1050203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第四节 实际安全</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69</a:t>
            </a:fld>
            <a:endParaRPr lang="en-US" altLang="zh-CN" dirty="0"/>
          </a:p>
        </p:txBody>
      </p:sp>
    </p:spTree>
    <p:extLst>
      <p:ext uri="{BB962C8B-B14F-4D97-AF65-F5344CB8AC3E}">
        <p14:creationId xmlns:p14="http://schemas.microsoft.com/office/powerpoint/2010/main" val="23480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概率模型</a:t>
            </a:r>
            <a:endParaRPr 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密码系统：</a:t>
            </a:r>
            <a:endParaRPr lang="en-US" altLang="zh-CN" dirty="0" smtClean="0">
              <a:solidFill>
                <a:srgbClr val="FF0000"/>
              </a:solidFill>
            </a:endParaRPr>
          </a:p>
          <a:p>
            <a:pPr lvl="1"/>
            <a:r>
              <a:rPr lang="zh-CN" altLang="en-US" dirty="0" smtClean="0"/>
              <a:t>是一族可逆映射，从</a:t>
            </a:r>
            <a:r>
              <a:rPr lang="zh-CN" altLang="en-US" dirty="0"/>
              <a:t>消息空间映射到密文</a:t>
            </a:r>
            <a:r>
              <a:rPr lang="zh-CN" altLang="en-US" dirty="0" smtClean="0"/>
              <a:t>空间。其中各映射具有一定的使用概率，由实际密钥</a:t>
            </a:r>
            <a:r>
              <a:rPr lang="zh-CN" altLang="en-US" dirty="0"/>
              <a:t>确定具体的</a:t>
            </a:r>
            <a:r>
              <a:rPr lang="zh-CN" altLang="en-US" dirty="0" smtClean="0"/>
              <a:t>映射</a:t>
            </a:r>
            <a:endParaRPr lang="en-US" altLang="zh-CN" dirty="0" smtClean="0"/>
          </a:p>
          <a:p>
            <a:pPr lvl="2"/>
            <a:r>
              <a:rPr lang="zh-CN" altLang="en-US" dirty="0" smtClean="0"/>
              <a:t>可逆映射</a:t>
            </a:r>
            <a:r>
              <a:rPr lang="en-US" altLang="zh-CN" dirty="0" smtClean="0">
                <a:solidFill>
                  <a:srgbClr val="0070C0"/>
                </a:solidFill>
              </a:rPr>
              <a:t>E</a:t>
            </a:r>
            <a:r>
              <a:rPr lang="en-US" altLang="zh-CN" baseline="-25000" dirty="0" smtClean="0">
                <a:solidFill>
                  <a:srgbClr val="0070C0"/>
                </a:solidFill>
              </a:rPr>
              <a:t>1</a:t>
            </a:r>
            <a:r>
              <a:rPr lang="en-US" altLang="zh-CN" dirty="0" smtClean="0">
                <a:solidFill>
                  <a:srgbClr val="0070C0"/>
                </a:solidFill>
              </a:rPr>
              <a:t>,E</a:t>
            </a:r>
            <a:r>
              <a:rPr lang="en-US" altLang="zh-CN" baseline="-25000" dirty="0" smtClean="0">
                <a:solidFill>
                  <a:srgbClr val="0070C0"/>
                </a:solidFill>
              </a:rPr>
              <a:t>2</a:t>
            </a:r>
            <a:r>
              <a:rPr lang="en-US" altLang="zh-CN" dirty="0" smtClean="0">
                <a:solidFill>
                  <a:srgbClr val="0070C0"/>
                </a:solidFill>
              </a:rPr>
              <a:t>,…,</a:t>
            </a:r>
            <a:r>
              <a:rPr lang="en-US" altLang="zh-CN" dirty="0" err="1" smtClean="0">
                <a:solidFill>
                  <a:srgbClr val="0070C0"/>
                </a:solidFill>
              </a:rPr>
              <a:t>E</a:t>
            </a:r>
            <a:r>
              <a:rPr lang="en-US" altLang="zh-CN" baseline="-25000" dirty="0" err="1" smtClean="0">
                <a:solidFill>
                  <a:srgbClr val="0070C0"/>
                </a:solidFill>
              </a:rPr>
              <a:t>s</a:t>
            </a:r>
            <a:r>
              <a:rPr lang="zh-CN" altLang="en-US" dirty="0" smtClean="0"/>
              <a:t>的使用概率为</a:t>
            </a:r>
            <a:r>
              <a:rPr lang="en-US" dirty="0" smtClean="0">
                <a:solidFill>
                  <a:srgbClr val="0070C0"/>
                </a:solidFill>
              </a:rPr>
              <a:t>p</a:t>
            </a:r>
            <a:r>
              <a:rPr lang="en-US" baseline="-25000" dirty="0" smtClean="0">
                <a:solidFill>
                  <a:srgbClr val="0070C0"/>
                </a:solidFill>
              </a:rPr>
              <a:t>1</a:t>
            </a:r>
            <a:r>
              <a:rPr lang="en-US" dirty="0" smtClean="0">
                <a:solidFill>
                  <a:srgbClr val="0070C0"/>
                </a:solidFill>
              </a:rPr>
              <a:t>,p</a:t>
            </a:r>
            <a:r>
              <a:rPr lang="en-US" baseline="-25000" dirty="0" smtClean="0">
                <a:solidFill>
                  <a:srgbClr val="0070C0"/>
                </a:solidFill>
              </a:rPr>
              <a:t>2</a:t>
            </a:r>
            <a:r>
              <a:rPr lang="en-US" dirty="0" smtClean="0">
                <a:solidFill>
                  <a:srgbClr val="0070C0"/>
                </a:solidFill>
              </a:rPr>
              <a:t>,…,</a:t>
            </a:r>
            <a:r>
              <a:rPr lang="en-US" dirty="0" err="1" smtClean="0">
                <a:solidFill>
                  <a:srgbClr val="0070C0"/>
                </a:solidFill>
              </a:rPr>
              <a:t>p</a:t>
            </a:r>
            <a:r>
              <a:rPr lang="en-US" baseline="-25000" dirty="0" err="1" smtClean="0">
                <a:solidFill>
                  <a:srgbClr val="0070C0"/>
                </a:solidFill>
              </a:rPr>
              <a:t>s</a:t>
            </a:r>
            <a:endParaRPr lang="en-US" altLang="zh-CN" dirty="0" smtClean="0">
              <a:solidFill>
                <a:srgbClr val="0070C0"/>
              </a:solidFill>
            </a:endParaRPr>
          </a:p>
          <a:p>
            <a:pPr lvl="2"/>
            <a:r>
              <a:rPr lang="zh-CN" altLang="en-US" dirty="0" smtClean="0"/>
              <a:t>解密映射</a:t>
            </a:r>
            <a:r>
              <a:rPr lang="en-US" altLang="zh-CN" dirty="0" smtClean="0">
                <a:solidFill>
                  <a:srgbClr val="0070C0"/>
                </a:solidFill>
              </a:rPr>
              <a:t>D</a:t>
            </a:r>
            <a:r>
              <a:rPr lang="en-US" altLang="zh-CN" baseline="-25000" dirty="0" smtClean="0">
                <a:solidFill>
                  <a:srgbClr val="0070C0"/>
                </a:solidFill>
              </a:rPr>
              <a:t>1</a:t>
            </a:r>
            <a:r>
              <a:rPr lang="en-US" altLang="zh-CN" dirty="0" smtClean="0">
                <a:solidFill>
                  <a:srgbClr val="0070C0"/>
                </a:solidFill>
              </a:rPr>
              <a:t>,D</a:t>
            </a:r>
            <a:r>
              <a:rPr lang="en-US" altLang="zh-CN" baseline="-25000" dirty="0" smtClean="0">
                <a:solidFill>
                  <a:srgbClr val="0070C0"/>
                </a:solidFill>
              </a:rPr>
              <a:t>2</a:t>
            </a:r>
            <a:r>
              <a:rPr lang="en-US" altLang="zh-CN" dirty="0" smtClean="0">
                <a:solidFill>
                  <a:srgbClr val="0070C0"/>
                </a:solidFill>
              </a:rPr>
              <a:t>,…,D</a:t>
            </a:r>
            <a:r>
              <a:rPr lang="en-US" altLang="zh-CN" baseline="-25000" dirty="0" smtClean="0">
                <a:solidFill>
                  <a:srgbClr val="0070C0"/>
                </a:solidFill>
              </a:rPr>
              <a:t>s</a:t>
            </a:r>
            <a:r>
              <a:rPr lang="zh-CN" altLang="en-US" dirty="0" smtClean="0"/>
              <a:t>分别与加密映射</a:t>
            </a:r>
            <a:r>
              <a:rPr lang="en-US" dirty="0" smtClean="0">
                <a:solidFill>
                  <a:srgbClr val="0070C0"/>
                </a:solidFill>
              </a:rPr>
              <a:t>E</a:t>
            </a:r>
            <a:r>
              <a:rPr lang="en-US" baseline="-25000" dirty="0" smtClean="0">
                <a:solidFill>
                  <a:srgbClr val="0070C0"/>
                </a:solidFill>
              </a:rPr>
              <a:t>1</a:t>
            </a:r>
            <a:r>
              <a:rPr lang="en-US" dirty="0" smtClean="0">
                <a:solidFill>
                  <a:srgbClr val="0070C0"/>
                </a:solidFill>
              </a:rPr>
              <a:t>,E</a:t>
            </a:r>
            <a:r>
              <a:rPr lang="en-US" baseline="-25000" dirty="0" smtClean="0">
                <a:solidFill>
                  <a:srgbClr val="0070C0"/>
                </a:solidFill>
              </a:rPr>
              <a:t>2</a:t>
            </a:r>
            <a:r>
              <a:rPr lang="en-US" dirty="0" smtClean="0">
                <a:solidFill>
                  <a:srgbClr val="0070C0"/>
                </a:solidFill>
              </a:rPr>
              <a:t>,…,</a:t>
            </a:r>
            <a:r>
              <a:rPr lang="en-US" dirty="0" err="1" smtClean="0">
                <a:solidFill>
                  <a:srgbClr val="0070C0"/>
                </a:solidFill>
              </a:rPr>
              <a:t>E</a:t>
            </a:r>
            <a:r>
              <a:rPr lang="en-US" baseline="-25000" dirty="0" err="1" smtClean="0">
                <a:solidFill>
                  <a:srgbClr val="0070C0"/>
                </a:solidFill>
              </a:rPr>
              <a:t>s</a:t>
            </a:r>
            <a:r>
              <a:rPr lang="zh-CN" altLang="en-US" dirty="0" smtClean="0"/>
              <a:t>互逆</a:t>
            </a:r>
            <a:endParaRPr lang="en-US" altLang="zh-CN" dirty="0" smtClean="0">
              <a:solidFill>
                <a:srgbClr val="FF0000"/>
              </a:solidFill>
            </a:endParaRPr>
          </a:p>
          <a:p>
            <a:pPr lvl="1"/>
            <a:endParaRPr lang="en-US" altLang="zh-CN" dirty="0" smtClean="0"/>
          </a:p>
          <a:p>
            <a:r>
              <a:rPr lang="zh-CN" altLang="en-US" dirty="0" smtClean="0"/>
              <a:t>密码系统相同：</a:t>
            </a:r>
            <a:endParaRPr lang="en-US" altLang="zh-CN" dirty="0" smtClean="0"/>
          </a:p>
          <a:p>
            <a:pPr lvl="1"/>
            <a:r>
              <a:rPr lang="zh-CN" altLang="en-US" dirty="0" smtClean="0"/>
              <a:t>是指映射集、消息空间、密文空间、密钥空间相同，且相应的先验概率相同</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25839766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一、工作特性</a:t>
            </a:r>
            <a:endParaRPr lang="zh-CN" altLang="en-US" dirty="0"/>
          </a:p>
        </p:txBody>
      </p:sp>
      <p:sp>
        <p:nvSpPr>
          <p:cNvPr id="7" name="内容占位符 6"/>
          <p:cNvSpPr>
            <a:spLocks noGrp="1"/>
          </p:cNvSpPr>
          <p:nvPr>
            <p:ph idx="1"/>
          </p:nvPr>
        </p:nvSpPr>
        <p:spPr/>
        <p:txBody>
          <a:bodyPr/>
          <a:lstStyle/>
          <a:p>
            <a:pPr>
              <a:buNone/>
            </a:pPr>
            <a:r>
              <a:rPr lang="zh-CN" altLang="en-US" dirty="0" smtClean="0"/>
              <a:t>定义：</a:t>
            </a:r>
            <a:r>
              <a:rPr lang="zh-CN" altLang="en-US" dirty="0" smtClean="0">
                <a:solidFill>
                  <a:srgbClr val="FF0000"/>
                </a:solidFill>
              </a:rPr>
              <a:t>工作特性</a:t>
            </a:r>
            <a:r>
              <a:rPr lang="zh-CN" altLang="en-US" dirty="0" smtClean="0"/>
              <a:t>是从</a:t>
            </a:r>
            <a:r>
              <a:rPr lang="en-US" altLang="zh-CN" dirty="0" smtClean="0"/>
              <a:t>N</a:t>
            </a:r>
            <a:r>
              <a:rPr lang="zh-CN" altLang="en-US" dirty="0" smtClean="0"/>
              <a:t>个字符密文确定密钥所需的平均（对所有消息和密钥）工作量（单位：工时）</a:t>
            </a:r>
            <a:endParaRPr lang="en-US" altLang="zh-CN" dirty="0" smtClean="0"/>
          </a:p>
          <a:p>
            <a:r>
              <a:rPr lang="zh-CN" altLang="en-US" dirty="0" smtClean="0"/>
              <a:t>是实际安全的一个量化度量</a:t>
            </a:r>
            <a:endParaRPr lang="en-US" altLang="zh-CN" dirty="0" smtClean="0"/>
          </a:p>
          <a:p>
            <a:endParaRPr lang="en-US" altLang="zh-CN" dirty="0" smtClean="0"/>
          </a:p>
          <a:p>
            <a:endParaRPr lang="en-US" altLang="zh-CN" dirty="0" smtClean="0"/>
          </a:p>
          <a:p>
            <a:pPr algn="l"/>
            <a:r>
              <a:rPr lang="zh-CN" altLang="en-US" dirty="0" smtClean="0"/>
              <a:t>英文单表代换</a:t>
            </a:r>
            <a:r>
              <a:rPr lang="en-US" altLang="zh-CN" dirty="0" smtClean="0"/>
              <a:t/>
            </a:r>
            <a:br>
              <a:rPr lang="en-US" altLang="zh-CN" dirty="0" smtClean="0"/>
            </a:br>
            <a:r>
              <a:rPr lang="zh-CN" altLang="en-US" dirty="0" smtClean="0"/>
              <a:t>密钥的模糊度</a:t>
            </a:r>
            <a:r>
              <a:rPr lang="en-US" altLang="zh-CN" dirty="0" smtClean="0"/>
              <a:t/>
            </a:r>
            <a:br>
              <a:rPr lang="en-US" altLang="zh-CN" dirty="0" smtClean="0"/>
            </a:br>
            <a:r>
              <a:rPr lang="zh-CN" altLang="en-US" dirty="0" smtClean="0"/>
              <a:t>和工作特性。</a:t>
            </a:r>
            <a:endParaRPr lang="en-US" altLang="zh-CN" dirty="0" smtClean="0"/>
          </a:p>
          <a:p>
            <a:endParaRPr lang="zh-CN" altLang="en-US" dirty="0"/>
          </a:p>
        </p:txBody>
      </p:sp>
      <p:pic>
        <p:nvPicPr>
          <p:cNvPr id="288769" name="Picture 1" descr="C:\Documents and Settings\Eric Lee\桌面\未标题-1.gif"/>
          <p:cNvPicPr>
            <a:picLocks noChangeAspect="1" noChangeArrowheads="1"/>
          </p:cNvPicPr>
          <p:nvPr/>
        </p:nvPicPr>
        <p:blipFill>
          <a:blip r:embed="rId2" cstate="print"/>
          <a:srcRect/>
          <a:stretch>
            <a:fillRect/>
          </a:stretch>
        </p:blipFill>
        <p:spPr bwMode="auto">
          <a:xfrm>
            <a:off x="3362355" y="2833711"/>
            <a:ext cx="5495925" cy="3952875"/>
          </a:xfrm>
          <a:prstGeom prst="rect">
            <a:avLst/>
          </a:prstGeom>
          <a:noFill/>
        </p:spPr>
      </p:pic>
      <p:sp>
        <p:nvSpPr>
          <p:cNvPr id="10" name="TextBox 9"/>
          <p:cNvSpPr txBox="1"/>
          <p:nvPr/>
        </p:nvSpPr>
        <p:spPr>
          <a:xfrm>
            <a:off x="4718734" y="3500438"/>
            <a:ext cx="1210588" cy="400110"/>
          </a:xfrm>
          <a:prstGeom prst="rect">
            <a:avLst/>
          </a:prstGeom>
          <a:noFill/>
        </p:spPr>
        <p:txBody>
          <a:bodyPr wrap="none" rtlCol="0">
            <a:spAutoFit/>
          </a:bodyPr>
          <a:lstStyle/>
          <a:p>
            <a:r>
              <a:rPr lang="zh-CN" altLang="en-US" sz="2000" dirty="0" smtClean="0"/>
              <a:t>解不唯一</a:t>
            </a:r>
            <a:endParaRPr lang="zh-CN" altLang="en-US" sz="2000" dirty="0"/>
          </a:p>
        </p:txBody>
      </p:sp>
      <p:sp>
        <p:nvSpPr>
          <p:cNvPr id="11" name="TextBox 10"/>
          <p:cNvSpPr txBox="1"/>
          <p:nvPr/>
        </p:nvSpPr>
        <p:spPr>
          <a:xfrm>
            <a:off x="6429388" y="4029022"/>
            <a:ext cx="954107" cy="400110"/>
          </a:xfrm>
          <a:prstGeom prst="rect">
            <a:avLst/>
          </a:prstGeom>
          <a:noFill/>
        </p:spPr>
        <p:txBody>
          <a:bodyPr wrap="none" rtlCol="0">
            <a:spAutoFit/>
          </a:bodyPr>
          <a:lstStyle/>
          <a:p>
            <a:r>
              <a:rPr lang="zh-CN" altLang="en-US" sz="2000" dirty="0" smtClean="0"/>
              <a:t>解唯一</a:t>
            </a:r>
            <a:endParaRPr lang="zh-CN" altLang="en-US" sz="2000" dirty="0"/>
          </a:p>
        </p:txBody>
      </p:sp>
      <p:sp>
        <p:nvSpPr>
          <p:cNvPr id="12" name="TextBox 11"/>
          <p:cNvSpPr txBox="1"/>
          <p:nvPr/>
        </p:nvSpPr>
        <p:spPr>
          <a:xfrm>
            <a:off x="7021127" y="5100592"/>
            <a:ext cx="1980029" cy="400110"/>
          </a:xfrm>
          <a:prstGeom prst="rect">
            <a:avLst/>
          </a:prstGeom>
          <a:noFill/>
        </p:spPr>
        <p:txBody>
          <a:bodyPr wrap="none" rtlCol="0">
            <a:spAutoFit/>
          </a:bodyPr>
          <a:lstStyle/>
          <a:p>
            <a:r>
              <a:rPr lang="zh-CN" altLang="en-US" sz="2000" dirty="0" smtClean="0"/>
              <a:t>工作量趋于稳定</a:t>
            </a:r>
            <a:endParaRPr lang="zh-CN" altLang="en-US" sz="20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13" name="流程图: 可选过程 12">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4" name="流程图: 可选过程 13">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5" name="流程图: 可选过程 14">
            <a:hlinkClick r:id="rId5"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6" name="流程图: 可选过程 15">
            <a:hlinkClick r:id="rId6"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15469795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实际安全系统，要求在它所希望传输的字符量范围内工作特性足够高。</a:t>
            </a:r>
            <a:endParaRPr lang="en-US" altLang="zh-CN" sz="2400" dirty="0" smtClean="0"/>
          </a:p>
          <a:p>
            <a:pPr lvl="1"/>
            <a:r>
              <a:rPr lang="zh-CN" altLang="en-US" sz="2000" dirty="0" smtClean="0"/>
              <a:t>具有有限资源的攻击者在合理的时间内不能破译系统</a:t>
            </a:r>
            <a:endParaRPr lang="en-US" altLang="zh-CN" sz="2000" dirty="0" smtClean="0"/>
          </a:p>
          <a:p>
            <a:pPr lvl="1"/>
            <a:endParaRPr lang="en-US" altLang="zh-CN" sz="2000" dirty="0" smtClean="0"/>
          </a:p>
          <a:p>
            <a:r>
              <a:rPr lang="zh-CN" altLang="en-US" sz="2400" dirty="0" smtClean="0"/>
              <a:t>问题是，</a:t>
            </a:r>
            <a:r>
              <a:rPr lang="en-US" altLang="zh-CN" sz="2400" dirty="0" smtClean="0"/>
              <a:t>W(N)</a:t>
            </a:r>
            <a:r>
              <a:rPr lang="zh-CN" altLang="en-US" sz="2400" dirty="0" smtClean="0"/>
              <a:t>多大系统才安全？</a:t>
            </a:r>
            <a:endParaRPr lang="en-US" altLang="zh-CN" sz="2400" dirty="0" smtClean="0"/>
          </a:p>
          <a:p>
            <a:pPr lvl="1"/>
            <a:endParaRPr lang="en-US" altLang="zh-CN" sz="2000" dirty="0" smtClean="0"/>
          </a:p>
          <a:p>
            <a:r>
              <a:rPr lang="zh-CN" altLang="en-US" sz="2400" dirty="0" smtClean="0"/>
              <a:t>例：假定每秒可以计算</a:t>
            </a:r>
            <a:r>
              <a:rPr lang="en-US" altLang="zh-CN" sz="2400" dirty="0" smtClean="0"/>
              <a:t>100</a:t>
            </a:r>
            <a:r>
              <a:rPr lang="zh-CN" altLang="en-US" sz="2400" dirty="0" smtClean="0"/>
              <a:t>万次，即</a:t>
            </a:r>
            <a:r>
              <a:rPr lang="en-US" altLang="zh-CN" sz="2400" dirty="0" smtClean="0"/>
              <a:t>10</a:t>
            </a:r>
            <a:r>
              <a:rPr lang="en-US" altLang="zh-CN" baseline="16000" dirty="0" smtClean="0"/>
              <a:t>-6</a:t>
            </a:r>
            <a:r>
              <a:rPr lang="en-US" altLang="zh-CN" sz="2400" dirty="0" smtClean="0"/>
              <a:t>sec/compute</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03972236"/>
              </p:ext>
            </p:extLst>
          </p:nvPr>
        </p:nvGraphicFramePr>
        <p:xfrm>
          <a:off x="745698" y="4149080"/>
          <a:ext cx="7786742" cy="1508760"/>
        </p:xfrm>
        <a:graphic>
          <a:graphicData uri="http://schemas.openxmlformats.org/drawingml/2006/table">
            <a:tbl>
              <a:tblPr firstRow="1" bandRow="1">
                <a:tableStyleId>{5C22544A-7EE6-4342-B048-85BDC9FD1C3A}</a:tableStyleId>
              </a:tblPr>
              <a:tblGrid>
                <a:gridCol w="1000132"/>
                <a:gridCol w="1571636"/>
                <a:gridCol w="2571768"/>
                <a:gridCol w="2643206"/>
              </a:tblGrid>
              <a:tr h="370840">
                <a:tc>
                  <a:txBody>
                    <a:bodyPr/>
                    <a:lstStyle/>
                    <a:p>
                      <a:pPr algn="ctr"/>
                      <a:r>
                        <a:rPr lang="en-US" altLang="zh-CN" sz="2000" b="1" dirty="0" smtClean="0">
                          <a:solidFill>
                            <a:schemeClr val="tx1"/>
                          </a:solidFill>
                          <a:latin typeface="+mn-ea"/>
                          <a:ea typeface="+mn-ea"/>
                        </a:rPr>
                        <a:t>W(N)</a:t>
                      </a:r>
                      <a:endParaRPr lang="zh-CN" altLang="en-US" sz="2000" b="1"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N</a:t>
                      </a:r>
                      <a:r>
                        <a:rPr lang="en-US" altLang="zh-CN" sz="2000" b="1" baseline="30000" dirty="0" smtClean="0">
                          <a:solidFill>
                            <a:schemeClr val="tx1"/>
                          </a:solidFill>
                          <a:latin typeface="+mn-ea"/>
                          <a:ea typeface="+mn-ea"/>
                        </a:rPr>
                        <a:t>5</a:t>
                      </a:r>
                      <a:endParaRPr lang="zh-CN" altLang="en-US" sz="2000" b="1" baseline="30000"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2</a:t>
                      </a:r>
                      <a:r>
                        <a:rPr lang="en-US" altLang="zh-CN" sz="2000" b="1" baseline="30000" dirty="0" smtClean="0">
                          <a:solidFill>
                            <a:schemeClr val="tx1"/>
                          </a:solidFill>
                          <a:latin typeface="+mn-ea"/>
                          <a:ea typeface="+mn-ea"/>
                        </a:rPr>
                        <a:t>N</a:t>
                      </a:r>
                      <a:endParaRPr lang="zh-CN" altLang="en-US" sz="2000" b="1" baseline="30000" dirty="0">
                        <a:solidFill>
                          <a:schemeClr val="tx1"/>
                        </a:solidFill>
                        <a:latin typeface="+mn-ea"/>
                        <a:ea typeface="+mn-ea"/>
                      </a:endParaRPr>
                    </a:p>
                  </a:txBody>
                  <a:tcPr/>
                </a:tc>
                <a:tc>
                  <a:txBody>
                    <a:bodyPr/>
                    <a:lstStyle/>
                    <a:p>
                      <a:pPr algn="ctr"/>
                      <a:r>
                        <a:rPr lang="en-US" altLang="zh-CN" sz="2000" b="1" dirty="0" smtClean="0">
                          <a:solidFill>
                            <a:schemeClr val="tx1"/>
                          </a:solidFill>
                          <a:latin typeface="+mn-ea"/>
                          <a:ea typeface="+mn-ea"/>
                        </a:rPr>
                        <a:t>N!</a:t>
                      </a:r>
                      <a:endParaRPr lang="zh-CN" altLang="en-US" sz="2000" b="1" dirty="0">
                        <a:solidFill>
                          <a:schemeClr val="tx1"/>
                        </a:solidFill>
                        <a:latin typeface="+mn-ea"/>
                        <a:ea typeface="+mn-ea"/>
                      </a:endParaRPr>
                    </a:p>
                  </a:txBody>
                  <a:tcPr/>
                </a:tc>
              </a:tr>
              <a:tr h="370840">
                <a:tc>
                  <a:txBody>
                    <a:bodyPr/>
                    <a:lstStyle/>
                    <a:p>
                      <a:r>
                        <a:rPr lang="en-US" altLang="zh-CN" sz="1800" b="1" dirty="0" smtClean="0">
                          <a:latin typeface="+mn-ea"/>
                          <a:ea typeface="+mn-ea"/>
                        </a:rPr>
                        <a:t>N=10</a:t>
                      </a:r>
                      <a:endParaRPr lang="zh-CN" altLang="en-US" sz="1800" b="1" dirty="0">
                        <a:latin typeface="+mn-ea"/>
                        <a:ea typeface="+mn-ea"/>
                      </a:endParaRPr>
                    </a:p>
                  </a:txBody>
                  <a:tcPr/>
                </a:tc>
                <a:tc>
                  <a:txBody>
                    <a:bodyPr/>
                    <a:lstStyle/>
                    <a:p>
                      <a:r>
                        <a:rPr lang="en-US" altLang="zh-CN" sz="1800" b="1" dirty="0" smtClean="0">
                          <a:latin typeface="+mn-ea"/>
                          <a:ea typeface="+mn-ea"/>
                        </a:rPr>
                        <a:t>0.1s</a:t>
                      </a:r>
                      <a:endParaRPr lang="zh-CN" altLang="en-US" sz="1800" b="1" dirty="0">
                        <a:latin typeface="+mn-ea"/>
                        <a:ea typeface="+mn-ea"/>
                      </a:endParaRPr>
                    </a:p>
                  </a:txBody>
                  <a:tcPr/>
                </a:tc>
                <a:tc>
                  <a:txBody>
                    <a:bodyPr/>
                    <a:lstStyle/>
                    <a:p>
                      <a:r>
                        <a:rPr lang="en-US" altLang="zh-CN" sz="1800" b="1" dirty="0" smtClean="0">
                          <a:latin typeface="+mn-ea"/>
                          <a:ea typeface="+mn-ea"/>
                        </a:rPr>
                        <a:t>0.001s</a:t>
                      </a:r>
                      <a:endParaRPr lang="zh-CN" altLang="en-US" sz="1800" b="1" dirty="0">
                        <a:latin typeface="+mn-ea"/>
                        <a:ea typeface="+mn-ea"/>
                      </a:endParaRPr>
                    </a:p>
                  </a:txBody>
                  <a:tcPr/>
                </a:tc>
                <a:tc>
                  <a:txBody>
                    <a:bodyPr/>
                    <a:lstStyle/>
                    <a:p>
                      <a:r>
                        <a:rPr lang="en-US" altLang="zh-CN" sz="1800" b="1" dirty="0" smtClean="0">
                          <a:latin typeface="+mn-ea"/>
                          <a:ea typeface="+mn-ea"/>
                        </a:rPr>
                        <a:t>3.6s</a:t>
                      </a:r>
                      <a:endParaRPr lang="zh-CN" altLang="en-US" sz="1800" b="1" dirty="0">
                        <a:latin typeface="+mn-ea"/>
                        <a:ea typeface="+mn-ea"/>
                      </a:endParaRPr>
                    </a:p>
                  </a:txBody>
                  <a:tcPr/>
                </a:tc>
              </a:tr>
              <a:tr h="370840">
                <a:tc>
                  <a:txBody>
                    <a:bodyPr/>
                    <a:lstStyle/>
                    <a:p>
                      <a:r>
                        <a:rPr lang="en-US" altLang="zh-CN" sz="1800" b="1" dirty="0" smtClean="0">
                          <a:latin typeface="+mn-ea"/>
                          <a:ea typeface="+mn-ea"/>
                        </a:rPr>
                        <a:t>N=100</a:t>
                      </a:r>
                      <a:endParaRPr lang="zh-CN" altLang="en-US" sz="1800" b="1" dirty="0">
                        <a:latin typeface="+mn-ea"/>
                        <a:ea typeface="+mn-ea"/>
                      </a:endParaRPr>
                    </a:p>
                  </a:txBody>
                  <a:tcPr/>
                </a:tc>
                <a:tc>
                  <a:txBody>
                    <a:bodyPr/>
                    <a:lstStyle/>
                    <a:p>
                      <a:r>
                        <a:rPr lang="en-US" altLang="zh-CN" sz="1800" b="1" dirty="0" smtClean="0">
                          <a:latin typeface="+mn-ea"/>
                          <a:ea typeface="+mn-ea"/>
                        </a:rPr>
                        <a:t>10</a:t>
                      </a:r>
                      <a:r>
                        <a:rPr lang="en-US" altLang="zh-CN" sz="1800" b="1" baseline="30000" dirty="0" smtClean="0">
                          <a:latin typeface="+mn-ea"/>
                          <a:ea typeface="+mn-ea"/>
                        </a:rPr>
                        <a:t>4</a:t>
                      </a:r>
                      <a:r>
                        <a:rPr lang="en-US" altLang="zh-CN" sz="1800" b="1" dirty="0" smtClean="0">
                          <a:latin typeface="+mn-ea"/>
                          <a:ea typeface="+mn-ea"/>
                        </a:rPr>
                        <a:t>s≈2.8h</a:t>
                      </a:r>
                      <a:endParaRPr lang="zh-CN" altLang="en-US" sz="1800" b="1" dirty="0">
                        <a:latin typeface="+mn-ea"/>
                        <a:ea typeface="+mn-ea"/>
                      </a:endParaRPr>
                    </a:p>
                  </a:txBody>
                  <a:tcPr/>
                </a:tc>
                <a:tc>
                  <a:txBody>
                    <a:bodyPr/>
                    <a:lstStyle/>
                    <a:p>
                      <a:r>
                        <a:rPr lang="en-US" altLang="zh-CN" sz="1800" b="1" dirty="0" smtClean="0">
                          <a:latin typeface="+mn-ea"/>
                          <a:ea typeface="+mn-ea"/>
                        </a:rPr>
                        <a:t>1.3*10</a:t>
                      </a:r>
                      <a:r>
                        <a:rPr lang="en-US" altLang="zh-CN" sz="1800" b="1" baseline="30000" dirty="0" smtClean="0">
                          <a:latin typeface="+mn-ea"/>
                          <a:ea typeface="+mn-ea"/>
                        </a:rPr>
                        <a:t>24</a:t>
                      </a:r>
                      <a:r>
                        <a:rPr lang="en-US" altLang="zh-CN" sz="1800" b="1" dirty="0" smtClean="0">
                          <a:latin typeface="+mn-ea"/>
                          <a:ea typeface="+mn-ea"/>
                        </a:rPr>
                        <a:t>s≈4.0*10</a:t>
                      </a:r>
                      <a:r>
                        <a:rPr lang="en-US" altLang="zh-CN" sz="1800" b="1" baseline="30000" dirty="0" smtClean="0">
                          <a:latin typeface="+mn-ea"/>
                          <a:ea typeface="+mn-ea"/>
                        </a:rPr>
                        <a:t>16</a:t>
                      </a:r>
                      <a:r>
                        <a:rPr lang="en-US" altLang="zh-CN" sz="1800" b="1" dirty="0" smtClean="0">
                          <a:latin typeface="+mn-ea"/>
                          <a:ea typeface="+mn-ea"/>
                        </a:rPr>
                        <a:t>y</a:t>
                      </a:r>
                      <a:endParaRPr lang="zh-CN" altLang="en-US" sz="1800" b="1" dirty="0">
                        <a:latin typeface="+mn-ea"/>
                        <a:ea typeface="+mn-ea"/>
                      </a:endParaRPr>
                    </a:p>
                  </a:txBody>
                  <a:tcPr>
                    <a:solidFill>
                      <a:srgbClr val="FFFF00"/>
                    </a:solidFill>
                  </a:tcPr>
                </a:tc>
                <a:tc>
                  <a:txBody>
                    <a:bodyPr/>
                    <a:lstStyle/>
                    <a:p>
                      <a:r>
                        <a:rPr lang="en-US" altLang="zh-CN" sz="1800" b="1" dirty="0" smtClean="0">
                          <a:latin typeface="+mn-ea"/>
                          <a:ea typeface="+mn-ea"/>
                        </a:rPr>
                        <a:t>9.3*10</a:t>
                      </a:r>
                      <a:r>
                        <a:rPr lang="en-US" altLang="zh-CN" sz="1800" b="1" baseline="30000" dirty="0" smtClean="0">
                          <a:latin typeface="+mn-ea"/>
                          <a:ea typeface="+mn-ea"/>
                        </a:rPr>
                        <a:t>151</a:t>
                      </a:r>
                      <a:r>
                        <a:rPr lang="en-US" altLang="zh-CN" sz="1800" b="1" dirty="0" smtClean="0">
                          <a:latin typeface="+mn-ea"/>
                          <a:ea typeface="+mn-ea"/>
                        </a:rPr>
                        <a:t>s≈3.0*10</a:t>
                      </a:r>
                      <a:r>
                        <a:rPr lang="en-US" altLang="zh-CN" sz="1800" b="1" baseline="30000" dirty="0" smtClean="0">
                          <a:latin typeface="+mn-ea"/>
                          <a:ea typeface="+mn-ea"/>
                        </a:rPr>
                        <a:t>144</a:t>
                      </a:r>
                      <a:r>
                        <a:rPr lang="en-US" altLang="zh-CN" sz="1800" b="1" dirty="0" smtClean="0">
                          <a:latin typeface="+mn-ea"/>
                          <a:ea typeface="+mn-ea"/>
                        </a:rPr>
                        <a:t>y</a:t>
                      </a:r>
                      <a:endParaRPr lang="zh-CN" altLang="en-US" sz="1800" b="1" dirty="0">
                        <a:latin typeface="+mn-ea"/>
                        <a:ea typeface="+mn-ea"/>
                      </a:endParaRPr>
                    </a:p>
                  </a:txBody>
                  <a:tcPr>
                    <a:solidFill>
                      <a:srgbClr val="FFFF00"/>
                    </a:solidFill>
                  </a:tcPr>
                </a:tc>
              </a:tr>
              <a:tr h="370840">
                <a:tc>
                  <a:txBody>
                    <a:bodyPr/>
                    <a:lstStyle/>
                    <a:p>
                      <a:r>
                        <a:rPr lang="en-US" altLang="zh-CN" sz="1800" b="1" dirty="0" smtClean="0">
                          <a:latin typeface="+mn-ea"/>
                          <a:ea typeface="+mn-ea"/>
                        </a:rPr>
                        <a:t>N=1000</a:t>
                      </a:r>
                      <a:endParaRPr lang="zh-CN" altLang="en-US" sz="1800" b="1" dirty="0">
                        <a:latin typeface="+mn-ea"/>
                        <a:ea typeface="+mn-ea"/>
                      </a:endParaRPr>
                    </a:p>
                  </a:txBody>
                  <a:tcPr/>
                </a:tc>
                <a:tc>
                  <a:txBody>
                    <a:bodyPr/>
                    <a:lstStyle/>
                    <a:p>
                      <a:r>
                        <a:rPr lang="en-US" altLang="zh-CN" sz="1800" b="1" dirty="0" smtClean="0">
                          <a:latin typeface="+mn-ea"/>
                          <a:ea typeface="+mn-ea"/>
                        </a:rPr>
                        <a:t>10</a:t>
                      </a:r>
                      <a:r>
                        <a:rPr lang="en-US" altLang="zh-CN" sz="1800" b="1" baseline="30000" dirty="0" smtClean="0">
                          <a:latin typeface="+mn-ea"/>
                          <a:ea typeface="+mn-ea"/>
                        </a:rPr>
                        <a:t>9</a:t>
                      </a:r>
                      <a:r>
                        <a:rPr lang="en-US" altLang="zh-CN" sz="1800" b="1" dirty="0" smtClean="0">
                          <a:latin typeface="+mn-ea"/>
                          <a:ea typeface="+mn-ea"/>
                        </a:rPr>
                        <a:t>s≈31.7y</a:t>
                      </a:r>
                      <a:endParaRPr lang="zh-CN" altLang="en-US" sz="1800" b="1"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mn-ea"/>
                          <a:ea typeface="+mn-ea"/>
                        </a:rPr>
                        <a:t>1.1*10</a:t>
                      </a:r>
                      <a:r>
                        <a:rPr lang="en-US" altLang="zh-CN" sz="1800" b="1" baseline="30000" dirty="0" smtClean="0">
                          <a:latin typeface="+mn-ea"/>
                          <a:ea typeface="+mn-ea"/>
                        </a:rPr>
                        <a:t>295</a:t>
                      </a:r>
                      <a:r>
                        <a:rPr lang="en-US" altLang="zh-CN" sz="1800" b="1" dirty="0" smtClean="0">
                          <a:latin typeface="+mn-ea"/>
                          <a:ea typeface="+mn-ea"/>
                        </a:rPr>
                        <a:t>s≈3.4*10</a:t>
                      </a:r>
                      <a:r>
                        <a:rPr lang="en-US" altLang="zh-CN" sz="1800" b="1" baseline="30000" dirty="0" smtClean="0">
                          <a:latin typeface="+mn-ea"/>
                          <a:ea typeface="+mn-ea"/>
                        </a:rPr>
                        <a:t>287</a:t>
                      </a:r>
                      <a:r>
                        <a:rPr lang="en-US" altLang="zh-CN" sz="1800" b="1" dirty="0" smtClean="0">
                          <a:latin typeface="+mn-ea"/>
                          <a:ea typeface="+mn-ea"/>
                        </a:rPr>
                        <a:t>y</a:t>
                      </a:r>
                      <a:endParaRPr lang="zh-CN" altLang="en-US" sz="1800" b="1" dirty="0" smtClean="0">
                        <a:latin typeface="+mn-ea"/>
                        <a:ea typeface="+mn-ea"/>
                      </a:endParaRP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latin typeface="+mn-ea"/>
                          <a:ea typeface="+mn-ea"/>
                        </a:rPr>
                        <a:t>∞</a:t>
                      </a:r>
                    </a:p>
                  </a:txBody>
                  <a:tcPr>
                    <a:solidFill>
                      <a:srgbClr val="FFFF00"/>
                    </a:solidFill>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8" name="流程图: 可选过程 7">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10514080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设一个好的密码系统，必须</a:t>
            </a:r>
            <a:r>
              <a:rPr lang="zh-CN" altLang="en-US" dirty="0" smtClean="0">
                <a:solidFill>
                  <a:srgbClr val="FF0000"/>
                </a:solidFill>
              </a:rPr>
              <a:t>将最小工作量最大化</a:t>
            </a:r>
            <a:endParaRPr lang="en-US" altLang="zh-CN" dirty="0" smtClean="0"/>
          </a:p>
          <a:p>
            <a:pPr lvl="1"/>
            <a:r>
              <a:rPr lang="zh-CN" altLang="en-US" dirty="0" smtClean="0"/>
              <a:t>不仅要考虑标准密码分析方法</a:t>
            </a:r>
            <a:endParaRPr lang="en-US" altLang="zh-CN" dirty="0" smtClean="0"/>
          </a:p>
          <a:p>
            <a:pPr lvl="1"/>
            <a:r>
              <a:rPr lang="zh-CN" altLang="en-US" dirty="0" smtClean="0"/>
              <a:t>要确保没有任何捷径可以破译密码</a:t>
            </a:r>
            <a:r>
              <a:rPr lang="en-US" altLang="zh-CN" dirty="0" smtClean="0"/>
              <a:t>——</a:t>
            </a:r>
            <a:r>
              <a:rPr lang="zh-CN" altLang="en-US" dirty="0" smtClean="0"/>
              <a:t>很难！</a:t>
            </a:r>
            <a:endParaRPr lang="en-US" altLang="zh-CN" dirty="0" smtClean="0"/>
          </a:p>
          <a:p>
            <a:pPr lvl="1"/>
            <a:endParaRPr lang="en-US" altLang="zh-CN" dirty="0" smtClean="0"/>
          </a:p>
          <a:p>
            <a:r>
              <a:rPr lang="zh-CN" altLang="en-US" dirty="0" smtClean="0"/>
              <a:t>如何确认一个非理想系统的唯一解距离足够大，用任何方法分析都需要极大的工作量？</a:t>
            </a:r>
            <a:endParaRPr lang="en-US" altLang="zh-CN" dirty="0" smtClean="0"/>
          </a:p>
          <a:p>
            <a:pPr lvl="1"/>
            <a:r>
              <a:rPr lang="zh-CN" altLang="en-US" dirty="0" smtClean="0"/>
              <a:t>研究密码分析员可能使用的每一种方法，总结出抵制规律，在设计密码系统时应用这些规律</a:t>
            </a:r>
            <a:endParaRPr lang="en-US" altLang="zh-CN" dirty="0" smtClean="0"/>
          </a:p>
          <a:p>
            <a:pPr lvl="1"/>
            <a:r>
              <a:rPr lang="zh-CN" altLang="en-US" dirty="0" smtClean="0"/>
              <a:t>设计系统，使得它的破解工作等价于某些复杂性问题</a:t>
            </a:r>
            <a:endParaRPr lang="en-US" altLang="zh-CN" dirty="0" smtClean="0"/>
          </a:p>
          <a:p>
            <a:pPr lvl="1"/>
            <a:endParaRPr lang="en-US" altLang="zh-CN" dirty="0"/>
          </a:p>
          <a:p>
            <a:r>
              <a:rPr lang="zh-CN" altLang="en-US" dirty="0" smtClean="0"/>
              <a:t>下面我们将讨论密码分析员常用的分析方法</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40219888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二、蛮力搜索攻击</a:t>
            </a:r>
            <a:endParaRPr lang="zh-CN" altLang="en-US" dirty="0"/>
          </a:p>
        </p:txBody>
      </p:sp>
      <p:sp>
        <p:nvSpPr>
          <p:cNvPr id="3" name="内容占位符 2"/>
          <p:cNvSpPr>
            <a:spLocks noGrp="1"/>
          </p:cNvSpPr>
          <p:nvPr>
            <p:ph idx="1"/>
          </p:nvPr>
        </p:nvSpPr>
        <p:spPr/>
        <p:txBody>
          <a:bodyPr/>
          <a:lstStyle/>
          <a:p>
            <a:r>
              <a:rPr lang="zh-CN" altLang="en-US" dirty="0" smtClean="0"/>
              <a:t>蛮力搜索（</a:t>
            </a:r>
            <a:r>
              <a:rPr lang="en-US" altLang="zh-CN" dirty="0" smtClean="0"/>
              <a:t>Brute Force Search</a:t>
            </a:r>
            <a:r>
              <a:rPr lang="zh-CN" altLang="en-US" dirty="0" smtClean="0"/>
              <a:t>）或穷举搜索（</a:t>
            </a:r>
            <a:r>
              <a:rPr lang="en-US" altLang="zh-CN" dirty="0" smtClean="0"/>
              <a:t>Complete Trial and Error</a:t>
            </a:r>
            <a:r>
              <a:rPr lang="zh-CN" altLang="en-US" dirty="0" smtClean="0"/>
              <a:t>）</a:t>
            </a:r>
            <a:endParaRPr lang="en-US" altLang="zh-CN" dirty="0" smtClean="0"/>
          </a:p>
          <a:p>
            <a:pPr lvl="1"/>
            <a:r>
              <a:rPr lang="zh-CN" altLang="en-US" dirty="0" smtClean="0"/>
              <a:t>尝试每个可能的密钥</a:t>
            </a:r>
            <a:endParaRPr lang="en-US" altLang="zh-CN" dirty="0" smtClean="0"/>
          </a:p>
          <a:p>
            <a:pPr lvl="1"/>
            <a:endParaRPr lang="en-US" altLang="zh-CN" dirty="0" smtClean="0"/>
          </a:p>
          <a:p>
            <a:pPr lvl="1"/>
            <a:r>
              <a:rPr lang="zh-CN" altLang="en-US" dirty="0" smtClean="0"/>
              <a:t>原则上几乎所有密码系统都可以攻破</a:t>
            </a:r>
            <a:endParaRPr lang="en-US" altLang="zh-CN" dirty="0" smtClean="0"/>
          </a:p>
          <a:p>
            <a:pPr lvl="1"/>
            <a:endParaRPr lang="en-US" altLang="zh-CN" dirty="0" smtClean="0"/>
          </a:p>
          <a:p>
            <a:pPr lvl="1"/>
            <a:r>
              <a:rPr lang="zh-CN" altLang="en-US" dirty="0" smtClean="0"/>
              <a:t>是一种基本的攻击方式，计算量与密钥大小成正比</a:t>
            </a:r>
            <a:endParaRPr lang="en-US" altLang="zh-CN" dirty="0" smtClean="0"/>
          </a:p>
          <a:p>
            <a:pPr lvl="1"/>
            <a:endParaRPr lang="en-US" altLang="zh-CN" dirty="0" smtClean="0"/>
          </a:p>
          <a:p>
            <a:pPr lvl="1"/>
            <a:r>
              <a:rPr lang="zh-CN" altLang="en-US" dirty="0" smtClean="0"/>
              <a:t>假设破解的明文可以辨认</a:t>
            </a:r>
            <a:endParaRPr lang="en-US" altLang="zh-CN" dirty="0" smtClean="0"/>
          </a:p>
          <a:p>
            <a:pPr lvl="2"/>
            <a:r>
              <a:rPr lang="zh-CN" altLang="en-US" sz="2000" dirty="0" smtClean="0"/>
              <a:t>若明文无法辨认则不可行</a:t>
            </a:r>
            <a:endParaRPr lang="en-US" altLang="zh-CN" sz="2000" dirty="0" smtClean="0"/>
          </a:p>
          <a:p>
            <a:pPr lvl="2"/>
            <a:r>
              <a:rPr lang="zh-CN" altLang="en-US" dirty="0" smtClean="0"/>
              <a:t>若有多个无法区分的可辨认明文，也不可行</a:t>
            </a:r>
            <a:r>
              <a:rPr lang="en-US" altLang="zh-CN" dirty="0" smtClean="0"/>
              <a:t>——</a:t>
            </a:r>
            <a:r>
              <a:rPr lang="zh-CN" altLang="en-US" dirty="0" smtClean="0"/>
              <a:t>理想安全</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9112020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蛮力搜索的计算量</a:t>
            </a:r>
            <a:endParaRPr lang="en-US" altLang="zh-CN" dirty="0" smtClean="0"/>
          </a:p>
          <a:p>
            <a:pPr lvl="1"/>
            <a:r>
              <a:rPr lang="zh-CN" altLang="en-US" dirty="0" smtClean="0"/>
              <a:t>假设密钥空间大小为</a:t>
            </a:r>
            <a:r>
              <a:rPr lang="en-US" altLang="zh-CN" dirty="0" smtClean="0"/>
              <a:t>K</a:t>
            </a:r>
            <a:r>
              <a:rPr lang="zh-CN" altLang="en-US" dirty="0" smtClean="0"/>
              <a:t>，每个密钥的概率相等，则平均需要尝试</a:t>
            </a:r>
            <a:r>
              <a:rPr lang="en-US" altLang="zh-CN" dirty="0" smtClean="0"/>
              <a:t>K/2</a:t>
            </a:r>
            <a:r>
              <a:rPr lang="zh-CN" altLang="en-US" dirty="0" smtClean="0"/>
              <a:t>次，可以获得结果。</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en-US" altLang="zh-CN" dirty="0" smtClean="0"/>
          </a:p>
          <a:p>
            <a:endParaRPr lang="en-US" altLang="zh-CN" dirty="0" smtClean="0"/>
          </a:p>
          <a:p>
            <a:r>
              <a:rPr lang="zh-CN" altLang="en-US" dirty="0" smtClean="0"/>
              <a:t>假设一个密码系统只能靠蛮力搜索进行分析，且密钥空间足够大，是否安全？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478808327"/>
              </p:ext>
            </p:extLst>
          </p:nvPr>
        </p:nvGraphicFramePr>
        <p:xfrm>
          <a:off x="1403648" y="2708920"/>
          <a:ext cx="6143668" cy="2494280"/>
        </p:xfrm>
        <a:graphic>
          <a:graphicData uri="http://schemas.openxmlformats.org/drawingml/2006/table">
            <a:tbl>
              <a:tblPr firstRow="1" bandRow="1">
                <a:tableStyleId>{5C22544A-7EE6-4342-B048-85BDC9FD1C3A}</a:tableStyleId>
              </a:tblPr>
              <a:tblGrid>
                <a:gridCol w="1669475"/>
                <a:gridCol w="2188177"/>
                <a:gridCol w="2286016"/>
              </a:tblGrid>
              <a:tr h="370840">
                <a:tc>
                  <a:txBody>
                    <a:bodyPr/>
                    <a:lstStyle/>
                    <a:p>
                      <a:pPr algn="ctr"/>
                      <a:r>
                        <a:rPr lang="zh-CN" altLang="en-US" dirty="0" smtClean="0">
                          <a:solidFill>
                            <a:schemeClr val="tx1"/>
                          </a:solidFill>
                        </a:rPr>
                        <a:t>密钥大小</a:t>
                      </a:r>
                      <a:endParaRPr lang="zh-CN" altLang="en-US" dirty="0">
                        <a:solidFill>
                          <a:schemeClr val="tx1"/>
                        </a:solidFill>
                      </a:endParaRPr>
                    </a:p>
                  </a:txBody>
                  <a:tcPr anchor="ctr"/>
                </a:tc>
                <a:tc>
                  <a:txBody>
                    <a:bodyPr/>
                    <a:lstStyle/>
                    <a:p>
                      <a:pPr algn="ctr"/>
                      <a:r>
                        <a:rPr lang="zh-CN" altLang="en-US" dirty="0" smtClean="0">
                          <a:solidFill>
                            <a:schemeClr val="tx1"/>
                          </a:solidFill>
                        </a:rPr>
                        <a:t>密钥空间大小</a:t>
                      </a:r>
                      <a:endParaRPr lang="zh-CN" altLang="en-US" dirty="0">
                        <a:solidFill>
                          <a:schemeClr val="tx1"/>
                        </a:solidFill>
                      </a:endParaRPr>
                    </a:p>
                  </a:txBody>
                  <a:tcPr anchor="ctr"/>
                </a:tc>
                <a:tc>
                  <a:txBody>
                    <a:bodyPr/>
                    <a:lstStyle/>
                    <a:p>
                      <a:pPr algn="ctr"/>
                      <a:r>
                        <a:rPr lang="zh-CN" altLang="en-US" dirty="0" smtClean="0">
                          <a:solidFill>
                            <a:schemeClr val="tx1"/>
                          </a:solidFill>
                        </a:rPr>
                        <a:t>所需时间</a:t>
                      </a:r>
                      <a:endParaRPr lang="en-US" altLang="zh-CN" dirty="0" smtClean="0">
                        <a:solidFill>
                          <a:schemeClr val="tx1"/>
                        </a:solidFill>
                      </a:endParaRPr>
                    </a:p>
                    <a:p>
                      <a:pPr algn="ctr"/>
                      <a:r>
                        <a:rPr lang="zh-CN" altLang="en-US" dirty="0" smtClean="0">
                          <a:solidFill>
                            <a:schemeClr val="tx1"/>
                          </a:solidFill>
                        </a:rPr>
                        <a:t>（每次尝试</a:t>
                      </a:r>
                      <a:r>
                        <a:rPr lang="en-US" altLang="zh-CN" dirty="0" smtClean="0">
                          <a:solidFill>
                            <a:schemeClr val="tx1"/>
                          </a:solidFill>
                        </a:rPr>
                        <a:t>1μs</a:t>
                      </a:r>
                      <a:r>
                        <a:rPr lang="zh-CN" altLang="en-US" dirty="0" smtClean="0">
                          <a:solidFill>
                            <a:schemeClr val="tx1"/>
                          </a:solidFill>
                        </a:rPr>
                        <a:t>）</a:t>
                      </a:r>
                      <a:endParaRPr lang="zh-CN" altLang="en-US" dirty="0">
                        <a:solidFill>
                          <a:schemeClr val="tx1"/>
                        </a:solidFill>
                      </a:endParaRPr>
                    </a:p>
                  </a:txBody>
                  <a:tcPr anchor="ctr"/>
                </a:tc>
              </a:tr>
              <a:tr h="370840">
                <a:tc>
                  <a:txBody>
                    <a:bodyPr/>
                    <a:lstStyle/>
                    <a:p>
                      <a:r>
                        <a:rPr lang="en-US" altLang="zh-CN" dirty="0" smtClean="0"/>
                        <a:t>32 bit</a:t>
                      </a:r>
                      <a:endParaRPr lang="zh-CN" altLang="en-US" dirty="0"/>
                    </a:p>
                  </a:txBody>
                  <a:tcPr/>
                </a:tc>
                <a:tc>
                  <a:txBody>
                    <a:bodyPr/>
                    <a:lstStyle/>
                    <a:p>
                      <a:r>
                        <a:rPr lang="en-US" altLang="zh-CN" dirty="0" smtClean="0"/>
                        <a:t>2</a:t>
                      </a:r>
                      <a:r>
                        <a:rPr lang="en-US" altLang="zh-CN" baseline="30000" dirty="0" smtClean="0"/>
                        <a:t>32</a:t>
                      </a:r>
                      <a:r>
                        <a:rPr lang="en-US" altLang="zh-CN" dirty="0" smtClean="0"/>
                        <a:t>=4.3*10</a:t>
                      </a:r>
                      <a:r>
                        <a:rPr lang="en-US" altLang="zh-CN" baseline="30000" dirty="0" smtClean="0"/>
                        <a:t>9</a:t>
                      </a:r>
                      <a:endParaRPr lang="zh-CN" altLang="en-US" baseline="30000" dirty="0"/>
                    </a:p>
                  </a:txBody>
                  <a:tcPr/>
                </a:tc>
                <a:tc>
                  <a:txBody>
                    <a:bodyPr/>
                    <a:lstStyle/>
                    <a:p>
                      <a:r>
                        <a:rPr lang="en-US" altLang="zh-CN" dirty="0" smtClean="0"/>
                        <a:t>35.8 min</a:t>
                      </a:r>
                      <a:endParaRPr lang="zh-CN" altLang="en-US" dirty="0"/>
                    </a:p>
                  </a:txBody>
                  <a:tcPr/>
                </a:tc>
              </a:tr>
              <a:tr h="370840">
                <a:tc>
                  <a:txBody>
                    <a:bodyPr/>
                    <a:lstStyle/>
                    <a:p>
                      <a:r>
                        <a:rPr lang="en-US" altLang="zh-CN" dirty="0" smtClean="0"/>
                        <a:t>56 bit</a:t>
                      </a:r>
                      <a:endParaRPr lang="zh-CN" altLang="en-US" dirty="0"/>
                    </a:p>
                  </a:txBody>
                  <a:tcPr/>
                </a:tc>
                <a:tc>
                  <a:txBody>
                    <a:bodyPr/>
                    <a:lstStyle/>
                    <a:p>
                      <a:r>
                        <a:rPr lang="en-US" altLang="zh-CN" dirty="0" smtClean="0"/>
                        <a:t>2</a:t>
                      </a:r>
                      <a:r>
                        <a:rPr lang="en-US" altLang="zh-CN" baseline="30000" dirty="0" smtClean="0"/>
                        <a:t>56</a:t>
                      </a:r>
                      <a:r>
                        <a:rPr lang="en-US" altLang="zh-CN" dirty="0" smtClean="0"/>
                        <a:t>=7.2*10</a:t>
                      </a:r>
                      <a:r>
                        <a:rPr lang="en-US" altLang="zh-CN" baseline="30000" dirty="0" smtClean="0"/>
                        <a:t>16</a:t>
                      </a:r>
                      <a:endParaRPr lang="zh-CN" altLang="en-US" dirty="0"/>
                    </a:p>
                  </a:txBody>
                  <a:tcPr/>
                </a:tc>
                <a:tc>
                  <a:txBody>
                    <a:bodyPr/>
                    <a:lstStyle/>
                    <a:p>
                      <a:r>
                        <a:rPr lang="en-US" altLang="zh-CN" dirty="0" smtClean="0"/>
                        <a:t>1142 year</a:t>
                      </a:r>
                      <a:endParaRPr lang="zh-CN" altLang="en-US" dirty="0"/>
                    </a:p>
                  </a:txBody>
                  <a:tcPr/>
                </a:tc>
              </a:tr>
              <a:tr h="370840">
                <a:tc>
                  <a:txBody>
                    <a:bodyPr/>
                    <a:lstStyle/>
                    <a:p>
                      <a:r>
                        <a:rPr lang="en-US" altLang="zh-CN" dirty="0" smtClean="0"/>
                        <a:t>128 bit</a:t>
                      </a:r>
                      <a:endParaRPr lang="zh-CN" altLang="en-US" dirty="0"/>
                    </a:p>
                  </a:txBody>
                  <a:tcPr/>
                </a:tc>
                <a:tc>
                  <a:txBody>
                    <a:bodyPr/>
                    <a:lstStyle/>
                    <a:p>
                      <a:r>
                        <a:rPr lang="en-US" altLang="zh-CN" dirty="0" smtClean="0"/>
                        <a:t>2</a:t>
                      </a:r>
                      <a:r>
                        <a:rPr lang="en-US" altLang="zh-CN" baseline="30000" dirty="0" smtClean="0"/>
                        <a:t>128</a:t>
                      </a:r>
                      <a:r>
                        <a:rPr lang="en-US" altLang="zh-CN" dirty="0" smtClean="0"/>
                        <a:t>=3.4*10</a:t>
                      </a:r>
                      <a:r>
                        <a:rPr lang="en-US" altLang="zh-CN" baseline="30000" dirty="0" smtClean="0"/>
                        <a:t>38</a:t>
                      </a:r>
                      <a:endParaRPr lang="zh-CN" altLang="en-US" dirty="0"/>
                    </a:p>
                  </a:txBody>
                  <a:tcPr/>
                </a:tc>
                <a:tc>
                  <a:txBody>
                    <a:bodyPr/>
                    <a:lstStyle/>
                    <a:p>
                      <a:r>
                        <a:rPr lang="en-US" altLang="zh-CN" dirty="0" smtClean="0"/>
                        <a:t>5.4*10</a:t>
                      </a:r>
                      <a:r>
                        <a:rPr lang="en-US" altLang="zh-CN" baseline="30000" dirty="0" smtClean="0"/>
                        <a:t>24</a:t>
                      </a:r>
                      <a:r>
                        <a:rPr lang="en-US" altLang="zh-CN" dirty="0" smtClean="0"/>
                        <a:t>  year</a:t>
                      </a:r>
                      <a:endParaRPr lang="zh-CN" altLang="en-US" dirty="0"/>
                    </a:p>
                  </a:txBody>
                  <a:tcPr/>
                </a:tc>
              </a:tr>
              <a:tr h="370840">
                <a:tc>
                  <a:txBody>
                    <a:bodyPr/>
                    <a:lstStyle/>
                    <a:p>
                      <a:r>
                        <a:rPr lang="en-US" altLang="zh-CN" dirty="0" smtClean="0"/>
                        <a:t>1024 bit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1024</a:t>
                      </a:r>
                      <a:r>
                        <a:rPr lang="en-US" altLang="zh-CN" dirty="0" smtClean="0"/>
                        <a:t>=1.8*10</a:t>
                      </a:r>
                      <a:r>
                        <a:rPr lang="en-US" altLang="zh-CN" baseline="30000" dirty="0" smtClean="0"/>
                        <a:t>308</a:t>
                      </a:r>
                      <a:endParaRPr lang="zh-CN" altLang="en-US" dirty="0" smtClean="0"/>
                    </a:p>
                  </a:txBody>
                  <a:tcPr/>
                </a:tc>
                <a:tc>
                  <a:txBody>
                    <a:bodyPr/>
                    <a:lstStyle/>
                    <a:p>
                      <a:r>
                        <a:rPr lang="en-US" altLang="zh-CN" dirty="0" smtClean="0"/>
                        <a:t>2.9*10</a:t>
                      </a:r>
                      <a:r>
                        <a:rPr lang="en-US" altLang="zh-CN" baseline="30000" dirty="0" smtClean="0"/>
                        <a:t>294</a:t>
                      </a:r>
                      <a:r>
                        <a:rPr lang="en-US" altLang="zh-CN" dirty="0" smtClean="0"/>
                        <a:t>  year</a:t>
                      </a:r>
                      <a:endParaRPr lang="zh-CN" altLang="en-US" dirty="0"/>
                    </a:p>
                  </a:txBody>
                  <a:tcPr/>
                </a:tc>
              </a:tr>
              <a:tr h="370840">
                <a:tc>
                  <a:txBody>
                    <a:bodyPr/>
                    <a:lstStyle/>
                    <a:p>
                      <a:r>
                        <a:rPr lang="en-US" altLang="zh-CN" dirty="0" smtClean="0"/>
                        <a:t>26 </a:t>
                      </a:r>
                      <a:r>
                        <a:rPr lang="zh-CN" altLang="en-US" dirty="0" smtClean="0"/>
                        <a:t>个字符</a:t>
                      </a:r>
                      <a:endParaRPr lang="zh-CN" altLang="en-US" dirty="0"/>
                    </a:p>
                  </a:txBody>
                  <a:tcPr/>
                </a:tc>
                <a:tc>
                  <a:txBody>
                    <a:bodyPr/>
                    <a:lstStyle/>
                    <a:p>
                      <a:r>
                        <a:rPr lang="en-US" altLang="zh-CN" dirty="0" smtClean="0"/>
                        <a:t>26!=4.0*10</a:t>
                      </a:r>
                      <a:r>
                        <a:rPr lang="en-US" altLang="zh-CN" baseline="30000" dirty="0" smtClean="0"/>
                        <a:t>26</a:t>
                      </a:r>
                      <a:endParaRPr lang="zh-CN" altLang="en-US" dirty="0"/>
                    </a:p>
                  </a:txBody>
                  <a:tcPr/>
                </a:tc>
                <a:tc>
                  <a:txBody>
                    <a:bodyPr/>
                    <a:lstStyle/>
                    <a:p>
                      <a:r>
                        <a:rPr lang="en-US" altLang="zh-CN" dirty="0" smtClean="0"/>
                        <a:t>6.4*10</a:t>
                      </a:r>
                      <a:r>
                        <a:rPr lang="en-US" altLang="zh-CN" baseline="30000" dirty="0" smtClean="0"/>
                        <a:t>12</a:t>
                      </a:r>
                      <a:r>
                        <a:rPr lang="en-US" altLang="zh-CN" baseline="0" dirty="0" smtClean="0"/>
                        <a:t>  year</a:t>
                      </a:r>
                      <a:endParaRPr lang="zh-CN" altLang="en-US" dirty="0"/>
                    </a:p>
                  </a:txBody>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8" name="流程图: 可选过程 7">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22797141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称金币问题：有</a:t>
            </a:r>
            <a:r>
              <a:rPr lang="en-US" altLang="zh-CN" dirty="0" smtClean="0"/>
              <a:t>27</a:t>
            </a:r>
            <a:r>
              <a:rPr lang="zh-CN" altLang="en-US" dirty="0" smtClean="0"/>
              <a:t>枚金币，其中一个是假的。假的比真的略轻。现在有一个天平，问最少几次可以找出假币？</a:t>
            </a:r>
            <a:endParaRPr lang="en-US" altLang="zh-CN" dirty="0" smtClean="0"/>
          </a:p>
          <a:p>
            <a:endParaRPr lang="en-US" altLang="zh-CN" dirty="0" smtClean="0"/>
          </a:p>
          <a:p>
            <a:endParaRPr lang="en-US" altLang="zh-CN" dirty="0" smtClean="0"/>
          </a:p>
          <a:p>
            <a:endParaRPr lang="en-US" altLang="zh-CN" dirty="0" smtClean="0"/>
          </a:p>
          <a:p>
            <a:r>
              <a:rPr lang="zh-CN" altLang="en-US" dirty="0" smtClean="0"/>
              <a:t>答案：三次。</a:t>
            </a:r>
            <a:endParaRPr lang="en-US" altLang="zh-CN" dirty="0" smtClean="0"/>
          </a:p>
          <a:p>
            <a:pPr lvl="1"/>
            <a:r>
              <a:rPr lang="zh-CN" altLang="en-US" dirty="0" smtClean="0"/>
              <a:t>先分三堆，</a:t>
            </a:r>
            <a:r>
              <a:rPr lang="en-US" altLang="zh-CN" dirty="0" smtClean="0"/>
              <a:t>9</a:t>
            </a:r>
            <a:r>
              <a:rPr lang="zh-CN" altLang="en-US" dirty="0" smtClean="0"/>
              <a:t>个一堆。随意称两堆。若不平衡，则假币在轻的一堆中，若平衡，则假币在未称的一堆。</a:t>
            </a:r>
            <a:endParaRPr lang="en-US" altLang="zh-CN" dirty="0" smtClean="0"/>
          </a:p>
          <a:p>
            <a:pPr lvl="1"/>
            <a:r>
              <a:rPr lang="zh-CN" altLang="en-US" dirty="0" smtClean="0"/>
              <a:t>再分三堆，</a:t>
            </a:r>
            <a:r>
              <a:rPr lang="en-US" altLang="zh-CN" dirty="0" smtClean="0"/>
              <a:t>3</a:t>
            </a:r>
            <a:r>
              <a:rPr lang="zh-CN" altLang="en-US" dirty="0" smtClean="0"/>
              <a:t>个一堆。用上面做法选出一堆。</a:t>
            </a:r>
            <a:endParaRPr lang="en-US" altLang="zh-CN" dirty="0" smtClean="0"/>
          </a:p>
          <a:p>
            <a:pPr lvl="1"/>
            <a:r>
              <a:rPr lang="zh-CN" altLang="en-US" dirty="0" smtClean="0"/>
              <a:t>最后剩三个。用上面方法找出假币。</a:t>
            </a:r>
            <a:endParaRPr lang="zh-CN" altLang="en-US" dirty="0"/>
          </a:p>
        </p:txBody>
      </p:sp>
      <p:pic>
        <p:nvPicPr>
          <p:cNvPr id="183298" name="Picture 2" descr="C:\Program Files\Microsoft Office\MEDIA\CAGCAT10\j0300840.wmf"/>
          <p:cNvPicPr>
            <a:picLocks noChangeAspect="1" noChangeArrowheads="1"/>
          </p:cNvPicPr>
          <p:nvPr/>
        </p:nvPicPr>
        <p:blipFill>
          <a:blip r:embed="rId2" cstate="print"/>
          <a:srcRect/>
          <a:stretch>
            <a:fillRect/>
          </a:stretch>
        </p:blipFill>
        <p:spPr bwMode="auto">
          <a:xfrm>
            <a:off x="6198382" y="2428868"/>
            <a:ext cx="2374146" cy="2000264"/>
          </a:xfrm>
          <a:prstGeom prst="rect">
            <a:avLst/>
          </a:prstGeom>
          <a:noFill/>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7" name="流程图: 可选过程 6">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5"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6"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198403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聪明的蛮力破解：</a:t>
            </a:r>
            <a:endParaRPr lang="en-US" altLang="zh-CN" dirty="0" smtClean="0"/>
          </a:p>
          <a:p>
            <a:pPr lvl="1"/>
            <a:r>
              <a:rPr lang="zh-CN" altLang="en-US" dirty="0" smtClean="0"/>
              <a:t>从高可能性密钥到低可能性密钥逐步尝试</a:t>
            </a:r>
            <a:endParaRPr lang="en-US" altLang="zh-CN" dirty="0" smtClean="0"/>
          </a:p>
          <a:p>
            <a:pPr lvl="1"/>
            <a:r>
              <a:rPr lang="zh-CN" altLang="en-US" dirty="0" smtClean="0"/>
              <a:t>分组尝试</a:t>
            </a:r>
            <a:endParaRPr lang="en-US" altLang="zh-CN" dirty="0" smtClean="0"/>
          </a:p>
          <a:p>
            <a:endParaRPr lang="en-US" altLang="zh-CN" dirty="0" smtClean="0"/>
          </a:p>
          <a:p>
            <a:r>
              <a:rPr lang="zh-CN" altLang="en-US" dirty="0" smtClean="0"/>
              <a:t>分组尝试：</a:t>
            </a:r>
            <a:endParaRPr lang="en-US" altLang="zh-CN" dirty="0" smtClean="0"/>
          </a:p>
          <a:p>
            <a:pPr lvl="1"/>
            <a:r>
              <a:rPr lang="zh-CN" altLang="en-US" dirty="0" smtClean="0"/>
              <a:t>将密钥分成</a:t>
            </a:r>
            <a:r>
              <a:rPr lang="en-US" altLang="zh-CN" dirty="0" smtClean="0"/>
              <a:t>S</a:t>
            </a:r>
            <a:r>
              <a:rPr lang="zh-CN" altLang="en-US" dirty="0" smtClean="0"/>
              <a:t>组，最多进行（</a:t>
            </a:r>
            <a:r>
              <a:rPr lang="en-US" altLang="zh-CN" dirty="0" smtClean="0"/>
              <a:t>S-1</a:t>
            </a:r>
            <a:r>
              <a:rPr lang="zh-CN" altLang="en-US" dirty="0" smtClean="0"/>
              <a:t>）次尝试，找出密钥在哪一组中。然后再这样逐次做下去。</a:t>
            </a:r>
            <a:endParaRPr lang="en-US" altLang="zh-CN" dirty="0" smtClean="0"/>
          </a:p>
          <a:p>
            <a:pPr lvl="1"/>
            <a:r>
              <a:rPr lang="zh-CN" altLang="en-US" dirty="0" smtClean="0"/>
              <a:t>分组原则（为使尝试次数最少）：</a:t>
            </a:r>
            <a:endParaRPr lang="en-US" altLang="zh-CN" dirty="0" smtClean="0"/>
          </a:p>
          <a:p>
            <a:pPr lvl="2"/>
            <a:r>
              <a:rPr lang="zh-CN" altLang="en-US" dirty="0" smtClean="0"/>
              <a:t>密钥均匀分组；</a:t>
            </a:r>
            <a:endParaRPr lang="en-US" altLang="zh-CN" dirty="0" smtClean="0"/>
          </a:p>
          <a:p>
            <a:pPr lvl="2"/>
            <a:r>
              <a:rPr lang="zh-CN" altLang="en-US" dirty="0" smtClean="0"/>
              <a:t>若密钥先验概率不等，则应使各组概率和尽可能相等；</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3338456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信息论角度的解释</a:t>
            </a:r>
            <a:endParaRPr lang="zh-CN" altLang="en-US" dirty="0"/>
          </a:p>
        </p:txBody>
      </p:sp>
      <p:sp>
        <p:nvSpPr>
          <p:cNvPr id="3" name="内容占位符 2"/>
          <p:cNvSpPr>
            <a:spLocks noGrp="1"/>
          </p:cNvSpPr>
          <p:nvPr>
            <p:ph idx="1"/>
          </p:nvPr>
        </p:nvSpPr>
        <p:spPr/>
        <p:txBody>
          <a:bodyPr/>
          <a:lstStyle/>
          <a:p>
            <a:r>
              <a:rPr lang="zh-CN" altLang="en-US" dirty="0" smtClean="0"/>
              <a:t>若将密钥均分为</a:t>
            </a:r>
            <a:r>
              <a:rPr lang="en-US" altLang="zh-CN" dirty="0" smtClean="0"/>
              <a:t>2</a:t>
            </a:r>
            <a:r>
              <a:rPr lang="zh-CN" altLang="en-US" dirty="0" smtClean="0"/>
              <a:t>组，每次尝试可以确定</a:t>
            </a:r>
            <a:r>
              <a:rPr lang="en-US" altLang="zh-CN" dirty="0" smtClean="0"/>
              <a:t>1bit</a:t>
            </a:r>
            <a:r>
              <a:rPr lang="zh-CN" altLang="en-US" dirty="0" smtClean="0"/>
              <a:t>的密钥信息</a:t>
            </a:r>
            <a:endParaRPr lang="en-US" altLang="zh-CN" dirty="0" smtClean="0"/>
          </a:p>
          <a:p>
            <a:endParaRPr lang="en-US" altLang="zh-CN" dirty="0" smtClean="0"/>
          </a:p>
          <a:p>
            <a:endParaRPr lang="en-US" altLang="zh-CN" dirty="0" smtClean="0"/>
          </a:p>
          <a:p>
            <a:r>
              <a:rPr lang="zh-CN" altLang="en-US" dirty="0" smtClean="0"/>
              <a:t>若密钥不均分，极端情况下，一组为</a:t>
            </a:r>
            <a:r>
              <a:rPr lang="en-US" altLang="zh-CN" dirty="0" smtClean="0"/>
              <a:t>1</a:t>
            </a:r>
            <a:r>
              <a:rPr lang="zh-CN" altLang="en-US" dirty="0" smtClean="0"/>
              <a:t>个密钥，剩余密钥为另一组，则每次尝试可以确定</a:t>
            </a:r>
            <a:r>
              <a:rPr lang="en-US" altLang="zh-CN" dirty="0" smtClean="0"/>
              <a:t>2*10</a:t>
            </a:r>
            <a:r>
              <a:rPr lang="en-US" altLang="zh-CN" baseline="30000" dirty="0" smtClean="0"/>
              <a:t>-25</a:t>
            </a:r>
            <a:r>
              <a:rPr lang="en-US" altLang="zh-CN" dirty="0" smtClean="0"/>
              <a:t>bit</a:t>
            </a:r>
            <a:r>
              <a:rPr lang="zh-CN" altLang="en-US" dirty="0" smtClean="0"/>
              <a:t>的密钥信息（单表代换）</a:t>
            </a:r>
            <a:endParaRPr lang="zh-CN" altLang="en-US" dirty="0"/>
          </a:p>
        </p:txBody>
      </p:sp>
      <p:graphicFrame>
        <p:nvGraphicFramePr>
          <p:cNvPr id="186370" name="Object 2"/>
          <p:cNvGraphicFramePr>
            <a:graphicFrameLocks noChangeAspect="1"/>
          </p:cNvGraphicFramePr>
          <p:nvPr>
            <p:extLst>
              <p:ext uri="{D42A27DB-BD31-4B8C-83A1-F6EECF244321}">
                <p14:modId xmlns:p14="http://schemas.microsoft.com/office/powerpoint/2010/main" val="599460386"/>
              </p:ext>
            </p:extLst>
          </p:nvPr>
        </p:nvGraphicFramePr>
        <p:xfrm>
          <a:off x="2933129" y="2276872"/>
          <a:ext cx="3567697" cy="857256"/>
        </p:xfrm>
        <a:graphic>
          <a:graphicData uri="http://schemas.openxmlformats.org/presentationml/2006/ole">
            <mc:AlternateContent xmlns:mc="http://schemas.openxmlformats.org/markup-compatibility/2006">
              <mc:Choice xmlns:v="urn:schemas-microsoft-com:vml" Requires="v">
                <p:oleObj spid="_x0000_s37386" name="Equation" r:id="rId3" imgW="1803240" imgH="431640" progId="Equation.DSMT4">
                  <p:embed/>
                </p:oleObj>
              </mc:Choice>
              <mc:Fallback>
                <p:oleObj name="Equation" r:id="rId3" imgW="180324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129" y="2276872"/>
                        <a:ext cx="3567697"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11891796"/>
              </p:ext>
            </p:extLst>
          </p:nvPr>
        </p:nvGraphicFramePr>
        <p:xfrm>
          <a:off x="1785918" y="4725144"/>
          <a:ext cx="6143668" cy="880839"/>
        </p:xfrm>
        <a:graphic>
          <a:graphicData uri="http://schemas.openxmlformats.org/presentationml/2006/ole">
            <mc:AlternateContent xmlns:mc="http://schemas.openxmlformats.org/markup-compatibility/2006">
              <mc:Choice xmlns:v="urn:schemas-microsoft-com:vml" Requires="v">
                <p:oleObj spid="_x0000_s37387" name="Equation" r:id="rId5" imgW="3022560" imgH="431640" progId="Equation.DSMT4">
                  <p:embed/>
                </p:oleObj>
              </mc:Choice>
              <mc:Fallback>
                <p:oleObj name="Equation" r:id="rId5" imgW="302256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4725144"/>
                        <a:ext cx="6143668" cy="880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8" name="流程图: 可选过程 7">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9" name="流程图: 可选过程 8">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0" name="流程图: 可选过程 9">
            <a:hlinkClick r:id="rId9"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1" name="流程图: 可选过程 10">
            <a:hlinkClick r:id="rId10"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29618915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分组尝试的尝试次数</a:t>
            </a:r>
            <a:endParaRPr lang="zh-CN" altLang="en-US" dirty="0"/>
          </a:p>
        </p:txBody>
      </p:sp>
      <p:sp>
        <p:nvSpPr>
          <p:cNvPr id="3" name="内容占位符 2"/>
          <p:cNvSpPr>
            <a:spLocks noGrp="1"/>
          </p:cNvSpPr>
          <p:nvPr>
            <p:ph idx="1"/>
          </p:nvPr>
        </p:nvSpPr>
        <p:spPr/>
        <p:txBody>
          <a:bodyPr/>
          <a:lstStyle/>
          <a:p>
            <a:r>
              <a:rPr lang="zh-CN" altLang="en-US" dirty="0" smtClean="0"/>
              <a:t>若每次尝试可以给出</a:t>
            </a:r>
            <a:r>
              <a:rPr lang="en-US" altLang="zh-CN" dirty="0" smtClean="0"/>
              <a:t>2</a:t>
            </a:r>
            <a:r>
              <a:rPr lang="zh-CN" altLang="en-US" dirty="0" smtClean="0"/>
              <a:t>种结果</a:t>
            </a:r>
            <a:endParaRPr lang="en-US" altLang="zh-CN" dirty="0" smtClean="0"/>
          </a:p>
          <a:p>
            <a:pPr lvl="1"/>
            <a:endParaRPr lang="en-US" altLang="zh-CN" dirty="0" smtClean="0"/>
          </a:p>
          <a:p>
            <a:pPr lvl="1"/>
            <a:r>
              <a:rPr lang="zh-CN" altLang="en-US" dirty="0" smtClean="0"/>
              <a:t>每次分成</a:t>
            </a:r>
            <a:r>
              <a:rPr lang="en-US" altLang="zh-CN" dirty="0" smtClean="0"/>
              <a:t>2</a:t>
            </a:r>
            <a:r>
              <a:rPr lang="zh-CN" altLang="en-US" dirty="0" smtClean="0"/>
              <a:t>组的尝试次数最少</a:t>
            </a:r>
            <a:endParaRPr lang="en-US" altLang="zh-CN" dirty="0" smtClean="0"/>
          </a:p>
          <a:p>
            <a:pPr lvl="1"/>
            <a:endParaRPr lang="en-US" altLang="zh-CN" dirty="0" smtClean="0"/>
          </a:p>
          <a:p>
            <a:pPr lvl="1"/>
            <a:r>
              <a:rPr lang="zh-CN" altLang="en-US" dirty="0" smtClean="0"/>
              <a:t>单表代换密码：</a:t>
            </a:r>
            <a:r>
              <a:rPr lang="en-US" altLang="zh-CN" dirty="0" smtClean="0"/>
              <a:t>h=log</a:t>
            </a:r>
            <a:r>
              <a:rPr lang="en-US" altLang="zh-CN" baseline="-25000" dirty="0" smtClean="0"/>
              <a:t>2</a:t>
            </a:r>
            <a:r>
              <a:rPr lang="en-US" altLang="zh-CN" dirty="0" smtClean="0"/>
              <a:t>26!≈88.4</a:t>
            </a:r>
            <a:r>
              <a:rPr lang="zh-CN" altLang="en-US" dirty="0" smtClean="0"/>
              <a:t>次</a:t>
            </a:r>
            <a:endParaRPr lang="en-US" altLang="zh-CN" dirty="0" smtClean="0"/>
          </a:p>
          <a:p>
            <a:pPr lvl="1"/>
            <a:endParaRPr lang="en-US" altLang="zh-CN" sz="2000" dirty="0" smtClean="0"/>
          </a:p>
          <a:p>
            <a:r>
              <a:rPr lang="zh-CN" altLang="en-US" dirty="0" smtClean="0"/>
              <a:t>若每次尝试可以给出</a:t>
            </a:r>
            <a:r>
              <a:rPr lang="en-US" altLang="zh-CN" dirty="0" smtClean="0"/>
              <a:t>S</a:t>
            </a:r>
            <a:r>
              <a:rPr lang="zh-CN" altLang="en-US" dirty="0" smtClean="0"/>
              <a:t>种结果</a:t>
            </a:r>
            <a:endParaRPr lang="en-US" altLang="zh-CN" dirty="0" smtClean="0"/>
          </a:p>
          <a:p>
            <a:pPr lvl="1"/>
            <a:endParaRPr lang="en-US" altLang="zh-CN" dirty="0" smtClean="0"/>
          </a:p>
          <a:p>
            <a:pPr lvl="1"/>
            <a:r>
              <a:rPr lang="zh-CN" altLang="en-US" dirty="0" smtClean="0"/>
              <a:t>每次分成</a:t>
            </a:r>
            <a:r>
              <a:rPr lang="en-US" altLang="zh-CN" dirty="0" smtClean="0"/>
              <a:t>S</a:t>
            </a:r>
            <a:r>
              <a:rPr lang="zh-CN" altLang="en-US" dirty="0" smtClean="0"/>
              <a:t>组的尝试次数最少</a:t>
            </a:r>
            <a:endParaRPr lang="en-US" altLang="zh-CN" dirty="0" smtClean="0"/>
          </a:p>
          <a:p>
            <a:pPr lvl="1"/>
            <a:endParaRPr lang="en-US" altLang="zh-CN" dirty="0" smtClean="0"/>
          </a:p>
          <a:p>
            <a:pPr lvl="1"/>
            <a:r>
              <a:rPr lang="zh-CN" altLang="en-US" dirty="0" smtClean="0"/>
              <a:t>分金币问题：</a:t>
            </a:r>
            <a:r>
              <a:rPr lang="en-US" altLang="zh-CN" dirty="0" smtClean="0"/>
              <a:t>h=log</a:t>
            </a:r>
            <a:r>
              <a:rPr lang="en-US" altLang="zh-CN" baseline="-25000" dirty="0" smtClean="0"/>
              <a:t>3</a:t>
            </a:r>
            <a:r>
              <a:rPr lang="en-US" altLang="zh-CN" dirty="0" smtClean="0"/>
              <a:t>27=3</a:t>
            </a:r>
            <a:r>
              <a:rPr lang="zh-CN" altLang="en-US" dirty="0" smtClean="0"/>
              <a:t>次</a:t>
            </a:r>
            <a:endParaRPr lang="zh-CN" alt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273488974"/>
              </p:ext>
            </p:extLst>
          </p:nvPr>
        </p:nvGraphicFramePr>
        <p:xfrm>
          <a:off x="5199038" y="2057400"/>
          <a:ext cx="1245170" cy="825621"/>
        </p:xfrm>
        <a:graphic>
          <a:graphicData uri="http://schemas.openxmlformats.org/presentationml/2006/ole">
            <mc:AlternateContent xmlns:mc="http://schemas.openxmlformats.org/markup-compatibility/2006">
              <mc:Choice xmlns:v="urn:schemas-microsoft-com:vml" Requires="v">
                <p:oleObj spid="_x0000_s38784" name="Equation" r:id="rId3" imgW="672840" imgH="444240" progId="Equation.DSMT4">
                  <p:embed/>
                </p:oleObj>
              </mc:Choice>
              <mc:Fallback>
                <p:oleObj name="Equation" r:id="rId3" imgW="6728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9038" y="2057400"/>
                        <a:ext cx="1245170" cy="825621"/>
                      </a:xfrm>
                      <a:prstGeom prst="rect">
                        <a:avLst/>
                      </a:prstGeom>
                      <a:noFill/>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087673339"/>
              </p:ext>
            </p:extLst>
          </p:nvPr>
        </p:nvGraphicFramePr>
        <p:xfrm>
          <a:off x="5148064" y="4729821"/>
          <a:ext cx="1296144" cy="859419"/>
        </p:xfrm>
        <a:graphic>
          <a:graphicData uri="http://schemas.openxmlformats.org/presentationml/2006/ole">
            <mc:AlternateContent xmlns:mc="http://schemas.openxmlformats.org/markup-compatibility/2006">
              <mc:Choice xmlns:v="urn:schemas-microsoft-com:vml" Requires="v">
                <p:oleObj spid="_x0000_s38785" name="Equation" r:id="rId5" imgW="672840" imgH="444240" progId="Equation.DSMT4">
                  <p:embed/>
                </p:oleObj>
              </mc:Choice>
              <mc:Fallback>
                <p:oleObj name="Equation" r:id="rId5" imgW="67284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729821"/>
                        <a:ext cx="1296144" cy="859419"/>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9" name="流程图: 可选过程 8">
            <a:hlinkClick r:id="rId7"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10" name="流程图: 可选过程 9">
            <a:hlinkClick r:id="rId8"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11" name="流程图: 可选过程 10">
            <a:hlinkClick r:id="rId9"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2" name="流程图: 可选过程 11">
            <a:hlinkClick r:id="rId10"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30151056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分组尝试的抵制</a:t>
            </a:r>
            <a:endParaRPr lang="zh-CN" altLang="en-US" dirty="0"/>
          </a:p>
        </p:txBody>
      </p:sp>
      <p:sp>
        <p:nvSpPr>
          <p:cNvPr id="3" name="内容占位符 2"/>
          <p:cNvSpPr>
            <a:spLocks noGrp="1"/>
          </p:cNvSpPr>
          <p:nvPr>
            <p:ph idx="1"/>
          </p:nvPr>
        </p:nvSpPr>
        <p:spPr/>
        <p:txBody>
          <a:bodyPr/>
          <a:lstStyle/>
          <a:p>
            <a:r>
              <a:rPr lang="zh-CN" altLang="en-US" dirty="0" smtClean="0"/>
              <a:t>分组尝试的前提：</a:t>
            </a:r>
            <a:endParaRPr lang="en-US" altLang="zh-CN" dirty="0" smtClean="0"/>
          </a:p>
          <a:p>
            <a:pPr lvl="1"/>
            <a:r>
              <a:rPr lang="zh-CN" altLang="en-US" dirty="0" smtClean="0"/>
              <a:t>密钥可以分组，并通过简单测试确定密钥在哪一组中</a:t>
            </a:r>
            <a:endParaRPr lang="en-US" altLang="zh-CN" dirty="0" smtClean="0"/>
          </a:p>
          <a:p>
            <a:pPr lvl="2"/>
            <a:r>
              <a:rPr lang="zh-CN" altLang="en-US" dirty="0" smtClean="0"/>
              <a:t>例如单表代换中，可以根据字频统计、连接、重复、翻转等确定部分密钥字。</a:t>
            </a:r>
            <a:endParaRPr lang="en-US" altLang="zh-CN" dirty="0" smtClean="0"/>
          </a:p>
          <a:p>
            <a:pPr lvl="1"/>
            <a:endParaRPr lang="en-US" altLang="zh-CN" dirty="0" smtClean="0"/>
          </a:p>
          <a:p>
            <a:pPr lvl="1"/>
            <a:endParaRPr lang="en-US" altLang="zh-CN" dirty="0" smtClean="0"/>
          </a:p>
          <a:p>
            <a:r>
              <a:rPr lang="zh-CN" altLang="en-US" dirty="0">
                <a:solidFill>
                  <a:srgbClr val="FF0000"/>
                </a:solidFill>
              </a:rPr>
              <a:t>原则</a:t>
            </a:r>
            <a:r>
              <a:rPr lang="zh-CN" altLang="en-US" dirty="0" smtClean="0">
                <a:solidFill>
                  <a:srgbClr val="FF0000"/>
                </a:solidFill>
              </a:rPr>
              <a:t>：使用尽量多的密钥字加密明文的每一部分</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3009302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基本原则</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柯克霍夫原则：</a:t>
            </a:r>
            <a:endParaRPr lang="en-US" altLang="zh-CN" dirty="0" smtClean="0">
              <a:solidFill>
                <a:srgbClr val="FF0000"/>
              </a:solidFill>
            </a:endParaRPr>
          </a:p>
          <a:p>
            <a:pPr lvl="1"/>
            <a:r>
              <a:rPr lang="zh-CN" altLang="en-US" dirty="0" smtClean="0"/>
              <a:t>公开加密映射族、解密映射族；</a:t>
            </a:r>
            <a:endParaRPr lang="en-US" altLang="zh-CN" dirty="0" smtClean="0"/>
          </a:p>
          <a:p>
            <a:pPr lvl="1"/>
            <a:r>
              <a:rPr lang="zh-CN" altLang="en-US" dirty="0" smtClean="0"/>
              <a:t>公开明文的先验概率</a:t>
            </a:r>
            <a:r>
              <a:rPr lang="en-US" altLang="zh-CN" dirty="0" err="1" smtClean="0"/>
              <a:t>q</a:t>
            </a:r>
            <a:r>
              <a:rPr lang="en-US" altLang="zh-CN" baseline="-25000" dirty="0" err="1" smtClean="0"/>
              <a:t>i</a:t>
            </a:r>
            <a:r>
              <a:rPr lang="zh-CN" altLang="en-US" dirty="0" smtClean="0"/>
              <a:t>和密钥的先验概率</a:t>
            </a:r>
            <a:r>
              <a:rPr lang="en-US" altLang="zh-CN" dirty="0" smtClean="0"/>
              <a:t>p</a:t>
            </a:r>
            <a:r>
              <a:rPr lang="en-US" altLang="zh-CN" baseline="-25000" dirty="0" smtClean="0"/>
              <a:t>i</a:t>
            </a:r>
            <a:r>
              <a:rPr lang="zh-CN" altLang="en-US" dirty="0" smtClean="0"/>
              <a:t>；</a:t>
            </a:r>
            <a:endParaRPr lang="en-US" altLang="zh-CN" dirty="0" smtClean="0"/>
          </a:p>
          <a:p>
            <a:pPr lvl="1"/>
            <a:r>
              <a:rPr lang="zh-CN" altLang="en-US" dirty="0" smtClean="0"/>
              <a:t>公开密文</a:t>
            </a:r>
            <a:endParaRPr lang="en-US" altLang="zh-CN" dirty="0" smtClean="0"/>
          </a:p>
          <a:p>
            <a:pPr lvl="1"/>
            <a:r>
              <a:rPr lang="zh-CN" altLang="en-US" dirty="0" smtClean="0"/>
              <a:t>仅保密实际消息和实际密钥</a:t>
            </a:r>
            <a:endParaRPr lang="en-US" altLang="zh-CN" dirty="0" smtClean="0"/>
          </a:p>
          <a:p>
            <a:pPr lvl="1"/>
            <a:endParaRPr lang="en-US" altLang="zh-CN" dirty="0" smtClean="0"/>
          </a:p>
          <a:p>
            <a:r>
              <a:rPr lang="zh-CN" altLang="en-US" dirty="0" smtClean="0"/>
              <a:t>密码分析员利用密文和消息、密钥的先验概率，计算消息和密钥的后验概率</a:t>
            </a:r>
            <a:endParaRPr lang="en-US" altLang="zh-CN" dirty="0" smtClean="0"/>
          </a:p>
          <a:p>
            <a:pPr lvl="1"/>
            <a:r>
              <a:rPr lang="zh-CN" altLang="en-US" dirty="0" smtClean="0"/>
              <a:t>当某个消息或密钥的后验概率接近为</a:t>
            </a:r>
            <a:r>
              <a:rPr lang="en-US" altLang="zh-CN" dirty="0" smtClean="0"/>
              <a:t>1</a:t>
            </a:r>
            <a:r>
              <a:rPr lang="zh-CN" altLang="en-US" dirty="0" smtClean="0"/>
              <a:t>，其它的接近</a:t>
            </a:r>
            <a:r>
              <a:rPr lang="en-US" altLang="zh-CN" dirty="0" smtClean="0"/>
              <a:t>0</a:t>
            </a:r>
            <a:r>
              <a:rPr lang="zh-CN" altLang="en-US" dirty="0" smtClean="0"/>
              <a:t>时，则该密文被破译，否则密文安全。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37066700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三、统计攻击</a:t>
            </a:r>
            <a:endParaRPr lang="zh-CN" altLang="en-US" dirty="0"/>
          </a:p>
        </p:txBody>
      </p:sp>
      <p:sp>
        <p:nvSpPr>
          <p:cNvPr id="3" name="内容占位符 2"/>
          <p:cNvSpPr>
            <a:spLocks noGrp="1"/>
          </p:cNvSpPr>
          <p:nvPr>
            <p:ph idx="1"/>
          </p:nvPr>
        </p:nvSpPr>
        <p:spPr/>
        <p:txBody>
          <a:bodyPr/>
          <a:lstStyle/>
          <a:p>
            <a:r>
              <a:rPr lang="zh-CN" altLang="en-US" dirty="0" smtClean="0"/>
              <a:t>设字频统计将</a:t>
            </a:r>
            <a:r>
              <a:rPr lang="en-US" altLang="zh-CN" dirty="0" smtClean="0"/>
              <a:t>26</a:t>
            </a:r>
            <a:r>
              <a:rPr lang="zh-CN" altLang="en-US" dirty="0" smtClean="0"/>
              <a:t>个字母分为</a:t>
            </a:r>
            <a:r>
              <a:rPr lang="en-US" altLang="zh-CN" dirty="0" smtClean="0"/>
              <a:t>4</a:t>
            </a:r>
            <a:r>
              <a:rPr lang="zh-CN" altLang="en-US" dirty="0" smtClean="0"/>
              <a:t>组：</a:t>
            </a:r>
            <a:r>
              <a:rPr lang="en-US" altLang="zh-CN" dirty="0" smtClean="0"/>
              <a:t>2,9,9,6</a:t>
            </a:r>
            <a:r>
              <a:rPr lang="zh-CN" altLang="en-US" dirty="0" smtClean="0"/>
              <a:t>，则其密钥模糊度由</a:t>
            </a:r>
            <a:r>
              <a:rPr lang="en-US" altLang="zh-CN" dirty="0" smtClean="0"/>
              <a:t>log</a:t>
            </a:r>
            <a:r>
              <a:rPr lang="en-US" altLang="zh-CN" baseline="-25000" dirty="0" smtClean="0"/>
              <a:t>2</a:t>
            </a:r>
            <a:r>
              <a:rPr lang="en-US" altLang="zh-CN" dirty="0" smtClean="0"/>
              <a:t>26!≈88.4bits</a:t>
            </a:r>
            <a:r>
              <a:rPr lang="zh-CN" altLang="en-US" dirty="0" smtClean="0"/>
              <a:t>降为</a:t>
            </a:r>
            <a:r>
              <a:rPr lang="en-US" altLang="zh-CN" dirty="0" smtClean="0"/>
              <a:t>log</a:t>
            </a:r>
            <a:r>
              <a:rPr lang="en-US" altLang="zh-CN" baseline="-25000" dirty="0" smtClean="0"/>
              <a:t>2</a:t>
            </a:r>
            <a:r>
              <a:rPr lang="en-US" altLang="zh-CN" dirty="0" smtClean="0"/>
              <a:t>2!9!9!6!≈47.4bits</a:t>
            </a:r>
            <a:r>
              <a:rPr lang="zh-CN" altLang="en-US" dirty="0" smtClean="0"/>
              <a:t>，减少了</a:t>
            </a:r>
            <a:r>
              <a:rPr lang="en-US" altLang="zh-CN" dirty="0" smtClean="0"/>
              <a:t>41bits</a:t>
            </a:r>
            <a:r>
              <a:rPr lang="zh-CN" altLang="en-US" dirty="0" smtClean="0"/>
              <a:t>。</a:t>
            </a:r>
            <a:endParaRPr lang="en-US" altLang="zh-CN" dirty="0" smtClean="0"/>
          </a:p>
          <a:p>
            <a:endParaRPr lang="en-US" altLang="zh-CN" dirty="0" smtClean="0"/>
          </a:p>
          <a:p>
            <a:r>
              <a:rPr lang="zh-CN" altLang="en-US" dirty="0" smtClean="0"/>
              <a:t>统计攻击的一般步骤（攻击密钥）：</a:t>
            </a:r>
            <a:endParaRPr lang="en-US" altLang="zh-CN" dirty="0" smtClean="0"/>
          </a:p>
          <a:p>
            <a:pPr lvl="1"/>
            <a:r>
              <a:rPr lang="zh-CN" altLang="en-US" dirty="0" smtClean="0"/>
              <a:t>选择一个仅依赖与密钥，而对明文不敏感的统计特征</a:t>
            </a:r>
            <a:r>
              <a:rPr lang="en-US" altLang="zh-CN" dirty="0" smtClean="0"/>
              <a:t>S</a:t>
            </a:r>
            <a:r>
              <a:rPr lang="en-US" altLang="zh-CN" baseline="-25000" dirty="0" smtClean="0"/>
              <a:t>K</a:t>
            </a:r>
            <a:endParaRPr lang="en-US" altLang="zh-CN" dirty="0" smtClean="0"/>
          </a:p>
          <a:p>
            <a:pPr lvl="1"/>
            <a:r>
              <a:rPr lang="zh-CN" altLang="en-US" dirty="0" smtClean="0"/>
              <a:t>在密文中统计</a:t>
            </a:r>
            <a:r>
              <a:rPr lang="en-US" altLang="zh-CN" dirty="0" smtClean="0"/>
              <a:t>S</a:t>
            </a:r>
            <a:r>
              <a:rPr lang="en-US" altLang="zh-CN" baseline="-25000" dirty="0" smtClean="0"/>
              <a:t>K</a:t>
            </a:r>
            <a:endParaRPr lang="en-US" altLang="zh-CN" dirty="0" smtClean="0"/>
          </a:p>
          <a:p>
            <a:pPr lvl="1"/>
            <a:r>
              <a:rPr lang="zh-CN" altLang="en-US" dirty="0" smtClean="0"/>
              <a:t>根据</a:t>
            </a:r>
            <a:r>
              <a:rPr lang="en-US" altLang="zh-CN" dirty="0" smtClean="0"/>
              <a:t>S</a:t>
            </a:r>
            <a:r>
              <a:rPr lang="en-US" altLang="zh-CN" baseline="-25000" dirty="0" smtClean="0"/>
              <a:t>K</a:t>
            </a:r>
            <a:r>
              <a:rPr lang="zh-CN" altLang="en-US" dirty="0" smtClean="0"/>
              <a:t>的结果对密钥进行取舍</a:t>
            </a:r>
            <a:endParaRPr lang="en-US" altLang="zh-CN" dirty="0" smtClean="0"/>
          </a:p>
          <a:p>
            <a:endParaRPr lang="en-US" altLang="zh-CN" dirty="0" smtClean="0"/>
          </a:p>
          <a:p>
            <a:r>
              <a:rPr lang="zh-CN" altLang="en-US" dirty="0" smtClean="0">
                <a:solidFill>
                  <a:srgbClr val="FF0000"/>
                </a:solidFill>
              </a:rPr>
              <a:t>原则：使用扩散</a:t>
            </a:r>
            <a:r>
              <a:rPr lang="en-US" altLang="zh-CN" dirty="0" smtClean="0">
                <a:solidFill>
                  <a:srgbClr val="FF0000"/>
                </a:solidFill>
              </a:rPr>
              <a:t>/</a:t>
            </a:r>
            <a:r>
              <a:rPr lang="zh-CN" altLang="en-US" dirty="0" smtClean="0">
                <a:solidFill>
                  <a:srgbClr val="FF0000"/>
                </a:solidFill>
              </a:rPr>
              <a:t>混淆技术增加统计分析的难度</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37914786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扩散（</a:t>
            </a:r>
            <a:r>
              <a:rPr lang="en-US" altLang="zh-CN" dirty="0" smtClean="0"/>
              <a:t>Diffusion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将明文中的统计结构扩散到远程结构中</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r>
              <a:rPr lang="zh-CN" altLang="en-US" dirty="0" smtClean="0"/>
              <a:t>作用：</a:t>
            </a:r>
            <a:endParaRPr lang="en-US" altLang="zh-CN" dirty="0" smtClean="0"/>
          </a:p>
          <a:p>
            <a:pPr lvl="1"/>
            <a:r>
              <a:rPr lang="zh-CN" altLang="en-US" dirty="0" smtClean="0"/>
              <a:t>敌方必须截获更多的密文才能进行统计攻击；</a:t>
            </a:r>
            <a:endParaRPr lang="en-US" altLang="zh-CN" dirty="0" smtClean="0"/>
          </a:p>
          <a:p>
            <a:pPr lvl="1"/>
            <a:r>
              <a:rPr lang="zh-CN" altLang="en-US" dirty="0" smtClean="0"/>
              <a:t>敌方分析的工作量大大增加</a:t>
            </a:r>
            <a:endParaRPr lang="en-US" altLang="zh-CN" dirty="0" smtClean="0"/>
          </a:p>
          <a:p>
            <a:pPr lvl="2"/>
            <a:r>
              <a:rPr lang="zh-CN" altLang="en-US" dirty="0" smtClean="0"/>
              <a:t>多个独立的统计特征被放大后混叠在一起</a:t>
            </a:r>
            <a:endParaRPr lang="en-US" altLang="zh-CN" dirty="0" smtClean="0"/>
          </a:p>
          <a:p>
            <a:r>
              <a:rPr lang="zh-CN" altLang="en-US" dirty="0" smtClean="0"/>
              <a:t>冗余度不变（只有压缩才能去除冗余）</a:t>
            </a:r>
            <a:endParaRPr lang="en-US" altLang="zh-CN" dirty="0" smtClean="0"/>
          </a:p>
          <a:p>
            <a:pPr lvl="1"/>
            <a:r>
              <a:rPr lang="zh-CN" altLang="en-US" dirty="0" smtClean="0"/>
              <a:t>语言结构不会被消除（除非压缩），但可以被分散</a:t>
            </a:r>
            <a:endParaRPr lang="en-US" altLang="zh-CN" dirty="0" smtClean="0"/>
          </a:p>
          <a:p>
            <a:endParaRPr lang="en-US" altLang="zh-CN" dirty="0" smtClean="0"/>
          </a:p>
          <a:p>
            <a:endParaRPr lang="en-US" altLang="zh-CN" dirty="0" smtClean="0"/>
          </a:p>
        </p:txBody>
      </p:sp>
      <p:sp>
        <p:nvSpPr>
          <p:cNvPr id="6" name="矩形 5"/>
          <p:cNvSpPr/>
          <p:nvPr/>
        </p:nvSpPr>
        <p:spPr>
          <a:xfrm>
            <a:off x="4071934" y="2076044"/>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14546" y="2076044"/>
            <a:ext cx="1857388"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43438" y="2076044"/>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214942" y="2076044"/>
            <a:ext cx="571504"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86446" y="2076044"/>
            <a:ext cx="2071702" cy="214314"/>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14546" y="2933300"/>
            <a:ext cx="5643602" cy="21431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370837" y="1988840"/>
            <a:ext cx="700833" cy="400110"/>
          </a:xfrm>
          <a:prstGeom prst="rect">
            <a:avLst/>
          </a:prstGeom>
          <a:noFill/>
        </p:spPr>
        <p:txBody>
          <a:bodyPr wrap="none" rtlCol="0">
            <a:spAutoFit/>
          </a:bodyPr>
          <a:lstStyle/>
          <a:p>
            <a:r>
              <a:rPr lang="zh-CN" altLang="en-US" sz="2000" b="1" dirty="0" smtClean="0"/>
              <a:t>明文</a:t>
            </a:r>
            <a:endParaRPr lang="zh-CN" altLang="en-US" sz="2000" b="1" dirty="0"/>
          </a:p>
        </p:txBody>
      </p:sp>
      <p:sp>
        <p:nvSpPr>
          <p:cNvPr id="52" name="TextBox 51"/>
          <p:cNvSpPr txBox="1"/>
          <p:nvPr/>
        </p:nvSpPr>
        <p:spPr>
          <a:xfrm>
            <a:off x="1368618" y="2861862"/>
            <a:ext cx="700833" cy="400110"/>
          </a:xfrm>
          <a:prstGeom prst="rect">
            <a:avLst/>
          </a:prstGeom>
          <a:noFill/>
        </p:spPr>
        <p:txBody>
          <a:bodyPr wrap="none" rtlCol="0">
            <a:spAutoFit/>
          </a:bodyPr>
          <a:lstStyle/>
          <a:p>
            <a:r>
              <a:rPr lang="zh-CN" altLang="en-US" sz="2000" b="1" dirty="0" smtClean="0"/>
              <a:t>密文</a:t>
            </a:r>
            <a:endParaRPr lang="zh-CN" altLang="en-US" sz="2000" b="1" dirty="0"/>
          </a:p>
        </p:txBody>
      </p:sp>
      <p:grpSp>
        <p:nvGrpSpPr>
          <p:cNvPr id="64" name="组合 63"/>
          <p:cNvGrpSpPr/>
          <p:nvPr/>
        </p:nvGrpSpPr>
        <p:grpSpPr>
          <a:xfrm>
            <a:off x="2714612" y="2290358"/>
            <a:ext cx="3214710" cy="642942"/>
            <a:chOff x="2786050" y="2928934"/>
            <a:chExt cx="3214710" cy="642942"/>
          </a:xfrm>
        </p:grpSpPr>
        <p:sp>
          <p:nvSpPr>
            <p:cNvPr id="60" name="梯形 59"/>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3286116" y="2290358"/>
            <a:ext cx="3214710" cy="642942"/>
            <a:chOff x="2786050" y="2928934"/>
            <a:chExt cx="3214710" cy="642942"/>
          </a:xfrm>
        </p:grpSpPr>
        <p:sp>
          <p:nvSpPr>
            <p:cNvPr id="75" name="梯形 74"/>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3857620" y="2290358"/>
            <a:ext cx="3214710" cy="642942"/>
            <a:chOff x="2786050" y="2928934"/>
            <a:chExt cx="3214710" cy="642942"/>
          </a:xfrm>
        </p:grpSpPr>
        <p:sp>
          <p:nvSpPr>
            <p:cNvPr id="79" name="梯形 78"/>
            <p:cNvSpPr/>
            <p:nvPr/>
          </p:nvSpPr>
          <p:spPr>
            <a:xfrm>
              <a:off x="2786050" y="2928934"/>
              <a:ext cx="3214710" cy="642942"/>
            </a:xfrm>
            <a:prstGeom prst="trapezoid">
              <a:avLst>
                <a:gd name="adj" fmla="val 204004"/>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箭头连接符 79"/>
            <p:cNvCxnSpPr/>
            <p:nvPr/>
          </p:nvCxnSpPr>
          <p:spPr>
            <a:xfrm rot="10800000" flipV="1">
              <a:off x="2786050" y="2928934"/>
              <a:ext cx="1357322"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4714876" y="2928934"/>
              <a:ext cx="1285884" cy="64294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26" name="流程图: 可选过程 25">
            <a:hlinkClick r:id="rId3"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27" name="流程图: 可选过程 26">
            <a:hlinkClick r:id="rId4"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28" name="流程图: 可选过程 27">
            <a:hlinkClick r:id="rId5"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29" name="流程图: 可选过程 28">
            <a:hlinkClick r:id="rId6"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19162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22" presetClass="exit" presetSubtype="4" fill="hold" nodeType="afterEffect">
                                  <p:stCondLst>
                                    <p:cond delay="3000"/>
                                  </p:stCondLst>
                                  <p:childTnLst>
                                    <p:animEffect transition="out" filter="wipe(down)">
                                      <p:cBhvr>
                                        <p:cTn id="10" dur="500"/>
                                        <p:tgtEl>
                                          <p:spTgt spid="64"/>
                                        </p:tgtEl>
                                      </p:cBhvr>
                                    </p:animEffect>
                                    <p:set>
                                      <p:cBhvr>
                                        <p:cTn id="11" dur="1" fill="hold">
                                          <p:stCondLst>
                                            <p:cond delay="499"/>
                                          </p:stCondLst>
                                        </p:cTn>
                                        <p:tgtEl>
                                          <p:spTgt spid="64"/>
                                        </p:tgtEl>
                                        <p:attrNameLst>
                                          <p:attrName>style.visibility</p:attrName>
                                        </p:attrNameLst>
                                      </p:cBhvr>
                                      <p:to>
                                        <p:strVal val="hidden"/>
                                      </p:to>
                                    </p:se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up)">
                                      <p:cBhvr>
                                        <p:cTn id="15" dur="500"/>
                                        <p:tgtEl>
                                          <p:spTgt spid="74"/>
                                        </p:tgtEl>
                                      </p:cBhvr>
                                    </p:animEffect>
                                  </p:childTnLst>
                                </p:cTn>
                              </p:par>
                            </p:childTnLst>
                          </p:cTn>
                        </p:par>
                        <p:par>
                          <p:cTn id="16" fill="hold">
                            <p:stCondLst>
                              <p:cond delay="4500"/>
                            </p:stCondLst>
                            <p:childTnLst>
                              <p:par>
                                <p:cTn id="17" presetID="22" presetClass="exit" presetSubtype="4" fill="hold" nodeType="afterEffect">
                                  <p:stCondLst>
                                    <p:cond delay="1000"/>
                                  </p:stCondLst>
                                  <p:childTnLst>
                                    <p:animEffect transition="out" filter="wipe(down)">
                                      <p:cBhvr>
                                        <p:cTn id="18" dur="500"/>
                                        <p:tgtEl>
                                          <p:spTgt spid="74"/>
                                        </p:tgtEl>
                                      </p:cBhvr>
                                    </p:animEffect>
                                    <p:set>
                                      <p:cBhvr>
                                        <p:cTn id="19" dur="1" fill="hold">
                                          <p:stCondLst>
                                            <p:cond delay="499"/>
                                          </p:stCondLst>
                                        </p:cTn>
                                        <p:tgtEl>
                                          <p:spTgt spid="74"/>
                                        </p:tgtEl>
                                        <p:attrNameLst>
                                          <p:attrName>style.visibility</p:attrName>
                                        </p:attrNameLst>
                                      </p:cBhvr>
                                      <p:to>
                                        <p:strVal val="hidden"/>
                                      </p:to>
                                    </p:set>
                                  </p:childTnLst>
                                </p:cTn>
                              </p:par>
                            </p:childTnLst>
                          </p:cTn>
                        </p:par>
                        <p:par>
                          <p:cTn id="20" fill="hold">
                            <p:stCondLst>
                              <p:cond delay="6000"/>
                            </p:stCondLst>
                            <p:childTnLst>
                              <p:par>
                                <p:cTn id="21" presetID="22" presetClass="entr" presetSubtype="1"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wipe(up)">
                                      <p:cBhvr>
                                        <p:cTn id="23" dur="500"/>
                                        <p:tgtEl>
                                          <p:spTgt spid="78"/>
                                        </p:tgtEl>
                                      </p:cBhvr>
                                    </p:animEffect>
                                  </p:childTnLst>
                                </p:cTn>
                              </p:par>
                            </p:childTnLst>
                          </p:cTn>
                        </p:par>
                        <p:par>
                          <p:cTn id="24" fill="hold">
                            <p:stCondLst>
                              <p:cond delay="6500"/>
                            </p:stCondLst>
                            <p:childTnLst>
                              <p:par>
                                <p:cTn id="25" presetID="1" presetClass="entr" presetSubtype="0" fill="hold" nodeType="afterEffect">
                                  <p:stCondLst>
                                    <p:cond delay="1000"/>
                                  </p:stCondLst>
                                  <p:childTnLst>
                                    <p:set>
                                      <p:cBhvr>
                                        <p:cTn id="26" dur="1" fill="hold">
                                          <p:stCondLst>
                                            <p:cond delay="0"/>
                                          </p:stCondLst>
                                        </p:cTn>
                                        <p:tgtEl>
                                          <p:spTgt spid="74"/>
                                        </p:tgtEl>
                                        <p:attrNameLst>
                                          <p:attrName>style.visibility</p:attrName>
                                        </p:attrNameLst>
                                      </p:cBhvr>
                                      <p:to>
                                        <p:strVal val="visible"/>
                                      </p:to>
                                    </p:set>
                                  </p:childTnLst>
                                </p:cTn>
                              </p:par>
                            </p:childTnLst>
                          </p:cTn>
                        </p:par>
                        <p:par>
                          <p:cTn id="27" fill="hold">
                            <p:stCondLst>
                              <p:cond delay="7500"/>
                            </p:stCondLst>
                            <p:childTnLst>
                              <p:par>
                                <p:cTn id="28" presetID="1"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混淆（</a:t>
            </a:r>
            <a:r>
              <a:rPr lang="en-US" altLang="zh-CN" dirty="0" smtClean="0"/>
              <a:t>Confusion</a:t>
            </a:r>
            <a:r>
              <a:rPr lang="zh-CN" altLang="en-US" dirty="0" smtClean="0"/>
              <a:t>）</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使密文和密钥间的映射关系尽可能复杂、纠缠</a:t>
            </a:r>
            <a:endParaRPr lang="en-US" altLang="zh-CN" dirty="0" smtClean="0">
              <a:solidFill>
                <a:srgbClr val="FF0000"/>
              </a:solidFill>
            </a:endParaRPr>
          </a:p>
          <a:p>
            <a:pPr lvl="1"/>
            <a:r>
              <a:rPr lang="zh-CN" altLang="en-US" dirty="0" smtClean="0"/>
              <a:t>分析员根据统计</a:t>
            </a:r>
            <a:r>
              <a:rPr lang="en-US" altLang="zh-CN" dirty="0" smtClean="0"/>
              <a:t>S</a:t>
            </a:r>
            <a:r>
              <a:rPr lang="en-US" altLang="zh-CN" baseline="-25000" dirty="0" smtClean="0"/>
              <a:t>1</a:t>
            </a:r>
            <a:r>
              <a:rPr lang="zh-CN" altLang="en-US" dirty="0" smtClean="0"/>
              <a:t>确定一个密钥范围</a:t>
            </a:r>
            <a:r>
              <a:rPr lang="en-US" altLang="zh-CN" dirty="0" smtClean="0"/>
              <a:t>R</a:t>
            </a:r>
            <a:r>
              <a:rPr lang="en-US" altLang="zh-CN" baseline="-25000" dirty="0" smtClean="0"/>
              <a:t>1</a:t>
            </a:r>
            <a:r>
              <a:rPr lang="zh-CN" altLang="en-US" dirty="0" smtClean="0"/>
              <a:t>，根据统计</a:t>
            </a:r>
            <a:r>
              <a:rPr lang="en-US" altLang="zh-CN" dirty="0" smtClean="0"/>
              <a:t>S</a:t>
            </a:r>
            <a:r>
              <a:rPr lang="en-US" altLang="zh-CN" baseline="-25000" dirty="0" smtClean="0"/>
              <a:t>2</a:t>
            </a:r>
            <a:r>
              <a:rPr lang="zh-CN" altLang="en-US" dirty="0" smtClean="0"/>
              <a:t>确定另一个密钥范围</a:t>
            </a:r>
            <a:r>
              <a:rPr lang="en-US" altLang="zh-CN" dirty="0" smtClean="0"/>
              <a:t>R</a:t>
            </a:r>
            <a:r>
              <a:rPr lang="en-US" altLang="zh-CN" baseline="-25000" dirty="0" smtClean="0"/>
              <a:t>2</a:t>
            </a:r>
            <a:r>
              <a:rPr lang="zh-CN" altLang="en-US" dirty="0" smtClean="0"/>
              <a:t>。当足够混淆时，分析员将难于找到</a:t>
            </a:r>
            <a:r>
              <a:rPr lang="en-US" altLang="zh-CN" dirty="0" smtClean="0"/>
              <a:t>R</a:t>
            </a:r>
            <a:r>
              <a:rPr lang="en-US" altLang="zh-CN" baseline="-25000" dirty="0" smtClean="0"/>
              <a:t>1</a:t>
            </a:r>
            <a:r>
              <a:rPr lang="zh-CN" altLang="en-US" dirty="0" smtClean="0"/>
              <a:t>和</a:t>
            </a:r>
            <a:r>
              <a:rPr lang="en-US" altLang="zh-CN" dirty="0" smtClean="0"/>
              <a:t>R</a:t>
            </a:r>
            <a:r>
              <a:rPr lang="en-US" altLang="zh-CN" baseline="-25000" dirty="0" smtClean="0"/>
              <a:t>2</a:t>
            </a:r>
            <a:r>
              <a:rPr lang="zh-CN" altLang="en-US" dirty="0" smtClean="0"/>
              <a:t>的交集，从而增加破译难度。</a:t>
            </a:r>
            <a:endParaRPr lang="en-US" altLang="zh-CN" dirty="0" smtClean="0"/>
          </a:p>
          <a:p>
            <a:pPr lvl="1"/>
            <a:r>
              <a:rPr lang="zh-CN" altLang="en-US" dirty="0" smtClean="0"/>
              <a:t>假设密钥空间的坐标为</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a:t>
            </a:r>
            <a:r>
              <a:rPr lang="en-US" altLang="zh-CN" dirty="0" err="1" smtClean="0"/>
              <a:t>k</a:t>
            </a:r>
            <a:r>
              <a:rPr lang="en-US" altLang="zh-CN" baseline="-25000" dirty="0" err="1" smtClean="0"/>
              <a:t>p</a:t>
            </a:r>
            <a:r>
              <a:rPr lang="zh-CN" altLang="en-US" dirty="0" smtClean="0"/>
              <a:t>，统计</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a:t>
            </a:r>
            <a:r>
              <a:rPr lang="en-US" altLang="zh-CN" dirty="0" err="1" smtClean="0"/>
              <a:t>s</a:t>
            </a:r>
            <a:r>
              <a:rPr lang="en-US" altLang="zh-CN" baseline="-25000" dirty="0" err="1" smtClean="0"/>
              <a:t>n</a:t>
            </a:r>
            <a:r>
              <a:rPr lang="zh-CN" altLang="en-US" dirty="0" smtClean="0"/>
              <a:t>可以视为空间中的</a:t>
            </a:r>
            <a:r>
              <a:rPr lang="en-US" altLang="zh-CN" dirty="0" smtClean="0"/>
              <a:t>n</a:t>
            </a:r>
            <a:r>
              <a:rPr lang="zh-CN" altLang="en-US" dirty="0" smtClean="0"/>
              <a:t>次测量，因此有</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作用：</a:t>
            </a:r>
            <a:endParaRPr lang="en-US" altLang="zh-CN" dirty="0" smtClean="0"/>
          </a:p>
          <a:p>
            <a:pPr lvl="1"/>
            <a:r>
              <a:rPr lang="zh-CN" altLang="en-US" dirty="0" smtClean="0"/>
              <a:t>增加密钥空间的坐标维数和方程的复杂性</a:t>
            </a:r>
          </a:p>
          <a:p>
            <a:endParaRPr lang="zh-CN" altLang="en-US" dirty="0"/>
          </a:p>
        </p:txBody>
      </p:sp>
      <p:graphicFrame>
        <p:nvGraphicFramePr>
          <p:cNvPr id="240642" name="Object 2"/>
          <p:cNvGraphicFramePr>
            <a:graphicFrameLocks noChangeAspect="1"/>
          </p:cNvGraphicFramePr>
          <p:nvPr>
            <p:extLst>
              <p:ext uri="{D42A27DB-BD31-4B8C-83A1-F6EECF244321}">
                <p14:modId xmlns:p14="http://schemas.microsoft.com/office/powerpoint/2010/main" val="1069816839"/>
              </p:ext>
            </p:extLst>
          </p:nvPr>
        </p:nvGraphicFramePr>
        <p:xfrm>
          <a:off x="3275856" y="3789039"/>
          <a:ext cx="2592288" cy="2080585"/>
        </p:xfrm>
        <a:graphic>
          <a:graphicData uri="http://schemas.openxmlformats.org/presentationml/2006/ole">
            <mc:AlternateContent xmlns:mc="http://schemas.openxmlformats.org/markup-compatibility/2006">
              <mc:Choice xmlns:v="urn:schemas-microsoft-com:vml" Requires="v">
                <p:oleObj spid="_x0000_s39174" name="Equation" r:id="rId3" imgW="1396800" imgH="1117440" progId="Equation.DSMT4">
                  <p:embed/>
                </p:oleObj>
              </mc:Choice>
              <mc:Fallback>
                <p:oleObj name="Equation" r:id="rId3" imgW="1396800" imgH="1117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789039"/>
                        <a:ext cx="2592288" cy="2080585"/>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28678618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四、可能词攻击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可能词指</a:t>
            </a:r>
            <a:endParaRPr lang="en-US" altLang="zh-CN" dirty="0" smtClean="0"/>
          </a:p>
          <a:p>
            <a:pPr lvl="1"/>
            <a:r>
              <a:rPr lang="zh-CN" altLang="en-US" dirty="0" smtClean="0"/>
              <a:t>特殊消息中可能存在的特定词语或短语，或</a:t>
            </a:r>
            <a:endParaRPr lang="en-US" altLang="zh-CN" dirty="0" smtClean="0"/>
          </a:p>
          <a:p>
            <a:pPr lvl="1"/>
            <a:r>
              <a:rPr lang="zh-CN" altLang="en-US" dirty="0" smtClean="0"/>
              <a:t>常用高频词或音节（例如英语中</a:t>
            </a:r>
            <a:r>
              <a:rPr lang="en-US" altLang="zh-CN" dirty="0" smtClean="0"/>
              <a:t>the, </a:t>
            </a:r>
            <a:r>
              <a:rPr lang="en-US" altLang="zh-CN" dirty="0" err="1" smtClean="0"/>
              <a:t>tion</a:t>
            </a:r>
            <a:r>
              <a:rPr lang="zh-CN" altLang="en-US" dirty="0" smtClean="0"/>
              <a:t>等等）</a:t>
            </a:r>
            <a:endParaRPr lang="en-US" altLang="zh-CN" dirty="0" smtClean="0"/>
          </a:p>
          <a:p>
            <a:pPr lvl="1"/>
            <a:endParaRPr lang="en-US" altLang="zh-CN" dirty="0" smtClean="0"/>
          </a:p>
          <a:p>
            <a:r>
              <a:rPr lang="zh-CN" altLang="en-US" dirty="0" smtClean="0"/>
              <a:t>攻击方式：</a:t>
            </a:r>
            <a:endParaRPr lang="en-US" altLang="zh-CN" dirty="0" smtClean="0"/>
          </a:p>
          <a:p>
            <a:pPr marL="914400" lvl="1" indent="-457200">
              <a:buAutoNum type="arabicParenBoth"/>
            </a:pPr>
            <a:r>
              <a:rPr lang="zh-CN" altLang="en-US" dirty="0"/>
              <a:t>假设某个特定</a:t>
            </a:r>
            <a:r>
              <a:rPr lang="zh-CN" altLang="en-US" dirty="0" smtClean="0"/>
              <a:t>位置上是某个可能词，破解部分密钥</a:t>
            </a:r>
            <a:endParaRPr lang="en-US" altLang="zh-CN" dirty="0" smtClean="0"/>
          </a:p>
          <a:p>
            <a:pPr marL="914400" lvl="1" indent="-457200">
              <a:buAutoNum type="arabicParenBoth"/>
            </a:pPr>
            <a:r>
              <a:rPr lang="zh-CN" altLang="en-US" dirty="0" smtClean="0"/>
              <a:t>在此基础上解密其余密文</a:t>
            </a:r>
            <a:r>
              <a:rPr lang="en-US" altLang="zh-CN" dirty="0" smtClean="0"/>
              <a:t>/</a:t>
            </a:r>
            <a:r>
              <a:rPr lang="zh-CN" altLang="en-US" dirty="0" smtClean="0"/>
              <a:t>密钥</a:t>
            </a:r>
            <a:endParaRPr lang="en-US" altLang="zh-CN" dirty="0" smtClean="0"/>
          </a:p>
          <a:p>
            <a:pPr marL="914400" lvl="1" indent="-457200">
              <a:buAutoNum type="arabicParenBoth"/>
            </a:pPr>
            <a:r>
              <a:rPr lang="zh-CN" altLang="en-US" dirty="0" smtClean="0"/>
              <a:t>若解密的明文有意义，则破译成功；否则更换可能词的位置或更换可能词</a:t>
            </a:r>
            <a:endParaRPr lang="en-US" altLang="zh-CN" dirty="0" smtClean="0"/>
          </a:p>
          <a:p>
            <a:pPr marL="762000" lvl="1" indent="-361950"/>
            <a:endParaRPr lang="en-US" altLang="zh-CN" dirty="0" smtClean="0"/>
          </a:p>
          <a:p>
            <a:pPr marL="361950" indent="-361950"/>
            <a:r>
              <a:rPr lang="zh-CN" altLang="en-US" dirty="0" smtClean="0"/>
              <a:t>从一小段明文</a:t>
            </a:r>
            <a:r>
              <a:rPr lang="en-US" altLang="zh-CN" dirty="0" smtClean="0"/>
              <a:t>/</a:t>
            </a:r>
            <a:r>
              <a:rPr lang="zh-CN" altLang="en-US" dirty="0" smtClean="0"/>
              <a:t>密文对来确定密钥（或部分密钥）有多困难？</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20098941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400" dirty="0" smtClean="0"/>
              <a:t>密码系统的映射函数设计：</a:t>
            </a:r>
            <a:endParaRPr lang="en-US" altLang="zh-CN" sz="2400" dirty="0" smtClean="0"/>
          </a:p>
          <a:p>
            <a:pPr lvl="1"/>
            <a:r>
              <a:rPr lang="zh-CN" altLang="en-US" sz="2000" dirty="0" smtClean="0"/>
              <a:t>为保持密码系统性能，要求</a:t>
            </a:r>
            <a:r>
              <a:rPr lang="en-US" altLang="zh-CN" sz="2000" dirty="0" smtClean="0"/>
              <a:t>C=f(M,K)</a:t>
            </a:r>
            <a:r>
              <a:rPr lang="zh-CN" altLang="en-US" sz="2000" dirty="0" smtClean="0"/>
              <a:t>和</a:t>
            </a:r>
            <a:r>
              <a:rPr lang="en-US" altLang="zh-CN" sz="2000" dirty="0" smtClean="0"/>
              <a:t>M=g(C,K)</a:t>
            </a:r>
            <a:r>
              <a:rPr lang="zh-CN" altLang="en-US" sz="2000" dirty="0" smtClean="0"/>
              <a:t>简单</a:t>
            </a:r>
            <a:endParaRPr lang="en-US" altLang="zh-CN" sz="2000" dirty="0" smtClean="0"/>
          </a:p>
          <a:p>
            <a:pPr lvl="1"/>
            <a:r>
              <a:rPr lang="zh-CN" altLang="en-US" sz="2000" dirty="0" smtClean="0"/>
              <a:t>为抗可能词攻击，要求</a:t>
            </a:r>
            <a:r>
              <a:rPr lang="en-US" altLang="zh-CN" sz="2000" dirty="0" smtClean="0"/>
              <a:t>K=h(M,C)</a:t>
            </a:r>
            <a:r>
              <a:rPr lang="zh-CN" altLang="en-US" sz="2000" dirty="0" smtClean="0"/>
              <a:t>复杂</a:t>
            </a:r>
            <a:endParaRPr lang="en-US" altLang="zh-CN" sz="2000" dirty="0" smtClean="0"/>
          </a:p>
          <a:p>
            <a:r>
              <a:rPr lang="zh-CN" altLang="en-US" sz="2400" dirty="0" smtClean="0"/>
              <a:t>混淆技术的利用：</a:t>
            </a:r>
            <a:endParaRPr lang="en-US" altLang="zh-CN" sz="2400" dirty="0" smtClean="0"/>
          </a:p>
          <a:p>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以上函数应当对每一个</a:t>
            </a:r>
            <a:r>
              <a:rPr lang="en-US" altLang="zh-CN" sz="2000" dirty="0" err="1" smtClean="0"/>
              <a:t>k</a:t>
            </a:r>
            <a:r>
              <a:rPr lang="en-US" altLang="zh-CN" sz="2000" baseline="-25000" dirty="0" err="1" smtClean="0"/>
              <a:t>i</a:t>
            </a:r>
            <a:r>
              <a:rPr lang="zh-CN" altLang="en-US" sz="2000" dirty="0" smtClean="0"/>
              <a:t>都足够复杂</a:t>
            </a:r>
            <a:endParaRPr lang="en-US" altLang="zh-CN" sz="2000" dirty="0" smtClean="0"/>
          </a:p>
          <a:p>
            <a:pPr lvl="1"/>
            <a:r>
              <a:rPr lang="zh-CN" altLang="en-US" sz="2000" dirty="0" smtClean="0"/>
              <a:t>从增加混乱程度考虑，映射</a:t>
            </a:r>
            <a:r>
              <a:rPr lang="en-US" altLang="zh-CN" sz="2000" dirty="0" smtClean="0"/>
              <a:t>f</a:t>
            </a:r>
            <a:r>
              <a:rPr lang="en-US" altLang="zh-CN" sz="2000" baseline="-25000" dirty="0" smtClean="0"/>
              <a:t>i</a:t>
            </a:r>
            <a:r>
              <a:rPr lang="zh-CN" altLang="en-US" sz="2000" dirty="0" smtClean="0"/>
              <a:t>可以包含若干个</a:t>
            </a:r>
            <a:r>
              <a:rPr lang="en-US" altLang="zh-CN" sz="2000" dirty="0" smtClean="0"/>
              <a:t>m</a:t>
            </a:r>
            <a:r>
              <a:rPr lang="en-US" altLang="zh-CN" sz="2000" baseline="-25000" dirty="0" smtClean="0"/>
              <a:t>i</a:t>
            </a:r>
            <a:r>
              <a:rPr lang="zh-CN" altLang="en-US" sz="2000" dirty="0" smtClean="0"/>
              <a:t>，而且这些</a:t>
            </a:r>
            <a:r>
              <a:rPr lang="en-US" altLang="zh-CN" sz="2000" dirty="0" smtClean="0"/>
              <a:t>m</a:t>
            </a:r>
            <a:r>
              <a:rPr lang="en-US" altLang="zh-CN" sz="2000" baseline="-25000" dirty="0" smtClean="0"/>
              <a:t>i</a:t>
            </a:r>
            <a:r>
              <a:rPr lang="zh-CN" altLang="en-US" sz="2000" dirty="0" smtClean="0"/>
              <a:t>最好不相邻也不相关</a:t>
            </a:r>
            <a:endParaRPr lang="en-US" altLang="zh-CN" sz="2000" dirty="0" smtClean="0"/>
          </a:p>
          <a:p>
            <a:r>
              <a:rPr lang="zh-CN" altLang="en-US" sz="2400" dirty="0" smtClean="0">
                <a:solidFill>
                  <a:srgbClr val="FF0000"/>
                </a:solidFill>
              </a:rPr>
              <a:t>原则：密文字由尽量多的密钥字和不相关的明文字决定</a:t>
            </a:r>
            <a:endParaRPr lang="en-US" altLang="zh-CN" sz="2400" dirty="0" smtClean="0">
              <a:solidFill>
                <a:srgbClr val="FF0000"/>
              </a:solidFill>
            </a:endParaRPr>
          </a:p>
        </p:txBody>
      </p:sp>
      <p:graphicFrame>
        <p:nvGraphicFramePr>
          <p:cNvPr id="244737" name="Object 2"/>
          <p:cNvGraphicFramePr>
            <a:graphicFrameLocks noChangeAspect="1"/>
          </p:cNvGraphicFramePr>
          <p:nvPr>
            <p:extLst>
              <p:ext uri="{D42A27DB-BD31-4B8C-83A1-F6EECF244321}">
                <p14:modId xmlns:p14="http://schemas.microsoft.com/office/powerpoint/2010/main" val="2085007315"/>
              </p:ext>
            </p:extLst>
          </p:nvPr>
        </p:nvGraphicFramePr>
        <p:xfrm>
          <a:off x="2699792" y="2996952"/>
          <a:ext cx="4036763" cy="1800200"/>
        </p:xfrm>
        <a:graphic>
          <a:graphicData uri="http://schemas.openxmlformats.org/presentationml/2006/ole">
            <mc:AlternateContent xmlns:mc="http://schemas.openxmlformats.org/markup-compatibility/2006">
              <mc:Choice xmlns:v="urn:schemas-microsoft-com:vml" Requires="v">
                <p:oleObj spid="_x0000_s40198" name="Equation" r:id="rId3" imgW="2286000" imgH="1015920" progId="Equation.DSMT4">
                  <p:embed/>
                </p:oleObj>
              </mc:Choice>
              <mc:Fallback>
                <p:oleObj name="Equation" r:id="rId3" imgW="2286000" imgH="1015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996952"/>
                        <a:ext cx="4036763" cy="1800200"/>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7" name="流程图: 可选过程 6">
            <a:hlinkClick r:id="rId5"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6"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7"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8"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32655615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设计密码算法应使用的几个技术：</a:t>
            </a:r>
            <a:endParaRPr lang="en-US" altLang="zh-CN" dirty="0" smtClean="0"/>
          </a:p>
          <a:p>
            <a:endParaRPr lang="en-US" altLang="zh-CN" dirty="0" smtClean="0">
              <a:solidFill>
                <a:srgbClr val="FF0000"/>
              </a:solidFill>
            </a:endParaRPr>
          </a:p>
          <a:p>
            <a:pPr lvl="1"/>
            <a:r>
              <a:rPr lang="zh-CN" altLang="en-US" dirty="0" smtClean="0"/>
              <a:t>使用尽量多的密钥字来加密明文的每一部分</a:t>
            </a:r>
            <a:endParaRPr lang="en-US" altLang="zh-CN" dirty="0" smtClean="0"/>
          </a:p>
          <a:p>
            <a:pPr lvl="1"/>
            <a:endParaRPr lang="en-US" altLang="zh-CN" dirty="0" smtClean="0"/>
          </a:p>
          <a:p>
            <a:pPr lvl="1"/>
            <a:r>
              <a:rPr lang="zh-CN" altLang="en-US" dirty="0" smtClean="0"/>
              <a:t>使用扩散和</a:t>
            </a:r>
            <a:r>
              <a:rPr lang="en-US" altLang="zh-CN" dirty="0" smtClean="0"/>
              <a:t>/</a:t>
            </a:r>
            <a:r>
              <a:rPr lang="zh-CN" altLang="en-US" dirty="0" smtClean="0"/>
              <a:t>或混淆技术增加统计分析的难度</a:t>
            </a:r>
            <a:endParaRPr lang="en-US" altLang="zh-CN" dirty="0" smtClean="0"/>
          </a:p>
          <a:p>
            <a:pPr lvl="1"/>
            <a:endParaRPr lang="en-US" altLang="zh-CN" dirty="0" smtClean="0"/>
          </a:p>
          <a:p>
            <a:pPr lvl="1"/>
            <a:r>
              <a:rPr lang="zh-CN" altLang="en-US" dirty="0" smtClean="0"/>
              <a:t>每个密文字符由尽可能多的密钥字符和若干不相关的明文字符决定</a:t>
            </a:r>
            <a:endParaRPr lang="en-US" altLang="zh-CN" dirty="0" smtClean="0"/>
          </a:p>
          <a:p>
            <a:endParaRPr lang="en-US" altLang="zh-CN" sz="2400" dirty="0" smtClean="0">
              <a:solidFill>
                <a:srgbClr val="FF0000"/>
              </a:solidFill>
            </a:endParaRPr>
          </a:p>
          <a:p>
            <a:r>
              <a:rPr lang="zh-CN" altLang="en-US" dirty="0" smtClean="0">
                <a:solidFill>
                  <a:srgbClr val="FF0000"/>
                </a:solidFill>
              </a:rPr>
              <a:t>建议交替使用代换和置换算法，且在之间插入一个线性变换</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17845231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sz="2400" b="0" dirty="0" smtClean="0">
                <a:latin typeface="+mn-lt"/>
              </a:rPr>
              <a:t>Claude E. Shannon, "</a:t>
            </a:r>
            <a:r>
              <a:rPr lang="en-US" altLang="zh-CN" sz="2400" i="1" dirty="0" smtClean="0">
                <a:solidFill>
                  <a:schemeClr val="accent1">
                    <a:lumMod val="50000"/>
                  </a:schemeClr>
                </a:solidFill>
                <a:latin typeface="+mn-lt"/>
              </a:rPr>
              <a:t>Communication Theory of Secrecy Systems</a:t>
            </a:r>
            <a:r>
              <a:rPr lang="en-US" altLang="zh-CN" sz="2400" b="0" dirty="0" smtClean="0">
                <a:latin typeface="+mn-lt"/>
              </a:rPr>
              <a:t>", Bell System Technical Journal, Vol. 28-4, pp. 656-715, Oct. 1949.</a:t>
            </a:r>
          </a:p>
          <a:p>
            <a:endParaRPr lang="en-US" altLang="zh-CN" sz="2400" b="0" dirty="0" smtClean="0">
              <a:latin typeface="+mn-lt"/>
            </a:endParaRPr>
          </a:p>
          <a:p>
            <a:r>
              <a:rPr lang="en-US" altLang="zh-CN" sz="2400" b="0" dirty="0" smtClean="0">
                <a:latin typeface="+mn-lt"/>
              </a:rPr>
              <a:t>Martin E. Hellman, "</a:t>
            </a:r>
            <a:r>
              <a:rPr lang="en-US" altLang="zh-CN" sz="2400" i="1" dirty="0" smtClean="0">
                <a:solidFill>
                  <a:schemeClr val="accent1">
                    <a:lumMod val="50000"/>
                  </a:schemeClr>
                </a:solidFill>
                <a:latin typeface="+mn-lt"/>
              </a:rPr>
              <a:t>An Extension of the Shannon Theory Approach to Cryptography</a:t>
            </a:r>
            <a:r>
              <a:rPr lang="en-US" altLang="zh-CN" sz="2400" b="0" dirty="0" smtClean="0">
                <a:latin typeface="+mn-lt"/>
              </a:rPr>
              <a:t>", IEEE Trans. on Information Theory, Vol. IT-23, No. 3, pp. 289-294, May 1977.</a:t>
            </a:r>
          </a:p>
          <a:p>
            <a:endParaRPr lang="zh-CN" altLang="en-US" sz="2400" b="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6" name="流程图: 可选过程 5">
            <a:hlinkClick r:id="rId2" action="ppaction://hlinksldjump"/>
          </p:cNvPr>
          <p:cNvSpPr/>
          <p:nvPr/>
        </p:nvSpPr>
        <p:spPr>
          <a:xfrm>
            <a:off x="-5073" y="3242"/>
            <a:ext cx="1806403"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密码系统的基本数学模型</a:t>
            </a:r>
          </a:p>
        </p:txBody>
      </p:sp>
      <p:sp>
        <p:nvSpPr>
          <p:cNvPr id="7" name="流程图: 可选过程 6">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信息度量与冗余</a:t>
            </a:r>
          </a:p>
        </p:txBody>
      </p:sp>
      <p:sp>
        <p:nvSpPr>
          <p:cNvPr id="8" name="流程图: 可选过程 7">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理论安全</a:t>
            </a:r>
          </a:p>
        </p:txBody>
      </p:sp>
      <p:sp>
        <p:nvSpPr>
          <p:cNvPr id="9" name="流程图: 可选过程 8">
            <a:hlinkClick r:id="rId5" action="ppaction://hlinksldjump"/>
          </p:cNvPr>
          <p:cNvSpPr/>
          <p:nvPr/>
        </p:nvSpPr>
        <p:spPr>
          <a:xfrm>
            <a:off x="471601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实际安全</a:t>
            </a:r>
          </a:p>
        </p:txBody>
      </p:sp>
    </p:spTree>
    <p:extLst>
      <p:ext uri="{BB962C8B-B14F-4D97-AF65-F5344CB8AC3E}">
        <p14:creationId xmlns:p14="http://schemas.microsoft.com/office/powerpoint/2010/main" val="404777056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若干问题的说明</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将消息视为一个整体，不考虑消息内部文字间的关系</a:t>
            </a:r>
            <a:endParaRPr lang="en-US" altLang="zh-CN" dirty="0">
              <a:solidFill>
                <a:srgbClr val="FF0000"/>
              </a:solidFill>
            </a:endParaRPr>
          </a:p>
          <a:p>
            <a:pPr lvl="1"/>
            <a:r>
              <a:rPr lang="zh-CN" altLang="en-US" dirty="0"/>
              <a:t>消息可视为一个马尔克夫链随机过程，不同消息的概率由马尔克夫链决定</a:t>
            </a:r>
            <a:endParaRPr lang="en-US" altLang="zh-CN" dirty="0"/>
          </a:p>
          <a:p>
            <a:pPr lvl="1"/>
            <a:r>
              <a:rPr lang="zh-CN" altLang="en-US" dirty="0"/>
              <a:t>这里将消息简化，用一个</a:t>
            </a:r>
            <a:r>
              <a:rPr lang="zh-CN" altLang="en-US" dirty="0" smtClean="0"/>
              <a:t>符号</a:t>
            </a:r>
            <a:r>
              <a:rPr lang="en-US" altLang="zh-CN" dirty="0" smtClean="0"/>
              <a:t>m</a:t>
            </a:r>
            <a:r>
              <a:rPr lang="en-US" altLang="zh-CN" baseline="-25000" dirty="0" smtClean="0"/>
              <a:t>i</a:t>
            </a:r>
            <a:r>
              <a:rPr lang="zh-CN" altLang="en-US" dirty="0"/>
              <a:t>代替，并赋予一个</a:t>
            </a:r>
            <a:r>
              <a:rPr lang="zh-CN" altLang="en-US" dirty="0" smtClean="0"/>
              <a:t>概率</a:t>
            </a:r>
            <a:endParaRPr lang="en-US" altLang="zh-CN" dirty="0" smtClean="0"/>
          </a:p>
          <a:p>
            <a:pPr lvl="1"/>
            <a:endParaRPr lang="en-US" altLang="zh-CN" dirty="0"/>
          </a:p>
          <a:p>
            <a:r>
              <a:rPr lang="zh-CN" altLang="en-US" dirty="0" smtClean="0">
                <a:solidFill>
                  <a:srgbClr val="FF0000"/>
                </a:solidFill>
              </a:rPr>
              <a:t>不考虑在明文中插入的无效内容，基本密码系统中不考虑多次加密</a:t>
            </a:r>
            <a:endParaRPr lang="en-US" altLang="zh-CN" dirty="0" smtClean="0">
              <a:solidFill>
                <a:srgbClr val="FF0000"/>
              </a:solidFill>
            </a:endParaRPr>
          </a:p>
          <a:p>
            <a:pPr lvl="1"/>
            <a:r>
              <a:rPr lang="zh-CN" altLang="en-US" dirty="0" smtClean="0"/>
              <a:t>只增加了系统的复杂性，没有从根本上改变基本性质</a:t>
            </a:r>
            <a:endParaRPr lang="en-US" altLang="zh-CN" dirty="0" smtClean="0"/>
          </a:p>
          <a:p>
            <a:pPr lvl="1"/>
            <a:r>
              <a:rPr lang="zh-CN" altLang="en-US" dirty="0" smtClean="0"/>
              <a:t>复杂密码系统可以由多个基本密码系统构成</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7" name="流程图: 可选过程 6">
            <a:hlinkClick r:id="rId2" action="ppaction://hlinksldjump"/>
          </p:cNvPr>
          <p:cNvSpPr/>
          <p:nvPr/>
        </p:nvSpPr>
        <p:spPr>
          <a:xfrm>
            <a:off x="-5073" y="3242"/>
            <a:ext cx="1806403"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密码系统</a:t>
            </a:r>
            <a:r>
              <a:rPr lang="zh-CN" altLang="zh-CN" sz="1000" dirty="0">
                <a:latin typeface="楷体" pitchFamily="49" charset="-122"/>
                <a:ea typeface="楷体" pitchFamily="49" charset="-122"/>
              </a:rPr>
              <a:t>的基本数学模型</a:t>
            </a:r>
          </a:p>
        </p:txBody>
      </p:sp>
      <p:sp>
        <p:nvSpPr>
          <p:cNvPr id="8" name="流程图: 可选过程 7">
            <a:hlinkClick r:id="rId3" action="ppaction://hlinksldjump"/>
          </p:cNvPr>
          <p:cNvSpPr/>
          <p:nvPr/>
        </p:nvSpPr>
        <p:spPr>
          <a:xfrm>
            <a:off x="1801331"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信息</a:t>
            </a:r>
            <a:r>
              <a:rPr lang="zh-CN" altLang="zh-CN" sz="1000" dirty="0">
                <a:latin typeface="楷体" pitchFamily="49" charset="-122"/>
                <a:ea typeface="楷体" pitchFamily="49" charset="-122"/>
              </a:rPr>
              <a:t>度量与冗余</a:t>
            </a:r>
          </a:p>
        </p:txBody>
      </p:sp>
      <p:sp>
        <p:nvSpPr>
          <p:cNvPr id="9" name="流程图: 可选过程 8">
            <a:hlinkClick r:id="rId4" action="ppaction://hlinksldjump"/>
          </p:cNvPr>
          <p:cNvSpPr/>
          <p:nvPr/>
        </p:nvSpPr>
        <p:spPr>
          <a:xfrm>
            <a:off x="3189361"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理论</a:t>
            </a:r>
            <a:r>
              <a:rPr lang="zh-CN" altLang="zh-CN" sz="1000" dirty="0">
                <a:latin typeface="楷体" pitchFamily="49" charset="-122"/>
                <a:ea typeface="楷体" pitchFamily="49" charset="-122"/>
              </a:rPr>
              <a:t>安全</a:t>
            </a:r>
          </a:p>
        </p:txBody>
      </p:sp>
      <p:sp>
        <p:nvSpPr>
          <p:cNvPr id="10" name="流程图: 可选过程 9">
            <a:hlinkClick r:id="rId5" action="ppaction://hlinksldjump"/>
          </p:cNvPr>
          <p:cNvSpPr/>
          <p:nvPr/>
        </p:nvSpPr>
        <p:spPr>
          <a:xfrm>
            <a:off x="471601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实际</a:t>
            </a:r>
            <a:r>
              <a:rPr lang="zh-CN" altLang="zh-CN" sz="1000" dirty="0">
                <a:latin typeface="楷体" pitchFamily="49" charset="-122"/>
                <a:ea typeface="楷体" pitchFamily="49" charset="-122"/>
              </a:rPr>
              <a:t>安全</a:t>
            </a:r>
          </a:p>
        </p:txBody>
      </p:sp>
    </p:spTree>
    <p:extLst>
      <p:ext uri="{BB962C8B-B14F-4D97-AF65-F5344CB8AC3E}">
        <p14:creationId xmlns:p14="http://schemas.microsoft.com/office/powerpoint/2010/main" val="425380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2084</TotalTime>
  <Words>8168</Words>
  <Application>Microsoft Office PowerPoint</Application>
  <PresentationFormat>全屏显示(4:3)</PresentationFormat>
  <Paragraphs>1428</Paragraphs>
  <Slides>87</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2008最新公益系列精品PPT模板</vt:lpstr>
      <vt:lpstr>Equation</vt:lpstr>
      <vt:lpstr>密码学导论˙第3章 密码学基础理论</vt:lpstr>
      <vt:lpstr>本章目录</vt:lpstr>
      <vt:lpstr>Claude Elwood Shannon</vt:lpstr>
      <vt:lpstr>第一节 密码系统的数学模型</vt:lpstr>
      <vt:lpstr>一、概率映射模型</vt:lpstr>
      <vt:lpstr>概率模型</vt:lpstr>
      <vt:lpstr>概率模型</vt:lpstr>
      <vt:lpstr>基本原则</vt:lpstr>
      <vt:lpstr>若干问题的说明</vt:lpstr>
      <vt:lpstr>PowerPoint 演示文稿</vt:lpstr>
      <vt:lpstr>PowerPoint 演示文稿</vt:lpstr>
      <vt:lpstr>密码系统的映射图</vt:lpstr>
      <vt:lpstr>PowerPoint 演示文稿</vt:lpstr>
      <vt:lpstr>二、密码系统的运算</vt:lpstr>
      <vt:lpstr>PowerPoint 演示文稿</vt:lpstr>
      <vt:lpstr>PowerPoint 演示文稿</vt:lpstr>
      <vt:lpstr>运算律</vt:lpstr>
      <vt:lpstr>运算律</vt:lpstr>
      <vt:lpstr>自同构与幂等</vt:lpstr>
      <vt:lpstr>PowerPoint 演示文稿</vt:lpstr>
      <vt:lpstr>三、单纯密码与混合密码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四、相似密码系统</vt:lpstr>
      <vt:lpstr>PowerPoint 演示文稿</vt:lpstr>
      <vt:lpstr>第二节 信息度量与冗余</vt:lpstr>
      <vt:lpstr>一、信息量与熵</vt:lpstr>
      <vt:lpstr>PowerPoint 演示文稿</vt:lpstr>
      <vt:lpstr>PowerPoint 演示文稿</vt:lpstr>
      <vt:lpstr>条件熵</vt:lpstr>
      <vt:lpstr>联合熵</vt:lpstr>
      <vt:lpstr>几个有用公式</vt:lpstr>
      <vt:lpstr>二、消息中的冗余</vt:lpstr>
      <vt:lpstr>PowerPoint 演示文稿</vt:lpstr>
      <vt:lpstr>第三节 理论安全</vt:lpstr>
      <vt:lpstr>密码系统的安全性</vt:lpstr>
      <vt:lpstr>一、完美安全Perfect Secrecy</vt:lpstr>
      <vt:lpstr>PowerPoint 演示文稿</vt:lpstr>
      <vt:lpstr>密钥量的需求</vt:lpstr>
      <vt:lpstr>PowerPoint 演示文稿</vt:lpstr>
      <vt:lpstr>二、模糊度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三、“随机”密码的模糊度</vt:lpstr>
      <vt:lpstr>PowerPoint 演示文稿</vt:lpstr>
      <vt:lpstr>PowerPoint 演示文稿</vt:lpstr>
      <vt:lpstr>PowerPoint 演示文稿</vt:lpstr>
      <vt:lpstr>PowerPoint 演示文稿</vt:lpstr>
      <vt:lpstr>密码破译的确认</vt:lpstr>
      <vt:lpstr>四、理想安全</vt:lpstr>
      <vt:lpstr>PowerPoint 演示文稿</vt:lpstr>
      <vt:lpstr>理想安全系统的弱点</vt:lpstr>
      <vt:lpstr>PowerPoint 演示文稿</vt:lpstr>
      <vt:lpstr>PowerPoint 演示文稿</vt:lpstr>
      <vt:lpstr>第四节 实际安全</vt:lpstr>
      <vt:lpstr>一、工作特性</vt:lpstr>
      <vt:lpstr>PowerPoint 演示文稿</vt:lpstr>
      <vt:lpstr>PowerPoint 演示文稿</vt:lpstr>
      <vt:lpstr>二、蛮力搜索攻击</vt:lpstr>
      <vt:lpstr>PowerPoint 演示文稿</vt:lpstr>
      <vt:lpstr>PowerPoint 演示文稿</vt:lpstr>
      <vt:lpstr>PowerPoint 演示文稿</vt:lpstr>
      <vt:lpstr>信息论角度的解释</vt:lpstr>
      <vt:lpstr>分组尝试的尝试次数</vt:lpstr>
      <vt:lpstr>分组尝试的抵制</vt:lpstr>
      <vt:lpstr>三、统计攻击</vt:lpstr>
      <vt:lpstr>扩散（Diffusion）</vt:lpstr>
      <vt:lpstr>混淆（Confusion）</vt:lpstr>
      <vt:lpstr>四、可能词攻击</vt:lpstr>
      <vt:lpstr>PowerPoint 演示文稿</vt:lpstr>
      <vt:lpstr>总结</vt:lpstr>
      <vt:lpstr>参考文献</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225</cp:revision>
  <dcterms:created xsi:type="dcterms:W3CDTF">2009-10-05T06:48:12Z</dcterms:created>
  <dcterms:modified xsi:type="dcterms:W3CDTF">2015-07-01T03:41:21Z</dcterms:modified>
</cp:coreProperties>
</file>