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63" r:id="rId2"/>
    <p:sldId id="264"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356" r:id="rId18"/>
    <p:sldId id="281" r:id="rId19"/>
    <p:sldId id="282" r:id="rId20"/>
    <p:sldId id="283" r:id="rId21"/>
    <p:sldId id="284" r:id="rId22"/>
    <p:sldId id="285" r:id="rId23"/>
    <p:sldId id="357" r:id="rId24"/>
    <p:sldId id="286" r:id="rId25"/>
    <p:sldId id="358" r:id="rId26"/>
    <p:sldId id="359" r:id="rId27"/>
    <p:sldId id="360" r:id="rId28"/>
    <p:sldId id="288" r:id="rId29"/>
    <p:sldId id="289" r:id="rId30"/>
    <p:sldId id="290"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61" r:id="rId93"/>
    <p:sldId id="354" r:id="rId94"/>
    <p:sldId id="355" r:id="rId95"/>
    <p:sldId id="257" r:id="rId9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0298"/>
    <a:srgbClr val="AA02AA"/>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4" autoAdjust="0"/>
    <p:restoredTop sz="89175" autoAdjust="0"/>
  </p:normalViewPr>
  <p:slideViewPr>
    <p:cSldViewPr>
      <p:cViewPr varScale="1">
        <p:scale>
          <a:sx n="67" d="100"/>
          <a:sy n="67" d="100"/>
        </p:scale>
        <p:origin x="118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slide" Target="../slides/slide12.xml"/><Relationship Id="rId1" Type="http://schemas.openxmlformats.org/officeDocument/2006/relationships/slide" Target="../slides/slide3.xml"/><Relationship Id="rId4"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08E3D7-5B7B-49E0-AA39-F5D65BE8EA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EB17BC55-AD16-49E1-8E7E-EC29D86DE166}">
      <dgm:prSet custT="1"/>
      <dgm:spPr/>
      <dgm:t>
        <a:bodyPr/>
        <a:lstStyle/>
        <a:p>
          <a:pPr rtl="0"/>
          <a:r>
            <a:rPr lang="zh-CN" altLang="en-US" sz="2400" dirty="0" smtClean="0">
              <a:latin typeface="楷体" pitchFamily="49" charset="-122"/>
              <a:ea typeface="楷体" pitchFamily="49" charset="-122"/>
            </a:rPr>
            <a:t>第一节 流密码的概念</a:t>
          </a:r>
          <a:endParaRPr lang="zh-CN" altLang="en-US" sz="2400"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2439FD5-E9AE-4D12-B5D2-6AFB6F55866C}" type="parTrans" cxnId="{28678847-46D1-4CBE-ADFE-9AC7603FF940}">
      <dgm:prSet/>
      <dgm:spPr/>
      <dgm:t>
        <a:bodyPr/>
        <a:lstStyle/>
        <a:p>
          <a:endParaRPr lang="zh-CN" altLang="en-US" sz="2000">
            <a:latin typeface="楷体" pitchFamily="49" charset="-122"/>
            <a:ea typeface="楷体" pitchFamily="49" charset="-122"/>
          </a:endParaRPr>
        </a:p>
      </dgm:t>
    </dgm:pt>
    <dgm:pt modelId="{017BE33C-608D-4402-9EC9-EF21A461980F}" type="sibTrans" cxnId="{28678847-46D1-4CBE-ADFE-9AC7603FF940}">
      <dgm:prSet/>
      <dgm:spPr/>
      <dgm:t>
        <a:bodyPr/>
        <a:lstStyle/>
        <a:p>
          <a:endParaRPr lang="zh-CN" altLang="en-US" sz="2000">
            <a:latin typeface="楷体" pitchFamily="49" charset="-122"/>
            <a:ea typeface="楷体" pitchFamily="49" charset="-122"/>
          </a:endParaRPr>
        </a:p>
      </dgm:t>
    </dgm:pt>
    <dgm:pt modelId="{5D0B28D1-2CEC-47A1-A952-AB79D7374A14}">
      <dgm:prSet custT="1"/>
      <dgm:spPr/>
      <dgm:t>
        <a:bodyPr/>
        <a:lstStyle/>
        <a:p>
          <a:pPr rtl="0"/>
          <a:r>
            <a:rPr lang="zh-CN" altLang="en-US" sz="1800" dirty="0" smtClean="0">
              <a:latin typeface="楷体" pitchFamily="49" charset="-122"/>
              <a:ea typeface="楷体" pitchFamily="49" charset="-122"/>
            </a:rPr>
            <a:t>同步流密码、自同步流密码</a:t>
          </a:r>
          <a:endParaRPr lang="zh-CN" altLang="en-US" sz="1800" dirty="0">
            <a:latin typeface="楷体" pitchFamily="49" charset="-122"/>
            <a:ea typeface="楷体" pitchFamily="49" charset="-122"/>
          </a:endParaRPr>
        </a:p>
      </dgm:t>
    </dgm:pt>
    <dgm:pt modelId="{887F5443-5D3C-4985-8E57-7E2E9E6934BC}" type="parTrans" cxnId="{D10C27D5-6B13-44C3-9602-4F3252DB52B6}">
      <dgm:prSet/>
      <dgm:spPr/>
      <dgm:t>
        <a:bodyPr/>
        <a:lstStyle/>
        <a:p>
          <a:endParaRPr lang="zh-CN" altLang="en-US" sz="2000">
            <a:latin typeface="楷体" pitchFamily="49" charset="-122"/>
            <a:ea typeface="楷体" pitchFamily="49" charset="-122"/>
          </a:endParaRPr>
        </a:p>
      </dgm:t>
    </dgm:pt>
    <dgm:pt modelId="{459C6C7F-DCC1-44D8-9F11-DE6F029AC094}" type="sibTrans" cxnId="{D10C27D5-6B13-44C3-9602-4F3252DB52B6}">
      <dgm:prSet/>
      <dgm:spPr/>
      <dgm:t>
        <a:bodyPr/>
        <a:lstStyle/>
        <a:p>
          <a:endParaRPr lang="zh-CN" altLang="en-US" sz="2000">
            <a:latin typeface="楷体" pitchFamily="49" charset="-122"/>
            <a:ea typeface="楷体" pitchFamily="49" charset="-122"/>
          </a:endParaRPr>
        </a:p>
      </dgm:t>
    </dgm:pt>
    <dgm:pt modelId="{AC2F8959-45DD-4B1D-93A1-BFA8AE0CC7B1}">
      <dgm:prSet custT="1"/>
      <dgm:spPr/>
      <dgm:t>
        <a:bodyPr/>
        <a:lstStyle/>
        <a:p>
          <a:pPr rtl="0"/>
          <a:r>
            <a:rPr lang="zh-CN" altLang="en-US" sz="2400" dirty="0" smtClean="0">
              <a:latin typeface="楷体" pitchFamily="49" charset="-122"/>
              <a:ea typeface="楷体" pitchFamily="49" charset="-122"/>
            </a:rPr>
            <a:t>第二节 反馈移位寄存器</a:t>
          </a:r>
          <a:endParaRPr lang="zh-CN" altLang="en-US" sz="2400"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BD82F903-5EBE-4C60-8392-5191A55E6AEE}" type="parTrans" cxnId="{65867825-2578-4E98-9458-C1F1BB755A9E}">
      <dgm:prSet/>
      <dgm:spPr/>
      <dgm:t>
        <a:bodyPr/>
        <a:lstStyle/>
        <a:p>
          <a:endParaRPr lang="zh-CN" altLang="en-US" sz="2000">
            <a:latin typeface="楷体" pitchFamily="49" charset="-122"/>
            <a:ea typeface="楷体" pitchFamily="49" charset="-122"/>
          </a:endParaRPr>
        </a:p>
      </dgm:t>
    </dgm:pt>
    <dgm:pt modelId="{65DFBD90-8C65-4172-AC8E-4EA6E636B57D}" type="sibTrans" cxnId="{65867825-2578-4E98-9458-C1F1BB755A9E}">
      <dgm:prSet/>
      <dgm:spPr/>
      <dgm:t>
        <a:bodyPr/>
        <a:lstStyle/>
        <a:p>
          <a:endParaRPr lang="zh-CN" altLang="en-US" sz="2000">
            <a:latin typeface="楷体" pitchFamily="49" charset="-122"/>
            <a:ea typeface="楷体" pitchFamily="49" charset="-122"/>
          </a:endParaRPr>
        </a:p>
      </dgm:t>
    </dgm:pt>
    <dgm:pt modelId="{2726EF77-F364-4735-A96B-51BDEC4BC8B9}">
      <dgm:prSet custT="1"/>
      <dgm:spPr/>
      <dgm:t>
        <a:bodyPr/>
        <a:lstStyle/>
        <a:p>
          <a:pPr rtl="0"/>
          <a:r>
            <a:rPr lang="en-US" sz="1800" dirty="0" smtClean="0">
              <a:latin typeface="楷体" pitchFamily="49" charset="-122"/>
              <a:ea typeface="楷体" pitchFamily="49" charset="-122"/>
            </a:rPr>
            <a:t>LFSR</a:t>
          </a:r>
          <a:r>
            <a:rPr lang="zh-CN" sz="1800" dirty="0" smtClean="0">
              <a:latin typeface="楷体" pitchFamily="49" charset="-122"/>
              <a:ea typeface="楷体" pitchFamily="49" charset="-122"/>
            </a:rPr>
            <a:t>构造、线性复杂度、</a:t>
          </a:r>
          <a:r>
            <a:rPr lang="en-US" sz="1800" dirty="0" smtClean="0">
              <a:latin typeface="楷体" pitchFamily="49" charset="-122"/>
              <a:ea typeface="楷体" pitchFamily="49" charset="-122"/>
            </a:rPr>
            <a:t>B-M</a:t>
          </a:r>
          <a:r>
            <a:rPr lang="zh-CN" sz="1800" dirty="0" smtClean="0">
              <a:latin typeface="楷体" pitchFamily="49" charset="-122"/>
              <a:ea typeface="楷体" pitchFamily="49" charset="-122"/>
            </a:rPr>
            <a:t>算法</a:t>
          </a:r>
          <a:endParaRPr lang="zh-CN" sz="1800" dirty="0">
            <a:latin typeface="楷体" pitchFamily="49" charset="-122"/>
            <a:ea typeface="楷体" pitchFamily="49" charset="-122"/>
          </a:endParaRPr>
        </a:p>
      </dgm:t>
    </dgm:pt>
    <dgm:pt modelId="{9378C52F-AE9C-46C6-BD23-CC6388D0565C}" type="parTrans" cxnId="{07E56682-C3C2-4CDE-8207-B230F1BD61F9}">
      <dgm:prSet/>
      <dgm:spPr/>
      <dgm:t>
        <a:bodyPr/>
        <a:lstStyle/>
        <a:p>
          <a:endParaRPr lang="zh-CN" altLang="en-US" sz="2000">
            <a:latin typeface="楷体" pitchFamily="49" charset="-122"/>
            <a:ea typeface="楷体" pitchFamily="49" charset="-122"/>
          </a:endParaRPr>
        </a:p>
      </dgm:t>
    </dgm:pt>
    <dgm:pt modelId="{1ACA7D9E-679E-48D0-BB72-B39C8FF6925E}" type="sibTrans" cxnId="{07E56682-C3C2-4CDE-8207-B230F1BD61F9}">
      <dgm:prSet/>
      <dgm:spPr/>
      <dgm:t>
        <a:bodyPr/>
        <a:lstStyle/>
        <a:p>
          <a:endParaRPr lang="zh-CN" altLang="en-US" sz="2000">
            <a:latin typeface="楷体" pitchFamily="49" charset="-122"/>
            <a:ea typeface="楷体" pitchFamily="49" charset="-122"/>
          </a:endParaRPr>
        </a:p>
      </dgm:t>
    </dgm:pt>
    <dgm:pt modelId="{A033847A-6C49-4A68-BAC9-E318023287FC}">
      <dgm:prSet custT="1"/>
      <dgm:spPr/>
      <dgm:t>
        <a:bodyPr/>
        <a:lstStyle/>
        <a:p>
          <a:pPr rtl="0"/>
          <a:r>
            <a:rPr lang="zh-CN" altLang="en-US" sz="1800" dirty="0" smtClean="0">
              <a:latin typeface="楷体" pitchFamily="49" charset="-122"/>
              <a:ea typeface="楷体" pitchFamily="49" charset="-122"/>
            </a:rPr>
            <a:t>非线性组合生成器、非线性滤波生成器、钟控生成器</a:t>
          </a:r>
          <a:endParaRPr lang="zh-CN" altLang="en-US" sz="1800" dirty="0">
            <a:latin typeface="楷体" pitchFamily="49" charset="-122"/>
            <a:ea typeface="楷体" pitchFamily="49" charset="-122"/>
          </a:endParaRPr>
        </a:p>
      </dgm:t>
    </dgm:pt>
    <dgm:pt modelId="{CE04029B-B0C1-46B5-A329-8F09F813F5BF}" type="parTrans" cxnId="{1D981209-2541-4C82-9D1C-59B9FBC38175}">
      <dgm:prSet/>
      <dgm:spPr/>
      <dgm:t>
        <a:bodyPr/>
        <a:lstStyle/>
        <a:p>
          <a:endParaRPr lang="zh-CN" altLang="en-US" sz="2000">
            <a:latin typeface="楷体" pitchFamily="49" charset="-122"/>
            <a:ea typeface="楷体" pitchFamily="49" charset="-122"/>
          </a:endParaRPr>
        </a:p>
      </dgm:t>
    </dgm:pt>
    <dgm:pt modelId="{3123F1AF-A668-4FF9-AC99-A083B8E99691}" type="sibTrans" cxnId="{1D981209-2541-4C82-9D1C-59B9FBC38175}">
      <dgm:prSet/>
      <dgm:spPr/>
      <dgm:t>
        <a:bodyPr/>
        <a:lstStyle/>
        <a:p>
          <a:endParaRPr lang="zh-CN" altLang="en-US" sz="2000">
            <a:latin typeface="楷体" pitchFamily="49" charset="-122"/>
            <a:ea typeface="楷体" pitchFamily="49" charset="-122"/>
          </a:endParaRPr>
        </a:p>
      </dgm:t>
    </dgm:pt>
    <dgm:pt modelId="{0311AD17-C6AF-4353-803B-8AB615BF7720}">
      <dgm:prSet custT="1"/>
      <dgm:spPr/>
      <dgm:t>
        <a:bodyPr/>
        <a:lstStyle/>
        <a:p>
          <a:pPr rtl="0"/>
          <a:r>
            <a:rPr lang="zh-CN" altLang="en-US" sz="1800" smtClean="0">
              <a:latin typeface="楷体" pitchFamily="49" charset="-122"/>
              <a:ea typeface="楷体" pitchFamily="49" charset="-122"/>
            </a:rPr>
            <a:t>相关攻击</a:t>
          </a:r>
          <a:endParaRPr lang="zh-CN" altLang="en-US" sz="1800">
            <a:latin typeface="楷体" pitchFamily="49" charset="-122"/>
            <a:ea typeface="楷体" pitchFamily="49" charset="-122"/>
          </a:endParaRPr>
        </a:p>
      </dgm:t>
    </dgm:pt>
    <dgm:pt modelId="{8280705C-5749-4CC3-AA23-190AC2E37B50}" type="parTrans" cxnId="{524D6EE5-9230-4026-9789-980F38DB84C7}">
      <dgm:prSet/>
      <dgm:spPr/>
      <dgm:t>
        <a:bodyPr/>
        <a:lstStyle/>
        <a:p>
          <a:endParaRPr lang="zh-CN" altLang="en-US" sz="2000">
            <a:latin typeface="楷体" pitchFamily="49" charset="-122"/>
            <a:ea typeface="楷体" pitchFamily="49" charset="-122"/>
          </a:endParaRPr>
        </a:p>
      </dgm:t>
    </dgm:pt>
    <dgm:pt modelId="{59814472-38CF-4C4E-A122-B96A2496B49B}" type="sibTrans" cxnId="{524D6EE5-9230-4026-9789-980F38DB84C7}">
      <dgm:prSet/>
      <dgm:spPr/>
      <dgm:t>
        <a:bodyPr/>
        <a:lstStyle/>
        <a:p>
          <a:endParaRPr lang="zh-CN" altLang="en-US" sz="2000">
            <a:latin typeface="楷体" pitchFamily="49" charset="-122"/>
            <a:ea typeface="楷体" pitchFamily="49" charset="-122"/>
          </a:endParaRPr>
        </a:p>
      </dgm:t>
    </dgm:pt>
    <dgm:pt modelId="{4485C2A8-66C3-47B7-9A47-80833AE951E3}">
      <dgm:prSet custT="1"/>
      <dgm:spPr/>
      <dgm:t>
        <a:bodyPr/>
        <a:lstStyle/>
        <a:p>
          <a:pPr rtl="0"/>
          <a:r>
            <a:rPr lang="zh-CN" altLang="en-US" sz="2400" dirty="0" smtClean="0">
              <a:latin typeface="楷体" pitchFamily="49" charset="-122"/>
              <a:ea typeface="楷体" pitchFamily="49" charset="-122"/>
            </a:rPr>
            <a:t>第三节 其它流密码介绍</a:t>
          </a:r>
          <a:endParaRPr lang="zh-CN" altLang="en-US" sz="2400"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65A644D0-08BD-4E1E-A449-4B9C2FCD3366}" type="parTrans" cxnId="{CD2BF67D-53AC-4F21-A6ED-B8A425875FAC}">
      <dgm:prSet/>
      <dgm:spPr/>
      <dgm:t>
        <a:bodyPr/>
        <a:lstStyle/>
        <a:p>
          <a:endParaRPr lang="zh-CN" altLang="en-US" sz="2000">
            <a:latin typeface="楷体" pitchFamily="49" charset="-122"/>
            <a:ea typeface="楷体" pitchFamily="49" charset="-122"/>
          </a:endParaRPr>
        </a:p>
      </dgm:t>
    </dgm:pt>
    <dgm:pt modelId="{EB762DA4-A819-46D2-8325-A628BAF66506}" type="sibTrans" cxnId="{CD2BF67D-53AC-4F21-A6ED-B8A425875FAC}">
      <dgm:prSet/>
      <dgm:spPr/>
      <dgm:t>
        <a:bodyPr/>
        <a:lstStyle/>
        <a:p>
          <a:endParaRPr lang="zh-CN" altLang="en-US" sz="2000">
            <a:latin typeface="楷体" pitchFamily="49" charset="-122"/>
            <a:ea typeface="楷体" pitchFamily="49" charset="-122"/>
          </a:endParaRPr>
        </a:p>
      </dgm:t>
    </dgm:pt>
    <dgm:pt modelId="{875F2E02-9DB8-476D-9A64-CBF7CC91BF1D}">
      <dgm:prSet custT="1"/>
      <dgm:spPr/>
      <dgm:t>
        <a:bodyPr/>
        <a:lstStyle/>
        <a:p>
          <a:pPr rtl="0"/>
          <a:r>
            <a:rPr lang="en-US" sz="1800" smtClean="0">
              <a:latin typeface="楷体" pitchFamily="49" charset="-122"/>
              <a:ea typeface="楷体" pitchFamily="49" charset="-122"/>
            </a:rPr>
            <a:t>RC4</a:t>
          </a:r>
          <a:r>
            <a:rPr lang="zh-CN" sz="1800" smtClean="0">
              <a:latin typeface="楷体" pitchFamily="49" charset="-122"/>
              <a:ea typeface="楷体" pitchFamily="49" charset="-122"/>
            </a:rPr>
            <a:t>、</a:t>
          </a:r>
          <a:r>
            <a:rPr lang="en-US" sz="1800" smtClean="0">
              <a:latin typeface="楷体" pitchFamily="49" charset="-122"/>
              <a:ea typeface="楷体" pitchFamily="49" charset="-122"/>
            </a:rPr>
            <a:t>SEAL2.0</a:t>
          </a:r>
          <a:r>
            <a:rPr lang="zh-CN" sz="1800" smtClean="0">
              <a:latin typeface="楷体" pitchFamily="49" charset="-122"/>
              <a:ea typeface="楷体" pitchFamily="49" charset="-122"/>
            </a:rPr>
            <a:t>、混沌序列</a:t>
          </a:r>
          <a:endParaRPr lang="zh-CN" sz="1800">
            <a:latin typeface="楷体" pitchFamily="49" charset="-122"/>
            <a:ea typeface="楷体" pitchFamily="49" charset="-122"/>
          </a:endParaRPr>
        </a:p>
      </dgm:t>
    </dgm:pt>
    <dgm:pt modelId="{B488F941-6B7E-44E9-A7F7-DE6BF7E78452}" type="parTrans" cxnId="{94453193-A723-4B95-9158-45CD6CCE0E3E}">
      <dgm:prSet/>
      <dgm:spPr/>
      <dgm:t>
        <a:bodyPr/>
        <a:lstStyle/>
        <a:p>
          <a:endParaRPr lang="zh-CN" altLang="en-US" sz="2000">
            <a:latin typeface="楷体" pitchFamily="49" charset="-122"/>
            <a:ea typeface="楷体" pitchFamily="49" charset="-122"/>
          </a:endParaRPr>
        </a:p>
      </dgm:t>
    </dgm:pt>
    <dgm:pt modelId="{9C43773B-E234-4393-8FC3-1AFB016EC7A5}" type="sibTrans" cxnId="{94453193-A723-4B95-9158-45CD6CCE0E3E}">
      <dgm:prSet/>
      <dgm:spPr/>
      <dgm:t>
        <a:bodyPr/>
        <a:lstStyle/>
        <a:p>
          <a:endParaRPr lang="zh-CN" altLang="en-US" sz="2000">
            <a:latin typeface="楷体" pitchFamily="49" charset="-122"/>
            <a:ea typeface="楷体" pitchFamily="49" charset="-122"/>
          </a:endParaRPr>
        </a:p>
      </dgm:t>
    </dgm:pt>
    <dgm:pt modelId="{6691FD51-C464-49FF-8243-8CBB50B783BC}">
      <dgm:prSet custT="1"/>
      <dgm:spPr/>
      <dgm:t>
        <a:bodyPr/>
        <a:lstStyle/>
        <a:p>
          <a:pPr rtl="0"/>
          <a:r>
            <a:rPr lang="zh-CN" sz="2400" dirty="0" smtClean="0">
              <a:latin typeface="楷体" pitchFamily="49" charset="-122"/>
              <a:ea typeface="楷体" pitchFamily="49" charset="-122"/>
            </a:rPr>
            <a:t>第</a:t>
          </a:r>
          <a:r>
            <a:rPr lang="zh-CN" altLang="en-US" sz="2400" dirty="0" smtClean="0">
              <a:latin typeface="楷体" pitchFamily="49" charset="-122"/>
              <a:ea typeface="楷体" pitchFamily="49" charset="-122"/>
            </a:rPr>
            <a:t>四</a:t>
          </a:r>
          <a:r>
            <a:rPr lang="zh-CN" sz="2400" dirty="0" smtClean="0">
              <a:latin typeface="楷体" pitchFamily="49" charset="-122"/>
              <a:ea typeface="楷体" pitchFamily="49" charset="-122"/>
            </a:rPr>
            <a:t>节 伪随机比特</a:t>
          </a:r>
          <a:r>
            <a:rPr lang="en-US" sz="2400" dirty="0" smtClean="0">
              <a:latin typeface="楷体" pitchFamily="49" charset="-122"/>
              <a:ea typeface="楷体" pitchFamily="49" charset="-122"/>
            </a:rPr>
            <a:t>/</a:t>
          </a:r>
          <a:r>
            <a:rPr lang="zh-CN" sz="2400" dirty="0" smtClean="0">
              <a:latin typeface="楷体" pitchFamily="49" charset="-122"/>
              <a:ea typeface="楷体" pitchFamily="49" charset="-122"/>
            </a:rPr>
            <a:t>序列</a:t>
          </a:r>
          <a:endParaRPr lang="zh-CN" sz="2400"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2A24B13C-4C20-4089-A09D-590DEB61019A}" type="parTrans" cxnId="{DF52222A-27A8-4057-84CF-358C23F0DB35}">
      <dgm:prSet/>
      <dgm:spPr/>
      <dgm:t>
        <a:bodyPr/>
        <a:lstStyle/>
        <a:p>
          <a:endParaRPr lang="zh-CN" altLang="en-US" sz="2000">
            <a:latin typeface="楷体" pitchFamily="49" charset="-122"/>
            <a:ea typeface="楷体" pitchFamily="49" charset="-122"/>
          </a:endParaRPr>
        </a:p>
      </dgm:t>
    </dgm:pt>
    <dgm:pt modelId="{113352A9-77F1-4C37-BFE0-BC53E46F1B76}" type="sibTrans" cxnId="{DF52222A-27A8-4057-84CF-358C23F0DB35}">
      <dgm:prSet/>
      <dgm:spPr/>
      <dgm:t>
        <a:bodyPr/>
        <a:lstStyle/>
        <a:p>
          <a:endParaRPr lang="zh-CN" altLang="en-US" sz="2000">
            <a:latin typeface="楷体" pitchFamily="49" charset="-122"/>
            <a:ea typeface="楷体" pitchFamily="49" charset="-122"/>
          </a:endParaRPr>
        </a:p>
      </dgm:t>
    </dgm:pt>
    <dgm:pt modelId="{E57DE577-0A50-490F-84AC-92D5BCBFF4FE}">
      <dgm:prSet custT="1"/>
      <dgm:spPr/>
      <dgm:t>
        <a:bodyPr/>
        <a:lstStyle/>
        <a:p>
          <a:pPr rtl="0"/>
          <a:r>
            <a:rPr lang="en-US" altLang="zh-CN" sz="1800" dirty="0" smtClean="0">
              <a:latin typeface="楷体" pitchFamily="49" charset="-122"/>
              <a:ea typeface="楷体" pitchFamily="49" charset="-122"/>
            </a:rPr>
            <a:t>RNG</a:t>
          </a:r>
          <a:r>
            <a:rPr lang="zh-CN" altLang="en-US" sz="1800" dirty="0" smtClean="0">
              <a:latin typeface="楷体" pitchFamily="49" charset="-122"/>
              <a:ea typeface="楷体" pitchFamily="49" charset="-122"/>
            </a:rPr>
            <a:t>、</a:t>
          </a:r>
          <a:r>
            <a:rPr lang="en-US" altLang="zh-CN" sz="1800" dirty="0" smtClean="0">
              <a:latin typeface="楷体" pitchFamily="49" charset="-122"/>
              <a:ea typeface="楷体" pitchFamily="49" charset="-122"/>
            </a:rPr>
            <a:t>PRNG</a:t>
          </a:r>
          <a:r>
            <a:rPr lang="zh-CN" altLang="en-US" sz="1800" dirty="0" smtClean="0">
              <a:latin typeface="楷体" pitchFamily="49" charset="-122"/>
              <a:ea typeface="楷体" pitchFamily="49" charset="-122"/>
            </a:rPr>
            <a:t>、</a:t>
          </a:r>
          <a:r>
            <a:rPr lang="en-US" altLang="zh-CN" sz="1800" dirty="0" smtClean="0">
              <a:latin typeface="楷体" pitchFamily="49" charset="-122"/>
              <a:ea typeface="楷体" pitchFamily="49" charset="-122"/>
            </a:rPr>
            <a:t>CSPRNG</a:t>
          </a:r>
          <a:r>
            <a:rPr lang="zh-CN" altLang="en-US" sz="1800" dirty="0" smtClean="0">
              <a:latin typeface="楷体" pitchFamily="49" charset="-122"/>
              <a:ea typeface="楷体" pitchFamily="49" charset="-122"/>
            </a:rPr>
            <a:t>、</a:t>
          </a:r>
          <a:r>
            <a:rPr lang="en-US" sz="1800" dirty="0" smtClean="0">
              <a:latin typeface="楷体" pitchFamily="49" charset="-122"/>
              <a:ea typeface="楷体" pitchFamily="49" charset="-122"/>
            </a:rPr>
            <a:t>RSA</a:t>
          </a:r>
          <a:r>
            <a:rPr lang="zh-CN" sz="1800" dirty="0" smtClean="0">
              <a:latin typeface="楷体" pitchFamily="49" charset="-122"/>
              <a:ea typeface="楷体" pitchFamily="49" charset="-122"/>
            </a:rPr>
            <a:t>伪随机数生成器、</a:t>
          </a:r>
          <a:r>
            <a:rPr lang="en-US" sz="1800" dirty="0" smtClean="0">
              <a:latin typeface="楷体" pitchFamily="49" charset="-122"/>
              <a:ea typeface="楷体" pitchFamily="49" charset="-122"/>
            </a:rPr>
            <a:t>BBS</a:t>
          </a:r>
          <a:r>
            <a:rPr lang="zh-CN" sz="1800" dirty="0" smtClean="0">
              <a:latin typeface="楷体" pitchFamily="49" charset="-122"/>
              <a:ea typeface="楷体" pitchFamily="49" charset="-122"/>
            </a:rPr>
            <a:t>伪随机数生成器</a:t>
          </a:r>
          <a:endParaRPr lang="zh-CN" sz="1800" dirty="0">
            <a:latin typeface="楷体" pitchFamily="49" charset="-122"/>
            <a:ea typeface="楷体" pitchFamily="49" charset="-122"/>
          </a:endParaRPr>
        </a:p>
      </dgm:t>
    </dgm:pt>
    <dgm:pt modelId="{A2C1A40A-5C25-448A-8CAA-C1A09B357114}" type="parTrans" cxnId="{F71C1FBA-FDF1-40F9-A141-F17BAC9A4B1C}">
      <dgm:prSet/>
      <dgm:spPr/>
      <dgm:t>
        <a:bodyPr/>
        <a:lstStyle/>
        <a:p>
          <a:endParaRPr lang="zh-CN" altLang="en-US" sz="2000">
            <a:latin typeface="楷体" pitchFamily="49" charset="-122"/>
            <a:ea typeface="楷体" pitchFamily="49" charset="-122"/>
          </a:endParaRPr>
        </a:p>
      </dgm:t>
    </dgm:pt>
    <dgm:pt modelId="{72BC5723-5A53-460F-8EDE-758E62E20BB1}" type="sibTrans" cxnId="{F71C1FBA-FDF1-40F9-A141-F17BAC9A4B1C}">
      <dgm:prSet/>
      <dgm:spPr/>
      <dgm:t>
        <a:bodyPr/>
        <a:lstStyle/>
        <a:p>
          <a:endParaRPr lang="zh-CN" altLang="en-US" sz="2000">
            <a:latin typeface="楷体" pitchFamily="49" charset="-122"/>
            <a:ea typeface="楷体" pitchFamily="49" charset="-122"/>
          </a:endParaRPr>
        </a:p>
      </dgm:t>
    </dgm:pt>
    <dgm:pt modelId="{5429B4CD-106A-4447-A1DF-CD2D9F0AFD1F}">
      <dgm:prSet custT="1"/>
      <dgm:spPr/>
      <dgm:t>
        <a:bodyPr/>
        <a:lstStyle/>
        <a:p>
          <a:pPr rtl="0"/>
          <a:r>
            <a:rPr lang="zh-CN" altLang="en-US" sz="1800" dirty="0" smtClean="0">
              <a:latin typeface="楷体" pitchFamily="49" charset="-122"/>
              <a:ea typeface="楷体" pitchFamily="49" charset="-122"/>
            </a:rPr>
            <a:t>统计测试</a:t>
          </a:r>
          <a:endParaRPr lang="zh-CN" altLang="en-US" sz="1800" dirty="0">
            <a:latin typeface="楷体" pitchFamily="49" charset="-122"/>
            <a:ea typeface="楷体" pitchFamily="49" charset="-122"/>
          </a:endParaRPr>
        </a:p>
      </dgm:t>
    </dgm:pt>
    <dgm:pt modelId="{EFA2B965-47A3-429A-BDE8-59896FC5AB58}" type="parTrans" cxnId="{069BC235-6108-42B3-A8E8-389BCE6C63AE}">
      <dgm:prSet/>
      <dgm:spPr/>
      <dgm:t>
        <a:bodyPr/>
        <a:lstStyle/>
        <a:p>
          <a:endParaRPr lang="zh-CN" altLang="en-US" sz="2000">
            <a:latin typeface="楷体" pitchFamily="49" charset="-122"/>
            <a:ea typeface="楷体" pitchFamily="49" charset="-122"/>
          </a:endParaRPr>
        </a:p>
      </dgm:t>
    </dgm:pt>
    <dgm:pt modelId="{62233A50-F5A4-433E-B926-BA964DE8D017}" type="sibTrans" cxnId="{069BC235-6108-42B3-A8E8-389BCE6C63AE}">
      <dgm:prSet/>
      <dgm:spPr/>
      <dgm:t>
        <a:bodyPr/>
        <a:lstStyle/>
        <a:p>
          <a:endParaRPr lang="zh-CN" altLang="en-US" sz="2000">
            <a:latin typeface="楷体" pitchFamily="49" charset="-122"/>
            <a:ea typeface="楷体" pitchFamily="49" charset="-122"/>
          </a:endParaRPr>
        </a:p>
      </dgm:t>
    </dgm:pt>
    <dgm:pt modelId="{C0F89C4F-8822-45AC-90C6-470D0B28F993}" type="pres">
      <dgm:prSet presAssocID="{9708E3D7-5B7B-49E0-AA39-F5D65BE8EA2A}" presName="linear" presStyleCnt="0">
        <dgm:presLayoutVars>
          <dgm:animLvl val="lvl"/>
          <dgm:resizeHandles val="exact"/>
        </dgm:presLayoutVars>
      </dgm:prSet>
      <dgm:spPr/>
      <dgm:t>
        <a:bodyPr/>
        <a:lstStyle/>
        <a:p>
          <a:endParaRPr lang="zh-CN" altLang="en-US"/>
        </a:p>
      </dgm:t>
    </dgm:pt>
    <dgm:pt modelId="{B30BC256-20EB-4434-82D6-14D6481E9F6B}" type="pres">
      <dgm:prSet presAssocID="{EB17BC55-AD16-49E1-8E7E-EC29D86DE166}" presName="parentText" presStyleLbl="node1" presStyleIdx="0" presStyleCnt="4">
        <dgm:presLayoutVars>
          <dgm:chMax val="0"/>
          <dgm:bulletEnabled val="1"/>
        </dgm:presLayoutVars>
      </dgm:prSet>
      <dgm:spPr/>
      <dgm:t>
        <a:bodyPr/>
        <a:lstStyle/>
        <a:p>
          <a:endParaRPr lang="zh-CN" altLang="en-US"/>
        </a:p>
      </dgm:t>
    </dgm:pt>
    <dgm:pt modelId="{E2CF33D0-2681-4219-A36E-CF4ADD409C49}" type="pres">
      <dgm:prSet presAssocID="{EB17BC55-AD16-49E1-8E7E-EC29D86DE166}" presName="childText" presStyleLbl="revTx" presStyleIdx="0" presStyleCnt="4">
        <dgm:presLayoutVars>
          <dgm:bulletEnabled val="1"/>
        </dgm:presLayoutVars>
      </dgm:prSet>
      <dgm:spPr/>
      <dgm:t>
        <a:bodyPr/>
        <a:lstStyle/>
        <a:p>
          <a:endParaRPr lang="zh-CN" altLang="en-US"/>
        </a:p>
      </dgm:t>
    </dgm:pt>
    <dgm:pt modelId="{2CD95982-A3CD-4637-99AD-3FDE567BD91E}" type="pres">
      <dgm:prSet presAssocID="{AC2F8959-45DD-4B1D-93A1-BFA8AE0CC7B1}" presName="parentText" presStyleLbl="node1" presStyleIdx="1" presStyleCnt="4">
        <dgm:presLayoutVars>
          <dgm:chMax val="0"/>
          <dgm:bulletEnabled val="1"/>
        </dgm:presLayoutVars>
      </dgm:prSet>
      <dgm:spPr/>
      <dgm:t>
        <a:bodyPr/>
        <a:lstStyle/>
        <a:p>
          <a:endParaRPr lang="zh-CN" altLang="en-US"/>
        </a:p>
      </dgm:t>
    </dgm:pt>
    <dgm:pt modelId="{6A22638D-4192-470F-91E2-3E8A804EC931}" type="pres">
      <dgm:prSet presAssocID="{AC2F8959-45DD-4B1D-93A1-BFA8AE0CC7B1}" presName="childText" presStyleLbl="revTx" presStyleIdx="1" presStyleCnt="4">
        <dgm:presLayoutVars>
          <dgm:bulletEnabled val="1"/>
        </dgm:presLayoutVars>
      </dgm:prSet>
      <dgm:spPr/>
      <dgm:t>
        <a:bodyPr/>
        <a:lstStyle/>
        <a:p>
          <a:endParaRPr lang="zh-CN" altLang="en-US"/>
        </a:p>
      </dgm:t>
    </dgm:pt>
    <dgm:pt modelId="{5B872328-E2EC-425A-8BB5-D55A1B4590A0}" type="pres">
      <dgm:prSet presAssocID="{4485C2A8-66C3-47B7-9A47-80833AE951E3}" presName="parentText" presStyleLbl="node1" presStyleIdx="2" presStyleCnt="4">
        <dgm:presLayoutVars>
          <dgm:chMax val="0"/>
          <dgm:bulletEnabled val="1"/>
        </dgm:presLayoutVars>
      </dgm:prSet>
      <dgm:spPr/>
      <dgm:t>
        <a:bodyPr/>
        <a:lstStyle/>
        <a:p>
          <a:endParaRPr lang="zh-CN" altLang="en-US"/>
        </a:p>
      </dgm:t>
    </dgm:pt>
    <dgm:pt modelId="{74E91EF8-FE3E-4B9C-9FDE-3E08D72C5A18}" type="pres">
      <dgm:prSet presAssocID="{4485C2A8-66C3-47B7-9A47-80833AE951E3}" presName="childText" presStyleLbl="revTx" presStyleIdx="2" presStyleCnt="4">
        <dgm:presLayoutVars>
          <dgm:bulletEnabled val="1"/>
        </dgm:presLayoutVars>
      </dgm:prSet>
      <dgm:spPr/>
      <dgm:t>
        <a:bodyPr/>
        <a:lstStyle/>
        <a:p>
          <a:endParaRPr lang="zh-CN" altLang="en-US"/>
        </a:p>
      </dgm:t>
    </dgm:pt>
    <dgm:pt modelId="{77626B61-D43B-4D09-81EC-B30E4D0B1179}" type="pres">
      <dgm:prSet presAssocID="{6691FD51-C464-49FF-8243-8CBB50B783BC}" presName="parentText" presStyleLbl="node1" presStyleIdx="3" presStyleCnt="4">
        <dgm:presLayoutVars>
          <dgm:chMax val="0"/>
          <dgm:bulletEnabled val="1"/>
        </dgm:presLayoutVars>
      </dgm:prSet>
      <dgm:spPr/>
      <dgm:t>
        <a:bodyPr/>
        <a:lstStyle/>
        <a:p>
          <a:endParaRPr lang="zh-CN" altLang="en-US"/>
        </a:p>
      </dgm:t>
    </dgm:pt>
    <dgm:pt modelId="{FD9BA049-0688-4F96-A1BE-1AB195F78C74}" type="pres">
      <dgm:prSet presAssocID="{6691FD51-C464-49FF-8243-8CBB50B783BC}" presName="childText" presStyleLbl="revTx" presStyleIdx="3" presStyleCnt="4">
        <dgm:presLayoutVars>
          <dgm:bulletEnabled val="1"/>
        </dgm:presLayoutVars>
      </dgm:prSet>
      <dgm:spPr/>
      <dgm:t>
        <a:bodyPr/>
        <a:lstStyle/>
        <a:p>
          <a:endParaRPr lang="zh-CN" altLang="en-US"/>
        </a:p>
      </dgm:t>
    </dgm:pt>
  </dgm:ptLst>
  <dgm:cxnLst>
    <dgm:cxn modelId="{94453193-A723-4B95-9158-45CD6CCE0E3E}" srcId="{4485C2A8-66C3-47B7-9A47-80833AE951E3}" destId="{875F2E02-9DB8-476D-9A64-CBF7CC91BF1D}" srcOrd="0" destOrd="0" parTransId="{B488F941-6B7E-44E9-A7F7-DE6BF7E78452}" sibTransId="{9C43773B-E234-4393-8FC3-1AFB016EC7A5}"/>
    <dgm:cxn modelId="{FF086E52-A1F8-4242-AF51-31DF3C74659F}" type="presOf" srcId="{875F2E02-9DB8-476D-9A64-CBF7CC91BF1D}" destId="{74E91EF8-FE3E-4B9C-9FDE-3E08D72C5A18}" srcOrd="0" destOrd="0" presId="urn:microsoft.com/office/officeart/2005/8/layout/vList2"/>
    <dgm:cxn modelId="{1D981209-2541-4C82-9D1C-59B9FBC38175}" srcId="{AC2F8959-45DD-4B1D-93A1-BFA8AE0CC7B1}" destId="{A033847A-6C49-4A68-BAC9-E318023287FC}" srcOrd="1" destOrd="0" parTransId="{CE04029B-B0C1-46B5-A329-8F09F813F5BF}" sibTransId="{3123F1AF-A668-4FF9-AC99-A083B8E99691}"/>
    <dgm:cxn modelId="{524D6EE5-9230-4026-9789-980F38DB84C7}" srcId="{AC2F8959-45DD-4B1D-93A1-BFA8AE0CC7B1}" destId="{0311AD17-C6AF-4353-803B-8AB615BF7720}" srcOrd="2" destOrd="0" parTransId="{8280705C-5749-4CC3-AA23-190AC2E37B50}" sibTransId="{59814472-38CF-4C4E-A122-B96A2496B49B}"/>
    <dgm:cxn modelId="{43A808BF-3A71-428E-99D1-AE9F4FB7AB44}" type="presOf" srcId="{6691FD51-C464-49FF-8243-8CBB50B783BC}" destId="{77626B61-D43B-4D09-81EC-B30E4D0B1179}" srcOrd="0" destOrd="0" presId="urn:microsoft.com/office/officeart/2005/8/layout/vList2"/>
    <dgm:cxn modelId="{07E56682-C3C2-4CDE-8207-B230F1BD61F9}" srcId="{AC2F8959-45DD-4B1D-93A1-BFA8AE0CC7B1}" destId="{2726EF77-F364-4735-A96B-51BDEC4BC8B9}" srcOrd="0" destOrd="0" parTransId="{9378C52F-AE9C-46C6-BD23-CC6388D0565C}" sibTransId="{1ACA7D9E-679E-48D0-BB72-B39C8FF6925E}"/>
    <dgm:cxn modelId="{38701AC2-8DE4-4F7F-89CE-5A4B913C4108}" type="presOf" srcId="{2726EF77-F364-4735-A96B-51BDEC4BC8B9}" destId="{6A22638D-4192-470F-91E2-3E8A804EC931}" srcOrd="0" destOrd="0" presId="urn:microsoft.com/office/officeart/2005/8/layout/vList2"/>
    <dgm:cxn modelId="{E192F830-6EFC-414F-84A0-4ED79F8FA91B}" type="presOf" srcId="{9708E3D7-5B7B-49E0-AA39-F5D65BE8EA2A}" destId="{C0F89C4F-8822-45AC-90C6-470D0B28F993}" srcOrd="0" destOrd="0" presId="urn:microsoft.com/office/officeart/2005/8/layout/vList2"/>
    <dgm:cxn modelId="{CD2BF67D-53AC-4F21-A6ED-B8A425875FAC}" srcId="{9708E3D7-5B7B-49E0-AA39-F5D65BE8EA2A}" destId="{4485C2A8-66C3-47B7-9A47-80833AE951E3}" srcOrd="2" destOrd="0" parTransId="{65A644D0-08BD-4E1E-A449-4B9C2FCD3366}" sibTransId="{EB762DA4-A819-46D2-8325-A628BAF66506}"/>
    <dgm:cxn modelId="{D10C27D5-6B13-44C3-9602-4F3252DB52B6}" srcId="{EB17BC55-AD16-49E1-8E7E-EC29D86DE166}" destId="{5D0B28D1-2CEC-47A1-A952-AB79D7374A14}" srcOrd="0" destOrd="0" parTransId="{887F5443-5D3C-4985-8E57-7E2E9E6934BC}" sibTransId="{459C6C7F-DCC1-44D8-9F11-DE6F029AC094}"/>
    <dgm:cxn modelId="{BA8A8085-45BE-40AF-A6A5-4859588CC0B8}" type="presOf" srcId="{AC2F8959-45DD-4B1D-93A1-BFA8AE0CC7B1}" destId="{2CD95982-A3CD-4637-99AD-3FDE567BD91E}" srcOrd="0" destOrd="0" presId="urn:microsoft.com/office/officeart/2005/8/layout/vList2"/>
    <dgm:cxn modelId="{28678847-46D1-4CBE-ADFE-9AC7603FF940}" srcId="{9708E3D7-5B7B-49E0-AA39-F5D65BE8EA2A}" destId="{EB17BC55-AD16-49E1-8E7E-EC29D86DE166}" srcOrd="0" destOrd="0" parTransId="{32439FD5-E9AE-4D12-B5D2-6AFB6F55866C}" sibTransId="{017BE33C-608D-4402-9EC9-EF21A461980F}"/>
    <dgm:cxn modelId="{02D70B90-4D34-4D2A-9D18-EC24D0130C8A}" type="presOf" srcId="{0311AD17-C6AF-4353-803B-8AB615BF7720}" destId="{6A22638D-4192-470F-91E2-3E8A804EC931}" srcOrd="0" destOrd="2" presId="urn:microsoft.com/office/officeart/2005/8/layout/vList2"/>
    <dgm:cxn modelId="{069BC235-6108-42B3-A8E8-389BCE6C63AE}" srcId="{6691FD51-C464-49FF-8243-8CBB50B783BC}" destId="{5429B4CD-106A-4447-A1DF-CD2D9F0AFD1F}" srcOrd="1" destOrd="0" parTransId="{EFA2B965-47A3-429A-BDE8-59896FC5AB58}" sibTransId="{62233A50-F5A4-433E-B926-BA964DE8D017}"/>
    <dgm:cxn modelId="{DF52222A-27A8-4057-84CF-358C23F0DB35}" srcId="{9708E3D7-5B7B-49E0-AA39-F5D65BE8EA2A}" destId="{6691FD51-C464-49FF-8243-8CBB50B783BC}" srcOrd="3" destOrd="0" parTransId="{2A24B13C-4C20-4089-A09D-590DEB61019A}" sibTransId="{113352A9-77F1-4C37-BFE0-BC53E46F1B76}"/>
    <dgm:cxn modelId="{F6D3DA23-1514-487F-99E3-7B58EF508C79}" type="presOf" srcId="{4485C2A8-66C3-47B7-9A47-80833AE951E3}" destId="{5B872328-E2EC-425A-8BB5-D55A1B4590A0}" srcOrd="0" destOrd="0" presId="urn:microsoft.com/office/officeart/2005/8/layout/vList2"/>
    <dgm:cxn modelId="{F71C1FBA-FDF1-40F9-A141-F17BAC9A4B1C}" srcId="{6691FD51-C464-49FF-8243-8CBB50B783BC}" destId="{E57DE577-0A50-490F-84AC-92D5BCBFF4FE}" srcOrd="0" destOrd="0" parTransId="{A2C1A40A-5C25-448A-8CAA-C1A09B357114}" sibTransId="{72BC5723-5A53-460F-8EDE-758E62E20BB1}"/>
    <dgm:cxn modelId="{5796A749-CD77-42EC-9F54-9697E797D6D3}" type="presOf" srcId="{5D0B28D1-2CEC-47A1-A952-AB79D7374A14}" destId="{E2CF33D0-2681-4219-A36E-CF4ADD409C49}" srcOrd="0" destOrd="0" presId="urn:microsoft.com/office/officeart/2005/8/layout/vList2"/>
    <dgm:cxn modelId="{C952A32E-D65E-4415-97D4-1DE2DDDA4706}" type="presOf" srcId="{A033847A-6C49-4A68-BAC9-E318023287FC}" destId="{6A22638D-4192-470F-91E2-3E8A804EC931}" srcOrd="0" destOrd="1" presId="urn:microsoft.com/office/officeart/2005/8/layout/vList2"/>
    <dgm:cxn modelId="{037A0285-459F-4304-AA5D-E0208FF702E8}" type="presOf" srcId="{EB17BC55-AD16-49E1-8E7E-EC29D86DE166}" destId="{B30BC256-20EB-4434-82D6-14D6481E9F6B}" srcOrd="0" destOrd="0" presId="urn:microsoft.com/office/officeart/2005/8/layout/vList2"/>
    <dgm:cxn modelId="{84770CA9-9B1F-4A5C-BE16-11AB97ACDD4C}" type="presOf" srcId="{5429B4CD-106A-4447-A1DF-CD2D9F0AFD1F}" destId="{FD9BA049-0688-4F96-A1BE-1AB195F78C74}" srcOrd="0" destOrd="1" presId="urn:microsoft.com/office/officeart/2005/8/layout/vList2"/>
    <dgm:cxn modelId="{3C2DC787-CED0-4CC0-BCFB-EA67AEB16DFD}" type="presOf" srcId="{E57DE577-0A50-490F-84AC-92D5BCBFF4FE}" destId="{FD9BA049-0688-4F96-A1BE-1AB195F78C74}" srcOrd="0" destOrd="0" presId="urn:microsoft.com/office/officeart/2005/8/layout/vList2"/>
    <dgm:cxn modelId="{65867825-2578-4E98-9458-C1F1BB755A9E}" srcId="{9708E3D7-5B7B-49E0-AA39-F5D65BE8EA2A}" destId="{AC2F8959-45DD-4B1D-93A1-BFA8AE0CC7B1}" srcOrd="1" destOrd="0" parTransId="{BD82F903-5EBE-4C60-8392-5191A55E6AEE}" sibTransId="{65DFBD90-8C65-4172-AC8E-4EA6E636B57D}"/>
    <dgm:cxn modelId="{9B26AA6C-F68B-49CA-B278-88BE9A04091B}" type="presParOf" srcId="{C0F89C4F-8822-45AC-90C6-470D0B28F993}" destId="{B30BC256-20EB-4434-82D6-14D6481E9F6B}" srcOrd="0" destOrd="0" presId="urn:microsoft.com/office/officeart/2005/8/layout/vList2"/>
    <dgm:cxn modelId="{E2AF9D68-8BEF-4F05-8DFD-871FA92A1A64}" type="presParOf" srcId="{C0F89C4F-8822-45AC-90C6-470D0B28F993}" destId="{E2CF33D0-2681-4219-A36E-CF4ADD409C49}" srcOrd="1" destOrd="0" presId="urn:microsoft.com/office/officeart/2005/8/layout/vList2"/>
    <dgm:cxn modelId="{57E00A41-1DB8-4A1C-80EB-C3F2B43FA43F}" type="presParOf" srcId="{C0F89C4F-8822-45AC-90C6-470D0B28F993}" destId="{2CD95982-A3CD-4637-99AD-3FDE567BD91E}" srcOrd="2" destOrd="0" presId="urn:microsoft.com/office/officeart/2005/8/layout/vList2"/>
    <dgm:cxn modelId="{D8DC9BE2-C0C8-4D87-AC2F-3192FE42BAFE}" type="presParOf" srcId="{C0F89C4F-8822-45AC-90C6-470D0B28F993}" destId="{6A22638D-4192-470F-91E2-3E8A804EC931}" srcOrd="3" destOrd="0" presId="urn:microsoft.com/office/officeart/2005/8/layout/vList2"/>
    <dgm:cxn modelId="{20D47D11-DB0F-453E-B743-FF882310CCD1}" type="presParOf" srcId="{C0F89C4F-8822-45AC-90C6-470D0B28F993}" destId="{5B872328-E2EC-425A-8BB5-D55A1B4590A0}" srcOrd="4" destOrd="0" presId="urn:microsoft.com/office/officeart/2005/8/layout/vList2"/>
    <dgm:cxn modelId="{4CDD6557-878D-43AC-90D9-A51B1853DD24}" type="presParOf" srcId="{C0F89C4F-8822-45AC-90C6-470D0B28F993}" destId="{74E91EF8-FE3E-4B9C-9FDE-3E08D72C5A18}" srcOrd="5" destOrd="0" presId="urn:microsoft.com/office/officeart/2005/8/layout/vList2"/>
    <dgm:cxn modelId="{626A3D5C-246C-49C8-B70C-1DF803C03308}" type="presParOf" srcId="{C0F89C4F-8822-45AC-90C6-470D0B28F993}" destId="{77626B61-D43B-4D09-81EC-B30E4D0B1179}" srcOrd="6" destOrd="0" presId="urn:microsoft.com/office/officeart/2005/8/layout/vList2"/>
    <dgm:cxn modelId="{EE6528FC-6F59-4C4E-9F49-81E5696140F7}" type="presParOf" srcId="{C0F89C4F-8822-45AC-90C6-470D0B28F993}" destId="{FD9BA049-0688-4F96-A1BE-1AB195F78C7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D6304B-CBC0-4816-8B75-2134C91FE3C7}" type="doc">
      <dgm:prSet loTypeId="urn:microsoft.com/office/officeart/2005/8/layout/cycle4" loCatId="cycle" qsTypeId="urn:microsoft.com/office/officeart/2005/8/quickstyle/simple3" qsCatId="simple" csTypeId="urn:microsoft.com/office/officeart/2005/8/colors/colorful3" csCatId="colorful" phldr="1"/>
      <dgm:spPr/>
      <dgm:t>
        <a:bodyPr/>
        <a:lstStyle/>
        <a:p>
          <a:endParaRPr lang="zh-CN" altLang="en-US"/>
        </a:p>
      </dgm:t>
    </dgm:pt>
    <dgm:pt modelId="{DF48D7DF-3939-4BA7-9C3A-D1AA8B4B91E0}">
      <dgm:prSet custT="1"/>
      <dgm:spPr/>
      <dgm:t>
        <a:bodyPr/>
        <a:lstStyle/>
        <a:p>
          <a:pPr rtl="0"/>
          <a:r>
            <a:rPr lang="zh-CN" altLang="en-US" sz="2400" dirty="0" smtClean="0">
              <a:latin typeface="楷体" pitchFamily="49" charset="-122"/>
              <a:ea typeface="楷体" pitchFamily="49" charset="-122"/>
            </a:rPr>
            <a:t>长周期</a:t>
          </a:r>
          <a:endParaRPr lang="zh-CN" altLang="en-US" sz="2400" dirty="0">
            <a:latin typeface="楷体" pitchFamily="49" charset="-122"/>
            <a:ea typeface="楷体" pitchFamily="49" charset="-122"/>
          </a:endParaRPr>
        </a:p>
      </dgm:t>
    </dgm:pt>
    <dgm:pt modelId="{EA082B64-D0AB-4C06-B427-6704E0712F79}" type="parTrans" cxnId="{D5449653-804A-4C25-B223-E1DAC8FBA7B9}">
      <dgm:prSet/>
      <dgm:spPr/>
      <dgm:t>
        <a:bodyPr/>
        <a:lstStyle/>
        <a:p>
          <a:endParaRPr lang="zh-CN" altLang="en-US" sz="2000">
            <a:latin typeface="楷体" pitchFamily="49" charset="-122"/>
            <a:ea typeface="楷体" pitchFamily="49" charset="-122"/>
          </a:endParaRPr>
        </a:p>
      </dgm:t>
    </dgm:pt>
    <dgm:pt modelId="{A46388DC-71EC-4FB2-B41D-AD2BE3FADEC5}" type="sibTrans" cxnId="{D5449653-804A-4C25-B223-E1DAC8FBA7B9}">
      <dgm:prSet/>
      <dgm:spPr/>
      <dgm:t>
        <a:bodyPr/>
        <a:lstStyle/>
        <a:p>
          <a:endParaRPr lang="zh-CN" altLang="en-US" sz="2000">
            <a:latin typeface="楷体" pitchFamily="49" charset="-122"/>
            <a:ea typeface="楷体" pitchFamily="49" charset="-122"/>
          </a:endParaRPr>
        </a:p>
      </dgm:t>
    </dgm:pt>
    <dgm:pt modelId="{7AFB4C3F-C926-4376-BCAE-15F5B1FBE750}">
      <dgm:prSet custT="1"/>
      <dgm:spPr/>
      <dgm:t>
        <a:bodyPr/>
        <a:lstStyle/>
        <a:p>
          <a:pPr rtl="0"/>
          <a:r>
            <a:rPr lang="zh-CN" altLang="en-US" sz="2400" dirty="0" smtClean="0">
              <a:latin typeface="楷体" pitchFamily="49" charset="-122"/>
              <a:ea typeface="楷体" pitchFamily="49" charset="-122"/>
            </a:rPr>
            <a:t>统计随机</a:t>
          </a:r>
          <a:endParaRPr lang="zh-CN" altLang="en-US" sz="2400" dirty="0">
            <a:latin typeface="楷体" pitchFamily="49" charset="-122"/>
            <a:ea typeface="楷体" pitchFamily="49" charset="-122"/>
          </a:endParaRPr>
        </a:p>
      </dgm:t>
    </dgm:pt>
    <dgm:pt modelId="{E7F0A3D0-AA35-4203-8E5E-C9C212F8217E}" type="parTrans" cxnId="{3C34A838-C270-4C5E-AB26-8C06DEF05017}">
      <dgm:prSet/>
      <dgm:spPr/>
      <dgm:t>
        <a:bodyPr/>
        <a:lstStyle/>
        <a:p>
          <a:endParaRPr lang="zh-CN" altLang="en-US" sz="2000">
            <a:latin typeface="楷体" pitchFamily="49" charset="-122"/>
            <a:ea typeface="楷体" pitchFamily="49" charset="-122"/>
          </a:endParaRPr>
        </a:p>
      </dgm:t>
    </dgm:pt>
    <dgm:pt modelId="{CF4C7739-27D5-4424-9D5D-AED67D7481B3}" type="sibTrans" cxnId="{3C34A838-C270-4C5E-AB26-8C06DEF05017}">
      <dgm:prSet/>
      <dgm:spPr/>
      <dgm:t>
        <a:bodyPr/>
        <a:lstStyle/>
        <a:p>
          <a:endParaRPr lang="zh-CN" altLang="en-US" sz="2000">
            <a:latin typeface="楷体" pitchFamily="49" charset="-122"/>
            <a:ea typeface="楷体" pitchFamily="49" charset="-122"/>
          </a:endParaRPr>
        </a:p>
      </dgm:t>
    </dgm:pt>
    <dgm:pt modelId="{B322A288-293E-47D9-B84E-DC681E0D9941}">
      <dgm:prSet custT="1"/>
      <dgm:spPr/>
      <dgm:t>
        <a:bodyPr/>
        <a:lstStyle/>
        <a:p>
          <a:pPr rtl="0"/>
          <a:r>
            <a:rPr lang="zh-CN" altLang="en-US" sz="2400" dirty="0" smtClean="0">
              <a:latin typeface="楷体" pitchFamily="49" charset="-122"/>
              <a:ea typeface="楷体" pitchFamily="49" charset="-122"/>
            </a:rPr>
            <a:t>由足够长密钥产生</a:t>
          </a:r>
          <a:endParaRPr lang="zh-CN" altLang="en-US" sz="2400" dirty="0">
            <a:latin typeface="楷体" pitchFamily="49" charset="-122"/>
            <a:ea typeface="楷体" pitchFamily="49" charset="-122"/>
          </a:endParaRPr>
        </a:p>
      </dgm:t>
    </dgm:pt>
    <dgm:pt modelId="{89B3EDD6-E6EF-4560-9014-1B7B1320CF31}" type="parTrans" cxnId="{A1B5DBC0-7D22-430A-AA86-D28A74520DEA}">
      <dgm:prSet/>
      <dgm:spPr/>
      <dgm:t>
        <a:bodyPr/>
        <a:lstStyle/>
        <a:p>
          <a:endParaRPr lang="zh-CN" altLang="en-US" sz="2000">
            <a:latin typeface="楷体" pitchFamily="49" charset="-122"/>
            <a:ea typeface="楷体" pitchFamily="49" charset="-122"/>
          </a:endParaRPr>
        </a:p>
      </dgm:t>
    </dgm:pt>
    <dgm:pt modelId="{189A422E-79E3-49DC-905E-A3D082702F83}" type="sibTrans" cxnId="{A1B5DBC0-7D22-430A-AA86-D28A74520DEA}">
      <dgm:prSet/>
      <dgm:spPr/>
      <dgm:t>
        <a:bodyPr/>
        <a:lstStyle/>
        <a:p>
          <a:endParaRPr lang="zh-CN" altLang="en-US" sz="2000">
            <a:latin typeface="楷体" pitchFamily="49" charset="-122"/>
            <a:ea typeface="楷体" pitchFamily="49" charset="-122"/>
          </a:endParaRPr>
        </a:p>
      </dgm:t>
    </dgm:pt>
    <dgm:pt modelId="{B4A73B25-C58A-42D1-9D47-FB91D61B8D1F}">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楷体" pitchFamily="49" charset="-122"/>
              <a:ea typeface="楷体" pitchFamily="49" charset="-122"/>
            </a:rPr>
            <a:t>低相关度</a:t>
          </a:r>
          <a:endParaRPr lang="zh-CN" altLang="en-US" sz="2000" dirty="0">
            <a:latin typeface="楷体" pitchFamily="49" charset="-122"/>
            <a:ea typeface="楷体" pitchFamily="49" charset="-122"/>
          </a:endParaRPr>
        </a:p>
      </dgm:t>
    </dgm:pt>
    <dgm:pt modelId="{6BBBBE7E-1375-4ACA-ABB1-0652580B81EC}" type="parTrans" cxnId="{18FD7D32-2BCF-4FC2-8C90-3CF89F759882}">
      <dgm:prSet/>
      <dgm:spPr/>
      <dgm:t>
        <a:bodyPr/>
        <a:lstStyle/>
        <a:p>
          <a:endParaRPr lang="zh-CN" altLang="en-US" sz="2000">
            <a:latin typeface="楷体" pitchFamily="49" charset="-122"/>
            <a:ea typeface="楷体" pitchFamily="49" charset="-122"/>
          </a:endParaRPr>
        </a:p>
      </dgm:t>
    </dgm:pt>
    <dgm:pt modelId="{9629A008-4371-415B-8611-848427156C6A}" type="sibTrans" cxnId="{18FD7D32-2BCF-4FC2-8C90-3CF89F759882}">
      <dgm:prSet/>
      <dgm:spPr/>
      <dgm:t>
        <a:bodyPr/>
        <a:lstStyle/>
        <a:p>
          <a:endParaRPr lang="zh-CN" altLang="en-US" sz="2000">
            <a:latin typeface="楷体" pitchFamily="49" charset="-122"/>
            <a:ea typeface="楷体" pitchFamily="49" charset="-122"/>
          </a:endParaRPr>
        </a:p>
      </dgm:t>
    </dgm:pt>
    <dgm:pt modelId="{258249AB-B5A9-4B59-BE0D-CF6B65F955E0}">
      <dgm:prSet custT="1"/>
      <dgm:spPr/>
      <dgm:t>
        <a:bodyPr/>
        <a:lstStyle/>
        <a:p>
          <a:pPr rtl="0"/>
          <a:r>
            <a:rPr lang="zh-CN" altLang="en-US" sz="2400" dirty="0" smtClean="0">
              <a:latin typeface="楷体" pitchFamily="49" charset="-122"/>
              <a:ea typeface="楷体" pitchFamily="49" charset="-122"/>
            </a:rPr>
            <a:t>不可预测</a:t>
          </a:r>
          <a:endParaRPr lang="zh-CN" altLang="en-US" sz="2400" dirty="0">
            <a:latin typeface="楷体" pitchFamily="49" charset="-122"/>
            <a:ea typeface="楷体" pitchFamily="49" charset="-122"/>
          </a:endParaRPr>
        </a:p>
      </dgm:t>
    </dgm:pt>
    <dgm:pt modelId="{08C38BE8-24E8-4E5E-849E-D754E3B21469}" type="parTrans" cxnId="{3C5A7274-4C21-4DA6-B0BF-625D663CEBA7}">
      <dgm:prSet/>
      <dgm:spPr/>
      <dgm:t>
        <a:bodyPr/>
        <a:lstStyle/>
        <a:p>
          <a:endParaRPr lang="zh-CN" altLang="en-US" sz="2000">
            <a:latin typeface="楷体" pitchFamily="49" charset="-122"/>
            <a:ea typeface="楷体" pitchFamily="49" charset="-122"/>
          </a:endParaRPr>
        </a:p>
      </dgm:t>
    </dgm:pt>
    <dgm:pt modelId="{B83CE21E-7141-4FFE-A83F-CC529154D16D}" type="sibTrans" cxnId="{3C5A7274-4C21-4DA6-B0BF-625D663CEBA7}">
      <dgm:prSet/>
      <dgm:spPr/>
      <dgm:t>
        <a:bodyPr/>
        <a:lstStyle/>
        <a:p>
          <a:endParaRPr lang="zh-CN" altLang="en-US" sz="2000">
            <a:latin typeface="楷体" pitchFamily="49" charset="-122"/>
            <a:ea typeface="楷体" pitchFamily="49" charset="-122"/>
          </a:endParaRPr>
        </a:p>
      </dgm:t>
    </dgm:pt>
    <dgm:pt modelId="{31445AD9-29BF-4E50-A457-85A969E67328}">
      <dgm:prSe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CN" altLang="en-US" sz="2000" dirty="0" smtClean="0">
              <a:latin typeface="楷体" pitchFamily="49" charset="-122"/>
              <a:ea typeface="楷体" pitchFamily="49" charset="-122"/>
            </a:rPr>
            <a:t>高线性复杂度</a:t>
          </a:r>
          <a:endParaRPr lang="zh-CN" altLang="en-US" sz="2000" dirty="0">
            <a:latin typeface="楷体" pitchFamily="49" charset="-122"/>
            <a:ea typeface="楷体" pitchFamily="49" charset="-122"/>
          </a:endParaRPr>
        </a:p>
      </dgm:t>
    </dgm:pt>
    <dgm:pt modelId="{C57D395C-FFE0-4B86-8B26-32A601A7F721}" type="parTrans" cxnId="{0F5C7A2D-F2DC-46F7-8FFF-CA28D7D1AB7B}">
      <dgm:prSet/>
      <dgm:spPr/>
      <dgm:t>
        <a:bodyPr/>
        <a:lstStyle/>
        <a:p>
          <a:endParaRPr lang="zh-CN" altLang="en-US" sz="2000"/>
        </a:p>
      </dgm:t>
    </dgm:pt>
    <dgm:pt modelId="{AF551A4B-7DEB-4546-B717-91176EE7E353}" type="sibTrans" cxnId="{0F5C7A2D-F2DC-46F7-8FFF-CA28D7D1AB7B}">
      <dgm:prSet/>
      <dgm:spPr/>
      <dgm:t>
        <a:bodyPr/>
        <a:lstStyle/>
        <a:p>
          <a:endParaRPr lang="zh-CN" altLang="en-US" sz="2000"/>
        </a:p>
      </dgm:t>
    </dgm:pt>
    <dgm:pt modelId="{EF0261A5-E805-450D-9848-2FC5169B1C13}" type="pres">
      <dgm:prSet presAssocID="{1AD6304B-CBC0-4816-8B75-2134C91FE3C7}" presName="cycleMatrixDiagram" presStyleCnt="0">
        <dgm:presLayoutVars>
          <dgm:chMax val="1"/>
          <dgm:dir/>
          <dgm:animLvl val="lvl"/>
          <dgm:resizeHandles val="exact"/>
        </dgm:presLayoutVars>
      </dgm:prSet>
      <dgm:spPr/>
      <dgm:t>
        <a:bodyPr/>
        <a:lstStyle/>
        <a:p>
          <a:endParaRPr lang="zh-CN" altLang="en-US"/>
        </a:p>
      </dgm:t>
    </dgm:pt>
    <dgm:pt modelId="{4F077C90-0C57-4792-929B-22CEF8E46F22}" type="pres">
      <dgm:prSet presAssocID="{1AD6304B-CBC0-4816-8B75-2134C91FE3C7}" presName="children" presStyleCnt="0"/>
      <dgm:spPr/>
    </dgm:pt>
    <dgm:pt modelId="{2BFE69E3-8A82-4ADF-A0FC-40733903F6FE}" type="pres">
      <dgm:prSet presAssocID="{1AD6304B-CBC0-4816-8B75-2134C91FE3C7}" presName="child4group" presStyleCnt="0"/>
      <dgm:spPr/>
    </dgm:pt>
    <dgm:pt modelId="{49EDBB35-965F-4C34-8479-16DF3D68B11A}" type="pres">
      <dgm:prSet presAssocID="{1AD6304B-CBC0-4816-8B75-2134C91FE3C7}" presName="child4" presStyleLbl="bgAcc1" presStyleIdx="0" presStyleCnt="1" custScaleX="129470"/>
      <dgm:spPr/>
      <dgm:t>
        <a:bodyPr/>
        <a:lstStyle/>
        <a:p>
          <a:endParaRPr lang="zh-CN" altLang="en-US"/>
        </a:p>
      </dgm:t>
    </dgm:pt>
    <dgm:pt modelId="{0B1C4458-417F-4959-BA18-CB701859750B}" type="pres">
      <dgm:prSet presAssocID="{1AD6304B-CBC0-4816-8B75-2134C91FE3C7}" presName="child4Text" presStyleLbl="bgAcc1" presStyleIdx="0" presStyleCnt="1">
        <dgm:presLayoutVars>
          <dgm:bulletEnabled val="1"/>
        </dgm:presLayoutVars>
      </dgm:prSet>
      <dgm:spPr/>
      <dgm:t>
        <a:bodyPr/>
        <a:lstStyle/>
        <a:p>
          <a:endParaRPr lang="zh-CN" altLang="en-US"/>
        </a:p>
      </dgm:t>
    </dgm:pt>
    <dgm:pt modelId="{EA669BFA-03E2-48D3-BA40-847D57588186}" type="pres">
      <dgm:prSet presAssocID="{1AD6304B-CBC0-4816-8B75-2134C91FE3C7}" presName="childPlaceholder" presStyleCnt="0"/>
      <dgm:spPr/>
    </dgm:pt>
    <dgm:pt modelId="{8E96AA87-BD5A-4840-8616-9675422E6223}" type="pres">
      <dgm:prSet presAssocID="{1AD6304B-CBC0-4816-8B75-2134C91FE3C7}" presName="circle" presStyleCnt="0"/>
      <dgm:spPr/>
    </dgm:pt>
    <dgm:pt modelId="{3E344F67-B6F1-4945-8701-EEEC20EF96E2}" type="pres">
      <dgm:prSet presAssocID="{1AD6304B-CBC0-4816-8B75-2134C91FE3C7}" presName="quadrant1" presStyleLbl="node1" presStyleIdx="0" presStyleCnt="4">
        <dgm:presLayoutVars>
          <dgm:chMax val="1"/>
          <dgm:bulletEnabled val="1"/>
        </dgm:presLayoutVars>
      </dgm:prSet>
      <dgm:spPr/>
      <dgm:t>
        <a:bodyPr/>
        <a:lstStyle/>
        <a:p>
          <a:endParaRPr lang="zh-CN" altLang="en-US"/>
        </a:p>
      </dgm:t>
    </dgm:pt>
    <dgm:pt modelId="{8355DBDE-76A9-4CB7-B4F6-C27B798F1EFA}" type="pres">
      <dgm:prSet presAssocID="{1AD6304B-CBC0-4816-8B75-2134C91FE3C7}" presName="quadrant2" presStyleLbl="node1" presStyleIdx="1" presStyleCnt="4">
        <dgm:presLayoutVars>
          <dgm:chMax val="1"/>
          <dgm:bulletEnabled val="1"/>
        </dgm:presLayoutVars>
      </dgm:prSet>
      <dgm:spPr/>
      <dgm:t>
        <a:bodyPr/>
        <a:lstStyle/>
        <a:p>
          <a:endParaRPr lang="zh-CN" altLang="en-US"/>
        </a:p>
      </dgm:t>
    </dgm:pt>
    <dgm:pt modelId="{7FA79734-39F7-4D09-A5FF-B83F5BB9076E}" type="pres">
      <dgm:prSet presAssocID="{1AD6304B-CBC0-4816-8B75-2134C91FE3C7}" presName="quadrant3" presStyleLbl="node1" presStyleIdx="2" presStyleCnt="4">
        <dgm:presLayoutVars>
          <dgm:chMax val="1"/>
          <dgm:bulletEnabled val="1"/>
        </dgm:presLayoutVars>
      </dgm:prSet>
      <dgm:spPr/>
      <dgm:t>
        <a:bodyPr/>
        <a:lstStyle/>
        <a:p>
          <a:endParaRPr lang="zh-CN" altLang="en-US"/>
        </a:p>
      </dgm:t>
    </dgm:pt>
    <dgm:pt modelId="{7DFB521D-390B-4B8E-BEBF-BAB31DA5C51B}" type="pres">
      <dgm:prSet presAssocID="{1AD6304B-CBC0-4816-8B75-2134C91FE3C7}" presName="quadrant4" presStyleLbl="node1" presStyleIdx="3" presStyleCnt="4">
        <dgm:presLayoutVars>
          <dgm:chMax val="1"/>
          <dgm:bulletEnabled val="1"/>
        </dgm:presLayoutVars>
      </dgm:prSet>
      <dgm:spPr/>
      <dgm:t>
        <a:bodyPr/>
        <a:lstStyle/>
        <a:p>
          <a:endParaRPr lang="zh-CN" altLang="en-US"/>
        </a:p>
      </dgm:t>
    </dgm:pt>
    <dgm:pt modelId="{EA78BDD5-AA4B-4BF1-9784-2500991C6188}" type="pres">
      <dgm:prSet presAssocID="{1AD6304B-CBC0-4816-8B75-2134C91FE3C7}" presName="quadrantPlaceholder" presStyleCnt="0"/>
      <dgm:spPr/>
    </dgm:pt>
    <dgm:pt modelId="{CD060C53-3824-482A-8E98-2F32D6721AA9}" type="pres">
      <dgm:prSet presAssocID="{1AD6304B-CBC0-4816-8B75-2134C91FE3C7}" presName="center1" presStyleLbl="fgShp" presStyleIdx="0" presStyleCnt="2"/>
      <dgm:spPr/>
    </dgm:pt>
    <dgm:pt modelId="{B293CE56-9FC1-4AEB-AF04-5E00CA4B9FDC}" type="pres">
      <dgm:prSet presAssocID="{1AD6304B-CBC0-4816-8B75-2134C91FE3C7}" presName="center2" presStyleLbl="fgShp" presStyleIdx="1" presStyleCnt="2"/>
      <dgm:spPr/>
    </dgm:pt>
  </dgm:ptLst>
  <dgm:cxnLst>
    <dgm:cxn modelId="{DB12374A-1A92-48B4-AA01-7595285B037A}" type="presOf" srcId="{31445AD9-29BF-4E50-A457-85A969E67328}" destId="{0B1C4458-417F-4959-BA18-CB701859750B}" srcOrd="1" destOrd="1" presId="urn:microsoft.com/office/officeart/2005/8/layout/cycle4"/>
    <dgm:cxn modelId="{0F5C7A2D-F2DC-46F7-8FFF-CA28D7D1AB7B}" srcId="{258249AB-B5A9-4B59-BE0D-CF6B65F955E0}" destId="{31445AD9-29BF-4E50-A457-85A969E67328}" srcOrd="1" destOrd="0" parTransId="{C57D395C-FFE0-4B86-8B26-32A601A7F721}" sibTransId="{AF551A4B-7DEB-4546-B717-91176EE7E353}"/>
    <dgm:cxn modelId="{A436B65A-109C-44FD-BE67-DD2C4D903806}" type="presOf" srcId="{258249AB-B5A9-4B59-BE0D-CF6B65F955E0}" destId="{7DFB521D-390B-4B8E-BEBF-BAB31DA5C51B}" srcOrd="0" destOrd="0" presId="urn:microsoft.com/office/officeart/2005/8/layout/cycle4"/>
    <dgm:cxn modelId="{3C34A838-C270-4C5E-AB26-8C06DEF05017}" srcId="{1AD6304B-CBC0-4816-8B75-2134C91FE3C7}" destId="{7AFB4C3F-C926-4376-BCAE-15F5B1FBE750}" srcOrd="1" destOrd="0" parTransId="{E7F0A3D0-AA35-4203-8E5E-C9C212F8217E}" sibTransId="{CF4C7739-27D5-4424-9D5D-AED67D7481B3}"/>
    <dgm:cxn modelId="{A1B5DBC0-7D22-430A-AA86-D28A74520DEA}" srcId="{1AD6304B-CBC0-4816-8B75-2134C91FE3C7}" destId="{B322A288-293E-47D9-B84E-DC681E0D9941}" srcOrd="2" destOrd="0" parTransId="{89B3EDD6-E6EF-4560-9014-1B7B1320CF31}" sibTransId="{189A422E-79E3-49DC-905E-A3D082702F83}"/>
    <dgm:cxn modelId="{0BA74150-8E1E-4E92-A390-BEAF6EEC6EA6}" type="presOf" srcId="{7AFB4C3F-C926-4376-BCAE-15F5B1FBE750}" destId="{8355DBDE-76A9-4CB7-B4F6-C27B798F1EFA}" srcOrd="0" destOrd="0" presId="urn:microsoft.com/office/officeart/2005/8/layout/cycle4"/>
    <dgm:cxn modelId="{791FDEB9-380F-4517-89EB-95B295FF37F9}" type="presOf" srcId="{31445AD9-29BF-4E50-A457-85A969E67328}" destId="{49EDBB35-965F-4C34-8479-16DF3D68B11A}" srcOrd="0" destOrd="1" presId="urn:microsoft.com/office/officeart/2005/8/layout/cycle4"/>
    <dgm:cxn modelId="{18FD7D32-2BCF-4FC2-8C90-3CF89F759882}" srcId="{258249AB-B5A9-4B59-BE0D-CF6B65F955E0}" destId="{B4A73B25-C58A-42D1-9D47-FB91D61B8D1F}" srcOrd="0" destOrd="0" parTransId="{6BBBBE7E-1375-4ACA-ABB1-0652580B81EC}" sibTransId="{9629A008-4371-415B-8611-848427156C6A}"/>
    <dgm:cxn modelId="{3414AC62-CE26-40CA-B07F-528197FE6FBF}" type="presOf" srcId="{B4A73B25-C58A-42D1-9D47-FB91D61B8D1F}" destId="{0B1C4458-417F-4959-BA18-CB701859750B}" srcOrd="1" destOrd="0" presId="urn:microsoft.com/office/officeart/2005/8/layout/cycle4"/>
    <dgm:cxn modelId="{32087D52-33A0-42C6-B380-A378F5312114}" type="presOf" srcId="{DF48D7DF-3939-4BA7-9C3A-D1AA8B4B91E0}" destId="{3E344F67-B6F1-4945-8701-EEEC20EF96E2}" srcOrd="0" destOrd="0" presId="urn:microsoft.com/office/officeart/2005/8/layout/cycle4"/>
    <dgm:cxn modelId="{3C5A7274-4C21-4DA6-B0BF-625D663CEBA7}" srcId="{1AD6304B-CBC0-4816-8B75-2134C91FE3C7}" destId="{258249AB-B5A9-4B59-BE0D-CF6B65F955E0}" srcOrd="3" destOrd="0" parTransId="{08C38BE8-24E8-4E5E-849E-D754E3B21469}" sibTransId="{B83CE21E-7141-4FFE-A83F-CC529154D16D}"/>
    <dgm:cxn modelId="{D5449653-804A-4C25-B223-E1DAC8FBA7B9}" srcId="{1AD6304B-CBC0-4816-8B75-2134C91FE3C7}" destId="{DF48D7DF-3939-4BA7-9C3A-D1AA8B4B91E0}" srcOrd="0" destOrd="0" parTransId="{EA082B64-D0AB-4C06-B427-6704E0712F79}" sibTransId="{A46388DC-71EC-4FB2-B41D-AD2BE3FADEC5}"/>
    <dgm:cxn modelId="{B21608B9-B873-4256-93E7-C5402E9E9D0E}" type="presOf" srcId="{1AD6304B-CBC0-4816-8B75-2134C91FE3C7}" destId="{EF0261A5-E805-450D-9848-2FC5169B1C13}" srcOrd="0" destOrd="0" presId="urn:microsoft.com/office/officeart/2005/8/layout/cycle4"/>
    <dgm:cxn modelId="{A67EE2EF-679A-4FEC-9ADF-8E2568847DB6}" type="presOf" srcId="{B322A288-293E-47D9-B84E-DC681E0D9941}" destId="{7FA79734-39F7-4D09-A5FF-B83F5BB9076E}" srcOrd="0" destOrd="0" presId="urn:microsoft.com/office/officeart/2005/8/layout/cycle4"/>
    <dgm:cxn modelId="{D9602E3F-998E-4986-9317-4797AC9C8EAF}" type="presOf" srcId="{B4A73B25-C58A-42D1-9D47-FB91D61B8D1F}" destId="{49EDBB35-965F-4C34-8479-16DF3D68B11A}" srcOrd="0" destOrd="0" presId="urn:microsoft.com/office/officeart/2005/8/layout/cycle4"/>
    <dgm:cxn modelId="{7195EBE4-7061-43E4-A948-B3853F5270F6}" type="presParOf" srcId="{EF0261A5-E805-450D-9848-2FC5169B1C13}" destId="{4F077C90-0C57-4792-929B-22CEF8E46F22}" srcOrd="0" destOrd="0" presId="urn:microsoft.com/office/officeart/2005/8/layout/cycle4"/>
    <dgm:cxn modelId="{726622C7-5F39-4208-9753-C47CCE7A5988}" type="presParOf" srcId="{4F077C90-0C57-4792-929B-22CEF8E46F22}" destId="{2BFE69E3-8A82-4ADF-A0FC-40733903F6FE}" srcOrd="0" destOrd="0" presId="urn:microsoft.com/office/officeart/2005/8/layout/cycle4"/>
    <dgm:cxn modelId="{672456BB-BBA1-4467-9EBD-1B2BBBC16DAB}" type="presParOf" srcId="{2BFE69E3-8A82-4ADF-A0FC-40733903F6FE}" destId="{49EDBB35-965F-4C34-8479-16DF3D68B11A}" srcOrd="0" destOrd="0" presId="urn:microsoft.com/office/officeart/2005/8/layout/cycle4"/>
    <dgm:cxn modelId="{CF9CDEAE-5307-4195-8155-C37F849496D2}" type="presParOf" srcId="{2BFE69E3-8A82-4ADF-A0FC-40733903F6FE}" destId="{0B1C4458-417F-4959-BA18-CB701859750B}" srcOrd="1" destOrd="0" presId="urn:microsoft.com/office/officeart/2005/8/layout/cycle4"/>
    <dgm:cxn modelId="{3A2FA0FD-B590-44D9-8C0D-3A2D642CD51F}" type="presParOf" srcId="{4F077C90-0C57-4792-929B-22CEF8E46F22}" destId="{EA669BFA-03E2-48D3-BA40-847D57588186}" srcOrd="1" destOrd="0" presId="urn:microsoft.com/office/officeart/2005/8/layout/cycle4"/>
    <dgm:cxn modelId="{F73E13F7-9141-4408-B67D-D9127A5BB946}" type="presParOf" srcId="{EF0261A5-E805-450D-9848-2FC5169B1C13}" destId="{8E96AA87-BD5A-4840-8616-9675422E6223}" srcOrd="1" destOrd="0" presId="urn:microsoft.com/office/officeart/2005/8/layout/cycle4"/>
    <dgm:cxn modelId="{8BFB07E7-5377-46F2-950C-ABA57FE37F47}" type="presParOf" srcId="{8E96AA87-BD5A-4840-8616-9675422E6223}" destId="{3E344F67-B6F1-4945-8701-EEEC20EF96E2}" srcOrd="0" destOrd="0" presId="urn:microsoft.com/office/officeart/2005/8/layout/cycle4"/>
    <dgm:cxn modelId="{B8230173-429A-4347-B112-D6187B4863F3}" type="presParOf" srcId="{8E96AA87-BD5A-4840-8616-9675422E6223}" destId="{8355DBDE-76A9-4CB7-B4F6-C27B798F1EFA}" srcOrd="1" destOrd="0" presId="urn:microsoft.com/office/officeart/2005/8/layout/cycle4"/>
    <dgm:cxn modelId="{946F108E-9373-495E-B7A2-0145F5DA7D44}" type="presParOf" srcId="{8E96AA87-BD5A-4840-8616-9675422E6223}" destId="{7FA79734-39F7-4D09-A5FF-B83F5BB9076E}" srcOrd="2" destOrd="0" presId="urn:microsoft.com/office/officeart/2005/8/layout/cycle4"/>
    <dgm:cxn modelId="{FAB6C08F-ADF2-40CB-B5CB-D4D7ADB50D7D}" type="presParOf" srcId="{8E96AA87-BD5A-4840-8616-9675422E6223}" destId="{7DFB521D-390B-4B8E-BEBF-BAB31DA5C51B}" srcOrd="3" destOrd="0" presId="urn:microsoft.com/office/officeart/2005/8/layout/cycle4"/>
    <dgm:cxn modelId="{D0B97CEA-D3E0-4D1E-8045-068653FC2285}" type="presParOf" srcId="{8E96AA87-BD5A-4840-8616-9675422E6223}" destId="{EA78BDD5-AA4B-4BF1-9784-2500991C6188}" srcOrd="4" destOrd="0" presId="urn:microsoft.com/office/officeart/2005/8/layout/cycle4"/>
    <dgm:cxn modelId="{307CACE6-6C7A-41E9-8A59-A0402D1EF63A}" type="presParOf" srcId="{EF0261A5-E805-450D-9848-2FC5169B1C13}" destId="{CD060C53-3824-482A-8E98-2F32D6721AA9}" srcOrd="2" destOrd="0" presId="urn:microsoft.com/office/officeart/2005/8/layout/cycle4"/>
    <dgm:cxn modelId="{31D2D435-6D78-4137-8FD2-34DBEF0C409C}" type="presParOf" srcId="{EF0261A5-E805-450D-9848-2FC5169B1C13}" destId="{B293CE56-9FC1-4AEB-AF04-5E00CA4B9FD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C64BA4-A0EA-4561-AFAE-FC75CFD8A9BD}" type="doc">
      <dgm:prSet loTypeId="urn:microsoft.com/office/officeart/2005/8/layout/hList1" loCatId="list" qsTypeId="urn:microsoft.com/office/officeart/2005/8/quickstyle/simple5" qsCatId="simple" csTypeId="urn:microsoft.com/office/officeart/2005/8/colors/colorful3" csCatId="colorful" phldr="1"/>
      <dgm:spPr/>
      <dgm:t>
        <a:bodyPr/>
        <a:lstStyle/>
        <a:p>
          <a:endParaRPr lang="zh-CN" altLang="en-US"/>
        </a:p>
      </dgm:t>
    </dgm:pt>
    <dgm:pt modelId="{E89B4540-FB72-443F-84FF-50D6611D75A6}">
      <dgm:prSet custT="1"/>
      <dgm:spPr/>
      <dgm:t>
        <a:bodyPr/>
        <a:lstStyle/>
        <a:p>
          <a:pPr rtl="0"/>
          <a:r>
            <a:rPr lang="zh-CN" sz="2400" dirty="0" smtClean="0">
              <a:latin typeface="楷体" pitchFamily="49" charset="-122"/>
              <a:ea typeface="楷体" pitchFamily="49" charset="-122"/>
            </a:rPr>
            <a:t>对一个</a:t>
          </a:r>
          <a:r>
            <a:rPr lang="en-US" sz="2400" dirty="0" smtClean="0">
              <a:latin typeface="楷体" pitchFamily="49" charset="-122"/>
              <a:ea typeface="楷体" pitchFamily="49" charset="-122"/>
            </a:rPr>
            <a:t>LFSR</a:t>
          </a:r>
          <a:r>
            <a:rPr lang="zh-CN" sz="2400" dirty="0" smtClean="0">
              <a:latin typeface="楷体" pitchFamily="49" charset="-122"/>
              <a:ea typeface="楷体" pitchFamily="49" charset="-122"/>
            </a:rPr>
            <a:t>的内容使用一个非线性组合函数</a:t>
          </a:r>
          <a:endParaRPr lang="zh-CN" sz="2400" dirty="0">
            <a:latin typeface="楷体" pitchFamily="49" charset="-122"/>
            <a:ea typeface="楷体" pitchFamily="49" charset="-122"/>
          </a:endParaRPr>
        </a:p>
      </dgm:t>
    </dgm:pt>
    <dgm:pt modelId="{48A1C609-289E-4373-8F0A-98A5BAF6A3DB}" type="parTrans" cxnId="{FEB3D08B-466F-432F-94A5-5FEFDE665AAA}">
      <dgm:prSet/>
      <dgm:spPr/>
      <dgm:t>
        <a:bodyPr/>
        <a:lstStyle/>
        <a:p>
          <a:endParaRPr lang="zh-CN" altLang="en-US">
            <a:latin typeface="楷体" pitchFamily="49" charset="-122"/>
            <a:ea typeface="楷体" pitchFamily="49" charset="-122"/>
          </a:endParaRPr>
        </a:p>
      </dgm:t>
    </dgm:pt>
    <dgm:pt modelId="{EB759BFC-9688-4483-AACD-CBC071DA3D89}" type="sibTrans" cxnId="{FEB3D08B-466F-432F-94A5-5FEFDE665AAA}">
      <dgm:prSet/>
      <dgm:spPr/>
      <dgm:t>
        <a:bodyPr/>
        <a:lstStyle/>
        <a:p>
          <a:endParaRPr lang="zh-CN" altLang="en-US">
            <a:latin typeface="楷体" pitchFamily="49" charset="-122"/>
            <a:ea typeface="楷体" pitchFamily="49" charset="-122"/>
          </a:endParaRPr>
        </a:p>
      </dgm:t>
    </dgm:pt>
    <dgm:pt modelId="{E96A1678-834D-4C0F-BB5D-B64B913097FB}">
      <dgm:prSet custT="1"/>
      <dgm:spPr/>
      <dgm:t>
        <a:bodyPr/>
        <a:lstStyle/>
        <a:p>
          <a:pPr rtl="0"/>
          <a:r>
            <a:rPr lang="zh-CN" altLang="en-US" sz="2800" dirty="0" smtClean="0">
              <a:latin typeface="楷体" pitchFamily="49" charset="-122"/>
              <a:ea typeface="楷体" pitchFamily="49" charset="-122"/>
            </a:rPr>
            <a:t>钟控生成器</a:t>
          </a:r>
          <a:endParaRPr lang="zh-CN" altLang="en-US" sz="2800" dirty="0">
            <a:latin typeface="楷体" pitchFamily="49" charset="-122"/>
            <a:ea typeface="楷体" pitchFamily="49" charset="-122"/>
          </a:endParaRPr>
        </a:p>
      </dgm:t>
    </dgm:pt>
    <dgm:pt modelId="{20AF74E8-BCC5-4F23-A591-C0E845C7DDFA}" type="parTrans" cxnId="{83304E36-8415-4DD7-8439-2F6BB3EDBFC9}">
      <dgm:prSet/>
      <dgm:spPr/>
      <dgm:t>
        <a:bodyPr/>
        <a:lstStyle/>
        <a:p>
          <a:endParaRPr lang="zh-CN" altLang="en-US">
            <a:latin typeface="楷体" pitchFamily="49" charset="-122"/>
            <a:ea typeface="楷体" pitchFamily="49" charset="-122"/>
          </a:endParaRPr>
        </a:p>
      </dgm:t>
    </dgm:pt>
    <dgm:pt modelId="{A73B41B0-3723-4BA6-99AA-C041A21B3640}" type="sibTrans" cxnId="{83304E36-8415-4DD7-8439-2F6BB3EDBFC9}">
      <dgm:prSet/>
      <dgm:spPr/>
      <dgm:t>
        <a:bodyPr/>
        <a:lstStyle/>
        <a:p>
          <a:endParaRPr lang="zh-CN" altLang="en-US">
            <a:latin typeface="楷体" pitchFamily="49" charset="-122"/>
            <a:ea typeface="楷体" pitchFamily="49" charset="-122"/>
          </a:endParaRPr>
        </a:p>
      </dgm:t>
    </dgm:pt>
    <dgm:pt modelId="{4D63B8EA-1964-4379-BC69-D2F223A88495}">
      <dgm:prSet custT="1"/>
      <dgm:spPr/>
      <dgm:t>
        <a:bodyPr/>
        <a:lstStyle/>
        <a:p>
          <a:pPr rtl="0"/>
          <a:r>
            <a:rPr lang="zh-CN" altLang="en-US" sz="2800" dirty="0" smtClean="0">
              <a:latin typeface="楷体" pitchFamily="49" charset="-122"/>
              <a:ea typeface="楷体" pitchFamily="49" charset="-122"/>
            </a:rPr>
            <a:t>非线性组合生成器</a:t>
          </a:r>
          <a:endParaRPr lang="zh-CN" altLang="en-US" sz="2800" dirty="0">
            <a:latin typeface="楷体" pitchFamily="49" charset="-122"/>
            <a:ea typeface="楷体" pitchFamily="49" charset="-122"/>
          </a:endParaRPr>
        </a:p>
      </dgm:t>
    </dgm:pt>
    <dgm:pt modelId="{CB53D48E-C089-4664-A92D-CB0C1E91F58E}" type="parTrans" cxnId="{A5C7430B-24F4-4508-B5A7-79339FD20E01}">
      <dgm:prSet/>
      <dgm:spPr/>
      <dgm:t>
        <a:bodyPr/>
        <a:lstStyle/>
        <a:p>
          <a:endParaRPr lang="zh-CN" altLang="en-US">
            <a:latin typeface="楷体" pitchFamily="49" charset="-122"/>
            <a:ea typeface="楷体" pitchFamily="49" charset="-122"/>
          </a:endParaRPr>
        </a:p>
      </dgm:t>
    </dgm:pt>
    <dgm:pt modelId="{BEE12D45-A38E-42EF-A2D7-4F62DC8DE661}" type="sibTrans" cxnId="{A5C7430B-24F4-4508-B5A7-79339FD20E01}">
      <dgm:prSet/>
      <dgm:spPr/>
      <dgm:t>
        <a:bodyPr/>
        <a:lstStyle/>
        <a:p>
          <a:endParaRPr lang="zh-CN" altLang="en-US">
            <a:latin typeface="楷体" pitchFamily="49" charset="-122"/>
            <a:ea typeface="楷体" pitchFamily="49" charset="-122"/>
          </a:endParaRPr>
        </a:p>
      </dgm:t>
    </dgm:pt>
    <dgm:pt modelId="{894ECCB9-41E7-4333-9929-B67AF93B4EDE}">
      <dgm:prSet custT="1"/>
      <dgm:spPr/>
      <dgm:t>
        <a:bodyPr/>
        <a:lstStyle/>
        <a:p>
          <a:pPr rtl="0"/>
          <a:r>
            <a:rPr lang="zh-CN" sz="2400" dirty="0" smtClean="0">
              <a:latin typeface="楷体" pitchFamily="49" charset="-122"/>
              <a:ea typeface="楷体" pitchFamily="49" charset="-122"/>
            </a:rPr>
            <a:t>对多个</a:t>
          </a:r>
          <a:r>
            <a:rPr lang="en-US" sz="2400" dirty="0" smtClean="0">
              <a:latin typeface="楷体" pitchFamily="49" charset="-122"/>
              <a:ea typeface="楷体" pitchFamily="49" charset="-122"/>
            </a:rPr>
            <a:t>LFSR</a:t>
          </a:r>
          <a:r>
            <a:rPr lang="zh-CN" sz="2400" dirty="0" smtClean="0">
              <a:latin typeface="楷体" pitchFamily="49" charset="-122"/>
              <a:ea typeface="楷体" pitchFamily="49" charset="-122"/>
            </a:rPr>
            <a:t>的输出使用一个非线性组合函数</a:t>
          </a:r>
          <a:endParaRPr lang="zh-CN" sz="2400" dirty="0">
            <a:latin typeface="楷体" pitchFamily="49" charset="-122"/>
            <a:ea typeface="楷体" pitchFamily="49" charset="-122"/>
          </a:endParaRPr>
        </a:p>
      </dgm:t>
    </dgm:pt>
    <dgm:pt modelId="{70F5703A-EE13-45A1-B149-753E4F092706}" type="parTrans" cxnId="{DBBE8B2A-713C-4E79-9EC9-2B235B74A462}">
      <dgm:prSet/>
      <dgm:spPr/>
      <dgm:t>
        <a:bodyPr/>
        <a:lstStyle/>
        <a:p>
          <a:endParaRPr lang="zh-CN" altLang="en-US">
            <a:latin typeface="楷体" pitchFamily="49" charset="-122"/>
            <a:ea typeface="楷体" pitchFamily="49" charset="-122"/>
          </a:endParaRPr>
        </a:p>
      </dgm:t>
    </dgm:pt>
    <dgm:pt modelId="{44326880-9E03-44A6-8E02-40EE7F54701C}" type="sibTrans" cxnId="{DBBE8B2A-713C-4E79-9EC9-2B235B74A462}">
      <dgm:prSet/>
      <dgm:spPr/>
      <dgm:t>
        <a:bodyPr/>
        <a:lstStyle/>
        <a:p>
          <a:endParaRPr lang="zh-CN" altLang="en-US">
            <a:latin typeface="楷体" pitchFamily="49" charset="-122"/>
            <a:ea typeface="楷体" pitchFamily="49" charset="-122"/>
          </a:endParaRPr>
        </a:p>
      </dgm:t>
    </dgm:pt>
    <dgm:pt modelId="{94539E3F-42F9-436B-91C7-520D970A5D4D}">
      <dgm:prSet custT="1"/>
      <dgm:spPr/>
      <dgm:t>
        <a:bodyPr/>
        <a:lstStyle/>
        <a:p>
          <a:pPr rtl="0"/>
          <a:r>
            <a:rPr lang="zh-CN" altLang="en-US" sz="2800" dirty="0" smtClean="0">
              <a:latin typeface="楷体" pitchFamily="49" charset="-122"/>
              <a:ea typeface="楷体" pitchFamily="49" charset="-122"/>
            </a:rPr>
            <a:t>非线性滤波生成器</a:t>
          </a:r>
          <a:endParaRPr lang="zh-CN" altLang="en-US" sz="2800" dirty="0">
            <a:latin typeface="楷体" pitchFamily="49" charset="-122"/>
            <a:ea typeface="楷体" pitchFamily="49" charset="-122"/>
          </a:endParaRPr>
        </a:p>
      </dgm:t>
    </dgm:pt>
    <dgm:pt modelId="{8261F848-C771-4085-81EC-730321C165A8}" type="parTrans" cxnId="{536DF129-3FFA-4039-858E-D0AFC5AD9303}">
      <dgm:prSet/>
      <dgm:spPr/>
      <dgm:t>
        <a:bodyPr/>
        <a:lstStyle/>
        <a:p>
          <a:endParaRPr lang="zh-CN" altLang="en-US">
            <a:latin typeface="楷体" pitchFamily="49" charset="-122"/>
            <a:ea typeface="楷体" pitchFamily="49" charset="-122"/>
          </a:endParaRPr>
        </a:p>
      </dgm:t>
    </dgm:pt>
    <dgm:pt modelId="{D95F4978-6E69-48F9-96D0-3D3BB5D90CED}" type="sibTrans" cxnId="{536DF129-3FFA-4039-858E-D0AFC5AD9303}">
      <dgm:prSet/>
      <dgm:spPr/>
      <dgm:t>
        <a:bodyPr/>
        <a:lstStyle/>
        <a:p>
          <a:endParaRPr lang="zh-CN" altLang="en-US">
            <a:latin typeface="楷体" pitchFamily="49" charset="-122"/>
            <a:ea typeface="楷体" pitchFamily="49" charset="-122"/>
          </a:endParaRPr>
        </a:p>
      </dgm:t>
    </dgm:pt>
    <dgm:pt modelId="{64C08F4B-0606-4CFE-B61F-C7EC63B82BF6}">
      <dgm:prSet custT="1"/>
      <dgm:spPr/>
      <dgm:t>
        <a:bodyPr/>
        <a:lstStyle/>
        <a:p>
          <a:pPr rtl="0"/>
          <a:r>
            <a:rPr lang="zh-CN" sz="2400" dirty="0" smtClean="0">
              <a:latin typeface="楷体" pitchFamily="49" charset="-122"/>
              <a:ea typeface="楷体" pitchFamily="49" charset="-122"/>
            </a:rPr>
            <a:t>使用一个（或多个）</a:t>
          </a:r>
          <a:r>
            <a:rPr lang="en-US" sz="2400" dirty="0" smtClean="0">
              <a:latin typeface="楷体" pitchFamily="49" charset="-122"/>
              <a:ea typeface="楷体" pitchFamily="49" charset="-122"/>
            </a:rPr>
            <a:t>LFSR</a:t>
          </a:r>
          <a:r>
            <a:rPr lang="zh-CN" sz="2400" dirty="0" smtClean="0">
              <a:latin typeface="楷体" pitchFamily="49" charset="-122"/>
              <a:ea typeface="楷体" pitchFamily="49" charset="-122"/>
            </a:rPr>
            <a:t>的输出来控制另一个（或多个）</a:t>
          </a:r>
          <a:r>
            <a:rPr lang="en-US" sz="2400" dirty="0" smtClean="0">
              <a:latin typeface="楷体" pitchFamily="49" charset="-122"/>
              <a:ea typeface="楷体" pitchFamily="49" charset="-122"/>
            </a:rPr>
            <a:t>LFSR</a:t>
          </a:r>
          <a:r>
            <a:rPr lang="zh-CN" sz="2400" dirty="0" smtClean="0">
              <a:latin typeface="楷体" pitchFamily="49" charset="-122"/>
              <a:ea typeface="楷体" pitchFamily="49" charset="-122"/>
            </a:rPr>
            <a:t>的时钟</a:t>
          </a:r>
          <a:endParaRPr lang="zh-CN" sz="2400" dirty="0">
            <a:latin typeface="楷体" pitchFamily="49" charset="-122"/>
            <a:ea typeface="楷体" pitchFamily="49" charset="-122"/>
          </a:endParaRPr>
        </a:p>
      </dgm:t>
    </dgm:pt>
    <dgm:pt modelId="{B9BDF723-4DB0-4E40-84A0-4B72C6BEE3F9}" type="parTrans" cxnId="{3F564630-34FD-48B5-85B4-EF91115323A3}">
      <dgm:prSet/>
      <dgm:spPr/>
      <dgm:t>
        <a:bodyPr/>
        <a:lstStyle/>
        <a:p>
          <a:endParaRPr lang="zh-CN" altLang="en-US">
            <a:latin typeface="楷体" pitchFamily="49" charset="-122"/>
            <a:ea typeface="楷体" pitchFamily="49" charset="-122"/>
          </a:endParaRPr>
        </a:p>
      </dgm:t>
    </dgm:pt>
    <dgm:pt modelId="{DDC98AAB-2F48-4E40-BA5D-3BEA8B5A08E4}" type="sibTrans" cxnId="{3F564630-34FD-48B5-85B4-EF91115323A3}">
      <dgm:prSet/>
      <dgm:spPr/>
      <dgm:t>
        <a:bodyPr/>
        <a:lstStyle/>
        <a:p>
          <a:endParaRPr lang="zh-CN" altLang="en-US">
            <a:latin typeface="楷体" pitchFamily="49" charset="-122"/>
            <a:ea typeface="楷体" pitchFamily="49" charset="-122"/>
          </a:endParaRPr>
        </a:p>
      </dgm:t>
    </dgm:pt>
    <dgm:pt modelId="{1F4FA757-1F07-45B0-B164-4FD9FB4A57F9}" type="pres">
      <dgm:prSet presAssocID="{C3C64BA4-A0EA-4561-AFAE-FC75CFD8A9BD}" presName="Name0" presStyleCnt="0">
        <dgm:presLayoutVars>
          <dgm:dir/>
          <dgm:animLvl val="lvl"/>
          <dgm:resizeHandles val="exact"/>
        </dgm:presLayoutVars>
      </dgm:prSet>
      <dgm:spPr/>
      <dgm:t>
        <a:bodyPr/>
        <a:lstStyle/>
        <a:p>
          <a:endParaRPr lang="zh-CN" altLang="en-US"/>
        </a:p>
      </dgm:t>
    </dgm:pt>
    <dgm:pt modelId="{D6F0C799-D904-497A-AFCC-9275732AB883}" type="pres">
      <dgm:prSet presAssocID="{4D63B8EA-1964-4379-BC69-D2F223A88495}" presName="composite" presStyleCnt="0"/>
      <dgm:spPr/>
    </dgm:pt>
    <dgm:pt modelId="{39028767-ED0A-45EF-BEF7-99D89B168C61}" type="pres">
      <dgm:prSet presAssocID="{4D63B8EA-1964-4379-BC69-D2F223A88495}" presName="parTx" presStyleLbl="alignNode1" presStyleIdx="0" presStyleCnt="3">
        <dgm:presLayoutVars>
          <dgm:chMax val="0"/>
          <dgm:chPref val="0"/>
          <dgm:bulletEnabled val="1"/>
        </dgm:presLayoutVars>
      </dgm:prSet>
      <dgm:spPr/>
      <dgm:t>
        <a:bodyPr/>
        <a:lstStyle/>
        <a:p>
          <a:endParaRPr lang="zh-CN" altLang="en-US"/>
        </a:p>
      </dgm:t>
    </dgm:pt>
    <dgm:pt modelId="{9AB10EFD-00D7-42B2-8FDB-3111CCD0210A}" type="pres">
      <dgm:prSet presAssocID="{4D63B8EA-1964-4379-BC69-D2F223A88495}" presName="desTx" presStyleLbl="alignAccFollowNode1" presStyleIdx="0" presStyleCnt="3">
        <dgm:presLayoutVars>
          <dgm:bulletEnabled val="1"/>
        </dgm:presLayoutVars>
      </dgm:prSet>
      <dgm:spPr/>
      <dgm:t>
        <a:bodyPr/>
        <a:lstStyle/>
        <a:p>
          <a:endParaRPr lang="zh-CN" altLang="en-US"/>
        </a:p>
      </dgm:t>
    </dgm:pt>
    <dgm:pt modelId="{37A0F24A-FDFB-4879-8146-EF7F19299610}" type="pres">
      <dgm:prSet presAssocID="{BEE12D45-A38E-42EF-A2D7-4F62DC8DE661}" presName="space" presStyleCnt="0"/>
      <dgm:spPr/>
    </dgm:pt>
    <dgm:pt modelId="{61A90B3E-D784-4534-ACC6-6AADEF9C5B9B}" type="pres">
      <dgm:prSet presAssocID="{94539E3F-42F9-436B-91C7-520D970A5D4D}" presName="composite" presStyleCnt="0"/>
      <dgm:spPr/>
    </dgm:pt>
    <dgm:pt modelId="{E10B0495-8C98-4758-A4E8-67E12E6DDE8F}" type="pres">
      <dgm:prSet presAssocID="{94539E3F-42F9-436B-91C7-520D970A5D4D}" presName="parTx" presStyleLbl="alignNode1" presStyleIdx="1" presStyleCnt="3">
        <dgm:presLayoutVars>
          <dgm:chMax val="0"/>
          <dgm:chPref val="0"/>
          <dgm:bulletEnabled val="1"/>
        </dgm:presLayoutVars>
      </dgm:prSet>
      <dgm:spPr/>
      <dgm:t>
        <a:bodyPr/>
        <a:lstStyle/>
        <a:p>
          <a:endParaRPr lang="zh-CN" altLang="en-US"/>
        </a:p>
      </dgm:t>
    </dgm:pt>
    <dgm:pt modelId="{A640F550-126C-482E-8BF2-CBC6B175340A}" type="pres">
      <dgm:prSet presAssocID="{94539E3F-42F9-436B-91C7-520D970A5D4D}" presName="desTx" presStyleLbl="alignAccFollowNode1" presStyleIdx="1" presStyleCnt="3">
        <dgm:presLayoutVars>
          <dgm:bulletEnabled val="1"/>
        </dgm:presLayoutVars>
      </dgm:prSet>
      <dgm:spPr/>
      <dgm:t>
        <a:bodyPr/>
        <a:lstStyle/>
        <a:p>
          <a:endParaRPr lang="zh-CN" altLang="en-US"/>
        </a:p>
      </dgm:t>
    </dgm:pt>
    <dgm:pt modelId="{4F3BB976-AFFD-4F50-A121-F34C56EBEAB7}" type="pres">
      <dgm:prSet presAssocID="{D95F4978-6E69-48F9-96D0-3D3BB5D90CED}" presName="space" presStyleCnt="0"/>
      <dgm:spPr/>
    </dgm:pt>
    <dgm:pt modelId="{66E256D6-44DC-42DB-B64B-0F0C13C7993D}" type="pres">
      <dgm:prSet presAssocID="{E96A1678-834D-4C0F-BB5D-B64B913097FB}" presName="composite" presStyleCnt="0"/>
      <dgm:spPr/>
    </dgm:pt>
    <dgm:pt modelId="{F09C1873-689B-4710-9971-4D1DCB1555DA}" type="pres">
      <dgm:prSet presAssocID="{E96A1678-834D-4C0F-BB5D-B64B913097FB}" presName="parTx" presStyleLbl="alignNode1" presStyleIdx="2" presStyleCnt="3">
        <dgm:presLayoutVars>
          <dgm:chMax val="0"/>
          <dgm:chPref val="0"/>
          <dgm:bulletEnabled val="1"/>
        </dgm:presLayoutVars>
      </dgm:prSet>
      <dgm:spPr/>
      <dgm:t>
        <a:bodyPr/>
        <a:lstStyle/>
        <a:p>
          <a:endParaRPr lang="zh-CN" altLang="en-US"/>
        </a:p>
      </dgm:t>
    </dgm:pt>
    <dgm:pt modelId="{645BD60A-ECBF-4380-9FB5-F1D38591534E}" type="pres">
      <dgm:prSet presAssocID="{E96A1678-834D-4C0F-BB5D-B64B913097FB}" presName="desTx" presStyleLbl="alignAccFollowNode1" presStyleIdx="2" presStyleCnt="3">
        <dgm:presLayoutVars>
          <dgm:bulletEnabled val="1"/>
        </dgm:presLayoutVars>
      </dgm:prSet>
      <dgm:spPr/>
      <dgm:t>
        <a:bodyPr/>
        <a:lstStyle/>
        <a:p>
          <a:endParaRPr lang="zh-CN" altLang="en-US"/>
        </a:p>
      </dgm:t>
    </dgm:pt>
  </dgm:ptLst>
  <dgm:cxnLst>
    <dgm:cxn modelId="{3F564630-34FD-48B5-85B4-EF91115323A3}" srcId="{E96A1678-834D-4C0F-BB5D-B64B913097FB}" destId="{64C08F4B-0606-4CFE-B61F-C7EC63B82BF6}" srcOrd="0" destOrd="0" parTransId="{B9BDF723-4DB0-4E40-84A0-4B72C6BEE3F9}" sibTransId="{DDC98AAB-2F48-4E40-BA5D-3BEA8B5A08E4}"/>
    <dgm:cxn modelId="{75134568-45A2-457F-A1A4-94443CCB9FAF}" type="presOf" srcId="{E89B4540-FB72-443F-84FF-50D6611D75A6}" destId="{A640F550-126C-482E-8BF2-CBC6B175340A}" srcOrd="0" destOrd="0" presId="urn:microsoft.com/office/officeart/2005/8/layout/hList1"/>
    <dgm:cxn modelId="{2648A366-73F6-4BA9-BE5D-32EDBB10A0FF}" type="presOf" srcId="{94539E3F-42F9-436B-91C7-520D970A5D4D}" destId="{E10B0495-8C98-4758-A4E8-67E12E6DDE8F}" srcOrd="0" destOrd="0" presId="urn:microsoft.com/office/officeart/2005/8/layout/hList1"/>
    <dgm:cxn modelId="{536DF129-3FFA-4039-858E-D0AFC5AD9303}" srcId="{C3C64BA4-A0EA-4561-AFAE-FC75CFD8A9BD}" destId="{94539E3F-42F9-436B-91C7-520D970A5D4D}" srcOrd="1" destOrd="0" parTransId="{8261F848-C771-4085-81EC-730321C165A8}" sibTransId="{D95F4978-6E69-48F9-96D0-3D3BB5D90CED}"/>
    <dgm:cxn modelId="{6164EA84-7697-4741-9A38-E8B81005E3D9}" type="presOf" srcId="{64C08F4B-0606-4CFE-B61F-C7EC63B82BF6}" destId="{645BD60A-ECBF-4380-9FB5-F1D38591534E}" srcOrd="0" destOrd="0" presId="urn:microsoft.com/office/officeart/2005/8/layout/hList1"/>
    <dgm:cxn modelId="{DBBE8B2A-713C-4E79-9EC9-2B235B74A462}" srcId="{4D63B8EA-1964-4379-BC69-D2F223A88495}" destId="{894ECCB9-41E7-4333-9929-B67AF93B4EDE}" srcOrd="0" destOrd="0" parTransId="{70F5703A-EE13-45A1-B149-753E4F092706}" sibTransId="{44326880-9E03-44A6-8E02-40EE7F54701C}"/>
    <dgm:cxn modelId="{974F8C1E-48E5-4993-8F86-5BDD8B831140}" type="presOf" srcId="{894ECCB9-41E7-4333-9929-B67AF93B4EDE}" destId="{9AB10EFD-00D7-42B2-8FDB-3111CCD0210A}" srcOrd="0" destOrd="0" presId="urn:microsoft.com/office/officeart/2005/8/layout/hList1"/>
    <dgm:cxn modelId="{67268FA2-D584-42E8-BD59-AC927F9C6353}" type="presOf" srcId="{4D63B8EA-1964-4379-BC69-D2F223A88495}" destId="{39028767-ED0A-45EF-BEF7-99D89B168C61}" srcOrd="0" destOrd="0" presId="urn:microsoft.com/office/officeart/2005/8/layout/hList1"/>
    <dgm:cxn modelId="{9D5DF3E8-4FBC-4F45-A173-6A9D35831101}" type="presOf" srcId="{E96A1678-834D-4C0F-BB5D-B64B913097FB}" destId="{F09C1873-689B-4710-9971-4D1DCB1555DA}" srcOrd="0" destOrd="0" presId="urn:microsoft.com/office/officeart/2005/8/layout/hList1"/>
    <dgm:cxn modelId="{12E9731E-07F8-4E31-A438-BDFF8FAADAFA}" type="presOf" srcId="{C3C64BA4-A0EA-4561-AFAE-FC75CFD8A9BD}" destId="{1F4FA757-1F07-45B0-B164-4FD9FB4A57F9}" srcOrd="0" destOrd="0" presId="urn:microsoft.com/office/officeart/2005/8/layout/hList1"/>
    <dgm:cxn modelId="{83304E36-8415-4DD7-8439-2F6BB3EDBFC9}" srcId="{C3C64BA4-A0EA-4561-AFAE-FC75CFD8A9BD}" destId="{E96A1678-834D-4C0F-BB5D-B64B913097FB}" srcOrd="2" destOrd="0" parTransId="{20AF74E8-BCC5-4F23-A591-C0E845C7DDFA}" sibTransId="{A73B41B0-3723-4BA6-99AA-C041A21B3640}"/>
    <dgm:cxn modelId="{A5C7430B-24F4-4508-B5A7-79339FD20E01}" srcId="{C3C64BA4-A0EA-4561-AFAE-FC75CFD8A9BD}" destId="{4D63B8EA-1964-4379-BC69-D2F223A88495}" srcOrd="0" destOrd="0" parTransId="{CB53D48E-C089-4664-A92D-CB0C1E91F58E}" sibTransId="{BEE12D45-A38E-42EF-A2D7-4F62DC8DE661}"/>
    <dgm:cxn modelId="{FEB3D08B-466F-432F-94A5-5FEFDE665AAA}" srcId="{94539E3F-42F9-436B-91C7-520D970A5D4D}" destId="{E89B4540-FB72-443F-84FF-50D6611D75A6}" srcOrd="0" destOrd="0" parTransId="{48A1C609-289E-4373-8F0A-98A5BAF6A3DB}" sibTransId="{EB759BFC-9688-4483-AACD-CBC071DA3D89}"/>
    <dgm:cxn modelId="{F15940CE-F3FF-44A5-9952-DE7B5F5F7358}" type="presParOf" srcId="{1F4FA757-1F07-45B0-B164-4FD9FB4A57F9}" destId="{D6F0C799-D904-497A-AFCC-9275732AB883}" srcOrd="0" destOrd="0" presId="urn:microsoft.com/office/officeart/2005/8/layout/hList1"/>
    <dgm:cxn modelId="{892DF2A5-18F2-406B-8975-9C0B33625441}" type="presParOf" srcId="{D6F0C799-D904-497A-AFCC-9275732AB883}" destId="{39028767-ED0A-45EF-BEF7-99D89B168C61}" srcOrd="0" destOrd="0" presId="urn:microsoft.com/office/officeart/2005/8/layout/hList1"/>
    <dgm:cxn modelId="{93760E08-E5B8-4D35-A94B-6159CC8E46D3}" type="presParOf" srcId="{D6F0C799-D904-497A-AFCC-9275732AB883}" destId="{9AB10EFD-00D7-42B2-8FDB-3111CCD0210A}" srcOrd="1" destOrd="0" presId="urn:microsoft.com/office/officeart/2005/8/layout/hList1"/>
    <dgm:cxn modelId="{43908FF5-97CD-4BCD-9AC1-0C2EDCED1842}" type="presParOf" srcId="{1F4FA757-1F07-45B0-B164-4FD9FB4A57F9}" destId="{37A0F24A-FDFB-4879-8146-EF7F19299610}" srcOrd="1" destOrd="0" presId="urn:microsoft.com/office/officeart/2005/8/layout/hList1"/>
    <dgm:cxn modelId="{AAF32433-ED6E-4345-8DE8-D10EB878CBFD}" type="presParOf" srcId="{1F4FA757-1F07-45B0-B164-4FD9FB4A57F9}" destId="{61A90B3E-D784-4534-ACC6-6AADEF9C5B9B}" srcOrd="2" destOrd="0" presId="urn:microsoft.com/office/officeart/2005/8/layout/hList1"/>
    <dgm:cxn modelId="{D0A4EAAA-93BA-4E68-8D40-C32BFC78E636}" type="presParOf" srcId="{61A90B3E-D784-4534-ACC6-6AADEF9C5B9B}" destId="{E10B0495-8C98-4758-A4E8-67E12E6DDE8F}" srcOrd="0" destOrd="0" presId="urn:microsoft.com/office/officeart/2005/8/layout/hList1"/>
    <dgm:cxn modelId="{76F748AC-4B80-4DFB-89E8-DD7121F10492}" type="presParOf" srcId="{61A90B3E-D784-4534-ACC6-6AADEF9C5B9B}" destId="{A640F550-126C-482E-8BF2-CBC6B175340A}" srcOrd="1" destOrd="0" presId="urn:microsoft.com/office/officeart/2005/8/layout/hList1"/>
    <dgm:cxn modelId="{03751385-8F01-4B34-9274-F6389AA966AA}" type="presParOf" srcId="{1F4FA757-1F07-45B0-B164-4FD9FB4A57F9}" destId="{4F3BB976-AFFD-4F50-A121-F34C56EBEAB7}" srcOrd="3" destOrd="0" presId="urn:microsoft.com/office/officeart/2005/8/layout/hList1"/>
    <dgm:cxn modelId="{3AA3FBAC-61F3-41F1-99E6-8EDEA1F3D0A4}" type="presParOf" srcId="{1F4FA757-1F07-45B0-B164-4FD9FB4A57F9}" destId="{66E256D6-44DC-42DB-B64B-0F0C13C7993D}" srcOrd="4" destOrd="0" presId="urn:microsoft.com/office/officeart/2005/8/layout/hList1"/>
    <dgm:cxn modelId="{752048A8-E143-4FCB-97BD-A14DF0137A3F}" type="presParOf" srcId="{66E256D6-44DC-42DB-B64B-0F0C13C7993D}" destId="{F09C1873-689B-4710-9971-4D1DCB1555DA}" srcOrd="0" destOrd="0" presId="urn:microsoft.com/office/officeart/2005/8/layout/hList1"/>
    <dgm:cxn modelId="{73DD767A-C548-455A-B0EC-8EABCB8CB3C8}" type="presParOf" srcId="{66E256D6-44DC-42DB-B64B-0F0C13C7993D}" destId="{645BD60A-ECBF-4380-9FB5-F1D38591534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28767-ED0A-45EF-BEF7-99D89B168C61}">
      <dsp:nvSpPr>
        <dsp:cNvPr id="0" name=""/>
        <dsp:cNvSpPr/>
      </dsp:nvSpPr>
      <dsp:spPr>
        <a:xfrm>
          <a:off x="2430" y="781"/>
          <a:ext cx="2369513" cy="947805"/>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zh-CN" altLang="en-US" sz="2800" kern="1200" dirty="0" smtClean="0">
              <a:latin typeface="楷体" pitchFamily="49" charset="-122"/>
              <a:ea typeface="楷体" pitchFamily="49" charset="-122"/>
            </a:rPr>
            <a:t>非线性组合生成器</a:t>
          </a:r>
          <a:endParaRPr lang="zh-CN" altLang="en-US" sz="2800" kern="1200" dirty="0">
            <a:latin typeface="楷体" pitchFamily="49" charset="-122"/>
            <a:ea typeface="楷体" pitchFamily="49" charset="-122"/>
          </a:endParaRPr>
        </a:p>
      </dsp:txBody>
      <dsp:txXfrm>
        <a:off x="2430" y="781"/>
        <a:ext cx="2369513" cy="947805"/>
      </dsp:txXfrm>
    </dsp:sp>
    <dsp:sp modelId="{9AB10EFD-00D7-42B2-8FDB-3111CCD0210A}">
      <dsp:nvSpPr>
        <dsp:cNvPr id="0" name=""/>
        <dsp:cNvSpPr/>
      </dsp:nvSpPr>
      <dsp:spPr>
        <a:xfrm>
          <a:off x="2430" y="948586"/>
          <a:ext cx="2369513" cy="272304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kern="1200" dirty="0" smtClean="0">
              <a:latin typeface="楷体" pitchFamily="49" charset="-122"/>
              <a:ea typeface="楷体" pitchFamily="49" charset="-122"/>
            </a:rPr>
            <a:t>对多个</a:t>
          </a:r>
          <a:r>
            <a:rPr lang="en-US" sz="2400" kern="1200" dirty="0" smtClean="0">
              <a:latin typeface="楷体" pitchFamily="49" charset="-122"/>
              <a:ea typeface="楷体" pitchFamily="49" charset="-122"/>
            </a:rPr>
            <a:t>LFSR</a:t>
          </a:r>
          <a:r>
            <a:rPr lang="zh-CN" sz="2400" kern="1200" dirty="0" smtClean="0">
              <a:latin typeface="楷体" pitchFamily="49" charset="-122"/>
              <a:ea typeface="楷体" pitchFamily="49" charset="-122"/>
            </a:rPr>
            <a:t>的输出使用一个非线性组合函数</a:t>
          </a:r>
          <a:endParaRPr lang="zh-CN" sz="2400" kern="1200" dirty="0">
            <a:latin typeface="楷体" pitchFamily="49" charset="-122"/>
            <a:ea typeface="楷体" pitchFamily="49" charset="-122"/>
          </a:endParaRPr>
        </a:p>
      </dsp:txBody>
      <dsp:txXfrm>
        <a:off x="2430" y="948586"/>
        <a:ext cx="2369513" cy="2723040"/>
      </dsp:txXfrm>
    </dsp:sp>
    <dsp:sp modelId="{E10B0495-8C98-4758-A4E8-67E12E6DDE8F}">
      <dsp:nvSpPr>
        <dsp:cNvPr id="0" name=""/>
        <dsp:cNvSpPr/>
      </dsp:nvSpPr>
      <dsp:spPr>
        <a:xfrm>
          <a:off x="2703675" y="781"/>
          <a:ext cx="2369513" cy="947805"/>
        </a:xfrm>
        <a:prstGeom prst="rect">
          <a:avLst/>
        </a:prstGeom>
        <a:gradFill rotWithShape="0">
          <a:gsLst>
            <a:gs pos="0">
              <a:schemeClr val="accent3">
                <a:hueOff val="4587312"/>
                <a:satOff val="2426"/>
                <a:lumOff val="-5784"/>
                <a:alphaOff val="0"/>
                <a:shade val="51000"/>
                <a:satMod val="130000"/>
              </a:schemeClr>
            </a:gs>
            <a:gs pos="80000">
              <a:schemeClr val="accent3">
                <a:hueOff val="4587312"/>
                <a:satOff val="2426"/>
                <a:lumOff val="-5784"/>
                <a:alphaOff val="0"/>
                <a:shade val="93000"/>
                <a:satMod val="130000"/>
              </a:schemeClr>
            </a:gs>
            <a:gs pos="100000">
              <a:schemeClr val="accent3">
                <a:hueOff val="4587312"/>
                <a:satOff val="2426"/>
                <a:lumOff val="-5784"/>
                <a:alphaOff val="0"/>
                <a:shade val="94000"/>
                <a:satMod val="135000"/>
              </a:schemeClr>
            </a:gs>
          </a:gsLst>
          <a:lin ang="16200000" scaled="0"/>
        </a:gradFill>
        <a:ln w="9525" cap="flat" cmpd="sng" algn="ctr">
          <a:solidFill>
            <a:schemeClr val="accent3">
              <a:hueOff val="4587312"/>
              <a:satOff val="2426"/>
              <a:lumOff val="-5784"/>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zh-CN" altLang="en-US" sz="2800" kern="1200" dirty="0" smtClean="0">
              <a:latin typeface="楷体" pitchFamily="49" charset="-122"/>
              <a:ea typeface="楷体" pitchFamily="49" charset="-122"/>
            </a:rPr>
            <a:t>非线性滤波生成器</a:t>
          </a:r>
          <a:endParaRPr lang="zh-CN" altLang="en-US" sz="2800" kern="1200" dirty="0">
            <a:latin typeface="楷体" pitchFamily="49" charset="-122"/>
            <a:ea typeface="楷体" pitchFamily="49" charset="-122"/>
          </a:endParaRPr>
        </a:p>
      </dsp:txBody>
      <dsp:txXfrm>
        <a:off x="2703675" y="781"/>
        <a:ext cx="2369513" cy="947805"/>
      </dsp:txXfrm>
    </dsp:sp>
    <dsp:sp modelId="{A640F550-126C-482E-8BF2-CBC6B175340A}">
      <dsp:nvSpPr>
        <dsp:cNvPr id="0" name=""/>
        <dsp:cNvSpPr/>
      </dsp:nvSpPr>
      <dsp:spPr>
        <a:xfrm>
          <a:off x="2703675" y="948586"/>
          <a:ext cx="2369513" cy="2723040"/>
        </a:xfrm>
        <a:prstGeom prst="rect">
          <a:avLst/>
        </a:prstGeom>
        <a:solidFill>
          <a:schemeClr val="accent3">
            <a:tint val="40000"/>
            <a:alpha val="90000"/>
            <a:hueOff val="5208011"/>
            <a:satOff val="-16896"/>
            <a:lumOff val="-1583"/>
            <a:alphaOff val="0"/>
          </a:schemeClr>
        </a:solidFill>
        <a:ln w="9525" cap="flat" cmpd="sng" algn="ctr">
          <a:solidFill>
            <a:schemeClr val="accent3">
              <a:tint val="40000"/>
              <a:alpha val="90000"/>
              <a:hueOff val="5208011"/>
              <a:satOff val="-16896"/>
              <a:lumOff val="-158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kern="1200" dirty="0" smtClean="0">
              <a:latin typeface="楷体" pitchFamily="49" charset="-122"/>
              <a:ea typeface="楷体" pitchFamily="49" charset="-122"/>
            </a:rPr>
            <a:t>对一个</a:t>
          </a:r>
          <a:r>
            <a:rPr lang="en-US" sz="2400" kern="1200" dirty="0" smtClean="0">
              <a:latin typeface="楷体" pitchFamily="49" charset="-122"/>
              <a:ea typeface="楷体" pitchFamily="49" charset="-122"/>
            </a:rPr>
            <a:t>LFSR</a:t>
          </a:r>
          <a:r>
            <a:rPr lang="zh-CN" sz="2400" kern="1200" dirty="0" smtClean="0">
              <a:latin typeface="楷体" pitchFamily="49" charset="-122"/>
              <a:ea typeface="楷体" pitchFamily="49" charset="-122"/>
            </a:rPr>
            <a:t>的内容使用一个非线性组合函数</a:t>
          </a:r>
          <a:endParaRPr lang="zh-CN" sz="2400" kern="1200" dirty="0">
            <a:latin typeface="楷体" pitchFamily="49" charset="-122"/>
            <a:ea typeface="楷体" pitchFamily="49" charset="-122"/>
          </a:endParaRPr>
        </a:p>
      </dsp:txBody>
      <dsp:txXfrm>
        <a:off x="2703675" y="948586"/>
        <a:ext cx="2369513" cy="2723040"/>
      </dsp:txXfrm>
    </dsp:sp>
    <dsp:sp modelId="{F09C1873-689B-4710-9971-4D1DCB1555DA}">
      <dsp:nvSpPr>
        <dsp:cNvPr id="0" name=""/>
        <dsp:cNvSpPr/>
      </dsp:nvSpPr>
      <dsp:spPr>
        <a:xfrm>
          <a:off x="5404920" y="781"/>
          <a:ext cx="2369513" cy="947805"/>
        </a:xfrm>
        <a:prstGeom prst="rect">
          <a:avLst/>
        </a:prstGeom>
        <a:gradFill rotWithShape="0">
          <a:gsLst>
            <a:gs pos="0">
              <a:schemeClr val="accent3">
                <a:hueOff val="9174624"/>
                <a:satOff val="4853"/>
                <a:lumOff val="-11569"/>
                <a:alphaOff val="0"/>
                <a:shade val="51000"/>
                <a:satMod val="130000"/>
              </a:schemeClr>
            </a:gs>
            <a:gs pos="80000">
              <a:schemeClr val="accent3">
                <a:hueOff val="9174624"/>
                <a:satOff val="4853"/>
                <a:lumOff val="-11569"/>
                <a:alphaOff val="0"/>
                <a:shade val="93000"/>
                <a:satMod val="130000"/>
              </a:schemeClr>
            </a:gs>
            <a:gs pos="100000">
              <a:schemeClr val="accent3">
                <a:hueOff val="9174624"/>
                <a:satOff val="4853"/>
                <a:lumOff val="-11569"/>
                <a:alphaOff val="0"/>
                <a:shade val="94000"/>
                <a:satMod val="135000"/>
              </a:schemeClr>
            </a:gs>
          </a:gsLst>
          <a:lin ang="16200000" scaled="0"/>
        </a:gradFill>
        <a:ln w="9525" cap="flat" cmpd="sng" algn="ctr">
          <a:solidFill>
            <a:schemeClr val="accent3">
              <a:hueOff val="9174624"/>
              <a:satOff val="4853"/>
              <a:lumOff val="-11569"/>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r>
            <a:rPr lang="zh-CN" altLang="en-US" sz="2800" kern="1200" dirty="0" smtClean="0">
              <a:latin typeface="楷体" pitchFamily="49" charset="-122"/>
              <a:ea typeface="楷体" pitchFamily="49" charset="-122"/>
            </a:rPr>
            <a:t>钟控生成器</a:t>
          </a:r>
          <a:endParaRPr lang="zh-CN" altLang="en-US" sz="2800" kern="1200" dirty="0">
            <a:latin typeface="楷体" pitchFamily="49" charset="-122"/>
            <a:ea typeface="楷体" pitchFamily="49" charset="-122"/>
          </a:endParaRPr>
        </a:p>
      </dsp:txBody>
      <dsp:txXfrm>
        <a:off x="5404920" y="781"/>
        <a:ext cx="2369513" cy="947805"/>
      </dsp:txXfrm>
    </dsp:sp>
    <dsp:sp modelId="{645BD60A-ECBF-4380-9FB5-F1D38591534E}">
      <dsp:nvSpPr>
        <dsp:cNvPr id="0" name=""/>
        <dsp:cNvSpPr/>
      </dsp:nvSpPr>
      <dsp:spPr>
        <a:xfrm>
          <a:off x="5404920" y="948586"/>
          <a:ext cx="2369513" cy="2723040"/>
        </a:xfrm>
        <a:prstGeom prst="rect">
          <a:avLst/>
        </a:prstGeom>
        <a:solidFill>
          <a:schemeClr val="accent3">
            <a:tint val="40000"/>
            <a:alpha val="90000"/>
            <a:hueOff val="10416021"/>
            <a:satOff val="-33792"/>
            <a:lumOff val="-3166"/>
            <a:alphaOff val="0"/>
          </a:schemeClr>
        </a:solidFill>
        <a:ln w="9525" cap="flat" cmpd="sng" algn="ctr">
          <a:solidFill>
            <a:schemeClr val="accent3">
              <a:tint val="40000"/>
              <a:alpha val="90000"/>
              <a:hueOff val="10416021"/>
              <a:satOff val="-33792"/>
              <a:lumOff val="-316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kern="1200" dirty="0" smtClean="0">
              <a:latin typeface="楷体" pitchFamily="49" charset="-122"/>
              <a:ea typeface="楷体" pitchFamily="49" charset="-122"/>
            </a:rPr>
            <a:t>使用一个（或多个）</a:t>
          </a:r>
          <a:r>
            <a:rPr lang="en-US" sz="2400" kern="1200" dirty="0" smtClean="0">
              <a:latin typeface="楷体" pitchFamily="49" charset="-122"/>
              <a:ea typeface="楷体" pitchFamily="49" charset="-122"/>
            </a:rPr>
            <a:t>LFSR</a:t>
          </a:r>
          <a:r>
            <a:rPr lang="zh-CN" sz="2400" kern="1200" dirty="0" smtClean="0">
              <a:latin typeface="楷体" pitchFamily="49" charset="-122"/>
              <a:ea typeface="楷体" pitchFamily="49" charset="-122"/>
            </a:rPr>
            <a:t>的输出来控制另一个（或多个）</a:t>
          </a:r>
          <a:r>
            <a:rPr lang="en-US" sz="2400" kern="1200" dirty="0" smtClean="0">
              <a:latin typeface="楷体" pitchFamily="49" charset="-122"/>
              <a:ea typeface="楷体" pitchFamily="49" charset="-122"/>
            </a:rPr>
            <a:t>LFSR</a:t>
          </a:r>
          <a:r>
            <a:rPr lang="zh-CN" sz="2400" kern="1200" dirty="0" smtClean="0">
              <a:latin typeface="楷体" pitchFamily="49" charset="-122"/>
              <a:ea typeface="楷体" pitchFamily="49" charset="-122"/>
            </a:rPr>
            <a:t>的时钟</a:t>
          </a:r>
          <a:endParaRPr lang="zh-CN" sz="2400" kern="1200" dirty="0">
            <a:latin typeface="楷体" pitchFamily="49" charset="-122"/>
            <a:ea typeface="楷体" pitchFamily="49" charset="-122"/>
          </a:endParaRPr>
        </a:p>
      </dsp:txBody>
      <dsp:txXfrm>
        <a:off x="5404920" y="948586"/>
        <a:ext cx="2369513" cy="2723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2014/10/23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4</a:t>
            </a:fld>
            <a:endParaRPr lang="zh-CN" altLang="en-US"/>
          </a:p>
        </p:txBody>
      </p:sp>
    </p:spTree>
    <p:extLst>
      <p:ext uri="{BB962C8B-B14F-4D97-AF65-F5344CB8AC3E}">
        <p14:creationId xmlns:p14="http://schemas.microsoft.com/office/powerpoint/2010/main" val="212110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24</a:t>
            </a:fld>
            <a:endParaRPr lang="zh-CN" altLang="en-US"/>
          </a:p>
        </p:txBody>
      </p:sp>
    </p:spTree>
    <p:extLst>
      <p:ext uri="{BB962C8B-B14F-4D97-AF65-F5344CB8AC3E}">
        <p14:creationId xmlns:p14="http://schemas.microsoft.com/office/powerpoint/2010/main" val="1901429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这里假设</a:t>
            </a:r>
            <a:r>
              <a:rPr lang="en-US" altLang="zh-CN" dirty="0" err="1" smtClean="0"/>
              <a:t>R</a:t>
            </a:r>
            <a:r>
              <a:rPr lang="en-US" altLang="zh-CN" baseline="-25000" dirty="0" err="1" smtClean="0"/>
              <a:t>i</a:t>
            </a:r>
            <a:r>
              <a:rPr lang="zh-CN" altLang="en-US" dirty="0" smtClean="0"/>
              <a:t>联结多项式已知，则其输出是周期的。可以计算这个输出与密钥流的相关；输出右移一位再与密钥流相关；</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36</a:t>
            </a:fld>
            <a:endParaRPr lang="zh-CN" altLang="en-US"/>
          </a:p>
        </p:txBody>
      </p:sp>
    </p:spTree>
    <p:extLst>
      <p:ext uri="{BB962C8B-B14F-4D97-AF65-F5344CB8AC3E}">
        <p14:creationId xmlns:p14="http://schemas.microsoft.com/office/powerpoint/2010/main" val="2172173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例如，由</a:t>
            </a:r>
            <a:r>
              <a:rPr lang="en-US" altLang="zh-CN" dirty="0" smtClean="0"/>
              <a:t>16</a:t>
            </a:r>
            <a:r>
              <a:rPr lang="zh-CN" altLang="en-US" dirty="0" smtClean="0"/>
              <a:t>比特随机密钥扩展生成</a:t>
            </a:r>
            <a:r>
              <a:rPr lang="en-US" altLang="zh-CN" dirty="0" smtClean="0"/>
              <a:t>56</a:t>
            </a:r>
            <a:r>
              <a:rPr lang="zh-CN" altLang="en-US" dirty="0" smtClean="0"/>
              <a:t>比特</a:t>
            </a:r>
            <a:r>
              <a:rPr lang="en-US" altLang="zh-CN" dirty="0" smtClean="0"/>
              <a:t>DES</a:t>
            </a:r>
            <a:r>
              <a:rPr lang="zh-CN" altLang="en-US" dirty="0" smtClean="0"/>
              <a:t>密钥，穷举攻击最多只需</a:t>
            </a:r>
            <a:r>
              <a:rPr lang="en-US" altLang="zh-CN" dirty="0" smtClean="0"/>
              <a:t>2</a:t>
            </a:r>
            <a:r>
              <a:rPr lang="en-US" altLang="zh-CN" baseline="30000" dirty="0" smtClean="0"/>
              <a:t>16</a:t>
            </a:r>
            <a:r>
              <a:rPr lang="zh-CN" altLang="en-US" dirty="0" smtClean="0"/>
              <a:t>次尝试</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59</a:t>
            </a:fld>
            <a:endParaRPr lang="zh-CN" altLang="en-US"/>
          </a:p>
        </p:txBody>
      </p:sp>
    </p:spTree>
    <p:extLst>
      <p:ext uri="{BB962C8B-B14F-4D97-AF65-F5344CB8AC3E}">
        <p14:creationId xmlns:p14="http://schemas.microsoft.com/office/powerpoint/2010/main" val="25269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基于硬件生成器中的后三种可以用</a:t>
            </a:r>
            <a:r>
              <a:rPr lang="en-US" altLang="zh-CN" dirty="0" smtClean="0"/>
              <a:t>VLSI</a:t>
            </a:r>
            <a:r>
              <a:rPr lang="zh-CN" altLang="en-US" dirty="0" smtClean="0"/>
              <a:t>实现，能够密封于特殊设备中，防止敌手的主动攻击</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63</a:t>
            </a:fld>
            <a:endParaRPr lang="zh-CN" altLang="en-US"/>
          </a:p>
        </p:txBody>
      </p:sp>
    </p:spTree>
    <p:extLst>
      <p:ext uri="{BB962C8B-B14F-4D97-AF65-F5344CB8AC3E}">
        <p14:creationId xmlns:p14="http://schemas.microsoft.com/office/powerpoint/2010/main" val="292499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72</a:t>
            </a:fld>
            <a:endParaRPr lang="zh-CN" altLang="en-US"/>
          </a:p>
        </p:txBody>
      </p:sp>
    </p:spTree>
    <p:extLst>
      <p:ext uri="{BB962C8B-B14F-4D97-AF65-F5344CB8AC3E}">
        <p14:creationId xmlns:p14="http://schemas.microsoft.com/office/powerpoint/2010/main" val="300051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T[j]</a:t>
            </a:r>
            <a:r>
              <a:rPr lang="zh-CN" altLang="en-US" dirty="0" smtClean="0"/>
              <a:t>存放</a:t>
            </a:r>
            <a:r>
              <a:rPr lang="en-US" altLang="zh-CN" dirty="0" smtClean="0"/>
              <a:t>j</a:t>
            </a:r>
            <a:r>
              <a:rPr lang="zh-CN" altLang="en-US" dirty="0" smtClean="0"/>
              <a:t>所对应的分组最后出现的位置，</a:t>
            </a:r>
            <a:r>
              <a:rPr lang="en-US" altLang="zh-CN" dirty="0" smtClean="0"/>
              <a:t>Q</a:t>
            </a:r>
            <a:r>
              <a:rPr lang="zh-CN" altLang="en-US" dirty="0" smtClean="0"/>
              <a:t>应保证每个可能的分组都出现过</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89</a:t>
            </a:fld>
            <a:endParaRPr lang="zh-CN" altLang="en-US"/>
          </a:p>
        </p:txBody>
      </p:sp>
    </p:spTree>
    <p:extLst>
      <p:ext uri="{BB962C8B-B14F-4D97-AF65-F5344CB8AC3E}">
        <p14:creationId xmlns:p14="http://schemas.microsoft.com/office/powerpoint/2010/main" val="3811748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例解">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FC620DE2-023C-4447-B5E6-85BACFF8C054}" type="slidenum">
              <a:rPr lang="zh-CN" altLang="en-US" smtClean="0"/>
              <a:pPr/>
              <a:t>‹#›</a:t>
            </a:fld>
            <a:endParaRPr lang="zh-CN" altLang="en-US"/>
          </a:p>
        </p:txBody>
      </p:sp>
      <p:sp>
        <p:nvSpPr>
          <p:cNvPr id="7" name="云形标注 6"/>
          <p:cNvSpPr/>
          <p:nvPr/>
        </p:nvSpPr>
        <p:spPr>
          <a:xfrm>
            <a:off x="7215207" y="214290"/>
            <a:ext cx="1714512" cy="785818"/>
          </a:xfrm>
          <a:prstGeom prst="cloudCallout">
            <a:avLst>
              <a:gd name="adj1" fmla="val -47896"/>
              <a:gd name="adj2" fmla="val 48786"/>
            </a:avLst>
          </a:prstGeom>
          <a:gradFill flip="none" rotWithShape="1">
            <a:gsLst>
              <a:gs pos="0">
                <a:srgbClr val="5E9EFF"/>
              </a:gs>
              <a:gs pos="10000">
                <a:srgbClr val="85C2FF">
                  <a:alpha val="80000"/>
                </a:srgbClr>
              </a:gs>
              <a:gs pos="30000">
                <a:srgbClr val="C4D6EB">
                  <a:alpha val="40000"/>
                </a:srgbClr>
              </a:gs>
              <a:gs pos="100000">
                <a:srgbClr val="FFEBFA">
                  <a:alpha val="2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行楷" pitchFamily="2" charset="-122"/>
                <a:ea typeface="华文行楷" pitchFamily="2" charset="-122"/>
              </a:rPr>
              <a:t>例解</a:t>
            </a:r>
          </a:p>
        </p:txBody>
      </p:sp>
      <p:sp>
        <p:nvSpPr>
          <p:cNvPr id="9" name="横卷形 8"/>
          <p:cNvSpPr/>
          <p:nvPr/>
        </p:nvSpPr>
        <p:spPr>
          <a:xfrm>
            <a:off x="3286117" y="6429396"/>
            <a:ext cx="2857520" cy="357190"/>
          </a:xfrm>
          <a:prstGeom prst="horizontalScroll">
            <a:avLst>
              <a:gd name="adj" fmla="val 14551"/>
            </a:avLst>
          </a:prstGeom>
          <a:noFill/>
          <a:ln>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dirty="0" smtClean="0">
                <a:solidFill>
                  <a:srgbClr val="7030A0"/>
                </a:solidFill>
                <a:latin typeface="华文行楷" pitchFamily="2" charset="-122"/>
                <a:ea typeface="华文行楷" pitchFamily="2" charset="-122"/>
              </a:rPr>
              <a:t>中国科学技术大学 </a:t>
            </a:r>
            <a:r>
              <a:rPr lang="en-US" altLang="zh-CN" sz="1400" b="0" dirty="0" smtClean="0">
                <a:solidFill>
                  <a:srgbClr val="7030A0"/>
                </a:solidFill>
                <a:latin typeface="华文行楷" pitchFamily="2" charset="-122"/>
                <a:ea typeface="华文行楷" pitchFamily="2" charset="-122"/>
              </a:rPr>
              <a:t>·</a:t>
            </a:r>
            <a:r>
              <a:rPr lang="zh-CN" altLang="en-US" sz="1400" b="0" dirty="0" smtClean="0">
                <a:solidFill>
                  <a:srgbClr val="7030A0"/>
                </a:solidFill>
                <a:latin typeface="华文行楷" pitchFamily="2" charset="-122"/>
                <a:ea typeface="华文行楷" pitchFamily="2" charset="-122"/>
              </a:rPr>
              <a:t> 密码学导论</a:t>
            </a:r>
          </a:p>
        </p:txBody>
      </p:sp>
      <p:sp>
        <p:nvSpPr>
          <p:cNvPr id="10" name="内容占位符 2"/>
          <p:cNvSpPr>
            <a:spLocks noGrp="1"/>
          </p:cNvSpPr>
          <p:nvPr>
            <p:ph idx="1"/>
          </p:nvPr>
        </p:nvSpPr>
        <p:spPr>
          <a:xfrm>
            <a:off x="357159" y="357166"/>
            <a:ext cx="8472519" cy="600079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81855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5">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Lst>
  <p:timing>
    <p:tnLst>
      <p:par>
        <p:cTn id="1" dur="indefinite" restart="never" nodeType="tmRoot"/>
      </p:par>
    </p:tnLst>
  </p:timing>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har char="•"/>
        <a:defRPr sz="2000">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58.xml"/><Relationship Id="rId4" Type="http://schemas.openxmlformats.org/officeDocument/2006/relationships/slide" Target="slide42.xml"/></Relationships>
</file>

<file path=ppt/slides/_rels/slide17.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oleObject" Target="../embeddings/oleObject1.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10" Type="http://schemas.openxmlformats.org/officeDocument/2006/relationships/slide" Target="slide58.xml"/><Relationship Id="rId4" Type="http://schemas.openxmlformats.org/officeDocument/2006/relationships/image" Target="../media/image12.wmf"/><Relationship Id="rId9" Type="http://schemas.openxmlformats.org/officeDocument/2006/relationships/slide" Target="slide42.xml"/></Relationships>
</file>

<file path=ppt/slides/_rels/slide1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1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2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2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2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42.xml"/><Relationship Id="rId4" Type="http://schemas.openxmlformats.org/officeDocument/2006/relationships/slide" Target="slide12.xml"/></Relationships>
</file>

<file path=ppt/slides/_rels/slide2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2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27.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oleObject" Target="../embeddings/oleObject6.bin"/><Relationship Id="rId3" Type="http://schemas.openxmlformats.org/officeDocument/2006/relationships/oleObject" Target="../embeddings/oleObject3.bin"/><Relationship Id="rId7" Type="http://schemas.openxmlformats.org/officeDocument/2006/relationships/slide" Target="slide3.xml"/><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wmf"/><Relationship Id="rId11" Type="http://schemas.openxmlformats.org/officeDocument/2006/relationships/oleObject" Target="../embeddings/oleObject5.bin"/><Relationship Id="rId5" Type="http://schemas.openxmlformats.org/officeDocument/2006/relationships/oleObject" Target="../embeddings/oleObject4.bin"/><Relationship Id="rId10" Type="http://schemas.openxmlformats.org/officeDocument/2006/relationships/slide" Target="slide58.xml"/><Relationship Id="rId4" Type="http://schemas.openxmlformats.org/officeDocument/2006/relationships/image" Target="../media/image14.wmf"/><Relationship Id="rId9" Type="http://schemas.openxmlformats.org/officeDocument/2006/relationships/slide" Target="slide42.xml"/><Relationship Id="rId14" Type="http://schemas.openxmlformats.org/officeDocument/2006/relationships/image" Target="../media/image17.wmf"/></Relationships>
</file>

<file path=ppt/slides/_rels/slide2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2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58.xml"/><Relationship Id="rId4" Type="http://schemas.openxmlformats.org/officeDocument/2006/relationships/slide" Target="slide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3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3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diagramLayout" Target="../diagrams/layout3.xml"/><Relationship Id="rId7" Type="http://schemas.openxmlformats.org/officeDocument/2006/relationships/slide" Target="slide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slide" Target="slide58.xml"/><Relationship Id="rId4" Type="http://schemas.openxmlformats.org/officeDocument/2006/relationships/diagramQuickStyle" Target="../diagrams/quickStyle3.xml"/><Relationship Id="rId9" Type="http://schemas.openxmlformats.org/officeDocument/2006/relationships/slide" Target="slide42.xml"/></Relationships>
</file>

<file path=ppt/slides/_rels/slide3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3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35.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oleObject" Target="../embeddings/oleObject7.bin"/><Relationship Id="rId7" Type="http://schemas.openxmlformats.org/officeDocument/2006/relationships/slide" Target="slide4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42.xml"/><Relationship Id="rId4" Type="http://schemas.openxmlformats.org/officeDocument/2006/relationships/slide" Target="slide12.xml"/></Relationships>
</file>

<file path=ppt/slides/_rels/slide3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3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39.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oleObject" Target="../embeddings/oleObject8.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9.bin"/><Relationship Id="rId10" Type="http://schemas.openxmlformats.org/officeDocument/2006/relationships/slide" Target="slide58.xml"/><Relationship Id="rId4" Type="http://schemas.openxmlformats.org/officeDocument/2006/relationships/image" Target="../media/image19.wmf"/><Relationship Id="rId9" Type="http://schemas.openxmlformats.org/officeDocument/2006/relationships/slide" Target="slide4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42.xml"/><Relationship Id="rId4" Type="http://schemas.openxmlformats.org/officeDocument/2006/relationships/slide" Target="slide12.xml"/></Relationships>
</file>

<file path=ppt/slides/_rels/slide4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4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4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4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42.xml"/><Relationship Id="rId4" Type="http://schemas.openxmlformats.org/officeDocument/2006/relationships/slide" Target="slide12.xml"/></Relationships>
</file>

<file path=ppt/slides/_rels/slide4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42.xml"/><Relationship Id="rId4" Type="http://schemas.openxmlformats.org/officeDocument/2006/relationships/slide" Target="slide12.xml"/></Relationships>
</file>

<file path=ppt/slides/_rels/slide4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4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4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5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5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5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5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5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5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56.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slide" Target="slide58.xml"/><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12.xml"/><Relationship Id="rId4" Type="http://schemas.openxmlformats.org/officeDocument/2006/relationships/slide" Target="slide3.xml"/></Relationships>
</file>

<file path=ppt/slides/_rels/slide5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42.xml"/><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diagramLayout" Target="../diagrams/layout2.xml"/><Relationship Id="rId7" Type="http://schemas.openxmlformats.org/officeDocument/2006/relationships/slide" Target="slide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slide" Target="slide58.xml"/><Relationship Id="rId4" Type="http://schemas.openxmlformats.org/officeDocument/2006/relationships/diagramQuickStyle" Target="../diagrams/quickStyle2.xml"/><Relationship Id="rId9" Type="http://schemas.openxmlformats.org/officeDocument/2006/relationships/slide" Target="slide42.xml"/></Relationships>
</file>

<file path=ppt/slides/_rels/slide6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6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6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6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42.xml"/><Relationship Id="rId4" Type="http://schemas.openxmlformats.org/officeDocument/2006/relationships/slide" Target="slide12.xml"/></Relationships>
</file>

<file path=ppt/slides/_rels/slide6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6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6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6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6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6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7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7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7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notesSlide" Target="../notesSlides/notesSlide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slide" Target="slide58.xml"/><Relationship Id="rId5" Type="http://schemas.openxmlformats.org/officeDocument/2006/relationships/image" Target="../media/image24.wmf"/><Relationship Id="rId10" Type="http://schemas.openxmlformats.org/officeDocument/2006/relationships/slide" Target="slide42.xml"/><Relationship Id="rId4" Type="http://schemas.openxmlformats.org/officeDocument/2006/relationships/oleObject" Target="../embeddings/oleObject10.bin"/><Relationship Id="rId9" Type="http://schemas.openxmlformats.org/officeDocument/2006/relationships/slide" Target="slide12.xml"/></Relationships>
</file>

<file path=ppt/slides/_rels/slide7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7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75.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oleObject" Target="../embeddings/oleObject12.bin"/><Relationship Id="rId7" Type="http://schemas.openxmlformats.org/officeDocument/2006/relationships/slide" Target="slide4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26.wmf"/></Relationships>
</file>

<file path=ppt/slides/_rels/slide76.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oleObject" Target="../embeddings/oleObject13.bin"/><Relationship Id="rId7" Type="http://schemas.openxmlformats.org/officeDocument/2006/relationships/slide" Target="slide4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27.wmf"/></Relationships>
</file>

<file path=ppt/slides/_rels/slide77.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oleObject" Target="../embeddings/oleObject14.bin"/><Relationship Id="rId7" Type="http://schemas.openxmlformats.org/officeDocument/2006/relationships/slide" Target="slide42.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28.wmf"/></Relationships>
</file>

<file path=ppt/slides/_rels/slide78.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oleObject" Target="../embeddings/oleObject15.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16.bin"/><Relationship Id="rId10" Type="http://schemas.openxmlformats.org/officeDocument/2006/relationships/slide" Target="slide58.xml"/><Relationship Id="rId4" Type="http://schemas.openxmlformats.org/officeDocument/2006/relationships/image" Target="../media/image29.wmf"/><Relationship Id="rId9" Type="http://schemas.openxmlformats.org/officeDocument/2006/relationships/slide" Target="slide42.xml"/></Relationships>
</file>

<file path=ppt/slides/_rels/slide7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8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slide" Target="slide58.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2.wmf"/><Relationship Id="rId11" Type="http://schemas.openxmlformats.org/officeDocument/2006/relationships/slide" Target="slide42.xml"/><Relationship Id="rId5" Type="http://schemas.openxmlformats.org/officeDocument/2006/relationships/oleObject" Target="../embeddings/oleObject18.bin"/><Relationship Id="rId10" Type="http://schemas.openxmlformats.org/officeDocument/2006/relationships/slide" Target="slide12.xml"/><Relationship Id="rId4" Type="http://schemas.openxmlformats.org/officeDocument/2006/relationships/image" Target="../media/image31.wmf"/><Relationship Id="rId9" Type="http://schemas.openxmlformats.org/officeDocument/2006/relationships/slide" Target="slide3.xml"/></Relationships>
</file>

<file path=ppt/slides/_rels/slide8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slide" Target="slide58.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5.wmf"/><Relationship Id="rId11" Type="http://schemas.openxmlformats.org/officeDocument/2006/relationships/slide" Target="slide42.xml"/><Relationship Id="rId5" Type="http://schemas.openxmlformats.org/officeDocument/2006/relationships/oleObject" Target="../embeddings/oleObject21.bin"/><Relationship Id="rId10" Type="http://schemas.openxmlformats.org/officeDocument/2006/relationships/slide" Target="slide12.xml"/><Relationship Id="rId4" Type="http://schemas.openxmlformats.org/officeDocument/2006/relationships/image" Target="../media/image34.wmf"/><Relationship Id="rId9" Type="http://schemas.openxmlformats.org/officeDocument/2006/relationships/slide" Target="slide3.xml"/></Relationships>
</file>

<file path=ppt/slides/_rels/slide82.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oleObject" Target="../embeddings/oleObject23.bin"/><Relationship Id="rId7" Type="http://schemas.openxmlformats.org/officeDocument/2006/relationships/slide" Target="slide42.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slide" Target="slide12.xml"/><Relationship Id="rId5" Type="http://schemas.openxmlformats.org/officeDocument/2006/relationships/slide" Target="slide3.xml"/><Relationship Id="rId4" Type="http://schemas.openxmlformats.org/officeDocument/2006/relationships/image" Target="../media/image37.wmf"/></Relationships>
</file>

<file path=ppt/slides/_rels/slide83.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oleObject" Target="../embeddings/oleObject24.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25.bin"/><Relationship Id="rId10" Type="http://schemas.openxmlformats.org/officeDocument/2006/relationships/slide" Target="slide58.xml"/><Relationship Id="rId4" Type="http://schemas.openxmlformats.org/officeDocument/2006/relationships/image" Target="../media/image38.wmf"/><Relationship Id="rId9" Type="http://schemas.openxmlformats.org/officeDocument/2006/relationships/slide" Target="slide42.xml"/></Relationships>
</file>

<file path=ppt/slides/_rels/slide8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8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86.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oleObject" Target="../embeddings/oleObject26.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1.wmf"/><Relationship Id="rId5" Type="http://schemas.openxmlformats.org/officeDocument/2006/relationships/oleObject" Target="../embeddings/oleObject27.bin"/><Relationship Id="rId10" Type="http://schemas.openxmlformats.org/officeDocument/2006/relationships/slide" Target="slide58.xml"/><Relationship Id="rId4" Type="http://schemas.openxmlformats.org/officeDocument/2006/relationships/image" Target="../media/image40.wmf"/><Relationship Id="rId9" Type="http://schemas.openxmlformats.org/officeDocument/2006/relationships/slide" Target="slide42.xml"/></Relationships>
</file>

<file path=ppt/slides/_rels/slide87.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oleObject" Target="../embeddings/oleObject28.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29.bin"/><Relationship Id="rId10" Type="http://schemas.openxmlformats.org/officeDocument/2006/relationships/slide" Target="slide58.xml"/><Relationship Id="rId4" Type="http://schemas.openxmlformats.org/officeDocument/2006/relationships/image" Target="../media/image42.wmf"/><Relationship Id="rId9" Type="http://schemas.openxmlformats.org/officeDocument/2006/relationships/slide" Target="slide42.xml"/></Relationships>
</file>

<file path=ppt/slides/_rels/slide8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8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42.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9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9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9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9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9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4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a:t>
            </a:r>
            <a:r>
              <a:rPr lang="zh-CN" altLang="en-US" sz="2400" dirty="0" smtClean="0"/>
              <a:t>导论˙第</a:t>
            </a:r>
            <a:r>
              <a:rPr lang="en-US" altLang="zh-CN" sz="2400" dirty="0"/>
              <a:t>5</a:t>
            </a:r>
            <a:r>
              <a:rPr lang="zh-CN" altLang="en-US" sz="2400" dirty="0" smtClean="0"/>
              <a:t>章</a:t>
            </a:r>
            <a:r>
              <a:rPr lang="en-US" altLang="zh-CN" sz="2400" dirty="0"/>
              <a:t/>
            </a:r>
            <a:br>
              <a:rPr lang="en-US" altLang="zh-CN" sz="2400" dirty="0"/>
            </a:br>
            <a:r>
              <a:rPr lang="zh-CN" altLang="en-US" dirty="0" smtClean="0"/>
              <a:t>流密码</a:t>
            </a:r>
            <a:endParaRPr lang="zh-CN" altLang="en-US" dirty="0"/>
          </a:p>
        </p:txBody>
      </p:sp>
      <p:sp>
        <p:nvSpPr>
          <p:cNvPr id="7" name="副标题 6"/>
          <p:cNvSpPr>
            <a:spLocks noGrp="1"/>
          </p:cNvSpPr>
          <p:nvPr>
            <p:ph type="subTitle" idx="1"/>
          </p:nvPr>
        </p:nvSpPr>
        <p:spPr/>
        <p:txBody>
          <a:bodyPr/>
          <a:lstStyle/>
          <a:p>
            <a:r>
              <a:rPr lang="zh-CN" altLang="en-US" dirty="0" smtClean="0"/>
              <a:t>李卫海</a:t>
            </a:r>
            <a:endParaRPr lang="zh-CN" altLang="en-US" dirty="0"/>
          </a:p>
        </p:txBody>
      </p:sp>
    </p:spTree>
    <p:extLst>
      <p:ext uri="{BB962C8B-B14F-4D97-AF65-F5344CB8AC3E}">
        <p14:creationId xmlns:p14="http://schemas.microsoft.com/office/powerpoint/2010/main" val="303131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自同步流密钥</a:t>
            </a:r>
            <a:endParaRPr lang="zh-CN" altLang="en-US" dirty="0"/>
          </a:p>
        </p:txBody>
      </p:sp>
      <p:sp>
        <p:nvSpPr>
          <p:cNvPr id="3" name="内容占位符 2"/>
          <p:cNvSpPr>
            <a:spLocks noGrp="1"/>
          </p:cNvSpPr>
          <p:nvPr>
            <p:ph idx="1"/>
          </p:nvPr>
        </p:nvSpPr>
        <p:spPr/>
        <p:txBody>
          <a:bodyPr>
            <a:normAutofit lnSpcReduction="10000"/>
          </a:bodyPr>
          <a:lstStyle/>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反馈移位寄存器：</a:t>
            </a:r>
            <a:r>
              <a:rPr lang="zh-CN" altLang="zh-CN" dirty="0" smtClean="0">
                <a:cs typeface="Times New Roman" pitchFamily="18" charset="0"/>
              </a:rPr>
              <a:t>σ</a:t>
            </a:r>
            <a:r>
              <a:rPr lang="en-US" altLang="zh-CN" baseline="-25000" dirty="0" err="1" smtClean="0">
                <a:latin typeface="Times New Roman"/>
                <a:cs typeface="Times New Roman"/>
              </a:rPr>
              <a:t>i</a:t>
            </a:r>
            <a:r>
              <a:rPr lang="en-US" altLang="zh-CN" dirty="0" smtClean="0">
                <a:latin typeface="Times New Roman"/>
                <a:cs typeface="Times New Roman"/>
              </a:rPr>
              <a:t>=f(c</a:t>
            </a:r>
            <a:r>
              <a:rPr lang="en-US" altLang="zh-CN" baseline="-25000" dirty="0" smtClean="0">
                <a:latin typeface="Times New Roman"/>
                <a:cs typeface="Times New Roman"/>
              </a:rPr>
              <a:t>i-t</a:t>
            </a:r>
            <a:r>
              <a:rPr lang="en-US" altLang="zh-CN" dirty="0" smtClean="0">
                <a:latin typeface="Times New Roman"/>
                <a:cs typeface="Times New Roman"/>
              </a:rPr>
              <a:t>,c</a:t>
            </a:r>
            <a:r>
              <a:rPr lang="en-US" altLang="zh-CN" baseline="-25000" dirty="0" smtClean="0">
                <a:latin typeface="Times New Roman"/>
                <a:cs typeface="Times New Roman"/>
              </a:rPr>
              <a:t>i-t+1</a:t>
            </a:r>
            <a:r>
              <a:rPr lang="en-US" altLang="zh-CN" dirty="0" smtClean="0">
                <a:latin typeface="Times New Roman"/>
                <a:cs typeface="Times New Roman"/>
              </a:rPr>
              <a:t>,…,c</a:t>
            </a:r>
            <a:r>
              <a:rPr lang="en-US" altLang="zh-CN" baseline="-25000" dirty="0" smtClean="0">
                <a:latin typeface="Times New Roman"/>
                <a:cs typeface="Times New Roman"/>
              </a:rPr>
              <a:t>i-1</a:t>
            </a:r>
            <a:r>
              <a:rPr lang="en-US" altLang="zh-CN" dirty="0" smtClean="0">
                <a:latin typeface="Times New Roman"/>
                <a:cs typeface="Times New Roman"/>
              </a:rPr>
              <a:t>)</a:t>
            </a:r>
          </a:p>
          <a:p>
            <a:pPr lvl="2"/>
            <a:r>
              <a:rPr lang="zh-CN" altLang="en-US" dirty="0" smtClean="0">
                <a:cs typeface="Times New Roman" pitchFamily="18" charset="0"/>
              </a:rPr>
              <a:t>初始状态</a:t>
            </a:r>
            <a:r>
              <a:rPr lang="zh-CN" altLang="zh-CN" dirty="0" smtClean="0">
                <a:cs typeface="Times New Roman" pitchFamily="18" charset="0"/>
              </a:rPr>
              <a:t>σ</a:t>
            </a:r>
            <a:r>
              <a:rPr lang="en-US" altLang="zh-CN" baseline="-25000" dirty="0" smtClean="0">
                <a:cs typeface="Times New Roman" pitchFamily="18" charset="0"/>
              </a:rPr>
              <a:t>0</a:t>
            </a:r>
            <a:r>
              <a:rPr lang="en-US" altLang="zh-CN" dirty="0" smtClean="0">
                <a:cs typeface="Times New Roman" pitchFamily="18" charset="0"/>
              </a:rPr>
              <a:t>=(</a:t>
            </a:r>
            <a:r>
              <a:rPr lang="en-US" altLang="zh-CN" dirty="0" smtClean="0">
                <a:latin typeface="Times New Roman"/>
                <a:cs typeface="Times New Roman"/>
              </a:rPr>
              <a:t>c</a:t>
            </a:r>
            <a:r>
              <a:rPr lang="en-US" altLang="zh-CN" baseline="-25000" dirty="0" smtClean="0">
                <a:latin typeface="Times New Roman"/>
                <a:cs typeface="Times New Roman"/>
              </a:rPr>
              <a:t>-t</a:t>
            </a:r>
            <a:r>
              <a:rPr lang="en-US" altLang="zh-CN" dirty="0" smtClean="0">
                <a:latin typeface="Times New Roman"/>
                <a:cs typeface="Times New Roman"/>
              </a:rPr>
              <a:t>,c</a:t>
            </a:r>
            <a:r>
              <a:rPr lang="en-US" altLang="zh-CN" baseline="-25000" dirty="0" smtClean="0">
                <a:latin typeface="Times New Roman"/>
                <a:cs typeface="Times New Roman"/>
              </a:rPr>
              <a:t>-t+1</a:t>
            </a:r>
            <a:r>
              <a:rPr lang="en-US" altLang="zh-CN" dirty="0" smtClean="0">
                <a:latin typeface="Times New Roman"/>
                <a:cs typeface="Times New Roman"/>
              </a:rPr>
              <a:t>,…,c</a:t>
            </a:r>
            <a:r>
              <a:rPr lang="en-US" altLang="zh-CN" baseline="-25000" dirty="0" smtClean="0">
                <a:latin typeface="Times New Roman"/>
                <a:cs typeface="Times New Roman"/>
              </a:rPr>
              <a:t>-1</a:t>
            </a:r>
            <a:r>
              <a:rPr lang="en-US" altLang="zh-CN" dirty="0" smtClean="0">
                <a:cs typeface="Times New Roman" pitchFamily="18" charset="0"/>
              </a:rPr>
              <a:t>)</a:t>
            </a:r>
            <a:r>
              <a:rPr lang="zh-CN" altLang="en-US" dirty="0" smtClean="0">
                <a:cs typeface="Times New Roman" pitchFamily="18" charset="0"/>
              </a:rPr>
              <a:t>非保密</a:t>
            </a:r>
            <a:endParaRPr lang="en-US" altLang="zh-CN" dirty="0" smtClean="0"/>
          </a:p>
          <a:p>
            <a:pPr lvl="1"/>
            <a:r>
              <a:rPr lang="en-US" altLang="zh-CN" dirty="0" err="1" smtClean="0">
                <a:cs typeface="Times New Roman" pitchFamily="18" charset="0"/>
              </a:rPr>
              <a:t>z</a:t>
            </a:r>
            <a:r>
              <a:rPr lang="en-US" altLang="zh-CN" baseline="-25000" dirty="0" err="1" smtClean="0">
                <a:cs typeface="Times New Roman" pitchFamily="18" charset="0"/>
              </a:rPr>
              <a:t>i</a:t>
            </a:r>
            <a:r>
              <a:rPr lang="zh-CN" altLang="en-US" dirty="0" smtClean="0">
                <a:cs typeface="Times New Roman" pitchFamily="18" charset="0"/>
              </a:rPr>
              <a:t>是加密密钥流：</a:t>
            </a:r>
            <a:r>
              <a:rPr lang="en-US" altLang="zh-CN" dirty="0" err="1" smtClean="0">
                <a:latin typeface="Times New Roman"/>
                <a:cs typeface="Times New Roman"/>
              </a:rPr>
              <a:t>z</a:t>
            </a:r>
            <a:r>
              <a:rPr lang="en-US" altLang="zh-CN" baseline="-25000" dirty="0" err="1" smtClean="0">
                <a:latin typeface="Times New Roman"/>
                <a:cs typeface="Times New Roman"/>
              </a:rPr>
              <a:t>i</a:t>
            </a:r>
            <a:r>
              <a:rPr lang="en-US" altLang="zh-CN" dirty="0" smtClean="0">
                <a:latin typeface="Times New Roman"/>
                <a:cs typeface="Times New Roman"/>
              </a:rPr>
              <a:t>=g(</a:t>
            </a:r>
            <a:r>
              <a:rPr lang="zh-CN" altLang="zh-CN" dirty="0" smtClean="0">
                <a:cs typeface="Times New Roman" pitchFamily="18" charset="0"/>
              </a:rPr>
              <a:t>σ</a:t>
            </a:r>
            <a:r>
              <a:rPr lang="en-US" altLang="zh-CN" baseline="-25000" dirty="0" err="1" smtClean="0">
                <a:latin typeface="Times New Roman"/>
                <a:cs typeface="Times New Roman"/>
              </a:rPr>
              <a:t>i</a:t>
            </a:r>
            <a:r>
              <a:rPr lang="en-US" altLang="zh-CN" dirty="0" err="1" smtClean="0">
                <a:latin typeface="Times New Roman"/>
                <a:cs typeface="Times New Roman"/>
              </a:rPr>
              <a:t>,k</a:t>
            </a:r>
            <a:r>
              <a:rPr lang="en-US" altLang="zh-CN" dirty="0" smtClean="0">
                <a:latin typeface="Times New Roman"/>
                <a:cs typeface="Times New Roman"/>
              </a:rPr>
              <a:t>)</a:t>
            </a:r>
          </a:p>
          <a:p>
            <a:pPr lvl="1"/>
            <a:r>
              <a:rPr lang="zh-CN" altLang="en-US" dirty="0" smtClean="0">
                <a:cs typeface="Times New Roman" pitchFamily="18" charset="0"/>
              </a:rPr>
              <a:t>密文：</a:t>
            </a:r>
            <a:r>
              <a:rPr lang="en-US" altLang="zh-CN" dirty="0" err="1" smtClean="0">
                <a:latin typeface="Times New Roman"/>
                <a:cs typeface="Times New Roman"/>
              </a:rPr>
              <a:t>c</a:t>
            </a:r>
            <a:r>
              <a:rPr lang="en-US" altLang="zh-CN" baseline="-25000" dirty="0" err="1" smtClean="0">
                <a:latin typeface="Times New Roman"/>
                <a:cs typeface="Times New Roman"/>
              </a:rPr>
              <a:t>i</a:t>
            </a:r>
            <a:r>
              <a:rPr lang="en-US" altLang="zh-CN" dirty="0" smtClean="0">
                <a:latin typeface="Times New Roman"/>
                <a:cs typeface="Times New Roman"/>
              </a:rPr>
              <a:t>=h(</a:t>
            </a:r>
            <a:r>
              <a:rPr lang="en-US" altLang="zh-CN" dirty="0" err="1" smtClean="0">
                <a:latin typeface="Times New Roman"/>
                <a:cs typeface="Times New Roman"/>
              </a:rPr>
              <a:t>z</a:t>
            </a:r>
            <a:r>
              <a:rPr lang="en-US" altLang="zh-CN" baseline="-25000" dirty="0" err="1" smtClean="0">
                <a:latin typeface="Times New Roman"/>
                <a:cs typeface="Times New Roman"/>
              </a:rPr>
              <a:t>i</a:t>
            </a:r>
            <a:r>
              <a:rPr lang="en-US" altLang="zh-CN" dirty="0" err="1" smtClean="0">
                <a:latin typeface="Times New Roman"/>
                <a:cs typeface="Times New Roman"/>
              </a:rPr>
              <a:t>,m</a:t>
            </a:r>
            <a:r>
              <a:rPr lang="en-US" altLang="zh-CN" baseline="-25000" dirty="0" err="1" smtClean="0">
                <a:latin typeface="Times New Roman"/>
                <a:cs typeface="Times New Roman"/>
              </a:rPr>
              <a:t>i</a:t>
            </a:r>
            <a:r>
              <a:rPr lang="en-US" altLang="zh-CN" dirty="0" smtClean="0">
                <a:latin typeface="Times New Roman"/>
                <a:cs typeface="Times New Roman"/>
              </a:rPr>
              <a:t>)</a:t>
            </a:r>
            <a:endParaRPr lang="en-US" altLang="zh-CN" dirty="0" smtClean="0"/>
          </a:p>
        </p:txBody>
      </p:sp>
      <p:grpSp>
        <p:nvGrpSpPr>
          <p:cNvPr id="47" name="组合 46"/>
          <p:cNvGrpSpPr/>
          <p:nvPr/>
        </p:nvGrpSpPr>
        <p:grpSpPr>
          <a:xfrm>
            <a:off x="1500166" y="1643050"/>
            <a:ext cx="6357982" cy="2355365"/>
            <a:chOff x="1571604" y="2146891"/>
            <a:chExt cx="6357982" cy="2355365"/>
          </a:xfrm>
        </p:grpSpPr>
        <p:grpSp>
          <p:nvGrpSpPr>
            <p:cNvPr id="6" name="组合 5"/>
            <p:cNvGrpSpPr/>
            <p:nvPr/>
          </p:nvGrpSpPr>
          <p:grpSpPr>
            <a:xfrm>
              <a:off x="1571604" y="2214554"/>
              <a:ext cx="6357982" cy="2287702"/>
              <a:chOff x="1214414" y="3071810"/>
              <a:chExt cx="6357982" cy="2287702"/>
            </a:xfrm>
          </p:grpSpPr>
          <p:sp>
            <p:nvSpPr>
              <p:cNvPr id="7" name="椭圆 6"/>
              <p:cNvSpPr/>
              <p:nvPr/>
            </p:nvSpPr>
            <p:spPr>
              <a:xfrm>
                <a:off x="242548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Times New Roman" pitchFamily="18" charset="0"/>
                    <a:cs typeface="Times New Roman" pitchFamily="18" charset="0"/>
                  </a:rPr>
                  <a:t>g</a:t>
                </a:r>
                <a:endParaRPr lang="zh-CN" altLang="en-US" sz="2000" dirty="0">
                  <a:solidFill>
                    <a:schemeClr val="tx1"/>
                  </a:solidFill>
                  <a:latin typeface="Times New Roman" pitchFamily="18" charset="0"/>
                  <a:cs typeface="Times New Roman" pitchFamily="18" charset="0"/>
                </a:endParaRPr>
              </a:p>
            </p:txBody>
          </p:sp>
          <p:cxnSp>
            <p:nvCxnSpPr>
              <p:cNvPr id="8" name="直接箭头连接符 7"/>
              <p:cNvCxnSpPr>
                <a:stCxn id="41" idx="2"/>
                <a:endCxn id="7" idx="1"/>
              </p:cNvCxnSpPr>
              <p:nvPr/>
            </p:nvCxnSpPr>
            <p:spPr>
              <a:xfrm rot="16200000" flipH="1">
                <a:off x="1999389" y="3429842"/>
                <a:ext cx="490207" cy="48852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7" idx="2"/>
              </p:cNvCxnSpPr>
              <p:nvPr/>
            </p:nvCxnSpPr>
            <p:spPr>
              <a:xfrm>
                <a:off x="1571604" y="4071942"/>
                <a:ext cx="85388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2425488"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Times New Roman" pitchFamily="18" charset="0"/>
                    <a:cs typeface="Times New Roman" pitchFamily="18" charset="0"/>
                  </a:rPr>
                  <a:t>h</a:t>
                </a:r>
                <a:endParaRPr lang="zh-CN" altLang="en-US" sz="2000" dirty="0">
                  <a:solidFill>
                    <a:schemeClr val="tx1"/>
                  </a:solidFill>
                  <a:latin typeface="Times New Roman" pitchFamily="18" charset="0"/>
                  <a:cs typeface="Times New Roman" pitchFamily="18" charset="0"/>
                </a:endParaRPr>
              </a:p>
            </p:txBody>
          </p:sp>
          <p:cxnSp>
            <p:nvCxnSpPr>
              <p:cNvPr id="11" name="直接箭头连接符 10"/>
              <p:cNvCxnSpPr>
                <a:stCxn id="7" idx="4"/>
                <a:endCxn id="10" idx="0"/>
              </p:cNvCxnSpPr>
              <p:nvPr/>
            </p:nvCxnSpPr>
            <p:spPr>
              <a:xfrm rot="5400000">
                <a:off x="2321703"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2"/>
              </p:cNvCxnSpPr>
              <p:nvPr/>
            </p:nvCxnSpPr>
            <p:spPr>
              <a:xfrm>
                <a:off x="1285852" y="5143512"/>
                <a:ext cx="113963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6"/>
                <a:endCxn id="17" idx="2"/>
              </p:cNvCxnSpPr>
              <p:nvPr/>
            </p:nvCxnSpPr>
            <p:spPr>
              <a:xfrm>
                <a:off x="2857488" y="5143512"/>
                <a:ext cx="3071834" cy="1588"/>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2612" y="4457650"/>
                <a:ext cx="428628" cy="400110"/>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z</a:t>
                </a:r>
                <a:r>
                  <a:rPr lang="en-US" altLang="zh-CN" sz="2000" baseline="-25000" dirty="0" err="1"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sp>
            <p:nvSpPr>
              <p:cNvPr id="15" name="TextBox 14"/>
              <p:cNvSpPr txBox="1"/>
              <p:nvPr/>
            </p:nvSpPr>
            <p:spPr>
              <a:xfrm>
                <a:off x="1285852" y="3857628"/>
                <a:ext cx="285752"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k</a:t>
                </a:r>
                <a:endParaRPr lang="zh-CN" altLang="en-US" sz="2000" baseline="-25000" dirty="0">
                  <a:latin typeface="Times New Roman" pitchFamily="18" charset="0"/>
                  <a:cs typeface="Times New Roman" pitchFamily="18" charset="0"/>
                </a:endParaRPr>
              </a:p>
            </p:txBody>
          </p:sp>
          <p:sp>
            <p:nvSpPr>
              <p:cNvPr id="16" name="TextBox 15"/>
              <p:cNvSpPr txBox="1"/>
              <p:nvPr/>
            </p:nvSpPr>
            <p:spPr>
              <a:xfrm>
                <a:off x="1214414" y="4713198"/>
                <a:ext cx="500066"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sp>
            <p:nvSpPr>
              <p:cNvPr id="17" name="椭圆 16"/>
              <p:cNvSpPr/>
              <p:nvPr/>
            </p:nvSpPr>
            <p:spPr>
              <a:xfrm>
                <a:off x="5929322"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Times New Roman" pitchFamily="18" charset="0"/>
                    <a:cs typeface="Times New Roman" pitchFamily="18" charset="0"/>
                  </a:rPr>
                  <a:t>h</a:t>
                </a:r>
                <a:r>
                  <a:rPr lang="en-US" altLang="zh-CN" sz="2000" baseline="30000" dirty="0" smtClean="0">
                    <a:solidFill>
                      <a:schemeClr val="tx1"/>
                    </a:solidFill>
                    <a:latin typeface="Times New Roman" pitchFamily="18" charset="0"/>
                    <a:cs typeface="Times New Roman" pitchFamily="18" charset="0"/>
                  </a:rPr>
                  <a:t>-1</a:t>
                </a:r>
                <a:endParaRPr lang="zh-CN" altLang="en-US" sz="2000" baseline="30000" dirty="0">
                  <a:solidFill>
                    <a:schemeClr val="tx1"/>
                  </a:solidFill>
                  <a:latin typeface="Times New Roman" pitchFamily="18" charset="0"/>
                  <a:cs typeface="Times New Roman" pitchFamily="18" charset="0"/>
                </a:endParaRPr>
              </a:p>
            </p:txBody>
          </p:sp>
          <p:sp>
            <p:nvSpPr>
              <p:cNvPr id="18" name="椭圆 17"/>
              <p:cNvSpPr/>
              <p:nvPr/>
            </p:nvSpPr>
            <p:spPr>
              <a:xfrm>
                <a:off x="5929322"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Times New Roman" pitchFamily="18" charset="0"/>
                    <a:cs typeface="Times New Roman" pitchFamily="18" charset="0"/>
                  </a:rPr>
                  <a:t>g</a:t>
                </a:r>
                <a:endParaRPr lang="zh-CN" altLang="en-US" sz="2000" dirty="0">
                  <a:solidFill>
                    <a:schemeClr val="tx1"/>
                  </a:solidFill>
                  <a:latin typeface="Times New Roman" pitchFamily="18" charset="0"/>
                  <a:cs typeface="Times New Roman" pitchFamily="18" charset="0"/>
                </a:endParaRPr>
              </a:p>
            </p:txBody>
          </p:sp>
          <p:cxnSp>
            <p:nvCxnSpPr>
              <p:cNvPr id="19" name="直接箭头连接符 18"/>
              <p:cNvCxnSpPr>
                <a:endCxn id="18" idx="7"/>
              </p:cNvCxnSpPr>
              <p:nvPr/>
            </p:nvCxnSpPr>
            <p:spPr>
              <a:xfrm rot="5400000">
                <a:off x="6261496" y="3465562"/>
                <a:ext cx="490207" cy="417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43636" y="4457650"/>
                <a:ext cx="428628" cy="400110"/>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z</a:t>
                </a:r>
                <a:r>
                  <a:rPr lang="en-US" altLang="zh-CN" sz="2000" baseline="-25000" dirty="0" err="1"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cxnSp>
            <p:nvCxnSpPr>
              <p:cNvPr id="21" name="直接箭头连接符 20"/>
              <p:cNvCxnSpPr>
                <a:stCxn id="18" idx="4"/>
                <a:endCxn id="17" idx="0"/>
              </p:cNvCxnSpPr>
              <p:nvPr/>
            </p:nvCxnSpPr>
            <p:spPr>
              <a:xfrm rot="5400000">
                <a:off x="5825537"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6"/>
              </p:cNvCxnSpPr>
              <p:nvPr/>
            </p:nvCxnSpPr>
            <p:spPr>
              <a:xfrm rot="10800000" flipV="1">
                <a:off x="6361322"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43768" y="3857628"/>
                <a:ext cx="285752"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k</a:t>
                </a:r>
                <a:endParaRPr lang="zh-CN" altLang="en-US" sz="2000" baseline="-25000" dirty="0">
                  <a:latin typeface="Times New Roman" pitchFamily="18" charset="0"/>
                  <a:cs typeface="Times New Roman" pitchFamily="18" charset="0"/>
                </a:endParaRPr>
              </a:p>
            </p:txBody>
          </p:sp>
          <p:cxnSp>
            <p:nvCxnSpPr>
              <p:cNvPr id="24" name="直接箭头连接符 23"/>
              <p:cNvCxnSpPr>
                <a:stCxn id="17" idx="6"/>
              </p:cNvCxnSpPr>
              <p:nvPr/>
            </p:nvCxnSpPr>
            <p:spPr>
              <a:xfrm>
                <a:off x="6361322" y="5143512"/>
                <a:ext cx="113963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72330" y="4713198"/>
                <a:ext cx="500066"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sp>
            <p:nvSpPr>
              <p:cNvPr id="26" name="TextBox 25"/>
              <p:cNvSpPr txBox="1"/>
              <p:nvPr/>
            </p:nvSpPr>
            <p:spPr>
              <a:xfrm>
                <a:off x="4211438" y="4713198"/>
                <a:ext cx="428628" cy="400110"/>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c</a:t>
                </a:r>
                <a:r>
                  <a:rPr lang="en-US" altLang="zh-CN" sz="2000" baseline="-25000" dirty="0" err="1"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grpSp>
            <p:nvGrpSpPr>
              <p:cNvPr id="27" name="组合 173"/>
              <p:cNvGrpSpPr/>
              <p:nvPr/>
            </p:nvGrpSpPr>
            <p:grpSpPr>
              <a:xfrm>
                <a:off x="1857356" y="3071810"/>
                <a:ext cx="1428760" cy="357190"/>
                <a:chOff x="2285984" y="2928934"/>
                <a:chExt cx="1428760" cy="357190"/>
              </a:xfrm>
            </p:grpSpPr>
            <p:sp>
              <p:nvSpPr>
                <p:cNvPr id="41" name="矩形 40"/>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Times New Roman" pitchFamily="18" charset="0"/>
                    <a:cs typeface="Times New Roman" pitchFamily="18" charset="0"/>
                  </a:endParaRPr>
                </a:p>
              </p:txBody>
            </p:sp>
            <p:sp>
              <p:nvSpPr>
                <p:cNvPr id="42" name="矩形 41"/>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Times New Roman" pitchFamily="18" charset="0"/>
                    <a:cs typeface="Times New Roman" pitchFamily="18" charset="0"/>
                  </a:endParaRPr>
                </a:p>
              </p:txBody>
            </p:sp>
            <p:sp>
              <p:nvSpPr>
                <p:cNvPr id="43" name="矩形 42"/>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latin typeface="Times New Roman" pitchFamily="18" charset="0"/>
                      <a:cs typeface="Times New Roman" pitchFamily="18" charset="0"/>
                    </a:rPr>
                    <a:t>…</a:t>
                  </a:r>
                  <a:endParaRPr lang="zh-CN" altLang="en-US" sz="1600" dirty="0">
                    <a:solidFill>
                      <a:schemeClr val="tx1"/>
                    </a:solidFill>
                    <a:latin typeface="Times New Roman" pitchFamily="18" charset="0"/>
                    <a:cs typeface="Times New Roman" pitchFamily="18" charset="0"/>
                  </a:endParaRPr>
                </a:p>
              </p:txBody>
            </p:sp>
            <p:sp>
              <p:nvSpPr>
                <p:cNvPr id="44" name="矩形 43"/>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Times New Roman" pitchFamily="18" charset="0"/>
                    <a:cs typeface="Times New Roman" pitchFamily="18" charset="0"/>
                  </a:endParaRPr>
                </a:p>
              </p:txBody>
            </p:sp>
          </p:grpSp>
          <p:cxnSp>
            <p:nvCxnSpPr>
              <p:cNvPr id="28" name="肘形连接符 27"/>
              <p:cNvCxnSpPr>
                <a:stCxn id="10" idx="6"/>
              </p:cNvCxnSpPr>
              <p:nvPr/>
            </p:nvCxnSpPr>
            <p:spPr>
              <a:xfrm flipV="1">
                <a:off x="2857488" y="3250405"/>
                <a:ext cx="428628" cy="1893107"/>
              </a:xfrm>
              <a:prstGeom prst="bentConnector3">
                <a:avLst>
                  <a:gd name="adj1" fmla="val 153333"/>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42" idx="2"/>
                <a:endCxn id="7" idx="0"/>
              </p:cNvCxnSpPr>
              <p:nvPr/>
            </p:nvCxnSpPr>
            <p:spPr>
              <a:xfrm rot="16200000" flipH="1">
                <a:off x="2250265" y="3464719"/>
                <a:ext cx="426942" cy="35550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44" idx="2"/>
                <a:endCxn id="7" idx="7"/>
              </p:cNvCxnSpPr>
              <p:nvPr/>
            </p:nvCxnSpPr>
            <p:spPr>
              <a:xfrm rot="5400000">
                <a:off x="2723629" y="3499595"/>
                <a:ext cx="490207" cy="34901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16064" y="3357562"/>
                <a:ext cx="428628"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grpSp>
            <p:nvGrpSpPr>
              <p:cNvPr id="32" name="组合 193"/>
              <p:cNvGrpSpPr/>
              <p:nvPr/>
            </p:nvGrpSpPr>
            <p:grpSpPr>
              <a:xfrm>
                <a:off x="5429256" y="3071810"/>
                <a:ext cx="1428760" cy="357190"/>
                <a:chOff x="2285984" y="2928934"/>
                <a:chExt cx="1428760" cy="357190"/>
              </a:xfrm>
            </p:grpSpPr>
            <p:sp>
              <p:nvSpPr>
                <p:cNvPr id="37" name="矩形 36"/>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Times New Roman" pitchFamily="18" charset="0"/>
                    <a:cs typeface="Times New Roman" pitchFamily="18" charset="0"/>
                  </a:endParaRPr>
                </a:p>
              </p:txBody>
            </p:sp>
            <p:sp>
              <p:nvSpPr>
                <p:cNvPr id="38" name="矩形 37"/>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Times New Roman" pitchFamily="18" charset="0"/>
                    <a:cs typeface="Times New Roman" pitchFamily="18" charset="0"/>
                  </a:endParaRPr>
                </a:p>
              </p:txBody>
            </p:sp>
            <p:sp>
              <p:nvSpPr>
                <p:cNvPr id="39" name="矩形 38"/>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dirty="0" smtClean="0">
                      <a:solidFill>
                        <a:schemeClr val="tx1"/>
                      </a:solidFill>
                      <a:latin typeface="Times New Roman" pitchFamily="18" charset="0"/>
                      <a:cs typeface="Times New Roman" pitchFamily="18" charset="0"/>
                    </a:rPr>
                    <a:t>…</a:t>
                  </a:r>
                  <a:endParaRPr lang="zh-CN" altLang="en-US" sz="1600" dirty="0">
                    <a:solidFill>
                      <a:schemeClr val="tx1"/>
                    </a:solidFill>
                    <a:latin typeface="Times New Roman" pitchFamily="18" charset="0"/>
                    <a:cs typeface="Times New Roman" pitchFamily="18" charset="0"/>
                  </a:endParaRPr>
                </a:p>
              </p:txBody>
            </p:sp>
            <p:sp>
              <p:nvSpPr>
                <p:cNvPr id="40" name="矩形 39"/>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Times New Roman" pitchFamily="18" charset="0"/>
                    <a:cs typeface="Times New Roman" pitchFamily="18" charset="0"/>
                  </a:endParaRPr>
                </a:p>
              </p:txBody>
            </p:sp>
          </p:grpSp>
          <p:cxnSp>
            <p:nvCxnSpPr>
              <p:cNvPr id="33" name="直接箭头连接符 32"/>
              <p:cNvCxnSpPr>
                <a:endCxn id="18" idx="0"/>
              </p:cNvCxnSpPr>
              <p:nvPr/>
            </p:nvCxnSpPr>
            <p:spPr>
              <a:xfrm rot="16200000" flipH="1">
                <a:off x="5788132" y="3498752"/>
                <a:ext cx="426942" cy="28743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8" idx="1"/>
              </p:cNvCxnSpPr>
              <p:nvPr/>
            </p:nvCxnSpPr>
            <p:spPr>
              <a:xfrm rot="16200000" flipH="1">
                <a:off x="5537256" y="3463875"/>
                <a:ext cx="490207" cy="42045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48058" y="3357562"/>
                <a:ext cx="428628"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cxnSp>
            <p:nvCxnSpPr>
              <p:cNvPr id="36" name="肘形连接符 35"/>
              <p:cNvCxnSpPr>
                <a:stCxn id="17" idx="2"/>
              </p:cNvCxnSpPr>
              <p:nvPr/>
            </p:nvCxnSpPr>
            <p:spPr>
              <a:xfrm rot="10800000">
                <a:off x="5429256" y="3250406"/>
                <a:ext cx="500066" cy="1893107"/>
              </a:xfrm>
              <a:prstGeom prst="bentConnector3">
                <a:avLst>
                  <a:gd name="adj1" fmla="val 145714"/>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813513" y="2146891"/>
              <a:ext cx="401033" cy="400110"/>
            </a:xfrm>
            <a:prstGeom prst="rect">
              <a:avLst/>
            </a:prstGeom>
            <a:noFill/>
          </p:spPr>
          <p:txBody>
            <a:bodyPr wrap="square" rtlCol="0">
              <a:spAutoFit/>
            </a:bodyPr>
            <a:lstStyle/>
            <a:p>
              <a:r>
                <a:rPr lang="zh-CN" altLang="zh-CN" sz="2000" dirty="0" smtClean="0">
                  <a:latin typeface="Times New Roman" pitchFamily="18" charset="0"/>
                  <a:cs typeface="Times New Roman" pitchFamily="18" charset="0"/>
                </a:rPr>
                <a:t>σ</a:t>
              </a:r>
              <a:r>
                <a:rPr lang="en-US" altLang="zh-CN" sz="2000" baseline="-25000" dirty="0" err="1"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sp>
          <p:nvSpPr>
            <p:cNvPr id="46" name="TextBox 45"/>
            <p:cNvSpPr txBox="1"/>
            <p:nvPr/>
          </p:nvSpPr>
          <p:spPr>
            <a:xfrm>
              <a:off x="7242801" y="2146891"/>
              <a:ext cx="401033" cy="400110"/>
            </a:xfrm>
            <a:prstGeom prst="rect">
              <a:avLst/>
            </a:prstGeom>
            <a:noFill/>
          </p:spPr>
          <p:txBody>
            <a:bodyPr wrap="square" rtlCol="0">
              <a:spAutoFit/>
            </a:bodyPr>
            <a:lstStyle/>
            <a:p>
              <a:r>
                <a:rPr lang="zh-CN" altLang="zh-CN" sz="2000" dirty="0" smtClean="0">
                  <a:latin typeface="Times New Roman" pitchFamily="18" charset="0"/>
                  <a:cs typeface="Times New Roman" pitchFamily="18" charset="0"/>
                </a:rPr>
                <a:t>σ</a:t>
              </a:r>
              <a:r>
                <a:rPr lang="en-US" altLang="zh-CN" sz="2000" baseline="-25000" dirty="0" err="1"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8" name="灯片编号占位符 47"/>
          <p:cNvSpPr>
            <a:spLocks noGrp="1"/>
          </p:cNvSpPr>
          <p:nvPr>
            <p:ph type="sldNum" sz="quarter" idx="10"/>
          </p:nvPr>
        </p:nvSpPr>
        <p:spPr/>
        <p:txBody>
          <a:bodyPr/>
          <a:lstStyle/>
          <a:p>
            <a:pPr>
              <a:defRPr/>
            </a:pPr>
            <a:fld id="{17B7F836-6F9F-42A8-9450-B93EA774C316}" type="slidenum">
              <a:rPr lang="zh-CN" altLang="en-US" smtClean="0"/>
              <a:pPr>
                <a:defRPr/>
              </a:pPr>
              <a:t>10</a:t>
            </a:fld>
            <a:endParaRPr lang="en-US" altLang="zh-CN" dirty="0"/>
          </a:p>
        </p:txBody>
      </p:sp>
      <p:sp>
        <p:nvSpPr>
          <p:cNvPr id="49" name="流程图: 可选过程 48">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en-US" sz="1000" dirty="0" smtClean="0">
                <a:latin typeface="楷体" pitchFamily="49" charset="-122"/>
                <a:ea typeface="楷体" pitchFamily="49" charset="-122"/>
              </a:rPr>
              <a:t>流密码</a:t>
            </a:r>
            <a:r>
              <a:rPr lang="zh-CN" altLang="en-US" sz="1000" dirty="0">
                <a:latin typeface="楷体" pitchFamily="49" charset="-122"/>
                <a:ea typeface="楷体" pitchFamily="49" charset="-122"/>
              </a:rPr>
              <a:t>的概念</a:t>
            </a:r>
          </a:p>
        </p:txBody>
      </p:sp>
      <p:sp>
        <p:nvSpPr>
          <p:cNvPr id="50" name="流程图: 可选过程 49">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en-US" sz="1000" dirty="0" smtClean="0">
                <a:latin typeface="楷体" pitchFamily="49" charset="-122"/>
                <a:ea typeface="楷体" pitchFamily="49" charset="-122"/>
              </a:rPr>
              <a:t>反馈移位寄存器</a:t>
            </a:r>
            <a:endParaRPr lang="zh-CN" altLang="en-US" sz="1000" dirty="0">
              <a:latin typeface="楷体" pitchFamily="49" charset="-122"/>
              <a:ea typeface="楷体" pitchFamily="49" charset="-122"/>
            </a:endParaRPr>
          </a:p>
        </p:txBody>
      </p:sp>
      <p:sp>
        <p:nvSpPr>
          <p:cNvPr id="51" name="流程图: 可选过程 50">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52" name="流程图: 可选过程 51">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3546956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smtClean="0"/>
              <a:t>性质：</a:t>
            </a:r>
            <a:endParaRPr lang="en-US" altLang="zh-CN" dirty="0" smtClean="0"/>
          </a:p>
          <a:p>
            <a:pPr lvl="1"/>
            <a:r>
              <a:rPr lang="zh-CN" altLang="en-US" dirty="0" smtClean="0"/>
              <a:t>自同步</a:t>
            </a:r>
            <a:endParaRPr lang="en-US" altLang="zh-CN" dirty="0" smtClean="0"/>
          </a:p>
          <a:p>
            <a:pPr lvl="2"/>
            <a:r>
              <a:rPr lang="zh-CN" altLang="en-US" dirty="0" smtClean="0"/>
              <a:t>状态仅依赖以前的</a:t>
            </a:r>
            <a:r>
              <a:rPr lang="en-US" altLang="zh-CN" dirty="0" smtClean="0"/>
              <a:t>t</a:t>
            </a:r>
            <a:r>
              <a:rPr lang="zh-CN" altLang="en-US" dirty="0" smtClean="0"/>
              <a:t>个密文。同步丢失时，再接收</a:t>
            </a:r>
            <a:r>
              <a:rPr lang="en-US" altLang="zh-CN" dirty="0" smtClean="0"/>
              <a:t>t</a:t>
            </a:r>
            <a:r>
              <a:rPr lang="zh-CN" altLang="en-US" dirty="0" smtClean="0"/>
              <a:t>个密文即可自动恢复同步</a:t>
            </a:r>
            <a:endParaRPr lang="en-US" altLang="zh-CN" dirty="0" smtClean="0"/>
          </a:p>
          <a:p>
            <a:pPr lvl="1"/>
            <a:r>
              <a:rPr lang="zh-CN" altLang="en-US" dirty="0" smtClean="0"/>
              <a:t>有限的错误传播</a:t>
            </a:r>
            <a:endParaRPr lang="en-US" altLang="zh-CN" dirty="0" smtClean="0"/>
          </a:p>
          <a:p>
            <a:pPr lvl="2"/>
            <a:r>
              <a:rPr lang="zh-CN" altLang="en-US" dirty="0" smtClean="0"/>
              <a:t>当单个密文出错（或插入、删除）时，除当前明文字符错误外，之后最多会有</a:t>
            </a:r>
            <a:r>
              <a:rPr lang="en-US" altLang="zh-CN" dirty="0" smtClean="0"/>
              <a:t>t</a:t>
            </a:r>
            <a:r>
              <a:rPr lang="zh-CN" altLang="en-US" dirty="0" smtClean="0"/>
              <a:t>个解密明文错误</a:t>
            </a:r>
            <a:endParaRPr lang="en-US" altLang="zh-CN" dirty="0" smtClean="0"/>
          </a:p>
          <a:p>
            <a:pPr lvl="1"/>
            <a:r>
              <a:rPr lang="zh-CN" altLang="en-US" dirty="0" smtClean="0"/>
              <a:t>主动攻击</a:t>
            </a:r>
            <a:endParaRPr lang="en-US" altLang="zh-CN" dirty="0" smtClean="0"/>
          </a:p>
          <a:p>
            <a:pPr lvl="2"/>
            <a:r>
              <a:rPr lang="zh-CN" altLang="en-US" dirty="0" smtClean="0"/>
              <a:t>对密文的修改，会引发后面一些字符解密错误，增加了被解密器发现的可能性</a:t>
            </a:r>
            <a:endParaRPr lang="en-US" altLang="zh-CN" dirty="0" smtClean="0"/>
          </a:p>
          <a:p>
            <a:pPr lvl="2"/>
            <a:r>
              <a:rPr lang="zh-CN" altLang="en-US" dirty="0" smtClean="0"/>
              <a:t>自同步特性使得解密器发现主动攻击的可能性降低，因而需要附加技术来保证数据完整性</a:t>
            </a:r>
            <a:endParaRPr lang="en-US" altLang="zh-CN" dirty="0" smtClean="0"/>
          </a:p>
          <a:p>
            <a:pPr lvl="1"/>
            <a:r>
              <a:rPr lang="zh-CN" altLang="en-US" dirty="0" smtClean="0"/>
              <a:t>明文统计扩散</a:t>
            </a:r>
            <a:endParaRPr lang="en-US" altLang="zh-CN" dirty="0" smtClean="0"/>
          </a:p>
          <a:p>
            <a:pPr lvl="2"/>
            <a:r>
              <a:rPr lang="zh-CN" altLang="en-US" dirty="0" smtClean="0"/>
              <a:t>每个明文字符会影响其后的整个密文</a:t>
            </a:r>
            <a:endParaRPr lang="zh-CN" altLang="en-US" dirty="0"/>
          </a:p>
        </p:txBody>
      </p:sp>
      <p:grpSp>
        <p:nvGrpSpPr>
          <p:cNvPr id="6" name="组合 5"/>
          <p:cNvGrpSpPr>
            <a:grpSpLocks noChangeAspect="1"/>
          </p:cNvGrpSpPr>
          <p:nvPr/>
        </p:nvGrpSpPr>
        <p:grpSpPr>
          <a:xfrm>
            <a:off x="5652120" y="883165"/>
            <a:ext cx="3178991" cy="1177683"/>
            <a:chOff x="1571604" y="2146891"/>
            <a:chExt cx="6357982" cy="2355365"/>
          </a:xfrm>
        </p:grpSpPr>
        <p:grpSp>
          <p:nvGrpSpPr>
            <p:cNvPr id="7" name="组合 6"/>
            <p:cNvGrpSpPr/>
            <p:nvPr/>
          </p:nvGrpSpPr>
          <p:grpSpPr>
            <a:xfrm>
              <a:off x="1571604" y="2214554"/>
              <a:ext cx="6357982" cy="2287702"/>
              <a:chOff x="1214414" y="3071810"/>
              <a:chExt cx="6357982" cy="2287702"/>
            </a:xfrm>
          </p:grpSpPr>
          <p:sp>
            <p:nvSpPr>
              <p:cNvPr id="10" name="椭圆 9"/>
              <p:cNvSpPr/>
              <p:nvPr/>
            </p:nvSpPr>
            <p:spPr>
              <a:xfrm>
                <a:off x="242548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Times New Roman" pitchFamily="18" charset="0"/>
                    <a:cs typeface="Times New Roman" pitchFamily="18" charset="0"/>
                  </a:rPr>
                  <a:t>g</a:t>
                </a:r>
                <a:endParaRPr lang="zh-CN" altLang="en-US" sz="800" dirty="0">
                  <a:solidFill>
                    <a:schemeClr val="tx1"/>
                  </a:solidFill>
                  <a:latin typeface="Times New Roman" pitchFamily="18" charset="0"/>
                  <a:cs typeface="Times New Roman" pitchFamily="18" charset="0"/>
                </a:endParaRPr>
              </a:p>
            </p:txBody>
          </p:sp>
          <p:cxnSp>
            <p:nvCxnSpPr>
              <p:cNvPr id="11" name="直接箭头连接符 10"/>
              <p:cNvCxnSpPr>
                <a:stCxn id="44" idx="2"/>
                <a:endCxn id="10" idx="1"/>
              </p:cNvCxnSpPr>
              <p:nvPr/>
            </p:nvCxnSpPr>
            <p:spPr>
              <a:xfrm rot="16200000" flipH="1">
                <a:off x="1999389" y="3429842"/>
                <a:ext cx="490207" cy="48852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2"/>
              </p:cNvCxnSpPr>
              <p:nvPr/>
            </p:nvCxnSpPr>
            <p:spPr>
              <a:xfrm>
                <a:off x="1571604" y="4071942"/>
                <a:ext cx="85388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425488"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Times New Roman" pitchFamily="18" charset="0"/>
                    <a:cs typeface="Times New Roman" pitchFamily="18" charset="0"/>
                  </a:rPr>
                  <a:t>h</a:t>
                </a:r>
                <a:endParaRPr lang="zh-CN" altLang="en-US" sz="800" dirty="0">
                  <a:solidFill>
                    <a:schemeClr val="tx1"/>
                  </a:solidFill>
                  <a:latin typeface="Times New Roman" pitchFamily="18" charset="0"/>
                  <a:cs typeface="Times New Roman" pitchFamily="18" charset="0"/>
                </a:endParaRPr>
              </a:p>
            </p:txBody>
          </p:sp>
          <p:cxnSp>
            <p:nvCxnSpPr>
              <p:cNvPr id="14" name="直接箭头连接符 13"/>
              <p:cNvCxnSpPr>
                <a:stCxn id="10" idx="4"/>
                <a:endCxn id="13" idx="0"/>
              </p:cNvCxnSpPr>
              <p:nvPr/>
            </p:nvCxnSpPr>
            <p:spPr>
              <a:xfrm rot="5400000">
                <a:off x="2321703"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2"/>
              </p:cNvCxnSpPr>
              <p:nvPr/>
            </p:nvCxnSpPr>
            <p:spPr>
              <a:xfrm>
                <a:off x="1285852" y="5143512"/>
                <a:ext cx="113963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6"/>
                <a:endCxn id="20" idx="2"/>
              </p:cNvCxnSpPr>
              <p:nvPr/>
            </p:nvCxnSpPr>
            <p:spPr>
              <a:xfrm>
                <a:off x="2857488" y="5143512"/>
                <a:ext cx="3071834" cy="1588"/>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2612" y="4457650"/>
                <a:ext cx="428628" cy="430888"/>
              </a:xfrm>
              <a:prstGeom prst="rect">
                <a:avLst/>
              </a:prstGeom>
              <a:noFill/>
            </p:spPr>
            <p:txBody>
              <a:bodyPr wrap="square" lIns="36000" rIns="36000" rtlCol="0">
                <a:spAutoFit/>
              </a:bodyPr>
              <a:lstStyle/>
              <a:p>
                <a:r>
                  <a:rPr lang="en-US" altLang="zh-CN" sz="800" dirty="0" err="1" smtClean="0">
                    <a:latin typeface="Times New Roman" pitchFamily="18" charset="0"/>
                    <a:cs typeface="Times New Roman" pitchFamily="18" charset="0"/>
                  </a:rPr>
                  <a:t>z</a:t>
                </a:r>
                <a:r>
                  <a:rPr lang="en-US" altLang="zh-CN" sz="800" baseline="-25000" dirty="0" err="1"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sp>
            <p:nvSpPr>
              <p:cNvPr id="18" name="TextBox 17"/>
              <p:cNvSpPr txBox="1"/>
              <p:nvPr/>
            </p:nvSpPr>
            <p:spPr>
              <a:xfrm>
                <a:off x="1285852" y="3857628"/>
                <a:ext cx="285752" cy="430888"/>
              </a:xfrm>
              <a:prstGeom prst="rect">
                <a:avLst/>
              </a:prstGeom>
              <a:noFill/>
            </p:spPr>
            <p:txBody>
              <a:bodyPr wrap="square" rtlCol="0">
                <a:spAutoFit/>
              </a:bodyPr>
              <a:lstStyle/>
              <a:p>
                <a:r>
                  <a:rPr lang="en-US" altLang="zh-CN" sz="800" dirty="0" smtClean="0">
                    <a:latin typeface="Times New Roman" pitchFamily="18" charset="0"/>
                    <a:cs typeface="Times New Roman" pitchFamily="18" charset="0"/>
                  </a:rPr>
                  <a:t>k</a:t>
                </a:r>
                <a:endParaRPr lang="zh-CN" altLang="en-US" sz="800" baseline="-25000" dirty="0">
                  <a:latin typeface="Times New Roman" pitchFamily="18" charset="0"/>
                  <a:cs typeface="Times New Roman" pitchFamily="18" charset="0"/>
                </a:endParaRPr>
              </a:p>
            </p:txBody>
          </p:sp>
          <p:sp>
            <p:nvSpPr>
              <p:cNvPr id="19" name="TextBox 18"/>
              <p:cNvSpPr txBox="1"/>
              <p:nvPr/>
            </p:nvSpPr>
            <p:spPr>
              <a:xfrm>
                <a:off x="1214414" y="4713198"/>
                <a:ext cx="500066" cy="430888"/>
              </a:xfrm>
              <a:prstGeom prst="rect">
                <a:avLst/>
              </a:prstGeom>
              <a:noFill/>
            </p:spPr>
            <p:txBody>
              <a:bodyPr wrap="square" lIns="36000" rIns="36000" rtlCol="0">
                <a:spAutoFit/>
              </a:bodyPr>
              <a:lstStyle/>
              <a:p>
                <a:r>
                  <a:rPr lang="en-US" altLang="zh-CN" sz="800" dirty="0" smtClean="0">
                    <a:latin typeface="Times New Roman" pitchFamily="18" charset="0"/>
                    <a:cs typeface="Times New Roman" pitchFamily="18" charset="0"/>
                  </a:rPr>
                  <a:t>m</a:t>
                </a:r>
                <a:r>
                  <a:rPr lang="en-US" altLang="zh-CN" sz="800" baseline="-25000" dirty="0"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sp>
            <p:nvSpPr>
              <p:cNvPr id="20" name="椭圆 19"/>
              <p:cNvSpPr/>
              <p:nvPr/>
            </p:nvSpPr>
            <p:spPr>
              <a:xfrm>
                <a:off x="5929322"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Times New Roman" pitchFamily="18" charset="0"/>
                    <a:cs typeface="Times New Roman" pitchFamily="18" charset="0"/>
                  </a:rPr>
                  <a:t>h</a:t>
                </a:r>
                <a:r>
                  <a:rPr lang="en-US" altLang="zh-CN" sz="800" baseline="30000" dirty="0" smtClean="0">
                    <a:solidFill>
                      <a:schemeClr val="tx1"/>
                    </a:solidFill>
                    <a:latin typeface="Times New Roman" pitchFamily="18" charset="0"/>
                    <a:cs typeface="Times New Roman" pitchFamily="18" charset="0"/>
                  </a:rPr>
                  <a:t>-1</a:t>
                </a:r>
                <a:endParaRPr lang="zh-CN" altLang="en-US" sz="800" baseline="30000" dirty="0">
                  <a:solidFill>
                    <a:schemeClr val="tx1"/>
                  </a:solidFill>
                  <a:latin typeface="Times New Roman" pitchFamily="18" charset="0"/>
                  <a:cs typeface="Times New Roman" pitchFamily="18" charset="0"/>
                </a:endParaRPr>
              </a:p>
            </p:txBody>
          </p:sp>
          <p:sp>
            <p:nvSpPr>
              <p:cNvPr id="21" name="椭圆 20"/>
              <p:cNvSpPr/>
              <p:nvPr/>
            </p:nvSpPr>
            <p:spPr>
              <a:xfrm>
                <a:off x="5929322"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Times New Roman" pitchFamily="18" charset="0"/>
                    <a:cs typeface="Times New Roman" pitchFamily="18" charset="0"/>
                  </a:rPr>
                  <a:t>g</a:t>
                </a:r>
                <a:endParaRPr lang="zh-CN" altLang="en-US" sz="800" dirty="0">
                  <a:solidFill>
                    <a:schemeClr val="tx1"/>
                  </a:solidFill>
                  <a:latin typeface="Times New Roman" pitchFamily="18" charset="0"/>
                  <a:cs typeface="Times New Roman" pitchFamily="18" charset="0"/>
                </a:endParaRPr>
              </a:p>
            </p:txBody>
          </p:sp>
          <p:cxnSp>
            <p:nvCxnSpPr>
              <p:cNvPr id="22" name="直接箭头连接符 21"/>
              <p:cNvCxnSpPr>
                <a:endCxn id="21" idx="7"/>
              </p:cNvCxnSpPr>
              <p:nvPr/>
            </p:nvCxnSpPr>
            <p:spPr>
              <a:xfrm rot="5400000">
                <a:off x="6261496" y="3465562"/>
                <a:ext cx="490207" cy="417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43636" y="4457650"/>
                <a:ext cx="428628" cy="430888"/>
              </a:xfrm>
              <a:prstGeom prst="rect">
                <a:avLst/>
              </a:prstGeom>
              <a:noFill/>
            </p:spPr>
            <p:txBody>
              <a:bodyPr wrap="square" lIns="36000" rIns="36000" rtlCol="0">
                <a:spAutoFit/>
              </a:bodyPr>
              <a:lstStyle/>
              <a:p>
                <a:r>
                  <a:rPr lang="en-US" altLang="zh-CN" sz="800" dirty="0" err="1" smtClean="0">
                    <a:latin typeface="Times New Roman" pitchFamily="18" charset="0"/>
                    <a:cs typeface="Times New Roman" pitchFamily="18" charset="0"/>
                  </a:rPr>
                  <a:t>z</a:t>
                </a:r>
                <a:r>
                  <a:rPr lang="en-US" altLang="zh-CN" sz="800" baseline="-25000" dirty="0" err="1"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cxnSp>
            <p:nvCxnSpPr>
              <p:cNvPr id="24" name="直接箭头连接符 23"/>
              <p:cNvCxnSpPr>
                <a:stCxn id="21" idx="4"/>
                <a:endCxn id="20" idx="0"/>
              </p:cNvCxnSpPr>
              <p:nvPr/>
            </p:nvCxnSpPr>
            <p:spPr>
              <a:xfrm rot="5400000">
                <a:off x="5825537"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1" idx="6"/>
              </p:cNvCxnSpPr>
              <p:nvPr/>
            </p:nvCxnSpPr>
            <p:spPr>
              <a:xfrm rot="10800000" flipV="1">
                <a:off x="6361322"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857628"/>
                <a:ext cx="285752" cy="430888"/>
              </a:xfrm>
              <a:prstGeom prst="rect">
                <a:avLst/>
              </a:prstGeom>
              <a:noFill/>
            </p:spPr>
            <p:txBody>
              <a:bodyPr wrap="square" rtlCol="0">
                <a:spAutoFit/>
              </a:bodyPr>
              <a:lstStyle/>
              <a:p>
                <a:r>
                  <a:rPr lang="en-US" altLang="zh-CN" sz="800" dirty="0" smtClean="0">
                    <a:latin typeface="Times New Roman" pitchFamily="18" charset="0"/>
                    <a:cs typeface="Times New Roman" pitchFamily="18" charset="0"/>
                  </a:rPr>
                  <a:t>k</a:t>
                </a:r>
                <a:endParaRPr lang="zh-CN" altLang="en-US" sz="800" baseline="-25000" dirty="0">
                  <a:latin typeface="Times New Roman" pitchFamily="18" charset="0"/>
                  <a:cs typeface="Times New Roman" pitchFamily="18" charset="0"/>
                </a:endParaRPr>
              </a:p>
            </p:txBody>
          </p:sp>
          <p:cxnSp>
            <p:nvCxnSpPr>
              <p:cNvPr id="27" name="直接箭头连接符 26"/>
              <p:cNvCxnSpPr>
                <a:stCxn id="20" idx="6"/>
              </p:cNvCxnSpPr>
              <p:nvPr/>
            </p:nvCxnSpPr>
            <p:spPr>
              <a:xfrm>
                <a:off x="6361322" y="5143512"/>
                <a:ext cx="113963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72330" y="4713198"/>
                <a:ext cx="500066" cy="595034"/>
              </a:xfrm>
              <a:prstGeom prst="rect">
                <a:avLst/>
              </a:prstGeom>
              <a:noFill/>
            </p:spPr>
            <p:txBody>
              <a:bodyPr wrap="square" rtlCol="0">
                <a:spAutoFit/>
              </a:bodyPr>
              <a:lstStyle/>
              <a:p>
                <a:r>
                  <a:rPr lang="en-US" altLang="zh-CN" sz="800" dirty="0" smtClean="0">
                    <a:latin typeface="Times New Roman" pitchFamily="18" charset="0"/>
                    <a:cs typeface="Times New Roman" pitchFamily="18" charset="0"/>
                  </a:rPr>
                  <a:t>m</a:t>
                </a:r>
                <a:r>
                  <a:rPr lang="en-US" altLang="zh-CN" sz="800" baseline="-25000" dirty="0"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sp>
            <p:nvSpPr>
              <p:cNvPr id="29" name="TextBox 28"/>
              <p:cNvSpPr txBox="1"/>
              <p:nvPr/>
            </p:nvSpPr>
            <p:spPr>
              <a:xfrm>
                <a:off x="4211438" y="4713198"/>
                <a:ext cx="428628" cy="430888"/>
              </a:xfrm>
              <a:prstGeom prst="rect">
                <a:avLst/>
              </a:prstGeom>
              <a:noFill/>
            </p:spPr>
            <p:txBody>
              <a:bodyPr wrap="square" lIns="36000" rIns="36000" rtlCol="0">
                <a:spAutoFit/>
              </a:bodyPr>
              <a:lstStyle/>
              <a:p>
                <a:r>
                  <a:rPr lang="en-US" altLang="zh-CN" sz="800" dirty="0" err="1" smtClean="0">
                    <a:latin typeface="Times New Roman" pitchFamily="18" charset="0"/>
                    <a:cs typeface="Times New Roman" pitchFamily="18" charset="0"/>
                  </a:rPr>
                  <a:t>c</a:t>
                </a:r>
                <a:r>
                  <a:rPr lang="en-US" altLang="zh-CN" sz="800" baseline="-25000" dirty="0" err="1"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grpSp>
            <p:nvGrpSpPr>
              <p:cNvPr id="30" name="组合 173"/>
              <p:cNvGrpSpPr/>
              <p:nvPr/>
            </p:nvGrpSpPr>
            <p:grpSpPr>
              <a:xfrm>
                <a:off x="1857356" y="3071810"/>
                <a:ext cx="1428760" cy="357190"/>
                <a:chOff x="2285984" y="2928934"/>
                <a:chExt cx="1428760" cy="357190"/>
              </a:xfrm>
            </p:grpSpPr>
            <p:sp>
              <p:nvSpPr>
                <p:cNvPr id="44" name="矩形 43"/>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Times New Roman" pitchFamily="18" charset="0"/>
                    <a:cs typeface="Times New Roman" pitchFamily="18" charset="0"/>
                  </a:endParaRPr>
                </a:p>
              </p:txBody>
            </p:sp>
            <p:sp>
              <p:nvSpPr>
                <p:cNvPr id="45" name="矩形 44"/>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Times New Roman" pitchFamily="18" charset="0"/>
                    <a:cs typeface="Times New Roman" pitchFamily="18" charset="0"/>
                  </a:endParaRPr>
                </a:p>
              </p:txBody>
            </p:sp>
            <p:sp>
              <p:nvSpPr>
                <p:cNvPr id="46" name="矩形 45"/>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smtClean="0">
                      <a:solidFill>
                        <a:schemeClr val="tx1"/>
                      </a:solidFill>
                      <a:latin typeface="Times New Roman" pitchFamily="18" charset="0"/>
                      <a:cs typeface="Times New Roman" pitchFamily="18" charset="0"/>
                    </a:rPr>
                    <a:t>…</a:t>
                  </a:r>
                  <a:endParaRPr lang="zh-CN" altLang="en-US" sz="800" dirty="0">
                    <a:solidFill>
                      <a:schemeClr val="tx1"/>
                    </a:solidFill>
                    <a:latin typeface="Times New Roman" pitchFamily="18" charset="0"/>
                    <a:cs typeface="Times New Roman" pitchFamily="18" charset="0"/>
                  </a:endParaRPr>
                </a:p>
              </p:txBody>
            </p:sp>
            <p:sp>
              <p:nvSpPr>
                <p:cNvPr id="47" name="矩形 46"/>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Times New Roman" pitchFamily="18" charset="0"/>
                    <a:cs typeface="Times New Roman" pitchFamily="18" charset="0"/>
                  </a:endParaRPr>
                </a:p>
              </p:txBody>
            </p:sp>
          </p:grpSp>
          <p:cxnSp>
            <p:nvCxnSpPr>
              <p:cNvPr id="31" name="肘形连接符 30"/>
              <p:cNvCxnSpPr>
                <a:stCxn id="13" idx="6"/>
              </p:cNvCxnSpPr>
              <p:nvPr/>
            </p:nvCxnSpPr>
            <p:spPr>
              <a:xfrm flipV="1">
                <a:off x="2857488" y="3250405"/>
                <a:ext cx="428628" cy="1893107"/>
              </a:xfrm>
              <a:prstGeom prst="bentConnector3">
                <a:avLst>
                  <a:gd name="adj1" fmla="val 153333"/>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5" idx="2"/>
                <a:endCxn id="10" idx="0"/>
              </p:cNvCxnSpPr>
              <p:nvPr/>
            </p:nvCxnSpPr>
            <p:spPr>
              <a:xfrm rot="16200000" flipH="1">
                <a:off x="2250265" y="3464719"/>
                <a:ext cx="426942" cy="35550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47" idx="2"/>
                <a:endCxn id="10" idx="7"/>
              </p:cNvCxnSpPr>
              <p:nvPr/>
            </p:nvCxnSpPr>
            <p:spPr>
              <a:xfrm rot="5400000">
                <a:off x="2723629" y="3499595"/>
                <a:ext cx="490207" cy="34901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6064" y="3357562"/>
                <a:ext cx="428628" cy="430888"/>
              </a:xfrm>
              <a:prstGeom prst="rect">
                <a:avLst/>
              </a:prstGeom>
              <a:noFill/>
            </p:spPr>
            <p:txBody>
              <a:bodyPr wrap="square" rtlCol="0">
                <a:spAutoFit/>
              </a:bodyPr>
              <a:lstStyle/>
              <a:p>
                <a:r>
                  <a:rPr lang="en-US" altLang="zh-CN" sz="800" dirty="0" smtClean="0">
                    <a:latin typeface="Times New Roman" pitchFamily="18" charset="0"/>
                    <a:cs typeface="Times New Roman" pitchFamily="18" charset="0"/>
                  </a:rPr>
                  <a:t>…</a:t>
                </a:r>
                <a:endParaRPr lang="zh-CN" altLang="en-US" sz="800" dirty="0">
                  <a:latin typeface="Times New Roman" pitchFamily="18" charset="0"/>
                  <a:cs typeface="Times New Roman" pitchFamily="18" charset="0"/>
                </a:endParaRPr>
              </a:p>
            </p:txBody>
          </p:sp>
          <p:grpSp>
            <p:nvGrpSpPr>
              <p:cNvPr id="35" name="组合 193"/>
              <p:cNvGrpSpPr/>
              <p:nvPr/>
            </p:nvGrpSpPr>
            <p:grpSpPr>
              <a:xfrm>
                <a:off x="5429256" y="3071810"/>
                <a:ext cx="1428760" cy="357190"/>
                <a:chOff x="2285984" y="2928934"/>
                <a:chExt cx="1428760" cy="357190"/>
              </a:xfrm>
            </p:grpSpPr>
            <p:sp>
              <p:nvSpPr>
                <p:cNvPr id="40" name="矩形 39"/>
                <p:cNvSpPr/>
                <p:nvPr/>
              </p:nvSpPr>
              <p:spPr>
                <a:xfrm>
                  <a:off x="2285984"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Times New Roman" pitchFamily="18" charset="0"/>
                    <a:cs typeface="Times New Roman" pitchFamily="18" charset="0"/>
                  </a:endParaRPr>
                </a:p>
              </p:txBody>
            </p:sp>
            <p:sp>
              <p:nvSpPr>
                <p:cNvPr id="41" name="矩形 40"/>
                <p:cNvSpPr/>
                <p:nvPr/>
              </p:nvSpPr>
              <p:spPr>
                <a:xfrm>
                  <a:off x="2571736"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Times New Roman" pitchFamily="18" charset="0"/>
                    <a:cs typeface="Times New Roman" pitchFamily="18" charset="0"/>
                  </a:endParaRPr>
                </a:p>
              </p:txBody>
            </p:sp>
            <p:sp>
              <p:nvSpPr>
                <p:cNvPr id="42" name="矩形 41"/>
                <p:cNvSpPr/>
                <p:nvPr/>
              </p:nvSpPr>
              <p:spPr>
                <a:xfrm>
                  <a:off x="2857488" y="2928934"/>
                  <a:ext cx="571504"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smtClean="0">
                      <a:solidFill>
                        <a:schemeClr val="tx1"/>
                      </a:solidFill>
                      <a:latin typeface="Times New Roman" pitchFamily="18" charset="0"/>
                      <a:cs typeface="Times New Roman" pitchFamily="18" charset="0"/>
                    </a:rPr>
                    <a:t>…</a:t>
                  </a:r>
                  <a:endParaRPr lang="zh-CN" altLang="en-US" sz="800" dirty="0">
                    <a:solidFill>
                      <a:schemeClr val="tx1"/>
                    </a:solidFill>
                    <a:latin typeface="Times New Roman" pitchFamily="18" charset="0"/>
                    <a:cs typeface="Times New Roman" pitchFamily="18" charset="0"/>
                  </a:endParaRPr>
                </a:p>
              </p:txBody>
            </p:sp>
            <p:sp>
              <p:nvSpPr>
                <p:cNvPr id="43" name="矩形 42"/>
                <p:cNvSpPr/>
                <p:nvPr/>
              </p:nvSpPr>
              <p:spPr>
                <a:xfrm>
                  <a:off x="3428992" y="2928934"/>
                  <a:ext cx="285752"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800" dirty="0">
                    <a:solidFill>
                      <a:schemeClr val="tx1"/>
                    </a:solidFill>
                    <a:latin typeface="Times New Roman" pitchFamily="18" charset="0"/>
                    <a:cs typeface="Times New Roman" pitchFamily="18" charset="0"/>
                  </a:endParaRPr>
                </a:p>
              </p:txBody>
            </p:sp>
          </p:grpSp>
          <p:cxnSp>
            <p:nvCxnSpPr>
              <p:cNvPr id="36" name="直接箭头连接符 35"/>
              <p:cNvCxnSpPr>
                <a:endCxn id="21" idx="0"/>
              </p:cNvCxnSpPr>
              <p:nvPr/>
            </p:nvCxnSpPr>
            <p:spPr>
              <a:xfrm rot="16200000" flipH="1">
                <a:off x="5788132" y="3498752"/>
                <a:ext cx="426942" cy="28743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1" idx="1"/>
              </p:cNvCxnSpPr>
              <p:nvPr/>
            </p:nvCxnSpPr>
            <p:spPr>
              <a:xfrm rot="16200000" flipH="1">
                <a:off x="5537256" y="3463875"/>
                <a:ext cx="490207" cy="42045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48058" y="3357562"/>
                <a:ext cx="428628" cy="430888"/>
              </a:xfrm>
              <a:prstGeom prst="rect">
                <a:avLst/>
              </a:prstGeom>
              <a:noFill/>
            </p:spPr>
            <p:txBody>
              <a:bodyPr wrap="square" rtlCol="0">
                <a:spAutoFit/>
              </a:bodyPr>
              <a:lstStyle/>
              <a:p>
                <a:r>
                  <a:rPr lang="en-US" altLang="zh-CN" sz="800" dirty="0" smtClean="0">
                    <a:latin typeface="Times New Roman" pitchFamily="18" charset="0"/>
                    <a:cs typeface="Times New Roman" pitchFamily="18" charset="0"/>
                  </a:rPr>
                  <a:t>…</a:t>
                </a:r>
                <a:endParaRPr lang="zh-CN" altLang="en-US" sz="800" dirty="0">
                  <a:latin typeface="Times New Roman" pitchFamily="18" charset="0"/>
                  <a:cs typeface="Times New Roman" pitchFamily="18" charset="0"/>
                </a:endParaRPr>
              </a:p>
            </p:txBody>
          </p:sp>
          <p:cxnSp>
            <p:nvCxnSpPr>
              <p:cNvPr id="39" name="肘形连接符 38"/>
              <p:cNvCxnSpPr>
                <a:stCxn id="20" idx="2"/>
              </p:cNvCxnSpPr>
              <p:nvPr/>
            </p:nvCxnSpPr>
            <p:spPr>
              <a:xfrm rot="10800000">
                <a:off x="5429256" y="3250406"/>
                <a:ext cx="500066" cy="1893107"/>
              </a:xfrm>
              <a:prstGeom prst="bentConnector3">
                <a:avLst>
                  <a:gd name="adj1" fmla="val 145714"/>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813514" y="2146891"/>
              <a:ext cx="401034" cy="430888"/>
            </a:xfrm>
            <a:prstGeom prst="rect">
              <a:avLst/>
            </a:prstGeom>
            <a:noFill/>
          </p:spPr>
          <p:txBody>
            <a:bodyPr wrap="square" lIns="36000" rIns="36000" rtlCol="0">
              <a:spAutoFit/>
            </a:bodyPr>
            <a:lstStyle/>
            <a:p>
              <a:r>
                <a:rPr lang="zh-CN" altLang="zh-CN" sz="800" dirty="0" smtClean="0">
                  <a:latin typeface="Times New Roman" pitchFamily="18" charset="0"/>
                  <a:cs typeface="Times New Roman" pitchFamily="18" charset="0"/>
                </a:rPr>
                <a:t>σ</a:t>
              </a:r>
              <a:r>
                <a:rPr lang="en-US" altLang="zh-CN" sz="800" baseline="-25000" dirty="0" err="1"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sp>
          <p:nvSpPr>
            <p:cNvPr id="9" name="TextBox 8"/>
            <p:cNvSpPr txBox="1"/>
            <p:nvPr/>
          </p:nvSpPr>
          <p:spPr>
            <a:xfrm>
              <a:off x="7242802" y="2146891"/>
              <a:ext cx="401034" cy="430888"/>
            </a:xfrm>
            <a:prstGeom prst="rect">
              <a:avLst/>
            </a:prstGeom>
            <a:noFill/>
          </p:spPr>
          <p:txBody>
            <a:bodyPr wrap="square" lIns="36000" rIns="36000" rtlCol="0">
              <a:spAutoFit/>
            </a:bodyPr>
            <a:lstStyle/>
            <a:p>
              <a:r>
                <a:rPr lang="zh-CN" altLang="zh-CN" sz="800" dirty="0" smtClean="0">
                  <a:latin typeface="Times New Roman" pitchFamily="18" charset="0"/>
                  <a:cs typeface="Times New Roman" pitchFamily="18" charset="0"/>
                </a:rPr>
                <a:t>σ</a:t>
              </a:r>
              <a:r>
                <a:rPr lang="en-US" altLang="zh-CN" sz="800" baseline="-25000" dirty="0" err="1"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8" name="灯片编号占位符 47"/>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49" name="流程图: 可选过程 48">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en-US" sz="1000" dirty="0" smtClean="0">
                <a:latin typeface="楷体" pitchFamily="49" charset="-122"/>
                <a:ea typeface="楷体" pitchFamily="49" charset="-122"/>
              </a:rPr>
              <a:t>流密码</a:t>
            </a:r>
            <a:r>
              <a:rPr lang="zh-CN" altLang="en-US" sz="1000" dirty="0">
                <a:latin typeface="楷体" pitchFamily="49" charset="-122"/>
                <a:ea typeface="楷体" pitchFamily="49" charset="-122"/>
              </a:rPr>
              <a:t>的概念</a:t>
            </a:r>
          </a:p>
        </p:txBody>
      </p:sp>
      <p:sp>
        <p:nvSpPr>
          <p:cNvPr id="50" name="流程图: 可选过程 49">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en-US" sz="1000" dirty="0" smtClean="0">
                <a:latin typeface="楷体" pitchFamily="49" charset="-122"/>
                <a:ea typeface="楷体" pitchFamily="49" charset="-122"/>
              </a:rPr>
              <a:t>反馈移位寄存器</a:t>
            </a:r>
            <a:endParaRPr lang="zh-CN" altLang="en-US" sz="1000" dirty="0">
              <a:latin typeface="楷体" pitchFamily="49" charset="-122"/>
              <a:ea typeface="楷体" pitchFamily="49" charset="-122"/>
            </a:endParaRPr>
          </a:p>
        </p:txBody>
      </p:sp>
      <p:sp>
        <p:nvSpPr>
          <p:cNvPr id="51" name="流程图: 可选过程 50">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52" name="流程图: 可选过程 51">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4104294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反馈移位寄存器</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FC6C3F5E-09DE-47CB-B45C-8870030737BE}" type="slidenum">
              <a:rPr lang="zh-CN" altLang="en-US" smtClean="0"/>
              <a:pPr>
                <a:defRPr/>
              </a:pPr>
              <a:t>12</a:t>
            </a:fld>
            <a:endParaRPr lang="en-US" altLang="zh-CN" dirty="0"/>
          </a:p>
        </p:txBody>
      </p:sp>
    </p:spTree>
    <p:extLst>
      <p:ext uri="{BB962C8B-B14F-4D97-AF65-F5344CB8AC3E}">
        <p14:creationId xmlns:p14="http://schemas.microsoft.com/office/powerpoint/2010/main" val="2221804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一、线性反馈移位寄存器</a:t>
            </a:r>
            <a:r>
              <a:rPr lang="en-US" altLang="zh-CN" dirty="0" smtClean="0"/>
              <a:t>LFSR</a:t>
            </a:r>
            <a:endParaRPr lang="zh-CN" altLang="en-US" dirty="0"/>
          </a:p>
        </p:txBody>
      </p:sp>
      <p:sp>
        <p:nvSpPr>
          <p:cNvPr id="3" name="内容占位符 2"/>
          <p:cNvSpPr>
            <a:spLocks noGrp="1"/>
          </p:cNvSpPr>
          <p:nvPr>
            <p:ph idx="1"/>
          </p:nvPr>
        </p:nvSpPr>
        <p:spPr/>
        <p:txBody>
          <a:bodyPr>
            <a:normAutofit/>
          </a:bodyPr>
          <a:lstStyle/>
          <a:p>
            <a:r>
              <a:rPr lang="zh-CN" altLang="en-US" dirty="0" smtClean="0"/>
              <a:t>优点：</a:t>
            </a:r>
            <a:endParaRPr lang="en-US" altLang="zh-CN" dirty="0" smtClean="0"/>
          </a:p>
          <a:p>
            <a:pPr lvl="1"/>
            <a:r>
              <a:rPr lang="zh-CN" altLang="en-US" dirty="0" smtClean="0"/>
              <a:t>非常适合于硬件实现</a:t>
            </a:r>
            <a:endParaRPr lang="en-US" altLang="zh-CN" dirty="0" smtClean="0"/>
          </a:p>
          <a:p>
            <a:pPr lvl="1"/>
            <a:endParaRPr lang="en-US" altLang="zh-CN" dirty="0" smtClean="0"/>
          </a:p>
          <a:p>
            <a:pPr lvl="1"/>
            <a:r>
              <a:rPr lang="zh-CN" altLang="en-US" dirty="0" smtClean="0"/>
              <a:t>可以产生大周期序列</a:t>
            </a:r>
            <a:endParaRPr lang="en-US" altLang="zh-CN" dirty="0" smtClean="0"/>
          </a:p>
          <a:p>
            <a:pPr lvl="1"/>
            <a:endParaRPr lang="en-US" altLang="zh-CN" dirty="0" smtClean="0"/>
          </a:p>
          <a:p>
            <a:pPr lvl="1"/>
            <a:r>
              <a:rPr lang="zh-CN" altLang="en-US" dirty="0" smtClean="0"/>
              <a:t>可以产生具有良好统计性质的序列</a:t>
            </a:r>
            <a:endParaRPr lang="en-US" altLang="zh-CN" dirty="0" smtClean="0"/>
          </a:p>
          <a:p>
            <a:pPr lvl="1"/>
            <a:endParaRPr lang="en-US" altLang="zh-CN" dirty="0" smtClean="0"/>
          </a:p>
          <a:p>
            <a:pPr lvl="1"/>
            <a:r>
              <a:rPr lang="zh-CN" altLang="en-US" dirty="0" smtClean="0"/>
              <a:t>易于利用代数方法对其进行分析</a:t>
            </a:r>
            <a:endParaRPr lang="en-US" altLang="zh-CN" dirty="0" smtClean="0"/>
          </a:p>
          <a:p>
            <a:pPr lvl="1"/>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965050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t>
            </a:r>
            <a:r>
              <a:rPr lang="zh-CN" altLang="en-US" dirty="0" smtClean="0"/>
              <a:t>级</a:t>
            </a:r>
            <a:r>
              <a:rPr lang="en-US" altLang="zh-CN" dirty="0" smtClean="0"/>
              <a:t>LFSR</a:t>
            </a:r>
            <a:endParaRPr lang="zh-CN" altLang="en-US" dirty="0"/>
          </a:p>
        </p:txBody>
      </p:sp>
      <p:sp>
        <p:nvSpPr>
          <p:cNvPr id="3" name="内容占位符 2"/>
          <p:cNvSpPr>
            <a:spLocks noGrp="1"/>
          </p:cNvSpPr>
          <p:nvPr>
            <p:ph idx="1"/>
          </p:nvPr>
        </p:nvSpPr>
        <p:spPr/>
        <p:txBody>
          <a:bodyPr/>
          <a:lstStyle/>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zh-CN" altLang="en-US" sz="2400" dirty="0" smtClean="0"/>
              <a:t>由</a:t>
            </a:r>
            <a:r>
              <a:rPr lang="en-US" altLang="zh-CN" sz="2400" dirty="0" smtClean="0"/>
              <a:t>0,1, …,L-1</a:t>
            </a:r>
            <a:r>
              <a:rPr lang="zh-CN" altLang="en-US" sz="2400" dirty="0" smtClean="0"/>
              <a:t>共</a:t>
            </a:r>
            <a:r>
              <a:rPr lang="en-US" altLang="zh-CN" sz="2400" dirty="0" smtClean="0"/>
              <a:t>L</a:t>
            </a:r>
            <a:r>
              <a:rPr lang="zh-CN" altLang="en-US" sz="2400" dirty="0" smtClean="0"/>
              <a:t>个级（或延迟单元）和一个时钟构成</a:t>
            </a:r>
            <a:endParaRPr lang="en-US" altLang="zh-CN" sz="2400" dirty="0" smtClean="0"/>
          </a:p>
          <a:p>
            <a:r>
              <a:rPr lang="zh-CN" altLang="en-US" sz="2400" dirty="0" smtClean="0"/>
              <a:t>控制信号</a:t>
            </a:r>
            <a:r>
              <a:rPr lang="en-US" altLang="zh-CN" sz="2400" dirty="0" smtClean="0"/>
              <a:t>c</a:t>
            </a:r>
            <a:r>
              <a:rPr lang="en-US" altLang="zh-CN" sz="2400" baseline="-25000" dirty="0" smtClean="0"/>
              <a:t>i</a:t>
            </a:r>
          </a:p>
          <a:p>
            <a:r>
              <a:rPr lang="zh-CN" altLang="en-US" sz="2400" dirty="0" smtClean="0"/>
              <a:t>时钟用于控制数据的移动。每个时钟周期内执行下述操作</a:t>
            </a:r>
            <a:endParaRPr lang="en-US" altLang="zh-CN" sz="2400" dirty="0" smtClean="0"/>
          </a:p>
          <a:p>
            <a:pPr lvl="1"/>
            <a:r>
              <a:rPr lang="zh-CN" altLang="en-US" sz="2000" dirty="0" smtClean="0"/>
              <a:t>输出</a:t>
            </a:r>
            <a:r>
              <a:rPr lang="zh-CN" altLang="en-US" sz="2000" dirty="0"/>
              <a:t>第</a:t>
            </a:r>
            <a:r>
              <a:rPr lang="en-US" altLang="zh-CN" sz="2000" dirty="0" smtClean="0"/>
              <a:t>0</a:t>
            </a:r>
            <a:r>
              <a:rPr lang="zh-CN" altLang="en-US" sz="2000" dirty="0" smtClean="0"/>
              <a:t>级；</a:t>
            </a:r>
            <a:endParaRPr lang="en-US" altLang="zh-CN" sz="2000" dirty="0" smtClean="0"/>
          </a:p>
          <a:p>
            <a:pPr lvl="1"/>
            <a:r>
              <a:rPr lang="zh-CN" altLang="en-US" sz="2000" dirty="0" smtClean="0"/>
              <a:t>各级向下一级移位</a:t>
            </a:r>
            <a:endParaRPr lang="en-US" altLang="zh-CN" sz="2000" dirty="0" smtClean="0"/>
          </a:p>
          <a:p>
            <a:pPr lvl="1"/>
            <a:r>
              <a:rPr lang="zh-CN" altLang="en-US" sz="2000" dirty="0" smtClean="0"/>
              <a:t>反馈信号输入第</a:t>
            </a:r>
            <a:r>
              <a:rPr lang="en-US" altLang="zh-CN" sz="2000" dirty="0" smtClean="0"/>
              <a:t>L-1</a:t>
            </a:r>
            <a:r>
              <a:rPr lang="zh-CN" altLang="en-US" sz="2000" dirty="0" smtClean="0"/>
              <a:t>级</a:t>
            </a:r>
          </a:p>
        </p:txBody>
      </p:sp>
      <p:grpSp>
        <p:nvGrpSpPr>
          <p:cNvPr id="79" name="组合 78"/>
          <p:cNvGrpSpPr/>
          <p:nvPr/>
        </p:nvGrpSpPr>
        <p:grpSpPr>
          <a:xfrm>
            <a:off x="857224" y="1196752"/>
            <a:ext cx="7572428" cy="2428892"/>
            <a:chOff x="1000100" y="3786190"/>
            <a:chExt cx="7572428" cy="2428892"/>
          </a:xfrm>
        </p:grpSpPr>
        <p:sp>
          <p:nvSpPr>
            <p:cNvPr id="9" name="流程图: 延期 8"/>
            <p:cNvSpPr/>
            <p:nvPr/>
          </p:nvSpPr>
          <p:spPr>
            <a:xfrm rot="16200000">
              <a:off x="7143768"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429388"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0</a:t>
              </a:r>
              <a:endParaRPr lang="zh-CN" altLang="en-US" sz="1600" dirty="0">
                <a:solidFill>
                  <a:schemeClr val="tx1"/>
                </a:solidFill>
                <a:latin typeface="仿宋_GB2312" pitchFamily="49" charset="-122"/>
                <a:ea typeface="仿宋_GB2312" pitchFamily="49" charset="-122"/>
              </a:endParaRPr>
            </a:p>
          </p:txBody>
        </p:sp>
        <p:sp>
          <p:nvSpPr>
            <p:cNvPr id="11" name="矩形 10"/>
            <p:cNvSpPr/>
            <p:nvPr/>
          </p:nvSpPr>
          <p:spPr>
            <a:xfrm>
              <a:off x="5000628"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1</a:t>
              </a:r>
              <a:endParaRPr lang="zh-CN" altLang="en-US" sz="1600" dirty="0">
                <a:solidFill>
                  <a:schemeClr val="tx1"/>
                </a:solidFill>
                <a:latin typeface="Times New Roman" pitchFamily="18" charset="0"/>
                <a:ea typeface="仿宋_GB2312" pitchFamily="49" charset="-122"/>
                <a:cs typeface="Times New Roman" pitchFamily="18" charset="0"/>
              </a:endParaRPr>
            </a:p>
          </p:txBody>
        </p:sp>
        <p:sp>
          <p:nvSpPr>
            <p:cNvPr id="12" name="矩形 11"/>
            <p:cNvSpPr/>
            <p:nvPr/>
          </p:nvSpPr>
          <p:spPr>
            <a:xfrm>
              <a:off x="2611642"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L-2</a:t>
              </a:r>
              <a:endParaRPr lang="zh-CN" altLang="en-US" sz="1600" dirty="0">
                <a:solidFill>
                  <a:schemeClr val="tx1"/>
                </a:solidFill>
                <a:latin typeface="Times New Roman" pitchFamily="18" charset="0"/>
                <a:ea typeface="仿宋_GB2312" pitchFamily="49" charset="-122"/>
                <a:cs typeface="Times New Roman" pitchFamily="18" charset="0"/>
              </a:endParaRPr>
            </a:p>
          </p:txBody>
        </p:sp>
        <p:sp>
          <p:nvSpPr>
            <p:cNvPr id="13" name="矩形 12"/>
            <p:cNvSpPr/>
            <p:nvPr/>
          </p:nvSpPr>
          <p:spPr>
            <a:xfrm>
              <a:off x="1214414" y="5786454"/>
              <a:ext cx="714380"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L-1</a:t>
              </a:r>
              <a:endParaRPr lang="zh-CN" altLang="en-US" sz="1600" dirty="0">
                <a:solidFill>
                  <a:schemeClr val="tx1"/>
                </a:solidFill>
                <a:latin typeface="Times New Roman" pitchFamily="18" charset="0"/>
                <a:ea typeface="仿宋_GB2312" pitchFamily="49" charset="-122"/>
                <a:cs typeface="Times New Roman" pitchFamily="18" charset="0"/>
              </a:endParaRPr>
            </a:p>
          </p:txBody>
        </p:sp>
        <p:cxnSp>
          <p:nvCxnSpPr>
            <p:cNvPr id="14" name="直接箭头连接符 13"/>
            <p:cNvCxnSpPr>
              <a:stCxn id="10" idx="3"/>
              <a:endCxn id="22" idx="2"/>
            </p:cNvCxnSpPr>
            <p:nvPr/>
          </p:nvCxnSpPr>
          <p:spPr>
            <a:xfrm flipV="1">
              <a:off x="7143768" y="5999096"/>
              <a:ext cx="320628"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3"/>
              <a:endCxn id="23" idx="2"/>
            </p:cNvCxnSpPr>
            <p:nvPr/>
          </p:nvCxnSpPr>
          <p:spPr>
            <a:xfrm>
              <a:off x="5715008" y="6000768"/>
              <a:ext cx="301518"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3" idx="6"/>
              <a:endCxn id="10" idx="1"/>
            </p:cNvCxnSpPr>
            <p:nvPr/>
          </p:nvCxnSpPr>
          <p:spPr>
            <a:xfrm flipV="1">
              <a:off x="6124526" y="6000768"/>
              <a:ext cx="30486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2" idx="6"/>
            </p:cNvCxnSpPr>
            <p:nvPr/>
          </p:nvCxnSpPr>
          <p:spPr>
            <a:xfrm>
              <a:off x="7572396" y="5999096"/>
              <a:ext cx="285752" cy="326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24" idx="2"/>
            </p:cNvCxnSpPr>
            <p:nvPr/>
          </p:nvCxnSpPr>
          <p:spPr>
            <a:xfrm flipV="1">
              <a:off x="1928794" y="5999096"/>
              <a:ext cx="301518"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4" idx="6"/>
              <a:endCxn id="12" idx="1"/>
            </p:cNvCxnSpPr>
            <p:nvPr/>
          </p:nvCxnSpPr>
          <p:spPr>
            <a:xfrm>
              <a:off x="2338312" y="5999096"/>
              <a:ext cx="273330"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2" idx="0"/>
            </p:cNvCxnSpPr>
            <p:nvPr/>
          </p:nvCxnSpPr>
          <p:spPr>
            <a:xfrm rot="16200000" flipV="1">
              <a:off x="7109679" y="5536379"/>
              <a:ext cx="801584" cy="15850"/>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流程图: 联系 20"/>
            <p:cNvSpPr/>
            <p:nvPr/>
          </p:nvSpPr>
          <p:spPr>
            <a:xfrm>
              <a:off x="3587634" y="594844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联系 21"/>
            <p:cNvSpPr/>
            <p:nvPr/>
          </p:nvSpPr>
          <p:spPr>
            <a:xfrm>
              <a:off x="7464396" y="594509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联系 22"/>
            <p:cNvSpPr/>
            <p:nvPr/>
          </p:nvSpPr>
          <p:spPr>
            <a:xfrm>
              <a:off x="6016526" y="594844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联系 23"/>
            <p:cNvSpPr/>
            <p:nvPr/>
          </p:nvSpPr>
          <p:spPr>
            <a:xfrm>
              <a:off x="2230312" y="594509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12" idx="3"/>
              <a:endCxn id="21" idx="2"/>
            </p:cNvCxnSpPr>
            <p:nvPr/>
          </p:nvCxnSpPr>
          <p:spPr>
            <a:xfrm>
              <a:off x="3326022" y="6000768"/>
              <a:ext cx="26161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1" idx="1"/>
            </p:cNvCxnSpPr>
            <p:nvPr/>
          </p:nvCxnSpPr>
          <p:spPr>
            <a:xfrm>
              <a:off x="4643438" y="600076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flipV="1">
              <a:off x="6929454"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0"/>
            </p:cNvCxnSpPr>
            <p:nvPr/>
          </p:nvCxnSpPr>
          <p:spPr>
            <a:xfrm rot="5400000" flipH="1" flipV="1">
              <a:off x="5661015" y="5537257"/>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0"/>
            </p:cNvCxnSpPr>
            <p:nvPr/>
          </p:nvCxnSpPr>
          <p:spPr>
            <a:xfrm rot="5400000" flipH="1" flipV="1">
              <a:off x="3232123" y="5537257"/>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4" idx="0"/>
            </p:cNvCxnSpPr>
            <p:nvPr/>
          </p:nvCxnSpPr>
          <p:spPr>
            <a:xfrm rot="5400000" flipH="1" flipV="1">
              <a:off x="1874801" y="5533913"/>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流程图: 延期 30"/>
            <p:cNvSpPr/>
            <p:nvPr/>
          </p:nvSpPr>
          <p:spPr>
            <a:xfrm rot="16200000">
              <a:off x="5715008"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延期 31"/>
            <p:cNvSpPr/>
            <p:nvPr/>
          </p:nvSpPr>
          <p:spPr>
            <a:xfrm rot="16200000">
              <a:off x="3286116"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延期 32"/>
            <p:cNvSpPr/>
            <p:nvPr/>
          </p:nvSpPr>
          <p:spPr>
            <a:xfrm rot="16200000">
              <a:off x="1928794" y="47148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肘形连接符 33"/>
            <p:cNvCxnSpPr/>
            <p:nvPr/>
          </p:nvCxnSpPr>
          <p:spPr>
            <a:xfrm flipV="1">
              <a:off x="5500694"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flipV="1">
              <a:off x="3071802"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flipV="1">
              <a:off x="1714480" y="5143512"/>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7" name="流程图: 或者 36"/>
            <p:cNvSpPr/>
            <p:nvPr/>
          </p:nvSpPr>
          <p:spPr>
            <a:xfrm>
              <a:off x="5817978" y="3929066"/>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a:stCxn id="31" idx="3"/>
              <a:endCxn id="37" idx="4"/>
            </p:cNvCxnSpPr>
            <p:nvPr/>
          </p:nvCxnSpPr>
          <p:spPr>
            <a:xfrm rot="16200000" flipV="1">
              <a:off x="5641477" y="4427038"/>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9" name="流程图: 或者 38"/>
            <p:cNvSpPr/>
            <p:nvPr/>
          </p:nvSpPr>
          <p:spPr>
            <a:xfrm>
              <a:off x="3397460" y="3929066"/>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39"/>
            <p:cNvCxnSpPr>
              <a:stCxn id="32" idx="3"/>
              <a:endCxn id="39" idx="4"/>
            </p:cNvCxnSpPr>
            <p:nvPr/>
          </p:nvCxnSpPr>
          <p:spPr>
            <a:xfrm rot="5400000" flipH="1" flipV="1">
              <a:off x="3216771" y="4427039"/>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1" name="流程图: 或者 40"/>
            <p:cNvSpPr/>
            <p:nvPr/>
          </p:nvSpPr>
          <p:spPr>
            <a:xfrm>
              <a:off x="2040138" y="3929066"/>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a:stCxn id="33" idx="3"/>
              <a:endCxn id="41" idx="4"/>
            </p:cNvCxnSpPr>
            <p:nvPr/>
          </p:nvCxnSpPr>
          <p:spPr>
            <a:xfrm rot="5400000" flipH="1" flipV="1">
              <a:off x="1859449" y="4427039"/>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89"/>
            <p:cNvCxnSpPr>
              <a:stCxn id="9" idx="3"/>
              <a:endCxn id="37" idx="6"/>
            </p:cNvCxnSpPr>
            <p:nvPr/>
          </p:nvCxnSpPr>
          <p:spPr>
            <a:xfrm rot="16200000" flipV="1">
              <a:off x="6355857" y="3712659"/>
              <a:ext cx="678661" cy="132579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7" idx="2"/>
            </p:cNvCxnSpPr>
            <p:nvPr/>
          </p:nvCxnSpPr>
          <p:spPr>
            <a:xfrm rot="10800000" flipV="1">
              <a:off x="4889284" y="4036222"/>
              <a:ext cx="92869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39" idx="6"/>
            </p:cNvCxnSpPr>
            <p:nvPr/>
          </p:nvCxnSpPr>
          <p:spPr>
            <a:xfrm rot="10800000" flipV="1">
              <a:off x="3611774" y="4032035"/>
              <a:ext cx="428628"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2"/>
              <a:endCxn id="41" idx="6"/>
            </p:cNvCxnSpPr>
            <p:nvPr/>
          </p:nvCxnSpPr>
          <p:spPr>
            <a:xfrm rot="10800000">
              <a:off x="2254452" y="4036223"/>
              <a:ext cx="114300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41" idx="2"/>
              <a:endCxn id="13" idx="1"/>
            </p:cNvCxnSpPr>
            <p:nvPr/>
          </p:nvCxnSpPr>
          <p:spPr>
            <a:xfrm rot="10800000" flipV="1">
              <a:off x="1214414" y="4036222"/>
              <a:ext cx="825724" cy="1964545"/>
            </a:xfrm>
            <a:prstGeom prst="bentConnector3">
              <a:avLst>
                <a:gd name="adj1" fmla="val 12768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43372" y="3786190"/>
              <a:ext cx="428628" cy="400110"/>
            </a:xfrm>
            <a:prstGeom prst="rect">
              <a:avLst/>
            </a:prstGeom>
            <a:noFill/>
          </p:spPr>
          <p:txBody>
            <a:bodyPr wrap="square" rtlCol="0">
              <a:spAutoFit/>
            </a:bodyPr>
            <a:lstStyle/>
            <a:p>
              <a:r>
                <a:rPr lang="en-US" altLang="zh-CN" sz="2000" dirty="0" smtClean="0">
                  <a:solidFill>
                    <a:srgbClr val="0000FF"/>
                  </a:solidFill>
                  <a:latin typeface="Times New Roman" pitchFamily="18" charset="0"/>
                  <a:cs typeface="Times New Roman" pitchFamily="18" charset="0"/>
                </a:rPr>
                <a:t>…</a:t>
              </a:r>
              <a:endParaRPr lang="zh-CN" altLang="en-US" sz="2000" dirty="0" smtClean="0">
                <a:solidFill>
                  <a:srgbClr val="0000FF"/>
                </a:solidFill>
                <a:latin typeface="Times New Roman" pitchFamily="18" charset="0"/>
                <a:cs typeface="Times New Roman" pitchFamily="18" charset="0"/>
              </a:endParaRPr>
            </a:p>
          </p:txBody>
        </p:sp>
        <p:sp>
          <p:nvSpPr>
            <p:cNvPr id="49" name="TextBox 48"/>
            <p:cNvSpPr txBox="1"/>
            <p:nvPr/>
          </p:nvSpPr>
          <p:spPr>
            <a:xfrm>
              <a:off x="4143372" y="4714884"/>
              <a:ext cx="428628" cy="400110"/>
            </a:xfrm>
            <a:prstGeom prst="rect">
              <a:avLst/>
            </a:prstGeom>
            <a:noFill/>
          </p:spPr>
          <p:txBody>
            <a:bodyPr wrap="square" rtlCol="0">
              <a:spAutoFit/>
            </a:bodyPr>
            <a:lstStyle/>
            <a:p>
              <a:r>
                <a:rPr lang="en-US" altLang="zh-CN" sz="2000" dirty="0" smtClean="0">
                  <a:solidFill>
                    <a:srgbClr val="0000FF"/>
                  </a:solidFill>
                  <a:latin typeface="Times New Roman" pitchFamily="18" charset="0"/>
                  <a:cs typeface="Times New Roman" pitchFamily="18" charset="0"/>
                </a:rPr>
                <a:t>…</a:t>
              </a:r>
              <a:endParaRPr lang="zh-CN" altLang="en-US" sz="2000" dirty="0" smtClean="0">
                <a:solidFill>
                  <a:srgbClr val="0000FF"/>
                </a:solidFill>
                <a:latin typeface="Times New Roman" pitchFamily="18" charset="0"/>
                <a:cs typeface="Times New Roman" pitchFamily="18" charset="0"/>
              </a:endParaRPr>
            </a:p>
          </p:txBody>
        </p:sp>
        <p:sp>
          <p:nvSpPr>
            <p:cNvPr id="50" name="TextBox 49"/>
            <p:cNvSpPr txBox="1"/>
            <p:nvPr/>
          </p:nvSpPr>
          <p:spPr>
            <a:xfrm>
              <a:off x="4143372" y="5715016"/>
              <a:ext cx="428628" cy="400110"/>
            </a:xfrm>
            <a:prstGeom prst="rect">
              <a:avLst/>
            </a:prstGeom>
            <a:noFill/>
          </p:spPr>
          <p:txBody>
            <a:bodyPr wrap="square" rtlCol="0">
              <a:spAutoFit/>
            </a:bodyPr>
            <a:lstStyle/>
            <a:p>
              <a:r>
                <a:rPr lang="en-US" altLang="zh-CN" sz="2000" dirty="0" smtClean="0">
                  <a:solidFill>
                    <a:srgbClr val="0000FF"/>
                  </a:solidFill>
                  <a:latin typeface="Times New Roman" pitchFamily="18" charset="0"/>
                  <a:cs typeface="Times New Roman" pitchFamily="18" charset="0"/>
                </a:rPr>
                <a:t>…</a:t>
              </a:r>
              <a:endParaRPr lang="zh-CN" altLang="en-US" sz="2000" dirty="0" smtClean="0">
                <a:solidFill>
                  <a:srgbClr val="0000FF"/>
                </a:solidFill>
                <a:latin typeface="Times New Roman" pitchFamily="18" charset="0"/>
                <a:cs typeface="Times New Roman" pitchFamily="18" charset="0"/>
              </a:endParaRPr>
            </a:p>
          </p:txBody>
        </p:sp>
        <p:sp>
          <p:nvSpPr>
            <p:cNvPr id="51" name="TextBox 50"/>
            <p:cNvSpPr txBox="1"/>
            <p:nvPr/>
          </p:nvSpPr>
          <p:spPr>
            <a:xfrm>
              <a:off x="6588030" y="5100592"/>
              <a:ext cx="428628" cy="400110"/>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c</a:t>
              </a:r>
              <a:r>
                <a:rPr lang="en-US" altLang="zh-CN" sz="2000" baseline="-25000" dirty="0" err="1" smtClean="0">
                  <a:latin typeface="Times New Roman" pitchFamily="18" charset="0"/>
                  <a:cs typeface="Times New Roman" pitchFamily="18" charset="0"/>
                </a:rPr>
                <a:t>L</a:t>
              </a:r>
              <a:endParaRPr lang="zh-CN" altLang="en-US" sz="2000" baseline="-25000" dirty="0" smtClean="0">
                <a:latin typeface="Times New Roman" pitchFamily="18" charset="0"/>
                <a:cs typeface="Times New Roman" pitchFamily="18" charset="0"/>
              </a:endParaRPr>
            </a:p>
          </p:txBody>
        </p:sp>
        <p:sp>
          <p:nvSpPr>
            <p:cNvPr id="52" name="TextBox 51"/>
            <p:cNvSpPr txBox="1"/>
            <p:nvPr/>
          </p:nvSpPr>
          <p:spPr>
            <a:xfrm>
              <a:off x="5016394" y="5143512"/>
              <a:ext cx="571504"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c</a:t>
              </a:r>
              <a:r>
                <a:rPr lang="en-US" altLang="zh-CN" sz="2000" baseline="-25000" dirty="0" smtClean="0">
                  <a:latin typeface="Times New Roman" pitchFamily="18" charset="0"/>
                  <a:cs typeface="Times New Roman" pitchFamily="18" charset="0"/>
                </a:rPr>
                <a:t>L-1</a:t>
              </a:r>
              <a:endParaRPr lang="zh-CN" altLang="en-US" sz="2000" baseline="-25000" dirty="0" smtClean="0">
                <a:latin typeface="Times New Roman" pitchFamily="18" charset="0"/>
                <a:cs typeface="Times New Roman" pitchFamily="18" charset="0"/>
              </a:endParaRPr>
            </a:p>
          </p:txBody>
        </p:sp>
        <p:sp>
          <p:nvSpPr>
            <p:cNvPr id="53" name="TextBox 52"/>
            <p:cNvSpPr txBox="1"/>
            <p:nvPr/>
          </p:nvSpPr>
          <p:spPr>
            <a:xfrm>
              <a:off x="2714612" y="5072074"/>
              <a:ext cx="428628"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c</a:t>
              </a:r>
              <a:r>
                <a:rPr lang="en-US" altLang="zh-CN" sz="2000" baseline="-25000" dirty="0" smtClean="0">
                  <a:latin typeface="Times New Roman" pitchFamily="18" charset="0"/>
                  <a:cs typeface="Times New Roman" pitchFamily="18" charset="0"/>
                </a:rPr>
                <a:t>2</a:t>
              </a:r>
              <a:endParaRPr lang="zh-CN" altLang="en-US" sz="2000" baseline="-25000" dirty="0" smtClean="0">
                <a:latin typeface="Times New Roman" pitchFamily="18" charset="0"/>
                <a:cs typeface="Times New Roman" pitchFamily="18" charset="0"/>
              </a:endParaRPr>
            </a:p>
          </p:txBody>
        </p:sp>
        <p:sp>
          <p:nvSpPr>
            <p:cNvPr id="54" name="TextBox 53"/>
            <p:cNvSpPr txBox="1"/>
            <p:nvPr/>
          </p:nvSpPr>
          <p:spPr>
            <a:xfrm>
              <a:off x="1357290" y="5072074"/>
              <a:ext cx="428628"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c</a:t>
              </a:r>
              <a:r>
                <a:rPr lang="en-US" altLang="zh-CN" sz="2000" baseline="-25000" dirty="0" smtClean="0">
                  <a:latin typeface="Times New Roman" pitchFamily="18" charset="0"/>
                  <a:cs typeface="Times New Roman" pitchFamily="18" charset="0"/>
                </a:rPr>
                <a:t>1</a:t>
              </a:r>
              <a:endParaRPr lang="zh-CN" altLang="en-US" sz="2000" baseline="-25000" dirty="0" smtClean="0">
                <a:latin typeface="Times New Roman" pitchFamily="18" charset="0"/>
                <a:cs typeface="Times New Roman" pitchFamily="18" charset="0"/>
              </a:endParaRPr>
            </a:p>
          </p:txBody>
        </p:sp>
        <p:sp>
          <p:nvSpPr>
            <p:cNvPr id="55" name="TextBox 54"/>
            <p:cNvSpPr txBox="1"/>
            <p:nvPr/>
          </p:nvSpPr>
          <p:spPr>
            <a:xfrm>
              <a:off x="1000100" y="4743402"/>
              <a:ext cx="428628" cy="400110"/>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s</a:t>
              </a:r>
              <a:r>
                <a:rPr lang="en-US" altLang="zh-CN" sz="2000" baseline="-25000" dirty="0" err="1" smtClean="0">
                  <a:latin typeface="Times New Roman" pitchFamily="18" charset="0"/>
                  <a:cs typeface="Times New Roman" pitchFamily="18" charset="0"/>
                </a:rPr>
                <a:t>j</a:t>
              </a:r>
              <a:endParaRPr lang="zh-CN" altLang="en-US" sz="2000" baseline="-25000" dirty="0" smtClean="0">
                <a:latin typeface="Times New Roman" pitchFamily="18" charset="0"/>
                <a:cs typeface="Times New Roman" pitchFamily="18" charset="0"/>
              </a:endParaRPr>
            </a:p>
          </p:txBody>
        </p:sp>
        <p:sp>
          <p:nvSpPr>
            <p:cNvPr id="56" name="TextBox 55"/>
            <p:cNvSpPr txBox="1"/>
            <p:nvPr/>
          </p:nvSpPr>
          <p:spPr>
            <a:xfrm>
              <a:off x="7858148" y="5786454"/>
              <a:ext cx="714380" cy="400110"/>
            </a:xfrm>
            <a:prstGeom prst="rect">
              <a:avLst/>
            </a:prstGeom>
            <a:noFill/>
          </p:spPr>
          <p:txBody>
            <a:bodyPr wrap="square" rtlCol="0">
              <a:spAutoFit/>
            </a:bodyPr>
            <a:lstStyle/>
            <a:p>
              <a:r>
                <a:rPr lang="zh-CN" altLang="en-US" sz="2000" dirty="0" smtClean="0">
                  <a:latin typeface="仿宋_GB2312" pitchFamily="49" charset="-122"/>
                  <a:ea typeface="仿宋_GB2312" pitchFamily="49" charset="-122"/>
                  <a:cs typeface="Times New Roman" pitchFamily="18" charset="0"/>
                </a:rPr>
                <a:t>输出</a:t>
              </a:r>
              <a:endParaRPr lang="zh-CN" altLang="en-US" sz="2000" baseline="-25000" dirty="0" smtClean="0">
                <a:latin typeface="仿宋_GB2312" pitchFamily="49" charset="-122"/>
                <a:ea typeface="仿宋_GB2312" pitchFamily="49"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a:t>
            </a:fld>
            <a:endParaRPr lang="en-US" altLang="zh-CN" dirty="0"/>
          </a:p>
        </p:txBody>
      </p:sp>
      <p:sp>
        <p:nvSpPr>
          <p:cNvPr id="57" name="流程图: 可选过程 5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58" name="流程图: 可选过程 5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59" name="流程图: 可选过程 5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60" name="流程图: 可选过程 5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957374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Bef>
                <a:spcPts val="600"/>
              </a:spcBef>
              <a:spcAft>
                <a:spcPts val="600"/>
              </a:spcAft>
              <a:buNone/>
            </a:pPr>
            <a:r>
              <a:rPr lang="zh-CN" altLang="en-US" dirty="0" smtClean="0">
                <a:solidFill>
                  <a:srgbClr val="FF0000"/>
                </a:solidFill>
              </a:rPr>
              <a:t>定义</a:t>
            </a:r>
            <a:r>
              <a:rPr lang="zh-CN" altLang="en-US" dirty="0" smtClean="0"/>
              <a:t>：如前图的长为</a:t>
            </a:r>
            <a:r>
              <a:rPr lang="en-US" altLang="zh-CN" dirty="0" smtClean="0"/>
              <a:t>L</a:t>
            </a:r>
            <a:r>
              <a:rPr lang="zh-CN" altLang="en-US" dirty="0" smtClean="0"/>
              <a:t>的</a:t>
            </a:r>
            <a:r>
              <a:rPr lang="en-US" altLang="zh-CN" dirty="0" smtClean="0"/>
              <a:t>LFSR</a:t>
            </a:r>
            <a:r>
              <a:rPr lang="zh-CN" altLang="en-US" dirty="0" smtClean="0"/>
              <a:t>可记为</a:t>
            </a:r>
            <a:r>
              <a:rPr lang="en-US" altLang="zh-CN" dirty="0" smtClean="0"/>
              <a:t>(L,C(D))</a:t>
            </a:r>
            <a:r>
              <a:rPr lang="zh-CN" altLang="en-US" dirty="0" smtClean="0"/>
              <a:t>，其中</a:t>
            </a:r>
            <a:r>
              <a:rPr lang="en-US" altLang="zh-CN" dirty="0" smtClean="0"/>
              <a:t>C(D)=1+c</a:t>
            </a:r>
            <a:r>
              <a:rPr lang="en-US" altLang="zh-CN" baseline="-25000" dirty="0" smtClean="0"/>
              <a:t>1</a:t>
            </a:r>
            <a:r>
              <a:rPr lang="en-US" altLang="zh-CN" dirty="0" smtClean="0"/>
              <a:t>D+c</a:t>
            </a:r>
            <a:r>
              <a:rPr lang="en-US" altLang="zh-CN" baseline="-25000" dirty="0" smtClean="0"/>
              <a:t>2</a:t>
            </a:r>
            <a:r>
              <a:rPr lang="en-US" altLang="zh-CN" dirty="0" smtClean="0"/>
              <a:t>D</a:t>
            </a:r>
            <a:r>
              <a:rPr lang="en-US" altLang="zh-CN" baseline="30000" dirty="0" smtClean="0"/>
              <a:t>2</a:t>
            </a:r>
            <a:r>
              <a:rPr lang="en-US" altLang="zh-CN" dirty="0" smtClean="0"/>
              <a:t>+…+</a:t>
            </a:r>
            <a:r>
              <a:rPr lang="en-US" altLang="zh-CN" dirty="0" err="1" smtClean="0"/>
              <a:t>c</a:t>
            </a:r>
            <a:r>
              <a:rPr lang="en-US" altLang="zh-CN" baseline="-25000" dirty="0" err="1" smtClean="0"/>
              <a:t>L</a:t>
            </a:r>
            <a:r>
              <a:rPr lang="en-US" altLang="zh-CN" dirty="0" err="1" smtClean="0"/>
              <a:t>D</a:t>
            </a:r>
            <a:r>
              <a:rPr lang="en-US" altLang="zh-CN" baseline="30000" dirty="0" err="1" smtClean="0"/>
              <a:t>L</a:t>
            </a:r>
            <a:r>
              <a:rPr lang="en-US" altLang="zh-CN" dirty="0" err="1" smtClean="0"/>
              <a:t>∈GF</a:t>
            </a:r>
            <a:r>
              <a:rPr lang="en-US" altLang="zh-CN" dirty="0" smtClean="0"/>
              <a:t>(2</a:t>
            </a:r>
            <a:r>
              <a:rPr lang="en-US" altLang="zh-CN" baseline="30000" dirty="0" smtClean="0"/>
              <a:t>D</a:t>
            </a:r>
            <a:r>
              <a:rPr lang="en-US" altLang="zh-CN" dirty="0" smtClean="0"/>
              <a:t>)</a:t>
            </a:r>
            <a:r>
              <a:rPr lang="zh-CN" altLang="en-US" dirty="0" smtClean="0"/>
              <a:t>为</a:t>
            </a:r>
            <a:r>
              <a:rPr lang="zh-CN" altLang="en-US" dirty="0" smtClean="0">
                <a:solidFill>
                  <a:srgbClr val="FF0000"/>
                </a:solidFill>
              </a:rPr>
              <a:t>联结多项式</a:t>
            </a:r>
            <a:endParaRPr lang="en-US" altLang="zh-CN" dirty="0" smtClean="0"/>
          </a:p>
          <a:p>
            <a:pPr lvl="1">
              <a:spcBef>
                <a:spcPts val="600"/>
              </a:spcBef>
              <a:spcAft>
                <a:spcPts val="600"/>
              </a:spcAft>
            </a:pPr>
            <a:r>
              <a:rPr lang="zh-CN" altLang="en-US" dirty="0" smtClean="0"/>
              <a:t>若</a:t>
            </a:r>
            <a:r>
              <a:rPr lang="en-US" altLang="zh-CN" dirty="0" smtClean="0"/>
              <a:t>C(D)</a:t>
            </a:r>
            <a:r>
              <a:rPr lang="zh-CN" altLang="en-US" dirty="0" smtClean="0"/>
              <a:t>的次数为</a:t>
            </a:r>
            <a:r>
              <a:rPr lang="en-US" altLang="zh-CN" dirty="0" smtClean="0"/>
              <a:t>L</a:t>
            </a:r>
            <a:r>
              <a:rPr lang="zh-CN" altLang="en-US" dirty="0" smtClean="0"/>
              <a:t>（即</a:t>
            </a:r>
            <a:r>
              <a:rPr lang="en-US" altLang="zh-CN" dirty="0" err="1" smtClean="0"/>
              <a:t>c</a:t>
            </a:r>
            <a:r>
              <a:rPr lang="en-US" altLang="zh-CN" baseline="-25000" dirty="0" err="1" smtClean="0"/>
              <a:t>L</a:t>
            </a:r>
            <a:r>
              <a:rPr lang="en-US" altLang="zh-CN" dirty="0" smtClean="0"/>
              <a:t>=1)</a:t>
            </a:r>
            <a:r>
              <a:rPr lang="zh-CN" altLang="en-US" dirty="0" smtClean="0"/>
              <a:t>，则称此</a:t>
            </a:r>
            <a:r>
              <a:rPr lang="en-US" altLang="zh-CN" dirty="0" smtClean="0"/>
              <a:t>LFSR</a:t>
            </a:r>
            <a:r>
              <a:rPr lang="zh-CN" altLang="en-US" dirty="0" smtClean="0"/>
              <a:t>为</a:t>
            </a:r>
            <a:r>
              <a:rPr lang="zh-CN" altLang="en-US" dirty="0" smtClean="0">
                <a:solidFill>
                  <a:srgbClr val="FF0000"/>
                </a:solidFill>
              </a:rPr>
              <a:t>非奇异</a:t>
            </a:r>
            <a:r>
              <a:rPr lang="zh-CN" altLang="en-US" dirty="0" smtClean="0"/>
              <a:t>的</a:t>
            </a:r>
            <a:endParaRPr lang="en-US" altLang="zh-CN" dirty="0" smtClean="0"/>
          </a:p>
          <a:p>
            <a:pPr lvl="1">
              <a:spcBef>
                <a:spcPts val="600"/>
              </a:spcBef>
              <a:spcAft>
                <a:spcPts val="600"/>
              </a:spcAft>
            </a:pPr>
            <a:r>
              <a:rPr lang="zh-CN" altLang="en-US" dirty="0" smtClean="0"/>
              <a:t>各级的初始值</a:t>
            </a:r>
            <a:r>
              <a:rPr lang="en-US" altLang="zh-CN" dirty="0" smtClean="0"/>
              <a:t>[s</a:t>
            </a:r>
            <a:r>
              <a:rPr lang="en-US" altLang="zh-CN" sz="2400" baseline="-25000" dirty="0" smtClean="0"/>
              <a:t>L-1</a:t>
            </a:r>
            <a:r>
              <a:rPr lang="en-US" altLang="zh-CN" dirty="0" smtClean="0"/>
              <a:t>,…,s</a:t>
            </a:r>
            <a:r>
              <a:rPr lang="en-US" altLang="zh-CN" sz="2400" baseline="-25000" dirty="0" smtClean="0"/>
              <a:t>1</a:t>
            </a:r>
            <a:r>
              <a:rPr lang="en-US" altLang="zh-CN" dirty="0" smtClean="0"/>
              <a:t>,s</a:t>
            </a:r>
            <a:r>
              <a:rPr lang="en-US" altLang="zh-CN" sz="2400" baseline="-25000" dirty="0" smtClean="0"/>
              <a:t>0</a:t>
            </a:r>
            <a:r>
              <a:rPr lang="en-US" altLang="zh-CN" dirty="0" smtClean="0"/>
              <a:t>]</a:t>
            </a:r>
            <a:r>
              <a:rPr lang="zh-CN" altLang="en-US" dirty="0" smtClean="0"/>
              <a:t>称为该</a:t>
            </a:r>
            <a:r>
              <a:rPr lang="en-US" altLang="zh-CN" dirty="0" smtClean="0"/>
              <a:t>LFSR</a:t>
            </a:r>
            <a:r>
              <a:rPr lang="zh-CN" altLang="en-US" dirty="0" smtClean="0"/>
              <a:t>的</a:t>
            </a:r>
            <a:r>
              <a:rPr lang="zh-CN" altLang="en-US" dirty="0" smtClean="0">
                <a:solidFill>
                  <a:srgbClr val="FF0000"/>
                </a:solidFill>
              </a:rPr>
              <a:t>初始状态</a:t>
            </a:r>
            <a:endParaRPr lang="en-US" altLang="zh-CN" dirty="0" smtClean="0"/>
          </a:p>
          <a:p>
            <a:endParaRPr lang="en-US" altLang="zh-CN" dirty="0" smtClean="0"/>
          </a:p>
          <a:p>
            <a:r>
              <a:rPr lang="zh-CN" altLang="en-US" dirty="0" smtClean="0"/>
              <a:t>初始状态为</a:t>
            </a:r>
            <a:r>
              <a:rPr lang="en-US" altLang="zh-CN" dirty="0" smtClean="0"/>
              <a:t>[s</a:t>
            </a:r>
            <a:r>
              <a:rPr lang="en-US" altLang="zh-CN" baseline="-25000" dirty="0" smtClean="0"/>
              <a:t>L-1</a:t>
            </a:r>
            <a:r>
              <a:rPr lang="en-US" altLang="zh-CN" dirty="0" smtClean="0"/>
              <a:t>,…,s</a:t>
            </a:r>
            <a:r>
              <a:rPr lang="en-US" altLang="zh-CN" baseline="-25000" dirty="0" smtClean="0"/>
              <a:t>1</a:t>
            </a:r>
            <a:r>
              <a:rPr lang="en-US" altLang="zh-CN" dirty="0" smtClean="0"/>
              <a:t>,s</a:t>
            </a:r>
            <a:r>
              <a:rPr lang="en-US" altLang="zh-CN" baseline="-25000" dirty="0" smtClean="0"/>
              <a:t>0</a:t>
            </a:r>
            <a:r>
              <a:rPr lang="en-US" altLang="zh-CN" dirty="0" smtClean="0"/>
              <a:t>]</a:t>
            </a:r>
            <a:r>
              <a:rPr lang="zh-CN" altLang="en-US" dirty="0" smtClean="0"/>
              <a:t>的</a:t>
            </a:r>
            <a:r>
              <a:rPr lang="en-US" altLang="zh-CN" dirty="0" smtClean="0"/>
              <a:t>LFSR</a:t>
            </a:r>
            <a:r>
              <a:rPr lang="zh-CN" altLang="en-US" dirty="0" smtClean="0"/>
              <a:t>，输出序列</a:t>
            </a:r>
            <a:r>
              <a:rPr lang="en-US" altLang="zh-CN" dirty="0" smtClean="0"/>
              <a:t>s=s</a:t>
            </a:r>
            <a:r>
              <a:rPr lang="en-US" altLang="zh-CN" baseline="-25000" dirty="0" smtClean="0"/>
              <a:t>0</a:t>
            </a:r>
            <a:r>
              <a:rPr lang="en-US" altLang="zh-CN" dirty="0" smtClean="0"/>
              <a:t>,s</a:t>
            </a:r>
            <a:r>
              <a:rPr lang="en-US" altLang="zh-CN" baseline="-25000" dirty="0" smtClean="0"/>
              <a:t>1</a:t>
            </a:r>
            <a:r>
              <a:rPr lang="en-US" altLang="zh-CN" dirty="0" smtClean="0"/>
              <a:t>,…</a:t>
            </a:r>
            <a:r>
              <a:rPr lang="zh-CN" altLang="en-US" dirty="0" smtClean="0"/>
              <a:t>为</a:t>
            </a:r>
            <a:endParaRPr lang="en-US" altLang="zh-CN" dirty="0" smtClean="0"/>
          </a:p>
          <a:p>
            <a:pPr>
              <a:buNone/>
            </a:pPr>
            <a:r>
              <a:rPr lang="en-US" altLang="zh-CN" dirty="0" smtClean="0"/>
              <a:t>		</a:t>
            </a:r>
            <a:r>
              <a:rPr lang="en-US" altLang="zh-CN" dirty="0" err="1" smtClean="0"/>
              <a:t>s</a:t>
            </a:r>
            <a:r>
              <a:rPr lang="en-US" altLang="zh-CN" baseline="-25000" dirty="0" err="1" smtClean="0"/>
              <a:t>j</a:t>
            </a:r>
            <a:r>
              <a:rPr lang="en-US" altLang="zh-CN" dirty="0" smtClean="0"/>
              <a:t>=(c</a:t>
            </a:r>
            <a:r>
              <a:rPr lang="en-US" altLang="zh-CN" baseline="-25000" dirty="0" smtClean="0"/>
              <a:t>1</a:t>
            </a:r>
            <a:r>
              <a:rPr lang="en-US" altLang="zh-CN" dirty="0" smtClean="0"/>
              <a:t>s</a:t>
            </a:r>
            <a:r>
              <a:rPr lang="en-US" altLang="zh-CN" baseline="-25000" dirty="0" smtClean="0"/>
              <a:t>j-1</a:t>
            </a:r>
            <a:r>
              <a:rPr lang="en-US" altLang="zh-CN" dirty="0" smtClean="0"/>
              <a:t>+c</a:t>
            </a:r>
            <a:r>
              <a:rPr lang="en-US" altLang="zh-CN" baseline="-25000" dirty="0" smtClean="0"/>
              <a:t>2</a:t>
            </a:r>
            <a:r>
              <a:rPr lang="en-US" altLang="zh-CN" dirty="0" smtClean="0"/>
              <a:t>s</a:t>
            </a:r>
            <a:r>
              <a:rPr lang="en-US" altLang="zh-CN" baseline="-25000" dirty="0" smtClean="0"/>
              <a:t>j-2</a:t>
            </a:r>
            <a:r>
              <a:rPr lang="en-US" altLang="zh-CN" dirty="0" smtClean="0"/>
              <a:t>+…+</a:t>
            </a:r>
            <a:r>
              <a:rPr lang="en-US" altLang="zh-CN" dirty="0" err="1" smtClean="0"/>
              <a:t>c</a:t>
            </a:r>
            <a:r>
              <a:rPr lang="en-US" altLang="zh-CN" baseline="-25000" dirty="0" err="1" smtClean="0"/>
              <a:t>L</a:t>
            </a:r>
            <a:r>
              <a:rPr lang="en-US" altLang="zh-CN" dirty="0" err="1" smtClean="0"/>
              <a:t>s</a:t>
            </a:r>
            <a:r>
              <a:rPr lang="en-US" altLang="zh-CN" baseline="-25000" dirty="0" err="1" smtClean="0"/>
              <a:t>j</a:t>
            </a:r>
            <a:r>
              <a:rPr lang="en-US" altLang="zh-CN" baseline="-25000" dirty="0" smtClean="0"/>
              <a:t>-L</a:t>
            </a:r>
            <a:r>
              <a:rPr lang="en-US" altLang="zh-CN" dirty="0" smtClean="0"/>
              <a:t>)</a:t>
            </a:r>
            <a:r>
              <a:rPr lang="zh-CN" altLang="en-US" dirty="0" smtClean="0"/>
              <a:t> </a:t>
            </a:r>
            <a:r>
              <a:rPr lang="en-US" altLang="zh-CN" dirty="0" smtClean="0"/>
              <a:t>mod 2, </a:t>
            </a:r>
            <a:r>
              <a:rPr lang="en-US" altLang="zh-CN" dirty="0" err="1" smtClean="0"/>
              <a:t>j≥L</a:t>
            </a:r>
            <a:endParaRPr lang="en-US" altLang="zh-CN" dirty="0" smtClean="0"/>
          </a:p>
          <a:p>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895969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357188"/>
            <a:ext cx="8472487" cy="6000750"/>
          </a:xfrm>
        </p:spPr>
        <p:txBody>
          <a:bodyPr/>
          <a:lstStyle/>
          <a:p>
            <a:r>
              <a:rPr lang="zh-CN" altLang="en-US" dirty="0" smtClean="0"/>
              <a:t>例：</a:t>
            </a:r>
            <a:r>
              <a:rPr lang="en-US" altLang="zh-CN" dirty="0" smtClean="0"/>
              <a:t>LFSR&lt;4,1+D+D</a:t>
            </a:r>
            <a:r>
              <a:rPr lang="en-US" altLang="zh-CN" baseline="30000" dirty="0" smtClean="0"/>
              <a:t>4</a:t>
            </a:r>
            <a:r>
              <a:rPr lang="en-US" altLang="zh-CN" dirty="0" smtClean="0"/>
              <a:t>&gt;</a:t>
            </a:r>
            <a:r>
              <a:rPr lang="zh-CN" altLang="en-US" dirty="0" smtClean="0"/>
              <a:t>，初始状态</a:t>
            </a:r>
            <a:r>
              <a:rPr lang="en-US" altLang="zh-CN" dirty="0" smtClean="0"/>
              <a:t>[0,1,1,0]</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r>
              <a:rPr lang="zh-CN" altLang="en-US" dirty="0" smtClean="0"/>
              <a:t>输出为</a:t>
            </a:r>
            <a:r>
              <a:rPr lang="en-US" altLang="zh-CN" dirty="0" smtClean="0"/>
              <a:t>s=0,1,1,0,0,1,0,0,0,1,1,1,1,0,1,…</a:t>
            </a:r>
          </a:p>
          <a:p>
            <a:pPr>
              <a:buNone/>
            </a:pPr>
            <a:r>
              <a:rPr lang="en-US" altLang="zh-CN" dirty="0"/>
              <a:t> </a:t>
            </a:r>
            <a:r>
              <a:rPr lang="en-US" altLang="zh-CN" dirty="0" smtClean="0"/>
              <a:t> </a:t>
            </a:r>
            <a:r>
              <a:rPr lang="zh-CN" altLang="en-US" dirty="0" smtClean="0"/>
              <a:t>周期</a:t>
            </a:r>
            <a:r>
              <a:rPr lang="en-US" altLang="zh-CN" dirty="0" smtClean="0"/>
              <a:t>15</a:t>
            </a:r>
            <a:endParaRPr lang="zh-CN" altLang="en-US" dirty="0"/>
          </a:p>
        </p:txBody>
      </p:sp>
      <p:grpSp>
        <p:nvGrpSpPr>
          <p:cNvPr id="62" name="组合 61"/>
          <p:cNvGrpSpPr/>
          <p:nvPr/>
        </p:nvGrpSpPr>
        <p:grpSpPr>
          <a:xfrm>
            <a:off x="2071670" y="1214422"/>
            <a:ext cx="6143668" cy="1285884"/>
            <a:chOff x="2214546" y="3643314"/>
            <a:chExt cx="6143668" cy="1285884"/>
          </a:xfrm>
        </p:grpSpPr>
        <p:sp>
          <p:nvSpPr>
            <p:cNvPr id="8" name="矩形 7"/>
            <p:cNvSpPr/>
            <p:nvPr/>
          </p:nvSpPr>
          <p:spPr>
            <a:xfrm>
              <a:off x="6286512"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0</a:t>
              </a:r>
              <a:endParaRPr lang="zh-CN" altLang="en-US" sz="1600" dirty="0">
                <a:solidFill>
                  <a:schemeClr val="tx1"/>
                </a:solidFill>
                <a:latin typeface="仿宋_GB2312" pitchFamily="49" charset="-122"/>
                <a:ea typeface="仿宋_GB2312" pitchFamily="49" charset="-122"/>
              </a:endParaRPr>
            </a:p>
          </p:txBody>
        </p:sp>
        <p:sp>
          <p:nvSpPr>
            <p:cNvPr id="9" name="矩形 8"/>
            <p:cNvSpPr/>
            <p:nvPr/>
          </p:nvSpPr>
          <p:spPr>
            <a:xfrm>
              <a:off x="4929190"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1</a:t>
              </a:r>
              <a:endParaRPr lang="zh-CN" altLang="en-US" sz="1600" dirty="0">
                <a:solidFill>
                  <a:schemeClr val="tx1"/>
                </a:solidFill>
                <a:latin typeface="Times New Roman" pitchFamily="18" charset="0"/>
                <a:ea typeface="仿宋_GB2312" pitchFamily="49" charset="-122"/>
                <a:cs typeface="Times New Roman" pitchFamily="18" charset="0"/>
              </a:endParaRPr>
            </a:p>
          </p:txBody>
        </p:sp>
        <p:sp>
          <p:nvSpPr>
            <p:cNvPr id="10" name="矩形 9"/>
            <p:cNvSpPr/>
            <p:nvPr/>
          </p:nvSpPr>
          <p:spPr>
            <a:xfrm>
              <a:off x="3571868"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仿宋_GB2312" pitchFamily="49" charset="-122"/>
                  <a:ea typeface="仿宋_GB2312" pitchFamily="49" charset="-122"/>
                </a:rPr>
                <a:t>2</a:t>
              </a:r>
              <a:endParaRPr lang="zh-CN" altLang="en-US" sz="1600" dirty="0">
                <a:solidFill>
                  <a:schemeClr val="tx1"/>
                </a:solidFill>
                <a:latin typeface="Times New Roman" pitchFamily="18" charset="0"/>
                <a:ea typeface="仿宋_GB2312" pitchFamily="49" charset="-122"/>
                <a:cs typeface="Times New Roman" pitchFamily="18" charset="0"/>
              </a:endParaRPr>
            </a:p>
          </p:txBody>
        </p:sp>
        <p:sp>
          <p:nvSpPr>
            <p:cNvPr id="11" name="矩形 10"/>
            <p:cNvSpPr/>
            <p:nvPr/>
          </p:nvSpPr>
          <p:spPr>
            <a:xfrm>
              <a:off x="2214546" y="450057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仿宋_GB2312" pitchFamily="49" charset="-122"/>
                  <a:ea typeface="仿宋_GB2312" pitchFamily="49" charset="-122"/>
                </a:rPr>
                <a:t>3</a:t>
              </a:r>
              <a:endParaRPr lang="zh-CN" altLang="en-US" sz="1600" dirty="0">
                <a:solidFill>
                  <a:schemeClr val="tx1"/>
                </a:solidFill>
                <a:latin typeface="Times New Roman" pitchFamily="18" charset="0"/>
                <a:ea typeface="仿宋_GB2312" pitchFamily="49" charset="-122"/>
                <a:cs typeface="Times New Roman" pitchFamily="18" charset="0"/>
              </a:endParaRPr>
            </a:p>
          </p:txBody>
        </p:sp>
        <p:cxnSp>
          <p:nvCxnSpPr>
            <p:cNvPr id="12" name="直接箭头连接符 11"/>
            <p:cNvCxnSpPr>
              <a:stCxn id="8" idx="3"/>
            </p:cNvCxnSpPr>
            <p:nvPr/>
          </p:nvCxnSpPr>
          <p:spPr>
            <a:xfrm>
              <a:off x="6929454"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a:endCxn id="8" idx="1"/>
            </p:cNvCxnSpPr>
            <p:nvPr/>
          </p:nvCxnSpPr>
          <p:spPr>
            <a:xfrm>
              <a:off x="5572132" y="4714884"/>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286644"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p:cNvCxnSpPr>
            <p:nvPr/>
          </p:nvCxnSpPr>
          <p:spPr>
            <a:xfrm>
              <a:off x="2857488"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 idx="1"/>
            </p:cNvCxnSpPr>
            <p:nvPr/>
          </p:nvCxnSpPr>
          <p:spPr>
            <a:xfrm>
              <a:off x="3214678" y="471488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流程图: 联系 19"/>
            <p:cNvSpPr/>
            <p:nvPr/>
          </p:nvSpPr>
          <p:spPr>
            <a:xfrm>
              <a:off x="7250082" y="465921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联系 21"/>
            <p:cNvSpPr/>
            <p:nvPr/>
          </p:nvSpPr>
          <p:spPr>
            <a:xfrm>
              <a:off x="3159006" y="467832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10" idx="3"/>
              <a:endCxn id="9" idx="1"/>
            </p:cNvCxnSpPr>
            <p:nvPr/>
          </p:nvCxnSpPr>
          <p:spPr>
            <a:xfrm>
              <a:off x="4214810" y="4714884"/>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0"/>
              <a:endCxn id="39" idx="4"/>
            </p:cNvCxnSpPr>
            <p:nvPr/>
          </p:nvCxnSpPr>
          <p:spPr>
            <a:xfrm rot="5400000" flipH="1" flipV="1">
              <a:off x="2805588" y="4265046"/>
              <a:ext cx="820694" cy="585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9" name="流程图: 或者 38"/>
            <p:cNvSpPr/>
            <p:nvPr/>
          </p:nvSpPr>
          <p:spPr>
            <a:xfrm>
              <a:off x="3111708" y="3643314"/>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肘形连接符 44"/>
            <p:cNvCxnSpPr>
              <a:stCxn id="39" idx="2"/>
              <a:endCxn id="11" idx="1"/>
            </p:cNvCxnSpPr>
            <p:nvPr/>
          </p:nvCxnSpPr>
          <p:spPr>
            <a:xfrm rot="10800000" flipV="1">
              <a:off x="2214546" y="3750470"/>
              <a:ext cx="897162" cy="964413"/>
            </a:xfrm>
            <a:prstGeom prst="bentConnector3">
              <a:avLst>
                <a:gd name="adj1" fmla="val 12548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643834" y="4500570"/>
              <a:ext cx="714380" cy="400110"/>
            </a:xfrm>
            <a:prstGeom prst="rect">
              <a:avLst/>
            </a:prstGeom>
            <a:noFill/>
          </p:spPr>
          <p:txBody>
            <a:bodyPr wrap="square" rtlCol="0">
              <a:spAutoFit/>
            </a:bodyPr>
            <a:lstStyle/>
            <a:p>
              <a:r>
                <a:rPr lang="zh-CN" altLang="en-US" sz="2000" dirty="0" smtClean="0">
                  <a:latin typeface="仿宋_GB2312" pitchFamily="49" charset="-122"/>
                  <a:ea typeface="仿宋_GB2312" pitchFamily="49" charset="-122"/>
                  <a:cs typeface="Times New Roman" pitchFamily="18" charset="0"/>
                </a:rPr>
                <a:t>输出</a:t>
              </a:r>
              <a:endParaRPr lang="zh-CN" altLang="en-US" sz="2000" baseline="-25000" dirty="0" smtClean="0">
                <a:latin typeface="仿宋_GB2312" pitchFamily="49" charset="-122"/>
                <a:ea typeface="仿宋_GB2312" pitchFamily="49" charset="-122"/>
                <a:cs typeface="Times New Roman" pitchFamily="18" charset="0"/>
              </a:endParaRPr>
            </a:p>
          </p:txBody>
        </p:sp>
        <p:cxnSp>
          <p:nvCxnSpPr>
            <p:cNvPr id="58" name="肘形连接符 57"/>
            <p:cNvCxnSpPr>
              <a:stCxn id="20" idx="0"/>
              <a:endCxn id="39" idx="6"/>
            </p:cNvCxnSpPr>
            <p:nvPr/>
          </p:nvCxnSpPr>
          <p:spPr>
            <a:xfrm rot="16200000" flipV="1">
              <a:off x="4860682" y="2215812"/>
              <a:ext cx="908741" cy="397806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63" name="表格 62"/>
          <p:cNvGraphicFramePr>
            <a:graphicFrameLocks noGrp="1"/>
          </p:cNvGraphicFramePr>
          <p:nvPr/>
        </p:nvGraphicFramePr>
        <p:xfrm>
          <a:off x="571468" y="3000372"/>
          <a:ext cx="8001060" cy="2225040"/>
        </p:xfrm>
        <a:graphic>
          <a:graphicData uri="http://schemas.openxmlformats.org/drawingml/2006/table">
            <a:tbl>
              <a:tblPr firstRow="1" bandRow="1">
                <a:tableStyleId>{5C22544A-7EE6-4342-B048-85BDC9FD1C3A}</a:tableStyleId>
              </a:tblPr>
              <a:tblGrid>
                <a:gridCol w="533404"/>
                <a:gridCol w="533404"/>
                <a:gridCol w="533404"/>
                <a:gridCol w="533404"/>
                <a:gridCol w="533404"/>
                <a:gridCol w="533404"/>
                <a:gridCol w="533404"/>
                <a:gridCol w="533404"/>
                <a:gridCol w="533404"/>
                <a:gridCol w="533404"/>
                <a:gridCol w="533404"/>
                <a:gridCol w="533404"/>
                <a:gridCol w="533404"/>
                <a:gridCol w="533404"/>
                <a:gridCol w="533404"/>
              </a:tblGrid>
              <a:tr h="370840">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t</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b="0" dirty="0" smtClean="0">
                          <a:solidFill>
                            <a:schemeClr val="tx1"/>
                          </a:solidFill>
                          <a:latin typeface="Times New Roman" pitchFamily="18" charset="0"/>
                          <a:ea typeface="仿宋_GB2312" pitchFamily="49" charset="-122"/>
                          <a:cs typeface="Times New Roman" pitchFamily="18" charset="0"/>
                        </a:rPr>
                        <a:t>3</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sz="1800" b="0" kern="1200" dirty="0" smtClean="0">
                          <a:solidFill>
                            <a:schemeClr val="tx1"/>
                          </a:solidFill>
                          <a:latin typeface="Times New Roman" pitchFamily="18" charset="0"/>
                          <a:ea typeface="仿宋_GB2312" pitchFamily="49" charset="-122"/>
                          <a:cs typeface="Times New Roman" pitchFamily="18" charset="0"/>
                        </a:rPr>
                        <a:t>2</a:t>
                      </a:r>
                      <a:endParaRPr lang="zh-CN" altLang="en-US" sz="1800" b="0" kern="1200" dirty="0" smtClean="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t</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b="0" dirty="0" smtClean="0">
                          <a:solidFill>
                            <a:schemeClr val="tx1"/>
                          </a:solidFill>
                          <a:latin typeface="Times New Roman" pitchFamily="18" charset="0"/>
                          <a:ea typeface="仿宋_GB2312" pitchFamily="49" charset="-122"/>
                          <a:cs typeface="Times New Roman" pitchFamily="18" charset="0"/>
                        </a:rPr>
                        <a:t>3</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sz="1800" b="0" kern="1200" dirty="0" smtClean="0">
                          <a:solidFill>
                            <a:schemeClr val="tx1"/>
                          </a:solidFill>
                          <a:latin typeface="Times New Roman" pitchFamily="18" charset="0"/>
                          <a:ea typeface="仿宋_GB2312" pitchFamily="49" charset="-122"/>
                          <a:cs typeface="Times New Roman" pitchFamily="18" charset="0"/>
                        </a:rPr>
                        <a:t>2</a:t>
                      </a:r>
                      <a:endParaRPr lang="zh-CN" altLang="en-US" sz="1800" b="0" kern="1200" dirty="0" smtClean="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t</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b="0" dirty="0" smtClean="0">
                          <a:solidFill>
                            <a:schemeClr val="tx1"/>
                          </a:solidFill>
                          <a:latin typeface="Times New Roman" pitchFamily="18" charset="0"/>
                          <a:ea typeface="仿宋_GB2312" pitchFamily="49" charset="-122"/>
                          <a:cs typeface="Times New Roman" pitchFamily="18" charset="0"/>
                        </a:rPr>
                        <a:t>3</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sz="1800" b="0" kern="1200" dirty="0" smtClean="0">
                          <a:solidFill>
                            <a:schemeClr val="tx1"/>
                          </a:solidFill>
                          <a:latin typeface="Times New Roman" pitchFamily="18" charset="0"/>
                          <a:ea typeface="仿宋_GB2312" pitchFamily="49" charset="-122"/>
                          <a:cs typeface="Times New Roman" pitchFamily="18" charset="0"/>
                        </a:rPr>
                        <a:t>2</a:t>
                      </a:r>
                      <a:endParaRPr lang="zh-CN" altLang="en-US" sz="1800" b="0" kern="1200" dirty="0" smtClean="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zh-CN" altLang="en-US" b="0" dirty="0" smtClean="0">
                          <a:solidFill>
                            <a:schemeClr val="tx1"/>
                          </a:solidFill>
                          <a:latin typeface="仿宋_GB2312" pitchFamily="49" charset="-122"/>
                          <a:ea typeface="仿宋_GB2312" pitchFamily="49" charset="-122"/>
                        </a:rPr>
                        <a:t>级</a:t>
                      </a: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r>
              <a:tr h="370840">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5</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10</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r>
              <a:tr h="370840">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6</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11</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r>
              <a:tr h="370840">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2</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7</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12</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r>
              <a:tr h="370840">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3</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8</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13</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r>
              <a:tr h="370840">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4</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9</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14</a:t>
                      </a:r>
                      <a:endParaRPr lang="zh-CN" altLang="en-US" b="0" dirty="0">
                        <a:solidFill>
                          <a:schemeClr val="tx1"/>
                        </a:solidFill>
                        <a:latin typeface="Times New Roman" pitchFamily="18" charset="0"/>
                        <a:ea typeface="仿宋_GB2312" pitchFamily="49" charset="-122"/>
                        <a:cs typeface="Times New Roman" pitchFamily="18" charset="0"/>
                      </a:endParaRPr>
                    </a:p>
                  </a:txBody>
                  <a:tcPr>
                    <a:solidFill>
                      <a:schemeClr val="accent1"/>
                    </a:solidFill>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0</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c>
                  <a:txBody>
                    <a:bodyPr/>
                    <a:lstStyle/>
                    <a:p>
                      <a:pPr algn="ctr"/>
                      <a:r>
                        <a:rPr lang="en-US" altLang="zh-CN" b="0" dirty="0" smtClean="0">
                          <a:solidFill>
                            <a:schemeClr val="tx1"/>
                          </a:solidFill>
                          <a:latin typeface="Times New Roman" pitchFamily="18" charset="0"/>
                          <a:ea typeface="仿宋_GB2312" pitchFamily="49" charset="-122"/>
                          <a:cs typeface="Times New Roman" pitchFamily="18" charset="0"/>
                        </a:rPr>
                        <a:t>1</a:t>
                      </a:r>
                      <a:endParaRPr lang="zh-CN" altLang="en-US" b="0" dirty="0">
                        <a:solidFill>
                          <a:schemeClr val="tx1"/>
                        </a:solidFill>
                        <a:latin typeface="Times New Roman" pitchFamily="18" charset="0"/>
                        <a:ea typeface="仿宋_GB2312" pitchFamily="49" charset="-122"/>
                        <a:cs typeface="Times New Roman" pitchFamily="18" charset="0"/>
                      </a:endParaRPr>
                    </a:p>
                  </a:txBody>
                  <a:tcPr/>
                </a:tc>
              </a:tr>
            </a:tbl>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16</a:t>
            </a:fld>
            <a:endParaRPr lang="en-US" altLang="zh-CN" dirty="0"/>
          </a:p>
        </p:txBody>
      </p:sp>
      <p:sp>
        <p:nvSpPr>
          <p:cNvPr id="24" name="流程图: 可选过程 23">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25" name="流程图: 可选过程 24">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26" name="流程图: 可选过程 25">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27" name="流程图: 可选过程 26">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319094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矩阵表示</a:t>
            </a:r>
            <a:endParaRPr lang="zh-CN" altLang="en-US" dirty="0"/>
          </a:p>
        </p:txBody>
      </p:sp>
      <p:sp>
        <p:nvSpPr>
          <p:cNvPr id="5" name="内容占位符 4"/>
          <p:cNvSpPr>
            <a:spLocks noGrp="1"/>
          </p:cNvSpPr>
          <p:nvPr>
            <p:ph idx="1"/>
          </p:nvPr>
        </p:nvSpPr>
        <p:spPr/>
        <p:txBody>
          <a:bodyPr/>
          <a:lstStyle/>
          <a:p>
            <a:r>
              <a:rPr lang="zh-CN" altLang="en-US" dirty="0" smtClean="0"/>
              <a:t>广义线性序列发生器：</a:t>
            </a:r>
            <a:endParaRPr lang="en-US" altLang="zh-CN" dirty="0" smtClean="0"/>
          </a:p>
          <a:p>
            <a:pPr marL="0" indent="0">
              <a:buNone/>
            </a:pPr>
            <a:r>
              <a:rPr lang="en-US" altLang="zh-CN" dirty="0"/>
              <a:t> </a:t>
            </a:r>
            <a:r>
              <a:rPr lang="en-US" altLang="zh-CN" dirty="0" smtClean="0"/>
              <a:t>     </a:t>
            </a:r>
            <a:r>
              <a:rPr lang="en-US" altLang="zh-CN" dirty="0" err="1" smtClean="0"/>
              <a:t>s</a:t>
            </a:r>
            <a:r>
              <a:rPr lang="en-US" altLang="zh-CN" baseline="-25000" dirty="0" err="1" smtClean="0"/>
              <a:t>j</a:t>
            </a:r>
            <a:r>
              <a:rPr lang="en-US" altLang="zh-CN" dirty="0" smtClean="0"/>
              <a:t>=c</a:t>
            </a:r>
            <a:r>
              <a:rPr lang="en-US" altLang="zh-CN" baseline="-25000" dirty="0" smtClean="0"/>
              <a:t>1</a:t>
            </a:r>
            <a:r>
              <a:rPr lang="en-US" altLang="zh-CN" dirty="0" smtClean="0"/>
              <a:t>s</a:t>
            </a:r>
            <a:r>
              <a:rPr lang="en-US" altLang="zh-CN" baseline="-25000" dirty="0" smtClean="0"/>
              <a:t>j-1</a:t>
            </a:r>
            <a:r>
              <a:rPr lang="en-US" altLang="zh-CN" dirty="0" smtClean="0"/>
              <a:t>+c</a:t>
            </a:r>
            <a:r>
              <a:rPr lang="en-US" altLang="zh-CN" baseline="-25000" dirty="0" smtClean="0"/>
              <a:t>2</a:t>
            </a:r>
            <a:r>
              <a:rPr lang="en-US" altLang="zh-CN" dirty="0" smtClean="0"/>
              <a:t>s</a:t>
            </a:r>
            <a:r>
              <a:rPr lang="en-US" altLang="zh-CN" baseline="-25000" dirty="0" smtClean="0"/>
              <a:t>j-2</a:t>
            </a:r>
            <a:r>
              <a:rPr lang="en-US" altLang="zh-CN" dirty="0"/>
              <a:t>+…+</a:t>
            </a:r>
            <a:r>
              <a:rPr lang="en-US" altLang="zh-CN" dirty="0" err="1" smtClean="0"/>
              <a:t>c</a:t>
            </a:r>
            <a:r>
              <a:rPr lang="en-US" altLang="zh-CN" baseline="-25000" dirty="0" err="1" smtClean="0"/>
              <a:t>L</a:t>
            </a:r>
            <a:r>
              <a:rPr lang="en-US" altLang="zh-CN" dirty="0" err="1" smtClean="0"/>
              <a:t>s</a:t>
            </a:r>
            <a:r>
              <a:rPr lang="en-US" altLang="zh-CN" baseline="-25000" dirty="0" err="1" smtClean="0"/>
              <a:t>j</a:t>
            </a:r>
            <a:r>
              <a:rPr lang="en-US" altLang="zh-CN" baseline="-25000" dirty="0" smtClean="0"/>
              <a:t>-L</a:t>
            </a:r>
            <a:r>
              <a:rPr lang="en-US" altLang="zh-CN" dirty="0"/>
              <a:t> </a:t>
            </a:r>
            <a:r>
              <a:rPr lang="en-US" altLang="zh-CN" dirty="0" smtClean="0"/>
              <a:t>, </a:t>
            </a:r>
            <a:r>
              <a:rPr lang="en-US" altLang="zh-CN" dirty="0" err="1" smtClean="0"/>
              <a:t>j≥</a:t>
            </a:r>
            <a:r>
              <a:rPr lang="en-US" altLang="zh-CN" dirty="0" err="1"/>
              <a:t>L</a:t>
            </a:r>
            <a:endParaRPr lang="en-US" altLang="zh-CN" dirty="0"/>
          </a:p>
          <a:p>
            <a:pPr marL="0" indent="0">
              <a:buNone/>
            </a:pPr>
            <a:r>
              <a:rPr lang="en-US" altLang="zh-CN" dirty="0"/>
              <a:t> </a:t>
            </a:r>
            <a:r>
              <a:rPr lang="en-US" altLang="zh-CN" dirty="0" smtClean="0"/>
              <a:t>     c</a:t>
            </a:r>
            <a:r>
              <a:rPr lang="en-US" altLang="zh-CN" baseline="-25000" dirty="0" smtClean="0"/>
              <a:t>i</a:t>
            </a:r>
            <a:r>
              <a:rPr lang="zh-CN" altLang="en-US" dirty="0" smtClean="0"/>
              <a:t>为任意数</a:t>
            </a:r>
            <a:r>
              <a:rPr lang="zh-CN" altLang="en-US" dirty="0"/>
              <a:t>字</a:t>
            </a:r>
          </a:p>
        </p:txBody>
      </p:sp>
      <p:graphicFrame>
        <p:nvGraphicFramePr>
          <p:cNvPr id="6" name="对象 5"/>
          <p:cNvGraphicFramePr>
            <a:graphicFrameLocks noGrp="1" noChangeAspect="1"/>
          </p:cNvGraphicFramePr>
          <p:nvPr>
            <p:extLst>
              <p:ext uri="{D42A27DB-BD31-4B8C-83A1-F6EECF244321}">
                <p14:modId xmlns:p14="http://schemas.microsoft.com/office/powerpoint/2010/main" val="1781916528"/>
              </p:ext>
            </p:extLst>
          </p:nvPr>
        </p:nvGraphicFramePr>
        <p:xfrm>
          <a:off x="323528" y="2924944"/>
          <a:ext cx="3261097" cy="2353696"/>
        </p:xfrm>
        <a:graphic>
          <a:graphicData uri="http://schemas.openxmlformats.org/presentationml/2006/ole">
            <mc:AlternateContent xmlns:mc="http://schemas.openxmlformats.org/markup-compatibility/2006">
              <mc:Choice xmlns:v="urn:schemas-microsoft-com:vml" Requires="v">
                <p:oleObj spid="_x0000_s16686" name="Equation" r:id="rId3" imgW="1460160" imgH="1054080" progId="Equation.DSMT4">
                  <p:embed/>
                </p:oleObj>
              </mc:Choice>
              <mc:Fallback>
                <p:oleObj name="Equation" r:id="rId3" imgW="1460160" imgH="1054080" progId="Equation.DSMT4">
                  <p:embed/>
                  <p:pic>
                    <p:nvPicPr>
                      <p:cNvPr id="0" name="内容占位符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924944"/>
                        <a:ext cx="3261097" cy="2353696"/>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89631610"/>
              </p:ext>
            </p:extLst>
          </p:nvPr>
        </p:nvGraphicFramePr>
        <p:xfrm>
          <a:off x="3874269" y="2852936"/>
          <a:ext cx="4802187" cy="2519363"/>
        </p:xfrm>
        <a:graphic>
          <a:graphicData uri="http://schemas.openxmlformats.org/presentationml/2006/ole">
            <mc:AlternateContent xmlns:mc="http://schemas.openxmlformats.org/markup-compatibility/2006">
              <mc:Choice xmlns:v="urn:schemas-microsoft-com:vml" Requires="v">
                <p:oleObj spid="_x0000_s16687" name="Equation" r:id="rId5" imgW="2031840" imgH="1066680" progId="Equation.DSMT4">
                  <p:embed/>
                </p:oleObj>
              </mc:Choice>
              <mc:Fallback>
                <p:oleObj name="Equation" r:id="rId5" imgW="2031840" imgH="1066680" progId="Equation.DSMT4">
                  <p:embed/>
                  <p:pic>
                    <p:nvPicPr>
                      <p:cNvPr id="0" name="内容占位符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4269" y="2852936"/>
                        <a:ext cx="4802187"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椭圆形标注 7"/>
          <p:cNvSpPr/>
          <p:nvPr/>
        </p:nvSpPr>
        <p:spPr>
          <a:xfrm>
            <a:off x="1907704" y="5568897"/>
            <a:ext cx="2088232" cy="576064"/>
          </a:xfrm>
          <a:prstGeom prst="wedgeEllipseCallout">
            <a:avLst>
              <a:gd name="adj1" fmla="val -37623"/>
              <a:gd name="adj2" fmla="val -114906"/>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400" dirty="0" smtClean="0">
                <a:latin typeface="楷体" pitchFamily="49" charset="-122"/>
                <a:ea typeface="楷体" pitchFamily="49" charset="-122"/>
              </a:rPr>
              <a:t>链接矩阵</a:t>
            </a:r>
            <a:endParaRPr lang="zh-CN" altLang="en-US" sz="2400" dirty="0">
              <a:latin typeface="楷体" pitchFamily="49" charset="-122"/>
              <a:ea typeface="楷体" pitchFamily="49" charset="-122"/>
            </a:endParaRPr>
          </a:p>
        </p:txBody>
      </p:sp>
      <p:sp>
        <p:nvSpPr>
          <p:cNvPr id="9" name="页脚占位符 8"/>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0" name="灯片编号占位符 9"/>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11" name="流程图: 可选过程 10">
            <a:hlinkClick r:id="rId7"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12" name="流程图: 可选过程 11">
            <a:hlinkClick r:id="rId8"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13" name="流程图: 可选过程 12">
            <a:hlinkClick r:id="rId9"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4" name="流程图: 可选过程 13">
            <a:hlinkClick r:id="rId10"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382018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pPr>
              <a:lnSpc>
                <a:spcPct val="110000"/>
              </a:lnSpc>
            </a:pPr>
            <a:r>
              <a:rPr lang="en-US" altLang="zh-CN" dirty="0" smtClean="0"/>
              <a:t>LFSR&lt;L,C(D))</a:t>
            </a:r>
            <a:r>
              <a:rPr lang="zh-CN" altLang="en-US" dirty="0" smtClean="0"/>
              <a:t>的每一个输出序列（任何非零初始状态）是</a:t>
            </a:r>
            <a:r>
              <a:rPr lang="zh-CN" altLang="en-US" dirty="0" smtClean="0">
                <a:solidFill>
                  <a:srgbClr val="FF0000"/>
                </a:solidFill>
              </a:rPr>
              <a:t>周期的</a:t>
            </a:r>
            <a:r>
              <a:rPr lang="zh-CN" altLang="en-US" dirty="0" smtClean="0"/>
              <a:t>，当且仅当联结多项式</a:t>
            </a:r>
            <a:r>
              <a:rPr lang="en-US" altLang="zh-CN" dirty="0" smtClean="0"/>
              <a:t>C(D)</a:t>
            </a:r>
            <a:r>
              <a:rPr lang="zh-CN" altLang="en-US" dirty="0" smtClean="0"/>
              <a:t>的次数为</a:t>
            </a:r>
            <a:r>
              <a:rPr lang="en-US" altLang="zh-CN" dirty="0" smtClean="0"/>
              <a:t>L</a:t>
            </a:r>
            <a:r>
              <a:rPr lang="zh-CN" altLang="en-US" dirty="0"/>
              <a:t>。</a:t>
            </a:r>
            <a:endParaRPr lang="en-US" altLang="zh-CN" dirty="0" smtClean="0"/>
          </a:p>
          <a:p>
            <a:pPr lvl="1">
              <a:lnSpc>
                <a:spcPct val="110000"/>
              </a:lnSpc>
            </a:pPr>
            <a:r>
              <a:rPr lang="zh-CN" altLang="en-US" dirty="0" smtClean="0"/>
              <a:t>对奇异</a:t>
            </a:r>
            <a:r>
              <a:rPr lang="en-US" altLang="zh-CN" dirty="0" smtClean="0"/>
              <a:t>LFSR</a:t>
            </a:r>
            <a:r>
              <a:rPr lang="zh-CN" altLang="en-US" dirty="0" smtClean="0"/>
              <a:t>，除去开始的固定有限项后，是周期的</a:t>
            </a:r>
            <a:endParaRPr lang="en-US" altLang="zh-CN" dirty="0" smtClean="0"/>
          </a:p>
          <a:p>
            <a:pPr lvl="1">
              <a:lnSpc>
                <a:spcPct val="110000"/>
              </a:lnSpc>
            </a:pPr>
            <a:r>
              <a:rPr lang="zh-CN" altLang="en-US" dirty="0" smtClean="0"/>
              <a:t>例：</a:t>
            </a:r>
            <a:r>
              <a:rPr lang="en-US" altLang="zh-CN" dirty="0" smtClean="0"/>
              <a:t>LFSR&lt;4,1+D+D</a:t>
            </a:r>
            <a:r>
              <a:rPr lang="en-US" altLang="zh-CN" baseline="30000" dirty="0" smtClean="0"/>
              <a:t>2</a:t>
            </a:r>
            <a:r>
              <a:rPr lang="en-US" altLang="zh-CN" dirty="0" smtClean="0"/>
              <a:t>&gt;</a:t>
            </a:r>
            <a:r>
              <a:rPr lang="zh-CN" altLang="en-US" dirty="0" smtClean="0"/>
              <a:t>，初始状态</a:t>
            </a:r>
            <a:r>
              <a:rPr lang="en-US" altLang="zh-CN" dirty="0" smtClean="0"/>
              <a:t>[1,0,0,0]</a:t>
            </a:r>
          </a:p>
          <a:p>
            <a:pPr lvl="1">
              <a:lnSpc>
                <a:spcPct val="110000"/>
              </a:lnSpc>
            </a:pPr>
            <a:endParaRPr lang="en-US" altLang="zh-CN" dirty="0" smtClean="0"/>
          </a:p>
          <a:p>
            <a:pPr lvl="1">
              <a:lnSpc>
                <a:spcPct val="110000"/>
              </a:lnSpc>
            </a:pPr>
            <a:endParaRPr lang="en-US" altLang="zh-CN" dirty="0" smtClean="0"/>
          </a:p>
          <a:p>
            <a:pPr lvl="1">
              <a:lnSpc>
                <a:spcPct val="110000"/>
              </a:lnSpc>
            </a:pPr>
            <a:endParaRPr lang="en-US" altLang="zh-CN" dirty="0" smtClean="0"/>
          </a:p>
          <a:p>
            <a:pPr>
              <a:lnSpc>
                <a:spcPct val="110000"/>
              </a:lnSpc>
              <a:buNone/>
            </a:pPr>
            <a:r>
              <a:rPr lang="en-US" altLang="zh-CN" dirty="0" smtClean="0"/>
              <a:t>	</a:t>
            </a:r>
            <a:r>
              <a:rPr lang="en-US" altLang="zh-CN" sz="2400" dirty="0" smtClean="0"/>
              <a:t>	</a:t>
            </a:r>
            <a:r>
              <a:rPr lang="zh-CN" altLang="en-US" sz="2400" dirty="0" smtClean="0"/>
              <a:t>输出为</a:t>
            </a:r>
            <a:r>
              <a:rPr lang="en-US" altLang="zh-CN" sz="2400" dirty="0" smtClean="0"/>
              <a:t>s=</a:t>
            </a:r>
            <a:r>
              <a:rPr lang="en-US" altLang="zh-CN" sz="2400" u="sng" dirty="0" smtClean="0"/>
              <a:t>0,0</a:t>
            </a:r>
            <a:r>
              <a:rPr lang="en-US" altLang="zh-CN" sz="2400" dirty="0" smtClean="0"/>
              <a:t>,0,1,1,0,1,1</a:t>
            </a:r>
            <a:endParaRPr lang="en-US" altLang="zh-CN" dirty="0" smtClean="0"/>
          </a:p>
          <a:p>
            <a:pPr>
              <a:lnSpc>
                <a:spcPct val="110000"/>
              </a:lnSpc>
            </a:pPr>
            <a:r>
              <a:rPr lang="zh-CN" altLang="en-US" i="1" dirty="0" smtClean="0"/>
              <a:t>后面仅讨论非奇异</a:t>
            </a:r>
            <a:r>
              <a:rPr lang="en-US" altLang="zh-CN" i="1" dirty="0" smtClean="0"/>
              <a:t>LFSR</a:t>
            </a:r>
          </a:p>
          <a:p>
            <a:pPr>
              <a:lnSpc>
                <a:spcPct val="110000"/>
              </a:lnSpc>
            </a:pPr>
            <a:endParaRPr lang="zh-CN" altLang="en-US" dirty="0"/>
          </a:p>
        </p:txBody>
      </p:sp>
      <p:grpSp>
        <p:nvGrpSpPr>
          <p:cNvPr id="36" name="组合 35"/>
          <p:cNvGrpSpPr/>
          <p:nvPr/>
        </p:nvGrpSpPr>
        <p:grpSpPr>
          <a:xfrm>
            <a:off x="1857356" y="3799300"/>
            <a:ext cx="6143668" cy="1285884"/>
            <a:chOff x="2000232" y="3500438"/>
            <a:chExt cx="6143668" cy="1285884"/>
          </a:xfrm>
        </p:grpSpPr>
        <p:sp>
          <p:nvSpPr>
            <p:cNvPr id="7" name="矩形 6"/>
            <p:cNvSpPr/>
            <p:nvPr/>
          </p:nvSpPr>
          <p:spPr>
            <a:xfrm>
              <a:off x="6072198"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0</a:t>
              </a:r>
              <a:endParaRPr lang="zh-CN" altLang="en-US" sz="1600" dirty="0">
                <a:solidFill>
                  <a:schemeClr val="tx1"/>
                </a:solidFill>
                <a:latin typeface="仿宋_GB2312" pitchFamily="49" charset="-122"/>
                <a:ea typeface="仿宋_GB2312" pitchFamily="49" charset="-122"/>
              </a:endParaRPr>
            </a:p>
          </p:txBody>
        </p:sp>
        <p:sp>
          <p:nvSpPr>
            <p:cNvPr id="8" name="矩形 7"/>
            <p:cNvSpPr/>
            <p:nvPr/>
          </p:nvSpPr>
          <p:spPr>
            <a:xfrm>
              <a:off x="4714876"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1</a:t>
              </a:r>
              <a:endParaRPr lang="zh-CN" altLang="en-US" sz="1600" dirty="0">
                <a:solidFill>
                  <a:schemeClr val="tx1"/>
                </a:solidFill>
                <a:latin typeface="Times New Roman" pitchFamily="18" charset="0"/>
                <a:ea typeface="仿宋_GB2312" pitchFamily="49" charset="-122"/>
                <a:cs typeface="Times New Roman" pitchFamily="18" charset="0"/>
              </a:endParaRPr>
            </a:p>
          </p:txBody>
        </p:sp>
        <p:sp>
          <p:nvSpPr>
            <p:cNvPr id="9" name="矩形 8"/>
            <p:cNvSpPr/>
            <p:nvPr/>
          </p:nvSpPr>
          <p:spPr>
            <a:xfrm>
              <a:off x="3357554"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仿宋_GB2312" pitchFamily="49" charset="-122"/>
                  <a:ea typeface="仿宋_GB2312" pitchFamily="49" charset="-122"/>
                </a:rPr>
                <a:t>2</a:t>
              </a:r>
              <a:endParaRPr lang="zh-CN" altLang="en-US" sz="1600" dirty="0">
                <a:solidFill>
                  <a:schemeClr val="tx1"/>
                </a:solidFill>
                <a:latin typeface="Times New Roman" pitchFamily="18" charset="0"/>
                <a:ea typeface="仿宋_GB2312" pitchFamily="49" charset="-122"/>
                <a:cs typeface="Times New Roman" pitchFamily="18" charset="0"/>
              </a:endParaRPr>
            </a:p>
          </p:txBody>
        </p:sp>
        <p:sp>
          <p:nvSpPr>
            <p:cNvPr id="10" name="矩形 9"/>
            <p:cNvSpPr/>
            <p:nvPr/>
          </p:nvSpPr>
          <p:spPr>
            <a:xfrm>
              <a:off x="2000232" y="4357694"/>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仿宋_GB2312" pitchFamily="49" charset="-122"/>
                  <a:ea typeface="仿宋_GB2312" pitchFamily="49" charset="-122"/>
                </a:rPr>
                <a:t>3</a:t>
              </a:r>
              <a:endParaRPr lang="zh-CN" altLang="en-US" sz="1600" dirty="0">
                <a:solidFill>
                  <a:schemeClr val="tx1"/>
                </a:solidFill>
                <a:latin typeface="Times New Roman" pitchFamily="18" charset="0"/>
                <a:ea typeface="仿宋_GB2312" pitchFamily="49" charset="-122"/>
                <a:cs typeface="Times New Roman" pitchFamily="18" charset="0"/>
              </a:endParaRPr>
            </a:p>
          </p:txBody>
        </p:sp>
        <p:cxnSp>
          <p:nvCxnSpPr>
            <p:cNvPr id="11" name="直接箭头连接符 10"/>
            <p:cNvCxnSpPr>
              <a:stCxn id="7" idx="3"/>
            </p:cNvCxnSpPr>
            <p:nvPr/>
          </p:nvCxnSpPr>
          <p:spPr>
            <a:xfrm>
              <a:off x="6715140" y="4572008"/>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7" idx="1"/>
            </p:cNvCxnSpPr>
            <p:nvPr/>
          </p:nvCxnSpPr>
          <p:spPr>
            <a:xfrm>
              <a:off x="5357818" y="4572008"/>
              <a:ext cx="71438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3"/>
            </p:cNvCxnSpPr>
            <p:nvPr/>
          </p:nvCxnSpPr>
          <p:spPr>
            <a:xfrm>
              <a:off x="2643174"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9" idx="1"/>
            </p:cNvCxnSpPr>
            <p:nvPr/>
          </p:nvCxnSpPr>
          <p:spPr>
            <a:xfrm>
              <a:off x="3000364"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 name="流程图: 联系 16"/>
            <p:cNvSpPr/>
            <p:nvPr/>
          </p:nvSpPr>
          <p:spPr>
            <a:xfrm>
              <a:off x="2944692" y="453544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8" name="直接箭头连接符 17"/>
            <p:cNvCxnSpPr>
              <a:stCxn id="9" idx="3"/>
            </p:cNvCxnSpPr>
            <p:nvPr/>
          </p:nvCxnSpPr>
          <p:spPr>
            <a:xfrm>
              <a:off x="4000496"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0"/>
              <a:endCxn id="20" idx="4"/>
            </p:cNvCxnSpPr>
            <p:nvPr/>
          </p:nvCxnSpPr>
          <p:spPr>
            <a:xfrm rot="5400000" flipH="1" flipV="1">
              <a:off x="2591274" y="4122170"/>
              <a:ext cx="820694" cy="585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流程图: 或者 19"/>
            <p:cNvSpPr/>
            <p:nvPr/>
          </p:nvSpPr>
          <p:spPr>
            <a:xfrm>
              <a:off x="2897394" y="3500438"/>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1" name="肘形连接符 20"/>
            <p:cNvCxnSpPr>
              <a:stCxn id="20" idx="2"/>
              <a:endCxn id="10" idx="1"/>
            </p:cNvCxnSpPr>
            <p:nvPr/>
          </p:nvCxnSpPr>
          <p:spPr>
            <a:xfrm rot="10800000" flipV="1">
              <a:off x="2000232" y="3607594"/>
              <a:ext cx="897162" cy="964413"/>
            </a:xfrm>
            <a:prstGeom prst="bentConnector3">
              <a:avLst>
                <a:gd name="adj1" fmla="val 12548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429520" y="4357694"/>
              <a:ext cx="714380" cy="400110"/>
            </a:xfrm>
            <a:prstGeom prst="rect">
              <a:avLst/>
            </a:prstGeom>
            <a:noFill/>
          </p:spPr>
          <p:txBody>
            <a:bodyPr wrap="square" rtlCol="0">
              <a:spAutoFit/>
            </a:bodyPr>
            <a:lstStyle/>
            <a:p>
              <a:r>
                <a:rPr lang="zh-CN" altLang="en-US" sz="2000" dirty="0" smtClean="0">
                  <a:latin typeface="仿宋_GB2312" pitchFamily="49" charset="-122"/>
                  <a:ea typeface="仿宋_GB2312" pitchFamily="49" charset="-122"/>
                  <a:cs typeface="Times New Roman" pitchFamily="18" charset="0"/>
                </a:rPr>
                <a:t>输出</a:t>
              </a:r>
              <a:endParaRPr lang="zh-CN" altLang="en-US" sz="2000" baseline="-25000" dirty="0" smtClean="0">
                <a:latin typeface="仿宋_GB2312" pitchFamily="49" charset="-122"/>
                <a:ea typeface="仿宋_GB2312" pitchFamily="49" charset="-122"/>
                <a:cs typeface="Times New Roman" pitchFamily="18" charset="0"/>
              </a:endParaRPr>
            </a:p>
          </p:txBody>
        </p:sp>
        <p:sp>
          <p:nvSpPr>
            <p:cNvPr id="28" name="流程图: 联系 27"/>
            <p:cNvSpPr/>
            <p:nvPr/>
          </p:nvSpPr>
          <p:spPr>
            <a:xfrm>
              <a:off x="4286248" y="453544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1" name="直接箭头连接符 30"/>
            <p:cNvCxnSpPr>
              <a:endCxn id="8" idx="1"/>
            </p:cNvCxnSpPr>
            <p:nvPr/>
          </p:nvCxnSpPr>
          <p:spPr>
            <a:xfrm>
              <a:off x="4357686" y="4572008"/>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8" idx="0"/>
              <a:endCxn id="20" idx="6"/>
            </p:cNvCxnSpPr>
            <p:nvPr/>
          </p:nvCxnSpPr>
          <p:spPr>
            <a:xfrm rot="16200000" flipV="1">
              <a:off x="3262053" y="3457251"/>
              <a:ext cx="927851" cy="122854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18</a:t>
            </a:fld>
            <a:endParaRPr lang="en-US" altLang="zh-CN" dirty="0"/>
          </a:p>
        </p:txBody>
      </p:sp>
      <p:sp>
        <p:nvSpPr>
          <p:cNvPr id="24" name="流程图: 可选过程 23">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25" name="流程图: 可选过程 24">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26" name="流程图: 可选过程 25">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27" name="流程图: 可选过程 26">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402760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solidFill>
                  <a:srgbClr val="FF0000"/>
                </a:solidFill>
              </a:rPr>
              <a:t>LFSR</a:t>
            </a:r>
            <a:r>
              <a:rPr lang="zh-CN" altLang="en-US" dirty="0" smtClean="0">
                <a:solidFill>
                  <a:srgbClr val="FF0000"/>
                </a:solidFill>
              </a:rPr>
              <a:t>输出序列的周期</a:t>
            </a:r>
            <a:endParaRPr lang="en-US" altLang="zh-CN" dirty="0" smtClean="0">
              <a:solidFill>
                <a:srgbClr val="FF0000"/>
              </a:solidFill>
            </a:endParaRPr>
          </a:p>
          <a:p>
            <a:pPr lvl="1"/>
            <a:r>
              <a:rPr lang="zh-CN" altLang="en-US" dirty="0" smtClean="0"/>
              <a:t>若</a:t>
            </a:r>
            <a:r>
              <a:rPr lang="en-US" altLang="zh-CN" dirty="0" smtClean="0"/>
              <a:t>C(D)</a:t>
            </a:r>
            <a:r>
              <a:rPr lang="zh-CN" altLang="en-US" dirty="0" smtClean="0"/>
              <a:t>在</a:t>
            </a:r>
            <a:r>
              <a:rPr lang="en-US" altLang="zh-CN" dirty="0" smtClean="0"/>
              <a:t>GF(2</a:t>
            </a:r>
            <a:r>
              <a:rPr lang="en-US" altLang="zh-CN" baseline="30000" dirty="0" smtClean="0"/>
              <a:t>L</a:t>
            </a:r>
            <a:r>
              <a:rPr lang="en-US" altLang="zh-CN" dirty="0" smtClean="0"/>
              <a:t>)</a:t>
            </a:r>
            <a:r>
              <a:rPr lang="zh-CN" altLang="en-US" dirty="0" smtClean="0"/>
              <a:t>上是不可约的，则每一个非零初始状态都可以产生一个</a:t>
            </a:r>
            <a:r>
              <a:rPr lang="zh-CN" altLang="en-US" dirty="0" smtClean="0">
                <a:solidFill>
                  <a:srgbClr val="FF0000"/>
                </a:solidFill>
              </a:rPr>
              <a:t>周期为</a:t>
            </a:r>
            <a:r>
              <a:rPr lang="en-US" altLang="zh-CN" dirty="0" smtClean="0">
                <a:solidFill>
                  <a:srgbClr val="FF0000"/>
                </a:solidFill>
              </a:rPr>
              <a:t>N</a:t>
            </a:r>
            <a:r>
              <a:rPr lang="zh-CN" altLang="en-US" dirty="0" smtClean="0"/>
              <a:t>的输出序列。其中</a:t>
            </a:r>
            <a:r>
              <a:rPr lang="en-US" altLang="zh-CN" dirty="0" smtClean="0"/>
              <a:t>N</a:t>
            </a:r>
            <a:r>
              <a:rPr lang="zh-CN" altLang="en-US" dirty="0" smtClean="0"/>
              <a:t>是满足下述性质的最小正整数：</a:t>
            </a:r>
            <a:r>
              <a:rPr lang="en-US" altLang="zh-CN" dirty="0" smtClean="0"/>
              <a:t>C(D)</a:t>
            </a:r>
            <a:r>
              <a:rPr lang="zh-CN" altLang="en-US" dirty="0" smtClean="0"/>
              <a:t>能够整除</a:t>
            </a:r>
            <a:r>
              <a:rPr lang="en-US" altLang="zh-CN" dirty="0" smtClean="0"/>
              <a:t>1+D</a:t>
            </a:r>
            <a:r>
              <a:rPr lang="en-US" altLang="zh-CN" baseline="30000" dirty="0" smtClean="0"/>
              <a:t>N</a:t>
            </a:r>
            <a:r>
              <a:rPr lang="zh-CN" altLang="en-US" dirty="0" smtClean="0"/>
              <a:t>（注意，</a:t>
            </a:r>
            <a:r>
              <a:rPr lang="en-US" altLang="zh-CN" dirty="0" smtClean="0"/>
              <a:t>N</a:t>
            </a:r>
            <a:r>
              <a:rPr lang="zh-CN" altLang="en-US" dirty="0" smtClean="0"/>
              <a:t>总是的</a:t>
            </a:r>
            <a:r>
              <a:rPr lang="en-US" altLang="zh-CN" dirty="0" smtClean="0"/>
              <a:t>2</a:t>
            </a:r>
            <a:r>
              <a:rPr lang="en-US" altLang="zh-CN" baseline="30000" dirty="0" smtClean="0"/>
              <a:t>L</a:t>
            </a:r>
            <a:r>
              <a:rPr lang="en-US" altLang="zh-CN" dirty="0" smtClean="0"/>
              <a:t>-1</a:t>
            </a:r>
            <a:r>
              <a:rPr lang="zh-CN" altLang="en-US" dirty="0" smtClean="0"/>
              <a:t>因子）</a:t>
            </a:r>
            <a:endParaRPr lang="en-US" altLang="zh-CN" dirty="0" smtClean="0"/>
          </a:p>
          <a:p>
            <a:pPr lvl="1"/>
            <a:endParaRPr lang="en-US" altLang="zh-CN" dirty="0" smtClean="0"/>
          </a:p>
          <a:p>
            <a:pPr lvl="1"/>
            <a:r>
              <a:rPr lang="zh-CN" altLang="en-US" dirty="0" smtClean="0"/>
              <a:t>若</a:t>
            </a:r>
            <a:r>
              <a:rPr lang="en-US" altLang="zh-CN" dirty="0" smtClean="0"/>
              <a:t>C(D)</a:t>
            </a:r>
            <a:r>
              <a:rPr lang="zh-CN" altLang="en-US" dirty="0" smtClean="0"/>
              <a:t>是本原多项式（即生成元），则每一</a:t>
            </a:r>
            <a:r>
              <a:rPr lang="zh-CN" altLang="en-US" dirty="0"/>
              <a:t>个非零初始状态都</a:t>
            </a:r>
            <a:r>
              <a:rPr lang="zh-CN" altLang="en-US" dirty="0" smtClean="0"/>
              <a:t>可以产生具有</a:t>
            </a:r>
            <a:r>
              <a:rPr lang="zh-CN" altLang="en-US" dirty="0" smtClean="0">
                <a:solidFill>
                  <a:srgbClr val="FF0000"/>
                </a:solidFill>
              </a:rPr>
              <a:t>最大周期为</a:t>
            </a:r>
            <a:r>
              <a:rPr lang="en-US" altLang="zh-CN" dirty="0" smtClean="0">
                <a:solidFill>
                  <a:srgbClr val="FF0000"/>
                </a:solidFill>
              </a:rPr>
              <a:t>2</a:t>
            </a:r>
            <a:r>
              <a:rPr lang="en-US" altLang="zh-CN" baseline="30000" dirty="0" smtClean="0">
                <a:solidFill>
                  <a:srgbClr val="FF0000"/>
                </a:solidFill>
              </a:rPr>
              <a:t>L </a:t>
            </a:r>
            <a:r>
              <a:rPr lang="en-US" altLang="zh-CN" dirty="0" smtClean="0">
                <a:solidFill>
                  <a:srgbClr val="FF0000"/>
                </a:solidFill>
              </a:rPr>
              <a:t>-1</a:t>
            </a:r>
            <a:r>
              <a:rPr lang="zh-CN" altLang="en-US" dirty="0" smtClean="0"/>
              <a:t>的输出序列。此</a:t>
            </a:r>
            <a:r>
              <a:rPr lang="en-US" altLang="zh-CN" dirty="0" smtClean="0"/>
              <a:t>LFSR</a:t>
            </a:r>
            <a:r>
              <a:rPr lang="zh-CN" altLang="en-US" dirty="0" smtClean="0"/>
              <a:t>称为</a:t>
            </a:r>
            <a:r>
              <a:rPr lang="zh-CN" altLang="en-US" dirty="0" smtClean="0">
                <a:solidFill>
                  <a:srgbClr val="FF0000"/>
                </a:solidFill>
              </a:rPr>
              <a:t>最大长度</a:t>
            </a:r>
            <a:r>
              <a:rPr lang="en-US" altLang="zh-CN" dirty="0" smtClean="0">
                <a:solidFill>
                  <a:srgbClr val="FF0000"/>
                </a:solidFill>
              </a:rPr>
              <a:t>LFSR</a:t>
            </a:r>
            <a:r>
              <a:rPr lang="zh-CN" altLang="en-US" dirty="0" smtClean="0"/>
              <a:t>，输出序列称为</a:t>
            </a:r>
            <a:r>
              <a:rPr lang="en-US" altLang="zh-CN" dirty="0" smtClean="0">
                <a:solidFill>
                  <a:srgbClr val="FF0000"/>
                </a:solidFill>
              </a:rPr>
              <a:t>m</a:t>
            </a:r>
            <a:r>
              <a:rPr lang="zh-CN" altLang="en-US" dirty="0" smtClean="0">
                <a:solidFill>
                  <a:srgbClr val="FF0000"/>
                </a:solidFill>
              </a:rPr>
              <a:t>序列</a:t>
            </a:r>
            <a:r>
              <a:rPr lang="zh-CN" altLang="en-US" dirty="0" smtClean="0"/>
              <a:t>。</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4229207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618775768"/>
              </p:ext>
            </p:extLst>
          </p:nvPr>
        </p:nvGraphicFramePr>
        <p:xfrm>
          <a:off x="457200" y="1295400"/>
          <a:ext cx="8229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a:t>
            </a:fld>
            <a:endParaRPr lang="en-US" altLang="zh-CN" dirty="0"/>
          </a:p>
        </p:txBody>
      </p:sp>
    </p:spTree>
    <p:extLst>
      <p:ext uri="{BB962C8B-B14F-4D97-AF65-F5344CB8AC3E}">
        <p14:creationId xmlns:p14="http://schemas.microsoft.com/office/powerpoint/2010/main" val="2851507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常用移位寄存器序列</a:t>
            </a:r>
            <a:endParaRPr lang="zh-CN" altLang="en-US" dirty="0"/>
          </a:p>
        </p:txBody>
      </p:sp>
      <p:sp>
        <p:nvSpPr>
          <p:cNvPr id="6" name="内容占位符 5"/>
          <p:cNvSpPr>
            <a:spLocks noGrp="1"/>
          </p:cNvSpPr>
          <p:nvPr>
            <p:ph idx="1"/>
          </p:nvPr>
        </p:nvSpPr>
        <p:spPr/>
        <p:txBody>
          <a:bodyPr/>
          <a:lstStyle/>
          <a:p>
            <a:r>
              <a:rPr lang="en-US" altLang="zh-CN" dirty="0" smtClean="0"/>
              <a:t>m</a:t>
            </a:r>
            <a:r>
              <a:rPr lang="zh-CN" altLang="en-US" dirty="0" smtClean="0"/>
              <a:t>序列：</a:t>
            </a:r>
            <a:endParaRPr lang="en-US" altLang="zh-CN" dirty="0" smtClean="0"/>
          </a:p>
          <a:p>
            <a:pPr lvl="1"/>
            <a:r>
              <a:rPr lang="zh-CN" altLang="en-US" dirty="0" smtClean="0"/>
              <a:t>最长线性移位寄存器序列</a:t>
            </a:r>
            <a:endParaRPr lang="en-US" altLang="zh-CN" dirty="0" smtClean="0"/>
          </a:p>
          <a:p>
            <a:endParaRPr lang="en-US" altLang="zh-CN" dirty="0" smtClean="0"/>
          </a:p>
          <a:p>
            <a:r>
              <a:rPr lang="en-US" altLang="zh-CN" dirty="0" smtClean="0"/>
              <a:t>Gold</a:t>
            </a:r>
            <a:r>
              <a:rPr lang="zh-CN" altLang="en-US" dirty="0" smtClean="0"/>
              <a:t>序列：</a:t>
            </a:r>
            <a:endParaRPr lang="en-US" altLang="zh-CN" dirty="0" smtClean="0"/>
          </a:p>
          <a:p>
            <a:pPr lvl="1"/>
            <a:r>
              <a:rPr lang="zh-CN" altLang="en-US" dirty="0" smtClean="0"/>
              <a:t>两个级数相同（码长相同）的</a:t>
            </a:r>
            <a:r>
              <a:rPr lang="en-US" altLang="zh-CN" dirty="0" smtClean="0"/>
              <a:t>m</a:t>
            </a:r>
            <a:r>
              <a:rPr lang="zh-CN" altLang="en-US" dirty="0" smtClean="0"/>
              <a:t>序列的输出的异或</a:t>
            </a:r>
            <a:endParaRPr lang="en-US" altLang="zh-CN" dirty="0" smtClean="0"/>
          </a:p>
          <a:p>
            <a:endParaRPr lang="en-US" altLang="zh-CN" dirty="0" smtClean="0"/>
          </a:p>
          <a:p>
            <a:r>
              <a:rPr lang="en-US" altLang="zh-CN" dirty="0" smtClean="0"/>
              <a:t>M</a:t>
            </a:r>
            <a:r>
              <a:rPr lang="zh-CN" altLang="en-US" dirty="0" smtClean="0"/>
              <a:t>序列：</a:t>
            </a:r>
            <a:endParaRPr lang="en-US" altLang="zh-CN" dirty="0" smtClean="0"/>
          </a:p>
          <a:p>
            <a:pPr lvl="1"/>
            <a:r>
              <a:rPr lang="zh-CN" altLang="en-US" dirty="0" smtClean="0"/>
              <a:t>最长非线性移位寄存器序列。周期</a:t>
            </a:r>
            <a:r>
              <a:rPr lang="en-US" altLang="zh-CN" dirty="0" smtClean="0"/>
              <a:t>2</a:t>
            </a:r>
            <a:r>
              <a:rPr lang="en-US" altLang="zh-CN" baseline="30000" dirty="0" smtClean="0"/>
              <a:t>L</a:t>
            </a:r>
            <a:endParaRPr lang="zh-CN" altLang="en-US" baseline="30000"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20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89511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363272" cy="5029200"/>
          </a:xfrm>
        </p:spPr>
        <p:txBody>
          <a:bodyPr/>
          <a:lstStyle/>
          <a:p>
            <a:pPr>
              <a:lnSpc>
                <a:spcPct val="150000"/>
              </a:lnSpc>
            </a:pPr>
            <a:r>
              <a:rPr lang="en-US" altLang="zh-CN" dirty="0" smtClean="0"/>
              <a:t>m</a:t>
            </a:r>
            <a:r>
              <a:rPr lang="zh-CN" altLang="en-US" dirty="0" smtClean="0"/>
              <a:t>序列</a:t>
            </a:r>
            <a:r>
              <a:rPr lang="zh-CN" altLang="en-US" dirty="0"/>
              <a:t>的</a:t>
            </a:r>
            <a:r>
              <a:rPr lang="zh-CN" altLang="en-US" dirty="0" smtClean="0"/>
              <a:t>长度为</a:t>
            </a:r>
            <a:r>
              <a:rPr lang="en-US" altLang="zh-CN" dirty="0" smtClean="0"/>
              <a:t>k(</a:t>
            </a:r>
            <a:r>
              <a:rPr lang="en-US" altLang="zh-CN" dirty="0" err="1" smtClean="0"/>
              <a:t>k≤L</a:t>
            </a:r>
            <a:r>
              <a:rPr lang="en-US" altLang="zh-CN" dirty="0" smtClean="0"/>
              <a:t>)</a:t>
            </a:r>
            <a:r>
              <a:rPr lang="zh-CN" altLang="en-US" dirty="0" smtClean="0"/>
              <a:t>的模型分布几乎是均匀的。即若</a:t>
            </a:r>
            <a:r>
              <a:rPr lang="en-US" altLang="zh-CN" dirty="0" smtClean="0"/>
              <a:t>s</a:t>
            </a:r>
            <a:r>
              <a:rPr lang="zh-CN" altLang="en-US" dirty="0" smtClean="0"/>
              <a:t>是长为</a:t>
            </a:r>
            <a:r>
              <a:rPr lang="en-US" altLang="zh-CN" dirty="0" smtClean="0"/>
              <a:t>L</a:t>
            </a:r>
            <a:r>
              <a:rPr lang="zh-CN" altLang="en-US" dirty="0" smtClean="0"/>
              <a:t>的</a:t>
            </a:r>
            <a:r>
              <a:rPr lang="en-US" altLang="zh-CN" dirty="0" smtClean="0"/>
              <a:t>LFSR</a:t>
            </a:r>
            <a:r>
              <a:rPr lang="zh-CN" altLang="en-US" dirty="0" smtClean="0"/>
              <a:t>生成的</a:t>
            </a:r>
            <a:r>
              <a:rPr lang="en-US" altLang="zh-CN" dirty="0" smtClean="0"/>
              <a:t>m</a:t>
            </a:r>
            <a:r>
              <a:rPr lang="zh-CN" altLang="en-US" dirty="0" smtClean="0"/>
              <a:t>序列，设</a:t>
            </a:r>
            <a:r>
              <a:rPr lang="en-US" altLang="zh-CN" dirty="0" smtClean="0"/>
              <a:t>k(1≤k≤L)</a:t>
            </a:r>
            <a:r>
              <a:rPr lang="zh-CN" altLang="en-US" dirty="0" smtClean="0"/>
              <a:t>为整数，</a:t>
            </a:r>
            <a:r>
              <a:rPr lang="en-US" altLang="zh-CN" dirty="0" smtClean="0"/>
              <a:t>s'</a:t>
            </a:r>
            <a:r>
              <a:rPr lang="zh-CN" altLang="en-US" dirty="0" smtClean="0"/>
              <a:t>是</a:t>
            </a:r>
            <a:r>
              <a:rPr lang="en-US" altLang="zh-CN" dirty="0" smtClean="0"/>
              <a:t>s</a:t>
            </a:r>
            <a:r>
              <a:rPr lang="zh-CN" altLang="en-US" dirty="0" smtClean="0"/>
              <a:t>的长为</a:t>
            </a:r>
            <a:r>
              <a:rPr lang="en-US" altLang="zh-CN" dirty="0" smtClean="0"/>
              <a:t>2</a:t>
            </a:r>
            <a:r>
              <a:rPr lang="en-US" altLang="zh-CN" baseline="30000" dirty="0" smtClean="0"/>
              <a:t>L</a:t>
            </a:r>
            <a:r>
              <a:rPr lang="en-US" altLang="zh-CN" dirty="0" smtClean="0"/>
              <a:t>+k-2</a:t>
            </a:r>
            <a:r>
              <a:rPr lang="zh-CN" altLang="en-US" dirty="0" smtClean="0"/>
              <a:t>的任意子序列，则：</a:t>
            </a:r>
            <a:endParaRPr lang="en-US" altLang="zh-CN" dirty="0" smtClean="0"/>
          </a:p>
          <a:p>
            <a:pPr lvl="1">
              <a:lnSpc>
                <a:spcPct val="150000"/>
              </a:lnSpc>
            </a:pPr>
            <a:r>
              <a:rPr lang="en-US" altLang="zh-CN" dirty="0" smtClean="0"/>
              <a:t>s'</a:t>
            </a:r>
            <a:r>
              <a:rPr lang="zh-CN" altLang="en-US" dirty="0" smtClean="0"/>
              <a:t>的每个长度为</a:t>
            </a:r>
            <a:r>
              <a:rPr lang="en-US" altLang="zh-CN" dirty="0" smtClean="0"/>
              <a:t>k</a:t>
            </a:r>
            <a:r>
              <a:rPr lang="zh-CN" altLang="en-US" dirty="0" smtClean="0"/>
              <a:t>的非零子序列恰好出现</a:t>
            </a:r>
            <a:r>
              <a:rPr lang="en-US" altLang="zh-CN" dirty="0" smtClean="0"/>
              <a:t>2</a:t>
            </a:r>
            <a:r>
              <a:rPr lang="en-US" altLang="zh-CN" baseline="30000" dirty="0" smtClean="0"/>
              <a:t>L-k</a:t>
            </a:r>
            <a:r>
              <a:rPr lang="zh-CN" altLang="en-US" dirty="0" smtClean="0"/>
              <a:t>次</a:t>
            </a:r>
            <a:endParaRPr lang="en-US" altLang="zh-CN" dirty="0" smtClean="0"/>
          </a:p>
          <a:p>
            <a:pPr lvl="1">
              <a:lnSpc>
                <a:spcPct val="150000"/>
              </a:lnSpc>
            </a:pPr>
            <a:r>
              <a:rPr lang="zh-CN" altLang="en-US" dirty="0" smtClean="0"/>
              <a:t>长度为</a:t>
            </a:r>
            <a:r>
              <a:rPr lang="en-US" altLang="zh-CN" dirty="0" smtClean="0"/>
              <a:t>k</a:t>
            </a:r>
            <a:r>
              <a:rPr lang="zh-CN" altLang="en-US" dirty="0" smtClean="0"/>
              <a:t>的零子序列恰好出现</a:t>
            </a:r>
            <a:r>
              <a:rPr lang="en-US" altLang="zh-CN" dirty="0" smtClean="0"/>
              <a:t>2</a:t>
            </a:r>
            <a:r>
              <a:rPr lang="en-US" altLang="zh-CN" baseline="30000" dirty="0" smtClean="0"/>
              <a:t>L-k </a:t>
            </a:r>
            <a:r>
              <a:rPr lang="en-US" altLang="zh-CN" dirty="0" smtClean="0"/>
              <a:t>-1</a:t>
            </a:r>
            <a:r>
              <a:rPr lang="zh-CN" altLang="en-US" dirty="0" smtClean="0"/>
              <a:t>次。</a:t>
            </a:r>
          </a:p>
          <a:p>
            <a:pPr>
              <a:lnSpc>
                <a:spcPct val="150000"/>
              </a:lnSpc>
            </a:pP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391008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线性复杂度</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无穷序列</a:t>
            </a:r>
            <a:r>
              <a:rPr lang="en-US" altLang="zh-CN" dirty="0" smtClean="0"/>
              <a:t>s=s</a:t>
            </a:r>
            <a:r>
              <a:rPr lang="en-US" altLang="zh-CN" baseline="-25000" dirty="0" smtClean="0"/>
              <a:t>0</a:t>
            </a:r>
            <a:r>
              <a:rPr lang="en-US" altLang="zh-CN" dirty="0" smtClean="0"/>
              <a:t>,s</a:t>
            </a:r>
            <a:r>
              <a:rPr lang="en-US" altLang="zh-CN" baseline="-25000" dirty="0" smtClean="0"/>
              <a:t>1</a:t>
            </a:r>
            <a:r>
              <a:rPr lang="en-US" altLang="zh-CN" dirty="0" smtClean="0"/>
              <a:t>,,s</a:t>
            </a:r>
            <a:r>
              <a:rPr lang="en-US" altLang="zh-CN" baseline="-25000" dirty="0" smtClean="0"/>
              <a:t>2</a:t>
            </a:r>
            <a:r>
              <a:rPr lang="en-US" altLang="zh-CN" dirty="0" smtClean="0"/>
              <a:t>,…</a:t>
            </a:r>
          </a:p>
          <a:p>
            <a:r>
              <a:rPr lang="zh-CN" altLang="en-US" dirty="0" smtClean="0">
                <a:solidFill>
                  <a:srgbClr val="FF0000"/>
                </a:solidFill>
              </a:rPr>
              <a:t>有限序列</a:t>
            </a:r>
            <a:r>
              <a:rPr lang="en-US" altLang="zh-CN" dirty="0" err="1" smtClean="0"/>
              <a:t>s</a:t>
            </a:r>
            <a:r>
              <a:rPr lang="en-US" altLang="zh-CN" baseline="30000" dirty="0" err="1" smtClean="0"/>
              <a:t>n</a:t>
            </a:r>
            <a:r>
              <a:rPr lang="en-US" altLang="zh-CN" dirty="0" smtClean="0"/>
              <a:t>=s</a:t>
            </a:r>
            <a:r>
              <a:rPr lang="en-US" altLang="zh-CN" baseline="-25000" dirty="0" smtClean="0"/>
              <a:t>0</a:t>
            </a:r>
            <a:r>
              <a:rPr lang="en-US" altLang="zh-CN" dirty="0" smtClean="0"/>
              <a:t>,s</a:t>
            </a:r>
            <a:r>
              <a:rPr lang="en-US" altLang="zh-CN" baseline="-25000" dirty="0" smtClean="0"/>
              <a:t>1</a:t>
            </a:r>
            <a:r>
              <a:rPr lang="en-US" altLang="zh-CN" dirty="0" smtClean="0"/>
              <a:t>,,s</a:t>
            </a:r>
            <a:r>
              <a:rPr lang="en-US" altLang="zh-CN" baseline="-25000" dirty="0" smtClean="0"/>
              <a:t>2</a:t>
            </a:r>
            <a:r>
              <a:rPr lang="en-US" altLang="zh-CN" dirty="0" smtClean="0"/>
              <a:t>,…,s</a:t>
            </a:r>
            <a:r>
              <a:rPr lang="en-US" altLang="zh-CN" baseline="-25000" dirty="0" smtClean="0"/>
              <a:t>n-1</a:t>
            </a:r>
          </a:p>
          <a:p>
            <a:pPr lvl="1"/>
            <a:endParaRPr lang="en-US" altLang="zh-CN" dirty="0" smtClean="0"/>
          </a:p>
          <a:p>
            <a:r>
              <a:rPr lang="zh-CN" altLang="en-US" dirty="0" smtClean="0"/>
              <a:t>若某</a:t>
            </a:r>
            <a:r>
              <a:rPr lang="en-US" altLang="zh-CN" dirty="0" smtClean="0"/>
              <a:t>LFSR</a:t>
            </a:r>
            <a:r>
              <a:rPr lang="zh-CN" altLang="en-US" dirty="0" smtClean="0"/>
              <a:t>在某初始状态下输出序列的前</a:t>
            </a:r>
            <a:r>
              <a:rPr lang="en-US" altLang="zh-CN" dirty="0" smtClean="0"/>
              <a:t>n</a:t>
            </a:r>
            <a:r>
              <a:rPr lang="zh-CN" altLang="en-US" dirty="0" smtClean="0"/>
              <a:t>项为</a:t>
            </a:r>
            <a:r>
              <a:rPr lang="en-US" altLang="zh-CN" dirty="0" err="1" smtClean="0"/>
              <a:t>s</a:t>
            </a:r>
            <a:r>
              <a:rPr lang="en-US" altLang="zh-CN" baseline="30000" dirty="0" err="1" smtClean="0"/>
              <a:t>n</a:t>
            </a:r>
            <a:r>
              <a:rPr lang="zh-CN" altLang="en-US" dirty="0" smtClean="0"/>
              <a:t>的话，则称该</a:t>
            </a:r>
            <a:r>
              <a:rPr lang="en-US" altLang="zh-CN" dirty="0" smtClean="0">
                <a:solidFill>
                  <a:srgbClr val="FF0000"/>
                </a:solidFill>
              </a:rPr>
              <a:t>LFSR</a:t>
            </a:r>
            <a:r>
              <a:rPr lang="zh-CN" altLang="en-US" dirty="0" smtClean="0">
                <a:solidFill>
                  <a:srgbClr val="FF0000"/>
                </a:solidFill>
              </a:rPr>
              <a:t>生成有限序列</a:t>
            </a:r>
            <a:r>
              <a:rPr lang="en-US" altLang="zh-CN" dirty="0" err="1" smtClean="0">
                <a:solidFill>
                  <a:srgbClr val="FF0000"/>
                </a:solidFill>
              </a:rPr>
              <a:t>s</a:t>
            </a:r>
            <a:r>
              <a:rPr lang="en-US" altLang="zh-CN" baseline="30000" dirty="0" err="1" smtClean="0">
                <a:solidFill>
                  <a:srgbClr val="FF0000"/>
                </a:solidFill>
              </a:rPr>
              <a:t>n</a:t>
            </a:r>
            <a:endParaRPr lang="en-US" altLang="zh-CN" dirty="0"/>
          </a:p>
          <a:p>
            <a:endParaRPr lang="en-US" altLang="zh-CN" dirty="0" smtClean="0"/>
          </a:p>
          <a:p>
            <a:r>
              <a:rPr lang="zh-CN" altLang="en-US" dirty="0" smtClean="0"/>
              <a:t>可以设想用</a:t>
            </a:r>
            <a:r>
              <a:rPr lang="en-US" altLang="zh-CN" dirty="0" smtClean="0"/>
              <a:t>LFSR</a:t>
            </a:r>
            <a:r>
              <a:rPr lang="zh-CN" altLang="en-US" dirty="0" smtClean="0"/>
              <a:t>来描述序列的复杂程度</a:t>
            </a:r>
            <a:endParaRPr lang="en-US" altLang="zh-CN" dirty="0" smtClean="0"/>
          </a:p>
          <a:p>
            <a:pPr lvl="1"/>
            <a:r>
              <a:rPr lang="en-US" altLang="zh-CN" dirty="0" smtClean="0"/>
              <a:t>LFSR</a:t>
            </a:r>
            <a:r>
              <a:rPr lang="zh-CN" altLang="en-US" dirty="0" smtClean="0"/>
              <a:t>是线性的，因此它描述的是线性的复杂程度</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3565988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无穷二元序列</a:t>
            </a:r>
            <a:r>
              <a:rPr lang="en-US" altLang="zh-CN" dirty="0"/>
              <a:t>s</a:t>
            </a:r>
            <a:r>
              <a:rPr lang="zh-CN" altLang="en-US" dirty="0"/>
              <a:t>的</a:t>
            </a:r>
            <a:r>
              <a:rPr lang="zh-CN" altLang="en-US" dirty="0">
                <a:solidFill>
                  <a:srgbClr val="FF0000"/>
                </a:solidFill>
              </a:rPr>
              <a:t>线性复杂度</a:t>
            </a:r>
            <a:r>
              <a:rPr lang="en-US" altLang="zh-CN" dirty="0">
                <a:solidFill>
                  <a:srgbClr val="FF0000"/>
                </a:solidFill>
              </a:rPr>
              <a:t>L(s)</a:t>
            </a:r>
            <a:r>
              <a:rPr lang="zh-CN" altLang="en-US" dirty="0"/>
              <a:t>定义为</a:t>
            </a:r>
            <a:r>
              <a:rPr lang="zh-CN" altLang="en-US" dirty="0" smtClean="0"/>
              <a:t>：</a:t>
            </a:r>
            <a:endParaRPr lang="en-US" altLang="zh-CN" dirty="0" smtClean="0"/>
          </a:p>
          <a:p>
            <a:pPr lvl="1"/>
            <a:r>
              <a:rPr lang="zh-CN" altLang="en-US" dirty="0" smtClean="0"/>
              <a:t>若</a:t>
            </a:r>
            <a:r>
              <a:rPr lang="en-US" altLang="zh-CN" dirty="0"/>
              <a:t>s</a:t>
            </a:r>
            <a:r>
              <a:rPr lang="zh-CN" altLang="en-US" dirty="0"/>
              <a:t>为零序列，即</a:t>
            </a:r>
            <a:r>
              <a:rPr lang="en-US" altLang="zh-CN" dirty="0"/>
              <a:t>s=0,0,0,…</a:t>
            </a:r>
            <a:r>
              <a:rPr lang="zh-CN" altLang="en-US" dirty="0"/>
              <a:t>，则</a:t>
            </a:r>
            <a:r>
              <a:rPr lang="en-US" altLang="zh-CN" dirty="0"/>
              <a:t>L(s)=</a:t>
            </a:r>
            <a:r>
              <a:rPr lang="en-US" altLang="zh-CN" dirty="0" smtClean="0"/>
              <a:t>0</a:t>
            </a:r>
          </a:p>
          <a:p>
            <a:pPr lvl="1"/>
            <a:r>
              <a:rPr lang="zh-CN" altLang="en-US" dirty="0" smtClean="0"/>
              <a:t>若</a:t>
            </a:r>
            <a:r>
              <a:rPr lang="zh-CN" altLang="en-US" dirty="0"/>
              <a:t>没有</a:t>
            </a:r>
            <a:r>
              <a:rPr lang="en-US" altLang="zh-CN" dirty="0"/>
              <a:t>LFSR</a:t>
            </a:r>
            <a:r>
              <a:rPr lang="zh-CN" altLang="en-US" dirty="0"/>
              <a:t>能够生成</a:t>
            </a:r>
            <a:r>
              <a:rPr lang="en-US" altLang="zh-CN" dirty="0"/>
              <a:t>s</a:t>
            </a:r>
            <a:r>
              <a:rPr lang="zh-CN" altLang="en-US" dirty="0"/>
              <a:t>，则</a:t>
            </a:r>
            <a:r>
              <a:rPr lang="en-US" altLang="zh-CN" dirty="0"/>
              <a:t>L(s)=</a:t>
            </a:r>
            <a:r>
              <a:rPr lang="en-US" altLang="zh-CN" dirty="0" smtClean="0"/>
              <a:t>∞</a:t>
            </a:r>
          </a:p>
          <a:p>
            <a:pPr lvl="1"/>
            <a:r>
              <a:rPr lang="zh-CN" altLang="en-US" dirty="0" smtClean="0"/>
              <a:t>否则</a:t>
            </a:r>
            <a:r>
              <a:rPr lang="zh-CN" altLang="en-US" dirty="0"/>
              <a:t>，</a:t>
            </a:r>
            <a:r>
              <a:rPr lang="en-US" altLang="zh-CN" dirty="0"/>
              <a:t>L(s)</a:t>
            </a:r>
            <a:r>
              <a:rPr lang="zh-CN" altLang="en-US" dirty="0"/>
              <a:t>就为生成</a:t>
            </a:r>
            <a:r>
              <a:rPr lang="en-US" altLang="zh-CN" dirty="0"/>
              <a:t>s</a:t>
            </a:r>
            <a:r>
              <a:rPr lang="zh-CN" altLang="en-US" dirty="0"/>
              <a:t>的最短</a:t>
            </a:r>
            <a:r>
              <a:rPr lang="en-US" altLang="zh-CN" dirty="0"/>
              <a:t>LFSR</a:t>
            </a:r>
            <a:r>
              <a:rPr lang="zh-CN" altLang="en-US" dirty="0"/>
              <a:t>的</a:t>
            </a:r>
            <a:r>
              <a:rPr lang="zh-CN" altLang="en-US" dirty="0" smtClean="0"/>
              <a:t>长度</a:t>
            </a:r>
            <a:endParaRPr lang="en-US" altLang="zh-CN" dirty="0"/>
          </a:p>
          <a:p>
            <a:endParaRPr lang="en-US" altLang="zh-CN" dirty="0"/>
          </a:p>
          <a:p>
            <a:r>
              <a:rPr lang="zh-CN" altLang="en-US" dirty="0"/>
              <a:t>有限二元序列</a:t>
            </a:r>
            <a:r>
              <a:rPr lang="en-US" altLang="zh-CN" dirty="0" err="1"/>
              <a:t>s</a:t>
            </a:r>
            <a:r>
              <a:rPr lang="en-US" altLang="zh-CN" baseline="30000" dirty="0" err="1"/>
              <a:t>n</a:t>
            </a:r>
            <a:r>
              <a:rPr lang="zh-CN" altLang="en-US" dirty="0"/>
              <a:t>的</a:t>
            </a:r>
            <a:r>
              <a:rPr lang="zh-CN" altLang="en-US" dirty="0">
                <a:solidFill>
                  <a:srgbClr val="FF0000"/>
                </a:solidFill>
              </a:rPr>
              <a:t>线性复杂度</a:t>
            </a:r>
            <a:r>
              <a:rPr lang="en-US" altLang="zh-CN" dirty="0">
                <a:solidFill>
                  <a:srgbClr val="FF0000"/>
                </a:solidFill>
              </a:rPr>
              <a:t>L(</a:t>
            </a:r>
            <a:r>
              <a:rPr lang="en-US" altLang="zh-CN" dirty="0" err="1">
                <a:solidFill>
                  <a:srgbClr val="FF0000"/>
                </a:solidFill>
              </a:rPr>
              <a:t>s</a:t>
            </a:r>
            <a:r>
              <a:rPr lang="en-US" altLang="zh-CN" baseline="30000" dirty="0" err="1">
                <a:solidFill>
                  <a:srgbClr val="FF0000"/>
                </a:solidFill>
              </a:rPr>
              <a:t>n</a:t>
            </a:r>
            <a:r>
              <a:rPr lang="en-US" altLang="zh-CN" dirty="0">
                <a:solidFill>
                  <a:srgbClr val="FF0000"/>
                </a:solidFill>
              </a:rPr>
              <a:t>)</a:t>
            </a:r>
            <a:r>
              <a:rPr lang="zh-CN" altLang="en-US" dirty="0"/>
              <a:t>定义为：</a:t>
            </a:r>
            <a:endParaRPr lang="en-US" altLang="zh-CN" dirty="0"/>
          </a:p>
          <a:p>
            <a:pPr lvl="1"/>
            <a:r>
              <a:rPr lang="zh-CN" altLang="en-US" dirty="0"/>
              <a:t>生成以</a:t>
            </a:r>
            <a:r>
              <a:rPr lang="en-US" altLang="zh-CN" dirty="0" err="1"/>
              <a:t>s</a:t>
            </a:r>
            <a:r>
              <a:rPr lang="en-US" altLang="zh-CN" baseline="30000" dirty="0" err="1"/>
              <a:t>n</a:t>
            </a:r>
            <a:r>
              <a:rPr lang="zh-CN" altLang="en-US" dirty="0"/>
              <a:t>为开始的二元序列的最短</a:t>
            </a:r>
            <a:r>
              <a:rPr lang="en-US" altLang="zh-CN" dirty="0"/>
              <a:t>LFSR</a:t>
            </a:r>
            <a:r>
              <a:rPr lang="zh-CN" altLang="en-US" dirty="0"/>
              <a:t>的长度</a:t>
            </a:r>
            <a:endParaRPr lang="en-US" altLang="zh-CN" dirty="0"/>
          </a:p>
          <a:p>
            <a:pPr marL="342900" lvl="1" indent="-342900">
              <a:buClr>
                <a:schemeClr val="folHlink"/>
              </a:buClr>
              <a:buFont typeface="Wingdings" pitchFamily="2" charset="2"/>
              <a:buChar char="v"/>
            </a:pPr>
            <a:endParaRPr lang="en-US" altLang="zh-CN" dirty="0" smtClean="0"/>
          </a:p>
          <a:p>
            <a:pPr marL="342900" lvl="1" indent="-342900">
              <a:buClr>
                <a:schemeClr val="folHlink"/>
              </a:buClr>
              <a:buFont typeface="Wingdings" pitchFamily="2" charset="2"/>
              <a:buChar char="v"/>
            </a:pPr>
            <a:r>
              <a:rPr lang="zh-CN" altLang="en-US" sz="2800" dirty="0" smtClean="0"/>
              <a:t>设</a:t>
            </a:r>
            <a:r>
              <a:rPr lang="en-US" altLang="zh-CN" sz="2800" dirty="0"/>
              <a:t>L</a:t>
            </a:r>
            <a:r>
              <a:rPr lang="en-US" altLang="zh-CN" sz="2800" baseline="-25000" dirty="0"/>
              <a:t>N</a:t>
            </a:r>
            <a:r>
              <a:rPr lang="zh-CN" altLang="en-US" sz="2800" dirty="0"/>
              <a:t>表示子序列</a:t>
            </a:r>
            <a:r>
              <a:rPr lang="en-US" altLang="zh-CN" sz="2800" dirty="0" err="1"/>
              <a:t>s</a:t>
            </a:r>
            <a:r>
              <a:rPr lang="en-US" altLang="zh-CN" sz="2800" baseline="30000" dirty="0" err="1"/>
              <a:t>N</a:t>
            </a:r>
            <a:r>
              <a:rPr lang="en-US" altLang="zh-CN" sz="2800" dirty="0"/>
              <a:t>=s</a:t>
            </a:r>
            <a:r>
              <a:rPr lang="en-US" altLang="zh-CN" sz="2800" baseline="-25000" dirty="0"/>
              <a:t>0</a:t>
            </a:r>
            <a:r>
              <a:rPr lang="en-US" altLang="zh-CN" sz="2800" dirty="0"/>
              <a:t>,s</a:t>
            </a:r>
            <a:r>
              <a:rPr lang="en-US" altLang="zh-CN" sz="2800" baseline="-25000" dirty="0"/>
              <a:t>1</a:t>
            </a:r>
            <a:r>
              <a:rPr lang="en-US" altLang="zh-CN" sz="2800" dirty="0"/>
              <a:t>,,s</a:t>
            </a:r>
            <a:r>
              <a:rPr lang="en-US" altLang="zh-CN" sz="2800" baseline="-25000" dirty="0"/>
              <a:t>2</a:t>
            </a:r>
            <a:r>
              <a:rPr lang="en-US" altLang="zh-CN" sz="2800" dirty="0"/>
              <a:t>,…,s</a:t>
            </a:r>
            <a:r>
              <a:rPr lang="en-US" altLang="zh-CN" sz="2800" baseline="-25000" dirty="0"/>
              <a:t>N-1</a:t>
            </a:r>
            <a:r>
              <a:rPr lang="zh-CN" altLang="en-US" sz="2800" dirty="0"/>
              <a:t>的线性复杂度，则序列</a:t>
            </a:r>
            <a:r>
              <a:rPr lang="en-US" altLang="zh-CN" sz="2800" dirty="0"/>
              <a:t>L</a:t>
            </a:r>
            <a:r>
              <a:rPr lang="en-US" altLang="zh-CN" sz="2800" baseline="-25000" dirty="0"/>
              <a:t>1</a:t>
            </a:r>
            <a:r>
              <a:rPr lang="en-US" altLang="zh-CN" sz="2800" dirty="0"/>
              <a:t>,L</a:t>
            </a:r>
            <a:r>
              <a:rPr lang="en-US" altLang="zh-CN" sz="2800" baseline="-25000" dirty="0"/>
              <a:t>2</a:t>
            </a:r>
            <a:r>
              <a:rPr lang="en-US" altLang="zh-CN" sz="2800" dirty="0"/>
              <a:t>,…</a:t>
            </a:r>
            <a:r>
              <a:rPr lang="zh-CN" altLang="en-US" sz="2800" dirty="0"/>
              <a:t>称为</a:t>
            </a:r>
            <a:r>
              <a:rPr lang="en-US" altLang="zh-CN" sz="2800" dirty="0"/>
              <a:t>s</a:t>
            </a:r>
            <a:r>
              <a:rPr lang="zh-CN" altLang="en-US" sz="2800" dirty="0"/>
              <a:t>的</a:t>
            </a:r>
            <a:r>
              <a:rPr lang="zh-CN" altLang="en-US" sz="2800" dirty="0">
                <a:solidFill>
                  <a:srgbClr val="FF0000"/>
                </a:solidFill>
              </a:rPr>
              <a:t>线性复杂度轮廓</a:t>
            </a:r>
            <a:endParaRPr lang="en-US" altLang="zh-CN" sz="2800" dirty="0"/>
          </a:p>
          <a:p>
            <a:endParaRPr lang="zh-CN" altLang="en-US" dirty="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23</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1" name="流程图: 可选过程 10">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42634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线性复杂度的性质</a:t>
            </a:r>
            <a:r>
              <a:rPr lang="zh-CN" altLang="en-US" dirty="0" smtClean="0"/>
              <a:t>：令</a:t>
            </a:r>
            <a:r>
              <a:rPr lang="en-US" altLang="zh-CN" dirty="0" smtClean="0"/>
              <a:t>s</a:t>
            </a:r>
            <a:r>
              <a:rPr lang="zh-CN" altLang="en-US" dirty="0" smtClean="0"/>
              <a:t>和</a:t>
            </a:r>
            <a:r>
              <a:rPr lang="en-US" altLang="zh-CN" dirty="0" smtClean="0"/>
              <a:t>t</a:t>
            </a:r>
            <a:r>
              <a:rPr lang="zh-CN" altLang="en-US" dirty="0" smtClean="0"/>
              <a:t>都为二元序列</a:t>
            </a:r>
            <a:endParaRPr lang="en-US" altLang="zh-CN" dirty="0" smtClean="0"/>
          </a:p>
          <a:p>
            <a:pPr lvl="1"/>
            <a:r>
              <a:rPr lang="zh-CN" altLang="en-US" dirty="0" smtClean="0"/>
              <a:t>对任意</a:t>
            </a:r>
            <a:r>
              <a:rPr lang="en-US" altLang="zh-CN" dirty="0" smtClean="0"/>
              <a:t>n≥1</a:t>
            </a:r>
            <a:r>
              <a:rPr lang="zh-CN" altLang="en-US" dirty="0" smtClean="0"/>
              <a:t>，子序列</a:t>
            </a:r>
            <a:r>
              <a:rPr lang="en-US" altLang="zh-CN" dirty="0" err="1" smtClean="0"/>
              <a:t>s</a:t>
            </a:r>
            <a:r>
              <a:rPr lang="en-US" altLang="zh-CN" baseline="30000" dirty="0" err="1" smtClean="0"/>
              <a:t>n</a:t>
            </a:r>
            <a:r>
              <a:rPr lang="zh-CN" altLang="en-US" dirty="0" smtClean="0"/>
              <a:t>的线性复杂度满足</a:t>
            </a:r>
            <a:r>
              <a:rPr lang="en-US" altLang="zh-CN" dirty="0" smtClean="0"/>
              <a:t>0≤L(</a:t>
            </a:r>
            <a:r>
              <a:rPr lang="en-US" altLang="zh-CN" dirty="0" err="1" smtClean="0"/>
              <a:t>s</a:t>
            </a:r>
            <a:r>
              <a:rPr lang="en-US" altLang="zh-CN" baseline="30000" dirty="0" err="1" smtClean="0"/>
              <a:t>n</a:t>
            </a:r>
            <a:r>
              <a:rPr lang="en-US" altLang="zh-CN" dirty="0" smtClean="0"/>
              <a:t>)≤n</a:t>
            </a:r>
          </a:p>
          <a:p>
            <a:pPr lvl="1"/>
            <a:r>
              <a:rPr lang="zh-CN" altLang="en-US" dirty="0"/>
              <a:t>若</a:t>
            </a:r>
            <a:r>
              <a:rPr lang="en-US" altLang="zh-CN" dirty="0"/>
              <a:t>s</a:t>
            </a:r>
            <a:r>
              <a:rPr lang="zh-CN" altLang="en-US" dirty="0"/>
              <a:t>的周期为</a:t>
            </a:r>
            <a:r>
              <a:rPr lang="en-US" altLang="zh-CN" dirty="0"/>
              <a:t>N</a:t>
            </a:r>
            <a:r>
              <a:rPr lang="zh-CN" altLang="en-US" dirty="0"/>
              <a:t>，则</a:t>
            </a:r>
            <a:r>
              <a:rPr lang="en-US" altLang="zh-CN" dirty="0"/>
              <a:t>L(s)≤N</a:t>
            </a:r>
          </a:p>
          <a:p>
            <a:pPr lvl="1"/>
            <a:r>
              <a:rPr lang="en-US" altLang="zh-CN" dirty="0" smtClean="0"/>
              <a:t>L(</a:t>
            </a:r>
            <a:r>
              <a:rPr lang="en-US" altLang="zh-CN" dirty="0" err="1" smtClean="0"/>
              <a:t>s</a:t>
            </a:r>
            <a:r>
              <a:rPr lang="en-US" altLang="zh-CN" baseline="30000" dirty="0" err="1" smtClean="0"/>
              <a:t>n</a:t>
            </a:r>
            <a:r>
              <a:rPr lang="en-US" altLang="zh-CN" dirty="0" smtClean="0"/>
              <a:t>)=0</a:t>
            </a:r>
            <a:r>
              <a:rPr lang="zh-CN" altLang="en-US" dirty="0" smtClean="0"/>
              <a:t>，当且仅当</a:t>
            </a:r>
            <a:r>
              <a:rPr lang="en-US" altLang="zh-CN" dirty="0" err="1" smtClean="0"/>
              <a:t>s</a:t>
            </a:r>
            <a:r>
              <a:rPr lang="en-US" altLang="zh-CN" baseline="30000" dirty="0" err="1" smtClean="0"/>
              <a:t>n</a:t>
            </a:r>
            <a:r>
              <a:rPr lang="zh-CN" altLang="en-US" dirty="0" smtClean="0"/>
              <a:t>是长度为</a:t>
            </a:r>
            <a:r>
              <a:rPr lang="en-US" altLang="zh-CN" dirty="0" smtClean="0"/>
              <a:t>n</a:t>
            </a:r>
            <a:r>
              <a:rPr lang="zh-CN" altLang="en-US" dirty="0" smtClean="0"/>
              <a:t>的零序列</a:t>
            </a:r>
            <a:endParaRPr lang="en-US" altLang="zh-CN" dirty="0" smtClean="0"/>
          </a:p>
          <a:p>
            <a:pPr lvl="1"/>
            <a:r>
              <a:rPr lang="en-US" altLang="zh-CN" dirty="0" smtClean="0"/>
              <a:t>L(</a:t>
            </a:r>
            <a:r>
              <a:rPr lang="en-US" altLang="zh-CN" dirty="0" err="1" smtClean="0"/>
              <a:t>s</a:t>
            </a:r>
            <a:r>
              <a:rPr lang="en-US" altLang="zh-CN" baseline="30000" dirty="0" err="1" smtClean="0"/>
              <a:t>n</a:t>
            </a:r>
            <a:r>
              <a:rPr lang="en-US" altLang="zh-CN" dirty="0" smtClean="0"/>
              <a:t>)=n</a:t>
            </a:r>
            <a:r>
              <a:rPr lang="zh-CN" altLang="en-US" dirty="0" smtClean="0"/>
              <a:t>，当且仅当</a:t>
            </a:r>
            <a:r>
              <a:rPr lang="en-US" altLang="zh-CN" dirty="0" err="1" smtClean="0"/>
              <a:t>s</a:t>
            </a:r>
            <a:r>
              <a:rPr lang="en-US" altLang="zh-CN" baseline="30000" dirty="0" err="1" smtClean="0"/>
              <a:t>n</a:t>
            </a:r>
            <a:r>
              <a:rPr lang="en-US" altLang="zh-CN" dirty="0" smtClean="0"/>
              <a:t>=0,0,0,…,0,1</a:t>
            </a:r>
          </a:p>
          <a:p>
            <a:pPr lvl="1"/>
            <a:r>
              <a:rPr lang="en-US" altLang="zh-CN" dirty="0" smtClean="0"/>
              <a:t>L(</a:t>
            </a:r>
            <a:r>
              <a:rPr lang="en-US" altLang="zh-CN" dirty="0" err="1" smtClean="0"/>
              <a:t>s</a:t>
            </a:r>
            <a:r>
              <a:rPr lang="en-US" altLang="zh-CN" dirty="0" err="1" smtClean="0">
                <a:sym typeface="Symbol"/>
              </a:rPr>
              <a:t></a:t>
            </a:r>
            <a:r>
              <a:rPr lang="en-US" altLang="zh-CN" dirty="0" err="1" smtClean="0"/>
              <a:t>t</a:t>
            </a:r>
            <a:r>
              <a:rPr lang="en-US" altLang="zh-CN" dirty="0" smtClean="0"/>
              <a:t>)≤L(s)+L(t)</a:t>
            </a:r>
          </a:p>
          <a:p>
            <a:endParaRPr lang="en-US" altLang="zh-CN" dirty="0" smtClean="0">
              <a:solidFill>
                <a:srgbClr val="FF0000"/>
              </a:solidFill>
            </a:endParaRPr>
          </a:p>
          <a:p>
            <a:r>
              <a:rPr lang="zh-CN" altLang="en-US" dirty="0" smtClean="0">
                <a:solidFill>
                  <a:srgbClr val="FF0000"/>
                </a:solidFill>
              </a:rPr>
              <a:t>线性复杂度轮廓的性质</a:t>
            </a:r>
            <a:r>
              <a:rPr lang="zh-CN" altLang="en-US" dirty="0" smtClean="0"/>
              <a:t>：</a:t>
            </a:r>
            <a:endParaRPr lang="en-US" altLang="zh-CN" dirty="0" smtClean="0"/>
          </a:p>
          <a:p>
            <a:pPr lvl="1"/>
            <a:r>
              <a:rPr lang="zh-CN" altLang="en-US" dirty="0" smtClean="0"/>
              <a:t>若</a:t>
            </a:r>
            <a:r>
              <a:rPr lang="en-US" altLang="zh-CN" dirty="0" smtClean="0"/>
              <a:t>j&gt;</a:t>
            </a:r>
            <a:r>
              <a:rPr lang="en-US" altLang="zh-CN" dirty="0" err="1" smtClean="0"/>
              <a:t>i</a:t>
            </a:r>
            <a:r>
              <a:rPr lang="zh-CN" altLang="en-US" dirty="0" smtClean="0"/>
              <a:t>，则</a:t>
            </a:r>
            <a:r>
              <a:rPr lang="en-US" altLang="zh-CN" dirty="0" err="1" smtClean="0"/>
              <a:t>L</a:t>
            </a:r>
            <a:r>
              <a:rPr lang="en-US" altLang="zh-CN" baseline="-25000" dirty="0" err="1" smtClean="0"/>
              <a:t>j</a:t>
            </a:r>
            <a:r>
              <a:rPr lang="en-US" altLang="zh-CN" dirty="0" err="1" smtClean="0"/>
              <a:t>≥L</a:t>
            </a:r>
            <a:r>
              <a:rPr lang="en-US" altLang="zh-CN" baseline="-25000" dirty="0" err="1" smtClean="0"/>
              <a:t>i</a:t>
            </a:r>
            <a:endParaRPr lang="en-US" altLang="zh-CN" baseline="-25000" dirty="0" smtClean="0"/>
          </a:p>
          <a:p>
            <a:pPr lvl="1"/>
            <a:r>
              <a:rPr lang="zh-CN" altLang="en-US" dirty="0" smtClean="0"/>
              <a:t>若</a:t>
            </a:r>
            <a:r>
              <a:rPr lang="en-US" altLang="zh-CN" dirty="0" smtClean="0"/>
              <a:t>L</a:t>
            </a:r>
            <a:r>
              <a:rPr lang="en-US" altLang="zh-CN" baseline="-25000" dirty="0" smtClean="0"/>
              <a:t>N+1</a:t>
            </a:r>
            <a:r>
              <a:rPr lang="en-US" altLang="zh-CN" dirty="0" smtClean="0"/>
              <a:t>&gt;L</a:t>
            </a:r>
            <a:r>
              <a:rPr lang="en-US" altLang="zh-CN" baseline="-25000" dirty="0" smtClean="0"/>
              <a:t>N</a:t>
            </a:r>
            <a:r>
              <a:rPr lang="zh-CN" altLang="en-US" dirty="0" smtClean="0"/>
              <a:t>，则</a:t>
            </a:r>
            <a:r>
              <a:rPr lang="en-US" altLang="zh-CN" dirty="0" smtClean="0"/>
              <a:t>L</a:t>
            </a:r>
            <a:r>
              <a:rPr lang="en-US" altLang="zh-CN" baseline="-25000" dirty="0" smtClean="0"/>
              <a:t>N</a:t>
            </a:r>
            <a:r>
              <a:rPr lang="en-US" altLang="zh-CN" dirty="0" smtClean="0"/>
              <a:t>≤N/2</a:t>
            </a:r>
          </a:p>
          <a:p>
            <a:pPr lvl="1"/>
            <a:r>
              <a:rPr lang="zh-CN" altLang="en-US" dirty="0" smtClean="0"/>
              <a:t>若</a:t>
            </a:r>
            <a:r>
              <a:rPr lang="en-US" altLang="zh-CN" dirty="0" smtClean="0"/>
              <a:t>L</a:t>
            </a:r>
            <a:r>
              <a:rPr lang="en-US" altLang="zh-CN" baseline="-25000" dirty="0" smtClean="0"/>
              <a:t>N+1</a:t>
            </a:r>
            <a:r>
              <a:rPr lang="en-US" altLang="zh-CN" dirty="0" smtClean="0"/>
              <a:t>&gt;L</a:t>
            </a:r>
            <a:r>
              <a:rPr lang="en-US" altLang="zh-CN" baseline="-25000" dirty="0" smtClean="0"/>
              <a:t>N</a:t>
            </a:r>
            <a:r>
              <a:rPr lang="zh-CN" altLang="en-US" dirty="0" smtClean="0"/>
              <a:t>，则</a:t>
            </a:r>
            <a:r>
              <a:rPr lang="en-US" altLang="zh-CN" dirty="0" smtClean="0"/>
              <a:t>L</a:t>
            </a:r>
            <a:r>
              <a:rPr lang="en-US" altLang="zh-CN" baseline="-25000" dirty="0" smtClean="0"/>
              <a:t>N+1</a:t>
            </a:r>
            <a:r>
              <a:rPr lang="en-US" altLang="zh-CN" dirty="0" smtClean="0"/>
              <a:t>+L</a:t>
            </a:r>
            <a:r>
              <a:rPr lang="en-US" altLang="zh-CN" baseline="-25000" dirty="0" smtClean="0"/>
              <a:t>N</a:t>
            </a:r>
            <a:r>
              <a:rPr lang="en-US" altLang="zh-CN" dirty="0" smtClean="0"/>
              <a:t>=N+1</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24</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6"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452327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Berlekamp</a:t>
            </a:r>
            <a:r>
              <a:rPr lang="en-US" altLang="zh-CN" dirty="0"/>
              <a:t>-Massey</a:t>
            </a:r>
            <a:r>
              <a:rPr lang="zh-CN" altLang="en-US" dirty="0"/>
              <a:t>算法</a:t>
            </a:r>
          </a:p>
        </p:txBody>
      </p:sp>
      <p:sp>
        <p:nvSpPr>
          <p:cNvPr id="3" name="内容占位符 2"/>
          <p:cNvSpPr>
            <a:spLocks noGrp="1"/>
          </p:cNvSpPr>
          <p:nvPr>
            <p:ph idx="1"/>
          </p:nvPr>
        </p:nvSpPr>
        <p:spPr/>
        <p:txBody>
          <a:bodyPr/>
          <a:lstStyle/>
          <a:p>
            <a:r>
              <a:rPr lang="zh-CN" altLang="en-US" dirty="0" smtClean="0"/>
              <a:t>求解最小阶数</a:t>
            </a:r>
            <a:r>
              <a:rPr lang="en-US" altLang="zh-CN" dirty="0" smtClean="0"/>
              <a:t>L</a:t>
            </a:r>
            <a:r>
              <a:rPr lang="zh-CN" altLang="en-US" dirty="0" smtClean="0"/>
              <a:t>及相应的</a:t>
            </a:r>
            <a:r>
              <a:rPr lang="en-US" altLang="zh-CN" dirty="0" smtClean="0"/>
              <a:t>C(x)</a:t>
            </a:r>
            <a:r>
              <a:rPr lang="zh-CN" altLang="en-US" dirty="0" smtClean="0"/>
              <a:t>，使之满足</a:t>
            </a:r>
            <a:endParaRPr lang="en-US" altLang="zh-CN" dirty="0" smtClean="0"/>
          </a:p>
          <a:p>
            <a:pPr marL="0" indent="0">
              <a:buNone/>
            </a:pPr>
            <a:r>
              <a:rPr lang="en-US" altLang="zh-CN" dirty="0"/>
              <a:t> </a:t>
            </a:r>
            <a:r>
              <a:rPr lang="en-US" altLang="zh-CN" dirty="0" smtClean="0"/>
              <a:t>   </a:t>
            </a:r>
            <a:r>
              <a:rPr lang="en-US" altLang="zh-CN" dirty="0" err="1" smtClean="0"/>
              <a:t>s</a:t>
            </a:r>
            <a:r>
              <a:rPr lang="en-US" altLang="zh-CN" baseline="-25000" dirty="0" err="1" smtClean="0"/>
              <a:t>j</a:t>
            </a:r>
            <a:r>
              <a:rPr lang="en-US" altLang="zh-CN" dirty="0" smtClean="0"/>
              <a:t>=c</a:t>
            </a:r>
            <a:r>
              <a:rPr lang="en-US" altLang="zh-CN" baseline="-25000" dirty="0" smtClean="0"/>
              <a:t>1</a:t>
            </a:r>
            <a:r>
              <a:rPr lang="en-US" altLang="zh-CN" dirty="0" smtClean="0"/>
              <a:t>s</a:t>
            </a:r>
            <a:r>
              <a:rPr lang="en-US" altLang="zh-CN" baseline="-25000" dirty="0" smtClean="0"/>
              <a:t>j-1</a:t>
            </a:r>
            <a:r>
              <a:rPr lang="en-US" altLang="zh-CN" dirty="0" smtClean="0"/>
              <a:t>+c</a:t>
            </a:r>
            <a:r>
              <a:rPr lang="en-US" altLang="zh-CN" baseline="-25000" dirty="0" smtClean="0"/>
              <a:t>2</a:t>
            </a:r>
            <a:r>
              <a:rPr lang="en-US" altLang="zh-CN" dirty="0" smtClean="0"/>
              <a:t>s</a:t>
            </a:r>
            <a:r>
              <a:rPr lang="en-US" altLang="zh-CN" baseline="-25000" dirty="0" smtClean="0"/>
              <a:t>j-2</a:t>
            </a:r>
            <a:r>
              <a:rPr lang="en-US" altLang="zh-CN" dirty="0" smtClean="0"/>
              <a:t>+…</a:t>
            </a:r>
            <a:r>
              <a:rPr lang="en-US" altLang="zh-CN" dirty="0" err="1" smtClean="0"/>
              <a:t>c</a:t>
            </a:r>
            <a:r>
              <a:rPr lang="en-US" altLang="zh-CN" baseline="-25000" dirty="0" err="1" smtClean="0"/>
              <a:t>L</a:t>
            </a:r>
            <a:r>
              <a:rPr lang="en-US" altLang="zh-CN" dirty="0" err="1" smtClean="0"/>
              <a:t>s</a:t>
            </a:r>
            <a:r>
              <a:rPr lang="en-US" altLang="zh-CN" baseline="-25000" dirty="0" err="1" smtClean="0"/>
              <a:t>j</a:t>
            </a:r>
            <a:r>
              <a:rPr lang="en-US" altLang="zh-CN" baseline="-25000" dirty="0" smtClean="0"/>
              <a:t>-L</a:t>
            </a:r>
            <a:r>
              <a:rPr lang="zh-CN" altLang="en-US" dirty="0" smtClean="0"/>
              <a:t>，</a:t>
            </a:r>
            <a:r>
              <a:rPr lang="en-US" altLang="zh-CN" dirty="0" smtClean="0"/>
              <a:t>j=L,L+1,…,N-1</a:t>
            </a:r>
            <a:endParaRPr lang="en-US" altLang="zh-CN" dirty="0"/>
          </a:p>
          <a:p>
            <a:pPr lvl="1"/>
            <a:r>
              <a:rPr lang="zh-CN" altLang="en-US" dirty="0" smtClean="0"/>
              <a:t>序列</a:t>
            </a:r>
            <a:r>
              <a:rPr lang="en-US" altLang="zh-CN" dirty="0" smtClean="0"/>
              <a:t>s</a:t>
            </a:r>
            <a:r>
              <a:rPr lang="en-US" altLang="zh-CN" baseline="-25000" dirty="0" smtClean="0"/>
              <a:t>1</a:t>
            </a:r>
            <a:r>
              <a:rPr lang="en-US" altLang="zh-CN" dirty="0" smtClean="0"/>
              <a:t>,s</a:t>
            </a:r>
            <a:r>
              <a:rPr lang="en-US" altLang="zh-CN" baseline="-25000" dirty="0" smtClean="0"/>
              <a:t>2</a:t>
            </a:r>
            <a:r>
              <a:rPr lang="en-US" altLang="zh-CN" dirty="0"/>
              <a:t>,…,</a:t>
            </a:r>
            <a:r>
              <a:rPr lang="en-US" altLang="zh-CN" dirty="0" err="1" smtClean="0"/>
              <a:t>s</a:t>
            </a:r>
            <a:r>
              <a:rPr lang="en-US" altLang="zh-CN" baseline="-25000" dirty="0" err="1" smtClean="0"/>
              <a:t>N</a:t>
            </a:r>
            <a:endParaRPr lang="en-US" altLang="zh-CN" dirty="0" smtClean="0"/>
          </a:p>
          <a:p>
            <a:pPr lvl="1"/>
            <a:r>
              <a:rPr lang="zh-CN" altLang="en-US" dirty="0" smtClean="0"/>
              <a:t>多项式</a:t>
            </a:r>
            <a:r>
              <a:rPr lang="en-US" altLang="zh-CN" dirty="0"/>
              <a:t>C(x)=1+c</a:t>
            </a:r>
            <a:r>
              <a:rPr lang="en-US" altLang="zh-CN" baseline="-25000" dirty="0"/>
              <a:t>1</a:t>
            </a:r>
            <a:r>
              <a:rPr lang="en-US" altLang="zh-CN" dirty="0"/>
              <a:t>x+c</a:t>
            </a:r>
            <a:r>
              <a:rPr lang="en-US" altLang="zh-CN" baseline="-25000" dirty="0"/>
              <a:t>2</a:t>
            </a:r>
            <a:r>
              <a:rPr lang="en-US" altLang="zh-CN" dirty="0"/>
              <a:t>s</a:t>
            </a:r>
            <a:r>
              <a:rPr lang="en-US" altLang="zh-CN" baseline="-25000" dirty="0"/>
              <a:t>2</a:t>
            </a:r>
            <a:r>
              <a:rPr lang="en-US" altLang="zh-CN" dirty="0"/>
              <a:t>+…+</a:t>
            </a:r>
            <a:r>
              <a:rPr lang="en-US" altLang="zh-CN" dirty="0" err="1" smtClean="0"/>
              <a:t>c</a:t>
            </a:r>
            <a:r>
              <a:rPr lang="en-US" altLang="zh-CN" baseline="-25000" dirty="0" err="1" smtClean="0"/>
              <a:t>L</a:t>
            </a:r>
            <a:r>
              <a:rPr lang="en-US" altLang="zh-CN" dirty="0" err="1" smtClean="0"/>
              <a:t>s</a:t>
            </a:r>
            <a:r>
              <a:rPr lang="en-US" altLang="zh-CN" baseline="-25000" dirty="0" err="1" smtClean="0"/>
              <a:t>L</a:t>
            </a:r>
            <a:endParaRPr lang="en-US" altLang="zh-CN" dirty="0" smtClean="0"/>
          </a:p>
          <a:p>
            <a:pPr lvl="1"/>
            <a:r>
              <a:rPr lang="zh-CN" altLang="en-US" dirty="0" smtClean="0"/>
              <a:t>若以上算法定义在模</a:t>
            </a:r>
            <a:r>
              <a:rPr lang="en-US" altLang="zh-CN" dirty="0" smtClean="0"/>
              <a:t>2</a:t>
            </a:r>
            <a:r>
              <a:rPr lang="zh-CN" altLang="en-US" dirty="0" smtClean="0"/>
              <a:t>多项式运算中，即为求解线性复杂度及联结多项式的算法。</a:t>
            </a:r>
            <a:endParaRPr lang="en-US" altLang="zh-CN" dirty="0" smtClean="0"/>
          </a:p>
          <a:p>
            <a:pPr lvl="1"/>
            <a:endParaRPr lang="en-US" altLang="zh-CN" dirty="0"/>
          </a:p>
          <a:p>
            <a:r>
              <a:rPr lang="zh-CN" altLang="en-US" dirty="0" smtClean="0"/>
              <a:t>定义</a:t>
            </a:r>
            <a:r>
              <a:rPr lang="en-US" altLang="zh-CN" dirty="0" smtClean="0"/>
              <a:t>d=</a:t>
            </a:r>
            <a:r>
              <a:rPr lang="en-US" altLang="zh-CN" dirty="0" err="1" smtClean="0"/>
              <a:t>s</a:t>
            </a:r>
            <a:r>
              <a:rPr lang="en-US" altLang="zh-CN" baseline="-25000" dirty="0" err="1" smtClean="0"/>
              <a:t>k</a:t>
            </a:r>
            <a:r>
              <a:rPr lang="en-US" altLang="zh-CN" dirty="0" smtClean="0"/>
              <a:t>+(</a:t>
            </a:r>
            <a:r>
              <a:rPr lang="en-US" altLang="zh-CN" dirty="0" smtClean="0"/>
              <a:t>c</a:t>
            </a:r>
            <a:r>
              <a:rPr lang="en-US" altLang="zh-CN" baseline="-25000" dirty="0" smtClean="0"/>
              <a:t>1</a:t>
            </a:r>
            <a:r>
              <a:rPr lang="en-US" altLang="zh-CN" dirty="0" smtClean="0"/>
              <a:t>s</a:t>
            </a:r>
            <a:r>
              <a:rPr lang="en-US" altLang="zh-CN" baseline="-25000" dirty="0" smtClean="0"/>
              <a:t>k-1</a:t>
            </a:r>
            <a:r>
              <a:rPr lang="en-US" altLang="zh-CN" dirty="0" smtClean="0"/>
              <a:t>+c</a:t>
            </a:r>
            <a:r>
              <a:rPr lang="en-US" altLang="zh-CN" baseline="-25000" dirty="0" smtClean="0"/>
              <a:t>2</a:t>
            </a:r>
            <a:r>
              <a:rPr lang="en-US" altLang="zh-CN" dirty="0" smtClean="0"/>
              <a:t>s</a:t>
            </a:r>
            <a:r>
              <a:rPr lang="en-US" altLang="zh-CN" baseline="-25000" dirty="0" smtClean="0"/>
              <a:t>k-2</a:t>
            </a:r>
            <a:r>
              <a:rPr lang="en-US" altLang="zh-CN" dirty="0" smtClean="0"/>
              <a:t>+…+</a:t>
            </a:r>
            <a:r>
              <a:rPr lang="en-US" altLang="zh-CN" dirty="0" err="1" smtClean="0"/>
              <a:t>c</a:t>
            </a:r>
            <a:r>
              <a:rPr lang="en-US" altLang="zh-CN" baseline="-25000" dirty="0" err="1" smtClean="0"/>
              <a:t>L</a:t>
            </a:r>
            <a:r>
              <a:rPr lang="en-US" altLang="zh-CN" dirty="0" err="1" smtClean="0"/>
              <a:t>s</a:t>
            </a:r>
            <a:r>
              <a:rPr lang="en-US" altLang="zh-CN" baseline="-25000" dirty="0" err="1" smtClean="0"/>
              <a:t>k</a:t>
            </a:r>
            <a:r>
              <a:rPr lang="en-US" altLang="zh-CN" baseline="-25000" dirty="0" smtClean="0"/>
              <a:t>-L</a:t>
            </a:r>
            <a:r>
              <a:rPr lang="en-US" altLang="zh-CN" dirty="0" smtClean="0"/>
              <a:t>)</a:t>
            </a:r>
            <a:r>
              <a:rPr lang="zh-CN" altLang="en-US" dirty="0" smtClean="0"/>
              <a:t>为迭代到第</a:t>
            </a:r>
            <a:r>
              <a:rPr lang="en-US" altLang="zh-CN" dirty="0" smtClean="0"/>
              <a:t>k</a:t>
            </a:r>
            <a:r>
              <a:rPr lang="zh-CN" altLang="en-US" dirty="0" smtClean="0"/>
              <a:t>轮时的下一步离差。即第</a:t>
            </a:r>
            <a:r>
              <a:rPr lang="en-US" altLang="zh-CN" dirty="0" smtClean="0"/>
              <a:t>k-1</a:t>
            </a:r>
            <a:r>
              <a:rPr lang="zh-CN" altLang="en-US" dirty="0" smtClean="0"/>
              <a:t>轮迭代结果对</a:t>
            </a:r>
            <a:r>
              <a:rPr lang="en-US" altLang="zh-CN" dirty="0" err="1" smtClean="0"/>
              <a:t>s</a:t>
            </a:r>
            <a:r>
              <a:rPr lang="en-US" altLang="zh-CN" baseline="-25000" dirty="0" err="1" smtClean="0"/>
              <a:t>k</a:t>
            </a:r>
            <a:r>
              <a:rPr lang="zh-CN" altLang="en-US" dirty="0" smtClean="0"/>
              <a:t>的预测与实际</a:t>
            </a:r>
            <a:r>
              <a:rPr lang="en-US" altLang="zh-CN" dirty="0" err="1" smtClean="0"/>
              <a:t>s</a:t>
            </a:r>
            <a:r>
              <a:rPr lang="en-US" altLang="zh-CN" baseline="-25000" dirty="0" err="1" smtClean="0"/>
              <a:t>k</a:t>
            </a:r>
            <a:r>
              <a:rPr lang="zh-CN" altLang="en-US" dirty="0" smtClean="0"/>
              <a:t>的差。</a:t>
            </a:r>
            <a:endParaRPr lang="en-US" altLang="zh-CN" dirty="0" smtClean="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25</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1" name="流程图: 可选过程 10">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500303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B-M</a:t>
            </a:r>
            <a:r>
              <a:rPr lang="zh-CN" altLang="en-US" dirty="0" smtClean="0"/>
              <a:t>算法：</a:t>
            </a:r>
            <a:endParaRPr lang="en-US" altLang="zh-CN" dirty="0" smtClean="0"/>
          </a:p>
          <a:p>
            <a:pPr lvl="1"/>
            <a:r>
              <a:rPr lang="en-US" altLang="zh-CN" dirty="0" smtClean="0"/>
              <a:t>j</a:t>
            </a:r>
            <a:r>
              <a:rPr lang="zh-CN" altLang="en-US" dirty="0"/>
              <a:t>表示</a:t>
            </a:r>
            <a:r>
              <a:rPr lang="zh-CN" altLang="en-US" dirty="0" smtClean="0"/>
              <a:t>当前已迭代轮数，</a:t>
            </a:r>
            <a:r>
              <a:rPr lang="en-US" altLang="zh-CN" dirty="0" smtClean="0"/>
              <a:t>B(x)</a:t>
            </a:r>
            <a:r>
              <a:rPr lang="zh-CN" altLang="en-US" dirty="0" smtClean="0"/>
              <a:t>和</a:t>
            </a:r>
            <a:r>
              <a:rPr lang="en-US" altLang="zh-CN" dirty="0" smtClean="0"/>
              <a:t>b</a:t>
            </a:r>
            <a:r>
              <a:rPr lang="zh-CN" altLang="en-US" dirty="0" smtClean="0"/>
              <a:t>分别表示当</a:t>
            </a:r>
            <a:r>
              <a:rPr lang="en-US" altLang="zh-CN" dirty="0" smtClean="0"/>
              <a:t>L</a:t>
            </a:r>
            <a:r>
              <a:rPr lang="zh-CN" altLang="en-US" dirty="0" smtClean="0"/>
              <a:t>最后一次更新前的</a:t>
            </a:r>
            <a:r>
              <a:rPr lang="en-US" altLang="zh-CN" dirty="0" smtClean="0"/>
              <a:t>C(x)</a:t>
            </a:r>
            <a:r>
              <a:rPr lang="zh-CN" altLang="en-US" dirty="0" smtClean="0"/>
              <a:t>和</a:t>
            </a:r>
            <a:r>
              <a:rPr lang="en-US" altLang="zh-CN" dirty="0" smtClean="0"/>
              <a:t>d</a:t>
            </a:r>
            <a:r>
              <a:rPr lang="zh-CN" altLang="en-US" dirty="0" smtClean="0"/>
              <a:t>，</a:t>
            </a:r>
            <a:r>
              <a:rPr lang="en-US" altLang="zh-CN" dirty="0" smtClean="0"/>
              <a:t>m</a:t>
            </a:r>
            <a:r>
              <a:rPr lang="zh-CN" altLang="en-US" dirty="0" smtClean="0"/>
              <a:t>表示当</a:t>
            </a:r>
            <a:r>
              <a:rPr lang="en-US" altLang="zh-CN" dirty="0" smtClean="0"/>
              <a:t>L</a:t>
            </a:r>
            <a:r>
              <a:rPr lang="zh-CN" altLang="en-US" dirty="0" smtClean="0"/>
              <a:t>更新后的轮数</a:t>
            </a:r>
          </a:p>
          <a:p>
            <a:pPr marL="914400" lvl="1" indent="-457200">
              <a:buFont typeface="+mj-lt"/>
              <a:buAutoNum type="arabicPeriod"/>
            </a:pPr>
            <a:r>
              <a:rPr lang="en-US" altLang="zh-CN" dirty="0" smtClean="0"/>
              <a:t>C(x)</a:t>
            </a:r>
            <a:r>
              <a:rPr lang="en-US" altLang="zh-CN" dirty="0"/>
              <a:t>=</a:t>
            </a:r>
            <a:r>
              <a:rPr lang="en-US" altLang="zh-CN" dirty="0" smtClean="0"/>
              <a:t>1</a:t>
            </a:r>
            <a:r>
              <a:rPr lang="zh-CN" altLang="en-US" dirty="0"/>
              <a:t>，</a:t>
            </a:r>
            <a:r>
              <a:rPr lang="en-US" altLang="zh-CN" dirty="0" smtClean="0"/>
              <a:t>L=0</a:t>
            </a:r>
            <a:r>
              <a:rPr lang="zh-CN" altLang="en-US" dirty="0" smtClean="0"/>
              <a:t>，</a:t>
            </a:r>
            <a:r>
              <a:rPr lang="en-US" altLang="zh-CN" dirty="0" smtClean="0"/>
              <a:t>B(x)=1</a:t>
            </a:r>
            <a:r>
              <a:rPr lang="zh-CN" altLang="en-US" dirty="0" smtClean="0"/>
              <a:t>，</a:t>
            </a:r>
            <a:r>
              <a:rPr lang="en-US" altLang="zh-CN" dirty="0" smtClean="0"/>
              <a:t>b=1</a:t>
            </a:r>
            <a:r>
              <a:rPr lang="zh-CN" altLang="en-US" dirty="0" smtClean="0"/>
              <a:t>，</a:t>
            </a:r>
            <a:r>
              <a:rPr lang="en-US" altLang="zh-CN" dirty="0" smtClean="0"/>
              <a:t>m=1</a:t>
            </a:r>
            <a:r>
              <a:rPr lang="zh-CN" altLang="en-US" dirty="0" smtClean="0"/>
              <a:t>，</a:t>
            </a:r>
            <a:r>
              <a:rPr lang="en-US" altLang="zh-CN" dirty="0" smtClean="0"/>
              <a:t>j=0</a:t>
            </a:r>
          </a:p>
          <a:p>
            <a:pPr marL="914400" lvl="1" indent="-457200">
              <a:buFont typeface="+mj-lt"/>
              <a:buAutoNum type="arabicPeriod"/>
            </a:pPr>
            <a:r>
              <a:rPr lang="zh-CN" altLang="en-US" dirty="0" smtClean="0"/>
              <a:t>计算</a:t>
            </a:r>
            <a:r>
              <a:rPr lang="en-US" altLang="zh-CN" dirty="0" smtClean="0"/>
              <a:t>d=</a:t>
            </a:r>
            <a:r>
              <a:rPr lang="en-US" altLang="zh-CN" dirty="0" err="1" smtClean="0"/>
              <a:t>s</a:t>
            </a:r>
            <a:r>
              <a:rPr lang="en-US" altLang="zh-CN" baseline="-25000" dirty="0" err="1" smtClean="0"/>
              <a:t>k</a:t>
            </a:r>
            <a:r>
              <a:rPr lang="en-US" altLang="zh-CN" dirty="0" smtClean="0"/>
              <a:t>+(</a:t>
            </a:r>
            <a:r>
              <a:rPr lang="en-US" altLang="zh-CN" dirty="0" smtClean="0"/>
              <a:t>c</a:t>
            </a:r>
            <a:r>
              <a:rPr lang="en-US" altLang="zh-CN" baseline="-25000" dirty="0" smtClean="0"/>
              <a:t>1</a:t>
            </a:r>
            <a:r>
              <a:rPr lang="en-US" altLang="zh-CN" dirty="0" smtClean="0"/>
              <a:t>s</a:t>
            </a:r>
            <a:r>
              <a:rPr lang="en-US" altLang="zh-CN" baseline="-25000" dirty="0" smtClean="0"/>
              <a:t>k-1</a:t>
            </a:r>
            <a:r>
              <a:rPr lang="en-US" altLang="zh-CN" dirty="0" smtClean="0"/>
              <a:t>+c</a:t>
            </a:r>
            <a:r>
              <a:rPr lang="en-US" altLang="zh-CN" baseline="-25000" dirty="0" smtClean="0"/>
              <a:t>2</a:t>
            </a:r>
            <a:r>
              <a:rPr lang="en-US" altLang="zh-CN" dirty="0" smtClean="0"/>
              <a:t>s</a:t>
            </a:r>
            <a:r>
              <a:rPr lang="en-US" altLang="zh-CN" baseline="-25000" dirty="0" smtClean="0"/>
              <a:t>k-2</a:t>
            </a:r>
            <a:r>
              <a:rPr lang="en-US" altLang="zh-CN" dirty="0" smtClean="0"/>
              <a:t>+…+</a:t>
            </a:r>
            <a:r>
              <a:rPr lang="en-US" altLang="zh-CN" dirty="0" err="1" smtClean="0"/>
              <a:t>c</a:t>
            </a:r>
            <a:r>
              <a:rPr lang="en-US" altLang="zh-CN" baseline="-25000" dirty="0" err="1" smtClean="0"/>
              <a:t>L</a:t>
            </a:r>
            <a:r>
              <a:rPr lang="en-US" altLang="zh-CN" dirty="0" err="1" smtClean="0"/>
              <a:t>s</a:t>
            </a:r>
            <a:r>
              <a:rPr lang="en-US" altLang="zh-CN" baseline="-25000" dirty="0" err="1" smtClean="0"/>
              <a:t>k</a:t>
            </a:r>
            <a:r>
              <a:rPr lang="en-US" altLang="zh-CN" baseline="-25000" dirty="0" smtClean="0"/>
              <a:t>-L</a:t>
            </a:r>
            <a:r>
              <a:rPr lang="en-US" altLang="zh-CN" dirty="0" smtClean="0"/>
              <a:t>)</a:t>
            </a:r>
          </a:p>
          <a:p>
            <a:pPr marL="914400" lvl="1" indent="-457200">
              <a:buFont typeface="+mj-lt"/>
              <a:buAutoNum type="arabicPeriod"/>
            </a:pPr>
            <a:r>
              <a:rPr lang="en-US" altLang="zh-CN" dirty="0" smtClean="0"/>
              <a:t>m=m+1</a:t>
            </a:r>
          </a:p>
          <a:p>
            <a:pPr marL="914400" lvl="1" indent="-457200">
              <a:buFont typeface="+mj-lt"/>
              <a:buAutoNum type="arabicPeriod"/>
            </a:pPr>
            <a:r>
              <a:rPr lang="zh-CN" altLang="en-US" dirty="0" smtClean="0"/>
              <a:t>若</a:t>
            </a:r>
            <a:r>
              <a:rPr lang="en-US" altLang="zh-CN" dirty="0" smtClean="0"/>
              <a:t>d=0</a:t>
            </a:r>
            <a:r>
              <a:rPr lang="zh-CN" altLang="en-US" dirty="0" smtClean="0"/>
              <a:t>，则转到第</a:t>
            </a:r>
            <a:r>
              <a:rPr lang="en-US" altLang="zh-CN" dirty="0" smtClean="0"/>
              <a:t>5</a:t>
            </a:r>
            <a:r>
              <a:rPr lang="zh-CN" altLang="en-US" dirty="0" smtClean="0"/>
              <a:t>步；否则</a:t>
            </a:r>
            <a:endParaRPr lang="en-US" altLang="zh-CN" dirty="0" smtClean="0"/>
          </a:p>
          <a:p>
            <a:pPr marL="1314450" lvl="2" indent="-457200">
              <a:buFont typeface="+mj-ea"/>
              <a:buAutoNum type="circleNumDbPlain"/>
            </a:pPr>
            <a:r>
              <a:rPr lang="en-US" altLang="zh-CN" dirty="0" smtClean="0"/>
              <a:t>T(x)=C(x)</a:t>
            </a:r>
            <a:r>
              <a:rPr lang="zh-CN" altLang="en-US" dirty="0" smtClean="0"/>
              <a:t>，</a:t>
            </a:r>
            <a:r>
              <a:rPr lang="en-US" altLang="zh-CN" dirty="0" smtClean="0"/>
              <a:t>C(x)=C(x)-(d/b)</a:t>
            </a:r>
            <a:r>
              <a:rPr lang="en-US" altLang="zh-CN" dirty="0" err="1" smtClean="0"/>
              <a:t>x</a:t>
            </a:r>
            <a:r>
              <a:rPr lang="en-US" altLang="zh-CN" baseline="30000" dirty="0" err="1" smtClean="0"/>
              <a:t>m</a:t>
            </a:r>
            <a:r>
              <a:rPr lang="en-US" altLang="zh-CN" dirty="0" err="1" smtClean="0"/>
              <a:t>˙B</a:t>
            </a:r>
            <a:r>
              <a:rPr lang="en-US" altLang="zh-CN" dirty="0" smtClean="0"/>
              <a:t>(x)</a:t>
            </a:r>
          </a:p>
          <a:p>
            <a:pPr marL="1314450" lvl="2" indent="-457200">
              <a:buFont typeface="+mj-ea"/>
              <a:buAutoNum type="circleNumDbPlain"/>
            </a:pPr>
            <a:r>
              <a:rPr lang="zh-CN" altLang="en-US" dirty="0" smtClean="0"/>
              <a:t>若</a:t>
            </a:r>
            <a:r>
              <a:rPr lang="en-US" altLang="zh-CN" dirty="0" smtClean="0"/>
              <a:t>j≥2L</a:t>
            </a:r>
            <a:r>
              <a:rPr lang="zh-CN" altLang="en-US" dirty="0" smtClean="0"/>
              <a:t>，则</a:t>
            </a:r>
            <a:r>
              <a:rPr lang="en-US" altLang="zh-CN" dirty="0" smtClean="0"/>
              <a:t>L=j+1-L</a:t>
            </a:r>
            <a:r>
              <a:rPr lang="zh-CN" altLang="en-US" dirty="0" smtClean="0"/>
              <a:t>，</a:t>
            </a:r>
            <a:r>
              <a:rPr lang="en-US" altLang="zh-CN" dirty="0" smtClean="0"/>
              <a:t>B(x)=T(x)</a:t>
            </a:r>
            <a:r>
              <a:rPr lang="zh-CN" altLang="en-US" dirty="0" smtClean="0"/>
              <a:t>，</a:t>
            </a:r>
            <a:r>
              <a:rPr lang="en-US" altLang="zh-CN" dirty="0" smtClean="0"/>
              <a:t>b=d</a:t>
            </a:r>
            <a:r>
              <a:rPr lang="zh-CN" altLang="en-US" dirty="0" smtClean="0"/>
              <a:t>，</a:t>
            </a:r>
            <a:r>
              <a:rPr lang="en-US" altLang="zh-CN" dirty="0" smtClean="0"/>
              <a:t>m=1</a:t>
            </a:r>
          </a:p>
          <a:p>
            <a:pPr marL="914400" lvl="1" indent="-457200">
              <a:buFont typeface="+mj-lt"/>
              <a:buAutoNum type="arabicPeriod"/>
            </a:pPr>
            <a:r>
              <a:rPr lang="en-US" altLang="zh-CN" dirty="0" smtClean="0"/>
              <a:t>j=j+1</a:t>
            </a:r>
          </a:p>
          <a:p>
            <a:pPr marL="914400" lvl="1" indent="-457200">
              <a:buFont typeface="+mj-lt"/>
              <a:buAutoNum type="arabicPeriod"/>
            </a:pPr>
            <a:r>
              <a:rPr lang="zh-CN" altLang="en-US" dirty="0" smtClean="0"/>
              <a:t>若</a:t>
            </a:r>
            <a:r>
              <a:rPr lang="en-US" altLang="zh-CN" dirty="0" err="1" smtClean="0"/>
              <a:t>j≥N</a:t>
            </a:r>
            <a:r>
              <a:rPr lang="zh-CN" altLang="en-US" dirty="0" smtClean="0"/>
              <a:t>，则返回</a:t>
            </a:r>
            <a:r>
              <a:rPr lang="en-US" altLang="zh-CN" dirty="0" smtClean="0"/>
              <a:t>L</a:t>
            </a:r>
            <a:r>
              <a:rPr lang="zh-CN" altLang="en-US" dirty="0" smtClean="0"/>
              <a:t>和</a:t>
            </a:r>
            <a:r>
              <a:rPr lang="en-US" altLang="zh-CN" dirty="0" smtClean="0"/>
              <a:t>C(x)</a:t>
            </a:r>
            <a:r>
              <a:rPr lang="zh-CN" altLang="en-US" dirty="0" smtClean="0"/>
              <a:t>，否则转到第</a:t>
            </a:r>
            <a:r>
              <a:rPr lang="en-US" altLang="zh-CN" dirty="0" smtClean="0"/>
              <a:t>2</a:t>
            </a:r>
            <a:r>
              <a:rPr lang="zh-CN" altLang="en-US" dirty="0"/>
              <a:t>步</a:t>
            </a:r>
            <a:endParaRPr lang="en-US" altLang="zh-CN" dirty="0" smtClean="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26</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1" name="流程图: 可选过程 10">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8016711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7" name="内容占位符 6"/>
          <p:cNvGraphicFramePr>
            <a:graphicFrameLocks noGrp="1"/>
          </p:cNvGraphicFramePr>
          <p:nvPr>
            <p:ph idx="1"/>
            <p:extLst>
              <p:ext uri="{D42A27DB-BD31-4B8C-83A1-F6EECF244321}">
                <p14:modId xmlns:p14="http://schemas.microsoft.com/office/powerpoint/2010/main" val="4268447650"/>
              </p:ext>
            </p:extLst>
          </p:nvPr>
        </p:nvGraphicFramePr>
        <p:xfrm>
          <a:off x="323239" y="1916832"/>
          <a:ext cx="8568948" cy="1854200"/>
        </p:xfrm>
        <a:graphic>
          <a:graphicData uri="http://schemas.openxmlformats.org/drawingml/2006/table">
            <a:tbl>
              <a:tblPr firstRow="1" bandRow="1">
                <a:tableStyleId>{3B4B98B0-60AC-42C2-AFA5-B58CD77FA1E5}</a:tableStyleId>
              </a:tblPr>
              <a:tblGrid>
                <a:gridCol w="714079"/>
                <a:gridCol w="714079"/>
                <a:gridCol w="714079"/>
                <a:gridCol w="714079"/>
                <a:gridCol w="714079"/>
                <a:gridCol w="714079"/>
                <a:gridCol w="714079"/>
                <a:gridCol w="714079"/>
                <a:gridCol w="714079"/>
                <a:gridCol w="714079"/>
                <a:gridCol w="714079"/>
                <a:gridCol w="714079"/>
              </a:tblGrid>
              <a:tr h="370840">
                <a:tc>
                  <a:txBody>
                    <a:bodyPr/>
                    <a:lstStyle/>
                    <a:p>
                      <a:pPr algn="ctr"/>
                      <a:r>
                        <a:rPr lang="en-US" altLang="zh-CN" dirty="0" err="1" smtClean="0"/>
                        <a:t>s</a:t>
                      </a:r>
                      <a:r>
                        <a:rPr lang="en-US" altLang="zh-CN" baseline="-25000" dirty="0" err="1" smtClean="0"/>
                        <a:t>j+m</a:t>
                      </a:r>
                      <a:endParaRPr lang="zh-CN" altLang="en-US" baseline="-25000" dirty="0"/>
                    </a:p>
                  </a:txBody>
                  <a:tcPr/>
                </a:tc>
                <a:tc>
                  <a:txBody>
                    <a:bodyPr/>
                    <a:lstStyle/>
                    <a:p>
                      <a:pPr algn="ctr"/>
                      <a:r>
                        <a:rPr lang="en-US" altLang="zh-CN" dirty="0" smtClean="0"/>
                        <a:t>s</a:t>
                      </a:r>
                      <a:r>
                        <a:rPr lang="en-US" altLang="zh-CN" baseline="-25000" dirty="0" smtClean="0"/>
                        <a:t>j+m-1</a:t>
                      </a:r>
                      <a:endParaRPr lang="zh-CN" altLang="en-US" baseline="-25000" dirty="0"/>
                    </a:p>
                  </a:txBody>
                  <a:tcPr/>
                </a:tc>
                <a:tc>
                  <a:txBody>
                    <a:bodyPr/>
                    <a:lstStyle/>
                    <a:p>
                      <a:pPr algn="ctr"/>
                      <a:r>
                        <a:rPr lang="en-US" altLang="zh-CN" dirty="0" smtClean="0"/>
                        <a:t>s</a:t>
                      </a:r>
                      <a:r>
                        <a:rPr lang="en-US" altLang="zh-CN" baseline="-25000" dirty="0" smtClean="0"/>
                        <a:t>j+m-2</a:t>
                      </a:r>
                      <a:endParaRPr lang="zh-CN" altLang="en-US" baseline="-25000" dirty="0"/>
                    </a:p>
                  </a:txBody>
                  <a:tcPr/>
                </a:tc>
                <a:tc>
                  <a:txBody>
                    <a:bodyPr/>
                    <a:lstStyle/>
                    <a:p>
                      <a:pPr algn="ctr"/>
                      <a:r>
                        <a:rPr lang="en-US" altLang="zh-CN" baseline="0" dirty="0" smtClean="0"/>
                        <a:t>…</a:t>
                      </a:r>
                      <a:endParaRPr lang="zh-CN" altLang="en-US" baseline="-25000" dirty="0"/>
                    </a:p>
                  </a:txBody>
                  <a:tcPr/>
                </a:tc>
                <a:tc>
                  <a:txBody>
                    <a:bodyPr/>
                    <a:lstStyle/>
                    <a:p>
                      <a:pPr algn="ctr"/>
                      <a:r>
                        <a:rPr lang="en-US" altLang="zh-CN" baseline="0" dirty="0" smtClean="0"/>
                        <a:t>s</a:t>
                      </a:r>
                      <a:r>
                        <a:rPr lang="en-US" altLang="zh-CN" baseline="-25000" dirty="0" smtClean="0"/>
                        <a:t>j+1</a:t>
                      </a:r>
                      <a:endParaRPr lang="zh-CN" altLang="en-US" baseline="-25000" dirty="0"/>
                    </a:p>
                  </a:txBody>
                  <a:tcPr/>
                </a:tc>
                <a:tc>
                  <a:txBody>
                    <a:bodyPr/>
                    <a:lstStyle/>
                    <a:p>
                      <a:pPr algn="ctr"/>
                      <a:r>
                        <a:rPr lang="en-US" altLang="zh-CN" dirty="0" err="1" smtClean="0"/>
                        <a:t>s</a:t>
                      </a:r>
                      <a:r>
                        <a:rPr lang="en-US" altLang="zh-CN" baseline="-25000" dirty="0" err="1" smtClean="0"/>
                        <a:t>j</a:t>
                      </a:r>
                      <a:endParaRPr lang="zh-CN" altLang="en-US" baseline="-25000" dirty="0"/>
                    </a:p>
                  </a:txBody>
                  <a:tcPr/>
                </a:tc>
                <a:tc>
                  <a:txBody>
                    <a:bodyPr/>
                    <a:lstStyle/>
                    <a:p>
                      <a:pPr algn="ctr"/>
                      <a:r>
                        <a:rPr lang="en-US" altLang="zh-CN" dirty="0" smtClean="0"/>
                        <a:t>s</a:t>
                      </a:r>
                      <a:r>
                        <a:rPr lang="en-US" altLang="zh-CN" baseline="-25000" dirty="0" smtClean="0"/>
                        <a:t>j-1</a:t>
                      </a:r>
                      <a:endParaRPr lang="zh-CN" altLang="en-US" baseline="-25000" dirty="0"/>
                    </a:p>
                  </a:txBody>
                  <a:tcPr/>
                </a:tc>
                <a:tc>
                  <a:txBody>
                    <a:bodyPr/>
                    <a:lstStyle/>
                    <a:p>
                      <a:pPr algn="ctr"/>
                      <a:r>
                        <a:rPr lang="en-US" altLang="zh-CN" dirty="0" smtClean="0"/>
                        <a:t>s</a:t>
                      </a:r>
                      <a:r>
                        <a:rPr lang="en-US" altLang="zh-CN" baseline="-25000" dirty="0" smtClean="0"/>
                        <a:t>j-2</a:t>
                      </a:r>
                      <a:endParaRPr lang="zh-CN" altLang="en-US" baseline="-25000" dirty="0"/>
                    </a:p>
                  </a:txBody>
                  <a:tcPr/>
                </a:tc>
                <a:tc>
                  <a:txBody>
                    <a:bodyPr/>
                    <a:lstStyle/>
                    <a:p>
                      <a:pPr algn="ctr"/>
                      <a:r>
                        <a:rPr lang="en-US" altLang="zh-CN" dirty="0" smtClean="0"/>
                        <a:t>…</a:t>
                      </a:r>
                      <a:endParaRPr lang="zh-CN" altLang="en-US" dirty="0"/>
                    </a:p>
                  </a:txBody>
                  <a:tcPr/>
                </a:tc>
                <a:tc>
                  <a:txBody>
                    <a:bodyPr/>
                    <a:lstStyle/>
                    <a:p>
                      <a:pPr algn="ctr"/>
                      <a:r>
                        <a:rPr lang="en-US" altLang="zh-CN" dirty="0" err="1" smtClean="0"/>
                        <a:t>s</a:t>
                      </a:r>
                      <a:r>
                        <a:rPr lang="en-US" altLang="zh-CN" baseline="-25000" dirty="0" err="1" smtClean="0"/>
                        <a:t>j</a:t>
                      </a:r>
                      <a:r>
                        <a:rPr lang="en-US" altLang="zh-CN" baseline="-25000" dirty="0" smtClean="0"/>
                        <a:t>-L'</a:t>
                      </a:r>
                      <a:endParaRPr lang="zh-CN" altLang="en-US" baseline="-25000"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s</a:t>
                      </a:r>
                      <a:r>
                        <a:rPr lang="en-US" altLang="zh-CN" baseline="-25000" dirty="0" smtClean="0"/>
                        <a:t>j+1-L</a:t>
                      </a:r>
                      <a:endParaRPr lang="zh-CN" altLang="en-US" baseline="-25000" dirty="0"/>
                    </a:p>
                  </a:txBody>
                  <a:tcPr/>
                </a:tc>
              </a:tr>
              <a:tr h="370840">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r>
                        <a:rPr lang="en-US" altLang="zh-CN" baseline="0" dirty="0" smtClean="0"/>
                        <a:t>1</a:t>
                      </a:r>
                      <a:endParaRPr lang="zh-CN" altLang="en-US" baseline="0" dirty="0"/>
                    </a:p>
                  </a:txBody>
                  <a:tcPr/>
                </a:tc>
                <a:tc>
                  <a:txBody>
                    <a:bodyPr/>
                    <a:lstStyle/>
                    <a:p>
                      <a:pPr algn="ctr"/>
                      <a:r>
                        <a:rPr lang="en-US" altLang="zh-CN" baseline="0" dirty="0" smtClean="0"/>
                        <a:t>B</a:t>
                      </a:r>
                      <a:r>
                        <a:rPr lang="en-US" altLang="zh-CN" baseline="-25000" dirty="0" smtClean="0"/>
                        <a:t>1</a:t>
                      </a:r>
                      <a:endParaRPr lang="zh-CN" altLang="en-US" baseline="-25000" dirty="0"/>
                    </a:p>
                  </a:txBody>
                  <a:tcPr/>
                </a:tc>
                <a:tc>
                  <a:txBody>
                    <a:bodyPr/>
                    <a:lstStyle/>
                    <a:p>
                      <a:pPr algn="ctr"/>
                      <a:r>
                        <a:rPr lang="en-US" altLang="zh-CN" baseline="0" dirty="0" smtClean="0"/>
                        <a:t>B</a:t>
                      </a:r>
                      <a:r>
                        <a:rPr lang="en-US" altLang="zh-CN" baseline="-25000" dirty="0" smtClean="0"/>
                        <a:t>2</a:t>
                      </a:r>
                      <a:endParaRPr lang="zh-CN" altLang="en-US" baseline="-25000" dirty="0"/>
                    </a:p>
                  </a:txBody>
                  <a:tcPr/>
                </a:tc>
                <a:tc>
                  <a:txBody>
                    <a:bodyPr/>
                    <a:lstStyle/>
                    <a:p>
                      <a:pPr algn="ctr"/>
                      <a:r>
                        <a:rPr lang="en-US" altLang="zh-CN" baseline="0" dirty="0" smtClean="0"/>
                        <a:t>…</a:t>
                      </a:r>
                      <a:endParaRPr lang="zh-CN" altLang="en-US" baseline="0" dirty="0"/>
                    </a:p>
                  </a:txBody>
                  <a:tcPr/>
                </a:tc>
                <a:tc>
                  <a:txBody>
                    <a:bodyPr/>
                    <a:lstStyle/>
                    <a:p>
                      <a:pPr algn="ctr"/>
                      <a:r>
                        <a:rPr lang="en-US" altLang="zh-CN" baseline="0" dirty="0" smtClean="0"/>
                        <a:t>B</a:t>
                      </a:r>
                      <a:r>
                        <a:rPr lang="en-US" altLang="zh-CN" baseline="-25000" dirty="0" smtClean="0"/>
                        <a:t>L'</a:t>
                      </a:r>
                      <a:endParaRPr lang="zh-CN" altLang="en-US"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aseline="0" dirty="0" smtClean="0"/>
                        <a:t>…</a:t>
                      </a:r>
                      <a:endParaRPr lang="zh-CN" altLang="en-US" baseline="0" dirty="0" smtClean="0"/>
                    </a:p>
                  </a:txBody>
                  <a:tcPr/>
                </a:tc>
                <a:tc>
                  <a:txBody>
                    <a:bodyPr/>
                    <a:lstStyle/>
                    <a:p>
                      <a:pPr algn="ctr"/>
                      <a:endParaRPr lang="zh-CN" altLang="en-US" baseline="-25000" dirty="0"/>
                    </a:p>
                  </a:txBody>
                  <a:tcPr/>
                </a:tc>
              </a:tr>
              <a:tr h="370840">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r>
              <a:tr h="370840">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r>
            </a:tbl>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604229591"/>
              </p:ext>
            </p:extLst>
          </p:nvPr>
        </p:nvGraphicFramePr>
        <p:xfrm>
          <a:off x="467544" y="3789040"/>
          <a:ext cx="3416300" cy="481012"/>
        </p:xfrm>
        <a:graphic>
          <a:graphicData uri="http://schemas.openxmlformats.org/presentationml/2006/ole">
            <mc:AlternateContent xmlns:mc="http://schemas.openxmlformats.org/markup-compatibility/2006">
              <mc:Choice xmlns:v="urn:schemas-microsoft-com:vml" Requires="v">
                <p:oleObj spid="_x0000_s17636" name="Equation" r:id="rId3" imgW="1447560" imgH="203040" progId="Equation.DSMT4">
                  <p:embed/>
                </p:oleObj>
              </mc:Choice>
              <mc:Fallback>
                <p:oleObj name="Equation" r:id="rId3" imgW="1447560" imgH="203040" progId="Equation.DSMT4">
                  <p:embed/>
                  <p:pic>
                    <p:nvPicPr>
                      <p:cNvPr id="0" name=""/>
                      <p:cNvPicPr/>
                      <p:nvPr/>
                    </p:nvPicPr>
                    <p:blipFill>
                      <a:blip r:embed="rId4"/>
                      <a:stretch>
                        <a:fillRect/>
                      </a:stretch>
                    </p:blipFill>
                    <p:spPr>
                      <a:xfrm>
                        <a:off x="467544" y="3789040"/>
                        <a:ext cx="3416300" cy="48101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25538386"/>
              </p:ext>
            </p:extLst>
          </p:nvPr>
        </p:nvGraphicFramePr>
        <p:xfrm>
          <a:off x="611560" y="1268760"/>
          <a:ext cx="3235325" cy="420688"/>
        </p:xfrm>
        <a:graphic>
          <a:graphicData uri="http://schemas.openxmlformats.org/presentationml/2006/ole">
            <mc:AlternateContent xmlns:mc="http://schemas.openxmlformats.org/markup-compatibility/2006">
              <mc:Choice xmlns:v="urn:schemas-microsoft-com:vml" Requires="v">
                <p:oleObj spid="_x0000_s17637" name="Equation" r:id="rId5" imgW="1371600" imgH="177480" progId="Equation.DSMT4">
                  <p:embed/>
                </p:oleObj>
              </mc:Choice>
              <mc:Fallback>
                <p:oleObj name="Equation" r:id="rId5" imgW="1371600" imgH="177480" progId="Equation.DSMT4">
                  <p:embed/>
                  <p:pic>
                    <p:nvPicPr>
                      <p:cNvPr id="0" name=""/>
                      <p:cNvPicPr/>
                      <p:nvPr/>
                    </p:nvPicPr>
                    <p:blipFill>
                      <a:blip r:embed="rId6"/>
                      <a:stretch>
                        <a:fillRect/>
                      </a:stretch>
                    </p:blipFill>
                    <p:spPr>
                      <a:xfrm>
                        <a:off x="611560" y="1268760"/>
                        <a:ext cx="3235325" cy="420688"/>
                      </a:xfrm>
                      <a:prstGeom prst="rect">
                        <a:avLst/>
                      </a:prstGeom>
                    </p:spPr>
                  </p:pic>
                </p:oleObj>
              </mc:Fallback>
            </mc:AlternateContent>
          </a:graphicData>
        </a:graphic>
      </p:graphicFrame>
      <p:graphicFrame>
        <p:nvGraphicFramePr>
          <p:cNvPr id="14" name="内容占位符 6"/>
          <p:cNvGraphicFramePr>
            <a:graphicFrameLocks/>
          </p:cNvGraphicFramePr>
          <p:nvPr>
            <p:extLst>
              <p:ext uri="{D42A27DB-BD31-4B8C-83A1-F6EECF244321}">
                <p14:modId xmlns:p14="http://schemas.microsoft.com/office/powerpoint/2010/main" val="3869029476"/>
              </p:ext>
            </p:extLst>
          </p:nvPr>
        </p:nvGraphicFramePr>
        <p:xfrm>
          <a:off x="317130" y="1916832"/>
          <a:ext cx="8568948" cy="1854200"/>
        </p:xfrm>
        <a:graphic>
          <a:graphicData uri="http://schemas.openxmlformats.org/drawingml/2006/table">
            <a:tbl>
              <a:tblPr firstRow="1" bandRow="1">
                <a:tableStyleId>{2D5ABB26-0587-4C30-8999-92F81FD0307C}</a:tableStyleId>
              </a:tblPr>
              <a:tblGrid>
                <a:gridCol w="714079"/>
                <a:gridCol w="714079"/>
                <a:gridCol w="714079"/>
                <a:gridCol w="714079"/>
                <a:gridCol w="714079"/>
                <a:gridCol w="714079"/>
                <a:gridCol w="714079"/>
                <a:gridCol w="714079"/>
                <a:gridCol w="714079"/>
                <a:gridCol w="714079"/>
                <a:gridCol w="714079"/>
                <a:gridCol w="714079"/>
              </a:tblGrid>
              <a:tr h="370840">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dirty="0"/>
                    </a:p>
                  </a:txBody>
                  <a:tcPr/>
                </a:tc>
                <a:tc>
                  <a:txBody>
                    <a:bodyPr/>
                    <a:lstStyle/>
                    <a:p>
                      <a:pPr algn="ctr"/>
                      <a:endParaRPr lang="zh-CN" altLang="en-US" baseline="-25000" dirty="0"/>
                    </a:p>
                  </a:txBody>
                  <a:tcPr/>
                </a:tc>
                <a:tc>
                  <a:txBody>
                    <a:bodyPr/>
                    <a:lstStyle/>
                    <a:p>
                      <a:pPr algn="ctr"/>
                      <a:endParaRPr lang="zh-CN" altLang="en-US" dirty="0"/>
                    </a:p>
                  </a:txBody>
                  <a:tcPr/>
                </a:tc>
                <a:tc>
                  <a:txBody>
                    <a:bodyPr/>
                    <a:lstStyle/>
                    <a:p>
                      <a:pPr algn="ctr"/>
                      <a:endParaRPr lang="zh-CN" altLang="en-US" baseline="-25000" dirty="0"/>
                    </a:p>
                  </a:txBody>
                  <a:tcPr/>
                </a:tc>
              </a:tr>
              <a:tr h="370840">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r>
              <a:tr h="370840">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r>
                        <a:rPr lang="en-US" altLang="zh-CN" baseline="0" dirty="0" smtClean="0"/>
                        <a:t>1</a:t>
                      </a:r>
                      <a:endParaRPr lang="zh-CN" altLang="en-US" baseline="0" dirty="0"/>
                    </a:p>
                  </a:txBody>
                  <a:tcPr/>
                </a:tc>
                <a:tc>
                  <a:txBody>
                    <a:bodyPr/>
                    <a:lstStyle/>
                    <a:p>
                      <a:pPr algn="ctr"/>
                      <a:r>
                        <a:rPr lang="en-US" altLang="zh-CN" baseline="0" dirty="0" smtClean="0"/>
                        <a:t>C</a:t>
                      </a:r>
                      <a:r>
                        <a:rPr lang="en-US" altLang="zh-CN" baseline="-25000" dirty="0" smtClean="0"/>
                        <a:t>1</a:t>
                      </a:r>
                      <a:endParaRPr lang="zh-CN" altLang="en-US" baseline="-25000" dirty="0"/>
                    </a:p>
                  </a:txBody>
                  <a:tcPr/>
                </a:tc>
                <a:tc>
                  <a:txBody>
                    <a:bodyPr/>
                    <a:lstStyle/>
                    <a:p>
                      <a:pPr algn="ctr"/>
                      <a:r>
                        <a:rPr lang="en-US" altLang="zh-CN" baseline="0" dirty="0" smtClean="0"/>
                        <a:t>C</a:t>
                      </a:r>
                      <a:r>
                        <a:rPr lang="en-US" altLang="zh-CN" baseline="-25000" dirty="0" smtClean="0"/>
                        <a:t>2</a:t>
                      </a:r>
                      <a:endParaRPr lang="zh-CN" altLang="en-US" baseline="-25000" dirty="0"/>
                    </a:p>
                  </a:txBody>
                  <a:tcPr/>
                </a:tc>
                <a:tc>
                  <a:txBody>
                    <a:bodyPr/>
                    <a:lstStyle/>
                    <a:p>
                      <a:pPr algn="ctr"/>
                      <a:r>
                        <a:rPr lang="en-US" altLang="zh-CN" baseline="0" dirty="0" smtClean="0"/>
                        <a:t>C</a:t>
                      </a:r>
                      <a:r>
                        <a:rPr lang="en-US" altLang="zh-CN" baseline="-25000" dirty="0" smtClean="0"/>
                        <a:t>3</a:t>
                      </a:r>
                      <a:endParaRPr lang="zh-CN" altLang="en-US" baseline="-25000" dirty="0"/>
                    </a:p>
                  </a:txBody>
                  <a:tcPr/>
                </a:tc>
                <a:tc>
                  <a:txBody>
                    <a:bodyPr/>
                    <a:lstStyle/>
                    <a:p>
                      <a:pPr algn="ctr"/>
                      <a:r>
                        <a:rPr lang="en-US" altLang="zh-CN" baseline="0" dirty="0" smtClean="0"/>
                        <a:t>…</a:t>
                      </a:r>
                      <a:endParaRPr lang="zh-CN" altLang="en-US" baseline="0" dirty="0"/>
                    </a:p>
                  </a:txBody>
                  <a:tcPr/>
                </a:tc>
                <a:tc>
                  <a:txBody>
                    <a:bodyPr/>
                    <a:lstStyle/>
                    <a:p>
                      <a:pPr algn="ctr"/>
                      <a:r>
                        <a:rPr lang="en-US" altLang="zh-CN" baseline="0" dirty="0" smtClean="0"/>
                        <a:t>…</a:t>
                      </a:r>
                      <a:endParaRPr lang="zh-CN" altLang="en-US" baseline="0" dirty="0"/>
                    </a:p>
                  </a:txBody>
                  <a:tcPr/>
                </a:tc>
                <a:tc>
                  <a:txBody>
                    <a:bodyPr/>
                    <a:lstStyle/>
                    <a:p>
                      <a:pPr algn="ctr"/>
                      <a:r>
                        <a:rPr lang="en-US" altLang="zh-CN" baseline="0" dirty="0" smtClean="0"/>
                        <a:t>…</a:t>
                      </a:r>
                      <a:endParaRPr lang="zh-CN" altLang="en-US" baseline="0" dirty="0"/>
                    </a:p>
                  </a:txBody>
                  <a:tcPr/>
                </a:tc>
                <a:tc>
                  <a:txBody>
                    <a:bodyPr/>
                    <a:lstStyle/>
                    <a:p>
                      <a:pPr algn="ctr"/>
                      <a:r>
                        <a:rPr lang="en-US" altLang="zh-CN" baseline="0" dirty="0" smtClean="0"/>
                        <a:t>C</a:t>
                      </a:r>
                      <a:r>
                        <a:rPr lang="en-US" altLang="zh-CN" baseline="-25000" dirty="0" smtClean="0"/>
                        <a:t>L</a:t>
                      </a:r>
                      <a:endParaRPr lang="zh-CN" altLang="en-US" baseline="-25000" dirty="0"/>
                    </a:p>
                  </a:txBody>
                  <a:tcPr/>
                </a:tc>
              </a:tr>
              <a:tr h="370840">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r>
            </a:tbl>
          </a:graphicData>
        </a:graphic>
      </p:graphicFrame>
      <p:graphicFrame>
        <p:nvGraphicFramePr>
          <p:cNvPr id="15" name="内容占位符 6"/>
          <p:cNvGraphicFramePr>
            <a:graphicFrameLocks/>
          </p:cNvGraphicFramePr>
          <p:nvPr>
            <p:extLst>
              <p:ext uri="{D42A27DB-BD31-4B8C-83A1-F6EECF244321}">
                <p14:modId xmlns:p14="http://schemas.microsoft.com/office/powerpoint/2010/main" val="333208564"/>
              </p:ext>
            </p:extLst>
          </p:nvPr>
        </p:nvGraphicFramePr>
        <p:xfrm>
          <a:off x="333274" y="1900000"/>
          <a:ext cx="8568948" cy="1854200"/>
        </p:xfrm>
        <a:graphic>
          <a:graphicData uri="http://schemas.openxmlformats.org/drawingml/2006/table">
            <a:tbl>
              <a:tblPr firstRow="1" bandRow="1">
                <a:tableStyleId>{2D5ABB26-0587-4C30-8999-92F81FD0307C}</a:tableStyleId>
              </a:tblPr>
              <a:tblGrid>
                <a:gridCol w="714079"/>
                <a:gridCol w="714079"/>
                <a:gridCol w="714079"/>
                <a:gridCol w="714079"/>
                <a:gridCol w="714079"/>
                <a:gridCol w="714079"/>
                <a:gridCol w="714079"/>
                <a:gridCol w="714079"/>
                <a:gridCol w="714079"/>
                <a:gridCol w="714079"/>
                <a:gridCol w="714079"/>
                <a:gridCol w="714079"/>
              </a:tblGrid>
              <a:tr h="370840">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dirty="0"/>
                    </a:p>
                  </a:txBody>
                  <a:tcPr/>
                </a:tc>
                <a:tc>
                  <a:txBody>
                    <a:bodyPr/>
                    <a:lstStyle/>
                    <a:p>
                      <a:pPr algn="ctr"/>
                      <a:endParaRPr lang="zh-CN" altLang="en-US" baseline="-25000" dirty="0"/>
                    </a:p>
                  </a:txBody>
                  <a:tcPr/>
                </a:tc>
                <a:tc>
                  <a:txBody>
                    <a:bodyPr/>
                    <a:lstStyle/>
                    <a:p>
                      <a:pPr algn="ctr"/>
                      <a:endParaRPr lang="zh-CN" altLang="en-US" dirty="0"/>
                    </a:p>
                  </a:txBody>
                  <a:tcPr/>
                </a:tc>
                <a:tc>
                  <a:txBody>
                    <a:bodyPr/>
                    <a:lstStyle/>
                    <a:p>
                      <a:pPr algn="ctr"/>
                      <a:endParaRPr lang="zh-CN" altLang="en-US" baseline="-25000" dirty="0"/>
                    </a:p>
                  </a:txBody>
                  <a:tcPr/>
                </a:tc>
              </a:tr>
              <a:tr h="370840">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r>
              <a:tr h="370840">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r>
              <a:tr h="370840">
                <a:tc>
                  <a:txBody>
                    <a:bodyPr/>
                    <a:lstStyle/>
                    <a:p>
                      <a:pPr algn="ctr"/>
                      <a:r>
                        <a:rPr lang="en-US" altLang="zh-CN" baseline="0" dirty="0" smtClean="0"/>
                        <a:t>1</a:t>
                      </a:r>
                      <a:endParaRPr lang="zh-CN" altLang="en-US" baseline="0" dirty="0"/>
                    </a:p>
                  </a:txBody>
                  <a:tcPr/>
                </a:tc>
                <a:tc>
                  <a:txBody>
                    <a:bodyPr/>
                    <a:lstStyle/>
                    <a:p>
                      <a:pPr algn="ctr"/>
                      <a:r>
                        <a:rPr lang="en-US" altLang="zh-CN" baseline="0" dirty="0" smtClean="0"/>
                        <a:t>C</a:t>
                      </a:r>
                      <a:r>
                        <a:rPr lang="en-US" altLang="zh-CN" baseline="-25000" dirty="0" smtClean="0"/>
                        <a:t>1</a:t>
                      </a:r>
                      <a:endParaRPr lang="zh-CN" altLang="en-US" baseline="-25000" dirty="0"/>
                    </a:p>
                  </a:txBody>
                  <a:tcPr/>
                </a:tc>
                <a:tc>
                  <a:txBody>
                    <a:bodyPr/>
                    <a:lstStyle/>
                    <a:p>
                      <a:pPr algn="ctr"/>
                      <a:r>
                        <a:rPr lang="en-US" altLang="zh-CN" baseline="0" dirty="0" smtClean="0"/>
                        <a:t>C</a:t>
                      </a:r>
                      <a:r>
                        <a:rPr lang="en-US" altLang="zh-CN" baseline="-25000" dirty="0" smtClean="0"/>
                        <a:t>2</a:t>
                      </a:r>
                      <a:endParaRPr lang="zh-CN" altLang="en-US" baseline="-25000" dirty="0"/>
                    </a:p>
                  </a:txBody>
                  <a:tcPr/>
                </a:tc>
                <a:tc>
                  <a:txBody>
                    <a:bodyPr/>
                    <a:lstStyle/>
                    <a:p>
                      <a:pPr algn="ctr"/>
                      <a:r>
                        <a:rPr lang="en-US" altLang="zh-CN" baseline="0" dirty="0" smtClean="0"/>
                        <a:t>…</a:t>
                      </a:r>
                      <a:endParaRPr lang="zh-CN" altLang="en-US" baseline="0" dirty="0"/>
                    </a:p>
                  </a:txBody>
                  <a:tcPr/>
                </a:tc>
                <a:tc>
                  <a:txBody>
                    <a:bodyPr/>
                    <a:lstStyle/>
                    <a:p>
                      <a:pPr algn="ctr"/>
                      <a:endParaRPr lang="zh-CN" altLang="en-US" baseline="0" dirty="0"/>
                    </a:p>
                  </a:txBody>
                  <a:tcPr/>
                </a:tc>
                <a:tc>
                  <a:txBody>
                    <a:bodyPr/>
                    <a:lstStyle/>
                    <a:p>
                      <a:pPr algn="ctr"/>
                      <a:r>
                        <a:rPr lang="en-US" altLang="zh-CN" baseline="0" dirty="0" smtClean="0"/>
                        <a:t>C</a:t>
                      </a:r>
                      <a:r>
                        <a:rPr lang="en-US" altLang="zh-CN" baseline="-25000" dirty="0" smtClean="0"/>
                        <a:t>m</a:t>
                      </a:r>
                      <a:endParaRPr lang="zh-CN" altLang="en-US" baseline="-25000" dirty="0"/>
                    </a:p>
                  </a:txBody>
                  <a:tcPr/>
                </a:tc>
                <a:tc>
                  <a:txBody>
                    <a:bodyPr/>
                    <a:lstStyle/>
                    <a:p>
                      <a:pPr algn="ctr"/>
                      <a:r>
                        <a:rPr lang="en-US" altLang="zh-CN" baseline="0" dirty="0" smtClean="0"/>
                        <a:t>C</a:t>
                      </a:r>
                      <a:r>
                        <a:rPr lang="en-US" altLang="zh-CN" baseline="-25000" dirty="0" smtClean="0"/>
                        <a:t>m+1</a:t>
                      </a:r>
                      <a:endParaRPr lang="zh-CN" altLang="en-US" baseline="-25000" dirty="0"/>
                    </a:p>
                  </a:txBody>
                  <a:tcPr/>
                </a:tc>
                <a:tc>
                  <a:txBody>
                    <a:bodyPr/>
                    <a:lstStyle/>
                    <a:p>
                      <a:pPr algn="ctr"/>
                      <a:r>
                        <a:rPr lang="en-US" altLang="zh-CN" baseline="0" dirty="0" smtClean="0"/>
                        <a:t>C</a:t>
                      </a:r>
                      <a:r>
                        <a:rPr lang="en-US" altLang="zh-CN" baseline="-25000" dirty="0" smtClean="0"/>
                        <a:t>m+2</a:t>
                      </a: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r>
            </a:tbl>
          </a:graphicData>
        </a:graphic>
      </p:graphicFrame>
      <p:graphicFrame>
        <p:nvGraphicFramePr>
          <p:cNvPr id="16" name="内容占位符 6"/>
          <p:cNvGraphicFramePr>
            <a:graphicFrameLocks/>
          </p:cNvGraphicFramePr>
          <p:nvPr>
            <p:extLst>
              <p:ext uri="{D42A27DB-BD31-4B8C-83A1-F6EECF244321}">
                <p14:modId xmlns:p14="http://schemas.microsoft.com/office/powerpoint/2010/main" val="2809629259"/>
              </p:ext>
            </p:extLst>
          </p:nvPr>
        </p:nvGraphicFramePr>
        <p:xfrm>
          <a:off x="314008" y="1903770"/>
          <a:ext cx="8568948" cy="1854200"/>
        </p:xfrm>
        <a:graphic>
          <a:graphicData uri="http://schemas.openxmlformats.org/drawingml/2006/table">
            <a:tbl>
              <a:tblPr firstRow="1" bandRow="1">
                <a:tableStyleId>{2D5ABB26-0587-4C30-8999-92F81FD0307C}</a:tableStyleId>
              </a:tblPr>
              <a:tblGrid>
                <a:gridCol w="714079"/>
                <a:gridCol w="714079"/>
                <a:gridCol w="714079"/>
                <a:gridCol w="714079"/>
                <a:gridCol w="714079"/>
                <a:gridCol w="714079"/>
                <a:gridCol w="714079"/>
                <a:gridCol w="714079"/>
                <a:gridCol w="714079"/>
                <a:gridCol w="714079"/>
                <a:gridCol w="714079"/>
                <a:gridCol w="714079"/>
              </a:tblGrid>
              <a:tr h="370840">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dirty="0"/>
                    </a:p>
                  </a:txBody>
                  <a:tcPr/>
                </a:tc>
                <a:tc>
                  <a:txBody>
                    <a:bodyPr/>
                    <a:lstStyle/>
                    <a:p>
                      <a:pPr algn="ctr"/>
                      <a:endParaRPr lang="zh-CN" altLang="en-US" baseline="-25000" dirty="0"/>
                    </a:p>
                  </a:txBody>
                  <a:tcPr/>
                </a:tc>
                <a:tc>
                  <a:txBody>
                    <a:bodyPr/>
                    <a:lstStyle/>
                    <a:p>
                      <a:pPr algn="ctr"/>
                      <a:endParaRPr lang="zh-CN" altLang="en-US" dirty="0"/>
                    </a:p>
                  </a:txBody>
                  <a:tcPr/>
                </a:tc>
                <a:tc>
                  <a:txBody>
                    <a:bodyPr/>
                    <a:lstStyle/>
                    <a:p>
                      <a:pPr algn="ctr"/>
                      <a:endParaRPr lang="zh-CN" altLang="en-US" baseline="-25000" dirty="0"/>
                    </a:p>
                  </a:txBody>
                  <a:tcPr/>
                </a:tc>
              </a:tr>
              <a:tr h="370840">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r>
              <a:tr h="370840">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25000" dirty="0"/>
                    </a:p>
                  </a:txBody>
                  <a:tcPr/>
                </a:tc>
              </a:tr>
              <a:tr h="370840">
                <a:tc>
                  <a:txBody>
                    <a:bodyPr/>
                    <a:lstStyle/>
                    <a:p>
                      <a:pPr algn="ct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0" dirty="0"/>
                    </a:p>
                  </a:txBody>
                  <a:tcPr/>
                </a:tc>
                <a:tc>
                  <a:txBody>
                    <a:bodyPr/>
                    <a:lstStyle/>
                    <a:p>
                      <a:pPr algn="ctr"/>
                      <a:r>
                        <a:rPr lang="en-US" altLang="zh-CN" baseline="0" dirty="0" smtClean="0"/>
                        <a:t>…</a:t>
                      </a:r>
                      <a:endParaRPr lang="zh-CN" altLang="en-US" baseline="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endParaRPr lang="zh-CN" altLang="en-US" baseline="-25000" dirty="0"/>
                    </a:p>
                  </a:txBody>
                  <a:tcPr/>
                </a:tc>
                <a:tc>
                  <a:txBody>
                    <a:bodyPr/>
                    <a:lstStyle/>
                    <a:p>
                      <a:pPr algn="ctr"/>
                      <a:r>
                        <a:rPr lang="en-US" altLang="zh-CN" baseline="0" dirty="0" smtClean="0"/>
                        <a:t>…</a:t>
                      </a: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r>
                        <a:rPr lang="en-US" altLang="zh-CN" baseline="0" dirty="0" smtClean="0"/>
                        <a:t>1</a:t>
                      </a:r>
                      <a:endParaRPr lang="zh-CN" altLang="en-US" baseline="0" dirty="0"/>
                    </a:p>
                  </a:txBody>
                  <a:tcPr/>
                </a:tc>
                <a:tc>
                  <a:txBody>
                    <a:bodyPr/>
                    <a:lstStyle/>
                    <a:p>
                      <a:pPr algn="ctr"/>
                      <a:r>
                        <a:rPr lang="en-US" altLang="zh-CN" baseline="0" dirty="0" smtClean="0"/>
                        <a:t>B</a:t>
                      </a:r>
                      <a:r>
                        <a:rPr lang="en-US" altLang="zh-CN" baseline="-25000" dirty="0" smtClean="0"/>
                        <a:t>1</a:t>
                      </a:r>
                      <a:endParaRPr lang="zh-CN" altLang="en-US" baseline="-25000" dirty="0"/>
                    </a:p>
                  </a:txBody>
                  <a:tcPr/>
                </a:tc>
                <a:tc>
                  <a:txBody>
                    <a:bodyPr/>
                    <a:lstStyle/>
                    <a:p>
                      <a:pPr algn="ctr"/>
                      <a:r>
                        <a:rPr lang="en-US" altLang="zh-CN" baseline="0" dirty="0" smtClean="0"/>
                        <a:t>B</a:t>
                      </a:r>
                      <a:r>
                        <a:rPr lang="en-US" altLang="zh-CN" baseline="-25000" dirty="0" smtClean="0"/>
                        <a:t>2</a:t>
                      </a:r>
                      <a:endParaRPr lang="zh-CN" altLang="en-US" baseline="-25000" dirty="0"/>
                    </a:p>
                  </a:txBody>
                  <a:tcPr/>
                </a:tc>
                <a:tc>
                  <a:txBody>
                    <a:bodyPr/>
                    <a:lstStyle/>
                    <a:p>
                      <a:pPr algn="ctr"/>
                      <a:r>
                        <a:rPr lang="en-US" altLang="zh-CN" baseline="0" dirty="0" smtClean="0"/>
                        <a:t>…</a:t>
                      </a: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c>
                  <a:txBody>
                    <a:bodyPr/>
                    <a:lstStyle/>
                    <a:p>
                      <a:pPr algn="ctr"/>
                      <a:endParaRPr lang="zh-CN" altLang="en-US" baseline="0" dirty="0"/>
                    </a:p>
                  </a:txBody>
                  <a:tcPr/>
                </a:tc>
              </a:tr>
            </a:tbl>
          </a:graphicData>
        </a:graphic>
      </p:graphicFrame>
      <p:sp>
        <p:nvSpPr>
          <p:cNvPr id="17" name="TextBox 16"/>
          <p:cNvSpPr txBox="1"/>
          <p:nvPr/>
        </p:nvSpPr>
        <p:spPr>
          <a:xfrm>
            <a:off x="409759" y="2276872"/>
            <a:ext cx="761747" cy="369332"/>
          </a:xfrm>
          <a:prstGeom prst="rect">
            <a:avLst/>
          </a:prstGeom>
          <a:noFill/>
        </p:spPr>
        <p:txBody>
          <a:bodyPr wrap="none" rtlCol="0">
            <a:spAutoFit/>
          </a:bodyPr>
          <a:lstStyle/>
          <a:p>
            <a:r>
              <a:rPr lang="zh-CN" altLang="en-US" dirty="0" smtClean="0">
                <a:latin typeface="楷体" pitchFamily="49" charset="-122"/>
                <a:ea typeface="楷体" pitchFamily="49" charset="-122"/>
              </a:rPr>
              <a:t>第</a:t>
            </a:r>
            <a:r>
              <a:rPr lang="en-US" altLang="zh-CN" dirty="0" smtClean="0">
                <a:latin typeface="楷体" pitchFamily="49" charset="-122"/>
                <a:ea typeface="楷体" pitchFamily="49" charset="-122"/>
              </a:rPr>
              <a:t>j</a:t>
            </a:r>
            <a:r>
              <a:rPr lang="zh-CN" altLang="en-US" dirty="0" smtClean="0">
                <a:latin typeface="楷体" pitchFamily="49" charset="-122"/>
                <a:ea typeface="楷体" pitchFamily="49" charset="-122"/>
              </a:rPr>
              <a:t>轮</a:t>
            </a:r>
            <a:endParaRPr lang="zh-CN" altLang="en-US" dirty="0">
              <a:latin typeface="楷体" pitchFamily="49" charset="-122"/>
              <a:ea typeface="楷体" pitchFamily="49" charset="-122"/>
            </a:endParaRPr>
          </a:p>
        </p:txBody>
      </p:sp>
      <p:sp>
        <p:nvSpPr>
          <p:cNvPr id="18" name="TextBox 17"/>
          <p:cNvSpPr txBox="1"/>
          <p:nvPr/>
        </p:nvSpPr>
        <p:spPr>
          <a:xfrm>
            <a:off x="409759" y="2646204"/>
            <a:ext cx="1569660" cy="369332"/>
          </a:xfrm>
          <a:prstGeom prst="rect">
            <a:avLst/>
          </a:prstGeom>
          <a:noFill/>
        </p:spPr>
        <p:txBody>
          <a:bodyPr wrap="none" rtlCol="0">
            <a:spAutoFit/>
          </a:bodyPr>
          <a:lstStyle/>
          <a:p>
            <a:r>
              <a:rPr lang="zh-CN" altLang="en-US" dirty="0" smtClean="0">
                <a:latin typeface="楷体" pitchFamily="49" charset="-122"/>
                <a:ea typeface="楷体" pitchFamily="49" charset="-122"/>
              </a:rPr>
              <a:t>第</a:t>
            </a:r>
            <a:r>
              <a:rPr lang="en-US" altLang="zh-CN" dirty="0" smtClean="0">
                <a:latin typeface="楷体" pitchFamily="49" charset="-122"/>
                <a:ea typeface="楷体" pitchFamily="49" charset="-122"/>
              </a:rPr>
              <a:t>j+1</a:t>
            </a:r>
            <a:r>
              <a:rPr lang="zh-CN" altLang="en-US" dirty="0" smtClean="0">
                <a:latin typeface="楷体" pitchFamily="49" charset="-122"/>
                <a:ea typeface="楷体" pitchFamily="49" charset="-122"/>
              </a:rPr>
              <a:t>轮更新</a:t>
            </a:r>
            <a:r>
              <a:rPr lang="en-US" altLang="zh-CN" dirty="0" smtClean="0">
                <a:latin typeface="楷体" pitchFamily="49" charset="-122"/>
                <a:ea typeface="楷体" pitchFamily="49" charset="-122"/>
              </a:rPr>
              <a:t>L</a:t>
            </a:r>
            <a:endParaRPr lang="zh-CN" altLang="en-US" dirty="0">
              <a:latin typeface="楷体" pitchFamily="49" charset="-122"/>
              <a:ea typeface="楷体" pitchFamily="49" charset="-122"/>
            </a:endParaRPr>
          </a:p>
        </p:txBody>
      </p:sp>
      <p:sp>
        <p:nvSpPr>
          <p:cNvPr id="19" name="TextBox 18"/>
          <p:cNvSpPr txBox="1"/>
          <p:nvPr/>
        </p:nvSpPr>
        <p:spPr>
          <a:xfrm>
            <a:off x="7091987" y="3015536"/>
            <a:ext cx="1800493" cy="369332"/>
          </a:xfrm>
          <a:prstGeom prst="rect">
            <a:avLst/>
          </a:prstGeom>
          <a:noFill/>
        </p:spPr>
        <p:txBody>
          <a:bodyPr wrap="none" rtlCol="0">
            <a:spAutoFit/>
          </a:bodyPr>
          <a:lstStyle/>
          <a:p>
            <a:r>
              <a:rPr lang="zh-CN" altLang="en-US" dirty="0" smtClean="0">
                <a:latin typeface="楷体" pitchFamily="49" charset="-122"/>
                <a:ea typeface="楷体" pitchFamily="49" charset="-122"/>
              </a:rPr>
              <a:t>第</a:t>
            </a:r>
            <a:r>
              <a:rPr lang="en-US" altLang="zh-CN" dirty="0" err="1" smtClean="0">
                <a:latin typeface="楷体" pitchFamily="49" charset="-122"/>
                <a:ea typeface="楷体" pitchFamily="49" charset="-122"/>
              </a:rPr>
              <a:t>j+m</a:t>
            </a:r>
            <a:r>
              <a:rPr lang="zh-CN" altLang="en-US" dirty="0" smtClean="0">
                <a:latin typeface="楷体" pitchFamily="49" charset="-122"/>
                <a:ea typeface="楷体" pitchFamily="49" charset="-122"/>
              </a:rPr>
              <a:t>轮时</a:t>
            </a:r>
            <a:r>
              <a:rPr lang="en-US" altLang="zh-CN" dirty="0" smtClean="0">
                <a:latin typeface="楷体" pitchFamily="49" charset="-122"/>
                <a:ea typeface="楷体" pitchFamily="49" charset="-122"/>
              </a:rPr>
              <a:t>d</a:t>
            </a:r>
            <a:r>
              <a:rPr lang="zh-CN" altLang="en-US" dirty="0" smtClean="0">
                <a:latin typeface="楷体" pitchFamily="49" charset="-122"/>
                <a:ea typeface="楷体" pitchFamily="49" charset="-122"/>
              </a:rPr>
              <a:t>非零</a:t>
            </a:r>
            <a:endParaRPr lang="zh-CN" altLang="en-US" dirty="0">
              <a:latin typeface="楷体" pitchFamily="49" charset="-122"/>
              <a:ea typeface="楷体" pitchFamily="49" charset="-122"/>
            </a:endParaRPr>
          </a:p>
        </p:txBody>
      </p:sp>
      <p:sp>
        <p:nvSpPr>
          <p:cNvPr id="20" name="TextBox 19"/>
          <p:cNvSpPr txBox="1"/>
          <p:nvPr/>
        </p:nvSpPr>
        <p:spPr>
          <a:xfrm>
            <a:off x="7091986" y="3384868"/>
            <a:ext cx="1338828" cy="369332"/>
          </a:xfrm>
          <a:prstGeom prst="rect">
            <a:avLst/>
          </a:prstGeom>
          <a:noFill/>
        </p:spPr>
        <p:txBody>
          <a:bodyPr wrap="none" rtlCol="0">
            <a:spAutoFit/>
          </a:bodyPr>
          <a:lstStyle/>
          <a:p>
            <a:r>
              <a:rPr lang="zh-CN" altLang="en-US" dirty="0" smtClean="0">
                <a:latin typeface="楷体" pitchFamily="49" charset="-122"/>
                <a:ea typeface="楷体" pitchFamily="49" charset="-122"/>
              </a:rPr>
              <a:t>修正项位置</a:t>
            </a:r>
            <a:endParaRPr lang="zh-CN" altLang="en-US" dirty="0">
              <a:latin typeface="楷体" pitchFamily="49" charset="-122"/>
              <a:ea typeface="楷体" pitchFamily="49" charset="-122"/>
            </a:endParaRPr>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sp>
        <p:nvSpPr>
          <p:cNvPr id="21" name="流程图: 可选过程 20">
            <a:hlinkClick r:id="rId7"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22" name="流程图: 可选过程 21">
            <a:hlinkClick r:id="rId8"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23" name="流程图: 可选过程 22">
            <a:hlinkClick r:id="rId9"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24" name="流程图: 可选过程 23">
            <a:hlinkClick r:id="rId10"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graphicFrame>
        <p:nvGraphicFramePr>
          <p:cNvPr id="25" name="对象 24"/>
          <p:cNvGraphicFramePr>
            <a:graphicFrameLocks noChangeAspect="1"/>
          </p:cNvGraphicFramePr>
          <p:nvPr>
            <p:extLst>
              <p:ext uri="{D42A27DB-BD31-4B8C-83A1-F6EECF244321}">
                <p14:modId xmlns:p14="http://schemas.microsoft.com/office/powerpoint/2010/main" val="72829234"/>
              </p:ext>
            </p:extLst>
          </p:nvPr>
        </p:nvGraphicFramePr>
        <p:xfrm>
          <a:off x="503040" y="4244752"/>
          <a:ext cx="8461448" cy="1560512"/>
        </p:xfrm>
        <a:graphic>
          <a:graphicData uri="http://schemas.openxmlformats.org/presentationml/2006/ole">
            <mc:AlternateContent xmlns:mc="http://schemas.openxmlformats.org/markup-compatibility/2006">
              <mc:Choice xmlns:v="urn:schemas-microsoft-com:vml" Requires="v">
                <p:oleObj spid="_x0000_s17638" name="Equation" r:id="rId11" imgW="3898800" imgH="660240" progId="Equation.DSMT4">
                  <p:embed/>
                </p:oleObj>
              </mc:Choice>
              <mc:Fallback>
                <p:oleObj name="Equation" r:id="rId11" imgW="3898800" imgH="660240" progId="Equation.DSMT4">
                  <p:embed/>
                  <p:pic>
                    <p:nvPicPr>
                      <p:cNvPr id="0" name=""/>
                      <p:cNvPicPr/>
                      <p:nvPr/>
                    </p:nvPicPr>
                    <p:blipFill>
                      <a:blip r:embed="rId12"/>
                      <a:stretch>
                        <a:fillRect/>
                      </a:stretch>
                    </p:blipFill>
                    <p:spPr>
                      <a:xfrm>
                        <a:off x="503040" y="4244752"/>
                        <a:ext cx="8461448" cy="1560512"/>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116085399"/>
              </p:ext>
            </p:extLst>
          </p:nvPr>
        </p:nvGraphicFramePr>
        <p:xfrm>
          <a:off x="467544" y="5901903"/>
          <a:ext cx="3086100" cy="479425"/>
        </p:xfrm>
        <a:graphic>
          <a:graphicData uri="http://schemas.openxmlformats.org/presentationml/2006/ole">
            <mc:AlternateContent xmlns:mc="http://schemas.openxmlformats.org/markup-compatibility/2006">
              <mc:Choice xmlns:v="urn:schemas-microsoft-com:vml" Requires="v">
                <p:oleObj spid="_x0000_s17639" name="Equation" r:id="rId13" imgW="1307880" imgH="203040" progId="Equation.DSMT4">
                  <p:embed/>
                </p:oleObj>
              </mc:Choice>
              <mc:Fallback>
                <p:oleObj name="Equation" r:id="rId13" imgW="1307880" imgH="203040" progId="Equation.DSMT4">
                  <p:embed/>
                  <p:pic>
                    <p:nvPicPr>
                      <p:cNvPr id="0" name=""/>
                      <p:cNvPicPr/>
                      <p:nvPr/>
                    </p:nvPicPr>
                    <p:blipFill>
                      <a:blip r:embed="rId14"/>
                      <a:stretch>
                        <a:fillRect/>
                      </a:stretch>
                    </p:blipFill>
                    <p:spPr>
                      <a:xfrm>
                        <a:off x="467544" y="5901903"/>
                        <a:ext cx="3086100" cy="479425"/>
                      </a:xfrm>
                      <a:prstGeom prst="rect">
                        <a:avLst/>
                      </a:prstGeom>
                    </p:spPr>
                  </p:pic>
                </p:oleObj>
              </mc:Fallback>
            </mc:AlternateContent>
          </a:graphicData>
        </a:graphic>
      </p:graphicFrame>
    </p:spTree>
    <p:extLst>
      <p:ext uri="{BB962C8B-B14F-4D97-AF65-F5344CB8AC3E}">
        <p14:creationId xmlns:p14="http://schemas.microsoft.com/office/powerpoint/2010/main" val="327589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模</a:t>
            </a:r>
            <a:r>
              <a:rPr lang="en-US" altLang="zh-CN" dirty="0" smtClean="0"/>
              <a:t>2</a:t>
            </a:r>
            <a:r>
              <a:rPr lang="zh-CN" altLang="en-US" dirty="0" smtClean="0"/>
              <a:t>的</a:t>
            </a:r>
            <a:r>
              <a:rPr lang="en-US" altLang="zh-CN" dirty="0" smtClean="0"/>
              <a:t>B-M</a:t>
            </a:r>
            <a:r>
              <a:rPr lang="zh-CN" altLang="en-US" dirty="0" smtClean="0"/>
              <a:t>算法：</a:t>
            </a:r>
            <a:endParaRPr lang="en-US" altLang="zh-CN" dirty="0" smtClean="0"/>
          </a:p>
          <a:p>
            <a:pPr marL="914400" lvl="1" indent="-457200">
              <a:buFont typeface="+mj-lt"/>
              <a:buAutoNum type="arabicPeriod"/>
            </a:pPr>
            <a:r>
              <a:rPr lang="en-US" altLang="zh-CN" dirty="0" smtClean="0"/>
              <a:t>C(D)=1</a:t>
            </a:r>
            <a:r>
              <a:rPr lang="zh-CN" altLang="en-US" dirty="0" smtClean="0"/>
              <a:t>，</a:t>
            </a:r>
            <a:r>
              <a:rPr lang="en-US" altLang="zh-CN" dirty="0" smtClean="0"/>
              <a:t>L=0</a:t>
            </a:r>
            <a:r>
              <a:rPr lang="zh-CN" altLang="en-US" dirty="0" smtClean="0"/>
              <a:t>，</a:t>
            </a:r>
            <a:r>
              <a:rPr lang="en-US" altLang="zh-CN" dirty="0"/>
              <a:t>m</a:t>
            </a:r>
            <a:r>
              <a:rPr lang="en-US" altLang="zh-CN" dirty="0" smtClean="0"/>
              <a:t>=1</a:t>
            </a:r>
            <a:r>
              <a:rPr lang="zh-CN" altLang="en-US" dirty="0" smtClean="0"/>
              <a:t>，</a:t>
            </a:r>
            <a:r>
              <a:rPr lang="en-US" altLang="zh-CN" dirty="0" smtClean="0"/>
              <a:t>B(D)=1</a:t>
            </a:r>
            <a:r>
              <a:rPr lang="zh-CN" altLang="en-US" dirty="0" smtClean="0"/>
              <a:t>，</a:t>
            </a:r>
            <a:r>
              <a:rPr lang="en-US" altLang="zh-CN" dirty="0" smtClean="0"/>
              <a:t>j</a:t>
            </a:r>
            <a:r>
              <a:rPr lang="en-US" altLang="zh-CN" dirty="0"/>
              <a:t>=</a:t>
            </a:r>
            <a:r>
              <a:rPr lang="en-US" altLang="zh-CN" dirty="0" smtClean="0"/>
              <a:t>0</a:t>
            </a:r>
          </a:p>
          <a:p>
            <a:pPr marL="914400" lvl="1" indent="-457200">
              <a:buFont typeface="+mj-ea"/>
              <a:buAutoNum type="arabicPeriod"/>
            </a:pPr>
            <a:r>
              <a:rPr lang="zh-CN" altLang="en-US" dirty="0" smtClean="0"/>
              <a:t>计算</a:t>
            </a:r>
            <a:r>
              <a:rPr lang="en-US" altLang="zh-CN" dirty="0" smtClean="0"/>
              <a:t>d=</a:t>
            </a:r>
            <a:r>
              <a:rPr lang="en-US" altLang="zh-CN" dirty="0" err="1" smtClean="0"/>
              <a:t>s</a:t>
            </a:r>
            <a:r>
              <a:rPr lang="en-US" altLang="zh-CN" baseline="-25000" dirty="0" err="1" smtClean="0"/>
              <a:t>k</a:t>
            </a:r>
            <a:r>
              <a:rPr lang="en-US" altLang="zh-CN" dirty="0" smtClean="0"/>
              <a:t>⊕(c</a:t>
            </a:r>
            <a:r>
              <a:rPr lang="en-US" altLang="zh-CN" baseline="-25000" dirty="0" smtClean="0"/>
              <a:t>1</a:t>
            </a:r>
            <a:r>
              <a:rPr lang="en-US" altLang="zh-CN" dirty="0" smtClean="0"/>
              <a:t>s</a:t>
            </a:r>
            <a:r>
              <a:rPr lang="en-US" altLang="zh-CN" baseline="-25000" dirty="0" smtClean="0"/>
              <a:t>k-1</a:t>
            </a:r>
            <a:r>
              <a:rPr lang="en-US" altLang="zh-CN" dirty="0" smtClean="0"/>
              <a:t>⊕c</a:t>
            </a:r>
            <a:r>
              <a:rPr lang="en-US" altLang="zh-CN" baseline="-25000" dirty="0" smtClean="0"/>
              <a:t>2</a:t>
            </a:r>
            <a:r>
              <a:rPr lang="en-US" altLang="zh-CN" dirty="0" smtClean="0"/>
              <a:t>s</a:t>
            </a:r>
            <a:r>
              <a:rPr lang="en-US" altLang="zh-CN" baseline="-25000" dirty="0" smtClean="0"/>
              <a:t>k-2</a:t>
            </a:r>
            <a:r>
              <a:rPr lang="en-US" altLang="zh-CN" dirty="0" smtClean="0"/>
              <a:t>⊕…⊕</a:t>
            </a:r>
            <a:r>
              <a:rPr lang="en-US" altLang="zh-CN" dirty="0" err="1" smtClean="0"/>
              <a:t>c</a:t>
            </a:r>
            <a:r>
              <a:rPr lang="en-US" altLang="zh-CN" baseline="-25000" dirty="0" err="1" smtClean="0"/>
              <a:t>L</a:t>
            </a:r>
            <a:r>
              <a:rPr lang="en-US" altLang="zh-CN" dirty="0" err="1" smtClean="0"/>
              <a:t>s</a:t>
            </a:r>
            <a:r>
              <a:rPr lang="en-US" altLang="zh-CN" baseline="-25000" dirty="0" err="1" smtClean="0"/>
              <a:t>k</a:t>
            </a:r>
            <a:r>
              <a:rPr lang="en-US" altLang="zh-CN" baseline="-25000" dirty="0" smtClean="0"/>
              <a:t>-L</a:t>
            </a:r>
            <a:r>
              <a:rPr lang="en-US" altLang="zh-CN" dirty="0" smtClean="0"/>
              <a:t>) mod 2</a:t>
            </a:r>
          </a:p>
          <a:p>
            <a:pPr marL="914400" lvl="1" indent="-457200">
              <a:buFont typeface="+mj-ea"/>
              <a:buAutoNum type="arabicPeriod"/>
            </a:pPr>
            <a:r>
              <a:rPr lang="en-US" altLang="zh-CN" dirty="0" smtClean="0"/>
              <a:t>m=m+1</a:t>
            </a:r>
          </a:p>
          <a:p>
            <a:pPr marL="914400" lvl="1" indent="-457200">
              <a:buFont typeface="+mj-ea"/>
              <a:buAutoNum type="arabicPeriod"/>
            </a:pPr>
            <a:r>
              <a:rPr lang="zh-CN" altLang="en-US" dirty="0" smtClean="0"/>
              <a:t>若</a:t>
            </a:r>
            <a:r>
              <a:rPr lang="en-US" altLang="zh-CN" dirty="0" smtClean="0"/>
              <a:t>d=0</a:t>
            </a:r>
            <a:r>
              <a:rPr lang="zh-CN" altLang="en-US" dirty="0" smtClean="0"/>
              <a:t>，则转到第</a:t>
            </a:r>
            <a:r>
              <a:rPr lang="en-US" altLang="zh-CN" dirty="0" smtClean="0"/>
              <a:t>5</a:t>
            </a:r>
            <a:r>
              <a:rPr lang="zh-CN" altLang="en-US" dirty="0" smtClean="0"/>
              <a:t>步；否则</a:t>
            </a:r>
            <a:endParaRPr lang="en-US" altLang="zh-CN" dirty="0" smtClean="0"/>
          </a:p>
          <a:p>
            <a:pPr marL="1314450" lvl="2" indent="-457200">
              <a:buFont typeface="+mj-lt"/>
              <a:buAutoNum type="alphaLcParenR"/>
            </a:pPr>
            <a:r>
              <a:rPr lang="en-US" altLang="zh-CN" dirty="0" smtClean="0"/>
              <a:t>T(D)=C(D), C(D)=C(D)⊕B(D)˙</a:t>
            </a:r>
            <a:r>
              <a:rPr lang="en-US" altLang="zh-CN" dirty="0" err="1" smtClean="0"/>
              <a:t>D</a:t>
            </a:r>
            <a:r>
              <a:rPr lang="en-US" altLang="zh-CN" baseline="30000" dirty="0" err="1" smtClean="0"/>
              <a:t>m</a:t>
            </a:r>
            <a:endParaRPr lang="en-US" altLang="zh-CN" baseline="30000" dirty="0" smtClean="0"/>
          </a:p>
          <a:p>
            <a:pPr marL="1314450" lvl="2" indent="-457200">
              <a:buFont typeface="+mj-ea"/>
              <a:buAutoNum type="alphaLcParenR"/>
            </a:pPr>
            <a:r>
              <a:rPr lang="zh-CN" altLang="en-US" dirty="0" smtClean="0"/>
              <a:t>若</a:t>
            </a:r>
            <a:r>
              <a:rPr lang="en-US" altLang="zh-CN" dirty="0" err="1" smtClean="0"/>
              <a:t>L≤j</a:t>
            </a:r>
            <a:r>
              <a:rPr lang="en-US" altLang="zh-CN" dirty="0" smtClean="0"/>
              <a:t>/2</a:t>
            </a:r>
            <a:r>
              <a:rPr lang="zh-CN" altLang="en-US" dirty="0" smtClean="0"/>
              <a:t>，则</a:t>
            </a:r>
            <a:r>
              <a:rPr lang="en-US" altLang="zh-CN" dirty="0" smtClean="0"/>
              <a:t>L</a:t>
            </a:r>
            <a:r>
              <a:rPr lang="en-US" altLang="zh-CN" dirty="0"/>
              <a:t>=</a:t>
            </a:r>
            <a:r>
              <a:rPr lang="en-US" altLang="zh-CN" dirty="0" smtClean="0"/>
              <a:t>j+1-L</a:t>
            </a:r>
            <a:r>
              <a:rPr lang="zh-CN" altLang="en-US" dirty="0" smtClean="0"/>
              <a:t>，</a:t>
            </a:r>
            <a:r>
              <a:rPr lang="en-US" altLang="zh-CN" dirty="0" smtClean="0"/>
              <a:t>m</a:t>
            </a:r>
            <a:r>
              <a:rPr lang="en-US" altLang="zh-CN" dirty="0"/>
              <a:t>=</a:t>
            </a:r>
            <a:r>
              <a:rPr lang="en-US" altLang="zh-CN" dirty="0" smtClean="0"/>
              <a:t>1</a:t>
            </a:r>
            <a:r>
              <a:rPr lang="zh-CN" altLang="en-US" dirty="0" smtClean="0"/>
              <a:t>，</a:t>
            </a:r>
            <a:r>
              <a:rPr lang="en-US" altLang="zh-CN" dirty="0" smtClean="0"/>
              <a:t>B(D)=T(D)</a:t>
            </a:r>
          </a:p>
          <a:p>
            <a:pPr marL="914400" lvl="1" indent="-457200">
              <a:buFont typeface="+mj-ea"/>
              <a:buAutoNum type="arabicPeriod"/>
            </a:pPr>
            <a:r>
              <a:rPr lang="en-US" altLang="zh-CN" dirty="0" smtClean="0"/>
              <a:t>j=j+1</a:t>
            </a:r>
          </a:p>
          <a:p>
            <a:pPr marL="914400" lvl="1" indent="-457200">
              <a:buFont typeface="+mj-ea"/>
              <a:buAutoNum type="arabicPeriod"/>
            </a:pPr>
            <a:r>
              <a:rPr lang="zh-CN" altLang="en-US" dirty="0" smtClean="0"/>
              <a:t>若</a:t>
            </a:r>
            <a:r>
              <a:rPr lang="en-US" altLang="zh-CN" dirty="0" err="1"/>
              <a:t>j≥N</a:t>
            </a:r>
            <a:r>
              <a:rPr lang="zh-CN" altLang="en-US" dirty="0"/>
              <a:t>，则返回</a:t>
            </a:r>
            <a:r>
              <a:rPr lang="en-US" altLang="zh-CN" dirty="0"/>
              <a:t>L</a:t>
            </a:r>
            <a:r>
              <a:rPr lang="zh-CN" altLang="en-US" dirty="0"/>
              <a:t>和</a:t>
            </a:r>
            <a:r>
              <a:rPr lang="en-US" altLang="zh-CN" dirty="0" smtClean="0"/>
              <a:t>C(D)</a:t>
            </a:r>
            <a:r>
              <a:rPr lang="zh-CN" altLang="en-US" dirty="0"/>
              <a:t>，否则转到第</a:t>
            </a:r>
            <a:r>
              <a:rPr lang="en-US" altLang="zh-CN" dirty="0"/>
              <a:t>2</a:t>
            </a:r>
            <a:r>
              <a:rPr lang="zh-CN" altLang="en-US" dirty="0"/>
              <a:t>步</a:t>
            </a:r>
            <a:endParaRPr lang="en-US" altLang="zh-CN" dirty="0" smtClean="0"/>
          </a:p>
          <a:p>
            <a:pPr marL="914400" lvl="1" indent="-457200"/>
            <a:endParaRPr lang="en-US" altLang="zh-CN" dirty="0" smtClean="0"/>
          </a:p>
          <a:p>
            <a:pPr marL="914400" lvl="1" indent="-457200"/>
            <a:r>
              <a:rPr lang="zh-CN" altLang="en-US" dirty="0" smtClean="0"/>
              <a:t>运行时间为</a:t>
            </a:r>
            <a:r>
              <a:rPr lang="en-US" altLang="zh-CN" dirty="0" smtClean="0"/>
              <a:t>O(2</a:t>
            </a:r>
            <a:r>
              <a:rPr lang="en-US" altLang="zh-CN" baseline="30000" dirty="0" smtClean="0"/>
              <a:t>n</a:t>
            </a:r>
            <a:r>
              <a:rPr lang="en-US" altLang="zh-CN" dirty="0" smtClean="0"/>
              <a:t>)</a:t>
            </a:r>
            <a:r>
              <a:rPr lang="zh-CN" altLang="en-US" dirty="0" smtClean="0"/>
              <a:t>次比特操作。</a:t>
            </a:r>
            <a:endParaRPr lang="en-US" altLang="zh-CN" dirty="0" smtClean="0"/>
          </a:p>
          <a:p>
            <a:pPr marL="914400" lvl="1" indent="-457200"/>
            <a:r>
              <a:rPr lang="zh-CN" altLang="en-US" dirty="0" smtClean="0"/>
              <a:t>设</a:t>
            </a:r>
            <a:r>
              <a:rPr lang="en-US" altLang="zh-CN" dirty="0" smtClean="0"/>
              <a:t>s</a:t>
            </a:r>
            <a:r>
              <a:rPr lang="zh-CN" altLang="en-US" dirty="0" smtClean="0"/>
              <a:t>的线性复杂度为</a:t>
            </a:r>
            <a:r>
              <a:rPr lang="en-US" altLang="zh-CN" dirty="0" smtClean="0"/>
              <a:t>L</a:t>
            </a:r>
            <a:r>
              <a:rPr lang="zh-CN" altLang="en-US" dirty="0" smtClean="0"/>
              <a:t>，则以</a:t>
            </a:r>
            <a:r>
              <a:rPr lang="en-US" altLang="zh-CN" dirty="0" smtClean="0"/>
              <a:t>s</a:t>
            </a:r>
            <a:r>
              <a:rPr lang="zh-CN" altLang="en-US" dirty="0" smtClean="0"/>
              <a:t>的一个长度至少为</a:t>
            </a:r>
            <a:r>
              <a:rPr lang="en-US" altLang="zh-CN" dirty="0" smtClean="0"/>
              <a:t>2L</a:t>
            </a:r>
            <a:r>
              <a:rPr lang="zh-CN" altLang="en-US" dirty="0" smtClean="0"/>
              <a:t>的子序列为输入的</a:t>
            </a:r>
            <a:r>
              <a:rPr lang="en-US" altLang="zh-CN" dirty="0" smtClean="0"/>
              <a:t>B-M</a:t>
            </a:r>
            <a:r>
              <a:rPr lang="zh-CN" altLang="en-US" dirty="0" smtClean="0"/>
              <a:t>算法可以唯一确定生成</a:t>
            </a:r>
            <a:r>
              <a:rPr lang="en-US" altLang="zh-CN" dirty="0" smtClean="0"/>
              <a:t>s</a:t>
            </a:r>
            <a:r>
              <a:rPr lang="zh-CN" altLang="en-US" dirty="0" smtClean="0"/>
              <a:t>且长度为</a:t>
            </a:r>
            <a:r>
              <a:rPr lang="en-US" altLang="zh-CN" dirty="0" smtClean="0"/>
              <a:t>L</a:t>
            </a:r>
            <a:r>
              <a:rPr lang="zh-CN" altLang="en-US" dirty="0" smtClean="0"/>
              <a:t>的</a:t>
            </a:r>
            <a:r>
              <a:rPr lang="en-US" altLang="zh-CN" dirty="0" smtClean="0"/>
              <a:t>LFSR</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9843368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357188"/>
            <a:ext cx="8472487" cy="6000750"/>
          </a:xfrm>
        </p:spPr>
        <p:txBody>
          <a:bodyPr>
            <a:normAutofit fontScale="92500" lnSpcReduction="10000"/>
          </a:bodyPr>
          <a:lstStyle/>
          <a:p>
            <a:pPr>
              <a:buNone/>
            </a:pPr>
            <a:r>
              <a:rPr lang="zh-CN" altLang="en-US" dirty="0" smtClean="0"/>
              <a:t>例：计算</a:t>
            </a:r>
            <a:r>
              <a:rPr lang="en-US" altLang="zh-CN" dirty="0" smtClean="0"/>
              <a:t>s</a:t>
            </a:r>
            <a:r>
              <a:rPr lang="en-US" altLang="zh-CN" baseline="30000" dirty="0" smtClean="0"/>
              <a:t>9</a:t>
            </a:r>
            <a:r>
              <a:rPr lang="en-US" altLang="zh-CN" dirty="0" smtClean="0"/>
              <a:t>=0,0,1,1,0,1,1,1,0</a:t>
            </a:r>
            <a:r>
              <a:rPr lang="zh-CN" altLang="en-US" dirty="0" smtClean="0"/>
              <a:t>的线性复杂度</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endParaRPr lang="en-US" altLang="zh-CN" sz="2400" dirty="0" smtClean="0"/>
          </a:p>
          <a:p>
            <a:r>
              <a:rPr lang="zh-CN" altLang="en-US" sz="2400" dirty="0" smtClean="0"/>
              <a:t>线性复杂度为</a:t>
            </a:r>
            <a:r>
              <a:rPr lang="en-US" altLang="zh-CN" sz="2400" dirty="0" smtClean="0"/>
              <a:t>5</a:t>
            </a:r>
          </a:p>
          <a:p>
            <a:r>
              <a:rPr lang="zh-CN" altLang="en-US" sz="2400" dirty="0" smtClean="0"/>
              <a:t>线性复杂度轮廓为</a:t>
            </a:r>
            <a:r>
              <a:rPr lang="en-US" altLang="zh-CN" sz="2400" dirty="0" smtClean="0"/>
              <a:t>0,0,3,3,3,3,3,5,5</a:t>
            </a:r>
          </a:p>
          <a:p>
            <a:r>
              <a:rPr lang="zh-CN" altLang="en-US" sz="2400" dirty="0" smtClean="0"/>
              <a:t>生成该序列的</a:t>
            </a:r>
            <a:r>
              <a:rPr lang="en-US" altLang="zh-CN" sz="2400" dirty="0" smtClean="0"/>
              <a:t>LFSR</a:t>
            </a:r>
            <a:r>
              <a:rPr lang="zh-CN" altLang="en-US" sz="2400" dirty="0" smtClean="0"/>
              <a:t>为</a:t>
            </a:r>
            <a:r>
              <a:rPr lang="en-US" altLang="zh-CN" sz="2400" dirty="0" smtClean="0"/>
              <a:t>&lt;5,</a:t>
            </a:r>
            <a:r>
              <a:rPr lang="en-US" altLang="zh-CN" sz="2400" dirty="0" smtClean="0">
                <a:cs typeface="Times New Roman" pitchFamily="18" charset="0"/>
              </a:rPr>
              <a:t> 1+D</a:t>
            </a:r>
            <a:r>
              <a:rPr lang="en-US" altLang="zh-CN" sz="2400" baseline="30000" dirty="0" smtClean="0">
                <a:cs typeface="Times New Roman" pitchFamily="18" charset="0"/>
              </a:rPr>
              <a:t>3</a:t>
            </a:r>
            <a:r>
              <a:rPr lang="en-US" altLang="zh-CN" sz="2400" dirty="0" smtClean="0">
                <a:cs typeface="Times New Roman" pitchFamily="18" charset="0"/>
              </a:rPr>
              <a:t>+D</a:t>
            </a:r>
            <a:r>
              <a:rPr lang="en-US" altLang="zh-CN" sz="2400" baseline="30000" dirty="0" smtClean="0">
                <a:cs typeface="Times New Roman" pitchFamily="18" charset="0"/>
              </a:rPr>
              <a:t>5 </a:t>
            </a:r>
            <a:r>
              <a:rPr lang="en-US" altLang="zh-CN" sz="2400" dirty="0" smtClean="0"/>
              <a:t>&gt;</a:t>
            </a:r>
            <a:endParaRPr lang="zh-CN" altLang="en-US" sz="2400" dirty="0"/>
          </a:p>
        </p:txBody>
      </p:sp>
      <p:graphicFrame>
        <p:nvGraphicFramePr>
          <p:cNvPr id="6" name="表格 5"/>
          <p:cNvGraphicFramePr>
            <a:graphicFrameLocks noGrp="1"/>
          </p:cNvGraphicFramePr>
          <p:nvPr>
            <p:extLst>
              <p:ext uri="{D42A27DB-BD31-4B8C-83A1-F6EECF244321}">
                <p14:modId xmlns:p14="http://schemas.microsoft.com/office/powerpoint/2010/main" val="650162507"/>
              </p:ext>
            </p:extLst>
          </p:nvPr>
        </p:nvGraphicFramePr>
        <p:xfrm>
          <a:off x="1000100" y="1071546"/>
          <a:ext cx="7286680" cy="3887114"/>
        </p:xfrm>
        <a:graphic>
          <a:graphicData uri="http://schemas.openxmlformats.org/drawingml/2006/table">
            <a:tbl>
              <a:tblPr firstRow="1" bandRow="1">
                <a:tableStyleId>{9D7B26C5-4107-4FEC-AEDC-1716B250A1EF}</a:tableStyleId>
              </a:tblPr>
              <a:tblGrid>
                <a:gridCol w="500066"/>
                <a:gridCol w="500066"/>
                <a:gridCol w="1785954"/>
                <a:gridCol w="1785950"/>
                <a:gridCol w="500066"/>
                <a:gridCol w="500066"/>
                <a:gridCol w="1214442"/>
                <a:gridCol w="500070"/>
              </a:tblGrid>
              <a:tr h="353374">
                <a:tc>
                  <a:txBody>
                    <a:bodyPr/>
                    <a:lstStyle/>
                    <a:p>
                      <a:pPr algn="ctr"/>
                      <a:r>
                        <a:rPr lang="en-US" altLang="zh-CN" sz="2000" dirty="0" err="1" smtClean="0">
                          <a:latin typeface="Times New Roman" pitchFamily="18" charset="0"/>
                          <a:cs typeface="Times New Roman" pitchFamily="18" charset="0"/>
                        </a:rPr>
                        <a:t>s</a:t>
                      </a:r>
                      <a:r>
                        <a:rPr lang="en-US" altLang="zh-CN" sz="2000" baseline="-25000" dirty="0" err="1" smtClean="0">
                          <a:latin typeface="Times New Roman" pitchFamily="18" charset="0"/>
                          <a:cs typeface="Times New Roman" pitchFamily="18" charset="0"/>
                        </a:rPr>
                        <a:t>j</a:t>
                      </a:r>
                      <a:endParaRPr lang="zh-CN" altLang="en-US" sz="2000" baseline="-25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d</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T(D)</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C(D)</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L</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m</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B(D)</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solidFill>
                            <a:schemeClr val="tx1"/>
                          </a:solidFill>
                          <a:latin typeface="Times New Roman" pitchFamily="18" charset="0"/>
                          <a:cs typeface="Times New Roman" pitchFamily="18" charset="0"/>
                        </a:rPr>
                        <a:t>j</a:t>
                      </a:r>
                      <a:endParaRPr lang="zh-CN" altLang="en-US" sz="2000" dirty="0">
                        <a:solidFill>
                          <a:schemeClr val="tx1"/>
                        </a:solidFill>
                        <a:latin typeface="Times New Roman" pitchFamily="18" charset="0"/>
                        <a:cs typeface="Times New Roman" pitchFamily="18" charset="0"/>
                      </a:endParaRPr>
                    </a:p>
                  </a:txBody>
                  <a:tcPr marL="0" marR="0" marT="0" marB="0" anchor="ctr"/>
                </a:tc>
              </a:tr>
              <a:tr h="353374">
                <a:tc>
                  <a:txBody>
                    <a:bodyPr/>
                    <a:lstStyle/>
                    <a:p>
                      <a:pPr algn="ctr"/>
                      <a:r>
                        <a:rPr lang="en-US" altLang="zh-CN" sz="2000" dirty="0" smtClean="0">
                          <a:latin typeface="Times New Roman" pitchFamily="18" charset="0"/>
                          <a:cs typeface="Times New Roman" pitchFamily="18" charset="0"/>
                        </a:rPr>
                        <a:t>-</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0</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0</a:t>
                      </a:r>
                      <a:endParaRPr lang="zh-CN" altLang="en-US" sz="2000" dirty="0">
                        <a:solidFill>
                          <a:schemeClr val="tx1"/>
                        </a:solidFill>
                        <a:latin typeface="Times New Roman" pitchFamily="18" charset="0"/>
                        <a:cs typeface="Times New Roman" pitchFamily="18" charset="0"/>
                      </a:endParaRPr>
                    </a:p>
                  </a:txBody>
                  <a:tcPr marL="0" marR="0" marT="0" marB="0" anchor="ctr"/>
                </a:tc>
              </a:tr>
              <a:tr h="353374">
                <a:tc>
                  <a:txBody>
                    <a:bodyPr/>
                    <a:lstStyle/>
                    <a:p>
                      <a:pPr algn="ctr"/>
                      <a:r>
                        <a:rPr lang="en-US" altLang="zh-CN" sz="2000" dirty="0" smtClean="0">
                          <a:latin typeface="Times New Roman" pitchFamily="18" charset="0"/>
                          <a:cs typeface="Times New Roman" pitchFamily="18" charset="0"/>
                        </a:rPr>
                        <a:t>0</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0</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0</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r>
              <a:tr h="353374">
                <a:tc>
                  <a:txBody>
                    <a:bodyPr/>
                    <a:lstStyle/>
                    <a:p>
                      <a:pPr algn="ctr"/>
                      <a:r>
                        <a:rPr lang="en-US" altLang="zh-CN" sz="2000" dirty="0" smtClean="0">
                          <a:latin typeface="Times New Roman" pitchFamily="18" charset="0"/>
                          <a:cs typeface="Times New Roman" pitchFamily="18" charset="0"/>
                        </a:rPr>
                        <a:t>0</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0</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0</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marL="0" marR="0" marT="0" marB="0" anchor="ctr"/>
                </a:tc>
              </a:tr>
              <a:tr h="353374">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a:t>
                      </a:r>
                      <a:r>
                        <a:rPr lang="en-US" altLang="zh-CN" sz="2000" baseline="30000" dirty="0" smtClean="0">
                          <a:latin typeface="Times New Roman" pitchFamily="18" charset="0"/>
                          <a:cs typeface="Times New Roman" pitchFamily="18" charset="0"/>
                        </a:rPr>
                        <a:t>3</a:t>
                      </a:r>
                      <a:endParaRPr lang="zh-CN" altLang="en-US" sz="2000" baseline="30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r>
              <a:tr h="353374">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a:t>
                      </a:r>
                      <a:r>
                        <a:rPr lang="en-US" altLang="zh-CN" sz="2000" baseline="30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marL="0" marR="0" marT="0" marB="0" anchor="ctr"/>
                </a:tc>
              </a:tr>
              <a:tr h="353374">
                <a:tc>
                  <a:txBody>
                    <a:bodyPr/>
                    <a:lstStyle/>
                    <a:p>
                      <a:pPr algn="ctr"/>
                      <a:r>
                        <a:rPr lang="en-US" altLang="zh-CN" sz="2000" dirty="0" smtClean="0">
                          <a:latin typeface="Times New Roman" pitchFamily="18" charset="0"/>
                          <a:cs typeface="Times New Roman" pitchFamily="18" charset="0"/>
                        </a:rPr>
                        <a:t>0</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+D</a:t>
                      </a:r>
                      <a:r>
                        <a:rPr lang="en-US" altLang="zh-CN" sz="2000" baseline="30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solidFill>
                            <a:schemeClr val="tx1"/>
                          </a:solidFill>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5</a:t>
                      </a:r>
                      <a:endParaRPr lang="zh-CN" altLang="en-US" sz="2000" dirty="0">
                        <a:solidFill>
                          <a:schemeClr val="tx1"/>
                        </a:solidFill>
                        <a:latin typeface="Times New Roman" pitchFamily="18" charset="0"/>
                        <a:cs typeface="Times New Roman" pitchFamily="18" charset="0"/>
                      </a:endParaRPr>
                    </a:p>
                  </a:txBody>
                  <a:tcPr marL="0" marR="0" marT="0" marB="0" anchor="ctr"/>
                </a:tc>
              </a:tr>
              <a:tr h="353374">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+D</a:t>
                      </a:r>
                      <a:r>
                        <a:rPr lang="en-US" altLang="zh-CN" sz="2000" baseline="30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solidFill>
                            <a:schemeClr val="tx1"/>
                          </a:solidFill>
                          <a:latin typeface="Times New Roman" pitchFamily="18" charset="0"/>
                          <a:cs typeface="Times New Roman" pitchFamily="18" charset="0"/>
                        </a:rPr>
                        <a:t>4</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6</a:t>
                      </a:r>
                      <a:endParaRPr lang="zh-CN" altLang="en-US" sz="2000" dirty="0">
                        <a:solidFill>
                          <a:schemeClr val="tx1"/>
                        </a:solidFill>
                        <a:latin typeface="Times New Roman" pitchFamily="18" charset="0"/>
                        <a:cs typeface="Times New Roman" pitchFamily="18" charset="0"/>
                      </a:endParaRPr>
                    </a:p>
                  </a:txBody>
                  <a:tcPr marL="0" marR="0" marT="0" marB="0" anchor="ctr"/>
                </a:tc>
              </a:tr>
              <a:tr h="353374">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0</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+D</a:t>
                      </a:r>
                      <a:r>
                        <a:rPr lang="en-US" altLang="zh-CN" sz="2000" baseline="30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3</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solidFill>
                            <a:schemeClr val="tx1"/>
                          </a:solidFill>
                          <a:latin typeface="Times New Roman" pitchFamily="18" charset="0"/>
                          <a:cs typeface="Times New Roman" pitchFamily="18" charset="0"/>
                        </a:rPr>
                        <a:t>5</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7</a:t>
                      </a:r>
                      <a:endParaRPr lang="zh-CN" altLang="en-US" sz="2000" dirty="0">
                        <a:solidFill>
                          <a:schemeClr val="tx1"/>
                        </a:solidFill>
                        <a:latin typeface="Times New Roman" pitchFamily="18" charset="0"/>
                        <a:cs typeface="Times New Roman" pitchFamily="18" charset="0"/>
                      </a:endParaRPr>
                    </a:p>
                  </a:txBody>
                  <a:tcPr marL="0" marR="0" marT="0" marB="0" anchor="ctr"/>
                </a:tc>
              </a:tr>
              <a:tr h="353374">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2</a:t>
                      </a:r>
                      <a:endParaRPr lang="zh-CN" altLang="en-US" sz="2000" dirty="0" smtClean="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+D</a:t>
                      </a:r>
                      <a:r>
                        <a:rPr lang="en-US" altLang="zh-CN" sz="2000" baseline="30000" dirty="0" smtClean="0">
                          <a:latin typeface="Times New Roman" pitchFamily="18" charset="0"/>
                          <a:cs typeface="Times New Roman" pitchFamily="18" charset="0"/>
                        </a:rPr>
                        <a:t>5</a:t>
                      </a:r>
                      <a:endParaRPr lang="zh-CN" altLang="en-US" sz="2000" baseline="30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5</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solidFill>
                            <a:schemeClr val="tx1"/>
                          </a:solidFill>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8</a:t>
                      </a:r>
                      <a:endParaRPr lang="zh-CN" altLang="en-US" sz="2000" dirty="0">
                        <a:solidFill>
                          <a:schemeClr val="tx1"/>
                        </a:solidFill>
                        <a:latin typeface="Times New Roman" pitchFamily="18" charset="0"/>
                        <a:cs typeface="Times New Roman" pitchFamily="18" charset="0"/>
                      </a:endParaRPr>
                    </a:p>
                  </a:txBody>
                  <a:tcPr marL="0" marR="0" marT="0" marB="0" anchor="ctr"/>
                </a:tc>
              </a:tr>
              <a:tr h="353374">
                <a:tc>
                  <a:txBody>
                    <a:bodyPr/>
                    <a:lstStyle/>
                    <a:p>
                      <a:pPr algn="ctr"/>
                      <a:r>
                        <a:rPr lang="en-US" altLang="zh-CN" sz="2000" dirty="0" smtClean="0">
                          <a:latin typeface="Times New Roman" pitchFamily="18" charset="0"/>
                          <a:cs typeface="Times New Roman" pitchFamily="18" charset="0"/>
                        </a:rPr>
                        <a:t>0</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+D</a:t>
                      </a:r>
                      <a:r>
                        <a:rPr lang="en-US" altLang="zh-CN" sz="2000" baseline="30000" dirty="0" smtClean="0">
                          <a:latin typeface="Times New Roman" pitchFamily="18" charset="0"/>
                          <a:cs typeface="Times New Roman" pitchFamily="18" charset="0"/>
                        </a:rPr>
                        <a:t>5</a:t>
                      </a:r>
                      <a:endParaRPr lang="zh-CN" altLang="en-US" sz="2000" baseline="30000" dirty="0" smtClean="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a:t>
                      </a:r>
                      <a:r>
                        <a:rPr lang="en-US" altLang="zh-CN" sz="2000" baseline="30000" dirty="0" smtClean="0">
                          <a:latin typeface="Times New Roman" pitchFamily="18" charset="0"/>
                          <a:cs typeface="Times New Roman" pitchFamily="18" charset="0"/>
                        </a:rPr>
                        <a:t>3</a:t>
                      </a:r>
                      <a:r>
                        <a:rPr lang="en-US" altLang="zh-CN" sz="2000" dirty="0" smtClean="0">
                          <a:latin typeface="Times New Roman" pitchFamily="18" charset="0"/>
                          <a:cs typeface="Times New Roman" pitchFamily="18" charset="0"/>
                        </a:rPr>
                        <a:t>+D</a:t>
                      </a:r>
                      <a:r>
                        <a:rPr lang="en-US" altLang="zh-CN" sz="2000" baseline="30000" dirty="0" smtClean="0">
                          <a:latin typeface="Times New Roman" pitchFamily="18" charset="0"/>
                          <a:cs typeface="Times New Roman" pitchFamily="18" charset="0"/>
                        </a:rPr>
                        <a:t>5</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5</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solidFill>
                            <a:schemeClr val="tx1"/>
                          </a:solidFill>
                          <a:latin typeface="Times New Roman" pitchFamily="18" charset="0"/>
                          <a:cs typeface="Times New Roman" pitchFamily="18" charset="0"/>
                        </a:rPr>
                        <a:t>2</a:t>
                      </a:r>
                      <a:endParaRPr lang="zh-CN" altLang="en-US" sz="2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1+D+D</a:t>
                      </a:r>
                      <a:r>
                        <a:rPr lang="en-US" altLang="zh-CN" sz="2000" baseline="30000" dirty="0" smtClean="0">
                          <a:latin typeface="Times New Roman" pitchFamily="18" charset="0"/>
                          <a:cs typeface="Times New Roman" pitchFamily="18" charset="0"/>
                        </a:rPr>
                        <a:t>2</a:t>
                      </a:r>
                      <a:endParaRPr lang="zh-CN" altLang="en-US" sz="2000" baseline="30000" dirty="0">
                        <a:solidFill>
                          <a:schemeClr val="tx1"/>
                        </a:solidFill>
                        <a:latin typeface="Times New Roman" pitchFamily="18" charset="0"/>
                        <a:cs typeface="Times New Roman" pitchFamily="18" charset="0"/>
                      </a:endParaRPr>
                    </a:p>
                  </a:txBody>
                  <a:tcPr marL="0" marR="0" marT="0" marB="0" anchor="ctr"/>
                </a:tc>
                <a:tc>
                  <a:txBody>
                    <a:bodyPr/>
                    <a:lstStyle/>
                    <a:p>
                      <a:pPr algn="ctr"/>
                      <a:r>
                        <a:rPr lang="en-US" altLang="zh-CN" sz="2000" dirty="0" smtClean="0">
                          <a:latin typeface="Times New Roman" pitchFamily="18" charset="0"/>
                          <a:cs typeface="Times New Roman" pitchFamily="18" charset="0"/>
                        </a:rPr>
                        <a:t>9</a:t>
                      </a:r>
                      <a:endParaRPr lang="zh-CN" altLang="en-US" sz="2000" dirty="0">
                        <a:solidFill>
                          <a:schemeClr val="tx1"/>
                        </a:solidFill>
                        <a:latin typeface="Times New Roman" pitchFamily="18" charset="0"/>
                        <a:cs typeface="Times New Roman" pitchFamily="18" charset="0"/>
                      </a:endParaRPr>
                    </a:p>
                  </a:txBody>
                  <a:tcPr marL="0" marR="0" marT="0" marB="0" anchor="ctr"/>
                </a:tc>
              </a:tr>
            </a:tbl>
          </a:graphicData>
        </a:graphic>
      </p:graphicFrame>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29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255701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第一节 流密码的概念</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3</a:t>
            </a:fld>
            <a:endParaRPr lang="en-US" altLang="zh-CN" dirty="0"/>
          </a:p>
        </p:txBody>
      </p:sp>
    </p:spTree>
    <p:extLst>
      <p:ext uri="{BB962C8B-B14F-4D97-AF65-F5344CB8AC3E}">
        <p14:creationId xmlns:p14="http://schemas.microsoft.com/office/powerpoint/2010/main" val="1579637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非线性反馈移位寄存器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反馈移位寄存器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若反馈函数</a:t>
            </a:r>
            <a:r>
              <a:rPr lang="en-US" altLang="zh-CN" dirty="0" smtClean="0"/>
              <a:t>f</a:t>
            </a:r>
            <a:r>
              <a:rPr lang="zh-CN" altLang="en-US" dirty="0" smtClean="0"/>
              <a:t>是线性函数，则该</a:t>
            </a:r>
            <a:r>
              <a:rPr lang="en-US" altLang="zh-CN" dirty="0" smtClean="0"/>
              <a:t>FSR</a:t>
            </a:r>
            <a:r>
              <a:rPr lang="zh-CN" altLang="en-US" dirty="0" smtClean="0"/>
              <a:t>称为</a:t>
            </a:r>
            <a:r>
              <a:rPr lang="en-US" altLang="zh-CN" dirty="0" smtClean="0"/>
              <a:t>LFSR</a:t>
            </a:r>
            <a:r>
              <a:rPr lang="zh-CN" altLang="en-US" dirty="0" smtClean="0"/>
              <a:t>；否则即为非线性</a:t>
            </a:r>
            <a:r>
              <a:rPr lang="en-US" altLang="zh-CN" dirty="0" smtClean="0"/>
              <a:t>FSR</a:t>
            </a:r>
            <a:r>
              <a:rPr lang="zh-CN" altLang="en-US" dirty="0" smtClean="0"/>
              <a:t>。</a:t>
            </a:r>
            <a:endParaRPr lang="en-US" altLang="zh-CN" dirty="0" smtClean="0"/>
          </a:p>
          <a:p>
            <a:pPr lvl="1"/>
            <a:endParaRPr lang="en-US" altLang="zh-CN" dirty="0" smtClean="0"/>
          </a:p>
          <a:p>
            <a:pPr lvl="1"/>
            <a:r>
              <a:rPr lang="zh-CN" altLang="en-US" dirty="0" smtClean="0"/>
              <a:t>长度为</a:t>
            </a:r>
            <a:r>
              <a:rPr lang="en-US" altLang="zh-CN" dirty="0" smtClean="0"/>
              <a:t>L</a:t>
            </a:r>
            <a:r>
              <a:rPr lang="zh-CN" altLang="en-US" dirty="0" smtClean="0"/>
              <a:t>的非奇异</a:t>
            </a:r>
            <a:r>
              <a:rPr lang="en-US" altLang="zh-CN" dirty="0" smtClean="0"/>
              <a:t>FSR</a:t>
            </a:r>
            <a:r>
              <a:rPr lang="zh-CN" altLang="en-US" dirty="0" smtClean="0"/>
              <a:t>的输出序列的周期至多为</a:t>
            </a:r>
            <a:r>
              <a:rPr lang="en-US" altLang="zh-CN" dirty="0" smtClean="0"/>
              <a:t>2</a:t>
            </a:r>
            <a:r>
              <a:rPr lang="en-US" altLang="zh-CN" baseline="30000" dirty="0" smtClean="0"/>
              <a:t>L</a:t>
            </a:r>
          </a:p>
          <a:p>
            <a:endParaRPr lang="en-US" altLang="zh-CN" dirty="0" smtClean="0"/>
          </a:p>
        </p:txBody>
      </p:sp>
      <p:grpSp>
        <p:nvGrpSpPr>
          <p:cNvPr id="73" name="组合 72"/>
          <p:cNvGrpSpPr/>
          <p:nvPr/>
        </p:nvGrpSpPr>
        <p:grpSpPr>
          <a:xfrm>
            <a:off x="1071538" y="2143116"/>
            <a:ext cx="7429552" cy="2000264"/>
            <a:chOff x="1214414" y="2714620"/>
            <a:chExt cx="7429552" cy="2000264"/>
          </a:xfrm>
        </p:grpSpPr>
        <p:sp>
          <p:nvSpPr>
            <p:cNvPr id="8" name="矩形 7"/>
            <p:cNvSpPr/>
            <p:nvPr/>
          </p:nvSpPr>
          <p:spPr>
            <a:xfrm>
              <a:off x="6572264"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0</a:t>
              </a:r>
              <a:endParaRPr lang="zh-CN" altLang="en-US" sz="1600" dirty="0">
                <a:solidFill>
                  <a:schemeClr val="tx1"/>
                </a:solidFill>
                <a:latin typeface="仿宋_GB2312" pitchFamily="49" charset="-122"/>
                <a:ea typeface="仿宋_GB2312" pitchFamily="49" charset="-122"/>
              </a:endParaRPr>
            </a:p>
          </p:txBody>
        </p:sp>
        <p:sp>
          <p:nvSpPr>
            <p:cNvPr id="9" name="矩形 8"/>
            <p:cNvSpPr/>
            <p:nvPr/>
          </p:nvSpPr>
          <p:spPr>
            <a:xfrm>
              <a:off x="5214942"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1</a:t>
              </a:r>
              <a:endParaRPr lang="zh-CN" altLang="en-US" sz="1600" dirty="0">
                <a:solidFill>
                  <a:schemeClr val="tx1"/>
                </a:solidFill>
                <a:latin typeface="Times New Roman" pitchFamily="18" charset="0"/>
                <a:ea typeface="仿宋_GB2312" pitchFamily="49" charset="-122"/>
                <a:cs typeface="Times New Roman" pitchFamily="18" charset="0"/>
              </a:endParaRPr>
            </a:p>
          </p:txBody>
        </p:sp>
        <p:sp>
          <p:nvSpPr>
            <p:cNvPr id="10" name="矩形 9"/>
            <p:cNvSpPr/>
            <p:nvPr/>
          </p:nvSpPr>
          <p:spPr>
            <a:xfrm>
              <a:off x="2786050"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L-2</a:t>
              </a:r>
              <a:endParaRPr lang="zh-CN" altLang="en-US" sz="1600" dirty="0">
                <a:solidFill>
                  <a:schemeClr val="tx1"/>
                </a:solidFill>
                <a:latin typeface="Times New Roman" pitchFamily="18" charset="0"/>
                <a:ea typeface="仿宋_GB2312" pitchFamily="49" charset="-122"/>
                <a:cs typeface="Times New Roman" pitchFamily="18" charset="0"/>
              </a:endParaRPr>
            </a:p>
          </p:txBody>
        </p:sp>
        <p:sp>
          <p:nvSpPr>
            <p:cNvPr id="11" name="矩形 10"/>
            <p:cNvSpPr/>
            <p:nvPr/>
          </p:nvSpPr>
          <p:spPr>
            <a:xfrm>
              <a:off x="1428728" y="4286256"/>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L-1</a:t>
              </a:r>
              <a:endParaRPr lang="zh-CN" altLang="en-US" sz="1600" dirty="0">
                <a:solidFill>
                  <a:schemeClr val="tx1"/>
                </a:solidFill>
                <a:latin typeface="Times New Roman" pitchFamily="18" charset="0"/>
                <a:ea typeface="仿宋_GB2312" pitchFamily="49" charset="-122"/>
                <a:cs typeface="Times New Roman" pitchFamily="18" charset="0"/>
              </a:endParaRPr>
            </a:p>
          </p:txBody>
        </p:sp>
        <p:cxnSp>
          <p:nvCxnSpPr>
            <p:cNvPr id="12" name="直接箭头连接符 11"/>
            <p:cNvCxnSpPr>
              <a:stCxn id="8" idx="3"/>
            </p:cNvCxnSpPr>
            <p:nvPr/>
          </p:nvCxnSpPr>
          <p:spPr>
            <a:xfrm>
              <a:off x="7215206"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5857884"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1"/>
            </p:cNvCxnSpPr>
            <p:nvPr/>
          </p:nvCxnSpPr>
          <p:spPr>
            <a:xfrm>
              <a:off x="6215074"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572396"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p:cNvCxnSpPr>
            <p:nvPr/>
          </p:nvCxnSpPr>
          <p:spPr>
            <a:xfrm>
              <a:off x="2071670"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 idx="1"/>
            </p:cNvCxnSpPr>
            <p:nvPr/>
          </p:nvCxnSpPr>
          <p:spPr>
            <a:xfrm>
              <a:off x="2428860"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0" idx="0"/>
            </p:cNvCxnSpPr>
            <p:nvPr/>
          </p:nvCxnSpPr>
          <p:spPr>
            <a:xfrm rot="16200000" flipV="1">
              <a:off x="6958126" y="3828956"/>
              <a:ext cx="123021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 name="流程图: 联系 18"/>
            <p:cNvSpPr/>
            <p:nvPr/>
          </p:nvSpPr>
          <p:spPr>
            <a:xfrm>
              <a:off x="3730510" y="446400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流程图: 联系 19"/>
            <p:cNvSpPr/>
            <p:nvPr/>
          </p:nvSpPr>
          <p:spPr>
            <a:xfrm>
              <a:off x="7520068" y="444489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流程图: 联系 20"/>
            <p:cNvSpPr/>
            <p:nvPr/>
          </p:nvSpPr>
          <p:spPr>
            <a:xfrm>
              <a:off x="6159402" y="446400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流程图: 联系 21"/>
            <p:cNvSpPr/>
            <p:nvPr/>
          </p:nvSpPr>
          <p:spPr>
            <a:xfrm>
              <a:off x="2373188" y="446400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3" name="直接箭头连接符 22"/>
            <p:cNvCxnSpPr>
              <a:stCxn id="10" idx="3"/>
            </p:cNvCxnSpPr>
            <p:nvPr/>
          </p:nvCxnSpPr>
          <p:spPr>
            <a:xfrm>
              <a:off x="3428992"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9" idx="1"/>
            </p:cNvCxnSpPr>
            <p:nvPr/>
          </p:nvCxnSpPr>
          <p:spPr>
            <a:xfrm>
              <a:off x="4857752" y="4500570"/>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0"/>
            </p:cNvCxnSpPr>
            <p:nvPr/>
          </p:nvCxnSpPr>
          <p:spPr>
            <a:xfrm rot="5400000" flipH="1" flipV="1">
              <a:off x="5589577" y="3838511"/>
              <a:ext cx="124932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9" idx="0"/>
            </p:cNvCxnSpPr>
            <p:nvPr/>
          </p:nvCxnSpPr>
          <p:spPr>
            <a:xfrm rot="5400000" flipH="1" flipV="1">
              <a:off x="3160685" y="3838511"/>
              <a:ext cx="124932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0"/>
            </p:cNvCxnSpPr>
            <p:nvPr/>
          </p:nvCxnSpPr>
          <p:spPr>
            <a:xfrm rot="5400000" flipH="1" flipV="1">
              <a:off x="1803363" y="3838511"/>
              <a:ext cx="1249322"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55" idx="1"/>
              <a:endCxn id="11" idx="1"/>
            </p:cNvCxnSpPr>
            <p:nvPr/>
          </p:nvCxnSpPr>
          <p:spPr>
            <a:xfrm rot="10800000" flipV="1">
              <a:off x="1428728" y="2964652"/>
              <a:ext cx="428628" cy="1535917"/>
            </a:xfrm>
            <a:prstGeom prst="bentConnector3">
              <a:avLst>
                <a:gd name="adj1" fmla="val 153333"/>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143372" y="3429000"/>
              <a:ext cx="428628" cy="523220"/>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a:t>
              </a:r>
              <a:endParaRPr lang="zh-CN" altLang="en-US" sz="2800" dirty="0" smtClean="0">
                <a:latin typeface="Times New Roman" pitchFamily="18" charset="0"/>
                <a:cs typeface="Times New Roman" pitchFamily="18" charset="0"/>
              </a:endParaRPr>
            </a:p>
          </p:txBody>
        </p:sp>
        <p:sp>
          <p:nvSpPr>
            <p:cNvPr id="48" name="TextBox 47"/>
            <p:cNvSpPr txBox="1"/>
            <p:nvPr/>
          </p:nvSpPr>
          <p:spPr>
            <a:xfrm>
              <a:off x="4143372" y="4143380"/>
              <a:ext cx="428628" cy="523220"/>
            </a:xfrm>
            <a:prstGeom prst="rect">
              <a:avLst/>
            </a:prstGeom>
            <a:noFill/>
          </p:spPr>
          <p:txBody>
            <a:bodyPr wrap="square" rtlCol="0">
              <a:spAutoFit/>
            </a:bodyPr>
            <a:lstStyle/>
            <a:p>
              <a:r>
                <a:rPr lang="en-US" altLang="zh-CN" sz="2800" dirty="0" smtClean="0">
                  <a:latin typeface="Times New Roman" pitchFamily="18" charset="0"/>
                  <a:cs typeface="Times New Roman" pitchFamily="18" charset="0"/>
                </a:rPr>
                <a:t>…</a:t>
              </a:r>
              <a:endParaRPr lang="zh-CN" altLang="en-US" sz="2800" dirty="0" smtClean="0">
                <a:latin typeface="Times New Roman" pitchFamily="18" charset="0"/>
                <a:cs typeface="Times New Roman" pitchFamily="18" charset="0"/>
              </a:endParaRPr>
            </a:p>
          </p:txBody>
        </p:sp>
        <p:sp>
          <p:nvSpPr>
            <p:cNvPr id="53" name="TextBox 52"/>
            <p:cNvSpPr txBox="1"/>
            <p:nvPr/>
          </p:nvSpPr>
          <p:spPr>
            <a:xfrm>
              <a:off x="1214414" y="3571876"/>
              <a:ext cx="428628" cy="400110"/>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s</a:t>
              </a:r>
              <a:r>
                <a:rPr lang="en-US" altLang="zh-CN" sz="2000" baseline="-25000" dirty="0" err="1" smtClean="0">
                  <a:latin typeface="Times New Roman" pitchFamily="18" charset="0"/>
                  <a:cs typeface="Times New Roman" pitchFamily="18" charset="0"/>
                </a:rPr>
                <a:t>j</a:t>
              </a:r>
              <a:endParaRPr lang="zh-CN" altLang="en-US" sz="2000" baseline="-25000" dirty="0" smtClean="0">
                <a:latin typeface="Times New Roman" pitchFamily="18" charset="0"/>
                <a:cs typeface="Times New Roman" pitchFamily="18" charset="0"/>
              </a:endParaRPr>
            </a:p>
          </p:txBody>
        </p:sp>
        <p:sp>
          <p:nvSpPr>
            <p:cNvPr id="54" name="TextBox 53"/>
            <p:cNvSpPr txBox="1"/>
            <p:nvPr/>
          </p:nvSpPr>
          <p:spPr>
            <a:xfrm>
              <a:off x="7929586" y="4286256"/>
              <a:ext cx="714380" cy="400110"/>
            </a:xfrm>
            <a:prstGeom prst="rect">
              <a:avLst/>
            </a:prstGeom>
            <a:noFill/>
          </p:spPr>
          <p:txBody>
            <a:bodyPr wrap="square" rtlCol="0">
              <a:spAutoFit/>
            </a:bodyPr>
            <a:lstStyle/>
            <a:p>
              <a:r>
                <a:rPr lang="zh-CN" altLang="en-US" sz="2000" dirty="0" smtClean="0">
                  <a:latin typeface="仿宋_GB2312" pitchFamily="49" charset="-122"/>
                  <a:ea typeface="仿宋_GB2312" pitchFamily="49" charset="-122"/>
                  <a:cs typeface="Times New Roman" pitchFamily="18" charset="0"/>
                </a:rPr>
                <a:t>输出</a:t>
              </a:r>
              <a:endParaRPr lang="zh-CN" altLang="en-US" sz="2000" baseline="-25000" dirty="0" smtClean="0">
                <a:latin typeface="仿宋_GB2312" pitchFamily="49" charset="-122"/>
                <a:ea typeface="仿宋_GB2312" pitchFamily="49" charset="-122"/>
                <a:cs typeface="Times New Roman" pitchFamily="18" charset="0"/>
              </a:endParaRPr>
            </a:p>
          </p:txBody>
        </p:sp>
        <p:sp>
          <p:nvSpPr>
            <p:cNvPr id="55" name="矩形 54"/>
            <p:cNvSpPr/>
            <p:nvPr/>
          </p:nvSpPr>
          <p:spPr>
            <a:xfrm>
              <a:off x="1857356" y="2714620"/>
              <a:ext cx="5929354" cy="50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Times New Roman" pitchFamily="18" charset="0"/>
                  <a:ea typeface="仿宋_GB2312" pitchFamily="49" charset="-122"/>
                  <a:cs typeface="Times New Roman" pitchFamily="18" charset="0"/>
                </a:rPr>
                <a:t>f(s</a:t>
              </a:r>
              <a:r>
                <a:rPr lang="en-US" altLang="zh-CN" sz="2000" baseline="-25000" dirty="0" smtClean="0">
                  <a:solidFill>
                    <a:schemeClr val="tx1"/>
                  </a:solidFill>
                  <a:latin typeface="Times New Roman" pitchFamily="18" charset="0"/>
                  <a:ea typeface="仿宋_GB2312" pitchFamily="49" charset="-122"/>
                  <a:cs typeface="Times New Roman" pitchFamily="18" charset="0"/>
                </a:rPr>
                <a:t>j-1</a:t>
              </a:r>
              <a:r>
                <a:rPr lang="en-US" altLang="zh-CN" sz="2000" dirty="0" smtClean="0">
                  <a:solidFill>
                    <a:schemeClr val="tx1"/>
                  </a:solidFill>
                  <a:latin typeface="Times New Roman" pitchFamily="18" charset="0"/>
                  <a:ea typeface="仿宋_GB2312" pitchFamily="49" charset="-122"/>
                  <a:cs typeface="Times New Roman" pitchFamily="18" charset="0"/>
                </a:rPr>
                <a:t>,s</a:t>
              </a:r>
              <a:r>
                <a:rPr lang="en-US" altLang="zh-CN" sz="2000" baseline="-25000" dirty="0" smtClean="0">
                  <a:solidFill>
                    <a:schemeClr val="tx1"/>
                  </a:solidFill>
                  <a:latin typeface="Times New Roman" pitchFamily="18" charset="0"/>
                  <a:ea typeface="仿宋_GB2312" pitchFamily="49" charset="-122"/>
                  <a:cs typeface="Times New Roman" pitchFamily="18" charset="0"/>
                </a:rPr>
                <a:t>j-2</a:t>
              </a:r>
              <a:r>
                <a:rPr lang="en-US" altLang="zh-CN" sz="2000" dirty="0" smtClean="0">
                  <a:solidFill>
                    <a:schemeClr val="tx1"/>
                  </a:solidFill>
                  <a:latin typeface="Times New Roman" pitchFamily="18" charset="0"/>
                  <a:ea typeface="仿宋_GB2312" pitchFamily="49" charset="-122"/>
                  <a:cs typeface="Times New Roman" pitchFamily="18" charset="0"/>
                </a:rPr>
                <a:t>,…,</a:t>
              </a:r>
              <a:r>
                <a:rPr lang="en-US" altLang="zh-CN" sz="2000" dirty="0" err="1" smtClean="0">
                  <a:solidFill>
                    <a:schemeClr val="tx1"/>
                  </a:solidFill>
                  <a:latin typeface="Times New Roman" pitchFamily="18" charset="0"/>
                  <a:ea typeface="仿宋_GB2312" pitchFamily="49" charset="-122"/>
                  <a:cs typeface="Times New Roman" pitchFamily="18" charset="0"/>
                </a:rPr>
                <a:t>s</a:t>
              </a:r>
              <a:r>
                <a:rPr lang="en-US" altLang="zh-CN" sz="2000" baseline="-25000" dirty="0" err="1" smtClean="0">
                  <a:solidFill>
                    <a:schemeClr val="tx1"/>
                  </a:solidFill>
                  <a:latin typeface="Times New Roman" pitchFamily="18" charset="0"/>
                  <a:ea typeface="仿宋_GB2312" pitchFamily="49" charset="-122"/>
                  <a:cs typeface="Times New Roman" pitchFamily="18" charset="0"/>
                </a:rPr>
                <a:t>j</a:t>
              </a:r>
              <a:r>
                <a:rPr lang="en-US" altLang="zh-CN" sz="2000" baseline="-25000" dirty="0" smtClean="0">
                  <a:solidFill>
                    <a:schemeClr val="tx1"/>
                  </a:solidFill>
                  <a:latin typeface="Times New Roman" pitchFamily="18" charset="0"/>
                  <a:ea typeface="仿宋_GB2312" pitchFamily="49" charset="-122"/>
                  <a:cs typeface="Times New Roman" pitchFamily="18" charset="0"/>
                </a:rPr>
                <a:t>-L</a:t>
              </a:r>
              <a:r>
                <a:rPr lang="en-US" altLang="zh-CN" sz="2000" dirty="0" smtClean="0">
                  <a:solidFill>
                    <a:schemeClr val="tx1"/>
                  </a:solidFill>
                  <a:latin typeface="Times New Roman" pitchFamily="18" charset="0"/>
                  <a:ea typeface="仿宋_GB2312" pitchFamily="49" charset="-122"/>
                  <a:cs typeface="Times New Roman" pitchFamily="18" charset="0"/>
                </a:rPr>
                <a:t>)</a:t>
              </a:r>
              <a:endParaRPr lang="zh-CN" altLang="en-US" sz="1600" dirty="0">
                <a:solidFill>
                  <a:schemeClr val="tx1"/>
                </a:solidFill>
                <a:latin typeface="Times New Roman" pitchFamily="18" charset="0"/>
                <a:ea typeface="仿宋_GB2312" pitchFamily="49" charset="-122"/>
                <a:cs typeface="Times New Roman" pitchFamily="18" charset="0"/>
              </a:endParaRPr>
            </a:p>
          </p:txBody>
        </p:sp>
        <p:sp>
          <p:nvSpPr>
            <p:cNvPr id="65" name="TextBox 64"/>
            <p:cNvSpPr txBox="1"/>
            <p:nvPr/>
          </p:nvSpPr>
          <p:spPr>
            <a:xfrm>
              <a:off x="1960326" y="3571876"/>
              <a:ext cx="500066"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s</a:t>
              </a:r>
              <a:r>
                <a:rPr lang="en-US" altLang="zh-CN" sz="2000" baseline="-25000" dirty="0" smtClean="0">
                  <a:latin typeface="Times New Roman" pitchFamily="18" charset="0"/>
                  <a:cs typeface="Times New Roman" pitchFamily="18" charset="0"/>
                </a:rPr>
                <a:t>j-1</a:t>
              </a:r>
              <a:endParaRPr lang="zh-CN" altLang="en-US" sz="2000" baseline="-25000" dirty="0" smtClean="0">
                <a:latin typeface="Times New Roman" pitchFamily="18" charset="0"/>
                <a:cs typeface="Times New Roman" pitchFamily="18" charset="0"/>
              </a:endParaRPr>
            </a:p>
          </p:txBody>
        </p:sp>
        <p:sp>
          <p:nvSpPr>
            <p:cNvPr id="66" name="TextBox 65"/>
            <p:cNvSpPr txBox="1"/>
            <p:nvPr/>
          </p:nvSpPr>
          <p:spPr>
            <a:xfrm>
              <a:off x="3286116" y="3571876"/>
              <a:ext cx="500066"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s</a:t>
              </a:r>
              <a:r>
                <a:rPr lang="en-US" altLang="zh-CN" sz="2000" baseline="-25000" dirty="0" smtClean="0">
                  <a:latin typeface="Times New Roman" pitchFamily="18" charset="0"/>
                  <a:cs typeface="Times New Roman" pitchFamily="18" charset="0"/>
                </a:rPr>
                <a:t>j-2</a:t>
              </a:r>
              <a:endParaRPr lang="zh-CN" altLang="en-US" sz="2000" baseline="-25000" dirty="0" smtClean="0">
                <a:latin typeface="Times New Roman" pitchFamily="18" charset="0"/>
                <a:cs typeface="Times New Roman" pitchFamily="18" charset="0"/>
              </a:endParaRPr>
            </a:p>
          </p:txBody>
        </p:sp>
        <p:sp>
          <p:nvSpPr>
            <p:cNvPr id="67" name="TextBox 66"/>
            <p:cNvSpPr txBox="1"/>
            <p:nvPr/>
          </p:nvSpPr>
          <p:spPr>
            <a:xfrm>
              <a:off x="5540600" y="3571876"/>
              <a:ext cx="714380"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s</a:t>
              </a:r>
              <a:r>
                <a:rPr lang="en-US" altLang="zh-CN" sz="2000" baseline="-25000" dirty="0" smtClean="0">
                  <a:latin typeface="Times New Roman" pitchFamily="18" charset="0"/>
                  <a:cs typeface="Times New Roman" pitchFamily="18" charset="0"/>
                </a:rPr>
                <a:t>j-L+1</a:t>
              </a:r>
              <a:endParaRPr lang="zh-CN" altLang="en-US" sz="2000" baseline="-25000" dirty="0" smtClean="0">
                <a:latin typeface="Times New Roman" pitchFamily="18" charset="0"/>
                <a:cs typeface="Times New Roman" pitchFamily="18" charset="0"/>
              </a:endParaRPr>
            </a:p>
          </p:txBody>
        </p:sp>
        <p:sp>
          <p:nvSpPr>
            <p:cNvPr id="68" name="TextBox 67"/>
            <p:cNvSpPr txBox="1"/>
            <p:nvPr/>
          </p:nvSpPr>
          <p:spPr>
            <a:xfrm>
              <a:off x="7072330" y="3571876"/>
              <a:ext cx="571504" cy="400110"/>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s</a:t>
              </a:r>
              <a:r>
                <a:rPr lang="en-US" altLang="zh-CN" sz="2000" baseline="-25000" dirty="0" err="1" smtClean="0">
                  <a:latin typeface="Times New Roman" pitchFamily="18" charset="0"/>
                  <a:cs typeface="Times New Roman" pitchFamily="18" charset="0"/>
                </a:rPr>
                <a:t>j</a:t>
              </a:r>
              <a:r>
                <a:rPr lang="en-US" altLang="zh-CN" sz="2000" baseline="-25000" dirty="0" smtClean="0">
                  <a:latin typeface="Times New Roman" pitchFamily="18" charset="0"/>
                  <a:cs typeface="Times New Roman" pitchFamily="18" charset="0"/>
                </a:rPr>
                <a:t>-L</a:t>
              </a:r>
              <a:endParaRPr lang="zh-CN" altLang="en-US" sz="2000" baseline="-25000" dirty="0" smtClean="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sp>
        <p:nvSpPr>
          <p:cNvPr id="37" name="流程图: 可选过程 3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38" name="流程图: 可选过程 3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39" name="流程图: 可选过程 3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40" name="流程图: 可选过程 3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4229677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sz="4400" dirty="0" smtClean="0"/>
              <a:t>二、基于</a:t>
            </a:r>
            <a:r>
              <a:rPr lang="en-US" altLang="zh-CN" sz="4400" dirty="0">
                <a:latin typeface="Times New Roman" pitchFamily="18" charset="0"/>
                <a:cs typeface="Times New Roman" pitchFamily="18" charset="0"/>
              </a:rPr>
              <a:t>LFSR</a:t>
            </a:r>
            <a:r>
              <a:rPr lang="zh-CN" altLang="en-US" sz="4400" dirty="0"/>
              <a:t>的密钥流生成器</a:t>
            </a:r>
            <a:endParaRPr lang="zh-CN" altLang="en-US" dirty="0"/>
          </a:p>
        </p:txBody>
      </p:sp>
      <p:sp>
        <p:nvSpPr>
          <p:cNvPr id="7" name="内容占位符 6"/>
          <p:cNvSpPr>
            <a:spLocks noGrp="1"/>
          </p:cNvSpPr>
          <p:nvPr>
            <p:ph idx="1"/>
          </p:nvPr>
        </p:nvSpPr>
        <p:spPr/>
        <p:txBody>
          <a:bodyPr>
            <a:normAutofit lnSpcReduction="10000"/>
          </a:bodyPr>
          <a:lstStyle/>
          <a:p>
            <a:r>
              <a:rPr lang="zh-CN" altLang="en-US" dirty="0" smtClean="0"/>
              <a:t>设计基于</a:t>
            </a:r>
            <a:r>
              <a:rPr lang="en-US" altLang="zh-CN" dirty="0" smtClean="0"/>
              <a:t>LFSR</a:t>
            </a:r>
            <a:r>
              <a:rPr lang="zh-CN" altLang="en-US" dirty="0" smtClean="0"/>
              <a:t>的密钥流生成器的要求：</a:t>
            </a:r>
            <a:endParaRPr lang="en-US" altLang="zh-CN" dirty="0" smtClean="0"/>
          </a:p>
          <a:p>
            <a:pPr lvl="1"/>
            <a:r>
              <a:rPr lang="zh-CN" altLang="en-US" dirty="0" smtClean="0"/>
              <a:t>大周期</a:t>
            </a:r>
            <a:endParaRPr lang="en-US" altLang="zh-CN" dirty="0" smtClean="0"/>
          </a:p>
          <a:p>
            <a:pPr lvl="1"/>
            <a:r>
              <a:rPr lang="zh-CN" altLang="en-US" dirty="0" smtClean="0"/>
              <a:t>大线性复杂度</a:t>
            </a:r>
            <a:endParaRPr lang="en-US" altLang="zh-CN" dirty="0" smtClean="0"/>
          </a:p>
          <a:p>
            <a:pPr lvl="1"/>
            <a:r>
              <a:rPr lang="zh-CN" altLang="en-US" dirty="0" smtClean="0"/>
              <a:t>好的统计特性</a:t>
            </a:r>
            <a:endParaRPr lang="en-US" altLang="zh-CN" dirty="0" smtClean="0"/>
          </a:p>
          <a:p>
            <a:pPr lvl="1"/>
            <a:endParaRPr lang="en-US" altLang="zh-CN" dirty="0" smtClean="0"/>
          </a:p>
          <a:p>
            <a:r>
              <a:rPr lang="zh-CN" altLang="en-US" dirty="0" smtClean="0"/>
              <a:t>对联结多项式</a:t>
            </a:r>
            <a:r>
              <a:rPr lang="en-US" altLang="zh-CN" dirty="0" smtClean="0"/>
              <a:t>C(D)</a:t>
            </a:r>
            <a:r>
              <a:rPr lang="zh-CN" altLang="en-US" dirty="0" smtClean="0"/>
              <a:t>的要求：</a:t>
            </a:r>
            <a:endParaRPr lang="en-US" altLang="zh-CN" dirty="0" smtClean="0"/>
          </a:p>
          <a:p>
            <a:pPr lvl="1"/>
            <a:r>
              <a:rPr lang="zh-CN" altLang="en-US" dirty="0" smtClean="0"/>
              <a:t>必须是次数为</a:t>
            </a:r>
            <a:r>
              <a:rPr lang="en-US" dirty="0" smtClean="0"/>
              <a:t>L</a:t>
            </a:r>
            <a:r>
              <a:rPr lang="zh-CN" altLang="en-US" dirty="0" smtClean="0"/>
              <a:t>的本原多项式</a:t>
            </a:r>
            <a:endParaRPr lang="en-US" altLang="zh-CN" dirty="0" smtClean="0"/>
          </a:p>
          <a:p>
            <a:pPr lvl="1"/>
            <a:r>
              <a:rPr lang="zh-CN" altLang="en-US" dirty="0" smtClean="0"/>
              <a:t>可以是确定的（密钥构成初始状态），也可以是秘密的</a:t>
            </a:r>
            <a:r>
              <a:rPr lang="zh-CN" altLang="en-US" dirty="0"/>
              <a:t>（密钥构成初始状态</a:t>
            </a:r>
            <a:r>
              <a:rPr lang="zh-CN" altLang="en-US" dirty="0" smtClean="0"/>
              <a:t>和联结多项式）</a:t>
            </a:r>
            <a:endParaRPr lang="en-US" altLang="zh-CN" dirty="0" smtClean="0"/>
          </a:p>
          <a:p>
            <a:pPr lvl="2"/>
            <a:r>
              <a:rPr lang="zh-CN" altLang="en-US" dirty="0" smtClean="0"/>
              <a:t>推荐使用秘密联结多项式，需要额外的电路来完成硬件实现</a:t>
            </a:r>
            <a:endParaRPr lang="en-US" dirty="0" smtClean="0"/>
          </a:p>
          <a:p>
            <a:pPr lvl="2"/>
            <a:r>
              <a:rPr lang="zh-CN" altLang="en-US" dirty="0" smtClean="0"/>
              <a:t>从所有次数为</a:t>
            </a:r>
            <a:r>
              <a:rPr lang="en-US" altLang="zh-CN" dirty="0" smtClean="0"/>
              <a:t>L</a:t>
            </a:r>
            <a:r>
              <a:rPr lang="zh-CN" altLang="en-US" dirty="0" smtClean="0"/>
              <a:t>的本原多项式中随机均匀地选择联结多项式</a:t>
            </a:r>
            <a:endParaRPr lang="en-US" altLang="zh-CN" dirty="0" smtClean="0"/>
          </a:p>
          <a:p>
            <a:pPr lvl="1"/>
            <a:r>
              <a:rPr lang="zh-CN" altLang="en-US" dirty="0" smtClean="0"/>
              <a:t>稀疏联结多项式便于实现，但可能有某些特殊攻击</a:t>
            </a: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31</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1" name="流程图: 可选过程 10">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4093364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消除</a:t>
            </a:r>
            <a:r>
              <a:rPr lang="en-US" altLang="zh-CN" dirty="0" smtClean="0"/>
              <a:t>LFSR</a:t>
            </a:r>
            <a:r>
              <a:rPr lang="zh-CN" altLang="en-US" dirty="0" smtClean="0"/>
              <a:t>线性特性的三种常规方法：</a:t>
            </a:r>
            <a:endParaRPr lang="en-US" altLang="zh-CN" dirty="0" smtClean="0"/>
          </a:p>
        </p:txBody>
      </p:sp>
      <p:graphicFrame>
        <p:nvGraphicFramePr>
          <p:cNvPr id="6" name="图示 5"/>
          <p:cNvGraphicFramePr/>
          <p:nvPr>
            <p:extLst>
              <p:ext uri="{D42A27DB-BD31-4B8C-83A1-F6EECF244321}">
                <p14:modId xmlns:p14="http://schemas.microsoft.com/office/powerpoint/2010/main" val="3728211891"/>
              </p:ext>
            </p:extLst>
          </p:nvPr>
        </p:nvGraphicFramePr>
        <p:xfrm>
          <a:off x="683568" y="1916832"/>
          <a:ext cx="7776864" cy="3672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页脚占位符 6"/>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32</a:t>
            </a:fld>
            <a:endParaRPr lang="en-US" altLang="zh-CN" dirty="0"/>
          </a:p>
        </p:txBody>
      </p:sp>
      <p:sp>
        <p:nvSpPr>
          <p:cNvPr id="9" name="流程图: 可选过程 8">
            <a:hlinkClick r:id="rId7"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10" name="流程图: 可选过程 9">
            <a:hlinkClick r:id="rId8"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11" name="流程图: 可选过程 10">
            <a:hlinkClick r:id="rId9"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2" name="流程图: 可选过程 11">
            <a:hlinkClick r:id="rId10"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713949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非线性组合生成器</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10000"/>
              </a:lnSpc>
            </a:pPr>
            <a:r>
              <a:rPr lang="zh-CN" altLang="en-US" sz="3000" dirty="0" smtClean="0"/>
              <a:t>并联几个</a:t>
            </a:r>
            <a:r>
              <a:rPr lang="en-US" altLang="zh-CN" sz="3000" dirty="0" smtClean="0"/>
              <a:t>LFSR</a:t>
            </a:r>
            <a:r>
              <a:rPr lang="zh-CN" altLang="en-US" sz="3000" dirty="0" smtClean="0"/>
              <a:t>，由非线性的组合函数</a:t>
            </a:r>
            <a:r>
              <a:rPr lang="en-US" altLang="zh-CN" sz="3000" dirty="0" smtClean="0"/>
              <a:t>f</a:t>
            </a:r>
            <a:r>
              <a:rPr lang="zh-CN" altLang="en-US" sz="3000" dirty="0" smtClean="0"/>
              <a:t>生成密钥流</a:t>
            </a:r>
            <a:endParaRPr lang="en-US" altLang="zh-CN" sz="3000" dirty="0" smtClean="0"/>
          </a:p>
          <a:p>
            <a:pPr>
              <a:lnSpc>
                <a:spcPct val="110000"/>
              </a:lnSpc>
            </a:pPr>
            <a:endParaRPr lang="en-US" altLang="zh-CN" sz="3000" dirty="0" smtClean="0"/>
          </a:p>
          <a:p>
            <a:pPr>
              <a:lnSpc>
                <a:spcPct val="110000"/>
              </a:lnSpc>
            </a:pPr>
            <a:endParaRPr lang="en-US" altLang="zh-CN" sz="3000" dirty="0" smtClean="0"/>
          </a:p>
          <a:p>
            <a:pPr>
              <a:lnSpc>
                <a:spcPct val="110000"/>
              </a:lnSpc>
            </a:pPr>
            <a:endParaRPr lang="en-US" altLang="zh-CN" sz="3000" dirty="0" smtClean="0"/>
          </a:p>
          <a:p>
            <a:pPr>
              <a:lnSpc>
                <a:spcPct val="110000"/>
              </a:lnSpc>
            </a:pPr>
            <a:endParaRPr lang="en-US" altLang="zh-CN" sz="3000" dirty="0" smtClean="0"/>
          </a:p>
          <a:p>
            <a:pPr>
              <a:lnSpc>
                <a:spcPct val="110000"/>
              </a:lnSpc>
            </a:pPr>
            <a:endParaRPr lang="en-US" altLang="zh-CN" sz="3000" dirty="0" smtClean="0"/>
          </a:p>
          <a:p>
            <a:pPr>
              <a:lnSpc>
                <a:spcPct val="110000"/>
              </a:lnSpc>
            </a:pPr>
            <a:r>
              <a:rPr lang="zh-CN" altLang="en-US" sz="3000" dirty="0" smtClean="0"/>
              <a:t>定义：</a:t>
            </a:r>
            <a:r>
              <a:rPr lang="en-US" altLang="zh-CN" sz="3000" dirty="0" smtClean="0"/>
              <a:t>m</a:t>
            </a:r>
            <a:r>
              <a:rPr lang="zh-CN" altLang="en-US" sz="3000" dirty="0" smtClean="0"/>
              <a:t>个布尔变量的函数</a:t>
            </a:r>
            <a:r>
              <a:rPr lang="en-US" altLang="zh-CN" sz="3000" dirty="0" smtClean="0"/>
              <a:t>f</a:t>
            </a:r>
            <a:r>
              <a:rPr lang="zh-CN" altLang="en-US" sz="3000" dirty="0" smtClean="0"/>
              <a:t>的</a:t>
            </a:r>
            <a:r>
              <a:rPr lang="zh-CN" altLang="en-US" sz="3000" dirty="0" smtClean="0">
                <a:solidFill>
                  <a:srgbClr val="FF0000"/>
                </a:solidFill>
              </a:rPr>
              <a:t>代数正规型</a:t>
            </a:r>
            <a:r>
              <a:rPr lang="zh-CN" altLang="en-US" sz="3000" dirty="0" smtClean="0"/>
              <a:t>是指，乘积的和。这里乘积是与操作，和是异或操作。</a:t>
            </a:r>
            <a:r>
              <a:rPr lang="en-US" altLang="zh-CN" sz="3000" dirty="0" smtClean="0"/>
              <a:t>f</a:t>
            </a:r>
            <a:r>
              <a:rPr lang="zh-CN" altLang="en-US" sz="3000" dirty="0" smtClean="0"/>
              <a:t>的非线性次数等于代数正规型中最高次项的次数。</a:t>
            </a:r>
            <a:endParaRPr lang="en-US" altLang="zh-CN" sz="3000" dirty="0" smtClean="0"/>
          </a:p>
          <a:p>
            <a:pPr lvl="1">
              <a:lnSpc>
                <a:spcPct val="110000"/>
              </a:lnSpc>
            </a:pPr>
            <a:r>
              <a:rPr lang="zh-CN" altLang="en-US" sz="2600" dirty="0" smtClean="0"/>
              <a:t>例：</a:t>
            </a:r>
            <a:r>
              <a:rPr lang="en-US" altLang="zh-CN" sz="2600" dirty="0" smtClean="0"/>
              <a:t>f = 1</a:t>
            </a:r>
            <a:r>
              <a:rPr lang="en-US" altLang="zh-CN" sz="2600" dirty="0" smtClean="0">
                <a:sym typeface="Symbol"/>
              </a:rPr>
              <a:t></a:t>
            </a:r>
            <a:r>
              <a:rPr lang="en-US" altLang="zh-CN" sz="2600" dirty="0" smtClean="0"/>
              <a:t>a</a:t>
            </a:r>
            <a:r>
              <a:rPr lang="en-US" altLang="zh-CN" sz="2600" dirty="0" smtClean="0">
                <a:sym typeface="Symbol"/>
              </a:rPr>
              <a:t></a:t>
            </a:r>
            <a:r>
              <a:rPr lang="en-US" altLang="zh-CN" sz="2600" dirty="0" smtClean="0"/>
              <a:t>b</a:t>
            </a:r>
            <a:r>
              <a:rPr lang="en-US" altLang="zh-CN" sz="2600" dirty="0" smtClean="0">
                <a:sym typeface="Symbol"/>
              </a:rPr>
              <a:t></a:t>
            </a:r>
            <a:r>
              <a:rPr lang="en-US" altLang="zh-CN" sz="2600" dirty="0" smtClean="0"/>
              <a:t>cd</a:t>
            </a:r>
            <a:r>
              <a:rPr lang="en-US" altLang="zh-CN" sz="2600" dirty="0" smtClean="0">
                <a:sym typeface="Symbol"/>
              </a:rPr>
              <a:t></a:t>
            </a:r>
            <a:r>
              <a:rPr lang="en-US" altLang="zh-CN" sz="2600" dirty="0" smtClean="0"/>
              <a:t>abcd</a:t>
            </a:r>
            <a:r>
              <a:rPr lang="zh-CN" altLang="en-US" sz="2600" dirty="0" smtClean="0"/>
              <a:t>是代数正规型，非线性次数为</a:t>
            </a:r>
            <a:r>
              <a:rPr lang="en-US" altLang="zh-CN" sz="2600" dirty="0" smtClean="0"/>
              <a:t>4</a:t>
            </a:r>
          </a:p>
          <a:p>
            <a:pPr lvl="1">
              <a:lnSpc>
                <a:spcPct val="110000"/>
              </a:lnSpc>
            </a:pPr>
            <a:r>
              <a:rPr lang="en-US" altLang="zh-CN" sz="2600" dirty="0" smtClean="0"/>
              <a:t>f</a:t>
            </a:r>
            <a:r>
              <a:rPr lang="zh-CN" altLang="en-US" sz="2600" dirty="0" smtClean="0"/>
              <a:t>的非线性次数越高，则输出序列就具有高线性复杂度</a:t>
            </a:r>
            <a:endParaRPr lang="zh-CN" altLang="en-US" sz="2600" dirty="0"/>
          </a:p>
        </p:txBody>
      </p:sp>
      <p:grpSp>
        <p:nvGrpSpPr>
          <p:cNvPr id="23" name="组合 22"/>
          <p:cNvGrpSpPr/>
          <p:nvPr/>
        </p:nvGrpSpPr>
        <p:grpSpPr>
          <a:xfrm>
            <a:off x="2786050" y="2071678"/>
            <a:ext cx="4480562" cy="1928826"/>
            <a:chOff x="1785918" y="2424106"/>
            <a:chExt cx="4361736" cy="2828945"/>
          </a:xfrm>
        </p:grpSpPr>
        <p:sp>
          <p:nvSpPr>
            <p:cNvPr id="6" name="矩形 5"/>
            <p:cNvSpPr/>
            <p:nvPr/>
          </p:nvSpPr>
          <p:spPr>
            <a:xfrm>
              <a:off x="1785918" y="2500306"/>
              <a:ext cx="1214446"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ea typeface="仿宋_GB2312" pitchFamily="49" charset="-122"/>
                  <a:cs typeface="Times New Roman" pitchFamily="18" charset="0"/>
                </a:rPr>
                <a:t>LFSR1</a:t>
              </a:r>
              <a:endParaRPr lang="zh-CN" altLang="en-US" sz="2000" dirty="0">
                <a:solidFill>
                  <a:schemeClr val="tx1"/>
                </a:solidFill>
                <a:latin typeface="Times New Roman" pitchFamily="18" charset="0"/>
                <a:ea typeface="仿宋_GB2312" pitchFamily="49" charset="-122"/>
                <a:cs typeface="Times New Roman" pitchFamily="18" charset="0"/>
              </a:endParaRPr>
            </a:p>
          </p:txBody>
        </p:sp>
        <p:sp>
          <p:nvSpPr>
            <p:cNvPr id="7" name="矩形 6"/>
            <p:cNvSpPr/>
            <p:nvPr/>
          </p:nvSpPr>
          <p:spPr>
            <a:xfrm>
              <a:off x="1785918" y="3071810"/>
              <a:ext cx="1214446"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ea typeface="仿宋_GB2312" pitchFamily="49" charset="-122"/>
                  <a:cs typeface="Times New Roman" pitchFamily="18" charset="0"/>
                </a:rPr>
                <a:t>LFSR2</a:t>
              </a:r>
              <a:endParaRPr lang="zh-CN" altLang="en-US" sz="2000" dirty="0">
                <a:solidFill>
                  <a:schemeClr val="tx1"/>
                </a:solidFill>
                <a:latin typeface="Times New Roman" pitchFamily="18" charset="0"/>
                <a:ea typeface="仿宋_GB2312" pitchFamily="49" charset="-122"/>
                <a:cs typeface="Times New Roman" pitchFamily="18" charset="0"/>
              </a:endParaRPr>
            </a:p>
          </p:txBody>
        </p:sp>
        <p:sp>
          <p:nvSpPr>
            <p:cNvPr id="8" name="矩形 7"/>
            <p:cNvSpPr/>
            <p:nvPr/>
          </p:nvSpPr>
          <p:spPr>
            <a:xfrm>
              <a:off x="1785918" y="4500570"/>
              <a:ext cx="1214446"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Times New Roman" pitchFamily="18" charset="0"/>
                  <a:ea typeface="仿宋_GB2312" pitchFamily="49" charset="-122"/>
                  <a:cs typeface="Times New Roman" pitchFamily="18" charset="0"/>
                </a:rPr>
                <a:t>LFSRm</a:t>
              </a:r>
              <a:endParaRPr lang="zh-CN" altLang="en-US" sz="2000" dirty="0">
                <a:solidFill>
                  <a:schemeClr val="tx1"/>
                </a:solidFill>
                <a:latin typeface="Times New Roman" pitchFamily="18" charset="0"/>
                <a:ea typeface="仿宋_GB2312" pitchFamily="49" charset="-122"/>
                <a:cs typeface="Times New Roman" pitchFamily="18" charset="0"/>
              </a:endParaRPr>
            </a:p>
          </p:txBody>
        </p:sp>
        <p:sp>
          <p:nvSpPr>
            <p:cNvPr id="9" name="矩形 8"/>
            <p:cNvSpPr/>
            <p:nvPr/>
          </p:nvSpPr>
          <p:spPr>
            <a:xfrm>
              <a:off x="3786182" y="2424106"/>
              <a:ext cx="571504" cy="28289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ea typeface="仿宋_GB2312" pitchFamily="49" charset="-122"/>
                  <a:cs typeface="Times New Roman" pitchFamily="18" charset="0"/>
                </a:rPr>
                <a:t>f</a:t>
              </a:r>
              <a:endParaRPr lang="zh-CN" altLang="en-US" sz="2000" dirty="0">
                <a:solidFill>
                  <a:schemeClr val="tx1"/>
                </a:solidFill>
                <a:latin typeface="Times New Roman" pitchFamily="18" charset="0"/>
                <a:ea typeface="仿宋_GB2312" pitchFamily="49" charset="-122"/>
                <a:cs typeface="Times New Roman" pitchFamily="18" charset="0"/>
              </a:endParaRPr>
            </a:p>
          </p:txBody>
        </p:sp>
        <p:cxnSp>
          <p:nvCxnSpPr>
            <p:cNvPr id="11" name="直接箭头连接符 10"/>
            <p:cNvCxnSpPr>
              <a:stCxn id="6" idx="3"/>
            </p:cNvCxnSpPr>
            <p:nvPr/>
          </p:nvCxnSpPr>
          <p:spPr>
            <a:xfrm>
              <a:off x="3000364" y="2714620"/>
              <a:ext cx="78581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p:cNvCxnSpPr>
            <p:nvPr/>
          </p:nvCxnSpPr>
          <p:spPr>
            <a:xfrm>
              <a:off x="3000364" y="3286124"/>
              <a:ext cx="78581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p:cNvCxnSpPr>
            <p:nvPr/>
          </p:nvCxnSpPr>
          <p:spPr>
            <a:xfrm>
              <a:off x="3000364" y="4714884"/>
              <a:ext cx="78581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359025" y="3890966"/>
              <a:ext cx="904065" cy="232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93547" y="3576639"/>
              <a:ext cx="954107" cy="586828"/>
            </a:xfrm>
            <a:prstGeom prst="rect">
              <a:avLst/>
            </a:prstGeom>
            <a:noFill/>
          </p:spPr>
          <p:txBody>
            <a:bodyPr wrap="square" rtlCol="0">
              <a:spAutoFit/>
            </a:bodyPr>
            <a:lstStyle/>
            <a:p>
              <a:r>
                <a:rPr lang="zh-CN" altLang="en-US" sz="2000" dirty="0" smtClean="0">
                  <a:latin typeface="仿宋_GB2312" pitchFamily="49" charset="-122"/>
                  <a:ea typeface="仿宋_GB2312" pitchFamily="49" charset="-122"/>
                </a:rPr>
                <a:t>密钥流</a:t>
              </a:r>
              <a:endParaRPr lang="zh-CN" altLang="en-US" sz="2000" dirty="0">
                <a:latin typeface="仿宋_GB2312" pitchFamily="49" charset="-122"/>
                <a:ea typeface="仿宋_GB2312" pitchFamily="49" charset="-122"/>
              </a:endParaRPr>
            </a:p>
          </p:txBody>
        </p:sp>
        <p:sp>
          <p:nvSpPr>
            <p:cNvPr id="22" name="TextBox 21"/>
            <p:cNvSpPr txBox="1"/>
            <p:nvPr/>
          </p:nvSpPr>
          <p:spPr>
            <a:xfrm rot="5400000">
              <a:off x="2210112" y="3734132"/>
              <a:ext cx="628654" cy="523220"/>
            </a:xfrm>
            <a:prstGeom prst="rect">
              <a:avLst/>
            </a:prstGeom>
            <a:noFill/>
          </p:spPr>
          <p:txBody>
            <a:bodyPr wrap="square" rtlCol="0">
              <a:spAutoFit/>
            </a:bodyPr>
            <a:lstStyle/>
            <a:p>
              <a:r>
                <a:rPr lang="en-US" altLang="zh-CN" sz="2800" dirty="0" smtClean="0">
                  <a:latin typeface="Times New Roman" pitchFamily="18" charset="0"/>
                  <a:ea typeface="仿宋_GB2312" pitchFamily="49" charset="-122"/>
                  <a:cs typeface="Times New Roman" pitchFamily="18" charset="0"/>
                </a:rPr>
                <a:t>…</a:t>
              </a:r>
              <a:endParaRPr lang="zh-CN" altLang="en-US" sz="2800" dirty="0">
                <a:latin typeface="Times New Roman" pitchFamily="18" charset="0"/>
                <a:ea typeface="仿宋_GB2312" pitchFamily="49"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0" name="灯片编号占位符 9"/>
          <p:cNvSpPr>
            <a:spLocks noGrp="1"/>
          </p:cNvSpPr>
          <p:nvPr>
            <p:ph type="sldNum" sz="quarter" idx="10"/>
          </p:nvPr>
        </p:nvSpPr>
        <p:spPr/>
        <p:txBody>
          <a:bodyPr/>
          <a:lstStyle/>
          <a:p>
            <a:pPr>
              <a:defRPr/>
            </a:pPr>
            <a:fld id="{17B7F836-6F9F-42A8-9450-B93EA774C316}" type="slidenum">
              <a:rPr lang="zh-CN" altLang="en-US" smtClean="0"/>
              <a:pPr>
                <a:defRPr/>
              </a:pPr>
              <a:t>33</a:t>
            </a:fld>
            <a:endParaRPr lang="en-US" altLang="zh-CN" dirty="0"/>
          </a:p>
        </p:txBody>
      </p:sp>
      <p:sp>
        <p:nvSpPr>
          <p:cNvPr id="17" name="流程图: 可选过程 1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19" name="流程图: 可选过程 1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20" name="流程图: 可选过程 1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24" name="流程图: 可选过程 23">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3355371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Geffe</a:t>
            </a:r>
            <a:r>
              <a:rPr lang="zh-CN" altLang="en-US" dirty="0" smtClean="0"/>
              <a:t>生成器</a:t>
            </a:r>
            <a:endParaRPr lang="zh-CN" altLang="en-US" dirty="0"/>
          </a:p>
        </p:txBody>
      </p:sp>
      <p:sp>
        <p:nvSpPr>
          <p:cNvPr id="3" name="内容占位符 2"/>
          <p:cNvSpPr>
            <a:spLocks noGrp="1"/>
          </p:cNvSpPr>
          <p:nvPr>
            <p:ph idx="1"/>
          </p:nvPr>
        </p:nvSpPr>
        <p:spPr/>
        <p:txBody>
          <a:bodyPr/>
          <a:lstStyle/>
          <a:p>
            <a:r>
              <a:rPr lang="zh-CN" altLang="en-US" dirty="0" smtClean="0"/>
              <a:t>由三个长度为</a:t>
            </a:r>
            <a:r>
              <a:rPr lang="en-US" altLang="zh-CN" dirty="0" smtClean="0"/>
              <a:t>L</a:t>
            </a:r>
            <a:r>
              <a:rPr lang="en-US" altLang="zh-CN" baseline="-25000" dirty="0" smtClean="0"/>
              <a:t>1</a:t>
            </a:r>
            <a:r>
              <a:rPr lang="en-US" altLang="zh-CN" dirty="0" smtClean="0"/>
              <a:t>, L</a:t>
            </a:r>
            <a:r>
              <a:rPr lang="en-US" altLang="zh-CN" baseline="-25000" dirty="0" smtClean="0"/>
              <a:t>2</a:t>
            </a:r>
            <a:r>
              <a:rPr lang="en-US" altLang="zh-CN" dirty="0" smtClean="0"/>
              <a:t>, L</a:t>
            </a:r>
            <a:r>
              <a:rPr lang="en-US" altLang="zh-CN" baseline="-25000" dirty="0" smtClean="0"/>
              <a:t>3</a:t>
            </a:r>
            <a:r>
              <a:rPr lang="zh-CN" altLang="en-US" dirty="0" smtClean="0"/>
              <a:t>的最长</a:t>
            </a:r>
            <a:r>
              <a:rPr lang="en-US" altLang="zh-CN" dirty="0" smtClean="0"/>
              <a:t>LFSR</a:t>
            </a:r>
            <a:r>
              <a:rPr lang="zh-CN" altLang="en-US" dirty="0" smtClean="0"/>
              <a:t>构成，其中</a:t>
            </a:r>
            <a:r>
              <a:rPr lang="en-US" altLang="zh-CN" dirty="0" smtClean="0"/>
              <a:t>L</a:t>
            </a:r>
            <a:r>
              <a:rPr lang="en-US" altLang="zh-CN" baseline="-25000" dirty="0" smtClean="0"/>
              <a:t>1</a:t>
            </a:r>
            <a:r>
              <a:rPr lang="en-US" altLang="zh-CN" dirty="0" smtClean="0"/>
              <a:t>, L</a:t>
            </a:r>
            <a:r>
              <a:rPr lang="en-US" altLang="zh-CN" baseline="-25000" dirty="0" smtClean="0"/>
              <a:t>2</a:t>
            </a:r>
            <a:r>
              <a:rPr lang="en-US" altLang="zh-CN" dirty="0" smtClean="0"/>
              <a:t>, L</a:t>
            </a:r>
            <a:r>
              <a:rPr lang="en-US" altLang="zh-CN" baseline="-25000" dirty="0" smtClean="0"/>
              <a:t>3</a:t>
            </a:r>
            <a:r>
              <a:rPr lang="zh-CN" altLang="en-US" dirty="0" smtClean="0"/>
              <a:t>互素，非线性组合函数为：</a:t>
            </a:r>
            <a:endParaRPr lang="en-US" altLang="zh-CN" dirty="0" smtClean="0"/>
          </a:p>
          <a:p>
            <a:pPr>
              <a:buNone/>
            </a:pPr>
            <a:r>
              <a:rPr lang="en-US" altLang="zh-CN" sz="2400" dirty="0" smtClean="0"/>
              <a:t>	  f(x</a:t>
            </a:r>
            <a:r>
              <a:rPr lang="en-US" altLang="zh-CN" sz="2400" baseline="-25000" dirty="0" smtClean="0"/>
              <a:t>1</a:t>
            </a:r>
            <a:r>
              <a:rPr lang="en-US" altLang="zh-CN" sz="2400" dirty="0" smtClean="0"/>
              <a:t>,x</a:t>
            </a:r>
            <a:r>
              <a:rPr lang="en-US" altLang="zh-CN" sz="2400" baseline="-25000" dirty="0" smtClean="0"/>
              <a:t>2</a:t>
            </a:r>
            <a:r>
              <a:rPr lang="en-US" altLang="zh-CN" sz="2400" dirty="0" smtClean="0"/>
              <a:t>,x</a:t>
            </a:r>
            <a:r>
              <a:rPr lang="en-US" altLang="zh-CN" sz="2400" baseline="-25000" dirty="0" smtClean="0"/>
              <a:t>3</a:t>
            </a:r>
            <a:r>
              <a:rPr lang="en-US" altLang="zh-CN" sz="2400" dirty="0" smtClean="0"/>
              <a:t>) = x</a:t>
            </a:r>
            <a:r>
              <a:rPr lang="en-US" altLang="zh-CN" sz="2400" baseline="-25000" dirty="0" smtClean="0"/>
              <a:t>1</a:t>
            </a:r>
            <a:r>
              <a:rPr lang="en-US" altLang="zh-CN" sz="2400" dirty="0" smtClean="0"/>
              <a:t>x</a:t>
            </a:r>
            <a:r>
              <a:rPr lang="en-US" altLang="zh-CN" sz="2400" baseline="-25000" dirty="0" smtClean="0"/>
              <a:t>2</a:t>
            </a:r>
            <a:r>
              <a:rPr lang="en-US" altLang="zh-CN" sz="2400" dirty="0" smtClean="0">
                <a:sym typeface="Symbol"/>
              </a:rPr>
              <a:t>  </a:t>
            </a:r>
            <a:r>
              <a:rPr lang="en-US" altLang="zh-CN" sz="2400" dirty="0" smtClean="0"/>
              <a:t>(1+x</a:t>
            </a:r>
            <a:r>
              <a:rPr lang="en-US" altLang="zh-CN" sz="2400" baseline="-25000" dirty="0" smtClean="0"/>
              <a:t>2</a:t>
            </a:r>
            <a:r>
              <a:rPr lang="en-US" altLang="zh-CN" sz="2400" dirty="0" smtClean="0"/>
              <a:t>)</a:t>
            </a:r>
            <a:r>
              <a:rPr lang="en-US" altLang="zh-CN" sz="2400" dirty="0" smtClean="0">
                <a:sym typeface="Symbol"/>
              </a:rPr>
              <a:t> </a:t>
            </a:r>
            <a:r>
              <a:rPr lang="en-US" altLang="zh-CN" sz="2400" dirty="0" smtClean="0"/>
              <a:t>x</a:t>
            </a:r>
            <a:r>
              <a:rPr lang="en-US" altLang="zh-CN" sz="2400" baseline="-25000" dirty="0" smtClean="0"/>
              <a:t>3</a:t>
            </a:r>
            <a:r>
              <a:rPr lang="en-US" altLang="zh-CN" sz="2400" dirty="0" smtClean="0"/>
              <a:t> = x</a:t>
            </a:r>
            <a:r>
              <a:rPr lang="en-US" altLang="zh-CN" sz="2400" baseline="-25000" dirty="0" smtClean="0"/>
              <a:t>1</a:t>
            </a:r>
            <a:r>
              <a:rPr lang="en-US" altLang="zh-CN" sz="2400" dirty="0" smtClean="0"/>
              <a:t>x</a:t>
            </a:r>
            <a:r>
              <a:rPr lang="en-US" altLang="zh-CN" sz="2400" baseline="-25000" dirty="0" smtClean="0"/>
              <a:t>2</a:t>
            </a:r>
            <a:r>
              <a:rPr lang="en-US" altLang="zh-CN" sz="2400" dirty="0" smtClean="0">
                <a:sym typeface="Symbol"/>
              </a:rPr>
              <a:t>  </a:t>
            </a:r>
            <a:r>
              <a:rPr lang="en-US" altLang="zh-CN" sz="2400" dirty="0" smtClean="0"/>
              <a:t>x</a:t>
            </a:r>
            <a:r>
              <a:rPr lang="en-US" altLang="zh-CN" sz="2400" baseline="-25000" dirty="0" smtClean="0"/>
              <a:t>2</a:t>
            </a:r>
            <a:r>
              <a:rPr lang="en-US" altLang="zh-CN" sz="2400" dirty="0" smtClean="0"/>
              <a:t>x</a:t>
            </a:r>
            <a:r>
              <a:rPr lang="en-US" altLang="zh-CN" sz="2400" baseline="-25000" dirty="0" smtClean="0"/>
              <a:t>3</a:t>
            </a:r>
            <a:r>
              <a:rPr lang="en-US" altLang="zh-CN" sz="2400" dirty="0" smtClean="0">
                <a:sym typeface="Symbol"/>
              </a:rPr>
              <a:t>  </a:t>
            </a:r>
            <a:r>
              <a:rPr lang="en-US" altLang="zh-CN" sz="2400" dirty="0" smtClean="0"/>
              <a:t>x</a:t>
            </a:r>
            <a:r>
              <a:rPr lang="en-US" altLang="zh-CN" sz="2400" baseline="-25000" dirty="0" smtClean="0"/>
              <a:t>3</a:t>
            </a:r>
            <a:endParaRPr lang="en-US" altLang="zh-CN" sz="2400"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密钥流周期</a:t>
            </a:r>
            <a:r>
              <a:rPr lang="en-US" altLang="zh-CN" dirty="0" smtClean="0"/>
              <a:t>(2</a:t>
            </a:r>
            <a:r>
              <a:rPr lang="en-US" altLang="zh-CN" baseline="30000" dirty="0" smtClean="0"/>
              <a:t>L</a:t>
            </a:r>
            <a:r>
              <a:rPr lang="en-US" altLang="zh-CN" sz="2000" baseline="30000" dirty="0" smtClean="0"/>
              <a:t>1</a:t>
            </a:r>
            <a:r>
              <a:rPr lang="en-US" altLang="zh-CN" dirty="0" smtClean="0"/>
              <a:t>-1)·(2</a:t>
            </a:r>
            <a:r>
              <a:rPr lang="en-US" altLang="zh-CN" baseline="30000" dirty="0" smtClean="0"/>
              <a:t>L</a:t>
            </a:r>
            <a:r>
              <a:rPr lang="en-US" altLang="zh-CN" sz="2000" baseline="30000" dirty="0" smtClean="0"/>
              <a:t>2</a:t>
            </a:r>
            <a:r>
              <a:rPr lang="en-US" altLang="zh-CN" dirty="0" smtClean="0"/>
              <a:t>-1)·(2</a:t>
            </a:r>
            <a:r>
              <a:rPr lang="en-US" altLang="zh-CN" baseline="30000" dirty="0" smtClean="0"/>
              <a:t>L</a:t>
            </a:r>
            <a:r>
              <a:rPr lang="en-US" altLang="zh-CN" sz="2000" baseline="30000" dirty="0" smtClean="0"/>
              <a:t>3</a:t>
            </a:r>
            <a:r>
              <a:rPr lang="en-US" altLang="zh-CN" dirty="0" smtClean="0"/>
              <a:t>-1)</a:t>
            </a:r>
          </a:p>
          <a:p>
            <a:r>
              <a:rPr lang="zh-CN" altLang="en-US" dirty="0" smtClean="0"/>
              <a:t>线性复杂度</a:t>
            </a:r>
            <a:r>
              <a:rPr lang="en-US" altLang="zh-CN" dirty="0" smtClean="0"/>
              <a:t>L=L</a:t>
            </a:r>
            <a:r>
              <a:rPr lang="en-US" altLang="zh-CN" baseline="-25000" dirty="0" smtClean="0"/>
              <a:t>1</a:t>
            </a:r>
            <a:r>
              <a:rPr lang="en-US" altLang="zh-CN" dirty="0" smtClean="0"/>
              <a:t>L</a:t>
            </a:r>
            <a:r>
              <a:rPr lang="en-US" altLang="zh-CN" baseline="-25000" dirty="0" smtClean="0"/>
              <a:t>2</a:t>
            </a:r>
            <a:r>
              <a:rPr lang="en-US" altLang="zh-CN" dirty="0" smtClean="0"/>
              <a:t>+L</a:t>
            </a:r>
            <a:r>
              <a:rPr lang="en-US" altLang="zh-CN" baseline="-25000" dirty="0" smtClean="0"/>
              <a:t>2</a:t>
            </a:r>
            <a:r>
              <a:rPr lang="en-US" altLang="zh-CN" dirty="0" smtClean="0"/>
              <a:t>L</a:t>
            </a:r>
            <a:r>
              <a:rPr lang="en-US" altLang="zh-CN" baseline="-25000" dirty="0" smtClean="0"/>
              <a:t>3</a:t>
            </a:r>
            <a:r>
              <a:rPr lang="en-US" altLang="zh-CN" dirty="0" smtClean="0"/>
              <a:t>+L</a:t>
            </a:r>
            <a:r>
              <a:rPr lang="en-US" altLang="zh-CN" baseline="-25000" dirty="0" smtClean="0"/>
              <a:t>3</a:t>
            </a:r>
            <a:endParaRPr lang="zh-CN" altLang="en-US" baseline="-25000" dirty="0" smtClean="0"/>
          </a:p>
        </p:txBody>
      </p:sp>
      <p:grpSp>
        <p:nvGrpSpPr>
          <p:cNvPr id="61" name="组合 60"/>
          <p:cNvGrpSpPr/>
          <p:nvPr/>
        </p:nvGrpSpPr>
        <p:grpSpPr>
          <a:xfrm>
            <a:off x="2272931" y="3025410"/>
            <a:ext cx="5156589" cy="2046664"/>
            <a:chOff x="2610089" y="2065184"/>
            <a:chExt cx="5156589" cy="2046664"/>
          </a:xfrm>
        </p:grpSpPr>
        <p:sp>
          <p:nvSpPr>
            <p:cNvPr id="7" name="矩形 6"/>
            <p:cNvSpPr/>
            <p:nvPr/>
          </p:nvSpPr>
          <p:spPr>
            <a:xfrm>
              <a:off x="2610089" y="2065184"/>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楷体" pitchFamily="49" charset="-122"/>
                  <a:ea typeface="楷体" pitchFamily="49" charset="-122"/>
                  <a:cs typeface="Times New Roman" pitchFamily="18" charset="0"/>
                </a:rPr>
                <a:t>LFSR 1</a:t>
              </a:r>
              <a:endParaRPr lang="zh-CN" altLang="en-US" sz="2000" dirty="0">
                <a:solidFill>
                  <a:schemeClr val="tx1"/>
                </a:solidFill>
                <a:latin typeface="楷体" pitchFamily="49" charset="-122"/>
                <a:ea typeface="楷体" pitchFamily="49" charset="-122"/>
                <a:cs typeface="Times New Roman" pitchFamily="18" charset="0"/>
              </a:endParaRPr>
            </a:p>
          </p:txBody>
        </p:sp>
        <p:sp>
          <p:nvSpPr>
            <p:cNvPr id="8" name="矩形 7"/>
            <p:cNvSpPr/>
            <p:nvPr/>
          </p:nvSpPr>
          <p:spPr>
            <a:xfrm>
              <a:off x="2610089" y="2944700"/>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楷体" pitchFamily="49" charset="-122"/>
                  <a:ea typeface="楷体" pitchFamily="49" charset="-122"/>
                  <a:cs typeface="Times New Roman" pitchFamily="18" charset="0"/>
                </a:rPr>
                <a:t>LFSR 2</a:t>
              </a:r>
              <a:endParaRPr lang="zh-CN" altLang="en-US" sz="2000" dirty="0">
                <a:solidFill>
                  <a:schemeClr val="tx1"/>
                </a:solidFill>
                <a:latin typeface="楷体" pitchFamily="49" charset="-122"/>
                <a:ea typeface="楷体" pitchFamily="49" charset="-122"/>
                <a:cs typeface="Times New Roman" pitchFamily="18" charset="0"/>
              </a:endParaRPr>
            </a:p>
          </p:txBody>
        </p:sp>
        <p:sp>
          <p:nvSpPr>
            <p:cNvPr id="9" name="矩形 8"/>
            <p:cNvSpPr/>
            <p:nvPr/>
          </p:nvSpPr>
          <p:spPr>
            <a:xfrm>
              <a:off x="2610089" y="3819602"/>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楷体" pitchFamily="49" charset="-122"/>
                  <a:ea typeface="楷体" pitchFamily="49" charset="-122"/>
                  <a:cs typeface="Times New Roman" pitchFamily="18" charset="0"/>
                </a:rPr>
                <a:t>LFSR</a:t>
              </a:r>
              <a:r>
                <a:rPr lang="zh-CN" altLang="en-US" sz="2000" dirty="0" smtClean="0">
                  <a:solidFill>
                    <a:schemeClr val="tx1"/>
                  </a:solidFill>
                  <a:latin typeface="楷体" pitchFamily="49" charset="-122"/>
                  <a:ea typeface="楷体" pitchFamily="49" charset="-122"/>
                  <a:cs typeface="Times New Roman" pitchFamily="18" charset="0"/>
                </a:rPr>
                <a:t> </a:t>
              </a:r>
              <a:r>
                <a:rPr lang="en-US" altLang="zh-CN" sz="2000" dirty="0" smtClean="0">
                  <a:solidFill>
                    <a:schemeClr val="tx1"/>
                  </a:solidFill>
                  <a:latin typeface="楷体" pitchFamily="49" charset="-122"/>
                  <a:ea typeface="楷体" pitchFamily="49" charset="-122"/>
                  <a:cs typeface="Times New Roman" pitchFamily="18" charset="0"/>
                </a:rPr>
                <a:t>3</a:t>
              </a:r>
              <a:endParaRPr lang="zh-CN" altLang="en-US" sz="2000" dirty="0">
                <a:solidFill>
                  <a:schemeClr val="tx1"/>
                </a:solidFill>
                <a:latin typeface="楷体" pitchFamily="49" charset="-122"/>
                <a:ea typeface="楷体" pitchFamily="49" charset="-122"/>
                <a:cs typeface="Times New Roman" pitchFamily="18" charset="0"/>
              </a:endParaRPr>
            </a:p>
          </p:txBody>
        </p:sp>
        <p:cxnSp>
          <p:nvCxnSpPr>
            <p:cNvPr id="11" name="直接箭头连接符 10"/>
            <p:cNvCxnSpPr>
              <a:stCxn id="7" idx="3"/>
            </p:cNvCxnSpPr>
            <p:nvPr/>
          </p:nvCxnSpPr>
          <p:spPr>
            <a:xfrm flipV="1">
              <a:off x="3857620" y="2208060"/>
              <a:ext cx="107157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27" idx="2"/>
            </p:cNvCxnSpPr>
            <p:nvPr/>
          </p:nvCxnSpPr>
          <p:spPr>
            <a:xfrm flipV="1">
              <a:off x="3857620" y="3089248"/>
              <a:ext cx="551472"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3857620" y="3965725"/>
              <a:ext cx="107157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2" idx="6"/>
              <a:endCxn id="15" idx="1"/>
            </p:cNvCxnSpPr>
            <p:nvPr/>
          </p:nvCxnSpPr>
          <p:spPr>
            <a:xfrm flipV="1">
              <a:off x="6181990" y="3101835"/>
              <a:ext cx="604588" cy="199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6578" y="2901780"/>
              <a:ext cx="980100" cy="400110"/>
            </a:xfrm>
            <a:prstGeom prst="rect">
              <a:avLst/>
            </a:prstGeom>
            <a:noFill/>
          </p:spPr>
          <p:txBody>
            <a:bodyPr wrap="square" rtlCol="0">
              <a:spAutoFit/>
            </a:bodyPr>
            <a:lstStyle/>
            <a:p>
              <a:r>
                <a:rPr lang="zh-CN" altLang="en-US" sz="2000" dirty="0" smtClean="0">
                  <a:latin typeface="楷体" pitchFamily="49" charset="-122"/>
                  <a:ea typeface="楷体" pitchFamily="49" charset="-122"/>
                </a:rPr>
                <a:t>密钥流</a:t>
              </a:r>
              <a:endParaRPr lang="zh-CN" altLang="en-US" sz="2000" dirty="0">
                <a:latin typeface="楷体" pitchFamily="49" charset="-122"/>
                <a:ea typeface="楷体" pitchFamily="49" charset="-122"/>
              </a:endParaRPr>
            </a:p>
          </p:txBody>
        </p:sp>
        <p:sp>
          <p:nvSpPr>
            <p:cNvPr id="17" name="流程图: 延期 16"/>
            <p:cNvSpPr/>
            <p:nvPr/>
          </p:nvSpPr>
          <p:spPr>
            <a:xfrm>
              <a:off x="4929190" y="2071678"/>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itchFamily="49" charset="-122"/>
                <a:ea typeface="楷体" pitchFamily="49" charset="-122"/>
              </a:endParaRPr>
            </a:p>
          </p:txBody>
        </p:sp>
        <p:sp>
          <p:nvSpPr>
            <p:cNvPr id="20" name="流程图: 延期 19"/>
            <p:cNvSpPr/>
            <p:nvPr/>
          </p:nvSpPr>
          <p:spPr>
            <a:xfrm>
              <a:off x="4929190" y="364331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itchFamily="49" charset="-122"/>
                <a:ea typeface="楷体" pitchFamily="49" charset="-122"/>
              </a:endParaRPr>
            </a:p>
          </p:txBody>
        </p:sp>
        <p:cxnSp>
          <p:nvCxnSpPr>
            <p:cNvPr id="21" name="直接箭头连接符 20"/>
            <p:cNvCxnSpPr/>
            <p:nvPr/>
          </p:nvCxnSpPr>
          <p:spPr>
            <a:xfrm flipV="1">
              <a:off x="4457943" y="2428868"/>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57943" y="3786190"/>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6" name="等腰三角形 25"/>
            <p:cNvSpPr/>
            <p:nvPr/>
          </p:nvSpPr>
          <p:spPr>
            <a:xfrm rot="10800000">
              <a:off x="4297749" y="3326030"/>
              <a:ext cx="357189" cy="28575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itchFamily="49" charset="-122"/>
                <a:ea typeface="楷体" pitchFamily="49" charset="-122"/>
              </a:endParaRPr>
            </a:p>
          </p:txBody>
        </p:sp>
        <p:sp>
          <p:nvSpPr>
            <p:cNvPr id="27" name="流程图: 联系 26"/>
            <p:cNvSpPr/>
            <p:nvPr/>
          </p:nvSpPr>
          <p:spPr>
            <a:xfrm>
              <a:off x="4409092" y="303524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itchFamily="49" charset="-122"/>
                <a:ea typeface="楷体" pitchFamily="49" charset="-122"/>
              </a:endParaRPr>
            </a:p>
          </p:txBody>
        </p:sp>
        <p:cxnSp>
          <p:nvCxnSpPr>
            <p:cNvPr id="41" name="直接连接符 40"/>
            <p:cNvCxnSpPr>
              <a:stCxn id="26" idx="0"/>
            </p:cNvCxnSpPr>
            <p:nvPr/>
          </p:nvCxnSpPr>
          <p:spPr>
            <a:xfrm rot="5400000">
              <a:off x="4387030" y="3697671"/>
              <a:ext cx="175202" cy="3424"/>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26" idx="3"/>
            </p:cNvCxnSpPr>
            <p:nvPr/>
          </p:nvCxnSpPr>
          <p:spPr>
            <a:xfrm rot="16200000" flipH="1">
              <a:off x="4027239" y="2876926"/>
              <a:ext cx="896368" cy="184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52" name="流程图: 或者 51"/>
            <p:cNvSpPr/>
            <p:nvPr/>
          </p:nvSpPr>
          <p:spPr>
            <a:xfrm>
              <a:off x="5896238" y="2953074"/>
              <a:ext cx="285752" cy="3015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itchFamily="49" charset="-122"/>
                <a:ea typeface="楷体" pitchFamily="49" charset="-122"/>
              </a:endParaRPr>
            </a:p>
          </p:txBody>
        </p:sp>
        <p:cxnSp>
          <p:nvCxnSpPr>
            <p:cNvPr id="54" name="形状 53"/>
            <p:cNvCxnSpPr>
              <a:stCxn id="17" idx="3"/>
              <a:endCxn id="52" idx="0"/>
            </p:cNvCxnSpPr>
            <p:nvPr/>
          </p:nvCxnSpPr>
          <p:spPr>
            <a:xfrm>
              <a:off x="5357818" y="2285992"/>
              <a:ext cx="681296" cy="667082"/>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5" name="形状 54"/>
            <p:cNvCxnSpPr>
              <a:stCxn id="20" idx="3"/>
              <a:endCxn id="52" idx="4"/>
            </p:cNvCxnSpPr>
            <p:nvPr/>
          </p:nvCxnSpPr>
          <p:spPr>
            <a:xfrm flipV="1">
              <a:off x="5357818" y="3254592"/>
              <a:ext cx="681296" cy="603036"/>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34</a:t>
            </a:fld>
            <a:endParaRPr lang="en-US" altLang="zh-CN" dirty="0"/>
          </a:p>
        </p:txBody>
      </p:sp>
      <p:sp>
        <p:nvSpPr>
          <p:cNvPr id="28" name="流程图: 可选过程 2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29" name="流程图: 可选过程 2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30" name="流程图: 可选过程 2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31" name="流程图: 可选过程 30">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6963571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291264" cy="5029200"/>
          </a:xfrm>
        </p:spPr>
        <p:txBody>
          <a:bodyPr>
            <a:normAutofit/>
          </a:bodyPr>
          <a:lstStyle/>
          <a:p>
            <a:r>
              <a:rPr lang="en-US" altLang="zh-CN" dirty="0" err="1" smtClean="0"/>
              <a:t>Geffe</a:t>
            </a:r>
            <a:r>
              <a:rPr lang="zh-CN" altLang="en-US" dirty="0" smtClean="0"/>
              <a:t>在密码学意义上是弱的</a:t>
            </a:r>
            <a:endParaRPr lang="en-US" altLang="zh-CN" dirty="0" smtClean="0"/>
          </a:p>
          <a:p>
            <a:pPr lvl="1"/>
            <a:r>
              <a:rPr lang="en-US" altLang="zh-CN" dirty="0" smtClean="0"/>
              <a:t>LFSR1</a:t>
            </a:r>
            <a:r>
              <a:rPr lang="zh-CN" altLang="en-US" dirty="0" smtClean="0"/>
              <a:t>和</a:t>
            </a:r>
            <a:r>
              <a:rPr lang="en-US" altLang="zh-CN" dirty="0" smtClean="0"/>
              <a:t>LFSR3</a:t>
            </a:r>
            <a:r>
              <a:rPr lang="zh-CN" altLang="en-US" dirty="0" smtClean="0"/>
              <a:t>的状态信息会泄漏到输出序列中</a:t>
            </a: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r>
              <a:rPr lang="zh-CN" altLang="en-US" dirty="0" smtClean="0"/>
              <a:t>设</a:t>
            </a:r>
            <a:r>
              <a:rPr lang="en-US" altLang="zh-CN" dirty="0" smtClean="0"/>
              <a:t>LFSR1,2,3</a:t>
            </a:r>
            <a:r>
              <a:rPr lang="zh-CN" altLang="en-US" dirty="0" smtClean="0"/>
              <a:t>及</a:t>
            </a:r>
            <a:r>
              <a:rPr lang="zh-CN" altLang="en-US" dirty="0"/>
              <a:t>最终</a:t>
            </a:r>
            <a:r>
              <a:rPr lang="zh-CN" altLang="en-US" dirty="0" smtClean="0"/>
              <a:t>的输出分别为</a:t>
            </a:r>
            <a:r>
              <a:rPr lang="en-US" altLang="zh-CN" dirty="0" smtClean="0"/>
              <a:t>x</a:t>
            </a:r>
            <a:r>
              <a:rPr lang="en-US" altLang="zh-CN" baseline="-25000" dirty="0" smtClean="0"/>
              <a:t>1</a:t>
            </a:r>
            <a:r>
              <a:rPr lang="en-US" altLang="zh-CN" dirty="0" smtClean="0"/>
              <a:t>(t),x</a:t>
            </a:r>
            <a:r>
              <a:rPr lang="en-US" altLang="zh-CN" baseline="-25000" dirty="0" smtClean="0"/>
              <a:t>2</a:t>
            </a:r>
            <a:r>
              <a:rPr lang="en-US" altLang="zh-CN" dirty="0" smtClean="0"/>
              <a:t>(t),x</a:t>
            </a:r>
            <a:r>
              <a:rPr lang="en-US" altLang="zh-CN" baseline="-25000" dirty="0" smtClean="0"/>
              <a:t>3</a:t>
            </a:r>
            <a:r>
              <a:rPr lang="en-US" altLang="zh-CN" dirty="0" smtClean="0"/>
              <a:t>(t),z(t)</a:t>
            </a:r>
          </a:p>
          <a:p>
            <a:pPr lvl="1">
              <a:buNone/>
            </a:pPr>
            <a:endParaRPr lang="en-US" altLang="zh-CN" dirty="0" smtClean="0"/>
          </a:p>
          <a:p>
            <a:pPr lvl="1">
              <a:buNone/>
            </a:pPr>
            <a:endParaRPr lang="en-US" altLang="zh-CN" dirty="0" smtClean="0"/>
          </a:p>
          <a:p>
            <a:pPr lvl="1">
              <a:buNone/>
            </a:pPr>
            <a:endParaRPr lang="en-US" altLang="zh-CN" dirty="0" smtClean="0"/>
          </a:p>
          <a:p>
            <a:pPr lvl="1">
              <a:buNone/>
            </a:pPr>
            <a:endParaRPr lang="en-US" altLang="zh-CN" dirty="0" smtClean="0"/>
          </a:p>
          <a:p>
            <a:pPr lvl="1">
              <a:buNone/>
            </a:pPr>
            <a:r>
              <a:rPr lang="en-US" altLang="zh-CN" dirty="0" smtClean="0"/>
              <a:t>	</a:t>
            </a:r>
            <a:r>
              <a:rPr lang="zh-CN" altLang="en-US" dirty="0" smtClean="0"/>
              <a:t>类似的，也有</a:t>
            </a:r>
            <a:r>
              <a:rPr lang="en-US" altLang="zh-CN" dirty="0" smtClean="0"/>
              <a:t>P(z(t)=x</a:t>
            </a:r>
            <a:r>
              <a:rPr lang="en-US" altLang="zh-CN" baseline="-25000" dirty="0" smtClean="0"/>
              <a:t>3</a:t>
            </a:r>
            <a:r>
              <a:rPr lang="en-US" altLang="zh-CN" dirty="0" smtClean="0"/>
              <a:t>(t)) = 3/4</a:t>
            </a:r>
          </a:p>
        </p:txBody>
      </p:sp>
      <p:graphicFrame>
        <p:nvGraphicFramePr>
          <p:cNvPr id="6" name="对象 5"/>
          <p:cNvGraphicFramePr>
            <a:graphicFrameLocks noChangeAspect="1"/>
          </p:cNvGraphicFramePr>
          <p:nvPr>
            <p:extLst>
              <p:ext uri="{D42A27DB-BD31-4B8C-83A1-F6EECF244321}">
                <p14:modId xmlns:p14="http://schemas.microsoft.com/office/powerpoint/2010/main" val="3235362183"/>
              </p:ext>
            </p:extLst>
          </p:nvPr>
        </p:nvGraphicFramePr>
        <p:xfrm>
          <a:off x="1882998" y="4077072"/>
          <a:ext cx="5927725" cy="1554163"/>
        </p:xfrm>
        <a:graphic>
          <a:graphicData uri="http://schemas.openxmlformats.org/presentationml/2006/ole">
            <mc:AlternateContent xmlns:mc="http://schemas.openxmlformats.org/markup-compatibility/2006">
              <mc:Choice xmlns:v="urn:schemas-microsoft-com:vml" Requires="v">
                <p:oleObj spid="_x0000_s3230" name="Equation" r:id="rId3" imgW="3390840" imgH="888840" progId="Equation.DSMT4">
                  <p:embed/>
                </p:oleObj>
              </mc:Choice>
              <mc:Fallback>
                <p:oleObj name="Equation" r:id="rId3" imgW="3390840" imgH="8888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998" y="4077072"/>
                        <a:ext cx="5927725" cy="155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p:cNvGrpSpPr>
            <a:grpSpLocks noChangeAspect="1"/>
          </p:cNvGrpSpPr>
          <p:nvPr/>
        </p:nvGrpSpPr>
        <p:grpSpPr>
          <a:xfrm>
            <a:off x="4706414" y="2380345"/>
            <a:ext cx="2088245" cy="1023332"/>
            <a:chOff x="2610089" y="2065184"/>
            <a:chExt cx="4176489" cy="2046664"/>
          </a:xfrm>
        </p:grpSpPr>
        <p:sp>
          <p:nvSpPr>
            <p:cNvPr id="8" name="矩形 7"/>
            <p:cNvSpPr/>
            <p:nvPr/>
          </p:nvSpPr>
          <p:spPr>
            <a:xfrm>
              <a:off x="2610089" y="2065184"/>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latin typeface="楷体" pitchFamily="49" charset="-122"/>
                  <a:ea typeface="楷体" pitchFamily="49" charset="-122"/>
                  <a:cs typeface="Times New Roman" pitchFamily="18" charset="0"/>
                </a:rPr>
                <a:t>LFSR 1</a:t>
              </a:r>
              <a:endParaRPr lang="zh-CN" altLang="en-US" sz="1100" dirty="0">
                <a:solidFill>
                  <a:schemeClr val="tx1"/>
                </a:solidFill>
                <a:latin typeface="楷体" pitchFamily="49" charset="-122"/>
                <a:ea typeface="楷体" pitchFamily="49" charset="-122"/>
                <a:cs typeface="Times New Roman" pitchFamily="18" charset="0"/>
              </a:endParaRPr>
            </a:p>
          </p:txBody>
        </p:sp>
        <p:sp>
          <p:nvSpPr>
            <p:cNvPr id="9" name="矩形 8"/>
            <p:cNvSpPr/>
            <p:nvPr/>
          </p:nvSpPr>
          <p:spPr>
            <a:xfrm>
              <a:off x="2610089" y="2944700"/>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latin typeface="楷体" pitchFamily="49" charset="-122"/>
                  <a:ea typeface="楷体" pitchFamily="49" charset="-122"/>
                  <a:cs typeface="Times New Roman" pitchFamily="18" charset="0"/>
                </a:rPr>
                <a:t>LFSR 2</a:t>
              </a:r>
              <a:endParaRPr lang="zh-CN" altLang="en-US" sz="1100" dirty="0">
                <a:solidFill>
                  <a:schemeClr val="tx1"/>
                </a:solidFill>
                <a:latin typeface="楷体" pitchFamily="49" charset="-122"/>
                <a:ea typeface="楷体" pitchFamily="49" charset="-122"/>
                <a:cs typeface="Times New Roman" pitchFamily="18" charset="0"/>
              </a:endParaRPr>
            </a:p>
          </p:txBody>
        </p:sp>
        <p:sp>
          <p:nvSpPr>
            <p:cNvPr id="10" name="矩形 9"/>
            <p:cNvSpPr/>
            <p:nvPr/>
          </p:nvSpPr>
          <p:spPr>
            <a:xfrm>
              <a:off x="2610089" y="3819602"/>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latin typeface="楷体" pitchFamily="49" charset="-122"/>
                  <a:ea typeface="楷体" pitchFamily="49" charset="-122"/>
                  <a:cs typeface="Times New Roman" pitchFamily="18" charset="0"/>
                </a:rPr>
                <a:t>LFSR</a:t>
              </a:r>
              <a:r>
                <a:rPr lang="zh-CN" altLang="en-US" sz="1100" dirty="0" smtClean="0">
                  <a:solidFill>
                    <a:schemeClr val="tx1"/>
                  </a:solidFill>
                  <a:latin typeface="楷体" pitchFamily="49" charset="-122"/>
                  <a:ea typeface="楷体" pitchFamily="49" charset="-122"/>
                  <a:cs typeface="Times New Roman" pitchFamily="18" charset="0"/>
                </a:rPr>
                <a:t> </a:t>
              </a:r>
              <a:r>
                <a:rPr lang="en-US" altLang="zh-CN" sz="1100" dirty="0" smtClean="0">
                  <a:solidFill>
                    <a:schemeClr val="tx1"/>
                  </a:solidFill>
                  <a:latin typeface="楷体" pitchFamily="49" charset="-122"/>
                  <a:ea typeface="楷体" pitchFamily="49" charset="-122"/>
                  <a:cs typeface="Times New Roman" pitchFamily="18" charset="0"/>
                </a:rPr>
                <a:t>3</a:t>
              </a:r>
              <a:endParaRPr lang="zh-CN" altLang="en-US" sz="1100" dirty="0">
                <a:solidFill>
                  <a:schemeClr val="tx1"/>
                </a:solidFill>
                <a:latin typeface="楷体" pitchFamily="49" charset="-122"/>
                <a:ea typeface="楷体" pitchFamily="49" charset="-122"/>
                <a:cs typeface="Times New Roman" pitchFamily="18" charset="0"/>
              </a:endParaRPr>
            </a:p>
          </p:txBody>
        </p:sp>
        <p:cxnSp>
          <p:nvCxnSpPr>
            <p:cNvPr id="11" name="直接箭头连接符 10"/>
            <p:cNvCxnSpPr>
              <a:stCxn id="8" idx="3"/>
            </p:cNvCxnSpPr>
            <p:nvPr/>
          </p:nvCxnSpPr>
          <p:spPr>
            <a:xfrm flipV="1">
              <a:off x="3857620" y="2208060"/>
              <a:ext cx="107157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3"/>
              <a:endCxn id="21" idx="2"/>
            </p:cNvCxnSpPr>
            <p:nvPr/>
          </p:nvCxnSpPr>
          <p:spPr>
            <a:xfrm flipV="1">
              <a:off x="3857620" y="3089248"/>
              <a:ext cx="551472"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3"/>
            </p:cNvCxnSpPr>
            <p:nvPr/>
          </p:nvCxnSpPr>
          <p:spPr>
            <a:xfrm>
              <a:off x="3857620" y="3965725"/>
              <a:ext cx="107157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4" idx="6"/>
            </p:cNvCxnSpPr>
            <p:nvPr/>
          </p:nvCxnSpPr>
          <p:spPr>
            <a:xfrm flipV="1">
              <a:off x="6181990" y="3101835"/>
              <a:ext cx="604588" cy="199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6" name="流程图: 延期 15"/>
            <p:cNvSpPr/>
            <p:nvPr/>
          </p:nvSpPr>
          <p:spPr>
            <a:xfrm>
              <a:off x="4929190" y="2071678"/>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楷体" pitchFamily="49" charset="-122"/>
                <a:ea typeface="楷体" pitchFamily="49" charset="-122"/>
              </a:endParaRPr>
            </a:p>
          </p:txBody>
        </p:sp>
        <p:sp>
          <p:nvSpPr>
            <p:cNvPr id="17" name="流程图: 延期 16"/>
            <p:cNvSpPr/>
            <p:nvPr/>
          </p:nvSpPr>
          <p:spPr>
            <a:xfrm>
              <a:off x="4929190" y="364331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楷体" pitchFamily="49" charset="-122"/>
                <a:ea typeface="楷体" pitchFamily="49" charset="-122"/>
              </a:endParaRPr>
            </a:p>
          </p:txBody>
        </p:sp>
        <p:cxnSp>
          <p:nvCxnSpPr>
            <p:cNvPr id="18" name="直接箭头连接符 17"/>
            <p:cNvCxnSpPr/>
            <p:nvPr/>
          </p:nvCxnSpPr>
          <p:spPr>
            <a:xfrm flipV="1">
              <a:off x="4457943" y="2428868"/>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457943" y="3786190"/>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10800000">
              <a:off x="4297749" y="3326030"/>
              <a:ext cx="357189" cy="28575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楷体" pitchFamily="49" charset="-122"/>
                <a:ea typeface="楷体" pitchFamily="49" charset="-122"/>
              </a:endParaRPr>
            </a:p>
          </p:txBody>
        </p:sp>
        <p:sp>
          <p:nvSpPr>
            <p:cNvPr id="21" name="流程图: 联系 20"/>
            <p:cNvSpPr/>
            <p:nvPr/>
          </p:nvSpPr>
          <p:spPr>
            <a:xfrm>
              <a:off x="4409092" y="3035248"/>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楷体" pitchFamily="49" charset="-122"/>
                <a:ea typeface="楷体" pitchFamily="49" charset="-122"/>
              </a:endParaRPr>
            </a:p>
          </p:txBody>
        </p:sp>
        <p:cxnSp>
          <p:nvCxnSpPr>
            <p:cNvPr id="22" name="直接连接符 21"/>
            <p:cNvCxnSpPr>
              <a:stCxn id="20" idx="0"/>
            </p:cNvCxnSpPr>
            <p:nvPr/>
          </p:nvCxnSpPr>
          <p:spPr>
            <a:xfrm rot="5400000">
              <a:off x="4387030" y="3697671"/>
              <a:ext cx="175202" cy="3424"/>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20" idx="3"/>
            </p:cNvCxnSpPr>
            <p:nvPr/>
          </p:nvCxnSpPr>
          <p:spPr>
            <a:xfrm rot="16200000" flipH="1">
              <a:off x="4027239" y="2876926"/>
              <a:ext cx="896368" cy="184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4" name="流程图: 或者 23"/>
            <p:cNvSpPr/>
            <p:nvPr/>
          </p:nvSpPr>
          <p:spPr>
            <a:xfrm>
              <a:off x="5896238" y="2953074"/>
              <a:ext cx="285752" cy="3015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latin typeface="楷体" pitchFamily="49" charset="-122"/>
                <a:ea typeface="楷体" pitchFamily="49" charset="-122"/>
              </a:endParaRPr>
            </a:p>
          </p:txBody>
        </p:sp>
        <p:cxnSp>
          <p:nvCxnSpPr>
            <p:cNvPr id="25" name="形状 53"/>
            <p:cNvCxnSpPr>
              <a:stCxn id="16" idx="3"/>
              <a:endCxn id="24" idx="0"/>
            </p:cNvCxnSpPr>
            <p:nvPr/>
          </p:nvCxnSpPr>
          <p:spPr>
            <a:xfrm>
              <a:off x="5357818" y="2285992"/>
              <a:ext cx="681296" cy="667082"/>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形状 54"/>
            <p:cNvCxnSpPr>
              <a:stCxn id="17" idx="3"/>
              <a:endCxn id="24" idx="4"/>
            </p:cNvCxnSpPr>
            <p:nvPr/>
          </p:nvCxnSpPr>
          <p:spPr>
            <a:xfrm flipV="1">
              <a:off x="5357818" y="3254592"/>
              <a:ext cx="681296" cy="603036"/>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27" name="灯片编号占位符 26"/>
          <p:cNvSpPr>
            <a:spLocks noGrp="1"/>
          </p:cNvSpPr>
          <p:nvPr>
            <p:ph type="sldNum" sz="quarter" idx="10"/>
          </p:nvPr>
        </p:nvSpPr>
        <p:spPr/>
        <p:txBody>
          <a:bodyPr/>
          <a:lstStyle/>
          <a:p>
            <a:pPr>
              <a:defRPr/>
            </a:pPr>
            <a:fld id="{17B7F836-6F9F-42A8-9450-B93EA774C316}" type="slidenum">
              <a:rPr lang="zh-CN" altLang="en-US" smtClean="0"/>
              <a:pPr>
                <a:defRPr/>
              </a:pPr>
              <a:t>35</a:t>
            </a:fld>
            <a:endParaRPr lang="en-US" altLang="zh-CN" dirty="0"/>
          </a:p>
        </p:txBody>
      </p:sp>
      <p:sp>
        <p:nvSpPr>
          <p:cNvPr id="28" name="流程图: 可选过程 27">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29" name="流程图: 可选过程 28">
            <a:hlinkClick r:id="rId6"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30" name="流程图: 可选过程 29">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31" name="流程图: 可选过程 30">
            <a:hlinkClick r:id="rId8"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3914205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相关攻击</a:t>
            </a:r>
            <a:endParaRPr lang="zh-CN" altLang="en-US" dirty="0"/>
          </a:p>
        </p:txBody>
      </p:sp>
      <p:sp>
        <p:nvSpPr>
          <p:cNvPr id="3" name="内容占位符 2"/>
          <p:cNvSpPr>
            <a:spLocks noGrp="1"/>
          </p:cNvSpPr>
          <p:nvPr>
            <p:ph idx="1"/>
          </p:nvPr>
        </p:nvSpPr>
        <p:spPr>
          <a:xfrm>
            <a:off x="457200" y="1295400"/>
            <a:ext cx="8435280" cy="5029200"/>
          </a:xfrm>
        </p:spPr>
        <p:txBody>
          <a:bodyPr/>
          <a:lstStyle/>
          <a:p>
            <a:r>
              <a:rPr lang="zh-CN" altLang="en-US" dirty="0" smtClean="0"/>
              <a:t>假设非线性组合生成器中使用的某个</a:t>
            </a:r>
            <a:r>
              <a:rPr lang="en-US" altLang="zh-CN" dirty="0" smtClean="0"/>
              <a:t>LFSR</a:t>
            </a:r>
            <a:r>
              <a:rPr lang="zh-CN" altLang="en-US" dirty="0" smtClean="0"/>
              <a:t> </a:t>
            </a:r>
            <a:r>
              <a:rPr lang="en-US" altLang="zh-CN" dirty="0" err="1" smtClean="0"/>
              <a:t>R</a:t>
            </a:r>
            <a:r>
              <a:rPr lang="en-US" altLang="zh-CN" baseline="-25000" dirty="0" err="1" smtClean="0"/>
              <a:t>i</a:t>
            </a:r>
            <a:r>
              <a:rPr lang="zh-CN" altLang="en-US" dirty="0" smtClean="0"/>
              <a:t>与输出相关，相关概率</a:t>
            </a:r>
            <a:r>
              <a:rPr lang="en-US" altLang="zh-CN" dirty="0" smtClean="0"/>
              <a:t>p&gt;1/2</a:t>
            </a:r>
            <a:r>
              <a:rPr lang="zh-CN" altLang="en-US" dirty="0" smtClean="0">
                <a:latin typeface="Times New Roman"/>
                <a:cs typeface="Times New Roman"/>
              </a:rPr>
              <a:t>。若已获得足够长的密钥流片断（已知明文攻击），</a:t>
            </a:r>
            <a:r>
              <a:rPr lang="zh-CN" altLang="en-US" dirty="0" smtClean="0"/>
              <a:t>累计密钥流与</a:t>
            </a:r>
            <a:r>
              <a:rPr lang="en-US" altLang="zh-CN" dirty="0" err="1" smtClean="0"/>
              <a:t>R</a:t>
            </a:r>
            <a:r>
              <a:rPr lang="en-US" altLang="zh-CN" baseline="-25000" dirty="0" err="1" smtClean="0"/>
              <a:t>i</a:t>
            </a:r>
            <a:r>
              <a:rPr lang="zh-CN" altLang="en-US" dirty="0" smtClean="0"/>
              <a:t>输出序列的所有移位之间的碰撞个数，直至该数符合相关概率</a:t>
            </a:r>
            <a:r>
              <a:rPr lang="en-US" altLang="zh-CN" dirty="0" smtClean="0"/>
              <a:t>p</a:t>
            </a:r>
            <a:r>
              <a:rPr lang="zh-CN" altLang="en-US" dirty="0" smtClean="0"/>
              <a:t>，从而推导出</a:t>
            </a:r>
            <a:r>
              <a:rPr lang="en-US" altLang="zh-CN" dirty="0" err="1" smtClean="0"/>
              <a:t>R</a:t>
            </a:r>
            <a:r>
              <a:rPr lang="en-US" altLang="zh-CN" baseline="-25000" dirty="0" err="1" smtClean="0"/>
              <a:t>i</a:t>
            </a:r>
            <a:r>
              <a:rPr lang="zh-CN" altLang="en-US" dirty="0" smtClean="0"/>
              <a:t>的初始状态。</a:t>
            </a:r>
            <a:endParaRPr lang="en-US" altLang="zh-CN" dirty="0" smtClean="0"/>
          </a:p>
          <a:p>
            <a:pPr lvl="1"/>
            <a:r>
              <a:rPr lang="zh-CN" altLang="en-US" dirty="0" smtClean="0"/>
              <a:t>穷举攻击需要尝试∏</a:t>
            </a:r>
            <a:r>
              <a:rPr lang="en-US" altLang="zh-CN" baseline="-25000" dirty="0" err="1" smtClean="0"/>
              <a:t>i</a:t>
            </a:r>
            <a:r>
              <a:rPr lang="en-US" altLang="zh-CN" dirty="0" smtClean="0"/>
              <a:t>(2</a:t>
            </a:r>
            <a:r>
              <a:rPr lang="en-US" altLang="zh-CN" baseline="30000" dirty="0" smtClean="0"/>
              <a:t>L</a:t>
            </a:r>
            <a:r>
              <a:rPr lang="en-US" altLang="zh-CN" sz="2000" baseline="30000" dirty="0" smtClean="0"/>
              <a:t>i</a:t>
            </a:r>
            <a:r>
              <a:rPr lang="en-US" altLang="zh-CN" dirty="0" smtClean="0"/>
              <a:t>-1)</a:t>
            </a:r>
            <a:r>
              <a:rPr lang="zh-CN" altLang="en-US" dirty="0" smtClean="0"/>
              <a:t>次</a:t>
            </a:r>
            <a:endParaRPr lang="en-US" altLang="zh-CN" dirty="0" smtClean="0"/>
          </a:p>
          <a:p>
            <a:pPr lvl="1"/>
            <a:r>
              <a:rPr lang="zh-CN" altLang="en-US" dirty="0" smtClean="0"/>
              <a:t>相关攻击需要尝试∑</a:t>
            </a:r>
            <a:r>
              <a:rPr lang="en-US" altLang="zh-CN" baseline="-25000" dirty="0" err="1" smtClean="0"/>
              <a:t>i</a:t>
            </a:r>
            <a:r>
              <a:rPr lang="en-US" altLang="zh-CN" dirty="0" smtClean="0"/>
              <a:t>(2</a:t>
            </a:r>
            <a:r>
              <a:rPr lang="en-US" altLang="zh-CN" baseline="30000" dirty="0" smtClean="0"/>
              <a:t>L</a:t>
            </a:r>
            <a:r>
              <a:rPr lang="en-US" altLang="zh-CN" sz="1800" baseline="30000" dirty="0" smtClean="0"/>
              <a:t>i</a:t>
            </a:r>
            <a:r>
              <a:rPr lang="en-US" altLang="zh-CN" dirty="0" smtClean="0"/>
              <a:t>-1)</a:t>
            </a:r>
            <a:r>
              <a:rPr lang="zh-CN" altLang="en-US" dirty="0" smtClean="0"/>
              <a:t>次</a:t>
            </a:r>
          </a:p>
          <a:p>
            <a:endParaRPr lang="en-US" altLang="zh-CN" dirty="0" smtClean="0"/>
          </a:p>
          <a:p>
            <a:r>
              <a:rPr lang="zh-CN" altLang="en-US" dirty="0" smtClean="0"/>
              <a:t>线性复杂度越高，相关性就越高，越易受相关攻击</a:t>
            </a:r>
            <a:endParaRPr lang="en-US" altLang="zh-CN" dirty="0" smtClean="0"/>
          </a:p>
          <a:p>
            <a:pPr lvl="1"/>
            <a:r>
              <a:rPr lang="zh-CN" altLang="en-US" dirty="0" smtClean="0"/>
              <a:t>两者需要折中</a:t>
            </a:r>
            <a:endParaRPr lang="en-US" altLang="zh-CN" dirty="0" smtClean="0"/>
          </a:p>
          <a:p>
            <a:pPr lvl="1"/>
            <a:r>
              <a:rPr lang="zh-CN" altLang="en-US" dirty="0" smtClean="0"/>
              <a:t>若非线性组合函数</a:t>
            </a:r>
            <a:r>
              <a:rPr lang="en-US" altLang="zh-CN" dirty="0" smtClean="0"/>
              <a:t>f</a:t>
            </a:r>
            <a:r>
              <a:rPr lang="zh-CN" altLang="en-US" dirty="0" smtClean="0"/>
              <a:t>中使用存储，可避免这个折中</a:t>
            </a:r>
            <a:endParaRPr lang="en-US" altLang="zh-CN" dirty="0" smtClean="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36</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6"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634381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求和生成器</a:t>
            </a:r>
          </a:p>
        </p:txBody>
      </p:sp>
      <p:sp>
        <p:nvSpPr>
          <p:cNvPr id="3" name="内容占位符 2"/>
          <p:cNvSpPr>
            <a:spLocks noGrp="1"/>
          </p:cNvSpPr>
          <p:nvPr>
            <p:ph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大周期，高线性复杂度，低相关性</a:t>
            </a:r>
            <a:endParaRPr lang="en-US" altLang="zh-CN" dirty="0" smtClean="0"/>
          </a:p>
          <a:p>
            <a:pPr lvl="1"/>
            <a:r>
              <a:rPr lang="zh-CN" altLang="en-US" dirty="0" smtClean="0"/>
              <a:t>易受基于</a:t>
            </a:r>
            <a:r>
              <a:rPr lang="en-US" altLang="zh-CN" dirty="0" smtClean="0"/>
              <a:t>2</a:t>
            </a:r>
            <a:r>
              <a:rPr lang="zh-CN" altLang="en-US" dirty="0" smtClean="0"/>
              <a:t>进跨度的已知明文攻击</a:t>
            </a:r>
            <a:endParaRPr lang="zh-CN" altLang="en-US" dirty="0"/>
          </a:p>
        </p:txBody>
      </p:sp>
      <p:grpSp>
        <p:nvGrpSpPr>
          <p:cNvPr id="36" name="组合 35"/>
          <p:cNvGrpSpPr/>
          <p:nvPr/>
        </p:nvGrpSpPr>
        <p:grpSpPr>
          <a:xfrm>
            <a:off x="2143108" y="1807724"/>
            <a:ext cx="5052066" cy="2400374"/>
            <a:chOff x="2428860" y="3071810"/>
            <a:chExt cx="5052066" cy="2400374"/>
          </a:xfrm>
        </p:grpSpPr>
        <p:sp>
          <p:nvSpPr>
            <p:cNvPr id="7" name="矩形 6"/>
            <p:cNvSpPr/>
            <p:nvPr/>
          </p:nvSpPr>
          <p:spPr>
            <a:xfrm>
              <a:off x="2428860" y="3695269"/>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ea typeface="仿宋_GB2312" pitchFamily="49" charset="-122"/>
                  <a:cs typeface="Times New Roman" pitchFamily="18" charset="0"/>
                </a:rPr>
                <a:t>LFSR1</a:t>
              </a:r>
              <a:endParaRPr lang="zh-CN" altLang="en-US" sz="2000" dirty="0">
                <a:solidFill>
                  <a:schemeClr val="tx1"/>
                </a:solidFill>
                <a:latin typeface="Times New Roman" pitchFamily="18" charset="0"/>
                <a:ea typeface="仿宋_GB2312" pitchFamily="49" charset="-122"/>
                <a:cs typeface="Times New Roman" pitchFamily="18" charset="0"/>
              </a:endParaRPr>
            </a:p>
          </p:txBody>
        </p:sp>
        <p:sp>
          <p:nvSpPr>
            <p:cNvPr id="8" name="矩形 7"/>
            <p:cNvSpPr/>
            <p:nvPr/>
          </p:nvSpPr>
          <p:spPr>
            <a:xfrm>
              <a:off x="2428860" y="4084931"/>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ea typeface="仿宋_GB2312" pitchFamily="49" charset="-122"/>
                  <a:cs typeface="Times New Roman" pitchFamily="18" charset="0"/>
                </a:rPr>
                <a:t>LFSR2</a:t>
              </a:r>
              <a:endParaRPr lang="zh-CN" altLang="en-US" sz="2000" dirty="0">
                <a:solidFill>
                  <a:schemeClr val="tx1"/>
                </a:solidFill>
                <a:latin typeface="Times New Roman" pitchFamily="18" charset="0"/>
                <a:ea typeface="仿宋_GB2312" pitchFamily="49" charset="-122"/>
                <a:cs typeface="Times New Roman" pitchFamily="18" charset="0"/>
              </a:endParaRPr>
            </a:p>
          </p:txBody>
        </p:sp>
        <p:sp>
          <p:nvSpPr>
            <p:cNvPr id="9" name="矩形 8"/>
            <p:cNvSpPr/>
            <p:nvPr/>
          </p:nvSpPr>
          <p:spPr>
            <a:xfrm>
              <a:off x="2428860" y="5059085"/>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Times New Roman" pitchFamily="18" charset="0"/>
                  <a:ea typeface="仿宋_GB2312" pitchFamily="49" charset="-122"/>
                  <a:cs typeface="Times New Roman" pitchFamily="18" charset="0"/>
                </a:rPr>
                <a:t>LFSRm</a:t>
              </a:r>
              <a:endParaRPr lang="zh-CN" altLang="en-US" sz="2000" dirty="0">
                <a:solidFill>
                  <a:schemeClr val="tx1"/>
                </a:solidFill>
                <a:latin typeface="Times New Roman" pitchFamily="18" charset="0"/>
                <a:ea typeface="仿宋_GB2312" pitchFamily="49" charset="-122"/>
                <a:cs typeface="Times New Roman" pitchFamily="18" charset="0"/>
              </a:endParaRPr>
            </a:p>
          </p:txBody>
        </p:sp>
        <p:sp>
          <p:nvSpPr>
            <p:cNvPr id="10" name="矩形 9"/>
            <p:cNvSpPr/>
            <p:nvPr/>
          </p:nvSpPr>
          <p:spPr>
            <a:xfrm>
              <a:off x="4483617" y="3643314"/>
              <a:ext cx="874201" cy="1785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chemeClr val="tx1"/>
                  </a:solidFill>
                  <a:latin typeface="Times New Roman" pitchFamily="18" charset="0"/>
                  <a:ea typeface="仿宋_GB2312" pitchFamily="49" charset="-122"/>
                  <a:cs typeface="Times New Roman" pitchFamily="18" charset="0"/>
                </a:rPr>
                <a:t>∑</a:t>
              </a:r>
              <a:endParaRPr lang="zh-CN" altLang="en-US" sz="2000" dirty="0">
                <a:solidFill>
                  <a:schemeClr val="tx1"/>
                </a:solidFill>
                <a:latin typeface="Times New Roman" pitchFamily="18" charset="0"/>
                <a:ea typeface="仿宋_GB2312" pitchFamily="49" charset="-122"/>
                <a:cs typeface="Times New Roman" pitchFamily="18" charset="0"/>
              </a:endParaRPr>
            </a:p>
          </p:txBody>
        </p:sp>
        <p:cxnSp>
          <p:nvCxnSpPr>
            <p:cNvPr id="11" name="直接箭头连接符 10"/>
            <p:cNvCxnSpPr>
              <a:stCxn id="7" idx="3"/>
            </p:cNvCxnSpPr>
            <p:nvPr/>
          </p:nvCxnSpPr>
          <p:spPr>
            <a:xfrm>
              <a:off x="3676391" y="3841392"/>
              <a:ext cx="807226"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p:cNvCxnSpPr>
            <p:nvPr/>
          </p:nvCxnSpPr>
          <p:spPr>
            <a:xfrm>
              <a:off x="3676391" y="4231054"/>
              <a:ext cx="807226"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3676391" y="5205208"/>
              <a:ext cx="807226"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643570" y="5317920"/>
              <a:ext cx="880610" cy="1083"/>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00826" y="5072074"/>
              <a:ext cx="980100" cy="400110"/>
            </a:xfrm>
            <a:prstGeom prst="rect">
              <a:avLst/>
            </a:prstGeom>
            <a:noFill/>
          </p:spPr>
          <p:txBody>
            <a:bodyPr wrap="square" rtlCol="0">
              <a:spAutoFit/>
            </a:bodyPr>
            <a:lstStyle/>
            <a:p>
              <a:r>
                <a:rPr lang="zh-CN" altLang="en-US" sz="2000" dirty="0" smtClean="0">
                  <a:latin typeface="仿宋_GB2312" pitchFamily="49" charset="-122"/>
                  <a:ea typeface="仿宋_GB2312" pitchFamily="49" charset="-122"/>
                </a:rPr>
                <a:t>密钥流</a:t>
              </a:r>
              <a:endParaRPr lang="zh-CN" altLang="en-US" sz="2000" dirty="0">
                <a:latin typeface="仿宋_GB2312" pitchFamily="49" charset="-122"/>
                <a:ea typeface="仿宋_GB2312" pitchFamily="49" charset="-122"/>
              </a:endParaRPr>
            </a:p>
          </p:txBody>
        </p:sp>
        <p:sp>
          <p:nvSpPr>
            <p:cNvPr id="16" name="TextBox 15"/>
            <p:cNvSpPr txBox="1"/>
            <p:nvPr/>
          </p:nvSpPr>
          <p:spPr>
            <a:xfrm rot="5400000">
              <a:off x="3001589" y="4440475"/>
              <a:ext cx="371824" cy="537474"/>
            </a:xfrm>
            <a:prstGeom prst="rect">
              <a:avLst/>
            </a:prstGeom>
            <a:noFill/>
          </p:spPr>
          <p:txBody>
            <a:bodyPr wrap="square" rtlCol="0">
              <a:spAutoFit/>
            </a:bodyPr>
            <a:lstStyle/>
            <a:p>
              <a:r>
                <a:rPr lang="en-US" altLang="zh-CN" sz="2800" dirty="0" smtClean="0">
                  <a:latin typeface="Times New Roman" pitchFamily="18" charset="0"/>
                  <a:ea typeface="仿宋_GB2312" pitchFamily="49" charset="-122"/>
                  <a:cs typeface="Times New Roman" pitchFamily="18" charset="0"/>
                </a:rPr>
                <a:t>…</a:t>
              </a:r>
              <a:endParaRPr lang="zh-CN" altLang="en-US" sz="2800" dirty="0">
                <a:latin typeface="Times New Roman" pitchFamily="18" charset="0"/>
                <a:ea typeface="仿宋_GB2312" pitchFamily="49" charset="-122"/>
                <a:cs typeface="Times New Roman" pitchFamily="18" charset="0"/>
              </a:endParaRPr>
            </a:p>
          </p:txBody>
        </p:sp>
        <p:cxnSp>
          <p:nvCxnSpPr>
            <p:cNvPr id="18" name="直接连接符 17"/>
            <p:cNvCxnSpPr/>
            <p:nvPr/>
          </p:nvCxnSpPr>
          <p:spPr>
            <a:xfrm>
              <a:off x="5357818" y="3643314"/>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357818" y="5429264"/>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4750595" y="4536289"/>
              <a:ext cx="17859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57818" y="3857628"/>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357818" y="4071942"/>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357818" y="5213362"/>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5400000">
              <a:off x="5400737" y="4260235"/>
              <a:ext cx="371824" cy="537474"/>
            </a:xfrm>
            <a:prstGeom prst="rect">
              <a:avLst/>
            </a:prstGeom>
            <a:noFill/>
          </p:spPr>
          <p:txBody>
            <a:bodyPr wrap="square" rtlCol="0">
              <a:spAutoFit/>
            </a:bodyPr>
            <a:lstStyle/>
            <a:p>
              <a:r>
                <a:rPr lang="en-US" altLang="zh-CN" sz="2800" dirty="0" smtClean="0">
                  <a:latin typeface="Times New Roman" pitchFamily="18" charset="0"/>
                  <a:ea typeface="仿宋_GB2312" pitchFamily="49" charset="-122"/>
                  <a:cs typeface="Times New Roman" pitchFamily="18" charset="0"/>
                </a:rPr>
                <a:t>…</a:t>
              </a:r>
              <a:endParaRPr lang="zh-CN" altLang="en-US" sz="2800" dirty="0">
                <a:latin typeface="Times New Roman" pitchFamily="18" charset="0"/>
                <a:ea typeface="仿宋_GB2312" pitchFamily="49" charset="-122"/>
                <a:cs typeface="Times New Roman" pitchFamily="18" charset="0"/>
              </a:endParaRPr>
            </a:p>
          </p:txBody>
        </p:sp>
        <p:sp>
          <p:nvSpPr>
            <p:cNvPr id="26" name="矩形 25"/>
            <p:cNvSpPr/>
            <p:nvPr/>
          </p:nvSpPr>
          <p:spPr>
            <a:xfrm>
              <a:off x="4500562" y="3071810"/>
              <a:ext cx="857256"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Times New Roman" pitchFamily="18" charset="0"/>
                  <a:ea typeface="仿宋_GB2312" pitchFamily="49" charset="-122"/>
                  <a:cs typeface="Times New Roman" pitchFamily="18" charset="0"/>
                </a:rPr>
                <a:t>进位</a:t>
              </a:r>
              <a:endParaRPr lang="zh-CN" altLang="en-US" sz="2000" dirty="0">
                <a:solidFill>
                  <a:schemeClr val="tx1"/>
                </a:solidFill>
                <a:latin typeface="Times New Roman" pitchFamily="18" charset="0"/>
                <a:ea typeface="仿宋_GB2312" pitchFamily="49" charset="-122"/>
                <a:cs typeface="Times New Roman" pitchFamily="18" charset="0"/>
              </a:endParaRPr>
            </a:p>
          </p:txBody>
        </p:sp>
        <p:cxnSp>
          <p:nvCxnSpPr>
            <p:cNvPr id="27" name="直接箭头连接符 26"/>
            <p:cNvCxnSpPr>
              <a:stCxn id="26" idx="2"/>
              <a:endCxn id="10" idx="0"/>
            </p:cNvCxnSpPr>
            <p:nvPr/>
          </p:nvCxnSpPr>
          <p:spPr>
            <a:xfrm rot="5400000">
              <a:off x="4782078" y="3496202"/>
              <a:ext cx="285752" cy="84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右大括号 30"/>
            <p:cNvSpPr/>
            <p:nvPr/>
          </p:nvSpPr>
          <p:spPr>
            <a:xfrm>
              <a:off x="5715008" y="3746284"/>
              <a:ext cx="142876" cy="1357322"/>
            </a:xfrm>
            <a:prstGeom prst="rightBrace">
              <a:avLst>
                <a:gd name="adj1" fmla="val 30402"/>
                <a:gd name="adj2" fmla="val 50000"/>
              </a:avLst>
            </a:prstGeom>
            <a:noFill/>
            <a:ln w="254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a:off x="5357818" y="5000636"/>
              <a:ext cx="28575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1" idx="1"/>
              <a:endCxn id="26" idx="3"/>
            </p:cNvCxnSpPr>
            <p:nvPr/>
          </p:nvCxnSpPr>
          <p:spPr>
            <a:xfrm rot="10800000">
              <a:off x="5357818" y="3214687"/>
              <a:ext cx="500066" cy="1210259"/>
            </a:xfrm>
            <a:prstGeom prst="bentConnector3">
              <a:avLst>
                <a:gd name="adj1" fmla="val -63497"/>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37</a:t>
            </a:fld>
            <a:endParaRPr lang="en-US" altLang="zh-CN" dirty="0"/>
          </a:p>
        </p:txBody>
      </p:sp>
      <p:sp>
        <p:nvSpPr>
          <p:cNvPr id="29" name="流程图: 可选过程 28">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30" name="流程图: 可选过程 29">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33" name="流程图: 可选过程 32">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35" name="流程图: 可选过程 34">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136564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非线性滤波生成器</a:t>
            </a:r>
            <a:endParaRPr lang="zh-CN" altLang="en-US" dirty="0"/>
          </a:p>
        </p:txBody>
      </p:sp>
      <p:grpSp>
        <p:nvGrpSpPr>
          <p:cNvPr id="73" name="组合 72"/>
          <p:cNvGrpSpPr/>
          <p:nvPr/>
        </p:nvGrpSpPr>
        <p:grpSpPr>
          <a:xfrm>
            <a:off x="1571604" y="1643050"/>
            <a:ext cx="6429420" cy="4226230"/>
            <a:chOff x="1142976" y="1785926"/>
            <a:chExt cx="6429420" cy="4226230"/>
          </a:xfrm>
        </p:grpSpPr>
        <p:sp>
          <p:nvSpPr>
            <p:cNvPr id="7" name="流程图: 延期 6"/>
            <p:cNvSpPr/>
            <p:nvPr/>
          </p:nvSpPr>
          <p:spPr>
            <a:xfrm rot="16200000">
              <a:off x="7143768"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p:cNvSpPr/>
            <p:nvPr/>
          </p:nvSpPr>
          <p:spPr>
            <a:xfrm>
              <a:off x="6500826"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0</a:t>
              </a:r>
              <a:endParaRPr lang="zh-CN" altLang="en-US" sz="1600" dirty="0">
                <a:solidFill>
                  <a:schemeClr val="tx1"/>
                </a:solidFill>
                <a:latin typeface="仿宋_GB2312" pitchFamily="49" charset="-122"/>
                <a:ea typeface="仿宋_GB2312" pitchFamily="49" charset="-122"/>
              </a:endParaRPr>
            </a:p>
          </p:txBody>
        </p:sp>
        <p:sp>
          <p:nvSpPr>
            <p:cNvPr id="9" name="矩形 8"/>
            <p:cNvSpPr/>
            <p:nvPr/>
          </p:nvSpPr>
          <p:spPr>
            <a:xfrm>
              <a:off x="5143504"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1</a:t>
              </a:r>
              <a:endParaRPr lang="zh-CN" altLang="en-US" sz="1600" dirty="0">
                <a:solidFill>
                  <a:schemeClr val="tx1"/>
                </a:solidFill>
                <a:latin typeface="Times New Roman" pitchFamily="18" charset="0"/>
                <a:ea typeface="仿宋_GB2312" pitchFamily="49" charset="-122"/>
                <a:cs typeface="Times New Roman" pitchFamily="18" charset="0"/>
              </a:endParaRPr>
            </a:p>
          </p:txBody>
        </p:sp>
        <p:sp>
          <p:nvSpPr>
            <p:cNvPr id="10" name="矩形 9"/>
            <p:cNvSpPr/>
            <p:nvPr/>
          </p:nvSpPr>
          <p:spPr>
            <a:xfrm>
              <a:off x="2714612"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L-2</a:t>
              </a:r>
              <a:endParaRPr lang="zh-CN" altLang="en-US" sz="1600" dirty="0">
                <a:solidFill>
                  <a:schemeClr val="tx1"/>
                </a:solidFill>
                <a:latin typeface="Times New Roman" pitchFamily="18" charset="0"/>
                <a:ea typeface="仿宋_GB2312" pitchFamily="49" charset="-122"/>
                <a:cs typeface="Times New Roman" pitchFamily="18" charset="0"/>
              </a:endParaRPr>
            </a:p>
          </p:txBody>
        </p:sp>
        <p:sp>
          <p:nvSpPr>
            <p:cNvPr id="11" name="矩形 10"/>
            <p:cNvSpPr/>
            <p:nvPr/>
          </p:nvSpPr>
          <p:spPr>
            <a:xfrm>
              <a:off x="1357290" y="3786190"/>
              <a:ext cx="642942"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2000" dirty="0" smtClean="0">
                  <a:solidFill>
                    <a:schemeClr val="tx1"/>
                  </a:solidFill>
                  <a:latin typeface="仿宋_GB2312" pitchFamily="49" charset="-122"/>
                  <a:ea typeface="仿宋_GB2312" pitchFamily="49" charset="-122"/>
                </a:rPr>
                <a:t>级</a:t>
              </a:r>
              <a:r>
                <a:rPr lang="en-US" altLang="zh-CN" sz="2000" dirty="0" smtClean="0">
                  <a:solidFill>
                    <a:schemeClr val="tx1"/>
                  </a:solidFill>
                  <a:latin typeface="Times New Roman" pitchFamily="18" charset="0"/>
                  <a:ea typeface="仿宋_GB2312" pitchFamily="49" charset="-122"/>
                  <a:cs typeface="Times New Roman" pitchFamily="18" charset="0"/>
                </a:rPr>
                <a:t>L-1</a:t>
              </a:r>
              <a:endParaRPr lang="zh-CN" altLang="en-US" sz="1600" dirty="0">
                <a:solidFill>
                  <a:schemeClr val="tx1"/>
                </a:solidFill>
                <a:latin typeface="Times New Roman" pitchFamily="18" charset="0"/>
                <a:ea typeface="仿宋_GB2312" pitchFamily="49" charset="-122"/>
                <a:cs typeface="Times New Roman" pitchFamily="18" charset="0"/>
              </a:endParaRPr>
            </a:p>
          </p:txBody>
        </p:sp>
        <p:cxnSp>
          <p:nvCxnSpPr>
            <p:cNvPr id="12" name="直接箭头连接符 11"/>
            <p:cNvCxnSpPr>
              <a:stCxn id="8" idx="3"/>
            </p:cNvCxnSpPr>
            <p:nvPr/>
          </p:nvCxnSpPr>
          <p:spPr>
            <a:xfrm>
              <a:off x="7143768" y="4000504"/>
              <a:ext cx="357190" cy="1588"/>
            </a:xfrm>
            <a:prstGeom prst="straightConnector1">
              <a:avLst/>
            </a:prstGeom>
            <a:ln w="254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p:cNvCxnSpPr>
            <p:nvPr/>
          </p:nvCxnSpPr>
          <p:spPr>
            <a:xfrm>
              <a:off x="5786446"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1"/>
            </p:cNvCxnSpPr>
            <p:nvPr/>
          </p:nvCxnSpPr>
          <p:spPr>
            <a:xfrm>
              <a:off x="6143636"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6" idx="2"/>
            </p:cNvCxnSpPr>
            <p:nvPr/>
          </p:nvCxnSpPr>
          <p:spPr>
            <a:xfrm rot="5400000">
              <a:off x="4000496" y="5357826"/>
              <a:ext cx="57150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p:cNvCxnSpPr>
            <p:nvPr/>
          </p:nvCxnSpPr>
          <p:spPr>
            <a:xfrm>
              <a:off x="2000232"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0" idx="1"/>
            </p:cNvCxnSpPr>
            <p:nvPr/>
          </p:nvCxnSpPr>
          <p:spPr>
            <a:xfrm>
              <a:off x="2357422"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5400000" flipH="1" flipV="1">
              <a:off x="7073124" y="3571082"/>
              <a:ext cx="85725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 name="流程图: 联系 18"/>
            <p:cNvSpPr/>
            <p:nvPr/>
          </p:nvSpPr>
          <p:spPr>
            <a:xfrm>
              <a:off x="3659072" y="396394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流程图: 联系 20"/>
            <p:cNvSpPr/>
            <p:nvPr/>
          </p:nvSpPr>
          <p:spPr>
            <a:xfrm>
              <a:off x="6087964" y="396394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流程图: 联系 21"/>
            <p:cNvSpPr/>
            <p:nvPr/>
          </p:nvSpPr>
          <p:spPr>
            <a:xfrm>
              <a:off x="2301750" y="396394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3" name="直接箭头连接符 22"/>
            <p:cNvCxnSpPr>
              <a:stCxn id="10" idx="3"/>
            </p:cNvCxnSpPr>
            <p:nvPr/>
          </p:nvCxnSpPr>
          <p:spPr>
            <a:xfrm>
              <a:off x="3357554"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9" idx="1"/>
            </p:cNvCxnSpPr>
            <p:nvPr/>
          </p:nvCxnSpPr>
          <p:spPr>
            <a:xfrm>
              <a:off x="4786314" y="4000504"/>
              <a:ext cx="35719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flipV="1">
              <a:off x="6929454"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0"/>
            </p:cNvCxnSpPr>
            <p:nvPr/>
          </p:nvCxnSpPr>
          <p:spPr>
            <a:xfrm rot="5400000" flipH="1" flipV="1">
              <a:off x="5732453" y="3552759"/>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9" idx="0"/>
            </p:cNvCxnSpPr>
            <p:nvPr/>
          </p:nvCxnSpPr>
          <p:spPr>
            <a:xfrm rot="5400000" flipH="1" flipV="1">
              <a:off x="3303561" y="3552759"/>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0"/>
            </p:cNvCxnSpPr>
            <p:nvPr/>
          </p:nvCxnSpPr>
          <p:spPr>
            <a:xfrm rot="5400000" flipH="1" flipV="1">
              <a:off x="1946239" y="3552759"/>
              <a:ext cx="820694"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9" name="流程图: 延期 28"/>
            <p:cNvSpPr/>
            <p:nvPr/>
          </p:nvSpPr>
          <p:spPr>
            <a:xfrm rot="16200000">
              <a:off x="5786446"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流程图: 延期 29"/>
            <p:cNvSpPr/>
            <p:nvPr/>
          </p:nvSpPr>
          <p:spPr>
            <a:xfrm rot="16200000">
              <a:off x="3357554"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流程图: 延期 30"/>
            <p:cNvSpPr/>
            <p:nvPr/>
          </p:nvSpPr>
          <p:spPr>
            <a:xfrm rot="16200000">
              <a:off x="2000232" y="2714620"/>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2" name="肘形连接符 31"/>
            <p:cNvCxnSpPr/>
            <p:nvPr/>
          </p:nvCxnSpPr>
          <p:spPr>
            <a:xfrm flipV="1">
              <a:off x="5572132"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3143240"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flipV="1">
              <a:off x="1785918" y="3143248"/>
              <a:ext cx="285752" cy="214314"/>
            </a:xfrm>
            <a:prstGeom prst="bentConnector3">
              <a:avLst>
                <a:gd name="adj1" fmla="val 99655"/>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5" name="流程图: 或者 34"/>
            <p:cNvSpPr/>
            <p:nvPr/>
          </p:nvSpPr>
          <p:spPr>
            <a:xfrm>
              <a:off x="5889416" y="1928802"/>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箭头连接符 35"/>
            <p:cNvCxnSpPr>
              <a:stCxn id="29" idx="3"/>
              <a:endCxn id="35" idx="4"/>
            </p:cNvCxnSpPr>
            <p:nvPr/>
          </p:nvCxnSpPr>
          <p:spPr>
            <a:xfrm rot="16200000" flipV="1">
              <a:off x="5712915" y="2426774"/>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7" name="流程图: 或者 36"/>
            <p:cNvSpPr/>
            <p:nvPr/>
          </p:nvSpPr>
          <p:spPr>
            <a:xfrm>
              <a:off x="3468898" y="1928802"/>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8" name="直接箭头连接符 37"/>
            <p:cNvCxnSpPr>
              <a:stCxn id="30" idx="3"/>
              <a:endCxn id="37" idx="4"/>
            </p:cNvCxnSpPr>
            <p:nvPr/>
          </p:nvCxnSpPr>
          <p:spPr>
            <a:xfrm rot="5400000" flipH="1" flipV="1">
              <a:off x="3288209" y="2426775"/>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9" name="流程图: 或者 38"/>
            <p:cNvSpPr/>
            <p:nvPr/>
          </p:nvSpPr>
          <p:spPr>
            <a:xfrm>
              <a:off x="2111576" y="1928802"/>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0" name="直接箭头连接符 39"/>
            <p:cNvCxnSpPr>
              <a:stCxn id="31" idx="3"/>
              <a:endCxn id="39" idx="4"/>
            </p:cNvCxnSpPr>
            <p:nvPr/>
          </p:nvCxnSpPr>
          <p:spPr>
            <a:xfrm rot="5400000" flipH="1" flipV="1">
              <a:off x="1930887" y="2426775"/>
              <a:ext cx="57150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89"/>
            <p:cNvCxnSpPr>
              <a:stCxn id="7" idx="3"/>
              <a:endCxn id="35" idx="6"/>
            </p:cNvCxnSpPr>
            <p:nvPr/>
          </p:nvCxnSpPr>
          <p:spPr>
            <a:xfrm rot="16200000" flipV="1">
              <a:off x="6391576" y="1748114"/>
              <a:ext cx="678661" cy="1254352"/>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5" idx="2"/>
            </p:cNvCxnSpPr>
            <p:nvPr/>
          </p:nvCxnSpPr>
          <p:spPr>
            <a:xfrm rot="10800000" flipV="1">
              <a:off x="4960722" y="2035958"/>
              <a:ext cx="928694"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37" idx="6"/>
            </p:cNvCxnSpPr>
            <p:nvPr/>
          </p:nvCxnSpPr>
          <p:spPr>
            <a:xfrm rot="10800000" flipV="1">
              <a:off x="3683212" y="2031771"/>
              <a:ext cx="428628" cy="418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7" idx="2"/>
              <a:endCxn id="39" idx="6"/>
            </p:cNvCxnSpPr>
            <p:nvPr/>
          </p:nvCxnSpPr>
          <p:spPr>
            <a:xfrm rot="10800000">
              <a:off x="2325890" y="2035959"/>
              <a:ext cx="114300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9" idx="2"/>
              <a:endCxn id="11" idx="1"/>
            </p:cNvCxnSpPr>
            <p:nvPr/>
          </p:nvCxnSpPr>
          <p:spPr>
            <a:xfrm rot="10800000" flipV="1">
              <a:off x="1357290" y="2035958"/>
              <a:ext cx="754286" cy="1964545"/>
            </a:xfrm>
            <a:prstGeom prst="bentConnector3">
              <a:avLst>
                <a:gd name="adj1" fmla="val 130307"/>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214810" y="1785926"/>
              <a:ext cx="428628"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a:t>
              </a:r>
              <a:endParaRPr lang="zh-CN" altLang="en-US" sz="2000" dirty="0" smtClean="0">
                <a:latin typeface="Times New Roman" pitchFamily="18" charset="0"/>
                <a:cs typeface="Times New Roman" pitchFamily="18" charset="0"/>
              </a:endParaRPr>
            </a:p>
          </p:txBody>
        </p:sp>
        <p:sp>
          <p:nvSpPr>
            <p:cNvPr id="47" name="TextBox 46"/>
            <p:cNvSpPr txBox="1"/>
            <p:nvPr/>
          </p:nvSpPr>
          <p:spPr>
            <a:xfrm>
              <a:off x="4214810" y="2714620"/>
              <a:ext cx="428628"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a:t>
              </a:r>
              <a:endParaRPr lang="zh-CN" altLang="en-US" sz="2000" dirty="0" smtClean="0">
                <a:latin typeface="Times New Roman" pitchFamily="18" charset="0"/>
                <a:cs typeface="Times New Roman" pitchFamily="18" charset="0"/>
              </a:endParaRPr>
            </a:p>
          </p:txBody>
        </p:sp>
        <p:sp>
          <p:nvSpPr>
            <p:cNvPr id="48" name="TextBox 47"/>
            <p:cNvSpPr txBox="1"/>
            <p:nvPr/>
          </p:nvSpPr>
          <p:spPr>
            <a:xfrm>
              <a:off x="4214810" y="3714752"/>
              <a:ext cx="428628"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a:t>
              </a:r>
              <a:endParaRPr lang="zh-CN" altLang="en-US" sz="2000" dirty="0" smtClean="0">
                <a:latin typeface="Times New Roman" pitchFamily="18" charset="0"/>
                <a:cs typeface="Times New Roman" pitchFamily="18" charset="0"/>
              </a:endParaRPr>
            </a:p>
          </p:txBody>
        </p:sp>
        <p:sp>
          <p:nvSpPr>
            <p:cNvPr id="49" name="TextBox 48"/>
            <p:cNvSpPr txBox="1"/>
            <p:nvPr/>
          </p:nvSpPr>
          <p:spPr>
            <a:xfrm>
              <a:off x="6588030" y="3100328"/>
              <a:ext cx="428628" cy="400110"/>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c</a:t>
              </a:r>
              <a:r>
                <a:rPr lang="en-US" altLang="zh-CN" sz="2000" baseline="-25000" dirty="0" err="1" smtClean="0">
                  <a:latin typeface="Times New Roman" pitchFamily="18" charset="0"/>
                  <a:cs typeface="Times New Roman" pitchFamily="18" charset="0"/>
                </a:rPr>
                <a:t>L</a:t>
              </a:r>
              <a:endParaRPr lang="zh-CN" altLang="en-US" sz="2000" baseline="-25000" dirty="0" smtClean="0">
                <a:latin typeface="Times New Roman" pitchFamily="18" charset="0"/>
                <a:cs typeface="Times New Roman" pitchFamily="18" charset="0"/>
              </a:endParaRPr>
            </a:p>
          </p:txBody>
        </p:sp>
        <p:sp>
          <p:nvSpPr>
            <p:cNvPr id="50" name="TextBox 49"/>
            <p:cNvSpPr txBox="1"/>
            <p:nvPr/>
          </p:nvSpPr>
          <p:spPr>
            <a:xfrm>
              <a:off x="5087832" y="3143248"/>
              <a:ext cx="571504"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c</a:t>
              </a:r>
              <a:r>
                <a:rPr lang="en-US" altLang="zh-CN" sz="2000" baseline="-25000" dirty="0" smtClean="0">
                  <a:latin typeface="Times New Roman" pitchFamily="18" charset="0"/>
                  <a:cs typeface="Times New Roman" pitchFamily="18" charset="0"/>
                </a:rPr>
                <a:t>L-1</a:t>
              </a:r>
              <a:endParaRPr lang="zh-CN" altLang="en-US" sz="2000" baseline="-25000" dirty="0" smtClean="0">
                <a:latin typeface="Times New Roman" pitchFamily="18" charset="0"/>
                <a:cs typeface="Times New Roman" pitchFamily="18" charset="0"/>
              </a:endParaRPr>
            </a:p>
          </p:txBody>
        </p:sp>
        <p:sp>
          <p:nvSpPr>
            <p:cNvPr id="51" name="TextBox 50"/>
            <p:cNvSpPr txBox="1"/>
            <p:nvPr/>
          </p:nvSpPr>
          <p:spPr>
            <a:xfrm>
              <a:off x="2786050" y="3071810"/>
              <a:ext cx="428628"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c</a:t>
              </a:r>
              <a:r>
                <a:rPr lang="en-US" altLang="zh-CN" sz="2000" baseline="-25000" dirty="0" smtClean="0">
                  <a:latin typeface="Times New Roman" pitchFamily="18" charset="0"/>
                  <a:cs typeface="Times New Roman" pitchFamily="18" charset="0"/>
                </a:rPr>
                <a:t>2</a:t>
              </a:r>
              <a:endParaRPr lang="zh-CN" altLang="en-US" sz="2000" baseline="-25000" dirty="0" smtClean="0">
                <a:latin typeface="Times New Roman" pitchFamily="18" charset="0"/>
                <a:cs typeface="Times New Roman" pitchFamily="18" charset="0"/>
              </a:endParaRPr>
            </a:p>
          </p:txBody>
        </p:sp>
        <p:sp>
          <p:nvSpPr>
            <p:cNvPr id="52" name="TextBox 51"/>
            <p:cNvSpPr txBox="1"/>
            <p:nvPr/>
          </p:nvSpPr>
          <p:spPr>
            <a:xfrm>
              <a:off x="1428728" y="3071810"/>
              <a:ext cx="428628" cy="400110"/>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c</a:t>
              </a:r>
              <a:r>
                <a:rPr lang="en-US" altLang="zh-CN" sz="2000" baseline="-25000" dirty="0" smtClean="0">
                  <a:latin typeface="Times New Roman" pitchFamily="18" charset="0"/>
                  <a:cs typeface="Times New Roman" pitchFamily="18" charset="0"/>
                </a:rPr>
                <a:t>1</a:t>
              </a:r>
              <a:endParaRPr lang="zh-CN" altLang="en-US" sz="2000" baseline="-25000" dirty="0" smtClean="0">
                <a:latin typeface="Times New Roman" pitchFamily="18" charset="0"/>
                <a:cs typeface="Times New Roman" pitchFamily="18" charset="0"/>
              </a:endParaRPr>
            </a:p>
          </p:txBody>
        </p:sp>
        <p:sp>
          <p:nvSpPr>
            <p:cNvPr id="53" name="TextBox 52"/>
            <p:cNvSpPr txBox="1"/>
            <p:nvPr/>
          </p:nvSpPr>
          <p:spPr>
            <a:xfrm>
              <a:off x="1142976" y="2743138"/>
              <a:ext cx="428628" cy="400110"/>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s</a:t>
              </a:r>
              <a:r>
                <a:rPr lang="en-US" altLang="zh-CN" sz="2000" baseline="-25000" dirty="0" err="1" smtClean="0">
                  <a:latin typeface="Times New Roman" pitchFamily="18" charset="0"/>
                  <a:cs typeface="Times New Roman" pitchFamily="18" charset="0"/>
                </a:rPr>
                <a:t>j</a:t>
              </a:r>
              <a:endParaRPr lang="zh-CN" altLang="en-US" sz="2000" baseline="-25000" dirty="0" smtClean="0">
                <a:latin typeface="Times New Roman" pitchFamily="18" charset="0"/>
                <a:cs typeface="Times New Roman" pitchFamily="18" charset="0"/>
              </a:endParaRPr>
            </a:p>
          </p:txBody>
        </p:sp>
        <p:sp>
          <p:nvSpPr>
            <p:cNvPr id="54" name="TextBox 53"/>
            <p:cNvSpPr txBox="1"/>
            <p:nvPr/>
          </p:nvSpPr>
          <p:spPr>
            <a:xfrm>
              <a:off x="3786182" y="5612046"/>
              <a:ext cx="1000132" cy="400110"/>
            </a:xfrm>
            <a:prstGeom prst="rect">
              <a:avLst/>
            </a:prstGeom>
            <a:noFill/>
          </p:spPr>
          <p:txBody>
            <a:bodyPr wrap="square" rtlCol="0">
              <a:spAutoFit/>
            </a:bodyPr>
            <a:lstStyle/>
            <a:p>
              <a:r>
                <a:rPr lang="zh-CN" altLang="en-US" sz="2000" dirty="0" smtClean="0">
                  <a:latin typeface="仿宋_GB2312" pitchFamily="49" charset="-122"/>
                  <a:ea typeface="仿宋_GB2312" pitchFamily="49" charset="-122"/>
                  <a:cs typeface="Times New Roman" pitchFamily="18" charset="0"/>
                </a:rPr>
                <a:t>密钥流</a:t>
              </a:r>
              <a:endParaRPr lang="zh-CN" altLang="en-US" sz="2000" baseline="-25000" dirty="0" smtClean="0">
                <a:latin typeface="仿宋_GB2312" pitchFamily="49" charset="-122"/>
                <a:ea typeface="仿宋_GB2312" pitchFamily="49" charset="-122"/>
                <a:cs typeface="Times New Roman" pitchFamily="18" charset="0"/>
              </a:endParaRPr>
            </a:p>
          </p:txBody>
        </p:sp>
        <p:sp>
          <p:nvSpPr>
            <p:cNvPr id="56" name="矩形 55"/>
            <p:cNvSpPr/>
            <p:nvPr/>
          </p:nvSpPr>
          <p:spPr>
            <a:xfrm>
              <a:off x="1357290" y="4714884"/>
              <a:ext cx="5857916" cy="357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Times New Roman" pitchFamily="18" charset="0"/>
                  <a:ea typeface="仿宋_GB2312" pitchFamily="49" charset="-122"/>
                  <a:cs typeface="Times New Roman" pitchFamily="18" charset="0"/>
                </a:rPr>
                <a:t>f</a:t>
              </a:r>
              <a:endParaRPr lang="zh-CN" altLang="en-US" sz="1600" dirty="0">
                <a:solidFill>
                  <a:schemeClr val="tx1"/>
                </a:solidFill>
                <a:latin typeface="Times New Roman" pitchFamily="18" charset="0"/>
                <a:ea typeface="仿宋_GB2312" pitchFamily="49" charset="-122"/>
                <a:cs typeface="Times New Roman" pitchFamily="18" charset="0"/>
              </a:endParaRPr>
            </a:p>
          </p:txBody>
        </p:sp>
        <p:cxnSp>
          <p:nvCxnSpPr>
            <p:cNvPr id="62" name="直接箭头连接符 61"/>
            <p:cNvCxnSpPr/>
            <p:nvPr/>
          </p:nvCxnSpPr>
          <p:spPr>
            <a:xfrm rot="5400000">
              <a:off x="6592201" y="4481596"/>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5400000">
              <a:off x="5235688" y="4464058"/>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rot="5400000">
              <a:off x="2806796" y="4464058"/>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rot="5400000">
              <a:off x="1449474" y="4464058"/>
              <a:ext cx="500067"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sp>
        <p:nvSpPr>
          <p:cNvPr id="58" name="流程图: 可选过程 5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59" name="流程图: 可选过程 5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60" name="流程图: 可选过程 5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61" name="流程图: 可选过程 60">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7467682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密钥界：</a:t>
            </a:r>
            <a:endParaRPr lang="en-US" altLang="zh-CN" dirty="0" smtClean="0"/>
          </a:p>
          <a:p>
            <a:pPr lvl="1"/>
            <a:r>
              <a:rPr lang="zh-CN" altLang="en-US" dirty="0" smtClean="0"/>
              <a:t>假设一个非线性滤波生成器由一个长为</a:t>
            </a:r>
            <a:r>
              <a:rPr lang="en-US" altLang="zh-CN" dirty="0" smtClean="0"/>
              <a:t>L</a:t>
            </a:r>
            <a:r>
              <a:rPr lang="zh-CN" altLang="en-US" dirty="0" smtClean="0"/>
              <a:t>的最长</a:t>
            </a:r>
            <a:r>
              <a:rPr lang="en-US" altLang="zh-CN" dirty="0" smtClean="0"/>
              <a:t>LFSR</a:t>
            </a:r>
            <a:r>
              <a:rPr lang="zh-CN" altLang="en-US" dirty="0" smtClean="0"/>
              <a:t>和一个非线性次数为</a:t>
            </a:r>
            <a:r>
              <a:rPr lang="en-US" altLang="zh-CN" dirty="0" smtClean="0"/>
              <a:t>m</a:t>
            </a:r>
            <a:r>
              <a:rPr lang="zh-CN" altLang="en-US" dirty="0" smtClean="0"/>
              <a:t>的滤波函数</a:t>
            </a:r>
            <a:r>
              <a:rPr lang="en-US" altLang="zh-CN" dirty="0" smtClean="0"/>
              <a:t>f</a:t>
            </a:r>
            <a:r>
              <a:rPr lang="zh-CN" altLang="en-US" dirty="0" smtClean="0"/>
              <a:t>组成，则密钥流的线性复杂度至多为</a:t>
            </a:r>
            <a:endParaRPr lang="en-US" altLang="zh-CN" dirty="0" smtClean="0"/>
          </a:p>
          <a:p>
            <a:endParaRPr lang="en-US" altLang="zh-CN" dirty="0" smtClean="0"/>
          </a:p>
          <a:p>
            <a:endParaRPr lang="en-US" altLang="zh-CN" dirty="0" smtClean="0"/>
          </a:p>
          <a:p>
            <a:r>
              <a:rPr lang="zh-CN" altLang="en-US" dirty="0" smtClean="0">
                <a:solidFill>
                  <a:srgbClr val="FF0000"/>
                </a:solidFill>
              </a:rPr>
              <a:t>背包生成器</a:t>
            </a:r>
            <a:r>
              <a:rPr lang="zh-CN" altLang="en-US" dirty="0" smtClean="0"/>
              <a:t>：</a:t>
            </a:r>
            <a:endParaRPr lang="en-US" altLang="zh-CN" dirty="0" smtClean="0"/>
          </a:p>
          <a:p>
            <a:pPr lvl="1"/>
            <a:r>
              <a:rPr lang="zh-CN" altLang="en-US" dirty="0" smtClean="0"/>
              <a:t>由一个长为</a:t>
            </a:r>
            <a:r>
              <a:rPr lang="en-US" altLang="zh-CN" dirty="0" smtClean="0"/>
              <a:t>L</a:t>
            </a:r>
            <a:r>
              <a:rPr lang="zh-CN" altLang="en-US" dirty="0" smtClean="0"/>
              <a:t>的最长</a:t>
            </a:r>
            <a:r>
              <a:rPr lang="en-US" altLang="zh-CN" dirty="0" smtClean="0"/>
              <a:t>LFSR</a:t>
            </a:r>
            <a:r>
              <a:rPr lang="zh-CN" altLang="en-US" dirty="0" smtClean="0"/>
              <a:t>和一个模数</a:t>
            </a:r>
            <a:r>
              <a:rPr lang="en-US" altLang="zh-CN" dirty="0" smtClean="0"/>
              <a:t>Q=2</a:t>
            </a:r>
            <a:r>
              <a:rPr lang="en-US" altLang="zh-CN" baseline="30000" dirty="0" smtClean="0"/>
              <a:t>L</a:t>
            </a:r>
            <a:r>
              <a:rPr lang="zh-CN" altLang="en-US" dirty="0" smtClean="0"/>
              <a:t>定义而成。</a:t>
            </a:r>
            <a:endParaRPr lang="en-US" altLang="zh-CN" dirty="0" smtClean="0"/>
          </a:p>
          <a:p>
            <a:pPr lvl="1"/>
            <a:r>
              <a:rPr lang="zh-CN" altLang="en-US" dirty="0" smtClean="0"/>
              <a:t>密钥由</a:t>
            </a:r>
            <a:r>
              <a:rPr lang="en-US" altLang="zh-CN" dirty="0" smtClean="0"/>
              <a:t>L</a:t>
            </a:r>
            <a:r>
              <a:rPr lang="zh-CN" altLang="en-US" dirty="0" smtClean="0"/>
              <a:t>个长</a:t>
            </a:r>
            <a:r>
              <a:rPr lang="en-US" altLang="zh-CN" dirty="0" smtClean="0"/>
              <a:t>L</a:t>
            </a:r>
            <a:r>
              <a:rPr lang="zh-CN" altLang="en-US" dirty="0" smtClean="0"/>
              <a:t>比特、重量为</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t>
            </a:r>
            <a:r>
              <a:rPr lang="en-US" altLang="zh-CN" dirty="0" err="1" smtClean="0"/>
              <a:t>a</a:t>
            </a:r>
            <a:r>
              <a:rPr lang="en-US" altLang="zh-CN" baseline="-25000" dirty="0" err="1" smtClean="0"/>
              <a:t>L</a:t>
            </a:r>
            <a:r>
              <a:rPr lang="zh-CN" altLang="en-US" dirty="0" smtClean="0"/>
              <a:t>的背包整数及</a:t>
            </a:r>
            <a:r>
              <a:rPr lang="en-US" altLang="zh-CN" dirty="0" smtClean="0"/>
              <a:t>LFSR</a:t>
            </a:r>
            <a:r>
              <a:rPr lang="zh-CN" altLang="en-US" dirty="0" smtClean="0"/>
              <a:t>初始状态组成。</a:t>
            </a:r>
            <a:endParaRPr lang="en-US" altLang="zh-CN" dirty="0" smtClean="0"/>
          </a:p>
          <a:p>
            <a:pPr lvl="1"/>
            <a:r>
              <a:rPr lang="zh-CN" altLang="en-US" dirty="0" smtClean="0"/>
              <a:t>在时刻</a:t>
            </a:r>
            <a:r>
              <a:rPr lang="en-US" altLang="zh-CN" dirty="0" smtClean="0"/>
              <a:t>j</a:t>
            </a:r>
            <a:r>
              <a:rPr lang="zh-CN" altLang="en-US" dirty="0" smtClean="0"/>
              <a:t>，计算                    ，其中</a:t>
            </a:r>
            <a:r>
              <a:rPr lang="en-US" altLang="zh-CN" dirty="0" smtClean="0"/>
              <a:t>x</a:t>
            </a:r>
            <a:r>
              <a:rPr lang="en-US" altLang="zh-CN" baseline="-25000" dirty="0" smtClean="0"/>
              <a:t>i</a:t>
            </a:r>
            <a:r>
              <a:rPr lang="zh-CN" altLang="en-US" dirty="0" smtClean="0"/>
              <a:t>是</a:t>
            </a:r>
            <a:r>
              <a:rPr lang="en-US" altLang="zh-CN" dirty="0" smtClean="0"/>
              <a:t>LFSR</a:t>
            </a:r>
            <a:r>
              <a:rPr lang="zh-CN" altLang="en-US" dirty="0" smtClean="0"/>
              <a:t>的各级状态</a:t>
            </a:r>
            <a:endParaRPr lang="en-US" altLang="zh-CN" dirty="0" smtClean="0"/>
          </a:p>
          <a:p>
            <a:pPr lvl="1"/>
            <a:r>
              <a:rPr lang="zh-CN" altLang="en-US" dirty="0" smtClean="0"/>
              <a:t>将</a:t>
            </a:r>
            <a:r>
              <a:rPr lang="en-US" altLang="zh-CN" dirty="0" err="1" smtClean="0"/>
              <a:t>S</a:t>
            </a:r>
            <a:r>
              <a:rPr lang="en-US" altLang="zh-CN" baseline="-25000" dirty="0" err="1" smtClean="0"/>
              <a:t>j</a:t>
            </a:r>
            <a:r>
              <a:rPr lang="zh-CN" altLang="en-US" dirty="0" smtClean="0"/>
              <a:t>被选择的位输出形成密钥流的一部分。</a:t>
            </a:r>
            <a:endParaRPr lang="en-US" altLang="zh-CN" dirty="0" smtClean="0"/>
          </a:p>
        </p:txBody>
      </p:sp>
      <p:graphicFrame>
        <p:nvGraphicFramePr>
          <p:cNvPr id="6" name="对象 5"/>
          <p:cNvGraphicFramePr>
            <a:graphicFrameLocks noChangeAspect="1"/>
          </p:cNvGraphicFramePr>
          <p:nvPr>
            <p:extLst>
              <p:ext uri="{D42A27DB-BD31-4B8C-83A1-F6EECF244321}">
                <p14:modId xmlns:p14="http://schemas.microsoft.com/office/powerpoint/2010/main" val="2427289450"/>
              </p:ext>
            </p:extLst>
          </p:nvPr>
        </p:nvGraphicFramePr>
        <p:xfrm>
          <a:off x="3851920" y="2564904"/>
          <a:ext cx="1651000" cy="930275"/>
        </p:xfrm>
        <a:graphic>
          <a:graphicData uri="http://schemas.openxmlformats.org/presentationml/2006/ole">
            <mc:AlternateContent xmlns:mc="http://schemas.openxmlformats.org/markup-compatibility/2006">
              <mc:Choice xmlns:v="urn:schemas-microsoft-com:vml" Requires="v">
                <p:oleObj spid="_x0000_s4410" name="Equation" r:id="rId3" imgW="698400" imgH="393480" progId="Equation.DSMT4">
                  <p:embed/>
                </p:oleObj>
              </mc:Choice>
              <mc:Fallback>
                <p:oleObj name="Equation" r:id="rId3" imgW="6984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564904"/>
                        <a:ext cx="165100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10096231"/>
              </p:ext>
            </p:extLst>
          </p:nvPr>
        </p:nvGraphicFramePr>
        <p:xfrm>
          <a:off x="3119165" y="4914333"/>
          <a:ext cx="2820987" cy="688975"/>
        </p:xfrm>
        <a:graphic>
          <a:graphicData uri="http://schemas.openxmlformats.org/presentationml/2006/ole">
            <mc:AlternateContent xmlns:mc="http://schemas.openxmlformats.org/markup-compatibility/2006">
              <mc:Choice xmlns:v="urn:schemas-microsoft-com:vml" Requires="v">
                <p:oleObj spid="_x0000_s4411" name="Equation" r:id="rId5" imgW="1193760" imgH="291960" progId="Equation.DSMT4">
                  <p:embed/>
                </p:oleObj>
              </mc:Choice>
              <mc:Fallback>
                <p:oleObj name="Equation" r:id="rId5" imgW="1193760" imgH="29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9165" y="4914333"/>
                        <a:ext cx="2820987"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39</a:t>
            </a:fld>
            <a:endParaRPr lang="en-US" altLang="zh-CN" dirty="0"/>
          </a:p>
        </p:txBody>
      </p:sp>
      <p:sp>
        <p:nvSpPr>
          <p:cNvPr id="9" name="流程图: 可选过程 8">
            <a:hlinkClick r:id="rId7"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10" name="流程图: 可选过程 9">
            <a:hlinkClick r:id="rId8"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11" name="流程图: 可选过程 10">
            <a:hlinkClick r:id="rId9"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2" name="流程图: 可选过程 11">
            <a:hlinkClick r:id="rId10"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502906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r>
              <a:rPr lang="zh-CN" altLang="en-US" dirty="0" smtClean="0">
                <a:solidFill>
                  <a:srgbClr val="FF0000"/>
                </a:solidFill>
                <a:latin typeface="仿宋_GB2312" pitchFamily="49" charset="-122"/>
              </a:rPr>
              <a:t>流密码，又称序列密码</a:t>
            </a:r>
            <a:r>
              <a:rPr lang="zh-CN" altLang="en-US" dirty="0" smtClean="0">
                <a:latin typeface="仿宋_GB2312" pitchFamily="49" charset="-122"/>
              </a:rPr>
              <a:t>，它逐个比特处理信息</a:t>
            </a:r>
            <a:endParaRPr lang="en-AU" altLang="zh-CN" dirty="0" smtClean="0">
              <a:latin typeface="仿宋_GB2312" pitchFamily="49" charset="-122"/>
            </a:endParaRPr>
          </a:p>
          <a:p>
            <a:r>
              <a:rPr lang="zh-CN" altLang="en-US" dirty="0" smtClean="0">
                <a:latin typeface="仿宋_GB2312" pitchFamily="49" charset="-122"/>
              </a:rPr>
              <a:t>典型流密码体制</a:t>
            </a:r>
            <a:endParaRPr lang="en-US" altLang="zh-CN" dirty="0" smtClean="0">
              <a:latin typeface="仿宋_GB2312" pitchFamily="49" charset="-122"/>
            </a:endParaRPr>
          </a:p>
          <a:p>
            <a:pPr lvl="1"/>
            <a:r>
              <a:rPr lang="zh-CN" altLang="en-US" dirty="0" smtClean="0">
                <a:latin typeface="仿宋_GB2312" pitchFamily="49" charset="-122"/>
              </a:rPr>
              <a:t>使用</a:t>
            </a:r>
            <a:r>
              <a:rPr lang="zh-CN" altLang="en-US" dirty="0" smtClean="0">
                <a:solidFill>
                  <a:srgbClr val="FF0000"/>
                </a:solidFill>
                <a:latin typeface="仿宋_GB2312" pitchFamily="49" charset="-122"/>
              </a:rPr>
              <a:t>（伪）随机数序列</a:t>
            </a:r>
            <a:r>
              <a:rPr lang="zh-CN" altLang="en-US" dirty="0" smtClean="0">
                <a:latin typeface="仿宋_GB2312" pitchFamily="49" charset="-122"/>
              </a:rPr>
              <a:t>做加密密钥流</a:t>
            </a:r>
            <a:endParaRPr lang="en-AU" altLang="zh-CN" dirty="0" smtClean="0">
              <a:latin typeface="仿宋_GB2312" pitchFamily="49" charset="-122"/>
            </a:endParaRPr>
          </a:p>
          <a:p>
            <a:pPr lvl="1"/>
            <a:r>
              <a:rPr lang="zh-CN" altLang="en-US" dirty="0" smtClean="0">
                <a:latin typeface="仿宋_GB2312" pitchFamily="49" charset="-122"/>
              </a:rPr>
              <a:t>加密、解密算法</a:t>
            </a:r>
            <a:endParaRPr lang="en-US" altLang="zh-CN" dirty="0" smtClean="0">
              <a:latin typeface="仿宋_GB2312" pitchFamily="49" charset="-122"/>
            </a:endParaRPr>
          </a:p>
          <a:p>
            <a:pPr lvl="2"/>
            <a:r>
              <a:rPr lang="zh-CN" altLang="en-US" dirty="0" smtClean="0">
                <a:latin typeface="仿宋_GB2312" pitchFamily="49" charset="-122"/>
              </a:rPr>
              <a:t>加密密钥流与明文流按比特异或 </a:t>
            </a:r>
            <a:r>
              <a:rPr lang="en-AU" altLang="zh-CN" sz="1800" dirty="0" err="1" smtClean="0">
                <a:ea typeface="宋体" pitchFamily="2" charset="-122"/>
                <a:cs typeface="Times New Roman" pitchFamily="18" charset="0"/>
              </a:rPr>
              <a:t>C</a:t>
            </a:r>
            <a:r>
              <a:rPr lang="en-AU" altLang="zh-CN" sz="1800" baseline="-25000" dirty="0" err="1" smtClean="0">
                <a:ea typeface="宋体" pitchFamily="2" charset="-122"/>
                <a:cs typeface="Times New Roman" pitchFamily="18" charset="0"/>
              </a:rPr>
              <a:t>i</a:t>
            </a:r>
            <a:r>
              <a:rPr lang="en-AU" altLang="zh-CN" sz="1800" dirty="0" smtClean="0">
                <a:ea typeface="宋体" pitchFamily="2" charset="-122"/>
                <a:cs typeface="Times New Roman" pitchFamily="18" charset="0"/>
              </a:rPr>
              <a:t> = M</a:t>
            </a:r>
            <a:r>
              <a:rPr lang="en-AU" altLang="zh-CN" sz="1800" baseline="-25000" dirty="0" smtClean="0">
                <a:ea typeface="宋体" pitchFamily="2" charset="-122"/>
                <a:cs typeface="Times New Roman" pitchFamily="18" charset="0"/>
              </a:rPr>
              <a:t>i</a:t>
            </a:r>
            <a:r>
              <a:rPr lang="en-AU" altLang="zh-CN" sz="1800" dirty="0" smtClean="0">
                <a:ea typeface="宋体" pitchFamily="2" charset="-122"/>
                <a:cs typeface="Times New Roman" pitchFamily="18" charset="0"/>
              </a:rPr>
              <a:t> </a:t>
            </a:r>
            <a:r>
              <a:rPr lang="en-AU" altLang="zh-CN" dirty="0" smtClean="0">
                <a:ea typeface="宋体" pitchFamily="2" charset="-122"/>
                <a:cs typeface="Times New Roman" pitchFamily="18" charset="0"/>
                <a:sym typeface="Symbol"/>
              </a:rPr>
              <a:t></a:t>
            </a:r>
            <a:r>
              <a:rPr lang="en-AU" altLang="zh-CN" sz="1800" dirty="0" err="1" smtClean="0">
                <a:ea typeface="宋体" pitchFamily="2" charset="-122"/>
                <a:cs typeface="Times New Roman" pitchFamily="18" charset="0"/>
              </a:rPr>
              <a:t>StreamKey</a:t>
            </a:r>
            <a:r>
              <a:rPr lang="en-AU" altLang="zh-CN" sz="1800" baseline="-25000" dirty="0" err="1" smtClean="0">
                <a:ea typeface="宋体" pitchFamily="2" charset="-122"/>
                <a:cs typeface="Times New Roman" pitchFamily="18" charset="0"/>
              </a:rPr>
              <a:t>i</a:t>
            </a:r>
            <a:r>
              <a:rPr lang="en-AU" altLang="zh-CN" sz="1800" dirty="0" smtClean="0">
                <a:ea typeface="宋体" pitchFamily="2" charset="-122"/>
                <a:cs typeface="Times New Roman" pitchFamily="18" charset="0"/>
              </a:rPr>
              <a:t> </a:t>
            </a:r>
            <a:endParaRPr lang="en-US" altLang="zh-CN" sz="1800" dirty="0" smtClean="0">
              <a:ea typeface="宋体" pitchFamily="2" charset="-122"/>
              <a:cs typeface="Times New Roman" pitchFamily="18" charset="0"/>
            </a:endParaRPr>
          </a:p>
          <a:p>
            <a:endParaRPr lang="en-US" altLang="zh-CN" dirty="0" smtClean="0">
              <a:latin typeface="仿宋_GB2312" pitchFamily="49" charset="-122"/>
            </a:endParaRPr>
          </a:p>
          <a:p>
            <a:endParaRPr lang="en-AU" altLang="zh-CN" dirty="0" smtClean="0">
              <a:ea typeface="宋体" pitchFamily="2" charset="-122"/>
            </a:endParaRPr>
          </a:p>
        </p:txBody>
      </p:sp>
      <p:sp>
        <p:nvSpPr>
          <p:cNvPr id="2" name="标题 1"/>
          <p:cNvSpPr>
            <a:spLocks noGrp="1"/>
          </p:cNvSpPr>
          <p:nvPr>
            <p:ph type="title"/>
          </p:nvPr>
        </p:nvSpPr>
        <p:spPr/>
        <p:txBody>
          <a:bodyPr/>
          <a:lstStyle/>
          <a:p>
            <a:endParaRPr lang="zh-CN" altLang="en-US" dirty="0"/>
          </a:p>
        </p:txBody>
      </p:sp>
      <p:grpSp>
        <p:nvGrpSpPr>
          <p:cNvPr id="67" name="组合 66"/>
          <p:cNvGrpSpPr/>
          <p:nvPr/>
        </p:nvGrpSpPr>
        <p:grpSpPr>
          <a:xfrm>
            <a:off x="1331640" y="3577974"/>
            <a:ext cx="6912767" cy="2164574"/>
            <a:chOff x="559687" y="3857628"/>
            <a:chExt cx="7989420" cy="2738542"/>
          </a:xfrm>
        </p:grpSpPr>
        <p:sp>
          <p:nvSpPr>
            <p:cNvPr id="23" name="圆柱形 22"/>
            <p:cNvSpPr/>
            <p:nvPr/>
          </p:nvSpPr>
          <p:spPr>
            <a:xfrm rot="5400000">
              <a:off x="4572000" y="5214950"/>
              <a:ext cx="142876" cy="1571636"/>
            </a:xfrm>
            <a:prstGeom prst="can">
              <a:avLst>
                <a:gd name="adj" fmla="val 39713"/>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itchFamily="49" charset="-122"/>
                <a:ea typeface="楷体" pitchFamily="49" charset="-122"/>
              </a:endParaRPr>
            </a:p>
          </p:txBody>
        </p:sp>
        <p:sp>
          <p:nvSpPr>
            <p:cNvPr id="34" name="TextBox 33"/>
            <p:cNvSpPr txBox="1"/>
            <p:nvPr/>
          </p:nvSpPr>
          <p:spPr>
            <a:xfrm>
              <a:off x="2307373" y="3857628"/>
              <a:ext cx="948628" cy="467266"/>
            </a:xfrm>
            <a:prstGeom prst="rect">
              <a:avLst/>
            </a:prstGeom>
            <a:noFill/>
          </p:spPr>
          <p:txBody>
            <a:bodyPr wrap="square" rtlCol="0">
              <a:spAutoFit/>
            </a:bodyPr>
            <a:lstStyle/>
            <a:p>
              <a:pPr algn="ctr"/>
              <a:r>
                <a:rPr lang="zh-CN" altLang="en-US" dirty="0" smtClean="0">
                  <a:latin typeface="楷体" pitchFamily="49" charset="-122"/>
                  <a:ea typeface="楷体" pitchFamily="49" charset="-122"/>
                  <a:cs typeface="Times New Roman" pitchFamily="18" charset="0"/>
                </a:rPr>
                <a:t>密钥</a:t>
              </a:r>
              <a:r>
                <a:rPr lang="en-US" altLang="zh-CN" dirty="0" smtClean="0">
                  <a:latin typeface="楷体" pitchFamily="49" charset="-122"/>
                  <a:ea typeface="楷体" pitchFamily="49" charset="-122"/>
                  <a:cs typeface="Times New Roman" pitchFamily="18" charset="0"/>
                </a:rPr>
                <a:t>K</a:t>
              </a:r>
              <a:endParaRPr lang="zh-CN" altLang="en-US" dirty="0">
                <a:latin typeface="楷体" pitchFamily="49" charset="-122"/>
                <a:ea typeface="楷体" pitchFamily="49" charset="-122"/>
                <a:cs typeface="Times New Roman" pitchFamily="18" charset="0"/>
              </a:endParaRPr>
            </a:p>
          </p:txBody>
        </p:sp>
        <p:sp>
          <p:nvSpPr>
            <p:cNvPr id="35" name="TextBox 34"/>
            <p:cNvSpPr txBox="1"/>
            <p:nvPr/>
          </p:nvSpPr>
          <p:spPr>
            <a:xfrm>
              <a:off x="5946895" y="3857628"/>
              <a:ext cx="967107" cy="467266"/>
            </a:xfrm>
            <a:prstGeom prst="rect">
              <a:avLst/>
            </a:prstGeom>
            <a:noFill/>
          </p:spPr>
          <p:txBody>
            <a:bodyPr wrap="square" rtlCol="0">
              <a:spAutoFit/>
            </a:bodyPr>
            <a:lstStyle/>
            <a:p>
              <a:pPr algn="ctr"/>
              <a:r>
                <a:rPr lang="zh-CN" altLang="en-US" dirty="0" smtClean="0">
                  <a:latin typeface="楷体" pitchFamily="49" charset="-122"/>
                  <a:ea typeface="楷体" pitchFamily="49" charset="-122"/>
                  <a:cs typeface="Times New Roman" pitchFamily="18" charset="0"/>
                </a:rPr>
                <a:t>密钥</a:t>
              </a:r>
              <a:r>
                <a:rPr lang="en-US" altLang="zh-CN" dirty="0" smtClean="0">
                  <a:latin typeface="楷体" pitchFamily="49" charset="-122"/>
                  <a:ea typeface="楷体" pitchFamily="49" charset="-122"/>
                  <a:cs typeface="Times New Roman" pitchFamily="18" charset="0"/>
                </a:rPr>
                <a:t>K</a:t>
              </a:r>
              <a:endParaRPr lang="zh-CN" altLang="en-US" dirty="0">
                <a:latin typeface="楷体" pitchFamily="49" charset="-122"/>
                <a:ea typeface="楷体" pitchFamily="49" charset="-122"/>
                <a:cs typeface="Times New Roman" pitchFamily="18" charset="0"/>
              </a:endParaRPr>
            </a:p>
          </p:txBody>
        </p:sp>
        <p:grpSp>
          <p:nvGrpSpPr>
            <p:cNvPr id="57" name="组合 56"/>
            <p:cNvGrpSpPr/>
            <p:nvPr/>
          </p:nvGrpSpPr>
          <p:grpSpPr>
            <a:xfrm>
              <a:off x="2000232" y="4429132"/>
              <a:ext cx="1571636" cy="2167038"/>
              <a:chOff x="2000232" y="4429132"/>
              <a:chExt cx="1571636" cy="2167038"/>
            </a:xfrm>
          </p:grpSpPr>
          <p:sp>
            <p:nvSpPr>
              <p:cNvPr id="49" name="矩形 48"/>
              <p:cNvSpPr/>
              <p:nvPr/>
            </p:nvSpPr>
            <p:spPr>
              <a:xfrm>
                <a:off x="2000232" y="4429132"/>
                <a:ext cx="1571636" cy="21431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楷体" pitchFamily="49" charset="-122"/>
                  <a:ea typeface="楷体" pitchFamily="49" charset="-122"/>
                </a:endParaRPr>
              </a:p>
            </p:txBody>
          </p:sp>
          <p:sp>
            <p:nvSpPr>
              <p:cNvPr id="8" name="矩形 7"/>
              <p:cNvSpPr/>
              <p:nvPr/>
            </p:nvSpPr>
            <p:spPr>
              <a:xfrm>
                <a:off x="2143108" y="4714884"/>
                <a:ext cx="1285884" cy="64294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楷体" pitchFamily="49" charset="-122"/>
                    <a:ea typeface="楷体" pitchFamily="49" charset="-122"/>
                  </a:rPr>
                  <a:t>伪随机数发生器</a:t>
                </a:r>
                <a:endParaRPr lang="zh-CN" altLang="en-US" sz="1600" dirty="0">
                  <a:solidFill>
                    <a:schemeClr val="tx1"/>
                  </a:solidFill>
                  <a:latin typeface="楷体" pitchFamily="49" charset="-122"/>
                  <a:ea typeface="楷体" pitchFamily="49" charset="-122"/>
                </a:endParaRPr>
              </a:p>
            </p:txBody>
          </p:sp>
          <p:sp>
            <p:nvSpPr>
              <p:cNvPr id="10" name="流程图: 或者 9"/>
              <p:cNvSpPr/>
              <p:nvPr/>
            </p:nvSpPr>
            <p:spPr>
              <a:xfrm>
                <a:off x="2643174" y="5857892"/>
                <a:ext cx="285752" cy="285752"/>
              </a:xfrm>
              <a:prstGeom prst="flowChar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itchFamily="49" charset="-122"/>
                  <a:ea typeface="楷体" pitchFamily="49" charset="-122"/>
                </a:endParaRPr>
              </a:p>
            </p:txBody>
          </p:sp>
          <p:cxnSp>
            <p:nvCxnSpPr>
              <p:cNvPr id="26" name="直接箭头连接符 25"/>
              <p:cNvCxnSpPr>
                <a:stCxn id="8" idx="2"/>
                <a:endCxn id="10" idx="0"/>
              </p:cNvCxnSpPr>
              <p:nvPr/>
            </p:nvCxnSpPr>
            <p:spPr>
              <a:xfrm rot="5400000">
                <a:off x="2536017" y="5607859"/>
                <a:ext cx="500066"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57488" y="5500702"/>
                <a:ext cx="300082" cy="369332"/>
              </a:xfrm>
              <a:prstGeom prst="rect">
                <a:avLst/>
              </a:prstGeom>
              <a:noFill/>
            </p:spPr>
            <p:txBody>
              <a:bodyPr wrap="none" rtlCol="0">
                <a:spAutoFit/>
              </a:bodyPr>
              <a:lstStyle/>
              <a:p>
                <a:r>
                  <a:rPr lang="en-US" altLang="zh-CN" dirty="0" smtClean="0">
                    <a:latin typeface="楷体" pitchFamily="49" charset="-122"/>
                    <a:ea typeface="楷体" pitchFamily="49" charset="-122"/>
                    <a:cs typeface="Times New Roman" pitchFamily="18" charset="0"/>
                  </a:rPr>
                  <a:t>k</a:t>
                </a:r>
                <a:endParaRPr lang="zh-CN" altLang="en-US" dirty="0">
                  <a:latin typeface="楷体" pitchFamily="49" charset="-122"/>
                  <a:ea typeface="楷体" pitchFamily="49" charset="-122"/>
                  <a:cs typeface="Times New Roman" pitchFamily="18" charset="0"/>
                </a:endParaRPr>
              </a:p>
            </p:txBody>
          </p:sp>
          <p:sp>
            <p:nvSpPr>
              <p:cNvPr id="52" name="TextBox 51"/>
              <p:cNvSpPr txBox="1"/>
              <p:nvPr/>
            </p:nvSpPr>
            <p:spPr>
              <a:xfrm>
                <a:off x="2418485" y="6128904"/>
                <a:ext cx="745912" cy="467266"/>
              </a:xfrm>
              <a:prstGeom prst="rect">
                <a:avLst/>
              </a:prstGeom>
              <a:noFill/>
            </p:spPr>
            <p:txBody>
              <a:bodyPr wrap="square" rtlCol="0">
                <a:spAutoFit/>
              </a:bodyPr>
              <a:lstStyle/>
              <a:p>
                <a:pPr algn="ctr"/>
                <a:r>
                  <a:rPr lang="zh-CN" altLang="en-US" dirty="0" smtClean="0">
                    <a:latin typeface="楷体" pitchFamily="49" charset="-122"/>
                    <a:ea typeface="楷体" pitchFamily="49" charset="-122"/>
                    <a:cs typeface="Times New Roman" pitchFamily="18" charset="0"/>
                  </a:rPr>
                  <a:t>加密</a:t>
                </a:r>
                <a:endParaRPr lang="zh-CN" altLang="en-US" dirty="0">
                  <a:latin typeface="楷体" pitchFamily="49" charset="-122"/>
                  <a:ea typeface="楷体" pitchFamily="49" charset="-122"/>
                  <a:cs typeface="Times New Roman" pitchFamily="18" charset="0"/>
                </a:endParaRPr>
              </a:p>
            </p:txBody>
          </p:sp>
        </p:grpSp>
        <p:grpSp>
          <p:nvGrpSpPr>
            <p:cNvPr id="59" name="组合 58"/>
            <p:cNvGrpSpPr/>
            <p:nvPr/>
          </p:nvGrpSpPr>
          <p:grpSpPr>
            <a:xfrm>
              <a:off x="5643570" y="4429132"/>
              <a:ext cx="1571636" cy="2167038"/>
              <a:chOff x="5643570" y="4429132"/>
              <a:chExt cx="1571636" cy="2167038"/>
            </a:xfrm>
          </p:grpSpPr>
          <p:sp>
            <p:nvSpPr>
              <p:cNvPr id="50" name="矩形 49"/>
              <p:cNvSpPr/>
              <p:nvPr/>
            </p:nvSpPr>
            <p:spPr>
              <a:xfrm>
                <a:off x="5643570" y="4429132"/>
                <a:ext cx="1571636" cy="21431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楷体" pitchFamily="49" charset="-122"/>
                  <a:ea typeface="楷体" pitchFamily="49" charset="-122"/>
                </a:endParaRPr>
              </a:p>
            </p:txBody>
          </p:sp>
          <p:sp>
            <p:nvSpPr>
              <p:cNvPr id="9" name="矩形 8"/>
              <p:cNvSpPr/>
              <p:nvPr/>
            </p:nvSpPr>
            <p:spPr>
              <a:xfrm>
                <a:off x="5786446" y="4714884"/>
                <a:ext cx="1285884" cy="64294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楷体" pitchFamily="49" charset="-122"/>
                    <a:ea typeface="楷体" pitchFamily="49" charset="-122"/>
                  </a:rPr>
                  <a:t>伪随机数发生器</a:t>
                </a:r>
                <a:endParaRPr lang="zh-CN" altLang="en-US" sz="1600" dirty="0">
                  <a:solidFill>
                    <a:schemeClr val="tx1"/>
                  </a:solidFill>
                  <a:latin typeface="楷体" pitchFamily="49" charset="-122"/>
                  <a:ea typeface="楷体" pitchFamily="49" charset="-122"/>
                </a:endParaRPr>
              </a:p>
            </p:txBody>
          </p:sp>
          <p:sp>
            <p:nvSpPr>
              <p:cNvPr id="11" name="流程图: 或者 10"/>
              <p:cNvSpPr/>
              <p:nvPr/>
            </p:nvSpPr>
            <p:spPr>
              <a:xfrm>
                <a:off x="6286512" y="5857892"/>
                <a:ext cx="285752" cy="285752"/>
              </a:xfrm>
              <a:prstGeom prst="flowChar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itchFamily="49" charset="-122"/>
                  <a:ea typeface="楷体" pitchFamily="49" charset="-122"/>
                </a:endParaRPr>
              </a:p>
            </p:txBody>
          </p:sp>
          <p:cxnSp>
            <p:nvCxnSpPr>
              <p:cNvPr id="29" name="直接箭头连接符 28"/>
              <p:cNvCxnSpPr>
                <a:stCxn id="9" idx="2"/>
                <a:endCxn id="11" idx="0"/>
              </p:cNvCxnSpPr>
              <p:nvPr/>
            </p:nvCxnSpPr>
            <p:spPr>
              <a:xfrm rot="5400000">
                <a:off x="6179355" y="5607859"/>
                <a:ext cx="500066"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500826" y="5500702"/>
                <a:ext cx="300082" cy="369332"/>
              </a:xfrm>
              <a:prstGeom prst="rect">
                <a:avLst/>
              </a:prstGeom>
              <a:noFill/>
            </p:spPr>
            <p:txBody>
              <a:bodyPr wrap="none" rtlCol="0">
                <a:spAutoFit/>
              </a:bodyPr>
              <a:lstStyle/>
              <a:p>
                <a:r>
                  <a:rPr lang="en-US" altLang="zh-CN" dirty="0" smtClean="0">
                    <a:latin typeface="楷体" pitchFamily="49" charset="-122"/>
                    <a:ea typeface="楷体" pitchFamily="49" charset="-122"/>
                    <a:cs typeface="Times New Roman" pitchFamily="18" charset="0"/>
                  </a:rPr>
                  <a:t>k</a:t>
                </a:r>
                <a:endParaRPr lang="zh-CN" altLang="en-US" dirty="0">
                  <a:latin typeface="楷体" pitchFamily="49" charset="-122"/>
                  <a:ea typeface="楷体" pitchFamily="49" charset="-122"/>
                  <a:cs typeface="Times New Roman" pitchFamily="18" charset="0"/>
                </a:endParaRPr>
              </a:p>
            </p:txBody>
          </p:sp>
          <p:sp>
            <p:nvSpPr>
              <p:cNvPr id="53" name="TextBox 52"/>
              <p:cNvSpPr txBox="1"/>
              <p:nvPr/>
            </p:nvSpPr>
            <p:spPr>
              <a:xfrm>
                <a:off x="6057704" y="6128904"/>
                <a:ext cx="745913" cy="467266"/>
              </a:xfrm>
              <a:prstGeom prst="rect">
                <a:avLst/>
              </a:prstGeom>
              <a:noFill/>
            </p:spPr>
            <p:txBody>
              <a:bodyPr wrap="square" rtlCol="0">
                <a:spAutoFit/>
              </a:bodyPr>
              <a:lstStyle/>
              <a:p>
                <a:pPr algn="ctr"/>
                <a:r>
                  <a:rPr lang="zh-CN" altLang="en-US" dirty="0" smtClean="0">
                    <a:latin typeface="楷体" pitchFamily="49" charset="-122"/>
                    <a:ea typeface="楷体" pitchFamily="49" charset="-122"/>
                    <a:cs typeface="Times New Roman" pitchFamily="18" charset="0"/>
                  </a:rPr>
                  <a:t>解密</a:t>
                </a:r>
                <a:endParaRPr lang="zh-CN" altLang="en-US" dirty="0">
                  <a:latin typeface="楷体" pitchFamily="49" charset="-122"/>
                  <a:ea typeface="楷体" pitchFamily="49" charset="-122"/>
                  <a:cs typeface="Times New Roman" pitchFamily="18" charset="0"/>
                </a:endParaRPr>
              </a:p>
            </p:txBody>
          </p:sp>
        </p:grpSp>
        <p:cxnSp>
          <p:nvCxnSpPr>
            <p:cNvPr id="13" name="直接箭头连接符 12"/>
            <p:cNvCxnSpPr>
              <a:stCxn id="61" idx="3"/>
              <a:endCxn id="10" idx="2"/>
            </p:cNvCxnSpPr>
            <p:nvPr/>
          </p:nvCxnSpPr>
          <p:spPr>
            <a:xfrm flipV="1">
              <a:off x="1500166" y="6000768"/>
              <a:ext cx="1143008" cy="109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6"/>
              <a:endCxn id="23" idx="3"/>
            </p:cNvCxnSpPr>
            <p:nvPr/>
          </p:nvCxnSpPr>
          <p:spPr>
            <a:xfrm>
              <a:off x="2928926" y="6000768"/>
              <a:ext cx="928694"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62" idx="1"/>
            </p:cNvCxnSpPr>
            <p:nvPr/>
          </p:nvCxnSpPr>
          <p:spPr>
            <a:xfrm>
              <a:off x="6572264" y="6000768"/>
              <a:ext cx="1000132" cy="109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3" idx="0"/>
              <a:endCxn id="11" idx="2"/>
            </p:cNvCxnSpPr>
            <p:nvPr/>
          </p:nvCxnSpPr>
          <p:spPr>
            <a:xfrm>
              <a:off x="5372516" y="6000768"/>
              <a:ext cx="913996" cy="158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4" idx="2"/>
              <a:endCxn id="8" idx="0"/>
            </p:cNvCxnSpPr>
            <p:nvPr/>
          </p:nvCxnSpPr>
          <p:spPr>
            <a:xfrm>
              <a:off x="2781687" y="4324894"/>
              <a:ext cx="4364" cy="38999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5" idx="2"/>
              <a:endCxn id="9" idx="0"/>
            </p:cNvCxnSpPr>
            <p:nvPr/>
          </p:nvCxnSpPr>
          <p:spPr>
            <a:xfrm flipH="1">
              <a:off x="6429389" y="4324894"/>
              <a:ext cx="1060" cy="38999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59687" y="5593005"/>
              <a:ext cx="940479" cy="817715"/>
            </a:xfrm>
            <a:prstGeom prst="rect">
              <a:avLst/>
            </a:prstGeom>
            <a:noFill/>
          </p:spPr>
          <p:txBody>
            <a:bodyPr wrap="square" rtlCol="0">
              <a:spAutoFit/>
            </a:bodyPr>
            <a:lstStyle/>
            <a:p>
              <a:pPr algn="ctr"/>
              <a:r>
                <a:rPr lang="zh-CN" altLang="en-US" dirty="0" smtClean="0">
                  <a:latin typeface="楷体" pitchFamily="49" charset="-122"/>
                  <a:ea typeface="楷体" pitchFamily="49" charset="-122"/>
                  <a:cs typeface="Times New Roman" pitchFamily="18" charset="0"/>
                </a:rPr>
                <a:t>明文码流</a:t>
              </a:r>
              <a:r>
                <a:rPr lang="en-US" altLang="zh-CN" dirty="0" smtClean="0">
                  <a:latin typeface="楷体" pitchFamily="49" charset="-122"/>
                  <a:ea typeface="楷体" pitchFamily="49" charset="-122"/>
                  <a:cs typeface="Times New Roman" pitchFamily="18" charset="0"/>
                </a:rPr>
                <a:t>M</a:t>
              </a:r>
              <a:endParaRPr lang="zh-CN" altLang="en-US" dirty="0">
                <a:latin typeface="楷体" pitchFamily="49" charset="-122"/>
                <a:ea typeface="楷体" pitchFamily="49" charset="-122"/>
                <a:cs typeface="Times New Roman" pitchFamily="18" charset="0"/>
              </a:endParaRPr>
            </a:p>
          </p:txBody>
        </p:sp>
        <p:sp>
          <p:nvSpPr>
            <p:cNvPr id="62" name="TextBox 61"/>
            <p:cNvSpPr txBox="1"/>
            <p:nvPr/>
          </p:nvSpPr>
          <p:spPr>
            <a:xfrm>
              <a:off x="7572395" y="5593005"/>
              <a:ext cx="976712" cy="817715"/>
            </a:xfrm>
            <a:prstGeom prst="rect">
              <a:avLst/>
            </a:prstGeom>
            <a:noFill/>
          </p:spPr>
          <p:txBody>
            <a:bodyPr wrap="square" rtlCol="0">
              <a:spAutoFit/>
            </a:bodyPr>
            <a:lstStyle/>
            <a:p>
              <a:pPr algn="ctr"/>
              <a:r>
                <a:rPr lang="zh-CN" altLang="en-US" dirty="0" smtClean="0">
                  <a:latin typeface="楷体" pitchFamily="49" charset="-122"/>
                  <a:ea typeface="楷体" pitchFamily="49" charset="-122"/>
                  <a:cs typeface="Times New Roman" pitchFamily="18" charset="0"/>
                </a:rPr>
                <a:t>明文码流</a:t>
              </a:r>
              <a:r>
                <a:rPr lang="en-US" altLang="zh-CN" dirty="0" smtClean="0">
                  <a:latin typeface="楷体" pitchFamily="49" charset="-122"/>
                  <a:ea typeface="楷体" pitchFamily="49" charset="-122"/>
                  <a:cs typeface="Times New Roman" pitchFamily="18" charset="0"/>
                </a:rPr>
                <a:t>M</a:t>
              </a:r>
              <a:endParaRPr lang="zh-CN" altLang="en-US" dirty="0">
                <a:latin typeface="楷体" pitchFamily="49" charset="-122"/>
                <a:ea typeface="楷体" pitchFamily="49" charset="-122"/>
                <a:cs typeface="Times New Roman" pitchFamily="18" charset="0"/>
              </a:endParaRPr>
            </a:p>
          </p:txBody>
        </p:sp>
        <p:sp>
          <p:nvSpPr>
            <p:cNvPr id="66" name="TextBox 65"/>
            <p:cNvSpPr txBox="1"/>
            <p:nvPr/>
          </p:nvSpPr>
          <p:spPr>
            <a:xfrm>
              <a:off x="4000495" y="5491191"/>
              <a:ext cx="1428761" cy="467266"/>
            </a:xfrm>
            <a:prstGeom prst="rect">
              <a:avLst/>
            </a:prstGeom>
            <a:noFill/>
          </p:spPr>
          <p:txBody>
            <a:bodyPr wrap="square" rtlCol="0">
              <a:spAutoFit/>
            </a:bodyPr>
            <a:lstStyle/>
            <a:p>
              <a:pPr algn="ctr"/>
              <a:r>
                <a:rPr lang="zh-CN" altLang="en-US" dirty="0" smtClean="0">
                  <a:latin typeface="楷体" pitchFamily="49" charset="-122"/>
                  <a:ea typeface="楷体" pitchFamily="49" charset="-122"/>
                  <a:cs typeface="Times New Roman" pitchFamily="18" charset="0"/>
                </a:rPr>
                <a:t>密文码流</a:t>
              </a:r>
              <a:r>
                <a:rPr lang="en-US" altLang="zh-CN" dirty="0" smtClean="0">
                  <a:latin typeface="楷体" pitchFamily="49" charset="-122"/>
                  <a:ea typeface="楷体" pitchFamily="49" charset="-122"/>
                  <a:cs typeface="Times New Roman" pitchFamily="18" charset="0"/>
                </a:rPr>
                <a:t>C</a:t>
              </a:r>
              <a:endParaRPr lang="zh-CN" altLang="en-US" dirty="0">
                <a:latin typeface="楷体" pitchFamily="49" charset="-122"/>
                <a:ea typeface="楷体" pitchFamily="49"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a:t>
            </a:fld>
            <a:endParaRPr lang="en-US" altLang="zh-CN" dirty="0"/>
          </a:p>
        </p:txBody>
      </p:sp>
      <p:sp>
        <p:nvSpPr>
          <p:cNvPr id="37" name="流程图: 可选过程 3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en-US" sz="1000" dirty="0" smtClean="0">
                <a:latin typeface="楷体" pitchFamily="49" charset="-122"/>
                <a:ea typeface="楷体" pitchFamily="49" charset="-122"/>
              </a:rPr>
              <a:t>流密码</a:t>
            </a:r>
            <a:r>
              <a:rPr lang="zh-CN" altLang="en-US" sz="1000" dirty="0">
                <a:latin typeface="楷体" pitchFamily="49" charset="-122"/>
                <a:ea typeface="楷体" pitchFamily="49" charset="-122"/>
              </a:rPr>
              <a:t>的概念</a:t>
            </a:r>
          </a:p>
        </p:txBody>
      </p:sp>
      <p:sp>
        <p:nvSpPr>
          <p:cNvPr id="38" name="流程图: 可选过程 3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en-US" sz="1000" dirty="0" smtClean="0">
                <a:latin typeface="楷体" pitchFamily="49" charset="-122"/>
                <a:ea typeface="楷体" pitchFamily="49" charset="-122"/>
              </a:rPr>
              <a:t>反馈移位寄存器</a:t>
            </a:r>
            <a:endParaRPr lang="zh-CN" altLang="en-US" sz="1000" dirty="0">
              <a:latin typeface="楷体" pitchFamily="49" charset="-122"/>
              <a:ea typeface="楷体" pitchFamily="49" charset="-122"/>
            </a:endParaRPr>
          </a:p>
        </p:txBody>
      </p:sp>
      <p:sp>
        <p:nvSpPr>
          <p:cNvPr id="39" name="流程图: 可选过程 3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41" name="流程图: 可选过程 40">
            <a:hlinkClick r:id="rId6"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6872649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钟控生成器</a:t>
            </a:r>
            <a:endParaRPr lang="zh-CN" altLang="en-US" dirty="0"/>
          </a:p>
        </p:txBody>
      </p:sp>
      <p:sp>
        <p:nvSpPr>
          <p:cNvPr id="3" name="内容占位符 2"/>
          <p:cNvSpPr>
            <a:spLocks noGrp="1"/>
          </p:cNvSpPr>
          <p:nvPr>
            <p:ph idx="1"/>
          </p:nvPr>
        </p:nvSpPr>
        <p:spPr/>
        <p:txBody>
          <a:bodyPr>
            <a:noAutofit/>
          </a:bodyPr>
          <a:lstStyle/>
          <a:p>
            <a:pPr>
              <a:buNone/>
            </a:pPr>
            <a:r>
              <a:rPr lang="zh-CN" altLang="en-US" dirty="0" smtClean="0">
                <a:solidFill>
                  <a:srgbClr val="FF0000"/>
                </a:solidFill>
              </a:rPr>
              <a:t>交错生成器</a:t>
            </a:r>
            <a:endParaRPr lang="en-US" altLang="zh-CN" dirty="0" smtClean="0">
              <a:solidFill>
                <a:srgbClr val="FF0000"/>
              </a:solidFill>
            </a:endParaRPr>
          </a:p>
          <a:p>
            <a:endParaRPr lang="en-US" altLang="zh-CN" dirty="0" smtClean="0"/>
          </a:p>
          <a:p>
            <a:endParaRPr lang="en-US" altLang="zh-CN" dirty="0" smtClean="0"/>
          </a:p>
          <a:p>
            <a:pPr lvl="1"/>
            <a:endParaRPr lang="en-US" altLang="zh-CN" dirty="0" smtClean="0"/>
          </a:p>
          <a:p>
            <a:pPr lvl="1"/>
            <a:endParaRPr lang="en-US" altLang="zh-CN" dirty="0" smtClean="0"/>
          </a:p>
          <a:p>
            <a:pPr lvl="1"/>
            <a:r>
              <a:rPr lang="zh-CN" altLang="en-US" dirty="0" smtClean="0"/>
              <a:t>若</a:t>
            </a:r>
            <a:r>
              <a:rPr lang="en-US" altLang="zh-CN" dirty="0" smtClean="0"/>
              <a:t>LFSR1,2,3</a:t>
            </a:r>
            <a:r>
              <a:rPr lang="zh-CN" altLang="en-US" dirty="0" smtClean="0"/>
              <a:t>的输出分别为</a:t>
            </a:r>
            <a:r>
              <a:rPr lang="en-US" altLang="zh-CN" dirty="0" smtClean="0"/>
              <a:t>a</a:t>
            </a:r>
            <a:r>
              <a:rPr lang="en-US" altLang="zh-CN" baseline="-25000" dirty="0" smtClean="0"/>
              <a:t>0</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 b</a:t>
            </a:r>
            <a:r>
              <a:rPr lang="en-US" altLang="zh-CN" baseline="-25000" dirty="0" smtClean="0"/>
              <a:t>0</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 c</a:t>
            </a:r>
            <a:r>
              <a:rPr lang="en-US" altLang="zh-CN" baseline="-25000" dirty="0" smtClean="0"/>
              <a:t>0</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smtClean="0"/>
              <a:t>,…, </a:t>
            </a:r>
            <a:r>
              <a:rPr lang="zh-CN" altLang="en-US" dirty="0" smtClean="0"/>
              <a:t>密钥流为</a:t>
            </a:r>
            <a:r>
              <a:rPr lang="en-US" altLang="zh-CN" dirty="0" smtClean="0"/>
              <a:t>z</a:t>
            </a:r>
            <a:r>
              <a:rPr lang="en-US" altLang="zh-CN" baseline="-25000" dirty="0" smtClean="0"/>
              <a:t>0</a:t>
            </a:r>
            <a:r>
              <a:rPr lang="en-US" altLang="zh-CN" dirty="0" smtClean="0"/>
              <a:t>,z</a:t>
            </a:r>
            <a:r>
              <a:rPr lang="en-US" altLang="zh-CN" baseline="-25000" dirty="0" smtClean="0"/>
              <a:t>1</a:t>
            </a:r>
            <a:r>
              <a:rPr lang="en-US" altLang="zh-CN" dirty="0" smtClean="0"/>
              <a:t>,z</a:t>
            </a:r>
            <a:r>
              <a:rPr lang="en-US" altLang="zh-CN" baseline="-25000" dirty="0" smtClean="0"/>
              <a:t>2</a:t>
            </a:r>
            <a:r>
              <a:rPr lang="en-US" altLang="zh-CN" dirty="0" smtClean="0"/>
              <a:t>,…, </a:t>
            </a:r>
            <a:r>
              <a:rPr lang="zh-CN" altLang="en-US" dirty="0" smtClean="0"/>
              <a:t>则</a:t>
            </a:r>
            <a:endParaRPr lang="en-US" altLang="zh-CN" dirty="0" smtClean="0"/>
          </a:p>
          <a:p>
            <a:pPr marL="457200" lvl="1" indent="0">
              <a:buNone/>
            </a:pPr>
            <a:r>
              <a:rPr lang="en-US" altLang="zh-CN" dirty="0"/>
              <a:t>	 </a:t>
            </a:r>
            <a:r>
              <a:rPr lang="en-US" altLang="zh-CN" dirty="0" smtClean="0"/>
              <a:t>   </a:t>
            </a:r>
            <a:r>
              <a:rPr lang="en-US" altLang="zh-CN" dirty="0" err="1" smtClean="0"/>
              <a:t>z</a:t>
            </a:r>
            <a:r>
              <a:rPr lang="en-US" altLang="zh-CN" baseline="-25000" dirty="0" err="1" smtClean="0"/>
              <a:t>j</a:t>
            </a:r>
            <a:r>
              <a:rPr lang="en-US" altLang="zh-CN" dirty="0" smtClean="0"/>
              <a:t>=</a:t>
            </a:r>
            <a:r>
              <a:rPr lang="en-US" altLang="zh-CN" dirty="0" err="1" smtClean="0"/>
              <a:t>b</a:t>
            </a:r>
            <a:r>
              <a:rPr lang="en-US" altLang="zh-CN" baseline="-25000" dirty="0" err="1" smtClean="0"/>
              <a:t>t</a:t>
            </a:r>
            <a:r>
              <a:rPr lang="en-US" altLang="zh-CN" baseline="-25000" dirty="0" smtClean="0"/>
              <a:t>(j)</a:t>
            </a:r>
            <a:r>
              <a:rPr lang="en-US" altLang="zh-CN" dirty="0" smtClean="0">
                <a:sym typeface="Symbol"/>
              </a:rPr>
              <a:t></a:t>
            </a:r>
            <a:r>
              <a:rPr lang="en-US" altLang="zh-CN" dirty="0" err="1" smtClean="0"/>
              <a:t>c</a:t>
            </a:r>
            <a:r>
              <a:rPr lang="en-US" altLang="zh-CN" baseline="-25000" dirty="0" err="1" smtClean="0"/>
              <a:t>j</a:t>
            </a:r>
            <a:r>
              <a:rPr lang="en-US" altLang="zh-CN" baseline="-25000" dirty="0" smtClean="0"/>
              <a:t>- t(j)-1</a:t>
            </a:r>
            <a:r>
              <a:rPr lang="en-US" altLang="zh-CN" dirty="0" smtClean="0"/>
              <a:t>, </a:t>
            </a:r>
            <a:r>
              <a:rPr lang="zh-CN" altLang="en-US" dirty="0" smtClean="0"/>
              <a:t>其中</a:t>
            </a:r>
            <a:r>
              <a:rPr lang="en-US" altLang="zh-CN" dirty="0" smtClean="0"/>
              <a:t>t(j)=(∑</a:t>
            </a:r>
            <a:r>
              <a:rPr lang="en-US" altLang="zh-CN" baseline="30000" dirty="0" err="1" smtClean="0"/>
              <a:t>j</a:t>
            </a:r>
            <a:r>
              <a:rPr lang="en-US" altLang="zh-CN" baseline="-25000" dirty="0" err="1" smtClean="0"/>
              <a:t>i</a:t>
            </a:r>
            <a:r>
              <a:rPr lang="en-US" altLang="zh-CN" baseline="-25000" dirty="0" smtClean="0"/>
              <a:t>=0</a:t>
            </a:r>
            <a:r>
              <a:rPr lang="en-US" altLang="zh-CN" dirty="0" smtClean="0"/>
              <a:t>a</a:t>
            </a:r>
            <a:r>
              <a:rPr lang="en-US" altLang="zh-CN" baseline="-25000" dirty="0" smtClean="0"/>
              <a:t>i</a:t>
            </a:r>
            <a:r>
              <a:rPr lang="en-US" altLang="zh-CN" dirty="0" smtClean="0"/>
              <a:t>)-1</a:t>
            </a:r>
          </a:p>
          <a:p>
            <a:pPr lvl="1"/>
            <a:r>
              <a:rPr lang="zh-CN" altLang="en-US" dirty="0" smtClean="0"/>
              <a:t>安全性：三个最长</a:t>
            </a:r>
            <a:r>
              <a:rPr lang="en-US" altLang="zh-CN" dirty="0" smtClean="0"/>
              <a:t>LFSR</a:t>
            </a:r>
            <a:r>
              <a:rPr lang="zh-CN" altLang="en-US" dirty="0" smtClean="0"/>
              <a:t>的长度应两两互素，且大致相等。此时，已知的一种关于控制寄存器的分别征服攻击，大约需要</a:t>
            </a:r>
            <a:r>
              <a:rPr lang="en-US" altLang="zh-CN" dirty="0" smtClean="0"/>
              <a:t>2</a:t>
            </a:r>
            <a:r>
              <a:rPr lang="en-US" altLang="zh-CN" baseline="30000" dirty="0" smtClean="0"/>
              <a:t>L</a:t>
            </a:r>
            <a:r>
              <a:rPr lang="zh-CN" altLang="en-US" dirty="0" smtClean="0"/>
              <a:t>步。取</a:t>
            </a:r>
            <a:r>
              <a:rPr lang="en-US" altLang="zh-CN" dirty="0" smtClean="0"/>
              <a:t>L=128</a:t>
            </a:r>
            <a:r>
              <a:rPr lang="zh-CN" altLang="en-US" dirty="0" smtClean="0"/>
              <a:t>，则认为是安全的。</a:t>
            </a:r>
            <a:endParaRPr lang="zh-CN" altLang="en-US" dirty="0"/>
          </a:p>
        </p:txBody>
      </p:sp>
      <p:grpSp>
        <p:nvGrpSpPr>
          <p:cNvPr id="57" name="组合 56"/>
          <p:cNvGrpSpPr/>
          <p:nvPr/>
        </p:nvGrpSpPr>
        <p:grpSpPr>
          <a:xfrm>
            <a:off x="827585" y="1832909"/>
            <a:ext cx="7632847" cy="1785950"/>
            <a:chOff x="278053" y="2221048"/>
            <a:chExt cx="8315149" cy="2000264"/>
          </a:xfrm>
        </p:grpSpPr>
        <p:sp>
          <p:nvSpPr>
            <p:cNvPr id="7" name="矩形 6"/>
            <p:cNvSpPr/>
            <p:nvPr/>
          </p:nvSpPr>
          <p:spPr>
            <a:xfrm>
              <a:off x="5163536" y="2285992"/>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楷体" pitchFamily="49" charset="-122"/>
                  <a:ea typeface="楷体" pitchFamily="49" charset="-122"/>
                  <a:cs typeface="Times New Roman" pitchFamily="18" charset="0"/>
                </a:rPr>
                <a:t>LFSR 2</a:t>
              </a:r>
              <a:endParaRPr lang="zh-CN" altLang="en-US" sz="2000" dirty="0">
                <a:solidFill>
                  <a:schemeClr val="tx1"/>
                </a:solidFill>
                <a:latin typeface="楷体" pitchFamily="49" charset="-122"/>
                <a:ea typeface="楷体" pitchFamily="49" charset="-122"/>
                <a:cs typeface="Times New Roman" pitchFamily="18" charset="0"/>
              </a:endParaRPr>
            </a:p>
          </p:txBody>
        </p:sp>
        <p:sp>
          <p:nvSpPr>
            <p:cNvPr id="8" name="矩形 7"/>
            <p:cNvSpPr/>
            <p:nvPr/>
          </p:nvSpPr>
          <p:spPr>
            <a:xfrm>
              <a:off x="2130055" y="3065316"/>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楷体" pitchFamily="49" charset="-122"/>
                  <a:ea typeface="楷体" pitchFamily="49" charset="-122"/>
                  <a:cs typeface="Times New Roman" pitchFamily="18" charset="0"/>
                </a:rPr>
                <a:t>LFSR 1</a:t>
              </a:r>
              <a:endParaRPr lang="zh-CN" altLang="en-US" sz="2000" dirty="0">
                <a:solidFill>
                  <a:schemeClr val="tx1"/>
                </a:solidFill>
                <a:latin typeface="楷体" pitchFamily="49" charset="-122"/>
                <a:ea typeface="楷体" pitchFamily="49" charset="-122"/>
                <a:cs typeface="Times New Roman" pitchFamily="18" charset="0"/>
              </a:endParaRPr>
            </a:p>
          </p:txBody>
        </p:sp>
        <p:sp>
          <p:nvSpPr>
            <p:cNvPr id="9" name="矩形 8"/>
            <p:cNvSpPr/>
            <p:nvPr/>
          </p:nvSpPr>
          <p:spPr>
            <a:xfrm>
              <a:off x="5163536" y="3857628"/>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楷体" pitchFamily="49" charset="-122"/>
                  <a:ea typeface="楷体" pitchFamily="49" charset="-122"/>
                  <a:cs typeface="Times New Roman" pitchFamily="18" charset="0"/>
                </a:rPr>
                <a:t>LFSR</a:t>
              </a:r>
              <a:r>
                <a:rPr lang="zh-CN" altLang="en-US" sz="2000" dirty="0" smtClean="0">
                  <a:solidFill>
                    <a:schemeClr val="tx1"/>
                  </a:solidFill>
                  <a:latin typeface="楷体" pitchFamily="49" charset="-122"/>
                  <a:ea typeface="楷体" pitchFamily="49" charset="-122"/>
                  <a:cs typeface="Times New Roman" pitchFamily="18" charset="0"/>
                </a:rPr>
                <a:t> </a:t>
              </a:r>
              <a:r>
                <a:rPr lang="en-US" altLang="zh-CN" sz="2000" dirty="0" smtClean="0">
                  <a:solidFill>
                    <a:schemeClr val="tx1"/>
                  </a:solidFill>
                  <a:latin typeface="楷体" pitchFamily="49" charset="-122"/>
                  <a:ea typeface="楷体" pitchFamily="49" charset="-122"/>
                  <a:cs typeface="Times New Roman" pitchFamily="18" charset="0"/>
                </a:rPr>
                <a:t>3</a:t>
              </a:r>
              <a:endParaRPr lang="zh-CN" altLang="en-US" sz="2000" dirty="0">
                <a:solidFill>
                  <a:schemeClr val="tx1"/>
                </a:solidFill>
                <a:latin typeface="楷体" pitchFamily="49" charset="-122"/>
                <a:ea typeface="楷体" pitchFamily="49" charset="-122"/>
                <a:cs typeface="Times New Roman" pitchFamily="18" charset="0"/>
              </a:endParaRPr>
            </a:p>
          </p:txBody>
        </p:sp>
        <p:cxnSp>
          <p:nvCxnSpPr>
            <p:cNvPr id="10" name="直接箭头连接符 9"/>
            <p:cNvCxnSpPr>
              <a:stCxn id="16" idx="3"/>
              <a:endCxn id="9" idx="1"/>
            </p:cNvCxnSpPr>
            <p:nvPr/>
          </p:nvCxnSpPr>
          <p:spPr>
            <a:xfrm flipV="1">
              <a:off x="4734908" y="4003751"/>
              <a:ext cx="428628"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3"/>
              <a:endCxn id="20" idx="2"/>
            </p:cNvCxnSpPr>
            <p:nvPr/>
          </p:nvCxnSpPr>
          <p:spPr>
            <a:xfrm flipV="1">
              <a:off x="3377586" y="3209864"/>
              <a:ext cx="408596"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5" idx="3"/>
              <a:endCxn id="7" idx="1"/>
            </p:cNvCxnSpPr>
            <p:nvPr/>
          </p:nvCxnSpPr>
          <p:spPr>
            <a:xfrm flipV="1">
              <a:off x="4734908" y="2432115"/>
              <a:ext cx="428628"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3" idx="6"/>
            </p:cNvCxnSpPr>
            <p:nvPr/>
          </p:nvCxnSpPr>
          <p:spPr>
            <a:xfrm flipV="1">
              <a:off x="7092362" y="3247806"/>
              <a:ext cx="480034" cy="2599"/>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00958" y="3035384"/>
              <a:ext cx="1092244" cy="448123"/>
            </a:xfrm>
            <a:prstGeom prst="rect">
              <a:avLst/>
            </a:prstGeom>
            <a:noFill/>
          </p:spPr>
          <p:txBody>
            <a:bodyPr wrap="square" rtlCol="0">
              <a:spAutoFit/>
            </a:bodyPr>
            <a:lstStyle/>
            <a:p>
              <a:r>
                <a:rPr lang="zh-CN" altLang="en-US" sz="2000" dirty="0" smtClean="0">
                  <a:latin typeface="楷体" pitchFamily="49" charset="-122"/>
                  <a:ea typeface="楷体" pitchFamily="49" charset="-122"/>
                </a:rPr>
                <a:t>密钥流</a:t>
              </a:r>
              <a:endParaRPr lang="zh-CN" altLang="en-US" sz="2000" dirty="0">
                <a:latin typeface="楷体" pitchFamily="49" charset="-122"/>
                <a:ea typeface="楷体" pitchFamily="49" charset="-122"/>
              </a:endParaRPr>
            </a:p>
          </p:txBody>
        </p:sp>
        <p:sp>
          <p:nvSpPr>
            <p:cNvPr id="15" name="流程图: 延期 14"/>
            <p:cNvSpPr/>
            <p:nvPr/>
          </p:nvSpPr>
          <p:spPr>
            <a:xfrm>
              <a:off x="4306280" y="2221048"/>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itchFamily="49" charset="-122"/>
                <a:ea typeface="楷体" pitchFamily="49" charset="-122"/>
              </a:endParaRPr>
            </a:p>
          </p:txBody>
        </p:sp>
        <p:sp>
          <p:nvSpPr>
            <p:cNvPr id="16" name="流程图: 延期 15"/>
            <p:cNvSpPr/>
            <p:nvPr/>
          </p:nvSpPr>
          <p:spPr>
            <a:xfrm>
              <a:off x="4306280" y="3792684"/>
              <a:ext cx="428628" cy="42862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itchFamily="49" charset="-122"/>
                <a:ea typeface="楷体" pitchFamily="49" charset="-122"/>
              </a:endParaRPr>
            </a:p>
          </p:txBody>
        </p:sp>
        <p:cxnSp>
          <p:nvCxnSpPr>
            <p:cNvPr id="17" name="直接箭头连接符 16"/>
            <p:cNvCxnSpPr/>
            <p:nvPr/>
          </p:nvCxnSpPr>
          <p:spPr>
            <a:xfrm flipV="1">
              <a:off x="3842776" y="2578238"/>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842776" y="3935560"/>
              <a:ext cx="466981"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rot="10800000">
              <a:off x="3714744" y="3506932"/>
              <a:ext cx="285752" cy="21431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itchFamily="49" charset="-122"/>
                <a:ea typeface="楷体" pitchFamily="49" charset="-122"/>
              </a:endParaRPr>
            </a:p>
          </p:txBody>
        </p:sp>
        <p:sp>
          <p:nvSpPr>
            <p:cNvPr id="20" name="流程图: 联系 19"/>
            <p:cNvSpPr/>
            <p:nvPr/>
          </p:nvSpPr>
          <p:spPr>
            <a:xfrm>
              <a:off x="3786182" y="3155864"/>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itchFamily="49" charset="-122"/>
                <a:ea typeface="楷体" pitchFamily="49" charset="-122"/>
              </a:endParaRPr>
            </a:p>
          </p:txBody>
        </p:sp>
        <p:cxnSp>
          <p:nvCxnSpPr>
            <p:cNvPr id="21" name="直接连接符 20"/>
            <p:cNvCxnSpPr>
              <a:stCxn id="19" idx="0"/>
            </p:cNvCxnSpPr>
            <p:nvPr/>
          </p:nvCxnSpPr>
          <p:spPr>
            <a:xfrm rot="5400000">
              <a:off x="3750463" y="3828403"/>
              <a:ext cx="21431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9" idx="3"/>
            </p:cNvCxnSpPr>
            <p:nvPr/>
          </p:nvCxnSpPr>
          <p:spPr>
            <a:xfrm rot="5400000">
              <a:off x="3393273" y="3042585"/>
              <a:ext cx="928694"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3" name="流程图: 或者 22"/>
            <p:cNvSpPr/>
            <p:nvPr/>
          </p:nvSpPr>
          <p:spPr>
            <a:xfrm>
              <a:off x="6878048" y="3143248"/>
              <a:ext cx="214314" cy="214314"/>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itchFamily="49" charset="-122"/>
                <a:ea typeface="楷体" pitchFamily="49" charset="-122"/>
              </a:endParaRPr>
            </a:p>
          </p:txBody>
        </p:sp>
        <p:cxnSp>
          <p:nvCxnSpPr>
            <p:cNvPr id="24" name="形状 23"/>
            <p:cNvCxnSpPr>
              <a:stCxn id="7" idx="3"/>
              <a:endCxn id="23" idx="0"/>
            </p:cNvCxnSpPr>
            <p:nvPr/>
          </p:nvCxnSpPr>
          <p:spPr>
            <a:xfrm>
              <a:off x="6411067" y="2432115"/>
              <a:ext cx="574138" cy="711133"/>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形状 24"/>
            <p:cNvCxnSpPr>
              <a:stCxn id="9" idx="3"/>
              <a:endCxn id="23" idx="4"/>
            </p:cNvCxnSpPr>
            <p:nvPr/>
          </p:nvCxnSpPr>
          <p:spPr>
            <a:xfrm flipV="1">
              <a:off x="6411067" y="3357562"/>
              <a:ext cx="574138" cy="646189"/>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1663074" y="4143380"/>
              <a:ext cx="2643206" cy="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1643042" y="2357430"/>
              <a:ext cx="2663238" cy="1"/>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750067" y="3250405"/>
              <a:ext cx="1785950"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47" name="流程图: 联系 46"/>
            <p:cNvSpPr/>
            <p:nvPr/>
          </p:nvSpPr>
          <p:spPr>
            <a:xfrm>
              <a:off x="1571604" y="3159014"/>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itchFamily="49" charset="-122"/>
                <a:ea typeface="楷体" pitchFamily="49" charset="-122"/>
              </a:endParaRPr>
            </a:p>
          </p:txBody>
        </p:sp>
        <p:cxnSp>
          <p:nvCxnSpPr>
            <p:cNvPr id="48" name="直接箭头连接符 47"/>
            <p:cNvCxnSpPr>
              <a:stCxn id="47" idx="6"/>
              <a:endCxn id="8" idx="1"/>
            </p:cNvCxnSpPr>
            <p:nvPr/>
          </p:nvCxnSpPr>
          <p:spPr>
            <a:xfrm flipV="1">
              <a:off x="1679604" y="3211439"/>
              <a:ext cx="450451"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7" idx="2"/>
            </p:cNvCxnSpPr>
            <p:nvPr/>
          </p:nvCxnSpPr>
          <p:spPr>
            <a:xfrm flipV="1">
              <a:off x="1121153" y="3213014"/>
              <a:ext cx="450451" cy="324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78053" y="3000372"/>
              <a:ext cx="864924" cy="448123"/>
            </a:xfrm>
            <a:prstGeom prst="rect">
              <a:avLst/>
            </a:prstGeom>
            <a:noFill/>
          </p:spPr>
          <p:txBody>
            <a:bodyPr wrap="square" rtlCol="0">
              <a:spAutoFit/>
            </a:bodyPr>
            <a:lstStyle/>
            <a:p>
              <a:r>
                <a:rPr lang="zh-CN" altLang="en-US" sz="2000" dirty="0" smtClean="0">
                  <a:latin typeface="楷体" pitchFamily="49" charset="-122"/>
                  <a:ea typeface="楷体" pitchFamily="49" charset="-122"/>
                </a:rPr>
                <a:t>时钟</a:t>
              </a:r>
              <a:endParaRPr lang="zh-CN" altLang="en-US" sz="2000" dirty="0">
                <a:latin typeface="楷体" pitchFamily="49" charset="-122"/>
                <a:ea typeface="楷体" pitchFamily="49" charset="-122"/>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33" name="流程图: 可选过程 32">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34" name="流程图: 可选过程 33">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35" name="流程图: 可选过程 34">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38" name="流程图: 可选过程 37">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31203824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solidFill>
                  <a:srgbClr val="FF0000"/>
                </a:solidFill>
              </a:rPr>
              <a:t>收缩生成器</a:t>
            </a:r>
            <a:endParaRPr lang="en-US" altLang="zh-CN" dirty="0" smtClean="0">
              <a:solidFill>
                <a:srgbClr val="FF0000"/>
              </a:solidFill>
            </a:endParaRP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安全性：两个最长</a:t>
            </a:r>
            <a:r>
              <a:rPr lang="en-US" altLang="zh-CN" dirty="0" smtClean="0"/>
              <a:t>LFSR</a:t>
            </a:r>
            <a:r>
              <a:rPr lang="zh-CN" altLang="en-US" dirty="0" smtClean="0"/>
              <a:t>的长度应互素，同时应使用秘密联结。此时，若两者长度大致相等，则已知的攻击约需要</a:t>
            </a:r>
            <a:r>
              <a:rPr lang="en-US" altLang="zh-CN" dirty="0" smtClean="0"/>
              <a:t>2</a:t>
            </a:r>
            <a:r>
              <a:rPr lang="en-US" altLang="zh-CN" baseline="30000" dirty="0" smtClean="0"/>
              <a:t>2L</a:t>
            </a:r>
            <a:r>
              <a:rPr lang="zh-CN" altLang="en-US" dirty="0" smtClean="0"/>
              <a:t>步。取</a:t>
            </a:r>
            <a:r>
              <a:rPr lang="en-US" altLang="zh-CN" dirty="0" smtClean="0"/>
              <a:t>L=64</a:t>
            </a:r>
            <a:r>
              <a:rPr lang="zh-CN" altLang="en-US" dirty="0" smtClean="0"/>
              <a:t>，则认为是安全的。</a:t>
            </a:r>
            <a:endParaRPr lang="en-US" altLang="zh-CN" dirty="0" smtClean="0"/>
          </a:p>
          <a:p>
            <a:endParaRPr lang="zh-CN" altLang="en-US" dirty="0"/>
          </a:p>
        </p:txBody>
      </p:sp>
      <p:grpSp>
        <p:nvGrpSpPr>
          <p:cNvPr id="60" name="组合 59"/>
          <p:cNvGrpSpPr/>
          <p:nvPr/>
        </p:nvGrpSpPr>
        <p:grpSpPr>
          <a:xfrm>
            <a:off x="1807741" y="1863634"/>
            <a:ext cx="5764655" cy="2357454"/>
            <a:chOff x="521857" y="4357694"/>
            <a:chExt cx="5764655" cy="2357454"/>
          </a:xfrm>
        </p:grpSpPr>
        <p:sp>
          <p:nvSpPr>
            <p:cNvPr id="7" name="矩形 6"/>
            <p:cNvSpPr/>
            <p:nvPr/>
          </p:nvSpPr>
          <p:spPr>
            <a:xfrm>
              <a:off x="2428860" y="5786454"/>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楷体" pitchFamily="49" charset="-122"/>
                  <a:ea typeface="楷体" pitchFamily="49" charset="-122"/>
                  <a:cs typeface="Times New Roman" pitchFamily="18" charset="0"/>
                </a:rPr>
                <a:t>LFSR 2</a:t>
              </a:r>
              <a:endParaRPr lang="zh-CN" altLang="en-US" sz="2000" dirty="0">
                <a:solidFill>
                  <a:schemeClr val="tx1"/>
                </a:solidFill>
                <a:latin typeface="楷体" pitchFamily="49" charset="-122"/>
                <a:ea typeface="楷体" pitchFamily="49" charset="-122"/>
                <a:cs typeface="Times New Roman" pitchFamily="18" charset="0"/>
              </a:endParaRPr>
            </a:p>
          </p:txBody>
        </p:sp>
        <p:sp>
          <p:nvSpPr>
            <p:cNvPr id="8" name="矩形 7"/>
            <p:cNvSpPr/>
            <p:nvPr/>
          </p:nvSpPr>
          <p:spPr>
            <a:xfrm>
              <a:off x="2428860" y="4643446"/>
              <a:ext cx="1247531" cy="292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楷体" pitchFamily="49" charset="-122"/>
                  <a:ea typeface="楷体" pitchFamily="49" charset="-122"/>
                  <a:cs typeface="Times New Roman" pitchFamily="18" charset="0"/>
                </a:rPr>
                <a:t>LFSR 1</a:t>
              </a:r>
              <a:endParaRPr lang="zh-CN" altLang="en-US" sz="2000" dirty="0">
                <a:solidFill>
                  <a:schemeClr val="tx1"/>
                </a:solidFill>
                <a:latin typeface="楷体" pitchFamily="49" charset="-122"/>
                <a:ea typeface="楷体" pitchFamily="49" charset="-122"/>
                <a:cs typeface="Times New Roman" pitchFamily="18" charset="0"/>
              </a:endParaRPr>
            </a:p>
          </p:txBody>
        </p:sp>
        <p:cxnSp>
          <p:nvCxnSpPr>
            <p:cNvPr id="10" name="直接箭头连接符 9"/>
            <p:cNvCxnSpPr>
              <a:stCxn id="20" idx="6"/>
            </p:cNvCxnSpPr>
            <p:nvPr/>
          </p:nvCxnSpPr>
          <p:spPr>
            <a:xfrm flipV="1">
              <a:off x="4572000" y="5929330"/>
              <a:ext cx="714380" cy="1672"/>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7" idx="1"/>
            </p:cNvCxnSpPr>
            <p:nvPr/>
          </p:nvCxnSpPr>
          <p:spPr>
            <a:xfrm>
              <a:off x="1714480" y="5929330"/>
              <a:ext cx="71438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86380" y="5286388"/>
              <a:ext cx="980100" cy="400110"/>
            </a:xfrm>
            <a:prstGeom prst="rect">
              <a:avLst/>
            </a:prstGeom>
            <a:noFill/>
          </p:spPr>
          <p:txBody>
            <a:bodyPr wrap="square" rtlCol="0">
              <a:spAutoFit/>
            </a:bodyPr>
            <a:lstStyle/>
            <a:p>
              <a:r>
                <a:rPr lang="zh-CN" altLang="en-US" sz="2000" dirty="0" smtClean="0">
                  <a:latin typeface="楷体" pitchFamily="49" charset="-122"/>
                  <a:ea typeface="楷体" pitchFamily="49" charset="-122"/>
                </a:rPr>
                <a:t>密钥流</a:t>
              </a:r>
              <a:endParaRPr lang="zh-CN" altLang="en-US" sz="2000" dirty="0">
                <a:latin typeface="楷体" pitchFamily="49" charset="-122"/>
                <a:ea typeface="楷体" pitchFamily="49" charset="-122"/>
              </a:endParaRPr>
            </a:p>
          </p:txBody>
        </p:sp>
        <p:sp>
          <p:nvSpPr>
            <p:cNvPr id="20" name="流程图: 联系 19"/>
            <p:cNvSpPr/>
            <p:nvPr/>
          </p:nvSpPr>
          <p:spPr>
            <a:xfrm>
              <a:off x="4464000" y="587700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楷体" pitchFamily="49" charset="-122"/>
                <a:ea typeface="楷体" pitchFamily="49" charset="-122"/>
              </a:endParaRPr>
            </a:p>
          </p:txBody>
        </p:sp>
        <p:cxnSp>
          <p:nvCxnSpPr>
            <p:cNvPr id="25" name="形状 24"/>
            <p:cNvCxnSpPr>
              <a:stCxn id="8" idx="3"/>
              <a:endCxn id="20" idx="0"/>
            </p:cNvCxnSpPr>
            <p:nvPr/>
          </p:nvCxnSpPr>
          <p:spPr>
            <a:xfrm>
              <a:off x="3676391" y="4789569"/>
              <a:ext cx="841609" cy="1087433"/>
            </a:xfrm>
            <a:prstGeom prst="bentConnector2">
              <a:avLst/>
            </a:prstGeom>
            <a:ln w="25400">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3"/>
              <a:endCxn id="20" idx="2"/>
            </p:cNvCxnSpPr>
            <p:nvPr/>
          </p:nvCxnSpPr>
          <p:spPr>
            <a:xfrm flipV="1">
              <a:off x="3676391" y="5931002"/>
              <a:ext cx="787609" cy="1575"/>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143770" y="5357032"/>
              <a:ext cx="1143008" cy="1588"/>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9" name="流程图: 联系 28"/>
            <p:cNvSpPr/>
            <p:nvPr/>
          </p:nvSpPr>
          <p:spPr>
            <a:xfrm>
              <a:off x="1664865" y="5330672"/>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楷体" pitchFamily="49" charset="-122"/>
                <a:ea typeface="楷体" pitchFamily="49" charset="-122"/>
              </a:endParaRPr>
            </a:p>
          </p:txBody>
        </p:sp>
        <p:cxnSp>
          <p:nvCxnSpPr>
            <p:cNvPr id="30" name="直接箭头连接符 29"/>
            <p:cNvCxnSpPr>
              <a:endCxn id="8" idx="1"/>
            </p:cNvCxnSpPr>
            <p:nvPr/>
          </p:nvCxnSpPr>
          <p:spPr>
            <a:xfrm>
              <a:off x="1714480" y="4786322"/>
              <a:ext cx="714380" cy="3247"/>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9" idx="2"/>
            </p:cNvCxnSpPr>
            <p:nvPr/>
          </p:nvCxnSpPr>
          <p:spPr>
            <a:xfrm flipV="1">
              <a:off x="1214414" y="5384672"/>
              <a:ext cx="450451" cy="324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21857" y="5172030"/>
              <a:ext cx="714380" cy="400110"/>
            </a:xfrm>
            <a:prstGeom prst="rect">
              <a:avLst/>
            </a:prstGeom>
            <a:noFill/>
          </p:spPr>
          <p:txBody>
            <a:bodyPr wrap="square" rtlCol="0">
              <a:spAutoFit/>
            </a:bodyPr>
            <a:lstStyle/>
            <a:p>
              <a:r>
                <a:rPr lang="zh-CN" altLang="en-US" sz="2000" dirty="0" smtClean="0">
                  <a:latin typeface="楷体" pitchFamily="49" charset="-122"/>
                  <a:ea typeface="楷体" pitchFamily="49" charset="-122"/>
                </a:rPr>
                <a:t>时钟</a:t>
              </a:r>
              <a:endParaRPr lang="zh-CN" altLang="en-US" sz="2000" dirty="0">
                <a:latin typeface="楷体" pitchFamily="49" charset="-122"/>
                <a:ea typeface="楷体" pitchFamily="49" charset="-122"/>
              </a:endParaRPr>
            </a:p>
          </p:txBody>
        </p:sp>
        <p:cxnSp>
          <p:nvCxnSpPr>
            <p:cNvPr id="51" name="形状 50"/>
            <p:cNvCxnSpPr>
              <a:stCxn id="20" idx="4"/>
            </p:cNvCxnSpPr>
            <p:nvPr/>
          </p:nvCxnSpPr>
          <p:spPr>
            <a:xfrm rot="16200000" flipH="1">
              <a:off x="4715712" y="5787290"/>
              <a:ext cx="372956" cy="768380"/>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86182" y="4357694"/>
              <a:ext cx="428628" cy="400110"/>
            </a:xfrm>
            <a:prstGeom prst="rect">
              <a:avLst/>
            </a:prstGeom>
            <a:noFill/>
          </p:spPr>
          <p:txBody>
            <a:bodyPr wrap="square" rtlCol="0">
              <a:spAutoFit/>
            </a:bodyPr>
            <a:lstStyle/>
            <a:p>
              <a:r>
                <a:rPr lang="en-US" altLang="zh-CN" sz="2000" dirty="0" err="1" smtClean="0">
                  <a:latin typeface="楷体" pitchFamily="49" charset="-122"/>
                  <a:ea typeface="楷体" pitchFamily="49" charset="-122"/>
                  <a:cs typeface="Times New Roman" pitchFamily="18" charset="0"/>
                </a:rPr>
                <a:t>a</a:t>
              </a:r>
              <a:r>
                <a:rPr lang="en-US" altLang="zh-CN" sz="2000" baseline="-25000" dirty="0" err="1" smtClean="0">
                  <a:latin typeface="楷体" pitchFamily="49" charset="-122"/>
                  <a:ea typeface="楷体" pitchFamily="49" charset="-122"/>
                  <a:cs typeface="Times New Roman" pitchFamily="18" charset="0"/>
                </a:rPr>
                <a:t>i</a:t>
              </a:r>
              <a:endParaRPr lang="zh-CN" altLang="en-US" sz="2000" baseline="-25000" dirty="0">
                <a:latin typeface="楷体" pitchFamily="49" charset="-122"/>
                <a:ea typeface="楷体" pitchFamily="49" charset="-122"/>
                <a:cs typeface="Times New Roman" pitchFamily="18" charset="0"/>
              </a:endParaRPr>
            </a:p>
          </p:txBody>
        </p:sp>
        <p:sp>
          <p:nvSpPr>
            <p:cNvPr id="55" name="TextBox 54"/>
            <p:cNvSpPr txBox="1"/>
            <p:nvPr/>
          </p:nvSpPr>
          <p:spPr>
            <a:xfrm>
              <a:off x="3786182" y="5500702"/>
              <a:ext cx="428628" cy="400110"/>
            </a:xfrm>
            <a:prstGeom prst="rect">
              <a:avLst/>
            </a:prstGeom>
            <a:noFill/>
          </p:spPr>
          <p:txBody>
            <a:bodyPr wrap="square" rtlCol="0">
              <a:spAutoFit/>
            </a:bodyPr>
            <a:lstStyle/>
            <a:p>
              <a:r>
                <a:rPr lang="en-US" altLang="zh-CN" sz="2000" dirty="0" smtClean="0">
                  <a:latin typeface="楷体" pitchFamily="49" charset="-122"/>
                  <a:ea typeface="楷体" pitchFamily="49" charset="-122"/>
                  <a:cs typeface="Times New Roman" pitchFamily="18" charset="0"/>
                </a:rPr>
                <a:t>b</a:t>
              </a:r>
              <a:r>
                <a:rPr lang="en-US" altLang="zh-CN" sz="2000" baseline="-25000" dirty="0" smtClean="0">
                  <a:latin typeface="楷体" pitchFamily="49" charset="-122"/>
                  <a:ea typeface="楷体" pitchFamily="49" charset="-122"/>
                  <a:cs typeface="Times New Roman" pitchFamily="18" charset="0"/>
                </a:rPr>
                <a:t>i</a:t>
              </a:r>
              <a:endParaRPr lang="zh-CN" altLang="en-US" sz="2000" baseline="-25000" dirty="0">
                <a:latin typeface="楷体" pitchFamily="49" charset="-122"/>
                <a:ea typeface="楷体" pitchFamily="49" charset="-122"/>
                <a:cs typeface="Times New Roman" pitchFamily="18" charset="0"/>
              </a:endParaRPr>
            </a:p>
          </p:txBody>
        </p:sp>
        <p:sp>
          <p:nvSpPr>
            <p:cNvPr id="56" name="TextBox 55"/>
            <p:cNvSpPr txBox="1"/>
            <p:nvPr/>
          </p:nvSpPr>
          <p:spPr>
            <a:xfrm>
              <a:off x="4572000" y="5500702"/>
              <a:ext cx="714380" cy="400110"/>
            </a:xfrm>
            <a:prstGeom prst="rect">
              <a:avLst/>
            </a:prstGeom>
            <a:noFill/>
          </p:spPr>
          <p:txBody>
            <a:bodyPr wrap="square" rtlCol="0">
              <a:spAutoFit/>
            </a:bodyPr>
            <a:lstStyle/>
            <a:p>
              <a:r>
                <a:rPr lang="en-US" altLang="zh-CN" sz="2000" dirty="0" err="1" smtClean="0">
                  <a:latin typeface="楷体" pitchFamily="49" charset="-122"/>
                  <a:ea typeface="楷体" pitchFamily="49" charset="-122"/>
                  <a:cs typeface="Times New Roman" pitchFamily="18" charset="0"/>
                </a:rPr>
                <a:t>a</a:t>
              </a:r>
              <a:r>
                <a:rPr lang="en-US" altLang="zh-CN" sz="2000" baseline="-25000" dirty="0" err="1" smtClean="0">
                  <a:latin typeface="楷体" pitchFamily="49" charset="-122"/>
                  <a:ea typeface="楷体" pitchFamily="49" charset="-122"/>
                  <a:cs typeface="Times New Roman" pitchFamily="18" charset="0"/>
                </a:rPr>
                <a:t>i</a:t>
              </a:r>
              <a:r>
                <a:rPr lang="en-US" altLang="zh-CN" sz="2000" dirty="0" smtClean="0">
                  <a:latin typeface="楷体" pitchFamily="49" charset="-122"/>
                  <a:ea typeface="楷体" pitchFamily="49" charset="-122"/>
                  <a:cs typeface="Times New Roman" pitchFamily="18" charset="0"/>
                </a:rPr>
                <a:t>=1</a:t>
              </a:r>
              <a:endParaRPr lang="zh-CN" altLang="en-US" sz="2000" dirty="0">
                <a:latin typeface="楷体" pitchFamily="49" charset="-122"/>
                <a:ea typeface="楷体" pitchFamily="49" charset="-122"/>
                <a:cs typeface="Times New Roman" pitchFamily="18" charset="0"/>
              </a:endParaRPr>
            </a:p>
          </p:txBody>
        </p:sp>
        <p:sp>
          <p:nvSpPr>
            <p:cNvPr id="57" name="TextBox 56"/>
            <p:cNvSpPr txBox="1"/>
            <p:nvPr/>
          </p:nvSpPr>
          <p:spPr>
            <a:xfrm>
              <a:off x="4572000" y="6315038"/>
              <a:ext cx="714380" cy="400110"/>
            </a:xfrm>
            <a:prstGeom prst="rect">
              <a:avLst/>
            </a:prstGeom>
            <a:noFill/>
          </p:spPr>
          <p:txBody>
            <a:bodyPr wrap="square" rtlCol="0">
              <a:spAutoFit/>
            </a:bodyPr>
            <a:lstStyle/>
            <a:p>
              <a:r>
                <a:rPr lang="en-US" altLang="zh-CN" sz="2000" dirty="0" err="1" smtClean="0">
                  <a:latin typeface="楷体" pitchFamily="49" charset="-122"/>
                  <a:ea typeface="楷体" pitchFamily="49" charset="-122"/>
                  <a:cs typeface="Times New Roman" pitchFamily="18" charset="0"/>
                </a:rPr>
                <a:t>a</a:t>
              </a:r>
              <a:r>
                <a:rPr lang="en-US" altLang="zh-CN" sz="2000" baseline="-25000" dirty="0" err="1" smtClean="0">
                  <a:latin typeface="楷体" pitchFamily="49" charset="-122"/>
                  <a:ea typeface="楷体" pitchFamily="49" charset="-122"/>
                  <a:cs typeface="Times New Roman" pitchFamily="18" charset="0"/>
                </a:rPr>
                <a:t>i</a:t>
              </a:r>
              <a:r>
                <a:rPr lang="en-US" altLang="zh-CN" sz="2000" dirty="0" smtClean="0">
                  <a:latin typeface="楷体" pitchFamily="49" charset="-122"/>
                  <a:ea typeface="楷体" pitchFamily="49" charset="-122"/>
                  <a:cs typeface="Times New Roman" pitchFamily="18" charset="0"/>
                </a:rPr>
                <a:t>=0</a:t>
              </a:r>
              <a:endParaRPr lang="zh-CN" altLang="en-US" sz="2000" dirty="0">
                <a:latin typeface="楷体" pitchFamily="49" charset="-122"/>
                <a:ea typeface="楷体" pitchFamily="49" charset="-122"/>
                <a:cs typeface="Times New Roman" pitchFamily="18" charset="0"/>
              </a:endParaRPr>
            </a:p>
          </p:txBody>
        </p:sp>
        <p:sp>
          <p:nvSpPr>
            <p:cNvPr id="58" name="TextBox 57"/>
            <p:cNvSpPr txBox="1"/>
            <p:nvPr/>
          </p:nvSpPr>
          <p:spPr>
            <a:xfrm>
              <a:off x="5286380" y="5715016"/>
              <a:ext cx="1000132" cy="400110"/>
            </a:xfrm>
            <a:prstGeom prst="rect">
              <a:avLst/>
            </a:prstGeom>
            <a:noFill/>
          </p:spPr>
          <p:txBody>
            <a:bodyPr wrap="square" rtlCol="0">
              <a:spAutoFit/>
            </a:bodyPr>
            <a:lstStyle/>
            <a:p>
              <a:r>
                <a:rPr lang="zh-CN" altLang="en-US" sz="2000" dirty="0" smtClean="0">
                  <a:latin typeface="楷体" pitchFamily="49" charset="-122"/>
                  <a:ea typeface="楷体" pitchFamily="49" charset="-122"/>
                  <a:cs typeface="Times New Roman" pitchFamily="18" charset="0"/>
                </a:rPr>
                <a:t>输出</a:t>
              </a:r>
              <a:r>
                <a:rPr lang="en-US" altLang="zh-CN" sz="2000" dirty="0" smtClean="0">
                  <a:latin typeface="楷体" pitchFamily="49" charset="-122"/>
                  <a:ea typeface="楷体" pitchFamily="49" charset="-122"/>
                  <a:cs typeface="Times New Roman" pitchFamily="18" charset="0"/>
                </a:rPr>
                <a:t>b</a:t>
              </a:r>
              <a:r>
                <a:rPr lang="en-US" altLang="zh-CN" sz="2000" baseline="-25000" dirty="0" smtClean="0">
                  <a:latin typeface="楷体" pitchFamily="49" charset="-122"/>
                  <a:ea typeface="楷体" pitchFamily="49" charset="-122"/>
                  <a:cs typeface="Times New Roman" pitchFamily="18" charset="0"/>
                </a:rPr>
                <a:t>i</a:t>
              </a:r>
              <a:endParaRPr lang="zh-CN" altLang="en-US" sz="2000" baseline="-25000" dirty="0">
                <a:latin typeface="楷体" pitchFamily="49" charset="-122"/>
                <a:ea typeface="楷体" pitchFamily="49" charset="-122"/>
                <a:cs typeface="Times New Roman" pitchFamily="18" charset="0"/>
              </a:endParaRPr>
            </a:p>
          </p:txBody>
        </p:sp>
        <p:sp>
          <p:nvSpPr>
            <p:cNvPr id="59" name="TextBox 58"/>
            <p:cNvSpPr txBox="1"/>
            <p:nvPr/>
          </p:nvSpPr>
          <p:spPr>
            <a:xfrm>
              <a:off x="5286380" y="6143644"/>
              <a:ext cx="1000132" cy="400110"/>
            </a:xfrm>
            <a:prstGeom prst="rect">
              <a:avLst/>
            </a:prstGeom>
            <a:noFill/>
          </p:spPr>
          <p:txBody>
            <a:bodyPr wrap="square" rtlCol="0">
              <a:spAutoFit/>
            </a:bodyPr>
            <a:lstStyle/>
            <a:p>
              <a:r>
                <a:rPr lang="zh-CN" altLang="en-US" sz="2000" dirty="0" smtClean="0">
                  <a:latin typeface="楷体" pitchFamily="49" charset="-122"/>
                  <a:ea typeface="楷体" pitchFamily="49" charset="-122"/>
                  <a:cs typeface="Times New Roman" pitchFamily="18" charset="0"/>
                </a:rPr>
                <a:t>丢弃</a:t>
              </a:r>
              <a:r>
                <a:rPr lang="en-US" altLang="zh-CN" sz="2000" dirty="0" smtClean="0">
                  <a:latin typeface="楷体" pitchFamily="49" charset="-122"/>
                  <a:ea typeface="楷体" pitchFamily="49" charset="-122"/>
                  <a:cs typeface="Times New Roman" pitchFamily="18" charset="0"/>
                </a:rPr>
                <a:t>b</a:t>
              </a:r>
              <a:r>
                <a:rPr lang="en-US" altLang="zh-CN" sz="2000" baseline="-25000" dirty="0" smtClean="0">
                  <a:latin typeface="楷体" pitchFamily="49" charset="-122"/>
                  <a:ea typeface="楷体" pitchFamily="49" charset="-122"/>
                  <a:cs typeface="Times New Roman" pitchFamily="18" charset="0"/>
                </a:rPr>
                <a:t>i</a:t>
              </a:r>
              <a:endParaRPr lang="zh-CN" altLang="en-US" sz="2000" baseline="-25000" dirty="0">
                <a:latin typeface="楷体" pitchFamily="49" charset="-122"/>
                <a:ea typeface="楷体" pitchFamily="49" charset="-122"/>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41</a:t>
            </a:fld>
            <a:endParaRPr lang="en-US" altLang="zh-CN" dirty="0"/>
          </a:p>
        </p:txBody>
      </p:sp>
      <p:sp>
        <p:nvSpPr>
          <p:cNvPr id="27" name="流程图: 可选过程 2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33" name="流程图: 可选过程 32">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2. </a:t>
            </a:r>
            <a:r>
              <a:rPr lang="zh-CN" altLang="en-US" sz="1000" dirty="0"/>
              <a:t>反馈移位寄存器</a:t>
            </a:r>
          </a:p>
        </p:txBody>
      </p:sp>
      <p:sp>
        <p:nvSpPr>
          <p:cNvPr id="34" name="流程图: 可选过程 33">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35" name="流程图: 可选过程 34">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3020913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第三节 其它流密码介绍</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FC6C3F5E-09DE-47CB-B45C-8870030737BE}" type="slidenum">
              <a:rPr lang="zh-CN" altLang="en-US" smtClean="0"/>
              <a:pPr>
                <a:defRPr/>
              </a:pPr>
              <a:t>42</a:t>
            </a:fld>
            <a:endParaRPr lang="en-US" altLang="zh-CN" dirty="0"/>
          </a:p>
        </p:txBody>
      </p:sp>
    </p:spTree>
    <p:extLst>
      <p:ext uri="{BB962C8B-B14F-4D97-AF65-F5344CB8AC3E}">
        <p14:creationId xmlns:p14="http://schemas.microsoft.com/office/powerpoint/2010/main" val="262953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r>
              <a:rPr lang="zh-CN" altLang="en-US" dirty="0" smtClean="0"/>
              <a:t>基于</a:t>
            </a:r>
            <a:r>
              <a:rPr lang="en-US" altLang="zh-CN" dirty="0" smtClean="0"/>
              <a:t>LFSR</a:t>
            </a:r>
            <a:r>
              <a:rPr lang="zh-CN" altLang="en-US" dirty="0" smtClean="0"/>
              <a:t>的流密码非常适合于硬件实现，但不特别适合软件实现。</a:t>
            </a:r>
            <a:endParaRPr lang="en-US" altLang="zh-CN" dirty="0" smtClean="0"/>
          </a:p>
          <a:p>
            <a:endParaRPr lang="en-US" altLang="zh-CN" dirty="0" smtClean="0"/>
          </a:p>
          <a:p>
            <a:r>
              <a:rPr lang="zh-CN" altLang="en-US" dirty="0" smtClean="0"/>
              <a:t>适合于快速软件实现的流密码</a:t>
            </a:r>
            <a:endParaRPr lang="en-US" altLang="zh-CN" dirty="0" smtClean="0"/>
          </a:p>
          <a:p>
            <a:pPr lvl="1"/>
            <a:r>
              <a:rPr lang="en-US" altLang="zh-CN" dirty="0" smtClean="0"/>
              <a:t>RC4</a:t>
            </a:r>
          </a:p>
          <a:p>
            <a:pPr lvl="1"/>
            <a:r>
              <a:rPr lang="en-US" altLang="zh-CN" dirty="0" smtClean="0"/>
              <a:t>SEAL</a:t>
            </a:r>
          </a:p>
          <a:p>
            <a:endParaRPr lang="en-US" altLang="zh-CN" dirty="0" smtClean="0"/>
          </a:p>
          <a:p>
            <a:r>
              <a:rPr lang="zh-CN" altLang="en-US" dirty="0" smtClean="0"/>
              <a:t>其他伪随机比特生成器</a:t>
            </a:r>
            <a:endParaRPr lang="en-US" altLang="zh-CN" dirty="0" smtClean="0"/>
          </a:p>
          <a:p>
            <a:pPr lvl="1"/>
            <a:r>
              <a:rPr lang="zh-CN" altLang="en-US" dirty="0" smtClean="0"/>
              <a:t>混沌序列生成器</a:t>
            </a: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43</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7643661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a:t>
            </a:r>
            <a:r>
              <a:rPr lang="en-US" altLang="zh-CN" dirty="0" smtClean="0"/>
              <a:t>RC4</a:t>
            </a:r>
            <a:endParaRPr lang="zh-CN" altLang="en-US" dirty="0"/>
          </a:p>
        </p:txBody>
      </p:sp>
      <p:sp>
        <p:nvSpPr>
          <p:cNvPr id="3" name="内容占位符 2"/>
          <p:cNvSpPr>
            <a:spLocks noGrp="1"/>
          </p:cNvSpPr>
          <p:nvPr>
            <p:ph idx="1"/>
          </p:nvPr>
        </p:nvSpPr>
        <p:spPr/>
        <p:txBody>
          <a:bodyPr/>
          <a:lstStyle/>
          <a:p>
            <a:r>
              <a:rPr lang="en-US" altLang="zh-CN" dirty="0" smtClean="0">
                <a:ea typeface="宋体" pitchFamily="2" charset="-122"/>
              </a:rPr>
              <a:t>RSA</a:t>
            </a:r>
            <a:r>
              <a:rPr lang="zh-CN" altLang="en-US" dirty="0" smtClean="0">
                <a:latin typeface="仿宋_GB2312" pitchFamily="49" charset="-122"/>
              </a:rPr>
              <a:t>数据安全公司</a:t>
            </a:r>
            <a:r>
              <a:rPr lang="zh-CN" altLang="en-US" dirty="0" smtClean="0">
                <a:ea typeface="宋体" pitchFamily="2" charset="-122"/>
              </a:rPr>
              <a:t>于</a:t>
            </a:r>
            <a:r>
              <a:rPr lang="en-US" altLang="zh-CN" dirty="0" smtClean="0">
                <a:ea typeface="宋体" pitchFamily="2" charset="-122"/>
              </a:rPr>
              <a:t>1987</a:t>
            </a:r>
            <a:r>
              <a:rPr lang="zh-CN" altLang="en-US" dirty="0" smtClean="0">
                <a:ea typeface="宋体" pitchFamily="2" charset="-122"/>
              </a:rPr>
              <a:t>年设计</a:t>
            </a:r>
            <a:endParaRPr lang="en-US" altLang="zh-CN" dirty="0" smtClean="0">
              <a:ea typeface="宋体" pitchFamily="2" charset="-122"/>
            </a:endParaRPr>
          </a:p>
          <a:p>
            <a:r>
              <a:rPr lang="en-US" altLang="zh-CN" dirty="0" smtClean="0">
                <a:ea typeface="宋体" pitchFamily="2" charset="-122"/>
              </a:rPr>
              <a:t>RSA</a:t>
            </a:r>
            <a:r>
              <a:rPr lang="zh-CN" altLang="en-US" dirty="0" smtClean="0">
                <a:latin typeface="仿宋_GB2312" pitchFamily="49" charset="-122"/>
              </a:rPr>
              <a:t>公司的专利（最初七年）密码产品</a:t>
            </a:r>
            <a:endParaRPr lang="en-AU" altLang="zh-CN" dirty="0" smtClean="0">
              <a:latin typeface="仿宋_GB2312" pitchFamily="49" charset="-122"/>
            </a:endParaRPr>
          </a:p>
          <a:p>
            <a:r>
              <a:rPr lang="zh-CN" altLang="en-US" dirty="0" smtClean="0">
                <a:latin typeface="仿宋_GB2312" pitchFamily="49" charset="-122"/>
              </a:rPr>
              <a:t>由</a:t>
            </a:r>
            <a:r>
              <a:rPr lang="en-AU" altLang="zh-CN" dirty="0" smtClean="0">
                <a:ea typeface="宋体" pitchFamily="2" charset="-122"/>
              </a:rPr>
              <a:t>Ron </a:t>
            </a:r>
            <a:r>
              <a:rPr lang="en-AU" altLang="zh-CN" dirty="0" err="1" smtClean="0">
                <a:ea typeface="宋体" pitchFamily="2" charset="-122"/>
              </a:rPr>
              <a:t>Rivest</a:t>
            </a:r>
            <a:r>
              <a:rPr lang="zh-CN" altLang="en-US" dirty="0" smtClean="0">
                <a:latin typeface="仿宋_GB2312" pitchFamily="49" charset="-122"/>
              </a:rPr>
              <a:t>设计，简单而有效</a:t>
            </a:r>
            <a:endParaRPr lang="en-AU" altLang="zh-CN" dirty="0" smtClean="0">
              <a:latin typeface="仿宋_GB2312" pitchFamily="49" charset="-122"/>
            </a:endParaRPr>
          </a:p>
          <a:p>
            <a:r>
              <a:rPr lang="zh-CN" altLang="en-US" dirty="0" smtClean="0">
                <a:latin typeface="仿宋_GB2312" pitchFamily="49" charset="-122"/>
              </a:rPr>
              <a:t>可变密钥大小，面向字节的流密码</a:t>
            </a:r>
            <a:endParaRPr lang="en-AU" altLang="zh-CN" dirty="0" smtClean="0">
              <a:latin typeface="仿宋_GB2312" pitchFamily="49" charset="-122"/>
            </a:endParaRPr>
          </a:p>
          <a:p>
            <a:r>
              <a:rPr lang="zh-CN" altLang="en-US" dirty="0" smtClean="0">
                <a:latin typeface="仿宋_GB2312" pitchFamily="49" charset="-122"/>
              </a:rPr>
              <a:t>广泛用于</a:t>
            </a:r>
            <a:r>
              <a:rPr lang="en-AU" altLang="zh-CN" dirty="0" smtClean="0">
                <a:ea typeface="宋体" pitchFamily="2" charset="-122"/>
              </a:rPr>
              <a:t>SSL/TLS</a:t>
            </a:r>
            <a:r>
              <a:rPr lang="zh-CN" altLang="en-US" dirty="0" smtClean="0">
                <a:latin typeface="仿宋_GB2312" pitchFamily="49" charset="-122"/>
              </a:rPr>
              <a:t>网络安全协议和无线</a:t>
            </a:r>
            <a:r>
              <a:rPr lang="en-AU" altLang="zh-CN" dirty="0" smtClean="0">
                <a:ea typeface="宋体" pitchFamily="2" charset="-122"/>
              </a:rPr>
              <a:t>WEP/</a:t>
            </a:r>
            <a:r>
              <a:rPr lang="en-US" altLang="zh-CN" dirty="0" smtClean="0">
                <a:ea typeface="宋体" pitchFamily="2" charset="-122"/>
              </a:rPr>
              <a:t>WPA</a:t>
            </a:r>
            <a:r>
              <a:rPr lang="zh-CN" altLang="en-US" dirty="0" smtClean="0">
                <a:latin typeface="仿宋_GB2312" pitchFamily="49" charset="-122"/>
              </a:rPr>
              <a:t>无线局域网络安全协议</a:t>
            </a:r>
            <a:endParaRPr lang="en-AU" altLang="zh-CN" dirty="0" smtClean="0">
              <a:latin typeface="仿宋_GB2312" pitchFamily="49" charset="-122"/>
            </a:endParaRPr>
          </a:p>
          <a:p>
            <a:r>
              <a:rPr lang="zh-CN" altLang="en-US" dirty="0" smtClean="0">
                <a:latin typeface="仿宋_GB2312" pitchFamily="49" charset="-122"/>
              </a:rPr>
              <a:t>由密钥构造</a:t>
            </a:r>
            <a:r>
              <a:rPr lang="en-US" altLang="zh-CN" dirty="0" smtClean="0">
                <a:latin typeface="仿宋_GB2312" pitchFamily="49" charset="-122"/>
              </a:rPr>
              <a:t>8</a:t>
            </a:r>
            <a:r>
              <a:rPr lang="zh-CN" altLang="en-US" dirty="0" smtClean="0">
                <a:latin typeface="仿宋_GB2312" pitchFamily="49" charset="-122"/>
              </a:rPr>
              <a:t>比特数据的随机置乱，每次处理一字节数据</a:t>
            </a:r>
            <a:endParaRPr lang="zh-CN" altLang="en-US" dirty="0">
              <a:latin typeface="仿宋_GB2312" pitchFamily="49" charset="-122"/>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563482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初始化转换表</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000" dirty="0" smtClean="0"/>
              <a:t>用</a:t>
            </a:r>
            <a:r>
              <a:rPr lang="en-US" altLang="zh-CN" sz="2000" dirty="0" smtClean="0"/>
              <a:t>0</a:t>
            </a:r>
            <a:r>
              <a:rPr lang="zh-CN" altLang="en-US" sz="2000" dirty="0" smtClean="0"/>
              <a:t>～</a:t>
            </a:r>
            <a:r>
              <a:rPr lang="en-US" altLang="zh-CN" sz="2000" dirty="0" smtClean="0"/>
              <a:t>255</a:t>
            </a:r>
            <a:r>
              <a:rPr lang="zh-CN" altLang="en-US" sz="2000" dirty="0" smtClean="0"/>
              <a:t>填充</a:t>
            </a:r>
            <a:r>
              <a:rPr lang="en-US" altLang="zh-CN" sz="2000" dirty="0" smtClean="0"/>
              <a:t>S</a:t>
            </a:r>
            <a:r>
              <a:rPr lang="zh-CN" altLang="en-US" sz="2000" dirty="0" smtClean="0"/>
              <a:t>数组，用密钥循环填充</a:t>
            </a:r>
            <a:r>
              <a:rPr lang="en-US" altLang="zh-CN" sz="2000" dirty="0" smtClean="0"/>
              <a:t>T</a:t>
            </a:r>
            <a:r>
              <a:rPr lang="zh-CN" altLang="en-US" sz="2000" dirty="0" smtClean="0"/>
              <a:t>数组</a:t>
            </a:r>
            <a:endParaRPr lang="en-US" altLang="zh-CN" sz="2000" dirty="0" smtClean="0"/>
          </a:p>
          <a:p>
            <a:pPr lvl="1">
              <a:lnSpc>
                <a:spcPct val="90000"/>
              </a:lnSpc>
              <a:buNone/>
            </a:pPr>
            <a:r>
              <a:rPr lang="en-AU" altLang="zh-CN" sz="2000" dirty="0" smtClean="0">
                <a:ea typeface="宋体" pitchFamily="2" charset="-122"/>
                <a:cs typeface="Times New Roman" pitchFamily="18" charset="0"/>
              </a:rPr>
              <a:t>for </a:t>
            </a:r>
            <a:r>
              <a:rPr lang="en-AU" altLang="zh-CN" sz="2000" dirty="0" err="1" smtClean="0">
                <a:ea typeface="宋体" pitchFamily="2" charset="-122"/>
                <a:cs typeface="Times New Roman" pitchFamily="18" charset="0"/>
              </a:rPr>
              <a:t>i</a:t>
            </a:r>
            <a:r>
              <a:rPr lang="en-AU" altLang="zh-CN" sz="2000" dirty="0" smtClean="0">
                <a:ea typeface="宋体" pitchFamily="2" charset="-122"/>
                <a:cs typeface="Times New Roman" pitchFamily="18" charset="0"/>
              </a:rPr>
              <a:t> = 0 to 255 do</a:t>
            </a:r>
          </a:p>
          <a:p>
            <a:pPr lvl="2">
              <a:lnSpc>
                <a:spcPct val="90000"/>
              </a:lnSpc>
              <a:buFontTx/>
              <a:buNone/>
            </a:pPr>
            <a:r>
              <a:rPr lang="en-AU" altLang="zh-CN" dirty="0" smtClean="0">
                <a:ea typeface="宋体" pitchFamily="2" charset="-122"/>
                <a:cs typeface="Times New Roman" pitchFamily="18" charset="0"/>
              </a:rPr>
              <a:t>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a:t>
            </a:r>
            <a:r>
              <a:rPr lang="en-AU" altLang="zh-CN" dirty="0" err="1" smtClean="0">
                <a:ea typeface="宋体" pitchFamily="2" charset="-122"/>
                <a:cs typeface="Times New Roman" pitchFamily="18" charset="0"/>
              </a:rPr>
              <a:t>i</a:t>
            </a:r>
            <a:endParaRPr lang="en-AU" altLang="zh-CN" dirty="0" smtClean="0">
              <a:ea typeface="宋体" pitchFamily="2" charset="-122"/>
              <a:cs typeface="Times New Roman" pitchFamily="18" charset="0"/>
            </a:endParaRPr>
          </a:p>
          <a:p>
            <a:pPr lvl="2">
              <a:lnSpc>
                <a:spcPct val="90000"/>
              </a:lnSpc>
              <a:buFontTx/>
              <a:buNone/>
            </a:pPr>
            <a:r>
              <a:rPr lang="en-AU" altLang="zh-CN" dirty="0" smtClean="0">
                <a:ea typeface="宋体" pitchFamily="2" charset="-122"/>
                <a:cs typeface="Times New Roman" pitchFamily="18" charset="0"/>
              </a:rPr>
              <a:t>T[</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K[</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mod </a:t>
            </a:r>
            <a:r>
              <a:rPr lang="en-AU" altLang="zh-CN" dirty="0" err="1" smtClean="0">
                <a:ea typeface="宋体" pitchFamily="2" charset="-122"/>
                <a:cs typeface="Times New Roman" pitchFamily="18" charset="0"/>
              </a:rPr>
              <a:t>keylen</a:t>
            </a:r>
            <a:r>
              <a:rPr lang="en-AU" altLang="zh-CN" dirty="0" smtClean="0">
                <a:ea typeface="宋体" pitchFamily="2" charset="-122"/>
                <a:cs typeface="Times New Roman" pitchFamily="18" charset="0"/>
              </a:rPr>
              <a:t>])</a:t>
            </a:r>
            <a:endParaRPr lang="en-US" altLang="zh-CN" dirty="0" smtClean="0">
              <a:cs typeface="Times New Roman" pitchFamily="18" charset="0"/>
            </a:endParaRPr>
          </a:p>
          <a:p>
            <a:pPr marL="457200" indent="-457200">
              <a:buFont typeface="+mj-lt"/>
              <a:buAutoNum type="arabicPeriod"/>
            </a:pPr>
            <a:endParaRPr lang="en-US" altLang="zh-CN" sz="2000" dirty="0" smtClean="0">
              <a:cs typeface="Times New Roman" pitchFamily="18" charset="0"/>
            </a:endParaRPr>
          </a:p>
          <a:p>
            <a:pPr marL="457200" indent="-457200">
              <a:buFont typeface="+mj-lt"/>
              <a:buAutoNum type="arabicPeriod"/>
            </a:pPr>
            <a:endParaRPr lang="en-US" altLang="zh-CN" sz="2000" dirty="0" smtClean="0">
              <a:cs typeface="Times New Roman" pitchFamily="18" charset="0"/>
            </a:endParaRPr>
          </a:p>
          <a:p>
            <a:pPr marL="457200" indent="-457200">
              <a:buFont typeface="+mj-lt"/>
              <a:buAutoNum type="arabicPeriod"/>
            </a:pPr>
            <a:endParaRPr lang="en-US" altLang="zh-CN" sz="2000" dirty="0">
              <a:cs typeface="Times New Roman" pitchFamily="18" charset="0"/>
            </a:endParaRPr>
          </a:p>
          <a:p>
            <a:pPr marL="457200" indent="-457200">
              <a:buFont typeface="+mj-lt"/>
              <a:buAutoNum type="arabicPeriod"/>
            </a:pPr>
            <a:endParaRPr lang="en-US" altLang="zh-CN" sz="2000" dirty="0">
              <a:cs typeface="Times New Roman" pitchFamily="18" charset="0"/>
            </a:endParaRPr>
          </a:p>
          <a:p>
            <a:pPr marL="457200" indent="-457200">
              <a:buFont typeface="+mj-lt"/>
              <a:buAutoNum type="arabicPeriod"/>
            </a:pPr>
            <a:endParaRPr lang="en-US" altLang="zh-CN" sz="2000" dirty="0" smtClean="0">
              <a:cs typeface="Times New Roman" pitchFamily="18" charset="0"/>
            </a:endParaRPr>
          </a:p>
          <a:p>
            <a:pPr marL="457200" indent="-457200">
              <a:buFont typeface="+mj-lt"/>
              <a:buAutoNum type="arabicPeriod"/>
            </a:pPr>
            <a:r>
              <a:rPr lang="zh-CN" altLang="en-US" sz="2000" dirty="0" smtClean="0">
                <a:cs typeface="Times New Roman" pitchFamily="18" charset="0"/>
              </a:rPr>
              <a:t>置换</a:t>
            </a:r>
            <a:endParaRPr lang="en-US" altLang="zh-CN" sz="2000" dirty="0" smtClean="0">
              <a:cs typeface="Times New Roman" pitchFamily="18" charset="0"/>
            </a:endParaRPr>
          </a:p>
          <a:p>
            <a:pPr lvl="1">
              <a:lnSpc>
                <a:spcPct val="90000"/>
              </a:lnSpc>
              <a:buNone/>
            </a:pPr>
            <a:r>
              <a:rPr lang="en-AU" altLang="zh-CN" sz="2000" dirty="0" smtClean="0">
                <a:ea typeface="宋体" pitchFamily="2" charset="-122"/>
                <a:cs typeface="Times New Roman" pitchFamily="18" charset="0"/>
              </a:rPr>
              <a:t>j = 0</a:t>
            </a:r>
          </a:p>
          <a:p>
            <a:pPr lvl="1">
              <a:lnSpc>
                <a:spcPct val="90000"/>
              </a:lnSpc>
              <a:buNone/>
            </a:pPr>
            <a:r>
              <a:rPr lang="en-AU" altLang="zh-CN" sz="2000" dirty="0" smtClean="0">
                <a:ea typeface="宋体" pitchFamily="2" charset="-122"/>
                <a:cs typeface="Times New Roman" pitchFamily="18" charset="0"/>
              </a:rPr>
              <a:t>for </a:t>
            </a:r>
            <a:r>
              <a:rPr lang="en-AU" altLang="zh-CN" sz="2000" dirty="0" err="1" smtClean="0">
                <a:ea typeface="宋体" pitchFamily="2" charset="-122"/>
                <a:cs typeface="Times New Roman" pitchFamily="18" charset="0"/>
              </a:rPr>
              <a:t>i</a:t>
            </a:r>
            <a:r>
              <a:rPr lang="en-AU" altLang="zh-CN" sz="2000" dirty="0" smtClean="0">
                <a:ea typeface="宋体" pitchFamily="2" charset="-122"/>
                <a:cs typeface="Times New Roman" pitchFamily="18" charset="0"/>
              </a:rPr>
              <a:t> = 0 to 255 do </a:t>
            </a:r>
          </a:p>
          <a:p>
            <a:pPr lvl="2">
              <a:lnSpc>
                <a:spcPct val="90000"/>
              </a:lnSpc>
              <a:buFontTx/>
              <a:buNone/>
            </a:pPr>
            <a:r>
              <a:rPr lang="en-AU" altLang="zh-CN" dirty="0" smtClean="0">
                <a:ea typeface="宋体" pitchFamily="2" charset="-122"/>
                <a:cs typeface="Times New Roman" pitchFamily="18" charset="0"/>
              </a:rPr>
              <a:t>j = (j + 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T[</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(mod 256) </a:t>
            </a:r>
          </a:p>
          <a:p>
            <a:pPr lvl="2">
              <a:lnSpc>
                <a:spcPct val="90000"/>
              </a:lnSpc>
              <a:buFontTx/>
              <a:buNone/>
            </a:pPr>
            <a:r>
              <a:rPr lang="en-AU" altLang="zh-CN" dirty="0" smtClean="0">
                <a:ea typeface="宋体" pitchFamily="2" charset="-122"/>
                <a:cs typeface="Times New Roman" pitchFamily="18" charset="0"/>
              </a:rPr>
              <a:t>swap (S[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S[j])</a:t>
            </a:r>
          </a:p>
        </p:txBody>
      </p:sp>
      <p:pic>
        <p:nvPicPr>
          <p:cNvPr id="6" name="Picture 3"/>
          <p:cNvPicPr>
            <a:picLocks noChangeAspect="1" noChangeArrowheads="1"/>
          </p:cNvPicPr>
          <p:nvPr/>
        </p:nvPicPr>
        <p:blipFill rotWithShape="1">
          <a:blip r:embed="rId2" cstate="print"/>
          <a:srcRect b="28662"/>
          <a:stretch/>
        </p:blipFill>
        <p:spPr bwMode="auto">
          <a:xfrm>
            <a:off x="3648254" y="2708920"/>
            <a:ext cx="5359642" cy="2808313"/>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45</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6"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7349911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a:t>
            </a:r>
            <a:r>
              <a:rPr lang="en-US" altLang="zh-CN" dirty="0" smtClean="0"/>
              <a:t>/</a:t>
            </a:r>
            <a:r>
              <a:rPr lang="zh-CN" altLang="en-US" dirty="0" smtClean="0"/>
              <a:t>解密算法</a:t>
            </a:r>
            <a:endParaRPr lang="zh-CN" altLang="en-US" dirty="0"/>
          </a:p>
        </p:txBody>
      </p:sp>
      <p:sp>
        <p:nvSpPr>
          <p:cNvPr id="3" name="内容占位符 2"/>
          <p:cNvSpPr>
            <a:spLocks noGrp="1"/>
          </p:cNvSpPr>
          <p:nvPr>
            <p:ph idx="1"/>
          </p:nvPr>
        </p:nvSpPr>
        <p:spPr/>
        <p:txBody>
          <a:bodyPr/>
          <a:lstStyle/>
          <a:p>
            <a:r>
              <a:rPr lang="zh-CN" altLang="en-US" dirty="0" smtClean="0"/>
              <a:t>加密的同时继续置换数组</a:t>
            </a:r>
            <a:r>
              <a:rPr lang="en-US" altLang="zh-CN" dirty="0" smtClean="0"/>
              <a:t>S</a:t>
            </a:r>
          </a:p>
          <a:p>
            <a:pPr lvl="2">
              <a:lnSpc>
                <a:spcPct val="90000"/>
              </a:lnSpc>
              <a:buNone/>
            </a:pPr>
            <a:endParaRPr lang="en-AU" altLang="zh-CN" sz="2400" dirty="0" smtClean="0">
              <a:ea typeface="宋体" pitchFamily="2" charset="-122"/>
              <a:cs typeface="Times New Roman" pitchFamily="18" charset="0"/>
            </a:endParaRPr>
          </a:p>
          <a:p>
            <a:pPr lvl="2">
              <a:lnSpc>
                <a:spcPct val="90000"/>
              </a:lnSpc>
              <a:buNone/>
            </a:pPr>
            <a:endParaRPr lang="en-AU" altLang="zh-CN" sz="2400" dirty="0">
              <a:ea typeface="宋体" pitchFamily="2" charset="-122"/>
              <a:cs typeface="Times New Roman" pitchFamily="18" charset="0"/>
            </a:endParaRPr>
          </a:p>
          <a:p>
            <a:pPr lvl="2">
              <a:lnSpc>
                <a:spcPct val="90000"/>
              </a:lnSpc>
              <a:buNone/>
            </a:pPr>
            <a:endParaRPr lang="en-AU" altLang="zh-CN" sz="2400" dirty="0" smtClean="0">
              <a:ea typeface="宋体" pitchFamily="2" charset="-122"/>
              <a:cs typeface="Times New Roman" pitchFamily="18" charset="0"/>
            </a:endParaRPr>
          </a:p>
          <a:p>
            <a:pPr lvl="2">
              <a:lnSpc>
                <a:spcPct val="90000"/>
              </a:lnSpc>
              <a:buNone/>
            </a:pPr>
            <a:endParaRPr lang="en-AU" altLang="zh-CN" sz="2400" dirty="0" smtClean="0">
              <a:ea typeface="宋体" pitchFamily="2" charset="-122"/>
              <a:cs typeface="Times New Roman" pitchFamily="18" charset="0"/>
            </a:endParaRPr>
          </a:p>
          <a:p>
            <a:pPr lvl="2">
              <a:lnSpc>
                <a:spcPct val="90000"/>
              </a:lnSpc>
              <a:buNone/>
            </a:pPr>
            <a:endParaRPr lang="en-AU" altLang="zh-CN" sz="2400" dirty="0">
              <a:ea typeface="宋体" pitchFamily="2" charset="-122"/>
              <a:cs typeface="Times New Roman" pitchFamily="18" charset="0"/>
            </a:endParaRPr>
          </a:p>
          <a:p>
            <a:pPr lvl="1">
              <a:lnSpc>
                <a:spcPct val="90000"/>
              </a:lnSpc>
              <a:buNone/>
            </a:pPr>
            <a:r>
              <a:rPr lang="en-AU" altLang="zh-CN" sz="2000" dirty="0" err="1" smtClean="0">
                <a:ea typeface="宋体" pitchFamily="2" charset="-122"/>
                <a:cs typeface="Times New Roman" pitchFamily="18" charset="0"/>
              </a:rPr>
              <a:t>i</a:t>
            </a:r>
            <a:r>
              <a:rPr lang="en-AU" altLang="zh-CN" sz="2000" dirty="0" smtClean="0">
                <a:ea typeface="宋体" pitchFamily="2" charset="-122"/>
                <a:cs typeface="Times New Roman" pitchFamily="18" charset="0"/>
              </a:rPr>
              <a:t> = j = 0 </a:t>
            </a:r>
          </a:p>
          <a:p>
            <a:pPr lvl="1">
              <a:lnSpc>
                <a:spcPct val="90000"/>
              </a:lnSpc>
              <a:buNone/>
            </a:pPr>
            <a:r>
              <a:rPr lang="en-AU" altLang="zh-CN" sz="2000" dirty="0" smtClean="0">
                <a:ea typeface="宋体" pitchFamily="2" charset="-122"/>
                <a:cs typeface="Times New Roman" pitchFamily="18" charset="0"/>
              </a:rPr>
              <a:t>for each message byte M</a:t>
            </a:r>
            <a:r>
              <a:rPr lang="en-AU" altLang="zh-CN" sz="2000" baseline="-25000" dirty="0" smtClean="0">
                <a:ea typeface="宋体" pitchFamily="2" charset="-122"/>
                <a:cs typeface="Times New Roman" pitchFamily="18" charset="0"/>
              </a:rPr>
              <a:t>i</a:t>
            </a:r>
          </a:p>
          <a:p>
            <a:pPr lvl="2">
              <a:lnSpc>
                <a:spcPct val="90000"/>
              </a:lnSpc>
              <a:buFontTx/>
              <a:buNone/>
            </a:pP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+ 1) (mod 256)</a:t>
            </a:r>
          </a:p>
          <a:p>
            <a:pPr lvl="2">
              <a:lnSpc>
                <a:spcPct val="90000"/>
              </a:lnSpc>
              <a:buFontTx/>
              <a:buNone/>
            </a:pPr>
            <a:r>
              <a:rPr lang="en-AU" altLang="zh-CN" dirty="0" smtClean="0">
                <a:ea typeface="宋体" pitchFamily="2" charset="-122"/>
                <a:cs typeface="Times New Roman" pitchFamily="18" charset="0"/>
              </a:rPr>
              <a:t>j = (j + 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(mod 256)</a:t>
            </a:r>
          </a:p>
          <a:p>
            <a:pPr lvl="2">
              <a:lnSpc>
                <a:spcPct val="90000"/>
              </a:lnSpc>
              <a:buFontTx/>
              <a:buNone/>
            </a:pPr>
            <a:r>
              <a:rPr lang="en-AU" altLang="zh-CN" dirty="0" smtClean="0">
                <a:ea typeface="宋体" pitchFamily="2" charset="-122"/>
                <a:cs typeface="Times New Roman" pitchFamily="18" charset="0"/>
              </a:rPr>
              <a:t>swap(S[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S[j])</a:t>
            </a:r>
          </a:p>
          <a:p>
            <a:pPr lvl="2">
              <a:lnSpc>
                <a:spcPct val="90000"/>
              </a:lnSpc>
              <a:buFontTx/>
              <a:buNone/>
            </a:pPr>
            <a:r>
              <a:rPr lang="en-AU" altLang="zh-CN" dirty="0" smtClean="0">
                <a:ea typeface="宋体" pitchFamily="2" charset="-122"/>
                <a:cs typeface="Times New Roman" pitchFamily="18" charset="0"/>
              </a:rPr>
              <a:t>t = (S[</a:t>
            </a:r>
            <a:r>
              <a:rPr lang="en-AU" altLang="zh-CN"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S[j]) (mod 256) </a:t>
            </a:r>
          </a:p>
          <a:p>
            <a:pPr lvl="2">
              <a:lnSpc>
                <a:spcPct val="90000"/>
              </a:lnSpc>
              <a:buFontTx/>
              <a:buNone/>
            </a:pPr>
            <a:r>
              <a:rPr lang="en-AU" altLang="zh-CN" dirty="0" err="1" smtClean="0">
                <a:ea typeface="宋体" pitchFamily="2" charset="-122"/>
                <a:cs typeface="Times New Roman" pitchFamily="18" charset="0"/>
              </a:rPr>
              <a:t>C</a:t>
            </a:r>
            <a:r>
              <a:rPr lang="en-AU" altLang="zh-CN" baseline="-25000" dirty="0" err="1" smtClean="0">
                <a:ea typeface="宋体" pitchFamily="2" charset="-122"/>
                <a:cs typeface="Times New Roman" pitchFamily="18" charset="0"/>
              </a:rPr>
              <a:t>i</a:t>
            </a:r>
            <a:r>
              <a:rPr lang="en-AU" altLang="zh-CN" dirty="0" smtClean="0">
                <a:ea typeface="宋体" pitchFamily="2" charset="-122"/>
                <a:cs typeface="Times New Roman" pitchFamily="18" charset="0"/>
              </a:rPr>
              <a:t> = M</a:t>
            </a:r>
            <a:r>
              <a:rPr lang="en-AU" altLang="zh-CN" baseline="-25000" dirty="0" smtClean="0">
                <a:ea typeface="宋体" pitchFamily="2" charset="-122"/>
                <a:cs typeface="Times New Roman" pitchFamily="18" charset="0"/>
              </a:rPr>
              <a:t>i</a:t>
            </a:r>
            <a:r>
              <a:rPr lang="en-AU" altLang="zh-CN" dirty="0" smtClean="0">
                <a:ea typeface="宋体" pitchFamily="2" charset="-122"/>
                <a:cs typeface="Times New Roman" pitchFamily="18" charset="0"/>
              </a:rPr>
              <a:t> XOR S[t]</a:t>
            </a:r>
          </a:p>
        </p:txBody>
      </p:sp>
      <p:pic>
        <p:nvPicPr>
          <p:cNvPr id="6" name="Picture 3"/>
          <p:cNvPicPr>
            <a:picLocks noChangeAspect="1" noChangeArrowheads="1"/>
          </p:cNvPicPr>
          <p:nvPr/>
        </p:nvPicPr>
        <p:blipFill rotWithShape="1">
          <a:blip r:embed="rId2" cstate="print"/>
          <a:srcRect t="73924"/>
          <a:stretch/>
        </p:blipFill>
        <p:spPr bwMode="auto">
          <a:xfrm>
            <a:off x="611560" y="1988840"/>
            <a:ext cx="8143932" cy="1559775"/>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46</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6"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2108649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cs typeface="Times New Roman" pitchFamily="18" charset="0"/>
              </a:rPr>
              <a:t>目前没有有效的实际攻击方案（密钥足够长，例如</a:t>
            </a:r>
            <a:r>
              <a:rPr lang="en-US" altLang="zh-CN" dirty="0" smtClean="0">
                <a:cs typeface="Times New Roman" pitchFamily="18" charset="0"/>
              </a:rPr>
              <a:t>128bit</a:t>
            </a:r>
            <a:r>
              <a:rPr lang="zh-CN" altLang="en-US" dirty="0" smtClean="0">
                <a:cs typeface="Times New Roman" pitchFamily="18" charset="0"/>
              </a:rPr>
              <a:t>）</a:t>
            </a:r>
            <a:endParaRPr lang="en-US" altLang="zh-CN" dirty="0" smtClean="0">
              <a:cs typeface="Times New Roman" pitchFamily="18" charset="0"/>
            </a:endParaRPr>
          </a:p>
          <a:p>
            <a:pPr lvl="1"/>
            <a:r>
              <a:rPr lang="zh-CN" altLang="en-US" dirty="0" smtClean="0">
                <a:cs typeface="Times New Roman" pitchFamily="18" charset="0"/>
              </a:rPr>
              <a:t>仅有少量关于攻击</a:t>
            </a:r>
            <a:r>
              <a:rPr lang="en-US" altLang="zh-CN" dirty="0" smtClean="0">
                <a:cs typeface="Times New Roman" pitchFamily="18" charset="0"/>
              </a:rPr>
              <a:t>RC4</a:t>
            </a:r>
            <a:r>
              <a:rPr lang="zh-CN" altLang="en-US" dirty="0" smtClean="0">
                <a:cs typeface="Times New Roman" pitchFamily="18" charset="0"/>
              </a:rPr>
              <a:t>的论文</a:t>
            </a:r>
            <a:endParaRPr lang="en-AU" altLang="zh-CN" dirty="0" smtClean="0">
              <a:cs typeface="Times New Roman" pitchFamily="18" charset="0"/>
            </a:endParaRPr>
          </a:p>
          <a:p>
            <a:endParaRPr lang="en-US" altLang="zh-CN" dirty="0" smtClean="0">
              <a:cs typeface="Times New Roman" pitchFamily="18" charset="0"/>
            </a:endParaRPr>
          </a:p>
          <a:p>
            <a:r>
              <a:rPr lang="zh-CN" altLang="en-US" dirty="0" smtClean="0">
                <a:cs typeface="Times New Roman" pitchFamily="18" charset="0"/>
              </a:rPr>
              <a:t>密钥流非线性很好</a:t>
            </a:r>
            <a:endParaRPr lang="en-AU" altLang="zh-CN" dirty="0" smtClean="0">
              <a:cs typeface="Times New Roman" pitchFamily="18" charset="0"/>
            </a:endParaRPr>
          </a:p>
          <a:p>
            <a:endParaRPr lang="en-US" altLang="zh-CN" dirty="0" smtClean="0">
              <a:cs typeface="Times New Roman" pitchFamily="18" charset="0"/>
            </a:endParaRPr>
          </a:p>
          <a:p>
            <a:r>
              <a:rPr lang="zh-CN" altLang="en-US" dirty="0" smtClean="0">
                <a:cs typeface="Times New Roman" pitchFamily="18" charset="0"/>
              </a:rPr>
              <a:t>必须注意密钥不能重复使用</a:t>
            </a:r>
            <a:endParaRPr lang="en-US" altLang="zh-CN" dirty="0" smtClean="0">
              <a:cs typeface="Times New Roman" pitchFamily="18" charset="0"/>
            </a:endParaRPr>
          </a:p>
          <a:p>
            <a:endParaRPr lang="en-US" altLang="zh-CN" dirty="0" smtClean="0">
              <a:cs typeface="Times New Roman" pitchFamily="18" charset="0"/>
            </a:endParaRPr>
          </a:p>
          <a:p>
            <a:r>
              <a:rPr lang="zh-CN" altLang="en-US" dirty="0" smtClean="0">
                <a:cs typeface="Times New Roman" pitchFamily="18" charset="0"/>
              </a:rPr>
              <a:t>在</a:t>
            </a:r>
            <a:r>
              <a:rPr lang="en-US" altLang="zh-CN" dirty="0" smtClean="0">
                <a:cs typeface="Times New Roman" pitchFamily="18" charset="0"/>
              </a:rPr>
              <a:t>WEP</a:t>
            </a:r>
            <a:r>
              <a:rPr lang="zh-CN" altLang="en-US" dirty="0" smtClean="0">
                <a:cs typeface="Times New Roman" pitchFamily="18" charset="0"/>
              </a:rPr>
              <a:t>应用中有安全问题，但那是协议中对密钥处理不善造成</a:t>
            </a:r>
            <a:endParaRPr lang="en-AU"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8812473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a:t>
            </a:r>
            <a:r>
              <a:rPr lang="en-US" altLang="zh-CN" dirty="0" smtClean="0"/>
              <a:t>SEAL2.0</a:t>
            </a:r>
            <a:endParaRPr lang="zh-CN" altLang="en-US" dirty="0"/>
          </a:p>
        </p:txBody>
      </p:sp>
      <p:sp>
        <p:nvSpPr>
          <p:cNvPr id="3" name="内容占位符 2"/>
          <p:cNvSpPr>
            <a:spLocks noGrp="1"/>
          </p:cNvSpPr>
          <p:nvPr>
            <p:ph idx="1"/>
          </p:nvPr>
        </p:nvSpPr>
        <p:spPr/>
        <p:txBody>
          <a:bodyPr/>
          <a:lstStyle/>
          <a:p>
            <a:r>
              <a:rPr lang="en-US" altLang="zh-CN" dirty="0" smtClean="0"/>
              <a:t>1993</a:t>
            </a:r>
            <a:r>
              <a:rPr lang="zh-CN" altLang="en-US" dirty="0" smtClean="0"/>
              <a:t>年</a:t>
            </a:r>
            <a:r>
              <a:rPr lang="zh-CN" altLang="en-US" dirty="0"/>
              <a:t>提出</a:t>
            </a:r>
            <a:r>
              <a:rPr lang="zh-CN" altLang="en-US" dirty="0" smtClean="0"/>
              <a:t>，有人称其为最</a:t>
            </a:r>
            <a:r>
              <a:rPr lang="zh-CN" altLang="en-US" dirty="0"/>
              <a:t>优软件</a:t>
            </a:r>
            <a:r>
              <a:rPr lang="zh-CN" altLang="en-US" dirty="0" smtClean="0"/>
              <a:t>加密算法</a:t>
            </a:r>
            <a:endParaRPr lang="en-US" altLang="zh-CN" dirty="0" smtClean="0"/>
          </a:p>
          <a:p>
            <a:r>
              <a:rPr lang="zh-CN" altLang="en-US" dirty="0" smtClean="0"/>
              <a:t>特别为</a:t>
            </a:r>
            <a:r>
              <a:rPr lang="en-US" altLang="zh-CN" dirty="0" smtClean="0"/>
              <a:t>32</a:t>
            </a:r>
            <a:r>
              <a:rPr lang="zh-CN" altLang="en-US" dirty="0" smtClean="0"/>
              <a:t>位处理器设计，提高软件实现效率</a:t>
            </a:r>
            <a:endParaRPr lang="en-US" altLang="zh-CN" dirty="0" smtClean="0"/>
          </a:p>
          <a:p>
            <a:endParaRPr lang="en-US" altLang="zh-CN" dirty="0" smtClean="0"/>
          </a:p>
          <a:p>
            <a:r>
              <a:rPr lang="zh-CN" altLang="en-US" dirty="0" smtClean="0"/>
              <a:t>将一个</a:t>
            </a:r>
            <a:r>
              <a:rPr lang="en-US" altLang="zh-CN" dirty="0" smtClean="0"/>
              <a:t>32</a:t>
            </a:r>
            <a:r>
              <a:rPr lang="zh-CN" altLang="en-US" dirty="0" smtClean="0"/>
              <a:t>比特序列数</a:t>
            </a:r>
            <a:r>
              <a:rPr lang="en-US" altLang="zh-CN" dirty="0" smtClean="0"/>
              <a:t>n</a:t>
            </a:r>
            <a:r>
              <a:rPr lang="zh-CN" altLang="en-US" dirty="0" smtClean="0"/>
              <a:t>在</a:t>
            </a:r>
            <a:r>
              <a:rPr lang="en-US" altLang="zh-CN" dirty="0" smtClean="0"/>
              <a:t>160</a:t>
            </a:r>
            <a:r>
              <a:rPr lang="zh-CN" altLang="en-US" dirty="0" smtClean="0"/>
              <a:t>比特密钥</a:t>
            </a:r>
            <a:r>
              <a:rPr lang="en-US" altLang="zh-CN" dirty="0" smtClean="0"/>
              <a:t>a</a:t>
            </a:r>
            <a:r>
              <a:rPr lang="zh-CN" altLang="en-US" dirty="0" smtClean="0"/>
              <a:t>的控制下，映射到一个</a:t>
            </a:r>
            <a:r>
              <a:rPr lang="en-US" altLang="zh-CN" dirty="0" smtClean="0"/>
              <a:t>L</a:t>
            </a:r>
            <a:r>
              <a:rPr lang="zh-CN" altLang="en-US" dirty="0" smtClean="0"/>
              <a:t>比特的密钥流</a:t>
            </a:r>
            <a:endParaRPr lang="en-US" altLang="zh-CN" dirty="0" smtClean="0"/>
          </a:p>
          <a:p>
            <a:r>
              <a:rPr lang="zh-CN" altLang="en-US" dirty="0" smtClean="0"/>
              <a:t>预处理阶段：</a:t>
            </a:r>
            <a:endParaRPr lang="en-US" altLang="zh-CN" dirty="0" smtClean="0"/>
          </a:p>
          <a:p>
            <a:pPr lvl="1"/>
            <a:r>
              <a:rPr lang="zh-CN" altLang="en-US" dirty="0"/>
              <a:t>基于安全杂凑算法</a:t>
            </a:r>
            <a:r>
              <a:rPr lang="en-US" altLang="zh-CN" dirty="0" smtClean="0"/>
              <a:t>SHA-1</a:t>
            </a:r>
          </a:p>
          <a:p>
            <a:pPr lvl="1"/>
            <a:r>
              <a:rPr lang="zh-CN" altLang="en-US" dirty="0" smtClean="0"/>
              <a:t>将密钥延伸到一些更大的表中</a:t>
            </a:r>
            <a:endParaRPr lang="en-US" altLang="zh-CN" dirty="0" smtClean="0"/>
          </a:p>
          <a:p>
            <a:r>
              <a:rPr lang="zh-CN" altLang="en-US" dirty="0" smtClean="0"/>
              <a:t>密钥流生成：</a:t>
            </a:r>
            <a:endParaRPr lang="en-US" altLang="zh-CN" dirty="0" smtClean="0"/>
          </a:p>
          <a:p>
            <a:pPr lvl="1"/>
            <a:r>
              <a:rPr lang="zh-CN" altLang="en-US" dirty="0" smtClean="0"/>
              <a:t>每生成</a:t>
            </a:r>
            <a:r>
              <a:rPr lang="en-US" altLang="zh-CN" dirty="0" smtClean="0"/>
              <a:t>1</a:t>
            </a:r>
            <a:r>
              <a:rPr lang="zh-CN" altLang="en-US" dirty="0" smtClean="0"/>
              <a:t>字节密钥流需要大约</a:t>
            </a:r>
            <a:r>
              <a:rPr lang="en-US" altLang="zh-CN" dirty="0" smtClean="0"/>
              <a:t>5</a:t>
            </a:r>
            <a:r>
              <a:rPr lang="zh-CN" altLang="en-US" dirty="0" smtClean="0"/>
              <a:t>次机器指令</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4093248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定义运算与函数：</a:t>
            </a:r>
            <a:endParaRPr lang="en-US" altLang="zh-CN" dirty="0" smtClean="0"/>
          </a:p>
          <a:p>
            <a:pPr lvl="1">
              <a:lnSpc>
                <a:spcPct val="150000"/>
              </a:lnSpc>
            </a:pPr>
            <a:r>
              <a:rPr lang="en-US" altLang="zh-CN" dirty="0" smtClean="0"/>
              <a:t>&amp;</a:t>
            </a:r>
            <a:r>
              <a:rPr lang="zh-CN" altLang="en-US" dirty="0" smtClean="0"/>
              <a:t>与，</a:t>
            </a:r>
            <a:r>
              <a:rPr lang="en-US" altLang="zh-CN" dirty="0" smtClean="0"/>
              <a:t>|</a:t>
            </a:r>
            <a:r>
              <a:rPr lang="zh-CN" altLang="en-US" dirty="0" smtClean="0"/>
              <a:t>或，</a:t>
            </a:r>
            <a:r>
              <a:rPr lang="en-US" altLang="zh-CN" dirty="0" smtClean="0"/>
              <a:t>~</a:t>
            </a:r>
            <a:r>
              <a:rPr lang="zh-CN" altLang="en-US" dirty="0" smtClean="0"/>
              <a:t>非</a:t>
            </a:r>
            <a:endParaRPr lang="en-US" altLang="zh-CN" dirty="0" smtClean="0"/>
          </a:p>
          <a:p>
            <a:pPr lvl="1">
              <a:lnSpc>
                <a:spcPct val="150000"/>
              </a:lnSpc>
            </a:pPr>
            <a:r>
              <a:rPr lang="en-US" altLang="zh-CN" dirty="0" smtClean="0"/>
              <a:t>+32</a:t>
            </a:r>
            <a:r>
              <a:rPr lang="zh-CN" altLang="en-US" dirty="0" smtClean="0"/>
              <a:t>位无符号整数加法</a:t>
            </a:r>
            <a:endParaRPr lang="en-US" altLang="zh-CN" dirty="0" smtClean="0"/>
          </a:p>
          <a:p>
            <a:pPr lvl="1">
              <a:lnSpc>
                <a:spcPct val="150000"/>
              </a:lnSpc>
            </a:pPr>
            <a:r>
              <a:rPr lang="en-US" altLang="zh-CN" dirty="0" smtClean="0"/>
              <a:t>||</a:t>
            </a:r>
            <a:r>
              <a:rPr lang="zh-CN" altLang="en-US" dirty="0" smtClean="0"/>
              <a:t>比特串的级联</a:t>
            </a:r>
            <a:endParaRPr lang="en-US" altLang="zh-CN" dirty="0" smtClean="0"/>
          </a:p>
          <a:p>
            <a:pPr lvl="1">
              <a:lnSpc>
                <a:spcPct val="150000"/>
              </a:lnSpc>
            </a:pPr>
            <a:r>
              <a:rPr lang="en-US" altLang="zh-CN" dirty="0" smtClean="0"/>
              <a:t>f(B,C,D)=(B&amp;C)|((~B)&amp;D)</a:t>
            </a:r>
          </a:p>
          <a:p>
            <a:pPr lvl="1">
              <a:lnSpc>
                <a:spcPct val="150000"/>
              </a:lnSpc>
            </a:pPr>
            <a:r>
              <a:rPr lang="en-US" altLang="zh-CN" dirty="0" smtClean="0"/>
              <a:t>g(B,C,D)=(B&amp;C)|(B&amp;D)|(C&amp;D)</a:t>
            </a:r>
          </a:p>
          <a:p>
            <a:pPr lvl="1">
              <a:lnSpc>
                <a:spcPct val="150000"/>
              </a:lnSpc>
            </a:pPr>
            <a:r>
              <a:rPr lang="en-US" altLang="zh-CN" dirty="0" smtClean="0"/>
              <a:t>h(B,C,D)=B</a:t>
            </a:r>
            <a:r>
              <a:rPr lang="en-US" altLang="zh-CN" dirty="0" smtClean="0">
                <a:sym typeface="Symbol"/>
              </a:rPr>
              <a:t></a:t>
            </a:r>
            <a:r>
              <a:rPr lang="en-US" altLang="zh-CN" dirty="0" smtClean="0"/>
              <a:t>C</a:t>
            </a:r>
            <a:r>
              <a:rPr lang="en-US" altLang="zh-CN" dirty="0" smtClean="0">
                <a:sym typeface="Symbol"/>
              </a:rPr>
              <a:t></a:t>
            </a:r>
            <a:r>
              <a:rPr lang="en-US" altLang="zh-CN" dirty="0" smtClean="0"/>
              <a:t>D</a:t>
            </a:r>
          </a:p>
          <a:p>
            <a:pPr lvl="1"/>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885717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latin typeface="仿宋_GB2312" pitchFamily="49" charset="-122"/>
              </a:rPr>
              <a:t>明文信息中的统计特征被流密钥的随机性所掩盖</a:t>
            </a:r>
            <a:endParaRPr lang="en-AU" altLang="zh-CN" dirty="0" smtClean="0">
              <a:latin typeface="仿宋_GB2312" pitchFamily="49" charset="-122"/>
            </a:endParaRPr>
          </a:p>
          <a:p>
            <a:endParaRPr lang="en-US" altLang="zh-CN" dirty="0" smtClean="0">
              <a:latin typeface="仿宋_GB2312" pitchFamily="49" charset="-122"/>
            </a:endParaRPr>
          </a:p>
          <a:p>
            <a:r>
              <a:rPr lang="zh-CN" altLang="en-US" dirty="0" smtClean="0">
                <a:latin typeface="仿宋_GB2312" pitchFamily="49" charset="-122"/>
              </a:rPr>
              <a:t>加密算法极为简单！！</a:t>
            </a:r>
            <a:endParaRPr lang="en-US" altLang="zh-CN" dirty="0" smtClean="0">
              <a:latin typeface="仿宋_GB2312" pitchFamily="49" charset="-122"/>
            </a:endParaRPr>
          </a:p>
          <a:p>
            <a:pPr lvl="1"/>
            <a:r>
              <a:rPr lang="zh-CN" altLang="en-US" dirty="0" smtClean="0">
                <a:latin typeface="仿宋_GB2312" pitchFamily="49" charset="-122"/>
              </a:rPr>
              <a:t>加解密简单，速率极快</a:t>
            </a:r>
            <a:endParaRPr lang="en-AU" altLang="zh-CN" dirty="0" smtClean="0">
              <a:latin typeface="仿宋_GB2312" pitchFamily="49" charset="-122"/>
            </a:endParaRPr>
          </a:p>
          <a:p>
            <a:pPr lvl="1"/>
            <a:r>
              <a:rPr lang="zh-CN" altLang="en-US" dirty="0" smtClean="0">
                <a:solidFill>
                  <a:srgbClr val="FF0000"/>
                </a:solidFill>
              </a:rPr>
              <a:t>密钥流严格不可重复使用</a:t>
            </a:r>
            <a:endParaRPr lang="en-US" altLang="zh-CN" dirty="0" smtClean="0">
              <a:solidFill>
                <a:srgbClr val="FF0000"/>
              </a:solidFill>
            </a:endParaRPr>
          </a:p>
          <a:p>
            <a:pPr lvl="1"/>
            <a:r>
              <a:rPr lang="zh-CN" altLang="en-US" dirty="0" smtClean="0"/>
              <a:t>已知明文攻击可以轻易获得密钥流</a:t>
            </a:r>
            <a:endParaRPr lang="en-US" altLang="zh-CN" dirty="0" smtClean="0"/>
          </a:p>
          <a:p>
            <a:endParaRPr lang="en-US" altLang="zh-CN" dirty="0" smtClean="0"/>
          </a:p>
          <a:p>
            <a:r>
              <a:rPr lang="zh-CN" altLang="en-US" dirty="0" smtClean="0"/>
              <a:t>关键在设计一个好的伪随机数发生器</a:t>
            </a:r>
            <a:endParaRPr lang="en-US" altLang="zh-CN" dirty="0" smtClean="0"/>
          </a:p>
          <a:p>
            <a:pPr lvl="1"/>
            <a:r>
              <a:rPr lang="zh-CN" altLang="en-US" dirty="0" smtClean="0">
                <a:latin typeface="仿宋_GB2312" pitchFamily="49" charset="-122"/>
              </a:rPr>
              <a:t>设计优良的流密码可以具有与分组密码相当的安全性</a:t>
            </a:r>
            <a:endParaRPr lang="en-US" altLang="zh-CN" dirty="0" smtClean="0">
              <a:latin typeface="仿宋_GB2312" pitchFamily="49" charset="-122"/>
            </a:endParaRPr>
          </a:p>
          <a:p>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en-US" sz="1000" dirty="0" smtClean="0">
                <a:latin typeface="楷体" pitchFamily="49" charset="-122"/>
                <a:ea typeface="楷体" pitchFamily="49" charset="-122"/>
              </a:rPr>
              <a:t>流密码</a:t>
            </a:r>
            <a:r>
              <a:rPr lang="zh-CN" altLang="en-US" sz="1000" dirty="0">
                <a:latin typeface="楷体" pitchFamily="49" charset="-122"/>
                <a:ea typeface="楷体" pitchFamily="49" charset="-122"/>
              </a:rPr>
              <a:t>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en-US" sz="1000" dirty="0" smtClean="0">
                <a:latin typeface="楷体" pitchFamily="49" charset="-122"/>
                <a:ea typeface="楷体" pitchFamily="49" charset="-122"/>
              </a:rPr>
              <a:t>反馈移位寄存器</a:t>
            </a:r>
            <a:endParaRPr lang="zh-CN" altLang="en-US" sz="1000" dirty="0">
              <a:latin typeface="楷体" pitchFamily="49" charset="-122"/>
              <a:ea typeface="楷体" pitchFamily="49" charset="-122"/>
            </a:endParaRP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5113753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表生成函数</a:t>
            </a:r>
            <a:r>
              <a:rPr lang="en-US" altLang="zh-CN" dirty="0" err="1" smtClean="0"/>
              <a:t>G</a:t>
            </a:r>
            <a:r>
              <a:rPr lang="en-US" altLang="zh-CN" baseline="-25000" dirty="0" err="1" smtClean="0"/>
              <a:t>a</a:t>
            </a:r>
            <a:r>
              <a:rPr lang="en-US" altLang="zh-CN" dirty="0" smtClean="0"/>
              <a:t>(</a:t>
            </a:r>
            <a:r>
              <a:rPr lang="en-US" altLang="zh-CN" dirty="0" err="1" smtClean="0"/>
              <a:t>i</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输入：</a:t>
            </a:r>
            <a:r>
              <a:rPr lang="en-US" altLang="zh-CN" sz="2400" dirty="0" smtClean="0"/>
              <a:t>160</a:t>
            </a:r>
            <a:r>
              <a:rPr lang="zh-CN" altLang="en-US" sz="2400" dirty="0" smtClean="0"/>
              <a:t>比特密钥</a:t>
            </a:r>
            <a:r>
              <a:rPr lang="en-US" altLang="zh-CN" sz="2400" dirty="0" smtClean="0"/>
              <a:t>a</a:t>
            </a:r>
            <a:r>
              <a:rPr lang="zh-CN" altLang="en-US" sz="2400" dirty="0" smtClean="0"/>
              <a:t>，整数</a:t>
            </a:r>
            <a:r>
              <a:rPr lang="en-US" altLang="zh-CN" sz="2400" dirty="0" err="1" smtClean="0"/>
              <a:t>i</a:t>
            </a:r>
            <a:r>
              <a:rPr lang="zh-CN" altLang="en-US" sz="2400" dirty="0" smtClean="0"/>
              <a:t>，</a:t>
            </a:r>
            <a:r>
              <a:rPr lang="en-US" altLang="zh-CN" sz="2400" dirty="0" smtClean="0"/>
              <a:t>0 ≤ </a:t>
            </a:r>
            <a:r>
              <a:rPr lang="en-US" altLang="zh-CN" sz="2400" dirty="0" err="1" smtClean="0"/>
              <a:t>i</a:t>
            </a:r>
            <a:r>
              <a:rPr lang="en-US" altLang="zh-CN" sz="2400" dirty="0" smtClean="0"/>
              <a:t> ≤ 2</a:t>
            </a:r>
            <a:r>
              <a:rPr lang="en-US" altLang="zh-CN" sz="2400" baseline="30000" dirty="0" smtClean="0"/>
              <a:t>32</a:t>
            </a:r>
          </a:p>
          <a:p>
            <a:r>
              <a:rPr lang="zh-CN" altLang="en-US" sz="2400" dirty="0" smtClean="0"/>
              <a:t>输出：</a:t>
            </a:r>
            <a:r>
              <a:rPr lang="en-US" altLang="zh-CN" sz="2400" dirty="0" smtClean="0"/>
              <a:t>160</a:t>
            </a:r>
            <a:r>
              <a:rPr lang="zh-CN" altLang="en-US" sz="2400" dirty="0" smtClean="0"/>
              <a:t>比特</a:t>
            </a:r>
            <a:r>
              <a:rPr lang="en-US" altLang="zh-CN" sz="2400" dirty="0" err="1" smtClean="0"/>
              <a:t>G</a:t>
            </a:r>
            <a:r>
              <a:rPr lang="en-US" altLang="zh-CN" sz="2400" baseline="-25000" dirty="0" err="1" smtClean="0"/>
              <a:t>a</a:t>
            </a:r>
            <a:r>
              <a:rPr lang="en-US" altLang="zh-CN" sz="2400" dirty="0" smtClean="0"/>
              <a:t>(</a:t>
            </a:r>
            <a:r>
              <a:rPr lang="en-US" altLang="zh-CN" sz="2400" dirty="0" err="1" smtClean="0"/>
              <a:t>i</a:t>
            </a:r>
            <a:r>
              <a:rPr lang="en-US" altLang="zh-CN" sz="2400" dirty="0" smtClean="0"/>
              <a:t>)</a:t>
            </a:r>
          </a:p>
          <a:p>
            <a:endParaRPr lang="en-US" altLang="zh-CN" sz="2400" dirty="0" smtClean="0"/>
          </a:p>
          <a:p>
            <a:r>
              <a:rPr lang="zh-CN" altLang="en-US" sz="2400" dirty="0" smtClean="0"/>
              <a:t>算法：</a:t>
            </a:r>
            <a:endParaRPr lang="en-US" altLang="zh-CN" sz="2400" dirty="0" smtClean="0"/>
          </a:p>
          <a:p>
            <a:pPr marL="457200" indent="-457200">
              <a:buFont typeface="+mj-lt"/>
              <a:buAutoNum type="arabicPeriod"/>
            </a:pPr>
            <a:r>
              <a:rPr lang="zh-CN" altLang="en-US" sz="2400" dirty="0" smtClean="0"/>
              <a:t>定义</a:t>
            </a:r>
            <a:r>
              <a:rPr lang="en-US" altLang="zh-CN" sz="2400" dirty="0" smtClean="0"/>
              <a:t>y</a:t>
            </a:r>
            <a:r>
              <a:rPr lang="en-US" altLang="zh-CN" sz="2400" baseline="-25000" dirty="0" smtClean="0"/>
              <a:t>1</a:t>
            </a:r>
            <a:r>
              <a:rPr lang="en-US" altLang="zh-CN" sz="2400" dirty="0" smtClean="0"/>
              <a:t>=5a827999, y</a:t>
            </a:r>
            <a:r>
              <a:rPr lang="en-US" altLang="zh-CN" sz="2400" baseline="-25000" dirty="0" smtClean="0"/>
              <a:t>2</a:t>
            </a:r>
            <a:r>
              <a:rPr lang="en-US" altLang="zh-CN" sz="2400" dirty="0" smtClean="0"/>
              <a:t>=6ed9eba1, y</a:t>
            </a:r>
            <a:r>
              <a:rPr lang="en-US" altLang="zh-CN" sz="2400" baseline="-25000" dirty="0" smtClean="0"/>
              <a:t>3</a:t>
            </a:r>
            <a:r>
              <a:rPr lang="en-US" altLang="zh-CN" sz="2400" dirty="0" smtClean="0"/>
              <a:t>=8f1bbcdc, y</a:t>
            </a:r>
            <a:r>
              <a:rPr lang="en-US" altLang="zh-CN" sz="2400" baseline="-25000" dirty="0" smtClean="0"/>
              <a:t>4</a:t>
            </a:r>
            <a:r>
              <a:rPr lang="en-US" altLang="zh-CN" sz="2400" dirty="0" smtClean="0"/>
              <a:t>=ca62c1d6</a:t>
            </a:r>
          </a:p>
          <a:p>
            <a:pPr marL="457200" indent="-457200">
              <a:buFont typeface="+mj-lt"/>
              <a:buAutoNum type="arabicPeriod"/>
            </a:pPr>
            <a:r>
              <a:rPr lang="zh-CN" altLang="en-US" sz="2400" dirty="0" smtClean="0"/>
              <a:t>初始化</a:t>
            </a:r>
            <a:r>
              <a:rPr lang="en-US" altLang="zh-CN" sz="2400" dirty="0" smtClean="0"/>
              <a:t>80</a:t>
            </a:r>
            <a:r>
              <a:rPr lang="zh-CN" altLang="en-US" sz="2400" dirty="0" smtClean="0"/>
              <a:t>个</a:t>
            </a:r>
            <a:r>
              <a:rPr lang="en-US" altLang="zh-CN" sz="2400" dirty="0" smtClean="0"/>
              <a:t>32</a:t>
            </a:r>
            <a:r>
              <a:rPr lang="zh-CN" altLang="en-US" sz="2400" dirty="0" smtClean="0"/>
              <a:t>比特字</a:t>
            </a:r>
            <a:r>
              <a:rPr lang="en-US" altLang="zh-CN" sz="2400" dirty="0" smtClean="0"/>
              <a:t>X</a:t>
            </a:r>
            <a:r>
              <a:rPr lang="en-US" altLang="zh-CN" sz="2400" baseline="-25000" dirty="0" smtClean="0"/>
              <a:t>0</a:t>
            </a:r>
            <a:r>
              <a:rPr lang="en-US" altLang="zh-CN" sz="2400" dirty="0" smtClean="0"/>
              <a:t>,X</a:t>
            </a:r>
            <a:r>
              <a:rPr lang="en-US" altLang="zh-CN" sz="2400" baseline="-25000" dirty="0" smtClean="0"/>
              <a:t>1</a:t>
            </a:r>
            <a:r>
              <a:rPr lang="en-US" altLang="zh-CN" sz="2400" dirty="0" smtClean="0"/>
              <a:t>,…,X</a:t>
            </a:r>
            <a:r>
              <a:rPr lang="en-US" altLang="zh-CN" sz="2400" baseline="-25000" dirty="0" smtClean="0"/>
              <a:t>79</a:t>
            </a:r>
          </a:p>
          <a:p>
            <a:pPr marL="857250" lvl="1" indent="-457200">
              <a:buFont typeface="+mj-lt"/>
              <a:buAutoNum type="alphaLcPeriod"/>
            </a:pPr>
            <a:r>
              <a:rPr lang="en-US" altLang="zh-CN" dirty="0" smtClean="0"/>
              <a:t>X</a:t>
            </a:r>
            <a:r>
              <a:rPr lang="en-US" altLang="zh-CN" baseline="-25000" dirty="0" smtClean="0"/>
              <a:t>0</a:t>
            </a:r>
            <a:r>
              <a:rPr lang="en-US" altLang="zh-CN" dirty="0" smtClean="0"/>
              <a:t>=</a:t>
            </a:r>
            <a:r>
              <a:rPr lang="en-US" altLang="zh-CN" dirty="0" err="1" smtClean="0"/>
              <a:t>i</a:t>
            </a:r>
            <a:r>
              <a:rPr lang="en-US" altLang="zh-CN" dirty="0" smtClean="0"/>
              <a:t>, </a:t>
            </a:r>
            <a:r>
              <a:rPr lang="en-US" altLang="zh-CN" dirty="0" err="1" smtClean="0"/>
              <a:t>X</a:t>
            </a:r>
            <a:r>
              <a:rPr lang="en-US" altLang="zh-CN" baseline="-25000" dirty="0" err="1" smtClean="0"/>
              <a:t>j</a:t>
            </a:r>
            <a:r>
              <a:rPr lang="en-US" altLang="zh-CN" dirty="0" smtClean="0"/>
              <a:t>=00000000 (j=1~15)</a:t>
            </a:r>
          </a:p>
          <a:p>
            <a:pPr marL="857250" lvl="1" indent="-457200">
              <a:buFont typeface="+mj-lt"/>
              <a:buAutoNum type="alphaLcPeriod"/>
            </a:pPr>
            <a:r>
              <a:rPr lang="en-US" altLang="zh-CN" dirty="0" err="1" smtClean="0"/>
              <a:t>X</a:t>
            </a:r>
            <a:r>
              <a:rPr lang="en-US" altLang="zh-CN" baseline="-25000" dirty="0" err="1" smtClean="0"/>
              <a:t>j</a:t>
            </a:r>
            <a:r>
              <a:rPr lang="en-US" altLang="zh-CN" dirty="0" smtClean="0"/>
              <a:t>=(X</a:t>
            </a:r>
            <a:r>
              <a:rPr lang="en-US" altLang="zh-CN" baseline="-25000" dirty="0" smtClean="0"/>
              <a:t>j-3</a:t>
            </a:r>
            <a:r>
              <a:rPr lang="en-US" altLang="zh-CN" dirty="0" smtClean="0">
                <a:sym typeface="Symbol"/>
              </a:rPr>
              <a:t></a:t>
            </a:r>
            <a:r>
              <a:rPr lang="en-US" altLang="zh-CN" dirty="0" smtClean="0"/>
              <a:t>X</a:t>
            </a:r>
            <a:r>
              <a:rPr lang="en-US" altLang="zh-CN" baseline="-25000" dirty="0" smtClean="0"/>
              <a:t>j-8</a:t>
            </a:r>
            <a:r>
              <a:rPr lang="en-US" altLang="zh-CN" dirty="0" smtClean="0">
                <a:sym typeface="Symbol"/>
              </a:rPr>
              <a:t></a:t>
            </a:r>
            <a:r>
              <a:rPr lang="en-US" altLang="zh-CN" dirty="0" smtClean="0"/>
              <a:t>X</a:t>
            </a:r>
            <a:r>
              <a:rPr lang="en-US" altLang="zh-CN" baseline="-25000" dirty="0" smtClean="0"/>
              <a:t>j-14</a:t>
            </a:r>
            <a:r>
              <a:rPr lang="en-US" altLang="zh-CN" dirty="0" smtClean="0">
                <a:sym typeface="Symbol"/>
              </a:rPr>
              <a:t></a:t>
            </a:r>
            <a:r>
              <a:rPr lang="en-US" altLang="zh-CN" dirty="0" smtClean="0"/>
              <a:t>X</a:t>
            </a:r>
            <a:r>
              <a:rPr lang="en-US" altLang="zh-CN" baseline="-25000" dirty="0" smtClean="0"/>
              <a:t>j-16</a:t>
            </a:r>
            <a:r>
              <a:rPr lang="en-US" altLang="zh-CN" dirty="0" smtClean="0"/>
              <a:t>)&lt;&lt;&lt;1 (j=16~79)</a:t>
            </a:r>
          </a:p>
          <a:p>
            <a:pPr marL="457200" indent="-457200">
              <a:buFont typeface="+mj-lt"/>
              <a:buAutoNum type="arabicPeriod"/>
            </a:pPr>
            <a:r>
              <a:rPr lang="zh-CN" altLang="en-US" sz="2400" dirty="0" smtClean="0"/>
              <a:t>初始化工作变量</a:t>
            </a:r>
            <a:endParaRPr lang="en-US" altLang="zh-CN" sz="2400" dirty="0" smtClean="0"/>
          </a:p>
          <a:p>
            <a:pPr marL="857250" lvl="1" indent="-457200">
              <a:buFont typeface="+mj-lt"/>
              <a:buAutoNum type="alphaLcPeriod"/>
            </a:pPr>
            <a:r>
              <a:rPr lang="en-US" altLang="zh-CN" dirty="0" smtClean="0"/>
              <a:t>a=H</a:t>
            </a:r>
            <a:r>
              <a:rPr lang="en-US" altLang="zh-CN" baseline="-25000" dirty="0" smtClean="0"/>
              <a:t>0</a:t>
            </a:r>
            <a:r>
              <a:rPr lang="en-US" altLang="zh-CN" dirty="0" smtClean="0"/>
              <a:t>H</a:t>
            </a:r>
            <a:r>
              <a:rPr lang="en-US" altLang="zh-CN" baseline="-25000" dirty="0" smtClean="0"/>
              <a:t>1</a:t>
            </a:r>
            <a:r>
              <a:rPr lang="en-US" altLang="zh-CN" dirty="0" smtClean="0"/>
              <a:t>H</a:t>
            </a:r>
            <a:r>
              <a:rPr lang="en-US" altLang="zh-CN" baseline="-25000" dirty="0" smtClean="0"/>
              <a:t>2</a:t>
            </a:r>
            <a:r>
              <a:rPr lang="en-US" altLang="zh-CN" dirty="0" smtClean="0"/>
              <a:t>H</a:t>
            </a:r>
            <a:r>
              <a:rPr lang="en-US" altLang="zh-CN" baseline="-25000" dirty="0" smtClean="0"/>
              <a:t>3</a:t>
            </a:r>
            <a:r>
              <a:rPr lang="en-US" altLang="zh-CN" dirty="0" smtClean="0"/>
              <a:t>H</a:t>
            </a:r>
            <a:r>
              <a:rPr lang="en-US" altLang="zh-CN" baseline="-25000" dirty="0" smtClean="0"/>
              <a:t>4</a:t>
            </a:r>
          </a:p>
          <a:p>
            <a:pPr marL="857250" lvl="1" indent="-457200">
              <a:buFont typeface="+mj-lt"/>
              <a:buAutoNum type="alphaLcPeriod"/>
            </a:pPr>
            <a:r>
              <a:rPr lang="en-US" altLang="zh-CN" dirty="0" smtClean="0"/>
              <a:t>(A,B,C,D,E)=(H</a:t>
            </a:r>
            <a:r>
              <a:rPr lang="en-US" altLang="zh-CN" baseline="-25000" dirty="0" smtClean="0"/>
              <a:t>0</a:t>
            </a:r>
            <a:r>
              <a:rPr lang="en-US" altLang="zh-CN" dirty="0" smtClean="0"/>
              <a:t>,H</a:t>
            </a:r>
            <a:r>
              <a:rPr lang="en-US" altLang="zh-CN" baseline="-25000" dirty="0" smtClean="0"/>
              <a:t>1</a:t>
            </a:r>
            <a:r>
              <a:rPr lang="en-US" altLang="zh-CN" dirty="0" smtClean="0"/>
              <a:t>,H</a:t>
            </a:r>
            <a:r>
              <a:rPr lang="en-US" altLang="zh-CN" baseline="-25000" dirty="0" smtClean="0"/>
              <a:t>2</a:t>
            </a:r>
            <a:r>
              <a:rPr lang="en-US" altLang="zh-CN" dirty="0" smtClean="0"/>
              <a:t>,H</a:t>
            </a:r>
            <a:r>
              <a:rPr lang="en-US" altLang="zh-CN" baseline="-25000" dirty="0" smtClean="0"/>
              <a:t>3</a:t>
            </a:r>
            <a:r>
              <a:rPr lang="en-US" altLang="zh-CN" dirty="0" smtClean="0"/>
              <a:t>,H</a:t>
            </a:r>
            <a:r>
              <a:rPr lang="en-US" altLang="zh-CN" baseline="-25000" dirty="0" smtClean="0"/>
              <a:t>4</a:t>
            </a:r>
            <a:r>
              <a:rPr lang="en-US" altLang="zh-CN" dirty="0" smtClean="0"/>
              <a:t>)</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1198625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表生成函数</a:t>
            </a:r>
            <a:r>
              <a:rPr lang="en-US" altLang="zh-CN" dirty="0" err="1" smtClean="0"/>
              <a:t>G</a:t>
            </a:r>
            <a:r>
              <a:rPr lang="en-US" altLang="zh-CN" baseline="-25000" dirty="0" err="1" smtClean="0"/>
              <a:t>a</a:t>
            </a:r>
            <a:r>
              <a:rPr lang="en-US" altLang="zh-CN" dirty="0" smtClean="0"/>
              <a:t>(</a:t>
            </a:r>
            <a:r>
              <a:rPr lang="en-US" altLang="zh-CN" dirty="0" err="1" smtClean="0"/>
              <a:t>i</a:t>
            </a:r>
            <a:r>
              <a:rPr lang="en-US" altLang="zh-CN" dirty="0" smtClean="0"/>
              <a:t>)</a:t>
            </a:r>
            <a:r>
              <a:rPr lang="zh-CN" altLang="en-US" dirty="0" smtClean="0"/>
              <a:t> 续</a:t>
            </a:r>
            <a:endParaRPr lang="zh-CN" altLang="en-US" dirty="0"/>
          </a:p>
        </p:txBody>
      </p:sp>
      <p:sp>
        <p:nvSpPr>
          <p:cNvPr id="3" name="内容占位符 2"/>
          <p:cNvSpPr>
            <a:spLocks noGrp="1"/>
          </p:cNvSpPr>
          <p:nvPr>
            <p:ph idx="1"/>
          </p:nvPr>
        </p:nvSpPr>
        <p:spPr/>
        <p:txBody>
          <a:bodyPr>
            <a:normAutofit fontScale="92500" lnSpcReduction="10000"/>
          </a:bodyPr>
          <a:lstStyle/>
          <a:p>
            <a:pPr marL="457200" indent="-457200">
              <a:buFont typeface="+mj-lt"/>
              <a:buAutoNum type="arabicPeriod" startAt="4"/>
            </a:pPr>
            <a:r>
              <a:rPr lang="zh-CN" altLang="en-US" sz="2200" dirty="0" smtClean="0"/>
              <a:t>轮</a:t>
            </a:r>
            <a:r>
              <a:rPr lang="en-US" altLang="zh-CN" sz="2200" dirty="0" smtClean="0"/>
              <a:t>1</a:t>
            </a:r>
            <a:r>
              <a:rPr lang="zh-CN" altLang="en-US" sz="2200" dirty="0" smtClean="0"/>
              <a:t>：</a:t>
            </a:r>
            <a:r>
              <a:rPr lang="en-US" altLang="zh-CN" sz="2200" dirty="0" smtClean="0"/>
              <a:t>(j=0~19)</a:t>
            </a:r>
          </a:p>
          <a:p>
            <a:pPr marL="857250" lvl="1" indent="-457200">
              <a:buFont typeface="+mj-lt"/>
              <a:buAutoNum type="alphaLcPeriod"/>
            </a:pPr>
            <a:r>
              <a:rPr lang="en-US" altLang="zh-CN" dirty="0" smtClean="0"/>
              <a:t>t=(A&lt;&lt;&lt;5)+f(B,C,D)+E+X</a:t>
            </a:r>
            <a:r>
              <a:rPr lang="en-US" altLang="zh-CN" baseline="-25000" dirty="0" smtClean="0"/>
              <a:t>j</a:t>
            </a:r>
            <a:r>
              <a:rPr lang="en-US" altLang="zh-CN" dirty="0" smtClean="0"/>
              <a:t>+y</a:t>
            </a:r>
            <a:r>
              <a:rPr lang="en-US" altLang="zh-CN" baseline="-25000" dirty="0" smtClean="0"/>
              <a:t>1</a:t>
            </a:r>
          </a:p>
          <a:p>
            <a:pPr marL="857250" lvl="1" indent="-457200">
              <a:buFont typeface="+mj-lt"/>
              <a:buAutoNum type="alphaLcPeriod"/>
            </a:pPr>
            <a:r>
              <a:rPr lang="en-US" altLang="zh-CN" dirty="0" smtClean="0"/>
              <a:t>(A,B,C,D,E)=(</a:t>
            </a:r>
            <a:r>
              <a:rPr lang="en-US" altLang="zh-CN" dirty="0" err="1" smtClean="0"/>
              <a:t>t,A,B</a:t>
            </a:r>
            <a:r>
              <a:rPr lang="en-US" altLang="zh-CN" dirty="0" smtClean="0"/>
              <a:t>&lt;&lt;&lt;30,C,D)</a:t>
            </a:r>
          </a:p>
          <a:p>
            <a:pPr marL="457200" indent="-457200">
              <a:buFont typeface="+mj-lt"/>
              <a:buAutoNum type="arabicPeriod" startAt="4"/>
            </a:pPr>
            <a:r>
              <a:rPr lang="zh-CN" altLang="en-US" sz="2200" dirty="0" smtClean="0"/>
              <a:t>轮</a:t>
            </a:r>
            <a:r>
              <a:rPr lang="en-US" altLang="zh-CN" sz="2200" dirty="0" smtClean="0"/>
              <a:t>2</a:t>
            </a:r>
            <a:r>
              <a:rPr lang="zh-CN" altLang="en-US" sz="2200" dirty="0" smtClean="0"/>
              <a:t>：</a:t>
            </a:r>
            <a:r>
              <a:rPr lang="en-US" altLang="zh-CN" sz="2200" dirty="0" smtClean="0"/>
              <a:t>(j=20~39)</a:t>
            </a:r>
          </a:p>
          <a:p>
            <a:pPr marL="857250" lvl="1" indent="-457200">
              <a:buFont typeface="+mj-lt"/>
              <a:buAutoNum type="alphaLcPeriod"/>
            </a:pPr>
            <a:r>
              <a:rPr lang="en-US" altLang="zh-CN" dirty="0" smtClean="0"/>
              <a:t>t=(A&lt;&lt;&lt;5)+h(B,C,D)+E+X</a:t>
            </a:r>
            <a:r>
              <a:rPr lang="en-US" altLang="zh-CN" baseline="-25000" dirty="0" smtClean="0"/>
              <a:t>j</a:t>
            </a:r>
            <a:r>
              <a:rPr lang="en-US" altLang="zh-CN" dirty="0" smtClean="0"/>
              <a:t>+y</a:t>
            </a:r>
            <a:r>
              <a:rPr lang="en-US" altLang="zh-CN" baseline="-25000" dirty="0" smtClean="0"/>
              <a:t>2</a:t>
            </a:r>
          </a:p>
          <a:p>
            <a:pPr marL="857250" lvl="1" indent="-457200">
              <a:buFont typeface="+mj-lt"/>
              <a:buAutoNum type="alphaLcPeriod"/>
            </a:pPr>
            <a:r>
              <a:rPr lang="en-US" altLang="zh-CN" dirty="0" smtClean="0"/>
              <a:t>(A,B,C,D,E)=(</a:t>
            </a:r>
            <a:r>
              <a:rPr lang="en-US" altLang="zh-CN" dirty="0" err="1" smtClean="0"/>
              <a:t>t,A,B</a:t>
            </a:r>
            <a:r>
              <a:rPr lang="en-US" altLang="zh-CN" dirty="0" smtClean="0"/>
              <a:t>&lt;&lt;&lt;30,C,D)</a:t>
            </a:r>
          </a:p>
          <a:p>
            <a:pPr marL="457200" indent="-457200">
              <a:buFont typeface="+mj-lt"/>
              <a:buAutoNum type="arabicPeriod" startAt="4"/>
            </a:pPr>
            <a:r>
              <a:rPr lang="zh-CN" altLang="en-US" sz="2200" dirty="0" smtClean="0"/>
              <a:t>轮</a:t>
            </a:r>
            <a:r>
              <a:rPr lang="en-US" altLang="zh-CN" sz="2200" dirty="0" smtClean="0"/>
              <a:t>3</a:t>
            </a:r>
            <a:r>
              <a:rPr lang="zh-CN" altLang="en-US" sz="2200" dirty="0" smtClean="0"/>
              <a:t>：</a:t>
            </a:r>
            <a:r>
              <a:rPr lang="en-US" altLang="zh-CN" sz="2200" dirty="0" smtClean="0"/>
              <a:t>(j=40~59)</a:t>
            </a:r>
          </a:p>
          <a:p>
            <a:pPr marL="857250" lvl="1" indent="-457200">
              <a:buFont typeface="+mj-lt"/>
              <a:buAutoNum type="alphaLcPeriod"/>
            </a:pPr>
            <a:r>
              <a:rPr lang="en-US" altLang="zh-CN" dirty="0" smtClean="0"/>
              <a:t>t=(A&lt;&lt;&lt;5)+g(B,C,D)+E+X</a:t>
            </a:r>
            <a:r>
              <a:rPr lang="en-US" altLang="zh-CN" baseline="-25000" dirty="0" smtClean="0"/>
              <a:t>j</a:t>
            </a:r>
            <a:r>
              <a:rPr lang="en-US" altLang="zh-CN" dirty="0" smtClean="0"/>
              <a:t>+y</a:t>
            </a:r>
            <a:r>
              <a:rPr lang="en-US" altLang="zh-CN" baseline="-25000" dirty="0" smtClean="0"/>
              <a:t>3</a:t>
            </a:r>
          </a:p>
          <a:p>
            <a:pPr marL="857250" lvl="1" indent="-457200">
              <a:buFont typeface="+mj-lt"/>
              <a:buAutoNum type="alphaLcPeriod"/>
            </a:pPr>
            <a:r>
              <a:rPr lang="en-US" altLang="zh-CN" dirty="0" smtClean="0"/>
              <a:t>(A,B,C,D,E)=(</a:t>
            </a:r>
            <a:r>
              <a:rPr lang="en-US" altLang="zh-CN" dirty="0" err="1" smtClean="0"/>
              <a:t>t,A,B</a:t>
            </a:r>
            <a:r>
              <a:rPr lang="en-US" altLang="zh-CN" dirty="0" smtClean="0"/>
              <a:t>&lt;&lt;&lt;30,C,D)</a:t>
            </a:r>
          </a:p>
          <a:p>
            <a:pPr marL="457200" indent="-457200">
              <a:buFont typeface="+mj-lt"/>
              <a:buAutoNum type="arabicPeriod" startAt="4"/>
            </a:pPr>
            <a:r>
              <a:rPr lang="zh-CN" altLang="en-US" sz="2200" dirty="0" smtClean="0"/>
              <a:t>轮</a:t>
            </a:r>
            <a:r>
              <a:rPr lang="en-US" altLang="zh-CN" sz="2200" dirty="0" smtClean="0"/>
              <a:t>4</a:t>
            </a:r>
            <a:r>
              <a:rPr lang="zh-CN" altLang="en-US" sz="2200" dirty="0" smtClean="0"/>
              <a:t>：</a:t>
            </a:r>
            <a:r>
              <a:rPr lang="en-US" altLang="zh-CN" sz="2200" dirty="0" smtClean="0"/>
              <a:t>(j=60~79)</a:t>
            </a:r>
          </a:p>
          <a:p>
            <a:pPr marL="857250" lvl="1" indent="-457200">
              <a:buFont typeface="+mj-lt"/>
              <a:buAutoNum type="alphaLcPeriod"/>
            </a:pPr>
            <a:r>
              <a:rPr lang="en-US" altLang="zh-CN" dirty="0" smtClean="0"/>
              <a:t>t=(A&lt;&lt;&lt;5)+h(B,C,D)+E+X</a:t>
            </a:r>
            <a:r>
              <a:rPr lang="en-US" altLang="zh-CN" baseline="-25000" dirty="0" smtClean="0"/>
              <a:t>j</a:t>
            </a:r>
            <a:r>
              <a:rPr lang="en-US" altLang="zh-CN" dirty="0" smtClean="0"/>
              <a:t>+y</a:t>
            </a:r>
            <a:r>
              <a:rPr lang="en-US" altLang="zh-CN" baseline="-25000" dirty="0" smtClean="0"/>
              <a:t>4</a:t>
            </a:r>
          </a:p>
          <a:p>
            <a:pPr marL="857250" lvl="1" indent="-457200">
              <a:buFont typeface="+mj-lt"/>
              <a:buAutoNum type="alphaLcPeriod"/>
            </a:pPr>
            <a:r>
              <a:rPr lang="en-US" altLang="zh-CN" dirty="0" smtClean="0"/>
              <a:t>(A,B,C,D,E)=(</a:t>
            </a:r>
            <a:r>
              <a:rPr lang="en-US" altLang="zh-CN" dirty="0" err="1" smtClean="0"/>
              <a:t>t,A,B</a:t>
            </a:r>
            <a:r>
              <a:rPr lang="en-US" altLang="zh-CN" dirty="0" smtClean="0"/>
              <a:t>&lt;&lt;&lt;30,C,D)</a:t>
            </a:r>
          </a:p>
          <a:p>
            <a:pPr marL="457200" indent="-457200">
              <a:buFont typeface="+mj-lt"/>
              <a:buAutoNum type="arabicPeriod" startAt="4"/>
            </a:pPr>
            <a:r>
              <a:rPr lang="en-US" altLang="zh-CN" sz="2200" dirty="0" smtClean="0"/>
              <a:t>(H</a:t>
            </a:r>
            <a:r>
              <a:rPr lang="en-US" altLang="zh-CN" sz="2200" baseline="-25000" dirty="0" smtClean="0"/>
              <a:t>0</a:t>
            </a:r>
            <a:r>
              <a:rPr lang="en-US" altLang="zh-CN" sz="2200" dirty="0" smtClean="0"/>
              <a:t>,H</a:t>
            </a:r>
            <a:r>
              <a:rPr lang="en-US" altLang="zh-CN" sz="2200" baseline="-25000" dirty="0" smtClean="0"/>
              <a:t>1</a:t>
            </a:r>
            <a:r>
              <a:rPr lang="en-US" altLang="zh-CN" sz="2200" dirty="0" smtClean="0"/>
              <a:t>,H</a:t>
            </a:r>
            <a:r>
              <a:rPr lang="en-US" altLang="zh-CN" sz="2200" baseline="-25000" dirty="0" smtClean="0"/>
              <a:t>2</a:t>
            </a:r>
            <a:r>
              <a:rPr lang="en-US" altLang="zh-CN" sz="2200" dirty="0" smtClean="0"/>
              <a:t>,H</a:t>
            </a:r>
            <a:r>
              <a:rPr lang="en-US" altLang="zh-CN" sz="2200" baseline="-25000" dirty="0" smtClean="0"/>
              <a:t>3</a:t>
            </a:r>
            <a:r>
              <a:rPr lang="en-US" altLang="zh-CN" sz="2200" dirty="0" smtClean="0"/>
              <a:t>,H</a:t>
            </a:r>
            <a:r>
              <a:rPr lang="en-US" altLang="zh-CN" sz="2200" baseline="-25000" dirty="0" smtClean="0"/>
              <a:t>4</a:t>
            </a:r>
            <a:r>
              <a:rPr lang="en-US" altLang="zh-CN" sz="2200" dirty="0" smtClean="0"/>
              <a:t>)=(H</a:t>
            </a:r>
            <a:r>
              <a:rPr lang="en-US" altLang="zh-CN" sz="2200" baseline="-25000" dirty="0" smtClean="0"/>
              <a:t>0</a:t>
            </a:r>
            <a:r>
              <a:rPr lang="en-US" altLang="zh-CN" sz="2200" dirty="0" smtClean="0"/>
              <a:t>+A,H</a:t>
            </a:r>
            <a:r>
              <a:rPr lang="en-US" altLang="zh-CN" sz="2200" baseline="-25000" dirty="0" smtClean="0"/>
              <a:t>1</a:t>
            </a:r>
            <a:r>
              <a:rPr lang="en-US" altLang="zh-CN" sz="2200" dirty="0" smtClean="0"/>
              <a:t>+B,H</a:t>
            </a:r>
            <a:r>
              <a:rPr lang="en-US" altLang="zh-CN" sz="2200" baseline="-25000" dirty="0" smtClean="0"/>
              <a:t>2</a:t>
            </a:r>
            <a:r>
              <a:rPr lang="en-US" altLang="zh-CN" sz="2200" dirty="0" smtClean="0"/>
              <a:t>+C,H</a:t>
            </a:r>
            <a:r>
              <a:rPr lang="en-US" altLang="zh-CN" sz="2200" baseline="-25000" dirty="0" smtClean="0"/>
              <a:t>3</a:t>
            </a:r>
            <a:r>
              <a:rPr lang="en-US" altLang="zh-CN" sz="2200" dirty="0" smtClean="0"/>
              <a:t>+D,H</a:t>
            </a:r>
            <a:r>
              <a:rPr lang="en-US" altLang="zh-CN" sz="2200" baseline="-25000" dirty="0" smtClean="0"/>
              <a:t>4</a:t>
            </a:r>
            <a:r>
              <a:rPr lang="en-US" altLang="zh-CN" sz="2200" dirty="0" smtClean="0"/>
              <a:t>+E)</a:t>
            </a:r>
          </a:p>
          <a:p>
            <a:pPr marL="457200" indent="-457200">
              <a:buFont typeface="+mj-lt"/>
              <a:buAutoNum type="arabicPeriod" startAt="4"/>
            </a:pPr>
            <a:r>
              <a:rPr lang="zh-CN" altLang="en-US" sz="2200" dirty="0" smtClean="0"/>
              <a:t>返回</a:t>
            </a:r>
            <a:r>
              <a:rPr lang="en-US" altLang="zh-CN" sz="2200" dirty="0" err="1" smtClean="0"/>
              <a:t>G</a:t>
            </a:r>
            <a:r>
              <a:rPr lang="en-US" altLang="zh-CN" sz="2200" baseline="-25000" dirty="0" err="1" smtClean="0"/>
              <a:t>a</a:t>
            </a:r>
            <a:r>
              <a:rPr lang="en-US" altLang="zh-CN" sz="2200" dirty="0" smtClean="0"/>
              <a:t>(</a:t>
            </a:r>
            <a:r>
              <a:rPr lang="en-US" altLang="zh-CN" sz="2200" dirty="0" err="1" smtClean="0"/>
              <a:t>i</a:t>
            </a:r>
            <a:r>
              <a:rPr lang="en-US" altLang="zh-CN" sz="2200" dirty="0" smtClean="0"/>
              <a:t>)=H</a:t>
            </a:r>
            <a:r>
              <a:rPr lang="en-US" altLang="zh-CN" sz="2200" baseline="-25000" dirty="0" smtClean="0"/>
              <a:t>0</a:t>
            </a:r>
            <a:r>
              <a:rPr lang="en-US" altLang="zh-CN" sz="2200" dirty="0" smtClean="0"/>
              <a:t>||H</a:t>
            </a:r>
            <a:r>
              <a:rPr lang="en-US" altLang="zh-CN" sz="2200" baseline="-25000" dirty="0" smtClean="0"/>
              <a:t>1</a:t>
            </a:r>
            <a:r>
              <a:rPr lang="en-US" altLang="zh-CN" sz="2200" dirty="0" smtClean="0"/>
              <a:t>||H</a:t>
            </a:r>
            <a:r>
              <a:rPr lang="en-US" altLang="zh-CN" sz="2200" baseline="-25000" dirty="0" smtClean="0"/>
              <a:t>2</a:t>
            </a:r>
            <a:r>
              <a:rPr lang="en-US" altLang="zh-CN" sz="2200" dirty="0" smtClean="0"/>
              <a:t>||H</a:t>
            </a:r>
            <a:r>
              <a:rPr lang="en-US" altLang="zh-CN" sz="2200" baseline="-25000" dirty="0" smtClean="0"/>
              <a:t>3</a:t>
            </a:r>
            <a:r>
              <a:rPr lang="en-US" altLang="zh-CN" sz="2200" dirty="0" smtClean="0"/>
              <a:t>||H</a:t>
            </a:r>
            <a:r>
              <a:rPr lang="en-US" altLang="zh-CN" sz="2200" baseline="-25000" dirty="0" smtClean="0"/>
              <a:t>4</a:t>
            </a:r>
            <a:endParaRPr lang="en-US" altLang="zh-CN" sz="22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37441217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密钥流生成器</a:t>
            </a:r>
            <a:r>
              <a:rPr lang="en-US" altLang="zh-CN" dirty="0" smtClean="0"/>
              <a:t>SEAL(</a:t>
            </a:r>
            <a:r>
              <a:rPr lang="en-US" altLang="zh-CN" dirty="0" err="1" smtClean="0"/>
              <a:t>a,n</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zh-CN" altLang="en-US" sz="2400" dirty="0" smtClean="0"/>
              <a:t>输入：</a:t>
            </a:r>
            <a:r>
              <a:rPr lang="en-US" altLang="zh-CN" sz="2400" dirty="0" smtClean="0"/>
              <a:t> 160</a:t>
            </a:r>
            <a:r>
              <a:rPr lang="zh-CN" altLang="en-US" sz="2400" dirty="0" smtClean="0"/>
              <a:t>比特密钥</a:t>
            </a:r>
            <a:r>
              <a:rPr lang="en-US" altLang="zh-CN" sz="2400" dirty="0" smtClean="0"/>
              <a:t>a</a:t>
            </a:r>
            <a:r>
              <a:rPr lang="zh-CN" altLang="en-US" sz="2400" dirty="0" smtClean="0"/>
              <a:t>，公开整数</a:t>
            </a:r>
            <a:r>
              <a:rPr lang="en-US" altLang="zh-CN" sz="2400" dirty="0" smtClean="0"/>
              <a:t>n</a:t>
            </a:r>
            <a:r>
              <a:rPr lang="zh-CN" altLang="en-US" sz="2400" dirty="0" smtClean="0"/>
              <a:t>，</a:t>
            </a:r>
            <a:r>
              <a:rPr lang="en-US" altLang="zh-CN" sz="2400" dirty="0" smtClean="0"/>
              <a:t>0 ≤ n ≤ 2</a:t>
            </a:r>
            <a:r>
              <a:rPr lang="en-US" altLang="zh-CN" sz="2400" baseline="30000" dirty="0" smtClean="0"/>
              <a:t>32</a:t>
            </a:r>
            <a:r>
              <a:rPr lang="zh-CN" altLang="en-US" sz="2400" dirty="0" smtClean="0"/>
              <a:t>，密钥流长度</a:t>
            </a:r>
            <a:r>
              <a:rPr lang="en-US" altLang="zh-CN" sz="2400" dirty="0" smtClean="0"/>
              <a:t>L</a:t>
            </a:r>
          </a:p>
          <a:p>
            <a:r>
              <a:rPr lang="zh-CN" altLang="en-US" sz="2400" dirty="0" smtClean="0"/>
              <a:t>输出：密钥流</a:t>
            </a:r>
            <a:r>
              <a:rPr lang="en-US" altLang="zh-CN" sz="2400" dirty="0" smtClean="0"/>
              <a:t>y</a:t>
            </a:r>
            <a:r>
              <a:rPr lang="zh-CN" altLang="en-US" sz="2400" dirty="0" smtClean="0"/>
              <a:t>，其长度</a:t>
            </a:r>
            <a:r>
              <a:rPr lang="en-US" altLang="zh-CN" sz="2400" dirty="0" smtClean="0"/>
              <a:t>L'</a:t>
            </a:r>
            <a:r>
              <a:rPr lang="zh-CN" altLang="en-US" sz="2400" dirty="0" smtClean="0"/>
              <a:t>是不小于</a:t>
            </a:r>
            <a:r>
              <a:rPr lang="en-US" altLang="zh-CN" sz="2400" dirty="0" smtClean="0"/>
              <a:t>L</a:t>
            </a:r>
            <a:r>
              <a:rPr lang="zh-CN" altLang="en-US" sz="2400" dirty="0" smtClean="0"/>
              <a:t>的</a:t>
            </a:r>
            <a:r>
              <a:rPr lang="en-US" altLang="zh-CN" sz="2400" dirty="0" smtClean="0"/>
              <a:t>128</a:t>
            </a:r>
            <a:r>
              <a:rPr lang="zh-CN" altLang="en-US" sz="2400" dirty="0" smtClean="0"/>
              <a:t>的最小倍数</a:t>
            </a:r>
            <a:endParaRPr lang="en-US" altLang="zh-CN" sz="2400" dirty="0" smtClean="0"/>
          </a:p>
          <a:p>
            <a:endParaRPr lang="en-US" altLang="zh-CN" sz="2400" dirty="0" smtClean="0"/>
          </a:p>
          <a:p>
            <a:r>
              <a:rPr lang="zh-CN" altLang="en-US" sz="2400" dirty="0" smtClean="0"/>
              <a:t>算法：</a:t>
            </a:r>
            <a:endParaRPr lang="en-US" altLang="zh-CN" sz="2400" dirty="0" smtClean="0"/>
          </a:p>
          <a:p>
            <a:pPr marL="457200" indent="-457200">
              <a:buFont typeface="+mj-lt"/>
              <a:buAutoNum type="arabicPeriod"/>
            </a:pPr>
            <a:r>
              <a:rPr lang="zh-CN" altLang="en-US" sz="2400" dirty="0" smtClean="0"/>
              <a:t>表生成</a:t>
            </a:r>
            <a:endParaRPr lang="en-US" altLang="zh-CN" sz="2400" dirty="0" smtClean="0"/>
          </a:p>
          <a:p>
            <a:pPr marL="857250" lvl="1" indent="-457200"/>
            <a:r>
              <a:rPr lang="zh-CN" altLang="en-US" dirty="0" smtClean="0"/>
              <a:t>将密钥</a:t>
            </a:r>
            <a:r>
              <a:rPr lang="en-US" altLang="zh-CN" dirty="0" smtClean="0"/>
              <a:t>a</a:t>
            </a:r>
            <a:r>
              <a:rPr lang="zh-CN" altLang="en-US" dirty="0" smtClean="0"/>
              <a:t>扩展到更大的表</a:t>
            </a:r>
            <a:r>
              <a:rPr lang="en-US" altLang="zh-CN" dirty="0" smtClean="0"/>
              <a:t>T(2KB),S(1KB)</a:t>
            </a:r>
            <a:r>
              <a:rPr lang="zh-CN" altLang="en-US" dirty="0" smtClean="0"/>
              <a:t>和</a:t>
            </a:r>
            <a:r>
              <a:rPr lang="en-US" altLang="zh-CN" dirty="0" smtClean="0"/>
              <a:t>R(</a:t>
            </a:r>
            <a:r>
              <a:rPr lang="zh-CN" altLang="en-US" dirty="0" smtClean="0"/>
              <a:t>每</a:t>
            </a:r>
            <a:r>
              <a:rPr lang="en-US" altLang="zh-CN" dirty="0" smtClean="0"/>
              <a:t>1KB</a:t>
            </a:r>
            <a:r>
              <a:rPr lang="zh-CN" altLang="en-US" dirty="0" smtClean="0"/>
              <a:t>生成的密钥流需要</a:t>
            </a:r>
            <a:r>
              <a:rPr lang="en-US" altLang="zh-CN" dirty="0" smtClean="0"/>
              <a:t>16B)</a:t>
            </a:r>
            <a:r>
              <a:rPr lang="zh-CN" altLang="en-US" dirty="0" smtClean="0"/>
              <a:t>。</a:t>
            </a:r>
            <a:endParaRPr lang="en-US" altLang="zh-CN" dirty="0" smtClean="0"/>
          </a:p>
          <a:p>
            <a:pPr marL="857250" lvl="1" indent="-457200">
              <a:buFont typeface="+mj-lt"/>
              <a:buAutoNum type="alphaLcPeriod"/>
            </a:pPr>
            <a:r>
              <a:rPr lang="zh-CN" altLang="en-US" dirty="0" smtClean="0"/>
              <a:t>定义</a:t>
            </a:r>
            <a:r>
              <a:rPr lang="en-US" altLang="zh-CN" dirty="0" err="1" smtClean="0"/>
              <a:t>F</a:t>
            </a:r>
            <a:r>
              <a:rPr lang="en-US" altLang="zh-CN" baseline="-25000" dirty="0" err="1" smtClean="0"/>
              <a:t>a</a:t>
            </a:r>
            <a:r>
              <a:rPr lang="en-US" altLang="zh-CN" dirty="0" smtClean="0"/>
              <a:t>(</a:t>
            </a:r>
            <a:r>
              <a:rPr lang="en-US" altLang="zh-CN" dirty="0" err="1" smtClean="0"/>
              <a:t>i</a:t>
            </a:r>
            <a:r>
              <a:rPr lang="en-US" altLang="zh-CN" dirty="0" smtClean="0"/>
              <a:t>)=</a:t>
            </a:r>
            <a:r>
              <a:rPr lang="en-US" altLang="zh-CN" dirty="0" err="1" smtClean="0"/>
              <a:t>H</a:t>
            </a:r>
            <a:r>
              <a:rPr lang="en-US" altLang="zh-CN" baseline="30000" dirty="0" err="1" smtClean="0"/>
              <a:t>i</a:t>
            </a:r>
            <a:r>
              <a:rPr lang="en-US" altLang="zh-CN" baseline="-25000" dirty="0" err="1" smtClean="0"/>
              <a:t>i</a:t>
            </a:r>
            <a:r>
              <a:rPr lang="en-US" altLang="zh-CN" baseline="-25000" dirty="0" smtClean="0"/>
              <a:t> mod 5</a:t>
            </a:r>
            <a:r>
              <a:rPr lang="zh-CN" altLang="en-US" dirty="0" smtClean="0"/>
              <a:t>，其中</a:t>
            </a:r>
            <a:r>
              <a:rPr lang="en-US" altLang="zh-CN" dirty="0" smtClean="0"/>
              <a:t>H</a:t>
            </a:r>
            <a:r>
              <a:rPr lang="en-US" altLang="zh-CN" baseline="30000" dirty="0" smtClean="0"/>
              <a:t>i</a:t>
            </a:r>
            <a:r>
              <a:rPr lang="en-US" altLang="zh-CN" baseline="-25000" dirty="0" smtClean="0"/>
              <a:t>0</a:t>
            </a:r>
            <a:r>
              <a:rPr lang="en-US" altLang="zh-CN" dirty="0" smtClean="0"/>
              <a:t>H</a:t>
            </a:r>
            <a:r>
              <a:rPr lang="en-US" altLang="zh-CN" baseline="30000" dirty="0" smtClean="0"/>
              <a:t>i</a:t>
            </a:r>
            <a:r>
              <a:rPr lang="en-US" altLang="zh-CN" baseline="-25000" dirty="0" smtClean="0"/>
              <a:t>1</a:t>
            </a:r>
            <a:r>
              <a:rPr lang="en-US" altLang="zh-CN" dirty="0" smtClean="0"/>
              <a:t>H</a:t>
            </a:r>
            <a:r>
              <a:rPr lang="en-US" altLang="zh-CN" baseline="30000" dirty="0" smtClean="0"/>
              <a:t>i</a:t>
            </a:r>
            <a:r>
              <a:rPr lang="en-US" altLang="zh-CN" baseline="-25000" dirty="0" smtClean="0"/>
              <a:t>2</a:t>
            </a:r>
            <a:r>
              <a:rPr lang="en-US" altLang="zh-CN" dirty="0" smtClean="0"/>
              <a:t>H</a:t>
            </a:r>
            <a:r>
              <a:rPr lang="en-US" altLang="zh-CN" baseline="30000" dirty="0" smtClean="0"/>
              <a:t>i</a:t>
            </a:r>
            <a:r>
              <a:rPr lang="en-US" altLang="zh-CN" baseline="-25000" dirty="0" smtClean="0"/>
              <a:t>3</a:t>
            </a:r>
            <a:r>
              <a:rPr lang="en-US" altLang="zh-CN" dirty="0" smtClean="0"/>
              <a:t>H</a:t>
            </a:r>
            <a:r>
              <a:rPr lang="en-US" altLang="zh-CN" baseline="30000" dirty="0" smtClean="0"/>
              <a:t>i</a:t>
            </a:r>
            <a:r>
              <a:rPr lang="en-US" altLang="zh-CN" baseline="-25000" dirty="0" smtClean="0"/>
              <a:t>4</a:t>
            </a:r>
            <a:r>
              <a:rPr lang="en-US" altLang="zh-CN" dirty="0" smtClean="0"/>
              <a:t>=</a:t>
            </a:r>
            <a:r>
              <a:rPr lang="en-US" altLang="zh-CN" dirty="0" err="1" smtClean="0"/>
              <a:t>Ga</a:t>
            </a:r>
            <a:r>
              <a:rPr lang="en-US" altLang="zh-CN" dirty="0" smtClean="0"/>
              <a:t>(</a:t>
            </a:r>
            <a:r>
              <a:rPr lang="en-US" altLang="zh-CN" dirty="0" smtClean="0">
                <a:sym typeface="Symbol"/>
              </a:rPr>
              <a:t></a:t>
            </a:r>
            <a:r>
              <a:rPr lang="en-US" altLang="zh-CN" dirty="0" err="1" smtClean="0"/>
              <a:t>i</a:t>
            </a:r>
            <a:r>
              <a:rPr lang="en-US" altLang="zh-CN" dirty="0" smtClean="0"/>
              <a:t>/5</a:t>
            </a:r>
            <a:r>
              <a:rPr lang="en-US" altLang="zh-CN" dirty="0" smtClean="0">
                <a:sym typeface="Symbol"/>
              </a:rPr>
              <a:t></a:t>
            </a:r>
            <a:r>
              <a:rPr lang="en-US" altLang="zh-CN" dirty="0" smtClean="0"/>
              <a:t>)</a:t>
            </a:r>
          </a:p>
          <a:p>
            <a:pPr marL="857250" lvl="1" indent="-457200">
              <a:buFont typeface="+mj-lt"/>
              <a:buAutoNum type="alphaLcPeriod"/>
            </a:pPr>
            <a:r>
              <a:rPr lang="zh-CN" altLang="en-US" dirty="0" smtClean="0"/>
              <a:t>对</a:t>
            </a:r>
            <a:r>
              <a:rPr lang="en-US" altLang="zh-CN" dirty="0" err="1" smtClean="0"/>
              <a:t>i</a:t>
            </a:r>
            <a:r>
              <a:rPr lang="en-US" altLang="zh-CN" dirty="0" smtClean="0"/>
              <a:t>=0~511</a:t>
            </a:r>
            <a:r>
              <a:rPr lang="zh-CN" altLang="en-US" dirty="0" smtClean="0"/>
              <a:t>，</a:t>
            </a:r>
            <a:r>
              <a:rPr lang="en-US" altLang="zh-CN" dirty="0" smtClean="0"/>
              <a:t>T[</a:t>
            </a:r>
            <a:r>
              <a:rPr lang="en-US" altLang="zh-CN" dirty="0" err="1" smtClean="0"/>
              <a:t>i</a:t>
            </a:r>
            <a:r>
              <a:rPr lang="en-US" altLang="zh-CN" dirty="0" smtClean="0"/>
              <a:t>]=</a:t>
            </a:r>
            <a:r>
              <a:rPr lang="en-US" altLang="zh-CN" dirty="0" err="1" smtClean="0"/>
              <a:t>F</a:t>
            </a:r>
            <a:r>
              <a:rPr lang="en-US" altLang="zh-CN" baseline="-25000" dirty="0" err="1" smtClean="0"/>
              <a:t>a</a:t>
            </a:r>
            <a:r>
              <a:rPr lang="en-US" altLang="zh-CN" dirty="0" smtClean="0"/>
              <a:t>(</a:t>
            </a:r>
            <a:r>
              <a:rPr lang="en-US" altLang="zh-CN" dirty="0" err="1" smtClean="0"/>
              <a:t>i</a:t>
            </a:r>
            <a:r>
              <a:rPr lang="en-US" altLang="zh-CN" dirty="0" smtClean="0"/>
              <a:t>)</a:t>
            </a:r>
          </a:p>
          <a:p>
            <a:pPr marL="857250" lvl="1" indent="-457200">
              <a:buFont typeface="+mj-lt"/>
              <a:buAutoNum type="alphaLcPeriod"/>
            </a:pPr>
            <a:r>
              <a:rPr lang="zh-CN" altLang="en-US" dirty="0" smtClean="0"/>
              <a:t>对</a:t>
            </a:r>
            <a:r>
              <a:rPr lang="en-US" altLang="zh-CN" dirty="0" smtClean="0"/>
              <a:t>j=0~255</a:t>
            </a:r>
            <a:r>
              <a:rPr lang="zh-CN" altLang="en-US" dirty="0" smtClean="0"/>
              <a:t>，</a:t>
            </a:r>
            <a:r>
              <a:rPr lang="en-US" altLang="zh-CN" dirty="0" smtClean="0"/>
              <a:t>S[j]=</a:t>
            </a:r>
            <a:r>
              <a:rPr lang="en-US" altLang="zh-CN" dirty="0" err="1" smtClean="0"/>
              <a:t>F</a:t>
            </a:r>
            <a:r>
              <a:rPr lang="en-US" altLang="zh-CN" baseline="-25000" dirty="0" err="1" smtClean="0"/>
              <a:t>a</a:t>
            </a:r>
            <a:r>
              <a:rPr lang="en-US" altLang="zh-CN" dirty="0" smtClean="0"/>
              <a:t>(00001000+j)</a:t>
            </a:r>
          </a:p>
          <a:p>
            <a:pPr marL="857250" lvl="1" indent="-457200">
              <a:buFont typeface="+mj-lt"/>
              <a:buAutoNum type="alphaLcPeriod"/>
            </a:pPr>
            <a:r>
              <a:rPr lang="zh-CN" altLang="en-US" dirty="0" smtClean="0"/>
              <a:t>对</a:t>
            </a:r>
            <a:r>
              <a:rPr lang="en-US" altLang="zh-CN" dirty="0" smtClean="0"/>
              <a:t>k=0~4</a:t>
            </a:r>
            <a:r>
              <a:rPr lang="en-US" altLang="zh-CN" dirty="0" smtClean="0">
                <a:sym typeface="Symbol"/>
              </a:rPr>
              <a:t>(L-1)/8192-1</a:t>
            </a:r>
            <a:r>
              <a:rPr lang="zh-CN" altLang="en-US" dirty="0" smtClean="0"/>
              <a:t>，</a:t>
            </a:r>
            <a:r>
              <a:rPr lang="en-US" altLang="zh-CN" dirty="0" smtClean="0"/>
              <a:t>R[k]=</a:t>
            </a:r>
            <a:r>
              <a:rPr lang="en-US" altLang="zh-CN" dirty="0" err="1" smtClean="0"/>
              <a:t>F</a:t>
            </a:r>
            <a:r>
              <a:rPr lang="en-US" altLang="zh-CN" baseline="-25000" dirty="0" err="1" smtClean="0"/>
              <a:t>a</a:t>
            </a:r>
            <a:r>
              <a:rPr lang="en-US" altLang="zh-CN" dirty="0" smtClean="0"/>
              <a:t>(00002000+k)</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7880895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密钥流生成器</a:t>
            </a:r>
            <a:r>
              <a:rPr lang="en-US" altLang="zh-CN" dirty="0" smtClean="0"/>
              <a:t>SEAL(</a:t>
            </a:r>
            <a:r>
              <a:rPr lang="en-US" altLang="zh-CN" dirty="0" err="1" smtClean="0"/>
              <a:t>a,n</a:t>
            </a:r>
            <a:r>
              <a:rPr lang="en-US" altLang="zh-CN" dirty="0" smtClean="0"/>
              <a:t>)</a:t>
            </a:r>
            <a:r>
              <a:rPr lang="zh-CN" altLang="en-US" dirty="0" smtClean="0"/>
              <a:t> 续</a:t>
            </a:r>
            <a:endParaRPr lang="zh-CN" altLang="en-US" dirty="0"/>
          </a:p>
        </p:txBody>
      </p:sp>
      <p:sp>
        <p:nvSpPr>
          <p:cNvPr id="3" name="内容占位符 2"/>
          <p:cNvSpPr>
            <a:spLocks noGrp="1"/>
          </p:cNvSpPr>
          <p:nvPr>
            <p:ph idx="1"/>
          </p:nvPr>
        </p:nvSpPr>
        <p:spPr/>
        <p:txBody>
          <a:bodyPr>
            <a:normAutofit fontScale="77500" lnSpcReduction="20000"/>
          </a:bodyPr>
          <a:lstStyle/>
          <a:p>
            <a:pPr marL="457200" indent="-457200">
              <a:buFont typeface="+mj-lt"/>
              <a:buAutoNum type="arabicPeriod" startAt="2"/>
            </a:pPr>
            <a:r>
              <a:rPr lang="zh-CN" altLang="en-US" sz="2600" dirty="0" smtClean="0"/>
              <a:t>初始化过程</a:t>
            </a:r>
            <a:r>
              <a:rPr lang="en-US" altLang="zh-CN" sz="2600" dirty="0" err="1" smtClean="0"/>
              <a:t>Initalize</a:t>
            </a:r>
            <a:r>
              <a:rPr lang="en-US" altLang="zh-CN" sz="2600" dirty="0" smtClean="0"/>
              <a:t>(n,</a:t>
            </a:r>
            <a:r>
              <a:rPr lang="en-US" altLang="zh-CN" sz="2600" dirty="0" smtClean="0">
                <a:latin typeface="Times New Roman"/>
                <a:cs typeface="Times New Roman"/>
              </a:rPr>
              <a:t>ℓ,A,B,C,D,n</a:t>
            </a:r>
            <a:r>
              <a:rPr lang="en-US" altLang="zh-CN" sz="2600" baseline="-25000" dirty="0" smtClean="0">
                <a:latin typeface="Times New Roman"/>
                <a:cs typeface="Times New Roman"/>
              </a:rPr>
              <a:t>1</a:t>
            </a:r>
            <a:r>
              <a:rPr lang="en-US" altLang="zh-CN" sz="2600" dirty="0" smtClean="0">
                <a:latin typeface="Times New Roman"/>
                <a:cs typeface="Times New Roman"/>
              </a:rPr>
              <a:t>,n</a:t>
            </a:r>
            <a:r>
              <a:rPr lang="en-US" altLang="zh-CN" sz="2600" baseline="-25000" dirty="0" smtClean="0">
                <a:latin typeface="Times New Roman"/>
                <a:cs typeface="Times New Roman"/>
              </a:rPr>
              <a:t>2</a:t>
            </a:r>
            <a:r>
              <a:rPr lang="en-US" altLang="zh-CN" sz="2600" dirty="0" smtClean="0">
                <a:latin typeface="Times New Roman"/>
                <a:cs typeface="Times New Roman"/>
              </a:rPr>
              <a:t>,n</a:t>
            </a:r>
            <a:r>
              <a:rPr lang="en-US" altLang="zh-CN" sz="2600" baseline="-25000" dirty="0" smtClean="0">
                <a:latin typeface="Times New Roman"/>
                <a:cs typeface="Times New Roman"/>
              </a:rPr>
              <a:t>3</a:t>
            </a:r>
            <a:r>
              <a:rPr lang="en-US" altLang="zh-CN" sz="2600" dirty="0" smtClean="0">
                <a:latin typeface="Times New Roman"/>
                <a:cs typeface="Times New Roman"/>
              </a:rPr>
              <a:t>,n</a:t>
            </a:r>
            <a:r>
              <a:rPr lang="en-US" altLang="zh-CN" sz="2600" baseline="-25000" dirty="0" smtClean="0">
                <a:latin typeface="Times New Roman"/>
                <a:cs typeface="Times New Roman"/>
              </a:rPr>
              <a:t>4</a:t>
            </a:r>
            <a:r>
              <a:rPr lang="en-US" altLang="zh-CN" sz="2600" dirty="0" smtClean="0">
                <a:latin typeface="Times New Roman"/>
                <a:cs typeface="Times New Roman"/>
              </a:rPr>
              <a:t>)</a:t>
            </a:r>
            <a:endParaRPr lang="en-US" altLang="zh-CN" sz="2600" dirty="0" smtClean="0"/>
          </a:p>
          <a:p>
            <a:pPr marL="857250" lvl="1" indent="-457200"/>
            <a:r>
              <a:rPr lang="zh-CN" altLang="en-US" sz="2400" dirty="0" smtClean="0"/>
              <a:t>输入：</a:t>
            </a:r>
            <a:r>
              <a:rPr lang="en-US" altLang="zh-CN" sz="2400" dirty="0" smtClean="0"/>
              <a:t>32</a:t>
            </a:r>
            <a:r>
              <a:rPr lang="zh-CN" altLang="en-US" sz="2400" dirty="0" smtClean="0"/>
              <a:t>比特字</a:t>
            </a:r>
            <a:r>
              <a:rPr lang="en-US" altLang="zh-CN" sz="2400" dirty="0" smtClean="0"/>
              <a:t>n</a:t>
            </a:r>
            <a:r>
              <a:rPr lang="zh-CN" altLang="en-US" sz="2400" dirty="0" smtClean="0"/>
              <a:t>，整数</a:t>
            </a:r>
            <a:r>
              <a:rPr lang="en-US" altLang="zh-CN" sz="2400" dirty="0" smtClean="0">
                <a:latin typeface="Times New Roman"/>
                <a:cs typeface="Times New Roman"/>
              </a:rPr>
              <a:t>ℓ</a:t>
            </a:r>
          </a:p>
          <a:p>
            <a:pPr marL="857250" lvl="1" indent="-457200"/>
            <a:r>
              <a:rPr lang="zh-CN" altLang="en-US" sz="2400" dirty="0" smtClean="0">
                <a:latin typeface="Times New Roman"/>
                <a:cs typeface="Times New Roman"/>
              </a:rPr>
              <a:t>输出：</a:t>
            </a:r>
            <a:r>
              <a:rPr lang="en-US" altLang="zh-CN" sz="2400" dirty="0" smtClean="0">
                <a:latin typeface="Times New Roman"/>
                <a:cs typeface="Times New Roman"/>
              </a:rPr>
              <a:t>8</a:t>
            </a:r>
            <a:r>
              <a:rPr lang="zh-CN" altLang="en-US" sz="2400" dirty="0" smtClean="0">
                <a:latin typeface="Times New Roman"/>
                <a:cs typeface="Times New Roman"/>
              </a:rPr>
              <a:t>个</a:t>
            </a:r>
            <a:r>
              <a:rPr lang="en-US" altLang="zh-CN" sz="2400" dirty="0" smtClean="0">
                <a:latin typeface="Times New Roman"/>
                <a:cs typeface="Times New Roman"/>
              </a:rPr>
              <a:t>32</a:t>
            </a:r>
            <a:r>
              <a:rPr lang="zh-CN" altLang="en-US" sz="2400" dirty="0" smtClean="0">
                <a:latin typeface="Times New Roman"/>
                <a:cs typeface="Times New Roman"/>
              </a:rPr>
              <a:t>比特字</a:t>
            </a:r>
            <a:r>
              <a:rPr lang="en-US" altLang="zh-CN" sz="2400" dirty="0" smtClean="0">
                <a:latin typeface="Times New Roman"/>
                <a:cs typeface="Times New Roman"/>
              </a:rPr>
              <a:t>A,B,C,D,n</a:t>
            </a:r>
            <a:r>
              <a:rPr lang="en-US" altLang="zh-CN" sz="2400" baseline="-25000" dirty="0" smtClean="0">
                <a:latin typeface="Times New Roman"/>
                <a:cs typeface="Times New Roman"/>
              </a:rPr>
              <a:t>1</a:t>
            </a:r>
            <a:r>
              <a:rPr lang="en-US" altLang="zh-CN" sz="2400" dirty="0" smtClean="0">
                <a:latin typeface="Times New Roman"/>
                <a:cs typeface="Times New Roman"/>
              </a:rPr>
              <a:t>,n</a:t>
            </a:r>
            <a:r>
              <a:rPr lang="en-US" altLang="zh-CN" sz="2400" baseline="-25000" dirty="0" smtClean="0">
                <a:latin typeface="Times New Roman"/>
                <a:cs typeface="Times New Roman"/>
              </a:rPr>
              <a:t>2</a:t>
            </a:r>
            <a:r>
              <a:rPr lang="en-US" altLang="zh-CN" sz="2400" dirty="0" smtClean="0">
                <a:latin typeface="Times New Roman"/>
                <a:cs typeface="Times New Roman"/>
              </a:rPr>
              <a:t>,n</a:t>
            </a:r>
            <a:r>
              <a:rPr lang="en-US" altLang="zh-CN" sz="2400" baseline="-25000" dirty="0" smtClean="0">
                <a:latin typeface="Times New Roman"/>
                <a:cs typeface="Times New Roman"/>
              </a:rPr>
              <a:t>3</a:t>
            </a:r>
            <a:r>
              <a:rPr lang="en-US" altLang="zh-CN" sz="2400" dirty="0" smtClean="0">
                <a:latin typeface="Times New Roman"/>
                <a:cs typeface="Times New Roman"/>
              </a:rPr>
              <a:t>,n</a:t>
            </a:r>
            <a:r>
              <a:rPr lang="en-US" altLang="zh-CN" sz="2400" baseline="-25000" dirty="0" smtClean="0">
                <a:latin typeface="Times New Roman"/>
                <a:cs typeface="Times New Roman"/>
              </a:rPr>
              <a:t>4</a:t>
            </a:r>
            <a:endParaRPr lang="en-US" altLang="zh-CN" sz="2400" dirty="0" smtClean="0">
              <a:latin typeface="Times New Roman"/>
              <a:cs typeface="Times New Roman"/>
            </a:endParaRPr>
          </a:p>
          <a:p>
            <a:pPr marL="857250" lvl="1" indent="-457200"/>
            <a:r>
              <a:rPr lang="zh-CN" altLang="en-US" sz="2400" dirty="0" smtClean="0"/>
              <a:t>算法：</a:t>
            </a:r>
            <a:endParaRPr lang="en-US" altLang="zh-CN" sz="2400" dirty="0" smtClean="0"/>
          </a:p>
          <a:p>
            <a:pPr marL="857250" lvl="1" indent="-457200">
              <a:buFont typeface="+mj-lt"/>
              <a:buAutoNum type="alphaLcPeriod"/>
            </a:pPr>
            <a:r>
              <a:rPr lang="en-US" altLang="zh-CN" sz="2400" dirty="0" smtClean="0"/>
              <a:t>A=</a:t>
            </a:r>
            <a:r>
              <a:rPr lang="en-US" altLang="zh-CN" sz="2400" dirty="0" err="1" smtClean="0"/>
              <a:t>n</a:t>
            </a:r>
            <a:r>
              <a:rPr lang="en-US" altLang="zh-CN" dirty="0" err="1" smtClean="0">
                <a:sym typeface="Symbol"/>
              </a:rPr>
              <a:t></a:t>
            </a:r>
            <a:r>
              <a:rPr lang="en-US" altLang="zh-CN" sz="2400" dirty="0" err="1" smtClean="0"/>
              <a:t>R</a:t>
            </a:r>
            <a:r>
              <a:rPr lang="en-US" altLang="zh-CN" sz="2400" dirty="0" smtClean="0"/>
              <a:t>[4</a:t>
            </a:r>
            <a:r>
              <a:rPr lang="en-US" altLang="zh-CN" sz="2400" dirty="0" smtClean="0">
                <a:latin typeface="Times New Roman"/>
                <a:cs typeface="Times New Roman"/>
              </a:rPr>
              <a:t>ℓ</a:t>
            </a:r>
            <a:r>
              <a:rPr lang="en-US" altLang="zh-CN" sz="2400" dirty="0" smtClean="0"/>
              <a:t>], B=(n&gt;&gt;&gt;8)</a:t>
            </a:r>
            <a:r>
              <a:rPr lang="en-US" altLang="zh-CN" dirty="0" smtClean="0">
                <a:sym typeface="Symbol"/>
              </a:rPr>
              <a:t></a:t>
            </a:r>
            <a:r>
              <a:rPr lang="en-US" altLang="zh-CN" sz="2400" dirty="0" smtClean="0"/>
              <a:t>R[4</a:t>
            </a:r>
            <a:r>
              <a:rPr lang="en-US" altLang="zh-CN" sz="2400" dirty="0" smtClean="0">
                <a:latin typeface="Times New Roman"/>
                <a:cs typeface="Times New Roman"/>
              </a:rPr>
              <a:t>ℓ+1</a:t>
            </a:r>
            <a:r>
              <a:rPr lang="en-US" altLang="zh-CN" sz="2400" dirty="0" smtClean="0"/>
              <a:t>],</a:t>
            </a:r>
          </a:p>
          <a:p>
            <a:pPr marL="857250" lvl="1" indent="-457200">
              <a:buNone/>
            </a:pPr>
            <a:r>
              <a:rPr lang="en-US" altLang="zh-CN" sz="2400" dirty="0" smtClean="0"/>
              <a:t>	C=(n&gt;&gt;&gt;16)</a:t>
            </a:r>
            <a:r>
              <a:rPr lang="en-US" altLang="zh-CN" dirty="0" smtClean="0">
                <a:sym typeface="Symbol"/>
              </a:rPr>
              <a:t></a:t>
            </a:r>
            <a:r>
              <a:rPr lang="en-US" altLang="zh-CN" sz="2400" dirty="0" smtClean="0"/>
              <a:t>R[4</a:t>
            </a:r>
            <a:r>
              <a:rPr lang="en-US" altLang="zh-CN" sz="2400" dirty="0" smtClean="0">
                <a:latin typeface="Times New Roman"/>
                <a:cs typeface="Times New Roman"/>
              </a:rPr>
              <a:t>ℓ+2</a:t>
            </a:r>
            <a:r>
              <a:rPr lang="en-US" altLang="zh-CN" sz="2400" dirty="0" smtClean="0"/>
              <a:t>], D=(n&gt;&gt;&gt;24)</a:t>
            </a:r>
            <a:r>
              <a:rPr lang="en-US" altLang="zh-CN" dirty="0" smtClean="0">
                <a:sym typeface="Symbol"/>
              </a:rPr>
              <a:t></a:t>
            </a:r>
            <a:r>
              <a:rPr lang="en-US" altLang="zh-CN" sz="2400" dirty="0" smtClean="0"/>
              <a:t>R[4</a:t>
            </a:r>
            <a:r>
              <a:rPr lang="en-US" altLang="zh-CN" sz="2400" dirty="0" smtClean="0">
                <a:latin typeface="Times New Roman"/>
                <a:cs typeface="Times New Roman"/>
              </a:rPr>
              <a:t>ℓ+3</a:t>
            </a:r>
            <a:r>
              <a:rPr lang="en-US" altLang="zh-CN" sz="2400" dirty="0" smtClean="0"/>
              <a:t>]</a:t>
            </a:r>
          </a:p>
          <a:p>
            <a:pPr marL="857250" lvl="1" indent="-457200">
              <a:buFont typeface="+mj-lt"/>
              <a:buAutoNum type="alphaLcPeriod" startAt="2"/>
            </a:pPr>
            <a:r>
              <a:rPr lang="zh-CN" altLang="en-US" sz="2400" dirty="0" smtClean="0"/>
              <a:t>执行两次：</a:t>
            </a:r>
            <a:endParaRPr lang="en-US" altLang="zh-CN" sz="2400" dirty="0" smtClean="0"/>
          </a:p>
          <a:p>
            <a:pPr marL="1257300" lvl="2" indent="-457200">
              <a:buNone/>
            </a:pPr>
            <a:r>
              <a:rPr lang="en-US" altLang="zh-CN" sz="2400" dirty="0" smtClean="0"/>
              <a:t>P=A&amp;000007fc, B=B+T[P/4], A=A&gt;&gt;&gt;9</a:t>
            </a:r>
          </a:p>
          <a:p>
            <a:pPr marL="1257300" lvl="2" indent="-457200">
              <a:buNone/>
            </a:pPr>
            <a:r>
              <a:rPr lang="en-US" altLang="zh-CN" sz="2400" dirty="0" smtClean="0"/>
              <a:t>P=B&amp;000007fc, C=C+T[P/4], B=B&gt;&gt;&gt;9</a:t>
            </a:r>
          </a:p>
          <a:p>
            <a:pPr marL="1257300" lvl="2" indent="-457200">
              <a:buNone/>
            </a:pPr>
            <a:r>
              <a:rPr lang="en-US" altLang="zh-CN" sz="2400" dirty="0" smtClean="0"/>
              <a:t>P=C&amp;000007fc, D=D+T[P/4], C=C&gt;&gt;&gt;9</a:t>
            </a:r>
          </a:p>
          <a:p>
            <a:pPr marL="1257300" lvl="2" indent="-457200">
              <a:buNone/>
            </a:pPr>
            <a:r>
              <a:rPr lang="en-US" altLang="zh-CN" sz="2400" dirty="0" smtClean="0"/>
              <a:t>P=D&amp;000007fc, A=A+T[P/4], D=D&gt;&gt;&gt;9</a:t>
            </a:r>
          </a:p>
          <a:p>
            <a:pPr marL="857250" lvl="1" indent="-457200">
              <a:buFont typeface="+mj-lt"/>
              <a:buAutoNum type="alphaLcPeriod" startAt="2"/>
            </a:pPr>
            <a:r>
              <a:rPr lang="en-US" altLang="zh-CN" sz="2400" dirty="0" smtClean="0"/>
              <a:t>(</a:t>
            </a:r>
            <a:r>
              <a:rPr lang="en-US" altLang="zh-CN" sz="2400" dirty="0" smtClean="0">
                <a:latin typeface="Times New Roman"/>
                <a:cs typeface="Times New Roman"/>
              </a:rPr>
              <a:t>n</a:t>
            </a:r>
            <a:r>
              <a:rPr lang="en-US" altLang="zh-CN" sz="2400" baseline="-25000" dirty="0" smtClean="0">
                <a:latin typeface="Times New Roman"/>
                <a:cs typeface="Times New Roman"/>
              </a:rPr>
              <a:t>1</a:t>
            </a:r>
            <a:r>
              <a:rPr lang="en-US" altLang="zh-CN" sz="2400" dirty="0" smtClean="0">
                <a:latin typeface="Times New Roman"/>
                <a:cs typeface="Times New Roman"/>
              </a:rPr>
              <a:t>,n</a:t>
            </a:r>
            <a:r>
              <a:rPr lang="en-US" altLang="zh-CN" sz="2400" baseline="-25000" dirty="0" smtClean="0">
                <a:latin typeface="Times New Roman"/>
                <a:cs typeface="Times New Roman"/>
              </a:rPr>
              <a:t>2</a:t>
            </a:r>
            <a:r>
              <a:rPr lang="en-US" altLang="zh-CN" sz="2400" dirty="0" smtClean="0">
                <a:latin typeface="Times New Roman"/>
                <a:cs typeface="Times New Roman"/>
              </a:rPr>
              <a:t>,n</a:t>
            </a:r>
            <a:r>
              <a:rPr lang="en-US" altLang="zh-CN" sz="2400" baseline="-25000" dirty="0" smtClean="0">
                <a:latin typeface="Times New Roman"/>
                <a:cs typeface="Times New Roman"/>
              </a:rPr>
              <a:t>3</a:t>
            </a:r>
            <a:r>
              <a:rPr lang="en-US" altLang="zh-CN" sz="2400" dirty="0" smtClean="0">
                <a:latin typeface="Times New Roman"/>
                <a:cs typeface="Times New Roman"/>
              </a:rPr>
              <a:t>,n</a:t>
            </a:r>
            <a:r>
              <a:rPr lang="en-US" altLang="zh-CN" sz="2400" baseline="-25000" dirty="0" smtClean="0">
                <a:latin typeface="Times New Roman"/>
                <a:cs typeface="Times New Roman"/>
              </a:rPr>
              <a:t>4</a:t>
            </a:r>
            <a:r>
              <a:rPr lang="en-US" altLang="zh-CN" sz="2400" dirty="0" smtClean="0"/>
              <a:t>)=(D,B,A,C)</a:t>
            </a:r>
          </a:p>
          <a:p>
            <a:pPr marL="1257300" lvl="2" indent="-457200">
              <a:buNone/>
            </a:pPr>
            <a:r>
              <a:rPr lang="en-US" altLang="zh-CN" sz="2400" dirty="0" smtClean="0"/>
              <a:t>P=A&amp;000007fc, B=B+T[P/4], A=A&gt;&gt;&gt;9</a:t>
            </a:r>
          </a:p>
          <a:p>
            <a:pPr marL="1257300" lvl="2" indent="-457200">
              <a:buNone/>
            </a:pPr>
            <a:r>
              <a:rPr lang="en-US" altLang="zh-CN" sz="2400" dirty="0" smtClean="0"/>
              <a:t>P=B&amp;000007fc, C=C+T[P/4], B=B&gt;&gt;&gt;9</a:t>
            </a:r>
          </a:p>
          <a:p>
            <a:pPr marL="1257300" lvl="2" indent="-457200">
              <a:buNone/>
            </a:pPr>
            <a:r>
              <a:rPr lang="en-US" altLang="zh-CN" sz="2400" dirty="0" smtClean="0"/>
              <a:t>P=C&amp;000007fc, D=D+T[P/4], C=C&gt;&gt;&gt;9</a:t>
            </a:r>
          </a:p>
          <a:p>
            <a:pPr marL="1257300" lvl="2" indent="-457200">
              <a:buNone/>
            </a:pPr>
            <a:r>
              <a:rPr lang="en-US" altLang="zh-CN" sz="2400" dirty="0" smtClean="0"/>
              <a:t>P=D&amp;000007fc, A=A+T[P/4], D=D&gt;&gt;&gt;9</a:t>
            </a:r>
          </a:p>
          <a:p>
            <a:pPr marL="457200" indent="-457200">
              <a:buFont typeface="+mj-lt"/>
              <a:buAutoNum type="arabicPeriod" startAt="2"/>
            </a:pPr>
            <a:r>
              <a:rPr lang="zh-CN" altLang="en-US" sz="2600" dirty="0"/>
              <a:t>初始化</a:t>
            </a:r>
            <a:r>
              <a:rPr lang="en-US" altLang="zh-CN" sz="2600" dirty="0"/>
              <a:t>y</a:t>
            </a:r>
            <a:r>
              <a:rPr lang="zh-CN" altLang="en-US" sz="2600" dirty="0"/>
              <a:t>为空串，</a:t>
            </a:r>
            <a:r>
              <a:rPr lang="en-US" altLang="zh-CN" sz="2600" dirty="0"/>
              <a:t>ℓ=0</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2372616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密钥流生成器</a:t>
            </a:r>
            <a:r>
              <a:rPr lang="en-US" altLang="zh-CN" dirty="0" smtClean="0"/>
              <a:t>SEAL(</a:t>
            </a:r>
            <a:r>
              <a:rPr lang="en-US" altLang="zh-CN" dirty="0" err="1" smtClean="0"/>
              <a:t>a,n</a:t>
            </a:r>
            <a:r>
              <a:rPr lang="en-US" altLang="zh-CN" dirty="0" smtClean="0"/>
              <a:t>)</a:t>
            </a:r>
            <a:r>
              <a:rPr lang="zh-CN" altLang="en-US" dirty="0" smtClean="0"/>
              <a:t> 续</a:t>
            </a:r>
            <a:endParaRPr lang="zh-CN" altLang="en-US" dirty="0"/>
          </a:p>
        </p:txBody>
      </p:sp>
      <p:sp>
        <p:nvSpPr>
          <p:cNvPr id="3" name="内容占位符 2"/>
          <p:cNvSpPr>
            <a:spLocks noGrp="1"/>
          </p:cNvSpPr>
          <p:nvPr>
            <p:ph idx="1"/>
          </p:nvPr>
        </p:nvSpPr>
        <p:spPr/>
        <p:txBody>
          <a:bodyPr>
            <a:normAutofit fontScale="92500" lnSpcReduction="10000"/>
          </a:bodyPr>
          <a:lstStyle/>
          <a:p>
            <a:pPr marL="457200" indent="-457200">
              <a:buFont typeface="+mj-lt"/>
              <a:buAutoNum type="arabicPeriod" startAt="4"/>
            </a:pPr>
            <a:r>
              <a:rPr lang="zh-CN" altLang="en-US" sz="2000" dirty="0" smtClean="0">
                <a:latin typeface="Times New Roman"/>
                <a:cs typeface="Times New Roman"/>
              </a:rPr>
              <a:t>重复执行：</a:t>
            </a:r>
            <a:endParaRPr lang="en-US" altLang="zh-CN" sz="2000" dirty="0" smtClean="0">
              <a:latin typeface="Times New Roman"/>
              <a:cs typeface="Times New Roman"/>
            </a:endParaRPr>
          </a:p>
          <a:p>
            <a:pPr marL="857250" lvl="1" indent="-457200">
              <a:buFont typeface="+mj-lt"/>
              <a:buAutoNum type="alphaLcPeriod"/>
            </a:pPr>
            <a:r>
              <a:rPr lang="en-US" altLang="zh-CN" sz="2000" dirty="0" smtClean="0"/>
              <a:t>Initialize(n,</a:t>
            </a:r>
            <a:r>
              <a:rPr lang="en-US" altLang="zh-CN" sz="2000" dirty="0" smtClean="0">
                <a:latin typeface="Times New Roman"/>
                <a:cs typeface="Times New Roman"/>
              </a:rPr>
              <a:t>ℓ,A,B,C,D,n</a:t>
            </a:r>
            <a:r>
              <a:rPr lang="en-US" altLang="zh-CN" sz="2000" baseline="-25000" dirty="0" smtClean="0">
                <a:latin typeface="Times New Roman"/>
                <a:cs typeface="Times New Roman"/>
              </a:rPr>
              <a:t>1</a:t>
            </a:r>
            <a:r>
              <a:rPr lang="en-US" altLang="zh-CN" sz="2000" dirty="0" smtClean="0">
                <a:latin typeface="Times New Roman"/>
                <a:cs typeface="Times New Roman"/>
              </a:rPr>
              <a:t>,n</a:t>
            </a:r>
            <a:r>
              <a:rPr lang="en-US" altLang="zh-CN" sz="2000" baseline="-25000" dirty="0" smtClean="0">
                <a:latin typeface="Times New Roman"/>
                <a:cs typeface="Times New Roman"/>
              </a:rPr>
              <a:t>2</a:t>
            </a:r>
            <a:r>
              <a:rPr lang="en-US" altLang="zh-CN" sz="2000" dirty="0" smtClean="0">
                <a:latin typeface="Times New Roman"/>
                <a:cs typeface="Times New Roman"/>
              </a:rPr>
              <a:t>,n</a:t>
            </a:r>
            <a:r>
              <a:rPr lang="en-US" altLang="zh-CN" sz="2000" baseline="-25000" dirty="0" smtClean="0">
                <a:latin typeface="Times New Roman"/>
                <a:cs typeface="Times New Roman"/>
              </a:rPr>
              <a:t>3</a:t>
            </a:r>
            <a:r>
              <a:rPr lang="en-US" altLang="zh-CN" sz="2000" dirty="0" smtClean="0">
                <a:latin typeface="Times New Roman"/>
                <a:cs typeface="Times New Roman"/>
              </a:rPr>
              <a:t>,n</a:t>
            </a:r>
            <a:r>
              <a:rPr lang="en-US" altLang="zh-CN" sz="2000" baseline="-25000" dirty="0" smtClean="0">
                <a:latin typeface="Times New Roman"/>
                <a:cs typeface="Times New Roman"/>
              </a:rPr>
              <a:t>4</a:t>
            </a:r>
            <a:r>
              <a:rPr lang="en-US" altLang="zh-CN" sz="2000" dirty="0" smtClean="0">
                <a:latin typeface="Times New Roman"/>
                <a:cs typeface="Times New Roman"/>
              </a:rPr>
              <a:t>)</a:t>
            </a:r>
          </a:p>
          <a:p>
            <a:pPr marL="857250" lvl="1" indent="-457200">
              <a:buFont typeface="+mj-lt"/>
              <a:buAutoNum type="alphaLcPeriod"/>
            </a:pPr>
            <a:r>
              <a:rPr lang="zh-CN" altLang="en-US" sz="2000" dirty="0" smtClean="0">
                <a:latin typeface="Times New Roman"/>
                <a:cs typeface="Times New Roman"/>
              </a:rPr>
              <a:t>对</a:t>
            </a:r>
            <a:r>
              <a:rPr lang="en-US" altLang="zh-CN" sz="2000" dirty="0" err="1" smtClean="0">
                <a:latin typeface="Times New Roman"/>
                <a:cs typeface="Times New Roman"/>
              </a:rPr>
              <a:t>i</a:t>
            </a:r>
            <a:r>
              <a:rPr lang="en-US" altLang="zh-CN" sz="2000" dirty="0" smtClean="0">
                <a:latin typeface="Times New Roman"/>
                <a:cs typeface="Times New Roman"/>
              </a:rPr>
              <a:t>=1~64</a:t>
            </a:r>
          </a:p>
          <a:p>
            <a:pPr marL="1257300" lvl="2" indent="-457200">
              <a:buNone/>
            </a:pPr>
            <a:r>
              <a:rPr lang="en-US" altLang="zh-CN" dirty="0" smtClean="0">
                <a:latin typeface="Times New Roman"/>
                <a:cs typeface="Times New Roman"/>
              </a:rPr>
              <a:t>P=A&amp;000007fc, B=B+T[P/4], A=A&gt;&gt;&gt;9, B=B</a:t>
            </a:r>
            <a:r>
              <a:rPr lang="en-US" altLang="zh-CN" dirty="0" smtClean="0">
                <a:sym typeface="Symbol"/>
              </a:rPr>
              <a:t></a:t>
            </a:r>
            <a:r>
              <a:rPr lang="en-US" altLang="zh-CN" dirty="0" smtClean="0">
                <a:latin typeface="Times New Roman"/>
                <a:cs typeface="Times New Roman"/>
              </a:rPr>
              <a:t>A</a:t>
            </a:r>
          </a:p>
          <a:p>
            <a:pPr marL="1257300" lvl="2" indent="-457200">
              <a:buNone/>
            </a:pPr>
            <a:r>
              <a:rPr lang="en-US" altLang="zh-CN" dirty="0" smtClean="0">
                <a:latin typeface="Times New Roman"/>
                <a:cs typeface="Times New Roman"/>
              </a:rPr>
              <a:t>Q=B&amp;000007fc, C=C</a:t>
            </a:r>
            <a:r>
              <a:rPr lang="en-US" altLang="zh-CN" dirty="0" smtClean="0">
                <a:sym typeface="Symbol"/>
              </a:rPr>
              <a:t></a:t>
            </a:r>
            <a:r>
              <a:rPr lang="en-US" altLang="zh-CN" dirty="0" smtClean="0">
                <a:latin typeface="Times New Roman"/>
                <a:cs typeface="Times New Roman"/>
              </a:rPr>
              <a:t>T[Q/4], B=B&gt;&gt;&gt;9, C=C+A</a:t>
            </a:r>
          </a:p>
          <a:p>
            <a:pPr marL="1257300" lvl="2" indent="-457200">
              <a:buNone/>
            </a:pPr>
            <a:r>
              <a:rPr lang="en-US" altLang="zh-CN" dirty="0" smtClean="0">
                <a:latin typeface="Times New Roman"/>
                <a:cs typeface="Times New Roman"/>
              </a:rPr>
              <a:t>P=(P+C)&amp;000007fc, D=D+T[P/4], C=C&gt;&gt;&gt;9, D=D</a:t>
            </a:r>
            <a:r>
              <a:rPr lang="en-US" altLang="zh-CN" dirty="0" smtClean="0">
                <a:sym typeface="Symbol"/>
              </a:rPr>
              <a:t></a:t>
            </a:r>
            <a:r>
              <a:rPr lang="en-US" altLang="zh-CN" dirty="0" smtClean="0">
                <a:latin typeface="Times New Roman"/>
                <a:cs typeface="Times New Roman"/>
              </a:rPr>
              <a:t>C</a:t>
            </a:r>
          </a:p>
          <a:p>
            <a:pPr marL="1257300" lvl="2" indent="-457200">
              <a:buNone/>
            </a:pPr>
            <a:r>
              <a:rPr lang="en-US" altLang="zh-CN" dirty="0" smtClean="0">
                <a:latin typeface="Times New Roman"/>
                <a:cs typeface="Times New Roman"/>
              </a:rPr>
              <a:t>Q=(Q+D)&amp;000007fc, A=A</a:t>
            </a:r>
            <a:r>
              <a:rPr lang="en-US" altLang="zh-CN" dirty="0" smtClean="0">
                <a:sym typeface="Symbol"/>
              </a:rPr>
              <a:t></a:t>
            </a:r>
            <a:r>
              <a:rPr lang="en-US" altLang="zh-CN" dirty="0" smtClean="0">
                <a:latin typeface="Times New Roman"/>
                <a:cs typeface="Times New Roman"/>
              </a:rPr>
              <a:t>T[Q/4], D=D&gt;&gt;&gt;9, A=A+D</a:t>
            </a:r>
          </a:p>
          <a:p>
            <a:pPr marL="1257300" lvl="2" indent="-457200">
              <a:buNone/>
            </a:pPr>
            <a:r>
              <a:rPr lang="en-US" altLang="zh-CN" dirty="0" smtClean="0">
                <a:latin typeface="Times New Roman"/>
                <a:cs typeface="Times New Roman"/>
              </a:rPr>
              <a:t>P=(P+A)&amp;000007fc, B=B</a:t>
            </a:r>
            <a:r>
              <a:rPr lang="en-US" altLang="zh-CN" dirty="0" smtClean="0">
                <a:sym typeface="Symbol"/>
              </a:rPr>
              <a:t></a:t>
            </a:r>
            <a:r>
              <a:rPr lang="en-US" altLang="zh-CN" dirty="0" smtClean="0">
                <a:latin typeface="Times New Roman"/>
                <a:cs typeface="Times New Roman"/>
              </a:rPr>
              <a:t>T[P/4], A=A&gt;&gt;&gt;9</a:t>
            </a:r>
          </a:p>
          <a:p>
            <a:pPr marL="1257300" lvl="2" indent="-457200">
              <a:buNone/>
            </a:pPr>
            <a:r>
              <a:rPr lang="en-US" altLang="zh-CN" dirty="0" smtClean="0">
                <a:latin typeface="Times New Roman"/>
                <a:cs typeface="Times New Roman"/>
              </a:rPr>
              <a:t>Q=(Q+B)&amp;000007fc, C=C+T[Q/4], B=B&gt;&gt;&gt;9</a:t>
            </a:r>
          </a:p>
          <a:p>
            <a:pPr marL="1257300" lvl="2" indent="-457200">
              <a:buNone/>
            </a:pPr>
            <a:r>
              <a:rPr lang="en-US" altLang="zh-CN" dirty="0" smtClean="0">
                <a:latin typeface="Times New Roman"/>
                <a:cs typeface="Times New Roman"/>
              </a:rPr>
              <a:t>P=(P+C)&amp;000007fc, D=D</a:t>
            </a:r>
            <a:r>
              <a:rPr lang="en-US" altLang="zh-CN" dirty="0" smtClean="0">
                <a:sym typeface="Symbol"/>
              </a:rPr>
              <a:t></a:t>
            </a:r>
            <a:r>
              <a:rPr lang="en-US" altLang="zh-CN" dirty="0" smtClean="0">
                <a:latin typeface="Times New Roman"/>
                <a:cs typeface="Times New Roman"/>
              </a:rPr>
              <a:t>T[P/4], C=C&gt;&gt;&gt;9</a:t>
            </a:r>
          </a:p>
          <a:p>
            <a:pPr marL="1257300" lvl="2" indent="-457200">
              <a:buNone/>
            </a:pPr>
            <a:r>
              <a:rPr lang="en-US" altLang="zh-CN" dirty="0" smtClean="0">
                <a:latin typeface="Times New Roman"/>
                <a:cs typeface="Times New Roman"/>
              </a:rPr>
              <a:t>Q=(Q+D)&amp;000007fc, A=A+T[Q/4], D=D&gt;&gt;&gt;9</a:t>
            </a:r>
          </a:p>
          <a:p>
            <a:pPr marL="1257300" lvl="2" indent="-457200">
              <a:buNone/>
            </a:pPr>
            <a:r>
              <a:rPr lang="en-US" altLang="zh-CN" dirty="0" smtClean="0">
                <a:latin typeface="Times New Roman"/>
                <a:cs typeface="Times New Roman"/>
              </a:rPr>
              <a:t>y=y||(B+S[4i-4])||(C</a:t>
            </a:r>
            <a:r>
              <a:rPr lang="en-US" altLang="zh-CN" dirty="0" smtClean="0">
                <a:sym typeface="Symbol"/>
              </a:rPr>
              <a:t></a:t>
            </a:r>
            <a:r>
              <a:rPr lang="en-US" altLang="zh-CN" dirty="0" smtClean="0">
                <a:latin typeface="Times New Roman"/>
                <a:cs typeface="Times New Roman"/>
              </a:rPr>
              <a:t>S[4i-3])||(D+S[4i-2])||(A</a:t>
            </a:r>
            <a:r>
              <a:rPr lang="en-US" altLang="zh-CN" dirty="0" smtClean="0">
                <a:sym typeface="Symbol"/>
              </a:rPr>
              <a:t></a:t>
            </a:r>
            <a:r>
              <a:rPr lang="en-US" altLang="zh-CN" dirty="0" smtClean="0">
                <a:latin typeface="Times New Roman"/>
                <a:cs typeface="Times New Roman"/>
              </a:rPr>
              <a:t>S[4i-1])</a:t>
            </a:r>
          </a:p>
          <a:p>
            <a:pPr marL="1257300" lvl="2" indent="-457200">
              <a:buNone/>
            </a:pPr>
            <a:r>
              <a:rPr lang="zh-CN" altLang="en-US" dirty="0" smtClean="0">
                <a:latin typeface="Times New Roman"/>
                <a:cs typeface="Times New Roman"/>
              </a:rPr>
              <a:t>若</a:t>
            </a:r>
            <a:r>
              <a:rPr lang="en-US" altLang="zh-CN" dirty="0" smtClean="0">
                <a:latin typeface="Times New Roman"/>
                <a:cs typeface="Times New Roman"/>
              </a:rPr>
              <a:t>y</a:t>
            </a:r>
            <a:r>
              <a:rPr lang="zh-CN" altLang="en-US" dirty="0" smtClean="0">
                <a:latin typeface="Times New Roman"/>
                <a:cs typeface="Times New Roman"/>
              </a:rPr>
              <a:t>的长度不小于</a:t>
            </a:r>
            <a:r>
              <a:rPr lang="en-US" altLang="zh-CN" dirty="0" smtClean="0">
                <a:latin typeface="Times New Roman"/>
                <a:cs typeface="Times New Roman"/>
              </a:rPr>
              <a:t>L</a:t>
            </a:r>
            <a:r>
              <a:rPr lang="zh-CN" altLang="en-US" dirty="0" smtClean="0">
                <a:latin typeface="Times New Roman"/>
                <a:cs typeface="Times New Roman"/>
              </a:rPr>
              <a:t>比特，则返回</a:t>
            </a:r>
            <a:r>
              <a:rPr lang="en-US" altLang="zh-CN" dirty="0" smtClean="0">
                <a:latin typeface="Times New Roman"/>
                <a:cs typeface="Times New Roman"/>
              </a:rPr>
              <a:t>y</a:t>
            </a:r>
            <a:r>
              <a:rPr lang="zh-CN" altLang="en-US" dirty="0" smtClean="0">
                <a:latin typeface="Times New Roman"/>
                <a:cs typeface="Times New Roman"/>
              </a:rPr>
              <a:t>并停止</a:t>
            </a:r>
            <a:endParaRPr lang="en-US" altLang="zh-CN" dirty="0" smtClean="0">
              <a:latin typeface="Times New Roman"/>
              <a:cs typeface="Times New Roman"/>
            </a:endParaRPr>
          </a:p>
          <a:p>
            <a:pPr marL="1257300" lvl="2" indent="-457200">
              <a:buNone/>
            </a:pPr>
            <a:r>
              <a:rPr lang="zh-CN" altLang="en-US" dirty="0" smtClean="0">
                <a:latin typeface="Times New Roman"/>
                <a:cs typeface="Times New Roman"/>
              </a:rPr>
              <a:t>若</a:t>
            </a:r>
            <a:r>
              <a:rPr lang="en-US" altLang="zh-CN" dirty="0" err="1" smtClean="0">
                <a:latin typeface="Times New Roman"/>
                <a:cs typeface="Times New Roman"/>
              </a:rPr>
              <a:t>i</a:t>
            </a:r>
            <a:r>
              <a:rPr lang="zh-CN" altLang="en-US" dirty="0" smtClean="0">
                <a:latin typeface="Times New Roman"/>
                <a:cs typeface="Times New Roman"/>
              </a:rPr>
              <a:t>是奇数，</a:t>
            </a:r>
            <a:r>
              <a:rPr lang="en-US" altLang="zh-CN" dirty="0" smtClean="0">
                <a:latin typeface="Times New Roman"/>
                <a:cs typeface="Times New Roman"/>
              </a:rPr>
              <a:t>(A,C)=(A+n</a:t>
            </a:r>
            <a:r>
              <a:rPr lang="en-US" altLang="zh-CN" baseline="-25000" dirty="0" smtClean="0">
                <a:latin typeface="Times New Roman"/>
                <a:cs typeface="Times New Roman"/>
              </a:rPr>
              <a:t>1</a:t>
            </a:r>
            <a:r>
              <a:rPr lang="en-US" altLang="zh-CN" dirty="0" smtClean="0">
                <a:latin typeface="Times New Roman"/>
                <a:cs typeface="Times New Roman"/>
              </a:rPr>
              <a:t>,C+n</a:t>
            </a:r>
            <a:r>
              <a:rPr lang="en-US" altLang="zh-CN" baseline="-25000" dirty="0" smtClean="0">
                <a:latin typeface="Times New Roman"/>
                <a:cs typeface="Times New Roman"/>
              </a:rPr>
              <a:t>2</a:t>
            </a:r>
            <a:r>
              <a:rPr lang="en-US" altLang="zh-CN" dirty="0" smtClean="0">
                <a:latin typeface="Times New Roman"/>
                <a:cs typeface="Times New Roman"/>
              </a:rPr>
              <a:t>)</a:t>
            </a:r>
            <a:r>
              <a:rPr lang="zh-CN" altLang="en-US" dirty="0" smtClean="0">
                <a:latin typeface="Times New Roman"/>
                <a:cs typeface="Times New Roman"/>
              </a:rPr>
              <a:t>；否则</a:t>
            </a:r>
            <a:r>
              <a:rPr lang="en-US" altLang="zh-CN" dirty="0" smtClean="0">
                <a:latin typeface="Times New Roman"/>
                <a:cs typeface="Times New Roman"/>
              </a:rPr>
              <a:t>(A,C)=(A+n</a:t>
            </a:r>
            <a:r>
              <a:rPr lang="en-US" altLang="zh-CN" baseline="-25000" dirty="0" smtClean="0">
                <a:latin typeface="Times New Roman"/>
                <a:cs typeface="Times New Roman"/>
              </a:rPr>
              <a:t>3</a:t>
            </a:r>
            <a:r>
              <a:rPr lang="en-US" altLang="zh-CN" dirty="0" smtClean="0">
                <a:latin typeface="Times New Roman"/>
                <a:cs typeface="Times New Roman"/>
              </a:rPr>
              <a:t>,C+n</a:t>
            </a:r>
            <a:r>
              <a:rPr lang="en-US" altLang="zh-CN" baseline="-25000" dirty="0" smtClean="0">
                <a:latin typeface="Times New Roman"/>
                <a:cs typeface="Times New Roman"/>
              </a:rPr>
              <a:t>4</a:t>
            </a:r>
            <a:r>
              <a:rPr lang="en-US" altLang="zh-CN" dirty="0" smtClean="0">
                <a:latin typeface="Times New Roman"/>
                <a:cs typeface="Times New Roman"/>
              </a:rPr>
              <a:t>)</a:t>
            </a:r>
          </a:p>
          <a:p>
            <a:pPr marL="857250" lvl="1" indent="-457200">
              <a:buFont typeface="+mj-lt"/>
              <a:buAutoNum type="alphaLcPeriod"/>
            </a:pPr>
            <a:r>
              <a:rPr lang="en-US" altLang="zh-CN" sz="2000" dirty="0" smtClean="0">
                <a:latin typeface="Times New Roman"/>
                <a:cs typeface="Times New Roman"/>
              </a:rPr>
              <a:t>ℓ=ℓ+1</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19759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说明：</a:t>
            </a:r>
            <a:endParaRPr lang="en-US" altLang="zh-CN" dirty="0" smtClean="0"/>
          </a:p>
          <a:p>
            <a:pPr lvl="1"/>
            <a:r>
              <a:rPr lang="zh-CN" altLang="en-US" dirty="0" smtClean="0"/>
              <a:t>多数应用中，仅需要</a:t>
            </a:r>
            <a:r>
              <a:rPr lang="en-US" altLang="zh-CN" dirty="0" smtClean="0"/>
              <a:t>L≤2</a:t>
            </a:r>
            <a:r>
              <a:rPr lang="en-US" altLang="zh-CN" baseline="30000" dirty="0" smtClean="0"/>
              <a:t>19</a:t>
            </a:r>
            <a:r>
              <a:rPr lang="zh-CN" altLang="en-US" dirty="0" smtClean="0"/>
              <a:t>（即需要</a:t>
            </a:r>
            <a:r>
              <a:rPr lang="en-US" altLang="zh-CN" dirty="0" smtClean="0"/>
              <a:t>1KB</a:t>
            </a:r>
            <a:r>
              <a:rPr lang="zh-CN" altLang="en-US" dirty="0" smtClean="0"/>
              <a:t>的</a:t>
            </a:r>
            <a:r>
              <a:rPr lang="en-US" altLang="zh-CN" dirty="0" smtClean="0"/>
              <a:t>R</a:t>
            </a:r>
            <a:r>
              <a:rPr lang="zh-CN" altLang="en-US" dirty="0" smtClean="0"/>
              <a:t>）；若</a:t>
            </a:r>
            <a:r>
              <a:rPr lang="en-US" altLang="zh-CN" dirty="0" smtClean="0"/>
              <a:t>L</a:t>
            </a:r>
            <a:r>
              <a:rPr lang="zh-CN" altLang="en-US" dirty="0" smtClean="0"/>
              <a:t>更大，需要在更大的</a:t>
            </a:r>
            <a:r>
              <a:rPr lang="en-US" altLang="zh-CN" dirty="0" smtClean="0"/>
              <a:t>R</a:t>
            </a:r>
            <a:r>
              <a:rPr lang="zh-CN" altLang="en-US" dirty="0" smtClean="0"/>
              <a:t>上付出代价</a:t>
            </a:r>
            <a:endParaRPr lang="en-US" altLang="zh-CN" dirty="0" smtClean="0"/>
          </a:p>
          <a:p>
            <a:pPr lvl="1"/>
            <a:endParaRPr lang="en-US" altLang="zh-CN" dirty="0" smtClean="0"/>
          </a:p>
          <a:p>
            <a:pPr lvl="1"/>
            <a:r>
              <a:rPr lang="zh-CN" altLang="en-US" dirty="0" smtClean="0"/>
              <a:t>首选方法是计算</a:t>
            </a:r>
            <a:r>
              <a:rPr lang="en-US" altLang="zh-CN" dirty="0" smtClean="0"/>
              <a:t>SEAL(a,0), SEAL(a,1),SEAL(a,2),…</a:t>
            </a:r>
            <a:r>
              <a:rPr lang="zh-CN" altLang="en-US" dirty="0" smtClean="0"/>
              <a:t>的级联</a:t>
            </a:r>
            <a:endParaRPr lang="en-US" altLang="zh-CN" dirty="0" smtClean="0"/>
          </a:p>
          <a:p>
            <a:pPr lvl="2"/>
            <a:r>
              <a:rPr lang="en-US" altLang="zh-CN" dirty="0" smtClean="0"/>
              <a:t>n&lt;2</a:t>
            </a:r>
            <a:r>
              <a:rPr lang="en-US" altLang="zh-CN" baseline="30000" dirty="0" smtClean="0"/>
              <a:t>32</a:t>
            </a:r>
            <a:r>
              <a:rPr lang="en-US" altLang="zh-CN" dirty="0" smtClean="0"/>
              <a:t>, </a:t>
            </a:r>
            <a:r>
              <a:rPr lang="zh-CN" altLang="en-US" dirty="0" smtClean="0"/>
              <a:t>当</a:t>
            </a:r>
            <a:r>
              <a:rPr lang="en-US" altLang="zh-CN" dirty="0" smtClean="0"/>
              <a:t>L=2</a:t>
            </a:r>
            <a:r>
              <a:rPr lang="en-US" altLang="zh-CN" baseline="30000" dirty="0" smtClean="0"/>
              <a:t>19</a:t>
            </a:r>
            <a:r>
              <a:rPr lang="zh-CN" altLang="en-US" dirty="0" smtClean="0"/>
              <a:t>时，可获得长达</a:t>
            </a:r>
            <a:r>
              <a:rPr lang="en-US" altLang="zh-CN" dirty="0" smtClean="0"/>
              <a:t>2</a:t>
            </a:r>
            <a:r>
              <a:rPr lang="en-US" altLang="zh-CN" baseline="30000" dirty="0" smtClean="0"/>
              <a:t>51</a:t>
            </a:r>
            <a:r>
              <a:rPr lang="zh-CN" altLang="en-US" dirty="0" smtClean="0"/>
              <a:t>比特的密钥流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3139339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三、混沌序列</a:t>
            </a:r>
            <a:endParaRPr lang="zh-CN" altLang="en-US" dirty="0"/>
          </a:p>
        </p:txBody>
      </p:sp>
      <p:sp>
        <p:nvSpPr>
          <p:cNvPr id="3" name="内容占位符 2"/>
          <p:cNvSpPr>
            <a:spLocks noGrp="1"/>
          </p:cNvSpPr>
          <p:nvPr>
            <p:ph idx="1"/>
          </p:nvPr>
        </p:nvSpPr>
        <p:spPr/>
        <p:txBody>
          <a:bodyPr/>
          <a:lstStyle/>
          <a:p>
            <a:r>
              <a:rPr lang="zh-CN" altLang="en-US" dirty="0" smtClean="0"/>
              <a:t>混沌系统的特性</a:t>
            </a:r>
            <a:endParaRPr lang="en-US" altLang="zh-CN" dirty="0" smtClean="0"/>
          </a:p>
          <a:p>
            <a:pPr lvl="1"/>
            <a:r>
              <a:rPr lang="zh-CN" altLang="en-US" dirty="0" smtClean="0"/>
              <a:t>良好的伪随机特性</a:t>
            </a:r>
            <a:endParaRPr lang="en-US" altLang="zh-CN" dirty="0" smtClean="0"/>
          </a:p>
          <a:p>
            <a:pPr lvl="1"/>
            <a:r>
              <a:rPr lang="zh-CN" altLang="en-US" dirty="0" smtClean="0"/>
              <a:t>轨道的不可预测性</a:t>
            </a:r>
            <a:endParaRPr lang="en-US" altLang="zh-CN" dirty="0" smtClean="0"/>
          </a:p>
          <a:p>
            <a:pPr lvl="1"/>
            <a:r>
              <a:rPr lang="zh-CN" altLang="en-US" dirty="0" smtClean="0"/>
              <a:t>对初始状态及控制参数的敏感性</a:t>
            </a:r>
            <a:endParaRPr lang="en-US" altLang="zh-CN" dirty="0" smtClean="0"/>
          </a:p>
          <a:p>
            <a:pPr lvl="1"/>
            <a:r>
              <a:rPr lang="zh-CN" altLang="en-US" dirty="0" smtClean="0"/>
              <a:t>等等</a:t>
            </a:r>
            <a:endParaRPr lang="en-US" altLang="zh-CN" dirty="0" smtClean="0"/>
          </a:p>
          <a:p>
            <a:r>
              <a:rPr lang="zh-CN" altLang="en-US" dirty="0" smtClean="0"/>
              <a:t>例：</a:t>
            </a:r>
            <a:r>
              <a:rPr lang="en-US" altLang="zh-CN" dirty="0" smtClean="0"/>
              <a:t>Logistic</a:t>
            </a:r>
            <a:r>
              <a:rPr lang="zh-CN" altLang="en-US" dirty="0" smtClean="0"/>
              <a:t>映射</a:t>
            </a:r>
            <a:r>
              <a:rPr lang="en-US" altLang="zh-CN" dirty="0" smtClean="0"/>
              <a:t>x</a:t>
            </a:r>
            <a:r>
              <a:rPr lang="en-US" altLang="zh-CN" baseline="-25000" dirty="0" smtClean="0"/>
              <a:t>n+1</a:t>
            </a:r>
            <a:r>
              <a:rPr lang="en-US" altLang="zh-CN" dirty="0" smtClean="0"/>
              <a:t>=</a:t>
            </a:r>
            <a:r>
              <a:rPr lang="el-GR" altLang="zh-CN" dirty="0" smtClean="0">
                <a:latin typeface="Times New Roman"/>
                <a:cs typeface="Times New Roman"/>
              </a:rPr>
              <a:t>μ</a:t>
            </a:r>
            <a:r>
              <a:rPr lang="en-US" altLang="zh-CN" dirty="0" err="1" smtClean="0"/>
              <a:t>x</a:t>
            </a:r>
            <a:r>
              <a:rPr lang="en-US" altLang="zh-CN" baseline="-25000" dirty="0" err="1" smtClean="0"/>
              <a:t>n</a:t>
            </a:r>
            <a:r>
              <a:rPr lang="en-US" altLang="zh-CN" dirty="0" smtClean="0"/>
              <a:t>(1-x</a:t>
            </a:r>
            <a:r>
              <a:rPr lang="en-US" altLang="zh-CN" baseline="-25000" dirty="0" smtClean="0"/>
              <a:t>n</a:t>
            </a:r>
            <a:r>
              <a:rPr lang="en-US" altLang="zh-CN" dirty="0" smtClean="0"/>
              <a:t>)    (0&lt;x&lt;1)</a:t>
            </a:r>
          </a:p>
          <a:p>
            <a:pPr lvl="1"/>
            <a:r>
              <a:rPr lang="zh-CN" altLang="en-US" dirty="0" smtClean="0"/>
              <a:t>当</a:t>
            </a:r>
            <a:r>
              <a:rPr lang="en-US" altLang="zh-CN" dirty="0" smtClean="0"/>
              <a:t>3.5699456 &lt;</a:t>
            </a:r>
            <a:r>
              <a:rPr lang="el-GR" altLang="zh-CN" dirty="0" smtClean="0">
                <a:latin typeface="Times New Roman"/>
                <a:cs typeface="Times New Roman"/>
              </a:rPr>
              <a:t> μ </a:t>
            </a:r>
            <a:r>
              <a:rPr lang="en-US" altLang="zh-CN" dirty="0" smtClean="0"/>
              <a:t>≤4</a:t>
            </a:r>
            <a:r>
              <a:rPr lang="zh-CN" altLang="en-US" dirty="0" smtClean="0"/>
              <a:t>时，</a:t>
            </a:r>
            <a:r>
              <a:rPr lang="en-US" altLang="zh-CN" dirty="0" smtClean="0"/>
              <a:t>Logistic</a:t>
            </a:r>
            <a:r>
              <a:rPr lang="zh-CN" altLang="en-US" dirty="0" smtClean="0"/>
              <a:t>映射呈现混沌特性</a:t>
            </a:r>
          </a:p>
          <a:p>
            <a:pPr lvl="1"/>
            <a:endParaRPr lang="zh-CN" altLang="en-US" dirty="0"/>
          </a:p>
        </p:txBody>
      </p:sp>
      <p:pic>
        <p:nvPicPr>
          <p:cNvPr id="128003" name="Picture 3"/>
          <p:cNvPicPr>
            <a:picLocks noChangeAspect="1" noChangeArrowheads="1"/>
          </p:cNvPicPr>
          <p:nvPr/>
        </p:nvPicPr>
        <p:blipFill>
          <a:blip r:embed="rId2" cstate="print"/>
          <a:srcRect/>
          <a:stretch>
            <a:fillRect/>
          </a:stretch>
        </p:blipFill>
        <p:spPr bwMode="auto">
          <a:xfrm>
            <a:off x="611560" y="4506117"/>
            <a:ext cx="4038253" cy="1857388"/>
          </a:xfrm>
          <a:prstGeom prst="rect">
            <a:avLst/>
          </a:prstGeom>
          <a:noFill/>
          <a:ln w="9525">
            <a:noFill/>
            <a:miter lim="800000"/>
            <a:headEnd/>
            <a:tailEnd/>
          </a:ln>
          <a:effectLst/>
        </p:spPr>
      </p:pic>
      <p:pic>
        <p:nvPicPr>
          <p:cNvPr id="128005" name="Picture 5"/>
          <p:cNvPicPr>
            <a:picLocks noChangeAspect="1" noChangeArrowheads="1"/>
          </p:cNvPicPr>
          <p:nvPr/>
        </p:nvPicPr>
        <p:blipFill>
          <a:blip r:embed="rId3" cstate="print"/>
          <a:srcRect/>
          <a:stretch>
            <a:fillRect/>
          </a:stretch>
        </p:blipFill>
        <p:spPr bwMode="auto">
          <a:xfrm>
            <a:off x="4244450" y="4506117"/>
            <a:ext cx="4071966" cy="1881742"/>
          </a:xfrm>
          <a:prstGeom prst="rect">
            <a:avLst/>
          </a:prstGeom>
          <a:noFill/>
          <a:ln w="9525">
            <a:noFill/>
            <a:miter lim="800000"/>
            <a:headEnd/>
            <a:tailEnd/>
          </a:ln>
          <a:effectLst/>
        </p:spPr>
      </p:pic>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56</a:t>
            </a:fld>
            <a:endParaRPr lang="en-US" altLang="zh-CN" dirty="0"/>
          </a:p>
        </p:txBody>
      </p:sp>
      <p:sp>
        <p:nvSpPr>
          <p:cNvPr id="8" name="流程图: 可选过程 7">
            <a:hlinkClick r:id="rId4"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6"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7"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911013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混沌系统的数字化实现：有限精度和有限状态</a:t>
            </a:r>
            <a:endParaRPr lang="en-US" altLang="zh-CN" dirty="0" smtClean="0"/>
          </a:p>
          <a:p>
            <a:r>
              <a:rPr lang="zh-CN" altLang="en-US" dirty="0" smtClean="0"/>
              <a:t>数字化带来的问题：</a:t>
            </a:r>
            <a:endParaRPr lang="en-US" altLang="zh-CN" dirty="0" smtClean="0"/>
          </a:p>
          <a:p>
            <a:pPr lvl="1"/>
            <a:r>
              <a:rPr lang="zh-CN" altLang="en-US" dirty="0" smtClean="0"/>
              <a:t>短周期问题、退化的轨道分布</a:t>
            </a:r>
            <a:endParaRPr lang="en-US" altLang="zh-CN" dirty="0" smtClean="0"/>
          </a:p>
          <a:p>
            <a:pPr lvl="1"/>
            <a:endParaRPr lang="en-US" altLang="zh-CN" dirty="0" smtClean="0"/>
          </a:p>
          <a:p>
            <a:r>
              <a:rPr lang="zh-CN" altLang="en-US" dirty="0" smtClean="0"/>
              <a:t>混沌系统应用建议：</a:t>
            </a:r>
            <a:endParaRPr lang="en-US" altLang="zh-CN" dirty="0" smtClean="0"/>
          </a:p>
          <a:p>
            <a:pPr lvl="1"/>
            <a:r>
              <a:rPr lang="zh-CN" altLang="en-US" dirty="0" smtClean="0"/>
              <a:t>采用一定的措施改善数字化混沌系统的特性退化</a:t>
            </a:r>
            <a:endParaRPr lang="en-US" altLang="zh-CN" dirty="0" smtClean="0"/>
          </a:p>
          <a:p>
            <a:pPr lvl="1"/>
            <a:r>
              <a:rPr lang="zh-CN" altLang="en-US" dirty="0" smtClean="0"/>
              <a:t>在已知</a:t>
            </a:r>
            <a:r>
              <a:rPr lang="en-US" altLang="zh-CN" dirty="0" smtClean="0"/>
              <a:t>/</a:t>
            </a:r>
            <a:r>
              <a:rPr lang="zh-CN" altLang="en-US" dirty="0" smtClean="0"/>
              <a:t>选择明文攻击下，尽可能不暴露混沌轨道的直观信息和统计信息</a:t>
            </a:r>
          </a:p>
          <a:p>
            <a:pPr lvl="1"/>
            <a:r>
              <a:rPr lang="zh-CN" altLang="en-US" dirty="0" smtClean="0"/>
              <a:t>采用多个混沌系统的混和输出加密明文</a:t>
            </a:r>
          </a:p>
          <a:p>
            <a:pPr lvl="1"/>
            <a:r>
              <a:rPr lang="zh-CN" altLang="en-US" dirty="0" smtClean="0"/>
              <a:t>基于速度和实现的考虑，使用尽可能简单的混沌系统</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814757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第四节 伪随机序列</a:t>
            </a:r>
            <a:endParaRPr lang="zh-CN" altLang="en-US" dirty="0"/>
          </a:p>
        </p:txBody>
      </p:sp>
      <p:sp>
        <p:nvSpPr>
          <p:cNvPr id="6" name="文本占位符 5"/>
          <p:cNvSpPr>
            <a:spLocks noGrp="1"/>
          </p:cNvSpPr>
          <p:nvPr>
            <p:ph type="body" idx="1"/>
          </p:nvPr>
        </p:nvSpPr>
        <p:spPr/>
        <p:txBody>
          <a:bodyPr/>
          <a:lstStyle/>
          <a:p>
            <a:endParaRPr lang="zh-CN" altLang="en-US"/>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FC6C3F5E-09DE-47CB-B45C-8870030737BE}" type="slidenum">
              <a:rPr lang="zh-CN" altLang="en-US" smtClean="0"/>
              <a:pPr>
                <a:defRPr/>
              </a:pPr>
              <a:t>58</a:t>
            </a:fld>
            <a:endParaRPr lang="en-US" altLang="zh-CN" dirty="0"/>
          </a:p>
        </p:txBody>
      </p:sp>
    </p:spTree>
    <p:extLst>
      <p:ext uri="{BB962C8B-B14F-4D97-AF65-F5344CB8AC3E}">
        <p14:creationId xmlns:p14="http://schemas.microsoft.com/office/powerpoint/2010/main" val="1624816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r>
              <a:rPr lang="zh-CN" altLang="en-US" dirty="0" smtClean="0"/>
              <a:t>（伪）随机比特</a:t>
            </a:r>
            <a:r>
              <a:rPr lang="en-US" altLang="zh-CN" dirty="0" smtClean="0"/>
              <a:t>/</a:t>
            </a:r>
            <a:r>
              <a:rPr lang="zh-CN" altLang="en-US" dirty="0" smtClean="0"/>
              <a:t>序列的重要性</a:t>
            </a:r>
            <a:endParaRPr lang="en-US" altLang="zh-CN" dirty="0" smtClean="0"/>
          </a:p>
          <a:p>
            <a:pPr lvl="1"/>
            <a:r>
              <a:rPr lang="zh-CN" altLang="en-US" dirty="0" smtClean="0"/>
              <a:t>生成随机数</a:t>
            </a:r>
            <a:endParaRPr lang="en-US" altLang="zh-CN" dirty="0" smtClean="0"/>
          </a:p>
          <a:p>
            <a:pPr lvl="1"/>
            <a:r>
              <a:rPr lang="zh-CN" altLang="en-US" dirty="0" smtClean="0"/>
              <a:t>作为分组密码技术中的密钥</a:t>
            </a:r>
            <a:endParaRPr lang="en-US" altLang="zh-CN" dirty="0" smtClean="0"/>
          </a:p>
          <a:p>
            <a:pPr lvl="1"/>
            <a:r>
              <a:rPr lang="zh-CN" altLang="en-US" dirty="0" smtClean="0"/>
              <a:t>作为流密码技术中的密钥或密钥流</a:t>
            </a:r>
            <a:endParaRPr lang="en-US" altLang="zh-CN" dirty="0" smtClean="0"/>
          </a:p>
          <a:p>
            <a:pPr lvl="1"/>
            <a:r>
              <a:rPr lang="zh-CN" altLang="en-US" dirty="0" smtClean="0"/>
              <a:t>用于产生公开密钥的素数、私钥等</a:t>
            </a:r>
            <a:endParaRPr lang="en-US" altLang="zh-CN" dirty="0" smtClean="0"/>
          </a:p>
          <a:p>
            <a:pPr lvl="1"/>
            <a:endParaRPr lang="en-US" altLang="zh-CN" dirty="0" smtClean="0"/>
          </a:p>
          <a:p>
            <a:pPr lvl="1"/>
            <a:r>
              <a:rPr lang="zh-CN" altLang="en-US" dirty="0" smtClean="0"/>
              <a:t>密钥扩展技术不能增加密钥的随机性，对穷举攻击的抵抗无贡献</a:t>
            </a:r>
            <a:endParaRPr lang="zh-CN" altLang="en-US"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59</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6"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1312169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流密码的一些设计准则</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254252107"/>
              </p:ext>
            </p:extLst>
          </p:nvPr>
        </p:nvGraphicFramePr>
        <p:xfrm>
          <a:off x="899592" y="1412776"/>
          <a:ext cx="7416824" cy="4381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a:t>
            </a:fld>
            <a:endParaRPr lang="en-US" altLang="zh-CN" dirty="0"/>
          </a:p>
        </p:txBody>
      </p:sp>
      <p:sp>
        <p:nvSpPr>
          <p:cNvPr id="7" name="流程图: 可选过程 6">
            <a:hlinkClick r:id="rId7"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en-US" sz="1000" dirty="0" smtClean="0">
                <a:latin typeface="楷体" pitchFamily="49" charset="-122"/>
                <a:ea typeface="楷体" pitchFamily="49" charset="-122"/>
              </a:rPr>
              <a:t>流密码</a:t>
            </a:r>
            <a:r>
              <a:rPr lang="zh-CN" altLang="en-US" sz="1000" dirty="0">
                <a:latin typeface="楷体" pitchFamily="49" charset="-122"/>
                <a:ea typeface="楷体" pitchFamily="49" charset="-122"/>
              </a:rPr>
              <a:t>的概念</a:t>
            </a:r>
          </a:p>
        </p:txBody>
      </p:sp>
      <p:sp>
        <p:nvSpPr>
          <p:cNvPr id="8" name="流程图: 可选过程 7">
            <a:hlinkClick r:id="rId8"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en-US" sz="1000" dirty="0" smtClean="0">
                <a:latin typeface="楷体" pitchFamily="49" charset="-122"/>
                <a:ea typeface="楷体" pitchFamily="49" charset="-122"/>
              </a:rPr>
              <a:t>反馈移位寄存器</a:t>
            </a:r>
            <a:endParaRPr lang="zh-CN" altLang="en-US" sz="1000" dirty="0">
              <a:latin typeface="楷体" pitchFamily="49" charset="-122"/>
              <a:ea typeface="楷体" pitchFamily="49" charset="-122"/>
            </a:endParaRPr>
          </a:p>
        </p:txBody>
      </p:sp>
      <p:sp>
        <p:nvSpPr>
          <p:cNvPr id="9" name="流程图: 可选过程 8">
            <a:hlinkClick r:id="rId9"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10"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97940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随机数的要求</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dirty="0" smtClean="0"/>
              <a:t>看起来随机</a:t>
            </a:r>
            <a:endParaRPr lang="en-US" altLang="zh-CN" dirty="0" smtClean="0"/>
          </a:p>
          <a:p>
            <a:pPr marL="457200" indent="-457200">
              <a:buFont typeface="+mj-lt"/>
              <a:buAutoNum type="arabicPeriod"/>
            </a:pPr>
            <a:r>
              <a:rPr lang="zh-CN" altLang="en-US" dirty="0" smtClean="0"/>
              <a:t>统计随机性</a:t>
            </a:r>
            <a:endParaRPr lang="en-US" altLang="zh-CN" dirty="0" smtClean="0"/>
          </a:p>
          <a:p>
            <a:pPr marL="857250" lvl="1" indent="-457200">
              <a:buFont typeface="+mj-lt"/>
              <a:buAutoNum type="alphaLcPeriod"/>
            </a:pPr>
            <a:r>
              <a:rPr lang="zh-CN" altLang="en-US" dirty="0" smtClean="0"/>
              <a:t>分布一致性：</a:t>
            </a:r>
            <a:r>
              <a:rPr lang="en-US" altLang="zh-CN" dirty="0" smtClean="0"/>
              <a:t>0</a:t>
            </a:r>
            <a:r>
              <a:rPr lang="zh-CN" altLang="en-US" dirty="0" smtClean="0"/>
              <a:t>和</a:t>
            </a:r>
            <a:r>
              <a:rPr lang="en-US" altLang="zh-CN" dirty="0" smtClean="0"/>
              <a:t>1</a:t>
            </a:r>
            <a:r>
              <a:rPr lang="zh-CN" altLang="en-US" dirty="0" smtClean="0"/>
              <a:t>个数趋于相等</a:t>
            </a:r>
            <a:endParaRPr lang="en-US" altLang="zh-CN" dirty="0" smtClean="0"/>
          </a:p>
          <a:p>
            <a:pPr marL="857250" lvl="1" indent="-457200">
              <a:buFont typeface="+mj-lt"/>
              <a:buAutoNum type="alphaLcPeriod"/>
            </a:pPr>
            <a:r>
              <a:rPr lang="zh-CN" altLang="en-US" dirty="0" smtClean="0"/>
              <a:t>统计独立性：任意两个子段之间统计无关</a:t>
            </a:r>
            <a:endParaRPr lang="en-US" altLang="zh-CN" dirty="0" smtClean="0"/>
          </a:p>
          <a:p>
            <a:pPr marL="457200" indent="-457200">
              <a:buFont typeface="+mj-lt"/>
              <a:buAutoNum type="arabicPeriod"/>
            </a:pPr>
            <a:r>
              <a:rPr lang="zh-CN" altLang="en-US" dirty="0" smtClean="0"/>
              <a:t>不可预测性</a:t>
            </a:r>
            <a:endParaRPr lang="en-US" altLang="zh-CN" dirty="0" smtClean="0"/>
          </a:p>
          <a:p>
            <a:pPr marL="457200" indent="-457200">
              <a:buFont typeface="+mj-lt"/>
              <a:buAutoNum type="arabicPeriod"/>
            </a:pPr>
            <a:r>
              <a:rPr lang="zh-CN" altLang="en-US" dirty="0" smtClean="0"/>
              <a:t>不可重复性</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21938931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若干定义</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en-US" u="sng" dirty="0" smtClean="0">
                <a:solidFill>
                  <a:srgbClr val="FF0000"/>
                </a:solidFill>
              </a:rPr>
              <a:t>随机比特生成器</a:t>
            </a:r>
            <a:r>
              <a:rPr lang="zh-CN" altLang="en-US" dirty="0" smtClean="0"/>
              <a:t>：是一种能够输出统计上独立且无偏的二进制数字序列的设备或算法</a:t>
            </a:r>
            <a:endParaRPr lang="en-US" altLang="zh-CN" dirty="0" smtClean="0"/>
          </a:p>
          <a:p>
            <a:pPr>
              <a:lnSpc>
                <a:spcPct val="120000"/>
              </a:lnSpc>
            </a:pPr>
            <a:r>
              <a:rPr lang="zh-CN" altLang="en-US" u="sng" dirty="0" smtClean="0">
                <a:solidFill>
                  <a:srgbClr val="FF0000"/>
                </a:solidFill>
              </a:rPr>
              <a:t>伪随机比特生成器</a:t>
            </a:r>
            <a:r>
              <a:rPr lang="en-US" altLang="zh-CN" u="sng" dirty="0" smtClean="0">
                <a:solidFill>
                  <a:srgbClr val="FF0000"/>
                </a:solidFill>
              </a:rPr>
              <a:t>(PRNG)</a:t>
            </a:r>
            <a:r>
              <a:rPr lang="zh-CN" altLang="en-US" dirty="0" smtClean="0"/>
              <a:t>：是一种确定性算法，能在给定长度为</a:t>
            </a:r>
            <a:r>
              <a:rPr lang="en-US" altLang="zh-CN" dirty="0" smtClean="0"/>
              <a:t>k</a:t>
            </a:r>
            <a:r>
              <a:rPr lang="zh-CN" altLang="en-US" dirty="0" smtClean="0"/>
              <a:t>的二进制序列（称为</a:t>
            </a:r>
            <a:r>
              <a:rPr lang="zh-CN" altLang="en-US" u="sng" dirty="0" smtClean="0">
                <a:solidFill>
                  <a:srgbClr val="FF0000"/>
                </a:solidFill>
              </a:rPr>
              <a:t>种子</a:t>
            </a:r>
            <a:r>
              <a:rPr lang="zh-CN" altLang="en-US" dirty="0" smtClean="0"/>
              <a:t>）时，输出一个长度为</a:t>
            </a:r>
            <a:r>
              <a:rPr lang="en-US" altLang="zh-CN" dirty="0" smtClean="0">
                <a:latin typeface="Times New Roman"/>
                <a:cs typeface="Times New Roman"/>
              </a:rPr>
              <a:t>ℓ&gt;&gt;k</a:t>
            </a:r>
            <a:r>
              <a:rPr lang="zh-CN" altLang="en-US" dirty="0" smtClean="0">
                <a:latin typeface="Times New Roman"/>
                <a:cs typeface="Times New Roman"/>
              </a:rPr>
              <a:t>的看上去“随机”的二进制序列。</a:t>
            </a:r>
            <a:endParaRPr lang="en-US" altLang="zh-CN" dirty="0" smtClean="0">
              <a:latin typeface="Times New Roman"/>
              <a:cs typeface="Times New Roman"/>
            </a:endParaRPr>
          </a:p>
          <a:p>
            <a:pPr lvl="1">
              <a:lnSpc>
                <a:spcPct val="120000"/>
              </a:lnSpc>
            </a:pPr>
            <a:r>
              <a:rPr lang="zh-CN" altLang="en-US" dirty="0" smtClean="0"/>
              <a:t>随机种子</a:t>
            </a:r>
            <a:r>
              <a:rPr lang="en-US" altLang="zh-CN" dirty="0" smtClean="0"/>
              <a:t>k</a:t>
            </a:r>
            <a:r>
              <a:rPr lang="zh-CN" altLang="en-US" dirty="0" smtClean="0"/>
              <a:t>的长度应足够大，使得敌手不能穷举所有种子</a:t>
            </a:r>
            <a:endParaRPr lang="en-US" altLang="zh-CN" dirty="0" smtClean="0"/>
          </a:p>
          <a:p>
            <a:pPr lvl="1">
              <a:lnSpc>
                <a:spcPct val="120000"/>
              </a:lnSpc>
            </a:pPr>
            <a:r>
              <a:rPr lang="en-US" altLang="zh-CN" dirty="0" smtClean="0"/>
              <a:t>PRNG</a:t>
            </a:r>
            <a:r>
              <a:rPr lang="zh-CN" altLang="en-US" dirty="0" smtClean="0"/>
              <a:t>通过了所有</a:t>
            </a:r>
            <a:r>
              <a:rPr lang="zh-CN" altLang="en-US" u="sng" dirty="0" smtClean="0">
                <a:solidFill>
                  <a:srgbClr val="FF0000"/>
                </a:solidFill>
              </a:rPr>
              <a:t>多项式时间统计测试</a:t>
            </a:r>
            <a:r>
              <a:rPr lang="zh-CN" altLang="en-US" dirty="0" smtClean="0"/>
              <a:t>，是指任何多项式时间算法均不能以大于</a:t>
            </a:r>
            <a:r>
              <a:rPr lang="en-US" altLang="zh-CN" dirty="0" smtClean="0"/>
              <a:t>1/2</a:t>
            </a:r>
            <a:r>
              <a:rPr lang="zh-CN" altLang="en-US" dirty="0" smtClean="0"/>
              <a:t>的有效概率来正确区分该</a:t>
            </a:r>
            <a:r>
              <a:rPr lang="en-US" altLang="zh-CN" dirty="0" smtClean="0"/>
              <a:t>PRNG</a:t>
            </a:r>
            <a:r>
              <a:rPr lang="zh-CN" altLang="en-US" dirty="0" smtClean="0"/>
              <a:t>的输出序列和一个同等长度的真随机序列</a:t>
            </a:r>
            <a:endParaRPr lang="en-US" altLang="zh-CN" dirty="0" smtClean="0"/>
          </a:p>
          <a:p>
            <a:pPr lvl="1">
              <a:lnSpc>
                <a:spcPct val="120000"/>
              </a:lnSpc>
            </a:pPr>
            <a:r>
              <a:rPr lang="en-US" altLang="zh-CN" dirty="0" smtClean="0"/>
              <a:t>PRNG</a:t>
            </a:r>
            <a:r>
              <a:rPr lang="zh-CN" altLang="en-US" dirty="0" smtClean="0"/>
              <a:t>通过了</a:t>
            </a:r>
            <a:r>
              <a:rPr lang="zh-CN" altLang="en-US" u="sng" dirty="0" smtClean="0">
                <a:solidFill>
                  <a:srgbClr val="FF0000"/>
                </a:solidFill>
              </a:rPr>
              <a:t>续位测试</a:t>
            </a:r>
            <a:r>
              <a:rPr lang="zh-CN" altLang="en-US" dirty="0" smtClean="0"/>
              <a:t>，是指不存在多项式时间算法，能根据前</a:t>
            </a:r>
            <a:r>
              <a:rPr lang="en-US" altLang="zh-CN" dirty="0" smtClean="0"/>
              <a:t>ℓ</a:t>
            </a:r>
            <a:r>
              <a:rPr lang="zh-CN" altLang="en-US" dirty="0" smtClean="0"/>
              <a:t>个比特，以大于</a:t>
            </a:r>
            <a:r>
              <a:rPr lang="en-US" altLang="zh-CN" dirty="0" smtClean="0"/>
              <a:t>1/2</a:t>
            </a:r>
            <a:r>
              <a:rPr lang="zh-CN" altLang="en-US" dirty="0" smtClean="0"/>
              <a:t>的有效概率预测出第</a:t>
            </a:r>
            <a:r>
              <a:rPr lang="en-US" altLang="zh-CN" dirty="0" smtClean="0"/>
              <a:t>ℓ+1</a:t>
            </a:r>
            <a:r>
              <a:rPr lang="zh-CN" altLang="en-US" dirty="0" smtClean="0"/>
              <a:t>个比特</a:t>
            </a:r>
            <a:endParaRPr lang="en-US" altLang="zh-CN" dirty="0" smtClean="0"/>
          </a:p>
          <a:p>
            <a:pPr>
              <a:lnSpc>
                <a:spcPct val="120000"/>
              </a:lnSpc>
            </a:pPr>
            <a:r>
              <a:rPr lang="zh-CN" altLang="en-US" u="sng" dirty="0" smtClean="0">
                <a:solidFill>
                  <a:srgbClr val="FF0000"/>
                </a:solidFill>
              </a:rPr>
              <a:t>密码学意义安全的伪随机比特生成器</a:t>
            </a:r>
            <a:r>
              <a:rPr lang="en-US" altLang="zh-CN" u="sng" dirty="0" smtClean="0">
                <a:solidFill>
                  <a:srgbClr val="FF0000"/>
                </a:solidFill>
              </a:rPr>
              <a:t>(CSPRNG)</a:t>
            </a:r>
            <a:r>
              <a:rPr lang="zh-CN" altLang="en-US" dirty="0" smtClean="0"/>
              <a:t>：通过了续位测试的伪随机数生成器</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40169740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例：线性同余生成器</a:t>
            </a:r>
            <a:endParaRPr lang="en-US" altLang="zh-CN" dirty="0" smtClean="0"/>
          </a:p>
          <a:p>
            <a:pPr>
              <a:buNone/>
            </a:pPr>
            <a:r>
              <a:rPr lang="en-US" altLang="zh-CN" dirty="0" smtClean="0"/>
              <a:t>		</a:t>
            </a:r>
            <a:r>
              <a:rPr lang="en-US" altLang="zh-CN" dirty="0" err="1" smtClean="0"/>
              <a:t>x</a:t>
            </a:r>
            <a:r>
              <a:rPr lang="en-US" altLang="zh-CN" baseline="-25000" dirty="0" err="1" smtClean="0"/>
              <a:t>n</a:t>
            </a:r>
            <a:r>
              <a:rPr lang="en-US" altLang="zh-CN" dirty="0" smtClean="0"/>
              <a:t>=(ax</a:t>
            </a:r>
            <a:r>
              <a:rPr lang="en-US" altLang="zh-CN" baseline="-25000" dirty="0" smtClean="0"/>
              <a:t>n-1</a:t>
            </a:r>
            <a:r>
              <a:rPr lang="en-US" altLang="zh-CN" dirty="0" smtClean="0"/>
              <a:t>+b) mod m,	n≥1</a:t>
            </a:r>
          </a:p>
          <a:p>
            <a:pPr>
              <a:buNone/>
            </a:pPr>
            <a:r>
              <a:rPr lang="en-US" altLang="zh-CN" dirty="0" smtClean="0"/>
              <a:t>		</a:t>
            </a:r>
            <a:r>
              <a:rPr lang="zh-CN" altLang="en-US" dirty="0" smtClean="0"/>
              <a:t>其中</a:t>
            </a:r>
            <a:r>
              <a:rPr lang="en-US" altLang="zh-CN" dirty="0" smtClean="0"/>
              <a:t>a, b, m</a:t>
            </a:r>
            <a:r>
              <a:rPr lang="zh-CN" altLang="en-US" dirty="0" smtClean="0"/>
              <a:t>是参数，</a:t>
            </a:r>
            <a:r>
              <a:rPr lang="en-US" altLang="zh-CN" dirty="0" smtClean="0"/>
              <a:t>x</a:t>
            </a:r>
            <a:r>
              <a:rPr lang="en-US" altLang="zh-CN" baseline="-25000" dirty="0" smtClean="0"/>
              <a:t>0</a:t>
            </a:r>
            <a:r>
              <a:rPr lang="zh-CN" altLang="en-US" dirty="0" smtClean="0"/>
              <a:t>是（秘密）种子</a:t>
            </a:r>
            <a:endParaRPr lang="en-US" altLang="zh-CN" dirty="0" smtClean="0"/>
          </a:p>
          <a:p>
            <a:endParaRPr lang="en-US" altLang="zh-CN" dirty="0" smtClean="0"/>
          </a:p>
          <a:p>
            <a:pPr lvl="1"/>
            <a:r>
              <a:rPr lang="zh-CN" altLang="en-US" dirty="0" smtClean="0"/>
              <a:t>常用于仿真目的和统计、概率算法</a:t>
            </a:r>
            <a:endParaRPr lang="en-US" altLang="zh-CN" dirty="0" smtClean="0"/>
          </a:p>
          <a:p>
            <a:pPr lvl="1"/>
            <a:r>
              <a:rPr lang="zh-CN" altLang="en-US" dirty="0" smtClean="0"/>
              <a:t>能够通过统计测试</a:t>
            </a:r>
            <a:endParaRPr lang="en-US" altLang="zh-CN" dirty="0" smtClean="0"/>
          </a:p>
          <a:p>
            <a:pPr lvl="1"/>
            <a:r>
              <a:rPr lang="zh-CN" altLang="en-US" dirty="0" smtClean="0"/>
              <a:t>但可预测，密码学意义上毫无安全可言</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2222301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一、真随机数生成</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基于硬件的生成器</a:t>
            </a:r>
            <a:endParaRPr lang="en-US" altLang="zh-CN" dirty="0" smtClean="0"/>
          </a:p>
          <a:p>
            <a:pPr lvl="1"/>
            <a:r>
              <a:rPr lang="zh-CN" altLang="en-US" dirty="0" smtClean="0"/>
              <a:t>放射性粒子的衰变时间</a:t>
            </a:r>
            <a:endParaRPr lang="en-US" altLang="zh-CN" dirty="0" smtClean="0"/>
          </a:p>
          <a:p>
            <a:pPr lvl="1"/>
            <a:r>
              <a:rPr lang="zh-CN" altLang="en-US" dirty="0" smtClean="0"/>
              <a:t>风扇的空气湍流</a:t>
            </a:r>
            <a:endParaRPr lang="en-US" altLang="zh-CN" dirty="0" smtClean="0"/>
          </a:p>
          <a:p>
            <a:pPr lvl="1"/>
            <a:r>
              <a:rPr lang="zh-CN" altLang="en-US" dirty="0" smtClean="0"/>
              <a:t>电路中器件的热噪声</a:t>
            </a:r>
            <a:endParaRPr lang="en-US" altLang="zh-CN" dirty="0" smtClean="0"/>
          </a:p>
          <a:p>
            <a:pPr lvl="1"/>
            <a:r>
              <a:rPr lang="zh-CN" altLang="en-US" dirty="0" smtClean="0"/>
              <a:t>固定时间内对电容器充电</a:t>
            </a:r>
            <a:endParaRPr lang="en-US" altLang="zh-CN" dirty="0" smtClean="0"/>
          </a:p>
          <a:p>
            <a:pPr lvl="1"/>
            <a:r>
              <a:rPr lang="zh-CN" altLang="en-US" dirty="0" smtClean="0"/>
              <a:t>自由运行的振荡器的频率不稳定性</a:t>
            </a:r>
            <a:endParaRPr lang="en-US" altLang="zh-CN" dirty="0" smtClean="0"/>
          </a:p>
          <a:p>
            <a:r>
              <a:rPr lang="zh-CN" altLang="en-US" dirty="0" smtClean="0"/>
              <a:t>基于软件的生成器</a:t>
            </a:r>
            <a:endParaRPr lang="en-US" altLang="zh-CN" dirty="0" smtClean="0"/>
          </a:p>
          <a:p>
            <a:pPr lvl="1"/>
            <a:r>
              <a:rPr lang="zh-CN" altLang="en-US" dirty="0" smtClean="0"/>
              <a:t>系统时钟</a:t>
            </a:r>
            <a:endParaRPr lang="en-US" altLang="zh-CN" dirty="0" smtClean="0"/>
          </a:p>
          <a:p>
            <a:pPr lvl="1"/>
            <a:r>
              <a:rPr lang="zh-CN" altLang="en-US" dirty="0" smtClean="0"/>
              <a:t>键盘和鼠标</a:t>
            </a:r>
            <a:endParaRPr lang="en-US" altLang="zh-CN" dirty="0" smtClean="0"/>
          </a:p>
          <a:p>
            <a:pPr lvl="1"/>
            <a:r>
              <a:rPr lang="zh-CN" altLang="en-US" dirty="0" smtClean="0"/>
              <a:t>操作系统的参数，如网络统计量</a:t>
            </a:r>
            <a:endParaRPr lang="en-US" altLang="zh-CN" dirty="0" smtClean="0"/>
          </a:p>
          <a:p>
            <a:r>
              <a:rPr lang="en-US" altLang="zh-CN" dirty="0" smtClean="0"/>
              <a:t>De-skewing</a:t>
            </a:r>
            <a:r>
              <a:rPr lang="zh-CN" altLang="en-US" dirty="0" smtClean="0"/>
              <a:t>技术</a:t>
            </a:r>
            <a:endParaRPr lang="en-US" altLang="zh-CN" dirty="0" smtClean="0"/>
          </a:p>
          <a:p>
            <a:pPr lvl="1"/>
            <a:r>
              <a:rPr lang="zh-CN" altLang="en-US" dirty="0" smtClean="0"/>
              <a:t>自然的随机比特源可能有缺陷</a:t>
            </a:r>
            <a:endParaRPr lang="en-US" altLang="zh-CN" dirty="0" smtClean="0"/>
          </a:p>
          <a:p>
            <a:pPr lvl="1"/>
            <a:r>
              <a:rPr lang="zh-CN" altLang="en-US" dirty="0" smtClean="0"/>
              <a:t>在有偏差或有相关的不良自然随机比特源基础上，生成真随机数</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63</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6"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670570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a:t>
            </a:r>
            <a:r>
              <a:rPr lang="en-US" altLang="zh-CN" dirty="0" smtClean="0"/>
              <a:t>PRNG</a:t>
            </a:r>
            <a:r>
              <a:rPr lang="zh-CN" altLang="en-US" dirty="0" smtClean="0"/>
              <a:t>生成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用单向函数</a:t>
            </a:r>
            <a:r>
              <a:rPr lang="en-US" altLang="zh-CN" dirty="0" smtClean="0"/>
              <a:t>f</a:t>
            </a:r>
            <a:r>
              <a:rPr lang="zh-CN" altLang="en-US" dirty="0" smtClean="0"/>
              <a:t>产生伪随机比特序列：</a:t>
            </a:r>
            <a:endParaRPr lang="en-US" altLang="zh-CN" dirty="0" smtClean="0"/>
          </a:p>
          <a:p>
            <a:pPr marL="914400" lvl="1" indent="-457200">
              <a:buFont typeface="+mj-lt"/>
              <a:buAutoNum type="arabicPeriod"/>
            </a:pPr>
            <a:r>
              <a:rPr lang="zh-CN" altLang="en-US" dirty="0" smtClean="0"/>
              <a:t>选取随机种子</a:t>
            </a:r>
            <a:r>
              <a:rPr lang="en-US" altLang="zh-CN" dirty="0" smtClean="0"/>
              <a:t>s</a:t>
            </a:r>
          </a:p>
          <a:p>
            <a:pPr marL="914400" lvl="1" indent="-457200">
              <a:buFont typeface="+mj-lt"/>
              <a:buAutoNum type="arabicPeriod"/>
            </a:pPr>
            <a:r>
              <a:rPr lang="zh-CN" altLang="en-US" dirty="0" smtClean="0"/>
              <a:t>将函数</a:t>
            </a:r>
            <a:r>
              <a:rPr lang="en-US" altLang="zh-CN" dirty="0" smtClean="0"/>
              <a:t>f</a:t>
            </a:r>
            <a:r>
              <a:rPr lang="zh-CN" altLang="en-US" dirty="0" smtClean="0"/>
              <a:t>用于序列</a:t>
            </a:r>
            <a:r>
              <a:rPr lang="en-US" altLang="zh-CN" dirty="0" smtClean="0"/>
              <a:t>s,s+1,s+2,…</a:t>
            </a:r>
            <a:r>
              <a:rPr lang="zh-CN" altLang="en-US" dirty="0" smtClean="0"/>
              <a:t>，输出序列</a:t>
            </a:r>
            <a:r>
              <a:rPr lang="en-US" altLang="zh-CN" dirty="0" smtClean="0"/>
              <a:t>f(s),f(s+1), f(s+2),…</a:t>
            </a:r>
          </a:p>
          <a:p>
            <a:pPr marL="914400" lvl="1" indent="-457200">
              <a:buFont typeface="+mj-lt"/>
              <a:buAutoNum type="arabicPeriod"/>
            </a:pPr>
            <a:r>
              <a:rPr lang="zh-CN" altLang="en-US" dirty="0" smtClean="0"/>
              <a:t>必要时只保留输出值</a:t>
            </a:r>
            <a:r>
              <a:rPr lang="en-US" altLang="zh-CN" dirty="0" smtClean="0"/>
              <a:t>f(</a:t>
            </a:r>
            <a:r>
              <a:rPr lang="en-US" altLang="zh-CN" dirty="0" err="1" smtClean="0"/>
              <a:t>s+i</a:t>
            </a:r>
            <a:r>
              <a:rPr lang="en-US" altLang="zh-CN" dirty="0" smtClean="0"/>
              <a:t>)</a:t>
            </a:r>
            <a:r>
              <a:rPr lang="zh-CN" altLang="en-US" dirty="0" smtClean="0"/>
              <a:t>的一些比特，以便于消除后续产生值的可能相关性</a:t>
            </a:r>
            <a:endParaRPr lang="en-US" altLang="zh-CN" dirty="0" smtClean="0"/>
          </a:p>
          <a:p>
            <a:pPr lvl="1"/>
            <a:endParaRPr lang="en-US" altLang="zh-CN" dirty="0" smtClean="0"/>
          </a:p>
          <a:p>
            <a:pPr lvl="1"/>
            <a:r>
              <a:rPr lang="zh-CN" altLang="en-US" dirty="0" smtClean="0"/>
              <a:t>单向函数</a:t>
            </a:r>
            <a:r>
              <a:rPr lang="en-US" altLang="zh-CN" dirty="0" smtClean="0"/>
              <a:t>f</a:t>
            </a:r>
            <a:r>
              <a:rPr lang="zh-CN" altLang="en-US" dirty="0" smtClean="0"/>
              <a:t>可取</a:t>
            </a:r>
            <a:endParaRPr lang="en-US" altLang="zh-CN" dirty="0" smtClean="0"/>
          </a:p>
          <a:p>
            <a:pPr lvl="2"/>
            <a:r>
              <a:rPr lang="zh-CN" altLang="en-US" dirty="0" smtClean="0"/>
              <a:t>杂凑函数</a:t>
            </a:r>
            <a:r>
              <a:rPr lang="en-US" altLang="zh-CN" dirty="0" smtClean="0"/>
              <a:t>SHA-1</a:t>
            </a:r>
          </a:p>
          <a:p>
            <a:pPr lvl="2"/>
            <a:r>
              <a:rPr lang="zh-CN" altLang="en-US" dirty="0" smtClean="0"/>
              <a:t>使用密钥</a:t>
            </a:r>
            <a:r>
              <a:rPr lang="en-US" altLang="zh-CN" dirty="0" smtClean="0"/>
              <a:t>k</a:t>
            </a:r>
            <a:r>
              <a:rPr lang="zh-CN" altLang="en-US" dirty="0" smtClean="0"/>
              <a:t>的分组密码，如</a:t>
            </a:r>
            <a:r>
              <a:rPr lang="en-US" altLang="zh-CN" dirty="0" smtClean="0"/>
              <a:t>DES</a:t>
            </a:r>
          </a:p>
          <a:p>
            <a:pPr lvl="1"/>
            <a:r>
              <a:rPr lang="zh-CN" altLang="en-US" dirty="0" smtClean="0"/>
              <a:t>两种标准化算法：</a:t>
            </a:r>
            <a:endParaRPr lang="en-US" altLang="zh-CN" dirty="0" smtClean="0"/>
          </a:p>
          <a:p>
            <a:pPr lvl="2"/>
            <a:r>
              <a:rPr lang="en-US" altLang="zh-CN" dirty="0" smtClean="0"/>
              <a:t>ANSI X9.17</a:t>
            </a:r>
          </a:p>
          <a:p>
            <a:pPr lvl="2"/>
            <a:r>
              <a:rPr lang="en-US" altLang="zh-CN" dirty="0" smtClean="0"/>
              <a:t>FIPS 186</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5341053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ANSI X9.17</a:t>
            </a:r>
            <a:r>
              <a:rPr lang="zh-CN" altLang="en-US" dirty="0" smtClean="0"/>
              <a:t>生成器</a:t>
            </a:r>
            <a:endParaRPr lang="zh-CN" altLang="en-US" dirty="0"/>
          </a:p>
        </p:txBody>
      </p:sp>
      <p:sp>
        <p:nvSpPr>
          <p:cNvPr id="3" name="内容占位符 2"/>
          <p:cNvSpPr>
            <a:spLocks noGrp="1"/>
          </p:cNvSpPr>
          <p:nvPr>
            <p:ph idx="1"/>
          </p:nvPr>
        </p:nvSpPr>
        <p:spPr/>
        <p:txBody>
          <a:bodyPr>
            <a:noAutofit/>
          </a:bodyPr>
          <a:lstStyle/>
          <a:p>
            <a:r>
              <a:rPr lang="zh-CN" altLang="en-US" sz="2400" dirty="0" smtClean="0"/>
              <a:t>用于生成</a:t>
            </a:r>
            <a:r>
              <a:rPr lang="en-US" altLang="zh-CN" sz="2400" dirty="0" smtClean="0"/>
              <a:t>DES</a:t>
            </a:r>
            <a:r>
              <a:rPr lang="zh-CN" altLang="en-US" sz="2400" dirty="0" smtClean="0"/>
              <a:t>中用到的密钥和分组密码工作模式中的</a:t>
            </a:r>
            <a:r>
              <a:rPr lang="en-US" altLang="zh-CN" sz="2400" dirty="0" smtClean="0"/>
              <a:t>IV</a:t>
            </a:r>
          </a:p>
          <a:p>
            <a:r>
              <a:rPr lang="zh-CN" altLang="en-US" sz="2400" dirty="0" smtClean="0"/>
              <a:t>输入：随机且保密的</a:t>
            </a:r>
            <a:r>
              <a:rPr lang="en-US" altLang="zh-CN" sz="2400" dirty="0" smtClean="0"/>
              <a:t>64</a:t>
            </a:r>
            <a:r>
              <a:rPr lang="zh-CN" altLang="en-US" sz="2400" dirty="0" smtClean="0"/>
              <a:t>比特种子</a:t>
            </a:r>
            <a:r>
              <a:rPr lang="en-US" altLang="zh-CN" sz="2400" dirty="0" smtClean="0"/>
              <a:t>s</a:t>
            </a:r>
            <a:r>
              <a:rPr lang="zh-CN" altLang="en-US" sz="2400" dirty="0" smtClean="0"/>
              <a:t>，整数</a:t>
            </a:r>
            <a:r>
              <a:rPr lang="en-US" altLang="zh-CN" sz="2400" dirty="0" smtClean="0"/>
              <a:t>m</a:t>
            </a:r>
            <a:r>
              <a:rPr lang="zh-CN" altLang="en-US" sz="2400" dirty="0" smtClean="0"/>
              <a:t>，密钥对</a:t>
            </a:r>
            <a:r>
              <a:rPr lang="en-US" altLang="zh-CN" sz="2400" dirty="0" smtClean="0"/>
              <a:t>k</a:t>
            </a:r>
          </a:p>
          <a:p>
            <a:r>
              <a:rPr lang="zh-CN" altLang="en-US" sz="2400" dirty="0" smtClean="0"/>
              <a:t>输出：</a:t>
            </a:r>
            <a:r>
              <a:rPr lang="en-US" altLang="zh-CN" sz="2400" dirty="0" smtClean="0"/>
              <a:t>m</a:t>
            </a:r>
            <a:r>
              <a:rPr lang="zh-CN" altLang="en-US" sz="2400" dirty="0" smtClean="0"/>
              <a:t>个</a:t>
            </a:r>
            <a:r>
              <a:rPr lang="en-US" altLang="zh-CN" sz="2400" dirty="0" smtClean="0"/>
              <a:t>64</a:t>
            </a:r>
            <a:r>
              <a:rPr lang="zh-CN" altLang="en-US" sz="2400" dirty="0" smtClean="0"/>
              <a:t>比特伪随机比特串</a:t>
            </a:r>
            <a:endParaRPr lang="en-US" altLang="zh-CN" sz="2400" dirty="0" smtClean="0"/>
          </a:p>
          <a:p>
            <a:r>
              <a:rPr lang="zh-CN" altLang="en-US" sz="2400" dirty="0" smtClean="0"/>
              <a:t>算法：</a:t>
            </a:r>
            <a:endParaRPr lang="en-US" altLang="zh-CN" sz="2400" dirty="0" smtClean="0"/>
          </a:p>
          <a:p>
            <a:pPr marL="914400" lvl="1" indent="-457200">
              <a:buFont typeface="+mj-lt"/>
              <a:buAutoNum type="arabicPeriod"/>
            </a:pPr>
            <a:r>
              <a:rPr lang="en-US" altLang="zh-CN" sz="2800" dirty="0" err="1" smtClean="0"/>
              <a:t>i</a:t>
            </a:r>
            <a:r>
              <a:rPr lang="en-US" altLang="zh-CN" sz="2800" dirty="0" smtClean="0"/>
              <a:t>=1~m</a:t>
            </a:r>
          </a:p>
          <a:p>
            <a:pPr marL="1371600" lvl="2" indent="-457200">
              <a:buFont typeface="+mj-lt"/>
              <a:buAutoNum type="alphaLcPeriod"/>
            </a:pPr>
            <a:r>
              <a:rPr lang="en-US" altLang="zh-CN" sz="2400" dirty="0" smtClean="0"/>
              <a:t>I=3DES</a:t>
            </a:r>
            <a:r>
              <a:rPr lang="en-US" altLang="zh-CN" sz="2400" baseline="-25000" dirty="0" smtClean="0"/>
              <a:t>k</a:t>
            </a:r>
            <a:r>
              <a:rPr lang="en-US" altLang="zh-CN" sz="2400" dirty="0" smtClean="0"/>
              <a:t>(D)</a:t>
            </a:r>
          </a:p>
          <a:p>
            <a:pPr marL="1371600" lvl="2" indent="-457200">
              <a:buFont typeface="+mj-lt"/>
              <a:buAutoNum type="alphaLcPeriod"/>
            </a:pPr>
            <a:r>
              <a:rPr lang="en-US" altLang="zh-CN" sz="2400" dirty="0" smtClean="0"/>
              <a:t>x</a:t>
            </a:r>
            <a:r>
              <a:rPr lang="en-US" altLang="zh-CN" sz="2400" baseline="-25000" dirty="0" smtClean="0"/>
              <a:t>i</a:t>
            </a:r>
            <a:r>
              <a:rPr lang="en-US" altLang="zh-CN" sz="2400" dirty="0" smtClean="0"/>
              <a:t>=3DES</a:t>
            </a:r>
            <a:r>
              <a:rPr lang="en-US" altLang="zh-CN" sz="2400" baseline="-25000" dirty="0" smtClean="0"/>
              <a:t>k</a:t>
            </a:r>
            <a:r>
              <a:rPr lang="en-US" altLang="zh-CN" sz="2400" dirty="0" smtClean="0"/>
              <a:t>(I</a:t>
            </a:r>
            <a:r>
              <a:rPr lang="en-US" altLang="zh-CN" sz="2400" dirty="0" smtClean="0">
                <a:sym typeface="Symbol"/>
              </a:rPr>
              <a:t></a:t>
            </a:r>
            <a:r>
              <a:rPr lang="en-US" altLang="zh-CN" sz="2400" dirty="0" smtClean="0"/>
              <a:t>s)</a:t>
            </a:r>
          </a:p>
          <a:p>
            <a:pPr marL="1371600" lvl="2" indent="-457200">
              <a:buFont typeface="+mj-lt"/>
              <a:buAutoNum type="alphaLcPeriod"/>
            </a:pPr>
            <a:r>
              <a:rPr lang="en-US" altLang="zh-CN" sz="2400" dirty="0" smtClean="0"/>
              <a:t>s=3DES</a:t>
            </a:r>
            <a:r>
              <a:rPr lang="en-US" altLang="zh-CN" sz="2400" baseline="-25000" dirty="0" smtClean="0"/>
              <a:t>k</a:t>
            </a:r>
            <a:r>
              <a:rPr lang="en-US" altLang="zh-CN" sz="2400" dirty="0" smtClean="0"/>
              <a:t>(</a:t>
            </a:r>
            <a:r>
              <a:rPr lang="en-US" altLang="zh-CN" sz="2400" dirty="0" err="1" smtClean="0"/>
              <a:t>x</a:t>
            </a:r>
            <a:r>
              <a:rPr lang="en-US" altLang="zh-CN" sz="2400" baseline="-25000" dirty="0" err="1" smtClean="0"/>
              <a:t>i</a:t>
            </a:r>
            <a:r>
              <a:rPr lang="en-US" altLang="zh-CN" sz="2400" dirty="0" err="1" smtClean="0">
                <a:sym typeface="Symbol"/>
              </a:rPr>
              <a:t></a:t>
            </a:r>
            <a:r>
              <a:rPr lang="en-US" altLang="zh-CN" sz="2400" dirty="0" err="1" smtClean="0"/>
              <a:t>I</a:t>
            </a:r>
            <a:r>
              <a:rPr lang="en-US" altLang="zh-CN" sz="2400" dirty="0" smtClean="0"/>
              <a:t>)</a:t>
            </a:r>
          </a:p>
          <a:p>
            <a:pPr marL="914400" lvl="1" indent="-457200">
              <a:buFont typeface="+mj-lt"/>
              <a:buAutoNum type="arabicPeriod"/>
            </a:pPr>
            <a:r>
              <a:rPr lang="zh-CN" altLang="en-US" sz="2800" dirty="0" smtClean="0"/>
              <a:t>返回</a:t>
            </a:r>
            <a:r>
              <a:rPr lang="en-US" altLang="zh-CN" sz="2800" dirty="0" smtClean="0"/>
              <a:t>x</a:t>
            </a:r>
            <a:r>
              <a:rPr lang="en-US" altLang="zh-CN" sz="2800" baseline="-25000" dirty="0" smtClean="0"/>
              <a:t>1</a:t>
            </a:r>
            <a:r>
              <a:rPr lang="en-US" altLang="zh-CN" sz="2800" dirty="0" smtClean="0"/>
              <a:t>,x</a:t>
            </a:r>
            <a:r>
              <a:rPr lang="en-US" altLang="zh-CN" sz="2800" baseline="-25000" dirty="0" smtClean="0"/>
              <a:t>2</a:t>
            </a:r>
            <a:r>
              <a:rPr lang="en-US" altLang="zh-CN" sz="2800" dirty="0" smtClean="0"/>
              <a:t>,…,</a:t>
            </a:r>
            <a:r>
              <a:rPr lang="en-US" altLang="zh-CN" sz="2800" dirty="0" err="1" smtClean="0"/>
              <a:t>x</a:t>
            </a:r>
            <a:r>
              <a:rPr lang="en-US" altLang="zh-CN" sz="2800" baseline="-25000" dirty="0" err="1" smtClean="0"/>
              <a:t>m</a:t>
            </a:r>
            <a:endParaRPr lang="en-US" altLang="zh-CN" sz="2800" baseline="-25000" dirty="0" smtClean="0"/>
          </a:p>
          <a:p>
            <a:pPr lvl="1"/>
            <a:endParaRPr lang="en-US" altLang="zh-CN" sz="2000" dirty="0" smtClean="0"/>
          </a:p>
          <a:p>
            <a:pPr lvl="1"/>
            <a:r>
              <a:rPr lang="en-US" altLang="zh-CN" sz="2000" dirty="0" smtClean="0"/>
              <a:t>D</a:t>
            </a:r>
            <a:r>
              <a:rPr lang="zh-CN" altLang="en-US" sz="2000" dirty="0"/>
              <a:t>是当前日期</a:t>
            </a:r>
            <a:r>
              <a:rPr lang="en-US" altLang="zh-CN" sz="2000" dirty="0"/>
              <a:t>/</a:t>
            </a:r>
            <a:r>
              <a:rPr lang="zh-CN" altLang="en-US" sz="2000" dirty="0"/>
              <a:t>时间的</a:t>
            </a:r>
            <a:r>
              <a:rPr lang="en-US" altLang="zh-CN" sz="2000" dirty="0"/>
              <a:t>64</a:t>
            </a:r>
            <a:r>
              <a:rPr lang="zh-CN" altLang="en-US" sz="2000" dirty="0"/>
              <a:t>比特</a:t>
            </a:r>
            <a:r>
              <a:rPr lang="zh-CN" altLang="en-US" sz="2000" dirty="0" smtClean="0"/>
              <a:t>表示</a:t>
            </a:r>
            <a:endParaRPr lang="en-US" altLang="zh-CN" sz="2000" dirty="0" smtClean="0"/>
          </a:p>
        </p:txBody>
      </p:sp>
      <p:grpSp>
        <p:nvGrpSpPr>
          <p:cNvPr id="6" name="组合 5"/>
          <p:cNvGrpSpPr/>
          <p:nvPr/>
        </p:nvGrpSpPr>
        <p:grpSpPr>
          <a:xfrm>
            <a:off x="4716016" y="3167636"/>
            <a:ext cx="4000528" cy="2143140"/>
            <a:chOff x="3500430" y="2857496"/>
            <a:chExt cx="4286280" cy="2214578"/>
          </a:xfrm>
        </p:grpSpPr>
        <p:sp>
          <p:nvSpPr>
            <p:cNvPr id="7" name="矩形 6"/>
            <p:cNvSpPr/>
            <p:nvPr/>
          </p:nvSpPr>
          <p:spPr>
            <a:xfrm>
              <a:off x="4857752" y="2857496"/>
              <a:ext cx="92869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cs typeface="Times New Roman" pitchFamily="18" charset="0"/>
                </a:rPr>
                <a:t>3DES</a:t>
              </a:r>
              <a:endParaRPr lang="zh-CN" altLang="en-US" sz="2000" dirty="0">
                <a:solidFill>
                  <a:schemeClr val="tx1"/>
                </a:solidFill>
                <a:latin typeface="Times New Roman" pitchFamily="18" charset="0"/>
                <a:cs typeface="Times New Roman" pitchFamily="18" charset="0"/>
              </a:endParaRPr>
            </a:p>
          </p:txBody>
        </p:sp>
        <p:cxnSp>
          <p:nvCxnSpPr>
            <p:cNvPr id="8" name="肘形连接符 7"/>
            <p:cNvCxnSpPr>
              <a:stCxn id="9" idx="3"/>
              <a:endCxn id="7" idx="1"/>
            </p:cNvCxnSpPr>
            <p:nvPr/>
          </p:nvCxnSpPr>
          <p:spPr>
            <a:xfrm>
              <a:off x="4286248" y="3071810"/>
              <a:ext cx="571504"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929058" y="2857496"/>
              <a:ext cx="357190"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cs typeface="Times New Roman" pitchFamily="18" charset="0"/>
                </a:rPr>
                <a:t>D</a:t>
              </a:r>
              <a:endParaRPr lang="zh-CN" altLang="en-US" sz="2000" dirty="0">
                <a:solidFill>
                  <a:schemeClr val="tx1"/>
                </a:solidFill>
                <a:latin typeface="Times New Roman" pitchFamily="18" charset="0"/>
                <a:cs typeface="Times New Roman" pitchFamily="18" charset="0"/>
              </a:endParaRPr>
            </a:p>
          </p:txBody>
        </p:sp>
        <p:sp>
          <p:nvSpPr>
            <p:cNvPr id="10" name="流程图: 或者 9"/>
            <p:cNvSpPr/>
            <p:nvPr/>
          </p:nvSpPr>
          <p:spPr>
            <a:xfrm>
              <a:off x="3500430" y="4000504"/>
              <a:ext cx="285752" cy="285752"/>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11" name="矩形 10"/>
            <p:cNvSpPr/>
            <p:nvPr/>
          </p:nvSpPr>
          <p:spPr>
            <a:xfrm>
              <a:off x="4929190" y="4643446"/>
              <a:ext cx="92869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cs typeface="Times New Roman" pitchFamily="18" charset="0"/>
                </a:rPr>
                <a:t>3DES</a:t>
              </a:r>
              <a:endParaRPr lang="zh-CN" altLang="en-US" sz="2000" dirty="0">
                <a:solidFill>
                  <a:schemeClr val="tx1"/>
                </a:solidFill>
                <a:latin typeface="Times New Roman" pitchFamily="18" charset="0"/>
                <a:cs typeface="Times New Roman" pitchFamily="18" charset="0"/>
              </a:endParaRPr>
            </a:p>
          </p:txBody>
        </p:sp>
        <p:sp>
          <p:nvSpPr>
            <p:cNvPr id="12" name="矩形 11"/>
            <p:cNvSpPr/>
            <p:nvPr/>
          </p:nvSpPr>
          <p:spPr>
            <a:xfrm>
              <a:off x="4429124" y="3929066"/>
              <a:ext cx="428628"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cxnSp>
          <p:nvCxnSpPr>
            <p:cNvPr id="13" name="肘形连接符 12"/>
            <p:cNvCxnSpPr>
              <a:stCxn id="7" idx="2"/>
              <a:endCxn id="10" idx="0"/>
            </p:cNvCxnSpPr>
            <p:nvPr/>
          </p:nvCxnSpPr>
          <p:spPr>
            <a:xfrm rot="5400000">
              <a:off x="4125513" y="2803918"/>
              <a:ext cx="714380" cy="1678793"/>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2" idx="1"/>
              <a:endCxn id="10" idx="6"/>
            </p:cNvCxnSpPr>
            <p:nvPr/>
          </p:nvCxnSpPr>
          <p:spPr>
            <a:xfrm rot="10800000">
              <a:off x="3786182" y="4143380"/>
              <a:ext cx="642942"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33"/>
            <p:cNvCxnSpPr>
              <a:stCxn id="10" idx="4"/>
              <a:endCxn id="11" idx="1"/>
            </p:cNvCxnSpPr>
            <p:nvPr/>
          </p:nvCxnSpPr>
          <p:spPr>
            <a:xfrm rot="16200000" flipH="1">
              <a:off x="4000496" y="3929066"/>
              <a:ext cx="571504" cy="1285884"/>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6" name="流程图: 或者 15"/>
            <p:cNvSpPr/>
            <p:nvPr/>
          </p:nvSpPr>
          <p:spPr>
            <a:xfrm>
              <a:off x="6643702" y="4000504"/>
              <a:ext cx="285752" cy="285752"/>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endParaRPr>
            </a:p>
          </p:txBody>
        </p:sp>
        <p:sp>
          <p:nvSpPr>
            <p:cNvPr id="17" name="矩形 16"/>
            <p:cNvSpPr/>
            <p:nvPr/>
          </p:nvSpPr>
          <p:spPr>
            <a:xfrm>
              <a:off x="5357818" y="3929066"/>
              <a:ext cx="92869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cs typeface="Times New Roman" pitchFamily="18" charset="0"/>
                </a:rPr>
                <a:t>3DES</a:t>
              </a:r>
              <a:endParaRPr lang="zh-CN" altLang="en-US" sz="2000" dirty="0">
                <a:solidFill>
                  <a:schemeClr val="tx1"/>
                </a:solidFill>
                <a:latin typeface="Times New Roman" pitchFamily="18" charset="0"/>
                <a:cs typeface="Times New Roman" pitchFamily="18" charset="0"/>
              </a:endParaRPr>
            </a:p>
          </p:txBody>
        </p:sp>
        <p:cxnSp>
          <p:nvCxnSpPr>
            <p:cNvPr id="18" name="肘形连接符 17"/>
            <p:cNvCxnSpPr>
              <a:stCxn id="16" idx="2"/>
              <a:endCxn id="17" idx="3"/>
            </p:cNvCxnSpPr>
            <p:nvPr/>
          </p:nvCxnSpPr>
          <p:spPr>
            <a:xfrm rot="10800000">
              <a:off x="6286512" y="4143380"/>
              <a:ext cx="357190"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51"/>
            <p:cNvCxnSpPr>
              <a:stCxn id="11" idx="3"/>
              <a:endCxn id="16" idx="4"/>
            </p:cNvCxnSpPr>
            <p:nvPr/>
          </p:nvCxnSpPr>
          <p:spPr>
            <a:xfrm flipV="1">
              <a:off x="5857884" y="4286256"/>
              <a:ext cx="928694" cy="571504"/>
            </a:xfrm>
            <a:prstGeom prst="bentConnector2">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7" idx="1"/>
              <a:endCxn id="12" idx="3"/>
            </p:cNvCxnSpPr>
            <p:nvPr/>
          </p:nvCxnSpPr>
          <p:spPr>
            <a:xfrm rot="10800000">
              <a:off x="4857752" y="4143380"/>
              <a:ext cx="500066"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7" idx="2"/>
              <a:endCxn id="16" idx="0"/>
            </p:cNvCxnSpPr>
            <p:nvPr/>
          </p:nvCxnSpPr>
          <p:spPr>
            <a:xfrm rot="16200000" flipH="1">
              <a:off x="5697148" y="2911074"/>
              <a:ext cx="714380" cy="1464479"/>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286644" y="4643446"/>
              <a:ext cx="500066" cy="428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itchFamily="18" charset="0"/>
                  <a:cs typeface="Times New Roman" pitchFamily="18" charset="0"/>
                </a:rPr>
                <a:t>x</a:t>
              </a:r>
              <a:r>
                <a:rPr lang="en-US" altLang="zh-CN" sz="2000" baseline="-25000" dirty="0" smtClean="0">
                  <a:solidFill>
                    <a:schemeClr val="tx1"/>
                  </a:solidFill>
                  <a:latin typeface="Times New Roman" pitchFamily="18" charset="0"/>
                  <a:cs typeface="Times New Roman" pitchFamily="18" charset="0"/>
                </a:rPr>
                <a:t>i</a:t>
              </a:r>
              <a:endParaRPr lang="zh-CN" altLang="en-US" sz="2000" baseline="-25000" dirty="0">
                <a:solidFill>
                  <a:schemeClr val="tx1"/>
                </a:solidFill>
                <a:latin typeface="Times New Roman" pitchFamily="18" charset="0"/>
                <a:cs typeface="Times New Roman" pitchFamily="18" charset="0"/>
              </a:endParaRPr>
            </a:p>
          </p:txBody>
        </p:sp>
        <p:cxnSp>
          <p:nvCxnSpPr>
            <p:cNvPr id="23" name="肘形连接符 22"/>
            <p:cNvCxnSpPr>
              <a:endCxn id="22" idx="1"/>
            </p:cNvCxnSpPr>
            <p:nvPr/>
          </p:nvCxnSpPr>
          <p:spPr>
            <a:xfrm>
              <a:off x="6786578" y="4857760"/>
              <a:ext cx="500066" cy="1588"/>
            </a:xfrm>
            <a:prstGeom prst="bentConnector3">
              <a:avLst>
                <a:gd name="adj1" fmla="val 5000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24" name="灯片编号占位符 23"/>
          <p:cNvSpPr>
            <a:spLocks noGrp="1"/>
          </p:cNvSpPr>
          <p:nvPr>
            <p:ph type="sldNum" sz="quarter" idx="10"/>
          </p:nvPr>
        </p:nvSpPr>
        <p:spPr/>
        <p:txBody>
          <a:bodyPr/>
          <a:lstStyle/>
          <a:p>
            <a:pPr>
              <a:defRPr/>
            </a:pPr>
            <a:fld id="{17B7F836-6F9F-42A8-9450-B93EA774C316}" type="slidenum">
              <a:rPr lang="zh-CN" altLang="en-US" smtClean="0"/>
              <a:pPr>
                <a:defRPr/>
              </a:pPr>
              <a:t>65</a:t>
            </a:fld>
            <a:endParaRPr lang="en-US" altLang="zh-CN" dirty="0"/>
          </a:p>
        </p:txBody>
      </p:sp>
      <p:sp>
        <p:nvSpPr>
          <p:cNvPr id="25" name="流程图: 可选过程 2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26" name="流程图: 可选过程 25">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27" name="流程图: 可选过程 2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28" name="流程图: 可选过程 27">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11976736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FIPS</a:t>
            </a:r>
            <a:r>
              <a:rPr lang="zh-CN" altLang="en-US" dirty="0" smtClean="0"/>
              <a:t> </a:t>
            </a:r>
            <a:r>
              <a:rPr lang="en-US" altLang="zh-CN" dirty="0" smtClean="0"/>
              <a:t>186</a:t>
            </a:r>
            <a:r>
              <a:rPr lang="zh-CN" altLang="en-US" dirty="0" smtClean="0"/>
              <a:t>生成器</a:t>
            </a:r>
            <a:endParaRPr lang="zh-CN" altLang="en-US" dirty="0"/>
          </a:p>
        </p:txBody>
      </p:sp>
      <p:sp>
        <p:nvSpPr>
          <p:cNvPr id="3" name="内容占位符 2"/>
          <p:cNvSpPr>
            <a:spLocks noGrp="1"/>
          </p:cNvSpPr>
          <p:nvPr>
            <p:ph idx="1"/>
          </p:nvPr>
        </p:nvSpPr>
        <p:spPr/>
        <p:txBody>
          <a:bodyPr/>
          <a:lstStyle/>
          <a:p>
            <a:r>
              <a:rPr lang="zh-CN" altLang="en-US" dirty="0" smtClean="0"/>
              <a:t>用于生成数字签名算法中的秘密参数</a:t>
            </a:r>
            <a:endParaRPr lang="en-US" altLang="zh-CN" dirty="0" smtClean="0"/>
          </a:p>
          <a:p>
            <a:endParaRPr lang="en-US" altLang="zh-CN" dirty="0" smtClean="0"/>
          </a:p>
          <a:p>
            <a:r>
              <a:rPr lang="zh-CN" altLang="en-US" i="1" dirty="0" smtClean="0">
                <a:solidFill>
                  <a:schemeClr val="tx2"/>
                </a:solidFill>
              </a:rPr>
              <a:t>基于</a:t>
            </a:r>
            <a:r>
              <a:rPr lang="en-US" altLang="zh-CN" i="1" dirty="0" smtClean="0">
                <a:solidFill>
                  <a:schemeClr val="tx2"/>
                </a:solidFill>
              </a:rPr>
              <a:t>SHA-1</a:t>
            </a:r>
            <a:r>
              <a:rPr lang="zh-CN" altLang="en-US" i="1" dirty="0" smtClean="0">
                <a:solidFill>
                  <a:schemeClr val="tx2"/>
                </a:solidFill>
              </a:rPr>
              <a:t>的单向函数</a:t>
            </a:r>
            <a:r>
              <a:rPr lang="en-US" altLang="zh-CN" i="1" dirty="0" smtClean="0">
                <a:solidFill>
                  <a:schemeClr val="tx2"/>
                </a:solidFill>
              </a:rPr>
              <a:t>G(</a:t>
            </a:r>
            <a:r>
              <a:rPr lang="en-US" altLang="zh-CN" i="1" dirty="0" err="1" smtClean="0">
                <a:solidFill>
                  <a:schemeClr val="tx2"/>
                </a:solidFill>
              </a:rPr>
              <a:t>t,c</a:t>
            </a:r>
            <a:r>
              <a:rPr lang="en-US" altLang="zh-CN" i="1" dirty="0" smtClean="0">
                <a:solidFill>
                  <a:schemeClr val="tx2"/>
                </a:solidFill>
              </a:rPr>
              <a:t>)</a:t>
            </a:r>
          </a:p>
          <a:p>
            <a:pPr lvl="1"/>
            <a:r>
              <a:rPr lang="zh-CN" altLang="en-US" dirty="0" smtClean="0"/>
              <a:t>输入：</a:t>
            </a:r>
            <a:r>
              <a:rPr lang="en-US" altLang="zh-CN" dirty="0" smtClean="0"/>
              <a:t>160</a:t>
            </a:r>
            <a:r>
              <a:rPr lang="zh-CN" altLang="en-US" dirty="0" smtClean="0"/>
              <a:t>比特串</a:t>
            </a:r>
            <a:r>
              <a:rPr lang="en-US" altLang="zh-CN" dirty="0" smtClean="0"/>
              <a:t>t</a:t>
            </a:r>
            <a:r>
              <a:rPr lang="zh-CN" altLang="en-US" dirty="0" smtClean="0"/>
              <a:t>，</a:t>
            </a:r>
            <a:r>
              <a:rPr lang="en-US" altLang="zh-CN" dirty="0" smtClean="0"/>
              <a:t>b</a:t>
            </a:r>
            <a:r>
              <a:rPr lang="zh-CN" altLang="en-US" dirty="0" smtClean="0"/>
              <a:t>比特串</a:t>
            </a:r>
            <a:r>
              <a:rPr lang="en-US" altLang="zh-CN" dirty="0" smtClean="0"/>
              <a:t>c</a:t>
            </a:r>
            <a:r>
              <a:rPr lang="zh-CN" altLang="en-US" dirty="0" smtClean="0"/>
              <a:t>，</a:t>
            </a:r>
            <a:r>
              <a:rPr lang="en-US" altLang="zh-CN" dirty="0" smtClean="0"/>
              <a:t>160 ≤ b ≤ 512</a:t>
            </a:r>
          </a:p>
          <a:p>
            <a:pPr lvl="1"/>
            <a:r>
              <a:rPr lang="zh-CN" altLang="en-US" dirty="0" smtClean="0"/>
              <a:t>输出：</a:t>
            </a:r>
            <a:r>
              <a:rPr lang="en-US" altLang="zh-CN" dirty="0" smtClean="0"/>
              <a:t>160</a:t>
            </a:r>
            <a:r>
              <a:rPr lang="zh-CN" altLang="en-US" dirty="0" smtClean="0"/>
              <a:t>比特串</a:t>
            </a:r>
            <a:endParaRPr lang="en-US" altLang="zh-CN" dirty="0" smtClean="0"/>
          </a:p>
          <a:p>
            <a:pPr lvl="1"/>
            <a:r>
              <a:rPr lang="zh-CN" altLang="en-US" dirty="0" smtClean="0"/>
              <a:t>算法：</a:t>
            </a:r>
            <a:endParaRPr lang="en-US" altLang="zh-CN" dirty="0" smtClean="0"/>
          </a:p>
          <a:p>
            <a:pPr marL="914400" lvl="1" indent="-457200">
              <a:buFont typeface="+mj-lt"/>
              <a:buAutoNum type="arabicPeriod"/>
            </a:pPr>
            <a:r>
              <a:rPr lang="zh-CN" altLang="en-US" dirty="0" smtClean="0"/>
              <a:t>将</a:t>
            </a:r>
            <a:r>
              <a:rPr lang="en-US" altLang="zh-CN" dirty="0" smtClean="0"/>
              <a:t>t</a:t>
            </a:r>
            <a:r>
              <a:rPr lang="zh-CN" altLang="en-US" dirty="0" smtClean="0"/>
              <a:t>拆分成</a:t>
            </a:r>
            <a:r>
              <a:rPr lang="en-US" altLang="zh-CN" dirty="0" smtClean="0"/>
              <a:t>5</a:t>
            </a:r>
            <a:r>
              <a:rPr lang="zh-CN" altLang="en-US" dirty="0" smtClean="0"/>
              <a:t>个</a:t>
            </a:r>
            <a:r>
              <a:rPr lang="en-US" altLang="zh-CN" dirty="0" smtClean="0"/>
              <a:t>32</a:t>
            </a:r>
            <a:r>
              <a:rPr lang="zh-CN" altLang="en-US" dirty="0" smtClean="0"/>
              <a:t>比特分组：</a:t>
            </a:r>
            <a:r>
              <a:rPr lang="en-US" altLang="zh-CN" dirty="0" smtClean="0"/>
              <a:t>t=H</a:t>
            </a:r>
            <a:r>
              <a:rPr lang="en-US" altLang="zh-CN" baseline="-25000" dirty="0" smtClean="0"/>
              <a:t>1</a:t>
            </a:r>
            <a:r>
              <a:rPr lang="en-US" altLang="zh-CN" dirty="0" smtClean="0"/>
              <a:t>||H</a:t>
            </a:r>
            <a:r>
              <a:rPr lang="en-US" altLang="zh-CN" baseline="-25000" dirty="0" smtClean="0"/>
              <a:t>2</a:t>
            </a:r>
            <a:r>
              <a:rPr lang="en-US" altLang="zh-CN" dirty="0" smtClean="0"/>
              <a:t>||H</a:t>
            </a:r>
            <a:r>
              <a:rPr lang="en-US" altLang="zh-CN" baseline="-25000" dirty="0" smtClean="0"/>
              <a:t>3</a:t>
            </a:r>
            <a:r>
              <a:rPr lang="en-US" altLang="zh-CN" dirty="0" smtClean="0"/>
              <a:t>||H</a:t>
            </a:r>
            <a:r>
              <a:rPr lang="en-US" altLang="zh-CN" baseline="-25000" dirty="0" smtClean="0"/>
              <a:t>4</a:t>
            </a:r>
            <a:r>
              <a:rPr lang="en-US" altLang="zh-CN" dirty="0" smtClean="0"/>
              <a:t>||H</a:t>
            </a:r>
            <a:r>
              <a:rPr lang="en-US" altLang="zh-CN" baseline="-25000" dirty="0" smtClean="0"/>
              <a:t>5</a:t>
            </a:r>
          </a:p>
          <a:p>
            <a:pPr marL="914400" lvl="1" indent="-457200">
              <a:buFont typeface="+mj-lt"/>
              <a:buAutoNum type="arabicPeriod"/>
            </a:pPr>
            <a:r>
              <a:rPr lang="zh-CN" altLang="en-US" dirty="0" smtClean="0"/>
              <a:t>用</a:t>
            </a:r>
            <a:r>
              <a:rPr lang="en-US" altLang="zh-CN" dirty="0" smtClean="0"/>
              <a:t>0</a:t>
            </a:r>
            <a:r>
              <a:rPr lang="zh-CN" altLang="en-US" dirty="0" smtClean="0"/>
              <a:t>填充</a:t>
            </a:r>
            <a:r>
              <a:rPr lang="en-US" altLang="zh-CN" dirty="0" smtClean="0"/>
              <a:t>c</a:t>
            </a:r>
            <a:r>
              <a:rPr lang="zh-CN" altLang="en-US" dirty="0" smtClean="0"/>
              <a:t>至</a:t>
            </a:r>
            <a:r>
              <a:rPr lang="en-US" altLang="zh-CN" dirty="0" smtClean="0"/>
              <a:t>512</a:t>
            </a:r>
            <a:r>
              <a:rPr lang="zh-CN" altLang="en-US" dirty="0" smtClean="0"/>
              <a:t>比特：</a:t>
            </a:r>
            <a:r>
              <a:rPr lang="en-US" altLang="zh-CN" dirty="0" smtClean="0"/>
              <a:t>X=c||0</a:t>
            </a:r>
            <a:r>
              <a:rPr lang="en-US" altLang="zh-CN" baseline="30000" dirty="0" smtClean="0"/>
              <a:t>512-b</a:t>
            </a:r>
          </a:p>
          <a:p>
            <a:pPr marL="914400" lvl="1" indent="-457200">
              <a:buFont typeface="+mj-lt"/>
              <a:buAutoNum type="arabicPeriod"/>
            </a:pPr>
            <a:r>
              <a:rPr lang="zh-CN" altLang="en-US" dirty="0" smtClean="0"/>
              <a:t>将</a:t>
            </a:r>
            <a:r>
              <a:rPr lang="en-US" altLang="zh-CN" dirty="0" smtClean="0"/>
              <a:t>X</a:t>
            </a:r>
            <a:r>
              <a:rPr lang="zh-CN" altLang="en-US" dirty="0" smtClean="0"/>
              <a:t>拆分成</a:t>
            </a:r>
            <a:r>
              <a:rPr lang="en-US" altLang="zh-CN" dirty="0" smtClean="0"/>
              <a:t>16</a:t>
            </a:r>
            <a:r>
              <a:rPr lang="zh-CN" altLang="en-US" dirty="0" smtClean="0"/>
              <a:t>个</a:t>
            </a:r>
            <a:r>
              <a:rPr lang="en-US" altLang="zh-CN" dirty="0" smtClean="0"/>
              <a:t>32</a:t>
            </a:r>
            <a:r>
              <a:rPr lang="zh-CN" altLang="en-US" dirty="0" smtClean="0"/>
              <a:t>比特分组：</a:t>
            </a:r>
            <a:r>
              <a:rPr lang="en-US" altLang="zh-CN" dirty="0" smtClean="0"/>
              <a:t>x</a:t>
            </a:r>
            <a:r>
              <a:rPr lang="en-US" altLang="zh-CN" baseline="-25000" dirty="0" smtClean="0"/>
              <a:t>0</a:t>
            </a:r>
            <a:r>
              <a:rPr lang="en-US" altLang="zh-CN" dirty="0" smtClean="0"/>
              <a:t>,x</a:t>
            </a:r>
            <a:r>
              <a:rPr lang="en-US" altLang="zh-CN" baseline="-25000" dirty="0" smtClean="0"/>
              <a:t>1</a:t>
            </a:r>
            <a:r>
              <a:rPr lang="en-US" altLang="zh-CN" dirty="0" smtClean="0"/>
              <a:t>,…,x</a:t>
            </a:r>
            <a:r>
              <a:rPr lang="en-US" altLang="zh-CN" baseline="-25000" dirty="0" smtClean="0"/>
              <a:t>15</a:t>
            </a:r>
            <a:r>
              <a:rPr lang="zh-CN" altLang="en-US" dirty="0" smtClean="0"/>
              <a:t>，置</a:t>
            </a:r>
            <a:r>
              <a:rPr lang="en-US" altLang="zh-CN" dirty="0" smtClean="0"/>
              <a:t>m=1</a:t>
            </a:r>
          </a:p>
          <a:p>
            <a:pPr marL="914400" lvl="1" indent="-457200">
              <a:buFont typeface="+mj-lt"/>
              <a:buAutoNum type="arabicPeriod"/>
            </a:pPr>
            <a:r>
              <a:rPr lang="zh-CN" altLang="en-US" dirty="0" smtClean="0"/>
              <a:t>执行</a:t>
            </a:r>
            <a:r>
              <a:rPr lang="en-US" altLang="zh-CN" dirty="0" smtClean="0"/>
              <a:t>SHA-1</a:t>
            </a:r>
            <a:r>
              <a:rPr lang="zh-CN" altLang="en-US" dirty="0" smtClean="0"/>
              <a:t>算法中的步骤</a:t>
            </a:r>
            <a:r>
              <a:rPr lang="en-US" altLang="zh-CN" dirty="0" smtClean="0"/>
              <a:t>4</a:t>
            </a:r>
          </a:p>
          <a:p>
            <a:pPr marL="914400" lvl="1" indent="-457200">
              <a:buFont typeface="+mj-lt"/>
              <a:buAutoNum type="arabicPeriod"/>
            </a:pPr>
            <a:r>
              <a:rPr lang="zh-CN" altLang="en-US" dirty="0" smtClean="0"/>
              <a:t>输出</a:t>
            </a:r>
            <a:r>
              <a:rPr lang="en-US" altLang="zh-CN" dirty="0" smtClean="0"/>
              <a:t>G(</a:t>
            </a:r>
            <a:r>
              <a:rPr lang="en-US" altLang="zh-CN" dirty="0" err="1" smtClean="0"/>
              <a:t>t,c</a:t>
            </a:r>
            <a:r>
              <a:rPr lang="en-US" altLang="zh-CN" dirty="0" smtClean="0"/>
              <a:t>)=H</a:t>
            </a:r>
            <a:r>
              <a:rPr lang="en-US" altLang="zh-CN" baseline="-25000" dirty="0" smtClean="0"/>
              <a:t>1</a:t>
            </a:r>
            <a:r>
              <a:rPr lang="en-US" altLang="zh-CN" dirty="0" smtClean="0"/>
              <a:t>||H</a:t>
            </a:r>
            <a:r>
              <a:rPr lang="en-US" altLang="zh-CN" baseline="-25000" dirty="0" smtClean="0"/>
              <a:t>2</a:t>
            </a:r>
            <a:r>
              <a:rPr lang="en-US" altLang="zh-CN" dirty="0" smtClean="0"/>
              <a:t>||H</a:t>
            </a:r>
            <a:r>
              <a:rPr lang="en-US" altLang="zh-CN" baseline="-25000" dirty="0" smtClean="0"/>
              <a:t>3</a:t>
            </a:r>
            <a:r>
              <a:rPr lang="en-US" altLang="zh-CN" dirty="0" smtClean="0"/>
              <a:t>||H</a:t>
            </a:r>
            <a:r>
              <a:rPr lang="en-US" altLang="zh-CN" baseline="-25000" dirty="0" smtClean="0"/>
              <a:t>4</a:t>
            </a:r>
            <a:r>
              <a:rPr lang="en-US" altLang="zh-CN" dirty="0" smtClean="0"/>
              <a:t>||H</a:t>
            </a:r>
            <a:r>
              <a:rPr lang="en-US" altLang="zh-CN" baseline="-25000" dirty="0" smtClean="0"/>
              <a:t>5</a:t>
            </a:r>
            <a:endParaRPr lang="en-US" altLang="zh-CN" dirty="0" smtClean="0"/>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1100354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FIPS</a:t>
            </a:r>
            <a:r>
              <a:rPr lang="zh-CN" altLang="en-US" dirty="0" smtClean="0"/>
              <a:t> </a:t>
            </a:r>
            <a:r>
              <a:rPr lang="en-US" altLang="zh-CN" dirty="0" smtClean="0"/>
              <a:t>186</a:t>
            </a:r>
            <a:r>
              <a:rPr lang="zh-CN" altLang="en-US" dirty="0" smtClean="0"/>
              <a:t>生成器 续</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3000" i="1" dirty="0" smtClean="0">
                <a:solidFill>
                  <a:schemeClr val="tx2"/>
                </a:solidFill>
              </a:rPr>
              <a:t>基于</a:t>
            </a:r>
            <a:r>
              <a:rPr lang="en-US" altLang="zh-CN" sz="3000" i="1" dirty="0" smtClean="0">
                <a:solidFill>
                  <a:schemeClr val="tx2"/>
                </a:solidFill>
              </a:rPr>
              <a:t>DES</a:t>
            </a:r>
            <a:r>
              <a:rPr lang="zh-CN" altLang="en-US" sz="3000" i="1" dirty="0" smtClean="0">
                <a:solidFill>
                  <a:schemeClr val="tx2"/>
                </a:solidFill>
              </a:rPr>
              <a:t>的单向函数</a:t>
            </a:r>
            <a:r>
              <a:rPr lang="en-US" altLang="zh-CN" sz="3000" i="1" dirty="0" smtClean="0">
                <a:solidFill>
                  <a:schemeClr val="tx2"/>
                </a:solidFill>
              </a:rPr>
              <a:t>G(</a:t>
            </a:r>
            <a:r>
              <a:rPr lang="en-US" altLang="zh-CN" sz="3000" i="1" dirty="0" err="1" smtClean="0">
                <a:solidFill>
                  <a:schemeClr val="tx2"/>
                </a:solidFill>
              </a:rPr>
              <a:t>t,c</a:t>
            </a:r>
            <a:r>
              <a:rPr lang="en-US" altLang="zh-CN" sz="3000" i="1" dirty="0" smtClean="0">
                <a:solidFill>
                  <a:schemeClr val="tx2"/>
                </a:solidFill>
              </a:rPr>
              <a:t>)</a:t>
            </a:r>
          </a:p>
          <a:p>
            <a:pPr lvl="1"/>
            <a:r>
              <a:rPr lang="zh-CN" altLang="en-US" dirty="0" smtClean="0"/>
              <a:t>输入：</a:t>
            </a:r>
            <a:r>
              <a:rPr lang="en-US" altLang="zh-CN" dirty="0" smtClean="0"/>
              <a:t>160</a:t>
            </a:r>
            <a:r>
              <a:rPr lang="zh-CN" altLang="en-US" dirty="0" smtClean="0"/>
              <a:t>比特串</a:t>
            </a:r>
            <a:r>
              <a:rPr lang="en-US" altLang="zh-CN" dirty="0" smtClean="0"/>
              <a:t>t</a:t>
            </a:r>
            <a:r>
              <a:rPr lang="zh-CN" altLang="en-US" dirty="0" smtClean="0"/>
              <a:t>，</a:t>
            </a:r>
            <a:r>
              <a:rPr lang="en-US" altLang="zh-CN" dirty="0" smtClean="0"/>
              <a:t>160</a:t>
            </a:r>
            <a:r>
              <a:rPr lang="zh-CN" altLang="en-US" dirty="0" smtClean="0"/>
              <a:t>比特串</a:t>
            </a:r>
            <a:r>
              <a:rPr lang="en-US" altLang="zh-CN" dirty="0" smtClean="0"/>
              <a:t>c</a:t>
            </a:r>
          </a:p>
          <a:p>
            <a:pPr lvl="1"/>
            <a:r>
              <a:rPr lang="zh-CN" altLang="en-US" dirty="0" smtClean="0"/>
              <a:t>输出：</a:t>
            </a:r>
            <a:r>
              <a:rPr lang="en-US" altLang="zh-CN" dirty="0" smtClean="0"/>
              <a:t>160</a:t>
            </a:r>
            <a:r>
              <a:rPr lang="zh-CN" altLang="en-US" dirty="0" smtClean="0"/>
              <a:t>比特串</a:t>
            </a:r>
            <a:endParaRPr lang="en-US" altLang="zh-CN" dirty="0" smtClean="0"/>
          </a:p>
          <a:p>
            <a:pPr lvl="1"/>
            <a:r>
              <a:rPr lang="zh-CN" altLang="en-US" dirty="0" smtClean="0"/>
              <a:t>算法：</a:t>
            </a:r>
            <a:endParaRPr lang="en-US" altLang="zh-CN" dirty="0" smtClean="0"/>
          </a:p>
          <a:p>
            <a:pPr marL="914400" lvl="1" indent="-457200">
              <a:buFont typeface="+mj-lt"/>
              <a:buAutoNum type="arabicPeriod"/>
            </a:pPr>
            <a:r>
              <a:rPr lang="zh-CN" altLang="en-US" dirty="0" smtClean="0"/>
              <a:t>将</a:t>
            </a:r>
            <a:r>
              <a:rPr lang="en-US" altLang="zh-CN" dirty="0" smtClean="0"/>
              <a:t>t</a:t>
            </a:r>
            <a:r>
              <a:rPr lang="zh-CN" altLang="en-US" dirty="0" smtClean="0"/>
              <a:t>拆分成</a:t>
            </a:r>
            <a:r>
              <a:rPr lang="en-US" altLang="zh-CN" dirty="0" smtClean="0"/>
              <a:t>5</a:t>
            </a:r>
            <a:r>
              <a:rPr lang="zh-CN" altLang="en-US" dirty="0" smtClean="0"/>
              <a:t>个</a:t>
            </a:r>
            <a:r>
              <a:rPr lang="en-US" altLang="zh-CN" dirty="0" smtClean="0"/>
              <a:t>32</a:t>
            </a:r>
            <a:r>
              <a:rPr lang="zh-CN" altLang="en-US" dirty="0" smtClean="0"/>
              <a:t>比特分组：</a:t>
            </a:r>
            <a:r>
              <a:rPr lang="en-US" altLang="zh-CN" dirty="0" smtClean="0"/>
              <a:t>t= t</a:t>
            </a:r>
            <a:r>
              <a:rPr lang="en-US" altLang="zh-CN" baseline="-25000" dirty="0" smtClean="0"/>
              <a:t>0</a:t>
            </a:r>
            <a:r>
              <a:rPr lang="en-US" altLang="zh-CN" dirty="0" smtClean="0"/>
              <a:t>||t</a:t>
            </a:r>
            <a:r>
              <a:rPr lang="en-US" altLang="zh-CN" baseline="-25000" dirty="0" smtClean="0"/>
              <a:t>1</a:t>
            </a:r>
            <a:r>
              <a:rPr lang="en-US" altLang="zh-CN" dirty="0" smtClean="0"/>
              <a:t>||t</a:t>
            </a:r>
            <a:r>
              <a:rPr lang="en-US" altLang="zh-CN" baseline="-25000" dirty="0" smtClean="0"/>
              <a:t>2</a:t>
            </a:r>
            <a:r>
              <a:rPr lang="en-US" altLang="zh-CN" dirty="0" smtClean="0"/>
              <a:t>||t</a:t>
            </a:r>
            <a:r>
              <a:rPr lang="en-US" altLang="zh-CN" baseline="-25000" dirty="0" smtClean="0"/>
              <a:t>3</a:t>
            </a:r>
            <a:r>
              <a:rPr lang="en-US" altLang="zh-CN" dirty="0" smtClean="0"/>
              <a:t>||t</a:t>
            </a:r>
            <a:r>
              <a:rPr lang="en-US" altLang="zh-CN" baseline="-25000" dirty="0" smtClean="0"/>
              <a:t>4</a:t>
            </a:r>
          </a:p>
          <a:p>
            <a:pPr marL="914400" lvl="1" indent="-457200">
              <a:buFont typeface="+mj-lt"/>
              <a:buAutoNum type="arabicPeriod"/>
            </a:pPr>
            <a:r>
              <a:rPr lang="zh-CN" altLang="en-US" dirty="0" smtClean="0"/>
              <a:t>将</a:t>
            </a:r>
            <a:r>
              <a:rPr lang="en-US" altLang="zh-CN" dirty="0" smtClean="0"/>
              <a:t>c</a:t>
            </a:r>
            <a:r>
              <a:rPr lang="zh-CN" altLang="en-US" dirty="0" smtClean="0"/>
              <a:t>拆分成</a:t>
            </a:r>
            <a:r>
              <a:rPr lang="en-US" altLang="zh-CN" dirty="0" smtClean="0"/>
              <a:t>5</a:t>
            </a:r>
            <a:r>
              <a:rPr lang="zh-CN" altLang="en-US" dirty="0" smtClean="0"/>
              <a:t>个</a:t>
            </a:r>
            <a:r>
              <a:rPr lang="en-US" altLang="zh-CN" dirty="0" smtClean="0"/>
              <a:t>32</a:t>
            </a:r>
            <a:r>
              <a:rPr lang="zh-CN" altLang="en-US" dirty="0" smtClean="0"/>
              <a:t>比特分组：</a:t>
            </a:r>
            <a:r>
              <a:rPr lang="en-US" altLang="zh-CN" dirty="0" smtClean="0"/>
              <a:t>c= c</a:t>
            </a:r>
            <a:r>
              <a:rPr lang="en-US" altLang="zh-CN" baseline="-25000" dirty="0" smtClean="0"/>
              <a:t>0</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smtClean="0"/>
              <a:t>||c</a:t>
            </a:r>
            <a:r>
              <a:rPr lang="en-US" altLang="zh-CN" baseline="-25000" dirty="0" smtClean="0"/>
              <a:t>3</a:t>
            </a:r>
            <a:r>
              <a:rPr lang="en-US" altLang="zh-CN" dirty="0" smtClean="0"/>
              <a:t>||c</a:t>
            </a:r>
            <a:r>
              <a:rPr lang="en-US" altLang="zh-CN" baseline="-25000" dirty="0" smtClean="0"/>
              <a:t>4</a:t>
            </a:r>
          </a:p>
          <a:p>
            <a:pPr marL="914400" lvl="1" indent="-457200">
              <a:buFont typeface="+mj-lt"/>
              <a:buAutoNum type="arabicPeriod"/>
            </a:pPr>
            <a:r>
              <a:rPr lang="zh-CN" altLang="en-US" dirty="0" smtClean="0"/>
              <a:t>对</a:t>
            </a:r>
            <a:r>
              <a:rPr lang="en-US" altLang="zh-CN" dirty="0" err="1" smtClean="0"/>
              <a:t>i</a:t>
            </a:r>
            <a:r>
              <a:rPr lang="en-US" altLang="zh-CN" dirty="0" smtClean="0"/>
              <a:t>=0~4</a:t>
            </a:r>
            <a:r>
              <a:rPr lang="zh-CN" altLang="en-US" dirty="0" smtClean="0"/>
              <a:t>，</a:t>
            </a:r>
            <a:r>
              <a:rPr lang="en-US" altLang="zh-CN" dirty="0" smtClean="0"/>
              <a:t>x</a:t>
            </a:r>
            <a:r>
              <a:rPr lang="en-US" altLang="zh-CN" baseline="-25000" dirty="0" smtClean="0"/>
              <a:t>i</a:t>
            </a:r>
            <a:r>
              <a:rPr lang="en-US" altLang="zh-CN" dirty="0" smtClean="0"/>
              <a:t>=</a:t>
            </a:r>
            <a:r>
              <a:rPr lang="en-US" altLang="zh-CN" dirty="0" err="1" smtClean="0"/>
              <a:t>t</a:t>
            </a:r>
            <a:r>
              <a:rPr lang="en-US" altLang="zh-CN" baseline="-25000" dirty="0" err="1" smtClean="0"/>
              <a:t>i</a:t>
            </a:r>
            <a:r>
              <a:rPr lang="en-US" altLang="zh-CN" dirty="0" smtClean="0">
                <a:sym typeface="Symbol"/>
              </a:rPr>
              <a:t>  </a:t>
            </a:r>
            <a:r>
              <a:rPr lang="en-US" altLang="zh-CN" dirty="0" err="1" smtClean="0"/>
              <a:t>c</a:t>
            </a:r>
            <a:r>
              <a:rPr lang="en-US" altLang="zh-CN" baseline="-25000" dirty="0" err="1" smtClean="0"/>
              <a:t>i</a:t>
            </a:r>
            <a:endParaRPr lang="en-US" altLang="zh-CN" baseline="-25000" dirty="0" smtClean="0"/>
          </a:p>
          <a:p>
            <a:pPr marL="914400" lvl="1" indent="-457200">
              <a:buFont typeface="+mj-lt"/>
              <a:buAutoNum type="arabicPeriod"/>
            </a:pPr>
            <a:r>
              <a:rPr lang="zh-CN" altLang="en-US" dirty="0" smtClean="0"/>
              <a:t>对</a:t>
            </a:r>
            <a:r>
              <a:rPr lang="en-US" altLang="zh-CN" dirty="0" err="1" smtClean="0"/>
              <a:t>i</a:t>
            </a:r>
            <a:r>
              <a:rPr lang="en-US" altLang="zh-CN" dirty="0" smtClean="0"/>
              <a:t>=0~4</a:t>
            </a:r>
            <a:r>
              <a:rPr lang="zh-CN" altLang="en-US" dirty="0" smtClean="0"/>
              <a:t>，</a:t>
            </a:r>
            <a:endParaRPr lang="en-US" altLang="zh-CN" dirty="0" smtClean="0"/>
          </a:p>
          <a:p>
            <a:pPr marL="1371600" lvl="2" indent="-457200">
              <a:buFont typeface="+mj-lt"/>
              <a:buAutoNum type="alphaLcPeriod"/>
            </a:pPr>
            <a:r>
              <a:rPr lang="en-US" altLang="zh-CN" sz="2400" dirty="0" smtClean="0"/>
              <a:t>b</a:t>
            </a:r>
            <a:r>
              <a:rPr lang="en-US" altLang="zh-CN" sz="2400" baseline="-25000" dirty="0" smtClean="0"/>
              <a:t>1</a:t>
            </a:r>
            <a:r>
              <a:rPr lang="en-US" altLang="zh-CN" sz="2400" dirty="0" smtClean="0"/>
              <a:t>=c</a:t>
            </a:r>
            <a:r>
              <a:rPr lang="en-US" altLang="zh-CN" sz="2400" baseline="-25000" dirty="0" smtClean="0"/>
              <a:t>(i+4)mod 5</a:t>
            </a:r>
            <a:r>
              <a:rPr lang="en-US" altLang="zh-CN" sz="2400" dirty="0" smtClean="0"/>
              <a:t>, b</a:t>
            </a:r>
            <a:r>
              <a:rPr lang="en-US" altLang="zh-CN" sz="2400" baseline="-25000" dirty="0" smtClean="0"/>
              <a:t>2</a:t>
            </a:r>
            <a:r>
              <a:rPr lang="en-US" altLang="zh-CN" sz="2400" dirty="0" smtClean="0"/>
              <a:t>=c</a:t>
            </a:r>
            <a:r>
              <a:rPr lang="en-US" altLang="zh-CN" sz="2400" baseline="-25000" dirty="0" smtClean="0"/>
              <a:t>(i+3)mod 5</a:t>
            </a:r>
          </a:p>
          <a:p>
            <a:pPr marL="1371600" lvl="2" indent="-457200">
              <a:buFont typeface="+mj-lt"/>
              <a:buAutoNum type="alphaLcPeriod"/>
            </a:pPr>
            <a:r>
              <a:rPr lang="en-US" altLang="zh-CN" sz="2400" dirty="0" smtClean="0"/>
              <a:t>a</a:t>
            </a:r>
            <a:r>
              <a:rPr lang="en-US" altLang="zh-CN" sz="2400" baseline="-25000" dirty="0" smtClean="0"/>
              <a:t>1</a:t>
            </a:r>
            <a:r>
              <a:rPr lang="en-US" altLang="zh-CN" sz="2400" dirty="0" smtClean="0"/>
              <a:t>=x</a:t>
            </a:r>
            <a:r>
              <a:rPr lang="en-US" altLang="zh-CN" sz="2400" baseline="-25000" dirty="0" smtClean="0"/>
              <a:t>i</a:t>
            </a:r>
            <a:r>
              <a:rPr lang="en-US" altLang="zh-CN" sz="2400" dirty="0" smtClean="0"/>
              <a:t>, a</a:t>
            </a:r>
            <a:r>
              <a:rPr lang="en-US" altLang="zh-CN" sz="2400" baseline="-25000" dirty="0" smtClean="0"/>
              <a:t>2</a:t>
            </a:r>
            <a:r>
              <a:rPr lang="en-US" altLang="zh-CN" sz="2400" dirty="0" smtClean="0"/>
              <a:t>=x</a:t>
            </a:r>
            <a:r>
              <a:rPr lang="en-US" altLang="zh-CN" sz="2400" baseline="-25000" dirty="0" smtClean="0"/>
              <a:t>(i+1)mod 5</a:t>
            </a:r>
            <a:r>
              <a:rPr lang="en-US" altLang="zh-CN" sz="2400" dirty="0" smtClean="0">
                <a:sym typeface="Symbol"/>
              </a:rPr>
              <a:t>  </a:t>
            </a:r>
            <a:r>
              <a:rPr lang="en-US" altLang="zh-CN" sz="2400" dirty="0" smtClean="0"/>
              <a:t>x</a:t>
            </a:r>
            <a:r>
              <a:rPr lang="en-US" altLang="zh-CN" sz="2400" baseline="-25000" dirty="0" smtClean="0"/>
              <a:t>(i+4)mod 5</a:t>
            </a:r>
          </a:p>
          <a:p>
            <a:pPr marL="1371600" lvl="2" indent="-457200">
              <a:buFont typeface="+mj-lt"/>
              <a:buAutoNum type="alphaLcPeriod"/>
            </a:pPr>
            <a:r>
              <a:rPr lang="en-US" altLang="zh-CN" sz="2400" dirty="0" smtClean="0"/>
              <a:t>A=a</a:t>
            </a:r>
            <a:r>
              <a:rPr lang="en-US" altLang="zh-CN" sz="2400" baseline="-25000" dirty="0" smtClean="0"/>
              <a:t>1</a:t>
            </a:r>
            <a:r>
              <a:rPr lang="en-US" altLang="zh-CN" sz="2400" dirty="0" smtClean="0"/>
              <a:t>||a</a:t>
            </a:r>
            <a:r>
              <a:rPr lang="en-US" altLang="zh-CN" sz="2400" baseline="-25000" dirty="0" smtClean="0"/>
              <a:t>2</a:t>
            </a:r>
            <a:r>
              <a:rPr lang="en-US" altLang="zh-CN" sz="2400" dirty="0" smtClean="0"/>
              <a:t>, B=b'</a:t>
            </a:r>
            <a:r>
              <a:rPr lang="en-US" altLang="zh-CN" sz="2400" baseline="-25000" dirty="0" smtClean="0"/>
              <a:t>1</a:t>
            </a:r>
            <a:r>
              <a:rPr lang="en-US" altLang="zh-CN" sz="2400" dirty="0" smtClean="0"/>
              <a:t>||b</a:t>
            </a:r>
            <a:r>
              <a:rPr lang="en-US" altLang="zh-CN" sz="2400" baseline="-25000" dirty="0" smtClean="0"/>
              <a:t>2</a:t>
            </a:r>
            <a:r>
              <a:rPr lang="en-US" altLang="zh-CN" sz="2400" dirty="0" smtClean="0"/>
              <a:t>, </a:t>
            </a:r>
            <a:r>
              <a:rPr lang="zh-CN" altLang="en-US" sz="2400" dirty="0" smtClean="0"/>
              <a:t>其中</a:t>
            </a:r>
            <a:r>
              <a:rPr lang="en-US" altLang="zh-CN" sz="2400" dirty="0" smtClean="0"/>
              <a:t>b'</a:t>
            </a:r>
            <a:r>
              <a:rPr lang="en-US" altLang="zh-CN" sz="2400" baseline="-25000" dirty="0" smtClean="0"/>
              <a:t>1</a:t>
            </a:r>
            <a:r>
              <a:rPr lang="zh-CN" altLang="en-US" sz="2400" dirty="0" smtClean="0"/>
              <a:t>是</a:t>
            </a:r>
            <a:r>
              <a:rPr lang="en-US" altLang="zh-CN" sz="2400" dirty="0" smtClean="0"/>
              <a:t>b</a:t>
            </a:r>
            <a:r>
              <a:rPr lang="en-US" altLang="zh-CN" sz="2400" baseline="-25000" dirty="0" smtClean="0"/>
              <a:t>1</a:t>
            </a:r>
            <a:r>
              <a:rPr lang="zh-CN" altLang="en-US" sz="2400" dirty="0" smtClean="0"/>
              <a:t>的最低</a:t>
            </a:r>
            <a:r>
              <a:rPr lang="en-US" altLang="zh-CN" sz="2400" dirty="0" smtClean="0"/>
              <a:t>24</a:t>
            </a:r>
            <a:r>
              <a:rPr lang="zh-CN" altLang="en-US" sz="2400" dirty="0" smtClean="0"/>
              <a:t>个有效位</a:t>
            </a:r>
            <a:endParaRPr lang="en-US" altLang="zh-CN" sz="2400" dirty="0" smtClean="0"/>
          </a:p>
          <a:p>
            <a:pPr marL="1371600" lvl="2" indent="-457200">
              <a:buFont typeface="+mj-lt"/>
              <a:buAutoNum type="alphaLcPeriod"/>
            </a:pPr>
            <a:r>
              <a:rPr lang="en-US" altLang="zh-CN" sz="2400" dirty="0" err="1" smtClean="0"/>
              <a:t>y</a:t>
            </a:r>
            <a:r>
              <a:rPr lang="en-US" altLang="zh-CN" sz="2400" baseline="-25000" dirty="0" err="1" smtClean="0"/>
              <a:t>i</a:t>
            </a:r>
            <a:r>
              <a:rPr lang="en-US" altLang="zh-CN" sz="2400" dirty="0" smtClean="0"/>
              <a:t>=DES</a:t>
            </a:r>
            <a:r>
              <a:rPr lang="en-US" altLang="zh-CN" sz="2400" baseline="-25000" dirty="0" smtClean="0"/>
              <a:t>B</a:t>
            </a:r>
            <a:r>
              <a:rPr lang="en-US" altLang="zh-CN" sz="2400" dirty="0" smtClean="0"/>
              <a:t>(A)</a:t>
            </a:r>
          </a:p>
          <a:p>
            <a:pPr marL="1371600" lvl="2" indent="-457200">
              <a:buFont typeface="+mj-lt"/>
              <a:buAutoNum type="alphaLcPeriod"/>
            </a:pPr>
            <a:r>
              <a:rPr lang="zh-CN" altLang="en-US" sz="2400" dirty="0" smtClean="0"/>
              <a:t>将</a:t>
            </a:r>
            <a:r>
              <a:rPr lang="en-US" altLang="zh-CN" sz="2400" dirty="0" err="1" smtClean="0"/>
              <a:t>y</a:t>
            </a:r>
            <a:r>
              <a:rPr lang="en-US" altLang="zh-CN" sz="2400" baseline="-25000" dirty="0" err="1" smtClean="0"/>
              <a:t>i</a:t>
            </a:r>
            <a:r>
              <a:rPr lang="zh-CN" altLang="en-US" sz="2400" dirty="0" smtClean="0"/>
              <a:t>拆分成</a:t>
            </a:r>
            <a:r>
              <a:rPr lang="en-US" altLang="zh-CN" sz="2400" dirty="0" smtClean="0"/>
              <a:t>2</a:t>
            </a:r>
            <a:r>
              <a:rPr lang="zh-CN" altLang="en-US" sz="2400" dirty="0" smtClean="0"/>
              <a:t>个</a:t>
            </a:r>
            <a:r>
              <a:rPr lang="en-US" altLang="zh-CN" sz="2400" dirty="0" smtClean="0"/>
              <a:t>32</a:t>
            </a:r>
            <a:r>
              <a:rPr lang="zh-CN" altLang="en-US" sz="2400" dirty="0" smtClean="0"/>
              <a:t>比特分组：</a:t>
            </a:r>
            <a:r>
              <a:rPr lang="en-US" altLang="zh-CN" sz="2400" dirty="0" err="1" smtClean="0"/>
              <a:t>y</a:t>
            </a:r>
            <a:r>
              <a:rPr lang="en-US" altLang="zh-CN" sz="2400" baseline="-25000" dirty="0" err="1" smtClean="0"/>
              <a:t>i</a:t>
            </a:r>
            <a:r>
              <a:rPr lang="en-US" altLang="zh-CN" sz="2400" dirty="0" smtClean="0"/>
              <a:t>=L</a:t>
            </a:r>
            <a:r>
              <a:rPr lang="en-US" altLang="zh-CN" sz="2400" baseline="-25000" dirty="0" smtClean="0"/>
              <a:t>i</a:t>
            </a:r>
            <a:r>
              <a:rPr lang="en-US" altLang="zh-CN" sz="2400" dirty="0" smtClean="0"/>
              <a:t>||</a:t>
            </a:r>
            <a:r>
              <a:rPr lang="en-US" altLang="zh-CN" sz="2400" dirty="0" err="1" smtClean="0"/>
              <a:t>R</a:t>
            </a:r>
            <a:r>
              <a:rPr lang="en-US" altLang="zh-CN" sz="2400" baseline="-25000" dirty="0" err="1" smtClean="0"/>
              <a:t>i</a:t>
            </a:r>
            <a:endParaRPr lang="en-US" altLang="zh-CN" sz="2400" baseline="-25000" dirty="0" smtClean="0"/>
          </a:p>
          <a:p>
            <a:pPr marL="914400" lvl="1" indent="-457200">
              <a:buFont typeface="+mj-lt"/>
              <a:buAutoNum type="arabicPeriod"/>
            </a:pPr>
            <a:r>
              <a:rPr lang="zh-CN" altLang="en-US" dirty="0" smtClean="0"/>
              <a:t>对</a:t>
            </a:r>
            <a:r>
              <a:rPr lang="en-US" altLang="zh-CN" dirty="0" err="1" smtClean="0"/>
              <a:t>i</a:t>
            </a:r>
            <a:r>
              <a:rPr lang="en-US" altLang="zh-CN" dirty="0" smtClean="0"/>
              <a:t>=0~4</a:t>
            </a:r>
            <a:r>
              <a:rPr lang="zh-CN" altLang="en-US" dirty="0" smtClean="0"/>
              <a:t>，</a:t>
            </a:r>
            <a:r>
              <a:rPr lang="en-US" altLang="zh-CN" dirty="0" err="1" smtClean="0"/>
              <a:t>zi</a:t>
            </a:r>
            <a:r>
              <a:rPr lang="en-US" altLang="zh-CN" dirty="0" smtClean="0"/>
              <a:t>=Li</a:t>
            </a:r>
            <a:r>
              <a:rPr lang="en-US" altLang="zh-CN" dirty="0" smtClean="0">
                <a:sym typeface="Symbol"/>
              </a:rPr>
              <a:t>  </a:t>
            </a:r>
            <a:r>
              <a:rPr lang="en-US" altLang="zh-CN" dirty="0" smtClean="0"/>
              <a:t>R(i+2)mod 5</a:t>
            </a:r>
            <a:r>
              <a:rPr lang="en-US" altLang="zh-CN" dirty="0" smtClean="0">
                <a:sym typeface="Symbol"/>
              </a:rPr>
              <a:t>  </a:t>
            </a:r>
            <a:r>
              <a:rPr lang="en-US" altLang="zh-CN" dirty="0" smtClean="0"/>
              <a:t>L(i+3)mod 5</a:t>
            </a:r>
          </a:p>
          <a:p>
            <a:pPr marL="914400" lvl="1" indent="-457200">
              <a:buFont typeface="+mj-lt"/>
              <a:buAutoNum type="arabicPeriod"/>
            </a:pPr>
            <a:r>
              <a:rPr lang="zh-CN" altLang="en-US" dirty="0" smtClean="0"/>
              <a:t>输出</a:t>
            </a:r>
            <a:r>
              <a:rPr lang="en-US" altLang="zh-CN" dirty="0" smtClean="0"/>
              <a:t>G(</a:t>
            </a:r>
            <a:r>
              <a:rPr lang="en-US" altLang="zh-CN" dirty="0" err="1" smtClean="0"/>
              <a:t>t,c</a:t>
            </a:r>
            <a:r>
              <a:rPr lang="en-US" altLang="zh-CN" dirty="0" smtClean="0"/>
              <a:t>)=z</a:t>
            </a:r>
            <a:r>
              <a:rPr lang="en-US" altLang="zh-CN" baseline="-25000" dirty="0" smtClean="0"/>
              <a:t>0</a:t>
            </a:r>
            <a:r>
              <a:rPr lang="en-US" altLang="zh-CN" dirty="0" smtClean="0"/>
              <a:t>||z</a:t>
            </a:r>
            <a:r>
              <a:rPr lang="en-US" altLang="zh-CN" baseline="-25000" dirty="0" smtClean="0"/>
              <a:t>1</a:t>
            </a:r>
            <a:r>
              <a:rPr lang="en-US" altLang="zh-CN" dirty="0" smtClean="0"/>
              <a:t>||z</a:t>
            </a:r>
            <a:r>
              <a:rPr lang="en-US" altLang="zh-CN" baseline="-25000" dirty="0" smtClean="0"/>
              <a:t>2</a:t>
            </a:r>
            <a:r>
              <a:rPr lang="en-US" altLang="zh-CN" dirty="0" smtClean="0"/>
              <a:t>||z</a:t>
            </a:r>
            <a:r>
              <a:rPr lang="en-US" altLang="zh-CN" baseline="-25000" dirty="0" smtClean="0"/>
              <a:t>3</a:t>
            </a:r>
            <a:r>
              <a:rPr lang="en-US" altLang="zh-CN" dirty="0" smtClean="0"/>
              <a:t>||z</a:t>
            </a:r>
            <a:r>
              <a:rPr lang="en-US" altLang="zh-CN" baseline="-25000" dirty="0" smtClean="0"/>
              <a:t>4</a:t>
            </a:r>
            <a:endParaRPr lang="en-US" altLang="zh-CN" dirty="0" smtClean="0"/>
          </a:p>
          <a:p>
            <a:endParaRPr lang="en-US" altLang="zh-CN" dirty="0" smtClean="0"/>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4439158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FIPS</a:t>
            </a:r>
            <a:r>
              <a:rPr lang="zh-CN" altLang="en-US" dirty="0" smtClean="0"/>
              <a:t> </a:t>
            </a:r>
            <a:r>
              <a:rPr lang="en-US" altLang="zh-CN" dirty="0" smtClean="0"/>
              <a:t>186</a:t>
            </a:r>
            <a:r>
              <a:rPr lang="zh-CN" altLang="en-US" dirty="0" smtClean="0"/>
              <a:t>生成器 续</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10000"/>
              </a:lnSpc>
            </a:pPr>
            <a:r>
              <a:rPr lang="zh-CN" altLang="en-US" dirty="0" smtClean="0">
                <a:solidFill>
                  <a:srgbClr val="FF0000"/>
                </a:solidFill>
              </a:rPr>
              <a:t>用于生成</a:t>
            </a:r>
            <a:r>
              <a:rPr lang="en-US" altLang="zh-CN" dirty="0" smtClean="0">
                <a:solidFill>
                  <a:srgbClr val="FF0000"/>
                </a:solidFill>
              </a:rPr>
              <a:t>DSA</a:t>
            </a:r>
            <a:r>
              <a:rPr lang="zh-CN" altLang="en-US" dirty="0" smtClean="0">
                <a:solidFill>
                  <a:srgbClr val="FF0000"/>
                </a:solidFill>
              </a:rPr>
              <a:t>私钥的</a:t>
            </a:r>
            <a:r>
              <a:rPr lang="en-US" altLang="zh-CN" dirty="0" smtClean="0">
                <a:solidFill>
                  <a:srgbClr val="FF0000"/>
                </a:solidFill>
              </a:rPr>
              <a:t>FIPS</a:t>
            </a:r>
            <a:r>
              <a:rPr lang="zh-CN" altLang="en-US" dirty="0" smtClean="0">
                <a:solidFill>
                  <a:srgbClr val="FF0000"/>
                </a:solidFill>
              </a:rPr>
              <a:t> </a:t>
            </a:r>
            <a:r>
              <a:rPr lang="en-US" altLang="zh-CN" dirty="0" smtClean="0">
                <a:solidFill>
                  <a:srgbClr val="FF0000"/>
                </a:solidFill>
              </a:rPr>
              <a:t>186</a:t>
            </a:r>
          </a:p>
          <a:p>
            <a:pPr lvl="1">
              <a:lnSpc>
                <a:spcPct val="110000"/>
              </a:lnSpc>
            </a:pPr>
            <a:r>
              <a:rPr lang="zh-CN" altLang="en-US" dirty="0" smtClean="0"/>
              <a:t>输入：整数</a:t>
            </a:r>
            <a:r>
              <a:rPr lang="en-US" altLang="zh-CN" dirty="0" smtClean="0"/>
              <a:t>m</a:t>
            </a:r>
            <a:r>
              <a:rPr lang="zh-CN" altLang="en-US" dirty="0" smtClean="0"/>
              <a:t>，</a:t>
            </a:r>
            <a:r>
              <a:rPr lang="en-US" altLang="zh-CN" dirty="0" smtClean="0"/>
              <a:t>160</a:t>
            </a:r>
            <a:r>
              <a:rPr lang="zh-CN" altLang="en-US" dirty="0" smtClean="0"/>
              <a:t>比特素数</a:t>
            </a:r>
            <a:r>
              <a:rPr lang="en-US" altLang="zh-CN" dirty="0" smtClean="0"/>
              <a:t>q</a:t>
            </a:r>
          </a:p>
          <a:p>
            <a:pPr lvl="1">
              <a:lnSpc>
                <a:spcPct val="110000"/>
              </a:lnSpc>
            </a:pPr>
            <a:r>
              <a:rPr lang="zh-CN" altLang="en-US" dirty="0" smtClean="0"/>
              <a:t>输出：区间</a:t>
            </a:r>
            <a:r>
              <a:rPr lang="en-US" altLang="zh-CN" dirty="0" smtClean="0"/>
              <a:t>[0,q-1]</a:t>
            </a:r>
            <a:r>
              <a:rPr lang="zh-CN" altLang="en-US" dirty="0" smtClean="0"/>
              <a:t>中的</a:t>
            </a:r>
            <a:r>
              <a:rPr lang="en-US" altLang="zh-CN" dirty="0" smtClean="0"/>
              <a:t>m</a:t>
            </a:r>
            <a:r>
              <a:rPr lang="zh-CN" altLang="en-US" dirty="0" smtClean="0"/>
              <a:t>个伪随机数</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m</a:t>
            </a:r>
            <a:r>
              <a:rPr lang="zh-CN" altLang="en-US" dirty="0" smtClean="0"/>
              <a:t>，用做私钥</a:t>
            </a:r>
            <a:endParaRPr lang="en-US" altLang="zh-CN" dirty="0" smtClean="0"/>
          </a:p>
          <a:p>
            <a:pPr lvl="1">
              <a:lnSpc>
                <a:spcPct val="110000"/>
              </a:lnSpc>
            </a:pPr>
            <a:r>
              <a:rPr lang="zh-CN" altLang="en-US" dirty="0" smtClean="0"/>
              <a:t>算法：</a:t>
            </a:r>
            <a:endParaRPr lang="en-US" altLang="zh-CN" dirty="0" smtClean="0"/>
          </a:p>
          <a:p>
            <a:pPr marL="857250" lvl="1" indent="-457200">
              <a:lnSpc>
                <a:spcPct val="110000"/>
              </a:lnSpc>
              <a:buFont typeface="+mj-lt"/>
              <a:buAutoNum type="arabicPeriod"/>
            </a:pPr>
            <a:r>
              <a:rPr lang="zh-CN" altLang="en-US" dirty="0" smtClean="0"/>
              <a:t>任选整数</a:t>
            </a:r>
            <a:r>
              <a:rPr lang="en-US" altLang="zh-CN" dirty="0" smtClean="0"/>
              <a:t>b</a:t>
            </a:r>
            <a:r>
              <a:rPr lang="zh-CN" altLang="en-US" dirty="0" smtClean="0"/>
              <a:t>。若使用基于</a:t>
            </a:r>
            <a:r>
              <a:rPr lang="en-US" altLang="zh-CN" dirty="0" smtClean="0"/>
              <a:t>SHA-1</a:t>
            </a:r>
            <a:r>
              <a:rPr lang="zh-CN" altLang="en-US" dirty="0" smtClean="0"/>
              <a:t>的单向函数，</a:t>
            </a:r>
            <a:r>
              <a:rPr lang="en-US" altLang="zh-CN" dirty="0" smtClean="0"/>
              <a:t>160≤b≤512</a:t>
            </a:r>
            <a:r>
              <a:rPr lang="zh-CN" altLang="en-US" dirty="0" smtClean="0"/>
              <a:t>；若使用基于</a:t>
            </a:r>
            <a:r>
              <a:rPr lang="en-US" altLang="zh-CN" dirty="0" smtClean="0"/>
              <a:t>DES</a:t>
            </a:r>
            <a:r>
              <a:rPr lang="zh-CN" altLang="en-US" dirty="0" smtClean="0"/>
              <a:t>的单向函数，则</a:t>
            </a:r>
            <a:r>
              <a:rPr lang="en-US" altLang="zh-CN" dirty="0" smtClean="0"/>
              <a:t>b=160</a:t>
            </a:r>
          </a:p>
          <a:p>
            <a:pPr marL="857250" lvl="1" indent="-457200">
              <a:lnSpc>
                <a:spcPct val="110000"/>
              </a:lnSpc>
              <a:buFont typeface="+mj-lt"/>
              <a:buAutoNum type="arabicPeriod"/>
            </a:pPr>
            <a:r>
              <a:rPr lang="zh-CN" altLang="en-US" dirty="0" smtClean="0"/>
              <a:t>生成一个秘密的随机的</a:t>
            </a:r>
            <a:r>
              <a:rPr lang="en-US" altLang="zh-CN" dirty="0" smtClean="0"/>
              <a:t>b</a:t>
            </a:r>
            <a:r>
              <a:rPr lang="zh-CN" altLang="en-US" dirty="0" smtClean="0"/>
              <a:t>比特种子</a:t>
            </a:r>
            <a:r>
              <a:rPr lang="en-US" altLang="zh-CN" dirty="0" smtClean="0"/>
              <a:t>s</a:t>
            </a:r>
          </a:p>
          <a:p>
            <a:pPr marL="857250" lvl="1" indent="-457200">
              <a:lnSpc>
                <a:spcPct val="110000"/>
              </a:lnSpc>
              <a:buFont typeface="+mj-lt"/>
              <a:buAutoNum type="arabicPeriod"/>
            </a:pPr>
            <a:r>
              <a:rPr lang="zh-CN" altLang="en-US" dirty="0" smtClean="0"/>
              <a:t>令</a:t>
            </a:r>
            <a:r>
              <a:rPr lang="en-US" altLang="zh-CN" dirty="0" smtClean="0"/>
              <a:t>160</a:t>
            </a:r>
            <a:r>
              <a:rPr lang="zh-CN" altLang="en-US" dirty="0" smtClean="0"/>
              <a:t>比特串</a:t>
            </a:r>
            <a:r>
              <a:rPr lang="en-US" altLang="zh-CN" dirty="0" smtClean="0"/>
              <a:t>t=67452301 efcdab89 98badcfe 10325476 c3d2e1f0</a:t>
            </a:r>
          </a:p>
          <a:p>
            <a:pPr marL="857250" lvl="1" indent="-457200">
              <a:lnSpc>
                <a:spcPct val="110000"/>
              </a:lnSpc>
              <a:buFont typeface="+mj-lt"/>
              <a:buAutoNum type="arabicPeriod"/>
            </a:pPr>
            <a:r>
              <a:rPr lang="zh-CN" altLang="en-US" dirty="0" smtClean="0"/>
              <a:t>对</a:t>
            </a:r>
            <a:r>
              <a:rPr lang="en-US" altLang="zh-CN" dirty="0" err="1" smtClean="0"/>
              <a:t>i</a:t>
            </a:r>
            <a:r>
              <a:rPr lang="en-US" altLang="zh-CN" dirty="0" smtClean="0"/>
              <a:t>=1~m</a:t>
            </a:r>
            <a:r>
              <a:rPr lang="zh-CN" altLang="en-US" dirty="0" smtClean="0"/>
              <a:t>，</a:t>
            </a:r>
            <a:endParaRPr lang="en-US" altLang="zh-CN" dirty="0" smtClean="0"/>
          </a:p>
          <a:p>
            <a:pPr marL="1314450" lvl="2" indent="-457200">
              <a:lnSpc>
                <a:spcPct val="110000"/>
              </a:lnSpc>
              <a:buFont typeface="+mj-lt"/>
              <a:buAutoNum type="alphaLcPeriod"/>
            </a:pPr>
            <a:r>
              <a:rPr lang="zh-CN" altLang="en-US" sz="2400" dirty="0" smtClean="0"/>
              <a:t>（可选的用户输入）选择一个</a:t>
            </a:r>
            <a:r>
              <a:rPr lang="en-US" altLang="zh-CN" sz="2400" dirty="0" smtClean="0"/>
              <a:t>b</a:t>
            </a:r>
            <a:r>
              <a:rPr lang="zh-CN" altLang="en-US" sz="2400" dirty="0" smtClean="0"/>
              <a:t>比特串</a:t>
            </a:r>
            <a:r>
              <a:rPr lang="en-US" altLang="zh-CN" sz="2400" dirty="0" err="1" smtClean="0"/>
              <a:t>y</a:t>
            </a:r>
            <a:r>
              <a:rPr lang="en-US" altLang="zh-CN" sz="2400" baseline="-25000" dirty="0" err="1" smtClean="0"/>
              <a:t>i</a:t>
            </a:r>
            <a:r>
              <a:rPr lang="zh-CN" altLang="en-US" sz="2400" dirty="0" smtClean="0"/>
              <a:t>，或置</a:t>
            </a:r>
            <a:r>
              <a:rPr lang="en-US" altLang="zh-CN" sz="2400" dirty="0" err="1" smtClean="0"/>
              <a:t>y</a:t>
            </a:r>
            <a:r>
              <a:rPr lang="en-US" altLang="zh-CN" sz="2400" baseline="-25000" dirty="0" err="1" smtClean="0"/>
              <a:t>i</a:t>
            </a:r>
            <a:r>
              <a:rPr lang="en-US" altLang="zh-CN" sz="2400" dirty="0" smtClean="0"/>
              <a:t>=0</a:t>
            </a:r>
          </a:p>
          <a:p>
            <a:pPr marL="1314450" lvl="2" indent="-457200">
              <a:lnSpc>
                <a:spcPct val="110000"/>
              </a:lnSpc>
              <a:buFont typeface="+mj-lt"/>
              <a:buAutoNum type="alphaLcPeriod"/>
            </a:pPr>
            <a:r>
              <a:rPr lang="en-US" altLang="zh-CN" sz="2400" dirty="0" err="1" smtClean="0"/>
              <a:t>z</a:t>
            </a:r>
            <a:r>
              <a:rPr lang="en-US" altLang="zh-CN" sz="2400" baseline="-25000" dirty="0" err="1" smtClean="0"/>
              <a:t>i</a:t>
            </a:r>
            <a:r>
              <a:rPr lang="en-US" altLang="zh-CN" sz="2400" dirty="0" smtClean="0"/>
              <a:t>=(</a:t>
            </a:r>
            <a:r>
              <a:rPr lang="en-US" altLang="zh-CN" sz="2400" dirty="0" err="1" smtClean="0"/>
              <a:t>s+y</a:t>
            </a:r>
            <a:r>
              <a:rPr lang="en-US" altLang="zh-CN" sz="2400" baseline="-25000" dirty="0" err="1" smtClean="0"/>
              <a:t>i</a:t>
            </a:r>
            <a:r>
              <a:rPr lang="en-US" altLang="zh-CN" sz="2400" dirty="0" smtClean="0"/>
              <a:t>) mod 2</a:t>
            </a:r>
            <a:r>
              <a:rPr lang="en-US" altLang="zh-CN" sz="2400" baseline="30000" dirty="0" smtClean="0"/>
              <a:t>b</a:t>
            </a:r>
          </a:p>
          <a:p>
            <a:pPr marL="1314450" lvl="2" indent="-457200">
              <a:lnSpc>
                <a:spcPct val="110000"/>
              </a:lnSpc>
              <a:buFont typeface="+mj-lt"/>
              <a:buAutoNum type="alphaLcPeriod"/>
            </a:pPr>
            <a:r>
              <a:rPr lang="en-US" altLang="zh-CN" sz="2400" dirty="0" err="1" smtClean="0"/>
              <a:t>a</a:t>
            </a:r>
            <a:r>
              <a:rPr lang="en-US" altLang="zh-CN" sz="2400" baseline="-25000" dirty="0" err="1" smtClean="0"/>
              <a:t>i</a:t>
            </a:r>
            <a:r>
              <a:rPr lang="en-US" altLang="zh-CN" sz="2400" dirty="0" smtClean="0"/>
              <a:t>=G(</a:t>
            </a:r>
            <a:r>
              <a:rPr lang="en-US" altLang="zh-CN" sz="2400" dirty="0" err="1" smtClean="0"/>
              <a:t>t,z</a:t>
            </a:r>
            <a:r>
              <a:rPr lang="en-US" altLang="zh-CN" sz="2400" baseline="-25000" dirty="0" err="1" smtClean="0"/>
              <a:t>i</a:t>
            </a:r>
            <a:r>
              <a:rPr lang="en-US" altLang="zh-CN" sz="2400" dirty="0" smtClean="0"/>
              <a:t>) mod q</a:t>
            </a:r>
          </a:p>
          <a:p>
            <a:pPr marL="1314450" lvl="2" indent="-457200">
              <a:lnSpc>
                <a:spcPct val="110000"/>
              </a:lnSpc>
              <a:buFont typeface="+mj-lt"/>
              <a:buAutoNum type="alphaLcPeriod"/>
            </a:pPr>
            <a:r>
              <a:rPr lang="en-US" altLang="zh-CN" sz="2400" dirty="0" smtClean="0"/>
              <a:t>s=(1+s+a</a:t>
            </a:r>
            <a:r>
              <a:rPr lang="en-US" altLang="zh-CN" sz="2400" baseline="-25000" dirty="0" smtClean="0"/>
              <a:t>i</a:t>
            </a:r>
            <a:r>
              <a:rPr lang="en-US" altLang="zh-CN" sz="2400" dirty="0" smtClean="0"/>
              <a:t>) mod 2</a:t>
            </a:r>
            <a:r>
              <a:rPr lang="en-US" altLang="zh-CN" sz="2400" baseline="30000" dirty="0" smtClean="0"/>
              <a:t>b</a:t>
            </a:r>
            <a:endParaRPr lang="en-US" altLang="zh-CN" sz="2400" dirty="0" smtClean="0"/>
          </a:p>
          <a:p>
            <a:pPr marL="857250" lvl="1" indent="-457200">
              <a:lnSpc>
                <a:spcPct val="110000"/>
              </a:lnSpc>
              <a:buFont typeface="+mj-lt"/>
              <a:buAutoNum type="arabicPeriod"/>
            </a:pPr>
            <a:r>
              <a:rPr lang="zh-CN" altLang="en-US" dirty="0" smtClean="0"/>
              <a:t>返回</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m</a:t>
            </a:r>
            <a:r>
              <a:rPr lang="en-US" altLang="zh-CN"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90674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FIPS</a:t>
            </a:r>
            <a:r>
              <a:rPr lang="zh-CN" altLang="en-US" dirty="0" smtClean="0"/>
              <a:t> </a:t>
            </a:r>
            <a:r>
              <a:rPr lang="en-US" altLang="zh-CN" dirty="0" smtClean="0"/>
              <a:t>186</a:t>
            </a:r>
            <a:r>
              <a:rPr lang="zh-CN" altLang="en-US" dirty="0" smtClean="0"/>
              <a:t>生成器 续</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solidFill>
                  <a:srgbClr val="FF0000"/>
                </a:solidFill>
              </a:rPr>
              <a:t>用于生成</a:t>
            </a:r>
            <a:r>
              <a:rPr lang="en-US" altLang="zh-CN" dirty="0" smtClean="0">
                <a:solidFill>
                  <a:srgbClr val="FF0000"/>
                </a:solidFill>
              </a:rPr>
              <a:t>DSA</a:t>
            </a:r>
            <a:r>
              <a:rPr lang="zh-CN" altLang="en-US" dirty="0" smtClean="0">
                <a:solidFill>
                  <a:srgbClr val="FF0000"/>
                </a:solidFill>
              </a:rPr>
              <a:t>每消息秘密数的</a:t>
            </a:r>
            <a:r>
              <a:rPr lang="en-US" altLang="zh-CN" dirty="0" smtClean="0">
                <a:solidFill>
                  <a:srgbClr val="FF0000"/>
                </a:solidFill>
              </a:rPr>
              <a:t>FIPS</a:t>
            </a:r>
            <a:r>
              <a:rPr lang="zh-CN" altLang="en-US" dirty="0" smtClean="0">
                <a:solidFill>
                  <a:srgbClr val="FF0000"/>
                </a:solidFill>
              </a:rPr>
              <a:t> </a:t>
            </a:r>
            <a:r>
              <a:rPr lang="en-US" altLang="zh-CN" dirty="0" smtClean="0">
                <a:solidFill>
                  <a:srgbClr val="FF0000"/>
                </a:solidFill>
              </a:rPr>
              <a:t>186</a:t>
            </a:r>
          </a:p>
          <a:p>
            <a:pPr lvl="1"/>
            <a:r>
              <a:rPr lang="zh-CN" altLang="en-US" sz="2200" dirty="0" smtClean="0"/>
              <a:t>输入：整数</a:t>
            </a:r>
            <a:r>
              <a:rPr lang="en-US" altLang="zh-CN" sz="2200" dirty="0" smtClean="0"/>
              <a:t>m</a:t>
            </a:r>
            <a:r>
              <a:rPr lang="zh-CN" altLang="en-US" sz="2200" dirty="0" smtClean="0"/>
              <a:t>，</a:t>
            </a:r>
            <a:r>
              <a:rPr lang="en-US" altLang="zh-CN" sz="2200" dirty="0" smtClean="0"/>
              <a:t>160</a:t>
            </a:r>
            <a:r>
              <a:rPr lang="zh-CN" altLang="en-US" sz="2200" dirty="0" smtClean="0"/>
              <a:t>比特素数</a:t>
            </a:r>
            <a:r>
              <a:rPr lang="en-US" altLang="zh-CN" sz="2200" dirty="0" smtClean="0"/>
              <a:t>q</a:t>
            </a:r>
          </a:p>
          <a:p>
            <a:pPr lvl="1"/>
            <a:r>
              <a:rPr lang="zh-CN" altLang="en-US" sz="2200" dirty="0" smtClean="0"/>
              <a:t>输出：区间</a:t>
            </a:r>
            <a:r>
              <a:rPr lang="en-US" altLang="zh-CN" sz="2200" dirty="0" smtClean="0"/>
              <a:t>[0,q-1]</a:t>
            </a:r>
            <a:r>
              <a:rPr lang="zh-CN" altLang="en-US" sz="2200" dirty="0" smtClean="0"/>
              <a:t>中的</a:t>
            </a:r>
            <a:r>
              <a:rPr lang="en-US" altLang="zh-CN" sz="2200" dirty="0" smtClean="0"/>
              <a:t>m</a:t>
            </a:r>
            <a:r>
              <a:rPr lang="zh-CN" altLang="en-US" sz="2200" dirty="0" smtClean="0"/>
              <a:t>个伪随机数</a:t>
            </a:r>
            <a:r>
              <a:rPr lang="en-US" altLang="zh-CN" sz="2200" dirty="0" smtClean="0"/>
              <a:t>k</a:t>
            </a:r>
            <a:r>
              <a:rPr lang="en-US" altLang="zh-CN" sz="2200" baseline="-25000" dirty="0" smtClean="0"/>
              <a:t>1</a:t>
            </a:r>
            <a:r>
              <a:rPr lang="en-US" altLang="zh-CN" sz="2200" dirty="0" smtClean="0"/>
              <a:t>,k</a:t>
            </a:r>
            <a:r>
              <a:rPr lang="en-US" altLang="zh-CN" sz="2200" baseline="-25000" dirty="0" smtClean="0"/>
              <a:t>2</a:t>
            </a:r>
            <a:r>
              <a:rPr lang="en-US" altLang="zh-CN" sz="2200" dirty="0" smtClean="0"/>
              <a:t>,…,k</a:t>
            </a:r>
            <a:r>
              <a:rPr lang="en-US" altLang="zh-CN" sz="2200" baseline="-25000" dirty="0" smtClean="0"/>
              <a:t>m</a:t>
            </a:r>
            <a:r>
              <a:rPr lang="zh-CN" altLang="en-US" sz="2200" dirty="0" smtClean="0"/>
              <a:t>，用做秘密数</a:t>
            </a:r>
            <a:endParaRPr lang="en-US" altLang="zh-CN" sz="2200" dirty="0" smtClean="0"/>
          </a:p>
          <a:p>
            <a:pPr lvl="1"/>
            <a:r>
              <a:rPr lang="zh-CN" altLang="en-US" sz="2200" dirty="0" smtClean="0"/>
              <a:t>算法：</a:t>
            </a:r>
            <a:endParaRPr lang="en-US" altLang="zh-CN" sz="2200" dirty="0" smtClean="0"/>
          </a:p>
          <a:p>
            <a:pPr marL="857250" lvl="1" indent="-457200">
              <a:buFont typeface="+mj-lt"/>
              <a:buAutoNum type="arabicPeriod"/>
            </a:pPr>
            <a:r>
              <a:rPr lang="zh-CN" altLang="en-US" sz="2200" dirty="0" smtClean="0"/>
              <a:t>任选整数</a:t>
            </a:r>
            <a:r>
              <a:rPr lang="en-US" altLang="zh-CN" sz="2200" dirty="0" smtClean="0"/>
              <a:t>b</a:t>
            </a:r>
            <a:r>
              <a:rPr lang="zh-CN" altLang="en-US" sz="2200" dirty="0" smtClean="0"/>
              <a:t>。若使用基于</a:t>
            </a:r>
            <a:r>
              <a:rPr lang="en-US" altLang="zh-CN" sz="2200" dirty="0" smtClean="0"/>
              <a:t>SHA-1</a:t>
            </a:r>
            <a:r>
              <a:rPr lang="zh-CN" altLang="en-US" sz="2200" dirty="0" smtClean="0"/>
              <a:t>的单向函数，</a:t>
            </a:r>
            <a:r>
              <a:rPr lang="en-US" altLang="zh-CN" sz="2200" dirty="0" smtClean="0"/>
              <a:t>160≤b≤512</a:t>
            </a:r>
            <a:r>
              <a:rPr lang="zh-CN" altLang="en-US" sz="2200" dirty="0" smtClean="0"/>
              <a:t>；若使用基于</a:t>
            </a:r>
            <a:r>
              <a:rPr lang="en-US" altLang="zh-CN" sz="2200" dirty="0" smtClean="0"/>
              <a:t>DES</a:t>
            </a:r>
            <a:r>
              <a:rPr lang="zh-CN" altLang="en-US" sz="2200" dirty="0" smtClean="0"/>
              <a:t>的单向函数，则</a:t>
            </a:r>
            <a:r>
              <a:rPr lang="en-US" altLang="zh-CN" sz="2200" dirty="0" smtClean="0"/>
              <a:t>b=160</a:t>
            </a:r>
          </a:p>
          <a:p>
            <a:pPr marL="857250" lvl="1" indent="-457200">
              <a:buFont typeface="+mj-lt"/>
              <a:buAutoNum type="arabicPeriod"/>
            </a:pPr>
            <a:r>
              <a:rPr lang="zh-CN" altLang="en-US" sz="2200" dirty="0" smtClean="0"/>
              <a:t>生成一个秘密的随机的</a:t>
            </a:r>
            <a:r>
              <a:rPr lang="en-US" altLang="zh-CN" sz="2200" dirty="0" smtClean="0"/>
              <a:t>b</a:t>
            </a:r>
            <a:r>
              <a:rPr lang="zh-CN" altLang="en-US" sz="2200" dirty="0" smtClean="0"/>
              <a:t>比特种子</a:t>
            </a:r>
            <a:r>
              <a:rPr lang="en-US" altLang="zh-CN" sz="2200" dirty="0" smtClean="0"/>
              <a:t>s</a:t>
            </a:r>
          </a:p>
          <a:p>
            <a:pPr marL="857250" lvl="1" indent="-457200">
              <a:buFont typeface="+mj-lt"/>
              <a:buAutoNum type="arabicPeriod"/>
            </a:pPr>
            <a:r>
              <a:rPr lang="zh-CN" altLang="en-US" sz="2200" dirty="0" smtClean="0"/>
              <a:t>令</a:t>
            </a:r>
            <a:r>
              <a:rPr lang="en-US" altLang="zh-CN" sz="2200" dirty="0" smtClean="0"/>
              <a:t>160</a:t>
            </a:r>
            <a:r>
              <a:rPr lang="zh-CN" altLang="en-US" sz="2200" dirty="0" smtClean="0"/>
              <a:t>比特串</a:t>
            </a:r>
            <a:r>
              <a:rPr lang="en-US" altLang="zh-CN" sz="2200" dirty="0" smtClean="0"/>
              <a:t>t=efcdab89 98badcfe 10325476 c3d2e1f0 67452301</a:t>
            </a:r>
          </a:p>
          <a:p>
            <a:pPr marL="857250" lvl="1" indent="-457200">
              <a:buFont typeface="+mj-lt"/>
              <a:buAutoNum type="arabicPeriod"/>
            </a:pPr>
            <a:r>
              <a:rPr lang="zh-CN" altLang="en-US" sz="2200" dirty="0" smtClean="0"/>
              <a:t>对</a:t>
            </a:r>
            <a:r>
              <a:rPr lang="en-US" altLang="zh-CN" sz="2200" dirty="0" err="1" smtClean="0"/>
              <a:t>i</a:t>
            </a:r>
            <a:r>
              <a:rPr lang="en-US" altLang="zh-CN" sz="2200" dirty="0" smtClean="0"/>
              <a:t>=1~m</a:t>
            </a:r>
            <a:r>
              <a:rPr lang="zh-CN" altLang="en-US" sz="2200" dirty="0" smtClean="0"/>
              <a:t>，</a:t>
            </a:r>
            <a:endParaRPr lang="en-US" altLang="zh-CN" sz="2200" dirty="0" smtClean="0"/>
          </a:p>
          <a:p>
            <a:pPr marL="1314450" lvl="2" indent="-457200">
              <a:buFont typeface="+mj-lt"/>
              <a:buAutoNum type="alphaLcPeriod"/>
            </a:pPr>
            <a:r>
              <a:rPr lang="en-US" altLang="zh-CN" sz="2200" dirty="0" err="1" smtClean="0"/>
              <a:t>k</a:t>
            </a:r>
            <a:r>
              <a:rPr lang="en-US" altLang="zh-CN" sz="2200" baseline="-25000" dirty="0" err="1" smtClean="0"/>
              <a:t>i</a:t>
            </a:r>
            <a:r>
              <a:rPr lang="en-US" altLang="zh-CN" sz="2200" dirty="0" smtClean="0"/>
              <a:t>=G(</a:t>
            </a:r>
            <a:r>
              <a:rPr lang="en-US" altLang="zh-CN" sz="2200" dirty="0" err="1" smtClean="0"/>
              <a:t>t,s</a:t>
            </a:r>
            <a:r>
              <a:rPr lang="en-US" altLang="zh-CN" sz="2200" dirty="0" smtClean="0"/>
              <a:t>) mod q</a:t>
            </a:r>
          </a:p>
          <a:p>
            <a:pPr marL="1314450" lvl="2" indent="-457200">
              <a:buFont typeface="+mj-lt"/>
              <a:buAutoNum type="alphaLcPeriod"/>
            </a:pPr>
            <a:r>
              <a:rPr lang="en-US" altLang="zh-CN" sz="2200" dirty="0" smtClean="0"/>
              <a:t>s=(1+s+k</a:t>
            </a:r>
            <a:r>
              <a:rPr lang="en-US" altLang="zh-CN" sz="2200" baseline="-25000" dirty="0" smtClean="0"/>
              <a:t>i</a:t>
            </a:r>
            <a:r>
              <a:rPr lang="en-US" altLang="zh-CN" sz="2200" dirty="0" smtClean="0"/>
              <a:t>) mod 2</a:t>
            </a:r>
            <a:r>
              <a:rPr lang="en-US" altLang="zh-CN" sz="2200" baseline="30000" dirty="0" smtClean="0"/>
              <a:t>b</a:t>
            </a:r>
            <a:endParaRPr lang="en-US" altLang="zh-CN" sz="2200" dirty="0" smtClean="0"/>
          </a:p>
          <a:p>
            <a:pPr marL="857250" lvl="1" indent="-457200">
              <a:buFont typeface="+mj-lt"/>
              <a:buAutoNum type="arabicPeriod"/>
            </a:pPr>
            <a:r>
              <a:rPr lang="zh-CN" altLang="en-US" sz="2200" dirty="0" smtClean="0"/>
              <a:t>返回</a:t>
            </a:r>
            <a:r>
              <a:rPr lang="en-US" altLang="zh-CN" sz="2200" dirty="0" smtClean="0"/>
              <a:t>(k</a:t>
            </a:r>
            <a:r>
              <a:rPr lang="en-US" altLang="zh-CN" sz="2200" baseline="-25000" dirty="0" smtClean="0"/>
              <a:t>1</a:t>
            </a:r>
            <a:r>
              <a:rPr lang="en-US" altLang="zh-CN" sz="2200" dirty="0" smtClean="0"/>
              <a:t>,k</a:t>
            </a:r>
            <a:r>
              <a:rPr lang="en-US" altLang="zh-CN" sz="2200" baseline="-25000" dirty="0" smtClean="0"/>
              <a:t>2</a:t>
            </a:r>
            <a:r>
              <a:rPr lang="en-US" altLang="zh-CN" sz="2200" dirty="0" smtClean="0"/>
              <a:t>,…,k</a:t>
            </a:r>
            <a:r>
              <a:rPr lang="en-US" altLang="zh-CN" sz="2200" baseline="-25000" dirty="0" smtClean="0"/>
              <a:t>m</a:t>
            </a:r>
            <a:r>
              <a:rPr lang="en-US" altLang="zh-CN" sz="2200" dirty="0" smtClean="0"/>
              <a:t>)</a:t>
            </a:r>
            <a:endParaRPr lang="zh-CN" altLang="en-US" sz="22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2739366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多数流密码的基本构造模块为</a:t>
            </a:r>
            <a:r>
              <a:rPr lang="zh-CN" altLang="en-US" dirty="0" smtClean="0">
                <a:solidFill>
                  <a:srgbClr val="FF0000"/>
                </a:solidFill>
              </a:rPr>
              <a:t>反馈移位寄存器</a:t>
            </a:r>
            <a:r>
              <a:rPr lang="en-US" altLang="zh-CN" dirty="0" smtClean="0">
                <a:solidFill>
                  <a:srgbClr val="FF0000"/>
                </a:solidFill>
              </a:rPr>
              <a:t>FSR</a:t>
            </a:r>
          </a:p>
          <a:p>
            <a:pPr lvl="1"/>
            <a:r>
              <a:rPr lang="zh-CN" altLang="en-US" dirty="0" smtClean="0"/>
              <a:t>特别是</a:t>
            </a:r>
            <a:r>
              <a:rPr lang="zh-CN" altLang="en-US" dirty="0" smtClean="0">
                <a:solidFill>
                  <a:srgbClr val="FF0000"/>
                </a:solidFill>
              </a:rPr>
              <a:t>线性反馈移位寄存器</a:t>
            </a:r>
            <a:r>
              <a:rPr lang="en-US" altLang="zh-CN" dirty="0" smtClean="0">
                <a:solidFill>
                  <a:srgbClr val="FF0000"/>
                </a:solidFill>
              </a:rPr>
              <a:t>LFSR</a:t>
            </a:r>
          </a:p>
          <a:p>
            <a:pPr lvl="1"/>
            <a:r>
              <a:rPr lang="zh-CN" altLang="en-US" dirty="0" smtClean="0"/>
              <a:t>寄存器存储当前状态，流密码有时也称为状态密码</a:t>
            </a:r>
            <a:endParaRPr lang="en-US" altLang="zh-CN" dirty="0" smtClean="0"/>
          </a:p>
          <a:p>
            <a:pPr lvl="1"/>
            <a:endParaRPr lang="en-US" altLang="zh-CN" dirty="0" smtClean="0"/>
          </a:p>
          <a:p>
            <a:r>
              <a:rPr lang="zh-CN" altLang="en-US" dirty="0" smtClean="0"/>
              <a:t>流密码通常可分为同步和自同步两类</a:t>
            </a:r>
            <a:endParaRPr lang="en-US" altLang="zh-CN" dirty="0" smtClean="0"/>
          </a:p>
          <a:p>
            <a:pPr lvl="1"/>
            <a:r>
              <a:rPr lang="zh-CN" altLang="en-US" dirty="0" smtClean="0">
                <a:solidFill>
                  <a:srgbClr val="FF0000"/>
                </a:solidFill>
              </a:rPr>
              <a:t>同步流密钥</a:t>
            </a:r>
            <a:r>
              <a:rPr lang="zh-CN" altLang="en-US" dirty="0" smtClean="0"/>
              <a:t>：</a:t>
            </a:r>
            <a:endParaRPr lang="en-US" altLang="zh-CN" dirty="0" smtClean="0"/>
          </a:p>
          <a:p>
            <a:pPr lvl="2"/>
            <a:r>
              <a:rPr lang="zh-CN" altLang="en-US" dirty="0" smtClean="0"/>
              <a:t>通信双方需要密钥严格同步</a:t>
            </a:r>
            <a:endParaRPr lang="en-US" altLang="zh-CN" dirty="0" smtClean="0"/>
          </a:p>
          <a:p>
            <a:pPr lvl="2"/>
            <a:r>
              <a:rPr lang="zh-CN" altLang="en-US" dirty="0" smtClean="0"/>
              <a:t>同步被破坏时，密文无法解密</a:t>
            </a:r>
            <a:endParaRPr lang="en-US" altLang="zh-CN" dirty="0" smtClean="0"/>
          </a:p>
          <a:p>
            <a:pPr lvl="1"/>
            <a:r>
              <a:rPr lang="zh-CN" altLang="en-US" dirty="0" smtClean="0">
                <a:solidFill>
                  <a:srgbClr val="FF0000"/>
                </a:solidFill>
              </a:rPr>
              <a:t>自同步流密钥</a:t>
            </a:r>
            <a:r>
              <a:rPr lang="zh-CN" altLang="en-US" dirty="0" smtClean="0"/>
              <a:t>：</a:t>
            </a:r>
            <a:endParaRPr lang="en-US" altLang="zh-CN" dirty="0" smtClean="0"/>
          </a:p>
          <a:p>
            <a:pPr lvl="2"/>
            <a:r>
              <a:rPr lang="zh-CN" altLang="en-US" dirty="0" smtClean="0"/>
              <a:t>同步被破坏时，可以自动重建，正确解密</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en-US" sz="1000" dirty="0" smtClean="0">
                <a:latin typeface="楷体" pitchFamily="49" charset="-122"/>
                <a:ea typeface="楷体" pitchFamily="49" charset="-122"/>
              </a:rPr>
              <a:t>流密码</a:t>
            </a:r>
            <a:r>
              <a:rPr lang="zh-CN" altLang="en-US" sz="1000" dirty="0">
                <a:latin typeface="楷体" pitchFamily="49" charset="-122"/>
                <a:ea typeface="楷体" pitchFamily="49" charset="-122"/>
              </a:rPr>
              <a:t>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en-US" sz="1000" dirty="0" smtClean="0">
                <a:latin typeface="楷体" pitchFamily="49" charset="-122"/>
                <a:ea typeface="楷体" pitchFamily="49" charset="-122"/>
              </a:rPr>
              <a:t>反馈移位寄存器</a:t>
            </a:r>
            <a:endParaRPr lang="zh-CN" altLang="en-US" sz="1000" dirty="0">
              <a:latin typeface="楷体" pitchFamily="49" charset="-122"/>
              <a:ea typeface="楷体" pitchFamily="49" charset="-122"/>
            </a:endParaRP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26481808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三、</a:t>
            </a:r>
            <a:r>
              <a:rPr lang="en-US" altLang="zh-CN" dirty="0" smtClean="0"/>
              <a:t>CSPRNG</a:t>
            </a:r>
            <a:r>
              <a:rPr lang="zh-CN" altLang="en-US" dirty="0" smtClean="0"/>
              <a:t>生成</a:t>
            </a:r>
            <a:endParaRPr lang="zh-CN" altLang="en-US" dirty="0"/>
          </a:p>
        </p:txBody>
      </p:sp>
      <p:sp>
        <p:nvSpPr>
          <p:cNvPr id="3" name="内容占位符 2"/>
          <p:cNvSpPr>
            <a:spLocks noGrp="1"/>
          </p:cNvSpPr>
          <p:nvPr>
            <p:ph idx="1"/>
          </p:nvPr>
        </p:nvSpPr>
        <p:spPr>
          <a:xfrm>
            <a:off x="457200" y="1295400"/>
            <a:ext cx="8507288" cy="5029200"/>
          </a:xfrm>
        </p:spPr>
        <p:txBody>
          <a:bodyPr>
            <a:normAutofit/>
          </a:bodyPr>
          <a:lstStyle/>
          <a:p>
            <a:r>
              <a:rPr lang="en-US" altLang="zh-CN" u="sng" dirty="0" smtClean="0">
                <a:solidFill>
                  <a:srgbClr val="FF0000"/>
                </a:solidFill>
                <a:cs typeface="Times New Roman" pitchFamily="18" charset="0"/>
              </a:rPr>
              <a:t>RSA</a:t>
            </a:r>
            <a:r>
              <a:rPr lang="zh-CN" altLang="en-US" u="sng" dirty="0" smtClean="0">
                <a:solidFill>
                  <a:srgbClr val="FF0000"/>
                </a:solidFill>
                <a:cs typeface="Times New Roman" pitchFamily="18" charset="0"/>
              </a:rPr>
              <a:t>伪随机比特生成器</a:t>
            </a:r>
            <a:endParaRPr lang="en-US" altLang="zh-CN" u="sng" dirty="0" smtClean="0">
              <a:solidFill>
                <a:srgbClr val="FF0000"/>
              </a:solidFill>
              <a:cs typeface="Times New Roman" pitchFamily="18" charset="0"/>
            </a:endParaRPr>
          </a:p>
          <a:p>
            <a:pPr marL="857250" lvl="1" indent="-457200">
              <a:buFont typeface="+mj-lt"/>
              <a:buAutoNum type="arabicPeriod"/>
            </a:pPr>
            <a:r>
              <a:rPr lang="zh-CN" altLang="en-US" dirty="0" smtClean="0">
                <a:cs typeface="Times New Roman" pitchFamily="18" charset="0"/>
              </a:rPr>
              <a:t>设置：生成两个秘密素数</a:t>
            </a:r>
            <a:r>
              <a:rPr lang="en-US" altLang="zh-CN" dirty="0" smtClean="0">
                <a:cs typeface="Times New Roman" pitchFamily="18" charset="0"/>
              </a:rPr>
              <a:t>p</a:t>
            </a:r>
            <a:r>
              <a:rPr lang="zh-CN" altLang="en-US" dirty="0" smtClean="0">
                <a:cs typeface="Times New Roman" pitchFamily="18" charset="0"/>
              </a:rPr>
              <a:t>和</a:t>
            </a:r>
            <a:r>
              <a:rPr lang="en-US" altLang="zh-CN" dirty="0" smtClean="0">
                <a:cs typeface="Times New Roman" pitchFamily="18" charset="0"/>
              </a:rPr>
              <a:t>q</a:t>
            </a:r>
            <a:r>
              <a:rPr lang="zh-CN" altLang="en-US" dirty="0" smtClean="0">
                <a:cs typeface="Times New Roman" pitchFamily="18" charset="0"/>
              </a:rPr>
              <a:t>，</a:t>
            </a:r>
            <a:r>
              <a:rPr lang="en-US" altLang="zh-CN" dirty="0" smtClean="0">
                <a:cs typeface="Times New Roman" pitchFamily="18" charset="0"/>
              </a:rPr>
              <a:t>n=</a:t>
            </a:r>
            <a:r>
              <a:rPr lang="en-US" altLang="zh-CN" dirty="0" err="1" smtClean="0">
                <a:cs typeface="Times New Roman" pitchFamily="18" charset="0"/>
              </a:rPr>
              <a:t>pq</a:t>
            </a:r>
            <a:r>
              <a:rPr lang="zh-CN" altLang="en-US" dirty="0" smtClean="0">
                <a:cs typeface="Times New Roman" pitchFamily="18" charset="0"/>
              </a:rPr>
              <a:t>，</a:t>
            </a:r>
            <a:r>
              <a:rPr lang="el-GR" altLang="zh-CN" dirty="0" smtClean="0">
                <a:cs typeface="Times New Roman" pitchFamily="18" charset="0"/>
              </a:rPr>
              <a:t>φ</a:t>
            </a:r>
            <a:r>
              <a:rPr lang="en-US" altLang="zh-CN" dirty="0" smtClean="0">
                <a:cs typeface="Times New Roman" pitchFamily="18" charset="0"/>
              </a:rPr>
              <a:t>=(p-1)(q-1)</a:t>
            </a:r>
            <a:r>
              <a:rPr lang="zh-CN" altLang="en-US" dirty="0" smtClean="0">
                <a:cs typeface="Times New Roman" pitchFamily="18" charset="0"/>
              </a:rPr>
              <a:t>，任选整数</a:t>
            </a:r>
            <a:r>
              <a:rPr lang="en-US" altLang="zh-CN" dirty="0" smtClean="0">
                <a:cs typeface="Times New Roman" pitchFamily="18" charset="0"/>
              </a:rPr>
              <a:t>e</a:t>
            </a:r>
            <a:r>
              <a:rPr lang="zh-CN" altLang="en-US" dirty="0" smtClean="0">
                <a:cs typeface="Times New Roman" pitchFamily="18" charset="0"/>
              </a:rPr>
              <a:t>，</a:t>
            </a:r>
            <a:r>
              <a:rPr lang="en-US" altLang="zh-CN" dirty="0" smtClean="0">
                <a:cs typeface="Times New Roman" pitchFamily="18" charset="0"/>
              </a:rPr>
              <a:t>1≤e≤</a:t>
            </a:r>
            <a:r>
              <a:rPr lang="el-GR" altLang="zh-CN" dirty="0" smtClean="0">
                <a:cs typeface="Times New Roman" pitchFamily="18" charset="0"/>
              </a:rPr>
              <a:t>φ </a:t>
            </a:r>
            <a:r>
              <a:rPr lang="zh-CN" altLang="en-US" dirty="0" smtClean="0">
                <a:cs typeface="Times New Roman" pitchFamily="18" charset="0"/>
              </a:rPr>
              <a:t>，满足</a:t>
            </a:r>
            <a:r>
              <a:rPr lang="en-US" altLang="zh-CN" dirty="0" err="1" smtClean="0">
                <a:cs typeface="Times New Roman" pitchFamily="18" charset="0"/>
              </a:rPr>
              <a:t>gcd</a:t>
            </a:r>
            <a:r>
              <a:rPr lang="en-US" altLang="zh-CN" dirty="0" smtClean="0">
                <a:cs typeface="Times New Roman" pitchFamily="18" charset="0"/>
              </a:rPr>
              <a:t>(e,</a:t>
            </a:r>
            <a:r>
              <a:rPr lang="el-GR" altLang="zh-CN" dirty="0" smtClean="0">
                <a:cs typeface="Times New Roman" pitchFamily="18" charset="0"/>
              </a:rPr>
              <a:t>φ</a:t>
            </a:r>
            <a:r>
              <a:rPr lang="en-US" altLang="zh-CN" dirty="0" smtClean="0">
                <a:cs typeface="Times New Roman" pitchFamily="18" charset="0"/>
              </a:rPr>
              <a:t>)=1</a:t>
            </a:r>
          </a:p>
          <a:p>
            <a:pPr marL="857250" lvl="1" indent="-457200">
              <a:buFont typeface="+mj-lt"/>
              <a:buAutoNum type="arabicPeriod"/>
            </a:pPr>
            <a:r>
              <a:rPr lang="zh-CN" altLang="en-US" dirty="0" smtClean="0">
                <a:cs typeface="Times New Roman" pitchFamily="18" charset="0"/>
              </a:rPr>
              <a:t>在区间</a:t>
            </a:r>
            <a:r>
              <a:rPr lang="en-US" altLang="zh-CN" dirty="0" smtClean="0">
                <a:cs typeface="Times New Roman" pitchFamily="18" charset="0"/>
              </a:rPr>
              <a:t>[1,n-1]</a:t>
            </a:r>
            <a:r>
              <a:rPr lang="zh-CN" altLang="en-US" dirty="0" smtClean="0">
                <a:cs typeface="Times New Roman" pitchFamily="18" charset="0"/>
              </a:rPr>
              <a:t>内任选一个整数</a:t>
            </a:r>
            <a:r>
              <a:rPr lang="en-US" altLang="zh-CN" dirty="0" smtClean="0">
                <a:cs typeface="Times New Roman" pitchFamily="18" charset="0"/>
              </a:rPr>
              <a:t>x</a:t>
            </a:r>
            <a:r>
              <a:rPr lang="en-US" altLang="zh-CN" baseline="-25000" dirty="0" smtClean="0">
                <a:cs typeface="Times New Roman" pitchFamily="18" charset="0"/>
              </a:rPr>
              <a:t>0</a:t>
            </a:r>
            <a:r>
              <a:rPr lang="zh-CN" altLang="en-US" dirty="0" smtClean="0">
                <a:cs typeface="Times New Roman" pitchFamily="18" charset="0"/>
              </a:rPr>
              <a:t>（种子）</a:t>
            </a:r>
            <a:endParaRPr lang="en-US" altLang="zh-CN" dirty="0" smtClean="0">
              <a:cs typeface="Times New Roman" pitchFamily="18" charset="0"/>
            </a:endParaRPr>
          </a:p>
          <a:p>
            <a:pPr marL="857250" lvl="1" indent="-457200">
              <a:buFont typeface="+mj-lt"/>
              <a:buAutoNum type="arabicPeriod"/>
            </a:pPr>
            <a:r>
              <a:rPr lang="zh-CN" altLang="en-US" dirty="0" smtClean="0">
                <a:cs typeface="Times New Roman" pitchFamily="18" charset="0"/>
              </a:rPr>
              <a:t>反复执行</a:t>
            </a:r>
            <a:endParaRPr lang="en-US" altLang="zh-CN" dirty="0" smtClean="0">
              <a:cs typeface="Times New Roman" pitchFamily="18" charset="0"/>
            </a:endParaRPr>
          </a:p>
          <a:p>
            <a:pPr marL="1314450" lvl="2" indent="-457200">
              <a:buFont typeface="+mj-lt"/>
              <a:buAutoNum type="alphaLcPeriod"/>
            </a:pPr>
            <a:r>
              <a:rPr lang="en-US" altLang="zh-CN" sz="2400" dirty="0" smtClean="0">
                <a:cs typeface="Times New Roman" pitchFamily="18" charset="0"/>
              </a:rPr>
              <a:t>x</a:t>
            </a:r>
            <a:r>
              <a:rPr lang="en-US" altLang="zh-CN" sz="2400" baseline="-25000" dirty="0" smtClean="0">
                <a:cs typeface="Times New Roman" pitchFamily="18" charset="0"/>
              </a:rPr>
              <a:t>i</a:t>
            </a:r>
            <a:r>
              <a:rPr lang="en-US" altLang="zh-CN" sz="2400" dirty="0" smtClean="0">
                <a:cs typeface="Times New Roman" pitchFamily="18" charset="0"/>
              </a:rPr>
              <a:t>=x</a:t>
            </a:r>
            <a:r>
              <a:rPr lang="en-US" altLang="zh-CN" sz="2400" baseline="30000" dirty="0" smtClean="0">
                <a:cs typeface="Times New Roman" pitchFamily="18" charset="0"/>
              </a:rPr>
              <a:t>e</a:t>
            </a:r>
            <a:r>
              <a:rPr lang="en-US" altLang="zh-CN" sz="2400" baseline="-25000" dirty="0" smtClean="0">
                <a:cs typeface="Times New Roman" pitchFamily="18" charset="0"/>
              </a:rPr>
              <a:t>i-1</a:t>
            </a:r>
            <a:r>
              <a:rPr lang="en-US" altLang="zh-CN" sz="2400" dirty="0" smtClean="0">
                <a:cs typeface="Times New Roman" pitchFamily="18" charset="0"/>
              </a:rPr>
              <a:t> mod n</a:t>
            </a:r>
          </a:p>
          <a:p>
            <a:pPr marL="1314450" lvl="2" indent="-457200">
              <a:buFont typeface="+mj-lt"/>
              <a:buAutoNum type="alphaLcPeriod"/>
            </a:pPr>
            <a:r>
              <a:rPr lang="zh-CN" altLang="en-US" sz="2400" dirty="0" smtClean="0">
                <a:cs typeface="Times New Roman" pitchFamily="18" charset="0"/>
              </a:rPr>
              <a:t>输出</a:t>
            </a:r>
            <a:r>
              <a:rPr lang="en-US" altLang="zh-CN" sz="2400" dirty="0" smtClean="0">
                <a:cs typeface="Times New Roman" pitchFamily="18" charset="0"/>
              </a:rPr>
              <a:t>x</a:t>
            </a:r>
            <a:r>
              <a:rPr lang="en-US" altLang="zh-CN" sz="2400" baseline="-25000" dirty="0" smtClean="0">
                <a:cs typeface="Times New Roman" pitchFamily="18" charset="0"/>
              </a:rPr>
              <a:t>i</a:t>
            </a:r>
            <a:r>
              <a:rPr lang="zh-CN" altLang="en-US" sz="2400" dirty="0" smtClean="0">
                <a:cs typeface="Times New Roman" pitchFamily="18" charset="0"/>
              </a:rPr>
              <a:t>的最低比特位</a:t>
            </a:r>
            <a:endParaRPr lang="en-US" altLang="zh-CN" sz="2400" dirty="0" smtClean="0">
              <a:cs typeface="Times New Roman" pitchFamily="18" charset="0"/>
            </a:endParaRPr>
          </a:p>
          <a:p>
            <a:pPr lvl="1"/>
            <a:endParaRPr lang="en-US" altLang="zh-CN" dirty="0" smtClean="0">
              <a:cs typeface="Times New Roman" pitchFamily="18" charset="0"/>
            </a:endParaRPr>
          </a:p>
          <a:p>
            <a:pPr lvl="1"/>
            <a:r>
              <a:rPr lang="zh-CN" altLang="en-US" dirty="0" smtClean="0">
                <a:cs typeface="Times New Roman" pitchFamily="18" charset="0"/>
              </a:rPr>
              <a:t>为提高效率，可输出</a:t>
            </a:r>
            <a:r>
              <a:rPr lang="en-US" altLang="zh-CN" dirty="0" smtClean="0">
                <a:cs typeface="Times New Roman" pitchFamily="18" charset="0"/>
              </a:rPr>
              <a:t>x</a:t>
            </a:r>
            <a:r>
              <a:rPr lang="en-US" altLang="zh-CN" baseline="-25000" dirty="0" smtClean="0">
                <a:cs typeface="Times New Roman" pitchFamily="18" charset="0"/>
              </a:rPr>
              <a:t>i</a:t>
            </a:r>
            <a:r>
              <a:rPr lang="zh-CN" altLang="en-US" dirty="0" smtClean="0">
                <a:cs typeface="Times New Roman" pitchFamily="18" charset="0"/>
              </a:rPr>
              <a:t>的最低</a:t>
            </a:r>
            <a:r>
              <a:rPr lang="en-US" altLang="zh-CN" dirty="0" smtClean="0">
                <a:cs typeface="Times New Roman" pitchFamily="18" charset="0"/>
              </a:rPr>
              <a:t>j</a:t>
            </a:r>
            <a:r>
              <a:rPr lang="zh-CN" altLang="en-US" dirty="0" smtClean="0">
                <a:cs typeface="Times New Roman" pitchFamily="18" charset="0"/>
              </a:rPr>
              <a:t>位比特，</a:t>
            </a:r>
            <a:r>
              <a:rPr lang="en-US" altLang="zh-CN" dirty="0" smtClean="0">
                <a:cs typeface="Times New Roman" pitchFamily="18" charset="0"/>
              </a:rPr>
              <a:t>j=</a:t>
            </a:r>
            <a:r>
              <a:rPr lang="en-US" altLang="zh-CN" dirty="0" err="1" smtClean="0">
                <a:cs typeface="Times New Roman" pitchFamily="18" charset="0"/>
              </a:rPr>
              <a:t>c˙lg</a:t>
            </a:r>
            <a:r>
              <a:rPr lang="en-US" altLang="zh-CN" dirty="0" smtClean="0">
                <a:cs typeface="Times New Roman" pitchFamily="18" charset="0"/>
              </a:rPr>
              <a:t>(</a:t>
            </a:r>
            <a:r>
              <a:rPr lang="en-US" altLang="zh-CN" dirty="0" err="1" smtClean="0">
                <a:cs typeface="Times New Roman" pitchFamily="18" charset="0"/>
              </a:rPr>
              <a:t>lg</a:t>
            </a:r>
            <a:r>
              <a:rPr lang="en-US" altLang="zh-CN" dirty="0" smtClean="0">
                <a:cs typeface="Times New Roman" pitchFamily="18" charset="0"/>
              </a:rPr>
              <a:t> n)</a:t>
            </a:r>
            <a:r>
              <a:rPr lang="zh-CN" altLang="en-US" dirty="0" smtClean="0">
                <a:cs typeface="Times New Roman" pitchFamily="18" charset="0"/>
              </a:rPr>
              <a:t>，</a:t>
            </a:r>
            <a:r>
              <a:rPr lang="en-US" altLang="zh-CN" dirty="0" smtClean="0">
                <a:cs typeface="Times New Roman" pitchFamily="18" charset="0"/>
              </a:rPr>
              <a:t>c</a:t>
            </a:r>
            <a:r>
              <a:rPr lang="zh-CN" altLang="en-US" dirty="0" smtClean="0">
                <a:cs typeface="Times New Roman" pitchFamily="18" charset="0"/>
              </a:rPr>
              <a:t>为一常数。当</a:t>
            </a:r>
            <a:r>
              <a:rPr lang="en-US" altLang="zh-CN" dirty="0" smtClean="0">
                <a:cs typeface="Times New Roman" pitchFamily="18" charset="0"/>
              </a:rPr>
              <a:t>n</a:t>
            </a:r>
            <a:r>
              <a:rPr lang="zh-CN" altLang="en-US" dirty="0" smtClean="0">
                <a:cs typeface="Times New Roman" pitchFamily="18" charset="0"/>
              </a:rPr>
              <a:t>充分大时，它仍是密码学意义安全的。对固定比特长度的</a:t>
            </a:r>
            <a:r>
              <a:rPr lang="en-US" altLang="zh-CN" dirty="0" smtClean="0">
                <a:cs typeface="Times New Roman" pitchFamily="18" charset="0"/>
              </a:rPr>
              <a:t>n</a:t>
            </a:r>
            <a:r>
              <a:rPr lang="zh-CN" altLang="en-US" dirty="0" smtClean="0">
                <a:cs typeface="Times New Roman" pitchFamily="18" charset="0"/>
              </a:rPr>
              <a:t>，</a:t>
            </a:r>
            <a:r>
              <a:rPr lang="en-US" altLang="zh-CN" dirty="0" smtClean="0">
                <a:cs typeface="Times New Roman" pitchFamily="18" charset="0"/>
              </a:rPr>
              <a:t>c</a:t>
            </a:r>
            <a:r>
              <a:rPr lang="zh-CN" altLang="en-US" dirty="0" smtClean="0">
                <a:cs typeface="Times New Roman" pitchFamily="18" charset="0"/>
              </a:rPr>
              <a:t>的精确范围还不能确定</a:t>
            </a:r>
            <a:endParaRPr lang="en-US"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8245889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507288" cy="5029200"/>
          </a:xfrm>
        </p:spPr>
        <p:txBody>
          <a:bodyPr>
            <a:normAutofit/>
          </a:bodyPr>
          <a:lstStyle/>
          <a:p>
            <a:r>
              <a:rPr lang="en-US" altLang="zh-CN" u="sng" dirty="0" smtClean="0">
                <a:solidFill>
                  <a:srgbClr val="FF0000"/>
                </a:solidFill>
              </a:rPr>
              <a:t>Blum-Blum-</a:t>
            </a:r>
            <a:r>
              <a:rPr lang="en-US" altLang="zh-CN" u="sng" dirty="0" err="1" smtClean="0">
                <a:solidFill>
                  <a:srgbClr val="FF0000"/>
                </a:solidFill>
              </a:rPr>
              <a:t>Shub</a:t>
            </a:r>
            <a:r>
              <a:rPr lang="en-US" altLang="zh-CN" u="sng" dirty="0" smtClean="0">
                <a:solidFill>
                  <a:srgbClr val="FF0000"/>
                </a:solidFill>
              </a:rPr>
              <a:t>(BBS)</a:t>
            </a:r>
            <a:r>
              <a:rPr lang="zh-CN" altLang="en-US" u="sng" dirty="0" smtClean="0">
                <a:solidFill>
                  <a:srgbClr val="FF0000"/>
                </a:solidFill>
              </a:rPr>
              <a:t>伪随机比特生成器</a:t>
            </a:r>
            <a:endParaRPr lang="en-US" altLang="zh-CN" u="sng" dirty="0" smtClean="0">
              <a:solidFill>
                <a:srgbClr val="FF0000"/>
              </a:solidFill>
            </a:endParaRPr>
          </a:p>
          <a:p>
            <a:pPr marL="857250" lvl="1" indent="-457200">
              <a:buFont typeface="+mj-lt"/>
              <a:buAutoNum type="arabicPeriod"/>
            </a:pPr>
            <a:r>
              <a:rPr lang="zh-CN" altLang="en-US" dirty="0" smtClean="0"/>
              <a:t>设置：生成两个秘密大素数</a:t>
            </a:r>
            <a:r>
              <a:rPr lang="en-US" altLang="zh-CN" dirty="0" smtClean="0"/>
              <a:t>p</a:t>
            </a:r>
            <a:r>
              <a:rPr lang="zh-CN" altLang="en-US" dirty="0" smtClean="0"/>
              <a:t>和</a:t>
            </a:r>
            <a:r>
              <a:rPr lang="en-US" altLang="zh-CN" dirty="0" smtClean="0"/>
              <a:t>q</a:t>
            </a:r>
            <a:r>
              <a:rPr lang="zh-CN" altLang="en-US" dirty="0" smtClean="0"/>
              <a:t>，且均模</a:t>
            </a:r>
            <a:r>
              <a:rPr lang="en-US" altLang="zh-CN" dirty="0" smtClean="0"/>
              <a:t>4</a:t>
            </a:r>
            <a:r>
              <a:rPr lang="zh-CN" altLang="en-US" dirty="0" smtClean="0"/>
              <a:t>余</a:t>
            </a:r>
            <a:r>
              <a:rPr lang="en-US" altLang="zh-CN" dirty="0" smtClean="0"/>
              <a:t>3</a:t>
            </a:r>
            <a:r>
              <a:rPr lang="zh-CN" altLang="en-US" dirty="0" smtClean="0"/>
              <a:t>，</a:t>
            </a:r>
            <a:r>
              <a:rPr lang="en-US" altLang="zh-CN" dirty="0" smtClean="0"/>
              <a:t>n=</a:t>
            </a:r>
            <a:r>
              <a:rPr lang="en-US" altLang="zh-CN" dirty="0" err="1" smtClean="0"/>
              <a:t>pq</a:t>
            </a:r>
            <a:endParaRPr lang="en-US" altLang="zh-CN" dirty="0" smtClean="0">
              <a:cs typeface="Times New Roman" pitchFamily="18" charset="0"/>
            </a:endParaRPr>
          </a:p>
          <a:p>
            <a:pPr marL="857250" lvl="1" indent="-457200">
              <a:buFont typeface="+mj-lt"/>
              <a:buAutoNum type="arabicPeriod"/>
            </a:pPr>
            <a:r>
              <a:rPr lang="zh-CN" altLang="en-US" dirty="0" smtClean="0">
                <a:cs typeface="Times New Roman" pitchFamily="18" charset="0"/>
              </a:rPr>
              <a:t>在区间</a:t>
            </a:r>
            <a:r>
              <a:rPr lang="en-US" altLang="zh-CN" dirty="0" smtClean="0">
                <a:cs typeface="Times New Roman" pitchFamily="18" charset="0"/>
              </a:rPr>
              <a:t>[1,n-1]</a:t>
            </a:r>
            <a:r>
              <a:rPr lang="zh-CN" altLang="en-US" dirty="0" smtClean="0">
                <a:cs typeface="Times New Roman" pitchFamily="18" charset="0"/>
              </a:rPr>
              <a:t>内任选整数</a:t>
            </a:r>
            <a:r>
              <a:rPr lang="en-US" altLang="zh-CN" dirty="0" smtClean="0">
                <a:cs typeface="Times New Roman" pitchFamily="18" charset="0"/>
              </a:rPr>
              <a:t>s</a:t>
            </a:r>
            <a:r>
              <a:rPr lang="zh-CN" altLang="en-US" dirty="0" smtClean="0">
                <a:cs typeface="Times New Roman" pitchFamily="18" charset="0"/>
              </a:rPr>
              <a:t>（种子），满足</a:t>
            </a:r>
            <a:r>
              <a:rPr lang="en-US" altLang="zh-CN" dirty="0" err="1" smtClean="0">
                <a:cs typeface="Times New Roman" pitchFamily="18" charset="0"/>
              </a:rPr>
              <a:t>gcd</a:t>
            </a:r>
            <a:r>
              <a:rPr lang="en-US" altLang="zh-CN" dirty="0" smtClean="0">
                <a:cs typeface="Times New Roman" pitchFamily="18" charset="0"/>
              </a:rPr>
              <a:t>(</a:t>
            </a:r>
            <a:r>
              <a:rPr lang="en-US" altLang="zh-CN" dirty="0" err="1" smtClean="0">
                <a:cs typeface="Times New Roman" pitchFamily="18" charset="0"/>
              </a:rPr>
              <a:t>s,n</a:t>
            </a:r>
            <a:r>
              <a:rPr lang="en-US" altLang="zh-CN" dirty="0" smtClean="0">
                <a:cs typeface="Times New Roman" pitchFamily="18" charset="0"/>
              </a:rPr>
              <a:t>)=1</a:t>
            </a:r>
          </a:p>
          <a:p>
            <a:pPr marL="857250" lvl="1" indent="-457200">
              <a:buFont typeface="+mj-lt"/>
              <a:buAutoNum type="arabicPeriod"/>
            </a:pPr>
            <a:r>
              <a:rPr lang="en-US" altLang="zh-CN" dirty="0" smtClean="0">
                <a:cs typeface="Times New Roman" pitchFamily="18" charset="0"/>
              </a:rPr>
              <a:t>x</a:t>
            </a:r>
            <a:r>
              <a:rPr lang="en-US" altLang="zh-CN" baseline="-25000" dirty="0" smtClean="0">
                <a:cs typeface="Times New Roman" pitchFamily="18" charset="0"/>
              </a:rPr>
              <a:t>0</a:t>
            </a:r>
            <a:r>
              <a:rPr lang="en-US" altLang="zh-CN" dirty="0" smtClean="0">
                <a:cs typeface="Times New Roman" pitchFamily="18" charset="0"/>
              </a:rPr>
              <a:t>=s</a:t>
            </a:r>
            <a:r>
              <a:rPr lang="en-US" altLang="zh-CN" baseline="30000" dirty="0" smtClean="0">
                <a:cs typeface="Times New Roman" pitchFamily="18" charset="0"/>
              </a:rPr>
              <a:t>2</a:t>
            </a:r>
            <a:r>
              <a:rPr lang="en-US" altLang="zh-CN" dirty="0" smtClean="0">
                <a:cs typeface="Times New Roman" pitchFamily="18" charset="0"/>
              </a:rPr>
              <a:t> mod n</a:t>
            </a:r>
          </a:p>
          <a:p>
            <a:pPr marL="857250" lvl="1" indent="-457200">
              <a:buFont typeface="+mj-lt"/>
              <a:buAutoNum type="arabicPeriod"/>
            </a:pPr>
            <a:r>
              <a:rPr lang="zh-CN" altLang="en-US" dirty="0" smtClean="0">
                <a:cs typeface="Times New Roman" pitchFamily="18" charset="0"/>
              </a:rPr>
              <a:t>反复执行</a:t>
            </a:r>
            <a:endParaRPr lang="en-US" altLang="zh-CN" dirty="0" smtClean="0">
              <a:cs typeface="Times New Roman" pitchFamily="18" charset="0"/>
            </a:endParaRPr>
          </a:p>
          <a:p>
            <a:pPr marL="1314450" lvl="2" indent="-457200">
              <a:buFont typeface="+mj-lt"/>
              <a:buAutoNum type="alphaLcPeriod"/>
            </a:pPr>
            <a:r>
              <a:rPr lang="en-US" altLang="zh-CN" sz="2400" dirty="0" smtClean="0">
                <a:cs typeface="Times New Roman" pitchFamily="18" charset="0"/>
              </a:rPr>
              <a:t>x</a:t>
            </a:r>
            <a:r>
              <a:rPr lang="en-US" altLang="zh-CN" sz="2400" baseline="-25000" dirty="0" smtClean="0">
                <a:cs typeface="Times New Roman" pitchFamily="18" charset="0"/>
              </a:rPr>
              <a:t>i</a:t>
            </a:r>
            <a:r>
              <a:rPr lang="en-US" altLang="zh-CN" sz="2400" dirty="0" smtClean="0">
                <a:cs typeface="Times New Roman" pitchFamily="18" charset="0"/>
              </a:rPr>
              <a:t>=x</a:t>
            </a:r>
            <a:r>
              <a:rPr lang="en-US" altLang="zh-CN" sz="2400" baseline="30000" dirty="0" smtClean="0">
                <a:cs typeface="Times New Roman" pitchFamily="18" charset="0"/>
              </a:rPr>
              <a:t>2</a:t>
            </a:r>
            <a:r>
              <a:rPr lang="en-US" altLang="zh-CN" sz="2400" baseline="-25000" dirty="0" smtClean="0">
                <a:cs typeface="Times New Roman" pitchFamily="18" charset="0"/>
              </a:rPr>
              <a:t>i-1</a:t>
            </a:r>
            <a:r>
              <a:rPr lang="en-US" altLang="zh-CN" sz="2400" dirty="0" smtClean="0">
                <a:cs typeface="Times New Roman" pitchFamily="18" charset="0"/>
              </a:rPr>
              <a:t> mod n</a:t>
            </a:r>
          </a:p>
          <a:p>
            <a:pPr marL="1314450" lvl="2" indent="-457200">
              <a:buFont typeface="+mj-lt"/>
              <a:buAutoNum type="alphaLcPeriod"/>
            </a:pPr>
            <a:r>
              <a:rPr lang="zh-CN" altLang="en-US" sz="2400" dirty="0" smtClean="0">
                <a:cs typeface="Times New Roman" pitchFamily="18" charset="0"/>
              </a:rPr>
              <a:t>输出</a:t>
            </a:r>
            <a:r>
              <a:rPr lang="en-US" altLang="zh-CN" sz="2400" dirty="0" smtClean="0">
                <a:cs typeface="Times New Roman" pitchFamily="18" charset="0"/>
              </a:rPr>
              <a:t>x</a:t>
            </a:r>
            <a:r>
              <a:rPr lang="en-US" altLang="zh-CN" sz="2400" baseline="-25000" dirty="0" smtClean="0">
                <a:cs typeface="Times New Roman" pitchFamily="18" charset="0"/>
              </a:rPr>
              <a:t>i</a:t>
            </a:r>
            <a:r>
              <a:rPr lang="zh-CN" altLang="en-US" sz="2400" dirty="0" smtClean="0">
                <a:cs typeface="Times New Roman" pitchFamily="18" charset="0"/>
              </a:rPr>
              <a:t>的最低比特位</a:t>
            </a:r>
            <a:endParaRPr lang="en-US" altLang="zh-CN" sz="2400" dirty="0" smtClean="0">
              <a:cs typeface="Times New Roman" pitchFamily="18" charset="0"/>
            </a:endParaRPr>
          </a:p>
          <a:p>
            <a:pPr lvl="1"/>
            <a:endParaRPr lang="en-US" altLang="zh-CN" dirty="0" smtClean="0">
              <a:cs typeface="Times New Roman" pitchFamily="18" charset="0"/>
            </a:endParaRPr>
          </a:p>
          <a:p>
            <a:pPr lvl="1"/>
            <a:r>
              <a:rPr lang="zh-CN" altLang="en-US" dirty="0" smtClean="0">
                <a:cs typeface="Times New Roman" pitchFamily="18" charset="0"/>
              </a:rPr>
              <a:t>为提高效率，可输出</a:t>
            </a:r>
            <a:r>
              <a:rPr lang="en-US" altLang="zh-CN" dirty="0" smtClean="0">
                <a:cs typeface="Times New Roman" pitchFamily="18" charset="0"/>
              </a:rPr>
              <a:t>x</a:t>
            </a:r>
            <a:r>
              <a:rPr lang="en-US" altLang="zh-CN" baseline="-25000" dirty="0" smtClean="0">
                <a:cs typeface="Times New Roman" pitchFamily="18" charset="0"/>
              </a:rPr>
              <a:t>i</a:t>
            </a:r>
            <a:r>
              <a:rPr lang="zh-CN" altLang="en-US" dirty="0" smtClean="0">
                <a:cs typeface="Times New Roman" pitchFamily="18" charset="0"/>
              </a:rPr>
              <a:t>的最低</a:t>
            </a:r>
            <a:r>
              <a:rPr lang="en-US" altLang="zh-CN" dirty="0" smtClean="0">
                <a:cs typeface="Times New Roman" pitchFamily="18" charset="0"/>
              </a:rPr>
              <a:t>j</a:t>
            </a:r>
            <a:r>
              <a:rPr lang="zh-CN" altLang="en-US" dirty="0" smtClean="0">
                <a:cs typeface="Times New Roman" pitchFamily="18" charset="0"/>
              </a:rPr>
              <a:t>位比特，</a:t>
            </a:r>
            <a:r>
              <a:rPr lang="en-US" altLang="zh-CN" dirty="0" smtClean="0">
                <a:cs typeface="Times New Roman" pitchFamily="18" charset="0"/>
              </a:rPr>
              <a:t>j=</a:t>
            </a:r>
            <a:r>
              <a:rPr lang="en-US" altLang="zh-CN" dirty="0" err="1" smtClean="0">
                <a:cs typeface="Times New Roman" pitchFamily="18" charset="0"/>
              </a:rPr>
              <a:t>c·lg</a:t>
            </a:r>
            <a:r>
              <a:rPr lang="en-US" altLang="zh-CN" dirty="0" smtClean="0">
                <a:cs typeface="Times New Roman" pitchFamily="18" charset="0"/>
              </a:rPr>
              <a:t>(</a:t>
            </a:r>
            <a:r>
              <a:rPr lang="en-US" altLang="zh-CN" dirty="0" err="1" smtClean="0">
                <a:cs typeface="Times New Roman" pitchFamily="18" charset="0"/>
              </a:rPr>
              <a:t>lg</a:t>
            </a:r>
            <a:r>
              <a:rPr lang="en-US" altLang="zh-CN" dirty="0" smtClean="0">
                <a:cs typeface="Times New Roman" pitchFamily="18" charset="0"/>
              </a:rPr>
              <a:t> n)</a:t>
            </a:r>
            <a:r>
              <a:rPr lang="zh-CN" altLang="en-US" dirty="0" smtClean="0">
                <a:cs typeface="Times New Roman" pitchFamily="18" charset="0"/>
              </a:rPr>
              <a:t>，</a:t>
            </a:r>
            <a:r>
              <a:rPr lang="en-US" altLang="zh-CN" dirty="0" smtClean="0">
                <a:cs typeface="Times New Roman" pitchFamily="18" charset="0"/>
              </a:rPr>
              <a:t>c</a:t>
            </a:r>
            <a:r>
              <a:rPr lang="zh-CN" altLang="en-US" dirty="0" smtClean="0">
                <a:cs typeface="Times New Roman" pitchFamily="18" charset="0"/>
              </a:rPr>
              <a:t>为一常数。当</a:t>
            </a:r>
            <a:r>
              <a:rPr lang="en-US" altLang="zh-CN" dirty="0" smtClean="0">
                <a:cs typeface="Times New Roman" pitchFamily="18" charset="0"/>
              </a:rPr>
              <a:t>n</a:t>
            </a:r>
            <a:r>
              <a:rPr lang="zh-CN" altLang="en-US" dirty="0" smtClean="0">
                <a:cs typeface="Times New Roman" pitchFamily="18" charset="0"/>
              </a:rPr>
              <a:t>充分大时，它仍是密码学意义安全的。对固定比特长度的</a:t>
            </a:r>
            <a:r>
              <a:rPr lang="en-US" altLang="zh-CN" dirty="0" smtClean="0">
                <a:cs typeface="Times New Roman" pitchFamily="18" charset="0"/>
              </a:rPr>
              <a:t>n</a:t>
            </a:r>
            <a:r>
              <a:rPr lang="zh-CN" altLang="en-US" dirty="0" smtClean="0">
                <a:cs typeface="Times New Roman" pitchFamily="18" charset="0"/>
              </a:rPr>
              <a:t>，</a:t>
            </a:r>
            <a:r>
              <a:rPr lang="en-US" altLang="zh-CN" dirty="0" smtClean="0">
                <a:cs typeface="Times New Roman" pitchFamily="18" charset="0"/>
              </a:rPr>
              <a:t>c</a:t>
            </a:r>
            <a:r>
              <a:rPr lang="zh-CN" altLang="en-US" dirty="0" smtClean="0">
                <a:cs typeface="Times New Roman" pitchFamily="18" charset="0"/>
              </a:rPr>
              <a:t>的精确范围还不能确定</a:t>
            </a:r>
            <a:endParaRPr lang="en-US"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12725474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四、统计测试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随机分布：</a:t>
            </a:r>
            <a:endParaRPr lang="en-US" altLang="zh-CN" dirty="0" smtClean="0"/>
          </a:p>
          <a:p>
            <a:pPr lvl="1"/>
            <a:r>
              <a:rPr lang="zh-CN" altLang="en-US" dirty="0" smtClean="0"/>
              <a:t>随机变量</a:t>
            </a:r>
            <a:r>
              <a:rPr lang="en-US" altLang="zh-CN" dirty="0" smtClean="0"/>
              <a:t>X</a:t>
            </a:r>
            <a:r>
              <a:rPr lang="zh-CN" altLang="en-US" dirty="0" smtClean="0"/>
              <a:t>服从期望为</a:t>
            </a:r>
            <a:r>
              <a:rPr lang="el-GR" altLang="zh-CN" dirty="0" smtClean="0">
                <a:latin typeface="Times New Roman"/>
                <a:cs typeface="Times New Roman"/>
              </a:rPr>
              <a:t>μ</a:t>
            </a:r>
            <a:r>
              <a:rPr lang="zh-CN" altLang="en-US" dirty="0" smtClean="0">
                <a:latin typeface="Times New Roman"/>
                <a:cs typeface="Times New Roman"/>
              </a:rPr>
              <a:t>，方差为</a:t>
            </a:r>
            <a:r>
              <a:rPr lang="el-GR" altLang="zh-CN" dirty="0" smtClean="0">
                <a:latin typeface="Times New Roman"/>
                <a:cs typeface="Times New Roman"/>
              </a:rPr>
              <a:t>σ</a:t>
            </a:r>
            <a:r>
              <a:rPr lang="en-US" altLang="zh-CN" baseline="30000" dirty="0" smtClean="0">
                <a:latin typeface="Times New Roman"/>
                <a:cs typeface="Times New Roman"/>
              </a:rPr>
              <a:t>2</a:t>
            </a:r>
            <a:r>
              <a:rPr lang="zh-CN" altLang="en-US" dirty="0" smtClean="0">
                <a:latin typeface="Times New Roman"/>
                <a:cs typeface="Times New Roman"/>
              </a:rPr>
              <a:t>的正态分布</a:t>
            </a:r>
            <a:r>
              <a:rPr lang="en-US" altLang="zh-CN" dirty="0" smtClean="0">
                <a:latin typeface="Times New Roman"/>
                <a:cs typeface="Times New Roman"/>
              </a:rPr>
              <a:t>N(</a:t>
            </a:r>
            <a:r>
              <a:rPr lang="el-GR" altLang="zh-CN" dirty="0" smtClean="0">
                <a:latin typeface="Times New Roman"/>
                <a:cs typeface="Times New Roman"/>
              </a:rPr>
              <a:t>μ</a:t>
            </a:r>
            <a:r>
              <a:rPr lang="en-US" altLang="zh-CN" dirty="0" smtClean="0">
                <a:latin typeface="Times New Roman"/>
                <a:cs typeface="Times New Roman"/>
              </a:rPr>
              <a:t>,</a:t>
            </a:r>
            <a:r>
              <a:rPr lang="el-GR" altLang="zh-CN" dirty="0" smtClean="0">
                <a:latin typeface="Times New Roman"/>
                <a:cs typeface="Times New Roman"/>
              </a:rPr>
              <a:t>σ</a:t>
            </a:r>
            <a:r>
              <a:rPr lang="en-US" altLang="zh-CN" baseline="30000" dirty="0" smtClean="0">
                <a:latin typeface="Times New Roman"/>
                <a:cs typeface="Times New Roman"/>
              </a:rPr>
              <a:t>2</a:t>
            </a:r>
            <a:r>
              <a:rPr lang="en-US" altLang="zh-CN" dirty="0" smtClean="0">
                <a:latin typeface="Times New Roman"/>
                <a:cs typeface="Times New Roman"/>
              </a:rPr>
              <a:t>)</a:t>
            </a:r>
            <a:r>
              <a:rPr lang="zh-CN" altLang="en-US" dirty="0" smtClean="0">
                <a:latin typeface="Times New Roman"/>
                <a:cs typeface="Times New Roman"/>
              </a:rPr>
              <a:t>：</a:t>
            </a:r>
            <a:endParaRPr lang="en-US" altLang="zh-CN" dirty="0" smtClean="0">
              <a:latin typeface="Times New Roman"/>
              <a:cs typeface="Times New Roman"/>
            </a:endParaRPr>
          </a:p>
          <a:p>
            <a:endParaRPr lang="en-US" altLang="zh-CN" dirty="0" smtClean="0">
              <a:latin typeface="Times New Roman"/>
              <a:cs typeface="Times New Roman"/>
            </a:endParaRPr>
          </a:p>
          <a:p>
            <a:endParaRPr lang="en-US" altLang="zh-CN" dirty="0" smtClean="0">
              <a:latin typeface="Times New Roman"/>
              <a:cs typeface="Times New Roman"/>
            </a:endParaRPr>
          </a:p>
          <a:p>
            <a:pPr lvl="1"/>
            <a:r>
              <a:rPr lang="zh-CN" altLang="en-US" dirty="0" smtClean="0"/>
              <a:t>随机变量</a:t>
            </a:r>
            <a:r>
              <a:rPr lang="en-US" altLang="zh-CN" dirty="0" smtClean="0"/>
              <a:t>X</a:t>
            </a:r>
            <a:r>
              <a:rPr lang="zh-CN" altLang="en-US" dirty="0" smtClean="0"/>
              <a:t>服从自由度为</a:t>
            </a:r>
            <a:r>
              <a:rPr lang="el-GR" altLang="zh-CN" dirty="0" smtClean="0">
                <a:latin typeface="Times New Roman"/>
                <a:cs typeface="Times New Roman"/>
              </a:rPr>
              <a:t>υ</a:t>
            </a:r>
            <a:r>
              <a:rPr lang="zh-CN" altLang="en-US" dirty="0" smtClean="0">
                <a:latin typeface="Times New Roman"/>
                <a:cs typeface="Times New Roman"/>
              </a:rPr>
              <a:t>的</a:t>
            </a:r>
            <a:r>
              <a:rPr lang="el-GR" altLang="zh-CN" dirty="0" smtClean="0">
                <a:latin typeface="Times New Roman"/>
                <a:cs typeface="Times New Roman"/>
              </a:rPr>
              <a:t>χ</a:t>
            </a:r>
            <a:r>
              <a:rPr lang="en-US" altLang="zh-CN" baseline="30000" dirty="0" smtClean="0">
                <a:latin typeface="Times New Roman"/>
                <a:cs typeface="Times New Roman"/>
              </a:rPr>
              <a:t>2</a:t>
            </a:r>
            <a:r>
              <a:rPr lang="zh-CN" altLang="en-US" dirty="0" smtClean="0">
                <a:latin typeface="Times New Roman"/>
                <a:cs typeface="Times New Roman"/>
              </a:rPr>
              <a:t>分布：</a:t>
            </a:r>
            <a:endParaRPr lang="en-US" altLang="zh-CN" dirty="0" smtClean="0">
              <a:latin typeface="Times New Roman"/>
              <a:cs typeface="Times New Roman"/>
            </a:endParaRPr>
          </a:p>
          <a:p>
            <a:endParaRPr lang="en-US" altLang="zh-CN" dirty="0" smtClean="0">
              <a:latin typeface="Times New Roman"/>
              <a:cs typeface="Times New Roman"/>
            </a:endParaRPr>
          </a:p>
          <a:p>
            <a:endParaRPr lang="en-US" altLang="zh-CN" dirty="0" smtClean="0">
              <a:latin typeface="Times New Roman"/>
              <a:cs typeface="Times New Roman"/>
            </a:endParaRPr>
          </a:p>
          <a:p>
            <a:endParaRPr lang="en-US" altLang="zh-CN" dirty="0" smtClean="0">
              <a:latin typeface="Times New Roman"/>
              <a:cs typeface="Times New Roman"/>
            </a:endParaRPr>
          </a:p>
          <a:p>
            <a:pPr lvl="1"/>
            <a:endParaRPr lang="en-US" altLang="zh-CN" dirty="0" smtClean="0">
              <a:latin typeface="Times New Roman"/>
              <a:cs typeface="Times New Roman"/>
            </a:endParaRPr>
          </a:p>
          <a:p>
            <a:pPr lvl="1"/>
            <a:endParaRPr lang="en-US" altLang="zh-CN" dirty="0" smtClean="0">
              <a:latin typeface="Times New Roman"/>
              <a:cs typeface="Times New Roman"/>
            </a:endParaRPr>
          </a:p>
          <a:p>
            <a:pPr lvl="1"/>
            <a:r>
              <a:rPr lang="zh-CN" altLang="en-US" dirty="0" smtClean="0">
                <a:latin typeface="Times New Roman"/>
                <a:cs typeface="Times New Roman"/>
              </a:rPr>
              <a:t>若随机变量</a:t>
            </a:r>
            <a:r>
              <a:rPr lang="en-US" altLang="zh-CN" dirty="0" smtClean="0">
                <a:latin typeface="Times New Roman"/>
                <a:cs typeface="Times New Roman"/>
              </a:rPr>
              <a:t>X</a:t>
            </a:r>
            <a:r>
              <a:rPr lang="zh-CN" altLang="en-US" dirty="0" smtClean="0">
                <a:latin typeface="Times New Roman"/>
                <a:cs typeface="Times New Roman"/>
              </a:rPr>
              <a:t>服从</a:t>
            </a:r>
            <a:r>
              <a:rPr lang="en-US" altLang="zh-CN" dirty="0" smtClean="0">
                <a:latin typeface="Times New Roman"/>
                <a:cs typeface="Times New Roman"/>
              </a:rPr>
              <a:t>N(</a:t>
            </a:r>
            <a:r>
              <a:rPr lang="el-GR" altLang="zh-CN" dirty="0" smtClean="0">
                <a:latin typeface="Times New Roman"/>
                <a:cs typeface="Times New Roman"/>
              </a:rPr>
              <a:t>μ</a:t>
            </a:r>
            <a:r>
              <a:rPr lang="en-US" altLang="zh-CN" dirty="0" smtClean="0">
                <a:latin typeface="Times New Roman"/>
                <a:cs typeface="Times New Roman"/>
              </a:rPr>
              <a:t>,</a:t>
            </a:r>
            <a:r>
              <a:rPr lang="el-GR" altLang="zh-CN" dirty="0" smtClean="0">
                <a:latin typeface="Times New Roman"/>
                <a:cs typeface="Times New Roman"/>
              </a:rPr>
              <a:t>σ</a:t>
            </a:r>
            <a:r>
              <a:rPr lang="en-US" altLang="zh-CN" baseline="30000" dirty="0" smtClean="0">
                <a:latin typeface="Times New Roman"/>
                <a:cs typeface="Times New Roman"/>
              </a:rPr>
              <a:t>2</a:t>
            </a:r>
            <a:r>
              <a:rPr lang="en-US" altLang="zh-CN" dirty="0" smtClean="0">
                <a:latin typeface="Times New Roman"/>
                <a:cs typeface="Times New Roman"/>
              </a:rPr>
              <a:t>)</a:t>
            </a:r>
            <a:r>
              <a:rPr lang="zh-CN" altLang="en-US" dirty="0" smtClean="0">
                <a:latin typeface="Times New Roman"/>
                <a:cs typeface="Times New Roman"/>
              </a:rPr>
              <a:t>，则随机变量</a:t>
            </a:r>
            <a:r>
              <a:rPr lang="en-US" altLang="zh-CN" dirty="0" smtClean="0">
                <a:latin typeface="Times New Roman"/>
                <a:cs typeface="Times New Roman"/>
              </a:rPr>
              <a:t>Z=(X-</a:t>
            </a:r>
            <a:r>
              <a:rPr lang="el-GR" altLang="zh-CN" dirty="0" smtClean="0">
                <a:latin typeface="Times New Roman"/>
                <a:cs typeface="Times New Roman"/>
              </a:rPr>
              <a:t>μ</a:t>
            </a:r>
            <a:r>
              <a:rPr lang="en-US" altLang="zh-CN" dirty="0" smtClean="0">
                <a:latin typeface="Times New Roman"/>
                <a:cs typeface="Times New Roman"/>
              </a:rPr>
              <a:t>)</a:t>
            </a:r>
            <a:r>
              <a:rPr lang="en-US" altLang="zh-CN" baseline="30000" dirty="0" smtClean="0">
                <a:latin typeface="Times New Roman"/>
                <a:cs typeface="Times New Roman"/>
              </a:rPr>
              <a:t>2</a:t>
            </a:r>
            <a:r>
              <a:rPr lang="en-US" altLang="zh-CN" dirty="0" smtClean="0">
                <a:latin typeface="Times New Roman"/>
                <a:cs typeface="Times New Roman"/>
              </a:rPr>
              <a:t>/</a:t>
            </a:r>
            <a:r>
              <a:rPr lang="el-GR" altLang="zh-CN" dirty="0" smtClean="0">
                <a:latin typeface="Times New Roman"/>
                <a:cs typeface="Times New Roman"/>
              </a:rPr>
              <a:t>σ</a:t>
            </a:r>
            <a:r>
              <a:rPr lang="en-US" altLang="zh-CN" baseline="30000" dirty="0" smtClean="0">
                <a:latin typeface="Times New Roman"/>
                <a:cs typeface="Times New Roman"/>
              </a:rPr>
              <a:t>2</a:t>
            </a:r>
            <a:r>
              <a:rPr lang="zh-CN" altLang="en-US" dirty="0" smtClean="0">
                <a:latin typeface="Times New Roman"/>
                <a:cs typeface="Times New Roman"/>
              </a:rPr>
              <a:t>服从自由度为</a:t>
            </a:r>
            <a:r>
              <a:rPr lang="en-US" altLang="zh-CN" dirty="0" smtClean="0">
                <a:latin typeface="Times New Roman"/>
                <a:cs typeface="Times New Roman"/>
              </a:rPr>
              <a:t>1</a:t>
            </a:r>
            <a:r>
              <a:rPr lang="zh-CN" altLang="en-US" dirty="0" smtClean="0">
                <a:latin typeface="Times New Roman"/>
                <a:cs typeface="Times New Roman"/>
              </a:rPr>
              <a:t>的</a:t>
            </a:r>
            <a:r>
              <a:rPr lang="el-GR" altLang="zh-CN" dirty="0" smtClean="0">
                <a:latin typeface="Times New Roman"/>
                <a:cs typeface="Times New Roman"/>
              </a:rPr>
              <a:t>χ</a:t>
            </a:r>
            <a:r>
              <a:rPr lang="en-US" altLang="zh-CN" baseline="30000" dirty="0" smtClean="0">
                <a:latin typeface="Times New Roman"/>
                <a:cs typeface="Times New Roman"/>
              </a:rPr>
              <a:t>2</a:t>
            </a:r>
            <a:r>
              <a:rPr lang="zh-CN" altLang="en-US" dirty="0" smtClean="0">
                <a:latin typeface="Times New Roman"/>
                <a:cs typeface="Times New Roman"/>
              </a:rPr>
              <a:t>分布</a:t>
            </a:r>
            <a:endParaRPr lang="en-US" altLang="zh-CN" dirty="0" smtClean="0">
              <a:latin typeface="Times New Roman"/>
              <a:cs typeface="Times New Roman"/>
            </a:endParaRPr>
          </a:p>
          <a:p>
            <a:pPr lvl="1"/>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4147084109"/>
              </p:ext>
            </p:extLst>
          </p:nvPr>
        </p:nvGraphicFramePr>
        <p:xfrm>
          <a:off x="2267744" y="2079488"/>
          <a:ext cx="4661710" cy="917464"/>
        </p:xfrm>
        <a:graphic>
          <a:graphicData uri="http://schemas.openxmlformats.org/presentationml/2006/ole">
            <mc:AlternateContent xmlns:mc="http://schemas.openxmlformats.org/markup-compatibility/2006">
              <mc:Choice xmlns:v="urn:schemas-microsoft-com:vml" Requires="v">
                <p:oleObj spid="_x0000_s5434" name="Equation" r:id="rId4" imgW="2387520" imgH="469800" progId="Equation.DSMT4">
                  <p:embed/>
                </p:oleObj>
              </mc:Choice>
              <mc:Fallback>
                <p:oleObj name="Equation" r:id="rId4" imgW="2387520" imgH="469800" progId="Equation.DSMT4">
                  <p:embed/>
                  <p:pic>
                    <p:nvPicPr>
                      <p:cNvPr id="0" name=""/>
                      <p:cNvPicPr>
                        <a:picLocks noChangeAspect="1" noChangeArrowheads="1"/>
                      </p:cNvPicPr>
                      <p:nvPr/>
                    </p:nvPicPr>
                    <p:blipFill>
                      <a:blip r:embed="rId5"/>
                      <a:srcRect/>
                      <a:stretch>
                        <a:fillRect/>
                      </a:stretch>
                    </p:blipFill>
                    <p:spPr bwMode="auto">
                      <a:xfrm>
                        <a:off x="2267744" y="2079488"/>
                        <a:ext cx="4661710" cy="917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52828749"/>
              </p:ext>
            </p:extLst>
          </p:nvPr>
        </p:nvGraphicFramePr>
        <p:xfrm>
          <a:off x="2267744" y="3356992"/>
          <a:ext cx="4684489" cy="2051426"/>
        </p:xfrm>
        <a:graphic>
          <a:graphicData uri="http://schemas.openxmlformats.org/presentationml/2006/ole">
            <mc:AlternateContent xmlns:mc="http://schemas.openxmlformats.org/markup-compatibility/2006">
              <mc:Choice xmlns:v="urn:schemas-microsoft-com:vml" Requires="v">
                <p:oleObj spid="_x0000_s5435" name="Equation" r:id="rId6" imgW="2349360" imgH="1028520" progId="Equation.DSMT4">
                  <p:embed/>
                </p:oleObj>
              </mc:Choice>
              <mc:Fallback>
                <p:oleObj name="Equation" r:id="rId6" imgW="2349360" imgH="10285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3356992"/>
                        <a:ext cx="4684489" cy="2051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72</a:t>
            </a:fld>
            <a:endParaRPr lang="en-US" altLang="zh-CN" dirty="0"/>
          </a:p>
        </p:txBody>
      </p:sp>
      <p:sp>
        <p:nvSpPr>
          <p:cNvPr id="9" name="流程图: 可选过程 8">
            <a:hlinkClick r:id="rId8"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10" name="流程图: 可选过程 9">
            <a:hlinkClick r:id="rId9"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1" name="流程图: 可选过程 10">
            <a:hlinkClick r:id="rId10"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2" name="流程图: 可选过程 11">
            <a:hlinkClick r:id="rId11"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16994143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假设检验</a:t>
            </a:r>
            <a:endParaRPr lang="en-US" altLang="zh-CN" dirty="0" smtClean="0"/>
          </a:p>
          <a:p>
            <a:pPr lvl="1"/>
            <a:r>
              <a:rPr lang="zh-CN" altLang="en-US" dirty="0" smtClean="0">
                <a:solidFill>
                  <a:srgbClr val="FF0000"/>
                </a:solidFill>
              </a:rPr>
              <a:t>统计假设</a:t>
            </a:r>
            <a:r>
              <a:rPr lang="en-US" altLang="zh-CN" dirty="0" smtClean="0"/>
              <a:t>H</a:t>
            </a:r>
            <a:r>
              <a:rPr lang="en-US" altLang="zh-CN" baseline="-25000" dirty="0" smtClean="0"/>
              <a:t>0</a:t>
            </a:r>
            <a:r>
              <a:rPr lang="zh-CN" altLang="en-US" dirty="0" smtClean="0"/>
              <a:t>，是关于一个或多个随机变量分布的论断</a:t>
            </a:r>
            <a:endParaRPr lang="en-US" altLang="zh-CN" dirty="0" smtClean="0"/>
          </a:p>
          <a:p>
            <a:pPr lvl="2"/>
            <a:r>
              <a:rPr lang="en-US" altLang="zh-CN" dirty="0" smtClean="0"/>
              <a:t>H</a:t>
            </a:r>
            <a:r>
              <a:rPr lang="en-US" altLang="zh-CN" baseline="-25000" dirty="0" smtClean="0"/>
              <a:t>0</a:t>
            </a:r>
            <a:r>
              <a:rPr lang="zh-CN" altLang="en-US" dirty="0" smtClean="0"/>
              <a:t>：序列是随机的</a:t>
            </a:r>
            <a:endParaRPr lang="en-US" altLang="zh-CN" dirty="0" smtClean="0"/>
          </a:p>
          <a:p>
            <a:pPr lvl="2"/>
            <a:r>
              <a:rPr lang="zh-CN" altLang="en-US" dirty="0" smtClean="0"/>
              <a:t>注意：每个测试的结论是统计意义上的，非确定的</a:t>
            </a:r>
            <a:endParaRPr lang="en-US" altLang="zh-CN" dirty="0" smtClean="0"/>
          </a:p>
          <a:p>
            <a:pPr lvl="1"/>
            <a:r>
              <a:rPr lang="zh-CN" altLang="en-US" dirty="0" smtClean="0"/>
              <a:t>统计假设</a:t>
            </a:r>
            <a:r>
              <a:rPr lang="en-US" altLang="zh-CN" dirty="0" smtClean="0"/>
              <a:t>H</a:t>
            </a:r>
            <a:r>
              <a:rPr lang="en-US" altLang="zh-CN" baseline="-25000" dirty="0" smtClean="0"/>
              <a:t>0</a:t>
            </a:r>
            <a:r>
              <a:rPr lang="zh-CN" altLang="en-US" dirty="0" smtClean="0"/>
              <a:t>检验的</a:t>
            </a:r>
            <a:r>
              <a:rPr lang="zh-CN" altLang="en-US" dirty="0" smtClean="0">
                <a:solidFill>
                  <a:srgbClr val="FF0000"/>
                </a:solidFill>
              </a:rPr>
              <a:t>显著性水平</a:t>
            </a:r>
            <a:r>
              <a:rPr lang="el-GR" altLang="zh-CN" dirty="0" smtClean="0">
                <a:latin typeface="Times New Roman"/>
                <a:cs typeface="Times New Roman"/>
              </a:rPr>
              <a:t>α</a:t>
            </a:r>
            <a:r>
              <a:rPr lang="zh-CN" altLang="en-US" dirty="0" smtClean="0">
                <a:latin typeface="Times New Roman"/>
                <a:cs typeface="Times New Roman"/>
              </a:rPr>
              <a:t>，是指当</a:t>
            </a:r>
            <a:r>
              <a:rPr lang="en-US" altLang="zh-CN" dirty="0" smtClean="0"/>
              <a:t>H</a:t>
            </a:r>
            <a:r>
              <a:rPr lang="en-US" altLang="zh-CN" baseline="-25000" dirty="0" smtClean="0"/>
              <a:t>0</a:t>
            </a:r>
            <a:r>
              <a:rPr lang="zh-CN" altLang="en-US" dirty="0" smtClean="0">
                <a:latin typeface="Times New Roman"/>
                <a:cs typeface="Times New Roman"/>
              </a:rPr>
              <a:t>为真时，拒绝</a:t>
            </a:r>
            <a:r>
              <a:rPr lang="en-US" altLang="zh-CN" dirty="0" smtClean="0"/>
              <a:t>H</a:t>
            </a:r>
            <a:r>
              <a:rPr lang="en-US" altLang="zh-CN" baseline="-25000" dirty="0" smtClean="0"/>
              <a:t>0</a:t>
            </a:r>
            <a:r>
              <a:rPr lang="zh-CN" altLang="en-US" dirty="0" smtClean="0">
                <a:latin typeface="Times New Roman"/>
                <a:cs typeface="Times New Roman"/>
              </a:rPr>
              <a:t>的概率（漏警概率）</a:t>
            </a:r>
            <a:endParaRPr lang="en-US" altLang="zh-CN" dirty="0" smtClean="0">
              <a:latin typeface="Times New Roman"/>
              <a:cs typeface="Times New Roman"/>
            </a:endParaRPr>
          </a:p>
          <a:p>
            <a:pPr lvl="1"/>
            <a:endParaRPr lang="en-US" altLang="zh-CN" dirty="0" smtClean="0"/>
          </a:p>
        </p:txBody>
      </p:sp>
      <p:grpSp>
        <p:nvGrpSpPr>
          <p:cNvPr id="62" name="组合 61"/>
          <p:cNvGrpSpPr/>
          <p:nvPr/>
        </p:nvGrpSpPr>
        <p:grpSpPr>
          <a:xfrm>
            <a:off x="857224" y="3764360"/>
            <a:ext cx="3429024" cy="2328936"/>
            <a:chOff x="571472" y="3429000"/>
            <a:chExt cx="3429024" cy="2328936"/>
          </a:xfrm>
        </p:grpSpPr>
        <p:sp>
          <p:nvSpPr>
            <p:cNvPr id="33" name="任意多边形 32"/>
            <p:cNvSpPr/>
            <p:nvPr/>
          </p:nvSpPr>
          <p:spPr>
            <a:xfrm>
              <a:off x="3214678" y="5139559"/>
              <a:ext cx="709448" cy="220717"/>
            </a:xfrm>
            <a:custGeom>
              <a:avLst/>
              <a:gdLst>
                <a:gd name="connsiteX0" fmla="*/ 15765 w 709448"/>
                <a:gd name="connsiteY0" fmla="*/ 0 h 220717"/>
                <a:gd name="connsiteX1" fmla="*/ 709448 w 709448"/>
                <a:gd name="connsiteY1" fmla="*/ 173420 h 220717"/>
                <a:gd name="connsiteX2" fmla="*/ 709448 w 709448"/>
                <a:gd name="connsiteY2" fmla="*/ 220717 h 220717"/>
                <a:gd name="connsiteX3" fmla="*/ 0 w 709448"/>
                <a:gd name="connsiteY3" fmla="*/ 220717 h 220717"/>
                <a:gd name="connsiteX4" fmla="*/ 15765 w 709448"/>
                <a:gd name="connsiteY4" fmla="*/ 0 h 22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48" h="220717">
                  <a:moveTo>
                    <a:pt x="15765" y="0"/>
                  </a:moveTo>
                  <a:lnTo>
                    <a:pt x="709448" y="173420"/>
                  </a:lnTo>
                  <a:lnTo>
                    <a:pt x="709448" y="220717"/>
                  </a:lnTo>
                  <a:lnTo>
                    <a:pt x="0" y="220717"/>
                  </a:lnTo>
                  <a:lnTo>
                    <a:pt x="15765"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flipH="1">
              <a:off x="658676" y="5143512"/>
              <a:ext cx="709448" cy="220717"/>
            </a:xfrm>
            <a:custGeom>
              <a:avLst/>
              <a:gdLst>
                <a:gd name="connsiteX0" fmla="*/ 15765 w 709448"/>
                <a:gd name="connsiteY0" fmla="*/ 0 h 220717"/>
                <a:gd name="connsiteX1" fmla="*/ 709448 w 709448"/>
                <a:gd name="connsiteY1" fmla="*/ 173420 h 220717"/>
                <a:gd name="connsiteX2" fmla="*/ 709448 w 709448"/>
                <a:gd name="connsiteY2" fmla="*/ 220717 h 220717"/>
                <a:gd name="connsiteX3" fmla="*/ 0 w 709448"/>
                <a:gd name="connsiteY3" fmla="*/ 220717 h 220717"/>
                <a:gd name="connsiteX4" fmla="*/ 15765 w 709448"/>
                <a:gd name="connsiteY4" fmla="*/ 0 h 220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448" h="220717">
                  <a:moveTo>
                    <a:pt x="15765" y="0"/>
                  </a:moveTo>
                  <a:lnTo>
                    <a:pt x="709448" y="173420"/>
                  </a:lnTo>
                  <a:lnTo>
                    <a:pt x="709448" y="220717"/>
                  </a:lnTo>
                  <a:lnTo>
                    <a:pt x="0" y="220717"/>
                  </a:lnTo>
                  <a:lnTo>
                    <a:pt x="15765"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rot="5400000">
              <a:off x="964381" y="5250669"/>
              <a:ext cx="786612" cy="79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71472" y="5357032"/>
              <a:ext cx="342902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flipH="1" flipV="1">
              <a:off x="1178695" y="4535495"/>
              <a:ext cx="221457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57900" y="3698192"/>
              <a:ext cx="3262297" cy="1629195"/>
              <a:chOff x="300710" y="3556110"/>
              <a:chExt cx="3262297" cy="1629195"/>
            </a:xfrm>
          </p:grpSpPr>
          <p:sp>
            <p:nvSpPr>
              <p:cNvPr id="15" name="任意多边形 14"/>
              <p:cNvSpPr/>
              <p:nvPr/>
            </p:nvSpPr>
            <p:spPr>
              <a:xfrm>
                <a:off x="1939159" y="3557602"/>
                <a:ext cx="1623848" cy="1627703"/>
              </a:xfrm>
              <a:custGeom>
                <a:avLst/>
                <a:gdLst>
                  <a:gd name="connsiteX0" fmla="*/ 0 w 1623848"/>
                  <a:gd name="connsiteY0" fmla="*/ 0 h 1592318"/>
                  <a:gd name="connsiteX1" fmla="*/ 268013 w 1623848"/>
                  <a:gd name="connsiteY1" fmla="*/ 220718 h 1592318"/>
                  <a:gd name="connsiteX2" fmla="*/ 614855 w 1623848"/>
                  <a:gd name="connsiteY2" fmla="*/ 1229711 h 1592318"/>
                  <a:gd name="connsiteX3" fmla="*/ 1623848 w 1623848"/>
                  <a:gd name="connsiteY3" fmla="*/ 1592318 h 1592318"/>
                </a:gdLst>
                <a:ahLst/>
                <a:cxnLst>
                  <a:cxn ang="0">
                    <a:pos x="connsiteX0" y="connsiteY0"/>
                  </a:cxn>
                  <a:cxn ang="0">
                    <a:pos x="connsiteX1" y="connsiteY1"/>
                  </a:cxn>
                  <a:cxn ang="0">
                    <a:pos x="connsiteX2" y="connsiteY2"/>
                  </a:cxn>
                  <a:cxn ang="0">
                    <a:pos x="connsiteX3" y="connsiteY3"/>
                  </a:cxn>
                </a:cxnLst>
                <a:rect l="l" t="t" r="r" b="b"/>
                <a:pathLst>
                  <a:path w="1623848" h="1592318">
                    <a:moveTo>
                      <a:pt x="0" y="0"/>
                    </a:moveTo>
                    <a:cubicBezTo>
                      <a:pt x="82768" y="7883"/>
                      <a:pt x="165537" y="15766"/>
                      <a:pt x="268013" y="220718"/>
                    </a:cubicBezTo>
                    <a:cubicBezTo>
                      <a:pt x="370489" y="425670"/>
                      <a:pt x="388883" y="1001111"/>
                      <a:pt x="614855" y="1229711"/>
                    </a:cubicBezTo>
                    <a:cubicBezTo>
                      <a:pt x="840827" y="1458311"/>
                      <a:pt x="1232337" y="1525314"/>
                      <a:pt x="1623848" y="1592318"/>
                    </a:cubicBezTo>
                  </a:path>
                </a:pathLst>
              </a:cu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15"/>
              <p:cNvSpPr/>
              <p:nvPr/>
            </p:nvSpPr>
            <p:spPr>
              <a:xfrm flipH="1">
                <a:off x="300710" y="3556110"/>
                <a:ext cx="1623848" cy="1592318"/>
              </a:xfrm>
              <a:custGeom>
                <a:avLst/>
                <a:gdLst>
                  <a:gd name="connsiteX0" fmla="*/ 0 w 1623848"/>
                  <a:gd name="connsiteY0" fmla="*/ 0 h 1592318"/>
                  <a:gd name="connsiteX1" fmla="*/ 268013 w 1623848"/>
                  <a:gd name="connsiteY1" fmla="*/ 220718 h 1592318"/>
                  <a:gd name="connsiteX2" fmla="*/ 614855 w 1623848"/>
                  <a:gd name="connsiteY2" fmla="*/ 1229711 h 1592318"/>
                  <a:gd name="connsiteX3" fmla="*/ 1623848 w 1623848"/>
                  <a:gd name="connsiteY3" fmla="*/ 1592318 h 1592318"/>
                </a:gdLst>
                <a:ahLst/>
                <a:cxnLst>
                  <a:cxn ang="0">
                    <a:pos x="connsiteX0" y="connsiteY0"/>
                  </a:cxn>
                  <a:cxn ang="0">
                    <a:pos x="connsiteX1" y="connsiteY1"/>
                  </a:cxn>
                  <a:cxn ang="0">
                    <a:pos x="connsiteX2" y="connsiteY2"/>
                  </a:cxn>
                  <a:cxn ang="0">
                    <a:pos x="connsiteX3" y="connsiteY3"/>
                  </a:cxn>
                </a:cxnLst>
                <a:rect l="l" t="t" r="r" b="b"/>
                <a:pathLst>
                  <a:path w="1623848" h="1592318">
                    <a:moveTo>
                      <a:pt x="0" y="0"/>
                    </a:moveTo>
                    <a:cubicBezTo>
                      <a:pt x="82768" y="7883"/>
                      <a:pt x="165537" y="15766"/>
                      <a:pt x="268013" y="220718"/>
                    </a:cubicBezTo>
                    <a:cubicBezTo>
                      <a:pt x="370489" y="425670"/>
                      <a:pt x="388883" y="1001111"/>
                      <a:pt x="614855" y="1229711"/>
                    </a:cubicBezTo>
                    <a:cubicBezTo>
                      <a:pt x="840827" y="1458311"/>
                      <a:pt x="1232337" y="1525314"/>
                      <a:pt x="1623848" y="1592318"/>
                    </a:cubicBezTo>
                  </a:path>
                </a:pathLst>
              </a:cu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23" name="直接连接符 22"/>
            <p:cNvCxnSpPr/>
            <p:nvPr/>
          </p:nvCxnSpPr>
          <p:spPr>
            <a:xfrm rot="5400000">
              <a:off x="2820975" y="5250669"/>
              <a:ext cx="786612" cy="794"/>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339529" y="4857760"/>
              <a:ext cx="518091" cy="400110"/>
            </a:xfrm>
            <a:prstGeom prst="rect">
              <a:avLst/>
            </a:prstGeom>
            <a:noFill/>
          </p:spPr>
          <p:txBody>
            <a:bodyPr wrap="none" rtlCol="0">
              <a:spAutoFit/>
            </a:bodyPr>
            <a:lstStyle/>
            <a:p>
              <a:r>
                <a:rPr lang="el-GR" altLang="zh-CN" sz="2000" dirty="0" smtClean="0">
                  <a:latin typeface="Times New Roman"/>
                  <a:cs typeface="Times New Roman"/>
                </a:rPr>
                <a:t>α</a:t>
              </a:r>
              <a:r>
                <a:rPr lang="en-US" altLang="zh-CN" sz="2000" dirty="0" smtClean="0">
                  <a:latin typeface="Times New Roman"/>
                  <a:cs typeface="Times New Roman"/>
                </a:rPr>
                <a:t>/2</a:t>
              </a:r>
              <a:endParaRPr lang="zh-CN" altLang="en-US" sz="2000" dirty="0"/>
            </a:p>
          </p:txBody>
        </p:sp>
        <p:sp>
          <p:nvSpPr>
            <p:cNvPr id="56" name="TextBox 55"/>
            <p:cNvSpPr txBox="1"/>
            <p:nvPr/>
          </p:nvSpPr>
          <p:spPr>
            <a:xfrm>
              <a:off x="767761" y="4857760"/>
              <a:ext cx="518091" cy="400110"/>
            </a:xfrm>
            <a:prstGeom prst="rect">
              <a:avLst/>
            </a:prstGeom>
            <a:noFill/>
          </p:spPr>
          <p:txBody>
            <a:bodyPr wrap="none" rtlCol="0">
              <a:spAutoFit/>
            </a:bodyPr>
            <a:lstStyle/>
            <a:p>
              <a:r>
                <a:rPr lang="el-GR" altLang="zh-CN" sz="2000" dirty="0" smtClean="0">
                  <a:latin typeface="Times New Roman"/>
                  <a:cs typeface="Times New Roman"/>
                </a:rPr>
                <a:t>α</a:t>
              </a:r>
              <a:r>
                <a:rPr lang="en-US" altLang="zh-CN" sz="2000" dirty="0" smtClean="0">
                  <a:latin typeface="Times New Roman"/>
                  <a:cs typeface="Times New Roman"/>
                </a:rPr>
                <a:t>/2</a:t>
              </a:r>
              <a:endParaRPr lang="zh-CN" altLang="en-US" sz="2000" dirty="0"/>
            </a:p>
          </p:txBody>
        </p:sp>
        <p:sp>
          <p:nvSpPr>
            <p:cNvPr id="57" name="TextBox 56"/>
            <p:cNvSpPr txBox="1"/>
            <p:nvPr/>
          </p:nvSpPr>
          <p:spPr>
            <a:xfrm>
              <a:off x="2857488" y="5357826"/>
              <a:ext cx="402674" cy="400110"/>
            </a:xfrm>
            <a:prstGeom prst="rect">
              <a:avLst/>
            </a:prstGeom>
            <a:noFill/>
          </p:spPr>
          <p:txBody>
            <a:bodyPr wrap="none" rtlCol="0">
              <a:spAutoFit/>
            </a:bodyPr>
            <a:lstStyle/>
            <a:p>
              <a:r>
                <a:rPr lang="en-US" altLang="zh-CN" sz="2000" dirty="0" smtClean="0">
                  <a:latin typeface="Times New Roman"/>
                  <a:cs typeface="Times New Roman"/>
                </a:rPr>
                <a:t>x</a:t>
              </a:r>
              <a:r>
                <a:rPr lang="el-GR" altLang="zh-CN" sz="2000" baseline="-25000" dirty="0" smtClean="0">
                  <a:latin typeface="Times New Roman"/>
                  <a:cs typeface="Times New Roman"/>
                </a:rPr>
                <a:t>α</a:t>
              </a:r>
              <a:endParaRPr lang="zh-CN" altLang="en-US" sz="2000" baseline="-25000" dirty="0"/>
            </a:p>
          </p:txBody>
        </p:sp>
        <p:sp>
          <p:nvSpPr>
            <p:cNvPr id="58" name="TextBox 57"/>
            <p:cNvSpPr txBox="1"/>
            <p:nvPr/>
          </p:nvSpPr>
          <p:spPr>
            <a:xfrm>
              <a:off x="909562" y="5357826"/>
              <a:ext cx="487634" cy="400110"/>
            </a:xfrm>
            <a:prstGeom prst="rect">
              <a:avLst/>
            </a:prstGeom>
            <a:noFill/>
          </p:spPr>
          <p:txBody>
            <a:bodyPr wrap="none" rtlCol="0">
              <a:spAutoFit/>
            </a:bodyPr>
            <a:lstStyle/>
            <a:p>
              <a:r>
                <a:rPr lang="en-US" altLang="zh-CN" sz="2000" dirty="0" smtClean="0">
                  <a:latin typeface="Times New Roman"/>
                  <a:cs typeface="Times New Roman"/>
                </a:rPr>
                <a:t>-x</a:t>
              </a:r>
              <a:r>
                <a:rPr lang="el-GR" altLang="zh-CN" sz="2000" baseline="-25000" dirty="0" smtClean="0">
                  <a:latin typeface="Times New Roman"/>
                  <a:cs typeface="Times New Roman"/>
                </a:rPr>
                <a:t>α</a:t>
              </a:r>
              <a:endParaRPr lang="zh-CN" altLang="en-US" sz="2000" baseline="-25000" dirty="0"/>
            </a:p>
          </p:txBody>
        </p:sp>
      </p:grpSp>
      <p:grpSp>
        <p:nvGrpSpPr>
          <p:cNvPr id="67" name="组合 66"/>
          <p:cNvGrpSpPr/>
          <p:nvPr/>
        </p:nvGrpSpPr>
        <p:grpSpPr>
          <a:xfrm>
            <a:off x="4857752" y="3764360"/>
            <a:ext cx="3429024" cy="2328936"/>
            <a:chOff x="4857752" y="3286124"/>
            <a:chExt cx="3429024" cy="2328936"/>
          </a:xfrm>
        </p:grpSpPr>
        <p:sp>
          <p:nvSpPr>
            <p:cNvPr id="59" name="TextBox 58"/>
            <p:cNvSpPr txBox="1"/>
            <p:nvPr/>
          </p:nvSpPr>
          <p:spPr>
            <a:xfrm>
              <a:off x="7000892" y="5214950"/>
              <a:ext cx="402674" cy="400110"/>
            </a:xfrm>
            <a:prstGeom prst="rect">
              <a:avLst/>
            </a:prstGeom>
            <a:noFill/>
          </p:spPr>
          <p:txBody>
            <a:bodyPr wrap="none" rtlCol="0">
              <a:spAutoFit/>
            </a:bodyPr>
            <a:lstStyle/>
            <a:p>
              <a:r>
                <a:rPr lang="en-US" altLang="zh-CN" sz="2000" dirty="0" smtClean="0">
                  <a:latin typeface="Times New Roman"/>
                  <a:cs typeface="Times New Roman"/>
                </a:rPr>
                <a:t>x</a:t>
              </a:r>
              <a:r>
                <a:rPr lang="el-GR" altLang="zh-CN" sz="2000" baseline="-25000" dirty="0" smtClean="0">
                  <a:latin typeface="Times New Roman"/>
                  <a:cs typeface="Times New Roman"/>
                </a:rPr>
                <a:t>α</a:t>
              </a:r>
              <a:endParaRPr lang="zh-CN" altLang="en-US" sz="2000" baseline="-25000" dirty="0"/>
            </a:p>
          </p:txBody>
        </p:sp>
        <p:sp>
          <p:nvSpPr>
            <p:cNvPr id="60" name="TextBox 59"/>
            <p:cNvSpPr txBox="1"/>
            <p:nvPr/>
          </p:nvSpPr>
          <p:spPr>
            <a:xfrm>
              <a:off x="7467392" y="4572008"/>
              <a:ext cx="319318" cy="400110"/>
            </a:xfrm>
            <a:prstGeom prst="rect">
              <a:avLst/>
            </a:prstGeom>
            <a:noFill/>
          </p:spPr>
          <p:txBody>
            <a:bodyPr wrap="none" rtlCol="0">
              <a:spAutoFit/>
            </a:bodyPr>
            <a:lstStyle/>
            <a:p>
              <a:r>
                <a:rPr lang="el-GR" altLang="zh-CN" sz="2000" dirty="0" smtClean="0">
                  <a:latin typeface="Times New Roman"/>
                  <a:cs typeface="Times New Roman"/>
                </a:rPr>
                <a:t>α</a:t>
              </a:r>
              <a:endParaRPr lang="zh-CN" altLang="en-US" sz="2000" dirty="0"/>
            </a:p>
          </p:txBody>
        </p:sp>
        <p:sp>
          <p:nvSpPr>
            <p:cNvPr id="66" name="任意多边形 65"/>
            <p:cNvSpPr/>
            <p:nvPr/>
          </p:nvSpPr>
          <p:spPr>
            <a:xfrm>
              <a:off x="7362497" y="4871545"/>
              <a:ext cx="851337" cy="346841"/>
            </a:xfrm>
            <a:custGeom>
              <a:avLst/>
              <a:gdLst>
                <a:gd name="connsiteX0" fmla="*/ 0 w 851337"/>
                <a:gd name="connsiteY0" fmla="*/ 0 h 346841"/>
                <a:gd name="connsiteX1" fmla="*/ 851337 w 851337"/>
                <a:gd name="connsiteY1" fmla="*/ 173421 h 346841"/>
                <a:gd name="connsiteX2" fmla="*/ 851337 w 851337"/>
                <a:gd name="connsiteY2" fmla="*/ 346841 h 346841"/>
                <a:gd name="connsiteX3" fmla="*/ 0 w 851337"/>
                <a:gd name="connsiteY3" fmla="*/ 346841 h 346841"/>
                <a:gd name="connsiteX4" fmla="*/ 0 w 851337"/>
                <a:gd name="connsiteY4" fmla="*/ 0 h 346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337" h="346841">
                  <a:moveTo>
                    <a:pt x="0" y="0"/>
                  </a:moveTo>
                  <a:lnTo>
                    <a:pt x="851337" y="173421"/>
                  </a:lnTo>
                  <a:lnTo>
                    <a:pt x="851337" y="346841"/>
                  </a:lnTo>
                  <a:lnTo>
                    <a:pt x="0" y="346841"/>
                  </a:lnTo>
                  <a:lnTo>
                    <a:pt x="0" y="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rot="5400000">
              <a:off x="6965967" y="5106999"/>
              <a:ext cx="785818" cy="1588"/>
            </a:xfrm>
            <a:prstGeom prst="line">
              <a:avLst/>
            </a:pr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rot="5400000" flipH="1" flipV="1">
              <a:off x="4037009" y="4392619"/>
              <a:ext cx="221457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任意多边形 64"/>
            <p:cNvSpPr/>
            <p:nvPr/>
          </p:nvSpPr>
          <p:spPr>
            <a:xfrm>
              <a:off x="5139559" y="4029908"/>
              <a:ext cx="3090041" cy="1185042"/>
            </a:xfrm>
            <a:custGeom>
              <a:avLst/>
              <a:gdLst>
                <a:gd name="connsiteX0" fmla="*/ 0 w 3090041"/>
                <a:gd name="connsiteY0" fmla="*/ 1185042 h 1185042"/>
                <a:gd name="connsiteX1" fmla="*/ 331075 w 3090041"/>
                <a:gd name="connsiteY1" fmla="*/ 254876 h 1185042"/>
                <a:gd name="connsiteX2" fmla="*/ 772510 w 3090041"/>
                <a:gd name="connsiteY2" fmla="*/ 65690 h 1185042"/>
                <a:gd name="connsiteX3" fmla="*/ 1592317 w 3090041"/>
                <a:gd name="connsiteY3" fmla="*/ 649014 h 1185042"/>
                <a:gd name="connsiteX4" fmla="*/ 3090041 w 3090041"/>
                <a:gd name="connsiteY4" fmla="*/ 1011621 h 1185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041" h="1185042">
                  <a:moveTo>
                    <a:pt x="0" y="1185042"/>
                  </a:moveTo>
                  <a:cubicBezTo>
                    <a:pt x="101161" y="813238"/>
                    <a:pt x="202323" y="441435"/>
                    <a:pt x="331075" y="254876"/>
                  </a:cubicBezTo>
                  <a:cubicBezTo>
                    <a:pt x="459827" y="68317"/>
                    <a:pt x="562303" y="0"/>
                    <a:pt x="772510" y="65690"/>
                  </a:cubicBezTo>
                  <a:cubicBezTo>
                    <a:pt x="982717" y="131380"/>
                    <a:pt x="1206062" y="491359"/>
                    <a:pt x="1592317" y="649014"/>
                  </a:cubicBezTo>
                  <a:cubicBezTo>
                    <a:pt x="1978572" y="806669"/>
                    <a:pt x="2534306" y="909145"/>
                    <a:pt x="3090041" y="1011621"/>
                  </a:cubicBezTo>
                </a:path>
              </a:pathLst>
            </a:custGeom>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5" name="直接箭头连接符 34"/>
            <p:cNvCxnSpPr/>
            <p:nvPr/>
          </p:nvCxnSpPr>
          <p:spPr>
            <a:xfrm>
              <a:off x="4857752" y="5214950"/>
              <a:ext cx="342902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1928794" y="5909210"/>
            <a:ext cx="1210588" cy="400110"/>
          </a:xfrm>
          <a:prstGeom prst="rect">
            <a:avLst/>
          </a:prstGeom>
        </p:spPr>
        <p:txBody>
          <a:bodyPr wrap="none">
            <a:spAutoFit/>
          </a:bodyPr>
          <a:lstStyle/>
          <a:p>
            <a:r>
              <a:rPr lang="zh-CN" altLang="en-US" sz="2000" dirty="0" smtClean="0">
                <a:latin typeface="Times New Roman"/>
                <a:cs typeface="Times New Roman"/>
              </a:rPr>
              <a:t>双边检验</a:t>
            </a:r>
            <a:endParaRPr lang="zh-CN" altLang="en-US" sz="2000" dirty="0"/>
          </a:p>
        </p:txBody>
      </p:sp>
      <p:sp>
        <p:nvSpPr>
          <p:cNvPr id="28" name="矩形 27"/>
          <p:cNvSpPr/>
          <p:nvPr/>
        </p:nvSpPr>
        <p:spPr>
          <a:xfrm>
            <a:off x="5857884" y="5909210"/>
            <a:ext cx="1210588" cy="400110"/>
          </a:xfrm>
          <a:prstGeom prst="rect">
            <a:avLst/>
          </a:prstGeom>
        </p:spPr>
        <p:txBody>
          <a:bodyPr wrap="none">
            <a:spAutoFit/>
          </a:bodyPr>
          <a:lstStyle/>
          <a:p>
            <a:r>
              <a:rPr lang="zh-CN" altLang="en-US" sz="2000" dirty="0" smtClean="0">
                <a:latin typeface="Times New Roman"/>
                <a:cs typeface="Times New Roman"/>
              </a:rPr>
              <a:t>单边检验</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73</a:t>
            </a:fld>
            <a:endParaRPr lang="en-US" altLang="zh-CN" dirty="0"/>
          </a:p>
        </p:txBody>
      </p:sp>
      <p:sp>
        <p:nvSpPr>
          <p:cNvPr id="30" name="流程图: 可选过程 29">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31" name="流程图: 可选过程 30">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32" name="流程图: 可选过程 31">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37" name="流程图: 可选过程 36">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3885127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latin typeface="Times New Roman"/>
                <a:cs typeface="Times New Roman"/>
              </a:rPr>
              <a:t>假定</a:t>
            </a:r>
            <a:r>
              <a:rPr lang="zh-CN" altLang="en-US" dirty="0" smtClean="0"/>
              <a:t>随机序列的统计量</a:t>
            </a:r>
            <a:r>
              <a:rPr lang="en-US" altLang="zh-CN" dirty="0" smtClean="0"/>
              <a:t>X</a:t>
            </a:r>
            <a:r>
              <a:rPr lang="zh-CN" altLang="en-US" dirty="0" smtClean="0"/>
              <a:t>服从正态分布</a:t>
            </a:r>
            <a:r>
              <a:rPr lang="en-US" altLang="zh-CN" dirty="0" smtClean="0"/>
              <a:t>N(0,1)</a:t>
            </a:r>
            <a:r>
              <a:rPr lang="zh-CN" altLang="en-US" dirty="0" smtClean="0"/>
              <a:t>，</a:t>
            </a:r>
            <a:r>
              <a:rPr lang="zh-CN" altLang="en-US" dirty="0" smtClean="0">
                <a:latin typeface="Times New Roman"/>
                <a:cs typeface="Times New Roman"/>
              </a:rPr>
              <a:t>选择显著性水平</a:t>
            </a:r>
            <a:r>
              <a:rPr lang="el-GR" altLang="zh-CN" dirty="0" smtClean="0">
                <a:latin typeface="Times New Roman"/>
                <a:cs typeface="Times New Roman"/>
              </a:rPr>
              <a:t>α</a:t>
            </a:r>
            <a:r>
              <a:rPr lang="zh-CN" altLang="en-US" dirty="0" smtClean="0">
                <a:latin typeface="Times New Roman"/>
                <a:cs typeface="Times New Roman"/>
              </a:rPr>
              <a:t>和阈值</a:t>
            </a:r>
            <a:r>
              <a:rPr lang="en-US" altLang="zh-CN" dirty="0" smtClean="0">
                <a:latin typeface="Times New Roman"/>
                <a:cs typeface="Times New Roman"/>
              </a:rPr>
              <a:t>x</a:t>
            </a:r>
            <a:r>
              <a:rPr lang="el-GR" altLang="zh-CN" baseline="-25000" dirty="0" smtClean="0">
                <a:latin typeface="Times New Roman"/>
                <a:cs typeface="Times New Roman"/>
              </a:rPr>
              <a:t>α</a:t>
            </a:r>
            <a:r>
              <a:rPr lang="zh-CN" altLang="en-US" dirty="0" smtClean="0">
                <a:latin typeface="Times New Roman"/>
                <a:cs typeface="Times New Roman"/>
              </a:rPr>
              <a:t>，使得</a:t>
            </a:r>
            <a:r>
              <a:rPr lang="en-US" altLang="zh-CN" dirty="0" smtClean="0">
                <a:latin typeface="Times New Roman"/>
                <a:cs typeface="Times New Roman"/>
              </a:rPr>
              <a:t>P(X&gt;x</a:t>
            </a:r>
            <a:r>
              <a:rPr lang="el-GR" altLang="zh-CN" baseline="-25000" dirty="0" smtClean="0">
                <a:latin typeface="Times New Roman"/>
                <a:cs typeface="Times New Roman"/>
              </a:rPr>
              <a:t>α</a:t>
            </a:r>
            <a:r>
              <a:rPr lang="en-US" altLang="zh-CN" dirty="0" smtClean="0">
                <a:latin typeface="Times New Roman"/>
                <a:cs typeface="Times New Roman"/>
              </a:rPr>
              <a:t>) = P(X&lt;-x</a:t>
            </a:r>
            <a:r>
              <a:rPr lang="el-GR" altLang="zh-CN" baseline="-25000" dirty="0" smtClean="0">
                <a:latin typeface="Times New Roman"/>
                <a:cs typeface="Times New Roman"/>
              </a:rPr>
              <a:t>α</a:t>
            </a:r>
            <a:r>
              <a:rPr lang="en-US" altLang="zh-CN" dirty="0" smtClean="0">
                <a:latin typeface="Times New Roman"/>
                <a:cs typeface="Times New Roman"/>
              </a:rPr>
              <a:t>) = </a:t>
            </a:r>
            <a:r>
              <a:rPr lang="el-GR" altLang="zh-CN" dirty="0" smtClean="0">
                <a:latin typeface="Times New Roman"/>
                <a:cs typeface="Times New Roman"/>
              </a:rPr>
              <a:t>α</a:t>
            </a:r>
            <a:r>
              <a:rPr lang="en-US" altLang="zh-CN" dirty="0" smtClean="0">
                <a:latin typeface="Times New Roman"/>
                <a:cs typeface="Times New Roman"/>
              </a:rPr>
              <a:t>/2</a:t>
            </a:r>
            <a:r>
              <a:rPr lang="zh-CN" altLang="en-US" dirty="0" smtClean="0">
                <a:latin typeface="Times New Roman"/>
                <a:cs typeface="Times New Roman"/>
              </a:rPr>
              <a:t>。若序列的统计值</a:t>
            </a:r>
            <a:r>
              <a:rPr lang="en-US" altLang="zh-CN" dirty="0" smtClean="0">
                <a:latin typeface="Times New Roman"/>
                <a:cs typeface="Times New Roman"/>
              </a:rPr>
              <a:t>X</a:t>
            </a:r>
            <a:r>
              <a:rPr lang="en-US" altLang="zh-CN" baseline="-25000" dirty="0" smtClean="0">
                <a:latin typeface="Times New Roman"/>
                <a:cs typeface="Times New Roman"/>
              </a:rPr>
              <a:t>s</a:t>
            </a:r>
            <a:r>
              <a:rPr lang="zh-CN" altLang="en-US" dirty="0" smtClean="0">
                <a:latin typeface="Times New Roman"/>
                <a:cs typeface="Times New Roman"/>
              </a:rPr>
              <a:t>满足</a:t>
            </a:r>
            <a:r>
              <a:rPr lang="en-US" altLang="zh-CN" dirty="0" smtClean="0">
                <a:latin typeface="Times New Roman"/>
                <a:cs typeface="Times New Roman"/>
              </a:rPr>
              <a:t>X</a:t>
            </a:r>
            <a:r>
              <a:rPr lang="en-US" altLang="zh-CN" baseline="-25000" dirty="0" smtClean="0">
                <a:latin typeface="Times New Roman"/>
                <a:cs typeface="Times New Roman"/>
              </a:rPr>
              <a:t>s </a:t>
            </a:r>
            <a:r>
              <a:rPr lang="en-US" altLang="zh-CN" dirty="0" smtClean="0">
                <a:latin typeface="Times New Roman"/>
                <a:cs typeface="Times New Roman"/>
              </a:rPr>
              <a:t>&gt; x</a:t>
            </a:r>
            <a:r>
              <a:rPr lang="el-GR" altLang="zh-CN" baseline="-25000" dirty="0" smtClean="0">
                <a:latin typeface="Times New Roman"/>
                <a:cs typeface="Times New Roman"/>
              </a:rPr>
              <a:t>α</a:t>
            </a:r>
            <a:r>
              <a:rPr lang="zh-CN" altLang="en-US" dirty="0" smtClean="0">
                <a:latin typeface="Times New Roman"/>
                <a:cs typeface="Times New Roman"/>
              </a:rPr>
              <a:t>或</a:t>
            </a:r>
            <a:r>
              <a:rPr lang="en-US" altLang="zh-CN" dirty="0" smtClean="0">
                <a:latin typeface="Times New Roman"/>
                <a:cs typeface="Times New Roman"/>
              </a:rPr>
              <a:t>X</a:t>
            </a:r>
            <a:r>
              <a:rPr lang="en-US" altLang="zh-CN" baseline="-25000" dirty="0" smtClean="0">
                <a:latin typeface="Times New Roman"/>
                <a:cs typeface="Times New Roman"/>
              </a:rPr>
              <a:t>s </a:t>
            </a:r>
            <a:r>
              <a:rPr lang="en-US" altLang="zh-CN" dirty="0" smtClean="0">
                <a:latin typeface="Times New Roman"/>
                <a:cs typeface="Times New Roman"/>
              </a:rPr>
              <a:t>&gt; -x</a:t>
            </a:r>
            <a:r>
              <a:rPr lang="el-GR" altLang="zh-CN" baseline="-25000" dirty="0" smtClean="0">
                <a:latin typeface="Times New Roman"/>
                <a:cs typeface="Times New Roman"/>
              </a:rPr>
              <a:t>α </a:t>
            </a:r>
            <a:r>
              <a:rPr lang="zh-CN" altLang="en-US" dirty="0" smtClean="0">
                <a:latin typeface="Times New Roman"/>
                <a:cs typeface="Times New Roman"/>
              </a:rPr>
              <a:t>，则未通过检验；否则通过检验。这种检验称为</a:t>
            </a:r>
            <a:r>
              <a:rPr lang="zh-CN" altLang="en-US" u="sng" dirty="0" smtClean="0">
                <a:solidFill>
                  <a:srgbClr val="FF0000"/>
                </a:solidFill>
                <a:latin typeface="Times New Roman"/>
                <a:cs typeface="Times New Roman"/>
              </a:rPr>
              <a:t>双边检验</a:t>
            </a:r>
            <a:r>
              <a:rPr lang="zh-CN" altLang="en-US" dirty="0" smtClean="0">
                <a:latin typeface="Times New Roman"/>
                <a:cs typeface="Times New Roman"/>
              </a:rPr>
              <a:t>。</a:t>
            </a:r>
            <a:endParaRPr lang="zh-CN" altLang="en-US" dirty="0" smtClean="0"/>
          </a:p>
          <a:p>
            <a:pPr lvl="1"/>
            <a:endParaRPr lang="en-US" altLang="zh-CN" dirty="0" smtClean="0"/>
          </a:p>
          <a:p>
            <a:pPr lvl="1"/>
            <a:r>
              <a:rPr lang="zh-CN" altLang="en-US" dirty="0" smtClean="0"/>
              <a:t>假定随机序列的统计量</a:t>
            </a:r>
            <a:r>
              <a:rPr lang="en-US" altLang="zh-CN" dirty="0" smtClean="0"/>
              <a:t>X</a:t>
            </a:r>
            <a:r>
              <a:rPr lang="zh-CN" altLang="en-US" dirty="0" smtClean="0"/>
              <a:t>服从自由度为</a:t>
            </a:r>
            <a:r>
              <a:rPr lang="el-GR" altLang="zh-CN" dirty="0" smtClean="0">
                <a:latin typeface="Times New Roman"/>
                <a:cs typeface="Times New Roman"/>
              </a:rPr>
              <a:t>υ</a:t>
            </a:r>
            <a:r>
              <a:rPr lang="zh-CN" altLang="en-US" dirty="0" smtClean="0">
                <a:latin typeface="Times New Roman"/>
                <a:cs typeface="Times New Roman"/>
              </a:rPr>
              <a:t>的</a:t>
            </a:r>
            <a:r>
              <a:rPr lang="el-GR" altLang="zh-CN" dirty="0" smtClean="0">
                <a:latin typeface="Times New Roman"/>
                <a:cs typeface="Times New Roman"/>
              </a:rPr>
              <a:t>χ</a:t>
            </a:r>
            <a:r>
              <a:rPr lang="en-US" altLang="zh-CN" baseline="30000" dirty="0" smtClean="0">
                <a:latin typeface="Times New Roman"/>
                <a:cs typeface="Times New Roman"/>
              </a:rPr>
              <a:t>2</a:t>
            </a:r>
            <a:r>
              <a:rPr lang="zh-CN" altLang="en-US" dirty="0" smtClean="0">
                <a:latin typeface="Times New Roman"/>
                <a:cs typeface="Times New Roman"/>
              </a:rPr>
              <a:t>分布，选择显著性水平</a:t>
            </a:r>
            <a:r>
              <a:rPr lang="el-GR" altLang="zh-CN" dirty="0" smtClean="0">
                <a:latin typeface="Times New Roman"/>
                <a:cs typeface="Times New Roman"/>
              </a:rPr>
              <a:t>α</a:t>
            </a:r>
            <a:r>
              <a:rPr lang="zh-CN" altLang="en-US" dirty="0" smtClean="0">
                <a:latin typeface="Times New Roman"/>
                <a:cs typeface="Times New Roman"/>
              </a:rPr>
              <a:t>和阈值</a:t>
            </a:r>
            <a:r>
              <a:rPr lang="en-US" altLang="zh-CN" dirty="0" smtClean="0">
                <a:latin typeface="Times New Roman"/>
                <a:cs typeface="Times New Roman"/>
              </a:rPr>
              <a:t>x</a:t>
            </a:r>
            <a:r>
              <a:rPr lang="el-GR" altLang="zh-CN" baseline="-25000" dirty="0" smtClean="0">
                <a:latin typeface="Times New Roman"/>
                <a:cs typeface="Times New Roman"/>
              </a:rPr>
              <a:t>α</a:t>
            </a:r>
            <a:r>
              <a:rPr lang="zh-CN" altLang="en-US" dirty="0" smtClean="0">
                <a:latin typeface="Times New Roman"/>
                <a:cs typeface="Times New Roman"/>
              </a:rPr>
              <a:t>，使得</a:t>
            </a:r>
            <a:r>
              <a:rPr lang="en-US" altLang="zh-CN" dirty="0" smtClean="0">
                <a:latin typeface="Times New Roman"/>
                <a:cs typeface="Times New Roman"/>
              </a:rPr>
              <a:t>P(X&gt;x</a:t>
            </a:r>
            <a:r>
              <a:rPr lang="el-GR" altLang="zh-CN" baseline="-25000" dirty="0" smtClean="0">
                <a:latin typeface="Times New Roman"/>
                <a:cs typeface="Times New Roman"/>
              </a:rPr>
              <a:t>α</a:t>
            </a:r>
            <a:r>
              <a:rPr lang="en-US" altLang="zh-CN" dirty="0" smtClean="0">
                <a:latin typeface="Times New Roman"/>
                <a:cs typeface="Times New Roman"/>
              </a:rPr>
              <a:t>) = </a:t>
            </a:r>
            <a:r>
              <a:rPr lang="el-GR" altLang="zh-CN" dirty="0" smtClean="0">
                <a:latin typeface="Times New Roman"/>
                <a:cs typeface="Times New Roman"/>
              </a:rPr>
              <a:t>α</a:t>
            </a:r>
            <a:r>
              <a:rPr lang="zh-CN" altLang="en-US" dirty="0" smtClean="0">
                <a:latin typeface="Times New Roman"/>
                <a:cs typeface="Times New Roman"/>
              </a:rPr>
              <a:t>。若序列的统计值</a:t>
            </a:r>
            <a:r>
              <a:rPr lang="en-US" altLang="zh-CN" dirty="0" smtClean="0">
                <a:latin typeface="Times New Roman"/>
                <a:cs typeface="Times New Roman"/>
              </a:rPr>
              <a:t>X</a:t>
            </a:r>
            <a:r>
              <a:rPr lang="en-US" altLang="zh-CN" baseline="-25000" dirty="0" smtClean="0">
                <a:latin typeface="Times New Roman"/>
                <a:cs typeface="Times New Roman"/>
              </a:rPr>
              <a:t>s</a:t>
            </a:r>
            <a:r>
              <a:rPr lang="zh-CN" altLang="en-US" dirty="0" smtClean="0">
                <a:latin typeface="Times New Roman"/>
                <a:cs typeface="Times New Roman"/>
              </a:rPr>
              <a:t>满足</a:t>
            </a:r>
            <a:r>
              <a:rPr lang="en-US" altLang="zh-CN" dirty="0" smtClean="0">
                <a:latin typeface="Times New Roman"/>
                <a:cs typeface="Times New Roman"/>
              </a:rPr>
              <a:t>X</a:t>
            </a:r>
            <a:r>
              <a:rPr lang="en-US" altLang="zh-CN" baseline="-25000" dirty="0" smtClean="0">
                <a:latin typeface="Times New Roman"/>
                <a:cs typeface="Times New Roman"/>
              </a:rPr>
              <a:t>s </a:t>
            </a:r>
            <a:r>
              <a:rPr lang="en-US" altLang="zh-CN" dirty="0" smtClean="0">
                <a:latin typeface="Times New Roman"/>
                <a:cs typeface="Times New Roman"/>
              </a:rPr>
              <a:t>&gt;x</a:t>
            </a:r>
            <a:r>
              <a:rPr lang="el-GR" altLang="zh-CN" baseline="-25000" dirty="0" smtClean="0">
                <a:latin typeface="Times New Roman"/>
                <a:cs typeface="Times New Roman"/>
              </a:rPr>
              <a:t>α</a:t>
            </a:r>
            <a:r>
              <a:rPr lang="zh-CN" altLang="en-US" dirty="0" smtClean="0">
                <a:latin typeface="Times New Roman"/>
                <a:cs typeface="Times New Roman"/>
              </a:rPr>
              <a:t>，则未通过检验；否则通过检验。这种检验称为</a:t>
            </a:r>
            <a:r>
              <a:rPr lang="zh-CN" altLang="en-US" u="sng" dirty="0" smtClean="0">
                <a:solidFill>
                  <a:srgbClr val="FF0000"/>
                </a:solidFill>
                <a:latin typeface="Times New Roman"/>
                <a:cs typeface="Times New Roman"/>
              </a:rPr>
              <a:t>单边检验</a:t>
            </a:r>
            <a:r>
              <a:rPr lang="zh-CN" altLang="en-US" dirty="0" smtClean="0">
                <a:latin typeface="Times New Roman"/>
                <a:cs typeface="Times New Roman"/>
              </a:rPr>
              <a:t>。</a:t>
            </a:r>
            <a:endParaRPr lang="en-US" altLang="zh-CN" dirty="0" smtClean="0">
              <a:latin typeface="Times New Roman"/>
              <a:cs typeface="Times New Roman"/>
            </a:endParaRPr>
          </a:p>
          <a:p>
            <a:pPr lvl="1"/>
            <a:endParaRPr lang="en-US" altLang="zh-CN" dirty="0" smtClean="0">
              <a:latin typeface="Times New Roman"/>
              <a:cs typeface="Times New Roman"/>
            </a:endParaRP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6348413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u="sng" dirty="0" smtClean="0">
                <a:solidFill>
                  <a:srgbClr val="FF0000"/>
                </a:solidFill>
              </a:rPr>
              <a:t>序列测试（双比特测试）</a:t>
            </a:r>
            <a:endParaRPr lang="en-US" altLang="zh-CN" u="sng" dirty="0" smtClean="0">
              <a:solidFill>
                <a:srgbClr val="FF0000"/>
              </a:solidFill>
            </a:endParaRPr>
          </a:p>
          <a:p>
            <a:pPr lvl="1"/>
            <a:r>
              <a:rPr lang="zh-CN" altLang="en-US" dirty="0" smtClean="0"/>
              <a:t>用于确定</a:t>
            </a:r>
            <a:r>
              <a:rPr lang="en-US" altLang="zh-CN" dirty="0" smtClean="0"/>
              <a:t>s</a:t>
            </a:r>
            <a:r>
              <a:rPr lang="zh-CN" altLang="en-US" dirty="0" smtClean="0"/>
              <a:t>中子序列</a:t>
            </a:r>
            <a:r>
              <a:rPr lang="en-US" altLang="zh-CN" dirty="0" smtClean="0"/>
              <a:t>00,01,10,11</a:t>
            </a:r>
            <a:r>
              <a:rPr lang="zh-CN" altLang="en-US" dirty="0" smtClean="0"/>
              <a:t>所出现的次数是否近似相等</a:t>
            </a:r>
            <a:endParaRPr lang="en-US" altLang="zh-CN" dirty="0" smtClean="0"/>
          </a:p>
          <a:p>
            <a:pPr lvl="1"/>
            <a:r>
              <a:rPr lang="zh-CN" altLang="en-US" dirty="0" smtClean="0"/>
              <a:t>令</a:t>
            </a:r>
            <a:r>
              <a:rPr lang="en-US" altLang="zh-CN" dirty="0" smtClean="0"/>
              <a:t>n</a:t>
            </a:r>
            <a:r>
              <a:rPr lang="en-US" altLang="zh-CN" baseline="-25000" dirty="0" smtClean="0"/>
              <a:t>0</a:t>
            </a:r>
            <a:r>
              <a:rPr lang="zh-CN" altLang="en-US" dirty="0" smtClean="0"/>
              <a:t>和</a:t>
            </a:r>
            <a:r>
              <a:rPr lang="en-US" altLang="zh-CN" dirty="0" smtClean="0"/>
              <a:t>n</a:t>
            </a:r>
            <a:r>
              <a:rPr lang="en-US" altLang="zh-CN" baseline="-25000" dirty="0" smtClean="0"/>
              <a:t>1</a:t>
            </a:r>
            <a:r>
              <a:rPr lang="zh-CN" altLang="en-US" dirty="0" smtClean="0"/>
              <a:t>分别表示</a:t>
            </a:r>
            <a:r>
              <a:rPr lang="en-US" altLang="zh-CN" dirty="0" smtClean="0"/>
              <a:t>s</a:t>
            </a:r>
            <a:r>
              <a:rPr lang="zh-CN" altLang="en-US" dirty="0" smtClean="0"/>
              <a:t>中</a:t>
            </a:r>
            <a:r>
              <a:rPr lang="en-US" altLang="zh-CN" dirty="0" smtClean="0"/>
              <a:t>0</a:t>
            </a:r>
            <a:r>
              <a:rPr lang="zh-CN" altLang="en-US" dirty="0" smtClean="0"/>
              <a:t>和</a:t>
            </a:r>
            <a:r>
              <a:rPr lang="en-US" altLang="zh-CN" dirty="0" smtClean="0"/>
              <a:t>1</a:t>
            </a:r>
            <a:r>
              <a:rPr lang="zh-CN" altLang="en-US" dirty="0" smtClean="0"/>
              <a:t>的个数，</a:t>
            </a:r>
            <a:r>
              <a:rPr lang="en-US" altLang="zh-CN" dirty="0" smtClean="0"/>
              <a:t>n</a:t>
            </a:r>
            <a:r>
              <a:rPr lang="en-US" altLang="zh-CN" baseline="-25000" dirty="0" smtClean="0"/>
              <a:t>00</a:t>
            </a:r>
            <a:r>
              <a:rPr lang="en-US" altLang="zh-CN" dirty="0" smtClean="0"/>
              <a:t>,n</a:t>
            </a:r>
            <a:r>
              <a:rPr lang="en-US" altLang="zh-CN" baseline="-25000" dirty="0" smtClean="0"/>
              <a:t>01</a:t>
            </a:r>
            <a:r>
              <a:rPr lang="en-US" altLang="zh-CN" dirty="0" smtClean="0"/>
              <a:t>,n</a:t>
            </a:r>
            <a:r>
              <a:rPr lang="en-US" altLang="zh-CN" baseline="-25000" dirty="0" smtClean="0"/>
              <a:t>10</a:t>
            </a:r>
            <a:r>
              <a:rPr lang="zh-CN" altLang="en-US" dirty="0" smtClean="0"/>
              <a:t>和</a:t>
            </a:r>
            <a:r>
              <a:rPr lang="en-US" altLang="zh-CN" dirty="0" smtClean="0"/>
              <a:t>n</a:t>
            </a:r>
            <a:r>
              <a:rPr lang="en-US" altLang="zh-CN" baseline="-25000" dirty="0" smtClean="0"/>
              <a:t>11</a:t>
            </a:r>
            <a:r>
              <a:rPr lang="zh-CN" altLang="en-US" dirty="0" smtClean="0"/>
              <a:t>分别表示</a:t>
            </a:r>
            <a:r>
              <a:rPr lang="en-US" altLang="zh-CN" dirty="0" smtClean="0"/>
              <a:t>s</a:t>
            </a:r>
            <a:r>
              <a:rPr lang="zh-CN" altLang="en-US" dirty="0" smtClean="0"/>
              <a:t>中</a:t>
            </a:r>
            <a:r>
              <a:rPr lang="en-US" altLang="zh-CN" dirty="0" smtClean="0"/>
              <a:t>00,01,10</a:t>
            </a:r>
            <a:r>
              <a:rPr lang="zh-CN" altLang="en-US" dirty="0" smtClean="0"/>
              <a:t>和</a:t>
            </a:r>
            <a:r>
              <a:rPr lang="en-US" altLang="zh-CN" dirty="0" smtClean="0"/>
              <a:t>11</a:t>
            </a:r>
            <a:r>
              <a:rPr lang="zh-CN" altLang="en-US" dirty="0" smtClean="0"/>
              <a:t>出现的次数。注意</a:t>
            </a:r>
            <a:r>
              <a:rPr lang="en-US" altLang="zh-CN" dirty="0" smtClean="0"/>
              <a:t>n</a:t>
            </a:r>
            <a:r>
              <a:rPr lang="en-US" altLang="zh-CN" baseline="-25000" dirty="0" smtClean="0"/>
              <a:t>00</a:t>
            </a:r>
            <a:r>
              <a:rPr lang="en-US" altLang="zh-CN" dirty="0" smtClean="0"/>
              <a:t>+n</a:t>
            </a:r>
            <a:r>
              <a:rPr lang="en-US" altLang="zh-CN" baseline="-25000" dirty="0" smtClean="0"/>
              <a:t>01</a:t>
            </a:r>
            <a:r>
              <a:rPr lang="en-US" altLang="zh-CN" dirty="0" smtClean="0"/>
              <a:t>+n</a:t>
            </a:r>
            <a:r>
              <a:rPr lang="en-US" altLang="zh-CN" baseline="-25000" dirty="0" smtClean="0"/>
              <a:t>10</a:t>
            </a:r>
            <a:r>
              <a:rPr lang="en-US" altLang="zh-CN" dirty="0" smtClean="0"/>
              <a:t>+n</a:t>
            </a:r>
            <a:r>
              <a:rPr lang="en-US" altLang="zh-CN" baseline="-25000" dirty="0" smtClean="0"/>
              <a:t>11</a:t>
            </a:r>
            <a:r>
              <a:rPr lang="en-US" altLang="zh-CN" dirty="0" smtClean="0"/>
              <a:t>=n-1</a:t>
            </a:r>
            <a:r>
              <a:rPr lang="zh-CN" altLang="en-US" dirty="0" smtClean="0"/>
              <a:t>，因为这些子序列允许相交。使用的统计量为</a:t>
            </a:r>
            <a:endParaRPr lang="en-US" altLang="zh-CN" dirty="0" smtClean="0"/>
          </a:p>
          <a:p>
            <a:pPr lvl="1"/>
            <a:endParaRPr lang="en-US" altLang="zh-CN" dirty="0" smtClean="0"/>
          </a:p>
          <a:p>
            <a:pPr lvl="1"/>
            <a:endParaRPr lang="en-US" altLang="zh-CN" dirty="0" smtClean="0"/>
          </a:p>
          <a:p>
            <a:pPr lvl="1"/>
            <a:r>
              <a:rPr lang="zh-CN" altLang="en-US" dirty="0" smtClean="0"/>
              <a:t>若</a:t>
            </a:r>
            <a:r>
              <a:rPr lang="en-US" altLang="zh-CN" dirty="0" smtClean="0"/>
              <a:t>n ≥21</a:t>
            </a:r>
            <a:r>
              <a:rPr lang="zh-CN" altLang="en-US" dirty="0" smtClean="0"/>
              <a:t>，则该统计量近似地服从自由度为</a:t>
            </a:r>
            <a:r>
              <a:rPr lang="en-US" altLang="zh-CN" dirty="0" smtClean="0"/>
              <a:t>2</a:t>
            </a:r>
            <a:r>
              <a:rPr lang="zh-CN" altLang="en-US" dirty="0" smtClean="0"/>
              <a:t>的</a:t>
            </a:r>
            <a:r>
              <a:rPr lang="el-GR" altLang="zh-CN" dirty="0" smtClean="0">
                <a:latin typeface="Times New Roman"/>
                <a:cs typeface="Times New Roman"/>
              </a:rPr>
              <a:t>χ</a:t>
            </a:r>
            <a:r>
              <a:rPr lang="en-US" altLang="zh-CN" baseline="30000" dirty="0" smtClean="0">
                <a:latin typeface="Times New Roman"/>
                <a:cs typeface="Times New Roman"/>
              </a:rPr>
              <a:t>2</a:t>
            </a:r>
            <a:r>
              <a:rPr lang="zh-CN" altLang="en-US" dirty="0" smtClean="0">
                <a:latin typeface="Times New Roman"/>
                <a:cs typeface="Times New Roman"/>
              </a:rPr>
              <a:t>分布</a:t>
            </a:r>
            <a:endParaRPr lang="en-US" altLang="zh-CN" dirty="0" smtClean="0"/>
          </a:p>
          <a:p>
            <a:endParaRPr lang="zh-CN" altLang="en-US" dirty="0"/>
          </a:p>
        </p:txBody>
      </p:sp>
      <p:graphicFrame>
        <p:nvGraphicFramePr>
          <p:cNvPr id="61442" name="Object 2"/>
          <p:cNvGraphicFramePr>
            <a:graphicFrameLocks noChangeAspect="1"/>
          </p:cNvGraphicFramePr>
          <p:nvPr>
            <p:extLst>
              <p:ext uri="{D42A27DB-BD31-4B8C-83A1-F6EECF244321}">
                <p14:modId xmlns:p14="http://schemas.microsoft.com/office/powerpoint/2010/main" val="2167417743"/>
              </p:ext>
            </p:extLst>
          </p:nvPr>
        </p:nvGraphicFramePr>
        <p:xfrm>
          <a:off x="1907704" y="4077072"/>
          <a:ext cx="5929354" cy="816933"/>
        </p:xfrm>
        <a:graphic>
          <a:graphicData uri="http://schemas.openxmlformats.org/presentationml/2006/ole">
            <mc:AlternateContent xmlns:mc="http://schemas.openxmlformats.org/markup-compatibility/2006">
              <mc:Choice xmlns:v="urn:schemas-microsoft-com:vml" Requires="v">
                <p:oleObj spid="_x0000_s6302" name="Equation" r:id="rId3" imgW="2489040" imgH="342720" progId="Equation.DSMT4">
                  <p:embed/>
                </p:oleObj>
              </mc:Choice>
              <mc:Fallback>
                <p:oleObj name="Equation" r:id="rId3" imgW="2489040" imgH="342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077072"/>
                        <a:ext cx="5929354" cy="816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75</a:t>
            </a:fld>
            <a:endParaRPr lang="en-US" altLang="zh-CN" dirty="0"/>
          </a:p>
        </p:txBody>
      </p:sp>
      <p:sp>
        <p:nvSpPr>
          <p:cNvPr id="7" name="流程图: 可选过程 6">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8"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18141634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u="sng" dirty="0" smtClean="0">
                <a:solidFill>
                  <a:srgbClr val="FF0000"/>
                </a:solidFill>
              </a:rPr>
              <a:t>游程测试</a:t>
            </a:r>
            <a:endParaRPr lang="en-US" altLang="zh-CN" u="sng" dirty="0" smtClean="0">
              <a:solidFill>
                <a:srgbClr val="FF0000"/>
              </a:solidFill>
            </a:endParaRPr>
          </a:p>
          <a:p>
            <a:pPr lvl="1"/>
            <a:r>
              <a:rPr lang="zh-CN" altLang="en-US" dirty="0" smtClean="0"/>
              <a:t>用来判定</a:t>
            </a:r>
            <a:r>
              <a:rPr lang="en-US" altLang="zh-CN" dirty="0" smtClean="0"/>
              <a:t>s</a:t>
            </a:r>
            <a:r>
              <a:rPr lang="zh-CN" altLang="en-US" dirty="0" smtClean="0"/>
              <a:t>中不同长度游程的个数是否与随机序列中所期望的一样</a:t>
            </a:r>
            <a:endParaRPr lang="en-US" altLang="zh-CN" dirty="0" smtClean="0"/>
          </a:p>
          <a:p>
            <a:pPr lvl="1"/>
            <a:r>
              <a:rPr lang="en-US" altLang="zh-CN" dirty="0" smtClean="0"/>
              <a:t>s</a:t>
            </a:r>
            <a:r>
              <a:rPr lang="zh-CN" altLang="en-US" dirty="0" smtClean="0"/>
              <a:t>中的</a:t>
            </a:r>
            <a:r>
              <a:rPr lang="en-US" altLang="zh-CN" dirty="0" smtClean="0"/>
              <a:t>0</a:t>
            </a:r>
            <a:r>
              <a:rPr lang="zh-CN" altLang="en-US" dirty="0" smtClean="0"/>
              <a:t>游程（</a:t>
            </a:r>
            <a:r>
              <a:rPr lang="en-US" altLang="zh-CN" dirty="0" smtClean="0"/>
              <a:t>1</a:t>
            </a:r>
            <a:r>
              <a:rPr lang="zh-CN" altLang="en-US" dirty="0" smtClean="0"/>
              <a:t>游程）是指连续</a:t>
            </a:r>
            <a:r>
              <a:rPr lang="en-US" altLang="zh-CN" dirty="0" smtClean="0"/>
              <a:t>0</a:t>
            </a:r>
            <a:r>
              <a:rPr lang="zh-CN" altLang="en-US" dirty="0" smtClean="0"/>
              <a:t>（对</a:t>
            </a:r>
            <a:r>
              <a:rPr lang="en-US" altLang="zh-CN" dirty="0" smtClean="0"/>
              <a:t>1</a:t>
            </a:r>
            <a:r>
              <a:rPr lang="zh-CN" altLang="en-US" dirty="0" smtClean="0"/>
              <a:t>游程为</a:t>
            </a:r>
            <a:r>
              <a:rPr lang="en-US" altLang="zh-CN" dirty="0" smtClean="0"/>
              <a:t>1</a:t>
            </a:r>
            <a:r>
              <a:rPr lang="zh-CN" altLang="en-US" dirty="0" smtClean="0"/>
              <a:t>）的子序列，且其前后均为</a:t>
            </a:r>
            <a:r>
              <a:rPr lang="en-US" altLang="zh-CN" dirty="0" smtClean="0"/>
              <a:t>1</a:t>
            </a:r>
            <a:r>
              <a:rPr lang="zh-CN" altLang="en-US" dirty="0" smtClean="0"/>
              <a:t>（对</a:t>
            </a:r>
            <a:r>
              <a:rPr lang="en-US" altLang="zh-CN" dirty="0" smtClean="0"/>
              <a:t>1</a:t>
            </a:r>
            <a:r>
              <a:rPr lang="zh-CN" altLang="en-US" dirty="0" smtClean="0"/>
              <a:t>游程为</a:t>
            </a:r>
            <a:r>
              <a:rPr lang="en-US" altLang="zh-CN" dirty="0" smtClean="0"/>
              <a:t>0</a:t>
            </a:r>
            <a:r>
              <a:rPr lang="zh-CN" altLang="en-US" dirty="0" smtClean="0"/>
              <a:t>）。</a:t>
            </a:r>
            <a:endParaRPr lang="en-US" altLang="zh-CN" dirty="0" smtClean="0"/>
          </a:p>
          <a:p>
            <a:pPr lvl="2"/>
            <a:r>
              <a:rPr lang="en-US" altLang="zh-CN" dirty="0" smtClean="0"/>
              <a:t>0</a:t>
            </a:r>
            <a:r>
              <a:rPr lang="zh-CN" altLang="en-US" dirty="0" smtClean="0"/>
              <a:t>游程称为沟，</a:t>
            </a:r>
            <a:r>
              <a:rPr lang="en-US" altLang="zh-CN" dirty="0" smtClean="0"/>
              <a:t>1</a:t>
            </a:r>
            <a:r>
              <a:rPr lang="zh-CN" altLang="en-US" dirty="0" smtClean="0"/>
              <a:t>游程称为块。</a:t>
            </a:r>
            <a:endParaRPr lang="en-US" altLang="zh-CN" dirty="0" smtClean="0"/>
          </a:p>
          <a:p>
            <a:pPr lvl="1"/>
            <a:r>
              <a:rPr lang="zh-CN" altLang="en-US" dirty="0" smtClean="0"/>
              <a:t>在长为</a:t>
            </a:r>
            <a:r>
              <a:rPr lang="en-US" altLang="zh-CN" dirty="0" smtClean="0"/>
              <a:t>n</a:t>
            </a:r>
            <a:r>
              <a:rPr lang="zh-CN" altLang="en-US" dirty="0" smtClean="0"/>
              <a:t>的随机序列中，长度为</a:t>
            </a:r>
            <a:r>
              <a:rPr lang="en-US" altLang="zh-CN" dirty="0" err="1" smtClean="0"/>
              <a:t>i</a:t>
            </a:r>
            <a:r>
              <a:rPr lang="zh-CN" altLang="en-US" dirty="0" smtClean="0"/>
              <a:t>的沟（或块）的个数期望为</a:t>
            </a:r>
            <a:r>
              <a:rPr lang="en-US" altLang="zh-CN" dirty="0" err="1" smtClean="0"/>
              <a:t>e</a:t>
            </a:r>
            <a:r>
              <a:rPr lang="en-US" altLang="zh-CN" baseline="-25000" dirty="0" err="1" smtClean="0"/>
              <a:t>i</a:t>
            </a:r>
            <a:r>
              <a:rPr lang="en-US" altLang="zh-CN" dirty="0" smtClean="0"/>
              <a:t>=(n-i+3)/2</a:t>
            </a:r>
            <a:r>
              <a:rPr lang="en-US" altLang="zh-CN" baseline="30000" dirty="0" smtClean="0"/>
              <a:t>i+2</a:t>
            </a:r>
            <a:r>
              <a:rPr lang="zh-CN" altLang="en-US" dirty="0" smtClean="0"/>
              <a:t>。令</a:t>
            </a:r>
            <a:r>
              <a:rPr lang="en-US" altLang="zh-CN" dirty="0" smtClean="0"/>
              <a:t>k</a:t>
            </a:r>
            <a:r>
              <a:rPr lang="zh-CN" altLang="en-US" dirty="0" smtClean="0"/>
              <a:t>为满足</a:t>
            </a:r>
            <a:r>
              <a:rPr lang="en-US" altLang="zh-CN" dirty="0" err="1" smtClean="0"/>
              <a:t>e</a:t>
            </a:r>
            <a:r>
              <a:rPr lang="en-US" altLang="zh-CN" baseline="-25000" dirty="0" err="1" smtClean="0"/>
              <a:t>k</a:t>
            </a:r>
            <a:r>
              <a:rPr lang="en-US" altLang="zh-CN" dirty="0" smtClean="0"/>
              <a:t> ≥ 5</a:t>
            </a:r>
            <a:r>
              <a:rPr lang="zh-CN" altLang="en-US" dirty="0" smtClean="0"/>
              <a:t>的最大整数，</a:t>
            </a:r>
            <a:r>
              <a:rPr lang="en-US" altLang="zh-CN" dirty="0" smtClean="0"/>
              <a:t>B</a:t>
            </a:r>
            <a:r>
              <a:rPr lang="en-US" altLang="zh-CN" baseline="-25000" dirty="0" smtClean="0"/>
              <a:t>i</a:t>
            </a:r>
            <a:r>
              <a:rPr lang="zh-CN" altLang="en-US" dirty="0" smtClean="0"/>
              <a:t>和</a:t>
            </a:r>
            <a:r>
              <a:rPr lang="en-US" altLang="zh-CN" dirty="0" err="1" smtClean="0"/>
              <a:t>G</a:t>
            </a:r>
            <a:r>
              <a:rPr lang="en-US" altLang="zh-CN" baseline="-25000" dirty="0" err="1" smtClean="0"/>
              <a:t>i</a:t>
            </a:r>
            <a:r>
              <a:rPr lang="zh-CN" altLang="en-US" dirty="0" smtClean="0"/>
              <a:t>分别为</a:t>
            </a:r>
            <a:r>
              <a:rPr lang="en-US" altLang="zh-CN" dirty="0" smtClean="0"/>
              <a:t>s</a:t>
            </a:r>
            <a:r>
              <a:rPr lang="zh-CN" altLang="en-US" dirty="0" smtClean="0"/>
              <a:t>中长度为</a:t>
            </a:r>
            <a:r>
              <a:rPr lang="en-US" altLang="zh-CN" dirty="0" err="1" smtClean="0"/>
              <a:t>i</a:t>
            </a:r>
            <a:r>
              <a:rPr lang="zh-CN" altLang="en-US" dirty="0" smtClean="0"/>
              <a:t>的块和沟的个数，</a:t>
            </a:r>
            <a:r>
              <a:rPr lang="en-US" altLang="zh-CN" dirty="0" smtClean="0"/>
              <a:t>1≤i≤k</a:t>
            </a:r>
            <a:r>
              <a:rPr lang="zh-CN" altLang="en-US" dirty="0" smtClean="0"/>
              <a:t>，使用统计量</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sym typeface="Symbol"/>
              </a:rPr>
              <a:t>它近似服从自由度为</a:t>
            </a:r>
            <a:r>
              <a:rPr lang="en-US" altLang="zh-CN" dirty="0" smtClean="0">
                <a:sym typeface="Symbol"/>
              </a:rPr>
              <a:t>2k-2</a:t>
            </a:r>
            <a:r>
              <a:rPr lang="zh-CN" altLang="en-US" dirty="0" smtClean="0">
                <a:sym typeface="Symbol"/>
              </a:rPr>
              <a:t>的</a:t>
            </a:r>
            <a:r>
              <a:rPr lang="el-GR" altLang="zh-CN" dirty="0" smtClean="0">
                <a:latin typeface="Times New Roman"/>
                <a:cs typeface="Times New Roman"/>
              </a:rPr>
              <a:t>χ</a:t>
            </a:r>
            <a:r>
              <a:rPr lang="en-US" altLang="zh-CN" baseline="30000" dirty="0" smtClean="0">
                <a:latin typeface="Times New Roman"/>
                <a:cs typeface="Times New Roman"/>
              </a:rPr>
              <a:t>2</a:t>
            </a:r>
            <a:r>
              <a:rPr lang="zh-CN" altLang="en-US" dirty="0" smtClean="0">
                <a:latin typeface="Times New Roman"/>
                <a:cs typeface="Times New Roman"/>
              </a:rPr>
              <a:t>分布</a:t>
            </a:r>
            <a:endParaRPr lang="en-US" altLang="zh-CN" dirty="0" smtClean="0">
              <a:latin typeface="Times New Roman"/>
              <a:cs typeface="Times New Roman"/>
            </a:endParaRPr>
          </a:p>
        </p:txBody>
      </p:sp>
      <p:graphicFrame>
        <p:nvGraphicFramePr>
          <p:cNvPr id="59394" name="Object 2"/>
          <p:cNvGraphicFramePr>
            <a:graphicFrameLocks noChangeAspect="1"/>
          </p:cNvGraphicFramePr>
          <p:nvPr>
            <p:extLst>
              <p:ext uri="{D42A27DB-BD31-4B8C-83A1-F6EECF244321}">
                <p14:modId xmlns:p14="http://schemas.microsoft.com/office/powerpoint/2010/main" val="2886407837"/>
              </p:ext>
            </p:extLst>
          </p:nvPr>
        </p:nvGraphicFramePr>
        <p:xfrm>
          <a:off x="2635252" y="4725144"/>
          <a:ext cx="4294202" cy="1018842"/>
        </p:xfrm>
        <a:graphic>
          <a:graphicData uri="http://schemas.openxmlformats.org/presentationml/2006/ole">
            <mc:AlternateContent xmlns:mc="http://schemas.openxmlformats.org/markup-compatibility/2006">
              <mc:Choice xmlns:v="urn:schemas-microsoft-com:vml" Requires="v">
                <p:oleObj spid="_x0000_s7326" name="Equation" r:id="rId3" imgW="1765080" imgH="419040" progId="Equation.DSMT4">
                  <p:embed/>
                </p:oleObj>
              </mc:Choice>
              <mc:Fallback>
                <p:oleObj name="Equation" r:id="rId3" imgW="17650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2" y="4725144"/>
                        <a:ext cx="4294202" cy="1018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76</a:t>
            </a:fld>
            <a:endParaRPr lang="en-US" altLang="zh-CN" dirty="0"/>
          </a:p>
        </p:txBody>
      </p:sp>
      <p:sp>
        <p:nvSpPr>
          <p:cNvPr id="7" name="流程图: 可选过程 6">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8"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11635229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u="sng" dirty="0" smtClean="0">
                <a:solidFill>
                  <a:srgbClr val="FF0000"/>
                </a:solidFill>
              </a:rPr>
              <a:t>扑克测试</a:t>
            </a:r>
            <a:endParaRPr lang="en-US" altLang="zh-CN" u="sng" dirty="0" smtClean="0">
              <a:solidFill>
                <a:srgbClr val="FF0000"/>
              </a:solidFill>
            </a:endParaRPr>
          </a:p>
          <a:p>
            <a:pPr lvl="1"/>
            <a:r>
              <a:rPr lang="zh-CN" altLang="en-US" dirty="0" smtClean="0"/>
              <a:t>用于确定每个长度为</a:t>
            </a:r>
            <a:r>
              <a:rPr lang="en-US" altLang="zh-CN" dirty="0" smtClean="0"/>
              <a:t>m</a:t>
            </a:r>
            <a:r>
              <a:rPr lang="zh-CN" altLang="en-US" dirty="0" smtClean="0"/>
              <a:t>的序列在</a:t>
            </a:r>
            <a:r>
              <a:rPr lang="en-US" altLang="zh-CN" dirty="0" smtClean="0"/>
              <a:t>s</a:t>
            </a:r>
            <a:r>
              <a:rPr lang="zh-CN" altLang="en-US" dirty="0" smtClean="0"/>
              <a:t>中出现的次数是否相同</a:t>
            </a:r>
          </a:p>
          <a:p>
            <a:pPr lvl="1"/>
            <a:r>
              <a:rPr lang="en-US" altLang="zh-CN" dirty="0" smtClean="0"/>
              <a:t>m</a:t>
            </a:r>
            <a:r>
              <a:rPr lang="zh-CN" altLang="en-US" dirty="0" smtClean="0"/>
              <a:t>是满足</a:t>
            </a:r>
            <a:r>
              <a:rPr lang="zh-CN" altLang="en-US" dirty="0" smtClean="0">
                <a:sym typeface="Symbol"/>
              </a:rPr>
              <a:t></a:t>
            </a:r>
            <a:r>
              <a:rPr lang="en-US" altLang="zh-CN" dirty="0" smtClean="0">
                <a:sym typeface="Symbol"/>
              </a:rPr>
              <a:t>n/m</a:t>
            </a:r>
            <a:r>
              <a:rPr lang="zh-CN" altLang="en-US" dirty="0" smtClean="0">
                <a:sym typeface="Symbol"/>
              </a:rPr>
              <a:t> ≥ </a:t>
            </a:r>
            <a:r>
              <a:rPr lang="en-US" altLang="zh-CN" dirty="0" smtClean="0">
                <a:sym typeface="Symbol"/>
              </a:rPr>
              <a:t>5·2</a:t>
            </a:r>
            <a:r>
              <a:rPr lang="en-US" altLang="zh-CN" baseline="30000" dirty="0" smtClean="0">
                <a:sym typeface="Symbol"/>
              </a:rPr>
              <a:t>m</a:t>
            </a:r>
            <a:r>
              <a:rPr lang="zh-CN" altLang="en-US" dirty="0" smtClean="0">
                <a:sym typeface="Symbol"/>
              </a:rPr>
              <a:t>的正整数，且令</a:t>
            </a:r>
            <a:r>
              <a:rPr lang="en-US" altLang="zh-CN" dirty="0" smtClean="0">
                <a:sym typeface="Symbol"/>
              </a:rPr>
              <a:t>k=</a:t>
            </a:r>
            <a:r>
              <a:rPr lang="zh-CN" altLang="en-US" dirty="0" smtClean="0">
                <a:sym typeface="Symbol"/>
              </a:rPr>
              <a:t></a:t>
            </a:r>
            <a:r>
              <a:rPr lang="en-US" altLang="zh-CN" dirty="0" smtClean="0">
                <a:sym typeface="Symbol"/>
              </a:rPr>
              <a:t>n/m</a:t>
            </a:r>
            <a:r>
              <a:rPr lang="zh-CN" altLang="en-US" dirty="0" smtClean="0">
                <a:sym typeface="Symbol"/>
              </a:rPr>
              <a:t>。将序列拆分成</a:t>
            </a:r>
            <a:r>
              <a:rPr lang="en-US" altLang="zh-CN" dirty="0" smtClean="0">
                <a:sym typeface="Symbol"/>
              </a:rPr>
              <a:t>k</a:t>
            </a:r>
            <a:r>
              <a:rPr lang="zh-CN" altLang="en-US" dirty="0" smtClean="0">
                <a:sym typeface="Symbol"/>
              </a:rPr>
              <a:t>个长度为</a:t>
            </a:r>
            <a:r>
              <a:rPr lang="en-US" altLang="zh-CN" dirty="0" smtClean="0">
                <a:sym typeface="Symbol"/>
              </a:rPr>
              <a:t>m</a:t>
            </a:r>
            <a:r>
              <a:rPr lang="zh-CN" altLang="en-US" dirty="0" smtClean="0">
                <a:sym typeface="Symbol"/>
              </a:rPr>
              <a:t>的不相交部分，且令</a:t>
            </a:r>
            <a:r>
              <a:rPr lang="en-US" altLang="zh-CN" dirty="0" err="1" smtClean="0">
                <a:sym typeface="Symbol"/>
              </a:rPr>
              <a:t>n</a:t>
            </a:r>
            <a:r>
              <a:rPr lang="en-US" altLang="zh-CN" baseline="-25000" dirty="0" err="1" smtClean="0">
                <a:sym typeface="Symbol"/>
              </a:rPr>
              <a:t>i</a:t>
            </a:r>
            <a:r>
              <a:rPr lang="zh-CN" altLang="en-US" dirty="0" smtClean="0">
                <a:sym typeface="Symbol"/>
              </a:rPr>
              <a:t>为第</a:t>
            </a:r>
            <a:r>
              <a:rPr lang="en-US" altLang="zh-CN" dirty="0" err="1" smtClean="0">
                <a:sym typeface="Symbol"/>
              </a:rPr>
              <a:t>i</a:t>
            </a:r>
            <a:r>
              <a:rPr lang="zh-CN" altLang="en-US" dirty="0" smtClean="0">
                <a:sym typeface="Symbol"/>
              </a:rPr>
              <a:t>种长度为</a:t>
            </a:r>
            <a:r>
              <a:rPr lang="en-US" altLang="zh-CN" dirty="0" smtClean="0">
                <a:sym typeface="Symbol"/>
              </a:rPr>
              <a:t>m</a:t>
            </a:r>
            <a:r>
              <a:rPr lang="zh-CN" altLang="en-US" dirty="0" smtClean="0">
                <a:sym typeface="Symbol"/>
              </a:rPr>
              <a:t>的序列所出现的次数，</a:t>
            </a:r>
            <a:r>
              <a:rPr lang="en-US" altLang="zh-CN" dirty="0" smtClean="0">
                <a:sym typeface="Symbol"/>
              </a:rPr>
              <a:t>1 ≤ </a:t>
            </a:r>
            <a:r>
              <a:rPr lang="en-US" altLang="zh-CN" dirty="0" err="1" smtClean="0">
                <a:sym typeface="Symbol"/>
              </a:rPr>
              <a:t>i</a:t>
            </a:r>
            <a:r>
              <a:rPr lang="en-US" altLang="zh-CN" dirty="0" smtClean="0">
                <a:sym typeface="Symbol"/>
              </a:rPr>
              <a:t> ≤ 2</a:t>
            </a:r>
            <a:r>
              <a:rPr lang="en-US" altLang="zh-CN" baseline="30000" dirty="0" smtClean="0">
                <a:sym typeface="Symbol"/>
              </a:rPr>
              <a:t>m</a:t>
            </a:r>
            <a:r>
              <a:rPr lang="zh-CN" altLang="en-US" dirty="0" smtClean="0">
                <a:sym typeface="Symbol"/>
              </a:rPr>
              <a:t>。</a:t>
            </a:r>
            <a:endParaRPr lang="en-US" altLang="zh-CN" dirty="0" smtClean="0">
              <a:sym typeface="Symbol"/>
            </a:endParaRPr>
          </a:p>
          <a:p>
            <a:pPr lvl="1"/>
            <a:r>
              <a:rPr lang="zh-CN" altLang="en-US" dirty="0" smtClean="0">
                <a:sym typeface="Symbol"/>
              </a:rPr>
              <a:t>使用统计量为</a:t>
            </a:r>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r>
              <a:rPr lang="zh-CN" altLang="en-US" dirty="0" smtClean="0">
                <a:sym typeface="Symbol"/>
              </a:rPr>
              <a:t>它近似服从自由度为</a:t>
            </a:r>
            <a:r>
              <a:rPr lang="en-US" altLang="zh-CN" dirty="0" smtClean="0">
                <a:sym typeface="Symbol"/>
              </a:rPr>
              <a:t>2</a:t>
            </a:r>
            <a:r>
              <a:rPr lang="en-US" altLang="zh-CN" baseline="30000" dirty="0" smtClean="0">
                <a:sym typeface="Symbol"/>
              </a:rPr>
              <a:t>m</a:t>
            </a:r>
            <a:r>
              <a:rPr lang="en-US" altLang="zh-CN" dirty="0" smtClean="0">
                <a:sym typeface="Symbol"/>
              </a:rPr>
              <a:t>-1</a:t>
            </a:r>
            <a:r>
              <a:rPr lang="zh-CN" altLang="en-US" dirty="0" smtClean="0">
                <a:sym typeface="Symbol"/>
              </a:rPr>
              <a:t>的</a:t>
            </a:r>
            <a:r>
              <a:rPr lang="el-GR" altLang="zh-CN" dirty="0" smtClean="0">
                <a:latin typeface="Times New Roman"/>
                <a:cs typeface="Times New Roman"/>
              </a:rPr>
              <a:t>χ</a:t>
            </a:r>
            <a:r>
              <a:rPr lang="en-US" altLang="zh-CN" baseline="30000" dirty="0" smtClean="0">
                <a:latin typeface="Times New Roman"/>
                <a:cs typeface="Times New Roman"/>
              </a:rPr>
              <a:t>2</a:t>
            </a:r>
            <a:r>
              <a:rPr lang="zh-CN" altLang="en-US" dirty="0" smtClean="0">
                <a:latin typeface="Times New Roman"/>
                <a:cs typeface="Times New Roman"/>
              </a:rPr>
              <a:t>分布</a:t>
            </a:r>
            <a:endParaRPr lang="en-US" altLang="zh-CN" dirty="0" smtClean="0">
              <a:latin typeface="Times New Roman"/>
              <a:cs typeface="Times New Roman"/>
            </a:endParaRPr>
          </a:p>
          <a:p>
            <a:pPr lvl="1"/>
            <a:r>
              <a:rPr lang="zh-CN" altLang="en-US" dirty="0" smtClean="0">
                <a:latin typeface="Times New Roman"/>
                <a:cs typeface="Times New Roman"/>
                <a:sym typeface="Symbol"/>
              </a:rPr>
              <a:t>令</a:t>
            </a:r>
            <a:r>
              <a:rPr lang="en-US" altLang="zh-CN" dirty="0" smtClean="0">
                <a:latin typeface="Times New Roman"/>
                <a:cs typeface="Times New Roman"/>
                <a:sym typeface="Symbol"/>
              </a:rPr>
              <a:t>m=1</a:t>
            </a:r>
            <a:r>
              <a:rPr lang="zh-CN" altLang="en-US" dirty="0" smtClean="0">
                <a:latin typeface="Times New Roman"/>
                <a:cs typeface="Times New Roman"/>
                <a:sym typeface="Symbol"/>
              </a:rPr>
              <a:t>，则为频率测试</a:t>
            </a:r>
            <a:endParaRPr lang="en-US" altLang="zh-CN" dirty="0" smtClean="0">
              <a:latin typeface="Times New Roman"/>
              <a:cs typeface="Times New Roman"/>
              <a:sym typeface="Symbol"/>
            </a:endParaRPr>
          </a:p>
        </p:txBody>
      </p:sp>
      <p:graphicFrame>
        <p:nvGraphicFramePr>
          <p:cNvPr id="58370" name="Object 2"/>
          <p:cNvGraphicFramePr>
            <a:graphicFrameLocks noChangeAspect="1"/>
          </p:cNvGraphicFramePr>
          <p:nvPr>
            <p:extLst>
              <p:ext uri="{D42A27DB-BD31-4B8C-83A1-F6EECF244321}">
                <p14:modId xmlns:p14="http://schemas.microsoft.com/office/powerpoint/2010/main" val="2671869891"/>
              </p:ext>
            </p:extLst>
          </p:nvPr>
        </p:nvGraphicFramePr>
        <p:xfrm>
          <a:off x="3347864" y="4149080"/>
          <a:ext cx="2723622" cy="1044576"/>
        </p:xfrm>
        <a:graphic>
          <a:graphicData uri="http://schemas.openxmlformats.org/presentationml/2006/ole">
            <mc:AlternateContent xmlns:mc="http://schemas.openxmlformats.org/markup-compatibility/2006">
              <mc:Choice xmlns:v="urn:schemas-microsoft-com:vml" Requires="v">
                <p:oleObj spid="_x0000_s8350" name="Equation" r:id="rId3" imgW="1091880" imgH="419040" progId="Equation.DSMT4">
                  <p:embed/>
                </p:oleObj>
              </mc:Choice>
              <mc:Fallback>
                <p:oleObj name="Equation" r:id="rId3" imgW="10918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149080"/>
                        <a:ext cx="2723622" cy="1044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77</a:t>
            </a:fld>
            <a:endParaRPr lang="en-US" altLang="zh-CN" dirty="0"/>
          </a:p>
        </p:txBody>
      </p:sp>
      <p:sp>
        <p:nvSpPr>
          <p:cNvPr id="7" name="流程图: 可选过程 6">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8"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21863524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u="sng" dirty="0" smtClean="0">
                <a:solidFill>
                  <a:srgbClr val="FF0000"/>
                </a:solidFill>
              </a:rPr>
              <a:t>自相关测试</a:t>
            </a:r>
            <a:endParaRPr lang="en-US" altLang="zh-CN" u="sng" dirty="0" smtClean="0">
              <a:solidFill>
                <a:srgbClr val="FF0000"/>
              </a:solidFill>
            </a:endParaRPr>
          </a:p>
          <a:p>
            <a:pPr lvl="1"/>
            <a:r>
              <a:rPr lang="zh-CN" altLang="en-US" dirty="0" smtClean="0"/>
              <a:t>用来检测序列</a:t>
            </a:r>
            <a:r>
              <a:rPr lang="en-US" altLang="zh-CN" dirty="0" smtClean="0"/>
              <a:t>s</a:t>
            </a:r>
            <a:r>
              <a:rPr lang="zh-CN" altLang="en-US" dirty="0" smtClean="0"/>
              <a:t>与其移位后所形成的序列之间的相关性</a:t>
            </a:r>
            <a:endParaRPr lang="en-US" altLang="zh-CN" dirty="0" smtClean="0"/>
          </a:p>
          <a:p>
            <a:pPr lvl="1"/>
            <a:r>
              <a:rPr lang="zh-CN" altLang="en-US" dirty="0" smtClean="0"/>
              <a:t>令</a:t>
            </a:r>
            <a:r>
              <a:rPr lang="en-US" altLang="zh-CN" dirty="0" smtClean="0"/>
              <a:t>d</a:t>
            </a:r>
            <a:r>
              <a:rPr lang="zh-CN" altLang="en-US" dirty="0" smtClean="0"/>
              <a:t>为固定整数，</a:t>
            </a:r>
            <a:r>
              <a:rPr lang="en-US" altLang="zh-CN" dirty="0" smtClean="0"/>
              <a:t> 1 ≤ d ≤ </a:t>
            </a:r>
            <a:r>
              <a:rPr lang="zh-CN" altLang="en-US" dirty="0" smtClean="0">
                <a:sym typeface="Symbol"/>
              </a:rPr>
              <a:t></a:t>
            </a:r>
            <a:r>
              <a:rPr lang="en-US" altLang="zh-CN" dirty="0" smtClean="0">
                <a:sym typeface="Symbol"/>
              </a:rPr>
              <a:t>n/2</a:t>
            </a:r>
            <a:r>
              <a:rPr lang="zh-CN" altLang="en-US" dirty="0" smtClean="0">
                <a:sym typeface="Symbol"/>
              </a:rPr>
              <a:t>。序列</a:t>
            </a:r>
            <a:r>
              <a:rPr lang="en-US" altLang="zh-CN" dirty="0" smtClean="0">
                <a:sym typeface="Symbol"/>
              </a:rPr>
              <a:t>s</a:t>
            </a:r>
            <a:r>
              <a:rPr lang="zh-CN" altLang="en-US" dirty="0" smtClean="0">
                <a:sym typeface="Symbol"/>
              </a:rPr>
              <a:t>与</a:t>
            </a:r>
            <a:r>
              <a:rPr lang="en-US" altLang="zh-CN" dirty="0" smtClean="0">
                <a:sym typeface="Symbol"/>
              </a:rPr>
              <a:t>s</a:t>
            </a:r>
            <a:r>
              <a:rPr lang="zh-CN" altLang="en-US" dirty="0" smtClean="0">
                <a:sym typeface="Symbol"/>
              </a:rPr>
              <a:t>发生</a:t>
            </a:r>
            <a:r>
              <a:rPr lang="en-US" altLang="zh-CN" dirty="0" smtClean="0">
                <a:sym typeface="Symbol"/>
              </a:rPr>
              <a:t>d</a:t>
            </a:r>
            <a:r>
              <a:rPr lang="zh-CN" altLang="en-US" dirty="0" smtClean="0">
                <a:sym typeface="Symbol"/>
              </a:rPr>
              <a:t>移位后所形成的序列中的不同比特数为</a:t>
            </a:r>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r>
              <a:rPr lang="zh-CN" altLang="en-US" dirty="0" smtClean="0">
                <a:sym typeface="Symbol"/>
              </a:rPr>
              <a:t>所用统计量为</a:t>
            </a:r>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r>
              <a:rPr lang="zh-CN" altLang="en-US" dirty="0" smtClean="0">
                <a:sym typeface="Symbol"/>
              </a:rPr>
              <a:t>若</a:t>
            </a:r>
            <a:r>
              <a:rPr lang="en-US" altLang="zh-CN" dirty="0" smtClean="0">
                <a:sym typeface="Symbol"/>
              </a:rPr>
              <a:t>n-d ≥ 10</a:t>
            </a:r>
            <a:r>
              <a:rPr lang="zh-CN" altLang="en-US" dirty="0" smtClean="0">
                <a:sym typeface="Symbol"/>
              </a:rPr>
              <a:t>，则该统计量近似服从</a:t>
            </a:r>
            <a:r>
              <a:rPr lang="en-US" altLang="zh-CN" dirty="0" smtClean="0">
                <a:sym typeface="Symbol"/>
              </a:rPr>
              <a:t>N(0,1)</a:t>
            </a:r>
            <a:endParaRPr lang="zh-CN" altLang="en-US" dirty="0"/>
          </a:p>
        </p:txBody>
      </p:sp>
      <p:graphicFrame>
        <p:nvGraphicFramePr>
          <p:cNvPr id="60418" name="Object 2"/>
          <p:cNvGraphicFramePr>
            <a:graphicFrameLocks noChangeAspect="1"/>
          </p:cNvGraphicFramePr>
          <p:nvPr>
            <p:extLst>
              <p:ext uri="{D42A27DB-BD31-4B8C-83A1-F6EECF244321}">
                <p14:modId xmlns:p14="http://schemas.microsoft.com/office/powerpoint/2010/main" val="1313669232"/>
              </p:ext>
            </p:extLst>
          </p:nvPr>
        </p:nvGraphicFramePr>
        <p:xfrm>
          <a:off x="2987824" y="4437112"/>
          <a:ext cx="3559186" cy="811715"/>
        </p:xfrm>
        <a:graphic>
          <a:graphicData uri="http://schemas.openxmlformats.org/presentationml/2006/ole">
            <mc:AlternateContent xmlns:mc="http://schemas.openxmlformats.org/markup-compatibility/2006">
              <mc:Choice xmlns:v="urn:schemas-microsoft-com:vml" Requires="v">
                <p:oleObj spid="_x0000_s9530" name="Equation" r:id="rId3" imgW="1612800" imgH="368280" progId="Equation.DSMT4">
                  <p:embed/>
                </p:oleObj>
              </mc:Choice>
              <mc:Fallback>
                <p:oleObj name="Equation" r:id="rId3" imgW="1612800" imgH="368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437112"/>
                        <a:ext cx="3559186" cy="8117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19" name="Object 2"/>
          <p:cNvGraphicFramePr>
            <a:graphicFrameLocks noChangeAspect="1"/>
          </p:cNvGraphicFramePr>
          <p:nvPr>
            <p:extLst>
              <p:ext uri="{D42A27DB-BD31-4B8C-83A1-F6EECF244321}">
                <p14:modId xmlns:p14="http://schemas.microsoft.com/office/powerpoint/2010/main" val="1463690789"/>
              </p:ext>
            </p:extLst>
          </p:nvPr>
        </p:nvGraphicFramePr>
        <p:xfrm>
          <a:off x="3347864" y="3068960"/>
          <a:ext cx="2705109" cy="922029"/>
        </p:xfrm>
        <a:graphic>
          <a:graphicData uri="http://schemas.openxmlformats.org/presentationml/2006/ole">
            <mc:AlternateContent xmlns:mc="http://schemas.openxmlformats.org/markup-compatibility/2006">
              <mc:Choice xmlns:v="urn:schemas-microsoft-com:vml" Requires="v">
                <p:oleObj spid="_x0000_s9531" name="Equation" r:id="rId5" imgW="1079280" imgH="368280" progId="Equation.DSMT4">
                  <p:embed/>
                </p:oleObj>
              </mc:Choice>
              <mc:Fallback>
                <p:oleObj name="Equation" r:id="rId5" imgW="1079280" imgH="368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3068960"/>
                        <a:ext cx="2705109" cy="9220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78</a:t>
            </a:fld>
            <a:endParaRPr lang="en-US" altLang="zh-CN" dirty="0"/>
          </a:p>
        </p:txBody>
      </p:sp>
      <p:sp>
        <p:nvSpPr>
          <p:cNvPr id="8" name="流程图: 可选过程 7">
            <a:hlinkClick r:id="rId7"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8"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9"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10"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7270612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 800-22 R1</a:t>
            </a:r>
            <a:endParaRPr lang="zh-CN" altLang="en-US" dirty="0"/>
          </a:p>
        </p:txBody>
      </p:sp>
      <p:sp>
        <p:nvSpPr>
          <p:cNvPr id="3" name="内容占位符 2"/>
          <p:cNvSpPr>
            <a:spLocks noGrp="1"/>
          </p:cNvSpPr>
          <p:nvPr>
            <p:ph idx="1"/>
          </p:nvPr>
        </p:nvSpPr>
        <p:spPr/>
        <p:txBody>
          <a:bodyPr>
            <a:normAutofit/>
          </a:bodyPr>
          <a:lstStyle/>
          <a:p>
            <a:r>
              <a:rPr lang="zh-CN" altLang="en-US" dirty="0" smtClean="0"/>
              <a:t>美国国家标准与技术局商业部</a:t>
            </a:r>
            <a:r>
              <a:rPr lang="en-US" altLang="zh-CN" dirty="0" smtClean="0">
                <a:latin typeface="Times New Roman" pitchFamily="18" charset="0"/>
                <a:cs typeface="Times New Roman" pitchFamily="18" charset="0"/>
              </a:rPr>
              <a:t>SP 800-22 Revision1</a:t>
            </a:r>
          </a:p>
          <a:p>
            <a:pPr lvl="1"/>
            <a:r>
              <a:rPr lang="en-US" altLang="zh-CN" dirty="0" smtClean="0"/>
              <a:t>2008</a:t>
            </a:r>
            <a:r>
              <a:rPr lang="zh-CN" altLang="en-US" dirty="0" smtClean="0"/>
              <a:t>年</a:t>
            </a:r>
            <a:r>
              <a:rPr lang="en-US" altLang="zh-CN" dirty="0" smtClean="0"/>
              <a:t>8</a:t>
            </a:r>
            <a:r>
              <a:rPr lang="zh-CN" altLang="en-US" dirty="0" smtClean="0"/>
              <a:t>月</a:t>
            </a:r>
            <a:endParaRPr lang="en-US" altLang="zh-CN" dirty="0" smtClean="0"/>
          </a:p>
          <a:p>
            <a:pPr lvl="1"/>
            <a:r>
              <a:rPr lang="zh-CN" altLang="en-US" dirty="0" smtClean="0"/>
              <a:t>选取了</a:t>
            </a:r>
            <a:r>
              <a:rPr lang="en-US" altLang="zh-CN" dirty="0" smtClean="0"/>
              <a:t>15</a:t>
            </a:r>
            <a:r>
              <a:rPr lang="zh-CN" altLang="en-US" dirty="0" smtClean="0"/>
              <a:t>种统计测试</a:t>
            </a:r>
            <a:endParaRPr lang="en-US" altLang="zh-CN" dirty="0" smtClean="0"/>
          </a:p>
          <a:p>
            <a:pPr lvl="1"/>
            <a:r>
              <a:rPr lang="zh-CN" altLang="en-US" dirty="0" smtClean="0"/>
              <a:t>计算</a:t>
            </a:r>
            <a:r>
              <a:rPr lang="en-US" altLang="zh-CN" dirty="0" smtClean="0"/>
              <a:t>P-value</a:t>
            </a:r>
            <a:r>
              <a:rPr lang="zh-CN" altLang="en-US" dirty="0" smtClean="0"/>
              <a:t>：产生比测试序列更不随机的序列的概率</a:t>
            </a:r>
            <a:endParaRPr lang="en-US" altLang="zh-CN" dirty="0" smtClean="0"/>
          </a:p>
          <a:p>
            <a:pPr lvl="2"/>
            <a:r>
              <a:rPr lang="zh-CN" altLang="en-US" dirty="0" smtClean="0"/>
              <a:t>若</a:t>
            </a:r>
            <a:r>
              <a:rPr lang="en-US" altLang="zh-CN" dirty="0" smtClean="0"/>
              <a:t>P-value </a:t>
            </a:r>
            <a:r>
              <a:rPr lang="en-US" altLang="zh-CN" dirty="0" smtClean="0">
                <a:latin typeface="Times New Roman"/>
                <a:cs typeface="Times New Roman"/>
              </a:rPr>
              <a:t>≥</a:t>
            </a:r>
            <a:r>
              <a:rPr lang="en-US" altLang="zh-CN" dirty="0" smtClean="0"/>
              <a:t> </a:t>
            </a:r>
            <a:r>
              <a:rPr lang="el-GR" altLang="zh-CN" dirty="0" smtClean="0">
                <a:latin typeface="Times New Roman"/>
                <a:cs typeface="Times New Roman"/>
              </a:rPr>
              <a:t>α</a:t>
            </a:r>
            <a:r>
              <a:rPr lang="en-US" altLang="zh-CN" dirty="0" smtClean="0">
                <a:latin typeface="Times New Roman"/>
                <a:cs typeface="Times New Roman"/>
              </a:rPr>
              <a:t>, </a:t>
            </a:r>
            <a:r>
              <a:rPr lang="zh-CN" altLang="en-US" dirty="0" smtClean="0">
                <a:latin typeface="Times New Roman"/>
                <a:cs typeface="Times New Roman"/>
              </a:rPr>
              <a:t>则接受假设，序列是随机的</a:t>
            </a:r>
            <a:endParaRPr lang="en-US" altLang="zh-CN" dirty="0" smtClean="0">
              <a:latin typeface="Times New Roman"/>
              <a:cs typeface="Times New Roman"/>
            </a:endParaRPr>
          </a:p>
          <a:p>
            <a:pPr lvl="2"/>
            <a:r>
              <a:rPr lang="zh-CN" altLang="en-US" dirty="0" smtClean="0"/>
              <a:t>若</a:t>
            </a:r>
            <a:r>
              <a:rPr lang="en-US" altLang="zh-CN" dirty="0" smtClean="0"/>
              <a:t>P-value </a:t>
            </a:r>
            <a:r>
              <a:rPr lang="en-US" altLang="zh-CN" dirty="0" smtClean="0">
                <a:latin typeface="Times New Roman"/>
                <a:cs typeface="Times New Roman"/>
              </a:rPr>
              <a:t>&lt;</a:t>
            </a:r>
            <a:r>
              <a:rPr lang="en-US" altLang="zh-CN" dirty="0" smtClean="0"/>
              <a:t> </a:t>
            </a:r>
            <a:r>
              <a:rPr lang="el-GR" altLang="zh-CN" dirty="0" smtClean="0">
                <a:latin typeface="Times New Roman"/>
                <a:cs typeface="Times New Roman"/>
              </a:rPr>
              <a:t>α</a:t>
            </a:r>
            <a:r>
              <a:rPr lang="en-US" altLang="zh-CN" dirty="0" smtClean="0">
                <a:latin typeface="Times New Roman"/>
                <a:cs typeface="Times New Roman"/>
              </a:rPr>
              <a:t>, </a:t>
            </a:r>
            <a:r>
              <a:rPr lang="zh-CN" altLang="en-US" dirty="0" smtClean="0">
                <a:latin typeface="Times New Roman"/>
                <a:cs typeface="Times New Roman"/>
              </a:rPr>
              <a:t>则</a:t>
            </a:r>
            <a:r>
              <a:rPr lang="zh-CN" altLang="en-US" dirty="0">
                <a:latin typeface="Times New Roman"/>
                <a:cs typeface="Times New Roman"/>
              </a:rPr>
              <a:t>拒绝</a:t>
            </a:r>
            <a:r>
              <a:rPr lang="zh-CN" altLang="en-US" dirty="0" smtClean="0">
                <a:latin typeface="Times New Roman"/>
                <a:cs typeface="Times New Roman"/>
              </a:rPr>
              <a:t>假设，序列是非随机的</a:t>
            </a:r>
            <a:endParaRPr lang="en-US" altLang="zh-CN" dirty="0" smtClean="0"/>
          </a:p>
        </p:txBody>
      </p:sp>
      <p:graphicFrame>
        <p:nvGraphicFramePr>
          <p:cNvPr id="6" name="内容占位符 3"/>
          <p:cNvGraphicFramePr>
            <a:graphicFrameLocks/>
          </p:cNvGraphicFramePr>
          <p:nvPr>
            <p:extLst>
              <p:ext uri="{D42A27DB-BD31-4B8C-83A1-F6EECF244321}">
                <p14:modId xmlns:p14="http://schemas.microsoft.com/office/powerpoint/2010/main" val="2482054762"/>
              </p:ext>
            </p:extLst>
          </p:nvPr>
        </p:nvGraphicFramePr>
        <p:xfrm>
          <a:off x="467544" y="3832244"/>
          <a:ext cx="8072436" cy="2477076"/>
        </p:xfrm>
        <a:graphic>
          <a:graphicData uri="http://schemas.openxmlformats.org/drawingml/2006/table">
            <a:tbl>
              <a:tblPr firstRow="1" bandRow="1">
                <a:tableStyleId>{C4B1156A-380E-4F78-BDF5-A606A8083BF9}</a:tableStyleId>
              </a:tblPr>
              <a:tblGrid>
                <a:gridCol w="2018109"/>
                <a:gridCol w="2158355"/>
                <a:gridCol w="1877863"/>
                <a:gridCol w="2018109"/>
              </a:tblGrid>
              <a:tr h="412846">
                <a:tc>
                  <a:txBody>
                    <a:bodyPr/>
                    <a:lstStyle/>
                    <a:p>
                      <a:pPr algn="ctr"/>
                      <a:r>
                        <a:rPr lang="zh-CN" altLang="en-US" dirty="0" smtClean="0">
                          <a:latin typeface="楷体" pitchFamily="49" charset="-122"/>
                          <a:ea typeface="楷体" pitchFamily="49" charset="-122"/>
                        </a:rPr>
                        <a:t>随机行走检测</a:t>
                      </a:r>
                      <a:endParaRPr lang="en-US" dirty="0">
                        <a:latin typeface="楷体" pitchFamily="49" charset="-122"/>
                        <a:ea typeface="楷体" pitchFamily="49" charset="-122"/>
                      </a:endParaRPr>
                    </a:p>
                  </a:txBody>
                  <a:tcPr anchor="ctr">
                    <a:lnL w="12700" cmpd="sng">
                      <a:noFill/>
                    </a:lnL>
                    <a:lnR w="12700" cap="flat" cmpd="sng" algn="ctr">
                      <a:solidFill>
                        <a:srgbClr val="7030A0"/>
                      </a:solidFill>
                      <a:prstDash val="solid"/>
                      <a:round/>
                      <a:headEnd type="none" w="med" len="med"/>
                      <a:tailEnd type="none" w="med" len="med"/>
                    </a:lnR>
                    <a:lnT w="12700" cmpd="sng">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zh-CN" altLang="en-US" dirty="0" smtClean="0">
                          <a:latin typeface="楷体" pitchFamily="49" charset="-122"/>
                          <a:ea typeface="楷体" pitchFamily="49" charset="-122"/>
                        </a:rPr>
                        <a:t>模板检测</a:t>
                      </a: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mpd="sng">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a:txBody>
                    <a:bodyPr/>
                    <a:lstStyle/>
                    <a:p>
                      <a:pPr algn="ctr"/>
                      <a:r>
                        <a:rPr lang="zh-CN" altLang="en-US" dirty="0" smtClean="0">
                          <a:latin typeface="楷体" pitchFamily="49" charset="-122"/>
                          <a:ea typeface="楷体" pitchFamily="49" charset="-122"/>
                        </a:rPr>
                        <a:t>复杂性</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可压缩性</a:t>
                      </a: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mpd="sng">
                      <a:noFill/>
                    </a:lnR>
                    <a:lnT w="12700" cmpd="sng">
                      <a:noFill/>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noFill/>
                  </a:tcPr>
                </a:tc>
              </a:tr>
              <a:tr h="412846">
                <a:tc>
                  <a:txBody>
                    <a:bodyPr/>
                    <a:lstStyle/>
                    <a:p>
                      <a:pPr algn="ctr"/>
                      <a:r>
                        <a:rPr lang="zh-CN" altLang="en-US" dirty="0" smtClean="0">
                          <a:latin typeface="楷体" pitchFamily="49" charset="-122"/>
                          <a:ea typeface="楷体" pitchFamily="49" charset="-122"/>
                        </a:rPr>
                        <a:t>频率</a:t>
                      </a: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zh-CN" altLang="en-US" dirty="0" smtClean="0">
                          <a:latin typeface="楷体" pitchFamily="49" charset="-122"/>
                          <a:ea typeface="楷体" pitchFamily="49" charset="-122"/>
                        </a:rPr>
                        <a:t>游程</a:t>
                      </a: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en-US" altLang="zh-CN" dirty="0" smtClean="0">
                          <a:latin typeface="楷体" pitchFamily="49" charset="-122"/>
                          <a:ea typeface="楷体" pitchFamily="49" charset="-122"/>
                        </a:rPr>
                        <a:t>Maurer</a:t>
                      </a:r>
                      <a:r>
                        <a:rPr lang="zh-CN" altLang="en-US" dirty="0" smtClean="0">
                          <a:latin typeface="楷体" pitchFamily="49" charset="-122"/>
                          <a:ea typeface="楷体" pitchFamily="49" charset="-122"/>
                        </a:rPr>
                        <a:t>通用统计</a:t>
                      </a: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zh-CN" altLang="en-US" dirty="0" smtClean="0">
                          <a:latin typeface="楷体" pitchFamily="49" charset="-122"/>
                          <a:ea typeface="楷体" pitchFamily="49" charset="-122"/>
                        </a:rPr>
                        <a:t>二进制矩阵秩</a:t>
                      </a: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r>
              <a:tr h="412846">
                <a:tc>
                  <a:txBody>
                    <a:bodyPr/>
                    <a:lstStyle/>
                    <a:p>
                      <a:pPr algn="ctr"/>
                      <a:r>
                        <a:rPr lang="zh-CN" altLang="en-US" dirty="0" smtClean="0">
                          <a:latin typeface="楷体" pitchFamily="49" charset="-122"/>
                          <a:ea typeface="楷体" pitchFamily="49" charset="-122"/>
                        </a:rPr>
                        <a:t>块内频率</a:t>
                      </a: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itchFamily="49" charset="-122"/>
                          <a:ea typeface="楷体" pitchFamily="49" charset="-122"/>
                        </a:rPr>
                        <a:t>块内</a:t>
                      </a:r>
                      <a:r>
                        <a:rPr lang="en-US" altLang="zh-CN" dirty="0" smtClean="0">
                          <a:latin typeface="楷体" pitchFamily="49" charset="-122"/>
                          <a:ea typeface="楷体" pitchFamily="49" charset="-122"/>
                        </a:rPr>
                        <a:t>”1”</a:t>
                      </a:r>
                      <a:r>
                        <a:rPr lang="zh-CN" altLang="en-US" dirty="0" smtClean="0">
                          <a:latin typeface="楷体" pitchFamily="49" charset="-122"/>
                          <a:ea typeface="楷体" pitchFamily="49" charset="-122"/>
                        </a:rPr>
                        <a:t>最长游程</a:t>
                      </a:r>
                      <a:endParaRPr lang="en-US" dirty="0" smtClean="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itchFamily="49" charset="-122"/>
                          <a:ea typeface="楷体" pitchFamily="49" charset="-122"/>
                        </a:rPr>
                        <a:t>串行测试</a:t>
                      </a:r>
                      <a:endParaRPr lang="en-US" dirty="0" smtClean="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algn="ctr"/>
                      <a:r>
                        <a:rPr lang="zh-CN" altLang="en-US" dirty="0" smtClean="0">
                          <a:latin typeface="楷体" pitchFamily="49" charset="-122"/>
                          <a:ea typeface="楷体" pitchFamily="49" charset="-122"/>
                        </a:rPr>
                        <a:t>傅立叶谱</a:t>
                      </a: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r>
              <a:tr h="412846">
                <a:tc>
                  <a:txBody>
                    <a:bodyPr/>
                    <a:lstStyle/>
                    <a:p>
                      <a:pPr algn="ctr"/>
                      <a:r>
                        <a:rPr lang="zh-CN" altLang="en-US" dirty="0" smtClean="0">
                          <a:latin typeface="楷体" pitchFamily="49" charset="-122"/>
                          <a:ea typeface="楷体" pitchFamily="49" charset="-122"/>
                        </a:rPr>
                        <a:t>累积和</a:t>
                      </a: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itchFamily="49" charset="-122"/>
                          <a:ea typeface="楷体" pitchFamily="49" charset="-122"/>
                        </a:rPr>
                        <a:t>非重叠模板匹配</a:t>
                      </a:r>
                      <a:endParaRPr lang="en-US" dirty="0" smtClean="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itchFamily="49" charset="-122"/>
                          <a:ea typeface="楷体" pitchFamily="49" charset="-122"/>
                        </a:rPr>
                        <a:t>近似熵</a:t>
                      </a:r>
                      <a:endParaRPr lang="en-US" dirty="0" smtClean="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a:txBody>
                    <a:bodyPr/>
                    <a:lstStyle/>
                    <a:p>
                      <a:pPr algn="ctr"/>
                      <a:r>
                        <a:rPr lang="en-US" altLang="zh-CN" i="1" strike="sngStrike" dirty="0" smtClean="0">
                          <a:latin typeface="楷体" pitchFamily="49" charset="-122"/>
                          <a:ea typeface="楷体" pitchFamily="49" charset="-122"/>
                        </a:rPr>
                        <a:t>LZ</a:t>
                      </a:r>
                      <a:r>
                        <a:rPr lang="zh-CN" altLang="en-US" i="1" strike="sngStrike" dirty="0" smtClean="0">
                          <a:latin typeface="楷体" pitchFamily="49" charset="-122"/>
                          <a:ea typeface="楷体" pitchFamily="49" charset="-122"/>
                        </a:rPr>
                        <a:t>压缩</a:t>
                      </a:r>
                      <a:endParaRPr lang="en-US" i="1" strike="sngStrike"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r>
              <a:tr h="412846">
                <a:tc>
                  <a:txBody>
                    <a:bodyPr/>
                    <a:lstStyle/>
                    <a:p>
                      <a:pPr algn="ctr"/>
                      <a:r>
                        <a:rPr lang="zh-CN" altLang="en-US" dirty="0" smtClean="0">
                          <a:latin typeface="楷体" pitchFamily="49" charset="-122"/>
                          <a:ea typeface="楷体" pitchFamily="49" charset="-122"/>
                        </a:rPr>
                        <a:t>随机偏离</a:t>
                      </a: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latin typeface="楷体" pitchFamily="49" charset="-122"/>
                          <a:ea typeface="楷体" pitchFamily="49" charset="-122"/>
                        </a:rPr>
                        <a:t>重叠模板匹配</a:t>
                      </a:r>
                      <a:endParaRPr lang="en-US" dirty="0" smtClean="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zh-CN" altLang="en-US" dirty="0" smtClean="0">
                          <a:latin typeface="楷体" pitchFamily="49" charset="-122"/>
                          <a:ea typeface="楷体" pitchFamily="49" charset="-122"/>
                        </a:rPr>
                        <a:t>线性复杂度</a:t>
                      </a:r>
                      <a:endParaRPr lang="en-US" altLang="zh-CN" dirty="0" smtClean="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lumMod val="95000"/>
                      </a:schemeClr>
                    </a:solidFill>
                  </a:tcPr>
                </a:tc>
              </a:tr>
              <a:tr h="412846">
                <a:tc>
                  <a:txBody>
                    <a:bodyPr/>
                    <a:lstStyle/>
                    <a:p>
                      <a:pPr algn="ctr"/>
                      <a:r>
                        <a:rPr lang="zh-CN" altLang="en-US" dirty="0" smtClean="0">
                          <a:latin typeface="楷体" pitchFamily="49" charset="-122"/>
                          <a:ea typeface="楷体" pitchFamily="49" charset="-122"/>
                        </a:rPr>
                        <a:t>随机偏离变量</a:t>
                      </a: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accent5">
                        <a:lumMod val="20000"/>
                        <a:lumOff val="80000"/>
                      </a:schemeClr>
                    </a:solidFill>
                  </a:tcPr>
                </a:tc>
                <a:tc gridSpan="3">
                  <a:txBody>
                    <a:bodyPr/>
                    <a:lstStyle/>
                    <a:p>
                      <a:pPr algn="ctr"/>
                      <a:endParaRPr lang="en-US" dirty="0">
                        <a:latin typeface="楷体" pitchFamily="49" charset="-122"/>
                        <a:ea typeface="楷体" pitchFamily="49" charset="-122"/>
                      </a:endParaRPr>
                    </a:p>
                  </a:txBody>
                  <a:tcPr anchor="ctr">
                    <a:lnL w="12700" cap="flat" cmpd="sng" algn="ctr">
                      <a:solidFill>
                        <a:srgbClr val="7030A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endParaRPr lang="en-US" dirty="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tc hMerge="1">
                  <a:txBody>
                    <a:bodyPr/>
                    <a:lstStyle/>
                    <a:p>
                      <a:pPr algn="ctr"/>
                      <a:endParaRPr lang="en-US" altLang="zh-CN" dirty="0" smtClean="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79</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4166051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同步流密钥</a:t>
            </a:r>
            <a:endParaRPr lang="zh-CN" altLang="en-US" dirty="0"/>
          </a:p>
        </p:txBody>
      </p:sp>
      <p:sp>
        <p:nvSpPr>
          <p:cNvPr id="3" name="内容占位符 2"/>
          <p:cNvSpPr>
            <a:spLocks noGrp="1"/>
          </p:cNvSpPr>
          <p:nvPr>
            <p:ph idx="1"/>
          </p:nvPr>
        </p:nvSpPr>
        <p:spPr/>
        <p:txBody>
          <a:bodyPr>
            <a:normAutofit lnSpcReduction="10000"/>
          </a:bodyPr>
          <a:lstStyle/>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反馈移位寄存器：</a:t>
            </a:r>
            <a:r>
              <a:rPr lang="zh-CN" altLang="zh-CN" dirty="0" smtClean="0">
                <a:cs typeface="Times New Roman" pitchFamily="18" charset="0"/>
              </a:rPr>
              <a:t>σ</a:t>
            </a:r>
            <a:r>
              <a:rPr lang="en-US" altLang="zh-CN" baseline="-25000" dirty="0" smtClean="0">
                <a:latin typeface="Times New Roman"/>
                <a:cs typeface="Times New Roman"/>
              </a:rPr>
              <a:t>i+1</a:t>
            </a:r>
            <a:r>
              <a:rPr lang="en-US" altLang="zh-CN" dirty="0" smtClean="0">
                <a:latin typeface="Times New Roman"/>
                <a:cs typeface="Times New Roman"/>
              </a:rPr>
              <a:t>=f(</a:t>
            </a:r>
            <a:r>
              <a:rPr lang="zh-CN" altLang="zh-CN" dirty="0" smtClean="0">
                <a:cs typeface="Times New Roman" pitchFamily="18" charset="0"/>
              </a:rPr>
              <a:t>σ</a:t>
            </a:r>
            <a:r>
              <a:rPr lang="en-US" altLang="zh-CN" baseline="-25000" dirty="0" err="1" smtClean="0">
                <a:latin typeface="Times New Roman"/>
                <a:cs typeface="Times New Roman"/>
              </a:rPr>
              <a:t>i</a:t>
            </a:r>
            <a:r>
              <a:rPr lang="en-US" altLang="zh-CN" dirty="0" err="1" smtClean="0">
                <a:latin typeface="Times New Roman"/>
                <a:cs typeface="Times New Roman"/>
              </a:rPr>
              <a:t>,k</a:t>
            </a:r>
            <a:r>
              <a:rPr lang="en-US" altLang="zh-CN" dirty="0" smtClean="0">
                <a:latin typeface="Times New Roman"/>
                <a:cs typeface="Times New Roman"/>
              </a:rPr>
              <a:t>)</a:t>
            </a:r>
          </a:p>
          <a:p>
            <a:pPr lvl="2"/>
            <a:r>
              <a:rPr lang="zh-CN" altLang="zh-CN" dirty="0" smtClean="0">
                <a:cs typeface="Times New Roman" pitchFamily="18" charset="0"/>
              </a:rPr>
              <a:t>σ</a:t>
            </a:r>
            <a:r>
              <a:rPr lang="zh-CN" altLang="en-US" dirty="0" smtClean="0">
                <a:cs typeface="Times New Roman" pitchFamily="18" charset="0"/>
              </a:rPr>
              <a:t>是寄存状态（</a:t>
            </a:r>
            <a:r>
              <a:rPr lang="zh-CN" altLang="zh-CN" dirty="0" smtClean="0">
                <a:cs typeface="Times New Roman" pitchFamily="18" charset="0"/>
              </a:rPr>
              <a:t>σ</a:t>
            </a:r>
            <a:r>
              <a:rPr lang="en-US" altLang="zh-CN" baseline="-25000" dirty="0" smtClean="0">
                <a:cs typeface="Times New Roman" pitchFamily="18" charset="0"/>
              </a:rPr>
              <a:t>0</a:t>
            </a:r>
            <a:r>
              <a:rPr lang="zh-CN" altLang="en-US" dirty="0" smtClean="0">
                <a:cs typeface="Times New Roman" pitchFamily="18" charset="0"/>
              </a:rPr>
              <a:t>为初始状态，可由密钥</a:t>
            </a:r>
            <a:r>
              <a:rPr lang="en-US" altLang="zh-CN" dirty="0" smtClean="0">
                <a:cs typeface="Times New Roman" pitchFamily="18" charset="0"/>
              </a:rPr>
              <a:t>k</a:t>
            </a:r>
            <a:r>
              <a:rPr lang="zh-CN" altLang="en-US" dirty="0" smtClean="0">
                <a:cs typeface="Times New Roman" pitchFamily="18" charset="0"/>
              </a:rPr>
              <a:t>确定）</a:t>
            </a:r>
            <a:endParaRPr lang="en-US" altLang="zh-CN" dirty="0" smtClean="0">
              <a:cs typeface="Times New Roman" pitchFamily="18" charset="0"/>
            </a:endParaRPr>
          </a:p>
          <a:p>
            <a:pPr lvl="1"/>
            <a:r>
              <a:rPr lang="en-US" altLang="zh-CN" dirty="0" err="1" smtClean="0">
                <a:cs typeface="Times New Roman" pitchFamily="18" charset="0"/>
              </a:rPr>
              <a:t>z</a:t>
            </a:r>
            <a:r>
              <a:rPr lang="en-US" altLang="zh-CN" baseline="-25000" dirty="0" err="1" smtClean="0">
                <a:cs typeface="Times New Roman" pitchFamily="18" charset="0"/>
              </a:rPr>
              <a:t>i</a:t>
            </a:r>
            <a:r>
              <a:rPr lang="zh-CN" altLang="en-US" dirty="0" smtClean="0">
                <a:cs typeface="Times New Roman" pitchFamily="18" charset="0"/>
              </a:rPr>
              <a:t>是加密密钥流：</a:t>
            </a:r>
            <a:r>
              <a:rPr lang="en-US" altLang="zh-CN" dirty="0" err="1" smtClean="0">
                <a:latin typeface="Times New Roman"/>
                <a:cs typeface="Times New Roman"/>
              </a:rPr>
              <a:t>z</a:t>
            </a:r>
            <a:r>
              <a:rPr lang="en-US" altLang="zh-CN" baseline="-25000" dirty="0" err="1" smtClean="0">
                <a:latin typeface="Times New Roman"/>
                <a:cs typeface="Times New Roman"/>
              </a:rPr>
              <a:t>i</a:t>
            </a:r>
            <a:r>
              <a:rPr lang="en-US" altLang="zh-CN" dirty="0" smtClean="0">
                <a:latin typeface="Times New Roman"/>
                <a:cs typeface="Times New Roman"/>
              </a:rPr>
              <a:t>=g(</a:t>
            </a:r>
            <a:r>
              <a:rPr lang="zh-CN" altLang="zh-CN" dirty="0" smtClean="0">
                <a:cs typeface="Times New Roman" pitchFamily="18" charset="0"/>
              </a:rPr>
              <a:t>σ</a:t>
            </a:r>
            <a:r>
              <a:rPr lang="en-US" altLang="zh-CN" baseline="-25000" dirty="0" err="1" smtClean="0">
                <a:latin typeface="Times New Roman"/>
                <a:cs typeface="Times New Roman"/>
              </a:rPr>
              <a:t>i</a:t>
            </a:r>
            <a:r>
              <a:rPr lang="en-US" altLang="zh-CN" dirty="0" err="1" smtClean="0">
                <a:latin typeface="Times New Roman"/>
                <a:cs typeface="Times New Roman"/>
              </a:rPr>
              <a:t>,k</a:t>
            </a:r>
            <a:r>
              <a:rPr lang="en-US" altLang="zh-CN" dirty="0" smtClean="0">
                <a:latin typeface="Times New Roman"/>
                <a:cs typeface="Times New Roman"/>
              </a:rPr>
              <a:t>)</a:t>
            </a:r>
          </a:p>
          <a:p>
            <a:pPr lvl="1"/>
            <a:r>
              <a:rPr lang="zh-CN" altLang="en-US" dirty="0" smtClean="0">
                <a:cs typeface="Times New Roman" pitchFamily="18" charset="0"/>
              </a:rPr>
              <a:t>密文：</a:t>
            </a:r>
            <a:r>
              <a:rPr lang="en-US" altLang="zh-CN" dirty="0" err="1" smtClean="0">
                <a:latin typeface="Times New Roman"/>
                <a:cs typeface="Times New Roman"/>
              </a:rPr>
              <a:t>c</a:t>
            </a:r>
            <a:r>
              <a:rPr lang="en-US" altLang="zh-CN" baseline="-25000" dirty="0" err="1" smtClean="0">
                <a:latin typeface="Times New Roman"/>
                <a:cs typeface="Times New Roman"/>
              </a:rPr>
              <a:t>i</a:t>
            </a:r>
            <a:r>
              <a:rPr lang="en-US" altLang="zh-CN" dirty="0" smtClean="0">
                <a:latin typeface="Times New Roman"/>
                <a:cs typeface="Times New Roman"/>
              </a:rPr>
              <a:t>=h(</a:t>
            </a:r>
            <a:r>
              <a:rPr lang="en-US" altLang="zh-CN" dirty="0" err="1" smtClean="0">
                <a:latin typeface="Times New Roman"/>
                <a:cs typeface="Times New Roman"/>
              </a:rPr>
              <a:t>z</a:t>
            </a:r>
            <a:r>
              <a:rPr lang="en-US" altLang="zh-CN" baseline="-25000" dirty="0" err="1" smtClean="0">
                <a:latin typeface="Times New Roman"/>
                <a:cs typeface="Times New Roman"/>
              </a:rPr>
              <a:t>i</a:t>
            </a:r>
            <a:r>
              <a:rPr lang="en-US" altLang="zh-CN" dirty="0" err="1" smtClean="0">
                <a:latin typeface="Times New Roman"/>
                <a:cs typeface="Times New Roman"/>
              </a:rPr>
              <a:t>,m</a:t>
            </a:r>
            <a:r>
              <a:rPr lang="en-US" altLang="zh-CN" baseline="-25000" dirty="0" err="1" smtClean="0">
                <a:latin typeface="Times New Roman"/>
                <a:cs typeface="Times New Roman"/>
              </a:rPr>
              <a:t>i</a:t>
            </a:r>
            <a:r>
              <a:rPr lang="en-US" altLang="zh-CN" dirty="0" smtClean="0">
                <a:latin typeface="Times New Roman"/>
                <a:cs typeface="Times New Roman"/>
              </a:rPr>
              <a:t>)</a:t>
            </a:r>
          </a:p>
        </p:txBody>
      </p:sp>
      <p:grpSp>
        <p:nvGrpSpPr>
          <p:cNvPr id="46" name="组合 45"/>
          <p:cNvGrpSpPr/>
          <p:nvPr/>
        </p:nvGrpSpPr>
        <p:grpSpPr>
          <a:xfrm>
            <a:off x="1285852" y="1500174"/>
            <a:ext cx="6858048" cy="2500330"/>
            <a:chOff x="742508" y="2528824"/>
            <a:chExt cx="7329954" cy="2830688"/>
          </a:xfrm>
        </p:grpSpPr>
        <p:sp>
          <p:nvSpPr>
            <p:cNvPr id="47" name="椭圆 46"/>
            <p:cNvSpPr/>
            <p:nvPr/>
          </p:nvSpPr>
          <p:spPr>
            <a:xfrm>
              <a:off x="156823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48" name="椭圆 47"/>
            <p:cNvSpPr/>
            <p:nvPr/>
          </p:nvSpPr>
          <p:spPr>
            <a:xfrm>
              <a:off x="2854116"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2000" dirty="0" smtClean="0">
                  <a:solidFill>
                    <a:schemeClr val="tx1"/>
                  </a:solidFill>
                  <a:latin typeface="Times New Roman" pitchFamily="18" charset="0"/>
                  <a:cs typeface="Times New Roman" pitchFamily="18" charset="0"/>
                </a:rPr>
                <a:t>g</a:t>
              </a:r>
              <a:endParaRPr lang="zh-CN" altLang="en-US" sz="2000" dirty="0">
                <a:solidFill>
                  <a:schemeClr val="tx1"/>
                </a:solidFill>
                <a:latin typeface="Times New Roman" pitchFamily="18" charset="0"/>
                <a:cs typeface="Times New Roman" pitchFamily="18" charset="0"/>
              </a:endParaRPr>
            </a:p>
          </p:txBody>
        </p:sp>
        <p:sp>
          <p:nvSpPr>
            <p:cNvPr id="49" name="矩形 48"/>
            <p:cNvSpPr/>
            <p:nvPr/>
          </p:nvSpPr>
          <p:spPr>
            <a:xfrm>
              <a:off x="149679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2000" dirty="0" smtClean="0">
                  <a:solidFill>
                    <a:schemeClr val="tx1"/>
                  </a:solidFill>
                  <a:latin typeface="Times New Roman" pitchFamily="18" charset="0"/>
                  <a:cs typeface="Times New Roman" pitchFamily="18" charset="0"/>
                </a:rPr>
                <a:t>σ</a:t>
              </a:r>
              <a:r>
                <a:rPr lang="en-US" altLang="zh-CN" sz="2000" baseline="-25000" dirty="0" err="1" smtClean="0">
                  <a:solidFill>
                    <a:schemeClr val="tx1"/>
                  </a:solidFill>
                  <a:latin typeface="Times New Roman" pitchFamily="18" charset="0"/>
                  <a:cs typeface="Times New Roman" pitchFamily="18" charset="0"/>
                </a:rPr>
                <a:t>i</a:t>
              </a:r>
              <a:endParaRPr lang="zh-CN" altLang="en-US" sz="1600" baseline="-25000" dirty="0">
                <a:solidFill>
                  <a:schemeClr val="tx1"/>
                </a:solidFill>
                <a:latin typeface="Times New Roman" pitchFamily="18" charset="0"/>
                <a:cs typeface="Times New Roman" pitchFamily="18" charset="0"/>
              </a:endParaRPr>
            </a:p>
          </p:txBody>
        </p:sp>
        <p:cxnSp>
          <p:nvCxnSpPr>
            <p:cNvPr id="50" name="直接箭头连接符 49"/>
            <p:cNvCxnSpPr>
              <a:stCxn id="49" idx="3"/>
              <a:endCxn id="48" idx="2"/>
            </p:cNvCxnSpPr>
            <p:nvPr/>
          </p:nvCxnSpPr>
          <p:spPr>
            <a:xfrm>
              <a:off x="2068298" y="4070256"/>
              <a:ext cx="785818"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57" idx="2"/>
              <a:endCxn id="47" idx="6"/>
            </p:cNvCxnSpPr>
            <p:nvPr/>
          </p:nvCxnSpPr>
          <p:spPr>
            <a:xfrm rot="10800000" flipV="1">
              <a:off x="2000232" y="3286110"/>
              <a:ext cx="1012526" cy="1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48" idx="0"/>
            </p:cNvCxnSpPr>
            <p:nvPr/>
          </p:nvCxnSpPr>
          <p:spPr>
            <a:xfrm rot="16200000" flipH="1">
              <a:off x="2604926"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854116"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Times New Roman" pitchFamily="18" charset="0"/>
                  <a:cs typeface="Times New Roman" pitchFamily="18" charset="0"/>
                </a:rPr>
                <a:t>h</a:t>
              </a:r>
              <a:endParaRPr lang="zh-CN" altLang="en-US" sz="2000" dirty="0">
                <a:solidFill>
                  <a:schemeClr val="tx1"/>
                </a:solidFill>
                <a:latin typeface="Times New Roman" pitchFamily="18" charset="0"/>
                <a:cs typeface="Times New Roman" pitchFamily="18" charset="0"/>
              </a:endParaRPr>
            </a:p>
          </p:txBody>
        </p:sp>
        <p:cxnSp>
          <p:nvCxnSpPr>
            <p:cNvPr id="54" name="直接箭头连接符 53"/>
            <p:cNvCxnSpPr>
              <a:stCxn id="48" idx="4"/>
              <a:endCxn id="53" idx="0"/>
            </p:cNvCxnSpPr>
            <p:nvPr/>
          </p:nvCxnSpPr>
          <p:spPr>
            <a:xfrm rot="5400000">
              <a:off x="2750331"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53" idx="2"/>
            </p:cNvCxnSpPr>
            <p:nvPr/>
          </p:nvCxnSpPr>
          <p:spPr>
            <a:xfrm>
              <a:off x="928662" y="5143512"/>
              <a:ext cx="192545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3" idx="6"/>
              <a:endCxn id="65" idx="2"/>
            </p:cNvCxnSpPr>
            <p:nvPr/>
          </p:nvCxnSpPr>
          <p:spPr>
            <a:xfrm>
              <a:off x="3286116" y="5143512"/>
              <a:ext cx="2071702" cy="1588"/>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57" name="流程图: 联系 56"/>
            <p:cNvSpPr/>
            <p:nvPr/>
          </p:nvSpPr>
          <p:spPr>
            <a:xfrm>
              <a:off x="3012758" y="323211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742508" y="3427314"/>
              <a:ext cx="686220" cy="452975"/>
            </a:xfrm>
            <a:prstGeom prst="rect">
              <a:avLst/>
            </a:prstGeom>
            <a:noFill/>
          </p:spPr>
          <p:txBody>
            <a:bodyPr wrap="square" rtlCol="0">
              <a:spAutoFit/>
            </a:bodyPr>
            <a:lstStyle/>
            <a:p>
              <a:r>
                <a:rPr lang="zh-CN" altLang="zh-CN" sz="2000" dirty="0" smtClean="0">
                  <a:latin typeface="Times New Roman" pitchFamily="18" charset="0"/>
                  <a:cs typeface="Times New Roman" pitchFamily="18" charset="0"/>
                </a:rPr>
                <a:t>σ</a:t>
              </a:r>
              <a:r>
                <a:rPr lang="en-US" altLang="zh-CN" sz="2000" baseline="-25000" dirty="0" smtClean="0">
                  <a:latin typeface="Times New Roman" pitchFamily="18" charset="0"/>
                  <a:cs typeface="Times New Roman" pitchFamily="18" charset="0"/>
                </a:rPr>
                <a:t>i+1</a:t>
              </a:r>
              <a:endParaRPr lang="zh-CN" altLang="en-US" sz="2000" baseline="-25000" dirty="0">
                <a:latin typeface="Times New Roman" pitchFamily="18" charset="0"/>
                <a:cs typeface="Times New Roman" pitchFamily="18" charset="0"/>
              </a:endParaRPr>
            </a:p>
          </p:txBody>
        </p:sp>
        <p:sp>
          <p:nvSpPr>
            <p:cNvPr id="59" name="TextBox 58"/>
            <p:cNvSpPr txBox="1"/>
            <p:nvPr/>
          </p:nvSpPr>
          <p:spPr>
            <a:xfrm>
              <a:off x="2711240" y="4356008"/>
              <a:ext cx="428628" cy="452975"/>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z</a:t>
              </a:r>
              <a:r>
                <a:rPr lang="en-US" altLang="zh-CN" sz="2000" baseline="-25000" dirty="0" err="1"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sp>
          <p:nvSpPr>
            <p:cNvPr id="60" name="TextBox 59"/>
            <p:cNvSpPr txBox="1"/>
            <p:nvPr/>
          </p:nvSpPr>
          <p:spPr>
            <a:xfrm>
              <a:off x="2909788" y="2528824"/>
              <a:ext cx="285752" cy="452975"/>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k</a:t>
              </a:r>
              <a:endParaRPr lang="zh-CN" altLang="en-US" sz="2000" baseline="-25000" dirty="0">
                <a:latin typeface="Times New Roman" pitchFamily="18" charset="0"/>
                <a:cs typeface="Times New Roman" pitchFamily="18" charset="0"/>
              </a:endParaRPr>
            </a:p>
          </p:txBody>
        </p:sp>
        <p:sp>
          <p:nvSpPr>
            <p:cNvPr id="61" name="TextBox 60"/>
            <p:cNvSpPr txBox="1"/>
            <p:nvPr/>
          </p:nvSpPr>
          <p:spPr>
            <a:xfrm>
              <a:off x="857225" y="4713198"/>
              <a:ext cx="500067" cy="452975"/>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cxnSp>
          <p:nvCxnSpPr>
            <p:cNvPr id="62" name="曲线连接符 61"/>
            <p:cNvCxnSpPr>
              <a:stCxn id="49" idx="3"/>
              <a:endCxn id="47" idx="6"/>
            </p:cNvCxnSpPr>
            <p:nvPr/>
          </p:nvCxnSpPr>
          <p:spPr>
            <a:xfrm flipH="1" flipV="1">
              <a:off x="2000232" y="3286124"/>
              <a:ext cx="68066" cy="784132"/>
            </a:xfrm>
            <a:prstGeom prst="curvedConnector3">
              <a:avLst>
                <a:gd name="adj1" fmla="val -33585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7" idx="2"/>
              <a:endCxn id="49" idx="1"/>
            </p:cNvCxnSpPr>
            <p:nvPr/>
          </p:nvCxnSpPr>
          <p:spPr>
            <a:xfrm rot="10800000" flipV="1">
              <a:off x="1496794" y="3286124"/>
              <a:ext cx="71438" cy="784132"/>
            </a:xfrm>
            <a:prstGeom prst="curvedConnector3">
              <a:avLst>
                <a:gd name="adj1" fmla="val 4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66846" y="3427314"/>
              <a:ext cx="428628" cy="452975"/>
            </a:xfrm>
            <a:prstGeom prst="rect">
              <a:avLst/>
            </a:prstGeom>
            <a:noFill/>
          </p:spPr>
          <p:txBody>
            <a:bodyPr wrap="square" rtlCol="0">
              <a:spAutoFit/>
            </a:bodyPr>
            <a:lstStyle/>
            <a:p>
              <a:r>
                <a:rPr lang="zh-CN" altLang="zh-CN" sz="2000" dirty="0" smtClean="0">
                  <a:latin typeface="Times New Roman" pitchFamily="18" charset="0"/>
                  <a:cs typeface="Times New Roman" pitchFamily="18" charset="0"/>
                </a:rPr>
                <a:t>σ</a:t>
              </a:r>
              <a:r>
                <a:rPr lang="en-US" altLang="zh-CN" sz="2000" baseline="-25000" dirty="0" err="1"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sp>
          <p:nvSpPr>
            <p:cNvPr id="65" name="椭圆 64"/>
            <p:cNvSpPr/>
            <p:nvPr/>
          </p:nvSpPr>
          <p:spPr>
            <a:xfrm>
              <a:off x="5357818"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2000" dirty="0" smtClean="0">
                  <a:solidFill>
                    <a:schemeClr val="tx1"/>
                  </a:solidFill>
                  <a:latin typeface="Times New Roman" pitchFamily="18" charset="0"/>
                  <a:cs typeface="Times New Roman" pitchFamily="18" charset="0"/>
                </a:rPr>
                <a:t>h</a:t>
              </a:r>
              <a:r>
                <a:rPr lang="en-US" altLang="zh-CN" sz="2000" baseline="30000" dirty="0" smtClean="0">
                  <a:solidFill>
                    <a:schemeClr val="tx1"/>
                  </a:solidFill>
                  <a:latin typeface="Times New Roman" pitchFamily="18" charset="0"/>
                  <a:cs typeface="Times New Roman" pitchFamily="18" charset="0"/>
                </a:rPr>
                <a:t>-1</a:t>
              </a:r>
              <a:endParaRPr lang="zh-CN" altLang="en-US" sz="2000" baseline="30000" dirty="0">
                <a:solidFill>
                  <a:schemeClr val="tx1"/>
                </a:solidFill>
                <a:latin typeface="Times New Roman" pitchFamily="18" charset="0"/>
                <a:cs typeface="Times New Roman" pitchFamily="18" charset="0"/>
              </a:endParaRPr>
            </a:p>
          </p:txBody>
        </p:sp>
        <p:sp>
          <p:nvSpPr>
            <p:cNvPr id="66" name="椭圆 65"/>
            <p:cNvSpPr/>
            <p:nvPr/>
          </p:nvSpPr>
          <p:spPr>
            <a:xfrm>
              <a:off x="535781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2000" dirty="0" smtClean="0">
                  <a:solidFill>
                    <a:schemeClr val="tx1"/>
                  </a:solidFill>
                  <a:latin typeface="Times New Roman" pitchFamily="18" charset="0"/>
                  <a:cs typeface="Times New Roman" pitchFamily="18" charset="0"/>
                </a:rPr>
                <a:t>g</a:t>
              </a:r>
              <a:endParaRPr lang="zh-CN" altLang="en-US" sz="2000" dirty="0">
                <a:solidFill>
                  <a:schemeClr val="tx1"/>
                </a:solidFill>
                <a:latin typeface="Times New Roman" pitchFamily="18" charset="0"/>
                <a:cs typeface="Times New Roman" pitchFamily="18" charset="0"/>
              </a:endParaRPr>
            </a:p>
          </p:txBody>
        </p:sp>
        <p:cxnSp>
          <p:nvCxnSpPr>
            <p:cNvPr id="67" name="直接箭头连接符 66"/>
            <p:cNvCxnSpPr>
              <a:endCxn id="66" idx="0"/>
            </p:cNvCxnSpPr>
            <p:nvPr/>
          </p:nvCxnSpPr>
          <p:spPr>
            <a:xfrm rot="16200000" flipH="1">
              <a:off x="5108628"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572132" y="4356008"/>
              <a:ext cx="428628" cy="452975"/>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z</a:t>
              </a:r>
              <a:r>
                <a:rPr lang="en-US" altLang="zh-CN" sz="2000" baseline="-25000" dirty="0" err="1"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cxnSp>
          <p:nvCxnSpPr>
            <p:cNvPr id="69" name="直接箭头连接符 68"/>
            <p:cNvCxnSpPr>
              <a:stCxn id="66" idx="4"/>
              <a:endCxn id="65" idx="0"/>
            </p:cNvCxnSpPr>
            <p:nvPr/>
          </p:nvCxnSpPr>
          <p:spPr>
            <a:xfrm rot="5400000">
              <a:off x="5254033"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57226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2000" dirty="0" smtClean="0">
                  <a:solidFill>
                    <a:schemeClr val="tx1"/>
                  </a:solidFill>
                  <a:latin typeface="Times New Roman" pitchFamily="18" charset="0"/>
                  <a:cs typeface="Times New Roman" pitchFamily="18" charset="0"/>
                </a:rPr>
                <a:t>σ</a:t>
              </a:r>
              <a:r>
                <a:rPr lang="en-US" altLang="zh-CN" sz="2000" baseline="-25000" dirty="0" err="1" smtClean="0">
                  <a:solidFill>
                    <a:schemeClr val="tx1"/>
                  </a:solidFill>
                  <a:latin typeface="Times New Roman" pitchFamily="18" charset="0"/>
                  <a:cs typeface="Times New Roman" pitchFamily="18" charset="0"/>
                </a:rPr>
                <a:t>i</a:t>
              </a:r>
              <a:endParaRPr lang="zh-CN" altLang="en-US" sz="1600" baseline="-25000" dirty="0">
                <a:solidFill>
                  <a:schemeClr val="tx1"/>
                </a:solidFill>
                <a:latin typeface="Times New Roman" pitchFamily="18" charset="0"/>
                <a:cs typeface="Times New Roman" pitchFamily="18" charset="0"/>
              </a:endParaRPr>
            </a:p>
          </p:txBody>
        </p:sp>
        <p:cxnSp>
          <p:nvCxnSpPr>
            <p:cNvPr id="71" name="直接箭头连接符 70"/>
            <p:cNvCxnSpPr>
              <a:stCxn id="70" idx="1"/>
              <a:endCxn id="66" idx="6"/>
            </p:cNvCxnSpPr>
            <p:nvPr/>
          </p:nvCxnSpPr>
          <p:spPr>
            <a:xfrm rot="10800000" flipV="1">
              <a:off x="5789818"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2" name="流程图: 联系 71"/>
            <p:cNvSpPr/>
            <p:nvPr/>
          </p:nvSpPr>
          <p:spPr>
            <a:xfrm>
              <a:off x="5500694" y="322876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64370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smtClean="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cxnSp>
          <p:nvCxnSpPr>
            <p:cNvPr id="74" name="直接箭头连接符 73"/>
            <p:cNvCxnSpPr>
              <a:stCxn id="72" idx="6"/>
              <a:endCxn id="73" idx="2"/>
            </p:cNvCxnSpPr>
            <p:nvPr/>
          </p:nvCxnSpPr>
          <p:spPr>
            <a:xfrm>
              <a:off x="5608694" y="3282766"/>
              <a:ext cx="1035008" cy="335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70" idx="1"/>
              <a:endCxn id="73" idx="2"/>
            </p:cNvCxnSpPr>
            <p:nvPr/>
          </p:nvCxnSpPr>
          <p:spPr>
            <a:xfrm rot="10800000" flipH="1">
              <a:off x="6572264" y="3286124"/>
              <a:ext cx="71438" cy="784132"/>
            </a:xfrm>
            <a:prstGeom prst="curvedConnector3">
              <a:avLst>
                <a:gd name="adj1" fmla="val -3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70" idx="3"/>
              <a:endCxn id="73" idx="6"/>
            </p:cNvCxnSpPr>
            <p:nvPr/>
          </p:nvCxnSpPr>
          <p:spPr>
            <a:xfrm flipH="1" flipV="1">
              <a:off x="7075702" y="3286124"/>
              <a:ext cx="68066" cy="784132"/>
            </a:xfrm>
            <a:prstGeom prst="curvedConnector3">
              <a:avLst>
                <a:gd name="adj1" fmla="val -335850"/>
              </a:avLst>
            </a:prstGeom>
            <a:ln w="25400">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000760" y="3427314"/>
              <a:ext cx="428628" cy="452975"/>
            </a:xfrm>
            <a:prstGeom prst="rect">
              <a:avLst/>
            </a:prstGeom>
            <a:noFill/>
          </p:spPr>
          <p:txBody>
            <a:bodyPr wrap="square" rtlCol="0">
              <a:spAutoFit/>
            </a:bodyPr>
            <a:lstStyle/>
            <a:p>
              <a:r>
                <a:rPr lang="zh-CN" altLang="zh-CN" sz="2000" dirty="0" smtClean="0">
                  <a:latin typeface="Times New Roman" pitchFamily="18" charset="0"/>
                  <a:cs typeface="Times New Roman" pitchFamily="18" charset="0"/>
                </a:rPr>
                <a:t>σ</a:t>
              </a:r>
              <a:r>
                <a:rPr lang="en-US" altLang="zh-CN" sz="2000" baseline="-25000" dirty="0" err="1"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sp>
          <p:nvSpPr>
            <p:cNvPr id="78" name="TextBox 77"/>
            <p:cNvSpPr txBox="1"/>
            <p:nvPr/>
          </p:nvSpPr>
          <p:spPr>
            <a:xfrm>
              <a:off x="7358082" y="3427314"/>
              <a:ext cx="714380" cy="452975"/>
            </a:xfrm>
            <a:prstGeom prst="rect">
              <a:avLst/>
            </a:prstGeom>
            <a:noFill/>
          </p:spPr>
          <p:txBody>
            <a:bodyPr wrap="square" rtlCol="0">
              <a:spAutoFit/>
            </a:bodyPr>
            <a:lstStyle/>
            <a:p>
              <a:r>
                <a:rPr lang="zh-CN" altLang="zh-CN" sz="2000" dirty="0" smtClean="0">
                  <a:latin typeface="Times New Roman" pitchFamily="18" charset="0"/>
                  <a:cs typeface="Times New Roman" pitchFamily="18" charset="0"/>
                </a:rPr>
                <a:t>σ</a:t>
              </a:r>
              <a:r>
                <a:rPr lang="en-US" altLang="zh-CN" sz="2000" baseline="-25000" dirty="0" smtClean="0">
                  <a:latin typeface="Times New Roman" pitchFamily="18" charset="0"/>
                  <a:cs typeface="Times New Roman" pitchFamily="18" charset="0"/>
                </a:rPr>
                <a:t>i+1</a:t>
              </a:r>
              <a:endParaRPr lang="zh-CN" altLang="en-US" sz="2000" baseline="-25000" dirty="0">
                <a:latin typeface="Times New Roman" pitchFamily="18" charset="0"/>
                <a:cs typeface="Times New Roman" pitchFamily="18" charset="0"/>
              </a:endParaRPr>
            </a:p>
          </p:txBody>
        </p:sp>
        <p:sp>
          <p:nvSpPr>
            <p:cNvPr id="79" name="TextBox 78"/>
            <p:cNvSpPr txBox="1"/>
            <p:nvPr/>
          </p:nvSpPr>
          <p:spPr>
            <a:xfrm>
              <a:off x="5397724" y="2528824"/>
              <a:ext cx="285752" cy="452975"/>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k</a:t>
              </a:r>
              <a:endParaRPr lang="zh-CN" altLang="en-US" sz="2000" baseline="-25000" dirty="0">
                <a:latin typeface="Times New Roman" pitchFamily="18" charset="0"/>
                <a:cs typeface="Times New Roman" pitchFamily="18" charset="0"/>
              </a:endParaRPr>
            </a:p>
          </p:txBody>
        </p:sp>
        <p:cxnSp>
          <p:nvCxnSpPr>
            <p:cNvPr id="80" name="直接箭头连接符 79"/>
            <p:cNvCxnSpPr>
              <a:stCxn id="65" idx="6"/>
            </p:cNvCxnSpPr>
            <p:nvPr/>
          </p:nvCxnSpPr>
          <p:spPr>
            <a:xfrm>
              <a:off x="5789818" y="5143512"/>
              <a:ext cx="192882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218578" y="4713198"/>
              <a:ext cx="500067" cy="452975"/>
            </a:xfrm>
            <a:prstGeom prst="rect">
              <a:avLst/>
            </a:prstGeom>
            <a:noFill/>
          </p:spPr>
          <p:txBody>
            <a:bodyPr wrap="square" rtlCol="0">
              <a:spAutoFit/>
            </a:bodyPr>
            <a:lstStyle/>
            <a:p>
              <a:r>
                <a:rPr lang="en-US" altLang="zh-CN" sz="2000" dirty="0" smtClean="0">
                  <a:latin typeface="Times New Roman" pitchFamily="18" charset="0"/>
                  <a:cs typeface="Times New Roman" pitchFamily="18" charset="0"/>
                </a:rPr>
                <a:t>m</a:t>
              </a:r>
              <a:r>
                <a:rPr lang="en-US" altLang="zh-CN" sz="2000" baseline="-25000" dirty="0"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sp>
          <p:nvSpPr>
            <p:cNvPr id="82" name="TextBox 81"/>
            <p:cNvSpPr txBox="1"/>
            <p:nvPr/>
          </p:nvSpPr>
          <p:spPr>
            <a:xfrm>
              <a:off x="4211438" y="4713198"/>
              <a:ext cx="428628" cy="452975"/>
            </a:xfrm>
            <a:prstGeom prst="rect">
              <a:avLst/>
            </a:prstGeom>
            <a:noFill/>
          </p:spPr>
          <p:txBody>
            <a:bodyPr wrap="square" rtlCol="0">
              <a:spAutoFit/>
            </a:bodyPr>
            <a:lstStyle/>
            <a:p>
              <a:r>
                <a:rPr lang="en-US" altLang="zh-CN" sz="2000" dirty="0" err="1" smtClean="0">
                  <a:latin typeface="Times New Roman" pitchFamily="18" charset="0"/>
                  <a:cs typeface="Times New Roman" pitchFamily="18" charset="0"/>
                </a:rPr>
                <a:t>c</a:t>
              </a:r>
              <a:r>
                <a:rPr lang="en-US" altLang="zh-CN" sz="2000" baseline="-25000" dirty="0" err="1"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a:t>
            </a:fld>
            <a:endParaRPr lang="en-US" altLang="zh-CN" dirty="0"/>
          </a:p>
        </p:txBody>
      </p:sp>
      <p:sp>
        <p:nvSpPr>
          <p:cNvPr id="43" name="流程图: 可选过程 42">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en-US" sz="1000" dirty="0" smtClean="0">
                <a:latin typeface="楷体" pitchFamily="49" charset="-122"/>
                <a:ea typeface="楷体" pitchFamily="49" charset="-122"/>
              </a:rPr>
              <a:t>流密码</a:t>
            </a:r>
            <a:r>
              <a:rPr lang="zh-CN" altLang="en-US" sz="1000" dirty="0">
                <a:latin typeface="楷体" pitchFamily="49" charset="-122"/>
                <a:ea typeface="楷体" pitchFamily="49" charset="-122"/>
              </a:rPr>
              <a:t>的概念</a:t>
            </a:r>
          </a:p>
        </p:txBody>
      </p:sp>
      <p:sp>
        <p:nvSpPr>
          <p:cNvPr id="44" name="流程图: 可选过程 43">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en-US" sz="1000" dirty="0" smtClean="0">
                <a:latin typeface="楷体" pitchFamily="49" charset="-122"/>
                <a:ea typeface="楷体" pitchFamily="49" charset="-122"/>
              </a:rPr>
              <a:t>反馈移位寄存器</a:t>
            </a:r>
            <a:endParaRPr lang="zh-CN" altLang="en-US" sz="1000" dirty="0">
              <a:latin typeface="楷体" pitchFamily="49" charset="-122"/>
              <a:ea typeface="楷体" pitchFamily="49" charset="-122"/>
            </a:endParaRPr>
          </a:p>
        </p:txBody>
      </p:sp>
      <p:sp>
        <p:nvSpPr>
          <p:cNvPr id="45" name="流程图: 可选过程 44">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83" name="流程图: 可选过程 82">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3718844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8389"/>
            <a:ext cx="8229600" cy="868363"/>
          </a:xfrm>
        </p:spPr>
        <p:txBody>
          <a:bodyPr>
            <a:noAutofit/>
          </a:bodyPr>
          <a:lstStyle/>
          <a:p>
            <a:pPr algn="l"/>
            <a:r>
              <a:rPr lang="en-US" altLang="zh-CN" sz="3200" dirty="0" smtClean="0"/>
              <a:t>1</a:t>
            </a:r>
            <a:r>
              <a:rPr lang="zh-CN" altLang="en-US" sz="3200" dirty="0" smtClean="0"/>
              <a:t>、频率测试（单比特测试）</a:t>
            </a:r>
            <a:r>
              <a:rPr lang="en-US" altLang="zh-CN" sz="3200" dirty="0" smtClean="0"/>
              <a:t/>
            </a:r>
            <a:br>
              <a:rPr lang="en-US" altLang="zh-CN" sz="3200" dirty="0" smtClean="0"/>
            </a:br>
            <a:r>
              <a:rPr lang="en-US" altLang="zh-CN" sz="3200" dirty="0" smtClean="0"/>
              <a:t> </a:t>
            </a:r>
            <a:r>
              <a:rPr lang="en-US" altLang="zh-CN" sz="3200" dirty="0" smtClean="0">
                <a:latin typeface="Times New Roman" pitchFamily="18" charset="0"/>
                <a:cs typeface="Times New Roman" pitchFamily="18" charset="0"/>
              </a:rPr>
              <a:t>The Frequency (</a:t>
            </a:r>
            <a:r>
              <a:rPr lang="en-US" altLang="zh-CN" sz="3200" dirty="0" err="1" smtClean="0">
                <a:latin typeface="Times New Roman" pitchFamily="18" charset="0"/>
                <a:cs typeface="Times New Roman" pitchFamily="18" charset="0"/>
              </a:rPr>
              <a:t>Monobit</a:t>
            </a:r>
            <a:r>
              <a:rPr lang="en-US" altLang="zh-CN" sz="3200" dirty="0" smtClean="0">
                <a:latin typeface="Times New Roman" pitchFamily="18" charset="0"/>
                <a:cs typeface="Times New Roman" pitchFamily="18" charset="0"/>
              </a:rPr>
              <a:t>) Test</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lnSpcReduction="10000"/>
          </a:bodyPr>
          <a:lstStyle/>
          <a:p>
            <a:r>
              <a:rPr lang="zh-CN" altLang="en-US" dirty="0" smtClean="0"/>
              <a:t>目的：测试</a:t>
            </a:r>
            <a:r>
              <a:rPr lang="en-US" altLang="zh-CN" dirty="0" smtClean="0"/>
              <a:t>s</a:t>
            </a:r>
            <a:r>
              <a:rPr lang="zh-CN" altLang="en-US" dirty="0" smtClean="0"/>
              <a:t>中</a:t>
            </a:r>
            <a:r>
              <a:rPr lang="en-US" altLang="zh-CN" dirty="0" smtClean="0"/>
              <a:t>0</a:t>
            </a:r>
            <a:r>
              <a:rPr lang="zh-CN" altLang="en-US" dirty="0" smtClean="0"/>
              <a:t>的个数与</a:t>
            </a:r>
            <a:r>
              <a:rPr lang="en-US" altLang="zh-CN" dirty="0" smtClean="0"/>
              <a:t>1</a:t>
            </a:r>
            <a:r>
              <a:rPr lang="zh-CN" altLang="en-US" dirty="0" smtClean="0"/>
              <a:t>的个数是否均衡</a:t>
            </a:r>
            <a:endParaRPr lang="en-US" altLang="zh-CN" dirty="0" smtClean="0"/>
          </a:p>
          <a:p>
            <a:r>
              <a:rPr lang="zh-CN" altLang="en-US" dirty="0" smtClean="0"/>
              <a:t>令</a:t>
            </a:r>
            <a:r>
              <a:rPr lang="en-US" altLang="zh-CN" dirty="0" smtClean="0"/>
              <a:t>n</a:t>
            </a:r>
            <a:r>
              <a:rPr lang="en-US" altLang="zh-CN" baseline="-25000" dirty="0" smtClean="0"/>
              <a:t>0</a:t>
            </a:r>
            <a:r>
              <a:rPr lang="zh-CN" altLang="en-US" dirty="0" smtClean="0"/>
              <a:t>和</a:t>
            </a:r>
            <a:r>
              <a:rPr lang="en-US" altLang="zh-CN" dirty="0" smtClean="0"/>
              <a:t>n</a:t>
            </a:r>
            <a:r>
              <a:rPr lang="en-US" altLang="zh-CN" baseline="-25000" dirty="0" smtClean="0"/>
              <a:t>1</a:t>
            </a:r>
            <a:r>
              <a:rPr lang="zh-CN" altLang="en-US" dirty="0" smtClean="0"/>
              <a:t>分别表示</a:t>
            </a:r>
            <a:r>
              <a:rPr lang="en-US" altLang="zh-CN" dirty="0" smtClean="0"/>
              <a:t>s</a:t>
            </a:r>
            <a:r>
              <a:rPr lang="zh-CN" altLang="en-US" dirty="0" smtClean="0"/>
              <a:t>中</a:t>
            </a:r>
            <a:r>
              <a:rPr lang="en-US" altLang="zh-CN" dirty="0" smtClean="0"/>
              <a:t>0</a:t>
            </a:r>
            <a:r>
              <a:rPr lang="zh-CN" altLang="en-US" dirty="0" smtClean="0"/>
              <a:t>和</a:t>
            </a:r>
            <a:r>
              <a:rPr lang="en-US" altLang="zh-CN" dirty="0" smtClean="0"/>
              <a:t>1</a:t>
            </a:r>
            <a:r>
              <a:rPr lang="zh-CN" altLang="en-US" dirty="0" smtClean="0"/>
              <a:t>的个数。统计量</a:t>
            </a:r>
            <a:endParaRPr lang="en-US" altLang="zh-CN" dirty="0" smtClean="0"/>
          </a:p>
          <a:p>
            <a:pPr lvl="1"/>
            <a:endParaRPr lang="en-US" altLang="zh-CN" dirty="0" smtClean="0"/>
          </a:p>
          <a:p>
            <a:pPr lvl="1"/>
            <a:endParaRPr lang="en-US" altLang="zh-CN" dirty="0" smtClean="0"/>
          </a:p>
          <a:p>
            <a:pPr lvl="1"/>
            <a:endParaRPr lang="en-US" altLang="zh-CN" dirty="0" smtClean="0"/>
          </a:p>
          <a:p>
            <a:r>
              <a:rPr lang="en-US" altLang="zh-CN" dirty="0" smtClean="0"/>
              <a:t>n</a:t>
            </a:r>
            <a:r>
              <a:rPr lang="en-US" altLang="zh-CN" dirty="0" smtClean="0">
                <a:latin typeface="Times New Roman"/>
                <a:cs typeface="Times New Roman"/>
              </a:rPr>
              <a:t> ≥ </a:t>
            </a:r>
            <a:r>
              <a:rPr lang="en-US" altLang="zh-CN" dirty="0" smtClean="0"/>
              <a:t>100</a:t>
            </a:r>
            <a:r>
              <a:rPr lang="zh-CN" altLang="en-US" dirty="0" smtClean="0"/>
              <a:t>时，该统计量近似服从标准半正态</a:t>
            </a:r>
            <a:r>
              <a:rPr lang="zh-CN" altLang="en-US" dirty="0" smtClean="0">
                <a:latin typeface="Times New Roman"/>
                <a:cs typeface="Times New Roman"/>
              </a:rPr>
              <a:t>分布</a:t>
            </a:r>
            <a:endParaRPr lang="en-US" altLang="zh-CN" dirty="0" smtClean="0">
              <a:latin typeface="Times New Roman"/>
              <a:cs typeface="Times New Roman"/>
            </a:endParaRPr>
          </a:p>
          <a:p>
            <a:pPr lvl="1"/>
            <a:r>
              <a:rPr lang="zh-CN" altLang="en-US" dirty="0" smtClean="0">
                <a:latin typeface="Times New Roman"/>
                <a:cs typeface="Times New Roman"/>
              </a:rPr>
              <a:t>若</a:t>
            </a:r>
            <a:r>
              <a:rPr lang="en-US" altLang="zh-CN" dirty="0" smtClean="0">
                <a:latin typeface="Times New Roman"/>
                <a:cs typeface="Times New Roman"/>
              </a:rPr>
              <a:t>z</a:t>
            </a:r>
            <a:r>
              <a:rPr lang="zh-CN" altLang="en-US" dirty="0" smtClean="0">
                <a:latin typeface="Times New Roman"/>
                <a:cs typeface="Times New Roman"/>
              </a:rPr>
              <a:t>服从正态分布，则</a:t>
            </a:r>
            <a:r>
              <a:rPr lang="en-US" altLang="zh-CN" dirty="0" smtClean="0">
                <a:latin typeface="Times New Roman"/>
                <a:cs typeface="Times New Roman"/>
              </a:rPr>
              <a:t>|z|</a:t>
            </a:r>
            <a:r>
              <a:rPr lang="zh-CN" altLang="en-US" dirty="0" smtClean="0">
                <a:latin typeface="Times New Roman"/>
                <a:cs typeface="Times New Roman"/>
              </a:rPr>
              <a:t>服从半正态分布</a:t>
            </a:r>
            <a:endParaRPr lang="en-US" altLang="zh-CN" dirty="0" smtClean="0">
              <a:latin typeface="Times New Roman"/>
              <a:cs typeface="Times New Roman"/>
            </a:endParaRPr>
          </a:p>
          <a:p>
            <a:endParaRPr lang="en-US" altLang="zh-CN" dirty="0" smtClean="0">
              <a:latin typeface="Times New Roman"/>
              <a:cs typeface="Times New Roman"/>
            </a:endParaRPr>
          </a:p>
          <a:p>
            <a:endParaRPr lang="en-US" altLang="zh-CN" dirty="0" smtClean="0">
              <a:latin typeface="Times New Roman"/>
              <a:cs typeface="Times New Roman"/>
            </a:endParaRPr>
          </a:p>
          <a:p>
            <a:endParaRPr lang="en-US" altLang="zh-CN" dirty="0" smtClean="0">
              <a:latin typeface="Times New Roman"/>
              <a:cs typeface="Times New Roman"/>
            </a:endParaRPr>
          </a:p>
          <a:p>
            <a:pPr lvl="1"/>
            <a:r>
              <a:rPr lang="zh-CN" altLang="en-US" dirty="0" smtClean="0">
                <a:latin typeface="Times New Roman"/>
                <a:cs typeface="Times New Roman"/>
              </a:rPr>
              <a:t>余误差函数</a:t>
            </a:r>
            <a:endParaRPr lang="en-US" altLang="zh-CN" dirty="0" smtClean="0">
              <a:latin typeface="Times New Roman"/>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661801811"/>
              </p:ext>
            </p:extLst>
          </p:nvPr>
        </p:nvGraphicFramePr>
        <p:xfrm>
          <a:off x="3635896" y="2348880"/>
          <a:ext cx="1776254" cy="987426"/>
        </p:xfrm>
        <a:graphic>
          <a:graphicData uri="http://schemas.openxmlformats.org/presentationml/2006/ole">
            <mc:AlternateContent xmlns:mc="http://schemas.openxmlformats.org/markup-compatibility/2006">
              <mc:Choice xmlns:v="urn:schemas-microsoft-com:vml" Requires="v">
                <p:oleObj spid="_x0000_s10710" name="Equation" r:id="rId3" imgW="685800" imgH="380880" progId="Equation.DSMT4">
                  <p:embed/>
                </p:oleObj>
              </mc:Choice>
              <mc:Fallback>
                <p:oleObj name="Equation" r:id="rId3" imgW="685800" imgH="380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2348880"/>
                        <a:ext cx="1776254" cy="987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3214678" y="4286256"/>
          <a:ext cx="2979738" cy="1016000"/>
        </p:xfrm>
        <a:graphic>
          <a:graphicData uri="http://schemas.openxmlformats.org/presentationml/2006/ole">
            <mc:AlternateContent xmlns:mc="http://schemas.openxmlformats.org/markup-compatibility/2006">
              <mc:Choice xmlns:v="urn:schemas-microsoft-com:vml" Requires="v">
                <p:oleObj spid="_x0000_s10711" name="Equation" r:id="rId5" imgW="1155600" imgH="393480" progId="Equation.DSMT4">
                  <p:embed/>
                </p:oleObj>
              </mc:Choice>
              <mc:Fallback>
                <p:oleObj name="Equation" r:id="rId5" imgW="11556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678" y="4286256"/>
                        <a:ext cx="2979738"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37823501"/>
              </p:ext>
            </p:extLst>
          </p:nvPr>
        </p:nvGraphicFramePr>
        <p:xfrm>
          <a:off x="2843808" y="5445224"/>
          <a:ext cx="3143250" cy="949325"/>
        </p:xfrm>
        <a:graphic>
          <a:graphicData uri="http://schemas.openxmlformats.org/presentationml/2006/ole">
            <mc:AlternateContent xmlns:mc="http://schemas.openxmlformats.org/markup-compatibility/2006">
              <mc:Choice xmlns:v="urn:schemas-microsoft-com:vml" Requires="v">
                <p:oleObj spid="_x0000_s10712" name="Equation" r:id="rId7" imgW="1218960" imgH="368280" progId="Equation.DSMT4">
                  <p:embed/>
                </p:oleObj>
              </mc:Choice>
              <mc:Fallback>
                <p:oleObj name="Equation" r:id="rId7" imgW="1218960" imgH="3682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5445224"/>
                        <a:ext cx="31432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80</a:t>
            </a:fld>
            <a:endParaRPr lang="en-US" altLang="zh-CN" dirty="0"/>
          </a:p>
        </p:txBody>
      </p:sp>
      <p:sp>
        <p:nvSpPr>
          <p:cNvPr id="10" name="流程图: 可选过程 9">
            <a:hlinkClick r:id="rId9"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11" name="流程图: 可选过程 10">
            <a:hlinkClick r:id="rId10"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2" name="流程图: 可选过程 11">
            <a:hlinkClick r:id="rId11"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3" name="流程图: 可选过程 12">
            <a:hlinkClick r:id="rId12"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24543792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8389"/>
            <a:ext cx="8229600" cy="868363"/>
          </a:xfrm>
        </p:spPr>
        <p:txBody>
          <a:bodyPr>
            <a:normAutofit fontScale="90000"/>
          </a:bodyPr>
          <a:lstStyle/>
          <a:p>
            <a:pPr algn="l"/>
            <a:r>
              <a:rPr lang="en-US" altLang="zh-CN" sz="3600" dirty="0" smtClean="0"/>
              <a:t>2</a:t>
            </a:r>
            <a:r>
              <a:rPr lang="zh-CN" altLang="en-US" sz="3600" dirty="0" smtClean="0"/>
              <a:t>、块内频率测试</a:t>
            </a:r>
            <a:r>
              <a:rPr lang="en-US" altLang="zh-CN" sz="3600" dirty="0" smtClean="0"/>
              <a:t/>
            </a:r>
            <a:br>
              <a:rPr lang="en-US" altLang="zh-CN" sz="3600" dirty="0" smtClean="0"/>
            </a:br>
            <a:r>
              <a:rPr lang="en-US" altLang="zh-CN" sz="3600" dirty="0" smtClean="0">
                <a:latin typeface="Times New Roman" pitchFamily="18" charset="0"/>
                <a:cs typeface="Times New Roman" pitchFamily="18" charset="0"/>
              </a:rPr>
              <a:t>Frequency Test within a Block</a:t>
            </a:r>
            <a:endParaRPr lang="zh-CN" altLang="en-US" sz="3600"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lnSpcReduction="10000"/>
          </a:bodyPr>
          <a:lstStyle/>
          <a:p>
            <a:r>
              <a:rPr lang="zh-CN" altLang="en-US" dirty="0" smtClean="0"/>
              <a:t>目的：测试长为</a:t>
            </a:r>
            <a:r>
              <a:rPr lang="en-US" altLang="zh-CN" dirty="0" smtClean="0"/>
              <a:t>M</a:t>
            </a:r>
            <a:r>
              <a:rPr lang="zh-CN" altLang="en-US" dirty="0" smtClean="0"/>
              <a:t>的块中</a:t>
            </a:r>
            <a:r>
              <a:rPr lang="en-US" altLang="zh-CN" dirty="0" smtClean="0"/>
              <a:t>1</a:t>
            </a:r>
            <a:r>
              <a:rPr lang="zh-CN" altLang="en-US" dirty="0" smtClean="0"/>
              <a:t>的个数是否近似为</a:t>
            </a:r>
            <a:r>
              <a:rPr lang="en-US" altLang="zh-CN" dirty="0" smtClean="0"/>
              <a:t>1/2</a:t>
            </a:r>
          </a:p>
          <a:p>
            <a:r>
              <a:rPr lang="zh-CN" altLang="en-US" dirty="0" smtClean="0"/>
              <a:t>将待测序列划分为长为</a:t>
            </a:r>
            <a:r>
              <a:rPr lang="en-US" altLang="zh-CN" dirty="0" smtClean="0"/>
              <a:t>M</a:t>
            </a:r>
            <a:r>
              <a:rPr lang="zh-CN" altLang="en-US" dirty="0" smtClean="0"/>
              <a:t>的块，令</a:t>
            </a:r>
            <a:r>
              <a:rPr lang="en-US" altLang="zh-CN" dirty="0" smtClean="0"/>
              <a:t>N=</a:t>
            </a:r>
            <a:r>
              <a:rPr lang="zh-CN" altLang="en-US" dirty="0" smtClean="0">
                <a:sym typeface="Symbol"/>
              </a:rPr>
              <a:t> </a:t>
            </a:r>
            <a:r>
              <a:rPr lang="en-US" altLang="zh-CN" dirty="0" smtClean="0">
                <a:sym typeface="Symbol"/>
              </a:rPr>
              <a:t>n/M</a:t>
            </a:r>
            <a:r>
              <a:rPr lang="zh-CN" altLang="en-US" dirty="0" smtClean="0">
                <a:sym typeface="Symbol"/>
              </a:rPr>
              <a:t>，即序列的总块数，</a:t>
            </a:r>
            <a:r>
              <a:rPr lang="en-US" altLang="zh-CN" dirty="0" err="1" smtClean="0">
                <a:sym typeface="Symbol"/>
              </a:rPr>
              <a:t>n</a:t>
            </a:r>
            <a:r>
              <a:rPr lang="en-US" altLang="zh-CN" baseline="-25000" dirty="0" err="1" smtClean="0">
                <a:sym typeface="Symbol"/>
              </a:rPr>
              <a:t>i</a:t>
            </a:r>
            <a:r>
              <a:rPr lang="zh-CN" altLang="en-US" dirty="0" smtClean="0">
                <a:sym typeface="Symbol"/>
              </a:rPr>
              <a:t>是第</a:t>
            </a:r>
            <a:r>
              <a:rPr lang="en-US" altLang="zh-CN" dirty="0" err="1" smtClean="0">
                <a:sym typeface="Symbol"/>
              </a:rPr>
              <a:t>i</a:t>
            </a:r>
            <a:r>
              <a:rPr lang="zh-CN" altLang="en-US" dirty="0" smtClean="0">
                <a:sym typeface="Symbol"/>
              </a:rPr>
              <a:t>个块中</a:t>
            </a:r>
            <a:r>
              <a:rPr lang="en-US" altLang="zh-CN" dirty="0" smtClean="0">
                <a:sym typeface="Symbol"/>
              </a:rPr>
              <a:t>1</a:t>
            </a:r>
            <a:r>
              <a:rPr lang="zh-CN" altLang="en-US" dirty="0" smtClean="0">
                <a:sym typeface="Symbol"/>
              </a:rPr>
              <a:t>的个数。统计量</a:t>
            </a:r>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r>
              <a:rPr lang="en-US" altLang="zh-CN" dirty="0" smtClean="0"/>
              <a:t>n</a:t>
            </a:r>
            <a:r>
              <a:rPr lang="en-US" altLang="zh-CN" dirty="0" smtClean="0">
                <a:latin typeface="Times New Roman"/>
                <a:cs typeface="Times New Roman"/>
              </a:rPr>
              <a:t> ≥ </a:t>
            </a:r>
            <a:r>
              <a:rPr lang="en-US" altLang="zh-CN" dirty="0" smtClean="0"/>
              <a:t>100</a:t>
            </a:r>
            <a:r>
              <a:rPr lang="zh-CN" altLang="en-US" dirty="0" smtClean="0"/>
              <a:t>时，该统计量近似服从自由度为</a:t>
            </a:r>
            <a:r>
              <a:rPr lang="en-US" altLang="zh-CN" dirty="0" smtClean="0"/>
              <a:t>N</a:t>
            </a:r>
            <a:r>
              <a:rPr lang="zh-CN" altLang="en-US" dirty="0" smtClean="0"/>
              <a:t>的</a:t>
            </a:r>
            <a:r>
              <a:rPr lang="el-GR" altLang="zh-CN" dirty="0" smtClean="0">
                <a:latin typeface="Times New Roman"/>
                <a:cs typeface="Times New Roman"/>
              </a:rPr>
              <a:t>χ</a:t>
            </a:r>
            <a:r>
              <a:rPr lang="en-US" altLang="zh-CN" baseline="30000" dirty="0" smtClean="0">
                <a:latin typeface="Times New Roman"/>
                <a:cs typeface="Times New Roman"/>
              </a:rPr>
              <a:t>2</a:t>
            </a:r>
            <a:r>
              <a:rPr lang="zh-CN" altLang="en-US" dirty="0" smtClean="0">
                <a:latin typeface="Times New Roman"/>
                <a:cs typeface="Times New Roman"/>
              </a:rPr>
              <a:t>分布</a:t>
            </a:r>
            <a:endParaRPr lang="en-US" altLang="zh-CN" dirty="0" smtClean="0">
              <a:latin typeface="Times New Roman"/>
              <a:cs typeface="Times New Roman"/>
            </a:endParaRPr>
          </a:p>
          <a:p>
            <a:pPr lvl="1"/>
            <a:r>
              <a:rPr lang="en-US" altLang="zh-CN" dirty="0" smtClean="0"/>
              <a:t>M</a:t>
            </a:r>
            <a:r>
              <a:rPr lang="en-US" altLang="zh-CN" dirty="0" smtClean="0">
                <a:latin typeface="Times New Roman"/>
                <a:cs typeface="Times New Roman"/>
              </a:rPr>
              <a:t> ≥ 20</a:t>
            </a:r>
            <a:r>
              <a:rPr lang="zh-CN" altLang="en-US" dirty="0" smtClean="0">
                <a:latin typeface="Times New Roman"/>
                <a:cs typeface="Times New Roman"/>
              </a:rPr>
              <a:t>，</a:t>
            </a:r>
            <a:r>
              <a:rPr lang="en-US" altLang="zh-CN" dirty="0" smtClean="0">
                <a:latin typeface="Times New Roman"/>
                <a:cs typeface="Times New Roman"/>
              </a:rPr>
              <a:t>M &gt; 0.01n</a:t>
            </a:r>
            <a:r>
              <a:rPr lang="zh-CN" altLang="en-US" dirty="0" smtClean="0">
                <a:latin typeface="Times New Roman"/>
                <a:cs typeface="Times New Roman"/>
              </a:rPr>
              <a:t>，</a:t>
            </a:r>
            <a:r>
              <a:rPr lang="en-US" altLang="zh-CN" dirty="0" smtClean="0">
                <a:latin typeface="Times New Roman"/>
                <a:cs typeface="Times New Roman"/>
              </a:rPr>
              <a:t>N&lt;100</a:t>
            </a:r>
            <a:endParaRPr lang="en-US" altLang="zh-CN" dirty="0" smtClean="0"/>
          </a:p>
          <a:p>
            <a:endParaRPr lang="en-US" altLang="zh-CN" sz="3200" dirty="0" smtClean="0"/>
          </a:p>
          <a:p>
            <a:endParaRPr lang="en-US" altLang="zh-CN" dirty="0" smtClean="0"/>
          </a:p>
          <a:p>
            <a:pPr lvl="1"/>
            <a:r>
              <a:rPr lang="zh-CN" altLang="en-US" dirty="0" smtClean="0">
                <a:latin typeface="Times New Roman"/>
                <a:cs typeface="Times New Roman"/>
              </a:rPr>
              <a:t>不完全</a:t>
            </a:r>
            <a:r>
              <a:rPr lang="el-GR" altLang="zh-CN" dirty="0" smtClean="0">
                <a:latin typeface="Times New Roman"/>
                <a:cs typeface="Times New Roman"/>
              </a:rPr>
              <a:t>γ</a:t>
            </a:r>
            <a:r>
              <a:rPr lang="zh-CN" altLang="en-US" dirty="0" smtClean="0">
                <a:latin typeface="Times New Roman"/>
                <a:cs typeface="Times New Roman"/>
              </a:rPr>
              <a:t>函数</a:t>
            </a:r>
            <a:endParaRPr lang="en-US" altLang="zh-CN" dirty="0" smtClean="0">
              <a:latin typeface="Times New Roman"/>
              <a:cs typeface="Times New Roman"/>
            </a:endParaRPr>
          </a:p>
        </p:txBody>
      </p:sp>
      <p:graphicFrame>
        <p:nvGraphicFramePr>
          <p:cNvPr id="101378" name="Object 2"/>
          <p:cNvGraphicFramePr>
            <a:graphicFrameLocks noChangeAspect="1"/>
          </p:cNvGraphicFramePr>
          <p:nvPr>
            <p:extLst>
              <p:ext uri="{D42A27DB-BD31-4B8C-83A1-F6EECF244321}">
                <p14:modId xmlns:p14="http://schemas.microsoft.com/office/powerpoint/2010/main" val="1377818883"/>
              </p:ext>
            </p:extLst>
          </p:nvPr>
        </p:nvGraphicFramePr>
        <p:xfrm>
          <a:off x="3275856" y="2636912"/>
          <a:ext cx="2927350" cy="1052513"/>
        </p:xfrm>
        <a:graphic>
          <a:graphicData uri="http://schemas.openxmlformats.org/presentationml/2006/ole">
            <mc:AlternateContent xmlns:mc="http://schemas.openxmlformats.org/markup-compatibility/2006">
              <mc:Choice xmlns:v="urn:schemas-microsoft-com:vml" Requires="v">
                <p:oleObj spid="_x0000_s11734" name="Equation" r:id="rId3" imgW="1130040" imgH="406080" progId="Equation.DSMT4">
                  <p:embed/>
                </p:oleObj>
              </mc:Choice>
              <mc:Fallback>
                <p:oleObj name="Equation" r:id="rId3" imgW="113004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636912"/>
                        <a:ext cx="2927350"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79" name="Object 2"/>
          <p:cNvGraphicFramePr>
            <a:graphicFrameLocks noChangeAspect="1"/>
          </p:cNvGraphicFramePr>
          <p:nvPr/>
        </p:nvGraphicFramePr>
        <p:xfrm>
          <a:off x="3063876" y="4643446"/>
          <a:ext cx="3294074" cy="877736"/>
        </p:xfrm>
        <a:graphic>
          <a:graphicData uri="http://schemas.openxmlformats.org/presentationml/2006/ole">
            <mc:AlternateContent xmlns:mc="http://schemas.openxmlformats.org/markup-compatibility/2006">
              <mc:Choice xmlns:v="urn:schemas-microsoft-com:vml" Requires="v">
                <p:oleObj spid="_x0000_s11735" name="Equation" r:id="rId5" imgW="1384200" imgH="368280" progId="Equation.DSMT4">
                  <p:embed/>
                </p:oleObj>
              </mc:Choice>
              <mc:Fallback>
                <p:oleObj name="Equation" r:id="rId5" imgW="1384200" imgH="368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876" y="4643446"/>
                        <a:ext cx="3294074" cy="8777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0" name="Object 4"/>
          <p:cNvGraphicFramePr>
            <a:graphicFrameLocks noChangeAspect="1"/>
          </p:cNvGraphicFramePr>
          <p:nvPr>
            <p:extLst>
              <p:ext uri="{D42A27DB-BD31-4B8C-83A1-F6EECF244321}">
                <p14:modId xmlns:p14="http://schemas.microsoft.com/office/powerpoint/2010/main" val="2570239501"/>
              </p:ext>
            </p:extLst>
          </p:nvPr>
        </p:nvGraphicFramePr>
        <p:xfrm>
          <a:off x="2987824" y="5445224"/>
          <a:ext cx="4124325" cy="1014412"/>
        </p:xfrm>
        <a:graphic>
          <a:graphicData uri="http://schemas.openxmlformats.org/presentationml/2006/ole">
            <mc:AlternateContent xmlns:mc="http://schemas.openxmlformats.org/markup-compatibility/2006">
              <mc:Choice xmlns:v="urn:schemas-microsoft-com:vml" Requires="v">
                <p:oleObj spid="_x0000_s11736" name="Equation" r:id="rId7" imgW="1600200" imgH="393480" progId="Equation.DSMT4">
                  <p:embed/>
                </p:oleObj>
              </mc:Choice>
              <mc:Fallback>
                <p:oleObj name="Equation" r:id="rId7" imgW="160020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5445224"/>
                        <a:ext cx="4124325"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81</a:t>
            </a:fld>
            <a:endParaRPr lang="en-US" altLang="zh-CN" dirty="0"/>
          </a:p>
        </p:txBody>
      </p:sp>
      <p:sp>
        <p:nvSpPr>
          <p:cNvPr id="9" name="流程图: 可选过程 8">
            <a:hlinkClick r:id="rId9"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10" name="流程图: 可选过程 9">
            <a:hlinkClick r:id="rId10"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1" name="流程图: 可选过程 10">
            <a:hlinkClick r:id="rId11"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2" name="流程图: 可选过程 11">
            <a:hlinkClick r:id="rId12"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2604021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8389"/>
            <a:ext cx="8229600" cy="868363"/>
          </a:xfrm>
        </p:spPr>
        <p:txBody>
          <a:bodyPr>
            <a:noAutofit/>
          </a:bodyPr>
          <a:lstStyle/>
          <a:p>
            <a:pPr algn="l"/>
            <a:r>
              <a:rPr lang="en-US" altLang="zh-CN" sz="3200" dirty="0" smtClean="0"/>
              <a:t>3</a:t>
            </a:r>
            <a:r>
              <a:rPr lang="zh-CN" altLang="en-US" sz="3200" dirty="0" smtClean="0"/>
              <a:t>、游程测试</a:t>
            </a:r>
            <a:r>
              <a:rPr lang="en-US" altLang="zh-CN" sz="3200" dirty="0" smtClean="0"/>
              <a:t/>
            </a:r>
            <a:br>
              <a:rPr lang="en-US" altLang="zh-CN" sz="3200" dirty="0" smtClean="0"/>
            </a:br>
            <a:r>
              <a:rPr lang="en-US" altLang="zh-CN" sz="3200" dirty="0" smtClean="0">
                <a:latin typeface="Times New Roman" pitchFamily="18" charset="0"/>
                <a:cs typeface="Times New Roman" pitchFamily="18" charset="0"/>
              </a:rPr>
              <a:t>The Runs Test</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a:xfrm>
            <a:off x="457200" y="1295400"/>
            <a:ext cx="8363272" cy="5029200"/>
          </a:xfrm>
        </p:spPr>
        <p:txBody>
          <a:bodyPr/>
          <a:lstStyle/>
          <a:p>
            <a:r>
              <a:rPr lang="zh-CN" altLang="en-US" dirty="0" smtClean="0"/>
              <a:t>目的：测试</a:t>
            </a:r>
            <a:r>
              <a:rPr lang="en-US" dirty="0" smtClean="0"/>
              <a:t>s</a:t>
            </a:r>
            <a:r>
              <a:rPr lang="zh-CN" altLang="en-US" dirty="0" smtClean="0"/>
              <a:t>中不同长度游程的个数是否与随机序列中所期望的一样</a:t>
            </a:r>
            <a:endParaRPr lang="en-US" altLang="zh-CN" dirty="0" smtClean="0"/>
          </a:p>
          <a:p>
            <a:pPr lvl="1"/>
            <a:r>
              <a:rPr lang="zh-CN" altLang="en-US" dirty="0" smtClean="0"/>
              <a:t>游程指连续</a:t>
            </a:r>
            <a:r>
              <a:rPr lang="en-US" altLang="zh-CN" dirty="0" smtClean="0"/>
              <a:t>0</a:t>
            </a:r>
            <a:r>
              <a:rPr lang="zh-CN" altLang="en-US" dirty="0" smtClean="0"/>
              <a:t>（或</a:t>
            </a:r>
            <a:r>
              <a:rPr lang="en-US" altLang="zh-CN" dirty="0" smtClean="0"/>
              <a:t>1</a:t>
            </a:r>
            <a:r>
              <a:rPr lang="zh-CN" altLang="en-US" dirty="0" smtClean="0"/>
              <a:t>）的子序列，且其前后均为</a:t>
            </a:r>
            <a:r>
              <a:rPr lang="en-US" altLang="zh-CN" dirty="0" smtClean="0"/>
              <a:t>1</a:t>
            </a:r>
            <a:r>
              <a:rPr lang="zh-CN" altLang="en-US" dirty="0" smtClean="0"/>
              <a:t>（或</a:t>
            </a:r>
            <a:r>
              <a:rPr lang="en-US" altLang="zh-CN" dirty="0" smtClean="0"/>
              <a:t>0</a:t>
            </a:r>
            <a:r>
              <a:rPr lang="zh-CN" altLang="en-US" dirty="0" smtClean="0"/>
              <a:t>）</a:t>
            </a:r>
            <a:endParaRPr lang="en-US" altLang="zh-CN" dirty="0" smtClean="0"/>
          </a:p>
          <a:p>
            <a:r>
              <a:rPr lang="zh-CN" altLang="en-US" dirty="0" smtClean="0"/>
              <a:t>令</a:t>
            </a:r>
            <a:r>
              <a:rPr lang="en-US" altLang="zh-CN" dirty="0" smtClean="0"/>
              <a:t>n</a:t>
            </a:r>
            <a:r>
              <a:rPr lang="en-US" altLang="zh-CN" baseline="-25000" dirty="0" smtClean="0"/>
              <a:t>1</a:t>
            </a:r>
            <a:r>
              <a:rPr lang="zh-CN" altLang="en-US" dirty="0" smtClean="0"/>
              <a:t>表示</a:t>
            </a:r>
            <a:r>
              <a:rPr lang="en-US" altLang="zh-CN" dirty="0" smtClean="0"/>
              <a:t>s</a:t>
            </a:r>
            <a:r>
              <a:rPr lang="zh-CN" altLang="en-US" dirty="0" smtClean="0"/>
              <a:t>中</a:t>
            </a:r>
            <a:r>
              <a:rPr lang="en-US" altLang="zh-CN" dirty="0" smtClean="0"/>
              <a:t>1</a:t>
            </a:r>
            <a:r>
              <a:rPr lang="zh-CN" altLang="en-US" dirty="0" smtClean="0"/>
              <a:t>的个数，若</a:t>
            </a:r>
            <a:r>
              <a:rPr lang="en-US" altLang="zh-CN" dirty="0" smtClean="0"/>
              <a:t>|n</a:t>
            </a:r>
            <a:r>
              <a:rPr lang="en-US" altLang="zh-CN" baseline="-25000" dirty="0" smtClean="0"/>
              <a:t>1</a:t>
            </a:r>
            <a:r>
              <a:rPr lang="en-US" altLang="zh-CN" dirty="0" smtClean="0"/>
              <a:t>/n-1/2|</a:t>
            </a:r>
            <a:r>
              <a:rPr lang="en-US" altLang="zh-CN" dirty="0" smtClean="0">
                <a:latin typeface="Times New Roman"/>
                <a:cs typeface="Times New Roman"/>
              </a:rPr>
              <a:t>≥2/n</a:t>
            </a:r>
            <a:r>
              <a:rPr lang="en-US" altLang="zh-CN" baseline="30000" dirty="0" smtClean="0">
                <a:latin typeface="Times New Roman"/>
                <a:cs typeface="Times New Roman"/>
              </a:rPr>
              <a:t>1/2</a:t>
            </a:r>
            <a:r>
              <a:rPr lang="zh-CN" altLang="en-US" dirty="0" smtClean="0">
                <a:latin typeface="Times New Roman"/>
                <a:cs typeface="Times New Roman"/>
              </a:rPr>
              <a:t>，则无需做此测试，</a:t>
            </a:r>
            <a:r>
              <a:rPr lang="en-US" altLang="zh-CN" dirty="0" smtClean="0">
                <a:latin typeface="Times New Roman"/>
                <a:cs typeface="Times New Roman"/>
              </a:rPr>
              <a:t>P-value=0</a:t>
            </a:r>
          </a:p>
          <a:p>
            <a:pPr lvl="1"/>
            <a:r>
              <a:rPr lang="zh-CN" altLang="en-US" dirty="0" smtClean="0">
                <a:latin typeface="Times New Roman"/>
                <a:cs typeface="Times New Roman"/>
              </a:rPr>
              <a:t>此时序列</a:t>
            </a:r>
            <a:r>
              <a:rPr lang="en-US" altLang="zh-CN" dirty="0" smtClean="0">
                <a:latin typeface="Times New Roman"/>
                <a:cs typeface="Times New Roman"/>
              </a:rPr>
              <a:t>s</a:t>
            </a:r>
            <a:r>
              <a:rPr lang="zh-CN" altLang="en-US" dirty="0" smtClean="0">
                <a:latin typeface="Times New Roman"/>
                <a:cs typeface="Times New Roman"/>
              </a:rPr>
              <a:t>不能通过频率测试</a:t>
            </a:r>
            <a:endParaRPr lang="en-US" altLang="zh-CN" dirty="0" smtClean="0"/>
          </a:p>
          <a:p>
            <a:r>
              <a:rPr lang="zh-CN" altLang="en-US" dirty="0" smtClean="0"/>
              <a:t>否则，</a:t>
            </a:r>
            <a:endParaRPr lang="en-US" altLang="zh-CN" dirty="0" smtClean="0"/>
          </a:p>
        </p:txBody>
      </p:sp>
      <p:graphicFrame>
        <p:nvGraphicFramePr>
          <p:cNvPr id="102402" name="Object 2"/>
          <p:cNvGraphicFramePr>
            <a:graphicFrameLocks noChangeAspect="1"/>
          </p:cNvGraphicFramePr>
          <p:nvPr/>
        </p:nvGraphicFramePr>
        <p:xfrm>
          <a:off x="3214678" y="4214818"/>
          <a:ext cx="2994025" cy="2008187"/>
        </p:xfrm>
        <a:graphic>
          <a:graphicData uri="http://schemas.openxmlformats.org/presentationml/2006/ole">
            <mc:AlternateContent xmlns:mc="http://schemas.openxmlformats.org/markup-compatibility/2006">
              <mc:Choice xmlns:v="urn:schemas-microsoft-com:vml" Requires="v">
                <p:oleObj spid="_x0000_s12446" name="Equation" r:id="rId3" imgW="1155600" imgH="774360" progId="Equation.DSMT4">
                  <p:embed/>
                </p:oleObj>
              </mc:Choice>
              <mc:Fallback>
                <p:oleObj name="Equation" r:id="rId3" imgW="1155600" imgH="774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78" y="4214818"/>
                        <a:ext cx="2994025" cy="200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82</a:t>
            </a:fld>
            <a:endParaRPr lang="en-US" altLang="zh-CN" dirty="0"/>
          </a:p>
        </p:txBody>
      </p:sp>
      <p:sp>
        <p:nvSpPr>
          <p:cNvPr id="7" name="流程图: 可选过程 6">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8"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2460760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n</a:t>
            </a:r>
            <a:r>
              <a:rPr lang="en-US" altLang="zh-CN" dirty="0" smtClean="0">
                <a:latin typeface="Times New Roman"/>
                <a:cs typeface="Times New Roman"/>
              </a:rPr>
              <a:t> ≥ </a:t>
            </a:r>
            <a:r>
              <a:rPr lang="en-US" altLang="zh-CN" dirty="0" smtClean="0"/>
              <a:t>100</a:t>
            </a:r>
            <a:r>
              <a:rPr lang="zh-CN" altLang="en-US" dirty="0" smtClean="0"/>
              <a:t>时，该统计量近似服从均值为</a:t>
            </a:r>
            <a:r>
              <a:rPr lang="en-US" altLang="zh-CN" dirty="0" smtClean="0"/>
              <a:t>2n</a:t>
            </a:r>
            <a:r>
              <a:rPr lang="en-US" altLang="zh-CN" dirty="0" smtClean="0">
                <a:sym typeface="Symbol"/>
              </a:rPr>
              <a:t>(1-)</a:t>
            </a:r>
            <a:r>
              <a:rPr lang="zh-CN" altLang="en-US" dirty="0" smtClean="0">
                <a:sym typeface="Symbol"/>
              </a:rPr>
              <a:t>，方差为</a:t>
            </a:r>
            <a:r>
              <a:rPr lang="en-US" altLang="zh-CN" dirty="0" smtClean="0">
                <a:sym typeface="Symbol"/>
              </a:rPr>
              <a:t>4</a:t>
            </a:r>
            <a:r>
              <a:rPr lang="en-US" altLang="zh-CN" dirty="0" smtClean="0"/>
              <a:t>n</a:t>
            </a:r>
            <a:r>
              <a:rPr lang="en-US" altLang="zh-CN" dirty="0" smtClean="0">
                <a:sym typeface="Symbol"/>
              </a:rPr>
              <a:t></a:t>
            </a:r>
            <a:r>
              <a:rPr lang="en-US" altLang="zh-CN" baseline="30000" dirty="0" smtClean="0">
                <a:sym typeface="Symbol"/>
              </a:rPr>
              <a:t>2</a:t>
            </a:r>
            <a:r>
              <a:rPr lang="en-US" altLang="zh-CN" dirty="0" smtClean="0">
                <a:sym typeface="Symbol"/>
              </a:rPr>
              <a:t>(1-)</a:t>
            </a:r>
            <a:r>
              <a:rPr lang="en-US" altLang="zh-CN" baseline="30000" dirty="0" smtClean="0">
                <a:sym typeface="Symbol"/>
              </a:rPr>
              <a:t>2</a:t>
            </a:r>
            <a:r>
              <a:rPr lang="zh-CN" altLang="en-US" dirty="0" smtClean="0">
                <a:sym typeface="Symbol"/>
              </a:rPr>
              <a:t>的半</a:t>
            </a:r>
            <a:r>
              <a:rPr lang="zh-CN" altLang="en-US" dirty="0" smtClean="0"/>
              <a:t>正态</a:t>
            </a:r>
            <a:r>
              <a:rPr lang="zh-CN" altLang="en-US" dirty="0" smtClean="0">
                <a:latin typeface="Times New Roman"/>
                <a:cs typeface="Times New Roman"/>
              </a:rPr>
              <a:t>分布</a:t>
            </a:r>
            <a:endParaRPr lang="zh-CN" altLang="en-US" dirty="0"/>
          </a:p>
        </p:txBody>
      </p:sp>
      <p:graphicFrame>
        <p:nvGraphicFramePr>
          <p:cNvPr id="201730" name="Object 2"/>
          <p:cNvGraphicFramePr>
            <a:graphicFrameLocks noChangeAspect="1"/>
          </p:cNvGraphicFramePr>
          <p:nvPr/>
        </p:nvGraphicFramePr>
        <p:xfrm>
          <a:off x="4000496" y="2714620"/>
          <a:ext cx="1244600" cy="490537"/>
        </p:xfrm>
        <a:graphic>
          <a:graphicData uri="http://schemas.openxmlformats.org/presentationml/2006/ole">
            <mc:AlternateContent xmlns:mc="http://schemas.openxmlformats.org/markup-compatibility/2006">
              <mc:Choice xmlns:v="urn:schemas-microsoft-com:vml" Requires="v">
                <p:oleObj spid="_x0000_s13626" name="Equation" r:id="rId3" imgW="482400" imgH="190440" progId="Equation.DSMT4">
                  <p:embed/>
                </p:oleObj>
              </mc:Choice>
              <mc:Fallback>
                <p:oleObj name="Equation" r:id="rId3" imgW="48240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496" y="2714620"/>
                        <a:ext cx="12446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ChangeAspect="1"/>
          </p:cNvGraphicFramePr>
          <p:nvPr/>
        </p:nvGraphicFramePr>
        <p:xfrm>
          <a:off x="2379663" y="3468688"/>
          <a:ext cx="4552950" cy="1212850"/>
        </p:xfrm>
        <a:graphic>
          <a:graphicData uri="http://schemas.openxmlformats.org/presentationml/2006/ole">
            <mc:AlternateContent xmlns:mc="http://schemas.openxmlformats.org/markup-compatibility/2006">
              <mc:Choice xmlns:v="urn:schemas-microsoft-com:vml" Requires="v">
                <p:oleObj spid="_x0000_s13627" name="Equation" r:id="rId5" imgW="1765080" imgH="469800" progId="Equation.DSMT4">
                  <p:embed/>
                </p:oleObj>
              </mc:Choice>
              <mc:Fallback>
                <p:oleObj name="Equation" r:id="rId5" imgW="176508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9663" y="3468688"/>
                        <a:ext cx="4552950" cy="121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83</a:t>
            </a:fld>
            <a:endParaRPr lang="en-US" altLang="zh-CN" dirty="0"/>
          </a:p>
        </p:txBody>
      </p:sp>
      <p:sp>
        <p:nvSpPr>
          <p:cNvPr id="8" name="流程图: 可选过程 7">
            <a:hlinkClick r:id="rId7"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8"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9"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10"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13270476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8389"/>
            <a:ext cx="8229600" cy="868363"/>
          </a:xfrm>
        </p:spPr>
        <p:txBody>
          <a:bodyPr>
            <a:noAutofit/>
          </a:bodyPr>
          <a:lstStyle/>
          <a:p>
            <a:pPr algn="l"/>
            <a:r>
              <a:rPr lang="en-US" altLang="zh-CN" sz="3200" dirty="0" smtClean="0"/>
              <a:t>4</a:t>
            </a:r>
            <a:r>
              <a:rPr lang="zh-CN" altLang="en-US" sz="3200" dirty="0" smtClean="0"/>
              <a:t>、块内长程</a:t>
            </a:r>
            <a:r>
              <a:rPr lang="en-US" altLang="zh-CN" sz="3200" dirty="0" smtClean="0"/>
              <a:t>1</a:t>
            </a:r>
            <a:r>
              <a:rPr lang="zh-CN" altLang="en-US" sz="3200" dirty="0" smtClean="0"/>
              <a:t>测试</a:t>
            </a:r>
            <a:r>
              <a:rPr lang="en-US" altLang="zh-CN" sz="3200" dirty="0" smtClean="0"/>
              <a:t/>
            </a:r>
            <a:br>
              <a:rPr lang="en-US" altLang="zh-CN" sz="3200" dirty="0" smtClean="0"/>
            </a:br>
            <a:r>
              <a:rPr lang="en-US" altLang="zh-CN" sz="3200" dirty="0" smtClean="0">
                <a:latin typeface="Times New Roman" pitchFamily="18" charset="0"/>
                <a:cs typeface="Times New Roman" pitchFamily="18" charset="0"/>
              </a:rPr>
              <a:t>Tests for the Longest-Run-of-Ones in a Block</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r>
              <a:rPr lang="zh-CN" altLang="en-US" dirty="0" smtClean="0"/>
              <a:t>目的：测试长</a:t>
            </a:r>
            <a:r>
              <a:rPr lang="en-US" altLang="zh-CN" dirty="0" smtClean="0"/>
              <a:t>M</a:t>
            </a:r>
            <a:r>
              <a:rPr lang="zh-CN" altLang="en-US" dirty="0" smtClean="0"/>
              <a:t>比特的块中最长</a:t>
            </a:r>
            <a:r>
              <a:rPr lang="en-US" altLang="zh-CN" dirty="0" smtClean="0"/>
              <a:t>1</a:t>
            </a:r>
            <a:r>
              <a:rPr lang="zh-CN" altLang="en-US" dirty="0" smtClean="0"/>
              <a:t>游程的长度是否与随机序列中所期望的一样</a:t>
            </a:r>
            <a:endParaRPr lang="en-US" altLang="zh-CN" dirty="0" smtClean="0"/>
          </a:p>
          <a:p>
            <a:r>
              <a:rPr lang="en-US" altLang="zh-CN" dirty="0" smtClean="0"/>
              <a:t>M</a:t>
            </a:r>
            <a:r>
              <a:rPr lang="zh-CN" altLang="en-US" dirty="0" smtClean="0"/>
              <a:t>的选择：</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将序列划分为长为</a:t>
            </a:r>
            <a:r>
              <a:rPr lang="en-US" altLang="zh-CN" dirty="0" smtClean="0"/>
              <a:t>M</a:t>
            </a:r>
            <a:r>
              <a:rPr lang="zh-CN" altLang="en-US" dirty="0" smtClean="0"/>
              <a:t>的块，统计各块中最长</a:t>
            </a:r>
            <a:r>
              <a:rPr lang="en-US" altLang="zh-CN" dirty="0" smtClean="0"/>
              <a:t>1</a:t>
            </a:r>
            <a:r>
              <a:rPr lang="zh-CN" altLang="en-US" dirty="0" smtClean="0"/>
              <a:t>游程的长度分布</a:t>
            </a:r>
            <a:r>
              <a:rPr lang="en-US" altLang="zh-CN" dirty="0" smtClean="0"/>
              <a:t>v</a:t>
            </a:r>
            <a:r>
              <a:rPr lang="en-US" altLang="zh-CN" baseline="-25000" dirty="0" smtClean="0"/>
              <a:t>i</a:t>
            </a:r>
            <a:r>
              <a:rPr lang="zh-CN" altLang="en-US" dirty="0" smtClean="0"/>
              <a:t>，列成表格</a:t>
            </a:r>
            <a:endParaRPr lang="zh-CN" altLang="en-US" dirty="0"/>
          </a:p>
        </p:txBody>
      </p:sp>
      <p:graphicFrame>
        <p:nvGraphicFramePr>
          <p:cNvPr id="5" name="表格 4"/>
          <p:cNvGraphicFramePr>
            <a:graphicFrameLocks noGrp="1"/>
          </p:cNvGraphicFramePr>
          <p:nvPr/>
        </p:nvGraphicFramePr>
        <p:xfrm>
          <a:off x="2643174" y="2987048"/>
          <a:ext cx="4143404" cy="1584960"/>
        </p:xfrm>
        <a:graphic>
          <a:graphicData uri="http://schemas.openxmlformats.org/drawingml/2006/table">
            <a:tbl>
              <a:tblPr firstRow="1" bandRow="1">
                <a:tableStyleId>{9D7B26C5-4107-4FEC-AEDC-1716B250A1EF}</a:tableStyleId>
              </a:tblPr>
              <a:tblGrid>
                <a:gridCol w="2500330"/>
                <a:gridCol w="1643074"/>
              </a:tblGrid>
              <a:tr h="370840">
                <a:tc>
                  <a:txBody>
                    <a:bodyPr/>
                    <a:lstStyle/>
                    <a:p>
                      <a:pPr algn="ctr"/>
                      <a:r>
                        <a:rPr lang="en-US" altLang="zh-CN" sz="2000" dirty="0" smtClean="0">
                          <a:latin typeface="Times New Roman" pitchFamily="18" charset="0"/>
                          <a:cs typeface="Times New Roman" pitchFamily="18" charset="0"/>
                        </a:rPr>
                        <a:t>N</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M</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128 ≤ n &lt; 6272</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8</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6272 ≤ n &lt; 750,000</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128</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750,000 ≤n</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10</a:t>
                      </a:r>
                      <a:r>
                        <a:rPr lang="en-US" altLang="zh-CN" sz="2000" baseline="30000" dirty="0" smtClean="0">
                          <a:latin typeface="Times New Roman" pitchFamily="18" charset="0"/>
                          <a:cs typeface="Times New Roman" pitchFamily="18" charset="0"/>
                        </a:rPr>
                        <a:t>4</a:t>
                      </a:r>
                      <a:endParaRPr lang="zh-CN" altLang="en-US" sz="2000" baseline="30000" dirty="0">
                        <a:latin typeface="Times New Roman" pitchFamily="18" charset="0"/>
                        <a:cs typeface="Times New Roman" pitchFamily="18" charset="0"/>
                      </a:endParaRPr>
                    </a:p>
                  </a:txBody>
                  <a:tcPr/>
                </a:tc>
              </a:tr>
            </a:tbl>
          </a:graphicData>
        </a:graphic>
      </p:graphicFrame>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84</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0902585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pPr lvl="1"/>
            <a:r>
              <a:rPr lang="zh-CN" altLang="en-US" dirty="0" smtClean="0"/>
              <a:t>最长</a:t>
            </a:r>
            <a:r>
              <a:rPr lang="en-US" altLang="zh-CN" dirty="0" smtClean="0"/>
              <a:t>1</a:t>
            </a:r>
            <a:r>
              <a:rPr lang="zh-CN" altLang="en-US" dirty="0" smtClean="0"/>
              <a:t>游程的长度分布</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例如，</a:t>
            </a:r>
            <a:r>
              <a:rPr lang="en-US" altLang="zh-CN" dirty="0" smtClean="0"/>
              <a:t>M=8</a:t>
            </a:r>
            <a:r>
              <a:rPr lang="zh-CN" altLang="en-US" dirty="0" smtClean="0"/>
              <a:t>时</a:t>
            </a:r>
            <a:r>
              <a:rPr lang="en-US" altLang="zh-CN" dirty="0" smtClean="0"/>
              <a:t>v</a:t>
            </a:r>
            <a:r>
              <a:rPr lang="en-US" altLang="zh-CN" baseline="-25000" dirty="0" smtClean="0"/>
              <a:t>2</a:t>
            </a:r>
            <a:r>
              <a:rPr lang="zh-CN" altLang="en-US" dirty="0" smtClean="0"/>
              <a:t>格统计最长</a:t>
            </a:r>
            <a:r>
              <a:rPr lang="en-US" altLang="zh-CN" dirty="0" smtClean="0"/>
              <a:t>1</a:t>
            </a:r>
            <a:r>
              <a:rPr lang="zh-CN" altLang="en-US" dirty="0" smtClean="0"/>
              <a:t>游程的长度为</a:t>
            </a:r>
            <a:r>
              <a:rPr lang="en-US" altLang="zh-CN" dirty="0" smtClean="0"/>
              <a:t>3</a:t>
            </a:r>
            <a:r>
              <a:rPr lang="zh-CN" altLang="en-US" dirty="0" smtClean="0"/>
              <a:t>的块的个数</a:t>
            </a:r>
            <a:endParaRPr lang="zh-CN" altLang="en-US" dirty="0"/>
          </a:p>
        </p:txBody>
      </p:sp>
      <p:graphicFrame>
        <p:nvGraphicFramePr>
          <p:cNvPr id="7" name="内容占位符 4"/>
          <p:cNvGraphicFramePr>
            <a:graphicFrameLocks/>
          </p:cNvGraphicFramePr>
          <p:nvPr>
            <p:extLst>
              <p:ext uri="{D42A27DB-BD31-4B8C-83A1-F6EECF244321}">
                <p14:modId xmlns:p14="http://schemas.microsoft.com/office/powerpoint/2010/main" val="1914210879"/>
              </p:ext>
            </p:extLst>
          </p:nvPr>
        </p:nvGraphicFramePr>
        <p:xfrm>
          <a:off x="1857356" y="1916832"/>
          <a:ext cx="5715040" cy="3169920"/>
        </p:xfrm>
        <a:graphic>
          <a:graphicData uri="http://schemas.openxmlformats.org/drawingml/2006/table">
            <a:tbl>
              <a:tblPr firstRow="1" bandRow="1">
                <a:tableStyleId>{9D7B26C5-4107-4FEC-AEDC-1716B250A1EF}</a:tableStyleId>
              </a:tblPr>
              <a:tblGrid>
                <a:gridCol w="1428760"/>
                <a:gridCol w="1428760"/>
                <a:gridCol w="1428760"/>
                <a:gridCol w="1428760"/>
              </a:tblGrid>
              <a:tr h="370840">
                <a:tc>
                  <a:txBody>
                    <a:bodyPr/>
                    <a:lstStyle/>
                    <a:p>
                      <a:pPr algn="ctr"/>
                      <a:r>
                        <a:rPr lang="en-US" altLang="zh-CN" sz="2000"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i</a:t>
                      </a:r>
                      <a:endParaRPr lang="zh-CN" altLang="en-US" sz="2000" baseline="-25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M=8</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M=128</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M=10</a:t>
                      </a:r>
                      <a:r>
                        <a:rPr lang="en-US" altLang="zh-CN" sz="2000" baseline="30000" dirty="0" smtClean="0">
                          <a:latin typeface="Times New Roman" pitchFamily="18" charset="0"/>
                          <a:cs typeface="Times New Roman" pitchFamily="18" charset="0"/>
                        </a:rPr>
                        <a:t>4</a:t>
                      </a:r>
                      <a:endParaRPr lang="zh-CN" altLang="en-US" sz="2000" baseline="30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0</a:t>
                      </a:r>
                      <a:endParaRPr lang="zh-CN" altLang="en-US" sz="2000" baseline="-25000" dirty="0">
                        <a:latin typeface="Times New Roman" pitchFamily="18" charset="0"/>
                        <a:cs typeface="Times New Roman" pitchFamily="18" charset="0"/>
                      </a:endParaRPr>
                    </a:p>
                  </a:txBody>
                  <a:tcPr/>
                </a:tc>
                <a:tc>
                  <a:txBody>
                    <a:bodyPr/>
                    <a:lstStyle/>
                    <a:p>
                      <a:pPr algn="ct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a:t>
                      </a:r>
                      <a:endParaRPr lang="zh-CN" altLang="en-US" sz="2000" dirty="0">
                        <a:latin typeface="Times New Roman" pitchFamily="18" charset="0"/>
                        <a:cs typeface="Times New Roman" pitchFamily="18" charset="0"/>
                      </a:endParaRPr>
                    </a:p>
                  </a:txBody>
                  <a:tcPr/>
                </a:tc>
                <a:tc>
                  <a:txBody>
                    <a:bodyPr/>
                    <a:lstStyle/>
                    <a:p>
                      <a:pPr algn="ct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4</a:t>
                      </a:r>
                      <a:endParaRPr lang="zh-CN" altLang="en-US" sz="2000" dirty="0">
                        <a:latin typeface="Times New Roman" pitchFamily="18" charset="0"/>
                        <a:cs typeface="Times New Roman" pitchFamily="18" charset="0"/>
                      </a:endParaRPr>
                    </a:p>
                  </a:txBody>
                  <a:tcPr/>
                </a:tc>
                <a:tc>
                  <a:txBody>
                    <a:bodyPr/>
                    <a:lstStyle/>
                    <a:p>
                      <a:pPr algn="ct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10</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1</a:t>
                      </a:r>
                      <a:endParaRPr lang="zh-CN" altLang="en-US" sz="2000" baseline="-25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5</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11</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2</a:t>
                      </a:r>
                      <a:endParaRPr lang="zh-CN" altLang="en-US" sz="2000" baseline="-25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3</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6</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12</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3</a:t>
                      </a:r>
                      <a:endParaRPr lang="zh-CN" altLang="en-US" sz="2000" baseline="-25000" dirty="0">
                        <a:latin typeface="Times New Roman" pitchFamily="18" charset="0"/>
                        <a:cs typeface="Times New Roman" pitchFamily="18" charset="0"/>
                      </a:endParaRPr>
                    </a:p>
                  </a:txBody>
                  <a:tcPr/>
                </a:tc>
                <a:tc>
                  <a:txBody>
                    <a:bodyPr/>
                    <a:lstStyle/>
                    <a:p>
                      <a:pPr algn="ct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4</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7</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13</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4</a:t>
                      </a:r>
                      <a:endParaRPr lang="zh-CN" altLang="en-US" sz="2000" baseline="-25000" dirty="0">
                        <a:latin typeface="Times New Roman" pitchFamily="18" charset="0"/>
                        <a:cs typeface="Times New Roman" pitchFamily="18" charset="0"/>
                      </a:endParaRPr>
                    </a:p>
                  </a:txBody>
                  <a:tcPr/>
                </a:tc>
                <a:tc>
                  <a:txBody>
                    <a:bodyPr/>
                    <a:lstStyle/>
                    <a:p>
                      <a:pPr algn="ct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8</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14</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5</a:t>
                      </a:r>
                      <a:endParaRPr lang="zh-CN" altLang="en-US" sz="2000" baseline="-25000" dirty="0">
                        <a:latin typeface="Times New Roman" pitchFamily="18" charset="0"/>
                        <a:cs typeface="Times New Roman" pitchFamily="18" charset="0"/>
                      </a:endParaRPr>
                    </a:p>
                  </a:txBody>
                  <a:tcPr/>
                </a:tc>
                <a:tc>
                  <a:txBody>
                    <a:bodyPr/>
                    <a:lstStyle/>
                    <a:p>
                      <a:pPr algn="ctr"/>
                      <a:endParaRPr lang="zh-CN" altLang="en-US" sz="2000" dirty="0">
                        <a:latin typeface="Times New Roman" pitchFamily="18" charset="0"/>
                        <a:cs typeface="Times New Roman" pitchFamily="18" charset="0"/>
                      </a:endParaRPr>
                    </a:p>
                  </a:txBody>
                  <a:tcPr/>
                </a:tc>
                <a:tc>
                  <a:txBody>
                    <a:bodyPr/>
                    <a:lstStyle/>
                    <a:p>
                      <a:pPr algn="ct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9</a:t>
                      </a:r>
                      <a:endParaRPr lang="zh-CN" altLang="en-US" sz="2000" b="1"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15</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6</a:t>
                      </a:r>
                      <a:endParaRPr lang="zh-CN" altLang="en-US" sz="2000" baseline="-25000" dirty="0">
                        <a:latin typeface="Times New Roman" pitchFamily="18" charset="0"/>
                        <a:cs typeface="Times New Roman" pitchFamily="18" charset="0"/>
                      </a:endParaRPr>
                    </a:p>
                  </a:txBody>
                  <a:tcPr/>
                </a:tc>
                <a:tc>
                  <a:txBody>
                    <a:bodyPr/>
                    <a:lstStyle/>
                    <a:p>
                      <a:pPr algn="ctr"/>
                      <a:endParaRPr lang="zh-CN" altLang="en-US" sz="2000" dirty="0">
                        <a:latin typeface="Times New Roman" pitchFamily="18" charset="0"/>
                        <a:cs typeface="Times New Roman" pitchFamily="18" charset="0"/>
                      </a:endParaRPr>
                    </a:p>
                  </a:txBody>
                  <a:tcPr/>
                </a:tc>
                <a:tc>
                  <a:txBody>
                    <a:bodyPr/>
                    <a:lstStyle/>
                    <a:p>
                      <a:pPr algn="ctr"/>
                      <a:endParaRPr lang="zh-CN" altLang="en-US" sz="2000">
                        <a:latin typeface="Times New Roman" pitchFamily="18" charset="0"/>
                        <a:cs typeface="Times New Roman" pitchFamily="18" charset="0"/>
                      </a:endParaRPr>
                    </a:p>
                  </a:txBody>
                  <a:tcPr/>
                </a:tc>
                <a:tc>
                  <a:txBody>
                    <a:bodyPr/>
                    <a:lstStyle/>
                    <a:p>
                      <a:pPr algn="ct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16</a:t>
                      </a:r>
                      <a:endParaRPr lang="zh-CN" altLang="en-US" sz="2000" dirty="0">
                        <a:latin typeface="Times New Roman" pitchFamily="18" charset="0"/>
                        <a:cs typeface="Times New Roman" pitchFamily="18" charset="0"/>
                      </a:endParaRPr>
                    </a:p>
                  </a:txBody>
                  <a:tcPr/>
                </a:tc>
              </a:tr>
            </a:tbl>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85</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007101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统计量</a:t>
            </a:r>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其中</a:t>
            </a:r>
            <a:r>
              <a:rPr lang="zh-CN" altLang="en-US" dirty="0" smtClean="0">
                <a:sym typeface="Symbol"/>
              </a:rPr>
              <a:t></a:t>
            </a:r>
            <a:r>
              <a:rPr lang="en-US" altLang="zh-CN" baseline="-25000" dirty="0" err="1" smtClean="0">
                <a:sym typeface="Symbol"/>
              </a:rPr>
              <a:t>i</a:t>
            </a:r>
            <a:r>
              <a:rPr lang="zh-CN" altLang="en-US" dirty="0" smtClean="0">
                <a:sym typeface="Symbol"/>
              </a:rPr>
              <a:t>是常数，是真随机序列中最长</a:t>
            </a:r>
            <a:r>
              <a:rPr lang="en-US" altLang="zh-CN" dirty="0" smtClean="0">
                <a:sym typeface="Symbol"/>
              </a:rPr>
              <a:t>1</a:t>
            </a:r>
            <a:r>
              <a:rPr lang="zh-CN" altLang="en-US" dirty="0" smtClean="0">
                <a:sym typeface="Symbol"/>
              </a:rPr>
              <a:t>游程的长度的概率分布</a:t>
            </a:r>
            <a:endParaRPr lang="en-US" altLang="zh-CN" dirty="0" smtClean="0"/>
          </a:p>
          <a:p>
            <a:pPr lvl="1"/>
            <a:endParaRPr lang="en-US" altLang="zh-CN" dirty="0" smtClean="0"/>
          </a:p>
          <a:p>
            <a:r>
              <a:rPr lang="zh-CN" altLang="en-US" dirty="0" smtClean="0"/>
              <a:t>该统计量近似服从自由度为</a:t>
            </a:r>
            <a:r>
              <a:rPr lang="en-US" altLang="zh-CN" dirty="0" smtClean="0"/>
              <a:t>K</a:t>
            </a:r>
            <a:r>
              <a:rPr lang="zh-CN" altLang="en-US" dirty="0" smtClean="0"/>
              <a:t>的</a:t>
            </a:r>
            <a:r>
              <a:rPr lang="el-GR" altLang="zh-CN" dirty="0" smtClean="0">
                <a:latin typeface="Times New Roman"/>
                <a:cs typeface="Times New Roman"/>
              </a:rPr>
              <a:t>χ</a:t>
            </a:r>
            <a:r>
              <a:rPr lang="en-US" altLang="zh-CN" baseline="30000" dirty="0" smtClean="0">
                <a:latin typeface="Times New Roman"/>
                <a:cs typeface="Times New Roman"/>
              </a:rPr>
              <a:t>2</a:t>
            </a:r>
            <a:r>
              <a:rPr lang="zh-CN" altLang="en-US" dirty="0" smtClean="0">
                <a:latin typeface="Times New Roman"/>
                <a:cs typeface="Times New Roman"/>
              </a:rPr>
              <a:t>分布</a:t>
            </a:r>
            <a:endParaRPr lang="en-US" altLang="zh-CN" dirty="0" smtClean="0">
              <a:latin typeface="Times New Roman"/>
              <a:cs typeface="Times New Roman"/>
            </a:endParaRPr>
          </a:p>
          <a:p>
            <a:pPr lvl="1"/>
            <a:r>
              <a:rPr lang="zh-CN" altLang="en-US" dirty="0" smtClean="0">
                <a:latin typeface="Times New Roman"/>
                <a:cs typeface="Times New Roman"/>
              </a:rPr>
              <a:t>建议</a:t>
            </a:r>
            <a:r>
              <a:rPr lang="en-US" altLang="zh-CN" dirty="0" smtClean="0">
                <a:latin typeface="Times New Roman"/>
                <a:cs typeface="Times New Roman"/>
              </a:rPr>
              <a:t>n</a:t>
            </a:r>
            <a:r>
              <a:rPr lang="zh-CN" altLang="en-US" dirty="0" smtClean="0">
                <a:latin typeface="Times New Roman"/>
                <a:cs typeface="Times New Roman"/>
              </a:rPr>
              <a:t>取每种</a:t>
            </a:r>
            <a:r>
              <a:rPr lang="en-US" altLang="zh-CN" dirty="0" smtClean="0">
                <a:latin typeface="Times New Roman"/>
                <a:cs typeface="Times New Roman"/>
              </a:rPr>
              <a:t>M</a:t>
            </a:r>
            <a:r>
              <a:rPr lang="zh-CN" altLang="en-US" dirty="0" smtClean="0">
                <a:latin typeface="Times New Roman"/>
                <a:cs typeface="Times New Roman"/>
              </a:rPr>
              <a:t>对应的最小值</a:t>
            </a:r>
            <a:endParaRPr lang="zh-CN" altLang="en-US" dirty="0"/>
          </a:p>
        </p:txBody>
      </p:sp>
      <p:graphicFrame>
        <p:nvGraphicFramePr>
          <p:cNvPr id="261122" name="Object 2"/>
          <p:cNvGraphicFramePr>
            <a:graphicFrameLocks noChangeAspect="1"/>
          </p:cNvGraphicFramePr>
          <p:nvPr>
            <p:extLst>
              <p:ext uri="{D42A27DB-BD31-4B8C-83A1-F6EECF244321}">
                <p14:modId xmlns:p14="http://schemas.microsoft.com/office/powerpoint/2010/main" val="2565255964"/>
              </p:ext>
            </p:extLst>
          </p:nvPr>
        </p:nvGraphicFramePr>
        <p:xfrm>
          <a:off x="1619672" y="1988840"/>
          <a:ext cx="2632075" cy="1085850"/>
        </p:xfrm>
        <a:graphic>
          <a:graphicData uri="http://schemas.openxmlformats.org/presentationml/2006/ole">
            <mc:AlternateContent xmlns:mc="http://schemas.openxmlformats.org/markup-compatibility/2006">
              <mc:Choice xmlns:v="urn:schemas-microsoft-com:vml" Requires="v">
                <p:oleObj spid="_x0000_s14650" name="Equation" r:id="rId3" imgW="1015920" imgH="419040" progId="Equation.DSMT4">
                  <p:embed/>
                </p:oleObj>
              </mc:Choice>
              <mc:Fallback>
                <p:oleObj name="Equation" r:id="rId3" imgW="10159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988840"/>
                        <a:ext cx="2632075"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248750070"/>
              </p:ext>
            </p:extLst>
          </p:nvPr>
        </p:nvGraphicFramePr>
        <p:xfrm>
          <a:off x="4572000" y="1700808"/>
          <a:ext cx="3429024" cy="1584960"/>
        </p:xfrm>
        <a:graphic>
          <a:graphicData uri="http://schemas.openxmlformats.org/drawingml/2006/table">
            <a:tbl>
              <a:tblPr firstRow="1" bandRow="1">
                <a:tableStyleId>{9D7B26C5-4107-4FEC-AEDC-1716B250A1EF}</a:tableStyleId>
              </a:tblPr>
              <a:tblGrid>
                <a:gridCol w="1143008"/>
                <a:gridCol w="1143008"/>
                <a:gridCol w="1143008"/>
              </a:tblGrid>
              <a:tr h="370840">
                <a:tc>
                  <a:txBody>
                    <a:bodyPr/>
                    <a:lstStyle/>
                    <a:p>
                      <a:pPr algn="ctr"/>
                      <a:r>
                        <a:rPr lang="en-US" altLang="zh-CN" sz="2000" dirty="0" smtClean="0">
                          <a:latin typeface="Times New Roman" pitchFamily="18" charset="0"/>
                          <a:cs typeface="Times New Roman" pitchFamily="18" charset="0"/>
                        </a:rPr>
                        <a:t>M</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K</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N</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8</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3</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16</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128</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5</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49</a:t>
                      </a:r>
                      <a:endParaRPr lang="zh-CN" altLang="en-US" sz="2000" dirty="0">
                        <a:latin typeface="Times New Roman" pitchFamily="18" charset="0"/>
                        <a:cs typeface="Times New Roman" pitchFamily="18" charset="0"/>
                      </a:endParaRPr>
                    </a:p>
                  </a:txBody>
                  <a:tcPr/>
                </a:tc>
              </a:tr>
              <a:tr h="370840">
                <a:tc>
                  <a:txBody>
                    <a:bodyPr/>
                    <a:lstStyle/>
                    <a:p>
                      <a:pPr algn="ctr"/>
                      <a:r>
                        <a:rPr lang="en-US" altLang="zh-CN" sz="2000" dirty="0" smtClean="0">
                          <a:latin typeface="Times New Roman" pitchFamily="18" charset="0"/>
                          <a:cs typeface="Times New Roman" pitchFamily="18" charset="0"/>
                        </a:rPr>
                        <a:t>10</a:t>
                      </a:r>
                      <a:r>
                        <a:rPr lang="en-US" altLang="zh-CN" sz="2000" baseline="30000" dirty="0" smtClean="0">
                          <a:latin typeface="Times New Roman" pitchFamily="18" charset="0"/>
                          <a:cs typeface="Times New Roman" pitchFamily="18" charset="0"/>
                        </a:rPr>
                        <a:t>4</a:t>
                      </a:r>
                      <a:endParaRPr lang="zh-CN" altLang="en-US" sz="2000" baseline="30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6</a:t>
                      </a:r>
                      <a:endParaRPr lang="zh-CN" altLang="en-US" sz="2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75</a:t>
                      </a:r>
                      <a:endParaRPr lang="zh-CN" altLang="en-US" sz="2000" dirty="0">
                        <a:latin typeface="Times New Roman" pitchFamily="18" charset="0"/>
                        <a:cs typeface="Times New Roman" pitchFamily="18" charset="0"/>
                      </a:endParaRPr>
                    </a:p>
                  </a:txBody>
                  <a:tcPr/>
                </a:tc>
              </a:tr>
            </a:tbl>
          </a:graphicData>
        </a:graphic>
      </p:graphicFrame>
      <p:graphicFrame>
        <p:nvGraphicFramePr>
          <p:cNvPr id="261123" name="Object 2"/>
          <p:cNvGraphicFramePr>
            <a:graphicFrameLocks noChangeAspect="1"/>
          </p:cNvGraphicFramePr>
          <p:nvPr/>
        </p:nvGraphicFramePr>
        <p:xfrm>
          <a:off x="3063875" y="5480071"/>
          <a:ext cx="3294063" cy="877887"/>
        </p:xfrm>
        <a:graphic>
          <a:graphicData uri="http://schemas.openxmlformats.org/presentationml/2006/ole">
            <mc:AlternateContent xmlns:mc="http://schemas.openxmlformats.org/markup-compatibility/2006">
              <mc:Choice xmlns:v="urn:schemas-microsoft-com:vml" Requires="v">
                <p:oleObj spid="_x0000_s14651" name="Equation" r:id="rId5" imgW="1384200" imgH="368280" progId="Equation.DSMT4">
                  <p:embed/>
                </p:oleObj>
              </mc:Choice>
              <mc:Fallback>
                <p:oleObj name="Equation" r:id="rId5" imgW="1384200" imgH="3682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875" y="5480071"/>
                        <a:ext cx="3294063"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86</a:t>
            </a:fld>
            <a:endParaRPr lang="en-US" altLang="zh-CN" dirty="0"/>
          </a:p>
        </p:txBody>
      </p:sp>
      <p:sp>
        <p:nvSpPr>
          <p:cNvPr id="9" name="流程图: 可选过程 8">
            <a:hlinkClick r:id="rId7"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10" name="流程图: 可选过程 9">
            <a:hlinkClick r:id="rId8"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1" name="流程图: 可选过程 10">
            <a:hlinkClick r:id="rId9"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2" name="流程图: 可选过程 11">
            <a:hlinkClick r:id="rId10"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24220658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smtClean="0"/>
              <a:t>5</a:t>
            </a:r>
            <a:r>
              <a:rPr lang="zh-CN" altLang="en-US" sz="3200" dirty="0" smtClean="0"/>
              <a:t>、</a:t>
            </a:r>
            <a:r>
              <a:rPr lang="en-US" altLang="zh-CN" sz="3200" dirty="0" smtClean="0">
                <a:latin typeface="Times New Roman" pitchFamily="18" charset="0"/>
                <a:cs typeface="Times New Roman" pitchFamily="18" charset="0"/>
              </a:rPr>
              <a:t>The Binary Matrix Rank Test</a:t>
            </a:r>
            <a:endParaRPr lang="zh-CN" altLang="en-US" sz="3200" dirty="0">
              <a:latin typeface="Times New Roman" pitchFamily="18" charset="0"/>
              <a:cs typeface="Times New Roman" pitchFamily="18" charset="0"/>
            </a:endParaRPr>
          </a:p>
        </p:txBody>
      </p:sp>
      <p:sp>
        <p:nvSpPr>
          <p:cNvPr id="3" name="内容占位符 2"/>
          <p:cNvSpPr>
            <a:spLocks noGrp="1"/>
          </p:cNvSpPr>
          <p:nvPr>
            <p:ph idx="1"/>
          </p:nvPr>
        </p:nvSpPr>
        <p:spPr/>
        <p:txBody>
          <a:bodyPr/>
          <a:lstStyle/>
          <a:p>
            <a:r>
              <a:rPr lang="zh-CN" altLang="en-US" dirty="0" smtClean="0"/>
              <a:t>目的：测试固定长度子序列的线性相关度</a:t>
            </a:r>
            <a:endParaRPr lang="en-US" altLang="zh-CN" dirty="0" smtClean="0"/>
          </a:p>
          <a:p>
            <a:r>
              <a:rPr lang="zh-CN" altLang="en-US" dirty="0" smtClean="0"/>
              <a:t>将待测序列划分为</a:t>
            </a:r>
            <a:r>
              <a:rPr lang="en-US" altLang="zh-CN" dirty="0" smtClean="0"/>
              <a:t>M*Q</a:t>
            </a:r>
            <a:r>
              <a:rPr lang="zh-CN" altLang="en-US" dirty="0" smtClean="0"/>
              <a:t>比特的块，共</a:t>
            </a:r>
            <a:r>
              <a:rPr lang="en-US" altLang="zh-CN" dirty="0" smtClean="0"/>
              <a:t>N=</a:t>
            </a:r>
            <a:r>
              <a:rPr lang="zh-CN" altLang="en-US" dirty="0" smtClean="0">
                <a:sym typeface="Symbol"/>
              </a:rPr>
              <a:t></a:t>
            </a:r>
            <a:r>
              <a:rPr lang="en-US" altLang="zh-CN" dirty="0" smtClean="0">
                <a:sym typeface="Symbol"/>
              </a:rPr>
              <a:t>n/(M*Q)</a:t>
            </a:r>
            <a:r>
              <a:rPr lang="zh-CN" altLang="en-US" dirty="0" smtClean="0">
                <a:sym typeface="Symbol"/>
              </a:rPr>
              <a:t>个块。</a:t>
            </a:r>
            <a:r>
              <a:rPr lang="en-US" altLang="zh-CN" dirty="0" smtClean="0">
                <a:sym typeface="Symbol"/>
              </a:rPr>
              <a:t>M</a:t>
            </a:r>
            <a:r>
              <a:rPr lang="zh-CN" altLang="en-US" dirty="0" smtClean="0">
                <a:sym typeface="Symbol"/>
              </a:rPr>
              <a:t>：行数，取</a:t>
            </a:r>
            <a:r>
              <a:rPr lang="en-US" altLang="zh-CN" dirty="0" smtClean="0">
                <a:sym typeface="Symbol"/>
              </a:rPr>
              <a:t>32</a:t>
            </a:r>
            <a:r>
              <a:rPr lang="zh-CN" altLang="en-US" dirty="0" smtClean="0">
                <a:sym typeface="Symbol"/>
              </a:rPr>
              <a:t>；</a:t>
            </a:r>
            <a:r>
              <a:rPr lang="en-US" altLang="zh-CN" dirty="0" smtClean="0">
                <a:sym typeface="Symbol"/>
              </a:rPr>
              <a:t>Q</a:t>
            </a:r>
            <a:r>
              <a:rPr lang="zh-CN" altLang="en-US" dirty="0" smtClean="0">
                <a:sym typeface="Symbol"/>
              </a:rPr>
              <a:t>：列数，取</a:t>
            </a:r>
            <a:r>
              <a:rPr lang="en-US" altLang="zh-CN" dirty="0" smtClean="0">
                <a:sym typeface="Symbol"/>
              </a:rPr>
              <a:t>32</a:t>
            </a:r>
            <a:r>
              <a:rPr lang="zh-CN" altLang="en-US" dirty="0" smtClean="0">
                <a:sym typeface="Symbol"/>
              </a:rPr>
              <a:t>。</a:t>
            </a:r>
            <a:endParaRPr lang="en-US" altLang="zh-CN" dirty="0" smtClean="0">
              <a:sym typeface="Symbol"/>
            </a:endParaRPr>
          </a:p>
          <a:p>
            <a:r>
              <a:rPr lang="zh-CN" altLang="en-US" dirty="0" smtClean="0">
                <a:sym typeface="Symbol"/>
              </a:rPr>
              <a:t>计算各块的秩</a:t>
            </a:r>
            <a:r>
              <a:rPr lang="en-US" altLang="zh-CN" dirty="0" err="1" smtClean="0">
                <a:sym typeface="Symbol"/>
              </a:rPr>
              <a:t>R</a:t>
            </a:r>
            <a:r>
              <a:rPr lang="en-US" altLang="zh-CN" baseline="-25000" dirty="0" err="1" smtClean="0">
                <a:sym typeface="Symbol"/>
              </a:rPr>
              <a:t>r</a:t>
            </a:r>
            <a:r>
              <a:rPr lang="zh-CN" altLang="en-US" dirty="0" smtClean="0">
                <a:sym typeface="Symbol"/>
              </a:rPr>
              <a:t>，</a:t>
            </a:r>
            <a:r>
              <a:rPr lang="en-US" altLang="zh-CN" dirty="0" smtClean="0">
                <a:sym typeface="Symbol"/>
              </a:rPr>
              <a:t>r=1,2,…,N</a:t>
            </a:r>
          </a:p>
          <a:p>
            <a:r>
              <a:rPr lang="en-US" altLang="zh-CN" dirty="0" smtClean="0">
                <a:sym typeface="Symbol"/>
              </a:rPr>
              <a:t>F</a:t>
            </a:r>
            <a:r>
              <a:rPr lang="en-US" altLang="zh-CN" baseline="-25000" dirty="0" smtClean="0">
                <a:sym typeface="Symbol"/>
              </a:rPr>
              <a:t>M</a:t>
            </a:r>
            <a:r>
              <a:rPr lang="en-US" altLang="zh-CN" dirty="0" smtClean="0">
                <a:sym typeface="Symbol"/>
              </a:rPr>
              <a:t>=</a:t>
            </a:r>
            <a:r>
              <a:rPr lang="zh-CN" altLang="en-US" dirty="0" smtClean="0">
                <a:sym typeface="Symbol"/>
              </a:rPr>
              <a:t>秩为</a:t>
            </a:r>
            <a:r>
              <a:rPr lang="en-US" altLang="zh-CN" dirty="0" smtClean="0">
                <a:sym typeface="Symbol"/>
              </a:rPr>
              <a:t>M</a:t>
            </a:r>
            <a:r>
              <a:rPr lang="zh-CN" altLang="en-US" dirty="0" smtClean="0">
                <a:sym typeface="Symbol"/>
              </a:rPr>
              <a:t>的块的个数，</a:t>
            </a:r>
            <a:r>
              <a:rPr lang="en-US" altLang="zh-CN" dirty="0" smtClean="0">
                <a:sym typeface="Symbol"/>
              </a:rPr>
              <a:t>F</a:t>
            </a:r>
            <a:r>
              <a:rPr lang="en-US" altLang="zh-CN" baseline="-25000" dirty="0" smtClean="0">
                <a:sym typeface="Symbol"/>
              </a:rPr>
              <a:t>M-1</a:t>
            </a:r>
            <a:r>
              <a:rPr lang="en-US" altLang="zh-CN" dirty="0" smtClean="0">
                <a:sym typeface="Symbol"/>
              </a:rPr>
              <a:t>=</a:t>
            </a:r>
            <a:r>
              <a:rPr lang="zh-CN" altLang="en-US" dirty="0" smtClean="0">
                <a:sym typeface="Symbol"/>
              </a:rPr>
              <a:t>秩为</a:t>
            </a:r>
            <a:r>
              <a:rPr lang="en-US" altLang="zh-CN" dirty="0" smtClean="0">
                <a:sym typeface="Symbol"/>
              </a:rPr>
              <a:t>M-1</a:t>
            </a:r>
            <a:r>
              <a:rPr lang="zh-CN" altLang="en-US" dirty="0" smtClean="0">
                <a:sym typeface="Symbol"/>
              </a:rPr>
              <a:t>的块的个数，</a:t>
            </a:r>
            <a:r>
              <a:rPr lang="en-US" altLang="zh-CN" dirty="0" smtClean="0">
                <a:sym typeface="Symbol"/>
              </a:rPr>
              <a:t>N-F</a:t>
            </a:r>
            <a:r>
              <a:rPr lang="en-US" altLang="zh-CN" baseline="-25000" dirty="0" smtClean="0">
                <a:sym typeface="Symbol"/>
              </a:rPr>
              <a:t>M</a:t>
            </a:r>
            <a:r>
              <a:rPr lang="en-US" altLang="zh-CN" dirty="0" smtClean="0">
                <a:sym typeface="Symbol"/>
              </a:rPr>
              <a:t>-F</a:t>
            </a:r>
            <a:r>
              <a:rPr lang="en-US" altLang="zh-CN" baseline="-25000" dirty="0" smtClean="0">
                <a:sym typeface="Symbol"/>
              </a:rPr>
              <a:t>M-1</a:t>
            </a:r>
            <a:r>
              <a:rPr lang="en-US" altLang="zh-CN" dirty="0" smtClean="0">
                <a:sym typeface="Symbol"/>
              </a:rPr>
              <a:t>=</a:t>
            </a:r>
            <a:r>
              <a:rPr lang="zh-CN" altLang="en-US" dirty="0" smtClean="0">
                <a:sym typeface="Symbol"/>
              </a:rPr>
              <a:t>更低秩的块的个数</a:t>
            </a:r>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pPr lvl="1"/>
            <a:endParaRPr lang="en-US" altLang="zh-CN" dirty="0" smtClean="0">
              <a:sym typeface="Symbol"/>
            </a:endParaRPr>
          </a:p>
          <a:p>
            <a:r>
              <a:rPr lang="en-US" altLang="zh-CN" dirty="0" smtClean="0">
                <a:sym typeface="Symbol"/>
              </a:rPr>
              <a:t>n&gt;38MQ</a:t>
            </a:r>
          </a:p>
          <a:p>
            <a:endParaRPr lang="zh-CN" altLang="en-US" dirty="0"/>
          </a:p>
        </p:txBody>
      </p:sp>
      <p:graphicFrame>
        <p:nvGraphicFramePr>
          <p:cNvPr id="274433" name="Object 1"/>
          <p:cNvGraphicFramePr>
            <a:graphicFrameLocks noChangeAspect="1"/>
          </p:cNvGraphicFramePr>
          <p:nvPr>
            <p:extLst>
              <p:ext uri="{D42A27DB-BD31-4B8C-83A1-F6EECF244321}">
                <p14:modId xmlns:p14="http://schemas.microsoft.com/office/powerpoint/2010/main" val="2367886346"/>
              </p:ext>
            </p:extLst>
          </p:nvPr>
        </p:nvGraphicFramePr>
        <p:xfrm>
          <a:off x="467544" y="4365104"/>
          <a:ext cx="8393138" cy="881321"/>
        </p:xfrm>
        <a:graphic>
          <a:graphicData uri="http://schemas.openxmlformats.org/presentationml/2006/ole">
            <mc:AlternateContent xmlns:mc="http://schemas.openxmlformats.org/markup-compatibility/2006">
              <mc:Choice xmlns:v="urn:schemas-microsoft-com:vml" Requires="v">
                <p:oleObj spid="_x0000_s15674" name="Equation" r:id="rId3" imgW="3746160" imgH="393480" progId="Equation.DSMT4">
                  <p:embed/>
                </p:oleObj>
              </mc:Choice>
              <mc:Fallback>
                <p:oleObj name="Equation" r:id="rId3" imgW="37461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365104"/>
                        <a:ext cx="8393138" cy="881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4434" name="Object 2"/>
          <p:cNvGraphicFramePr>
            <a:graphicFrameLocks noChangeAspect="1"/>
          </p:cNvGraphicFramePr>
          <p:nvPr>
            <p:extLst>
              <p:ext uri="{D42A27DB-BD31-4B8C-83A1-F6EECF244321}">
                <p14:modId xmlns:p14="http://schemas.microsoft.com/office/powerpoint/2010/main" val="3037315414"/>
              </p:ext>
            </p:extLst>
          </p:nvPr>
        </p:nvGraphicFramePr>
        <p:xfrm>
          <a:off x="3347864" y="5877272"/>
          <a:ext cx="2381260" cy="490962"/>
        </p:xfrm>
        <a:graphic>
          <a:graphicData uri="http://schemas.openxmlformats.org/presentationml/2006/ole">
            <mc:AlternateContent xmlns:mc="http://schemas.openxmlformats.org/markup-compatibility/2006">
              <mc:Choice xmlns:v="urn:schemas-microsoft-com:vml" Requires="v">
                <p:oleObj spid="_x0000_s15675" name="Equation" r:id="rId5" imgW="863280" imgH="177480" progId="Equation.DSMT4">
                  <p:embed/>
                </p:oleObj>
              </mc:Choice>
              <mc:Fallback>
                <p:oleObj name="Equation" r:id="rId5" imgW="86328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5877272"/>
                        <a:ext cx="2381260" cy="490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87</a:t>
            </a:fld>
            <a:endParaRPr lang="en-US" altLang="zh-CN" dirty="0"/>
          </a:p>
        </p:txBody>
      </p:sp>
      <p:sp>
        <p:nvSpPr>
          <p:cNvPr id="8" name="流程图: 可选过程 7">
            <a:hlinkClick r:id="rId7"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8"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9"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10"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27814279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目的：测试匹配模式中的比特数目，考察序列能否无损地显著压缩</a:t>
            </a:r>
            <a:endParaRPr lang="en-US" altLang="zh-CN" dirty="0" smtClean="0"/>
          </a:p>
          <a:p>
            <a:endParaRPr lang="en-US" altLang="zh-CN" dirty="0" smtClean="0"/>
          </a:p>
          <a:p>
            <a:r>
              <a:rPr lang="zh-CN" altLang="en-US" dirty="0" smtClean="0"/>
              <a:t>基本思想：随机比特序列不可能被大幅度地压缩。若一个比特生成器的输出序列能被明显地压缩，则该生成器被拒绝</a:t>
            </a:r>
            <a:endParaRPr lang="en-US" altLang="zh-CN" dirty="0" smtClean="0"/>
          </a:p>
          <a:p>
            <a:endParaRPr lang="en-US" altLang="zh-CN" dirty="0" smtClean="0"/>
          </a:p>
          <a:p>
            <a:r>
              <a:rPr lang="zh-CN" altLang="en-US" dirty="0" smtClean="0"/>
              <a:t>实际操作中，该通用测试只是计算一个与被压缩序列长度相关的量，而并不实际地对</a:t>
            </a:r>
            <a:r>
              <a:rPr lang="en-US" altLang="zh-CN" dirty="0" smtClean="0"/>
              <a:t>s</a:t>
            </a:r>
            <a:r>
              <a:rPr lang="zh-CN" altLang="en-US" dirty="0" smtClean="0"/>
              <a:t>进行压缩</a:t>
            </a:r>
            <a:endParaRPr lang="en-US" altLang="zh-CN" dirty="0" smtClean="0"/>
          </a:p>
          <a:p>
            <a:pPr lvl="1"/>
            <a:r>
              <a:rPr lang="zh-CN" altLang="en-US" dirty="0" smtClean="0"/>
              <a:t>该测试需要大量的样本输出序列</a:t>
            </a:r>
            <a:endParaRPr lang="zh-CN" altLang="en-US" dirty="0"/>
          </a:p>
        </p:txBody>
      </p:sp>
      <p:sp>
        <p:nvSpPr>
          <p:cNvPr id="6" name="标题 5"/>
          <p:cNvSpPr>
            <a:spLocks noGrp="1"/>
          </p:cNvSpPr>
          <p:nvPr>
            <p:ph type="title"/>
          </p:nvPr>
        </p:nvSpPr>
        <p:spPr>
          <a:xfrm>
            <a:off x="457200" y="328389"/>
            <a:ext cx="8229600" cy="868363"/>
          </a:xfrm>
        </p:spPr>
        <p:txBody>
          <a:bodyPr>
            <a:noAutofit/>
          </a:bodyPr>
          <a:lstStyle/>
          <a:p>
            <a:pPr algn="l"/>
            <a:r>
              <a:rPr lang="en-US" altLang="zh-CN" sz="3200" dirty="0" smtClean="0">
                <a:latin typeface="Times New Roman" pitchFamily="18" charset="0"/>
                <a:cs typeface="Times New Roman" pitchFamily="18" charset="0"/>
              </a:rPr>
              <a:t>6</a:t>
            </a:r>
            <a:r>
              <a:rPr lang="zh-CN" altLang="en-US" sz="3200" dirty="0" smtClean="0">
                <a:latin typeface="Times New Roman" pitchFamily="18" charset="0"/>
                <a:cs typeface="Times New Roman" pitchFamily="18" charset="0"/>
              </a:rPr>
              <a:t>、</a:t>
            </a:r>
            <a:r>
              <a:rPr lang="en-US" altLang="zh-CN" sz="3200" dirty="0" smtClean="0">
                <a:latin typeface="Times New Roman" pitchFamily="18" charset="0"/>
                <a:cs typeface="Times New Roman" pitchFamily="18" charset="0"/>
              </a:rPr>
              <a:t>Maurer</a:t>
            </a:r>
            <a:r>
              <a:rPr lang="zh-CN" altLang="en-US" sz="3200" dirty="0" smtClean="0">
                <a:latin typeface="Times New Roman" pitchFamily="18" charset="0"/>
                <a:cs typeface="Times New Roman" pitchFamily="18" charset="0"/>
              </a:rPr>
              <a:t>通用统计测试</a:t>
            </a:r>
            <a:r>
              <a:rPr lang="en-US" altLang="zh-CN" sz="3200" dirty="0" smtClean="0">
                <a:latin typeface="Times New Roman" pitchFamily="18" charset="0"/>
                <a:cs typeface="Times New Roman" pitchFamily="18" charset="0"/>
              </a:rPr>
              <a:t/>
            </a:r>
            <a:br>
              <a:rPr lang="en-US" altLang="zh-CN" sz="3200" dirty="0" smtClean="0">
                <a:latin typeface="Times New Roman" pitchFamily="18" charset="0"/>
                <a:cs typeface="Times New Roman" pitchFamily="18" charset="0"/>
              </a:rPr>
            </a:br>
            <a:r>
              <a:rPr lang="en-US" altLang="zh-CN" sz="3200" dirty="0" smtClean="0">
                <a:latin typeface="Times New Roman" pitchFamily="18" charset="0"/>
                <a:cs typeface="Times New Roman" pitchFamily="18" charset="0"/>
              </a:rPr>
              <a:t>Maurer Universal Statistical Test</a:t>
            </a:r>
            <a:endParaRPr lang="en-US" sz="3200" dirty="0">
              <a:latin typeface="Times New Roman" pitchFamily="18" charset="0"/>
              <a:cs typeface="Times New Roman" pitchFamily="18" charset="0"/>
            </a:endParaRP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17B7F836-6F9F-42A8-9450-B93EA774C316}" type="slidenum">
              <a:rPr lang="zh-CN" altLang="en-US" smtClean="0"/>
              <a:pPr>
                <a:defRPr/>
              </a:pPr>
              <a:t>88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41702184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lvl="1"/>
            <a:r>
              <a:rPr lang="zh-CN" altLang="en-US" sz="2200" dirty="0" smtClean="0"/>
              <a:t>输入：序列</a:t>
            </a:r>
            <a:r>
              <a:rPr lang="en-US" altLang="zh-CN" sz="2200" dirty="0" smtClean="0"/>
              <a:t>s</a:t>
            </a:r>
            <a:r>
              <a:rPr lang="zh-CN" altLang="en-US" sz="2200" dirty="0" smtClean="0"/>
              <a:t>，参数</a:t>
            </a:r>
            <a:r>
              <a:rPr lang="en-US" altLang="zh-CN" sz="2200" dirty="0" smtClean="0"/>
              <a:t>L,Q,K</a:t>
            </a:r>
            <a:r>
              <a:rPr lang="zh-CN" altLang="en-US" sz="2200" dirty="0" smtClean="0"/>
              <a:t>，</a:t>
            </a:r>
            <a:r>
              <a:rPr lang="en-US" altLang="zh-CN" sz="2200" dirty="0" smtClean="0"/>
              <a:t>6 ≤ L ≤ 16</a:t>
            </a:r>
            <a:r>
              <a:rPr lang="zh-CN" altLang="en-US" sz="2200" dirty="0" smtClean="0"/>
              <a:t>，</a:t>
            </a:r>
            <a:r>
              <a:rPr lang="en-US" altLang="zh-CN" sz="2200" dirty="0" smtClean="0"/>
              <a:t>Q ≥ 10·2</a:t>
            </a:r>
            <a:r>
              <a:rPr lang="en-US" altLang="zh-CN" sz="2200" baseline="30000" dirty="0" smtClean="0"/>
              <a:t>L</a:t>
            </a:r>
            <a:r>
              <a:rPr lang="zh-CN" altLang="en-US" sz="2200" dirty="0" smtClean="0"/>
              <a:t>，</a:t>
            </a:r>
            <a:r>
              <a:rPr lang="en-US" altLang="zh-CN" sz="2200" dirty="0" smtClean="0"/>
              <a:t>K ≥ 1000·2</a:t>
            </a:r>
            <a:r>
              <a:rPr lang="en-US" altLang="zh-CN" sz="2200" baseline="30000" dirty="0" smtClean="0"/>
              <a:t>L</a:t>
            </a:r>
            <a:endParaRPr lang="en-US" altLang="zh-CN" sz="2200" dirty="0" smtClean="0"/>
          </a:p>
          <a:p>
            <a:pPr lvl="1"/>
            <a:r>
              <a:rPr lang="zh-CN" altLang="en-US" sz="2200" dirty="0" smtClean="0"/>
              <a:t>输出：统计量</a:t>
            </a:r>
            <a:r>
              <a:rPr lang="en-US" altLang="zh-CN" sz="2200" dirty="0" err="1" smtClean="0"/>
              <a:t>X</a:t>
            </a:r>
            <a:r>
              <a:rPr lang="en-US" altLang="zh-CN" sz="2200" baseline="-25000" dirty="0" err="1" smtClean="0"/>
              <a:t>u</a:t>
            </a:r>
            <a:endParaRPr lang="en-US" altLang="zh-CN" sz="2200" baseline="-25000" dirty="0" smtClean="0"/>
          </a:p>
          <a:p>
            <a:pPr lvl="1"/>
            <a:r>
              <a:rPr lang="zh-CN" altLang="en-US" sz="2200" dirty="0" smtClean="0"/>
              <a:t>算法：</a:t>
            </a:r>
            <a:endParaRPr lang="en-US" altLang="zh-CN" sz="2200" dirty="0" smtClean="0"/>
          </a:p>
          <a:p>
            <a:pPr marL="857250" lvl="1" indent="-457200">
              <a:buFont typeface="+mj-lt"/>
              <a:buAutoNum type="arabicPeriod"/>
            </a:pPr>
            <a:r>
              <a:rPr lang="zh-CN" altLang="en-US" sz="2200" dirty="0" smtClean="0"/>
              <a:t>将</a:t>
            </a:r>
            <a:r>
              <a:rPr lang="en-US" altLang="zh-CN" sz="2200" dirty="0" smtClean="0"/>
              <a:t>s</a:t>
            </a:r>
            <a:r>
              <a:rPr lang="zh-CN" altLang="en-US" sz="2200" dirty="0" smtClean="0"/>
              <a:t>不交叉地分为长度为</a:t>
            </a:r>
            <a:r>
              <a:rPr lang="en-US" altLang="zh-CN" sz="2200" dirty="0" smtClean="0"/>
              <a:t>L</a:t>
            </a:r>
            <a:r>
              <a:rPr lang="zh-CN" altLang="en-US" sz="2200" dirty="0" smtClean="0"/>
              <a:t>的</a:t>
            </a:r>
            <a:r>
              <a:rPr lang="en-US" altLang="zh-CN" sz="2200" dirty="0" smtClean="0"/>
              <a:t>Q+K</a:t>
            </a:r>
            <a:r>
              <a:rPr lang="zh-CN" altLang="en-US" sz="2200" dirty="0" smtClean="0"/>
              <a:t>组</a:t>
            </a:r>
            <a:endParaRPr lang="en-US" altLang="zh-CN" sz="2200" dirty="0" smtClean="0"/>
          </a:p>
          <a:p>
            <a:pPr marL="857250" lvl="1" indent="-457200">
              <a:buFont typeface="+mj-lt"/>
              <a:buAutoNum type="arabicPeriod"/>
            </a:pPr>
            <a:r>
              <a:rPr lang="zh-CN" altLang="en-US" sz="2200" dirty="0" smtClean="0"/>
              <a:t>初始化表</a:t>
            </a:r>
            <a:r>
              <a:rPr lang="en-US" altLang="zh-CN" sz="2200" dirty="0" smtClean="0"/>
              <a:t>T</a:t>
            </a:r>
            <a:r>
              <a:rPr lang="zh-CN" altLang="en-US" sz="2200" dirty="0" smtClean="0"/>
              <a:t>：</a:t>
            </a:r>
            <a:endParaRPr lang="en-US" altLang="zh-CN" sz="2200" dirty="0" smtClean="0"/>
          </a:p>
          <a:p>
            <a:pPr marL="1314450" lvl="2" indent="-457200">
              <a:buFont typeface="+mj-lt"/>
              <a:buAutoNum type="alphaLcPeriod"/>
            </a:pPr>
            <a:r>
              <a:rPr lang="zh-CN" altLang="en-US" sz="2200" dirty="0" smtClean="0"/>
              <a:t>对</a:t>
            </a:r>
            <a:r>
              <a:rPr lang="en-US" altLang="zh-CN" sz="2200" dirty="0" smtClean="0"/>
              <a:t>j=0~2</a:t>
            </a:r>
            <a:r>
              <a:rPr lang="en-US" altLang="zh-CN" sz="2200" baseline="30000" dirty="0" smtClean="0"/>
              <a:t>L</a:t>
            </a:r>
            <a:r>
              <a:rPr lang="en-US" altLang="zh-CN" sz="2200" dirty="0" smtClean="0"/>
              <a:t>-1</a:t>
            </a:r>
            <a:r>
              <a:rPr lang="zh-CN" altLang="en-US" sz="2200" dirty="0" smtClean="0"/>
              <a:t>，</a:t>
            </a:r>
            <a:r>
              <a:rPr lang="en-US" altLang="zh-CN" sz="2200" dirty="0" smtClean="0"/>
              <a:t>T[j]=0</a:t>
            </a:r>
          </a:p>
          <a:p>
            <a:pPr marL="1314450" lvl="2" indent="-457200">
              <a:buFont typeface="+mj-lt"/>
              <a:buAutoNum type="alphaLcPeriod"/>
            </a:pPr>
            <a:r>
              <a:rPr lang="zh-CN" altLang="en-US" sz="2200" dirty="0" smtClean="0"/>
              <a:t>对</a:t>
            </a:r>
            <a:r>
              <a:rPr lang="en-US" altLang="zh-CN" sz="2200" dirty="0" err="1" smtClean="0"/>
              <a:t>i</a:t>
            </a:r>
            <a:r>
              <a:rPr lang="en-US" altLang="zh-CN" sz="2200" dirty="0" smtClean="0"/>
              <a:t>=1~Q</a:t>
            </a:r>
            <a:r>
              <a:rPr lang="zh-CN" altLang="en-US" sz="2200" dirty="0" smtClean="0"/>
              <a:t>，</a:t>
            </a:r>
            <a:r>
              <a:rPr lang="en-US" altLang="zh-CN" sz="2200" dirty="0" smtClean="0"/>
              <a:t>T[b</a:t>
            </a:r>
            <a:r>
              <a:rPr lang="en-US" altLang="zh-CN" sz="2200" baseline="-25000" dirty="0" smtClean="0"/>
              <a:t>i</a:t>
            </a:r>
            <a:r>
              <a:rPr lang="en-US" altLang="zh-CN" sz="2200" dirty="0" smtClean="0"/>
              <a:t>]=</a:t>
            </a:r>
            <a:r>
              <a:rPr lang="en-US" altLang="zh-CN" sz="2200" dirty="0" err="1" smtClean="0"/>
              <a:t>i</a:t>
            </a:r>
            <a:r>
              <a:rPr lang="zh-CN" altLang="en-US" sz="2200" dirty="0" smtClean="0"/>
              <a:t>，这里</a:t>
            </a:r>
            <a:r>
              <a:rPr lang="en-US" altLang="zh-CN" sz="2200" dirty="0" smtClean="0"/>
              <a:t>b</a:t>
            </a:r>
            <a:r>
              <a:rPr lang="en-US" altLang="zh-CN" sz="2200" baseline="-25000" dirty="0" smtClean="0"/>
              <a:t>i</a:t>
            </a:r>
            <a:r>
              <a:rPr lang="zh-CN" altLang="en-US" sz="2200" dirty="0" smtClean="0"/>
              <a:t>是第</a:t>
            </a:r>
            <a:r>
              <a:rPr lang="en-US" altLang="zh-CN" sz="2200" dirty="0" err="1" smtClean="0"/>
              <a:t>i</a:t>
            </a:r>
            <a:r>
              <a:rPr lang="zh-CN" altLang="en-US" sz="2200" dirty="0" smtClean="0"/>
              <a:t>个分组对应的二进制值</a:t>
            </a:r>
            <a:endParaRPr lang="en-US" altLang="zh-CN" sz="2200" dirty="0" smtClean="0"/>
          </a:p>
          <a:p>
            <a:pPr marL="857250" lvl="1" indent="-457200">
              <a:buFont typeface="+mj-lt"/>
              <a:buAutoNum type="arabicPeriod"/>
            </a:pPr>
            <a:r>
              <a:rPr lang="en-US" altLang="zh-CN" sz="2200" dirty="0" smtClean="0"/>
              <a:t>sum=0</a:t>
            </a:r>
          </a:p>
          <a:p>
            <a:pPr marL="857250" lvl="1" indent="-457200">
              <a:buFont typeface="+mj-lt"/>
              <a:buAutoNum type="arabicPeriod"/>
            </a:pPr>
            <a:r>
              <a:rPr lang="zh-CN" altLang="en-US" sz="2200" dirty="0" smtClean="0"/>
              <a:t>对</a:t>
            </a:r>
            <a:r>
              <a:rPr lang="en-US" altLang="zh-CN" sz="2200" dirty="0" err="1" smtClean="0"/>
              <a:t>i</a:t>
            </a:r>
            <a:r>
              <a:rPr lang="en-US" altLang="zh-CN" sz="2200" dirty="0" smtClean="0"/>
              <a:t>=Q+1~Q+K</a:t>
            </a:r>
          </a:p>
          <a:p>
            <a:pPr marL="1314450" lvl="2" indent="-457200">
              <a:buFont typeface="+mj-lt"/>
              <a:buAutoNum type="alphaLcPeriod"/>
            </a:pPr>
            <a:r>
              <a:rPr lang="en-US" altLang="zh-CN" sz="2200" dirty="0" smtClean="0"/>
              <a:t>sum=</a:t>
            </a:r>
            <a:r>
              <a:rPr lang="en-US" altLang="zh-CN" sz="2200" dirty="0" err="1" smtClean="0"/>
              <a:t>sum+lg</a:t>
            </a:r>
            <a:r>
              <a:rPr lang="en-US" altLang="zh-CN" sz="2200" dirty="0" smtClean="0"/>
              <a:t>(</a:t>
            </a:r>
            <a:r>
              <a:rPr lang="en-US" altLang="zh-CN" sz="2200" dirty="0" err="1" smtClean="0"/>
              <a:t>i</a:t>
            </a:r>
            <a:r>
              <a:rPr lang="en-US" altLang="zh-CN" sz="2200" dirty="0" smtClean="0"/>
              <a:t>-T[b</a:t>
            </a:r>
            <a:r>
              <a:rPr lang="en-US" altLang="zh-CN" sz="2200" baseline="-25000" dirty="0" smtClean="0"/>
              <a:t>i</a:t>
            </a:r>
            <a:r>
              <a:rPr lang="en-US" altLang="zh-CN" sz="2200" dirty="0" smtClean="0"/>
              <a:t>])</a:t>
            </a:r>
          </a:p>
          <a:p>
            <a:pPr marL="1314450" lvl="2" indent="-457200">
              <a:buFont typeface="+mj-lt"/>
              <a:buAutoNum type="alphaLcPeriod"/>
            </a:pPr>
            <a:r>
              <a:rPr lang="en-US" altLang="zh-CN" sz="2200" dirty="0" smtClean="0"/>
              <a:t>T[b</a:t>
            </a:r>
            <a:r>
              <a:rPr lang="en-US" altLang="zh-CN" sz="2200" baseline="-25000" dirty="0" smtClean="0"/>
              <a:t>i</a:t>
            </a:r>
            <a:r>
              <a:rPr lang="en-US" altLang="zh-CN" sz="2200" dirty="0" smtClean="0"/>
              <a:t>]=</a:t>
            </a:r>
            <a:r>
              <a:rPr lang="en-US" altLang="zh-CN" sz="2200" dirty="0" err="1" smtClean="0"/>
              <a:t>i</a:t>
            </a:r>
            <a:endParaRPr lang="en-US" altLang="zh-CN" sz="2200" dirty="0" smtClean="0"/>
          </a:p>
          <a:p>
            <a:pPr marL="857250" lvl="1" indent="-457200">
              <a:buFont typeface="+mj-lt"/>
              <a:buAutoNum type="arabicPeriod"/>
            </a:pPr>
            <a:r>
              <a:rPr lang="en-US" altLang="zh-CN" sz="2200" dirty="0" err="1" smtClean="0"/>
              <a:t>X</a:t>
            </a:r>
            <a:r>
              <a:rPr lang="en-US" altLang="zh-CN" sz="2200" baseline="-25000" dirty="0" err="1" smtClean="0"/>
              <a:t>u</a:t>
            </a:r>
            <a:r>
              <a:rPr lang="en-US" altLang="zh-CN" sz="2200" dirty="0" smtClean="0"/>
              <a:t>=sum/K</a:t>
            </a:r>
          </a:p>
          <a:p>
            <a:pPr marL="857250" lvl="1" indent="-457200">
              <a:buFont typeface="+mj-lt"/>
              <a:buAutoNum type="arabicPeriod"/>
            </a:pPr>
            <a:r>
              <a:rPr lang="zh-CN" altLang="en-US" sz="2200" dirty="0" smtClean="0"/>
              <a:t>返回</a:t>
            </a:r>
            <a:r>
              <a:rPr lang="en-US" altLang="zh-CN" sz="2200" dirty="0" err="1" smtClean="0"/>
              <a:t>X</a:t>
            </a:r>
            <a:r>
              <a:rPr lang="en-US" altLang="zh-CN" sz="2200" baseline="-25000" dirty="0" err="1" smtClean="0"/>
              <a:t>u</a:t>
            </a:r>
            <a:endParaRPr lang="zh-CN" altLang="en-US" sz="2200" baseline="-250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89</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6"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400507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性质：</a:t>
            </a:r>
            <a:endParaRPr lang="en-US" altLang="zh-CN" dirty="0" smtClean="0"/>
          </a:p>
          <a:p>
            <a:pPr lvl="1"/>
            <a:r>
              <a:rPr lang="zh-CN" altLang="en-US" dirty="0" smtClean="0"/>
              <a:t>严格要求同步</a:t>
            </a:r>
            <a:endParaRPr lang="en-US" altLang="zh-CN" dirty="0" smtClean="0"/>
          </a:p>
          <a:p>
            <a:pPr lvl="2"/>
            <a:r>
              <a:rPr lang="zh-CN" altLang="en-US" dirty="0" smtClean="0"/>
              <a:t>必须同步，才能保证双方使用相同的密钥位</a:t>
            </a:r>
            <a:endParaRPr lang="en-US" altLang="zh-CN" dirty="0" smtClean="0"/>
          </a:p>
          <a:p>
            <a:pPr lvl="2"/>
            <a:r>
              <a:rPr lang="zh-CN" altLang="en-US" dirty="0" smtClean="0"/>
              <a:t>需要在密文中嵌入特殊记号，用于同步检测</a:t>
            </a:r>
            <a:endParaRPr lang="en-US" altLang="zh-CN" dirty="0" smtClean="0"/>
          </a:p>
          <a:p>
            <a:pPr lvl="3"/>
            <a:r>
              <a:rPr lang="zh-CN" altLang="en-US" dirty="0" smtClean="0"/>
              <a:t>或利用明文的冗余进行检测</a:t>
            </a:r>
            <a:endParaRPr lang="en-US" altLang="zh-CN" dirty="0" smtClean="0"/>
          </a:p>
          <a:p>
            <a:pPr lvl="2"/>
            <a:r>
              <a:rPr lang="zh-CN" altLang="en-US" dirty="0" smtClean="0"/>
              <a:t>若密文在传输中发生插入或删除，或双方时钟不同步，会导致同步丢失</a:t>
            </a:r>
            <a:endParaRPr lang="en-US" altLang="zh-CN" dirty="0" smtClean="0"/>
          </a:p>
          <a:p>
            <a:pPr lvl="2"/>
            <a:r>
              <a:rPr lang="zh-CN" altLang="en-US" dirty="0" smtClean="0"/>
              <a:t>同步丢失后必须重建同步，包括状态重置、同步记号检测</a:t>
            </a:r>
            <a:endParaRPr lang="en-US" altLang="zh-CN" dirty="0" smtClean="0"/>
          </a:p>
          <a:p>
            <a:pPr lvl="1"/>
            <a:r>
              <a:rPr lang="zh-CN" altLang="en-US" dirty="0" smtClean="0"/>
              <a:t>无错误传播</a:t>
            </a:r>
            <a:endParaRPr lang="en-US" altLang="zh-CN" dirty="0" smtClean="0"/>
          </a:p>
          <a:p>
            <a:pPr lvl="2"/>
            <a:r>
              <a:rPr lang="zh-CN" altLang="en-US" dirty="0" smtClean="0"/>
              <a:t>密文字母错误，不影响其它字母的正确解密</a:t>
            </a:r>
            <a:endParaRPr lang="en-US" altLang="zh-CN" dirty="0" smtClean="0"/>
          </a:p>
          <a:p>
            <a:pPr lvl="1"/>
            <a:r>
              <a:rPr lang="zh-CN" altLang="en-US" dirty="0" smtClean="0"/>
              <a:t>主动攻击</a:t>
            </a:r>
            <a:endParaRPr lang="en-US" altLang="zh-CN" dirty="0" smtClean="0"/>
          </a:p>
          <a:p>
            <a:pPr lvl="2"/>
            <a:r>
              <a:rPr lang="zh-CN" altLang="en-US" dirty="0" smtClean="0"/>
              <a:t>在密文中插入或删除字符，破坏同步</a:t>
            </a:r>
            <a:endParaRPr lang="en-US" altLang="zh-CN" dirty="0" smtClean="0"/>
          </a:p>
          <a:p>
            <a:pPr lvl="2"/>
            <a:r>
              <a:rPr lang="zh-CN" altLang="en-US" dirty="0" smtClean="0"/>
              <a:t>有选择的改变密文字符，观察对明文的影响</a:t>
            </a:r>
            <a:endParaRPr lang="zh-CN" altLang="en-US" dirty="0"/>
          </a:p>
        </p:txBody>
      </p:sp>
      <p:grpSp>
        <p:nvGrpSpPr>
          <p:cNvPr id="6" name="组合 5"/>
          <p:cNvGrpSpPr>
            <a:grpSpLocks noChangeAspect="1"/>
          </p:cNvGrpSpPr>
          <p:nvPr/>
        </p:nvGrpSpPr>
        <p:grpSpPr>
          <a:xfrm>
            <a:off x="5651690" y="738675"/>
            <a:ext cx="3345356" cy="1250165"/>
            <a:chOff x="825918" y="2528824"/>
            <a:chExt cx="7151103" cy="2830688"/>
          </a:xfrm>
        </p:grpSpPr>
        <p:sp>
          <p:nvSpPr>
            <p:cNvPr id="7" name="椭圆 6"/>
            <p:cNvSpPr/>
            <p:nvPr/>
          </p:nvSpPr>
          <p:spPr>
            <a:xfrm>
              <a:off x="156823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smtClean="0">
                  <a:solidFill>
                    <a:schemeClr val="tx1"/>
                  </a:solidFill>
                  <a:latin typeface="Times New Roman" pitchFamily="18" charset="0"/>
                  <a:cs typeface="Times New Roman" pitchFamily="18" charset="0"/>
                </a:rPr>
                <a:t>f</a:t>
              </a:r>
              <a:endParaRPr lang="zh-CN" altLang="en-US" sz="800" dirty="0">
                <a:solidFill>
                  <a:schemeClr val="tx1"/>
                </a:solidFill>
                <a:latin typeface="Times New Roman" pitchFamily="18" charset="0"/>
                <a:cs typeface="Times New Roman" pitchFamily="18" charset="0"/>
              </a:endParaRPr>
            </a:p>
          </p:txBody>
        </p:sp>
        <p:sp>
          <p:nvSpPr>
            <p:cNvPr id="8" name="椭圆 7"/>
            <p:cNvSpPr/>
            <p:nvPr/>
          </p:nvSpPr>
          <p:spPr>
            <a:xfrm>
              <a:off x="2854116"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800" dirty="0" smtClean="0">
                  <a:solidFill>
                    <a:schemeClr val="tx1"/>
                  </a:solidFill>
                  <a:latin typeface="Times New Roman" pitchFamily="18" charset="0"/>
                  <a:cs typeface="Times New Roman" pitchFamily="18" charset="0"/>
                </a:rPr>
                <a:t>g</a:t>
              </a:r>
              <a:endParaRPr lang="zh-CN" altLang="en-US" sz="800" dirty="0">
                <a:solidFill>
                  <a:schemeClr val="tx1"/>
                </a:solidFill>
                <a:latin typeface="Times New Roman" pitchFamily="18" charset="0"/>
                <a:cs typeface="Times New Roman" pitchFamily="18" charset="0"/>
              </a:endParaRPr>
            </a:p>
          </p:txBody>
        </p:sp>
        <p:sp>
          <p:nvSpPr>
            <p:cNvPr id="9" name="矩形 8"/>
            <p:cNvSpPr/>
            <p:nvPr/>
          </p:nvSpPr>
          <p:spPr>
            <a:xfrm>
              <a:off x="149679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800" dirty="0" smtClean="0">
                  <a:solidFill>
                    <a:schemeClr val="tx1"/>
                  </a:solidFill>
                  <a:latin typeface="Times New Roman" pitchFamily="18" charset="0"/>
                  <a:cs typeface="Times New Roman" pitchFamily="18" charset="0"/>
                </a:rPr>
                <a:t>σ</a:t>
              </a:r>
              <a:r>
                <a:rPr lang="en-US" altLang="zh-CN" sz="800" baseline="-25000" dirty="0" err="1" smtClean="0">
                  <a:solidFill>
                    <a:schemeClr val="tx1"/>
                  </a:solidFill>
                  <a:latin typeface="Times New Roman" pitchFamily="18" charset="0"/>
                  <a:cs typeface="Times New Roman" pitchFamily="18" charset="0"/>
                </a:rPr>
                <a:t>i</a:t>
              </a:r>
              <a:endParaRPr lang="zh-CN" altLang="en-US" sz="800" baseline="-25000" dirty="0">
                <a:solidFill>
                  <a:schemeClr val="tx1"/>
                </a:solidFill>
                <a:latin typeface="Times New Roman" pitchFamily="18" charset="0"/>
                <a:cs typeface="Times New Roman" pitchFamily="18" charset="0"/>
              </a:endParaRPr>
            </a:p>
          </p:txBody>
        </p:sp>
        <p:cxnSp>
          <p:nvCxnSpPr>
            <p:cNvPr id="10" name="直接箭头连接符 9"/>
            <p:cNvCxnSpPr>
              <a:stCxn id="9" idx="3"/>
              <a:endCxn id="8" idx="2"/>
            </p:cNvCxnSpPr>
            <p:nvPr/>
          </p:nvCxnSpPr>
          <p:spPr>
            <a:xfrm>
              <a:off x="2068298" y="4070256"/>
              <a:ext cx="785818"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17" idx="2"/>
              <a:endCxn id="7" idx="6"/>
            </p:cNvCxnSpPr>
            <p:nvPr/>
          </p:nvCxnSpPr>
          <p:spPr>
            <a:xfrm rot="10800000" flipV="1">
              <a:off x="2000232" y="3286110"/>
              <a:ext cx="1012526" cy="14"/>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0"/>
            </p:cNvCxnSpPr>
            <p:nvPr/>
          </p:nvCxnSpPr>
          <p:spPr>
            <a:xfrm rot="16200000" flipH="1">
              <a:off x="2604926"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854116"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Times New Roman" pitchFamily="18" charset="0"/>
                  <a:cs typeface="Times New Roman" pitchFamily="18" charset="0"/>
                </a:rPr>
                <a:t>h</a:t>
              </a:r>
              <a:endParaRPr lang="zh-CN" altLang="en-US" sz="800" dirty="0">
                <a:solidFill>
                  <a:schemeClr val="tx1"/>
                </a:solidFill>
                <a:latin typeface="Times New Roman" pitchFamily="18" charset="0"/>
                <a:cs typeface="Times New Roman" pitchFamily="18" charset="0"/>
              </a:endParaRPr>
            </a:p>
          </p:txBody>
        </p:sp>
        <p:cxnSp>
          <p:nvCxnSpPr>
            <p:cNvPr id="14" name="直接箭头连接符 13"/>
            <p:cNvCxnSpPr>
              <a:stCxn id="8" idx="4"/>
              <a:endCxn id="13" idx="0"/>
            </p:cNvCxnSpPr>
            <p:nvPr/>
          </p:nvCxnSpPr>
          <p:spPr>
            <a:xfrm rot="5400000">
              <a:off x="2750331"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2"/>
            </p:cNvCxnSpPr>
            <p:nvPr/>
          </p:nvCxnSpPr>
          <p:spPr>
            <a:xfrm>
              <a:off x="928662" y="5143512"/>
              <a:ext cx="1925454"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6"/>
              <a:endCxn id="25" idx="2"/>
            </p:cNvCxnSpPr>
            <p:nvPr/>
          </p:nvCxnSpPr>
          <p:spPr>
            <a:xfrm>
              <a:off x="3286116" y="5143512"/>
              <a:ext cx="2071702" cy="1588"/>
            </a:xfrm>
            <a:prstGeom prst="straightConnector1">
              <a:avLst/>
            </a:prstGeom>
            <a:ln w="25400">
              <a:solidFill>
                <a:srgbClr val="0000FF"/>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7" name="流程图: 联系 16"/>
            <p:cNvSpPr/>
            <p:nvPr/>
          </p:nvSpPr>
          <p:spPr>
            <a:xfrm>
              <a:off x="3012758" y="3232110"/>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8" name="TextBox 17"/>
            <p:cNvSpPr txBox="1"/>
            <p:nvPr/>
          </p:nvSpPr>
          <p:spPr>
            <a:xfrm>
              <a:off x="825918" y="3427313"/>
              <a:ext cx="686219" cy="487819"/>
            </a:xfrm>
            <a:prstGeom prst="rect">
              <a:avLst/>
            </a:prstGeom>
            <a:noFill/>
          </p:spPr>
          <p:txBody>
            <a:bodyPr wrap="square" lIns="0" rIns="0" rtlCol="0">
              <a:spAutoFit/>
            </a:bodyPr>
            <a:lstStyle/>
            <a:p>
              <a:r>
                <a:rPr lang="zh-CN" altLang="zh-CN" sz="800" dirty="0" smtClean="0">
                  <a:latin typeface="Times New Roman" pitchFamily="18" charset="0"/>
                  <a:cs typeface="Times New Roman" pitchFamily="18" charset="0"/>
                </a:rPr>
                <a:t>σ</a:t>
              </a:r>
              <a:r>
                <a:rPr lang="en-US" altLang="zh-CN" sz="800" baseline="-25000" dirty="0" smtClean="0">
                  <a:latin typeface="Times New Roman" pitchFamily="18" charset="0"/>
                  <a:cs typeface="Times New Roman" pitchFamily="18" charset="0"/>
                </a:rPr>
                <a:t>i+1</a:t>
              </a:r>
              <a:endParaRPr lang="zh-CN" altLang="en-US" sz="800" baseline="-25000" dirty="0">
                <a:latin typeface="Times New Roman" pitchFamily="18" charset="0"/>
                <a:cs typeface="Times New Roman" pitchFamily="18" charset="0"/>
              </a:endParaRPr>
            </a:p>
          </p:txBody>
        </p:sp>
        <p:sp>
          <p:nvSpPr>
            <p:cNvPr id="19" name="TextBox 18"/>
            <p:cNvSpPr txBox="1"/>
            <p:nvPr/>
          </p:nvSpPr>
          <p:spPr>
            <a:xfrm>
              <a:off x="2711240" y="4356007"/>
              <a:ext cx="428627" cy="487819"/>
            </a:xfrm>
            <a:prstGeom prst="rect">
              <a:avLst/>
            </a:prstGeom>
            <a:noFill/>
          </p:spPr>
          <p:txBody>
            <a:bodyPr wrap="square" lIns="0" rIns="0" rtlCol="0">
              <a:spAutoFit/>
            </a:bodyPr>
            <a:lstStyle/>
            <a:p>
              <a:r>
                <a:rPr lang="en-US" altLang="zh-CN" sz="800" dirty="0" err="1" smtClean="0">
                  <a:latin typeface="Times New Roman" pitchFamily="18" charset="0"/>
                  <a:cs typeface="Times New Roman" pitchFamily="18" charset="0"/>
                </a:rPr>
                <a:t>z</a:t>
              </a:r>
              <a:r>
                <a:rPr lang="en-US" altLang="zh-CN" sz="800" baseline="-25000" dirty="0" err="1"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sp>
          <p:nvSpPr>
            <p:cNvPr id="20" name="TextBox 19"/>
            <p:cNvSpPr txBox="1"/>
            <p:nvPr/>
          </p:nvSpPr>
          <p:spPr>
            <a:xfrm>
              <a:off x="2909789" y="2528824"/>
              <a:ext cx="285753" cy="487819"/>
            </a:xfrm>
            <a:prstGeom prst="rect">
              <a:avLst/>
            </a:prstGeom>
            <a:noFill/>
          </p:spPr>
          <p:txBody>
            <a:bodyPr wrap="square" rtlCol="0">
              <a:spAutoFit/>
            </a:bodyPr>
            <a:lstStyle/>
            <a:p>
              <a:r>
                <a:rPr lang="en-US" altLang="zh-CN" sz="800" dirty="0" smtClean="0">
                  <a:latin typeface="Times New Roman" pitchFamily="18" charset="0"/>
                  <a:cs typeface="Times New Roman" pitchFamily="18" charset="0"/>
                </a:rPr>
                <a:t>k</a:t>
              </a:r>
              <a:endParaRPr lang="zh-CN" altLang="en-US" sz="800" baseline="-25000" dirty="0">
                <a:latin typeface="Times New Roman" pitchFamily="18" charset="0"/>
                <a:cs typeface="Times New Roman" pitchFamily="18" charset="0"/>
              </a:endParaRPr>
            </a:p>
          </p:txBody>
        </p:sp>
        <p:sp>
          <p:nvSpPr>
            <p:cNvPr id="21" name="TextBox 20"/>
            <p:cNvSpPr txBox="1"/>
            <p:nvPr/>
          </p:nvSpPr>
          <p:spPr>
            <a:xfrm>
              <a:off x="857226" y="4713197"/>
              <a:ext cx="500067" cy="487819"/>
            </a:xfrm>
            <a:prstGeom prst="rect">
              <a:avLst/>
            </a:prstGeom>
            <a:noFill/>
          </p:spPr>
          <p:txBody>
            <a:bodyPr wrap="square" lIns="0" rIns="0" rtlCol="0">
              <a:spAutoFit/>
            </a:bodyPr>
            <a:lstStyle/>
            <a:p>
              <a:r>
                <a:rPr lang="en-US" altLang="zh-CN" sz="800" dirty="0" smtClean="0">
                  <a:latin typeface="Times New Roman" pitchFamily="18" charset="0"/>
                  <a:cs typeface="Times New Roman" pitchFamily="18" charset="0"/>
                </a:rPr>
                <a:t>m</a:t>
              </a:r>
              <a:r>
                <a:rPr lang="en-US" altLang="zh-CN" sz="800" baseline="-25000" dirty="0"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cxnSp>
          <p:nvCxnSpPr>
            <p:cNvPr id="22" name="曲线连接符 21"/>
            <p:cNvCxnSpPr>
              <a:stCxn id="9" idx="3"/>
              <a:endCxn id="7" idx="6"/>
            </p:cNvCxnSpPr>
            <p:nvPr/>
          </p:nvCxnSpPr>
          <p:spPr>
            <a:xfrm flipH="1" flipV="1">
              <a:off x="2000232" y="3286124"/>
              <a:ext cx="68066" cy="784132"/>
            </a:xfrm>
            <a:prstGeom prst="curvedConnector3">
              <a:avLst>
                <a:gd name="adj1" fmla="val -335850"/>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7" idx="2"/>
              <a:endCxn id="9" idx="1"/>
            </p:cNvCxnSpPr>
            <p:nvPr/>
          </p:nvCxnSpPr>
          <p:spPr>
            <a:xfrm rot="10800000" flipV="1">
              <a:off x="1496794" y="3286124"/>
              <a:ext cx="71438" cy="784132"/>
            </a:xfrm>
            <a:prstGeom prst="curvedConnector3">
              <a:avLst>
                <a:gd name="adj1" fmla="val 4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35692" y="3427315"/>
              <a:ext cx="428627" cy="487819"/>
            </a:xfrm>
            <a:prstGeom prst="rect">
              <a:avLst/>
            </a:prstGeom>
            <a:noFill/>
          </p:spPr>
          <p:txBody>
            <a:bodyPr wrap="square" lIns="0" rIns="0" rtlCol="0">
              <a:spAutoFit/>
            </a:bodyPr>
            <a:lstStyle/>
            <a:p>
              <a:r>
                <a:rPr lang="zh-CN" altLang="zh-CN" sz="800" dirty="0" smtClean="0">
                  <a:latin typeface="Times New Roman" pitchFamily="18" charset="0"/>
                  <a:cs typeface="Times New Roman" pitchFamily="18" charset="0"/>
                </a:rPr>
                <a:t>σ</a:t>
              </a:r>
              <a:r>
                <a:rPr lang="en-US" altLang="zh-CN" sz="800" baseline="-25000" dirty="0" err="1"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sp>
          <p:nvSpPr>
            <p:cNvPr id="25" name="椭圆 24"/>
            <p:cNvSpPr/>
            <p:nvPr/>
          </p:nvSpPr>
          <p:spPr>
            <a:xfrm>
              <a:off x="5357818" y="492751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800" dirty="0" smtClean="0">
                  <a:solidFill>
                    <a:schemeClr val="tx1"/>
                  </a:solidFill>
                  <a:latin typeface="Times New Roman" pitchFamily="18" charset="0"/>
                  <a:cs typeface="Times New Roman" pitchFamily="18" charset="0"/>
                </a:rPr>
                <a:t>h</a:t>
              </a:r>
              <a:r>
                <a:rPr lang="en-US" altLang="zh-CN" sz="800" baseline="30000" dirty="0" smtClean="0">
                  <a:solidFill>
                    <a:schemeClr val="tx1"/>
                  </a:solidFill>
                  <a:latin typeface="Times New Roman" pitchFamily="18" charset="0"/>
                  <a:cs typeface="Times New Roman" pitchFamily="18" charset="0"/>
                </a:rPr>
                <a:t>-1</a:t>
              </a:r>
              <a:endParaRPr lang="zh-CN" altLang="en-US" sz="800" baseline="30000" dirty="0">
                <a:solidFill>
                  <a:schemeClr val="tx1"/>
                </a:solidFill>
                <a:latin typeface="Times New Roman" pitchFamily="18" charset="0"/>
                <a:cs typeface="Times New Roman" pitchFamily="18" charset="0"/>
              </a:endParaRPr>
            </a:p>
          </p:txBody>
        </p:sp>
        <p:sp>
          <p:nvSpPr>
            <p:cNvPr id="26" name="椭圆 25"/>
            <p:cNvSpPr/>
            <p:nvPr/>
          </p:nvSpPr>
          <p:spPr>
            <a:xfrm>
              <a:off x="5357818" y="3855942"/>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1"/>
            <a:lstStyle/>
            <a:p>
              <a:pPr algn="ctr"/>
              <a:r>
                <a:rPr lang="en-US" altLang="zh-CN" sz="800" dirty="0" smtClean="0">
                  <a:solidFill>
                    <a:schemeClr val="tx1"/>
                  </a:solidFill>
                  <a:latin typeface="Times New Roman" pitchFamily="18" charset="0"/>
                  <a:cs typeface="Times New Roman" pitchFamily="18" charset="0"/>
                </a:rPr>
                <a:t>g</a:t>
              </a:r>
              <a:endParaRPr lang="zh-CN" altLang="en-US" sz="800" dirty="0">
                <a:solidFill>
                  <a:schemeClr val="tx1"/>
                </a:solidFill>
                <a:latin typeface="Times New Roman" pitchFamily="18" charset="0"/>
                <a:cs typeface="Times New Roman" pitchFamily="18" charset="0"/>
              </a:endParaRPr>
            </a:p>
          </p:txBody>
        </p:sp>
        <p:cxnSp>
          <p:nvCxnSpPr>
            <p:cNvPr id="27" name="直接箭头连接符 26"/>
            <p:cNvCxnSpPr>
              <a:endCxn id="26" idx="0"/>
            </p:cNvCxnSpPr>
            <p:nvPr/>
          </p:nvCxnSpPr>
          <p:spPr>
            <a:xfrm rot="16200000" flipH="1">
              <a:off x="5108628" y="3390752"/>
              <a:ext cx="928694"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701284" y="4356009"/>
              <a:ext cx="428627" cy="487819"/>
            </a:xfrm>
            <a:prstGeom prst="rect">
              <a:avLst/>
            </a:prstGeom>
            <a:noFill/>
          </p:spPr>
          <p:txBody>
            <a:bodyPr wrap="square" lIns="0" rIns="0" rtlCol="0">
              <a:spAutoFit/>
            </a:bodyPr>
            <a:lstStyle/>
            <a:p>
              <a:r>
                <a:rPr lang="en-US" altLang="zh-CN" sz="800" dirty="0" err="1" smtClean="0">
                  <a:latin typeface="Times New Roman" pitchFamily="18" charset="0"/>
                  <a:cs typeface="Times New Roman" pitchFamily="18" charset="0"/>
                </a:rPr>
                <a:t>z</a:t>
              </a:r>
              <a:r>
                <a:rPr lang="en-US" altLang="zh-CN" sz="800" baseline="-25000" dirty="0" err="1"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cxnSp>
          <p:nvCxnSpPr>
            <p:cNvPr id="29" name="直接箭头连接符 28"/>
            <p:cNvCxnSpPr>
              <a:stCxn id="26" idx="4"/>
              <a:endCxn id="25" idx="0"/>
            </p:cNvCxnSpPr>
            <p:nvPr/>
          </p:nvCxnSpPr>
          <p:spPr>
            <a:xfrm rot="5400000">
              <a:off x="5254033" y="4607727"/>
              <a:ext cx="63957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572264" y="3855942"/>
              <a:ext cx="571504" cy="42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zh-CN" altLang="zh-CN" sz="800" dirty="0" smtClean="0">
                  <a:solidFill>
                    <a:schemeClr val="tx1"/>
                  </a:solidFill>
                  <a:latin typeface="Times New Roman" pitchFamily="18" charset="0"/>
                  <a:cs typeface="Times New Roman" pitchFamily="18" charset="0"/>
                </a:rPr>
                <a:t>σ</a:t>
              </a:r>
              <a:r>
                <a:rPr lang="en-US" altLang="zh-CN" sz="800" baseline="-25000" dirty="0" err="1" smtClean="0">
                  <a:solidFill>
                    <a:schemeClr val="tx1"/>
                  </a:solidFill>
                  <a:latin typeface="Times New Roman" pitchFamily="18" charset="0"/>
                  <a:cs typeface="Times New Roman" pitchFamily="18" charset="0"/>
                </a:rPr>
                <a:t>i</a:t>
              </a:r>
              <a:endParaRPr lang="zh-CN" altLang="en-US" sz="800" baseline="-25000" dirty="0">
                <a:solidFill>
                  <a:schemeClr val="tx1"/>
                </a:solidFill>
                <a:latin typeface="Times New Roman" pitchFamily="18" charset="0"/>
                <a:cs typeface="Times New Roman" pitchFamily="18" charset="0"/>
              </a:endParaRPr>
            </a:p>
          </p:txBody>
        </p:sp>
        <p:cxnSp>
          <p:nvCxnSpPr>
            <p:cNvPr id="31" name="直接箭头连接符 30"/>
            <p:cNvCxnSpPr>
              <a:stCxn id="30" idx="1"/>
              <a:endCxn id="26" idx="6"/>
            </p:cNvCxnSpPr>
            <p:nvPr/>
          </p:nvCxnSpPr>
          <p:spPr>
            <a:xfrm rot="10800000" flipV="1">
              <a:off x="5789818" y="4070256"/>
              <a:ext cx="782446" cy="1686"/>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2" name="流程图: 联系 31"/>
            <p:cNvSpPr/>
            <p:nvPr/>
          </p:nvSpPr>
          <p:spPr>
            <a:xfrm>
              <a:off x="5500694" y="3228766"/>
              <a:ext cx="108000" cy="108000"/>
            </a:xfrm>
            <a:prstGeom prst="flowChartConnector">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33" name="椭圆 32"/>
            <p:cNvSpPr/>
            <p:nvPr/>
          </p:nvSpPr>
          <p:spPr>
            <a:xfrm>
              <a:off x="6643702" y="3070124"/>
              <a:ext cx="432000" cy="43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800" dirty="0" smtClean="0">
                  <a:solidFill>
                    <a:schemeClr val="tx1"/>
                  </a:solidFill>
                  <a:latin typeface="Times New Roman" pitchFamily="18" charset="0"/>
                  <a:cs typeface="Times New Roman" pitchFamily="18" charset="0"/>
                </a:rPr>
                <a:t>f</a:t>
              </a:r>
              <a:endParaRPr lang="zh-CN" altLang="en-US" sz="800" dirty="0">
                <a:solidFill>
                  <a:schemeClr val="tx1"/>
                </a:solidFill>
                <a:latin typeface="Times New Roman" pitchFamily="18" charset="0"/>
                <a:cs typeface="Times New Roman" pitchFamily="18" charset="0"/>
              </a:endParaRPr>
            </a:p>
          </p:txBody>
        </p:sp>
        <p:cxnSp>
          <p:nvCxnSpPr>
            <p:cNvPr id="34" name="直接箭头连接符 33"/>
            <p:cNvCxnSpPr>
              <a:stCxn id="32" idx="6"/>
              <a:endCxn id="33" idx="2"/>
            </p:cNvCxnSpPr>
            <p:nvPr/>
          </p:nvCxnSpPr>
          <p:spPr>
            <a:xfrm>
              <a:off x="5608694" y="3282766"/>
              <a:ext cx="1035008" cy="335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5" name="曲线连接符 34"/>
            <p:cNvCxnSpPr>
              <a:stCxn id="30" idx="1"/>
              <a:endCxn id="33" idx="2"/>
            </p:cNvCxnSpPr>
            <p:nvPr/>
          </p:nvCxnSpPr>
          <p:spPr>
            <a:xfrm rot="10800000" flipH="1">
              <a:off x="6572264" y="3286124"/>
              <a:ext cx="71438" cy="784132"/>
            </a:xfrm>
            <a:prstGeom prst="curvedConnector3">
              <a:avLst>
                <a:gd name="adj1" fmla="val -319998"/>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30" idx="3"/>
              <a:endCxn id="33" idx="6"/>
            </p:cNvCxnSpPr>
            <p:nvPr/>
          </p:nvCxnSpPr>
          <p:spPr>
            <a:xfrm flipH="1" flipV="1">
              <a:off x="7075702" y="3286124"/>
              <a:ext cx="68066" cy="784132"/>
            </a:xfrm>
            <a:prstGeom prst="curvedConnector3">
              <a:avLst>
                <a:gd name="adj1" fmla="val -335850"/>
              </a:avLst>
            </a:prstGeom>
            <a:ln w="25400">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129911" y="3427315"/>
              <a:ext cx="428627" cy="487819"/>
            </a:xfrm>
            <a:prstGeom prst="rect">
              <a:avLst/>
            </a:prstGeom>
            <a:noFill/>
          </p:spPr>
          <p:txBody>
            <a:bodyPr wrap="square" lIns="0" rIns="0" rtlCol="0">
              <a:spAutoFit/>
            </a:bodyPr>
            <a:lstStyle/>
            <a:p>
              <a:r>
                <a:rPr lang="zh-CN" altLang="zh-CN" sz="800" dirty="0" smtClean="0">
                  <a:latin typeface="Times New Roman" pitchFamily="18" charset="0"/>
                  <a:cs typeface="Times New Roman" pitchFamily="18" charset="0"/>
                </a:rPr>
                <a:t>σ</a:t>
              </a:r>
              <a:r>
                <a:rPr lang="en-US" altLang="zh-CN" sz="800" baseline="-25000" dirty="0" err="1"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sp>
          <p:nvSpPr>
            <p:cNvPr id="38" name="TextBox 37"/>
            <p:cNvSpPr txBox="1"/>
            <p:nvPr/>
          </p:nvSpPr>
          <p:spPr>
            <a:xfrm>
              <a:off x="7262641" y="3427315"/>
              <a:ext cx="714380" cy="487819"/>
            </a:xfrm>
            <a:prstGeom prst="rect">
              <a:avLst/>
            </a:prstGeom>
            <a:noFill/>
          </p:spPr>
          <p:txBody>
            <a:bodyPr wrap="square" rtlCol="0">
              <a:spAutoFit/>
            </a:bodyPr>
            <a:lstStyle/>
            <a:p>
              <a:r>
                <a:rPr lang="zh-CN" altLang="zh-CN" sz="800" dirty="0" smtClean="0">
                  <a:latin typeface="Times New Roman" pitchFamily="18" charset="0"/>
                  <a:cs typeface="Times New Roman" pitchFamily="18" charset="0"/>
                </a:rPr>
                <a:t>σ</a:t>
              </a:r>
              <a:r>
                <a:rPr lang="en-US" altLang="zh-CN" sz="800" baseline="-25000" dirty="0" smtClean="0">
                  <a:latin typeface="Times New Roman" pitchFamily="18" charset="0"/>
                  <a:cs typeface="Times New Roman" pitchFamily="18" charset="0"/>
                </a:rPr>
                <a:t>i+1</a:t>
              </a:r>
              <a:endParaRPr lang="zh-CN" altLang="en-US" sz="800" baseline="-25000" dirty="0">
                <a:latin typeface="Times New Roman" pitchFamily="18" charset="0"/>
                <a:cs typeface="Times New Roman" pitchFamily="18" charset="0"/>
              </a:endParaRPr>
            </a:p>
          </p:txBody>
        </p:sp>
        <p:sp>
          <p:nvSpPr>
            <p:cNvPr id="39" name="TextBox 38"/>
            <p:cNvSpPr txBox="1"/>
            <p:nvPr/>
          </p:nvSpPr>
          <p:spPr>
            <a:xfrm>
              <a:off x="5397723" y="2528824"/>
              <a:ext cx="285753" cy="487819"/>
            </a:xfrm>
            <a:prstGeom prst="rect">
              <a:avLst/>
            </a:prstGeom>
            <a:noFill/>
          </p:spPr>
          <p:txBody>
            <a:bodyPr wrap="square" rtlCol="0">
              <a:spAutoFit/>
            </a:bodyPr>
            <a:lstStyle/>
            <a:p>
              <a:r>
                <a:rPr lang="en-US" altLang="zh-CN" sz="800" dirty="0" smtClean="0">
                  <a:latin typeface="Times New Roman" pitchFamily="18" charset="0"/>
                  <a:cs typeface="Times New Roman" pitchFamily="18" charset="0"/>
                </a:rPr>
                <a:t>k</a:t>
              </a:r>
              <a:endParaRPr lang="zh-CN" altLang="en-US" sz="800" baseline="-25000" dirty="0">
                <a:latin typeface="Times New Roman" pitchFamily="18" charset="0"/>
                <a:cs typeface="Times New Roman" pitchFamily="18" charset="0"/>
              </a:endParaRPr>
            </a:p>
          </p:txBody>
        </p:sp>
        <p:cxnSp>
          <p:nvCxnSpPr>
            <p:cNvPr id="40" name="直接箭头连接符 39"/>
            <p:cNvCxnSpPr>
              <a:stCxn id="25" idx="6"/>
            </p:cNvCxnSpPr>
            <p:nvPr/>
          </p:nvCxnSpPr>
          <p:spPr>
            <a:xfrm>
              <a:off x="5789818" y="5143512"/>
              <a:ext cx="1928826"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18579" y="4713199"/>
              <a:ext cx="500067" cy="487819"/>
            </a:xfrm>
            <a:prstGeom prst="rect">
              <a:avLst/>
            </a:prstGeom>
            <a:noFill/>
          </p:spPr>
          <p:txBody>
            <a:bodyPr wrap="square" lIns="0" rIns="0" rtlCol="0">
              <a:spAutoFit/>
            </a:bodyPr>
            <a:lstStyle/>
            <a:p>
              <a:r>
                <a:rPr lang="en-US" altLang="zh-CN" sz="800" dirty="0" smtClean="0">
                  <a:latin typeface="Times New Roman" pitchFamily="18" charset="0"/>
                  <a:cs typeface="Times New Roman" pitchFamily="18" charset="0"/>
                </a:rPr>
                <a:t>m</a:t>
              </a:r>
              <a:r>
                <a:rPr lang="en-US" altLang="zh-CN" sz="800" baseline="-25000" dirty="0"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sp>
          <p:nvSpPr>
            <p:cNvPr id="42" name="TextBox 41"/>
            <p:cNvSpPr txBox="1"/>
            <p:nvPr/>
          </p:nvSpPr>
          <p:spPr>
            <a:xfrm>
              <a:off x="4211437" y="4713199"/>
              <a:ext cx="428627" cy="487819"/>
            </a:xfrm>
            <a:prstGeom prst="rect">
              <a:avLst/>
            </a:prstGeom>
            <a:noFill/>
          </p:spPr>
          <p:txBody>
            <a:bodyPr wrap="square" lIns="0" rIns="0" rtlCol="0">
              <a:spAutoFit/>
            </a:bodyPr>
            <a:lstStyle/>
            <a:p>
              <a:r>
                <a:rPr lang="en-US" altLang="zh-CN" sz="800" dirty="0" err="1" smtClean="0">
                  <a:latin typeface="Times New Roman" pitchFamily="18" charset="0"/>
                  <a:cs typeface="Times New Roman" pitchFamily="18" charset="0"/>
                </a:rPr>
                <a:t>c</a:t>
              </a:r>
              <a:r>
                <a:rPr lang="en-US" altLang="zh-CN" sz="800" baseline="-25000" dirty="0" err="1" smtClean="0">
                  <a:latin typeface="Times New Roman" pitchFamily="18" charset="0"/>
                  <a:cs typeface="Times New Roman" pitchFamily="18" charset="0"/>
                </a:rPr>
                <a:t>i</a:t>
              </a:r>
              <a:endParaRPr lang="zh-CN" altLang="en-US" sz="800" baseline="-25000"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3" name="灯片编号占位符 42"/>
          <p:cNvSpPr>
            <a:spLocks noGrp="1"/>
          </p:cNvSpPr>
          <p:nvPr>
            <p:ph type="sldNum" sz="quarter" idx="10"/>
          </p:nvPr>
        </p:nvSpPr>
        <p:spPr/>
        <p:txBody>
          <a:bodyPr/>
          <a:lstStyle/>
          <a:p>
            <a:pPr>
              <a:defRPr/>
            </a:pPr>
            <a:fld id="{17B7F836-6F9F-42A8-9450-B93EA774C316}" type="slidenum">
              <a:rPr lang="zh-CN" altLang="en-US" smtClean="0"/>
              <a:pPr>
                <a:defRPr/>
              </a:pPr>
              <a:t>9</a:t>
            </a:fld>
            <a:endParaRPr lang="en-US" altLang="zh-CN" dirty="0"/>
          </a:p>
        </p:txBody>
      </p:sp>
      <p:sp>
        <p:nvSpPr>
          <p:cNvPr id="44" name="流程图: 可选过程 43">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altLang="zh-CN" sz="1000" dirty="0" smtClean="0"/>
              <a:t>1. </a:t>
            </a:r>
            <a:r>
              <a:rPr lang="zh-CN" altLang="en-US" sz="1000" dirty="0" smtClean="0">
                <a:latin typeface="楷体" pitchFamily="49" charset="-122"/>
                <a:ea typeface="楷体" pitchFamily="49" charset="-122"/>
              </a:rPr>
              <a:t>流密码</a:t>
            </a:r>
            <a:r>
              <a:rPr lang="zh-CN" altLang="en-US" sz="1000" dirty="0">
                <a:latin typeface="楷体" pitchFamily="49" charset="-122"/>
                <a:ea typeface="楷体" pitchFamily="49" charset="-122"/>
              </a:rPr>
              <a:t>的概念</a:t>
            </a:r>
          </a:p>
        </p:txBody>
      </p:sp>
      <p:sp>
        <p:nvSpPr>
          <p:cNvPr id="45" name="流程图: 可选过程 44">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2. </a:t>
            </a:r>
            <a:r>
              <a:rPr lang="zh-CN" altLang="en-US" sz="1000" dirty="0" smtClean="0">
                <a:latin typeface="楷体" pitchFamily="49" charset="-122"/>
                <a:ea typeface="楷体" pitchFamily="49" charset="-122"/>
              </a:rPr>
              <a:t>反馈移位寄存器</a:t>
            </a:r>
            <a:endParaRPr lang="zh-CN" altLang="en-US" sz="1000" dirty="0">
              <a:latin typeface="楷体" pitchFamily="49" charset="-122"/>
              <a:ea typeface="楷体" pitchFamily="49" charset="-122"/>
            </a:endParaRPr>
          </a:p>
        </p:txBody>
      </p:sp>
      <p:sp>
        <p:nvSpPr>
          <p:cNvPr id="46" name="流程图: 可选过程 45">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 </a:t>
            </a:r>
            <a:r>
              <a:rPr lang="zh-CN" altLang="en-US" sz="1000" dirty="0" smtClean="0">
                <a:latin typeface="楷体" pitchFamily="49" charset="-122"/>
                <a:ea typeface="楷体" pitchFamily="49" charset="-122"/>
              </a:rPr>
              <a:t>其它</a:t>
            </a:r>
            <a:r>
              <a:rPr lang="zh-CN" altLang="en-US" sz="1000" dirty="0">
                <a:latin typeface="楷体" pitchFamily="49" charset="-122"/>
                <a:ea typeface="楷体" pitchFamily="49" charset="-122"/>
              </a:rPr>
              <a:t>流密码介绍</a:t>
            </a:r>
          </a:p>
        </p:txBody>
      </p:sp>
      <p:sp>
        <p:nvSpPr>
          <p:cNvPr id="47" name="流程图: 可选过程 46">
            <a:hlinkClick r:id="rId5" action="ppaction://hlinksldjump"/>
          </p:cNvPr>
          <p:cNvSpPr/>
          <p:nvPr/>
        </p:nvSpPr>
        <p:spPr>
          <a:xfrm>
            <a:off x="4293259"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伪</a:t>
            </a:r>
            <a:r>
              <a:rPr lang="zh-CN" altLang="zh-CN" sz="1000" dirty="0">
                <a:latin typeface="楷体" pitchFamily="49" charset="-122"/>
                <a:ea typeface="楷体" pitchFamily="49" charset="-122"/>
              </a:rPr>
              <a:t>随机比特</a:t>
            </a:r>
            <a:r>
              <a:rPr lang="en-US" altLang="zh-CN" sz="1000" dirty="0">
                <a:latin typeface="楷体" pitchFamily="49" charset="-122"/>
                <a:ea typeface="楷体" pitchFamily="49" charset="-122"/>
              </a:rPr>
              <a:t>/</a:t>
            </a:r>
            <a:r>
              <a:rPr lang="zh-CN" altLang="zh-CN" sz="1000" dirty="0">
                <a:latin typeface="楷体" pitchFamily="49" charset="-122"/>
                <a:ea typeface="楷体" pitchFamily="49" charset="-122"/>
              </a:rPr>
              <a:t>序列</a:t>
            </a:r>
          </a:p>
        </p:txBody>
      </p:sp>
    </p:spTree>
    <p:extLst>
      <p:ext uri="{BB962C8B-B14F-4D97-AF65-F5344CB8AC3E}">
        <p14:creationId xmlns:p14="http://schemas.microsoft.com/office/powerpoint/2010/main" val="15843089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随机序列统计量</a:t>
            </a:r>
            <a:r>
              <a:rPr lang="en-US" altLang="zh-CN" dirty="0" err="1" smtClean="0"/>
              <a:t>X</a:t>
            </a:r>
            <a:r>
              <a:rPr lang="en-US" altLang="zh-CN" baseline="-25000" dirty="0" err="1" smtClean="0"/>
              <a:t>u</a:t>
            </a:r>
            <a:r>
              <a:rPr lang="zh-CN" altLang="en-US" dirty="0" smtClean="0"/>
              <a:t>的期望和方差</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t>统计量</a:t>
            </a:r>
            <a:r>
              <a:rPr lang="en-US" altLang="zh-CN" dirty="0" err="1" smtClean="0"/>
              <a:t>Z</a:t>
            </a:r>
            <a:r>
              <a:rPr lang="en-US" altLang="zh-CN" baseline="-25000" dirty="0" err="1" smtClean="0"/>
              <a:t>u</a:t>
            </a:r>
            <a:r>
              <a:rPr lang="en-US" altLang="zh-CN" dirty="0" smtClean="0"/>
              <a:t>=(</a:t>
            </a:r>
            <a:r>
              <a:rPr lang="en-US" altLang="zh-CN" dirty="0" err="1" smtClean="0"/>
              <a:t>X</a:t>
            </a:r>
            <a:r>
              <a:rPr lang="en-US" altLang="zh-CN" baseline="-25000" dirty="0" err="1" smtClean="0"/>
              <a:t>u</a:t>
            </a:r>
            <a:r>
              <a:rPr lang="en-US" altLang="zh-CN" dirty="0" smtClean="0"/>
              <a:t>-</a:t>
            </a:r>
            <a:r>
              <a:rPr lang="el-GR" altLang="zh-CN" dirty="0" smtClean="0">
                <a:latin typeface="Times New Roman"/>
                <a:cs typeface="Times New Roman"/>
              </a:rPr>
              <a:t>μ</a:t>
            </a:r>
            <a:r>
              <a:rPr lang="en-US" altLang="zh-CN" dirty="0" smtClean="0"/>
              <a:t>)/</a:t>
            </a:r>
            <a:r>
              <a:rPr lang="el-GR" altLang="zh-CN" dirty="0" smtClean="0">
                <a:latin typeface="Times New Roman"/>
                <a:cs typeface="Times New Roman"/>
              </a:rPr>
              <a:t>σ</a:t>
            </a:r>
            <a:r>
              <a:rPr lang="zh-CN" altLang="en-US" dirty="0" smtClean="0">
                <a:latin typeface="Times New Roman"/>
                <a:cs typeface="Times New Roman"/>
              </a:rPr>
              <a:t>近似地服从</a:t>
            </a:r>
            <a:r>
              <a:rPr lang="en-US" altLang="zh-CN" dirty="0" smtClean="0">
                <a:latin typeface="Times New Roman"/>
                <a:cs typeface="Times New Roman"/>
              </a:rPr>
              <a:t>N(0,1)</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698256701"/>
              </p:ext>
            </p:extLst>
          </p:nvPr>
        </p:nvGraphicFramePr>
        <p:xfrm>
          <a:off x="1619672" y="1916832"/>
          <a:ext cx="6096000" cy="3566160"/>
        </p:xfrm>
        <a:graphic>
          <a:graphicData uri="http://schemas.openxmlformats.org/drawingml/2006/table">
            <a:tbl>
              <a:tblPr firstRow="1" bandRow="1">
                <a:tableStyleId>{5C22544A-7EE6-4342-B048-85BDC9FD1C3A}</a:tableStyleId>
              </a:tblPr>
              <a:tblGrid>
                <a:gridCol w="571504"/>
                <a:gridCol w="1460496"/>
                <a:gridCol w="1016000"/>
                <a:gridCol w="595338"/>
                <a:gridCol w="1436662"/>
                <a:gridCol w="1016000"/>
              </a:tblGrid>
              <a:tr h="370840">
                <a:tc>
                  <a:txBody>
                    <a:bodyPr/>
                    <a:lstStyle/>
                    <a:p>
                      <a:pPr algn="ctr"/>
                      <a:r>
                        <a:rPr lang="en-US" altLang="zh-CN" sz="2000" b="0" dirty="0" smtClean="0">
                          <a:solidFill>
                            <a:schemeClr val="tx1"/>
                          </a:solidFill>
                          <a:latin typeface="Times New Roman" pitchFamily="18" charset="0"/>
                          <a:cs typeface="Times New Roman" pitchFamily="18" charset="0"/>
                        </a:rPr>
                        <a:t>L</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l-GR" altLang="zh-CN" sz="2000" b="0" dirty="0" smtClean="0">
                          <a:solidFill>
                            <a:schemeClr val="tx1"/>
                          </a:solidFill>
                          <a:latin typeface="Times New Roman" pitchFamily="18" charset="0"/>
                          <a:cs typeface="Times New Roman" pitchFamily="18" charset="0"/>
                        </a:rPr>
                        <a:t>μ</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l-GR" altLang="zh-CN" sz="2000" b="0" dirty="0" smtClean="0">
                          <a:solidFill>
                            <a:schemeClr val="tx1"/>
                          </a:solidFill>
                          <a:latin typeface="Times New Roman" pitchFamily="18" charset="0"/>
                          <a:cs typeface="Times New Roman" pitchFamily="18" charset="0"/>
                        </a:rPr>
                        <a:t>σ</a:t>
                      </a:r>
                      <a:r>
                        <a:rPr lang="en-US" altLang="zh-CN" sz="2000" b="0" baseline="30000" dirty="0" smtClean="0">
                          <a:solidFill>
                            <a:schemeClr val="tx1"/>
                          </a:solidFill>
                          <a:latin typeface="Times New Roman" pitchFamily="18" charset="0"/>
                          <a:cs typeface="Times New Roman" pitchFamily="18" charset="0"/>
                        </a:rPr>
                        <a:t>2</a:t>
                      </a:r>
                      <a:endParaRPr lang="zh-CN" altLang="en-US" sz="2000" b="0" baseline="3000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L</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l-GR" altLang="zh-CN" sz="2000" b="0" dirty="0" smtClean="0">
                          <a:solidFill>
                            <a:schemeClr val="tx1"/>
                          </a:solidFill>
                          <a:latin typeface="Times New Roman" pitchFamily="18" charset="0"/>
                          <a:cs typeface="Times New Roman" pitchFamily="18" charset="0"/>
                        </a:rPr>
                        <a:t>μ</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l-GR" altLang="zh-CN" sz="2000" b="0" dirty="0" smtClean="0">
                          <a:solidFill>
                            <a:schemeClr val="tx1"/>
                          </a:solidFill>
                          <a:latin typeface="Times New Roman" pitchFamily="18" charset="0"/>
                          <a:cs typeface="Times New Roman" pitchFamily="18" charset="0"/>
                        </a:rPr>
                        <a:t>σ</a:t>
                      </a:r>
                      <a:r>
                        <a:rPr lang="en-US" altLang="zh-CN" sz="2000" b="0" baseline="30000" dirty="0" smtClean="0">
                          <a:solidFill>
                            <a:schemeClr val="tx1"/>
                          </a:solidFill>
                          <a:latin typeface="Times New Roman" pitchFamily="18" charset="0"/>
                          <a:cs typeface="Times New Roman" pitchFamily="18" charset="0"/>
                        </a:rPr>
                        <a:t>2</a:t>
                      </a:r>
                      <a:endParaRPr lang="zh-CN" altLang="en-US" sz="2000" b="0" baseline="30000" dirty="0">
                        <a:solidFill>
                          <a:schemeClr val="tx1"/>
                        </a:solidFill>
                        <a:latin typeface="Times New Roman" pitchFamily="18" charset="0"/>
                        <a:cs typeface="Times New Roman" pitchFamily="18" charset="0"/>
                      </a:endParaRPr>
                    </a:p>
                  </a:txBody>
                  <a:tcPr/>
                </a:tc>
              </a:tr>
              <a:tr h="370840">
                <a:tc>
                  <a:txBody>
                    <a:bodyPr/>
                    <a:lstStyle/>
                    <a:p>
                      <a:pPr algn="ctr"/>
                      <a:r>
                        <a:rPr lang="en-US" altLang="zh-CN" sz="2000" b="0" dirty="0" smtClean="0">
                          <a:solidFill>
                            <a:schemeClr val="tx1"/>
                          </a:solidFill>
                          <a:latin typeface="Times New Roman" pitchFamily="18" charset="0"/>
                          <a:cs typeface="Times New Roman" pitchFamily="18" charset="0"/>
                        </a:rPr>
                        <a:t>1</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0.732 649 5</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0.690</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9</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8.176 424 8</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3.311</a:t>
                      </a:r>
                      <a:endParaRPr lang="zh-CN" altLang="en-US" sz="2000" b="0" dirty="0">
                        <a:solidFill>
                          <a:schemeClr val="tx1"/>
                        </a:solidFill>
                        <a:latin typeface="Times New Roman" pitchFamily="18" charset="0"/>
                        <a:cs typeface="Times New Roman" pitchFamily="18" charset="0"/>
                      </a:endParaRPr>
                    </a:p>
                  </a:txBody>
                  <a:tcPr/>
                </a:tc>
              </a:tr>
              <a:tr h="370840">
                <a:tc>
                  <a:txBody>
                    <a:bodyPr/>
                    <a:lstStyle/>
                    <a:p>
                      <a:pPr algn="ctr"/>
                      <a:r>
                        <a:rPr lang="en-US" altLang="zh-CN" sz="2000" b="0" dirty="0" smtClean="0">
                          <a:solidFill>
                            <a:schemeClr val="tx1"/>
                          </a:solidFill>
                          <a:latin typeface="Times New Roman" pitchFamily="18" charset="0"/>
                          <a:cs typeface="Times New Roman" pitchFamily="18" charset="0"/>
                        </a:rPr>
                        <a:t>2</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1.537 438 3</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1.338</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10</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9.172 324 3</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3.356</a:t>
                      </a:r>
                      <a:endParaRPr lang="zh-CN" altLang="en-US" sz="2000" b="0" dirty="0">
                        <a:solidFill>
                          <a:schemeClr val="tx1"/>
                        </a:solidFill>
                        <a:latin typeface="Times New Roman" pitchFamily="18" charset="0"/>
                        <a:cs typeface="Times New Roman" pitchFamily="18" charset="0"/>
                      </a:endParaRPr>
                    </a:p>
                  </a:txBody>
                  <a:tcPr/>
                </a:tc>
              </a:tr>
              <a:tr h="370840">
                <a:tc>
                  <a:txBody>
                    <a:bodyPr/>
                    <a:lstStyle/>
                    <a:p>
                      <a:pPr algn="ctr"/>
                      <a:r>
                        <a:rPr lang="en-US" altLang="zh-CN" sz="2000" b="0" dirty="0" smtClean="0">
                          <a:solidFill>
                            <a:schemeClr val="tx1"/>
                          </a:solidFill>
                          <a:latin typeface="Times New Roman" pitchFamily="18" charset="0"/>
                          <a:cs typeface="Times New Roman" pitchFamily="18" charset="0"/>
                        </a:rPr>
                        <a:t>3</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2.401 606 8</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1.901</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11</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10.170 032</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3.384</a:t>
                      </a:r>
                      <a:endParaRPr lang="zh-CN" altLang="en-US" sz="2000" b="0" dirty="0">
                        <a:solidFill>
                          <a:schemeClr val="tx1"/>
                        </a:solidFill>
                        <a:latin typeface="Times New Roman" pitchFamily="18" charset="0"/>
                        <a:cs typeface="Times New Roman" pitchFamily="18" charset="0"/>
                      </a:endParaRPr>
                    </a:p>
                  </a:txBody>
                  <a:tcPr/>
                </a:tc>
              </a:tr>
              <a:tr h="370840">
                <a:tc>
                  <a:txBody>
                    <a:bodyPr/>
                    <a:lstStyle/>
                    <a:p>
                      <a:pPr algn="ctr"/>
                      <a:r>
                        <a:rPr lang="en-US" altLang="zh-CN" sz="2000" b="0" dirty="0" smtClean="0">
                          <a:solidFill>
                            <a:schemeClr val="tx1"/>
                          </a:solidFill>
                          <a:latin typeface="Times New Roman" pitchFamily="18" charset="0"/>
                          <a:cs typeface="Times New Roman" pitchFamily="18" charset="0"/>
                        </a:rPr>
                        <a:t>4</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3.311 224 7</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2.358</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12</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11.168 765</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3.401</a:t>
                      </a:r>
                      <a:endParaRPr lang="zh-CN" altLang="en-US" sz="2000" b="0" dirty="0">
                        <a:solidFill>
                          <a:schemeClr val="tx1"/>
                        </a:solidFill>
                        <a:latin typeface="Times New Roman" pitchFamily="18" charset="0"/>
                        <a:cs typeface="Times New Roman" pitchFamily="18" charset="0"/>
                      </a:endParaRPr>
                    </a:p>
                  </a:txBody>
                  <a:tcPr/>
                </a:tc>
              </a:tr>
              <a:tr h="370840">
                <a:tc>
                  <a:txBody>
                    <a:bodyPr/>
                    <a:lstStyle/>
                    <a:p>
                      <a:pPr algn="ctr"/>
                      <a:r>
                        <a:rPr lang="en-US" altLang="zh-CN" sz="2000" b="0" dirty="0" smtClean="0">
                          <a:solidFill>
                            <a:schemeClr val="tx1"/>
                          </a:solidFill>
                          <a:latin typeface="Times New Roman" pitchFamily="18" charset="0"/>
                          <a:cs typeface="Times New Roman" pitchFamily="18" charset="0"/>
                        </a:rPr>
                        <a:t>5</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4.253 426 6</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2.705</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13</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12.168 070</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3.410</a:t>
                      </a:r>
                      <a:endParaRPr lang="zh-CN" altLang="en-US" sz="2000" b="0" dirty="0">
                        <a:solidFill>
                          <a:schemeClr val="tx1"/>
                        </a:solidFill>
                        <a:latin typeface="Times New Roman" pitchFamily="18" charset="0"/>
                        <a:cs typeface="Times New Roman" pitchFamily="18" charset="0"/>
                      </a:endParaRPr>
                    </a:p>
                  </a:txBody>
                  <a:tcPr/>
                </a:tc>
              </a:tr>
              <a:tr h="370840">
                <a:tc>
                  <a:txBody>
                    <a:bodyPr/>
                    <a:lstStyle/>
                    <a:p>
                      <a:pPr algn="ctr"/>
                      <a:r>
                        <a:rPr lang="en-US" altLang="zh-CN" sz="2000" b="0" dirty="0" smtClean="0">
                          <a:solidFill>
                            <a:schemeClr val="tx1"/>
                          </a:solidFill>
                          <a:latin typeface="Times New Roman" pitchFamily="18" charset="0"/>
                          <a:cs typeface="Times New Roman" pitchFamily="18" charset="0"/>
                        </a:rPr>
                        <a:t>6</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5.217 705 2</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2.954</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14</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13.167 693</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3.416</a:t>
                      </a:r>
                      <a:endParaRPr lang="zh-CN" altLang="en-US" sz="2000" b="0" dirty="0">
                        <a:solidFill>
                          <a:schemeClr val="tx1"/>
                        </a:solidFill>
                        <a:latin typeface="Times New Roman" pitchFamily="18" charset="0"/>
                        <a:cs typeface="Times New Roman" pitchFamily="18" charset="0"/>
                      </a:endParaRPr>
                    </a:p>
                  </a:txBody>
                  <a:tcPr/>
                </a:tc>
              </a:tr>
              <a:tr h="370840">
                <a:tc>
                  <a:txBody>
                    <a:bodyPr/>
                    <a:lstStyle/>
                    <a:p>
                      <a:pPr algn="ctr"/>
                      <a:r>
                        <a:rPr lang="en-US" altLang="zh-CN" sz="2000" b="0" dirty="0" smtClean="0">
                          <a:solidFill>
                            <a:schemeClr val="tx1"/>
                          </a:solidFill>
                          <a:latin typeface="Times New Roman" pitchFamily="18" charset="0"/>
                          <a:cs typeface="Times New Roman" pitchFamily="18" charset="0"/>
                        </a:rPr>
                        <a:t>7</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6.196 250 7</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3.125</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15</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14.167 488</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3.419</a:t>
                      </a:r>
                      <a:endParaRPr lang="zh-CN" altLang="en-US" sz="2000" b="0" dirty="0">
                        <a:solidFill>
                          <a:schemeClr val="tx1"/>
                        </a:solidFill>
                        <a:latin typeface="Times New Roman" pitchFamily="18" charset="0"/>
                        <a:cs typeface="Times New Roman" pitchFamily="18" charset="0"/>
                      </a:endParaRPr>
                    </a:p>
                  </a:txBody>
                  <a:tcPr/>
                </a:tc>
              </a:tr>
              <a:tr h="370840">
                <a:tc>
                  <a:txBody>
                    <a:bodyPr/>
                    <a:lstStyle/>
                    <a:p>
                      <a:pPr algn="ctr"/>
                      <a:r>
                        <a:rPr lang="en-US" altLang="zh-CN" sz="2000" b="0" dirty="0" smtClean="0">
                          <a:solidFill>
                            <a:schemeClr val="tx1"/>
                          </a:solidFill>
                          <a:latin typeface="Times New Roman" pitchFamily="18" charset="0"/>
                          <a:cs typeface="Times New Roman" pitchFamily="18" charset="0"/>
                        </a:rPr>
                        <a:t>8</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7.183 665 6</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3.238</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16</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15.167 379</a:t>
                      </a:r>
                      <a:endParaRPr lang="zh-CN" altLang="en-US" sz="2000" b="0" dirty="0">
                        <a:solidFill>
                          <a:schemeClr val="tx1"/>
                        </a:solidFill>
                        <a:latin typeface="Times New Roman" pitchFamily="18" charset="0"/>
                        <a:cs typeface="Times New Roman" pitchFamily="18" charset="0"/>
                      </a:endParaRPr>
                    </a:p>
                  </a:txBody>
                  <a:tcPr/>
                </a:tc>
                <a:tc>
                  <a:txBody>
                    <a:bodyPr/>
                    <a:lstStyle/>
                    <a:p>
                      <a:pPr algn="ctr"/>
                      <a:r>
                        <a:rPr lang="en-US" altLang="zh-CN" sz="2000" b="0" dirty="0" smtClean="0">
                          <a:solidFill>
                            <a:schemeClr val="tx1"/>
                          </a:solidFill>
                          <a:latin typeface="Times New Roman" pitchFamily="18" charset="0"/>
                          <a:cs typeface="Times New Roman" pitchFamily="18" charset="0"/>
                        </a:rPr>
                        <a:t>3.421</a:t>
                      </a:r>
                      <a:endParaRPr lang="zh-CN" altLang="en-US" sz="2000" b="0" dirty="0">
                        <a:solidFill>
                          <a:schemeClr val="tx1"/>
                        </a:solidFill>
                        <a:latin typeface="Times New Roman" pitchFamily="18" charset="0"/>
                        <a:cs typeface="Times New Roman" pitchFamily="18" charset="0"/>
                      </a:endParaRPr>
                    </a:p>
                  </a:txBody>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90</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79688977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en-US"/>
          </a:p>
        </p:txBody>
      </p:sp>
      <p:sp>
        <p:nvSpPr>
          <p:cNvPr id="3" name="内容占位符 2"/>
          <p:cNvSpPr>
            <a:spLocks noGrp="1"/>
          </p:cNvSpPr>
          <p:nvPr>
            <p:ph idx="1"/>
          </p:nvPr>
        </p:nvSpPr>
        <p:spPr/>
        <p:txBody>
          <a:bodyPr>
            <a:noAutofit/>
          </a:bodyPr>
          <a:lstStyle/>
          <a:p>
            <a:r>
              <a:rPr lang="en-US" altLang="zh-CN" sz="2400" dirty="0" smtClean="0"/>
              <a:t>7</a:t>
            </a:r>
            <a:r>
              <a:rPr lang="zh-CN" altLang="en-US" sz="2400" dirty="0" smtClean="0"/>
              <a:t>、离散傅立叶谱测试 </a:t>
            </a:r>
            <a:r>
              <a:rPr lang="en-US" altLang="zh-CN" sz="2400" dirty="0" smtClean="0"/>
              <a:t>The Discrete Fourier Transform (Spectral) Test</a:t>
            </a:r>
          </a:p>
          <a:p>
            <a:pPr lvl="1"/>
            <a:r>
              <a:rPr lang="zh-CN" altLang="en-US" sz="2000" dirty="0" smtClean="0"/>
              <a:t>目的：计算离散傅立叶谱的尖峰高度，并据此测试序列的周期特性</a:t>
            </a:r>
            <a:endParaRPr lang="en-US" altLang="zh-CN" sz="2000" dirty="0" smtClean="0"/>
          </a:p>
          <a:p>
            <a:pPr lvl="1"/>
            <a:endParaRPr lang="en-US" altLang="zh-CN" sz="2000" dirty="0" smtClean="0"/>
          </a:p>
          <a:p>
            <a:r>
              <a:rPr lang="en-US" altLang="zh-CN" sz="2400" dirty="0" smtClean="0"/>
              <a:t>8</a:t>
            </a:r>
            <a:r>
              <a:rPr lang="zh-CN" altLang="en-US" sz="2400" dirty="0" smtClean="0"/>
              <a:t>、非重叠模板匹配测试 </a:t>
            </a:r>
            <a:r>
              <a:rPr lang="en-US" altLang="zh-CN" sz="2400" dirty="0" smtClean="0"/>
              <a:t>Non-overlapping Template Matching Test</a:t>
            </a:r>
          </a:p>
          <a:p>
            <a:pPr lvl="1"/>
            <a:r>
              <a:rPr lang="zh-CN" altLang="en-US" sz="2000" dirty="0" smtClean="0"/>
              <a:t>目的：测试预先定义的非周期模板在序列中的出现次数是否过多或过少</a:t>
            </a:r>
            <a:endParaRPr lang="en-US" altLang="zh-CN" sz="2000" dirty="0" smtClean="0"/>
          </a:p>
          <a:p>
            <a:pPr lvl="1"/>
            <a:endParaRPr lang="en-US" altLang="zh-CN" sz="2000" dirty="0" smtClean="0"/>
          </a:p>
          <a:p>
            <a:r>
              <a:rPr lang="en-US" altLang="zh-CN" sz="2400" dirty="0" smtClean="0"/>
              <a:t>9</a:t>
            </a:r>
            <a:r>
              <a:rPr lang="zh-CN" altLang="en-US" sz="2400" dirty="0" smtClean="0"/>
              <a:t>、重叠模板匹配测试 </a:t>
            </a:r>
            <a:r>
              <a:rPr lang="en-US" altLang="zh-CN" sz="2400" dirty="0" smtClean="0"/>
              <a:t>Overlapping Template Matching Test</a:t>
            </a:r>
          </a:p>
          <a:p>
            <a:pPr lvl="1"/>
            <a:r>
              <a:rPr lang="zh-CN" altLang="en-US" sz="2000" dirty="0" smtClean="0"/>
              <a:t>与非重叠模板匹配测试的区别是窗口每次向后滑动</a:t>
            </a:r>
            <a:r>
              <a:rPr lang="en-US" altLang="zh-CN" sz="2000" dirty="0" smtClean="0"/>
              <a:t>1</a:t>
            </a:r>
            <a:r>
              <a:rPr lang="zh-CN" altLang="en-US" sz="2000" dirty="0" smtClean="0"/>
              <a:t>个比特</a:t>
            </a:r>
            <a:endParaRPr lang="en-US" altLang="zh-CN"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0" name="流程图: 可选过程 9">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16442029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400" dirty="0"/>
              <a:t>10</a:t>
            </a:r>
            <a:r>
              <a:rPr lang="zh-CN" altLang="en-US" sz="2400" dirty="0"/>
              <a:t>、线性复杂度测试 </a:t>
            </a:r>
            <a:r>
              <a:rPr lang="en-US" altLang="zh-CN" sz="2400" dirty="0"/>
              <a:t>Linear Complexity Test</a:t>
            </a:r>
          </a:p>
          <a:p>
            <a:pPr lvl="1"/>
            <a:r>
              <a:rPr lang="zh-CN" altLang="en-US" sz="2000" dirty="0"/>
              <a:t>目的：用</a:t>
            </a:r>
            <a:r>
              <a:rPr lang="en-US" altLang="zh-CN" sz="2000" dirty="0"/>
              <a:t>B-M</a:t>
            </a:r>
            <a:r>
              <a:rPr lang="zh-CN" altLang="en-US" sz="2000" dirty="0"/>
              <a:t>算法计算反馈移位寄存器的长度，判断序列是否具有足够高的</a:t>
            </a:r>
            <a:r>
              <a:rPr lang="zh-CN" altLang="en-US" sz="2000" dirty="0" smtClean="0"/>
              <a:t>线性复杂度</a:t>
            </a:r>
            <a:endParaRPr lang="en-US" altLang="zh-CN" sz="2000" dirty="0" smtClean="0"/>
          </a:p>
          <a:p>
            <a:pPr lvl="1"/>
            <a:endParaRPr lang="en-US" altLang="zh-CN" sz="2000" dirty="0"/>
          </a:p>
          <a:p>
            <a:r>
              <a:rPr lang="en-US" altLang="zh-CN" sz="2400" dirty="0"/>
              <a:t>11</a:t>
            </a:r>
            <a:r>
              <a:rPr lang="zh-CN" altLang="en-US" sz="2400" dirty="0"/>
              <a:t>、串行测试 </a:t>
            </a:r>
            <a:r>
              <a:rPr lang="en-US" altLang="zh-CN" sz="2400" dirty="0"/>
              <a:t>Serial Test</a:t>
            </a:r>
          </a:p>
          <a:p>
            <a:pPr lvl="1"/>
            <a:r>
              <a:rPr lang="zh-CN" altLang="en-US" sz="2000" dirty="0"/>
              <a:t>目的：计算序列中所有可能的重叠模板（模板长度为</a:t>
            </a:r>
            <a:r>
              <a:rPr lang="en-US" altLang="zh-CN" sz="2000" dirty="0"/>
              <a:t>m</a:t>
            </a:r>
            <a:r>
              <a:rPr lang="zh-CN" altLang="en-US" sz="2000" dirty="0"/>
              <a:t>，共</a:t>
            </a:r>
            <a:r>
              <a:rPr lang="en-US" altLang="zh-CN" sz="2000" dirty="0"/>
              <a:t>2</a:t>
            </a:r>
            <a:r>
              <a:rPr lang="en-US" altLang="zh-CN" sz="2000" baseline="30000" dirty="0"/>
              <a:t>m</a:t>
            </a:r>
            <a:r>
              <a:rPr lang="zh-CN" altLang="en-US" sz="2000" dirty="0"/>
              <a:t>个）的频率，检测其是否与随机序列中模板的出现频率一致</a:t>
            </a:r>
            <a:endParaRPr lang="en-US" altLang="zh-CN" sz="2000" dirty="0"/>
          </a:p>
          <a:p>
            <a:pPr lvl="1"/>
            <a:endParaRPr lang="en-US" altLang="zh-CN" sz="2000" dirty="0"/>
          </a:p>
          <a:p>
            <a:r>
              <a:rPr lang="en-US" altLang="zh-CN" sz="2400" dirty="0"/>
              <a:t>12</a:t>
            </a:r>
            <a:r>
              <a:rPr lang="zh-CN" altLang="en-US" sz="2400" dirty="0"/>
              <a:t>、近似熵测试 </a:t>
            </a:r>
            <a:r>
              <a:rPr lang="en-US" altLang="zh-CN" sz="2400" dirty="0"/>
              <a:t>Approximate Entropy Test</a:t>
            </a:r>
          </a:p>
          <a:p>
            <a:pPr lvl="1"/>
            <a:r>
              <a:rPr lang="zh-CN" altLang="en-US" sz="2000" dirty="0"/>
              <a:t>目的：测试两个长度连续（即长度为</a:t>
            </a:r>
            <a:r>
              <a:rPr lang="en-US" altLang="zh-CN" sz="2000" dirty="0"/>
              <a:t>m</a:t>
            </a:r>
            <a:r>
              <a:rPr lang="zh-CN" altLang="en-US" sz="2000" dirty="0"/>
              <a:t>和</a:t>
            </a:r>
            <a:r>
              <a:rPr lang="en-US" altLang="zh-CN" sz="2000" dirty="0"/>
              <a:t>m+1</a:t>
            </a:r>
            <a:r>
              <a:rPr lang="zh-CN" altLang="en-US" sz="2000" dirty="0"/>
              <a:t>）的可重复块的出现频率是否与随机序列相同</a:t>
            </a:r>
            <a:endParaRPr lang="en-US" altLang="zh-CN" sz="2000" dirty="0"/>
          </a:p>
          <a:p>
            <a:pPr lvl="1"/>
            <a:endParaRPr lang="zh-CN" altLang="en-US" dirty="0"/>
          </a:p>
        </p:txBody>
      </p:sp>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92</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11" name="流程图: 可选过程 10">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41451986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Autofit/>
          </a:bodyPr>
          <a:lstStyle/>
          <a:p>
            <a:r>
              <a:rPr lang="en-US" altLang="zh-CN" sz="2400" dirty="0" smtClean="0"/>
              <a:t>13</a:t>
            </a:r>
            <a:r>
              <a:rPr lang="zh-CN" altLang="en-US" sz="2400" dirty="0" smtClean="0"/>
              <a:t>、累积和测试 </a:t>
            </a:r>
            <a:r>
              <a:rPr lang="en-US" altLang="zh-CN" sz="2400" dirty="0" smtClean="0"/>
              <a:t>Cumulative Sums </a:t>
            </a:r>
            <a:r>
              <a:rPr lang="zh-CN" altLang="en-US" sz="2400" dirty="0" smtClean="0"/>
              <a:t>（</a:t>
            </a:r>
            <a:r>
              <a:rPr lang="en-US" altLang="zh-CN" sz="2400" dirty="0" err="1" smtClean="0"/>
              <a:t>Cusum</a:t>
            </a:r>
            <a:r>
              <a:rPr lang="zh-CN" altLang="en-US" sz="2400" dirty="0" smtClean="0"/>
              <a:t>） </a:t>
            </a:r>
            <a:r>
              <a:rPr lang="en-US" altLang="zh-CN" sz="2400" dirty="0" smtClean="0"/>
              <a:t>Test</a:t>
            </a:r>
          </a:p>
          <a:p>
            <a:pPr lvl="1"/>
            <a:r>
              <a:rPr lang="zh-CN" altLang="en-US" sz="2000" dirty="0" smtClean="0"/>
              <a:t>目的：检测序列中是否存在部分序列的累积和相对于随机序列的累积和过大或过小</a:t>
            </a:r>
            <a:endParaRPr lang="en-US" altLang="zh-CN" sz="2000" dirty="0" smtClean="0"/>
          </a:p>
          <a:p>
            <a:pPr lvl="1"/>
            <a:endParaRPr lang="en-US" sz="2000" dirty="0" smtClean="0"/>
          </a:p>
          <a:p>
            <a:r>
              <a:rPr lang="en-US" altLang="zh-CN" sz="2400" dirty="0"/>
              <a:t>14</a:t>
            </a:r>
            <a:r>
              <a:rPr lang="zh-CN" altLang="en-US" sz="2400" dirty="0"/>
              <a:t>、随机偏离测试 </a:t>
            </a:r>
            <a:r>
              <a:rPr lang="en-US" altLang="zh-CN" sz="2400" dirty="0"/>
              <a:t>Random Excursions Test</a:t>
            </a:r>
          </a:p>
          <a:p>
            <a:pPr lvl="1"/>
            <a:r>
              <a:rPr lang="zh-CN" altLang="en-US" sz="2000" dirty="0"/>
              <a:t>目的：将连续的部分序列累积和视为一维随机行走，检测在每个</a:t>
            </a:r>
            <a:r>
              <a:rPr lang="en-US" altLang="zh-CN" sz="2000" dirty="0"/>
              <a:t>0</a:t>
            </a:r>
            <a:r>
              <a:rPr lang="zh-CN" altLang="en-US" sz="2000" dirty="0"/>
              <a:t>到</a:t>
            </a:r>
            <a:r>
              <a:rPr lang="en-US" altLang="zh-CN" sz="2000" dirty="0"/>
              <a:t>0</a:t>
            </a:r>
            <a:r>
              <a:rPr lang="zh-CN" altLang="en-US" sz="2000" dirty="0"/>
              <a:t>的循环中，访问特定状态（某个整数值）的次数是否与随机序列一致</a:t>
            </a:r>
            <a:endParaRPr lang="en-US" altLang="zh-CN" sz="2000" dirty="0"/>
          </a:p>
          <a:p>
            <a:pPr lvl="1"/>
            <a:endParaRPr lang="en-US" altLang="zh-CN" sz="2000" dirty="0"/>
          </a:p>
          <a:p>
            <a:r>
              <a:rPr lang="en-US" altLang="zh-CN" sz="2400" dirty="0"/>
              <a:t>15</a:t>
            </a:r>
            <a:r>
              <a:rPr lang="zh-CN" altLang="en-US" sz="2400" dirty="0"/>
              <a:t>、随机偏离变量测试 </a:t>
            </a:r>
            <a:r>
              <a:rPr lang="en-US" altLang="zh-CN" sz="2400" dirty="0"/>
              <a:t>Random Excursions Variant Test</a:t>
            </a:r>
          </a:p>
          <a:p>
            <a:pPr lvl="1"/>
            <a:r>
              <a:rPr lang="zh-CN" altLang="en-US" sz="2000" dirty="0"/>
              <a:t>目的：检测所有循环中访问特定状态的总次数是否与随机序列</a:t>
            </a:r>
            <a:r>
              <a:rPr lang="zh-CN" altLang="en-US" sz="2000" dirty="0" smtClean="0"/>
              <a:t>一致</a:t>
            </a:r>
            <a:endParaRPr lang="en-US" altLang="zh-CN"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93</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9" name="流程图: 可选过程 8">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41222505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a:bodyPr>
          <a:lstStyle/>
          <a:p>
            <a:r>
              <a:rPr lang="en-US" altLang="zh-CN" sz="2400" dirty="0" smtClean="0"/>
              <a:t>16</a:t>
            </a:r>
            <a:r>
              <a:rPr lang="zh-CN" altLang="en-US" sz="2400" dirty="0" smtClean="0"/>
              <a:t>、</a:t>
            </a:r>
            <a:r>
              <a:rPr lang="en-US" altLang="zh-CN" sz="2400" dirty="0" smtClean="0"/>
              <a:t>LZ</a:t>
            </a:r>
            <a:r>
              <a:rPr lang="zh-CN" altLang="en-US" sz="2400" dirty="0" smtClean="0"/>
              <a:t>压缩测试 </a:t>
            </a:r>
            <a:r>
              <a:rPr lang="en-US" altLang="zh-CN" sz="2400" dirty="0" smtClean="0"/>
              <a:t>Lempel-Ziv Compression Test</a:t>
            </a:r>
          </a:p>
          <a:p>
            <a:pPr lvl="1"/>
            <a:r>
              <a:rPr lang="zh-CN" altLang="en-US" sz="2000" dirty="0" smtClean="0"/>
              <a:t>目的：对序列中不同的单词进行计数，测试序列可以被压缩的程度</a:t>
            </a:r>
            <a:endParaRPr lang="en-US" altLang="zh-CN" sz="2000" dirty="0" smtClean="0"/>
          </a:p>
          <a:p>
            <a:pPr lvl="1"/>
            <a:r>
              <a:rPr lang="zh-CN" altLang="en-US" sz="2000" dirty="0" smtClean="0"/>
              <a:t>该测试在</a:t>
            </a:r>
            <a:r>
              <a:rPr lang="en-US" altLang="zh-CN" sz="2000" dirty="0" smtClean="0"/>
              <a:t>Revision 1a</a:t>
            </a:r>
            <a:r>
              <a:rPr lang="zh-CN" altLang="en-US" sz="2000" dirty="0" smtClean="0"/>
              <a:t>中被删除</a:t>
            </a:r>
            <a:endParaRPr lang="en-US" sz="2000" dirty="0" smtClean="0"/>
          </a:p>
          <a:p>
            <a:pPr lvl="1"/>
            <a:endParaRPr 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94</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1. </a:t>
            </a:r>
            <a:r>
              <a:rPr lang="zh-CN" altLang="en-US" sz="1000" dirty="0"/>
              <a:t>流密码的概念</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en-US" sz="1000" dirty="0"/>
              <a:t>反馈移位寄存器</a:t>
            </a:r>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a:t>
            </a:r>
            <a:r>
              <a:rPr lang="zh-CN" altLang="en-US" sz="1000" dirty="0"/>
              <a:t>其它流密码介绍</a:t>
            </a:r>
          </a:p>
        </p:txBody>
      </p:sp>
      <p:sp>
        <p:nvSpPr>
          <p:cNvPr id="9" name="流程图: 可选过程 8">
            <a:hlinkClick r:id="rId5" action="ppaction://hlinksldjump"/>
          </p:cNvPr>
          <p:cNvSpPr/>
          <p:nvPr/>
        </p:nvSpPr>
        <p:spPr>
          <a:xfrm>
            <a:off x="4293259"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1000" dirty="0"/>
              <a:t>4. </a:t>
            </a:r>
            <a:r>
              <a:rPr lang="zh-CN" altLang="zh-CN" sz="1000" dirty="0"/>
              <a:t>伪随机比特</a:t>
            </a:r>
            <a:r>
              <a:rPr lang="en-US" altLang="zh-CN" sz="1000" dirty="0"/>
              <a:t>/</a:t>
            </a:r>
            <a:r>
              <a:rPr lang="zh-CN" altLang="zh-CN" sz="1000" dirty="0"/>
              <a:t>序列</a:t>
            </a:r>
          </a:p>
        </p:txBody>
      </p:sp>
    </p:spTree>
    <p:extLst>
      <p:ext uri="{BB962C8B-B14F-4D97-AF65-F5344CB8AC3E}">
        <p14:creationId xmlns:p14="http://schemas.microsoft.com/office/powerpoint/2010/main" val="36275177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2244</TotalTime>
  <Words>9504</Words>
  <Application>Microsoft Office PowerPoint</Application>
  <PresentationFormat>全屏显示(4:3)</PresentationFormat>
  <Paragraphs>1902</Paragraphs>
  <Slides>95</Slides>
  <Notes>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95</vt:i4>
      </vt:variant>
    </vt:vector>
  </HeadingPairs>
  <TitlesOfParts>
    <vt:vector size="107" baseType="lpstr">
      <vt:lpstr>仿宋_GB2312</vt:lpstr>
      <vt:lpstr>华文行楷</vt:lpstr>
      <vt:lpstr>楷体</vt:lpstr>
      <vt:lpstr>宋体</vt:lpstr>
      <vt:lpstr>Arial</vt:lpstr>
      <vt:lpstr>Calibri</vt:lpstr>
      <vt:lpstr>Symbol</vt:lpstr>
      <vt:lpstr>Times New Roman</vt:lpstr>
      <vt:lpstr>Wingdings</vt:lpstr>
      <vt:lpstr>2008最新公益系列精品PPT模板</vt:lpstr>
      <vt:lpstr>Equation</vt:lpstr>
      <vt:lpstr>MathType 6.0 Equation</vt:lpstr>
      <vt:lpstr>密码学导论˙第5章 流密码</vt:lpstr>
      <vt:lpstr>本章内容</vt:lpstr>
      <vt:lpstr>第一节 流密码的概念</vt:lpstr>
      <vt:lpstr>PowerPoint 演示文稿</vt:lpstr>
      <vt:lpstr>PowerPoint 演示文稿</vt:lpstr>
      <vt:lpstr>流密码的一些设计准则</vt:lpstr>
      <vt:lpstr>PowerPoint 演示文稿</vt:lpstr>
      <vt:lpstr>同步流密钥</vt:lpstr>
      <vt:lpstr>PowerPoint 演示文稿</vt:lpstr>
      <vt:lpstr>自同步流密钥</vt:lpstr>
      <vt:lpstr>PowerPoint 演示文稿</vt:lpstr>
      <vt:lpstr>第二节 反馈移位寄存器</vt:lpstr>
      <vt:lpstr>一、线性反馈移位寄存器LFSR</vt:lpstr>
      <vt:lpstr>L级LFSR</vt:lpstr>
      <vt:lpstr>PowerPoint 演示文稿</vt:lpstr>
      <vt:lpstr>PowerPoint 演示文稿</vt:lpstr>
      <vt:lpstr>矩阵表示</vt:lpstr>
      <vt:lpstr>PowerPoint 演示文稿</vt:lpstr>
      <vt:lpstr>PowerPoint 演示文稿</vt:lpstr>
      <vt:lpstr>常用移位寄存器序列</vt:lpstr>
      <vt:lpstr>PowerPoint 演示文稿</vt:lpstr>
      <vt:lpstr>线性复杂度</vt:lpstr>
      <vt:lpstr>PowerPoint 演示文稿</vt:lpstr>
      <vt:lpstr>PowerPoint 演示文稿</vt:lpstr>
      <vt:lpstr>Berlekamp-Massey算法</vt:lpstr>
      <vt:lpstr>PowerPoint 演示文稿</vt:lpstr>
      <vt:lpstr>PowerPoint 演示文稿</vt:lpstr>
      <vt:lpstr>PowerPoint 演示文稿</vt:lpstr>
      <vt:lpstr>PowerPoint 演示文稿</vt:lpstr>
      <vt:lpstr>非线性反馈移位寄存器</vt:lpstr>
      <vt:lpstr>二、基于LFSR的密钥流生成器</vt:lpstr>
      <vt:lpstr>PowerPoint 演示文稿</vt:lpstr>
      <vt:lpstr>非线性组合生成器</vt:lpstr>
      <vt:lpstr>Geffe生成器</vt:lpstr>
      <vt:lpstr>PowerPoint 演示文稿</vt:lpstr>
      <vt:lpstr>相关攻击</vt:lpstr>
      <vt:lpstr>求和生成器</vt:lpstr>
      <vt:lpstr>非线性滤波生成器</vt:lpstr>
      <vt:lpstr>PowerPoint 演示文稿</vt:lpstr>
      <vt:lpstr>钟控生成器</vt:lpstr>
      <vt:lpstr>PowerPoint 演示文稿</vt:lpstr>
      <vt:lpstr>第三节 其它流密码介绍</vt:lpstr>
      <vt:lpstr>PowerPoint 演示文稿</vt:lpstr>
      <vt:lpstr>一、RC4</vt:lpstr>
      <vt:lpstr>初始化转换表</vt:lpstr>
      <vt:lpstr>加/解密算法</vt:lpstr>
      <vt:lpstr>PowerPoint 演示文稿</vt:lpstr>
      <vt:lpstr>二、SEAL2.0</vt:lpstr>
      <vt:lpstr>PowerPoint 演示文稿</vt:lpstr>
      <vt:lpstr>表生成函数Ga(i)</vt:lpstr>
      <vt:lpstr>表生成函数Ga(i) 续</vt:lpstr>
      <vt:lpstr>密钥流生成器SEAL(a,n)</vt:lpstr>
      <vt:lpstr>密钥流生成器SEAL(a,n) 续</vt:lpstr>
      <vt:lpstr>密钥流生成器SEAL(a,n) 续</vt:lpstr>
      <vt:lpstr>PowerPoint 演示文稿</vt:lpstr>
      <vt:lpstr>三、混沌序列</vt:lpstr>
      <vt:lpstr>PowerPoint 演示文稿</vt:lpstr>
      <vt:lpstr>第四节 伪随机序列</vt:lpstr>
      <vt:lpstr>PowerPoint 演示文稿</vt:lpstr>
      <vt:lpstr>随机数的要求</vt:lpstr>
      <vt:lpstr>若干定义</vt:lpstr>
      <vt:lpstr>PowerPoint 演示文稿</vt:lpstr>
      <vt:lpstr>一、真随机数生成</vt:lpstr>
      <vt:lpstr>二、PRNG生成</vt:lpstr>
      <vt:lpstr>ANSI X9.17生成器</vt:lpstr>
      <vt:lpstr>FIPS 186生成器</vt:lpstr>
      <vt:lpstr>FIPS 186生成器 续</vt:lpstr>
      <vt:lpstr>FIPS 186生成器 续</vt:lpstr>
      <vt:lpstr>FIPS 186生成器 续</vt:lpstr>
      <vt:lpstr>三、CSPRNG生成</vt:lpstr>
      <vt:lpstr>PowerPoint 演示文稿</vt:lpstr>
      <vt:lpstr>四、统计测试</vt:lpstr>
      <vt:lpstr>PowerPoint 演示文稿</vt:lpstr>
      <vt:lpstr>PowerPoint 演示文稿</vt:lpstr>
      <vt:lpstr>PowerPoint 演示文稿</vt:lpstr>
      <vt:lpstr>PowerPoint 演示文稿</vt:lpstr>
      <vt:lpstr>PowerPoint 演示文稿</vt:lpstr>
      <vt:lpstr>PowerPoint 演示文稿</vt:lpstr>
      <vt:lpstr>SP 800-22 R1</vt:lpstr>
      <vt:lpstr>1、频率测试（单比特测试）  The Frequency (Monobit) Test</vt:lpstr>
      <vt:lpstr>2、块内频率测试 Frequency Test within a Block</vt:lpstr>
      <vt:lpstr>3、游程测试 The Runs Test</vt:lpstr>
      <vt:lpstr>PowerPoint 演示文稿</vt:lpstr>
      <vt:lpstr>4、块内长程1测试 Tests for the Longest-Run-of-Ones in a Block</vt:lpstr>
      <vt:lpstr>PowerPoint 演示文稿</vt:lpstr>
      <vt:lpstr>PowerPoint 演示文稿</vt:lpstr>
      <vt:lpstr>5、The Binary Matrix Rank Test</vt:lpstr>
      <vt:lpstr>6、Maurer通用统计测试 Maurer Universal Statistical Test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creator>李卫海</dc:creator>
  <cp:lastModifiedBy>Weihai Li</cp:lastModifiedBy>
  <cp:revision>165</cp:revision>
  <dcterms:created xsi:type="dcterms:W3CDTF">2009-10-05T06:48:12Z</dcterms:created>
  <dcterms:modified xsi:type="dcterms:W3CDTF">2014-10-23T14:41:08Z</dcterms:modified>
</cp:coreProperties>
</file>