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handoutMasterIdLst>
    <p:handoutMasterId r:id="rId150"/>
  </p:handoutMasterIdLst>
  <p:sldIdLst>
    <p:sldId id="263" r:id="rId2"/>
    <p:sldId id="266" r:id="rId3"/>
    <p:sldId id="268" r:id="rId4"/>
    <p:sldId id="269" r:id="rId5"/>
    <p:sldId id="270" r:id="rId6"/>
    <p:sldId id="271" r:id="rId7"/>
    <p:sldId id="421" r:id="rId8"/>
    <p:sldId id="272" r:id="rId9"/>
    <p:sldId id="273" r:id="rId10"/>
    <p:sldId id="422" r:id="rId11"/>
    <p:sldId id="423" r:id="rId12"/>
    <p:sldId id="281" r:id="rId13"/>
    <p:sldId id="282" r:id="rId14"/>
    <p:sldId id="283" r:id="rId15"/>
    <p:sldId id="284" r:id="rId16"/>
    <p:sldId id="286" r:id="rId17"/>
    <p:sldId id="287" r:id="rId18"/>
    <p:sldId id="288"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424" r:id="rId42"/>
    <p:sldId id="313" r:id="rId43"/>
    <p:sldId id="314" r:id="rId44"/>
    <p:sldId id="315" r:id="rId45"/>
    <p:sldId id="316" r:id="rId46"/>
    <p:sldId id="317" r:id="rId47"/>
    <p:sldId id="319" r:id="rId48"/>
    <p:sldId id="320" r:id="rId49"/>
    <p:sldId id="321" r:id="rId50"/>
    <p:sldId id="322" r:id="rId51"/>
    <p:sldId id="425" r:id="rId52"/>
    <p:sldId id="427" r:id="rId53"/>
    <p:sldId id="426" r:id="rId54"/>
    <p:sldId id="323" r:id="rId55"/>
    <p:sldId id="325" r:id="rId56"/>
    <p:sldId id="326" r:id="rId57"/>
    <p:sldId id="327" r:id="rId58"/>
    <p:sldId id="330" r:id="rId59"/>
    <p:sldId id="332" r:id="rId60"/>
    <p:sldId id="331" r:id="rId61"/>
    <p:sldId id="334" r:id="rId62"/>
    <p:sldId id="329" r:id="rId63"/>
    <p:sldId id="335" r:id="rId64"/>
    <p:sldId id="333" r:id="rId65"/>
    <p:sldId id="336" r:id="rId66"/>
    <p:sldId id="337" r:id="rId67"/>
    <p:sldId id="338" r:id="rId68"/>
    <p:sldId id="339" r:id="rId69"/>
    <p:sldId id="340" r:id="rId70"/>
    <p:sldId id="341" r:id="rId71"/>
    <p:sldId id="342" r:id="rId72"/>
    <p:sldId id="343" r:id="rId73"/>
    <p:sldId id="344" r:id="rId74"/>
    <p:sldId id="345" r:id="rId75"/>
    <p:sldId id="346" r:id="rId76"/>
    <p:sldId id="347" r:id="rId77"/>
    <p:sldId id="349" r:id="rId78"/>
    <p:sldId id="350" r:id="rId79"/>
    <p:sldId id="429" r:id="rId80"/>
    <p:sldId id="353" r:id="rId81"/>
    <p:sldId id="354" r:id="rId82"/>
    <p:sldId id="355" r:id="rId83"/>
    <p:sldId id="356" r:id="rId84"/>
    <p:sldId id="357" r:id="rId85"/>
    <p:sldId id="358" r:id="rId86"/>
    <p:sldId id="359" r:id="rId87"/>
    <p:sldId id="360" r:id="rId88"/>
    <p:sldId id="361" r:id="rId89"/>
    <p:sldId id="362" r:id="rId90"/>
    <p:sldId id="363" r:id="rId91"/>
    <p:sldId id="364"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9" r:id="rId106"/>
    <p:sldId id="380" r:id="rId107"/>
    <p:sldId id="381" r:id="rId108"/>
    <p:sldId id="382" r:id="rId109"/>
    <p:sldId id="383" r:id="rId110"/>
    <p:sldId id="384" r:id="rId111"/>
    <p:sldId id="385" r:id="rId112"/>
    <p:sldId id="386" r:id="rId113"/>
    <p:sldId id="387" r:id="rId114"/>
    <p:sldId id="388" r:id="rId115"/>
    <p:sldId id="389" r:id="rId116"/>
    <p:sldId id="390" r:id="rId117"/>
    <p:sldId id="391" r:id="rId118"/>
    <p:sldId id="392" r:id="rId119"/>
    <p:sldId id="393" r:id="rId120"/>
    <p:sldId id="394" r:id="rId121"/>
    <p:sldId id="395" r:id="rId122"/>
    <p:sldId id="396" r:id="rId123"/>
    <p:sldId id="397" r:id="rId124"/>
    <p:sldId id="400" r:id="rId125"/>
    <p:sldId id="398" r:id="rId126"/>
    <p:sldId id="399" r:id="rId127"/>
    <p:sldId id="401" r:id="rId128"/>
    <p:sldId id="402" r:id="rId129"/>
    <p:sldId id="403" r:id="rId130"/>
    <p:sldId id="404" r:id="rId131"/>
    <p:sldId id="405" r:id="rId132"/>
    <p:sldId id="406" r:id="rId133"/>
    <p:sldId id="407" r:id="rId134"/>
    <p:sldId id="408" r:id="rId135"/>
    <p:sldId id="409" r:id="rId136"/>
    <p:sldId id="410" r:id="rId137"/>
    <p:sldId id="411" r:id="rId138"/>
    <p:sldId id="412" r:id="rId139"/>
    <p:sldId id="413" r:id="rId140"/>
    <p:sldId id="414" r:id="rId141"/>
    <p:sldId id="415" r:id="rId142"/>
    <p:sldId id="416" r:id="rId143"/>
    <p:sldId id="417" r:id="rId144"/>
    <p:sldId id="418" r:id="rId145"/>
    <p:sldId id="419" r:id="rId146"/>
    <p:sldId id="420" r:id="rId147"/>
    <p:sldId id="257" r:id="rId1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0298"/>
    <a:srgbClr val="AA02AA"/>
    <a:srgbClr val="8B038B"/>
    <a:srgbClr val="DE5500"/>
    <a:srgbClr val="C04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4" autoAdjust="0"/>
    <p:restoredTop sz="94660"/>
  </p:normalViewPr>
  <p:slideViewPr>
    <p:cSldViewPr>
      <p:cViewPr varScale="1">
        <p:scale>
          <a:sx n="71" d="100"/>
          <a:sy n="71" d="100"/>
        </p:scale>
        <p:origin x="106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notesViewPr>
    <p:cSldViewPr>
      <p:cViewPr varScale="1">
        <p:scale>
          <a:sx n="58" d="100"/>
          <a:sy n="58" d="100"/>
        </p:scale>
        <p:origin x="-26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_rels/data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slide" Target="../slides/slide128.xml"/><Relationship Id="rId2" Type="http://schemas.openxmlformats.org/officeDocument/2006/relationships/slide" Target="../slides/slide97.xml"/><Relationship Id="rId1" Type="http://schemas.openxmlformats.org/officeDocument/2006/relationships/slide" Target="../slides/slide7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B6CBA-660E-4CC2-AF3F-DA75A81E863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B33CEB0-DC42-41E4-B51B-115B451AB30B}">
      <dgm:prSet/>
      <dgm:spPr/>
      <dgm:t>
        <a:bodyPr/>
        <a:lstStyle/>
        <a:p>
          <a:pPr rtl="0"/>
          <a:r>
            <a:rPr lang="zh-CN" dirty="0" smtClean="0">
              <a:latin typeface="楷体" pitchFamily="49" charset="-122"/>
              <a:ea typeface="楷体" pitchFamily="49" charset="-122"/>
            </a:rPr>
            <a:t>第一节 公开密钥密码的概念</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1749CE2-9934-4A5E-A338-9FABA90F2991}" type="parTrans" cxnId="{2F70C09D-997F-477B-A6F0-3A5C7542BC53}">
      <dgm:prSet/>
      <dgm:spPr/>
      <dgm:t>
        <a:bodyPr/>
        <a:lstStyle/>
        <a:p>
          <a:endParaRPr lang="zh-CN" altLang="en-US">
            <a:latin typeface="楷体" pitchFamily="49" charset="-122"/>
            <a:ea typeface="楷体" pitchFamily="49" charset="-122"/>
          </a:endParaRPr>
        </a:p>
      </dgm:t>
    </dgm:pt>
    <dgm:pt modelId="{C3F74AAB-7C5E-4BC4-BA47-B6C8789FCF27}" type="sibTrans" cxnId="{2F70C09D-997F-477B-A6F0-3A5C7542BC53}">
      <dgm:prSet/>
      <dgm:spPr/>
      <dgm:t>
        <a:bodyPr/>
        <a:lstStyle/>
        <a:p>
          <a:endParaRPr lang="zh-CN" altLang="en-US">
            <a:latin typeface="楷体" pitchFamily="49" charset="-122"/>
            <a:ea typeface="楷体" pitchFamily="49" charset="-122"/>
          </a:endParaRPr>
        </a:p>
      </dgm:t>
    </dgm:pt>
    <dgm:pt modelId="{7D9214EF-9566-4910-8A1F-6C2D1A4A2034}">
      <dgm:prSet/>
      <dgm:spPr/>
      <dgm:t>
        <a:bodyPr/>
        <a:lstStyle/>
        <a:p>
          <a:pPr rtl="0"/>
          <a:r>
            <a:rPr lang="zh-CN" dirty="0" smtClean="0">
              <a:latin typeface="楷体" pitchFamily="49" charset="-122"/>
              <a:ea typeface="楷体" pitchFamily="49" charset="-122"/>
            </a:rPr>
            <a:t>第二节 若干数论问题概述</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B0612757-8631-425E-A818-7F9709FE6933}" type="parTrans" cxnId="{7CACF923-E557-48DE-BED5-A97E25117E15}">
      <dgm:prSet/>
      <dgm:spPr/>
      <dgm:t>
        <a:bodyPr/>
        <a:lstStyle/>
        <a:p>
          <a:endParaRPr lang="zh-CN" altLang="en-US">
            <a:latin typeface="楷体" pitchFamily="49" charset="-122"/>
            <a:ea typeface="楷体" pitchFamily="49" charset="-122"/>
          </a:endParaRPr>
        </a:p>
      </dgm:t>
    </dgm:pt>
    <dgm:pt modelId="{78ECAE79-88B7-443C-B7A0-29916660FC4D}" type="sibTrans" cxnId="{7CACF923-E557-48DE-BED5-A97E25117E15}">
      <dgm:prSet/>
      <dgm:spPr/>
      <dgm:t>
        <a:bodyPr/>
        <a:lstStyle/>
        <a:p>
          <a:endParaRPr lang="zh-CN" altLang="en-US">
            <a:latin typeface="楷体" pitchFamily="49" charset="-122"/>
            <a:ea typeface="楷体" pitchFamily="49" charset="-122"/>
          </a:endParaRPr>
        </a:p>
      </dgm:t>
    </dgm:pt>
    <dgm:pt modelId="{F6A3479D-CDF4-4EA0-8F8A-9F0DBC7DB171}">
      <dgm:prSet/>
      <dgm:spPr/>
      <dgm:t>
        <a:bodyPr/>
        <a:lstStyle/>
        <a:p>
          <a:pPr rtl="0"/>
          <a:r>
            <a:rPr lang="zh-CN" dirty="0" smtClean="0">
              <a:latin typeface="楷体" pitchFamily="49" charset="-122"/>
              <a:ea typeface="楷体" pitchFamily="49" charset="-122"/>
            </a:rPr>
            <a:t>素数、素因子分解</a:t>
          </a:r>
          <a:endParaRPr lang="zh-CN" dirty="0">
            <a:latin typeface="楷体" pitchFamily="49" charset="-122"/>
            <a:ea typeface="楷体" pitchFamily="49" charset="-122"/>
          </a:endParaRPr>
        </a:p>
      </dgm:t>
    </dgm:pt>
    <dgm:pt modelId="{6984F984-DEE9-40BF-B1CB-A4F971245198}" type="parTrans" cxnId="{EB5F1511-1895-4ED4-A058-AE5D2D116F8F}">
      <dgm:prSet/>
      <dgm:spPr/>
      <dgm:t>
        <a:bodyPr/>
        <a:lstStyle/>
        <a:p>
          <a:endParaRPr lang="zh-CN" altLang="en-US">
            <a:latin typeface="楷体" pitchFamily="49" charset="-122"/>
            <a:ea typeface="楷体" pitchFamily="49" charset="-122"/>
          </a:endParaRPr>
        </a:p>
      </dgm:t>
    </dgm:pt>
    <dgm:pt modelId="{C22E7F95-00B8-43C4-B84A-B29F2EE141E0}" type="sibTrans" cxnId="{EB5F1511-1895-4ED4-A058-AE5D2D116F8F}">
      <dgm:prSet/>
      <dgm:spPr/>
      <dgm:t>
        <a:bodyPr/>
        <a:lstStyle/>
        <a:p>
          <a:endParaRPr lang="zh-CN" altLang="en-US">
            <a:latin typeface="楷体" pitchFamily="49" charset="-122"/>
            <a:ea typeface="楷体" pitchFamily="49" charset="-122"/>
          </a:endParaRPr>
        </a:p>
      </dgm:t>
    </dgm:pt>
    <dgm:pt modelId="{42405B77-8529-4FF8-9838-F68CB734985F}">
      <dgm:prSet/>
      <dgm:spPr/>
      <dgm:t>
        <a:bodyPr/>
        <a:lstStyle/>
        <a:p>
          <a:pPr rtl="0"/>
          <a:r>
            <a:rPr lang="zh-CN" dirty="0" smtClean="0">
              <a:latin typeface="楷体" pitchFamily="49" charset="-122"/>
              <a:ea typeface="楷体" pitchFamily="49" charset="-122"/>
            </a:rPr>
            <a:t>费马定理、欧拉函数、欧拉定理、求逆元</a:t>
          </a:r>
          <a:endParaRPr lang="zh-CN" dirty="0">
            <a:latin typeface="楷体" pitchFamily="49" charset="-122"/>
            <a:ea typeface="楷体" pitchFamily="49" charset="-122"/>
          </a:endParaRPr>
        </a:p>
      </dgm:t>
    </dgm:pt>
    <dgm:pt modelId="{D0052EE0-C4AF-4580-B9D3-6AE1D1866BA0}" type="parTrans" cxnId="{F4AFA277-B01F-468F-A722-C1AA9ED5B873}">
      <dgm:prSet/>
      <dgm:spPr/>
      <dgm:t>
        <a:bodyPr/>
        <a:lstStyle/>
        <a:p>
          <a:endParaRPr lang="zh-CN" altLang="en-US">
            <a:latin typeface="楷体" pitchFamily="49" charset="-122"/>
            <a:ea typeface="楷体" pitchFamily="49" charset="-122"/>
          </a:endParaRPr>
        </a:p>
      </dgm:t>
    </dgm:pt>
    <dgm:pt modelId="{45EF2913-9668-473A-83B4-40EA4592F3FB}" type="sibTrans" cxnId="{F4AFA277-B01F-468F-A722-C1AA9ED5B873}">
      <dgm:prSet/>
      <dgm:spPr/>
      <dgm:t>
        <a:bodyPr/>
        <a:lstStyle/>
        <a:p>
          <a:endParaRPr lang="zh-CN" altLang="en-US">
            <a:latin typeface="楷体" pitchFamily="49" charset="-122"/>
            <a:ea typeface="楷体" pitchFamily="49" charset="-122"/>
          </a:endParaRPr>
        </a:p>
      </dgm:t>
    </dgm:pt>
    <dgm:pt modelId="{338C9C77-CE5D-4F89-A8F9-5213ACBBAEA5}">
      <dgm:prSet/>
      <dgm:spPr/>
      <dgm:t>
        <a:bodyPr/>
        <a:lstStyle/>
        <a:p>
          <a:pPr rtl="0"/>
          <a:r>
            <a:rPr lang="zh-CN" dirty="0" smtClean="0">
              <a:latin typeface="楷体" pitchFamily="49" charset="-122"/>
              <a:ea typeface="楷体" pitchFamily="49" charset="-122"/>
            </a:rPr>
            <a:t>素性测试：</a:t>
          </a:r>
          <a:r>
            <a:rPr lang="en-US" dirty="0" smtClean="0">
              <a:latin typeface="楷体" pitchFamily="49" charset="-122"/>
              <a:ea typeface="楷体" pitchFamily="49" charset="-122"/>
            </a:rPr>
            <a:t>WITNESS</a:t>
          </a:r>
          <a:r>
            <a:rPr lang="zh-CN" dirty="0" smtClean="0">
              <a:latin typeface="楷体" pitchFamily="49" charset="-122"/>
              <a:ea typeface="楷体" pitchFamily="49" charset="-122"/>
            </a:rPr>
            <a:t>测试算法、</a:t>
          </a:r>
          <a:r>
            <a:rPr lang="en-US" dirty="0" smtClean="0">
              <a:latin typeface="楷体" pitchFamily="49" charset="-122"/>
              <a:ea typeface="楷体" pitchFamily="49" charset="-122"/>
            </a:rPr>
            <a:t>Miller Rabin</a:t>
          </a:r>
          <a:r>
            <a:rPr lang="zh-CN" dirty="0" smtClean="0">
              <a:latin typeface="楷体" pitchFamily="49" charset="-122"/>
              <a:ea typeface="楷体" pitchFamily="49" charset="-122"/>
            </a:rPr>
            <a:t>测试算法</a:t>
          </a:r>
          <a:endParaRPr lang="zh-CN" dirty="0">
            <a:latin typeface="楷体" pitchFamily="49" charset="-122"/>
            <a:ea typeface="楷体" pitchFamily="49" charset="-122"/>
          </a:endParaRPr>
        </a:p>
      </dgm:t>
    </dgm:pt>
    <dgm:pt modelId="{C1AE74F1-7236-47E1-9BE2-51F0964A9D7E}" type="parTrans" cxnId="{0D66E2CC-420D-468D-8196-62E04ACD1B12}">
      <dgm:prSet/>
      <dgm:spPr/>
      <dgm:t>
        <a:bodyPr/>
        <a:lstStyle/>
        <a:p>
          <a:endParaRPr lang="zh-CN" altLang="en-US">
            <a:latin typeface="楷体" pitchFamily="49" charset="-122"/>
            <a:ea typeface="楷体" pitchFamily="49" charset="-122"/>
          </a:endParaRPr>
        </a:p>
      </dgm:t>
    </dgm:pt>
    <dgm:pt modelId="{E8AE22B8-0DCC-4119-ADF9-299BD15F0D5D}" type="sibTrans" cxnId="{0D66E2CC-420D-468D-8196-62E04ACD1B12}">
      <dgm:prSet/>
      <dgm:spPr/>
      <dgm:t>
        <a:bodyPr/>
        <a:lstStyle/>
        <a:p>
          <a:endParaRPr lang="zh-CN" altLang="en-US">
            <a:latin typeface="楷体" pitchFamily="49" charset="-122"/>
            <a:ea typeface="楷体" pitchFamily="49" charset="-122"/>
          </a:endParaRPr>
        </a:p>
      </dgm:t>
    </dgm:pt>
    <dgm:pt modelId="{2186F176-0C8E-4B51-A81A-7407D6D4854E}">
      <dgm:prSet/>
      <dgm:spPr/>
      <dgm:t>
        <a:bodyPr/>
        <a:lstStyle/>
        <a:p>
          <a:pPr rtl="0"/>
          <a:r>
            <a:rPr lang="zh-CN" dirty="0" smtClean="0">
              <a:latin typeface="楷体" pitchFamily="49" charset="-122"/>
              <a:ea typeface="楷体" pitchFamily="49" charset="-122"/>
            </a:rPr>
            <a:t>中国剩余问题：</a:t>
          </a:r>
          <a:r>
            <a:rPr lang="en-US" dirty="0" err="1" smtClean="0">
              <a:latin typeface="楷体" pitchFamily="49" charset="-122"/>
              <a:ea typeface="楷体" pitchFamily="49" charset="-122"/>
            </a:rPr>
            <a:t>a·x</a:t>
          </a:r>
          <a:r>
            <a:rPr lang="en-US" dirty="0" smtClean="0">
              <a:latin typeface="楷体" pitchFamily="49" charset="-122"/>
              <a:ea typeface="楷体" pitchFamily="49" charset="-122"/>
            </a:rPr>
            <a:t> mod n =b</a:t>
          </a:r>
          <a:r>
            <a:rPr lang="zh-CN" dirty="0" smtClean="0">
              <a:latin typeface="楷体" pitchFamily="49" charset="-122"/>
              <a:ea typeface="楷体" pitchFamily="49" charset="-122"/>
            </a:rPr>
            <a:t>、</a:t>
          </a:r>
          <a:endParaRPr lang="zh-CN" dirty="0">
            <a:latin typeface="楷体" pitchFamily="49" charset="-122"/>
            <a:ea typeface="楷体" pitchFamily="49" charset="-122"/>
          </a:endParaRPr>
        </a:p>
      </dgm:t>
    </dgm:pt>
    <dgm:pt modelId="{0F884A31-7168-44A1-A13C-E4EB244D5DF9}" type="parTrans" cxnId="{9DEBE882-48FB-47DC-B1B9-45EEF2170D6C}">
      <dgm:prSet/>
      <dgm:spPr/>
      <dgm:t>
        <a:bodyPr/>
        <a:lstStyle/>
        <a:p>
          <a:endParaRPr lang="zh-CN" altLang="en-US">
            <a:latin typeface="楷体" pitchFamily="49" charset="-122"/>
            <a:ea typeface="楷体" pitchFamily="49" charset="-122"/>
          </a:endParaRPr>
        </a:p>
      </dgm:t>
    </dgm:pt>
    <dgm:pt modelId="{098E7C1B-8167-40EA-AE0C-D9F8F7F91719}" type="sibTrans" cxnId="{9DEBE882-48FB-47DC-B1B9-45EEF2170D6C}">
      <dgm:prSet/>
      <dgm:spPr/>
      <dgm:t>
        <a:bodyPr/>
        <a:lstStyle/>
        <a:p>
          <a:endParaRPr lang="zh-CN" altLang="en-US">
            <a:latin typeface="楷体" pitchFamily="49" charset="-122"/>
            <a:ea typeface="楷体" pitchFamily="49" charset="-122"/>
          </a:endParaRPr>
        </a:p>
      </dgm:t>
    </dgm:pt>
    <dgm:pt modelId="{A488BDE5-86EB-4998-B1C0-037B3BE492E7}">
      <dgm:prSet/>
      <dgm:spPr/>
      <dgm:t>
        <a:bodyPr/>
        <a:lstStyle/>
        <a:p>
          <a:pPr rtl="0"/>
          <a:r>
            <a:rPr lang="zh-CN" dirty="0" smtClean="0">
              <a:latin typeface="楷体" pitchFamily="49" charset="-122"/>
              <a:ea typeface="楷体" pitchFamily="49" charset="-122"/>
            </a:rPr>
            <a:t>二次剩余问题、求解</a:t>
          </a:r>
          <a:r>
            <a:rPr lang="en-US" dirty="0" smtClean="0">
              <a:latin typeface="楷体" pitchFamily="49" charset="-122"/>
              <a:ea typeface="楷体" pitchFamily="49" charset="-122"/>
            </a:rPr>
            <a:t>x</a:t>
          </a:r>
          <a:r>
            <a:rPr lang="en-US" baseline="30000" dirty="0" smtClean="0">
              <a:latin typeface="楷体" pitchFamily="49" charset="-122"/>
              <a:ea typeface="楷体" pitchFamily="49" charset="-122"/>
            </a:rPr>
            <a:t>2</a:t>
          </a:r>
          <a:r>
            <a:rPr lang="en-US" dirty="0" smtClean="0">
              <a:latin typeface="楷体" pitchFamily="49" charset="-122"/>
              <a:ea typeface="楷体" pitchFamily="49" charset="-122"/>
            </a:rPr>
            <a:t> mod p=a</a:t>
          </a:r>
          <a:endParaRPr lang="zh-CN" dirty="0">
            <a:latin typeface="楷体" pitchFamily="49" charset="-122"/>
            <a:ea typeface="楷体" pitchFamily="49" charset="-122"/>
          </a:endParaRPr>
        </a:p>
      </dgm:t>
    </dgm:pt>
    <dgm:pt modelId="{8EDAD4E5-F6E0-4C7B-925C-CDF387829FAC}" type="parTrans" cxnId="{122F3EC9-A605-4CB0-9C83-F112403AF7D6}">
      <dgm:prSet/>
      <dgm:spPr/>
      <dgm:t>
        <a:bodyPr/>
        <a:lstStyle/>
        <a:p>
          <a:endParaRPr lang="zh-CN" altLang="en-US">
            <a:latin typeface="楷体" pitchFamily="49" charset="-122"/>
            <a:ea typeface="楷体" pitchFamily="49" charset="-122"/>
          </a:endParaRPr>
        </a:p>
      </dgm:t>
    </dgm:pt>
    <dgm:pt modelId="{0417DED7-5878-4F19-89FB-F3E4C5846D83}" type="sibTrans" cxnId="{122F3EC9-A605-4CB0-9C83-F112403AF7D6}">
      <dgm:prSet/>
      <dgm:spPr/>
      <dgm:t>
        <a:bodyPr/>
        <a:lstStyle/>
        <a:p>
          <a:endParaRPr lang="zh-CN" altLang="en-US">
            <a:latin typeface="楷体" pitchFamily="49" charset="-122"/>
            <a:ea typeface="楷体" pitchFamily="49" charset="-122"/>
          </a:endParaRPr>
        </a:p>
      </dgm:t>
    </dgm:pt>
    <dgm:pt modelId="{4494E219-0B58-4189-956A-5CC4FE12FD8C}">
      <dgm:prSet/>
      <dgm:spPr/>
      <dgm:t>
        <a:bodyPr/>
        <a:lstStyle/>
        <a:p>
          <a:pPr rtl="0"/>
          <a:r>
            <a:rPr lang="zh-CN" altLang="en-US" dirty="0" smtClean="0">
              <a:latin typeface="楷体" pitchFamily="49" charset="-122"/>
              <a:ea typeface="楷体" pitchFamily="49" charset="-122"/>
            </a:rPr>
            <a:t>本原元、</a:t>
          </a:r>
          <a:r>
            <a:rPr lang="zh-CN" dirty="0" smtClean="0">
              <a:latin typeface="楷体" pitchFamily="49" charset="-122"/>
              <a:ea typeface="楷体" pitchFamily="49" charset="-122"/>
            </a:rPr>
            <a:t>离散对数</a:t>
          </a:r>
          <a:endParaRPr lang="zh-CN" dirty="0">
            <a:latin typeface="楷体" pitchFamily="49" charset="-122"/>
            <a:ea typeface="楷体" pitchFamily="49" charset="-122"/>
          </a:endParaRPr>
        </a:p>
      </dgm:t>
    </dgm:pt>
    <dgm:pt modelId="{6B1D162D-4186-465B-8200-80BD17511193}" type="parTrans" cxnId="{95FC903E-3B36-4DA7-97E5-34CB0C45FB3E}">
      <dgm:prSet/>
      <dgm:spPr/>
      <dgm:t>
        <a:bodyPr/>
        <a:lstStyle/>
        <a:p>
          <a:endParaRPr lang="zh-CN" altLang="en-US">
            <a:latin typeface="楷体" pitchFamily="49" charset="-122"/>
            <a:ea typeface="楷体" pitchFamily="49" charset="-122"/>
          </a:endParaRPr>
        </a:p>
      </dgm:t>
    </dgm:pt>
    <dgm:pt modelId="{FE393D69-98DA-4483-B3B3-A17ADCA8D37F}" type="sibTrans" cxnId="{95FC903E-3B36-4DA7-97E5-34CB0C45FB3E}">
      <dgm:prSet/>
      <dgm:spPr/>
      <dgm:t>
        <a:bodyPr/>
        <a:lstStyle/>
        <a:p>
          <a:endParaRPr lang="zh-CN" altLang="en-US">
            <a:latin typeface="楷体" pitchFamily="49" charset="-122"/>
            <a:ea typeface="楷体" pitchFamily="49" charset="-122"/>
          </a:endParaRPr>
        </a:p>
      </dgm:t>
    </dgm:pt>
    <dgm:pt modelId="{6ADCD103-D4A7-4745-B188-709A06A2E765}">
      <dgm:prSet/>
      <dgm:spPr/>
      <dgm:t>
        <a:bodyPr/>
        <a:lstStyle/>
        <a:p>
          <a:pPr rtl="0"/>
          <a:r>
            <a:rPr lang="zh-CN" dirty="0" smtClean="0">
              <a:latin typeface="楷体" pitchFamily="49" charset="-122"/>
              <a:ea typeface="楷体" pitchFamily="49" charset="-122"/>
            </a:rPr>
            <a:t>指数函数</a:t>
          </a:r>
          <a:endParaRPr lang="zh-CN" dirty="0">
            <a:latin typeface="楷体" pitchFamily="49" charset="-122"/>
            <a:ea typeface="楷体" pitchFamily="49" charset="-122"/>
          </a:endParaRPr>
        </a:p>
      </dgm:t>
    </dgm:pt>
    <dgm:pt modelId="{56F8F605-917C-4168-9C96-495BEC53A8D7}" type="parTrans" cxnId="{129B8D56-8BA8-4E6D-92D5-2BC967557124}">
      <dgm:prSet/>
      <dgm:spPr/>
      <dgm:t>
        <a:bodyPr/>
        <a:lstStyle/>
        <a:p>
          <a:endParaRPr lang="zh-CN" altLang="en-US">
            <a:latin typeface="楷体" pitchFamily="49" charset="-122"/>
            <a:ea typeface="楷体" pitchFamily="49" charset="-122"/>
          </a:endParaRPr>
        </a:p>
      </dgm:t>
    </dgm:pt>
    <dgm:pt modelId="{1B3D8072-204A-4DFF-8363-3E3866BF7013}" type="sibTrans" cxnId="{129B8D56-8BA8-4E6D-92D5-2BC967557124}">
      <dgm:prSet/>
      <dgm:spPr/>
      <dgm:t>
        <a:bodyPr/>
        <a:lstStyle/>
        <a:p>
          <a:endParaRPr lang="zh-CN" altLang="en-US">
            <a:latin typeface="楷体" pitchFamily="49" charset="-122"/>
            <a:ea typeface="楷体" pitchFamily="49" charset="-122"/>
          </a:endParaRPr>
        </a:p>
      </dgm:t>
    </dgm:pt>
    <dgm:pt modelId="{E142FCC5-9090-4812-9074-21E3F13A422A}">
      <dgm:prSet/>
      <dgm:spPr/>
      <dgm:t>
        <a:bodyPr/>
        <a:lstStyle/>
        <a:p>
          <a:pPr rtl="0"/>
          <a:r>
            <a:rPr lang="zh-CN" dirty="0" smtClean="0">
              <a:latin typeface="楷体" pitchFamily="49" charset="-122"/>
              <a:ea typeface="楷体" pitchFamily="49" charset="-122"/>
            </a:rPr>
            <a:t>单向函数和单向陷门函数</a:t>
          </a:r>
          <a:endParaRPr lang="zh-CN" dirty="0">
            <a:latin typeface="楷体" pitchFamily="49" charset="-122"/>
            <a:ea typeface="楷体" pitchFamily="49" charset="-122"/>
          </a:endParaRPr>
        </a:p>
      </dgm:t>
    </dgm:pt>
    <dgm:pt modelId="{788D0A99-F526-4200-A846-07436026920B}" type="parTrans" cxnId="{BB7B209B-CDC3-4BB1-B5D0-0D19D4B8855A}">
      <dgm:prSet/>
      <dgm:spPr/>
      <dgm:t>
        <a:bodyPr/>
        <a:lstStyle/>
        <a:p>
          <a:endParaRPr lang="zh-CN" altLang="en-US"/>
        </a:p>
      </dgm:t>
    </dgm:pt>
    <dgm:pt modelId="{C271A7CE-DAC8-4B06-B50D-005D33114A7B}" type="sibTrans" cxnId="{BB7B209B-CDC3-4BB1-B5D0-0D19D4B8855A}">
      <dgm:prSet/>
      <dgm:spPr/>
      <dgm:t>
        <a:bodyPr/>
        <a:lstStyle/>
        <a:p>
          <a:endParaRPr lang="zh-CN" altLang="en-US"/>
        </a:p>
      </dgm:t>
    </dgm:pt>
    <dgm:pt modelId="{D27E1CE1-2FD6-4BB8-A856-0D7B945AEE38}" type="pres">
      <dgm:prSet presAssocID="{864B6CBA-660E-4CC2-AF3F-DA75A81E863C}" presName="linear" presStyleCnt="0">
        <dgm:presLayoutVars>
          <dgm:animLvl val="lvl"/>
          <dgm:resizeHandles val="exact"/>
        </dgm:presLayoutVars>
      </dgm:prSet>
      <dgm:spPr/>
      <dgm:t>
        <a:bodyPr/>
        <a:lstStyle/>
        <a:p>
          <a:endParaRPr lang="zh-CN" altLang="en-US"/>
        </a:p>
      </dgm:t>
    </dgm:pt>
    <dgm:pt modelId="{B5D2AF61-2311-465E-8D08-5C185161CDB5}" type="pres">
      <dgm:prSet presAssocID="{0B33CEB0-DC42-41E4-B51B-115B451AB30B}" presName="parentText" presStyleLbl="node1" presStyleIdx="0" presStyleCnt="2">
        <dgm:presLayoutVars>
          <dgm:chMax val="0"/>
          <dgm:bulletEnabled val="1"/>
        </dgm:presLayoutVars>
      </dgm:prSet>
      <dgm:spPr/>
      <dgm:t>
        <a:bodyPr/>
        <a:lstStyle/>
        <a:p>
          <a:endParaRPr lang="zh-CN" altLang="en-US"/>
        </a:p>
      </dgm:t>
    </dgm:pt>
    <dgm:pt modelId="{728F0CE1-B30E-4FA0-BCEC-A8B092391A08}" type="pres">
      <dgm:prSet presAssocID="{C3F74AAB-7C5E-4BC4-BA47-B6C8789FCF27}" presName="spacer" presStyleCnt="0"/>
      <dgm:spPr/>
    </dgm:pt>
    <dgm:pt modelId="{76581907-C9F7-4D9F-B0D3-DF51389AACD0}" type="pres">
      <dgm:prSet presAssocID="{7D9214EF-9566-4910-8A1F-6C2D1A4A2034}" presName="parentText" presStyleLbl="node1" presStyleIdx="1" presStyleCnt="2">
        <dgm:presLayoutVars>
          <dgm:chMax val="0"/>
          <dgm:bulletEnabled val="1"/>
        </dgm:presLayoutVars>
      </dgm:prSet>
      <dgm:spPr/>
      <dgm:t>
        <a:bodyPr/>
        <a:lstStyle/>
        <a:p>
          <a:endParaRPr lang="zh-CN" altLang="en-US"/>
        </a:p>
      </dgm:t>
    </dgm:pt>
    <dgm:pt modelId="{A6420D37-1ED6-4308-B398-FE66BA8C3E55}" type="pres">
      <dgm:prSet presAssocID="{7D9214EF-9566-4910-8A1F-6C2D1A4A2034}" presName="childText" presStyleLbl="revTx" presStyleIdx="0" presStyleCnt="1">
        <dgm:presLayoutVars>
          <dgm:bulletEnabled val="1"/>
        </dgm:presLayoutVars>
      </dgm:prSet>
      <dgm:spPr/>
      <dgm:t>
        <a:bodyPr/>
        <a:lstStyle/>
        <a:p>
          <a:endParaRPr lang="zh-CN" altLang="en-US"/>
        </a:p>
      </dgm:t>
    </dgm:pt>
  </dgm:ptLst>
  <dgm:cxnLst>
    <dgm:cxn modelId="{63115D5E-7B07-43F0-B8C1-EC33DC495F24}" type="presOf" srcId="{2186F176-0C8E-4B51-A81A-7407D6D4854E}" destId="{A6420D37-1ED6-4308-B398-FE66BA8C3E55}" srcOrd="0" destOrd="3" presId="urn:microsoft.com/office/officeart/2005/8/layout/vList2"/>
    <dgm:cxn modelId="{3A38D9CA-0999-4460-A85F-B5AC9E66439B}" type="presOf" srcId="{6ADCD103-D4A7-4745-B188-709A06A2E765}" destId="{A6420D37-1ED6-4308-B398-FE66BA8C3E55}" srcOrd="0" destOrd="7" presId="urn:microsoft.com/office/officeart/2005/8/layout/vList2"/>
    <dgm:cxn modelId="{D317F167-D839-499F-9688-1DEF8BD017E1}" type="presOf" srcId="{864B6CBA-660E-4CC2-AF3F-DA75A81E863C}" destId="{D27E1CE1-2FD6-4BB8-A856-0D7B945AEE38}" srcOrd="0" destOrd="0" presId="urn:microsoft.com/office/officeart/2005/8/layout/vList2"/>
    <dgm:cxn modelId="{7A0F8CFD-D5AF-4D33-BAA1-BB669309E717}" type="presOf" srcId="{A488BDE5-86EB-4998-B1C0-037B3BE492E7}" destId="{A6420D37-1ED6-4308-B398-FE66BA8C3E55}" srcOrd="0" destOrd="4" presId="urn:microsoft.com/office/officeart/2005/8/layout/vList2"/>
    <dgm:cxn modelId="{F4AFA277-B01F-468F-A722-C1AA9ED5B873}" srcId="{7D9214EF-9566-4910-8A1F-6C2D1A4A2034}" destId="{42405B77-8529-4FF8-9838-F68CB734985F}" srcOrd="1" destOrd="0" parTransId="{D0052EE0-C4AF-4580-B9D3-6AE1D1866BA0}" sibTransId="{45EF2913-9668-473A-83B4-40EA4592F3FB}"/>
    <dgm:cxn modelId="{7CACF923-E557-48DE-BED5-A97E25117E15}" srcId="{864B6CBA-660E-4CC2-AF3F-DA75A81E863C}" destId="{7D9214EF-9566-4910-8A1F-6C2D1A4A2034}" srcOrd="1" destOrd="0" parTransId="{B0612757-8631-425E-A818-7F9709FE6933}" sibTransId="{78ECAE79-88B7-443C-B7A0-29916660FC4D}"/>
    <dgm:cxn modelId="{0D66E2CC-420D-468D-8196-62E04ACD1B12}" srcId="{7D9214EF-9566-4910-8A1F-6C2D1A4A2034}" destId="{338C9C77-CE5D-4F89-A8F9-5213ACBBAEA5}" srcOrd="2" destOrd="0" parTransId="{C1AE74F1-7236-47E1-9BE2-51F0964A9D7E}" sibTransId="{E8AE22B8-0DCC-4119-ADF9-299BD15F0D5D}"/>
    <dgm:cxn modelId="{48E22137-51C6-4A25-8B6B-84D2B68BEEDD}" type="presOf" srcId="{0B33CEB0-DC42-41E4-B51B-115B451AB30B}" destId="{B5D2AF61-2311-465E-8D08-5C185161CDB5}" srcOrd="0" destOrd="0" presId="urn:microsoft.com/office/officeart/2005/8/layout/vList2"/>
    <dgm:cxn modelId="{2F70C09D-997F-477B-A6F0-3A5C7542BC53}" srcId="{864B6CBA-660E-4CC2-AF3F-DA75A81E863C}" destId="{0B33CEB0-DC42-41E4-B51B-115B451AB30B}" srcOrd="0" destOrd="0" parTransId="{21749CE2-9934-4A5E-A338-9FABA90F2991}" sibTransId="{C3F74AAB-7C5E-4BC4-BA47-B6C8789FCF27}"/>
    <dgm:cxn modelId="{95FC903E-3B36-4DA7-97E5-34CB0C45FB3E}" srcId="{7D9214EF-9566-4910-8A1F-6C2D1A4A2034}" destId="{4494E219-0B58-4189-956A-5CC4FE12FD8C}" srcOrd="5" destOrd="0" parTransId="{6B1D162D-4186-465B-8200-80BD17511193}" sibTransId="{FE393D69-98DA-4483-B3B3-A17ADCA8D37F}"/>
    <dgm:cxn modelId="{4224039A-AD26-407A-86BB-5BBB6051A102}" type="presOf" srcId="{4494E219-0B58-4189-956A-5CC4FE12FD8C}" destId="{A6420D37-1ED6-4308-B398-FE66BA8C3E55}" srcOrd="0" destOrd="5" presId="urn:microsoft.com/office/officeart/2005/8/layout/vList2"/>
    <dgm:cxn modelId="{129B8D56-8BA8-4E6D-92D5-2BC967557124}" srcId="{7D9214EF-9566-4910-8A1F-6C2D1A4A2034}" destId="{6ADCD103-D4A7-4745-B188-709A06A2E765}" srcOrd="7" destOrd="0" parTransId="{56F8F605-917C-4168-9C96-495BEC53A8D7}" sibTransId="{1B3D8072-204A-4DFF-8363-3E3866BF7013}"/>
    <dgm:cxn modelId="{EB5F1511-1895-4ED4-A058-AE5D2D116F8F}" srcId="{7D9214EF-9566-4910-8A1F-6C2D1A4A2034}" destId="{F6A3479D-CDF4-4EA0-8F8A-9F0DBC7DB171}" srcOrd="0" destOrd="0" parTransId="{6984F984-DEE9-40BF-B1CB-A4F971245198}" sibTransId="{C22E7F95-00B8-43C4-B84A-B29F2EE141E0}"/>
    <dgm:cxn modelId="{8B6286EE-C850-46B3-BB79-D736EDFA8CAC}" type="presOf" srcId="{F6A3479D-CDF4-4EA0-8F8A-9F0DBC7DB171}" destId="{A6420D37-1ED6-4308-B398-FE66BA8C3E55}" srcOrd="0" destOrd="0" presId="urn:microsoft.com/office/officeart/2005/8/layout/vList2"/>
    <dgm:cxn modelId="{48D98830-6446-4C59-A50F-A3CC2C631F54}" type="presOf" srcId="{42405B77-8529-4FF8-9838-F68CB734985F}" destId="{A6420D37-1ED6-4308-B398-FE66BA8C3E55}" srcOrd="0" destOrd="1" presId="urn:microsoft.com/office/officeart/2005/8/layout/vList2"/>
    <dgm:cxn modelId="{5EA587D8-8B1F-4A6D-8AC4-9DF5361DCF95}" type="presOf" srcId="{338C9C77-CE5D-4F89-A8F9-5213ACBBAEA5}" destId="{A6420D37-1ED6-4308-B398-FE66BA8C3E55}" srcOrd="0" destOrd="2" presId="urn:microsoft.com/office/officeart/2005/8/layout/vList2"/>
    <dgm:cxn modelId="{2EEAA761-5D11-43F9-94F5-253EFD23196A}" type="presOf" srcId="{7D9214EF-9566-4910-8A1F-6C2D1A4A2034}" destId="{76581907-C9F7-4D9F-B0D3-DF51389AACD0}" srcOrd="0" destOrd="0" presId="urn:microsoft.com/office/officeart/2005/8/layout/vList2"/>
    <dgm:cxn modelId="{BB7B209B-CDC3-4BB1-B5D0-0D19D4B8855A}" srcId="{7D9214EF-9566-4910-8A1F-6C2D1A4A2034}" destId="{E142FCC5-9090-4812-9074-21E3F13A422A}" srcOrd="6" destOrd="0" parTransId="{788D0A99-F526-4200-A846-07436026920B}" sibTransId="{C271A7CE-DAC8-4B06-B50D-005D33114A7B}"/>
    <dgm:cxn modelId="{122F3EC9-A605-4CB0-9C83-F112403AF7D6}" srcId="{7D9214EF-9566-4910-8A1F-6C2D1A4A2034}" destId="{A488BDE5-86EB-4998-B1C0-037B3BE492E7}" srcOrd="4" destOrd="0" parTransId="{8EDAD4E5-F6E0-4C7B-925C-CDF387829FAC}" sibTransId="{0417DED7-5878-4F19-89FB-F3E4C5846D83}"/>
    <dgm:cxn modelId="{9DEBE882-48FB-47DC-B1B9-45EEF2170D6C}" srcId="{7D9214EF-9566-4910-8A1F-6C2D1A4A2034}" destId="{2186F176-0C8E-4B51-A81A-7407D6D4854E}" srcOrd="3" destOrd="0" parTransId="{0F884A31-7168-44A1-A13C-E4EB244D5DF9}" sibTransId="{098E7C1B-8167-40EA-AE0C-D9F8F7F91719}"/>
    <dgm:cxn modelId="{5C621D0C-D0A4-462E-BA20-BA7EE6996E2F}" type="presOf" srcId="{E142FCC5-9090-4812-9074-21E3F13A422A}" destId="{A6420D37-1ED6-4308-B398-FE66BA8C3E55}" srcOrd="0" destOrd="6" presId="urn:microsoft.com/office/officeart/2005/8/layout/vList2"/>
    <dgm:cxn modelId="{E05A6EBE-E057-40BD-AB80-9D4000A01BB0}" type="presParOf" srcId="{D27E1CE1-2FD6-4BB8-A856-0D7B945AEE38}" destId="{B5D2AF61-2311-465E-8D08-5C185161CDB5}" srcOrd="0" destOrd="0" presId="urn:microsoft.com/office/officeart/2005/8/layout/vList2"/>
    <dgm:cxn modelId="{3301545C-9A6C-4063-AA6C-BBE6FBF1076B}" type="presParOf" srcId="{D27E1CE1-2FD6-4BB8-A856-0D7B945AEE38}" destId="{728F0CE1-B30E-4FA0-BCEC-A8B092391A08}" srcOrd="1" destOrd="0" presId="urn:microsoft.com/office/officeart/2005/8/layout/vList2"/>
    <dgm:cxn modelId="{F393B44F-6DBC-4481-88DF-6B1C89B9074A}" type="presParOf" srcId="{D27E1CE1-2FD6-4BB8-A856-0D7B945AEE38}" destId="{76581907-C9F7-4D9F-B0D3-DF51389AACD0}" srcOrd="2" destOrd="0" presId="urn:microsoft.com/office/officeart/2005/8/layout/vList2"/>
    <dgm:cxn modelId="{2903F2BA-DE20-48BB-840A-4C8FC0821DD0}" type="presParOf" srcId="{D27E1CE1-2FD6-4BB8-A856-0D7B945AEE38}" destId="{A6420D37-1ED6-4308-B398-FE66BA8C3E5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05FCE9-2EA4-4A55-B57A-8BCC6B69C0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08714B8A-84C1-46FF-B0B6-64D9A82EED69}">
      <dgm:prSet/>
      <dgm:spPr/>
      <dgm:t>
        <a:bodyPr/>
        <a:lstStyle/>
        <a:p>
          <a:pPr rtl="0"/>
          <a:r>
            <a:rPr lang="zh-CN" dirty="0" smtClean="0">
              <a:latin typeface="楷体" pitchFamily="49" charset="-122"/>
              <a:ea typeface="楷体" pitchFamily="49" charset="-122"/>
            </a:rPr>
            <a:t>第三节 </a:t>
          </a:r>
          <a:r>
            <a:rPr lang="en-US" dirty="0" smtClean="0">
              <a:latin typeface="楷体" pitchFamily="49" charset="-122"/>
              <a:ea typeface="楷体" pitchFamily="49" charset="-122"/>
            </a:rPr>
            <a:t>RSA</a:t>
          </a:r>
          <a:r>
            <a:rPr lang="zh-CN" dirty="0" smtClean="0">
              <a:latin typeface="楷体" pitchFamily="49" charset="-122"/>
              <a:ea typeface="楷体" pitchFamily="49" charset="-122"/>
            </a:rPr>
            <a:t>公开密钥标准</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D5554C4B-ADE8-4516-B848-C8C4DF803F45}" type="parTrans" cxnId="{27318D2A-3989-43C7-9E74-6F17E9323E1D}">
      <dgm:prSet/>
      <dgm:spPr/>
      <dgm:t>
        <a:bodyPr/>
        <a:lstStyle/>
        <a:p>
          <a:endParaRPr lang="zh-CN" altLang="en-US">
            <a:latin typeface="楷体" pitchFamily="49" charset="-122"/>
            <a:ea typeface="楷体" pitchFamily="49" charset="-122"/>
          </a:endParaRPr>
        </a:p>
      </dgm:t>
    </dgm:pt>
    <dgm:pt modelId="{C1D8CCDF-D1C0-4AA6-9280-6B736E8BEC1C}" type="sibTrans" cxnId="{27318D2A-3989-43C7-9E74-6F17E9323E1D}">
      <dgm:prSet/>
      <dgm:spPr/>
      <dgm:t>
        <a:bodyPr/>
        <a:lstStyle/>
        <a:p>
          <a:endParaRPr lang="zh-CN" altLang="en-US">
            <a:latin typeface="楷体" pitchFamily="49" charset="-122"/>
            <a:ea typeface="楷体" pitchFamily="49" charset="-122"/>
          </a:endParaRPr>
        </a:p>
      </dgm:t>
    </dgm:pt>
    <dgm:pt modelId="{09F44D77-FD1A-47BD-9839-E6A8AA1B6478}">
      <dgm:prSet/>
      <dgm:spPr/>
      <dgm:t>
        <a:bodyPr/>
        <a:lstStyle/>
        <a:p>
          <a:pPr rtl="0"/>
          <a:r>
            <a:rPr lang="zh-CN" dirty="0" smtClean="0">
              <a:latin typeface="楷体" pitchFamily="49" charset="-122"/>
              <a:ea typeface="楷体" pitchFamily="49" charset="-122"/>
            </a:rPr>
            <a:t>密钥生成算法、加</a:t>
          </a:r>
          <a:r>
            <a:rPr lang="en-US" dirty="0" smtClean="0">
              <a:latin typeface="楷体" pitchFamily="49" charset="-122"/>
              <a:ea typeface="楷体" pitchFamily="49" charset="-122"/>
            </a:rPr>
            <a:t>/</a:t>
          </a:r>
          <a:r>
            <a:rPr lang="zh-CN" dirty="0" smtClean="0">
              <a:latin typeface="楷体" pitchFamily="49" charset="-122"/>
              <a:ea typeface="楷体" pitchFamily="49" charset="-122"/>
            </a:rPr>
            <a:t>解密算法及原理、数学攻击、计时攻击、选择密文攻击</a:t>
          </a:r>
          <a:endParaRPr lang="zh-CN" dirty="0">
            <a:latin typeface="楷体" pitchFamily="49" charset="-122"/>
            <a:ea typeface="楷体" pitchFamily="49" charset="-122"/>
          </a:endParaRPr>
        </a:p>
      </dgm:t>
    </dgm:pt>
    <dgm:pt modelId="{B43FE55C-EA40-469A-A826-E8CDCC1FCADA}" type="parTrans" cxnId="{C3EC8A78-F75E-4C07-8803-546FA7A1A33F}">
      <dgm:prSet/>
      <dgm:spPr/>
      <dgm:t>
        <a:bodyPr/>
        <a:lstStyle/>
        <a:p>
          <a:endParaRPr lang="zh-CN" altLang="en-US">
            <a:latin typeface="楷体" pitchFamily="49" charset="-122"/>
            <a:ea typeface="楷体" pitchFamily="49" charset="-122"/>
          </a:endParaRPr>
        </a:p>
      </dgm:t>
    </dgm:pt>
    <dgm:pt modelId="{1B896F38-5EF6-4E09-B58A-CE7AD970B2FE}" type="sibTrans" cxnId="{C3EC8A78-F75E-4C07-8803-546FA7A1A33F}">
      <dgm:prSet/>
      <dgm:spPr/>
      <dgm:t>
        <a:bodyPr/>
        <a:lstStyle/>
        <a:p>
          <a:endParaRPr lang="zh-CN" altLang="en-US">
            <a:latin typeface="楷体" pitchFamily="49" charset="-122"/>
            <a:ea typeface="楷体" pitchFamily="49" charset="-122"/>
          </a:endParaRPr>
        </a:p>
      </dgm:t>
    </dgm:pt>
    <dgm:pt modelId="{B0E87D58-6FF2-4DFB-86B3-B046F4C00F1D}">
      <dgm:prSet/>
      <dgm:spPr/>
      <dgm:t>
        <a:bodyPr/>
        <a:lstStyle/>
        <a:p>
          <a:pPr rtl="0"/>
          <a:r>
            <a:rPr lang="zh-CN" dirty="0" smtClean="0">
              <a:latin typeface="楷体" pitchFamily="49" charset="-122"/>
              <a:ea typeface="楷体" pitchFamily="49" charset="-122"/>
            </a:rPr>
            <a:t>第四节 椭圆曲线密码</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568EFB2-8A08-4018-89A8-1C81036316C3}" type="parTrans" cxnId="{847A4351-FC8B-41E0-98B4-16232967B5F5}">
      <dgm:prSet/>
      <dgm:spPr/>
      <dgm:t>
        <a:bodyPr/>
        <a:lstStyle/>
        <a:p>
          <a:endParaRPr lang="zh-CN" altLang="en-US">
            <a:latin typeface="楷体" pitchFamily="49" charset="-122"/>
            <a:ea typeface="楷体" pitchFamily="49" charset="-122"/>
          </a:endParaRPr>
        </a:p>
      </dgm:t>
    </dgm:pt>
    <dgm:pt modelId="{A22D9C46-3606-4C09-8373-D1C9A7E36554}" type="sibTrans" cxnId="{847A4351-FC8B-41E0-98B4-16232967B5F5}">
      <dgm:prSet/>
      <dgm:spPr/>
      <dgm:t>
        <a:bodyPr/>
        <a:lstStyle/>
        <a:p>
          <a:endParaRPr lang="zh-CN" altLang="en-US">
            <a:latin typeface="楷体" pitchFamily="49" charset="-122"/>
            <a:ea typeface="楷体" pitchFamily="49" charset="-122"/>
          </a:endParaRPr>
        </a:p>
      </dgm:t>
    </dgm:pt>
    <dgm:pt modelId="{810008AB-E3AD-4C2F-B0C8-5272842BF98D}">
      <dgm:prSet/>
      <dgm:spPr/>
      <dgm:t>
        <a:bodyPr/>
        <a:lstStyle/>
        <a:p>
          <a:pPr rtl="0"/>
          <a:r>
            <a:rPr lang="zh-CN" dirty="0" smtClean="0">
              <a:latin typeface="楷体" pitchFamily="49" charset="-122"/>
              <a:ea typeface="楷体" pitchFamily="49" charset="-122"/>
            </a:rPr>
            <a:t>椭圆曲线算术、椭圆曲线密码学</a:t>
          </a:r>
          <a:endParaRPr lang="zh-CN" dirty="0">
            <a:latin typeface="楷体" pitchFamily="49" charset="-122"/>
            <a:ea typeface="楷体" pitchFamily="49" charset="-122"/>
          </a:endParaRPr>
        </a:p>
      </dgm:t>
    </dgm:pt>
    <dgm:pt modelId="{46590669-87C2-434A-B788-9EE8651BD43F}" type="parTrans" cxnId="{F07FB0F6-E698-4BD6-A818-CE0C8897E519}">
      <dgm:prSet/>
      <dgm:spPr/>
      <dgm:t>
        <a:bodyPr/>
        <a:lstStyle/>
        <a:p>
          <a:endParaRPr lang="zh-CN" altLang="en-US">
            <a:latin typeface="楷体" pitchFamily="49" charset="-122"/>
            <a:ea typeface="楷体" pitchFamily="49" charset="-122"/>
          </a:endParaRPr>
        </a:p>
      </dgm:t>
    </dgm:pt>
    <dgm:pt modelId="{0E3E7BA8-5FD3-4223-AA84-0DE481D32232}" type="sibTrans" cxnId="{F07FB0F6-E698-4BD6-A818-CE0C8897E519}">
      <dgm:prSet/>
      <dgm:spPr/>
      <dgm:t>
        <a:bodyPr/>
        <a:lstStyle/>
        <a:p>
          <a:endParaRPr lang="zh-CN" altLang="en-US">
            <a:latin typeface="楷体" pitchFamily="49" charset="-122"/>
            <a:ea typeface="楷体" pitchFamily="49" charset="-122"/>
          </a:endParaRPr>
        </a:p>
      </dgm:t>
    </dgm:pt>
    <dgm:pt modelId="{56A1D562-A232-46AA-BCDA-02E97B54FF11}">
      <dgm:prSet/>
      <dgm:spPr/>
      <dgm:t>
        <a:bodyPr/>
        <a:lstStyle/>
        <a:p>
          <a:pPr rtl="0"/>
          <a:r>
            <a:rPr lang="zh-CN" dirty="0" smtClean="0">
              <a:latin typeface="楷体" pitchFamily="49" charset="-122"/>
              <a:ea typeface="楷体" pitchFamily="49" charset="-122"/>
            </a:rPr>
            <a:t>第五节 其它公钥密码体制</a:t>
          </a:r>
          <a:endParaRPr lang="zh-CN" dirty="0">
            <a:latin typeface="楷体" pitchFamily="49" charset="-122"/>
            <a:ea typeface="楷体" pitchFamily="49"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0EA057F6-C08C-4CF2-99EE-AEC572E6DBB5}" type="parTrans" cxnId="{67565CD9-8847-4491-B8F9-4A86FDD69958}">
      <dgm:prSet/>
      <dgm:spPr/>
      <dgm:t>
        <a:bodyPr/>
        <a:lstStyle/>
        <a:p>
          <a:endParaRPr lang="zh-CN" altLang="en-US">
            <a:latin typeface="楷体" pitchFamily="49" charset="-122"/>
            <a:ea typeface="楷体" pitchFamily="49" charset="-122"/>
          </a:endParaRPr>
        </a:p>
      </dgm:t>
    </dgm:pt>
    <dgm:pt modelId="{0D1DE09B-5FA5-4AAD-9D47-10CFCCB472FF}" type="sibTrans" cxnId="{67565CD9-8847-4491-B8F9-4A86FDD69958}">
      <dgm:prSet/>
      <dgm:spPr/>
      <dgm:t>
        <a:bodyPr/>
        <a:lstStyle/>
        <a:p>
          <a:endParaRPr lang="zh-CN" altLang="en-US">
            <a:latin typeface="楷体" pitchFamily="49" charset="-122"/>
            <a:ea typeface="楷体" pitchFamily="49" charset="-122"/>
          </a:endParaRPr>
        </a:p>
      </dgm:t>
    </dgm:pt>
    <dgm:pt modelId="{8637B7BA-768F-4026-8F8C-43D71A8B3BD7}">
      <dgm:prSet/>
      <dgm:spPr/>
      <dgm:t>
        <a:bodyPr/>
        <a:lstStyle/>
        <a:p>
          <a:pPr rtl="0"/>
          <a:r>
            <a:rPr lang="en-US" smtClean="0">
              <a:latin typeface="楷体" pitchFamily="49" charset="-122"/>
              <a:ea typeface="楷体" pitchFamily="49" charset="-122"/>
            </a:rPr>
            <a:t>Rabin</a:t>
          </a:r>
          <a:r>
            <a:rPr lang="zh-CN" smtClean="0">
              <a:latin typeface="楷体" pitchFamily="49" charset="-122"/>
              <a:ea typeface="楷体" pitchFamily="49" charset="-122"/>
            </a:rPr>
            <a:t>密码</a:t>
          </a:r>
          <a:endParaRPr lang="zh-CN">
            <a:latin typeface="楷体" pitchFamily="49" charset="-122"/>
            <a:ea typeface="楷体" pitchFamily="49" charset="-122"/>
          </a:endParaRPr>
        </a:p>
      </dgm:t>
    </dgm:pt>
    <dgm:pt modelId="{F4FE2B77-2E90-4FA9-A1B5-4784CEE5E431}" type="parTrans" cxnId="{E0C2206E-B0DD-49C0-8D6C-1475B435C98B}">
      <dgm:prSet/>
      <dgm:spPr/>
      <dgm:t>
        <a:bodyPr/>
        <a:lstStyle/>
        <a:p>
          <a:endParaRPr lang="zh-CN" altLang="en-US">
            <a:latin typeface="楷体" pitchFamily="49" charset="-122"/>
            <a:ea typeface="楷体" pitchFamily="49" charset="-122"/>
          </a:endParaRPr>
        </a:p>
      </dgm:t>
    </dgm:pt>
    <dgm:pt modelId="{731A0322-FCF1-4BCF-B7C7-6C247FB3077D}" type="sibTrans" cxnId="{E0C2206E-B0DD-49C0-8D6C-1475B435C98B}">
      <dgm:prSet/>
      <dgm:spPr/>
      <dgm:t>
        <a:bodyPr/>
        <a:lstStyle/>
        <a:p>
          <a:endParaRPr lang="zh-CN" altLang="en-US">
            <a:latin typeface="楷体" pitchFamily="49" charset="-122"/>
            <a:ea typeface="楷体" pitchFamily="49" charset="-122"/>
          </a:endParaRPr>
        </a:p>
      </dgm:t>
    </dgm:pt>
    <dgm:pt modelId="{7C42D1B2-EB5C-4900-AA06-DC650E567896}">
      <dgm:prSet/>
      <dgm:spPr/>
      <dgm:t>
        <a:bodyPr/>
        <a:lstStyle/>
        <a:p>
          <a:pPr rtl="0"/>
          <a:r>
            <a:rPr lang="en-US" smtClean="0">
              <a:latin typeface="楷体" pitchFamily="49" charset="-122"/>
              <a:ea typeface="楷体" pitchFamily="49" charset="-122"/>
            </a:rPr>
            <a:t>ElGamal</a:t>
          </a:r>
          <a:r>
            <a:rPr lang="zh-CN" smtClean="0">
              <a:latin typeface="楷体" pitchFamily="49" charset="-122"/>
              <a:ea typeface="楷体" pitchFamily="49" charset="-122"/>
            </a:rPr>
            <a:t>密码</a:t>
          </a:r>
          <a:endParaRPr lang="zh-CN">
            <a:latin typeface="楷体" pitchFamily="49" charset="-122"/>
            <a:ea typeface="楷体" pitchFamily="49" charset="-122"/>
          </a:endParaRPr>
        </a:p>
      </dgm:t>
    </dgm:pt>
    <dgm:pt modelId="{9BBEBFCD-E464-4AAD-A53E-01774B107E53}" type="parTrans" cxnId="{894E61EB-6D19-4BEA-943A-78467EAD8274}">
      <dgm:prSet/>
      <dgm:spPr/>
      <dgm:t>
        <a:bodyPr/>
        <a:lstStyle/>
        <a:p>
          <a:endParaRPr lang="zh-CN" altLang="en-US">
            <a:latin typeface="楷体" pitchFamily="49" charset="-122"/>
            <a:ea typeface="楷体" pitchFamily="49" charset="-122"/>
          </a:endParaRPr>
        </a:p>
      </dgm:t>
    </dgm:pt>
    <dgm:pt modelId="{9480CF0B-4D99-4E13-86C5-324C7414F26B}" type="sibTrans" cxnId="{894E61EB-6D19-4BEA-943A-78467EAD8274}">
      <dgm:prSet/>
      <dgm:spPr/>
      <dgm:t>
        <a:bodyPr/>
        <a:lstStyle/>
        <a:p>
          <a:endParaRPr lang="zh-CN" altLang="en-US">
            <a:latin typeface="楷体" pitchFamily="49" charset="-122"/>
            <a:ea typeface="楷体" pitchFamily="49" charset="-122"/>
          </a:endParaRPr>
        </a:p>
      </dgm:t>
    </dgm:pt>
    <dgm:pt modelId="{6388E4E2-41B8-44DB-893B-4A79AFBC905C}">
      <dgm:prSet/>
      <dgm:spPr/>
      <dgm:t>
        <a:bodyPr/>
        <a:lstStyle/>
        <a:p>
          <a:pPr rtl="0"/>
          <a:r>
            <a:rPr lang="zh-CN" smtClean="0">
              <a:latin typeface="楷体" pitchFamily="49" charset="-122"/>
              <a:ea typeface="楷体" pitchFamily="49" charset="-122"/>
            </a:rPr>
            <a:t>背包公钥加密</a:t>
          </a:r>
          <a:endParaRPr lang="zh-CN">
            <a:latin typeface="楷体" pitchFamily="49" charset="-122"/>
            <a:ea typeface="楷体" pitchFamily="49" charset="-122"/>
          </a:endParaRPr>
        </a:p>
      </dgm:t>
    </dgm:pt>
    <dgm:pt modelId="{60504E6B-9290-48CF-9928-3E1ECC5F1029}" type="parTrans" cxnId="{CFD2E40E-BF79-45EA-A31B-F1161E4F8E58}">
      <dgm:prSet/>
      <dgm:spPr/>
      <dgm:t>
        <a:bodyPr/>
        <a:lstStyle/>
        <a:p>
          <a:endParaRPr lang="zh-CN" altLang="en-US">
            <a:latin typeface="楷体" pitchFamily="49" charset="-122"/>
            <a:ea typeface="楷体" pitchFamily="49" charset="-122"/>
          </a:endParaRPr>
        </a:p>
      </dgm:t>
    </dgm:pt>
    <dgm:pt modelId="{96CC058B-141E-4489-B916-56CC5E76B1DD}" type="sibTrans" cxnId="{CFD2E40E-BF79-45EA-A31B-F1161E4F8E58}">
      <dgm:prSet/>
      <dgm:spPr/>
      <dgm:t>
        <a:bodyPr/>
        <a:lstStyle/>
        <a:p>
          <a:endParaRPr lang="zh-CN" altLang="en-US">
            <a:latin typeface="楷体" pitchFamily="49" charset="-122"/>
            <a:ea typeface="楷体" pitchFamily="49" charset="-122"/>
          </a:endParaRPr>
        </a:p>
      </dgm:t>
    </dgm:pt>
    <dgm:pt modelId="{89D24113-AEEB-4E42-85C7-103E39C5324D}">
      <dgm:prSet/>
      <dgm:spPr/>
      <dgm:t>
        <a:bodyPr/>
        <a:lstStyle/>
        <a:p>
          <a:pPr rtl="0"/>
          <a:r>
            <a:rPr lang="zh-CN" smtClean="0">
              <a:latin typeface="楷体" pitchFamily="49" charset="-122"/>
              <a:ea typeface="楷体" pitchFamily="49" charset="-122"/>
            </a:rPr>
            <a:t>概率公钥密码</a:t>
          </a:r>
          <a:endParaRPr lang="zh-CN">
            <a:latin typeface="楷体" pitchFamily="49" charset="-122"/>
            <a:ea typeface="楷体" pitchFamily="49" charset="-122"/>
          </a:endParaRPr>
        </a:p>
      </dgm:t>
    </dgm:pt>
    <dgm:pt modelId="{61F08E95-67AA-4BB2-ABB3-12D0568FDBEF}" type="parTrans" cxnId="{11084EA5-EC48-4ED8-8677-DEAE8A8F5F12}">
      <dgm:prSet/>
      <dgm:spPr/>
      <dgm:t>
        <a:bodyPr/>
        <a:lstStyle/>
        <a:p>
          <a:endParaRPr lang="zh-CN" altLang="en-US">
            <a:latin typeface="楷体" pitchFamily="49" charset="-122"/>
            <a:ea typeface="楷体" pitchFamily="49" charset="-122"/>
          </a:endParaRPr>
        </a:p>
      </dgm:t>
    </dgm:pt>
    <dgm:pt modelId="{AD923559-3DDE-4EBD-A6C0-1CAF20FD3D3E}" type="sibTrans" cxnId="{11084EA5-EC48-4ED8-8677-DEAE8A8F5F12}">
      <dgm:prSet/>
      <dgm:spPr/>
      <dgm:t>
        <a:bodyPr/>
        <a:lstStyle/>
        <a:p>
          <a:endParaRPr lang="zh-CN" altLang="en-US">
            <a:latin typeface="楷体" pitchFamily="49" charset="-122"/>
            <a:ea typeface="楷体" pitchFamily="49" charset="-122"/>
          </a:endParaRPr>
        </a:p>
      </dgm:t>
    </dgm:pt>
    <dgm:pt modelId="{562170C2-DB92-46DC-950B-270326EFD354}" type="pres">
      <dgm:prSet presAssocID="{6905FCE9-2EA4-4A55-B57A-8BCC6B69C0B8}" presName="linear" presStyleCnt="0">
        <dgm:presLayoutVars>
          <dgm:animLvl val="lvl"/>
          <dgm:resizeHandles val="exact"/>
        </dgm:presLayoutVars>
      </dgm:prSet>
      <dgm:spPr/>
      <dgm:t>
        <a:bodyPr/>
        <a:lstStyle/>
        <a:p>
          <a:endParaRPr lang="zh-CN" altLang="en-US"/>
        </a:p>
      </dgm:t>
    </dgm:pt>
    <dgm:pt modelId="{0D54F11E-C7D3-4B2E-A988-0BD36F5ABCC2}" type="pres">
      <dgm:prSet presAssocID="{08714B8A-84C1-46FF-B0B6-64D9A82EED69}" presName="parentText" presStyleLbl="node1" presStyleIdx="0" presStyleCnt="3">
        <dgm:presLayoutVars>
          <dgm:chMax val="0"/>
          <dgm:bulletEnabled val="1"/>
        </dgm:presLayoutVars>
      </dgm:prSet>
      <dgm:spPr/>
      <dgm:t>
        <a:bodyPr/>
        <a:lstStyle/>
        <a:p>
          <a:endParaRPr lang="zh-CN" altLang="en-US"/>
        </a:p>
      </dgm:t>
    </dgm:pt>
    <dgm:pt modelId="{64BC046C-FD45-40C2-BFB3-9C3E6910B25F}" type="pres">
      <dgm:prSet presAssocID="{08714B8A-84C1-46FF-B0B6-64D9A82EED69}" presName="childText" presStyleLbl="revTx" presStyleIdx="0" presStyleCnt="3">
        <dgm:presLayoutVars>
          <dgm:bulletEnabled val="1"/>
        </dgm:presLayoutVars>
      </dgm:prSet>
      <dgm:spPr/>
      <dgm:t>
        <a:bodyPr/>
        <a:lstStyle/>
        <a:p>
          <a:endParaRPr lang="zh-CN" altLang="en-US"/>
        </a:p>
      </dgm:t>
    </dgm:pt>
    <dgm:pt modelId="{D146F9E9-A6D7-4CB2-811E-2DB05F082FB4}" type="pres">
      <dgm:prSet presAssocID="{B0E87D58-6FF2-4DFB-86B3-B046F4C00F1D}" presName="parentText" presStyleLbl="node1" presStyleIdx="1" presStyleCnt="3">
        <dgm:presLayoutVars>
          <dgm:chMax val="0"/>
          <dgm:bulletEnabled val="1"/>
        </dgm:presLayoutVars>
      </dgm:prSet>
      <dgm:spPr/>
      <dgm:t>
        <a:bodyPr/>
        <a:lstStyle/>
        <a:p>
          <a:endParaRPr lang="zh-CN" altLang="en-US"/>
        </a:p>
      </dgm:t>
    </dgm:pt>
    <dgm:pt modelId="{848E015B-8C1C-4D6F-BCE6-9A116BCF3621}" type="pres">
      <dgm:prSet presAssocID="{B0E87D58-6FF2-4DFB-86B3-B046F4C00F1D}" presName="childText" presStyleLbl="revTx" presStyleIdx="1" presStyleCnt="3">
        <dgm:presLayoutVars>
          <dgm:bulletEnabled val="1"/>
        </dgm:presLayoutVars>
      </dgm:prSet>
      <dgm:spPr/>
      <dgm:t>
        <a:bodyPr/>
        <a:lstStyle/>
        <a:p>
          <a:endParaRPr lang="zh-CN" altLang="en-US"/>
        </a:p>
      </dgm:t>
    </dgm:pt>
    <dgm:pt modelId="{38EA2401-D920-4469-A39B-594AE4EBAE6D}" type="pres">
      <dgm:prSet presAssocID="{56A1D562-A232-46AA-BCDA-02E97B54FF11}" presName="parentText" presStyleLbl="node1" presStyleIdx="2" presStyleCnt="3">
        <dgm:presLayoutVars>
          <dgm:chMax val="0"/>
          <dgm:bulletEnabled val="1"/>
        </dgm:presLayoutVars>
      </dgm:prSet>
      <dgm:spPr/>
      <dgm:t>
        <a:bodyPr/>
        <a:lstStyle/>
        <a:p>
          <a:endParaRPr lang="zh-CN" altLang="en-US"/>
        </a:p>
      </dgm:t>
    </dgm:pt>
    <dgm:pt modelId="{9CAE9CC7-AA01-4C19-B80F-7F41CB8253DD}" type="pres">
      <dgm:prSet presAssocID="{56A1D562-A232-46AA-BCDA-02E97B54FF11}" presName="childText" presStyleLbl="revTx" presStyleIdx="2" presStyleCnt="3">
        <dgm:presLayoutVars>
          <dgm:bulletEnabled val="1"/>
        </dgm:presLayoutVars>
      </dgm:prSet>
      <dgm:spPr/>
      <dgm:t>
        <a:bodyPr/>
        <a:lstStyle/>
        <a:p>
          <a:endParaRPr lang="zh-CN" altLang="en-US"/>
        </a:p>
      </dgm:t>
    </dgm:pt>
  </dgm:ptLst>
  <dgm:cxnLst>
    <dgm:cxn modelId="{34E9B5EA-08C8-4C55-96AF-5FC9405471AF}" type="presOf" srcId="{810008AB-E3AD-4C2F-B0C8-5272842BF98D}" destId="{848E015B-8C1C-4D6F-BCE6-9A116BCF3621}" srcOrd="0" destOrd="0" presId="urn:microsoft.com/office/officeart/2005/8/layout/vList2"/>
    <dgm:cxn modelId="{C3EC8A78-F75E-4C07-8803-546FA7A1A33F}" srcId="{08714B8A-84C1-46FF-B0B6-64D9A82EED69}" destId="{09F44D77-FD1A-47BD-9839-E6A8AA1B6478}" srcOrd="0" destOrd="0" parTransId="{B43FE55C-EA40-469A-A826-E8CDCC1FCADA}" sibTransId="{1B896F38-5EF6-4E09-B58A-CE7AD970B2FE}"/>
    <dgm:cxn modelId="{18D78DB0-F421-4191-A8D2-897B0E5D6982}" type="presOf" srcId="{6905FCE9-2EA4-4A55-B57A-8BCC6B69C0B8}" destId="{562170C2-DB92-46DC-950B-270326EFD354}" srcOrd="0" destOrd="0" presId="urn:microsoft.com/office/officeart/2005/8/layout/vList2"/>
    <dgm:cxn modelId="{AB1273EF-82B0-405B-BFDD-B7EFB9A50C10}" type="presOf" srcId="{89D24113-AEEB-4E42-85C7-103E39C5324D}" destId="{9CAE9CC7-AA01-4C19-B80F-7F41CB8253DD}" srcOrd="0" destOrd="3" presId="urn:microsoft.com/office/officeart/2005/8/layout/vList2"/>
    <dgm:cxn modelId="{15A1CD4F-1AA4-492E-B696-5DAEFB872DFB}" type="presOf" srcId="{08714B8A-84C1-46FF-B0B6-64D9A82EED69}" destId="{0D54F11E-C7D3-4B2E-A988-0BD36F5ABCC2}" srcOrd="0" destOrd="0" presId="urn:microsoft.com/office/officeart/2005/8/layout/vList2"/>
    <dgm:cxn modelId="{3446044B-244C-4EB2-9F60-8142E9B221AB}" type="presOf" srcId="{B0E87D58-6FF2-4DFB-86B3-B046F4C00F1D}" destId="{D146F9E9-A6D7-4CB2-811E-2DB05F082FB4}" srcOrd="0" destOrd="0" presId="urn:microsoft.com/office/officeart/2005/8/layout/vList2"/>
    <dgm:cxn modelId="{E0C2206E-B0DD-49C0-8D6C-1475B435C98B}" srcId="{56A1D562-A232-46AA-BCDA-02E97B54FF11}" destId="{8637B7BA-768F-4026-8F8C-43D71A8B3BD7}" srcOrd="0" destOrd="0" parTransId="{F4FE2B77-2E90-4FA9-A1B5-4784CEE5E431}" sibTransId="{731A0322-FCF1-4BCF-B7C7-6C247FB3077D}"/>
    <dgm:cxn modelId="{A6BA4102-9DA4-4C9B-9C3F-3F665EA67FA9}" type="presOf" srcId="{09F44D77-FD1A-47BD-9839-E6A8AA1B6478}" destId="{64BC046C-FD45-40C2-BFB3-9C3E6910B25F}" srcOrd="0" destOrd="0" presId="urn:microsoft.com/office/officeart/2005/8/layout/vList2"/>
    <dgm:cxn modelId="{847A4351-FC8B-41E0-98B4-16232967B5F5}" srcId="{6905FCE9-2EA4-4A55-B57A-8BCC6B69C0B8}" destId="{B0E87D58-6FF2-4DFB-86B3-B046F4C00F1D}" srcOrd="1" destOrd="0" parTransId="{0568EFB2-8A08-4018-89A8-1C81036316C3}" sibTransId="{A22D9C46-3606-4C09-8373-D1C9A7E36554}"/>
    <dgm:cxn modelId="{5036757C-2F86-4FB4-B441-8AEFC0F1AE8D}" type="presOf" srcId="{8637B7BA-768F-4026-8F8C-43D71A8B3BD7}" destId="{9CAE9CC7-AA01-4C19-B80F-7F41CB8253DD}" srcOrd="0" destOrd="0" presId="urn:microsoft.com/office/officeart/2005/8/layout/vList2"/>
    <dgm:cxn modelId="{67565CD9-8847-4491-B8F9-4A86FDD69958}" srcId="{6905FCE9-2EA4-4A55-B57A-8BCC6B69C0B8}" destId="{56A1D562-A232-46AA-BCDA-02E97B54FF11}" srcOrd="2" destOrd="0" parTransId="{0EA057F6-C08C-4CF2-99EE-AEC572E6DBB5}" sibTransId="{0D1DE09B-5FA5-4AAD-9D47-10CFCCB472FF}"/>
    <dgm:cxn modelId="{F07FB0F6-E698-4BD6-A818-CE0C8897E519}" srcId="{B0E87D58-6FF2-4DFB-86B3-B046F4C00F1D}" destId="{810008AB-E3AD-4C2F-B0C8-5272842BF98D}" srcOrd="0" destOrd="0" parTransId="{46590669-87C2-434A-B788-9EE8651BD43F}" sibTransId="{0E3E7BA8-5FD3-4223-AA84-0DE481D32232}"/>
    <dgm:cxn modelId="{3C2DCC5D-9BF8-411A-8726-E2B3ACC2AF62}" type="presOf" srcId="{56A1D562-A232-46AA-BCDA-02E97B54FF11}" destId="{38EA2401-D920-4469-A39B-594AE4EBAE6D}" srcOrd="0" destOrd="0" presId="urn:microsoft.com/office/officeart/2005/8/layout/vList2"/>
    <dgm:cxn modelId="{894E61EB-6D19-4BEA-943A-78467EAD8274}" srcId="{56A1D562-A232-46AA-BCDA-02E97B54FF11}" destId="{7C42D1B2-EB5C-4900-AA06-DC650E567896}" srcOrd="1" destOrd="0" parTransId="{9BBEBFCD-E464-4AAD-A53E-01774B107E53}" sibTransId="{9480CF0B-4D99-4E13-86C5-324C7414F26B}"/>
    <dgm:cxn modelId="{27318D2A-3989-43C7-9E74-6F17E9323E1D}" srcId="{6905FCE9-2EA4-4A55-B57A-8BCC6B69C0B8}" destId="{08714B8A-84C1-46FF-B0B6-64D9A82EED69}" srcOrd="0" destOrd="0" parTransId="{D5554C4B-ADE8-4516-B848-C8C4DF803F45}" sibTransId="{C1D8CCDF-D1C0-4AA6-9280-6B736E8BEC1C}"/>
    <dgm:cxn modelId="{CFD2E40E-BF79-45EA-A31B-F1161E4F8E58}" srcId="{56A1D562-A232-46AA-BCDA-02E97B54FF11}" destId="{6388E4E2-41B8-44DB-893B-4A79AFBC905C}" srcOrd="2" destOrd="0" parTransId="{60504E6B-9290-48CF-9928-3E1ECC5F1029}" sibTransId="{96CC058B-141E-4489-B916-56CC5E76B1DD}"/>
    <dgm:cxn modelId="{11084EA5-EC48-4ED8-8677-DEAE8A8F5F12}" srcId="{56A1D562-A232-46AA-BCDA-02E97B54FF11}" destId="{89D24113-AEEB-4E42-85C7-103E39C5324D}" srcOrd="3" destOrd="0" parTransId="{61F08E95-67AA-4BB2-ABB3-12D0568FDBEF}" sibTransId="{AD923559-3DDE-4EBD-A6C0-1CAF20FD3D3E}"/>
    <dgm:cxn modelId="{F03249DF-F6A6-4DE1-A610-8CFE3566FABD}" type="presOf" srcId="{6388E4E2-41B8-44DB-893B-4A79AFBC905C}" destId="{9CAE9CC7-AA01-4C19-B80F-7F41CB8253DD}" srcOrd="0" destOrd="2" presId="urn:microsoft.com/office/officeart/2005/8/layout/vList2"/>
    <dgm:cxn modelId="{BC0C370E-E741-454A-8802-94B9FA47D532}" type="presOf" srcId="{7C42D1B2-EB5C-4900-AA06-DC650E567896}" destId="{9CAE9CC7-AA01-4C19-B80F-7F41CB8253DD}" srcOrd="0" destOrd="1" presId="urn:microsoft.com/office/officeart/2005/8/layout/vList2"/>
    <dgm:cxn modelId="{FFA83B9A-4D20-4CB5-B4AD-93ACA4A34D74}" type="presParOf" srcId="{562170C2-DB92-46DC-950B-270326EFD354}" destId="{0D54F11E-C7D3-4B2E-A988-0BD36F5ABCC2}" srcOrd="0" destOrd="0" presId="urn:microsoft.com/office/officeart/2005/8/layout/vList2"/>
    <dgm:cxn modelId="{DD363036-4D64-43D3-AD3F-4AB7E1AF52EE}" type="presParOf" srcId="{562170C2-DB92-46DC-950B-270326EFD354}" destId="{64BC046C-FD45-40C2-BFB3-9C3E6910B25F}" srcOrd="1" destOrd="0" presId="urn:microsoft.com/office/officeart/2005/8/layout/vList2"/>
    <dgm:cxn modelId="{2B812740-E182-4C99-ABBA-445AAF67095A}" type="presParOf" srcId="{562170C2-DB92-46DC-950B-270326EFD354}" destId="{D146F9E9-A6D7-4CB2-811E-2DB05F082FB4}" srcOrd="2" destOrd="0" presId="urn:microsoft.com/office/officeart/2005/8/layout/vList2"/>
    <dgm:cxn modelId="{FC5FF200-5EE5-4810-A6E8-4242CF0E0A61}" type="presParOf" srcId="{562170C2-DB92-46DC-950B-270326EFD354}" destId="{848E015B-8C1C-4D6F-BCE6-9A116BCF3621}" srcOrd="3" destOrd="0" presId="urn:microsoft.com/office/officeart/2005/8/layout/vList2"/>
    <dgm:cxn modelId="{37DD4326-4AD7-4C4C-BC15-5E24D394120A}" type="presParOf" srcId="{562170C2-DB92-46DC-950B-270326EFD354}" destId="{38EA2401-D920-4469-A39B-594AE4EBAE6D}" srcOrd="4" destOrd="0" presId="urn:microsoft.com/office/officeart/2005/8/layout/vList2"/>
    <dgm:cxn modelId="{C13E2582-051F-495B-912F-F82DB494DFEB}" type="presParOf" srcId="{562170C2-DB92-46DC-950B-270326EFD354}" destId="{9CAE9CC7-AA01-4C19-B80F-7F41CB8253DD}"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D2AF61-2311-465E-8D08-5C185161CDB5}">
      <dsp:nvSpPr>
        <dsp:cNvPr id="0" name=""/>
        <dsp:cNvSpPr/>
      </dsp:nvSpPr>
      <dsp:spPr>
        <a:xfrm>
          <a:off x="0" y="12859"/>
          <a:ext cx="4186808"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楷体" pitchFamily="49" charset="-122"/>
              <a:ea typeface="楷体" pitchFamily="49" charset="-122"/>
            </a:rPr>
            <a:t>第一节 公开密钥密码的概念</a:t>
          </a:r>
          <a:endParaRPr lang="zh-CN" sz="2400" kern="1200" dirty="0">
            <a:latin typeface="楷体" pitchFamily="49" charset="-122"/>
            <a:ea typeface="楷体" pitchFamily="49" charset="-122"/>
          </a:endParaRPr>
        </a:p>
      </dsp:txBody>
      <dsp:txXfrm>
        <a:off x="29471" y="42330"/>
        <a:ext cx="4127866" cy="544777"/>
      </dsp:txXfrm>
    </dsp:sp>
    <dsp:sp modelId="{76581907-C9F7-4D9F-B0D3-DF51389AACD0}">
      <dsp:nvSpPr>
        <dsp:cNvPr id="0" name=""/>
        <dsp:cNvSpPr/>
      </dsp:nvSpPr>
      <dsp:spPr>
        <a:xfrm>
          <a:off x="0" y="685699"/>
          <a:ext cx="4186808"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楷体" pitchFamily="49" charset="-122"/>
              <a:ea typeface="楷体" pitchFamily="49" charset="-122"/>
            </a:rPr>
            <a:t>第二节 若干数论问题概述</a:t>
          </a:r>
          <a:endParaRPr lang="zh-CN" sz="2400" kern="1200" dirty="0">
            <a:latin typeface="楷体" pitchFamily="49" charset="-122"/>
            <a:ea typeface="楷体" pitchFamily="49" charset="-122"/>
          </a:endParaRPr>
        </a:p>
      </dsp:txBody>
      <dsp:txXfrm>
        <a:off x="29471" y="715170"/>
        <a:ext cx="4127866" cy="544777"/>
      </dsp:txXfrm>
    </dsp:sp>
    <dsp:sp modelId="{A6420D37-1ED6-4308-B398-FE66BA8C3E55}">
      <dsp:nvSpPr>
        <dsp:cNvPr id="0" name=""/>
        <dsp:cNvSpPr/>
      </dsp:nvSpPr>
      <dsp:spPr>
        <a:xfrm>
          <a:off x="0" y="1289419"/>
          <a:ext cx="4186808" cy="3378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31"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素数、素因子分解</a:t>
          </a:r>
          <a:endParaRPr lang="zh-CN" sz="1900" kern="1200" dirty="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费马定理、欧拉函数、欧拉定理、求逆元</a:t>
          </a:r>
          <a:endParaRPr lang="zh-CN" sz="1900" kern="1200" dirty="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素性测试：</a:t>
          </a:r>
          <a:r>
            <a:rPr lang="en-US" sz="1900" kern="1200" dirty="0" smtClean="0">
              <a:latin typeface="楷体" pitchFamily="49" charset="-122"/>
              <a:ea typeface="楷体" pitchFamily="49" charset="-122"/>
            </a:rPr>
            <a:t>WITNESS</a:t>
          </a:r>
          <a:r>
            <a:rPr lang="zh-CN" sz="1900" kern="1200" dirty="0" smtClean="0">
              <a:latin typeface="楷体" pitchFamily="49" charset="-122"/>
              <a:ea typeface="楷体" pitchFamily="49" charset="-122"/>
            </a:rPr>
            <a:t>测试算法、</a:t>
          </a:r>
          <a:r>
            <a:rPr lang="en-US" sz="1900" kern="1200" dirty="0" smtClean="0">
              <a:latin typeface="楷体" pitchFamily="49" charset="-122"/>
              <a:ea typeface="楷体" pitchFamily="49" charset="-122"/>
            </a:rPr>
            <a:t>Miller Rabin</a:t>
          </a:r>
          <a:r>
            <a:rPr lang="zh-CN" sz="1900" kern="1200" dirty="0" smtClean="0">
              <a:latin typeface="楷体" pitchFamily="49" charset="-122"/>
              <a:ea typeface="楷体" pitchFamily="49" charset="-122"/>
            </a:rPr>
            <a:t>测试算法</a:t>
          </a:r>
          <a:endParaRPr lang="zh-CN" sz="1900" kern="1200" dirty="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中国剩余问题：</a:t>
          </a:r>
          <a:r>
            <a:rPr lang="en-US" sz="1900" kern="1200" dirty="0" err="1" smtClean="0">
              <a:latin typeface="楷体" pitchFamily="49" charset="-122"/>
              <a:ea typeface="楷体" pitchFamily="49" charset="-122"/>
            </a:rPr>
            <a:t>a·x</a:t>
          </a:r>
          <a:r>
            <a:rPr lang="en-US" sz="1900" kern="1200" dirty="0" smtClean="0">
              <a:latin typeface="楷体" pitchFamily="49" charset="-122"/>
              <a:ea typeface="楷体" pitchFamily="49" charset="-122"/>
            </a:rPr>
            <a:t> mod n =b</a:t>
          </a:r>
          <a:r>
            <a:rPr lang="zh-CN" sz="1900" kern="1200" dirty="0" smtClean="0">
              <a:latin typeface="楷体" pitchFamily="49" charset="-122"/>
              <a:ea typeface="楷体" pitchFamily="49" charset="-122"/>
            </a:rPr>
            <a:t>、</a:t>
          </a:r>
          <a:endParaRPr lang="zh-CN" sz="1900" kern="1200" dirty="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二次剩余问题、求解</a:t>
          </a:r>
          <a:r>
            <a:rPr lang="en-US" sz="1900" kern="1200" dirty="0" smtClean="0">
              <a:latin typeface="楷体" pitchFamily="49" charset="-122"/>
              <a:ea typeface="楷体" pitchFamily="49" charset="-122"/>
            </a:rPr>
            <a:t>x</a:t>
          </a:r>
          <a:r>
            <a:rPr lang="en-US" sz="1900" kern="1200" baseline="30000" dirty="0" smtClean="0">
              <a:latin typeface="楷体" pitchFamily="49" charset="-122"/>
              <a:ea typeface="楷体" pitchFamily="49" charset="-122"/>
            </a:rPr>
            <a:t>2</a:t>
          </a:r>
          <a:r>
            <a:rPr lang="en-US" sz="1900" kern="1200" dirty="0" smtClean="0">
              <a:latin typeface="楷体" pitchFamily="49" charset="-122"/>
              <a:ea typeface="楷体" pitchFamily="49" charset="-122"/>
            </a:rPr>
            <a:t> mod p=a</a:t>
          </a:r>
          <a:endParaRPr lang="zh-CN" sz="1900" kern="1200" dirty="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altLang="en-US" sz="1900" kern="1200" dirty="0" smtClean="0">
              <a:latin typeface="楷体" pitchFamily="49" charset="-122"/>
              <a:ea typeface="楷体" pitchFamily="49" charset="-122"/>
            </a:rPr>
            <a:t>本原元、</a:t>
          </a:r>
          <a:r>
            <a:rPr lang="zh-CN" sz="1900" kern="1200" dirty="0" smtClean="0">
              <a:latin typeface="楷体" pitchFamily="49" charset="-122"/>
              <a:ea typeface="楷体" pitchFamily="49" charset="-122"/>
            </a:rPr>
            <a:t>离散对数</a:t>
          </a:r>
          <a:endParaRPr lang="zh-CN" sz="1900" kern="1200" dirty="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单向函数和单向陷门函数</a:t>
          </a:r>
          <a:endParaRPr lang="zh-CN" sz="1900" kern="1200" dirty="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指数函数</a:t>
          </a:r>
          <a:endParaRPr lang="zh-CN" sz="1900" kern="1200" dirty="0">
            <a:latin typeface="楷体" pitchFamily="49" charset="-122"/>
            <a:ea typeface="楷体" pitchFamily="49" charset="-122"/>
          </a:endParaRPr>
        </a:p>
      </dsp:txBody>
      <dsp:txXfrm>
        <a:off x="0" y="1289419"/>
        <a:ext cx="4186808" cy="3378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4F11E-C7D3-4B2E-A988-0BD36F5ABCC2}">
      <dsp:nvSpPr>
        <dsp:cNvPr id="0" name=""/>
        <dsp:cNvSpPr/>
      </dsp:nvSpPr>
      <dsp:spPr>
        <a:xfrm>
          <a:off x="0" y="44895"/>
          <a:ext cx="4159530"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楷体" pitchFamily="49" charset="-122"/>
              <a:ea typeface="楷体" pitchFamily="49" charset="-122"/>
            </a:rPr>
            <a:t>第三节 </a:t>
          </a:r>
          <a:r>
            <a:rPr lang="en-US" sz="2400" kern="1200" dirty="0" smtClean="0">
              <a:latin typeface="楷体" pitchFamily="49" charset="-122"/>
              <a:ea typeface="楷体" pitchFamily="49" charset="-122"/>
            </a:rPr>
            <a:t>RSA</a:t>
          </a:r>
          <a:r>
            <a:rPr lang="zh-CN" sz="2400" kern="1200" dirty="0" smtClean="0">
              <a:latin typeface="楷体" pitchFamily="49" charset="-122"/>
              <a:ea typeface="楷体" pitchFamily="49" charset="-122"/>
            </a:rPr>
            <a:t>公开密钥标准</a:t>
          </a:r>
          <a:endParaRPr lang="zh-CN" sz="2400" kern="1200" dirty="0">
            <a:latin typeface="楷体" pitchFamily="49" charset="-122"/>
            <a:ea typeface="楷体" pitchFamily="49" charset="-122"/>
          </a:endParaRPr>
        </a:p>
      </dsp:txBody>
      <dsp:txXfrm>
        <a:off x="29471" y="74366"/>
        <a:ext cx="4100588" cy="544777"/>
      </dsp:txXfrm>
    </dsp:sp>
    <dsp:sp modelId="{64BC046C-FD45-40C2-BFB3-9C3E6910B25F}">
      <dsp:nvSpPr>
        <dsp:cNvPr id="0" name=""/>
        <dsp:cNvSpPr/>
      </dsp:nvSpPr>
      <dsp:spPr>
        <a:xfrm>
          <a:off x="0" y="648615"/>
          <a:ext cx="4159530"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6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密钥生成算法、加</a:t>
          </a:r>
          <a:r>
            <a:rPr lang="en-US" sz="1900" kern="1200" dirty="0" smtClean="0">
              <a:latin typeface="楷体" pitchFamily="49" charset="-122"/>
              <a:ea typeface="楷体" pitchFamily="49" charset="-122"/>
            </a:rPr>
            <a:t>/</a:t>
          </a:r>
          <a:r>
            <a:rPr lang="zh-CN" sz="1900" kern="1200" dirty="0" smtClean="0">
              <a:latin typeface="楷体" pitchFamily="49" charset="-122"/>
              <a:ea typeface="楷体" pitchFamily="49" charset="-122"/>
            </a:rPr>
            <a:t>解密算法及原理、数学攻击、计时攻击、选择密文攻击</a:t>
          </a:r>
          <a:endParaRPr lang="zh-CN" sz="1900" kern="1200" dirty="0">
            <a:latin typeface="楷体" pitchFamily="49" charset="-122"/>
            <a:ea typeface="楷体" pitchFamily="49" charset="-122"/>
          </a:endParaRPr>
        </a:p>
      </dsp:txBody>
      <dsp:txXfrm>
        <a:off x="0" y="648615"/>
        <a:ext cx="4159530" cy="919080"/>
      </dsp:txXfrm>
    </dsp:sp>
    <dsp:sp modelId="{D146F9E9-A6D7-4CB2-811E-2DB05F082FB4}">
      <dsp:nvSpPr>
        <dsp:cNvPr id="0" name=""/>
        <dsp:cNvSpPr/>
      </dsp:nvSpPr>
      <dsp:spPr>
        <a:xfrm>
          <a:off x="0" y="1567695"/>
          <a:ext cx="4159530"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楷体" pitchFamily="49" charset="-122"/>
              <a:ea typeface="楷体" pitchFamily="49" charset="-122"/>
            </a:rPr>
            <a:t>第四节 椭圆曲线密码</a:t>
          </a:r>
          <a:endParaRPr lang="zh-CN" sz="2400" kern="1200" dirty="0">
            <a:latin typeface="楷体" pitchFamily="49" charset="-122"/>
            <a:ea typeface="楷体" pitchFamily="49" charset="-122"/>
          </a:endParaRPr>
        </a:p>
      </dsp:txBody>
      <dsp:txXfrm>
        <a:off x="29471" y="1597166"/>
        <a:ext cx="4100588" cy="544777"/>
      </dsp:txXfrm>
    </dsp:sp>
    <dsp:sp modelId="{848E015B-8C1C-4D6F-BCE6-9A116BCF3621}">
      <dsp:nvSpPr>
        <dsp:cNvPr id="0" name=""/>
        <dsp:cNvSpPr/>
      </dsp:nvSpPr>
      <dsp:spPr>
        <a:xfrm>
          <a:off x="0" y="2171415"/>
          <a:ext cx="415953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6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zh-CN" sz="1900" kern="1200" dirty="0" smtClean="0">
              <a:latin typeface="楷体" pitchFamily="49" charset="-122"/>
              <a:ea typeface="楷体" pitchFamily="49" charset="-122"/>
            </a:rPr>
            <a:t>椭圆曲线算术、椭圆曲线密码学</a:t>
          </a:r>
          <a:endParaRPr lang="zh-CN" sz="1900" kern="1200" dirty="0">
            <a:latin typeface="楷体" pitchFamily="49" charset="-122"/>
            <a:ea typeface="楷体" pitchFamily="49" charset="-122"/>
          </a:endParaRPr>
        </a:p>
      </dsp:txBody>
      <dsp:txXfrm>
        <a:off x="0" y="2171415"/>
        <a:ext cx="4159530" cy="397440"/>
      </dsp:txXfrm>
    </dsp:sp>
    <dsp:sp modelId="{38EA2401-D920-4469-A39B-594AE4EBAE6D}">
      <dsp:nvSpPr>
        <dsp:cNvPr id="0" name=""/>
        <dsp:cNvSpPr/>
      </dsp:nvSpPr>
      <dsp:spPr>
        <a:xfrm>
          <a:off x="0" y="2568856"/>
          <a:ext cx="4159530" cy="603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latin typeface="楷体" pitchFamily="49" charset="-122"/>
              <a:ea typeface="楷体" pitchFamily="49" charset="-122"/>
            </a:rPr>
            <a:t>第五节 其它公钥密码体制</a:t>
          </a:r>
          <a:endParaRPr lang="zh-CN" sz="2400" kern="1200" dirty="0">
            <a:latin typeface="楷体" pitchFamily="49" charset="-122"/>
            <a:ea typeface="楷体" pitchFamily="49" charset="-122"/>
          </a:endParaRPr>
        </a:p>
      </dsp:txBody>
      <dsp:txXfrm>
        <a:off x="29471" y="2598327"/>
        <a:ext cx="4100588" cy="544777"/>
      </dsp:txXfrm>
    </dsp:sp>
    <dsp:sp modelId="{9CAE9CC7-AA01-4C19-B80F-7F41CB8253DD}">
      <dsp:nvSpPr>
        <dsp:cNvPr id="0" name=""/>
        <dsp:cNvSpPr/>
      </dsp:nvSpPr>
      <dsp:spPr>
        <a:xfrm>
          <a:off x="0" y="3172575"/>
          <a:ext cx="4159530"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065"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smtClean="0">
              <a:latin typeface="楷体" pitchFamily="49" charset="-122"/>
              <a:ea typeface="楷体" pitchFamily="49" charset="-122"/>
            </a:rPr>
            <a:t>Rabin</a:t>
          </a:r>
          <a:r>
            <a:rPr lang="zh-CN" sz="1900" kern="1200" smtClean="0">
              <a:latin typeface="楷体" pitchFamily="49" charset="-122"/>
              <a:ea typeface="楷体" pitchFamily="49" charset="-122"/>
            </a:rPr>
            <a:t>密码</a:t>
          </a:r>
          <a:endParaRPr lang="zh-CN" sz="1900" kern="120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en-US" sz="1900" kern="1200" smtClean="0">
              <a:latin typeface="楷体" pitchFamily="49" charset="-122"/>
              <a:ea typeface="楷体" pitchFamily="49" charset="-122"/>
            </a:rPr>
            <a:t>ElGamal</a:t>
          </a:r>
          <a:r>
            <a:rPr lang="zh-CN" sz="1900" kern="1200" smtClean="0">
              <a:latin typeface="楷体" pitchFamily="49" charset="-122"/>
              <a:ea typeface="楷体" pitchFamily="49" charset="-122"/>
            </a:rPr>
            <a:t>密码</a:t>
          </a:r>
          <a:endParaRPr lang="zh-CN" sz="1900" kern="120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smtClean="0">
              <a:latin typeface="楷体" pitchFamily="49" charset="-122"/>
              <a:ea typeface="楷体" pitchFamily="49" charset="-122"/>
            </a:rPr>
            <a:t>背包公钥加密</a:t>
          </a:r>
          <a:endParaRPr lang="zh-CN" sz="1900" kern="1200">
            <a:latin typeface="楷体" pitchFamily="49" charset="-122"/>
            <a:ea typeface="楷体" pitchFamily="49" charset="-122"/>
          </a:endParaRPr>
        </a:p>
        <a:p>
          <a:pPr marL="171450" lvl="1" indent="-171450" algn="l" defTabSz="844550" rtl="0">
            <a:lnSpc>
              <a:spcPct val="90000"/>
            </a:lnSpc>
            <a:spcBef>
              <a:spcPct val="0"/>
            </a:spcBef>
            <a:spcAft>
              <a:spcPct val="20000"/>
            </a:spcAft>
            <a:buChar char="••"/>
          </a:pPr>
          <a:r>
            <a:rPr lang="zh-CN" sz="1900" kern="1200" smtClean="0">
              <a:latin typeface="楷体" pitchFamily="49" charset="-122"/>
              <a:ea typeface="楷体" pitchFamily="49" charset="-122"/>
            </a:rPr>
            <a:t>概率公钥密码</a:t>
          </a:r>
          <a:endParaRPr lang="zh-CN" sz="1900" kern="1200">
            <a:latin typeface="楷体" pitchFamily="49" charset="-122"/>
            <a:ea typeface="楷体" pitchFamily="49" charset="-122"/>
          </a:endParaRPr>
        </a:p>
      </dsp:txBody>
      <dsp:txXfrm>
        <a:off x="0" y="3172575"/>
        <a:ext cx="4159530" cy="1391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172D2-BF8B-4120-A323-A8180F04B41A}" type="datetimeFigureOut">
              <a:rPr lang="zh-CN" altLang="en-US" smtClean="0"/>
              <a:t>2014/11/13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21A7B9A-B9B7-4295-B63A-89816EAE1F21}" type="slidenum">
              <a:rPr lang="zh-CN" altLang="en-US" smtClean="0"/>
              <a:t>‹#›</a:t>
            </a:fld>
            <a:endParaRPr lang="zh-CN" altLang="en-US"/>
          </a:p>
        </p:txBody>
      </p:sp>
    </p:spTree>
    <p:extLst>
      <p:ext uri="{BB962C8B-B14F-4D97-AF65-F5344CB8AC3E}">
        <p14:creationId xmlns:p14="http://schemas.microsoft.com/office/powerpoint/2010/main" val="2168075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55A26E3-1D7A-4B27-9728-9D07880B0447}" type="datetimeFigureOut">
              <a:rPr lang="zh-CN" altLang="en-US"/>
              <a:pPr>
                <a:defRPr/>
              </a:pPr>
              <a:t>2014/11/13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4444301-F996-45C1-BAED-7C37CE69DBCC}" type="slidenum">
              <a:rPr lang="zh-CN" altLang="en-US"/>
              <a:pPr>
                <a:defRPr/>
              </a:pPr>
              <a:t>‹#›</a:t>
            </a:fld>
            <a:endParaRPr lang="zh-CN" altLang="en-US"/>
          </a:p>
        </p:txBody>
      </p:sp>
    </p:spTree>
    <p:extLst>
      <p:ext uri="{BB962C8B-B14F-4D97-AF65-F5344CB8AC3E}">
        <p14:creationId xmlns:p14="http://schemas.microsoft.com/office/powerpoint/2010/main" val="8567814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对称密码体制中，密钥至少为两人拥有，不能用于签名</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4</a:t>
            </a:fld>
            <a:endParaRPr lang="zh-CN" altLang="en-US"/>
          </a:p>
        </p:txBody>
      </p:sp>
    </p:spTree>
    <p:extLst>
      <p:ext uri="{BB962C8B-B14F-4D97-AF65-F5344CB8AC3E}">
        <p14:creationId xmlns:p14="http://schemas.microsoft.com/office/powerpoint/2010/main" val="1310401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a:t>
            </a:r>
            <a:r>
              <a:rPr lang="en-US" altLang="zh-CN" dirty="0" smtClean="0"/>
              <a:t>e</a:t>
            </a:r>
            <a:r>
              <a:rPr lang="en-US" altLang="zh-CN" baseline="-25000" dirty="0" smtClean="0"/>
              <a:t>1</a:t>
            </a:r>
            <a:r>
              <a:rPr lang="en-US" altLang="zh-CN" dirty="0" smtClean="0"/>
              <a:t>,e</a:t>
            </a:r>
            <a:r>
              <a:rPr lang="en-US" altLang="zh-CN" baseline="-25000" dirty="0" smtClean="0"/>
              <a:t>2</a:t>
            </a:r>
            <a:r>
              <a:rPr lang="zh-CN" altLang="en-US" dirty="0" smtClean="0"/>
              <a:t>非互素，则可找到</a:t>
            </a:r>
            <a:r>
              <a:rPr lang="en-US" altLang="zh-CN" dirty="0" smtClean="0"/>
              <a:t>d=</a:t>
            </a:r>
            <a:r>
              <a:rPr lang="en-US" altLang="zh-CN" dirty="0" err="1" smtClean="0"/>
              <a:t>gcd</a:t>
            </a:r>
            <a:r>
              <a:rPr lang="en-US" altLang="zh-CN" dirty="0" smtClean="0"/>
              <a:t>(e</a:t>
            </a:r>
            <a:r>
              <a:rPr lang="en-US" altLang="zh-CN" baseline="-25000" dirty="0" smtClean="0"/>
              <a:t>1</a:t>
            </a:r>
            <a:r>
              <a:rPr lang="en-US" altLang="zh-CN" dirty="0" smtClean="0"/>
              <a:t>,e</a:t>
            </a:r>
            <a:r>
              <a:rPr lang="en-US" altLang="zh-CN" baseline="-25000" dirty="0" smtClean="0"/>
              <a:t>2</a:t>
            </a:r>
            <a:r>
              <a:rPr lang="en-US" altLang="zh-CN" dirty="0" smtClean="0"/>
              <a:t>), re</a:t>
            </a:r>
            <a:r>
              <a:rPr lang="en-US" altLang="zh-CN" baseline="-25000" dirty="0" smtClean="0"/>
              <a:t>1</a:t>
            </a:r>
            <a:r>
              <a:rPr lang="en-US" altLang="zh-CN" dirty="0" smtClean="0"/>
              <a:t>+se</a:t>
            </a:r>
            <a:r>
              <a:rPr lang="en-US" altLang="zh-CN" baseline="-25000" dirty="0" smtClean="0"/>
              <a:t>2</a:t>
            </a:r>
            <a:r>
              <a:rPr lang="en-US" altLang="zh-CN" dirty="0" smtClean="0"/>
              <a:t>=d</a:t>
            </a:r>
            <a:r>
              <a:rPr lang="zh-CN" altLang="en-US" dirty="0" smtClean="0"/>
              <a:t>，并进而计算得到</a:t>
            </a:r>
            <a:r>
              <a:rPr lang="en-US" altLang="zh-CN" dirty="0" err="1" smtClean="0"/>
              <a:t>m</a:t>
            </a:r>
            <a:r>
              <a:rPr lang="en-US" altLang="zh-CN" baseline="30000" dirty="0" err="1" smtClean="0"/>
              <a:t>d</a:t>
            </a:r>
            <a:r>
              <a:rPr lang="zh-CN" altLang="en-US" smtClean="0"/>
              <a:t>。但继续下去很难。</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96</a:t>
            </a:fld>
            <a:endParaRPr lang="zh-CN" altLang="en-US"/>
          </a:p>
        </p:txBody>
      </p:sp>
    </p:spTree>
    <p:extLst>
      <p:ext uri="{BB962C8B-B14F-4D97-AF65-F5344CB8AC3E}">
        <p14:creationId xmlns:p14="http://schemas.microsoft.com/office/powerpoint/2010/main" val="2625441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101</a:t>
            </a:fld>
            <a:endParaRPr lang="zh-CN" altLang="en-US"/>
          </a:p>
        </p:txBody>
      </p:sp>
    </p:spTree>
    <p:extLst>
      <p:ext uri="{BB962C8B-B14F-4D97-AF65-F5344CB8AC3E}">
        <p14:creationId xmlns:p14="http://schemas.microsoft.com/office/powerpoint/2010/main" val="4249250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103</a:t>
            </a:fld>
            <a:endParaRPr lang="zh-CN" altLang="en-US"/>
          </a:p>
        </p:txBody>
      </p:sp>
    </p:spTree>
    <p:extLst>
      <p:ext uri="{BB962C8B-B14F-4D97-AF65-F5344CB8AC3E}">
        <p14:creationId xmlns:p14="http://schemas.microsoft.com/office/powerpoint/2010/main" val="660474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146</a:t>
            </a:fld>
            <a:endParaRPr lang="zh-CN" altLang="en-US"/>
          </a:p>
        </p:txBody>
      </p:sp>
    </p:spTree>
    <p:extLst>
      <p:ext uri="{BB962C8B-B14F-4D97-AF65-F5344CB8AC3E}">
        <p14:creationId xmlns:p14="http://schemas.microsoft.com/office/powerpoint/2010/main" val="3297656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p,q</a:t>
            </a:r>
            <a:r>
              <a:rPr lang="zh-CN" altLang="en-US" dirty="0" smtClean="0"/>
              <a:t>互素，则</a:t>
            </a:r>
            <a:r>
              <a:rPr lang="en-US" altLang="zh-CN" dirty="0" smtClean="0"/>
              <a:t>n=</a:t>
            </a:r>
            <a:r>
              <a:rPr lang="en-US" altLang="zh-CN" dirty="0" err="1" smtClean="0"/>
              <a:t>pq</a:t>
            </a:r>
            <a:r>
              <a:rPr lang="zh-CN" altLang="en-US" dirty="0" smtClean="0"/>
              <a:t>是它们的最小公倍数。在</a:t>
            </a:r>
            <a:r>
              <a:rPr lang="en-US" altLang="zh-CN" dirty="0" smtClean="0">
                <a:sym typeface="Wingdings" pitchFamily="2" charset="2"/>
              </a:rPr>
              <a:t>{p, 2p, …, (q-1)p, q, 2q, …, (p-1)q}</a:t>
            </a:r>
            <a:r>
              <a:rPr lang="zh-CN" altLang="en-US" dirty="0" smtClean="0"/>
              <a:t>中没有重复元素</a:t>
            </a:r>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22</a:t>
            </a:fld>
            <a:endParaRPr lang="zh-CN" altLang="en-US"/>
          </a:p>
        </p:txBody>
      </p:sp>
    </p:spTree>
    <p:extLst>
      <p:ext uri="{BB962C8B-B14F-4D97-AF65-F5344CB8AC3E}">
        <p14:creationId xmlns:p14="http://schemas.microsoft.com/office/powerpoint/2010/main" val="3615558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23</a:t>
            </a:fld>
            <a:endParaRPr lang="zh-CN" altLang="en-US"/>
          </a:p>
        </p:txBody>
      </p:sp>
    </p:spTree>
    <p:extLst>
      <p:ext uri="{BB962C8B-B14F-4D97-AF65-F5344CB8AC3E}">
        <p14:creationId xmlns:p14="http://schemas.microsoft.com/office/powerpoint/2010/main" val="1183430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f(x)=</a:t>
            </a:r>
            <a:r>
              <a:rPr lang="en-US" altLang="zh-CN" dirty="0" err="1" smtClean="0"/>
              <a:t>kn</a:t>
            </a:r>
            <a:r>
              <a:rPr lang="en-US" altLang="zh-CN" dirty="0" smtClean="0"/>
              <a:t>=kd</a:t>
            </a:r>
            <a:r>
              <a:rPr lang="en-US" altLang="zh-CN" baseline="-25000" dirty="0" smtClean="0"/>
              <a:t>1</a:t>
            </a:r>
            <a:r>
              <a:rPr lang="en-US" altLang="zh-CN" dirty="0" smtClean="0"/>
              <a:t>d</a:t>
            </a:r>
            <a:r>
              <a:rPr lang="en-US" altLang="zh-CN" baseline="-25000" dirty="0" smtClean="0"/>
              <a:t>2</a:t>
            </a:r>
            <a:r>
              <a:rPr lang="en-US" altLang="zh-CN" dirty="0" smtClean="0"/>
              <a:t>…</a:t>
            </a:r>
            <a:r>
              <a:rPr lang="en-US" altLang="zh-CN" dirty="0" err="1" smtClean="0"/>
              <a:t>d</a:t>
            </a:r>
            <a:r>
              <a:rPr lang="en-US" altLang="zh-CN" baseline="-25000" dirty="0" err="1" smtClean="0"/>
              <a:t>t</a:t>
            </a:r>
            <a:r>
              <a:rPr lang="en-US" altLang="zh-CN" dirty="0" smtClean="0"/>
              <a:t>, </a:t>
            </a:r>
            <a:r>
              <a:rPr lang="zh-CN" altLang="en-US" dirty="0" smtClean="0"/>
              <a:t>两侧对</a:t>
            </a:r>
            <a:r>
              <a:rPr lang="en-US" altLang="zh-CN" dirty="0" err="1" smtClean="0"/>
              <a:t>d</a:t>
            </a:r>
            <a:r>
              <a:rPr lang="en-US" altLang="zh-CN" baseline="-25000" dirty="0" err="1" smtClean="0"/>
              <a:t>i</a:t>
            </a:r>
            <a:r>
              <a:rPr lang="zh-CN" altLang="en-US" dirty="0" smtClean="0"/>
              <a:t>取模，则有</a:t>
            </a:r>
            <a:r>
              <a:rPr lang="en-US" altLang="zh-CN" dirty="0" smtClean="0"/>
              <a:t>f(x) mod </a:t>
            </a:r>
            <a:r>
              <a:rPr lang="en-US" altLang="zh-CN" dirty="0" err="1" smtClean="0"/>
              <a:t>d</a:t>
            </a:r>
            <a:r>
              <a:rPr lang="en-US" altLang="zh-CN" baseline="-25000" dirty="0" err="1" smtClean="0"/>
              <a:t>i</a:t>
            </a:r>
            <a:r>
              <a:rPr lang="en-US" altLang="zh-CN" dirty="0" smtClean="0"/>
              <a:t>=f(x mod </a:t>
            </a:r>
            <a:r>
              <a:rPr lang="en-US" altLang="zh-CN" dirty="0" err="1" smtClean="0"/>
              <a:t>d</a:t>
            </a:r>
            <a:r>
              <a:rPr lang="en-US" altLang="zh-CN" baseline="-25000" dirty="0" err="1" smtClean="0"/>
              <a:t>i</a:t>
            </a:r>
            <a:r>
              <a:rPr lang="en-US" altLang="zh-CN" dirty="0" smtClean="0"/>
              <a:t>) mod </a:t>
            </a:r>
            <a:r>
              <a:rPr lang="en-US" altLang="zh-CN" dirty="0" err="1" smtClean="0"/>
              <a:t>d</a:t>
            </a:r>
            <a:r>
              <a:rPr lang="en-US" altLang="zh-CN" baseline="-25000" dirty="0" err="1" smtClean="0"/>
              <a:t>i</a:t>
            </a:r>
            <a:r>
              <a:rPr lang="en-US" altLang="zh-CN" dirty="0" smtClean="0"/>
              <a:t>=f(x</a:t>
            </a:r>
            <a:r>
              <a:rPr lang="en-US" altLang="zh-CN" baseline="-25000" dirty="0" smtClean="0"/>
              <a:t>i</a:t>
            </a:r>
            <a:r>
              <a:rPr lang="en-US" altLang="zh-CN" dirty="0" smtClean="0"/>
              <a:t>) mod </a:t>
            </a:r>
            <a:r>
              <a:rPr lang="en-US" altLang="zh-CN" dirty="0" err="1" smtClean="0"/>
              <a:t>d</a:t>
            </a:r>
            <a:r>
              <a:rPr lang="en-US" altLang="zh-CN" baseline="-25000" dirty="0" err="1" smtClean="0"/>
              <a:t>i</a:t>
            </a:r>
            <a:r>
              <a:rPr lang="en-US" altLang="zh-CN" dirty="0" smtClean="0"/>
              <a:t>=0</a:t>
            </a:r>
            <a:endParaRPr lang="zh-CN" altLang="en-US" baseline="-25000"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38</a:t>
            </a:fld>
            <a:endParaRPr lang="zh-CN" altLang="en-US"/>
          </a:p>
        </p:txBody>
      </p:sp>
    </p:spTree>
    <p:extLst>
      <p:ext uri="{BB962C8B-B14F-4D97-AF65-F5344CB8AC3E}">
        <p14:creationId xmlns:p14="http://schemas.microsoft.com/office/powerpoint/2010/main" val="1082192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56</a:t>
            </a:fld>
            <a:endParaRPr lang="zh-CN" altLang="en-US"/>
          </a:p>
        </p:txBody>
      </p:sp>
    </p:spTree>
    <p:extLst>
      <p:ext uri="{BB962C8B-B14F-4D97-AF65-F5344CB8AC3E}">
        <p14:creationId xmlns:p14="http://schemas.microsoft.com/office/powerpoint/2010/main" val="1797186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不经意传输</a:t>
            </a:r>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57</a:t>
            </a:fld>
            <a:endParaRPr lang="zh-CN" altLang="en-US"/>
          </a:p>
        </p:txBody>
      </p:sp>
    </p:spTree>
    <p:extLst>
      <p:ext uri="{BB962C8B-B14F-4D97-AF65-F5344CB8AC3E}">
        <p14:creationId xmlns:p14="http://schemas.microsoft.com/office/powerpoint/2010/main" val="1839125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79</a:t>
            </a:fld>
            <a:endParaRPr lang="zh-CN" altLang="en-US"/>
          </a:p>
        </p:txBody>
      </p:sp>
    </p:spTree>
    <p:extLst>
      <p:ext uri="{BB962C8B-B14F-4D97-AF65-F5344CB8AC3E}">
        <p14:creationId xmlns:p14="http://schemas.microsoft.com/office/powerpoint/2010/main" val="2960595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444301-F996-45C1-BAED-7C37CE69DBCC}" type="slidenum">
              <a:rPr lang="zh-CN" altLang="en-US" smtClean="0"/>
              <a:pPr>
                <a:defRPr/>
              </a:pPr>
              <a:t>82</a:t>
            </a:fld>
            <a:endParaRPr lang="zh-CN" altLang="en-US"/>
          </a:p>
        </p:txBody>
      </p:sp>
    </p:spTree>
    <p:extLst>
      <p:ext uri="{BB962C8B-B14F-4D97-AF65-F5344CB8AC3E}">
        <p14:creationId xmlns:p14="http://schemas.microsoft.com/office/powerpoint/2010/main" val="2086214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F8B22AE-F6C8-4097-8FE8-2FDF4BD982C8}" type="slidenum">
              <a:rPr lang="zh-CN" altLang="en-US" smtClean="0"/>
              <a:pPr/>
              <a:t>93</a:t>
            </a:fld>
            <a:endParaRPr lang="zh-CN" altLang="en-US"/>
          </a:p>
        </p:txBody>
      </p:sp>
    </p:spTree>
    <p:extLst>
      <p:ext uri="{BB962C8B-B14F-4D97-AF65-F5344CB8AC3E}">
        <p14:creationId xmlns:p14="http://schemas.microsoft.com/office/powerpoint/2010/main" val="1970376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365104"/>
            <a:ext cx="4930775" cy="1197496"/>
          </a:xfrm>
        </p:spPr>
        <p:txBody>
          <a:bodyPr/>
          <a:lstStyle>
            <a:lvl1pPr algn="l">
              <a:defRPr sz="48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304800" y="5661248"/>
            <a:ext cx="6400800" cy="381000"/>
          </a:xfrm>
        </p:spPr>
        <p:txBody>
          <a:bodyPr/>
          <a:lstStyle>
            <a:lvl1pPr marL="0" indent="0">
              <a:buFont typeface="Wingdings" pitchFamily="2" charset="2"/>
              <a:buNone/>
              <a:defRPr sz="2400" b="1" i="0">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274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2000"/>
                                        <p:tgtEl>
                                          <p:spTgt spid="114"/>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fade">
                                      <p:cBhvr>
                                        <p:cTn id="11" dur="1000"/>
                                        <p:tgtEl>
                                          <p:spTgt spid="116"/>
                                        </p:tgtEl>
                                      </p:cBhvr>
                                    </p:animEffect>
                                  </p:childTnLst>
                                </p:cTn>
                              </p:par>
                            </p:childTnLst>
                          </p:cTn>
                        </p:par>
                        <p:par>
                          <p:cTn id="12" fill="hold">
                            <p:stCondLst>
                              <p:cond delay="3000"/>
                            </p:stCondLst>
                            <p:childTnLst>
                              <p:par>
                                <p:cTn id="13" presetID="22" presetClass="entr" presetSubtype="4" fill="hold" nodeType="afterEffect">
                                  <p:stCondLst>
                                    <p:cond delay="0"/>
                                  </p:stCondLst>
                                  <p:childTnLst>
                                    <p:set>
                                      <p:cBhvr>
                                        <p:cTn id="14" dur="1" fill="hold">
                                          <p:stCondLst>
                                            <p:cond delay="0"/>
                                          </p:stCondLst>
                                        </p:cTn>
                                        <p:tgtEl>
                                          <p:spTgt spid="118"/>
                                        </p:tgtEl>
                                        <p:attrNameLst>
                                          <p:attrName>style.visibility</p:attrName>
                                        </p:attrNameLst>
                                      </p:cBhvr>
                                      <p:to>
                                        <p:strVal val="visible"/>
                                      </p:to>
                                    </p:set>
                                    <p:animEffect transition="in" filter="wipe(down)">
                                      <p:cBhvr>
                                        <p:cTn id="15" dur="500"/>
                                        <p:tgtEl>
                                          <p:spTgt spid="118"/>
                                        </p:tgtEl>
                                      </p:cBhvr>
                                    </p:animEffect>
                                  </p:childTnLst>
                                </p:cTn>
                              </p:par>
                            </p:childTnLst>
                          </p:cTn>
                        </p:par>
                        <p:par>
                          <p:cTn id="16" fill="hold">
                            <p:stCondLst>
                              <p:cond delay="3500"/>
                            </p:stCondLst>
                            <p:childTnLst>
                              <p:par>
                                <p:cTn id="17" presetID="2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wipe(down)">
                                      <p:cBhvr>
                                        <p:cTn id="19" dur="500"/>
                                        <p:tgtEl>
                                          <p:spTgt spid="117"/>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115"/>
                                        </p:tgtEl>
                                        <p:attrNameLst>
                                          <p:attrName>style.visibility</p:attrName>
                                        </p:attrNameLst>
                                      </p:cBhvr>
                                      <p:to>
                                        <p:strVal val="visible"/>
                                      </p:to>
                                    </p:set>
                                    <p:animEffect transition="in" filter="wipe(down)">
                                      <p:cBhvr>
                                        <p:cTn id="23" dur="1000"/>
                                        <p:tgtEl>
                                          <p:spTgt spid="115"/>
                                        </p:tgtEl>
                                      </p:cBhvr>
                                    </p:animEffect>
                                  </p:childTnLst>
                                </p:cTn>
                              </p:par>
                              <p:par>
                                <p:cTn id="24" presetID="10" presetClass="entr" presetSubtype="0" fill="hold" nodeType="withEffect">
                                  <p:stCondLst>
                                    <p:cond delay="80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par>
                          <p:cTn id="27" fill="hold">
                            <p:stCondLst>
                              <p:cond delay="680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780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99A68F19-F560-49B1-9E08-81633D012D31}"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43582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EDB13CD1-342A-49A6-B2DC-C9C8B470A9DA}"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3170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结束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gd name="T0" fmla="*/ 65 w 1692"/>
                <a:gd name="T1" fmla="*/ 145 h 2586"/>
                <a:gd name="T2" fmla="*/ 180 w 1692"/>
                <a:gd name="T3" fmla="*/ 118 h 2586"/>
                <a:gd name="T4" fmla="*/ 243 w 1692"/>
                <a:gd name="T5" fmla="*/ 135 h 2586"/>
                <a:gd name="T6" fmla="*/ 234 w 1692"/>
                <a:gd name="T7" fmla="*/ 250 h 2586"/>
                <a:gd name="T8" fmla="*/ 153 w 1692"/>
                <a:gd name="T9" fmla="*/ 327 h 2586"/>
                <a:gd name="T10" fmla="*/ 122 w 1692"/>
                <a:gd name="T11" fmla="*/ 401 h 2586"/>
                <a:gd name="T12" fmla="*/ 159 w 1692"/>
                <a:gd name="T13" fmla="*/ 541 h 2586"/>
                <a:gd name="T14" fmla="*/ 177 w 1692"/>
                <a:gd name="T15" fmla="*/ 539 h 2586"/>
                <a:gd name="T16" fmla="*/ 184 w 1692"/>
                <a:gd name="T17" fmla="*/ 509 h 2586"/>
                <a:gd name="T18" fmla="*/ 268 w 1692"/>
                <a:gd name="T19" fmla="*/ 648 h 2586"/>
                <a:gd name="T20" fmla="*/ 365 w 1692"/>
                <a:gd name="T21" fmla="*/ 674 h 2586"/>
                <a:gd name="T22" fmla="*/ 446 w 1692"/>
                <a:gd name="T23" fmla="*/ 758 h 2586"/>
                <a:gd name="T24" fmla="*/ 478 w 1692"/>
                <a:gd name="T25" fmla="*/ 799 h 2586"/>
                <a:gd name="T26" fmla="*/ 432 w 1692"/>
                <a:gd name="T27" fmla="*/ 903 h 2586"/>
                <a:gd name="T28" fmla="*/ 514 w 1692"/>
                <a:gd name="T29" fmla="*/ 1000 h 2586"/>
                <a:gd name="T30" fmla="*/ 580 w 1692"/>
                <a:gd name="T31" fmla="*/ 1135 h 2586"/>
                <a:gd name="T32" fmla="*/ 613 w 1692"/>
                <a:gd name="T33" fmla="*/ 1297 h 2586"/>
                <a:gd name="T34" fmla="*/ 669 w 1692"/>
                <a:gd name="T35" fmla="*/ 1427 h 2586"/>
                <a:gd name="T36" fmla="*/ 717 w 1692"/>
                <a:gd name="T37" fmla="*/ 1416 h 2586"/>
                <a:gd name="T38" fmla="*/ 698 w 1692"/>
                <a:gd name="T39" fmla="*/ 1344 h 2586"/>
                <a:gd name="T40" fmla="*/ 722 w 1692"/>
                <a:gd name="T41" fmla="*/ 1295 h 2586"/>
                <a:gd name="T42" fmla="*/ 767 w 1692"/>
                <a:gd name="T43" fmla="*/ 1252 h 2586"/>
                <a:gd name="T44" fmla="*/ 812 w 1692"/>
                <a:gd name="T45" fmla="*/ 1166 h 2586"/>
                <a:gd name="T46" fmla="*/ 879 w 1692"/>
                <a:gd name="T47" fmla="*/ 1095 h 2586"/>
                <a:gd name="T48" fmla="*/ 910 w 1692"/>
                <a:gd name="T49" fmla="*/ 980 h 2586"/>
                <a:gd name="T50" fmla="*/ 870 w 1692"/>
                <a:gd name="T51" fmla="*/ 864 h 2586"/>
                <a:gd name="T52" fmla="*/ 771 w 1692"/>
                <a:gd name="T53" fmla="*/ 792 h 2586"/>
                <a:gd name="T54" fmla="*/ 619 w 1692"/>
                <a:gd name="T55" fmla="*/ 719 h 2586"/>
                <a:gd name="T56" fmla="*/ 546 w 1692"/>
                <a:gd name="T57" fmla="*/ 707 h 2586"/>
                <a:gd name="T58" fmla="*/ 507 w 1692"/>
                <a:gd name="T59" fmla="*/ 712 h 2586"/>
                <a:gd name="T60" fmla="*/ 446 w 1692"/>
                <a:gd name="T61" fmla="*/ 734 h 2586"/>
                <a:gd name="T62" fmla="*/ 425 w 1692"/>
                <a:gd name="T63" fmla="*/ 659 h 2586"/>
                <a:gd name="T64" fmla="*/ 413 w 1692"/>
                <a:gd name="T65" fmla="*/ 597 h 2586"/>
                <a:gd name="T66" fmla="*/ 354 w 1692"/>
                <a:gd name="T67" fmla="*/ 620 h 2586"/>
                <a:gd name="T68" fmla="*/ 318 w 1692"/>
                <a:gd name="T69" fmla="*/ 534 h 2586"/>
                <a:gd name="T70" fmla="*/ 415 w 1692"/>
                <a:gd name="T71" fmla="*/ 512 h 2586"/>
                <a:gd name="T72" fmla="*/ 473 w 1692"/>
                <a:gd name="T73" fmla="*/ 509 h 2586"/>
                <a:gd name="T74" fmla="*/ 502 w 1692"/>
                <a:gd name="T75" fmla="*/ 505 h 2586"/>
                <a:gd name="T76" fmla="*/ 593 w 1692"/>
                <a:gd name="T77" fmla="*/ 421 h 2586"/>
                <a:gd name="T78" fmla="*/ 664 w 1692"/>
                <a:gd name="T79" fmla="*/ 381 h 2586"/>
                <a:gd name="T80" fmla="*/ 717 w 1692"/>
                <a:gd name="T81" fmla="*/ 357 h 2586"/>
                <a:gd name="T82" fmla="*/ 751 w 1692"/>
                <a:gd name="T83" fmla="*/ 302 h 2586"/>
                <a:gd name="T84" fmla="*/ 722 w 1692"/>
                <a:gd name="T85" fmla="*/ 288 h 2586"/>
                <a:gd name="T86" fmla="*/ 856 w 1692"/>
                <a:gd name="T87" fmla="*/ 256 h 2586"/>
                <a:gd name="T88" fmla="*/ 789 w 1692"/>
                <a:gd name="T89" fmla="*/ 192 h 2586"/>
                <a:gd name="T90" fmla="*/ 744 w 1692"/>
                <a:gd name="T91" fmla="*/ 148 h 2586"/>
                <a:gd name="T92" fmla="*/ 685 w 1692"/>
                <a:gd name="T93" fmla="*/ 205 h 2586"/>
                <a:gd name="T94" fmla="*/ 622 w 1692"/>
                <a:gd name="T95" fmla="*/ 250 h 2586"/>
                <a:gd name="T96" fmla="*/ 573 w 1692"/>
                <a:gd name="T97" fmla="*/ 171 h 2586"/>
                <a:gd name="T98" fmla="*/ 680 w 1692"/>
                <a:gd name="T99" fmla="*/ 135 h 2586"/>
                <a:gd name="T100" fmla="*/ 710 w 1692"/>
                <a:gd name="T101" fmla="*/ 111 h 2586"/>
                <a:gd name="T102" fmla="*/ 744 w 1692"/>
                <a:gd name="T103" fmla="*/ 97 h 2586"/>
                <a:gd name="T104" fmla="*/ 721 w 1692"/>
                <a:gd name="T105" fmla="*/ 81 h 2586"/>
                <a:gd name="T106" fmla="*/ 708 w 1692"/>
                <a:gd name="T107" fmla="*/ 67 h 2586"/>
                <a:gd name="T108" fmla="*/ 674 w 1692"/>
                <a:gd name="T109" fmla="*/ 57 h 2586"/>
                <a:gd name="T110" fmla="*/ 620 w 1692"/>
                <a:gd name="T111" fmla="*/ 76 h 2586"/>
                <a:gd name="T112" fmla="*/ 532 w 1692"/>
                <a:gd name="T113" fmla="*/ 67 h 2586"/>
                <a:gd name="T114" fmla="*/ 309 w 1692"/>
                <a:gd name="T115" fmla="*/ 0 h 2586"/>
                <a:gd name="T116" fmla="*/ 193 w 1692"/>
                <a:gd name="T117" fmla="*/ 18 h 2586"/>
                <a:gd name="T118" fmla="*/ 162 w 1692"/>
                <a:gd name="T119" fmla="*/ 57 h 2586"/>
                <a:gd name="T120" fmla="*/ 72 w 1692"/>
                <a:gd name="T121" fmla="*/ 97 h 2586"/>
                <a:gd name="T122" fmla="*/ 72 w 1692"/>
                <a:gd name="T123" fmla="*/ 121 h 2586"/>
                <a:gd name="T124" fmla="*/ 1 w 1692"/>
                <a:gd name="T125" fmla="*/ 142 h 25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 name="Freeform 17"/>
            <p:cNvSpPr>
              <a:spLocks/>
            </p:cNvSpPr>
            <p:nvPr/>
          </p:nvSpPr>
          <p:spPr bwMode="invGray">
            <a:xfrm>
              <a:off x="703" y="2230"/>
              <a:ext cx="34" cy="28"/>
            </a:xfrm>
            <a:custGeom>
              <a:avLst/>
              <a:gdLst>
                <a:gd name="T0" fmla="*/ 9 w 46"/>
                <a:gd name="T1" fmla="*/ 2 h 38"/>
                <a:gd name="T2" fmla="*/ 0 w 46"/>
                <a:gd name="T3" fmla="*/ 12 h 38"/>
                <a:gd name="T4" fmla="*/ 12 w 46"/>
                <a:gd name="T5" fmla="*/ 21 h 38"/>
                <a:gd name="T6" fmla="*/ 25 w 46"/>
                <a:gd name="T7" fmla="*/ 14 h 38"/>
                <a:gd name="T8" fmla="*/ 16 w 46"/>
                <a:gd name="T9" fmla="*/ 0 h 38"/>
                <a:gd name="T10" fmla="*/ 9 w 46"/>
                <a:gd name="T11" fmla="*/ 2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 name="Freeform 18"/>
            <p:cNvSpPr>
              <a:spLocks/>
            </p:cNvSpPr>
            <p:nvPr/>
          </p:nvSpPr>
          <p:spPr bwMode="invGray">
            <a:xfrm>
              <a:off x="1010" y="2353"/>
              <a:ext cx="39" cy="32"/>
            </a:xfrm>
            <a:custGeom>
              <a:avLst/>
              <a:gdLst>
                <a:gd name="T0" fmla="*/ 7 w 52"/>
                <a:gd name="T1" fmla="*/ 0 h 44"/>
                <a:gd name="T2" fmla="*/ 15 w 52"/>
                <a:gd name="T3" fmla="*/ 23 h 44"/>
                <a:gd name="T4" fmla="*/ 24 w 52"/>
                <a:gd name="T5" fmla="*/ 23 h 44"/>
                <a:gd name="T6" fmla="*/ 22 w 52"/>
                <a:gd name="T7" fmla="*/ 9 h 44"/>
                <a:gd name="T8" fmla="*/ 15 w 52"/>
                <a:gd name="T9" fmla="*/ 1 h 44"/>
                <a:gd name="T10" fmla="*/ 7 w 52"/>
                <a:gd name="T11" fmla="*/ 0 h 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 name="Freeform 19"/>
            <p:cNvSpPr>
              <a:spLocks/>
            </p:cNvSpPr>
            <p:nvPr/>
          </p:nvSpPr>
          <p:spPr bwMode="invGray">
            <a:xfrm>
              <a:off x="1792" y="2409"/>
              <a:ext cx="98" cy="74"/>
            </a:xfrm>
            <a:custGeom>
              <a:avLst/>
              <a:gdLst>
                <a:gd name="T0" fmla="*/ 55 w 131"/>
                <a:gd name="T1" fmla="*/ 0 h 98"/>
                <a:gd name="T2" fmla="*/ 44 w 131"/>
                <a:gd name="T3" fmla="*/ 5 h 98"/>
                <a:gd name="T4" fmla="*/ 30 w 131"/>
                <a:gd name="T5" fmla="*/ 14 h 98"/>
                <a:gd name="T6" fmla="*/ 22 w 131"/>
                <a:gd name="T7" fmla="*/ 23 h 98"/>
                <a:gd name="T8" fmla="*/ 12 w 131"/>
                <a:gd name="T9" fmla="*/ 29 h 98"/>
                <a:gd name="T10" fmla="*/ 35 w 131"/>
                <a:gd name="T11" fmla="*/ 47 h 98"/>
                <a:gd name="T12" fmla="*/ 44 w 131"/>
                <a:gd name="T13" fmla="*/ 54 h 98"/>
                <a:gd name="T14" fmla="*/ 48 w 131"/>
                <a:gd name="T15" fmla="*/ 52 h 98"/>
                <a:gd name="T16" fmla="*/ 50 w 131"/>
                <a:gd name="T17" fmla="*/ 49 h 98"/>
                <a:gd name="T18" fmla="*/ 55 w 131"/>
                <a:gd name="T19" fmla="*/ 56 h 98"/>
                <a:gd name="T20" fmla="*/ 69 w 131"/>
                <a:gd name="T21" fmla="*/ 49 h 98"/>
                <a:gd name="T22" fmla="*/ 73 w 131"/>
                <a:gd name="T23" fmla="*/ 42 h 98"/>
                <a:gd name="T24" fmla="*/ 57 w 131"/>
                <a:gd name="T25" fmla="*/ 23 h 98"/>
                <a:gd name="T26" fmla="*/ 64 w 131"/>
                <a:gd name="T27" fmla="*/ 14 h 98"/>
                <a:gd name="T28" fmla="*/ 62 w 131"/>
                <a:gd name="T29" fmla="*/ 2 h 98"/>
                <a:gd name="T30" fmla="*/ 55 w 131"/>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 name="Freeform 20"/>
            <p:cNvSpPr>
              <a:spLocks/>
            </p:cNvSpPr>
            <p:nvPr/>
          </p:nvSpPr>
          <p:spPr bwMode="invGray">
            <a:xfrm>
              <a:off x="1318" y="2793"/>
              <a:ext cx="158" cy="84"/>
            </a:xfrm>
            <a:custGeom>
              <a:avLst/>
              <a:gdLst>
                <a:gd name="T0" fmla="*/ 26 w 212"/>
                <a:gd name="T1" fmla="*/ 7 h 112"/>
                <a:gd name="T2" fmla="*/ 10 w 212"/>
                <a:gd name="T3" fmla="*/ 7 h 112"/>
                <a:gd name="T4" fmla="*/ 3 w 212"/>
                <a:gd name="T5" fmla="*/ 9 h 112"/>
                <a:gd name="T6" fmla="*/ 14 w 212"/>
                <a:gd name="T7" fmla="*/ 29 h 112"/>
                <a:gd name="T8" fmla="*/ 28 w 212"/>
                <a:gd name="T9" fmla="*/ 25 h 112"/>
                <a:gd name="T10" fmla="*/ 51 w 212"/>
                <a:gd name="T11" fmla="*/ 31 h 112"/>
                <a:gd name="T12" fmla="*/ 62 w 212"/>
                <a:gd name="T13" fmla="*/ 34 h 112"/>
                <a:gd name="T14" fmla="*/ 74 w 212"/>
                <a:gd name="T15" fmla="*/ 50 h 112"/>
                <a:gd name="T16" fmla="*/ 78 w 212"/>
                <a:gd name="T17" fmla="*/ 63 h 112"/>
                <a:gd name="T18" fmla="*/ 87 w 212"/>
                <a:gd name="T19" fmla="*/ 56 h 112"/>
                <a:gd name="T20" fmla="*/ 94 w 212"/>
                <a:gd name="T21" fmla="*/ 54 h 112"/>
                <a:gd name="T22" fmla="*/ 104 w 212"/>
                <a:gd name="T23" fmla="*/ 58 h 112"/>
                <a:gd name="T24" fmla="*/ 108 w 212"/>
                <a:gd name="T25" fmla="*/ 45 h 112"/>
                <a:gd name="T26" fmla="*/ 85 w 212"/>
                <a:gd name="T27" fmla="*/ 31 h 112"/>
                <a:gd name="T28" fmla="*/ 58 w 212"/>
                <a:gd name="T29" fmla="*/ 11 h 112"/>
                <a:gd name="T30" fmla="*/ 30 w 212"/>
                <a:gd name="T31" fmla="*/ 15 h 112"/>
                <a:gd name="T32" fmla="*/ 26 w 212"/>
                <a:gd name="T33" fmla="*/ 7 h 1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 name="Freeform 21"/>
            <p:cNvSpPr>
              <a:spLocks/>
            </p:cNvSpPr>
            <p:nvPr/>
          </p:nvSpPr>
          <p:spPr bwMode="invGray">
            <a:xfrm>
              <a:off x="1448" y="2857"/>
              <a:ext cx="99" cy="41"/>
            </a:xfrm>
            <a:custGeom>
              <a:avLst/>
              <a:gdLst>
                <a:gd name="T0" fmla="*/ 31 w 133"/>
                <a:gd name="T1" fmla="*/ 0 h 54"/>
                <a:gd name="T2" fmla="*/ 24 w 133"/>
                <a:gd name="T3" fmla="*/ 4 h 54"/>
                <a:gd name="T4" fmla="*/ 17 w 133"/>
                <a:gd name="T5" fmla="*/ 17 h 54"/>
                <a:gd name="T6" fmla="*/ 8 w 133"/>
                <a:gd name="T7" fmla="*/ 20 h 54"/>
                <a:gd name="T8" fmla="*/ 1 w 133"/>
                <a:gd name="T9" fmla="*/ 24 h 54"/>
                <a:gd name="T10" fmla="*/ 7 w 133"/>
                <a:gd name="T11" fmla="*/ 31 h 54"/>
                <a:gd name="T12" fmla="*/ 74 w 133"/>
                <a:gd name="T13" fmla="*/ 20 h 54"/>
                <a:gd name="T14" fmla="*/ 68 w 133"/>
                <a:gd name="T15" fmla="*/ 9 h 54"/>
                <a:gd name="T16" fmla="*/ 58 w 133"/>
                <a:gd name="T17" fmla="*/ 5 h 54"/>
                <a:gd name="T18" fmla="*/ 56 w 133"/>
                <a:gd name="T19" fmla="*/ 14 h 54"/>
                <a:gd name="T20" fmla="*/ 49 w 133"/>
                <a:gd name="T21" fmla="*/ 11 h 54"/>
                <a:gd name="T22" fmla="*/ 37 w 133"/>
                <a:gd name="T23" fmla="*/ 8 h 54"/>
                <a:gd name="T24" fmla="*/ 31 w 133"/>
                <a:gd name="T25" fmla="*/ 0 h 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2" name="Freeform 22"/>
            <p:cNvSpPr>
              <a:spLocks/>
            </p:cNvSpPr>
            <p:nvPr/>
          </p:nvSpPr>
          <p:spPr bwMode="invGray">
            <a:xfrm>
              <a:off x="1553" y="288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3" name="Freeform 23"/>
            <p:cNvSpPr>
              <a:spLocks/>
            </p:cNvSpPr>
            <p:nvPr/>
          </p:nvSpPr>
          <p:spPr bwMode="invGray">
            <a:xfrm>
              <a:off x="1609" y="2886"/>
              <a:ext cx="12" cy="25"/>
            </a:xfrm>
            <a:custGeom>
              <a:avLst/>
              <a:gdLst>
                <a:gd name="T0" fmla="*/ 8 w 16"/>
                <a:gd name="T1" fmla="*/ 0 h 34"/>
                <a:gd name="T2" fmla="*/ 0 w 16"/>
                <a:gd name="T3" fmla="*/ 7 h 34"/>
                <a:gd name="T4" fmla="*/ 9 w 16"/>
                <a:gd name="T5" fmla="*/ 18 h 34"/>
                <a:gd name="T6" fmla="*/ 7 w 16"/>
                <a:gd name="T7" fmla="*/ 10 h 34"/>
                <a:gd name="T8" fmla="*/ 9 w 16"/>
                <a:gd name="T9" fmla="*/ 3 h 34"/>
                <a:gd name="T10" fmla="*/ 8 w 16"/>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4" name="Freeform 24"/>
            <p:cNvSpPr>
              <a:spLocks/>
            </p:cNvSpPr>
            <p:nvPr/>
          </p:nvSpPr>
          <p:spPr bwMode="invGray">
            <a:xfrm>
              <a:off x="1426" y="2040"/>
              <a:ext cx="180" cy="88"/>
            </a:xfrm>
            <a:custGeom>
              <a:avLst/>
              <a:gdLst>
                <a:gd name="T0" fmla="*/ 36 w 240"/>
                <a:gd name="T1" fmla="*/ 1 h 117"/>
                <a:gd name="T2" fmla="*/ 14 w 240"/>
                <a:gd name="T3" fmla="*/ 17 h 117"/>
                <a:gd name="T4" fmla="*/ 4 w 240"/>
                <a:gd name="T5" fmla="*/ 21 h 117"/>
                <a:gd name="T6" fmla="*/ 0 w 240"/>
                <a:gd name="T7" fmla="*/ 22 h 117"/>
                <a:gd name="T8" fmla="*/ 15 w 240"/>
                <a:gd name="T9" fmla="*/ 33 h 117"/>
                <a:gd name="T10" fmla="*/ 22 w 240"/>
                <a:gd name="T11" fmla="*/ 35 h 117"/>
                <a:gd name="T12" fmla="*/ 38 w 240"/>
                <a:gd name="T13" fmla="*/ 26 h 117"/>
                <a:gd name="T14" fmla="*/ 45 w 240"/>
                <a:gd name="T15" fmla="*/ 24 h 117"/>
                <a:gd name="T16" fmla="*/ 47 w 240"/>
                <a:gd name="T17" fmla="*/ 31 h 117"/>
                <a:gd name="T18" fmla="*/ 36 w 240"/>
                <a:gd name="T19" fmla="*/ 35 h 117"/>
                <a:gd name="T20" fmla="*/ 41 w 240"/>
                <a:gd name="T21" fmla="*/ 41 h 117"/>
                <a:gd name="T22" fmla="*/ 23 w 240"/>
                <a:gd name="T23" fmla="*/ 49 h 117"/>
                <a:gd name="T24" fmla="*/ 40 w 240"/>
                <a:gd name="T25" fmla="*/ 62 h 117"/>
                <a:gd name="T26" fmla="*/ 47 w 240"/>
                <a:gd name="T27" fmla="*/ 64 h 117"/>
                <a:gd name="T28" fmla="*/ 67 w 240"/>
                <a:gd name="T29" fmla="*/ 58 h 117"/>
                <a:gd name="T30" fmla="*/ 85 w 240"/>
                <a:gd name="T31" fmla="*/ 59 h 117"/>
                <a:gd name="T32" fmla="*/ 95 w 240"/>
                <a:gd name="T33" fmla="*/ 66 h 117"/>
                <a:gd name="T34" fmla="*/ 115 w 240"/>
                <a:gd name="T35" fmla="*/ 62 h 117"/>
                <a:gd name="T36" fmla="*/ 126 w 240"/>
                <a:gd name="T37" fmla="*/ 58 h 117"/>
                <a:gd name="T38" fmla="*/ 125 w 240"/>
                <a:gd name="T39" fmla="*/ 44 h 117"/>
                <a:gd name="T40" fmla="*/ 132 w 240"/>
                <a:gd name="T41" fmla="*/ 39 h 117"/>
                <a:gd name="T42" fmla="*/ 134 w 240"/>
                <a:gd name="T43" fmla="*/ 26 h 117"/>
                <a:gd name="T44" fmla="*/ 119 w 240"/>
                <a:gd name="T45" fmla="*/ 32 h 117"/>
                <a:gd name="T46" fmla="*/ 113 w 240"/>
                <a:gd name="T47" fmla="*/ 24 h 117"/>
                <a:gd name="T48" fmla="*/ 97 w 240"/>
                <a:gd name="T49" fmla="*/ 26 h 117"/>
                <a:gd name="T50" fmla="*/ 76 w 240"/>
                <a:gd name="T51" fmla="*/ 5 h 117"/>
                <a:gd name="T52" fmla="*/ 53 w 240"/>
                <a:gd name="T53" fmla="*/ 6 h 117"/>
                <a:gd name="T54" fmla="*/ 47 w 240"/>
                <a:gd name="T55" fmla="*/ 1 h 117"/>
                <a:gd name="T56" fmla="*/ 36 w 240"/>
                <a:gd name="T57" fmla="*/ 1 h 11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5" name="Freeform 25"/>
            <p:cNvSpPr>
              <a:spLocks/>
            </p:cNvSpPr>
            <p:nvPr/>
          </p:nvSpPr>
          <p:spPr bwMode="invGray">
            <a:xfrm>
              <a:off x="1506" y="1999"/>
              <a:ext cx="146" cy="60"/>
            </a:xfrm>
            <a:custGeom>
              <a:avLst/>
              <a:gdLst>
                <a:gd name="T0" fmla="*/ 55 w 194"/>
                <a:gd name="T1" fmla="*/ 6 h 80"/>
                <a:gd name="T2" fmla="*/ 8 w 194"/>
                <a:gd name="T3" fmla="*/ 14 h 80"/>
                <a:gd name="T4" fmla="*/ 5 w 194"/>
                <a:gd name="T5" fmla="*/ 20 h 80"/>
                <a:gd name="T6" fmla="*/ 32 w 194"/>
                <a:gd name="T7" fmla="*/ 29 h 80"/>
                <a:gd name="T8" fmla="*/ 77 w 194"/>
                <a:gd name="T9" fmla="*/ 42 h 80"/>
                <a:gd name="T10" fmla="*/ 99 w 194"/>
                <a:gd name="T11" fmla="*/ 38 h 80"/>
                <a:gd name="T12" fmla="*/ 106 w 194"/>
                <a:gd name="T13" fmla="*/ 36 h 80"/>
                <a:gd name="T14" fmla="*/ 99 w 194"/>
                <a:gd name="T15" fmla="*/ 25 h 80"/>
                <a:gd name="T16" fmla="*/ 93 w 194"/>
                <a:gd name="T17" fmla="*/ 20 h 80"/>
                <a:gd name="T18" fmla="*/ 73 w 194"/>
                <a:gd name="T19" fmla="*/ 15 h 80"/>
                <a:gd name="T20" fmla="*/ 55 w 194"/>
                <a:gd name="T21" fmla="*/ 6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6" name="Freeform 26"/>
            <p:cNvSpPr>
              <a:spLocks/>
            </p:cNvSpPr>
            <p:nvPr/>
          </p:nvSpPr>
          <p:spPr bwMode="invGray">
            <a:xfrm>
              <a:off x="1711" y="2069"/>
              <a:ext cx="233" cy="190"/>
            </a:xfrm>
            <a:custGeom>
              <a:avLst/>
              <a:gdLst>
                <a:gd name="T0" fmla="*/ 38 w 310"/>
                <a:gd name="T1" fmla="*/ 5 h 254"/>
                <a:gd name="T2" fmla="*/ 29 w 310"/>
                <a:gd name="T3" fmla="*/ 13 h 254"/>
                <a:gd name="T4" fmla="*/ 12 w 310"/>
                <a:gd name="T5" fmla="*/ 22 h 254"/>
                <a:gd name="T6" fmla="*/ 30 w 310"/>
                <a:gd name="T7" fmla="*/ 43 h 254"/>
                <a:gd name="T8" fmla="*/ 44 w 310"/>
                <a:gd name="T9" fmla="*/ 48 h 254"/>
                <a:gd name="T10" fmla="*/ 58 w 310"/>
                <a:gd name="T11" fmla="*/ 55 h 254"/>
                <a:gd name="T12" fmla="*/ 71 w 310"/>
                <a:gd name="T13" fmla="*/ 48 h 254"/>
                <a:gd name="T14" fmla="*/ 80 w 310"/>
                <a:gd name="T15" fmla="*/ 57 h 254"/>
                <a:gd name="T16" fmla="*/ 84 w 310"/>
                <a:gd name="T17" fmla="*/ 71 h 254"/>
                <a:gd name="T18" fmla="*/ 65 w 310"/>
                <a:gd name="T19" fmla="*/ 85 h 254"/>
                <a:gd name="T20" fmla="*/ 50 w 310"/>
                <a:gd name="T21" fmla="*/ 96 h 254"/>
                <a:gd name="T22" fmla="*/ 39 w 310"/>
                <a:gd name="T23" fmla="*/ 94 h 254"/>
                <a:gd name="T24" fmla="*/ 32 w 310"/>
                <a:gd name="T25" fmla="*/ 92 h 254"/>
                <a:gd name="T26" fmla="*/ 24 w 310"/>
                <a:gd name="T27" fmla="*/ 105 h 254"/>
                <a:gd name="T28" fmla="*/ 22 w 310"/>
                <a:gd name="T29" fmla="*/ 111 h 254"/>
                <a:gd name="T30" fmla="*/ 41 w 310"/>
                <a:gd name="T31" fmla="*/ 114 h 254"/>
                <a:gd name="T32" fmla="*/ 53 w 310"/>
                <a:gd name="T33" fmla="*/ 114 h 254"/>
                <a:gd name="T34" fmla="*/ 65 w 310"/>
                <a:gd name="T35" fmla="*/ 129 h 254"/>
                <a:gd name="T36" fmla="*/ 71 w 310"/>
                <a:gd name="T37" fmla="*/ 132 h 254"/>
                <a:gd name="T38" fmla="*/ 78 w 310"/>
                <a:gd name="T39" fmla="*/ 134 h 254"/>
                <a:gd name="T40" fmla="*/ 88 w 310"/>
                <a:gd name="T41" fmla="*/ 141 h 254"/>
                <a:gd name="T42" fmla="*/ 102 w 310"/>
                <a:gd name="T43" fmla="*/ 132 h 254"/>
                <a:gd name="T44" fmla="*/ 115 w 310"/>
                <a:gd name="T45" fmla="*/ 132 h 254"/>
                <a:gd name="T46" fmla="*/ 129 w 310"/>
                <a:gd name="T47" fmla="*/ 119 h 254"/>
                <a:gd name="T48" fmla="*/ 127 w 310"/>
                <a:gd name="T49" fmla="*/ 103 h 254"/>
                <a:gd name="T50" fmla="*/ 123 w 310"/>
                <a:gd name="T51" fmla="*/ 96 h 254"/>
                <a:gd name="T52" fmla="*/ 132 w 310"/>
                <a:gd name="T53" fmla="*/ 94 h 254"/>
                <a:gd name="T54" fmla="*/ 138 w 310"/>
                <a:gd name="T55" fmla="*/ 102 h 254"/>
                <a:gd name="T56" fmla="*/ 140 w 310"/>
                <a:gd name="T57" fmla="*/ 110 h 254"/>
                <a:gd name="T58" fmla="*/ 147 w 310"/>
                <a:gd name="T59" fmla="*/ 108 h 254"/>
                <a:gd name="T60" fmla="*/ 171 w 310"/>
                <a:gd name="T61" fmla="*/ 94 h 254"/>
                <a:gd name="T62" fmla="*/ 165 w 310"/>
                <a:gd name="T63" fmla="*/ 82 h 254"/>
                <a:gd name="T64" fmla="*/ 147 w 310"/>
                <a:gd name="T65" fmla="*/ 69 h 254"/>
                <a:gd name="T66" fmla="*/ 150 w 310"/>
                <a:gd name="T67" fmla="*/ 60 h 254"/>
                <a:gd name="T68" fmla="*/ 156 w 310"/>
                <a:gd name="T69" fmla="*/ 58 h 254"/>
                <a:gd name="T70" fmla="*/ 143 w 310"/>
                <a:gd name="T71" fmla="*/ 35 h 254"/>
                <a:gd name="T72" fmla="*/ 132 w 310"/>
                <a:gd name="T73" fmla="*/ 33 h 254"/>
                <a:gd name="T74" fmla="*/ 125 w 310"/>
                <a:gd name="T75" fmla="*/ 31 h 254"/>
                <a:gd name="T76" fmla="*/ 113 w 310"/>
                <a:gd name="T77" fmla="*/ 19 h 254"/>
                <a:gd name="T78" fmla="*/ 88 w 310"/>
                <a:gd name="T79" fmla="*/ 25 h 254"/>
                <a:gd name="T80" fmla="*/ 95 w 310"/>
                <a:gd name="T81" fmla="*/ 14 h 254"/>
                <a:gd name="T82" fmla="*/ 78 w 310"/>
                <a:gd name="T83" fmla="*/ 10 h 254"/>
                <a:gd name="T84" fmla="*/ 67 w 310"/>
                <a:gd name="T85" fmla="*/ 10 h 254"/>
                <a:gd name="T86" fmla="*/ 38 w 310"/>
                <a:gd name="T87" fmla="*/ 5 h 25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7" name="Freeform 27"/>
            <p:cNvSpPr>
              <a:spLocks/>
            </p:cNvSpPr>
            <p:nvPr/>
          </p:nvSpPr>
          <p:spPr bwMode="invGray">
            <a:xfrm>
              <a:off x="1709" y="1987"/>
              <a:ext cx="44" cy="37"/>
            </a:xfrm>
            <a:custGeom>
              <a:avLst/>
              <a:gdLst>
                <a:gd name="T0" fmla="*/ 14 w 59"/>
                <a:gd name="T1" fmla="*/ 0 h 50"/>
                <a:gd name="T2" fmla="*/ 0 w 59"/>
                <a:gd name="T3" fmla="*/ 5 h 50"/>
                <a:gd name="T4" fmla="*/ 16 w 59"/>
                <a:gd name="T5" fmla="*/ 22 h 50"/>
                <a:gd name="T6" fmla="*/ 27 w 59"/>
                <a:gd name="T7" fmla="*/ 27 h 50"/>
                <a:gd name="T8" fmla="*/ 32 w 59"/>
                <a:gd name="T9" fmla="*/ 16 h 50"/>
                <a:gd name="T10" fmla="*/ 25 w 59"/>
                <a:gd name="T11" fmla="*/ 4 h 50"/>
                <a:gd name="T12" fmla="*/ 14 w 59"/>
                <a:gd name="T13" fmla="*/ 0 h 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8" name="Freeform 28"/>
            <p:cNvSpPr>
              <a:spLocks/>
            </p:cNvSpPr>
            <p:nvPr/>
          </p:nvSpPr>
          <p:spPr bwMode="invGray">
            <a:xfrm>
              <a:off x="1625" y="2057"/>
              <a:ext cx="65" cy="42"/>
            </a:xfrm>
            <a:custGeom>
              <a:avLst/>
              <a:gdLst>
                <a:gd name="T0" fmla="*/ 25 w 86"/>
                <a:gd name="T1" fmla="*/ 4 h 57"/>
                <a:gd name="T2" fmla="*/ 14 w 86"/>
                <a:gd name="T3" fmla="*/ 13 h 57"/>
                <a:gd name="T4" fmla="*/ 2 w 86"/>
                <a:gd name="T5" fmla="*/ 15 h 57"/>
                <a:gd name="T6" fmla="*/ 9 w 86"/>
                <a:gd name="T7" fmla="*/ 31 h 57"/>
                <a:gd name="T8" fmla="*/ 42 w 86"/>
                <a:gd name="T9" fmla="*/ 19 h 57"/>
                <a:gd name="T10" fmla="*/ 49 w 86"/>
                <a:gd name="T11" fmla="*/ 10 h 57"/>
                <a:gd name="T12" fmla="*/ 32 w 86"/>
                <a:gd name="T13" fmla="*/ 4 h 57"/>
                <a:gd name="T14" fmla="*/ 25 w 86"/>
                <a:gd name="T15" fmla="*/ 4 h 5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9" name="Freeform 29"/>
            <p:cNvSpPr>
              <a:spLocks/>
            </p:cNvSpPr>
            <p:nvPr/>
          </p:nvSpPr>
          <p:spPr bwMode="invGray">
            <a:xfrm>
              <a:off x="1693" y="2065"/>
              <a:ext cx="54" cy="25"/>
            </a:xfrm>
            <a:custGeom>
              <a:avLst/>
              <a:gdLst>
                <a:gd name="T0" fmla="*/ 22 w 73"/>
                <a:gd name="T1" fmla="*/ 0 h 34"/>
                <a:gd name="T2" fmla="*/ 5 w 73"/>
                <a:gd name="T3" fmla="*/ 9 h 34"/>
                <a:gd name="T4" fmla="*/ 13 w 73"/>
                <a:gd name="T5" fmla="*/ 18 h 34"/>
                <a:gd name="T6" fmla="*/ 28 w 73"/>
                <a:gd name="T7" fmla="*/ 15 h 34"/>
                <a:gd name="T8" fmla="*/ 35 w 73"/>
                <a:gd name="T9" fmla="*/ 11 h 34"/>
                <a:gd name="T10" fmla="*/ 22 w 73"/>
                <a:gd name="T11" fmla="*/ 0 h 3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0" name="Freeform 30"/>
            <p:cNvSpPr>
              <a:spLocks/>
            </p:cNvSpPr>
            <p:nvPr/>
          </p:nvSpPr>
          <p:spPr bwMode="invGray">
            <a:xfrm>
              <a:off x="1664" y="2029"/>
              <a:ext cx="64" cy="34"/>
            </a:xfrm>
            <a:custGeom>
              <a:avLst/>
              <a:gdLst>
                <a:gd name="T0" fmla="*/ 33 w 85"/>
                <a:gd name="T1" fmla="*/ 6 h 45"/>
                <a:gd name="T2" fmla="*/ 16 w 85"/>
                <a:gd name="T3" fmla="*/ 2 h 45"/>
                <a:gd name="T4" fmla="*/ 0 w 85"/>
                <a:gd name="T5" fmla="*/ 11 h 45"/>
                <a:gd name="T6" fmla="*/ 23 w 85"/>
                <a:gd name="T7" fmla="*/ 18 h 45"/>
                <a:gd name="T8" fmla="*/ 36 w 85"/>
                <a:gd name="T9" fmla="*/ 23 h 45"/>
                <a:gd name="T10" fmla="*/ 47 w 85"/>
                <a:gd name="T11" fmla="*/ 11 h 45"/>
                <a:gd name="T12" fmla="*/ 47 w 85"/>
                <a:gd name="T13" fmla="*/ 4 h 45"/>
                <a:gd name="T14" fmla="*/ 36 w 85"/>
                <a:gd name="T15" fmla="*/ 0 h 45"/>
                <a:gd name="T16" fmla="*/ 33 w 85"/>
                <a:gd name="T17" fmla="*/ 6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1" name="Freeform 31"/>
            <p:cNvSpPr>
              <a:spLocks/>
            </p:cNvSpPr>
            <p:nvPr/>
          </p:nvSpPr>
          <p:spPr bwMode="invGray">
            <a:xfrm>
              <a:off x="1637" y="1997"/>
              <a:ext cx="44" cy="24"/>
            </a:xfrm>
            <a:custGeom>
              <a:avLst/>
              <a:gdLst>
                <a:gd name="T0" fmla="*/ 9 w 58"/>
                <a:gd name="T1" fmla="*/ 2 h 31"/>
                <a:gd name="T2" fmla="*/ 0 w 58"/>
                <a:gd name="T3" fmla="*/ 11 h 31"/>
                <a:gd name="T4" fmla="*/ 11 w 58"/>
                <a:gd name="T5" fmla="*/ 17 h 31"/>
                <a:gd name="T6" fmla="*/ 16 w 58"/>
                <a:gd name="T7" fmla="*/ 12 h 31"/>
                <a:gd name="T8" fmla="*/ 30 w 58"/>
                <a:gd name="T9" fmla="*/ 7 h 31"/>
                <a:gd name="T10" fmla="*/ 25 w 58"/>
                <a:gd name="T11" fmla="*/ 0 h 31"/>
                <a:gd name="T12" fmla="*/ 9 w 58"/>
                <a:gd name="T13" fmla="*/ 2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2" name="Freeform 32"/>
            <p:cNvSpPr>
              <a:spLocks/>
            </p:cNvSpPr>
            <p:nvPr/>
          </p:nvSpPr>
          <p:spPr bwMode="invGray">
            <a:xfrm>
              <a:off x="1751" y="2000"/>
              <a:ext cx="114" cy="77"/>
            </a:xfrm>
            <a:custGeom>
              <a:avLst/>
              <a:gdLst>
                <a:gd name="T0" fmla="*/ 22 w 152"/>
                <a:gd name="T1" fmla="*/ 0 h 102"/>
                <a:gd name="T2" fmla="*/ 8 w 152"/>
                <a:gd name="T3" fmla="*/ 4 h 102"/>
                <a:gd name="T4" fmla="*/ 2 w 152"/>
                <a:gd name="T5" fmla="*/ 22 h 102"/>
                <a:gd name="T6" fmla="*/ 7 w 152"/>
                <a:gd name="T7" fmla="*/ 32 h 102"/>
                <a:gd name="T8" fmla="*/ 0 w 152"/>
                <a:gd name="T9" fmla="*/ 41 h 102"/>
                <a:gd name="T10" fmla="*/ 32 w 152"/>
                <a:gd name="T11" fmla="*/ 49 h 102"/>
                <a:gd name="T12" fmla="*/ 47 w 152"/>
                <a:gd name="T13" fmla="*/ 52 h 102"/>
                <a:gd name="T14" fmla="*/ 86 w 152"/>
                <a:gd name="T15" fmla="*/ 49 h 102"/>
                <a:gd name="T16" fmla="*/ 43 w 152"/>
                <a:gd name="T17" fmla="*/ 40 h 102"/>
                <a:gd name="T18" fmla="*/ 31 w 152"/>
                <a:gd name="T19" fmla="*/ 35 h 102"/>
                <a:gd name="T20" fmla="*/ 25 w 152"/>
                <a:gd name="T21" fmla="*/ 29 h 102"/>
                <a:gd name="T22" fmla="*/ 29 w 152"/>
                <a:gd name="T23" fmla="*/ 20 h 102"/>
                <a:gd name="T24" fmla="*/ 22 w 152"/>
                <a:gd name="T25" fmla="*/ 0 h 1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3" name="Freeform 33"/>
            <p:cNvSpPr>
              <a:spLocks/>
            </p:cNvSpPr>
            <p:nvPr/>
          </p:nvSpPr>
          <p:spPr bwMode="invGray">
            <a:xfrm>
              <a:off x="664" y="2245"/>
              <a:ext cx="25" cy="15"/>
            </a:xfrm>
            <a:custGeom>
              <a:avLst/>
              <a:gdLst>
                <a:gd name="T0" fmla="*/ 18 w 34"/>
                <a:gd name="T1" fmla="*/ 0 h 20"/>
                <a:gd name="T2" fmla="*/ 13 w 34"/>
                <a:gd name="T3" fmla="*/ 11 h 20"/>
                <a:gd name="T4" fmla="*/ 2 w 34"/>
                <a:gd name="T5" fmla="*/ 11 h 20"/>
                <a:gd name="T6" fmla="*/ 2 w 34"/>
                <a:gd name="T7" fmla="*/ 4 h 20"/>
                <a:gd name="T8" fmla="*/ 18 w 34"/>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4" name="Freeform 34"/>
            <p:cNvSpPr>
              <a:spLocks/>
            </p:cNvSpPr>
            <p:nvPr/>
          </p:nvSpPr>
          <p:spPr bwMode="invGray">
            <a:xfrm>
              <a:off x="1421" y="2756"/>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5" name="Freeform 35"/>
            <p:cNvSpPr>
              <a:spLocks/>
            </p:cNvSpPr>
            <p:nvPr/>
          </p:nvSpPr>
          <p:spPr bwMode="invGray">
            <a:xfrm>
              <a:off x="1424" y="2781"/>
              <a:ext cx="16" cy="12"/>
            </a:xfrm>
            <a:custGeom>
              <a:avLst/>
              <a:gdLst>
                <a:gd name="T0" fmla="*/ 2 w 21"/>
                <a:gd name="T1" fmla="*/ 0 h 16"/>
                <a:gd name="T2" fmla="*/ 8 w 21"/>
                <a:gd name="T3" fmla="*/ 9 h 16"/>
                <a:gd name="T4" fmla="*/ 2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6" name="Freeform 36"/>
            <p:cNvSpPr>
              <a:spLocks/>
            </p:cNvSpPr>
            <p:nvPr/>
          </p:nvSpPr>
          <p:spPr bwMode="invGray">
            <a:xfrm>
              <a:off x="1628" y="2913"/>
              <a:ext cx="15" cy="12"/>
            </a:xfrm>
            <a:custGeom>
              <a:avLst/>
              <a:gdLst>
                <a:gd name="T0" fmla="*/ 1 w 21"/>
                <a:gd name="T1" fmla="*/ 0 h 16"/>
                <a:gd name="T2" fmla="*/ 6 w 21"/>
                <a:gd name="T3" fmla="*/ 9 h 16"/>
                <a:gd name="T4" fmla="*/ 1 w 21"/>
                <a:gd name="T5" fmla="*/ 0 h 16"/>
                <a:gd name="T6" fmla="*/ 0 60000 65536"/>
                <a:gd name="T7" fmla="*/ 0 60000 65536"/>
                <a:gd name="T8" fmla="*/ 0 60000 65536"/>
              </a:gdLst>
              <a:ahLst/>
              <a:cxnLst>
                <a:cxn ang="T6">
                  <a:pos x="T0" y="T1"/>
                </a:cxn>
                <a:cxn ang="T7">
                  <a:pos x="T2" y="T3"/>
                </a:cxn>
                <a:cxn ang="T8">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7" name="Freeform 37"/>
            <p:cNvSpPr>
              <a:spLocks/>
            </p:cNvSpPr>
            <p:nvPr/>
          </p:nvSpPr>
          <p:spPr bwMode="invGray">
            <a:xfrm>
              <a:off x="1752" y="2429"/>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8" name="Freeform 38"/>
            <p:cNvSpPr>
              <a:spLocks/>
            </p:cNvSpPr>
            <p:nvPr/>
          </p:nvSpPr>
          <p:spPr bwMode="invGray">
            <a:xfrm>
              <a:off x="1652" y="2224"/>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29" name="Freeform 39"/>
            <p:cNvSpPr>
              <a:spLocks/>
            </p:cNvSpPr>
            <p:nvPr/>
          </p:nvSpPr>
          <p:spPr bwMode="invGray">
            <a:xfrm>
              <a:off x="1717" y="2045"/>
              <a:ext cx="39" cy="18"/>
            </a:xfrm>
            <a:custGeom>
              <a:avLst/>
              <a:gdLst>
                <a:gd name="T0" fmla="*/ 8 w 51"/>
                <a:gd name="T1" fmla="*/ 0 h 24"/>
                <a:gd name="T2" fmla="*/ 4 w 51"/>
                <a:gd name="T3" fmla="*/ 11 h 24"/>
                <a:gd name="T4" fmla="*/ 16 w 51"/>
                <a:gd name="T5" fmla="*/ 14 h 24"/>
                <a:gd name="T6" fmla="*/ 19 w 51"/>
                <a:gd name="T7" fmla="*/ 2 h 24"/>
                <a:gd name="T8" fmla="*/ 8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0" name="Freeform 40"/>
            <p:cNvSpPr>
              <a:spLocks/>
            </p:cNvSpPr>
            <p:nvPr/>
          </p:nvSpPr>
          <p:spPr bwMode="invGray">
            <a:xfrm>
              <a:off x="1780" y="2153"/>
              <a:ext cx="38" cy="18"/>
            </a:xfrm>
            <a:custGeom>
              <a:avLst/>
              <a:gdLst>
                <a:gd name="T0" fmla="*/ 7 w 51"/>
                <a:gd name="T1" fmla="*/ 0 h 24"/>
                <a:gd name="T2" fmla="*/ 4 w 51"/>
                <a:gd name="T3" fmla="*/ 11 h 24"/>
                <a:gd name="T4" fmla="*/ 15 w 51"/>
                <a:gd name="T5" fmla="*/ 14 h 24"/>
                <a:gd name="T6" fmla="*/ 19 w 51"/>
                <a:gd name="T7" fmla="*/ 2 h 24"/>
                <a:gd name="T8" fmla="*/ 7 w 51"/>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1" name="Freeform 41"/>
            <p:cNvSpPr>
              <a:spLocks/>
            </p:cNvSpPr>
            <p:nvPr/>
          </p:nvSpPr>
          <p:spPr bwMode="invGray">
            <a:xfrm>
              <a:off x="1796" y="1951"/>
              <a:ext cx="696" cy="346"/>
            </a:xfrm>
            <a:custGeom>
              <a:avLst/>
              <a:gdLst>
                <a:gd name="T0" fmla="*/ 16 w 929"/>
                <a:gd name="T1" fmla="*/ 31 h 462"/>
                <a:gd name="T2" fmla="*/ 3 w 929"/>
                <a:gd name="T3" fmla="*/ 52 h 462"/>
                <a:gd name="T4" fmla="*/ 20 w 929"/>
                <a:gd name="T5" fmla="*/ 56 h 462"/>
                <a:gd name="T6" fmla="*/ 9 w 929"/>
                <a:gd name="T7" fmla="*/ 65 h 462"/>
                <a:gd name="T8" fmla="*/ 58 w 929"/>
                <a:gd name="T9" fmla="*/ 76 h 462"/>
                <a:gd name="T10" fmla="*/ 79 w 929"/>
                <a:gd name="T11" fmla="*/ 73 h 462"/>
                <a:gd name="T12" fmla="*/ 140 w 929"/>
                <a:gd name="T13" fmla="*/ 43 h 462"/>
                <a:gd name="T14" fmla="*/ 169 w 929"/>
                <a:gd name="T15" fmla="*/ 37 h 462"/>
                <a:gd name="T16" fmla="*/ 182 w 929"/>
                <a:gd name="T17" fmla="*/ 45 h 462"/>
                <a:gd name="T18" fmla="*/ 153 w 929"/>
                <a:gd name="T19" fmla="*/ 49 h 462"/>
                <a:gd name="T20" fmla="*/ 136 w 929"/>
                <a:gd name="T21" fmla="*/ 63 h 462"/>
                <a:gd name="T22" fmla="*/ 142 w 929"/>
                <a:gd name="T23" fmla="*/ 67 h 462"/>
                <a:gd name="T24" fmla="*/ 146 w 929"/>
                <a:gd name="T25" fmla="*/ 88 h 462"/>
                <a:gd name="T26" fmla="*/ 196 w 929"/>
                <a:gd name="T27" fmla="*/ 108 h 462"/>
                <a:gd name="T28" fmla="*/ 189 w 929"/>
                <a:gd name="T29" fmla="*/ 118 h 462"/>
                <a:gd name="T30" fmla="*/ 207 w 929"/>
                <a:gd name="T31" fmla="*/ 138 h 462"/>
                <a:gd name="T32" fmla="*/ 196 w 929"/>
                <a:gd name="T33" fmla="*/ 149 h 462"/>
                <a:gd name="T34" fmla="*/ 182 w 929"/>
                <a:gd name="T35" fmla="*/ 165 h 462"/>
                <a:gd name="T36" fmla="*/ 165 w 929"/>
                <a:gd name="T37" fmla="*/ 182 h 462"/>
                <a:gd name="T38" fmla="*/ 164 w 929"/>
                <a:gd name="T39" fmla="*/ 236 h 462"/>
                <a:gd name="T40" fmla="*/ 187 w 929"/>
                <a:gd name="T41" fmla="*/ 250 h 462"/>
                <a:gd name="T42" fmla="*/ 218 w 929"/>
                <a:gd name="T43" fmla="*/ 252 h 462"/>
                <a:gd name="T44" fmla="*/ 232 w 929"/>
                <a:gd name="T45" fmla="*/ 237 h 462"/>
                <a:gd name="T46" fmla="*/ 284 w 929"/>
                <a:gd name="T47" fmla="*/ 200 h 462"/>
                <a:gd name="T48" fmla="*/ 321 w 929"/>
                <a:gd name="T49" fmla="*/ 187 h 462"/>
                <a:gd name="T50" fmla="*/ 363 w 929"/>
                <a:gd name="T51" fmla="*/ 173 h 462"/>
                <a:gd name="T52" fmla="*/ 404 w 929"/>
                <a:gd name="T53" fmla="*/ 163 h 462"/>
                <a:gd name="T54" fmla="*/ 428 w 929"/>
                <a:gd name="T55" fmla="*/ 146 h 462"/>
                <a:gd name="T56" fmla="*/ 449 w 929"/>
                <a:gd name="T57" fmla="*/ 112 h 462"/>
                <a:gd name="T58" fmla="*/ 450 w 929"/>
                <a:gd name="T59" fmla="*/ 86 h 462"/>
                <a:gd name="T60" fmla="*/ 450 w 929"/>
                <a:gd name="T61" fmla="*/ 70 h 462"/>
                <a:gd name="T62" fmla="*/ 467 w 929"/>
                <a:gd name="T63" fmla="*/ 50 h 462"/>
                <a:gd name="T64" fmla="*/ 491 w 929"/>
                <a:gd name="T65" fmla="*/ 52 h 462"/>
                <a:gd name="T66" fmla="*/ 518 w 929"/>
                <a:gd name="T67" fmla="*/ 29 h 462"/>
                <a:gd name="T68" fmla="*/ 498 w 929"/>
                <a:gd name="T69" fmla="*/ 31 h 462"/>
                <a:gd name="T70" fmla="*/ 476 w 929"/>
                <a:gd name="T71" fmla="*/ 25 h 462"/>
                <a:gd name="T72" fmla="*/ 446 w 929"/>
                <a:gd name="T73" fmla="*/ 12 h 462"/>
                <a:gd name="T74" fmla="*/ 360 w 929"/>
                <a:gd name="T75" fmla="*/ 14 h 462"/>
                <a:gd name="T76" fmla="*/ 328 w 929"/>
                <a:gd name="T77" fmla="*/ 21 h 462"/>
                <a:gd name="T78" fmla="*/ 312 w 929"/>
                <a:gd name="T79" fmla="*/ 21 h 462"/>
                <a:gd name="T80" fmla="*/ 290 w 929"/>
                <a:gd name="T81" fmla="*/ 30 h 462"/>
                <a:gd name="T82" fmla="*/ 268 w 929"/>
                <a:gd name="T83" fmla="*/ 16 h 462"/>
                <a:gd name="T84" fmla="*/ 243 w 929"/>
                <a:gd name="T85" fmla="*/ 22 h 462"/>
                <a:gd name="T86" fmla="*/ 205 w 929"/>
                <a:gd name="T87" fmla="*/ 29 h 462"/>
                <a:gd name="T88" fmla="*/ 230 w 929"/>
                <a:gd name="T89" fmla="*/ 21 h 462"/>
                <a:gd name="T90" fmla="*/ 198 w 929"/>
                <a:gd name="T91" fmla="*/ 4 h 462"/>
                <a:gd name="T92" fmla="*/ 187 w 929"/>
                <a:gd name="T93" fmla="*/ 1 h 462"/>
                <a:gd name="T94" fmla="*/ 176 w 929"/>
                <a:gd name="T95" fmla="*/ 4 h 462"/>
                <a:gd name="T96" fmla="*/ 135 w 929"/>
                <a:gd name="T97" fmla="*/ 9 h 462"/>
                <a:gd name="T98" fmla="*/ 90 w 929"/>
                <a:gd name="T99" fmla="*/ 16 h 462"/>
                <a:gd name="T100" fmla="*/ 61 w 929"/>
                <a:gd name="T101" fmla="*/ 14 h 462"/>
                <a:gd name="T102" fmla="*/ 64 w 929"/>
                <a:gd name="T103" fmla="*/ 38 h 462"/>
                <a:gd name="T104" fmla="*/ 58 w 929"/>
                <a:gd name="T105" fmla="*/ 29 h 462"/>
                <a:gd name="T106" fmla="*/ 34 w 929"/>
                <a:gd name="T107" fmla="*/ 23 h 46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2" name="Freeform 42"/>
            <p:cNvSpPr>
              <a:spLocks/>
            </p:cNvSpPr>
            <p:nvPr/>
          </p:nvSpPr>
          <p:spPr bwMode="invGray">
            <a:xfrm>
              <a:off x="2009" y="2135"/>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3" name="Freeform 43"/>
            <p:cNvSpPr>
              <a:spLocks/>
            </p:cNvSpPr>
            <p:nvPr/>
          </p:nvSpPr>
          <p:spPr bwMode="invGray">
            <a:xfrm>
              <a:off x="2292" y="2201"/>
              <a:ext cx="128" cy="54"/>
            </a:xfrm>
            <a:custGeom>
              <a:avLst/>
              <a:gdLst>
                <a:gd name="T0" fmla="*/ 57 w 172"/>
                <a:gd name="T1" fmla="*/ 5 h 72"/>
                <a:gd name="T2" fmla="*/ 36 w 172"/>
                <a:gd name="T3" fmla="*/ 2 h 72"/>
                <a:gd name="T4" fmla="*/ 30 w 172"/>
                <a:gd name="T5" fmla="*/ 0 h 72"/>
                <a:gd name="T6" fmla="*/ 0 w 172"/>
                <a:gd name="T7" fmla="*/ 16 h 72"/>
                <a:gd name="T8" fmla="*/ 16 w 172"/>
                <a:gd name="T9" fmla="*/ 23 h 72"/>
                <a:gd name="T10" fmla="*/ 23 w 172"/>
                <a:gd name="T11" fmla="*/ 34 h 72"/>
                <a:gd name="T12" fmla="*/ 36 w 172"/>
                <a:gd name="T13" fmla="*/ 38 h 72"/>
                <a:gd name="T14" fmla="*/ 43 w 172"/>
                <a:gd name="T15" fmla="*/ 41 h 72"/>
                <a:gd name="T16" fmla="*/ 72 w 172"/>
                <a:gd name="T17" fmla="*/ 34 h 72"/>
                <a:gd name="T18" fmla="*/ 95 w 172"/>
                <a:gd name="T19" fmla="*/ 25 h 72"/>
                <a:gd name="T20" fmla="*/ 82 w 172"/>
                <a:gd name="T21" fmla="*/ 11 h 72"/>
                <a:gd name="T22" fmla="*/ 75 w 172"/>
                <a:gd name="T23" fmla="*/ 2 h 72"/>
                <a:gd name="T24" fmla="*/ 57 w 172"/>
                <a:gd name="T25" fmla="*/ 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4" name="Freeform 44"/>
            <p:cNvSpPr>
              <a:spLocks/>
            </p:cNvSpPr>
            <p:nvPr/>
          </p:nvSpPr>
          <p:spPr bwMode="invGray">
            <a:xfrm>
              <a:off x="2393" y="2038"/>
              <a:ext cx="39" cy="24"/>
            </a:xfrm>
            <a:custGeom>
              <a:avLst/>
              <a:gdLst>
                <a:gd name="T0" fmla="*/ 20 w 52"/>
                <a:gd name="T1" fmla="*/ 0 h 32"/>
                <a:gd name="T2" fmla="*/ 5 w 52"/>
                <a:gd name="T3" fmla="*/ 11 h 32"/>
                <a:gd name="T4" fmla="*/ 14 w 52"/>
                <a:gd name="T5" fmla="*/ 18 h 32"/>
                <a:gd name="T6" fmla="*/ 24 w 52"/>
                <a:gd name="T7" fmla="*/ 17 h 32"/>
                <a:gd name="T8" fmla="*/ 20 w 52"/>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5" name="Freeform 45"/>
            <p:cNvSpPr>
              <a:spLocks/>
            </p:cNvSpPr>
            <p:nvPr/>
          </p:nvSpPr>
          <p:spPr bwMode="invGray">
            <a:xfrm>
              <a:off x="2662" y="2006"/>
              <a:ext cx="155" cy="63"/>
            </a:xfrm>
            <a:custGeom>
              <a:avLst/>
              <a:gdLst>
                <a:gd name="T0" fmla="*/ 108 w 206"/>
                <a:gd name="T1" fmla="*/ 4 h 85"/>
                <a:gd name="T2" fmla="*/ 59 w 206"/>
                <a:gd name="T3" fmla="*/ 5 h 85"/>
                <a:gd name="T4" fmla="*/ 62 w 206"/>
                <a:gd name="T5" fmla="*/ 14 h 85"/>
                <a:gd name="T6" fmla="*/ 61 w 206"/>
                <a:gd name="T7" fmla="*/ 18 h 85"/>
                <a:gd name="T8" fmla="*/ 50 w 206"/>
                <a:gd name="T9" fmla="*/ 15 h 85"/>
                <a:gd name="T10" fmla="*/ 44 w 206"/>
                <a:gd name="T11" fmla="*/ 10 h 85"/>
                <a:gd name="T12" fmla="*/ 13 w 206"/>
                <a:gd name="T13" fmla="*/ 15 h 85"/>
                <a:gd name="T14" fmla="*/ 17 w 206"/>
                <a:gd name="T15" fmla="*/ 27 h 85"/>
                <a:gd name="T16" fmla="*/ 31 w 206"/>
                <a:gd name="T17" fmla="*/ 29 h 85"/>
                <a:gd name="T18" fmla="*/ 42 w 206"/>
                <a:gd name="T19" fmla="*/ 40 h 85"/>
                <a:gd name="T20" fmla="*/ 50 w 206"/>
                <a:gd name="T21" fmla="*/ 47 h 85"/>
                <a:gd name="T22" fmla="*/ 62 w 206"/>
                <a:gd name="T23" fmla="*/ 37 h 85"/>
                <a:gd name="T24" fmla="*/ 68 w 206"/>
                <a:gd name="T25" fmla="*/ 33 h 85"/>
                <a:gd name="T26" fmla="*/ 72 w 206"/>
                <a:gd name="T27" fmla="*/ 26 h 85"/>
                <a:gd name="T28" fmla="*/ 95 w 206"/>
                <a:gd name="T29" fmla="*/ 19 h 85"/>
                <a:gd name="T30" fmla="*/ 106 w 206"/>
                <a:gd name="T31" fmla="*/ 17 h 85"/>
                <a:gd name="T32" fmla="*/ 113 w 206"/>
                <a:gd name="T33" fmla="*/ 15 h 85"/>
                <a:gd name="T34" fmla="*/ 108 w 206"/>
                <a:gd name="T35" fmla="*/ 4 h 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6" name="Freeform 46"/>
            <p:cNvSpPr>
              <a:spLocks/>
            </p:cNvSpPr>
            <p:nvPr/>
          </p:nvSpPr>
          <p:spPr bwMode="invGray">
            <a:xfrm>
              <a:off x="2759" y="2039"/>
              <a:ext cx="48" cy="21"/>
            </a:xfrm>
            <a:custGeom>
              <a:avLst/>
              <a:gdLst>
                <a:gd name="T0" fmla="*/ 20 w 64"/>
                <a:gd name="T1" fmla="*/ 4 h 28"/>
                <a:gd name="T2" fmla="*/ 5 w 64"/>
                <a:gd name="T3" fmla="*/ 2 h 28"/>
                <a:gd name="T4" fmla="*/ 14 w 64"/>
                <a:gd name="T5" fmla="*/ 16 h 28"/>
                <a:gd name="T6" fmla="*/ 31 w 64"/>
                <a:gd name="T7" fmla="*/ 8 h 28"/>
                <a:gd name="T8" fmla="*/ 20 w 64"/>
                <a:gd name="T9" fmla="*/ 4 h 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7" name="Freeform 47"/>
            <p:cNvSpPr>
              <a:spLocks/>
            </p:cNvSpPr>
            <p:nvPr/>
          </p:nvSpPr>
          <p:spPr bwMode="invGray">
            <a:xfrm>
              <a:off x="2467" y="2311"/>
              <a:ext cx="109" cy="132"/>
            </a:xfrm>
            <a:custGeom>
              <a:avLst/>
              <a:gdLst>
                <a:gd name="T0" fmla="*/ 13 w 146"/>
                <a:gd name="T1" fmla="*/ 11 h 176"/>
                <a:gd name="T2" fmla="*/ 0 w 146"/>
                <a:gd name="T3" fmla="*/ 14 h 176"/>
                <a:gd name="T4" fmla="*/ 7 w 146"/>
                <a:gd name="T5" fmla="*/ 24 h 176"/>
                <a:gd name="T6" fmla="*/ 19 w 146"/>
                <a:gd name="T7" fmla="*/ 49 h 176"/>
                <a:gd name="T8" fmla="*/ 29 w 146"/>
                <a:gd name="T9" fmla="*/ 51 h 176"/>
                <a:gd name="T10" fmla="*/ 28 w 146"/>
                <a:gd name="T11" fmla="*/ 60 h 176"/>
                <a:gd name="T12" fmla="*/ 16 w 146"/>
                <a:gd name="T13" fmla="*/ 64 h 176"/>
                <a:gd name="T14" fmla="*/ 9 w 146"/>
                <a:gd name="T15" fmla="*/ 74 h 176"/>
                <a:gd name="T16" fmla="*/ 10 w 146"/>
                <a:gd name="T17" fmla="*/ 77 h 176"/>
                <a:gd name="T18" fmla="*/ 16 w 146"/>
                <a:gd name="T19" fmla="*/ 80 h 176"/>
                <a:gd name="T20" fmla="*/ 10 w 146"/>
                <a:gd name="T21" fmla="*/ 95 h 176"/>
                <a:gd name="T22" fmla="*/ 11 w 146"/>
                <a:gd name="T23" fmla="*/ 98 h 176"/>
                <a:gd name="T24" fmla="*/ 19 w 146"/>
                <a:gd name="T25" fmla="*/ 96 h 176"/>
                <a:gd name="T26" fmla="*/ 32 w 146"/>
                <a:gd name="T27" fmla="*/ 95 h 176"/>
                <a:gd name="T28" fmla="*/ 52 w 146"/>
                <a:gd name="T29" fmla="*/ 96 h 176"/>
                <a:gd name="T30" fmla="*/ 61 w 146"/>
                <a:gd name="T31" fmla="*/ 95 h 176"/>
                <a:gd name="T32" fmla="*/ 68 w 146"/>
                <a:gd name="T33" fmla="*/ 93 h 176"/>
                <a:gd name="T34" fmla="*/ 72 w 146"/>
                <a:gd name="T35" fmla="*/ 80 h 176"/>
                <a:gd name="T36" fmla="*/ 81 w 146"/>
                <a:gd name="T37" fmla="*/ 75 h 176"/>
                <a:gd name="T38" fmla="*/ 61 w 146"/>
                <a:gd name="T39" fmla="*/ 62 h 176"/>
                <a:gd name="T40" fmla="*/ 49 w 146"/>
                <a:gd name="T41" fmla="*/ 47 h 176"/>
                <a:gd name="T42" fmla="*/ 46 w 146"/>
                <a:gd name="T43" fmla="*/ 39 h 176"/>
                <a:gd name="T44" fmla="*/ 36 w 146"/>
                <a:gd name="T45" fmla="*/ 35 h 176"/>
                <a:gd name="T46" fmla="*/ 48 w 146"/>
                <a:gd name="T47" fmla="*/ 26 h 176"/>
                <a:gd name="T48" fmla="*/ 36 w 146"/>
                <a:gd name="T49" fmla="*/ 17 h 176"/>
                <a:gd name="T50" fmla="*/ 39 w 146"/>
                <a:gd name="T51" fmla="*/ 8 h 176"/>
                <a:gd name="T52" fmla="*/ 25 w 146"/>
                <a:gd name="T53" fmla="*/ 1 h 176"/>
                <a:gd name="T54" fmla="*/ 16 w 146"/>
                <a:gd name="T55" fmla="*/ 5 h 176"/>
                <a:gd name="T56" fmla="*/ 13 w 146"/>
                <a:gd name="T57" fmla="*/ 11 h 17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8" name="Freeform 48"/>
            <p:cNvSpPr>
              <a:spLocks/>
            </p:cNvSpPr>
            <p:nvPr/>
          </p:nvSpPr>
          <p:spPr bwMode="invGray">
            <a:xfrm>
              <a:off x="2413" y="2359"/>
              <a:ext cx="69" cy="68"/>
            </a:xfrm>
            <a:custGeom>
              <a:avLst/>
              <a:gdLst>
                <a:gd name="T0" fmla="*/ 33 w 92"/>
                <a:gd name="T1" fmla="*/ 3 h 92"/>
                <a:gd name="T2" fmla="*/ 47 w 92"/>
                <a:gd name="T3" fmla="*/ 4 h 92"/>
                <a:gd name="T4" fmla="*/ 52 w 92"/>
                <a:gd name="T5" fmla="*/ 14 h 92"/>
                <a:gd name="T6" fmla="*/ 44 w 92"/>
                <a:gd name="T7" fmla="*/ 26 h 92"/>
                <a:gd name="T8" fmla="*/ 26 w 92"/>
                <a:gd name="T9" fmla="*/ 41 h 92"/>
                <a:gd name="T10" fmla="*/ 11 w 92"/>
                <a:gd name="T11" fmla="*/ 50 h 92"/>
                <a:gd name="T12" fmla="*/ 5 w 92"/>
                <a:gd name="T13" fmla="*/ 39 h 92"/>
                <a:gd name="T14" fmla="*/ 11 w 92"/>
                <a:gd name="T15" fmla="*/ 35 h 92"/>
                <a:gd name="T16" fmla="*/ 8 w 92"/>
                <a:gd name="T17" fmla="*/ 25 h 92"/>
                <a:gd name="T18" fmla="*/ 23 w 92"/>
                <a:gd name="T19" fmla="*/ 16 h 92"/>
                <a:gd name="T20" fmla="*/ 33 w 92"/>
                <a:gd name="T21" fmla="*/ 3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39" name="Freeform 49"/>
            <p:cNvSpPr>
              <a:spLocks/>
            </p:cNvSpPr>
            <p:nvPr/>
          </p:nvSpPr>
          <p:spPr bwMode="invGray">
            <a:xfrm>
              <a:off x="4099" y="3502"/>
              <a:ext cx="474" cy="495"/>
            </a:xfrm>
            <a:custGeom>
              <a:avLst/>
              <a:gdLst>
                <a:gd name="T0" fmla="*/ 119 w 633"/>
                <a:gd name="T1" fmla="*/ 6 h 660"/>
                <a:gd name="T2" fmla="*/ 99 w 633"/>
                <a:gd name="T3" fmla="*/ 11 h 660"/>
                <a:gd name="T4" fmla="*/ 81 w 633"/>
                <a:gd name="T5" fmla="*/ 29 h 660"/>
                <a:gd name="T6" fmla="*/ 58 w 633"/>
                <a:gd name="T7" fmla="*/ 33 h 660"/>
                <a:gd name="T8" fmla="*/ 47 w 633"/>
                <a:gd name="T9" fmla="*/ 42 h 660"/>
                <a:gd name="T10" fmla="*/ 38 w 633"/>
                <a:gd name="T11" fmla="*/ 65 h 660"/>
                <a:gd name="T12" fmla="*/ 20 w 633"/>
                <a:gd name="T13" fmla="*/ 94 h 660"/>
                <a:gd name="T14" fmla="*/ 0 w 633"/>
                <a:gd name="T15" fmla="*/ 101 h 660"/>
                <a:gd name="T16" fmla="*/ 40 w 633"/>
                <a:gd name="T17" fmla="*/ 182 h 660"/>
                <a:gd name="T18" fmla="*/ 67 w 633"/>
                <a:gd name="T19" fmla="*/ 240 h 660"/>
                <a:gd name="T20" fmla="*/ 81 w 633"/>
                <a:gd name="T21" fmla="*/ 249 h 660"/>
                <a:gd name="T22" fmla="*/ 94 w 633"/>
                <a:gd name="T23" fmla="*/ 254 h 660"/>
                <a:gd name="T24" fmla="*/ 128 w 633"/>
                <a:gd name="T25" fmla="*/ 242 h 660"/>
                <a:gd name="T26" fmla="*/ 142 w 633"/>
                <a:gd name="T27" fmla="*/ 238 h 660"/>
                <a:gd name="T28" fmla="*/ 168 w 633"/>
                <a:gd name="T29" fmla="*/ 254 h 660"/>
                <a:gd name="T30" fmla="*/ 182 w 633"/>
                <a:gd name="T31" fmla="*/ 296 h 660"/>
                <a:gd name="T32" fmla="*/ 189 w 633"/>
                <a:gd name="T33" fmla="*/ 294 h 660"/>
                <a:gd name="T34" fmla="*/ 193 w 633"/>
                <a:gd name="T35" fmla="*/ 287 h 660"/>
                <a:gd name="T36" fmla="*/ 207 w 633"/>
                <a:gd name="T37" fmla="*/ 308 h 660"/>
                <a:gd name="T38" fmla="*/ 227 w 633"/>
                <a:gd name="T39" fmla="*/ 321 h 660"/>
                <a:gd name="T40" fmla="*/ 244 w 633"/>
                <a:gd name="T41" fmla="*/ 339 h 660"/>
                <a:gd name="T42" fmla="*/ 249 w 633"/>
                <a:gd name="T43" fmla="*/ 346 h 660"/>
                <a:gd name="T44" fmla="*/ 255 w 633"/>
                <a:gd name="T45" fmla="*/ 350 h 660"/>
                <a:gd name="T46" fmla="*/ 271 w 633"/>
                <a:gd name="T47" fmla="*/ 368 h 660"/>
                <a:gd name="T48" fmla="*/ 276 w 633"/>
                <a:gd name="T49" fmla="*/ 355 h 660"/>
                <a:gd name="T50" fmla="*/ 303 w 633"/>
                <a:gd name="T51" fmla="*/ 371 h 660"/>
                <a:gd name="T52" fmla="*/ 329 w 633"/>
                <a:gd name="T53" fmla="*/ 368 h 660"/>
                <a:gd name="T54" fmla="*/ 345 w 633"/>
                <a:gd name="T55" fmla="*/ 299 h 660"/>
                <a:gd name="T56" fmla="*/ 354 w 633"/>
                <a:gd name="T57" fmla="*/ 260 h 660"/>
                <a:gd name="T58" fmla="*/ 347 w 633"/>
                <a:gd name="T59" fmla="*/ 206 h 660"/>
                <a:gd name="T60" fmla="*/ 300 w 633"/>
                <a:gd name="T61" fmla="*/ 152 h 660"/>
                <a:gd name="T62" fmla="*/ 296 w 633"/>
                <a:gd name="T63" fmla="*/ 132 h 660"/>
                <a:gd name="T64" fmla="*/ 258 w 633"/>
                <a:gd name="T65" fmla="*/ 101 h 660"/>
                <a:gd name="T66" fmla="*/ 264 w 633"/>
                <a:gd name="T67" fmla="*/ 87 h 660"/>
                <a:gd name="T68" fmla="*/ 255 w 633"/>
                <a:gd name="T69" fmla="*/ 74 h 660"/>
                <a:gd name="T70" fmla="*/ 234 w 633"/>
                <a:gd name="T71" fmla="*/ 44 h 660"/>
                <a:gd name="T72" fmla="*/ 220 w 633"/>
                <a:gd name="T73" fmla="*/ 17 h 660"/>
                <a:gd name="T74" fmla="*/ 218 w 633"/>
                <a:gd name="T75" fmla="*/ 11 h 660"/>
                <a:gd name="T76" fmla="*/ 204 w 633"/>
                <a:gd name="T77" fmla="*/ 85 h 660"/>
                <a:gd name="T78" fmla="*/ 182 w 633"/>
                <a:gd name="T79" fmla="*/ 65 h 660"/>
                <a:gd name="T80" fmla="*/ 164 w 633"/>
                <a:gd name="T81" fmla="*/ 62 h 660"/>
                <a:gd name="T82" fmla="*/ 153 w 633"/>
                <a:gd name="T83" fmla="*/ 49 h 660"/>
                <a:gd name="T84" fmla="*/ 148 w 633"/>
                <a:gd name="T85" fmla="*/ 35 h 660"/>
                <a:gd name="T86" fmla="*/ 155 w 633"/>
                <a:gd name="T87" fmla="*/ 31 h 660"/>
                <a:gd name="T88" fmla="*/ 135 w 633"/>
                <a:gd name="T89" fmla="*/ 11 h 660"/>
                <a:gd name="T90" fmla="*/ 121 w 633"/>
                <a:gd name="T91" fmla="*/ 6 h 660"/>
                <a:gd name="T92" fmla="*/ 115 w 633"/>
                <a:gd name="T93" fmla="*/ 4 h 660"/>
                <a:gd name="T94" fmla="*/ 119 w 633"/>
                <a:gd name="T95" fmla="*/ 6 h 66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0" name="Freeform 50"/>
            <p:cNvSpPr>
              <a:spLocks/>
            </p:cNvSpPr>
            <p:nvPr/>
          </p:nvSpPr>
          <p:spPr bwMode="invGray">
            <a:xfrm>
              <a:off x="4246" y="3241"/>
              <a:ext cx="319" cy="210"/>
            </a:xfrm>
            <a:custGeom>
              <a:avLst/>
              <a:gdLst>
                <a:gd name="T0" fmla="*/ 47 w 426"/>
                <a:gd name="T1" fmla="*/ 34 h 280"/>
                <a:gd name="T2" fmla="*/ 38 w 426"/>
                <a:gd name="T3" fmla="*/ 20 h 280"/>
                <a:gd name="T4" fmla="*/ 36 w 426"/>
                <a:gd name="T5" fmla="*/ 9 h 280"/>
                <a:gd name="T6" fmla="*/ 29 w 426"/>
                <a:gd name="T7" fmla="*/ 7 h 280"/>
                <a:gd name="T8" fmla="*/ 9 w 426"/>
                <a:gd name="T9" fmla="*/ 9 h 280"/>
                <a:gd name="T10" fmla="*/ 25 w 426"/>
                <a:gd name="T11" fmla="*/ 23 h 280"/>
                <a:gd name="T12" fmla="*/ 27 w 426"/>
                <a:gd name="T13" fmla="*/ 29 h 280"/>
                <a:gd name="T14" fmla="*/ 13 w 426"/>
                <a:gd name="T15" fmla="*/ 38 h 280"/>
                <a:gd name="T16" fmla="*/ 49 w 426"/>
                <a:gd name="T17" fmla="*/ 52 h 280"/>
                <a:gd name="T18" fmla="*/ 70 w 426"/>
                <a:gd name="T19" fmla="*/ 63 h 280"/>
                <a:gd name="T20" fmla="*/ 72 w 426"/>
                <a:gd name="T21" fmla="*/ 70 h 280"/>
                <a:gd name="T22" fmla="*/ 79 w 426"/>
                <a:gd name="T23" fmla="*/ 74 h 280"/>
                <a:gd name="T24" fmla="*/ 83 w 426"/>
                <a:gd name="T25" fmla="*/ 88 h 280"/>
                <a:gd name="T26" fmla="*/ 74 w 426"/>
                <a:gd name="T27" fmla="*/ 110 h 280"/>
                <a:gd name="T28" fmla="*/ 101 w 426"/>
                <a:gd name="T29" fmla="*/ 106 h 280"/>
                <a:gd name="T30" fmla="*/ 108 w 426"/>
                <a:gd name="T31" fmla="*/ 122 h 280"/>
                <a:gd name="T32" fmla="*/ 121 w 426"/>
                <a:gd name="T33" fmla="*/ 126 h 280"/>
                <a:gd name="T34" fmla="*/ 128 w 426"/>
                <a:gd name="T35" fmla="*/ 128 h 280"/>
                <a:gd name="T36" fmla="*/ 142 w 426"/>
                <a:gd name="T37" fmla="*/ 126 h 280"/>
                <a:gd name="T38" fmla="*/ 155 w 426"/>
                <a:gd name="T39" fmla="*/ 110 h 280"/>
                <a:gd name="T40" fmla="*/ 189 w 426"/>
                <a:gd name="T41" fmla="*/ 142 h 280"/>
                <a:gd name="T42" fmla="*/ 204 w 426"/>
                <a:gd name="T43" fmla="*/ 158 h 280"/>
                <a:gd name="T44" fmla="*/ 202 w 426"/>
                <a:gd name="T45" fmla="*/ 126 h 280"/>
                <a:gd name="T46" fmla="*/ 189 w 426"/>
                <a:gd name="T47" fmla="*/ 113 h 280"/>
                <a:gd name="T48" fmla="*/ 209 w 426"/>
                <a:gd name="T49" fmla="*/ 95 h 280"/>
                <a:gd name="T50" fmla="*/ 229 w 426"/>
                <a:gd name="T51" fmla="*/ 88 h 280"/>
                <a:gd name="T52" fmla="*/ 236 w 426"/>
                <a:gd name="T53" fmla="*/ 86 h 280"/>
                <a:gd name="T54" fmla="*/ 238 w 426"/>
                <a:gd name="T55" fmla="*/ 79 h 280"/>
                <a:gd name="T56" fmla="*/ 200 w 426"/>
                <a:gd name="T57" fmla="*/ 83 h 280"/>
                <a:gd name="T58" fmla="*/ 171 w 426"/>
                <a:gd name="T59" fmla="*/ 79 h 280"/>
                <a:gd name="T60" fmla="*/ 168 w 426"/>
                <a:gd name="T61" fmla="*/ 72 h 280"/>
                <a:gd name="T62" fmla="*/ 164 w 426"/>
                <a:gd name="T63" fmla="*/ 65 h 280"/>
                <a:gd name="T64" fmla="*/ 124 w 426"/>
                <a:gd name="T65" fmla="*/ 45 h 280"/>
                <a:gd name="T66" fmla="*/ 90 w 426"/>
                <a:gd name="T67" fmla="*/ 34 h 280"/>
                <a:gd name="T68" fmla="*/ 76 w 426"/>
                <a:gd name="T69" fmla="*/ 29 h 280"/>
                <a:gd name="T70" fmla="*/ 45 w 426"/>
                <a:gd name="T71" fmla="*/ 29 h 280"/>
                <a:gd name="T72" fmla="*/ 38 w 426"/>
                <a:gd name="T73" fmla="*/ 18 h 280"/>
                <a:gd name="T74" fmla="*/ 38 w 426"/>
                <a:gd name="T75" fmla="*/ 0 h 2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989898">
                        <a:alpha val="50000"/>
                      </a:srgbClr>
                    </a:outerShdw>
                  </a:effectLst>
                </a14:hiddenEffects>
              </a:ext>
            </a:extLst>
          </p:spPr>
          <p:txBody>
            <a:bodyPr/>
            <a:lstStyle/>
            <a:p>
              <a:endParaRPr lang="zh-CN" altLang="en-US"/>
            </a:p>
          </p:txBody>
        </p:sp>
        <p:sp>
          <p:nvSpPr>
            <p:cNvPr id="41" name="Freeform 51"/>
            <p:cNvSpPr>
              <a:spLocks/>
            </p:cNvSpPr>
            <p:nvPr/>
          </p:nvSpPr>
          <p:spPr bwMode="invGray">
            <a:xfrm>
              <a:off x="4255" y="3243"/>
              <a:ext cx="311" cy="211"/>
            </a:xfrm>
            <a:custGeom>
              <a:avLst/>
              <a:gdLst>
                <a:gd name="T0" fmla="*/ 0 w 416"/>
                <a:gd name="T1" fmla="*/ 1 h 282"/>
                <a:gd name="T2" fmla="*/ 11 w 416"/>
                <a:gd name="T3" fmla="*/ 21 h 282"/>
                <a:gd name="T4" fmla="*/ 16 w 416"/>
                <a:gd name="T5" fmla="*/ 28 h 282"/>
                <a:gd name="T6" fmla="*/ 47 w 416"/>
                <a:gd name="T7" fmla="*/ 50 h 282"/>
                <a:gd name="T8" fmla="*/ 67 w 416"/>
                <a:gd name="T9" fmla="*/ 64 h 282"/>
                <a:gd name="T10" fmla="*/ 74 w 416"/>
                <a:gd name="T11" fmla="*/ 68 h 282"/>
                <a:gd name="T12" fmla="*/ 76 w 416"/>
                <a:gd name="T13" fmla="*/ 94 h 282"/>
                <a:gd name="T14" fmla="*/ 65 w 416"/>
                <a:gd name="T15" fmla="*/ 112 h 282"/>
                <a:gd name="T16" fmla="*/ 76 w 416"/>
                <a:gd name="T17" fmla="*/ 110 h 282"/>
                <a:gd name="T18" fmla="*/ 83 w 416"/>
                <a:gd name="T19" fmla="*/ 106 h 282"/>
                <a:gd name="T20" fmla="*/ 90 w 416"/>
                <a:gd name="T21" fmla="*/ 112 h 282"/>
                <a:gd name="T22" fmla="*/ 103 w 416"/>
                <a:gd name="T23" fmla="*/ 121 h 282"/>
                <a:gd name="T24" fmla="*/ 117 w 416"/>
                <a:gd name="T25" fmla="*/ 130 h 282"/>
                <a:gd name="T26" fmla="*/ 134 w 416"/>
                <a:gd name="T27" fmla="*/ 123 h 282"/>
                <a:gd name="T28" fmla="*/ 138 w 416"/>
                <a:gd name="T29" fmla="*/ 110 h 282"/>
                <a:gd name="T30" fmla="*/ 150 w 416"/>
                <a:gd name="T31" fmla="*/ 112 h 282"/>
                <a:gd name="T32" fmla="*/ 163 w 416"/>
                <a:gd name="T33" fmla="*/ 117 h 282"/>
                <a:gd name="T34" fmla="*/ 190 w 416"/>
                <a:gd name="T35" fmla="*/ 157 h 282"/>
                <a:gd name="T36" fmla="*/ 199 w 416"/>
                <a:gd name="T37" fmla="*/ 155 h 282"/>
                <a:gd name="T38" fmla="*/ 197 w 416"/>
                <a:gd name="T39" fmla="*/ 141 h 282"/>
                <a:gd name="T40" fmla="*/ 176 w 416"/>
                <a:gd name="T41" fmla="*/ 110 h 282"/>
                <a:gd name="T42" fmla="*/ 201 w 416"/>
                <a:gd name="T43" fmla="*/ 97 h 282"/>
                <a:gd name="T44" fmla="*/ 228 w 416"/>
                <a:gd name="T45" fmla="*/ 81 h 282"/>
                <a:gd name="T46" fmla="*/ 229 w 416"/>
                <a:gd name="T47" fmla="*/ 67 h 282"/>
                <a:gd name="T48" fmla="*/ 205 w 416"/>
                <a:gd name="T49" fmla="*/ 77 h 282"/>
                <a:gd name="T50" fmla="*/ 172 w 416"/>
                <a:gd name="T51" fmla="*/ 77 h 282"/>
                <a:gd name="T52" fmla="*/ 147 w 416"/>
                <a:gd name="T53" fmla="*/ 55 h 282"/>
                <a:gd name="T54" fmla="*/ 101 w 416"/>
                <a:gd name="T55" fmla="*/ 34 h 282"/>
                <a:gd name="T56" fmla="*/ 74 w 416"/>
                <a:gd name="T57" fmla="*/ 19 h 282"/>
                <a:gd name="T58" fmla="*/ 52 w 416"/>
                <a:gd name="T59" fmla="*/ 23 h 282"/>
                <a:gd name="T60" fmla="*/ 43 w 416"/>
                <a:gd name="T61" fmla="*/ 32 h 282"/>
                <a:gd name="T62" fmla="*/ 31 w 416"/>
                <a:gd name="T63" fmla="*/ 10 h 282"/>
                <a:gd name="T64" fmla="*/ 0 w 416"/>
                <a:gd name="T65" fmla="*/ 1 h 2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2" name="Freeform 52"/>
            <p:cNvSpPr>
              <a:spLocks/>
            </p:cNvSpPr>
            <p:nvPr/>
          </p:nvSpPr>
          <p:spPr bwMode="invGray">
            <a:xfrm>
              <a:off x="4485" y="4013"/>
              <a:ext cx="45" cy="58"/>
            </a:xfrm>
            <a:custGeom>
              <a:avLst/>
              <a:gdLst>
                <a:gd name="T0" fmla="*/ 18 w 60"/>
                <a:gd name="T1" fmla="*/ 10 h 78"/>
                <a:gd name="T2" fmla="*/ 0 w 60"/>
                <a:gd name="T3" fmla="*/ 10 h 78"/>
                <a:gd name="T4" fmla="*/ 11 w 60"/>
                <a:gd name="T5" fmla="*/ 23 h 78"/>
                <a:gd name="T6" fmla="*/ 16 w 60"/>
                <a:gd name="T7" fmla="*/ 36 h 78"/>
                <a:gd name="T8" fmla="*/ 18 w 60"/>
                <a:gd name="T9" fmla="*/ 43 h 78"/>
                <a:gd name="T10" fmla="*/ 34 w 60"/>
                <a:gd name="T11" fmla="*/ 28 h 78"/>
                <a:gd name="T12" fmla="*/ 18 w 60"/>
                <a:gd name="T13" fmla="*/ 10 h 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3" name="Freeform 53"/>
            <p:cNvSpPr>
              <a:spLocks/>
            </p:cNvSpPr>
            <p:nvPr/>
          </p:nvSpPr>
          <p:spPr bwMode="invGray">
            <a:xfrm>
              <a:off x="4621" y="3923"/>
              <a:ext cx="164" cy="85"/>
            </a:xfrm>
            <a:custGeom>
              <a:avLst/>
              <a:gdLst>
                <a:gd name="T0" fmla="*/ 26 w 219"/>
                <a:gd name="T1" fmla="*/ 41 h 113"/>
                <a:gd name="T2" fmla="*/ 22 w 219"/>
                <a:gd name="T3" fmla="*/ 35 h 113"/>
                <a:gd name="T4" fmla="*/ 8 w 219"/>
                <a:gd name="T5" fmla="*/ 39 h 113"/>
                <a:gd name="T6" fmla="*/ 22 w 219"/>
                <a:gd name="T7" fmla="*/ 64 h 113"/>
                <a:gd name="T8" fmla="*/ 69 w 219"/>
                <a:gd name="T9" fmla="*/ 50 h 113"/>
                <a:gd name="T10" fmla="*/ 82 w 219"/>
                <a:gd name="T11" fmla="*/ 41 h 113"/>
                <a:gd name="T12" fmla="*/ 96 w 219"/>
                <a:gd name="T13" fmla="*/ 37 h 113"/>
                <a:gd name="T14" fmla="*/ 123 w 219"/>
                <a:gd name="T15" fmla="*/ 11 h 113"/>
                <a:gd name="T16" fmla="*/ 118 w 219"/>
                <a:gd name="T17" fmla="*/ 0 h 113"/>
                <a:gd name="T18" fmla="*/ 100 w 219"/>
                <a:gd name="T19" fmla="*/ 10 h 113"/>
                <a:gd name="T20" fmla="*/ 60 w 219"/>
                <a:gd name="T21" fmla="*/ 23 h 113"/>
                <a:gd name="T22" fmla="*/ 46 w 219"/>
                <a:gd name="T23" fmla="*/ 26 h 113"/>
                <a:gd name="T24" fmla="*/ 33 w 219"/>
                <a:gd name="T25" fmla="*/ 30 h 113"/>
                <a:gd name="T26" fmla="*/ 26 w 219"/>
                <a:gd name="T27" fmla="*/ 41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4" name="Freeform 54"/>
            <p:cNvSpPr>
              <a:spLocks/>
            </p:cNvSpPr>
            <p:nvPr/>
          </p:nvSpPr>
          <p:spPr bwMode="invGray">
            <a:xfrm>
              <a:off x="4791" y="3873"/>
              <a:ext cx="104" cy="92"/>
            </a:xfrm>
            <a:custGeom>
              <a:avLst/>
              <a:gdLst>
                <a:gd name="T0" fmla="*/ 7 w 139"/>
                <a:gd name="T1" fmla="*/ 34 h 122"/>
                <a:gd name="T2" fmla="*/ 4 w 139"/>
                <a:gd name="T3" fmla="*/ 48 h 122"/>
                <a:gd name="T4" fmla="*/ 0 w 139"/>
                <a:gd name="T5" fmla="*/ 61 h 122"/>
                <a:gd name="T6" fmla="*/ 20 w 139"/>
                <a:gd name="T7" fmla="*/ 66 h 122"/>
                <a:gd name="T8" fmla="*/ 29 w 139"/>
                <a:gd name="T9" fmla="*/ 54 h 122"/>
                <a:gd name="T10" fmla="*/ 70 w 139"/>
                <a:gd name="T11" fmla="*/ 38 h 122"/>
                <a:gd name="T12" fmla="*/ 76 w 139"/>
                <a:gd name="T13" fmla="*/ 25 h 122"/>
                <a:gd name="T14" fmla="*/ 63 w 139"/>
                <a:gd name="T15" fmla="*/ 16 h 122"/>
                <a:gd name="T16" fmla="*/ 56 w 139"/>
                <a:gd name="T17" fmla="*/ 11 h 122"/>
                <a:gd name="T18" fmla="*/ 36 w 139"/>
                <a:gd name="T19" fmla="*/ 7 h 122"/>
                <a:gd name="T20" fmla="*/ 29 w 139"/>
                <a:gd name="T21" fmla="*/ 20 h 122"/>
                <a:gd name="T22" fmla="*/ 7 w 139"/>
                <a:gd name="T23" fmla="*/ 34 h 1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5" name="Freeform 55"/>
            <p:cNvSpPr>
              <a:spLocks/>
            </p:cNvSpPr>
            <p:nvPr/>
          </p:nvSpPr>
          <p:spPr bwMode="invGray">
            <a:xfrm>
              <a:off x="4846" y="3832"/>
              <a:ext cx="37" cy="26"/>
            </a:xfrm>
            <a:custGeom>
              <a:avLst/>
              <a:gdLst>
                <a:gd name="T0" fmla="*/ 17 w 49"/>
                <a:gd name="T1" fmla="*/ 0 h 35"/>
                <a:gd name="T2" fmla="*/ 5 w 49"/>
                <a:gd name="T3" fmla="*/ 6 h 35"/>
                <a:gd name="T4" fmla="*/ 14 w 49"/>
                <a:gd name="T5" fmla="*/ 19 h 35"/>
                <a:gd name="T6" fmla="*/ 22 w 49"/>
                <a:gd name="T7" fmla="*/ 14 h 35"/>
                <a:gd name="T8" fmla="*/ 17 w 49"/>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6" name="Freeform 56"/>
            <p:cNvSpPr>
              <a:spLocks/>
            </p:cNvSpPr>
            <p:nvPr/>
          </p:nvSpPr>
          <p:spPr bwMode="invGray">
            <a:xfrm>
              <a:off x="3123" y="3346"/>
              <a:ext cx="123" cy="201"/>
            </a:xfrm>
            <a:custGeom>
              <a:avLst/>
              <a:gdLst>
                <a:gd name="T0" fmla="*/ 72 w 164"/>
                <a:gd name="T1" fmla="*/ 0 h 268"/>
                <a:gd name="T2" fmla="*/ 59 w 164"/>
                <a:gd name="T3" fmla="*/ 16 h 268"/>
                <a:gd name="T4" fmla="*/ 50 w 164"/>
                <a:gd name="T5" fmla="*/ 36 h 268"/>
                <a:gd name="T6" fmla="*/ 20 w 164"/>
                <a:gd name="T7" fmla="*/ 47 h 268"/>
                <a:gd name="T8" fmla="*/ 16 w 164"/>
                <a:gd name="T9" fmla="*/ 54 h 268"/>
                <a:gd name="T10" fmla="*/ 9 w 164"/>
                <a:gd name="T11" fmla="*/ 56 h 268"/>
                <a:gd name="T12" fmla="*/ 11 w 164"/>
                <a:gd name="T13" fmla="*/ 74 h 268"/>
                <a:gd name="T14" fmla="*/ 16 w 164"/>
                <a:gd name="T15" fmla="*/ 88 h 268"/>
                <a:gd name="T16" fmla="*/ 0 w 164"/>
                <a:gd name="T17" fmla="*/ 113 h 268"/>
                <a:gd name="T18" fmla="*/ 16 w 164"/>
                <a:gd name="T19" fmla="*/ 146 h 268"/>
                <a:gd name="T20" fmla="*/ 29 w 164"/>
                <a:gd name="T21" fmla="*/ 151 h 268"/>
                <a:gd name="T22" fmla="*/ 50 w 164"/>
                <a:gd name="T23" fmla="*/ 122 h 268"/>
                <a:gd name="T24" fmla="*/ 59 w 164"/>
                <a:gd name="T25" fmla="*/ 108 h 268"/>
                <a:gd name="T26" fmla="*/ 72 w 164"/>
                <a:gd name="T27" fmla="*/ 65 h 268"/>
                <a:gd name="T28" fmla="*/ 79 w 164"/>
                <a:gd name="T29" fmla="*/ 43 h 268"/>
                <a:gd name="T30" fmla="*/ 92 w 164"/>
                <a:gd name="T31" fmla="*/ 41 h 268"/>
                <a:gd name="T32" fmla="*/ 72 w 164"/>
                <a:gd name="T33" fmla="*/ 0 h 2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7" name="Freeform 57"/>
            <p:cNvSpPr>
              <a:spLocks/>
            </p:cNvSpPr>
            <p:nvPr/>
          </p:nvSpPr>
          <p:spPr bwMode="invGray">
            <a:xfrm>
              <a:off x="3655" y="3034"/>
              <a:ext cx="49" cy="61"/>
            </a:xfrm>
            <a:custGeom>
              <a:avLst/>
              <a:gdLst>
                <a:gd name="T0" fmla="*/ 16 w 66"/>
                <a:gd name="T1" fmla="*/ 0 h 81"/>
                <a:gd name="T2" fmla="*/ 14 w 66"/>
                <a:gd name="T3" fmla="*/ 34 h 81"/>
                <a:gd name="T4" fmla="*/ 16 w 66"/>
                <a:gd name="T5" fmla="*/ 43 h 81"/>
                <a:gd name="T6" fmla="*/ 22 w 66"/>
                <a:gd name="T7" fmla="*/ 45 h 81"/>
                <a:gd name="T8" fmla="*/ 31 w 66"/>
                <a:gd name="T9" fmla="*/ 43 h 81"/>
                <a:gd name="T10" fmla="*/ 16 w 66"/>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8" name="Freeform 58"/>
            <p:cNvSpPr>
              <a:spLocks/>
            </p:cNvSpPr>
            <p:nvPr/>
          </p:nvSpPr>
          <p:spPr bwMode="invGray">
            <a:xfrm>
              <a:off x="3988" y="3100"/>
              <a:ext cx="111" cy="183"/>
            </a:xfrm>
            <a:custGeom>
              <a:avLst/>
              <a:gdLst>
                <a:gd name="T0" fmla="*/ 54 w 148"/>
                <a:gd name="T1" fmla="*/ 0 h 244"/>
                <a:gd name="T2" fmla="*/ 34 w 148"/>
                <a:gd name="T3" fmla="*/ 47 h 244"/>
                <a:gd name="T4" fmla="*/ 20 w 148"/>
                <a:gd name="T5" fmla="*/ 52 h 244"/>
                <a:gd name="T6" fmla="*/ 7 w 148"/>
                <a:gd name="T7" fmla="*/ 61 h 244"/>
                <a:gd name="T8" fmla="*/ 23 w 148"/>
                <a:gd name="T9" fmla="*/ 106 h 244"/>
                <a:gd name="T10" fmla="*/ 29 w 148"/>
                <a:gd name="T11" fmla="*/ 126 h 244"/>
                <a:gd name="T12" fmla="*/ 34 w 148"/>
                <a:gd name="T13" fmla="*/ 133 h 244"/>
                <a:gd name="T14" fmla="*/ 47 w 148"/>
                <a:gd name="T15" fmla="*/ 137 h 244"/>
                <a:gd name="T16" fmla="*/ 54 w 148"/>
                <a:gd name="T17" fmla="*/ 110 h 244"/>
                <a:gd name="T18" fmla="*/ 70 w 148"/>
                <a:gd name="T19" fmla="*/ 95 h 244"/>
                <a:gd name="T20" fmla="*/ 63 w 148"/>
                <a:gd name="T21" fmla="*/ 38 h 244"/>
                <a:gd name="T22" fmla="*/ 79 w 148"/>
                <a:gd name="T23" fmla="*/ 27 h 244"/>
                <a:gd name="T24" fmla="*/ 63 w 148"/>
                <a:gd name="T25" fmla="*/ 11 h 244"/>
                <a:gd name="T26" fmla="*/ 54 w 148"/>
                <a:gd name="T27" fmla="*/ 0 h 24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49" name="Freeform 59"/>
            <p:cNvSpPr>
              <a:spLocks/>
            </p:cNvSpPr>
            <p:nvPr/>
          </p:nvSpPr>
          <p:spPr bwMode="invGray">
            <a:xfrm>
              <a:off x="3894" y="3043"/>
              <a:ext cx="72" cy="137"/>
            </a:xfrm>
            <a:custGeom>
              <a:avLst/>
              <a:gdLst>
                <a:gd name="T0" fmla="*/ 27 w 96"/>
                <a:gd name="T1" fmla="*/ 1 h 183"/>
                <a:gd name="T2" fmla="*/ 29 w 96"/>
                <a:gd name="T3" fmla="*/ 19 h 183"/>
                <a:gd name="T4" fmla="*/ 34 w 96"/>
                <a:gd name="T5" fmla="*/ 34 h 183"/>
                <a:gd name="T6" fmla="*/ 35 w 96"/>
                <a:gd name="T7" fmla="*/ 52 h 183"/>
                <a:gd name="T8" fmla="*/ 38 w 96"/>
                <a:gd name="T9" fmla="*/ 59 h 183"/>
                <a:gd name="T10" fmla="*/ 40 w 96"/>
                <a:gd name="T11" fmla="*/ 70 h 183"/>
                <a:gd name="T12" fmla="*/ 32 w 96"/>
                <a:gd name="T13" fmla="*/ 52 h 183"/>
                <a:gd name="T14" fmla="*/ 20 w 96"/>
                <a:gd name="T15" fmla="*/ 43 h 183"/>
                <a:gd name="T16" fmla="*/ 3 w 96"/>
                <a:gd name="T17" fmla="*/ 46 h 183"/>
                <a:gd name="T18" fmla="*/ 5 w 96"/>
                <a:gd name="T19" fmla="*/ 57 h 183"/>
                <a:gd name="T20" fmla="*/ 23 w 96"/>
                <a:gd name="T21" fmla="*/ 64 h 183"/>
                <a:gd name="T22" fmla="*/ 32 w 96"/>
                <a:gd name="T23" fmla="*/ 76 h 183"/>
                <a:gd name="T24" fmla="*/ 40 w 96"/>
                <a:gd name="T25" fmla="*/ 76 h 183"/>
                <a:gd name="T26" fmla="*/ 44 w 96"/>
                <a:gd name="T27" fmla="*/ 84 h 183"/>
                <a:gd name="T28" fmla="*/ 54 w 96"/>
                <a:gd name="T29" fmla="*/ 100 h 183"/>
                <a:gd name="T30" fmla="*/ 46 w 96"/>
                <a:gd name="T31" fmla="*/ 70 h 183"/>
                <a:gd name="T32" fmla="*/ 45 w 96"/>
                <a:gd name="T33" fmla="*/ 52 h 183"/>
                <a:gd name="T34" fmla="*/ 40 w 96"/>
                <a:gd name="T35" fmla="*/ 35 h 183"/>
                <a:gd name="T36" fmla="*/ 35 w 96"/>
                <a:gd name="T37" fmla="*/ 23 h 183"/>
                <a:gd name="T38" fmla="*/ 32 w 96"/>
                <a:gd name="T39" fmla="*/ 11 h 183"/>
                <a:gd name="T40" fmla="*/ 27 w 96"/>
                <a:gd name="T41" fmla="*/ 1 h 1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0" name="Freeform 60"/>
            <p:cNvSpPr>
              <a:spLocks/>
            </p:cNvSpPr>
            <p:nvPr/>
          </p:nvSpPr>
          <p:spPr bwMode="invGray">
            <a:xfrm>
              <a:off x="3943" y="3153"/>
              <a:ext cx="40" cy="131"/>
            </a:xfrm>
            <a:custGeom>
              <a:avLst/>
              <a:gdLst>
                <a:gd name="T0" fmla="*/ 3 w 54"/>
                <a:gd name="T1" fmla="*/ 0 h 175"/>
                <a:gd name="T2" fmla="*/ 0 w 54"/>
                <a:gd name="T3" fmla="*/ 14 h 175"/>
                <a:gd name="T4" fmla="*/ 5 w 54"/>
                <a:gd name="T5" fmla="*/ 30 h 175"/>
                <a:gd name="T6" fmla="*/ 10 w 54"/>
                <a:gd name="T7" fmla="*/ 52 h 175"/>
                <a:gd name="T8" fmla="*/ 19 w 54"/>
                <a:gd name="T9" fmla="*/ 73 h 175"/>
                <a:gd name="T10" fmla="*/ 30 w 54"/>
                <a:gd name="T11" fmla="*/ 98 h 175"/>
                <a:gd name="T12" fmla="*/ 22 w 54"/>
                <a:gd name="T13" fmla="*/ 64 h 175"/>
                <a:gd name="T14" fmla="*/ 19 w 54"/>
                <a:gd name="T15" fmla="*/ 52 h 175"/>
                <a:gd name="T16" fmla="*/ 16 w 54"/>
                <a:gd name="T17" fmla="*/ 34 h 175"/>
                <a:gd name="T18" fmla="*/ 14 w 54"/>
                <a:gd name="T19" fmla="*/ 25 h 175"/>
                <a:gd name="T20" fmla="*/ 9 w 54"/>
                <a:gd name="T21" fmla="*/ 21 h 175"/>
                <a:gd name="T22" fmla="*/ 3 w 54"/>
                <a:gd name="T23" fmla="*/ 0 h 17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1" name="Freeform 61"/>
            <p:cNvSpPr>
              <a:spLocks/>
            </p:cNvSpPr>
            <p:nvPr/>
          </p:nvSpPr>
          <p:spPr bwMode="invGray">
            <a:xfrm>
              <a:off x="3988" y="3290"/>
              <a:ext cx="65" cy="54"/>
            </a:xfrm>
            <a:custGeom>
              <a:avLst/>
              <a:gdLst>
                <a:gd name="T0" fmla="*/ 2 w 86"/>
                <a:gd name="T1" fmla="*/ 0 h 73"/>
                <a:gd name="T2" fmla="*/ 5 w 86"/>
                <a:gd name="T3" fmla="*/ 18 h 73"/>
                <a:gd name="T4" fmla="*/ 13 w 86"/>
                <a:gd name="T5" fmla="*/ 24 h 73"/>
                <a:gd name="T6" fmla="*/ 27 w 86"/>
                <a:gd name="T7" fmla="*/ 27 h 73"/>
                <a:gd name="T8" fmla="*/ 36 w 86"/>
                <a:gd name="T9" fmla="*/ 31 h 73"/>
                <a:gd name="T10" fmla="*/ 42 w 86"/>
                <a:gd name="T11" fmla="*/ 36 h 73"/>
                <a:gd name="T12" fmla="*/ 49 w 86"/>
                <a:gd name="T13" fmla="*/ 38 h 73"/>
                <a:gd name="T14" fmla="*/ 41 w 86"/>
                <a:gd name="T15" fmla="*/ 21 h 73"/>
                <a:gd name="T16" fmla="*/ 36 w 86"/>
                <a:gd name="T17" fmla="*/ 12 h 73"/>
                <a:gd name="T18" fmla="*/ 20 w 86"/>
                <a:gd name="T19" fmla="*/ 13 h 73"/>
                <a:gd name="T20" fmla="*/ 14 w 86"/>
                <a:gd name="T21" fmla="*/ 10 h 73"/>
                <a:gd name="T22" fmla="*/ 4 w 86"/>
                <a:gd name="T23" fmla="*/ 0 h 73"/>
                <a:gd name="T24" fmla="*/ 2 w 86"/>
                <a:gd name="T25" fmla="*/ 0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2" name="Freeform 62"/>
            <p:cNvSpPr>
              <a:spLocks/>
            </p:cNvSpPr>
            <p:nvPr/>
          </p:nvSpPr>
          <p:spPr bwMode="invGray">
            <a:xfrm>
              <a:off x="4092" y="3195"/>
              <a:ext cx="83" cy="117"/>
            </a:xfrm>
            <a:custGeom>
              <a:avLst/>
              <a:gdLst>
                <a:gd name="T0" fmla="*/ 55 w 111"/>
                <a:gd name="T1" fmla="*/ 0 h 156"/>
                <a:gd name="T2" fmla="*/ 42 w 111"/>
                <a:gd name="T3" fmla="*/ 6 h 156"/>
                <a:gd name="T4" fmla="*/ 13 w 111"/>
                <a:gd name="T5" fmla="*/ 8 h 156"/>
                <a:gd name="T6" fmla="*/ 7 w 111"/>
                <a:gd name="T7" fmla="*/ 19 h 156"/>
                <a:gd name="T8" fmla="*/ 6 w 111"/>
                <a:gd name="T9" fmla="*/ 35 h 156"/>
                <a:gd name="T10" fmla="*/ 7 w 111"/>
                <a:gd name="T11" fmla="*/ 42 h 156"/>
                <a:gd name="T12" fmla="*/ 1 w 111"/>
                <a:gd name="T13" fmla="*/ 50 h 156"/>
                <a:gd name="T14" fmla="*/ 7 w 111"/>
                <a:gd name="T15" fmla="*/ 62 h 156"/>
                <a:gd name="T16" fmla="*/ 13 w 111"/>
                <a:gd name="T17" fmla="*/ 70 h 156"/>
                <a:gd name="T18" fmla="*/ 8 w 111"/>
                <a:gd name="T19" fmla="*/ 81 h 156"/>
                <a:gd name="T20" fmla="*/ 13 w 111"/>
                <a:gd name="T21" fmla="*/ 88 h 156"/>
                <a:gd name="T22" fmla="*/ 23 w 111"/>
                <a:gd name="T23" fmla="*/ 81 h 156"/>
                <a:gd name="T24" fmla="*/ 28 w 111"/>
                <a:gd name="T25" fmla="*/ 53 h 156"/>
                <a:gd name="T26" fmla="*/ 31 w 111"/>
                <a:gd name="T27" fmla="*/ 71 h 156"/>
                <a:gd name="T28" fmla="*/ 37 w 111"/>
                <a:gd name="T29" fmla="*/ 82 h 156"/>
                <a:gd name="T30" fmla="*/ 34 w 111"/>
                <a:gd name="T31" fmla="*/ 63 h 156"/>
                <a:gd name="T32" fmla="*/ 40 w 111"/>
                <a:gd name="T33" fmla="*/ 41 h 156"/>
                <a:gd name="T34" fmla="*/ 39 w 111"/>
                <a:gd name="T35" fmla="*/ 29 h 156"/>
                <a:gd name="T36" fmla="*/ 30 w 111"/>
                <a:gd name="T37" fmla="*/ 34 h 156"/>
                <a:gd name="T38" fmla="*/ 19 w 111"/>
                <a:gd name="T39" fmla="*/ 31 h 156"/>
                <a:gd name="T40" fmla="*/ 23 w 111"/>
                <a:gd name="T41" fmla="*/ 20 h 156"/>
                <a:gd name="T42" fmla="*/ 34 w 111"/>
                <a:gd name="T43" fmla="*/ 20 h 156"/>
                <a:gd name="T44" fmla="*/ 43 w 111"/>
                <a:gd name="T45" fmla="*/ 22 h 156"/>
                <a:gd name="T46" fmla="*/ 55 w 111"/>
                <a:gd name="T47" fmla="*/ 17 h 156"/>
                <a:gd name="T48" fmla="*/ 62 w 111"/>
                <a:gd name="T49" fmla="*/ 8 h 156"/>
                <a:gd name="T50" fmla="*/ 55 w 111"/>
                <a:gd name="T51" fmla="*/ 0 h 1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3" name="Freeform 63"/>
            <p:cNvSpPr>
              <a:spLocks/>
            </p:cNvSpPr>
            <p:nvPr/>
          </p:nvSpPr>
          <p:spPr bwMode="invGray">
            <a:xfrm>
              <a:off x="4064" y="2777"/>
              <a:ext cx="22" cy="71"/>
            </a:xfrm>
            <a:custGeom>
              <a:avLst/>
              <a:gdLst>
                <a:gd name="T0" fmla="*/ 7 w 30"/>
                <a:gd name="T1" fmla="*/ 0 h 94"/>
                <a:gd name="T2" fmla="*/ 0 w 30"/>
                <a:gd name="T3" fmla="*/ 9 h 94"/>
                <a:gd name="T4" fmla="*/ 3 w 30"/>
                <a:gd name="T5" fmla="*/ 21 h 94"/>
                <a:gd name="T6" fmla="*/ 1 w 30"/>
                <a:gd name="T7" fmla="*/ 35 h 94"/>
                <a:gd name="T8" fmla="*/ 9 w 30"/>
                <a:gd name="T9" fmla="*/ 54 h 94"/>
                <a:gd name="T10" fmla="*/ 16 w 30"/>
                <a:gd name="T11" fmla="*/ 47 h 94"/>
                <a:gd name="T12" fmla="*/ 12 w 30"/>
                <a:gd name="T13" fmla="*/ 35 h 94"/>
                <a:gd name="T14" fmla="*/ 7 w 30"/>
                <a:gd name="T15" fmla="*/ 0 h 9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4" name="Freeform 64"/>
            <p:cNvSpPr>
              <a:spLocks/>
            </p:cNvSpPr>
            <p:nvPr/>
          </p:nvSpPr>
          <p:spPr bwMode="invGray">
            <a:xfrm>
              <a:off x="4078" y="2896"/>
              <a:ext cx="61" cy="118"/>
            </a:xfrm>
            <a:custGeom>
              <a:avLst/>
              <a:gdLst>
                <a:gd name="T0" fmla="*/ 7 w 81"/>
                <a:gd name="T1" fmla="*/ 1 h 158"/>
                <a:gd name="T2" fmla="*/ 0 w 81"/>
                <a:gd name="T3" fmla="*/ 11 h 158"/>
                <a:gd name="T4" fmla="*/ 5 w 81"/>
                <a:gd name="T5" fmla="*/ 28 h 158"/>
                <a:gd name="T6" fmla="*/ 4 w 81"/>
                <a:gd name="T7" fmla="*/ 60 h 158"/>
                <a:gd name="T8" fmla="*/ 10 w 81"/>
                <a:gd name="T9" fmla="*/ 58 h 158"/>
                <a:gd name="T10" fmla="*/ 11 w 81"/>
                <a:gd name="T11" fmla="*/ 64 h 158"/>
                <a:gd name="T12" fmla="*/ 17 w 81"/>
                <a:gd name="T13" fmla="*/ 68 h 158"/>
                <a:gd name="T14" fmla="*/ 22 w 81"/>
                <a:gd name="T15" fmla="*/ 78 h 158"/>
                <a:gd name="T16" fmla="*/ 27 w 81"/>
                <a:gd name="T17" fmla="*/ 72 h 158"/>
                <a:gd name="T18" fmla="*/ 37 w 81"/>
                <a:gd name="T19" fmla="*/ 75 h 158"/>
                <a:gd name="T20" fmla="*/ 35 w 81"/>
                <a:gd name="T21" fmla="*/ 60 h 158"/>
                <a:gd name="T22" fmla="*/ 27 w 81"/>
                <a:gd name="T23" fmla="*/ 58 h 158"/>
                <a:gd name="T24" fmla="*/ 22 w 81"/>
                <a:gd name="T25" fmla="*/ 51 h 158"/>
                <a:gd name="T26" fmla="*/ 19 w 81"/>
                <a:gd name="T27" fmla="*/ 41 h 158"/>
                <a:gd name="T28" fmla="*/ 23 w 81"/>
                <a:gd name="T29" fmla="*/ 30 h 158"/>
                <a:gd name="T30" fmla="*/ 20 w 81"/>
                <a:gd name="T31" fmla="*/ 19 h 158"/>
                <a:gd name="T32" fmla="*/ 24 w 81"/>
                <a:gd name="T33" fmla="*/ 11 h 158"/>
                <a:gd name="T34" fmla="*/ 17 w 81"/>
                <a:gd name="T35" fmla="*/ 2 h 158"/>
                <a:gd name="T36" fmla="*/ 11 w 81"/>
                <a:gd name="T37" fmla="*/ 4 h 158"/>
                <a:gd name="T38" fmla="*/ 7 w 81"/>
                <a:gd name="T39" fmla="*/ 1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5" name="Freeform 65"/>
            <p:cNvSpPr>
              <a:spLocks/>
            </p:cNvSpPr>
            <p:nvPr/>
          </p:nvSpPr>
          <p:spPr bwMode="invGray">
            <a:xfrm>
              <a:off x="4121" y="3052"/>
              <a:ext cx="64" cy="79"/>
            </a:xfrm>
            <a:custGeom>
              <a:avLst/>
              <a:gdLst>
                <a:gd name="T0" fmla="*/ 29 w 85"/>
                <a:gd name="T1" fmla="*/ 0 h 105"/>
                <a:gd name="T2" fmla="*/ 25 w 85"/>
                <a:gd name="T3" fmla="*/ 11 h 105"/>
                <a:gd name="T4" fmla="*/ 18 w 85"/>
                <a:gd name="T5" fmla="*/ 17 h 105"/>
                <a:gd name="T6" fmla="*/ 9 w 85"/>
                <a:gd name="T7" fmla="*/ 20 h 105"/>
                <a:gd name="T8" fmla="*/ 5 w 85"/>
                <a:gd name="T9" fmla="*/ 27 h 105"/>
                <a:gd name="T10" fmla="*/ 2 w 85"/>
                <a:gd name="T11" fmla="*/ 42 h 105"/>
                <a:gd name="T12" fmla="*/ 8 w 85"/>
                <a:gd name="T13" fmla="*/ 40 h 105"/>
                <a:gd name="T14" fmla="*/ 14 w 85"/>
                <a:gd name="T15" fmla="*/ 35 h 105"/>
                <a:gd name="T16" fmla="*/ 20 w 85"/>
                <a:gd name="T17" fmla="*/ 39 h 105"/>
                <a:gd name="T18" fmla="*/ 33 w 85"/>
                <a:gd name="T19" fmla="*/ 56 h 105"/>
                <a:gd name="T20" fmla="*/ 40 w 85"/>
                <a:gd name="T21" fmla="*/ 41 h 105"/>
                <a:gd name="T22" fmla="*/ 48 w 85"/>
                <a:gd name="T23" fmla="*/ 38 h 105"/>
                <a:gd name="T24" fmla="*/ 42 w 85"/>
                <a:gd name="T25" fmla="*/ 22 h 105"/>
                <a:gd name="T26" fmla="*/ 29 w 85"/>
                <a:gd name="T27" fmla="*/ 0 h 1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6" name="Freeform 66"/>
            <p:cNvSpPr>
              <a:spLocks/>
            </p:cNvSpPr>
            <p:nvPr/>
          </p:nvSpPr>
          <p:spPr bwMode="invGray">
            <a:xfrm>
              <a:off x="4197" y="3193"/>
              <a:ext cx="29" cy="49"/>
            </a:xfrm>
            <a:custGeom>
              <a:avLst/>
              <a:gdLst>
                <a:gd name="T0" fmla="*/ 4 w 38"/>
                <a:gd name="T1" fmla="*/ 15 h 66"/>
                <a:gd name="T2" fmla="*/ 15 w 38"/>
                <a:gd name="T3" fmla="*/ 36 h 66"/>
                <a:gd name="T4" fmla="*/ 18 w 38"/>
                <a:gd name="T5" fmla="*/ 29 h 66"/>
                <a:gd name="T6" fmla="*/ 22 w 38"/>
                <a:gd name="T7" fmla="*/ 22 h 66"/>
                <a:gd name="T8" fmla="*/ 18 w 38"/>
                <a:gd name="T9" fmla="*/ 14 h 66"/>
                <a:gd name="T10" fmla="*/ 11 w 38"/>
                <a:gd name="T11" fmla="*/ 7 h 66"/>
                <a:gd name="T12" fmla="*/ 6 w 38"/>
                <a:gd name="T13" fmla="*/ 1 h 66"/>
                <a:gd name="T14" fmla="*/ 2 w 38"/>
                <a:gd name="T15" fmla="*/ 7 h 66"/>
                <a:gd name="T16" fmla="*/ 4 w 38"/>
                <a:gd name="T17" fmla="*/ 15 h 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7" name="Freeform 67"/>
            <p:cNvSpPr>
              <a:spLocks/>
            </p:cNvSpPr>
            <p:nvPr/>
          </p:nvSpPr>
          <p:spPr bwMode="invGray">
            <a:xfrm>
              <a:off x="4181" y="3275"/>
              <a:ext cx="18" cy="17"/>
            </a:xfrm>
            <a:custGeom>
              <a:avLst/>
              <a:gdLst>
                <a:gd name="T0" fmla="*/ 0 w 24"/>
                <a:gd name="T1" fmla="*/ 0 h 23"/>
                <a:gd name="T2" fmla="*/ 4 w 24"/>
                <a:gd name="T3" fmla="*/ 13 h 23"/>
                <a:gd name="T4" fmla="*/ 14 w 24"/>
                <a:gd name="T5" fmla="*/ 6 h 23"/>
                <a:gd name="T6" fmla="*/ 0 w 24"/>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8" name="Freeform 68"/>
            <p:cNvSpPr>
              <a:spLocks/>
            </p:cNvSpPr>
            <p:nvPr/>
          </p:nvSpPr>
          <p:spPr bwMode="invGray">
            <a:xfrm>
              <a:off x="4208" y="3265"/>
              <a:ext cx="45" cy="37"/>
            </a:xfrm>
            <a:custGeom>
              <a:avLst/>
              <a:gdLst>
                <a:gd name="T0" fmla="*/ 5 w 60"/>
                <a:gd name="T1" fmla="*/ 0 h 49"/>
                <a:gd name="T2" fmla="*/ 0 w 60"/>
                <a:gd name="T3" fmla="*/ 11 h 49"/>
                <a:gd name="T4" fmla="*/ 16 w 60"/>
                <a:gd name="T5" fmla="*/ 19 h 49"/>
                <a:gd name="T6" fmla="*/ 24 w 60"/>
                <a:gd name="T7" fmla="*/ 26 h 49"/>
                <a:gd name="T8" fmla="*/ 34 w 60"/>
                <a:gd name="T9" fmla="*/ 24 h 49"/>
                <a:gd name="T10" fmla="*/ 28 w 60"/>
                <a:gd name="T11" fmla="*/ 14 h 49"/>
                <a:gd name="T12" fmla="*/ 16 w 60"/>
                <a:gd name="T13" fmla="*/ 2 h 49"/>
                <a:gd name="T14" fmla="*/ 11 w 60"/>
                <a:gd name="T15" fmla="*/ 9 h 49"/>
                <a:gd name="T16" fmla="*/ 5 w 60"/>
                <a:gd name="T17" fmla="*/ 0 h 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59" name="Freeform 69"/>
            <p:cNvSpPr>
              <a:spLocks/>
            </p:cNvSpPr>
            <p:nvPr/>
          </p:nvSpPr>
          <p:spPr bwMode="invGray">
            <a:xfrm>
              <a:off x="4277" y="3335"/>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0" name="Freeform 70"/>
            <p:cNvSpPr>
              <a:spLocks/>
            </p:cNvSpPr>
            <p:nvPr/>
          </p:nvSpPr>
          <p:spPr bwMode="invGray">
            <a:xfrm>
              <a:off x="4544" y="3293"/>
              <a:ext cx="46" cy="47"/>
            </a:xfrm>
            <a:custGeom>
              <a:avLst/>
              <a:gdLst>
                <a:gd name="T0" fmla="*/ 4 w 61"/>
                <a:gd name="T1" fmla="*/ 0 h 63"/>
                <a:gd name="T2" fmla="*/ 0 w 61"/>
                <a:gd name="T3" fmla="*/ 7 h 63"/>
                <a:gd name="T4" fmla="*/ 14 w 61"/>
                <a:gd name="T5" fmla="*/ 19 h 63"/>
                <a:gd name="T6" fmla="*/ 20 w 61"/>
                <a:gd name="T7" fmla="*/ 30 h 63"/>
                <a:gd name="T8" fmla="*/ 26 w 61"/>
                <a:gd name="T9" fmla="*/ 35 h 63"/>
                <a:gd name="T10" fmla="*/ 35 w 61"/>
                <a:gd name="T11" fmla="*/ 31 h 63"/>
                <a:gd name="T12" fmla="*/ 19 w 61"/>
                <a:gd name="T13" fmla="*/ 10 h 63"/>
                <a:gd name="T14" fmla="*/ 4 w 61"/>
                <a:gd name="T15" fmla="*/ 0 h 6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1" name="Freeform 71"/>
            <p:cNvSpPr>
              <a:spLocks/>
            </p:cNvSpPr>
            <p:nvPr/>
          </p:nvSpPr>
          <p:spPr bwMode="invGray">
            <a:xfrm>
              <a:off x="4147" y="3352"/>
              <a:ext cx="46" cy="50"/>
            </a:xfrm>
            <a:custGeom>
              <a:avLst/>
              <a:gdLst>
                <a:gd name="T0" fmla="*/ 16 w 61"/>
                <a:gd name="T1" fmla="*/ 4 h 67"/>
                <a:gd name="T2" fmla="*/ 17 w 61"/>
                <a:gd name="T3" fmla="*/ 19 h 67"/>
                <a:gd name="T4" fmla="*/ 9 w 61"/>
                <a:gd name="T5" fmla="*/ 24 h 67"/>
                <a:gd name="T6" fmla="*/ 13 w 61"/>
                <a:gd name="T7" fmla="*/ 37 h 67"/>
                <a:gd name="T8" fmla="*/ 27 w 61"/>
                <a:gd name="T9" fmla="*/ 32 h 67"/>
                <a:gd name="T10" fmla="*/ 34 w 61"/>
                <a:gd name="T11" fmla="*/ 26 h 67"/>
                <a:gd name="T12" fmla="*/ 29 w 61"/>
                <a:gd name="T13" fmla="*/ 16 h 67"/>
                <a:gd name="T14" fmla="*/ 32 w 61"/>
                <a:gd name="T15" fmla="*/ 7 h 67"/>
                <a:gd name="T16" fmla="*/ 31 w 61"/>
                <a:gd name="T17" fmla="*/ 1 h 67"/>
                <a:gd name="T18" fmla="*/ 26 w 61"/>
                <a:gd name="T19" fmla="*/ 2 h 67"/>
                <a:gd name="T20" fmla="*/ 29 w 61"/>
                <a:gd name="T21" fmla="*/ 3 h 67"/>
                <a:gd name="T22" fmla="*/ 28 w 61"/>
                <a:gd name="T23" fmla="*/ 9 h 67"/>
                <a:gd name="T24" fmla="*/ 24 w 61"/>
                <a:gd name="T25" fmla="*/ 13 h 67"/>
                <a:gd name="T26" fmla="*/ 16 w 61"/>
                <a:gd name="T27" fmla="*/ 4 h 6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2" name="Freeform 72"/>
            <p:cNvSpPr>
              <a:spLocks/>
            </p:cNvSpPr>
            <p:nvPr/>
          </p:nvSpPr>
          <p:spPr bwMode="invGray">
            <a:xfrm>
              <a:off x="4098" y="3371"/>
              <a:ext cx="32" cy="27"/>
            </a:xfrm>
            <a:custGeom>
              <a:avLst/>
              <a:gdLst>
                <a:gd name="T0" fmla="*/ 12 w 43"/>
                <a:gd name="T1" fmla="*/ 2 h 36"/>
                <a:gd name="T2" fmla="*/ 3 w 43"/>
                <a:gd name="T3" fmla="*/ 4 h 36"/>
                <a:gd name="T4" fmla="*/ 19 w 43"/>
                <a:gd name="T5" fmla="*/ 20 h 36"/>
                <a:gd name="T6" fmla="*/ 23 w 43"/>
                <a:gd name="T7" fmla="*/ 17 h 36"/>
                <a:gd name="T8" fmla="*/ 12 w 43"/>
                <a:gd name="T9" fmla="*/ 2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3" name="Freeform 73"/>
            <p:cNvSpPr>
              <a:spLocks/>
            </p:cNvSpPr>
            <p:nvPr/>
          </p:nvSpPr>
          <p:spPr bwMode="invGray">
            <a:xfrm>
              <a:off x="4077" y="3342"/>
              <a:ext cx="24" cy="31"/>
            </a:xfrm>
            <a:custGeom>
              <a:avLst/>
              <a:gdLst>
                <a:gd name="T0" fmla="*/ 12 w 32"/>
                <a:gd name="T1" fmla="*/ 0 h 41"/>
                <a:gd name="T2" fmla="*/ 0 w 32"/>
                <a:gd name="T3" fmla="*/ 15 h 41"/>
                <a:gd name="T4" fmla="*/ 9 w 32"/>
                <a:gd name="T5" fmla="*/ 14 h 41"/>
                <a:gd name="T6" fmla="*/ 11 w 32"/>
                <a:gd name="T7" fmla="*/ 17 h 41"/>
                <a:gd name="T8" fmla="*/ 9 w 32"/>
                <a:gd name="T9" fmla="*/ 20 h 41"/>
                <a:gd name="T10" fmla="*/ 17 w 32"/>
                <a:gd name="T11" fmla="*/ 12 h 41"/>
                <a:gd name="T12" fmla="*/ 14 w 32"/>
                <a:gd name="T13" fmla="*/ 5 h 41"/>
                <a:gd name="T14" fmla="*/ 12 w 32"/>
                <a:gd name="T15" fmla="*/ 0 h 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4" name="Freeform 74"/>
            <p:cNvSpPr>
              <a:spLocks/>
            </p:cNvSpPr>
            <p:nvPr/>
          </p:nvSpPr>
          <p:spPr bwMode="invGray">
            <a:xfrm>
              <a:off x="4111" y="3353"/>
              <a:ext cx="34" cy="24"/>
            </a:xfrm>
            <a:custGeom>
              <a:avLst/>
              <a:gdLst>
                <a:gd name="T0" fmla="*/ 12 w 45"/>
                <a:gd name="T1" fmla="*/ 0 h 32"/>
                <a:gd name="T2" fmla="*/ 0 w 45"/>
                <a:gd name="T3" fmla="*/ 4 h 32"/>
                <a:gd name="T4" fmla="*/ 15 w 45"/>
                <a:gd name="T5" fmla="*/ 17 h 32"/>
                <a:gd name="T6" fmla="*/ 26 w 45"/>
                <a:gd name="T7" fmla="*/ 14 h 32"/>
                <a:gd name="T8" fmla="*/ 13 w 45"/>
                <a:gd name="T9" fmla="*/ 6 h 32"/>
                <a:gd name="T10" fmla="*/ 12 w 45"/>
                <a:gd name="T11" fmla="*/ 0 h 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5" name="Freeform 75"/>
            <p:cNvSpPr>
              <a:spLocks/>
            </p:cNvSpPr>
            <p:nvPr/>
          </p:nvSpPr>
          <p:spPr bwMode="invGray">
            <a:xfrm>
              <a:off x="4062" y="3021"/>
              <a:ext cx="27" cy="55"/>
            </a:xfrm>
            <a:custGeom>
              <a:avLst/>
              <a:gdLst>
                <a:gd name="T0" fmla="*/ 18 w 35"/>
                <a:gd name="T1" fmla="*/ 0 h 74"/>
                <a:gd name="T2" fmla="*/ 12 w 35"/>
                <a:gd name="T3" fmla="*/ 8 h 74"/>
                <a:gd name="T4" fmla="*/ 5 w 35"/>
                <a:gd name="T5" fmla="*/ 20 h 74"/>
                <a:gd name="T6" fmla="*/ 0 w 35"/>
                <a:gd name="T7" fmla="*/ 33 h 74"/>
                <a:gd name="T8" fmla="*/ 5 w 35"/>
                <a:gd name="T9" fmla="*/ 41 h 74"/>
                <a:gd name="T10" fmla="*/ 12 w 35"/>
                <a:gd name="T11" fmla="*/ 33 h 74"/>
                <a:gd name="T12" fmla="*/ 21 w 35"/>
                <a:gd name="T13" fmla="*/ 18 h 74"/>
                <a:gd name="T14" fmla="*/ 18 w 35"/>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6" name="Freeform 76"/>
            <p:cNvSpPr>
              <a:spLocks/>
            </p:cNvSpPr>
            <p:nvPr/>
          </p:nvSpPr>
          <p:spPr bwMode="invGray">
            <a:xfrm>
              <a:off x="4113" y="3012"/>
              <a:ext cx="19" cy="55"/>
            </a:xfrm>
            <a:custGeom>
              <a:avLst/>
              <a:gdLst>
                <a:gd name="T0" fmla="*/ 8 w 25"/>
                <a:gd name="T1" fmla="*/ 4 h 73"/>
                <a:gd name="T2" fmla="*/ 2 w 25"/>
                <a:gd name="T3" fmla="*/ 5 h 73"/>
                <a:gd name="T4" fmla="*/ 0 w 25"/>
                <a:gd name="T5" fmla="*/ 13 h 73"/>
                <a:gd name="T6" fmla="*/ 8 w 25"/>
                <a:gd name="T7" fmla="*/ 23 h 73"/>
                <a:gd name="T8" fmla="*/ 14 w 25"/>
                <a:gd name="T9" fmla="*/ 32 h 73"/>
                <a:gd name="T10" fmla="*/ 9 w 25"/>
                <a:gd name="T11" fmla="*/ 11 h 73"/>
                <a:gd name="T12" fmla="*/ 8 w 25"/>
                <a:gd name="T13" fmla="*/ 4 h 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7" name="Freeform 77"/>
            <p:cNvSpPr>
              <a:spLocks/>
            </p:cNvSpPr>
            <p:nvPr/>
          </p:nvSpPr>
          <p:spPr bwMode="invGray">
            <a:xfrm>
              <a:off x="4135" y="2995"/>
              <a:ext cx="10" cy="25"/>
            </a:xfrm>
            <a:custGeom>
              <a:avLst/>
              <a:gdLst>
                <a:gd name="T0" fmla="*/ 6 w 14"/>
                <a:gd name="T1" fmla="*/ 0 h 33"/>
                <a:gd name="T2" fmla="*/ 1 w 14"/>
                <a:gd name="T3" fmla="*/ 6 h 33"/>
                <a:gd name="T4" fmla="*/ 6 w 14"/>
                <a:gd name="T5" fmla="*/ 14 h 33"/>
                <a:gd name="T6" fmla="*/ 6 w 14"/>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8" name="Freeform 78"/>
            <p:cNvSpPr>
              <a:spLocks/>
            </p:cNvSpPr>
            <p:nvPr/>
          </p:nvSpPr>
          <p:spPr bwMode="invGray">
            <a:xfrm>
              <a:off x="4145" y="3007"/>
              <a:ext cx="21" cy="48"/>
            </a:xfrm>
            <a:custGeom>
              <a:avLst/>
              <a:gdLst>
                <a:gd name="T0" fmla="*/ 3 w 28"/>
                <a:gd name="T1" fmla="*/ 0 h 64"/>
                <a:gd name="T2" fmla="*/ 6 w 28"/>
                <a:gd name="T3" fmla="*/ 8 h 64"/>
                <a:gd name="T4" fmla="*/ 11 w 28"/>
                <a:gd name="T5" fmla="*/ 12 h 64"/>
                <a:gd name="T6" fmla="*/ 5 w 28"/>
                <a:gd name="T7" fmla="*/ 22 h 64"/>
                <a:gd name="T8" fmla="*/ 0 w 28"/>
                <a:gd name="T9" fmla="*/ 32 h 64"/>
                <a:gd name="T10" fmla="*/ 6 w 28"/>
                <a:gd name="T11" fmla="*/ 32 h 64"/>
                <a:gd name="T12" fmla="*/ 15 w 28"/>
                <a:gd name="T13" fmla="*/ 15 h 64"/>
                <a:gd name="T14" fmla="*/ 3 w 28"/>
                <a:gd name="T15" fmla="*/ 0 h 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69" name="Freeform 79"/>
            <p:cNvSpPr>
              <a:spLocks/>
            </p:cNvSpPr>
            <p:nvPr/>
          </p:nvSpPr>
          <p:spPr bwMode="invGray">
            <a:xfrm>
              <a:off x="3876" y="3076"/>
              <a:ext cx="12" cy="27"/>
            </a:xfrm>
            <a:custGeom>
              <a:avLst/>
              <a:gdLst>
                <a:gd name="T0" fmla="*/ 8 w 16"/>
                <a:gd name="T1" fmla="*/ 2 h 36"/>
                <a:gd name="T2" fmla="*/ 0 w 16"/>
                <a:gd name="T3" fmla="*/ 4 h 36"/>
                <a:gd name="T4" fmla="*/ 5 w 16"/>
                <a:gd name="T5" fmla="*/ 13 h 36"/>
                <a:gd name="T6" fmla="*/ 8 w 16"/>
                <a:gd name="T7" fmla="*/ 2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0" name="Freeform 80"/>
            <p:cNvSpPr>
              <a:spLocks/>
            </p:cNvSpPr>
            <p:nvPr/>
          </p:nvSpPr>
          <p:spPr bwMode="invGray">
            <a:xfrm>
              <a:off x="3866" y="305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1" name="Freeform 81"/>
            <p:cNvSpPr>
              <a:spLocks/>
            </p:cNvSpPr>
            <p:nvPr/>
          </p:nvSpPr>
          <p:spPr bwMode="invGray">
            <a:xfrm>
              <a:off x="3862" y="3035"/>
              <a:ext cx="12" cy="14"/>
            </a:xfrm>
            <a:custGeom>
              <a:avLst/>
              <a:gdLst>
                <a:gd name="T0" fmla="*/ 6 w 16"/>
                <a:gd name="T1" fmla="*/ 3 h 19"/>
                <a:gd name="T2" fmla="*/ 0 w 16"/>
                <a:gd name="T3" fmla="*/ 5 h 19"/>
                <a:gd name="T4" fmla="*/ 7 w 16"/>
                <a:gd name="T5" fmla="*/ 10 h 19"/>
                <a:gd name="T6" fmla="*/ 6 w 16"/>
                <a:gd name="T7" fmla="*/ 3 h 1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2" name="Freeform 82"/>
            <p:cNvSpPr>
              <a:spLocks/>
            </p:cNvSpPr>
            <p:nvPr/>
          </p:nvSpPr>
          <p:spPr bwMode="invGray">
            <a:xfrm>
              <a:off x="3850" y="2995"/>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3" name="Freeform 83"/>
            <p:cNvSpPr>
              <a:spLocks/>
            </p:cNvSpPr>
            <p:nvPr/>
          </p:nvSpPr>
          <p:spPr bwMode="invGray">
            <a:xfrm>
              <a:off x="3852" y="3020"/>
              <a:ext cx="16" cy="13"/>
            </a:xfrm>
            <a:custGeom>
              <a:avLst/>
              <a:gdLst>
                <a:gd name="T0" fmla="*/ 7 w 22"/>
                <a:gd name="T1" fmla="*/ 0 h 18"/>
                <a:gd name="T2" fmla="*/ 10 w 22"/>
                <a:gd name="T3" fmla="*/ 9 h 18"/>
                <a:gd name="T4" fmla="*/ 7 w 22"/>
                <a:gd name="T5" fmla="*/ 3 h 18"/>
                <a:gd name="T6" fmla="*/ 7 w 22"/>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4" name="Freeform 84"/>
            <p:cNvSpPr>
              <a:spLocks/>
            </p:cNvSpPr>
            <p:nvPr/>
          </p:nvSpPr>
          <p:spPr bwMode="invGray">
            <a:xfrm>
              <a:off x="4688" y="3643"/>
              <a:ext cx="45" cy="60"/>
            </a:xfrm>
            <a:custGeom>
              <a:avLst/>
              <a:gdLst>
                <a:gd name="T0" fmla="*/ 6 w 60"/>
                <a:gd name="T1" fmla="*/ 4 h 81"/>
                <a:gd name="T2" fmla="*/ 2 w 60"/>
                <a:gd name="T3" fmla="*/ 10 h 81"/>
                <a:gd name="T4" fmla="*/ 8 w 60"/>
                <a:gd name="T5" fmla="*/ 21 h 81"/>
                <a:gd name="T6" fmla="*/ 15 w 60"/>
                <a:gd name="T7" fmla="*/ 30 h 81"/>
                <a:gd name="T8" fmla="*/ 23 w 60"/>
                <a:gd name="T9" fmla="*/ 35 h 81"/>
                <a:gd name="T10" fmla="*/ 29 w 60"/>
                <a:gd name="T11" fmla="*/ 44 h 81"/>
                <a:gd name="T12" fmla="*/ 29 w 60"/>
                <a:gd name="T13" fmla="*/ 31 h 81"/>
                <a:gd name="T14" fmla="*/ 24 w 60"/>
                <a:gd name="T15" fmla="*/ 20 h 81"/>
                <a:gd name="T16" fmla="*/ 14 w 60"/>
                <a:gd name="T17" fmla="*/ 10 h 81"/>
                <a:gd name="T18" fmla="*/ 6 w 60"/>
                <a:gd name="T19" fmla="*/ 4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5" name="Freeform 85"/>
            <p:cNvSpPr>
              <a:spLocks/>
            </p:cNvSpPr>
            <p:nvPr/>
          </p:nvSpPr>
          <p:spPr bwMode="invGray">
            <a:xfrm>
              <a:off x="4919" y="3594"/>
              <a:ext cx="53" cy="46"/>
            </a:xfrm>
            <a:custGeom>
              <a:avLst/>
              <a:gdLst>
                <a:gd name="T0" fmla="*/ 16 w 71"/>
                <a:gd name="T1" fmla="*/ 13 h 61"/>
                <a:gd name="T2" fmla="*/ 7 w 71"/>
                <a:gd name="T3" fmla="*/ 18 h 61"/>
                <a:gd name="T4" fmla="*/ 1 w 71"/>
                <a:gd name="T5" fmla="*/ 25 h 61"/>
                <a:gd name="T6" fmla="*/ 7 w 71"/>
                <a:gd name="T7" fmla="*/ 33 h 61"/>
                <a:gd name="T8" fmla="*/ 16 w 71"/>
                <a:gd name="T9" fmla="*/ 25 h 61"/>
                <a:gd name="T10" fmla="*/ 22 w 71"/>
                <a:gd name="T11" fmla="*/ 13 h 61"/>
                <a:gd name="T12" fmla="*/ 31 w 71"/>
                <a:gd name="T13" fmla="*/ 0 h 61"/>
                <a:gd name="T14" fmla="*/ 40 w 71"/>
                <a:gd name="T15" fmla="*/ 6 h 61"/>
                <a:gd name="T16" fmla="*/ 19 w 71"/>
                <a:gd name="T17" fmla="*/ 13 h 61"/>
                <a:gd name="T18" fmla="*/ 16 w 71"/>
                <a:gd name="T19" fmla="*/ 13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6" name="Freeform 86"/>
            <p:cNvSpPr>
              <a:spLocks/>
            </p:cNvSpPr>
            <p:nvPr/>
          </p:nvSpPr>
          <p:spPr bwMode="invGray">
            <a:xfrm>
              <a:off x="4759" y="3569"/>
              <a:ext cx="17" cy="23"/>
            </a:xfrm>
            <a:custGeom>
              <a:avLst/>
              <a:gdLst>
                <a:gd name="T0" fmla="*/ 5 w 23"/>
                <a:gd name="T1" fmla="*/ 0 h 30"/>
                <a:gd name="T2" fmla="*/ 0 w 23"/>
                <a:gd name="T3" fmla="*/ 8 h 30"/>
                <a:gd name="T4" fmla="*/ 7 w 23"/>
                <a:gd name="T5" fmla="*/ 18 h 30"/>
                <a:gd name="T6" fmla="*/ 5 w 23"/>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7" name="Freeform 87"/>
            <p:cNvSpPr>
              <a:spLocks/>
            </p:cNvSpPr>
            <p:nvPr/>
          </p:nvSpPr>
          <p:spPr bwMode="invGray">
            <a:xfrm>
              <a:off x="4751" y="3547"/>
              <a:ext cx="20" cy="17"/>
            </a:xfrm>
            <a:custGeom>
              <a:avLst/>
              <a:gdLst>
                <a:gd name="T0" fmla="*/ 12 w 26"/>
                <a:gd name="T1" fmla="*/ 0 h 23"/>
                <a:gd name="T2" fmla="*/ 0 w 26"/>
                <a:gd name="T3" fmla="*/ 7 h 23"/>
                <a:gd name="T4" fmla="*/ 12 w 26"/>
                <a:gd name="T5" fmla="*/ 11 h 23"/>
                <a:gd name="T6" fmla="*/ 12 w 26"/>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8" name="Freeform 88"/>
            <p:cNvSpPr>
              <a:spLocks/>
            </p:cNvSpPr>
            <p:nvPr/>
          </p:nvSpPr>
          <p:spPr bwMode="invGray">
            <a:xfrm>
              <a:off x="4598" y="3353"/>
              <a:ext cx="24" cy="33"/>
            </a:xfrm>
            <a:custGeom>
              <a:avLst/>
              <a:gdLst>
                <a:gd name="T0" fmla="*/ 16 w 32"/>
                <a:gd name="T1" fmla="*/ 0 h 44"/>
                <a:gd name="T2" fmla="*/ 6 w 32"/>
                <a:gd name="T3" fmla="*/ 6 h 44"/>
                <a:gd name="T4" fmla="*/ 7 w 32"/>
                <a:gd name="T5" fmla="*/ 18 h 44"/>
                <a:gd name="T6" fmla="*/ 14 w 32"/>
                <a:gd name="T7" fmla="*/ 20 h 44"/>
                <a:gd name="T8" fmla="*/ 16 w 32"/>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79" name="Freeform 89"/>
            <p:cNvSpPr>
              <a:spLocks/>
            </p:cNvSpPr>
            <p:nvPr/>
          </p:nvSpPr>
          <p:spPr bwMode="invGray">
            <a:xfrm>
              <a:off x="4632" y="3396"/>
              <a:ext cx="26" cy="33"/>
            </a:xfrm>
            <a:custGeom>
              <a:avLst/>
              <a:gdLst>
                <a:gd name="T0" fmla="*/ 18 w 34"/>
                <a:gd name="T1" fmla="*/ 0 h 44"/>
                <a:gd name="T2" fmla="*/ 6 w 34"/>
                <a:gd name="T3" fmla="*/ 5 h 44"/>
                <a:gd name="T4" fmla="*/ 8 w 34"/>
                <a:gd name="T5" fmla="*/ 18 h 44"/>
                <a:gd name="T6" fmla="*/ 15 w 34"/>
                <a:gd name="T7" fmla="*/ 20 h 44"/>
                <a:gd name="T8" fmla="*/ 18 w 3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0" name="Freeform 90"/>
            <p:cNvSpPr>
              <a:spLocks/>
            </p:cNvSpPr>
            <p:nvPr/>
          </p:nvSpPr>
          <p:spPr bwMode="invGray">
            <a:xfrm>
              <a:off x="4659" y="3459"/>
              <a:ext cx="28" cy="28"/>
            </a:xfrm>
            <a:custGeom>
              <a:avLst/>
              <a:gdLst>
                <a:gd name="T0" fmla="*/ 18 w 38"/>
                <a:gd name="T1" fmla="*/ 2 h 37"/>
                <a:gd name="T2" fmla="*/ 5 w 38"/>
                <a:gd name="T3" fmla="*/ 2 h 37"/>
                <a:gd name="T4" fmla="*/ 7 w 38"/>
                <a:gd name="T5" fmla="*/ 14 h 37"/>
                <a:gd name="T6" fmla="*/ 14 w 38"/>
                <a:gd name="T7" fmla="*/ 17 h 37"/>
                <a:gd name="T8" fmla="*/ 18 w 38"/>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1" name="Freeform 91"/>
            <p:cNvSpPr>
              <a:spLocks/>
            </p:cNvSpPr>
            <p:nvPr/>
          </p:nvSpPr>
          <p:spPr bwMode="invGray">
            <a:xfrm>
              <a:off x="4693" y="3449"/>
              <a:ext cx="28" cy="26"/>
            </a:xfrm>
            <a:custGeom>
              <a:avLst/>
              <a:gdLst>
                <a:gd name="T0" fmla="*/ 18 w 38"/>
                <a:gd name="T1" fmla="*/ 2 h 34"/>
                <a:gd name="T2" fmla="*/ 5 w 38"/>
                <a:gd name="T3" fmla="*/ 2 h 34"/>
                <a:gd name="T4" fmla="*/ 9 w 38"/>
                <a:gd name="T5" fmla="*/ 13 h 34"/>
                <a:gd name="T6" fmla="*/ 15 w 38"/>
                <a:gd name="T7" fmla="*/ 13 h 34"/>
                <a:gd name="T8" fmla="*/ 18 w 38"/>
                <a:gd name="T9" fmla="*/ 2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2" name="Freeform 92"/>
            <p:cNvSpPr>
              <a:spLocks/>
            </p:cNvSpPr>
            <p:nvPr/>
          </p:nvSpPr>
          <p:spPr bwMode="invGray">
            <a:xfrm>
              <a:off x="4683" y="3413"/>
              <a:ext cx="26" cy="20"/>
            </a:xfrm>
            <a:custGeom>
              <a:avLst/>
              <a:gdLst>
                <a:gd name="T0" fmla="*/ 17 w 35"/>
                <a:gd name="T1" fmla="*/ 1 h 27"/>
                <a:gd name="T2" fmla="*/ 5 w 35"/>
                <a:gd name="T3" fmla="*/ 1 h 27"/>
                <a:gd name="T4" fmla="*/ 7 w 35"/>
                <a:gd name="T5" fmla="*/ 8 h 27"/>
                <a:gd name="T6" fmla="*/ 14 w 35"/>
                <a:gd name="T7" fmla="*/ 10 h 27"/>
                <a:gd name="T8" fmla="*/ 17 w 35"/>
                <a:gd name="T9" fmla="*/ 1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3" name="Freeform 93"/>
            <p:cNvSpPr>
              <a:spLocks/>
            </p:cNvSpPr>
            <p:nvPr/>
          </p:nvSpPr>
          <p:spPr bwMode="invGray">
            <a:xfrm>
              <a:off x="4657" y="3388"/>
              <a:ext cx="26" cy="35"/>
            </a:xfrm>
            <a:custGeom>
              <a:avLst/>
              <a:gdLst>
                <a:gd name="T0" fmla="*/ 16 w 35"/>
                <a:gd name="T1" fmla="*/ 9 h 47"/>
                <a:gd name="T2" fmla="*/ 10 w 35"/>
                <a:gd name="T3" fmla="*/ 1 h 47"/>
                <a:gd name="T4" fmla="*/ 5 w 35"/>
                <a:gd name="T5" fmla="*/ 14 h 47"/>
                <a:gd name="T6" fmla="*/ 10 w 35"/>
                <a:gd name="T7" fmla="*/ 19 h 47"/>
                <a:gd name="T8" fmla="*/ 15 w 35"/>
                <a:gd name="T9" fmla="*/ 16 h 47"/>
                <a:gd name="T10" fmla="*/ 16 w 35"/>
                <a:gd name="T11" fmla="*/ 9 h 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4" name="Freeform 94"/>
            <p:cNvSpPr>
              <a:spLocks/>
            </p:cNvSpPr>
            <p:nvPr/>
          </p:nvSpPr>
          <p:spPr bwMode="invGray">
            <a:xfrm>
              <a:off x="4625" y="3372"/>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5" name="Freeform 95"/>
            <p:cNvSpPr>
              <a:spLocks/>
            </p:cNvSpPr>
            <p:nvPr/>
          </p:nvSpPr>
          <p:spPr bwMode="invGray">
            <a:xfrm>
              <a:off x="4665" y="3425"/>
              <a:ext cx="24" cy="26"/>
            </a:xfrm>
            <a:custGeom>
              <a:avLst/>
              <a:gdLst>
                <a:gd name="T0" fmla="*/ 13 w 32"/>
                <a:gd name="T1" fmla="*/ 5 h 35"/>
                <a:gd name="T2" fmla="*/ 6 w 32"/>
                <a:gd name="T3" fmla="*/ 1 h 35"/>
                <a:gd name="T4" fmla="*/ 7 w 32"/>
                <a:gd name="T5" fmla="*/ 13 h 35"/>
                <a:gd name="T6" fmla="*/ 14 w 32"/>
                <a:gd name="T7" fmla="*/ 15 h 35"/>
                <a:gd name="T8" fmla="*/ 13 w 32"/>
                <a:gd name="T9" fmla="*/ 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6" name="Freeform 96"/>
            <p:cNvSpPr>
              <a:spLocks/>
            </p:cNvSpPr>
            <p:nvPr/>
          </p:nvSpPr>
          <p:spPr bwMode="invGray">
            <a:xfrm>
              <a:off x="3055" y="2051"/>
              <a:ext cx="141" cy="108"/>
            </a:xfrm>
            <a:custGeom>
              <a:avLst/>
              <a:gdLst>
                <a:gd name="T0" fmla="*/ 95 w 189"/>
                <a:gd name="T1" fmla="*/ 2 h 144"/>
                <a:gd name="T2" fmla="*/ 103 w 189"/>
                <a:gd name="T3" fmla="*/ 2 h 144"/>
                <a:gd name="T4" fmla="*/ 105 w 189"/>
                <a:gd name="T5" fmla="*/ 9 h 144"/>
                <a:gd name="T6" fmla="*/ 104 w 189"/>
                <a:gd name="T7" fmla="*/ 14 h 144"/>
                <a:gd name="T8" fmla="*/ 73 w 189"/>
                <a:gd name="T9" fmla="*/ 25 h 144"/>
                <a:gd name="T10" fmla="*/ 60 w 189"/>
                <a:gd name="T11" fmla="*/ 33 h 144"/>
                <a:gd name="T12" fmla="*/ 54 w 189"/>
                <a:gd name="T13" fmla="*/ 35 h 144"/>
                <a:gd name="T14" fmla="*/ 40 w 189"/>
                <a:gd name="T15" fmla="*/ 47 h 144"/>
                <a:gd name="T16" fmla="*/ 42 w 189"/>
                <a:gd name="T17" fmla="*/ 52 h 144"/>
                <a:gd name="T18" fmla="*/ 46 w 189"/>
                <a:gd name="T19" fmla="*/ 65 h 144"/>
                <a:gd name="T20" fmla="*/ 60 w 189"/>
                <a:gd name="T21" fmla="*/ 71 h 144"/>
                <a:gd name="T22" fmla="*/ 51 w 189"/>
                <a:gd name="T23" fmla="*/ 79 h 144"/>
                <a:gd name="T24" fmla="*/ 46 w 189"/>
                <a:gd name="T25" fmla="*/ 74 h 144"/>
                <a:gd name="T26" fmla="*/ 40 w 189"/>
                <a:gd name="T27" fmla="*/ 76 h 144"/>
                <a:gd name="T28" fmla="*/ 12 w 189"/>
                <a:gd name="T29" fmla="*/ 69 h 144"/>
                <a:gd name="T30" fmla="*/ 10 w 189"/>
                <a:gd name="T31" fmla="*/ 60 h 144"/>
                <a:gd name="T32" fmla="*/ 26 w 189"/>
                <a:gd name="T33" fmla="*/ 51 h 144"/>
                <a:gd name="T34" fmla="*/ 28 w 189"/>
                <a:gd name="T35" fmla="*/ 43 h 144"/>
                <a:gd name="T36" fmla="*/ 26 w 189"/>
                <a:gd name="T37" fmla="*/ 36 h 144"/>
                <a:gd name="T38" fmla="*/ 40 w 189"/>
                <a:gd name="T39" fmla="*/ 26 h 144"/>
                <a:gd name="T40" fmla="*/ 54 w 189"/>
                <a:gd name="T41" fmla="*/ 20 h 144"/>
                <a:gd name="T42" fmla="*/ 63 w 189"/>
                <a:gd name="T43" fmla="*/ 14 h 144"/>
                <a:gd name="T44" fmla="*/ 95 w 189"/>
                <a:gd name="T45" fmla="*/ 2 h 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7" name="Freeform 97"/>
            <p:cNvSpPr>
              <a:spLocks/>
            </p:cNvSpPr>
            <p:nvPr/>
          </p:nvSpPr>
          <p:spPr bwMode="invGray">
            <a:xfrm>
              <a:off x="3139" y="2155"/>
              <a:ext cx="40" cy="12"/>
            </a:xfrm>
            <a:custGeom>
              <a:avLst/>
              <a:gdLst>
                <a:gd name="T0" fmla="*/ 14 w 53"/>
                <a:gd name="T1" fmla="*/ 0 h 17"/>
                <a:gd name="T2" fmla="*/ 7 w 53"/>
                <a:gd name="T3" fmla="*/ 1 h 17"/>
                <a:gd name="T4" fmla="*/ 18 w 53"/>
                <a:gd name="T5" fmla="*/ 8 h 17"/>
                <a:gd name="T6" fmla="*/ 25 w 53"/>
                <a:gd name="T7" fmla="*/ 7 h 17"/>
                <a:gd name="T8" fmla="*/ 14 w 53"/>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8" name="Freeform 98"/>
            <p:cNvSpPr>
              <a:spLocks/>
            </p:cNvSpPr>
            <p:nvPr/>
          </p:nvSpPr>
          <p:spPr bwMode="invGray">
            <a:xfrm>
              <a:off x="3344" y="1999"/>
              <a:ext cx="42" cy="28"/>
            </a:xfrm>
            <a:custGeom>
              <a:avLst/>
              <a:gdLst>
                <a:gd name="T0" fmla="*/ 31 w 57"/>
                <a:gd name="T1" fmla="*/ 2 h 37"/>
                <a:gd name="T2" fmla="*/ 13 w 57"/>
                <a:gd name="T3" fmla="*/ 14 h 37"/>
                <a:gd name="T4" fmla="*/ 6 w 57"/>
                <a:gd name="T5" fmla="*/ 20 h 37"/>
                <a:gd name="T6" fmla="*/ 5 w 57"/>
                <a:gd name="T7" fmla="*/ 2 h 37"/>
                <a:gd name="T8" fmla="*/ 11 w 57"/>
                <a:gd name="T9" fmla="*/ 0 h 37"/>
                <a:gd name="T10" fmla="*/ 31 w 57"/>
                <a:gd name="T11" fmla="*/ 2 h 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89" name="Freeform 99"/>
            <p:cNvSpPr>
              <a:spLocks/>
            </p:cNvSpPr>
            <p:nvPr/>
          </p:nvSpPr>
          <p:spPr bwMode="invGray">
            <a:xfrm>
              <a:off x="3374" y="2012"/>
              <a:ext cx="50" cy="20"/>
            </a:xfrm>
            <a:custGeom>
              <a:avLst/>
              <a:gdLst>
                <a:gd name="T0" fmla="*/ 15 w 68"/>
                <a:gd name="T1" fmla="*/ 0 h 26"/>
                <a:gd name="T2" fmla="*/ 6 w 68"/>
                <a:gd name="T3" fmla="*/ 4 h 26"/>
                <a:gd name="T4" fmla="*/ 31 w 68"/>
                <a:gd name="T5" fmla="*/ 15 h 26"/>
                <a:gd name="T6" fmla="*/ 34 w 68"/>
                <a:gd name="T7" fmla="*/ 14 h 26"/>
                <a:gd name="T8" fmla="*/ 15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0" name="Freeform 100"/>
            <p:cNvSpPr>
              <a:spLocks/>
            </p:cNvSpPr>
            <p:nvPr/>
          </p:nvSpPr>
          <p:spPr bwMode="invGray">
            <a:xfrm>
              <a:off x="3428" y="2015"/>
              <a:ext cx="50" cy="32"/>
            </a:xfrm>
            <a:custGeom>
              <a:avLst/>
              <a:gdLst>
                <a:gd name="T0" fmla="*/ 29 w 66"/>
                <a:gd name="T1" fmla="*/ 5 h 43"/>
                <a:gd name="T2" fmla="*/ 15 w 66"/>
                <a:gd name="T3" fmla="*/ 5 h 43"/>
                <a:gd name="T4" fmla="*/ 6 w 66"/>
                <a:gd name="T5" fmla="*/ 5 h 43"/>
                <a:gd name="T6" fmla="*/ 5 w 66"/>
                <a:gd name="T7" fmla="*/ 19 h 43"/>
                <a:gd name="T8" fmla="*/ 18 w 66"/>
                <a:gd name="T9" fmla="*/ 24 h 43"/>
                <a:gd name="T10" fmla="*/ 36 w 66"/>
                <a:gd name="T11" fmla="*/ 15 h 43"/>
                <a:gd name="T12" fmla="*/ 29 w 66"/>
                <a:gd name="T13" fmla="*/ 5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1" name="Freeform 101"/>
            <p:cNvSpPr>
              <a:spLocks/>
            </p:cNvSpPr>
            <p:nvPr/>
          </p:nvSpPr>
          <p:spPr bwMode="invGray">
            <a:xfrm>
              <a:off x="3777" y="2042"/>
              <a:ext cx="88" cy="31"/>
            </a:xfrm>
            <a:custGeom>
              <a:avLst/>
              <a:gdLst>
                <a:gd name="T0" fmla="*/ 8 w 117"/>
                <a:gd name="T1" fmla="*/ 0 h 41"/>
                <a:gd name="T2" fmla="*/ 5 w 117"/>
                <a:gd name="T3" fmla="*/ 9 h 41"/>
                <a:gd name="T4" fmla="*/ 29 w 117"/>
                <a:gd name="T5" fmla="*/ 17 h 41"/>
                <a:gd name="T6" fmla="*/ 43 w 117"/>
                <a:gd name="T7" fmla="*/ 20 h 41"/>
                <a:gd name="T8" fmla="*/ 63 w 117"/>
                <a:gd name="T9" fmla="*/ 13 h 41"/>
                <a:gd name="T10" fmla="*/ 44 w 117"/>
                <a:gd name="T11" fmla="*/ 2 h 41"/>
                <a:gd name="T12" fmla="*/ 8 w 117"/>
                <a:gd name="T13" fmla="*/ 0 h 4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2" name="Freeform 102"/>
            <p:cNvSpPr>
              <a:spLocks/>
            </p:cNvSpPr>
            <p:nvPr/>
          </p:nvSpPr>
          <p:spPr bwMode="invGray">
            <a:xfrm>
              <a:off x="3867" y="2041"/>
              <a:ext cx="46" cy="24"/>
            </a:xfrm>
            <a:custGeom>
              <a:avLst/>
              <a:gdLst>
                <a:gd name="T0" fmla="*/ 18 w 62"/>
                <a:gd name="T1" fmla="*/ 2 h 32"/>
                <a:gd name="T2" fmla="*/ 34 w 62"/>
                <a:gd name="T3" fmla="*/ 6 h 32"/>
                <a:gd name="T4" fmla="*/ 16 w 62"/>
                <a:gd name="T5" fmla="*/ 18 h 32"/>
                <a:gd name="T6" fmla="*/ 3 w 62"/>
                <a:gd name="T7" fmla="*/ 13 h 32"/>
                <a:gd name="T8" fmla="*/ 18 w 62"/>
                <a:gd name="T9" fmla="*/ 2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3" name="Freeform 103"/>
            <p:cNvSpPr>
              <a:spLocks/>
            </p:cNvSpPr>
            <p:nvPr/>
          </p:nvSpPr>
          <p:spPr bwMode="invGray">
            <a:xfrm>
              <a:off x="3846" y="2070"/>
              <a:ext cx="37" cy="17"/>
            </a:xfrm>
            <a:custGeom>
              <a:avLst/>
              <a:gdLst>
                <a:gd name="T0" fmla="*/ 11 w 49"/>
                <a:gd name="T1" fmla="*/ 1 h 23"/>
                <a:gd name="T2" fmla="*/ 4 w 49"/>
                <a:gd name="T3" fmla="*/ 3 h 23"/>
                <a:gd name="T4" fmla="*/ 22 w 49"/>
                <a:gd name="T5" fmla="*/ 13 h 23"/>
                <a:gd name="T6" fmla="*/ 11 w 49"/>
                <a:gd name="T7" fmla="*/ 1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4" name="Freeform 104"/>
            <p:cNvSpPr>
              <a:spLocks/>
            </p:cNvSpPr>
            <p:nvPr/>
          </p:nvSpPr>
          <p:spPr bwMode="invGray">
            <a:xfrm>
              <a:off x="4098" y="2294"/>
              <a:ext cx="76" cy="114"/>
            </a:xfrm>
            <a:custGeom>
              <a:avLst/>
              <a:gdLst>
                <a:gd name="T0" fmla="*/ 3 w 102"/>
                <a:gd name="T1" fmla="*/ 0 h 152"/>
                <a:gd name="T2" fmla="*/ 0 w 102"/>
                <a:gd name="T3" fmla="*/ 11 h 152"/>
                <a:gd name="T4" fmla="*/ 7 w 102"/>
                <a:gd name="T5" fmla="*/ 24 h 152"/>
                <a:gd name="T6" fmla="*/ 18 w 102"/>
                <a:gd name="T7" fmla="*/ 41 h 152"/>
                <a:gd name="T8" fmla="*/ 20 w 102"/>
                <a:gd name="T9" fmla="*/ 59 h 152"/>
                <a:gd name="T10" fmla="*/ 45 w 102"/>
                <a:gd name="T11" fmla="*/ 86 h 152"/>
                <a:gd name="T12" fmla="*/ 48 w 102"/>
                <a:gd name="T13" fmla="*/ 70 h 152"/>
                <a:gd name="T14" fmla="*/ 41 w 102"/>
                <a:gd name="T15" fmla="*/ 58 h 152"/>
                <a:gd name="T16" fmla="*/ 34 w 102"/>
                <a:gd name="T17" fmla="*/ 52 h 152"/>
                <a:gd name="T18" fmla="*/ 29 w 102"/>
                <a:gd name="T19" fmla="*/ 42 h 152"/>
                <a:gd name="T20" fmla="*/ 23 w 102"/>
                <a:gd name="T21" fmla="*/ 25 h 152"/>
                <a:gd name="T22" fmla="*/ 2 w 102"/>
                <a:gd name="T23" fmla="*/ 7 h 152"/>
                <a:gd name="T24" fmla="*/ 3 w 102"/>
                <a:gd name="T25" fmla="*/ 0 h 1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5" name="Freeform 105"/>
            <p:cNvSpPr>
              <a:spLocks/>
            </p:cNvSpPr>
            <p:nvPr/>
          </p:nvSpPr>
          <p:spPr bwMode="invGray">
            <a:xfrm>
              <a:off x="4159" y="2412"/>
              <a:ext cx="55" cy="78"/>
            </a:xfrm>
            <a:custGeom>
              <a:avLst/>
              <a:gdLst>
                <a:gd name="T0" fmla="*/ 36 w 74"/>
                <a:gd name="T1" fmla="*/ 13 h 103"/>
                <a:gd name="T2" fmla="*/ 41 w 74"/>
                <a:gd name="T3" fmla="*/ 23 h 103"/>
                <a:gd name="T4" fmla="*/ 16 w 74"/>
                <a:gd name="T5" fmla="*/ 48 h 103"/>
                <a:gd name="T6" fmla="*/ 18 w 74"/>
                <a:gd name="T7" fmla="*/ 58 h 103"/>
                <a:gd name="T8" fmla="*/ 11 w 74"/>
                <a:gd name="T9" fmla="*/ 54 h 103"/>
                <a:gd name="T10" fmla="*/ 3 w 74"/>
                <a:gd name="T11" fmla="*/ 48 h 103"/>
                <a:gd name="T12" fmla="*/ 0 w 74"/>
                <a:gd name="T13" fmla="*/ 47 h 103"/>
                <a:gd name="T14" fmla="*/ 5 w 74"/>
                <a:gd name="T15" fmla="*/ 33 h 103"/>
                <a:gd name="T16" fmla="*/ 7 w 74"/>
                <a:gd name="T17" fmla="*/ 30 h 103"/>
                <a:gd name="T18" fmla="*/ 1 w 74"/>
                <a:gd name="T19" fmla="*/ 14 h 103"/>
                <a:gd name="T20" fmla="*/ 2 w 74"/>
                <a:gd name="T21" fmla="*/ 8 h 103"/>
                <a:gd name="T22" fmla="*/ 14 w 74"/>
                <a:gd name="T23" fmla="*/ 13 h 103"/>
                <a:gd name="T24" fmla="*/ 20 w 74"/>
                <a:gd name="T25" fmla="*/ 20 h 103"/>
                <a:gd name="T26" fmla="*/ 36 w 74"/>
                <a:gd name="T27" fmla="*/ 13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6" name="Freeform 106"/>
            <p:cNvSpPr>
              <a:spLocks/>
            </p:cNvSpPr>
            <p:nvPr/>
          </p:nvSpPr>
          <p:spPr bwMode="invGray">
            <a:xfrm>
              <a:off x="4123" y="2492"/>
              <a:ext cx="109" cy="189"/>
            </a:xfrm>
            <a:custGeom>
              <a:avLst/>
              <a:gdLst>
                <a:gd name="T0" fmla="*/ 46 w 146"/>
                <a:gd name="T1" fmla="*/ 56 h 252"/>
                <a:gd name="T2" fmla="*/ 37 w 146"/>
                <a:gd name="T3" fmla="*/ 60 h 252"/>
                <a:gd name="T4" fmla="*/ 36 w 146"/>
                <a:gd name="T5" fmla="*/ 74 h 252"/>
                <a:gd name="T6" fmla="*/ 12 w 146"/>
                <a:gd name="T7" fmla="*/ 83 h 252"/>
                <a:gd name="T8" fmla="*/ 4 w 146"/>
                <a:gd name="T9" fmla="*/ 95 h 252"/>
                <a:gd name="T10" fmla="*/ 11 w 146"/>
                <a:gd name="T11" fmla="*/ 103 h 252"/>
                <a:gd name="T12" fmla="*/ 4 w 146"/>
                <a:gd name="T13" fmla="*/ 112 h 252"/>
                <a:gd name="T14" fmla="*/ 13 w 146"/>
                <a:gd name="T15" fmla="*/ 142 h 252"/>
                <a:gd name="T16" fmla="*/ 16 w 146"/>
                <a:gd name="T17" fmla="*/ 121 h 252"/>
                <a:gd name="T18" fmla="*/ 12 w 146"/>
                <a:gd name="T19" fmla="*/ 108 h 252"/>
                <a:gd name="T20" fmla="*/ 23 w 146"/>
                <a:gd name="T21" fmla="*/ 99 h 252"/>
                <a:gd name="T22" fmla="*/ 29 w 146"/>
                <a:gd name="T23" fmla="*/ 89 h 252"/>
                <a:gd name="T24" fmla="*/ 37 w 146"/>
                <a:gd name="T25" fmla="*/ 98 h 252"/>
                <a:gd name="T26" fmla="*/ 25 w 146"/>
                <a:gd name="T27" fmla="*/ 107 h 252"/>
                <a:gd name="T28" fmla="*/ 31 w 146"/>
                <a:gd name="T29" fmla="*/ 113 h 252"/>
                <a:gd name="T30" fmla="*/ 38 w 146"/>
                <a:gd name="T31" fmla="*/ 101 h 252"/>
                <a:gd name="T32" fmla="*/ 47 w 146"/>
                <a:gd name="T33" fmla="*/ 104 h 252"/>
                <a:gd name="T34" fmla="*/ 58 w 146"/>
                <a:gd name="T35" fmla="*/ 83 h 252"/>
                <a:gd name="T36" fmla="*/ 63 w 146"/>
                <a:gd name="T37" fmla="*/ 88 h 252"/>
                <a:gd name="T38" fmla="*/ 76 w 146"/>
                <a:gd name="T39" fmla="*/ 83 h 252"/>
                <a:gd name="T40" fmla="*/ 81 w 146"/>
                <a:gd name="T41" fmla="*/ 74 h 252"/>
                <a:gd name="T42" fmla="*/ 79 w 146"/>
                <a:gd name="T43" fmla="*/ 62 h 252"/>
                <a:gd name="T44" fmla="*/ 75 w 146"/>
                <a:gd name="T45" fmla="*/ 56 h 252"/>
                <a:gd name="T46" fmla="*/ 68 w 146"/>
                <a:gd name="T47" fmla="*/ 23 h 252"/>
                <a:gd name="T48" fmla="*/ 52 w 146"/>
                <a:gd name="T49" fmla="*/ 0 h 252"/>
                <a:gd name="T50" fmla="*/ 43 w 146"/>
                <a:gd name="T51" fmla="*/ 7 h 252"/>
                <a:gd name="T52" fmla="*/ 54 w 146"/>
                <a:gd name="T53" fmla="*/ 20 h 252"/>
                <a:gd name="T54" fmla="*/ 54 w 146"/>
                <a:gd name="T55" fmla="*/ 36 h 252"/>
                <a:gd name="T56" fmla="*/ 46 w 146"/>
                <a:gd name="T57" fmla="*/ 56 h 2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7" name="Freeform 107"/>
            <p:cNvSpPr>
              <a:spLocks/>
            </p:cNvSpPr>
            <p:nvPr/>
          </p:nvSpPr>
          <p:spPr bwMode="invGray">
            <a:xfrm>
              <a:off x="3062" y="1988"/>
              <a:ext cx="52" cy="30"/>
            </a:xfrm>
            <a:custGeom>
              <a:avLst/>
              <a:gdLst>
                <a:gd name="T0" fmla="*/ 33 w 70"/>
                <a:gd name="T1" fmla="*/ 0 h 40"/>
                <a:gd name="T2" fmla="*/ 36 w 70"/>
                <a:gd name="T3" fmla="*/ 11 h 40"/>
                <a:gd name="T4" fmla="*/ 22 w 70"/>
                <a:gd name="T5" fmla="*/ 14 h 40"/>
                <a:gd name="T6" fmla="*/ 17 w 70"/>
                <a:gd name="T7" fmla="*/ 23 h 40"/>
                <a:gd name="T8" fmla="*/ 4 w 70"/>
                <a:gd name="T9" fmla="*/ 22 h 40"/>
                <a:gd name="T10" fmla="*/ 1 w 70"/>
                <a:gd name="T11" fmla="*/ 20 h 40"/>
                <a:gd name="T12" fmla="*/ 19 w 70"/>
                <a:gd name="T13" fmla="*/ 11 h 40"/>
                <a:gd name="T14" fmla="*/ 33 w 70"/>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8" name="Freeform 108"/>
            <p:cNvSpPr>
              <a:spLocks/>
            </p:cNvSpPr>
            <p:nvPr/>
          </p:nvSpPr>
          <p:spPr bwMode="invGray">
            <a:xfrm>
              <a:off x="2955" y="1997"/>
              <a:ext cx="19" cy="22"/>
            </a:xfrm>
            <a:custGeom>
              <a:avLst/>
              <a:gdLst>
                <a:gd name="T0" fmla="*/ 10 w 26"/>
                <a:gd name="T1" fmla="*/ 0 h 29"/>
                <a:gd name="T2" fmla="*/ 0 w 26"/>
                <a:gd name="T3" fmla="*/ 11 h 29"/>
                <a:gd name="T4" fmla="*/ 10 w 26"/>
                <a:gd name="T5" fmla="*/ 15 h 29"/>
                <a:gd name="T6" fmla="*/ 10 w 26"/>
                <a:gd name="T7" fmla="*/ 0 h 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99" name="Freeform 109"/>
            <p:cNvSpPr>
              <a:spLocks/>
            </p:cNvSpPr>
            <p:nvPr/>
          </p:nvSpPr>
          <p:spPr bwMode="invGray">
            <a:xfrm>
              <a:off x="2979" y="1996"/>
              <a:ext cx="37" cy="27"/>
            </a:xfrm>
            <a:custGeom>
              <a:avLst/>
              <a:gdLst>
                <a:gd name="T0" fmla="*/ 8 w 49"/>
                <a:gd name="T1" fmla="*/ 4 h 36"/>
                <a:gd name="T2" fmla="*/ 0 w 49"/>
                <a:gd name="T3" fmla="*/ 11 h 36"/>
                <a:gd name="T4" fmla="*/ 4 w 49"/>
                <a:gd name="T5" fmla="*/ 18 h 36"/>
                <a:gd name="T6" fmla="*/ 11 w 49"/>
                <a:gd name="T7" fmla="*/ 20 h 36"/>
                <a:gd name="T8" fmla="*/ 23 w 49"/>
                <a:gd name="T9" fmla="*/ 15 h 36"/>
                <a:gd name="T10" fmla="*/ 8 w 49"/>
                <a:gd name="T11" fmla="*/ 4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0" name="Freeform 110"/>
            <p:cNvSpPr>
              <a:spLocks/>
            </p:cNvSpPr>
            <p:nvPr/>
          </p:nvSpPr>
          <p:spPr bwMode="invGray">
            <a:xfrm>
              <a:off x="3040" y="1987"/>
              <a:ext cx="20" cy="16"/>
            </a:xfrm>
            <a:custGeom>
              <a:avLst/>
              <a:gdLst>
                <a:gd name="T0" fmla="*/ 6 w 27"/>
                <a:gd name="T1" fmla="*/ 0 h 22"/>
                <a:gd name="T2" fmla="*/ 1 w 27"/>
                <a:gd name="T3" fmla="*/ 7 h 22"/>
                <a:gd name="T4" fmla="*/ 10 w 27"/>
                <a:gd name="T5" fmla="*/ 12 h 22"/>
                <a:gd name="T6" fmla="*/ 6 w 27"/>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1" name="Freeform 111"/>
            <p:cNvSpPr>
              <a:spLocks/>
            </p:cNvSpPr>
            <p:nvPr/>
          </p:nvSpPr>
          <p:spPr bwMode="invGray">
            <a:xfrm>
              <a:off x="3022" y="2005"/>
              <a:ext cx="15" cy="13"/>
            </a:xfrm>
            <a:custGeom>
              <a:avLst/>
              <a:gdLst>
                <a:gd name="T0" fmla="*/ 6 w 20"/>
                <a:gd name="T1" fmla="*/ 0 h 18"/>
                <a:gd name="T2" fmla="*/ 5 w 20"/>
                <a:gd name="T3" fmla="*/ 9 h 18"/>
                <a:gd name="T4" fmla="*/ 6 w 20"/>
                <a:gd name="T5" fmla="*/ 0 h 18"/>
                <a:gd name="T6" fmla="*/ 0 60000 65536"/>
                <a:gd name="T7" fmla="*/ 0 60000 65536"/>
                <a:gd name="T8" fmla="*/ 0 60000 65536"/>
              </a:gdLst>
              <a:ahLst/>
              <a:cxnLst>
                <a:cxn ang="T6">
                  <a:pos x="T0" y="T1"/>
                </a:cxn>
                <a:cxn ang="T7">
                  <a:pos x="T2" y="T3"/>
                </a:cxn>
                <a:cxn ang="T8">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2" name="Freeform 112"/>
            <p:cNvSpPr>
              <a:spLocks/>
            </p:cNvSpPr>
            <p:nvPr/>
          </p:nvSpPr>
          <p:spPr bwMode="invGray">
            <a:xfrm>
              <a:off x="4162" y="2021"/>
              <a:ext cx="18" cy="33"/>
            </a:xfrm>
            <a:custGeom>
              <a:avLst/>
              <a:gdLst>
                <a:gd name="T0" fmla="*/ 14 w 24"/>
                <a:gd name="T1" fmla="*/ 0 h 44"/>
                <a:gd name="T2" fmla="*/ 5 w 24"/>
                <a:gd name="T3" fmla="*/ 9 h 44"/>
                <a:gd name="T4" fmla="*/ 0 w 24"/>
                <a:gd name="T5" fmla="*/ 20 h 44"/>
                <a:gd name="T6" fmla="*/ 9 w 24"/>
                <a:gd name="T7" fmla="*/ 23 h 44"/>
                <a:gd name="T8" fmla="*/ 14 w 24"/>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3" name="Freeform 113"/>
            <p:cNvSpPr>
              <a:spLocks/>
            </p:cNvSpPr>
            <p:nvPr/>
          </p:nvSpPr>
          <p:spPr bwMode="invGray">
            <a:xfrm>
              <a:off x="3278" y="3473"/>
              <a:ext cx="31" cy="18"/>
            </a:xfrm>
            <a:custGeom>
              <a:avLst/>
              <a:gdLst>
                <a:gd name="T0" fmla="*/ 17 w 41"/>
                <a:gd name="T1" fmla="*/ 0 h 24"/>
                <a:gd name="T2" fmla="*/ 15 w 41"/>
                <a:gd name="T3" fmla="*/ 14 h 24"/>
                <a:gd name="T4" fmla="*/ 17 w 41"/>
                <a:gd name="T5" fmla="*/ 0 h 24"/>
                <a:gd name="T6" fmla="*/ 0 60000 65536"/>
                <a:gd name="T7" fmla="*/ 0 60000 65536"/>
                <a:gd name="T8" fmla="*/ 0 60000 65536"/>
              </a:gdLst>
              <a:ahLst/>
              <a:cxnLst>
                <a:cxn ang="T6">
                  <a:pos x="T0" y="T1"/>
                </a:cxn>
                <a:cxn ang="T7">
                  <a:pos x="T2" y="T3"/>
                </a:cxn>
                <a:cxn ang="T8">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4" name="Freeform 114"/>
            <p:cNvSpPr>
              <a:spLocks/>
            </p:cNvSpPr>
            <p:nvPr/>
          </p:nvSpPr>
          <p:spPr bwMode="invGray">
            <a:xfrm>
              <a:off x="3318" y="3466"/>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5" name="Freeform 115"/>
            <p:cNvSpPr>
              <a:spLocks/>
            </p:cNvSpPr>
            <p:nvPr/>
          </p:nvSpPr>
          <p:spPr bwMode="invGray">
            <a:xfrm>
              <a:off x="3251" y="3312"/>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6" name="Freeform 116"/>
            <p:cNvSpPr>
              <a:spLocks/>
            </p:cNvSpPr>
            <p:nvPr/>
          </p:nvSpPr>
          <p:spPr bwMode="invGray">
            <a:xfrm>
              <a:off x="3311" y="3239"/>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7" name="Freeform 117"/>
            <p:cNvSpPr>
              <a:spLocks/>
            </p:cNvSpPr>
            <p:nvPr/>
          </p:nvSpPr>
          <p:spPr bwMode="invGray">
            <a:xfrm>
              <a:off x="3287" y="3238"/>
              <a:ext cx="11" cy="19"/>
            </a:xfrm>
            <a:custGeom>
              <a:avLst/>
              <a:gdLst>
                <a:gd name="T0" fmla="*/ 4 w 14"/>
                <a:gd name="T1" fmla="*/ 0 h 25"/>
                <a:gd name="T2" fmla="*/ 0 w 14"/>
                <a:gd name="T3" fmla="*/ 8 h 25"/>
                <a:gd name="T4" fmla="*/ 7 w 14"/>
                <a:gd name="T5" fmla="*/ 14 h 25"/>
                <a:gd name="T6" fmla="*/ 4 w 14"/>
                <a:gd name="T7" fmla="*/ 0 h 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8" name="Freeform 118"/>
            <p:cNvSpPr>
              <a:spLocks/>
            </p:cNvSpPr>
            <p:nvPr/>
          </p:nvSpPr>
          <p:spPr bwMode="invGray">
            <a:xfrm>
              <a:off x="3276" y="3260"/>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09" name="Freeform 119"/>
            <p:cNvSpPr>
              <a:spLocks/>
            </p:cNvSpPr>
            <p:nvPr/>
          </p:nvSpPr>
          <p:spPr bwMode="invGray">
            <a:xfrm>
              <a:off x="3251" y="3294"/>
              <a:ext cx="9" cy="15"/>
            </a:xfrm>
            <a:custGeom>
              <a:avLst/>
              <a:gdLst>
                <a:gd name="T0" fmla="*/ 5 w 13"/>
                <a:gd name="T1" fmla="*/ 3 h 20"/>
                <a:gd name="T2" fmla="*/ 1 w 13"/>
                <a:gd name="T3" fmla="*/ 6 h 20"/>
                <a:gd name="T4" fmla="*/ 4 w 13"/>
                <a:gd name="T5" fmla="*/ 11 h 20"/>
                <a:gd name="T6" fmla="*/ 5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0" name="Freeform 120"/>
            <p:cNvSpPr>
              <a:spLocks/>
            </p:cNvSpPr>
            <p:nvPr/>
          </p:nvSpPr>
          <p:spPr bwMode="invGray">
            <a:xfrm>
              <a:off x="3270" y="3281"/>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1" name="Freeform 121"/>
            <p:cNvSpPr>
              <a:spLocks/>
            </p:cNvSpPr>
            <p:nvPr/>
          </p:nvSpPr>
          <p:spPr bwMode="invGray">
            <a:xfrm>
              <a:off x="2537" y="2293"/>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2" name="Freeform 122"/>
            <p:cNvSpPr>
              <a:spLocks/>
            </p:cNvSpPr>
            <p:nvPr/>
          </p:nvSpPr>
          <p:spPr bwMode="invGray">
            <a:xfrm>
              <a:off x="2476" y="2259"/>
              <a:ext cx="10" cy="15"/>
            </a:xfrm>
            <a:custGeom>
              <a:avLst/>
              <a:gdLst>
                <a:gd name="T0" fmla="*/ 6 w 13"/>
                <a:gd name="T1" fmla="*/ 3 h 20"/>
                <a:gd name="T2" fmla="*/ 1 w 13"/>
                <a:gd name="T3" fmla="*/ 6 h 20"/>
                <a:gd name="T4" fmla="*/ 5 w 13"/>
                <a:gd name="T5" fmla="*/ 11 h 20"/>
                <a:gd name="T6" fmla="*/ 6 w 13"/>
                <a:gd name="T7" fmla="*/ 3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sp>
          <p:nvSpPr>
            <p:cNvPr id="113"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196"/>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endParaRPr lang="zh-CN" altLang="en-US"/>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3" descr="artplus_nature_naturalcity42_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275" y="4660900"/>
            <a:ext cx="491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9" descr="artplus_nature_naturalcity42_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8" descr="artplus_nature_naturalcity42_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11" descr="artplus_nature_naturalcity42_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1179822" y="1223392"/>
            <a:ext cx="6784355" cy="1197496"/>
          </a:xfrm>
        </p:spPr>
        <p:txBody>
          <a:bodyPr/>
          <a:lstStyle>
            <a:lvl1pPr algn="ctr">
              <a:defRPr sz="5400">
                <a:solidFill>
                  <a:schemeClr val="bg1"/>
                </a:solidFill>
              </a:defRPr>
            </a:lvl1pPr>
          </a:lstStyle>
          <a:p>
            <a:pPr lvl="0"/>
            <a:r>
              <a:rPr lang="zh-CN" altLang="en-US" noProof="0" dirty="0" smtClean="0"/>
              <a:t>单击此处编辑母版标题样式</a:t>
            </a:r>
          </a:p>
        </p:txBody>
      </p:sp>
      <p:sp>
        <p:nvSpPr>
          <p:cNvPr id="4099" name="Rectangle 3"/>
          <p:cNvSpPr>
            <a:spLocks noGrp="1" noChangeArrowheads="1"/>
          </p:cNvSpPr>
          <p:nvPr>
            <p:ph type="subTitle" idx="1"/>
          </p:nvPr>
        </p:nvSpPr>
        <p:spPr>
          <a:xfrm>
            <a:off x="1698389" y="5229200"/>
            <a:ext cx="5747221" cy="576064"/>
          </a:xfrm>
        </p:spPr>
        <p:txBody>
          <a:bodyPr/>
          <a:lstStyle>
            <a:lvl1pPr marL="0" indent="0" algn="ctr">
              <a:buFont typeface="Wingdings" pitchFamily="2" charset="2"/>
              <a:buNone/>
              <a:defRPr sz="2800" b="1" i="1">
                <a:solidFill>
                  <a:schemeClr val="bg1"/>
                </a:solidFill>
              </a:defRPr>
            </a:lvl1pPr>
          </a:lstStyle>
          <a:p>
            <a:pPr lvl="0"/>
            <a:r>
              <a:rPr lang="zh-CN" altLang="en-US" noProof="0" dirty="0" smtClean="0"/>
              <a:t>单击此处编辑母版副标题样式</a:t>
            </a:r>
          </a:p>
        </p:txBody>
      </p:sp>
    </p:spTree>
    <p:extLst>
      <p:ext uri="{BB962C8B-B14F-4D97-AF65-F5344CB8AC3E}">
        <p14:creationId xmlns:p14="http://schemas.microsoft.com/office/powerpoint/2010/main" val="101193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000"/>
                                        <p:tgtEl>
                                          <p:spTgt spid="5"/>
                                        </p:tgtEl>
                                      </p:cBhvr>
                                    </p:animEffect>
                                    <p:set>
                                      <p:cBhvr>
                                        <p:cTn id="7" dur="1" fill="hold">
                                          <p:stCondLst>
                                            <p:cond delay="1999"/>
                                          </p:stCondLst>
                                        </p:cTn>
                                        <p:tgtEl>
                                          <p:spTgt spid="5"/>
                                        </p:tgtEl>
                                        <p:attrNameLst>
                                          <p:attrName>style.visibility</p:attrName>
                                        </p:attrNameLst>
                                      </p:cBhvr>
                                      <p:to>
                                        <p:strVal val="hidden"/>
                                      </p:to>
                                    </p:set>
                                  </p:childTnLst>
                                </p:cTn>
                              </p:par>
                            </p:childTnLst>
                          </p:cTn>
                        </p:par>
                        <p:par>
                          <p:cTn id="8" fill="hold">
                            <p:stCondLst>
                              <p:cond delay="2000"/>
                            </p:stCondLst>
                            <p:childTnLst>
                              <p:par>
                                <p:cTn id="9" presetID="22" presetClass="exit" presetSubtype="1" fill="hold" nodeType="afterEffect">
                                  <p:stCondLst>
                                    <p:cond delay="0"/>
                                  </p:stCondLst>
                                  <p:childTnLst>
                                    <p:animEffect transition="out" filter="wipe(up)">
                                      <p:cBhvr>
                                        <p:cTn id="10" dur="750"/>
                                        <p:tgtEl>
                                          <p:spTgt spid="115"/>
                                        </p:tgtEl>
                                      </p:cBhvr>
                                    </p:animEffect>
                                    <p:set>
                                      <p:cBhvr>
                                        <p:cTn id="11" dur="1" fill="hold">
                                          <p:stCondLst>
                                            <p:cond delay="749"/>
                                          </p:stCondLst>
                                        </p:cTn>
                                        <p:tgtEl>
                                          <p:spTgt spid="115"/>
                                        </p:tgtEl>
                                        <p:attrNameLst>
                                          <p:attrName>style.visibility</p:attrName>
                                        </p:attrNameLst>
                                      </p:cBhvr>
                                      <p:to>
                                        <p:strVal val="hidden"/>
                                      </p:to>
                                    </p:set>
                                  </p:childTnLst>
                                </p:cTn>
                              </p:par>
                            </p:childTnLst>
                          </p:cTn>
                        </p:par>
                        <p:par>
                          <p:cTn id="12" fill="hold">
                            <p:stCondLst>
                              <p:cond delay="2750"/>
                            </p:stCondLst>
                            <p:childTnLst>
                              <p:par>
                                <p:cTn id="13" presetID="22" presetClass="exit" presetSubtype="1" fill="hold" nodeType="afterEffect">
                                  <p:stCondLst>
                                    <p:cond delay="0"/>
                                  </p:stCondLst>
                                  <p:childTnLst>
                                    <p:animEffect transition="out" filter="wipe(up)">
                                      <p:cBhvr>
                                        <p:cTn id="14" dur="500"/>
                                        <p:tgtEl>
                                          <p:spTgt spid="117"/>
                                        </p:tgtEl>
                                      </p:cBhvr>
                                    </p:animEffect>
                                    <p:set>
                                      <p:cBhvr>
                                        <p:cTn id="15" dur="1" fill="hold">
                                          <p:stCondLst>
                                            <p:cond delay="499"/>
                                          </p:stCondLst>
                                        </p:cTn>
                                        <p:tgtEl>
                                          <p:spTgt spid="117"/>
                                        </p:tgtEl>
                                        <p:attrNameLst>
                                          <p:attrName>style.visibility</p:attrName>
                                        </p:attrNameLst>
                                      </p:cBhvr>
                                      <p:to>
                                        <p:strVal val="hidden"/>
                                      </p:to>
                                    </p:set>
                                  </p:childTnLst>
                                </p:cTn>
                              </p:par>
                            </p:childTnLst>
                          </p:cTn>
                        </p:par>
                        <p:par>
                          <p:cTn id="16" fill="hold">
                            <p:stCondLst>
                              <p:cond delay="3250"/>
                            </p:stCondLst>
                            <p:childTnLst>
                              <p:par>
                                <p:cTn id="17" presetID="22" presetClass="exit" presetSubtype="1" fill="hold" nodeType="afterEffect">
                                  <p:stCondLst>
                                    <p:cond delay="0"/>
                                  </p:stCondLst>
                                  <p:childTnLst>
                                    <p:animEffect transition="out" filter="wipe(up)">
                                      <p:cBhvr>
                                        <p:cTn id="18" dur="500"/>
                                        <p:tgtEl>
                                          <p:spTgt spid="118"/>
                                        </p:tgtEl>
                                      </p:cBhvr>
                                    </p:animEffect>
                                    <p:set>
                                      <p:cBhvr>
                                        <p:cTn id="19" dur="1" fill="hold">
                                          <p:stCondLst>
                                            <p:cond delay="499"/>
                                          </p:stCondLst>
                                        </p:cTn>
                                        <p:tgtEl>
                                          <p:spTgt spid="118"/>
                                        </p:tgtEl>
                                        <p:attrNameLst>
                                          <p:attrName>style.visibility</p:attrName>
                                        </p:attrNameLst>
                                      </p:cBhvr>
                                      <p:to>
                                        <p:strVal val="hidden"/>
                                      </p:to>
                                    </p:set>
                                  </p:childTnLst>
                                </p:cTn>
                              </p:par>
                            </p:childTnLst>
                          </p:cTn>
                        </p:par>
                        <p:par>
                          <p:cTn id="20" fill="hold">
                            <p:stCondLst>
                              <p:cond delay="3750"/>
                            </p:stCondLst>
                            <p:childTnLst>
                              <p:par>
                                <p:cTn id="21" presetID="10" presetClass="exit" presetSubtype="0" fill="hold" nodeType="afterEffect">
                                  <p:stCondLst>
                                    <p:cond delay="0"/>
                                  </p:stCondLst>
                                  <p:childTnLst>
                                    <p:animEffect transition="out" filter="fade">
                                      <p:cBhvr>
                                        <p:cTn id="22" dur="1000"/>
                                        <p:tgtEl>
                                          <p:spTgt spid="116"/>
                                        </p:tgtEl>
                                      </p:cBhvr>
                                    </p:animEffect>
                                    <p:set>
                                      <p:cBhvr>
                                        <p:cTn id="23" dur="1" fill="hold">
                                          <p:stCondLst>
                                            <p:cond delay="999"/>
                                          </p:stCondLst>
                                        </p:cTn>
                                        <p:tgtEl>
                                          <p:spTgt spid="116"/>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2000"/>
                                        <p:tgtEl>
                                          <p:spTgt spid="114"/>
                                        </p:tgtEl>
                                      </p:cBhvr>
                                    </p:animEffect>
                                    <p:set>
                                      <p:cBhvr>
                                        <p:cTn id="26" dur="1" fill="hold">
                                          <p:stCondLst>
                                            <p:cond delay="1999"/>
                                          </p:stCondLst>
                                        </p:cTn>
                                        <p:tgtEl>
                                          <p:spTgt spid="114"/>
                                        </p:tgtEl>
                                        <p:attrNameLst>
                                          <p:attrName>style.visibility</p:attrName>
                                        </p:attrNameLst>
                                      </p:cBhvr>
                                      <p:to>
                                        <p:strVal val="hidden"/>
                                      </p:to>
                                    </p:set>
                                  </p:childTnLst>
                                </p:cTn>
                              </p:par>
                            </p:childTnLst>
                          </p:cTn>
                        </p:par>
                        <p:par>
                          <p:cTn id="27" fill="hold">
                            <p:stCondLst>
                              <p:cond delay="5750"/>
                            </p:stCondLst>
                            <p:childTnLst>
                              <p:par>
                                <p:cTn id="28" presetID="10" presetClass="entr" presetSubtype="0" fill="hold" grpId="0" nodeType="afterEffect">
                                  <p:stCondLst>
                                    <p:cond delay="0"/>
                                  </p:stCondLst>
                                  <p:childTnLst>
                                    <p:set>
                                      <p:cBhvr>
                                        <p:cTn id="29" dur="1" fill="hold">
                                          <p:stCondLst>
                                            <p:cond delay="0"/>
                                          </p:stCondLst>
                                        </p:cTn>
                                        <p:tgtEl>
                                          <p:spTgt spid="4098"/>
                                        </p:tgtEl>
                                        <p:attrNameLst>
                                          <p:attrName>style.visibility</p:attrName>
                                        </p:attrNameLst>
                                      </p:cBhvr>
                                      <p:to>
                                        <p:strVal val="visible"/>
                                      </p:to>
                                    </p:set>
                                    <p:animEffect transition="in" filter="fade">
                                      <p:cBhvr>
                                        <p:cTn id="30" dur="1000"/>
                                        <p:tgtEl>
                                          <p:spTgt spid="4098"/>
                                        </p:tgtEl>
                                      </p:cBhvr>
                                    </p:animEffect>
                                  </p:childTnLst>
                                </p:cTn>
                              </p:par>
                            </p:childTnLst>
                          </p:cTn>
                        </p:par>
                        <p:par>
                          <p:cTn id="31" fill="hold">
                            <p:stCondLst>
                              <p:cond delay="6750"/>
                            </p:stCondLst>
                            <p:childTnLst>
                              <p:par>
                                <p:cTn id="32" presetID="10" presetClass="entr" presetSubtype="0" fill="hold" grpId="0" nodeType="afterEffect">
                                  <p:stCondLst>
                                    <p:cond delay="0"/>
                                  </p:stCondLst>
                                  <p:childTnLst>
                                    <p:set>
                                      <p:cBhvr>
                                        <p:cTn id="33" dur="1" fill="hold">
                                          <p:stCondLst>
                                            <p:cond delay="0"/>
                                          </p:stCondLst>
                                        </p:cTn>
                                        <p:tgtEl>
                                          <p:spTgt spid="4099">
                                            <p:txEl>
                                              <p:pRg st="0" end="0"/>
                                            </p:txEl>
                                          </p:spTgt>
                                        </p:tgtEl>
                                        <p:attrNameLst>
                                          <p:attrName>style.visibility</p:attrName>
                                        </p:attrNameLst>
                                      </p:cBhvr>
                                      <p:to>
                                        <p:strVal val="visible"/>
                                      </p:to>
                                    </p:set>
                                    <p:animEffect transition="in" filter="fade">
                                      <p:cBhvr>
                                        <p:cTn id="34"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10" presetClass="entr" presetSubtype="0"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fade">
                      <p:cBhvr>
                        <p:cTn dur="1000"/>
                        <p:tgtEl>
                          <p:spTgt spid="409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17B7F836-6F9F-42A8-9450-B93EA774C316}"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19152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FC6C3F5E-09DE-47CB-B45C-8870030737BE}" type="slidenum">
              <a:rPr lang="zh-CN" altLang="en-US"/>
              <a:pPr>
                <a:defRPr/>
              </a:pPr>
              <a:t>‹#›</a:t>
            </a:fld>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7871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EE0603BE-E92C-4BD7-894F-52D309A6287B}"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15056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64689EDE-3A5A-4265-A0B7-F2E118DD39D5}" type="slidenum">
              <a:rPr lang="zh-CN" altLang="en-US"/>
              <a:pPr>
                <a:defRPr/>
              </a:pPr>
              <a:t>‹#›</a:t>
            </a:fld>
            <a:endParaRPr lang="en-US" altLang="zh-CN" dirty="0"/>
          </a:p>
        </p:txBody>
      </p:sp>
      <p:sp>
        <p:nvSpPr>
          <p:cNvPr id="8"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47435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4D5C3986-FA80-4EE7-9FDC-15A4E8531ED7}" type="slidenum">
              <a:rPr lang="zh-CN" altLang="en-US"/>
              <a:pPr>
                <a:defRPr/>
              </a:pPr>
              <a:t>‹#›</a:t>
            </a:fld>
            <a:endParaRPr lang="en-US" altLang="zh-CN" dirty="0"/>
          </a:p>
        </p:txBody>
      </p:sp>
      <p:sp>
        <p:nvSpPr>
          <p:cNvPr id="4"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58606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B7484B5-1F67-4C82-B7D7-3383E5F545DB}" type="slidenum">
              <a:rPr lang="zh-CN" altLang="en-US"/>
              <a:pPr>
                <a:defRPr/>
              </a:pPr>
              <a:t>‹#›</a:t>
            </a:fld>
            <a:endParaRPr lang="en-US" altLang="zh-CN" dirty="0"/>
          </a:p>
        </p:txBody>
      </p:sp>
      <p:sp>
        <p:nvSpPr>
          <p:cNvPr id="3"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79188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D157328-A90A-4073-8D45-B3B1A2024459}"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229562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52305027-A41E-4099-97C2-42171C6B8947}" type="slidenum">
              <a:rPr lang="zh-CN" altLang="en-US"/>
              <a:pPr>
                <a:defRPr/>
              </a:pPr>
              <a:t>‹#›</a:t>
            </a:fld>
            <a:endParaRPr lang="en-US" altLang="zh-CN" dirty="0"/>
          </a:p>
        </p:txBody>
      </p:sp>
      <p:sp>
        <p:nvSpPr>
          <p:cNvPr id="6" name="页脚占位符 4"/>
          <p:cNvSpPr>
            <a:spLocks noGrp="1"/>
          </p:cNvSpPr>
          <p:nvPr>
            <p:ph type="ftr" sz="quarter" idx="11"/>
          </p:nvPr>
        </p:nvSpPr>
        <p:spPr/>
        <p:txBody>
          <a:bodyPr/>
          <a:lstStyle>
            <a:lvl1pPr>
              <a:defRPr/>
            </a:lvl1pPr>
          </a:lstStyle>
          <a:p>
            <a:pPr>
              <a:defRPr/>
            </a:pPr>
            <a:r>
              <a:rPr lang="zh-CN" altLang="en-US"/>
              <a:t>密码学导论</a:t>
            </a:r>
            <a:r>
              <a:rPr lang="en-US" altLang="zh-CN"/>
              <a:t>--</a:t>
            </a:r>
            <a:r>
              <a:rPr lang="zh-CN" altLang="en-US"/>
              <a:t>中国科学技术大学</a:t>
            </a:r>
            <a:endParaRPr lang="en-US" altLang="zh-CN"/>
          </a:p>
        </p:txBody>
      </p:sp>
    </p:spTree>
    <p:extLst>
      <p:ext uri="{BB962C8B-B14F-4D97-AF65-F5344CB8AC3E}">
        <p14:creationId xmlns:p14="http://schemas.microsoft.com/office/powerpoint/2010/main" val="324321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charset="-122"/>
            </a:endParaRPr>
          </a:p>
        </p:txBody>
      </p:sp>
      <p:grpSp>
        <p:nvGrpSpPr>
          <p:cNvPr id="19" name="Group 15"/>
          <p:cNvGrpSpPr>
            <a:grpSpLocks/>
          </p:cNvGrpSpPr>
          <p:nvPr userDrawn="1"/>
        </p:nvGrpSpPr>
        <p:grpSpPr bwMode="auto">
          <a:xfrm>
            <a:off x="4626998" y="0"/>
            <a:ext cx="4517002" cy="714965"/>
            <a:chOff x="664" y="1951"/>
            <a:chExt cx="4308" cy="2120"/>
          </a:xfrm>
          <a:solidFill>
            <a:schemeClr val="bg1">
              <a:alpha val="21000"/>
            </a:schemeClr>
          </a:solidFill>
        </p:grpSpPr>
        <p:sp>
          <p:nvSpPr>
            <p:cNvPr id="20"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4"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5"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6"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7"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8"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9"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0"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1"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2"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3"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4"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5"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6"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7"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8"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39"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0"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1"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2"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3"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4"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5"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6"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7"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8"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49"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0"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1"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2"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3"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4"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55"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6"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7"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8"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59"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0"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1"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2"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3"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4"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5"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6"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7"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8"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69"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0"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1"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2"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3"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4"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5"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6"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7"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8"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79"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0"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1"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2"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3"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4"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5"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6"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7"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8"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89"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0"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1"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2"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3"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4"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5"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6"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7"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8"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99"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0"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1"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2"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3"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4"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5"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6"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7"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8"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09"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0"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1"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2"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3"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4"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5"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6"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7"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8"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19"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0"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1"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2"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3"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4"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5"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6"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27"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pic>
        <p:nvPicPr>
          <p:cNvPr id="1028" name="Picture 19" descr="1"/>
          <p:cNvPicPr>
            <a:picLocks noChangeAspect="1" noChangeArrowheads="1"/>
          </p:cNvPicPr>
          <p:nvPr/>
        </p:nvPicPr>
        <p:blipFill>
          <a:blip r:embed="rId14">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0" name="Rectangle 6"/>
          <p:cNvSpPr>
            <a:spLocks noGrp="1" noChangeArrowheads="1"/>
          </p:cNvSpPr>
          <p:nvPr>
            <p:ph type="sldNum" sz="quarter" idx="4"/>
          </p:nvPr>
        </p:nvSpPr>
        <p:spPr bwMode="auto">
          <a:xfrm>
            <a:off x="8378825" y="6537325"/>
            <a:ext cx="5143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2060"/>
                </a:solidFill>
                <a:ea typeface="宋体" charset="-122"/>
              </a:defRPr>
            </a:lvl1pPr>
          </a:lstStyle>
          <a:p>
            <a:pPr>
              <a:defRPr/>
            </a:pPr>
            <a:fld id="{19F9A2C6-F662-4950-9AF8-C03DDFFA4018}" type="slidenum">
              <a:rPr lang="zh-CN" altLang="en-US"/>
              <a:pPr>
                <a:defRPr/>
              </a:pPr>
              <a:t>‹#›</a:t>
            </a:fld>
            <a:endParaRPr lang="en-US" altLang="zh-CN" dirty="0"/>
          </a:p>
        </p:txBody>
      </p:sp>
      <p:grpSp>
        <p:nvGrpSpPr>
          <p:cNvPr id="1031" name="组合 1"/>
          <p:cNvGrpSpPr>
            <a:grpSpLocks/>
          </p:cNvGrpSpPr>
          <p:nvPr userDrawn="1"/>
        </p:nvGrpSpPr>
        <p:grpSpPr bwMode="auto">
          <a:xfrm>
            <a:off x="8101013" y="5667375"/>
            <a:ext cx="987425" cy="928688"/>
            <a:chOff x="7891463" y="5608638"/>
            <a:chExt cx="1235075" cy="1160462"/>
          </a:xfrm>
        </p:grpSpPr>
        <p:pic>
          <p:nvPicPr>
            <p:cNvPr id="1035" name="Picture 9" descr="artplus_nature_naturalcity42_a"/>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artplus_nature_naturalcity42_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1" descr="artplus_nature_naturalcity42_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2" descr="artplus_nature_naturalcity42_d"/>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32" name="Rectangle 2"/>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8" name="页脚占位符 4"/>
          <p:cNvSpPr>
            <a:spLocks noGrp="1"/>
          </p:cNvSpPr>
          <p:nvPr>
            <p:ph type="ftr" sz="quarter" idx="3"/>
          </p:nvPr>
        </p:nvSpPr>
        <p:spPr>
          <a:xfrm>
            <a:off x="3124200" y="6537325"/>
            <a:ext cx="2895600" cy="244475"/>
          </a:xfrm>
          <a:prstGeom prst="rect">
            <a:avLst/>
          </a:prstGeom>
        </p:spPr>
        <p:txBody>
          <a:bodyPr vert="horz" wrap="square" lIns="91440" tIns="45720" rIns="91440" bIns="45720" numCol="1" anchor="t" anchorCtr="0" compatLnSpc="1">
            <a:prstTxWarp prst="textNoShape">
              <a:avLst/>
            </a:prstTxWarp>
          </a:bodyPr>
          <a:lstStyle>
            <a:lvl1pPr algn="ctr">
              <a:defRPr sz="1200" smtClean="0">
                <a:solidFill>
                  <a:srgbClr val="002060"/>
                </a:solidFill>
                <a:ea typeface="宋体" charset="-122"/>
              </a:defRPr>
            </a:lvl1pPr>
          </a:lstStyle>
          <a:p>
            <a:pPr>
              <a:defRPr/>
            </a:pPr>
            <a:r>
              <a:rPr lang="zh-CN" altLang="en-US"/>
              <a:t>密码学导论</a:t>
            </a:r>
            <a:r>
              <a:rPr lang="en-US" altLang="zh-CN"/>
              <a:t>--</a:t>
            </a:r>
            <a:r>
              <a:rPr lang="zh-CN" altLang="en-US"/>
              <a:t>中国科学技术大学</a:t>
            </a:r>
            <a:endParaRPr lang="en-US" altLang="zh-CN"/>
          </a:p>
        </p:txBody>
      </p:sp>
      <p:grpSp>
        <p:nvGrpSpPr>
          <p:cNvPr id="128" name="Group 15"/>
          <p:cNvGrpSpPr>
            <a:grpSpLocks/>
          </p:cNvGrpSpPr>
          <p:nvPr userDrawn="1"/>
        </p:nvGrpSpPr>
        <p:grpSpPr bwMode="auto">
          <a:xfrm>
            <a:off x="623" y="0"/>
            <a:ext cx="4357476" cy="714965"/>
            <a:chOff x="664" y="1951"/>
            <a:chExt cx="4308" cy="2120"/>
          </a:xfrm>
          <a:solidFill>
            <a:schemeClr val="bg1">
              <a:alpha val="21000"/>
            </a:schemeClr>
          </a:solidFill>
        </p:grpSpPr>
        <p:sp>
          <p:nvSpPr>
            <p:cNvPr id="129" name="Freeform 16"/>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0" name="Freeform 17"/>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1" name="Freeform 18"/>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2" name="Freeform 19"/>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3" name="Freeform 20"/>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4" name="Freeform 21"/>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5" name="Freeform 22"/>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6" name="Freeform 23"/>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7" name="Freeform 24"/>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8" name="Freeform 25"/>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39" name="Freeform 26"/>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0" name="Freeform 27"/>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1" name="Freeform 28"/>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2" name="Freeform 29"/>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3" name="Freeform 30"/>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4" name="Freeform 31"/>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5" name="Freeform 32"/>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6" name="Freeform 33"/>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7" name="Freeform 34"/>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8" name="Freeform 35"/>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49" name="Freeform 36"/>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0" name="Freeform 37"/>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1" name="Freeform 38"/>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2" name="Freeform 39"/>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3" name="Freeform 40"/>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4" name="Freeform 41"/>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5" name="Freeform 42"/>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6" name="Freeform 43"/>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7" name="Freeform 44"/>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8" name="Freeform 45"/>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59" name="Freeform 46"/>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0" name="Freeform 47"/>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1" name="Freeform 48"/>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2" name="Freeform 49"/>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3" name="Freeform 50"/>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p>
          </p:txBody>
        </p:sp>
        <p:sp>
          <p:nvSpPr>
            <p:cNvPr id="164" name="Freeform 51"/>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5" name="Freeform 52"/>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6" name="Freeform 53"/>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7" name="Freeform 54"/>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8" name="Freeform 55"/>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69" name="Freeform 56"/>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0" name="Freeform 57"/>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1" name="Freeform 58"/>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2" name="Freeform 59"/>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3" name="Freeform 60"/>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4" name="Freeform 61"/>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5" name="Freeform 62"/>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6" name="Freeform 63"/>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7" name="Freeform 64"/>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8" name="Freeform 65"/>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79" name="Freeform 66"/>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0" name="Freeform 67"/>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1" name="Freeform 68"/>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2" name="Freeform 69"/>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3" name="Freeform 70"/>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4" name="Freeform 71"/>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5" name="Freeform 72"/>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6" name="Freeform 73"/>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7" name="Freeform 74"/>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8" name="Freeform 75"/>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89" name="Freeform 76"/>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0" name="Freeform 77"/>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1" name="Freeform 78"/>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2" name="Freeform 79"/>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3" name="Freeform 80"/>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4" name="Freeform 81"/>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5" name="Freeform 82"/>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6" name="Freeform 83"/>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7" name="Freeform 84"/>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8" name="Freeform 85"/>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199" name="Freeform 86"/>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0" name="Freeform 87"/>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1" name="Freeform 88"/>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2" name="Freeform 89"/>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3" name="Freeform 90"/>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4" name="Freeform 91"/>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5" name="Freeform 92"/>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6" name="Freeform 93"/>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7" name="Freeform 94"/>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8" name="Freeform 95"/>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09" name="Freeform 96"/>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0" name="Freeform 97"/>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1" name="Freeform 98"/>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2" name="Freeform 99"/>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3" name="Freeform 100"/>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4" name="Freeform 101"/>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5" name="Freeform 102"/>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6" name="Freeform 103"/>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7" name="Freeform 104"/>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8" name="Freeform 105"/>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19" name="Freeform 106"/>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0" name="Freeform 107"/>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1" name="Freeform 108"/>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2" name="Freeform 109"/>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3" name="Freeform 110"/>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4" name="Freeform 111"/>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5" name="Freeform 112"/>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6" name="Freeform 113"/>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7" name="Freeform 114"/>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8" name="Freeform 115"/>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29" name="Freeform 116"/>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0" name="Freeform 117"/>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1" name="Freeform 118"/>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2" name="Freeform 119"/>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3" name="Freeform 120"/>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4" name="Freeform 121"/>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5" name="Freeform 122"/>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p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sp>
          <p:nvSpPr>
            <p:cNvPr id="236" name="Freeform 123"/>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p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8" r:id="rId12"/>
  </p:sldLayoutIdLst>
  <p:timing>
    <p:tnLst>
      <p:par>
        <p:cTn id="1" dur="indefinite" restart="never" nodeType="tmRoot"/>
      </p:par>
    </p:tnLst>
  </p:timing>
  <p:hf hdr="0" dt="0"/>
  <p:txStyles>
    <p:titleStyle>
      <a:lvl1pPr algn="ctr" rtl="0" eaLnBrk="0" fontAlgn="base" hangingPunct="0">
        <a:spcBef>
          <a:spcPct val="0"/>
        </a:spcBef>
        <a:spcAft>
          <a:spcPct val="0"/>
        </a:spcAft>
        <a:defRPr sz="4200" b="1" i="1">
          <a:solidFill>
            <a:schemeClr val="tx1"/>
          </a:solidFill>
          <a:latin typeface="楷体" pitchFamily="49" charset="-122"/>
          <a:ea typeface="楷体" pitchFamily="49" charset="-122"/>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0.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3.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image" Target="../media/image53.png"/><Relationship Id="rId7" Type="http://schemas.openxmlformats.org/officeDocument/2006/relationships/slide" Target="slide9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77.xml"/><Relationship Id="rId5" Type="http://schemas.openxmlformats.org/officeDocument/2006/relationships/slide" Target="slide14.xml"/><Relationship Id="rId4" Type="http://schemas.openxmlformats.org/officeDocument/2006/relationships/slide" Target="slide3.xml"/></Relationships>
</file>

<file path=ppt/slides/_rels/slide104.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image" Target="../media/image55.png"/><Relationship Id="rId7" Type="http://schemas.openxmlformats.org/officeDocument/2006/relationships/slide" Target="slide97.xml"/><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slide" Target="slide77.xml"/><Relationship Id="rId5" Type="http://schemas.openxmlformats.org/officeDocument/2006/relationships/slide" Target="slide14.xml"/><Relationship Id="rId4" Type="http://schemas.openxmlformats.org/officeDocument/2006/relationships/slide" Target="slide3.xml"/></Relationships>
</file>

<file path=ppt/slides/_rels/slide10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8.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0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13.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oleObject" Target="../embeddings/oleObject30.bin"/><Relationship Id="rId7" Type="http://schemas.openxmlformats.org/officeDocument/2006/relationships/slide" Target="slide77.xml"/><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60.wmf"/><Relationship Id="rId9" Type="http://schemas.openxmlformats.org/officeDocument/2006/relationships/slide" Target="slide128.xml"/></Relationships>
</file>

<file path=ppt/slides/_rels/slide114.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image" Target="../media/image62.png"/><Relationship Id="rId7" Type="http://schemas.openxmlformats.org/officeDocument/2006/relationships/slide" Target="slide97.xml"/><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slide" Target="slide77.xml"/><Relationship Id="rId5" Type="http://schemas.openxmlformats.org/officeDocument/2006/relationships/slide" Target="slide14.xml"/><Relationship Id="rId4" Type="http://schemas.openxmlformats.org/officeDocument/2006/relationships/slide" Target="slide3.xml"/></Relationships>
</file>

<file path=ppt/slides/_rels/slide1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1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2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3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4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4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4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4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4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4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6.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oleObject" Target="../embeddings/oleObject1.bin"/><Relationship Id="rId7" Type="http://schemas.openxmlformats.org/officeDocument/2006/relationships/slide" Target="slide77.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15.wmf"/><Relationship Id="rId9" Type="http://schemas.openxmlformats.org/officeDocument/2006/relationships/slide" Target="slide128.xml"/></Relationships>
</file>

<file path=ppt/slides/_rels/slide1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1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2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23.xml.rels><?xml version="1.0" encoding="UTF-8" standalone="yes"?>
<Relationships xmlns="http://schemas.openxmlformats.org/package/2006/relationships"><Relationship Id="rId8" Type="http://schemas.openxmlformats.org/officeDocument/2006/relationships/slide" Target="slide77.xml"/><Relationship Id="rId3" Type="http://schemas.openxmlformats.org/officeDocument/2006/relationships/notesSlide" Target="../notesSlides/notesSlide3.xml"/><Relationship Id="rId7"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slide" Target="slide3.xml"/><Relationship Id="rId5" Type="http://schemas.openxmlformats.org/officeDocument/2006/relationships/image" Target="../media/image16.wmf"/><Relationship Id="rId10" Type="http://schemas.openxmlformats.org/officeDocument/2006/relationships/slide" Target="slide128.xml"/><Relationship Id="rId4" Type="http://schemas.openxmlformats.org/officeDocument/2006/relationships/oleObject" Target="../embeddings/oleObject2.bin"/><Relationship Id="rId9" Type="http://schemas.openxmlformats.org/officeDocument/2006/relationships/slide" Target="slide97.xml"/></Relationships>
</file>

<file path=ppt/slides/_rels/slide24.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oleObject" Target="../embeddings/oleObject3.bin"/><Relationship Id="rId7" Type="http://schemas.openxmlformats.org/officeDocument/2006/relationships/slide" Target="slide7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17.wmf"/><Relationship Id="rId9" Type="http://schemas.openxmlformats.org/officeDocument/2006/relationships/slide" Target="slide128.xml"/></Relationships>
</file>

<file path=ppt/slides/_rels/slide2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2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2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2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2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3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40.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oleObject" Target="../embeddings/oleObject4.bin"/><Relationship Id="rId7" Type="http://schemas.openxmlformats.org/officeDocument/2006/relationships/slide" Target="slide77.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18.wmf"/><Relationship Id="rId9" Type="http://schemas.openxmlformats.org/officeDocument/2006/relationships/slide" Target="slide128.xml"/></Relationships>
</file>

<file path=ppt/slides/_rels/slide41.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slide" Target="slide77.xml"/><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slide" Target="slide3.xml"/><Relationship Id="rId5" Type="http://schemas.openxmlformats.org/officeDocument/2006/relationships/oleObject" Target="../embeddings/oleObject6.bin"/><Relationship Id="rId15" Type="http://schemas.openxmlformats.org/officeDocument/2006/relationships/slide" Target="slide128.xml"/><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8.bin"/><Relationship Id="rId14" Type="http://schemas.openxmlformats.org/officeDocument/2006/relationships/slide" Target="slide97.xml"/></Relationships>
</file>

<file path=ppt/slides/_rels/slide4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4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5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5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oleObject" Target="../embeddings/oleObject9.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11" Type="http://schemas.openxmlformats.org/officeDocument/2006/relationships/slide" Target="slide128.xml"/><Relationship Id="rId5" Type="http://schemas.openxmlformats.org/officeDocument/2006/relationships/oleObject" Target="../embeddings/oleObject10.bin"/><Relationship Id="rId10" Type="http://schemas.openxmlformats.org/officeDocument/2006/relationships/slide" Target="slide97.xml"/><Relationship Id="rId4" Type="http://schemas.openxmlformats.org/officeDocument/2006/relationships/image" Target="../media/image23.wmf"/><Relationship Id="rId9" Type="http://schemas.openxmlformats.org/officeDocument/2006/relationships/slide" Target="slide77.xml"/></Relationships>
</file>

<file path=ppt/slides/_rels/slide52.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oleObject" Target="../embeddings/oleObject11.bin"/><Relationship Id="rId7" Type="http://schemas.openxmlformats.org/officeDocument/2006/relationships/slide" Target="slide77.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25.wmf"/><Relationship Id="rId9" Type="http://schemas.openxmlformats.org/officeDocument/2006/relationships/slide" Target="slide128.xml"/></Relationships>
</file>

<file path=ppt/slides/_rels/slide5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slide" Target="slide77.xml"/><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7.wmf"/><Relationship Id="rId11" Type="http://schemas.openxmlformats.org/officeDocument/2006/relationships/slide" Target="slide3.xml"/><Relationship Id="rId5" Type="http://schemas.openxmlformats.org/officeDocument/2006/relationships/oleObject" Target="../embeddings/oleObject13.bin"/><Relationship Id="rId15" Type="http://schemas.openxmlformats.org/officeDocument/2006/relationships/slide" Target="slide128.xml"/><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5.bin"/><Relationship Id="rId14" Type="http://schemas.openxmlformats.org/officeDocument/2006/relationships/slide" Target="slide97.xml"/></Relationships>
</file>

<file path=ppt/slides/_rels/slide5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slide" Target="slide77.xml"/><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1.wmf"/><Relationship Id="rId11" Type="http://schemas.openxmlformats.org/officeDocument/2006/relationships/slide" Target="slide3.xml"/><Relationship Id="rId5" Type="http://schemas.openxmlformats.org/officeDocument/2006/relationships/oleObject" Target="../embeddings/oleObject17.bin"/><Relationship Id="rId15" Type="http://schemas.openxmlformats.org/officeDocument/2006/relationships/slide" Target="slide128.xml"/><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9.bin"/><Relationship Id="rId14" Type="http://schemas.openxmlformats.org/officeDocument/2006/relationships/slide" Target="slide97.xml"/></Relationships>
</file>

<file path=ppt/slides/_rels/slide5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5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5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5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5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5.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slide" Target="slide128.xml"/><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slide" Target="slide97.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slide" Target="slide77.xml"/><Relationship Id="rId5" Type="http://schemas.openxmlformats.org/officeDocument/2006/relationships/oleObject" Target="../embeddings/oleObject21.bin"/><Relationship Id="rId10" Type="http://schemas.openxmlformats.org/officeDocument/2006/relationships/slide" Target="slide14.xml"/><Relationship Id="rId4" Type="http://schemas.openxmlformats.org/officeDocument/2006/relationships/image" Target="../media/image34.wmf"/><Relationship Id="rId9" Type="http://schemas.openxmlformats.org/officeDocument/2006/relationships/slide" Target="slide3.xml"/></Relationships>
</file>

<file path=ppt/slides/_rels/slide66.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28.bin"/><Relationship Id="rId18" Type="http://schemas.openxmlformats.org/officeDocument/2006/relationships/slide" Target="slide97.xml"/><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41.wmf"/><Relationship Id="rId17" Type="http://schemas.openxmlformats.org/officeDocument/2006/relationships/slide" Target="slide77.xml"/><Relationship Id="rId2" Type="http://schemas.openxmlformats.org/officeDocument/2006/relationships/slideLayout" Target="../slideLayouts/slideLayout7.xml"/><Relationship Id="rId16" Type="http://schemas.openxmlformats.org/officeDocument/2006/relationships/slide" Target="slide14.xml"/><Relationship Id="rId1" Type="http://schemas.openxmlformats.org/officeDocument/2006/relationships/vmlDrawing" Target="../drawings/vmlDrawing11.vml"/><Relationship Id="rId6" Type="http://schemas.openxmlformats.org/officeDocument/2006/relationships/image" Target="../media/image38.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slide" Target="slide3.xml"/><Relationship Id="rId10" Type="http://schemas.openxmlformats.org/officeDocument/2006/relationships/image" Target="../media/image40.wmf"/><Relationship Id="rId19" Type="http://schemas.openxmlformats.org/officeDocument/2006/relationships/slide" Target="slide128.xml"/><Relationship Id="rId4" Type="http://schemas.openxmlformats.org/officeDocument/2006/relationships/image" Target="../media/image37.wmf"/><Relationship Id="rId9" Type="http://schemas.openxmlformats.org/officeDocument/2006/relationships/oleObject" Target="../embeddings/oleObject26.bin"/><Relationship Id="rId14" Type="http://schemas.openxmlformats.org/officeDocument/2006/relationships/image" Target="../media/image42.wmf"/></Relationships>
</file>

<file path=ppt/slides/_rels/slide6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6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76.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image" Target="../media/image44.png"/><Relationship Id="rId7" Type="http://schemas.openxmlformats.org/officeDocument/2006/relationships/slide" Target="slide97.xml"/><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slide" Target="slide77.xml"/><Relationship Id="rId5" Type="http://schemas.openxmlformats.org/officeDocument/2006/relationships/slide" Target="slide14.xml"/><Relationship Id="rId4" Type="http://schemas.openxmlformats.org/officeDocument/2006/relationships/slide" Target="slide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7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8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8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8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8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8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8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8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87.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88.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8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9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91.xml.rels><?xml version="1.0" encoding="UTF-8" standalone="yes"?>
<Relationships xmlns="http://schemas.openxmlformats.org/package/2006/relationships"><Relationship Id="rId8" Type="http://schemas.openxmlformats.org/officeDocument/2006/relationships/slide" Target="slide97.xml"/><Relationship Id="rId3" Type="http://schemas.openxmlformats.org/officeDocument/2006/relationships/oleObject" Target="../embeddings/oleObject29.bin"/><Relationship Id="rId7" Type="http://schemas.openxmlformats.org/officeDocument/2006/relationships/slide" Target="slide77.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slide" Target="slide14.xml"/><Relationship Id="rId5" Type="http://schemas.openxmlformats.org/officeDocument/2006/relationships/slide" Target="slide3.xml"/><Relationship Id="rId4" Type="http://schemas.openxmlformats.org/officeDocument/2006/relationships/image" Target="../media/image48.wmf"/><Relationship Id="rId9" Type="http://schemas.openxmlformats.org/officeDocument/2006/relationships/slide" Target="slide128.xml"/></Relationships>
</file>

<file path=ppt/slides/_rels/slide9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49.jpeg"/><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9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9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image" Target="../media/image50.png"/><Relationship Id="rId1" Type="http://schemas.openxmlformats.org/officeDocument/2006/relationships/slideLayout" Target="../slideLayouts/slideLayout6.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9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9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2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97.xml"/><Relationship Id="rId5" Type="http://schemas.openxmlformats.org/officeDocument/2006/relationships/slide" Target="slide77.xml"/><Relationship Id="rId4" Type="http://schemas.openxmlformats.org/officeDocument/2006/relationships/slide" Target="slide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_rels/slide9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28.xml"/><Relationship Id="rId5" Type="http://schemas.openxmlformats.org/officeDocument/2006/relationships/slide" Target="slide97.xml"/><Relationship Id="rId4" Type="http://schemas.openxmlformats.org/officeDocument/2006/relationships/slide" Target="slide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sz="2400" dirty="0"/>
              <a:t>密码学</a:t>
            </a:r>
            <a:r>
              <a:rPr lang="zh-CN" altLang="en-US" sz="2400" dirty="0" smtClean="0"/>
              <a:t>导论˙第</a:t>
            </a:r>
            <a:r>
              <a:rPr lang="en-US" altLang="zh-CN" sz="2400" dirty="0"/>
              <a:t>6</a:t>
            </a:r>
            <a:r>
              <a:rPr lang="zh-CN" altLang="en-US" sz="2400" dirty="0" smtClean="0"/>
              <a:t>章</a:t>
            </a:r>
            <a:r>
              <a:rPr lang="en-US" altLang="zh-CN" sz="2400" dirty="0"/>
              <a:t/>
            </a:r>
            <a:br>
              <a:rPr lang="en-US" altLang="zh-CN" sz="2400" dirty="0"/>
            </a:br>
            <a:r>
              <a:rPr lang="zh-CN" altLang="en-US" dirty="0" smtClean="0"/>
              <a:t>公开密钥密码</a:t>
            </a:r>
            <a:endParaRPr lang="zh-CN" altLang="en-US" dirty="0"/>
          </a:p>
        </p:txBody>
      </p:sp>
      <p:sp>
        <p:nvSpPr>
          <p:cNvPr id="7" name="副标题 6"/>
          <p:cNvSpPr>
            <a:spLocks noGrp="1"/>
          </p:cNvSpPr>
          <p:nvPr>
            <p:ph type="subTitle" idx="1"/>
          </p:nvPr>
        </p:nvSpPr>
        <p:spPr/>
        <p:txBody>
          <a:bodyPr/>
          <a:lstStyle/>
          <a:p>
            <a:r>
              <a:rPr lang="zh-CN" altLang="en-US" dirty="0" smtClean="0"/>
              <a:t>李卫海</a:t>
            </a:r>
            <a:endParaRPr lang="zh-CN" altLang="en-US" dirty="0"/>
          </a:p>
        </p:txBody>
      </p:sp>
    </p:spTree>
    <p:extLst>
      <p:ext uri="{BB962C8B-B14F-4D97-AF65-F5344CB8AC3E}">
        <p14:creationId xmlns:p14="http://schemas.microsoft.com/office/powerpoint/2010/main" val="303131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a:solidFill>
                  <a:srgbClr val="FF0000"/>
                </a:solidFill>
              </a:rPr>
              <a:t>认证</a:t>
            </a:r>
            <a:r>
              <a:rPr lang="zh-CN" altLang="en-US" sz="2400" dirty="0" smtClean="0">
                <a:solidFill>
                  <a:srgbClr val="FF0000"/>
                </a:solidFill>
              </a:rPr>
              <a:t>：</a:t>
            </a:r>
            <a:r>
              <a:rPr lang="en-US" altLang="zh-CN" sz="2400" i="1" dirty="0" smtClean="0"/>
              <a:t>Alice</a:t>
            </a:r>
            <a:r>
              <a:rPr lang="zh-CN" altLang="en-US" sz="2400" i="1" dirty="0" smtClean="0"/>
              <a:t>在</a:t>
            </a:r>
            <a:r>
              <a:rPr lang="zh-CN" altLang="en-US" sz="2400" i="1" dirty="0"/>
              <a:t>自己的消息上加认证信息</a:t>
            </a:r>
            <a:endParaRPr lang="en-US" altLang="zh-CN" i="1" dirty="0"/>
          </a:p>
          <a:p>
            <a:pPr lvl="1"/>
            <a:r>
              <a:rPr lang="zh-CN" altLang="en-US" sz="2000" dirty="0"/>
              <a:t>示证</a:t>
            </a:r>
            <a:r>
              <a:rPr lang="zh-CN" altLang="en-US" sz="2000" dirty="0" smtClean="0"/>
              <a:t>方</a:t>
            </a:r>
            <a:r>
              <a:rPr lang="en-US" altLang="zh-CN" sz="2000" dirty="0" smtClean="0"/>
              <a:t>Alice</a:t>
            </a:r>
            <a:r>
              <a:rPr lang="zh-CN" altLang="en-US" sz="2000" dirty="0" smtClean="0"/>
              <a:t>用</a:t>
            </a:r>
            <a:r>
              <a:rPr lang="zh-CN" altLang="en-US" sz="2000" dirty="0"/>
              <a:t>自己的私钥加密消息</a:t>
            </a:r>
            <a:r>
              <a:rPr lang="en-US" altLang="zh-CN" sz="2000" dirty="0"/>
              <a:t>(</a:t>
            </a:r>
            <a:r>
              <a:rPr lang="zh-CN" altLang="en-US" sz="2000" dirty="0"/>
              <a:t>签名</a:t>
            </a:r>
            <a:r>
              <a:rPr lang="en-US" altLang="zh-CN" sz="2000" dirty="0" smtClean="0"/>
              <a:t>)S=</a:t>
            </a:r>
            <a:r>
              <a:rPr lang="en-US" altLang="zh-CN" sz="2000" dirty="0" err="1" smtClean="0"/>
              <a:t>PR</a:t>
            </a:r>
            <a:r>
              <a:rPr lang="en-US" altLang="zh-CN" sz="2000" baseline="-25000" dirty="0" err="1" smtClean="0"/>
              <a:t>a</a:t>
            </a:r>
            <a:r>
              <a:rPr lang="en-US" altLang="zh-CN" sz="2000" dirty="0" smtClean="0"/>
              <a:t>(m)</a:t>
            </a:r>
            <a:endParaRPr lang="en-US" altLang="zh-CN" sz="2000" dirty="0"/>
          </a:p>
          <a:p>
            <a:pPr lvl="1"/>
            <a:r>
              <a:rPr lang="zh-CN" altLang="en-US" sz="2000" dirty="0"/>
              <a:t>验证</a:t>
            </a:r>
            <a:r>
              <a:rPr lang="zh-CN" altLang="en-US" sz="2000" dirty="0" smtClean="0"/>
              <a:t>方</a:t>
            </a:r>
            <a:r>
              <a:rPr lang="en-US" altLang="zh-CN" sz="2000" dirty="0" smtClean="0"/>
              <a:t>Bob</a:t>
            </a:r>
            <a:r>
              <a:rPr lang="zh-CN" altLang="en-US" sz="2000" dirty="0" smtClean="0"/>
              <a:t>用</a:t>
            </a:r>
            <a:r>
              <a:rPr lang="zh-CN" altLang="en-US" sz="2000" dirty="0"/>
              <a:t>示证</a:t>
            </a:r>
            <a:r>
              <a:rPr lang="zh-CN" altLang="en-US" sz="2000" dirty="0" smtClean="0"/>
              <a:t>方</a:t>
            </a:r>
            <a:r>
              <a:rPr lang="en-US" altLang="zh-CN" sz="2000" dirty="0" smtClean="0"/>
              <a:t>Alice</a:t>
            </a:r>
            <a:r>
              <a:rPr lang="zh-CN" altLang="en-US" sz="2000" dirty="0" smtClean="0"/>
              <a:t>的</a:t>
            </a:r>
            <a:r>
              <a:rPr lang="zh-CN" altLang="en-US" sz="2000" dirty="0"/>
              <a:t>公钥解密消息</a:t>
            </a:r>
            <a:r>
              <a:rPr lang="en-US" altLang="zh-CN" sz="2000" dirty="0"/>
              <a:t>(</a:t>
            </a:r>
            <a:r>
              <a:rPr lang="zh-CN" altLang="en-US" sz="2000" dirty="0"/>
              <a:t>验证</a:t>
            </a:r>
            <a:r>
              <a:rPr lang="en-US" altLang="zh-CN" sz="2000" dirty="0" smtClean="0"/>
              <a:t>)m=</a:t>
            </a:r>
            <a:r>
              <a:rPr lang="en-US" altLang="zh-CN" sz="2000" dirty="0" err="1" smtClean="0"/>
              <a:t>PU</a:t>
            </a:r>
            <a:r>
              <a:rPr lang="en-US" altLang="zh-CN" sz="2000" baseline="-25000" dirty="0" err="1" smtClean="0"/>
              <a:t>a</a:t>
            </a:r>
            <a:r>
              <a:rPr lang="en-US" altLang="zh-CN" sz="2000" dirty="0" smtClean="0"/>
              <a:t>(S)</a:t>
            </a:r>
            <a:endParaRPr lang="en-US" altLang="zh-CN" sz="2000" dirty="0"/>
          </a:p>
          <a:p>
            <a:pPr lvl="1"/>
            <a:r>
              <a:rPr lang="zh-CN" altLang="en-US" sz="2000" dirty="0"/>
              <a:t>若结果证实公钥与示证方的私钥相吻合，则可以确认消息来自示证方 </a:t>
            </a:r>
            <a:r>
              <a:rPr lang="en-US" altLang="zh-CN" sz="2000" dirty="0"/>
              <a:t>(</a:t>
            </a:r>
            <a:r>
              <a:rPr lang="zh-CN" altLang="en-US" sz="2000" dirty="0"/>
              <a:t>认证</a:t>
            </a:r>
            <a:r>
              <a:rPr lang="en-US" altLang="zh-CN" sz="2000" dirty="0" smtClean="0"/>
              <a:t>)</a:t>
            </a:r>
            <a:endParaRPr lang="en-US" altLang="zh-CN" sz="2000" dirty="0"/>
          </a:p>
        </p:txBody>
      </p:sp>
      <p:pic>
        <p:nvPicPr>
          <p:cNvPr id="8" name="Picture 2"/>
          <p:cNvPicPr>
            <a:picLocks noChangeAspect="1" noChangeArrowheads="1"/>
          </p:cNvPicPr>
          <p:nvPr/>
        </p:nvPicPr>
        <p:blipFill>
          <a:blip r:embed="rId2" cstate="print"/>
          <a:srcRect/>
          <a:stretch>
            <a:fillRect/>
          </a:stretch>
        </p:blipFill>
        <p:spPr bwMode="auto">
          <a:xfrm>
            <a:off x="2051720" y="3140968"/>
            <a:ext cx="5256584" cy="3048513"/>
          </a:xfrm>
          <a:prstGeom prst="rect">
            <a:avLst/>
          </a:prstGeom>
          <a:noFill/>
          <a:ln w="9525">
            <a:noFill/>
            <a:miter lim="800000"/>
            <a:headEnd/>
            <a:tailEnd/>
          </a:ln>
          <a:effectLst/>
        </p:spPr>
      </p:pic>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a:t>
            </a:fld>
            <a:endParaRPr lang="en-US" altLang="zh-CN" dirty="0"/>
          </a:p>
        </p:txBody>
      </p:sp>
      <p:sp>
        <p:nvSpPr>
          <p:cNvPr id="9" name="流程图: 可选过程 8">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0" name="流程图: 可选过程 9">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11" name="流程图: 可选过程 10">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2" name="流程图: 可选过程 11">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3" name="流程图: 可选过程 12">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6430703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实数域上的椭圆曲线</a:t>
            </a:r>
            <a:endParaRPr lang="zh-CN" altLang="en-US" dirty="0"/>
          </a:p>
        </p:txBody>
      </p:sp>
      <p:sp>
        <p:nvSpPr>
          <p:cNvPr id="3" name="内容占位符 2"/>
          <p:cNvSpPr>
            <a:spLocks noGrp="1"/>
          </p:cNvSpPr>
          <p:nvPr>
            <p:ph idx="1"/>
          </p:nvPr>
        </p:nvSpPr>
        <p:spPr/>
        <p:txBody>
          <a:bodyPr/>
          <a:lstStyle/>
          <a:p>
            <a:r>
              <a:rPr lang="zh-CN" altLang="en-US" dirty="0" smtClean="0"/>
              <a:t>一般简化形式</a:t>
            </a:r>
            <a:endParaRPr lang="en-US" altLang="zh-CN" dirty="0" smtClean="0"/>
          </a:p>
          <a:p>
            <a:pPr>
              <a:buNone/>
            </a:pPr>
            <a:r>
              <a:rPr lang="en-US" altLang="zh-CN" dirty="0" smtClean="0"/>
              <a:t>	</a:t>
            </a:r>
            <a:r>
              <a:rPr lang="en-US" altLang="zh-CN" dirty="0" smtClean="0">
                <a:solidFill>
                  <a:srgbClr val="FF0000"/>
                </a:solidFill>
              </a:rPr>
              <a:t>y</a:t>
            </a:r>
            <a:r>
              <a:rPr lang="en-US" altLang="zh-CN" baseline="30000" dirty="0" smtClean="0">
                <a:solidFill>
                  <a:srgbClr val="FF0000"/>
                </a:solidFill>
              </a:rPr>
              <a:t>2</a:t>
            </a:r>
            <a:r>
              <a:rPr lang="en-US" altLang="zh-CN" dirty="0" smtClean="0">
                <a:solidFill>
                  <a:srgbClr val="FF0000"/>
                </a:solidFill>
              </a:rPr>
              <a:t>=x</a:t>
            </a:r>
            <a:r>
              <a:rPr lang="en-US" altLang="zh-CN" baseline="30000" dirty="0" smtClean="0">
                <a:solidFill>
                  <a:srgbClr val="FF0000"/>
                </a:solidFill>
              </a:rPr>
              <a:t>3</a:t>
            </a:r>
            <a:r>
              <a:rPr lang="en-US" altLang="zh-CN" dirty="0" smtClean="0">
                <a:solidFill>
                  <a:srgbClr val="FF0000"/>
                </a:solidFill>
              </a:rPr>
              <a:t>+ax+b</a:t>
            </a:r>
          </a:p>
          <a:p>
            <a:r>
              <a:rPr lang="en-US" altLang="zh-CN" dirty="0" smtClean="0"/>
              <a:t>x</a:t>
            </a:r>
            <a:r>
              <a:rPr lang="en-US" altLang="zh-CN" baseline="30000" dirty="0" smtClean="0"/>
              <a:t>3</a:t>
            </a:r>
            <a:r>
              <a:rPr lang="en-US" altLang="zh-CN" dirty="0" smtClean="0"/>
              <a:t>+ax+b=0</a:t>
            </a:r>
            <a:r>
              <a:rPr lang="zh-CN" altLang="en-US" dirty="0" smtClean="0"/>
              <a:t>没有重根的条件</a:t>
            </a:r>
            <a:endParaRPr lang="en-US" altLang="zh-CN" dirty="0" smtClean="0"/>
          </a:p>
          <a:p>
            <a:pPr>
              <a:buNone/>
            </a:pPr>
            <a:r>
              <a:rPr lang="en-US" altLang="zh-CN" dirty="0" smtClean="0"/>
              <a:t>	</a:t>
            </a:r>
            <a:r>
              <a:rPr lang="en-US" altLang="zh-CN" dirty="0" smtClean="0">
                <a:solidFill>
                  <a:srgbClr val="FF0000"/>
                </a:solidFill>
              </a:rPr>
              <a:t>4a</a:t>
            </a:r>
            <a:r>
              <a:rPr lang="en-US" altLang="zh-CN" baseline="30000" dirty="0" smtClean="0">
                <a:solidFill>
                  <a:srgbClr val="FF0000"/>
                </a:solidFill>
              </a:rPr>
              <a:t>3</a:t>
            </a:r>
            <a:r>
              <a:rPr lang="en-US" altLang="zh-CN" dirty="0" smtClean="0">
                <a:solidFill>
                  <a:srgbClr val="FF0000"/>
                </a:solidFill>
              </a:rPr>
              <a:t>+27b</a:t>
            </a:r>
            <a:r>
              <a:rPr lang="en-US" altLang="zh-CN" baseline="30000" dirty="0" smtClean="0">
                <a:solidFill>
                  <a:srgbClr val="FF0000"/>
                </a:solidFill>
              </a:rPr>
              <a:t>2</a:t>
            </a:r>
            <a:r>
              <a:rPr lang="en-US" altLang="zh-CN" dirty="0" smtClean="0">
                <a:solidFill>
                  <a:srgbClr val="FF0000"/>
                </a:solidFill>
              </a:rPr>
              <a:t> ≠ 0</a:t>
            </a:r>
          </a:p>
          <a:p>
            <a:endParaRPr lang="en-US" altLang="zh-CN" dirty="0" smtClean="0"/>
          </a:p>
          <a:p>
            <a:r>
              <a:rPr lang="zh-CN" altLang="en-US" dirty="0" smtClean="0"/>
              <a:t>例子：</a:t>
            </a:r>
            <a:endParaRPr lang="en-US" altLang="zh-CN" dirty="0" smtClean="0"/>
          </a:p>
          <a:p>
            <a:pPr>
              <a:buNone/>
            </a:pPr>
            <a:r>
              <a:rPr lang="en-US" altLang="zh-CN" dirty="0" smtClean="0"/>
              <a:t>	y</a:t>
            </a:r>
            <a:r>
              <a:rPr lang="en-US" altLang="zh-CN" baseline="30000" dirty="0" smtClean="0"/>
              <a:t>2</a:t>
            </a:r>
            <a:r>
              <a:rPr lang="en-US" altLang="zh-CN" dirty="0" smtClean="0"/>
              <a:t>=x</a:t>
            </a:r>
            <a:r>
              <a:rPr lang="en-US" altLang="zh-CN" baseline="30000" dirty="0" smtClean="0"/>
              <a:t>3</a:t>
            </a:r>
            <a:r>
              <a:rPr lang="en-US" altLang="zh-CN" dirty="0" smtClean="0"/>
              <a:t>-4x=x(x-2)(x+2)</a:t>
            </a:r>
            <a:endParaRPr lang="zh-CN" altLang="en-US" dirty="0"/>
          </a:p>
        </p:txBody>
      </p:sp>
      <p:pic>
        <p:nvPicPr>
          <p:cNvPr id="7" name="Picture 7"/>
          <p:cNvPicPr>
            <a:picLocks noChangeAspect="1" noChangeArrowheads="1"/>
          </p:cNvPicPr>
          <p:nvPr/>
        </p:nvPicPr>
        <p:blipFill>
          <a:blip r:embed="rId2" cstate="print"/>
          <a:srcRect/>
          <a:stretch>
            <a:fillRect/>
          </a:stretch>
        </p:blipFill>
        <p:spPr bwMode="auto">
          <a:xfrm>
            <a:off x="4355976" y="2857496"/>
            <a:ext cx="3716486" cy="3304834"/>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100</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2324455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椭圆曲线的加法</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椭圆曲线上的点集及其上的加法操作构成一个群</a:t>
            </a:r>
          </a:p>
          <a:p>
            <a:endParaRPr lang="en-US" altLang="zh-CN" sz="2800" dirty="0" smtClean="0"/>
          </a:p>
          <a:p>
            <a:r>
              <a:rPr lang="zh-CN" altLang="en-US" sz="2800" dirty="0" smtClean="0"/>
              <a:t>点集：椭圆曲线上的所有点和无穷远点</a:t>
            </a:r>
            <a:endParaRPr lang="en-US" altLang="zh-CN" sz="2800" dirty="0" smtClean="0"/>
          </a:p>
          <a:p>
            <a:endParaRPr lang="en-US" altLang="zh-CN" dirty="0" smtClean="0"/>
          </a:p>
          <a:p>
            <a:r>
              <a:rPr lang="zh-CN" altLang="en-US" dirty="0" smtClean="0"/>
              <a:t>加法规则：若椭圆曲线上</a:t>
            </a:r>
            <a:r>
              <a:rPr lang="zh-CN" altLang="en-US" dirty="0"/>
              <a:t>的</a:t>
            </a:r>
            <a:r>
              <a:rPr lang="zh-CN" altLang="en-US" dirty="0" smtClean="0"/>
              <a:t>三个点处于一条直线上，则它们的和为</a:t>
            </a:r>
            <a:r>
              <a:rPr lang="en-US" altLang="zh-CN" dirty="0" smtClean="0"/>
              <a:t>O</a:t>
            </a:r>
            <a:endParaRPr lang="zh-CN" altLang="en-US" dirty="0" smtClean="0"/>
          </a:p>
          <a:p>
            <a:pPr marL="803275" lvl="1" indent="-403225">
              <a:buFontTx/>
              <a:buAutoNum type="arabicPeriod"/>
            </a:pPr>
            <a:endParaRPr lang="en-US" altLang="zh-CN" dirty="0" smtClean="0"/>
          </a:p>
          <a:p>
            <a:pPr marL="803275" lvl="1" indent="-403225"/>
            <a:r>
              <a:rPr lang="en-US" altLang="zh-CN" dirty="0">
                <a:cs typeface="+mn-cs"/>
              </a:rPr>
              <a:t>O</a:t>
            </a:r>
            <a:r>
              <a:rPr lang="zh-CN" altLang="en-US" dirty="0">
                <a:cs typeface="+mn-cs"/>
              </a:rPr>
              <a:t>是加法的单位元</a:t>
            </a:r>
            <a:r>
              <a:rPr lang="en-US" altLang="zh-CN" dirty="0">
                <a:cs typeface="+mn-cs"/>
              </a:rPr>
              <a:t>(additive identity)</a:t>
            </a:r>
            <a:r>
              <a:rPr lang="zh-CN" altLang="en-US" dirty="0">
                <a:cs typeface="+mn-cs"/>
              </a:rPr>
              <a:t>，</a:t>
            </a:r>
            <a:r>
              <a:rPr lang="en-US" altLang="zh-CN" dirty="0" smtClean="0">
                <a:cs typeface="+mn-cs"/>
              </a:rPr>
              <a:t>O=-</a:t>
            </a:r>
            <a:r>
              <a:rPr lang="en-US" altLang="zh-CN" dirty="0">
                <a:cs typeface="+mn-cs"/>
              </a:rPr>
              <a:t>O</a:t>
            </a:r>
            <a:r>
              <a:rPr lang="zh-CN" altLang="en-US" dirty="0">
                <a:cs typeface="+mn-cs"/>
              </a:rPr>
              <a:t>；对于椭圆曲线上的任一点</a:t>
            </a:r>
            <a:r>
              <a:rPr lang="en-US" altLang="zh-CN" dirty="0">
                <a:cs typeface="+mn-cs"/>
              </a:rPr>
              <a:t>P</a:t>
            </a:r>
            <a:r>
              <a:rPr lang="zh-CN" altLang="en-US" dirty="0">
                <a:cs typeface="+mn-cs"/>
              </a:rPr>
              <a:t>，有 </a:t>
            </a:r>
            <a:r>
              <a:rPr lang="en-US" altLang="zh-CN" dirty="0">
                <a:cs typeface="+mn-cs"/>
              </a:rPr>
              <a:t>P + O = P</a:t>
            </a:r>
            <a:endParaRPr lang="zh-CN" altLang="en-US" dirty="0">
              <a:cs typeface="+mn-cs"/>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101</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2095822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marL="342900" lvl="1" indent="-342900">
              <a:buClr>
                <a:schemeClr val="folHlink"/>
              </a:buClr>
              <a:buFont typeface="Wingdings" pitchFamily="2" charset="2"/>
              <a:buChar char="v"/>
            </a:pPr>
            <a:r>
              <a:rPr lang="zh-CN" altLang="en-US" sz="2800" dirty="0" smtClean="0">
                <a:solidFill>
                  <a:srgbClr val="FF0000"/>
                </a:solidFill>
              </a:rPr>
              <a:t>逆元：</a:t>
            </a:r>
            <a:r>
              <a:rPr lang="zh-CN" altLang="en-US" sz="2800" dirty="0" smtClean="0"/>
              <a:t>一</a:t>
            </a:r>
            <a:r>
              <a:rPr lang="zh-CN" altLang="en-US" sz="2800" dirty="0"/>
              <a:t>条垂直线与曲线相交于</a:t>
            </a:r>
            <a:r>
              <a:rPr lang="en-US" altLang="zh-CN" sz="2800" dirty="0" smtClean="0"/>
              <a:t>P=(</a:t>
            </a:r>
            <a:r>
              <a:rPr lang="en-US" altLang="zh-CN" sz="2800" dirty="0" err="1" smtClean="0"/>
              <a:t>x,y</a:t>
            </a:r>
            <a:r>
              <a:rPr lang="en-US" altLang="zh-CN" sz="2800" dirty="0"/>
              <a:t>)</a:t>
            </a:r>
            <a:r>
              <a:rPr lang="zh-CN" altLang="en-US" sz="2800" dirty="0"/>
              <a:t>和</a:t>
            </a:r>
            <a:r>
              <a:rPr lang="en-US" altLang="zh-CN" sz="2800" dirty="0" smtClean="0"/>
              <a:t>P'=(</a:t>
            </a:r>
            <a:r>
              <a:rPr lang="en-US" altLang="zh-CN" sz="2800" dirty="0"/>
              <a:t>x</a:t>
            </a:r>
            <a:r>
              <a:rPr lang="en-US" altLang="zh-CN" sz="2800" dirty="0" smtClean="0"/>
              <a:t>,-</a:t>
            </a:r>
            <a:r>
              <a:rPr lang="en-US" altLang="zh-CN" sz="2800" dirty="0"/>
              <a:t>y)</a:t>
            </a:r>
            <a:r>
              <a:rPr lang="zh-CN" altLang="en-US" sz="2800" dirty="0"/>
              <a:t>，也相交于无穷点</a:t>
            </a:r>
            <a:r>
              <a:rPr lang="en-US" altLang="zh-CN" sz="2800" dirty="0"/>
              <a:t>O</a:t>
            </a:r>
            <a:r>
              <a:rPr lang="zh-CN" altLang="en-US" sz="2800" dirty="0"/>
              <a:t>，有</a:t>
            </a:r>
            <a:r>
              <a:rPr lang="en-US" altLang="zh-CN" sz="2800" dirty="0" smtClean="0"/>
              <a:t>P+P'+O=O</a:t>
            </a:r>
            <a:r>
              <a:rPr lang="zh-CN" altLang="en-US" sz="2800" dirty="0" smtClean="0"/>
              <a:t>。即</a:t>
            </a:r>
            <a:r>
              <a:rPr lang="en-US" altLang="zh-CN" sz="2800" dirty="0" smtClean="0"/>
              <a:t>P=-P'</a:t>
            </a:r>
            <a:endParaRPr lang="zh-CN" altLang="en-US" sz="2800" dirty="0"/>
          </a:p>
          <a:p>
            <a:endParaRPr lang="en-US" altLang="zh-CN" dirty="0" smtClean="0"/>
          </a:p>
          <a:p>
            <a:r>
              <a:rPr lang="zh-CN" altLang="en-US" dirty="0" smtClean="0">
                <a:solidFill>
                  <a:srgbClr val="FF0000"/>
                </a:solidFill>
              </a:rPr>
              <a:t>单位元：</a:t>
            </a:r>
          </a:p>
          <a:p>
            <a:pPr lvl="1">
              <a:buNone/>
            </a:pPr>
            <a:r>
              <a:rPr lang="en-US" altLang="zh-CN" dirty="0" smtClean="0"/>
              <a:t>P+O=P</a:t>
            </a:r>
          </a:p>
          <a:p>
            <a:endParaRPr lang="zh-CN" altLang="en-US" dirty="0"/>
          </a:p>
        </p:txBody>
      </p:sp>
      <p:pic>
        <p:nvPicPr>
          <p:cNvPr id="70658" name="Picture 2"/>
          <p:cNvPicPr>
            <a:picLocks noChangeAspect="1" noChangeArrowheads="1"/>
          </p:cNvPicPr>
          <p:nvPr/>
        </p:nvPicPr>
        <p:blipFill>
          <a:blip r:embed="rId2" cstate="print"/>
          <a:srcRect/>
          <a:stretch>
            <a:fillRect/>
          </a:stretch>
        </p:blipFill>
        <p:spPr bwMode="auto">
          <a:xfrm>
            <a:off x="3851920" y="2355431"/>
            <a:ext cx="4083169" cy="3981302"/>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102</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8928050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加法：</a:t>
            </a:r>
            <a:endParaRPr lang="zh-CN" altLang="en-US" sz="2800" dirty="0" smtClean="0">
              <a:solidFill>
                <a:srgbClr val="FF0000"/>
              </a:solidFill>
            </a:endParaRPr>
          </a:p>
          <a:p>
            <a:pPr lvl="1"/>
            <a:r>
              <a:rPr lang="zh-CN" altLang="en-US" sz="2400" dirty="0" smtClean="0"/>
              <a:t>连接</a:t>
            </a:r>
            <a:r>
              <a:rPr lang="en-US" altLang="zh-CN" sz="2400" dirty="0" smtClean="0"/>
              <a:t>PQ</a:t>
            </a:r>
            <a:r>
              <a:rPr lang="zh-CN" altLang="en-US" dirty="0" smtClean="0"/>
              <a:t>做直线</a:t>
            </a:r>
            <a:endParaRPr lang="en-US" altLang="zh-CN" dirty="0" smtClean="0"/>
          </a:p>
          <a:p>
            <a:pPr lvl="1"/>
            <a:r>
              <a:rPr lang="zh-CN" altLang="en-US" dirty="0" smtClean="0"/>
              <a:t>得交点</a:t>
            </a:r>
            <a:r>
              <a:rPr lang="en-US" altLang="zh-CN" dirty="0" smtClean="0"/>
              <a:t>R'</a:t>
            </a:r>
          </a:p>
          <a:p>
            <a:pPr marL="457200" lvl="1" indent="0">
              <a:buNone/>
            </a:pPr>
            <a:r>
              <a:rPr lang="en-US" altLang="zh-CN" sz="2400" dirty="0" smtClean="0"/>
              <a:t>	P+Q+R'=O</a:t>
            </a:r>
            <a:endParaRPr lang="en-US" altLang="zh-CN" dirty="0"/>
          </a:p>
          <a:p>
            <a:pPr marL="457200" lvl="1" indent="0">
              <a:buNone/>
            </a:pPr>
            <a:r>
              <a:rPr lang="en-US" altLang="zh-CN" sz="2400" dirty="0" smtClean="0"/>
              <a:t>	P+Q=-R'</a:t>
            </a:r>
          </a:p>
          <a:p>
            <a:endParaRPr lang="zh-CN" altLang="en-US" dirty="0"/>
          </a:p>
        </p:txBody>
      </p:sp>
      <p:pic>
        <p:nvPicPr>
          <p:cNvPr id="6" name="Picture 4"/>
          <p:cNvPicPr>
            <a:picLocks noChangeAspect="1" noChangeArrowheads="1"/>
          </p:cNvPicPr>
          <p:nvPr/>
        </p:nvPicPr>
        <p:blipFill>
          <a:blip r:embed="rId3" cstate="print"/>
          <a:srcRect/>
          <a:stretch>
            <a:fillRect/>
          </a:stretch>
        </p:blipFill>
        <p:spPr bwMode="auto">
          <a:xfrm>
            <a:off x="3347864" y="1656080"/>
            <a:ext cx="4780953" cy="4133334"/>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103</a:t>
            </a:fld>
            <a:endParaRPr lang="en-US" altLang="zh-CN" dirty="0"/>
          </a:p>
        </p:txBody>
      </p:sp>
      <p:sp>
        <p:nvSpPr>
          <p:cNvPr id="8" name="流程图: 可选过程 7">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7"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8"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7827127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a:buNone/>
            </a:pPr>
            <a:r>
              <a:rPr lang="en-US" altLang="zh-CN" dirty="0" smtClean="0"/>
              <a:t>					y</a:t>
            </a:r>
            <a:r>
              <a:rPr lang="en-US" altLang="zh-CN" baseline="30000" dirty="0" smtClean="0"/>
              <a:t>2</a:t>
            </a:r>
            <a:r>
              <a:rPr lang="en-US" altLang="zh-CN" dirty="0" smtClean="0"/>
              <a:t>=x</a:t>
            </a:r>
            <a:r>
              <a:rPr lang="en-US" altLang="zh-CN" baseline="30000" dirty="0" smtClean="0"/>
              <a:t>3</a:t>
            </a:r>
            <a:r>
              <a:rPr lang="en-US" altLang="zh-CN" dirty="0" smtClean="0"/>
              <a:t>-x</a:t>
            </a:r>
            <a:endParaRPr lang="zh-CN" altLang="en-US" dirty="0"/>
          </a:p>
        </p:txBody>
      </p:sp>
      <p:pic>
        <p:nvPicPr>
          <p:cNvPr id="73731" name="Picture 3"/>
          <p:cNvPicPr>
            <a:picLocks noChangeAspect="1" noChangeArrowheads="1"/>
          </p:cNvPicPr>
          <p:nvPr/>
        </p:nvPicPr>
        <p:blipFill>
          <a:blip r:embed="rId2" cstate="print"/>
          <a:srcRect/>
          <a:stretch>
            <a:fillRect/>
          </a:stretch>
        </p:blipFill>
        <p:spPr bwMode="auto">
          <a:xfrm>
            <a:off x="179512" y="1988840"/>
            <a:ext cx="4188681" cy="2719774"/>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104</a:t>
            </a:fld>
            <a:endParaRPr lang="en-US" altLang="zh-CN" dirty="0"/>
          </a:p>
        </p:txBody>
      </p:sp>
      <p:pic>
        <p:nvPicPr>
          <p:cNvPr id="7" name="Picture 4"/>
          <p:cNvPicPr>
            <a:picLocks noChangeAspect="1" noChangeArrowheads="1"/>
          </p:cNvPicPr>
          <p:nvPr/>
        </p:nvPicPr>
        <p:blipFill>
          <a:blip r:embed="rId3" cstate="print"/>
          <a:srcRect/>
          <a:stretch>
            <a:fillRect/>
          </a:stretch>
        </p:blipFill>
        <p:spPr bwMode="auto">
          <a:xfrm>
            <a:off x="4631791" y="1988840"/>
            <a:ext cx="4188681" cy="2719774"/>
          </a:xfrm>
          <a:prstGeom prst="rect">
            <a:avLst/>
          </a:prstGeom>
          <a:noFill/>
          <a:ln w="9525">
            <a:noFill/>
            <a:miter lim="800000"/>
            <a:headEnd/>
            <a:tailEnd/>
          </a:ln>
          <a:effectLst/>
        </p:spPr>
      </p:pic>
      <p:sp>
        <p:nvSpPr>
          <p:cNvPr id="8" name="流程图: 可选过程 7">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7"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8"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349118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二倍</a:t>
            </a:r>
            <a:r>
              <a:rPr lang="zh-CN" altLang="en-US" dirty="0">
                <a:solidFill>
                  <a:srgbClr val="FF0000"/>
                </a:solidFill>
              </a:rPr>
              <a:t>：</a:t>
            </a:r>
            <a:endParaRPr lang="zh-CN" altLang="en-US" dirty="0" smtClean="0">
              <a:solidFill>
                <a:srgbClr val="FF0000"/>
              </a:solidFill>
            </a:endParaRPr>
          </a:p>
          <a:p>
            <a:pPr lvl="1">
              <a:buNone/>
            </a:pPr>
            <a:r>
              <a:rPr lang="zh-CN" altLang="en-US" dirty="0" smtClean="0"/>
              <a:t>过点</a:t>
            </a:r>
            <a:r>
              <a:rPr lang="en-US" altLang="zh-CN" dirty="0" smtClean="0"/>
              <a:t>P(x, y)</a:t>
            </a:r>
            <a:r>
              <a:rPr lang="zh-CN" altLang="en-US" dirty="0" smtClean="0"/>
              <a:t>的切线</a:t>
            </a:r>
          </a:p>
          <a:p>
            <a:pPr lvl="1">
              <a:buNone/>
            </a:pPr>
            <a:r>
              <a:rPr lang="en-US" altLang="zh-CN" dirty="0" smtClean="0"/>
              <a:t>P+P+R'=O</a:t>
            </a:r>
          </a:p>
          <a:p>
            <a:pPr lvl="1">
              <a:buNone/>
            </a:pPr>
            <a:r>
              <a:rPr lang="en-US" altLang="zh-CN" dirty="0" smtClean="0"/>
              <a:t>P+P=2P=-R'</a:t>
            </a:r>
          </a:p>
          <a:p>
            <a:endParaRPr lang="zh-CN" altLang="en-US" dirty="0"/>
          </a:p>
        </p:txBody>
      </p:sp>
      <p:pic>
        <p:nvPicPr>
          <p:cNvPr id="6" name="Picture 4"/>
          <p:cNvPicPr>
            <a:picLocks noChangeAspect="1" noChangeArrowheads="1"/>
          </p:cNvPicPr>
          <p:nvPr/>
        </p:nvPicPr>
        <p:blipFill>
          <a:blip r:embed="rId2" cstate="print"/>
          <a:srcRect/>
          <a:stretch>
            <a:fillRect/>
          </a:stretch>
        </p:blipFill>
        <p:spPr bwMode="auto">
          <a:xfrm>
            <a:off x="3779912" y="1484784"/>
            <a:ext cx="4686300" cy="410527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105</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6071826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kumimoji="1" lang="zh-CN" altLang="en-US" dirty="0" smtClean="0">
                <a:solidFill>
                  <a:srgbClr val="FF0000"/>
                </a:solidFill>
              </a:rPr>
              <a:t>数乘，多次累加：</a:t>
            </a:r>
            <a:endParaRPr kumimoji="1" lang="en-US" altLang="zh-CN" dirty="0" smtClean="0">
              <a:solidFill>
                <a:srgbClr val="FF0000"/>
              </a:solidFill>
            </a:endParaRPr>
          </a:p>
          <a:p>
            <a:pPr marL="0" indent="0">
              <a:buNone/>
            </a:pPr>
            <a:r>
              <a:rPr kumimoji="1" lang="en-US" altLang="zh-CN" dirty="0"/>
              <a:t> </a:t>
            </a:r>
            <a:r>
              <a:rPr kumimoji="1" lang="en-US" altLang="zh-CN" dirty="0" smtClean="0"/>
              <a:t> </a:t>
            </a:r>
            <a:r>
              <a:rPr kumimoji="1" lang="en-US" altLang="zh-CN" dirty="0" err="1" smtClean="0"/>
              <a:t>kP</a:t>
            </a:r>
            <a:r>
              <a:rPr kumimoji="1" lang="en-US" altLang="zh-CN" dirty="0" smtClean="0"/>
              <a:t>=P+…+P</a:t>
            </a:r>
          </a:p>
        </p:txBody>
      </p:sp>
      <p:pic>
        <p:nvPicPr>
          <p:cNvPr id="6" name="Picture 4"/>
          <p:cNvPicPr>
            <a:picLocks noChangeAspect="1" noChangeArrowheads="1"/>
          </p:cNvPicPr>
          <p:nvPr/>
        </p:nvPicPr>
        <p:blipFill>
          <a:blip r:embed="rId2" cstate="print"/>
          <a:srcRect/>
          <a:stretch>
            <a:fillRect/>
          </a:stretch>
        </p:blipFill>
        <p:spPr bwMode="auto">
          <a:xfrm>
            <a:off x="3707904" y="1521208"/>
            <a:ext cx="4629150" cy="4095750"/>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106</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51106155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数学描述</a:t>
            </a:r>
            <a:endParaRPr lang="zh-CN" altLang="en-US" dirty="0"/>
          </a:p>
        </p:txBody>
      </p:sp>
      <p:sp>
        <p:nvSpPr>
          <p:cNvPr id="3" name="内容占位符 2"/>
          <p:cNvSpPr>
            <a:spLocks noGrp="1"/>
          </p:cNvSpPr>
          <p:nvPr>
            <p:ph idx="1"/>
          </p:nvPr>
        </p:nvSpPr>
        <p:spPr/>
        <p:txBody>
          <a:bodyPr/>
          <a:lstStyle/>
          <a:p>
            <a:pPr>
              <a:buNone/>
            </a:pPr>
            <a:r>
              <a:rPr lang="en-US" altLang="zh-CN" dirty="0" smtClean="0"/>
              <a:t>PQ</a:t>
            </a:r>
            <a:r>
              <a:rPr lang="zh-CN" altLang="en-US" dirty="0" smtClean="0"/>
              <a:t>直线</a:t>
            </a:r>
            <a:r>
              <a:rPr lang="en-US" altLang="zh-CN" dirty="0" smtClean="0"/>
              <a:t>g: y=</a:t>
            </a:r>
            <a:r>
              <a:rPr lang="en-US" altLang="zh-CN" dirty="0" smtClean="0">
                <a:sym typeface="Symbol"/>
              </a:rPr>
              <a:t></a:t>
            </a:r>
            <a:r>
              <a:rPr lang="en-US" altLang="zh-CN" dirty="0" smtClean="0"/>
              <a:t>x+y</a:t>
            </a:r>
            <a:r>
              <a:rPr lang="en-US" altLang="zh-CN" baseline="-25000" dirty="0" smtClean="0"/>
              <a:t>0</a:t>
            </a:r>
          </a:p>
          <a:p>
            <a:pPr>
              <a:buNone/>
            </a:pPr>
            <a:r>
              <a:rPr lang="en-US" altLang="zh-CN" dirty="0" smtClean="0"/>
              <a:t>	</a:t>
            </a:r>
            <a:r>
              <a:rPr lang="en-US" altLang="zh-CN" dirty="0" smtClean="0">
                <a:sym typeface="Symbol"/>
              </a:rPr>
              <a:t></a:t>
            </a:r>
            <a:r>
              <a:rPr lang="en-US" altLang="zh-CN" dirty="0" smtClean="0"/>
              <a:t>=(</a:t>
            </a:r>
            <a:r>
              <a:rPr lang="en-US" altLang="zh-CN" dirty="0" err="1" smtClean="0"/>
              <a:t>y</a:t>
            </a:r>
            <a:r>
              <a:rPr lang="en-US" altLang="zh-CN" baseline="-25000" dirty="0" err="1" smtClean="0"/>
              <a:t>Q</a:t>
            </a:r>
            <a:r>
              <a:rPr lang="en-US" altLang="zh-CN" dirty="0" err="1" smtClean="0"/>
              <a:t>-y</a:t>
            </a:r>
            <a:r>
              <a:rPr lang="en-US" altLang="zh-CN" baseline="-25000" dirty="0" err="1" smtClean="0"/>
              <a:t>P</a:t>
            </a:r>
            <a:r>
              <a:rPr lang="en-US" altLang="zh-CN" dirty="0" smtClean="0"/>
              <a:t>)/(</a:t>
            </a:r>
            <a:r>
              <a:rPr lang="en-US" altLang="zh-CN" dirty="0" err="1" smtClean="0"/>
              <a:t>x</a:t>
            </a:r>
            <a:r>
              <a:rPr lang="en-US" altLang="zh-CN" baseline="-25000" dirty="0" err="1" smtClean="0"/>
              <a:t>Q</a:t>
            </a:r>
            <a:r>
              <a:rPr lang="en-US" altLang="zh-CN" dirty="0" err="1" smtClean="0"/>
              <a:t>-x</a:t>
            </a:r>
            <a:r>
              <a:rPr lang="en-US" altLang="zh-CN" baseline="-25000" dirty="0" err="1" smtClean="0"/>
              <a:t>P</a:t>
            </a:r>
            <a:r>
              <a:rPr lang="en-US" altLang="zh-CN" dirty="0" smtClean="0"/>
              <a:t>)</a:t>
            </a:r>
            <a:endParaRPr lang="zh-CN" altLang="en-US" dirty="0" smtClean="0"/>
          </a:p>
          <a:p>
            <a:pPr>
              <a:buNone/>
            </a:pPr>
            <a:r>
              <a:rPr lang="en-US" altLang="zh-CN" dirty="0" smtClean="0"/>
              <a:t>	y</a:t>
            </a:r>
            <a:r>
              <a:rPr lang="en-US" altLang="zh-CN" baseline="-25000" dirty="0" smtClean="0"/>
              <a:t>0</a:t>
            </a:r>
            <a:r>
              <a:rPr lang="en-US" altLang="zh-CN" dirty="0" smtClean="0"/>
              <a:t>=</a:t>
            </a:r>
            <a:r>
              <a:rPr lang="en-US" altLang="zh-CN" dirty="0" err="1" smtClean="0"/>
              <a:t>y</a:t>
            </a:r>
            <a:r>
              <a:rPr lang="en-US" altLang="zh-CN" baseline="-25000" dirty="0" err="1" smtClean="0"/>
              <a:t>P</a:t>
            </a:r>
            <a:r>
              <a:rPr lang="en-US" altLang="zh-CN" dirty="0" smtClean="0"/>
              <a:t>-</a:t>
            </a:r>
            <a:r>
              <a:rPr lang="en-US" altLang="zh-CN" dirty="0" smtClean="0">
                <a:sym typeface="Symbol"/>
              </a:rPr>
              <a:t></a:t>
            </a:r>
            <a:r>
              <a:rPr lang="en-US" altLang="zh-CN" dirty="0" err="1" smtClean="0"/>
              <a:t>x</a:t>
            </a:r>
            <a:r>
              <a:rPr lang="en-US" altLang="zh-CN" baseline="-25000" dirty="0" err="1" smtClean="0"/>
              <a:t>P</a:t>
            </a:r>
            <a:endParaRPr lang="zh-CN" altLang="en-US" baseline="-25000" dirty="0" smtClean="0"/>
          </a:p>
          <a:p>
            <a:pPr>
              <a:buNone/>
            </a:pPr>
            <a:endParaRPr lang="en-US" altLang="zh-CN" sz="2400" dirty="0" smtClean="0"/>
          </a:p>
          <a:p>
            <a:pPr>
              <a:buNone/>
            </a:pPr>
            <a:r>
              <a:rPr lang="zh-CN" altLang="en-US" dirty="0" smtClean="0"/>
              <a:t>与曲线相交：</a:t>
            </a:r>
          </a:p>
          <a:p>
            <a:pPr>
              <a:buNone/>
            </a:pPr>
            <a:r>
              <a:rPr lang="en-US" altLang="zh-CN" dirty="0" smtClean="0"/>
              <a:t>	</a:t>
            </a:r>
            <a:r>
              <a:rPr lang="zh-CN" altLang="en-US" dirty="0" smtClean="0"/>
              <a:t>(</a:t>
            </a:r>
            <a:r>
              <a:rPr lang="en-US" altLang="zh-CN" dirty="0" smtClean="0">
                <a:sym typeface="Symbol"/>
              </a:rPr>
              <a:t></a:t>
            </a:r>
            <a:r>
              <a:rPr lang="en-US" altLang="zh-CN" dirty="0" smtClean="0"/>
              <a:t>x+y</a:t>
            </a:r>
            <a:r>
              <a:rPr lang="en-US" altLang="zh-CN" baseline="-25000" dirty="0" smtClean="0"/>
              <a:t>0</a:t>
            </a:r>
            <a:r>
              <a:rPr lang="en-US" altLang="zh-CN" dirty="0" smtClean="0"/>
              <a:t>)</a:t>
            </a:r>
            <a:r>
              <a:rPr lang="en-US" altLang="zh-CN" baseline="30000" dirty="0" smtClean="0"/>
              <a:t>2</a:t>
            </a:r>
            <a:r>
              <a:rPr lang="en-US" altLang="zh-CN" dirty="0" smtClean="0"/>
              <a:t>=x</a:t>
            </a:r>
            <a:r>
              <a:rPr lang="en-US" altLang="zh-CN" baseline="30000" dirty="0" smtClean="0"/>
              <a:t>3</a:t>
            </a:r>
            <a:r>
              <a:rPr lang="en-US" altLang="zh-CN" dirty="0" smtClean="0"/>
              <a:t>+ax+b</a:t>
            </a:r>
            <a:endParaRPr lang="zh-CN" altLang="en-US" dirty="0" smtClean="0"/>
          </a:p>
          <a:p>
            <a:pPr>
              <a:buNone/>
            </a:pPr>
            <a:endParaRPr lang="en-US" altLang="zh-CN" sz="2400" dirty="0" smtClean="0"/>
          </a:p>
          <a:p>
            <a:pPr>
              <a:buNone/>
            </a:pPr>
            <a:r>
              <a:rPr lang="en-US" altLang="zh-CN" dirty="0" smtClean="0"/>
              <a:t>R</a:t>
            </a:r>
            <a:r>
              <a:rPr lang="zh-CN" altLang="en-US" dirty="0" smtClean="0"/>
              <a:t>点坐标：</a:t>
            </a:r>
            <a:endParaRPr lang="en-US" altLang="zh-CN" dirty="0" smtClean="0"/>
          </a:p>
          <a:p>
            <a:pPr>
              <a:buNone/>
            </a:pPr>
            <a:r>
              <a:rPr lang="en-US" altLang="zh-CN" dirty="0" smtClean="0"/>
              <a:t>	</a:t>
            </a:r>
            <a:r>
              <a:rPr lang="en-US" altLang="zh-CN" dirty="0" err="1" smtClean="0"/>
              <a:t>x</a:t>
            </a:r>
            <a:r>
              <a:rPr lang="en-US" altLang="zh-CN" baseline="-25000" dirty="0" err="1" smtClean="0"/>
              <a:t>R</a:t>
            </a:r>
            <a:r>
              <a:rPr lang="en-US" altLang="zh-CN" dirty="0" smtClean="0"/>
              <a:t>=</a:t>
            </a:r>
            <a:r>
              <a:rPr lang="en-US" altLang="zh-CN" dirty="0" smtClean="0">
                <a:sym typeface="Symbol"/>
              </a:rPr>
              <a:t></a:t>
            </a:r>
            <a:r>
              <a:rPr lang="en-US" altLang="zh-CN" baseline="30000" dirty="0" smtClean="0"/>
              <a:t>2</a:t>
            </a:r>
            <a:r>
              <a:rPr lang="en-US" altLang="zh-CN" dirty="0" smtClean="0"/>
              <a:t>-x</a:t>
            </a:r>
            <a:r>
              <a:rPr lang="en-US" altLang="zh-CN" baseline="-25000" dirty="0" smtClean="0"/>
              <a:t>P</a:t>
            </a:r>
            <a:r>
              <a:rPr lang="en-US" altLang="zh-CN" dirty="0" smtClean="0"/>
              <a:t>-x</a:t>
            </a:r>
            <a:r>
              <a:rPr lang="en-US" altLang="zh-CN" baseline="-25000" dirty="0" smtClean="0"/>
              <a:t>Q</a:t>
            </a:r>
          </a:p>
          <a:p>
            <a:pPr>
              <a:buNone/>
            </a:pPr>
            <a:r>
              <a:rPr lang="en-US" altLang="zh-CN" dirty="0" smtClean="0"/>
              <a:t>	</a:t>
            </a:r>
            <a:r>
              <a:rPr lang="en-US" altLang="zh-CN" dirty="0" err="1" smtClean="0"/>
              <a:t>y</a:t>
            </a:r>
            <a:r>
              <a:rPr lang="en-US" altLang="zh-CN" baseline="-25000" dirty="0" err="1" smtClean="0"/>
              <a:t>R</a:t>
            </a:r>
            <a:r>
              <a:rPr lang="en-US" altLang="zh-CN" dirty="0" smtClean="0"/>
              <a:t>=-(</a:t>
            </a:r>
            <a:r>
              <a:rPr lang="en-US" altLang="zh-CN" dirty="0" smtClean="0">
                <a:sym typeface="Symbol"/>
              </a:rPr>
              <a:t></a:t>
            </a:r>
            <a:r>
              <a:rPr lang="en-US" altLang="zh-CN" dirty="0" smtClean="0"/>
              <a:t>x</a:t>
            </a:r>
            <a:r>
              <a:rPr lang="en-US" altLang="zh-CN" baseline="-25000" dirty="0" smtClean="0"/>
              <a:t>R</a:t>
            </a:r>
            <a:r>
              <a:rPr lang="en-US" altLang="zh-CN" dirty="0" smtClean="0"/>
              <a:t>+y</a:t>
            </a:r>
            <a:r>
              <a:rPr lang="en-US" altLang="zh-CN" baseline="-25000" dirty="0" smtClean="0"/>
              <a:t>0</a:t>
            </a:r>
            <a:r>
              <a:rPr lang="en-US" altLang="zh-CN" dirty="0" smtClean="0"/>
              <a:t>)</a:t>
            </a:r>
            <a:endParaRPr lang="zh-CN" altLang="en-US" dirty="0" smtClean="0"/>
          </a:p>
        </p:txBody>
      </p:sp>
      <p:pic>
        <p:nvPicPr>
          <p:cNvPr id="6" name="Picture 6"/>
          <p:cNvPicPr>
            <a:picLocks noChangeAspect="1" noChangeArrowheads="1"/>
          </p:cNvPicPr>
          <p:nvPr/>
        </p:nvPicPr>
        <p:blipFill>
          <a:blip r:embed="rId2" cstate="print"/>
          <a:srcRect/>
          <a:stretch>
            <a:fillRect/>
          </a:stretch>
        </p:blipFill>
        <p:spPr bwMode="auto">
          <a:xfrm>
            <a:off x="4058327" y="1196751"/>
            <a:ext cx="4638675" cy="4219575"/>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107</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759844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dirty="0" smtClean="0"/>
              <a:t>切线</a:t>
            </a:r>
            <a:r>
              <a:rPr lang="en-US" altLang="zh-CN" dirty="0" err="1" smtClean="0"/>
              <a:t>g：y</a:t>
            </a:r>
            <a:r>
              <a:rPr lang="en-US" altLang="zh-CN" dirty="0" smtClean="0"/>
              <a:t>=sx+y</a:t>
            </a:r>
            <a:r>
              <a:rPr lang="en-US" altLang="zh-CN" baseline="-25000" dirty="0" smtClean="0"/>
              <a:t>0</a:t>
            </a:r>
          </a:p>
          <a:p>
            <a:pPr>
              <a:buNone/>
            </a:pPr>
            <a:r>
              <a:rPr lang="en-US" altLang="zh-CN" dirty="0" smtClean="0"/>
              <a:t>	s=</a:t>
            </a:r>
            <a:r>
              <a:rPr lang="en-US" altLang="zh-CN" dirty="0" err="1" smtClean="0"/>
              <a:t>dy</a:t>
            </a:r>
            <a:r>
              <a:rPr lang="en-US" altLang="zh-CN" dirty="0" smtClean="0"/>
              <a:t>/</a:t>
            </a:r>
            <a:r>
              <a:rPr lang="en-US" altLang="zh-CN" dirty="0" err="1" smtClean="0"/>
              <a:t>dx</a:t>
            </a:r>
            <a:endParaRPr lang="en-US" altLang="zh-CN" dirty="0" smtClean="0"/>
          </a:p>
          <a:p>
            <a:pPr>
              <a:buNone/>
            </a:pPr>
            <a:r>
              <a:rPr lang="en-US" altLang="zh-CN" dirty="0" smtClean="0"/>
              <a:t>	 =(3x</a:t>
            </a:r>
            <a:r>
              <a:rPr lang="en-US" altLang="zh-CN" baseline="-25000" dirty="0" smtClean="0"/>
              <a:t>p</a:t>
            </a:r>
            <a:r>
              <a:rPr lang="en-US" altLang="zh-CN" baseline="30000" dirty="0" smtClean="0"/>
              <a:t>2</a:t>
            </a:r>
            <a:r>
              <a:rPr lang="en-US" altLang="zh-CN" dirty="0" smtClean="0"/>
              <a:t>+a)/(2y</a:t>
            </a:r>
            <a:r>
              <a:rPr lang="en-US" altLang="zh-CN" baseline="-25000" dirty="0" smtClean="0"/>
              <a:t>p</a:t>
            </a:r>
            <a:r>
              <a:rPr lang="en-US" altLang="zh-CN" dirty="0" smtClean="0"/>
              <a:t>)</a:t>
            </a:r>
          </a:p>
          <a:p>
            <a:pPr>
              <a:buNone/>
            </a:pPr>
            <a:r>
              <a:rPr lang="en-US" altLang="zh-CN" dirty="0" smtClean="0"/>
              <a:t>	y</a:t>
            </a:r>
            <a:r>
              <a:rPr lang="en-US" altLang="zh-CN" baseline="-25000" dirty="0" smtClean="0"/>
              <a:t>0</a:t>
            </a:r>
            <a:r>
              <a:rPr lang="en-US" altLang="zh-CN" dirty="0" smtClean="0"/>
              <a:t>=</a:t>
            </a:r>
            <a:r>
              <a:rPr lang="en-US" altLang="zh-CN" dirty="0" err="1" smtClean="0"/>
              <a:t>y</a:t>
            </a:r>
            <a:r>
              <a:rPr lang="en-US" altLang="zh-CN" baseline="-25000" dirty="0" err="1" smtClean="0"/>
              <a:t>p</a:t>
            </a:r>
            <a:r>
              <a:rPr lang="en-US" altLang="zh-CN" dirty="0" err="1" smtClean="0"/>
              <a:t>-sx</a:t>
            </a:r>
            <a:r>
              <a:rPr lang="en-US" altLang="zh-CN" baseline="-25000" dirty="0" err="1" smtClean="0"/>
              <a:t>p</a:t>
            </a:r>
            <a:endParaRPr lang="en-US" altLang="zh-CN" baseline="-25000" dirty="0" smtClean="0"/>
          </a:p>
          <a:p>
            <a:pPr>
              <a:buNone/>
            </a:pPr>
            <a:endParaRPr lang="en-US" altLang="zh-CN" dirty="0" smtClean="0"/>
          </a:p>
          <a:p>
            <a:pPr>
              <a:buNone/>
            </a:pPr>
            <a:r>
              <a:rPr lang="zh-CN" altLang="en-US" dirty="0" smtClean="0"/>
              <a:t>与曲线相交：</a:t>
            </a:r>
          </a:p>
          <a:p>
            <a:pPr>
              <a:buNone/>
            </a:pPr>
            <a:r>
              <a:rPr lang="zh-CN" altLang="en-US" dirty="0" smtClean="0"/>
              <a:t> </a:t>
            </a:r>
            <a:r>
              <a:rPr lang="en-US" altLang="zh-CN" dirty="0" smtClean="0"/>
              <a:t>	</a:t>
            </a:r>
            <a:r>
              <a:rPr lang="zh-CN" altLang="en-US" dirty="0" smtClean="0"/>
              <a:t>(</a:t>
            </a:r>
            <a:r>
              <a:rPr lang="en-US" altLang="zh-CN" dirty="0" smtClean="0"/>
              <a:t>sx+y</a:t>
            </a:r>
            <a:r>
              <a:rPr lang="en-US" altLang="zh-CN" baseline="-25000" dirty="0" smtClean="0"/>
              <a:t>0</a:t>
            </a:r>
            <a:r>
              <a:rPr lang="en-US" altLang="zh-CN" dirty="0" smtClean="0"/>
              <a:t>)</a:t>
            </a:r>
            <a:r>
              <a:rPr lang="en-US" altLang="zh-CN" baseline="30000" dirty="0" smtClean="0"/>
              <a:t>2</a:t>
            </a:r>
            <a:r>
              <a:rPr lang="en-US" altLang="zh-CN" dirty="0" smtClean="0"/>
              <a:t>=x</a:t>
            </a:r>
            <a:r>
              <a:rPr lang="en-US" altLang="zh-CN" baseline="30000" dirty="0" smtClean="0"/>
              <a:t>3</a:t>
            </a:r>
            <a:r>
              <a:rPr lang="en-US" altLang="zh-CN" dirty="0" smtClean="0"/>
              <a:t>+ax+b</a:t>
            </a:r>
          </a:p>
          <a:p>
            <a:pPr>
              <a:buNone/>
            </a:pPr>
            <a:endParaRPr lang="en-US" altLang="zh-CN" dirty="0" smtClean="0"/>
          </a:p>
          <a:p>
            <a:pPr>
              <a:buNone/>
            </a:pPr>
            <a:r>
              <a:rPr lang="en-US" altLang="zh-CN" dirty="0" smtClean="0"/>
              <a:t>R</a:t>
            </a:r>
            <a:r>
              <a:rPr lang="zh-CN" altLang="en-US" dirty="0" smtClean="0"/>
              <a:t>点坐标：</a:t>
            </a:r>
            <a:endParaRPr lang="en-US" altLang="zh-CN" dirty="0" smtClean="0"/>
          </a:p>
          <a:p>
            <a:pPr>
              <a:buNone/>
            </a:pPr>
            <a:r>
              <a:rPr lang="en-US" altLang="zh-CN" dirty="0" smtClean="0"/>
              <a:t>	</a:t>
            </a:r>
            <a:r>
              <a:rPr lang="en-US" altLang="zh-CN" dirty="0" err="1" smtClean="0"/>
              <a:t>x</a:t>
            </a:r>
            <a:r>
              <a:rPr lang="en-US" altLang="zh-CN" baseline="-25000" dirty="0" err="1" smtClean="0"/>
              <a:t>R</a:t>
            </a:r>
            <a:r>
              <a:rPr lang="en-US" altLang="zh-CN" dirty="0" smtClean="0"/>
              <a:t>=s</a:t>
            </a:r>
            <a:r>
              <a:rPr lang="en-US" altLang="zh-CN" baseline="30000" dirty="0" smtClean="0"/>
              <a:t>2</a:t>
            </a:r>
            <a:r>
              <a:rPr lang="en-US" altLang="zh-CN" dirty="0" smtClean="0"/>
              <a:t>-2x</a:t>
            </a:r>
            <a:r>
              <a:rPr lang="en-US" altLang="zh-CN" baseline="-25000" dirty="0" smtClean="0"/>
              <a:t>P</a:t>
            </a:r>
          </a:p>
          <a:p>
            <a:pPr>
              <a:buNone/>
            </a:pPr>
            <a:r>
              <a:rPr lang="en-US" altLang="zh-CN" dirty="0" smtClean="0"/>
              <a:t>	</a:t>
            </a:r>
            <a:r>
              <a:rPr lang="en-US" altLang="zh-CN" dirty="0" err="1" smtClean="0"/>
              <a:t>y</a:t>
            </a:r>
            <a:r>
              <a:rPr lang="en-US" altLang="zh-CN" baseline="-25000" dirty="0" err="1" smtClean="0"/>
              <a:t>R</a:t>
            </a:r>
            <a:r>
              <a:rPr lang="en-US" altLang="zh-CN" dirty="0" smtClean="0"/>
              <a:t>=-(sx</a:t>
            </a:r>
            <a:r>
              <a:rPr lang="en-US" altLang="zh-CN" baseline="-25000" dirty="0" smtClean="0"/>
              <a:t>R</a:t>
            </a:r>
            <a:r>
              <a:rPr lang="en-US" altLang="zh-CN" dirty="0" smtClean="0"/>
              <a:t>+y</a:t>
            </a:r>
            <a:r>
              <a:rPr lang="en-US" altLang="zh-CN" baseline="-25000" dirty="0" smtClean="0"/>
              <a:t>0</a:t>
            </a:r>
            <a:r>
              <a:rPr lang="en-US" altLang="zh-CN" dirty="0" smtClean="0"/>
              <a:t>)</a:t>
            </a:r>
          </a:p>
        </p:txBody>
      </p:sp>
      <p:pic>
        <p:nvPicPr>
          <p:cNvPr id="8" name="Picture 4"/>
          <p:cNvPicPr>
            <a:picLocks noChangeAspect="1" noChangeArrowheads="1"/>
          </p:cNvPicPr>
          <p:nvPr/>
        </p:nvPicPr>
        <p:blipFill>
          <a:blip r:embed="rId2" cstate="print"/>
          <a:srcRect/>
          <a:stretch>
            <a:fillRect/>
          </a:stretch>
        </p:blipFill>
        <p:spPr bwMode="auto">
          <a:xfrm>
            <a:off x="3857620" y="1785926"/>
            <a:ext cx="4686300" cy="4095750"/>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108</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27358029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有限域上的椭圆曲线</a:t>
            </a:r>
            <a:endParaRPr lang="zh-CN" altLang="en-US" dirty="0"/>
          </a:p>
        </p:txBody>
      </p:sp>
      <p:sp>
        <p:nvSpPr>
          <p:cNvPr id="3" name="内容占位符 2"/>
          <p:cNvSpPr>
            <a:spLocks noGrp="1"/>
          </p:cNvSpPr>
          <p:nvPr>
            <p:ph idx="1"/>
          </p:nvPr>
        </p:nvSpPr>
        <p:spPr/>
        <p:txBody>
          <a:bodyPr/>
          <a:lstStyle/>
          <a:p>
            <a:r>
              <a:rPr lang="zh-CN" altLang="en-US" dirty="0" smtClean="0"/>
              <a:t>可以将椭圆曲线定义于有限域</a:t>
            </a:r>
            <a:r>
              <a:rPr lang="en-US" altLang="zh-CN" dirty="0" smtClean="0"/>
              <a:t>GF</a:t>
            </a:r>
            <a:r>
              <a:rPr lang="en-US" altLang="zh-CN" baseline="-25000" dirty="0" smtClean="0"/>
              <a:t>P</a:t>
            </a:r>
            <a:r>
              <a:rPr lang="zh-CN" altLang="en-US" dirty="0" smtClean="0"/>
              <a:t>上：</a:t>
            </a:r>
          </a:p>
          <a:p>
            <a:pPr>
              <a:buNone/>
            </a:pPr>
            <a:r>
              <a:rPr lang="zh-CN" altLang="en-US" dirty="0" smtClean="0"/>
              <a:t>       </a:t>
            </a:r>
            <a:r>
              <a:rPr lang="en-US" altLang="zh-CN" dirty="0" smtClean="0"/>
              <a:t>		y</a:t>
            </a:r>
            <a:r>
              <a:rPr lang="en-US" altLang="zh-CN" baseline="30000" dirty="0" smtClean="0"/>
              <a:t>2</a:t>
            </a:r>
            <a:r>
              <a:rPr lang="en-US" altLang="zh-CN" dirty="0" smtClean="0"/>
              <a:t>=x</a:t>
            </a:r>
            <a:r>
              <a:rPr lang="en-US" altLang="zh-CN" baseline="30000" dirty="0" smtClean="0"/>
              <a:t>3</a:t>
            </a:r>
            <a:r>
              <a:rPr lang="en-US" altLang="zh-CN" dirty="0" smtClean="0"/>
              <a:t>+ax+b mod p</a:t>
            </a:r>
          </a:p>
          <a:p>
            <a:pPr lvl="1">
              <a:buNone/>
            </a:pPr>
            <a:r>
              <a:rPr lang="en-US" altLang="zh-CN" dirty="0" smtClean="0"/>
              <a:t>p</a:t>
            </a:r>
            <a:r>
              <a:rPr lang="zh-CN" altLang="en-US" dirty="0" smtClean="0"/>
              <a:t>是一个素数，并且</a:t>
            </a:r>
          </a:p>
          <a:p>
            <a:pPr lvl="1">
              <a:buNone/>
            </a:pPr>
            <a:r>
              <a:rPr lang="zh-CN" altLang="en-US" dirty="0" smtClean="0"/>
              <a:t>{0，1，…，</a:t>
            </a:r>
            <a:r>
              <a:rPr lang="en-US" altLang="zh-CN" dirty="0" smtClean="0"/>
              <a:t>p-1}</a:t>
            </a:r>
            <a:r>
              <a:rPr lang="zh-CN" altLang="en-US" dirty="0" smtClean="0"/>
              <a:t>是模</a:t>
            </a:r>
            <a:r>
              <a:rPr lang="en-US" altLang="zh-CN" dirty="0" smtClean="0"/>
              <a:t>p</a:t>
            </a:r>
            <a:r>
              <a:rPr lang="zh-CN" altLang="en-US" dirty="0" smtClean="0"/>
              <a:t>加的交换群</a:t>
            </a:r>
            <a:r>
              <a:rPr lang="en-US" altLang="zh-CN" dirty="0" smtClean="0"/>
              <a:t>(</a:t>
            </a:r>
            <a:r>
              <a:rPr lang="en-US" altLang="zh-CN" dirty="0" err="1" smtClean="0"/>
              <a:t>Abelian</a:t>
            </a:r>
            <a:r>
              <a:rPr lang="en-US" altLang="zh-CN" dirty="0" smtClean="0"/>
              <a:t>)</a:t>
            </a:r>
            <a:r>
              <a:rPr lang="zh-CN" altLang="en-US" dirty="0" smtClean="0"/>
              <a:t> ；</a:t>
            </a:r>
          </a:p>
          <a:p>
            <a:pPr lvl="1">
              <a:buNone/>
            </a:pPr>
            <a:r>
              <a:rPr lang="zh-CN" altLang="en-US" dirty="0" smtClean="0"/>
              <a:t>{1，…， </a:t>
            </a:r>
            <a:r>
              <a:rPr lang="en-US" altLang="zh-CN" dirty="0" smtClean="0"/>
              <a:t>p-1}</a:t>
            </a:r>
            <a:r>
              <a:rPr lang="zh-CN" altLang="en-US" dirty="0" smtClean="0"/>
              <a:t>是模</a:t>
            </a:r>
            <a:r>
              <a:rPr lang="en-US" altLang="zh-CN" dirty="0" smtClean="0"/>
              <a:t>p</a:t>
            </a:r>
            <a:r>
              <a:rPr lang="zh-CN" altLang="en-US" dirty="0" smtClean="0"/>
              <a:t>乘的交换群</a:t>
            </a:r>
          </a:p>
          <a:p>
            <a:endParaRPr lang="en-US" altLang="zh-CN" dirty="0" smtClean="0"/>
          </a:p>
          <a:p>
            <a:r>
              <a:rPr lang="zh-CN" altLang="en-US" dirty="0" smtClean="0"/>
              <a:t>椭圆曲线密码使用变量和参数都在有限域上的椭圆曲线</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109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8763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solidFill>
                  <a:srgbClr val="FF0000"/>
                </a:solidFill>
              </a:rPr>
              <a:t>即保密又认证：</a:t>
            </a:r>
            <a:r>
              <a:rPr lang="zh-CN" altLang="en-US" sz="2400" dirty="0" smtClean="0"/>
              <a:t>把保密</a:t>
            </a:r>
            <a:r>
              <a:rPr lang="zh-CN" altLang="en-US" sz="2400" dirty="0"/>
              <a:t>和</a:t>
            </a:r>
            <a:r>
              <a:rPr lang="zh-CN" altLang="en-US" sz="2400" dirty="0" smtClean="0"/>
              <a:t>认证过程结合起来</a:t>
            </a:r>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endParaRPr lang="en-US" altLang="zh-CN" sz="2400" dirty="0" smtClean="0"/>
          </a:p>
          <a:p>
            <a:endParaRPr lang="en-US" altLang="zh-CN" sz="2400" dirty="0"/>
          </a:p>
          <a:p>
            <a:r>
              <a:rPr lang="zh-CN" altLang="en-US" sz="2400" dirty="0">
                <a:solidFill>
                  <a:srgbClr val="FF0000"/>
                </a:solidFill>
              </a:rPr>
              <a:t>密钥交换</a:t>
            </a:r>
            <a:r>
              <a:rPr lang="zh-CN" altLang="en-US" sz="2400" dirty="0" smtClean="0">
                <a:solidFill>
                  <a:srgbClr val="FF0000"/>
                </a:solidFill>
              </a:rPr>
              <a:t>：</a:t>
            </a:r>
            <a:r>
              <a:rPr lang="zh-CN" altLang="en-US" sz="2400" dirty="0" smtClean="0"/>
              <a:t>例如</a:t>
            </a:r>
            <a:r>
              <a:rPr lang="en-US" altLang="zh-CN" sz="2400" dirty="0" err="1" smtClean="0"/>
              <a:t>Diffie</a:t>
            </a:r>
            <a:r>
              <a:rPr lang="en-US" altLang="zh-CN" sz="2400" dirty="0" smtClean="0"/>
              <a:t>-Hellman</a:t>
            </a:r>
            <a:endParaRPr lang="zh-CN" altLang="en-US" sz="2400" dirty="0"/>
          </a:p>
          <a:p>
            <a:endParaRPr lang="zh-CN" altLang="en-US" sz="2400" dirty="0"/>
          </a:p>
          <a:p>
            <a:endParaRPr lang="zh-CN" altLang="en-US" sz="2400" dirty="0"/>
          </a:p>
        </p:txBody>
      </p:sp>
      <p:pic>
        <p:nvPicPr>
          <p:cNvPr id="6" name="Picture 3"/>
          <p:cNvPicPr>
            <a:picLocks noChangeAspect="1" noChangeArrowheads="1"/>
          </p:cNvPicPr>
          <p:nvPr/>
        </p:nvPicPr>
        <p:blipFill>
          <a:blip r:embed="rId2" cstate="print"/>
          <a:srcRect/>
          <a:stretch>
            <a:fillRect/>
          </a:stretch>
        </p:blipFill>
        <p:spPr bwMode="auto">
          <a:xfrm>
            <a:off x="1633488" y="1916832"/>
            <a:ext cx="5976664" cy="3515685"/>
          </a:xfrm>
          <a:prstGeom prst="rect">
            <a:avLst/>
          </a:prstGeom>
          <a:noFill/>
          <a:ln w="9525">
            <a:noFill/>
            <a:miter lim="800000"/>
            <a:headEnd/>
            <a:tailEnd/>
          </a:ln>
          <a:effectLst/>
        </p:spPr>
      </p:pic>
      <p:sp>
        <p:nvSpPr>
          <p:cNvPr id="7" name="Rectangle 0"/>
          <p:cNvSpPr>
            <a:spLocks noRot="1" noChangeArrowheads="1"/>
          </p:cNvSpPr>
          <p:nvPr/>
        </p:nvSpPr>
        <p:spPr bwMode="auto">
          <a:xfrm>
            <a:off x="1633488" y="1916832"/>
            <a:ext cx="5976664" cy="338045"/>
          </a:xfrm>
          <a:prstGeom prst="rect">
            <a:avLst/>
          </a:prstGeom>
          <a:noFill/>
          <a:ln w="9525">
            <a:noFill/>
            <a:miter lim="800000"/>
            <a:headEnd/>
            <a:tailEnd/>
          </a:ln>
          <a:effectLst/>
        </p:spPr>
        <p:txBody>
          <a:bodyPr/>
          <a:lstStyle/>
          <a:p>
            <a:pPr marL="342900" indent="-342900">
              <a:spcBef>
                <a:spcPct val="20000"/>
              </a:spcBef>
              <a:buClr>
                <a:schemeClr val="hlink"/>
              </a:buClr>
              <a:buFont typeface="Wingdings" pitchFamily="2" charset="2"/>
              <a:buNone/>
            </a:pPr>
            <a:r>
              <a:rPr lang="en-US" altLang="zh-CN" sz="2000" dirty="0">
                <a:latin typeface="Times New Roman" pitchFamily="18" charset="0"/>
                <a:ea typeface="黑体" pitchFamily="2" charset="-122"/>
                <a:cs typeface="Times New Roman" pitchFamily="18" charset="0"/>
              </a:rPr>
              <a:t>C = </a:t>
            </a:r>
            <a:r>
              <a:rPr lang="en-US" altLang="zh-CN" sz="2000" dirty="0" err="1" smtClean="0">
                <a:latin typeface="Times New Roman" pitchFamily="18" charset="0"/>
                <a:ea typeface="黑体" pitchFamily="2" charset="-122"/>
                <a:cs typeface="Times New Roman" pitchFamily="18" charset="0"/>
              </a:rPr>
              <a:t>PU</a:t>
            </a:r>
            <a:r>
              <a:rPr lang="en-US" altLang="zh-CN" sz="2000" baseline="-25000" dirty="0" err="1" smtClean="0">
                <a:latin typeface="Times New Roman" pitchFamily="18" charset="0"/>
                <a:ea typeface="黑体" pitchFamily="2" charset="-122"/>
                <a:cs typeface="Times New Roman" pitchFamily="18" charset="0"/>
              </a:rPr>
              <a:t>b</a:t>
            </a:r>
            <a:r>
              <a:rPr lang="en-US" altLang="zh-CN" sz="2000" dirty="0" smtClean="0">
                <a:latin typeface="Times New Roman" pitchFamily="18" charset="0"/>
                <a:ea typeface="黑体" pitchFamily="2" charset="-122"/>
                <a:cs typeface="Times New Roman" pitchFamily="18" charset="0"/>
              </a:rPr>
              <a:t> (</a:t>
            </a:r>
            <a:r>
              <a:rPr lang="en-US" altLang="zh-CN" sz="2000" dirty="0" err="1" smtClean="0">
                <a:latin typeface="Times New Roman" pitchFamily="18" charset="0"/>
                <a:ea typeface="黑体" pitchFamily="2" charset="-122"/>
                <a:cs typeface="Times New Roman" pitchFamily="18" charset="0"/>
              </a:rPr>
              <a:t>PR</a:t>
            </a:r>
            <a:r>
              <a:rPr lang="en-US" altLang="zh-CN" sz="2000" baseline="-25000" dirty="0" err="1" smtClean="0">
                <a:latin typeface="Times New Roman" pitchFamily="18" charset="0"/>
                <a:ea typeface="黑体" pitchFamily="2" charset="-122"/>
                <a:cs typeface="Times New Roman" pitchFamily="18" charset="0"/>
              </a:rPr>
              <a:t>a</a:t>
            </a:r>
            <a:r>
              <a:rPr lang="en-US" altLang="zh-CN" sz="2000" dirty="0" smtClean="0">
                <a:latin typeface="Times New Roman" pitchFamily="18" charset="0"/>
                <a:ea typeface="黑体" pitchFamily="2" charset="-122"/>
                <a:cs typeface="Times New Roman" pitchFamily="18" charset="0"/>
              </a:rPr>
              <a:t>(m))                                m </a:t>
            </a:r>
            <a:r>
              <a:rPr lang="en-US" altLang="zh-CN" sz="2000" dirty="0">
                <a:latin typeface="Times New Roman" pitchFamily="18" charset="0"/>
                <a:ea typeface="黑体" pitchFamily="2" charset="-122"/>
                <a:cs typeface="Times New Roman" pitchFamily="18" charset="0"/>
              </a:rPr>
              <a:t>= </a:t>
            </a:r>
            <a:r>
              <a:rPr lang="en-US" altLang="zh-CN" sz="2000" dirty="0" err="1" smtClean="0">
                <a:latin typeface="Times New Roman" pitchFamily="18" charset="0"/>
                <a:ea typeface="黑体" pitchFamily="2" charset="-122"/>
                <a:cs typeface="Times New Roman" pitchFamily="18" charset="0"/>
              </a:rPr>
              <a:t>PR</a:t>
            </a:r>
            <a:r>
              <a:rPr lang="en-US" altLang="zh-CN" sz="2000" baseline="-25000" dirty="0" err="1" smtClean="0">
                <a:latin typeface="Times New Roman" pitchFamily="18" charset="0"/>
                <a:ea typeface="黑体" pitchFamily="2" charset="-122"/>
                <a:cs typeface="Times New Roman" pitchFamily="18" charset="0"/>
              </a:rPr>
              <a:t>b</a:t>
            </a:r>
            <a:r>
              <a:rPr lang="en-US" altLang="zh-CN" sz="2000" dirty="0" smtClean="0">
                <a:latin typeface="Times New Roman" pitchFamily="18" charset="0"/>
                <a:ea typeface="黑体" pitchFamily="2" charset="-122"/>
                <a:cs typeface="Times New Roman" pitchFamily="18" charset="0"/>
              </a:rPr>
              <a:t>(</a:t>
            </a:r>
            <a:r>
              <a:rPr lang="en-US" altLang="zh-CN" sz="2000" dirty="0" err="1" smtClean="0">
                <a:latin typeface="Times New Roman" pitchFamily="18" charset="0"/>
                <a:ea typeface="黑体" pitchFamily="2" charset="-122"/>
                <a:cs typeface="Times New Roman" pitchFamily="18" charset="0"/>
              </a:rPr>
              <a:t>PU</a:t>
            </a:r>
            <a:r>
              <a:rPr lang="en-US" altLang="zh-CN" sz="2000" baseline="-25000" dirty="0" err="1" smtClean="0">
                <a:latin typeface="Times New Roman" pitchFamily="18" charset="0"/>
                <a:ea typeface="黑体" pitchFamily="2" charset="-122"/>
                <a:cs typeface="Times New Roman" pitchFamily="18" charset="0"/>
              </a:rPr>
              <a:t>a</a:t>
            </a:r>
            <a:r>
              <a:rPr lang="en-US" altLang="zh-CN" sz="2000" dirty="0" smtClean="0">
                <a:latin typeface="Times New Roman" pitchFamily="18" charset="0"/>
                <a:ea typeface="黑体" pitchFamily="2" charset="-122"/>
                <a:cs typeface="Times New Roman" pitchFamily="18" charset="0"/>
              </a:rPr>
              <a:t>(C))</a:t>
            </a:r>
            <a:endParaRPr lang="en-US" altLang="zh-CN" sz="2000" dirty="0">
              <a:latin typeface="Times New Roman" pitchFamily="18" charset="0"/>
              <a:ea typeface="黑体" pitchFamily="2" charset="-122"/>
              <a:cs typeface="Times New Roman" pitchFamily="18" charset="0"/>
            </a:endParaRPr>
          </a:p>
        </p:txBody>
      </p:sp>
      <p:sp>
        <p:nvSpPr>
          <p:cNvPr id="8" name="页脚占位符 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11</a:t>
            </a:fld>
            <a:endParaRPr lang="en-US" altLang="zh-CN" dirty="0"/>
          </a:p>
        </p:txBody>
      </p:sp>
      <p:sp>
        <p:nvSpPr>
          <p:cNvPr id="10" name="流程图: 可选过程 9">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1" name="流程图: 可选过程 10">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12" name="流程图: 可选过程 11">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3" name="流程图: 可选过程 12">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4" name="流程图: 可选过程 13">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4134995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两种有限域上的椭圆曲线</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定义在</a:t>
            </a:r>
            <a:r>
              <a:rPr lang="en-US" altLang="zh-CN" sz="2800" dirty="0" err="1" smtClean="0"/>
              <a:t>Z</a:t>
            </a:r>
            <a:r>
              <a:rPr lang="en-US" altLang="zh-CN" sz="2800" baseline="-25000" dirty="0" err="1" smtClean="0"/>
              <a:t>p</a:t>
            </a:r>
            <a:r>
              <a:rPr lang="zh-CN" altLang="en-US" sz="2800" dirty="0" smtClean="0"/>
              <a:t>上的素曲线</a:t>
            </a:r>
            <a:r>
              <a:rPr lang="en-US" altLang="zh-CN" sz="2800" dirty="0" err="1" smtClean="0"/>
              <a:t>E</a:t>
            </a:r>
            <a:r>
              <a:rPr lang="en-US" altLang="zh-CN" sz="2800" baseline="-25000" dirty="0" err="1" smtClean="0"/>
              <a:t>p</a:t>
            </a:r>
            <a:r>
              <a:rPr lang="en-US" altLang="zh-CN" sz="2800" dirty="0" smtClean="0"/>
              <a:t>(</a:t>
            </a:r>
            <a:r>
              <a:rPr lang="en-US" altLang="zh-CN" sz="2800" dirty="0" err="1" smtClean="0"/>
              <a:t>a,b</a:t>
            </a:r>
            <a:r>
              <a:rPr lang="en-US" altLang="zh-CN" sz="2800" dirty="0" smtClean="0"/>
              <a:t>)</a:t>
            </a:r>
          </a:p>
          <a:p>
            <a:pPr lvl="1"/>
            <a:r>
              <a:rPr lang="zh-CN" altLang="en-US" sz="2400" dirty="0" smtClean="0"/>
              <a:t>整数运算对素数</a:t>
            </a:r>
            <a:r>
              <a:rPr lang="en-US" altLang="zh-CN" sz="2400" dirty="0" smtClean="0"/>
              <a:t>p</a:t>
            </a:r>
            <a:r>
              <a:rPr lang="zh-CN" altLang="en-US" sz="2400" dirty="0" smtClean="0"/>
              <a:t>取模</a:t>
            </a:r>
            <a:endParaRPr lang="en-US" altLang="zh-CN" sz="2400" dirty="0" smtClean="0"/>
          </a:p>
          <a:p>
            <a:pPr lvl="1"/>
            <a:r>
              <a:rPr lang="zh-CN" altLang="en-US" sz="2400" dirty="0" smtClean="0"/>
              <a:t>适于软件实现</a:t>
            </a:r>
            <a:endParaRPr lang="en-US" altLang="zh-CN" sz="2400" dirty="0" smtClean="0"/>
          </a:p>
          <a:p>
            <a:endParaRPr lang="en-US" altLang="zh-CN" sz="2800" dirty="0" smtClean="0"/>
          </a:p>
          <a:p>
            <a:r>
              <a:rPr lang="zh-CN" altLang="en-US" sz="2800" dirty="0" smtClean="0"/>
              <a:t>定义在</a:t>
            </a:r>
            <a:r>
              <a:rPr lang="en-US" altLang="zh-CN" sz="2800" dirty="0" smtClean="0"/>
              <a:t>GF(2</a:t>
            </a:r>
            <a:r>
              <a:rPr lang="en-US" altLang="zh-CN" sz="2800" baseline="30000" dirty="0" smtClean="0"/>
              <a:t>m</a:t>
            </a:r>
            <a:r>
              <a:rPr lang="en-US" altLang="zh-CN" sz="2800" dirty="0" smtClean="0"/>
              <a:t>)</a:t>
            </a:r>
            <a:r>
              <a:rPr lang="zh-CN" altLang="en-US" sz="2800" dirty="0" smtClean="0"/>
              <a:t>上的二元曲线</a:t>
            </a:r>
            <a:r>
              <a:rPr lang="en-US" altLang="zh-CN" sz="2800" dirty="0" smtClean="0"/>
              <a:t>E</a:t>
            </a:r>
            <a:r>
              <a:rPr lang="en-US" altLang="zh-CN" sz="2800" baseline="-25000" dirty="0" smtClean="0"/>
              <a:t>2</a:t>
            </a:r>
            <a:r>
              <a:rPr lang="en-US" altLang="zh-CN" sz="2800" baseline="-15000" dirty="0" smtClean="0"/>
              <a:t>m</a:t>
            </a:r>
            <a:r>
              <a:rPr lang="en-US" altLang="zh-CN" sz="2800" dirty="0" smtClean="0"/>
              <a:t>(</a:t>
            </a:r>
            <a:r>
              <a:rPr lang="en-US" altLang="zh-CN" sz="2800" dirty="0" err="1" smtClean="0"/>
              <a:t>a,b</a:t>
            </a:r>
            <a:r>
              <a:rPr lang="en-US" altLang="zh-CN" sz="2800" dirty="0" smtClean="0"/>
              <a:t>)</a:t>
            </a:r>
          </a:p>
          <a:p>
            <a:pPr lvl="1"/>
            <a:r>
              <a:rPr lang="zh-CN" altLang="en-US" sz="2400" dirty="0" smtClean="0"/>
              <a:t>二值系数的多项式运算</a:t>
            </a:r>
            <a:endParaRPr lang="en-US" altLang="zh-CN" sz="2400" dirty="0" smtClean="0"/>
          </a:p>
          <a:p>
            <a:pPr lvl="1"/>
            <a:r>
              <a:rPr lang="zh-CN" altLang="en-US" sz="2400" dirty="0" smtClean="0"/>
              <a:t>适于硬件实现</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803527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定义在</a:t>
            </a:r>
            <a:r>
              <a:rPr lang="en-US" altLang="zh-CN" dirty="0" err="1" smtClean="0"/>
              <a:t>Z</a:t>
            </a:r>
            <a:r>
              <a:rPr lang="en-US" altLang="zh-CN" baseline="-25000" dirty="0" err="1" smtClean="0"/>
              <a:t>p</a:t>
            </a:r>
            <a:r>
              <a:rPr lang="zh-CN" altLang="en-US" dirty="0" smtClean="0"/>
              <a:t>上的素曲线</a:t>
            </a:r>
            <a:r>
              <a:rPr lang="en-US" altLang="zh-CN" dirty="0" err="1" smtClean="0"/>
              <a:t>E</a:t>
            </a:r>
            <a:r>
              <a:rPr lang="en-US" altLang="zh-CN" baseline="-25000" dirty="0" err="1" smtClean="0"/>
              <a:t>p</a:t>
            </a:r>
            <a:r>
              <a:rPr lang="en-US" altLang="zh-CN" dirty="0" smtClean="0"/>
              <a:t>(</a:t>
            </a:r>
            <a:r>
              <a:rPr lang="en-US" altLang="zh-CN" dirty="0" err="1" smtClean="0"/>
              <a:t>a,b</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err="1" smtClean="0"/>
              <a:t>E</a:t>
            </a:r>
            <a:r>
              <a:rPr lang="en-US" altLang="zh-CN" baseline="-25000" dirty="0" err="1" smtClean="0"/>
              <a:t>p</a:t>
            </a:r>
            <a:r>
              <a:rPr lang="en-US" altLang="zh-CN" dirty="0" smtClean="0"/>
              <a:t>(</a:t>
            </a:r>
            <a:r>
              <a:rPr lang="en-US" altLang="zh-CN" dirty="0" err="1" smtClean="0"/>
              <a:t>a,b</a:t>
            </a:r>
            <a:r>
              <a:rPr lang="en-US" altLang="zh-CN" dirty="0" smtClean="0"/>
              <a:t>)</a:t>
            </a:r>
            <a:r>
              <a:rPr lang="zh-CN" altLang="en-US" dirty="0" smtClean="0"/>
              <a:t>表示满足下列条件的模</a:t>
            </a:r>
            <a:r>
              <a:rPr lang="en-US" altLang="zh-CN" dirty="0" smtClean="0"/>
              <a:t>p</a:t>
            </a:r>
            <a:r>
              <a:rPr lang="zh-CN" altLang="en-US" dirty="0" smtClean="0"/>
              <a:t>椭圆群，群中元素</a:t>
            </a:r>
            <a:r>
              <a:rPr lang="en-US" altLang="zh-CN" dirty="0" smtClean="0"/>
              <a:t>(</a:t>
            </a:r>
            <a:r>
              <a:rPr lang="en-US" altLang="zh-CN" dirty="0" err="1" smtClean="0"/>
              <a:t>x,y</a:t>
            </a:r>
            <a:r>
              <a:rPr lang="en-US" altLang="zh-CN" dirty="0" smtClean="0"/>
              <a:t>)</a:t>
            </a:r>
            <a:r>
              <a:rPr lang="zh-CN" altLang="en-US" dirty="0" smtClean="0"/>
              <a:t>是满足方程</a:t>
            </a:r>
            <a:r>
              <a:rPr lang="en-US" altLang="zh-CN" dirty="0" smtClean="0">
                <a:solidFill>
                  <a:srgbClr val="FF0000"/>
                </a:solidFill>
              </a:rPr>
              <a:t>y</a:t>
            </a:r>
            <a:r>
              <a:rPr lang="en-US" altLang="zh-CN" baseline="30000" dirty="0" smtClean="0">
                <a:solidFill>
                  <a:srgbClr val="FF0000"/>
                </a:solidFill>
              </a:rPr>
              <a:t>2</a:t>
            </a:r>
            <a:r>
              <a:rPr lang="en-US" altLang="zh-CN" dirty="0" smtClean="0">
                <a:solidFill>
                  <a:srgbClr val="FF0000"/>
                </a:solidFill>
                <a:latin typeface="黑体" pitchFamily="2" charset="-122"/>
              </a:rPr>
              <a:t>≡</a:t>
            </a:r>
            <a:r>
              <a:rPr lang="en-US" altLang="zh-CN" dirty="0" smtClean="0">
                <a:solidFill>
                  <a:srgbClr val="FF0000"/>
                </a:solidFill>
              </a:rPr>
              <a:t>x</a:t>
            </a:r>
            <a:r>
              <a:rPr lang="en-US" altLang="zh-CN" baseline="30000" dirty="0" smtClean="0">
                <a:solidFill>
                  <a:srgbClr val="FF0000"/>
                </a:solidFill>
              </a:rPr>
              <a:t>3</a:t>
            </a:r>
            <a:r>
              <a:rPr lang="en-US" altLang="zh-CN" dirty="0" smtClean="0">
                <a:solidFill>
                  <a:srgbClr val="FF0000"/>
                </a:solidFill>
              </a:rPr>
              <a:t>+ax+b (mod p)</a:t>
            </a:r>
            <a:r>
              <a:rPr lang="zh-CN" altLang="en-US" dirty="0" smtClean="0"/>
              <a:t>的小于</a:t>
            </a:r>
            <a:r>
              <a:rPr lang="en-US" altLang="zh-CN" dirty="0" smtClean="0"/>
              <a:t>p</a:t>
            </a:r>
            <a:r>
              <a:rPr lang="zh-CN" altLang="en-US" dirty="0" smtClean="0"/>
              <a:t>的非负整数对，另外加上无穷点</a:t>
            </a:r>
            <a:r>
              <a:rPr lang="en-US" altLang="zh-CN" dirty="0" smtClean="0"/>
              <a:t>O</a:t>
            </a:r>
            <a:r>
              <a:rPr lang="zh-CN" altLang="en-US" dirty="0" smtClean="0"/>
              <a:t>。</a:t>
            </a:r>
            <a:endParaRPr lang="en-US" altLang="zh-CN" dirty="0" smtClean="0"/>
          </a:p>
          <a:p>
            <a:r>
              <a:rPr lang="zh-CN" altLang="en-US" dirty="0" smtClean="0"/>
              <a:t>若</a:t>
            </a:r>
            <a:r>
              <a:rPr lang="en-US" altLang="zh-CN" dirty="0" smtClean="0"/>
              <a:t>(x</a:t>
            </a:r>
            <a:r>
              <a:rPr lang="en-US" altLang="zh-CN" baseline="30000" dirty="0" smtClean="0"/>
              <a:t>3</a:t>
            </a:r>
            <a:r>
              <a:rPr lang="en-US" altLang="zh-CN" dirty="0" smtClean="0"/>
              <a:t>+ax+b) mod p</a:t>
            </a:r>
            <a:r>
              <a:rPr lang="zh-CN" altLang="en-US" dirty="0" smtClean="0"/>
              <a:t>没有重复因子（没有重根），则基于集合</a:t>
            </a:r>
            <a:r>
              <a:rPr lang="en-US" altLang="zh-CN" dirty="0" err="1" smtClean="0"/>
              <a:t>E</a:t>
            </a:r>
            <a:r>
              <a:rPr lang="en-US" altLang="zh-CN" baseline="-25000" dirty="0" err="1" smtClean="0"/>
              <a:t>p</a:t>
            </a:r>
            <a:r>
              <a:rPr lang="en-US" altLang="zh-CN" dirty="0" smtClean="0"/>
              <a:t>(</a:t>
            </a:r>
            <a:r>
              <a:rPr lang="en-US" altLang="zh-CN" dirty="0" err="1" smtClean="0"/>
              <a:t>a,b</a:t>
            </a:r>
            <a:r>
              <a:rPr lang="en-US" altLang="zh-CN" dirty="0" smtClean="0"/>
              <a:t>)</a:t>
            </a:r>
            <a:r>
              <a:rPr lang="zh-CN" altLang="en-US" dirty="0" smtClean="0"/>
              <a:t>可定义一个有限阿贝尔群。即要求：</a:t>
            </a:r>
            <a:endParaRPr lang="en-US" altLang="zh-CN" dirty="0" smtClean="0"/>
          </a:p>
          <a:p>
            <a:pPr>
              <a:buNone/>
            </a:pPr>
            <a:r>
              <a:rPr lang="en-US" altLang="zh-CN" dirty="0" smtClean="0"/>
              <a:t>				</a:t>
            </a:r>
            <a:r>
              <a:rPr lang="en-US" altLang="zh-CN" dirty="0" smtClean="0">
                <a:solidFill>
                  <a:srgbClr val="FF0000"/>
                </a:solidFill>
              </a:rPr>
              <a:t>(4a</a:t>
            </a:r>
            <a:r>
              <a:rPr lang="en-US" altLang="zh-CN" baseline="30000" dirty="0" smtClean="0">
                <a:solidFill>
                  <a:srgbClr val="FF0000"/>
                </a:solidFill>
              </a:rPr>
              <a:t>3</a:t>
            </a:r>
            <a:r>
              <a:rPr lang="en-US" altLang="zh-CN" dirty="0" smtClean="0">
                <a:solidFill>
                  <a:srgbClr val="FF0000"/>
                </a:solidFill>
              </a:rPr>
              <a:t>+27b</a:t>
            </a:r>
            <a:r>
              <a:rPr lang="en-US" altLang="zh-CN" baseline="30000" dirty="0" smtClean="0">
                <a:solidFill>
                  <a:srgbClr val="FF0000"/>
                </a:solidFill>
              </a:rPr>
              <a:t>2</a:t>
            </a:r>
            <a:r>
              <a:rPr lang="en-US" altLang="zh-CN" dirty="0" smtClean="0">
                <a:solidFill>
                  <a:srgbClr val="FF0000"/>
                </a:solidFill>
              </a:rPr>
              <a:t>) ≠ 0 (mod p)</a:t>
            </a:r>
          </a:p>
          <a:p>
            <a:pPr lvl="1"/>
            <a:endParaRPr lang="en-US" altLang="zh-CN" dirty="0" smtClean="0"/>
          </a:p>
          <a:p>
            <a:r>
              <a:rPr lang="zh-CN" altLang="en-US" dirty="0" smtClean="0"/>
              <a:t>例如：</a:t>
            </a:r>
            <a:endParaRPr lang="en-US" altLang="zh-CN" dirty="0" smtClean="0"/>
          </a:p>
          <a:p>
            <a:pPr lvl="1"/>
            <a:r>
              <a:rPr lang="en-US" altLang="zh-CN" dirty="0" smtClean="0"/>
              <a:t>p=23, y</a:t>
            </a:r>
            <a:r>
              <a:rPr lang="en-US" altLang="zh-CN" baseline="30000" dirty="0" smtClean="0"/>
              <a:t>2</a:t>
            </a:r>
            <a:r>
              <a:rPr lang="en-US" altLang="zh-CN" dirty="0" smtClean="0"/>
              <a:t>=x</a:t>
            </a:r>
            <a:r>
              <a:rPr lang="en-US" altLang="zh-CN" baseline="30000" dirty="0" smtClean="0"/>
              <a:t>3</a:t>
            </a:r>
            <a:r>
              <a:rPr lang="en-US" altLang="zh-CN" dirty="0" smtClean="0"/>
              <a:t>+x+1</a:t>
            </a:r>
          </a:p>
          <a:p>
            <a:pPr lvl="1"/>
            <a:r>
              <a:rPr lang="en-US" altLang="zh-CN" dirty="0" smtClean="0"/>
              <a:t>4×1</a:t>
            </a:r>
            <a:r>
              <a:rPr lang="en-US" altLang="zh-CN" baseline="30000" dirty="0" smtClean="0"/>
              <a:t>3</a:t>
            </a:r>
            <a:r>
              <a:rPr lang="en-US" altLang="zh-CN" dirty="0" smtClean="0"/>
              <a:t>+27×1</a:t>
            </a:r>
            <a:r>
              <a:rPr lang="en-US" altLang="zh-CN" baseline="30000" dirty="0" smtClean="0"/>
              <a:t>2</a:t>
            </a:r>
            <a:r>
              <a:rPr lang="en-US" altLang="zh-CN" dirty="0" smtClean="0"/>
              <a:t> mod 23 = 8 ≠ 0</a:t>
            </a:r>
            <a:r>
              <a:rPr lang="zh-CN" altLang="en-US" dirty="0" smtClean="0"/>
              <a:t>，满足条件</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7571136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椭圆曲线上的点</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dirty="0" smtClean="0"/>
              <a:t>对于每个满足</a:t>
            </a:r>
            <a:r>
              <a:rPr lang="en-US" altLang="zh-CN" dirty="0" smtClean="0"/>
              <a:t>0≤x&lt;p</a:t>
            </a:r>
            <a:r>
              <a:rPr lang="zh-CN" altLang="en-US" dirty="0" smtClean="0"/>
              <a:t>的</a:t>
            </a:r>
            <a:r>
              <a:rPr lang="en-US" altLang="zh-CN" dirty="0" smtClean="0"/>
              <a:t>x</a:t>
            </a:r>
            <a:r>
              <a:rPr lang="zh-CN" altLang="en-US" dirty="0" smtClean="0"/>
              <a:t>，计算</a:t>
            </a:r>
            <a:r>
              <a:rPr lang="en-US" altLang="zh-CN" dirty="0" smtClean="0"/>
              <a:t>x</a:t>
            </a:r>
            <a:r>
              <a:rPr lang="en-US" altLang="zh-CN" baseline="30000" dirty="0" smtClean="0"/>
              <a:t>3</a:t>
            </a:r>
            <a:r>
              <a:rPr lang="en-US" altLang="zh-CN" dirty="0" smtClean="0"/>
              <a:t>+ax+b mod p</a:t>
            </a:r>
          </a:p>
          <a:p>
            <a:pPr marL="457200" indent="-457200">
              <a:buFont typeface="+mj-lt"/>
              <a:buAutoNum type="arabicPeriod"/>
            </a:pPr>
            <a:r>
              <a:rPr lang="zh-CN" altLang="en-US" dirty="0" smtClean="0"/>
              <a:t>对于上面每个结果确定它是否有一个模</a:t>
            </a:r>
            <a:r>
              <a:rPr lang="en-US" altLang="zh-CN" dirty="0" smtClean="0"/>
              <a:t>p</a:t>
            </a:r>
            <a:r>
              <a:rPr lang="zh-CN" altLang="en-US" dirty="0" smtClean="0"/>
              <a:t>的平方根</a:t>
            </a:r>
            <a:endParaRPr lang="en-US" altLang="zh-CN" dirty="0" smtClean="0"/>
          </a:p>
          <a:p>
            <a:pPr marL="857250" lvl="1" indent="-457200">
              <a:buFont typeface="+mj-lt"/>
              <a:buAutoNum type="alphaLcParenR"/>
            </a:pPr>
            <a:r>
              <a:rPr lang="zh-CN" altLang="en-US" dirty="0" smtClean="0"/>
              <a:t>如果没有，在</a:t>
            </a:r>
            <a:r>
              <a:rPr lang="en-US" altLang="zh-CN" dirty="0" err="1" smtClean="0"/>
              <a:t>E</a:t>
            </a:r>
            <a:r>
              <a:rPr lang="en-US" altLang="zh-CN" baseline="-25000" dirty="0" err="1" smtClean="0"/>
              <a:t>p</a:t>
            </a:r>
            <a:r>
              <a:rPr lang="en-US" altLang="zh-CN" dirty="0" smtClean="0"/>
              <a:t>(a, b)</a:t>
            </a:r>
            <a:r>
              <a:rPr lang="zh-CN" altLang="en-US" dirty="0" smtClean="0"/>
              <a:t>中就没有具有这个</a:t>
            </a:r>
            <a:r>
              <a:rPr lang="en-US" altLang="zh-CN" dirty="0" smtClean="0"/>
              <a:t>x</a:t>
            </a:r>
            <a:r>
              <a:rPr lang="zh-CN" altLang="en-US" dirty="0" smtClean="0"/>
              <a:t>值的点</a:t>
            </a:r>
            <a:endParaRPr lang="en-US" altLang="zh-CN" dirty="0" smtClean="0"/>
          </a:p>
          <a:p>
            <a:pPr marL="857250" lvl="1" indent="-457200">
              <a:buFont typeface="+mj-lt"/>
              <a:buAutoNum type="alphaLcParenR"/>
            </a:pPr>
            <a:r>
              <a:rPr lang="zh-CN" altLang="en-US" dirty="0" smtClean="0"/>
              <a:t>如果有，就有两个满足平方根运算的</a:t>
            </a:r>
            <a:r>
              <a:rPr lang="en-US" altLang="zh-CN" dirty="0" smtClean="0"/>
              <a:t>y</a:t>
            </a:r>
            <a:r>
              <a:rPr lang="zh-CN" altLang="en-US" dirty="0" smtClean="0"/>
              <a:t>值</a:t>
            </a:r>
            <a:r>
              <a:rPr lang="en-US" altLang="zh-CN" dirty="0" smtClean="0"/>
              <a:t>(</a:t>
            </a:r>
            <a:r>
              <a:rPr lang="zh-CN" altLang="en-US" dirty="0" smtClean="0"/>
              <a:t>除非这个值是单个的</a:t>
            </a:r>
            <a:r>
              <a:rPr lang="en-US" altLang="zh-CN" dirty="0" smtClean="0"/>
              <a:t>y</a:t>
            </a:r>
            <a:r>
              <a:rPr lang="zh-CN" altLang="en-US" dirty="0" smtClean="0"/>
              <a:t>值</a:t>
            </a:r>
            <a:r>
              <a:rPr lang="en-US" altLang="zh-CN" dirty="0" smtClean="0"/>
              <a:t>0)</a:t>
            </a:r>
            <a:r>
              <a:rPr lang="zh-CN" altLang="en-US" dirty="0" smtClean="0"/>
              <a:t>。</a:t>
            </a:r>
            <a:endParaRPr lang="en-US" altLang="zh-CN" dirty="0" smtClean="0"/>
          </a:p>
          <a:p>
            <a:pPr marL="457200" indent="-457200">
              <a:buFont typeface="+mj-lt"/>
              <a:buAutoNum type="arabicPeriod"/>
            </a:pPr>
            <a:r>
              <a:rPr lang="zh-CN" altLang="en-US" dirty="0" smtClean="0"/>
              <a:t>这些</a:t>
            </a:r>
            <a:r>
              <a:rPr lang="en-US" altLang="zh-CN" dirty="0" smtClean="0"/>
              <a:t>(x, y)</a:t>
            </a:r>
            <a:r>
              <a:rPr lang="zh-CN" altLang="en-US" dirty="0" smtClean="0"/>
              <a:t>就是</a:t>
            </a:r>
            <a:r>
              <a:rPr lang="en-US" altLang="zh-CN" dirty="0" err="1" smtClean="0"/>
              <a:t>E</a:t>
            </a:r>
            <a:r>
              <a:rPr lang="en-US" altLang="zh-CN" baseline="-25000" dirty="0" err="1" smtClean="0"/>
              <a:t>p</a:t>
            </a:r>
            <a:r>
              <a:rPr lang="en-US" altLang="zh-CN" dirty="0" smtClean="0"/>
              <a:t>(a, b)</a:t>
            </a:r>
            <a:r>
              <a:rPr lang="zh-CN" altLang="en-US" dirty="0" smtClean="0"/>
              <a:t>中的点</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4836782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268288" indent="-268288"/>
            <a:r>
              <a:rPr lang="zh-CN" altLang="en-US" dirty="0" smtClean="0"/>
              <a:t>例：</a:t>
            </a:r>
            <a:r>
              <a:rPr lang="en-US" dirty="0" smtClean="0"/>
              <a:t>GF</a:t>
            </a:r>
            <a:r>
              <a:rPr lang="en-US" baseline="-25000" dirty="0" smtClean="0"/>
              <a:t>11</a:t>
            </a:r>
            <a:r>
              <a:rPr lang="zh-CN" altLang="en-US" dirty="0" smtClean="0"/>
              <a:t>上椭圆曲线方程</a:t>
            </a:r>
            <a:r>
              <a:rPr lang="en-US" dirty="0" smtClean="0"/>
              <a:t>y</a:t>
            </a:r>
            <a:r>
              <a:rPr lang="en-US" baseline="30000" dirty="0" smtClean="0"/>
              <a:t>2</a:t>
            </a:r>
            <a:r>
              <a:rPr lang="en-US" dirty="0" smtClean="0"/>
              <a:t>=x</a:t>
            </a:r>
            <a:r>
              <a:rPr lang="en-US" baseline="30000" dirty="0" smtClean="0"/>
              <a:t>3</a:t>
            </a:r>
            <a:r>
              <a:rPr lang="en-US" dirty="0" smtClean="0"/>
              <a:t>+x+6 mod 11</a:t>
            </a:r>
            <a:r>
              <a:rPr lang="zh-CN" altLang="en-US" dirty="0" smtClean="0"/>
              <a:t>的点</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共有</a:t>
            </a:r>
            <a:r>
              <a:rPr lang="en-US" altLang="zh-CN" dirty="0" smtClean="0"/>
              <a:t>N=13</a:t>
            </a:r>
            <a:r>
              <a:rPr lang="zh-CN" altLang="en-US" dirty="0" smtClean="0"/>
              <a:t>个点，</a:t>
            </a:r>
            <a:r>
              <a:rPr lang="en-US" altLang="zh-CN" dirty="0" smtClean="0"/>
              <a:t>N</a:t>
            </a:r>
            <a:r>
              <a:rPr lang="zh-CN" altLang="en-US" dirty="0" smtClean="0"/>
              <a:t>称为椭圆曲线群的阶</a:t>
            </a:r>
            <a:endParaRPr lang="en-US" altLang="zh-CN" dirty="0" smtClean="0"/>
          </a:p>
          <a:p>
            <a:pPr lvl="1"/>
            <a:r>
              <a:rPr lang="zh-CN" altLang="en-US" dirty="0" smtClean="0"/>
              <a:t>有限椭圆曲线群 </a:t>
            </a:r>
            <a:r>
              <a:rPr lang="en-US" altLang="zh-CN" dirty="0" err="1" smtClean="0"/>
              <a:t>E</a:t>
            </a:r>
            <a:r>
              <a:rPr lang="en-US" altLang="zh-CN" baseline="-25000" dirty="0" err="1" smtClean="0"/>
              <a:t>p</a:t>
            </a:r>
            <a:r>
              <a:rPr lang="en-US" altLang="zh-CN" dirty="0" smtClean="0"/>
              <a:t>(a, b)</a:t>
            </a:r>
            <a:r>
              <a:rPr lang="zh-CN" altLang="en-US" dirty="0" smtClean="0"/>
              <a:t>的阶</a:t>
            </a:r>
            <a:r>
              <a:rPr lang="en-US" altLang="zh-CN" dirty="0" smtClean="0"/>
              <a:t>N</a:t>
            </a:r>
            <a:r>
              <a:rPr lang="zh-CN" altLang="en-US" dirty="0" smtClean="0"/>
              <a:t>的范围是：</a:t>
            </a:r>
            <a:endParaRPr lang="en-US" altLang="zh-CN" dirty="0" smtClean="0"/>
          </a:p>
          <a:p>
            <a:pPr>
              <a:buNone/>
            </a:pP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78334044"/>
              </p:ext>
            </p:extLst>
          </p:nvPr>
        </p:nvGraphicFramePr>
        <p:xfrm>
          <a:off x="899592" y="1916832"/>
          <a:ext cx="7429551" cy="2857519"/>
        </p:xfrm>
        <a:graphic>
          <a:graphicData uri="http://schemas.openxmlformats.org/drawingml/2006/table">
            <a:tbl>
              <a:tblPr firstRow="1" firstCol="1" bandRow="1">
                <a:tableStyleId>{9D7B26C5-4107-4FEC-AEDC-1716B250A1EF}</a:tableStyleId>
              </a:tblPr>
              <a:tblGrid>
                <a:gridCol w="450280"/>
                <a:gridCol w="600367"/>
                <a:gridCol w="675413"/>
                <a:gridCol w="975596"/>
                <a:gridCol w="1013120"/>
                <a:gridCol w="487798"/>
                <a:gridCol w="600367"/>
                <a:gridCol w="675413"/>
                <a:gridCol w="975596"/>
                <a:gridCol w="975601"/>
              </a:tblGrid>
              <a:tr h="408217">
                <a:tc>
                  <a:txBody>
                    <a:bodyPr/>
                    <a:lstStyle/>
                    <a:p>
                      <a:pPr algn="ctr"/>
                      <a:r>
                        <a:rPr lang="en-US" altLang="zh-CN" sz="2000" dirty="0" smtClean="0">
                          <a:latin typeface="Times New Roman" pitchFamily="18" charset="0"/>
                          <a:cs typeface="Times New Roman" pitchFamily="18" charset="0"/>
                        </a:rPr>
                        <a:t>x</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y</a:t>
                      </a:r>
                      <a:r>
                        <a:rPr lang="en-US" altLang="zh-CN" sz="2000" baseline="30000" dirty="0" smtClean="0">
                          <a:latin typeface="Times New Roman" pitchFamily="18" charset="0"/>
                          <a:cs typeface="Times New Roman" pitchFamily="18" charset="0"/>
                        </a:rPr>
                        <a:t>2</a:t>
                      </a:r>
                      <a:endParaRPr lang="zh-CN" altLang="en-US" sz="2000" b="1" baseline="30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1,2</a:t>
                      </a:r>
                      <a:endParaRPr lang="zh-CN" altLang="en-US" sz="2000" b="1" baseline="-25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P(</a:t>
                      </a:r>
                      <a:r>
                        <a:rPr lang="en-US" altLang="zh-CN" sz="2000" dirty="0" err="1" smtClean="0">
                          <a:latin typeface="Times New Roman" pitchFamily="18" charset="0"/>
                          <a:cs typeface="Times New Roman" pitchFamily="18" charset="0"/>
                        </a:rPr>
                        <a:t>x,y</a:t>
                      </a: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P’(</a:t>
                      </a:r>
                      <a:r>
                        <a:rPr lang="en-US" altLang="zh-CN" sz="2000" dirty="0" err="1" smtClean="0">
                          <a:latin typeface="Times New Roman" pitchFamily="18" charset="0"/>
                          <a:cs typeface="Times New Roman" pitchFamily="18" charset="0"/>
                        </a:rPr>
                        <a:t>x,y</a:t>
                      </a: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x</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y</a:t>
                      </a:r>
                      <a:r>
                        <a:rPr lang="en-US" altLang="zh-CN" sz="2000" baseline="30000" dirty="0" smtClean="0">
                          <a:latin typeface="Times New Roman" pitchFamily="18" charset="0"/>
                          <a:cs typeface="Times New Roman" pitchFamily="18" charset="0"/>
                        </a:rPr>
                        <a:t>2</a:t>
                      </a:r>
                      <a:endParaRPr lang="zh-CN" altLang="en-US" sz="2000" b="1" baseline="30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y</a:t>
                      </a:r>
                      <a:r>
                        <a:rPr lang="en-US" altLang="zh-CN" sz="2000" baseline="-25000" dirty="0" smtClean="0">
                          <a:latin typeface="Times New Roman" pitchFamily="18" charset="0"/>
                          <a:cs typeface="Times New Roman" pitchFamily="18" charset="0"/>
                        </a:rPr>
                        <a:t>1,2</a:t>
                      </a:r>
                      <a:endParaRPr lang="zh-CN" altLang="en-US" sz="2000" b="1" baseline="-25000"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P(</a:t>
                      </a:r>
                      <a:r>
                        <a:rPr lang="en-US" altLang="zh-CN" sz="2000" dirty="0" err="1" smtClean="0">
                          <a:latin typeface="Times New Roman" pitchFamily="18" charset="0"/>
                          <a:cs typeface="Times New Roman" pitchFamily="18" charset="0"/>
                        </a:rPr>
                        <a:t>x,y</a:t>
                      </a: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P’(</a:t>
                      </a:r>
                      <a:r>
                        <a:rPr lang="en-US" altLang="zh-CN" sz="2000" dirty="0" err="1" smtClean="0">
                          <a:latin typeface="Times New Roman" pitchFamily="18" charset="0"/>
                          <a:cs typeface="Times New Roman" pitchFamily="18" charset="0"/>
                        </a:rPr>
                        <a:t>x,y</a:t>
                      </a: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r>
              <a:tr h="408217">
                <a:tc>
                  <a:txBody>
                    <a:bodyPr/>
                    <a:lstStyle/>
                    <a:p>
                      <a:pPr algn="ctr"/>
                      <a:r>
                        <a:rPr lang="en-US" altLang="zh-CN" sz="2000" dirty="0" smtClean="0">
                          <a:latin typeface="Times New Roman" pitchFamily="18" charset="0"/>
                          <a:cs typeface="Times New Roman" pitchFamily="18" charset="0"/>
                        </a:rPr>
                        <a:t>0</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6</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tc>
                <a:tc>
                  <a:txBody>
                    <a:bodyPr/>
                    <a:lstStyle/>
                    <a:p>
                      <a:pPr algn="ctr"/>
                      <a:endParaRPr lang="zh-CN" altLang="en-US" sz="2000" b="1">
                        <a:solidFill>
                          <a:srgbClr val="FF0000"/>
                        </a:solidFill>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6</a:t>
                      </a:r>
                      <a:endParaRPr lang="zh-CN" altLang="en-US" sz="2000" b="1"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8</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tc>
                <a:tc>
                  <a:txBody>
                    <a:bodyPr/>
                    <a:lstStyle/>
                    <a:p>
                      <a:pPr algn="ctr"/>
                      <a:endParaRPr lang="zh-CN" altLang="en-US" sz="2000" b="1">
                        <a:solidFill>
                          <a:srgbClr val="FF0000"/>
                        </a:solidFill>
                        <a:latin typeface="Times New Roman" pitchFamily="18" charset="0"/>
                        <a:cs typeface="Times New Roman" pitchFamily="18" charset="0"/>
                      </a:endParaRPr>
                    </a:p>
                  </a:txBody>
                  <a:tcPr/>
                </a:tc>
              </a:tr>
              <a:tr h="408217">
                <a:tc>
                  <a:txBody>
                    <a:bodyPr/>
                    <a:lstStyle/>
                    <a:p>
                      <a:pPr algn="ctr"/>
                      <a:r>
                        <a:rPr lang="en-US" altLang="zh-CN" sz="2000" dirty="0" smtClean="0">
                          <a:latin typeface="Times New Roman" pitchFamily="18" charset="0"/>
                          <a:cs typeface="Times New Roman" pitchFamily="18" charset="0"/>
                        </a:rPr>
                        <a:t>1</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8</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7</a:t>
                      </a:r>
                      <a:endParaRPr lang="zh-CN" altLang="en-US" sz="2000" b="1"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2,9</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(7,2)</a:t>
                      </a:r>
                      <a:endParaRPr lang="zh-CN" altLang="en-US" sz="2000" b="1" dirty="0">
                        <a:solidFill>
                          <a:srgbClr val="FF0000"/>
                        </a:solidFill>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(7,9)</a:t>
                      </a:r>
                      <a:endParaRPr lang="zh-CN" altLang="en-US" sz="2000" b="1" dirty="0">
                        <a:solidFill>
                          <a:srgbClr val="FF0000"/>
                        </a:solidFill>
                        <a:latin typeface="Times New Roman" pitchFamily="18" charset="0"/>
                        <a:cs typeface="Times New Roman" pitchFamily="18" charset="0"/>
                      </a:endParaRPr>
                    </a:p>
                  </a:txBody>
                  <a:tcPr/>
                </a:tc>
              </a:tr>
              <a:tr h="408217">
                <a:tc>
                  <a:txBody>
                    <a:bodyPr/>
                    <a:lstStyle/>
                    <a:p>
                      <a:pPr algn="ctr"/>
                      <a:r>
                        <a:rPr lang="en-US" altLang="zh-CN" sz="2000" dirty="0" smtClean="0">
                          <a:latin typeface="Times New Roman" pitchFamily="18" charset="0"/>
                          <a:cs typeface="Times New Roman" pitchFamily="18" charset="0"/>
                        </a:rPr>
                        <a:t>2</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5</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4,7</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(2,4)</a:t>
                      </a:r>
                      <a:endParaRPr lang="zh-CN" altLang="en-US" sz="2000" b="1" dirty="0">
                        <a:solidFill>
                          <a:srgbClr val="FF0000"/>
                        </a:solidFill>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(2,7)</a:t>
                      </a:r>
                      <a:endParaRPr lang="zh-CN" altLang="en-US" sz="2000" b="1" dirty="0">
                        <a:solidFill>
                          <a:srgbClr val="FF0000"/>
                        </a:solidFill>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8</a:t>
                      </a:r>
                      <a:endParaRPr lang="zh-CN" altLang="en-US" sz="2000" b="1"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9</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3,8</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(8,3)</a:t>
                      </a:r>
                      <a:endParaRPr lang="zh-CN" altLang="en-US" sz="2000" b="1" dirty="0">
                        <a:solidFill>
                          <a:srgbClr val="FF0000"/>
                        </a:solidFill>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(8,8)</a:t>
                      </a:r>
                      <a:endParaRPr lang="zh-CN" altLang="en-US" sz="2000" b="1" dirty="0">
                        <a:solidFill>
                          <a:srgbClr val="FF0000"/>
                        </a:solidFill>
                        <a:latin typeface="Times New Roman" pitchFamily="18" charset="0"/>
                        <a:cs typeface="Times New Roman" pitchFamily="18" charset="0"/>
                      </a:endParaRPr>
                    </a:p>
                  </a:txBody>
                  <a:tcPr/>
                </a:tc>
              </a:tr>
              <a:tr h="408217">
                <a:tc>
                  <a:txBody>
                    <a:bodyPr/>
                    <a:lstStyle/>
                    <a:p>
                      <a:pPr algn="ctr"/>
                      <a:r>
                        <a:rPr lang="en-US" altLang="zh-CN" sz="2000" dirty="0" smtClean="0">
                          <a:latin typeface="Times New Roman" pitchFamily="18" charset="0"/>
                          <a:cs typeface="Times New Roman" pitchFamily="18" charset="0"/>
                        </a:rPr>
                        <a:t>3</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3</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5,6</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(3,5)</a:t>
                      </a:r>
                      <a:endParaRPr lang="zh-CN" altLang="en-US" sz="2000" b="1" dirty="0">
                        <a:solidFill>
                          <a:srgbClr val="FF0000"/>
                        </a:solidFill>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(3,6)</a:t>
                      </a:r>
                      <a:endParaRPr lang="zh-CN" altLang="en-US" sz="2000" b="1" dirty="0">
                        <a:solidFill>
                          <a:srgbClr val="FF0000"/>
                        </a:solidFill>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9</a:t>
                      </a:r>
                      <a:endParaRPr lang="zh-CN" altLang="en-US" sz="2000" b="1"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7</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tc>
              </a:tr>
              <a:tr h="408217">
                <a:tc>
                  <a:txBody>
                    <a:bodyPr/>
                    <a:lstStyle/>
                    <a:p>
                      <a:pPr algn="ctr"/>
                      <a:r>
                        <a:rPr lang="en-US" altLang="zh-CN" sz="2000" dirty="0" smtClean="0">
                          <a:latin typeface="Times New Roman" pitchFamily="18" charset="0"/>
                          <a:cs typeface="Times New Roman" pitchFamily="18" charset="0"/>
                        </a:rPr>
                        <a:t>4</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8</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10</a:t>
                      </a:r>
                      <a:endParaRPr lang="zh-CN" altLang="en-US" sz="2000" b="1"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2,9</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(10,2)</a:t>
                      </a:r>
                      <a:endParaRPr lang="zh-CN" altLang="en-US" sz="2000" b="1" dirty="0">
                        <a:solidFill>
                          <a:srgbClr val="FF0000"/>
                        </a:solidFill>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(10,9)</a:t>
                      </a:r>
                      <a:endParaRPr lang="zh-CN" altLang="en-US" sz="2000" b="1" dirty="0">
                        <a:solidFill>
                          <a:srgbClr val="FF0000"/>
                        </a:solidFill>
                        <a:latin typeface="Times New Roman" pitchFamily="18" charset="0"/>
                        <a:cs typeface="Times New Roman" pitchFamily="18" charset="0"/>
                      </a:endParaRPr>
                    </a:p>
                  </a:txBody>
                  <a:tcPr/>
                </a:tc>
              </a:tr>
              <a:tr h="408217">
                <a:tc>
                  <a:txBody>
                    <a:bodyPr/>
                    <a:lstStyle/>
                    <a:p>
                      <a:pPr algn="ctr"/>
                      <a:r>
                        <a:rPr lang="en-US" altLang="zh-CN" sz="2000" dirty="0" smtClean="0">
                          <a:latin typeface="Times New Roman" pitchFamily="18" charset="0"/>
                          <a:cs typeface="Times New Roman" pitchFamily="18" charset="0"/>
                        </a:rPr>
                        <a:t>5</a:t>
                      </a:r>
                      <a:endParaRPr lang="zh-CN" altLang="en-US" sz="2000" b="1" dirty="0">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CN" sz="2000" dirty="0" smtClean="0">
                          <a:latin typeface="Times New Roman" pitchFamily="18" charset="0"/>
                          <a:cs typeface="Times New Roman" pitchFamily="18" charset="0"/>
                        </a:rPr>
                        <a:t>4</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smtClean="0">
                          <a:latin typeface="Times New Roman" pitchFamily="18" charset="0"/>
                          <a:cs typeface="Times New Roman" pitchFamily="18" charset="0"/>
                        </a:rPr>
                        <a:t>2,9</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(5,2)</a:t>
                      </a:r>
                      <a:endParaRPr lang="zh-CN" altLang="en-US" sz="2000" b="1" dirty="0">
                        <a:solidFill>
                          <a:srgbClr val="FF0000"/>
                        </a:solidFill>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(5,9)</a:t>
                      </a:r>
                      <a:endParaRPr lang="zh-CN" altLang="en-US" sz="2000" b="1" dirty="0">
                        <a:solidFill>
                          <a:srgbClr val="FF0000"/>
                        </a:solidFill>
                        <a:latin typeface="Times New Roman" pitchFamily="18" charset="0"/>
                        <a:cs typeface="Times New Roman" pitchFamily="18" charset="0"/>
                      </a:endParaRPr>
                    </a:p>
                  </a:txBody>
                  <a:tcPr>
                    <a:lnR w="12700" cap="flat" cmpd="sng" algn="ctr">
                      <a:solidFill>
                        <a:schemeClr val="tx1"/>
                      </a:solidFill>
                      <a:prstDash val="solid"/>
                      <a:round/>
                      <a:headEnd type="none" w="med" len="med"/>
                      <a:tailEnd type="none" w="med" len="med"/>
                    </a:lnR>
                  </a:tcPr>
                </a:tc>
                <a:tc>
                  <a:txBody>
                    <a:bodyPr/>
                    <a:lstStyle/>
                    <a:p>
                      <a:pPr algn="ctr"/>
                      <a:r>
                        <a:rPr lang="zh-CN" altLang="en-US" sz="2000" dirty="0" smtClean="0">
                          <a:latin typeface="Times New Roman" pitchFamily="18" charset="0"/>
                          <a:cs typeface="Times New Roman" pitchFamily="18" charset="0"/>
                        </a:rPr>
                        <a:t>∞</a:t>
                      </a:r>
                      <a:endParaRPr lang="zh-CN" altLang="en-US" sz="2000" b="1" dirty="0">
                        <a:solidFill>
                          <a:schemeClr val="bg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altLang="en-US"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tcPr>
                </a:tc>
                <a:tc>
                  <a:txBody>
                    <a:bodyPr/>
                    <a:lstStyle/>
                    <a:p>
                      <a:pPr algn="ctr"/>
                      <a:r>
                        <a:rPr lang="zh-CN" altLang="en-US" sz="2000" dirty="0" smtClean="0">
                          <a:latin typeface="Times New Roman" pitchFamily="18" charset="0"/>
                          <a:cs typeface="Times New Roman" pitchFamily="18" charset="0"/>
                        </a:rPr>
                        <a:t>∞</a:t>
                      </a:r>
                      <a:endParaRPr lang="zh-CN" altLang="en-US" sz="2000" b="1" dirty="0">
                        <a:latin typeface="Times New Roman" pitchFamily="18" charset="0"/>
                        <a:cs typeface="Times New Roman" pitchFamily="18" charset="0"/>
                      </a:endParaRPr>
                    </a:p>
                  </a:txBody>
                  <a:tcPr/>
                </a:tc>
                <a:tc>
                  <a:txBody>
                    <a:bodyPr/>
                    <a:lstStyle/>
                    <a:p>
                      <a:pPr algn="ctr"/>
                      <a:r>
                        <a:rPr lang="en-US" altLang="zh-CN" sz="2000" dirty="0" smtClean="0">
                          <a:latin typeface="Times New Roman" pitchFamily="18" charset="0"/>
                          <a:cs typeface="Times New Roman" pitchFamily="18" charset="0"/>
                        </a:rPr>
                        <a:t>O</a:t>
                      </a:r>
                      <a:endParaRPr lang="zh-CN" altLang="en-US" sz="2000" b="1" dirty="0">
                        <a:solidFill>
                          <a:srgbClr val="FF0000"/>
                        </a:solidFill>
                        <a:latin typeface="Times New Roman" pitchFamily="18" charset="0"/>
                        <a:cs typeface="Times New Roman" pitchFamily="18" charset="0"/>
                      </a:endParaRPr>
                    </a:p>
                  </a:txBody>
                  <a:tcPr/>
                </a:tc>
                <a:tc>
                  <a:txBody>
                    <a:bodyPr/>
                    <a:lstStyle/>
                    <a:p>
                      <a:pPr algn="ctr"/>
                      <a:endParaRPr lang="zh-CN" altLang="en-US" sz="2000" b="1" dirty="0">
                        <a:solidFill>
                          <a:srgbClr val="FF0000"/>
                        </a:solidFill>
                        <a:latin typeface="Times New Roman" pitchFamily="18" charset="0"/>
                        <a:cs typeface="Times New Roman" pitchFamily="18" charset="0"/>
                      </a:endParaRPr>
                    </a:p>
                  </a:txBody>
                  <a:tcPr/>
                </a:tc>
              </a:tr>
            </a:tbl>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78977798"/>
              </p:ext>
            </p:extLst>
          </p:nvPr>
        </p:nvGraphicFramePr>
        <p:xfrm>
          <a:off x="2714612" y="5814586"/>
          <a:ext cx="4000528" cy="566742"/>
        </p:xfrm>
        <a:graphic>
          <a:graphicData uri="http://schemas.openxmlformats.org/presentationml/2006/ole">
            <mc:AlternateContent xmlns:mc="http://schemas.openxmlformats.org/markup-compatibility/2006">
              <mc:Choice xmlns:v="urn:schemas-microsoft-com:vml" Requires="v">
                <p:oleObj spid="_x0000_s8500" name="Equation" r:id="rId3" imgW="1523880" imgH="215640" progId="Equation.DSMT4">
                  <p:embed/>
                </p:oleObj>
              </mc:Choice>
              <mc:Fallback>
                <p:oleObj name="Equation" r:id="rId3" imgW="1523880" imgH="215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12" y="5814586"/>
                        <a:ext cx="4000528" cy="5667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dirty="0" smtClean="0"/>
              <a:t>密码学导论</a:t>
            </a:r>
            <a:r>
              <a:rPr lang="en-US" altLang="zh-CN" dirty="0" smtClean="0"/>
              <a:t>--</a:t>
            </a:r>
            <a:r>
              <a:rPr lang="zh-CN" altLang="en-US" dirty="0" smtClean="0"/>
              <a:t>中国科学技术大学</a:t>
            </a:r>
            <a:endParaRPr lang="en-US" altLang="zh-CN" dirty="0"/>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113</a:t>
            </a:fld>
            <a:endParaRPr lang="en-US" altLang="zh-CN" dirty="0"/>
          </a:p>
        </p:txBody>
      </p:sp>
      <p:sp>
        <p:nvSpPr>
          <p:cNvPr id="9" name="流程图: 可选过程 8">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0" name="流程图: 可选过程 9">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1" name="流程图: 可选过程 10">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2" name="流程图: 可选过程 11">
            <a:hlinkClick r:id="rId8"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3" name="流程图: 可选过程 12">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7209348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114</a:t>
            </a:fld>
            <a:endParaRPr lang="zh-CN" altLang="en-US"/>
          </a:p>
        </p:txBody>
      </p:sp>
      <p:sp>
        <p:nvSpPr>
          <p:cNvPr id="3" name="内容占位符 2"/>
          <p:cNvSpPr>
            <a:spLocks noGrp="1"/>
          </p:cNvSpPr>
          <p:nvPr>
            <p:ph idx="4294967295"/>
          </p:nvPr>
        </p:nvSpPr>
        <p:spPr>
          <a:xfrm>
            <a:off x="395536" y="357188"/>
            <a:ext cx="8472487" cy="6000750"/>
          </a:xfrm>
        </p:spPr>
        <p:txBody>
          <a:bodyPr/>
          <a:lstStyle/>
          <a:p>
            <a:r>
              <a:rPr lang="zh-CN" altLang="en-US" dirty="0" smtClean="0"/>
              <a:t>例：</a:t>
            </a:r>
            <a:r>
              <a:rPr lang="en-US" altLang="zh-CN" dirty="0" smtClean="0"/>
              <a:t>E</a:t>
            </a:r>
            <a:r>
              <a:rPr lang="en-US" altLang="zh-CN" baseline="-25000" dirty="0" smtClean="0"/>
              <a:t>23</a:t>
            </a:r>
            <a:r>
              <a:rPr lang="en-US" altLang="zh-CN" dirty="0" smtClean="0"/>
              <a:t>(1,1)</a:t>
            </a:r>
            <a:r>
              <a:rPr lang="zh-CN" altLang="en-US" dirty="0" smtClean="0"/>
              <a:t>上的点（除</a:t>
            </a:r>
            <a:r>
              <a:rPr lang="en-US" altLang="zh-CN" dirty="0" smtClean="0"/>
              <a:t>O</a:t>
            </a:r>
            <a:r>
              <a:rPr lang="zh-CN" altLang="en-US" dirty="0" smtClean="0"/>
              <a:t>点外）</a:t>
            </a:r>
            <a:endParaRPr lang="en-US" altLang="zh-CN" dirty="0" smtClean="0"/>
          </a:p>
          <a:p>
            <a:pPr>
              <a:buNone/>
            </a:pPr>
            <a:r>
              <a:rPr lang="en-US" altLang="zh-CN" dirty="0" smtClean="0"/>
              <a:t>	</a:t>
            </a:r>
            <a:r>
              <a:rPr lang="en-US" dirty="0" smtClean="0"/>
              <a:t> y</a:t>
            </a:r>
            <a:r>
              <a:rPr lang="en-US" baseline="30000" dirty="0" smtClean="0"/>
              <a:t>2</a:t>
            </a:r>
            <a:r>
              <a:rPr lang="en-US" dirty="0" smtClean="0"/>
              <a:t>=x</a:t>
            </a:r>
            <a:r>
              <a:rPr lang="en-US" baseline="30000" dirty="0" smtClean="0"/>
              <a:t>3</a:t>
            </a:r>
            <a:r>
              <a:rPr lang="en-US" dirty="0" smtClean="0"/>
              <a:t>+x+</a:t>
            </a:r>
            <a:r>
              <a:rPr lang="en-US" altLang="zh-CN" dirty="0" smtClean="0"/>
              <a:t>1</a:t>
            </a:r>
            <a:r>
              <a:rPr lang="en-US" dirty="0" smtClean="0"/>
              <a:t> mod </a:t>
            </a:r>
            <a:r>
              <a:rPr lang="en-US" altLang="zh-CN" dirty="0" smtClean="0"/>
              <a:t>23</a:t>
            </a:r>
            <a:endParaRPr lang="zh-CN" altLang="en-US" dirty="0"/>
          </a:p>
        </p:txBody>
      </p:sp>
      <p:pic>
        <p:nvPicPr>
          <p:cNvPr id="70659" name="Picture 3"/>
          <p:cNvPicPr>
            <a:picLocks noChangeAspect="1" noChangeArrowheads="1"/>
          </p:cNvPicPr>
          <p:nvPr/>
        </p:nvPicPr>
        <p:blipFill>
          <a:blip r:embed="rId2" cstate="print"/>
          <a:srcRect/>
          <a:stretch>
            <a:fillRect/>
          </a:stretch>
        </p:blipFill>
        <p:spPr bwMode="auto">
          <a:xfrm>
            <a:off x="4143372" y="1643050"/>
            <a:ext cx="4638228" cy="4376814"/>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428596" y="1643050"/>
            <a:ext cx="3643338" cy="2770990"/>
          </a:xfrm>
          <a:prstGeom prst="rect">
            <a:avLst/>
          </a:prstGeom>
          <a:noFill/>
          <a:ln w="9525">
            <a:noFill/>
            <a:miter lim="800000"/>
            <a:headEnd/>
            <a:tailEnd/>
          </a:ln>
          <a:effectLst/>
        </p:spPr>
      </p:pic>
      <p:sp>
        <p:nvSpPr>
          <p:cNvPr id="6" name="页脚占位符 3"/>
          <p:cNvSpPr>
            <a:spLocks noGrp="1"/>
          </p:cNvSpPr>
          <p:nvPr>
            <p:ph type="ftr" sz="quarter" idx="11"/>
          </p:nvPr>
        </p:nvSpPr>
        <p:spPr>
          <a:xfrm>
            <a:off x="3124200" y="6537325"/>
            <a:ext cx="2895600" cy="244475"/>
          </a:xfrm>
        </p:spPr>
        <p:txBody>
          <a:bodyPr/>
          <a:lstStyle/>
          <a:p>
            <a:pPr>
              <a:defRPr/>
            </a:pPr>
            <a:r>
              <a:rPr lang="zh-CN" altLang="en-US" dirty="0" smtClean="0"/>
              <a:t>密码学导论</a:t>
            </a:r>
            <a:r>
              <a:rPr lang="en-US" altLang="zh-CN" dirty="0" smtClean="0"/>
              <a:t>--</a:t>
            </a:r>
            <a:r>
              <a:rPr lang="zh-CN" altLang="en-US" dirty="0" smtClean="0"/>
              <a:t>中国科学技术大学</a:t>
            </a:r>
            <a:endParaRPr lang="en-US" altLang="zh-CN" dirty="0"/>
          </a:p>
        </p:txBody>
      </p:sp>
      <p:sp>
        <p:nvSpPr>
          <p:cNvPr id="7" name="流程图: 可选过程 6">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5"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7"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8"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0016894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smtClean="0"/>
              <a:t>E</a:t>
            </a:r>
            <a:r>
              <a:rPr lang="en-US" altLang="zh-CN" baseline="-25000" dirty="0" err="1" smtClean="0"/>
              <a:t>p</a:t>
            </a:r>
            <a:r>
              <a:rPr lang="en-US" altLang="zh-CN" dirty="0" smtClean="0"/>
              <a:t>(a, b)</a:t>
            </a:r>
            <a:r>
              <a:rPr lang="zh-CN" altLang="en-US" dirty="0" smtClean="0"/>
              <a:t>中的加法运算定义与实数上椭圆曲线中的定义相同，但运算均在</a:t>
            </a:r>
            <a:r>
              <a:rPr lang="en-US" altLang="zh-CN" dirty="0" smtClean="0"/>
              <a:t>GF(p)</a:t>
            </a:r>
            <a:r>
              <a:rPr lang="zh-CN" altLang="en-US" dirty="0" smtClean="0"/>
              <a:t>中。</a:t>
            </a:r>
            <a:endParaRPr lang="en-US" altLang="zh-CN" dirty="0" smtClean="0"/>
          </a:p>
          <a:p>
            <a:r>
              <a:rPr lang="zh-CN" altLang="en-US" dirty="0" smtClean="0"/>
              <a:t>若</a:t>
            </a:r>
            <a:r>
              <a:rPr lang="en-US" altLang="zh-CN" dirty="0" smtClean="0"/>
              <a:t>P,Q</a:t>
            </a:r>
          </a:p>
          <a:p>
            <a:pPr lvl="1"/>
            <a:r>
              <a:rPr lang="en-US" altLang="zh-CN" dirty="0" smtClean="0"/>
              <a:t>P+O=P</a:t>
            </a:r>
            <a:r>
              <a:rPr lang="zh-CN" altLang="en-US" dirty="0" smtClean="0"/>
              <a:t>；</a:t>
            </a:r>
            <a:endParaRPr lang="en-US" altLang="zh-CN" dirty="0" smtClean="0"/>
          </a:p>
          <a:p>
            <a:pPr lvl="1"/>
            <a:r>
              <a:rPr lang="zh-CN" altLang="en-US" dirty="0" smtClean="0"/>
              <a:t>若</a:t>
            </a:r>
            <a:r>
              <a:rPr lang="en-US" altLang="zh-CN" dirty="0" smtClean="0"/>
              <a:t>P=(</a:t>
            </a:r>
            <a:r>
              <a:rPr lang="en-US" altLang="zh-CN" dirty="0" err="1" smtClean="0"/>
              <a:t>x</a:t>
            </a:r>
            <a:r>
              <a:rPr lang="en-US" altLang="zh-CN" baseline="-25000" dirty="0" err="1" smtClean="0"/>
              <a:t>p</a:t>
            </a:r>
            <a:r>
              <a:rPr lang="en-US" altLang="zh-CN" dirty="0" smtClean="0"/>
              <a:t>, </a:t>
            </a:r>
            <a:r>
              <a:rPr lang="en-US" altLang="zh-CN" dirty="0" err="1" smtClean="0"/>
              <a:t>y</a:t>
            </a:r>
            <a:r>
              <a:rPr lang="en-US" altLang="zh-CN" baseline="-25000" dirty="0" err="1" smtClean="0"/>
              <a:t>p</a:t>
            </a:r>
            <a:r>
              <a:rPr lang="en-US" altLang="zh-CN" dirty="0" smtClean="0"/>
              <a:t>)</a:t>
            </a:r>
            <a:r>
              <a:rPr lang="zh-CN" altLang="en-US" dirty="0" smtClean="0"/>
              <a:t>，则</a:t>
            </a:r>
            <a:r>
              <a:rPr lang="en-US" altLang="zh-CN" dirty="0" smtClean="0"/>
              <a:t>-P=</a:t>
            </a:r>
            <a:r>
              <a:rPr lang="en-US" dirty="0" smtClean="0"/>
              <a:t>(</a:t>
            </a:r>
            <a:r>
              <a:rPr lang="en-US" dirty="0" err="1" smtClean="0"/>
              <a:t>x</a:t>
            </a:r>
            <a:r>
              <a:rPr lang="en-US" baseline="-25000" dirty="0" err="1" smtClean="0"/>
              <a:t>p</a:t>
            </a:r>
            <a:r>
              <a:rPr lang="en-US" dirty="0" smtClean="0"/>
              <a:t>, -</a:t>
            </a:r>
            <a:r>
              <a:rPr lang="en-US" dirty="0" err="1" smtClean="0"/>
              <a:t>y</a:t>
            </a:r>
            <a:r>
              <a:rPr lang="en-US" baseline="-25000" dirty="0" err="1" smtClean="0"/>
              <a:t>p</a:t>
            </a:r>
            <a:r>
              <a:rPr lang="en-US" dirty="0" smtClean="0"/>
              <a:t>)</a:t>
            </a:r>
            <a:r>
              <a:rPr lang="zh-CN" altLang="en-US" dirty="0" smtClean="0"/>
              <a:t>，</a:t>
            </a:r>
            <a:r>
              <a:rPr lang="en-US" altLang="zh-CN" dirty="0" smtClean="0"/>
              <a:t>P+(-P)=O</a:t>
            </a:r>
            <a:r>
              <a:rPr lang="zh-CN" altLang="en-US" dirty="0" smtClean="0"/>
              <a:t>；</a:t>
            </a:r>
            <a:endParaRPr lang="en-US" altLang="zh-CN" dirty="0" smtClean="0"/>
          </a:p>
          <a:p>
            <a:pPr lvl="1"/>
            <a:r>
              <a:rPr lang="zh-CN" altLang="en-US" dirty="0" smtClean="0"/>
              <a:t>加法公式：</a:t>
            </a:r>
            <a:endParaRPr lang="en-US" altLang="zh-CN" dirty="0" smtClean="0"/>
          </a:p>
          <a:p>
            <a:pPr lvl="2"/>
            <a:r>
              <a:rPr lang="en-US" sz="2400" dirty="0" err="1" smtClean="0"/>
              <a:t>x</a:t>
            </a:r>
            <a:r>
              <a:rPr lang="en-US" sz="2400" baseline="-25000" dirty="0" err="1" smtClean="0"/>
              <a:t>R</a:t>
            </a:r>
            <a:r>
              <a:rPr lang="en-US" sz="2400" dirty="0" smtClean="0"/>
              <a:t>=</a:t>
            </a:r>
            <a:r>
              <a:rPr lang="en-US" sz="2400" dirty="0" smtClean="0">
                <a:sym typeface="Symbol"/>
              </a:rPr>
              <a:t></a:t>
            </a:r>
            <a:r>
              <a:rPr lang="en-US" sz="2400" baseline="30000" dirty="0" smtClean="0"/>
              <a:t>2</a:t>
            </a:r>
            <a:r>
              <a:rPr lang="en-US" sz="2400" dirty="0" smtClean="0"/>
              <a:t>-x</a:t>
            </a:r>
            <a:r>
              <a:rPr lang="en-US" sz="2400" baseline="-25000" dirty="0" smtClean="0"/>
              <a:t>P</a:t>
            </a:r>
            <a:r>
              <a:rPr lang="en-US" sz="2400" dirty="0" smtClean="0"/>
              <a:t>-</a:t>
            </a:r>
            <a:r>
              <a:rPr lang="en-US" altLang="zh-CN" sz="2400" dirty="0" smtClean="0"/>
              <a:t>x</a:t>
            </a:r>
            <a:r>
              <a:rPr lang="en-US" altLang="zh-CN" sz="2400" baseline="-25000" dirty="0" smtClean="0"/>
              <a:t>Q</a:t>
            </a:r>
            <a:endParaRPr lang="zh-CN" altLang="en-US" sz="2400" baseline="-25000" dirty="0" smtClean="0"/>
          </a:p>
          <a:p>
            <a:pPr lvl="2" fontAlgn="base"/>
            <a:r>
              <a:rPr lang="en-US" sz="2400" dirty="0" err="1" smtClean="0"/>
              <a:t>y</a:t>
            </a:r>
            <a:r>
              <a:rPr lang="en-US" sz="2400" baseline="-25000" dirty="0" err="1" smtClean="0"/>
              <a:t>R</a:t>
            </a:r>
            <a:r>
              <a:rPr lang="en-US" sz="2400" dirty="0" smtClean="0"/>
              <a:t>=-(</a:t>
            </a:r>
            <a:r>
              <a:rPr lang="en-US" sz="2400" dirty="0" smtClean="0">
                <a:sym typeface="Symbol"/>
              </a:rPr>
              <a:t></a:t>
            </a:r>
            <a:r>
              <a:rPr lang="en-US" sz="2400" dirty="0" smtClean="0"/>
              <a:t>·x</a:t>
            </a:r>
            <a:r>
              <a:rPr lang="en-US" sz="2400" baseline="-25000" dirty="0" smtClean="0"/>
              <a:t>R</a:t>
            </a:r>
            <a:r>
              <a:rPr lang="en-US" sz="2400" dirty="0" smtClean="0"/>
              <a:t>+y</a:t>
            </a:r>
            <a:r>
              <a:rPr lang="en-US" sz="2400" baseline="-25000" dirty="0" smtClean="0"/>
              <a:t>0</a:t>
            </a:r>
            <a:r>
              <a:rPr lang="en-US" sz="2400" dirty="0" smtClean="0"/>
              <a:t>)</a:t>
            </a:r>
          </a:p>
          <a:p>
            <a:pPr lvl="2" fontAlgn="base"/>
            <a:r>
              <a:rPr lang="en-US" altLang="zh-CN" sz="2400" dirty="0" smtClean="0">
                <a:sym typeface="Symbol"/>
              </a:rPr>
              <a:t></a:t>
            </a:r>
            <a:r>
              <a:rPr lang="en-US" altLang="zh-CN" sz="2400" dirty="0" smtClean="0"/>
              <a:t>=(</a:t>
            </a:r>
            <a:r>
              <a:rPr lang="en-US" altLang="zh-CN" sz="2400" dirty="0" err="1" smtClean="0"/>
              <a:t>y</a:t>
            </a:r>
            <a:r>
              <a:rPr lang="en-US" altLang="zh-CN" sz="2400" baseline="-25000" dirty="0" err="1" smtClean="0"/>
              <a:t>Q</a:t>
            </a:r>
            <a:r>
              <a:rPr lang="en-US" altLang="zh-CN" sz="2400" dirty="0" err="1" smtClean="0"/>
              <a:t>-y</a:t>
            </a:r>
            <a:r>
              <a:rPr lang="en-US" altLang="zh-CN" sz="2400" baseline="-25000" dirty="0" err="1" smtClean="0"/>
              <a:t>P</a:t>
            </a:r>
            <a:r>
              <a:rPr lang="en-US" altLang="zh-CN" sz="2400" dirty="0" smtClean="0"/>
              <a:t>)/(</a:t>
            </a:r>
            <a:r>
              <a:rPr lang="en-US" altLang="zh-CN" sz="2400" dirty="0" err="1" smtClean="0"/>
              <a:t>x</a:t>
            </a:r>
            <a:r>
              <a:rPr lang="en-US" altLang="zh-CN" sz="2400" baseline="-25000" dirty="0" err="1" smtClean="0"/>
              <a:t>Q</a:t>
            </a:r>
            <a:r>
              <a:rPr lang="en-US" altLang="zh-CN" sz="2400" dirty="0" err="1" smtClean="0"/>
              <a:t>-x</a:t>
            </a:r>
            <a:r>
              <a:rPr lang="en-US" altLang="zh-CN" sz="2400" baseline="-25000" dirty="0" err="1" smtClean="0"/>
              <a:t>P</a:t>
            </a:r>
            <a:r>
              <a:rPr lang="en-US" altLang="zh-CN" sz="2400" dirty="0" smtClean="0"/>
              <a:t>)</a:t>
            </a:r>
            <a:endParaRPr lang="zh-CN" altLang="en-US" sz="2400" dirty="0" smtClean="0"/>
          </a:p>
          <a:p>
            <a:pPr lvl="1"/>
            <a:r>
              <a:rPr lang="zh-CN" altLang="en-US" dirty="0" smtClean="0"/>
              <a:t>乘法定义为重复相加。</a:t>
            </a:r>
            <a:endParaRPr lang="en-US" altLang="zh-CN" dirty="0" smtClean="0"/>
          </a:p>
          <a:p>
            <a:pPr lvl="2"/>
            <a:r>
              <a:rPr lang="zh-CN" altLang="en-US" dirty="0" smtClean="0"/>
              <a:t>如</a:t>
            </a:r>
            <a:r>
              <a:rPr lang="en-US" altLang="zh-CN" dirty="0" smtClean="0"/>
              <a:t>4P=P+P+P+P</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5909737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定义在</a:t>
            </a:r>
            <a:r>
              <a:rPr lang="en-US" altLang="zh-CN" dirty="0" smtClean="0"/>
              <a:t>GF(2</a:t>
            </a:r>
            <a:r>
              <a:rPr lang="en-US" altLang="zh-CN" baseline="30000" dirty="0" smtClean="0"/>
              <a:t>m</a:t>
            </a:r>
            <a:r>
              <a:rPr lang="en-US" altLang="zh-CN" dirty="0" smtClean="0"/>
              <a:t>)</a:t>
            </a:r>
            <a:r>
              <a:rPr lang="zh-CN" altLang="en-US" dirty="0" smtClean="0"/>
              <a:t>上的二元曲线</a:t>
            </a:r>
            <a:r>
              <a:rPr lang="en-US" altLang="zh-CN" dirty="0" smtClean="0"/>
              <a:t>E</a:t>
            </a:r>
            <a:r>
              <a:rPr lang="en-US" altLang="zh-CN" baseline="-25000" dirty="0" smtClean="0"/>
              <a:t>2</a:t>
            </a:r>
            <a:r>
              <a:rPr lang="en-US" altLang="zh-CN" baseline="-15000" dirty="0" smtClean="0"/>
              <a:t>m</a:t>
            </a:r>
            <a:r>
              <a:rPr lang="en-US" altLang="zh-CN" dirty="0" smtClean="0"/>
              <a:t>(</a:t>
            </a:r>
            <a:r>
              <a:rPr lang="en-US" altLang="zh-CN" dirty="0" err="1" smtClean="0"/>
              <a:t>a,b</a:t>
            </a:r>
            <a:r>
              <a:rPr lang="en-US" altLang="zh-CN" dirty="0" smtClean="0"/>
              <a:t>)</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GF(2</a:t>
            </a:r>
            <a:r>
              <a:rPr lang="en-US" altLang="zh-CN" baseline="30000" dirty="0" smtClean="0"/>
              <a:t>m</a:t>
            </a:r>
            <a:r>
              <a:rPr lang="en-US" altLang="zh-CN" dirty="0" smtClean="0"/>
              <a:t>)</a:t>
            </a:r>
            <a:r>
              <a:rPr lang="zh-CN" altLang="en-US" dirty="0" smtClean="0"/>
              <a:t>上适用于椭圆曲线密码的方程形式为：</a:t>
            </a:r>
            <a:endParaRPr lang="en-US" altLang="zh-CN" dirty="0" smtClean="0"/>
          </a:p>
          <a:p>
            <a:pPr>
              <a:lnSpc>
                <a:spcPct val="150000"/>
              </a:lnSpc>
              <a:buNone/>
            </a:pPr>
            <a:r>
              <a:rPr lang="en-US" altLang="zh-CN" dirty="0" smtClean="0"/>
              <a:t>				</a:t>
            </a:r>
            <a:r>
              <a:rPr lang="en-US" altLang="zh-CN" dirty="0" smtClean="0">
                <a:solidFill>
                  <a:srgbClr val="FF0000"/>
                </a:solidFill>
              </a:rPr>
              <a:t>y</a:t>
            </a:r>
            <a:r>
              <a:rPr lang="en-US" altLang="zh-CN" baseline="30000" dirty="0" smtClean="0">
                <a:solidFill>
                  <a:srgbClr val="FF0000"/>
                </a:solidFill>
              </a:rPr>
              <a:t>2</a:t>
            </a:r>
            <a:r>
              <a:rPr lang="en-US" altLang="zh-CN" dirty="0" smtClean="0">
                <a:solidFill>
                  <a:srgbClr val="FF0000"/>
                </a:solidFill>
              </a:rPr>
              <a:t>+xy=x</a:t>
            </a:r>
            <a:r>
              <a:rPr lang="en-US" altLang="zh-CN" baseline="30000" dirty="0" smtClean="0">
                <a:solidFill>
                  <a:srgbClr val="FF0000"/>
                </a:solidFill>
              </a:rPr>
              <a:t>3</a:t>
            </a:r>
            <a:r>
              <a:rPr lang="en-US" altLang="zh-CN" dirty="0" smtClean="0">
                <a:solidFill>
                  <a:srgbClr val="FF0000"/>
                </a:solidFill>
              </a:rPr>
              <a:t>+ax</a:t>
            </a:r>
            <a:r>
              <a:rPr lang="en-US" altLang="zh-CN" baseline="30000" dirty="0" smtClean="0">
                <a:solidFill>
                  <a:srgbClr val="FF0000"/>
                </a:solidFill>
              </a:rPr>
              <a:t>2</a:t>
            </a:r>
            <a:r>
              <a:rPr lang="en-US" altLang="zh-CN" dirty="0" smtClean="0">
                <a:solidFill>
                  <a:srgbClr val="FF0000"/>
                </a:solidFill>
              </a:rPr>
              <a:t>+b</a:t>
            </a:r>
          </a:p>
          <a:p>
            <a:pPr lvl="1">
              <a:lnSpc>
                <a:spcPct val="150000"/>
              </a:lnSpc>
            </a:pPr>
            <a:r>
              <a:rPr lang="zh-CN" altLang="en-US" dirty="0" smtClean="0"/>
              <a:t>其中所有变量及运算均在</a:t>
            </a:r>
            <a:r>
              <a:rPr lang="en-US" altLang="zh-CN" dirty="0" smtClean="0"/>
              <a:t>GF(2</a:t>
            </a:r>
            <a:r>
              <a:rPr lang="en-US" altLang="zh-CN" baseline="30000" dirty="0" smtClean="0"/>
              <a:t>m</a:t>
            </a:r>
            <a:r>
              <a:rPr lang="en-US" altLang="zh-CN" dirty="0" smtClean="0"/>
              <a:t>)</a:t>
            </a:r>
            <a:r>
              <a:rPr lang="zh-CN" altLang="en-US" dirty="0" smtClean="0"/>
              <a:t>中</a:t>
            </a:r>
            <a:endParaRPr lang="en-US" altLang="zh-CN" dirty="0" smtClean="0"/>
          </a:p>
          <a:p>
            <a:pPr lvl="1">
              <a:lnSpc>
                <a:spcPct val="150000"/>
              </a:lnSpc>
            </a:pPr>
            <a:endParaRPr lang="en-US" altLang="zh-CN" dirty="0" smtClean="0"/>
          </a:p>
          <a:p>
            <a:pPr>
              <a:lnSpc>
                <a:spcPct val="150000"/>
              </a:lnSpc>
            </a:pPr>
            <a:r>
              <a:rPr lang="zh-CN" altLang="en-US" dirty="0" smtClean="0"/>
              <a:t>所有满足该方程的点和无穷远点</a:t>
            </a:r>
            <a:r>
              <a:rPr lang="en-US" altLang="zh-CN" dirty="0" smtClean="0"/>
              <a:t>O</a:t>
            </a:r>
            <a:r>
              <a:rPr lang="zh-CN" altLang="en-US" dirty="0" smtClean="0"/>
              <a:t>组成集合</a:t>
            </a:r>
            <a:r>
              <a:rPr lang="en-US" altLang="zh-CN" dirty="0" smtClean="0"/>
              <a:t>E</a:t>
            </a:r>
            <a:r>
              <a:rPr lang="en-US" altLang="zh-CN" baseline="-25000" dirty="0" smtClean="0"/>
              <a:t>2</a:t>
            </a:r>
            <a:r>
              <a:rPr lang="en-US" altLang="zh-CN" baseline="-10000" dirty="0" smtClean="0"/>
              <a:t>m</a:t>
            </a:r>
            <a:r>
              <a:rPr lang="en-US" altLang="zh-CN" dirty="0" smtClean="0"/>
              <a:t>(</a:t>
            </a:r>
            <a:r>
              <a:rPr lang="en-US" altLang="zh-CN" dirty="0" err="1" smtClean="0"/>
              <a:t>a,b</a:t>
            </a:r>
            <a:r>
              <a:rPr lang="en-US" altLang="zh-CN" dirty="0" smtClean="0"/>
              <a:t>)</a:t>
            </a:r>
          </a:p>
          <a:p>
            <a:pPr lvl="1">
              <a:lnSpc>
                <a:spcPct val="150000"/>
              </a:lnSpc>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11879337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117</a:t>
            </a:fld>
            <a:endParaRPr lang="zh-CN" altLang="en-US"/>
          </a:p>
        </p:txBody>
      </p:sp>
      <p:sp>
        <p:nvSpPr>
          <p:cNvPr id="5" name="内容占位符 4"/>
          <p:cNvSpPr>
            <a:spLocks noGrp="1"/>
          </p:cNvSpPr>
          <p:nvPr>
            <p:ph idx="4294967295"/>
          </p:nvPr>
        </p:nvSpPr>
        <p:spPr>
          <a:xfrm>
            <a:off x="395536" y="357188"/>
            <a:ext cx="8472487" cy="6000750"/>
          </a:xfrm>
        </p:spPr>
        <p:txBody>
          <a:bodyPr/>
          <a:lstStyle/>
          <a:p>
            <a:r>
              <a:rPr lang="zh-CN" altLang="en-US" dirty="0" smtClean="0"/>
              <a:t>例：</a:t>
            </a:r>
            <a:endParaRPr lang="en-US" altLang="zh-CN" dirty="0" smtClean="0"/>
          </a:p>
          <a:p>
            <a:pPr lvl="1"/>
            <a:r>
              <a:rPr lang="zh-CN" altLang="en-US" dirty="0" smtClean="0"/>
              <a:t>素多项式</a:t>
            </a:r>
            <a:r>
              <a:rPr lang="en-US" altLang="zh-CN" dirty="0" smtClean="0"/>
              <a:t>f(x)=x</a:t>
            </a:r>
            <a:r>
              <a:rPr lang="en-US" altLang="zh-CN" baseline="30000" dirty="0" smtClean="0"/>
              <a:t>4</a:t>
            </a:r>
            <a:r>
              <a:rPr lang="en-US" altLang="zh-CN" dirty="0" smtClean="0"/>
              <a:t>+x+1</a:t>
            </a:r>
            <a:r>
              <a:rPr lang="zh-CN" altLang="en-US" dirty="0" smtClean="0"/>
              <a:t>定义的有限域</a:t>
            </a:r>
            <a:r>
              <a:rPr lang="en-US" altLang="zh-CN" dirty="0" smtClean="0"/>
              <a:t>GF(2</a:t>
            </a:r>
            <a:r>
              <a:rPr lang="en-US" altLang="zh-CN" baseline="30000" dirty="0" smtClean="0"/>
              <a:t>4</a:t>
            </a:r>
            <a:r>
              <a:rPr lang="en-US" altLang="zh-CN" dirty="0" smtClean="0"/>
              <a:t>)</a:t>
            </a:r>
            <a:r>
              <a:rPr lang="zh-CN" altLang="en-US" dirty="0" smtClean="0"/>
              <a:t>，其生成元</a:t>
            </a:r>
            <a:r>
              <a:rPr lang="en-US" altLang="zh-CN" dirty="0" smtClean="0"/>
              <a:t>g</a:t>
            </a:r>
            <a:r>
              <a:rPr lang="zh-CN" altLang="en-US" dirty="0" smtClean="0"/>
              <a:t>满足</a:t>
            </a:r>
            <a:r>
              <a:rPr lang="en-US" altLang="zh-CN" dirty="0" smtClean="0"/>
              <a:t>f(g)=0</a:t>
            </a:r>
            <a:r>
              <a:rPr lang="zh-CN" altLang="en-US" dirty="0" smtClean="0"/>
              <a:t>，</a:t>
            </a:r>
            <a:r>
              <a:rPr lang="en-US" altLang="zh-CN" dirty="0" smtClean="0"/>
              <a:t>g=0010</a:t>
            </a:r>
            <a:r>
              <a:rPr lang="zh-CN" altLang="en-US" dirty="0" smtClean="0"/>
              <a:t>，则元素为</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该有限域中椭圆曲线</a:t>
            </a:r>
            <a:r>
              <a:rPr lang="en-US" altLang="zh-CN" dirty="0" smtClean="0"/>
              <a:t>y</a:t>
            </a:r>
            <a:r>
              <a:rPr lang="en-US" altLang="zh-CN" baseline="30000" dirty="0" smtClean="0"/>
              <a:t>2</a:t>
            </a:r>
            <a:r>
              <a:rPr lang="en-US" altLang="zh-CN" dirty="0" smtClean="0"/>
              <a:t>+xy=x</a:t>
            </a:r>
            <a:r>
              <a:rPr lang="en-US" altLang="zh-CN" baseline="30000" dirty="0" smtClean="0"/>
              <a:t>3</a:t>
            </a:r>
            <a:r>
              <a:rPr lang="en-US" altLang="zh-CN" dirty="0" smtClean="0"/>
              <a:t>+g</a:t>
            </a:r>
            <a:r>
              <a:rPr lang="en-US" altLang="zh-CN" baseline="30000" dirty="0" smtClean="0"/>
              <a:t>4</a:t>
            </a:r>
            <a:r>
              <a:rPr lang="en-US" altLang="zh-CN" dirty="0" smtClean="0"/>
              <a:t>x</a:t>
            </a:r>
            <a:r>
              <a:rPr lang="en-US" altLang="zh-CN" baseline="30000" dirty="0" smtClean="0"/>
              <a:t>2</a:t>
            </a:r>
            <a:r>
              <a:rPr lang="en-US" altLang="zh-CN" dirty="0" smtClean="0"/>
              <a:t>+1</a:t>
            </a:r>
            <a:r>
              <a:rPr lang="zh-CN" altLang="en-US" dirty="0" smtClean="0"/>
              <a:t>上的点为（不含</a:t>
            </a:r>
            <a:r>
              <a:rPr lang="en-US" altLang="zh-CN" dirty="0" smtClean="0"/>
              <a:t>O</a:t>
            </a:r>
            <a:r>
              <a:rPr lang="zh-CN" altLang="en-US" dirty="0" smtClean="0"/>
              <a:t>）</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424079500"/>
              </p:ext>
            </p:extLst>
          </p:nvPr>
        </p:nvGraphicFramePr>
        <p:xfrm>
          <a:off x="1785918" y="1772816"/>
          <a:ext cx="6096000" cy="158496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0</a:t>
                      </a:r>
                      <a:r>
                        <a:rPr lang="en-US" altLang="zh-CN" sz="2000" dirty="0" smtClean="0">
                          <a:latin typeface="Times New Roman" pitchFamily="18" charset="0"/>
                          <a:cs typeface="Times New Roman" pitchFamily="18" charset="0"/>
                        </a:rPr>
                        <a:t>=0001</a:t>
                      </a:r>
                      <a:endParaRPr lang="zh-CN" altLang="en-US" sz="2000" b="1" dirty="0">
                        <a:latin typeface="Times New Roman" pitchFamily="18" charset="0"/>
                        <a:cs typeface="Times New Roman" pitchFamily="18" charset="0"/>
                      </a:endParaRPr>
                    </a:p>
                  </a:txBody>
                  <a:tcPr/>
                </a:tc>
                <a:tc>
                  <a:txBody>
                    <a:bodyPr/>
                    <a:lstStyle/>
                    <a:p>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4</a:t>
                      </a:r>
                      <a:r>
                        <a:rPr lang="en-US" altLang="zh-CN" sz="2000" dirty="0" smtClean="0">
                          <a:latin typeface="Times New Roman" pitchFamily="18" charset="0"/>
                          <a:cs typeface="Times New Roman" pitchFamily="18" charset="0"/>
                        </a:rPr>
                        <a:t>=0011</a:t>
                      </a:r>
                      <a:endParaRPr lang="zh-CN" altLang="en-US" sz="2000" b="1" dirty="0">
                        <a:latin typeface="Times New Roman" pitchFamily="18" charset="0"/>
                        <a:cs typeface="Times New Roman" pitchFamily="18" charset="0"/>
                      </a:endParaRPr>
                    </a:p>
                  </a:txBody>
                  <a:tcPr/>
                </a:tc>
                <a:tc>
                  <a:txBody>
                    <a:bodyPr/>
                    <a:lstStyle/>
                    <a:p>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8  </a:t>
                      </a:r>
                      <a:r>
                        <a:rPr lang="en-US" altLang="zh-CN" sz="2000" dirty="0" smtClean="0">
                          <a:latin typeface="Times New Roman" pitchFamily="18" charset="0"/>
                          <a:cs typeface="Times New Roman" pitchFamily="18" charset="0"/>
                        </a:rPr>
                        <a:t>=0101</a:t>
                      </a:r>
                      <a:endParaRPr lang="zh-CN" altLang="en-US" sz="2000" b="1" dirty="0">
                        <a:latin typeface="Times New Roman" pitchFamily="18" charset="0"/>
                        <a:cs typeface="Times New Roman" pitchFamily="18" charset="0"/>
                      </a:endParaRPr>
                    </a:p>
                  </a:txBody>
                  <a:tcPr/>
                </a:tc>
                <a:tc>
                  <a:txBody>
                    <a:bodyPr/>
                    <a:lstStyle/>
                    <a:p>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12</a:t>
                      </a:r>
                      <a:r>
                        <a:rPr lang="en-US" altLang="zh-CN" sz="2000" dirty="0" smtClean="0">
                          <a:latin typeface="Times New Roman" pitchFamily="18" charset="0"/>
                          <a:cs typeface="Times New Roman" pitchFamily="18" charset="0"/>
                        </a:rPr>
                        <a:t>=1111</a:t>
                      </a:r>
                      <a:endParaRPr lang="zh-CN" altLang="en-US" sz="2000" b="1"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1</a:t>
                      </a:r>
                      <a:r>
                        <a:rPr lang="en-US" altLang="zh-CN" sz="2000" dirty="0" smtClean="0">
                          <a:latin typeface="Times New Roman" pitchFamily="18" charset="0"/>
                          <a:cs typeface="Times New Roman" pitchFamily="18" charset="0"/>
                        </a:rPr>
                        <a:t>=0010</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5</a:t>
                      </a:r>
                      <a:r>
                        <a:rPr lang="en-US" altLang="zh-CN" sz="2000" dirty="0" smtClean="0">
                          <a:latin typeface="Times New Roman" pitchFamily="18" charset="0"/>
                          <a:cs typeface="Times New Roman" pitchFamily="18" charset="0"/>
                        </a:rPr>
                        <a:t>=0110</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9  </a:t>
                      </a:r>
                      <a:r>
                        <a:rPr lang="en-US" altLang="zh-CN" sz="2000" dirty="0" smtClean="0">
                          <a:latin typeface="Times New Roman" pitchFamily="18" charset="0"/>
                          <a:cs typeface="Times New Roman" pitchFamily="18" charset="0"/>
                        </a:rPr>
                        <a:t>=1010</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13</a:t>
                      </a:r>
                      <a:r>
                        <a:rPr lang="en-US" altLang="zh-CN" sz="2000" dirty="0" smtClean="0">
                          <a:latin typeface="Times New Roman" pitchFamily="18" charset="0"/>
                          <a:cs typeface="Times New Roman" pitchFamily="18" charset="0"/>
                        </a:rPr>
                        <a:t>=1101</a:t>
                      </a:r>
                      <a:endParaRPr lang="zh-CN" altLang="en-US" sz="2000" b="1" dirty="0" smtClean="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2</a:t>
                      </a:r>
                      <a:r>
                        <a:rPr lang="en-US" altLang="zh-CN" sz="2000" dirty="0" smtClean="0">
                          <a:latin typeface="Times New Roman" pitchFamily="18" charset="0"/>
                          <a:cs typeface="Times New Roman" pitchFamily="18" charset="0"/>
                        </a:rPr>
                        <a:t>=0100</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6</a:t>
                      </a:r>
                      <a:r>
                        <a:rPr lang="en-US" altLang="zh-CN" sz="2000" dirty="0" smtClean="0">
                          <a:latin typeface="Times New Roman" pitchFamily="18" charset="0"/>
                          <a:cs typeface="Times New Roman" pitchFamily="18" charset="0"/>
                        </a:rPr>
                        <a:t>=1100</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10</a:t>
                      </a:r>
                      <a:r>
                        <a:rPr lang="en-US" altLang="zh-CN" sz="2000" dirty="0" smtClean="0">
                          <a:latin typeface="Times New Roman" pitchFamily="18" charset="0"/>
                          <a:cs typeface="Times New Roman" pitchFamily="18" charset="0"/>
                        </a:rPr>
                        <a:t>=0111</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14</a:t>
                      </a:r>
                      <a:r>
                        <a:rPr lang="en-US" altLang="zh-CN" sz="2000" dirty="0" smtClean="0">
                          <a:latin typeface="Times New Roman" pitchFamily="18" charset="0"/>
                          <a:cs typeface="Times New Roman" pitchFamily="18" charset="0"/>
                        </a:rPr>
                        <a:t>=1001</a:t>
                      </a:r>
                      <a:endParaRPr lang="zh-CN" altLang="en-US" sz="2000" b="1" dirty="0" smtClean="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3</a:t>
                      </a:r>
                      <a:r>
                        <a:rPr lang="en-US" altLang="zh-CN" sz="2000" dirty="0" smtClean="0">
                          <a:latin typeface="Times New Roman" pitchFamily="18" charset="0"/>
                          <a:cs typeface="Times New Roman" pitchFamily="18" charset="0"/>
                        </a:rPr>
                        <a:t>=1000</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7</a:t>
                      </a:r>
                      <a:r>
                        <a:rPr lang="en-US" altLang="zh-CN" sz="2000" dirty="0" smtClean="0">
                          <a:latin typeface="Times New Roman" pitchFamily="18" charset="0"/>
                          <a:cs typeface="Times New Roman" pitchFamily="18" charset="0"/>
                        </a:rPr>
                        <a:t>=1011</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11</a:t>
                      </a:r>
                      <a:r>
                        <a:rPr lang="en-US" altLang="zh-CN" sz="2000" dirty="0" smtClean="0">
                          <a:latin typeface="Times New Roman" pitchFamily="18" charset="0"/>
                          <a:cs typeface="Times New Roman" pitchFamily="18" charset="0"/>
                        </a:rPr>
                        <a:t>=1110</a:t>
                      </a:r>
                      <a:endParaRPr lang="zh-CN" altLang="en-US" sz="2000" b="1"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pitchFamily="18" charset="0"/>
                          <a:cs typeface="Times New Roman" pitchFamily="18" charset="0"/>
                        </a:rPr>
                        <a:t>g</a:t>
                      </a:r>
                      <a:r>
                        <a:rPr lang="en-US" altLang="zh-CN" sz="2000" baseline="30000" dirty="0" smtClean="0">
                          <a:latin typeface="Times New Roman" pitchFamily="18" charset="0"/>
                          <a:cs typeface="Times New Roman" pitchFamily="18" charset="0"/>
                        </a:rPr>
                        <a:t>15</a:t>
                      </a:r>
                      <a:r>
                        <a:rPr lang="en-US" altLang="zh-CN" sz="2000" dirty="0" smtClean="0">
                          <a:latin typeface="Times New Roman" pitchFamily="18" charset="0"/>
                          <a:cs typeface="Times New Roman" pitchFamily="18" charset="0"/>
                        </a:rPr>
                        <a:t>=0001</a:t>
                      </a:r>
                      <a:endParaRPr lang="zh-CN" altLang="en-US" sz="2000" b="1" dirty="0" smtClean="0">
                        <a:latin typeface="Times New Roman" pitchFamily="18" charset="0"/>
                        <a:cs typeface="Times New Roman" pitchFamily="18" charset="0"/>
                      </a:endParaRPr>
                    </a:p>
                  </a:txBody>
                  <a:tcPr/>
                </a:tc>
              </a:tr>
            </a:tbl>
          </a:graphicData>
        </a:graphic>
      </p:graphicFrame>
      <p:graphicFrame>
        <p:nvGraphicFramePr>
          <p:cNvPr id="10" name="表格 9"/>
          <p:cNvGraphicFramePr>
            <a:graphicFrameLocks noGrp="1"/>
          </p:cNvGraphicFramePr>
          <p:nvPr/>
        </p:nvGraphicFramePr>
        <p:xfrm>
          <a:off x="1500166" y="4091006"/>
          <a:ext cx="3429024" cy="1981200"/>
        </p:xfrm>
        <a:graphic>
          <a:graphicData uri="http://schemas.openxmlformats.org/drawingml/2006/table">
            <a:tbl>
              <a:tblPr firstRow="1" bandRow="1">
                <a:tableStyleId>{5940675A-B579-460E-94D1-54222C63F5DA}</a:tableStyleId>
              </a:tblPr>
              <a:tblGrid>
                <a:gridCol w="1143008"/>
                <a:gridCol w="1143008"/>
                <a:gridCol w="1143008"/>
              </a:tblGrid>
              <a:tr h="396240">
                <a:tc>
                  <a:txBody>
                    <a:bodyPr/>
                    <a:lstStyle/>
                    <a:p>
                      <a:r>
                        <a:rPr lang="en-US" altLang="zh-CN" sz="2000" b="0" dirty="0" smtClean="0">
                          <a:latin typeface="Times New Roman" pitchFamily="18" charset="0"/>
                          <a:cs typeface="Times New Roman" pitchFamily="18" charset="0"/>
                        </a:rPr>
                        <a:t>(0,1)</a:t>
                      </a:r>
                      <a:endParaRPr lang="zh-CN" altLang="en-US" sz="2000" b="0" dirty="0">
                        <a:latin typeface="Times New Roman" pitchFamily="18" charset="0"/>
                        <a:cs typeface="Times New Roman" pitchFamily="18" charset="0"/>
                      </a:endParaRPr>
                    </a:p>
                  </a:txBody>
                  <a:tcPr/>
                </a:tc>
                <a:tc>
                  <a:txBody>
                    <a:bodyPr/>
                    <a:lstStyle/>
                    <a:p>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5</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3</a:t>
                      </a:r>
                      <a:r>
                        <a:rPr lang="en-US" altLang="zh-CN" sz="2000" b="0" dirty="0" smtClean="0">
                          <a:latin typeface="Times New Roman" pitchFamily="18" charset="0"/>
                          <a:cs typeface="Times New Roman" pitchFamily="18" charset="0"/>
                        </a:rPr>
                        <a:t>)</a:t>
                      </a:r>
                      <a:endParaRPr lang="zh-CN" altLang="en-US" sz="2000" b="0" dirty="0">
                        <a:latin typeface="Times New Roman" pitchFamily="18" charset="0"/>
                        <a:cs typeface="Times New Roman" pitchFamily="18" charset="0"/>
                      </a:endParaRPr>
                    </a:p>
                  </a:txBody>
                  <a:tcPr/>
                </a:tc>
                <a:tc>
                  <a:txBody>
                    <a:bodyPr/>
                    <a:lstStyle/>
                    <a:p>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9</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13</a:t>
                      </a:r>
                      <a:r>
                        <a:rPr lang="en-US" altLang="zh-CN" sz="2000" b="0" dirty="0" smtClean="0">
                          <a:latin typeface="Times New Roman" pitchFamily="18" charset="0"/>
                          <a:cs typeface="Times New Roman" pitchFamily="18" charset="0"/>
                        </a:rPr>
                        <a:t>)</a:t>
                      </a:r>
                      <a:endParaRPr lang="zh-CN" altLang="en-US" sz="2000" b="0" dirty="0">
                        <a:latin typeface="Times New Roman" pitchFamily="18" charset="0"/>
                        <a:cs typeface="Times New Roman" pitchFamily="18" charset="0"/>
                      </a:endParaRPr>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(1,g</a:t>
                      </a:r>
                      <a:r>
                        <a:rPr lang="en-US" altLang="zh-CN" sz="2000" b="0" baseline="30000" dirty="0" smtClean="0">
                          <a:latin typeface="Times New Roman" pitchFamily="18" charset="0"/>
                          <a:cs typeface="Times New Roman" pitchFamily="18" charset="0"/>
                        </a:rPr>
                        <a:t>6</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5</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11</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10</a:t>
                      </a:r>
                      <a:r>
                        <a:rPr lang="en-US" altLang="zh-CN" sz="2000" b="0" dirty="0" smtClean="0">
                          <a:latin typeface="Times New Roman" pitchFamily="18" charset="0"/>
                          <a:cs typeface="Times New Roman" pitchFamily="18" charset="0"/>
                        </a:rPr>
                        <a:t>,g)</a:t>
                      </a:r>
                      <a:endParaRPr lang="zh-CN" altLang="en-US" sz="2000" b="0" dirty="0" smtClean="0">
                        <a:latin typeface="Times New Roman" pitchFamily="18" charset="0"/>
                        <a:cs typeface="Times New Roman" pitchFamily="18" charset="0"/>
                      </a:endParaRPr>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(1,g</a:t>
                      </a:r>
                      <a:r>
                        <a:rPr lang="en-US" altLang="zh-CN" sz="2000" b="0" baseline="30000" dirty="0" smtClean="0">
                          <a:latin typeface="Times New Roman" pitchFamily="18" charset="0"/>
                          <a:cs typeface="Times New Roman" pitchFamily="18" charset="0"/>
                        </a:rPr>
                        <a:t>13</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6</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8</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10</a:t>
                      </a:r>
                      <a:r>
                        <a:rPr lang="en-US" altLang="zh-CN" sz="2000" b="0" dirty="0" smtClean="0">
                          <a:latin typeface="Times New Roman" pitchFamily="18" charset="0"/>
                          <a:cs typeface="Times New Roman" pitchFamily="18" charset="0"/>
                        </a:rPr>
                        <a:t>,g8)</a:t>
                      </a:r>
                      <a:endParaRPr lang="zh-CN" altLang="en-US" sz="2000" b="0" dirty="0" smtClean="0">
                        <a:latin typeface="Times New Roman" pitchFamily="18" charset="0"/>
                        <a:cs typeface="Times New Roman" pitchFamily="18" charset="0"/>
                      </a:endParaRPr>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3</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8</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6</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14</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12</a:t>
                      </a:r>
                      <a:r>
                        <a:rPr lang="en-US" altLang="zh-CN" sz="2000" b="0" dirty="0" smtClean="0">
                          <a:latin typeface="Times New Roman" pitchFamily="18" charset="0"/>
                          <a:cs typeface="Times New Roman" pitchFamily="18" charset="0"/>
                        </a:rPr>
                        <a:t>,0)</a:t>
                      </a:r>
                      <a:endParaRPr lang="zh-CN" altLang="en-US" sz="2000" b="0" dirty="0" smtClean="0">
                        <a:latin typeface="Times New Roman" pitchFamily="18" charset="0"/>
                        <a:cs typeface="Times New Roman" pitchFamily="18" charset="0"/>
                      </a:endParaRPr>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3</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13</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9</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10</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12</a:t>
                      </a:r>
                      <a:r>
                        <a:rPr lang="en-US" altLang="zh-CN" sz="2000" b="0" dirty="0" smtClean="0">
                          <a:latin typeface="Times New Roman" pitchFamily="18" charset="0"/>
                          <a:cs typeface="Times New Roman" pitchFamily="18" charset="0"/>
                        </a:rPr>
                        <a:t>,g</a:t>
                      </a:r>
                      <a:r>
                        <a:rPr lang="en-US" altLang="zh-CN" sz="2000" b="0" baseline="30000" dirty="0" smtClean="0">
                          <a:latin typeface="Times New Roman" pitchFamily="18" charset="0"/>
                          <a:cs typeface="Times New Roman" pitchFamily="18" charset="0"/>
                        </a:rPr>
                        <a:t>12</a:t>
                      </a:r>
                      <a:r>
                        <a:rPr lang="en-US" altLang="zh-CN" sz="2000" b="0" dirty="0" smtClean="0">
                          <a:latin typeface="Times New Roman" pitchFamily="18" charset="0"/>
                          <a:cs typeface="Times New Roman" pitchFamily="18" charset="0"/>
                        </a:rPr>
                        <a:t>)</a:t>
                      </a:r>
                      <a:endParaRPr lang="zh-CN" altLang="en-US" sz="2000" b="0" dirty="0" smtClean="0">
                        <a:latin typeface="Times New Roman" pitchFamily="18" charset="0"/>
                        <a:cs typeface="Times New Roman" pitchFamily="18" charset="0"/>
                      </a:endParaRPr>
                    </a:p>
                  </a:txBody>
                  <a:tcPr/>
                </a:tc>
              </a:tr>
            </a:tbl>
          </a:graphicData>
        </a:graphic>
      </p:graphicFrame>
      <p:pic>
        <p:nvPicPr>
          <p:cNvPr id="11" name="Picture 3"/>
          <p:cNvPicPr>
            <a:picLocks noChangeAspect="1" noChangeArrowheads="1"/>
          </p:cNvPicPr>
          <p:nvPr/>
        </p:nvPicPr>
        <p:blipFill>
          <a:blip r:embed="rId2" cstate="print"/>
          <a:srcRect/>
          <a:stretch>
            <a:fillRect/>
          </a:stretch>
        </p:blipFill>
        <p:spPr bwMode="auto">
          <a:xfrm>
            <a:off x="5486412" y="3933442"/>
            <a:ext cx="2500330" cy="2407362"/>
          </a:xfrm>
          <a:prstGeom prst="rect">
            <a:avLst/>
          </a:prstGeom>
          <a:noFill/>
          <a:ln w="9525">
            <a:noFill/>
            <a:miter lim="800000"/>
            <a:headEnd/>
            <a:tailEnd/>
          </a:ln>
          <a:effectLst/>
        </p:spPr>
      </p:pic>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2" name="流程图: 可选过程 11">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3" name="流程图: 可选过程 12">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795252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当</a:t>
            </a:r>
            <a:r>
              <a:rPr lang="en-US" altLang="zh-CN" dirty="0" smtClean="0"/>
              <a:t>b≠0</a:t>
            </a:r>
            <a:r>
              <a:rPr lang="zh-CN" altLang="en-US" dirty="0" smtClean="0"/>
              <a:t>时，集合</a:t>
            </a:r>
            <a:r>
              <a:rPr lang="en-US" altLang="zh-CN" dirty="0" smtClean="0"/>
              <a:t>E</a:t>
            </a:r>
            <a:r>
              <a:rPr lang="en-US" altLang="zh-CN" baseline="-25000" dirty="0" smtClean="0"/>
              <a:t>2</a:t>
            </a:r>
            <a:r>
              <a:rPr lang="en-US" altLang="zh-CN" baseline="-10000" dirty="0" smtClean="0"/>
              <a:t>m</a:t>
            </a:r>
            <a:r>
              <a:rPr lang="en-US" altLang="zh-CN" dirty="0" smtClean="0"/>
              <a:t>(</a:t>
            </a:r>
            <a:r>
              <a:rPr lang="en-US" altLang="zh-CN" dirty="0" err="1" smtClean="0"/>
              <a:t>a,b</a:t>
            </a:r>
            <a:r>
              <a:rPr lang="en-US" altLang="zh-CN" dirty="0" smtClean="0"/>
              <a:t>)</a:t>
            </a:r>
            <a:r>
              <a:rPr lang="zh-CN" altLang="en-US" dirty="0" smtClean="0"/>
              <a:t>可构造一个阿贝尔群，加法规则为：</a:t>
            </a:r>
            <a:endParaRPr lang="en-US" altLang="zh-CN" dirty="0" smtClean="0"/>
          </a:p>
          <a:p>
            <a:pPr lvl="1"/>
            <a:r>
              <a:rPr lang="en-US" altLang="zh-CN" dirty="0" smtClean="0"/>
              <a:t>P+O=P</a:t>
            </a:r>
          </a:p>
          <a:p>
            <a:pPr lvl="1"/>
            <a:r>
              <a:rPr lang="en-US" altLang="zh-CN" dirty="0" smtClean="0"/>
              <a:t>-P=(</a:t>
            </a:r>
            <a:r>
              <a:rPr lang="en-US" altLang="zh-CN" dirty="0" err="1" smtClean="0"/>
              <a:t>x</a:t>
            </a:r>
            <a:r>
              <a:rPr lang="en-US" altLang="zh-CN" baseline="-25000" dirty="0" err="1" smtClean="0"/>
              <a:t>p</a:t>
            </a:r>
            <a:r>
              <a:rPr lang="en-US" altLang="zh-CN" dirty="0" err="1" smtClean="0"/>
              <a:t>,x</a:t>
            </a:r>
            <a:r>
              <a:rPr lang="en-US" altLang="zh-CN" baseline="-25000" dirty="0" err="1" smtClean="0"/>
              <a:t>p</a:t>
            </a:r>
            <a:r>
              <a:rPr lang="en-US" altLang="zh-CN" dirty="0" err="1" smtClean="0"/>
              <a:t>+y</a:t>
            </a:r>
            <a:r>
              <a:rPr lang="en-US" altLang="zh-CN" baseline="-25000" dirty="0" err="1" smtClean="0"/>
              <a:t>p</a:t>
            </a:r>
            <a:r>
              <a:rPr lang="en-US" altLang="zh-CN" dirty="0" smtClean="0"/>
              <a:t>)</a:t>
            </a:r>
            <a:r>
              <a:rPr lang="zh-CN" altLang="en-US" dirty="0" smtClean="0"/>
              <a:t>，</a:t>
            </a:r>
            <a:r>
              <a:rPr lang="en-US" altLang="zh-CN" dirty="0" smtClean="0"/>
              <a:t>P+(-P)=O</a:t>
            </a:r>
          </a:p>
          <a:p>
            <a:pPr lvl="1"/>
            <a:r>
              <a:rPr lang="zh-CN" altLang="en-US" dirty="0" smtClean="0"/>
              <a:t>若</a:t>
            </a:r>
            <a:r>
              <a:rPr lang="en-US" altLang="zh-CN" dirty="0" smtClean="0"/>
              <a:t>P ≠-Q</a:t>
            </a:r>
            <a:r>
              <a:rPr lang="zh-CN" altLang="en-US" dirty="0" smtClean="0"/>
              <a:t>且</a:t>
            </a:r>
            <a:r>
              <a:rPr lang="en-US" altLang="zh-CN" dirty="0" smtClean="0"/>
              <a:t>P ≠Q</a:t>
            </a:r>
            <a:r>
              <a:rPr lang="zh-CN" altLang="en-US" dirty="0" smtClean="0"/>
              <a:t>时，</a:t>
            </a:r>
            <a:r>
              <a:rPr lang="en-US" altLang="zh-CN" dirty="0" smtClean="0"/>
              <a:t>R=P+Q</a:t>
            </a:r>
          </a:p>
          <a:p>
            <a:pPr lvl="2"/>
            <a:r>
              <a:rPr lang="en-US" altLang="zh-CN" sz="2400" dirty="0" err="1" smtClean="0"/>
              <a:t>x</a:t>
            </a:r>
            <a:r>
              <a:rPr lang="en-US" altLang="zh-CN" sz="2400" baseline="-25000" dirty="0" err="1" smtClean="0"/>
              <a:t>R</a:t>
            </a:r>
            <a:r>
              <a:rPr lang="en-US" altLang="zh-CN" sz="2400" dirty="0" smtClean="0"/>
              <a:t>=</a:t>
            </a:r>
            <a:r>
              <a:rPr lang="el-GR" altLang="zh-CN" sz="2400" dirty="0" smtClean="0">
                <a:latin typeface="Times New Roman"/>
                <a:cs typeface="Times New Roman"/>
              </a:rPr>
              <a:t>λ</a:t>
            </a:r>
            <a:r>
              <a:rPr lang="en-US" altLang="zh-CN" sz="2400" baseline="30000" dirty="0" smtClean="0">
                <a:latin typeface="Times New Roman"/>
                <a:cs typeface="Times New Roman"/>
              </a:rPr>
              <a:t>2</a:t>
            </a:r>
            <a:r>
              <a:rPr lang="en-US" altLang="zh-CN" sz="2400" dirty="0" smtClean="0">
                <a:latin typeface="Times New Roman"/>
                <a:cs typeface="Times New Roman"/>
              </a:rPr>
              <a:t>+</a:t>
            </a:r>
            <a:r>
              <a:rPr lang="el-GR" sz="2400" dirty="0" smtClean="0"/>
              <a:t>λ</a:t>
            </a:r>
            <a:r>
              <a:rPr lang="en-US" sz="2400" dirty="0" smtClean="0"/>
              <a:t>+</a:t>
            </a:r>
            <a:r>
              <a:rPr lang="en-US" sz="2400" dirty="0" err="1" smtClean="0"/>
              <a:t>x</a:t>
            </a:r>
            <a:r>
              <a:rPr lang="en-US" altLang="zh-CN" sz="2400" baseline="-25000" dirty="0" err="1" smtClean="0"/>
              <a:t>P</a:t>
            </a:r>
            <a:r>
              <a:rPr lang="en-US" sz="2400" dirty="0" err="1" smtClean="0"/>
              <a:t>+x</a:t>
            </a:r>
            <a:r>
              <a:rPr lang="en-US" altLang="zh-CN" sz="2400" baseline="-25000" dirty="0" err="1" smtClean="0"/>
              <a:t>Q</a:t>
            </a:r>
            <a:r>
              <a:rPr lang="en-US" sz="2400" dirty="0" err="1" smtClean="0"/>
              <a:t>+a</a:t>
            </a:r>
            <a:endParaRPr lang="en-US" sz="2400" dirty="0" smtClean="0"/>
          </a:p>
          <a:p>
            <a:pPr lvl="2"/>
            <a:r>
              <a:rPr lang="en-US" altLang="zh-CN" sz="2400" dirty="0" err="1" smtClean="0"/>
              <a:t>y</a:t>
            </a:r>
            <a:r>
              <a:rPr lang="en-US" altLang="zh-CN" sz="2400" baseline="-25000" dirty="0" err="1" smtClean="0"/>
              <a:t>R</a:t>
            </a:r>
            <a:r>
              <a:rPr lang="en-US" altLang="zh-CN" sz="2400" dirty="0" smtClean="0"/>
              <a:t>=</a:t>
            </a:r>
            <a:r>
              <a:rPr lang="el-GR" sz="2400" dirty="0" smtClean="0"/>
              <a:t>λ</a:t>
            </a:r>
            <a:r>
              <a:rPr lang="en-US" sz="2400" dirty="0" smtClean="0"/>
              <a:t>(</a:t>
            </a:r>
            <a:r>
              <a:rPr lang="en-US" sz="2400" dirty="0" err="1" smtClean="0"/>
              <a:t>x</a:t>
            </a:r>
            <a:r>
              <a:rPr lang="en-US" altLang="zh-CN" sz="2400" baseline="-25000" dirty="0" err="1" smtClean="0"/>
              <a:t>P</a:t>
            </a:r>
            <a:r>
              <a:rPr lang="en-US" sz="2400" dirty="0" err="1" smtClean="0"/>
              <a:t>+x</a:t>
            </a:r>
            <a:r>
              <a:rPr lang="en-US" altLang="zh-CN" sz="2400" baseline="-25000" dirty="0" err="1" smtClean="0"/>
              <a:t>R</a:t>
            </a:r>
            <a:r>
              <a:rPr lang="en-US" sz="2400" dirty="0" smtClean="0"/>
              <a:t>)+</a:t>
            </a:r>
            <a:r>
              <a:rPr lang="en-US" sz="2400" dirty="0" err="1" smtClean="0"/>
              <a:t>x</a:t>
            </a:r>
            <a:r>
              <a:rPr lang="en-US" altLang="zh-CN" sz="2400" baseline="-25000" dirty="0" err="1" smtClean="0"/>
              <a:t>R</a:t>
            </a:r>
            <a:r>
              <a:rPr lang="en-US" sz="2400" dirty="0" err="1" smtClean="0"/>
              <a:t>+y</a:t>
            </a:r>
            <a:r>
              <a:rPr lang="en-US" altLang="zh-CN" sz="2400" baseline="-25000" dirty="0" err="1" smtClean="0"/>
              <a:t>P</a:t>
            </a:r>
            <a:endParaRPr lang="en-US" altLang="zh-CN" sz="2400" baseline="-25000" dirty="0" smtClean="0"/>
          </a:p>
          <a:p>
            <a:pPr lvl="2"/>
            <a:r>
              <a:rPr lang="el-GR" sz="2400" dirty="0" smtClean="0"/>
              <a:t>λ</a:t>
            </a:r>
            <a:r>
              <a:rPr lang="en-US" sz="2400" dirty="0" smtClean="0"/>
              <a:t>=(</a:t>
            </a:r>
            <a:r>
              <a:rPr lang="en-US" altLang="zh-CN" sz="2400" dirty="0" err="1" smtClean="0"/>
              <a:t>y</a:t>
            </a:r>
            <a:r>
              <a:rPr lang="en-US" altLang="zh-CN" sz="2400" baseline="-25000" dirty="0" err="1" smtClean="0"/>
              <a:t>Q</a:t>
            </a:r>
            <a:r>
              <a:rPr lang="en-US" altLang="zh-CN" sz="2400" dirty="0" err="1" smtClean="0"/>
              <a:t>+y</a:t>
            </a:r>
            <a:r>
              <a:rPr lang="en-US" altLang="zh-CN" sz="2400" baseline="-25000" dirty="0" err="1" smtClean="0"/>
              <a:t>P</a:t>
            </a:r>
            <a:r>
              <a:rPr lang="en-US" sz="2400" dirty="0" smtClean="0"/>
              <a:t>)/(</a:t>
            </a:r>
            <a:r>
              <a:rPr lang="en-US" sz="2400" dirty="0" err="1" smtClean="0"/>
              <a:t>x</a:t>
            </a:r>
            <a:r>
              <a:rPr lang="en-US" altLang="zh-CN" sz="2400" baseline="-25000" dirty="0" err="1" smtClean="0"/>
              <a:t>Q</a:t>
            </a:r>
            <a:r>
              <a:rPr lang="en-US" sz="2400" dirty="0" err="1" smtClean="0"/>
              <a:t>+x</a:t>
            </a:r>
            <a:r>
              <a:rPr lang="en-US" altLang="zh-CN" sz="2400" baseline="-25000" dirty="0" err="1" smtClean="0"/>
              <a:t>P</a:t>
            </a:r>
            <a:r>
              <a:rPr lang="en-US" sz="2400" dirty="0" smtClean="0"/>
              <a:t>)</a:t>
            </a:r>
            <a:endParaRPr lang="en-US" altLang="zh-CN" sz="2400" dirty="0" smtClean="0"/>
          </a:p>
          <a:p>
            <a:pPr lvl="1"/>
            <a:r>
              <a:rPr lang="en-US" altLang="zh-CN" dirty="0" smtClean="0"/>
              <a:t>R=2P</a:t>
            </a:r>
          </a:p>
          <a:p>
            <a:pPr lvl="2"/>
            <a:r>
              <a:rPr lang="en-US" altLang="zh-CN" sz="2400" dirty="0" err="1" smtClean="0"/>
              <a:t>x</a:t>
            </a:r>
            <a:r>
              <a:rPr lang="en-US" altLang="zh-CN" sz="2400" baseline="-25000" dirty="0" err="1" smtClean="0"/>
              <a:t>R</a:t>
            </a:r>
            <a:r>
              <a:rPr lang="en-US" altLang="zh-CN" sz="2400" dirty="0" smtClean="0"/>
              <a:t>=</a:t>
            </a:r>
            <a:r>
              <a:rPr lang="el-GR" altLang="zh-CN" sz="2400" dirty="0" smtClean="0">
                <a:latin typeface="Times New Roman"/>
                <a:cs typeface="Times New Roman"/>
              </a:rPr>
              <a:t>λ</a:t>
            </a:r>
            <a:r>
              <a:rPr lang="en-US" altLang="zh-CN" sz="2400" baseline="30000" dirty="0" smtClean="0">
                <a:latin typeface="Times New Roman"/>
                <a:cs typeface="Times New Roman"/>
              </a:rPr>
              <a:t>2</a:t>
            </a:r>
            <a:r>
              <a:rPr lang="en-US" altLang="zh-CN" sz="2400" dirty="0" smtClean="0">
                <a:latin typeface="Times New Roman"/>
                <a:cs typeface="Times New Roman"/>
              </a:rPr>
              <a:t>+</a:t>
            </a:r>
            <a:r>
              <a:rPr lang="el-GR" sz="2400" dirty="0" smtClean="0"/>
              <a:t>λ</a:t>
            </a:r>
            <a:r>
              <a:rPr lang="en-US" sz="2400" dirty="0" smtClean="0"/>
              <a:t>+a</a:t>
            </a:r>
          </a:p>
          <a:p>
            <a:pPr lvl="2"/>
            <a:r>
              <a:rPr lang="en-US" altLang="zh-CN" sz="2400" dirty="0" err="1" smtClean="0"/>
              <a:t>y</a:t>
            </a:r>
            <a:r>
              <a:rPr lang="en-US" altLang="zh-CN" sz="2400" baseline="-25000" dirty="0" err="1" smtClean="0"/>
              <a:t>R</a:t>
            </a:r>
            <a:r>
              <a:rPr lang="en-US" altLang="zh-CN" sz="2400" dirty="0" smtClean="0"/>
              <a:t>=</a:t>
            </a:r>
            <a:r>
              <a:rPr lang="en-US" sz="2400" dirty="0" smtClean="0"/>
              <a:t>x</a:t>
            </a:r>
            <a:r>
              <a:rPr lang="en-US" altLang="zh-CN" sz="2400" baseline="-25000" dirty="0" smtClean="0"/>
              <a:t>P</a:t>
            </a:r>
            <a:r>
              <a:rPr lang="en-US" altLang="zh-CN" sz="2400" baseline="30000" dirty="0" smtClean="0"/>
              <a:t>2</a:t>
            </a:r>
            <a:r>
              <a:rPr lang="en-US" sz="2400" dirty="0" smtClean="0"/>
              <a:t>+(</a:t>
            </a:r>
            <a:r>
              <a:rPr lang="el-GR" sz="2400" dirty="0" smtClean="0"/>
              <a:t>λ</a:t>
            </a:r>
            <a:r>
              <a:rPr lang="en-US" sz="2400" dirty="0" smtClean="0"/>
              <a:t>+1)</a:t>
            </a:r>
            <a:r>
              <a:rPr lang="en-US" sz="2400" dirty="0" err="1" smtClean="0"/>
              <a:t>x</a:t>
            </a:r>
            <a:r>
              <a:rPr lang="en-US" altLang="zh-CN" sz="2400" baseline="-25000" dirty="0" err="1" smtClean="0"/>
              <a:t>R</a:t>
            </a:r>
            <a:endParaRPr lang="en-US" altLang="zh-CN" sz="2400" baseline="-25000" dirty="0" smtClean="0"/>
          </a:p>
          <a:p>
            <a:pPr lvl="2"/>
            <a:r>
              <a:rPr lang="el-GR" sz="2400" dirty="0" smtClean="0"/>
              <a:t>λ</a:t>
            </a:r>
            <a:r>
              <a:rPr lang="en-US" sz="2400" dirty="0" smtClean="0"/>
              <a:t>=</a:t>
            </a:r>
            <a:r>
              <a:rPr lang="en-US" sz="2400" dirty="0" err="1" smtClean="0"/>
              <a:t>x</a:t>
            </a:r>
            <a:r>
              <a:rPr lang="en-US" altLang="zh-CN" sz="2400" baseline="-25000" dirty="0" err="1" smtClean="0"/>
              <a:t>P</a:t>
            </a:r>
            <a:r>
              <a:rPr lang="en-US" altLang="zh-CN" sz="2400" baseline="-25000" dirty="0" smtClean="0"/>
              <a:t> </a:t>
            </a:r>
            <a:r>
              <a:rPr lang="en-US" sz="2400" dirty="0" smtClean="0"/>
              <a:t>+</a:t>
            </a:r>
            <a:r>
              <a:rPr lang="en-US" altLang="zh-CN" sz="2400" dirty="0" err="1" smtClean="0"/>
              <a:t>y</a:t>
            </a:r>
            <a:r>
              <a:rPr lang="en-US" altLang="zh-CN" sz="2400" baseline="-25000" dirty="0" err="1" smtClean="0"/>
              <a:t>P</a:t>
            </a:r>
            <a:r>
              <a:rPr lang="en-US" sz="2400" dirty="0" smtClean="0"/>
              <a:t>/</a:t>
            </a:r>
            <a:r>
              <a:rPr lang="en-US" sz="2400" dirty="0" err="1" smtClean="0"/>
              <a:t>x</a:t>
            </a:r>
            <a:r>
              <a:rPr lang="en-US" altLang="zh-CN" sz="2400" baseline="-25000" dirty="0" err="1" smtClean="0"/>
              <a:t>P</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2697140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二、椭圆曲线密码学</a:t>
            </a:r>
            <a:endParaRPr lang="zh-CN" altLang="en-US" dirty="0"/>
          </a:p>
        </p:txBody>
      </p:sp>
      <p:sp>
        <p:nvSpPr>
          <p:cNvPr id="3" name="内容占位符 2"/>
          <p:cNvSpPr>
            <a:spLocks noGrp="1"/>
          </p:cNvSpPr>
          <p:nvPr>
            <p:ph idx="1"/>
          </p:nvPr>
        </p:nvSpPr>
        <p:spPr/>
        <p:txBody>
          <a:bodyPr>
            <a:normAutofit/>
          </a:bodyPr>
          <a:lstStyle/>
          <a:p>
            <a:r>
              <a:rPr lang="en-US" altLang="zh-CN" dirty="0" smtClean="0"/>
              <a:t>ECC</a:t>
            </a:r>
            <a:r>
              <a:rPr lang="zh-CN" altLang="en-US" dirty="0" smtClean="0"/>
              <a:t>与</a:t>
            </a:r>
            <a:r>
              <a:rPr lang="en-US" altLang="zh-CN" dirty="0" smtClean="0"/>
              <a:t>RSA</a:t>
            </a:r>
            <a:r>
              <a:rPr lang="zh-CN" altLang="en-US" dirty="0" smtClean="0"/>
              <a:t>的对比</a:t>
            </a:r>
            <a:endParaRPr lang="en-US" altLang="zh-CN" dirty="0" smtClean="0"/>
          </a:p>
          <a:p>
            <a:pPr lvl="1"/>
            <a:r>
              <a:rPr lang="en-US" altLang="zh-CN" dirty="0" smtClean="0"/>
              <a:t>ECC</a:t>
            </a:r>
            <a:r>
              <a:rPr lang="zh-CN" altLang="en-US" dirty="0" smtClean="0"/>
              <a:t>中的加法运算与</a:t>
            </a:r>
            <a:r>
              <a:rPr lang="en-US" altLang="zh-CN" dirty="0" smtClean="0"/>
              <a:t>RSA</a:t>
            </a:r>
            <a:r>
              <a:rPr lang="zh-CN" altLang="en-US" dirty="0" smtClean="0"/>
              <a:t>中的乘法运算相对应</a:t>
            </a:r>
            <a:endParaRPr lang="en-US" altLang="zh-CN" dirty="0" smtClean="0"/>
          </a:p>
          <a:p>
            <a:pPr lvl="1"/>
            <a:r>
              <a:rPr lang="en-US" altLang="zh-CN" dirty="0" smtClean="0"/>
              <a:t>ECC</a:t>
            </a:r>
            <a:r>
              <a:rPr lang="zh-CN" altLang="en-US" dirty="0" smtClean="0"/>
              <a:t>中的数乘运算与</a:t>
            </a:r>
            <a:r>
              <a:rPr lang="en-US" altLang="zh-CN" dirty="0" smtClean="0"/>
              <a:t>RSA</a:t>
            </a:r>
            <a:r>
              <a:rPr lang="zh-CN" altLang="en-US" dirty="0" smtClean="0"/>
              <a:t>中的模幂运算相对应</a:t>
            </a:r>
            <a:endParaRPr lang="en-US" altLang="zh-CN" dirty="0" smtClean="0"/>
          </a:p>
          <a:p>
            <a:pPr lvl="1"/>
            <a:endParaRPr lang="en-US" altLang="zh-CN" dirty="0" smtClean="0"/>
          </a:p>
          <a:p>
            <a:r>
              <a:rPr lang="zh-CN" altLang="en-US" dirty="0" smtClean="0"/>
              <a:t>给定曲线</a:t>
            </a:r>
            <a:r>
              <a:rPr lang="en-US" altLang="zh-CN" dirty="0" smtClean="0"/>
              <a:t>y</a:t>
            </a:r>
            <a:r>
              <a:rPr lang="en-US" altLang="zh-CN" baseline="30000" dirty="0" smtClean="0"/>
              <a:t>2</a:t>
            </a:r>
            <a:r>
              <a:rPr lang="en-US" altLang="zh-CN" dirty="0" smtClean="0"/>
              <a:t>=x</a:t>
            </a:r>
            <a:r>
              <a:rPr lang="en-US" altLang="zh-CN" baseline="30000" dirty="0" smtClean="0"/>
              <a:t>3</a:t>
            </a:r>
            <a:r>
              <a:rPr lang="en-US" altLang="zh-CN" dirty="0" smtClean="0"/>
              <a:t>+ax+b mod p</a:t>
            </a:r>
            <a:r>
              <a:rPr lang="zh-CN" altLang="en-US" dirty="0" smtClean="0"/>
              <a:t>以及其上一点</a:t>
            </a:r>
            <a:r>
              <a:rPr lang="en-US" altLang="zh-CN" dirty="0" smtClean="0"/>
              <a:t>P，</a:t>
            </a:r>
            <a:r>
              <a:rPr lang="zh-CN" altLang="en-US" dirty="0" smtClean="0"/>
              <a:t>我们可以通过连续自加</a:t>
            </a:r>
            <a:r>
              <a:rPr lang="en-US" altLang="zh-CN" dirty="0" smtClean="0"/>
              <a:t>k-1</a:t>
            </a:r>
            <a:r>
              <a:rPr lang="zh-CN" altLang="en-US" dirty="0" smtClean="0"/>
              <a:t>次计算</a:t>
            </a:r>
            <a:r>
              <a:rPr lang="en-US" altLang="zh-CN" dirty="0" smtClean="0"/>
              <a:t>Q=</a:t>
            </a:r>
            <a:r>
              <a:rPr lang="en-US" altLang="zh-CN" dirty="0" err="1" smtClean="0"/>
              <a:t>kP</a:t>
            </a:r>
            <a:r>
              <a:rPr lang="zh-CN" altLang="en-US" dirty="0" smtClean="0"/>
              <a:t>（或</a:t>
            </a:r>
            <a:r>
              <a:rPr lang="en-US" altLang="zh-CN" dirty="0" smtClean="0"/>
              <a:t>Q=</a:t>
            </a:r>
            <a:r>
              <a:rPr lang="en-US" altLang="zh-CN" dirty="0" err="1" smtClean="0"/>
              <a:t>P</a:t>
            </a:r>
            <a:r>
              <a:rPr lang="en-US" altLang="zh-CN" baseline="30000" dirty="0" err="1" smtClean="0"/>
              <a:t>k</a:t>
            </a:r>
            <a:r>
              <a:rPr lang="zh-CN" altLang="en-US" dirty="0" smtClean="0"/>
              <a:t>）</a:t>
            </a:r>
            <a:endParaRPr lang="en-US" altLang="zh-CN" dirty="0" smtClean="0"/>
          </a:p>
          <a:p>
            <a:pPr lvl="1"/>
            <a:r>
              <a:rPr lang="zh-CN" altLang="en-US" dirty="0" smtClean="0"/>
              <a:t>存在与快速指数运算类似的快速算法</a:t>
            </a:r>
            <a:endParaRPr lang="zh-CN" altLang="en-US" sz="1400" dirty="0" smtClean="0"/>
          </a:p>
          <a:p>
            <a:endParaRPr lang="en-US" altLang="zh-CN" dirty="0" smtClean="0"/>
          </a:p>
          <a:p>
            <a:r>
              <a:rPr lang="zh-CN" altLang="en-US" dirty="0" smtClean="0"/>
              <a:t>问题：当</a:t>
            </a:r>
            <a:r>
              <a:rPr lang="en-US" altLang="zh-CN" dirty="0" smtClean="0"/>
              <a:t>Q</a:t>
            </a:r>
            <a:r>
              <a:rPr lang="zh-CN" altLang="en-US" dirty="0" smtClean="0"/>
              <a:t>已知时能否计算</a:t>
            </a:r>
            <a:r>
              <a:rPr lang="en-US" altLang="zh-CN" dirty="0" smtClean="0"/>
              <a:t>k?</a:t>
            </a:r>
          </a:p>
          <a:p>
            <a:pPr lvl="1"/>
            <a:r>
              <a:rPr lang="zh-CN" altLang="en-US" dirty="0" smtClean="0"/>
              <a:t>这是一个被称为</a:t>
            </a:r>
            <a:r>
              <a:rPr lang="zh-CN" altLang="en-US" dirty="0" smtClean="0">
                <a:solidFill>
                  <a:srgbClr val="FF0000"/>
                </a:solidFill>
              </a:rPr>
              <a:t>椭圆曲线离散对数</a:t>
            </a:r>
            <a:r>
              <a:rPr lang="zh-CN" altLang="en-US" dirty="0" smtClean="0"/>
              <a:t>的难题</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119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84783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对公开密钥密码编码系统的要求</a:t>
            </a:r>
            <a:endParaRPr lang="zh-CN" altLang="en-US" dirty="0"/>
          </a:p>
        </p:txBody>
      </p:sp>
      <p:sp>
        <p:nvSpPr>
          <p:cNvPr id="3" name="内容占位符 2"/>
          <p:cNvSpPr>
            <a:spLocks noGrp="1"/>
          </p:cNvSpPr>
          <p:nvPr>
            <p:ph idx="1"/>
          </p:nvPr>
        </p:nvSpPr>
        <p:spPr/>
        <p:txBody>
          <a:bodyPr>
            <a:normAutofit/>
          </a:bodyPr>
          <a:lstStyle/>
          <a:p>
            <a:r>
              <a:rPr lang="zh-CN" altLang="en-US" dirty="0" smtClean="0">
                <a:cs typeface="Times New Roman" pitchFamily="18" charset="0"/>
              </a:rPr>
              <a:t>计算是容易的</a:t>
            </a:r>
            <a:endParaRPr lang="en-US" altLang="zh-CN" dirty="0" smtClean="0">
              <a:cs typeface="Times New Roman" pitchFamily="18" charset="0"/>
            </a:endParaRPr>
          </a:p>
          <a:p>
            <a:pPr lvl="1"/>
            <a:r>
              <a:rPr lang="zh-CN" altLang="en-US" dirty="0" smtClean="0">
                <a:cs typeface="Times New Roman" pitchFamily="18" charset="0"/>
              </a:rPr>
              <a:t>产生一对密钥</a:t>
            </a:r>
            <a:r>
              <a:rPr lang="en-US" altLang="zh-CN" dirty="0" smtClean="0">
                <a:cs typeface="Times New Roman" pitchFamily="18" charset="0"/>
              </a:rPr>
              <a:t>(</a:t>
            </a:r>
            <a:r>
              <a:rPr lang="zh-CN" altLang="en-US" dirty="0" smtClean="0">
                <a:cs typeface="Times New Roman" pitchFamily="18" charset="0"/>
              </a:rPr>
              <a:t>公钥</a:t>
            </a:r>
            <a:r>
              <a:rPr lang="en-US" altLang="zh-CN" dirty="0" err="1" smtClean="0">
                <a:cs typeface="Times New Roman" pitchFamily="18" charset="0"/>
              </a:rPr>
              <a:t>k</a:t>
            </a:r>
            <a:r>
              <a:rPr lang="en-US" altLang="zh-CN" baseline="-25000" dirty="0" err="1" smtClean="0">
                <a:cs typeface="Times New Roman" pitchFamily="18" charset="0"/>
              </a:rPr>
              <a:t>e</a:t>
            </a:r>
            <a:r>
              <a:rPr lang="zh-CN" altLang="en-US" dirty="0" smtClean="0">
                <a:cs typeface="Times New Roman" pitchFamily="18" charset="0"/>
              </a:rPr>
              <a:t>和私钥</a:t>
            </a:r>
            <a:r>
              <a:rPr lang="en-US" altLang="zh-CN" dirty="0" err="1" smtClean="0">
                <a:cs typeface="Times New Roman" pitchFamily="18" charset="0"/>
              </a:rPr>
              <a:t>k</a:t>
            </a:r>
            <a:r>
              <a:rPr lang="en-US" altLang="zh-CN" baseline="-25000" dirty="0" err="1" smtClean="0">
                <a:cs typeface="Times New Roman" pitchFamily="18" charset="0"/>
              </a:rPr>
              <a:t>d</a:t>
            </a:r>
            <a:r>
              <a:rPr lang="en-US" altLang="zh-CN" dirty="0" smtClean="0">
                <a:cs typeface="Times New Roman" pitchFamily="18" charset="0"/>
              </a:rPr>
              <a:t>)</a:t>
            </a:r>
            <a:r>
              <a:rPr lang="zh-CN" altLang="en-US" dirty="0" smtClean="0">
                <a:cs typeface="Times New Roman" pitchFamily="18" charset="0"/>
              </a:rPr>
              <a:t>在计算上是容易的</a:t>
            </a:r>
          </a:p>
          <a:p>
            <a:pPr lvl="1"/>
            <a:r>
              <a:rPr lang="zh-CN" altLang="en-US" dirty="0" smtClean="0">
                <a:cs typeface="Times New Roman" pitchFamily="18" charset="0"/>
              </a:rPr>
              <a:t>不难计算</a:t>
            </a:r>
            <a:r>
              <a:rPr lang="en-US" altLang="zh-CN" dirty="0" smtClean="0">
                <a:cs typeface="Times New Roman" pitchFamily="18" charset="0"/>
              </a:rPr>
              <a:t>c=E</a:t>
            </a:r>
            <a:r>
              <a:rPr lang="en-US" altLang="zh-CN" baseline="-25000" dirty="0" smtClean="0">
                <a:cs typeface="Times New Roman" pitchFamily="18" charset="0"/>
              </a:rPr>
              <a:t>ke</a:t>
            </a:r>
            <a:r>
              <a:rPr lang="en-US" altLang="zh-CN" dirty="0" smtClean="0">
                <a:cs typeface="Times New Roman" pitchFamily="18" charset="0"/>
              </a:rPr>
              <a:t>(m)</a:t>
            </a:r>
            <a:r>
              <a:rPr lang="zh-CN" altLang="en-US" dirty="0" smtClean="0">
                <a:cs typeface="Times New Roman" pitchFamily="18" charset="0"/>
              </a:rPr>
              <a:t>和</a:t>
            </a:r>
            <a:r>
              <a:rPr lang="en-US" altLang="zh-CN" dirty="0" smtClean="0">
                <a:cs typeface="Times New Roman" pitchFamily="18" charset="0"/>
              </a:rPr>
              <a:t>m=</a:t>
            </a:r>
            <a:r>
              <a:rPr lang="en-US" altLang="zh-CN" dirty="0" err="1" smtClean="0">
                <a:cs typeface="Times New Roman" pitchFamily="18" charset="0"/>
              </a:rPr>
              <a:t>D</a:t>
            </a:r>
            <a:r>
              <a:rPr lang="en-US" altLang="zh-CN" baseline="-25000" dirty="0" err="1" smtClean="0">
                <a:cs typeface="Times New Roman" pitchFamily="18" charset="0"/>
              </a:rPr>
              <a:t>kd</a:t>
            </a:r>
            <a:r>
              <a:rPr lang="en-US" altLang="zh-CN" dirty="0" smtClean="0">
                <a:cs typeface="Times New Roman" pitchFamily="18" charset="0"/>
              </a:rPr>
              <a:t>(C)</a:t>
            </a:r>
          </a:p>
          <a:p>
            <a:endParaRPr lang="en-US" altLang="zh-CN" dirty="0" smtClean="0">
              <a:cs typeface="Times New Roman" pitchFamily="18" charset="0"/>
            </a:endParaRPr>
          </a:p>
          <a:p>
            <a:r>
              <a:rPr lang="zh-CN" altLang="en-US" dirty="0" smtClean="0">
                <a:cs typeface="Times New Roman" pitchFamily="18" charset="0"/>
              </a:rPr>
              <a:t>分析是不可行的</a:t>
            </a:r>
            <a:endParaRPr lang="en-US" altLang="zh-CN" dirty="0" smtClean="0">
              <a:cs typeface="Times New Roman" pitchFamily="18" charset="0"/>
            </a:endParaRPr>
          </a:p>
          <a:p>
            <a:pPr lvl="1"/>
            <a:r>
              <a:rPr lang="zh-CN" altLang="en-US" dirty="0" smtClean="0">
                <a:cs typeface="Times New Roman" pitchFamily="18" charset="0"/>
              </a:rPr>
              <a:t>知道</a:t>
            </a:r>
            <a:r>
              <a:rPr lang="en-US" altLang="zh-CN" dirty="0" err="1" smtClean="0">
                <a:cs typeface="Times New Roman" pitchFamily="18" charset="0"/>
              </a:rPr>
              <a:t>k</a:t>
            </a:r>
            <a:r>
              <a:rPr lang="en-US" altLang="zh-CN" baseline="-25000" dirty="0" err="1" smtClean="0">
                <a:cs typeface="Times New Roman" pitchFamily="18" charset="0"/>
              </a:rPr>
              <a:t>e</a:t>
            </a:r>
            <a:r>
              <a:rPr lang="en-US" altLang="zh-CN" dirty="0" smtClean="0">
                <a:cs typeface="Times New Roman" pitchFamily="18" charset="0"/>
              </a:rPr>
              <a:t>, </a:t>
            </a:r>
            <a:r>
              <a:rPr lang="zh-CN" altLang="en-US" dirty="0" smtClean="0">
                <a:cs typeface="Times New Roman" pitchFamily="18" charset="0"/>
              </a:rPr>
              <a:t>计算</a:t>
            </a:r>
            <a:r>
              <a:rPr lang="en-US" altLang="zh-CN" dirty="0" err="1" smtClean="0">
                <a:cs typeface="Times New Roman" pitchFamily="18" charset="0"/>
              </a:rPr>
              <a:t>k</a:t>
            </a:r>
            <a:r>
              <a:rPr lang="en-US" altLang="zh-CN" baseline="-25000" dirty="0" err="1" smtClean="0">
                <a:cs typeface="Times New Roman" pitchFamily="18" charset="0"/>
              </a:rPr>
              <a:t>d</a:t>
            </a:r>
            <a:r>
              <a:rPr lang="zh-CN" altLang="en-US" dirty="0" smtClean="0">
                <a:cs typeface="Times New Roman" pitchFamily="18" charset="0"/>
              </a:rPr>
              <a:t>不可行</a:t>
            </a:r>
            <a:endParaRPr lang="en-US" altLang="zh-CN" dirty="0" smtClean="0">
              <a:cs typeface="Times New Roman" pitchFamily="18" charset="0"/>
            </a:endParaRPr>
          </a:p>
          <a:p>
            <a:pPr lvl="1"/>
            <a:r>
              <a:rPr lang="zh-CN" altLang="en-US" dirty="0" smtClean="0">
                <a:cs typeface="Times New Roman" pitchFamily="18" charset="0"/>
              </a:rPr>
              <a:t>不知道</a:t>
            </a:r>
            <a:r>
              <a:rPr lang="en-US" altLang="zh-CN" dirty="0" err="1" smtClean="0">
                <a:cs typeface="Times New Roman" pitchFamily="18" charset="0"/>
              </a:rPr>
              <a:t>k</a:t>
            </a:r>
            <a:r>
              <a:rPr lang="en-US" altLang="zh-CN" baseline="-25000" dirty="0" err="1" smtClean="0">
                <a:cs typeface="Times New Roman" pitchFamily="18" charset="0"/>
              </a:rPr>
              <a:t>d</a:t>
            </a:r>
            <a:r>
              <a:rPr lang="zh-CN" altLang="en-US" dirty="0" smtClean="0">
                <a:cs typeface="Times New Roman" pitchFamily="18" charset="0"/>
              </a:rPr>
              <a:t>，即使知道</a:t>
            </a:r>
            <a:r>
              <a:rPr lang="en-US" altLang="zh-CN" dirty="0" err="1" smtClean="0">
                <a:cs typeface="Times New Roman" pitchFamily="18" charset="0"/>
              </a:rPr>
              <a:t>k</a:t>
            </a:r>
            <a:r>
              <a:rPr lang="en-US" altLang="zh-CN" baseline="-25000" dirty="0" err="1" smtClean="0">
                <a:cs typeface="Times New Roman" pitchFamily="18" charset="0"/>
              </a:rPr>
              <a:t>e</a:t>
            </a:r>
            <a:r>
              <a:rPr lang="en-US" altLang="zh-CN" dirty="0" smtClean="0">
                <a:cs typeface="Times New Roman" pitchFamily="18" charset="0"/>
              </a:rPr>
              <a:t>, E, D</a:t>
            </a:r>
            <a:r>
              <a:rPr lang="zh-CN" altLang="en-US" dirty="0" smtClean="0">
                <a:cs typeface="Times New Roman" pitchFamily="18" charset="0"/>
              </a:rPr>
              <a:t>及</a:t>
            </a:r>
            <a:r>
              <a:rPr lang="en-US" altLang="zh-CN" dirty="0" smtClean="0">
                <a:cs typeface="Times New Roman" pitchFamily="18" charset="0"/>
              </a:rPr>
              <a:t>C</a:t>
            </a:r>
            <a:r>
              <a:rPr lang="zh-CN" altLang="en-US" dirty="0" smtClean="0">
                <a:cs typeface="Times New Roman" pitchFamily="18" charset="0"/>
              </a:rPr>
              <a:t>，计算</a:t>
            </a:r>
            <a:r>
              <a:rPr lang="en-US" altLang="zh-CN" dirty="0" smtClean="0">
                <a:cs typeface="Times New Roman" pitchFamily="18" charset="0"/>
              </a:rPr>
              <a:t>m</a:t>
            </a:r>
            <a:r>
              <a:rPr lang="zh-CN" altLang="en-US" dirty="0" smtClean="0">
                <a:cs typeface="Times New Roman" pitchFamily="18" charset="0"/>
              </a:rPr>
              <a:t>不可行</a:t>
            </a:r>
          </a:p>
          <a:p>
            <a:endParaRPr lang="en-US" altLang="zh-CN" dirty="0" smtClean="0">
              <a:cs typeface="Times New Roman" pitchFamily="18" charset="0"/>
            </a:endParaRPr>
          </a:p>
          <a:p>
            <a:r>
              <a:rPr lang="zh-CN" altLang="en-US" dirty="0" smtClean="0">
                <a:cs typeface="Times New Roman" pitchFamily="18" charset="0"/>
              </a:rPr>
              <a:t>加密变换和解密变换可以互换顺序</a:t>
            </a:r>
            <a:endParaRPr lang="en-US" altLang="zh-CN" dirty="0" smtClean="0">
              <a:cs typeface="Times New Roman" pitchFamily="18" charset="0"/>
            </a:endParaRPr>
          </a:p>
          <a:p>
            <a:pPr lvl="1"/>
            <a:r>
              <a:rPr lang="zh-CN" altLang="en-US" dirty="0" smtClean="0">
                <a:cs typeface="Times New Roman" pitchFamily="18" charset="0"/>
              </a:rPr>
              <a:t>即</a:t>
            </a:r>
            <a:r>
              <a:rPr lang="en-US" altLang="zh-CN" dirty="0" smtClean="0">
                <a:cs typeface="Times New Roman" pitchFamily="18" charset="0"/>
              </a:rPr>
              <a:t>D(E(m))=E(D(m))</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9953009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椭圆曲线密码系统的定义</a:t>
            </a:r>
            <a:endParaRPr lang="en-US" altLang="zh-CN" dirty="0" smtClean="0"/>
          </a:p>
          <a:p>
            <a:pPr lvl="1"/>
            <a:r>
              <a:rPr lang="zh-CN" altLang="en-US" dirty="0" smtClean="0"/>
              <a:t>域标识：定义椭圆曲线采用的有限域</a:t>
            </a:r>
          </a:p>
          <a:p>
            <a:pPr lvl="1"/>
            <a:r>
              <a:rPr lang="zh-CN" altLang="en-US" dirty="0" smtClean="0"/>
              <a:t>椭圆曲线：系数 </a:t>
            </a:r>
            <a:r>
              <a:rPr lang="en-US" altLang="zh-CN" dirty="0" smtClean="0"/>
              <a:t>a</a:t>
            </a:r>
            <a:r>
              <a:rPr lang="zh-CN" altLang="en-US" dirty="0" smtClean="0"/>
              <a:t>和</a:t>
            </a:r>
            <a:r>
              <a:rPr lang="en-US" altLang="zh-CN" dirty="0" smtClean="0"/>
              <a:t>b</a:t>
            </a:r>
          </a:p>
          <a:p>
            <a:pPr lvl="1"/>
            <a:r>
              <a:rPr lang="zh-CN" altLang="en-US" dirty="0" smtClean="0"/>
              <a:t>基准点(</a:t>
            </a:r>
            <a:r>
              <a:rPr lang="en-US" altLang="zh-CN" dirty="0" smtClean="0"/>
              <a:t>base):</a:t>
            </a:r>
            <a:r>
              <a:rPr lang="zh-CN" altLang="en-US" dirty="0" smtClean="0"/>
              <a:t>指定的椭圆曲线上的点</a:t>
            </a:r>
            <a:r>
              <a:rPr lang="en-US" altLang="zh-CN" dirty="0" smtClean="0"/>
              <a:t>G</a:t>
            </a:r>
          </a:p>
          <a:p>
            <a:pPr lvl="1"/>
            <a:r>
              <a:rPr lang="zh-CN" altLang="en-US" dirty="0" smtClean="0"/>
              <a:t>阶 (</a:t>
            </a:r>
            <a:r>
              <a:rPr lang="en-US" altLang="zh-CN" dirty="0" smtClean="0"/>
              <a:t>order): G</a:t>
            </a:r>
            <a:r>
              <a:rPr lang="zh-CN" altLang="en-US" dirty="0" smtClean="0"/>
              <a:t>点的阶</a:t>
            </a:r>
            <a:r>
              <a:rPr lang="en-US" altLang="zh-CN" dirty="0" smtClean="0"/>
              <a:t>n，</a:t>
            </a:r>
            <a:r>
              <a:rPr lang="zh-CN" altLang="en-US" dirty="0" smtClean="0"/>
              <a:t>使得：</a:t>
            </a:r>
            <a:r>
              <a:rPr lang="en-US" altLang="zh-CN" dirty="0" err="1" smtClean="0"/>
              <a:t>nG</a:t>
            </a:r>
            <a:r>
              <a:rPr lang="en-US" altLang="zh-CN" dirty="0" smtClean="0"/>
              <a:t>=O</a:t>
            </a:r>
          </a:p>
          <a:p>
            <a:endParaRPr lang="en-US" altLang="zh-CN" dirty="0" smtClean="0"/>
          </a:p>
          <a:p>
            <a:r>
              <a:rPr lang="zh-CN" altLang="en-US" dirty="0" smtClean="0"/>
              <a:t>椭圆曲线公钥系统</a:t>
            </a:r>
          </a:p>
          <a:p>
            <a:pPr lvl="1"/>
            <a:r>
              <a:rPr lang="en-US" altLang="zh-CN" dirty="0" smtClean="0"/>
              <a:t>E(a, b), GF(p)</a:t>
            </a:r>
            <a:endParaRPr lang="en-US" altLang="zh-CN" baseline="-25000" dirty="0" smtClean="0"/>
          </a:p>
          <a:p>
            <a:pPr lvl="1"/>
            <a:r>
              <a:rPr lang="zh-CN" altLang="en-US" dirty="0" smtClean="0"/>
              <a:t>基点</a:t>
            </a:r>
            <a:r>
              <a:rPr lang="en-US" altLang="zh-CN" dirty="0" smtClean="0"/>
              <a:t>G(x, y)</a:t>
            </a:r>
          </a:p>
          <a:p>
            <a:pPr lvl="1"/>
            <a:r>
              <a:rPr lang="zh-CN" altLang="en-US" dirty="0" smtClean="0"/>
              <a:t>选择正整数</a:t>
            </a:r>
            <a:r>
              <a:rPr lang="en-US" altLang="zh-CN" dirty="0" smtClean="0"/>
              <a:t>e</a:t>
            </a:r>
            <a:r>
              <a:rPr lang="zh-CN" altLang="en-US" dirty="0" smtClean="0"/>
              <a:t>作为私有密钥 </a:t>
            </a:r>
            <a:endParaRPr lang="en-US" altLang="zh-CN" dirty="0" smtClean="0"/>
          </a:p>
          <a:p>
            <a:pPr lvl="1"/>
            <a:r>
              <a:rPr lang="zh-CN" altLang="en-US" dirty="0" smtClean="0"/>
              <a:t>公开密钥为</a:t>
            </a:r>
            <a:r>
              <a:rPr lang="en-US" altLang="zh-CN" dirty="0" smtClean="0"/>
              <a:t>Q=</a:t>
            </a:r>
            <a:r>
              <a:rPr lang="en-US" altLang="zh-CN" dirty="0" err="1" smtClean="0"/>
              <a:t>eG</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566284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ECC</a:t>
            </a:r>
            <a:r>
              <a:rPr lang="zh-CN" altLang="en-US" dirty="0" smtClean="0"/>
              <a:t>加</a:t>
            </a:r>
            <a:r>
              <a:rPr lang="en-US" altLang="zh-CN" dirty="0" smtClean="0"/>
              <a:t>/</a:t>
            </a:r>
            <a:r>
              <a:rPr lang="zh-CN" altLang="en-US" dirty="0" smtClean="0"/>
              <a:t>解密</a:t>
            </a:r>
            <a:endParaRPr lang="zh-CN" altLang="en-US" dirty="0"/>
          </a:p>
        </p:txBody>
      </p:sp>
      <p:sp>
        <p:nvSpPr>
          <p:cNvPr id="3" name="内容占位符 2"/>
          <p:cNvSpPr>
            <a:spLocks noGrp="1"/>
          </p:cNvSpPr>
          <p:nvPr>
            <p:ph idx="1"/>
          </p:nvPr>
        </p:nvSpPr>
        <p:spPr/>
        <p:txBody>
          <a:bodyPr>
            <a:normAutofit/>
          </a:bodyPr>
          <a:lstStyle/>
          <a:p>
            <a:r>
              <a:rPr lang="zh-CN" altLang="en-US" dirty="0" smtClean="0"/>
              <a:t>利用</a:t>
            </a:r>
            <a:r>
              <a:rPr lang="en-US" altLang="zh-CN" dirty="0" smtClean="0"/>
              <a:t>ECC</a:t>
            </a:r>
            <a:r>
              <a:rPr lang="zh-CN" altLang="en-US" dirty="0" smtClean="0"/>
              <a:t>实现加</a:t>
            </a:r>
            <a:r>
              <a:rPr lang="en-US" altLang="zh-CN" dirty="0" smtClean="0"/>
              <a:t>/</a:t>
            </a:r>
            <a:r>
              <a:rPr lang="zh-CN" altLang="en-US" dirty="0" smtClean="0"/>
              <a:t>解密的技术有多种，下面是一种简单的方法：</a:t>
            </a:r>
            <a:endParaRPr lang="en-US" altLang="zh-CN" dirty="0" smtClean="0"/>
          </a:p>
          <a:p>
            <a:pPr marL="914400" lvl="1" indent="-457200">
              <a:buFont typeface="+mj-lt"/>
              <a:buAutoNum type="alphaLcParenR"/>
            </a:pPr>
            <a:r>
              <a:rPr lang="zh-CN" altLang="en-US" dirty="0" smtClean="0"/>
              <a:t>首先，将消息</a:t>
            </a:r>
            <a:r>
              <a:rPr lang="en-US" altLang="zh-CN" dirty="0" smtClean="0"/>
              <a:t>m</a:t>
            </a:r>
            <a:r>
              <a:rPr lang="zh-CN" altLang="en-US" dirty="0" smtClean="0"/>
              <a:t>编码为椭圆曲线上形如</a:t>
            </a:r>
            <a:r>
              <a:rPr lang="en-US" altLang="zh-CN" dirty="0" smtClean="0"/>
              <a:t>x-y</a:t>
            </a:r>
            <a:r>
              <a:rPr lang="zh-CN" altLang="en-US" dirty="0" smtClean="0"/>
              <a:t>的一点</a:t>
            </a:r>
            <a:r>
              <a:rPr lang="en-US" altLang="zh-CN" dirty="0" smtClean="0"/>
              <a:t>P</a:t>
            </a:r>
            <a:r>
              <a:rPr lang="en-US" altLang="zh-CN" baseline="-25000" dirty="0" smtClean="0"/>
              <a:t>m</a:t>
            </a:r>
            <a:endParaRPr lang="en-US" altLang="zh-CN" dirty="0" smtClean="0"/>
          </a:p>
          <a:p>
            <a:pPr marL="914400" lvl="1" indent="-457200">
              <a:buFont typeface="+mj-lt"/>
              <a:buAutoNum type="alphaLcParenR"/>
            </a:pPr>
            <a:r>
              <a:rPr lang="zh-CN" altLang="en-US" dirty="0" smtClean="0"/>
              <a:t>选择适当的椭圆曲线和基点</a:t>
            </a:r>
            <a:r>
              <a:rPr lang="en-US" altLang="zh-CN" dirty="0" smtClean="0"/>
              <a:t>G</a:t>
            </a:r>
          </a:p>
          <a:p>
            <a:pPr marL="914400" lvl="1" indent="-457200">
              <a:buFont typeface="+mj-lt"/>
              <a:buAutoNum type="alphaLcParenR"/>
            </a:pPr>
            <a:r>
              <a:rPr lang="zh-CN" altLang="en-US" dirty="0" smtClean="0"/>
              <a:t>每个用户选择私钥 </a:t>
            </a:r>
            <a:r>
              <a:rPr lang="en-US" altLang="zh-CN" dirty="0" err="1" smtClean="0"/>
              <a:t>n</a:t>
            </a:r>
            <a:r>
              <a:rPr lang="en-US" altLang="zh-CN" baseline="-25000" dirty="0" err="1" smtClean="0"/>
              <a:t>A</a:t>
            </a:r>
            <a:r>
              <a:rPr lang="en-US" altLang="zh-CN" dirty="0" smtClean="0"/>
              <a:t>&lt;n </a:t>
            </a:r>
            <a:r>
              <a:rPr lang="zh-CN" altLang="en-US" dirty="0" smtClean="0"/>
              <a:t>并计算公钥 </a:t>
            </a:r>
            <a:r>
              <a:rPr lang="en-US" altLang="zh-CN" dirty="0" smtClean="0"/>
              <a:t>P</a:t>
            </a:r>
            <a:r>
              <a:rPr lang="en-US" altLang="zh-CN" baseline="-25000" dirty="0" smtClean="0"/>
              <a:t>A</a:t>
            </a:r>
            <a:r>
              <a:rPr lang="en-US" altLang="zh-CN" dirty="0" smtClean="0"/>
              <a:t>=</a:t>
            </a:r>
            <a:r>
              <a:rPr lang="en-US" altLang="zh-CN" dirty="0" err="1" smtClean="0"/>
              <a:t>n</a:t>
            </a:r>
            <a:r>
              <a:rPr lang="en-US" altLang="zh-CN" baseline="-25000" dirty="0" err="1" smtClean="0"/>
              <a:t>A</a:t>
            </a:r>
            <a:r>
              <a:rPr lang="en-US" altLang="zh-CN" dirty="0" err="1" smtClean="0">
                <a:cs typeface="Arial" charset="0"/>
              </a:rPr>
              <a:t>G</a:t>
            </a:r>
            <a:endParaRPr lang="en-US" altLang="zh-CN" dirty="0" smtClean="0">
              <a:cs typeface="Arial" charset="0"/>
            </a:endParaRPr>
          </a:p>
          <a:p>
            <a:pPr lvl="1"/>
            <a:endParaRPr lang="en-US" altLang="zh-CN" dirty="0" smtClean="0">
              <a:cs typeface="Arial" charset="0"/>
            </a:endParaRPr>
          </a:p>
          <a:p>
            <a:pPr lvl="1"/>
            <a:r>
              <a:rPr lang="zh-CN" altLang="en-US" dirty="0" smtClean="0">
                <a:cs typeface="Arial" charset="0"/>
              </a:rPr>
              <a:t>加密</a:t>
            </a:r>
            <a:r>
              <a:rPr lang="en-US" dirty="0" smtClean="0"/>
              <a:t>P</a:t>
            </a:r>
            <a:r>
              <a:rPr lang="en-US" baseline="-25000" dirty="0" smtClean="0"/>
              <a:t>m</a:t>
            </a:r>
            <a:r>
              <a:rPr lang="zh-CN" altLang="en-US" dirty="0" smtClean="0">
                <a:cs typeface="Arial" charset="0"/>
              </a:rPr>
              <a:t>过程：</a:t>
            </a:r>
            <a:r>
              <a:rPr lang="en-US" altLang="zh-CN" dirty="0" smtClean="0"/>
              <a:t>C</a:t>
            </a:r>
            <a:r>
              <a:rPr lang="en-US" altLang="zh-CN" baseline="-25000" dirty="0" smtClean="0"/>
              <a:t>m</a:t>
            </a:r>
            <a:r>
              <a:rPr lang="en-US" altLang="zh-CN" dirty="0" smtClean="0"/>
              <a:t>={</a:t>
            </a:r>
            <a:r>
              <a:rPr lang="en-US" altLang="zh-CN" dirty="0" err="1" smtClean="0"/>
              <a:t>kG</a:t>
            </a:r>
            <a:r>
              <a:rPr lang="en-US" altLang="zh-CN" dirty="0" smtClean="0"/>
              <a:t>, </a:t>
            </a:r>
            <a:r>
              <a:rPr lang="en-US" altLang="zh-CN" dirty="0" err="1" smtClean="0"/>
              <a:t>P</a:t>
            </a:r>
            <a:r>
              <a:rPr lang="en-US" altLang="zh-CN" baseline="-25000" dirty="0" err="1" smtClean="0"/>
              <a:t>m</a:t>
            </a:r>
            <a:r>
              <a:rPr lang="en-US" altLang="zh-CN" dirty="0" err="1" smtClean="0"/>
              <a:t>+kP</a:t>
            </a:r>
            <a:r>
              <a:rPr lang="en-US" altLang="zh-CN" baseline="-25000" dirty="0" err="1" smtClean="0"/>
              <a:t>B</a:t>
            </a:r>
            <a:r>
              <a:rPr lang="en-US" altLang="zh-CN" dirty="0" smtClean="0"/>
              <a:t>}</a:t>
            </a:r>
            <a:r>
              <a:rPr lang="zh-CN" altLang="en-US" dirty="0" smtClean="0"/>
              <a:t>，其中</a:t>
            </a:r>
            <a:r>
              <a:rPr lang="en-US" altLang="zh-CN" dirty="0" smtClean="0"/>
              <a:t>k</a:t>
            </a:r>
            <a:r>
              <a:rPr lang="zh-CN" altLang="en-US" dirty="0" smtClean="0"/>
              <a:t>为随机正整数</a:t>
            </a:r>
            <a:endParaRPr lang="en-US" altLang="zh-CN" dirty="0" smtClean="0"/>
          </a:p>
          <a:p>
            <a:pPr lvl="1"/>
            <a:endParaRPr lang="en-US" altLang="zh-CN" dirty="0" smtClean="0"/>
          </a:p>
          <a:p>
            <a:pPr lvl="1"/>
            <a:r>
              <a:rPr lang="zh-CN" altLang="en-US" dirty="0" smtClean="0"/>
              <a:t>解密</a:t>
            </a:r>
            <a:r>
              <a:rPr lang="en-US" altLang="zh-CN" dirty="0" smtClean="0"/>
              <a:t>C</a:t>
            </a:r>
            <a:r>
              <a:rPr lang="en-US" altLang="zh-CN" baseline="-25000" dirty="0" smtClean="0"/>
              <a:t>m</a:t>
            </a:r>
            <a:r>
              <a:rPr lang="zh-CN" altLang="en-US" dirty="0" smtClean="0"/>
              <a:t>过程：</a:t>
            </a:r>
            <a:r>
              <a:rPr lang="en-US" altLang="zh-CN" dirty="0" smtClean="0"/>
              <a:t>P</a:t>
            </a:r>
            <a:r>
              <a:rPr lang="en-US" altLang="zh-CN" baseline="-25000" dirty="0" smtClean="0"/>
              <a:t>m</a:t>
            </a:r>
            <a:r>
              <a:rPr lang="en-AU" altLang="zh-CN" dirty="0" smtClean="0">
                <a:ea typeface="宋体" charset="-122"/>
              </a:rPr>
              <a:t>+k</a:t>
            </a:r>
            <a:r>
              <a:rPr lang="en-US" altLang="zh-CN" dirty="0" smtClean="0"/>
              <a:t>P</a:t>
            </a:r>
            <a:r>
              <a:rPr lang="en-US" altLang="zh-CN" baseline="-25000" dirty="0" smtClean="0"/>
              <a:t>B</a:t>
            </a:r>
            <a:r>
              <a:rPr lang="en-AU" altLang="zh-CN" dirty="0" smtClean="0">
                <a:latin typeface="Comic Sans MS"/>
                <a:ea typeface="宋体" charset="-122"/>
              </a:rPr>
              <a:t>–</a:t>
            </a:r>
            <a:r>
              <a:rPr lang="en-US" altLang="zh-CN" dirty="0" err="1" smtClean="0"/>
              <a:t>n</a:t>
            </a:r>
            <a:r>
              <a:rPr lang="en-US" altLang="zh-CN" baseline="-25000" dirty="0" err="1" smtClean="0"/>
              <a:t>B</a:t>
            </a:r>
            <a:r>
              <a:rPr lang="en-AU" altLang="zh-CN" dirty="0" smtClean="0">
                <a:ea typeface="宋体" charset="-122"/>
              </a:rPr>
              <a:t>(</a:t>
            </a:r>
            <a:r>
              <a:rPr lang="en-AU" altLang="zh-CN" dirty="0" err="1" smtClean="0">
                <a:ea typeface="宋体" charset="-122"/>
              </a:rPr>
              <a:t>kG</a:t>
            </a:r>
            <a:r>
              <a:rPr lang="en-AU" altLang="zh-CN" dirty="0" smtClean="0">
                <a:ea typeface="宋体" charset="-122"/>
              </a:rPr>
              <a:t>) = </a:t>
            </a:r>
            <a:r>
              <a:rPr lang="en-US" altLang="zh-CN" dirty="0" smtClean="0"/>
              <a:t>P</a:t>
            </a:r>
            <a:r>
              <a:rPr lang="en-US" altLang="zh-CN" baseline="-25000" dirty="0" smtClean="0"/>
              <a:t>m</a:t>
            </a:r>
            <a:r>
              <a:rPr lang="en-AU" altLang="zh-CN" dirty="0" smtClean="0">
                <a:ea typeface="宋体" charset="-122"/>
              </a:rPr>
              <a:t>+k(</a:t>
            </a:r>
            <a:r>
              <a:rPr lang="en-US" altLang="zh-CN" dirty="0" err="1" smtClean="0"/>
              <a:t>n</a:t>
            </a:r>
            <a:r>
              <a:rPr lang="en-US" altLang="zh-CN" baseline="-25000" dirty="0" err="1" smtClean="0"/>
              <a:t>B</a:t>
            </a:r>
            <a:r>
              <a:rPr lang="en-AU" altLang="zh-CN" dirty="0" smtClean="0">
                <a:ea typeface="宋体" charset="-122"/>
              </a:rPr>
              <a:t>G)</a:t>
            </a:r>
            <a:r>
              <a:rPr lang="en-AU" altLang="zh-CN" dirty="0" smtClean="0">
                <a:latin typeface="Comic Sans MS"/>
                <a:ea typeface="宋体" charset="-122"/>
              </a:rPr>
              <a:t>–</a:t>
            </a:r>
            <a:r>
              <a:rPr lang="en-US" altLang="zh-CN" dirty="0" err="1" smtClean="0"/>
              <a:t>n</a:t>
            </a:r>
            <a:r>
              <a:rPr lang="en-US" altLang="zh-CN" baseline="-25000" dirty="0" err="1" smtClean="0"/>
              <a:t>B</a:t>
            </a:r>
            <a:r>
              <a:rPr lang="en-AU" altLang="zh-CN" dirty="0" smtClean="0">
                <a:ea typeface="宋体" charset="-122"/>
              </a:rPr>
              <a:t>(</a:t>
            </a:r>
            <a:r>
              <a:rPr lang="en-AU" altLang="zh-CN" dirty="0" err="1" smtClean="0">
                <a:ea typeface="宋体" charset="-122"/>
              </a:rPr>
              <a:t>kG</a:t>
            </a:r>
            <a:r>
              <a:rPr lang="en-AU" altLang="zh-CN" dirty="0" smtClean="0">
                <a:ea typeface="宋体" charset="-122"/>
              </a:rPr>
              <a:t>) = </a:t>
            </a:r>
            <a:r>
              <a:rPr lang="en-US" altLang="zh-CN" dirty="0" smtClean="0"/>
              <a:t>P</a:t>
            </a:r>
            <a:r>
              <a:rPr lang="en-US" altLang="zh-CN" baseline="-25000" dirty="0" smtClean="0"/>
              <a:t>m</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0478339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122</a:t>
            </a:fld>
            <a:endParaRPr lang="zh-CN" altLang="en-US"/>
          </a:p>
        </p:txBody>
      </p:sp>
      <p:sp>
        <p:nvSpPr>
          <p:cNvPr id="3" name="内容占位符 2"/>
          <p:cNvSpPr>
            <a:spLocks noGrp="1"/>
          </p:cNvSpPr>
          <p:nvPr>
            <p:ph idx="4294967295"/>
          </p:nvPr>
        </p:nvSpPr>
        <p:spPr>
          <a:xfrm>
            <a:off x="395536" y="357188"/>
            <a:ext cx="8472487" cy="6000750"/>
          </a:xfrm>
        </p:spPr>
        <p:txBody>
          <a:bodyPr/>
          <a:lstStyle/>
          <a:p>
            <a:r>
              <a:rPr lang="zh-CN" altLang="en-US" dirty="0" smtClean="0"/>
              <a:t>例</a:t>
            </a:r>
            <a:r>
              <a:rPr lang="en-US" altLang="zh-CN" dirty="0" smtClean="0"/>
              <a:t>:</a:t>
            </a:r>
          </a:p>
          <a:p>
            <a:pPr lvl="1"/>
            <a:endParaRPr lang="en-US" altLang="zh-CN" dirty="0" smtClean="0"/>
          </a:p>
          <a:p>
            <a:pPr lvl="1"/>
            <a:r>
              <a:rPr lang="en-US" altLang="zh-CN" dirty="0" smtClean="0"/>
              <a:t>P=751</a:t>
            </a:r>
            <a:r>
              <a:rPr lang="zh-CN" altLang="en-US" dirty="0" smtClean="0"/>
              <a:t>，</a:t>
            </a:r>
            <a:r>
              <a:rPr lang="en-US" altLang="zh-CN" dirty="0" err="1" smtClean="0"/>
              <a:t>E</a:t>
            </a:r>
            <a:r>
              <a:rPr lang="en-US" altLang="zh-CN" baseline="-25000" dirty="0" err="1" smtClean="0"/>
              <a:t>p</a:t>
            </a:r>
            <a:r>
              <a:rPr lang="en-US" altLang="zh-CN" dirty="0" smtClean="0"/>
              <a:t>(-1,188)</a:t>
            </a:r>
            <a:r>
              <a:rPr lang="zh-CN" altLang="en-US" dirty="0" smtClean="0"/>
              <a:t>，即</a:t>
            </a:r>
            <a:r>
              <a:rPr lang="en-US" altLang="zh-CN" dirty="0" smtClean="0"/>
              <a:t>y</a:t>
            </a:r>
            <a:r>
              <a:rPr lang="en-US" altLang="zh-CN" baseline="30000" dirty="0" smtClean="0"/>
              <a:t>2</a:t>
            </a:r>
            <a:r>
              <a:rPr lang="en-US" altLang="zh-CN" dirty="0" smtClean="0"/>
              <a:t>=x</a:t>
            </a:r>
            <a:r>
              <a:rPr lang="en-US" altLang="zh-CN" baseline="30000" dirty="0" smtClean="0"/>
              <a:t>3</a:t>
            </a:r>
            <a:r>
              <a:rPr lang="en-US" altLang="zh-CN" dirty="0" smtClean="0"/>
              <a:t>-x+188,</a:t>
            </a:r>
            <a:r>
              <a:rPr lang="zh-CN" altLang="en-US" dirty="0" smtClean="0"/>
              <a:t>，取</a:t>
            </a:r>
            <a:r>
              <a:rPr lang="en-US" altLang="zh-CN" dirty="0" smtClean="0"/>
              <a:t>G=(0,376)</a:t>
            </a:r>
          </a:p>
          <a:p>
            <a:pPr lvl="1"/>
            <a:r>
              <a:rPr lang="en-US" altLang="zh-CN" dirty="0" smtClean="0"/>
              <a:t>A</a:t>
            </a:r>
            <a:r>
              <a:rPr lang="zh-CN" altLang="en-US" dirty="0" smtClean="0"/>
              <a:t>发送给</a:t>
            </a:r>
            <a:r>
              <a:rPr lang="en-US" altLang="zh-CN" dirty="0" smtClean="0"/>
              <a:t>B</a:t>
            </a:r>
            <a:r>
              <a:rPr lang="zh-CN" altLang="en-US" dirty="0" smtClean="0"/>
              <a:t>的消息编码为点</a:t>
            </a:r>
            <a:r>
              <a:rPr lang="en-US" altLang="zh-CN" dirty="0" smtClean="0"/>
              <a:t>P</a:t>
            </a:r>
            <a:r>
              <a:rPr lang="en-US" altLang="zh-CN" baseline="-25000" dirty="0" smtClean="0"/>
              <a:t>m</a:t>
            </a:r>
            <a:r>
              <a:rPr lang="en-US" altLang="zh-CN" dirty="0" smtClean="0"/>
              <a:t>=(562,201)</a:t>
            </a:r>
          </a:p>
          <a:p>
            <a:pPr lvl="1"/>
            <a:r>
              <a:rPr lang="en-US" altLang="zh-CN" dirty="0" smtClean="0"/>
              <a:t>A</a:t>
            </a:r>
            <a:r>
              <a:rPr lang="zh-CN" altLang="en-US" dirty="0" smtClean="0"/>
              <a:t>随机选择</a:t>
            </a:r>
            <a:r>
              <a:rPr lang="en-US" altLang="zh-CN" dirty="0" smtClean="0"/>
              <a:t> k=386</a:t>
            </a:r>
            <a:r>
              <a:rPr lang="zh-CN" altLang="en-US" dirty="0" smtClean="0"/>
              <a:t>，</a:t>
            </a:r>
            <a:r>
              <a:rPr lang="en-US" altLang="zh-CN" dirty="0" smtClean="0"/>
              <a:t>B</a:t>
            </a:r>
            <a:r>
              <a:rPr lang="zh-CN" altLang="en-US" dirty="0" smtClean="0"/>
              <a:t>的公钥为</a:t>
            </a:r>
            <a:r>
              <a:rPr lang="en-US" altLang="zh-CN" dirty="0" smtClean="0"/>
              <a:t>P</a:t>
            </a:r>
            <a:r>
              <a:rPr lang="en-US" altLang="zh-CN" baseline="-25000" dirty="0" smtClean="0"/>
              <a:t>B</a:t>
            </a:r>
            <a:r>
              <a:rPr lang="en-US" altLang="zh-CN" dirty="0" smtClean="0"/>
              <a:t>=(201,5)</a:t>
            </a:r>
          </a:p>
          <a:p>
            <a:pPr lvl="1"/>
            <a:r>
              <a:rPr lang="zh-CN" altLang="en-US" dirty="0" smtClean="0"/>
              <a:t>计算：</a:t>
            </a:r>
            <a:endParaRPr lang="en-US" altLang="zh-CN" dirty="0" smtClean="0"/>
          </a:p>
          <a:p>
            <a:pPr lvl="2"/>
            <a:r>
              <a:rPr lang="en-US" altLang="zh-CN" sz="2400" dirty="0" err="1" smtClean="0"/>
              <a:t>kG</a:t>
            </a:r>
            <a:r>
              <a:rPr lang="en-US" altLang="zh-CN" sz="2400" dirty="0" smtClean="0"/>
              <a:t>=386(0,376)=(676,558) </a:t>
            </a:r>
          </a:p>
          <a:p>
            <a:pPr lvl="2"/>
            <a:r>
              <a:rPr lang="en-US" altLang="zh-CN" sz="2400" dirty="0" smtClean="0"/>
              <a:t>P</a:t>
            </a:r>
            <a:r>
              <a:rPr lang="en-US" altLang="zh-CN" sz="2400" baseline="-25000" dirty="0" smtClean="0"/>
              <a:t>m</a:t>
            </a:r>
            <a:r>
              <a:rPr lang="en-US" altLang="zh-CN" sz="2400" dirty="0" smtClean="0"/>
              <a:t> + </a:t>
            </a:r>
            <a:r>
              <a:rPr lang="en-US" altLang="zh-CN" sz="2400" dirty="0" err="1" smtClean="0"/>
              <a:t>kP</a:t>
            </a:r>
            <a:r>
              <a:rPr lang="en-US" altLang="zh-CN" sz="2400" baseline="-25000" dirty="0" err="1" smtClean="0"/>
              <a:t>b</a:t>
            </a:r>
            <a:r>
              <a:rPr lang="en-US" altLang="zh-CN" sz="2400" dirty="0" smtClean="0"/>
              <a:t> = (562,201) + 386(201,5)=(385,328)</a:t>
            </a:r>
          </a:p>
          <a:p>
            <a:pPr lvl="1"/>
            <a:r>
              <a:rPr lang="zh-CN" altLang="en-US" dirty="0" smtClean="0"/>
              <a:t>因此，密文为</a:t>
            </a:r>
            <a:r>
              <a:rPr lang="en-US" altLang="zh-CN" dirty="0" smtClean="0"/>
              <a:t>C</a:t>
            </a:r>
            <a:r>
              <a:rPr lang="en-US" altLang="zh-CN" baseline="-25000" dirty="0" smtClean="0"/>
              <a:t>m</a:t>
            </a:r>
            <a:r>
              <a:rPr lang="en-US" altLang="zh-CN" dirty="0" smtClean="0"/>
              <a:t>={</a:t>
            </a:r>
            <a:r>
              <a:rPr lang="en-US" altLang="zh-CN" dirty="0" err="1" smtClean="0"/>
              <a:t>kG</a:t>
            </a:r>
            <a:r>
              <a:rPr lang="en-US" altLang="zh-CN" dirty="0" smtClean="0"/>
              <a:t>, </a:t>
            </a:r>
            <a:r>
              <a:rPr lang="en-US" altLang="zh-CN" dirty="0" err="1" smtClean="0"/>
              <a:t>P</a:t>
            </a:r>
            <a:r>
              <a:rPr lang="en-US" altLang="zh-CN" baseline="-25000" dirty="0" err="1" smtClean="0"/>
              <a:t>m</a:t>
            </a:r>
            <a:r>
              <a:rPr lang="en-US" altLang="zh-CN" dirty="0" err="1" smtClean="0"/>
              <a:t>+kP</a:t>
            </a:r>
            <a:r>
              <a:rPr lang="en-US" altLang="zh-CN" baseline="-25000" dirty="0" err="1" smtClean="0"/>
              <a:t>B</a:t>
            </a:r>
            <a:r>
              <a:rPr lang="en-US" altLang="zh-CN" dirty="0" smtClean="0"/>
              <a:t>}={(676,558),(385,328)}</a:t>
            </a:r>
          </a:p>
          <a:p>
            <a:endParaRPr lang="zh-CN" altLang="en-US" dirty="0"/>
          </a:p>
        </p:txBody>
      </p:sp>
      <p:sp>
        <p:nvSpPr>
          <p:cNvPr id="4" name="流程图: 可选过程 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5" name="流程图: 可选过程 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6" name="流程图: 可选过程 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7" name="流程图: 可选过程 6">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8" name="流程图: 可选过程 7">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126313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消息映射算法</a:t>
            </a:r>
            <a:endParaRPr lang="en-US" dirty="0"/>
          </a:p>
        </p:txBody>
      </p:sp>
      <p:sp>
        <p:nvSpPr>
          <p:cNvPr id="3" name="内容占位符 2"/>
          <p:cNvSpPr>
            <a:spLocks noGrp="1"/>
          </p:cNvSpPr>
          <p:nvPr>
            <p:ph idx="1"/>
          </p:nvPr>
        </p:nvSpPr>
        <p:spPr/>
        <p:txBody>
          <a:bodyPr/>
          <a:lstStyle/>
          <a:p>
            <a:r>
              <a:rPr lang="zh-CN" altLang="en-US" dirty="0" smtClean="0"/>
              <a:t>有多种方法，下面给出一例：</a:t>
            </a:r>
            <a:endParaRPr lang="en-US" dirty="0" smtClean="0"/>
          </a:p>
          <a:p>
            <a:r>
              <a:rPr lang="zh-CN" altLang="en-US" dirty="0" smtClean="0"/>
              <a:t>编码：</a:t>
            </a:r>
            <a:endParaRPr lang="en-US" altLang="zh-CN" dirty="0" smtClean="0"/>
          </a:p>
          <a:p>
            <a:pPr lvl="1"/>
            <a:r>
              <a:rPr lang="zh-CN" altLang="en-US" dirty="0" smtClean="0"/>
              <a:t>将域</a:t>
            </a:r>
            <a:r>
              <a:rPr lang="en-US" altLang="zh-CN" dirty="0" smtClean="0"/>
              <a:t>p</a:t>
            </a:r>
            <a:r>
              <a:rPr lang="zh-CN" altLang="en-US" dirty="0" smtClean="0"/>
              <a:t>划分为长</a:t>
            </a:r>
            <a:r>
              <a:rPr lang="en-US" altLang="zh-CN" dirty="0" smtClean="0"/>
              <a:t>256</a:t>
            </a:r>
            <a:r>
              <a:rPr lang="zh-CN" altLang="en-US" dirty="0" smtClean="0"/>
              <a:t>的小段</a:t>
            </a:r>
            <a:endParaRPr lang="en-US" altLang="zh-CN" dirty="0" smtClean="0"/>
          </a:p>
          <a:p>
            <a:pPr lvl="1"/>
            <a:r>
              <a:rPr lang="zh-CN" altLang="en-US" dirty="0" smtClean="0"/>
              <a:t>对明文进行分组：使得每个分组</a:t>
            </a:r>
            <a:r>
              <a:rPr lang="en-US" altLang="zh-CN" dirty="0" smtClean="0"/>
              <a:t>0 ≤ m ≤ </a:t>
            </a:r>
            <a:r>
              <a:rPr lang="zh-CN" altLang="en-US" dirty="0" smtClean="0">
                <a:ea typeface="宋体"/>
                <a:cs typeface="Times New Roman" pitchFamily="18" charset="0"/>
                <a:sym typeface="Symbol"/>
              </a:rPr>
              <a:t></a:t>
            </a:r>
            <a:r>
              <a:rPr lang="en-US" altLang="zh-CN" dirty="0" smtClean="0"/>
              <a:t>p/256</a:t>
            </a:r>
            <a:r>
              <a:rPr lang="zh-CN" altLang="en-US" dirty="0" smtClean="0">
                <a:ea typeface="宋体"/>
                <a:cs typeface="Times New Roman" pitchFamily="18" charset="0"/>
                <a:sym typeface="Symbol"/>
              </a:rPr>
              <a:t></a:t>
            </a:r>
            <a:endParaRPr lang="en-US" altLang="zh-CN" dirty="0" smtClean="0"/>
          </a:p>
          <a:p>
            <a:pPr lvl="1"/>
            <a:r>
              <a:rPr lang="zh-CN" altLang="en-US" dirty="0" smtClean="0"/>
              <a:t>对明文分组进行编码，使之成为由域参数给出的椭圆曲线上的点</a:t>
            </a:r>
            <a:r>
              <a:rPr lang="en-US" altLang="zh-CN" dirty="0" smtClean="0"/>
              <a:t>P</a:t>
            </a:r>
            <a:r>
              <a:rPr lang="en-US" altLang="zh-CN" baseline="-25000" dirty="0" smtClean="0"/>
              <a:t>m</a:t>
            </a:r>
          </a:p>
          <a:p>
            <a:pPr lvl="2"/>
            <a:r>
              <a:rPr lang="zh-CN" altLang="en-US" dirty="0" smtClean="0"/>
              <a:t>在</a:t>
            </a:r>
            <a:r>
              <a:rPr lang="en-US" altLang="zh-CN" dirty="0" smtClean="0"/>
              <a:t>256m≤x&lt;256(m+1)</a:t>
            </a:r>
            <a:r>
              <a:rPr lang="zh-CN" altLang="en-US" dirty="0" smtClean="0"/>
              <a:t>中找到一个</a:t>
            </a:r>
            <a:r>
              <a:rPr lang="en-US" altLang="zh-CN" dirty="0" smtClean="0"/>
              <a:t>x</a:t>
            </a:r>
            <a:r>
              <a:rPr lang="zh-CN" altLang="en-US" dirty="0" smtClean="0"/>
              <a:t>，使得椭圆曲线方程有解</a:t>
            </a:r>
            <a:endParaRPr lang="en-US" altLang="zh-CN" dirty="0" smtClean="0"/>
          </a:p>
          <a:p>
            <a:pPr lvl="2"/>
            <a:r>
              <a:rPr lang="zh-CN" altLang="en-US" dirty="0" smtClean="0"/>
              <a:t>一般地，对所有的满足</a:t>
            </a:r>
            <a:r>
              <a:rPr lang="en-US" altLang="zh-CN" dirty="0" smtClean="0"/>
              <a:t>256m≤x&lt;256(</a:t>
            </a:r>
            <a:r>
              <a:rPr lang="en-US" altLang="zh-CN" dirty="0" err="1" smtClean="0"/>
              <a:t>m+l</a:t>
            </a:r>
            <a:r>
              <a:rPr lang="en-US" altLang="zh-CN" dirty="0" smtClean="0"/>
              <a:t>)</a:t>
            </a:r>
            <a:r>
              <a:rPr lang="zh-CN" altLang="en-US" dirty="0" smtClean="0"/>
              <a:t>的</a:t>
            </a:r>
            <a:r>
              <a:rPr lang="en-US" altLang="zh-CN" dirty="0" smtClean="0"/>
              <a:t>x</a:t>
            </a:r>
            <a:r>
              <a:rPr lang="zh-CN" altLang="en-US" dirty="0" smtClean="0"/>
              <a:t>，椭圆曲线方程都无解的概率是很小的。从而可以完成编码。</a:t>
            </a:r>
            <a:endParaRPr lang="en-US" altLang="zh-CN" dirty="0" smtClean="0"/>
          </a:p>
          <a:p>
            <a:r>
              <a:rPr lang="zh-CN" altLang="en-US" dirty="0" smtClean="0"/>
              <a:t>解码：</a:t>
            </a:r>
            <a:endParaRPr lang="en-US" altLang="zh-CN" dirty="0" smtClean="0"/>
          </a:p>
          <a:p>
            <a:pPr lvl="1"/>
            <a:r>
              <a:rPr lang="zh-CN" altLang="en-US" dirty="0" smtClean="0"/>
              <a:t>若解密横坐标落在</a:t>
            </a:r>
            <a:r>
              <a:rPr lang="en-US" altLang="zh-CN" dirty="0" smtClean="0"/>
              <a:t>256m≤x&lt;256(m+1)</a:t>
            </a:r>
            <a:r>
              <a:rPr lang="zh-CN" altLang="en-US" dirty="0" smtClean="0"/>
              <a:t>中，则解码为</a:t>
            </a:r>
            <a:r>
              <a:rPr lang="en-US" altLang="zh-CN" dirty="0" smtClean="0"/>
              <a:t>m</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63695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Menozes</a:t>
            </a:r>
            <a:r>
              <a:rPr lang="en-US" altLang="zh-CN" dirty="0" smtClean="0"/>
              <a:t>-Vanstone</a:t>
            </a:r>
            <a:r>
              <a:rPr lang="zh-CN" altLang="en-US" dirty="0" smtClean="0"/>
              <a:t>椭圆曲线密码</a:t>
            </a:r>
            <a:endParaRPr lang="zh-CN" altLang="en-US" dirty="0"/>
          </a:p>
        </p:txBody>
      </p:sp>
      <p:sp>
        <p:nvSpPr>
          <p:cNvPr id="3" name="内容占位符 2"/>
          <p:cNvSpPr>
            <a:spLocks noGrp="1"/>
          </p:cNvSpPr>
          <p:nvPr>
            <p:ph idx="1"/>
          </p:nvPr>
        </p:nvSpPr>
        <p:spPr/>
        <p:txBody>
          <a:bodyPr/>
          <a:lstStyle/>
          <a:p>
            <a:r>
              <a:rPr lang="zh-CN" altLang="en-US" dirty="0" smtClean="0"/>
              <a:t>令</a:t>
            </a:r>
            <a:r>
              <a:rPr lang="en-US" altLang="zh-CN" dirty="0" smtClean="0"/>
              <a:t>E</a:t>
            </a:r>
            <a:r>
              <a:rPr lang="zh-CN" altLang="en-US" dirty="0" smtClean="0"/>
              <a:t>是</a:t>
            </a:r>
            <a:r>
              <a:rPr lang="en-US" altLang="zh-CN" dirty="0" smtClean="0"/>
              <a:t>GF(p)</a:t>
            </a:r>
            <a:r>
              <a:rPr lang="zh-CN" altLang="en-US" dirty="0" smtClean="0"/>
              <a:t>上的椭圆曲线，点数为</a:t>
            </a:r>
            <a:r>
              <a:rPr lang="en-US" altLang="zh-CN" dirty="0" smtClean="0"/>
              <a:t>N</a:t>
            </a:r>
            <a:r>
              <a:rPr lang="zh-CN" altLang="en-US" dirty="0" smtClean="0"/>
              <a:t>。选取基点</a:t>
            </a:r>
            <a:r>
              <a:rPr lang="en-US" altLang="zh-CN" dirty="0" smtClean="0"/>
              <a:t>G</a:t>
            </a:r>
          </a:p>
          <a:p>
            <a:r>
              <a:rPr lang="zh-CN" altLang="en-US" dirty="0" smtClean="0"/>
              <a:t>私钥：</a:t>
            </a:r>
            <a:r>
              <a:rPr lang="en-US" altLang="zh-CN" dirty="0" smtClean="0"/>
              <a:t>e&lt;N</a:t>
            </a:r>
          </a:p>
          <a:p>
            <a:r>
              <a:rPr lang="zh-CN" altLang="en-US" dirty="0" smtClean="0"/>
              <a:t>公钥：</a:t>
            </a:r>
            <a:r>
              <a:rPr lang="en-US" altLang="zh-CN" dirty="0" smtClean="0"/>
              <a:t>E</a:t>
            </a:r>
            <a:r>
              <a:rPr lang="zh-CN" altLang="en-US" dirty="0" smtClean="0"/>
              <a:t>，</a:t>
            </a:r>
            <a:r>
              <a:rPr lang="en-US" altLang="zh-CN" dirty="0" smtClean="0"/>
              <a:t>GF(p)</a:t>
            </a:r>
            <a:r>
              <a:rPr lang="zh-CN" altLang="en-US" dirty="0" smtClean="0"/>
              <a:t>，</a:t>
            </a:r>
            <a:r>
              <a:rPr lang="en-US" altLang="zh-CN" dirty="0" smtClean="0"/>
              <a:t>Q=</a:t>
            </a:r>
            <a:r>
              <a:rPr lang="en-US" altLang="zh-CN" dirty="0" err="1" smtClean="0"/>
              <a:t>eG</a:t>
            </a:r>
            <a:endParaRPr lang="en-US" altLang="zh-CN" dirty="0" smtClean="0"/>
          </a:p>
          <a:p>
            <a:r>
              <a:rPr lang="zh-CN" altLang="en-US" dirty="0" smtClean="0"/>
              <a:t>加密：</a:t>
            </a:r>
            <a:endParaRPr lang="en-US" altLang="zh-CN" dirty="0" smtClean="0"/>
          </a:p>
          <a:p>
            <a:pPr lvl="1"/>
            <a:r>
              <a:rPr lang="zh-CN" altLang="en-US" dirty="0" smtClean="0"/>
              <a:t>明文</a:t>
            </a:r>
            <a:r>
              <a:rPr lang="en-US" altLang="zh-CN" dirty="0" smtClean="0"/>
              <a:t>m=(x</a:t>
            </a:r>
            <a:r>
              <a:rPr lang="en-US" altLang="zh-CN" baseline="-25000" dirty="0" smtClean="0"/>
              <a:t>1</a:t>
            </a:r>
            <a:r>
              <a:rPr lang="en-US" altLang="zh-CN" dirty="0" smtClean="0"/>
              <a:t>,x</a:t>
            </a:r>
            <a:r>
              <a:rPr lang="en-US" altLang="zh-CN" baseline="-25000" dirty="0" smtClean="0"/>
              <a:t>2</a:t>
            </a:r>
            <a:r>
              <a:rPr lang="en-US" altLang="zh-CN" dirty="0" smtClean="0"/>
              <a:t>)</a:t>
            </a:r>
            <a:r>
              <a:rPr lang="zh-CN" altLang="en-US" dirty="0" smtClean="0"/>
              <a:t>，</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&lt;p</a:t>
            </a:r>
          </a:p>
          <a:p>
            <a:pPr lvl="1"/>
            <a:r>
              <a:rPr lang="zh-CN" altLang="en-US" dirty="0" smtClean="0"/>
              <a:t>任取</a:t>
            </a:r>
            <a:r>
              <a:rPr lang="en-US" altLang="zh-CN" dirty="0" smtClean="0"/>
              <a:t>v&lt;N</a:t>
            </a:r>
            <a:r>
              <a:rPr lang="zh-CN" altLang="en-US" dirty="0" smtClean="0"/>
              <a:t>，</a:t>
            </a:r>
            <a:r>
              <a:rPr lang="en-US" altLang="zh-CN" dirty="0" err="1" smtClean="0"/>
              <a:t>vQ</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a:t>
            </a:r>
          </a:p>
          <a:p>
            <a:pPr lvl="1"/>
            <a:r>
              <a:rPr lang="zh-CN" altLang="en-US" dirty="0" smtClean="0"/>
              <a:t>密文</a:t>
            </a:r>
            <a:r>
              <a:rPr lang="en-US" altLang="zh-CN" dirty="0" smtClean="0"/>
              <a:t>(y</a:t>
            </a:r>
            <a:r>
              <a:rPr lang="en-US" altLang="zh-CN" baseline="-25000" dirty="0" smtClean="0"/>
              <a:t>0</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r>
              <a:rPr lang="zh-CN" altLang="en-US" dirty="0" smtClean="0"/>
              <a:t>，</a:t>
            </a:r>
            <a:r>
              <a:rPr lang="en-US" altLang="zh-CN" dirty="0" smtClean="0"/>
              <a:t>y</a:t>
            </a:r>
            <a:r>
              <a:rPr lang="en-US" altLang="zh-CN" baseline="-25000" dirty="0" smtClean="0"/>
              <a:t>0</a:t>
            </a:r>
            <a:r>
              <a:rPr lang="en-US" altLang="zh-CN" dirty="0" smtClean="0"/>
              <a:t>=</a:t>
            </a:r>
            <a:r>
              <a:rPr lang="en-US" altLang="zh-CN" dirty="0" err="1" smtClean="0"/>
              <a:t>vG</a:t>
            </a:r>
            <a:r>
              <a:rPr lang="en-US" altLang="zh-CN" dirty="0" smtClean="0"/>
              <a:t>, y</a:t>
            </a:r>
            <a:r>
              <a:rPr lang="en-US" altLang="zh-CN" baseline="-25000" dirty="0" smtClean="0"/>
              <a:t>1</a:t>
            </a:r>
            <a:r>
              <a:rPr lang="en-US" altLang="zh-CN" dirty="0" smtClean="0"/>
              <a:t>=c</a:t>
            </a:r>
            <a:r>
              <a:rPr lang="en-US" altLang="zh-CN" baseline="-25000" dirty="0" smtClean="0"/>
              <a:t>1</a:t>
            </a:r>
            <a:r>
              <a:rPr lang="en-US" altLang="zh-CN" dirty="0" smtClean="0"/>
              <a:t>x</a:t>
            </a:r>
            <a:r>
              <a:rPr lang="en-US" altLang="zh-CN" baseline="-25000" dirty="0" smtClean="0"/>
              <a:t>1</a:t>
            </a:r>
            <a:r>
              <a:rPr lang="zh-CN" altLang="en-US" dirty="0" smtClean="0"/>
              <a:t> </a:t>
            </a:r>
            <a:r>
              <a:rPr lang="en-US" altLang="zh-CN" dirty="0" smtClean="0"/>
              <a:t>mod p, y</a:t>
            </a:r>
            <a:r>
              <a:rPr lang="en-US" altLang="zh-CN" baseline="-25000" dirty="0" smtClean="0"/>
              <a:t>2</a:t>
            </a:r>
            <a:r>
              <a:rPr lang="en-US" altLang="zh-CN" dirty="0" smtClean="0"/>
              <a:t>=c</a:t>
            </a:r>
            <a:r>
              <a:rPr lang="en-US" altLang="zh-CN" baseline="-25000" dirty="0" smtClean="0"/>
              <a:t>2</a:t>
            </a:r>
            <a:r>
              <a:rPr lang="en-US" altLang="zh-CN" dirty="0" smtClean="0"/>
              <a:t>x</a:t>
            </a:r>
            <a:r>
              <a:rPr lang="en-US" altLang="zh-CN" baseline="-25000" dirty="0" smtClean="0"/>
              <a:t>2</a:t>
            </a:r>
            <a:r>
              <a:rPr lang="en-US" altLang="zh-CN" dirty="0" smtClean="0"/>
              <a:t> mod p</a:t>
            </a:r>
          </a:p>
          <a:p>
            <a:r>
              <a:rPr lang="zh-CN" altLang="en-US" dirty="0" smtClean="0"/>
              <a:t>解密：</a:t>
            </a:r>
            <a:endParaRPr lang="en-US" altLang="zh-CN" dirty="0" smtClean="0"/>
          </a:p>
          <a:p>
            <a:pPr lvl="1"/>
            <a:r>
              <a:rPr lang="zh-CN" altLang="en-US" dirty="0" smtClean="0"/>
              <a:t>用私钥</a:t>
            </a:r>
            <a:r>
              <a:rPr lang="en-US" altLang="zh-CN" dirty="0" smtClean="0"/>
              <a:t>e</a:t>
            </a:r>
            <a:r>
              <a:rPr lang="zh-CN" altLang="en-US" dirty="0" smtClean="0"/>
              <a:t>计算：</a:t>
            </a:r>
            <a:r>
              <a:rPr lang="en-US" altLang="zh-CN" dirty="0" smtClean="0"/>
              <a:t>ey</a:t>
            </a:r>
            <a:r>
              <a:rPr lang="en-US" altLang="zh-CN" baseline="-25000" dirty="0" smtClean="0"/>
              <a:t>0</a:t>
            </a:r>
            <a:r>
              <a:rPr lang="en-US" altLang="zh-CN" dirty="0" smtClean="0"/>
              <a:t>=</a:t>
            </a:r>
            <a:r>
              <a:rPr lang="en-US" altLang="zh-CN" dirty="0" err="1" smtClean="0"/>
              <a:t>evG</a:t>
            </a:r>
            <a:r>
              <a:rPr lang="en-US" altLang="zh-CN" dirty="0" smtClean="0"/>
              <a:t>=</a:t>
            </a:r>
            <a:r>
              <a:rPr lang="en-US" altLang="zh-CN" dirty="0" err="1" smtClean="0"/>
              <a:t>vQ</a:t>
            </a:r>
            <a:r>
              <a:rPr lang="en-US" altLang="zh-CN" dirty="0" smtClean="0"/>
              <a:t>=(c</a:t>
            </a:r>
            <a:r>
              <a:rPr lang="en-US" altLang="zh-CN" baseline="-25000" dirty="0" smtClean="0"/>
              <a:t>1</a:t>
            </a:r>
            <a:r>
              <a:rPr lang="en-US" altLang="zh-CN" dirty="0" smtClean="0"/>
              <a:t>,c</a:t>
            </a:r>
            <a:r>
              <a:rPr lang="en-US" altLang="zh-CN" baseline="-25000" dirty="0" smtClean="0"/>
              <a:t>2</a:t>
            </a:r>
            <a:r>
              <a:rPr lang="en-US" altLang="zh-CN" dirty="0" smtClean="0"/>
              <a:t>)</a:t>
            </a:r>
          </a:p>
          <a:p>
            <a:pPr lvl="1"/>
            <a:r>
              <a:rPr lang="en-US" altLang="zh-CN" dirty="0" smtClean="0"/>
              <a:t>m=(x</a:t>
            </a:r>
            <a:r>
              <a:rPr lang="en-US" altLang="zh-CN" baseline="-25000" dirty="0" smtClean="0"/>
              <a:t>1</a:t>
            </a:r>
            <a:r>
              <a:rPr lang="en-US" altLang="zh-CN" dirty="0" smtClean="0"/>
              <a:t>,x</a:t>
            </a:r>
            <a:r>
              <a:rPr lang="en-US" altLang="zh-CN" baseline="-25000" dirty="0" smtClean="0"/>
              <a:t>2</a:t>
            </a:r>
            <a:r>
              <a:rPr lang="en-US" altLang="zh-CN" dirty="0" smtClean="0"/>
              <a:t>)=(y</a:t>
            </a:r>
            <a:r>
              <a:rPr lang="en-US" altLang="zh-CN" baseline="-25000" dirty="0" smtClean="0"/>
              <a:t>1</a:t>
            </a:r>
            <a:r>
              <a:rPr lang="en-US" altLang="zh-CN" dirty="0" smtClean="0"/>
              <a:t>c</a:t>
            </a:r>
            <a:r>
              <a:rPr lang="en-US" altLang="zh-CN" baseline="-25000" dirty="0" smtClean="0"/>
              <a:t>1</a:t>
            </a:r>
            <a:r>
              <a:rPr lang="en-US" altLang="zh-CN" baseline="30000" dirty="0" smtClean="0"/>
              <a:t>-1</a:t>
            </a:r>
            <a:r>
              <a:rPr lang="en-US" altLang="zh-CN" dirty="0" smtClean="0"/>
              <a:t>mod p, y</a:t>
            </a:r>
            <a:r>
              <a:rPr lang="en-US" altLang="zh-CN" baseline="-25000" dirty="0" smtClean="0"/>
              <a:t>2</a:t>
            </a:r>
            <a:r>
              <a:rPr lang="en-US" altLang="zh-CN" dirty="0" smtClean="0"/>
              <a:t>c</a:t>
            </a:r>
            <a:r>
              <a:rPr lang="en-US" altLang="zh-CN" baseline="-25000" dirty="0" smtClean="0"/>
              <a:t>2</a:t>
            </a:r>
            <a:r>
              <a:rPr lang="en-US" altLang="zh-CN" baseline="30000" dirty="0" smtClean="0"/>
              <a:t>-1</a:t>
            </a:r>
            <a:r>
              <a:rPr lang="en-US" altLang="zh-CN" dirty="0" smtClean="0"/>
              <a:t> mod p)</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2249521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Massey-</a:t>
            </a:r>
            <a:r>
              <a:rPr lang="en-US" altLang="zh-CN" dirty="0" err="1" smtClean="0"/>
              <a:t>Omura</a:t>
            </a:r>
            <a:r>
              <a:rPr lang="zh-CN" altLang="en-US" dirty="0" smtClean="0"/>
              <a:t>公钥体制</a:t>
            </a:r>
            <a:endParaRPr lang="zh-CN" altLang="en-US" dirty="0"/>
          </a:p>
        </p:txBody>
      </p:sp>
      <p:sp>
        <p:nvSpPr>
          <p:cNvPr id="3" name="内容占位符 2"/>
          <p:cNvSpPr>
            <a:spLocks noGrp="1"/>
          </p:cNvSpPr>
          <p:nvPr>
            <p:ph idx="1"/>
          </p:nvPr>
        </p:nvSpPr>
        <p:spPr/>
        <p:txBody>
          <a:bodyPr/>
          <a:lstStyle/>
          <a:p>
            <a:r>
              <a:rPr lang="zh-CN" altLang="en-US" dirty="0" smtClean="0"/>
              <a:t>不需要交换公钥。</a:t>
            </a:r>
            <a:endParaRPr lang="en-US" altLang="zh-CN" dirty="0" smtClean="0"/>
          </a:p>
          <a:p>
            <a:r>
              <a:rPr lang="en-US" altLang="zh-CN" dirty="0" smtClean="0"/>
              <a:t>GF(q)</a:t>
            </a:r>
            <a:r>
              <a:rPr lang="zh-CN" altLang="en-US" dirty="0" smtClean="0"/>
              <a:t>上 </a:t>
            </a:r>
            <a:endParaRPr lang="en-US" altLang="zh-CN" dirty="0" smtClean="0"/>
          </a:p>
          <a:p>
            <a:pPr lvl="1"/>
            <a:r>
              <a:rPr lang="zh-CN" altLang="en-US" dirty="0" smtClean="0"/>
              <a:t>用户</a:t>
            </a:r>
            <a:r>
              <a:rPr lang="en-US" altLang="zh-CN" dirty="0" smtClean="0"/>
              <a:t>A </a:t>
            </a:r>
            <a:r>
              <a:rPr lang="zh-CN" altLang="en-US" dirty="0" smtClean="0"/>
              <a:t>加密、解密密钥：</a:t>
            </a:r>
            <a:r>
              <a:rPr lang="en-US" altLang="zh-CN" dirty="0" err="1" smtClean="0"/>
              <a:t>e</a:t>
            </a:r>
            <a:r>
              <a:rPr lang="en-US" altLang="zh-CN" baseline="-25000" dirty="0" err="1" smtClean="0"/>
              <a:t>A</a:t>
            </a:r>
            <a:r>
              <a:rPr lang="en-US" altLang="zh-CN" dirty="0" smtClean="0"/>
              <a:t>, </a:t>
            </a:r>
            <a:r>
              <a:rPr lang="en-US" altLang="zh-CN" dirty="0" err="1" smtClean="0"/>
              <a:t>d</a:t>
            </a:r>
            <a:r>
              <a:rPr lang="en-US" altLang="zh-CN" baseline="-25000" dirty="0" err="1" smtClean="0"/>
              <a:t>A</a:t>
            </a:r>
            <a:endParaRPr lang="en-US" altLang="zh-CN" baseline="-25000" dirty="0" smtClean="0"/>
          </a:p>
          <a:p>
            <a:pPr lvl="1">
              <a:buNone/>
            </a:pPr>
            <a:r>
              <a:rPr lang="en-US" altLang="zh-CN" baseline="-25000" dirty="0" smtClean="0"/>
              <a:t>	</a:t>
            </a:r>
            <a:r>
              <a:rPr lang="en-US" altLang="zh-CN" dirty="0" err="1" smtClean="0"/>
              <a:t>gcd</a:t>
            </a:r>
            <a:r>
              <a:rPr lang="en-US" altLang="zh-CN" dirty="0" smtClean="0"/>
              <a:t>(e</a:t>
            </a:r>
            <a:r>
              <a:rPr lang="en-US" altLang="zh-CN" baseline="-25000" dirty="0" smtClean="0"/>
              <a:t>A</a:t>
            </a:r>
            <a:r>
              <a:rPr lang="en-US" altLang="zh-CN" dirty="0" smtClean="0"/>
              <a:t>,q-1)=1,    </a:t>
            </a:r>
            <a:r>
              <a:rPr lang="en-US" altLang="zh-CN" dirty="0" err="1" smtClean="0"/>
              <a:t>e</a:t>
            </a:r>
            <a:r>
              <a:rPr lang="en-US" altLang="zh-CN" baseline="-25000" dirty="0" err="1" smtClean="0"/>
              <a:t>A</a:t>
            </a:r>
            <a:r>
              <a:rPr lang="en-US" altLang="zh-CN" baseline="-25000" dirty="0" smtClean="0"/>
              <a:t> </a:t>
            </a:r>
            <a:r>
              <a:rPr lang="en-US" altLang="zh-CN" dirty="0" err="1" smtClean="0"/>
              <a:t>d</a:t>
            </a:r>
            <a:r>
              <a:rPr lang="en-US" altLang="zh-CN" baseline="-25000" dirty="0" err="1" smtClean="0"/>
              <a:t>A</a:t>
            </a:r>
            <a:r>
              <a:rPr lang="en-US" altLang="zh-CN" dirty="0" smtClean="0"/>
              <a:t> =1 mod (q-1)</a:t>
            </a:r>
          </a:p>
          <a:p>
            <a:pPr lvl="1"/>
            <a:r>
              <a:rPr lang="zh-CN" altLang="en-US" dirty="0" smtClean="0"/>
              <a:t>用户</a:t>
            </a:r>
            <a:r>
              <a:rPr lang="en-US" altLang="zh-CN" dirty="0" smtClean="0"/>
              <a:t>B </a:t>
            </a:r>
            <a:r>
              <a:rPr lang="zh-CN" altLang="en-US" dirty="0" smtClean="0"/>
              <a:t>加密、解密密钥：</a:t>
            </a:r>
            <a:r>
              <a:rPr lang="en-US" altLang="zh-CN" dirty="0" err="1" smtClean="0"/>
              <a:t>e</a:t>
            </a:r>
            <a:r>
              <a:rPr lang="en-US" altLang="zh-CN" baseline="-25000" dirty="0" err="1" smtClean="0"/>
              <a:t>B</a:t>
            </a:r>
            <a:r>
              <a:rPr lang="en-US" altLang="zh-CN" dirty="0" smtClean="0"/>
              <a:t>, d</a:t>
            </a:r>
            <a:r>
              <a:rPr lang="en-US" altLang="zh-CN" baseline="-25000" dirty="0" smtClean="0"/>
              <a:t>B</a:t>
            </a:r>
          </a:p>
          <a:p>
            <a:pPr lvl="1">
              <a:buNone/>
            </a:pPr>
            <a:r>
              <a:rPr lang="en-US" altLang="zh-CN" baseline="-25000" dirty="0" smtClean="0"/>
              <a:t>	</a:t>
            </a:r>
            <a:r>
              <a:rPr lang="en-US" altLang="zh-CN" dirty="0" err="1" smtClean="0"/>
              <a:t>gcd</a:t>
            </a:r>
            <a:r>
              <a:rPr lang="en-US" altLang="zh-CN" dirty="0" smtClean="0"/>
              <a:t>(e</a:t>
            </a:r>
            <a:r>
              <a:rPr lang="en-US" altLang="zh-CN" baseline="-25000" dirty="0" smtClean="0"/>
              <a:t>B</a:t>
            </a:r>
            <a:r>
              <a:rPr lang="en-US" altLang="zh-CN" dirty="0" smtClean="0"/>
              <a:t>,q-1)=1,    </a:t>
            </a:r>
            <a:r>
              <a:rPr lang="en-US" altLang="zh-CN" dirty="0" err="1" smtClean="0"/>
              <a:t>e</a:t>
            </a:r>
            <a:r>
              <a:rPr lang="en-US" altLang="zh-CN" baseline="-25000" dirty="0" err="1" smtClean="0"/>
              <a:t>B</a:t>
            </a:r>
            <a:r>
              <a:rPr lang="en-US" altLang="zh-CN" baseline="-25000" dirty="0" smtClean="0"/>
              <a:t> </a:t>
            </a:r>
            <a:r>
              <a:rPr lang="en-US" altLang="zh-CN" dirty="0" smtClean="0"/>
              <a:t>d</a:t>
            </a:r>
            <a:r>
              <a:rPr lang="en-US" altLang="zh-CN" baseline="-25000" dirty="0" smtClean="0"/>
              <a:t>B</a:t>
            </a:r>
            <a:r>
              <a:rPr lang="en-US" altLang="zh-CN" dirty="0" smtClean="0"/>
              <a:t> =1 mod (q-1)</a:t>
            </a:r>
          </a:p>
          <a:p>
            <a:r>
              <a:rPr lang="en-US" altLang="zh-CN" dirty="0" smtClean="0"/>
              <a:t>A</a:t>
            </a:r>
            <a:r>
              <a:rPr lang="zh-CN" altLang="en-US" dirty="0" smtClean="0"/>
              <a:t>将消息</a:t>
            </a:r>
            <a:r>
              <a:rPr lang="en-US" altLang="zh-CN" dirty="0" smtClean="0"/>
              <a:t>m</a:t>
            </a:r>
            <a:r>
              <a:rPr lang="zh-CN" altLang="en-US" dirty="0" smtClean="0"/>
              <a:t>发送给</a:t>
            </a:r>
            <a:r>
              <a:rPr lang="en-US" altLang="zh-CN" dirty="0" smtClean="0"/>
              <a:t>B</a:t>
            </a:r>
          </a:p>
          <a:p>
            <a:endParaRPr lang="zh-CN" altLang="en-US" dirty="0"/>
          </a:p>
        </p:txBody>
      </p:sp>
      <p:grpSp>
        <p:nvGrpSpPr>
          <p:cNvPr id="23" name="组合 22"/>
          <p:cNvGrpSpPr/>
          <p:nvPr/>
        </p:nvGrpSpPr>
        <p:grpSpPr>
          <a:xfrm>
            <a:off x="2196971" y="4277159"/>
            <a:ext cx="5255349" cy="2176177"/>
            <a:chOff x="2164252" y="3857628"/>
            <a:chExt cx="5255349" cy="2176177"/>
          </a:xfrm>
        </p:grpSpPr>
        <p:cxnSp>
          <p:nvCxnSpPr>
            <p:cNvPr id="11" name="直接箭头连接符 10"/>
            <p:cNvCxnSpPr/>
            <p:nvPr/>
          </p:nvCxnSpPr>
          <p:spPr>
            <a:xfrm>
              <a:off x="2786050" y="4357694"/>
              <a:ext cx="292895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2786050" y="5429264"/>
              <a:ext cx="292895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0800000">
              <a:off x="2786050" y="4856171"/>
              <a:ext cx="292895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164252" y="4572008"/>
              <a:ext cx="407484"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A</a:t>
              </a:r>
              <a:endParaRPr lang="zh-CN" altLang="en-US" sz="2400" dirty="0">
                <a:latin typeface="Times New Roman" pitchFamily="18" charset="0"/>
                <a:cs typeface="Times New Roman" pitchFamily="18" charset="0"/>
              </a:endParaRPr>
            </a:p>
          </p:txBody>
        </p:sp>
        <p:sp>
          <p:nvSpPr>
            <p:cNvPr id="18" name="矩形 17"/>
            <p:cNvSpPr/>
            <p:nvPr/>
          </p:nvSpPr>
          <p:spPr>
            <a:xfrm>
              <a:off x="5929322" y="4610409"/>
              <a:ext cx="389850"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
          <p:nvSpPr>
            <p:cNvPr id="19" name="矩形 18"/>
            <p:cNvSpPr/>
            <p:nvPr/>
          </p:nvSpPr>
          <p:spPr>
            <a:xfrm>
              <a:off x="3929058" y="3857628"/>
              <a:ext cx="631904" cy="461665"/>
            </a:xfrm>
            <a:prstGeom prst="rect">
              <a:avLst/>
            </a:prstGeom>
          </p:spPr>
          <p:txBody>
            <a:bodyPr wrap="none">
              <a:spAutoFit/>
            </a:bodyPr>
            <a:lstStyle/>
            <a:p>
              <a:r>
                <a:rPr lang="en-US" altLang="zh-CN" sz="2400" dirty="0" err="1" smtClean="0">
                  <a:latin typeface="Times New Roman" pitchFamily="18" charset="0"/>
                  <a:cs typeface="Times New Roman" pitchFamily="18" charset="0"/>
                </a:rPr>
                <a:t>m</a:t>
              </a:r>
              <a:r>
                <a:rPr lang="en-US" altLang="zh-CN" sz="2400" baseline="30000" dirty="0" err="1" smtClean="0">
                  <a:latin typeface="Times New Roman" pitchFamily="18" charset="0"/>
                  <a:cs typeface="Times New Roman" pitchFamily="18" charset="0"/>
                </a:rPr>
                <a:t>e</a:t>
              </a:r>
              <a:r>
                <a:rPr lang="en-US" altLang="zh-CN" sz="1600" baseline="30000" dirty="0" err="1" smtClean="0">
                  <a:latin typeface="Times New Roman" pitchFamily="18" charset="0"/>
                  <a:cs typeface="Times New Roman" pitchFamily="18" charset="0"/>
                </a:rPr>
                <a:t>A</a:t>
              </a:r>
              <a:endParaRPr lang="zh-CN" altLang="en-US" sz="2400" dirty="0">
                <a:latin typeface="Times New Roman" pitchFamily="18" charset="0"/>
                <a:cs typeface="Times New Roman" pitchFamily="18" charset="0"/>
              </a:endParaRPr>
            </a:p>
          </p:txBody>
        </p:sp>
        <p:sp>
          <p:nvSpPr>
            <p:cNvPr id="20" name="矩形 19"/>
            <p:cNvSpPr/>
            <p:nvPr/>
          </p:nvSpPr>
          <p:spPr>
            <a:xfrm>
              <a:off x="3786182" y="4429132"/>
              <a:ext cx="840743" cy="461665"/>
            </a:xfrm>
            <a:prstGeom prst="rect">
              <a:avLst/>
            </a:prstGeom>
          </p:spPr>
          <p:txBody>
            <a:bodyPr wrap="none">
              <a:spAutoFit/>
            </a:bodyPr>
            <a:lstStyle/>
            <a:p>
              <a:r>
                <a:rPr lang="en-US" altLang="zh-CN" sz="2400" dirty="0" err="1" smtClean="0">
                  <a:latin typeface="Times New Roman" pitchFamily="18" charset="0"/>
                  <a:cs typeface="Times New Roman" pitchFamily="18" charset="0"/>
                </a:rPr>
                <a:t>m</a:t>
              </a:r>
              <a:r>
                <a:rPr lang="en-US" altLang="zh-CN" sz="2400" baseline="30000" dirty="0" err="1" smtClean="0">
                  <a:latin typeface="Times New Roman" pitchFamily="18" charset="0"/>
                  <a:cs typeface="Times New Roman" pitchFamily="18" charset="0"/>
                </a:rPr>
                <a:t>e</a:t>
              </a:r>
              <a:r>
                <a:rPr lang="en-US" altLang="zh-CN" sz="1600" baseline="30000" dirty="0" err="1" smtClean="0">
                  <a:latin typeface="Times New Roman" pitchFamily="18" charset="0"/>
                  <a:cs typeface="Times New Roman" pitchFamily="18" charset="0"/>
                </a:rPr>
                <a:t>A</a:t>
              </a:r>
              <a:r>
                <a:rPr lang="en-US" altLang="zh-CN" sz="1600" baseline="30000" dirty="0" smtClean="0">
                  <a:latin typeface="Times New Roman" pitchFamily="18" charset="0"/>
                  <a:cs typeface="Times New Roman" pitchFamily="18" charset="0"/>
                </a:rPr>
                <a:t> </a:t>
              </a:r>
              <a:r>
                <a:rPr lang="en-US" altLang="zh-CN" sz="2400" baseline="30000" dirty="0" err="1" smtClean="0">
                  <a:latin typeface="Times New Roman" pitchFamily="18" charset="0"/>
                  <a:cs typeface="Times New Roman" pitchFamily="18" charset="0"/>
                </a:rPr>
                <a:t>e</a:t>
              </a:r>
              <a:r>
                <a:rPr lang="en-US" altLang="zh-CN" sz="1600" baseline="30000" dirty="0" err="1" smtClean="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
          <p:nvSpPr>
            <p:cNvPr id="21" name="矩形 20"/>
            <p:cNvSpPr/>
            <p:nvPr/>
          </p:nvSpPr>
          <p:spPr>
            <a:xfrm>
              <a:off x="3286116" y="4929198"/>
              <a:ext cx="1928028"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m</a:t>
              </a:r>
              <a:r>
                <a:rPr lang="en-US" altLang="zh-CN" sz="2400" baseline="30000" dirty="0" err="1" smtClean="0">
                  <a:latin typeface="Times New Roman" pitchFamily="18" charset="0"/>
                  <a:cs typeface="Times New Roman" pitchFamily="18" charset="0"/>
                </a:rPr>
                <a:t>e</a:t>
              </a:r>
              <a:r>
                <a:rPr lang="en-US" altLang="zh-CN" sz="1600" baseline="30000" dirty="0" err="1" smtClean="0">
                  <a:latin typeface="Times New Roman" pitchFamily="18" charset="0"/>
                  <a:cs typeface="Times New Roman" pitchFamily="18" charset="0"/>
                </a:rPr>
                <a:t>A</a:t>
              </a:r>
              <a:r>
                <a:rPr lang="en-US" altLang="zh-CN" sz="1600" baseline="30000" dirty="0" smtClean="0">
                  <a:latin typeface="Times New Roman" pitchFamily="18" charset="0"/>
                  <a:cs typeface="Times New Roman" pitchFamily="18" charset="0"/>
                </a:rPr>
                <a:t> </a:t>
              </a:r>
              <a:r>
                <a:rPr lang="en-US" altLang="zh-CN" sz="2400" baseline="30000" dirty="0" err="1" smtClean="0">
                  <a:latin typeface="Times New Roman" pitchFamily="18" charset="0"/>
                  <a:cs typeface="Times New Roman" pitchFamily="18" charset="0"/>
                </a:rPr>
                <a:t>e</a:t>
              </a:r>
              <a:r>
                <a:rPr lang="en-US" altLang="zh-CN" sz="1600" baseline="30000" dirty="0" err="1" smtClean="0">
                  <a:latin typeface="Times New Roman" pitchFamily="18" charset="0"/>
                  <a:cs typeface="Times New Roman" pitchFamily="18" charset="0"/>
                </a:rPr>
                <a:t>B</a:t>
              </a:r>
              <a:r>
                <a:rPr lang="en-US" altLang="zh-CN" sz="2400" dirty="0" smtClean="0">
                  <a:latin typeface="Times New Roman" pitchFamily="18" charset="0"/>
                  <a:cs typeface="Times New Roman" pitchFamily="18" charset="0"/>
                </a:rPr>
                <a:t>)</a:t>
              </a:r>
              <a:r>
                <a:rPr lang="en-US" altLang="zh-CN" sz="2400" baseline="30000" dirty="0" err="1" smtClean="0">
                  <a:latin typeface="Times New Roman" pitchFamily="18" charset="0"/>
                  <a:cs typeface="Times New Roman" pitchFamily="18" charset="0"/>
                </a:rPr>
                <a:t>d</a:t>
              </a:r>
              <a:r>
                <a:rPr lang="en-US" altLang="zh-CN" sz="1600" baseline="30000" dirty="0" err="1" smtClean="0">
                  <a:latin typeface="Times New Roman" pitchFamily="18" charset="0"/>
                  <a:cs typeface="Times New Roman" pitchFamily="18" charset="0"/>
                </a:rPr>
                <a:t>A</a:t>
              </a:r>
              <a:r>
                <a:rPr lang="en-US" altLang="zh-CN" sz="1600" baseline="300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m</a:t>
              </a:r>
              <a:r>
                <a:rPr lang="en-US" altLang="zh-CN" sz="2400" baseline="30000" dirty="0" err="1" smtClean="0">
                  <a:latin typeface="Times New Roman" pitchFamily="18" charset="0"/>
                  <a:cs typeface="Times New Roman" pitchFamily="18" charset="0"/>
                </a:rPr>
                <a:t>e</a:t>
              </a:r>
              <a:r>
                <a:rPr lang="en-US" altLang="zh-CN" sz="1600" baseline="30000" dirty="0" err="1" smtClean="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
          <p:nvSpPr>
            <p:cNvPr id="22" name="矩形 21"/>
            <p:cNvSpPr/>
            <p:nvPr/>
          </p:nvSpPr>
          <p:spPr>
            <a:xfrm>
              <a:off x="5357818" y="5572140"/>
              <a:ext cx="2061783"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B: </a:t>
              </a:r>
              <a:r>
                <a:rPr lang="en-US" altLang="zh-CN" sz="1600" baseline="300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r>
                <a:rPr lang="en-US" altLang="zh-CN" sz="1600" baseline="30000" dirty="0" smtClean="0">
                  <a:latin typeface="Times New Roman" pitchFamily="18" charset="0"/>
                  <a:cs typeface="Times New Roman" pitchFamily="18" charset="0"/>
                </a:rPr>
                <a:t> </a:t>
              </a:r>
              <a:r>
                <a:rPr lang="en-US" altLang="zh-CN" sz="2400" dirty="0" err="1" smtClean="0">
                  <a:latin typeface="Times New Roman" pitchFamily="18" charset="0"/>
                  <a:cs typeface="Times New Roman" pitchFamily="18" charset="0"/>
                </a:rPr>
                <a:t>m</a:t>
              </a:r>
              <a:r>
                <a:rPr lang="en-US" altLang="zh-CN" sz="2400" baseline="30000" dirty="0" err="1" smtClean="0">
                  <a:latin typeface="Times New Roman" pitchFamily="18" charset="0"/>
                  <a:cs typeface="Times New Roman" pitchFamily="18" charset="0"/>
                </a:rPr>
                <a:t>e</a:t>
              </a:r>
              <a:r>
                <a:rPr lang="en-US" altLang="zh-CN" sz="1600" baseline="30000" dirty="0" err="1" smtClean="0">
                  <a:latin typeface="Times New Roman" pitchFamily="18" charset="0"/>
                  <a:cs typeface="Times New Roman" pitchFamily="18" charset="0"/>
                </a:rPr>
                <a:t>B</a:t>
              </a:r>
              <a:r>
                <a:rPr lang="en-US" altLang="zh-CN" sz="1600" baseline="300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a:t>
              </a:r>
              <a:r>
                <a:rPr lang="en-US" altLang="zh-CN" sz="2400" baseline="30000" dirty="0" smtClean="0">
                  <a:latin typeface="Times New Roman" pitchFamily="18" charset="0"/>
                  <a:cs typeface="Times New Roman" pitchFamily="18" charset="0"/>
                </a:rPr>
                <a:t>d</a:t>
              </a:r>
              <a:r>
                <a:rPr lang="en-US" altLang="zh-CN" sz="1600" baseline="30000" dirty="0" smtClean="0">
                  <a:latin typeface="Times New Roman" pitchFamily="18" charset="0"/>
                  <a:cs typeface="Times New Roman" pitchFamily="18" charset="0"/>
                </a:rPr>
                <a:t>B </a:t>
              </a:r>
              <a:r>
                <a:rPr lang="en-US" altLang="zh-CN" sz="2400" dirty="0" smtClean="0">
                  <a:latin typeface="Times New Roman" pitchFamily="18" charset="0"/>
                  <a:cs typeface="Times New Roman" pitchFamily="18" charset="0"/>
                </a:rPr>
                <a:t>= m</a:t>
              </a:r>
              <a:endParaRPr lang="zh-CN" altLang="en-US" sz="24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125</a:t>
            </a:fld>
            <a:endParaRPr lang="en-US" altLang="zh-CN" dirty="0"/>
          </a:p>
        </p:txBody>
      </p:sp>
      <p:sp>
        <p:nvSpPr>
          <p:cNvPr id="16" name="流程图: 可选过程 1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24" name="流程图: 可选过程 23">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25" name="流程图: 可选过程 24">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26" name="流程图: 可选过程 25">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27" name="流程图: 可选过程 26">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206124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Massey-</a:t>
            </a:r>
            <a:r>
              <a:rPr lang="en-US" altLang="zh-CN" dirty="0" err="1" smtClean="0"/>
              <a:t>Omura</a:t>
            </a:r>
            <a:r>
              <a:rPr lang="zh-CN" altLang="en-US" dirty="0" smtClean="0"/>
              <a:t>在</a:t>
            </a:r>
            <a:r>
              <a:rPr lang="zh-CN" altLang="en-US" sz="4800" dirty="0" smtClean="0"/>
              <a:t>椭圆曲线上实现</a:t>
            </a:r>
            <a:endParaRPr lang="zh-CN" altLang="en-US" dirty="0"/>
          </a:p>
        </p:txBody>
      </p:sp>
      <p:sp>
        <p:nvSpPr>
          <p:cNvPr id="3" name="内容占位符 2"/>
          <p:cNvSpPr>
            <a:spLocks noGrp="1"/>
          </p:cNvSpPr>
          <p:nvPr>
            <p:ph idx="1"/>
          </p:nvPr>
        </p:nvSpPr>
        <p:spPr/>
        <p:txBody>
          <a:bodyPr/>
          <a:lstStyle/>
          <a:p>
            <a:r>
              <a:rPr lang="en-US" altLang="zh-CN" dirty="0" smtClean="0"/>
              <a:t>m</a:t>
            </a:r>
            <a:r>
              <a:rPr lang="zh-CN" altLang="en-US" dirty="0" smtClean="0"/>
              <a:t>编码为椭圆曲线上的点</a:t>
            </a:r>
            <a:r>
              <a:rPr lang="en-US" altLang="zh-CN" dirty="0" smtClean="0"/>
              <a:t>P</a:t>
            </a:r>
            <a:r>
              <a:rPr lang="en-US" altLang="zh-CN" baseline="-25000" dirty="0" smtClean="0"/>
              <a:t>m</a:t>
            </a:r>
          </a:p>
          <a:p>
            <a:r>
              <a:rPr lang="en-US" altLang="zh-CN" dirty="0" smtClean="0"/>
              <a:t>N: </a:t>
            </a:r>
            <a:r>
              <a:rPr lang="zh-CN" altLang="en-US" dirty="0" smtClean="0"/>
              <a:t>椭圆曲线上的点数</a:t>
            </a:r>
          </a:p>
          <a:p>
            <a:r>
              <a:rPr lang="zh-CN" altLang="en-US" dirty="0" smtClean="0"/>
              <a:t>用户随机选择</a:t>
            </a:r>
            <a:r>
              <a:rPr lang="en-US" altLang="zh-CN" dirty="0" smtClean="0"/>
              <a:t>e: 1&lt;e&lt;N, </a:t>
            </a:r>
            <a:r>
              <a:rPr lang="en-US" altLang="zh-CN" dirty="0" err="1" smtClean="0"/>
              <a:t>gcd</a:t>
            </a:r>
            <a:r>
              <a:rPr lang="en-US" altLang="zh-CN" dirty="0" smtClean="0"/>
              <a:t>(e, N)=1,  </a:t>
            </a:r>
            <a:r>
              <a:rPr lang="en-US" altLang="zh-CN" dirty="0" err="1" smtClean="0"/>
              <a:t>ed</a:t>
            </a:r>
            <a:r>
              <a:rPr lang="en-US" altLang="zh-CN" dirty="0" smtClean="0"/>
              <a:t>=1 mod N</a:t>
            </a:r>
          </a:p>
          <a:p>
            <a:r>
              <a:rPr lang="en-US" altLang="zh-CN" dirty="0" smtClean="0"/>
              <a:t>A</a:t>
            </a:r>
            <a:r>
              <a:rPr lang="zh-CN" altLang="en-US" dirty="0" smtClean="0"/>
              <a:t>将消息</a:t>
            </a:r>
            <a:r>
              <a:rPr lang="en-US" altLang="zh-CN" dirty="0" smtClean="0"/>
              <a:t>m</a:t>
            </a:r>
            <a:r>
              <a:rPr lang="zh-CN" altLang="en-US" dirty="0" smtClean="0"/>
              <a:t>发送给</a:t>
            </a:r>
            <a:r>
              <a:rPr lang="en-US" altLang="zh-CN" dirty="0" smtClean="0"/>
              <a:t>B</a:t>
            </a:r>
            <a:r>
              <a:rPr lang="zh-CN" altLang="en-US" dirty="0" smtClean="0"/>
              <a:t>：</a:t>
            </a:r>
          </a:p>
          <a:p>
            <a:endParaRPr lang="zh-CN" altLang="en-US" dirty="0"/>
          </a:p>
        </p:txBody>
      </p:sp>
      <p:grpSp>
        <p:nvGrpSpPr>
          <p:cNvPr id="18" name="组合 17"/>
          <p:cNvGrpSpPr/>
          <p:nvPr/>
        </p:nvGrpSpPr>
        <p:grpSpPr>
          <a:xfrm>
            <a:off x="1979712" y="3773103"/>
            <a:ext cx="5272981" cy="2176177"/>
            <a:chOff x="2143108" y="3571876"/>
            <a:chExt cx="5272981" cy="2176177"/>
          </a:xfrm>
        </p:grpSpPr>
        <p:cxnSp>
          <p:nvCxnSpPr>
            <p:cNvPr id="7" name="直接箭头连接符 6"/>
            <p:cNvCxnSpPr/>
            <p:nvPr/>
          </p:nvCxnSpPr>
          <p:spPr>
            <a:xfrm>
              <a:off x="2764906" y="4071942"/>
              <a:ext cx="292895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764906" y="5143512"/>
              <a:ext cx="292895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0800000">
              <a:off x="2764906" y="4570419"/>
              <a:ext cx="292895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143108" y="4286256"/>
              <a:ext cx="407484"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A</a:t>
              </a:r>
              <a:endParaRPr lang="zh-CN" altLang="en-US" sz="2400" dirty="0">
                <a:latin typeface="Times New Roman" pitchFamily="18" charset="0"/>
                <a:cs typeface="Times New Roman" pitchFamily="18" charset="0"/>
              </a:endParaRPr>
            </a:p>
          </p:txBody>
        </p:sp>
        <p:sp>
          <p:nvSpPr>
            <p:cNvPr id="11" name="矩形 10"/>
            <p:cNvSpPr/>
            <p:nvPr/>
          </p:nvSpPr>
          <p:spPr>
            <a:xfrm>
              <a:off x="5908178" y="4324657"/>
              <a:ext cx="389850"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
          <p:nvSpPr>
            <p:cNvPr id="12" name="矩形 11"/>
            <p:cNvSpPr/>
            <p:nvPr/>
          </p:nvSpPr>
          <p:spPr>
            <a:xfrm>
              <a:off x="3907914" y="3571876"/>
              <a:ext cx="827471" cy="461665"/>
            </a:xfrm>
            <a:prstGeom prst="rect">
              <a:avLst/>
            </a:prstGeom>
          </p:spPr>
          <p:txBody>
            <a:bodyPr wrap="none">
              <a:spAutoFit/>
            </a:bodyPr>
            <a:lstStyle/>
            <a:p>
              <a:r>
                <a:rPr lang="en-US" altLang="zh-CN" sz="2400" dirty="0" err="1" smtClean="0">
                  <a:latin typeface="Times New Roman" pitchFamily="18" charset="0"/>
                  <a:cs typeface="Times New Roman" pitchFamily="18" charset="0"/>
                </a:rPr>
                <a:t>e</a:t>
              </a:r>
              <a:r>
                <a:rPr lang="en-US" altLang="zh-CN" sz="2400" baseline="-25000" dirty="0" err="1" smtClean="0">
                  <a:latin typeface="Times New Roman" pitchFamily="18" charset="0"/>
                  <a:cs typeface="Times New Roman" pitchFamily="18" charset="0"/>
                </a:rPr>
                <a:t>A</a:t>
              </a:r>
              <a:r>
                <a:rPr lang="en-US" altLang="zh-CN" sz="2400" dirty="0" err="1" smtClean="0">
                  <a:latin typeface="Times New Roman" pitchFamily="18" charset="0"/>
                  <a:cs typeface="Times New Roman" pitchFamily="18" charset="0"/>
                </a:rPr>
                <a:t>P</a:t>
              </a:r>
              <a:r>
                <a:rPr lang="en-US" altLang="zh-CN" sz="2400" baseline="-25000" dirty="0" err="1" smtClean="0">
                  <a:latin typeface="Times New Roman" pitchFamily="18" charset="0"/>
                  <a:cs typeface="Times New Roman" pitchFamily="18" charset="0"/>
                </a:rPr>
                <a:t>m</a:t>
              </a:r>
              <a:endParaRPr lang="zh-CN" altLang="en-US" sz="2400" baseline="-25000" dirty="0">
                <a:latin typeface="Times New Roman" pitchFamily="18" charset="0"/>
                <a:cs typeface="Times New Roman" pitchFamily="18" charset="0"/>
              </a:endParaRPr>
            </a:p>
          </p:txBody>
        </p:sp>
        <p:sp>
          <p:nvSpPr>
            <p:cNvPr id="15" name="矩形 14"/>
            <p:cNvSpPr/>
            <p:nvPr/>
          </p:nvSpPr>
          <p:spPr>
            <a:xfrm>
              <a:off x="5336674" y="5286388"/>
              <a:ext cx="2079415"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B:d</a:t>
              </a:r>
              <a:r>
                <a:rPr lang="en-US" altLang="zh-CN" sz="2400" baseline="-25000" dirty="0" smtClean="0">
                  <a:latin typeface="Times New Roman" pitchFamily="18" charset="0"/>
                  <a:cs typeface="Times New Roman" pitchFamily="18" charset="0"/>
                </a:rPr>
                <a:t>B</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e</a:t>
              </a:r>
              <a:r>
                <a:rPr lang="en-US" altLang="zh-CN" sz="2400" baseline="-25000" dirty="0" err="1" smtClean="0">
                  <a:latin typeface="Times New Roman" pitchFamily="18" charset="0"/>
                  <a:cs typeface="Times New Roman" pitchFamily="18" charset="0"/>
                </a:rPr>
                <a:t>B</a:t>
              </a:r>
              <a:r>
                <a:rPr lang="en-US" altLang="zh-CN" sz="2400" dirty="0" err="1" smtClean="0">
                  <a:latin typeface="Times New Roman" pitchFamily="18" charset="0"/>
                  <a:cs typeface="Times New Roman" pitchFamily="18" charset="0"/>
                </a:rPr>
                <a:t>P</a:t>
              </a:r>
              <a:r>
                <a:rPr lang="en-US" altLang="zh-CN" sz="2400" baseline="-25000" dirty="0" err="1" smtClean="0">
                  <a:latin typeface="Times New Roman" pitchFamily="18" charset="0"/>
                  <a:cs typeface="Times New Roman" pitchFamily="18" charset="0"/>
                </a:rPr>
                <a:t>m</a:t>
              </a:r>
              <a:r>
                <a:rPr lang="en-US" altLang="zh-CN" sz="2400" dirty="0" smtClean="0">
                  <a:latin typeface="Times New Roman" pitchFamily="18" charset="0"/>
                  <a:cs typeface="Times New Roman" pitchFamily="18" charset="0"/>
                </a:rPr>
                <a:t>)=P</a:t>
              </a:r>
              <a:r>
                <a:rPr lang="en-US" altLang="zh-CN" sz="2400" baseline="-25000" dirty="0" smtClean="0">
                  <a:latin typeface="Times New Roman" pitchFamily="18" charset="0"/>
                  <a:cs typeface="Times New Roman" pitchFamily="18" charset="0"/>
                </a:rPr>
                <a:t>m</a:t>
              </a:r>
              <a:endParaRPr lang="zh-CN" altLang="en-US" sz="2400" baseline="-25000" dirty="0" smtClean="0">
                <a:latin typeface="Times New Roman" pitchFamily="18" charset="0"/>
                <a:cs typeface="Times New Roman" pitchFamily="18" charset="0"/>
              </a:endParaRPr>
            </a:p>
          </p:txBody>
        </p:sp>
        <p:sp>
          <p:nvSpPr>
            <p:cNvPr id="16" name="矩形 15"/>
            <p:cNvSpPr/>
            <p:nvPr/>
          </p:nvSpPr>
          <p:spPr>
            <a:xfrm>
              <a:off x="3786182" y="4071942"/>
              <a:ext cx="1099981" cy="461665"/>
            </a:xfrm>
            <a:prstGeom prst="rect">
              <a:avLst/>
            </a:prstGeom>
          </p:spPr>
          <p:txBody>
            <a:bodyPr wrap="none">
              <a:spAutoFit/>
            </a:bodyPr>
            <a:lstStyle/>
            <a:p>
              <a:r>
                <a:rPr lang="en-US" altLang="zh-CN" sz="2400" dirty="0" err="1" smtClean="0">
                  <a:latin typeface="Times New Roman" pitchFamily="18" charset="0"/>
                  <a:cs typeface="Times New Roman" pitchFamily="18" charset="0"/>
                </a:rPr>
                <a:t>e</a:t>
              </a:r>
              <a:r>
                <a:rPr lang="en-US" altLang="zh-CN" sz="2400" baseline="-25000" dirty="0" err="1" smtClean="0">
                  <a:latin typeface="Times New Roman" pitchFamily="18" charset="0"/>
                  <a:cs typeface="Times New Roman" pitchFamily="18" charset="0"/>
                </a:rPr>
                <a:t>B</a:t>
              </a:r>
              <a:r>
                <a:rPr lang="en-US" altLang="zh-CN" sz="2400" dirty="0" err="1" smtClean="0">
                  <a:latin typeface="Times New Roman" pitchFamily="18" charset="0"/>
                  <a:cs typeface="Times New Roman" pitchFamily="18" charset="0"/>
                </a:rPr>
                <a:t>e</a:t>
              </a:r>
              <a:r>
                <a:rPr lang="en-US" altLang="zh-CN" sz="2400" baseline="-25000" dirty="0" err="1" smtClean="0">
                  <a:latin typeface="Times New Roman" pitchFamily="18" charset="0"/>
                  <a:cs typeface="Times New Roman" pitchFamily="18" charset="0"/>
                </a:rPr>
                <a:t>A</a:t>
              </a:r>
              <a:r>
                <a:rPr lang="en-US" altLang="zh-CN" sz="2400" dirty="0" err="1" smtClean="0">
                  <a:latin typeface="Times New Roman" pitchFamily="18" charset="0"/>
                  <a:cs typeface="Times New Roman" pitchFamily="18" charset="0"/>
                </a:rPr>
                <a:t>P</a:t>
              </a:r>
              <a:r>
                <a:rPr lang="en-US" altLang="zh-CN" sz="2400" baseline="-25000" dirty="0" err="1" smtClean="0">
                  <a:latin typeface="Times New Roman" pitchFamily="18" charset="0"/>
                  <a:cs typeface="Times New Roman" pitchFamily="18" charset="0"/>
                </a:rPr>
                <a:t>m</a:t>
              </a:r>
              <a:endParaRPr lang="zh-CN" altLang="en-US" sz="2400" baseline="-25000" dirty="0">
                <a:latin typeface="Times New Roman" pitchFamily="18" charset="0"/>
                <a:cs typeface="Times New Roman" pitchFamily="18" charset="0"/>
              </a:endParaRPr>
            </a:p>
          </p:txBody>
        </p:sp>
        <p:sp>
          <p:nvSpPr>
            <p:cNvPr id="17" name="矩形 16"/>
            <p:cNvSpPr/>
            <p:nvPr/>
          </p:nvSpPr>
          <p:spPr>
            <a:xfrm>
              <a:off x="3000364" y="4643446"/>
              <a:ext cx="2430474" cy="461665"/>
            </a:xfrm>
            <a:prstGeom prst="rect">
              <a:avLst/>
            </a:prstGeom>
          </p:spPr>
          <p:txBody>
            <a:bodyPr wrap="none">
              <a:spAutoFit/>
            </a:bodyPr>
            <a:lstStyle/>
            <a:p>
              <a:r>
                <a:rPr lang="en-US" altLang="zh-CN" sz="2400" dirty="0" err="1" smtClean="0">
                  <a:latin typeface="Times New Roman" pitchFamily="18" charset="0"/>
                  <a:cs typeface="Times New Roman" pitchFamily="18" charset="0"/>
                </a:rPr>
                <a:t>d</a:t>
              </a:r>
              <a:r>
                <a:rPr lang="en-US" altLang="zh-CN" sz="2400" baseline="-25000" dirty="0" err="1" smtClean="0">
                  <a:latin typeface="Times New Roman" pitchFamily="18" charset="0"/>
                  <a:cs typeface="Times New Roman" pitchFamily="18" charset="0"/>
                </a:rPr>
                <a:t>A</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e</a:t>
              </a:r>
              <a:r>
                <a:rPr lang="en-US" altLang="zh-CN" sz="2400" baseline="-25000" dirty="0" err="1" smtClean="0">
                  <a:latin typeface="Times New Roman" pitchFamily="18" charset="0"/>
                  <a:cs typeface="Times New Roman" pitchFamily="18" charset="0"/>
                </a:rPr>
                <a:t>B</a:t>
              </a:r>
              <a:r>
                <a:rPr lang="en-US" altLang="zh-CN" sz="2400" dirty="0" err="1" smtClean="0">
                  <a:latin typeface="Times New Roman" pitchFamily="18" charset="0"/>
                  <a:cs typeface="Times New Roman" pitchFamily="18" charset="0"/>
                </a:rPr>
                <a:t>e</a:t>
              </a:r>
              <a:r>
                <a:rPr lang="en-US" altLang="zh-CN" sz="2400" baseline="-25000" dirty="0" err="1" smtClean="0">
                  <a:latin typeface="Times New Roman" pitchFamily="18" charset="0"/>
                  <a:cs typeface="Times New Roman" pitchFamily="18" charset="0"/>
                </a:rPr>
                <a:t>A</a:t>
              </a:r>
              <a:r>
                <a:rPr lang="en-US" altLang="zh-CN" sz="2400" dirty="0" err="1" smtClean="0">
                  <a:latin typeface="Times New Roman" pitchFamily="18" charset="0"/>
                  <a:cs typeface="Times New Roman" pitchFamily="18" charset="0"/>
                </a:rPr>
                <a:t>P</a:t>
              </a:r>
              <a:r>
                <a:rPr lang="en-US" altLang="zh-CN" sz="2400" baseline="-25000" dirty="0" err="1" smtClean="0">
                  <a:latin typeface="Times New Roman" pitchFamily="18" charset="0"/>
                  <a:cs typeface="Times New Roman" pitchFamily="18" charset="0"/>
                </a:rPr>
                <a:t>m</a:t>
              </a:r>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e</a:t>
              </a:r>
              <a:r>
                <a:rPr lang="en-US" altLang="zh-CN" sz="2400" baseline="-25000" dirty="0" err="1" smtClean="0">
                  <a:latin typeface="Times New Roman" pitchFamily="18" charset="0"/>
                  <a:cs typeface="Times New Roman" pitchFamily="18" charset="0"/>
                </a:rPr>
                <a:t>B</a:t>
              </a:r>
              <a:r>
                <a:rPr lang="en-US" altLang="zh-CN" sz="2400" dirty="0" err="1" smtClean="0">
                  <a:latin typeface="Times New Roman" pitchFamily="18" charset="0"/>
                  <a:cs typeface="Times New Roman" pitchFamily="18" charset="0"/>
                </a:rPr>
                <a:t>P</a:t>
              </a:r>
              <a:r>
                <a:rPr lang="en-US" altLang="zh-CN" sz="2400" baseline="-25000" dirty="0" err="1" smtClean="0">
                  <a:latin typeface="Times New Roman" pitchFamily="18" charset="0"/>
                  <a:cs typeface="Times New Roman" pitchFamily="18" charset="0"/>
                </a:rPr>
                <a:t>m</a:t>
              </a:r>
              <a:endParaRPr lang="zh-CN" altLang="en-US" sz="2400" baseline="-25000" dirty="0" smtClean="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126</a:t>
            </a:fld>
            <a:endParaRPr lang="en-US" altLang="zh-CN" dirty="0"/>
          </a:p>
        </p:txBody>
      </p:sp>
      <p:sp>
        <p:nvSpPr>
          <p:cNvPr id="19" name="流程图: 可选过程 18">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20" name="流程图: 可选过程 19">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21" name="流程图: 可选过程 20">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22" name="流程图: 可选过程 21">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23" name="流程图: 可选过程 22">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2009061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ECC</a:t>
            </a:r>
            <a:r>
              <a:rPr lang="zh-CN" altLang="en-US" dirty="0" smtClean="0"/>
              <a:t>的安全性</a:t>
            </a:r>
            <a:endParaRPr lang="zh-CN" altLang="en-US" dirty="0"/>
          </a:p>
        </p:txBody>
      </p:sp>
      <p:sp>
        <p:nvSpPr>
          <p:cNvPr id="3" name="内容占位符 2"/>
          <p:cNvSpPr>
            <a:spLocks noGrp="1"/>
          </p:cNvSpPr>
          <p:nvPr>
            <p:ph idx="1"/>
          </p:nvPr>
        </p:nvSpPr>
        <p:spPr/>
        <p:txBody>
          <a:bodyPr/>
          <a:lstStyle/>
          <a:p>
            <a:pPr>
              <a:lnSpc>
                <a:spcPct val="90000"/>
              </a:lnSpc>
            </a:pPr>
            <a:r>
              <a:rPr lang="zh-CN" altLang="en-US" dirty="0" smtClean="0"/>
              <a:t>建立在椭圆曲线对数难题上</a:t>
            </a:r>
            <a:endParaRPr lang="en-US" altLang="zh-CN" dirty="0" smtClean="0"/>
          </a:p>
          <a:p>
            <a:pPr lvl="1">
              <a:lnSpc>
                <a:spcPct val="90000"/>
              </a:lnSpc>
            </a:pPr>
            <a:r>
              <a:rPr lang="zh-CN" altLang="en-US" dirty="0" smtClean="0"/>
              <a:t>“</a:t>
            </a:r>
            <a:r>
              <a:rPr lang="en-US" altLang="zh-CN" dirty="0" smtClean="0"/>
              <a:t>Pollard rho</a:t>
            </a:r>
            <a:r>
              <a:rPr lang="zh-CN" altLang="en-US" dirty="0" smtClean="0"/>
              <a:t>方法”是目前最快的方法</a:t>
            </a:r>
            <a:endParaRPr lang="en-US" altLang="zh-CN" dirty="0" smtClean="0"/>
          </a:p>
          <a:p>
            <a:pPr lvl="1">
              <a:lnSpc>
                <a:spcPct val="90000"/>
              </a:lnSpc>
            </a:pPr>
            <a:endParaRPr lang="en-US" altLang="zh-CN" dirty="0" smtClean="0"/>
          </a:p>
          <a:p>
            <a:pPr>
              <a:lnSpc>
                <a:spcPct val="90000"/>
              </a:lnSpc>
            </a:pPr>
            <a:r>
              <a:rPr lang="zh-CN" altLang="en-US" dirty="0" smtClean="0"/>
              <a:t>同等密码强度下，所需密钥量和计算量都小于</a:t>
            </a:r>
            <a:r>
              <a:rPr lang="en-US" altLang="zh-CN" dirty="0" smtClean="0"/>
              <a:t>RSA</a:t>
            </a:r>
            <a:r>
              <a:rPr lang="zh-CN" altLang="en-US" dirty="0" smtClean="0"/>
              <a:t>算法</a:t>
            </a:r>
            <a:endParaRPr lang="en-US" altLang="zh-CN" dirty="0" smtClean="0"/>
          </a:p>
          <a:p>
            <a:pPr lvl="1">
              <a:lnSpc>
                <a:spcPct val="90000"/>
              </a:lnSpc>
            </a:pPr>
            <a:r>
              <a:rPr lang="zh-CN" altLang="en-US" dirty="0" smtClean="0"/>
              <a:t>同等密钥长度下，计算量与</a:t>
            </a:r>
            <a:r>
              <a:rPr lang="en-US" altLang="zh-CN" dirty="0" smtClean="0"/>
              <a:t>RSA</a:t>
            </a:r>
            <a:r>
              <a:rPr lang="zh-CN" altLang="en-US" dirty="0" smtClean="0"/>
              <a:t>相当</a:t>
            </a:r>
            <a:endParaRPr lang="en-US" altLang="zh-CN" dirty="0" smtClean="0"/>
          </a:p>
          <a:p>
            <a:pPr lvl="1">
              <a:lnSpc>
                <a:spcPct val="90000"/>
              </a:lnSpc>
            </a:pPr>
            <a:r>
              <a:rPr lang="zh-CN" altLang="en-US" dirty="0" smtClean="0"/>
              <a:t>密钥长度与密码强度的关系</a:t>
            </a:r>
          </a:p>
        </p:txBody>
      </p:sp>
      <p:pic>
        <p:nvPicPr>
          <p:cNvPr id="6" name="Picture 4"/>
          <p:cNvPicPr>
            <a:picLocks noChangeAspect="1" noChangeArrowheads="1"/>
          </p:cNvPicPr>
          <p:nvPr/>
        </p:nvPicPr>
        <p:blipFill>
          <a:blip r:embed="rId2" cstate="print"/>
          <a:srcRect/>
          <a:stretch>
            <a:fillRect/>
          </a:stretch>
        </p:blipFill>
        <p:spPr bwMode="auto">
          <a:xfrm>
            <a:off x="1331640" y="4221088"/>
            <a:ext cx="6741962" cy="2117586"/>
          </a:xfrm>
          <a:prstGeom prst="rect">
            <a:avLst/>
          </a:prstGeom>
          <a:noFill/>
          <a:ln w="9525">
            <a:noFill/>
            <a:miter lim="800000"/>
            <a:headEnd/>
            <a:tailEnd/>
          </a:ln>
          <a:effectLst/>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127</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35068955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第五节 其它公钥密码体制</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128</a:t>
            </a:fld>
            <a:endParaRPr lang="en-US" altLang="zh-CN" dirty="0"/>
          </a:p>
        </p:txBody>
      </p:sp>
    </p:spTree>
    <p:extLst>
      <p:ext uri="{BB962C8B-B14F-4D97-AF65-F5344CB8AC3E}">
        <p14:creationId xmlns:p14="http://schemas.microsoft.com/office/powerpoint/2010/main" val="148147070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一、</a:t>
            </a:r>
            <a:r>
              <a:rPr lang="en-US" altLang="zh-CN" dirty="0" smtClean="0"/>
              <a:t>Rabin</a:t>
            </a:r>
            <a:r>
              <a:rPr lang="zh-CN" altLang="en-US" dirty="0" smtClean="0"/>
              <a:t>密码</a:t>
            </a:r>
            <a:endParaRPr lang="zh-CN" altLang="en-US" dirty="0"/>
          </a:p>
        </p:txBody>
      </p:sp>
      <p:sp>
        <p:nvSpPr>
          <p:cNvPr id="3" name="内容占位符 2"/>
          <p:cNvSpPr>
            <a:spLocks noGrp="1"/>
          </p:cNvSpPr>
          <p:nvPr>
            <p:ph idx="1"/>
          </p:nvPr>
        </p:nvSpPr>
        <p:spPr/>
        <p:txBody>
          <a:bodyPr/>
          <a:lstStyle/>
          <a:p>
            <a:r>
              <a:rPr lang="zh-CN" altLang="en-US" dirty="0" smtClean="0"/>
              <a:t>人们相信破译</a:t>
            </a:r>
            <a:r>
              <a:rPr lang="en-US" altLang="zh-CN" dirty="0" smtClean="0"/>
              <a:t>RSA</a:t>
            </a:r>
            <a:r>
              <a:rPr lang="zh-CN" altLang="en-US" dirty="0" smtClean="0"/>
              <a:t>密码和大数分解问题同等困难</a:t>
            </a:r>
            <a:endParaRPr lang="en-US" altLang="zh-CN" dirty="0" smtClean="0"/>
          </a:p>
          <a:p>
            <a:pPr lvl="1"/>
            <a:r>
              <a:rPr lang="zh-CN" altLang="en-US" dirty="0" smtClean="0"/>
              <a:t>但这种等价性没有严格的证明</a:t>
            </a:r>
            <a:endParaRPr lang="en-US" altLang="zh-CN" dirty="0" smtClean="0"/>
          </a:p>
          <a:p>
            <a:endParaRPr lang="en-US" altLang="zh-CN" dirty="0" smtClean="0"/>
          </a:p>
          <a:p>
            <a:r>
              <a:rPr lang="en-US" altLang="zh-CN" dirty="0" smtClean="0"/>
              <a:t>Rabin</a:t>
            </a:r>
            <a:r>
              <a:rPr lang="zh-CN" altLang="en-US" dirty="0" smtClean="0"/>
              <a:t>密码是第一个证明了的安全公钥加密方案</a:t>
            </a:r>
            <a:endParaRPr lang="en-US" altLang="zh-CN" dirty="0" smtClean="0"/>
          </a:p>
          <a:p>
            <a:pPr lvl="1"/>
            <a:r>
              <a:rPr lang="zh-CN" altLang="en-US" dirty="0" smtClean="0"/>
              <a:t>破译它和大数分解问题同等困难</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129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42416244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公钥密码的</a:t>
            </a:r>
            <a:r>
              <a:rPr lang="zh-CN" altLang="en-US" dirty="0"/>
              <a:t>常规</a:t>
            </a:r>
            <a:r>
              <a:rPr lang="zh-CN" altLang="en-US" dirty="0" smtClean="0"/>
              <a:t>分析</a:t>
            </a:r>
            <a:endParaRPr lang="zh-CN" altLang="en-US" dirty="0"/>
          </a:p>
        </p:txBody>
      </p:sp>
      <p:sp>
        <p:nvSpPr>
          <p:cNvPr id="3" name="内容占位符 2"/>
          <p:cNvSpPr>
            <a:spLocks noGrp="1"/>
          </p:cNvSpPr>
          <p:nvPr>
            <p:ph idx="1"/>
          </p:nvPr>
        </p:nvSpPr>
        <p:spPr/>
        <p:txBody>
          <a:bodyPr>
            <a:noAutofit/>
          </a:bodyPr>
          <a:lstStyle/>
          <a:p>
            <a:pPr>
              <a:lnSpc>
                <a:spcPct val="110000"/>
              </a:lnSpc>
            </a:pPr>
            <a:r>
              <a:rPr lang="zh-CN" altLang="en-US" sz="2400" dirty="0" smtClean="0"/>
              <a:t>公钥密码易受</a:t>
            </a:r>
            <a:r>
              <a:rPr lang="zh-CN" altLang="en-US" sz="2400" dirty="0" smtClean="0">
                <a:solidFill>
                  <a:srgbClr val="FF0000"/>
                </a:solidFill>
              </a:rPr>
              <a:t>穷举密钥</a:t>
            </a:r>
            <a:r>
              <a:rPr lang="zh-CN" altLang="en-US" sz="2400" dirty="0" smtClean="0"/>
              <a:t>攻击</a:t>
            </a:r>
            <a:endParaRPr lang="en-US" altLang="zh-CN" sz="2400" dirty="0" smtClean="0"/>
          </a:p>
          <a:p>
            <a:pPr lvl="1">
              <a:lnSpc>
                <a:spcPct val="110000"/>
              </a:lnSpc>
            </a:pPr>
            <a:r>
              <a:rPr lang="zh-CN" altLang="en-US" sz="2000" dirty="0" smtClean="0"/>
              <a:t>解决方法是使用长密钥</a:t>
            </a:r>
            <a:endParaRPr lang="en-US" altLang="zh-CN" sz="2000" dirty="0" smtClean="0"/>
          </a:p>
          <a:p>
            <a:pPr lvl="1">
              <a:lnSpc>
                <a:spcPct val="110000"/>
              </a:lnSpc>
            </a:pPr>
            <a:r>
              <a:rPr lang="zh-CN" altLang="en-US" sz="2000" dirty="0" smtClean="0"/>
              <a:t>同时为了便于实现加密和解密，又希望密钥足够短</a:t>
            </a:r>
            <a:endParaRPr lang="en-US" altLang="zh-CN" sz="2000" dirty="0" smtClean="0"/>
          </a:p>
          <a:p>
            <a:pPr lvl="1">
              <a:lnSpc>
                <a:spcPct val="110000"/>
              </a:lnSpc>
            </a:pPr>
            <a:r>
              <a:rPr lang="zh-CN" altLang="en-US" sz="2000" dirty="0" smtClean="0"/>
              <a:t>目前仅限于密钥管理和签名</a:t>
            </a:r>
          </a:p>
          <a:p>
            <a:pPr lvl="1">
              <a:lnSpc>
                <a:spcPct val="110000"/>
              </a:lnSpc>
            </a:pPr>
            <a:endParaRPr lang="en-US" altLang="zh-CN" sz="2000" dirty="0" smtClean="0"/>
          </a:p>
          <a:p>
            <a:pPr>
              <a:lnSpc>
                <a:spcPct val="110000"/>
              </a:lnSpc>
            </a:pPr>
            <a:r>
              <a:rPr lang="zh-CN" altLang="en-US" sz="2400" dirty="0" smtClean="0"/>
              <a:t>从给定的公钥</a:t>
            </a:r>
            <a:r>
              <a:rPr lang="zh-CN" altLang="en-US" sz="2400" dirty="0" smtClean="0">
                <a:solidFill>
                  <a:srgbClr val="FF0000"/>
                </a:solidFill>
              </a:rPr>
              <a:t>计算</a:t>
            </a:r>
            <a:r>
              <a:rPr lang="zh-CN" altLang="en-US" sz="2400" dirty="0" smtClean="0"/>
              <a:t>出私钥是第二种攻击方法</a:t>
            </a:r>
            <a:endParaRPr lang="en-US" altLang="zh-CN" sz="2400" dirty="0" smtClean="0"/>
          </a:p>
          <a:p>
            <a:pPr lvl="1">
              <a:lnSpc>
                <a:spcPct val="110000"/>
              </a:lnSpc>
            </a:pPr>
            <a:r>
              <a:rPr lang="zh-CN" altLang="en-US" sz="2000" dirty="0" smtClean="0"/>
              <a:t>多数公钥算法尚未在数学上证明可以抵抗这种攻击</a:t>
            </a:r>
            <a:endParaRPr lang="en-US" altLang="zh-CN" sz="2000" dirty="0" smtClean="0"/>
          </a:p>
          <a:p>
            <a:pPr lvl="1">
              <a:lnSpc>
                <a:spcPct val="110000"/>
              </a:lnSpc>
            </a:pPr>
            <a:endParaRPr lang="en-US" altLang="zh-CN" sz="2000" dirty="0" smtClean="0"/>
          </a:p>
          <a:p>
            <a:pPr>
              <a:lnSpc>
                <a:spcPct val="110000"/>
              </a:lnSpc>
            </a:pPr>
            <a:r>
              <a:rPr lang="zh-CN" altLang="en-US" sz="2400" dirty="0" smtClean="0">
                <a:solidFill>
                  <a:srgbClr val="FF0000"/>
                </a:solidFill>
              </a:rPr>
              <a:t>穷举消息</a:t>
            </a:r>
            <a:r>
              <a:rPr lang="zh-CN" altLang="en-US" sz="2400" dirty="0" smtClean="0"/>
              <a:t>攻击是第三种攻击形式</a:t>
            </a:r>
            <a:endParaRPr lang="en-US" altLang="zh-CN" sz="2400" dirty="0" smtClean="0"/>
          </a:p>
          <a:p>
            <a:pPr lvl="1">
              <a:lnSpc>
                <a:spcPct val="110000"/>
              </a:lnSpc>
            </a:pPr>
            <a:r>
              <a:rPr lang="zh-CN" altLang="en-US" sz="2000" dirty="0" smtClean="0"/>
              <a:t>攻击者用公钥对所有可能的消息加密，并与传送的密文匹配，从而解密任何消息</a:t>
            </a:r>
            <a:endParaRPr lang="en-US" altLang="zh-CN" sz="2000" dirty="0" smtClean="0"/>
          </a:p>
          <a:p>
            <a:pPr lvl="1">
              <a:lnSpc>
                <a:spcPct val="110000"/>
              </a:lnSpc>
            </a:pPr>
            <a:r>
              <a:rPr lang="zh-CN" altLang="en-US" sz="2000" dirty="0" smtClean="0"/>
              <a:t>抵抗的方法是在要发送的消息后附加随机数。</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4596271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密钥生成：</a:t>
            </a:r>
            <a:endParaRPr lang="en-US" altLang="zh-CN" dirty="0" smtClean="0"/>
          </a:p>
          <a:p>
            <a:pPr marL="914400" lvl="1" indent="-457200">
              <a:buFont typeface="+mj-lt"/>
              <a:buAutoNum type="arabicPeriod"/>
            </a:pPr>
            <a:r>
              <a:rPr lang="zh-CN" altLang="en-US" dirty="0" smtClean="0"/>
              <a:t>随机生成两个不同但大小相近的大素数</a:t>
            </a:r>
            <a:r>
              <a:rPr lang="en-US" altLang="zh-CN" dirty="0" smtClean="0"/>
              <a:t>p</a:t>
            </a:r>
            <a:r>
              <a:rPr lang="zh-CN" altLang="en-US" dirty="0" smtClean="0"/>
              <a:t>和</a:t>
            </a:r>
            <a:r>
              <a:rPr lang="en-US" altLang="zh-CN" dirty="0" smtClean="0"/>
              <a:t>q</a:t>
            </a:r>
          </a:p>
          <a:p>
            <a:pPr marL="914400" lvl="1" indent="-457200">
              <a:buFont typeface="+mj-lt"/>
              <a:buAutoNum type="arabicPeriod"/>
            </a:pPr>
            <a:r>
              <a:rPr lang="zh-CN" altLang="en-US" dirty="0" smtClean="0"/>
              <a:t>计算</a:t>
            </a:r>
            <a:r>
              <a:rPr lang="en-US" altLang="zh-CN" dirty="0" smtClean="0"/>
              <a:t>n=</a:t>
            </a:r>
            <a:r>
              <a:rPr lang="en-US" altLang="zh-CN" dirty="0" err="1" smtClean="0"/>
              <a:t>pq</a:t>
            </a:r>
            <a:endParaRPr lang="en-US" altLang="zh-CN" dirty="0" smtClean="0"/>
          </a:p>
          <a:p>
            <a:pPr marL="914400" lvl="1" indent="-457200">
              <a:buFont typeface="+mj-lt"/>
              <a:buAutoNum type="arabicPeriod"/>
            </a:pPr>
            <a:r>
              <a:rPr lang="zh-CN" altLang="en-US" dirty="0" smtClean="0"/>
              <a:t>公钥为</a:t>
            </a:r>
            <a:r>
              <a:rPr lang="en-US" altLang="zh-CN" dirty="0" smtClean="0"/>
              <a:t>n</a:t>
            </a:r>
            <a:r>
              <a:rPr lang="zh-CN" altLang="en-US" dirty="0" smtClean="0"/>
              <a:t>，私钥为</a:t>
            </a:r>
            <a:r>
              <a:rPr lang="en-US" altLang="zh-CN" dirty="0" smtClean="0"/>
              <a:t>(</a:t>
            </a:r>
            <a:r>
              <a:rPr lang="en-US" altLang="zh-CN" dirty="0" err="1" smtClean="0"/>
              <a:t>p,q</a:t>
            </a:r>
            <a:r>
              <a:rPr lang="en-US" altLang="zh-CN" dirty="0" smtClean="0"/>
              <a:t>)</a:t>
            </a:r>
          </a:p>
          <a:p>
            <a:r>
              <a:rPr lang="zh-CN" altLang="en-US" dirty="0" smtClean="0"/>
              <a:t>加密：</a:t>
            </a:r>
            <a:r>
              <a:rPr lang="en-US" altLang="zh-CN" dirty="0" smtClean="0"/>
              <a:t>B</a:t>
            </a:r>
            <a:r>
              <a:rPr lang="zh-CN" altLang="en-US" dirty="0" smtClean="0"/>
              <a:t>为</a:t>
            </a:r>
            <a:r>
              <a:rPr lang="en-US" altLang="zh-CN" dirty="0" smtClean="0"/>
              <a:t>A</a:t>
            </a:r>
            <a:r>
              <a:rPr lang="zh-CN" altLang="en-US" dirty="0" smtClean="0"/>
              <a:t>加密消息</a:t>
            </a:r>
            <a:endParaRPr lang="en-US" altLang="zh-CN" dirty="0" smtClean="0"/>
          </a:p>
          <a:p>
            <a:pPr marL="914400" lvl="1" indent="-457200">
              <a:buFont typeface="+mj-lt"/>
              <a:buAutoNum type="arabicPeriod"/>
            </a:pPr>
            <a:r>
              <a:rPr lang="zh-CN" altLang="en-US" dirty="0" smtClean="0"/>
              <a:t>将消息分组表示成</a:t>
            </a:r>
            <a:r>
              <a:rPr lang="en-US" altLang="zh-CN" dirty="0" smtClean="0"/>
              <a:t>{0,1,…,n-1}</a:t>
            </a:r>
            <a:r>
              <a:rPr lang="zh-CN" altLang="en-US" dirty="0" smtClean="0"/>
              <a:t>中的整数</a:t>
            </a:r>
            <a:r>
              <a:rPr lang="en-US" altLang="zh-CN" dirty="0" smtClean="0"/>
              <a:t>m</a:t>
            </a:r>
            <a:r>
              <a:rPr lang="zh-CN" altLang="en-US" dirty="0" smtClean="0"/>
              <a:t>，</a:t>
            </a:r>
            <a:r>
              <a:rPr lang="en-US" altLang="zh-CN" dirty="0" smtClean="0"/>
              <a:t>n</a:t>
            </a:r>
            <a:r>
              <a:rPr lang="zh-CN" altLang="en-US" dirty="0" smtClean="0"/>
              <a:t>是</a:t>
            </a:r>
            <a:r>
              <a:rPr lang="en-US" altLang="zh-CN" dirty="0" smtClean="0"/>
              <a:t>A</a:t>
            </a:r>
            <a:r>
              <a:rPr lang="zh-CN" altLang="en-US" dirty="0" smtClean="0"/>
              <a:t>的公钥</a:t>
            </a:r>
            <a:endParaRPr lang="en-US" altLang="zh-CN" dirty="0" smtClean="0"/>
          </a:p>
          <a:p>
            <a:pPr marL="914400" lvl="1" indent="-457200">
              <a:buFont typeface="+mj-lt"/>
              <a:buAutoNum type="arabicPeriod"/>
            </a:pPr>
            <a:r>
              <a:rPr lang="zh-CN" altLang="en-US" dirty="0" smtClean="0"/>
              <a:t>计算</a:t>
            </a:r>
            <a:r>
              <a:rPr lang="en-US" altLang="zh-CN" dirty="0" smtClean="0"/>
              <a:t>c=m</a:t>
            </a:r>
            <a:r>
              <a:rPr lang="en-US" altLang="zh-CN" baseline="30000" dirty="0" smtClean="0"/>
              <a:t>2</a:t>
            </a:r>
            <a:r>
              <a:rPr lang="en-US" altLang="zh-CN" dirty="0" smtClean="0"/>
              <a:t> mod n</a:t>
            </a:r>
            <a:r>
              <a:rPr lang="zh-CN" altLang="en-US" dirty="0" smtClean="0"/>
              <a:t>作为密文</a:t>
            </a:r>
            <a:endParaRPr lang="en-US" altLang="zh-CN" dirty="0" smtClean="0"/>
          </a:p>
          <a:p>
            <a:r>
              <a:rPr lang="zh-CN" altLang="en-US" dirty="0" smtClean="0"/>
              <a:t>解密：</a:t>
            </a:r>
            <a:endParaRPr lang="en-US" altLang="zh-CN" dirty="0" smtClean="0"/>
          </a:p>
          <a:p>
            <a:pPr marL="914400" lvl="1" indent="-457200">
              <a:buFont typeface="+mj-lt"/>
              <a:buAutoNum type="arabicPeriod"/>
            </a:pPr>
            <a:r>
              <a:rPr lang="zh-CN" altLang="en-US" dirty="0" smtClean="0"/>
              <a:t>求解</a:t>
            </a:r>
            <a:r>
              <a:rPr lang="en-US" altLang="zh-CN" dirty="0" smtClean="0"/>
              <a:t>c</a:t>
            </a:r>
            <a:r>
              <a:rPr lang="zh-CN" altLang="en-US" dirty="0" smtClean="0"/>
              <a:t>的四个平方根</a:t>
            </a:r>
            <a:endParaRPr lang="en-US" altLang="zh-CN" dirty="0" smtClean="0"/>
          </a:p>
          <a:p>
            <a:pPr marL="914400" lvl="1" indent="-457200">
              <a:buFont typeface="+mj-lt"/>
              <a:buAutoNum type="arabicPeriod"/>
            </a:pPr>
            <a:r>
              <a:rPr lang="zh-CN" altLang="en-US" dirty="0" smtClean="0"/>
              <a:t>从四个平方根中选取正确的一个</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135549001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讨论：</a:t>
            </a:r>
            <a:endParaRPr lang="en-US" altLang="zh-CN" dirty="0" smtClean="0"/>
          </a:p>
          <a:p>
            <a:pPr lvl="1"/>
            <a:r>
              <a:rPr lang="en-US" altLang="zh-CN" dirty="0" smtClean="0"/>
              <a:t>p</a:t>
            </a:r>
            <a:r>
              <a:rPr lang="zh-CN" altLang="en-US" dirty="0" smtClean="0"/>
              <a:t>和</a:t>
            </a:r>
            <a:r>
              <a:rPr lang="en-US" altLang="zh-CN" dirty="0" smtClean="0"/>
              <a:t>q</a:t>
            </a:r>
            <a:r>
              <a:rPr lang="zh-CN" altLang="en-US" dirty="0" smtClean="0"/>
              <a:t>模</a:t>
            </a:r>
            <a:r>
              <a:rPr lang="en-US" altLang="zh-CN" dirty="0" smtClean="0"/>
              <a:t>4</a:t>
            </a:r>
            <a:r>
              <a:rPr lang="zh-CN" altLang="en-US" dirty="0" smtClean="0"/>
              <a:t>余</a:t>
            </a:r>
            <a:r>
              <a:rPr lang="en-US" altLang="zh-CN" dirty="0" smtClean="0"/>
              <a:t>3</a:t>
            </a:r>
            <a:r>
              <a:rPr lang="zh-CN" altLang="en-US" dirty="0" smtClean="0"/>
              <a:t>时，利于求解平方根</a:t>
            </a:r>
            <a:endParaRPr lang="en-US" altLang="zh-CN" dirty="0" smtClean="0"/>
          </a:p>
          <a:p>
            <a:pPr lvl="1"/>
            <a:r>
              <a:rPr lang="zh-CN" altLang="en-US" dirty="0" smtClean="0"/>
              <a:t>加密前一般在</a:t>
            </a:r>
            <a:r>
              <a:rPr lang="en-US" altLang="zh-CN" dirty="0" smtClean="0"/>
              <a:t>m</a:t>
            </a:r>
            <a:r>
              <a:rPr lang="zh-CN" altLang="en-US" dirty="0" smtClean="0"/>
              <a:t>中嵌入冗余，据此从四个解中选择正确的解。若四个解中均无特定冗余，则拒绝返回答案</a:t>
            </a:r>
            <a:endParaRPr lang="en-US" altLang="zh-CN" dirty="0" smtClean="0"/>
          </a:p>
          <a:p>
            <a:pPr lvl="1"/>
            <a:endParaRPr lang="en-US" altLang="zh-CN" dirty="0" smtClean="0"/>
          </a:p>
          <a:p>
            <a:r>
              <a:rPr lang="zh-CN" altLang="en-US" dirty="0" smtClean="0"/>
              <a:t>安全性</a:t>
            </a:r>
            <a:endParaRPr lang="en-US" altLang="zh-CN" dirty="0" smtClean="0"/>
          </a:p>
          <a:p>
            <a:pPr lvl="1"/>
            <a:r>
              <a:rPr lang="en-US" altLang="zh-CN" dirty="0" smtClean="0"/>
              <a:t>N</a:t>
            </a:r>
            <a:r>
              <a:rPr lang="zh-CN" altLang="en-US" dirty="0" smtClean="0"/>
              <a:t>的因子分解问题和计算模</a:t>
            </a:r>
            <a:r>
              <a:rPr lang="en-US" altLang="zh-CN" dirty="0" smtClean="0"/>
              <a:t>n</a:t>
            </a:r>
            <a:r>
              <a:rPr lang="zh-CN" altLang="en-US" dirty="0" smtClean="0"/>
              <a:t>的平方根在计算上是等价的，因此破译</a:t>
            </a:r>
            <a:r>
              <a:rPr lang="en-US" altLang="zh-CN" dirty="0" smtClean="0"/>
              <a:t>Rabin</a:t>
            </a:r>
            <a:r>
              <a:rPr lang="zh-CN" altLang="en-US" dirty="0" smtClean="0"/>
              <a:t>算法与大数分解是同等困难的</a:t>
            </a:r>
            <a:endParaRPr lang="en-US" altLang="zh-CN" dirty="0" smtClean="0"/>
          </a:p>
          <a:p>
            <a:pPr lvl="1"/>
            <a:r>
              <a:rPr lang="zh-CN" altLang="en-US" dirty="0" smtClean="0"/>
              <a:t>不能抵抗选择密文攻击，理由同“不经意传输”</a:t>
            </a:r>
            <a:endParaRPr lang="en-US" altLang="zh-CN" dirty="0" smtClean="0"/>
          </a:p>
          <a:p>
            <a:pPr lvl="2"/>
            <a:r>
              <a:rPr lang="zh-CN" altLang="en-US" dirty="0" smtClean="0"/>
              <a:t>敌手随机选择</a:t>
            </a:r>
            <a:r>
              <a:rPr lang="en-US" altLang="zh-CN" dirty="0" smtClean="0"/>
              <a:t>x</a:t>
            </a:r>
            <a:r>
              <a:rPr lang="zh-CN" altLang="en-US" dirty="0" smtClean="0"/>
              <a:t>，计算</a:t>
            </a:r>
            <a:r>
              <a:rPr lang="en-US" altLang="zh-CN" dirty="0" smtClean="0"/>
              <a:t>c=x</a:t>
            </a:r>
            <a:r>
              <a:rPr lang="en-US" altLang="zh-CN" baseline="30000" dirty="0" smtClean="0"/>
              <a:t>2</a:t>
            </a:r>
            <a:r>
              <a:rPr lang="en-US" altLang="zh-CN" dirty="0" smtClean="0"/>
              <a:t> mod n</a:t>
            </a:r>
            <a:r>
              <a:rPr lang="zh-CN" altLang="en-US" dirty="0" smtClean="0"/>
              <a:t>。提交</a:t>
            </a:r>
            <a:r>
              <a:rPr lang="en-US" altLang="zh-CN" dirty="0" smtClean="0"/>
              <a:t>c</a:t>
            </a:r>
            <a:r>
              <a:rPr lang="zh-CN" altLang="en-US" dirty="0" smtClean="0"/>
              <a:t>去正常解密，得到明文</a:t>
            </a:r>
            <a:r>
              <a:rPr lang="en-US" altLang="zh-CN" dirty="0" smtClean="0"/>
              <a:t>y</a:t>
            </a:r>
            <a:r>
              <a:rPr lang="zh-CN" altLang="en-US" dirty="0" smtClean="0"/>
              <a:t>。此时有</a:t>
            </a:r>
            <a:r>
              <a:rPr lang="en-US" altLang="zh-CN" dirty="0" smtClean="0"/>
              <a:t>1/2</a:t>
            </a:r>
            <a:r>
              <a:rPr lang="zh-CN" altLang="en-US" dirty="0" smtClean="0"/>
              <a:t>的几率使得</a:t>
            </a:r>
            <a:r>
              <a:rPr lang="en-US" altLang="zh-CN" dirty="0" err="1" smtClean="0"/>
              <a:t>gcd</a:t>
            </a:r>
            <a:r>
              <a:rPr lang="en-US" altLang="zh-CN" dirty="0" smtClean="0"/>
              <a:t>(</a:t>
            </a:r>
            <a:r>
              <a:rPr lang="en-US" altLang="zh-CN" dirty="0" err="1" smtClean="0"/>
              <a:t>x+y,n</a:t>
            </a:r>
            <a:r>
              <a:rPr lang="en-US" altLang="zh-CN" dirty="0" smtClean="0"/>
              <a:t>)</a:t>
            </a:r>
            <a:r>
              <a:rPr lang="zh-CN" altLang="en-US" dirty="0" smtClean="0"/>
              <a:t>就是</a:t>
            </a:r>
            <a:r>
              <a:rPr lang="en-US" altLang="zh-CN" dirty="0" smtClean="0"/>
              <a:t>n</a:t>
            </a:r>
            <a:r>
              <a:rPr lang="zh-CN" altLang="en-US" dirty="0" smtClean="0"/>
              <a:t>的一个素因子</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194497828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使用冗余方案时的安全性：</a:t>
            </a:r>
            <a:endParaRPr lang="en-US" altLang="zh-CN" dirty="0" smtClean="0"/>
          </a:p>
          <a:p>
            <a:pPr lvl="1"/>
            <a:r>
              <a:rPr lang="zh-CN" altLang="en-US" dirty="0" smtClean="0"/>
              <a:t>若敌手在生成的</a:t>
            </a:r>
            <a:r>
              <a:rPr lang="en-US" altLang="zh-CN" dirty="0" smtClean="0"/>
              <a:t>x</a:t>
            </a:r>
            <a:r>
              <a:rPr lang="zh-CN" altLang="en-US" dirty="0" smtClean="0"/>
              <a:t>中嵌入了冗余，则解密器会以极大的概率返回</a:t>
            </a:r>
            <a:r>
              <a:rPr lang="en-US" altLang="zh-CN" dirty="0" smtClean="0"/>
              <a:t>x</a:t>
            </a:r>
            <a:r>
              <a:rPr lang="zh-CN" altLang="en-US" dirty="0" smtClean="0"/>
              <a:t>（其它三个平方根不大可能也碰巧具有该冗余）。此时破译攻击失败；</a:t>
            </a:r>
            <a:endParaRPr lang="en-US" altLang="zh-CN" dirty="0" smtClean="0"/>
          </a:p>
          <a:p>
            <a:pPr lvl="1"/>
            <a:r>
              <a:rPr lang="zh-CN" altLang="en-US" dirty="0" smtClean="0"/>
              <a:t>若敌手在生成的</a:t>
            </a:r>
            <a:r>
              <a:rPr lang="en-US" altLang="zh-CN" dirty="0" smtClean="0"/>
              <a:t>x</a:t>
            </a:r>
            <a:r>
              <a:rPr lang="zh-CN" altLang="en-US" dirty="0" smtClean="0"/>
              <a:t>中不嵌入冗余，则解密器会以极大的概率拒绝接受密文。此时破译攻击失败。</a:t>
            </a:r>
            <a:endParaRPr lang="en-US" altLang="zh-CN" dirty="0" smtClean="0"/>
          </a:p>
          <a:p>
            <a:pPr lvl="1"/>
            <a:endParaRPr lang="en-US" altLang="zh-CN" dirty="0" smtClean="0"/>
          </a:p>
          <a:p>
            <a:pPr lvl="1"/>
            <a:r>
              <a:rPr lang="zh-CN" altLang="en-US" dirty="0" smtClean="0"/>
              <a:t>可以抵抗选择密文攻击。</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5727883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二、</a:t>
            </a:r>
            <a:r>
              <a:rPr lang="en-US" altLang="zh-CN" dirty="0" err="1" smtClean="0"/>
              <a:t>ElGamal</a:t>
            </a:r>
            <a:r>
              <a:rPr lang="zh-CN" altLang="en-US" dirty="0" smtClean="0"/>
              <a:t>密码</a:t>
            </a:r>
            <a:endParaRPr lang="zh-CN" altLang="en-US" dirty="0"/>
          </a:p>
        </p:txBody>
      </p:sp>
      <p:sp>
        <p:nvSpPr>
          <p:cNvPr id="7" name="内容占位符 6"/>
          <p:cNvSpPr>
            <a:spLocks noGrp="1"/>
          </p:cNvSpPr>
          <p:nvPr>
            <p:ph idx="1"/>
          </p:nvPr>
        </p:nvSpPr>
        <p:spPr/>
        <p:txBody>
          <a:bodyPr>
            <a:normAutofit/>
          </a:bodyPr>
          <a:lstStyle/>
          <a:p>
            <a:r>
              <a:rPr lang="en-US" altLang="zh-CN" dirty="0" err="1" smtClean="0"/>
              <a:t>ElGamal</a:t>
            </a:r>
            <a:r>
              <a:rPr lang="zh-CN" altLang="en-US" dirty="0" smtClean="0"/>
              <a:t>密码属于离散对数密码体制</a:t>
            </a:r>
            <a:endParaRPr lang="en-US" altLang="zh-CN" dirty="0" smtClean="0"/>
          </a:p>
          <a:p>
            <a:pPr lvl="1"/>
            <a:r>
              <a:rPr lang="zh-CN" altLang="en-US" dirty="0" smtClean="0"/>
              <a:t>安全性基于</a:t>
            </a:r>
            <a:r>
              <a:rPr lang="en-US" altLang="zh-CN" dirty="0" smtClean="0"/>
              <a:t>DLP</a:t>
            </a:r>
            <a:r>
              <a:rPr lang="zh-CN" altLang="en-US" dirty="0" smtClean="0"/>
              <a:t>问题</a:t>
            </a:r>
          </a:p>
          <a:p>
            <a:endParaRPr lang="en-US" altLang="zh-CN" dirty="0" smtClean="0"/>
          </a:p>
          <a:p>
            <a:r>
              <a:rPr lang="zh-CN" altLang="en-US" dirty="0" smtClean="0"/>
              <a:t>离散对数密码例：</a:t>
            </a:r>
            <a:r>
              <a:rPr lang="en-US" altLang="zh-CN" dirty="0" err="1" smtClean="0"/>
              <a:t>Pohlig</a:t>
            </a:r>
            <a:r>
              <a:rPr lang="en-US" altLang="zh-CN" dirty="0" smtClean="0"/>
              <a:t>-Hellman Scheme</a:t>
            </a:r>
            <a:endParaRPr lang="zh-CN" altLang="en-US" dirty="0" smtClean="0"/>
          </a:p>
          <a:p>
            <a:pPr lvl="1"/>
            <a:r>
              <a:rPr lang="zh-CN" altLang="en-US" dirty="0" smtClean="0"/>
              <a:t>加密：</a:t>
            </a:r>
            <a:r>
              <a:rPr lang="en-US" altLang="zh-CN" dirty="0" smtClean="0"/>
              <a:t>C = M</a:t>
            </a:r>
            <a:r>
              <a:rPr lang="en-US" altLang="zh-CN" baseline="30000" dirty="0" smtClean="0"/>
              <a:t>e</a:t>
            </a:r>
            <a:r>
              <a:rPr lang="en-US" altLang="zh-CN" dirty="0" smtClean="0"/>
              <a:t> mod P</a:t>
            </a:r>
          </a:p>
          <a:p>
            <a:pPr lvl="1"/>
            <a:r>
              <a:rPr lang="zh-CN" altLang="en-US" dirty="0" smtClean="0"/>
              <a:t>解密：</a:t>
            </a:r>
            <a:r>
              <a:rPr lang="en-US" altLang="zh-CN" dirty="0" smtClean="0"/>
              <a:t>M = </a:t>
            </a:r>
            <a:r>
              <a:rPr lang="en-US" altLang="zh-CN" dirty="0" err="1" smtClean="0"/>
              <a:t>C</a:t>
            </a:r>
            <a:r>
              <a:rPr lang="en-US" altLang="zh-CN" baseline="30000" dirty="0" err="1" smtClean="0"/>
              <a:t>d</a:t>
            </a:r>
            <a:r>
              <a:rPr lang="en-US" altLang="zh-CN" dirty="0" smtClean="0"/>
              <a:t> = (M</a:t>
            </a:r>
            <a:r>
              <a:rPr lang="en-US" altLang="zh-CN" baseline="30000" dirty="0" smtClean="0"/>
              <a:t>e</a:t>
            </a:r>
            <a:r>
              <a:rPr lang="en-US" altLang="zh-CN" dirty="0" smtClean="0"/>
              <a:t>)</a:t>
            </a:r>
            <a:r>
              <a:rPr lang="en-US" altLang="zh-CN" baseline="30000" dirty="0" smtClean="0"/>
              <a:t>d</a:t>
            </a:r>
            <a:r>
              <a:rPr lang="en-US" altLang="zh-CN" dirty="0" smtClean="0"/>
              <a:t> mod P</a:t>
            </a:r>
          </a:p>
          <a:p>
            <a:pPr lvl="1"/>
            <a:endParaRPr lang="en-US" altLang="zh-CN" dirty="0" smtClean="0"/>
          </a:p>
          <a:p>
            <a:pPr lvl="1"/>
            <a:r>
              <a:rPr lang="en-US" altLang="zh-CN" dirty="0" err="1" smtClean="0"/>
              <a:t>ed</a:t>
            </a:r>
            <a:r>
              <a:rPr lang="en-US" altLang="zh-CN" dirty="0" smtClean="0"/>
              <a:t> mod </a:t>
            </a:r>
            <a:r>
              <a:rPr lang="el-GR" altLang="zh-CN" dirty="0" smtClean="0">
                <a:latin typeface="Times New Roman"/>
                <a:cs typeface="Times New Roman"/>
              </a:rPr>
              <a:t>Φ</a:t>
            </a:r>
            <a:r>
              <a:rPr lang="en-US" altLang="zh-CN" dirty="0" smtClean="0"/>
              <a:t>(P)</a:t>
            </a:r>
            <a:r>
              <a:rPr lang="zh-CN" altLang="en-US" dirty="0" smtClean="0"/>
              <a:t> </a:t>
            </a:r>
            <a:r>
              <a:rPr lang="en-US" altLang="zh-CN" dirty="0" smtClean="0"/>
              <a:t>= 1</a:t>
            </a:r>
            <a:r>
              <a:rPr lang="zh-CN" altLang="en-US" dirty="0" smtClean="0"/>
              <a:t>，</a:t>
            </a:r>
            <a:r>
              <a:rPr lang="en-US" altLang="zh-CN" dirty="0" smtClean="0"/>
              <a:t>P</a:t>
            </a:r>
            <a:r>
              <a:rPr lang="zh-CN" altLang="en-US" dirty="0" smtClean="0">
                <a:latin typeface="仿宋_GB2312" pitchFamily="49" charset="-122"/>
                <a:cs typeface="Arial Unicode MS" pitchFamily="34" charset="-122"/>
              </a:rPr>
              <a:t>为大素数，</a:t>
            </a:r>
            <a:r>
              <a:rPr lang="el-GR" altLang="zh-CN" dirty="0" smtClean="0">
                <a:latin typeface="Times New Roman"/>
                <a:cs typeface="Times New Roman"/>
              </a:rPr>
              <a:t>Φ</a:t>
            </a:r>
            <a:r>
              <a:rPr lang="en-US" altLang="zh-CN" dirty="0" smtClean="0">
                <a:ea typeface="Arial Unicode MS" pitchFamily="34" charset="-122"/>
                <a:cs typeface="Arial Unicode MS" pitchFamily="34" charset="-122"/>
              </a:rPr>
              <a:t>(P)</a:t>
            </a:r>
            <a:r>
              <a:rPr lang="zh-CN" altLang="en-US" dirty="0" smtClean="0">
                <a:latin typeface="仿宋_GB2312" pitchFamily="49" charset="-122"/>
                <a:cs typeface="Arial Unicode MS" pitchFamily="34" charset="-122"/>
              </a:rPr>
              <a:t>为欧拉函数</a:t>
            </a:r>
            <a:endParaRPr lang="zh-CN" altLang="en-US" dirty="0" smtClean="0"/>
          </a:p>
          <a:p>
            <a:pPr lvl="1"/>
            <a:r>
              <a:rPr lang="zh-CN" altLang="en-US" dirty="0" smtClean="0"/>
              <a:t>因为</a:t>
            </a:r>
            <a:r>
              <a:rPr lang="en-US" altLang="zh-CN" dirty="0" smtClean="0"/>
              <a:t>P</a:t>
            </a:r>
            <a:r>
              <a:rPr lang="zh-CN" altLang="en-US" dirty="0" smtClean="0"/>
              <a:t>是素数，</a:t>
            </a:r>
            <a:r>
              <a:rPr lang="el-GR" altLang="zh-CN" dirty="0" smtClean="0">
                <a:latin typeface="Times New Roman"/>
                <a:cs typeface="Times New Roman"/>
              </a:rPr>
              <a:t>Φ</a:t>
            </a:r>
            <a:r>
              <a:rPr lang="en-US" altLang="zh-CN" dirty="0" smtClean="0"/>
              <a:t>(P)</a:t>
            </a:r>
            <a:r>
              <a:rPr lang="zh-CN" altLang="en-US" dirty="0" smtClean="0"/>
              <a:t>容易获得，因此</a:t>
            </a:r>
            <a:r>
              <a:rPr lang="en-US" altLang="zh-CN" dirty="0" smtClean="0"/>
              <a:t>e</a:t>
            </a:r>
            <a:r>
              <a:rPr lang="zh-CN" altLang="en-US" dirty="0" smtClean="0"/>
              <a:t>和</a:t>
            </a:r>
            <a:r>
              <a:rPr lang="en-US" altLang="zh-CN" dirty="0" smtClean="0"/>
              <a:t>d</a:t>
            </a:r>
            <a:r>
              <a:rPr lang="zh-CN" altLang="en-US" dirty="0" smtClean="0"/>
              <a:t>都需要保密</a:t>
            </a:r>
            <a:endParaRPr lang="en-US" altLang="zh-CN" dirty="0" smtClean="0"/>
          </a:p>
          <a:p>
            <a:pPr lvl="1"/>
            <a:r>
              <a:rPr lang="zh-CN" altLang="en-US" dirty="0" smtClean="0"/>
              <a:t>显然，并非公开密钥密码</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133</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32132860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ElGamal</a:t>
            </a:r>
            <a:r>
              <a:rPr lang="zh-CN" altLang="en-US" dirty="0" smtClean="0"/>
              <a:t>密码</a:t>
            </a:r>
            <a:endParaRPr lang="zh-CN" altLang="en-US" dirty="0"/>
          </a:p>
        </p:txBody>
      </p:sp>
      <p:sp>
        <p:nvSpPr>
          <p:cNvPr id="3" name="内容占位符 2"/>
          <p:cNvSpPr>
            <a:spLocks noGrp="1"/>
          </p:cNvSpPr>
          <p:nvPr>
            <p:ph idx="1"/>
          </p:nvPr>
        </p:nvSpPr>
        <p:spPr/>
        <p:txBody>
          <a:bodyPr>
            <a:noAutofit/>
          </a:bodyPr>
          <a:lstStyle/>
          <a:p>
            <a:r>
              <a:rPr lang="en-US" altLang="zh-CN" dirty="0" smtClean="0"/>
              <a:t>A</a:t>
            </a:r>
            <a:r>
              <a:rPr lang="zh-CN" altLang="en-US" dirty="0" smtClean="0"/>
              <a:t>和</a:t>
            </a:r>
            <a:r>
              <a:rPr lang="en-US" altLang="zh-CN" dirty="0" smtClean="0"/>
              <a:t>B</a:t>
            </a:r>
            <a:r>
              <a:rPr lang="zh-CN" altLang="en-US" dirty="0" smtClean="0"/>
              <a:t>共享大素数</a:t>
            </a:r>
            <a:r>
              <a:rPr lang="en-US" altLang="zh-CN" dirty="0" smtClean="0"/>
              <a:t>P</a:t>
            </a:r>
            <a:r>
              <a:rPr lang="zh-CN" altLang="en-US" dirty="0" smtClean="0"/>
              <a:t>，本原元素</a:t>
            </a:r>
            <a:r>
              <a:rPr lang="en-US" altLang="zh-CN" dirty="0" smtClean="0"/>
              <a:t>α</a:t>
            </a:r>
            <a:r>
              <a:rPr lang="zh-CN" altLang="en-US" dirty="0" smtClean="0"/>
              <a:t>，消息</a:t>
            </a:r>
            <a:r>
              <a:rPr lang="en-US" altLang="zh-CN" dirty="0" smtClean="0"/>
              <a:t>0</a:t>
            </a:r>
            <a:r>
              <a:rPr lang="en-US" altLang="zh-CN" dirty="0" smtClean="0">
                <a:latin typeface="黑体" pitchFamily="2" charset="-122"/>
              </a:rPr>
              <a:t>≤</a:t>
            </a:r>
            <a:r>
              <a:rPr lang="en-US" altLang="zh-CN" dirty="0" smtClean="0"/>
              <a:t>m</a:t>
            </a:r>
            <a:r>
              <a:rPr lang="en-US" altLang="zh-CN" dirty="0" smtClean="0">
                <a:latin typeface="黑体" pitchFamily="2" charset="-122"/>
              </a:rPr>
              <a:t>≤</a:t>
            </a:r>
            <a:r>
              <a:rPr lang="en-US" altLang="zh-CN" dirty="0" smtClean="0"/>
              <a:t>P-1</a:t>
            </a:r>
            <a:endParaRPr lang="zh-CN" altLang="en-US" dirty="0" smtClean="0"/>
          </a:p>
          <a:p>
            <a:r>
              <a:rPr lang="zh-CN" altLang="en-US" dirty="0" smtClean="0"/>
              <a:t>加密：</a:t>
            </a:r>
          </a:p>
          <a:p>
            <a:pPr lvl="1"/>
            <a:r>
              <a:rPr lang="en-US" altLang="zh-CN" dirty="0" smtClean="0"/>
              <a:t>A</a:t>
            </a:r>
            <a:r>
              <a:rPr lang="zh-CN" altLang="en-US" dirty="0" smtClean="0"/>
              <a:t>选择</a:t>
            </a:r>
            <a:r>
              <a:rPr lang="en-US" altLang="zh-CN" dirty="0" smtClean="0"/>
              <a:t>k∈[0, P-1]</a:t>
            </a:r>
            <a:r>
              <a:rPr lang="zh-CN" altLang="en-US" dirty="0" smtClean="0"/>
              <a:t>，</a:t>
            </a:r>
            <a:r>
              <a:rPr lang="en-US" altLang="zh-CN" dirty="0" smtClean="0"/>
              <a:t>k</a:t>
            </a:r>
            <a:r>
              <a:rPr lang="zh-CN" altLang="en-US" dirty="0" smtClean="0"/>
              <a:t>的作用其实即为私钥</a:t>
            </a:r>
            <a:r>
              <a:rPr lang="en-US" altLang="zh-CN" dirty="0" err="1" smtClean="0"/>
              <a:t>x</a:t>
            </a:r>
            <a:r>
              <a:rPr lang="en-US" altLang="zh-CN" baseline="-25000" dirty="0" err="1" smtClean="0"/>
              <a:t>A</a:t>
            </a:r>
            <a:endParaRPr lang="en-US" altLang="zh-CN" dirty="0" smtClean="0"/>
          </a:p>
          <a:p>
            <a:pPr lvl="1"/>
            <a:r>
              <a:rPr lang="en-US" altLang="zh-CN" dirty="0" smtClean="0"/>
              <a:t>A</a:t>
            </a:r>
            <a:r>
              <a:rPr lang="zh-CN" altLang="en-US" dirty="0" smtClean="0"/>
              <a:t>访问公共区域获取</a:t>
            </a:r>
            <a:r>
              <a:rPr lang="en-US" altLang="zh-CN" dirty="0" smtClean="0"/>
              <a:t>B</a:t>
            </a:r>
            <a:r>
              <a:rPr lang="zh-CN" altLang="en-US" dirty="0" smtClean="0"/>
              <a:t>的公钥</a:t>
            </a:r>
            <a:r>
              <a:rPr lang="en-US" altLang="zh-CN" dirty="0" smtClean="0"/>
              <a:t>Y</a:t>
            </a:r>
            <a:r>
              <a:rPr lang="en-US" altLang="zh-CN" baseline="-25000" dirty="0" smtClean="0"/>
              <a:t>B</a:t>
            </a:r>
            <a:r>
              <a:rPr lang="en-US" altLang="zh-CN" dirty="0" smtClean="0"/>
              <a:t> = </a:t>
            </a:r>
            <a:r>
              <a:rPr lang="en-US" altLang="zh-CN" dirty="0" err="1" smtClean="0"/>
              <a:t>α</a:t>
            </a:r>
            <a:r>
              <a:rPr lang="en-US" altLang="zh-CN" baseline="36000" dirty="0" err="1" smtClean="0"/>
              <a:t>x</a:t>
            </a:r>
            <a:r>
              <a:rPr lang="en-US" altLang="zh-CN" baseline="10000" dirty="0" err="1" smtClean="0"/>
              <a:t>B</a:t>
            </a:r>
            <a:r>
              <a:rPr lang="en-US" altLang="zh-CN" dirty="0" smtClean="0"/>
              <a:t> mod P</a:t>
            </a:r>
            <a:r>
              <a:rPr lang="zh-CN" altLang="en-US" dirty="0" smtClean="0"/>
              <a:t>。计算：</a:t>
            </a:r>
          </a:p>
          <a:p>
            <a:pPr lvl="1">
              <a:buNone/>
            </a:pPr>
            <a:r>
              <a:rPr lang="en-US" altLang="zh-CN" dirty="0" smtClean="0"/>
              <a:t>		K = (Y</a:t>
            </a:r>
            <a:r>
              <a:rPr lang="en-US" altLang="zh-CN" baseline="-25000" dirty="0" smtClean="0"/>
              <a:t>B</a:t>
            </a:r>
            <a:r>
              <a:rPr lang="en-US" altLang="zh-CN" dirty="0" smtClean="0"/>
              <a:t>)</a:t>
            </a:r>
            <a:r>
              <a:rPr lang="en-US" altLang="zh-CN" baseline="30000" dirty="0" smtClean="0"/>
              <a:t>k</a:t>
            </a:r>
            <a:r>
              <a:rPr lang="en-US" altLang="zh-CN" dirty="0" smtClean="0"/>
              <a:t> mod P</a:t>
            </a:r>
            <a:r>
              <a:rPr lang="zh-CN" altLang="en-US" dirty="0" smtClean="0"/>
              <a:t>，即</a:t>
            </a:r>
            <a:r>
              <a:rPr lang="en-US" altLang="zh-CN" dirty="0" smtClean="0"/>
              <a:t>K = </a:t>
            </a:r>
            <a:r>
              <a:rPr lang="en-US" altLang="zh-CN" dirty="0" err="1" smtClean="0"/>
              <a:t>α</a:t>
            </a:r>
            <a:r>
              <a:rPr lang="en-US" altLang="zh-CN" baseline="36000" dirty="0" err="1" smtClean="0"/>
              <a:t>x</a:t>
            </a:r>
            <a:r>
              <a:rPr lang="en-US" altLang="zh-CN" baseline="10000" dirty="0" err="1" smtClean="0"/>
              <a:t>B</a:t>
            </a:r>
            <a:r>
              <a:rPr lang="en-US" altLang="zh-CN" baseline="30000" dirty="0" err="1" smtClean="0"/>
              <a:t>k</a:t>
            </a:r>
            <a:r>
              <a:rPr lang="en-US" altLang="zh-CN" dirty="0" smtClean="0"/>
              <a:t> mod P</a:t>
            </a:r>
          </a:p>
          <a:p>
            <a:pPr lvl="1">
              <a:buNone/>
            </a:pPr>
            <a:r>
              <a:rPr lang="en-US" altLang="zh-CN" dirty="0" smtClean="0"/>
              <a:t>		c</a:t>
            </a:r>
            <a:r>
              <a:rPr lang="en-US" altLang="zh-CN" baseline="-25000" dirty="0" smtClean="0"/>
              <a:t>1 </a:t>
            </a:r>
            <a:r>
              <a:rPr lang="en-US" altLang="zh-CN" dirty="0" smtClean="0"/>
              <a:t>= </a:t>
            </a:r>
            <a:r>
              <a:rPr lang="en-US" altLang="zh-CN" dirty="0" err="1" smtClean="0"/>
              <a:t>α</a:t>
            </a:r>
            <a:r>
              <a:rPr lang="en-US" altLang="zh-CN" baseline="30000" dirty="0" err="1" smtClean="0"/>
              <a:t>k</a:t>
            </a:r>
            <a:r>
              <a:rPr lang="en-US" altLang="zh-CN" baseline="30000" dirty="0" smtClean="0"/>
              <a:t> </a:t>
            </a:r>
            <a:r>
              <a:rPr lang="en-US" altLang="zh-CN" dirty="0" smtClean="0"/>
              <a:t>mod P</a:t>
            </a:r>
            <a:r>
              <a:rPr lang="zh-CN" altLang="en-US" dirty="0" smtClean="0"/>
              <a:t>，</a:t>
            </a:r>
            <a:r>
              <a:rPr lang="en-US" altLang="zh-CN" dirty="0" smtClean="0"/>
              <a:t>c</a:t>
            </a:r>
            <a:r>
              <a:rPr lang="en-US" altLang="zh-CN" baseline="-25000" dirty="0" smtClean="0"/>
              <a:t>2 </a:t>
            </a:r>
            <a:r>
              <a:rPr lang="en-US" altLang="zh-CN" dirty="0" smtClean="0"/>
              <a:t>= </a:t>
            </a:r>
            <a:r>
              <a:rPr lang="en-US" altLang="zh-CN" dirty="0" err="1" smtClean="0"/>
              <a:t>mK</a:t>
            </a:r>
            <a:r>
              <a:rPr lang="en-US" altLang="zh-CN" dirty="0" smtClean="0"/>
              <a:t> mod P</a:t>
            </a:r>
          </a:p>
          <a:p>
            <a:pPr lvl="1"/>
            <a:r>
              <a:rPr lang="zh-CN" altLang="en-US" dirty="0" smtClean="0"/>
              <a:t>密文即为 </a:t>
            </a:r>
            <a:r>
              <a:rPr lang="en-US" altLang="zh-CN" dirty="0" smtClean="0"/>
              <a:t>(c</a:t>
            </a:r>
            <a:r>
              <a:rPr lang="en-US" altLang="zh-CN" baseline="-25000" dirty="0" smtClean="0"/>
              <a:t>1</a:t>
            </a:r>
            <a:r>
              <a:rPr lang="en-US" altLang="zh-CN" dirty="0" smtClean="0"/>
              <a:t>, c</a:t>
            </a:r>
            <a:r>
              <a:rPr lang="en-US" altLang="zh-CN" baseline="-25000" dirty="0" smtClean="0"/>
              <a:t>2</a:t>
            </a:r>
            <a:r>
              <a:rPr lang="en-US" altLang="zh-CN" dirty="0" smtClean="0"/>
              <a:t>)</a:t>
            </a:r>
          </a:p>
          <a:p>
            <a:r>
              <a:rPr lang="zh-CN" altLang="en-US" dirty="0" smtClean="0"/>
              <a:t>解密：</a:t>
            </a:r>
          </a:p>
          <a:p>
            <a:pPr lvl="1"/>
            <a:r>
              <a:rPr lang="en-US" altLang="zh-CN" dirty="0" smtClean="0"/>
              <a:t>B</a:t>
            </a:r>
            <a:r>
              <a:rPr lang="zh-CN" altLang="en-US" dirty="0" smtClean="0"/>
              <a:t>首先恢复</a:t>
            </a:r>
            <a:r>
              <a:rPr lang="en-US" altLang="zh-CN" dirty="0" smtClean="0"/>
              <a:t>K</a:t>
            </a:r>
            <a:r>
              <a:rPr lang="zh-CN" altLang="en-US" dirty="0" smtClean="0"/>
              <a:t>：</a:t>
            </a:r>
            <a:r>
              <a:rPr lang="en-US" altLang="zh-CN" dirty="0" smtClean="0"/>
              <a:t>K = c</a:t>
            </a:r>
            <a:r>
              <a:rPr lang="en-US" altLang="zh-CN" baseline="-25000" dirty="0" smtClean="0"/>
              <a:t>1</a:t>
            </a:r>
            <a:r>
              <a:rPr lang="en-US" altLang="zh-CN" baseline="36000" dirty="0" smtClean="0"/>
              <a:t>x</a:t>
            </a:r>
            <a:r>
              <a:rPr lang="en-US" altLang="zh-CN" baseline="10000" dirty="0" smtClean="0"/>
              <a:t>B</a:t>
            </a:r>
            <a:r>
              <a:rPr lang="en-US" altLang="zh-CN" dirty="0" smtClean="0"/>
              <a:t> mod P = </a:t>
            </a:r>
            <a:r>
              <a:rPr lang="en-US" altLang="zh-CN" dirty="0" err="1" smtClean="0"/>
              <a:t>α</a:t>
            </a:r>
            <a:r>
              <a:rPr lang="en-US" altLang="zh-CN" baseline="30000" dirty="0" err="1" smtClean="0"/>
              <a:t>k</a:t>
            </a:r>
            <a:r>
              <a:rPr lang="en-US" altLang="zh-CN" baseline="36000" dirty="0" err="1" smtClean="0"/>
              <a:t>x</a:t>
            </a:r>
            <a:r>
              <a:rPr lang="en-US" altLang="zh-CN" baseline="10000" dirty="0" err="1" smtClean="0"/>
              <a:t>B</a:t>
            </a:r>
            <a:r>
              <a:rPr lang="en-US" altLang="zh-CN" dirty="0" smtClean="0"/>
              <a:t> mod P</a:t>
            </a:r>
          </a:p>
          <a:p>
            <a:pPr lvl="1"/>
            <a:r>
              <a:rPr lang="zh-CN" altLang="en-US" dirty="0" smtClean="0"/>
              <a:t>然后恢复</a:t>
            </a:r>
            <a:r>
              <a:rPr lang="en-US" altLang="zh-CN" dirty="0" smtClean="0"/>
              <a:t>m</a:t>
            </a:r>
            <a:r>
              <a:rPr lang="zh-CN" altLang="en-US" dirty="0" smtClean="0"/>
              <a:t>：</a:t>
            </a:r>
            <a:r>
              <a:rPr lang="en-US" altLang="zh-CN" dirty="0" smtClean="0"/>
              <a:t>m = c</a:t>
            </a:r>
            <a:r>
              <a:rPr lang="en-US" altLang="zh-CN" baseline="-25000" dirty="0" smtClean="0"/>
              <a:t>2</a:t>
            </a:r>
            <a:r>
              <a:rPr lang="en-US" altLang="zh-CN" dirty="0" smtClean="0"/>
              <a:t>/K mod P = c</a:t>
            </a:r>
            <a:r>
              <a:rPr lang="en-US" altLang="zh-CN" baseline="-25000" dirty="0" smtClean="0"/>
              <a:t>2</a:t>
            </a:r>
            <a:r>
              <a:rPr lang="en-US" altLang="zh-CN" dirty="0" smtClean="0"/>
              <a:t>K</a:t>
            </a:r>
            <a:r>
              <a:rPr lang="en-US" altLang="zh-CN" baseline="30000" dirty="0" smtClean="0"/>
              <a:t>-1</a:t>
            </a:r>
            <a:r>
              <a:rPr lang="en-US" altLang="zh-CN" dirty="0" smtClean="0"/>
              <a:t> mod P</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25573019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t>这里特别注意，</a:t>
            </a:r>
            <a:r>
              <a:rPr lang="en-US" altLang="zh-CN" dirty="0" smtClean="0">
                <a:solidFill>
                  <a:srgbClr val="FF0000"/>
                </a:solidFill>
              </a:rPr>
              <a:t>k</a:t>
            </a:r>
            <a:r>
              <a:rPr lang="zh-CN" altLang="en-US" dirty="0" smtClean="0">
                <a:solidFill>
                  <a:srgbClr val="FF0000"/>
                </a:solidFill>
              </a:rPr>
              <a:t>不能重复使用</a:t>
            </a:r>
            <a:r>
              <a:rPr lang="zh-CN" altLang="en-US" dirty="0" smtClean="0"/>
              <a:t>，如果</a:t>
            </a:r>
            <a:endParaRPr lang="zh-CN" altLang="sv-SE" dirty="0" smtClean="0"/>
          </a:p>
          <a:p>
            <a:pPr>
              <a:buNone/>
            </a:pPr>
            <a:r>
              <a:rPr lang="sv-SE" altLang="zh-CN" dirty="0" smtClean="0"/>
              <a:t>		(1) c</a:t>
            </a:r>
            <a:r>
              <a:rPr lang="sv-SE" altLang="zh-CN" baseline="-25000" dirty="0" smtClean="0"/>
              <a:t>1,1</a:t>
            </a:r>
            <a:r>
              <a:rPr lang="sv-SE" altLang="zh-CN" dirty="0" smtClean="0"/>
              <a:t> = </a:t>
            </a:r>
            <a:r>
              <a:rPr lang="en-US" altLang="zh-CN" dirty="0" smtClean="0"/>
              <a:t>α</a:t>
            </a:r>
            <a:r>
              <a:rPr lang="sv-SE" altLang="zh-CN" baseline="30000" dirty="0" smtClean="0"/>
              <a:t>k</a:t>
            </a:r>
            <a:r>
              <a:rPr lang="sv-SE" altLang="zh-CN" dirty="0" smtClean="0"/>
              <a:t> mod P	c</a:t>
            </a:r>
            <a:r>
              <a:rPr lang="sv-SE" altLang="zh-CN" baseline="-25000" dirty="0" smtClean="0"/>
              <a:t>2,1</a:t>
            </a:r>
            <a:r>
              <a:rPr lang="sv-SE" altLang="zh-CN" dirty="0" smtClean="0"/>
              <a:t> = m</a:t>
            </a:r>
            <a:r>
              <a:rPr lang="sv-SE" altLang="zh-CN" baseline="-25000" dirty="0" smtClean="0"/>
              <a:t>1</a:t>
            </a:r>
            <a:r>
              <a:rPr lang="sv-SE" altLang="zh-CN" dirty="0" smtClean="0"/>
              <a:t>K mod P</a:t>
            </a:r>
            <a:endParaRPr lang="en-US" altLang="zh-CN" dirty="0" smtClean="0"/>
          </a:p>
          <a:p>
            <a:pPr>
              <a:buNone/>
            </a:pPr>
            <a:r>
              <a:rPr lang="en-US" altLang="zh-CN" dirty="0" smtClean="0"/>
              <a:t>		(2) c</a:t>
            </a:r>
            <a:r>
              <a:rPr lang="en-US" altLang="zh-CN" baseline="-25000" dirty="0" smtClean="0"/>
              <a:t>1,2</a:t>
            </a:r>
            <a:r>
              <a:rPr lang="en-US" altLang="zh-CN" dirty="0" smtClean="0"/>
              <a:t> = </a:t>
            </a:r>
            <a:r>
              <a:rPr lang="en-US" altLang="zh-CN" dirty="0" err="1" smtClean="0"/>
              <a:t>α</a:t>
            </a:r>
            <a:r>
              <a:rPr lang="en-US" altLang="zh-CN" baseline="30000" dirty="0" err="1" smtClean="0"/>
              <a:t>k</a:t>
            </a:r>
            <a:r>
              <a:rPr lang="en-US" altLang="zh-CN" dirty="0" smtClean="0"/>
              <a:t> mod P	c</a:t>
            </a:r>
            <a:r>
              <a:rPr lang="en-US" altLang="zh-CN" baseline="-25000" dirty="0" smtClean="0"/>
              <a:t>2,2</a:t>
            </a:r>
            <a:r>
              <a:rPr lang="en-US" altLang="zh-CN" dirty="0" smtClean="0"/>
              <a:t> = m</a:t>
            </a:r>
            <a:r>
              <a:rPr lang="en-US" altLang="zh-CN" baseline="-25000" dirty="0" smtClean="0"/>
              <a:t>2</a:t>
            </a:r>
            <a:r>
              <a:rPr lang="en-US" altLang="zh-CN" dirty="0" smtClean="0"/>
              <a:t>K mod P</a:t>
            </a:r>
          </a:p>
          <a:p>
            <a:pPr>
              <a:buNone/>
            </a:pPr>
            <a:r>
              <a:rPr lang="zh-CN" altLang="en-US" dirty="0" smtClean="0"/>
              <a:t> 得</a:t>
            </a:r>
            <a:r>
              <a:rPr lang="en-US" altLang="zh-CN" dirty="0" smtClean="0"/>
              <a:t>m</a:t>
            </a:r>
            <a:r>
              <a:rPr lang="en-US" altLang="zh-CN" baseline="-25000" dirty="0" smtClean="0"/>
              <a:t>1</a:t>
            </a:r>
            <a:r>
              <a:rPr lang="en-US" altLang="zh-CN" dirty="0" smtClean="0"/>
              <a:t>/m</a:t>
            </a:r>
            <a:r>
              <a:rPr lang="en-US" altLang="zh-CN" baseline="-25000" dirty="0" smtClean="0"/>
              <a:t>2</a:t>
            </a:r>
            <a:r>
              <a:rPr lang="en-US" altLang="zh-CN" dirty="0" smtClean="0"/>
              <a:t>=c</a:t>
            </a:r>
            <a:r>
              <a:rPr lang="en-US" altLang="zh-CN" baseline="-25000" dirty="0" smtClean="0"/>
              <a:t>2,1</a:t>
            </a:r>
            <a:r>
              <a:rPr lang="en-US" altLang="zh-CN" dirty="0" smtClean="0"/>
              <a:t>/c</a:t>
            </a:r>
            <a:r>
              <a:rPr lang="en-US" altLang="zh-CN" baseline="-25000" dirty="0" smtClean="0"/>
              <a:t>2,2</a:t>
            </a:r>
            <a:r>
              <a:rPr lang="en-US" altLang="zh-CN" dirty="0" smtClean="0"/>
              <a:t> mod P</a:t>
            </a:r>
            <a:r>
              <a:rPr lang="zh-CN" altLang="en-US" dirty="0" smtClean="0"/>
              <a:t>。如果</a:t>
            </a:r>
            <a:r>
              <a:rPr lang="en-US" altLang="zh-CN" dirty="0" smtClean="0"/>
              <a:t>m</a:t>
            </a:r>
            <a:r>
              <a:rPr lang="en-US" altLang="zh-CN" baseline="-25000" dirty="0" smtClean="0"/>
              <a:t>1</a:t>
            </a:r>
            <a:r>
              <a:rPr lang="zh-CN" altLang="en-US" dirty="0" smtClean="0"/>
              <a:t>已知，</a:t>
            </a:r>
            <a:r>
              <a:rPr lang="en-US" altLang="zh-CN" dirty="0" smtClean="0"/>
              <a:t>m</a:t>
            </a:r>
            <a:r>
              <a:rPr lang="en-US" altLang="zh-CN" baseline="-25000" dirty="0" smtClean="0"/>
              <a:t>2</a:t>
            </a:r>
            <a:r>
              <a:rPr lang="zh-CN" altLang="en-US" dirty="0" smtClean="0"/>
              <a:t>即可算出</a:t>
            </a:r>
          </a:p>
          <a:p>
            <a:endParaRPr lang="en-US" altLang="zh-CN" dirty="0" smtClean="0"/>
          </a:p>
          <a:p>
            <a:r>
              <a:rPr lang="en-US" altLang="zh-CN" dirty="0" err="1" smtClean="0"/>
              <a:t>ElGamal</a:t>
            </a:r>
            <a:r>
              <a:rPr lang="zh-CN" altLang="en-US" dirty="0" smtClean="0"/>
              <a:t>密码体制</a:t>
            </a:r>
            <a:endParaRPr lang="en-US" altLang="zh-CN" dirty="0" smtClean="0"/>
          </a:p>
          <a:p>
            <a:pPr lvl="1"/>
            <a:r>
              <a:rPr lang="zh-CN" altLang="en-US" dirty="0" smtClean="0"/>
              <a:t>是概率密码体制，相同明文每次加密得到不同的密文</a:t>
            </a:r>
          </a:p>
          <a:p>
            <a:pPr lvl="1">
              <a:lnSpc>
                <a:spcPct val="90000"/>
              </a:lnSpc>
            </a:pPr>
            <a:r>
              <a:rPr lang="zh-CN" altLang="en-US" dirty="0" smtClean="0"/>
              <a:t>加密效率是</a:t>
            </a:r>
            <a:r>
              <a:rPr lang="en-US" altLang="zh-CN" dirty="0" smtClean="0"/>
              <a:t>50</a:t>
            </a:r>
            <a:r>
              <a:rPr lang="zh-CN" altLang="en-US" dirty="0" smtClean="0"/>
              <a:t>％，因为密文大小是明文的两倍。</a:t>
            </a:r>
          </a:p>
          <a:p>
            <a:pPr lvl="1">
              <a:lnSpc>
                <a:spcPct val="90000"/>
              </a:lnSpc>
            </a:pPr>
            <a:r>
              <a:rPr lang="zh-CN" altLang="en-US" dirty="0" smtClean="0"/>
              <a:t>破译难度</a:t>
            </a:r>
            <a:r>
              <a:rPr lang="zh-CN" altLang="en-US" dirty="0"/>
              <a:t>等价</a:t>
            </a:r>
            <a:r>
              <a:rPr lang="zh-CN" altLang="en-US" dirty="0" smtClean="0"/>
              <a:t>于离散对数</a:t>
            </a:r>
            <a:r>
              <a:rPr lang="zh-CN" altLang="en-US" dirty="0"/>
              <a:t>难题</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382668206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136</a:t>
            </a:fld>
            <a:endParaRPr lang="zh-CN" altLang="en-US"/>
          </a:p>
        </p:txBody>
      </p:sp>
      <p:sp>
        <p:nvSpPr>
          <p:cNvPr id="3" name="内容占位符 2"/>
          <p:cNvSpPr>
            <a:spLocks noGrp="1"/>
          </p:cNvSpPr>
          <p:nvPr>
            <p:ph idx="4294967295"/>
          </p:nvPr>
        </p:nvSpPr>
        <p:spPr>
          <a:xfrm>
            <a:off x="395536" y="357188"/>
            <a:ext cx="8472487" cy="6000750"/>
          </a:xfrm>
        </p:spPr>
        <p:txBody>
          <a:bodyPr>
            <a:normAutofit lnSpcReduction="10000"/>
          </a:bodyPr>
          <a:lstStyle/>
          <a:p>
            <a:pPr algn="l">
              <a:buNone/>
            </a:pPr>
            <a:r>
              <a:rPr lang="zh-CN" altLang="en-US" dirty="0" smtClean="0"/>
              <a:t>例：</a:t>
            </a:r>
            <a:r>
              <a:rPr lang="en-US" altLang="zh-CN" dirty="0" smtClean="0"/>
              <a:t>P=17</a:t>
            </a:r>
            <a:r>
              <a:rPr lang="zh-CN" altLang="en-US" dirty="0" smtClean="0"/>
              <a:t>，</a:t>
            </a:r>
            <a:r>
              <a:rPr lang="en-US" altLang="zh-CN" dirty="0" smtClean="0"/>
              <a:t>α=3</a:t>
            </a:r>
            <a:r>
              <a:rPr lang="zh-CN" altLang="en-US" dirty="0" smtClean="0"/>
              <a:t>，</a:t>
            </a:r>
            <a:r>
              <a:rPr lang="en-US" altLang="zh-CN" dirty="0" err="1" smtClean="0"/>
              <a:t>x</a:t>
            </a:r>
            <a:r>
              <a:rPr lang="en-US" altLang="zh-CN" baseline="-25000" dirty="0" err="1" smtClean="0"/>
              <a:t>A</a:t>
            </a:r>
            <a:r>
              <a:rPr lang="en-US" altLang="zh-CN" dirty="0" smtClean="0"/>
              <a:t>=2</a:t>
            </a:r>
            <a:r>
              <a:rPr lang="zh-CN" altLang="en-US" dirty="0" smtClean="0"/>
              <a:t>，</a:t>
            </a:r>
            <a:r>
              <a:rPr lang="en-US" altLang="zh-CN" dirty="0" err="1" smtClean="0"/>
              <a:t>x</a:t>
            </a:r>
            <a:r>
              <a:rPr lang="en-US" altLang="zh-CN" baseline="-25000" dirty="0" err="1" smtClean="0"/>
              <a:t>B</a:t>
            </a:r>
            <a:r>
              <a:rPr lang="en-US" altLang="zh-CN" dirty="0" smtClean="0"/>
              <a:t>=5</a:t>
            </a:r>
            <a:r>
              <a:rPr lang="zh-CN" altLang="en-US" dirty="0" smtClean="0"/>
              <a:t>，</a:t>
            </a:r>
            <a:r>
              <a:rPr lang="en-US" altLang="zh-CN" dirty="0" smtClean="0"/>
              <a:t>m=11</a:t>
            </a:r>
            <a:r>
              <a:rPr lang="zh-CN" altLang="en-US" dirty="0" smtClean="0"/>
              <a:t>，</a:t>
            </a:r>
            <a:r>
              <a:rPr lang="en-US" altLang="zh-CN" dirty="0" smtClean="0"/>
              <a:t>A</a:t>
            </a:r>
            <a:r>
              <a:rPr lang="zh-CN" altLang="en-US" dirty="0" smtClean="0"/>
              <a:t>发送</a:t>
            </a:r>
            <a:r>
              <a:rPr lang="en-US" altLang="zh-CN" dirty="0" smtClean="0"/>
              <a:t>m</a:t>
            </a:r>
            <a:r>
              <a:rPr lang="zh-CN" altLang="en-US" dirty="0" smtClean="0"/>
              <a:t>到</a:t>
            </a:r>
            <a:r>
              <a:rPr lang="en-US" altLang="zh-CN" dirty="0" smtClean="0"/>
              <a:t>B</a:t>
            </a:r>
          </a:p>
          <a:p>
            <a:r>
              <a:rPr lang="zh-CN" altLang="en-US" dirty="0" smtClean="0"/>
              <a:t>公钥计算：</a:t>
            </a:r>
            <a:endParaRPr lang="en-US" altLang="zh-CN" dirty="0" smtClean="0"/>
          </a:p>
          <a:p>
            <a:pPr lvl="1">
              <a:buNone/>
            </a:pPr>
            <a:r>
              <a:rPr lang="en-US" altLang="zh-CN" dirty="0" smtClean="0"/>
              <a:t>Y</a:t>
            </a:r>
            <a:r>
              <a:rPr lang="en-US" altLang="zh-CN" baseline="-25000" dirty="0" smtClean="0"/>
              <a:t>B</a:t>
            </a:r>
            <a:r>
              <a:rPr lang="en-US" altLang="zh-CN" dirty="0" smtClean="0"/>
              <a:t> = </a:t>
            </a:r>
            <a:r>
              <a:rPr lang="en-US" altLang="zh-CN" dirty="0" err="1" smtClean="0"/>
              <a:t>α</a:t>
            </a:r>
            <a:r>
              <a:rPr lang="en-US" altLang="zh-CN" baseline="30000" dirty="0" err="1" smtClean="0"/>
              <a:t>x</a:t>
            </a:r>
            <a:r>
              <a:rPr lang="en-US" altLang="zh-CN" baseline="14000" dirty="0" err="1" smtClean="0"/>
              <a:t>B</a:t>
            </a:r>
            <a:r>
              <a:rPr lang="en-US" altLang="zh-CN" dirty="0" smtClean="0"/>
              <a:t> mod P = 3</a:t>
            </a:r>
            <a:r>
              <a:rPr lang="en-US" altLang="zh-CN" baseline="30000" dirty="0" smtClean="0"/>
              <a:t>5</a:t>
            </a:r>
            <a:r>
              <a:rPr lang="en-US" altLang="zh-CN" dirty="0" smtClean="0"/>
              <a:t> mod 17 = 5</a:t>
            </a:r>
          </a:p>
          <a:p>
            <a:r>
              <a:rPr lang="zh-CN" altLang="en-US" dirty="0" smtClean="0"/>
              <a:t>加密： </a:t>
            </a:r>
            <a:r>
              <a:rPr lang="en-US" altLang="zh-CN" dirty="0" smtClean="0"/>
              <a:t>A</a:t>
            </a:r>
            <a:r>
              <a:rPr lang="zh-CN" altLang="en-US" dirty="0" smtClean="0"/>
              <a:t>选择</a:t>
            </a:r>
            <a:r>
              <a:rPr lang="en-US" altLang="zh-CN" dirty="0" smtClean="0"/>
              <a:t>k = 7</a:t>
            </a:r>
          </a:p>
          <a:p>
            <a:pPr lvl="1">
              <a:buNone/>
            </a:pPr>
            <a:r>
              <a:rPr lang="en-US" altLang="zh-CN" dirty="0" smtClean="0"/>
              <a:t>K = (Y</a:t>
            </a:r>
            <a:r>
              <a:rPr lang="en-US" altLang="zh-CN" baseline="-25000" dirty="0" smtClean="0"/>
              <a:t>B</a:t>
            </a:r>
            <a:r>
              <a:rPr lang="en-US" altLang="zh-CN" dirty="0" smtClean="0"/>
              <a:t>)</a:t>
            </a:r>
            <a:r>
              <a:rPr lang="en-US" altLang="zh-CN" baseline="30000" dirty="0" smtClean="0"/>
              <a:t>k</a:t>
            </a:r>
            <a:r>
              <a:rPr lang="en-US" altLang="zh-CN" dirty="0" smtClean="0"/>
              <a:t> mod P = 5</a:t>
            </a:r>
            <a:r>
              <a:rPr lang="en-US" altLang="zh-CN" baseline="30000" dirty="0" smtClean="0"/>
              <a:t>7</a:t>
            </a:r>
            <a:r>
              <a:rPr lang="en-US" altLang="zh-CN" dirty="0" smtClean="0"/>
              <a:t> mod 17 = 10</a:t>
            </a:r>
          </a:p>
          <a:p>
            <a:pPr lvl="1">
              <a:buNone/>
            </a:pPr>
            <a:r>
              <a:rPr lang="en-US" altLang="zh-CN" dirty="0" smtClean="0"/>
              <a:t>c</a:t>
            </a:r>
            <a:r>
              <a:rPr lang="en-US" altLang="zh-CN" baseline="-25000" dirty="0" smtClean="0"/>
              <a:t>1</a:t>
            </a:r>
            <a:r>
              <a:rPr lang="en-US" altLang="zh-CN" dirty="0" smtClean="0"/>
              <a:t> = </a:t>
            </a:r>
            <a:r>
              <a:rPr lang="en-US" altLang="zh-CN" dirty="0" err="1" smtClean="0"/>
              <a:t>α</a:t>
            </a:r>
            <a:r>
              <a:rPr lang="en-US" altLang="zh-CN" baseline="30000" dirty="0" err="1" smtClean="0"/>
              <a:t>k</a:t>
            </a:r>
            <a:r>
              <a:rPr lang="en-US" altLang="zh-CN" dirty="0" smtClean="0"/>
              <a:t> mod P = 3</a:t>
            </a:r>
            <a:r>
              <a:rPr lang="en-US" altLang="zh-CN" baseline="30000" dirty="0" smtClean="0"/>
              <a:t>7</a:t>
            </a:r>
            <a:r>
              <a:rPr lang="en-US" altLang="zh-CN" dirty="0" smtClean="0"/>
              <a:t> mod 17 = 11</a:t>
            </a:r>
          </a:p>
          <a:p>
            <a:pPr lvl="1">
              <a:buNone/>
            </a:pPr>
            <a:r>
              <a:rPr lang="en-US" altLang="zh-CN" dirty="0" smtClean="0"/>
              <a:t>c</a:t>
            </a:r>
            <a:r>
              <a:rPr lang="en-US" altLang="zh-CN" baseline="-25000" dirty="0" smtClean="0"/>
              <a:t>2</a:t>
            </a:r>
            <a:r>
              <a:rPr lang="en-US" altLang="zh-CN" dirty="0" smtClean="0"/>
              <a:t> = </a:t>
            </a:r>
            <a:r>
              <a:rPr lang="en-US" altLang="zh-CN" dirty="0" err="1" smtClean="0"/>
              <a:t>mK</a:t>
            </a:r>
            <a:r>
              <a:rPr lang="en-US" altLang="zh-CN" dirty="0" smtClean="0"/>
              <a:t> mod P = 10×11 mod 17 = 8</a:t>
            </a:r>
          </a:p>
          <a:p>
            <a:pPr lvl="1">
              <a:buNone/>
            </a:pPr>
            <a:r>
              <a:rPr lang="zh-CN" altLang="en-US" dirty="0" smtClean="0"/>
              <a:t>所以，密文</a:t>
            </a:r>
            <a:r>
              <a:rPr lang="en-US" altLang="zh-CN" dirty="0" smtClean="0"/>
              <a:t>C = (c</a:t>
            </a:r>
            <a:r>
              <a:rPr lang="en-US" altLang="zh-CN" baseline="-25000" dirty="0" smtClean="0"/>
              <a:t>1</a:t>
            </a:r>
            <a:r>
              <a:rPr lang="en-US" altLang="zh-CN" dirty="0" smtClean="0"/>
              <a:t>, c</a:t>
            </a:r>
            <a:r>
              <a:rPr lang="en-US" altLang="zh-CN" baseline="-25000" dirty="0" smtClean="0"/>
              <a:t>2</a:t>
            </a:r>
            <a:r>
              <a:rPr lang="en-US" altLang="zh-CN" dirty="0" smtClean="0"/>
              <a:t>) = (11, 8)</a:t>
            </a:r>
          </a:p>
          <a:p>
            <a:r>
              <a:rPr lang="zh-CN" altLang="en-US" dirty="0" smtClean="0"/>
              <a:t>解密：</a:t>
            </a:r>
            <a:endParaRPr lang="en-US" altLang="zh-CN" dirty="0" smtClean="0"/>
          </a:p>
          <a:p>
            <a:pPr lvl="1">
              <a:buNone/>
            </a:pPr>
            <a:r>
              <a:rPr lang="en-US" altLang="zh-CN" dirty="0" smtClean="0"/>
              <a:t>K = c</a:t>
            </a:r>
            <a:r>
              <a:rPr lang="en-US" altLang="zh-CN" baseline="-25000" dirty="0" smtClean="0"/>
              <a:t>1</a:t>
            </a:r>
            <a:r>
              <a:rPr lang="en-US" altLang="zh-CN" baseline="30000" dirty="0" smtClean="0"/>
              <a:t>x</a:t>
            </a:r>
            <a:r>
              <a:rPr lang="en-US" altLang="zh-CN" baseline="14000" dirty="0" smtClean="0"/>
              <a:t>B</a:t>
            </a:r>
            <a:r>
              <a:rPr lang="en-US" altLang="zh-CN" dirty="0" smtClean="0"/>
              <a:t> mod P = 11</a:t>
            </a:r>
            <a:r>
              <a:rPr lang="en-US" altLang="zh-CN" baseline="30000" dirty="0" smtClean="0"/>
              <a:t>5</a:t>
            </a:r>
            <a:r>
              <a:rPr lang="en-US" altLang="zh-CN" dirty="0" smtClean="0"/>
              <a:t> mod 17 = 10</a:t>
            </a:r>
          </a:p>
          <a:p>
            <a:pPr lvl="1">
              <a:buNone/>
            </a:pPr>
            <a:r>
              <a:rPr lang="en-US" altLang="zh-CN" dirty="0" smtClean="0"/>
              <a:t>c</a:t>
            </a:r>
            <a:r>
              <a:rPr lang="en-US" altLang="zh-CN" baseline="-25000" dirty="0" smtClean="0"/>
              <a:t>2</a:t>
            </a:r>
            <a:r>
              <a:rPr lang="en-US" altLang="zh-CN" dirty="0" smtClean="0"/>
              <a:t> = </a:t>
            </a:r>
            <a:r>
              <a:rPr lang="en-US" altLang="zh-CN" dirty="0" err="1" smtClean="0"/>
              <a:t>mK</a:t>
            </a:r>
            <a:r>
              <a:rPr lang="en-US" altLang="zh-CN" dirty="0" smtClean="0"/>
              <a:t> mod P = 10m mod 17 = 8</a:t>
            </a:r>
          </a:p>
          <a:p>
            <a:pPr lvl="1">
              <a:buNone/>
            </a:pPr>
            <a:r>
              <a:rPr lang="en-US" altLang="zh-CN" dirty="0" smtClean="0"/>
              <a:t>m = c</a:t>
            </a:r>
            <a:r>
              <a:rPr lang="en-US" altLang="zh-CN" baseline="-25000" dirty="0" smtClean="0"/>
              <a:t>2</a:t>
            </a:r>
            <a:r>
              <a:rPr lang="en-US" altLang="zh-CN" dirty="0" smtClean="0"/>
              <a:t>/K mod P = c</a:t>
            </a:r>
            <a:r>
              <a:rPr lang="en-US" altLang="zh-CN" baseline="-25000" dirty="0" smtClean="0"/>
              <a:t>2</a:t>
            </a:r>
            <a:r>
              <a:rPr lang="en-US" altLang="zh-CN" dirty="0" smtClean="0"/>
              <a:t>K</a:t>
            </a:r>
            <a:r>
              <a:rPr lang="en-US" altLang="zh-CN" baseline="30000" dirty="0" smtClean="0"/>
              <a:t>-1</a:t>
            </a:r>
            <a:r>
              <a:rPr lang="en-US" altLang="zh-CN" dirty="0" smtClean="0"/>
              <a:t> mod P</a:t>
            </a:r>
          </a:p>
          <a:p>
            <a:pPr lvl="1">
              <a:buNone/>
            </a:pPr>
            <a:r>
              <a:rPr lang="en-US" altLang="zh-CN" dirty="0" smtClean="0"/>
              <a:t>K·K</a:t>
            </a:r>
            <a:r>
              <a:rPr lang="en-US" altLang="zh-CN" baseline="30000" dirty="0" smtClean="0"/>
              <a:t>-1</a:t>
            </a:r>
            <a:r>
              <a:rPr lang="en-US" altLang="zh-CN" dirty="0" smtClean="0"/>
              <a:t> mod P = 1</a:t>
            </a:r>
            <a:r>
              <a:rPr lang="zh-CN" altLang="en-US" dirty="0" smtClean="0"/>
              <a:t>，即</a:t>
            </a:r>
            <a:r>
              <a:rPr lang="en-US" altLang="zh-CN" dirty="0" smtClean="0"/>
              <a:t>10 K</a:t>
            </a:r>
            <a:r>
              <a:rPr lang="en-US" altLang="zh-CN" baseline="30000" dirty="0" smtClean="0"/>
              <a:t>-1</a:t>
            </a:r>
            <a:r>
              <a:rPr lang="en-US" altLang="zh-CN" dirty="0" smtClean="0"/>
              <a:t> mod 17 = 1</a:t>
            </a:r>
            <a:r>
              <a:rPr lang="zh-CN" altLang="en-US" dirty="0" smtClean="0"/>
              <a:t>，得</a:t>
            </a:r>
            <a:r>
              <a:rPr lang="en-US" altLang="zh-CN" dirty="0" smtClean="0"/>
              <a:t>K</a:t>
            </a:r>
            <a:r>
              <a:rPr lang="en-US" altLang="zh-CN" baseline="30000" dirty="0" smtClean="0"/>
              <a:t>-1</a:t>
            </a:r>
            <a:r>
              <a:rPr lang="en-US" altLang="zh-CN" dirty="0" smtClean="0"/>
              <a:t> = 12</a:t>
            </a:r>
          </a:p>
          <a:p>
            <a:pPr lvl="1">
              <a:buNone/>
            </a:pPr>
            <a:r>
              <a:rPr lang="zh-CN" altLang="en-US" dirty="0" smtClean="0"/>
              <a:t>所以，明文</a:t>
            </a:r>
            <a:r>
              <a:rPr lang="en-US" altLang="zh-CN" dirty="0" smtClean="0"/>
              <a:t>m = c</a:t>
            </a:r>
            <a:r>
              <a:rPr lang="en-US" altLang="zh-CN" baseline="-25000" dirty="0" smtClean="0"/>
              <a:t>2</a:t>
            </a:r>
            <a:r>
              <a:rPr lang="en-US" altLang="zh-CN" dirty="0" smtClean="0"/>
              <a:t>K</a:t>
            </a:r>
            <a:r>
              <a:rPr lang="en-US" altLang="zh-CN" baseline="30000" dirty="0" smtClean="0"/>
              <a:t>-1</a:t>
            </a:r>
            <a:r>
              <a:rPr lang="en-US" altLang="zh-CN" dirty="0" smtClean="0"/>
              <a:t> mod P = 8x12 mod 17 = 11</a:t>
            </a:r>
            <a:endParaRPr lang="zh-CN" altLang="en-US" dirty="0" smtClean="0"/>
          </a:p>
        </p:txBody>
      </p:sp>
      <p:sp>
        <p:nvSpPr>
          <p:cNvPr id="4" name="流程图: 可选过程 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5" name="流程图: 可选过程 4">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6" name="流程图: 可选过程 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7" name="流程图: 可选过程 6">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8" name="流程图: 可选过程 7">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55362239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ElGamal</a:t>
            </a:r>
            <a:r>
              <a:rPr lang="zh-CN" altLang="en-US" dirty="0" smtClean="0"/>
              <a:t>算法在椭圆曲线上实现</a:t>
            </a:r>
            <a:endParaRPr lang="zh-CN" altLang="en-US" dirty="0"/>
          </a:p>
        </p:txBody>
      </p:sp>
      <p:sp>
        <p:nvSpPr>
          <p:cNvPr id="3" name="内容占位符 2"/>
          <p:cNvSpPr>
            <a:spLocks noGrp="1"/>
          </p:cNvSpPr>
          <p:nvPr>
            <p:ph idx="1"/>
          </p:nvPr>
        </p:nvSpPr>
        <p:spPr/>
        <p:txBody>
          <a:bodyPr/>
          <a:lstStyle/>
          <a:p>
            <a:r>
              <a:rPr lang="en-US" altLang="zh-CN" dirty="0" smtClean="0"/>
              <a:t>E(</a:t>
            </a:r>
            <a:r>
              <a:rPr lang="en-US" altLang="zh-CN" dirty="0" err="1" smtClean="0"/>
              <a:t>a,b</a:t>
            </a:r>
            <a:r>
              <a:rPr lang="en-US" altLang="zh-CN" dirty="0" smtClean="0"/>
              <a:t>)</a:t>
            </a:r>
            <a:r>
              <a:rPr lang="zh-CN" altLang="en-US" dirty="0" smtClean="0"/>
              <a:t>，基点</a:t>
            </a:r>
            <a:r>
              <a:rPr lang="en-US" altLang="zh-CN" dirty="0" smtClean="0"/>
              <a:t>G∈E</a:t>
            </a:r>
          </a:p>
          <a:p>
            <a:r>
              <a:rPr lang="en-US" altLang="zh-CN" dirty="0" smtClean="0"/>
              <a:t>B</a:t>
            </a:r>
            <a:r>
              <a:rPr lang="zh-CN" altLang="en-US" dirty="0" smtClean="0"/>
              <a:t>选择</a:t>
            </a:r>
            <a:r>
              <a:rPr lang="en-US" altLang="zh-CN" dirty="0" smtClean="0"/>
              <a:t>a</a:t>
            </a:r>
            <a:r>
              <a:rPr lang="zh-CN" altLang="en-US" dirty="0" smtClean="0"/>
              <a:t>并保密, 0&lt;</a:t>
            </a:r>
            <a:r>
              <a:rPr lang="en-US" altLang="zh-CN" dirty="0" smtClean="0"/>
              <a:t>a&lt;N，N</a:t>
            </a:r>
            <a:r>
              <a:rPr lang="zh-CN" altLang="en-US" dirty="0" smtClean="0"/>
              <a:t>为</a:t>
            </a:r>
            <a:r>
              <a:rPr lang="en-US" altLang="zh-CN" dirty="0" smtClean="0"/>
              <a:t>G</a:t>
            </a:r>
            <a:r>
              <a:rPr lang="zh-CN" altLang="en-US" dirty="0" smtClean="0"/>
              <a:t>的阶(</a:t>
            </a:r>
            <a:r>
              <a:rPr lang="en-US" altLang="zh-CN" dirty="0" smtClean="0"/>
              <a:t>order) </a:t>
            </a:r>
          </a:p>
          <a:p>
            <a:pPr>
              <a:buNone/>
            </a:pPr>
            <a:r>
              <a:rPr lang="en-US" altLang="zh-CN" dirty="0" smtClean="0"/>
              <a:t>   </a:t>
            </a:r>
            <a:r>
              <a:rPr lang="zh-CN" altLang="en-US" dirty="0" smtClean="0"/>
              <a:t>公开密钥为</a:t>
            </a:r>
            <a:r>
              <a:rPr lang="en-US" altLang="zh-CN" dirty="0" err="1" smtClean="0"/>
              <a:t>aG</a:t>
            </a:r>
            <a:endParaRPr lang="zh-CN" altLang="en-US" dirty="0" smtClean="0"/>
          </a:p>
          <a:p>
            <a:r>
              <a:rPr lang="en-US" altLang="zh-CN" dirty="0" smtClean="0"/>
              <a:t>A</a:t>
            </a:r>
            <a:r>
              <a:rPr lang="zh-CN" altLang="en-US" dirty="0" smtClean="0"/>
              <a:t>向</a:t>
            </a:r>
            <a:r>
              <a:rPr lang="en-US" altLang="zh-CN" dirty="0" smtClean="0"/>
              <a:t>B</a:t>
            </a:r>
            <a:r>
              <a:rPr lang="zh-CN" altLang="en-US" dirty="0" smtClean="0"/>
              <a:t>发送消息</a:t>
            </a:r>
            <a:r>
              <a:rPr lang="en-US" altLang="zh-CN" dirty="0" smtClean="0"/>
              <a:t>m:  </a:t>
            </a:r>
          </a:p>
          <a:p>
            <a:pPr>
              <a:buNone/>
            </a:pPr>
            <a:r>
              <a:rPr lang="en-US" altLang="zh-CN" dirty="0" smtClean="0"/>
              <a:t>     A</a:t>
            </a:r>
            <a:r>
              <a:rPr lang="zh-CN" altLang="en-US" dirty="0" smtClean="0"/>
              <a:t>将</a:t>
            </a:r>
            <a:r>
              <a:rPr lang="en-US" altLang="zh-CN" dirty="0" smtClean="0"/>
              <a:t>m</a:t>
            </a:r>
            <a:r>
              <a:rPr lang="zh-CN" altLang="en-US" dirty="0" smtClean="0"/>
              <a:t>嵌入点</a:t>
            </a:r>
            <a:r>
              <a:rPr lang="en-US" altLang="zh-CN" dirty="0" smtClean="0"/>
              <a:t>P</a:t>
            </a:r>
            <a:r>
              <a:rPr lang="en-US" altLang="zh-CN" baseline="-25000" dirty="0" smtClean="0"/>
              <a:t>m</a:t>
            </a:r>
            <a:r>
              <a:rPr lang="en-US" altLang="zh-CN" dirty="0" smtClean="0"/>
              <a:t>，</a:t>
            </a:r>
            <a:r>
              <a:rPr lang="zh-CN" altLang="en-US" dirty="0" smtClean="0"/>
              <a:t>选择随机数</a:t>
            </a:r>
            <a:r>
              <a:rPr lang="en-US" altLang="zh-CN" dirty="0" smtClean="0"/>
              <a:t>k,</a:t>
            </a:r>
            <a:r>
              <a:rPr lang="zh-CN" altLang="en-US" dirty="0" smtClean="0"/>
              <a:t> </a:t>
            </a:r>
          </a:p>
          <a:p>
            <a:endParaRPr lang="zh-CN" altLang="en-US" dirty="0"/>
          </a:p>
        </p:txBody>
      </p:sp>
      <p:grpSp>
        <p:nvGrpSpPr>
          <p:cNvPr id="11" name="组合 10"/>
          <p:cNvGrpSpPr/>
          <p:nvPr/>
        </p:nvGrpSpPr>
        <p:grpSpPr>
          <a:xfrm>
            <a:off x="2143108" y="4071942"/>
            <a:ext cx="6025237" cy="1176045"/>
            <a:chOff x="2143108" y="4071942"/>
            <a:chExt cx="6025237" cy="1176045"/>
          </a:xfrm>
        </p:grpSpPr>
        <p:cxnSp>
          <p:nvCxnSpPr>
            <p:cNvPr id="6" name="直接箭头连接符 5"/>
            <p:cNvCxnSpPr/>
            <p:nvPr/>
          </p:nvCxnSpPr>
          <p:spPr>
            <a:xfrm>
              <a:off x="2786050" y="4570420"/>
              <a:ext cx="2928958" cy="1588"/>
            </a:xfrm>
            <a:prstGeom prst="straightConnector1">
              <a:avLst/>
            </a:prstGeom>
            <a:ln w="254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143108" y="4286256"/>
              <a:ext cx="407484"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A</a:t>
              </a:r>
              <a:endParaRPr lang="zh-CN" altLang="en-US" sz="2400" dirty="0">
                <a:latin typeface="Times New Roman" pitchFamily="18" charset="0"/>
                <a:cs typeface="Times New Roman" pitchFamily="18" charset="0"/>
              </a:endParaRPr>
            </a:p>
          </p:txBody>
        </p:sp>
        <p:sp>
          <p:nvSpPr>
            <p:cNvPr id="8" name="矩形 7"/>
            <p:cNvSpPr/>
            <p:nvPr/>
          </p:nvSpPr>
          <p:spPr>
            <a:xfrm>
              <a:off x="5908178" y="4324657"/>
              <a:ext cx="389850"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B</a:t>
              </a:r>
              <a:endParaRPr lang="zh-CN" altLang="en-US" sz="2400" dirty="0">
                <a:latin typeface="Times New Roman" pitchFamily="18" charset="0"/>
                <a:cs typeface="Times New Roman" pitchFamily="18" charset="0"/>
              </a:endParaRPr>
            </a:p>
          </p:txBody>
        </p:sp>
        <p:sp>
          <p:nvSpPr>
            <p:cNvPr id="9" name="矩形 8"/>
            <p:cNvSpPr/>
            <p:nvPr/>
          </p:nvSpPr>
          <p:spPr>
            <a:xfrm>
              <a:off x="3023525" y="4071942"/>
              <a:ext cx="2220480"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a:t>
              </a:r>
              <a:r>
                <a:rPr lang="en-US" altLang="zh-CN" sz="2400" dirty="0" err="1" smtClean="0">
                  <a:latin typeface="Times New Roman" pitchFamily="18" charset="0"/>
                  <a:cs typeface="Times New Roman" pitchFamily="18" charset="0"/>
                </a:rPr>
                <a:t>kG</a:t>
              </a:r>
              <a:r>
                <a:rPr lang="en-US" altLang="zh-CN" sz="2400" dirty="0" smtClean="0">
                  <a:latin typeface="Times New Roman" pitchFamily="18" charset="0"/>
                  <a:cs typeface="Times New Roman" pitchFamily="18" charset="0"/>
                </a:rPr>
                <a:t>, P</a:t>
              </a:r>
              <a:r>
                <a:rPr lang="en-US" altLang="zh-CN" sz="2400" baseline="-25000" dirty="0" smtClean="0">
                  <a:latin typeface="Times New Roman" pitchFamily="18" charset="0"/>
                  <a:cs typeface="Times New Roman" pitchFamily="18" charset="0"/>
                </a:rPr>
                <a:t>m</a:t>
              </a:r>
              <a:r>
                <a:rPr lang="en-US" altLang="zh-CN" sz="2400" dirty="0" smtClean="0">
                  <a:latin typeface="Times New Roman" pitchFamily="18" charset="0"/>
                  <a:cs typeface="Times New Roman" pitchFamily="18" charset="0"/>
                </a:rPr>
                <a:t> +k(</a:t>
              </a:r>
              <a:r>
                <a:rPr lang="en-US" altLang="zh-CN" sz="2400" dirty="0" err="1" smtClean="0">
                  <a:latin typeface="Times New Roman" pitchFamily="18" charset="0"/>
                  <a:cs typeface="Times New Roman" pitchFamily="18" charset="0"/>
                </a:rPr>
                <a:t>aG</a:t>
              </a:r>
              <a:r>
                <a:rPr lang="en-US" altLang="zh-CN"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sp>
          <p:nvSpPr>
            <p:cNvPr id="10" name="矩形 9"/>
            <p:cNvSpPr/>
            <p:nvPr/>
          </p:nvSpPr>
          <p:spPr>
            <a:xfrm>
              <a:off x="4357686" y="4786322"/>
              <a:ext cx="3810659" cy="461665"/>
            </a:xfrm>
            <a:prstGeom prst="rect">
              <a:avLst/>
            </a:prstGeom>
          </p:spPr>
          <p:txBody>
            <a:bodyPr wrap="none">
              <a:spAutoFit/>
            </a:bodyPr>
            <a:lstStyle/>
            <a:p>
              <a:r>
                <a:rPr lang="en-US" altLang="zh-CN" sz="2400" dirty="0" smtClean="0">
                  <a:latin typeface="Times New Roman" pitchFamily="18" charset="0"/>
                  <a:cs typeface="Times New Roman" pitchFamily="18" charset="0"/>
                </a:rPr>
                <a:t>B</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P</a:t>
              </a:r>
              <a:r>
                <a:rPr lang="en-US" altLang="zh-CN" sz="2400" baseline="-25000" dirty="0" smtClean="0">
                  <a:latin typeface="Times New Roman" pitchFamily="18" charset="0"/>
                  <a:cs typeface="Times New Roman" pitchFamily="18" charset="0"/>
                </a:rPr>
                <a:t>m</a:t>
              </a:r>
              <a:r>
                <a:rPr lang="en-US" altLang="zh-CN" sz="2400" dirty="0" smtClean="0">
                  <a:latin typeface="Times New Roman" pitchFamily="18" charset="0"/>
                  <a:cs typeface="Times New Roman" pitchFamily="18" charset="0"/>
                </a:rPr>
                <a:t> = (P</a:t>
              </a:r>
              <a:r>
                <a:rPr lang="en-US" altLang="zh-CN" sz="2400" baseline="-25000" dirty="0" smtClean="0">
                  <a:latin typeface="Times New Roman" pitchFamily="18" charset="0"/>
                  <a:cs typeface="Times New Roman" pitchFamily="18" charset="0"/>
                </a:rPr>
                <a:t>m</a:t>
              </a:r>
              <a:r>
                <a:rPr lang="en-US" altLang="zh-CN" sz="2400" dirty="0" smtClean="0">
                  <a:latin typeface="Times New Roman" pitchFamily="18" charset="0"/>
                  <a:cs typeface="Times New Roman" pitchFamily="18" charset="0"/>
                </a:rPr>
                <a:t> +k(</a:t>
              </a:r>
              <a:r>
                <a:rPr lang="en-US" altLang="zh-CN" sz="2400" dirty="0" err="1" smtClean="0">
                  <a:latin typeface="Times New Roman" pitchFamily="18" charset="0"/>
                  <a:cs typeface="Times New Roman" pitchFamily="18" charset="0"/>
                </a:rPr>
                <a:t>aG</a:t>
              </a:r>
              <a:r>
                <a:rPr lang="en-US" altLang="zh-CN" sz="2400" dirty="0" smtClean="0">
                  <a:latin typeface="Times New Roman" pitchFamily="18" charset="0"/>
                  <a:cs typeface="Times New Roman" pitchFamily="18" charset="0"/>
                </a:rPr>
                <a:t>)) –a(</a:t>
              </a:r>
              <a:r>
                <a:rPr lang="en-US" altLang="zh-CN" sz="2400" dirty="0" err="1" smtClean="0">
                  <a:latin typeface="Times New Roman" pitchFamily="18" charset="0"/>
                  <a:cs typeface="Times New Roman" pitchFamily="18" charset="0"/>
                </a:rPr>
                <a:t>kG</a:t>
              </a:r>
              <a:r>
                <a:rPr lang="en-US" altLang="zh-CN" sz="2400" dirty="0" smtClean="0">
                  <a:latin typeface="Times New Roman" pitchFamily="18" charset="0"/>
                  <a:cs typeface="Times New Roman" pitchFamily="18" charset="0"/>
                </a:rPr>
                <a:t>)</a:t>
              </a:r>
              <a:endParaRPr lang="zh-CN" altLang="en-US" sz="2400" dirty="0">
                <a:latin typeface="Times New Roman" pitchFamily="18" charset="0"/>
                <a:cs typeface="Times New Roman" pitchFamily="18" charset="0"/>
              </a:endParaRPr>
            </a:p>
          </p:txBody>
        </p:sp>
      </p:gr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2" name="灯片编号占位符 11"/>
          <p:cNvSpPr>
            <a:spLocks noGrp="1"/>
          </p:cNvSpPr>
          <p:nvPr>
            <p:ph type="sldNum" sz="quarter" idx="10"/>
          </p:nvPr>
        </p:nvSpPr>
        <p:spPr/>
        <p:txBody>
          <a:bodyPr/>
          <a:lstStyle/>
          <a:p>
            <a:pPr>
              <a:defRPr/>
            </a:pPr>
            <a:fld id="{17B7F836-6F9F-42A8-9450-B93EA774C316}" type="slidenum">
              <a:rPr lang="zh-CN" altLang="en-US" smtClean="0"/>
              <a:pPr>
                <a:defRPr/>
              </a:pPr>
              <a:t>137</a:t>
            </a:fld>
            <a:endParaRPr lang="en-US" altLang="zh-CN" dirty="0"/>
          </a:p>
        </p:txBody>
      </p:sp>
      <p:sp>
        <p:nvSpPr>
          <p:cNvPr id="13" name="流程图: 可选过程 12">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4" name="流程图: 可选过程 13">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5" name="流程图: 可选过程 14">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6" name="流程图: 可选过程 15">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7" name="流程图: 可选过程 16">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357307196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三、背包公钥加密</a:t>
            </a:r>
            <a:endParaRPr lang="zh-CN" altLang="en-US" dirty="0"/>
          </a:p>
        </p:txBody>
      </p:sp>
      <p:sp>
        <p:nvSpPr>
          <p:cNvPr id="3" name="内容占位符 2"/>
          <p:cNvSpPr>
            <a:spLocks noGrp="1"/>
          </p:cNvSpPr>
          <p:nvPr>
            <p:ph idx="1"/>
          </p:nvPr>
        </p:nvSpPr>
        <p:spPr/>
        <p:txBody>
          <a:bodyPr/>
          <a:lstStyle/>
          <a:p>
            <a:r>
              <a:rPr lang="zh-CN" altLang="en-US" dirty="0" smtClean="0"/>
              <a:t>背包公钥加密基于</a:t>
            </a:r>
            <a:r>
              <a:rPr lang="zh-CN" altLang="en-US" dirty="0" smtClean="0">
                <a:solidFill>
                  <a:srgbClr val="FF0000"/>
                </a:solidFill>
              </a:rPr>
              <a:t>子集和</a:t>
            </a:r>
            <a:r>
              <a:rPr lang="zh-CN" altLang="en-US" dirty="0" smtClean="0"/>
              <a:t>问题</a:t>
            </a:r>
            <a:endParaRPr lang="en-US" altLang="zh-CN" dirty="0" smtClean="0"/>
          </a:p>
          <a:p>
            <a:endParaRPr lang="en-US" altLang="zh-CN" dirty="0" smtClean="0"/>
          </a:p>
          <a:p>
            <a:r>
              <a:rPr lang="zh-CN" altLang="en-US" dirty="0" smtClean="0"/>
              <a:t>基本思想：选择一个容易求解的子集和问题实例（私钥），然后将它伪装成一个很难求解的一般子集和问题实例（公钥）。</a:t>
            </a:r>
            <a:endParaRPr lang="en-US" altLang="zh-CN" dirty="0" smtClean="0"/>
          </a:p>
          <a:p>
            <a:endParaRPr lang="en-US" altLang="zh-CN" dirty="0" smtClean="0"/>
          </a:p>
          <a:p>
            <a:r>
              <a:rPr lang="en-US" altLang="zh-CN" dirty="0" err="1" smtClean="0"/>
              <a:t>Merkle</a:t>
            </a:r>
            <a:r>
              <a:rPr lang="en-US" altLang="zh-CN" dirty="0" smtClean="0"/>
              <a:t>-Hellman</a:t>
            </a:r>
            <a:r>
              <a:rPr lang="zh-CN" altLang="en-US" dirty="0" smtClean="0"/>
              <a:t>背包加密方案是第一个具体实现了的公钥加密方案</a:t>
            </a:r>
            <a:endParaRPr lang="en-US" altLang="zh-CN" dirty="0" smtClean="0"/>
          </a:p>
          <a:p>
            <a:pPr lvl="1"/>
            <a:r>
              <a:rPr lang="zh-CN" altLang="en-US" dirty="0" smtClean="0"/>
              <a:t>有着重要的历史意义</a:t>
            </a:r>
            <a:endParaRPr lang="en-US" altLang="zh-CN" dirty="0" smtClean="0"/>
          </a:p>
          <a:p>
            <a:pPr lvl="1"/>
            <a:r>
              <a:rPr lang="zh-CN" altLang="en-US" dirty="0" smtClean="0"/>
              <a:t>已有一个攻击它的多项式时间算法</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338791734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Merkle</a:t>
            </a:r>
            <a:r>
              <a:rPr lang="en-US" altLang="zh-CN" dirty="0" smtClean="0"/>
              <a:t>-Hellman</a:t>
            </a:r>
            <a:r>
              <a:rPr lang="zh-CN" altLang="en-US" dirty="0" smtClean="0"/>
              <a:t>背包加密</a:t>
            </a:r>
            <a:endParaRPr lang="zh-CN" altLang="en-US" dirty="0"/>
          </a:p>
        </p:txBody>
      </p:sp>
      <p:sp>
        <p:nvSpPr>
          <p:cNvPr id="3" name="内容占位符 2"/>
          <p:cNvSpPr>
            <a:spLocks noGrp="1"/>
          </p:cNvSpPr>
          <p:nvPr>
            <p:ph idx="1"/>
          </p:nvPr>
        </p:nvSpPr>
        <p:spPr/>
        <p:txBody>
          <a:bodyPr/>
          <a:lstStyle/>
          <a:p>
            <a:r>
              <a:rPr lang="zh-CN" altLang="en-US" dirty="0" smtClean="0">
                <a:cs typeface="Times New Roman" pitchFamily="18" charset="0"/>
              </a:rPr>
              <a:t>超递增序列</a:t>
            </a:r>
            <a:r>
              <a:rPr lang="en-US" altLang="zh-CN" dirty="0" smtClean="0">
                <a:cs typeface="Times New Roman" pitchFamily="18" charset="0"/>
              </a:rPr>
              <a:t>(b</a:t>
            </a:r>
            <a:r>
              <a:rPr lang="en-US" altLang="zh-CN" baseline="-25000" dirty="0" smtClean="0">
                <a:cs typeface="Times New Roman" pitchFamily="18" charset="0"/>
              </a:rPr>
              <a:t>1</a:t>
            </a:r>
            <a:r>
              <a:rPr lang="en-US" altLang="zh-CN" dirty="0" smtClean="0">
                <a:cs typeface="Times New Roman" pitchFamily="18" charset="0"/>
              </a:rPr>
              <a:t>,b</a:t>
            </a:r>
            <a:r>
              <a:rPr lang="en-US" altLang="zh-CN" baseline="-25000" dirty="0" smtClean="0">
                <a:cs typeface="Times New Roman" pitchFamily="18" charset="0"/>
              </a:rPr>
              <a:t>2</a:t>
            </a:r>
            <a:r>
              <a:rPr lang="en-US" altLang="zh-CN" dirty="0" smtClean="0">
                <a:cs typeface="Times New Roman" pitchFamily="18" charset="0"/>
              </a:rPr>
              <a:t>,…,</a:t>
            </a:r>
            <a:r>
              <a:rPr lang="en-US" altLang="zh-CN" dirty="0" err="1" smtClean="0">
                <a:cs typeface="Times New Roman" pitchFamily="18" charset="0"/>
              </a:rPr>
              <a:t>b</a:t>
            </a:r>
            <a:r>
              <a:rPr lang="en-US" altLang="zh-CN" baseline="-25000" dirty="0" err="1" smtClean="0">
                <a:cs typeface="Times New Roman" pitchFamily="18" charset="0"/>
              </a:rPr>
              <a:t>n</a:t>
            </a:r>
            <a:r>
              <a:rPr lang="en-US" altLang="zh-CN" dirty="0" smtClean="0">
                <a:cs typeface="Times New Roman" pitchFamily="18" charset="0"/>
              </a:rPr>
              <a:t>)</a:t>
            </a:r>
            <a:r>
              <a:rPr lang="zh-CN" altLang="en-US" dirty="0" smtClean="0">
                <a:cs typeface="Times New Roman" pitchFamily="18" charset="0"/>
              </a:rPr>
              <a:t>是一个正整数序列，其中每个元素都大于前面所有元素之和。</a:t>
            </a:r>
            <a:endParaRPr lang="en-US" altLang="zh-CN" dirty="0" smtClean="0">
              <a:cs typeface="Times New Roman" pitchFamily="18" charset="0"/>
            </a:endParaRPr>
          </a:p>
          <a:p>
            <a:pPr lvl="1"/>
            <a:endParaRPr lang="en-US" altLang="zh-CN" dirty="0" smtClean="0">
              <a:cs typeface="Times New Roman" pitchFamily="18" charset="0"/>
            </a:endParaRPr>
          </a:p>
          <a:p>
            <a:r>
              <a:rPr lang="zh-CN" altLang="en-US" dirty="0" smtClean="0">
                <a:cs typeface="Times New Roman" pitchFamily="18" charset="0"/>
              </a:rPr>
              <a:t>求解超递增序列</a:t>
            </a:r>
            <a:r>
              <a:rPr lang="zh-CN" altLang="en-US" dirty="0" smtClean="0">
                <a:cs typeface="Times New Roman" pitchFamily="18" charset="0"/>
              </a:rPr>
              <a:t>子集</a:t>
            </a:r>
            <a:r>
              <a:rPr lang="zh-CN" altLang="en-US" dirty="0" smtClean="0">
                <a:cs typeface="Times New Roman" pitchFamily="18" charset="0"/>
              </a:rPr>
              <a:t>和</a:t>
            </a:r>
            <a:r>
              <a:rPr lang="zh-CN" altLang="en-US" dirty="0" smtClean="0">
                <a:cs typeface="Times New Roman" pitchFamily="18" charset="0"/>
              </a:rPr>
              <a:t>问题</a:t>
            </a:r>
            <a:endParaRPr lang="en-US" altLang="zh-CN" dirty="0" smtClean="0">
              <a:cs typeface="Times New Roman" pitchFamily="18" charset="0"/>
            </a:endParaRPr>
          </a:p>
          <a:p>
            <a:pPr lvl="1"/>
            <a:r>
              <a:rPr lang="zh-CN" altLang="en-US" dirty="0" smtClean="0">
                <a:cs typeface="Times New Roman" pitchFamily="18" charset="0"/>
              </a:rPr>
              <a:t>输入</a:t>
            </a:r>
            <a:r>
              <a:rPr lang="en-US" altLang="zh-CN" dirty="0" smtClean="0">
                <a:cs typeface="Times New Roman" pitchFamily="18" charset="0"/>
              </a:rPr>
              <a:t>(b</a:t>
            </a:r>
            <a:r>
              <a:rPr lang="en-US" altLang="zh-CN" baseline="-25000" dirty="0" smtClean="0">
                <a:cs typeface="Times New Roman" pitchFamily="18" charset="0"/>
              </a:rPr>
              <a:t>1</a:t>
            </a:r>
            <a:r>
              <a:rPr lang="en-US" altLang="zh-CN" dirty="0" smtClean="0">
                <a:cs typeface="Times New Roman" pitchFamily="18" charset="0"/>
              </a:rPr>
              <a:t>,b</a:t>
            </a:r>
            <a:r>
              <a:rPr lang="en-US" altLang="zh-CN" baseline="-25000" dirty="0" smtClean="0">
                <a:cs typeface="Times New Roman" pitchFamily="18" charset="0"/>
              </a:rPr>
              <a:t>2</a:t>
            </a:r>
            <a:r>
              <a:rPr lang="en-US" altLang="zh-CN" dirty="0" smtClean="0">
                <a:cs typeface="Times New Roman" pitchFamily="18" charset="0"/>
              </a:rPr>
              <a:t>,…,</a:t>
            </a:r>
            <a:r>
              <a:rPr lang="en-US" altLang="zh-CN" dirty="0" err="1" smtClean="0">
                <a:cs typeface="Times New Roman" pitchFamily="18" charset="0"/>
              </a:rPr>
              <a:t>b</a:t>
            </a:r>
            <a:r>
              <a:rPr lang="en-US" altLang="zh-CN" baseline="-25000" dirty="0" err="1" smtClean="0">
                <a:cs typeface="Times New Roman" pitchFamily="18" charset="0"/>
              </a:rPr>
              <a:t>n</a:t>
            </a:r>
            <a:r>
              <a:rPr lang="en-US" altLang="zh-CN" dirty="0" smtClean="0">
                <a:cs typeface="Times New Roman" pitchFamily="18" charset="0"/>
              </a:rPr>
              <a:t>)</a:t>
            </a:r>
            <a:r>
              <a:rPr lang="zh-CN" altLang="en-US" dirty="0" smtClean="0">
                <a:cs typeface="Times New Roman" pitchFamily="18" charset="0"/>
              </a:rPr>
              <a:t>，整数</a:t>
            </a:r>
            <a:r>
              <a:rPr lang="en-US" altLang="zh-CN" dirty="0" smtClean="0">
                <a:cs typeface="Times New Roman" pitchFamily="18" charset="0"/>
              </a:rPr>
              <a:t>s</a:t>
            </a:r>
          </a:p>
          <a:p>
            <a:pPr lvl="1"/>
            <a:r>
              <a:rPr lang="zh-CN" altLang="en-US" dirty="0" smtClean="0">
                <a:cs typeface="Times New Roman" pitchFamily="18" charset="0"/>
              </a:rPr>
              <a:t>输出</a:t>
            </a:r>
            <a:r>
              <a:rPr lang="en-US" altLang="zh-CN" dirty="0" smtClean="0">
                <a:cs typeface="Times New Roman" pitchFamily="18" charset="0"/>
              </a:rPr>
              <a:t>(x</a:t>
            </a:r>
            <a:r>
              <a:rPr lang="en-US" altLang="zh-CN" baseline="-25000" dirty="0" smtClean="0">
                <a:cs typeface="Times New Roman" pitchFamily="18" charset="0"/>
              </a:rPr>
              <a:t>1</a:t>
            </a:r>
            <a:r>
              <a:rPr lang="en-US" altLang="zh-CN" dirty="0" smtClean="0">
                <a:cs typeface="Times New Roman" pitchFamily="18" charset="0"/>
              </a:rPr>
              <a:t>,x</a:t>
            </a:r>
            <a:r>
              <a:rPr lang="en-US" altLang="zh-CN" baseline="-25000" dirty="0" smtClean="0">
                <a:cs typeface="Times New Roman" pitchFamily="18" charset="0"/>
              </a:rPr>
              <a:t>2</a:t>
            </a:r>
            <a:r>
              <a:rPr lang="en-US" altLang="zh-CN" dirty="0" smtClean="0">
                <a:cs typeface="Times New Roman" pitchFamily="18" charset="0"/>
              </a:rPr>
              <a:t>,…,</a:t>
            </a:r>
            <a:r>
              <a:rPr lang="en-US" altLang="zh-CN" dirty="0" err="1" smtClean="0">
                <a:cs typeface="Times New Roman" pitchFamily="18" charset="0"/>
              </a:rPr>
              <a:t>x</a:t>
            </a:r>
            <a:r>
              <a:rPr lang="en-US" altLang="zh-CN" baseline="-25000" dirty="0" err="1" smtClean="0">
                <a:cs typeface="Times New Roman" pitchFamily="18" charset="0"/>
              </a:rPr>
              <a:t>n</a:t>
            </a:r>
            <a:r>
              <a:rPr lang="en-US" altLang="zh-CN" dirty="0" smtClean="0">
                <a:cs typeface="Times New Roman" pitchFamily="18" charset="0"/>
              </a:rPr>
              <a:t>)</a:t>
            </a:r>
            <a:r>
              <a:rPr lang="zh-CN" altLang="en-US" dirty="0" smtClean="0">
                <a:cs typeface="Times New Roman" pitchFamily="18" charset="0"/>
              </a:rPr>
              <a:t>，其中</a:t>
            </a:r>
            <a:r>
              <a:rPr lang="en-US" altLang="zh-CN" dirty="0" smtClean="0">
                <a:cs typeface="Times New Roman" pitchFamily="18" charset="0"/>
              </a:rPr>
              <a:t>x</a:t>
            </a:r>
            <a:r>
              <a:rPr lang="en-US" altLang="zh-CN" baseline="-25000" dirty="0" smtClean="0">
                <a:cs typeface="Times New Roman" pitchFamily="18" charset="0"/>
              </a:rPr>
              <a:t>i</a:t>
            </a:r>
            <a:r>
              <a:rPr lang="en-US" altLang="zh-CN" dirty="0" smtClean="0">
                <a:cs typeface="Times New Roman" pitchFamily="18" charset="0"/>
              </a:rPr>
              <a:t>=1</a:t>
            </a:r>
            <a:r>
              <a:rPr lang="zh-CN" altLang="en-US" dirty="0" smtClean="0">
                <a:cs typeface="Times New Roman" pitchFamily="18" charset="0"/>
              </a:rPr>
              <a:t>表示选中</a:t>
            </a:r>
            <a:r>
              <a:rPr lang="en-US" altLang="zh-CN" dirty="0" smtClean="0">
                <a:cs typeface="Times New Roman" pitchFamily="18" charset="0"/>
              </a:rPr>
              <a:t>b</a:t>
            </a:r>
            <a:r>
              <a:rPr lang="en-US" altLang="zh-CN" baseline="-25000" dirty="0" smtClean="0">
                <a:cs typeface="Times New Roman" pitchFamily="18" charset="0"/>
              </a:rPr>
              <a:t>i</a:t>
            </a:r>
          </a:p>
          <a:p>
            <a:pPr lvl="1"/>
            <a:r>
              <a:rPr lang="en-US" altLang="zh-CN" dirty="0" err="1" smtClean="0">
                <a:cs typeface="Times New Roman" pitchFamily="18" charset="0"/>
              </a:rPr>
              <a:t>i</a:t>
            </a:r>
            <a:r>
              <a:rPr lang="en-US" altLang="zh-CN" dirty="0" smtClean="0">
                <a:cs typeface="Times New Roman" pitchFamily="18" charset="0"/>
              </a:rPr>
              <a:t>=n</a:t>
            </a:r>
          </a:p>
          <a:p>
            <a:pPr lvl="1"/>
            <a:r>
              <a:rPr lang="zh-CN" altLang="en-US" dirty="0" smtClean="0">
                <a:cs typeface="Times New Roman" pitchFamily="18" charset="0"/>
              </a:rPr>
              <a:t>当</a:t>
            </a:r>
            <a:r>
              <a:rPr lang="en-US" altLang="zh-CN" dirty="0" err="1" smtClean="0">
                <a:cs typeface="Times New Roman" pitchFamily="18" charset="0"/>
              </a:rPr>
              <a:t>i</a:t>
            </a:r>
            <a:r>
              <a:rPr lang="en-US" altLang="zh-CN" dirty="0" smtClean="0">
                <a:cs typeface="Times New Roman" pitchFamily="18" charset="0"/>
              </a:rPr>
              <a:t> ≥</a:t>
            </a:r>
            <a:r>
              <a:rPr lang="zh-CN" altLang="en-US" dirty="0" smtClean="0">
                <a:cs typeface="Times New Roman" pitchFamily="18" charset="0"/>
              </a:rPr>
              <a:t> </a:t>
            </a:r>
            <a:r>
              <a:rPr lang="en-US" altLang="zh-CN" dirty="0" smtClean="0">
                <a:cs typeface="Times New Roman" pitchFamily="18" charset="0"/>
              </a:rPr>
              <a:t>1</a:t>
            </a:r>
            <a:r>
              <a:rPr lang="zh-CN" altLang="en-US" dirty="0" smtClean="0">
                <a:cs typeface="Times New Roman" pitchFamily="18" charset="0"/>
              </a:rPr>
              <a:t>时，执行</a:t>
            </a:r>
            <a:endParaRPr lang="en-US" altLang="zh-CN" dirty="0" smtClean="0">
              <a:cs typeface="Times New Roman" pitchFamily="18" charset="0"/>
            </a:endParaRPr>
          </a:p>
          <a:p>
            <a:pPr lvl="2"/>
            <a:r>
              <a:rPr lang="zh-CN" altLang="en-US" sz="2400" dirty="0" smtClean="0">
                <a:cs typeface="Times New Roman" pitchFamily="18" charset="0"/>
              </a:rPr>
              <a:t>若</a:t>
            </a:r>
            <a:r>
              <a:rPr lang="en-US" altLang="zh-CN" sz="2400" dirty="0" smtClean="0">
                <a:cs typeface="Times New Roman" pitchFamily="18" charset="0"/>
              </a:rPr>
              <a:t>s </a:t>
            </a:r>
            <a:r>
              <a:rPr lang="en-US" sz="2400" dirty="0" smtClean="0">
                <a:cs typeface="Times New Roman" pitchFamily="18" charset="0"/>
              </a:rPr>
              <a:t>≥ </a:t>
            </a:r>
            <a:r>
              <a:rPr lang="en-US" altLang="zh-CN" sz="2400" dirty="0" smtClean="0">
                <a:cs typeface="Times New Roman" pitchFamily="18" charset="0"/>
              </a:rPr>
              <a:t>b</a:t>
            </a:r>
            <a:r>
              <a:rPr lang="en-US" altLang="zh-CN" sz="2400" baseline="-25000" dirty="0" smtClean="0">
                <a:cs typeface="Times New Roman" pitchFamily="18" charset="0"/>
              </a:rPr>
              <a:t>i</a:t>
            </a:r>
            <a:r>
              <a:rPr lang="zh-CN" altLang="en-US" sz="2400" dirty="0" smtClean="0">
                <a:cs typeface="Times New Roman" pitchFamily="18" charset="0"/>
              </a:rPr>
              <a:t>，则</a:t>
            </a:r>
            <a:r>
              <a:rPr lang="en-US" altLang="zh-CN" sz="2400" dirty="0" smtClean="0">
                <a:cs typeface="Times New Roman" pitchFamily="18" charset="0"/>
              </a:rPr>
              <a:t>x</a:t>
            </a:r>
            <a:r>
              <a:rPr lang="en-US" altLang="zh-CN" sz="2400" baseline="-25000" dirty="0" smtClean="0">
                <a:cs typeface="Times New Roman" pitchFamily="18" charset="0"/>
              </a:rPr>
              <a:t>i</a:t>
            </a:r>
            <a:r>
              <a:rPr lang="en-US" altLang="zh-CN" sz="2400" dirty="0" smtClean="0">
                <a:cs typeface="Times New Roman" pitchFamily="18" charset="0"/>
              </a:rPr>
              <a:t>=1, s=s</a:t>
            </a:r>
            <a:r>
              <a:rPr lang="zh-CN" altLang="en-US" sz="2400" dirty="0" smtClean="0">
                <a:cs typeface="Times New Roman" pitchFamily="18" charset="0"/>
              </a:rPr>
              <a:t> </a:t>
            </a:r>
            <a:r>
              <a:rPr lang="en-US" altLang="zh-CN" sz="2400" dirty="0" smtClean="0">
                <a:cs typeface="Times New Roman" pitchFamily="18" charset="0"/>
              </a:rPr>
              <a:t>- b</a:t>
            </a:r>
            <a:r>
              <a:rPr lang="en-US" altLang="zh-CN" sz="2400" baseline="-25000" dirty="0" smtClean="0">
                <a:cs typeface="Times New Roman" pitchFamily="18" charset="0"/>
              </a:rPr>
              <a:t>i </a:t>
            </a:r>
            <a:r>
              <a:rPr lang="zh-CN" altLang="en-US" sz="2400" dirty="0" smtClean="0">
                <a:cs typeface="Times New Roman" pitchFamily="18" charset="0"/>
              </a:rPr>
              <a:t>。否则</a:t>
            </a:r>
            <a:r>
              <a:rPr lang="en-US" altLang="zh-CN" sz="2400" dirty="0" smtClean="0">
                <a:cs typeface="Times New Roman" pitchFamily="18" charset="0"/>
              </a:rPr>
              <a:t>x</a:t>
            </a:r>
            <a:r>
              <a:rPr lang="en-US" altLang="zh-CN" sz="2400" baseline="-25000" dirty="0" smtClean="0">
                <a:cs typeface="Times New Roman" pitchFamily="18" charset="0"/>
              </a:rPr>
              <a:t>i</a:t>
            </a:r>
            <a:r>
              <a:rPr lang="en-US" altLang="zh-CN" sz="2400" dirty="0" smtClean="0">
                <a:cs typeface="Times New Roman" pitchFamily="18" charset="0"/>
              </a:rPr>
              <a:t>=0</a:t>
            </a:r>
          </a:p>
          <a:p>
            <a:pPr lvl="2"/>
            <a:r>
              <a:rPr lang="en-US" altLang="zh-CN" sz="2400" dirty="0" err="1" smtClean="0">
                <a:cs typeface="Times New Roman" pitchFamily="18" charset="0"/>
              </a:rPr>
              <a:t>i</a:t>
            </a:r>
            <a:r>
              <a:rPr lang="en-US" altLang="zh-CN" sz="2400" dirty="0" smtClean="0">
                <a:cs typeface="Times New Roman" pitchFamily="18" charset="0"/>
              </a:rPr>
              <a:t>=i-1</a:t>
            </a:r>
          </a:p>
          <a:p>
            <a:pPr lvl="1"/>
            <a:r>
              <a:rPr lang="zh-CN" altLang="en-US" dirty="0" smtClean="0">
                <a:cs typeface="Times New Roman" pitchFamily="18" charset="0"/>
              </a:rPr>
              <a:t>返回</a:t>
            </a:r>
            <a:r>
              <a:rPr lang="en-US" altLang="zh-CN" dirty="0" smtClean="0">
                <a:cs typeface="Times New Roman" pitchFamily="18" charset="0"/>
              </a:rPr>
              <a:t>(x</a:t>
            </a:r>
            <a:r>
              <a:rPr lang="en-US" altLang="zh-CN" baseline="-25000" dirty="0" smtClean="0">
                <a:cs typeface="Times New Roman" pitchFamily="18" charset="0"/>
              </a:rPr>
              <a:t>1</a:t>
            </a:r>
            <a:r>
              <a:rPr lang="en-US" altLang="zh-CN" dirty="0" smtClean="0">
                <a:cs typeface="Times New Roman" pitchFamily="18" charset="0"/>
              </a:rPr>
              <a:t>,x</a:t>
            </a:r>
            <a:r>
              <a:rPr lang="en-US" altLang="zh-CN" baseline="-25000" dirty="0" smtClean="0">
                <a:cs typeface="Times New Roman" pitchFamily="18" charset="0"/>
              </a:rPr>
              <a:t>2</a:t>
            </a:r>
            <a:r>
              <a:rPr lang="en-US" altLang="zh-CN" dirty="0" smtClean="0">
                <a:cs typeface="Times New Roman" pitchFamily="18" charset="0"/>
              </a:rPr>
              <a:t>,…,</a:t>
            </a:r>
            <a:r>
              <a:rPr lang="en-US" altLang="zh-CN" dirty="0" err="1" smtClean="0">
                <a:cs typeface="Times New Roman" pitchFamily="18" charset="0"/>
              </a:rPr>
              <a:t>x</a:t>
            </a:r>
            <a:r>
              <a:rPr lang="en-US" altLang="zh-CN" baseline="-25000" dirty="0" err="1" smtClean="0">
                <a:cs typeface="Times New Roman" pitchFamily="18" charset="0"/>
              </a:rPr>
              <a:t>n</a:t>
            </a:r>
            <a:r>
              <a:rPr lang="en-US" altLang="zh-CN" dirty="0" smtClean="0">
                <a:cs typeface="Times New Roman" pitchFamily="18" charset="0"/>
              </a:rPr>
              <a:t>)</a:t>
            </a:r>
            <a:endParaRPr lang="zh-CN" altLang="en-US" dirty="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139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1256372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第二节 若干数论问题概述</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14</a:t>
            </a:fld>
            <a:endParaRPr lang="en-US" altLang="zh-CN" dirty="0"/>
          </a:p>
        </p:txBody>
      </p:sp>
    </p:spTree>
    <p:extLst>
      <p:ext uri="{BB962C8B-B14F-4D97-AF65-F5344CB8AC3E}">
        <p14:creationId xmlns:p14="http://schemas.microsoft.com/office/powerpoint/2010/main" val="123202777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公</a:t>
            </a:r>
            <a:r>
              <a:rPr lang="en-US" altLang="zh-CN" dirty="0" smtClean="0"/>
              <a:t>/</a:t>
            </a:r>
            <a:r>
              <a:rPr lang="zh-CN" altLang="en-US" dirty="0" smtClean="0"/>
              <a:t>私钥生成：</a:t>
            </a:r>
            <a:endParaRPr lang="en-US" altLang="zh-CN" dirty="0" smtClean="0"/>
          </a:p>
          <a:p>
            <a:pPr lvl="1"/>
            <a:r>
              <a:rPr lang="zh-CN" altLang="en-US" dirty="0" smtClean="0"/>
              <a:t>公共参数</a:t>
            </a:r>
            <a:r>
              <a:rPr lang="en-US" altLang="zh-CN" dirty="0" smtClean="0"/>
              <a:t>n</a:t>
            </a:r>
          </a:p>
          <a:p>
            <a:pPr marL="914400" lvl="1" indent="-457200">
              <a:buFont typeface="+mj-lt"/>
              <a:buAutoNum type="arabicPeriod"/>
            </a:pPr>
            <a:r>
              <a:rPr lang="zh-CN" altLang="en-US" dirty="0" smtClean="0"/>
              <a:t>选择一个超递增序列</a:t>
            </a:r>
            <a:r>
              <a:rPr lang="en-US" altLang="zh-CN" dirty="0" smtClean="0"/>
              <a:t>(b</a:t>
            </a:r>
            <a:r>
              <a:rPr lang="en-US" altLang="zh-CN" baseline="-25000" dirty="0" smtClean="0"/>
              <a:t>1</a:t>
            </a:r>
            <a:r>
              <a:rPr lang="en-US" altLang="zh-CN" dirty="0" smtClean="0"/>
              <a:t>,b</a:t>
            </a:r>
            <a:r>
              <a:rPr lang="en-US" altLang="zh-CN" baseline="-25000" dirty="0" smtClean="0"/>
              <a:t>2</a:t>
            </a:r>
            <a:r>
              <a:rPr lang="en-US" altLang="zh-CN" dirty="0" smtClean="0"/>
              <a:t>,…,</a:t>
            </a:r>
            <a:r>
              <a:rPr lang="en-US" altLang="zh-CN" dirty="0" err="1" smtClean="0"/>
              <a:t>b</a:t>
            </a:r>
            <a:r>
              <a:rPr lang="en-US" altLang="zh-CN" baseline="-25000" dirty="0" err="1" smtClean="0"/>
              <a:t>n</a:t>
            </a:r>
            <a:r>
              <a:rPr lang="en-US" altLang="zh-CN" dirty="0" smtClean="0"/>
              <a:t>)</a:t>
            </a:r>
            <a:r>
              <a:rPr lang="zh-CN" altLang="en-US" dirty="0" smtClean="0"/>
              <a:t>和模数</a:t>
            </a:r>
            <a:r>
              <a:rPr lang="en-US" altLang="zh-CN" dirty="0" smtClean="0"/>
              <a:t>M</a:t>
            </a:r>
            <a:r>
              <a:rPr lang="zh-CN" altLang="en-US" dirty="0" smtClean="0"/>
              <a:t>，使得</a:t>
            </a:r>
            <a:r>
              <a:rPr lang="en-US" altLang="zh-CN" dirty="0" smtClean="0"/>
              <a:t>M&gt;sum(b</a:t>
            </a:r>
            <a:r>
              <a:rPr lang="en-US" altLang="zh-CN" baseline="-25000" dirty="0" smtClean="0"/>
              <a:t>i</a:t>
            </a:r>
            <a:r>
              <a:rPr lang="en-US" altLang="zh-CN" dirty="0" smtClean="0"/>
              <a:t>)</a:t>
            </a:r>
          </a:p>
          <a:p>
            <a:pPr marL="914400" lvl="1" indent="-457200">
              <a:buFont typeface="+mj-lt"/>
              <a:buAutoNum type="arabicPeriod"/>
            </a:pPr>
            <a:r>
              <a:rPr lang="zh-CN" altLang="en-US" dirty="0" smtClean="0"/>
              <a:t>随机选择一个整数</a:t>
            </a:r>
            <a:r>
              <a:rPr lang="en-US" altLang="zh-CN" dirty="0" smtClean="0"/>
              <a:t>W</a:t>
            </a:r>
            <a:r>
              <a:rPr lang="zh-CN" altLang="en-US" dirty="0" smtClean="0"/>
              <a:t>，</a:t>
            </a:r>
            <a:r>
              <a:rPr lang="en-US" altLang="zh-CN" dirty="0" smtClean="0"/>
              <a:t>1 ≤ W ≤ M-1</a:t>
            </a:r>
            <a:r>
              <a:rPr lang="zh-CN" altLang="en-US" dirty="0" smtClean="0"/>
              <a:t>，</a:t>
            </a:r>
            <a:r>
              <a:rPr lang="en-US" altLang="zh-CN" dirty="0" err="1" smtClean="0"/>
              <a:t>gcd</a:t>
            </a:r>
            <a:r>
              <a:rPr lang="en-US" altLang="zh-CN" dirty="0" smtClean="0"/>
              <a:t>(W,M)=1</a:t>
            </a:r>
          </a:p>
          <a:p>
            <a:pPr marL="914400" lvl="1" indent="-457200">
              <a:buFont typeface="+mj-lt"/>
              <a:buAutoNum type="arabicPeriod"/>
            </a:pPr>
            <a:r>
              <a:rPr lang="zh-CN" altLang="en-US" dirty="0" smtClean="0"/>
              <a:t>随机选择整数</a:t>
            </a:r>
            <a:r>
              <a:rPr lang="en-US" altLang="zh-CN" dirty="0" smtClean="0"/>
              <a:t>{1,2,…,n}</a:t>
            </a:r>
            <a:r>
              <a:rPr lang="zh-CN" altLang="en-US" dirty="0" smtClean="0"/>
              <a:t>的一个置换</a:t>
            </a:r>
            <a:r>
              <a:rPr lang="el-GR" altLang="zh-CN" dirty="0" smtClean="0">
                <a:latin typeface="Times New Roman"/>
                <a:cs typeface="Times New Roman"/>
              </a:rPr>
              <a:t>π</a:t>
            </a:r>
            <a:endParaRPr lang="en-US" altLang="zh-CN" dirty="0" smtClean="0">
              <a:latin typeface="Times New Roman"/>
              <a:cs typeface="Times New Roman"/>
            </a:endParaRPr>
          </a:p>
          <a:p>
            <a:pPr marL="914400" lvl="1" indent="-457200">
              <a:buFont typeface="+mj-lt"/>
              <a:buAutoNum type="arabicPeriod"/>
            </a:pPr>
            <a:r>
              <a:rPr lang="zh-CN" altLang="en-US" dirty="0" smtClean="0">
                <a:latin typeface="Times New Roman"/>
                <a:cs typeface="Times New Roman"/>
              </a:rPr>
              <a:t>计算</a:t>
            </a:r>
            <a:r>
              <a:rPr lang="en-US" altLang="zh-CN" dirty="0" err="1" smtClean="0">
                <a:latin typeface="Times New Roman"/>
                <a:cs typeface="Times New Roman"/>
              </a:rPr>
              <a:t>a</a:t>
            </a:r>
            <a:r>
              <a:rPr lang="en-US" altLang="zh-CN" baseline="-25000" dirty="0" err="1" smtClean="0">
                <a:latin typeface="Times New Roman"/>
                <a:cs typeface="Times New Roman"/>
              </a:rPr>
              <a:t>i</a:t>
            </a:r>
            <a:r>
              <a:rPr lang="en-US" altLang="zh-CN" dirty="0" smtClean="0">
                <a:latin typeface="Times New Roman"/>
                <a:cs typeface="Times New Roman"/>
              </a:rPr>
              <a:t>=</a:t>
            </a:r>
            <a:r>
              <a:rPr lang="en-US" altLang="zh-CN" dirty="0" err="1" smtClean="0">
                <a:latin typeface="Times New Roman"/>
                <a:cs typeface="Times New Roman"/>
              </a:rPr>
              <a:t>Wb</a:t>
            </a:r>
            <a:r>
              <a:rPr lang="el-GR" altLang="zh-CN" baseline="-25000" dirty="0" smtClean="0">
                <a:latin typeface="Times New Roman"/>
                <a:cs typeface="Times New Roman"/>
              </a:rPr>
              <a:t>π</a:t>
            </a:r>
            <a:r>
              <a:rPr lang="en-US" altLang="zh-CN" baseline="-25000" dirty="0" smtClean="0">
                <a:latin typeface="Times New Roman"/>
                <a:cs typeface="Times New Roman"/>
              </a:rPr>
              <a:t>(</a:t>
            </a:r>
            <a:r>
              <a:rPr lang="en-US" altLang="zh-CN" baseline="-25000" dirty="0" err="1" smtClean="0">
                <a:latin typeface="Times New Roman"/>
                <a:cs typeface="Times New Roman"/>
              </a:rPr>
              <a:t>i</a:t>
            </a:r>
            <a:r>
              <a:rPr lang="en-US" altLang="zh-CN" baseline="-25000" dirty="0" smtClean="0">
                <a:latin typeface="Times New Roman"/>
                <a:cs typeface="Times New Roman"/>
              </a:rPr>
              <a:t>)</a:t>
            </a:r>
            <a:r>
              <a:rPr lang="en-US" altLang="zh-CN" dirty="0" smtClean="0">
                <a:latin typeface="Times New Roman"/>
                <a:cs typeface="Times New Roman"/>
              </a:rPr>
              <a:t> mod M,  </a:t>
            </a:r>
            <a:r>
              <a:rPr lang="en-US" altLang="zh-CN" dirty="0" err="1" smtClean="0">
                <a:latin typeface="Times New Roman"/>
                <a:cs typeface="Times New Roman"/>
              </a:rPr>
              <a:t>i</a:t>
            </a:r>
            <a:r>
              <a:rPr lang="en-US" altLang="zh-CN" dirty="0" smtClean="0">
                <a:latin typeface="Times New Roman"/>
                <a:cs typeface="Times New Roman"/>
              </a:rPr>
              <a:t>=1,2,…,n</a:t>
            </a:r>
          </a:p>
          <a:p>
            <a:pPr marL="914400" lvl="1" indent="-457200">
              <a:buFont typeface="+mj-lt"/>
              <a:buAutoNum type="arabicPeriod"/>
            </a:pPr>
            <a:r>
              <a:rPr lang="zh-CN" altLang="en-US" dirty="0" smtClean="0">
                <a:latin typeface="Times New Roman"/>
                <a:cs typeface="Times New Roman"/>
              </a:rPr>
              <a:t>公钥为</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a:t>
            </a:r>
            <a:r>
              <a:rPr lang="en-US" altLang="zh-CN" baseline="-25000" dirty="0" smtClean="0"/>
              <a:t>n</a:t>
            </a:r>
            <a:r>
              <a:rPr lang="en-US" altLang="zh-CN" dirty="0" smtClean="0"/>
              <a:t>) </a:t>
            </a:r>
            <a:r>
              <a:rPr lang="zh-CN" altLang="en-US" dirty="0" smtClean="0">
                <a:latin typeface="Times New Roman"/>
                <a:cs typeface="Times New Roman"/>
              </a:rPr>
              <a:t>，私钥为</a:t>
            </a:r>
            <a:r>
              <a:rPr lang="en-US" altLang="zh-CN" dirty="0" smtClean="0">
                <a:latin typeface="Times New Roman"/>
                <a:cs typeface="Times New Roman"/>
              </a:rPr>
              <a:t>(</a:t>
            </a:r>
            <a:r>
              <a:rPr lang="el-GR" altLang="zh-CN" dirty="0" smtClean="0">
                <a:latin typeface="Times New Roman"/>
                <a:cs typeface="Times New Roman"/>
              </a:rPr>
              <a:t>π</a:t>
            </a:r>
            <a:r>
              <a:rPr lang="en-US" altLang="zh-CN" dirty="0" smtClean="0">
                <a:latin typeface="Times New Roman"/>
                <a:cs typeface="Times New Roman"/>
              </a:rPr>
              <a:t>,M,W,</a:t>
            </a:r>
            <a:r>
              <a:rPr lang="en-US" altLang="zh-CN" dirty="0" smtClean="0"/>
              <a:t> (b</a:t>
            </a:r>
            <a:r>
              <a:rPr lang="en-US" altLang="zh-CN" baseline="-25000" dirty="0" smtClean="0"/>
              <a:t>1</a:t>
            </a:r>
            <a:r>
              <a:rPr lang="en-US" altLang="zh-CN" dirty="0" smtClean="0"/>
              <a:t>,b</a:t>
            </a:r>
            <a:r>
              <a:rPr lang="en-US" altLang="zh-CN" baseline="-25000" dirty="0" smtClean="0"/>
              <a:t>2</a:t>
            </a:r>
            <a:r>
              <a:rPr lang="en-US" altLang="zh-CN" dirty="0" smtClean="0"/>
              <a:t>,…,</a:t>
            </a:r>
            <a:r>
              <a:rPr lang="en-US" altLang="zh-CN" dirty="0" err="1" smtClean="0"/>
              <a:t>b</a:t>
            </a:r>
            <a:r>
              <a:rPr lang="en-US" altLang="zh-CN" baseline="-25000" dirty="0" err="1" smtClean="0"/>
              <a:t>n</a:t>
            </a:r>
            <a:r>
              <a:rPr lang="en-US" altLang="zh-CN" dirty="0" smtClean="0"/>
              <a:t>)</a:t>
            </a:r>
            <a:r>
              <a:rPr lang="en-US" altLang="zh-CN" dirty="0" smtClean="0">
                <a:latin typeface="Times New Roman"/>
                <a:cs typeface="Times New Roman"/>
              </a:rPr>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313738484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加密：消息</a:t>
            </a:r>
            <a:r>
              <a:rPr lang="en-US" altLang="zh-CN" dirty="0" smtClean="0"/>
              <a:t>m</a:t>
            </a:r>
          </a:p>
          <a:p>
            <a:pPr marL="914400" lvl="1" indent="-457200">
              <a:buFont typeface="+mj-lt"/>
              <a:buAutoNum type="arabicPeriod"/>
            </a:pPr>
            <a:r>
              <a:rPr lang="zh-CN" altLang="en-US" dirty="0" smtClean="0"/>
              <a:t>将消息表示为二进制串，</a:t>
            </a:r>
            <a:r>
              <a:rPr lang="en-US" altLang="zh-CN" dirty="0" smtClean="0"/>
              <a:t>m=m</a:t>
            </a:r>
            <a:r>
              <a:rPr lang="en-US" altLang="zh-CN" baseline="-25000" dirty="0" smtClean="0"/>
              <a:t>1</a:t>
            </a:r>
            <a:r>
              <a:rPr lang="en-US" altLang="zh-CN" dirty="0" smtClean="0"/>
              <a:t>,m</a:t>
            </a:r>
            <a:r>
              <a:rPr lang="en-US" altLang="zh-CN" baseline="-25000" dirty="0" smtClean="0"/>
              <a:t>2</a:t>
            </a:r>
            <a:r>
              <a:rPr lang="en-US" altLang="zh-CN" dirty="0" smtClean="0"/>
              <a:t>,…,</a:t>
            </a:r>
            <a:r>
              <a:rPr lang="en-US" altLang="zh-CN" dirty="0" err="1" smtClean="0"/>
              <a:t>m</a:t>
            </a:r>
            <a:r>
              <a:rPr lang="en-US" altLang="zh-CN" baseline="-25000" dirty="0" err="1" smtClean="0"/>
              <a:t>n</a:t>
            </a:r>
            <a:endParaRPr lang="en-US" altLang="zh-CN" baseline="-25000" dirty="0" smtClean="0"/>
          </a:p>
          <a:p>
            <a:pPr marL="914400" lvl="1" indent="-457200">
              <a:buFont typeface="+mj-lt"/>
              <a:buAutoNum type="arabicPeriod"/>
            </a:pPr>
            <a:r>
              <a:rPr lang="zh-CN" altLang="en-US" dirty="0" smtClean="0"/>
              <a:t>计算</a:t>
            </a:r>
            <a:r>
              <a:rPr lang="en-US" altLang="zh-CN" dirty="0" smtClean="0"/>
              <a:t>c=m</a:t>
            </a:r>
            <a:r>
              <a:rPr lang="en-US" altLang="zh-CN" baseline="-25000" dirty="0" smtClean="0"/>
              <a:t>1</a:t>
            </a:r>
            <a:r>
              <a:rPr lang="en-US" altLang="zh-CN" dirty="0" smtClean="0"/>
              <a:t>a</a:t>
            </a:r>
            <a:r>
              <a:rPr lang="en-US" altLang="zh-CN" baseline="-25000" dirty="0" smtClean="0"/>
              <a:t>1</a:t>
            </a:r>
            <a:r>
              <a:rPr lang="en-US" altLang="zh-CN" dirty="0" smtClean="0"/>
              <a:t>+m</a:t>
            </a:r>
            <a:r>
              <a:rPr lang="en-US" altLang="zh-CN" baseline="-25000" dirty="0" smtClean="0"/>
              <a:t>2</a:t>
            </a:r>
            <a:r>
              <a:rPr lang="en-US" altLang="zh-CN" dirty="0" smtClean="0"/>
              <a:t>a</a:t>
            </a:r>
            <a:r>
              <a:rPr lang="en-US" altLang="zh-CN" baseline="-25000" dirty="0" smtClean="0"/>
              <a:t>2</a:t>
            </a:r>
            <a:r>
              <a:rPr lang="en-US" altLang="zh-CN" dirty="0" smtClean="0"/>
              <a:t>+…+</a:t>
            </a:r>
            <a:r>
              <a:rPr lang="en-US" altLang="zh-CN" dirty="0" err="1" smtClean="0"/>
              <a:t>m</a:t>
            </a:r>
            <a:r>
              <a:rPr lang="en-US" altLang="zh-CN" baseline="-25000" dirty="0" err="1" smtClean="0"/>
              <a:t>n</a:t>
            </a:r>
            <a:r>
              <a:rPr lang="en-US" altLang="zh-CN" dirty="0" err="1" smtClean="0"/>
              <a:t>a</a:t>
            </a:r>
            <a:r>
              <a:rPr lang="en-US" altLang="zh-CN" baseline="-25000" dirty="0" err="1" smtClean="0"/>
              <a:t>n</a:t>
            </a:r>
            <a:r>
              <a:rPr lang="zh-CN" altLang="en-US" dirty="0" smtClean="0"/>
              <a:t>，作为密文</a:t>
            </a:r>
            <a:endParaRPr lang="en-US" altLang="zh-CN" dirty="0" smtClean="0"/>
          </a:p>
          <a:p>
            <a:pPr lvl="1"/>
            <a:endParaRPr lang="en-US" altLang="zh-CN" dirty="0" smtClean="0"/>
          </a:p>
          <a:p>
            <a:r>
              <a:rPr lang="zh-CN" altLang="en-US" dirty="0" smtClean="0"/>
              <a:t>解密：</a:t>
            </a:r>
            <a:endParaRPr lang="en-US" altLang="zh-CN" dirty="0" smtClean="0"/>
          </a:p>
          <a:p>
            <a:pPr lvl="1"/>
            <a:r>
              <a:rPr lang="zh-CN" altLang="en-US" dirty="0" smtClean="0"/>
              <a:t>计算</a:t>
            </a:r>
            <a:r>
              <a:rPr lang="en-US" altLang="zh-CN" dirty="0" smtClean="0"/>
              <a:t>d=W</a:t>
            </a:r>
            <a:r>
              <a:rPr lang="en-US" altLang="zh-CN" baseline="30000" dirty="0" smtClean="0"/>
              <a:t>-1</a:t>
            </a:r>
            <a:r>
              <a:rPr lang="en-US" altLang="zh-CN" dirty="0" smtClean="0"/>
              <a:t>c mod M</a:t>
            </a:r>
          </a:p>
          <a:p>
            <a:pPr lvl="1"/>
            <a:r>
              <a:rPr lang="zh-CN" altLang="en-US" dirty="0" smtClean="0"/>
              <a:t>求满足</a:t>
            </a:r>
            <a:r>
              <a:rPr lang="en-US" altLang="zh-CN" dirty="0" smtClean="0"/>
              <a:t>d=r</a:t>
            </a:r>
            <a:r>
              <a:rPr lang="en-US" altLang="zh-CN" baseline="-25000" dirty="0" smtClean="0"/>
              <a:t>1</a:t>
            </a:r>
            <a:r>
              <a:rPr lang="en-US" altLang="zh-CN" dirty="0" smtClean="0"/>
              <a:t>b</a:t>
            </a:r>
            <a:r>
              <a:rPr lang="en-US" altLang="zh-CN" baseline="-25000" dirty="0" smtClean="0"/>
              <a:t>1</a:t>
            </a:r>
            <a:r>
              <a:rPr lang="en-US" altLang="zh-CN" dirty="0" smtClean="0"/>
              <a:t>+r</a:t>
            </a:r>
            <a:r>
              <a:rPr lang="en-US" altLang="zh-CN" baseline="-25000" dirty="0" smtClean="0"/>
              <a:t>2</a:t>
            </a:r>
            <a:r>
              <a:rPr lang="en-US" altLang="zh-CN" dirty="0" smtClean="0"/>
              <a:t>b</a:t>
            </a:r>
            <a:r>
              <a:rPr lang="en-US" altLang="zh-CN" baseline="-25000" dirty="0" smtClean="0"/>
              <a:t>2</a:t>
            </a:r>
            <a:r>
              <a:rPr lang="en-US" altLang="zh-CN" dirty="0" smtClean="0"/>
              <a:t>+…+</a:t>
            </a:r>
            <a:r>
              <a:rPr lang="en-US" altLang="zh-CN" dirty="0" err="1" smtClean="0"/>
              <a:t>r</a:t>
            </a:r>
            <a:r>
              <a:rPr lang="en-US" altLang="zh-CN" baseline="-25000" dirty="0" err="1" smtClean="0"/>
              <a:t>n</a:t>
            </a:r>
            <a:r>
              <a:rPr lang="en-US" altLang="zh-CN" dirty="0" err="1" smtClean="0"/>
              <a:t>b</a:t>
            </a:r>
            <a:r>
              <a:rPr lang="en-US" altLang="zh-CN" baseline="-25000" dirty="0" err="1" smtClean="0"/>
              <a:t>n</a:t>
            </a:r>
            <a:r>
              <a:rPr lang="zh-CN" altLang="en-US" dirty="0" smtClean="0"/>
              <a:t>的二进制数</a:t>
            </a:r>
            <a:r>
              <a:rPr lang="en-US" altLang="zh-CN" dirty="0" smtClean="0"/>
              <a:t>r</a:t>
            </a:r>
            <a:r>
              <a:rPr lang="en-US" altLang="zh-CN" baseline="-25000" dirty="0" smtClean="0"/>
              <a:t>1</a:t>
            </a:r>
            <a:r>
              <a:rPr lang="en-US" altLang="zh-CN" dirty="0" smtClean="0"/>
              <a:t>,r</a:t>
            </a:r>
            <a:r>
              <a:rPr lang="en-US" altLang="zh-CN" baseline="-25000" dirty="0" smtClean="0"/>
              <a:t>2</a:t>
            </a:r>
            <a:r>
              <a:rPr lang="en-US" altLang="zh-CN" dirty="0" smtClean="0"/>
              <a:t>,…,</a:t>
            </a:r>
            <a:r>
              <a:rPr lang="en-US" altLang="zh-CN" dirty="0" err="1" smtClean="0"/>
              <a:t>r</a:t>
            </a:r>
            <a:r>
              <a:rPr lang="en-US" altLang="zh-CN" baseline="-25000" dirty="0" err="1" smtClean="0"/>
              <a:t>n</a:t>
            </a:r>
            <a:endParaRPr lang="en-US" altLang="zh-CN" dirty="0" smtClean="0"/>
          </a:p>
          <a:p>
            <a:pPr lvl="1"/>
            <a:r>
              <a:rPr lang="zh-CN" altLang="en-US" dirty="0" smtClean="0"/>
              <a:t>消息比特是</a:t>
            </a:r>
            <a:r>
              <a:rPr lang="en-US" altLang="zh-CN" dirty="0" smtClean="0"/>
              <a:t>m</a:t>
            </a:r>
            <a:r>
              <a:rPr lang="en-US" altLang="zh-CN" baseline="-25000" dirty="0" smtClean="0"/>
              <a:t>i</a:t>
            </a:r>
            <a:r>
              <a:rPr lang="en-US" altLang="zh-CN" dirty="0" smtClean="0"/>
              <a:t>=r</a:t>
            </a:r>
            <a:r>
              <a:rPr lang="el-GR" altLang="zh-CN" baseline="-25000" dirty="0" smtClean="0"/>
              <a:t>π</a:t>
            </a:r>
            <a:r>
              <a:rPr lang="en-US" altLang="zh-CN" baseline="-25000" dirty="0" smtClean="0"/>
              <a:t>(</a:t>
            </a:r>
            <a:r>
              <a:rPr lang="en-US" altLang="zh-CN" baseline="-25000" dirty="0" err="1" smtClean="0"/>
              <a:t>i</a:t>
            </a:r>
            <a:r>
              <a:rPr lang="en-US" altLang="zh-CN" baseline="-25000" dirty="0" smtClean="0"/>
              <a:t>)</a:t>
            </a:r>
            <a:r>
              <a:rPr lang="en-US" altLang="zh-CN" dirty="0" smtClean="0"/>
              <a:t>,  </a:t>
            </a:r>
            <a:r>
              <a:rPr lang="en-US" altLang="zh-CN" dirty="0" err="1" smtClean="0"/>
              <a:t>i</a:t>
            </a:r>
            <a:r>
              <a:rPr lang="en-US" altLang="zh-CN" dirty="0" smtClean="0"/>
              <a:t>=1,2,…,n</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56968698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四、概率公钥密码</a:t>
            </a:r>
            <a:endParaRPr lang="zh-CN" altLang="en-US" dirty="0"/>
          </a:p>
        </p:txBody>
      </p:sp>
      <p:sp>
        <p:nvSpPr>
          <p:cNvPr id="3" name="内容占位符 2"/>
          <p:cNvSpPr>
            <a:spLocks noGrp="1"/>
          </p:cNvSpPr>
          <p:nvPr>
            <p:ph idx="1"/>
          </p:nvPr>
        </p:nvSpPr>
        <p:spPr>
          <a:xfrm>
            <a:off x="457200" y="1295400"/>
            <a:ext cx="8435280" cy="5029200"/>
          </a:xfrm>
        </p:spPr>
        <p:txBody>
          <a:bodyPr>
            <a:noAutofit/>
          </a:bodyPr>
          <a:lstStyle/>
          <a:p>
            <a:r>
              <a:rPr lang="zh-CN" altLang="en-US" dirty="0" smtClean="0"/>
              <a:t>确定性的密码体制存在缺点：</a:t>
            </a:r>
            <a:endParaRPr lang="en-US" altLang="zh-CN" dirty="0" smtClean="0"/>
          </a:p>
          <a:p>
            <a:pPr lvl="1"/>
            <a:r>
              <a:rPr lang="zh-CN" altLang="en-US" dirty="0" smtClean="0"/>
              <a:t>密码体制对消息空间的所有概率分布未必是安全的</a:t>
            </a:r>
            <a:endParaRPr lang="en-US" altLang="zh-CN" dirty="0" smtClean="0"/>
          </a:p>
          <a:p>
            <a:pPr lvl="2"/>
            <a:r>
              <a:rPr lang="zh-CN" altLang="en-US" dirty="0" smtClean="0"/>
              <a:t>例如：</a:t>
            </a:r>
            <a:r>
              <a:rPr lang="en-US" altLang="zh-CN" dirty="0" smtClean="0"/>
              <a:t>RSA</a:t>
            </a:r>
            <a:r>
              <a:rPr lang="zh-CN" altLang="en-US" dirty="0" smtClean="0"/>
              <a:t>中，消息</a:t>
            </a:r>
            <a:r>
              <a:rPr lang="en-US" altLang="zh-CN" dirty="0" smtClean="0"/>
              <a:t>0</a:t>
            </a:r>
            <a:r>
              <a:rPr lang="zh-CN" altLang="en-US" dirty="0" smtClean="0"/>
              <a:t>或</a:t>
            </a:r>
            <a:r>
              <a:rPr lang="en-US" altLang="zh-CN" dirty="0" smtClean="0"/>
              <a:t>1</a:t>
            </a:r>
            <a:r>
              <a:rPr lang="zh-CN" altLang="en-US" dirty="0" smtClean="0"/>
              <a:t>总是加密成其本身</a:t>
            </a:r>
            <a:endParaRPr lang="en-US" altLang="zh-CN" dirty="0" smtClean="0"/>
          </a:p>
          <a:p>
            <a:pPr lvl="1"/>
            <a:r>
              <a:rPr lang="zh-CN" altLang="en-US" dirty="0" smtClean="0"/>
              <a:t>同一消息发送两次时，密文重复，容易被检测</a:t>
            </a:r>
            <a:endParaRPr lang="en-US" altLang="zh-CN" dirty="0" smtClean="0"/>
          </a:p>
          <a:p>
            <a:pPr lvl="1"/>
            <a:r>
              <a:rPr lang="zh-CN" altLang="en-US" dirty="0" smtClean="0"/>
              <a:t>有利于密码分析</a:t>
            </a:r>
            <a:endParaRPr lang="en-US" altLang="zh-CN" dirty="0" smtClean="0"/>
          </a:p>
          <a:p>
            <a:pPr lvl="2"/>
            <a:endParaRPr lang="en-US" altLang="zh-CN" dirty="0" smtClean="0"/>
          </a:p>
          <a:p>
            <a:r>
              <a:rPr lang="zh-CN" altLang="en-US" dirty="0" smtClean="0"/>
              <a:t>概率密码利用随机性得到一个可证的高强度安全性</a:t>
            </a:r>
            <a:endParaRPr lang="en-US" altLang="zh-CN" dirty="0" smtClean="0"/>
          </a:p>
          <a:p>
            <a:pPr lvl="2"/>
            <a:endParaRPr lang="en-US" altLang="zh-CN" dirty="0" smtClean="0"/>
          </a:p>
          <a:p>
            <a:r>
              <a:rPr lang="zh-CN" altLang="en-US" dirty="0" smtClean="0"/>
              <a:t>在对称密码体制中实现概率密码</a:t>
            </a:r>
            <a:r>
              <a:rPr lang="en-US" altLang="zh-CN" dirty="0" smtClean="0"/>
              <a:t>:</a:t>
            </a:r>
          </a:p>
          <a:p>
            <a:pPr lvl="1"/>
            <a:r>
              <a:rPr lang="zh-CN" altLang="en-US" dirty="0" smtClean="0"/>
              <a:t>在消息中嵌入随机数</a:t>
            </a:r>
            <a:endParaRPr lang="en-US" altLang="zh-CN" dirty="0" smtClean="0"/>
          </a:p>
          <a:p>
            <a:pPr lvl="1"/>
            <a:r>
              <a:rPr lang="zh-CN" altLang="en-US" dirty="0" smtClean="0"/>
              <a:t>通过可逆变换使得该随机数影响到所有比特位</a:t>
            </a:r>
            <a:endParaRPr lang="en-US" altLang="zh-CN" dirty="0" smtClean="0"/>
          </a:p>
          <a:p>
            <a:pPr lvl="1"/>
            <a:r>
              <a:rPr lang="zh-CN" altLang="en-US" dirty="0" smtClean="0"/>
              <a:t>加密</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185131641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Blum-</a:t>
            </a:r>
            <a:r>
              <a:rPr lang="en-US" altLang="zh-CN" dirty="0" err="1" smtClean="0"/>
              <a:t>Goldwasser</a:t>
            </a:r>
            <a:r>
              <a:rPr lang="zh-CN" altLang="en-US" dirty="0" smtClean="0"/>
              <a:t>概率加密</a:t>
            </a:r>
            <a:endParaRPr lang="zh-CN" altLang="en-US" dirty="0"/>
          </a:p>
        </p:txBody>
      </p:sp>
      <p:sp>
        <p:nvSpPr>
          <p:cNvPr id="3" name="内容占位符 2"/>
          <p:cNvSpPr>
            <a:spLocks noGrp="1"/>
          </p:cNvSpPr>
          <p:nvPr>
            <p:ph idx="1"/>
          </p:nvPr>
        </p:nvSpPr>
        <p:spPr/>
        <p:txBody>
          <a:bodyPr/>
          <a:lstStyle/>
          <a:p>
            <a:r>
              <a:rPr lang="zh-CN" altLang="en-US" dirty="0" smtClean="0"/>
              <a:t>是已知的最有效的概率加密方案</a:t>
            </a:r>
            <a:endParaRPr lang="en-US" altLang="zh-CN" dirty="0" smtClean="0"/>
          </a:p>
          <a:p>
            <a:pPr lvl="1"/>
            <a:r>
              <a:rPr lang="zh-CN" altLang="en-US" dirty="0" smtClean="0"/>
              <a:t>在速度和消息扩展方面可以与</a:t>
            </a:r>
            <a:r>
              <a:rPr lang="en-US" altLang="zh-CN" dirty="0" smtClean="0"/>
              <a:t>RSA</a:t>
            </a:r>
            <a:r>
              <a:rPr lang="zh-CN" altLang="en-US" dirty="0" smtClean="0"/>
              <a:t>相比</a:t>
            </a:r>
            <a:endParaRPr lang="en-US" altLang="zh-CN" dirty="0" smtClean="0"/>
          </a:p>
          <a:p>
            <a:pPr lvl="1"/>
            <a:r>
              <a:rPr lang="zh-CN" altLang="en-US" dirty="0" smtClean="0"/>
              <a:t>若大数分解是困难的，则它是理想安全的</a:t>
            </a:r>
            <a:endParaRPr lang="en-US" altLang="zh-CN" dirty="0" smtClean="0"/>
          </a:p>
          <a:p>
            <a:pPr lvl="1"/>
            <a:r>
              <a:rPr lang="zh-CN" altLang="en-US" dirty="0" smtClean="0"/>
              <a:t>易受选择密文攻击，在实际应用中受限</a:t>
            </a:r>
            <a:endParaRPr lang="en-US" altLang="zh-CN" dirty="0" smtClean="0"/>
          </a:p>
          <a:p>
            <a:pPr lvl="1"/>
            <a:endParaRPr lang="en-US" altLang="zh-CN" dirty="0" smtClean="0"/>
          </a:p>
          <a:p>
            <a:r>
              <a:rPr lang="zh-CN" altLang="en-US" dirty="0" smtClean="0"/>
              <a:t>密钥生成：</a:t>
            </a:r>
            <a:endParaRPr lang="en-US" altLang="zh-CN" dirty="0" smtClean="0"/>
          </a:p>
          <a:p>
            <a:pPr lvl="1"/>
            <a:r>
              <a:rPr lang="zh-CN" altLang="en-US" dirty="0" smtClean="0"/>
              <a:t>随机选择两个大素数</a:t>
            </a:r>
            <a:r>
              <a:rPr lang="en-US" altLang="zh-CN" dirty="0" err="1" smtClean="0"/>
              <a:t>p,q</a:t>
            </a:r>
            <a:r>
              <a:rPr lang="zh-CN" altLang="en-US" dirty="0" smtClean="0"/>
              <a:t>，</a:t>
            </a:r>
            <a:r>
              <a:rPr lang="en-US" altLang="zh-CN" dirty="0" smtClean="0"/>
              <a:t>p ≡ q ≡ 3 mod 4</a:t>
            </a:r>
          </a:p>
          <a:p>
            <a:pPr lvl="1"/>
            <a:r>
              <a:rPr lang="zh-CN" altLang="en-US" dirty="0" smtClean="0"/>
              <a:t>计算</a:t>
            </a:r>
            <a:r>
              <a:rPr lang="en-US" altLang="zh-CN" dirty="0" smtClean="0"/>
              <a:t>n=</a:t>
            </a:r>
            <a:r>
              <a:rPr lang="en-US" altLang="zh-CN" dirty="0" err="1" smtClean="0"/>
              <a:t>pq</a:t>
            </a:r>
            <a:endParaRPr lang="en-US" altLang="zh-CN" dirty="0" smtClean="0"/>
          </a:p>
          <a:p>
            <a:pPr lvl="1"/>
            <a:r>
              <a:rPr lang="zh-CN" altLang="en-US" dirty="0" smtClean="0"/>
              <a:t>用扩展欧几里得算法计算整数</a:t>
            </a:r>
            <a:r>
              <a:rPr lang="en-US" altLang="zh-CN" dirty="0" smtClean="0"/>
              <a:t>a</a:t>
            </a:r>
            <a:r>
              <a:rPr lang="zh-CN" altLang="en-US" dirty="0" smtClean="0"/>
              <a:t>和</a:t>
            </a:r>
            <a:r>
              <a:rPr lang="en-US" altLang="zh-CN" dirty="0" smtClean="0"/>
              <a:t>b</a:t>
            </a:r>
            <a:r>
              <a:rPr lang="zh-CN" altLang="en-US" dirty="0" smtClean="0"/>
              <a:t>，使得</a:t>
            </a:r>
            <a:r>
              <a:rPr lang="en-US" altLang="zh-CN" dirty="0" err="1" smtClean="0"/>
              <a:t>ap+bq</a:t>
            </a:r>
            <a:r>
              <a:rPr lang="en-US" altLang="zh-CN" dirty="0" smtClean="0"/>
              <a:t>=1</a:t>
            </a:r>
          </a:p>
          <a:p>
            <a:pPr lvl="1"/>
            <a:r>
              <a:rPr lang="zh-CN" altLang="en-US" dirty="0" smtClean="0"/>
              <a:t>公钥是</a:t>
            </a:r>
            <a:r>
              <a:rPr lang="en-US" altLang="zh-CN" dirty="0" smtClean="0"/>
              <a:t>n</a:t>
            </a:r>
            <a:r>
              <a:rPr lang="zh-CN" altLang="en-US" dirty="0" smtClean="0"/>
              <a:t>，私钥是</a:t>
            </a:r>
            <a:r>
              <a:rPr lang="en-US" altLang="zh-CN" dirty="0" smtClean="0"/>
              <a:t>(</a:t>
            </a:r>
            <a:r>
              <a:rPr lang="en-US" altLang="zh-CN" dirty="0" err="1" smtClean="0"/>
              <a:t>p,q,a,b</a:t>
            </a:r>
            <a:r>
              <a:rPr lang="en-US"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36795762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Blum-</a:t>
            </a:r>
            <a:r>
              <a:rPr lang="en-US" altLang="zh-CN" dirty="0" err="1" smtClean="0"/>
              <a:t>Goldwasser</a:t>
            </a:r>
            <a:r>
              <a:rPr lang="zh-CN" altLang="en-US" dirty="0" smtClean="0"/>
              <a:t>概率密码</a:t>
            </a:r>
            <a:endParaRPr lang="en-US" dirty="0"/>
          </a:p>
        </p:txBody>
      </p:sp>
      <p:sp>
        <p:nvSpPr>
          <p:cNvPr id="3" name="内容占位符 2"/>
          <p:cNvSpPr>
            <a:spLocks noGrp="1"/>
          </p:cNvSpPr>
          <p:nvPr>
            <p:ph idx="1"/>
          </p:nvPr>
        </p:nvSpPr>
        <p:spPr/>
        <p:txBody>
          <a:bodyPr/>
          <a:lstStyle/>
          <a:p>
            <a:r>
              <a:rPr lang="zh-CN" altLang="en-US" dirty="0" smtClean="0"/>
              <a:t>加密：</a:t>
            </a:r>
            <a:r>
              <a:rPr lang="en-US" altLang="zh-CN" dirty="0" smtClean="0"/>
              <a:t>n</a:t>
            </a:r>
            <a:r>
              <a:rPr lang="zh-CN" altLang="en-US" dirty="0" smtClean="0"/>
              <a:t>为接收方公钥</a:t>
            </a:r>
            <a:endParaRPr lang="en-US" altLang="zh-CN" dirty="0" smtClean="0"/>
          </a:p>
          <a:p>
            <a:pPr marL="914400" lvl="1" indent="-457200">
              <a:buFont typeface="+mj-lt"/>
              <a:buAutoNum type="arabicPeriod"/>
            </a:pPr>
            <a:r>
              <a:rPr lang="zh-CN" altLang="en-US" dirty="0" smtClean="0"/>
              <a:t>令</a:t>
            </a:r>
            <a:r>
              <a:rPr lang="en-US" altLang="zh-CN" dirty="0" smtClean="0"/>
              <a:t>k=</a:t>
            </a:r>
            <a:r>
              <a:rPr lang="zh-CN" altLang="en-US" dirty="0" smtClean="0">
                <a:ea typeface="宋体"/>
                <a:cs typeface="Times New Roman" pitchFamily="18" charset="0"/>
                <a:sym typeface="Symbol"/>
              </a:rPr>
              <a:t></a:t>
            </a:r>
            <a:r>
              <a:rPr lang="en-US" altLang="zh-CN" dirty="0" smtClean="0">
                <a:ea typeface="宋体"/>
                <a:cs typeface="Times New Roman" pitchFamily="18" charset="0"/>
                <a:sym typeface="Symbol"/>
              </a:rPr>
              <a:t>log</a:t>
            </a:r>
            <a:r>
              <a:rPr lang="en-US" altLang="zh-CN" baseline="-25000" dirty="0" smtClean="0">
                <a:ea typeface="宋体"/>
                <a:cs typeface="Times New Roman" pitchFamily="18" charset="0"/>
                <a:sym typeface="Symbol"/>
              </a:rPr>
              <a:t>2</a:t>
            </a:r>
            <a:r>
              <a:rPr lang="en-US" altLang="zh-CN" dirty="0" smtClean="0">
                <a:ea typeface="宋体"/>
                <a:cs typeface="Times New Roman" pitchFamily="18" charset="0"/>
                <a:sym typeface="Symbol"/>
              </a:rPr>
              <a:t>n</a:t>
            </a:r>
            <a:r>
              <a:rPr lang="zh-CN" altLang="en-US" dirty="0" smtClean="0">
                <a:ea typeface="宋体"/>
                <a:cs typeface="Times New Roman" pitchFamily="18" charset="0"/>
                <a:sym typeface="Symbol"/>
              </a:rPr>
              <a:t></a:t>
            </a:r>
            <a:r>
              <a:rPr lang="en-US" altLang="zh-CN" dirty="0" smtClean="0">
                <a:ea typeface="宋体"/>
                <a:cs typeface="Times New Roman" pitchFamily="18" charset="0"/>
                <a:sym typeface="Symbol"/>
              </a:rPr>
              <a:t>, h=</a:t>
            </a:r>
            <a:r>
              <a:rPr lang="zh-CN" altLang="en-US" dirty="0" smtClean="0">
                <a:ea typeface="宋体"/>
                <a:cs typeface="Times New Roman" pitchFamily="18" charset="0"/>
                <a:sym typeface="Symbol"/>
              </a:rPr>
              <a:t></a:t>
            </a:r>
            <a:r>
              <a:rPr lang="en-US" altLang="zh-CN" dirty="0" smtClean="0">
                <a:ea typeface="宋体"/>
                <a:cs typeface="Times New Roman" pitchFamily="18" charset="0"/>
                <a:sym typeface="Symbol"/>
              </a:rPr>
              <a:t>log</a:t>
            </a:r>
            <a:r>
              <a:rPr lang="en-US" altLang="zh-CN" baseline="-25000" dirty="0" smtClean="0">
                <a:ea typeface="宋体"/>
                <a:cs typeface="Times New Roman" pitchFamily="18" charset="0"/>
                <a:sym typeface="Symbol"/>
              </a:rPr>
              <a:t>2</a:t>
            </a:r>
            <a:r>
              <a:rPr lang="en-US" altLang="zh-CN" dirty="0" smtClean="0">
                <a:ea typeface="宋体"/>
                <a:cs typeface="Times New Roman" pitchFamily="18" charset="0"/>
                <a:sym typeface="Symbol"/>
              </a:rPr>
              <a:t>k</a:t>
            </a:r>
            <a:r>
              <a:rPr lang="zh-CN" altLang="en-US" dirty="0" smtClean="0">
                <a:ea typeface="宋体"/>
                <a:cs typeface="Times New Roman" pitchFamily="18" charset="0"/>
                <a:sym typeface="Symbol"/>
              </a:rPr>
              <a:t></a:t>
            </a:r>
            <a:r>
              <a:rPr lang="zh-CN" altLang="en-US" dirty="0" smtClean="0">
                <a:latin typeface="仿宋_GB2312" pitchFamily="49" charset="-122"/>
                <a:cs typeface="Times New Roman" pitchFamily="18" charset="0"/>
                <a:sym typeface="Symbol"/>
              </a:rPr>
              <a:t>，将消息表示为长度为</a:t>
            </a:r>
            <a:r>
              <a:rPr lang="en-US" altLang="zh-CN" dirty="0" smtClean="0">
                <a:latin typeface="仿宋_GB2312" pitchFamily="49" charset="-122"/>
                <a:cs typeface="Times New Roman" pitchFamily="18" charset="0"/>
                <a:sym typeface="Symbol"/>
              </a:rPr>
              <a:t>t</a:t>
            </a:r>
            <a:r>
              <a:rPr lang="zh-CN" altLang="en-US" dirty="0" smtClean="0">
                <a:latin typeface="仿宋_GB2312" pitchFamily="49" charset="-122"/>
                <a:cs typeface="Times New Roman" pitchFamily="18" charset="0"/>
                <a:sym typeface="Symbol"/>
              </a:rPr>
              <a:t>的串</a:t>
            </a:r>
            <a:r>
              <a:rPr lang="en-US" altLang="zh-CN" dirty="0" smtClean="0">
                <a:cs typeface="Times New Roman" pitchFamily="18" charset="0"/>
                <a:sym typeface="Symbol"/>
              </a:rPr>
              <a:t>m=m</a:t>
            </a:r>
            <a:r>
              <a:rPr lang="en-US" altLang="zh-CN" baseline="-25000" dirty="0" smtClean="0">
                <a:cs typeface="Times New Roman" pitchFamily="18" charset="0"/>
                <a:sym typeface="Symbol"/>
              </a:rPr>
              <a:t>1</a:t>
            </a:r>
            <a:r>
              <a:rPr lang="en-US" altLang="zh-CN" dirty="0" smtClean="0">
                <a:cs typeface="Times New Roman" pitchFamily="18" charset="0"/>
                <a:sym typeface="Symbol"/>
              </a:rPr>
              <a:t>m</a:t>
            </a:r>
            <a:r>
              <a:rPr lang="en-US" altLang="zh-CN" baseline="-25000" dirty="0" smtClean="0">
                <a:cs typeface="Times New Roman" pitchFamily="18" charset="0"/>
                <a:sym typeface="Symbol"/>
              </a:rPr>
              <a:t>2</a:t>
            </a:r>
            <a:r>
              <a:rPr lang="en-US" altLang="zh-CN" dirty="0" smtClean="0">
                <a:cs typeface="Times New Roman" pitchFamily="18" charset="0"/>
                <a:sym typeface="Symbol"/>
              </a:rPr>
              <a:t>…</a:t>
            </a:r>
            <a:r>
              <a:rPr lang="en-US" altLang="zh-CN" dirty="0" err="1" smtClean="0">
                <a:cs typeface="Times New Roman" pitchFamily="18" charset="0"/>
                <a:sym typeface="Symbol"/>
              </a:rPr>
              <a:t>m</a:t>
            </a:r>
            <a:r>
              <a:rPr lang="en-US" altLang="zh-CN" baseline="-25000" dirty="0" err="1" smtClean="0">
                <a:cs typeface="Times New Roman" pitchFamily="18" charset="0"/>
                <a:sym typeface="Symbol"/>
              </a:rPr>
              <a:t>t</a:t>
            </a:r>
            <a:r>
              <a:rPr lang="zh-CN" altLang="en-US" dirty="0" smtClean="0">
                <a:cs typeface="Times New Roman" pitchFamily="18" charset="0"/>
                <a:sym typeface="Symbol"/>
              </a:rPr>
              <a:t>，其中</a:t>
            </a:r>
            <a:r>
              <a:rPr lang="en-US" altLang="zh-CN" dirty="0" smtClean="0">
                <a:cs typeface="Times New Roman" pitchFamily="18" charset="0"/>
                <a:sym typeface="Symbol"/>
              </a:rPr>
              <a:t>m</a:t>
            </a:r>
            <a:r>
              <a:rPr lang="en-US" altLang="zh-CN" baseline="-25000" dirty="0" smtClean="0">
                <a:cs typeface="Times New Roman" pitchFamily="18" charset="0"/>
                <a:sym typeface="Symbol"/>
              </a:rPr>
              <a:t>i</a:t>
            </a:r>
            <a:r>
              <a:rPr lang="zh-CN" altLang="en-US" dirty="0" smtClean="0">
                <a:cs typeface="Times New Roman" pitchFamily="18" charset="0"/>
                <a:sym typeface="Symbol"/>
              </a:rPr>
              <a:t>是长度为</a:t>
            </a:r>
            <a:r>
              <a:rPr lang="en-US" altLang="zh-CN" dirty="0" smtClean="0">
                <a:cs typeface="Times New Roman" pitchFamily="18" charset="0"/>
                <a:sym typeface="Symbol"/>
              </a:rPr>
              <a:t>h</a:t>
            </a:r>
            <a:r>
              <a:rPr lang="zh-CN" altLang="en-US" dirty="0" smtClean="0">
                <a:cs typeface="Times New Roman" pitchFamily="18" charset="0"/>
                <a:sym typeface="Symbol"/>
              </a:rPr>
              <a:t>的二进制串</a:t>
            </a:r>
            <a:endParaRPr lang="en-US" altLang="zh-CN" dirty="0" smtClean="0">
              <a:cs typeface="Times New Roman" pitchFamily="18" charset="0"/>
              <a:sym typeface="Symbol"/>
            </a:endParaRPr>
          </a:p>
          <a:p>
            <a:pPr marL="914400" lvl="1" indent="-457200">
              <a:buFont typeface="+mj-lt"/>
              <a:buAutoNum type="arabicPeriod"/>
            </a:pPr>
            <a:r>
              <a:rPr lang="zh-CN" altLang="en-US" dirty="0" smtClean="0">
                <a:cs typeface="Times New Roman" pitchFamily="18" charset="0"/>
                <a:sym typeface="Symbol"/>
              </a:rPr>
              <a:t>用</a:t>
            </a:r>
            <a:r>
              <a:rPr lang="en-US" altLang="zh-CN" dirty="0" smtClean="0">
                <a:cs typeface="Times New Roman" pitchFamily="18" charset="0"/>
                <a:sym typeface="Symbol"/>
              </a:rPr>
              <a:t>BBS</a:t>
            </a:r>
            <a:r>
              <a:rPr lang="zh-CN" altLang="en-US" dirty="0" smtClean="0">
                <a:cs typeface="Times New Roman" pitchFamily="18" charset="0"/>
                <a:sym typeface="Symbol"/>
              </a:rPr>
              <a:t>生成器产生密钥流加密</a:t>
            </a:r>
            <a:r>
              <a:rPr lang="en-US" altLang="zh-CN" dirty="0" smtClean="0">
                <a:cs typeface="Times New Roman" pitchFamily="18" charset="0"/>
                <a:sym typeface="Symbol"/>
              </a:rPr>
              <a:t>m</a:t>
            </a:r>
            <a:r>
              <a:rPr lang="zh-CN" altLang="en-US" dirty="0" smtClean="0">
                <a:cs typeface="Times New Roman" pitchFamily="18" charset="0"/>
                <a:sym typeface="Symbol"/>
              </a:rPr>
              <a:t>。随机选择</a:t>
            </a:r>
            <a:r>
              <a:rPr lang="en-US" altLang="zh-CN" dirty="0" smtClean="0">
                <a:cs typeface="Times New Roman" pitchFamily="18" charset="0"/>
                <a:sym typeface="Symbol"/>
              </a:rPr>
              <a:t>r</a:t>
            </a:r>
            <a:r>
              <a:rPr lang="zh-CN" altLang="en-US" dirty="0" smtClean="0">
                <a:cs typeface="Times New Roman" pitchFamily="18" charset="0"/>
                <a:sym typeface="Symbol"/>
              </a:rPr>
              <a:t>，并计算</a:t>
            </a:r>
            <a:r>
              <a:rPr lang="en-US" altLang="zh-CN" dirty="0" smtClean="0">
                <a:cs typeface="Times New Roman" pitchFamily="18" charset="0"/>
                <a:sym typeface="Symbol"/>
              </a:rPr>
              <a:t>x</a:t>
            </a:r>
            <a:r>
              <a:rPr lang="en-US" altLang="zh-CN" baseline="-25000" dirty="0" smtClean="0">
                <a:cs typeface="Times New Roman" pitchFamily="18" charset="0"/>
                <a:sym typeface="Symbol"/>
              </a:rPr>
              <a:t>0</a:t>
            </a:r>
            <a:r>
              <a:rPr lang="en-US" altLang="zh-CN" dirty="0" smtClean="0">
                <a:cs typeface="Times New Roman" pitchFamily="18" charset="0"/>
                <a:sym typeface="Symbol"/>
              </a:rPr>
              <a:t>=r</a:t>
            </a:r>
            <a:r>
              <a:rPr lang="en-US" altLang="zh-CN" sz="2000" baseline="30000" dirty="0" smtClean="0">
                <a:cs typeface="Times New Roman" pitchFamily="18" charset="0"/>
                <a:sym typeface="Symbol"/>
              </a:rPr>
              <a:t>2</a:t>
            </a:r>
            <a:r>
              <a:rPr lang="en-US" altLang="zh-CN" dirty="0" smtClean="0">
                <a:cs typeface="Times New Roman" pitchFamily="18" charset="0"/>
                <a:sym typeface="Symbol"/>
              </a:rPr>
              <a:t> mod n</a:t>
            </a:r>
          </a:p>
          <a:p>
            <a:pPr marL="914400" lvl="1" indent="-457200">
              <a:buFont typeface="+mj-lt"/>
              <a:buAutoNum type="arabicPeriod"/>
            </a:pPr>
            <a:r>
              <a:rPr lang="zh-CN" altLang="en-US" dirty="0" smtClean="0">
                <a:cs typeface="Times New Roman" pitchFamily="18" charset="0"/>
                <a:sym typeface="Symbol"/>
              </a:rPr>
              <a:t>对</a:t>
            </a:r>
            <a:r>
              <a:rPr lang="en-US" altLang="zh-CN" dirty="0" err="1" smtClean="0">
                <a:cs typeface="Times New Roman" pitchFamily="18" charset="0"/>
                <a:sym typeface="Symbol"/>
              </a:rPr>
              <a:t>i</a:t>
            </a:r>
            <a:r>
              <a:rPr lang="en-US" altLang="zh-CN" dirty="0" smtClean="0">
                <a:cs typeface="Times New Roman" pitchFamily="18" charset="0"/>
                <a:sym typeface="Symbol"/>
              </a:rPr>
              <a:t>=1…t</a:t>
            </a:r>
            <a:r>
              <a:rPr lang="zh-CN" altLang="en-US" dirty="0" smtClean="0">
                <a:cs typeface="Times New Roman" pitchFamily="18" charset="0"/>
                <a:sym typeface="Symbol"/>
              </a:rPr>
              <a:t>执行：</a:t>
            </a:r>
            <a:endParaRPr lang="en-US" altLang="zh-CN" dirty="0" smtClean="0">
              <a:cs typeface="Times New Roman" pitchFamily="18" charset="0"/>
              <a:sym typeface="Symbol"/>
            </a:endParaRPr>
          </a:p>
          <a:p>
            <a:pPr marL="1371600" lvl="2" indent="-457200">
              <a:buFont typeface="+mj-lt"/>
              <a:buAutoNum type="alphaLcParenR"/>
            </a:pPr>
            <a:r>
              <a:rPr lang="zh-CN" altLang="en-US" sz="2400" dirty="0" smtClean="0">
                <a:cs typeface="Times New Roman" pitchFamily="18" charset="0"/>
                <a:sym typeface="Symbol"/>
              </a:rPr>
              <a:t>计算</a:t>
            </a:r>
            <a:r>
              <a:rPr lang="en-US" altLang="zh-CN" sz="2400" dirty="0" smtClean="0">
                <a:cs typeface="Times New Roman" pitchFamily="18" charset="0"/>
                <a:sym typeface="Symbol"/>
              </a:rPr>
              <a:t>x</a:t>
            </a:r>
            <a:r>
              <a:rPr lang="en-US" altLang="zh-CN" sz="2400" baseline="-25000" dirty="0" smtClean="0">
                <a:cs typeface="Times New Roman" pitchFamily="18" charset="0"/>
                <a:sym typeface="Symbol"/>
              </a:rPr>
              <a:t>i</a:t>
            </a:r>
            <a:r>
              <a:rPr lang="en-US" altLang="zh-CN" sz="2400" dirty="0" smtClean="0">
                <a:cs typeface="Times New Roman" pitchFamily="18" charset="0"/>
                <a:sym typeface="Symbol"/>
              </a:rPr>
              <a:t>=x</a:t>
            </a:r>
            <a:r>
              <a:rPr lang="en-US" altLang="zh-CN" sz="2400" baseline="-25000" dirty="0" smtClean="0">
                <a:cs typeface="Times New Roman" pitchFamily="18" charset="0"/>
                <a:sym typeface="Symbol"/>
              </a:rPr>
              <a:t>i-1</a:t>
            </a:r>
            <a:r>
              <a:rPr lang="en-US" altLang="zh-CN" sz="2400" baseline="30000" dirty="0" smtClean="0">
                <a:cs typeface="Times New Roman" pitchFamily="18" charset="0"/>
                <a:sym typeface="Symbol"/>
              </a:rPr>
              <a:t>2</a:t>
            </a:r>
            <a:r>
              <a:rPr lang="en-US" altLang="zh-CN" sz="2400" dirty="0" smtClean="0">
                <a:cs typeface="Times New Roman" pitchFamily="18" charset="0"/>
                <a:sym typeface="Symbol"/>
              </a:rPr>
              <a:t> mod n</a:t>
            </a:r>
          </a:p>
          <a:p>
            <a:pPr marL="1371600" lvl="2" indent="-457200">
              <a:buFont typeface="+mj-lt"/>
              <a:buAutoNum type="alphaLcParenR"/>
            </a:pPr>
            <a:r>
              <a:rPr lang="zh-CN" altLang="en-US" sz="2400" dirty="0" smtClean="0">
                <a:cs typeface="Times New Roman" pitchFamily="18" charset="0"/>
              </a:rPr>
              <a:t>记</a:t>
            </a:r>
            <a:r>
              <a:rPr lang="en-US" altLang="zh-CN" sz="2400" dirty="0" smtClean="0">
                <a:cs typeface="Times New Roman" pitchFamily="18" charset="0"/>
              </a:rPr>
              <a:t>p</a:t>
            </a:r>
            <a:r>
              <a:rPr lang="en-US" altLang="zh-CN" sz="2400" baseline="-25000" dirty="0" smtClean="0">
                <a:cs typeface="Times New Roman" pitchFamily="18" charset="0"/>
                <a:sym typeface="Symbol"/>
              </a:rPr>
              <a:t>i</a:t>
            </a:r>
            <a:r>
              <a:rPr lang="zh-CN" altLang="en-US" sz="2400" dirty="0" smtClean="0">
                <a:cs typeface="Times New Roman" pitchFamily="18" charset="0"/>
              </a:rPr>
              <a:t>为</a:t>
            </a:r>
            <a:r>
              <a:rPr lang="en-US" altLang="zh-CN" sz="2400" dirty="0" smtClean="0">
                <a:cs typeface="Times New Roman" pitchFamily="18" charset="0"/>
              </a:rPr>
              <a:t>x</a:t>
            </a:r>
            <a:r>
              <a:rPr lang="en-US" altLang="zh-CN" sz="2400" baseline="-25000" dirty="0" smtClean="0">
                <a:cs typeface="Times New Roman" pitchFamily="18" charset="0"/>
                <a:sym typeface="Symbol"/>
              </a:rPr>
              <a:t>i</a:t>
            </a:r>
            <a:r>
              <a:rPr lang="zh-CN" altLang="en-US" sz="2400" dirty="0" smtClean="0">
                <a:cs typeface="Times New Roman" pitchFamily="18" charset="0"/>
              </a:rPr>
              <a:t>的最低</a:t>
            </a:r>
            <a:r>
              <a:rPr lang="en-US" altLang="zh-CN" sz="2400" dirty="0" smtClean="0">
                <a:cs typeface="Times New Roman" pitchFamily="18" charset="0"/>
              </a:rPr>
              <a:t>h</a:t>
            </a:r>
            <a:r>
              <a:rPr lang="zh-CN" altLang="en-US" sz="2400" dirty="0" smtClean="0">
                <a:cs typeface="Times New Roman" pitchFamily="18" charset="0"/>
              </a:rPr>
              <a:t>位比特</a:t>
            </a:r>
            <a:endParaRPr lang="en-US" altLang="zh-CN" sz="2400" dirty="0" smtClean="0">
              <a:cs typeface="Times New Roman" pitchFamily="18" charset="0"/>
            </a:endParaRPr>
          </a:p>
          <a:p>
            <a:pPr marL="1371600" lvl="2" indent="-457200">
              <a:buFont typeface="+mj-lt"/>
              <a:buAutoNum type="alphaLcParenR"/>
            </a:pPr>
            <a:r>
              <a:rPr lang="zh-CN" altLang="en-US" sz="2400" dirty="0" smtClean="0">
                <a:cs typeface="Times New Roman" pitchFamily="18" charset="0"/>
              </a:rPr>
              <a:t>计算</a:t>
            </a:r>
            <a:r>
              <a:rPr lang="en-US" altLang="zh-CN" sz="2400" dirty="0" err="1" smtClean="0">
                <a:cs typeface="Times New Roman" pitchFamily="18" charset="0"/>
              </a:rPr>
              <a:t>c</a:t>
            </a:r>
            <a:r>
              <a:rPr lang="en-US" altLang="zh-CN" sz="2400" baseline="-25000" dirty="0" err="1" smtClean="0">
                <a:cs typeface="Times New Roman" pitchFamily="18" charset="0"/>
                <a:sym typeface="Symbol"/>
              </a:rPr>
              <a:t>i</a:t>
            </a:r>
            <a:r>
              <a:rPr lang="en-US" altLang="zh-CN" sz="2400" dirty="0" smtClean="0">
                <a:cs typeface="Times New Roman" pitchFamily="18" charset="0"/>
              </a:rPr>
              <a:t>=</a:t>
            </a:r>
            <a:r>
              <a:rPr lang="en-US" altLang="zh-CN" sz="2400" dirty="0" err="1" smtClean="0">
                <a:cs typeface="Times New Roman" pitchFamily="18" charset="0"/>
              </a:rPr>
              <a:t>p</a:t>
            </a:r>
            <a:r>
              <a:rPr lang="en-US" altLang="zh-CN" sz="2400" baseline="-25000" dirty="0" err="1" smtClean="0">
                <a:cs typeface="Times New Roman" pitchFamily="18" charset="0"/>
                <a:sym typeface="Symbol"/>
              </a:rPr>
              <a:t>i</a:t>
            </a:r>
            <a:r>
              <a:rPr lang="en-US" altLang="zh-CN" sz="2400" dirty="0" err="1" smtClean="0">
                <a:cs typeface="Times New Roman" pitchFamily="18" charset="0"/>
              </a:rPr>
              <a:t>⊕m</a:t>
            </a:r>
            <a:r>
              <a:rPr lang="en-US" altLang="zh-CN" sz="2400" baseline="-25000" dirty="0" err="1" smtClean="0">
                <a:cs typeface="Times New Roman" pitchFamily="18" charset="0"/>
                <a:sym typeface="Symbol"/>
              </a:rPr>
              <a:t>i</a:t>
            </a:r>
            <a:endParaRPr lang="en-US" altLang="zh-CN" sz="2400" baseline="-25000" dirty="0" smtClean="0">
              <a:cs typeface="Times New Roman" pitchFamily="18" charset="0"/>
              <a:sym typeface="Symbol"/>
            </a:endParaRPr>
          </a:p>
          <a:p>
            <a:pPr marL="914400" lvl="1" indent="-457200">
              <a:buFont typeface="+mj-lt"/>
              <a:buAutoNum type="arabicPeriod"/>
            </a:pPr>
            <a:r>
              <a:rPr lang="zh-CN" altLang="en-US" dirty="0" smtClean="0">
                <a:cs typeface="Times New Roman" pitchFamily="18" charset="0"/>
              </a:rPr>
              <a:t>计算</a:t>
            </a:r>
            <a:r>
              <a:rPr lang="en-US" altLang="zh-CN" dirty="0" smtClean="0">
                <a:cs typeface="Times New Roman" pitchFamily="18" charset="0"/>
              </a:rPr>
              <a:t>x</a:t>
            </a:r>
            <a:r>
              <a:rPr lang="en-US" altLang="zh-CN" baseline="-25000" dirty="0" smtClean="0">
                <a:cs typeface="Times New Roman" pitchFamily="18" charset="0"/>
                <a:sym typeface="Symbol"/>
              </a:rPr>
              <a:t>t+1</a:t>
            </a:r>
            <a:r>
              <a:rPr lang="en-US" altLang="zh-CN" dirty="0" smtClean="0">
                <a:cs typeface="Times New Roman" pitchFamily="18" charset="0"/>
              </a:rPr>
              <a:t>=x</a:t>
            </a:r>
            <a:r>
              <a:rPr lang="en-US" altLang="zh-CN" baseline="-25000" dirty="0" smtClean="0">
                <a:cs typeface="Times New Roman" pitchFamily="18" charset="0"/>
                <a:sym typeface="Symbol"/>
              </a:rPr>
              <a:t>t</a:t>
            </a:r>
            <a:r>
              <a:rPr lang="en-US" altLang="zh-CN" sz="2000" baseline="30000" dirty="0" smtClean="0">
                <a:cs typeface="Times New Roman" pitchFamily="18" charset="0"/>
                <a:sym typeface="Symbol"/>
              </a:rPr>
              <a:t>2</a:t>
            </a:r>
            <a:r>
              <a:rPr lang="en-US" altLang="zh-CN" dirty="0" smtClean="0">
                <a:cs typeface="Times New Roman" pitchFamily="18" charset="0"/>
              </a:rPr>
              <a:t> mod n</a:t>
            </a:r>
          </a:p>
          <a:p>
            <a:pPr marL="914400" lvl="1" indent="-457200">
              <a:buFont typeface="+mj-lt"/>
              <a:buAutoNum type="arabicPeriod"/>
            </a:pPr>
            <a:r>
              <a:rPr lang="zh-CN" altLang="en-US" dirty="0" smtClean="0">
                <a:cs typeface="Times New Roman" pitchFamily="18" charset="0"/>
              </a:rPr>
              <a:t>发送密文</a:t>
            </a:r>
            <a:r>
              <a:rPr lang="en-US" altLang="zh-CN" dirty="0" smtClean="0">
                <a:cs typeface="Times New Roman" pitchFamily="18" charset="0"/>
              </a:rPr>
              <a:t>c =</a:t>
            </a:r>
            <a:r>
              <a:rPr lang="en-US" altLang="zh-CN" dirty="0" smtClean="0"/>
              <a:t> (c</a:t>
            </a:r>
            <a:r>
              <a:rPr lang="en-US" altLang="zh-CN" baseline="-25000" dirty="0" smtClean="0"/>
              <a:t>1</a:t>
            </a:r>
            <a:r>
              <a:rPr lang="en-US" altLang="zh-CN" dirty="0" smtClean="0"/>
              <a:t>,c</a:t>
            </a:r>
            <a:r>
              <a:rPr lang="en-US" altLang="zh-CN" baseline="-25000" dirty="0" smtClean="0"/>
              <a:t>2</a:t>
            </a:r>
            <a:r>
              <a:rPr lang="en-US" altLang="zh-CN" dirty="0" smtClean="0"/>
              <a:t>,…,c</a:t>
            </a:r>
            <a:r>
              <a:rPr lang="en-US" altLang="zh-CN" baseline="-25000" dirty="0" smtClean="0"/>
              <a:t>t</a:t>
            </a:r>
            <a:r>
              <a:rPr lang="en-US" altLang="zh-CN" dirty="0" smtClean="0"/>
              <a:t>,x</a:t>
            </a:r>
            <a:r>
              <a:rPr lang="en-US" altLang="zh-CN" baseline="-25000" dirty="0" smtClean="0"/>
              <a:t>t+1</a:t>
            </a:r>
            <a:r>
              <a:rPr lang="en-US" altLang="zh-CN" dirty="0" smtClean="0"/>
              <a:t>)</a:t>
            </a:r>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1786782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解密：</a:t>
            </a:r>
            <a:endParaRPr lang="en-US" altLang="zh-CN" dirty="0" smtClean="0"/>
          </a:p>
          <a:p>
            <a:pPr marL="914400" lvl="1" indent="-457200">
              <a:buFont typeface="+mj-lt"/>
              <a:buAutoNum type="arabicPeriod"/>
            </a:pPr>
            <a:r>
              <a:rPr lang="zh-CN" altLang="en-US" dirty="0" smtClean="0"/>
              <a:t>计算</a:t>
            </a:r>
            <a:r>
              <a:rPr lang="en-US" altLang="zh-CN" dirty="0" smtClean="0"/>
              <a:t>d</a:t>
            </a:r>
            <a:r>
              <a:rPr lang="en-US" altLang="zh-CN" baseline="-25000" dirty="0" smtClean="0"/>
              <a:t>1</a:t>
            </a:r>
            <a:r>
              <a:rPr lang="en-US" altLang="zh-CN" dirty="0" smtClean="0"/>
              <a:t>=((p+1)/4)</a:t>
            </a:r>
            <a:r>
              <a:rPr lang="en-US" altLang="zh-CN" baseline="30000" dirty="0" smtClean="0"/>
              <a:t>t+1</a:t>
            </a:r>
            <a:r>
              <a:rPr lang="en-US" altLang="zh-CN" dirty="0" smtClean="0"/>
              <a:t> mod (p-1)</a:t>
            </a:r>
          </a:p>
          <a:p>
            <a:pPr marL="914400" lvl="1" indent="-457200">
              <a:buFont typeface="+mj-lt"/>
              <a:buAutoNum type="arabicPeriod"/>
            </a:pPr>
            <a:r>
              <a:rPr lang="zh-CN" altLang="en-US" dirty="0" smtClean="0"/>
              <a:t>计算</a:t>
            </a:r>
            <a:r>
              <a:rPr lang="en-US" altLang="zh-CN" dirty="0" smtClean="0"/>
              <a:t>d</a:t>
            </a:r>
            <a:r>
              <a:rPr lang="en-US" altLang="zh-CN" baseline="-25000" dirty="0" smtClean="0"/>
              <a:t>2</a:t>
            </a:r>
            <a:r>
              <a:rPr lang="en-US" altLang="zh-CN" dirty="0" smtClean="0"/>
              <a:t>=((q+1)/4)</a:t>
            </a:r>
            <a:r>
              <a:rPr lang="en-US" altLang="zh-CN" baseline="30000" dirty="0" smtClean="0"/>
              <a:t>t+1</a:t>
            </a:r>
            <a:r>
              <a:rPr lang="en-US" altLang="zh-CN" dirty="0" smtClean="0"/>
              <a:t> mod (q-1)</a:t>
            </a:r>
          </a:p>
          <a:p>
            <a:pPr marL="914400" lvl="1" indent="-457200">
              <a:buFont typeface="+mj-lt"/>
              <a:buAutoNum type="arabicPeriod"/>
            </a:pPr>
            <a:r>
              <a:rPr lang="zh-CN" altLang="en-US" dirty="0" smtClean="0"/>
              <a:t>计算</a:t>
            </a:r>
            <a:r>
              <a:rPr lang="en-US" altLang="zh-CN" dirty="0" smtClean="0"/>
              <a:t>u=x</a:t>
            </a:r>
            <a:r>
              <a:rPr lang="en-US" altLang="zh-CN" baseline="-25000" dirty="0" smtClean="0"/>
              <a:t>t+1</a:t>
            </a:r>
            <a:r>
              <a:rPr lang="en-US" altLang="zh-CN" baseline="30000" dirty="0" smtClean="0"/>
              <a:t>d</a:t>
            </a:r>
            <a:r>
              <a:rPr lang="en-US" altLang="zh-CN" baseline="16000" dirty="0" smtClean="0"/>
              <a:t>1</a:t>
            </a:r>
            <a:r>
              <a:rPr lang="en-US" altLang="zh-CN" dirty="0" smtClean="0"/>
              <a:t> mod p, v=x</a:t>
            </a:r>
            <a:r>
              <a:rPr lang="en-US" altLang="zh-CN" baseline="-25000" dirty="0" smtClean="0"/>
              <a:t>t+1</a:t>
            </a:r>
            <a:r>
              <a:rPr lang="en-US" altLang="zh-CN" baseline="30000" dirty="0" smtClean="0"/>
              <a:t>d</a:t>
            </a:r>
            <a:r>
              <a:rPr lang="en-US" altLang="zh-CN" baseline="16000" dirty="0" smtClean="0"/>
              <a:t>2</a:t>
            </a:r>
            <a:r>
              <a:rPr lang="en-US" altLang="zh-CN" dirty="0" smtClean="0"/>
              <a:t> mod q</a:t>
            </a:r>
          </a:p>
          <a:p>
            <a:pPr marL="914400" lvl="1" indent="-457200">
              <a:buFont typeface="+mj-lt"/>
              <a:buAutoNum type="arabicPeriod"/>
            </a:pPr>
            <a:r>
              <a:rPr lang="zh-CN" altLang="en-US" dirty="0" smtClean="0"/>
              <a:t>计算</a:t>
            </a:r>
            <a:r>
              <a:rPr lang="en-US" altLang="zh-CN" dirty="0" smtClean="0"/>
              <a:t>x</a:t>
            </a:r>
            <a:r>
              <a:rPr lang="en-US" altLang="zh-CN" baseline="-25000" dirty="0" smtClean="0"/>
              <a:t>0</a:t>
            </a:r>
            <a:r>
              <a:rPr lang="en-US" altLang="zh-CN" dirty="0" smtClean="0"/>
              <a:t>=</a:t>
            </a:r>
            <a:r>
              <a:rPr lang="en-US" altLang="zh-CN" dirty="0" err="1" smtClean="0"/>
              <a:t>vap+ubq</a:t>
            </a:r>
            <a:r>
              <a:rPr lang="en-US" altLang="zh-CN" dirty="0" smtClean="0"/>
              <a:t> mod n</a:t>
            </a:r>
          </a:p>
          <a:p>
            <a:pPr marL="914400" lvl="1" indent="-457200">
              <a:buFont typeface="+mj-lt"/>
              <a:buAutoNum type="arabicPeriod"/>
            </a:pPr>
            <a:r>
              <a:rPr lang="zh-CN" altLang="en-US" dirty="0" smtClean="0"/>
              <a:t>对于</a:t>
            </a:r>
            <a:r>
              <a:rPr lang="en-US" altLang="zh-CN" dirty="0" err="1" smtClean="0"/>
              <a:t>i</a:t>
            </a:r>
            <a:r>
              <a:rPr lang="en-US" altLang="zh-CN" dirty="0" smtClean="0"/>
              <a:t>=1…t</a:t>
            </a:r>
            <a:r>
              <a:rPr lang="zh-CN" altLang="en-US" dirty="0" smtClean="0"/>
              <a:t>，执行</a:t>
            </a:r>
            <a:endParaRPr lang="en-US" altLang="zh-CN" dirty="0" smtClean="0"/>
          </a:p>
          <a:p>
            <a:pPr marL="1371600" lvl="2" indent="-457200">
              <a:buFont typeface="+mj-lt"/>
              <a:buAutoNum type="alphaLcParenR"/>
            </a:pPr>
            <a:r>
              <a:rPr lang="zh-CN" altLang="en-US" sz="2400" dirty="0" smtClean="0"/>
              <a:t>计算</a:t>
            </a:r>
            <a:r>
              <a:rPr lang="en-US" altLang="zh-CN" sz="2400" dirty="0" err="1" smtClean="0"/>
              <a:t>x</a:t>
            </a:r>
            <a:r>
              <a:rPr lang="en-US" altLang="zh-CN" sz="2400" baseline="-25000" dirty="0" err="1" smtClean="0"/>
              <a:t>t</a:t>
            </a:r>
            <a:r>
              <a:rPr lang="en-US" altLang="zh-CN" sz="2400" dirty="0" smtClean="0"/>
              <a:t>=x</a:t>
            </a:r>
            <a:r>
              <a:rPr lang="en-US" altLang="zh-CN" sz="2400" baseline="-25000" dirty="0" smtClean="0"/>
              <a:t>i-1</a:t>
            </a:r>
            <a:r>
              <a:rPr lang="en-US" altLang="zh-CN" sz="2400" baseline="30000" dirty="0" smtClean="0"/>
              <a:t>2</a:t>
            </a:r>
            <a:r>
              <a:rPr lang="en-US" altLang="zh-CN" sz="2400" dirty="0" smtClean="0"/>
              <a:t> mod n</a:t>
            </a:r>
          </a:p>
          <a:p>
            <a:pPr marL="1371600" lvl="2" indent="-457200">
              <a:buFont typeface="+mj-lt"/>
              <a:buAutoNum type="alphaLcParenR"/>
            </a:pPr>
            <a:r>
              <a:rPr lang="zh-CN" altLang="en-US" sz="2400" dirty="0" smtClean="0">
                <a:cs typeface="Times New Roman" pitchFamily="18" charset="0"/>
              </a:rPr>
              <a:t>记</a:t>
            </a:r>
            <a:r>
              <a:rPr lang="en-US" altLang="zh-CN" sz="2400" dirty="0" smtClean="0">
                <a:cs typeface="Times New Roman" pitchFamily="18" charset="0"/>
              </a:rPr>
              <a:t>p</a:t>
            </a:r>
            <a:r>
              <a:rPr lang="en-US" altLang="zh-CN" sz="2400" baseline="-25000" dirty="0" smtClean="0">
                <a:cs typeface="Times New Roman" pitchFamily="18" charset="0"/>
                <a:sym typeface="Symbol"/>
              </a:rPr>
              <a:t>i</a:t>
            </a:r>
            <a:r>
              <a:rPr lang="zh-CN" altLang="en-US" sz="2400" dirty="0" smtClean="0">
                <a:cs typeface="Times New Roman" pitchFamily="18" charset="0"/>
              </a:rPr>
              <a:t>为</a:t>
            </a:r>
            <a:r>
              <a:rPr lang="en-US" altLang="zh-CN" sz="2400" dirty="0" smtClean="0">
                <a:cs typeface="Times New Roman" pitchFamily="18" charset="0"/>
              </a:rPr>
              <a:t>x</a:t>
            </a:r>
            <a:r>
              <a:rPr lang="en-US" altLang="zh-CN" sz="2400" baseline="-25000" dirty="0" smtClean="0">
                <a:cs typeface="Times New Roman" pitchFamily="18" charset="0"/>
                <a:sym typeface="Symbol"/>
              </a:rPr>
              <a:t>i</a:t>
            </a:r>
            <a:r>
              <a:rPr lang="zh-CN" altLang="en-US" sz="2400" dirty="0" smtClean="0">
                <a:cs typeface="Times New Roman" pitchFamily="18" charset="0"/>
              </a:rPr>
              <a:t>的最低</a:t>
            </a:r>
            <a:r>
              <a:rPr lang="en-US" altLang="zh-CN" sz="2400" dirty="0" smtClean="0">
                <a:cs typeface="Times New Roman" pitchFamily="18" charset="0"/>
              </a:rPr>
              <a:t>h</a:t>
            </a:r>
            <a:r>
              <a:rPr lang="zh-CN" altLang="en-US" sz="2400" dirty="0" smtClean="0">
                <a:cs typeface="Times New Roman" pitchFamily="18" charset="0"/>
              </a:rPr>
              <a:t>位比特</a:t>
            </a:r>
            <a:endParaRPr lang="en-US" altLang="zh-CN" sz="2400" dirty="0" smtClean="0">
              <a:cs typeface="Times New Roman" pitchFamily="18" charset="0"/>
            </a:endParaRPr>
          </a:p>
          <a:p>
            <a:pPr marL="1371600" lvl="2" indent="-457200">
              <a:buFont typeface="+mj-lt"/>
              <a:buAutoNum type="alphaLcParenR"/>
            </a:pPr>
            <a:r>
              <a:rPr lang="zh-CN" altLang="en-US" sz="2400" dirty="0" smtClean="0"/>
              <a:t>计算</a:t>
            </a:r>
            <a:r>
              <a:rPr lang="en-US" altLang="zh-CN" sz="2400" dirty="0" smtClean="0"/>
              <a:t>m</a:t>
            </a:r>
            <a:r>
              <a:rPr lang="en-US" altLang="zh-CN" sz="2400" baseline="-25000" dirty="0" smtClean="0">
                <a:cs typeface="Times New Roman" pitchFamily="18" charset="0"/>
                <a:sym typeface="Symbol"/>
              </a:rPr>
              <a:t>i</a:t>
            </a:r>
            <a:r>
              <a:rPr lang="en-US" altLang="zh-CN" sz="2400" dirty="0" smtClean="0">
                <a:cs typeface="Times New Roman" pitchFamily="18" charset="0"/>
              </a:rPr>
              <a:t>=</a:t>
            </a:r>
            <a:r>
              <a:rPr lang="en-US" altLang="zh-CN" sz="2400" dirty="0" err="1" smtClean="0">
                <a:cs typeface="Times New Roman" pitchFamily="18" charset="0"/>
              </a:rPr>
              <a:t>p</a:t>
            </a:r>
            <a:r>
              <a:rPr lang="en-US" altLang="zh-CN" sz="2400" baseline="-25000" dirty="0" err="1" smtClean="0">
                <a:cs typeface="Times New Roman" pitchFamily="18" charset="0"/>
                <a:sym typeface="Symbol"/>
              </a:rPr>
              <a:t>i</a:t>
            </a:r>
            <a:r>
              <a:rPr lang="en-US" altLang="zh-CN" sz="2400" dirty="0" err="1" smtClean="0">
                <a:cs typeface="Times New Roman" pitchFamily="18" charset="0"/>
              </a:rPr>
              <a:t>⊕c</a:t>
            </a:r>
            <a:r>
              <a:rPr lang="en-US" altLang="zh-CN" sz="2400" baseline="-25000" dirty="0" err="1" smtClean="0">
                <a:cs typeface="Times New Roman" pitchFamily="18" charset="0"/>
                <a:sym typeface="Symbol"/>
              </a:rPr>
              <a:t>i</a:t>
            </a:r>
            <a:endParaRPr lang="en-US" sz="24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294423965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dirty="0" smtClean="0"/>
              <a:t>解密的证明：</a:t>
            </a:r>
            <a:endParaRPr lang="en-US" altLang="zh-CN" dirty="0" smtClean="0"/>
          </a:p>
          <a:p>
            <a:pPr lvl="1">
              <a:buNone/>
            </a:pPr>
            <a:r>
              <a:rPr lang="zh-CN" altLang="en-US" dirty="0" smtClean="0"/>
              <a:t>注意到</a:t>
            </a:r>
            <a:r>
              <a:rPr lang="en-US" altLang="zh-CN" dirty="0" smtClean="0"/>
              <a:t>x</a:t>
            </a:r>
            <a:r>
              <a:rPr lang="en-US" altLang="zh-CN" baseline="-25000" dirty="0" smtClean="0"/>
              <a:t>t+1</a:t>
            </a:r>
            <a:r>
              <a:rPr lang="en-US" altLang="zh-CN" baseline="30000" dirty="0" smtClean="0"/>
              <a:t>(p+1)/4</a:t>
            </a:r>
            <a:r>
              <a:rPr lang="en-US" altLang="zh-CN" dirty="0" smtClean="0"/>
              <a:t> mod p = </a:t>
            </a:r>
            <a:r>
              <a:rPr lang="en-US" altLang="zh-CN" dirty="0" err="1" smtClean="0"/>
              <a:t>x</a:t>
            </a:r>
            <a:r>
              <a:rPr lang="en-US" altLang="zh-CN" baseline="-25000" dirty="0" err="1" smtClean="0"/>
              <a:t>t</a:t>
            </a:r>
            <a:endParaRPr lang="en-US" altLang="zh-CN" baseline="-25000" dirty="0" smtClean="0"/>
          </a:p>
          <a:p>
            <a:pPr lvl="1">
              <a:buNone/>
            </a:pPr>
            <a:r>
              <a:rPr lang="zh-CN" altLang="en-US" dirty="0" smtClean="0"/>
              <a:t>重复计算</a:t>
            </a:r>
            <a:r>
              <a:rPr lang="en-US" altLang="zh-CN" dirty="0" smtClean="0"/>
              <a:t>t+1</a:t>
            </a:r>
            <a:r>
              <a:rPr lang="zh-CN" altLang="en-US" dirty="0" smtClean="0"/>
              <a:t>次，</a:t>
            </a:r>
            <a:r>
              <a:rPr lang="en-US" altLang="zh-CN" dirty="0" smtClean="0"/>
              <a:t> u ≡ x</a:t>
            </a:r>
            <a:r>
              <a:rPr lang="en-US" altLang="zh-CN" baseline="-25000" dirty="0" smtClean="0"/>
              <a:t>t+1</a:t>
            </a:r>
            <a:r>
              <a:rPr lang="en-US" altLang="zh-CN" baseline="30000" dirty="0" smtClean="0"/>
              <a:t>d</a:t>
            </a:r>
            <a:r>
              <a:rPr lang="en-US" altLang="zh-CN" baseline="16000" dirty="0" smtClean="0"/>
              <a:t>1</a:t>
            </a:r>
            <a:r>
              <a:rPr lang="en-US" altLang="zh-CN" dirty="0" smtClean="0"/>
              <a:t> ≡ x</a:t>
            </a:r>
            <a:r>
              <a:rPr lang="en-US" altLang="zh-CN" baseline="-25000" dirty="0" smtClean="0"/>
              <a:t>0</a:t>
            </a:r>
            <a:r>
              <a:rPr lang="en-US" altLang="zh-CN" dirty="0" smtClean="0"/>
              <a:t> (mod p)</a:t>
            </a:r>
            <a:endParaRPr lang="en-US" altLang="zh-CN" baseline="-25000" dirty="0" smtClean="0"/>
          </a:p>
          <a:p>
            <a:pPr lvl="1">
              <a:buNone/>
            </a:pPr>
            <a:r>
              <a:rPr lang="zh-CN" altLang="en-US" dirty="0" smtClean="0"/>
              <a:t>同理</a:t>
            </a:r>
            <a:r>
              <a:rPr lang="en-US" altLang="zh-CN" dirty="0" smtClean="0"/>
              <a:t>v ≡ x</a:t>
            </a:r>
            <a:r>
              <a:rPr lang="en-US" altLang="zh-CN" baseline="-25000" dirty="0" smtClean="0"/>
              <a:t>0</a:t>
            </a:r>
            <a:r>
              <a:rPr lang="en-US" altLang="zh-CN" dirty="0" smtClean="0"/>
              <a:t> (mod q)</a:t>
            </a:r>
            <a:endParaRPr lang="en-US" altLang="zh-CN" baseline="-25000" dirty="0" smtClean="0"/>
          </a:p>
          <a:p>
            <a:pPr lvl="1">
              <a:buNone/>
            </a:pPr>
            <a:r>
              <a:rPr lang="zh-CN" altLang="en-US" dirty="0" smtClean="0"/>
              <a:t>∵ </a:t>
            </a:r>
            <a:r>
              <a:rPr lang="en-US" altLang="zh-CN" dirty="0" err="1" smtClean="0"/>
              <a:t>ap+bq</a:t>
            </a:r>
            <a:r>
              <a:rPr lang="en-US" altLang="zh-CN" dirty="0" smtClean="0"/>
              <a:t>=1</a:t>
            </a:r>
          </a:p>
          <a:p>
            <a:pPr lvl="1">
              <a:buNone/>
            </a:pPr>
            <a:r>
              <a:rPr lang="zh-CN" altLang="en-US" dirty="0" smtClean="0"/>
              <a:t>∴ </a:t>
            </a:r>
            <a:r>
              <a:rPr lang="en-US" altLang="zh-CN" dirty="0" err="1" smtClean="0"/>
              <a:t>vap+ubq</a:t>
            </a:r>
            <a:r>
              <a:rPr lang="en-US" altLang="zh-CN" dirty="0" smtClean="0"/>
              <a:t> ≡ x</a:t>
            </a:r>
            <a:r>
              <a:rPr lang="en-US" altLang="zh-CN" baseline="-25000" dirty="0" smtClean="0"/>
              <a:t>0</a:t>
            </a:r>
            <a:r>
              <a:rPr lang="en-US" altLang="zh-CN" dirty="0" smtClean="0"/>
              <a:t> (mod p), </a:t>
            </a:r>
            <a:r>
              <a:rPr lang="en-US" altLang="zh-CN" dirty="0" err="1" smtClean="0"/>
              <a:t>vap+ubq</a:t>
            </a:r>
            <a:r>
              <a:rPr lang="en-US" altLang="zh-CN" dirty="0" smtClean="0"/>
              <a:t> ≡ x</a:t>
            </a:r>
            <a:r>
              <a:rPr lang="en-US" altLang="zh-CN" baseline="-25000" dirty="0" smtClean="0"/>
              <a:t>0</a:t>
            </a:r>
            <a:r>
              <a:rPr lang="en-US" altLang="zh-CN" dirty="0" smtClean="0"/>
              <a:t> (mod q)</a:t>
            </a:r>
          </a:p>
          <a:p>
            <a:pPr lvl="1">
              <a:buNone/>
            </a:pPr>
            <a:r>
              <a:rPr lang="zh-CN" altLang="en-US" dirty="0" smtClean="0"/>
              <a:t>∴</a:t>
            </a:r>
            <a:r>
              <a:rPr lang="en-US" altLang="zh-CN" dirty="0" smtClean="0"/>
              <a:t> x</a:t>
            </a:r>
            <a:r>
              <a:rPr lang="en-US" altLang="zh-CN" baseline="-25000" dirty="0" smtClean="0"/>
              <a:t>0</a:t>
            </a:r>
            <a:r>
              <a:rPr lang="en-US" altLang="zh-CN" dirty="0" smtClean="0"/>
              <a:t> = </a:t>
            </a:r>
            <a:r>
              <a:rPr lang="en-US" altLang="zh-CN" dirty="0" err="1" smtClean="0"/>
              <a:t>vap+ubq</a:t>
            </a:r>
            <a:r>
              <a:rPr lang="en-US" altLang="zh-CN" dirty="0" smtClean="0"/>
              <a:t> (mod n)</a:t>
            </a:r>
          </a:p>
          <a:p>
            <a:pPr lvl="1"/>
            <a:endParaRPr lang="en-US" altLang="zh-CN" dirty="0" smtClean="0"/>
          </a:p>
          <a:p>
            <a:pPr lvl="1"/>
            <a:r>
              <a:rPr lang="en-US" altLang="zh-CN" dirty="0" smtClean="0"/>
              <a:t>x</a:t>
            </a:r>
            <a:r>
              <a:rPr lang="en-US" altLang="zh-CN" baseline="-25000" dirty="0" smtClean="0"/>
              <a:t>0</a:t>
            </a:r>
            <a:r>
              <a:rPr lang="zh-CN" altLang="en-US" dirty="0" smtClean="0"/>
              <a:t>解出，即可逐个恢复明文</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146</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4. </a:t>
            </a:r>
            <a:r>
              <a:rPr lang="zh-CN" altLang="zh-CN" sz="1000" dirty="0"/>
              <a:t>椭圆曲线密码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5. </a:t>
            </a:r>
            <a:r>
              <a:rPr lang="zh-CN" altLang="zh-CN" sz="1000" dirty="0"/>
              <a:t>其它公钥密码体制</a:t>
            </a:r>
          </a:p>
        </p:txBody>
      </p:sp>
    </p:spTree>
    <p:extLst>
      <p:ext uri="{BB962C8B-B14F-4D97-AF65-F5344CB8AC3E}">
        <p14:creationId xmlns:p14="http://schemas.microsoft.com/office/powerpoint/2010/main" val="272435894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683293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lgn="l"/>
            <a:r>
              <a:rPr lang="zh-CN" altLang="en-US" dirty="0" smtClean="0"/>
              <a:t>一、素数</a:t>
            </a:r>
            <a:endParaRPr lang="zh-CN" altLang="en-US" dirty="0"/>
          </a:p>
        </p:txBody>
      </p:sp>
      <p:sp>
        <p:nvSpPr>
          <p:cNvPr id="7" name="内容占位符 6"/>
          <p:cNvSpPr>
            <a:spLocks noGrp="1"/>
          </p:cNvSpPr>
          <p:nvPr>
            <p:ph idx="1"/>
          </p:nvPr>
        </p:nvSpPr>
        <p:spPr/>
        <p:txBody>
          <a:bodyPr/>
          <a:lstStyle/>
          <a:p>
            <a:r>
              <a:rPr lang="zh-CN" altLang="en-US" dirty="0" smtClean="0"/>
              <a:t>素数：仅能被</a:t>
            </a:r>
            <a:r>
              <a:rPr lang="en-US" altLang="zh-CN" dirty="0" smtClean="0"/>
              <a:t>1</a:t>
            </a:r>
            <a:r>
              <a:rPr lang="zh-CN" altLang="en-US" dirty="0" smtClean="0"/>
              <a:t>和它自身整除的数</a:t>
            </a:r>
            <a:endParaRPr lang="en-US" altLang="zh-CN" dirty="0" smtClean="0"/>
          </a:p>
          <a:p>
            <a:pPr lvl="1"/>
            <a:r>
              <a:rPr lang="zh-CN" altLang="en-US" dirty="0" smtClean="0"/>
              <a:t>不能写成其它数字乘积的形式</a:t>
            </a:r>
            <a:endParaRPr lang="en-US" altLang="zh-CN" dirty="0" smtClean="0"/>
          </a:p>
          <a:p>
            <a:pPr lvl="1"/>
            <a:r>
              <a:rPr lang="en-US" altLang="zh-CN" dirty="0" smtClean="0"/>
              <a:t>1</a:t>
            </a:r>
            <a:r>
              <a:rPr lang="zh-CN" altLang="en-US" dirty="0" smtClean="0"/>
              <a:t>是素数</a:t>
            </a:r>
            <a:endParaRPr lang="en-US" altLang="zh-CN" dirty="0" smtClean="0"/>
          </a:p>
          <a:p>
            <a:endParaRPr lang="en-US" altLang="zh-CN" dirty="0" smtClean="0"/>
          </a:p>
          <a:p>
            <a:r>
              <a:rPr lang="zh-CN" altLang="en-US" dirty="0" smtClean="0"/>
              <a:t>例如：</a:t>
            </a:r>
            <a:r>
              <a:rPr lang="en-US" altLang="zh-CN" dirty="0" smtClean="0"/>
              <a:t>2,3,5,7</a:t>
            </a:r>
            <a:r>
              <a:rPr lang="zh-CN" altLang="en-US" dirty="0" smtClean="0"/>
              <a:t>是素数；</a:t>
            </a:r>
            <a:r>
              <a:rPr lang="en-US" altLang="zh-CN" dirty="0" smtClean="0"/>
              <a:t>4,6,8,9,10</a:t>
            </a:r>
            <a:r>
              <a:rPr lang="zh-CN" altLang="en-US" dirty="0" smtClean="0"/>
              <a:t>不是素数</a:t>
            </a:r>
            <a:endParaRPr lang="en-US" altLang="zh-CN" dirty="0" smtClean="0"/>
          </a:p>
          <a:p>
            <a:endParaRPr lang="en-US" altLang="zh-CN" dirty="0" smtClean="0"/>
          </a:p>
          <a:p>
            <a:r>
              <a:rPr lang="zh-CN" altLang="en-US" dirty="0" smtClean="0">
                <a:solidFill>
                  <a:srgbClr val="FF0000"/>
                </a:solidFill>
              </a:rPr>
              <a:t>素数是现代数论的核心内容</a:t>
            </a:r>
          </a:p>
          <a:p>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15</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04328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素因子分解</a:t>
            </a:r>
            <a:endParaRPr lang="zh-CN" altLang="en-US" dirty="0"/>
          </a:p>
        </p:txBody>
      </p:sp>
      <p:sp>
        <p:nvSpPr>
          <p:cNvPr id="3" name="内容占位符 2"/>
          <p:cNvSpPr>
            <a:spLocks noGrp="1"/>
          </p:cNvSpPr>
          <p:nvPr>
            <p:ph idx="1"/>
          </p:nvPr>
        </p:nvSpPr>
        <p:spPr/>
        <p:txBody>
          <a:bodyPr>
            <a:noAutofit/>
          </a:bodyPr>
          <a:lstStyle/>
          <a:p>
            <a:r>
              <a:rPr lang="zh-CN" altLang="en-US" dirty="0" smtClean="0"/>
              <a:t>因子分解是将数字</a:t>
            </a:r>
            <a:r>
              <a:rPr lang="en-US" altLang="zh-CN" dirty="0" smtClean="0"/>
              <a:t>n</a:t>
            </a:r>
            <a:r>
              <a:rPr lang="zh-CN" altLang="en-US" dirty="0" smtClean="0"/>
              <a:t>写为乘积形式：</a:t>
            </a:r>
            <a:r>
              <a:rPr lang="en-US" altLang="zh-CN" dirty="0" smtClean="0"/>
              <a:t>n=</a:t>
            </a:r>
            <a:r>
              <a:rPr lang="en-US" altLang="zh-CN" dirty="0" err="1" smtClean="0"/>
              <a:t>a×b×c</a:t>
            </a:r>
            <a:r>
              <a:rPr lang="en-US" altLang="zh-CN" dirty="0" smtClean="0"/>
              <a:t>×…</a:t>
            </a:r>
          </a:p>
          <a:p>
            <a:endParaRPr lang="en-US" altLang="zh-CN" i="1" dirty="0" smtClean="0"/>
          </a:p>
          <a:p>
            <a:r>
              <a:rPr lang="zh-CN" altLang="en-US" i="1" dirty="0" smtClean="0">
                <a:solidFill>
                  <a:srgbClr val="FF0000"/>
                </a:solidFill>
              </a:rPr>
              <a:t>因子分解比因子相乘要困难得多</a:t>
            </a:r>
            <a:endParaRPr lang="en-US" altLang="zh-CN" i="1" dirty="0" smtClean="0">
              <a:solidFill>
                <a:srgbClr val="FF0000"/>
              </a:solidFill>
            </a:endParaRPr>
          </a:p>
          <a:p>
            <a:endParaRPr lang="en-US" altLang="zh-CN" dirty="0" smtClean="0"/>
          </a:p>
          <a:p>
            <a:r>
              <a:rPr lang="zh-CN" altLang="en-US" dirty="0" smtClean="0"/>
              <a:t>素</a:t>
            </a:r>
            <a:r>
              <a:rPr lang="zh-CN" altLang="en-US" dirty="0" smtClean="0">
                <a:latin typeface="+mn-ea"/>
                <a:ea typeface="+mn-ea"/>
              </a:rPr>
              <a:t>因子分</a:t>
            </a:r>
            <a:r>
              <a:rPr lang="zh-CN" altLang="en-US" dirty="0" smtClean="0"/>
              <a:t>解：将整数</a:t>
            </a:r>
            <a:r>
              <a:rPr lang="en-US" altLang="zh-CN" dirty="0"/>
              <a:t>a</a:t>
            </a:r>
            <a:r>
              <a:rPr lang="zh-CN" altLang="en-US" dirty="0" smtClean="0"/>
              <a:t>写为素数乘积的形式</a:t>
            </a:r>
            <a:endParaRPr lang="en-US" altLang="zh-CN" dirty="0" smtClean="0"/>
          </a:p>
          <a:p>
            <a:pPr lvl="1"/>
            <a:endParaRPr lang="en-US" altLang="zh-CN" dirty="0" smtClean="0"/>
          </a:p>
          <a:p>
            <a:pPr lvl="1"/>
            <a:endParaRPr lang="en-US" altLang="zh-CN" dirty="0"/>
          </a:p>
          <a:p>
            <a:pPr lvl="1"/>
            <a:r>
              <a:rPr lang="zh-CN" altLang="en-US" dirty="0" smtClean="0"/>
              <a:t>其中</a:t>
            </a:r>
            <a:r>
              <a:rPr lang="en-US" altLang="zh-CN" dirty="0"/>
              <a:t>p</a:t>
            </a:r>
            <a:r>
              <a:rPr lang="en-US" altLang="zh-CN" baseline="-25000" dirty="0"/>
              <a:t>1</a:t>
            </a:r>
            <a:r>
              <a:rPr lang="en-US" altLang="zh-CN" dirty="0"/>
              <a:t>&lt;p</a:t>
            </a:r>
            <a:r>
              <a:rPr lang="en-US" altLang="zh-CN" baseline="-25000" dirty="0"/>
              <a:t>2</a:t>
            </a:r>
            <a:r>
              <a:rPr lang="en-US" altLang="zh-CN" dirty="0"/>
              <a:t>&lt;…&lt;</a:t>
            </a:r>
            <a:r>
              <a:rPr lang="en-US" altLang="zh-CN" dirty="0" err="1"/>
              <a:t>p</a:t>
            </a:r>
            <a:r>
              <a:rPr lang="en-US" altLang="zh-CN" baseline="-25000" dirty="0" err="1"/>
              <a:t>t</a:t>
            </a:r>
            <a:r>
              <a:rPr lang="zh-CN" altLang="en-US" dirty="0"/>
              <a:t>是素数，</a:t>
            </a:r>
            <a:r>
              <a:rPr lang="en-US" altLang="zh-CN" dirty="0" err="1"/>
              <a:t>a</a:t>
            </a:r>
            <a:r>
              <a:rPr lang="en-US" altLang="zh-CN" baseline="-25000" dirty="0" err="1"/>
              <a:t>i</a:t>
            </a:r>
            <a:r>
              <a:rPr lang="zh-CN" altLang="en-US" dirty="0"/>
              <a:t>是正整数</a:t>
            </a:r>
            <a:endParaRPr lang="en-US" altLang="zh-CN" dirty="0" smtClean="0"/>
          </a:p>
          <a:p>
            <a:pPr lvl="1"/>
            <a:r>
              <a:rPr lang="en-US" altLang="zh-CN" dirty="0" smtClean="0"/>
              <a:t>3600=2</a:t>
            </a:r>
            <a:r>
              <a:rPr lang="en-US" altLang="zh-CN" baseline="30000" dirty="0" smtClean="0"/>
              <a:t>4</a:t>
            </a:r>
            <a:r>
              <a:rPr lang="en-US" altLang="zh-CN" dirty="0" smtClean="0"/>
              <a:t>×3</a:t>
            </a:r>
            <a:r>
              <a:rPr lang="en-US" altLang="zh-CN" baseline="30000" dirty="0" smtClean="0"/>
              <a:t>2</a:t>
            </a:r>
            <a:r>
              <a:rPr lang="en-US" altLang="zh-CN" dirty="0" smtClean="0"/>
              <a:t>×5</a:t>
            </a:r>
            <a:r>
              <a:rPr lang="en-US" altLang="zh-CN" baseline="30000" dirty="0" smtClean="0"/>
              <a:t>2</a:t>
            </a:r>
            <a:r>
              <a:rPr lang="en-US" altLang="zh-CN" dirty="0" smtClean="0"/>
              <a:t> </a:t>
            </a:r>
          </a:p>
          <a:p>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500392789"/>
              </p:ext>
            </p:extLst>
          </p:nvPr>
        </p:nvGraphicFramePr>
        <p:xfrm>
          <a:off x="2657326" y="4292600"/>
          <a:ext cx="3498850" cy="857250"/>
        </p:xfrm>
        <a:graphic>
          <a:graphicData uri="http://schemas.openxmlformats.org/presentationml/2006/ole">
            <mc:AlternateContent xmlns:mc="http://schemas.openxmlformats.org/markup-compatibility/2006">
              <mc:Choice xmlns:v="urn:schemas-microsoft-com:vml" Requires="v">
                <p:oleObj spid="_x0000_s1332" name="Equation" r:id="rId3" imgW="1295280" imgH="317160" progId="Equation.DSMT4">
                  <p:embed/>
                </p:oleObj>
              </mc:Choice>
              <mc:Fallback>
                <p:oleObj name="Equation" r:id="rId3" imgW="1295280" imgH="317160" progId="Equation.DSMT4">
                  <p:embed/>
                  <p:pic>
                    <p:nvPicPr>
                      <p:cNvPr id="0" name=""/>
                      <p:cNvPicPr>
                        <a:picLocks noChangeAspect="1" noChangeArrowheads="1"/>
                      </p:cNvPicPr>
                      <p:nvPr/>
                    </p:nvPicPr>
                    <p:blipFill>
                      <a:blip r:embed="rId4"/>
                      <a:srcRect/>
                      <a:stretch>
                        <a:fillRect/>
                      </a:stretch>
                    </p:blipFill>
                    <p:spPr bwMode="auto">
                      <a:xfrm>
                        <a:off x="2657326" y="4292600"/>
                        <a:ext cx="349885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16</a:t>
            </a:fld>
            <a:endParaRPr lang="en-US" altLang="zh-CN" dirty="0"/>
          </a:p>
        </p:txBody>
      </p:sp>
      <p:sp>
        <p:nvSpPr>
          <p:cNvPr id="8" name="流程图: 可选过程 7">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6"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0" name="流程图: 可选过程 9">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1" name="流程图: 可选过程 10">
            <a:hlinkClick r:id="rId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395220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任一正整数可通过列出所有素因子的非零指数分量来表示</a:t>
            </a:r>
          </a:p>
          <a:p>
            <a:pPr lvl="1"/>
            <a:r>
              <a:rPr lang="zh-CN" altLang="en-US" dirty="0" smtClean="0"/>
              <a:t>例：</a:t>
            </a:r>
            <a:r>
              <a:rPr lang="en-US" altLang="zh-CN" dirty="0" smtClean="0"/>
              <a:t>12</a:t>
            </a:r>
            <a:r>
              <a:rPr lang="zh-CN" altLang="en-US" dirty="0" smtClean="0"/>
              <a:t>可以表示为</a:t>
            </a:r>
            <a:r>
              <a:rPr lang="en-US" altLang="zh-CN" dirty="0" smtClean="0"/>
              <a:t>{a</a:t>
            </a:r>
            <a:r>
              <a:rPr lang="en-US" altLang="zh-CN" baseline="-25000" dirty="0" smtClean="0"/>
              <a:t>2</a:t>
            </a:r>
            <a:r>
              <a:rPr lang="en-US" altLang="zh-CN" dirty="0" smtClean="0"/>
              <a:t>=2, a</a:t>
            </a:r>
            <a:r>
              <a:rPr lang="en-US" altLang="zh-CN" baseline="-25000" dirty="0" smtClean="0"/>
              <a:t>3</a:t>
            </a:r>
            <a:r>
              <a:rPr lang="en-US" altLang="zh-CN" dirty="0" smtClean="0"/>
              <a:t>=1}</a:t>
            </a:r>
          </a:p>
          <a:p>
            <a:pPr lvl="1"/>
            <a:r>
              <a:rPr lang="zh-CN" altLang="en-US" dirty="0" smtClean="0"/>
              <a:t>例：</a:t>
            </a:r>
            <a:r>
              <a:rPr lang="en-US" altLang="zh-CN" dirty="0" smtClean="0"/>
              <a:t>18</a:t>
            </a:r>
            <a:r>
              <a:rPr lang="zh-CN" altLang="en-US" dirty="0" smtClean="0"/>
              <a:t>可以表示为</a:t>
            </a:r>
            <a:r>
              <a:rPr lang="en-US" altLang="zh-CN" dirty="0" smtClean="0"/>
              <a:t>{a</a:t>
            </a:r>
            <a:r>
              <a:rPr lang="en-US" altLang="zh-CN" baseline="-25000" dirty="0" smtClean="0"/>
              <a:t>2</a:t>
            </a:r>
            <a:r>
              <a:rPr lang="en-US" altLang="zh-CN" dirty="0" smtClean="0"/>
              <a:t>=1, a</a:t>
            </a:r>
            <a:r>
              <a:rPr lang="en-US" altLang="zh-CN" baseline="-25000" dirty="0" smtClean="0"/>
              <a:t>3</a:t>
            </a:r>
            <a:r>
              <a:rPr lang="en-US" altLang="zh-CN" dirty="0" smtClean="0"/>
              <a:t>=2}</a:t>
            </a:r>
          </a:p>
          <a:p>
            <a:pPr lvl="1"/>
            <a:endParaRPr lang="en-US" altLang="zh-CN" dirty="0" smtClean="0"/>
          </a:p>
          <a:p>
            <a:r>
              <a:rPr lang="zh-CN" altLang="en-US" dirty="0" smtClean="0"/>
              <a:t>两个数的乘法等同于对应指数分量的加法：</a:t>
            </a:r>
          </a:p>
          <a:p>
            <a:pPr lvl="1"/>
            <a:r>
              <a:rPr lang="en-US" altLang="zh-CN" dirty="0" smtClean="0"/>
              <a:t>K = </a:t>
            </a:r>
            <a:r>
              <a:rPr lang="en-US" altLang="zh-CN" dirty="0" err="1" smtClean="0"/>
              <a:t>mn</a:t>
            </a:r>
            <a:r>
              <a:rPr lang="en-US" altLang="zh-CN" dirty="0" smtClean="0"/>
              <a:t> </a:t>
            </a:r>
            <a:r>
              <a:rPr lang="en-US" altLang="zh-CN" dirty="0" smtClean="0">
                <a:cs typeface="Times New Roman" pitchFamily="18" charset="0"/>
              </a:rPr>
              <a:t>→ </a:t>
            </a:r>
            <a:r>
              <a:rPr lang="en-US" altLang="zh-CN" dirty="0" err="1" smtClean="0">
                <a:cs typeface="Times New Roman" pitchFamily="18" charset="0"/>
              </a:rPr>
              <a:t>k</a:t>
            </a:r>
            <a:r>
              <a:rPr lang="en-US" altLang="zh-CN" baseline="-25000" dirty="0" err="1" smtClean="0">
                <a:cs typeface="Times New Roman" pitchFamily="18" charset="0"/>
              </a:rPr>
              <a:t>p</a:t>
            </a:r>
            <a:r>
              <a:rPr lang="en-US" altLang="zh-CN" baseline="-25000" dirty="0" smtClean="0">
                <a:cs typeface="Times New Roman" pitchFamily="18" charset="0"/>
              </a:rPr>
              <a:t> </a:t>
            </a:r>
            <a:r>
              <a:rPr lang="en-US" altLang="zh-CN" dirty="0" smtClean="0">
                <a:cs typeface="Times New Roman" pitchFamily="18" charset="0"/>
              </a:rPr>
              <a:t>= </a:t>
            </a:r>
            <a:r>
              <a:rPr lang="en-US" altLang="zh-CN" dirty="0" err="1" smtClean="0">
                <a:cs typeface="Times New Roman" pitchFamily="18" charset="0"/>
              </a:rPr>
              <a:t>m</a:t>
            </a:r>
            <a:r>
              <a:rPr lang="en-US" altLang="zh-CN" baseline="-25000" dirty="0" err="1" smtClean="0">
                <a:cs typeface="Times New Roman" pitchFamily="18" charset="0"/>
              </a:rPr>
              <a:t>p</a:t>
            </a:r>
            <a:r>
              <a:rPr lang="en-US" altLang="zh-CN" dirty="0" smtClean="0">
                <a:cs typeface="Times New Roman" pitchFamily="18" charset="0"/>
              </a:rPr>
              <a:t> + </a:t>
            </a:r>
            <a:r>
              <a:rPr lang="en-US" altLang="zh-CN" dirty="0" err="1" smtClean="0">
                <a:cs typeface="Times New Roman" pitchFamily="18" charset="0"/>
              </a:rPr>
              <a:t>n</a:t>
            </a:r>
            <a:r>
              <a:rPr lang="en-US" altLang="zh-CN" baseline="-25000" dirty="0" err="1" smtClean="0">
                <a:cs typeface="Times New Roman" pitchFamily="18" charset="0"/>
              </a:rPr>
              <a:t>p</a:t>
            </a:r>
            <a:r>
              <a:rPr lang="en-US" altLang="zh-CN" dirty="0" smtClean="0">
                <a:cs typeface="Times New Roman" pitchFamily="18" charset="0"/>
              </a:rPr>
              <a:t>  </a:t>
            </a:r>
            <a:r>
              <a:rPr lang="zh-CN" altLang="en-US" dirty="0" smtClean="0">
                <a:cs typeface="Times New Roman" pitchFamily="18" charset="0"/>
              </a:rPr>
              <a:t>对所有</a:t>
            </a:r>
            <a:r>
              <a:rPr lang="en-US" altLang="zh-CN" dirty="0" smtClean="0">
                <a:cs typeface="Times New Roman" pitchFamily="18" charset="0"/>
              </a:rPr>
              <a:t>p</a:t>
            </a:r>
          </a:p>
          <a:p>
            <a:pPr lvl="1"/>
            <a:r>
              <a:rPr lang="zh-CN" altLang="en-US" dirty="0" smtClean="0">
                <a:cs typeface="Times New Roman" pitchFamily="18" charset="0"/>
              </a:rPr>
              <a:t>例：</a:t>
            </a:r>
            <a:r>
              <a:rPr lang="en-US" altLang="zh-CN" dirty="0" smtClean="0">
                <a:cs typeface="Times New Roman" pitchFamily="18" charset="0"/>
              </a:rPr>
              <a:t>216=12</a:t>
            </a:r>
            <a:r>
              <a:rPr lang="en-US" altLang="zh-CN" dirty="0" smtClean="0"/>
              <a:t>×</a:t>
            </a:r>
            <a:r>
              <a:rPr lang="en-US" altLang="zh-CN" dirty="0" smtClean="0">
                <a:cs typeface="Times New Roman" pitchFamily="18" charset="0"/>
              </a:rPr>
              <a:t>18=(2</a:t>
            </a:r>
            <a:r>
              <a:rPr lang="en-US" altLang="zh-CN" baseline="30000" dirty="0" smtClean="0">
                <a:cs typeface="Times New Roman" pitchFamily="18" charset="0"/>
              </a:rPr>
              <a:t>2</a:t>
            </a:r>
            <a:r>
              <a:rPr lang="en-US" altLang="zh-CN" dirty="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cs typeface="Times New Roman" pitchFamily="18" charset="0"/>
              </a:rPr>
              <a:t>)</a:t>
            </a:r>
            <a:r>
              <a:rPr lang="en-US" altLang="zh-CN" dirty="0" smtClean="0"/>
              <a:t>×(2</a:t>
            </a:r>
            <a:r>
              <a:rPr lang="en-US" altLang="zh-CN" baseline="30000" dirty="0" smtClean="0">
                <a:cs typeface="Times New Roman" pitchFamily="18" charset="0"/>
              </a:rPr>
              <a:t>1</a:t>
            </a:r>
            <a:r>
              <a:rPr lang="en-US" altLang="zh-CN" dirty="0"/>
              <a:t>×3</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=2</a:t>
            </a:r>
            <a:r>
              <a:rPr lang="en-US" altLang="zh-CN" baseline="30000" dirty="0" smtClean="0">
                <a:cs typeface="Times New Roman" pitchFamily="18" charset="0"/>
              </a:rPr>
              <a:t>3</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3</a:t>
            </a:r>
          </a:p>
          <a:p>
            <a:pPr lvl="1"/>
            <a:endParaRPr lang="en-US" altLang="zh-CN" dirty="0" smtClean="0">
              <a:cs typeface="Times New Roman" pitchFamily="18" charset="0"/>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017077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整除和</a:t>
            </a:r>
            <a:r>
              <a:rPr lang="zh-CN" altLang="en-US" dirty="0"/>
              <a:t>最大公约数</a:t>
            </a:r>
            <a:r>
              <a:rPr lang="en-US" altLang="zh-CN" dirty="0"/>
              <a:t>GCD</a:t>
            </a:r>
            <a:endParaRPr lang="zh-CN" altLang="en-US" dirty="0"/>
          </a:p>
        </p:txBody>
      </p:sp>
      <p:sp>
        <p:nvSpPr>
          <p:cNvPr id="3" name="内容占位符 2"/>
          <p:cNvSpPr>
            <a:spLocks noGrp="1"/>
          </p:cNvSpPr>
          <p:nvPr>
            <p:ph idx="1"/>
          </p:nvPr>
        </p:nvSpPr>
        <p:spPr/>
        <p:txBody>
          <a:bodyPr/>
          <a:lstStyle/>
          <a:p>
            <a:r>
              <a:rPr lang="zh-CN" altLang="en-US" dirty="0" smtClean="0">
                <a:cs typeface="Times New Roman" pitchFamily="18" charset="0"/>
              </a:rPr>
              <a:t>整除：任何整数仅能被对应素数分量小于等于它的另一个整数整除</a:t>
            </a:r>
            <a:endParaRPr lang="en-US" altLang="zh-CN" dirty="0" smtClean="0">
              <a:cs typeface="Times New Roman" pitchFamily="18" charset="0"/>
            </a:endParaRPr>
          </a:p>
          <a:p>
            <a:pPr lvl="1"/>
            <a:r>
              <a:rPr lang="zh-CN" altLang="en-US" dirty="0" smtClean="0">
                <a:cs typeface="Times New Roman" pitchFamily="18" charset="0"/>
              </a:rPr>
              <a:t>即</a:t>
            </a:r>
            <a:r>
              <a:rPr lang="en-US" altLang="zh-CN" dirty="0" err="1" smtClean="0">
                <a:cs typeface="Times New Roman" pitchFamily="18" charset="0"/>
              </a:rPr>
              <a:t>a|b</a:t>
            </a:r>
            <a:r>
              <a:rPr lang="en-US" altLang="zh-CN" dirty="0" smtClean="0">
                <a:cs typeface="Times New Roman" pitchFamily="18" charset="0"/>
              </a:rPr>
              <a:t> </a:t>
            </a:r>
            <a:r>
              <a:rPr lang="en-US" altLang="zh-CN" dirty="0" smtClean="0">
                <a:cs typeface="Times New Roman" pitchFamily="18" charset="0"/>
                <a:sym typeface="Symbol"/>
              </a:rPr>
              <a:t></a:t>
            </a:r>
            <a:r>
              <a:rPr lang="zh-CN" altLang="en-US" dirty="0" smtClean="0">
                <a:cs typeface="Times New Roman" pitchFamily="18" charset="0"/>
              </a:rPr>
              <a:t>对所有</a:t>
            </a:r>
            <a:r>
              <a:rPr lang="en-US" altLang="zh-CN" dirty="0" smtClean="0">
                <a:cs typeface="Times New Roman" pitchFamily="18" charset="0"/>
              </a:rPr>
              <a:t>p</a:t>
            </a:r>
            <a:r>
              <a:rPr lang="zh-CN" altLang="en-US" dirty="0" smtClean="0">
                <a:cs typeface="Times New Roman" pitchFamily="18" charset="0"/>
              </a:rPr>
              <a:t>，</a:t>
            </a:r>
            <a:r>
              <a:rPr lang="en-US" altLang="zh-CN" dirty="0" err="1" smtClean="0">
                <a:cs typeface="Times New Roman" pitchFamily="18" charset="0"/>
              </a:rPr>
              <a:t>a</a:t>
            </a:r>
            <a:r>
              <a:rPr lang="en-US" altLang="zh-CN" baseline="-25000" dirty="0" err="1" smtClean="0">
                <a:cs typeface="Times New Roman" pitchFamily="18" charset="0"/>
              </a:rPr>
              <a:t>p</a:t>
            </a:r>
            <a:r>
              <a:rPr lang="en-US" altLang="zh-CN" sz="1600" dirty="0" err="1" smtClean="0">
                <a:cs typeface="Times New Roman" pitchFamily="18" charset="0"/>
              </a:rPr>
              <a:t>≤</a:t>
            </a:r>
            <a:r>
              <a:rPr lang="en-US" altLang="zh-CN" dirty="0" err="1" smtClean="0">
                <a:cs typeface="Times New Roman" pitchFamily="18" charset="0"/>
              </a:rPr>
              <a:t>b</a:t>
            </a:r>
            <a:r>
              <a:rPr lang="en-US" altLang="zh-CN" baseline="-25000" dirty="0" err="1" smtClean="0">
                <a:cs typeface="Times New Roman" pitchFamily="18" charset="0"/>
              </a:rPr>
              <a:t>p</a:t>
            </a:r>
            <a:r>
              <a:rPr lang="en-US" altLang="zh-CN" dirty="0" smtClean="0">
                <a:cs typeface="Times New Roman" pitchFamily="18" charset="0"/>
              </a:rPr>
              <a:t> </a:t>
            </a:r>
          </a:p>
          <a:p>
            <a:pPr lvl="1"/>
            <a:r>
              <a:rPr lang="zh-CN" altLang="en-US" dirty="0" smtClean="0">
                <a:cs typeface="Times New Roman" pitchFamily="18" charset="0"/>
              </a:rPr>
              <a:t>例：</a:t>
            </a:r>
            <a:r>
              <a:rPr lang="en-US" altLang="zh-CN" dirty="0" smtClean="0">
                <a:cs typeface="Times New Roman" pitchFamily="18" charset="0"/>
              </a:rPr>
              <a:t>a=12, b=36, 12|36, 12=2</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cs typeface="Times New Roman" pitchFamily="18" charset="0"/>
              </a:rPr>
              <a:t>, 36=2</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2</a:t>
            </a:r>
          </a:p>
          <a:p>
            <a:pPr lvl="1">
              <a:buNone/>
            </a:pPr>
            <a:r>
              <a:rPr lang="en-US" altLang="zh-CN" dirty="0" smtClean="0">
                <a:cs typeface="Times New Roman" pitchFamily="18" charset="0"/>
              </a:rPr>
              <a:t>            a</a:t>
            </a:r>
            <a:r>
              <a:rPr lang="en-US" altLang="zh-CN" baseline="-25000" dirty="0" smtClean="0">
                <a:cs typeface="Times New Roman" pitchFamily="18" charset="0"/>
              </a:rPr>
              <a:t>2</a:t>
            </a:r>
            <a:r>
              <a:rPr lang="en-US" altLang="zh-CN" dirty="0" smtClean="0">
                <a:cs typeface="Times New Roman" pitchFamily="18" charset="0"/>
              </a:rPr>
              <a:t>=2=b</a:t>
            </a:r>
            <a:r>
              <a:rPr lang="en-US" altLang="zh-CN" baseline="-25000" dirty="0" smtClean="0">
                <a:cs typeface="Times New Roman" pitchFamily="18" charset="0"/>
              </a:rPr>
              <a:t>2</a:t>
            </a:r>
            <a:r>
              <a:rPr lang="en-US" altLang="zh-CN" dirty="0" smtClean="0">
                <a:cs typeface="Times New Roman" pitchFamily="18" charset="0"/>
              </a:rPr>
              <a:t>, a</a:t>
            </a:r>
            <a:r>
              <a:rPr lang="en-US" altLang="zh-CN" baseline="-25000" dirty="0" smtClean="0">
                <a:cs typeface="Times New Roman" pitchFamily="18" charset="0"/>
              </a:rPr>
              <a:t>3</a:t>
            </a:r>
            <a:r>
              <a:rPr lang="en-US" altLang="zh-CN" dirty="0" smtClean="0">
                <a:cs typeface="Times New Roman" pitchFamily="18" charset="0"/>
              </a:rPr>
              <a:t>=1≤2=b</a:t>
            </a:r>
            <a:r>
              <a:rPr lang="en-US" altLang="zh-CN" baseline="-25000" dirty="0" smtClean="0">
                <a:cs typeface="Times New Roman" pitchFamily="18" charset="0"/>
              </a:rPr>
              <a:t>3</a:t>
            </a:r>
          </a:p>
          <a:p>
            <a:pPr lvl="1"/>
            <a:endParaRPr lang="en-US" altLang="zh-CN" dirty="0" smtClean="0">
              <a:cs typeface="Times New Roman" pitchFamily="18" charset="0"/>
            </a:endParaRPr>
          </a:p>
          <a:p>
            <a:r>
              <a:rPr lang="zh-CN" altLang="en-US" dirty="0" smtClean="0"/>
              <a:t>最大公约数：</a:t>
            </a:r>
            <a:r>
              <a:rPr lang="en-US" altLang="zh-CN" dirty="0" smtClean="0"/>
              <a:t>k=</a:t>
            </a:r>
            <a:r>
              <a:rPr lang="en-US" altLang="zh-CN" dirty="0" err="1" smtClean="0"/>
              <a:t>gcd</a:t>
            </a:r>
            <a:r>
              <a:rPr lang="en-US" altLang="zh-CN" dirty="0" smtClean="0"/>
              <a:t>(</a:t>
            </a:r>
            <a:r>
              <a:rPr lang="en-US" altLang="zh-CN" dirty="0" err="1" smtClean="0"/>
              <a:t>a,b</a:t>
            </a:r>
            <a:r>
              <a:rPr lang="en-US" altLang="zh-CN" dirty="0" smtClean="0"/>
              <a:t>)</a:t>
            </a:r>
            <a:r>
              <a:rPr lang="en-US" altLang="zh-CN" dirty="0" smtClean="0">
                <a:sym typeface="Symbol"/>
              </a:rPr>
              <a:t></a:t>
            </a:r>
            <a:r>
              <a:rPr lang="zh-CN" altLang="en-US" dirty="0" smtClean="0">
                <a:sym typeface="Symbol"/>
              </a:rPr>
              <a:t>所有</a:t>
            </a:r>
            <a:r>
              <a:rPr lang="en-US" altLang="zh-CN" dirty="0" err="1" smtClean="0"/>
              <a:t>k</a:t>
            </a:r>
            <a:r>
              <a:rPr lang="en-US" altLang="zh-CN" baseline="-25000" dirty="0" err="1" smtClean="0"/>
              <a:t>p</a:t>
            </a:r>
            <a:r>
              <a:rPr lang="en-US" altLang="zh-CN" dirty="0" smtClean="0"/>
              <a:t>=min(</a:t>
            </a:r>
            <a:r>
              <a:rPr lang="en-US" altLang="zh-CN" dirty="0" err="1" smtClean="0"/>
              <a:t>a</a:t>
            </a:r>
            <a:r>
              <a:rPr lang="en-US" altLang="zh-CN" baseline="-25000" dirty="0" err="1" smtClean="0"/>
              <a:t>p</a:t>
            </a:r>
            <a:r>
              <a:rPr lang="en-US" altLang="zh-CN" dirty="0" err="1" smtClean="0"/>
              <a:t>,b</a:t>
            </a:r>
            <a:r>
              <a:rPr lang="en-US" altLang="zh-CN" baseline="-25000" dirty="0" err="1" smtClean="0"/>
              <a:t>p</a:t>
            </a:r>
            <a:r>
              <a:rPr lang="en-US" altLang="zh-CN" dirty="0" smtClean="0"/>
              <a:t>)</a:t>
            </a:r>
            <a:endParaRPr lang="zh-CN" altLang="en-US" dirty="0" smtClean="0">
              <a:cs typeface="Times New Roman" pitchFamily="18" charset="0"/>
            </a:endParaRPr>
          </a:p>
          <a:p>
            <a:pPr lvl="1"/>
            <a:r>
              <a:rPr lang="zh-CN" altLang="en-US" dirty="0" smtClean="0">
                <a:cs typeface="Times New Roman" pitchFamily="18" charset="0"/>
              </a:rPr>
              <a:t>例：</a:t>
            </a:r>
            <a:r>
              <a:rPr lang="en-US" altLang="zh-CN" dirty="0" smtClean="0">
                <a:cs typeface="Times New Roman" pitchFamily="18" charset="0"/>
              </a:rPr>
              <a:t>300=2</a:t>
            </a:r>
            <a:r>
              <a:rPr lang="en-US" altLang="zh-CN" baseline="30000" dirty="0" smtClean="0">
                <a:cs typeface="Times New Roman" pitchFamily="18" charset="0"/>
              </a:rPr>
              <a:t>2</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5</a:t>
            </a:r>
            <a:r>
              <a:rPr lang="en-US" altLang="zh-CN" baseline="30000" dirty="0" smtClean="0">
                <a:cs typeface="Times New Roman" pitchFamily="18" charset="0"/>
              </a:rPr>
              <a:t>2</a:t>
            </a:r>
            <a:r>
              <a:rPr lang="en-US" altLang="zh-CN" dirty="0" smtClean="0">
                <a:cs typeface="Times New Roman" pitchFamily="18" charset="0"/>
              </a:rPr>
              <a:t>, 18=2</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2</a:t>
            </a:r>
            <a:r>
              <a:rPr lang="en-US" altLang="zh-CN" dirty="0" smtClean="0">
                <a:cs typeface="Times New Roman" pitchFamily="18" charset="0"/>
              </a:rPr>
              <a:t/>
            </a:r>
            <a:br>
              <a:rPr lang="en-US" altLang="zh-CN" dirty="0" smtClean="0">
                <a:cs typeface="Times New Roman" pitchFamily="18" charset="0"/>
              </a:rPr>
            </a:br>
            <a:r>
              <a:rPr lang="en-US" altLang="zh-CN" dirty="0" smtClean="0">
                <a:cs typeface="Times New Roman" pitchFamily="18" charset="0"/>
              </a:rPr>
              <a:t>    </a:t>
            </a:r>
            <a:r>
              <a:rPr lang="en-US" altLang="zh-CN" dirty="0" err="1" smtClean="0">
                <a:cs typeface="Times New Roman" pitchFamily="18" charset="0"/>
              </a:rPr>
              <a:t>gcd</a:t>
            </a:r>
            <a:r>
              <a:rPr lang="en-US" altLang="zh-CN" dirty="0" smtClean="0">
                <a:cs typeface="Times New Roman" pitchFamily="18" charset="0"/>
              </a:rPr>
              <a:t>(18,300)=2</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3</a:t>
            </a:r>
            <a:r>
              <a:rPr lang="en-US" altLang="zh-CN" baseline="30000" dirty="0" smtClean="0">
                <a:cs typeface="Times New Roman" pitchFamily="18" charset="0"/>
              </a:rPr>
              <a:t>1</a:t>
            </a:r>
            <a:r>
              <a:rPr lang="en-US" altLang="zh-CN" dirty="0" smtClean="0"/>
              <a:t>×</a:t>
            </a:r>
            <a:r>
              <a:rPr lang="en-US" altLang="zh-CN" dirty="0" smtClean="0">
                <a:cs typeface="Times New Roman" pitchFamily="18" charset="0"/>
              </a:rPr>
              <a:t>5</a:t>
            </a:r>
            <a:r>
              <a:rPr lang="en-US" altLang="zh-CN" baseline="30000" dirty="0" smtClean="0">
                <a:cs typeface="Times New Roman" pitchFamily="18" charset="0"/>
              </a:rPr>
              <a:t>0</a:t>
            </a:r>
            <a:r>
              <a:rPr lang="en-US" altLang="zh-CN" dirty="0" smtClean="0">
                <a:cs typeface="Times New Roman" pitchFamily="18" charset="0"/>
              </a:rPr>
              <a:t>=6</a:t>
            </a:r>
          </a:p>
          <a:p>
            <a:endParaRPr lang="en-US" altLang="zh-CN" dirty="0" smtClean="0"/>
          </a:p>
          <a:p>
            <a:r>
              <a:rPr lang="zh-CN" altLang="en-US" dirty="0"/>
              <a:t>两个数</a:t>
            </a:r>
            <a:r>
              <a:rPr lang="en-US" altLang="zh-CN" dirty="0"/>
              <a:t>a, b</a:t>
            </a:r>
            <a:r>
              <a:rPr lang="zh-CN" altLang="en-US" dirty="0"/>
              <a:t>互素是指它们公因子仅有</a:t>
            </a:r>
            <a:r>
              <a:rPr lang="en-US" altLang="zh-CN" dirty="0" smtClean="0"/>
              <a:t>1</a:t>
            </a:r>
            <a:endParaRPr lang="en-US" altLang="zh-CN"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387257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二、费马定理和欧拉定理</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费马定理</a:t>
            </a:r>
            <a:r>
              <a:rPr lang="en-US" altLang="zh-CN" smtClean="0">
                <a:solidFill>
                  <a:srgbClr val="FF0000"/>
                </a:solidFill>
              </a:rPr>
              <a:t>Fermat's </a:t>
            </a:r>
            <a:r>
              <a:rPr lang="en-US" altLang="zh-CN" dirty="0" smtClean="0">
                <a:solidFill>
                  <a:srgbClr val="FF0000"/>
                </a:solidFill>
              </a:rPr>
              <a:t>Theorem</a:t>
            </a:r>
            <a:r>
              <a:rPr lang="zh-CN" altLang="en-US" dirty="0" smtClean="0">
                <a:solidFill>
                  <a:srgbClr val="FF0000"/>
                </a:solidFill>
              </a:rPr>
              <a:t>：若</a:t>
            </a:r>
            <a:r>
              <a:rPr lang="en-US" altLang="zh-CN" dirty="0" smtClean="0">
                <a:solidFill>
                  <a:srgbClr val="FF0000"/>
                </a:solidFill>
              </a:rPr>
              <a:t>p</a:t>
            </a:r>
            <a:r>
              <a:rPr lang="zh-CN" altLang="en-US" dirty="0" smtClean="0">
                <a:solidFill>
                  <a:srgbClr val="FF0000"/>
                </a:solidFill>
              </a:rPr>
              <a:t>是素数，则对任意</a:t>
            </a:r>
            <a:r>
              <a:rPr lang="en-US" altLang="zh-CN" dirty="0" smtClean="0">
                <a:solidFill>
                  <a:srgbClr val="FF0000"/>
                </a:solidFill>
              </a:rPr>
              <a:t>a</a:t>
            </a:r>
            <a:r>
              <a:rPr lang="zh-CN" altLang="en-US" dirty="0" smtClean="0">
                <a:solidFill>
                  <a:srgbClr val="FF0000"/>
                </a:solidFill>
              </a:rPr>
              <a:t>，</a:t>
            </a:r>
            <a:r>
              <a:rPr lang="en-US" altLang="zh-CN" dirty="0" err="1" smtClean="0">
                <a:solidFill>
                  <a:srgbClr val="FF0000"/>
                </a:solidFill>
              </a:rPr>
              <a:t>gcd</a:t>
            </a:r>
            <a:r>
              <a:rPr lang="en-US" altLang="zh-CN" dirty="0" smtClean="0">
                <a:solidFill>
                  <a:srgbClr val="FF0000"/>
                </a:solidFill>
              </a:rPr>
              <a:t>(</a:t>
            </a:r>
            <a:r>
              <a:rPr lang="en-US" altLang="zh-CN" dirty="0" err="1" smtClean="0">
                <a:solidFill>
                  <a:srgbClr val="FF0000"/>
                </a:solidFill>
              </a:rPr>
              <a:t>a,p</a:t>
            </a:r>
            <a:r>
              <a:rPr lang="en-US" altLang="zh-CN" dirty="0" smtClean="0">
                <a:solidFill>
                  <a:srgbClr val="FF0000"/>
                </a:solidFill>
              </a:rPr>
              <a:t>)=1</a:t>
            </a:r>
            <a:r>
              <a:rPr lang="zh-CN" altLang="en-US" dirty="0" smtClean="0">
                <a:solidFill>
                  <a:srgbClr val="FF0000"/>
                </a:solidFill>
              </a:rPr>
              <a:t>，有</a:t>
            </a:r>
            <a:r>
              <a:rPr lang="en-US" altLang="zh-CN" dirty="0" smtClean="0">
                <a:solidFill>
                  <a:srgbClr val="FF0000"/>
                </a:solidFill>
              </a:rPr>
              <a:t>a</a:t>
            </a:r>
            <a:r>
              <a:rPr lang="en-US" altLang="zh-CN" baseline="30000" dirty="0" smtClean="0">
                <a:solidFill>
                  <a:srgbClr val="FF0000"/>
                </a:solidFill>
              </a:rPr>
              <a:t>p-1</a:t>
            </a:r>
            <a:r>
              <a:rPr lang="en-US" altLang="zh-CN" dirty="0" smtClean="0">
                <a:solidFill>
                  <a:srgbClr val="FF0000"/>
                </a:solidFill>
              </a:rPr>
              <a:t>mod p = 1</a:t>
            </a:r>
          </a:p>
          <a:p>
            <a:pPr>
              <a:buNone/>
            </a:pPr>
            <a:endParaRPr lang="en-US" altLang="zh-CN" dirty="0" smtClean="0"/>
          </a:p>
          <a:p>
            <a:pPr>
              <a:buNone/>
            </a:pPr>
            <a:r>
              <a:rPr lang="zh-CN" altLang="en-US" dirty="0" smtClean="0"/>
              <a:t>证明：</a:t>
            </a:r>
            <a:endParaRPr lang="en-US" altLang="zh-CN" dirty="0" smtClean="0"/>
          </a:p>
          <a:p>
            <a:pPr marL="441325" lvl="1" indent="15875">
              <a:buNone/>
            </a:pPr>
            <a:r>
              <a:rPr lang="en-US" altLang="zh-CN" dirty="0" smtClean="0"/>
              <a:t>a×2a×…×((p-1)a</a:t>
            </a:r>
            <a:r>
              <a:rPr lang="en-US" altLang="zh-CN" dirty="0"/>
              <a:t>) = (p-1)! a</a:t>
            </a:r>
            <a:r>
              <a:rPr lang="en-US" altLang="zh-CN" baseline="30000" dirty="0"/>
              <a:t>p-1</a:t>
            </a:r>
          </a:p>
          <a:p>
            <a:pPr marL="0" lvl="1" indent="0">
              <a:buNone/>
            </a:pPr>
            <a:r>
              <a:rPr lang="en-US" altLang="zh-CN" dirty="0" smtClean="0"/>
              <a:t> =[(a mod p)×(2a mod p)×…×((p-1)a mod p)] mod p</a:t>
            </a:r>
          </a:p>
          <a:p>
            <a:pPr marL="0" lvl="1" indent="0">
              <a:buNone/>
            </a:pPr>
            <a:r>
              <a:rPr lang="en-US" altLang="zh-CN" dirty="0" smtClean="0"/>
              <a:t> =(p-1)! mod p</a:t>
            </a:r>
          </a:p>
          <a:p>
            <a:pPr marL="441325" lvl="1" indent="15875">
              <a:buNone/>
            </a:pPr>
            <a:endParaRPr lang="en-US" altLang="zh-CN" dirty="0" smtClean="0"/>
          </a:p>
          <a:p>
            <a:pPr marL="441325" lvl="1" indent="15875">
              <a:buNone/>
            </a:pPr>
            <a:r>
              <a:rPr lang="zh-CN" altLang="en-US" dirty="0" smtClean="0"/>
              <a:t>所以</a:t>
            </a:r>
            <a:r>
              <a:rPr lang="en-US" altLang="zh-CN" dirty="0" smtClean="0"/>
              <a:t>(p-1)! a</a:t>
            </a:r>
            <a:r>
              <a:rPr lang="en-US" altLang="zh-CN" baseline="30000" dirty="0" smtClean="0"/>
              <a:t>p-1</a:t>
            </a:r>
            <a:r>
              <a:rPr lang="en-US" altLang="zh-CN" dirty="0" smtClean="0">
                <a:latin typeface="黑体" pitchFamily="2" charset="-122"/>
              </a:rPr>
              <a:t> </a:t>
            </a:r>
            <a:r>
              <a:rPr lang="en-US" altLang="zh-CN" dirty="0">
                <a:latin typeface="黑体" pitchFamily="2" charset="-122"/>
              </a:rPr>
              <a:t>=</a:t>
            </a:r>
            <a:r>
              <a:rPr lang="en-US" altLang="zh-CN" dirty="0" smtClean="0">
                <a:latin typeface="黑体" pitchFamily="2" charset="-122"/>
              </a:rPr>
              <a:t> </a:t>
            </a:r>
            <a:r>
              <a:rPr lang="en-US" altLang="zh-CN" dirty="0" smtClean="0"/>
              <a:t>(p-1)! mod p</a:t>
            </a:r>
          </a:p>
          <a:p>
            <a:pPr marL="441325" lvl="1" indent="15875">
              <a:buNone/>
            </a:pPr>
            <a:endParaRPr lang="en-US" altLang="zh-CN" dirty="0" smtClean="0"/>
          </a:p>
          <a:p>
            <a:pPr marL="441325" lvl="1" indent="15875">
              <a:buNone/>
            </a:pPr>
            <a:r>
              <a:rPr lang="en-US" altLang="zh-CN" dirty="0" smtClean="0"/>
              <a:t>(p-1)!</a:t>
            </a:r>
            <a:r>
              <a:rPr lang="zh-CN" altLang="en-US" dirty="0" smtClean="0"/>
              <a:t>与</a:t>
            </a:r>
            <a:r>
              <a:rPr lang="en-US" altLang="zh-CN" dirty="0" smtClean="0"/>
              <a:t>p</a:t>
            </a:r>
            <a:r>
              <a:rPr lang="zh-CN" altLang="en-US" dirty="0" smtClean="0"/>
              <a:t>互素，两边消去</a:t>
            </a:r>
            <a:r>
              <a:rPr lang="en-US" altLang="zh-CN" dirty="0" smtClean="0"/>
              <a:t>(p-1)!</a:t>
            </a:r>
            <a:r>
              <a:rPr lang="zh-CN" altLang="en-US" dirty="0" smtClean="0"/>
              <a:t>，得证</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19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50003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a:t>
            </a:r>
            <a:r>
              <a:rPr lang="zh-CN" altLang="en-US" dirty="0"/>
              <a:t>内容</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239811141"/>
              </p:ext>
            </p:extLst>
          </p:nvPr>
        </p:nvGraphicFramePr>
        <p:xfrm>
          <a:off x="323528" y="1294161"/>
          <a:ext cx="4186808"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内容占位符 4"/>
          <p:cNvGraphicFramePr>
            <a:graphicFrameLocks/>
          </p:cNvGraphicFramePr>
          <p:nvPr>
            <p:extLst>
              <p:ext uri="{D42A27DB-BD31-4B8C-83A1-F6EECF244321}">
                <p14:modId xmlns:p14="http://schemas.microsoft.com/office/powerpoint/2010/main" val="1290375274"/>
              </p:ext>
            </p:extLst>
          </p:nvPr>
        </p:nvGraphicFramePr>
        <p:xfrm>
          <a:off x="4644008" y="1268760"/>
          <a:ext cx="4159530" cy="4608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5" name="灯片编号占位符 4"/>
          <p:cNvSpPr>
            <a:spLocks noGrp="1"/>
          </p:cNvSpPr>
          <p:nvPr>
            <p:ph type="sldNum" sz="quarter" idx="10"/>
          </p:nvPr>
        </p:nvSpPr>
        <p:spPr/>
        <p:txBody>
          <a:bodyPr/>
          <a:lstStyle/>
          <a:p>
            <a:pPr>
              <a:defRPr/>
            </a:pPr>
            <a:fld id="{17B7F836-6F9F-42A8-9450-B93EA774C316}" type="slidenum">
              <a:rPr lang="zh-CN" altLang="en-US" smtClean="0"/>
              <a:pPr>
                <a:defRPr/>
              </a:pPr>
              <a:t>2</a:t>
            </a:fld>
            <a:endParaRPr lang="en-US" altLang="zh-CN" dirty="0"/>
          </a:p>
        </p:txBody>
      </p:sp>
    </p:spTree>
    <p:extLst>
      <p:ext uri="{BB962C8B-B14F-4D97-AF65-F5344CB8AC3E}">
        <p14:creationId xmlns:p14="http://schemas.microsoft.com/office/powerpoint/2010/main" val="103046829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费马定理等价形式：</a:t>
            </a:r>
            <a:r>
              <a:rPr lang="zh-CN" altLang="en-US" dirty="0">
                <a:solidFill>
                  <a:srgbClr val="FF0000"/>
                </a:solidFill>
              </a:rPr>
              <a:t>若</a:t>
            </a:r>
            <a:r>
              <a:rPr lang="en-US" altLang="zh-CN" dirty="0">
                <a:solidFill>
                  <a:srgbClr val="FF0000"/>
                </a:solidFill>
              </a:rPr>
              <a:t>p</a:t>
            </a:r>
            <a:r>
              <a:rPr lang="zh-CN" altLang="en-US" dirty="0">
                <a:solidFill>
                  <a:srgbClr val="FF0000"/>
                </a:solidFill>
              </a:rPr>
              <a:t>是素数，则 </a:t>
            </a:r>
            <a:r>
              <a:rPr lang="en-US" altLang="zh-CN" dirty="0" err="1">
                <a:solidFill>
                  <a:srgbClr val="FF0000"/>
                </a:solidFill>
              </a:rPr>
              <a:t>a</a:t>
            </a:r>
            <a:r>
              <a:rPr lang="en-US" altLang="zh-CN" baseline="30000" dirty="0" err="1">
                <a:solidFill>
                  <a:srgbClr val="FF0000"/>
                </a:solidFill>
              </a:rPr>
              <a:t>p</a:t>
            </a:r>
            <a:r>
              <a:rPr lang="en-US" altLang="zh-CN" sz="1800" dirty="0" err="1">
                <a:solidFill>
                  <a:srgbClr val="FF0000"/>
                </a:solidFill>
                <a:latin typeface="黑体" pitchFamily="2" charset="-122"/>
              </a:rPr>
              <a:t>≡</a:t>
            </a:r>
            <a:r>
              <a:rPr lang="en-US" altLang="zh-CN" dirty="0" err="1">
                <a:solidFill>
                  <a:srgbClr val="FF0000"/>
                </a:solidFill>
              </a:rPr>
              <a:t>a</a:t>
            </a:r>
            <a:r>
              <a:rPr lang="en-US" altLang="zh-CN" dirty="0">
                <a:solidFill>
                  <a:srgbClr val="FF0000"/>
                </a:solidFill>
              </a:rPr>
              <a:t> mod p</a:t>
            </a:r>
          </a:p>
          <a:p>
            <a:endParaRPr lang="en-US" altLang="zh-CN" dirty="0" smtClean="0"/>
          </a:p>
          <a:p>
            <a:r>
              <a:rPr lang="zh-CN" altLang="en-US" dirty="0" smtClean="0"/>
              <a:t>例：</a:t>
            </a:r>
            <a:r>
              <a:rPr lang="en-US" altLang="zh-CN" dirty="0" smtClean="0"/>
              <a:t>a=7, p=19</a:t>
            </a:r>
          </a:p>
          <a:p>
            <a:pPr lvl="1">
              <a:buNone/>
            </a:pPr>
            <a:r>
              <a:rPr lang="en-US" altLang="zh-CN" dirty="0" smtClean="0"/>
              <a:t>7</a:t>
            </a:r>
            <a:r>
              <a:rPr lang="en-US" altLang="zh-CN" baseline="30000" dirty="0" smtClean="0"/>
              <a:t>2</a:t>
            </a:r>
            <a:r>
              <a:rPr lang="en-US" altLang="zh-CN" dirty="0" smtClean="0"/>
              <a:t>=49</a:t>
            </a:r>
            <a:r>
              <a:rPr lang="en-US" altLang="zh-CN" dirty="0" smtClean="0">
                <a:latin typeface="黑体" pitchFamily="2" charset="-122"/>
              </a:rPr>
              <a:t>≡</a:t>
            </a:r>
            <a:r>
              <a:rPr lang="en-US" altLang="zh-CN" dirty="0" smtClean="0"/>
              <a:t>11 mod 19   7</a:t>
            </a:r>
            <a:r>
              <a:rPr lang="en-US" altLang="zh-CN" baseline="30000" dirty="0" smtClean="0"/>
              <a:t>4</a:t>
            </a:r>
            <a:r>
              <a:rPr lang="en-US" altLang="zh-CN" dirty="0" smtClean="0"/>
              <a:t>=121</a:t>
            </a:r>
            <a:r>
              <a:rPr lang="en-US" altLang="zh-CN" dirty="0" smtClean="0">
                <a:latin typeface="黑体" pitchFamily="2" charset="-122"/>
              </a:rPr>
              <a:t>≡</a:t>
            </a:r>
            <a:r>
              <a:rPr lang="en-US" altLang="zh-CN" dirty="0" smtClean="0"/>
              <a:t>7 mod 19</a:t>
            </a:r>
          </a:p>
          <a:p>
            <a:pPr lvl="1">
              <a:buNone/>
            </a:pPr>
            <a:r>
              <a:rPr lang="en-US" altLang="zh-CN" dirty="0" smtClean="0"/>
              <a:t>7</a:t>
            </a:r>
            <a:r>
              <a:rPr lang="en-US" altLang="zh-CN" baseline="30000" dirty="0" smtClean="0"/>
              <a:t>8</a:t>
            </a:r>
            <a:r>
              <a:rPr lang="en-US" altLang="zh-CN" dirty="0" smtClean="0"/>
              <a:t>=49</a:t>
            </a:r>
            <a:r>
              <a:rPr lang="en-US" altLang="zh-CN" dirty="0" smtClean="0">
                <a:latin typeface="黑体" pitchFamily="2" charset="-122"/>
              </a:rPr>
              <a:t>≡</a:t>
            </a:r>
            <a:r>
              <a:rPr lang="en-US" altLang="zh-CN" dirty="0" smtClean="0"/>
              <a:t>11 mod 19   7</a:t>
            </a:r>
            <a:r>
              <a:rPr lang="en-US" altLang="zh-CN" baseline="30000" dirty="0" smtClean="0"/>
              <a:t>16</a:t>
            </a:r>
            <a:r>
              <a:rPr lang="en-US" altLang="zh-CN" dirty="0" smtClean="0"/>
              <a:t>=121</a:t>
            </a:r>
            <a:r>
              <a:rPr lang="en-US" altLang="zh-CN" dirty="0" smtClean="0">
                <a:latin typeface="黑体" pitchFamily="2" charset="-122"/>
              </a:rPr>
              <a:t>≡</a:t>
            </a:r>
            <a:r>
              <a:rPr lang="en-US" altLang="zh-CN" dirty="0" smtClean="0"/>
              <a:t>7 mod 19</a:t>
            </a:r>
          </a:p>
          <a:p>
            <a:pPr lvl="1">
              <a:buNone/>
            </a:pPr>
            <a:r>
              <a:rPr lang="en-US" altLang="zh-CN" dirty="0" smtClean="0"/>
              <a:t>a</a:t>
            </a:r>
            <a:r>
              <a:rPr lang="en-US" altLang="zh-CN" baseline="30000" dirty="0" smtClean="0"/>
              <a:t>p-1</a:t>
            </a:r>
            <a:r>
              <a:rPr lang="en-US" altLang="zh-CN" dirty="0" smtClean="0"/>
              <a:t>=7</a:t>
            </a:r>
            <a:r>
              <a:rPr lang="en-US" altLang="zh-CN" baseline="30000" dirty="0" smtClean="0"/>
              <a:t>18</a:t>
            </a:r>
            <a:r>
              <a:rPr lang="en-US" altLang="zh-CN" dirty="0" smtClean="0"/>
              <a:t>=7</a:t>
            </a:r>
            <a:r>
              <a:rPr lang="en-US" altLang="zh-CN" baseline="30000" dirty="0" smtClean="0"/>
              <a:t>16</a:t>
            </a:r>
            <a:r>
              <a:rPr lang="en-US" altLang="zh-CN" dirty="0" smtClean="0"/>
              <a:t>×7</a:t>
            </a:r>
            <a:r>
              <a:rPr lang="en-US" altLang="zh-CN" baseline="30000" dirty="0" smtClean="0"/>
              <a:t>2</a:t>
            </a:r>
            <a:r>
              <a:rPr lang="en-US" altLang="zh-CN" dirty="0" smtClean="0">
                <a:latin typeface="黑体" pitchFamily="2" charset="-122"/>
              </a:rPr>
              <a:t>≡</a:t>
            </a:r>
            <a:r>
              <a:rPr lang="en-US" altLang="zh-CN" dirty="0" smtClean="0"/>
              <a:t>7×11</a:t>
            </a:r>
            <a:r>
              <a:rPr lang="en-US" altLang="zh-CN" dirty="0" smtClean="0">
                <a:latin typeface="黑体" pitchFamily="2" charset="-122"/>
              </a:rPr>
              <a:t>≡</a:t>
            </a:r>
            <a:r>
              <a:rPr lang="en-US" altLang="zh-CN" dirty="0" smtClean="0"/>
              <a:t>1 mod 19</a:t>
            </a:r>
          </a:p>
          <a:p>
            <a:pPr lvl="1">
              <a:buNone/>
            </a:pPr>
            <a:endParaRPr lang="en-US" altLang="zh-CN" dirty="0"/>
          </a:p>
          <a:p>
            <a:pPr lvl="1">
              <a:buNone/>
            </a:pPr>
            <a:r>
              <a:rPr lang="en-US" altLang="zh-CN" dirty="0" err="1" smtClean="0"/>
              <a:t>a</a:t>
            </a:r>
            <a:r>
              <a:rPr lang="en-US" altLang="zh-CN" baseline="30000" dirty="0" err="1" smtClean="0"/>
              <a:t>p</a:t>
            </a:r>
            <a:r>
              <a:rPr lang="en-US" altLang="zh-CN" dirty="0" smtClean="0"/>
              <a:t>=7</a:t>
            </a:r>
            <a:r>
              <a:rPr lang="en-US" altLang="zh-CN" baseline="30000" dirty="0" smtClean="0"/>
              <a:t>19</a:t>
            </a:r>
            <a:r>
              <a:rPr lang="en-US" altLang="zh-CN" dirty="0" smtClean="0"/>
              <a:t>=7</a:t>
            </a:r>
            <a:r>
              <a:rPr lang="en-US" altLang="zh-CN" baseline="30000" dirty="0" smtClean="0"/>
              <a:t>18</a:t>
            </a:r>
            <a:r>
              <a:rPr lang="en-US" altLang="zh-CN" dirty="0" smtClean="0"/>
              <a:t>*7=7 mod 19</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63581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欧拉函数</a:t>
            </a:r>
            <a:endParaRPr lang="zh-CN" altLang="en-US" dirty="0"/>
          </a:p>
        </p:txBody>
      </p:sp>
      <p:sp>
        <p:nvSpPr>
          <p:cNvPr id="3" name="内容占位符 2"/>
          <p:cNvSpPr>
            <a:spLocks noGrp="1"/>
          </p:cNvSpPr>
          <p:nvPr>
            <p:ph idx="1"/>
          </p:nvPr>
        </p:nvSpPr>
        <p:spPr>
          <a:xfrm>
            <a:off x="457200" y="1295400"/>
            <a:ext cx="8435280" cy="5029200"/>
          </a:xfrm>
        </p:spPr>
        <p:txBody>
          <a:bodyPr/>
          <a:lstStyle/>
          <a:p>
            <a:r>
              <a:rPr lang="zh-CN" altLang="en-US" dirty="0" smtClean="0">
                <a:solidFill>
                  <a:srgbClr val="FF0000"/>
                </a:solidFill>
                <a:latin typeface="仿宋_GB2312" pitchFamily="49" charset="-122"/>
                <a:cs typeface="Arial Unicode MS" pitchFamily="34" charset="-122"/>
              </a:rPr>
              <a:t>欧拉函数</a:t>
            </a:r>
            <a:r>
              <a:rPr lang="el-GR" altLang="zh-CN" dirty="0" smtClean="0">
                <a:solidFill>
                  <a:srgbClr val="FF0000"/>
                </a:solidFill>
                <a:latin typeface="Times New Roman"/>
                <a:cs typeface="Times New Roman"/>
                <a:sym typeface="Symbol"/>
              </a:rPr>
              <a:t>Φ</a:t>
            </a:r>
            <a:r>
              <a:rPr lang="en-US" altLang="zh-CN" dirty="0" smtClean="0">
                <a:solidFill>
                  <a:srgbClr val="FF0000"/>
                </a:solidFill>
                <a:cs typeface="Times New Roman" pitchFamily="18" charset="0"/>
              </a:rPr>
              <a:t>(n)</a:t>
            </a:r>
            <a:r>
              <a:rPr lang="zh-CN" altLang="en-US" dirty="0" smtClean="0">
                <a:solidFill>
                  <a:srgbClr val="FF0000"/>
                </a:solidFill>
                <a:cs typeface="Times New Roman" pitchFamily="18" charset="0"/>
              </a:rPr>
              <a:t>：</a:t>
            </a:r>
            <a:r>
              <a:rPr lang="zh-CN" altLang="en-US" dirty="0" smtClean="0"/>
              <a:t>比</a:t>
            </a:r>
            <a:r>
              <a:rPr lang="en-US" altLang="zh-CN" dirty="0" smtClean="0"/>
              <a:t>n</a:t>
            </a:r>
            <a:r>
              <a:rPr lang="zh-CN" altLang="en-US" dirty="0" smtClean="0"/>
              <a:t>小且与</a:t>
            </a:r>
            <a:r>
              <a:rPr lang="en-US" altLang="zh-CN" dirty="0" smtClean="0"/>
              <a:t>n</a:t>
            </a:r>
            <a:r>
              <a:rPr lang="zh-CN" altLang="en-US" dirty="0" smtClean="0"/>
              <a:t>互素的正整数的个数，即模</a:t>
            </a:r>
            <a:r>
              <a:rPr lang="en-US" altLang="zh-CN" dirty="0" smtClean="0"/>
              <a:t>n</a:t>
            </a:r>
            <a:r>
              <a:rPr lang="zh-CN" altLang="en-US" dirty="0" smtClean="0"/>
              <a:t>的缩剩余类集中元素之个数。</a:t>
            </a:r>
            <a:endParaRPr lang="en-US" altLang="zh-CN" dirty="0" smtClean="0"/>
          </a:p>
          <a:p>
            <a:endParaRPr lang="en-US" altLang="zh-CN" dirty="0" smtClean="0"/>
          </a:p>
          <a:p>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r>
              <a:rPr lang="zh-CN" altLang="en-US" dirty="0" smtClean="0">
                <a:solidFill>
                  <a:srgbClr val="FF0000"/>
                </a:solidFill>
              </a:rPr>
              <a:t>若</a:t>
            </a:r>
            <a:r>
              <a:rPr lang="en-US" altLang="zh-CN" dirty="0" smtClean="0">
                <a:solidFill>
                  <a:srgbClr val="FF0000"/>
                </a:solidFill>
              </a:rPr>
              <a:t>p</a:t>
            </a:r>
            <a:r>
              <a:rPr lang="zh-CN" altLang="en-US" dirty="0" smtClean="0">
                <a:solidFill>
                  <a:srgbClr val="FF0000"/>
                </a:solidFill>
              </a:rPr>
              <a:t>是素数，则</a:t>
            </a:r>
            <a:r>
              <a:rPr lang="el-GR" altLang="zh-CN" dirty="0" smtClean="0">
                <a:solidFill>
                  <a:srgbClr val="FF0000"/>
                </a:solidFill>
                <a:latin typeface="Times New Roman"/>
                <a:cs typeface="Times New Roman"/>
                <a:sym typeface="Symbol"/>
              </a:rPr>
              <a:t>Φ</a:t>
            </a:r>
            <a:r>
              <a:rPr lang="en-US" altLang="zh-CN" dirty="0" smtClean="0">
                <a:solidFill>
                  <a:srgbClr val="FF0000"/>
                </a:solidFill>
                <a:cs typeface="Times New Roman" pitchFamily="18" charset="0"/>
              </a:rPr>
              <a:t>(p)=p-1</a:t>
            </a:r>
            <a:endParaRPr lang="zh-CN" altLang="en-US" dirty="0" smtClean="0">
              <a:solidFill>
                <a:srgbClr val="FF0000"/>
              </a:solidFill>
            </a:endParaRP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211056917"/>
              </p:ext>
            </p:extLst>
          </p:nvPr>
        </p:nvGraphicFramePr>
        <p:xfrm>
          <a:off x="1619672" y="2276872"/>
          <a:ext cx="6336702" cy="3570732"/>
        </p:xfrm>
        <a:graphic>
          <a:graphicData uri="http://schemas.openxmlformats.org/drawingml/2006/table">
            <a:tbl>
              <a:tblPr firstRow="1" bandRow="1">
                <a:tableStyleId>{9D7B26C5-4107-4FEC-AEDC-1716B250A1EF}</a:tableStyleId>
              </a:tblPr>
              <a:tblGrid>
                <a:gridCol w="1056117"/>
                <a:gridCol w="1056117"/>
                <a:gridCol w="1056117"/>
                <a:gridCol w="1056117"/>
                <a:gridCol w="1056117"/>
                <a:gridCol w="1056117"/>
              </a:tblGrid>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n</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l-GR" altLang="zh-CN" sz="1800" b="0" dirty="0" smtClean="0">
                          <a:solidFill>
                            <a:schemeClr val="tx1"/>
                          </a:solidFill>
                          <a:latin typeface="Times New Roman" pitchFamily="18" charset="0"/>
                          <a:cs typeface="Times New Roman" pitchFamily="18" charset="0"/>
                          <a:sym typeface="Symbol"/>
                        </a:rPr>
                        <a:t>Φ</a:t>
                      </a:r>
                      <a:r>
                        <a:rPr lang="en-US" altLang="zh-CN" sz="1800" b="0" dirty="0" smtClean="0">
                          <a:solidFill>
                            <a:schemeClr val="tx1"/>
                          </a:solidFill>
                          <a:latin typeface="Times New Roman" pitchFamily="18" charset="0"/>
                          <a:cs typeface="Times New Roman" pitchFamily="18" charset="0"/>
                        </a:rPr>
                        <a:t>(n)</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n</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l-GR" altLang="zh-CN" sz="1800" b="0" dirty="0" smtClean="0">
                          <a:solidFill>
                            <a:schemeClr val="tx1"/>
                          </a:solidFill>
                          <a:latin typeface="Times New Roman" pitchFamily="18" charset="0"/>
                          <a:cs typeface="Times New Roman" pitchFamily="18" charset="0"/>
                          <a:sym typeface="Symbol"/>
                        </a:rPr>
                        <a:t>Φ</a:t>
                      </a:r>
                      <a:r>
                        <a:rPr lang="en-US" altLang="zh-CN" sz="1800" b="0" dirty="0" smtClean="0">
                          <a:solidFill>
                            <a:schemeClr val="tx1"/>
                          </a:solidFill>
                          <a:latin typeface="Times New Roman" pitchFamily="18" charset="0"/>
                          <a:cs typeface="Times New Roman" pitchFamily="18" charset="0"/>
                        </a:rPr>
                        <a:t>(n)</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n</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l-GR" altLang="zh-CN" sz="1800" b="0" dirty="0" smtClean="0">
                          <a:solidFill>
                            <a:schemeClr val="tx1"/>
                          </a:solidFill>
                          <a:latin typeface="Times New Roman" pitchFamily="18" charset="0"/>
                          <a:cs typeface="Times New Roman" pitchFamily="18" charset="0"/>
                          <a:sym typeface="Symbol"/>
                        </a:rPr>
                        <a:t>Φ</a:t>
                      </a:r>
                      <a:r>
                        <a:rPr lang="en-US" altLang="zh-CN" sz="1800" b="0" dirty="0" smtClean="0">
                          <a:solidFill>
                            <a:schemeClr val="tx1"/>
                          </a:solidFill>
                          <a:latin typeface="Times New Roman" pitchFamily="18" charset="0"/>
                          <a:cs typeface="Times New Roman" pitchFamily="18" charset="0"/>
                        </a:rPr>
                        <a:t>(n)</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11</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10</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21</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4</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10</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3</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13</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23</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4</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14</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24</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5</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4</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15</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25</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20</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7</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17</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27</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4</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12</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9</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6</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19</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29</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79258">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10</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4</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20</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30</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lnSpc>
                          <a:spcPct val="85000"/>
                        </a:lnSpc>
                      </a:pPr>
                      <a:r>
                        <a:rPr lang="en-US" altLang="zh-CN" sz="1800" b="0" dirty="0" smtClean="0">
                          <a:solidFill>
                            <a:schemeClr val="tx1"/>
                          </a:solidFill>
                          <a:latin typeface="Times New Roman" pitchFamily="18" charset="0"/>
                          <a:cs typeface="Times New Roman" pitchFamily="18" charset="0"/>
                        </a:rPr>
                        <a:t>8</a:t>
                      </a:r>
                      <a:endParaRPr lang="zh-CN" altLang="en-US" sz="1800" b="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bl>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21</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960150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lnSpc>
                <a:spcPct val="110000"/>
              </a:lnSpc>
            </a:pPr>
            <a:r>
              <a:rPr lang="zh-CN" altLang="en-US" dirty="0" smtClean="0">
                <a:solidFill>
                  <a:srgbClr val="FF0000"/>
                </a:solidFill>
              </a:rPr>
              <a:t>若</a:t>
            </a:r>
            <a:r>
              <a:rPr lang="en-US" altLang="zh-CN" dirty="0" smtClean="0">
                <a:solidFill>
                  <a:srgbClr val="FF0000"/>
                </a:solidFill>
              </a:rPr>
              <a:t>p</a:t>
            </a:r>
            <a:r>
              <a:rPr lang="zh-CN" altLang="en-US" dirty="0" smtClean="0">
                <a:solidFill>
                  <a:srgbClr val="FF0000"/>
                </a:solidFill>
              </a:rPr>
              <a:t>和</a:t>
            </a:r>
            <a:r>
              <a:rPr lang="en-US" altLang="zh-CN" dirty="0" smtClean="0">
                <a:solidFill>
                  <a:srgbClr val="FF0000"/>
                </a:solidFill>
              </a:rPr>
              <a:t>q</a:t>
            </a:r>
            <a:r>
              <a:rPr lang="zh-CN" altLang="en-US" dirty="0" smtClean="0">
                <a:solidFill>
                  <a:srgbClr val="FF0000"/>
                </a:solidFill>
              </a:rPr>
              <a:t>是素数，</a:t>
            </a:r>
            <a:r>
              <a:rPr lang="en-US" altLang="zh-CN" dirty="0" smtClean="0">
                <a:solidFill>
                  <a:srgbClr val="FF0000"/>
                </a:solidFill>
              </a:rPr>
              <a:t>n=</a:t>
            </a:r>
            <a:r>
              <a:rPr lang="en-US" altLang="zh-CN" dirty="0" err="1" smtClean="0">
                <a:solidFill>
                  <a:srgbClr val="FF0000"/>
                </a:solidFill>
              </a:rPr>
              <a:t>pq</a:t>
            </a:r>
            <a:r>
              <a:rPr lang="zh-CN" altLang="en-US" dirty="0" smtClean="0">
                <a:solidFill>
                  <a:srgbClr val="FF0000"/>
                </a:solidFill>
              </a:rPr>
              <a:t>，则</a:t>
            </a:r>
            <a:endParaRPr lang="en-US" altLang="zh-CN" dirty="0" smtClean="0">
              <a:solidFill>
                <a:srgbClr val="FF0000"/>
              </a:solidFill>
            </a:endParaRPr>
          </a:p>
          <a:p>
            <a:pPr>
              <a:lnSpc>
                <a:spcPct val="110000"/>
              </a:lnSpc>
              <a:buNone/>
            </a:pPr>
            <a:r>
              <a:rPr lang="en-US" altLang="zh-CN" dirty="0" smtClean="0">
                <a:solidFill>
                  <a:srgbClr val="FF0000"/>
                </a:solidFill>
                <a:latin typeface="Times New Roman"/>
                <a:cs typeface="Times New Roman"/>
                <a:sym typeface="Symbol"/>
              </a:rPr>
              <a:t>                    </a:t>
            </a:r>
            <a:r>
              <a:rPr lang="el-GR" altLang="zh-CN" dirty="0" smtClean="0">
                <a:solidFill>
                  <a:srgbClr val="FF0000"/>
                </a:solidFill>
                <a:latin typeface="Times New Roman"/>
                <a:cs typeface="Times New Roman"/>
                <a:sym typeface="Symbol"/>
              </a:rPr>
              <a:t>Φ</a:t>
            </a:r>
            <a:r>
              <a:rPr lang="en-US" altLang="zh-CN" dirty="0" smtClean="0">
                <a:solidFill>
                  <a:srgbClr val="FF0000"/>
                </a:solidFill>
              </a:rPr>
              <a:t>(n)=</a:t>
            </a:r>
            <a:r>
              <a:rPr lang="el-GR" altLang="zh-CN" dirty="0" smtClean="0">
                <a:solidFill>
                  <a:srgbClr val="FF0000"/>
                </a:solidFill>
                <a:latin typeface="Times New Roman"/>
                <a:cs typeface="Times New Roman"/>
                <a:sym typeface="Symbol"/>
              </a:rPr>
              <a:t>Φ</a:t>
            </a:r>
            <a:r>
              <a:rPr lang="en-US" altLang="zh-CN" dirty="0" smtClean="0">
                <a:solidFill>
                  <a:srgbClr val="FF0000"/>
                </a:solidFill>
              </a:rPr>
              <a:t>(p)</a:t>
            </a:r>
            <a:r>
              <a:rPr lang="el-GR" altLang="zh-CN" dirty="0" smtClean="0">
                <a:solidFill>
                  <a:srgbClr val="FF0000"/>
                </a:solidFill>
                <a:latin typeface="Times New Roman"/>
                <a:cs typeface="Times New Roman"/>
                <a:sym typeface="Symbol"/>
              </a:rPr>
              <a:t>Φ</a:t>
            </a:r>
            <a:r>
              <a:rPr lang="en-US" altLang="zh-CN" dirty="0" smtClean="0">
                <a:solidFill>
                  <a:srgbClr val="FF0000"/>
                </a:solidFill>
              </a:rPr>
              <a:t>(q)=(p-1)(q-1)</a:t>
            </a:r>
          </a:p>
          <a:p>
            <a:pPr>
              <a:lnSpc>
                <a:spcPct val="110000"/>
              </a:lnSpc>
              <a:buNone/>
            </a:pPr>
            <a:r>
              <a:rPr lang="zh-CN" altLang="en-US" dirty="0" smtClean="0"/>
              <a:t>证明</a:t>
            </a:r>
            <a:r>
              <a:rPr lang="zh-CN" altLang="en-US" dirty="0" smtClean="0">
                <a:sym typeface="Wingdings" pitchFamily="2" charset="2"/>
              </a:rPr>
              <a:t>：</a:t>
            </a:r>
            <a:endParaRPr lang="en-US" altLang="zh-CN" dirty="0" smtClean="0">
              <a:sym typeface="Wingdings" pitchFamily="2" charset="2"/>
            </a:endParaRPr>
          </a:p>
          <a:p>
            <a:pPr marL="361950" lvl="1" indent="0">
              <a:lnSpc>
                <a:spcPct val="110000"/>
              </a:lnSpc>
              <a:buNone/>
            </a:pPr>
            <a:r>
              <a:rPr lang="zh-CN" altLang="en-US" dirty="0" smtClean="0">
                <a:sym typeface="Wingdings" pitchFamily="2" charset="2"/>
              </a:rPr>
              <a:t>不与</a:t>
            </a:r>
            <a:r>
              <a:rPr lang="en-US" altLang="zh-CN" dirty="0" smtClean="0">
                <a:sym typeface="Wingdings" pitchFamily="2" charset="2"/>
              </a:rPr>
              <a:t>n</a:t>
            </a:r>
            <a:r>
              <a:rPr lang="zh-CN" altLang="en-US" dirty="0" smtClean="0">
                <a:sym typeface="Wingdings" pitchFamily="2" charset="2"/>
              </a:rPr>
              <a:t>互素的数有</a:t>
            </a:r>
            <a:r>
              <a:rPr lang="en-US" altLang="zh-CN" dirty="0" smtClean="0">
                <a:sym typeface="Wingdings" pitchFamily="2" charset="2"/>
              </a:rPr>
              <a:t>p,2p,…,(q-1)p, q,2q,…,(p-1)q</a:t>
            </a:r>
          </a:p>
          <a:p>
            <a:pPr marL="361950" lvl="1" indent="0">
              <a:lnSpc>
                <a:spcPct val="110000"/>
              </a:lnSpc>
              <a:buNone/>
            </a:pPr>
            <a:r>
              <a:rPr lang="el-GR" altLang="zh-CN" dirty="0" smtClean="0">
                <a:latin typeface="Times New Roman"/>
                <a:cs typeface="Times New Roman"/>
                <a:sym typeface="Symbol"/>
              </a:rPr>
              <a:t>Φ</a:t>
            </a:r>
            <a:r>
              <a:rPr lang="en-US" altLang="zh-CN" dirty="0" smtClean="0"/>
              <a:t>(n)=pq-1-[(q-1)+(p-1)]=</a:t>
            </a:r>
            <a:r>
              <a:rPr lang="en-US" altLang="zh-CN" dirty="0" err="1" smtClean="0"/>
              <a:t>pq</a:t>
            </a:r>
            <a:r>
              <a:rPr lang="en-US" altLang="zh-CN" dirty="0" smtClean="0"/>
              <a:t>-(</a:t>
            </a:r>
            <a:r>
              <a:rPr lang="en-US" altLang="zh-CN" dirty="0" err="1" smtClean="0"/>
              <a:t>p+q</a:t>
            </a:r>
            <a:r>
              <a:rPr lang="en-US" altLang="zh-CN" dirty="0" smtClean="0"/>
              <a:t>)+1=(p-1)(q-1)</a:t>
            </a:r>
          </a:p>
          <a:p>
            <a:pPr marL="361950" lvl="1" indent="0">
              <a:lnSpc>
                <a:spcPct val="110000"/>
              </a:lnSpc>
              <a:buNone/>
            </a:pPr>
            <a:endParaRPr lang="en-US" altLang="zh-CN" dirty="0" smtClean="0"/>
          </a:p>
          <a:p>
            <a:pPr>
              <a:lnSpc>
                <a:spcPct val="110000"/>
              </a:lnSpc>
              <a:buNone/>
            </a:pPr>
            <a:r>
              <a:rPr lang="zh-CN" altLang="en-US" dirty="0" smtClean="0"/>
              <a:t>推广：</a:t>
            </a:r>
            <a:r>
              <a:rPr lang="zh-CN" altLang="en-US" dirty="0" smtClean="0">
                <a:solidFill>
                  <a:srgbClr val="FF0000"/>
                </a:solidFill>
              </a:rPr>
              <a:t>只需</a:t>
            </a:r>
            <a:r>
              <a:rPr lang="en-US" altLang="zh-CN" dirty="0" err="1" smtClean="0">
                <a:solidFill>
                  <a:srgbClr val="FF0000"/>
                </a:solidFill>
              </a:rPr>
              <a:t>p,q</a:t>
            </a:r>
            <a:r>
              <a:rPr lang="zh-CN" altLang="en-US" dirty="0" smtClean="0">
                <a:solidFill>
                  <a:srgbClr val="FF0000"/>
                </a:solidFill>
              </a:rPr>
              <a:t>互素，即有</a:t>
            </a:r>
            <a:r>
              <a:rPr lang="el-GR" altLang="zh-CN" dirty="0" smtClean="0">
                <a:solidFill>
                  <a:srgbClr val="FF0000"/>
                </a:solidFill>
                <a:latin typeface="Times New Roman"/>
                <a:cs typeface="Times New Roman"/>
                <a:sym typeface="Symbol"/>
              </a:rPr>
              <a:t>Φ</a:t>
            </a:r>
            <a:r>
              <a:rPr lang="en-US" altLang="zh-CN" dirty="0" smtClean="0">
                <a:solidFill>
                  <a:srgbClr val="FF0000"/>
                </a:solidFill>
              </a:rPr>
              <a:t>(n)=</a:t>
            </a:r>
            <a:r>
              <a:rPr lang="el-GR" altLang="zh-CN" dirty="0" smtClean="0">
                <a:solidFill>
                  <a:srgbClr val="FF0000"/>
                </a:solidFill>
                <a:latin typeface="Times New Roman"/>
                <a:cs typeface="Times New Roman"/>
                <a:sym typeface="Symbol"/>
              </a:rPr>
              <a:t>Φ</a:t>
            </a:r>
            <a:r>
              <a:rPr lang="en-US" altLang="zh-CN" dirty="0" smtClean="0">
                <a:solidFill>
                  <a:srgbClr val="FF0000"/>
                </a:solidFill>
              </a:rPr>
              <a:t>(p)</a:t>
            </a:r>
            <a:r>
              <a:rPr lang="el-GR" altLang="zh-CN" dirty="0" smtClean="0">
                <a:solidFill>
                  <a:srgbClr val="FF0000"/>
                </a:solidFill>
                <a:latin typeface="Times New Roman"/>
                <a:cs typeface="Times New Roman"/>
                <a:sym typeface="Symbol"/>
              </a:rPr>
              <a:t>Φ</a:t>
            </a:r>
            <a:r>
              <a:rPr lang="en-US" altLang="zh-CN" dirty="0" smtClean="0">
                <a:solidFill>
                  <a:srgbClr val="FF0000"/>
                </a:solidFill>
              </a:rPr>
              <a:t>(q)</a:t>
            </a:r>
            <a:endParaRPr lang="en-US" altLang="zh-CN" dirty="0" smtClean="0"/>
          </a:p>
          <a:p>
            <a:pPr>
              <a:lnSpc>
                <a:spcPct val="110000"/>
              </a:lnSpc>
            </a:pPr>
            <a:endParaRPr lang="en-US" altLang="zh-CN" dirty="0" smtClean="0"/>
          </a:p>
          <a:p>
            <a:pPr>
              <a:lnSpc>
                <a:spcPct val="110000"/>
              </a:lnSpc>
            </a:pPr>
            <a:r>
              <a:rPr lang="zh-CN" altLang="en-US" dirty="0" smtClean="0"/>
              <a:t>例：</a:t>
            </a:r>
            <a:r>
              <a:rPr lang="el-GR" altLang="zh-CN" dirty="0" smtClean="0">
                <a:latin typeface="Times New Roman"/>
                <a:cs typeface="Times New Roman"/>
                <a:sym typeface="Symbol"/>
              </a:rPr>
              <a:t>Φ</a:t>
            </a:r>
            <a:r>
              <a:rPr lang="en-US" altLang="zh-CN" dirty="0" smtClean="0">
                <a:ea typeface="Arial Unicode MS" pitchFamily="34" charset="-122"/>
                <a:cs typeface="Arial Unicode MS" pitchFamily="34" charset="-122"/>
              </a:rPr>
              <a:t>(35)=</a:t>
            </a:r>
            <a:r>
              <a:rPr lang="el-GR" altLang="zh-CN" dirty="0" smtClean="0">
                <a:latin typeface="Times New Roman"/>
                <a:cs typeface="Times New Roman"/>
                <a:sym typeface="Symbol"/>
              </a:rPr>
              <a:t> Φ</a:t>
            </a:r>
            <a:r>
              <a:rPr lang="en-US" altLang="zh-CN" dirty="0" smtClean="0">
                <a:ea typeface="Arial Unicode MS" pitchFamily="34" charset="-122"/>
                <a:cs typeface="Arial Unicode MS" pitchFamily="34" charset="-122"/>
              </a:rPr>
              <a:t>(5)</a:t>
            </a:r>
            <a:r>
              <a:rPr lang="el-GR" altLang="zh-CN" dirty="0" smtClean="0">
                <a:latin typeface="Times New Roman"/>
                <a:cs typeface="Times New Roman"/>
                <a:sym typeface="Symbol"/>
              </a:rPr>
              <a:t>Φ</a:t>
            </a:r>
            <a:r>
              <a:rPr lang="en-US" altLang="zh-CN" dirty="0" smtClean="0">
                <a:ea typeface="Arial Unicode MS" pitchFamily="34" charset="-122"/>
                <a:cs typeface="Arial Unicode MS" pitchFamily="34" charset="-122"/>
              </a:rPr>
              <a:t>(7)=4</a:t>
            </a:r>
            <a:r>
              <a:rPr lang="en-US" altLang="zh-CN" dirty="0" smtClean="0"/>
              <a:t>×</a:t>
            </a:r>
            <a:r>
              <a:rPr lang="en-US" altLang="zh-CN" dirty="0" smtClean="0">
                <a:ea typeface="Arial Unicode MS" pitchFamily="34" charset="-122"/>
                <a:cs typeface="Arial Unicode MS" pitchFamily="34" charset="-122"/>
              </a:rPr>
              <a:t>6=24</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22</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096750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435280" cy="5029200"/>
          </a:xfrm>
        </p:spPr>
        <p:txBody>
          <a:bodyPr/>
          <a:lstStyle/>
          <a:p>
            <a:pPr>
              <a:lnSpc>
                <a:spcPct val="110000"/>
              </a:lnSpc>
            </a:pPr>
            <a:r>
              <a:rPr lang="zh-CN" altLang="en-US" dirty="0"/>
              <a:t>素数</a:t>
            </a:r>
            <a:r>
              <a:rPr lang="en-US" altLang="zh-CN" dirty="0"/>
              <a:t>p</a:t>
            </a:r>
            <a:r>
              <a:rPr lang="zh-CN" altLang="en-US" dirty="0"/>
              <a:t>，</a:t>
            </a:r>
            <a:r>
              <a:rPr lang="en-US" altLang="zh-CN" dirty="0" err="1"/>
              <a:t>p</a:t>
            </a:r>
            <a:r>
              <a:rPr lang="en-US" altLang="zh-CN" baseline="30000" dirty="0" err="1"/>
              <a:t>e</a:t>
            </a:r>
            <a:r>
              <a:rPr lang="zh-CN" altLang="en-US" dirty="0"/>
              <a:t>的完全剩余类集中共有</a:t>
            </a:r>
            <a:r>
              <a:rPr lang="en-US" altLang="zh-CN" dirty="0" err="1"/>
              <a:t>p</a:t>
            </a:r>
            <a:r>
              <a:rPr lang="en-US" altLang="zh-CN" baseline="30000" dirty="0" err="1"/>
              <a:t>e</a:t>
            </a:r>
            <a:r>
              <a:rPr lang="zh-CN" altLang="en-US" dirty="0"/>
              <a:t>个数，</a:t>
            </a:r>
            <a:r>
              <a:rPr lang="en-US" altLang="zh-CN" dirty="0"/>
              <a:t>p</a:t>
            </a:r>
            <a:r>
              <a:rPr lang="zh-CN" altLang="en-US" dirty="0"/>
              <a:t>的倍数有</a:t>
            </a:r>
            <a:r>
              <a:rPr lang="en-US" altLang="zh-CN" dirty="0"/>
              <a:t>p</a:t>
            </a:r>
            <a:r>
              <a:rPr lang="en-US" altLang="zh-CN" baseline="30000" dirty="0"/>
              <a:t>e-1</a:t>
            </a:r>
            <a:r>
              <a:rPr lang="zh-CN" altLang="en-US" dirty="0" smtClean="0"/>
              <a:t>个，则</a:t>
            </a:r>
            <a:r>
              <a:rPr lang="en-US" altLang="zh-CN" dirty="0"/>
              <a:t>Φ(</a:t>
            </a:r>
            <a:r>
              <a:rPr lang="en-US" altLang="zh-CN" dirty="0" err="1"/>
              <a:t>p</a:t>
            </a:r>
            <a:r>
              <a:rPr lang="en-US" altLang="zh-CN" baseline="30000" dirty="0" err="1"/>
              <a:t>e</a:t>
            </a:r>
            <a:r>
              <a:rPr lang="en-US" altLang="zh-CN" dirty="0"/>
              <a:t>)=</a:t>
            </a:r>
            <a:r>
              <a:rPr lang="en-US" altLang="zh-CN" dirty="0" err="1" smtClean="0"/>
              <a:t>p</a:t>
            </a:r>
            <a:r>
              <a:rPr lang="en-US" altLang="zh-CN" baseline="30000" dirty="0" err="1" smtClean="0"/>
              <a:t>e</a:t>
            </a:r>
            <a:r>
              <a:rPr lang="en-US" altLang="zh-CN" dirty="0" smtClean="0"/>
              <a:t>–p</a:t>
            </a:r>
            <a:r>
              <a:rPr lang="en-US" altLang="zh-CN" baseline="30000" dirty="0" smtClean="0"/>
              <a:t>e-1</a:t>
            </a:r>
            <a:r>
              <a:rPr lang="en-US" altLang="zh-CN" dirty="0" smtClean="0"/>
              <a:t>=p</a:t>
            </a:r>
            <a:r>
              <a:rPr lang="en-US" altLang="zh-CN" baseline="30000" dirty="0" smtClean="0"/>
              <a:t>e-1</a:t>
            </a:r>
            <a:r>
              <a:rPr lang="en-US" altLang="zh-CN" dirty="0" smtClean="0"/>
              <a:t>(p-1</a:t>
            </a:r>
            <a:r>
              <a:rPr lang="en-US" altLang="zh-CN" dirty="0"/>
              <a:t>)</a:t>
            </a:r>
          </a:p>
          <a:p>
            <a:pPr>
              <a:lnSpc>
                <a:spcPct val="110000"/>
              </a:lnSpc>
            </a:pPr>
            <a:endParaRPr lang="en-US" altLang="zh-CN" dirty="0" smtClean="0"/>
          </a:p>
          <a:p>
            <a:pPr>
              <a:lnSpc>
                <a:spcPct val="110000"/>
              </a:lnSpc>
            </a:pPr>
            <a:r>
              <a:rPr lang="zh-CN" altLang="en-US" dirty="0" smtClean="0"/>
              <a:t>一般说来，对任意</a:t>
            </a:r>
            <a:r>
              <a:rPr lang="en-US" altLang="zh-CN" dirty="0" smtClean="0"/>
              <a:t>n</a:t>
            </a:r>
            <a:r>
              <a:rPr lang="zh-CN" altLang="en-US" dirty="0" smtClean="0"/>
              <a:t>，</a:t>
            </a:r>
            <a:r>
              <a:rPr lang="el-GR" altLang="zh-CN" dirty="0" smtClean="0">
                <a:latin typeface="Times New Roman"/>
                <a:cs typeface="Times New Roman"/>
                <a:sym typeface="Symbol"/>
              </a:rPr>
              <a:t> Φ</a:t>
            </a:r>
            <a:r>
              <a:rPr lang="en-US" altLang="zh-CN" dirty="0" smtClean="0"/>
              <a:t>(n)</a:t>
            </a:r>
            <a:r>
              <a:rPr lang="zh-CN" altLang="en-US" dirty="0" smtClean="0"/>
              <a:t>由下式给出：</a:t>
            </a:r>
            <a:endParaRPr lang="en-US" altLang="zh-CN" dirty="0" smtClean="0"/>
          </a:p>
          <a:p>
            <a:pPr lvl="1">
              <a:lnSpc>
                <a:spcPct val="110000"/>
              </a:lnSpc>
            </a:pPr>
            <a:endParaRPr lang="en-US" altLang="zh-CN" dirty="0" smtClean="0"/>
          </a:p>
          <a:p>
            <a:pPr lvl="1">
              <a:lnSpc>
                <a:spcPct val="110000"/>
              </a:lnSpc>
            </a:pPr>
            <a:endParaRPr lang="en-US" altLang="zh-CN" dirty="0" smtClean="0"/>
          </a:p>
          <a:p>
            <a:pPr lvl="1">
              <a:lnSpc>
                <a:spcPct val="110000"/>
              </a:lnSpc>
            </a:pPr>
            <a:r>
              <a:rPr lang="zh-CN" altLang="en-US" dirty="0" smtClean="0"/>
              <a:t>其中</a:t>
            </a:r>
            <a:r>
              <a:rPr lang="en-US" altLang="zh-CN" dirty="0" smtClean="0"/>
              <a:t>p</a:t>
            </a:r>
            <a:r>
              <a:rPr lang="en-US" altLang="zh-CN" baseline="-25000" dirty="0" smtClean="0"/>
              <a:t>i</a:t>
            </a:r>
            <a:r>
              <a:rPr lang="zh-CN" altLang="en-US" dirty="0" smtClean="0"/>
              <a:t>是素数</a:t>
            </a:r>
            <a:endParaRPr lang="en-US" altLang="zh-CN" dirty="0" smtClean="0"/>
          </a:p>
          <a:p>
            <a:pPr lvl="1">
              <a:lnSpc>
                <a:spcPct val="110000"/>
              </a:lnSpc>
            </a:pPr>
            <a:endParaRPr lang="zh-CN" altLang="en-US" dirty="0" smtClean="0"/>
          </a:p>
          <a:p>
            <a:pPr>
              <a:lnSpc>
                <a:spcPct val="110000"/>
              </a:lnSpc>
            </a:pPr>
            <a:r>
              <a:rPr lang="zh-CN" altLang="en-US" dirty="0" smtClean="0"/>
              <a:t>例：</a:t>
            </a:r>
            <a:r>
              <a:rPr lang="el-GR" altLang="zh-CN" dirty="0" smtClean="0">
                <a:latin typeface="Times New Roman"/>
                <a:cs typeface="Times New Roman"/>
                <a:sym typeface="Symbol"/>
              </a:rPr>
              <a:t>Φ</a:t>
            </a:r>
            <a:r>
              <a:rPr lang="en-US" altLang="zh-CN" dirty="0" smtClean="0"/>
              <a:t>(24)=</a:t>
            </a:r>
            <a:r>
              <a:rPr lang="el-GR" altLang="zh-CN" dirty="0" smtClean="0">
                <a:latin typeface="Times New Roman"/>
                <a:cs typeface="Times New Roman"/>
                <a:sym typeface="Symbol"/>
              </a:rPr>
              <a:t>Φ</a:t>
            </a:r>
            <a:r>
              <a:rPr lang="en-US" altLang="zh-CN" dirty="0" smtClean="0"/>
              <a:t>(2</a:t>
            </a:r>
            <a:r>
              <a:rPr lang="en-US" altLang="zh-CN" baseline="30000" dirty="0" smtClean="0"/>
              <a:t>3</a:t>
            </a:r>
            <a:r>
              <a:rPr lang="en-US" altLang="zh-CN" dirty="0" smtClean="0"/>
              <a:t>)</a:t>
            </a:r>
            <a:r>
              <a:rPr lang="el-GR" altLang="zh-CN" dirty="0" smtClean="0">
                <a:latin typeface="Times New Roman"/>
                <a:cs typeface="Times New Roman"/>
                <a:sym typeface="Symbol"/>
              </a:rPr>
              <a:t>Φ</a:t>
            </a:r>
            <a:r>
              <a:rPr lang="en-US" altLang="zh-CN" dirty="0" smtClean="0"/>
              <a:t>(3)=2</a:t>
            </a:r>
            <a:r>
              <a:rPr lang="en-US" altLang="zh-CN" baseline="30000" dirty="0" smtClean="0"/>
              <a:t>2</a:t>
            </a:r>
            <a:r>
              <a:rPr lang="en-US" altLang="zh-CN" dirty="0" smtClean="0"/>
              <a:t>(2-1)3</a:t>
            </a:r>
            <a:r>
              <a:rPr lang="en-US" altLang="zh-CN" baseline="30000" dirty="0" smtClean="0"/>
              <a:t>0</a:t>
            </a:r>
            <a:r>
              <a:rPr lang="en-US" altLang="zh-CN" dirty="0" smtClean="0"/>
              <a:t>(3-1)=8</a:t>
            </a:r>
          </a:p>
          <a:p>
            <a:endParaRPr lang="zh-CN" altLang="en-US" dirty="0"/>
          </a:p>
        </p:txBody>
      </p:sp>
      <p:graphicFrame>
        <p:nvGraphicFramePr>
          <p:cNvPr id="226306" name="Object 2"/>
          <p:cNvGraphicFramePr>
            <a:graphicFrameLocks noChangeAspect="1"/>
          </p:cNvGraphicFramePr>
          <p:nvPr>
            <p:extLst>
              <p:ext uri="{D42A27DB-BD31-4B8C-83A1-F6EECF244321}">
                <p14:modId xmlns:p14="http://schemas.microsoft.com/office/powerpoint/2010/main" val="473979254"/>
              </p:ext>
            </p:extLst>
          </p:nvPr>
        </p:nvGraphicFramePr>
        <p:xfrm>
          <a:off x="1619672" y="3356992"/>
          <a:ext cx="5990804" cy="1143008"/>
        </p:xfrm>
        <a:graphic>
          <a:graphicData uri="http://schemas.openxmlformats.org/presentationml/2006/ole">
            <mc:AlternateContent xmlns:mc="http://schemas.openxmlformats.org/markup-compatibility/2006">
              <mc:Choice xmlns:v="urn:schemas-microsoft-com:vml" Requires="v">
                <p:oleObj spid="_x0000_s2357" name="Equation" r:id="rId4" imgW="1930320" imgH="368280" progId="Equation.DSMT4">
                  <p:embed/>
                </p:oleObj>
              </mc:Choice>
              <mc:Fallback>
                <p:oleObj name="Equation" r:id="rId4" imgW="1930320" imgH="3682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3356992"/>
                        <a:ext cx="5990804" cy="11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23</a:t>
            </a:fld>
            <a:endParaRPr lang="en-US" altLang="zh-CN" dirty="0"/>
          </a:p>
        </p:txBody>
      </p:sp>
      <p:sp>
        <p:nvSpPr>
          <p:cNvPr id="7" name="流程图: 可选过程 6">
            <a:hlinkClick r:id="rId6"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7"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8"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9"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10"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031865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欧拉定理 </a:t>
            </a:r>
            <a:r>
              <a:rPr lang="en-US" altLang="zh-CN" dirty="0" smtClean="0"/>
              <a:t>Euler’s Theorem</a:t>
            </a:r>
            <a:endParaRPr lang="zh-CN" altLang="en-US" dirty="0"/>
          </a:p>
        </p:txBody>
      </p:sp>
      <p:sp>
        <p:nvSpPr>
          <p:cNvPr id="3" name="内容占位符 2"/>
          <p:cNvSpPr>
            <a:spLocks noGrp="1"/>
          </p:cNvSpPr>
          <p:nvPr>
            <p:ph idx="1"/>
          </p:nvPr>
        </p:nvSpPr>
        <p:spPr/>
        <p:txBody>
          <a:bodyPr>
            <a:normAutofit/>
          </a:bodyPr>
          <a:lstStyle/>
          <a:p>
            <a:pPr>
              <a:lnSpc>
                <a:spcPct val="110000"/>
              </a:lnSpc>
            </a:pPr>
            <a:r>
              <a:rPr lang="zh-CN" altLang="en-US" dirty="0" smtClean="0">
                <a:solidFill>
                  <a:srgbClr val="FF0000"/>
                </a:solidFill>
              </a:rPr>
              <a:t>欧拉定理 </a:t>
            </a:r>
            <a:r>
              <a:rPr lang="en-US" altLang="zh-CN" dirty="0" smtClean="0">
                <a:solidFill>
                  <a:srgbClr val="FF0000"/>
                </a:solidFill>
                <a:latin typeface="Times New Roman" pitchFamily="18" charset="0"/>
                <a:cs typeface="Times New Roman" pitchFamily="18" charset="0"/>
              </a:rPr>
              <a:t>Euler’s Theorem</a:t>
            </a:r>
            <a:r>
              <a:rPr lang="zh-CN" altLang="en-US" dirty="0" smtClean="0">
                <a:solidFill>
                  <a:srgbClr val="FF0000"/>
                </a:solidFill>
              </a:rPr>
              <a:t>：对满足</a:t>
            </a:r>
            <a:r>
              <a:rPr lang="en-US" altLang="zh-CN" dirty="0" err="1" smtClean="0">
                <a:solidFill>
                  <a:srgbClr val="FF0000"/>
                </a:solidFill>
              </a:rPr>
              <a:t>gcd</a:t>
            </a:r>
            <a:r>
              <a:rPr lang="en-US" altLang="zh-CN" dirty="0" smtClean="0">
                <a:solidFill>
                  <a:srgbClr val="FF0000"/>
                </a:solidFill>
              </a:rPr>
              <a:t>(</a:t>
            </a:r>
            <a:r>
              <a:rPr lang="en-US" altLang="zh-CN" dirty="0" err="1" smtClean="0">
                <a:solidFill>
                  <a:srgbClr val="FF0000"/>
                </a:solidFill>
              </a:rPr>
              <a:t>a,n</a:t>
            </a:r>
            <a:r>
              <a:rPr lang="en-US" altLang="zh-CN" dirty="0" smtClean="0">
                <a:solidFill>
                  <a:srgbClr val="FF0000"/>
                </a:solidFill>
              </a:rPr>
              <a:t>)=1</a:t>
            </a:r>
            <a:r>
              <a:rPr lang="zh-CN" altLang="en-US" dirty="0" smtClean="0">
                <a:solidFill>
                  <a:srgbClr val="FF0000"/>
                </a:solidFill>
              </a:rPr>
              <a:t>的任意</a:t>
            </a:r>
            <a:r>
              <a:rPr lang="en-US" altLang="zh-CN" dirty="0" smtClean="0">
                <a:solidFill>
                  <a:srgbClr val="FF0000"/>
                </a:solidFill>
              </a:rPr>
              <a:t>a</a:t>
            </a:r>
            <a:r>
              <a:rPr lang="zh-CN" altLang="en-US" dirty="0" smtClean="0">
                <a:solidFill>
                  <a:srgbClr val="FF0000"/>
                </a:solidFill>
              </a:rPr>
              <a:t>和</a:t>
            </a:r>
            <a:r>
              <a:rPr lang="en-US" altLang="zh-CN" dirty="0" smtClean="0">
                <a:solidFill>
                  <a:srgbClr val="FF0000"/>
                </a:solidFill>
              </a:rPr>
              <a:t>n</a:t>
            </a:r>
            <a:r>
              <a:rPr lang="zh-CN" altLang="en-US" dirty="0" smtClean="0">
                <a:solidFill>
                  <a:srgbClr val="FF0000"/>
                </a:solidFill>
              </a:rPr>
              <a:t>，有</a:t>
            </a:r>
            <a:r>
              <a:rPr lang="en-US" altLang="zh-CN" dirty="0" smtClean="0">
                <a:solidFill>
                  <a:srgbClr val="FF0000"/>
                </a:solidFill>
              </a:rPr>
              <a:t>a</a:t>
            </a:r>
            <a:r>
              <a:rPr lang="el-GR" altLang="zh-CN" baseline="30000" dirty="0" smtClean="0">
                <a:solidFill>
                  <a:srgbClr val="FF0000"/>
                </a:solidFill>
                <a:latin typeface="Times New Roman"/>
                <a:ea typeface="Arial Unicode MS" pitchFamily="34" charset="-122"/>
                <a:cs typeface="Times New Roman"/>
              </a:rPr>
              <a:t>Φ</a:t>
            </a:r>
            <a:r>
              <a:rPr lang="en-US" altLang="zh-CN" baseline="30000" dirty="0" smtClean="0">
                <a:solidFill>
                  <a:srgbClr val="FF0000"/>
                </a:solidFill>
              </a:rPr>
              <a:t>(n)</a:t>
            </a:r>
            <a:r>
              <a:rPr lang="en-US" altLang="zh-CN" dirty="0" smtClean="0">
                <a:solidFill>
                  <a:srgbClr val="FF0000"/>
                </a:solidFill>
              </a:rPr>
              <a:t> mod n=1</a:t>
            </a:r>
            <a:endParaRPr lang="en-US" altLang="zh-CN" sz="2600" dirty="0" smtClean="0">
              <a:solidFill>
                <a:srgbClr val="FF0000"/>
              </a:solidFill>
            </a:endParaRPr>
          </a:p>
          <a:p>
            <a:pPr>
              <a:lnSpc>
                <a:spcPct val="110000"/>
              </a:lnSpc>
              <a:buNone/>
            </a:pPr>
            <a:r>
              <a:rPr lang="zh-CN" altLang="en-US" dirty="0" smtClean="0"/>
              <a:t> 证明：</a:t>
            </a:r>
            <a:endParaRPr lang="en-US" altLang="zh-CN" dirty="0" smtClean="0"/>
          </a:p>
          <a:p>
            <a:pPr lvl="1">
              <a:lnSpc>
                <a:spcPct val="110000"/>
              </a:lnSpc>
              <a:buNone/>
            </a:pPr>
            <a:r>
              <a:rPr lang="zh-CN" altLang="en-US" dirty="0" smtClean="0"/>
              <a:t>令</a:t>
            </a:r>
            <a:r>
              <a:rPr lang="en-US" altLang="zh-CN" dirty="0" smtClean="0">
                <a:cs typeface="Times New Roman" pitchFamily="18" charset="0"/>
              </a:rPr>
              <a:t>{r</a:t>
            </a:r>
            <a:r>
              <a:rPr lang="en-US" altLang="zh-CN" baseline="-25000" dirty="0" smtClean="0">
                <a:cs typeface="Times New Roman" pitchFamily="18" charset="0"/>
              </a:rPr>
              <a:t>1</a:t>
            </a:r>
            <a:r>
              <a:rPr lang="en-US" altLang="zh-CN" dirty="0" smtClean="0">
                <a:cs typeface="Times New Roman" pitchFamily="18" charset="0"/>
              </a:rPr>
              <a:t>, …, r</a:t>
            </a:r>
            <a:r>
              <a:rPr lang="el-GR" altLang="zh-CN" baseline="-20000" dirty="0" smtClean="0">
                <a:ea typeface="Arial Unicode MS" pitchFamily="34" charset="-122"/>
                <a:cs typeface="Times New Roman" pitchFamily="18" charset="0"/>
              </a:rPr>
              <a:t>Φ</a:t>
            </a:r>
            <a:r>
              <a:rPr lang="en-US" altLang="zh-CN" baseline="-20000" dirty="0" smtClean="0">
                <a:cs typeface="Times New Roman" pitchFamily="18" charset="0"/>
              </a:rPr>
              <a:t>(n)</a:t>
            </a:r>
            <a:r>
              <a:rPr lang="en-US" altLang="zh-CN" dirty="0" smtClean="0">
                <a:cs typeface="Times New Roman" pitchFamily="18" charset="0"/>
              </a:rPr>
              <a:t>}</a:t>
            </a:r>
            <a:r>
              <a:rPr lang="zh-CN" altLang="en-US" dirty="0" smtClean="0"/>
              <a:t>是模</a:t>
            </a:r>
            <a:r>
              <a:rPr lang="en-US" altLang="zh-CN" dirty="0" smtClean="0"/>
              <a:t>n</a:t>
            </a:r>
            <a:r>
              <a:rPr lang="zh-CN" altLang="en-US" dirty="0" smtClean="0"/>
              <a:t>的缩剩余集</a:t>
            </a:r>
            <a:endParaRPr lang="en-US" altLang="zh-CN" dirty="0" smtClean="0"/>
          </a:p>
          <a:p>
            <a:pPr lvl="1">
              <a:lnSpc>
                <a:spcPct val="110000"/>
              </a:lnSpc>
              <a:buNone/>
            </a:pPr>
            <a:r>
              <a:rPr lang="zh-CN" altLang="en-US" dirty="0" smtClean="0"/>
              <a:t>则</a:t>
            </a:r>
            <a:r>
              <a:rPr lang="en-US" altLang="zh-CN" dirty="0" smtClean="0"/>
              <a:t>{</a:t>
            </a:r>
            <a:r>
              <a:rPr lang="en-US" altLang="zh-CN" dirty="0" err="1" smtClean="0"/>
              <a:t>ar</a:t>
            </a:r>
            <a:r>
              <a:rPr lang="en-US" altLang="zh-CN" baseline="-25000" dirty="0" err="1" smtClean="0"/>
              <a:t>i</a:t>
            </a:r>
            <a:r>
              <a:rPr lang="en-US" altLang="zh-CN" dirty="0" smtClean="0"/>
              <a:t> mod n}</a:t>
            </a:r>
            <a:r>
              <a:rPr lang="zh-CN" altLang="en-US" dirty="0" smtClean="0"/>
              <a:t>是</a:t>
            </a:r>
            <a:r>
              <a:rPr lang="en-US" altLang="zh-CN" dirty="0" smtClean="0"/>
              <a:t>{</a:t>
            </a:r>
            <a:r>
              <a:rPr lang="en-US" altLang="zh-CN" dirty="0" err="1" smtClean="0"/>
              <a:t>r</a:t>
            </a:r>
            <a:r>
              <a:rPr lang="en-US" altLang="zh-CN" baseline="-25000" dirty="0" err="1" smtClean="0"/>
              <a:t>i</a:t>
            </a:r>
            <a:r>
              <a:rPr lang="en-US" altLang="zh-CN" dirty="0" smtClean="0"/>
              <a:t>}</a:t>
            </a:r>
            <a:r>
              <a:rPr lang="zh-CN" altLang="en-US" dirty="0" smtClean="0"/>
              <a:t>的置换形集合</a:t>
            </a:r>
            <a:endParaRPr lang="en-US" altLang="zh-CN" dirty="0" smtClean="0"/>
          </a:p>
          <a:p>
            <a:pPr lvl="1">
              <a:lnSpc>
                <a:spcPct val="110000"/>
              </a:lnSpc>
              <a:buNone/>
            </a:pPr>
            <a:endParaRPr lang="en-US" altLang="zh-CN" dirty="0" smtClean="0"/>
          </a:p>
          <a:p>
            <a:pPr lvl="1">
              <a:lnSpc>
                <a:spcPct val="110000"/>
              </a:lnSpc>
              <a:buNone/>
            </a:pPr>
            <a:r>
              <a:rPr lang="zh-CN" altLang="en-US" dirty="0" smtClean="0"/>
              <a:t>因此，</a:t>
            </a:r>
            <a:endParaRPr lang="en-US" altLang="zh-CN" dirty="0" smtClean="0"/>
          </a:p>
          <a:p>
            <a:pPr lvl="1">
              <a:lnSpc>
                <a:spcPct val="110000"/>
              </a:lnSpc>
              <a:buNone/>
            </a:pPr>
            <a:endParaRPr lang="en-US" altLang="zh-CN" dirty="0" smtClean="0"/>
          </a:p>
          <a:p>
            <a:pPr lvl="1">
              <a:lnSpc>
                <a:spcPct val="110000"/>
              </a:lnSpc>
              <a:buNone/>
            </a:pPr>
            <a:r>
              <a:rPr lang="zh-CN" altLang="en-US" dirty="0" smtClean="0"/>
              <a:t>即得</a:t>
            </a:r>
            <a:r>
              <a:rPr lang="en-US" altLang="zh-CN" dirty="0" smtClean="0"/>
              <a:t>a</a:t>
            </a:r>
            <a:r>
              <a:rPr lang="el-GR" altLang="zh-CN" baseline="30000" dirty="0" smtClean="0">
                <a:ea typeface="Arial Unicode MS" pitchFamily="34" charset="-122"/>
                <a:cs typeface="Times New Roman" pitchFamily="18" charset="0"/>
              </a:rPr>
              <a:t>Φ</a:t>
            </a:r>
            <a:r>
              <a:rPr lang="en-US" altLang="zh-CN" baseline="30000" dirty="0" smtClean="0"/>
              <a:t>(n)</a:t>
            </a:r>
            <a:r>
              <a:rPr lang="en-US" altLang="zh-CN" dirty="0" smtClean="0"/>
              <a:t> mod n</a:t>
            </a:r>
            <a:r>
              <a:rPr lang="en-US" altLang="zh-CN" baseline="-25000" dirty="0" smtClean="0"/>
              <a:t> </a:t>
            </a:r>
            <a:r>
              <a:rPr lang="en-US" altLang="zh-CN" dirty="0" smtClean="0"/>
              <a:t>= 1</a:t>
            </a:r>
          </a:p>
          <a:p>
            <a:pPr>
              <a:lnSpc>
                <a:spcPct val="110000"/>
              </a:lnSpc>
            </a:pPr>
            <a:r>
              <a:rPr lang="zh-CN" altLang="en-US" dirty="0" smtClean="0"/>
              <a:t>费马定理是欧拉定理的特例</a:t>
            </a:r>
            <a:endParaRPr lang="zh-CN" altLang="en-US" dirty="0"/>
          </a:p>
        </p:txBody>
      </p:sp>
      <p:graphicFrame>
        <p:nvGraphicFramePr>
          <p:cNvPr id="17412" name="Object 4"/>
          <p:cNvGraphicFramePr>
            <a:graphicFrameLocks noChangeAspect="1"/>
          </p:cNvGraphicFramePr>
          <p:nvPr>
            <p:extLst>
              <p:ext uri="{D42A27DB-BD31-4B8C-83A1-F6EECF244321}">
                <p14:modId xmlns:p14="http://schemas.microsoft.com/office/powerpoint/2010/main" val="2646030872"/>
              </p:ext>
            </p:extLst>
          </p:nvPr>
        </p:nvGraphicFramePr>
        <p:xfrm>
          <a:off x="1835696" y="4005064"/>
          <a:ext cx="6703714" cy="903581"/>
        </p:xfrm>
        <a:graphic>
          <a:graphicData uri="http://schemas.openxmlformats.org/presentationml/2006/ole">
            <mc:AlternateContent xmlns:mc="http://schemas.openxmlformats.org/markup-compatibility/2006">
              <mc:Choice xmlns:v="urn:schemas-microsoft-com:vml" Requires="v">
                <p:oleObj spid="_x0000_s3382" name="Equation" r:id="rId3" imgW="2920680" imgH="393480" progId="Equation.DSMT4">
                  <p:embed/>
                </p:oleObj>
              </mc:Choice>
              <mc:Fallback>
                <p:oleObj name="Equation" r:id="rId3" imgW="2920680" imgH="393480" progId="Equation.DSMT4">
                  <p:embed/>
                  <p:pic>
                    <p:nvPicPr>
                      <p:cNvPr id="0" name=""/>
                      <p:cNvPicPr>
                        <a:picLocks noChangeAspect="1" noChangeArrowheads="1"/>
                      </p:cNvPicPr>
                      <p:nvPr/>
                    </p:nvPicPr>
                    <p:blipFill>
                      <a:blip r:embed="rId4"/>
                      <a:srcRect/>
                      <a:stretch>
                        <a:fillRect/>
                      </a:stretch>
                    </p:blipFill>
                    <p:spPr bwMode="auto">
                      <a:xfrm>
                        <a:off x="1835696" y="4005064"/>
                        <a:ext cx="6703714" cy="903581"/>
                      </a:xfrm>
                      <a:prstGeom prst="rect">
                        <a:avLst/>
                      </a:prstGeom>
                      <a:noFill/>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24</a:t>
            </a:fld>
            <a:endParaRPr lang="en-US" altLang="zh-CN" dirty="0"/>
          </a:p>
        </p:txBody>
      </p:sp>
      <p:sp>
        <p:nvSpPr>
          <p:cNvPr id="7" name="流程图: 可选过程 6">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6"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27576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欧拉定理的等价形式：</a:t>
            </a:r>
            <a:r>
              <a:rPr lang="en-US" altLang="zh-CN" dirty="0" smtClean="0">
                <a:solidFill>
                  <a:srgbClr val="FF0000"/>
                </a:solidFill>
              </a:rPr>
              <a:t>a</a:t>
            </a:r>
            <a:r>
              <a:rPr lang="el-GR" altLang="zh-CN" baseline="30000" dirty="0" smtClean="0">
                <a:solidFill>
                  <a:srgbClr val="FF0000"/>
                </a:solidFill>
                <a:ea typeface="Arial Unicode MS" pitchFamily="34" charset="-122"/>
                <a:cs typeface="Times New Roman" pitchFamily="18" charset="0"/>
              </a:rPr>
              <a:t>Φ</a:t>
            </a:r>
            <a:r>
              <a:rPr lang="en-US" altLang="zh-CN" baseline="30000" dirty="0" smtClean="0">
                <a:solidFill>
                  <a:srgbClr val="FF0000"/>
                </a:solidFill>
              </a:rPr>
              <a:t>(n)+1</a:t>
            </a:r>
            <a:r>
              <a:rPr lang="zh-CN" altLang="en-US" dirty="0" smtClean="0">
                <a:solidFill>
                  <a:srgbClr val="FF0000"/>
                </a:solidFill>
              </a:rPr>
              <a:t> </a:t>
            </a:r>
            <a:r>
              <a:rPr lang="en-US" altLang="zh-CN" dirty="0" smtClean="0">
                <a:solidFill>
                  <a:srgbClr val="FF0000"/>
                </a:solidFill>
                <a:latin typeface="黑体" pitchFamily="2" charset="-122"/>
              </a:rPr>
              <a:t>≡</a:t>
            </a:r>
            <a:r>
              <a:rPr lang="en-US" altLang="zh-CN" dirty="0" smtClean="0">
                <a:solidFill>
                  <a:srgbClr val="FF0000"/>
                </a:solidFill>
              </a:rPr>
              <a:t> a (mod n)</a:t>
            </a:r>
          </a:p>
          <a:p>
            <a:endParaRPr lang="en-US" altLang="zh-CN" dirty="0" smtClean="0"/>
          </a:p>
          <a:p>
            <a:r>
              <a:rPr lang="zh-CN" altLang="en-US" dirty="0" smtClean="0"/>
              <a:t>推论：</a:t>
            </a:r>
            <a:r>
              <a:rPr lang="en-US" altLang="zh-CN" dirty="0" err="1" smtClean="0">
                <a:solidFill>
                  <a:srgbClr val="FF0000"/>
                </a:solidFill>
              </a:rPr>
              <a:t>a</a:t>
            </a:r>
            <a:r>
              <a:rPr lang="en-US" altLang="zh-CN" sz="2800" baseline="30000" dirty="0" err="1" smtClean="0">
                <a:solidFill>
                  <a:srgbClr val="FF0000"/>
                </a:solidFill>
              </a:rPr>
              <a:t>k</a:t>
            </a:r>
            <a:r>
              <a:rPr lang="el-GR" altLang="zh-CN" sz="2800" baseline="30000" dirty="0" smtClean="0">
                <a:solidFill>
                  <a:srgbClr val="FF0000"/>
                </a:solidFill>
                <a:ea typeface="Arial Unicode MS" pitchFamily="34" charset="-122"/>
                <a:cs typeface="Times New Roman" pitchFamily="18" charset="0"/>
              </a:rPr>
              <a:t>Φ</a:t>
            </a:r>
            <a:r>
              <a:rPr lang="en-US" altLang="zh-CN" sz="2800" baseline="30000" dirty="0" smtClean="0">
                <a:solidFill>
                  <a:srgbClr val="FF0000"/>
                </a:solidFill>
              </a:rPr>
              <a:t>(n)+1</a:t>
            </a:r>
            <a:r>
              <a:rPr lang="zh-CN" altLang="en-US" sz="2800" dirty="0" smtClean="0">
                <a:solidFill>
                  <a:srgbClr val="FF0000"/>
                </a:solidFill>
              </a:rPr>
              <a:t> </a:t>
            </a:r>
            <a:r>
              <a:rPr lang="en-US" altLang="zh-CN" sz="2800" dirty="0" smtClean="0">
                <a:solidFill>
                  <a:srgbClr val="FF0000"/>
                </a:solidFill>
                <a:cs typeface="Times New Roman" pitchFamily="18" charset="0"/>
              </a:rPr>
              <a:t>≡</a:t>
            </a:r>
            <a:r>
              <a:rPr lang="en-US" altLang="zh-CN" sz="2800" dirty="0" smtClean="0">
                <a:solidFill>
                  <a:srgbClr val="FF0000"/>
                </a:solidFill>
              </a:rPr>
              <a:t> a mod n</a:t>
            </a:r>
            <a:endParaRPr lang="zh-CN" altLang="en-US" sz="2800" dirty="0" smtClean="0">
              <a:solidFill>
                <a:srgbClr val="FF0000"/>
              </a:solidFill>
            </a:endParaRPr>
          </a:p>
          <a:p>
            <a:pPr>
              <a:buNone/>
            </a:pPr>
            <a:endParaRPr lang="en-US" altLang="zh-CN" dirty="0" smtClean="0"/>
          </a:p>
          <a:p>
            <a:r>
              <a:rPr lang="zh-CN" altLang="en-US" dirty="0" smtClean="0"/>
              <a:t>若</a:t>
            </a:r>
            <a:r>
              <a:rPr lang="en-US" altLang="zh-CN" dirty="0" smtClean="0"/>
              <a:t>ax mod n =1, </a:t>
            </a:r>
            <a:r>
              <a:rPr lang="en-US" altLang="zh-CN" dirty="0" err="1" smtClean="0"/>
              <a:t>gcd</a:t>
            </a:r>
            <a:r>
              <a:rPr lang="en-US" altLang="zh-CN" dirty="0" smtClean="0"/>
              <a:t>(</a:t>
            </a:r>
            <a:r>
              <a:rPr lang="en-US" altLang="zh-CN" dirty="0" err="1" smtClean="0"/>
              <a:t>a,n</a:t>
            </a:r>
            <a:r>
              <a:rPr lang="en-US" altLang="zh-CN" dirty="0" smtClean="0"/>
              <a:t>)=1</a:t>
            </a:r>
            <a:r>
              <a:rPr lang="zh-CN" altLang="en-US" dirty="0" smtClean="0"/>
              <a:t>，则</a:t>
            </a:r>
            <a:r>
              <a:rPr lang="en-US" altLang="zh-CN" dirty="0" smtClean="0"/>
              <a:t>x=a</a:t>
            </a:r>
            <a:r>
              <a:rPr lang="el-GR" altLang="zh-CN" baseline="30000" dirty="0" smtClean="0">
                <a:ea typeface="Arial Unicode MS" pitchFamily="34" charset="-122"/>
                <a:cs typeface="Times New Roman" pitchFamily="18" charset="0"/>
              </a:rPr>
              <a:t>Φ</a:t>
            </a:r>
            <a:r>
              <a:rPr lang="en-US" altLang="zh-CN" baseline="30000" dirty="0" smtClean="0"/>
              <a:t>(n)-1</a:t>
            </a:r>
            <a:r>
              <a:rPr lang="en-US" altLang="zh-CN" dirty="0" smtClean="0"/>
              <a:t> mod n</a:t>
            </a:r>
          </a:p>
          <a:p>
            <a:pPr lvl="1">
              <a:buNone/>
            </a:pPr>
            <a:r>
              <a:rPr lang="zh-CN" altLang="en-US" dirty="0" smtClean="0"/>
              <a:t>证明：</a:t>
            </a:r>
            <a:endParaRPr lang="en-US" altLang="zh-CN" dirty="0" smtClean="0"/>
          </a:p>
          <a:p>
            <a:pPr lvl="1"/>
            <a:r>
              <a:rPr lang="en-US" altLang="zh-CN" dirty="0" smtClean="0"/>
              <a:t>ax mod n = 1 = a</a:t>
            </a:r>
            <a:r>
              <a:rPr lang="el-GR" altLang="zh-CN" baseline="30000" dirty="0" smtClean="0">
                <a:ea typeface="Arial Unicode MS" pitchFamily="34" charset="-122"/>
                <a:cs typeface="Times New Roman" pitchFamily="18" charset="0"/>
              </a:rPr>
              <a:t>Φ</a:t>
            </a:r>
            <a:r>
              <a:rPr lang="en-US" altLang="zh-CN" baseline="30000" dirty="0" smtClean="0"/>
              <a:t>(n)</a:t>
            </a:r>
            <a:r>
              <a:rPr lang="en-US" altLang="zh-CN" dirty="0" smtClean="0"/>
              <a:t> mod n</a:t>
            </a:r>
          </a:p>
          <a:p>
            <a:pPr lvl="1"/>
            <a:r>
              <a:rPr lang="zh-CN" altLang="en-US" dirty="0" smtClean="0"/>
              <a:t>两边同除</a:t>
            </a:r>
            <a:r>
              <a:rPr lang="en-US" altLang="zh-CN" dirty="0" smtClean="0"/>
              <a:t>a</a:t>
            </a:r>
            <a:r>
              <a:rPr lang="zh-CN" altLang="en-US" dirty="0" smtClean="0"/>
              <a:t>，即同乘</a:t>
            </a:r>
            <a:r>
              <a:rPr lang="en-US" altLang="zh-CN" dirty="0" smtClean="0"/>
              <a:t>a</a:t>
            </a:r>
            <a:r>
              <a:rPr lang="zh-CN" altLang="en-US" dirty="0" smtClean="0"/>
              <a:t>的逆，得</a:t>
            </a:r>
            <a:r>
              <a:rPr lang="en-US" altLang="zh-CN" dirty="0" smtClean="0"/>
              <a:t>x=a</a:t>
            </a:r>
            <a:r>
              <a:rPr lang="el-GR" altLang="zh-CN" baseline="30000" dirty="0" smtClean="0">
                <a:ea typeface="Arial Unicode MS" pitchFamily="34" charset="-122"/>
                <a:cs typeface="Times New Roman" pitchFamily="18" charset="0"/>
              </a:rPr>
              <a:t>Φ</a:t>
            </a:r>
            <a:r>
              <a:rPr lang="en-US" altLang="zh-CN" baseline="30000" dirty="0" smtClean="0"/>
              <a:t>(n)-1</a:t>
            </a:r>
            <a:r>
              <a:rPr lang="en-US" altLang="zh-CN" dirty="0" smtClean="0"/>
              <a:t> mod n</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3539226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计算乘法逆元</a:t>
            </a:r>
            <a:endParaRPr lang="zh-CN" altLang="en-US" dirty="0"/>
          </a:p>
        </p:txBody>
      </p:sp>
      <p:sp>
        <p:nvSpPr>
          <p:cNvPr id="3" name="内容占位符 2"/>
          <p:cNvSpPr>
            <a:spLocks noGrp="1"/>
          </p:cNvSpPr>
          <p:nvPr>
            <p:ph idx="1"/>
          </p:nvPr>
        </p:nvSpPr>
        <p:spPr/>
        <p:txBody>
          <a:bodyPr>
            <a:normAutofit/>
          </a:bodyPr>
          <a:lstStyle/>
          <a:p>
            <a:r>
              <a:rPr lang="zh-CN" altLang="en-US" dirty="0" smtClean="0"/>
              <a:t>可以用扩展</a:t>
            </a:r>
            <a:r>
              <a:rPr lang="en-US" altLang="zh-CN" dirty="0" smtClean="0"/>
              <a:t>Euclidean</a:t>
            </a:r>
            <a:r>
              <a:rPr lang="zh-CN" altLang="en-US" dirty="0" smtClean="0"/>
              <a:t>算法求逆</a:t>
            </a:r>
            <a:endParaRPr lang="en-US" altLang="zh-CN" dirty="0" smtClean="0"/>
          </a:p>
          <a:p>
            <a:endParaRPr lang="en-US" altLang="zh-CN" dirty="0" smtClean="0"/>
          </a:p>
          <a:p>
            <a:r>
              <a:rPr lang="zh-CN" altLang="en-US" dirty="0" smtClean="0"/>
              <a:t>可以根据</a:t>
            </a:r>
            <a:r>
              <a:rPr lang="en-US" altLang="zh-CN" dirty="0" smtClean="0"/>
              <a:t>Euler’s</a:t>
            </a:r>
            <a:r>
              <a:rPr lang="zh-CN" altLang="en-US" dirty="0" smtClean="0"/>
              <a:t>定理求逆</a:t>
            </a:r>
            <a:r>
              <a:rPr lang="zh-CN" altLang="en-US" dirty="0"/>
              <a:t>：</a:t>
            </a:r>
            <a:r>
              <a:rPr lang="en-US" altLang="zh-CN" dirty="0" smtClean="0">
                <a:solidFill>
                  <a:srgbClr val="FF0000"/>
                </a:solidFill>
              </a:rPr>
              <a:t>a</a:t>
            </a:r>
            <a:r>
              <a:rPr lang="en-US" altLang="zh-CN" baseline="30000" dirty="0" smtClean="0">
                <a:solidFill>
                  <a:srgbClr val="FF0000"/>
                </a:solidFill>
              </a:rPr>
              <a:t>-1</a:t>
            </a:r>
            <a:r>
              <a:rPr lang="en-US" altLang="zh-CN" dirty="0" smtClean="0">
                <a:solidFill>
                  <a:srgbClr val="FF0000"/>
                </a:solidFill>
              </a:rPr>
              <a:t> = a</a:t>
            </a:r>
            <a:r>
              <a:rPr lang="el-GR" altLang="zh-CN" baseline="30000" dirty="0" smtClean="0">
                <a:solidFill>
                  <a:srgbClr val="FF0000"/>
                </a:solidFill>
                <a:latin typeface="Times New Roman"/>
                <a:ea typeface="Arial Unicode MS" pitchFamily="34" charset="-122"/>
                <a:cs typeface="Times New Roman"/>
              </a:rPr>
              <a:t>Φ</a:t>
            </a:r>
            <a:r>
              <a:rPr lang="en-US" altLang="zh-CN" baseline="30000" dirty="0" smtClean="0">
                <a:solidFill>
                  <a:srgbClr val="FF0000"/>
                </a:solidFill>
              </a:rPr>
              <a:t>(n)-1</a:t>
            </a:r>
            <a:r>
              <a:rPr lang="en-US" altLang="zh-CN" dirty="0" smtClean="0">
                <a:solidFill>
                  <a:srgbClr val="FF0000"/>
                </a:solidFill>
              </a:rPr>
              <a:t> mod n</a:t>
            </a:r>
            <a:endParaRPr lang="en-US" altLang="zh-CN" dirty="0" smtClean="0"/>
          </a:p>
          <a:p>
            <a:pPr lvl="1"/>
            <a:r>
              <a:rPr lang="zh-CN" altLang="en-US" dirty="0"/>
              <a:t>如果</a:t>
            </a:r>
            <a:r>
              <a:rPr lang="el-GR" altLang="zh-CN" dirty="0">
                <a:ea typeface="Arial Unicode MS" pitchFamily="34" charset="-122"/>
                <a:cs typeface="Times New Roman" pitchFamily="18" charset="0"/>
              </a:rPr>
              <a:t>Φ</a:t>
            </a:r>
            <a:r>
              <a:rPr lang="en-US" altLang="zh-CN" dirty="0"/>
              <a:t>(n)</a:t>
            </a:r>
            <a:r>
              <a:rPr lang="zh-CN" altLang="en-US" dirty="0"/>
              <a:t>已知，则</a:t>
            </a:r>
            <a:r>
              <a:rPr lang="en-US" altLang="zh-CN" dirty="0"/>
              <a:t>a</a:t>
            </a:r>
            <a:r>
              <a:rPr lang="zh-CN" altLang="en-US" dirty="0"/>
              <a:t>的逆元素可用快速指数运算法解</a:t>
            </a:r>
            <a:endParaRPr lang="en-US" altLang="zh-CN" dirty="0"/>
          </a:p>
          <a:p>
            <a:pPr lvl="2"/>
            <a:r>
              <a:rPr lang="zh-CN" altLang="en-US" dirty="0"/>
              <a:t>设</a:t>
            </a:r>
            <a:r>
              <a:rPr lang="en-US" altLang="zh-CN" dirty="0"/>
              <a:t>z=z</a:t>
            </a:r>
            <a:r>
              <a:rPr lang="en-US" altLang="zh-CN" baseline="-25000" dirty="0"/>
              <a:t>0</a:t>
            </a:r>
            <a:r>
              <a:rPr lang="en-US" altLang="zh-CN" dirty="0"/>
              <a:t>2</a:t>
            </a:r>
            <a:r>
              <a:rPr lang="en-US" altLang="zh-CN" baseline="30000" dirty="0"/>
              <a:t>0</a:t>
            </a:r>
            <a:r>
              <a:rPr lang="en-US" altLang="zh-CN" dirty="0"/>
              <a:t>+z</a:t>
            </a:r>
            <a:r>
              <a:rPr lang="en-US" altLang="zh-CN" baseline="-25000" dirty="0"/>
              <a:t>1</a:t>
            </a:r>
            <a:r>
              <a:rPr lang="en-US" altLang="zh-CN" dirty="0"/>
              <a:t>2</a:t>
            </a:r>
            <a:r>
              <a:rPr lang="en-US" altLang="zh-CN" baseline="30000" dirty="0"/>
              <a:t>1</a:t>
            </a:r>
            <a:r>
              <a:rPr lang="en-US" altLang="zh-CN" dirty="0"/>
              <a:t>+z</a:t>
            </a:r>
            <a:r>
              <a:rPr lang="en-US" altLang="zh-CN" baseline="-25000" dirty="0"/>
              <a:t>2</a:t>
            </a:r>
            <a:r>
              <a:rPr lang="en-US" altLang="zh-CN" dirty="0"/>
              <a:t>2</a:t>
            </a:r>
            <a:r>
              <a:rPr lang="en-US" altLang="zh-CN" baseline="30000" dirty="0"/>
              <a:t>2</a:t>
            </a:r>
            <a:r>
              <a:rPr lang="en-US" altLang="zh-CN" dirty="0"/>
              <a:t>+…</a:t>
            </a:r>
            <a:r>
              <a:rPr lang="zh-CN" altLang="en-US" dirty="0"/>
              <a:t>，</a:t>
            </a:r>
            <a:r>
              <a:rPr lang="en-US" altLang="zh-CN" dirty="0" err="1"/>
              <a:t>z</a:t>
            </a:r>
            <a:r>
              <a:rPr lang="en-US" altLang="zh-CN" baseline="-25000" dirty="0" err="1"/>
              <a:t>i</a:t>
            </a:r>
            <a:r>
              <a:rPr lang="en-US" altLang="zh-CN" dirty="0"/>
              <a:t>=0</a:t>
            </a:r>
            <a:r>
              <a:rPr lang="zh-CN" altLang="en-US" dirty="0"/>
              <a:t>或</a:t>
            </a:r>
            <a:r>
              <a:rPr lang="en-US" altLang="zh-CN" dirty="0"/>
              <a:t>1</a:t>
            </a:r>
          </a:p>
          <a:p>
            <a:pPr lvl="2"/>
            <a:r>
              <a:rPr lang="en-US" altLang="zh-CN" dirty="0" err="1"/>
              <a:t>a</a:t>
            </a:r>
            <a:r>
              <a:rPr lang="en-US" altLang="zh-CN" baseline="30000" dirty="0" err="1"/>
              <a:t>z</a:t>
            </a:r>
            <a:r>
              <a:rPr lang="en-US" altLang="zh-CN" dirty="0"/>
              <a:t>=(…((1•a</a:t>
            </a:r>
            <a:r>
              <a:rPr lang="en-US" altLang="zh-CN" baseline="30000" dirty="0"/>
              <a:t>z</a:t>
            </a:r>
            <a:r>
              <a:rPr lang="en-US" altLang="zh-CN" baseline="14000" dirty="0"/>
              <a:t>n-1</a:t>
            </a:r>
            <a:r>
              <a:rPr lang="en-US" altLang="zh-CN" dirty="0"/>
              <a:t>)</a:t>
            </a:r>
            <a:r>
              <a:rPr lang="en-US" altLang="zh-CN" baseline="30000" dirty="0"/>
              <a:t>2</a:t>
            </a:r>
            <a:r>
              <a:rPr lang="en-US" altLang="zh-CN" dirty="0"/>
              <a:t>•a</a:t>
            </a:r>
            <a:r>
              <a:rPr lang="en-US" altLang="zh-CN" baseline="30000" dirty="0"/>
              <a:t>z</a:t>
            </a:r>
            <a:r>
              <a:rPr lang="en-US" altLang="zh-CN" baseline="14000" dirty="0"/>
              <a:t>n-2</a:t>
            </a:r>
            <a:r>
              <a:rPr lang="en-US" altLang="zh-CN" dirty="0"/>
              <a:t>)</a:t>
            </a:r>
            <a:r>
              <a:rPr lang="en-US" altLang="zh-CN" baseline="30000" dirty="0"/>
              <a:t>2</a:t>
            </a:r>
            <a:r>
              <a:rPr lang="en-US" altLang="zh-CN" dirty="0"/>
              <a:t>•a</a:t>
            </a:r>
            <a:r>
              <a:rPr lang="en-US" altLang="zh-CN" baseline="30000" dirty="0"/>
              <a:t>z</a:t>
            </a:r>
            <a:r>
              <a:rPr lang="en-US" altLang="zh-CN" baseline="14000" dirty="0"/>
              <a:t>n-3</a:t>
            </a:r>
            <a:r>
              <a:rPr lang="en-US" altLang="zh-CN" dirty="0"/>
              <a:t>…)</a:t>
            </a:r>
            <a:r>
              <a:rPr lang="en-US" altLang="zh-CN" baseline="30000" dirty="0" smtClean="0"/>
              <a:t>2</a:t>
            </a:r>
            <a:r>
              <a:rPr lang="en-US" altLang="zh-CN" dirty="0" smtClean="0"/>
              <a:t>•a</a:t>
            </a:r>
            <a:r>
              <a:rPr lang="en-US" altLang="zh-CN" baseline="30000" dirty="0" smtClean="0"/>
              <a:t>z</a:t>
            </a:r>
            <a:r>
              <a:rPr lang="en-US" altLang="zh-CN" baseline="10000" dirty="0" smtClean="0"/>
              <a:t>0</a:t>
            </a:r>
            <a:endParaRPr lang="en-US" altLang="zh-CN" dirty="0" smtClean="0"/>
          </a:p>
          <a:p>
            <a:endParaRPr lang="en-US" altLang="zh-CN" dirty="0" smtClean="0"/>
          </a:p>
          <a:p>
            <a:r>
              <a:rPr lang="zh-CN" altLang="en-US" dirty="0" smtClean="0"/>
              <a:t>如果</a:t>
            </a:r>
            <a:r>
              <a:rPr lang="en-US" altLang="zh-CN" dirty="0" smtClean="0"/>
              <a:t>p</a:t>
            </a:r>
            <a:r>
              <a:rPr lang="zh-CN" altLang="en-US" dirty="0" smtClean="0"/>
              <a:t>是素数</a:t>
            </a:r>
            <a:r>
              <a:rPr lang="en-US" altLang="zh-CN" dirty="0" smtClean="0"/>
              <a:t>, a</a:t>
            </a:r>
            <a:r>
              <a:rPr lang="en-US" altLang="zh-CN" baseline="30000" dirty="0" smtClean="0"/>
              <a:t>-1</a:t>
            </a:r>
            <a:r>
              <a:rPr lang="en-US" altLang="zh-CN" dirty="0" smtClean="0"/>
              <a:t> = a</a:t>
            </a:r>
            <a:r>
              <a:rPr lang="en-US" altLang="zh-CN" baseline="30000" dirty="0" smtClean="0"/>
              <a:t>p-2</a:t>
            </a:r>
            <a:r>
              <a:rPr lang="en-US" altLang="zh-CN" dirty="0" smtClean="0"/>
              <a:t> mod p</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4777390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smtClean="0"/>
              <a:t>在</a:t>
            </a:r>
            <a:r>
              <a:rPr lang="en-US" altLang="zh-CN" dirty="0" smtClean="0"/>
              <a:t>GF(2</a:t>
            </a:r>
            <a:r>
              <a:rPr lang="en-US" altLang="zh-CN" baseline="30000" dirty="0" smtClean="0"/>
              <a:t>n</a:t>
            </a:r>
            <a:r>
              <a:rPr lang="en-US" altLang="zh-CN" dirty="0" smtClean="0"/>
              <a:t>)</a:t>
            </a:r>
            <a:r>
              <a:rPr lang="zh-CN" altLang="en-US" sz="4800" dirty="0" smtClean="0"/>
              <a:t>中求逆</a:t>
            </a:r>
            <a:endParaRPr lang="zh-CN" altLang="en-US" dirty="0"/>
          </a:p>
        </p:txBody>
      </p:sp>
      <p:sp>
        <p:nvSpPr>
          <p:cNvPr id="3" name="内容占位符 2"/>
          <p:cNvSpPr>
            <a:spLocks noGrp="1"/>
          </p:cNvSpPr>
          <p:nvPr>
            <p:ph idx="1"/>
          </p:nvPr>
        </p:nvSpPr>
        <p:spPr/>
        <p:txBody>
          <a:bodyPr/>
          <a:lstStyle/>
          <a:p>
            <a:r>
              <a:rPr lang="zh-CN" altLang="en-US" dirty="0" smtClean="0"/>
              <a:t>除了</a:t>
            </a:r>
            <a:r>
              <a:rPr lang="en-US" altLang="zh-CN" dirty="0" smtClean="0"/>
              <a:t>0</a:t>
            </a:r>
            <a:r>
              <a:rPr lang="zh-CN" altLang="en-US" dirty="0" smtClean="0"/>
              <a:t>，长度为</a:t>
            </a:r>
            <a:r>
              <a:rPr lang="en-US" altLang="zh-CN" dirty="0" smtClean="0"/>
              <a:t>n</a:t>
            </a:r>
            <a:r>
              <a:rPr lang="zh-CN" altLang="en-US" dirty="0" smtClean="0"/>
              <a:t>每一个多项式都与</a:t>
            </a:r>
            <a:r>
              <a:rPr lang="en-US" altLang="zh-CN" dirty="0" smtClean="0"/>
              <a:t>p(x)</a:t>
            </a:r>
            <a:r>
              <a:rPr lang="zh-CN" altLang="en-US" dirty="0" smtClean="0"/>
              <a:t>互素，因此，</a:t>
            </a:r>
            <a:r>
              <a:rPr lang="el-GR" altLang="zh-CN" dirty="0" smtClean="0">
                <a:latin typeface="Times New Roman"/>
                <a:cs typeface="Times New Roman"/>
              </a:rPr>
              <a:t>Φ</a:t>
            </a:r>
            <a:r>
              <a:rPr lang="en-US" altLang="zh-CN" dirty="0" smtClean="0"/>
              <a:t>(p(x))=2</a:t>
            </a:r>
            <a:r>
              <a:rPr lang="en-US" altLang="zh-CN" baseline="30000" dirty="0" smtClean="0"/>
              <a:t>n</a:t>
            </a:r>
            <a:r>
              <a:rPr lang="en-US" altLang="zh-CN" dirty="0" smtClean="0"/>
              <a:t>-1</a:t>
            </a:r>
          </a:p>
          <a:p>
            <a:r>
              <a:rPr lang="en-US" altLang="zh-CN" dirty="0" smtClean="0">
                <a:solidFill>
                  <a:srgbClr val="FF0000"/>
                </a:solidFill>
              </a:rPr>
              <a:t>a</a:t>
            </a:r>
            <a:r>
              <a:rPr lang="en-US" altLang="zh-CN" baseline="30000" dirty="0" smtClean="0">
                <a:solidFill>
                  <a:srgbClr val="FF0000"/>
                </a:solidFill>
              </a:rPr>
              <a:t>-1</a:t>
            </a:r>
            <a:r>
              <a:rPr lang="en-US" altLang="zh-CN" dirty="0" smtClean="0">
                <a:solidFill>
                  <a:srgbClr val="FF0000"/>
                </a:solidFill>
              </a:rPr>
              <a:t> = a</a:t>
            </a:r>
            <a:r>
              <a:rPr lang="el-GR" altLang="zh-CN" baseline="30000" dirty="0" smtClean="0">
                <a:solidFill>
                  <a:srgbClr val="FF0000"/>
                </a:solidFill>
                <a:latin typeface="Times New Roman"/>
                <a:ea typeface="Arial Unicode MS" pitchFamily="34" charset="-122"/>
                <a:cs typeface="Times New Roman"/>
              </a:rPr>
              <a:t>Φ</a:t>
            </a:r>
            <a:r>
              <a:rPr lang="en-US" altLang="zh-CN" baseline="30000" dirty="0" smtClean="0">
                <a:solidFill>
                  <a:srgbClr val="FF0000"/>
                </a:solidFill>
              </a:rPr>
              <a:t>(p(x))-1</a:t>
            </a:r>
            <a:r>
              <a:rPr lang="en-US" altLang="zh-CN" dirty="0" smtClean="0">
                <a:solidFill>
                  <a:srgbClr val="FF0000"/>
                </a:solidFill>
              </a:rPr>
              <a:t> mod p(x) = a</a:t>
            </a:r>
            <a:r>
              <a:rPr lang="en-US" altLang="zh-CN" baseline="30000" dirty="0" smtClean="0">
                <a:solidFill>
                  <a:srgbClr val="FF0000"/>
                </a:solidFill>
              </a:rPr>
              <a:t>2</a:t>
            </a:r>
            <a:r>
              <a:rPr lang="en-US" altLang="zh-CN" baseline="50000" dirty="0" smtClean="0">
                <a:solidFill>
                  <a:srgbClr val="FF0000"/>
                </a:solidFill>
              </a:rPr>
              <a:t>n</a:t>
            </a:r>
            <a:r>
              <a:rPr lang="en-US" altLang="zh-CN" baseline="30000" dirty="0" smtClean="0">
                <a:solidFill>
                  <a:srgbClr val="FF0000"/>
                </a:solidFill>
              </a:rPr>
              <a:t>-2</a:t>
            </a:r>
            <a:r>
              <a:rPr lang="en-US" altLang="zh-CN" dirty="0" smtClean="0">
                <a:solidFill>
                  <a:srgbClr val="FF0000"/>
                </a:solidFill>
              </a:rPr>
              <a:t> mod p(x)</a:t>
            </a:r>
          </a:p>
          <a:p>
            <a:pPr marL="609600" indent="-609600">
              <a:buNone/>
            </a:pPr>
            <a:endParaRPr lang="en-US" altLang="zh-CN" dirty="0" smtClean="0"/>
          </a:p>
          <a:p>
            <a:pPr marL="609600" indent="-609600">
              <a:buNone/>
            </a:pPr>
            <a:r>
              <a:rPr lang="zh-CN" altLang="en-US" dirty="0" smtClean="0"/>
              <a:t>例：</a:t>
            </a:r>
            <a:r>
              <a:rPr lang="en-US" altLang="zh-CN" dirty="0"/>
              <a:t>GF(2</a:t>
            </a:r>
            <a:r>
              <a:rPr lang="en-US" altLang="zh-CN" baseline="30000" dirty="0"/>
              <a:t>3</a:t>
            </a:r>
            <a:r>
              <a:rPr lang="en-US" altLang="zh-CN" dirty="0"/>
              <a:t>)</a:t>
            </a:r>
            <a:r>
              <a:rPr lang="zh-CN" altLang="en-US" dirty="0"/>
              <a:t>，</a:t>
            </a:r>
            <a:r>
              <a:rPr lang="en-US" altLang="zh-CN" dirty="0" smtClean="0"/>
              <a:t>a=100</a:t>
            </a:r>
            <a:r>
              <a:rPr lang="zh-CN" altLang="en-US" dirty="0" smtClean="0"/>
              <a:t>，</a:t>
            </a:r>
            <a:r>
              <a:rPr lang="en-US" altLang="zh-CN" dirty="0" smtClean="0"/>
              <a:t>p(x) =1011</a:t>
            </a:r>
          </a:p>
          <a:p>
            <a:pPr marL="609600" indent="-609600">
              <a:buNone/>
            </a:pPr>
            <a:r>
              <a:rPr lang="en-US" altLang="zh-CN" dirty="0" smtClean="0"/>
              <a:t>	</a:t>
            </a:r>
            <a:r>
              <a:rPr lang="el-GR" altLang="zh-CN" dirty="0" smtClean="0">
                <a:latin typeface="Times New Roman"/>
                <a:cs typeface="Times New Roman"/>
              </a:rPr>
              <a:t>Φ</a:t>
            </a:r>
            <a:r>
              <a:rPr lang="en-US" altLang="zh-CN" dirty="0"/>
              <a:t>(p(x</a:t>
            </a:r>
            <a:r>
              <a:rPr lang="en-US" altLang="zh-CN" dirty="0" smtClean="0"/>
              <a:t>))=2</a:t>
            </a:r>
            <a:r>
              <a:rPr lang="en-US" altLang="zh-CN" baseline="30000" dirty="0" smtClean="0"/>
              <a:t>3</a:t>
            </a:r>
            <a:r>
              <a:rPr lang="en-US" altLang="zh-CN" dirty="0" smtClean="0"/>
              <a:t>-1=7</a:t>
            </a:r>
          </a:p>
          <a:p>
            <a:pPr marL="609600" indent="-609600">
              <a:buNone/>
            </a:pPr>
            <a:r>
              <a:rPr lang="en-US" altLang="zh-CN" dirty="0" smtClean="0"/>
              <a:t>	a</a:t>
            </a:r>
            <a:r>
              <a:rPr lang="en-US" altLang="zh-CN" baseline="30000" dirty="0" smtClean="0"/>
              <a:t>-1 </a:t>
            </a:r>
            <a:r>
              <a:rPr lang="en-US" altLang="zh-CN" dirty="0" smtClean="0"/>
              <a:t>= a</a:t>
            </a:r>
            <a:r>
              <a:rPr lang="el-GR" altLang="zh-CN" baseline="30000" dirty="0" smtClean="0">
                <a:latin typeface="Times New Roman"/>
                <a:ea typeface="Arial Unicode MS" pitchFamily="34" charset="-122"/>
                <a:cs typeface="Times New Roman"/>
              </a:rPr>
              <a:t>Φ</a:t>
            </a:r>
            <a:r>
              <a:rPr lang="en-US" altLang="zh-CN" baseline="30000" dirty="0" smtClean="0"/>
              <a:t>(p(x))-1</a:t>
            </a:r>
            <a:r>
              <a:rPr lang="en-US" altLang="zh-CN" dirty="0" smtClean="0"/>
              <a:t> mod p(x) = 100</a:t>
            </a:r>
            <a:r>
              <a:rPr lang="en-US" altLang="zh-CN" baseline="30000" dirty="0" smtClean="0"/>
              <a:t>7-1</a:t>
            </a:r>
            <a:r>
              <a:rPr lang="en-US" altLang="zh-CN" dirty="0" smtClean="0"/>
              <a:t> mod 1011</a:t>
            </a:r>
          </a:p>
          <a:p>
            <a:pPr marL="609600" indent="-609600">
              <a:buNone/>
            </a:pPr>
            <a:r>
              <a:rPr lang="en-US" altLang="zh-CN" dirty="0" smtClean="0"/>
              <a:t>	   =</a:t>
            </a:r>
            <a:r>
              <a:rPr lang="zh-CN" altLang="en-US" dirty="0" smtClean="0"/>
              <a:t> </a:t>
            </a:r>
            <a:r>
              <a:rPr lang="en-US" altLang="zh-CN" dirty="0" smtClean="0"/>
              <a:t>(100)</a:t>
            </a:r>
            <a:r>
              <a:rPr lang="en-US" altLang="zh-CN" baseline="30000" dirty="0" smtClean="0"/>
              <a:t>6</a:t>
            </a:r>
            <a:r>
              <a:rPr lang="en-US" altLang="zh-CN" dirty="0" smtClean="0"/>
              <a:t> mod 1011 = 111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317085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三、素性测试</a:t>
            </a:r>
            <a:endParaRPr lang="zh-CN" altLang="en-US" dirty="0"/>
          </a:p>
        </p:txBody>
      </p:sp>
      <p:sp>
        <p:nvSpPr>
          <p:cNvPr id="3" name="内容占位符 2"/>
          <p:cNvSpPr>
            <a:spLocks noGrp="1"/>
          </p:cNvSpPr>
          <p:nvPr>
            <p:ph idx="1"/>
          </p:nvPr>
        </p:nvSpPr>
        <p:spPr/>
        <p:txBody>
          <a:bodyPr/>
          <a:lstStyle/>
          <a:p>
            <a:r>
              <a:rPr lang="zh-CN" altLang="en-US" dirty="0" smtClean="0"/>
              <a:t>寻找大素数是密码学中的一个常见操作</a:t>
            </a:r>
            <a:endParaRPr lang="en-US" altLang="zh-CN" dirty="0" smtClean="0"/>
          </a:p>
          <a:p>
            <a:pPr lvl="1"/>
            <a:endParaRPr lang="en-US" altLang="zh-CN" dirty="0" smtClean="0"/>
          </a:p>
          <a:p>
            <a:r>
              <a:rPr lang="zh-CN" altLang="en-US" dirty="0" smtClean="0"/>
              <a:t>传统方法是逐个尝试除法寻找因子</a:t>
            </a:r>
            <a:endParaRPr lang="en-US" altLang="zh-CN" dirty="0" smtClean="0"/>
          </a:p>
          <a:p>
            <a:pPr lvl="1"/>
            <a:r>
              <a:rPr lang="zh-CN" altLang="en-US" dirty="0" smtClean="0"/>
              <a:t>用小于等于该数平方根的所有素数去除</a:t>
            </a:r>
            <a:endParaRPr lang="en-US" altLang="zh-CN" dirty="0" smtClean="0"/>
          </a:p>
          <a:p>
            <a:pPr lvl="1"/>
            <a:r>
              <a:rPr lang="zh-CN" altLang="en-US" dirty="0" smtClean="0"/>
              <a:t>只适合找小素数</a:t>
            </a:r>
            <a:endParaRPr lang="en-US" altLang="zh-CN" dirty="0" smtClean="0"/>
          </a:p>
          <a:p>
            <a:pPr lvl="1"/>
            <a:endParaRPr lang="en-US" altLang="zh-CN" dirty="0" smtClean="0"/>
          </a:p>
          <a:p>
            <a:r>
              <a:rPr lang="zh-CN" altLang="en-US" dirty="0" smtClean="0"/>
              <a:t>或者用基于素数性质的统计素性测试</a:t>
            </a:r>
            <a:endParaRPr lang="en-US" altLang="zh-CN" dirty="0" smtClean="0"/>
          </a:p>
          <a:p>
            <a:pPr lvl="1"/>
            <a:r>
              <a:rPr lang="zh-CN" altLang="en-US" dirty="0" smtClean="0"/>
              <a:t>所有的素数都满足相应性质</a:t>
            </a:r>
            <a:endParaRPr lang="en-US" altLang="zh-CN" dirty="0" smtClean="0"/>
          </a:p>
          <a:p>
            <a:pPr lvl="1"/>
            <a:r>
              <a:rPr lang="zh-CN" altLang="en-US" dirty="0" smtClean="0"/>
              <a:t>存在一些合数（称为伪素数）也满足相应性质</a:t>
            </a:r>
            <a:endParaRPr lang="en-US" altLang="zh-CN" dirty="0" smtClean="0"/>
          </a:p>
          <a:p>
            <a:pPr lvl="1"/>
            <a:endParaRPr lang="en-US" altLang="zh-CN" dirty="0" smtClean="0"/>
          </a:p>
          <a:p>
            <a:r>
              <a:rPr lang="zh-CN" altLang="en-US" dirty="0" smtClean="0"/>
              <a:t>或者使用慢一些的确定性素性测试</a:t>
            </a:r>
            <a:r>
              <a:rPr lang="en-US" altLang="zh-CN" dirty="0" smtClean="0"/>
              <a:t>AKS</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942536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rmAutofit/>
          </a:bodyPr>
          <a:lstStyle/>
          <a:p>
            <a:r>
              <a:rPr lang="zh-CN" altLang="en-US" dirty="0" smtClean="0"/>
              <a:t>素数的性质</a:t>
            </a:r>
            <a:endParaRPr lang="zh-CN" altLang="en-US" dirty="0"/>
          </a:p>
        </p:txBody>
      </p:sp>
      <p:sp>
        <p:nvSpPr>
          <p:cNvPr id="3" name="内容占位符 2"/>
          <p:cNvSpPr>
            <a:spLocks noGrp="1"/>
          </p:cNvSpPr>
          <p:nvPr>
            <p:ph idx="1"/>
          </p:nvPr>
        </p:nvSpPr>
        <p:spPr/>
        <p:txBody>
          <a:bodyPr>
            <a:noAutofit/>
          </a:bodyPr>
          <a:lstStyle/>
          <a:p>
            <a:pPr>
              <a:lnSpc>
                <a:spcPct val="110000"/>
              </a:lnSpc>
            </a:pPr>
            <a:r>
              <a:rPr lang="zh-CN" altLang="en-US" dirty="0" smtClean="0">
                <a:solidFill>
                  <a:srgbClr val="FF0000"/>
                </a:solidFill>
              </a:rPr>
              <a:t>素数的性质</a:t>
            </a:r>
            <a:r>
              <a:rPr lang="en-US" altLang="zh-CN" dirty="0" smtClean="0">
                <a:solidFill>
                  <a:srgbClr val="FF0000"/>
                </a:solidFill>
              </a:rPr>
              <a:t>1</a:t>
            </a:r>
            <a:r>
              <a:rPr lang="zh-CN" altLang="en-US" dirty="0" smtClean="0">
                <a:solidFill>
                  <a:srgbClr val="FF0000"/>
                </a:solidFill>
              </a:rPr>
              <a:t>（</a:t>
            </a:r>
            <a:r>
              <a:rPr lang="en-US" altLang="zh-CN" dirty="0" smtClean="0">
                <a:solidFill>
                  <a:srgbClr val="FF0000"/>
                </a:solidFill>
              </a:rPr>
              <a:t> WITNESS</a:t>
            </a:r>
            <a:r>
              <a:rPr lang="zh-CN" altLang="en-US" dirty="0" smtClean="0">
                <a:solidFill>
                  <a:srgbClr val="FF0000"/>
                </a:solidFill>
              </a:rPr>
              <a:t>测试算法）</a:t>
            </a:r>
            <a:r>
              <a:rPr lang="zh-CN" altLang="en-US" dirty="0" smtClean="0"/>
              <a:t>：</a:t>
            </a:r>
            <a:endParaRPr lang="en-US" altLang="zh-CN" dirty="0" smtClean="0"/>
          </a:p>
          <a:p>
            <a:pPr lvl="1" algn="l">
              <a:lnSpc>
                <a:spcPct val="110000"/>
              </a:lnSpc>
            </a:pPr>
            <a:r>
              <a:rPr lang="zh-CN" altLang="en-US" dirty="0" smtClean="0"/>
              <a:t>若</a:t>
            </a:r>
            <a:r>
              <a:rPr lang="en-US" altLang="zh-CN" dirty="0" smtClean="0"/>
              <a:t>n</a:t>
            </a:r>
            <a:r>
              <a:rPr lang="zh-CN" altLang="en-US" dirty="0" smtClean="0"/>
              <a:t>是素数，</a:t>
            </a:r>
            <a:r>
              <a:rPr lang="en-US" altLang="zh-CN" dirty="0" smtClean="0"/>
              <a:t>a</a:t>
            </a:r>
            <a:r>
              <a:rPr lang="zh-CN" altLang="en-US" dirty="0" smtClean="0"/>
              <a:t>是正整数，</a:t>
            </a:r>
            <a:r>
              <a:rPr lang="en-US" altLang="zh-CN" dirty="0" smtClean="0"/>
              <a:t>a&lt;n</a:t>
            </a:r>
            <a:r>
              <a:rPr lang="zh-CN" altLang="en-US" dirty="0" smtClean="0"/>
              <a:t>，则</a:t>
            </a:r>
            <a:r>
              <a:rPr lang="en-US" altLang="zh-CN" dirty="0" smtClean="0"/>
              <a:t>a</a:t>
            </a:r>
            <a:r>
              <a:rPr lang="en-US" altLang="zh-CN" baseline="30000" dirty="0" smtClean="0"/>
              <a:t>2</a:t>
            </a:r>
            <a:r>
              <a:rPr lang="en-US" altLang="zh-CN" dirty="0" smtClean="0"/>
              <a:t> mod n=1</a:t>
            </a:r>
            <a:r>
              <a:rPr lang="zh-CN" altLang="en-US" dirty="0" smtClean="0"/>
              <a:t>当且仅当</a:t>
            </a:r>
            <a:r>
              <a:rPr lang="en-US" altLang="zh-CN" dirty="0" smtClean="0"/>
              <a:t/>
            </a:r>
            <a:br>
              <a:rPr lang="en-US" altLang="zh-CN" dirty="0" smtClean="0"/>
            </a:br>
            <a:r>
              <a:rPr lang="en-US" altLang="zh-CN" dirty="0" smtClean="0"/>
              <a:t>a mod n=1</a:t>
            </a:r>
            <a:r>
              <a:rPr lang="zh-CN" altLang="en-US" dirty="0" smtClean="0"/>
              <a:t>或</a:t>
            </a:r>
            <a:r>
              <a:rPr lang="en-US" altLang="zh-CN" dirty="0" smtClean="0"/>
              <a:t>a=-1=n-1 mod n</a:t>
            </a:r>
          </a:p>
          <a:p>
            <a:pPr lvl="1">
              <a:lnSpc>
                <a:spcPct val="110000"/>
              </a:lnSpc>
            </a:pPr>
            <a:endParaRPr lang="en-US" altLang="zh-CN" dirty="0" smtClean="0"/>
          </a:p>
          <a:p>
            <a:r>
              <a:rPr lang="zh-CN" altLang="en-US" dirty="0" smtClean="0"/>
              <a:t>算法：测试</a:t>
            </a:r>
            <a:r>
              <a:rPr lang="en-US" altLang="zh-CN" dirty="0"/>
              <a:t>n</a:t>
            </a:r>
            <a:r>
              <a:rPr lang="zh-CN" altLang="en-US" dirty="0"/>
              <a:t>是否为素数：</a:t>
            </a:r>
            <a:endParaRPr lang="en-AU" altLang="zh-CN" dirty="0"/>
          </a:p>
          <a:p>
            <a:pPr lvl="1">
              <a:buNone/>
            </a:pPr>
            <a:r>
              <a:rPr lang="en-AU" altLang="zh-CN" dirty="0"/>
              <a:t>1. </a:t>
            </a:r>
            <a:r>
              <a:rPr lang="zh-CN" altLang="en-US" dirty="0" smtClean="0"/>
              <a:t>任选</a:t>
            </a:r>
            <a:r>
              <a:rPr lang="zh-CN" altLang="en-US" dirty="0"/>
              <a:t>随机整数</a:t>
            </a:r>
            <a:r>
              <a:rPr lang="en-US" altLang="zh-CN" dirty="0"/>
              <a:t>a</a:t>
            </a:r>
            <a:r>
              <a:rPr lang="zh-CN" altLang="en-US" dirty="0" smtClean="0"/>
              <a:t>，</a:t>
            </a:r>
            <a:r>
              <a:rPr lang="en-AU" altLang="zh-CN" dirty="0"/>
              <a:t>1</a:t>
            </a:r>
            <a:r>
              <a:rPr lang="en-AU" altLang="zh-CN" dirty="0" smtClean="0"/>
              <a:t>&lt;a&lt;n–1</a:t>
            </a:r>
            <a:endParaRPr lang="en-AU" altLang="zh-CN" dirty="0"/>
          </a:p>
          <a:p>
            <a:pPr lvl="1">
              <a:buNone/>
            </a:pPr>
            <a:r>
              <a:rPr lang="en-AU" altLang="zh-CN" dirty="0" smtClean="0"/>
              <a:t>2. </a:t>
            </a:r>
            <a:r>
              <a:rPr lang="en-AU" altLang="zh-CN" dirty="0"/>
              <a:t>if </a:t>
            </a:r>
            <a:r>
              <a:rPr lang="en-AU" altLang="zh-CN" dirty="0" smtClean="0"/>
              <a:t>a</a:t>
            </a:r>
            <a:r>
              <a:rPr lang="en-AU" altLang="zh-CN" baseline="30000" dirty="0" smtClean="0"/>
              <a:t>2</a:t>
            </a:r>
            <a:r>
              <a:rPr lang="en-AU" altLang="zh-CN" dirty="0" smtClean="0"/>
              <a:t> </a:t>
            </a:r>
            <a:r>
              <a:rPr lang="en-AU" altLang="zh-CN" dirty="0"/>
              <a:t>mod n = 1 then return </a:t>
            </a:r>
            <a:r>
              <a:rPr lang="en-AU" altLang="zh-CN" dirty="0" smtClean="0"/>
              <a:t>(“composite");</a:t>
            </a:r>
            <a:endParaRPr lang="en-AU" altLang="zh-CN" dirty="0"/>
          </a:p>
          <a:p>
            <a:pPr lvl="1">
              <a:buNone/>
            </a:pPr>
            <a:r>
              <a:rPr lang="en-AU" altLang="zh-CN" dirty="0" smtClean="0"/>
              <a:t>3. </a:t>
            </a:r>
            <a:r>
              <a:rPr lang="en-US" altLang="zh-CN" dirty="0" smtClean="0"/>
              <a:t>else </a:t>
            </a:r>
            <a:r>
              <a:rPr lang="en-AU" altLang="zh-CN" dirty="0" smtClean="0"/>
              <a:t>return ("maybe </a:t>
            </a:r>
            <a:r>
              <a:rPr lang="en-AU" altLang="zh-CN" dirty="0"/>
              <a:t>prime</a:t>
            </a:r>
            <a:r>
              <a:rPr lang="en-AU" altLang="zh-CN" dirty="0" smtClean="0"/>
              <a:t>")</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29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5961928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第一节 公开密钥密码的概念</a:t>
            </a:r>
            <a:endParaRPr lang="zh-CN" altLang="en-US" dirty="0"/>
          </a:p>
        </p:txBody>
      </p:sp>
      <p:sp>
        <p:nvSpPr>
          <p:cNvPr id="7" name="文本占位符 6"/>
          <p:cNvSpPr>
            <a:spLocks noGrp="1"/>
          </p:cNvSpPr>
          <p:nvPr>
            <p:ph type="body" idx="1"/>
          </p:nvPr>
        </p:nvSpPr>
        <p:spPr/>
        <p:txBody>
          <a:bodyPr/>
          <a:lstStyle/>
          <a:p>
            <a:endParaRPr lang="zh-CN" altLang="en-US"/>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FC6C3F5E-09DE-47CB-B45C-8870030737BE}" type="slidenum">
              <a:rPr lang="zh-CN" altLang="en-US" smtClean="0"/>
              <a:pPr>
                <a:defRPr/>
              </a:pPr>
              <a:t>3</a:t>
            </a:fld>
            <a:endParaRPr lang="en-US" altLang="zh-CN" dirty="0"/>
          </a:p>
        </p:txBody>
      </p:sp>
    </p:spTree>
    <p:extLst>
      <p:ext uri="{BB962C8B-B14F-4D97-AF65-F5344CB8AC3E}">
        <p14:creationId xmlns:p14="http://schemas.microsoft.com/office/powerpoint/2010/main" val="1000121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Autofit/>
          </a:bodyPr>
          <a:lstStyle/>
          <a:p>
            <a:pPr>
              <a:lnSpc>
                <a:spcPct val="110000"/>
              </a:lnSpc>
            </a:pPr>
            <a:r>
              <a:rPr lang="zh-CN" altLang="en-US" dirty="0">
                <a:solidFill>
                  <a:srgbClr val="FF0000"/>
                </a:solidFill>
              </a:rPr>
              <a:t>素数的性质</a:t>
            </a:r>
            <a:r>
              <a:rPr lang="en-US" altLang="zh-CN" dirty="0">
                <a:solidFill>
                  <a:srgbClr val="FF0000"/>
                </a:solidFill>
              </a:rPr>
              <a:t>2</a:t>
            </a:r>
            <a:r>
              <a:rPr lang="zh-CN" altLang="en-US" dirty="0">
                <a:solidFill>
                  <a:srgbClr val="FF0000"/>
                </a:solidFill>
              </a:rPr>
              <a:t>（</a:t>
            </a:r>
            <a:r>
              <a:rPr lang="en-US" altLang="zh-CN" dirty="0">
                <a:solidFill>
                  <a:srgbClr val="FF0000"/>
                </a:solidFill>
              </a:rPr>
              <a:t>Miller Rabin</a:t>
            </a:r>
            <a:r>
              <a:rPr lang="zh-CN" altLang="en-US" dirty="0">
                <a:solidFill>
                  <a:srgbClr val="FF0000"/>
                </a:solidFill>
              </a:rPr>
              <a:t>测试算法）</a:t>
            </a:r>
            <a:r>
              <a:rPr lang="zh-CN" altLang="en-US" dirty="0"/>
              <a:t>：</a:t>
            </a:r>
            <a:endParaRPr lang="en-US" altLang="zh-CN" dirty="0"/>
          </a:p>
          <a:p>
            <a:pPr lvl="1">
              <a:lnSpc>
                <a:spcPct val="110000"/>
              </a:lnSpc>
            </a:pPr>
            <a:r>
              <a:rPr lang="zh-CN" altLang="en-US" dirty="0"/>
              <a:t>对奇数</a:t>
            </a:r>
            <a:r>
              <a:rPr lang="en-US" altLang="zh-CN" dirty="0"/>
              <a:t>n≥3</a:t>
            </a:r>
            <a:r>
              <a:rPr lang="zh-CN" altLang="en-US" dirty="0"/>
              <a:t>， </a:t>
            </a:r>
            <a:r>
              <a:rPr lang="en-US" altLang="zh-CN" dirty="0"/>
              <a:t>(n-1)</a:t>
            </a:r>
            <a:r>
              <a:rPr lang="zh-CN" altLang="en-US" dirty="0"/>
              <a:t>可表示为</a:t>
            </a:r>
            <a:r>
              <a:rPr lang="en-AU" altLang="zh-CN" dirty="0">
                <a:ea typeface="宋体" pitchFamily="2" charset="-122"/>
              </a:rPr>
              <a:t>n-1=2</a:t>
            </a:r>
            <a:r>
              <a:rPr lang="en-AU" altLang="zh-CN" baseline="30000" dirty="0">
                <a:ea typeface="宋体" pitchFamily="2" charset="-122"/>
              </a:rPr>
              <a:t>k</a:t>
            </a:r>
            <a:r>
              <a:rPr lang="en-AU" altLang="zh-CN" dirty="0">
                <a:ea typeface="宋体" pitchFamily="2" charset="-122"/>
              </a:rPr>
              <a:t>q</a:t>
            </a:r>
            <a:r>
              <a:rPr lang="zh-CN" altLang="en-US" dirty="0">
                <a:ea typeface="宋体" pitchFamily="2" charset="-122"/>
              </a:rPr>
              <a:t>，</a:t>
            </a:r>
            <a:r>
              <a:rPr lang="en-AU" altLang="zh-CN" dirty="0">
                <a:ea typeface="宋体" pitchFamily="2" charset="-122"/>
              </a:rPr>
              <a:t>k&gt;0</a:t>
            </a:r>
            <a:r>
              <a:rPr lang="zh-CN" altLang="en-AU" dirty="0">
                <a:ea typeface="宋体" pitchFamily="2" charset="-122"/>
              </a:rPr>
              <a:t>，</a:t>
            </a:r>
            <a:r>
              <a:rPr lang="en-AU" altLang="zh-CN" dirty="0">
                <a:ea typeface="宋体" pitchFamily="2" charset="-122"/>
              </a:rPr>
              <a:t>q</a:t>
            </a:r>
            <a:r>
              <a:rPr lang="zh-CN" altLang="en-US" dirty="0">
                <a:latin typeface="仿宋_GB2312" pitchFamily="49" charset="-122"/>
              </a:rPr>
              <a:t>是奇数</a:t>
            </a:r>
            <a:endParaRPr lang="en-US" altLang="zh-CN" dirty="0">
              <a:latin typeface="仿宋_GB2312" pitchFamily="49" charset="-122"/>
            </a:endParaRPr>
          </a:p>
          <a:p>
            <a:pPr lvl="1">
              <a:lnSpc>
                <a:spcPct val="110000"/>
              </a:lnSpc>
            </a:pPr>
            <a:r>
              <a:rPr lang="zh-CN" altLang="en-AU" dirty="0" smtClean="0"/>
              <a:t>若</a:t>
            </a:r>
            <a:r>
              <a:rPr lang="en-AU" altLang="zh-CN" dirty="0"/>
              <a:t>n</a:t>
            </a:r>
            <a:r>
              <a:rPr lang="zh-CN" altLang="en-AU" dirty="0"/>
              <a:t>是素数</a:t>
            </a:r>
            <a:r>
              <a:rPr lang="zh-CN" altLang="en-AU" dirty="0" smtClean="0"/>
              <a:t>，</a:t>
            </a:r>
            <a:r>
              <a:rPr lang="zh-CN" altLang="en-US" dirty="0" smtClean="0"/>
              <a:t>则</a:t>
            </a:r>
            <a:r>
              <a:rPr lang="zh-CN" altLang="en-AU" dirty="0" smtClean="0"/>
              <a:t>序列</a:t>
            </a:r>
            <a:r>
              <a:rPr lang="en-AU" altLang="zh-CN" dirty="0"/>
              <a:t>(</a:t>
            </a:r>
            <a:r>
              <a:rPr lang="en-AU" altLang="zh-CN" dirty="0" err="1"/>
              <a:t>a</a:t>
            </a:r>
            <a:r>
              <a:rPr lang="en-AU" altLang="zh-CN" baseline="30000" dirty="0" err="1"/>
              <a:t>q</a:t>
            </a:r>
            <a:r>
              <a:rPr lang="en-AU" altLang="zh-CN" dirty="0"/>
              <a:t>, a</a:t>
            </a:r>
            <a:r>
              <a:rPr lang="en-AU" altLang="zh-CN" baseline="30000" dirty="0"/>
              <a:t>2q</a:t>
            </a:r>
            <a:r>
              <a:rPr lang="en-AU" altLang="zh-CN" dirty="0"/>
              <a:t>, …, a</a:t>
            </a:r>
            <a:r>
              <a:rPr lang="en-AU" altLang="zh-CN" baseline="30000" dirty="0"/>
              <a:t>2</a:t>
            </a:r>
            <a:r>
              <a:rPr lang="en-AU" altLang="zh-CN" baseline="60000" dirty="0"/>
              <a:t>k-1</a:t>
            </a:r>
            <a:r>
              <a:rPr lang="en-AU" altLang="zh-CN" baseline="30000" dirty="0"/>
              <a:t>q</a:t>
            </a:r>
            <a:r>
              <a:rPr lang="en-AU" altLang="zh-CN" dirty="0"/>
              <a:t>)mod </a:t>
            </a:r>
            <a:r>
              <a:rPr lang="en-AU" altLang="zh-CN" dirty="0" smtClean="0"/>
              <a:t>n</a:t>
            </a:r>
            <a:r>
              <a:rPr lang="zh-CN" altLang="en-US" dirty="0" smtClean="0"/>
              <a:t>中或者</a:t>
            </a:r>
            <a:r>
              <a:rPr lang="zh-CN" altLang="en-AU" dirty="0" smtClean="0"/>
              <a:t>第一</a:t>
            </a:r>
            <a:r>
              <a:rPr lang="zh-CN" altLang="en-AU" dirty="0"/>
              <a:t>个元素为</a:t>
            </a:r>
            <a:r>
              <a:rPr lang="en-AU" altLang="zh-CN" dirty="0"/>
              <a:t>1</a:t>
            </a:r>
            <a:r>
              <a:rPr lang="zh-CN" altLang="en-AU" dirty="0" smtClean="0"/>
              <a:t>，</a:t>
            </a:r>
            <a:r>
              <a:rPr lang="zh-CN" altLang="en-US" dirty="0" smtClean="0"/>
              <a:t>或者</a:t>
            </a:r>
            <a:r>
              <a:rPr lang="zh-CN" altLang="en-AU" dirty="0" smtClean="0"/>
              <a:t>某个</a:t>
            </a:r>
            <a:r>
              <a:rPr lang="zh-CN" altLang="en-AU" dirty="0"/>
              <a:t>元素为</a:t>
            </a:r>
            <a:r>
              <a:rPr lang="en-AU" altLang="zh-CN" dirty="0"/>
              <a:t>n-1</a:t>
            </a:r>
            <a:r>
              <a:rPr lang="zh-CN" altLang="en-AU" dirty="0"/>
              <a:t>；否则</a:t>
            </a:r>
            <a:r>
              <a:rPr lang="en-AU" altLang="zh-CN" dirty="0"/>
              <a:t>n</a:t>
            </a:r>
            <a:r>
              <a:rPr lang="zh-CN" altLang="en-AU" dirty="0"/>
              <a:t>是合数。</a:t>
            </a:r>
            <a:endParaRPr lang="en-US" altLang="zh-CN" dirty="0"/>
          </a:p>
          <a:p>
            <a:pPr lvl="1"/>
            <a:r>
              <a:rPr lang="zh-CN" altLang="en-US" dirty="0" smtClean="0"/>
              <a:t>证明：</a:t>
            </a:r>
            <a:endParaRPr lang="en-US" altLang="zh-CN" dirty="0" smtClean="0"/>
          </a:p>
          <a:p>
            <a:pPr lvl="2">
              <a:lnSpc>
                <a:spcPct val="110000"/>
              </a:lnSpc>
              <a:spcAft>
                <a:spcPts val="600"/>
              </a:spcAft>
            </a:pPr>
            <a:r>
              <a:rPr lang="zh-CN" altLang="en-US" dirty="0" smtClean="0">
                <a:ea typeface="+mn-ea"/>
                <a:cs typeface="Times New Roman" pitchFamily="18" charset="0"/>
              </a:rPr>
              <a:t>考察序列</a:t>
            </a:r>
            <a:r>
              <a:rPr lang="en-AU" altLang="zh-CN" dirty="0" err="1" smtClean="0">
                <a:ea typeface="+mn-ea"/>
                <a:cs typeface="Times New Roman" pitchFamily="18" charset="0"/>
              </a:rPr>
              <a:t>a</a:t>
            </a:r>
            <a:r>
              <a:rPr lang="en-AU" altLang="zh-CN" baseline="30000" dirty="0" err="1" smtClean="0">
                <a:ea typeface="+mn-ea"/>
                <a:cs typeface="Times New Roman" pitchFamily="18" charset="0"/>
              </a:rPr>
              <a:t>q</a:t>
            </a:r>
            <a:r>
              <a:rPr lang="en-AU" altLang="zh-CN" dirty="0" smtClean="0">
                <a:ea typeface="+mn-ea"/>
                <a:cs typeface="Times New Roman" pitchFamily="18" charset="0"/>
              </a:rPr>
              <a:t>, a</a:t>
            </a:r>
            <a:r>
              <a:rPr lang="en-AU" altLang="zh-CN" baseline="30000" dirty="0" smtClean="0">
                <a:ea typeface="+mn-ea"/>
                <a:cs typeface="Times New Roman" pitchFamily="18" charset="0"/>
              </a:rPr>
              <a:t>2q</a:t>
            </a:r>
            <a:r>
              <a:rPr lang="en-AU" altLang="zh-CN" dirty="0" smtClean="0">
                <a:ea typeface="+mn-ea"/>
                <a:cs typeface="Times New Roman" pitchFamily="18" charset="0"/>
              </a:rPr>
              <a:t>, …, a</a:t>
            </a:r>
            <a:r>
              <a:rPr lang="en-AU" altLang="zh-CN" baseline="30000" dirty="0" smtClean="0">
                <a:ea typeface="+mn-ea"/>
                <a:cs typeface="Times New Roman" pitchFamily="18" charset="0"/>
              </a:rPr>
              <a:t>2</a:t>
            </a:r>
            <a:r>
              <a:rPr lang="en-AU" altLang="zh-CN" baseline="60000" dirty="0" smtClean="0">
                <a:ea typeface="+mn-ea"/>
                <a:cs typeface="Times New Roman" pitchFamily="18" charset="0"/>
              </a:rPr>
              <a:t>k-1</a:t>
            </a:r>
            <a:r>
              <a:rPr lang="en-AU" altLang="zh-CN" baseline="30000" dirty="0" smtClean="0">
                <a:ea typeface="+mn-ea"/>
                <a:cs typeface="Times New Roman" pitchFamily="18" charset="0"/>
              </a:rPr>
              <a:t>q</a:t>
            </a:r>
            <a:r>
              <a:rPr lang="en-AU" altLang="zh-CN" dirty="0" smtClean="0">
                <a:ea typeface="+mn-ea"/>
                <a:cs typeface="Times New Roman" pitchFamily="18" charset="0"/>
              </a:rPr>
              <a:t>, a</a:t>
            </a:r>
            <a:r>
              <a:rPr lang="en-AU" altLang="zh-CN" baseline="30000" dirty="0" smtClean="0">
                <a:ea typeface="+mn-ea"/>
                <a:cs typeface="Times New Roman" pitchFamily="18" charset="0"/>
              </a:rPr>
              <a:t>2</a:t>
            </a:r>
            <a:r>
              <a:rPr lang="en-AU" altLang="zh-CN" baseline="60000" dirty="0" smtClean="0">
                <a:ea typeface="+mn-ea"/>
                <a:cs typeface="Times New Roman" pitchFamily="18" charset="0"/>
              </a:rPr>
              <a:t>k</a:t>
            </a:r>
            <a:r>
              <a:rPr lang="en-AU" altLang="zh-CN" baseline="30000" dirty="0" smtClean="0">
                <a:ea typeface="+mn-ea"/>
                <a:cs typeface="Times New Roman" pitchFamily="18" charset="0"/>
              </a:rPr>
              <a:t>q</a:t>
            </a:r>
            <a:endParaRPr lang="en-US" altLang="zh-CN" dirty="0" smtClean="0">
              <a:ea typeface="+mn-ea"/>
              <a:cs typeface="Times New Roman" pitchFamily="18" charset="0"/>
            </a:endParaRPr>
          </a:p>
          <a:p>
            <a:pPr lvl="2">
              <a:lnSpc>
                <a:spcPct val="110000"/>
              </a:lnSpc>
              <a:spcAft>
                <a:spcPts val="600"/>
              </a:spcAft>
            </a:pPr>
            <a:r>
              <a:rPr lang="zh-CN" altLang="en-AU" dirty="0" smtClean="0">
                <a:cs typeface="Times New Roman" pitchFamily="18" charset="0"/>
              </a:rPr>
              <a:t>若</a:t>
            </a:r>
            <a:r>
              <a:rPr lang="en-AU" altLang="zh-CN" dirty="0" smtClean="0">
                <a:cs typeface="Times New Roman" pitchFamily="18" charset="0"/>
              </a:rPr>
              <a:t>n</a:t>
            </a:r>
            <a:r>
              <a:rPr lang="zh-CN" altLang="en-AU" dirty="0" smtClean="0">
                <a:cs typeface="Times New Roman" pitchFamily="18" charset="0"/>
              </a:rPr>
              <a:t>是素数，则由</a:t>
            </a:r>
            <a:r>
              <a:rPr lang="zh-CN" altLang="en-US" dirty="0" smtClean="0">
                <a:cs typeface="Times New Roman" pitchFamily="18" charset="0"/>
              </a:rPr>
              <a:t>费马</a:t>
            </a:r>
            <a:r>
              <a:rPr lang="zh-CN" altLang="en-AU" dirty="0" smtClean="0">
                <a:cs typeface="Times New Roman" pitchFamily="18" charset="0"/>
              </a:rPr>
              <a:t>定理可知，</a:t>
            </a:r>
            <a:r>
              <a:rPr lang="en-US" altLang="zh-CN" dirty="0" smtClean="0">
                <a:cs typeface="Times New Roman" pitchFamily="18" charset="0"/>
              </a:rPr>
              <a:t>a</a:t>
            </a:r>
            <a:r>
              <a:rPr lang="en-US" altLang="zh-CN" baseline="30000" dirty="0" smtClean="0">
                <a:cs typeface="Times New Roman" pitchFamily="18" charset="0"/>
              </a:rPr>
              <a:t>n-1</a:t>
            </a:r>
            <a:r>
              <a:rPr lang="en-US" altLang="zh-CN" dirty="0" smtClean="0">
                <a:cs typeface="Times New Roman" pitchFamily="18" charset="0"/>
              </a:rPr>
              <a:t> mod n=</a:t>
            </a:r>
            <a:r>
              <a:rPr lang="en-AU" altLang="zh-CN" dirty="0" smtClean="0">
                <a:cs typeface="Times New Roman" pitchFamily="18" charset="0"/>
              </a:rPr>
              <a:t>a</a:t>
            </a:r>
            <a:r>
              <a:rPr lang="en-AU" altLang="zh-CN" baseline="30000" dirty="0" smtClean="0">
                <a:cs typeface="Times New Roman" pitchFamily="18" charset="0"/>
              </a:rPr>
              <a:t>2</a:t>
            </a:r>
            <a:r>
              <a:rPr lang="en-AU" altLang="zh-CN" baseline="60000" dirty="0" smtClean="0">
                <a:cs typeface="Times New Roman" pitchFamily="18" charset="0"/>
              </a:rPr>
              <a:t>k</a:t>
            </a:r>
            <a:r>
              <a:rPr lang="en-AU" altLang="zh-CN" baseline="30000" dirty="0" smtClean="0">
                <a:cs typeface="Times New Roman" pitchFamily="18" charset="0"/>
              </a:rPr>
              <a:t>q </a:t>
            </a:r>
            <a:r>
              <a:rPr lang="en-AU" altLang="zh-CN" dirty="0" smtClean="0">
                <a:cs typeface="Times New Roman" pitchFamily="18" charset="0"/>
              </a:rPr>
              <a:t>mod n=</a:t>
            </a:r>
            <a:r>
              <a:rPr lang="en-US" altLang="zh-CN" dirty="0" smtClean="0">
                <a:cs typeface="Times New Roman" pitchFamily="18" charset="0"/>
              </a:rPr>
              <a:t>1</a:t>
            </a:r>
            <a:r>
              <a:rPr lang="zh-CN" altLang="en-US" dirty="0" smtClean="0">
                <a:cs typeface="Times New Roman" pitchFamily="18" charset="0"/>
              </a:rPr>
              <a:t>。即此序列中至少会有一个</a:t>
            </a:r>
            <a:r>
              <a:rPr lang="en-US" altLang="zh-CN" dirty="0" smtClean="0">
                <a:cs typeface="Times New Roman" pitchFamily="18" charset="0"/>
              </a:rPr>
              <a:t>1</a:t>
            </a:r>
          </a:p>
          <a:p>
            <a:pPr lvl="2">
              <a:lnSpc>
                <a:spcPct val="110000"/>
              </a:lnSpc>
              <a:spcAft>
                <a:spcPts val="600"/>
              </a:spcAft>
            </a:pPr>
            <a:r>
              <a:rPr lang="zh-CN" altLang="en-US" dirty="0" smtClean="0">
                <a:ea typeface="+mn-ea"/>
                <a:cs typeface="Times New Roman" pitchFamily="18" charset="0"/>
              </a:rPr>
              <a:t>序列的后一项是前一项的平方，则第一个</a:t>
            </a:r>
            <a:r>
              <a:rPr lang="en-US" altLang="zh-CN" dirty="0" smtClean="0">
                <a:ea typeface="+mn-ea"/>
                <a:cs typeface="Times New Roman" pitchFamily="18" charset="0"/>
              </a:rPr>
              <a:t>1</a:t>
            </a:r>
            <a:r>
              <a:rPr lang="zh-CN" altLang="en-US" dirty="0" smtClean="0">
                <a:ea typeface="+mn-ea"/>
                <a:cs typeface="Times New Roman" pitchFamily="18" charset="0"/>
              </a:rPr>
              <a:t>或者是第一项，或者其前面一项为</a:t>
            </a:r>
            <a:r>
              <a:rPr lang="en-US" altLang="zh-CN" dirty="0" smtClean="0">
                <a:ea typeface="+mn-ea"/>
                <a:cs typeface="Times New Roman" pitchFamily="18" charset="0"/>
              </a:rPr>
              <a:t>-1</a:t>
            </a:r>
            <a:endParaRPr lang="en-AU" altLang="zh-CN" dirty="0" smtClean="0">
              <a:ea typeface="+mn-ea"/>
              <a:cs typeface="Times New Roman" pitchFamily="18" charset="0"/>
            </a:endParaRPr>
          </a:p>
          <a:p>
            <a:pPr lvl="1"/>
            <a:r>
              <a:rPr lang="zh-CN" altLang="en-AU" dirty="0" smtClean="0">
                <a:solidFill>
                  <a:srgbClr val="FF0000"/>
                </a:solidFill>
              </a:rPr>
              <a:t>条件成立，并不意味着</a:t>
            </a:r>
            <a:r>
              <a:rPr lang="en-AU" altLang="zh-CN" dirty="0" smtClean="0">
                <a:solidFill>
                  <a:srgbClr val="FF0000"/>
                </a:solidFill>
              </a:rPr>
              <a:t>n</a:t>
            </a:r>
            <a:r>
              <a:rPr lang="zh-CN" altLang="en-AU" dirty="0" smtClean="0">
                <a:solidFill>
                  <a:srgbClr val="FF0000"/>
                </a:solidFill>
              </a:rPr>
              <a:t>一定是素数。</a:t>
            </a:r>
            <a:endParaRPr lang="en-US" altLang="zh-CN" dirty="0" smtClean="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165997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Miller Rabin</a:t>
            </a:r>
            <a:r>
              <a:rPr lang="zh-CN" altLang="en-US" dirty="0" smtClean="0"/>
              <a:t>测试算法</a:t>
            </a:r>
            <a:endParaRPr lang="zh-CN" altLang="en-US" dirty="0"/>
          </a:p>
        </p:txBody>
      </p:sp>
      <p:sp>
        <p:nvSpPr>
          <p:cNvPr id="3" name="内容占位符 2"/>
          <p:cNvSpPr>
            <a:spLocks noGrp="1"/>
          </p:cNvSpPr>
          <p:nvPr>
            <p:ph idx="1"/>
          </p:nvPr>
        </p:nvSpPr>
        <p:spPr/>
        <p:txBody>
          <a:bodyPr/>
          <a:lstStyle/>
          <a:p>
            <a:r>
              <a:rPr lang="zh-CN" altLang="en-US" dirty="0" smtClean="0"/>
              <a:t>测试</a:t>
            </a:r>
            <a:r>
              <a:rPr lang="en-US" altLang="zh-CN" dirty="0" smtClean="0"/>
              <a:t>n</a:t>
            </a:r>
            <a:r>
              <a:rPr lang="zh-CN" altLang="en-US" dirty="0" smtClean="0"/>
              <a:t>是否为素数：</a:t>
            </a:r>
            <a:endParaRPr lang="en-AU" altLang="zh-CN" dirty="0" smtClean="0"/>
          </a:p>
          <a:p>
            <a:pPr lvl="1">
              <a:buNone/>
            </a:pPr>
            <a:r>
              <a:rPr lang="en-AU" altLang="zh-CN" dirty="0" smtClean="0"/>
              <a:t>1. </a:t>
            </a:r>
            <a:r>
              <a:rPr lang="zh-CN" altLang="en-US" dirty="0" smtClean="0"/>
              <a:t>计算奇数</a:t>
            </a:r>
            <a:r>
              <a:rPr lang="en-US" altLang="zh-CN" dirty="0" smtClean="0"/>
              <a:t>q</a:t>
            </a:r>
            <a:r>
              <a:rPr lang="zh-CN" altLang="en-US" dirty="0" smtClean="0"/>
              <a:t>和整数</a:t>
            </a:r>
            <a:r>
              <a:rPr lang="en-US" altLang="zh-CN" dirty="0" smtClean="0"/>
              <a:t>k</a:t>
            </a:r>
            <a:r>
              <a:rPr lang="zh-CN" altLang="en-US" dirty="0" smtClean="0"/>
              <a:t>，使得</a:t>
            </a:r>
            <a:r>
              <a:rPr lang="en-AU" altLang="zh-CN" dirty="0" smtClean="0"/>
              <a:t>(n-1)=2</a:t>
            </a:r>
            <a:r>
              <a:rPr lang="en-AU" altLang="zh-CN" baseline="30000" dirty="0" smtClean="0"/>
              <a:t>k</a:t>
            </a:r>
            <a:r>
              <a:rPr lang="en-AU" altLang="zh-CN" dirty="0" smtClean="0"/>
              <a:t>q</a:t>
            </a:r>
          </a:p>
          <a:p>
            <a:pPr lvl="1">
              <a:buNone/>
            </a:pPr>
            <a:r>
              <a:rPr lang="en-AU" altLang="zh-CN" dirty="0" smtClean="0"/>
              <a:t>2. </a:t>
            </a:r>
            <a:r>
              <a:rPr lang="zh-CN" altLang="en-US" dirty="0" smtClean="0"/>
              <a:t>任选随机整数</a:t>
            </a:r>
            <a:r>
              <a:rPr lang="en-US" altLang="zh-CN" dirty="0" smtClean="0"/>
              <a:t>a</a:t>
            </a:r>
            <a:r>
              <a:rPr lang="zh-CN" altLang="en-US" dirty="0" smtClean="0"/>
              <a:t>，</a:t>
            </a:r>
            <a:r>
              <a:rPr lang="en-AU" altLang="zh-CN" dirty="0" smtClean="0"/>
              <a:t>1&lt;a&lt;n-1</a:t>
            </a:r>
          </a:p>
          <a:p>
            <a:pPr lvl="1">
              <a:buNone/>
            </a:pPr>
            <a:r>
              <a:rPr lang="en-AU" altLang="zh-CN" dirty="0" smtClean="0"/>
              <a:t>3. if </a:t>
            </a:r>
            <a:r>
              <a:rPr lang="en-AU" altLang="zh-CN" dirty="0" err="1" smtClean="0"/>
              <a:t>a</a:t>
            </a:r>
            <a:r>
              <a:rPr lang="en-AU" altLang="zh-CN" baseline="30000" dirty="0" err="1" smtClean="0"/>
              <a:t>q</a:t>
            </a:r>
            <a:r>
              <a:rPr lang="en-AU" altLang="zh-CN" dirty="0" smtClean="0"/>
              <a:t> mod n = 1 then return ("maybe prime");</a:t>
            </a:r>
          </a:p>
          <a:p>
            <a:pPr lvl="1">
              <a:buNone/>
            </a:pPr>
            <a:r>
              <a:rPr lang="en-AU" altLang="zh-CN" dirty="0" smtClean="0"/>
              <a:t>4. for j = 0 to k-1 do</a:t>
            </a:r>
          </a:p>
          <a:p>
            <a:pPr lvl="1">
              <a:buNone/>
            </a:pPr>
            <a:r>
              <a:rPr lang="en-AU" altLang="zh-CN" dirty="0" smtClean="0"/>
              <a:t>5.   if (a</a:t>
            </a:r>
            <a:r>
              <a:rPr lang="en-AU" altLang="zh-CN" baseline="30000" dirty="0" smtClean="0"/>
              <a:t>2</a:t>
            </a:r>
            <a:r>
              <a:rPr lang="en-AU" altLang="zh-CN" baseline="60000" dirty="0" smtClean="0"/>
              <a:t>j</a:t>
            </a:r>
            <a:r>
              <a:rPr lang="en-AU" altLang="zh-CN" baseline="30000" dirty="0" smtClean="0"/>
              <a:t>q</a:t>
            </a:r>
            <a:r>
              <a:rPr lang="en-AU" altLang="zh-CN" dirty="0" smtClean="0"/>
              <a:t> mod n = n-1)</a:t>
            </a:r>
          </a:p>
          <a:p>
            <a:pPr lvl="1">
              <a:buNone/>
            </a:pPr>
            <a:r>
              <a:rPr lang="en-AU" altLang="zh-CN" dirty="0" smtClean="0"/>
              <a:t>			then return("maybe prime")</a:t>
            </a:r>
          </a:p>
          <a:p>
            <a:pPr lvl="1">
              <a:buNone/>
            </a:pPr>
            <a:r>
              <a:rPr lang="en-AU" altLang="zh-CN" dirty="0" smtClean="0"/>
              <a:t>6. return ("composite")</a:t>
            </a:r>
            <a:endParaRPr lang="zh-CN" altLang="en-US" dirty="0" smtClean="0"/>
          </a:p>
          <a:p>
            <a:endParaRPr lang="en-US" altLang="zh-CN" dirty="0" smtClean="0"/>
          </a:p>
          <a:p>
            <a:endParaRPr lang="en-US" altLang="zh-CN" dirty="0" smtClean="0"/>
          </a:p>
          <a:p>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0319794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检测概率</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若</a:t>
            </a:r>
            <a:r>
              <a:rPr lang="en-US" altLang="zh-CN" sz="2400" dirty="0" smtClean="0"/>
              <a:t>Miller-Rabin</a:t>
            </a:r>
            <a:r>
              <a:rPr lang="zh-CN" altLang="en-US" sz="2400" dirty="0" smtClean="0"/>
              <a:t>算法返回“合数”，则该数确定不是素数</a:t>
            </a:r>
            <a:endParaRPr lang="en-US" altLang="zh-CN" sz="2400" dirty="0" smtClean="0"/>
          </a:p>
          <a:p>
            <a:pPr lvl="1"/>
            <a:r>
              <a:rPr lang="zh-CN" altLang="en-US" sz="2000" dirty="0" smtClean="0"/>
              <a:t>否则可能是素数，可能是伪素数</a:t>
            </a:r>
            <a:endParaRPr lang="en-US" altLang="zh-CN" sz="2000" dirty="0" smtClean="0"/>
          </a:p>
          <a:p>
            <a:endParaRPr lang="en-US" altLang="zh-CN" sz="2400" dirty="0" smtClean="0"/>
          </a:p>
          <a:p>
            <a:r>
              <a:rPr lang="zh-CN" altLang="en-US" sz="2400" dirty="0" smtClean="0"/>
              <a:t>伪素数检测结果为“不确定”的概率小于</a:t>
            </a:r>
            <a:r>
              <a:rPr lang="en-US" altLang="zh-CN" sz="2400" dirty="0" smtClean="0"/>
              <a:t>1/4</a:t>
            </a:r>
          </a:p>
          <a:p>
            <a:pPr lvl="1"/>
            <a:r>
              <a:rPr lang="zh-CN" altLang="en-US" sz="2000" dirty="0" smtClean="0"/>
              <a:t>若随机选择</a:t>
            </a:r>
            <a:r>
              <a:rPr lang="en-US" altLang="zh-CN" sz="2000" dirty="0" smtClean="0"/>
              <a:t>a</a:t>
            </a:r>
            <a:r>
              <a:rPr lang="zh-CN" altLang="en-US" sz="2000" dirty="0" smtClean="0"/>
              <a:t>，重复测试</a:t>
            </a:r>
            <a:r>
              <a:rPr lang="en-US" altLang="zh-CN" sz="2000" dirty="0" smtClean="0"/>
              <a:t>t</a:t>
            </a:r>
            <a:r>
              <a:rPr lang="zh-CN" altLang="en-US" sz="2000" dirty="0" smtClean="0"/>
              <a:t>次都返回不确定，</a:t>
            </a:r>
            <a:r>
              <a:rPr lang="zh-CN" altLang="en-US" sz="2000" dirty="0"/>
              <a:t>则</a:t>
            </a:r>
            <a:r>
              <a:rPr lang="en-US" altLang="zh-CN" sz="2000" dirty="0"/>
              <a:t>n</a:t>
            </a:r>
            <a:r>
              <a:rPr lang="zh-CN" altLang="en-US" sz="2000" dirty="0"/>
              <a:t>为素数的概率</a:t>
            </a:r>
            <a:r>
              <a:rPr lang="en-US" altLang="zh-CN" sz="2000" dirty="0"/>
              <a:t>1-4</a:t>
            </a:r>
            <a:r>
              <a:rPr lang="en-US" altLang="zh-CN" sz="2000" baseline="30000" dirty="0"/>
              <a:t>-t</a:t>
            </a:r>
          </a:p>
          <a:p>
            <a:pPr lvl="1"/>
            <a:r>
              <a:rPr lang="zh-CN" altLang="en-US" sz="2000" dirty="0" smtClean="0"/>
              <a:t>例，</a:t>
            </a:r>
            <a:r>
              <a:rPr lang="en-US" altLang="zh-CN" sz="2000" dirty="0" smtClean="0"/>
              <a:t>t=10</a:t>
            </a:r>
            <a:r>
              <a:rPr lang="zh-CN" altLang="en-US" sz="2000" dirty="0" smtClean="0"/>
              <a:t>，则此概率</a:t>
            </a:r>
            <a:r>
              <a:rPr lang="en-US" altLang="zh-CN" sz="2000" dirty="0" smtClean="0"/>
              <a:t>&gt;0.999999</a:t>
            </a:r>
          </a:p>
          <a:p>
            <a:endParaRPr lang="en-US" altLang="zh-CN" sz="2400" dirty="0" smtClean="0"/>
          </a:p>
          <a:p>
            <a:r>
              <a:rPr lang="zh-CN" altLang="en-US" sz="2400" dirty="0" smtClean="0"/>
              <a:t>取足够大的</a:t>
            </a:r>
            <a:r>
              <a:rPr lang="en-US" altLang="zh-CN" sz="2400" dirty="0" smtClean="0"/>
              <a:t>t</a:t>
            </a:r>
            <a:r>
              <a:rPr lang="zh-CN" altLang="en-US" sz="2400" dirty="0" smtClean="0"/>
              <a:t>，若检测结果均不确定，则可以相信</a:t>
            </a:r>
            <a:r>
              <a:rPr lang="en-US" altLang="zh-CN" sz="2400" dirty="0" smtClean="0"/>
              <a:t>n</a:t>
            </a:r>
            <a:r>
              <a:rPr lang="zh-CN" altLang="en-US" sz="2400" dirty="0" smtClean="0"/>
              <a:t>是素数</a:t>
            </a:r>
            <a:endParaRPr lang="en-US" altLang="zh-CN" sz="2400"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758849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19993" y="332656"/>
            <a:ext cx="8472487" cy="6000750"/>
          </a:xfrm>
        </p:spPr>
        <p:txBody>
          <a:bodyPr>
            <a:normAutofit/>
          </a:bodyPr>
          <a:lstStyle/>
          <a:p>
            <a:pPr>
              <a:lnSpc>
                <a:spcPct val="110000"/>
              </a:lnSpc>
            </a:pPr>
            <a:r>
              <a:rPr lang="en-US" altLang="zh-CN" sz="2400" dirty="0" smtClean="0"/>
              <a:t>n=29</a:t>
            </a:r>
          </a:p>
          <a:p>
            <a:pPr lvl="1">
              <a:lnSpc>
                <a:spcPct val="110000"/>
              </a:lnSpc>
            </a:pPr>
            <a:r>
              <a:rPr lang="en-US" altLang="zh-CN" sz="2000" dirty="0" smtClean="0"/>
              <a:t>(n-1)=28=2</a:t>
            </a:r>
            <a:r>
              <a:rPr lang="en-US" altLang="zh-CN" sz="2000" baseline="30000" dirty="0" smtClean="0"/>
              <a:t>2</a:t>
            </a:r>
            <a:r>
              <a:rPr lang="en-US" altLang="zh-CN" sz="2000" dirty="0" smtClean="0"/>
              <a:t>(7)=2</a:t>
            </a:r>
            <a:r>
              <a:rPr lang="en-US" altLang="zh-CN" sz="2000" baseline="30000" dirty="0" smtClean="0"/>
              <a:t>k</a:t>
            </a:r>
            <a:r>
              <a:rPr lang="en-US" altLang="zh-CN" sz="2000" dirty="0" smtClean="0"/>
              <a:t>q</a:t>
            </a:r>
          </a:p>
          <a:p>
            <a:pPr lvl="1">
              <a:lnSpc>
                <a:spcPct val="110000"/>
              </a:lnSpc>
            </a:pPr>
            <a:r>
              <a:rPr lang="zh-CN" altLang="en-US" sz="2000" dirty="0" smtClean="0"/>
              <a:t>取</a:t>
            </a:r>
            <a:r>
              <a:rPr lang="en-US" altLang="zh-CN" sz="2000" dirty="0" smtClean="0"/>
              <a:t>a=10, </a:t>
            </a:r>
            <a:r>
              <a:rPr lang="zh-CN" altLang="en-US" sz="2000" dirty="0" smtClean="0"/>
              <a:t>计算</a:t>
            </a:r>
            <a:r>
              <a:rPr lang="en-US" altLang="zh-CN" sz="2000" dirty="0" smtClean="0"/>
              <a:t>10</a:t>
            </a:r>
            <a:r>
              <a:rPr lang="en-US" altLang="zh-CN" sz="2000" baseline="30000" dirty="0" smtClean="0"/>
              <a:t>7</a:t>
            </a:r>
            <a:r>
              <a:rPr lang="en-US" altLang="zh-CN" sz="2000" dirty="0" smtClean="0"/>
              <a:t> mod 29=17, </a:t>
            </a:r>
            <a:r>
              <a:rPr lang="zh-CN" altLang="en-US" sz="2000" dirty="0" smtClean="0"/>
              <a:t>既不为</a:t>
            </a:r>
            <a:r>
              <a:rPr lang="en-US" altLang="zh-CN" sz="2000" dirty="0" smtClean="0"/>
              <a:t>1</a:t>
            </a:r>
            <a:r>
              <a:rPr lang="zh-CN" altLang="en-US" sz="2000" dirty="0" smtClean="0"/>
              <a:t>也不为</a:t>
            </a:r>
            <a:r>
              <a:rPr lang="en-US" altLang="zh-CN" sz="2000" dirty="0" smtClean="0"/>
              <a:t>28</a:t>
            </a:r>
            <a:r>
              <a:rPr lang="zh-CN" altLang="en-US" sz="2000" dirty="0" smtClean="0"/>
              <a:t>。计算</a:t>
            </a:r>
            <a:r>
              <a:rPr lang="en-US" altLang="zh-CN" sz="2000" dirty="0" smtClean="0"/>
              <a:t>(10</a:t>
            </a:r>
            <a:r>
              <a:rPr lang="en-US" altLang="zh-CN" sz="2000" baseline="30000" dirty="0" smtClean="0"/>
              <a:t>7</a:t>
            </a:r>
            <a:r>
              <a:rPr lang="en-US" altLang="zh-CN" sz="2000" dirty="0" smtClean="0"/>
              <a:t>)</a:t>
            </a:r>
            <a:r>
              <a:rPr lang="en-US" altLang="zh-CN" sz="2000" baseline="30000" dirty="0" smtClean="0"/>
              <a:t>2</a:t>
            </a:r>
            <a:r>
              <a:rPr lang="en-US" altLang="zh-CN" sz="2000" dirty="0" smtClean="0"/>
              <a:t> mod 29=28, </a:t>
            </a:r>
            <a:r>
              <a:rPr lang="zh-CN" altLang="en-US" sz="2000" dirty="0" smtClean="0"/>
              <a:t>测试算法返回不确定</a:t>
            </a:r>
            <a:endParaRPr lang="en-US" altLang="zh-CN" sz="2000" dirty="0" smtClean="0"/>
          </a:p>
          <a:p>
            <a:pPr lvl="1">
              <a:lnSpc>
                <a:spcPct val="110000"/>
              </a:lnSpc>
            </a:pPr>
            <a:r>
              <a:rPr lang="zh-CN" altLang="en-US" sz="2000" dirty="0" smtClean="0"/>
              <a:t>取</a:t>
            </a:r>
            <a:r>
              <a:rPr lang="en-US" altLang="zh-CN" sz="2000" dirty="0" smtClean="0"/>
              <a:t>a=2, 2</a:t>
            </a:r>
            <a:r>
              <a:rPr lang="en-US" altLang="zh-CN" sz="2000" baseline="30000" dirty="0" smtClean="0"/>
              <a:t>7</a:t>
            </a:r>
            <a:r>
              <a:rPr lang="en-US" altLang="zh-CN" sz="2000" dirty="0" smtClean="0"/>
              <a:t> mod 29=12, 2</a:t>
            </a:r>
            <a:r>
              <a:rPr lang="en-US" altLang="zh-CN" sz="2000" baseline="30000" dirty="0" smtClean="0"/>
              <a:t>14</a:t>
            </a:r>
            <a:r>
              <a:rPr lang="en-US" altLang="zh-CN" sz="2000" dirty="0" smtClean="0"/>
              <a:t> mod 29=28, </a:t>
            </a:r>
            <a:r>
              <a:rPr lang="zh-CN" altLang="en-US" sz="2000" dirty="0" smtClean="0"/>
              <a:t>返回不确定</a:t>
            </a:r>
            <a:endParaRPr lang="en-US" altLang="zh-CN" sz="2000" dirty="0" smtClean="0"/>
          </a:p>
          <a:p>
            <a:pPr lvl="1">
              <a:lnSpc>
                <a:spcPct val="110000"/>
              </a:lnSpc>
            </a:pPr>
            <a:r>
              <a:rPr lang="zh-CN" altLang="en-US" sz="2000" dirty="0" smtClean="0"/>
              <a:t>对</a:t>
            </a:r>
            <a:r>
              <a:rPr lang="en-US" altLang="zh-CN" sz="2000" dirty="0" smtClean="0"/>
              <a:t>1</a:t>
            </a:r>
            <a:r>
              <a:rPr lang="zh-CN" altLang="en-US" sz="2000" dirty="0" smtClean="0"/>
              <a:t>到</a:t>
            </a:r>
            <a:r>
              <a:rPr lang="en-US" altLang="zh-CN" sz="2000" dirty="0" smtClean="0"/>
              <a:t>28</a:t>
            </a:r>
            <a:r>
              <a:rPr lang="zh-CN" altLang="en-US" sz="2000" dirty="0" smtClean="0"/>
              <a:t>之间的所有整数</a:t>
            </a:r>
            <a:r>
              <a:rPr lang="en-US" altLang="zh-CN" sz="2000" dirty="0" smtClean="0"/>
              <a:t>a</a:t>
            </a:r>
            <a:r>
              <a:rPr lang="zh-CN" altLang="en-US" sz="2000" dirty="0" smtClean="0"/>
              <a:t>进行测试，都会返回不确定。判定</a:t>
            </a:r>
            <a:r>
              <a:rPr lang="en-US" altLang="zh-CN" sz="2000" dirty="0" smtClean="0"/>
              <a:t>n</a:t>
            </a:r>
            <a:r>
              <a:rPr lang="zh-CN" altLang="en-US" sz="2000" dirty="0" smtClean="0"/>
              <a:t>为素数</a:t>
            </a:r>
            <a:endParaRPr lang="en-US" altLang="zh-CN" sz="2000" dirty="0" smtClean="0"/>
          </a:p>
          <a:p>
            <a:pPr lvl="1">
              <a:lnSpc>
                <a:spcPct val="110000"/>
              </a:lnSpc>
            </a:pPr>
            <a:endParaRPr lang="zh-CN" altLang="en-US" sz="2000" dirty="0" smtClean="0"/>
          </a:p>
          <a:p>
            <a:pPr>
              <a:lnSpc>
                <a:spcPct val="110000"/>
              </a:lnSpc>
            </a:pPr>
            <a:r>
              <a:rPr lang="en-US" altLang="zh-CN" sz="2400" dirty="0" smtClean="0"/>
              <a:t>n=13x17=221</a:t>
            </a:r>
          </a:p>
          <a:p>
            <a:pPr lvl="1">
              <a:lnSpc>
                <a:spcPct val="110000"/>
              </a:lnSpc>
            </a:pPr>
            <a:r>
              <a:rPr lang="en-US" altLang="zh-CN" sz="2000" dirty="0" smtClean="0"/>
              <a:t>n-1=220=2</a:t>
            </a:r>
            <a:r>
              <a:rPr lang="en-US" altLang="zh-CN" sz="2000" baseline="30000" dirty="0" smtClean="0"/>
              <a:t>2</a:t>
            </a:r>
            <a:r>
              <a:rPr lang="en-US" altLang="zh-CN" sz="2000" dirty="0" smtClean="0"/>
              <a:t>(55)= 2</a:t>
            </a:r>
            <a:r>
              <a:rPr lang="en-US" altLang="zh-CN" sz="2000" baseline="30000" dirty="0" smtClean="0"/>
              <a:t>k</a:t>
            </a:r>
            <a:r>
              <a:rPr lang="en-US" altLang="zh-CN" sz="2000" dirty="0" smtClean="0"/>
              <a:t>q</a:t>
            </a:r>
          </a:p>
          <a:p>
            <a:pPr lvl="1">
              <a:lnSpc>
                <a:spcPct val="110000"/>
              </a:lnSpc>
            </a:pPr>
            <a:r>
              <a:rPr lang="zh-CN" altLang="en-US" sz="2000" dirty="0" smtClean="0"/>
              <a:t>取</a:t>
            </a:r>
            <a:r>
              <a:rPr lang="en-US" altLang="zh-CN" sz="2000" dirty="0" smtClean="0"/>
              <a:t>a=5, 5</a:t>
            </a:r>
            <a:r>
              <a:rPr lang="en-US" altLang="zh-CN" sz="2000" baseline="30000" dirty="0" smtClean="0"/>
              <a:t>55</a:t>
            </a:r>
            <a:r>
              <a:rPr lang="en-US" altLang="zh-CN" sz="2000" dirty="0" smtClean="0"/>
              <a:t> mod 221 =112,</a:t>
            </a:r>
            <a:r>
              <a:rPr lang="zh-CN" altLang="en-US" sz="2000" dirty="0" smtClean="0"/>
              <a:t>既不为</a:t>
            </a:r>
            <a:r>
              <a:rPr lang="en-US" altLang="zh-CN" sz="2000" dirty="0" smtClean="0"/>
              <a:t>1</a:t>
            </a:r>
            <a:r>
              <a:rPr lang="zh-CN" altLang="en-US" sz="2000" dirty="0" smtClean="0"/>
              <a:t>也不为</a:t>
            </a:r>
            <a:r>
              <a:rPr lang="en-US" altLang="zh-CN" sz="2000" dirty="0" smtClean="0"/>
              <a:t>220</a:t>
            </a:r>
            <a:r>
              <a:rPr lang="zh-CN" altLang="en-US" sz="2000" dirty="0" smtClean="0"/>
              <a:t>。</a:t>
            </a:r>
            <a:r>
              <a:rPr lang="en-US" altLang="zh-CN" sz="2000" dirty="0" smtClean="0"/>
              <a:t>(5</a:t>
            </a:r>
            <a:r>
              <a:rPr lang="en-US" altLang="zh-CN" sz="2000" baseline="30000" dirty="0" smtClean="0"/>
              <a:t>55</a:t>
            </a:r>
            <a:r>
              <a:rPr lang="en-US" altLang="zh-CN" sz="2000" dirty="0" smtClean="0"/>
              <a:t>)</a:t>
            </a:r>
            <a:r>
              <a:rPr lang="en-US" altLang="zh-CN" sz="2000" baseline="30000" dirty="0" smtClean="0"/>
              <a:t>2</a:t>
            </a:r>
            <a:r>
              <a:rPr lang="en-US" altLang="zh-CN" sz="2000" dirty="0" smtClean="0"/>
              <a:t> mod 221=168, </a:t>
            </a:r>
            <a:r>
              <a:rPr lang="zh-CN" altLang="en-US" sz="2000" dirty="0" smtClean="0"/>
              <a:t>返回合数</a:t>
            </a:r>
            <a:endParaRPr lang="en-US" altLang="zh-CN" sz="2000" dirty="0" smtClean="0"/>
          </a:p>
          <a:p>
            <a:pPr lvl="1">
              <a:lnSpc>
                <a:spcPct val="110000"/>
              </a:lnSpc>
            </a:pPr>
            <a:r>
              <a:rPr lang="zh-CN" altLang="en-US" sz="2000" dirty="0" smtClean="0"/>
              <a:t>如果</a:t>
            </a:r>
            <a:r>
              <a:rPr lang="en-US" altLang="zh-CN" sz="2000" dirty="0" smtClean="0"/>
              <a:t>a=21, 21</a:t>
            </a:r>
            <a:r>
              <a:rPr lang="en-US" altLang="zh-CN" sz="2000" baseline="30000" dirty="0" smtClean="0"/>
              <a:t>55</a:t>
            </a:r>
            <a:r>
              <a:rPr lang="en-US" altLang="zh-CN" sz="2000" dirty="0" smtClean="0"/>
              <a:t> mod 221=200, (21</a:t>
            </a:r>
            <a:r>
              <a:rPr lang="en-US" altLang="zh-CN" sz="2000" baseline="30000" dirty="0" smtClean="0"/>
              <a:t>55</a:t>
            </a:r>
            <a:r>
              <a:rPr lang="en-US" altLang="zh-CN" sz="2000" dirty="0" smtClean="0"/>
              <a:t>)</a:t>
            </a:r>
            <a:r>
              <a:rPr lang="en-US" altLang="zh-CN" sz="2000" baseline="30000" dirty="0" smtClean="0"/>
              <a:t>2</a:t>
            </a:r>
            <a:r>
              <a:rPr lang="en-US" altLang="zh-CN" sz="2000" dirty="0" smtClean="0"/>
              <a:t> mod 221=220, </a:t>
            </a:r>
            <a:r>
              <a:rPr lang="zh-CN" altLang="en-US" sz="2000" dirty="0" smtClean="0"/>
              <a:t>返回不确定，表明</a:t>
            </a:r>
            <a:r>
              <a:rPr lang="en-US" altLang="zh-CN" sz="2000" dirty="0" smtClean="0"/>
              <a:t>221</a:t>
            </a:r>
            <a:r>
              <a:rPr lang="zh-CN" altLang="en-US" sz="2000" dirty="0" smtClean="0"/>
              <a:t>可能是素数</a:t>
            </a:r>
            <a:endParaRPr lang="en-US" altLang="zh-CN" sz="2000" dirty="0" smtClean="0"/>
          </a:p>
          <a:p>
            <a:pPr lvl="1">
              <a:lnSpc>
                <a:spcPct val="110000"/>
              </a:lnSpc>
            </a:pPr>
            <a:r>
              <a:rPr lang="zh-CN" altLang="en-US" sz="2000" dirty="0" smtClean="0"/>
              <a:t>事实上，</a:t>
            </a:r>
            <a:r>
              <a:rPr lang="en-US" altLang="zh-CN" sz="2000" dirty="0" smtClean="0"/>
              <a:t>1</a:t>
            </a:r>
            <a:r>
              <a:rPr lang="zh-CN" altLang="en-US" sz="2000" dirty="0" smtClean="0"/>
              <a:t>到</a:t>
            </a:r>
            <a:r>
              <a:rPr lang="en-US" altLang="zh-CN" sz="2000" dirty="0" smtClean="0"/>
              <a:t>220</a:t>
            </a:r>
            <a:r>
              <a:rPr lang="zh-CN" altLang="en-US" sz="2000" dirty="0" smtClean="0"/>
              <a:t>这</a:t>
            </a:r>
            <a:r>
              <a:rPr lang="en-US" altLang="zh-CN" sz="2000" dirty="0" smtClean="0"/>
              <a:t>220</a:t>
            </a:r>
            <a:r>
              <a:rPr lang="zh-CN" altLang="en-US" sz="2000" dirty="0" smtClean="0"/>
              <a:t>个整数中，</a:t>
            </a:r>
            <a:r>
              <a:rPr lang="en-US" altLang="zh-CN" sz="2000" dirty="0" smtClean="0"/>
              <a:t>a</a:t>
            </a:r>
            <a:r>
              <a:rPr lang="zh-CN" altLang="en-US" sz="2000" dirty="0" smtClean="0"/>
              <a:t>有</a:t>
            </a:r>
            <a:r>
              <a:rPr lang="en-US" altLang="zh-CN" sz="2000" dirty="0" smtClean="0"/>
              <a:t>6</a:t>
            </a:r>
            <a:r>
              <a:rPr lang="zh-CN" altLang="en-US" sz="2000" dirty="0" smtClean="0"/>
              <a:t>个整数会返回不确定：</a:t>
            </a:r>
            <a:r>
              <a:rPr lang="en-US" altLang="zh-CN" sz="2000" dirty="0" smtClean="0"/>
              <a:t>1, 21, 47, 174, 200</a:t>
            </a:r>
            <a:r>
              <a:rPr lang="zh-CN" altLang="en-US" sz="2000" dirty="0" smtClean="0"/>
              <a:t>和</a:t>
            </a:r>
            <a:r>
              <a:rPr lang="en-US" altLang="zh-CN" sz="2000" dirty="0" smtClean="0"/>
              <a:t>220</a:t>
            </a:r>
            <a:endParaRPr lang="zh-CN" altLang="en-US" sz="2000"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33</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1272914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素数的分布</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数论给出：</a:t>
            </a:r>
            <a:endParaRPr lang="en-US" altLang="zh-CN" sz="2400" dirty="0" smtClean="0"/>
          </a:p>
          <a:p>
            <a:pPr lvl="1"/>
            <a:r>
              <a:rPr lang="zh-CN" altLang="en-US" sz="2000" dirty="0" smtClean="0"/>
              <a:t>大约每</a:t>
            </a:r>
            <a:r>
              <a:rPr lang="en-US" altLang="zh-CN" sz="2000" dirty="0" err="1" smtClean="0"/>
              <a:t>ln</a:t>
            </a:r>
            <a:r>
              <a:rPr lang="en-US" altLang="zh-CN" sz="2000" dirty="0" smtClean="0"/>
              <a:t>(n)</a:t>
            </a:r>
            <a:r>
              <a:rPr lang="zh-CN" altLang="en-US" sz="2000" dirty="0" smtClean="0"/>
              <a:t>个数里会出现一个素数</a:t>
            </a:r>
            <a:endParaRPr lang="en-US" altLang="zh-CN" sz="2000" dirty="0" smtClean="0"/>
          </a:p>
          <a:p>
            <a:pPr lvl="1"/>
            <a:r>
              <a:rPr lang="zh-CN" altLang="en-US" sz="2000" dirty="0" smtClean="0"/>
              <a:t>第</a:t>
            </a:r>
            <a:r>
              <a:rPr lang="en-US" altLang="zh-CN" sz="2000" dirty="0" smtClean="0"/>
              <a:t>n</a:t>
            </a:r>
            <a:r>
              <a:rPr lang="zh-CN" altLang="en-US" sz="2000" dirty="0" smtClean="0"/>
              <a:t>个素数</a:t>
            </a:r>
            <a:r>
              <a:rPr lang="en-US" altLang="zh-CN" sz="2000" dirty="0" err="1" smtClean="0"/>
              <a:t>p</a:t>
            </a:r>
            <a:r>
              <a:rPr lang="en-US" altLang="zh-CN" sz="2000" baseline="-25000" dirty="0" err="1" smtClean="0"/>
              <a:t>n</a:t>
            </a:r>
            <a:r>
              <a:rPr lang="zh-CN" altLang="en-US" sz="2000" dirty="0" smtClean="0"/>
              <a:t>位于</a:t>
            </a:r>
            <a:r>
              <a:rPr lang="en-US" altLang="zh-CN" sz="2000" dirty="0" err="1" smtClean="0"/>
              <a:t>n·ln</a:t>
            </a:r>
            <a:r>
              <a:rPr lang="en-US" altLang="zh-CN" sz="2000" dirty="0" smtClean="0"/>
              <a:t>(n)&lt;</a:t>
            </a:r>
            <a:r>
              <a:rPr lang="en-US" altLang="zh-CN" sz="2000" dirty="0" err="1" smtClean="0"/>
              <a:t>p</a:t>
            </a:r>
            <a:r>
              <a:rPr lang="en-US" altLang="zh-CN" sz="2000" baseline="-25000" dirty="0" err="1" smtClean="0"/>
              <a:t>n</a:t>
            </a:r>
            <a:r>
              <a:rPr lang="en-US" altLang="zh-CN" sz="2000" dirty="0" smtClean="0"/>
              <a:t>&lt;n[</a:t>
            </a:r>
            <a:r>
              <a:rPr lang="en-US" altLang="zh-CN" sz="2000" dirty="0" err="1" smtClean="0"/>
              <a:t>ln</a:t>
            </a:r>
            <a:r>
              <a:rPr lang="en-US" altLang="zh-CN" sz="2000" dirty="0" smtClean="0"/>
              <a:t>(n)+</a:t>
            </a:r>
            <a:r>
              <a:rPr lang="en-US" altLang="zh-CN" sz="2000" dirty="0" err="1" smtClean="0"/>
              <a:t>ln</a:t>
            </a:r>
            <a:r>
              <a:rPr lang="en-US" altLang="zh-CN" sz="2000" dirty="0" smtClean="0"/>
              <a:t>(</a:t>
            </a:r>
            <a:r>
              <a:rPr lang="en-US" altLang="zh-CN" sz="2000" dirty="0" err="1" smtClean="0"/>
              <a:t>ln</a:t>
            </a:r>
            <a:r>
              <a:rPr lang="en-US" altLang="zh-CN" sz="2000" dirty="0" smtClean="0"/>
              <a:t>(n))], n≥6</a:t>
            </a:r>
          </a:p>
          <a:p>
            <a:pPr lvl="1"/>
            <a:endParaRPr lang="en-US" altLang="zh-CN" sz="2000" dirty="0" smtClean="0"/>
          </a:p>
          <a:p>
            <a:r>
              <a:rPr lang="zh-CN" altLang="en-US" sz="2400" dirty="0" smtClean="0"/>
              <a:t>偶数和</a:t>
            </a:r>
            <a:r>
              <a:rPr lang="en-US" altLang="zh-CN" sz="2400" dirty="0" smtClean="0"/>
              <a:t>5</a:t>
            </a:r>
            <a:r>
              <a:rPr lang="zh-CN" altLang="en-US" sz="2400" dirty="0" smtClean="0"/>
              <a:t>的倍数无需测试，实际确定一个素数只需测试</a:t>
            </a:r>
            <a:r>
              <a:rPr lang="en-US" altLang="zh-CN" sz="2400" dirty="0" smtClean="0"/>
              <a:t>0.4 </a:t>
            </a:r>
            <a:r>
              <a:rPr lang="en-US" altLang="zh-CN" sz="2400" dirty="0" err="1" smtClean="0"/>
              <a:t>ln</a:t>
            </a:r>
            <a:r>
              <a:rPr lang="en-US" altLang="zh-CN" sz="2400" dirty="0" smtClean="0"/>
              <a:t>(n)</a:t>
            </a:r>
            <a:r>
              <a:rPr lang="zh-CN" altLang="en-US" sz="2400" dirty="0" smtClean="0"/>
              <a:t>个数字。</a:t>
            </a:r>
            <a:endParaRPr lang="en-US" altLang="zh-CN" sz="2400" dirty="0" smtClean="0"/>
          </a:p>
          <a:p>
            <a:pPr lvl="1"/>
            <a:endParaRPr lang="en-US" altLang="zh-CN" sz="2000" dirty="0" smtClean="0"/>
          </a:p>
          <a:p>
            <a:r>
              <a:rPr lang="zh-CN" altLang="en-US" sz="2400" dirty="0" smtClean="0"/>
              <a:t>例：若寻找大小约</a:t>
            </a:r>
            <a:r>
              <a:rPr lang="en-US" altLang="zh-CN" sz="2400" dirty="0" smtClean="0"/>
              <a:t>2</a:t>
            </a:r>
            <a:r>
              <a:rPr lang="en-US" altLang="zh-CN" sz="2400" baseline="30000" dirty="0" smtClean="0"/>
              <a:t>200</a:t>
            </a:r>
            <a:r>
              <a:rPr lang="zh-CN" altLang="en-US" sz="2400" dirty="0" smtClean="0"/>
              <a:t>的素数，需要测试</a:t>
            </a:r>
            <a:r>
              <a:rPr lang="en-US" altLang="zh-CN" sz="2400" dirty="0" smtClean="0"/>
              <a:t>0.4 </a:t>
            </a:r>
            <a:r>
              <a:rPr lang="en-US" altLang="zh-CN" sz="2400" dirty="0" err="1" smtClean="0"/>
              <a:t>ln</a:t>
            </a:r>
            <a:r>
              <a:rPr lang="en-US" altLang="zh-CN" sz="2400" dirty="0" smtClean="0"/>
              <a:t>(2</a:t>
            </a:r>
            <a:r>
              <a:rPr lang="en-US" altLang="zh-CN" sz="2400" baseline="30000" dirty="0" smtClean="0"/>
              <a:t>200</a:t>
            </a:r>
            <a:r>
              <a:rPr lang="en-US" altLang="zh-CN" sz="2400" dirty="0" smtClean="0"/>
              <a:t>) ≈55</a:t>
            </a:r>
            <a:r>
              <a:rPr lang="zh-CN" altLang="en-US" sz="2400" dirty="0" smtClean="0"/>
              <a:t>次</a:t>
            </a:r>
            <a:endParaRPr lang="en-US" altLang="zh-CN" sz="2400" dirty="0" smtClean="0"/>
          </a:p>
          <a:p>
            <a:pPr lvl="1"/>
            <a:r>
              <a:rPr lang="zh-CN" altLang="en-US" sz="2000" dirty="0" smtClean="0"/>
              <a:t>这仅是平均统计结果。素数有时会离得很近，有时会离得很远</a:t>
            </a:r>
            <a:endParaRPr lang="en-US" altLang="zh-CN" sz="2000" dirty="0" smtClean="0"/>
          </a:p>
          <a:p>
            <a:pPr lvl="1"/>
            <a:r>
              <a:rPr lang="en-AU" altLang="zh-CN" sz="2000" dirty="0" smtClean="0"/>
              <a:t>1,000,000,000,061</a:t>
            </a:r>
            <a:r>
              <a:rPr lang="zh-CN" altLang="en-US" sz="2000" dirty="0" smtClean="0"/>
              <a:t>和</a:t>
            </a:r>
            <a:r>
              <a:rPr lang="en-AU" altLang="zh-CN" sz="2000" dirty="0" smtClean="0"/>
              <a:t>1,000,000,000,063</a:t>
            </a:r>
            <a:r>
              <a:rPr lang="zh-CN" altLang="en-US" sz="2000" dirty="0" smtClean="0"/>
              <a:t>都是素数</a:t>
            </a:r>
            <a:endParaRPr lang="en-AU" altLang="zh-CN" sz="2000" dirty="0" smtClean="0"/>
          </a:p>
          <a:p>
            <a:pPr lvl="1"/>
            <a:r>
              <a:rPr lang="en-AU" altLang="zh-CN" sz="2000" dirty="0" smtClean="0"/>
              <a:t>1001!+2, 1001!+3, …, 1001!+1000, 1001!+1001</a:t>
            </a:r>
            <a:r>
              <a:rPr lang="zh-CN" altLang="en-US" sz="2000" dirty="0" smtClean="0"/>
              <a:t>是</a:t>
            </a:r>
            <a:r>
              <a:rPr lang="en-US" altLang="zh-CN" sz="2000" dirty="0" smtClean="0"/>
              <a:t>1000</a:t>
            </a:r>
            <a:r>
              <a:rPr lang="zh-CN" altLang="en-US" sz="2000" dirty="0" smtClean="0"/>
              <a:t>个连续的合数</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4000081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四、中国剩余问题</a:t>
            </a:r>
            <a:endParaRPr lang="zh-CN" altLang="en-US" dirty="0"/>
          </a:p>
        </p:txBody>
      </p:sp>
      <p:sp>
        <p:nvSpPr>
          <p:cNvPr id="3" name="内容占位符 2"/>
          <p:cNvSpPr>
            <a:spLocks noGrp="1"/>
          </p:cNvSpPr>
          <p:nvPr>
            <p:ph idx="1"/>
          </p:nvPr>
        </p:nvSpPr>
        <p:spPr/>
        <p:txBody>
          <a:bodyPr>
            <a:normAutofit/>
          </a:bodyPr>
          <a:lstStyle/>
          <a:p>
            <a:r>
              <a:rPr lang="zh-CN" altLang="en-US" dirty="0" smtClean="0">
                <a:solidFill>
                  <a:srgbClr val="FF0000"/>
                </a:solidFill>
              </a:rPr>
              <a:t>求解</a:t>
            </a:r>
            <a:r>
              <a:rPr lang="en-US" altLang="zh-CN" dirty="0" smtClean="0">
                <a:solidFill>
                  <a:srgbClr val="FF0000"/>
                </a:solidFill>
              </a:rPr>
              <a:t>ax mod n = b</a:t>
            </a:r>
            <a:r>
              <a:rPr lang="zh-CN" altLang="en-US" dirty="0" smtClean="0">
                <a:solidFill>
                  <a:srgbClr val="FF0000"/>
                </a:solidFill>
              </a:rPr>
              <a:t>问题</a:t>
            </a:r>
            <a:endParaRPr lang="en-US" altLang="zh-CN" dirty="0" smtClean="0">
              <a:solidFill>
                <a:srgbClr val="FF0000"/>
              </a:solidFill>
            </a:endParaRPr>
          </a:p>
          <a:p>
            <a:pPr>
              <a:buNone/>
            </a:pPr>
            <a:endParaRPr lang="en-US" altLang="zh-CN" dirty="0" smtClean="0">
              <a:solidFill>
                <a:srgbClr val="FF0000"/>
              </a:solidFill>
            </a:endParaRPr>
          </a:p>
          <a:p>
            <a:r>
              <a:rPr lang="zh-CN" altLang="en-US" dirty="0" smtClean="0"/>
              <a:t>考虑方程</a:t>
            </a:r>
            <a:r>
              <a:rPr lang="en-US" altLang="zh-CN" dirty="0" smtClean="0"/>
              <a:t>ax mod n = b</a:t>
            </a:r>
            <a:r>
              <a:rPr lang="zh-CN" altLang="en-US" dirty="0" smtClean="0"/>
              <a:t>，令</a:t>
            </a:r>
            <a:r>
              <a:rPr lang="en-US" altLang="zh-CN" dirty="0" smtClean="0"/>
              <a:t>g=</a:t>
            </a:r>
            <a:r>
              <a:rPr lang="en-US" altLang="zh-CN" dirty="0" err="1" smtClean="0"/>
              <a:t>gcd</a:t>
            </a:r>
            <a:r>
              <a:rPr lang="en-US" altLang="zh-CN" dirty="0" smtClean="0"/>
              <a:t>(a, n)</a:t>
            </a:r>
            <a:r>
              <a:rPr lang="zh-CN" altLang="en-US" dirty="0" smtClean="0"/>
              <a:t>，则</a:t>
            </a:r>
            <a:endParaRPr lang="en-US" altLang="zh-CN" dirty="0" smtClean="0"/>
          </a:p>
          <a:p>
            <a:pPr lvl="1">
              <a:lnSpc>
                <a:spcPct val="150000"/>
              </a:lnSpc>
            </a:pPr>
            <a:r>
              <a:rPr lang="zh-CN" altLang="en-US" dirty="0" smtClean="0"/>
              <a:t>当</a:t>
            </a:r>
            <a:r>
              <a:rPr lang="en-US" altLang="zh-CN" dirty="0" err="1" smtClean="0"/>
              <a:t>g|b</a:t>
            </a:r>
            <a:r>
              <a:rPr lang="zh-CN" altLang="en-US" dirty="0" smtClean="0"/>
              <a:t>时，方程</a:t>
            </a:r>
            <a:r>
              <a:rPr lang="en-US" altLang="zh-CN" dirty="0" err="1" smtClean="0"/>
              <a:t>a·x</a:t>
            </a:r>
            <a:r>
              <a:rPr lang="en-US" altLang="zh-CN" dirty="0" smtClean="0"/>
              <a:t> mod n=b </a:t>
            </a:r>
            <a:r>
              <a:rPr lang="zh-CN" altLang="en-US" dirty="0" smtClean="0"/>
              <a:t>有</a:t>
            </a:r>
            <a:r>
              <a:rPr lang="en-US" altLang="zh-CN" dirty="0" smtClean="0"/>
              <a:t>g</a:t>
            </a:r>
            <a:r>
              <a:rPr lang="zh-CN" altLang="en-US" dirty="0" smtClean="0"/>
              <a:t>个解，</a:t>
            </a:r>
            <a:endParaRPr lang="en-US" altLang="zh-CN" dirty="0" smtClean="0"/>
          </a:p>
          <a:p>
            <a:pPr lvl="1">
              <a:lnSpc>
                <a:spcPct val="150000"/>
              </a:lnSpc>
            </a:pPr>
            <a:r>
              <a:rPr lang="zh-CN" altLang="en-US" dirty="0" smtClean="0"/>
              <a:t>解形如</a:t>
            </a:r>
            <a:r>
              <a:rPr lang="en-US" altLang="zh-CN" dirty="0" smtClean="0"/>
              <a:t>x=[(b/g)x</a:t>
            </a:r>
            <a:r>
              <a:rPr lang="en-US" altLang="zh-CN" baseline="-25000" dirty="0" smtClean="0"/>
              <a:t>0</a:t>
            </a:r>
            <a:r>
              <a:rPr lang="en-US" altLang="zh-CN" dirty="0" smtClean="0"/>
              <a:t>+t(n/g)] mod n</a:t>
            </a:r>
            <a:r>
              <a:rPr lang="zh-CN" altLang="en-US" dirty="0" smtClean="0"/>
              <a:t>，</a:t>
            </a:r>
            <a:r>
              <a:rPr lang="en-US" altLang="zh-CN" dirty="0" smtClean="0"/>
              <a:t>t=0,1,…,g-1</a:t>
            </a:r>
            <a:r>
              <a:rPr lang="zh-CN" altLang="en-US" dirty="0" smtClean="0"/>
              <a:t>，</a:t>
            </a:r>
            <a:endParaRPr lang="en-US" altLang="zh-CN" dirty="0" smtClean="0"/>
          </a:p>
          <a:p>
            <a:pPr lvl="1">
              <a:lnSpc>
                <a:spcPct val="150000"/>
              </a:lnSpc>
            </a:pPr>
            <a:r>
              <a:rPr lang="zh-CN" altLang="en-US" dirty="0" smtClean="0"/>
              <a:t>其中，</a:t>
            </a:r>
            <a:r>
              <a:rPr lang="en-US" altLang="zh-CN" dirty="0" smtClean="0"/>
              <a:t>x</a:t>
            </a:r>
            <a:r>
              <a:rPr lang="en-US" altLang="zh-CN" baseline="-25000" dirty="0" smtClean="0"/>
              <a:t>0</a:t>
            </a:r>
            <a:r>
              <a:rPr lang="zh-CN" altLang="en-US" dirty="0" smtClean="0"/>
              <a:t>是</a:t>
            </a:r>
            <a:r>
              <a:rPr lang="en-US" altLang="zh-CN" dirty="0" smtClean="0"/>
              <a:t>(</a:t>
            </a:r>
            <a:r>
              <a:rPr lang="en-US" altLang="zh-CN" dirty="0" err="1" smtClean="0"/>
              <a:t>a/g</a:t>
            </a:r>
            <a:r>
              <a:rPr lang="en-US" altLang="zh-CN" dirty="0" smtClean="0"/>
              <a:t>)x mod (n/g)=1</a:t>
            </a:r>
            <a:r>
              <a:rPr lang="zh-CN" altLang="en-US" dirty="0" smtClean="0"/>
              <a:t>的解。</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4533987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4294967295"/>
          </p:nvPr>
        </p:nvSpPr>
        <p:spPr>
          <a:xfrm>
            <a:off x="395536" y="357188"/>
            <a:ext cx="8472487" cy="6000750"/>
          </a:xfrm>
        </p:spPr>
        <p:txBody>
          <a:bodyPr>
            <a:normAutofit fontScale="92500"/>
          </a:bodyPr>
          <a:lstStyle/>
          <a:p>
            <a:pPr algn="l"/>
            <a:r>
              <a:rPr lang="zh-CN" altLang="en-US" dirty="0" smtClean="0"/>
              <a:t>证明</a:t>
            </a:r>
            <a:r>
              <a:rPr lang="zh-CN" altLang="en-US" dirty="0"/>
              <a:t>：</a:t>
            </a:r>
            <a:endParaRPr lang="en-US" altLang="zh-CN" dirty="0" smtClean="0"/>
          </a:p>
          <a:p>
            <a:pPr lvl="1" algn="l"/>
            <a:r>
              <a:rPr lang="zh-CN" altLang="en-US" dirty="0" smtClean="0"/>
              <a:t>假如</a:t>
            </a:r>
            <a:r>
              <a:rPr lang="en-US" altLang="zh-CN" dirty="0" err="1" smtClean="0"/>
              <a:t>a·x</a:t>
            </a:r>
            <a:r>
              <a:rPr lang="en-US" altLang="zh-CN" dirty="0" smtClean="0"/>
              <a:t> mod n = b </a:t>
            </a:r>
            <a:r>
              <a:rPr lang="zh-CN" altLang="en-US" dirty="0" smtClean="0"/>
              <a:t>在</a:t>
            </a:r>
            <a:r>
              <a:rPr lang="en-US" altLang="zh-CN" dirty="0" smtClean="0"/>
              <a:t>[1, n-1]</a:t>
            </a:r>
            <a:r>
              <a:rPr lang="zh-CN" altLang="en-US" dirty="0" smtClean="0"/>
              <a:t>中有一个解，则</a:t>
            </a:r>
            <a:r>
              <a:rPr lang="en-US" altLang="zh-CN" dirty="0" smtClean="0"/>
              <a:t>n|(ax-b)</a:t>
            </a:r>
            <a:r>
              <a:rPr lang="zh-CN" altLang="en-US" dirty="0" smtClean="0"/>
              <a:t>。</a:t>
            </a:r>
            <a:r>
              <a:rPr lang="en-US" altLang="zh-CN" dirty="0" smtClean="0"/>
              <a:t/>
            </a:r>
            <a:br>
              <a:rPr lang="en-US" altLang="zh-CN" dirty="0" smtClean="0"/>
            </a:br>
            <a:r>
              <a:rPr lang="zh-CN" altLang="en-US" dirty="0" smtClean="0"/>
              <a:t>因为</a:t>
            </a:r>
            <a:r>
              <a:rPr lang="en-US" altLang="zh-CN" dirty="0" err="1" smtClean="0"/>
              <a:t>g|n</a:t>
            </a:r>
            <a:r>
              <a:rPr lang="zh-CN" altLang="en-US" dirty="0" smtClean="0"/>
              <a:t>，</a:t>
            </a:r>
            <a:r>
              <a:rPr lang="en-US" altLang="zh-CN" dirty="0" err="1" smtClean="0"/>
              <a:t>g|ax</a:t>
            </a:r>
            <a:r>
              <a:rPr lang="zh-CN" altLang="en-US" dirty="0" smtClean="0"/>
              <a:t>，则</a:t>
            </a:r>
            <a:r>
              <a:rPr lang="en-US" altLang="zh-CN" dirty="0" err="1" smtClean="0"/>
              <a:t>g|b</a:t>
            </a:r>
            <a:r>
              <a:rPr lang="zh-CN" altLang="en-US" dirty="0" smtClean="0"/>
              <a:t>一定成立。否则等式无解。</a:t>
            </a:r>
            <a:endParaRPr lang="en-US" altLang="zh-CN" dirty="0" smtClean="0"/>
          </a:p>
          <a:p>
            <a:pPr lvl="1" algn="l"/>
            <a:endParaRPr lang="en-US" altLang="zh-CN" dirty="0" smtClean="0"/>
          </a:p>
          <a:p>
            <a:pPr lvl="1" algn="l"/>
            <a:r>
              <a:rPr lang="en-US" altLang="zh-CN" dirty="0" err="1" smtClean="0"/>
              <a:t>gcd</a:t>
            </a:r>
            <a:r>
              <a:rPr lang="en-US" altLang="zh-CN" dirty="0" smtClean="0"/>
              <a:t>(a/</a:t>
            </a:r>
            <a:r>
              <a:rPr lang="en-US" altLang="zh-CN" dirty="0" err="1" smtClean="0"/>
              <a:t>g,n</a:t>
            </a:r>
            <a:r>
              <a:rPr lang="en-US" altLang="zh-CN" dirty="0" smtClean="0"/>
              <a:t>/g)=1, </a:t>
            </a:r>
            <a:r>
              <a:rPr lang="zh-CN" altLang="en-US" dirty="0" smtClean="0"/>
              <a:t>即等式</a:t>
            </a:r>
            <a:r>
              <a:rPr lang="en-US" altLang="zh-CN" dirty="0" smtClean="0"/>
              <a:t>(</a:t>
            </a:r>
            <a:r>
              <a:rPr lang="en-US" altLang="zh-CN" dirty="0" err="1" smtClean="0"/>
              <a:t>a/g</a:t>
            </a:r>
            <a:r>
              <a:rPr lang="en-US" altLang="zh-CN" dirty="0" smtClean="0"/>
              <a:t>)x mod (n/g)=1</a:t>
            </a:r>
            <a:r>
              <a:rPr lang="zh-CN" altLang="en-US" dirty="0" smtClean="0"/>
              <a:t>有唯一的解</a:t>
            </a:r>
            <a:r>
              <a:rPr lang="en-US" altLang="zh-CN" dirty="0" smtClean="0"/>
              <a:t>x</a:t>
            </a:r>
            <a:r>
              <a:rPr lang="en-US" altLang="zh-CN" baseline="-25000" dirty="0" smtClean="0"/>
              <a:t>0</a:t>
            </a:r>
            <a:r>
              <a:rPr lang="zh-CN" altLang="en-US" dirty="0" smtClean="0"/>
              <a:t>：</a:t>
            </a:r>
            <a:r>
              <a:rPr lang="en-US" altLang="zh-CN" dirty="0" smtClean="0"/>
              <a:t/>
            </a:r>
            <a:br>
              <a:rPr lang="en-US" altLang="zh-CN" dirty="0" smtClean="0"/>
            </a:br>
            <a:r>
              <a:rPr lang="en-US" altLang="zh-CN" dirty="0" smtClean="0"/>
              <a:t>x</a:t>
            </a:r>
            <a:r>
              <a:rPr lang="en-US" altLang="zh-CN" baseline="-25000" dirty="0" smtClean="0"/>
              <a:t>0</a:t>
            </a:r>
            <a:r>
              <a:rPr lang="en-US" altLang="zh-CN" dirty="0" smtClean="0"/>
              <a:t>∈[1,(n/g)-1]</a:t>
            </a:r>
          </a:p>
          <a:p>
            <a:pPr lvl="1" algn="l"/>
            <a:endParaRPr lang="en-US" altLang="zh-CN" dirty="0" smtClean="0"/>
          </a:p>
          <a:p>
            <a:pPr lvl="1" algn="l"/>
            <a:r>
              <a:rPr lang="zh-CN" altLang="en-US" dirty="0" smtClean="0"/>
              <a:t>则</a:t>
            </a:r>
            <a:r>
              <a:rPr lang="en-US" altLang="zh-CN" dirty="0" smtClean="0"/>
              <a:t>(a/g)x mod (n/g)=(b/g)</a:t>
            </a:r>
            <a:r>
              <a:rPr lang="zh-CN" altLang="en-US" dirty="0" smtClean="0"/>
              <a:t>在</a:t>
            </a:r>
            <a:r>
              <a:rPr lang="en-US" altLang="zh-CN" dirty="0" smtClean="0"/>
              <a:t>[1,(n/g)-1]</a:t>
            </a:r>
            <a:r>
              <a:rPr lang="zh-CN" altLang="en-US" dirty="0" smtClean="0"/>
              <a:t>中的一个解是</a:t>
            </a:r>
            <a:r>
              <a:rPr lang="en-US" altLang="zh-CN" dirty="0" smtClean="0"/>
              <a:t/>
            </a:r>
            <a:br>
              <a:rPr lang="en-US" altLang="zh-CN" dirty="0" smtClean="0"/>
            </a:br>
            <a:r>
              <a:rPr lang="en-US" altLang="zh-CN" dirty="0" smtClean="0"/>
              <a:t>x</a:t>
            </a:r>
            <a:r>
              <a:rPr lang="en-US" altLang="zh-CN" baseline="-25000" dirty="0" smtClean="0"/>
              <a:t>1</a:t>
            </a:r>
            <a:r>
              <a:rPr lang="en-US" altLang="zh-CN" dirty="0" smtClean="0"/>
              <a:t>=(b/g)x</a:t>
            </a:r>
            <a:r>
              <a:rPr lang="en-US" altLang="zh-CN" baseline="-25000" dirty="0" smtClean="0"/>
              <a:t>0</a:t>
            </a:r>
            <a:r>
              <a:rPr lang="en-US" altLang="zh-CN" dirty="0" smtClean="0"/>
              <a:t> mod (n/g)</a:t>
            </a:r>
          </a:p>
          <a:p>
            <a:pPr lvl="1" algn="l"/>
            <a:endParaRPr lang="en-US" altLang="zh-CN" dirty="0" smtClean="0"/>
          </a:p>
          <a:p>
            <a:pPr lvl="1" algn="l"/>
            <a:r>
              <a:rPr lang="zh-CN" altLang="en-US" dirty="0" smtClean="0"/>
              <a:t>上式被</a:t>
            </a:r>
            <a:r>
              <a:rPr lang="en-US" altLang="zh-CN" dirty="0" smtClean="0"/>
              <a:t>g</a:t>
            </a:r>
            <a:r>
              <a:rPr lang="zh-CN" altLang="en-US" dirty="0" smtClean="0"/>
              <a:t>乘，即</a:t>
            </a:r>
            <a:r>
              <a:rPr lang="en-US" altLang="zh-CN" dirty="0" smtClean="0"/>
              <a:t>x</a:t>
            </a:r>
            <a:r>
              <a:rPr lang="en-US" altLang="zh-CN" baseline="-25000" dirty="0" smtClean="0"/>
              <a:t>1</a:t>
            </a:r>
            <a:r>
              <a:rPr lang="zh-CN" altLang="en-US" dirty="0" smtClean="0"/>
              <a:t>是</a:t>
            </a:r>
            <a:r>
              <a:rPr lang="en-US" altLang="zh-CN" dirty="0" smtClean="0"/>
              <a:t>ax mod n =b</a:t>
            </a:r>
            <a:r>
              <a:rPr lang="zh-CN" altLang="en-US" dirty="0" smtClean="0"/>
              <a:t>的一个解。</a:t>
            </a:r>
            <a:endParaRPr lang="en-US" altLang="zh-CN" dirty="0" smtClean="0"/>
          </a:p>
          <a:p>
            <a:pPr lvl="1" algn="l"/>
            <a:r>
              <a:rPr lang="zh-CN" altLang="en-US" dirty="0" smtClean="0"/>
              <a:t>对任何</a:t>
            </a:r>
            <a:r>
              <a:rPr lang="en-US" altLang="zh-CN" dirty="0" smtClean="0"/>
              <a:t>x∈[1, n-1], x=x</a:t>
            </a:r>
            <a:r>
              <a:rPr lang="en-US" altLang="zh-CN" baseline="-25000" dirty="0" smtClean="0"/>
              <a:t>1</a:t>
            </a:r>
            <a:r>
              <a:rPr lang="en-US" altLang="zh-CN" dirty="0" smtClean="0"/>
              <a:t> mod (n/g)</a:t>
            </a:r>
            <a:r>
              <a:rPr lang="zh-CN" altLang="en-US" dirty="0" smtClean="0"/>
              <a:t>都是</a:t>
            </a:r>
            <a:r>
              <a:rPr lang="en-US" altLang="zh-CN" dirty="0" smtClean="0"/>
              <a:t>ax mod n =b</a:t>
            </a:r>
            <a:r>
              <a:rPr lang="zh-CN" altLang="en-US" dirty="0" smtClean="0"/>
              <a:t>的解。</a:t>
            </a:r>
            <a:endParaRPr lang="en-US" altLang="zh-CN" dirty="0" smtClean="0"/>
          </a:p>
          <a:p>
            <a:pPr lvl="1" algn="l"/>
            <a:endParaRPr lang="en-US" altLang="zh-CN" dirty="0" smtClean="0"/>
          </a:p>
          <a:p>
            <a:pPr lvl="1" algn="l"/>
            <a:r>
              <a:rPr lang="zh-CN" altLang="en-US" dirty="0" smtClean="0"/>
              <a:t>所有解由下式给出：</a:t>
            </a:r>
            <a:r>
              <a:rPr lang="en-US" altLang="zh-CN" dirty="0" smtClean="0"/>
              <a:t>x = x</a:t>
            </a:r>
            <a:r>
              <a:rPr lang="en-US" altLang="zh-CN" baseline="-25000" dirty="0" smtClean="0"/>
              <a:t>1</a:t>
            </a:r>
            <a:r>
              <a:rPr lang="en-US" altLang="zh-CN" dirty="0" smtClean="0"/>
              <a:t> + t(n/g)</a:t>
            </a:r>
            <a:r>
              <a:rPr lang="zh-CN" altLang="en-US" dirty="0" smtClean="0"/>
              <a:t>，</a:t>
            </a:r>
            <a:r>
              <a:rPr lang="en-US" altLang="zh-CN" dirty="0" smtClean="0"/>
              <a:t>t=0,1,…,g-1</a:t>
            </a:r>
            <a:endParaRPr lang="en-US" altLang="zh-CN" sz="20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36</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8" name="流程图: 可选过程 7">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9" name="流程图: 可选过程 8">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0" name="流程图: 可选过程 9">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501504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normAutofit/>
          </a:bodyPr>
          <a:lstStyle/>
          <a:p>
            <a:pPr>
              <a:lnSpc>
                <a:spcPct val="110000"/>
              </a:lnSpc>
              <a:buNone/>
            </a:pPr>
            <a:r>
              <a:rPr lang="zh-CN" altLang="en-US" dirty="0" smtClean="0"/>
              <a:t>例：</a:t>
            </a:r>
            <a:r>
              <a:rPr lang="en-US" altLang="zh-CN" dirty="0" smtClean="0"/>
              <a:t>6x mod 10=4</a:t>
            </a:r>
          </a:p>
          <a:p>
            <a:pPr>
              <a:lnSpc>
                <a:spcPct val="110000"/>
              </a:lnSpc>
              <a:buNone/>
            </a:pPr>
            <a:r>
              <a:rPr lang="zh-CN" altLang="en-US" dirty="0" smtClean="0"/>
              <a:t>解：</a:t>
            </a:r>
            <a:endParaRPr lang="en-US" altLang="zh-CN" dirty="0" smtClean="0"/>
          </a:p>
          <a:p>
            <a:pPr>
              <a:lnSpc>
                <a:spcPct val="110000"/>
              </a:lnSpc>
            </a:pPr>
            <a:r>
              <a:rPr lang="en-US" altLang="zh-CN" dirty="0" smtClean="0"/>
              <a:t>g=</a:t>
            </a:r>
            <a:r>
              <a:rPr lang="en-US" altLang="zh-CN" dirty="0" err="1" smtClean="0"/>
              <a:t>gcd</a:t>
            </a:r>
            <a:r>
              <a:rPr lang="en-US" altLang="zh-CN" dirty="0" smtClean="0"/>
              <a:t>(6,10)=2</a:t>
            </a:r>
            <a:r>
              <a:rPr lang="zh-CN" altLang="en-US" dirty="0" smtClean="0"/>
              <a:t>，</a:t>
            </a:r>
            <a:r>
              <a:rPr lang="en-US" altLang="zh-CN" dirty="0" smtClean="0"/>
              <a:t>2|4</a:t>
            </a:r>
            <a:r>
              <a:rPr lang="zh-CN" altLang="en-US" dirty="0" smtClean="0"/>
              <a:t>，应该有两个解</a:t>
            </a:r>
            <a:endParaRPr lang="en-US" altLang="zh-CN" dirty="0" smtClean="0"/>
          </a:p>
          <a:p>
            <a:pPr algn="l">
              <a:lnSpc>
                <a:spcPct val="110000"/>
              </a:lnSpc>
            </a:pPr>
            <a:r>
              <a:rPr lang="zh-CN" altLang="en-US" dirty="0" smtClean="0"/>
              <a:t>先求</a:t>
            </a:r>
            <a:r>
              <a:rPr lang="sv-SE" altLang="zh-CN" dirty="0" smtClean="0"/>
              <a:t>x</a:t>
            </a:r>
            <a:r>
              <a:rPr lang="sv-SE" altLang="zh-CN" baseline="-25000" dirty="0" smtClean="0"/>
              <a:t>0</a:t>
            </a:r>
            <a:r>
              <a:rPr lang="zh-CN" altLang="en-US" dirty="0" smtClean="0"/>
              <a:t>：</a:t>
            </a:r>
            <a:r>
              <a:rPr lang="sv-SE" altLang="zh-CN" dirty="0" smtClean="0"/>
              <a:t>(a/g)x mod (n/g)=1</a:t>
            </a:r>
            <a:br>
              <a:rPr lang="sv-SE" altLang="zh-CN" dirty="0" smtClean="0"/>
            </a:br>
            <a:r>
              <a:rPr lang="sv-SE" altLang="zh-CN" dirty="0" smtClean="0"/>
              <a:t>		</a:t>
            </a:r>
            <a:r>
              <a:rPr lang="sv-SE" altLang="zh-CN" dirty="0" smtClean="0">
                <a:sym typeface="Symbol"/>
              </a:rPr>
              <a:t> </a:t>
            </a:r>
            <a:r>
              <a:rPr lang="sv-SE" altLang="zh-CN" dirty="0" smtClean="0"/>
              <a:t>3x mod 5=1, x</a:t>
            </a:r>
            <a:r>
              <a:rPr lang="sv-SE" altLang="zh-CN" baseline="-25000" dirty="0" smtClean="0"/>
              <a:t>0</a:t>
            </a:r>
            <a:r>
              <a:rPr lang="sv-SE" altLang="zh-CN" dirty="0" smtClean="0"/>
              <a:t>=2</a:t>
            </a:r>
            <a:endParaRPr lang="en-US" altLang="zh-CN" dirty="0" smtClean="0"/>
          </a:p>
          <a:p>
            <a:pPr algn="l">
              <a:lnSpc>
                <a:spcPct val="110000"/>
              </a:lnSpc>
            </a:pPr>
            <a:r>
              <a:rPr lang="zh-CN" altLang="en-US" dirty="0" smtClean="0"/>
              <a:t>根据</a:t>
            </a:r>
            <a:r>
              <a:rPr lang="sv-SE" altLang="zh-CN" dirty="0" smtClean="0"/>
              <a:t>x=[( b/g)x</a:t>
            </a:r>
            <a:r>
              <a:rPr lang="sv-SE" altLang="zh-CN" baseline="-25000" dirty="0" smtClean="0"/>
              <a:t>0</a:t>
            </a:r>
            <a:r>
              <a:rPr lang="sv-SE" altLang="zh-CN" dirty="0" smtClean="0"/>
              <a:t> + t(n/g)] mod n</a:t>
            </a:r>
            <a:r>
              <a:rPr lang="zh-CN" altLang="sv-SE" dirty="0" smtClean="0"/>
              <a:t>，</a:t>
            </a:r>
            <a:r>
              <a:rPr lang="sv-SE" altLang="zh-CN" dirty="0" smtClean="0"/>
              <a:t>t=0,1,…,g-1</a:t>
            </a:r>
            <a:br>
              <a:rPr lang="sv-SE" altLang="zh-CN" dirty="0" smtClean="0"/>
            </a:br>
            <a:r>
              <a:rPr lang="sv-SE" altLang="zh-CN" dirty="0" smtClean="0"/>
              <a:t>	  </a:t>
            </a:r>
            <a:r>
              <a:rPr lang="en-US" altLang="zh-CN" dirty="0" smtClean="0"/>
              <a:t>=</a:t>
            </a:r>
            <a:r>
              <a:rPr lang="sv-SE" altLang="zh-CN" dirty="0" smtClean="0"/>
              <a:t>[2x</a:t>
            </a:r>
            <a:r>
              <a:rPr lang="sv-SE" altLang="zh-CN" baseline="-25000" dirty="0" smtClean="0"/>
              <a:t>0</a:t>
            </a:r>
            <a:r>
              <a:rPr lang="sv-SE" altLang="zh-CN" dirty="0" smtClean="0"/>
              <a:t> + 5t] mod 10</a:t>
            </a:r>
            <a:r>
              <a:rPr lang="zh-CN" altLang="sv-SE" dirty="0" smtClean="0"/>
              <a:t>，</a:t>
            </a:r>
            <a:r>
              <a:rPr lang="sv-SE" altLang="zh-CN" dirty="0" smtClean="0"/>
              <a:t>t=0,1,…,g-1</a:t>
            </a:r>
            <a:br>
              <a:rPr lang="sv-SE" altLang="zh-CN" dirty="0" smtClean="0"/>
            </a:br>
            <a:r>
              <a:rPr lang="sv-SE" altLang="zh-CN" dirty="0" smtClean="0"/>
              <a:t>	  </a:t>
            </a:r>
            <a:r>
              <a:rPr lang="en-US" altLang="zh-CN" dirty="0" smtClean="0"/>
              <a:t>=</a:t>
            </a:r>
            <a:r>
              <a:rPr lang="sv-SE" altLang="zh-CN" dirty="0" smtClean="0"/>
              <a:t>[4 + 5t] mod 10</a:t>
            </a:r>
            <a:r>
              <a:rPr lang="zh-CN" altLang="sv-SE" dirty="0" smtClean="0"/>
              <a:t>，</a:t>
            </a:r>
            <a:r>
              <a:rPr lang="sv-SE" altLang="zh-CN" dirty="0" smtClean="0"/>
              <a:t>t=0,1,…,g-1</a:t>
            </a:r>
          </a:p>
          <a:p>
            <a:pPr algn="l">
              <a:lnSpc>
                <a:spcPct val="110000"/>
              </a:lnSpc>
            </a:pPr>
            <a:r>
              <a:rPr lang="zh-CN" altLang="en-US" dirty="0" smtClean="0"/>
              <a:t>则</a:t>
            </a:r>
            <a:endParaRPr lang="sv-SE" altLang="zh-CN" dirty="0" smtClean="0"/>
          </a:p>
          <a:p>
            <a:pPr>
              <a:lnSpc>
                <a:spcPct val="110000"/>
              </a:lnSpc>
              <a:buNone/>
            </a:pPr>
            <a:r>
              <a:rPr lang="sv-SE" altLang="zh-CN" dirty="0" smtClean="0"/>
              <a:t>    x=4, t=0</a:t>
            </a:r>
            <a:r>
              <a:rPr lang="zh-CN" altLang="en-US" dirty="0" smtClean="0"/>
              <a:t>；</a:t>
            </a:r>
            <a:r>
              <a:rPr lang="sv-SE" altLang="zh-CN" dirty="0"/>
              <a:t> </a:t>
            </a:r>
            <a:r>
              <a:rPr lang="sv-SE" altLang="zh-CN" dirty="0" smtClean="0"/>
              <a:t>x=9, t=1</a:t>
            </a:r>
            <a:endParaRPr lang="zh-CN" altLang="en-US"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37</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3294689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solidFill>
                  <a:srgbClr val="FF0000"/>
                </a:solidFill>
              </a:rPr>
              <a:t>令</a:t>
            </a:r>
            <a:r>
              <a:rPr lang="en-US" altLang="zh-CN" dirty="0" smtClean="0">
                <a:solidFill>
                  <a:srgbClr val="FF0000"/>
                </a:solidFill>
              </a:rPr>
              <a:t>n=d</a:t>
            </a:r>
            <a:r>
              <a:rPr lang="en-US" altLang="zh-CN" baseline="-25000" dirty="0" smtClean="0">
                <a:solidFill>
                  <a:srgbClr val="FF0000"/>
                </a:solidFill>
              </a:rPr>
              <a:t>1</a:t>
            </a:r>
            <a:r>
              <a:rPr lang="en-US" altLang="zh-CN" dirty="0" smtClean="0">
                <a:solidFill>
                  <a:srgbClr val="FF0000"/>
                </a:solidFill>
              </a:rPr>
              <a:t>d</a:t>
            </a:r>
            <a:r>
              <a:rPr lang="en-US" altLang="zh-CN" baseline="-25000" dirty="0" smtClean="0">
                <a:solidFill>
                  <a:srgbClr val="FF0000"/>
                </a:solidFill>
              </a:rPr>
              <a:t>2</a:t>
            </a:r>
            <a:r>
              <a:rPr lang="en-US" altLang="zh-CN" dirty="0" smtClean="0">
                <a:solidFill>
                  <a:srgbClr val="FF0000"/>
                </a:solidFill>
              </a:rPr>
              <a:t>…</a:t>
            </a:r>
            <a:r>
              <a:rPr lang="en-US" altLang="zh-CN" dirty="0" err="1" smtClean="0">
                <a:solidFill>
                  <a:srgbClr val="FF0000"/>
                </a:solidFill>
              </a:rPr>
              <a:t>d</a:t>
            </a:r>
            <a:r>
              <a:rPr lang="en-US" altLang="zh-CN" baseline="-25000" dirty="0" err="1" smtClean="0">
                <a:solidFill>
                  <a:srgbClr val="FF0000"/>
                </a:solidFill>
              </a:rPr>
              <a:t>t</a:t>
            </a:r>
            <a:r>
              <a:rPr lang="zh-CN" altLang="en-US" dirty="0" smtClean="0">
                <a:solidFill>
                  <a:srgbClr val="FF0000"/>
                </a:solidFill>
              </a:rPr>
              <a:t>，</a:t>
            </a:r>
            <a:r>
              <a:rPr lang="en-US" altLang="zh-CN" dirty="0">
                <a:solidFill>
                  <a:srgbClr val="FF0000"/>
                </a:solidFill>
              </a:rPr>
              <a:t>d</a:t>
            </a:r>
            <a:r>
              <a:rPr lang="en-US" altLang="zh-CN" baseline="-25000" dirty="0">
                <a:solidFill>
                  <a:srgbClr val="FF0000"/>
                </a:solidFill>
              </a:rPr>
              <a:t>i</a:t>
            </a:r>
            <a:r>
              <a:rPr lang="zh-CN" altLang="en-US" dirty="0">
                <a:solidFill>
                  <a:srgbClr val="FF0000"/>
                </a:solidFill>
              </a:rPr>
              <a:t>两两互素，则</a:t>
            </a:r>
            <a:r>
              <a:rPr lang="en-US" altLang="zh-CN" dirty="0" smtClean="0">
                <a:solidFill>
                  <a:srgbClr val="FF0000"/>
                </a:solidFill>
              </a:rPr>
              <a:t>f(x) mod n=0</a:t>
            </a:r>
            <a:r>
              <a:rPr lang="zh-CN" altLang="en-US" dirty="0" smtClean="0">
                <a:solidFill>
                  <a:srgbClr val="FF0000"/>
                </a:solidFill>
              </a:rPr>
              <a:t>，当且仅当</a:t>
            </a:r>
            <a:r>
              <a:rPr lang="en-US" altLang="zh-CN" dirty="0" smtClean="0">
                <a:solidFill>
                  <a:srgbClr val="FF0000"/>
                </a:solidFill>
              </a:rPr>
              <a:t>f(x) mod d</a:t>
            </a:r>
            <a:r>
              <a:rPr lang="en-US" altLang="zh-CN" baseline="-25000" dirty="0" smtClean="0">
                <a:solidFill>
                  <a:srgbClr val="FF0000"/>
                </a:solidFill>
              </a:rPr>
              <a:t>i</a:t>
            </a:r>
            <a:r>
              <a:rPr lang="en-US" altLang="zh-CN" dirty="0" smtClean="0">
                <a:solidFill>
                  <a:srgbClr val="FF0000"/>
                </a:solidFill>
              </a:rPr>
              <a:t>=0</a:t>
            </a:r>
            <a:r>
              <a:rPr lang="zh-CN" altLang="en-US" dirty="0">
                <a:solidFill>
                  <a:srgbClr val="FF0000"/>
                </a:solidFill>
              </a:rPr>
              <a:t> </a:t>
            </a:r>
            <a:r>
              <a:rPr lang="en-US" altLang="zh-CN" dirty="0" smtClean="0">
                <a:solidFill>
                  <a:srgbClr val="FF0000"/>
                </a:solidFill>
              </a:rPr>
              <a:t>(1≤i≤t)</a:t>
            </a:r>
          </a:p>
          <a:p>
            <a:pPr>
              <a:buNone/>
            </a:pPr>
            <a:endParaRPr lang="en-US" altLang="zh-CN" dirty="0" smtClean="0"/>
          </a:p>
          <a:p>
            <a:r>
              <a:rPr lang="zh-CN" altLang="en-US" dirty="0" smtClean="0"/>
              <a:t>解决</a:t>
            </a:r>
            <a:r>
              <a:rPr lang="en-US" altLang="zh-CN" dirty="0" smtClean="0"/>
              <a:t>ax mod n=b</a:t>
            </a:r>
            <a:r>
              <a:rPr lang="zh-CN" altLang="en-US" dirty="0" smtClean="0"/>
              <a:t>的问题：</a:t>
            </a:r>
          </a:p>
          <a:p>
            <a:pPr lvl="1"/>
            <a:r>
              <a:rPr lang="zh-CN" altLang="en-US" dirty="0" smtClean="0"/>
              <a:t>等价于为联立方程组</a:t>
            </a:r>
            <a:r>
              <a:rPr lang="en-US" altLang="zh-CN" dirty="0" smtClean="0"/>
              <a:t>(ax-b) mod </a:t>
            </a:r>
            <a:r>
              <a:rPr lang="en-US" altLang="zh-CN" dirty="0" err="1" smtClean="0"/>
              <a:t>d</a:t>
            </a:r>
            <a:r>
              <a:rPr lang="en-US" altLang="zh-CN" baseline="-25000" dirty="0" err="1" smtClean="0"/>
              <a:t>i</a:t>
            </a:r>
            <a:r>
              <a:rPr lang="en-US" altLang="zh-CN" dirty="0" smtClean="0"/>
              <a:t>=0</a:t>
            </a:r>
            <a:r>
              <a:rPr lang="zh-CN" altLang="en-US" dirty="0" smtClean="0"/>
              <a:t>找一个公共解，即</a:t>
            </a:r>
            <a:r>
              <a:rPr lang="en-US" altLang="zh-CN" dirty="0" smtClean="0"/>
              <a:t>ax mod </a:t>
            </a:r>
            <a:r>
              <a:rPr lang="en-US" altLang="zh-CN" dirty="0" err="1" smtClean="0"/>
              <a:t>d</a:t>
            </a:r>
            <a:r>
              <a:rPr lang="en-US" altLang="zh-CN" baseline="-25000" dirty="0" err="1" smtClean="0"/>
              <a:t>i</a:t>
            </a:r>
            <a:r>
              <a:rPr lang="en-US" altLang="zh-CN" dirty="0" smtClean="0"/>
              <a:t>=b mod </a:t>
            </a:r>
            <a:r>
              <a:rPr lang="en-US" altLang="zh-CN" dirty="0" err="1" smtClean="0"/>
              <a:t>d</a:t>
            </a:r>
            <a:r>
              <a:rPr lang="en-US" altLang="zh-CN" baseline="-25000" dirty="0" err="1" smtClean="0"/>
              <a:t>i</a:t>
            </a:r>
            <a:r>
              <a:rPr lang="en-US" altLang="zh-CN" dirty="0" smtClean="0"/>
              <a:t> (1≤i≤t)</a:t>
            </a:r>
          </a:p>
          <a:p>
            <a:pPr lvl="1"/>
            <a:endParaRPr lang="en-US" altLang="zh-CN" dirty="0" smtClean="0"/>
          </a:p>
          <a:p>
            <a:pPr lvl="1"/>
            <a:r>
              <a:rPr lang="zh-CN" altLang="en-US" dirty="0" smtClean="0"/>
              <a:t>从一组独立解</a:t>
            </a:r>
            <a:r>
              <a:rPr lang="en-US" altLang="zh-CN" dirty="0" smtClean="0"/>
              <a:t>x</a:t>
            </a:r>
            <a:r>
              <a:rPr lang="en-US" altLang="zh-CN" baseline="-25000" dirty="0" smtClean="0"/>
              <a:t>1</a:t>
            </a:r>
            <a:r>
              <a:rPr lang="en-US" altLang="zh-CN" dirty="0" smtClean="0"/>
              <a:t>,…,</a:t>
            </a:r>
            <a:r>
              <a:rPr lang="en-US" altLang="zh-CN" dirty="0" err="1" smtClean="0"/>
              <a:t>x</a:t>
            </a:r>
            <a:r>
              <a:rPr lang="en-US" altLang="zh-CN" baseline="-25000" dirty="0" err="1" smtClean="0"/>
              <a:t>t</a:t>
            </a:r>
            <a:r>
              <a:rPr lang="en-US" altLang="zh-CN" dirty="0" smtClean="0"/>
              <a:t>(x</a:t>
            </a:r>
            <a:r>
              <a:rPr lang="en-US" altLang="zh-CN" baseline="-25000" dirty="0" smtClean="0"/>
              <a:t>i</a:t>
            </a:r>
            <a:r>
              <a:rPr lang="zh-CN" altLang="en-US" dirty="0" smtClean="0"/>
              <a:t>是</a:t>
            </a:r>
            <a:r>
              <a:rPr lang="en-US" altLang="zh-CN" dirty="0" smtClean="0"/>
              <a:t>f(x) mod </a:t>
            </a:r>
            <a:r>
              <a:rPr lang="en-US" altLang="zh-CN" dirty="0" err="1" smtClean="0"/>
              <a:t>d</a:t>
            </a:r>
            <a:r>
              <a:rPr lang="en-US" altLang="zh-CN" baseline="-25000" dirty="0" err="1" smtClean="0"/>
              <a:t>i</a:t>
            </a:r>
            <a:r>
              <a:rPr lang="en-US" altLang="zh-CN" dirty="0" smtClean="0"/>
              <a:t>=0</a:t>
            </a:r>
            <a:r>
              <a:rPr lang="zh-CN" altLang="en-US" dirty="0" smtClean="0"/>
              <a:t>的解</a:t>
            </a:r>
            <a:r>
              <a:rPr lang="en-US" altLang="zh-CN" dirty="0" smtClean="0"/>
              <a:t>)</a:t>
            </a:r>
            <a:r>
              <a:rPr lang="zh-CN" altLang="en-US" dirty="0" smtClean="0"/>
              <a:t>，为</a:t>
            </a:r>
            <a:r>
              <a:rPr lang="en-US" altLang="zh-CN" dirty="0" smtClean="0"/>
              <a:t>f(x) mod </a:t>
            </a:r>
            <a:r>
              <a:rPr lang="en-US" altLang="zh-CN" dirty="0" err="1" smtClean="0"/>
              <a:t>d</a:t>
            </a:r>
            <a:r>
              <a:rPr lang="en-US" altLang="zh-CN" baseline="-25000" dirty="0" err="1" smtClean="0"/>
              <a:t>i</a:t>
            </a:r>
            <a:r>
              <a:rPr lang="en-US" altLang="zh-CN" dirty="0" smtClean="0"/>
              <a:t>=0 </a:t>
            </a:r>
            <a:r>
              <a:rPr lang="zh-CN" altLang="en-US" dirty="0" smtClean="0"/>
              <a:t>构造一个公共解</a:t>
            </a:r>
            <a:r>
              <a:rPr lang="en-US" altLang="zh-CN" dirty="0" smtClean="0"/>
              <a:t>x</a:t>
            </a:r>
            <a:r>
              <a:rPr lang="zh-CN" altLang="en-US" dirty="0" smtClean="0"/>
              <a:t>，</a:t>
            </a:r>
            <a:r>
              <a:rPr lang="en-US" dirty="0" smtClean="0"/>
              <a:t>x</a:t>
            </a:r>
            <a:r>
              <a:rPr lang="zh-CN" altLang="en-US" dirty="0" smtClean="0"/>
              <a:t>就是</a:t>
            </a:r>
            <a:r>
              <a:rPr lang="en-US" dirty="0" smtClean="0"/>
              <a:t>f(x) mod n=0</a:t>
            </a:r>
            <a:r>
              <a:rPr lang="zh-CN" altLang="en-US" dirty="0" smtClean="0"/>
              <a:t>的解</a:t>
            </a:r>
            <a:endParaRPr lang="en-US" altLang="zh-CN" dirty="0" smtClean="0"/>
          </a:p>
          <a:p>
            <a:pPr lvl="2"/>
            <a:r>
              <a:rPr lang="zh-CN" altLang="en-US" dirty="0" smtClean="0"/>
              <a:t>若</a:t>
            </a:r>
            <a:r>
              <a:rPr lang="en-US" altLang="zh-CN" dirty="0" smtClean="0"/>
              <a:t>x</a:t>
            </a:r>
            <a:r>
              <a:rPr lang="zh-CN" altLang="en-US" dirty="0" smtClean="0"/>
              <a:t>是</a:t>
            </a:r>
            <a:r>
              <a:rPr lang="en-US" altLang="zh-CN" dirty="0" smtClean="0"/>
              <a:t>f(x) mod n=0</a:t>
            </a:r>
            <a:r>
              <a:rPr lang="zh-CN" altLang="en-US" dirty="0" smtClean="0"/>
              <a:t>的解</a:t>
            </a:r>
            <a:endParaRPr lang="en-US" altLang="zh-CN" dirty="0" smtClean="0"/>
          </a:p>
          <a:p>
            <a:pPr lvl="2"/>
            <a:r>
              <a:rPr lang="zh-CN" altLang="en-US" dirty="0" smtClean="0"/>
              <a:t>令</a:t>
            </a:r>
            <a:r>
              <a:rPr lang="en-US" altLang="zh-CN" dirty="0" smtClean="0"/>
              <a:t>x</a:t>
            </a:r>
            <a:r>
              <a:rPr lang="en-US" altLang="zh-CN" baseline="-25000" dirty="0" smtClean="0"/>
              <a:t>i</a:t>
            </a:r>
            <a:r>
              <a:rPr lang="zh-CN" altLang="en-US" dirty="0" smtClean="0"/>
              <a:t> </a:t>
            </a:r>
            <a:r>
              <a:rPr lang="en-US" altLang="zh-CN" dirty="0" smtClean="0"/>
              <a:t>= x mod </a:t>
            </a:r>
            <a:r>
              <a:rPr lang="en-US" altLang="zh-CN" dirty="0" err="1" smtClean="0"/>
              <a:t>d</a:t>
            </a:r>
            <a:r>
              <a:rPr lang="en-US" altLang="zh-CN" baseline="-25000" dirty="0" err="1" smtClean="0"/>
              <a:t>i</a:t>
            </a:r>
            <a:r>
              <a:rPr lang="zh-CN" altLang="en-US" dirty="0" smtClean="0"/>
              <a:t>，</a:t>
            </a:r>
            <a:r>
              <a:rPr lang="en-US" altLang="zh-CN" dirty="0" err="1" smtClean="0"/>
              <a:t>i</a:t>
            </a:r>
            <a:r>
              <a:rPr lang="en-US" altLang="zh-CN" dirty="0" smtClean="0"/>
              <a:t>=1,…,t</a:t>
            </a:r>
            <a:r>
              <a:rPr lang="zh-CN" altLang="en-US" dirty="0" smtClean="0"/>
              <a:t>，则</a:t>
            </a:r>
            <a:r>
              <a:rPr lang="en-US" altLang="zh-CN" dirty="0" smtClean="0"/>
              <a:t>f(x</a:t>
            </a:r>
            <a:r>
              <a:rPr lang="en-US" altLang="zh-CN" baseline="-25000" dirty="0" smtClean="0"/>
              <a:t>i</a:t>
            </a:r>
            <a:r>
              <a:rPr lang="en-US" altLang="zh-CN" dirty="0" smtClean="0"/>
              <a:t>) mod </a:t>
            </a:r>
            <a:r>
              <a:rPr lang="en-US" altLang="zh-CN" dirty="0" err="1" smtClean="0"/>
              <a:t>d</a:t>
            </a:r>
            <a:r>
              <a:rPr lang="en-US" altLang="zh-CN" baseline="-25000" dirty="0" err="1" smtClean="0"/>
              <a:t>i</a:t>
            </a:r>
            <a:r>
              <a:rPr lang="en-US" altLang="zh-CN" dirty="0" smtClean="0"/>
              <a:t>=0</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38</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589732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smtClean="0"/>
              <a:t>整数的</a:t>
            </a:r>
            <a:r>
              <a:rPr lang="en-US" altLang="zh-CN" dirty="0" smtClean="0"/>
              <a:t>CRT</a:t>
            </a:r>
            <a:r>
              <a:rPr lang="zh-CN" altLang="en-US" dirty="0" smtClean="0"/>
              <a:t>表示</a:t>
            </a:r>
            <a:endParaRPr lang="zh-CN" altLang="en-US" dirty="0"/>
          </a:p>
        </p:txBody>
      </p:sp>
      <p:sp>
        <p:nvSpPr>
          <p:cNvPr id="3" name="内容占位符 2"/>
          <p:cNvSpPr>
            <a:spLocks noGrp="1"/>
          </p:cNvSpPr>
          <p:nvPr>
            <p:ph idx="1"/>
          </p:nvPr>
        </p:nvSpPr>
        <p:spPr/>
        <p:txBody>
          <a:bodyPr>
            <a:noAutofit/>
          </a:bodyPr>
          <a:lstStyle/>
          <a:p>
            <a:r>
              <a:rPr lang="zh-CN" altLang="en-US" dirty="0" smtClean="0">
                <a:solidFill>
                  <a:srgbClr val="FF0000"/>
                </a:solidFill>
              </a:rPr>
              <a:t>某一范围内的整数可通过它对两两互素的整数取模所得的余数来重构</a:t>
            </a:r>
          </a:p>
          <a:p>
            <a:pPr lvl="1"/>
            <a:endParaRPr lang="en-US" altLang="zh-CN" dirty="0" smtClean="0"/>
          </a:p>
          <a:p>
            <a:r>
              <a:rPr lang="zh-CN" altLang="en-US" dirty="0" smtClean="0"/>
              <a:t>例：</a:t>
            </a:r>
            <a:r>
              <a:rPr lang="en-US" altLang="zh-CN" dirty="0" smtClean="0"/>
              <a:t>Z</a:t>
            </a:r>
            <a:r>
              <a:rPr lang="en-US" altLang="zh-CN" baseline="-25000" dirty="0" smtClean="0"/>
              <a:t>10</a:t>
            </a:r>
            <a:r>
              <a:rPr lang="en-US" altLang="zh-CN" dirty="0" smtClean="0"/>
              <a:t>=(0,1,…,9)</a:t>
            </a:r>
            <a:r>
              <a:rPr lang="zh-CN" altLang="en-US" dirty="0" smtClean="0"/>
              <a:t>，对</a:t>
            </a:r>
            <a:r>
              <a:rPr lang="en-US" altLang="zh-CN" dirty="0" smtClean="0"/>
              <a:t>2</a:t>
            </a:r>
            <a:r>
              <a:rPr lang="zh-CN" altLang="en-US" dirty="0" smtClean="0"/>
              <a:t>和</a:t>
            </a:r>
            <a:r>
              <a:rPr lang="en-US" altLang="zh-CN" dirty="0" smtClean="0"/>
              <a:t>5(10=2</a:t>
            </a:r>
            <a:r>
              <a:rPr lang="en-US" altLang="zh-CN" dirty="0" smtClean="0">
                <a:sym typeface="Symbol"/>
              </a:rPr>
              <a:t>5</a:t>
            </a:r>
            <a:r>
              <a:rPr lang="en-US" altLang="zh-CN" dirty="0" smtClean="0"/>
              <a:t>)</a:t>
            </a:r>
            <a:r>
              <a:rPr lang="zh-CN" altLang="en-US" dirty="0" smtClean="0"/>
              <a:t>取模重构</a:t>
            </a:r>
            <a:endParaRPr lang="en-US" altLang="zh-CN" dirty="0" smtClean="0"/>
          </a:p>
          <a:p>
            <a:pPr lvl="1"/>
            <a:r>
              <a:rPr lang="zh-CN" altLang="en-US" dirty="0" smtClean="0"/>
              <a:t>假设数</a:t>
            </a:r>
            <a:r>
              <a:rPr lang="en-US" altLang="zh-CN" dirty="0" smtClean="0"/>
              <a:t>x</a:t>
            </a:r>
            <a:r>
              <a:rPr lang="zh-CN" altLang="en-US" dirty="0" smtClean="0"/>
              <a:t>的余数</a:t>
            </a:r>
            <a:r>
              <a:rPr lang="en-US" altLang="zh-CN" dirty="0" smtClean="0"/>
              <a:t>r</a:t>
            </a:r>
            <a:r>
              <a:rPr lang="en-US" altLang="zh-CN" baseline="-25000" dirty="0" smtClean="0"/>
              <a:t>2</a:t>
            </a:r>
            <a:r>
              <a:rPr lang="en-US" altLang="zh-CN" dirty="0" smtClean="0"/>
              <a:t>=0</a:t>
            </a:r>
            <a:r>
              <a:rPr lang="zh-CN" altLang="en-US" dirty="0" smtClean="0"/>
              <a:t>且</a:t>
            </a:r>
            <a:r>
              <a:rPr lang="en-US" altLang="zh-CN" dirty="0" smtClean="0"/>
              <a:t>r</a:t>
            </a:r>
            <a:r>
              <a:rPr lang="en-US" altLang="zh-CN" baseline="-25000" dirty="0" smtClean="0"/>
              <a:t>5</a:t>
            </a:r>
            <a:r>
              <a:rPr lang="en-US" altLang="zh-CN" dirty="0" smtClean="0"/>
              <a:t>=3</a:t>
            </a:r>
            <a:r>
              <a:rPr lang="zh-CN" altLang="en-US" dirty="0" smtClean="0"/>
              <a:t>，则唯一解</a:t>
            </a:r>
            <a:r>
              <a:rPr lang="en-US" altLang="zh-CN" dirty="0" smtClean="0"/>
              <a:t>x=8.</a:t>
            </a:r>
          </a:p>
          <a:p>
            <a:pPr lvl="1"/>
            <a:endParaRPr lang="en-US" altLang="zh-CN" dirty="0" smtClean="0"/>
          </a:p>
          <a:p>
            <a:r>
              <a:rPr lang="zh-CN" altLang="en-US" dirty="0" smtClean="0"/>
              <a:t>整数的</a:t>
            </a:r>
            <a:r>
              <a:rPr lang="en-US" altLang="zh-CN" dirty="0" smtClean="0"/>
              <a:t>CRT</a:t>
            </a:r>
            <a:r>
              <a:rPr lang="zh-CN" altLang="en-US" dirty="0" smtClean="0"/>
              <a:t>表示形式：</a:t>
            </a:r>
            <a:endParaRPr lang="en-US" altLang="zh-CN" dirty="0" smtClean="0"/>
          </a:p>
          <a:p>
            <a:pPr lvl="1"/>
            <a:r>
              <a:rPr lang="en-US" altLang="zh-CN" dirty="0" smtClean="0"/>
              <a:t>M=m</a:t>
            </a:r>
            <a:r>
              <a:rPr lang="en-US" altLang="zh-CN" baseline="-25000" dirty="0" smtClean="0"/>
              <a:t>1</a:t>
            </a:r>
            <a:r>
              <a:rPr lang="en-US" altLang="zh-CN" dirty="0" smtClean="0"/>
              <a:t>×m</a:t>
            </a:r>
            <a:r>
              <a:rPr lang="en-US" altLang="zh-CN" baseline="-25000" dirty="0" smtClean="0"/>
              <a:t>2</a:t>
            </a:r>
            <a:r>
              <a:rPr lang="en-US" altLang="zh-CN" dirty="0" smtClean="0"/>
              <a:t>×…×</a:t>
            </a:r>
            <a:r>
              <a:rPr lang="en-US" altLang="zh-CN" dirty="0" err="1" smtClean="0"/>
              <a:t>m</a:t>
            </a:r>
            <a:r>
              <a:rPr lang="en-US" altLang="zh-CN" baseline="-25000" dirty="0" err="1" smtClean="0"/>
              <a:t>k</a:t>
            </a:r>
            <a:r>
              <a:rPr lang="zh-CN" altLang="en-US" dirty="0" smtClean="0"/>
              <a:t>，</a:t>
            </a:r>
            <a:r>
              <a:rPr lang="en-US" altLang="zh-CN" dirty="0" smtClean="0"/>
              <a:t>m</a:t>
            </a:r>
            <a:r>
              <a:rPr lang="en-US" altLang="zh-CN" baseline="-25000" dirty="0" smtClean="0"/>
              <a:t>i</a:t>
            </a:r>
            <a:r>
              <a:rPr lang="zh-CN" altLang="en-US" dirty="0" smtClean="0"/>
              <a:t>两两互素</a:t>
            </a:r>
            <a:endParaRPr lang="en-US" altLang="zh-CN" dirty="0" smtClean="0"/>
          </a:p>
          <a:p>
            <a:pPr lvl="1"/>
            <a:r>
              <a:rPr lang="en-US" altLang="zh-CN" sz="2400" dirty="0" smtClean="0"/>
              <a:t>Z</a:t>
            </a:r>
            <a:r>
              <a:rPr lang="en-US" altLang="zh-CN" sz="2400" baseline="-25000" dirty="0" smtClean="0"/>
              <a:t>M</a:t>
            </a:r>
            <a:r>
              <a:rPr lang="zh-CN" altLang="en-US" sz="2400" dirty="0" smtClean="0"/>
              <a:t>中任一整数</a:t>
            </a:r>
            <a:r>
              <a:rPr lang="en-US" altLang="zh-CN" sz="2400" dirty="0" smtClean="0"/>
              <a:t>A</a:t>
            </a:r>
            <a:r>
              <a:rPr lang="zh-CN" altLang="en-US" sz="2400" dirty="0" smtClean="0"/>
              <a:t>对应一个</a:t>
            </a:r>
            <a:r>
              <a:rPr lang="en-US" altLang="zh-CN" sz="2400" dirty="0" smtClean="0"/>
              <a:t>k</a:t>
            </a:r>
            <a:r>
              <a:rPr lang="zh-CN" altLang="en-US" sz="2400" dirty="0" smtClean="0"/>
              <a:t>元组，元素均在</a:t>
            </a:r>
            <a:r>
              <a:rPr lang="en-US" altLang="zh-CN" sz="2400" dirty="0" err="1" smtClean="0"/>
              <a:t>Z</a:t>
            </a:r>
            <a:r>
              <a:rPr lang="en-US" altLang="zh-CN" sz="2800" baseline="-15000" dirty="0" err="1" smtClean="0"/>
              <a:t>m</a:t>
            </a:r>
            <a:r>
              <a:rPr lang="en-US" altLang="zh-CN" sz="2400" baseline="-25000" dirty="0" err="1" smtClean="0"/>
              <a:t>i</a:t>
            </a:r>
            <a:r>
              <a:rPr lang="zh-CN" altLang="en-US" sz="2400" dirty="0" smtClean="0"/>
              <a:t>中，对应关系为</a:t>
            </a:r>
            <a:r>
              <a:rPr lang="en-US" altLang="zh-CN" sz="2400" dirty="0" smtClean="0"/>
              <a:t>A</a:t>
            </a:r>
            <a:r>
              <a:rPr lang="en-US" altLang="zh-CN" sz="2400" dirty="0" smtClean="0">
                <a:latin typeface="Monotype Corsiva" pitchFamily="66" charset="0"/>
              </a:rPr>
              <a:t>↔</a:t>
            </a:r>
            <a:r>
              <a:rPr lang="en-US" altLang="zh-CN" sz="2400" dirty="0" smtClean="0"/>
              <a:t>(a</a:t>
            </a:r>
            <a:r>
              <a:rPr lang="en-US" altLang="zh-CN" sz="2400" baseline="-25000" dirty="0" smtClean="0"/>
              <a:t>1</a:t>
            </a:r>
            <a:r>
              <a:rPr lang="en-US" altLang="zh-CN" sz="2400" dirty="0" smtClean="0"/>
              <a:t>,a</a:t>
            </a:r>
            <a:r>
              <a:rPr lang="en-US" altLang="zh-CN" sz="2400" baseline="-25000" dirty="0" smtClean="0"/>
              <a:t>2</a:t>
            </a:r>
            <a:r>
              <a:rPr lang="en-US" altLang="zh-CN" sz="2400" dirty="0" smtClean="0"/>
              <a:t>,…,</a:t>
            </a:r>
            <a:r>
              <a:rPr lang="en-US" altLang="zh-CN" sz="2400" dirty="0" err="1" smtClean="0"/>
              <a:t>a</a:t>
            </a:r>
            <a:r>
              <a:rPr lang="en-US" altLang="zh-CN" sz="2400" baseline="-25000" dirty="0" err="1" smtClean="0"/>
              <a:t>k</a:t>
            </a:r>
            <a:r>
              <a:rPr lang="en-US" altLang="zh-CN" sz="2400" dirty="0" smtClean="0"/>
              <a:t>), </a:t>
            </a:r>
            <a:r>
              <a:rPr lang="en-US" altLang="zh-CN" sz="2400" dirty="0" err="1" smtClean="0"/>
              <a:t>a</a:t>
            </a:r>
            <a:r>
              <a:rPr lang="en-US" altLang="zh-CN" sz="2400" baseline="-25000" dirty="0" err="1" smtClean="0"/>
              <a:t>i</a:t>
            </a:r>
            <a:r>
              <a:rPr lang="en-US" altLang="zh-CN" sz="2400" dirty="0" smtClean="0"/>
              <a:t> = A mod m</a:t>
            </a:r>
            <a:r>
              <a:rPr lang="en-US" altLang="zh-CN" sz="2400" baseline="-25000" dirty="0" smtClean="0"/>
              <a:t>i</a:t>
            </a:r>
            <a:r>
              <a:rPr lang="en-US" altLang="zh-CN" dirty="0" smtClean="0"/>
              <a:t>, 1≤i≤k</a:t>
            </a:r>
            <a:endParaRPr lang="en-US" altLang="zh-CN" sz="2400" baseline="-25000" dirty="0" smtClean="0"/>
          </a:p>
          <a:p>
            <a:pPr lvl="2"/>
            <a:r>
              <a:rPr lang="zh-CN" altLang="en-US" dirty="0"/>
              <a:t>将整数</a:t>
            </a:r>
            <a:r>
              <a:rPr lang="en-US" altLang="zh-CN" dirty="0"/>
              <a:t>A</a:t>
            </a:r>
            <a:r>
              <a:rPr lang="zh-CN" altLang="en-US" dirty="0"/>
              <a:t>映射为</a:t>
            </a:r>
            <a:r>
              <a:rPr lang="en-US" altLang="zh-CN" dirty="0"/>
              <a:t>k</a:t>
            </a:r>
            <a:r>
              <a:rPr lang="zh-CN" altLang="en-US" dirty="0"/>
              <a:t>维空间中的一个</a:t>
            </a:r>
            <a:r>
              <a:rPr lang="zh-CN" altLang="en-US" dirty="0" smtClean="0"/>
              <a:t>点</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39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302016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endParaRPr lang="zh-CN" altLang="en-US"/>
          </a:p>
        </p:txBody>
      </p:sp>
      <p:sp>
        <p:nvSpPr>
          <p:cNvPr id="8" name="内容占位符 7"/>
          <p:cNvSpPr>
            <a:spLocks noGrp="1"/>
          </p:cNvSpPr>
          <p:nvPr>
            <p:ph idx="1"/>
          </p:nvPr>
        </p:nvSpPr>
        <p:spPr/>
        <p:txBody>
          <a:bodyPr>
            <a:noAutofit/>
          </a:bodyPr>
          <a:lstStyle/>
          <a:p>
            <a:r>
              <a:rPr lang="zh-CN" altLang="en-US" dirty="0" smtClean="0"/>
              <a:t>对称密码体制的问题</a:t>
            </a:r>
          </a:p>
          <a:p>
            <a:pPr lvl="1"/>
            <a:r>
              <a:rPr lang="zh-CN" altLang="en-US" dirty="0" smtClean="0"/>
              <a:t>加密能力与解密能力是捆绑在一起的</a:t>
            </a:r>
            <a:endParaRPr lang="en-US" altLang="zh-CN" dirty="0" smtClean="0"/>
          </a:p>
          <a:p>
            <a:pPr lvl="2"/>
            <a:r>
              <a:rPr lang="zh-CN" altLang="en-US" dirty="0" smtClean="0"/>
              <a:t>能加密即能解密，能解密也能加密</a:t>
            </a:r>
            <a:endParaRPr lang="en-US" altLang="zh-CN" dirty="0" smtClean="0"/>
          </a:p>
          <a:p>
            <a:pPr lvl="2"/>
            <a:r>
              <a:rPr lang="zh-CN" altLang="en-US" dirty="0" smtClean="0"/>
              <a:t>不能</a:t>
            </a:r>
            <a:r>
              <a:rPr lang="zh-CN" altLang="en-US" dirty="0"/>
              <a:t>实现数字签名</a:t>
            </a:r>
            <a:endParaRPr lang="en-US" altLang="zh-CN" dirty="0"/>
          </a:p>
          <a:p>
            <a:pPr lvl="2"/>
            <a:endParaRPr lang="zh-CN" altLang="en-US" dirty="0" smtClean="0"/>
          </a:p>
          <a:p>
            <a:pPr lvl="1"/>
            <a:r>
              <a:rPr lang="zh-CN" altLang="en-US" dirty="0" smtClean="0"/>
              <a:t>密钥更换、传递和交换需要可靠信道，密钥分发困难</a:t>
            </a:r>
          </a:p>
          <a:p>
            <a:pPr lvl="1"/>
            <a:r>
              <a:rPr lang="zh-CN" altLang="en-US" dirty="0"/>
              <a:t>密钥管理困难</a:t>
            </a:r>
          </a:p>
          <a:p>
            <a:pPr lvl="2"/>
            <a:r>
              <a:rPr lang="zh-CN" altLang="en-US" dirty="0" smtClean="0"/>
              <a:t>如有</a:t>
            </a:r>
            <a:r>
              <a:rPr lang="en-US" altLang="zh-CN" dirty="0" smtClean="0"/>
              <a:t>N</a:t>
            </a:r>
            <a:r>
              <a:rPr lang="zh-CN" altLang="en-US" dirty="0" smtClean="0"/>
              <a:t>用户，则需要</a:t>
            </a:r>
            <a:r>
              <a:rPr lang="en-US" altLang="zh-CN" dirty="0" smtClean="0"/>
              <a:t>C=N(N-1)/2</a:t>
            </a:r>
            <a:r>
              <a:rPr lang="zh-CN" altLang="en-US" dirty="0" smtClean="0"/>
              <a:t>个密钥，</a:t>
            </a:r>
            <a:r>
              <a:rPr lang="en-US" altLang="zh-CN" dirty="0" smtClean="0"/>
              <a:t>N=1000</a:t>
            </a:r>
            <a:r>
              <a:rPr lang="zh-CN" altLang="en-US" dirty="0" smtClean="0"/>
              <a:t>时，</a:t>
            </a:r>
            <a:r>
              <a:rPr lang="en-US" altLang="zh-CN" dirty="0" smtClean="0"/>
              <a:t>C(1000,2)≈500000</a:t>
            </a:r>
          </a:p>
          <a:p>
            <a:pPr lvl="1"/>
            <a:endParaRPr lang="en-US" altLang="zh-CN" dirty="0" smtClean="0"/>
          </a:p>
          <a:p>
            <a:pPr lvl="1"/>
            <a:r>
              <a:rPr lang="zh-CN" altLang="en-US" dirty="0" smtClean="0"/>
              <a:t>无法满足不相识的人之间通信的保密要求</a:t>
            </a:r>
          </a:p>
          <a:p>
            <a:pPr lvl="1"/>
            <a:endParaRPr lang="en-US" altLang="zh-CN" sz="24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4</a:t>
            </a:fld>
            <a:endParaRPr lang="en-US" altLang="zh-CN" dirty="0"/>
          </a:p>
        </p:txBody>
      </p:sp>
      <p:sp>
        <p:nvSpPr>
          <p:cNvPr id="6" name="流程图: 可选过程 5">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5056920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CRT</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中国余数定理</a:t>
            </a:r>
            <a:r>
              <a:rPr lang="en-US" altLang="zh-CN" dirty="0" smtClean="0">
                <a:solidFill>
                  <a:srgbClr val="FF0000"/>
                </a:solidFill>
              </a:rPr>
              <a:t>(Chinese Remainder Theorem)</a:t>
            </a:r>
          </a:p>
          <a:p>
            <a:pPr lvl="1"/>
            <a:r>
              <a:rPr lang="zh-CN" altLang="en-US" dirty="0" smtClean="0">
                <a:solidFill>
                  <a:srgbClr val="FF0000"/>
                </a:solidFill>
              </a:rPr>
              <a:t>令</a:t>
            </a:r>
            <a:r>
              <a:rPr lang="en-US" altLang="zh-CN" dirty="0" smtClean="0">
                <a:solidFill>
                  <a:srgbClr val="FF0000"/>
                </a:solidFill>
              </a:rPr>
              <a:t>d</a:t>
            </a:r>
            <a:r>
              <a:rPr lang="en-US" altLang="zh-CN" baseline="-25000" dirty="0" smtClean="0">
                <a:solidFill>
                  <a:srgbClr val="FF0000"/>
                </a:solidFill>
              </a:rPr>
              <a:t>1</a:t>
            </a:r>
            <a:r>
              <a:rPr lang="en-US" altLang="zh-CN" dirty="0" smtClean="0">
                <a:solidFill>
                  <a:srgbClr val="FF0000"/>
                </a:solidFill>
              </a:rPr>
              <a:t>,…,</a:t>
            </a:r>
            <a:r>
              <a:rPr lang="en-US" altLang="zh-CN" dirty="0" err="1" smtClean="0">
                <a:solidFill>
                  <a:srgbClr val="FF0000"/>
                </a:solidFill>
              </a:rPr>
              <a:t>d</a:t>
            </a:r>
            <a:r>
              <a:rPr lang="en-US" altLang="zh-CN" baseline="-25000" dirty="0" err="1" smtClean="0">
                <a:solidFill>
                  <a:srgbClr val="FF0000"/>
                </a:solidFill>
              </a:rPr>
              <a:t>t</a:t>
            </a:r>
            <a:r>
              <a:rPr lang="zh-CN" altLang="en-US" dirty="0" smtClean="0">
                <a:solidFill>
                  <a:srgbClr val="FF0000"/>
                </a:solidFill>
              </a:rPr>
              <a:t>两两互素，</a:t>
            </a:r>
            <a:r>
              <a:rPr lang="en-US" altLang="zh-CN" dirty="0" smtClean="0">
                <a:solidFill>
                  <a:srgbClr val="FF0000"/>
                </a:solidFill>
              </a:rPr>
              <a:t>n=d</a:t>
            </a:r>
            <a:r>
              <a:rPr lang="en-US" altLang="zh-CN" baseline="-25000" dirty="0" smtClean="0">
                <a:solidFill>
                  <a:srgbClr val="FF0000"/>
                </a:solidFill>
              </a:rPr>
              <a:t>1</a:t>
            </a:r>
            <a:r>
              <a:rPr lang="en-US" altLang="zh-CN" dirty="0" smtClean="0">
                <a:solidFill>
                  <a:srgbClr val="FF0000"/>
                </a:solidFill>
              </a:rPr>
              <a:t>d</a:t>
            </a:r>
            <a:r>
              <a:rPr lang="en-US" altLang="zh-CN" baseline="-25000" dirty="0" smtClean="0">
                <a:solidFill>
                  <a:srgbClr val="FF0000"/>
                </a:solidFill>
              </a:rPr>
              <a:t>2</a:t>
            </a:r>
            <a:r>
              <a:rPr lang="en-US" altLang="zh-CN" dirty="0" smtClean="0">
                <a:solidFill>
                  <a:srgbClr val="FF0000"/>
                </a:solidFill>
              </a:rPr>
              <a:t>…</a:t>
            </a:r>
            <a:r>
              <a:rPr lang="en-US" altLang="zh-CN" dirty="0" err="1" smtClean="0">
                <a:solidFill>
                  <a:srgbClr val="FF0000"/>
                </a:solidFill>
              </a:rPr>
              <a:t>d</a:t>
            </a:r>
            <a:r>
              <a:rPr lang="en-US" altLang="zh-CN" baseline="-25000" dirty="0" err="1" smtClean="0">
                <a:solidFill>
                  <a:srgbClr val="FF0000"/>
                </a:solidFill>
              </a:rPr>
              <a:t>t</a:t>
            </a:r>
            <a:r>
              <a:rPr lang="zh-CN" altLang="en-US" dirty="0" smtClean="0">
                <a:solidFill>
                  <a:srgbClr val="FF0000"/>
                </a:solidFill>
              </a:rPr>
              <a:t>，则</a:t>
            </a:r>
            <a:r>
              <a:rPr lang="en-US" altLang="zh-CN" dirty="0" smtClean="0">
                <a:solidFill>
                  <a:srgbClr val="FF0000"/>
                </a:solidFill>
              </a:rPr>
              <a:t>x mod </a:t>
            </a:r>
            <a:r>
              <a:rPr lang="en-US" altLang="zh-CN" dirty="0" err="1" smtClean="0">
                <a:solidFill>
                  <a:srgbClr val="FF0000"/>
                </a:solidFill>
              </a:rPr>
              <a:t>d</a:t>
            </a:r>
            <a:r>
              <a:rPr lang="en-US" altLang="zh-CN" baseline="-25000" dirty="0" err="1" smtClean="0">
                <a:solidFill>
                  <a:srgbClr val="FF0000"/>
                </a:solidFill>
              </a:rPr>
              <a:t>i</a:t>
            </a:r>
            <a:r>
              <a:rPr lang="en-US" altLang="zh-CN" dirty="0" smtClean="0">
                <a:solidFill>
                  <a:srgbClr val="FF0000"/>
                </a:solidFill>
              </a:rPr>
              <a:t>=x</a:t>
            </a:r>
            <a:r>
              <a:rPr lang="en-US" altLang="zh-CN" baseline="-25000" dirty="0" smtClean="0">
                <a:solidFill>
                  <a:srgbClr val="FF0000"/>
                </a:solidFill>
              </a:rPr>
              <a:t>i</a:t>
            </a:r>
            <a:r>
              <a:rPr lang="zh-CN" altLang="en-US" dirty="0" smtClean="0">
                <a:solidFill>
                  <a:srgbClr val="FF0000"/>
                </a:solidFill>
              </a:rPr>
              <a:t>，</a:t>
            </a:r>
            <a:r>
              <a:rPr lang="en-US" altLang="zh-CN" dirty="0" err="1" smtClean="0">
                <a:solidFill>
                  <a:srgbClr val="FF0000"/>
                </a:solidFill>
              </a:rPr>
              <a:t>i</a:t>
            </a:r>
            <a:r>
              <a:rPr lang="en-US" altLang="zh-CN" dirty="0" smtClean="0">
                <a:solidFill>
                  <a:srgbClr val="FF0000"/>
                </a:solidFill>
              </a:rPr>
              <a:t>=1,…,t </a:t>
            </a:r>
            <a:r>
              <a:rPr lang="zh-CN" altLang="en-US" dirty="0" smtClean="0">
                <a:solidFill>
                  <a:srgbClr val="FF0000"/>
                </a:solidFill>
              </a:rPr>
              <a:t>在</a:t>
            </a:r>
            <a:r>
              <a:rPr lang="en-US" altLang="zh-CN" dirty="0" smtClean="0">
                <a:solidFill>
                  <a:srgbClr val="FF0000"/>
                </a:solidFill>
              </a:rPr>
              <a:t>[0,n-1]</a:t>
            </a:r>
            <a:r>
              <a:rPr lang="zh-CN" altLang="en-US" dirty="0" smtClean="0">
                <a:solidFill>
                  <a:srgbClr val="FF0000"/>
                </a:solidFill>
              </a:rPr>
              <a:t>中有一个公共解</a:t>
            </a:r>
            <a:r>
              <a:rPr lang="en-US" altLang="zh-CN" dirty="0" smtClean="0">
                <a:solidFill>
                  <a:srgbClr val="FF0000"/>
                </a:solidFill>
              </a:rPr>
              <a:t>x</a:t>
            </a:r>
            <a:r>
              <a:rPr lang="zh-CN" altLang="en-US" dirty="0" smtClean="0">
                <a:solidFill>
                  <a:srgbClr val="FF0000"/>
                </a:solidFill>
              </a:rPr>
              <a:t>。</a:t>
            </a:r>
            <a:endParaRPr lang="en-US" altLang="zh-CN" dirty="0" smtClean="0">
              <a:solidFill>
                <a:srgbClr val="FF0000"/>
              </a:solidFill>
            </a:endParaRPr>
          </a:p>
          <a:p>
            <a:pPr lvl="1"/>
            <a:endParaRPr lang="en-US" altLang="zh-CN" dirty="0" smtClean="0"/>
          </a:p>
          <a:p>
            <a:pPr lvl="1"/>
            <a:endParaRPr lang="en-US" altLang="zh-CN" dirty="0" smtClean="0"/>
          </a:p>
          <a:p>
            <a:pPr>
              <a:buNone/>
            </a:pPr>
            <a:r>
              <a:rPr lang="zh-CN" altLang="en-US" dirty="0" smtClean="0"/>
              <a:t>证明：</a:t>
            </a:r>
            <a:endParaRPr lang="en-US" altLang="zh-CN" dirty="0" smtClean="0"/>
          </a:p>
          <a:p>
            <a:pPr lvl="1" algn="l"/>
            <a:r>
              <a:rPr lang="zh-CN" altLang="en-US" dirty="0" smtClean="0"/>
              <a:t>对每一个</a:t>
            </a:r>
            <a:r>
              <a:rPr lang="en-US" altLang="zh-CN" dirty="0" err="1" smtClean="0"/>
              <a:t>i</a:t>
            </a:r>
            <a:r>
              <a:rPr lang="zh-CN" altLang="en-US" dirty="0" smtClean="0"/>
              <a:t>，</a:t>
            </a:r>
            <a:r>
              <a:rPr lang="en-US" altLang="zh-CN" dirty="0" err="1" smtClean="0"/>
              <a:t>i</a:t>
            </a:r>
            <a:r>
              <a:rPr lang="en-US" altLang="zh-CN" dirty="0" smtClean="0"/>
              <a:t>=1,…,t,</a:t>
            </a:r>
            <a:r>
              <a:rPr lang="zh-CN" altLang="en-US" dirty="0" smtClean="0"/>
              <a:t>有</a:t>
            </a:r>
            <a:r>
              <a:rPr lang="en-US" altLang="zh-CN" dirty="0" err="1" smtClean="0"/>
              <a:t>gcd</a:t>
            </a:r>
            <a:r>
              <a:rPr lang="en-US" altLang="zh-CN" dirty="0" smtClean="0"/>
              <a:t>(</a:t>
            </a:r>
            <a:r>
              <a:rPr lang="en-US" altLang="zh-CN" dirty="0" err="1" smtClean="0"/>
              <a:t>d</a:t>
            </a:r>
            <a:r>
              <a:rPr lang="en-US" altLang="zh-CN" baseline="-25000" dirty="0" err="1" smtClean="0"/>
              <a:t>i</a:t>
            </a:r>
            <a:r>
              <a:rPr lang="en-US" altLang="zh-CN" dirty="0" err="1" smtClean="0"/>
              <a:t>,n</a:t>
            </a:r>
            <a:r>
              <a:rPr lang="en-US" altLang="zh-CN" dirty="0" smtClean="0"/>
              <a:t>/d</a:t>
            </a:r>
            <a:r>
              <a:rPr lang="en-US" altLang="zh-CN" baseline="-25000" dirty="0" smtClean="0"/>
              <a:t>i</a:t>
            </a:r>
            <a:r>
              <a:rPr lang="en-US" altLang="zh-CN" dirty="0" smtClean="0"/>
              <a:t>)=1</a:t>
            </a:r>
            <a:r>
              <a:rPr lang="zh-CN" altLang="en-US" dirty="0" smtClean="0"/>
              <a:t>，存在</a:t>
            </a:r>
            <a:r>
              <a:rPr lang="en-US" altLang="zh-CN" dirty="0" err="1" smtClean="0"/>
              <a:t>y</a:t>
            </a:r>
            <a:r>
              <a:rPr lang="en-US" altLang="zh-CN" baseline="-25000" dirty="0" err="1" smtClean="0"/>
              <a:t>i</a:t>
            </a:r>
            <a:r>
              <a:rPr lang="zh-CN" altLang="en-US" dirty="0" smtClean="0"/>
              <a:t>满足</a:t>
            </a:r>
            <a:r>
              <a:rPr lang="en-US" altLang="zh-CN" dirty="0" smtClean="0"/>
              <a:t/>
            </a:r>
            <a:br>
              <a:rPr lang="en-US" altLang="zh-CN" dirty="0" smtClean="0"/>
            </a:br>
            <a:r>
              <a:rPr lang="en-US" altLang="zh-CN" dirty="0" smtClean="0"/>
              <a:t>(n/d</a:t>
            </a:r>
            <a:r>
              <a:rPr lang="en-US" altLang="zh-CN" baseline="-25000" dirty="0" smtClean="0"/>
              <a:t>i</a:t>
            </a:r>
            <a:r>
              <a:rPr lang="en-US" altLang="zh-CN" dirty="0" smtClean="0"/>
              <a:t>)</a:t>
            </a:r>
            <a:r>
              <a:rPr lang="en-US" altLang="zh-CN" dirty="0" err="1" smtClean="0"/>
              <a:t>y</a:t>
            </a:r>
            <a:r>
              <a:rPr lang="en-US" altLang="zh-CN" baseline="-25000" dirty="0" err="1" smtClean="0"/>
              <a:t>i</a:t>
            </a:r>
            <a:r>
              <a:rPr lang="en-US" altLang="zh-CN" dirty="0" smtClean="0"/>
              <a:t> mod d</a:t>
            </a:r>
            <a:r>
              <a:rPr lang="en-US" altLang="zh-CN" baseline="-25000" dirty="0" smtClean="0"/>
              <a:t>i</a:t>
            </a:r>
            <a:r>
              <a:rPr lang="en-US" altLang="zh-CN" dirty="0" smtClean="0"/>
              <a:t>=1</a:t>
            </a:r>
          </a:p>
          <a:p>
            <a:pPr lvl="1"/>
            <a:r>
              <a:rPr lang="en-US" altLang="zh-CN" dirty="0" smtClean="0"/>
              <a:t>(n/d</a:t>
            </a:r>
            <a:r>
              <a:rPr lang="en-US" altLang="zh-CN" baseline="-25000" dirty="0" smtClean="0"/>
              <a:t>i</a:t>
            </a:r>
            <a:r>
              <a:rPr lang="en-US" altLang="zh-CN" dirty="0" smtClean="0"/>
              <a:t>)</a:t>
            </a:r>
            <a:r>
              <a:rPr lang="en-US" altLang="zh-CN" dirty="0" err="1" smtClean="0"/>
              <a:t>y</a:t>
            </a:r>
            <a:r>
              <a:rPr lang="en-US" altLang="zh-CN" baseline="-25000" dirty="0" err="1" smtClean="0"/>
              <a:t>i</a:t>
            </a:r>
            <a:r>
              <a:rPr lang="en-US" altLang="zh-CN" dirty="0" smtClean="0"/>
              <a:t> mod </a:t>
            </a:r>
            <a:r>
              <a:rPr lang="en-US" altLang="zh-CN" dirty="0" err="1" smtClean="0"/>
              <a:t>d</a:t>
            </a:r>
            <a:r>
              <a:rPr lang="en-US" altLang="zh-CN" baseline="-25000" dirty="0" err="1" smtClean="0"/>
              <a:t>j</a:t>
            </a:r>
            <a:r>
              <a:rPr lang="en-US" altLang="zh-CN" dirty="0" smtClean="0"/>
              <a:t>=0,j≠i (</a:t>
            </a:r>
            <a:r>
              <a:rPr lang="zh-CN" altLang="en-US" dirty="0" smtClean="0"/>
              <a:t>因为</a:t>
            </a:r>
            <a:r>
              <a:rPr lang="en-US" altLang="zh-CN" dirty="0" err="1" smtClean="0"/>
              <a:t>d</a:t>
            </a:r>
            <a:r>
              <a:rPr lang="en-US" altLang="zh-CN" baseline="-25000" dirty="0" err="1" smtClean="0"/>
              <a:t>j</a:t>
            </a:r>
            <a:r>
              <a:rPr lang="zh-CN" altLang="en-US" dirty="0" smtClean="0"/>
              <a:t>是</a:t>
            </a:r>
            <a:r>
              <a:rPr lang="en-US" altLang="zh-CN" dirty="0" smtClean="0"/>
              <a:t>(n/</a:t>
            </a:r>
            <a:r>
              <a:rPr lang="en-US" altLang="zh-CN" dirty="0" err="1" smtClean="0"/>
              <a:t>d</a:t>
            </a:r>
            <a:r>
              <a:rPr lang="en-US" altLang="zh-CN" baseline="-25000" dirty="0" err="1" smtClean="0"/>
              <a:t>i</a:t>
            </a:r>
            <a:r>
              <a:rPr lang="en-US" altLang="zh-CN" dirty="0" smtClean="0"/>
              <a:t>)</a:t>
            </a:r>
            <a:r>
              <a:rPr lang="zh-CN" altLang="en-US" dirty="0" smtClean="0"/>
              <a:t>的一个因数</a:t>
            </a:r>
            <a:r>
              <a:rPr lang="en-US" altLang="zh-CN" dirty="0" smtClean="0"/>
              <a:t>)</a:t>
            </a:r>
          </a:p>
          <a:p>
            <a:pPr lvl="1"/>
            <a:r>
              <a:rPr lang="zh-CN" altLang="en-US" dirty="0" smtClean="0"/>
              <a:t>令</a:t>
            </a:r>
            <a:r>
              <a:rPr lang="sv-SE" altLang="zh-CN" dirty="0" smtClean="0"/>
              <a:t>x=[∑</a:t>
            </a:r>
            <a:r>
              <a:rPr lang="sv-SE" altLang="zh-CN" baseline="-25000" dirty="0" smtClean="0"/>
              <a:t>i</a:t>
            </a:r>
            <a:r>
              <a:rPr lang="sv-SE" altLang="zh-CN" dirty="0" smtClean="0"/>
              <a:t>(</a:t>
            </a:r>
            <a:r>
              <a:rPr lang="en-US" altLang="zh-CN" dirty="0" smtClean="0"/>
              <a:t>n/d</a:t>
            </a:r>
            <a:r>
              <a:rPr lang="en-US" altLang="zh-CN" baseline="-25000" dirty="0" smtClean="0"/>
              <a:t>i</a:t>
            </a:r>
            <a:r>
              <a:rPr lang="sv-SE" altLang="zh-CN" dirty="0" smtClean="0"/>
              <a:t>)y</a:t>
            </a:r>
            <a:r>
              <a:rPr lang="sv-SE" altLang="zh-CN" baseline="-25000" dirty="0" smtClean="0"/>
              <a:t>i</a:t>
            </a:r>
            <a:r>
              <a:rPr lang="sv-SE" altLang="zh-CN" dirty="0" smtClean="0"/>
              <a:t>x</a:t>
            </a:r>
            <a:r>
              <a:rPr lang="sv-SE" altLang="zh-CN" baseline="-25000" dirty="0" smtClean="0"/>
              <a:t>i</a:t>
            </a:r>
            <a:r>
              <a:rPr lang="sv-SE" altLang="zh-CN" dirty="0" smtClean="0"/>
              <a:t>] mod n. </a:t>
            </a:r>
          </a:p>
          <a:p>
            <a:pPr lvl="1">
              <a:buNone/>
            </a:pPr>
            <a:r>
              <a:rPr lang="sv-SE" altLang="zh-CN" dirty="0" smtClean="0"/>
              <a:t>	</a:t>
            </a:r>
            <a:r>
              <a:rPr lang="zh-CN" altLang="en-US" dirty="0" smtClean="0"/>
              <a:t>则</a:t>
            </a:r>
            <a:r>
              <a:rPr lang="sv-SE" altLang="zh-CN" dirty="0" smtClean="0"/>
              <a:t>x mod d</a:t>
            </a:r>
            <a:r>
              <a:rPr lang="sv-SE" altLang="zh-CN" baseline="-25000" dirty="0" smtClean="0"/>
              <a:t>i</a:t>
            </a:r>
            <a:r>
              <a:rPr lang="sv-SE" altLang="zh-CN" dirty="0" smtClean="0"/>
              <a:t>=(</a:t>
            </a:r>
            <a:r>
              <a:rPr lang="en-US" altLang="zh-CN" dirty="0" smtClean="0"/>
              <a:t>n/d</a:t>
            </a:r>
            <a:r>
              <a:rPr lang="en-US" altLang="zh-CN" baseline="-25000" dirty="0" smtClean="0"/>
              <a:t>i</a:t>
            </a:r>
            <a:r>
              <a:rPr lang="sv-SE" altLang="zh-CN" dirty="0" smtClean="0"/>
              <a:t>)y</a:t>
            </a:r>
            <a:r>
              <a:rPr lang="sv-SE" altLang="zh-CN" baseline="-25000" dirty="0" smtClean="0"/>
              <a:t>i</a:t>
            </a:r>
            <a:r>
              <a:rPr lang="sv-SE" altLang="zh-CN" dirty="0" smtClean="0"/>
              <a:t>x</a:t>
            </a:r>
            <a:r>
              <a:rPr lang="sv-SE" altLang="zh-CN" baseline="-25000" dirty="0" smtClean="0"/>
              <a:t>i</a:t>
            </a:r>
            <a:r>
              <a:rPr lang="sv-SE" altLang="zh-CN" dirty="0" smtClean="0"/>
              <a:t> mod d</a:t>
            </a:r>
            <a:r>
              <a:rPr lang="sv-SE" altLang="zh-CN" baseline="-25000" dirty="0" smtClean="0"/>
              <a:t>i</a:t>
            </a:r>
            <a:r>
              <a:rPr lang="sv-SE" altLang="zh-CN" dirty="0" smtClean="0"/>
              <a:t>=x</a:t>
            </a:r>
            <a:r>
              <a:rPr lang="sv-SE" altLang="zh-CN" baseline="-25000" dirty="0" smtClean="0"/>
              <a:t>i</a:t>
            </a:r>
            <a:endParaRPr lang="sv-SE" altLang="zh-CN"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190214711"/>
              </p:ext>
            </p:extLst>
          </p:nvPr>
        </p:nvGraphicFramePr>
        <p:xfrm>
          <a:off x="1171575" y="2645470"/>
          <a:ext cx="6892925" cy="1071562"/>
        </p:xfrm>
        <a:graphic>
          <a:graphicData uri="http://schemas.openxmlformats.org/presentationml/2006/ole">
            <mc:AlternateContent xmlns:mc="http://schemas.openxmlformats.org/markup-compatibility/2006">
              <mc:Choice xmlns:v="urn:schemas-microsoft-com:vml" Requires="v">
                <p:oleObj spid="_x0000_s4405" name="Equation" r:id="rId3" imgW="3022560" imgH="469800" progId="Equation.DSMT4">
                  <p:embed/>
                </p:oleObj>
              </mc:Choice>
              <mc:Fallback>
                <p:oleObj name="Equation" r:id="rId3" imgW="3022560" imgH="469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 y="2645470"/>
                        <a:ext cx="68929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40</a:t>
            </a:fld>
            <a:endParaRPr lang="en-US" altLang="zh-CN" dirty="0"/>
          </a:p>
        </p:txBody>
      </p:sp>
      <p:sp>
        <p:nvSpPr>
          <p:cNvPr id="8" name="流程图: 可选过程 7">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6"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0" name="流程图: 可选过程 9">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1" name="流程图: 可选过程 10">
            <a:hlinkClick r:id="rId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4584788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向量表示：</a:t>
            </a:r>
            <a:endParaRPr lang="zh-CN" altLang="en-US" dirty="0"/>
          </a:p>
        </p:txBody>
      </p:sp>
      <p:grpSp>
        <p:nvGrpSpPr>
          <p:cNvPr id="40" name="组合 39"/>
          <p:cNvGrpSpPr/>
          <p:nvPr/>
        </p:nvGrpSpPr>
        <p:grpSpPr>
          <a:xfrm>
            <a:off x="278750" y="2446747"/>
            <a:ext cx="2854912" cy="2056874"/>
            <a:chOff x="717750" y="2524254"/>
            <a:chExt cx="2854912" cy="2056874"/>
          </a:xfrm>
        </p:grpSpPr>
        <p:cxnSp>
          <p:nvCxnSpPr>
            <p:cNvPr id="7" name="直接箭头连接符 6"/>
            <p:cNvCxnSpPr/>
            <p:nvPr/>
          </p:nvCxnSpPr>
          <p:spPr>
            <a:xfrm flipV="1">
              <a:off x="1331640" y="3734834"/>
              <a:ext cx="2000066" cy="8462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1331640" y="2708920"/>
              <a:ext cx="576064" cy="18722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110676" y="3704027"/>
              <a:ext cx="461986" cy="369332"/>
            </a:xfrm>
            <a:prstGeom prst="rect">
              <a:avLst/>
            </a:prstGeom>
            <a:noFill/>
          </p:spPr>
          <p:txBody>
            <a:bodyPr wrap="none" rtlCol="0">
              <a:spAutoFit/>
            </a:bodyPr>
            <a:lstStyle/>
            <a:p>
              <a:r>
                <a:rPr lang="en-US" altLang="zh-CN" dirty="0" smtClean="0"/>
                <a:t>m</a:t>
              </a:r>
              <a:r>
                <a:rPr lang="en-US" altLang="zh-CN" baseline="-25000" dirty="0" smtClean="0"/>
                <a:t>1</a:t>
              </a:r>
              <a:endParaRPr lang="zh-CN" altLang="en-US" baseline="-25000" dirty="0"/>
            </a:p>
          </p:txBody>
        </p:sp>
        <p:sp>
          <p:nvSpPr>
            <p:cNvPr id="12" name="TextBox 11"/>
            <p:cNvSpPr txBox="1"/>
            <p:nvPr/>
          </p:nvSpPr>
          <p:spPr>
            <a:xfrm>
              <a:off x="1403648" y="2524254"/>
              <a:ext cx="461986" cy="369332"/>
            </a:xfrm>
            <a:prstGeom prst="rect">
              <a:avLst/>
            </a:prstGeom>
            <a:noFill/>
          </p:spPr>
          <p:txBody>
            <a:bodyPr wrap="none" rtlCol="0">
              <a:spAutoFit/>
            </a:bodyPr>
            <a:lstStyle/>
            <a:p>
              <a:r>
                <a:rPr lang="en-US" altLang="zh-CN" dirty="0" smtClean="0"/>
                <a:t>m</a:t>
              </a:r>
              <a:r>
                <a:rPr lang="en-US" altLang="zh-CN" baseline="-25000" dirty="0" smtClean="0"/>
                <a:t>2</a:t>
              </a:r>
              <a:endParaRPr lang="zh-CN" altLang="en-US" baseline="-25000" dirty="0"/>
            </a:p>
          </p:txBody>
        </p:sp>
        <p:cxnSp>
          <p:nvCxnSpPr>
            <p:cNvPr id="13" name="直接箭头连接符 12"/>
            <p:cNvCxnSpPr/>
            <p:nvPr/>
          </p:nvCxnSpPr>
          <p:spPr>
            <a:xfrm flipH="1" flipV="1">
              <a:off x="827584" y="3501008"/>
              <a:ext cx="504056"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5576" y="3123366"/>
              <a:ext cx="461986" cy="369332"/>
            </a:xfrm>
            <a:prstGeom prst="rect">
              <a:avLst/>
            </a:prstGeom>
            <a:noFill/>
          </p:spPr>
          <p:txBody>
            <a:bodyPr wrap="none" rtlCol="0">
              <a:spAutoFit/>
            </a:bodyPr>
            <a:lstStyle/>
            <a:p>
              <a:r>
                <a:rPr lang="en-US" altLang="zh-CN" dirty="0" smtClean="0"/>
                <a:t>m</a:t>
              </a:r>
              <a:r>
                <a:rPr lang="en-US" altLang="zh-CN" baseline="-25000" dirty="0" smtClean="0"/>
                <a:t>3</a:t>
              </a:r>
              <a:endParaRPr lang="zh-CN" altLang="en-US" baseline="-25000" dirty="0"/>
            </a:p>
          </p:txBody>
        </p:sp>
        <p:cxnSp>
          <p:nvCxnSpPr>
            <p:cNvPr id="17" name="直接箭头连接符 16"/>
            <p:cNvCxnSpPr/>
            <p:nvPr/>
          </p:nvCxnSpPr>
          <p:spPr>
            <a:xfrm flipV="1">
              <a:off x="1331640" y="3645024"/>
              <a:ext cx="864096" cy="9361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95736" y="3365502"/>
              <a:ext cx="338554" cy="369332"/>
            </a:xfrm>
            <a:prstGeom prst="rect">
              <a:avLst/>
            </a:prstGeom>
            <a:noFill/>
          </p:spPr>
          <p:txBody>
            <a:bodyPr wrap="none" rtlCol="0">
              <a:spAutoFit/>
            </a:bodyPr>
            <a:lstStyle/>
            <a:p>
              <a:r>
                <a:rPr lang="en-US" altLang="zh-CN" dirty="0" smtClean="0"/>
                <a:t>A</a:t>
              </a:r>
              <a:endParaRPr lang="zh-CN" altLang="en-US" baseline="-25000" dirty="0"/>
            </a:p>
          </p:txBody>
        </p:sp>
        <p:cxnSp>
          <p:nvCxnSpPr>
            <p:cNvPr id="22" name="直接连接符 21"/>
            <p:cNvCxnSpPr/>
            <p:nvPr/>
          </p:nvCxnSpPr>
          <p:spPr>
            <a:xfrm>
              <a:off x="2195736" y="3645024"/>
              <a:ext cx="252028" cy="459142"/>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flipH="1" flipV="1">
              <a:off x="1694329" y="3429000"/>
              <a:ext cx="501407" cy="21602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flipH="1">
              <a:off x="1079612" y="3645024"/>
              <a:ext cx="1116126" cy="396044"/>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2271301" y="4067780"/>
              <a:ext cx="397866" cy="369332"/>
            </a:xfrm>
            <a:prstGeom prst="rect">
              <a:avLst/>
            </a:prstGeom>
            <a:noFill/>
          </p:spPr>
          <p:txBody>
            <a:bodyPr wrap="none" rtlCol="0">
              <a:spAutoFit/>
            </a:bodyPr>
            <a:lstStyle/>
            <a:p>
              <a:r>
                <a:rPr lang="en-US" altLang="zh-CN" dirty="0" smtClean="0"/>
                <a:t>a</a:t>
              </a:r>
              <a:r>
                <a:rPr lang="en-US" altLang="zh-CN" baseline="-25000" dirty="0" smtClean="0"/>
                <a:t>1</a:t>
              </a:r>
              <a:endParaRPr lang="zh-CN" altLang="en-US" baseline="-25000" dirty="0"/>
            </a:p>
          </p:txBody>
        </p:sp>
        <p:sp>
          <p:nvSpPr>
            <p:cNvPr id="36" name="TextBox 35"/>
            <p:cNvSpPr txBox="1"/>
            <p:nvPr/>
          </p:nvSpPr>
          <p:spPr>
            <a:xfrm>
              <a:off x="1365822" y="3180836"/>
              <a:ext cx="397866" cy="369332"/>
            </a:xfrm>
            <a:prstGeom prst="rect">
              <a:avLst/>
            </a:prstGeom>
            <a:noFill/>
          </p:spPr>
          <p:txBody>
            <a:bodyPr wrap="none" rtlCol="0">
              <a:spAutoFit/>
            </a:bodyPr>
            <a:lstStyle/>
            <a:p>
              <a:r>
                <a:rPr lang="en-US" altLang="zh-CN" dirty="0" smtClean="0"/>
                <a:t>a</a:t>
              </a:r>
              <a:r>
                <a:rPr lang="en-US" altLang="zh-CN" baseline="-25000" dirty="0" smtClean="0"/>
                <a:t>2</a:t>
              </a:r>
              <a:endParaRPr lang="zh-CN" altLang="en-US" baseline="-25000" dirty="0"/>
            </a:p>
          </p:txBody>
        </p:sp>
        <p:sp>
          <p:nvSpPr>
            <p:cNvPr id="37" name="TextBox 36"/>
            <p:cNvSpPr txBox="1"/>
            <p:nvPr/>
          </p:nvSpPr>
          <p:spPr>
            <a:xfrm>
              <a:off x="717750" y="3881925"/>
              <a:ext cx="397866" cy="369332"/>
            </a:xfrm>
            <a:prstGeom prst="rect">
              <a:avLst/>
            </a:prstGeom>
            <a:noFill/>
          </p:spPr>
          <p:txBody>
            <a:bodyPr wrap="none" rtlCol="0">
              <a:spAutoFit/>
            </a:bodyPr>
            <a:lstStyle/>
            <a:p>
              <a:r>
                <a:rPr lang="en-US" altLang="zh-CN" dirty="0" smtClean="0"/>
                <a:t>a</a:t>
              </a:r>
              <a:r>
                <a:rPr lang="en-US" altLang="zh-CN" baseline="-25000" dirty="0" smtClean="0"/>
                <a:t>3</a:t>
              </a:r>
              <a:endParaRPr lang="zh-CN" altLang="en-US" baseline="-25000" dirty="0"/>
            </a:p>
          </p:txBody>
        </p:sp>
      </p:grpSp>
      <p:sp>
        <p:nvSpPr>
          <p:cNvPr id="38" name="TextBox 37"/>
          <p:cNvSpPr txBox="1"/>
          <p:nvPr/>
        </p:nvSpPr>
        <p:spPr>
          <a:xfrm>
            <a:off x="609210" y="4820598"/>
            <a:ext cx="1620957" cy="830997"/>
          </a:xfrm>
          <a:prstGeom prst="rect">
            <a:avLst/>
          </a:prstGeom>
          <a:noFill/>
        </p:spPr>
        <p:txBody>
          <a:bodyPr wrap="none" rtlCol="0">
            <a:spAutoFit/>
          </a:bodyPr>
          <a:lstStyle/>
          <a:p>
            <a:r>
              <a:rPr lang="zh-CN" altLang="en-US" sz="2400" dirty="0" smtClean="0">
                <a:latin typeface="楷体" pitchFamily="49" charset="-122"/>
                <a:ea typeface="楷体" pitchFamily="49" charset="-122"/>
              </a:rPr>
              <a:t>整数的</a:t>
            </a:r>
            <a:r>
              <a:rPr lang="en-US" altLang="zh-CN" sz="2400" dirty="0" smtClean="0">
                <a:latin typeface="楷体" pitchFamily="49" charset="-122"/>
                <a:ea typeface="楷体" pitchFamily="49" charset="-122"/>
              </a:rPr>
              <a:t>CRT</a:t>
            </a:r>
          </a:p>
          <a:p>
            <a:r>
              <a:rPr lang="en-US" altLang="zh-CN" sz="2400" dirty="0" smtClean="0">
                <a:latin typeface="楷体" pitchFamily="49" charset="-122"/>
                <a:ea typeface="楷体" pitchFamily="49" charset="-122"/>
              </a:rPr>
              <a:t>M=m</a:t>
            </a:r>
            <a:r>
              <a:rPr lang="en-US" altLang="zh-CN" sz="2400" baseline="-25000" dirty="0" smtClean="0">
                <a:latin typeface="楷体" pitchFamily="49" charset="-122"/>
                <a:ea typeface="楷体" pitchFamily="49" charset="-122"/>
              </a:rPr>
              <a:t>1</a:t>
            </a:r>
            <a:r>
              <a:rPr lang="en-US" altLang="zh-CN" sz="2400" dirty="0" smtClean="0">
                <a:latin typeface="楷体" pitchFamily="49" charset="-122"/>
                <a:ea typeface="楷体" pitchFamily="49" charset="-122"/>
              </a:rPr>
              <a:t>m</a:t>
            </a:r>
            <a:r>
              <a:rPr lang="en-US" altLang="zh-CN" sz="2400" baseline="-25000" dirty="0" smtClean="0">
                <a:latin typeface="楷体" pitchFamily="49" charset="-122"/>
                <a:ea typeface="楷体" pitchFamily="49" charset="-122"/>
              </a:rPr>
              <a:t>2</a:t>
            </a:r>
            <a:r>
              <a:rPr lang="en-US" altLang="zh-CN" sz="2400" dirty="0" smtClean="0">
                <a:latin typeface="楷体" pitchFamily="49" charset="-122"/>
                <a:ea typeface="楷体" pitchFamily="49" charset="-122"/>
              </a:rPr>
              <a:t>…</a:t>
            </a:r>
            <a:r>
              <a:rPr lang="en-US" altLang="zh-CN" sz="2400" dirty="0" err="1" smtClean="0">
                <a:latin typeface="楷体" pitchFamily="49" charset="-122"/>
                <a:ea typeface="楷体" pitchFamily="49" charset="-122"/>
              </a:rPr>
              <a:t>m</a:t>
            </a:r>
            <a:r>
              <a:rPr lang="en-US" altLang="zh-CN" sz="2400" baseline="-25000" dirty="0" err="1" smtClean="0">
                <a:latin typeface="楷体" pitchFamily="49" charset="-122"/>
                <a:ea typeface="楷体" pitchFamily="49" charset="-122"/>
              </a:rPr>
              <a:t>k</a:t>
            </a:r>
            <a:endParaRPr lang="zh-CN" altLang="en-US" sz="2400" baseline="-25000" dirty="0">
              <a:latin typeface="楷体" pitchFamily="49" charset="-122"/>
              <a:ea typeface="楷体" pitchFamily="49" charset="-122"/>
            </a:endParaRPr>
          </a:p>
        </p:txBody>
      </p:sp>
      <p:graphicFrame>
        <p:nvGraphicFramePr>
          <p:cNvPr id="59" name="对象 58"/>
          <p:cNvGraphicFramePr>
            <a:graphicFrameLocks noChangeAspect="1"/>
          </p:cNvGraphicFramePr>
          <p:nvPr>
            <p:extLst>
              <p:ext uri="{D42A27DB-BD31-4B8C-83A1-F6EECF244321}">
                <p14:modId xmlns:p14="http://schemas.microsoft.com/office/powerpoint/2010/main" val="208873496"/>
              </p:ext>
            </p:extLst>
          </p:nvPr>
        </p:nvGraphicFramePr>
        <p:xfrm>
          <a:off x="3347864" y="1390328"/>
          <a:ext cx="1872208" cy="1721222"/>
        </p:xfrm>
        <a:graphic>
          <a:graphicData uri="http://schemas.openxmlformats.org/presentationml/2006/ole">
            <mc:AlternateContent xmlns:mc="http://schemas.openxmlformats.org/markup-compatibility/2006">
              <mc:Choice xmlns:v="urn:schemas-microsoft-com:vml" Requires="v">
                <p:oleObj spid="_x0000_s10966" name="Equation" r:id="rId3" imgW="787320" imgH="723600" progId="Equation.DSMT4">
                  <p:embed/>
                </p:oleObj>
              </mc:Choice>
              <mc:Fallback>
                <p:oleObj name="Equation" r:id="rId3" imgW="787320" imgH="723600" progId="Equation.DSMT4">
                  <p:embed/>
                  <p:pic>
                    <p:nvPicPr>
                      <p:cNvPr id="0" name=""/>
                      <p:cNvPicPr/>
                      <p:nvPr/>
                    </p:nvPicPr>
                    <p:blipFill>
                      <a:blip r:embed="rId4"/>
                      <a:stretch>
                        <a:fillRect/>
                      </a:stretch>
                    </p:blipFill>
                    <p:spPr>
                      <a:xfrm>
                        <a:off x="3347864" y="1390328"/>
                        <a:ext cx="1872208" cy="1721222"/>
                      </a:xfrm>
                      <a:prstGeom prst="rect">
                        <a:avLst/>
                      </a:prstGeom>
                    </p:spPr>
                  </p:pic>
                </p:oleObj>
              </mc:Fallback>
            </mc:AlternateContent>
          </a:graphicData>
        </a:graphic>
      </p:graphicFrame>
      <p:graphicFrame>
        <p:nvGraphicFramePr>
          <p:cNvPr id="60" name="对象 59"/>
          <p:cNvGraphicFramePr>
            <a:graphicFrameLocks noChangeAspect="1"/>
          </p:cNvGraphicFramePr>
          <p:nvPr>
            <p:extLst>
              <p:ext uri="{D42A27DB-BD31-4B8C-83A1-F6EECF244321}">
                <p14:modId xmlns:p14="http://schemas.microsoft.com/office/powerpoint/2010/main" val="2288409692"/>
              </p:ext>
            </p:extLst>
          </p:nvPr>
        </p:nvGraphicFramePr>
        <p:xfrm>
          <a:off x="3347864" y="3212976"/>
          <a:ext cx="5686940" cy="1543819"/>
        </p:xfrm>
        <a:graphic>
          <a:graphicData uri="http://schemas.openxmlformats.org/presentationml/2006/ole">
            <mc:AlternateContent xmlns:mc="http://schemas.openxmlformats.org/markup-compatibility/2006">
              <mc:Choice xmlns:v="urn:schemas-microsoft-com:vml" Requires="v">
                <p:oleObj spid="_x0000_s10967" name="Equation" r:id="rId5" imgW="2666880" imgH="723600" progId="Equation.DSMT4">
                  <p:embed/>
                </p:oleObj>
              </mc:Choice>
              <mc:Fallback>
                <p:oleObj name="Equation" r:id="rId5" imgW="2666880" imgH="723600" progId="Equation.DSMT4">
                  <p:embed/>
                  <p:pic>
                    <p:nvPicPr>
                      <p:cNvPr id="0" name=""/>
                      <p:cNvPicPr/>
                      <p:nvPr/>
                    </p:nvPicPr>
                    <p:blipFill>
                      <a:blip r:embed="rId6"/>
                      <a:stretch>
                        <a:fillRect/>
                      </a:stretch>
                    </p:blipFill>
                    <p:spPr>
                      <a:xfrm>
                        <a:off x="3347864" y="3212976"/>
                        <a:ext cx="5686940" cy="1543819"/>
                      </a:xfrm>
                      <a:prstGeom prst="rect">
                        <a:avLst/>
                      </a:prstGeom>
                    </p:spPr>
                  </p:pic>
                </p:oleObj>
              </mc:Fallback>
            </mc:AlternateContent>
          </a:graphicData>
        </a:graphic>
      </p:graphicFrame>
      <p:graphicFrame>
        <p:nvGraphicFramePr>
          <p:cNvPr id="61" name="对象 60"/>
          <p:cNvGraphicFramePr>
            <a:graphicFrameLocks noChangeAspect="1"/>
          </p:cNvGraphicFramePr>
          <p:nvPr>
            <p:extLst>
              <p:ext uri="{D42A27DB-BD31-4B8C-83A1-F6EECF244321}">
                <p14:modId xmlns:p14="http://schemas.microsoft.com/office/powerpoint/2010/main" val="720548358"/>
              </p:ext>
            </p:extLst>
          </p:nvPr>
        </p:nvGraphicFramePr>
        <p:xfrm>
          <a:off x="3419872" y="5236096"/>
          <a:ext cx="2448273" cy="890914"/>
        </p:xfrm>
        <a:graphic>
          <a:graphicData uri="http://schemas.openxmlformats.org/presentationml/2006/ole">
            <mc:AlternateContent xmlns:mc="http://schemas.openxmlformats.org/markup-compatibility/2006">
              <mc:Choice xmlns:v="urn:schemas-microsoft-com:vml" Requires="v">
                <p:oleObj spid="_x0000_s10968" name="Equation" r:id="rId7" imgW="1117440" imgH="406080" progId="Equation.DSMT4">
                  <p:embed/>
                </p:oleObj>
              </mc:Choice>
              <mc:Fallback>
                <p:oleObj name="Equation" r:id="rId7" imgW="1117440" imgH="406080" progId="Equation.DSMT4">
                  <p:embed/>
                  <p:pic>
                    <p:nvPicPr>
                      <p:cNvPr id="0" name=""/>
                      <p:cNvPicPr/>
                      <p:nvPr/>
                    </p:nvPicPr>
                    <p:blipFill>
                      <a:blip r:embed="rId8"/>
                      <a:stretch>
                        <a:fillRect/>
                      </a:stretch>
                    </p:blipFill>
                    <p:spPr>
                      <a:xfrm>
                        <a:off x="3419872" y="5236096"/>
                        <a:ext cx="2448273" cy="890914"/>
                      </a:xfrm>
                      <a:prstGeom prst="rect">
                        <a:avLst/>
                      </a:prstGeom>
                    </p:spPr>
                  </p:pic>
                </p:oleObj>
              </mc:Fallback>
            </mc:AlternateContent>
          </a:graphicData>
        </a:graphic>
      </p:graphicFrame>
      <p:graphicFrame>
        <p:nvGraphicFramePr>
          <p:cNvPr id="62" name="对象 61"/>
          <p:cNvGraphicFramePr>
            <a:graphicFrameLocks noChangeAspect="1"/>
          </p:cNvGraphicFramePr>
          <p:nvPr>
            <p:extLst>
              <p:ext uri="{D42A27DB-BD31-4B8C-83A1-F6EECF244321}">
                <p14:modId xmlns:p14="http://schemas.microsoft.com/office/powerpoint/2010/main" val="3497464306"/>
              </p:ext>
            </p:extLst>
          </p:nvPr>
        </p:nvGraphicFramePr>
        <p:xfrm>
          <a:off x="3419872" y="4797152"/>
          <a:ext cx="1296144" cy="451446"/>
        </p:xfrm>
        <a:graphic>
          <a:graphicData uri="http://schemas.openxmlformats.org/presentationml/2006/ole">
            <mc:AlternateContent xmlns:mc="http://schemas.openxmlformats.org/markup-compatibility/2006">
              <mc:Choice xmlns:v="urn:schemas-microsoft-com:vml" Requires="v">
                <p:oleObj spid="_x0000_s10969" name="Equation" r:id="rId9" imgW="583920" imgH="203040" progId="Equation.DSMT4">
                  <p:embed/>
                </p:oleObj>
              </mc:Choice>
              <mc:Fallback>
                <p:oleObj name="Equation" r:id="rId9" imgW="583920" imgH="203040" progId="Equation.DSMT4">
                  <p:embed/>
                  <p:pic>
                    <p:nvPicPr>
                      <p:cNvPr id="0" name=""/>
                      <p:cNvPicPr/>
                      <p:nvPr/>
                    </p:nvPicPr>
                    <p:blipFill>
                      <a:blip r:embed="rId10"/>
                      <a:stretch>
                        <a:fillRect/>
                      </a:stretch>
                    </p:blipFill>
                    <p:spPr>
                      <a:xfrm>
                        <a:off x="3419872" y="4797152"/>
                        <a:ext cx="1296144" cy="451446"/>
                      </a:xfrm>
                      <a:prstGeom prst="rect">
                        <a:avLst/>
                      </a:prstGeom>
                    </p:spPr>
                  </p:pic>
                </p:oleObj>
              </mc:Fallback>
            </mc:AlternateContent>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41</a:t>
            </a:fld>
            <a:endParaRPr lang="en-US" altLang="zh-CN" dirty="0"/>
          </a:p>
        </p:txBody>
      </p:sp>
      <p:sp>
        <p:nvSpPr>
          <p:cNvPr id="27" name="流程图: 可选过程 26">
            <a:hlinkClick r:id="rId11"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28" name="流程图: 可选过程 27">
            <a:hlinkClick r:id="rId12"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29" name="流程图: 可选过程 28">
            <a:hlinkClick r:id="rId13"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30" name="流程图: 可选过程 29">
            <a:hlinkClick r:id="rId14"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32" name="流程图: 可选过程 31">
            <a:hlinkClick r:id="rId15"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98946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normAutofit/>
          </a:bodyPr>
          <a:lstStyle/>
          <a:p>
            <a:pPr>
              <a:buNone/>
            </a:pPr>
            <a:r>
              <a:rPr lang="zh-CN" altLang="en-US" dirty="0" smtClean="0"/>
              <a:t>孙子定理（孙子算经，</a:t>
            </a:r>
            <a:r>
              <a:rPr lang="en-US" altLang="zh-CN" dirty="0" smtClean="0"/>
              <a:t>3</a:t>
            </a:r>
            <a:r>
              <a:rPr lang="zh-CN" altLang="en-US" dirty="0" smtClean="0"/>
              <a:t>－</a:t>
            </a:r>
            <a:r>
              <a:rPr lang="en-US" altLang="zh-CN" dirty="0" smtClean="0"/>
              <a:t>5</a:t>
            </a:r>
            <a:r>
              <a:rPr lang="zh-CN" altLang="en-US" dirty="0" smtClean="0"/>
              <a:t>世纪）</a:t>
            </a:r>
          </a:p>
          <a:p>
            <a:pPr lvl="1"/>
            <a:endParaRPr lang="en-US" altLang="zh-CN" dirty="0" smtClean="0"/>
          </a:p>
          <a:p>
            <a:pPr lvl="1"/>
            <a:r>
              <a:rPr lang="zh-CN" altLang="en-US" dirty="0" smtClean="0"/>
              <a:t>今有物不知其数，三三数之剩二，五五数之剩三，七七数之剩二，问物几何。</a:t>
            </a:r>
          </a:p>
          <a:p>
            <a:pPr>
              <a:buNone/>
            </a:pPr>
            <a:r>
              <a:rPr lang="en-US" altLang="zh-CN" sz="2400" dirty="0" smtClean="0"/>
              <a:t>	</a:t>
            </a:r>
            <a:r>
              <a:rPr lang="zh-CN" altLang="en-US" sz="2400" dirty="0" smtClean="0"/>
              <a:t>	</a:t>
            </a:r>
            <a:r>
              <a:rPr lang="en-US" altLang="zh-CN" sz="2400" dirty="0" smtClean="0"/>
              <a:t>x mod 3=2</a:t>
            </a:r>
          </a:p>
          <a:p>
            <a:pPr>
              <a:buNone/>
            </a:pPr>
            <a:r>
              <a:rPr lang="en-US" altLang="zh-CN" sz="2400" dirty="0" smtClean="0"/>
              <a:t>		x mod 5=3</a:t>
            </a:r>
          </a:p>
          <a:p>
            <a:pPr>
              <a:buNone/>
            </a:pPr>
            <a:r>
              <a:rPr lang="en-US" altLang="zh-CN" sz="2400" dirty="0" smtClean="0"/>
              <a:t>		x mod 7=2</a:t>
            </a:r>
          </a:p>
          <a:p>
            <a:pPr>
              <a:buNone/>
            </a:pPr>
            <a:endParaRPr lang="en-US" altLang="zh-CN" sz="2400" dirty="0" smtClean="0"/>
          </a:p>
          <a:p>
            <a:pPr>
              <a:buNone/>
            </a:pPr>
            <a:r>
              <a:rPr lang="en-US" altLang="zh-CN" sz="2400" dirty="0"/>
              <a:t>		n=3</a:t>
            </a:r>
            <a:r>
              <a:rPr lang="en-US" altLang="zh-CN" sz="2400" dirty="0">
                <a:sym typeface="Symbol"/>
              </a:rPr>
              <a:t></a:t>
            </a:r>
            <a:r>
              <a:rPr lang="en-US" altLang="zh-CN" sz="2400" dirty="0"/>
              <a:t>5</a:t>
            </a:r>
            <a:r>
              <a:rPr lang="en-US" altLang="zh-CN" sz="2400" dirty="0">
                <a:sym typeface="Symbol"/>
              </a:rPr>
              <a:t></a:t>
            </a:r>
            <a:r>
              <a:rPr lang="en-US" altLang="zh-CN" sz="2400" dirty="0" smtClean="0"/>
              <a:t>7=105</a:t>
            </a:r>
          </a:p>
          <a:p>
            <a:pPr>
              <a:buNone/>
            </a:pPr>
            <a:r>
              <a:rPr lang="en-US" altLang="zh-CN" sz="2400" dirty="0"/>
              <a:t>	</a:t>
            </a:r>
            <a:r>
              <a:rPr lang="en-US" altLang="zh-CN" sz="2400" dirty="0" smtClean="0"/>
              <a:t>	(5*7)((5*7)</a:t>
            </a:r>
            <a:r>
              <a:rPr lang="en-US" altLang="zh-CN" sz="2400" baseline="30000" dirty="0" smtClean="0"/>
              <a:t>-1</a:t>
            </a:r>
            <a:r>
              <a:rPr lang="en-US" altLang="zh-CN" sz="2400" dirty="0" smtClean="0"/>
              <a:t>mod3)=35*35</a:t>
            </a:r>
            <a:r>
              <a:rPr lang="en-US" altLang="zh-CN" sz="2400" baseline="30000" dirty="0" smtClean="0"/>
              <a:t>-1</a:t>
            </a:r>
            <a:r>
              <a:rPr lang="en-US" altLang="zh-CN" sz="2400" dirty="0" smtClean="0"/>
              <a:t>mod3=35*2=70</a:t>
            </a:r>
          </a:p>
          <a:p>
            <a:pPr>
              <a:buNone/>
            </a:pPr>
            <a:r>
              <a:rPr lang="en-US" altLang="zh-CN" sz="2400" dirty="0"/>
              <a:t>	</a:t>
            </a:r>
            <a:r>
              <a:rPr lang="en-US" altLang="zh-CN" sz="2400" dirty="0" smtClean="0"/>
              <a:t>	(3*7)((3*7)</a:t>
            </a:r>
            <a:r>
              <a:rPr lang="en-US" altLang="zh-CN" sz="2400" baseline="30000" dirty="0" smtClean="0"/>
              <a:t>-1</a:t>
            </a:r>
            <a:r>
              <a:rPr lang="en-US" altLang="zh-CN" sz="2400" dirty="0" smtClean="0"/>
              <a:t>mod5)=21*21</a:t>
            </a:r>
            <a:r>
              <a:rPr lang="en-US" altLang="zh-CN" sz="2400" baseline="30000" dirty="0" smtClean="0"/>
              <a:t>-1</a:t>
            </a:r>
            <a:r>
              <a:rPr lang="en-US" altLang="zh-CN" sz="2400" dirty="0" smtClean="0"/>
              <a:t>mod5=21*1=21</a:t>
            </a:r>
          </a:p>
          <a:p>
            <a:pPr>
              <a:buNone/>
            </a:pPr>
            <a:r>
              <a:rPr lang="en-US" altLang="zh-CN" sz="2400" dirty="0"/>
              <a:t>		(</a:t>
            </a:r>
            <a:r>
              <a:rPr lang="en-US" altLang="zh-CN" sz="2400" dirty="0" smtClean="0"/>
              <a:t>3*5)((3*5)</a:t>
            </a:r>
            <a:r>
              <a:rPr lang="en-US" altLang="zh-CN" sz="2400" baseline="30000" dirty="0" smtClean="0"/>
              <a:t>-1</a:t>
            </a:r>
            <a:r>
              <a:rPr lang="en-US" altLang="zh-CN" sz="2400" dirty="0" smtClean="0"/>
              <a:t>mod7)=15*15</a:t>
            </a:r>
            <a:r>
              <a:rPr lang="en-US" altLang="zh-CN" sz="2400" baseline="30000" dirty="0" smtClean="0"/>
              <a:t>-1</a:t>
            </a:r>
            <a:r>
              <a:rPr lang="en-US" altLang="zh-CN" sz="2400" dirty="0" smtClean="0"/>
              <a:t>mod7=15*1=15</a:t>
            </a:r>
          </a:p>
          <a:p>
            <a:pPr>
              <a:buNone/>
            </a:pPr>
            <a:r>
              <a:rPr lang="en-US" altLang="zh-CN" sz="2400" dirty="0" smtClean="0"/>
              <a:t>		x=2*70+3*21+2*15 mod 105=23</a:t>
            </a:r>
            <a:endParaRPr lang="zh-CN" altLang="en-US" sz="24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42</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347160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normAutofit/>
          </a:bodyPr>
          <a:lstStyle/>
          <a:p>
            <a:pPr>
              <a:buNone/>
            </a:pPr>
            <a:r>
              <a:rPr lang="zh-CN" altLang="en-US" dirty="0" smtClean="0"/>
              <a:t>例：求解</a:t>
            </a:r>
            <a:r>
              <a:rPr lang="en-US" altLang="zh-CN" dirty="0" smtClean="0"/>
              <a:t>3x mod 10=1</a:t>
            </a:r>
            <a:endParaRPr lang="zh-CN" altLang="en-US" dirty="0" smtClean="0"/>
          </a:p>
          <a:p>
            <a:pPr>
              <a:buNone/>
            </a:pPr>
            <a:r>
              <a:rPr lang="en-US" altLang="zh-CN" sz="2400" dirty="0" smtClean="0"/>
              <a:t>	3x mod 10=1</a:t>
            </a:r>
            <a:r>
              <a:rPr lang="zh-CN" altLang="en-US" sz="2400" dirty="0" smtClean="0"/>
              <a:t>，</a:t>
            </a:r>
            <a:r>
              <a:rPr lang="en-US" altLang="zh-CN" sz="2400" dirty="0" smtClean="0"/>
              <a:t>10=2</a:t>
            </a:r>
            <a:r>
              <a:rPr lang="en-US" altLang="zh-CN" sz="2400" dirty="0" smtClean="0">
                <a:sym typeface="Symbol"/>
              </a:rPr>
              <a:t></a:t>
            </a:r>
            <a:r>
              <a:rPr lang="en-US" altLang="zh-CN" sz="2400" dirty="0" smtClean="0"/>
              <a:t>5</a:t>
            </a:r>
            <a:r>
              <a:rPr lang="zh-CN" altLang="en-US" sz="2400" dirty="0" smtClean="0"/>
              <a:t>，</a:t>
            </a:r>
            <a:r>
              <a:rPr lang="en-US" altLang="zh-CN" sz="2400" dirty="0" smtClean="0"/>
              <a:t>d</a:t>
            </a:r>
            <a:r>
              <a:rPr lang="en-US" altLang="zh-CN" sz="2400" baseline="-25000" dirty="0" smtClean="0"/>
              <a:t>1</a:t>
            </a:r>
            <a:r>
              <a:rPr lang="en-US" altLang="zh-CN" sz="2400" dirty="0" smtClean="0"/>
              <a:t>=2</a:t>
            </a:r>
            <a:r>
              <a:rPr lang="zh-CN" altLang="en-US" sz="2400" dirty="0" smtClean="0"/>
              <a:t>，</a:t>
            </a:r>
            <a:r>
              <a:rPr lang="en-US" altLang="zh-CN" sz="2400" dirty="0" smtClean="0"/>
              <a:t>d</a:t>
            </a:r>
            <a:r>
              <a:rPr lang="en-US" altLang="zh-CN" sz="2400" baseline="-25000" dirty="0" smtClean="0"/>
              <a:t>2</a:t>
            </a:r>
            <a:r>
              <a:rPr lang="en-US" altLang="zh-CN" sz="2400" dirty="0" smtClean="0"/>
              <a:t>=5</a:t>
            </a:r>
          </a:p>
          <a:p>
            <a:pPr>
              <a:buNone/>
            </a:pPr>
            <a:endParaRPr lang="en-US" altLang="zh-CN" sz="2400" dirty="0" smtClean="0"/>
          </a:p>
          <a:p>
            <a:pPr>
              <a:buNone/>
            </a:pPr>
            <a:r>
              <a:rPr lang="en-US" altLang="zh-CN" sz="2400" dirty="0" smtClean="0"/>
              <a:t>	3x mod 2=1</a:t>
            </a:r>
            <a:r>
              <a:rPr lang="zh-CN" altLang="en-US" sz="2400" dirty="0" smtClean="0"/>
              <a:t>，解为</a:t>
            </a:r>
            <a:r>
              <a:rPr lang="en-US" altLang="zh-CN" sz="2400" dirty="0" smtClean="0"/>
              <a:t>x</a:t>
            </a:r>
            <a:r>
              <a:rPr lang="en-US" altLang="zh-CN" sz="2400" baseline="-25000" dirty="0" smtClean="0"/>
              <a:t>1</a:t>
            </a:r>
            <a:r>
              <a:rPr lang="en-US" altLang="zh-CN" sz="2400" dirty="0" smtClean="0"/>
              <a:t>=1</a:t>
            </a:r>
          </a:p>
          <a:p>
            <a:pPr>
              <a:buNone/>
            </a:pPr>
            <a:r>
              <a:rPr lang="en-US" altLang="zh-CN" sz="2400" dirty="0" smtClean="0"/>
              <a:t>	3x mod 5=1</a:t>
            </a:r>
            <a:r>
              <a:rPr lang="zh-CN" altLang="en-US" sz="2400" dirty="0" smtClean="0"/>
              <a:t>，解为</a:t>
            </a:r>
            <a:r>
              <a:rPr lang="en-US" altLang="zh-CN" sz="2400" dirty="0" smtClean="0"/>
              <a:t>x</a:t>
            </a:r>
            <a:r>
              <a:rPr lang="en-US" altLang="zh-CN" sz="2400" baseline="-25000" dirty="0" smtClean="0"/>
              <a:t>2</a:t>
            </a:r>
            <a:r>
              <a:rPr lang="en-US" altLang="zh-CN" sz="2400" dirty="0" smtClean="0"/>
              <a:t>=2</a:t>
            </a:r>
          </a:p>
          <a:p>
            <a:pPr>
              <a:buNone/>
            </a:pPr>
            <a:endParaRPr lang="en-US" altLang="zh-CN" sz="2400" dirty="0" smtClean="0"/>
          </a:p>
          <a:p>
            <a:pPr>
              <a:buNone/>
            </a:pPr>
            <a:r>
              <a:rPr lang="en-US" altLang="zh-CN" sz="2400" dirty="0" smtClean="0"/>
              <a:t>	</a:t>
            </a:r>
            <a:r>
              <a:rPr lang="zh-CN" altLang="en-US" sz="2400" dirty="0" smtClean="0"/>
              <a:t>应用</a:t>
            </a:r>
            <a:r>
              <a:rPr lang="en-US" altLang="zh-CN" sz="2400" dirty="0" smtClean="0"/>
              <a:t>CRT</a:t>
            </a:r>
            <a:r>
              <a:rPr lang="zh-CN" altLang="en-US" sz="2400" dirty="0" smtClean="0"/>
              <a:t>找下列方程组的公共解：</a:t>
            </a:r>
          </a:p>
          <a:p>
            <a:pPr>
              <a:buNone/>
            </a:pPr>
            <a:r>
              <a:rPr lang="zh-CN" altLang="en-US" sz="2400" dirty="0" smtClean="0"/>
              <a:t>		</a:t>
            </a:r>
            <a:r>
              <a:rPr lang="en-US" altLang="zh-CN" sz="2400" dirty="0" smtClean="0"/>
              <a:t>x mod 2=1</a:t>
            </a:r>
          </a:p>
          <a:p>
            <a:pPr>
              <a:buNone/>
            </a:pPr>
            <a:r>
              <a:rPr lang="en-US" altLang="zh-CN" sz="2400" dirty="0" smtClean="0"/>
              <a:t>		x mod 5=2</a:t>
            </a:r>
          </a:p>
          <a:p>
            <a:pPr>
              <a:buNone/>
            </a:pPr>
            <a:endParaRPr lang="en-US" altLang="zh-CN" sz="2400" dirty="0" smtClean="0"/>
          </a:p>
          <a:p>
            <a:pPr>
              <a:buNone/>
            </a:pPr>
            <a:r>
              <a:rPr lang="zh-CN" altLang="en-US" sz="2400" dirty="0" smtClean="0"/>
              <a:t>		</a:t>
            </a:r>
            <a:r>
              <a:rPr lang="en-US" altLang="zh-CN" sz="2400" dirty="0" smtClean="0"/>
              <a:t>5</a:t>
            </a:r>
            <a:r>
              <a:rPr lang="zh-CN" altLang="en-US" sz="2400" dirty="0" smtClean="0"/>
              <a:t>*</a:t>
            </a:r>
            <a:r>
              <a:rPr lang="en-US" altLang="zh-CN" sz="2400" dirty="0" smtClean="0"/>
              <a:t>(5</a:t>
            </a:r>
            <a:r>
              <a:rPr lang="en-US" altLang="zh-CN" sz="2400" baseline="30000" dirty="0" smtClean="0"/>
              <a:t>-1</a:t>
            </a:r>
            <a:r>
              <a:rPr lang="en-US" altLang="zh-CN" sz="2400" dirty="0" smtClean="0"/>
              <a:t>mod2)=5*1=5</a:t>
            </a:r>
          </a:p>
          <a:p>
            <a:pPr>
              <a:buNone/>
            </a:pPr>
            <a:r>
              <a:rPr lang="en-US" altLang="zh-CN" sz="2400" dirty="0"/>
              <a:t>	</a:t>
            </a:r>
            <a:r>
              <a:rPr lang="en-US" altLang="zh-CN" sz="2400" dirty="0" smtClean="0"/>
              <a:t>	2*(2</a:t>
            </a:r>
            <a:r>
              <a:rPr lang="en-US" altLang="zh-CN" sz="2400" baseline="30000" dirty="0" smtClean="0"/>
              <a:t>-1</a:t>
            </a:r>
            <a:r>
              <a:rPr lang="en-US" altLang="zh-CN" sz="2400" dirty="0" smtClean="0"/>
              <a:t>mod5)=2*3=6</a:t>
            </a:r>
          </a:p>
          <a:p>
            <a:pPr>
              <a:buNone/>
            </a:pPr>
            <a:r>
              <a:rPr lang="en-US" altLang="zh-CN" sz="2400" dirty="0"/>
              <a:t>	</a:t>
            </a:r>
            <a:r>
              <a:rPr lang="en-US" altLang="zh-CN" sz="2400" dirty="0" smtClean="0"/>
              <a:t>	x=5*1+6*2 mod 10=7</a:t>
            </a:r>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43</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738909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sz="3600" dirty="0" smtClean="0"/>
              <a:t>六、二次剩余问题</a:t>
            </a:r>
            <a:r>
              <a:rPr lang="en-US" altLang="zh-CN" sz="3600" dirty="0" smtClean="0"/>
              <a:t>(Quadratic Residues)</a:t>
            </a:r>
            <a:endParaRPr lang="zh-CN" altLang="en-US" sz="3600" dirty="0"/>
          </a:p>
        </p:txBody>
      </p:sp>
      <p:sp>
        <p:nvSpPr>
          <p:cNvPr id="3" name="内容占位符 2"/>
          <p:cNvSpPr>
            <a:spLocks noGrp="1"/>
          </p:cNvSpPr>
          <p:nvPr>
            <p:ph idx="1"/>
          </p:nvPr>
        </p:nvSpPr>
        <p:spPr/>
        <p:txBody>
          <a:bodyPr/>
          <a:lstStyle/>
          <a:p>
            <a:r>
              <a:rPr lang="zh-CN" altLang="en-US" dirty="0" smtClean="0"/>
              <a:t>定义：若正整数</a:t>
            </a:r>
            <a:r>
              <a:rPr lang="en-US" altLang="zh-CN" dirty="0" smtClean="0"/>
              <a:t>a</a:t>
            </a:r>
            <a:r>
              <a:rPr lang="zh-CN" altLang="en-US" dirty="0" smtClean="0"/>
              <a:t>，</a:t>
            </a:r>
            <a:r>
              <a:rPr lang="en-US" altLang="zh-CN" dirty="0" err="1" smtClean="0"/>
              <a:t>gcd</a:t>
            </a:r>
            <a:r>
              <a:rPr lang="en-US" altLang="zh-CN" dirty="0" smtClean="0"/>
              <a:t>(</a:t>
            </a:r>
            <a:r>
              <a:rPr lang="en-US" altLang="zh-CN" dirty="0" err="1" smtClean="0"/>
              <a:t>a,n</a:t>
            </a:r>
            <a:r>
              <a:rPr lang="en-US" altLang="zh-CN" dirty="0" smtClean="0"/>
              <a:t>)=1</a:t>
            </a:r>
            <a:r>
              <a:rPr lang="zh-CN" altLang="en-US" dirty="0" smtClean="0"/>
              <a:t>，满足</a:t>
            </a:r>
            <a:r>
              <a:rPr lang="en-US" altLang="zh-CN" dirty="0" smtClean="0"/>
              <a:t>x</a:t>
            </a:r>
            <a:r>
              <a:rPr lang="en-US" altLang="zh-CN" baseline="30000" dirty="0" smtClean="0"/>
              <a:t>2</a:t>
            </a:r>
            <a:r>
              <a:rPr lang="en-US" altLang="zh-CN" dirty="0" smtClean="0"/>
              <a:t> mod n=a</a:t>
            </a:r>
            <a:r>
              <a:rPr lang="zh-CN" altLang="en-US" dirty="0" smtClean="0"/>
              <a:t>，即二次方程</a:t>
            </a:r>
            <a:r>
              <a:rPr lang="en-US" altLang="zh-CN" dirty="0" smtClean="0"/>
              <a:t>x</a:t>
            </a:r>
            <a:r>
              <a:rPr lang="en-US" altLang="zh-CN" baseline="30000" dirty="0" smtClean="0"/>
              <a:t>2</a:t>
            </a:r>
            <a:r>
              <a:rPr lang="en-US" altLang="zh-CN" dirty="0" smtClean="0"/>
              <a:t>=a mod n </a:t>
            </a:r>
            <a:r>
              <a:rPr lang="zh-CN" altLang="en-US" dirty="0" smtClean="0"/>
              <a:t>有解，则称</a:t>
            </a:r>
            <a:r>
              <a:rPr lang="en-US" altLang="zh-CN" dirty="0" smtClean="0"/>
              <a:t>a</a:t>
            </a:r>
            <a:r>
              <a:rPr lang="zh-CN" altLang="en-US" dirty="0" smtClean="0"/>
              <a:t>为模</a:t>
            </a:r>
            <a:r>
              <a:rPr lang="en-US" altLang="zh-CN" dirty="0" smtClean="0"/>
              <a:t>n</a:t>
            </a:r>
            <a:r>
              <a:rPr lang="zh-CN" altLang="en-US" dirty="0" smtClean="0"/>
              <a:t>的</a:t>
            </a:r>
            <a:r>
              <a:rPr lang="zh-CN" altLang="en-US" dirty="0" smtClean="0">
                <a:solidFill>
                  <a:srgbClr val="FF0000"/>
                </a:solidFill>
              </a:rPr>
              <a:t>二次剩余或平方剩余</a:t>
            </a:r>
            <a:r>
              <a:rPr lang="en-US" altLang="zh-CN" dirty="0" smtClean="0">
                <a:solidFill>
                  <a:srgbClr val="FF0000"/>
                </a:solidFill>
              </a:rPr>
              <a:t>(Quadratic Residues, R2)</a:t>
            </a:r>
            <a:r>
              <a:rPr lang="zh-CN" altLang="en-US" dirty="0" smtClean="0"/>
              <a:t>；否则</a:t>
            </a:r>
            <a:r>
              <a:rPr lang="en-US" altLang="zh-CN" dirty="0" smtClean="0"/>
              <a:t>a</a:t>
            </a:r>
            <a:r>
              <a:rPr lang="zh-CN" altLang="en-US" dirty="0" smtClean="0"/>
              <a:t>是模</a:t>
            </a:r>
            <a:r>
              <a:rPr lang="en-US" altLang="zh-CN" dirty="0" smtClean="0"/>
              <a:t>n</a:t>
            </a:r>
            <a:r>
              <a:rPr lang="zh-CN" altLang="en-US" dirty="0" smtClean="0"/>
              <a:t>的</a:t>
            </a:r>
            <a:r>
              <a:rPr lang="zh-CN" altLang="en-US" dirty="0" smtClean="0">
                <a:solidFill>
                  <a:srgbClr val="FF0000"/>
                </a:solidFill>
              </a:rPr>
              <a:t>非二次剩余</a:t>
            </a:r>
            <a:r>
              <a:rPr lang="en-US" altLang="zh-CN" dirty="0" smtClean="0">
                <a:solidFill>
                  <a:srgbClr val="FF0000"/>
                </a:solidFill>
              </a:rPr>
              <a:t>(Quadratic Non-residues, NR2)</a:t>
            </a:r>
            <a:endParaRPr lang="en-US" altLang="zh-CN" dirty="0" smtClean="0"/>
          </a:p>
          <a:p>
            <a:endParaRPr lang="en-US" altLang="zh-CN" dirty="0" smtClean="0"/>
          </a:p>
          <a:p>
            <a:r>
              <a:rPr lang="zh-CN" altLang="en-US" dirty="0" smtClean="0"/>
              <a:t>用</a:t>
            </a:r>
            <a:r>
              <a:rPr lang="en-US" altLang="zh-CN" dirty="0" err="1" smtClean="0"/>
              <a:t>QR</a:t>
            </a:r>
            <a:r>
              <a:rPr lang="en-US" altLang="zh-CN" baseline="-25000" dirty="0" err="1" smtClean="0"/>
              <a:t>n</a:t>
            </a:r>
            <a:r>
              <a:rPr lang="zh-CN" altLang="en-US" dirty="0" smtClean="0"/>
              <a:t>表示所有模</a:t>
            </a:r>
            <a:r>
              <a:rPr lang="en-US" altLang="zh-CN" dirty="0" smtClean="0"/>
              <a:t>n</a:t>
            </a:r>
            <a:r>
              <a:rPr lang="zh-CN" altLang="en-US" dirty="0" smtClean="0"/>
              <a:t>的二次剩余之集合，用</a:t>
            </a:r>
            <a:r>
              <a:rPr lang="en-US" altLang="zh-CN" dirty="0" err="1" smtClean="0"/>
              <a:t>QNR</a:t>
            </a:r>
            <a:r>
              <a:rPr lang="en-US" altLang="zh-CN" baseline="-25000" dirty="0" err="1" smtClean="0"/>
              <a:t>n</a:t>
            </a:r>
            <a:r>
              <a:rPr lang="zh-CN" altLang="en-US" dirty="0" smtClean="0"/>
              <a:t>表示所有模</a:t>
            </a:r>
            <a:r>
              <a:rPr lang="en-US" altLang="zh-CN" dirty="0" smtClean="0"/>
              <a:t>n</a:t>
            </a:r>
            <a:r>
              <a:rPr lang="zh-CN" altLang="en-US" dirty="0" smtClean="0"/>
              <a:t>的非二次剩余之集合。</a:t>
            </a:r>
          </a:p>
          <a:p>
            <a:endParaRPr lang="en-US" altLang="zh-CN" dirty="0" smtClean="0"/>
          </a:p>
          <a:p>
            <a:r>
              <a:rPr lang="zh-CN" altLang="en-US" dirty="0" smtClean="0"/>
              <a:t>满足</a:t>
            </a:r>
            <a:r>
              <a:rPr lang="en-US" altLang="zh-CN" dirty="0" smtClean="0"/>
              <a:t>x</a:t>
            </a:r>
            <a:r>
              <a:rPr lang="en-US" altLang="zh-CN" baseline="30000" dirty="0" smtClean="0"/>
              <a:t>2</a:t>
            </a:r>
            <a:r>
              <a:rPr lang="en-US" altLang="zh-CN" dirty="0" smtClean="0"/>
              <a:t> = a mod n</a:t>
            </a:r>
            <a:r>
              <a:rPr lang="zh-CN" altLang="en-US" dirty="0" smtClean="0"/>
              <a:t>的</a:t>
            </a:r>
            <a:r>
              <a:rPr lang="en-US" altLang="zh-CN" dirty="0" smtClean="0"/>
              <a:t>x</a:t>
            </a:r>
            <a:r>
              <a:rPr lang="zh-CN" altLang="en-US" dirty="0" smtClean="0"/>
              <a:t>称为模</a:t>
            </a:r>
            <a:r>
              <a:rPr lang="en-US" altLang="zh-CN" dirty="0" smtClean="0"/>
              <a:t>n</a:t>
            </a:r>
            <a:r>
              <a:rPr lang="zh-CN" altLang="en-US" dirty="0" smtClean="0"/>
              <a:t>的一个平方根。</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2193919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357188"/>
            <a:ext cx="8472487" cy="6000750"/>
          </a:xfrm>
        </p:spPr>
        <p:txBody>
          <a:bodyPr/>
          <a:lstStyle/>
          <a:p>
            <a:pPr>
              <a:buNone/>
            </a:pPr>
            <a:r>
              <a:rPr lang="zh-CN" altLang="en-US" dirty="0" smtClean="0"/>
              <a:t>例：若</a:t>
            </a:r>
            <a:r>
              <a:rPr lang="en-US" altLang="zh-CN" dirty="0" smtClean="0"/>
              <a:t>n=7</a:t>
            </a:r>
            <a:r>
              <a:rPr lang="zh-CN" altLang="en-US" dirty="0" smtClean="0"/>
              <a:t>，模</a:t>
            </a:r>
            <a:r>
              <a:rPr lang="en-US" altLang="zh-CN" dirty="0" smtClean="0"/>
              <a:t>n</a:t>
            </a:r>
            <a:r>
              <a:rPr lang="zh-CN" altLang="en-US" dirty="0" smtClean="0"/>
              <a:t>的完全剩余集合为</a:t>
            </a:r>
            <a:r>
              <a:rPr lang="en-US" altLang="zh-CN" dirty="0" smtClean="0"/>
              <a:t>{1, 2, 3, 4, 5, 6}</a:t>
            </a:r>
            <a:r>
              <a:rPr lang="zh-CN" altLang="en-US" dirty="0" smtClean="0"/>
              <a:t>，</a:t>
            </a:r>
            <a:r>
              <a:rPr lang="en-US" altLang="zh-CN" dirty="0" smtClean="0"/>
              <a:t>QR</a:t>
            </a:r>
            <a:r>
              <a:rPr lang="en-US" altLang="zh-CN" baseline="-25000" dirty="0" smtClean="0"/>
              <a:t>7</a:t>
            </a:r>
            <a:r>
              <a:rPr lang="en-US" altLang="zh-CN" dirty="0" smtClean="0"/>
              <a:t>={1, 2, 4}</a:t>
            </a:r>
            <a:r>
              <a:rPr lang="zh-CN" altLang="en-US" dirty="0" smtClean="0"/>
              <a:t>，即</a:t>
            </a:r>
            <a:r>
              <a:rPr lang="en-US" altLang="zh-CN" dirty="0" smtClean="0"/>
              <a:t>1, 2, 4</a:t>
            </a:r>
            <a:r>
              <a:rPr lang="zh-CN" altLang="en-US" dirty="0" smtClean="0"/>
              <a:t>为模</a:t>
            </a:r>
            <a:r>
              <a:rPr lang="en-US" altLang="zh-CN" dirty="0" smtClean="0"/>
              <a:t>7</a:t>
            </a:r>
            <a:r>
              <a:rPr lang="zh-CN" altLang="en-US" dirty="0" smtClean="0"/>
              <a:t>的二次剩余</a:t>
            </a:r>
            <a:endParaRPr lang="en-US" altLang="zh-CN" dirty="0" smtClean="0"/>
          </a:p>
          <a:p>
            <a:pPr>
              <a:buNone/>
            </a:pPr>
            <a:endParaRPr lang="en-US" altLang="zh-CN" sz="2400" dirty="0" smtClean="0"/>
          </a:p>
          <a:p>
            <a:pPr>
              <a:buNone/>
            </a:pPr>
            <a:r>
              <a:rPr lang="en-US" altLang="zh-CN" sz="2400" dirty="0" smtClean="0"/>
              <a:t>	</a:t>
            </a:r>
            <a:r>
              <a:rPr lang="zh-CN" altLang="en-US" sz="2400" dirty="0" smtClean="0"/>
              <a:t>因为：</a:t>
            </a:r>
          </a:p>
          <a:p>
            <a:pPr>
              <a:buNone/>
            </a:pPr>
            <a:r>
              <a:rPr lang="en-US" altLang="zh-CN" sz="2400" dirty="0" smtClean="0"/>
              <a:t>       1</a:t>
            </a:r>
            <a:r>
              <a:rPr lang="en-US" altLang="zh-CN" sz="2400" baseline="30000" dirty="0" smtClean="0"/>
              <a:t>2</a:t>
            </a:r>
            <a:r>
              <a:rPr lang="en-US" altLang="zh-CN" sz="2400" dirty="0" smtClean="0"/>
              <a:t> mod 7=6</a:t>
            </a:r>
            <a:r>
              <a:rPr lang="en-US" sz="2400" baseline="30000" dirty="0" smtClean="0"/>
              <a:t>2</a:t>
            </a:r>
            <a:r>
              <a:rPr lang="en-US" sz="2400" dirty="0" smtClean="0"/>
              <a:t> mod 7</a:t>
            </a:r>
            <a:r>
              <a:rPr lang="en-US" altLang="zh-CN" sz="2400" dirty="0" smtClean="0"/>
              <a:t>=1</a:t>
            </a:r>
          </a:p>
          <a:p>
            <a:pPr>
              <a:buNone/>
            </a:pPr>
            <a:r>
              <a:rPr lang="en-US" altLang="zh-CN" sz="2400" dirty="0" smtClean="0"/>
              <a:t>       4</a:t>
            </a:r>
            <a:r>
              <a:rPr lang="en-US" altLang="zh-CN" sz="2400" baseline="30000" dirty="0" smtClean="0"/>
              <a:t>2</a:t>
            </a:r>
            <a:r>
              <a:rPr lang="en-US" altLang="zh-CN" sz="2400" dirty="0" smtClean="0"/>
              <a:t> mod 7=3</a:t>
            </a:r>
            <a:r>
              <a:rPr lang="en-US" sz="2400" baseline="30000" dirty="0" smtClean="0"/>
              <a:t>2</a:t>
            </a:r>
            <a:r>
              <a:rPr lang="en-US" sz="2400" dirty="0" smtClean="0"/>
              <a:t> mod 7</a:t>
            </a:r>
            <a:r>
              <a:rPr lang="en-US" altLang="zh-CN" sz="2400" dirty="0" smtClean="0"/>
              <a:t>=2</a:t>
            </a:r>
          </a:p>
          <a:p>
            <a:pPr>
              <a:buNone/>
            </a:pPr>
            <a:r>
              <a:rPr lang="en-US" altLang="zh-CN" sz="2400" dirty="0" smtClean="0"/>
              <a:t>       2</a:t>
            </a:r>
            <a:r>
              <a:rPr lang="en-US" altLang="zh-CN" sz="2400" baseline="30000" dirty="0" smtClean="0"/>
              <a:t>2</a:t>
            </a:r>
            <a:r>
              <a:rPr lang="en-US" altLang="zh-CN" sz="2400" dirty="0" smtClean="0"/>
              <a:t> mod 7=5</a:t>
            </a:r>
            <a:r>
              <a:rPr lang="en-US" sz="2400" baseline="30000" dirty="0" smtClean="0"/>
              <a:t>2</a:t>
            </a:r>
            <a:r>
              <a:rPr lang="en-US" sz="2400" dirty="0" smtClean="0"/>
              <a:t> mod 7</a:t>
            </a:r>
            <a:r>
              <a:rPr lang="en-US" altLang="zh-CN" sz="2400" dirty="0" smtClean="0"/>
              <a:t>=4</a:t>
            </a:r>
          </a:p>
          <a:p>
            <a:pPr>
              <a:buNone/>
            </a:pPr>
            <a:endParaRPr lang="en-US" altLang="zh-CN" sz="2400" dirty="0" smtClean="0"/>
          </a:p>
          <a:p>
            <a:pPr>
              <a:buNone/>
            </a:pPr>
            <a:r>
              <a:rPr lang="en-US" altLang="zh-CN" sz="2400" dirty="0" smtClean="0"/>
              <a:t>	</a:t>
            </a:r>
            <a:r>
              <a:rPr lang="zh-CN" altLang="en-US" sz="2400" dirty="0" smtClean="0"/>
              <a:t>而</a:t>
            </a:r>
            <a:r>
              <a:rPr lang="en-US" altLang="zh-CN" sz="2400" dirty="0" smtClean="0"/>
              <a:t>{3, 5, 6}</a:t>
            </a:r>
            <a:r>
              <a:rPr lang="zh-CN" altLang="en-US" sz="2400" dirty="0" smtClean="0"/>
              <a:t>为模</a:t>
            </a:r>
            <a:r>
              <a:rPr lang="en-US" altLang="zh-CN" sz="2400" dirty="0" smtClean="0"/>
              <a:t>7</a:t>
            </a:r>
            <a:r>
              <a:rPr lang="zh-CN" altLang="en-US" sz="2400" dirty="0" smtClean="0"/>
              <a:t>的非平方剩余，因为无法找到整数解满足</a:t>
            </a:r>
            <a:r>
              <a:rPr lang="en-US" altLang="zh-CN" sz="2400" dirty="0" smtClean="0"/>
              <a:t>x</a:t>
            </a:r>
            <a:r>
              <a:rPr lang="en-US" altLang="zh-CN" sz="2400" baseline="30000" dirty="0" smtClean="0"/>
              <a:t>2</a:t>
            </a:r>
            <a:r>
              <a:rPr lang="en-US" altLang="zh-CN" sz="2400" dirty="0" smtClean="0"/>
              <a:t> = a mod 7</a:t>
            </a:r>
            <a:r>
              <a:rPr lang="zh-CN" altLang="en-US" sz="2400" dirty="0" smtClean="0"/>
              <a:t>，</a:t>
            </a:r>
            <a:r>
              <a:rPr lang="en-US" altLang="zh-CN" sz="2400" dirty="0" smtClean="0"/>
              <a:t>a∈{3, 5, 6}</a:t>
            </a:r>
          </a:p>
          <a:p>
            <a:endParaRPr lang="en-US" altLang="zh-CN" sz="2400"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45</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1937775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solidFill>
                  <a:srgbClr val="FF0000"/>
                </a:solidFill>
              </a:rPr>
              <a:t>定理：给定</a:t>
            </a:r>
            <a:r>
              <a:rPr lang="en-US" altLang="zh-CN" dirty="0" smtClean="0">
                <a:solidFill>
                  <a:srgbClr val="FF0000"/>
                </a:solidFill>
              </a:rPr>
              <a:t>a, 0&lt;a&lt;n</a:t>
            </a:r>
            <a:r>
              <a:rPr lang="zh-CN" altLang="en-US" dirty="0" smtClean="0">
                <a:solidFill>
                  <a:srgbClr val="FF0000"/>
                </a:solidFill>
              </a:rPr>
              <a:t>，则</a:t>
            </a:r>
            <a:r>
              <a:rPr lang="en-US" altLang="zh-CN" dirty="0" smtClean="0">
                <a:solidFill>
                  <a:srgbClr val="FF0000"/>
                </a:solidFill>
              </a:rPr>
              <a:t>a∈R2</a:t>
            </a:r>
            <a:r>
              <a:rPr lang="zh-CN" altLang="en-US" dirty="0" smtClean="0">
                <a:solidFill>
                  <a:srgbClr val="FF0000"/>
                </a:solidFill>
              </a:rPr>
              <a:t>，当且仅当</a:t>
            </a:r>
            <a:r>
              <a:rPr lang="en-US" altLang="zh-CN" dirty="0" err="1" smtClean="0">
                <a:solidFill>
                  <a:srgbClr val="FF0000"/>
                </a:solidFill>
              </a:rPr>
              <a:t>a</a:t>
            </a:r>
            <a:r>
              <a:rPr lang="en-US" altLang="zh-CN" baseline="30000" dirty="0" err="1" smtClean="0">
                <a:solidFill>
                  <a:srgbClr val="FF0000"/>
                </a:solidFill>
              </a:rPr>
              <a:t>e</a:t>
            </a:r>
            <a:r>
              <a:rPr lang="en-US" altLang="zh-CN" dirty="0" smtClean="0">
                <a:solidFill>
                  <a:srgbClr val="FF0000"/>
                </a:solidFill>
              </a:rPr>
              <a:t> mod n∈R2, </a:t>
            </a:r>
            <a:r>
              <a:rPr lang="zh-CN" altLang="en-US" dirty="0" smtClean="0">
                <a:solidFill>
                  <a:srgbClr val="FF0000"/>
                </a:solidFill>
              </a:rPr>
              <a:t>其中</a:t>
            </a:r>
            <a:r>
              <a:rPr lang="en-US" altLang="zh-CN" dirty="0" smtClean="0">
                <a:solidFill>
                  <a:srgbClr val="FF0000"/>
                </a:solidFill>
              </a:rPr>
              <a:t>GCD(</a:t>
            </a:r>
            <a:r>
              <a:rPr lang="en-US" altLang="zh-CN" dirty="0" err="1" smtClean="0">
                <a:solidFill>
                  <a:srgbClr val="FF0000"/>
                </a:solidFill>
              </a:rPr>
              <a:t>a,n</a:t>
            </a:r>
            <a:r>
              <a:rPr lang="en-US" altLang="zh-CN" dirty="0" smtClean="0">
                <a:solidFill>
                  <a:srgbClr val="FF0000"/>
                </a:solidFill>
              </a:rPr>
              <a:t>)=1,GCD(e,</a:t>
            </a:r>
            <a:r>
              <a:rPr lang="el-GR" altLang="zh-CN" dirty="0" smtClean="0">
                <a:solidFill>
                  <a:srgbClr val="FF0000"/>
                </a:solidFill>
              </a:rPr>
              <a:t>Φ</a:t>
            </a:r>
            <a:r>
              <a:rPr lang="en-US" altLang="zh-CN" dirty="0" smtClean="0">
                <a:solidFill>
                  <a:srgbClr val="FF0000"/>
                </a:solidFill>
              </a:rPr>
              <a:t>(n))=1</a:t>
            </a:r>
            <a:r>
              <a:rPr lang="zh-CN" altLang="en-US" dirty="0" smtClean="0">
                <a:solidFill>
                  <a:srgbClr val="FF0000"/>
                </a:solidFill>
              </a:rPr>
              <a:t>。</a:t>
            </a:r>
            <a:endParaRPr lang="en-US" altLang="zh-CN" dirty="0" smtClean="0">
              <a:solidFill>
                <a:srgbClr val="FF0000"/>
              </a:solidFill>
            </a:endParaRPr>
          </a:p>
          <a:p>
            <a:pPr>
              <a:buNone/>
            </a:pPr>
            <a:r>
              <a:rPr lang="zh-CN" altLang="en-US" dirty="0" smtClean="0"/>
              <a:t>证明：</a:t>
            </a:r>
            <a:endParaRPr lang="en-US" altLang="zh-CN" dirty="0" smtClean="0"/>
          </a:p>
          <a:p>
            <a:pPr>
              <a:buNone/>
            </a:pPr>
            <a:r>
              <a:rPr lang="en-US" altLang="zh-CN" sz="2400" dirty="0" smtClean="0"/>
              <a:t>		</a:t>
            </a:r>
            <a:r>
              <a:rPr lang="zh-CN" altLang="en-US" sz="2400" dirty="0" smtClean="0"/>
              <a:t>若</a:t>
            </a:r>
            <a:r>
              <a:rPr lang="en-US" altLang="zh-CN" sz="2400" dirty="0" smtClean="0"/>
              <a:t> a∈R2, </a:t>
            </a:r>
            <a:r>
              <a:rPr lang="zh-CN" altLang="en-US" sz="2400" dirty="0" smtClean="0"/>
              <a:t>存在</a:t>
            </a:r>
            <a:r>
              <a:rPr lang="en-US" altLang="zh-CN" sz="2400" dirty="0" smtClean="0"/>
              <a:t>x</a:t>
            </a:r>
            <a:r>
              <a:rPr lang="zh-CN" altLang="en-US" sz="2400" dirty="0" smtClean="0"/>
              <a:t>满足</a:t>
            </a:r>
            <a:r>
              <a:rPr lang="en-US" altLang="zh-CN" sz="2400" dirty="0" smtClean="0"/>
              <a:t> x</a:t>
            </a:r>
            <a:r>
              <a:rPr lang="en-US" altLang="zh-CN" sz="2400" baseline="30000" dirty="0" smtClean="0"/>
              <a:t>2</a:t>
            </a:r>
            <a:r>
              <a:rPr lang="en-US" altLang="zh-CN" sz="2400" dirty="0" smtClean="0"/>
              <a:t> mod n = a</a:t>
            </a:r>
          </a:p>
          <a:p>
            <a:pPr>
              <a:buNone/>
            </a:pPr>
            <a:r>
              <a:rPr lang="en-US" altLang="zh-CN" sz="2400" dirty="0" smtClean="0"/>
              <a:t>		</a:t>
            </a:r>
            <a:r>
              <a:rPr lang="en-US" altLang="zh-CN" sz="2400" dirty="0" err="1" smtClean="0"/>
              <a:t>a</a:t>
            </a:r>
            <a:r>
              <a:rPr lang="en-US" altLang="zh-CN" sz="2400" baseline="30000" dirty="0" err="1" smtClean="0"/>
              <a:t>e</a:t>
            </a:r>
            <a:r>
              <a:rPr lang="en-US" altLang="zh-CN" sz="2400" dirty="0" smtClean="0"/>
              <a:t> mod n = (x</a:t>
            </a:r>
            <a:r>
              <a:rPr lang="en-US" altLang="zh-CN" sz="2400" baseline="30000" dirty="0" smtClean="0"/>
              <a:t>2</a:t>
            </a:r>
            <a:r>
              <a:rPr lang="en-US" altLang="zh-CN" sz="2400" dirty="0" smtClean="0"/>
              <a:t>)</a:t>
            </a:r>
            <a:r>
              <a:rPr lang="en-US" altLang="zh-CN" sz="2400" baseline="30000" dirty="0" smtClean="0"/>
              <a:t>e</a:t>
            </a:r>
            <a:r>
              <a:rPr lang="en-US" altLang="zh-CN" sz="2400" dirty="0" smtClean="0"/>
              <a:t> mod n = (</a:t>
            </a:r>
            <a:r>
              <a:rPr lang="en-US" altLang="zh-CN" sz="2400" dirty="0" err="1" smtClean="0"/>
              <a:t>x</a:t>
            </a:r>
            <a:r>
              <a:rPr lang="en-US" altLang="zh-CN" sz="2400" baseline="30000" dirty="0" err="1" smtClean="0"/>
              <a:t>e</a:t>
            </a:r>
            <a:r>
              <a:rPr lang="en-US" altLang="zh-CN" sz="2400" dirty="0" smtClean="0"/>
              <a:t>)</a:t>
            </a:r>
            <a:r>
              <a:rPr lang="en-US" altLang="zh-CN" sz="2400" baseline="30000" dirty="0" smtClean="0"/>
              <a:t>2</a:t>
            </a:r>
            <a:r>
              <a:rPr lang="en-US" altLang="zh-CN" sz="2400" dirty="0" smtClean="0"/>
              <a:t> mod n</a:t>
            </a:r>
          </a:p>
          <a:p>
            <a:pPr>
              <a:buNone/>
            </a:pPr>
            <a:r>
              <a:rPr lang="en-US" altLang="zh-CN" sz="2400" dirty="0" smtClean="0"/>
              <a:t>		</a:t>
            </a:r>
            <a:r>
              <a:rPr lang="zh-CN" altLang="en-US" sz="2400" dirty="0" smtClean="0"/>
              <a:t>所以</a:t>
            </a:r>
            <a:r>
              <a:rPr lang="en-US" altLang="zh-CN" sz="2400" dirty="0" err="1"/>
              <a:t>a</a:t>
            </a:r>
            <a:r>
              <a:rPr lang="en-US" altLang="zh-CN" sz="2400" baseline="30000" dirty="0" err="1"/>
              <a:t>e</a:t>
            </a:r>
            <a:r>
              <a:rPr lang="en-US" altLang="zh-CN" sz="2400" dirty="0"/>
              <a:t> mod </a:t>
            </a:r>
            <a:r>
              <a:rPr lang="en-US" altLang="zh-CN" sz="2400" dirty="0" smtClean="0"/>
              <a:t>n∈R2</a:t>
            </a:r>
          </a:p>
          <a:p>
            <a:pPr>
              <a:buNone/>
            </a:pPr>
            <a:r>
              <a:rPr lang="en-US" altLang="zh-CN" sz="2400" dirty="0" smtClean="0"/>
              <a:t>		</a:t>
            </a:r>
          </a:p>
          <a:p>
            <a:pPr>
              <a:buNone/>
            </a:pPr>
            <a:r>
              <a:rPr lang="en-US" altLang="zh-CN" sz="2400" dirty="0"/>
              <a:t>	</a:t>
            </a:r>
            <a:r>
              <a:rPr lang="en-US" altLang="zh-CN" sz="2400" dirty="0" smtClean="0"/>
              <a:t>	</a:t>
            </a:r>
            <a:r>
              <a:rPr lang="zh-CN" altLang="en-US" sz="2400" dirty="0" smtClean="0"/>
              <a:t>若</a:t>
            </a:r>
            <a:r>
              <a:rPr lang="en-US" altLang="zh-CN" sz="2400" dirty="0" err="1"/>
              <a:t>a</a:t>
            </a:r>
            <a:r>
              <a:rPr lang="en-US" altLang="zh-CN" sz="2400" baseline="30000" dirty="0" err="1"/>
              <a:t>e</a:t>
            </a:r>
            <a:r>
              <a:rPr lang="en-US" altLang="zh-CN" sz="2400" dirty="0"/>
              <a:t> mod </a:t>
            </a:r>
            <a:r>
              <a:rPr lang="en-US" altLang="zh-CN" sz="2400" dirty="0" smtClean="0"/>
              <a:t>n∈R2, </a:t>
            </a:r>
          </a:p>
          <a:p>
            <a:pPr>
              <a:buNone/>
            </a:pPr>
            <a:r>
              <a:rPr lang="en-US" altLang="zh-CN" sz="2400" dirty="0" smtClean="0"/>
              <a:t>		</a:t>
            </a:r>
            <a:r>
              <a:rPr lang="zh-CN" altLang="en-US" sz="2400" dirty="0" smtClean="0"/>
              <a:t>总能找到</a:t>
            </a:r>
            <a:r>
              <a:rPr lang="en-US" altLang="zh-CN" sz="2400" dirty="0" smtClean="0"/>
              <a:t>d</a:t>
            </a:r>
            <a:r>
              <a:rPr lang="zh-CN" altLang="en-US" sz="2400" dirty="0" smtClean="0"/>
              <a:t>，使得</a:t>
            </a:r>
            <a:r>
              <a:rPr lang="en-US" altLang="zh-CN" sz="2400" dirty="0" err="1" smtClean="0"/>
              <a:t>ed</a:t>
            </a:r>
            <a:r>
              <a:rPr lang="en-US" altLang="zh-CN" sz="2400" dirty="0" smtClean="0"/>
              <a:t>=1mod</a:t>
            </a:r>
            <a:r>
              <a:rPr lang="el-GR" altLang="zh-CN" sz="2400" dirty="0"/>
              <a:t>Φ</a:t>
            </a:r>
            <a:r>
              <a:rPr lang="en-US" altLang="zh-CN" sz="2400" dirty="0" smtClean="0"/>
              <a:t>(n)</a:t>
            </a:r>
            <a:r>
              <a:rPr lang="zh-CN" altLang="en-US" sz="2400" dirty="0" smtClean="0"/>
              <a:t>，即</a:t>
            </a:r>
            <a:r>
              <a:rPr lang="en-US" altLang="zh-CN" sz="2400" dirty="0" err="1" smtClean="0"/>
              <a:t>a</a:t>
            </a:r>
            <a:r>
              <a:rPr lang="en-US" altLang="zh-CN" sz="2400" baseline="30000" dirty="0" err="1" smtClean="0"/>
              <a:t>ed</a:t>
            </a:r>
            <a:r>
              <a:rPr lang="en-US" altLang="zh-CN" sz="2400" dirty="0" smtClean="0"/>
              <a:t>=a</a:t>
            </a:r>
          </a:p>
          <a:p>
            <a:pPr>
              <a:buNone/>
            </a:pPr>
            <a:r>
              <a:rPr lang="en-US" altLang="zh-CN" sz="2400" dirty="0" smtClean="0"/>
              <a:t>		</a:t>
            </a:r>
            <a:r>
              <a:rPr lang="zh-CN" altLang="en-US" sz="2400" dirty="0" smtClean="0"/>
              <a:t>所以</a:t>
            </a:r>
            <a:r>
              <a:rPr lang="en-US" altLang="zh-CN" sz="2400" dirty="0"/>
              <a:t>(</a:t>
            </a:r>
            <a:r>
              <a:rPr lang="en-US" altLang="zh-CN" sz="2400" dirty="0" err="1" smtClean="0"/>
              <a:t>a</a:t>
            </a:r>
            <a:r>
              <a:rPr lang="en-US" altLang="zh-CN" sz="2400" baseline="30000" dirty="0" err="1" smtClean="0"/>
              <a:t>e</a:t>
            </a:r>
            <a:r>
              <a:rPr lang="en-US" altLang="zh-CN" sz="2400" dirty="0" smtClean="0"/>
              <a:t>)</a:t>
            </a:r>
            <a:r>
              <a:rPr lang="en-US" altLang="zh-CN" sz="2400" baseline="30000" dirty="0" smtClean="0"/>
              <a:t>d</a:t>
            </a:r>
            <a:r>
              <a:rPr lang="en-US" altLang="zh-CN" sz="2400" dirty="0" smtClean="0"/>
              <a:t> mod n =a, </a:t>
            </a:r>
            <a:r>
              <a:rPr lang="zh-CN" altLang="en-US" sz="2400" dirty="0" smtClean="0"/>
              <a:t>可推知</a:t>
            </a:r>
            <a:r>
              <a:rPr lang="en-US" altLang="zh-CN" sz="2400" dirty="0" smtClean="0"/>
              <a:t>a∈R2</a:t>
            </a:r>
          </a:p>
          <a:p>
            <a:pPr>
              <a:buNone/>
            </a:pP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063370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solidFill>
                  <a:srgbClr val="FF0000"/>
                </a:solidFill>
              </a:rPr>
              <a:t>定理：对于素数</a:t>
            </a:r>
            <a:r>
              <a:rPr lang="en-US" altLang="zh-CN" dirty="0" smtClean="0">
                <a:solidFill>
                  <a:srgbClr val="FF0000"/>
                </a:solidFill>
              </a:rPr>
              <a:t>p</a:t>
            </a:r>
            <a:r>
              <a:rPr lang="zh-CN" altLang="en-US" dirty="0" smtClean="0">
                <a:solidFill>
                  <a:srgbClr val="FF0000"/>
                </a:solidFill>
              </a:rPr>
              <a:t>，</a:t>
            </a:r>
            <a:r>
              <a:rPr lang="en-US" altLang="zh-CN" dirty="0" smtClean="0">
                <a:solidFill>
                  <a:srgbClr val="FF0000"/>
                </a:solidFill>
              </a:rPr>
              <a:t>p&gt;2</a:t>
            </a:r>
            <a:r>
              <a:rPr lang="zh-CN" altLang="en-US" dirty="0" smtClean="0">
                <a:solidFill>
                  <a:srgbClr val="FF0000"/>
                </a:solidFill>
              </a:rPr>
              <a:t>，</a:t>
            </a:r>
            <a:r>
              <a:rPr lang="en-US" altLang="zh-CN" dirty="0" smtClean="0">
                <a:solidFill>
                  <a:srgbClr val="FF0000"/>
                </a:solidFill>
              </a:rPr>
              <a:t>0&lt;a&lt;p, </a:t>
            </a:r>
            <a:r>
              <a:rPr lang="zh-CN" altLang="en-US" dirty="0" smtClean="0">
                <a:solidFill>
                  <a:srgbClr val="FF0000"/>
                </a:solidFill>
              </a:rPr>
              <a:t>如果</a:t>
            </a:r>
            <a:r>
              <a:rPr lang="en-US" altLang="zh-CN" dirty="0" smtClean="0">
                <a:solidFill>
                  <a:srgbClr val="FF0000"/>
                </a:solidFill>
              </a:rPr>
              <a:t>a∈R2</a:t>
            </a:r>
            <a:r>
              <a:rPr lang="zh-CN" altLang="en-US" dirty="0" smtClean="0">
                <a:solidFill>
                  <a:srgbClr val="FF0000"/>
                </a:solidFill>
              </a:rPr>
              <a:t>，则</a:t>
            </a:r>
            <a:r>
              <a:rPr lang="en-US" altLang="zh-CN" dirty="0" smtClean="0">
                <a:solidFill>
                  <a:srgbClr val="FF0000"/>
                </a:solidFill>
              </a:rPr>
              <a:t>x</a:t>
            </a:r>
            <a:r>
              <a:rPr lang="en-US" altLang="zh-CN" baseline="30000" dirty="0" smtClean="0">
                <a:solidFill>
                  <a:srgbClr val="FF0000"/>
                </a:solidFill>
              </a:rPr>
              <a:t>2</a:t>
            </a:r>
            <a:r>
              <a:rPr lang="en-US" altLang="zh-CN" dirty="0" smtClean="0">
                <a:solidFill>
                  <a:srgbClr val="FF0000"/>
                </a:solidFill>
              </a:rPr>
              <a:t> mod p = a </a:t>
            </a:r>
            <a:r>
              <a:rPr lang="zh-CN" altLang="en-US" dirty="0" smtClean="0">
                <a:solidFill>
                  <a:srgbClr val="FF0000"/>
                </a:solidFill>
              </a:rPr>
              <a:t>有两个解，否则无解。</a:t>
            </a:r>
          </a:p>
          <a:p>
            <a:pPr>
              <a:buNone/>
            </a:pPr>
            <a:endParaRPr lang="en-US" altLang="zh-CN" dirty="0" smtClean="0"/>
          </a:p>
          <a:p>
            <a:pPr>
              <a:buNone/>
            </a:pPr>
            <a:r>
              <a:rPr lang="zh-CN" altLang="en-US" dirty="0" smtClean="0"/>
              <a:t>证明：</a:t>
            </a:r>
            <a:endParaRPr lang="en-US" altLang="zh-CN" dirty="0" smtClean="0"/>
          </a:p>
          <a:p>
            <a:pPr lvl="1"/>
            <a:r>
              <a:rPr lang="zh-CN" altLang="en-US" dirty="0" smtClean="0"/>
              <a:t>假如</a:t>
            </a:r>
            <a:r>
              <a:rPr lang="en-US" altLang="zh-CN" dirty="0" smtClean="0"/>
              <a:t>a∈R2, </a:t>
            </a:r>
            <a:r>
              <a:rPr lang="zh-CN" altLang="en-US" dirty="0" smtClean="0"/>
              <a:t>至少有一个解</a:t>
            </a:r>
            <a:r>
              <a:rPr lang="en-US" altLang="zh-CN" dirty="0" smtClean="0"/>
              <a:t>x</a:t>
            </a:r>
            <a:r>
              <a:rPr lang="en-US" altLang="zh-CN" baseline="-25000" dirty="0" smtClean="0"/>
              <a:t>1</a:t>
            </a:r>
            <a:r>
              <a:rPr lang="en-US" altLang="zh-CN" dirty="0" smtClean="0"/>
              <a:t>, </a:t>
            </a:r>
            <a:r>
              <a:rPr lang="zh-CN" altLang="en-US" dirty="0" smtClean="0"/>
              <a:t>满足</a:t>
            </a:r>
            <a:r>
              <a:rPr lang="en-US" altLang="zh-CN" dirty="0" smtClean="0"/>
              <a:t>x</a:t>
            </a:r>
            <a:r>
              <a:rPr lang="en-US" altLang="zh-CN" baseline="-25000" dirty="0" smtClean="0"/>
              <a:t>1</a:t>
            </a:r>
            <a:r>
              <a:rPr lang="en-US" altLang="zh-CN" baseline="30000" dirty="0" smtClean="0"/>
              <a:t>2</a:t>
            </a:r>
            <a:r>
              <a:rPr lang="en-US" altLang="zh-CN" dirty="0" smtClean="0"/>
              <a:t> mod p=a</a:t>
            </a:r>
            <a:r>
              <a:rPr lang="zh-CN" altLang="en-US" dirty="0" smtClean="0"/>
              <a:t>，同时</a:t>
            </a:r>
            <a:r>
              <a:rPr lang="en-US" altLang="zh-CN" dirty="0" smtClean="0"/>
              <a:t>p-x</a:t>
            </a:r>
            <a:r>
              <a:rPr lang="en-US" altLang="zh-CN" baseline="-25000" dirty="0" smtClean="0"/>
              <a:t>1</a:t>
            </a:r>
            <a:r>
              <a:rPr lang="zh-CN" altLang="en-US" dirty="0" smtClean="0"/>
              <a:t>也是一个解：</a:t>
            </a:r>
            <a:r>
              <a:rPr lang="en-US" altLang="zh-CN" dirty="0" smtClean="0"/>
              <a:t>(p-x</a:t>
            </a:r>
            <a:r>
              <a:rPr lang="en-US" altLang="zh-CN" baseline="-25000" dirty="0" smtClean="0"/>
              <a:t>1</a:t>
            </a:r>
            <a:r>
              <a:rPr lang="en-US" altLang="zh-CN" dirty="0" smtClean="0"/>
              <a:t>)</a:t>
            </a:r>
            <a:r>
              <a:rPr lang="en-US" altLang="zh-CN" baseline="30000" dirty="0" smtClean="0"/>
              <a:t>2</a:t>
            </a:r>
            <a:r>
              <a:rPr lang="en-US" altLang="zh-CN" dirty="0" smtClean="0"/>
              <a:t> mod p = x</a:t>
            </a:r>
            <a:r>
              <a:rPr lang="en-US" altLang="zh-CN" baseline="-25000" dirty="0" smtClean="0"/>
              <a:t>1</a:t>
            </a:r>
            <a:r>
              <a:rPr lang="en-US" altLang="zh-CN" baseline="30000" dirty="0" smtClean="0"/>
              <a:t>2</a:t>
            </a:r>
            <a:r>
              <a:rPr lang="en-US" altLang="zh-CN" dirty="0" smtClean="0"/>
              <a:t> mod p = a</a:t>
            </a:r>
          </a:p>
          <a:p>
            <a:pPr lvl="1"/>
            <a:endParaRPr lang="en-US" altLang="zh-CN" dirty="0" smtClean="0"/>
          </a:p>
          <a:p>
            <a:pPr lvl="1"/>
            <a:r>
              <a:rPr lang="en-US" altLang="zh-CN" dirty="0" smtClean="0"/>
              <a:t>p-x</a:t>
            </a:r>
            <a:r>
              <a:rPr lang="en-US" altLang="zh-CN" baseline="-25000" dirty="0" smtClean="0"/>
              <a:t>1</a:t>
            </a:r>
            <a:r>
              <a:rPr lang="en-US" altLang="zh-CN" dirty="0" smtClean="0"/>
              <a:t>≠x</a:t>
            </a:r>
            <a:r>
              <a:rPr lang="en-US" altLang="zh-CN" baseline="-25000" dirty="0" smtClean="0"/>
              <a:t>1</a:t>
            </a:r>
            <a:r>
              <a:rPr lang="zh-CN" altLang="en-US" dirty="0" smtClean="0"/>
              <a:t>（</a:t>
            </a:r>
            <a:r>
              <a:rPr lang="en-US" altLang="zh-CN" dirty="0" smtClean="0"/>
              <a:t>p</a:t>
            </a:r>
            <a:r>
              <a:rPr lang="zh-CN" altLang="en-US" dirty="0" smtClean="0"/>
              <a:t>为奇数），所以这两个解是可以区分的</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9479698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buNone/>
            </a:pPr>
            <a:r>
              <a:rPr lang="zh-CN" altLang="en-US" dirty="0" smtClean="0">
                <a:solidFill>
                  <a:srgbClr val="FF0000"/>
                </a:solidFill>
              </a:rPr>
              <a:t>定理：对于素数</a:t>
            </a:r>
            <a:r>
              <a:rPr lang="en-US" altLang="zh-CN" dirty="0" smtClean="0">
                <a:solidFill>
                  <a:srgbClr val="FF0000"/>
                </a:solidFill>
              </a:rPr>
              <a:t>p</a:t>
            </a:r>
            <a:r>
              <a:rPr lang="zh-CN" altLang="en-US" dirty="0" smtClean="0">
                <a:solidFill>
                  <a:srgbClr val="FF0000"/>
                </a:solidFill>
              </a:rPr>
              <a:t>，</a:t>
            </a:r>
            <a:r>
              <a:rPr lang="en-US" altLang="zh-CN" dirty="0" smtClean="0">
                <a:solidFill>
                  <a:srgbClr val="FF0000"/>
                </a:solidFill>
              </a:rPr>
              <a:t>p&gt;2, </a:t>
            </a:r>
            <a:r>
              <a:rPr lang="zh-CN" altLang="en-US" dirty="0" smtClean="0">
                <a:solidFill>
                  <a:srgbClr val="FF0000"/>
                </a:solidFill>
              </a:rPr>
              <a:t>有</a:t>
            </a:r>
            <a:r>
              <a:rPr lang="en-US" altLang="zh-CN" dirty="0" smtClean="0">
                <a:solidFill>
                  <a:srgbClr val="FF0000"/>
                </a:solidFill>
              </a:rPr>
              <a:t>(p-1)/2</a:t>
            </a:r>
            <a:r>
              <a:rPr lang="zh-CN" altLang="en-US" dirty="0" smtClean="0">
                <a:solidFill>
                  <a:srgbClr val="FF0000"/>
                </a:solidFill>
              </a:rPr>
              <a:t>个模</a:t>
            </a:r>
            <a:r>
              <a:rPr lang="en-US" altLang="zh-CN" dirty="0" smtClean="0">
                <a:solidFill>
                  <a:srgbClr val="FF0000"/>
                </a:solidFill>
              </a:rPr>
              <a:t>p</a:t>
            </a:r>
            <a:r>
              <a:rPr lang="zh-CN" altLang="en-US" dirty="0" smtClean="0">
                <a:solidFill>
                  <a:srgbClr val="FF0000"/>
                </a:solidFill>
              </a:rPr>
              <a:t>的二次剩余，</a:t>
            </a:r>
            <a:r>
              <a:rPr lang="en-US" altLang="zh-CN" dirty="0" smtClean="0">
                <a:solidFill>
                  <a:srgbClr val="FF0000"/>
                </a:solidFill>
              </a:rPr>
              <a:t>(p-1)/2</a:t>
            </a:r>
            <a:r>
              <a:rPr lang="zh-CN" altLang="en-US" dirty="0" smtClean="0">
                <a:solidFill>
                  <a:srgbClr val="FF0000"/>
                </a:solidFill>
              </a:rPr>
              <a:t>个模</a:t>
            </a:r>
            <a:r>
              <a:rPr lang="en-US" altLang="zh-CN" dirty="0" smtClean="0">
                <a:solidFill>
                  <a:srgbClr val="FF0000"/>
                </a:solidFill>
              </a:rPr>
              <a:t>p</a:t>
            </a:r>
            <a:r>
              <a:rPr lang="zh-CN" altLang="en-US" dirty="0" smtClean="0">
                <a:solidFill>
                  <a:srgbClr val="FF0000"/>
                </a:solidFill>
              </a:rPr>
              <a:t>的非二次剩余。</a:t>
            </a:r>
            <a:endParaRPr lang="en-US" altLang="zh-CN" dirty="0" smtClean="0">
              <a:solidFill>
                <a:srgbClr val="FF0000"/>
              </a:solidFill>
            </a:endParaRPr>
          </a:p>
          <a:p>
            <a:pPr>
              <a:buNone/>
            </a:pPr>
            <a:endParaRPr lang="en-US" altLang="zh-CN" dirty="0" smtClean="0"/>
          </a:p>
          <a:p>
            <a:pPr>
              <a:buNone/>
            </a:pPr>
            <a:r>
              <a:rPr lang="zh-CN" altLang="en-US" dirty="0" smtClean="0"/>
              <a:t>证明：</a:t>
            </a:r>
            <a:endParaRPr lang="en-US" altLang="zh-CN" dirty="0" smtClean="0"/>
          </a:p>
          <a:p>
            <a:pPr lvl="1"/>
            <a:r>
              <a:rPr lang="zh-CN" altLang="en-US" dirty="0"/>
              <a:t>对每个</a:t>
            </a:r>
            <a:r>
              <a:rPr lang="en-US" altLang="zh-CN" dirty="0"/>
              <a:t>a∈R2</a:t>
            </a:r>
            <a:r>
              <a:rPr lang="zh-CN" altLang="en-US" dirty="0"/>
              <a:t>，它的两个平方根</a:t>
            </a:r>
            <a:r>
              <a:rPr lang="en-US" altLang="zh-CN" dirty="0"/>
              <a:t>x</a:t>
            </a:r>
            <a:r>
              <a:rPr lang="en-US" altLang="zh-CN" baseline="-25000" dirty="0"/>
              <a:t>1</a:t>
            </a:r>
            <a:r>
              <a:rPr lang="zh-CN" altLang="en-US" dirty="0"/>
              <a:t>或</a:t>
            </a:r>
            <a:r>
              <a:rPr lang="en-US" altLang="zh-CN" dirty="0"/>
              <a:t>p-x</a:t>
            </a:r>
            <a:r>
              <a:rPr lang="en-US" altLang="zh-CN" baseline="-25000" dirty="0"/>
              <a:t>1</a:t>
            </a:r>
            <a:r>
              <a:rPr lang="zh-CN" altLang="en-US" dirty="0" smtClean="0"/>
              <a:t>中有且仅有一</a:t>
            </a:r>
            <a:r>
              <a:rPr lang="zh-CN" altLang="en-US" dirty="0"/>
              <a:t>个落在</a:t>
            </a:r>
            <a:r>
              <a:rPr lang="en-US" altLang="zh-CN" dirty="0"/>
              <a:t> [1, (p-1)/2]</a:t>
            </a:r>
            <a:r>
              <a:rPr lang="zh-CN" altLang="en-US" dirty="0"/>
              <a:t>中</a:t>
            </a:r>
            <a:endParaRPr lang="en-US" altLang="zh-CN" dirty="0"/>
          </a:p>
          <a:p>
            <a:pPr lvl="1"/>
            <a:r>
              <a:rPr lang="en-US" altLang="zh-CN" dirty="0" smtClean="0"/>
              <a:t>(p-1)/2</a:t>
            </a:r>
            <a:r>
              <a:rPr lang="zh-CN" altLang="en-US" dirty="0" smtClean="0"/>
              <a:t>个剩余</a:t>
            </a:r>
            <a:r>
              <a:rPr lang="en-US" altLang="zh-CN" dirty="0" smtClean="0"/>
              <a:t>1</a:t>
            </a:r>
            <a:r>
              <a:rPr lang="en-US" altLang="zh-CN" baseline="30000" dirty="0" smtClean="0"/>
              <a:t>2</a:t>
            </a:r>
            <a:r>
              <a:rPr lang="en-US" altLang="zh-CN" dirty="0" smtClean="0"/>
              <a:t>, 2</a:t>
            </a:r>
            <a:r>
              <a:rPr lang="en-US" altLang="zh-CN" baseline="30000" dirty="0" smtClean="0"/>
              <a:t>2</a:t>
            </a:r>
            <a:r>
              <a:rPr lang="en-US" altLang="zh-CN" dirty="0" smtClean="0"/>
              <a:t>, …, ((p-1)/2)</a:t>
            </a:r>
            <a:r>
              <a:rPr lang="en-US" altLang="zh-CN" baseline="30000" dirty="0" smtClean="0"/>
              <a:t>2</a:t>
            </a:r>
            <a:r>
              <a:rPr lang="en-US" altLang="zh-CN" dirty="0" smtClean="0"/>
              <a:t> mod p</a:t>
            </a:r>
            <a:r>
              <a:rPr lang="zh-CN" altLang="en-US" dirty="0" smtClean="0"/>
              <a:t>是不同的</a:t>
            </a:r>
            <a:r>
              <a:rPr lang="en-US" altLang="zh-CN" dirty="0" smtClean="0"/>
              <a:t>R2</a:t>
            </a:r>
            <a:r>
              <a:rPr lang="zh-CN" altLang="en-US" dirty="0" smtClean="0"/>
              <a:t>中的数</a:t>
            </a:r>
            <a:endParaRPr lang="en-US" altLang="zh-CN" dirty="0" smtClean="0"/>
          </a:p>
          <a:p>
            <a:pPr lvl="1"/>
            <a:r>
              <a:rPr lang="zh-CN" altLang="en-US" dirty="0" smtClean="0"/>
              <a:t>不存在其它二次剩余</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48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758147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7544" y="357188"/>
            <a:ext cx="8472487" cy="6000750"/>
          </a:xfrm>
        </p:spPr>
        <p:txBody>
          <a:bodyPr>
            <a:normAutofit/>
          </a:bodyPr>
          <a:lstStyle/>
          <a:p>
            <a:pPr>
              <a:buNone/>
            </a:pPr>
            <a:r>
              <a:rPr lang="zh-CN" altLang="en-US" dirty="0" smtClean="0"/>
              <a:t>例：</a:t>
            </a:r>
            <a:endParaRPr lang="en-US" altLang="zh-CN" dirty="0" smtClean="0"/>
          </a:p>
          <a:p>
            <a:pPr lvl="1"/>
            <a:r>
              <a:rPr lang="zh-CN" altLang="en-US" dirty="0" smtClean="0"/>
              <a:t>如果</a:t>
            </a:r>
            <a:r>
              <a:rPr lang="en-US" altLang="zh-CN" dirty="0" smtClean="0"/>
              <a:t>p=7</a:t>
            </a:r>
            <a:r>
              <a:rPr lang="zh-CN" altLang="en-US" dirty="0" smtClean="0"/>
              <a:t>，在</a:t>
            </a:r>
            <a:r>
              <a:rPr lang="en-US" altLang="zh-CN" dirty="0" smtClean="0"/>
              <a:t>[1, 6]</a:t>
            </a:r>
            <a:r>
              <a:rPr lang="zh-CN" altLang="en-US" dirty="0" smtClean="0"/>
              <a:t>中是平方剩余的有三个，即</a:t>
            </a:r>
            <a:r>
              <a:rPr lang="en-US" altLang="zh-CN" dirty="0" smtClean="0"/>
              <a:t>{1, 2, 4}</a:t>
            </a:r>
          </a:p>
          <a:p>
            <a:pPr lvl="2"/>
            <a:r>
              <a:rPr lang="en-US" altLang="zh-CN" dirty="0" smtClean="0"/>
              <a:t>1</a:t>
            </a:r>
            <a:r>
              <a:rPr lang="en-US" altLang="zh-CN" baseline="30000" dirty="0" smtClean="0"/>
              <a:t>2</a:t>
            </a:r>
            <a:r>
              <a:rPr lang="en-US" altLang="zh-CN" dirty="0" smtClean="0"/>
              <a:t> mod 7 = 1   	6</a:t>
            </a:r>
            <a:r>
              <a:rPr lang="en-US" altLang="zh-CN" baseline="30000" dirty="0" smtClean="0"/>
              <a:t>2</a:t>
            </a:r>
            <a:r>
              <a:rPr lang="en-US" altLang="zh-CN" dirty="0" smtClean="0"/>
              <a:t> mod 7 = 1</a:t>
            </a:r>
          </a:p>
          <a:p>
            <a:pPr lvl="2"/>
            <a:r>
              <a:rPr lang="en-US" altLang="zh-CN" dirty="0" smtClean="0"/>
              <a:t>2</a:t>
            </a:r>
            <a:r>
              <a:rPr lang="en-US" altLang="zh-CN" baseline="30000" dirty="0" smtClean="0"/>
              <a:t>2</a:t>
            </a:r>
            <a:r>
              <a:rPr lang="en-US" altLang="zh-CN" dirty="0" smtClean="0"/>
              <a:t> mod 7 = 4   	5</a:t>
            </a:r>
            <a:r>
              <a:rPr lang="en-US" altLang="zh-CN" baseline="30000" dirty="0" smtClean="0"/>
              <a:t>2</a:t>
            </a:r>
            <a:r>
              <a:rPr lang="en-US" altLang="zh-CN" dirty="0" smtClean="0"/>
              <a:t> mod 7 = 4</a:t>
            </a:r>
          </a:p>
          <a:p>
            <a:pPr lvl="2"/>
            <a:r>
              <a:rPr lang="en-US" altLang="zh-CN" dirty="0" smtClean="0"/>
              <a:t>3</a:t>
            </a:r>
            <a:r>
              <a:rPr lang="en-US" altLang="zh-CN" baseline="30000" dirty="0" smtClean="0"/>
              <a:t>2</a:t>
            </a:r>
            <a:r>
              <a:rPr lang="en-US" altLang="zh-CN" dirty="0" smtClean="0"/>
              <a:t> mod 7 = 2   	4</a:t>
            </a:r>
            <a:r>
              <a:rPr lang="en-US" altLang="zh-CN" baseline="30000" dirty="0" smtClean="0"/>
              <a:t>2</a:t>
            </a:r>
            <a:r>
              <a:rPr lang="en-US" altLang="zh-CN" dirty="0" smtClean="0"/>
              <a:t> mod 7 = 2</a:t>
            </a:r>
          </a:p>
          <a:p>
            <a:pPr lvl="1"/>
            <a:endParaRPr lang="en-US" altLang="zh-CN" dirty="0" smtClean="0"/>
          </a:p>
          <a:p>
            <a:pPr lvl="1"/>
            <a:r>
              <a:rPr lang="zh-CN" altLang="en-US" dirty="0" smtClean="0"/>
              <a:t>如果</a:t>
            </a:r>
            <a:r>
              <a:rPr lang="en-US" altLang="zh-CN" dirty="0" smtClean="0"/>
              <a:t>p=11</a:t>
            </a:r>
            <a:r>
              <a:rPr lang="zh-CN" altLang="en-US" dirty="0" smtClean="0"/>
              <a:t>，在</a:t>
            </a:r>
            <a:r>
              <a:rPr lang="en-US" altLang="zh-CN" dirty="0" smtClean="0"/>
              <a:t>[1,10]</a:t>
            </a:r>
            <a:r>
              <a:rPr lang="zh-CN" altLang="en-US" dirty="0" smtClean="0"/>
              <a:t>中是平方剩余的有五个，即</a:t>
            </a:r>
            <a:endParaRPr lang="en-US" altLang="zh-CN" dirty="0" smtClean="0"/>
          </a:p>
          <a:p>
            <a:pPr lvl="2"/>
            <a:r>
              <a:rPr lang="en-US" altLang="zh-CN" dirty="0" smtClean="0"/>
              <a:t>1</a:t>
            </a:r>
            <a:r>
              <a:rPr lang="en-US" altLang="zh-CN" baseline="30000" dirty="0" smtClean="0"/>
              <a:t>2</a:t>
            </a:r>
            <a:r>
              <a:rPr lang="en-US" altLang="zh-CN" dirty="0" smtClean="0"/>
              <a:t> mod 11 = 1   	10</a:t>
            </a:r>
            <a:r>
              <a:rPr lang="en-US" altLang="zh-CN" baseline="30000" dirty="0" smtClean="0"/>
              <a:t>2</a:t>
            </a:r>
            <a:r>
              <a:rPr lang="en-US" altLang="zh-CN" dirty="0" smtClean="0"/>
              <a:t> mod 11 = 1</a:t>
            </a:r>
          </a:p>
          <a:p>
            <a:pPr lvl="2"/>
            <a:r>
              <a:rPr lang="en-US" altLang="zh-CN" dirty="0" smtClean="0"/>
              <a:t>2</a:t>
            </a:r>
            <a:r>
              <a:rPr lang="en-US" altLang="zh-CN" baseline="30000" dirty="0" smtClean="0"/>
              <a:t>2</a:t>
            </a:r>
            <a:r>
              <a:rPr lang="en-US" altLang="zh-CN" dirty="0" smtClean="0"/>
              <a:t> mod 11 = 4   	9</a:t>
            </a:r>
            <a:r>
              <a:rPr lang="en-US" altLang="zh-CN" baseline="30000" dirty="0" smtClean="0"/>
              <a:t>2</a:t>
            </a:r>
            <a:r>
              <a:rPr lang="en-US" altLang="zh-CN" dirty="0" smtClean="0"/>
              <a:t> mod 11 = 4</a:t>
            </a:r>
          </a:p>
          <a:p>
            <a:pPr lvl="2"/>
            <a:r>
              <a:rPr lang="en-US" altLang="zh-CN" dirty="0" smtClean="0"/>
              <a:t>3</a:t>
            </a:r>
            <a:r>
              <a:rPr lang="en-US" altLang="zh-CN" baseline="30000" dirty="0" smtClean="0"/>
              <a:t>2</a:t>
            </a:r>
            <a:r>
              <a:rPr lang="en-US" altLang="zh-CN" dirty="0" smtClean="0"/>
              <a:t> mod 11 = 9   	8</a:t>
            </a:r>
            <a:r>
              <a:rPr lang="en-US" altLang="zh-CN" baseline="30000" dirty="0" smtClean="0"/>
              <a:t>2</a:t>
            </a:r>
            <a:r>
              <a:rPr lang="en-US" altLang="zh-CN" dirty="0" smtClean="0"/>
              <a:t> mod 11 = 9</a:t>
            </a:r>
          </a:p>
          <a:p>
            <a:pPr lvl="2"/>
            <a:r>
              <a:rPr lang="en-US" altLang="zh-CN" dirty="0" smtClean="0"/>
              <a:t>4</a:t>
            </a:r>
            <a:r>
              <a:rPr lang="en-US" altLang="zh-CN" baseline="30000" dirty="0" smtClean="0"/>
              <a:t>2</a:t>
            </a:r>
            <a:r>
              <a:rPr lang="en-US" altLang="zh-CN" dirty="0" smtClean="0"/>
              <a:t> mod 11 = 5   	7</a:t>
            </a:r>
            <a:r>
              <a:rPr lang="en-US" altLang="zh-CN" baseline="30000" dirty="0" smtClean="0"/>
              <a:t>2</a:t>
            </a:r>
            <a:r>
              <a:rPr lang="en-US" altLang="zh-CN" dirty="0" smtClean="0"/>
              <a:t> mod 11 = 5</a:t>
            </a:r>
          </a:p>
          <a:p>
            <a:pPr lvl="2"/>
            <a:r>
              <a:rPr lang="en-US" altLang="zh-CN" dirty="0" smtClean="0"/>
              <a:t>5</a:t>
            </a:r>
            <a:r>
              <a:rPr lang="en-US" altLang="zh-CN" baseline="30000" dirty="0" smtClean="0"/>
              <a:t>2</a:t>
            </a:r>
            <a:r>
              <a:rPr lang="en-US" altLang="zh-CN" dirty="0" smtClean="0"/>
              <a:t> mod 11 = 3   	6</a:t>
            </a:r>
            <a:r>
              <a:rPr lang="en-US" altLang="zh-CN" baseline="30000" dirty="0" smtClean="0"/>
              <a:t>2</a:t>
            </a:r>
            <a:r>
              <a:rPr lang="en-US" altLang="zh-CN" dirty="0" smtClean="0"/>
              <a:t> mod 11 = 3</a:t>
            </a:r>
          </a:p>
          <a:p>
            <a:pPr>
              <a:buNone/>
            </a:pP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3B7484B5-1F67-4C82-B7D7-3383E5F545DB}" type="slidenum">
              <a:rPr lang="zh-CN" altLang="en-US" smtClean="0"/>
              <a:pPr>
                <a:defRPr/>
              </a:pPr>
              <a:t>49</a:t>
            </a:fld>
            <a:endParaRPr lang="en-US" altLang="zh-CN" dirty="0"/>
          </a:p>
        </p:txBody>
      </p:sp>
      <p:sp>
        <p:nvSpPr>
          <p:cNvPr id="5" name="流程图: 可选过程 4">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7" name="流程图: 可选过程 6">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8" name="流程图: 可选过程 7">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658751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lnSpc>
                <a:spcPct val="150000"/>
              </a:lnSpc>
            </a:pPr>
            <a:r>
              <a:rPr lang="en-US" altLang="zh-CN" dirty="0" smtClean="0"/>
              <a:t>1976</a:t>
            </a:r>
            <a:r>
              <a:rPr lang="zh-CN" altLang="en-US" dirty="0" smtClean="0"/>
              <a:t>年，</a:t>
            </a:r>
            <a:r>
              <a:rPr lang="en-US" altLang="zh-CN" dirty="0" smtClean="0"/>
              <a:t>Whitfield </a:t>
            </a:r>
            <a:r>
              <a:rPr lang="en-US" altLang="zh-CN" dirty="0" err="1" smtClean="0"/>
              <a:t>Diffie</a:t>
            </a:r>
            <a:r>
              <a:rPr lang="zh-CN" altLang="en-US" dirty="0" smtClean="0"/>
              <a:t>和</a:t>
            </a:r>
            <a:r>
              <a:rPr lang="en-US" altLang="zh-CN" dirty="0" smtClean="0"/>
              <a:t>Martin Hellman</a:t>
            </a:r>
            <a:r>
              <a:rPr lang="zh-CN" altLang="en-US" dirty="0" smtClean="0"/>
              <a:t>设想：</a:t>
            </a:r>
            <a:endParaRPr lang="en-US" altLang="zh-CN" dirty="0" smtClean="0"/>
          </a:p>
          <a:p>
            <a:pPr lvl="1">
              <a:lnSpc>
                <a:spcPct val="150000"/>
              </a:lnSpc>
            </a:pPr>
            <a:r>
              <a:rPr lang="zh-CN" altLang="en-US" dirty="0" smtClean="0"/>
              <a:t>每个用户</a:t>
            </a:r>
            <a:r>
              <a:rPr lang="en-US" altLang="zh-CN" dirty="0" smtClean="0"/>
              <a:t>A</a:t>
            </a:r>
            <a:r>
              <a:rPr lang="zh-CN" altLang="en-US" dirty="0" smtClean="0"/>
              <a:t>有一加密密钥</a:t>
            </a:r>
            <a:r>
              <a:rPr lang="en-US" altLang="zh-CN" dirty="0" smtClean="0"/>
              <a:t>k</a:t>
            </a:r>
            <a:r>
              <a:rPr lang="en-US" altLang="zh-CN" baseline="-25000" dirty="0" smtClean="0"/>
              <a:t>a</a:t>
            </a:r>
            <a:r>
              <a:rPr lang="zh-CN" altLang="en-US" dirty="0" smtClean="0"/>
              <a:t>，不同于解密密钥</a:t>
            </a:r>
            <a:r>
              <a:rPr lang="en-US" altLang="zh-CN" dirty="0" err="1" smtClean="0"/>
              <a:t>k</a:t>
            </a:r>
            <a:r>
              <a:rPr lang="en-US" altLang="zh-CN" baseline="-25000" dirty="0" err="1" smtClean="0"/>
              <a:t>a</a:t>
            </a:r>
            <a:r>
              <a:rPr lang="en-US" altLang="zh-CN" dirty="0"/>
              <a:t>'</a:t>
            </a:r>
            <a:endParaRPr lang="en-US" altLang="zh-CN" dirty="0" smtClean="0"/>
          </a:p>
          <a:p>
            <a:pPr lvl="1">
              <a:lnSpc>
                <a:spcPct val="150000"/>
              </a:lnSpc>
            </a:pPr>
            <a:r>
              <a:rPr lang="zh-CN" altLang="en-US" dirty="0" smtClean="0"/>
              <a:t>将加密密钥</a:t>
            </a:r>
            <a:r>
              <a:rPr lang="en-US" altLang="zh-CN" dirty="0" smtClean="0"/>
              <a:t>k</a:t>
            </a:r>
            <a:r>
              <a:rPr lang="en-US" altLang="zh-CN" baseline="-25000" dirty="0" smtClean="0"/>
              <a:t>a</a:t>
            </a:r>
            <a:r>
              <a:rPr lang="zh-CN" altLang="en-US" dirty="0" smtClean="0"/>
              <a:t>公开，</a:t>
            </a:r>
            <a:r>
              <a:rPr lang="en-US" altLang="zh-CN" dirty="0" err="1" smtClean="0"/>
              <a:t>k</a:t>
            </a:r>
            <a:r>
              <a:rPr lang="en-US" altLang="zh-CN" baseline="-25000" dirty="0" err="1" smtClean="0"/>
              <a:t>a</a:t>
            </a:r>
            <a:r>
              <a:rPr lang="en-US" altLang="zh-CN" dirty="0" smtClean="0"/>
              <a:t>'</a:t>
            </a:r>
            <a:r>
              <a:rPr lang="zh-CN" altLang="en-US" dirty="0" smtClean="0"/>
              <a:t>保密，</a:t>
            </a:r>
            <a:r>
              <a:rPr lang="en-US" altLang="zh-CN" dirty="0" smtClean="0"/>
              <a:t>k</a:t>
            </a:r>
            <a:r>
              <a:rPr lang="en-US" altLang="zh-CN" baseline="-25000" dirty="0" smtClean="0"/>
              <a:t>a</a:t>
            </a:r>
            <a:r>
              <a:rPr lang="zh-CN" altLang="en-US" dirty="0" smtClean="0"/>
              <a:t>的公开不影响</a:t>
            </a:r>
            <a:r>
              <a:rPr lang="en-US" altLang="zh-CN" dirty="0" smtClean="0"/>
              <a:t>k</a:t>
            </a:r>
            <a:r>
              <a:rPr lang="en-US" altLang="zh-CN" baseline="-25000" dirty="0" smtClean="0"/>
              <a:t>a</a:t>
            </a:r>
            <a:r>
              <a:rPr lang="en-US" altLang="zh-CN" dirty="0" smtClean="0"/>
              <a:t>'</a:t>
            </a:r>
            <a:r>
              <a:rPr lang="zh-CN" altLang="en-US" dirty="0" smtClean="0"/>
              <a:t>的安全</a:t>
            </a:r>
            <a:endParaRPr lang="en-US" altLang="zh-CN" dirty="0" smtClean="0"/>
          </a:p>
          <a:p>
            <a:pPr lvl="1">
              <a:lnSpc>
                <a:spcPct val="150000"/>
              </a:lnSpc>
            </a:pPr>
            <a:r>
              <a:rPr lang="zh-CN" altLang="en-US" dirty="0" smtClean="0"/>
              <a:t>若</a:t>
            </a:r>
            <a:r>
              <a:rPr lang="en-US" altLang="zh-CN" dirty="0" smtClean="0"/>
              <a:t>B</a:t>
            </a:r>
            <a:r>
              <a:rPr lang="zh-CN" altLang="en-US" dirty="0" smtClean="0"/>
              <a:t>要向</a:t>
            </a:r>
            <a:r>
              <a:rPr lang="en-US" altLang="zh-CN" dirty="0" smtClean="0"/>
              <a:t>A</a:t>
            </a:r>
            <a:r>
              <a:rPr lang="zh-CN" altLang="en-US" dirty="0" smtClean="0"/>
              <a:t>秘密发送明文</a:t>
            </a:r>
            <a:r>
              <a:rPr lang="en-US" altLang="zh-CN" dirty="0" smtClean="0"/>
              <a:t>m</a:t>
            </a:r>
            <a:r>
              <a:rPr lang="zh-CN" altLang="en-US" dirty="0" smtClean="0"/>
              <a:t>，可查</a:t>
            </a:r>
            <a:r>
              <a:rPr lang="en-US" altLang="zh-CN" dirty="0" smtClean="0"/>
              <a:t>A</a:t>
            </a:r>
            <a:r>
              <a:rPr lang="zh-CN" altLang="en-US" dirty="0" smtClean="0"/>
              <a:t>的公开密钥</a:t>
            </a:r>
            <a:r>
              <a:rPr lang="en-US" altLang="zh-CN" dirty="0" smtClean="0"/>
              <a:t>k</a:t>
            </a:r>
            <a:r>
              <a:rPr lang="en-US" altLang="zh-CN" baseline="-25000" dirty="0" smtClean="0"/>
              <a:t>a</a:t>
            </a:r>
            <a:r>
              <a:rPr lang="zh-CN" altLang="en-US" dirty="0" smtClean="0"/>
              <a:t>，加密得密文</a:t>
            </a:r>
            <a:r>
              <a:rPr lang="en-US" altLang="zh-CN" dirty="0" smtClean="0"/>
              <a:t>C=</a:t>
            </a:r>
            <a:r>
              <a:rPr lang="en-US" altLang="zh-CN" dirty="0" err="1" smtClean="0"/>
              <a:t>E</a:t>
            </a:r>
            <a:r>
              <a:rPr lang="en-US" altLang="zh-CN" baseline="-25000" dirty="0" err="1" smtClean="0"/>
              <a:t>ka</a:t>
            </a:r>
            <a:r>
              <a:rPr lang="en-US" altLang="zh-CN" dirty="0" smtClean="0"/>
              <a:t>(m)</a:t>
            </a:r>
          </a:p>
          <a:p>
            <a:pPr lvl="1">
              <a:lnSpc>
                <a:spcPct val="150000"/>
              </a:lnSpc>
            </a:pPr>
            <a:r>
              <a:rPr lang="en-US" altLang="zh-CN" dirty="0" smtClean="0"/>
              <a:t>A</a:t>
            </a:r>
            <a:r>
              <a:rPr lang="zh-CN" altLang="en-US" dirty="0" smtClean="0"/>
              <a:t>收到</a:t>
            </a:r>
            <a:r>
              <a:rPr lang="en-US" altLang="zh-CN" dirty="0" smtClean="0"/>
              <a:t>C</a:t>
            </a:r>
            <a:r>
              <a:rPr lang="zh-CN" altLang="en-US" dirty="0" smtClean="0"/>
              <a:t>后用只有</a:t>
            </a:r>
            <a:r>
              <a:rPr lang="en-US" altLang="zh-CN" dirty="0" smtClean="0"/>
              <a:t>A</a:t>
            </a:r>
            <a:r>
              <a:rPr lang="zh-CN" altLang="en-US" dirty="0" smtClean="0"/>
              <a:t>才拥有的解密密钥</a:t>
            </a:r>
            <a:r>
              <a:rPr lang="en-US" altLang="zh-CN" dirty="0" smtClean="0"/>
              <a:t>k</a:t>
            </a:r>
            <a:r>
              <a:rPr lang="en-US" altLang="zh-CN" baseline="-25000" dirty="0" smtClean="0"/>
              <a:t>a</a:t>
            </a:r>
            <a:r>
              <a:rPr lang="en-US" altLang="zh-CN" dirty="0" smtClean="0"/>
              <a:t>'</a:t>
            </a:r>
            <a:r>
              <a:rPr lang="zh-CN" altLang="en-US" dirty="0" smtClean="0"/>
              <a:t>对</a:t>
            </a:r>
            <a:r>
              <a:rPr lang="en-US" altLang="zh-CN" dirty="0" smtClean="0"/>
              <a:t>C</a:t>
            </a:r>
            <a:r>
              <a:rPr lang="zh-CN" altLang="en-US" dirty="0" smtClean="0"/>
              <a:t>进行解密得</a:t>
            </a:r>
            <a:r>
              <a:rPr lang="en-US" altLang="zh-CN" dirty="0" smtClean="0"/>
              <a:t>m=</a:t>
            </a:r>
            <a:r>
              <a:rPr lang="en-US" altLang="zh-CN" dirty="0" err="1" smtClean="0"/>
              <a:t>D</a:t>
            </a:r>
            <a:r>
              <a:rPr lang="en-US" altLang="zh-CN" baseline="-25000" dirty="0" err="1" smtClean="0"/>
              <a:t>ka</a:t>
            </a:r>
            <a:r>
              <a:rPr lang="en-US" altLang="zh-CN" dirty="0" smtClean="0"/>
              <a:t>'(C)</a:t>
            </a:r>
          </a:p>
          <a:p>
            <a:pPr lvl="1">
              <a:lnSpc>
                <a:spcPct val="150000"/>
              </a:lnSpc>
            </a:pPr>
            <a:r>
              <a:rPr lang="zh-CN" altLang="en-US" dirty="0" smtClean="0"/>
              <a:t>实用方案的发展依赖于单向陷井函数</a:t>
            </a:r>
          </a:p>
          <a:p>
            <a:pPr>
              <a:lnSpc>
                <a:spcPct val="150000"/>
              </a:lnSpc>
            </a:pPr>
            <a:endParaRPr lang="en-US" altLang="zh-CN" dirty="0" smtClean="0"/>
          </a:p>
          <a:p>
            <a:pPr>
              <a:lnSpc>
                <a:spcPct val="150000"/>
              </a:lnSpc>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8027858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dirty="0" smtClean="0">
                <a:solidFill>
                  <a:srgbClr val="FF0000"/>
                </a:solidFill>
              </a:rPr>
              <a:t>定理：对素数</a:t>
            </a:r>
            <a:r>
              <a:rPr lang="en-US" altLang="zh-CN" dirty="0" smtClean="0">
                <a:solidFill>
                  <a:srgbClr val="FF0000"/>
                </a:solidFill>
              </a:rPr>
              <a:t>p&gt;2, 0&lt;a&lt;p, </a:t>
            </a:r>
            <a:r>
              <a:rPr lang="zh-CN" altLang="en-US" dirty="0" smtClean="0">
                <a:solidFill>
                  <a:srgbClr val="FF0000"/>
                </a:solidFill>
              </a:rPr>
              <a:t>若</a:t>
            </a:r>
            <a:r>
              <a:rPr lang="en-US" altLang="zh-CN" dirty="0" smtClean="0">
                <a:solidFill>
                  <a:srgbClr val="FF0000"/>
                </a:solidFill>
              </a:rPr>
              <a:t>a∈R2, </a:t>
            </a:r>
            <a:r>
              <a:rPr lang="zh-CN" altLang="en-US" dirty="0" smtClean="0">
                <a:solidFill>
                  <a:srgbClr val="FF0000"/>
                </a:solidFill>
              </a:rPr>
              <a:t>则</a:t>
            </a:r>
            <a:r>
              <a:rPr lang="en-US" altLang="zh-CN" dirty="0" smtClean="0">
                <a:solidFill>
                  <a:srgbClr val="FF0000"/>
                </a:solidFill>
              </a:rPr>
              <a:t>a</a:t>
            </a:r>
            <a:r>
              <a:rPr lang="en-US" altLang="zh-CN" baseline="30000" dirty="0" smtClean="0">
                <a:solidFill>
                  <a:srgbClr val="FF0000"/>
                </a:solidFill>
              </a:rPr>
              <a:t>(p-1)/2</a:t>
            </a:r>
            <a:r>
              <a:rPr lang="en-US" altLang="zh-CN" dirty="0" smtClean="0">
                <a:solidFill>
                  <a:srgbClr val="FF0000"/>
                </a:solidFill>
              </a:rPr>
              <a:t> mod p=1</a:t>
            </a:r>
            <a:r>
              <a:rPr lang="zh-CN" altLang="en-US" dirty="0" smtClean="0">
                <a:solidFill>
                  <a:srgbClr val="FF0000"/>
                </a:solidFill>
              </a:rPr>
              <a:t>；否则</a:t>
            </a:r>
            <a:r>
              <a:rPr lang="en-US" altLang="zh-CN" dirty="0" smtClean="0">
                <a:solidFill>
                  <a:srgbClr val="FF0000"/>
                </a:solidFill>
              </a:rPr>
              <a:t>a</a:t>
            </a:r>
            <a:r>
              <a:rPr lang="en-US" altLang="zh-CN" baseline="30000" dirty="0" smtClean="0">
                <a:solidFill>
                  <a:srgbClr val="FF0000"/>
                </a:solidFill>
              </a:rPr>
              <a:t>(p-1)/2</a:t>
            </a:r>
            <a:r>
              <a:rPr lang="en-US" altLang="zh-CN" dirty="0" smtClean="0">
                <a:solidFill>
                  <a:srgbClr val="FF0000"/>
                </a:solidFill>
              </a:rPr>
              <a:t> mod p = p-1</a:t>
            </a:r>
            <a:r>
              <a:rPr lang="zh-CN" altLang="en-US" dirty="0" smtClean="0">
                <a:solidFill>
                  <a:srgbClr val="FF0000"/>
                </a:solidFill>
              </a:rPr>
              <a:t>。</a:t>
            </a:r>
          </a:p>
          <a:p>
            <a:pPr>
              <a:buNone/>
            </a:pPr>
            <a:r>
              <a:rPr lang="zh-CN" altLang="en-US" dirty="0" smtClean="0"/>
              <a:t>证明：</a:t>
            </a:r>
            <a:endParaRPr lang="en-US" altLang="zh-CN" dirty="0" smtClean="0"/>
          </a:p>
          <a:p>
            <a:pPr lvl="1">
              <a:buNone/>
            </a:pPr>
            <a:r>
              <a:rPr lang="zh-CN" altLang="en-US" dirty="0" smtClean="0"/>
              <a:t>根据费马定理，</a:t>
            </a:r>
            <a:r>
              <a:rPr lang="en-US" altLang="zh-CN" dirty="0" smtClean="0"/>
              <a:t>a</a:t>
            </a:r>
            <a:r>
              <a:rPr lang="en-US" altLang="zh-CN" baseline="30000" dirty="0" smtClean="0"/>
              <a:t>p-1</a:t>
            </a:r>
            <a:r>
              <a:rPr lang="en-US" altLang="zh-CN" dirty="0" smtClean="0"/>
              <a:t> mod p=1, </a:t>
            </a:r>
            <a:r>
              <a:rPr lang="zh-CN" altLang="en-US" dirty="0" smtClean="0"/>
              <a:t>有</a:t>
            </a:r>
            <a:r>
              <a:rPr lang="en-US" altLang="zh-CN" dirty="0" smtClean="0"/>
              <a:t>(a</a:t>
            </a:r>
            <a:r>
              <a:rPr lang="en-US" altLang="zh-CN" baseline="30000" dirty="0" smtClean="0"/>
              <a:t>p-1</a:t>
            </a:r>
            <a:r>
              <a:rPr lang="en-US" altLang="zh-CN" dirty="0" smtClean="0"/>
              <a:t>–1) mod p=0</a:t>
            </a:r>
          </a:p>
          <a:p>
            <a:pPr lvl="1">
              <a:buNone/>
            </a:pPr>
            <a:r>
              <a:rPr lang="en-US" altLang="zh-CN" dirty="0" smtClean="0"/>
              <a:t>∵ p</a:t>
            </a:r>
            <a:r>
              <a:rPr lang="zh-CN" altLang="en-US" dirty="0" smtClean="0"/>
              <a:t>是奇数，因此有</a:t>
            </a:r>
            <a:r>
              <a:rPr lang="en-US" altLang="zh-CN" dirty="0" smtClean="0"/>
              <a:t>(a</a:t>
            </a:r>
            <a:r>
              <a:rPr lang="en-US" altLang="zh-CN" baseline="30000" dirty="0" smtClean="0"/>
              <a:t>(p-1)/2</a:t>
            </a:r>
            <a:r>
              <a:rPr lang="en-US" altLang="zh-CN" dirty="0" smtClean="0"/>
              <a:t> +1)(a</a:t>
            </a:r>
            <a:r>
              <a:rPr lang="en-US" altLang="zh-CN" baseline="30000" dirty="0" smtClean="0"/>
              <a:t>(p-1)/2</a:t>
            </a:r>
            <a:r>
              <a:rPr lang="en-US" altLang="zh-CN" dirty="0" smtClean="0"/>
              <a:t> -1) mod p=0</a:t>
            </a:r>
          </a:p>
          <a:p>
            <a:pPr lvl="1">
              <a:buNone/>
            </a:pPr>
            <a:r>
              <a:rPr lang="zh-CN" altLang="en-US" dirty="0" smtClean="0"/>
              <a:t>即</a:t>
            </a:r>
            <a:r>
              <a:rPr lang="en-US" altLang="zh-CN" dirty="0" err="1" smtClean="0"/>
              <a:t>p|a</a:t>
            </a:r>
            <a:r>
              <a:rPr lang="en-US" altLang="zh-CN" baseline="30000" dirty="0" smtClean="0"/>
              <a:t>(p-1)/2</a:t>
            </a:r>
            <a:r>
              <a:rPr lang="en-US" altLang="zh-CN" dirty="0" smtClean="0"/>
              <a:t> +1</a:t>
            </a:r>
            <a:r>
              <a:rPr lang="zh-CN" altLang="en-US" dirty="0" smtClean="0"/>
              <a:t>或</a:t>
            </a:r>
            <a:r>
              <a:rPr lang="en-US" altLang="zh-CN" dirty="0" err="1"/>
              <a:t>p</a:t>
            </a:r>
            <a:r>
              <a:rPr lang="en-US" altLang="zh-CN" dirty="0" err="1" smtClean="0"/>
              <a:t>|a</a:t>
            </a:r>
            <a:r>
              <a:rPr lang="en-US" altLang="zh-CN" baseline="30000" dirty="0" smtClean="0"/>
              <a:t>(p-1)/2</a:t>
            </a:r>
            <a:r>
              <a:rPr lang="en-US" altLang="zh-CN" dirty="0" smtClean="0"/>
              <a:t>–1</a:t>
            </a:r>
            <a:r>
              <a:rPr lang="zh-CN" altLang="en-US" dirty="0" smtClean="0"/>
              <a:t>，但不同时</a:t>
            </a:r>
            <a:r>
              <a:rPr lang="zh-CN" altLang="en-US" dirty="0"/>
              <a:t>成立</a:t>
            </a:r>
            <a:r>
              <a:rPr lang="zh-CN" altLang="en-US" dirty="0" smtClean="0"/>
              <a:t>，否则</a:t>
            </a:r>
            <a:r>
              <a:rPr lang="en-US" altLang="zh-CN" dirty="0" smtClean="0"/>
              <a:t>p|2</a:t>
            </a:r>
          </a:p>
          <a:p>
            <a:pPr lvl="1">
              <a:buNone/>
            </a:pPr>
            <a:r>
              <a:rPr lang="en-US" altLang="zh-CN" dirty="0" smtClean="0"/>
              <a:t>∴ a</a:t>
            </a:r>
            <a:r>
              <a:rPr lang="en-US" altLang="zh-CN" baseline="30000" dirty="0" smtClean="0"/>
              <a:t>(p-1)/2</a:t>
            </a:r>
            <a:r>
              <a:rPr lang="en-US" altLang="zh-CN" dirty="0" smtClean="0"/>
              <a:t> mod p = ±1</a:t>
            </a:r>
          </a:p>
          <a:p>
            <a:pPr lvl="1">
              <a:buNone/>
            </a:pPr>
            <a:r>
              <a:rPr lang="zh-CN" altLang="en-US" dirty="0" smtClean="0"/>
              <a:t>若</a:t>
            </a:r>
            <a:r>
              <a:rPr lang="en-US" altLang="zh-CN" dirty="0" smtClean="0"/>
              <a:t>a∈R2</a:t>
            </a:r>
            <a:r>
              <a:rPr lang="zh-CN" altLang="en-US" dirty="0" smtClean="0"/>
              <a:t>，则其平方根</a:t>
            </a:r>
            <a:r>
              <a:rPr lang="en-US" altLang="zh-CN" dirty="0" smtClean="0"/>
              <a:t>x</a:t>
            </a:r>
            <a:r>
              <a:rPr lang="zh-CN" altLang="en-US" dirty="0" smtClean="0"/>
              <a:t>满足</a:t>
            </a:r>
            <a:r>
              <a:rPr lang="en-US" altLang="zh-CN" dirty="0" smtClean="0"/>
              <a:t>a</a:t>
            </a:r>
            <a:r>
              <a:rPr lang="en-US" altLang="zh-CN" baseline="30000" dirty="0" smtClean="0"/>
              <a:t>(p-1)/2</a:t>
            </a:r>
            <a:r>
              <a:rPr lang="en-US" altLang="zh-CN" dirty="0" smtClean="0"/>
              <a:t> mod p=x</a:t>
            </a:r>
            <a:r>
              <a:rPr lang="en-US" altLang="zh-CN" baseline="30000" dirty="0" smtClean="0"/>
              <a:t>p-1</a:t>
            </a:r>
            <a:r>
              <a:rPr lang="en-US" altLang="zh-CN" dirty="0" smtClean="0"/>
              <a:t> mod p=1</a:t>
            </a:r>
            <a:r>
              <a:rPr lang="zh-CN" altLang="en-US" dirty="0" smtClean="0"/>
              <a:t>。</a:t>
            </a:r>
            <a:endParaRPr lang="en-US" altLang="zh-CN" dirty="0" smtClean="0"/>
          </a:p>
          <a:p>
            <a:pPr marL="108000" lvl="1" indent="346075">
              <a:buNone/>
            </a:pPr>
            <a:r>
              <a:rPr lang="zh-CN" altLang="en-US" dirty="0" smtClean="0"/>
              <a:t>共</a:t>
            </a:r>
            <a:r>
              <a:rPr lang="en-US" altLang="zh-CN" dirty="0" smtClean="0"/>
              <a:t>(p-1)/2</a:t>
            </a:r>
            <a:r>
              <a:rPr lang="zh-CN" altLang="en-US" dirty="0" smtClean="0"/>
              <a:t>个平方剩余，都是</a:t>
            </a:r>
            <a:r>
              <a:rPr lang="en-US" altLang="zh-CN" dirty="0" smtClean="0"/>
              <a:t>a</a:t>
            </a:r>
            <a:r>
              <a:rPr lang="en-US" altLang="zh-CN" baseline="30000" dirty="0" smtClean="0"/>
              <a:t>(p-1)/2</a:t>
            </a:r>
            <a:r>
              <a:rPr lang="en-US" altLang="zh-CN" dirty="0" smtClean="0"/>
              <a:t> mod p = 1</a:t>
            </a:r>
            <a:r>
              <a:rPr lang="zh-CN" altLang="en-US" dirty="0" smtClean="0"/>
              <a:t>的解。而不会有更多的解，因为</a:t>
            </a:r>
            <a:r>
              <a:rPr lang="en-US" altLang="zh-CN" dirty="0" smtClean="0"/>
              <a:t>(p-1)/2</a:t>
            </a:r>
            <a:r>
              <a:rPr lang="zh-CN" altLang="en-US" dirty="0" smtClean="0"/>
              <a:t>次方程最多有</a:t>
            </a:r>
            <a:r>
              <a:rPr lang="en-US" altLang="zh-CN" dirty="0" smtClean="0"/>
              <a:t>(p-1)/2</a:t>
            </a:r>
            <a:r>
              <a:rPr lang="zh-CN" altLang="en-US" dirty="0" smtClean="0"/>
              <a:t>个解。</a:t>
            </a:r>
            <a:r>
              <a:rPr lang="en-US" altLang="zh-CN" dirty="0" smtClean="0"/>
              <a:t>(p-1)/2</a:t>
            </a:r>
            <a:r>
              <a:rPr lang="zh-CN" altLang="en-US" dirty="0" smtClean="0"/>
              <a:t>个非平方剩余只能是</a:t>
            </a:r>
            <a:r>
              <a:rPr lang="en-US" altLang="zh-CN" dirty="0" smtClean="0"/>
              <a:t>a</a:t>
            </a:r>
            <a:r>
              <a:rPr lang="en-US" altLang="zh-CN" baseline="30000" dirty="0" smtClean="0"/>
              <a:t>(p-1)/2</a:t>
            </a:r>
            <a:r>
              <a:rPr lang="en-US" altLang="zh-CN" dirty="0" smtClean="0"/>
              <a:t> mod p = p-1</a:t>
            </a:r>
            <a:r>
              <a:rPr lang="zh-CN" altLang="en-US" dirty="0" smtClean="0"/>
              <a:t>的解</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3675298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二次剩余的判定</a:t>
            </a:r>
            <a:endParaRPr lang="zh-CN" altLang="en-US" dirty="0"/>
          </a:p>
        </p:txBody>
      </p:sp>
      <p:sp>
        <p:nvSpPr>
          <p:cNvPr id="5" name="内容占位符 4"/>
          <p:cNvSpPr>
            <a:spLocks noGrp="1"/>
          </p:cNvSpPr>
          <p:nvPr>
            <p:ph idx="1"/>
          </p:nvPr>
        </p:nvSpPr>
        <p:spPr/>
        <p:txBody>
          <a:bodyPr/>
          <a:lstStyle/>
          <a:p>
            <a:r>
              <a:rPr lang="zh-CN" altLang="en-US" dirty="0" smtClean="0"/>
              <a:t>对奇素数</a:t>
            </a:r>
            <a:r>
              <a:rPr lang="en-US" altLang="zh-CN" dirty="0" smtClean="0"/>
              <a:t>p</a:t>
            </a:r>
            <a:r>
              <a:rPr lang="zh-CN" altLang="en-US" dirty="0" smtClean="0"/>
              <a:t>，定义</a:t>
            </a:r>
            <a:r>
              <a:rPr lang="zh-CN" altLang="en-US" dirty="0" smtClean="0">
                <a:solidFill>
                  <a:srgbClr val="FF0000"/>
                </a:solidFill>
              </a:rPr>
              <a:t>二次符号</a:t>
            </a:r>
            <a:r>
              <a:rPr lang="zh-CN" altLang="en-US" dirty="0" smtClean="0"/>
              <a:t>或者</a:t>
            </a:r>
            <a:r>
              <a:rPr lang="zh-CN" altLang="en-US" dirty="0" smtClean="0">
                <a:solidFill>
                  <a:srgbClr val="FF0000"/>
                </a:solidFill>
              </a:rPr>
              <a:t>勒让德符号</a:t>
            </a:r>
            <a:r>
              <a:rPr lang="en-US" altLang="zh-CN" dirty="0" smtClean="0"/>
              <a:t>(b/p)</a:t>
            </a:r>
            <a:r>
              <a:rPr lang="en-US" altLang="zh-CN" baseline="-25000" dirty="0" smtClean="0"/>
              <a:t>2</a:t>
            </a:r>
          </a:p>
          <a:p>
            <a:pPr lvl="1"/>
            <a:endParaRPr lang="en-US" altLang="zh-CN" dirty="0" smtClean="0"/>
          </a:p>
          <a:p>
            <a:pPr lvl="1"/>
            <a:endParaRPr lang="en-US" altLang="zh-CN" dirty="0"/>
          </a:p>
          <a:p>
            <a:pPr lvl="1"/>
            <a:endParaRPr lang="en-US" altLang="zh-CN" dirty="0" smtClean="0"/>
          </a:p>
          <a:p>
            <a:pPr lvl="1"/>
            <a:endParaRPr lang="en-US" altLang="zh-CN" dirty="0" smtClean="0"/>
          </a:p>
          <a:p>
            <a:r>
              <a:rPr lang="zh-CN" altLang="en-US" dirty="0" smtClean="0"/>
              <a:t>简化运算</a:t>
            </a:r>
            <a:endParaRPr lang="en-US" altLang="zh-CN" dirty="0" smtClean="0"/>
          </a:p>
          <a:p>
            <a:pPr lvl="1"/>
            <a:endParaRPr lang="en-US" altLang="zh-CN" dirty="0"/>
          </a:p>
          <a:p>
            <a:pPr lvl="1"/>
            <a:endParaRPr lang="en-US" altLang="zh-CN" dirty="0" smtClean="0"/>
          </a:p>
        </p:txBody>
      </p:sp>
      <p:graphicFrame>
        <p:nvGraphicFramePr>
          <p:cNvPr id="7" name="对象 6"/>
          <p:cNvGraphicFramePr>
            <a:graphicFrameLocks noChangeAspect="1"/>
          </p:cNvGraphicFramePr>
          <p:nvPr>
            <p:extLst>
              <p:ext uri="{D42A27DB-BD31-4B8C-83A1-F6EECF244321}">
                <p14:modId xmlns:p14="http://schemas.microsoft.com/office/powerpoint/2010/main" val="3318302442"/>
              </p:ext>
            </p:extLst>
          </p:nvPr>
        </p:nvGraphicFramePr>
        <p:xfrm>
          <a:off x="1907704" y="2060848"/>
          <a:ext cx="5544616" cy="1378972"/>
        </p:xfrm>
        <a:graphic>
          <a:graphicData uri="http://schemas.openxmlformats.org/presentationml/2006/ole">
            <mc:AlternateContent xmlns:mc="http://schemas.openxmlformats.org/markup-compatibility/2006">
              <mc:Choice xmlns:v="urn:schemas-microsoft-com:vml" Requires="v">
                <p:oleObj spid="_x0000_s11557" name="Equation" r:id="rId3" imgW="2450880" imgH="609480" progId="Equation.DSMT4">
                  <p:embed/>
                </p:oleObj>
              </mc:Choice>
              <mc:Fallback>
                <p:oleObj name="Equation" r:id="rId3" imgW="2450880" imgH="609480" progId="Equation.DSMT4">
                  <p:embed/>
                  <p:pic>
                    <p:nvPicPr>
                      <p:cNvPr id="0" name=""/>
                      <p:cNvPicPr/>
                      <p:nvPr/>
                    </p:nvPicPr>
                    <p:blipFill>
                      <a:blip r:embed="rId4"/>
                      <a:stretch>
                        <a:fillRect/>
                      </a:stretch>
                    </p:blipFill>
                    <p:spPr>
                      <a:xfrm>
                        <a:off x="1907704" y="2060848"/>
                        <a:ext cx="5544616" cy="137897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6112701"/>
              </p:ext>
            </p:extLst>
          </p:nvPr>
        </p:nvGraphicFramePr>
        <p:xfrm>
          <a:off x="3347864" y="4149080"/>
          <a:ext cx="2232248" cy="930534"/>
        </p:xfrm>
        <a:graphic>
          <a:graphicData uri="http://schemas.openxmlformats.org/presentationml/2006/ole">
            <mc:AlternateContent xmlns:mc="http://schemas.openxmlformats.org/markup-compatibility/2006">
              <mc:Choice xmlns:v="urn:schemas-microsoft-com:vml" Requires="v">
                <p:oleObj spid="_x0000_s11558" name="Equation" r:id="rId5" imgW="914400" imgH="380880" progId="Equation.DSMT4">
                  <p:embed/>
                </p:oleObj>
              </mc:Choice>
              <mc:Fallback>
                <p:oleObj name="Equation" r:id="rId5" imgW="914400" imgH="380880" progId="Equation.DSMT4">
                  <p:embed/>
                  <p:pic>
                    <p:nvPicPr>
                      <p:cNvPr id="0" name="对象 6"/>
                      <p:cNvPicPr>
                        <a:picLocks noChangeAspect="1" noChangeArrowheads="1"/>
                      </p:cNvPicPr>
                      <p:nvPr/>
                    </p:nvPicPr>
                    <p:blipFill>
                      <a:blip r:embed="rId6"/>
                      <a:srcRect/>
                      <a:stretch>
                        <a:fillRect/>
                      </a:stretch>
                    </p:blipFill>
                    <p:spPr bwMode="auto">
                      <a:xfrm>
                        <a:off x="3347864" y="4149080"/>
                        <a:ext cx="2232248" cy="930534"/>
                      </a:xfrm>
                      <a:prstGeom prst="rect">
                        <a:avLst/>
                      </a:prstGeom>
                      <a:noFill/>
                      <a:ln>
                        <a:noFill/>
                      </a:ln>
                    </p:spPr>
                  </p:pic>
                </p:oleObj>
              </mc:Fallback>
            </mc:AlternateContent>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51</a:t>
            </a:fld>
            <a:endParaRPr lang="en-US" altLang="zh-CN" dirty="0"/>
          </a:p>
        </p:txBody>
      </p:sp>
      <p:sp>
        <p:nvSpPr>
          <p:cNvPr id="10" name="流程图: 可选过程 9">
            <a:hlinkClick r:id="rId7"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1" name="流程图: 可选过程 10">
            <a:hlinkClick r:id="rId8"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2" name="流程图: 可选过程 11">
            <a:hlinkClick r:id="rId9"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3" name="流程图: 可选过程 12">
            <a:hlinkClick r:id="rId10"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4" name="流程图: 可选过程 13">
            <a:hlinkClick r:id="rId11"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7785841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若整数</a:t>
            </a:r>
            <a:r>
              <a:rPr lang="en-US" altLang="zh-CN" dirty="0"/>
              <a:t>n</a:t>
            </a:r>
            <a:r>
              <a:rPr lang="zh-CN" altLang="en-US" dirty="0"/>
              <a:t>的素因子分解为</a:t>
            </a:r>
            <a:r>
              <a:rPr lang="en-US" altLang="zh-CN" dirty="0"/>
              <a:t>n=2</a:t>
            </a:r>
            <a:r>
              <a:rPr lang="en-US" altLang="zh-CN" baseline="30000" dirty="0"/>
              <a:t>e0</a:t>
            </a:r>
            <a:r>
              <a:rPr lang="en-US" altLang="zh-CN" dirty="0"/>
              <a:t>p</a:t>
            </a:r>
            <a:r>
              <a:rPr lang="en-US" altLang="zh-CN" baseline="-25000" dirty="0"/>
              <a:t>1</a:t>
            </a:r>
            <a:r>
              <a:rPr lang="en-US" altLang="zh-CN" baseline="30000" dirty="0"/>
              <a:t>e1</a:t>
            </a:r>
            <a:r>
              <a:rPr lang="en-US" altLang="zh-CN" dirty="0"/>
              <a:t>…</a:t>
            </a:r>
            <a:r>
              <a:rPr lang="en-US" altLang="zh-CN" dirty="0" err="1"/>
              <a:t>p</a:t>
            </a:r>
            <a:r>
              <a:rPr lang="en-US" altLang="zh-CN" baseline="-25000" dirty="0" err="1"/>
              <a:t>k</a:t>
            </a:r>
            <a:r>
              <a:rPr lang="en-US" altLang="zh-CN" baseline="30000" dirty="0" err="1"/>
              <a:t>ek</a:t>
            </a:r>
            <a:r>
              <a:rPr lang="zh-CN" altLang="en-US" dirty="0"/>
              <a:t>，其中</a:t>
            </a:r>
            <a:r>
              <a:rPr lang="en-US" altLang="zh-CN" dirty="0"/>
              <a:t>p</a:t>
            </a:r>
            <a:r>
              <a:rPr lang="en-US" altLang="zh-CN" baseline="-25000" dirty="0"/>
              <a:t>i</a:t>
            </a:r>
            <a:r>
              <a:rPr lang="zh-CN" altLang="en-US" dirty="0"/>
              <a:t>是素数，定义</a:t>
            </a:r>
            <a:r>
              <a:rPr lang="zh-CN" altLang="en-US" dirty="0">
                <a:solidFill>
                  <a:srgbClr val="FF0000"/>
                </a:solidFill>
              </a:rPr>
              <a:t>扩展二次符号</a:t>
            </a:r>
            <a:r>
              <a:rPr lang="zh-CN" altLang="en-US" dirty="0"/>
              <a:t>或</a:t>
            </a:r>
            <a:r>
              <a:rPr lang="zh-CN" altLang="en-US" dirty="0">
                <a:solidFill>
                  <a:srgbClr val="FF0000"/>
                </a:solidFill>
              </a:rPr>
              <a:t>雅克比符号</a:t>
            </a:r>
            <a:r>
              <a:rPr lang="zh-CN" altLang="en-US" dirty="0"/>
              <a:t>为</a:t>
            </a:r>
            <a:endParaRPr lang="en-US" altLang="zh-CN" dirty="0"/>
          </a:p>
          <a:p>
            <a:pPr lvl="1"/>
            <a:endParaRPr lang="en-US" altLang="zh-CN" dirty="0"/>
          </a:p>
          <a:p>
            <a:pPr lvl="1"/>
            <a:endParaRPr lang="en-US" altLang="zh-CN" dirty="0" smtClean="0"/>
          </a:p>
          <a:p>
            <a:pPr lvl="1"/>
            <a:endParaRPr lang="en-US" altLang="zh-CN" dirty="0"/>
          </a:p>
          <a:p>
            <a:pPr lvl="1"/>
            <a:r>
              <a:rPr lang="zh-CN" altLang="en-US" dirty="0"/>
              <a:t>注意：当</a:t>
            </a:r>
            <a:r>
              <a:rPr lang="en-US" altLang="zh-CN" dirty="0"/>
              <a:t>n</a:t>
            </a:r>
            <a:r>
              <a:rPr lang="zh-CN" altLang="en-US" dirty="0"/>
              <a:t>不是素数时，该值并不直接表明</a:t>
            </a:r>
            <a:r>
              <a:rPr lang="en-US" altLang="zh-CN" dirty="0"/>
              <a:t>b</a:t>
            </a:r>
            <a:r>
              <a:rPr lang="zh-CN" altLang="en-US" dirty="0"/>
              <a:t>是模</a:t>
            </a:r>
            <a:r>
              <a:rPr lang="en-US" altLang="zh-CN" dirty="0"/>
              <a:t>p</a:t>
            </a:r>
            <a:r>
              <a:rPr lang="zh-CN" altLang="en-US" dirty="0"/>
              <a:t>的二次剩余</a:t>
            </a:r>
          </a:p>
          <a:p>
            <a:pPr lvl="1"/>
            <a:r>
              <a:rPr lang="zh-CN" altLang="en-US" dirty="0" smtClean="0"/>
              <a:t>雅克比符号主要是用来辅助</a:t>
            </a:r>
            <a:r>
              <a:rPr lang="zh-CN" altLang="en-US" dirty="0"/>
              <a:t>计算</a:t>
            </a:r>
            <a:r>
              <a:rPr lang="zh-CN" altLang="en-US" dirty="0" smtClean="0"/>
              <a:t>勒让德符号</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483523071"/>
              </p:ext>
            </p:extLst>
          </p:nvPr>
        </p:nvGraphicFramePr>
        <p:xfrm>
          <a:off x="3347864" y="2420888"/>
          <a:ext cx="2665413" cy="958850"/>
        </p:xfrm>
        <a:graphic>
          <a:graphicData uri="http://schemas.openxmlformats.org/presentationml/2006/ole">
            <mc:AlternateContent xmlns:mc="http://schemas.openxmlformats.org/markup-compatibility/2006">
              <mc:Choice xmlns:v="urn:schemas-microsoft-com:vml" Requires="v">
                <p:oleObj spid="_x0000_s15494" name="Equation" r:id="rId3" imgW="1129810" imgH="406224" progId="Equation.DSMT4">
                  <p:embed/>
                </p:oleObj>
              </mc:Choice>
              <mc:Fallback>
                <p:oleObj name="Equation" r:id="rId3" imgW="1129810" imgH="406224"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420888"/>
                        <a:ext cx="266541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页脚占位符 6"/>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52</a:t>
            </a:fld>
            <a:endParaRPr lang="en-US" altLang="zh-CN" dirty="0"/>
          </a:p>
        </p:txBody>
      </p:sp>
      <p:sp>
        <p:nvSpPr>
          <p:cNvPr id="9" name="流程图: 可选过程 8">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0" name="流程图: 可选过程 9">
            <a:hlinkClick r:id="rId6"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1" name="流程图: 可选过程 10">
            <a:hlinkClick r:id="rId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2" name="流程图: 可选过程 11">
            <a:hlinkClick r:id="rId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3" name="流程图: 可选过程 12">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2183622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solidFill>
                  <a:srgbClr val="FF0000"/>
                </a:solidFill>
              </a:rPr>
              <a:t>欧拉判别准则：</a:t>
            </a:r>
            <a:r>
              <a:rPr lang="zh-CN" altLang="en-US" dirty="0"/>
              <a:t>若素数</a:t>
            </a:r>
            <a:r>
              <a:rPr lang="en-US" altLang="zh-CN" dirty="0"/>
              <a:t>p&gt;2</a:t>
            </a:r>
            <a:r>
              <a:rPr lang="zh-CN" altLang="en-US" dirty="0"/>
              <a:t>，则对整数</a:t>
            </a:r>
            <a:r>
              <a:rPr lang="en-US" altLang="zh-CN" dirty="0"/>
              <a:t>b</a:t>
            </a:r>
            <a:r>
              <a:rPr lang="zh-CN" altLang="en-US" dirty="0"/>
              <a:t>有</a:t>
            </a:r>
            <a:endParaRPr lang="en-US" altLang="zh-CN" dirty="0"/>
          </a:p>
          <a:p>
            <a:endParaRPr lang="en-US" altLang="zh-CN" dirty="0"/>
          </a:p>
          <a:p>
            <a:endParaRPr lang="en-US" altLang="zh-CN" dirty="0" smtClean="0"/>
          </a:p>
          <a:p>
            <a:endParaRPr lang="en-US" altLang="zh-CN" dirty="0" smtClean="0"/>
          </a:p>
          <a:p>
            <a:endParaRPr lang="en-US" altLang="zh-CN" dirty="0"/>
          </a:p>
          <a:p>
            <a:endParaRPr lang="en-US" altLang="zh-CN" dirty="0" smtClean="0"/>
          </a:p>
          <a:p>
            <a:r>
              <a:rPr lang="zh-CN" altLang="en-US" dirty="0" smtClean="0"/>
              <a:t>二次符号的乘法性质：对正奇数</a:t>
            </a:r>
            <a:r>
              <a:rPr lang="en-US" altLang="zh-CN" dirty="0"/>
              <a:t>n</a:t>
            </a:r>
            <a:r>
              <a:rPr lang="zh-CN" altLang="en-US" dirty="0" smtClean="0"/>
              <a:t>和整数</a:t>
            </a:r>
            <a:r>
              <a:rPr lang="en-US" altLang="zh-CN" dirty="0" err="1" smtClean="0"/>
              <a:t>a,b</a:t>
            </a:r>
            <a:r>
              <a:rPr lang="zh-CN" altLang="en-US" dirty="0" smtClean="0"/>
              <a:t>有</a:t>
            </a:r>
            <a:endParaRPr lang="en-US" altLang="zh-CN" dirty="0" smtClean="0"/>
          </a:p>
          <a:p>
            <a:endParaRPr lang="en-US" altLang="zh-CN" dirty="0"/>
          </a:p>
          <a:p>
            <a:endParaRPr lang="en-US" altLang="zh-CN" dirty="0" smtClean="0"/>
          </a:p>
          <a:p>
            <a:endParaRPr lang="en-US" altLang="zh-CN" dirty="0"/>
          </a:p>
        </p:txBody>
      </p:sp>
      <p:graphicFrame>
        <p:nvGraphicFramePr>
          <p:cNvPr id="7" name="对象 6"/>
          <p:cNvGraphicFramePr>
            <a:graphicFrameLocks noChangeAspect="1"/>
          </p:cNvGraphicFramePr>
          <p:nvPr>
            <p:extLst>
              <p:ext uri="{D42A27DB-BD31-4B8C-83A1-F6EECF244321}">
                <p14:modId xmlns:p14="http://schemas.microsoft.com/office/powerpoint/2010/main" val="4283567871"/>
              </p:ext>
            </p:extLst>
          </p:nvPr>
        </p:nvGraphicFramePr>
        <p:xfrm>
          <a:off x="3275856" y="5013176"/>
          <a:ext cx="2554288" cy="928687"/>
        </p:xfrm>
        <a:graphic>
          <a:graphicData uri="http://schemas.openxmlformats.org/presentationml/2006/ole">
            <mc:AlternateContent xmlns:mc="http://schemas.openxmlformats.org/markup-compatibility/2006">
              <mc:Choice xmlns:v="urn:schemas-microsoft-com:vml" Requires="v">
                <p:oleObj spid="_x0000_s14869" name="Equation" r:id="rId3" imgW="977760" imgH="355320" progId="Equation.DSMT4">
                  <p:embed/>
                </p:oleObj>
              </mc:Choice>
              <mc:Fallback>
                <p:oleObj name="Equation" r:id="rId3" imgW="977760" imgH="355320" progId="Equation.DSMT4">
                  <p:embed/>
                  <p:pic>
                    <p:nvPicPr>
                      <p:cNvPr id="0" name="对象 5"/>
                      <p:cNvPicPr>
                        <a:picLocks noChangeAspect="1" noChangeArrowheads="1"/>
                      </p:cNvPicPr>
                      <p:nvPr/>
                    </p:nvPicPr>
                    <p:blipFill>
                      <a:blip r:embed="rId4"/>
                      <a:srcRect/>
                      <a:stretch>
                        <a:fillRect/>
                      </a:stretch>
                    </p:blipFill>
                    <p:spPr bwMode="auto">
                      <a:xfrm>
                        <a:off x="3275856" y="5013176"/>
                        <a:ext cx="25542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112012274"/>
              </p:ext>
            </p:extLst>
          </p:nvPr>
        </p:nvGraphicFramePr>
        <p:xfrm>
          <a:off x="3275856" y="1916832"/>
          <a:ext cx="2554288" cy="995362"/>
        </p:xfrm>
        <a:graphic>
          <a:graphicData uri="http://schemas.openxmlformats.org/presentationml/2006/ole">
            <mc:AlternateContent xmlns:mc="http://schemas.openxmlformats.org/markup-compatibility/2006">
              <mc:Choice xmlns:v="urn:schemas-microsoft-com:vml" Requires="v">
                <p:oleObj spid="_x0000_s14870" name="Equation" r:id="rId5" imgW="977760" imgH="380880" progId="Equation.DSMT4">
                  <p:embed/>
                </p:oleObj>
              </mc:Choice>
              <mc:Fallback>
                <p:oleObj name="Equation" r:id="rId5" imgW="977760" imgH="380880" progId="Equation.DSMT4">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1916832"/>
                        <a:ext cx="2554288"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33985109"/>
              </p:ext>
            </p:extLst>
          </p:nvPr>
        </p:nvGraphicFramePr>
        <p:xfrm>
          <a:off x="5004048" y="3068960"/>
          <a:ext cx="2287588" cy="995362"/>
        </p:xfrm>
        <a:graphic>
          <a:graphicData uri="http://schemas.openxmlformats.org/presentationml/2006/ole">
            <mc:AlternateContent xmlns:mc="http://schemas.openxmlformats.org/markup-compatibility/2006">
              <mc:Choice xmlns:v="urn:schemas-microsoft-com:vml" Requires="v">
                <p:oleObj spid="_x0000_s14871" name="Equation" r:id="rId7" imgW="876240" imgH="380880" progId="Equation.DSMT4">
                  <p:embed/>
                </p:oleObj>
              </mc:Choice>
              <mc:Fallback>
                <p:oleObj name="Equation" r:id="rId7" imgW="876240" imgH="380880" progId="Equation.DSMT4">
                  <p:embed/>
                  <p:pic>
                    <p:nvPicPr>
                      <p:cNvPr id="0" name=""/>
                      <p:cNvPicPr>
                        <a:picLocks noChangeAspect="1" noChangeArrowheads="1"/>
                      </p:cNvPicPr>
                      <p:nvPr/>
                    </p:nvPicPr>
                    <p:blipFill>
                      <a:blip r:embed="rId8"/>
                      <a:srcRect/>
                      <a:stretch>
                        <a:fillRect/>
                      </a:stretch>
                    </p:blipFill>
                    <p:spPr bwMode="auto">
                      <a:xfrm>
                        <a:off x="5004048" y="3068960"/>
                        <a:ext cx="2287588"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5871539"/>
              </p:ext>
            </p:extLst>
          </p:nvPr>
        </p:nvGraphicFramePr>
        <p:xfrm>
          <a:off x="2543175" y="3068638"/>
          <a:ext cx="1158875" cy="995362"/>
        </p:xfrm>
        <a:graphic>
          <a:graphicData uri="http://schemas.openxmlformats.org/presentationml/2006/ole">
            <mc:AlternateContent xmlns:mc="http://schemas.openxmlformats.org/markup-compatibility/2006">
              <mc:Choice xmlns:v="urn:schemas-microsoft-com:vml" Requires="v">
                <p:oleObj spid="_x0000_s14872" name="Equation" r:id="rId9" imgW="444240" imgH="380880" progId="Equation.DSMT4">
                  <p:embed/>
                </p:oleObj>
              </mc:Choice>
              <mc:Fallback>
                <p:oleObj name="Equation" r:id="rId9" imgW="444240" imgH="380880" progId="Equation.DSMT4">
                  <p:embed/>
                  <p:pic>
                    <p:nvPicPr>
                      <p:cNvPr id="0" name=""/>
                      <p:cNvPicPr>
                        <a:picLocks noChangeAspect="1" noChangeArrowheads="1"/>
                      </p:cNvPicPr>
                      <p:nvPr/>
                    </p:nvPicPr>
                    <p:blipFill>
                      <a:blip r:embed="rId10"/>
                      <a:srcRect/>
                      <a:stretch>
                        <a:fillRect/>
                      </a:stretch>
                    </p:blipFill>
                    <p:spPr bwMode="auto">
                      <a:xfrm>
                        <a:off x="2543175" y="3068638"/>
                        <a:ext cx="1158875" cy="99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1" name="灯片编号占位符 10"/>
          <p:cNvSpPr>
            <a:spLocks noGrp="1"/>
          </p:cNvSpPr>
          <p:nvPr>
            <p:ph type="sldNum" sz="quarter" idx="10"/>
          </p:nvPr>
        </p:nvSpPr>
        <p:spPr/>
        <p:txBody>
          <a:bodyPr/>
          <a:lstStyle/>
          <a:p>
            <a:pPr>
              <a:defRPr/>
            </a:pPr>
            <a:fld id="{17B7F836-6F9F-42A8-9450-B93EA774C316}" type="slidenum">
              <a:rPr lang="zh-CN" altLang="en-US" smtClean="0"/>
              <a:pPr>
                <a:defRPr/>
              </a:pPr>
              <a:t>53</a:t>
            </a:fld>
            <a:endParaRPr lang="en-US" altLang="zh-CN" dirty="0"/>
          </a:p>
        </p:txBody>
      </p:sp>
      <p:sp>
        <p:nvSpPr>
          <p:cNvPr id="12" name="流程图: 可选过程 11">
            <a:hlinkClick r:id="rId11"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3" name="流程图: 可选过程 12">
            <a:hlinkClick r:id="rId12"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4" name="流程图: 可选过程 13">
            <a:hlinkClick r:id="rId13"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5" name="流程图: 可选过程 14">
            <a:hlinkClick r:id="rId14"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6" name="流程图: 可选过程 15">
            <a:hlinkClick r:id="rId15"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4797698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solidFill>
                  <a:srgbClr val="FF0000"/>
                </a:solidFill>
              </a:rPr>
              <a:t>高斯二次互反律：</a:t>
            </a:r>
            <a:r>
              <a:rPr lang="zh-CN" altLang="en-US" dirty="0" smtClean="0"/>
              <a:t>若</a:t>
            </a:r>
            <a:r>
              <a:rPr lang="en-US" altLang="zh-CN" dirty="0" smtClean="0"/>
              <a:t>p</a:t>
            </a:r>
            <a:r>
              <a:rPr lang="zh-CN" altLang="en-US" dirty="0" smtClean="0"/>
              <a:t>，</a:t>
            </a:r>
            <a:r>
              <a:rPr lang="en-US" altLang="zh-CN" dirty="0" smtClean="0"/>
              <a:t>q</a:t>
            </a:r>
            <a:r>
              <a:rPr lang="zh-CN" altLang="en-US" dirty="0" smtClean="0"/>
              <a:t>是不同的奇素数，则</a:t>
            </a:r>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solidFill>
                <a:srgbClr val="FF0000"/>
              </a:solidFill>
            </a:endParaRPr>
          </a:p>
          <a:p>
            <a:r>
              <a:rPr lang="zh-CN" altLang="en-US" dirty="0" smtClean="0">
                <a:solidFill>
                  <a:srgbClr val="FF0000"/>
                </a:solidFill>
              </a:rPr>
              <a:t>雅克比符号的二次互反律：</a:t>
            </a:r>
            <a:r>
              <a:rPr lang="zh-CN" altLang="en-US" dirty="0" smtClean="0"/>
              <a:t>若</a:t>
            </a:r>
            <a:r>
              <a:rPr lang="en-US" altLang="zh-CN" dirty="0" smtClean="0"/>
              <a:t>m</a:t>
            </a:r>
            <a:r>
              <a:rPr lang="zh-CN" altLang="en-US" dirty="0" smtClean="0"/>
              <a:t>，</a:t>
            </a:r>
            <a:r>
              <a:rPr lang="en-US" altLang="zh-CN" dirty="0" smtClean="0"/>
              <a:t>n</a:t>
            </a:r>
            <a:r>
              <a:rPr lang="zh-CN" altLang="en-US" dirty="0" smtClean="0"/>
              <a:t>是正奇数，则</a:t>
            </a:r>
            <a:endParaRPr lang="en-US" altLang="zh-CN" dirty="0" smtClean="0"/>
          </a:p>
          <a:p>
            <a:endParaRPr lang="en-US" altLang="zh-CN" dirty="0" smtClean="0"/>
          </a:p>
        </p:txBody>
      </p:sp>
      <p:graphicFrame>
        <p:nvGraphicFramePr>
          <p:cNvPr id="5" name="对象 4"/>
          <p:cNvGraphicFramePr>
            <a:graphicFrameLocks noChangeAspect="1"/>
          </p:cNvGraphicFramePr>
          <p:nvPr>
            <p:extLst>
              <p:ext uri="{D42A27DB-BD31-4B8C-83A1-F6EECF244321}">
                <p14:modId xmlns:p14="http://schemas.microsoft.com/office/powerpoint/2010/main" val="2567655162"/>
              </p:ext>
            </p:extLst>
          </p:nvPr>
        </p:nvGraphicFramePr>
        <p:xfrm>
          <a:off x="2915816" y="1844824"/>
          <a:ext cx="3006725" cy="930275"/>
        </p:xfrm>
        <a:graphic>
          <a:graphicData uri="http://schemas.openxmlformats.org/presentationml/2006/ole">
            <mc:AlternateContent xmlns:mc="http://schemas.openxmlformats.org/markup-compatibility/2006">
              <mc:Choice xmlns:v="urn:schemas-microsoft-com:vml" Requires="v">
                <p:oleObj spid="_x0000_s13845" name="Equation" r:id="rId3" imgW="1231560" imgH="380880" progId="Equation.DSMT4">
                  <p:embed/>
                </p:oleObj>
              </mc:Choice>
              <mc:Fallback>
                <p:oleObj name="Equation" r:id="rId3" imgW="1231560" imgH="380880" progId="Equation.DSMT4">
                  <p:embed/>
                  <p:pic>
                    <p:nvPicPr>
                      <p:cNvPr id="0" name="对象 7"/>
                      <p:cNvPicPr>
                        <a:picLocks noChangeAspect="1" noChangeArrowheads="1"/>
                      </p:cNvPicPr>
                      <p:nvPr/>
                    </p:nvPicPr>
                    <p:blipFill>
                      <a:blip r:embed="rId4"/>
                      <a:srcRect/>
                      <a:stretch>
                        <a:fillRect/>
                      </a:stretch>
                    </p:blipFill>
                    <p:spPr bwMode="auto">
                      <a:xfrm>
                        <a:off x="2915816" y="1844824"/>
                        <a:ext cx="30067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20276531"/>
              </p:ext>
            </p:extLst>
          </p:nvPr>
        </p:nvGraphicFramePr>
        <p:xfrm>
          <a:off x="2915816" y="5013176"/>
          <a:ext cx="3222625" cy="868363"/>
        </p:xfrm>
        <a:graphic>
          <a:graphicData uri="http://schemas.openxmlformats.org/presentationml/2006/ole">
            <mc:AlternateContent xmlns:mc="http://schemas.openxmlformats.org/markup-compatibility/2006">
              <mc:Choice xmlns:v="urn:schemas-microsoft-com:vml" Requires="v">
                <p:oleObj spid="_x0000_s13846" name="Equation" r:id="rId5" imgW="1320480" imgH="355320" progId="Equation.DSMT4">
                  <p:embed/>
                </p:oleObj>
              </mc:Choice>
              <mc:Fallback>
                <p:oleObj name="Equation" r:id="rId5" imgW="1320480" imgH="355320" progId="Equation.DSMT4">
                  <p:embed/>
                  <p:pic>
                    <p:nvPicPr>
                      <p:cNvPr id="0" name="对象 4"/>
                      <p:cNvPicPr>
                        <a:picLocks noChangeAspect="1" noChangeArrowheads="1"/>
                      </p:cNvPicPr>
                      <p:nvPr/>
                    </p:nvPicPr>
                    <p:blipFill>
                      <a:blip r:embed="rId6"/>
                      <a:srcRect/>
                      <a:stretch>
                        <a:fillRect/>
                      </a:stretch>
                    </p:blipFill>
                    <p:spPr bwMode="auto">
                      <a:xfrm>
                        <a:off x="2915816" y="5013176"/>
                        <a:ext cx="3222625"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263489403"/>
              </p:ext>
            </p:extLst>
          </p:nvPr>
        </p:nvGraphicFramePr>
        <p:xfrm>
          <a:off x="4932040" y="3068960"/>
          <a:ext cx="2108200" cy="930275"/>
        </p:xfrm>
        <a:graphic>
          <a:graphicData uri="http://schemas.openxmlformats.org/presentationml/2006/ole">
            <mc:AlternateContent xmlns:mc="http://schemas.openxmlformats.org/markup-compatibility/2006">
              <mc:Choice xmlns:v="urn:schemas-microsoft-com:vml" Requires="v">
                <p:oleObj spid="_x0000_s13847" name="Equation" r:id="rId7" imgW="863280" imgH="380880" progId="Equation.DSMT4">
                  <p:embed/>
                </p:oleObj>
              </mc:Choice>
              <mc:Fallback>
                <p:oleObj name="Equation" r:id="rId7" imgW="863280" imgH="380880" progId="Equation.DSMT4">
                  <p:embed/>
                  <p:pic>
                    <p:nvPicPr>
                      <p:cNvPr id="0" name=""/>
                      <p:cNvPicPr>
                        <a:picLocks noChangeAspect="1" noChangeArrowheads="1"/>
                      </p:cNvPicPr>
                      <p:nvPr/>
                    </p:nvPicPr>
                    <p:blipFill>
                      <a:blip r:embed="rId8"/>
                      <a:srcRect/>
                      <a:stretch>
                        <a:fillRect/>
                      </a:stretch>
                    </p:blipFill>
                    <p:spPr bwMode="auto">
                      <a:xfrm>
                        <a:off x="4932040" y="3068960"/>
                        <a:ext cx="21082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132042666"/>
              </p:ext>
            </p:extLst>
          </p:nvPr>
        </p:nvGraphicFramePr>
        <p:xfrm>
          <a:off x="1783978" y="3068960"/>
          <a:ext cx="2139950" cy="930275"/>
        </p:xfrm>
        <a:graphic>
          <a:graphicData uri="http://schemas.openxmlformats.org/presentationml/2006/ole">
            <mc:AlternateContent xmlns:mc="http://schemas.openxmlformats.org/markup-compatibility/2006">
              <mc:Choice xmlns:v="urn:schemas-microsoft-com:vml" Requires="v">
                <p:oleObj spid="_x0000_s13848" name="Equation" r:id="rId9" imgW="876240" imgH="380880" progId="Equation.DSMT4">
                  <p:embed/>
                </p:oleObj>
              </mc:Choice>
              <mc:Fallback>
                <p:oleObj name="Equation" r:id="rId9" imgW="876240" imgH="380880" progId="Equation.DSMT4">
                  <p:embed/>
                  <p:pic>
                    <p:nvPicPr>
                      <p:cNvPr id="0" name=""/>
                      <p:cNvPicPr>
                        <a:picLocks noChangeAspect="1" noChangeArrowheads="1"/>
                      </p:cNvPicPr>
                      <p:nvPr/>
                    </p:nvPicPr>
                    <p:blipFill>
                      <a:blip r:embed="rId10"/>
                      <a:srcRect/>
                      <a:stretch>
                        <a:fillRect/>
                      </a:stretch>
                    </p:blipFill>
                    <p:spPr bwMode="auto">
                      <a:xfrm>
                        <a:off x="1783978" y="3068960"/>
                        <a:ext cx="21399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页脚占位符 9"/>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1" name="灯片编号占位符 10"/>
          <p:cNvSpPr>
            <a:spLocks noGrp="1"/>
          </p:cNvSpPr>
          <p:nvPr>
            <p:ph type="sldNum" sz="quarter" idx="10"/>
          </p:nvPr>
        </p:nvSpPr>
        <p:spPr/>
        <p:txBody>
          <a:bodyPr/>
          <a:lstStyle/>
          <a:p>
            <a:pPr>
              <a:defRPr/>
            </a:pPr>
            <a:fld id="{17B7F836-6F9F-42A8-9450-B93EA774C316}" type="slidenum">
              <a:rPr lang="zh-CN" altLang="en-US" smtClean="0"/>
              <a:pPr>
                <a:defRPr/>
              </a:pPr>
              <a:t>54</a:t>
            </a:fld>
            <a:endParaRPr lang="en-US" altLang="zh-CN" dirty="0"/>
          </a:p>
        </p:txBody>
      </p:sp>
      <p:sp>
        <p:nvSpPr>
          <p:cNvPr id="12" name="流程图: 可选过程 11">
            <a:hlinkClick r:id="rId11"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3" name="流程图: 可选过程 12">
            <a:hlinkClick r:id="rId12"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4" name="流程图: 可选过程 13">
            <a:hlinkClick r:id="rId13"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5" name="流程图: 可选过程 14">
            <a:hlinkClick r:id="rId14"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6" name="流程图: 可选过程 15">
            <a:hlinkClick r:id="rId15"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1039058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a:t>
            </a:r>
            <a:r>
              <a:rPr lang="en-US" altLang="zh-CN" dirty="0" smtClean="0"/>
              <a:t>x</a:t>
            </a:r>
            <a:r>
              <a:rPr lang="en-US" altLang="zh-CN" baseline="30000" dirty="0" smtClean="0"/>
              <a:t>2</a:t>
            </a:r>
            <a:r>
              <a:rPr lang="en-US" altLang="zh-CN" dirty="0" smtClean="0"/>
              <a:t> mod p=a</a:t>
            </a:r>
            <a:r>
              <a:rPr lang="zh-CN" altLang="en-US" dirty="0" smtClean="0"/>
              <a:t>，</a:t>
            </a:r>
            <a:r>
              <a:rPr lang="en-US" altLang="zh-CN" dirty="0" smtClean="0"/>
              <a:t>a∈R2</a:t>
            </a:r>
            <a:endParaRPr lang="zh-CN" altLang="en-US" dirty="0"/>
          </a:p>
        </p:txBody>
      </p:sp>
      <p:sp>
        <p:nvSpPr>
          <p:cNvPr id="3" name="内容占位符 2"/>
          <p:cNvSpPr>
            <a:spLocks noGrp="1"/>
          </p:cNvSpPr>
          <p:nvPr>
            <p:ph idx="1"/>
          </p:nvPr>
        </p:nvSpPr>
        <p:spPr/>
        <p:txBody>
          <a:bodyPr>
            <a:normAutofit/>
          </a:bodyPr>
          <a:lstStyle/>
          <a:p>
            <a:r>
              <a:rPr lang="zh-CN" altLang="en-US" dirty="0" smtClean="0"/>
              <a:t>尚无有效的确定性算法求解模素数的平方根问题</a:t>
            </a:r>
            <a:endParaRPr lang="en-US" altLang="zh-CN" dirty="0" smtClean="0"/>
          </a:p>
          <a:p>
            <a:endParaRPr lang="en-US" altLang="zh-CN" dirty="0" smtClean="0"/>
          </a:p>
          <a:p>
            <a:r>
              <a:rPr lang="zh-CN" altLang="en-US" dirty="0" smtClean="0">
                <a:solidFill>
                  <a:srgbClr val="FF0000"/>
                </a:solidFill>
              </a:rPr>
              <a:t>若素数</a:t>
            </a:r>
            <a:r>
              <a:rPr lang="en-US" altLang="zh-CN" dirty="0" smtClean="0">
                <a:solidFill>
                  <a:srgbClr val="FF0000"/>
                </a:solidFill>
              </a:rPr>
              <a:t>p≡3 mod 4</a:t>
            </a:r>
            <a:r>
              <a:rPr lang="zh-CN" altLang="en-US" dirty="0" smtClean="0">
                <a:solidFill>
                  <a:srgbClr val="FF0000"/>
                </a:solidFill>
              </a:rPr>
              <a:t>，</a:t>
            </a:r>
            <a:r>
              <a:rPr lang="zh-CN" altLang="en-US" dirty="0" smtClean="0"/>
              <a:t>则存在确定性解法</a:t>
            </a:r>
            <a:endParaRPr lang="en-US" altLang="zh-CN" dirty="0" smtClean="0"/>
          </a:p>
          <a:p>
            <a:pPr lvl="1"/>
            <a:r>
              <a:rPr lang="en-US" altLang="zh-CN" dirty="0" smtClean="0"/>
              <a:t>a</a:t>
            </a:r>
            <a:r>
              <a:rPr lang="en-US" altLang="zh-CN" baseline="30000" dirty="0" smtClean="0"/>
              <a:t>(p-1)/2</a:t>
            </a:r>
            <a:r>
              <a:rPr lang="en-US" altLang="zh-CN" dirty="0" smtClean="0"/>
              <a:t> mod p=1</a:t>
            </a:r>
          </a:p>
          <a:p>
            <a:pPr lvl="1"/>
            <a:r>
              <a:rPr lang="en-US" altLang="zh-CN" dirty="0" smtClean="0"/>
              <a:t>a</a:t>
            </a:r>
            <a:r>
              <a:rPr lang="en-US" altLang="zh-CN" baseline="30000" dirty="0" smtClean="0"/>
              <a:t>(p+1)/2</a:t>
            </a:r>
            <a:r>
              <a:rPr lang="en-US" altLang="zh-CN" dirty="0" smtClean="0"/>
              <a:t> mod p=a</a:t>
            </a:r>
          </a:p>
          <a:p>
            <a:pPr lvl="1"/>
            <a:r>
              <a:rPr lang="en-US" altLang="zh-CN" dirty="0" smtClean="0">
                <a:solidFill>
                  <a:srgbClr val="FF0000"/>
                </a:solidFill>
              </a:rPr>
              <a:t>x</a:t>
            </a:r>
            <a:r>
              <a:rPr lang="en-US" altLang="zh-CN" baseline="-25000" dirty="0" smtClean="0">
                <a:solidFill>
                  <a:srgbClr val="FF0000"/>
                </a:solidFill>
              </a:rPr>
              <a:t>1</a:t>
            </a:r>
            <a:r>
              <a:rPr lang="en-US" altLang="zh-CN" dirty="0" smtClean="0">
                <a:solidFill>
                  <a:srgbClr val="FF0000"/>
                </a:solidFill>
              </a:rPr>
              <a:t>=a</a:t>
            </a:r>
            <a:r>
              <a:rPr lang="en-US" altLang="zh-CN" baseline="30000" dirty="0" smtClean="0">
                <a:solidFill>
                  <a:srgbClr val="FF0000"/>
                </a:solidFill>
              </a:rPr>
              <a:t>(p+1)/4</a:t>
            </a:r>
            <a:r>
              <a:rPr lang="en-US" altLang="zh-CN" dirty="0" smtClean="0">
                <a:solidFill>
                  <a:srgbClr val="FF0000"/>
                </a:solidFill>
              </a:rPr>
              <a:t> mod p</a:t>
            </a:r>
          </a:p>
          <a:p>
            <a:pPr lvl="1"/>
            <a:r>
              <a:rPr lang="en-US" altLang="zh-CN" dirty="0" smtClean="0">
                <a:solidFill>
                  <a:srgbClr val="FF0000"/>
                </a:solidFill>
              </a:rPr>
              <a:t>x</a:t>
            </a:r>
            <a:r>
              <a:rPr lang="en-US" altLang="zh-CN" baseline="-25000" dirty="0" smtClean="0">
                <a:solidFill>
                  <a:srgbClr val="FF0000"/>
                </a:solidFill>
              </a:rPr>
              <a:t>2</a:t>
            </a:r>
            <a:r>
              <a:rPr lang="en-US" altLang="zh-CN" dirty="0" smtClean="0">
                <a:solidFill>
                  <a:srgbClr val="FF0000"/>
                </a:solidFill>
              </a:rPr>
              <a:t>=p-x</a:t>
            </a:r>
            <a:r>
              <a:rPr lang="en-US" altLang="zh-CN" baseline="-25000" dirty="0" smtClean="0">
                <a:solidFill>
                  <a:srgbClr val="FF0000"/>
                </a:solidFill>
              </a:rPr>
              <a:t>1</a:t>
            </a:r>
          </a:p>
          <a:p>
            <a:endParaRPr lang="en-US" altLang="zh-CN" dirty="0" smtClean="0"/>
          </a:p>
          <a:p>
            <a:r>
              <a:rPr lang="zh-CN" altLang="en-US" dirty="0" smtClean="0"/>
              <a:t>在生成随机素数时，保证生成的是模</a:t>
            </a:r>
            <a:r>
              <a:rPr lang="en-US" altLang="zh-CN" dirty="0" smtClean="0"/>
              <a:t>4</a:t>
            </a:r>
            <a:r>
              <a:rPr lang="zh-CN" altLang="en-US" dirty="0" smtClean="0"/>
              <a:t>余</a:t>
            </a:r>
            <a:r>
              <a:rPr lang="en-US" altLang="zh-CN" dirty="0" smtClean="0"/>
              <a:t>3</a:t>
            </a:r>
            <a:r>
              <a:rPr lang="zh-CN" altLang="en-US" dirty="0" smtClean="0"/>
              <a:t>的素数</a:t>
            </a:r>
            <a:endParaRPr lang="en-US" altLang="zh-CN" dirty="0" smtClean="0"/>
          </a:p>
          <a:p>
            <a:pPr lvl="1"/>
            <a:r>
              <a:rPr lang="zh-CN" altLang="en-US" dirty="0" smtClean="0"/>
              <a:t>只需最低</a:t>
            </a:r>
            <a:r>
              <a:rPr lang="en-US" altLang="zh-CN" dirty="0" smtClean="0"/>
              <a:t>2</a:t>
            </a:r>
            <a:r>
              <a:rPr lang="zh-CN" altLang="en-US" dirty="0" smtClean="0"/>
              <a:t>个比特固定为</a:t>
            </a:r>
            <a:r>
              <a:rPr lang="en-US" altLang="zh-CN" dirty="0" smtClean="0"/>
              <a:t>11</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657003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求解</a:t>
            </a:r>
            <a:r>
              <a:rPr lang="en-US" altLang="zh-CN" dirty="0" smtClean="0"/>
              <a:t>x</a:t>
            </a:r>
            <a:r>
              <a:rPr lang="en-US" altLang="zh-CN" baseline="30000" dirty="0" smtClean="0"/>
              <a:t>2</a:t>
            </a:r>
            <a:r>
              <a:rPr lang="en-US" altLang="zh-CN" dirty="0" smtClean="0"/>
              <a:t> mod n=a</a:t>
            </a:r>
            <a:r>
              <a:rPr lang="zh-CN" altLang="en-US" dirty="0" smtClean="0"/>
              <a:t>，</a:t>
            </a:r>
            <a:r>
              <a:rPr lang="en-US" altLang="zh-CN" dirty="0" smtClean="0"/>
              <a:t>a∈R2</a:t>
            </a:r>
            <a:endParaRPr lang="zh-CN" altLang="en-US" dirty="0"/>
          </a:p>
        </p:txBody>
      </p:sp>
      <p:sp>
        <p:nvSpPr>
          <p:cNvPr id="3" name="内容占位符 2"/>
          <p:cNvSpPr>
            <a:spLocks noGrp="1"/>
          </p:cNvSpPr>
          <p:nvPr>
            <p:ph idx="1"/>
          </p:nvPr>
        </p:nvSpPr>
        <p:spPr/>
        <p:txBody>
          <a:bodyPr>
            <a:noAutofit/>
          </a:bodyPr>
          <a:lstStyle/>
          <a:p>
            <a:r>
              <a:rPr lang="zh-CN" altLang="en-US" dirty="0" smtClean="0"/>
              <a:t>考虑</a:t>
            </a:r>
            <a:r>
              <a:rPr lang="en-US" altLang="zh-CN" dirty="0" smtClean="0"/>
              <a:t>n=</a:t>
            </a:r>
            <a:r>
              <a:rPr lang="en-US" altLang="zh-CN" dirty="0" err="1" smtClean="0"/>
              <a:t>pq</a:t>
            </a:r>
            <a:r>
              <a:rPr lang="zh-CN" altLang="en-US" dirty="0" smtClean="0"/>
              <a:t>，</a:t>
            </a:r>
            <a:r>
              <a:rPr lang="en-US" altLang="zh-CN" dirty="0" smtClean="0"/>
              <a:t>p</a:t>
            </a:r>
            <a:r>
              <a:rPr lang="zh-CN" altLang="en-US" dirty="0" smtClean="0"/>
              <a:t>和</a:t>
            </a:r>
            <a:r>
              <a:rPr lang="en-US" altLang="zh-CN" dirty="0" smtClean="0"/>
              <a:t>q</a:t>
            </a:r>
            <a:r>
              <a:rPr lang="zh-CN" altLang="en-US" dirty="0" smtClean="0"/>
              <a:t>是素数</a:t>
            </a:r>
            <a:endParaRPr lang="en-US" altLang="zh-CN" dirty="0" smtClean="0"/>
          </a:p>
          <a:p>
            <a:r>
              <a:rPr lang="en-US" altLang="zh-CN" dirty="0" smtClean="0"/>
              <a:t>x</a:t>
            </a:r>
            <a:r>
              <a:rPr lang="en-US" altLang="zh-CN" baseline="30000" dirty="0" smtClean="0"/>
              <a:t>2</a:t>
            </a:r>
            <a:r>
              <a:rPr lang="en-US" altLang="zh-CN" dirty="0" smtClean="0"/>
              <a:t> mod n = a</a:t>
            </a:r>
            <a:r>
              <a:rPr lang="zh-CN" altLang="en-US" dirty="0" smtClean="0"/>
              <a:t> </a:t>
            </a:r>
            <a:r>
              <a:rPr lang="zh-CN" altLang="en-US" dirty="0" smtClean="0">
                <a:sym typeface="Symbol"/>
              </a:rPr>
              <a:t></a:t>
            </a:r>
            <a:r>
              <a:rPr lang="zh-CN" altLang="en-US" dirty="0" smtClean="0"/>
              <a:t> </a:t>
            </a:r>
            <a:r>
              <a:rPr lang="en-US" altLang="zh-CN" dirty="0" smtClean="0"/>
              <a:t>x</a:t>
            </a:r>
            <a:r>
              <a:rPr lang="en-US" altLang="zh-CN" baseline="30000" dirty="0" smtClean="0"/>
              <a:t>2</a:t>
            </a:r>
            <a:r>
              <a:rPr lang="en-US" altLang="zh-CN" dirty="0" smtClean="0"/>
              <a:t> = a mod p</a:t>
            </a:r>
            <a:r>
              <a:rPr lang="zh-CN" altLang="en-US" dirty="0" smtClean="0"/>
              <a:t>，</a:t>
            </a:r>
            <a:r>
              <a:rPr lang="en-US" altLang="zh-CN" dirty="0" smtClean="0"/>
              <a:t>x</a:t>
            </a:r>
            <a:r>
              <a:rPr lang="en-US" altLang="zh-CN" baseline="30000" dirty="0" smtClean="0"/>
              <a:t>2</a:t>
            </a:r>
            <a:r>
              <a:rPr lang="en-US" altLang="zh-CN" dirty="0" smtClean="0"/>
              <a:t> mod q = a</a:t>
            </a:r>
          </a:p>
          <a:p>
            <a:r>
              <a:rPr lang="en-US" altLang="zh-CN" dirty="0" smtClean="0"/>
              <a:t>a∈R2</a:t>
            </a:r>
            <a:r>
              <a:rPr lang="zh-CN" altLang="en-US" dirty="0" smtClean="0"/>
              <a:t>，则两式必有解</a:t>
            </a:r>
            <a:endParaRPr lang="en-US" altLang="zh-CN" dirty="0" smtClean="0"/>
          </a:p>
          <a:p>
            <a:pPr>
              <a:buNone/>
            </a:pPr>
            <a:r>
              <a:rPr lang="en-US" altLang="zh-CN" dirty="0" smtClean="0"/>
              <a:t>		x</a:t>
            </a:r>
            <a:r>
              <a:rPr lang="en-US" altLang="zh-CN" baseline="30000" dirty="0" smtClean="0"/>
              <a:t>2</a:t>
            </a:r>
            <a:r>
              <a:rPr lang="en-US" altLang="zh-CN" dirty="0" smtClean="0"/>
              <a:t> = a mod </a:t>
            </a:r>
            <a:r>
              <a:rPr lang="en-US" altLang="zh-CN" dirty="0"/>
              <a:t>p</a:t>
            </a:r>
            <a:r>
              <a:rPr lang="zh-CN" altLang="en-US" dirty="0" smtClean="0"/>
              <a:t>有两个解，</a:t>
            </a:r>
            <a:r>
              <a:rPr lang="en-US" altLang="zh-CN" dirty="0" smtClean="0"/>
              <a:t>x</a:t>
            </a:r>
            <a:r>
              <a:rPr lang="en-US" altLang="zh-CN" baseline="-25000" dirty="0" smtClean="0"/>
              <a:t>1</a:t>
            </a:r>
            <a:r>
              <a:rPr lang="zh-CN" altLang="en-US" dirty="0" smtClean="0"/>
              <a:t>和</a:t>
            </a:r>
            <a:r>
              <a:rPr lang="en-US" altLang="zh-CN" dirty="0" smtClean="0"/>
              <a:t>p-x</a:t>
            </a:r>
            <a:r>
              <a:rPr lang="en-US" altLang="zh-CN" baseline="-25000" dirty="0" smtClean="0"/>
              <a:t>1</a:t>
            </a:r>
            <a:endParaRPr lang="en-US" altLang="zh-CN" dirty="0" smtClean="0"/>
          </a:p>
          <a:p>
            <a:pPr>
              <a:buNone/>
            </a:pPr>
            <a:r>
              <a:rPr lang="en-US" altLang="zh-CN" dirty="0" smtClean="0"/>
              <a:t>		x</a:t>
            </a:r>
            <a:r>
              <a:rPr lang="en-US" altLang="zh-CN" baseline="30000" dirty="0" smtClean="0"/>
              <a:t>2</a:t>
            </a:r>
            <a:r>
              <a:rPr lang="en-US" altLang="zh-CN" dirty="0" smtClean="0"/>
              <a:t> = a mod </a:t>
            </a:r>
            <a:r>
              <a:rPr lang="en-US" altLang="zh-CN" dirty="0"/>
              <a:t>q</a:t>
            </a:r>
            <a:r>
              <a:rPr lang="zh-CN" altLang="en-US" dirty="0" smtClean="0"/>
              <a:t>有两个解，</a:t>
            </a:r>
            <a:r>
              <a:rPr lang="en-US" altLang="zh-CN" dirty="0" smtClean="0"/>
              <a:t>x</a:t>
            </a:r>
            <a:r>
              <a:rPr lang="en-US" altLang="zh-CN" baseline="-25000" dirty="0" smtClean="0"/>
              <a:t>2</a:t>
            </a:r>
            <a:r>
              <a:rPr lang="zh-CN" altLang="en-US" dirty="0" smtClean="0"/>
              <a:t>和</a:t>
            </a:r>
            <a:r>
              <a:rPr lang="en-US" altLang="zh-CN" dirty="0" smtClean="0"/>
              <a:t>q-x</a:t>
            </a:r>
            <a:r>
              <a:rPr lang="en-US" altLang="zh-CN" baseline="-25000" dirty="0" smtClean="0"/>
              <a:t>2</a:t>
            </a:r>
          </a:p>
          <a:p>
            <a:pPr lvl="1"/>
            <a:r>
              <a:rPr lang="zh-CN" altLang="en-US" dirty="0" smtClean="0"/>
              <a:t>当</a:t>
            </a:r>
            <a:r>
              <a:rPr lang="en-US" altLang="zh-CN" dirty="0" smtClean="0"/>
              <a:t>p</a:t>
            </a:r>
            <a:r>
              <a:rPr lang="zh-CN" altLang="en-US" dirty="0" smtClean="0"/>
              <a:t>、</a:t>
            </a:r>
            <a:r>
              <a:rPr lang="en-US" altLang="zh-CN" dirty="0" smtClean="0"/>
              <a:t>q=3 mod 4</a:t>
            </a:r>
            <a:r>
              <a:rPr lang="zh-CN" altLang="en-US" dirty="0" smtClean="0"/>
              <a:t>时，易解</a:t>
            </a:r>
          </a:p>
          <a:p>
            <a:pPr lvl="1">
              <a:buNone/>
            </a:pPr>
            <a:r>
              <a:rPr lang="en-US" altLang="zh-CN" dirty="0" smtClean="0"/>
              <a:t>		x</a:t>
            </a:r>
            <a:r>
              <a:rPr lang="en-US" altLang="zh-CN" baseline="-25000" dirty="0" smtClean="0"/>
              <a:t>1</a:t>
            </a:r>
            <a:r>
              <a:rPr lang="en-US" altLang="zh-CN" dirty="0" smtClean="0"/>
              <a:t> = a</a:t>
            </a:r>
            <a:r>
              <a:rPr lang="en-US" altLang="zh-CN" baseline="30000" dirty="0" smtClean="0"/>
              <a:t>(p+1)/4</a:t>
            </a:r>
            <a:r>
              <a:rPr lang="en-US" altLang="zh-CN" dirty="0" smtClean="0"/>
              <a:t> mod p</a:t>
            </a:r>
            <a:r>
              <a:rPr lang="zh-CN" altLang="en-US" dirty="0" smtClean="0"/>
              <a:t>，并导出</a:t>
            </a:r>
            <a:r>
              <a:rPr lang="en-US" altLang="zh-CN" dirty="0" smtClean="0"/>
              <a:t>p-x</a:t>
            </a:r>
            <a:r>
              <a:rPr lang="en-US" altLang="zh-CN" baseline="-25000" dirty="0" smtClean="0"/>
              <a:t>1</a:t>
            </a:r>
          </a:p>
          <a:p>
            <a:pPr lvl="1">
              <a:buNone/>
            </a:pPr>
            <a:r>
              <a:rPr lang="en-US" altLang="zh-CN" dirty="0" smtClean="0"/>
              <a:t>		x</a:t>
            </a:r>
            <a:r>
              <a:rPr lang="en-US" altLang="zh-CN" baseline="-25000" dirty="0" smtClean="0"/>
              <a:t>2</a:t>
            </a:r>
            <a:r>
              <a:rPr lang="en-US" altLang="zh-CN" dirty="0" smtClean="0"/>
              <a:t> = a</a:t>
            </a:r>
            <a:r>
              <a:rPr lang="en-US" altLang="zh-CN" baseline="30000" dirty="0" smtClean="0"/>
              <a:t>(q+1)/4</a:t>
            </a:r>
            <a:r>
              <a:rPr lang="en-US" altLang="zh-CN" dirty="0" smtClean="0"/>
              <a:t> mod q</a:t>
            </a:r>
            <a:r>
              <a:rPr lang="zh-CN" altLang="en-US" dirty="0" smtClean="0"/>
              <a:t>，并导出</a:t>
            </a:r>
            <a:r>
              <a:rPr lang="en-US" altLang="zh-CN" dirty="0" smtClean="0"/>
              <a:t>q-x</a:t>
            </a:r>
            <a:r>
              <a:rPr lang="en-US" altLang="zh-CN" baseline="-25000" dirty="0" smtClean="0"/>
              <a:t>2</a:t>
            </a:r>
          </a:p>
          <a:p>
            <a:r>
              <a:rPr lang="zh-CN" altLang="en-US" dirty="0" smtClean="0"/>
              <a:t>应用</a:t>
            </a:r>
            <a:r>
              <a:rPr lang="en-US" altLang="zh-CN" dirty="0" smtClean="0"/>
              <a:t>CRT</a:t>
            </a:r>
            <a:r>
              <a:rPr lang="zh-CN" altLang="en-US" dirty="0" smtClean="0"/>
              <a:t>，可以求出</a:t>
            </a:r>
            <a:r>
              <a:rPr lang="en-US" altLang="zh-CN" dirty="0" smtClean="0"/>
              <a:t>x</a:t>
            </a:r>
            <a:r>
              <a:rPr lang="en-US" altLang="zh-CN" baseline="30000" dirty="0" smtClean="0"/>
              <a:t>2</a:t>
            </a:r>
            <a:r>
              <a:rPr lang="en-US" altLang="zh-CN" dirty="0" smtClean="0"/>
              <a:t> mod n = a</a:t>
            </a:r>
            <a:r>
              <a:rPr lang="zh-CN" altLang="en-US" dirty="0" smtClean="0"/>
              <a:t>的四个解，</a:t>
            </a:r>
            <a:endParaRPr lang="en-US" altLang="zh-CN" dirty="0" smtClean="0"/>
          </a:p>
          <a:p>
            <a:pPr>
              <a:buNone/>
            </a:pPr>
            <a:r>
              <a:rPr lang="en-US" altLang="zh-CN" dirty="0" smtClean="0"/>
              <a:t>		</a:t>
            </a:r>
            <a:r>
              <a:rPr lang="en-US" altLang="zh-CN" sz="2400" dirty="0" smtClean="0"/>
              <a:t>Z mod p = x</a:t>
            </a:r>
            <a:r>
              <a:rPr lang="en-US" altLang="zh-CN" sz="2400" baseline="-25000" dirty="0" smtClean="0"/>
              <a:t>1</a:t>
            </a:r>
            <a:r>
              <a:rPr lang="zh-CN" altLang="en-US" sz="2400" dirty="0" smtClean="0"/>
              <a:t>或 </a:t>
            </a:r>
            <a:r>
              <a:rPr lang="en-US" altLang="zh-CN" sz="2400" dirty="0" smtClean="0"/>
              <a:t>p-x</a:t>
            </a:r>
            <a:r>
              <a:rPr lang="en-US" altLang="zh-CN" sz="2400" baseline="-25000" dirty="0" smtClean="0"/>
              <a:t>1</a:t>
            </a:r>
            <a:r>
              <a:rPr lang="zh-CN" altLang="en-US" sz="2400" dirty="0" smtClean="0"/>
              <a:t>；</a:t>
            </a:r>
            <a:r>
              <a:rPr lang="en-US" altLang="zh-CN" sz="2400" dirty="0" smtClean="0"/>
              <a:t>Z mod q = x</a:t>
            </a:r>
            <a:r>
              <a:rPr lang="en-US" altLang="zh-CN" sz="2400" baseline="-25000" dirty="0" smtClean="0"/>
              <a:t>2</a:t>
            </a:r>
            <a:r>
              <a:rPr lang="zh-CN" altLang="en-US" sz="2400" dirty="0" smtClean="0"/>
              <a:t>或 </a:t>
            </a:r>
            <a:r>
              <a:rPr lang="en-US" altLang="zh-CN" sz="2400" dirty="0" smtClean="0"/>
              <a:t>q-x</a:t>
            </a:r>
            <a:r>
              <a:rPr lang="en-US" altLang="zh-CN" sz="2400" baseline="-25000" dirty="0" smtClean="0"/>
              <a:t>2</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56</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1973627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p:txBody>
      </p:sp>
      <p:grpSp>
        <p:nvGrpSpPr>
          <p:cNvPr id="17" name="组合 16"/>
          <p:cNvGrpSpPr/>
          <p:nvPr/>
        </p:nvGrpSpPr>
        <p:grpSpPr>
          <a:xfrm>
            <a:off x="1187624" y="1556792"/>
            <a:ext cx="2592288" cy="4109718"/>
            <a:chOff x="1475656" y="1556792"/>
            <a:chExt cx="2592288" cy="4109718"/>
          </a:xfrm>
        </p:grpSpPr>
        <p:sp>
          <p:nvSpPr>
            <p:cNvPr id="6" name="矩形 5"/>
            <p:cNvSpPr/>
            <p:nvPr/>
          </p:nvSpPr>
          <p:spPr>
            <a:xfrm>
              <a:off x="1475656" y="1556792"/>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微软雅黑" pitchFamily="34" charset="-122"/>
                  <a:ea typeface="微软雅黑" pitchFamily="34" charset="-122"/>
                </a:rPr>
                <a:t>Z</a:t>
              </a:r>
              <a:r>
                <a:rPr lang="en-US" altLang="zh-CN" sz="2400" baseline="-25000" dirty="0">
                  <a:solidFill>
                    <a:schemeClr val="tx1"/>
                  </a:solidFill>
                  <a:latin typeface="微软雅黑" pitchFamily="34" charset="-122"/>
                  <a:ea typeface="微软雅黑" pitchFamily="34" charset="-122"/>
                </a:rPr>
                <a:t>1</a:t>
              </a:r>
              <a:r>
                <a:rPr lang="en-US" altLang="zh-CN" sz="2400" dirty="0">
                  <a:solidFill>
                    <a:schemeClr val="tx1"/>
                  </a:solidFill>
                  <a:latin typeface="微软雅黑" pitchFamily="34" charset="-122"/>
                  <a:ea typeface="微软雅黑" pitchFamily="34" charset="-122"/>
                </a:rPr>
                <a:t> mod p = </a:t>
              </a:r>
              <a:r>
                <a:rPr lang="en-US" altLang="zh-CN" sz="2400" dirty="0" smtClean="0">
                  <a:solidFill>
                    <a:schemeClr val="tx1"/>
                  </a:solidFill>
                  <a:latin typeface="微软雅黑" pitchFamily="34" charset="-122"/>
                  <a:ea typeface="微软雅黑" pitchFamily="34" charset="-122"/>
                </a:rPr>
                <a:t>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a:solidFill>
                    <a:schemeClr val="tx1"/>
                  </a:solidFill>
                  <a:latin typeface="微软雅黑" pitchFamily="34" charset="-122"/>
                  <a:ea typeface="微软雅黑" pitchFamily="34" charset="-122"/>
                </a:rPr>
                <a:t>Z</a:t>
              </a:r>
              <a:r>
                <a:rPr lang="en-US" altLang="zh-CN" sz="2400" baseline="-25000" dirty="0">
                  <a:solidFill>
                    <a:schemeClr val="tx1"/>
                  </a:solidFill>
                  <a:latin typeface="微软雅黑" pitchFamily="34" charset="-122"/>
                  <a:ea typeface="微软雅黑" pitchFamily="34" charset="-122"/>
                </a:rPr>
                <a:t>1</a:t>
              </a:r>
              <a:r>
                <a:rPr lang="en-US" altLang="zh-CN" sz="2400" dirty="0">
                  <a:solidFill>
                    <a:schemeClr val="tx1"/>
                  </a:solidFill>
                  <a:latin typeface="微软雅黑" pitchFamily="34" charset="-122"/>
                  <a:ea typeface="微软雅黑" pitchFamily="34" charset="-122"/>
                </a:rPr>
                <a:t> mod q = x</a:t>
              </a:r>
              <a:r>
                <a:rPr lang="en-US" altLang="zh-CN" sz="2400" baseline="-25000" dirty="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sp>
          <p:nvSpPr>
            <p:cNvPr id="10" name="矩形 9"/>
            <p:cNvSpPr/>
            <p:nvPr/>
          </p:nvSpPr>
          <p:spPr>
            <a:xfrm>
              <a:off x="1475656" y="2637403"/>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2</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p = </a:t>
              </a:r>
              <a:r>
                <a:rPr lang="en-US" altLang="zh-CN" sz="2400" dirty="0" smtClean="0">
                  <a:solidFill>
                    <a:schemeClr val="tx1"/>
                  </a:solidFill>
                  <a:latin typeface="微软雅黑" pitchFamily="34" charset="-122"/>
                  <a:ea typeface="微软雅黑" pitchFamily="34" charset="-122"/>
                </a:rPr>
                <a:t>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2</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q = </a:t>
              </a:r>
              <a:r>
                <a:rPr lang="en-US" altLang="zh-CN" sz="2400" dirty="0" smtClean="0">
                  <a:solidFill>
                    <a:schemeClr val="tx1"/>
                  </a:solidFill>
                  <a:latin typeface="微软雅黑" pitchFamily="34" charset="-122"/>
                  <a:ea typeface="微软雅黑" pitchFamily="34" charset="-122"/>
                </a:rPr>
                <a:t>q-x</a:t>
              </a:r>
              <a:r>
                <a:rPr lang="en-US" altLang="zh-CN" sz="2400" baseline="-25000" dirty="0" smtClean="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sp>
          <p:nvSpPr>
            <p:cNvPr id="11" name="矩形 10"/>
            <p:cNvSpPr/>
            <p:nvPr/>
          </p:nvSpPr>
          <p:spPr>
            <a:xfrm>
              <a:off x="1475656" y="3722294"/>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3</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p = </a:t>
              </a:r>
              <a:r>
                <a:rPr lang="en-US" altLang="zh-CN" sz="2400" dirty="0" smtClean="0">
                  <a:solidFill>
                    <a:schemeClr val="tx1"/>
                  </a:solidFill>
                  <a:latin typeface="微软雅黑" pitchFamily="34" charset="-122"/>
                  <a:ea typeface="微软雅黑" pitchFamily="34" charset="-122"/>
                </a:rPr>
                <a:t>p-x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3</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q = </a:t>
              </a:r>
              <a:r>
                <a:rPr lang="en-US" altLang="zh-CN" sz="2400" dirty="0" smtClean="0">
                  <a:solidFill>
                    <a:schemeClr val="tx1"/>
                  </a:solidFill>
                  <a:latin typeface="微软雅黑" pitchFamily="34" charset="-122"/>
                  <a:ea typeface="微软雅黑" pitchFamily="34" charset="-122"/>
                </a:rPr>
                <a:t>x</a:t>
              </a:r>
              <a:r>
                <a:rPr lang="en-US" altLang="zh-CN" sz="2400" baseline="-25000" dirty="0" smtClean="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sp>
          <p:nvSpPr>
            <p:cNvPr id="12" name="矩形 11"/>
            <p:cNvSpPr/>
            <p:nvPr/>
          </p:nvSpPr>
          <p:spPr>
            <a:xfrm>
              <a:off x="1475656" y="4802414"/>
              <a:ext cx="2592288" cy="8640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4</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p = </a:t>
              </a:r>
              <a:r>
                <a:rPr lang="en-US" altLang="zh-CN" sz="2400" dirty="0" smtClean="0">
                  <a:solidFill>
                    <a:schemeClr val="tx1"/>
                  </a:solidFill>
                  <a:latin typeface="微软雅黑" pitchFamily="34" charset="-122"/>
                  <a:ea typeface="微软雅黑" pitchFamily="34" charset="-122"/>
                </a:rPr>
                <a:t>p-x</a:t>
              </a:r>
              <a:r>
                <a:rPr lang="en-US" altLang="zh-CN" sz="2400" baseline="-25000" dirty="0" smtClean="0">
                  <a:solidFill>
                    <a:schemeClr val="tx1"/>
                  </a:solidFill>
                  <a:latin typeface="微软雅黑" pitchFamily="34" charset="-122"/>
                  <a:ea typeface="微软雅黑" pitchFamily="34" charset="-122"/>
                </a:rPr>
                <a:t>1</a:t>
              </a:r>
            </a:p>
            <a:p>
              <a:r>
                <a:rPr lang="en-US" altLang="zh-CN" sz="2400" dirty="0" smtClean="0">
                  <a:solidFill>
                    <a:schemeClr val="tx1"/>
                  </a:solidFill>
                  <a:latin typeface="微软雅黑" pitchFamily="34" charset="-122"/>
                  <a:ea typeface="微软雅黑" pitchFamily="34" charset="-122"/>
                </a:rPr>
                <a:t>Z</a:t>
              </a:r>
              <a:r>
                <a:rPr lang="en-US" altLang="zh-CN" sz="2400" baseline="-25000" dirty="0" smtClean="0">
                  <a:solidFill>
                    <a:schemeClr val="tx1"/>
                  </a:solidFill>
                  <a:latin typeface="微软雅黑" pitchFamily="34" charset="-122"/>
                  <a:ea typeface="微软雅黑" pitchFamily="34" charset="-122"/>
                </a:rPr>
                <a:t>4</a:t>
              </a:r>
              <a:r>
                <a:rPr lang="en-US" altLang="zh-CN" sz="2400" dirty="0" smtClean="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mod q = </a:t>
              </a:r>
              <a:r>
                <a:rPr lang="en-US" altLang="zh-CN" sz="2400" dirty="0" smtClean="0">
                  <a:solidFill>
                    <a:schemeClr val="tx1"/>
                  </a:solidFill>
                  <a:latin typeface="微软雅黑" pitchFamily="34" charset="-122"/>
                  <a:ea typeface="微软雅黑" pitchFamily="34" charset="-122"/>
                </a:rPr>
                <a:t>q-x</a:t>
              </a:r>
              <a:r>
                <a:rPr lang="en-US" altLang="zh-CN" sz="2400" baseline="-25000" dirty="0" smtClean="0">
                  <a:solidFill>
                    <a:schemeClr val="tx1"/>
                  </a:solidFill>
                  <a:latin typeface="微软雅黑" pitchFamily="34" charset="-122"/>
                  <a:ea typeface="微软雅黑" pitchFamily="34" charset="-122"/>
                </a:rPr>
                <a:t>2</a:t>
              </a:r>
              <a:endParaRPr lang="en-US" sz="2400" dirty="0">
                <a:solidFill>
                  <a:schemeClr val="tx1"/>
                </a:solidFill>
                <a:latin typeface="微软雅黑" pitchFamily="34" charset="-122"/>
                <a:ea typeface="微软雅黑" pitchFamily="34" charset="-122"/>
              </a:endParaRPr>
            </a:p>
          </p:txBody>
        </p:sp>
      </p:grpSp>
      <p:sp>
        <p:nvSpPr>
          <p:cNvPr id="4" name="TextBox 3"/>
          <p:cNvSpPr txBox="1"/>
          <p:nvPr/>
        </p:nvSpPr>
        <p:spPr>
          <a:xfrm>
            <a:off x="4644008" y="1844824"/>
            <a:ext cx="2736304" cy="3416320"/>
          </a:xfrm>
          <a:prstGeom prst="rect">
            <a:avLst/>
          </a:prstGeom>
          <a:noFill/>
        </p:spPr>
        <p:txBody>
          <a:bodyPr wrap="square" rtlCol="0">
            <a:spAutoFit/>
          </a:bodyPr>
          <a:lstStyle/>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2</a:t>
            </a:r>
            <a:r>
              <a:rPr lang="en-US" altLang="zh-CN" sz="2400" dirty="0">
                <a:latin typeface="微软雅黑" pitchFamily="34" charset="-122"/>
                <a:ea typeface="微软雅黑" pitchFamily="34" charset="-122"/>
              </a:rPr>
              <a:t>,n)=q</a:t>
            </a: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,n)=p</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1</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,n)=n</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3</a:t>
            </a:r>
            <a:r>
              <a:rPr lang="en-US" altLang="zh-CN" sz="2400" dirty="0">
                <a:latin typeface="微软雅黑" pitchFamily="34" charset="-122"/>
                <a:ea typeface="微软雅黑" pitchFamily="34" charset="-122"/>
              </a:rPr>
              <a:t>,n)=n</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2</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,n)=p</a:t>
            </a:r>
            <a:endParaRPr lang="zh-CN" altLang="en-US" sz="2400" dirty="0">
              <a:latin typeface="微软雅黑" pitchFamily="34" charset="-122"/>
              <a:ea typeface="微软雅黑" pitchFamily="34" charset="-122"/>
            </a:endParaRPr>
          </a:p>
          <a:p>
            <a:pPr marL="0" lvl="1">
              <a:lnSpc>
                <a:spcPct val="150000"/>
              </a:lnSpc>
            </a:pPr>
            <a:r>
              <a:rPr lang="en-US" altLang="zh-CN" sz="2400" dirty="0">
                <a:latin typeface="微软雅黑" pitchFamily="34" charset="-122"/>
                <a:ea typeface="微软雅黑" pitchFamily="34" charset="-122"/>
              </a:rPr>
              <a:t>GCD(Z</a:t>
            </a:r>
            <a:r>
              <a:rPr lang="en-US" altLang="zh-CN" sz="2400" baseline="-25000" dirty="0">
                <a:latin typeface="微软雅黑" pitchFamily="34" charset="-122"/>
                <a:ea typeface="微软雅黑" pitchFamily="34" charset="-122"/>
              </a:rPr>
              <a:t>3</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Z</a:t>
            </a:r>
            <a:r>
              <a:rPr lang="en-US" altLang="zh-CN" sz="2400" baseline="-25000" dirty="0">
                <a:latin typeface="微软雅黑" pitchFamily="34" charset="-122"/>
                <a:ea typeface="微软雅黑" pitchFamily="34" charset="-122"/>
              </a:rPr>
              <a:t>4</a:t>
            </a:r>
            <a:r>
              <a:rPr lang="en-US" altLang="zh-CN" sz="2400" dirty="0">
                <a:latin typeface="微软雅黑" pitchFamily="34" charset="-122"/>
                <a:ea typeface="微软雅黑" pitchFamily="34" charset="-122"/>
              </a:rPr>
              <a:t>,n)=</a:t>
            </a:r>
            <a:r>
              <a:rPr lang="en-US" altLang="zh-CN" sz="2400" dirty="0" smtClean="0">
                <a:latin typeface="微软雅黑" pitchFamily="34" charset="-122"/>
                <a:ea typeface="微软雅黑" pitchFamily="34" charset="-122"/>
              </a:rPr>
              <a:t>q</a:t>
            </a:r>
            <a:endParaRPr lang="en-US" altLang="zh-CN" sz="2400" dirty="0">
              <a:latin typeface="微软雅黑" pitchFamily="34" charset="-122"/>
              <a:ea typeface="微软雅黑" pitchFamily="34" charset="-122"/>
            </a:endParaRPr>
          </a:p>
        </p:txBody>
      </p:sp>
      <p:sp>
        <p:nvSpPr>
          <p:cNvPr id="18" name="页脚占位符 1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19" name="灯片编号占位符 18"/>
          <p:cNvSpPr>
            <a:spLocks noGrp="1"/>
          </p:cNvSpPr>
          <p:nvPr>
            <p:ph type="sldNum" sz="quarter" idx="10"/>
          </p:nvPr>
        </p:nvSpPr>
        <p:spPr/>
        <p:txBody>
          <a:bodyPr/>
          <a:lstStyle/>
          <a:p>
            <a:pPr>
              <a:defRPr/>
            </a:pPr>
            <a:fld id="{17B7F836-6F9F-42A8-9450-B93EA774C316}" type="slidenum">
              <a:rPr lang="zh-CN" altLang="en-US" smtClean="0"/>
              <a:pPr>
                <a:defRPr/>
              </a:pPr>
              <a:t>57</a:t>
            </a:fld>
            <a:endParaRPr lang="en-US" altLang="zh-CN" dirty="0"/>
          </a:p>
        </p:txBody>
      </p:sp>
      <p:sp>
        <p:nvSpPr>
          <p:cNvPr id="13" name="流程图: 可选过程 12">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4" name="流程图: 可选过程 13">
            <a:hlinkClick r:id="rId4"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5" name="流程图: 可选过程 14">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6" name="流程图: 可选过程 15">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20" name="流程图: 可选过程 19">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28549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七、本原元</a:t>
            </a:r>
            <a:endParaRPr lang="zh-CN" altLang="en-US" dirty="0"/>
          </a:p>
        </p:txBody>
      </p:sp>
      <p:sp>
        <p:nvSpPr>
          <p:cNvPr id="3" name="内容占位符 2"/>
          <p:cNvSpPr>
            <a:spLocks noGrp="1"/>
          </p:cNvSpPr>
          <p:nvPr>
            <p:ph idx="1"/>
          </p:nvPr>
        </p:nvSpPr>
        <p:spPr/>
        <p:txBody>
          <a:bodyPr>
            <a:normAutofit/>
          </a:bodyPr>
          <a:lstStyle/>
          <a:p>
            <a:r>
              <a:rPr lang="zh-CN" altLang="en-US" dirty="0" smtClean="0"/>
              <a:t>根据欧拉定理，</a:t>
            </a:r>
            <a:r>
              <a:rPr lang="en-US" altLang="zh-CN" dirty="0" smtClean="0"/>
              <a:t>a</a:t>
            </a:r>
            <a:r>
              <a:rPr lang="el-GR" altLang="zh-CN" baseline="30000" dirty="0" smtClean="0">
                <a:latin typeface="Times New Roman"/>
                <a:cs typeface="Times New Roman"/>
              </a:rPr>
              <a:t>Φ</a:t>
            </a:r>
            <a:r>
              <a:rPr lang="el-GR" altLang="zh-CN" baseline="30000" dirty="0" smtClean="0"/>
              <a:t>(</a:t>
            </a:r>
            <a:r>
              <a:rPr lang="en-US" altLang="zh-CN" baseline="30000" dirty="0" smtClean="0"/>
              <a:t>n)</a:t>
            </a:r>
            <a:r>
              <a:rPr lang="en-US" altLang="zh-CN" dirty="0" smtClean="0"/>
              <a:t> mod n=1</a:t>
            </a:r>
            <a:r>
              <a:rPr lang="zh-CN" altLang="en-US" dirty="0" smtClean="0"/>
              <a:t>，则至少有一个整数</a:t>
            </a:r>
            <a:r>
              <a:rPr lang="en-US" altLang="zh-CN" dirty="0" smtClean="0"/>
              <a:t>m</a:t>
            </a:r>
            <a:r>
              <a:rPr lang="zh-CN" altLang="en-US" dirty="0" smtClean="0"/>
              <a:t>满足：</a:t>
            </a:r>
            <a:r>
              <a:rPr lang="en-US" altLang="zh-CN" dirty="0" smtClean="0"/>
              <a:t>a</a:t>
            </a:r>
            <a:r>
              <a:rPr lang="en-US" altLang="zh-CN" baseline="30000" dirty="0" smtClean="0"/>
              <a:t>m</a:t>
            </a:r>
            <a:r>
              <a:rPr lang="en-US" altLang="zh-CN" dirty="0" smtClean="0"/>
              <a:t> mod n =1, </a:t>
            </a:r>
            <a:r>
              <a:rPr lang="zh-CN" altLang="en-US" dirty="0" smtClean="0"/>
              <a:t>即</a:t>
            </a:r>
            <a:r>
              <a:rPr lang="en-US" altLang="zh-CN" dirty="0" smtClean="0"/>
              <a:t>m=</a:t>
            </a:r>
            <a:r>
              <a:rPr lang="el-GR" altLang="zh-CN" dirty="0" smtClean="0">
                <a:latin typeface="Times New Roman"/>
                <a:cs typeface="Times New Roman"/>
              </a:rPr>
              <a:t>Φ</a:t>
            </a:r>
            <a:r>
              <a:rPr lang="el-GR" altLang="zh-CN" dirty="0" smtClean="0"/>
              <a:t>(</a:t>
            </a:r>
            <a:r>
              <a:rPr lang="en-US" altLang="zh-CN" dirty="0" smtClean="0"/>
              <a:t>n)</a:t>
            </a:r>
          </a:p>
          <a:p>
            <a:pPr lvl="1"/>
            <a:r>
              <a:rPr lang="zh-CN" altLang="en-US" dirty="0" smtClean="0"/>
              <a:t>一般地，</a:t>
            </a:r>
            <a:r>
              <a:rPr lang="el-GR" dirty="0" smtClean="0"/>
              <a:t>Φ</a:t>
            </a:r>
            <a:r>
              <a:rPr lang="el-GR" altLang="zh-CN" dirty="0" smtClean="0"/>
              <a:t>(</a:t>
            </a:r>
            <a:r>
              <a:rPr lang="en-US" altLang="zh-CN" dirty="0" smtClean="0"/>
              <a:t>n)</a:t>
            </a:r>
            <a:r>
              <a:rPr lang="zh-CN" altLang="en-US" dirty="0" smtClean="0"/>
              <a:t>是一个数模</a:t>
            </a:r>
            <a:r>
              <a:rPr lang="en-US" altLang="zh-CN" dirty="0" smtClean="0"/>
              <a:t>n</a:t>
            </a:r>
            <a:r>
              <a:rPr lang="zh-CN" altLang="en-US" dirty="0" smtClean="0"/>
              <a:t>的可能的最高指数</a:t>
            </a:r>
            <a:endParaRPr lang="en-US" altLang="zh-CN" dirty="0" smtClean="0"/>
          </a:p>
          <a:p>
            <a:endParaRPr lang="en-US" altLang="zh-CN" dirty="0"/>
          </a:p>
          <a:p>
            <a:r>
              <a:rPr lang="zh-CN" altLang="en-US" dirty="0" smtClean="0"/>
              <a:t>如果一个数的阶是</a:t>
            </a:r>
            <a:r>
              <a:rPr lang="el-GR" dirty="0" smtClean="0"/>
              <a:t>Φ</a:t>
            </a:r>
            <a:r>
              <a:rPr lang="el-GR" altLang="zh-CN" dirty="0" smtClean="0"/>
              <a:t>(</a:t>
            </a:r>
            <a:r>
              <a:rPr lang="en-US" altLang="zh-CN" dirty="0" smtClean="0"/>
              <a:t>n)</a:t>
            </a:r>
            <a:r>
              <a:rPr lang="zh-CN" altLang="en-US" dirty="0" smtClean="0"/>
              <a:t>，则称之为</a:t>
            </a:r>
            <a:r>
              <a:rPr lang="en-US" altLang="zh-CN" dirty="0" smtClean="0"/>
              <a:t>n</a:t>
            </a:r>
            <a:r>
              <a:rPr lang="zh-CN" altLang="en-US" dirty="0" smtClean="0"/>
              <a:t>的本原元</a:t>
            </a:r>
          </a:p>
          <a:p>
            <a:endParaRPr lang="en-US" altLang="zh-CN" dirty="0" smtClean="0"/>
          </a:p>
          <a:p>
            <a:r>
              <a:rPr lang="zh-CN" altLang="en-US" dirty="0" smtClean="0"/>
              <a:t>若</a:t>
            </a:r>
            <a:r>
              <a:rPr lang="en-US" altLang="zh-CN" dirty="0" smtClean="0"/>
              <a:t>a</a:t>
            </a:r>
            <a:r>
              <a:rPr lang="zh-CN" altLang="en-US" dirty="0" smtClean="0"/>
              <a:t>是</a:t>
            </a:r>
            <a:r>
              <a:rPr lang="en-US" altLang="zh-CN" dirty="0" smtClean="0"/>
              <a:t>n</a:t>
            </a:r>
            <a:r>
              <a:rPr lang="zh-CN" altLang="en-US" dirty="0" smtClean="0"/>
              <a:t>的本原元，则</a:t>
            </a:r>
            <a:r>
              <a:rPr lang="en-US" altLang="zh-CN" dirty="0" smtClean="0"/>
              <a:t>a,a</a:t>
            </a:r>
            <a:r>
              <a:rPr lang="en-US" altLang="zh-CN" baseline="30000" dirty="0" smtClean="0"/>
              <a:t>2</a:t>
            </a:r>
            <a:r>
              <a:rPr lang="en-US" altLang="zh-CN" dirty="0" smtClean="0"/>
              <a:t>,…,a</a:t>
            </a:r>
            <a:r>
              <a:rPr lang="el-GR" altLang="zh-CN" baseline="30000" dirty="0" smtClean="0"/>
              <a:t>Φ(</a:t>
            </a:r>
            <a:r>
              <a:rPr lang="en-US" altLang="zh-CN" baseline="30000" dirty="0" smtClean="0"/>
              <a:t>n)</a:t>
            </a:r>
            <a:r>
              <a:rPr lang="zh-CN" altLang="en-US" dirty="0" smtClean="0"/>
              <a:t>是模</a:t>
            </a:r>
            <a:r>
              <a:rPr lang="en-US" altLang="zh-CN" dirty="0" smtClean="0"/>
              <a:t>n</a:t>
            </a:r>
            <a:r>
              <a:rPr lang="zh-CN" altLang="en-US" dirty="0" smtClean="0"/>
              <a:t>各不相同的，且均与</a:t>
            </a:r>
            <a:r>
              <a:rPr lang="en-US" altLang="zh-CN" dirty="0" smtClean="0"/>
              <a:t>n</a:t>
            </a:r>
            <a:r>
              <a:rPr lang="zh-CN" altLang="en-US" dirty="0" smtClean="0"/>
              <a:t>互素</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58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9673659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357188"/>
            <a:ext cx="8472487" cy="6000750"/>
          </a:xfrm>
        </p:spPr>
        <p:txBody>
          <a:bodyPr/>
          <a:lstStyle/>
          <a:p>
            <a:r>
              <a:rPr lang="zh-CN" altLang="en-US" dirty="0" smtClean="0"/>
              <a:t>例：试找出素数</a:t>
            </a:r>
            <a:r>
              <a:rPr lang="en-US" altLang="zh-CN" dirty="0" smtClean="0"/>
              <a:t>19</a:t>
            </a:r>
            <a:r>
              <a:rPr lang="zh-CN" altLang="en-US" dirty="0" smtClean="0"/>
              <a:t>的所有本原根</a:t>
            </a:r>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3B7484B5-1F67-4C82-B7D7-3383E5F545DB}" type="slidenum">
              <a:rPr lang="zh-CN" altLang="en-US" smtClean="0"/>
              <a:pPr>
                <a:defRPr/>
              </a:pPr>
              <a:t>59</a:t>
            </a:fld>
            <a:endParaRPr lang="en-US" altLang="zh-CN" dirty="0"/>
          </a:p>
        </p:txBody>
      </p:sp>
      <p:graphicFrame>
        <p:nvGraphicFramePr>
          <p:cNvPr id="7" name="表格 6"/>
          <p:cNvGraphicFramePr>
            <a:graphicFrameLocks noGrp="1"/>
          </p:cNvGraphicFramePr>
          <p:nvPr>
            <p:extLst>
              <p:ext uri="{D42A27DB-BD31-4B8C-83A1-F6EECF244321}">
                <p14:modId xmlns:p14="http://schemas.microsoft.com/office/powerpoint/2010/main" val="3042518461"/>
              </p:ext>
            </p:extLst>
          </p:nvPr>
        </p:nvGraphicFramePr>
        <p:xfrm>
          <a:off x="827588" y="1124744"/>
          <a:ext cx="7488828" cy="4737840"/>
        </p:xfrm>
        <a:graphic>
          <a:graphicData uri="http://schemas.openxmlformats.org/drawingml/2006/table">
            <a:tbl>
              <a:tblPr firstRow="1" bandRow="1">
                <a:tableStyleId>{5C22544A-7EE6-4342-B048-85BDC9FD1C3A}</a:tableStyleId>
              </a:tblPr>
              <a:tblGrid>
                <a:gridCol w="416046"/>
                <a:gridCol w="416046"/>
                <a:gridCol w="416046"/>
                <a:gridCol w="416046"/>
                <a:gridCol w="416046"/>
                <a:gridCol w="416046"/>
                <a:gridCol w="416046"/>
                <a:gridCol w="416046"/>
                <a:gridCol w="416046"/>
                <a:gridCol w="416046"/>
                <a:gridCol w="416046"/>
                <a:gridCol w="416046"/>
                <a:gridCol w="416046"/>
                <a:gridCol w="416046"/>
                <a:gridCol w="416046"/>
                <a:gridCol w="416046"/>
                <a:gridCol w="416046"/>
                <a:gridCol w="416046"/>
              </a:tblGrid>
              <a:tr h="249360">
                <a:tc>
                  <a:txBody>
                    <a:bodyPr/>
                    <a:lstStyle/>
                    <a:p>
                      <a:pPr algn="ctr"/>
                      <a:r>
                        <a:rPr lang="en-US" altLang="zh-CN" sz="1400" dirty="0" smtClean="0"/>
                        <a:t>a</a:t>
                      </a:r>
                      <a:endParaRPr lang="zh-CN" altLang="en-US" sz="1400" dirty="0"/>
                    </a:p>
                  </a:txBody>
                  <a:tcPr marL="90000" marR="90000" marT="18000" marB="18000" anchor="ctr"/>
                </a:tc>
                <a:tc>
                  <a:txBody>
                    <a:bodyPr/>
                    <a:lstStyle/>
                    <a:p>
                      <a:pPr algn="ctr"/>
                      <a:r>
                        <a:rPr lang="en-US" altLang="zh-CN" sz="1400" dirty="0" smtClean="0"/>
                        <a:t>a</a:t>
                      </a:r>
                      <a:r>
                        <a:rPr lang="en-US" altLang="zh-CN" sz="1400" baseline="30000" dirty="0" smtClean="0"/>
                        <a:t>2</a:t>
                      </a:r>
                      <a:endParaRPr lang="zh-CN" altLang="en-US" sz="1400" baseline="30000" dirty="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3</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4</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5</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6</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7</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8</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9</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10</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11</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12</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13</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14</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15</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16</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17</a:t>
                      </a:r>
                      <a:endParaRPr lang="zh-CN" altLang="en-US" sz="1400" baseline="30000" dirty="0" smtClean="0"/>
                    </a:p>
                  </a:txBody>
                  <a:tcPr marL="90000" marR="90000" marT="18000" marB="1800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smtClean="0"/>
                        <a:t>a</a:t>
                      </a:r>
                      <a:r>
                        <a:rPr lang="en-US" altLang="zh-CN" sz="1400" baseline="30000" dirty="0" smtClean="0"/>
                        <a:t>18</a:t>
                      </a:r>
                      <a:endParaRPr lang="zh-CN" altLang="en-US" sz="1400" baseline="30000" dirty="0" smtClean="0"/>
                    </a:p>
                  </a:txBody>
                  <a:tcPr marL="90000" marR="90000" marT="18000" marB="18000" anchor="ctr"/>
                </a:tc>
              </a:tr>
              <a:tr h="249360">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10</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t>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10</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tc>
                <a:tc>
                  <a:txBody>
                    <a:bodyPr/>
                    <a:lstStyle/>
                    <a:p>
                      <a:pPr algn="ctr">
                        <a:lnSpc>
                          <a:spcPts val="1400"/>
                        </a:lnSpc>
                      </a:pPr>
                      <a:r>
                        <a:rPr lang="en-US" altLang="zh-CN" sz="1400" dirty="0" smtClean="0"/>
                        <a:t>16</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9</a:t>
                      </a:r>
                      <a:endParaRPr lang="zh-CN" altLang="en-US" sz="1400" dirty="0"/>
                    </a:p>
                  </a:txBody>
                  <a:tcPr marL="90000" marR="90000" marT="18000" marB="18000" anchor="ctr"/>
                </a:tc>
                <a:tc>
                  <a:txBody>
                    <a:bodyPr/>
                    <a:lstStyle/>
                    <a:p>
                      <a:pPr algn="ctr">
                        <a:lnSpc>
                          <a:spcPts val="1400"/>
                        </a:lnSpc>
                      </a:pPr>
                      <a:r>
                        <a:rPr lang="en-US" altLang="zh-CN" sz="1400" dirty="0" smtClean="0"/>
                        <a:t>17</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6</a:t>
                      </a:r>
                      <a:endParaRPr lang="zh-CN" altLang="en-US" sz="1400" dirty="0"/>
                    </a:p>
                  </a:txBody>
                  <a:tcPr marL="90000" marR="90000" marT="18000" marB="18000" anchor="ctr"/>
                </a:tc>
                <a:tc>
                  <a:txBody>
                    <a:bodyPr/>
                    <a:lstStyle/>
                    <a:p>
                      <a:pPr algn="ctr">
                        <a:lnSpc>
                          <a:spcPts val="1400"/>
                        </a:lnSpc>
                      </a:pPr>
                      <a:r>
                        <a:rPr lang="en-US" altLang="zh-CN" sz="1400" dirty="0" smtClean="0"/>
                        <a:t>5</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tc>
                <a:tc>
                  <a:txBody>
                    <a:bodyPr/>
                    <a:lstStyle/>
                    <a:p>
                      <a:pPr algn="ctr">
                        <a:lnSpc>
                          <a:spcPts val="1400"/>
                        </a:lnSpc>
                      </a:pPr>
                      <a:r>
                        <a:rPr lang="en-US" altLang="zh-CN" sz="1400" dirty="0" smtClean="0"/>
                        <a:t>6</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17</a:t>
                      </a:r>
                      <a:endParaRPr lang="zh-CN" altLang="en-US" sz="1400" dirty="0"/>
                    </a:p>
                  </a:txBody>
                  <a:tcPr marL="90000" marR="90000" marT="18000" marB="18000" anchor="ctr"/>
                </a:tc>
                <a:tc>
                  <a:txBody>
                    <a:bodyPr/>
                    <a:lstStyle/>
                    <a:p>
                      <a:pPr algn="ctr">
                        <a:lnSpc>
                          <a:spcPts val="1400"/>
                        </a:lnSpc>
                      </a:pPr>
                      <a:r>
                        <a:rPr lang="en-US" altLang="zh-CN" sz="1400" dirty="0" smtClean="0"/>
                        <a:t>9</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16</a:t>
                      </a:r>
                      <a:endParaRPr lang="zh-CN" altLang="en-US" sz="1400" dirty="0"/>
                    </a:p>
                  </a:txBody>
                  <a:tcPr marL="90000" marR="90000" marT="18000" marB="18000" anchor="ctr"/>
                </a:tc>
                <a:tc>
                  <a:txBody>
                    <a:bodyPr/>
                    <a:lstStyle/>
                    <a:p>
                      <a:pPr algn="ctr">
                        <a:lnSpc>
                          <a:spcPts val="1400"/>
                        </a:lnSpc>
                      </a:pPr>
                      <a:r>
                        <a:rPr lang="en-US" altLang="zh-CN" sz="1400" dirty="0" smtClean="0"/>
                        <a:t>4</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tc>
                <a:tc>
                  <a:txBody>
                    <a:bodyPr/>
                    <a:lstStyle/>
                    <a:p>
                      <a:pPr algn="ctr">
                        <a:lnSpc>
                          <a:spcPts val="1400"/>
                        </a:lnSpc>
                      </a:pPr>
                      <a:r>
                        <a:rPr lang="en-US" altLang="zh-CN" sz="1400" dirty="0" smtClean="0"/>
                        <a:t>17</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4</a:t>
                      </a:r>
                      <a:endParaRPr lang="zh-CN" altLang="en-US" sz="1400" dirty="0"/>
                    </a:p>
                  </a:txBody>
                  <a:tcPr marL="90000" marR="90000" marT="18000" marB="18000" anchor="ctr"/>
                </a:tc>
                <a:tc>
                  <a:txBody>
                    <a:bodyPr/>
                    <a:lstStyle/>
                    <a:p>
                      <a:pPr algn="ctr">
                        <a:lnSpc>
                          <a:spcPts val="1400"/>
                        </a:lnSpc>
                      </a:pPr>
                      <a:r>
                        <a:rPr lang="en-US" altLang="zh-CN" sz="1400" dirty="0" smtClean="0"/>
                        <a:t>5</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9</a:t>
                      </a:r>
                      <a:endParaRPr lang="zh-CN" altLang="en-US" sz="1400" dirty="0"/>
                    </a:p>
                  </a:txBody>
                  <a:tcPr marL="90000" marR="90000" marT="18000" marB="18000" anchor="ctr"/>
                </a:tc>
                <a:tc>
                  <a:txBody>
                    <a:bodyPr/>
                    <a:lstStyle/>
                    <a:p>
                      <a:pPr algn="ctr">
                        <a:lnSpc>
                          <a:spcPts val="1400"/>
                        </a:lnSpc>
                      </a:pPr>
                      <a:r>
                        <a:rPr lang="en-US" altLang="zh-CN" sz="1400" dirty="0" smtClean="0"/>
                        <a:t>16</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12</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8</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12</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tc>
                <a:tc>
                  <a:txBody>
                    <a:bodyPr/>
                    <a:lstStyle/>
                    <a:p>
                      <a:pPr algn="ctr">
                        <a:lnSpc>
                          <a:spcPts val="1400"/>
                        </a:lnSpc>
                      </a:pPr>
                      <a:r>
                        <a:rPr lang="en-US" altLang="zh-CN" sz="1400" dirty="0" smtClean="0"/>
                        <a:t>5</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6</a:t>
                      </a:r>
                      <a:endParaRPr lang="zh-CN" altLang="en-US" sz="1400" dirty="0"/>
                    </a:p>
                  </a:txBody>
                  <a:tcPr marL="90000" marR="90000" marT="18000" marB="18000" anchor="ctr"/>
                </a:tc>
                <a:tc>
                  <a:txBody>
                    <a:bodyPr/>
                    <a:lstStyle/>
                    <a:p>
                      <a:pPr algn="ctr">
                        <a:lnSpc>
                          <a:spcPts val="1400"/>
                        </a:lnSpc>
                      </a:pPr>
                      <a:r>
                        <a:rPr lang="en-US" altLang="zh-CN" sz="1400" dirty="0" smtClean="0"/>
                        <a:t>16</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4</a:t>
                      </a:r>
                      <a:endParaRPr lang="zh-CN" altLang="en-US" sz="1400" dirty="0"/>
                    </a:p>
                  </a:txBody>
                  <a:tcPr marL="90000" marR="90000" marT="18000" marB="18000" anchor="ctr"/>
                </a:tc>
                <a:tc>
                  <a:txBody>
                    <a:bodyPr/>
                    <a:lstStyle/>
                    <a:p>
                      <a:pPr algn="ctr">
                        <a:lnSpc>
                          <a:spcPts val="1400"/>
                        </a:lnSpc>
                      </a:pPr>
                      <a:r>
                        <a:rPr lang="en-US" altLang="zh-CN" sz="1400" dirty="0" smtClean="0"/>
                        <a:t>17</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10</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12</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13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10</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t>14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10</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t>15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2</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3</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10</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r>
              <a:tr h="249360">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tc>
                <a:tc>
                  <a:txBody>
                    <a:bodyPr/>
                    <a:lstStyle/>
                    <a:p>
                      <a:pPr algn="ctr">
                        <a:lnSpc>
                          <a:spcPts val="1400"/>
                        </a:lnSpc>
                      </a:pPr>
                      <a:r>
                        <a:rPr lang="en-US" altLang="zh-CN" sz="1400" dirty="0" smtClean="0"/>
                        <a:t>9</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5</a:t>
                      </a:r>
                      <a:endParaRPr lang="zh-CN" altLang="en-US" sz="1400" dirty="0"/>
                    </a:p>
                  </a:txBody>
                  <a:tcPr marL="90000" marR="90000" marT="18000" marB="18000" anchor="ctr"/>
                </a:tc>
                <a:tc>
                  <a:txBody>
                    <a:bodyPr/>
                    <a:lstStyle/>
                    <a:p>
                      <a:pPr algn="ctr">
                        <a:lnSpc>
                          <a:spcPts val="1400"/>
                        </a:lnSpc>
                      </a:pPr>
                      <a:r>
                        <a:rPr lang="en-US" altLang="zh-CN" sz="1400" dirty="0" smtClean="0"/>
                        <a:t>4</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17</a:t>
                      </a:r>
                      <a:endParaRPr lang="zh-CN" altLang="en-US" sz="1400" dirty="0"/>
                    </a:p>
                  </a:txBody>
                  <a:tcPr marL="90000" marR="90000" marT="18000" marB="18000" anchor="ctr"/>
                </a:tc>
                <a:tc>
                  <a:txBody>
                    <a:bodyPr/>
                    <a:lstStyle/>
                    <a:p>
                      <a:pPr algn="ctr">
                        <a:lnSpc>
                          <a:spcPts val="1400"/>
                        </a:lnSpc>
                      </a:pPr>
                      <a:r>
                        <a:rPr lang="en-US" altLang="zh-CN" sz="1400" dirty="0" smtClean="0"/>
                        <a:t>6</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17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4</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6</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7</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5</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9</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17</a:t>
                      </a:r>
                      <a:endParaRPr lang="zh-CN" altLang="en-US" sz="1400" dirty="0"/>
                    </a:p>
                  </a:txBody>
                  <a:tcPr marL="90000" marR="90000" marT="18000" marB="18000" anchor="ctr"/>
                </a:tc>
                <a:tc>
                  <a:txBody>
                    <a:bodyPr/>
                    <a:lstStyle/>
                    <a:p>
                      <a:pPr algn="ctr">
                        <a:lnSpc>
                          <a:spcPts val="1400"/>
                        </a:lnSpc>
                      </a:pPr>
                      <a:r>
                        <a:rPr lang="en-US" altLang="zh-CN" sz="1400" dirty="0" smtClean="0"/>
                        <a:t>4</a:t>
                      </a:r>
                      <a:endParaRPr lang="zh-CN" altLang="en-US" sz="1400" dirty="0"/>
                    </a:p>
                  </a:txBody>
                  <a:tcPr marL="90000" marR="90000" marT="18000" marB="18000" anchor="ctr"/>
                </a:tc>
                <a:tc>
                  <a:txBody>
                    <a:bodyPr/>
                    <a:lstStyle/>
                    <a:p>
                      <a:pPr algn="ctr">
                        <a:lnSpc>
                          <a:spcPts val="1400"/>
                        </a:lnSpc>
                      </a:pPr>
                      <a:r>
                        <a:rPr lang="en-US" altLang="zh-CN" sz="1400" dirty="0" smtClean="0"/>
                        <a:t>11</a:t>
                      </a:r>
                      <a:endParaRPr lang="zh-CN" altLang="en-US" sz="1400" dirty="0"/>
                    </a:p>
                  </a:txBody>
                  <a:tcPr marL="90000" marR="90000" marT="18000" marB="18000" anchor="ctr"/>
                </a:tc>
                <a:tc>
                  <a:txBody>
                    <a:bodyPr/>
                    <a:lstStyle/>
                    <a:p>
                      <a:pPr algn="ctr">
                        <a:lnSpc>
                          <a:spcPts val="1400"/>
                        </a:lnSpc>
                      </a:pPr>
                      <a:r>
                        <a:rPr lang="en-US" altLang="zh-CN" sz="1400" dirty="0" smtClean="0"/>
                        <a:t>16</a:t>
                      </a:r>
                      <a:endParaRPr lang="zh-CN" altLang="en-US" sz="1400" dirty="0"/>
                    </a:p>
                  </a:txBody>
                  <a:tcPr marL="90000" marR="90000" marT="18000" marB="18000" anchor="ctr"/>
                </a:tc>
                <a:tc>
                  <a:txBody>
                    <a:bodyPr/>
                    <a:lstStyle/>
                    <a:p>
                      <a:pPr algn="ctr">
                        <a:lnSpc>
                          <a:spcPts val="1400"/>
                        </a:lnSpc>
                      </a:pPr>
                      <a:r>
                        <a:rPr lang="en-US" altLang="zh-CN" sz="1400" dirty="0" smtClean="0"/>
                        <a:t>6</a:t>
                      </a:r>
                      <a:endParaRPr lang="zh-CN" altLang="en-US" sz="1400" dirty="0"/>
                    </a:p>
                  </a:txBody>
                  <a:tcPr marL="90000" marR="90000" marT="18000" marB="18000" anchor="ctr"/>
                </a:tc>
                <a:tc>
                  <a:txBody>
                    <a:bodyPr/>
                    <a:lstStyle/>
                    <a:p>
                      <a:pPr algn="ctr">
                        <a:lnSpc>
                          <a:spcPts val="1400"/>
                        </a:lnSpc>
                      </a:pPr>
                      <a:r>
                        <a:rPr lang="en-US" altLang="zh-CN" sz="1400" dirty="0" smtClean="0"/>
                        <a:t>7</a:t>
                      </a:r>
                      <a:endParaRPr lang="zh-CN" altLang="en-US" sz="1400" dirty="0"/>
                    </a:p>
                  </a:txBody>
                  <a:tcPr marL="90000" marR="90000" marT="18000" marB="18000" anchor="ctr"/>
                </a:tc>
                <a:tc>
                  <a:txBody>
                    <a:bodyPr/>
                    <a:lstStyle/>
                    <a:p>
                      <a:pPr algn="ctr">
                        <a:lnSpc>
                          <a:spcPts val="1400"/>
                        </a:lnSpc>
                      </a:pPr>
                      <a:r>
                        <a:rPr lang="en-US" altLang="zh-CN" sz="1400" dirty="0" smtClean="0"/>
                        <a:t>5</a:t>
                      </a:r>
                      <a:endParaRPr lang="zh-CN" altLang="en-US" sz="1400" dirty="0"/>
                    </a:p>
                  </a:txBody>
                  <a:tcPr marL="90000" marR="90000" marT="18000" marB="18000" anchor="ctr"/>
                </a:tc>
                <a:tc>
                  <a:txBody>
                    <a:bodyPr/>
                    <a:lstStyle/>
                    <a:p>
                      <a:pPr algn="ctr">
                        <a:lnSpc>
                          <a:spcPts val="1400"/>
                        </a:lnSpc>
                      </a:pPr>
                      <a:r>
                        <a:rPr lang="en-US" altLang="zh-CN" sz="1400" dirty="0" smtClean="0"/>
                        <a:t>9</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r h="249360">
                <a:tc>
                  <a:txBody>
                    <a:bodyPr/>
                    <a:lstStyle/>
                    <a:p>
                      <a:pPr algn="ctr">
                        <a:lnSpc>
                          <a:spcPts val="1400"/>
                        </a:lnSpc>
                      </a:pPr>
                      <a:r>
                        <a:rPr lang="en-US" altLang="zh-CN" sz="1400" dirty="0" smtClean="0"/>
                        <a:t>18</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a:t>
                      </a:r>
                      <a:endParaRPr lang="zh-CN" altLang="en-US" sz="1400" dirty="0"/>
                    </a:p>
                  </a:txBody>
                  <a:tcPr marL="90000" marR="90000" marT="18000" marB="18000" anchor="ctr">
                    <a:solidFill>
                      <a:schemeClr val="accent3">
                        <a:lumMod val="60000"/>
                        <a:lumOff val="40000"/>
                      </a:schemeClr>
                    </a:solidFill>
                  </a:tcP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c>
                  <a:txBody>
                    <a:bodyPr/>
                    <a:lstStyle/>
                    <a:p>
                      <a:pPr algn="ctr">
                        <a:lnSpc>
                          <a:spcPts val="1400"/>
                        </a:lnSpc>
                      </a:pPr>
                      <a:r>
                        <a:rPr lang="en-US" altLang="zh-CN" sz="1400" dirty="0" smtClean="0"/>
                        <a:t>18</a:t>
                      </a:r>
                      <a:endParaRPr lang="zh-CN" altLang="en-US" sz="1400" dirty="0"/>
                    </a:p>
                  </a:txBody>
                  <a:tcPr marL="90000" marR="90000" marT="18000" marB="18000" anchor="ctr"/>
                </a:tc>
                <a:tc>
                  <a:txBody>
                    <a:bodyPr/>
                    <a:lstStyle/>
                    <a:p>
                      <a:pPr algn="ctr">
                        <a:lnSpc>
                          <a:spcPts val="1400"/>
                        </a:lnSpc>
                      </a:pPr>
                      <a:r>
                        <a:rPr lang="en-US" altLang="zh-CN" sz="1400" dirty="0" smtClean="0"/>
                        <a:t>1</a:t>
                      </a:r>
                      <a:endParaRPr lang="zh-CN" altLang="en-US" sz="1400" dirty="0"/>
                    </a:p>
                  </a:txBody>
                  <a:tcPr marL="90000" marR="90000" marT="18000" marB="18000" anchor="ctr"/>
                </a:tc>
              </a:tr>
            </a:tbl>
          </a:graphicData>
        </a:graphic>
      </p:graphicFrame>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81788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非对称密码体制的基本特点</a:t>
            </a:r>
          </a:p>
          <a:p>
            <a:pPr lvl="1"/>
            <a:r>
              <a:rPr lang="zh-CN" altLang="en-US" dirty="0" smtClean="0"/>
              <a:t>加密能力与解密能力是分开的</a:t>
            </a:r>
            <a:endParaRPr lang="en-US" altLang="zh-CN" dirty="0" smtClean="0"/>
          </a:p>
          <a:p>
            <a:pPr lvl="2"/>
            <a:r>
              <a:rPr lang="zh-CN" altLang="en-US" dirty="0"/>
              <a:t>从密码算法和加密密钥来确定解密密钥在计算上是不可行的</a:t>
            </a:r>
          </a:p>
          <a:p>
            <a:pPr lvl="2"/>
            <a:r>
              <a:rPr lang="zh-CN" altLang="en-US" dirty="0"/>
              <a:t>两个密钥的任何一个都可用来加密，另一个用来</a:t>
            </a:r>
            <a:r>
              <a:rPr lang="zh-CN" altLang="en-US" dirty="0" smtClean="0"/>
              <a:t>解密。如何使用，取决于需求</a:t>
            </a:r>
          </a:p>
          <a:p>
            <a:pPr lvl="1"/>
            <a:r>
              <a:rPr lang="zh-CN" altLang="en-US" dirty="0" smtClean="0"/>
              <a:t>密钥分发简单</a:t>
            </a:r>
          </a:p>
          <a:p>
            <a:pPr lvl="1"/>
            <a:r>
              <a:rPr lang="zh-CN" altLang="en-US" dirty="0" smtClean="0"/>
              <a:t>需要保存的密钥量大大减少，</a:t>
            </a:r>
            <a:r>
              <a:rPr lang="en-US" altLang="zh-CN" dirty="0" smtClean="0"/>
              <a:t>N</a:t>
            </a:r>
            <a:r>
              <a:rPr lang="zh-CN" altLang="en-US" dirty="0" smtClean="0"/>
              <a:t>个用户只需要</a:t>
            </a:r>
            <a:r>
              <a:rPr lang="en-US" altLang="zh-CN" dirty="0" smtClean="0"/>
              <a:t>N</a:t>
            </a:r>
            <a:r>
              <a:rPr lang="zh-CN" altLang="en-US" dirty="0" smtClean="0"/>
              <a:t>个密钥</a:t>
            </a:r>
          </a:p>
          <a:p>
            <a:pPr lvl="1"/>
            <a:r>
              <a:rPr lang="zh-CN" altLang="en-US" dirty="0" smtClean="0"/>
              <a:t>可满足不相识的人之间保密通信</a:t>
            </a:r>
          </a:p>
          <a:p>
            <a:pPr lvl="1"/>
            <a:r>
              <a:rPr lang="zh-CN" altLang="en-US" dirty="0" smtClean="0"/>
              <a:t>可以实现数字签名</a:t>
            </a:r>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6035139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8389"/>
            <a:ext cx="8229600" cy="868363"/>
          </a:xfrm>
        </p:spPr>
        <p:txBody>
          <a:bodyPr>
            <a:noAutofit/>
          </a:bodyPr>
          <a:lstStyle/>
          <a:p>
            <a:r>
              <a:rPr lang="zh-CN" altLang="en-US" sz="3600" dirty="0" smtClean="0"/>
              <a:t>本原元素</a:t>
            </a:r>
            <a:r>
              <a:rPr lang="en-US" altLang="zh-CN" sz="3600" dirty="0" smtClean="0"/>
              <a:t>(</a:t>
            </a:r>
            <a:r>
              <a:rPr lang="zh-CN" altLang="en-US" sz="3600" dirty="0" smtClean="0"/>
              <a:t>素根、原根</a:t>
            </a:r>
            <a:r>
              <a:rPr lang="en-US" altLang="zh-CN" sz="3600" dirty="0" smtClean="0"/>
              <a:t>)</a:t>
            </a:r>
            <a:r>
              <a:rPr lang="zh-CN" altLang="en-US" sz="3600" dirty="0" smtClean="0"/>
              <a:t>问题</a:t>
            </a:r>
            <a:r>
              <a:rPr lang="en-US" altLang="zh-CN" sz="3600" dirty="0" smtClean="0"/>
              <a:t/>
            </a:r>
            <a:br>
              <a:rPr lang="en-US" altLang="zh-CN" sz="3600" dirty="0" smtClean="0"/>
            </a:br>
            <a:r>
              <a:rPr lang="zh-CN" altLang="en-US" sz="3600" dirty="0" smtClean="0"/>
              <a:t> </a:t>
            </a:r>
            <a:r>
              <a:rPr lang="en-US" altLang="zh-CN" sz="3600" dirty="0" smtClean="0"/>
              <a:t>Primitive Element (Root)</a:t>
            </a:r>
            <a:endParaRPr lang="zh-CN" altLang="en-US" sz="3600" dirty="0"/>
          </a:p>
        </p:txBody>
      </p:sp>
      <p:sp>
        <p:nvSpPr>
          <p:cNvPr id="3" name="内容占位符 2"/>
          <p:cNvSpPr>
            <a:spLocks noGrp="1"/>
          </p:cNvSpPr>
          <p:nvPr>
            <p:ph idx="1"/>
          </p:nvPr>
        </p:nvSpPr>
        <p:spPr/>
        <p:txBody>
          <a:bodyPr>
            <a:normAutofit fontScale="92500" lnSpcReduction="20000"/>
          </a:bodyPr>
          <a:lstStyle/>
          <a:p>
            <a:pPr>
              <a:lnSpc>
                <a:spcPct val="110000"/>
              </a:lnSpc>
            </a:pPr>
            <a:r>
              <a:rPr lang="zh-CN" altLang="en-US" dirty="0" smtClean="0"/>
              <a:t>本原元：对模素数</a:t>
            </a:r>
            <a:r>
              <a:rPr lang="en-US" altLang="zh-CN" dirty="0" smtClean="0"/>
              <a:t>p</a:t>
            </a:r>
            <a:r>
              <a:rPr lang="zh-CN" altLang="en-US" dirty="0" smtClean="0"/>
              <a:t>，</a:t>
            </a:r>
          </a:p>
          <a:p>
            <a:pPr marL="803275" lvl="1" indent="-403225">
              <a:lnSpc>
                <a:spcPct val="110000"/>
              </a:lnSpc>
              <a:buFont typeface="+mj-ea"/>
              <a:buAutoNum type="circleNumDbPlain"/>
            </a:pPr>
            <a:r>
              <a:rPr lang="zh-CN" altLang="en-US" dirty="0" smtClean="0"/>
              <a:t>当</a:t>
            </a:r>
            <a:r>
              <a:rPr lang="en-US" altLang="zh-CN" dirty="0" smtClean="0"/>
              <a:t>g</a:t>
            </a:r>
            <a:r>
              <a:rPr lang="zh-CN" altLang="en-US" dirty="0" smtClean="0"/>
              <a:t>为本原元时，序列</a:t>
            </a:r>
            <a:r>
              <a:rPr lang="en-US" altLang="zh-CN" dirty="0" smtClean="0"/>
              <a:t>&lt;</a:t>
            </a:r>
            <a:r>
              <a:rPr lang="en-US" altLang="zh-CN" dirty="0" err="1" smtClean="0"/>
              <a:t>g</a:t>
            </a:r>
            <a:r>
              <a:rPr lang="en-US" altLang="zh-CN" baseline="30000" dirty="0" err="1" smtClean="0"/>
              <a:t>x</a:t>
            </a:r>
            <a:r>
              <a:rPr lang="en-US" altLang="zh-CN" dirty="0" smtClean="0"/>
              <a:t> mod p&gt;</a:t>
            </a:r>
            <a:r>
              <a:rPr lang="zh-CN" altLang="en-US" dirty="0" smtClean="0"/>
              <a:t>具有最大周期</a:t>
            </a:r>
            <a:endParaRPr lang="en-US" altLang="zh-CN" dirty="0" smtClean="0"/>
          </a:p>
          <a:p>
            <a:pPr marL="803275" lvl="1" indent="-403225">
              <a:lnSpc>
                <a:spcPct val="110000"/>
              </a:lnSpc>
              <a:buFont typeface="+mj-ea"/>
              <a:buAutoNum type="circleNumDbPlain"/>
            </a:pPr>
            <a:r>
              <a:rPr lang="zh-CN" altLang="en-US" dirty="0" smtClean="0"/>
              <a:t>对于</a:t>
            </a:r>
            <a:r>
              <a:rPr lang="zh-CN" altLang="en-US" dirty="0"/>
              <a:t>任意</a:t>
            </a:r>
            <a:r>
              <a:rPr lang="zh-CN" altLang="en-US" dirty="0" smtClean="0"/>
              <a:t>素数</a:t>
            </a:r>
            <a:r>
              <a:rPr lang="en-US" altLang="zh-CN" dirty="0" smtClean="0"/>
              <a:t>p</a:t>
            </a:r>
            <a:r>
              <a:rPr lang="zh-CN" altLang="en-US" dirty="0" smtClean="0"/>
              <a:t>，其本原元必定存在</a:t>
            </a:r>
          </a:p>
          <a:p>
            <a:pPr marL="803275" lvl="1" indent="-403225">
              <a:lnSpc>
                <a:spcPct val="110000"/>
              </a:lnSpc>
              <a:buFont typeface="+mj-ea"/>
              <a:buAutoNum type="circleNumDbPlain"/>
            </a:pPr>
            <a:r>
              <a:rPr lang="zh-CN" altLang="en-US" dirty="0" smtClean="0"/>
              <a:t>当</a:t>
            </a:r>
            <a:r>
              <a:rPr lang="en-US" altLang="zh-CN" dirty="0" smtClean="0"/>
              <a:t>g</a:t>
            </a:r>
            <a:r>
              <a:rPr lang="zh-CN" altLang="en-US" dirty="0" smtClean="0"/>
              <a:t>为本原元且</a:t>
            </a:r>
            <a:r>
              <a:rPr lang="en-US" altLang="zh-CN" dirty="0" smtClean="0"/>
              <a:t>a</a:t>
            </a:r>
            <a:r>
              <a:rPr lang="zh-CN" altLang="en-US" dirty="0" smtClean="0"/>
              <a:t>与</a:t>
            </a:r>
            <a:r>
              <a:rPr lang="en-US" altLang="zh-CN" dirty="0" smtClean="0"/>
              <a:t>p-1</a:t>
            </a:r>
            <a:r>
              <a:rPr lang="zh-CN" altLang="en-US" dirty="0" smtClean="0"/>
              <a:t>互素时，</a:t>
            </a:r>
            <a:r>
              <a:rPr lang="en-US" altLang="zh-CN" dirty="0" err="1" smtClean="0"/>
              <a:t>g</a:t>
            </a:r>
            <a:r>
              <a:rPr lang="en-US" altLang="zh-CN" baseline="30000" dirty="0" err="1" smtClean="0"/>
              <a:t>a</a:t>
            </a:r>
            <a:r>
              <a:rPr lang="en-US" altLang="zh-CN" dirty="0" smtClean="0"/>
              <a:t> mod p</a:t>
            </a:r>
            <a:r>
              <a:rPr lang="zh-CN" altLang="en-US" dirty="0" smtClean="0"/>
              <a:t>也是本原元</a:t>
            </a:r>
          </a:p>
          <a:p>
            <a:pPr marL="803275" lvl="1" indent="-403225">
              <a:lnSpc>
                <a:spcPct val="110000"/>
              </a:lnSpc>
              <a:buFont typeface="+mj-ea"/>
              <a:buAutoNum type="circleNumDbPlain"/>
            </a:pPr>
            <a:r>
              <a:rPr lang="zh-CN" altLang="en-US" dirty="0" smtClean="0"/>
              <a:t>模</a:t>
            </a:r>
            <a:r>
              <a:rPr lang="en-US" altLang="zh-CN" dirty="0" smtClean="0"/>
              <a:t>p</a:t>
            </a:r>
            <a:r>
              <a:rPr lang="zh-CN" altLang="en-US" dirty="0" smtClean="0"/>
              <a:t>的本原元素个数为欧拉函数</a:t>
            </a:r>
            <a:r>
              <a:rPr lang="el-GR" dirty="0" smtClean="0"/>
              <a:t>Φ</a:t>
            </a:r>
            <a:r>
              <a:rPr lang="en-US" altLang="zh-CN" dirty="0" smtClean="0"/>
              <a:t>(p-1)</a:t>
            </a:r>
            <a:endParaRPr lang="zh-CN" altLang="en-US" dirty="0" smtClean="0"/>
          </a:p>
          <a:p>
            <a:pPr marL="1009650" lvl="1" indent="-609600">
              <a:lnSpc>
                <a:spcPct val="110000"/>
              </a:lnSpc>
            </a:pPr>
            <a:endParaRPr lang="en-US" altLang="zh-CN" dirty="0" smtClean="0"/>
          </a:p>
          <a:p>
            <a:pPr>
              <a:lnSpc>
                <a:spcPct val="110000"/>
              </a:lnSpc>
            </a:pPr>
            <a:r>
              <a:rPr lang="zh-CN" altLang="en-US" dirty="0" smtClean="0"/>
              <a:t>例：</a:t>
            </a:r>
            <a:r>
              <a:rPr lang="en-US" altLang="zh-CN" dirty="0" smtClean="0"/>
              <a:t>p=11,</a:t>
            </a:r>
            <a:r>
              <a:rPr lang="el-GR" dirty="0" smtClean="0"/>
              <a:t>Φ</a:t>
            </a:r>
            <a:r>
              <a:rPr lang="en-US" altLang="zh-CN" dirty="0" smtClean="0"/>
              <a:t>(p-1)=</a:t>
            </a:r>
            <a:r>
              <a:rPr lang="el-GR" dirty="0" smtClean="0"/>
              <a:t>Φ</a:t>
            </a:r>
            <a:r>
              <a:rPr lang="en-US" altLang="zh-CN" dirty="0" smtClean="0"/>
              <a:t>(10)=4, </a:t>
            </a:r>
            <a:r>
              <a:rPr lang="zh-CN" altLang="en-US" dirty="0" smtClean="0"/>
              <a:t>即有</a:t>
            </a:r>
            <a:r>
              <a:rPr lang="en-US" altLang="zh-CN" dirty="0" smtClean="0"/>
              <a:t>4</a:t>
            </a:r>
            <a:r>
              <a:rPr lang="zh-CN" altLang="en-US" dirty="0" smtClean="0"/>
              <a:t>个本原元</a:t>
            </a:r>
          </a:p>
          <a:p>
            <a:pPr marL="1009650" lvl="1" indent="-609600">
              <a:lnSpc>
                <a:spcPct val="110000"/>
              </a:lnSpc>
              <a:buNone/>
            </a:pPr>
            <a:r>
              <a:rPr lang="zh-CN" altLang="en-US" dirty="0" smtClean="0"/>
              <a:t>若已知</a:t>
            </a:r>
            <a:r>
              <a:rPr lang="en-US" altLang="zh-CN" dirty="0" smtClean="0"/>
              <a:t>g=2</a:t>
            </a:r>
            <a:r>
              <a:rPr lang="zh-CN" altLang="en-US" dirty="0" smtClean="0"/>
              <a:t>为模</a:t>
            </a:r>
            <a:r>
              <a:rPr lang="en-US" altLang="zh-CN" dirty="0" smtClean="0"/>
              <a:t>p</a:t>
            </a:r>
            <a:r>
              <a:rPr lang="zh-CN" altLang="en-US" dirty="0" smtClean="0"/>
              <a:t>的本原元，且</a:t>
            </a:r>
            <a:r>
              <a:rPr lang="en-US" altLang="zh-CN" dirty="0" smtClean="0"/>
              <a:t>1</a:t>
            </a:r>
            <a:r>
              <a:rPr lang="en-US" altLang="zh-CN" dirty="0"/>
              <a:t>, 3, 7, 9</a:t>
            </a:r>
            <a:r>
              <a:rPr lang="zh-CN" altLang="en-US" dirty="0"/>
              <a:t>与</a:t>
            </a:r>
            <a:r>
              <a:rPr lang="en-US" altLang="zh-CN" dirty="0"/>
              <a:t>p-1</a:t>
            </a:r>
            <a:r>
              <a:rPr lang="zh-CN" altLang="en-US" dirty="0"/>
              <a:t>互素</a:t>
            </a:r>
            <a:endParaRPr lang="zh-CN" altLang="en-US" dirty="0" smtClean="0"/>
          </a:p>
          <a:p>
            <a:pPr marL="1009650" lvl="1" indent="-609600">
              <a:lnSpc>
                <a:spcPct val="110000"/>
              </a:lnSpc>
              <a:buNone/>
            </a:pPr>
            <a:r>
              <a:rPr lang="zh-CN" altLang="en-US" dirty="0" smtClean="0"/>
              <a:t>则</a:t>
            </a:r>
            <a:r>
              <a:rPr lang="en-US" altLang="zh-CN" dirty="0" smtClean="0"/>
              <a:t>2</a:t>
            </a:r>
            <a:r>
              <a:rPr lang="en-US" altLang="zh-CN" baseline="30000" dirty="0" smtClean="0"/>
              <a:t>1</a:t>
            </a:r>
            <a:r>
              <a:rPr lang="en-US" altLang="zh-CN" dirty="0" smtClean="0"/>
              <a:t>=2</a:t>
            </a:r>
            <a:r>
              <a:rPr lang="zh-CN" altLang="en-US" dirty="0" smtClean="0"/>
              <a:t>，</a:t>
            </a:r>
            <a:r>
              <a:rPr lang="en-US" altLang="zh-CN" dirty="0" smtClean="0"/>
              <a:t>2</a:t>
            </a:r>
            <a:r>
              <a:rPr lang="en-US" altLang="zh-CN" baseline="30000" dirty="0" smtClean="0"/>
              <a:t>3</a:t>
            </a:r>
            <a:r>
              <a:rPr lang="en-US" altLang="zh-CN" dirty="0" smtClean="0"/>
              <a:t>=8</a:t>
            </a:r>
            <a:r>
              <a:rPr lang="zh-CN" altLang="en-US" dirty="0" smtClean="0"/>
              <a:t>，</a:t>
            </a:r>
            <a:r>
              <a:rPr lang="en-US" altLang="zh-CN" dirty="0" smtClean="0"/>
              <a:t>2</a:t>
            </a:r>
            <a:r>
              <a:rPr lang="en-US" altLang="zh-CN" baseline="30000" dirty="0" smtClean="0"/>
              <a:t>7</a:t>
            </a:r>
            <a:r>
              <a:rPr lang="en-US" altLang="zh-CN" dirty="0" smtClean="0"/>
              <a:t>=7</a:t>
            </a:r>
            <a:r>
              <a:rPr lang="zh-CN" altLang="en-US" dirty="0" smtClean="0"/>
              <a:t>，</a:t>
            </a:r>
            <a:r>
              <a:rPr lang="en-US" altLang="zh-CN" dirty="0" smtClean="0"/>
              <a:t>2</a:t>
            </a:r>
            <a:r>
              <a:rPr lang="en-US" altLang="zh-CN" baseline="30000" dirty="0" smtClean="0"/>
              <a:t>9</a:t>
            </a:r>
            <a:r>
              <a:rPr lang="en-US" altLang="zh-CN" dirty="0" smtClean="0"/>
              <a:t>=6 mod 11</a:t>
            </a:r>
            <a:r>
              <a:rPr lang="zh-CN" altLang="en-US" dirty="0" smtClean="0"/>
              <a:t>均为模</a:t>
            </a:r>
            <a:r>
              <a:rPr lang="en-US" altLang="zh-CN" dirty="0" smtClean="0"/>
              <a:t>11</a:t>
            </a:r>
            <a:r>
              <a:rPr lang="zh-CN" altLang="en-US" dirty="0" smtClean="0"/>
              <a:t>之本原元素</a:t>
            </a:r>
            <a:endParaRPr lang="en-US" altLang="zh-CN" dirty="0" smtClean="0"/>
          </a:p>
          <a:p>
            <a:pPr marL="762000" lvl="1" indent="-361950">
              <a:lnSpc>
                <a:spcPct val="110000"/>
              </a:lnSpc>
            </a:pPr>
            <a:endParaRPr lang="en-US" altLang="zh-CN" dirty="0" smtClean="0">
              <a:solidFill>
                <a:srgbClr val="FF0000"/>
              </a:solidFill>
            </a:endParaRPr>
          </a:p>
          <a:p>
            <a:pPr marL="361950" indent="-361950">
              <a:lnSpc>
                <a:spcPct val="110000"/>
              </a:lnSpc>
            </a:pPr>
            <a:r>
              <a:rPr lang="zh-CN" altLang="en-US" dirty="0" smtClean="0">
                <a:solidFill>
                  <a:srgbClr val="FF0000"/>
                </a:solidFill>
              </a:rPr>
              <a:t>找到一个本原元素后很容易找到所有本原元素，问题是如何找到第一个本原元素</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1584892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a:xfrm>
            <a:off x="457200" y="1295400"/>
            <a:ext cx="8363272" cy="5029200"/>
          </a:xfrm>
        </p:spPr>
        <p:txBody>
          <a:bodyPr/>
          <a:lstStyle/>
          <a:p>
            <a:r>
              <a:rPr lang="zh-CN" altLang="en-US" dirty="0" smtClean="0">
                <a:solidFill>
                  <a:srgbClr val="FF0000"/>
                </a:solidFill>
              </a:rPr>
              <a:t>本原根的存在性：</a:t>
            </a:r>
            <a:r>
              <a:rPr lang="zh-CN" altLang="en-US" dirty="0" smtClean="0"/>
              <a:t>如果</a:t>
            </a:r>
            <a:r>
              <a:rPr lang="en-US" altLang="zh-CN" dirty="0" smtClean="0"/>
              <a:t>n</a:t>
            </a:r>
            <a:r>
              <a:rPr lang="zh-CN" altLang="en-US" dirty="0" smtClean="0"/>
              <a:t>不为</a:t>
            </a:r>
            <a:r>
              <a:rPr lang="en-US" altLang="zh-CN" dirty="0" smtClean="0"/>
              <a:t>2,4</a:t>
            </a:r>
            <a:r>
              <a:rPr lang="zh-CN" altLang="en-US" dirty="0" smtClean="0"/>
              <a:t>，也不具有</a:t>
            </a:r>
            <a:r>
              <a:rPr lang="en-US" altLang="zh-CN" dirty="0" smtClean="0"/>
              <a:t>p</a:t>
            </a:r>
            <a:r>
              <a:rPr lang="en-US" altLang="zh-CN" baseline="30000" dirty="0" smtClean="0"/>
              <a:t>e</a:t>
            </a:r>
            <a:r>
              <a:rPr lang="en-US" altLang="zh-CN" dirty="0" smtClean="0"/>
              <a:t>,2p</a:t>
            </a:r>
            <a:r>
              <a:rPr lang="en-US" altLang="zh-CN" baseline="30000" dirty="0" smtClean="0"/>
              <a:t>e </a:t>
            </a:r>
            <a:r>
              <a:rPr lang="zh-CN" altLang="en-US" dirty="0" smtClean="0"/>
              <a:t>的形式，</a:t>
            </a:r>
            <a:r>
              <a:rPr lang="en-US" altLang="zh-CN" dirty="0" smtClean="0"/>
              <a:t>p</a:t>
            </a:r>
            <a:r>
              <a:rPr lang="zh-CN" altLang="en-US" dirty="0" smtClean="0"/>
              <a:t>是奇素数，</a:t>
            </a:r>
            <a:r>
              <a:rPr lang="en-US" altLang="zh-CN" dirty="0" smtClean="0"/>
              <a:t>e</a:t>
            </a:r>
            <a:r>
              <a:rPr lang="zh-CN" altLang="en-US" dirty="0" smtClean="0"/>
              <a:t>是正整数，则不存在模</a:t>
            </a:r>
            <a:r>
              <a:rPr lang="en-US" altLang="zh-CN" dirty="0" smtClean="0"/>
              <a:t>n</a:t>
            </a:r>
            <a:r>
              <a:rPr lang="zh-CN" altLang="en-US" dirty="0" smtClean="0"/>
              <a:t>的本原根</a:t>
            </a:r>
            <a:endParaRPr lang="en-US" altLang="zh-CN" dirty="0" smtClean="0"/>
          </a:p>
          <a:p>
            <a:pPr lvl="1"/>
            <a:endParaRPr lang="en-US" altLang="zh-CN" dirty="0"/>
          </a:p>
          <a:p>
            <a:r>
              <a:rPr lang="zh-CN" altLang="en-US" dirty="0" smtClean="0">
                <a:solidFill>
                  <a:srgbClr val="FF0000"/>
                </a:solidFill>
              </a:rPr>
              <a:t>本原根的判定：</a:t>
            </a:r>
            <a:r>
              <a:rPr lang="zh-CN" altLang="en-US" dirty="0" smtClean="0"/>
              <a:t>对素数</a:t>
            </a:r>
            <a:r>
              <a:rPr lang="en-US" altLang="zh-CN" dirty="0" smtClean="0"/>
              <a:t>p</a:t>
            </a:r>
            <a:r>
              <a:rPr lang="zh-CN" altLang="en-US" dirty="0" smtClean="0"/>
              <a:t>，整数</a:t>
            </a:r>
            <a:r>
              <a:rPr lang="en-US" altLang="zh-CN" dirty="0" smtClean="0"/>
              <a:t>b</a:t>
            </a:r>
            <a:r>
              <a:rPr lang="zh-CN" altLang="en-US" dirty="0" smtClean="0"/>
              <a:t>为模</a:t>
            </a:r>
            <a:r>
              <a:rPr lang="en-US" altLang="zh-CN" dirty="0" smtClean="0"/>
              <a:t>p</a:t>
            </a:r>
            <a:r>
              <a:rPr lang="zh-CN" altLang="en-US" dirty="0" smtClean="0"/>
              <a:t>的本原根，当且仅当对所有能整除</a:t>
            </a:r>
            <a:r>
              <a:rPr lang="en-US" altLang="zh-CN" dirty="0" smtClean="0"/>
              <a:t>p-1</a:t>
            </a:r>
            <a:r>
              <a:rPr lang="zh-CN" altLang="en-US" dirty="0" smtClean="0"/>
              <a:t>的素数</a:t>
            </a:r>
            <a:r>
              <a:rPr lang="en-US" altLang="zh-CN" dirty="0" smtClean="0"/>
              <a:t>q</a:t>
            </a:r>
            <a:r>
              <a:rPr lang="zh-CN" altLang="en-US" dirty="0" smtClean="0"/>
              <a:t>，有</a:t>
            </a:r>
            <a:endParaRPr lang="en-US" altLang="zh-CN" dirty="0" smtClean="0"/>
          </a:p>
          <a:p>
            <a:pPr marL="0" indent="0">
              <a:buNone/>
            </a:pPr>
            <a:r>
              <a:rPr lang="en-US" altLang="zh-CN" dirty="0"/>
              <a:t>	</a:t>
            </a:r>
            <a:r>
              <a:rPr lang="en-US" altLang="zh-CN" dirty="0" smtClean="0"/>
              <a:t>		b</a:t>
            </a:r>
            <a:r>
              <a:rPr lang="en-US" altLang="zh-CN" baseline="30000" dirty="0" smtClean="0"/>
              <a:t>(p-1)/q </a:t>
            </a:r>
            <a:r>
              <a:rPr lang="en-US" altLang="zh-CN" dirty="0" smtClean="0"/>
              <a:t>≠ 1 mod p</a:t>
            </a:r>
          </a:p>
          <a:p>
            <a:pPr lvl="1"/>
            <a:endParaRPr lang="en-US" altLang="zh-CN" dirty="0"/>
          </a:p>
          <a:p>
            <a:r>
              <a:rPr lang="zh-CN" altLang="en-US" dirty="0" smtClean="0">
                <a:solidFill>
                  <a:srgbClr val="FF0000"/>
                </a:solidFill>
              </a:rPr>
              <a:t>本原多项式的判定：</a:t>
            </a:r>
            <a:r>
              <a:rPr lang="zh-CN" altLang="en-US" dirty="0" smtClean="0"/>
              <a:t>设</a:t>
            </a:r>
            <a:r>
              <a:rPr lang="en-US" altLang="zh-CN" dirty="0" smtClean="0"/>
              <a:t>P</a:t>
            </a:r>
            <a:r>
              <a:rPr lang="zh-CN" altLang="en-US" dirty="0" smtClean="0"/>
              <a:t>是模</a:t>
            </a:r>
            <a:r>
              <a:rPr lang="en-US" altLang="zh-CN" dirty="0" smtClean="0"/>
              <a:t>p[x]</a:t>
            </a:r>
            <a:r>
              <a:rPr lang="zh-CN" altLang="en-US" dirty="0" smtClean="0"/>
              <a:t>中的</a:t>
            </a:r>
            <a:r>
              <a:rPr lang="en-US" altLang="zh-CN" dirty="0" smtClean="0"/>
              <a:t>n</a:t>
            </a:r>
            <a:r>
              <a:rPr lang="zh-CN" altLang="en-US" dirty="0" smtClean="0"/>
              <a:t>次多项式。令</a:t>
            </a:r>
            <a:r>
              <a:rPr lang="en-US" altLang="zh-CN" dirty="0" smtClean="0"/>
              <a:t>N=p</a:t>
            </a:r>
            <a:r>
              <a:rPr lang="en-US" altLang="zh-CN" baseline="30000" dirty="0" smtClean="0"/>
              <a:t>n</a:t>
            </a:r>
            <a:r>
              <a:rPr lang="en-US" altLang="zh-CN" dirty="0" smtClean="0"/>
              <a:t>-1</a:t>
            </a:r>
            <a:r>
              <a:rPr lang="zh-CN" altLang="en-US" dirty="0" smtClean="0"/>
              <a:t>，则</a:t>
            </a:r>
            <a:r>
              <a:rPr lang="en-US" altLang="zh-CN" dirty="0" smtClean="0"/>
              <a:t>P</a:t>
            </a:r>
            <a:r>
              <a:rPr lang="zh-CN" altLang="en-US" dirty="0" smtClean="0"/>
              <a:t>是本原的，当且仅当</a:t>
            </a:r>
            <a:r>
              <a:rPr lang="en-US" altLang="zh-CN" dirty="0" err="1" smtClean="0"/>
              <a:t>x</a:t>
            </a:r>
            <a:r>
              <a:rPr lang="en-US" altLang="zh-CN" baseline="30000" dirty="0" err="1" smtClean="0"/>
              <a:t>N</a:t>
            </a:r>
            <a:r>
              <a:rPr lang="en-US" altLang="zh-CN" dirty="0" smtClean="0"/>
              <a:t>=1 mod P</a:t>
            </a:r>
            <a:r>
              <a:rPr lang="zh-CN" altLang="en-US" dirty="0" smtClean="0"/>
              <a:t>，且对任何能整除</a:t>
            </a:r>
            <a:r>
              <a:rPr lang="en-US" altLang="zh-CN" dirty="0" smtClean="0"/>
              <a:t>N</a:t>
            </a:r>
            <a:r>
              <a:rPr lang="zh-CN" altLang="en-US" dirty="0" smtClean="0"/>
              <a:t>的素数</a:t>
            </a:r>
            <a:r>
              <a:rPr lang="en-US" altLang="zh-CN" dirty="0" smtClean="0"/>
              <a:t>q</a:t>
            </a:r>
            <a:r>
              <a:rPr lang="zh-CN" altLang="en-US" dirty="0" smtClean="0"/>
              <a:t>，</a:t>
            </a:r>
            <a:r>
              <a:rPr lang="en-US" altLang="zh-CN" dirty="0" err="1" smtClean="0"/>
              <a:t>x</a:t>
            </a:r>
            <a:r>
              <a:rPr lang="en-US" altLang="zh-CN" baseline="30000" dirty="0" err="1" smtClean="0"/>
              <a:t>N</a:t>
            </a:r>
            <a:r>
              <a:rPr lang="en-US" altLang="zh-CN" baseline="30000" dirty="0" smtClean="0"/>
              <a:t>/q</a:t>
            </a:r>
            <a:r>
              <a:rPr lang="en-US" altLang="zh-CN" dirty="0" smtClean="0"/>
              <a:t>≠1 mod P</a:t>
            </a:r>
            <a:endParaRPr lang="zh-CN" altLang="en-US" dirty="0"/>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61</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355517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八、离散对数与指数</a:t>
            </a:r>
            <a:endParaRPr lang="zh-CN" altLang="en-US" dirty="0"/>
          </a:p>
        </p:txBody>
      </p:sp>
      <p:sp>
        <p:nvSpPr>
          <p:cNvPr id="3" name="内容占位符 2"/>
          <p:cNvSpPr>
            <a:spLocks noGrp="1"/>
          </p:cNvSpPr>
          <p:nvPr>
            <p:ph idx="1"/>
          </p:nvPr>
        </p:nvSpPr>
        <p:spPr/>
        <p:txBody>
          <a:bodyPr/>
          <a:lstStyle/>
          <a:p>
            <a:r>
              <a:rPr lang="zh-CN" altLang="en-US" dirty="0" smtClean="0"/>
              <a:t>离散对数问题</a:t>
            </a:r>
            <a:r>
              <a:rPr lang="en-US" altLang="zh-CN" dirty="0" smtClean="0">
                <a:latin typeface="Times New Roman" pitchFamily="18" charset="0"/>
                <a:cs typeface="Times New Roman" pitchFamily="18" charset="0"/>
              </a:rPr>
              <a:t>DLP(Discrete Logarithms Problem</a:t>
            </a:r>
            <a:r>
              <a:rPr lang="en-US" altLang="zh-CN" dirty="0" smtClean="0"/>
              <a:t>)</a:t>
            </a:r>
          </a:p>
          <a:p>
            <a:pPr lvl="1"/>
            <a:r>
              <a:rPr lang="zh-CN" altLang="en-US" dirty="0" smtClean="0"/>
              <a:t>幂运算的逆运算：</a:t>
            </a:r>
            <a:endParaRPr lang="en-US" altLang="zh-CN" dirty="0" smtClean="0"/>
          </a:p>
          <a:p>
            <a:pPr lvl="1"/>
            <a:r>
              <a:rPr lang="zh-CN" altLang="en-US" dirty="0" smtClean="0"/>
              <a:t>求解</a:t>
            </a:r>
            <a:r>
              <a:rPr lang="en-US" altLang="zh-CN" dirty="0" smtClean="0"/>
              <a:t>a</a:t>
            </a:r>
            <a:r>
              <a:rPr lang="en-US" altLang="zh-CN" baseline="30000" dirty="0" smtClean="0"/>
              <a:t>x</a:t>
            </a:r>
            <a:r>
              <a:rPr lang="en-US" altLang="zh-CN" dirty="0" smtClean="0"/>
              <a:t> = b mod p</a:t>
            </a:r>
            <a:r>
              <a:rPr lang="zh-CN" altLang="en-US" dirty="0" smtClean="0"/>
              <a:t>，记为</a:t>
            </a:r>
            <a:r>
              <a:rPr lang="en-US" altLang="zh-CN" dirty="0" smtClean="0">
                <a:solidFill>
                  <a:srgbClr val="FF0000"/>
                </a:solidFill>
              </a:rPr>
              <a:t>x=</a:t>
            </a:r>
            <a:r>
              <a:rPr lang="en-US" altLang="zh-CN" dirty="0" err="1" smtClean="0">
                <a:solidFill>
                  <a:srgbClr val="FF0000"/>
                </a:solidFill>
              </a:rPr>
              <a:t>log</a:t>
            </a:r>
            <a:r>
              <a:rPr lang="en-US" altLang="zh-CN" baseline="-25000" dirty="0" err="1" smtClean="0">
                <a:solidFill>
                  <a:srgbClr val="FF0000"/>
                </a:solidFill>
              </a:rPr>
              <a:t>a</a:t>
            </a:r>
            <a:r>
              <a:rPr lang="en-US" altLang="zh-CN" dirty="0" err="1" smtClean="0">
                <a:solidFill>
                  <a:srgbClr val="FF0000"/>
                </a:solidFill>
              </a:rPr>
              <a:t>b</a:t>
            </a:r>
            <a:r>
              <a:rPr lang="en-US" altLang="zh-CN" dirty="0" smtClean="0">
                <a:solidFill>
                  <a:srgbClr val="FF0000"/>
                </a:solidFill>
              </a:rPr>
              <a:t> mod p</a:t>
            </a:r>
            <a:r>
              <a:rPr lang="zh-CN" altLang="en-US" dirty="0" smtClean="0">
                <a:solidFill>
                  <a:srgbClr val="FF0000"/>
                </a:solidFill>
              </a:rPr>
              <a:t>或</a:t>
            </a:r>
            <a:r>
              <a:rPr lang="en-US" altLang="zh-CN" dirty="0" smtClean="0">
                <a:solidFill>
                  <a:srgbClr val="FF0000"/>
                </a:solidFill>
              </a:rPr>
              <a:t>x=</a:t>
            </a:r>
            <a:r>
              <a:rPr lang="en-US" altLang="zh-CN" dirty="0" err="1" smtClean="0">
                <a:solidFill>
                  <a:srgbClr val="FF0000"/>
                </a:solidFill>
              </a:rPr>
              <a:t>log</a:t>
            </a:r>
            <a:r>
              <a:rPr lang="en-US" altLang="zh-CN" baseline="-25000" dirty="0" err="1" smtClean="0">
                <a:solidFill>
                  <a:srgbClr val="FF0000"/>
                </a:solidFill>
              </a:rPr>
              <a:t>a,p</a:t>
            </a:r>
            <a:r>
              <a:rPr lang="en-US" altLang="zh-CN" dirty="0" smtClean="0">
                <a:solidFill>
                  <a:srgbClr val="FF0000"/>
                </a:solidFill>
              </a:rPr>
              <a:t>(b)</a:t>
            </a:r>
          </a:p>
          <a:p>
            <a:pPr lvl="1"/>
            <a:endParaRPr lang="en-US" altLang="zh-CN" dirty="0" smtClean="0"/>
          </a:p>
          <a:p>
            <a:r>
              <a:rPr lang="zh-CN" altLang="en-US" dirty="0" smtClean="0"/>
              <a:t>若</a:t>
            </a:r>
            <a:r>
              <a:rPr lang="en-US" altLang="zh-CN" dirty="0" smtClean="0"/>
              <a:t>a</a:t>
            </a:r>
            <a:r>
              <a:rPr lang="zh-CN" altLang="en-US" dirty="0" smtClean="0"/>
              <a:t>是本原根，则离散对数一定存在，否则未必</a:t>
            </a:r>
            <a:endParaRPr lang="en-US" altLang="zh-CN" dirty="0" smtClean="0"/>
          </a:p>
          <a:p>
            <a:pPr lvl="1">
              <a:lnSpc>
                <a:spcPct val="90000"/>
              </a:lnSpc>
            </a:pPr>
            <a:r>
              <a:rPr lang="en-AU" altLang="zh-CN" dirty="0" smtClean="0">
                <a:ea typeface="宋体" pitchFamily="2" charset="-122"/>
              </a:rPr>
              <a:t>log</a:t>
            </a:r>
            <a:r>
              <a:rPr lang="en-AU" altLang="zh-CN" baseline="-25000" dirty="0" smtClean="0">
                <a:ea typeface="宋体" pitchFamily="2" charset="-122"/>
              </a:rPr>
              <a:t>3</a:t>
            </a:r>
            <a:r>
              <a:rPr lang="en-AU" altLang="zh-CN" dirty="0" smtClean="0">
                <a:ea typeface="宋体" pitchFamily="2" charset="-122"/>
              </a:rPr>
              <a:t> 4 mod 13 (x</a:t>
            </a:r>
            <a:r>
              <a:rPr lang="zh-CN" altLang="en-US" dirty="0" smtClean="0">
                <a:latin typeface="仿宋_GB2312" pitchFamily="49" charset="-122"/>
              </a:rPr>
              <a:t>满足</a:t>
            </a:r>
            <a:r>
              <a:rPr lang="en-AU" altLang="zh-CN" dirty="0" smtClean="0"/>
              <a:t>3</a:t>
            </a:r>
            <a:r>
              <a:rPr lang="en-AU" altLang="zh-CN" baseline="30000" dirty="0" smtClean="0"/>
              <a:t>x</a:t>
            </a:r>
            <a:r>
              <a:rPr lang="en-AU" altLang="zh-CN" dirty="0" smtClean="0"/>
              <a:t> = 4 </a:t>
            </a:r>
            <a:r>
              <a:rPr lang="en-AU" altLang="zh-CN" dirty="0" smtClean="0">
                <a:ea typeface="宋体" pitchFamily="2" charset="-122"/>
              </a:rPr>
              <a:t>mod 13) </a:t>
            </a:r>
            <a:r>
              <a:rPr lang="zh-CN" altLang="en-US" dirty="0" smtClean="0">
                <a:latin typeface="仿宋_GB2312" pitchFamily="49" charset="-122"/>
              </a:rPr>
              <a:t>无解</a:t>
            </a:r>
            <a:endParaRPr lang="en-AU" altLang="zh-CN" dirty="0" smtClean="0">
              <a:latin typeface="仿宋_GB2312" pitchFamily="49" charset="-122"/>
            </a:endParaRPr>
          </a:p>
          <a:p>
            <a:pPr lvl="1">
              <a:lnSpc>
                <a:spcPct val="90000"/>
              </a:lnSpc>
            </a:pPr>
            <a:r>
              <a:rPr lang="en-AU" altLang="zh-CN" dirty="0" smtClean="0">
                <a:ea typeface="宋体" pitchFamily="2" charset="-122"/>
              </a:rPr>
              <a:t>log</a:t>
            </a:r>
            <a:r>
              <a:rPr lang="en-AU" altLang="zh-CN" baseline="-25000" dirty="0" smtClean="0">
                <a:ea typeface="宋体" pitchFamily="2" charset="-122"/>
              </a:rPr>
              <a:t>2</a:t>
            </a:r>
            <a:r>
              <a:rPr lang="en-AU" altLang="zh-CN" dirty="0" smtClean="0">
                <a:ea typeface="宋体" pitchFamily="2" charset="-122"/>
              </a:rPr>
              <a:t> 3 mod 13 = 4 </a:t>
            </a:r>
            <a:endParaRPr lang="en-US" altLang="zh-CN" dirty="0" smtClean="0">
              <a:latin typeface="仿宋_GB2312" pitchFamily="49" charset="-122"/>
            </a:endParaRPr>
          </a:p>
          <a:p>
            <a:pPr lvl="1">
              <a:lnSpc>
                <a:spcPct val="90000"/>
              </a:lnSpc>
            </a:pPr>
            <a:endParaRPr lang="en-US" altLang="zh-CN" dirty="0" smtClean="0">
              <a:latin typeface="仿宋_GB2312" pitchFamily="49" charset="-122"/>
            </a:endParaRPr>
          </a:p>
          <a:p>
            <a:pPr>
              <a:lnSpc>
                <a:spcPct val="90000"/>
              </a:lnSpc>
            </a:pPr>
            <a:r>
              <a:rPr lang="zh-CN" altLang="en-US" dirty="0" smtClean="0">
                <a:latin typeface="仿宋_GB2312" pitchFamily="49" charset="-122"/>
              </a:rPr>
              <a:t>幂运算是简单的，而离散对数是困难的</a:t>
            </a:r>
            <a:endParaRPr lang="en-US" altLang="zh-CN" dirty="0" smtClean="0">
              <a:latin typeface="仿宋_GB2312" pitchFamily="49" charset="-122"/>
            </a:endParaRPr>
          </a:p>
          <a:p>
            <a:pPr lvl="1">
              <a:lnSpc>
                <a:spcPct val="90000"/>
              </a:lnSpc>
            </a:pPr>
            <a:r>
              <a:rPr lang="zh-CN" altLang="en-US" dirty="0" smtClean="0">
                <a:latin typeface="仿宋_GB2312" pitchFamily="49" charset="-122"/>
              </a:rPr>
              <a:t>离散对数运算与大数分解同等困难</a:t>
            </a:r>
            <a:endParaRPr lang="en-AU" altLang="zh-CN" dirty="0" smtClean="0">
              <a:latin typeface="仿宋_GB2312" pitchFamily="49" charset="-122"/>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1859283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离散对数的计算</a:t>
            </a:r>
            <a:endParaRPr lang="zh-CN" altLang="en-US" dirty="0"/>
          </a:p>
        </p:txBody>
      </p:sp>
      <p:sp>
        <p:nvSpPr>
          <p:cNvPr id="3" name="内容占位符 2"/>
          <p:cNvSpPr>
            <a:spLocks noGrp="1"/>
          </p:cNvSpPr>
          <p:nvPr>
            <p:ph idx="1"/>
          </p:nvPr>
        </p:nvSpPr>
        <p:spPr/>
        <p:txBody>
          <a:bodyPr/>
          <a:lstStyle/>
          <a:p>
            <a:pPr>
              <a:lnSpc>
                <a:spcPct val="110000"/>
              </a:lnSpc>
            </a:pPr>
            <a:r>
              <a:rPr lang="zh-CN" altLang="en-US" dirty="0" smtClean="0"/>
              <a:t>考虑方程</a:t>
            </a:r>
            <a:r>
              <a:rPr lang="en-US" altLang="zh-CN" dirty="0" smtClean="0"/>
              <a:t>y = </a:t>
            </a:r>
            <a:r>
              <a:rPr lang="en-US" altLang="zh-CN" dirty="0" err="1" smtClean="0"/>
              <a:t>g</a:t>
            </a:r>
            <a:r>
              <a:rPr lang="en-US" altLang="zh-CN" baseline="30000" dirty="0" err="1" smtClean="0"/>
              <a:t>x</a:t>
            </a:r>
            <a:r>
              <a:rPr lang="en-US" altLang="zh-CN" dirty="0" smtClean="0"/>
              <a:t> mod p</a:t>
            </a:r>
          </a:p>
          <a:p>
            <a:pPr lvl="1">
              <a:lnSpc>
                <a:spcPct val="110000"/>
              </a:lnSpc>
            </a:pPr>
            <a:endParaRPr lang="en-US" altLang="zh-CN" dirty="0" smtClean="0"/>
          </a:p>
          <a:p>
            <a:pPr lvl="1">
              <a:lnSpc>
                <a:spcPct val="110000"/>
              </a:lnSpc>
            </a:pPr>
            <a:r>
              <a:rPr lang="zh-CN" altLang="en-US" dirty="0" smtClean="0"/>
              <a:t>若给定整数</a:t>
            </a:r>
            <a:r>
              <a:rPr lang="en-US" altLang="zh-CN" dirty="0" smtClean="0"/>
              <a:t>g, x</a:t>
            </a:r>
            <a:r>
              <a:rPr lang="zh-CN" altLang="en-US" dirty="0" smtClean="0"/>
              <a:t>和</a:t>
            </a:r>
            <a:r>
              <a:rPr lang="en-US" altLang="zh-CN" dirty="0" smtClean="0"/>
              <a:t>p</a:t>
            </a:r>
            <a:r>
              <a:rPr lang="zh-CN" altLang="en-US" dirty="0" smtClean="0"/>
              <a:t>，可以直接求出</a:t>
            </a:r>
            <a:r>
              <a:rPr lang="en-US" altLang="zh-CN" dirty="0" smtClean="0"/>
              <a:t>y</a:t>
            </a:r>
            <a:r>
              <a:rPr lang="zh-CN" altLang="en-US" dirty="0" smtClean="0"/>
              <a:t>。</a:t>
            </a:r>
            <a:endParaRPr lang="en-US" altLang="zh-CN" dirty="0" smtClean="0"/>
          </a:p>
          <a:p>
            <a:pPr lvl="2">
              <a:lnSpc>
                <a:spcPct val="110000"/>
              </a:lnSpc>
            </a:pPr>
            <a:r>
              <a:rPr lang="zh-CN" altLang="en-US" dirty="0" smtClean="0"/>
              <a:t>最多需要</a:t>
            </a:r>
            <a:r>
              <a:rPr lang="en-US" altLang="zh-CN" dirty="0" smtClean="0">
                <a:sym typeface="Symbol"/>
              </a:rPr>
              <a:t></a:t>
            </a:r>
            <a:r>
              <a:rPr lang="en-US" altLang="zh-CN" dirty="0" smtClean="0"/>
              <a:t>log</a:t>
            </a:r>
            <a:r>
              <a:rPr lang="en-US" altLang="zh-CN" baseline="-25000" dirty="0" smtClean="0"/>
              <a:t>2</a:t>
            </a:r>
            <a:r>
              <a:rPr lang="en-US" altLang="zh-CN" dirty="0" smtClean="0"/>
              <a:t>x</a:t>
            </a:r>
            <a:r>
              <a:rPr lang="en-US" altLang="zh-CN" dirty="0" smtClean="0">
                <a:sym typeface="Symbol"/>
              </a:rPr>
              <a:t></a:t>
            </a:r>
            <a:r>
              <a:rPr lang="en-US" altLang="zh-CN" dirty="0" smtClean="0"/>
              <a:t>+w(x)-1</a:t>
            </a:r>
            <a:r>
              <a:rPr lang="zh-CN" altLang="en-US" dirty="0" smtClean="0"/>
              <a:t>次乘法，</a:t>
            </a:r>
            <a:r>
              <a:rPr lang="en-US" altLang="zh-CN" dirty="0" smtClean="0"/>
              <a:t>w(x)</a:t>
            </a:r>
            <a:r>
              <a:rPr lang="zh-CN" altLang="en-US" dirty="0" smtClean="0"/>
              <a:t>为</a:t>
            </a:r>
            <a:r>
              <a:rPr lang="en-US" altLang="zh-CN" dirty="0" smtClean="0"/>
              <a:t>x</a:t>
            </a:r>
            <a:r>
              <a:rPr lang="zh-CN" altLang="en-US" dirty="0" smtClean="0"/>
              <a:t>中所有</a:t>
            </a:r>
            <a:r>
              <a:rPr lang="en-US" altLang="zh-CN" dirty="0" smtClean="0"/>
              <a:t>1</a:t>
            </a:r>
            <a:r>
              <a:rPr lang="zh-CN" altLang="en-US" dirty="0" smtClean="0"/>
              <a:t>的个数。</a:t>
            </a:r>
            <a:endParaRPr lang="en-US" altLang="zh-CN" dirty="0" smtClean="0"/>
          </a:p>
          <a:p>
            <a:pPr lvl="2">
              <a:lnSpc>
                <a:spcPct val="110000"/>
              </a:lnSpc>
            </a:pPr>
            <a:r>
              <a:rPr lang="zh-CN" altLang="en-US" dirty="0" smtClean="0"/>
              <a:t>如</a:t>
            </a:r>
            <a:r>
              <a:rPr lang="en-US" altLang="zh-CN" dirty="0" smtClean="0"/>
              <a:t>x=15</a:t>
            </a:r>
            <a:r>
              <a:rPr lang="zh-CN" altLang="en-US" dirty="0" smtClean="0"/>
              <a:t>，即</a:t>
            </a:r>
            <a:r>
              <a:rPr lang="en-US" altLang="zh-CN" dirty="0" smtClean="0"/>
              <a:t>x=(1111)</a:t>
            </a:r>
            <a:r>
              <a:rPr lang="en-US" altLang="zh-CN" baseline="-25000" dirty="0" smtClean="0"/>
              <a:t>2</a:t>
            </a:r>
            <a:r>
              <a:rPr lang="zh-CN" altLang="en-US" dirty="0" smtClean="0"/>
              <a:t>，</a:t>
            </a:r>
            <a:r>
              <a:rPr lang="en-US" altLang="zh-CN" dirty="0" smtClean="0"/>
              <a:t>w(x)=4</a:t>
            </a:r>
            <a:r>
              <a:rPr lang="zh-CN" altLang="en-US" dirty="0" smtClean="0"/>
              <a:t>，则</a:t>
            </a:r>
            <a:r>
              <a:rPr lang="en-US" altLang="zh-CN" dirty="0" smtClean="0"/>
              <a:t>g</a:t>
            </a:r>
            <a:r>
              <a:rPr lang="en-US" altLang="zh-CN" baseline="30000" dirty="0" smtClean="0"/>
              <a:t>15</a:t>
            </a:r>
            <a:r>
              <a:rPr lang="en-US" altLang="zh-CN" dirty="0" smtClean="0"/>
              <a:t> =((g</a:t>
            </a:r>
            <a:r>
              <a:rPr lang="en-US" altLang="zh-CN" baseline="30000" dirty="0" smtClean="0"/>
              <a:t>2</a:t>
            </a:r>
            <a:r>
              <a:rPr lang="en-US" altLang="zh-CN" dirty="0" smtClean="0"/>
              <a:t>)g)</a:t>
            </a:r>
            <a:r>
              <a:rPr lang="en-US" altLang="zh-CN" baseline="30000" dirty="0" smtClean="0"/>
              <a:t>2</a:t>
            </a:r>
            <a:r>
              <a:rPr lang="en-US" altLang="zh-CN" dirty="0" smtClean="0"/>
              <a:t>·g)</a:t>
            </a:r>
            <a:r>
              <a:rPr lang="en-US" altLang="zh-CN" baseline="30000" dirty="0" smtClean="0"/>
              <a:t>2</a:t>
            </a:r>
            <a:r>
              <a:rPr lang="en-US" altLang="zh-CN" dirty="0" smtClean="0"/>
              <a:t>·g mod p,</a:t>
            </a:r>
            <a:r>
              <a:rPr lang="zh-CN" altLang="en-US" dirty="0" smtClean="0"/>
              <a:t>只需要</a:t>
            </a:r>
            <a:r>
              <a:rPr lang="en-US" altLang="zh-CN" dirty="0" smtClean="0"/>
              <a:t>3 + 4 -1=6</a:t>
            </a:r>
            <a:r>
              <a:rPr lang="zh-CN" altLang="en-US" dirty="0" smtClean="0"/>
              <a:t>次乘法。</a:t>
            </a:r>
          </a:p>
          <a:p>
            <a:pPr lvl="1">
              <a:lnSpc>
                <a:spcPct val="110000"/>
              </a:lnSpc>
            </a:pPr>
            <a:endParaRPr lang="en-US" altLang="zh-CN" dirty="0" smtClean="0"/>
          </a:p>
          <a:p>
            <a:pPr lvl="1">
              <a:lnSpc>
                <a:spcPct val="110000"/>
              </a:lnSpc>
            </a:pPr>
            <a:r>
              <a:rPr lang="zh-CN" altLang="en-US" dirty="0" smtClean="0"/>
              <a:t>但是若给定</a:t>
            </a:r>
            <a:r>
              <a:rPr lang="en-US" altLang="zh-CN" dirty="0" smtClean="0"/>
              <a:t>p, g</a:t>
            </a:r>
            <a:r>
              <a:rPr lang="zh-CN" altLang="en-US" dirty="0" smtClean="0"/>
              <a:t>及</a:t>
            </a:r>
            <a:r>
              <a:rPr lang="en-US" altLang="zh-CN" dirty="0" smtClean="0"/>
              <a:t>y, </a:t>
            </a:r>
            <a:r>
              <a:rPr lang="zh-CN" altLang="en-US" dirty="0" smtClean="0"/>
              <a:t>求</a:t>
            </a:r>
            <a:r>
              <a:rPr lang="en-US" altLang="zh-CN" dirty="0" smtClean="0"/>
              <a:t>x</a:t>
            </a:r>
            <a:r>
              <a:rPr lang="zh-CN" altLang="en-US" dirty="0" smtClean="0"/>
              <a:t>，则为</a:t>
            </a:r>
            <a:r>
              <a:rPr lang="en-US" altLang="zh-CN" dirty="0" smtClean="0"/>
              <a:t>DLP</a:t>
            </a:r>
            <a:r>
              <a:rPr lang="zh-CN" altLang="en-US" dirty="0" smtClean="0"/>
              <a:t>问题。</a:t>
            </a:r>
            <a:endParaRPr lang="en-US" altLang="zh-CN" dirty="0" smtClean="0"/>
          </a:p>
          <a:p>
            <a:pPr lvl="2">
              <a:lnSpc>
                <a:spcPct val="110000"/>
              </a:lnSpc>
            </a:pPr>
            <a:r>
              <a:rPr lang="zh-CN" altLang="en-US" dirty="0" smtClean="0"/>
              <a:t>最快方法的难度阶为</a:t>
            </a:r>
            <a:r>
              <a:rPr lang="en-US" altLang="zh-CN" dirty="0" smtClean="0">
                <a:cs typeface="Times New Roman" pitchFamily="18" charset="0"/>
              </a:rPr>
              <a:t>L(p)=exp{(</a:t>
            </a:r>
            <a:r>
              <a:rPr lang="en-US" altLang="zh-CN" dirty="0" err="1" smtClean="0">
                <a:cs typeface="Times New Roman" pitchFamily="18" charset="0"/>
              </a:rPr>
              <a:t>ln</a:t>
            </a:r>
            <a:r>
              <a:rPr lang="zh-CN" altLang="en-US" dirty="0" smtClean="0">
                <a:cs typeface="Times New Roman" pitchFamily="18" charset="0"/>
              </a:rPr>
              <a:t> </a:t>
            </a:r>
            <a:r>
              <a:rPr lang="en-US" altLang="zh-CN" dirty="0" smtClean="0">
                <a:cs typeface="Times New Roman" pitchFamily="18" charset="0"/>
              </a:rPr>
              <a:t>p)</a:t>
            </a:r>
            <a:r>
              <a:rPr lang="en-US" altLang="zh-CN" baseline="30000" dirty="0" smtClean="0">
                <a:cs typeface="Times New Roman" pitchFamily="18" charset="0"/>
              </a:rPr>
              <a:t>1/3</a:t>
            </a:r>
            <a:r>
              <a:rPr lang="en-US" altLang="zh-CN" dirty="0" smtClean="0">
                <a:cs typeface="Times New Roman" pitchFamily="18" charset="0"/>
              </a:rPr>
              <a:t>(</a:t>
            </a:r>
            <a:r>
              <a:rPr lang="en-US" altLang="zh-CN" dirty="0" err="1" smtClean="0">
                <a:cs typeface="Times New Roman" pitchFamily="18" charset="0"/>
              </a:rPr>
              <a:t>ln</a:t>
            </a:r>
            <a:r>
              <a:rPr lang="en-US" altLang="zh-CN" dirty="0" smtClean="0">
                <a:cs typeface="Times New Roman" pitchFamily="18" charset="0"/>
              </a:rPr>
              <a:t>(</a:t>
            </a:r>
            <a:r>
              <a:rPr lang="en-US" altLang="zh-CN" dirty="0" err="1" smtClean="0">
                <a:cs typeface="Times New Roman" pitchFamily="18" charset="0"/>
              </a:rPr>
              <a:t>ln</a:t>
            </a:r>
            <a:r>
              <a:rPr lang="zh-CN" altLang="en-US" dirty="0" smtClean="0">
                <a:cs typeface="Times New Roman" pitchFamily="18" charset="0"/>
              </a:rPr>
              <a:t> </a:t>
            </a:r>
            <a:r>
              <a:rPr lang="en-US" altLang="zh-CN" dirty="0" smtClean="0">
                <a:cs typeface="Times New Roman" pitchFamily="18" charset="0"/>
              </a:rPr>
              <a:t>p))</a:t>
            </a:r>
            <a:r>
              <a:rPr lang="en-US" altLang="zh-CN" baseline="30000" dirty="0" smtClean="0">
                <a:cs typeface="Times New Roman" pitchFamily="18" charset="0"/>
              </a:rPr>
              <a:t>2/3</a:t>
            </a:r>
            <a:r>
              <a:rPr lang="en-US" altLang="zh-CN" dirty="0" smtClean="0">
                <a:cs typeface="Times New Roman" pitchFamily="18" charset="0"/>
              </a:rPr>
              <a:t>}</a:t>
            </a:r>
            <a:r>
              <a:rPr lang="zh-CN" altLang="en-US" dirty="0" smtClean="0">
                <a:cs typeface="Times New Roman" pitchFamily="18" charset="0"/>
              </a:rPr>
              <a:t>。</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0190343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64</a:t>
            </a:fld>
            <a:endParaRPr lang="en-US" altLang="zh-CN" dirty="0"/>
          </a:p>
        </p:txBody>
      </p:sp>
      <p:sp>
        <p:nvSpPr>
          <p:cNvPr id="8" name="内容占位符 2"/>
          <p:cNvSpPr txBox="1">
            <a:spLocks/>
          </p:cNvSpPr>
          <p:nvPr/>
        </p:nvSpPr>
        <p:spPr bwMode="auto">
          <a:xfrm>
            <a:off x="323528" y="357188"/>
            <a:ext cx="8472487"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v"/>
              <a:defRPr sz="2800">
                <a:solidFill>
                  <a:schemeClr val="tx1"/>
                </a:solidFill>
                <a:latin typeface="楷体" pitchFamily="49" charset="-122"/>
                <a:ea typeface="楷体" pitchFamily="49" charset="-122"/>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400">
                <a:solidFill>
                  <a:schemeClr val="tx1"/>
                </a:solidFill>
                <a:latin typeface="楷体" pitchFamily="49" charset="-122"/>
                <a:ea typeface="楷体" pitchFamily="49" charset="-122"/>
              </a:defRPr>
            </a:lvl2pPr>
            <a:lvl3pPr marL="1143000" indent="-228600" algn="l" rtl="0" eaLnBrk="0" fontAlgn="base" hangingPunct="0">
              <a:spcBef>
                <a:spcPct val="20000"/>
              </a:spcBef>
              <a:spcAft>
                <a:spcPct val="0"/>
              </a:spcAft>
              <a:buChar char="•"/>
              <a:defRPr sz="2000">
                <a:solidFill>
                  <a:schemeClr val="tx1"/>
                </a:solidFill>
                <a:latin typeface="楷体" pitchFamily="49" charset="-122"/>
                <a:ea typeface="楷体" pitchFamily="49" charset="-122"/>
              </a:defRPr>
            </a:lvl3pPr>
            <a:lvl4pPr marL="16002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4pPr>
            <a:lvl5pPr marL="2057400" indent="-228600" algn="l" rtl="0" eaLnBrk="0" fontAlgn="base" hangingPunct="0">
              <a:spcBef>
                <a:spcPct val="20000"/>
              </a:spcBef>
              <a:spcAft>
                <a:spcPct val="0"/>
              </a:spcAft>
              <a:buChar char="»"/>
              <a:defRPr>
                <a:solidFill>
                  <a:schemeClr val="tx1"/>
                </a:solidFill>
                <a:latin typeface="楷体" pitchFamily="49" charset="-122"/>
                <a:ea typeface="楷体" pitchFamily="49"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en-US" dirty="0" smtClean="0"/>
              <a:t>例：</a:t>
            </a:r>
            <a:r>
              <a:rPr lang="zh-CN" altLang="en-US" dirty="0"/>
              <a:t>模</a:t>
            </a:r>
            <a:r>
              <a:rPr lang="en-US" altLang="zh-CN" dirty="0" smtClean="0"/>
              <a:t>19</a:t>
            </a:r>
            <a:r>
              <a:rPr lang="zh-CN" altLang="en-US" dirty="0" smtClean="0"/>
              <a:t>的离散对数</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61031265"/>
              </p:ext>
            </p:extLst>
          </p:nvPr>
        </p:nvGraphicFramePr>
        <p:xfrm>
          <a:off x="455316" y="1700808"/>
          <a:ext cx="8208909" cy="2595880"/>
        </p:xfrm>
        <a:graphic>
          <a:graphicData uri="http://schemas.openxmlformats.org/drawingml/2006/table">
            <a:tbl>
              <a:tblPr firstRow="1" bandRow="1">
                <a:tableStyleId>{5C22544A-7EE6-4342-B048-85BDC9FD1C3A}</a:tableStyleId>
              </a:tblPr>
              <a:tblGrid>
                <a:gridCol w="1401525"/>
                <a:gridCol w="378188"/>
                <a:gridCol w="378188"/>
                <a:gridCol w="378188"/>
                <a:gridCol w="378188"/>
                <a:gridCol w="378188"/>
                <a:gridCol w="378188"/>
                <a:gridCol w="378188"/>
                <a:gridCol w="378188"/>
                <a:gridCol w="378188"/>
                <a:gridCol w="378188"/>
                <a:gridCol w="378188"/>
                <a:gridCol w="378188"/>
                <a:gridCol w="378188"/>
                <a:gridCol w="378188"/>
                <a:gridCol w="378188"/>
                <a:gridCol w="378188"/>
                <a:gridCol w="378188"/>
                <a:gridCol w="378188"/>
              </a:tblGrid>
              <a:tr h="370840">
                <a:tc>
                  <a:txBody>
                    <a:bodyPr/>
                    <a:lstStyle/>
                    <a:p>
                      <a:pPr algn="ctr"/>
                      <a:r>
                        <a:rPr lang="en-US" altLang="zh-CN" sz="1600" dirty="0" smtClean="0"/>
                        <a:t>a</a:t>
                      </a:r>
                      <a:endParaRPr lang="zh-CN" altLang="en-US" sz="1600" dirty="0"/>
                    </a:p>
                  </a:txBody>
                  <a:tcPr marL="45720" marR="45720" anchor="ctr"/>
                </a:tc>
                <a:tc>
                  <a:txBody>
                    <a:bodyPr/>
                    <a:lstStyle/>
                    <a:p>
                      <a:pPr algn="ctr"/>
                      <a:r>
                        <a:rPr lang="en-US" altLang="zh-CN" sz="1600" dirty="0" smtClean="0"/>
                        <a:t>1</a:t>
                      </a:r>
                      <a:endParaRPr lang="zh-CN" altLang="en-US" sz="1600" dirty="0"/>
                    </a:p>
                  </a:txBody>
                  <a:tcPr marL="45720" marR="45720" anchor="ctr"/>
                </a:tc>
                <a:tc>
                  <a:txBody>
                    <a:bodyPr/>
                    <a:lstStyle/>
                    <a:p>
                      <a:pPr algn="ctr"/>
                      <a:r>
                        <a:rPr lang="en-US" altLang="zh-CN" sz="1600" dirty="0" smtClean="0"/>
                        <a:t>2</a:t>
                      </a:r>
                      <a:endParaRPr lang="zh-CN" altLang="en-US" sz="1600" dirty="0"/>
                    </a:p>
                  </a:txBody>
                  <a:tcPr marL="45720" marR="45720" anchor="ctr"/>
                </a:tc>
                <a:tc>
                  <a:txBody>
                    <a:bodyPr/>
                    <a:lstStyle/>
                    <a:p>
                      <a:pPr algn="ctr"/>
                      <a:r>
                        <a:rPr lang="en-US" altLang="zh-CN" sz="1600" dirty="0" smtClean="0"/>
                        <a:t>3</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5</a:t>
                      </a:r>
                      <a:endParaRPr lang="zh-CN" altLang="en-US" sz="1600" dirty="0"/>
                    </a:p>
                  </a:txBody>
                  <a:tcPr marL="45720" marR="45720" anchor="ctr"/>
                </a:tc>
                <a:tc>
                  <a:txBody>
                    <a:bodyPr/>
                    <a:lstStyle/>
                    <a:p>
                      <a:pPr algn="ctr"/>
                      <a:r>
                        <a:rPr lang="en-US" altLang="zh-CN" sz="1600" dirty="0" smtClean="0"/>
                        <a:t>6</a:t>
                      </a:r>
                      <a:endParaRPr lang="zh-CN" altLang="en-US" sz="1600" dirty="0"/>
                    </a:p>
                  </a:txBody>
                  <a:tcPr marL="45720" marR="45720" anchor="ctr"/>
                </a:tc>
                <a:tc>
                  <a:txBody>
                    <a:bodyPr/>
                    <a:lstStyle/>
                    <a:p>
                      <a:pPr algn="ctr"/>
                      <a:r>
                        <a:rPr lang="en-US" altLang="zh-CN" sz="1600" dirty="0" smtClean="0"/>
                        <a:t>7</a:t>
                      </a:r>
                      <a:endParaRPr lang="zh-CN" altLang="en-US" sz="1600" dirty="0"/>
                    </a:p>
                  </a:txBody>
                  <a:tcPr marL="45720" marR="45720" anchor="ctr"/>
                </a:tc>
                <a:tc>
                  <a:txBody>
                    <a:bodyPr/>
                    <a:lstStyle/>
                    <a:p>
                      <a:pPr algn="ctr"/>
                      <a:r>
                        <a:rPr lang="en-US" altLang="zh-CN" sz="1600" dirty="0" smtClean="0"/>
                        <a:t>8</a:t>
                      </a:r>
                      <a:endParaRPr lang="zh-CN" altLang="en-US" sz="1600" dirty="0"/>
                    </a:p>
                  </a:txBody>
                  <a:tcPr marL="45720" marR="45720" anchor="ctr"/>
                </a:tc>
                <a:tc>
                  <a:txBody>
                    <a:bodyPr/>
                    <a:lstStyle/>
                    <a:p>
                      <a:pPr algn="ctr"/>
                      <a:r>
                        <a:rPr lang="en-US" altLang="zh-CN" sz="1600" dirty="0" smtClean="0"/>
                        <a:t>9</a:t>
                      </a:r>
                      <a:endParaRPr lang="zh-CN" altLang="en-US" sz="1600" dirty="0"/>
                    </a:p>
                  </a:txBody>
                  <a:tcPr marL="45720" marR="45720" anchor="ctr"/>
                </a:tc>
                <a:tc>
                  <a:txBody>
                    <a:bodyPr/>
                    <a:lstStyle/>
                    <a:p>
                      <a:pPr algn="ctr"/>
                      <a:r>
                        <a:rPr lang="en-US" altLang="zh-CN" sz="1600" dirty="0" smtClean="0"/>
                        <a:t>10</a:t>
                      </a:r>
                      <a:endParaRPr lang="zh-CN" altLang="en-US" sz="1600" dirty="0"/>
                    </a:p>
                  </a:txBody>
                  <a:tcPr marL="45720" marR="45720" anchor="ctr"/>
                </a:tc>
                <a:tc>
                  <a:txBody>
                    <a:bodyPr/>
                    <a:lstStyle/>
                    <a:p>
                      <a:pPr algn="ctr"/>
                      <a:r>
                        <a:rPr lang="en-US" altLang="zh-CN" sz="1600" dirty="0" smtClean="0"/>
                        <a:t>11</a:t>
                      </a:r>
                      <a:endParaRPr lang="zh-CN" altLang="en-US" sz="1600" dirty="0"/>
                    </a:p>
                  </a:txBody>
                  <a:tcPr marL="45720" marR="45720" anchor="ctr"/>
                </a:tc>
                <a:tc>
                  <a:txBody>
                    <a:bodyPr/>
                    <a:lstStyle/>
                    <a:p>
                      <a:pPr algn="ctr"/>
                      <a:r>
                        <a:rPr lang="en-US" altLang="zh-CN" sz="1600" dirty="0" smtClean="0"/>
                        <a:t>12</a:t>
                      </a:r>
                      <a:endParaRPr lang="zh-CN" altLang="en-US" sz="1600" dirty="0"/>
                    </a:p>
                  </a:txBody>
                  <a:tcPr marL="45720" marR="45720" anchor="ctr"/>
                </a:tc>
                <a:tc>
                  <a:txBody>
                    <a:bodyPr/>
                    <a:lstStyle/>
                    <a:p>
                      <a:pPr algn="ctr"/>
                      <a:r>
                        <a:rPr lang="en-US" altLang="zh-CN" sz="1600" dirty="0" smtClean="0"/>
                        <a:t>13</a:t>
                      </a:r>
                      <a:endParaRPr lang="zh-CN" altLang="en-US" sz="1600" dirty="0"/>
                    </a:p>
                  </a:txBody>
                  <a:tcPr marL="45720" marR="45720" anchor="ctr"/>
                </a:tc>
                <a:tc>
                  <a:txBody>
                    <a:bodyPr/>
                    <a:lstStyle/>
                    <a:p>
                      <a:pPr algn="ctr"/>
                      <a:r>
                        <a:rPr lang="en-US" altLang="zh-CN" sz="1600" dirty="0" smtClean="0"/>
                        <a:t>14</a:t>
                      </a:r>
                      <a:endParaRPr lang="zh-CN" altLang="en-US" sz="1600" dirty="0"/>
                    </a:p>
                  </a:txBody>
                  <a:tcPr marL="45720" marR="45720" anchor="ctr"/>
                </a:tc>
                <a:tc>
                  <a:txBody>
                    <a:bodyPr/>
                    <a:lstStyle/>
                    <a:p>
                      <a:pPr algn="ctr"/>
                      <a:r>
                        <a:rPr lang="en-US" altLang="zh-CN" sz="1600" dirty="0" smtClean="0"/>
                        <a:t>15</a:t>
                      </a:r>
                      <a:endParaRPr lang="zh-CN" altLang="en-US" sz="1600" dirty="0"/>
                    </a:p>
                  </a:txBody>
                  <a:tcPr marL="45720" marR="45720" anchor="ctr"/>
                </a:tc>
                <a:tc>
                  <a:txBody>
                    <a:bodyPr/>
                    <a:lstStyle/>
                    <a:p>
                      <a:pPr algn="ctr"/>
                      <a:r>
                        <a:rPr lang="en-US" altLang="zh-CN" sz="1600" dirty="0" smtClean="0"/>
                        <a:t>16</a:t>
                      </a:r>
                      <a:endParaRPr lang="zh-CN" altLang="en-US" sz="1600" dirty="0"/>
                    </a:p>
                  </a:txBody>
                  <a:tcPr marL="45720" marR="45720" anchor="ctr"/>
                </a:tc>
                <a:tc>
                  <a:txBody>
                    <a:bodyPr/>
                    <a:lstStyle/>
                    <a:p>
                      <a:pPr algn="ctr"/>
                      <a:r>
                        <a:rPr lang="en-US" altLang="zh-CN" sz="1600" dirty="0" smtClean="0"/>
                        <a:t>17</a:t>
                      </a:r>
                      <a:endParaRPr lang="zh-CN" altLang="en-US" sz="1600" dirty="0"/>
                    </a:p>
                  </a:txBody>
                  <a:tcPr marL="45720" marR="45720" anchor="ctr"/>
                </a:tc>
                <a:tc>
                  <a:txBody>
                    <a:bodyPr/>
                    <a:lstStyle/>
                    <a:p>
                      <a:pPr algn="ctr"/>
                      <a:r>
                        <a:rPr lang="en-US" altLang="zh-CN" sz="1600" dirty="0" smtClean="0"/>
                        <a:t>18</a:t>
                      </a:r>
                      <a:endParaRPr lang="zh-CN" altLang="en-US" sz="1600" dirty="0"/>
                    </a:p>
                  </a:txBody>
                  <a:tcPr marL="45720" marR="45720" anchor="ctr"/>
                </a:tc>
              </a:tr>
              <a:tr h="370840">
                <a:tc>
                  <a:txBody>
                    <a:bodyPr/>
                    <a:lstStyle/>
                    <a:p>
                      <a:r>
                        <a:rPr lang="en-US" altLang="zh-CN" sz="1600" dirty="0" smtClean="0"/>
                        <a:t>log</a:t>
                      </a:r>
                      <a:r>
                        <a:rPr lang="en-US" altLang="zh-CN" sz="1600" baseline="-25000" dirty="0" smtClean="0"/>
                        <a:t>2</a:t>
                      </a:r>
                      <a:r>
                        <a:rPr lang="en-US" altLang="zh-CN" sz="1600" dirty="0" smtClean="0"/>
                        <a:t>a mod 19</a:t>
                      </a:r>
                      <a:endParaRPr lang="zh-CN" altLang="en-US" sz="1600" dirty="0"/>
                    </a:p>
                  </a:txBody>
                  <a:tcPr marL="45720" marR="45720" anchor="ctr"/>
                </a:tc>
                <a:tc>
                  <a:txBody>
                    <a:bodyPr/>
                    <a:lstStyle/>
                    <a:p>
                      <a:pPr algn="ctr"/>
                      <a:r>
                        <a:rPr lang="en-US" altLang="zh-CN" sz="1600" dirty="0" smtClean="0"/>
                        <a:t>18</a:t>
                      </a:r>
                      <a:endParaRPr lang="zh-CN" altLang="en-US" sz="1600" dirty="0"/>
                    </a:p>
                  </a:txBody>
                  <a:tcPr marL="45720" marR="45720" anchor="ctr"/>
                </a:tc>
                <a:tc>
                  <a:txBody>
                    <a:bodyPr/>
                    <a:lstStyle/>
                    <a:p>
                      <a:pPr algn="ctr"/>
                      <a:r>
                        <a:rPr lang="en-US" altLang="zh-CN" sz="1600" dirty="0" smtClean="0"/>
                        <a:t>1</a:t>
                      </a:r>
                      <a:endParaRPr lang="zh-CN" altLang="en-US" sz="1600" dirty="0"/>
                    </a:p>
                  </a:txBody>
                  <a:tcPr marL="45720" marR="45720" anchor="ctr"/>
                </a:tc>
                <a:tc>
                  <a:txBody>
                    <a:bodyPr/>
                    <a:lstStyle/>
                    <a:p>
                      <a:pPr algn="ctr"/>
                      <a:r>
                        <a:rPr lang="en-US" altLang="zh-CN" sz="1600" dirty="0" smtClean="0"/>
                        <a:t>13</a:t>
                      </a:r>
                      <a:endParaRPr lang="zh-CN" altLang="en-US" sz="1600" dirty="0"/>
                    </a:p>
                  </a:txBody>
                  <a:tcPr marL="45720" marR="45720" anchor="ctr"/>
                </a:tc>
                <a:tc>
                  <a:txBody>
                    <a:bodyPr/>
                    <a:lstStyle/>
                    <a:p>
                      <a:pPr algn="ctr"/>
                      <a:r>
                        <a:rPr lang="en-US" altLang="zh-CN" sz="1600" dirty="0" smtClean="0"/>
                        <a:t>2</a:t>
                      </a:r>
                      <a:endParaRPr lang="zh-CN" altLang="en-US" sz="1600" dirty="0"/>
                    </a:p>
                  </a:txBody>
                  <a:tcPr marL="45720" marR="45720" anchor="ctr"/>
                </a:tc>
                <a:tc>
                  <a:txBody>
                    <a:bodyPr/>
                    <a:lstStyle/>
                    <a:p>
                      <a:pPr algn="ctr"/>
                      <a:r>
                        <a:rPr lang="en-US" altLang="zh-CN" sz="1600" dirty="0" smtClean="0"/>
                        <a:t>16</a:t>
                      </a:r>
                      <a:endParaRPr lang="zh-CN" altLang="en-US" sz="1600" dirty="0"/>
                    </a:p>
                  </a:txBody>
                  <a:tcPr marL="45720" marR="45720" anchor="ctr"/>
                </a:tc>
                <a:tc>
                  <a:txBody>
                    <a:bodyPr/>
                    <a:lstStyle/>
                    <a:p>
                      <a:pPr algn="ctr"/>
                      <a:r>
                        <a:rPr lang="en-US" altLang="zh-CN" sz="1600" dirty="0" smtClean="0"/>
                        <a:t>14</a:t>
                      </a:r>
                      <a:endParaRPr lang="zh-CN" altLang="en-US" sz="1600" dirty="0"/>
                    </a:p>
                  </a:txBody>
                  <a:tcPr marL="45720" marR="45720" anchor="ctr"/>
                </a:tc>
                <a:tc>
                  <a:txBody>
                    <a:bodyPr/>
                    <a:lstStyle/>
                    <a:p>
                      <a:pPr algn="ctr"/>
                      <a:r>
                        <a:rPr lang="en-US" altLang="zh-CN" sz="1600" dirty="0" smtClean="0"/>
                        <a:t>6</a:t>
                      </a:r>
                      <a:endParaRPr lang="zh-CN" altLang="en-US" sz="1600" dirty="0"/>
                    </a:p>
                  </a:txBody>
                  <a:tcPr marL="45720" marR="45720" anchor="ctr"/>
                </a:tc>
                <a:tc>
                  <a:txBody>
                    <a:bodyPr/>
                    <a:lstStyle/>
                    <a:p>
                      <a:pPr algn="ctr"/>
                      <a:r>
                        <a:rPr lang="en-US" altLang="zh-CN" sz="1600" dirty="0" smtClean="0"/>
                        <a:t>3</a:t>
                      </a:r>
                      <a:endParaRPr lang="zh-CN" altLang="en-US" sz="1600" dirty="0"/>
                    </a:p>
                  </a:txBody>
                  <a:tcPr marL="45720" marR="45720" anchor="ctr"/>
                </a:tc>
                <a:tc>
                  <a:txBody>
                    <a:bodyPr/>
                    <a:lstStyle/>
                    <a:p>
                      <a:pPr algn="ctr"/>
                      <a:r>
                        <a:rPr lang="en-US" altLang="zh-CN" sz="1600" dirty="0" smtClean="0"/>
                        <a:t>8</a:t>
                      </a:r>
                      <a:endParaRPr lang="zh-CN" altLang="en-US" sz="1600" dirty="0"/>
                    </a:p>
                  </a:txBody>
                  <a:tcPr marL="45720" marR="45720" anchor="ctr"/>
                </a:tc>
                <a:tc>
                  <a:txBody>
                    <a:bodyPr/>
                    <a:lstStyle/>
                    <a:p>
                      <a:pPr algn="ctr"/>
                      <a:r>
                        <a:rPr lang="en-US" altLang="zh-CN" sz="1600" dirty="0" smtClean="0"/>
                        <a:t>17</a:t>
                      </a:r>
                      <a:endParaRPr lang="zh-CN" altLang="en-US" sz="1600" dirty="0"/>
                    </a:p>
                  </a:txBody>
                  <a:tcPr marL="45720" marR="45720" anchor="ctr"/>
                </a:tc>
                <a:tc>
                  <a:txBody>
                    <a:bodyPr/>
                    <a:lstStyle/>
                    <a:p>
                      <a:pPr algn="ctr"/>
                      <a:r>
                        <a:rPr lang="en-US" altLang="zh-CN" sz="1600" dirty="0" smtClean="0"/>
                        <a:t>12</a:t>
                      </a:r>
                      <a:endParaRPr lang="zh-CN" altLang="en-US" sz="1600" dirty="0"/>
                    </a:p>
                  </a:txBody>
                  <a:tcPr marL="45720" marR="45720" anchor="ctr"/>
                </a:tc>
                <a:tc>
                  <a:txBody>
                    <a:bodyPr/>
                    <a:lstStyle/>
                    <a:p>
                      <a:pPr algn="ctr"/>
                      <a:r>
                        <a:rPr lang="en-US" altLang="zh-CN" sz="1600" dirty="0" smtClean="0"/>
                        <a:t>15</a:t>
                      </a:r>
                      <a:endParaRPr lang="zh-CN" altLang="en-US" sz="1600" dirty="0"/>
                    </a:p>
                  </a:txBody>
                  <a:tcPr marL="45720" marR="45720" anchor="ctr"/>
                </a:tc>
                <a:tc>
                  <a:txBody>
                    <a:bodyPr/>
                    <a:lstStyle/>
                    <a:p>
                      <a:pPr algn="ctr"/>
                      <a:r>
                        <a:rPr lang="en-US" altLang="zh-CN" sz="1600" dirty="0" smtClean="0"/>
                        <a:t>5</a:t>
                      </a:r>
                      <a:endParaRPr lang="zh-CN" altLang="en-US" sz="1600" dirty="0"/>
                    </a:p>
                  </a:txBody>
                  <a:tcPr marL="45720" marR="45720" anchor="ctr"/>
                </a:tc>
                <a:tc>
                  <a:txBody>
                    <a:bodyPr/>
                    <a:lstStyle/>
                    <a:p>
                      <a:pPr algn="ctr"/>
                      <a:r>
                        <a:rPr lang="en-US" altLang="zh-CN" sz="1600" dirty="0" smtClean="0"/>
                        <a:t>7</a:t>
                      </a:r>
                      <a:endParaRPr lang="zh-CN" altLang="en-US" sz="1600" dirty="0"/>
                    </a:p>
                  </a:txBody>
                  <a:tcPr marL="45720" marR="45720" anchor="ctr"/>
                </a:tc>
                <a:tc>
                  <a:txBody>
                    <a:bodyPr/>
                    <a:lstStyle/>
                    <a:p>
                      <a:pPr algn="ctr"/>
                      <a:r>
                        <a:rPr lang="en-US" altLang="zh-CN" sz="1600" dirty="0" smtClean="0"/>
                        <a:t>11</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10</a:t>
                      </a:r>
                      <a:endParaRPr lang="zh-CN" altLang="en-US" sz="1600" dirty="0"/>
                    </a:p>
                  </a:txBody>
                  <a:tcPr marL="45720" marR="45720" anchor="ctr"/>
                </a:tc>
                <a:tc>
                  <a:txBody>
                    <a:bodyPr/>
                    <a:lstStyle/>
                    <a:p>
                      <a:pPr algn="ctr"/>
                      <a:r>
                        <a:rPr lang="en-US" altLang="zh-CN" sz="1600" dirty="0" smtClean="0"/>
                        <a:t>9</a:t>
                      </a:r>
                      <a:endParaRPr lang="zh-CN" altLang="en-US" sz="1600" dirty="0"/>
                    </a:p>
                  </a:txBody>
                  <a:tcPr marL="45720" marR="45720" anchor="ctr"/>
                </a:tc>
              </a:tr>
              <a:tr h="370840">
                <a:tc>
                  <a:txBody>
                    <a:bodyPr/>
                    <a:lstStyle/>
                    <a:p>
                      <a:r>
                        <a:rPr lang="en-US" altLang="zh-CN" sz="1600" dirty="0" smtClean="0"/>
                        <a:t>log</a:t>
                      </a:r>
                      <a:r>
                        <a:rPr lang="en-US" altLang="zh-CN" sz="1600" baseline="-25000" dirty="0" smtClean="0"/>
                        <a:t>3</a:t>
                      </a:r>
                      <a:r>
                        <a:rPr lang="en-US" altLang="zh-CN" sz="1600" dirty="0" smtClean="0"/>
                        <a:t>a mod 19</a:t>
                      </a:r>
                      <a:endParaRPr lang="zh-CN" altLang="en-US" sz="1600" dirty="0"/>
                    </a:p>
                  </a:txBody>
                  <a:tcPr marL="45720" marR="45720" anchor="ctr"/>
                </a:tc>
                <a:tc>
                  <a:txBody>
                    <a:bodyPr/>
                    <a:lstStyle/>
                    <a:p>
                      <a:pPr algn="ctr"/>
                      <a:r>
                        <a:rPr lang="en-US" altLang="zh-CN" sz="1600" dirty="0" smtClean="0"/>
                        <a:t>18</a:t>
                      </a:r>
                      <a:endParaRPr lang="zh-CN" altLang="en-US" sz="1600" dirty="0"/>
                    </a:p>
                  </a:txBody>
                  <a:tcPr marL="45720" marR="45720" anchor="ctr"/>
                </a:tc>
                <a:tc>
                  <a:txBody>
                    <a:bodyPr/>
                    <a:lstStyle/>
                    <a:p>
                      <a:pPr algn="ctr"/>
                      <a:r>
                        <a:rPr lang="en-US" altLang="zh-CN" sz="1600" dirty="0" smtClean="0"/>
                        <a:t>7</a:t>
                      </a:r>
                      <a:endParaRPr lang="zh-CN" altLang="en-US" sz="1600" dirty="0"/>
                    </a:p>
                  </a:txBody>
                  <a:tcPr marL="45720" marR="45720" anchor="ctr"/>
                </a:tc>
                <a:tc>
                  <a:txBody>
                    <a:bodyPr/>
                    <a:lstStyle/>
                    <a:p>
                      <a:pPr algn="ctr"/>
                      <a:r>
                        <a:rPr lang="en-US" altLang="zh-CN" sz="1600" dirty="0" smtClean="0"/>
                        <a:t>1</a:t>
                      </a:r>
                      <a:endParaRPr lang="zh-CN" altLang="en-US" sz="1600" dirty="0"/>
                    </a:p>
                  </a:txBody>
                  <a:tcPr marL="45720" marR="45720" anchor="ctr"/>
                </a:tc>
                <a:tc>
                  <a:txBody>
                    <a:bodyPr/>
                    <a:lstStyle/>
                    <a:p>
                      <a:pPr algn="ctr"/>
                      <a:r>
                        <a:rPr lang="en-US" altLang="zh-CN" sz="1600" dirty="0" smtClean="0"/>
                        <a:t>14</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8</a:t>
                      </a:r>
                      <a:endParaRPr lang="zh-CN" altLang="en-US" sz="1600" dirty="0"/>
                    </a:p>
                  </a:txBody>
                  <a:tcPr marL="45720" marR="45720" anchor="ctr"/>
                </a:tc>
                <a:tc>
                  <a:txBody>
                    <a:bodyPr/>
                    <a:lstStyle/>
                    <a:p>
                      <a:pPr algn="ctr"/>
                      <a:r>
                        <a:rPr lang="en-US" altLang="zh-CN" sz="1600" dirty="0" smtClean="0"/>
                        <a:t>6</a:t>
                      </a:r>
                      <a:endParaRPr lang="zh-CN" altLang="en-US" sz="1600" dirty="0"/>
                    </a:p>
                  </a:txBody>
                  <a:tcPr marL="45720" marR="45720" anchor="ctr"/>
                </a:tc>
                <a:tc>
                  <a:txBody>
                    <a:bodyPr/>
                    <a:lstStyle/>
                    <a:p>
                      <a:pPr algn="ctr"/>
                      <a:r>
                        <a:rPr lang="en-US" altLang="zh-CN" sz="1600" dirty="0" smtClean="0"/>
                        <a:t>3</a:t>
                      </a:r>
                      <a:endParaRPr lang="zh-CN" altLang="en-US" sz="1600" dirty="0"/>
                    </a:p>
                  </a:txBody>
                  <a:tcPr marL="45720" marR="45720" anchor="ctr"/>
                </a:tc>
                <a:tc>
                  <a:txBody>
                    <a:bodyPr/>
                    <a:lstStyle/>
                    <a:p>
                      <a:pPr algn="ctr"/>
                      <a:r>
                        <a:rPr lang="en-US" altLang="zh-CN" sz="1600" dirty="0" smtClean="0"/>
                        <a:t>2</a:t>
                      </a:r>
                      <a:endParaRPr lang="zh-CN" altLang="en-US" sz="1600" dirty="0"/>
                    </a:p>
                  </a:txBody>
                  <a:tcPr marL="45720" marR="45720" anchor="ctr"/>
                </a:tc>
                <a:tc>
                  <a:txBody>
                    <a:bodyPr/>
                    <a:lstStyle/>
                    <a:p>
                      <a:pPr algn="ctr"/>
                      <a:r>
                        <a:rPr lang="en-US" altLang="zh-CN" sz="1600" dirty="0" smtClean="0"/>
                        <a:t>11</a:t>
                      </a:r>
                      <a:endParaRPr lang="zh-CN" altLang="en-US" sz="1600" dirty="0"/>
                    </a:p>
                  </a:txBody>
                  <a:tcPr marL="45720" marR="45720" anchor="ctr"/>
                </a:tc>
                <a:tc>
                  <a:txBody>
                    <a:bodyPr/>
                    <a:lstStyle/>
                    <a:p>
                      <a:pPr algn="ctr"/>
                      <a:r>
                        <a:rPr lang="en-US" altLang="zh-CN" sz="1600" dirty="0" smtClean="0"/>
                        <a:t>12</a:t>
                      </a:r>
                      <a:endParaRPr lang="zh-CN" altLang="en-US" sz="1600" dirty="0"/>
                    </a:p>
                  </a:txBody>
                  <a:tcPr marL="45720" marR="45720" anchor="ctr"/>
                </a:tc>
                <a:tc>
                  <a:txBody>
                    <a:bodyPr/>
                    <a:lstStyle/>
                    <a:p>
                      <a:pPr algn="ctr"/>
                      <a:r>
                        <a:rPr lang="en-US" altLang="zh-CN" sz="1600" dirty="0" smtClean="0"/>
                        <a:t>15</a:t>
                      </a:r>
                      <a:endParaRPr lang="zh-CN" altLang="en-US" sz="1600" dirty="0"/>
                    </a:p>
                  </a:txBody>
                  <a:tcPr marL="45720" marR="45720" anchor="ctr"/>
                </a:tc>
                <a:tc>
                  <a:txBody>
                    <a:bodyPr/>
                    <a:lstStyle/>
                    <a:p>
                      <a:pPr algn="ctr"/>
                      <a:r>
                        <a:rPr lang="en-US" altLang="zh-CN" sz="1600" dirty="0" smtClean="0"/>
                        <a:t>17</a:t>
                      </a:r>
                      <a:endParaRPr lang="zh-CN" altLang="en-US" sz="1600" dirty="0"/>
                    </a:p>
                  </a:txBody>
                  <a:tcPr marL="45720" marR="45720" anchor="ctr"/>
                </a:tc>
                <a:tc>
                  <a:txBody>
                    <a:bodyPr/>
                    <a:lstStyle/>
                    <a:p>
                      <a:pPr algn="ctr"/>
                      <a:r>
                        <a:rPr lang="en-US" altLang="zh-CN" sz="1600" dirty="0" smtClean="0"/>
                        <a:t>13</a:t>
                      </a:r>
                      <a:endParaRPr lang="zh-CN" altLang="en-US" sz="1600" dirty="0"/>
                    </a:p>
                  </a:txBody>
                  <a:tcPr marL="45720" marR="45720" anchor="ctr"/>
                </a:tc>
                <a:tc>
                  <a:txBody>
                    <a:bodyPr/>
                    <a:lstStyle/>
                    <a:p>
                      <a:pPr algn="ctr"/>
                      <a:r>
                        <a:rPr lang="en-US" altLang="zh-CN" sz="1600" dirty="0" smtClean="0"/>
                        <a:t>5</a:t>
                      </a:r>
                      <a:endParaRPr lang="zh-CN" altLang="en-US" sz="1600" dirty="0"/>
                    </a:p>
                  </a:txBody>
                  <a:tcPr marL="45720" marR="45720" anchor="ctr"/>
                </a:tc>
                <a:tc>
                  <a:txBody>
                    <a:bodyPr/>
                    <a:lstStyle/>
                    <a:p>
                      <a:pPr algn="ctr"/>
                      <a:r>
                        <a:rPr lang="en-US" altLang="zh-CN" sz="1600" dirty="0" smtClean="0"/>
                        <a:t>10</a:t>
                      </a:r>
                      <a:endParaRPr lang="zh-CN" altLang="en-US" sz="1600" dirty="0"/>
                    </a:p>
                  </a:txBody>
                  <a:tcPr marL="45720" marR="45720" anchor="ctr"/>
                </a:tc>
                <a:tc>
                  <a:txBody>
                    <a:bodyPr/>
                    <a:lstStyle/>
                    <a:p>
                      <a:pPr algn="ctr"/>
                      <a:r>
                        <a:rPr lang="en-US" altLang="zh-CN" sz="1600" dirty="0" smtClean="0"/>
                        <a:t>16</a:t>
                      </a:r>
                      <a:endParaRPr lang="zh-CN" altLang="en-US" sz="1600" dirty="0"/>
                    </a:p>
                  </a:txBody>
                  <a:tcPr marL="45720" marR="45720" anchor="ctr"/>
                </a:tc>
                <a:tc>
                  <a:txBody>
                    <a:bodyPr/>
                    <a:lstStyle/>
                    <a:p>
                      <a:pPr algn="ctr"/>
                      <a:r>
                        <a:rPr lang="en-US" altLang="zh-CN" sz="1600" dirty="0" smtClean="0"/>
                        <a:t>9</a:t>
                      </a:r>
                      <a:endParaRPr lang="zh-CN" altLang="en-US" sz="1600" dirty="0"/>
                    </a:p>
                  </a:txBody>
                  <a:tcPr marL="45720" marR="45720" anchor="ctr"/>
                </a:tc>
              </a:tr>
              <a:tr h="370840">
                <a:tc>
                  <a:txBody>
                    <a:bodyPr/>
                    <a:lstStyle/>
                    <a:p>
                      <a:r>
                        <a:rPr lang="en-US" altLang="zh-CN" sz="1600" dirty="0" smtClean="0"/>
                        <a:t>log</a:t>
                      </a:r>
                      <a:r>
                        <a:rPr lang="en-US" altLang="zh-CN" sz="1600" baseline="-25000" dirty="0" smtClean="0"/>
                        <a:t>10</a:t>
                      </a:r>
                      <a:r>
                        <a:rPr lang="en-US" altLang="zh-CN" sz="1600" dirty="0" smtClean="0"/>
                        <a:t>a mod 19</a:t>
                      </a:r>
                      <a:endParaRPr lang="zh-CN" altLang="en-US" sz="1600" dirty="0"/>
                    </a:p>
                  </a:txBody>
                  <a:tcPr marL="45720" marR="45720" anchor="ctr"/>
                </a:tc>
                <a:tc>
                  <a:txBody>
                    <a:bodyPr/>
                    <a:lstStyle/>
                    <a:p>
                      <a:pPr algn="ctr"/>
                      <a:r>
                        <a:rPr lang="en-US" altLang="zh-CN" sz="1600" dirty="0" smtClean="0"/>
                        <a:t>18</a:t>
                      </a:r>
                      <a:endParaRPr lang="zh-CN" altLang="en-US" sz="1600" dirty="0"/>
                    </a:p>
                  </a:txBody>
                  <a:tcPr marL="45720" marR="45720" anchor="ctr"/>
                </a:tc>
                <a:tc>
                  <a:txBody>
                    <a:bodyPr/>
                    <a:lstStyle/>
                    <a:p>
                      <a:pPr algn="ctr"/>
                      <a:r>
                        <a:rPr lang="en-US" altLang="zh-CN" sz="1600" dirty="0" smtClean="0"/>
                        <a:t>17</a:t>
                      </a:r>
                      <a:endParaRPr lang="zh-CN" altLang="en-US" sz="1600" dirty="0"/>
                    </a:p>
                  </a:txBody>
                  <a:tcPr marL="45720" marR="45720" anchor="ctr"/>
                </a:tc>
                <a:tc>
                  <a:txBody>
                    <a:bodyPr/>
                    <a:lstStyle/>
                    <a:p>
                      <a:pPr algn="ctr"/>
                      <a:r>
                        <a:rPr lang="en-US" altLang="zh-CN" sz="1600" dirty="0" smtClean="0"/>
                        <a:t>5</a:t>
                      </a:r>
                      <a:endParaRPr lang="zh-CN" altLang="en-US" sz="1600" dirty="0"/>
                    </a:p>
                  </a:txBody>
                  <a:tcPr marL="45720" marR="45720" anchor="ctr"/>
                </a:tc>
                <a:tc>
                  <a:txBody>
                    <a:bodyPr/>
                    <a:lstStyle/>
                    <a:p>
                      <a:pPr algn="ctr"/>
                      <a:r>
                        <a:rPr lang="en-US" altLang="zh-CN" sz="1600" dirty="0" smtClean="0"/>
                        <a:t>16</a:t>
                      </a:r>
                      <a:endParaRPr lang="zh-CN" altLang="en-US" sz="1600" dirty="0"/>
                    </a:p>
                  </a:txBody>
                  <a:tcPr marL="45720" marR="45720" anchor="ctr"/>
                </a:tc>
                <a:tc>
                  <a:txBody>
                    <a:bodyPr/>
                    <a:lstStyle/>
                    <a:p>
                      <a:pPr algn="ctr"/>
                      <a:r>
                        <a:rPr lang="en-US" altLang="zh-CN" sz="1600" dirty="0" smtClean="0"/>
                        <a:t>2</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12</a:t>
                      </a:r>
                      <a:endParaRPr lang="zh-CN" altLang="en-US" sz="1600" dirty="0"/>
                    </a:p>
                  </a:txBody>
                  <a:tcPr marL="45720" marR="45720" anchor="ctr"/>
                </a:tc>
                <a:tc>
                  <a:txBody>
                    <a:bodyPr/>
                    <a:lstStyle/>
                    <a:p>
                      <a:pPr algn="ctr"/>
                      <a:r>
                        <a:rPr lang="en-US" altLang="zh-CN" sz="1600" dirty="0" smtClean="0"/>
                        <a:t>15</a:t>
                      </a:r>
                      <a:endParaRPr lang="zh-CN" altLang="en-US" sz="1600" dirty="0"/>
                    </a:p>
                  </a:txBody>
                  <a:tcPr marL="45720" marR="45720" anchor="ctr"/>
                </a:tc>
                <a:tc>
                  <a:txBody>
                    <a:bodyPr/>
                    <a:lstStyle/>
                    <a:p>
                      <a:pPr algn="ctr"/>
                      <a:r>
                        <a:rPr lang="en-US" altLang="zh-CN" sz="1600" dirty="0" smtClean="0"/>
                        <a:t>10</a:t>
                      </a:r>
                      <a:endParaRPr lang="zh-CN" altLang="en-US" sz="1600" dirty="0"/>
                    </a:p>
                  </a:txBody>
                  <a:tcPr marL="45720" marR="45720" anchor="ctr"/>
                </a:tc>
                <a:tc>
                  <a:txBody>
                    <a:bodyPr/>
                    <a:lstStyle/>
                    <a:p>
                      <a:pPr algn="ctr"/>
                      <a:r>
                        <a:rPr lang="en-US" altLang="zh-CN" sz="1600" dirty="0" smtClean="0"/>
                        <a:t>1</a:t>
                      </a:r>
                      <a:endParaRPr lang="zh-CN" altLang="en-US" sz="1600" dirty="0"/>
                    </a:p>
                  </a:txBody>
                  <a:tcPr marL="45720" marR="45720" anchor="ctr"/>
                </a:tc>
                <a:tc>
                  <a:txBody>
                    <a:bodyPr/>
                    <a:lstStyle/>
                    <a:p>
                      <a:pPr algn="ctr"/>
                      <a:r>
                        <a:rPr lang="en-US" altLang="zh-CN" sz="1600" dirty="0" smtClean="0"/>
                        <a:t>6</a:t>
                      </a:r>
                      <a:endParaRPr lang="zh-CN" altLang="en-US" sz="1600" dirty="0"/>
                    </a:p>
                  </a:txBody>
                  <a:tcPr marL="45720" marR="45720" anchor="ctr"/>
                </a:tc>
                <a:tc>
                  <a:txBody>
                    <a:bodyPr/>
                    <a:lstStyle/>
                    <a:p>
                      <a:pPr algn="ctr"/>
                      <a:r>
                        <a:rPr lang="en-US" altLang="zh-CN" sz="1600" dirty="0" smtClean="0"/>
                        <a:t>3</a:t>
                      </a:r>
                      <a:endParaRPr lang="zh-CN" altLang="en-US" sz="1600" dirty="0"/>
                    </a:p>
                  </a:txBody>
                  <a:tcPr marL="45720" marR="45720" anchor="ctr"/>
                </a:tc>
                <a:tc>
                  <a:txBody>
                    <a:bodyPr/>
                    <a:lstStyle/>
                    <a:p>
                      <a:pPr algn="ctr"/>
                      <a:r>
                        <a:rPr lang="en-US" altLang="zh-CN" sz="1600" dirty="0" smtClean="0"/>
                        <a:t>13</a:t>
                      </a:r>
                      <a:endParaRPr lang="zh-CN" altLang="en-US" sz="1600" dirty="0"/>
                    </a:p>
                  </a:txBody>
                  <a:tcPr marL="45720" marR="45720" anchor="ctr"/>
                </a:tc>
                <a:tc>
                  <a:txBody>
                    <a:bodyPr/>
                    <a:lstStyle/>
                    <a:p>
                      <a:pPr algn="ctr"/>
                      <a:r>
                        <a:rPr lang="en-US" altLang="zh-CN" sz="1600" dirty="0" smtClean="0"/>
                        <a:t>11</a:t>
                      </a:r>
                      <a:endParaRPr lang="zh-CN" altLang="en-US" sz="1600" dirty="0"/>
                    </a:p>
                  </a:txBody>
                  <a:tcPr marL="45720" marR="45720" anchor="ctr"/>
                </a:tc>
                <a:tc>
                  <a:txBody>
                    <a:bodyPr/>
                    <a:lstStyle/>
                    <a:p>
                      <a:pPr algn="ctr"/>
                      <a:r>
                        <a:rPr lang="en-US" altLang="zh-CN" sz="1600" dirty="0" smtClean="0"/>
                        <a:t>7</a:t>
                      </a:r>
                      <a:endParaRPr lang="zh-CN" altLang="en-US" sz="1600" dirty="0"/>
                    </a:p>
                  </a:txBody>
                  <a:tcPr marL="45720" marR="45720" anchor="ctr"/>
                </a:tc>
                <a:tc>
                  <a:txBody>
                    <a:bodyPr/>
                    <a:lstStyle/>
                    <a:p>
                      <a:pPr algn="ctr"/>
                      <a:r>
                        <a:rPr lang="en-US" altLang="zh-CN" sz="1600" dirty="0" smtClean="0"/>
                        <a:t>14</a:t>
                      </a:r>
                      <a:endParaRPr lang="zh-CN" altLang="en-US" sz="1600" dirty="0"/>
                    </a:p>
                  </a:txBody>
                  <a:tcPr marL="45720" marR="45720" anchor="ctr"/>
                </a:tc>
                <a:tc>
                  <a:txBody>
                    <a:bodyPr/>
                    <a:lstStyle/>
                    <a:p>
                      <a:pPr algn="ctr"/>
                      <a:r>
                        <a:rPr lang="en-US" altLang="zh-CN" sz="1600" dirty="0" smtClean="0"/>
                        <a:t>8</a:t>
                      </a:r>
                      <a:endParaRPr lang="zh-CN" altLang="en-US" sz="1600" dirty="0"/>
                    </a:p>
                  </a:txBody>
                  <a:tcPr marL="45720" marR="45720" anchor="ctr"/>
                </a:tc>
                <a:tc>
                  <a:txBody>
                    <a:bodyPr/>
                    <a:lstStyle/>
                    <a:p>
                      <a:pPr algn="ctr"/>
                      <a:r>
                        <a:rPr lang="en-US" altLang="zh-CN" sz="1600" dirty="0" smtClean="0"/>
                        <a:t>9</a:t>
                      </a:r>
                      <a:endParaRPr lang="zh-CN" altLang="en-US" sz="1600" dirty="0"/>
                    </a:p>
                  </a:txBody>
                  <a:tcPr marL="45720" marR="45720" anchor="ctr"/>
                </a:tc>
              </a:tr>
              <a:tr h="370840">
                <a:tc>
                  <a:txBody>
                    <a:bodyPr/>
                    <a:lstStyle/>
                    <a:p>
                      <a:r>
                        <a:rPr lang="en-US" altLang="zh-CN" sz="1600" dirty="0" smtClean="0"/>
                        <a:t>log</a:t>
                      </a:r>
                      <a:r>
                        <a:rPr lang="en-US" altLang="zh-CN" sz="1600" baseline="-25000" dirty="0" smtClean="0"/>
                        <a:t>13</a:t>
                      </a:r>
                      <a:r>
                        <a:rPr lang="en-US" altLang="zh-CN" sz="1600" dirty="0" smtClean="0"/>
                        <a:t>a mod 19</a:t>
                      </a:r>
                      <a:endParaRPr lang="zh-CN" altLang="en-US" sz="1600" dirty="0"/>
                    </a:p>
                  </a:txBody>
                  <a:tcPr marL="45720" marR="45720" anchor="ctr"/>
                </a:tc>
                <a:tc>
                  <a:txBody>
                    <a:bodyPr/>
                    <a:lstStyle/>
                    <a:p>
                      <a:pPr algn="ctr"/>
                      <a:r>
                        <a:rPr lang="en-US" altLang="zh-CN" sz="1600" dirty="0" smtClean="0"/>
                        <a:t>18</a:t>
                      </a:r>
                      <a:endParaRPr lang="zh-CN" altLang="en-US" sz="1600" dirty="0"/>
                    </a:p>
                  </a:txBody>
                  <a:tcPr marL="45720" marR="45720" anchor="ctr"/>
                </a:tc>
                <a:tc>
                  <a:txBody>
                    <a:bodyPr/>
                    <a:lstStyle/>
                    <a:p>
                      <a:pPr algn="ctr"/>
                      <a:r>
                        <a:rPr lang="en-US" altLang="zh-CN" sz="1600" dirty="0" smtClean="0"/>
                        <a:t>11</a:t>
                      </a:r>
                      <a:endParaRPr lang="zh-CN" altLang="en-US" sz="1600" dirty="0"/>
                    </a:p>
                  </a:txBody>
                  <a:tcPr marL="45720" marR="45720" anchor="ctr"/>
                </a:tc>
                <a:tc>
                  <a:txBody>
                    <a:bodyPr/>
                    <a:lstStyle/>
                    <a:p>
                      <a:pPr algn="ctr"/>
                      <a:r>
                        <a:rPr lang="en-US" altLang="zh-CN" sz="1600" dirty="0" smtClean="0"/>
                        <a:t>17</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14</a:t>
                      </a:r>
                      <a:endParaRPr lang="zh-CN" altLang="en-US" sz="1600" dirty="0"/>
                    </a:p>
                  </a:txBody>
                  <a:tcPr marL="45720" marR="45720" anchor="ctr"/>
                </a:tc>
                <a:tc>
                  <a:txBody>
                    <a:bodyPr/>
                    <a:lstStyle/>
                    <a:p>
                      <a:pPr algn="ctr"/>
                      <a:r>
                        <a:rPr lang="en-US" altLang="zh-CN" sz="1600" dirty="0" smtClean="0"/>
                        <a:t>10</a:t>
                      </a:r>
                      <a:endParaRPr lang="zh-CN" altLang="en-US" sz="1600" dirty="0"/>
                    </a:p>
                  </a:txBody>
                  <a:tcPr marL="45720" marR="45720" anchor="ctr"/>
                </a:tc>
                <a:tc>
                  <a:txBody>
                    <a:bodyPr/>
                    <a:lstStyle/>
                    <a:p>
                      <a:pPr algn="ctr"/>
                      <a:r>
                        <a:rPr lang="en-US" altLang="zh-CN" sz="1600" dirty="0" smtClean="0"/>
                        <a:t>12</a:t>
                      </a:r>
                      <a:endParaRPr lang="zh-CN" altLang="en-US" sz="1600" dirty="0"/>
                    </a:p>
                  </a:txBody>
                  <a:tcPr marL="45720" marR="45720" anchor="ctr"/>
                </a:tc>
                <a:tc>
                  <a:txBody>
                    <a:bodyPr/>
                    <a:lstStyle/>
                    <a:p>
                      <a:pPr algn="ctr"/>
                      <a:r>
                        <a:rPr lang="en-US" altLang="zh-CN" sz="1600" dirty="0" smtClean="0"/>
                        <a:t>15</a:t>
                      </a:r>
                      <a:endParaRPr lang="zh-CN" altLang="en-US" sz="1600" dirty="0"/>
                    </a:p>
                  </a:txBody>
                  <a:tcPr marL="45720" marR="45720" anchor="ctr"/>
                </a:tc>
                <a:tc>
                  <a:txBody>
                    <a:bodyPr/>
                    <a:lstStyle/>
                    <a:p>
                      <a:pPr algn="ctr"/>
                      <a:r>
                        <a:rPr lang="en-US" altLang="zh-CN" sz="1600" dirty="0" smtClean="0"/>
                        <a:t>16</a:t>
                      </a:r>
                      <a:endParaRPr lang="zh-CN" altLang="en-US" sz="1600" dirty="0"/>
                    </a:p>
                  </a:txBody>
                  <a:tcPr marL="45720" marR="45720" anchor="ctr"/>
                </a:tc>
                <a:tc>
                  <a:txBody>
                    <a:bodyPr/>
                    <a:lstStyle/>
                    <a:p>
                      <a:pPr algn="ctr"/>
                      <a:r>
                        <a:rPr lang="en-US" altLang="zh-CN" sz="1600" dirty="0" smtClean="0"/>
                        <a:t>7</a:t>
                      </a:r>
                      <a:endParaRPr lang="zh-CN" altLang="en-US" sz="1600" dirty="0"/>
                    </a:p>
                  </a:txBody>
                  <a:tcPr marL="45720" marR="45720" anchor="ctr"/>
                </a:tc>
                <a:tc>
                  <a:txBody>
                    <a:bodyPr/>
                    <a:lstStyle/>
                    <a:p>
                      <a:pPr algn="ctr"/>
                      <a:r>
                        <a:rPr lang="en-US" altLang="zh-CN" sz="1600" dirty="0" smtClean="0"/>
                        <a:t>6</a:t>
                      </a:r>
                      <a:endParaRPr lang="zh-CN" altLang="en-US" sz="1600" dirty="0"/>
                    </a:p>
                  </a:txBody>
                  <a:tcPr marL="45720" marR="45720" anchor="ctr"/>
                </a:tc>
                <a:tc>
                  <a:txBody>
                    <a:bodyPr/>
                    <a:lstStyle/>
                    <a:p>
                      <a:pPr algn="ctr"/>
                      <a:r>
                        <a:rPr lang="en-US" altLang="zh-CN" sz="1600" dirty="0" smtClean="0"/>
                        <a:t>3</a:t>
                      </a:r>
                      <a:endParaRPr lang="zh-CN" altLang="en-US" sz="1600" dirty="0"/>
                    </a:p>
                  </a:txBody>
                  <a:tcPr marL="45720" marR="45720" anchor="ctr"/>
                </a:tc>
                <a:tc>
                  <a:txBody>
                    <a:bodyPr/>
                    <a:lstStyle/>
                    <a:p>
                      <a:pPr algn="ctr"/>
                      <a:r>
                        <a:rPr lang="en-US" altLang="zh-CN" sz="1600" dirty="0" smtClean="0"/>
                        <a:t>1</a:t>
                      </a:r>
                      <a:endParaRPr lang="zh-CN" altLang="en-US" sz="1600" dirty="0"/>
                    </a:p>
                  </a:txBody>
                  <a:tcPr marL="45720" marR="45720" anchor="ctr"/>
                </a:tc>
                <a:tc>
                  <a:txBody>
                    <a:bodyPr/>
                    <a:lstStyle/>
                    <a:p>
                      <a:pPr algn="ctr"/>
                      <a:r>
                        <a:rPr lang="en-US" altLang="zh-CN" sz="1600" dirty="0" smtClean="0"/>
                        <a:t>5</a:t>
                      </a:r>
                      <a:endParaRPr lang="zh-CN" altLang="en-US" sz="1600" dirty="0"/>
                    </a:p>
                  </a:txBody>
                  <a:tcPr marL="45720" marR="45720" anchor="ctr"/>
                </a:tc>
                <a:tc>
                  <a:txBody>
                    <a:bodyPr/>
                    <a:lstStyle/>
                    <a:p>
                      <a:pPr algn="ctr"/>
                      <a:r>
                        <a:rPr lang="en-US" altLang="zh-CN" sz="1600" dirty="0" smtClean="0"/>
                        <a:t>13</a:t>
                      </a:r>
                      <a:endParaRPr lang="zh-CN" altLang="en-US" sz="1600" dirty="0"/>
                    </a:p>
                  </a:txBody>
                  <a:tcPr marL="45720" marR="45720" anchor="ctr"/>
                </a:tc>
                <a:tc>
                  <a:txBody>
                    <a:bodyPr/>
                    <a:lstStyle/>
                    <a:p>
                      <a:pPr algn="ctr"/>
                      <a:r>
                        <a:rPr lang="en-US" altLang="zh-CN" sz="1600" dirty="0" smtClean="0"/>
                        <a:t>8</a:t>
                      </a:r>
                      <a:endParaRPr lang="zh-CN" altLang="en-US" sz="1600" dirty="0"/>
                    </a:p>
                  </a:txBody>
                  <a:tcPr marL="45720" marR="45720" anchor="ctr"/>
                </a:tc>
                <a:tc>
                  <a:txBody>
                    <a:bodyPr/>
                    <a:lstStyle/>
                    <a:p>
                      <a:pPr algn="ctr"/>
                      <a:r>
                        <a:rPr lang="en-US" altLang="zh-CN" sz="1600" dirty="0" smtClean="0"/>
                        <a:t>2</a:t>
                      </a:r>
                      <a:endParaRPr lang="zh-CN" altLang="en-US" sz="1600" dirty="0"/>
                    </a:p>
                  </a:txBody>
                  <a:tcPr marL="45720" marR="45720" anchor="ctr"/>
                </a:tc>
                <a:tc>
                  <a:txBody>
                    <a:bodyPr/>
                    <a:lstStyle/>
                    <a:p>
                      <a:pPr algn="ctr"/>
                      <a:r>
                        <a:rPr lang="en-US" altLang="zh-CN" sz="1600" dirty="0" smtClean="0"/>
                        <a:t>9</a:t>
                      </a:r>
                      <a:endParaRPr lang="zh-CN" altLang="en-US" sz="1600" dirty="0"/>
                    </a:p>
                  </a:txBody>
                  <a:tcPr marL="45720" marR="45720" anchor="ctr"/>
                </a:tc>
              </a:tr>
              <a:tr h="370840">
                <a:tc>
                  <a:txBody>
                    <a:bodyPr/>
                    <a:lstStyle/>
                    <a:p>
                      <a:r>
                        <a:rPr lang="en-US" altLang="zh-CN" sz="1600" dirty="0" smtClean="0"/>
                        <a:t>log</a:t>
                      </a:r>
                      <a:r>
                        <a:rPr lang="en-US" altLang="zh-CN" sz="1600" baseline="-25000" dirty="0" smtClean="0"/>
                        <a:t>14</a:t>
                      </a:r>
                      <a:r>
                        <a:rPr lang="en-US" altLang="zh-CN" sz="1600" dirty="0" smtClean="0"/>
                        <a:t>a mod 19</a:t>
                      </a:r>
                      <a:endParaRPr lang="zh-CN" altLang="en-US" sz="1600" dirty="0"/>
                    </a:p>
                  </a:txBody>
                  <a:tcPr marL="45720" marR="45720" anchor="ctr"/>
                </a:tc>
                <a:tc>
                  <a:txBody>
                    <a:bodyPr/>
                    <a:lstStyle/>
                    <a:p>
                      <a:pPr algn="ctr"/>
                      <a:r>
                        <a:rPr lang="en-US" altLang="zh-CN" sz="1600" dirty="0" smtClean="0"/>
                        <a:t>18</a:t>
                      </a:r>
                      <a:endParaRPr lang="zh-CN" altLang="en-US" sz="1600" dirty="0"/>
                    </a:p>
                  </a:txBody>
                  <a:tcPr marL="45720" marR="45720" anchor="ctr"/>
                </a:tc>
                <a:tc>
                  <a:txBody>
                    <a:bodyPr/>
                    <a:lstStyle/>
                    <a:p>
                      <a:pPr algn="ctr"/>
                      <a:r>
                        <a:rPr lang="en-US" altLang="zh-CN" sz="1600" dirty="0" smtClean="0"/>
                        <a:t>13</a:t>
                      </a:r>
                      <a:endParaRPr lang="zh-CN" altLang="en-US" sz="1600" dirty="0"/>
                    </a:p>
                  </a:txBody>
                  <a:tcPr marL="45720" marR="45720" anchor="ctr"/>
                </a:tc>
                <a:tc>
                  <a:txBody>
                    <a:bodyPr/>
                    <a:lstStyle/>
                    <a:p>
                      <a:pPr algn="ctr"/>
                      <a:r>
                        <a:rPr lang="en-US" altLang="zh-CN" sz="1600" dirty="0" smtClean="0"/>
                        <a:t>7</a:t>
                      </a:r>
                      <a:endParaRPr lang="zh-CN" altLang="en-US" sz="1600" dirty="0"/>
                    </a:p>
                  </a:txBody>
                  <a:tcPr marL="45720" marR="45720" anchor="ctr"/>
                </a:tc>
                <a:tc>
                  <a:txBody>
                    <a:bodyPr/>
                    <a:lstStyle/>
                    <a:p>
                      <a:pPr algn="ctr"/>
                      <a:r>
                        <a:rPr lang="en-US" altLang="zh-CN" sz="1600" dirty="0" smtClean="0"/>
                        <a:t>8</a:t>
                      </a:r>
                      <a:endParaRPr lang="zh-CN" altLang="en-US" sz="1600" dirty="0"/>
                    </a:p>
                  </a:txBody>
                  <a:tcPr marL="45720" marR="45720" anchor="ctr"/>
                </a:tc>
                <a:tc>
                  <a:txBody>
                    <a:bodyPr/>
                    <a:lstStyle/>
                    <a:p>
                      <a:pPr algn="ctr"/>
                      <a:r>
                        <a:rPr lang="en-US" altLang="zh-CN" sz="1600" dirty="0" smtClean="0"/>
                        <a:t>10</a:t>
                      </a:r>
                      <a:endParaRPr lang="zh-CN" altLang="en-US" sz="1600" dirty="0"/>
                    </a:p>
                  </a:txBody>
                  <a:tcPr marL="45720" marR="45720" anchor="ctr"/>
                </a:tc>
                <a:tc>
                  <a:txBody>
                    <a:bodyPr/>
                    <a:lstStyle/>
                    <a:p>
                      <a:pPr algn="ctr"/>
                      <a:r>
                        <a:rPr lang="en-US" altLang="zh-CN" sz="1600" dirty="0" smtClean="0"/>
                        <a:t>2</a:t>
                      </a:r>
                      <a:endParaRPr lang="zh-CN" altLang="en-US" sz="1600" dirty="0"/>
                    </a:p>
                  </a:txBody>
                  <a:tcPr marL="45720" marR="45720" anchor="ctr"/>
                </a:tc>
                <a:tc>
                  <a:txBody>
                    <a:bodyPr/>
                    <a:lstStyle/>
                    <a:p>
                      <a:pPr algn="ctr"/>
                      <a:r>
                        <a:rPr lang="en-US" altLang="zh-CN" sz="1600" dirty="0" smtClean="0"/>
                        <a:t>6</a:t>
                      </a:r>
                      <a:endParaRPr lang="zh-CN" altLang="en-US" sz="1600" dirty="0"/>
                    </a:p>
                  </a:txBody>
                  <a:tcPr marL="45720" marR="45720" anchor="ctr"/>
                </a:tc>
                <a:tc>
                  <a:txBody>
                    <a:bodyPr/>
                    <a:lstStyle/>
                    <a:p>
                      <a:pPr algn="ctr"/>
                      <a:r>
                        <a:rPr lang="en-US" altLang="zh-CN" sz="1600" dirty="0" smtClean="0"/>
                        <a:t>3</a:t>
                      </a:r>
                      <a:endParaRPr lang="zh-CN" altLang="en-US" sz="1600" dirty="0"/>
                    </a:p>
                  </a:txBody>
                  <a:tcPr marL="45720" marR="45720" anchor="ctr"/>
                </a:tc>
                <a:tc>
                  <a:txBody>
                    <a:bodyPr/>
                    <a:lstStyle/>
                    <a:p>
                      <a:pPr algn="ctr"/>
                      <a:r>
                        <a:rPr lang="en-US" altLang="zh-CN" sz="1600" dirty="0" smtClean="0"/>
                        <a:t>14</a:t>
                      </a:r>
                      <a:endParaRPr lang="zh-CN" altLang="en-US" sz="1600" dirty="0"/>
                    </a:p>
                  </a:txBody>
                  <a:tcPr marL="45720" marR="45720" anchor="ctr"/>
                </a:tc>
                <a:tc>
                  <a:txBody>
                    <a:bodyPr/>
                    <a:lstStyle/>
                    <a:p>
                      <a:pPr algn="ctr"/>
                      <a:r>
                        <a:rPr lang="en-US" altLang="zh-CN" sz="1600" dirty="0" smtClean="0"/>
                        <a:t>5</a:t>
                      </a:r>
                      <a:endParaRPr lang="zh-CN" altLang="en-US" sz="1600" dirty="0"/>
                    </a:p>
                  </a:txBody>
                  <a:tcPr marL="45720" marR="45720" anchor="ctr"/>
                </a:tc>
                <a:tc>
                  <a:txBody>
                    <a:bodyPr/>
                    <a:lstStyle/>
                    <a:p>
                      <a:pPr algn="ctr"/>
                      <a:r>
                        <a:rPr lang="en-US" altLang="zh-CN" sz="1600" dirty="0" smtClean="0"/>
                        <a:t>12</a:t>
                      </a:r>
                      <a:endParaRPr lang="zh-CN" altLang="en-US" sz="1600" dirty="0"/>
                    </a:p>
                  </a:txBody>
                  <a:tcPr marL="45720" marR="45720" anchor="ctr"/>
                </a:tc>
                <a:tc>
                  <a:txBody>
                    <a:bodyPr/>
                    <a:lstStyle/>
                    <a:p>
                      <a:pPr algn="ctr"/>
                      <a:r>
                        <a:rPr lang="en-US" altLang="zh-CN" sz="1600" dirty="0" smtClean="0"/>
                        <a:t>15</a:t>
                      </a:r>
                      <a:endParaRPr lang="zh-CN" altLang="en-US" sz="1600" dirty="0"/>
                    </a:p>
                  </a:txBody>
                  <a:tcPr marL="45720" marR="45720" anchor="ctr"/>
                </a:tc>
                <a:tc>
                  <a:txBody>
                    <a:bodyPr/>
                    <a:lstStyle/>
                    <a:p>
                      <a:pPr algn="ctr"/>
                      <a:r>
                        <a:rPr lang="en-US" altLang="zh-CN" sz="1600" dirty="0" smtClean="0"/>
                        <a:t>11</a:t>
                      </a:r>
                      <a:endParaRPr lang="zh-CN" altLang="en-US" sz="1600" dirty="0"/>
                    </a:p>
                  </a:txBody>
                  <a:tcPr marL="45720" marR="45720" anchor="ctr"/>
                </a:tc>
                <a:tc>
                  <a:txBody>
                    <a:bodyPr/>
                    <a:lstStyle/>
                    <a:p>
                      <a:pPr algn="ctr"/>
                      <a:r>
                        <a:rPr lang="en-US" altLang="zh-CN" sz="1600" dirty="0" smtClean="0"/>
                        <a:t>1</a:t>
                      </a:r>
                      <a:endParaRPr lang="zh-CN" altLang="en-US" sz="1600" dirty="0"/>
                    </a:p>
                  </a:txBody>
                  <a:tcPr marL="45720" marR="45720" anchor="ctr"/>
                </a:tc>
                <a:tc>
                  <a:txBody>
                    <a:bodyPr/>
                    <a:lstStyle/>
                    <a:p>
                      <a:pPr algn="ctr"/>
                      <a:r>
                        <a:rPr lang="en-US" altLang="zh-CN" sz="1600" dirty="0" smtClean="0"/>
                        <a:t>17</a:t>
                      </a:r>
                      <a:endParaRPr lang="zh-CN" altLang="en-US" sz="1600" dirty="0"/>
                    </a:p>
                  </a:txBody>
                  <a:tcPr marL="45720" marR="45720" anchor="ctr"/>
                </a:tc>
                <a:tc>
                  <a:txBody>
                    <a:bodyPr/>
                    <a:lstStyle/>
                    <a:p>
                      <a:pPr algn="ctr"/>
                      <a:r>
                        <a:rPr lang="en-US" altLang="zh-CN" sz="1600" dirty="0" smtClean="0"/>
                        <a:t>16</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9</a:t>
                      </a:r>
                      <a:endParaRPr lang="zh-CN" altLang="en-US" sz="1600" dirty="0"/>
                    </a:p>
                  </a:txBody>
                  <a:tcPr marL="45720" marR="45720" anchor="ctr"/>
                </a:tc>
              </a:tr>
              <a:tr h="370840">
                <a:tc>
                  <a:txBody>
                    <a:bodyPr/>
                    <a:lstStyle/>
                    <a:p>
                      <a:r>
                        <a:rPr lang="en-US" altLang="zh-CN" sz="1600" dirty="0" smtClean="0"/>
                        <a:t>log</a:t>
                      </a:r>
                      <a:r>
                        <a:rPr lang="en-US" altLang="zh-CN" sz="1600" baseline="-25000" dirty="0" smtClean="0"/>
                        <a:t>15</a:t>
                      </a:r>
                      <a:r>
                        <a:rPr lang="en-US" altLang="zh-CN" sz="1600" dirty="0" smtClean="0"/>
                        <a:t>a mod 19</a:t>
                      </a:r>
                      <a:endParaRPr lang="zh-CN" altLang="en-US" sz="1600" dirty="0"/>
                    </a:p>
                  </a:txBody>
                  <a:tcPr marL="45720" marR="45720" anchor="ctr"/>
                </a:tc>
                <a:tc>
                  <a:txBody>
                    <a:bodyPr/>
                    <a:lstStyle/>
                    <a:p>
                      <a:pPr algn="ctr"/>
                      <a:r>
                        <a:rPr lang="en-US" altLang="zh-CN" sz="1600" dirty="0" smtClean="0"/>
                        <a:t>18</a:t>
                      </a:r>
                      <a:endParaRPr lang="zh-CN" altLang="en-US" sz="1600" dirty="0"/>
                    </a:p>
                  </a:txBody>
                  <a:tcPr marL="45720" marR="45720" anchor="ctr"/>
                </a:tc>
                <a:tc>
                  <a:txBody>
                    <a:bodyPr/>
                    <a:lstStyle/>
                    <a:p>
                      <a:pPr algn="ctr"/>
                      <a:r>
                        <a:rPr lang="en-US" altLang="zh-CN" sz="1600" dirty="0" smtClean="0"/>
                        <a:t>5</a:t>
                      </a:r>
                      <a:endParaRPr lang="zh-CN" altLang="en-US" sz="1600" dirty="0"/>
                    </a:p>
                  </a:txBody>
                  <a:tcPr marL="45720" marR="45720" anchor="ctr"/>
                </a:tc>
                <a:tc>
                  <a:txBody>
                    <a:bodyPr/>
                    <a:lstStyle/>
                    <a:p>
                      <a:pPr algn="ctr"/>
                      <a:r>
                        <a:rPr lang="en-US" altLang="zh-CN" sz="1600" dirty="0" smtClean="0"/>
                        <a:t>11</a:t>
                      </a:r>
                      <a:endParaRPr lang="zh-CN" altLang="en-US" sz="1600" dirty="0"/>
                    </a:p>
                  </a:txBody>
                  <a:tcPr marL="45720" marR="45720" anchor="ctr"/>
                </a:tc>
                <a:tc>
                  <a:txBody>
                    <a:bodyPr/>
                    <a:lstStyle/>
                    <a:p>
                      <a:pPr algn="ctr"/>
                      <a:r>
                        <a:rPr lang="en-US" altLang="zh-CN" sz="1600" dirty="0" smtClean="0"/>
                        <a:t>10</a:t>
                      </a:r>
                      <a:endParaRPr lang="zh-CN" altLang="en-US" sz="1600" dirty="0"/>
                    </a:p>
                  </a:txBody>
                  <a:tcPr marL="45720" marR="45720" anchor="ctr"/>
                </a:tc>
                <a:tc>
                  <a:txBody>
                    <a:bodyPr/>
                    <a:lstStyle/>
                    <a:p>
                      <a:pPr algn="ctr"/>
                      <a:r>
                        <a:rPr lang="en-US" altLang="zh-CN" sz="1600" dirty="0" smtClean="0"/>
                        <a:t>8</a:t>
                      </a:r>
                      <a:endParaRPr lang="zh-CN" altLang="en-US" sz="1600" dirty="0"/>
                    </a:p>
                  </a:txBody>
                  <a:tcPr marL="45720" marR="45720" anchor="ctr"/>
                </a:tc>
                <a:tc>
                  <a:txBody>
                    <a:bodyPr/>
                    <a:lstStyle/>
                    <a:p>
                      <a:pPr algn="ctr"/>
                      <a:r>
                        <a:rPr lang="en-US" altLang="zh-CN" sz="1600" dirty="0" smtClean="0"/>
                        <a:t>16</a:t>
                      </a:r>
                      <a:endParaRPr lang="zh-CN" altLang="en-US" sz="1600" dirty="0"/>
                    </a:p>
                  </a:txBody>
                  <a:tcPr marL="45720" marR="45720" anchor="ctr"/>
                </a:tc>
                <a:tc>
                  <a:txBody>
                    <a:bodyPr/>
                    <a:lstStyle/>
                    <a:p>
                      <a:pPr algn="ctr"/>
                      <a:r>
                        <a:rPr lang="en-US" altLang="zh-CN" sz="1600" dirty="0" smtClean="0"/>
                        <a:t>12</a:t>
                      </a:r>
                      <a:endParaRPr lang="zh-CN" altLang="en-US" sz="1600" dirty="0"/>
                    </a:p>
                  </a:txBody>
                  <a:tcPr marL="45720" marR="45720" anchor="ctr"/>
                </a:tc>
                <a:tc>
                  <a:txBody>
                    <a:bodyPr/>
                    <a:lstStyle/>
                    <a:p>
                      <a:pPr algn="ctr"/>
                      <a:r>
                        <a:rPr lang="en-US" altLang="zh-CN" sz="1600" dirty="0" smtClean="0"/>
                        <a:t>15</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13</a:t>
                      </a:r>
                      <a:endParaRPr lang="zh-CN" altLang="en-US" sz="1600" dirty="0"/>
                    </a:p>
                  </a:txBody>
                  <a:tcPr marL="45720" marR="45720" anchor="ctr"/>
                </a:tc>
                <a:tc>
                  <a:txBody>
                    <a:bodyPr/>
                    <a:lstStyle/>
                    <a:p>
                      <a:pPr algn="ctr"/>
                      <a:r>
                        <a:rPr lang="en-US" altLang="zh-CN" sz="1600" dirty="0" smtClean="0"/>
                        <a:t>6</a:t>
                      </a:r>
                      <a:endParaRPr lang="zh-CN" altLang="en-US" sz="1600" dirty="0"/>
                    </a:p>
                  </a:txBody>
                  <a:tcPr marL="45720" marR="45720" anchor="ctr"/>
                </a:tc>
                <a:tc>
                  <a:txBody>
                    <a:bodyPr/>
                    <a:lstStyle/>
                    <a:p>
                      <a:pPr algn="ctr"/>
                      <a:r>
                        <a:rPr lang="en-US" altLang="zh-CN" sz="1600" dirty="0" smtClean="0"/>
                        <a:t>4</a:t>
                      </a:r>
                      <a:endParaRPr lang="zh-CN" altLang="en-US" sz="1600" dirty="0"/>
                    </a:p>
                  </a:txBody>
                  <a:tcPr marL="45720" marR="45720" anchor="ctr"/>
                </a:tc>
                <a:tc>
                  <a:txBody>
                    <a:bodyPr/>
                    <a:lstStyle/>
                    <a:p>
                      <a:pPr algn="ctr"/>
                      <a:r>
                        <a:rPr lang="en-US" altLang="zh-CN" sz="1600" dirty="0" smtClean="0"/>
                        <a:t>7</a:t>
                      </a:r>
                      <a:endParaRPr lang="zh-CN" altLang="en-US" sz="1600" dirty="0"/>
                    </a:p>
                  </a:txBody>
                  <a:tcPr marL="45720" marR="45720" anchor="ctr"/>
                </a:tc>
                <a:tc>
                  <a:txBody>
                    <a:bodyPr/>
                    <a:lstStyle/>
                    <a:p>
                      <a:pPr algn="ctr"/>
                      <a:r>
                        <a:rPr lang="en-US" altLang="zh-CN" sz="1600" dirty="0" smtClean="0"/>
                        <a:t>17</a:t>
                      </a:r>
                      <a:endParaRPr lang="zh-CN" altLang="en-US" sz="1600" dirty="0"/>
                    </a:p>
                  </a:txBody>
                  <a:tcPr marL="45720" marR="45720" anchor="ctr"/>
                </a:tc>
                <a:tc>
                  <a:txBody>
                    <a:bodyPr/>
                    <a:lstStyle/>
                    <a:p>
                      <a:pPr algn="ctr"/>
                      <a:r>
                        <a:rPr lang="en-US" altLang="zh-CN" sz="1600" dirty="0" smtClean="0"/>
                        <a:t>1</a:t>
                      </a:r>
                      <a:endParaRPr lang="zh-CN" altLang="en-US" sz="1600" dirty="0"/>
                    </a:p>
                  </a:txBody>
                  <a:tcPr marL="45720" marR="45720" anchor="ctr"/>
                </a:tc>
                <a:tc>
                  <a:txBody>
                    <a:bodyPr/>
                    <a:lstStyle/>
                    <a:p>
                      <a:pPr algn="ctr"/>
                      <a:r>
                        <a:rPr lang="en-US" altLang="zh-CN" sz="1600" dirty="0" smtClean="0"/>
                        <a:t>2</a:t>
                      </a:r>
                      <a:endParaRPr lang="zh-CN" altLang="en-US" sz="1600" dirty="0"/>
                    </a:p>
                  </a:txBody>
                  <a:tcPr marL="45720" marR="45720" anchor="ctr"/>
                </a:tc>
                <a:tc>
                  <a:txBody>
                    <a:bodyPr/>
                    <a:lstStyle/>
                    <a:p>
                      <a:pPr algn="ctr"/>
                      <a:r>
                        <a:rPr lang="en-US" altLang="zh-CN" sz="1600" dirty="0" smtClean="0"/>
                        <a:t>14</a:t>
                      </a:r>
                      <a:endParaRPr lang="zh-CN" altLang="en-US" sz="1600" dirty="0"/>
                    </a:p>
                  </a:txBody>
                  <a:tcPr marL="45720" marR="45720" anchor="ctr"/>
                </a:tc>
                <a:tc>
                  <a:txBody>
                    <a:bodyPr/>
                    <a:lstStyle/>
                    <a:p>
                      <a:pPr algn="ctr"/>
                      <a:r>
                        <a:rPr lang="en-US" altLang="zh-CN" sz="1600" dirty="0" smtClean="0"/>
                        <a:t>9</a:t>
                      </a:r>
                      <a:endParaRPr lang="zh-CN" altLang="en-US" sz="1600" dirty="0"/>
                    </a:p>
                  </a:txBody>
                  <a:tcPr marL="45720" marR="45720" anchor="ctr"/>
                </a:tc>
              </a:tr>
            </a:tbl>
          </a:graphicData>
        </a:graphic>
      </p:graphicFrame>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467834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 Calculus</a:t>
            </a:r>
            <a:r>
              <a:rPr lang="zh-CN" altLang="en-US" dirty="0" smtClean="0"/>
              <a:t>求离散对数</a:t>
            </a:r>
            <a:endParaRPr lang="zh-CN" altLang="en-US" dirty="0"/>
          </a:p>
        </p:txBody>
      </p:sp>
      <p:sp>
        <p:nvSpPr>
          <p:cNvPr id="3" name="内容占位符 2"/>
          <p:cNvSpPr>
            <a:spLocks noGrp="1"/>
          </p:cNvSpPr>
          <p:nvPr>
            <p:ph idx="1"/>
          </p:nvPr>
        </p:nvSpPr>
        <p:spPr/>
        <p:txBody>
          <a:bodyPr/>
          <a:lstStyle/>
          <a:p>
            <a:r>
              <a:rPr lang="zh-CN" altLang="en-US" dirty="0" smtClean="0"/>
              <a:t>求解</a:t>
            </a:r>
            <a:r>
              <a:rPr lang="en-US" altLang="zh-CN" dirty="0" smtClean="0"/>
              <a:t>a</a:t>
            </a:r>
            <a:r>
              <a:rPr lang="en-US" altLang="zh-CN" baseline="30000" dirty="0" smtClean="0"/>
              <a:t>x</a:t>
            </a:r>
            <a:r>
              <a:rPr lang="en-US" altLang="zh-CN" dirty="0" smtClean="0"/>
              <a:t>=b (mod p)</a:t>
            </a:r>
            <a:r>
              <a:rPr lang="zh-CN" altLang="en-US" dirty="0" smtClean="0"/>
              <a:t>，</a:t>
            </a:r>
            <a:r>
              <a:rPr lang="en-US" altLang="zh-CN" dirty="0" smtClean="0"/>
              <a:t>p</a:t>
            </a:r>
            <a:r>
              <a:rPr lang="zh-CN" altLang="en-US" dirty="0" smtClean="0"/>
              <a:t>是大素数，</a:t>
            </a:r>
            <a:r>
              <a:rPr lang="en-US" altLang="zh-CN" dirty="0" smtClean="0"/>
              <a:t>a</a:t>
            </a:r>
            <a:r>
              <a:rPr lang="zh-CN" altLang="en-US" dirty="0" smtClean="0"/>
              <a:t>是本原元</a:t>
            </a:r>
            <a:endParaRPr lang="en-US" altLang="zh-CN" dirty="0" smtClean="0"/>
          </a:p>
          <a:p>
            <a:pPr marL="914400" lvl="1" indent="-457200">
              <a:buFont typeface="+mj-lt"/>
              <a:buAutoNum type="arabicPeriod"/>
            </a:pPr>
            <a:r>
              <a:rPr lang="zh-CN" altLang="en-US" dirty="0" smtClean="0"/>
              <a:t>任选</a:t>
            </a:r>
            <a:r>
              <a:rPr lang="en-US" altLang="zh-CN" dirty="0" smtClean="0"/>
              <a:t>m</a:t>
            </a:r>
            <a:r>
              <a:rPr lang="zh-CN" altLang="en-US" dirty="0" smtClean="0"/>
              <a:t>个“小”素数做基底</a:t>
            </a:r>
            <a:r>
              <a:rPr lang="en-US" altLang="zh-CN" dirty="0" smtClean="0"/>
              <a:t>S={p</a:t>
            </a:r>
            <a:r>
              <a:rPr lang="en-US" altLang="zh-CN" baseline="-25000" dirty="0" smtClean="0"/>
              <a:t>1</a:t>
            </a:r>
            <a:r>
              <a:rPr lang="en-US" altLang="zh-CN" dirty="0" smtClean="0"/>
              <a:t>,p</a:t>
            </a:r>
            <a:r>
              <a:rPr lang="en-US" altLang="zh-CN" baseline="-25000" dirty="0" smtClean="0"/>
              <a:t>2</a:t>
            </a:r>
            <a:r>
              <a:rPr lang="en-US" altLang="zh-CN" dirty="0" smtClean="0"/>
              <a:t>,…,p</a:t>
            </a:r>
            <a:r>
              <a:rPr lang="en-US" altLang="zh-CN" baseline="-25000" dirty="0" smtClean="0"/>
              <a:t>m</a:t>
            </a:r>
            <a:r>
              <a:rPr lang="en-US" altLang="zh-CN" dirty="0" smtClean="0"/>
              <a:t>}</a:t>
            </a:r>
          </a:p>
          <a:p>
            <a:pPr marL="857250" lvl="2" indent="0">
              <a:buNone/>
            </a:pPr>
            <a:endParaRPr lang="en-US" altLang="zh-CN" dirty="0" smtClean="0"/>
          </a:p>
          <a:p>
            <a:pPr marL="914400" lvl="1" indent="-457200">
              <a:buFont typeface="+mj-lt"/>
              <a:buAutoNum type="arabicPeriod"/>
            </a:pPr>
            <a:r>
              <a:rPr lang="zh-CN" altLang="en-US" dirty="0" smtClean="0"/>
              <a:t>构建同余方程组并求解：随机选取</a:t>
            </a:r>
            <a:r>
              <a:rPr lang="en-US" altLang="zh-CN" dirty="0" smtClean="0"/>
              <a:t>m</a:t>
            </a:r>
            <a:r>
              <a:rPr lang="zh-CN" altLang="en-US" dirty="0" smtClean="0"/>
              <a:t>个随机整数</a:t>
            </a:r>
            <a:r>
              <a:rPr lang="en-US" altLang="zh-CN" dirty="0" err="1" smtClean="0"/>
              <a:t>k</a:t>
            </a:r>
            <a:r>
              <a:rPr lang="en-US" altLang="zh-CN" baseline="-25000" dirty="0" err="1" smtClean="0"/>
              <a:t>j</a:t>
            </a:r>
            <a:r>
              <a:rPr lang="en-US" altLang="zh-CN" dirty="0" smtClean="0"/>
              <a:t>(0</a:t>
            </a:r>
            <a:r>
              <a:rPr lang="en-US" altLang="zh-CN" dirty="0" smtClean="0">
                <a:latin typeface="Times New Roman"/>
                <a:cs typeface="Times New Roman"/>
              </a:rPr>
              <a:t>≤k</a:t>
            </a:r>
            <a:r>
              <a:rPr lang="en-US" altLang="zh-CN" baseline="-25000" dirty="0" smtClean="0">
                <a:latin typeface="Times New Roman"/>
                <a:cs typeface="Times New Roman"/>
              </a:rPr>
              <a:t>j</a:t>
            </a:r>
            <a:r>
              <a:rPr lang="en-US" dirty="0" smtClean="0"/>
              <a:t>≤p,</a:t>
            </a:r>
            <a:r>
              <a:rPr lang="en-US" altLang="zh-CN" dirty="0" smtClean="0"/>
              <a:t>1</a:t>
            </a:r>
            <a:r>
              <a:rPr lang="en-US" altLang="zh-CN" dirty="0" smtClean="0">
                <a:latin typeface="Times New Roman"/>
                <a:cs typeface="Times New Roman"/>
              </a:rPr>
              <a:t>≤j</a:t>
            </a:r>
            <a:r>
              <a:rPr lang="en-US" dirty="0" smtClean="0"/>
              <a:t>≤m)</a:t>
            </a:r>
            <a:r>
              <a:rPr lang="zh-CN" altLang="en-US" dirty="0" smtClean="0"/>
              <a:t>，计算</a:t>
            </a:r>
            <a:endParaRPr lang="en-US" altLang="zh-CN" dirty="0" smtClean="0"/>
          </a:p>
          <a:p>
            <a:pPr marL="1314450" lvl="2" indent="-457200">
              <a:buNone/>
            </a:pPr>
            <a:endParaRPr lang="en-US" altLang="zh-CN" dirty="0" smtClean="0"/>
          </a:p>
          <a:p>
            <a:pPr marL="1314450" lvl="2" indent="-457200">
              <a:buNone/>
            </a:pPr>
            <a:endParaRPr lang="en-US" altLang="zh-CN" dirty="0" smtClean="0"/>
          </a:p>
          <a:p>
            <a:pPr marL="914400" lvl="1" indent="-457200">
              <a:buFont typeface="+mj-lt"/>
              <a:buAutoNum type="arabicPeriod"/>
            </a:pPr>
            <a:r>
              <a:rPr lang="zh-CN" altLang="en-US" dirty="0" smtClean="0"/>
              <a:t>解上述</a:t>
            </a:r>
            <a:r>
              <a:rPr lang="en-US" altLang="zh-CN" dirty="0" smtClean="0"/>
              <a:t>m</a:t>
            </a:r>
            <a:r>
              <a:rPr lang="zh-CN" altLang="en-US" dirty="0" smtClean="0"/>
              <a:t>个线性方程，求得</a:t>
            </a:r>
            <a:r>
              <a:rPr lang="en-US" altLang="zh-CN" dirty="0" err="1" smtClean="0"/>
              <a:t>log</a:t>
            </a:r>
            <a:r>
              <a:rPr lang="en-US" altLang="zh-CN" baseline="-25000" dirty="0" err="1" smtClean="0"/>
              <a:t>a</a:t>
            </a:r>
            <a:r>
              <a:rPr lang="en-US" altLang="zh-CN" dirty="0" err="1" smtClean="0"/>
              <a:t>p</a:t>
            </a:r>
            <a:r>
              <a:rPr lang="en-US" altLang="zh-CN" baseline="-25000" dirty="0" err="1" smtClean="0"/>
              <a:t>i</a:t>
            </a:r>
            <a:r>
              <a:rPr lang="en-US" altLang="zh-CN" dirty="0" smtClean="0"/>
              <a:t> (mod p-1)</a:t>
            </a:r>
            <a:endParaRPr lang="en-US" altLang="zh-CN" baseline="-25000" dirty="0" smtClean="0"/>
          </a:p>
          <a:p>
            <a:pPr marL="1314450" lvl="2" indent="-457200">
              <a:buNone/>
            </a:pPr>
            <a:endParaRPr lang="en-US" altLang="zh-CN" dirty="0" smtClean="0"/>
          </a:p>
          <a:p>
            <a:pPr marL="914400" lvl="1" indent="-457200">
              <a:buFont typeface="+mj-lt"/>
              <a:buAutoNum type="arabicPeriod"/>
            </a:pPr>
            <a:r>
              <a:rPr lang="zh-CN" altLang="en-US" dirty="0" smtClean="0"/>
              <a:t>随机选取整数</a:t>
            </a:r>
            <a:r>
              <a:rPr lang="en-US" altLang="zh-CN" dirty="0" smtClean="0"/>
              <a:t>r</a:t>
            </a:r>
            <a:r>
              <a:rPr lang="zh-CN" altLang="en-US" dirty="0" smtClean="0"/>
              <a:t>，计算</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233727790"/>
              </p:ext>
            </p:extLst>
          </p:nvPr>
        </p:nvGraphicFramePr>
        <p:xfrm>
          <a:off x="1547664" y="3480929"/>
          <a:ext cx="6336704" cy="668151"/>
        </p:xfrm>
        <a:graphic>
          <a:graphicData uri="http://schemas.openxmlformats.org/presentationml/2006/ole">
            <mc:AlternateContent xmlns:mc="http://schemas.openxmlformats.org/markup-compatibility/2006">
              <mc:Choice xmlns:v="urn:schemas-microsoft-com:vml" Requires="v">
                <p:oleObj spid="_x0000_s6043" name="Equation" r:id="rId3" imgW="3377880" imgH="355320" progId="Equation.DSMT4">
                  <p:embed/>
                </p:oleObj>
              </mc:Choice>
              <mc:Fallback>
                <p:oleObj name="Equation" r:id="rId3" imgW="3377880" imgH="3553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3480929"/>
                        <a:ext cx="6336704" cy="668151"/>
                      </a:xfrm>
                      <a:prstGeom prst="rect">
                        <a:avLst/>
                      </a:prstGeom>
                      <a:noFill/>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05097566"/>
              </p:ext>
            </p:extLst>
          </p:nvPr>
        </p:nvGraphicFramePr>
        <p:xfrm>
          <a:off x="1187625" y="5311289"/>
          <a:ext cx="7128791" cy="637991"/>
        </p:xfrm>
        <a:graphic>
          <a:graphicData uri="http://schemas.openxmlformats.org/presentationml/2006/ole">
            <mc:AlternateContent xmlns:mc="http://schemas.openxmlformats.org/markup-compatibility/2006">
              <mc:Choice xmlns:v="urn:schemas-microsoft-com:vml" Requires="v">
                <p:oleObj spid="_x0000_s6044" name="Equation" r:id="rId5" imgW="3835080" imgH="342720" progId="Equation.DSMT4">
                  <p:embed/>
                </p:oleObj>
              </mc:Choice>
              <mc:Fallback>
                <p:oleObj name="Equation" r:id="rId5" imgW="3835080" imgH="342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5" y="5311289"/>
                        <a:ext cx="7128791" cy="637991"/>
                      </a:xfrm>
                      <a:prstGeom prst="rect">
                        <a:avLst/>
                      </a:prstGeom>
                      <a:noFill/>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985023062"/>
              </p:ext>
            </p:extLst>
          </p:nvPr>
        </p:nvGraphicFramePr>
        <p:xfrm>
          <a:off x="2339753" y="5949280"/>
          <a:ext cx="4608512" cy="635657"/>
        </p:xfrm>
        <a:graphic>
          <a:graphicData uri="http://schemas.openxmlformats.org/presentationml/2006/ole">
            <mc:AlternateContent xmlns:mc="http://schemas.openxmlformats.org/markup-compatibility/2006">
              <mc:Choice xmlns:v="urn:schemas-microsoft-com:vml" Requires="v">
                <p:oleObj spid="_x0000_s6045" name="Equation" r:id="rId7" imgW="2489040" imgH="342720" progId="Equation.DSMT4">
                  <p:embed/>
                </p:oleObj>
              </mc:Choice>
              <mc:Fallback>
                <p:oleObj name="Equation" r:id="rId7" imgW="2489040" imgH="3427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753" y="5949280"/>
                        <a:ext cx="4608512" cy="635657"/>
                      </a:xfrm>
                      <a:prstGeom prst="rect">
                        <a:avLst/>
                      </a:prstGeom>
                      <a:noFill/>
                      <a:extLst/>
                    </p:spPr>
                  </p:pic>
                </p:oleObj>
              </mc:Fallback>
            </mc:AlternateContent>
          </a:graphicData>
        </a:graphic>
      </p:graphicFrame>
      <p:sp>
        <p:nvSpPr>
          <p:cNvPr id="8" name="页脚占位符 7"/>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9" name="灯片编号占位符 8"/>
          <p:cNvSpPr>
            <a:spLocks noGrp="1"/>
          </p:cNvSpPr>
          <p:nvPr>
            <p:ph type="sldNum" sz="quarter" idx="10"/>
          </p:nvPr>
        </p:nvSpPr>
        <p:spPr/>
        <p:txBody>
          <a:bodyPr/>
          <a:lstStyle/>
          <a:p>
            <a:pPr>
              <a:defRPr/>
            </a:pPr>
            <a:fld id="{17B7F836-6F9F-42A8-9450-B93EA774C316}" type="slidenum">
              <a:rPr lang="zh-CN" altLang="en-US" smtClean="0"/>
              <a:pPr>
                <a:defRPr/>
              </a:pPr>
              <a:t>65</a:t>
            </a:fld>
            <a:endParaRPr lang="en-US" altLang="zh-CN" dirty="0"/>
          </a:p>
        </p:txBody>
      </p:sp>
      <p:sp>
        <p:nvSpPr>
          <p:cNvPr id="10" name="流程图: 可选过程 9">
            <a:hlinkClick r:id="rId9"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1" name="流程图: 可选过程 10">
            <a:hlinkClick r:id="rId10"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2" name="流程图: 可选过程 11">
            <a:hlinkClick r:id="rId11"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3" name="流程图: 可选过程 12">
            <a:hlinkClick r:id="rId12"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4" name="流程图: 可选过程 13">
            <a:hlinkClick r:id="rId13"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9115473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66</a:t>
            </a:fld>
            <a:endParaRPr lang="zh-CN" altLang="en-US"/>
          </a:p>
        </p:txBody>
      </p:sp>
      <p:sp>
        <p:nvSpPr>
          <p:cNvPr id="5" name="内容占位符 4"/>
          <p:cNvSpPr>
            <a:spLocks noGrp="1"/>
          </p:cNvSpPr>
          <p:nvPr>
            <p:ph idx="4294967295"/>
          </p:nvPr>
        </p:nvSpPr>
        <p:spPr>
          <a:xfrm>
            <a:off x="323528" y="357188"/>
            <a:ext cx="8472487" cy="6000750"/>
          </a:xfrm>
        </p:spPr>
        <p:txBody>
          <a:bodyPr/>
          <a:lstStyle/>
          <a:p>
            <a:r>
              <a:rPr lang="zh-CN" altLang="en-US" dirty="0" smtClean="0"/>
              <a:t>求</a:t>
            </a:r>
            <a:r>
              <a:rPr lang="en-US" altLang="zh-CN" dirty="0" smtClean="0"/>
              <a:t>x=log</a:t>
            </a:r>
            <a:r>
              <a:rPr lang="en-US" altLang="zh-CN" baseline="-25000" dirty="0" smtClean="0"/>
              <a:t>2</a:t>
            </a:r>
            <a:r>
              <a:rPr lang="en-US" altLang="zh-CN" dirty="0" smtClean="0"/>
              <a:t>108 (mod 269)</a:t>
            </a:r>
          </a:p>
          <a:p>
            <a:r>
              <a:rPr lang="zh-CN" altLang="en-US" dirty="0" smtClean="0"/>
              <a:t>解：</a:t>
            </a:r>
            <a:endParaRPr lang="en-US" altLang="zh-CN" dirty="0" smtClean="0"/>
          </a:p>
          <a:p>
            <a:pPr marL="914400" lvl="1" indent="-457200">
              <a:buNone/>
            </a:pPr>
            <a:r>
              <a:rPr lang="zh-CN" altLang="en-US" dirty="0" smtClean="0"/>
              <a:t>选取</a:t>
            </a:r>
            <a:r>
              <a:rPr lang="en-US" altLang="zh-CN" dirty="0" smtClean="0"/>
              <a:t>S={2,3,7,11}</a:t>
            </a:r>
          </a:p>
          <a:p>
            <a:pPr marL="914400" lvl="1" indent="-457200">
              <a:buNone/>
            </a:pPr>
            <a:r>
              <a:rPr lang="zh-CN" altLang="en-US" dirty="0" smtClean="0"/>
              <a:t>构建同余方程</a:t>
            </a:r>
            <a:endParaRPr lang="en-US" altLang="zh-CN" dirty="0" smtClean="0"/>
          </a:p>
          <a:p>
            <a:pPr marL="914400" lvl="1" indent="-457200">
              <a:buNone/>
            </a:pPr>
            <a:endParaRPr lang="en-US" altLang="zh-CN" dirty="0" smtClean="0"/>
          </a:p>
          <a:p>
            <a:pPr marL="914400" lvl="1" indent="-457200">
              <a:buNone/>
            </a:pPr>
            <a:endParaRPr lang="en-US" altLang="zh-CN" dirty="0" smtClean="0"/>
          </a:p>
          <a:p>
            <a:pPr marL="914400" lvl="1" indent="-457200">
              <a:buNone/>
            </a:pPr>
            <a:endParaRPr lang="en-US" altLang="zh-CN" dirty="0" smtClean="0"/>
          </a:p>
          <a:p>
            <a:pPr marL="914400" lvl="1" indent="-457200">
              <a:buNone/>
            </a:pPr>
            <a:r>
              <a:rPr lang="zh-CN" altLang="en-US" dirty="0" smtClean="0"/>
              <a:t>求解上述三个方程，得</a:t>
            </a:r>
            <a:endParaRPr lang="en-US" altLang="zh-CN" dirty="0" smtClean="0"/>
          </a:p>
          <a:p>
            <a:pPr marL="514350" indent="-457200">
              <a:buNone/>
            </a:pPr>
            <a:endParaRPr lang="en-US" altLang="zh-CN" dirty="0" smtClean="0"/>
          </a:p>
          <a:p>
            <a:pPr marL="514350" indent="-457200">
              <a:buNone/>
            </a:pPr>
            <a:endParaRPr lang="en-US" altLang="zh-CN" dirty="0" smtClean="0"/>
          </a:p>
          <a:p>
            <a:pPr marL="914400" lvl="1" indent="-457200">
              <a:buNone/>
            </a:pPr>
            <a:r>
              <a:rPr lang="zh-CN" altLang="en-US" dirty="0" smtClean="0"/>
              <a:t>随机取</a:t>
            </a:r>
            <a:r>
              <a:rPr lang="en-US" altLang="zh-CN" dirty="0" smtClean="0"/>
              <a:t>r=188</a:t>
            </a:r>
            <a:r>
              <a:rPr lang="zh-CN" altLang="en-US" dirty="0" smtClean="0"/>
              <a:t>，得</a:t>
            </a:r>
            <a:endParaRPr lang="zh-CN" altLang="en-US" dirty="0"/>
          </a:p>
        </p:txBody>
      </p:sp>
      <p:graphicFrame>
        <p:nvGraphicFramePr>
          <p:cNvPr id="147458" name="Object 2"/>
          <p:cNvGraphicFramePr>
            <a:graphicFrameLocks noChangeAspect="1"/>
          </p:cNvGraphicFramePr>
          <p:nvPr>
            <p:extLst>
              <p:ext uri="{D42A27DB-BD31-4B8C-83A1-F6EECF244321}">
                <p14:modId xmlns:p14="http://schemas.microsoft.com/office/powerpoint/2010/main" val="1435074606"/>
              </p:ext>
            </p:extLst>
          </p:nvPr>
        </p:nvGraphicFramePr>
        <p:xfrm>
          <a:off x="467544" y="4057774"/>
          <a:ext cx="8369263" cy="1027410"/>
        </p:xfrm>
        <a:graphic>
          <a:graphicData uri="http://schemas.openxmlformats.org/presentationml/2006/ole">
            <mc:AlternateContent xmlns:mc="http://schemas.openxmlformats.org/markup-compatibility/2006">
              <mc:Choice xmlns:v="urn:schemas-microsoft-com:vml" Requires="v">
                <p:oleObj spid="_x0000_s13108" name="Equation" r:id="rId3" imgW="4559040" imgH="558720" progId="Equation.DSMT4">
                  <p:embed/>
                </p:oleObj>
              </mc:Choice>
              <mc:Fallback>
                <p:oleObj name="Equation" r:id="rId3" imgW="4559040" imgH="55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057774"/>
                        <a:ext cx="8369263" cy="10274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897555604"/>
              </p:ext>
            </p:extLst>
          </p:nvPr>
        </p:nvGraphicFramePr>
        <p:xfrm>
          <a:off x="838336" y="2263104"/>
          <a:ext cx="7575550" cy="493712"/>
        </p:xfrm>
        <a:graphic>
          <a:graphicData uri="http://schemas.openxmlformats.org/presentationml/2006/ole">
            <mc:AlternateContent xmlns:mc="http://schemas.openxmlformats.org/markup-compatibility/2006">
              <mc:Choice xmlns:v="urn:schemas-microsoft-com:vml" Requires="v">
                <p:oleObj spid="_x0000_s13109" name="Equation" r:id="rId5" imgW="3898800" imgH="253800" progId="Equation.DSMT4">
                  <p:embed/>
                </p:oleObj>
              </mc:Choice>
              <mc:Fallback>
                <p:oleObj name="Equation" r:id="rId5" imgW="389880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336" y="2263104"/>
                        <a:ext cx="757555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19842673"/>
              </p:ext>
            </p:extLst>
          </p:nvPr>
        </p:nvGraphicFramePr>
        <p:xfrm>
          <a:off x="500034" y="2708920"/>
          <a:ext cx="7500938" cy="493713"/>
        </p:xfrm>
        <a:graphic>
          <a:graphicData uri="http://schemas.openxmlformats.org/presentationml/2006/ole">
            <mc:AlternateContent xmlns:mc="http://schemas.openxmlformats.org/markup-compatibility/2006">
              <mc:Choice xmlns:v="urn:schemas-microsoft-com:vml" Requires="v">
                <p:oleObj spid="_x0000_s13110" name="Equation" r:id="rId7" imgW="3860640" imgH="253800" progId="Equation.DSMT4">
                  <p:embed/>
                </p:oleObj>
              </mc:Choice>
              <mc:Fallback>
                <p:oleObj name="Equation" r:id="rId7" imgW="386064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34" y="2708920"/>
                        <a:ext cx="7500938"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99171108"/>
              </p:ext>
            </p:extLst>
          </p:nvPr>
        </p:nvGraphicFramePr>
        <p:xfrm>
          <a:off x="323528" y="3140968"/>
          <a:ext cx="8537575" cy="493712"/>
        </p:xfrm>
        <a:graphic>
          <a:graphicData uri="http://schemas.openxmlformats.org/presentationml/2006/ole">
            <mc:AlternateContent xmlns:mc="http://schemas.openxmlformats.org/markup-compatibility/2006">
              <mc:Choice xmlns:v="urn:schemas-microsoft-com:vml" Requires="v">
                <p:oleObj spid="_x0000_s13111" name="Equation" r:id="rId9" imgW="4394160" imgH="253800" progId="Equation.DSMT4">
                  <p:embed/>
                </p:oleObj>
              </mc:Choice>
              <mc:Fallback>
                <p:oleObj name="Equation" r:id="rId9" imgW="4394160" imgH="253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528" y="3140968"/>
                        <a:ext cx="8537575"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662339582"/>
              </p:ext>
            </p:extLst>
          </p:nvPr>
        </p:nvGraphicFramePr>
        <p:xfrm>
          <a:off x="1187624" y="5517232"/>
          <a:ext cx="3948112" cy="493713"/>
        </p:xfrm>
        <a:graphic>
          <a:graphicData uri="http://schemas.openxmlformats.org/presentationml/2006/ole">
            <mc:AlternateContent xmlns:mc="http://schemas.openxmlformats.org/markup-compatibility/2006">
              <mc:Choice xmlns:v="urn:schemas-microsoft-com:vml" Requires="v">
                <p:oleObj spid="_x0000_s13112" name="Equation" r:id="rId11" imgW="2031840" imgH="253800" progId="Equation.DSMT4">
                  <p:embed/>
                </p:oleObj>
              </mc:Choice>
              <mc:Fallback>
                <p:oleObj name="Equation" r:id="rId11" imgW="2031840" imgH="253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7624" y="5517232"/>
                        <a:ext cx="3948112"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7463" name="Object 7"/>
          <p:cNvGraphicFramePr>
            <a:graphicFrameLocks noChangeAspect="1"/>
          </p:cNvGraphicFramePr>
          <p:nvPr>
            <p:extLst>
              <p:ext uri="{D42A27DB-BD31-4B8C-83A1-F6EECF244321}">
                <p14:modId xmlns:p14="http://schemas.microsoft.com/office/powerpoint/2010/main" val="3170972236"/>
              </p:ext>
            </p:extLst>
          </p:nvPr>
        </p:nvGraphicFramePr>
        <p:xfrm>
          <a:off x="1187624" y="6021288"/>
          <a:ext cx="5967413" cy="493713"/>
        </p:xfrm>
        <a:graphic>
          <a:graphicData uri="http://schemas.openxmlformats.org/presentationml/2006/ole">
            <mc:AlternateContent xmlns:mc="http://schemas.openxmlformats.org/markup-compatibility/2006">
              <mc:Choice xmlns:v="urn:schemas-microsoft-com:vml" Requires="v">
                <p:oleObj spid="_x0000_s13113" name="Equation" r:id="rId13" imgW="3073320" imgH="253800" progId="Equation.DSMT4">
                  <p:embed/>
                </p:oleObj>
              </mc:Choice>
              <mc:Fallback>
                <p:oleObj name="Equation" r:id="rId13" imgW="3073320" imgH="253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4" y="6021288"/>
                        <a:ext cx="5967413" cy="493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流程图: 可选过程 10">
            <a:hlinkClick r:id="rId1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2" name="流程图: 可选过程 11">
            <a:hlinkClick r:id="rId16"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3" name="流程图: 可选过程 12">
            <a:hlinkClick r:id="rId17"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4" name="流程图: 可选过程 13">
            <a:hlinkClick r:id="rId1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5" name="流程图: 可选过程 14">
            <a:hlinkClick r:id="rId1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2309180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九、单向函数和单向陷门函数</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solidFill>
                  <a:srgbClr val="FF0000"/>
                </a:solidFill>
              </a:rPr>
              <a:t>定义：单向函数</a:t>
            </a:r>
            <a:r>
              <a:rPr lang="en-US" altLang="zh-CN" dirty="0" smtClean="0">
                <a:solidFill>
                  <a:srgbClr val="FF0000"/>
                </a:solidFill>
              </a:rPr>
              <a:t>(One-way Function)</a:t>
            </a:r>
            <a:endParaRPr lang="zh-CN" altLang="en-US" dirty="0" smtClean="0">
              <a:solidFill>
                <a:srgbClr val="FF0000"/>
              </a:solidFill>
            </a:endParaRPr>
          </a:p>
          <a:p>
            <a:pPr>
              <a:buNone/>
            </a:pPr>
            <a:r>
              <a:rPr lang="zh-CN" altLang="en-US" dirty="0" smtClean="0"/>
              <a:t>	</a:t>
            </a:r>
            <a:r>
              <a:rPr lang="zh-CN" altLang="en-US" sz="2400" dirty="0" smtClean="0"/>
              <a:t>一函数</a:t>
            </a:r>
            <a:r>
              <a:rPr lang="en-US" altLang="zh-CN" sz="2400" dirty="0" smtClean="0"/>
              <a:t>f</a:t>
            </a:r>
            <a:r>
              <a:rPr lang="zh-CN" altLang="en-US" sz="2400" dirty="0" smtClean="0"/>
              <a:t>若满足下列条件，则称</a:t>
            </a:r>
            <a:r>
              <a:rPr lang="en-US" altLang="zh-CN" sz="2400" dirty="0" smtClean="0"/>
              <a:t>f</a:t>
            </a:r>
            <a:r>
              <a:rPr lang="zh-CN" altLang="en-US" sz="2400" dirty="0" smtClean="0"/>
              <a:t>为单向函数：</a:t>
            </a:r>
            <a:endParaRPr lang="zh-CN" altLang="en-US" sz="2200" dirty="0" smtClean="0"/>
          </a:p>
          <a:p>
            <a:pPr lvl="1">
              <a:buNone/>
            </a:pPr>
            <a:r>
              <a:rPr lang="en-US" altLang="zh-CN" dirty="0" smtClean="0"/>
              <a:t>(1)</a:t>
            </a:r>
            <a:r>
              <a:rPr lang="zh-CN" altLang="en-US" dirty="0" smtClean="0"/>
              <a:t>对于所有属于</a:t>
            </a:r>
            <a:r>
              <a:rPr lang="en-US" altLang="zh-CN" dirty="0" smtClean="0"/>
              <a:t>f</a:t>
            </a:r>
            <a:r>
              <a:rPr lang="zh-CN" altLang="en-US" dirty="0" smtClean="0"/>
              <a:t>之域的任一</a:t>
            </a:r>
            <a:r>
              <a:rPr lang="en-US" altLang="zh-CN" dirty="0" smtClean="0"/>
              <a:t>x</a:t>
            </a:r>
            <a:r>
              <a:rPr lang="zh-CN" altLang="en-US" dirty="0" smtClean="0"/>
              <a:t>，容易计算</a:t>
            </a:r>
            <a:r>
              <a:rPr lang="en-US" altLang="zh-CN" dirty="0" smtClean="0"/>
              <a:t>y=f(x)</a:t>
            </a:r>
            <a:r>
              <a:rPr lang="zh-CN" altLang="en-US" dirty="0" smtClean="0"/>
              <a:t>；</a:t>
            </a:r>
            <a:endParaRPr lang="en-US" altLang="zh-CN" dirty="0" smtClean="0"/>
          </a:p>
          <a:p>
            <a:pPr lvl="1">
              <a:buNone/>
            </a:pPr>
            <a:r>
              <a:rPr lang="en-US" altLang="zh-CN" dirty="0" smtClean="0"/>
              <a:t>(2)</a:t>
            </a:r>
            <a:r>
              <a:rPr lang="zh-CN" altLang="en-US" dirty="0" smtClean="0"/>
              <a:t>对于几乎所有属于</a:t>
            </a:r>
            <a:r>
              <a:rPr lang="en-US" altLang="zh-CN" dirty="0" smtClean="0"/>
              <a:t>f</a:t>
            </a:r>
            <a:r>
              <a:rPr lang="zh-CN" altLang="en-US" dirty="0" smtClean="0"/>
              <a:t>之域的任一</a:t>
            </a:r>
            <a:r>
              <a:rPr lang="en-US" altLang="zh-CN" dirty="0" smtClean="0"/>
              <a:t>y</a:t>
            </a:r>
            <a:r>
              <a:rPr lang="zh-CN" altLang="en-US" dirty="0" smtClean="0"/>
              <a:t>，求得</a:t>
            </a:r>
            <a:r>
              <a:rPr lang="en-US" altLang="zh-CN" dirty="0" smtClean="0"/>
              <a:t>x</a:t>
            </a:r>
            <a:r>
              <a:rPr lang="zh-CN" altLang="en-US" dirty="0" smtClean="0"/>
              <a:t>，使</a:t>
            </a:r>
            <a:r>
              <a:rPr lang="en-US" altLang="zh-CN" dirty="0" smtClean="0"/>
              <a:t>y=f(x), </a:t>
            </a:r>
            <a:r>
              <a:rPr lang="zh-CN" altLang="en-US" dirty="0" smtClean="0"/>
              <a:t>则在计算上不可行。</a:t>
            </a:r>
            <a:endParaRPr lang="en-US" altLang="zh-CN" dirty="0" smtClean="0"/>
          </a:p>
          <a:p>
            <a:pPr lvl="1"/>
            <a:endParaRPr lang="en-US" altLang="zh-CN" dirty="0" smtClean="0"/>
          </a:p>
          <a:p>
            <a:r>
              <a:rPr lang="zh-CN" altLang="en-US" dirty="0" smtClean="0">
                <a:solidFill>
                  <a:srgbClr val="FF0000"/>
                </a:solidFill>
              </a:rPr>
              <a:t>定义：单向陷门函数</a:t>
            </a:r>
            <a:r>
              <a:rPr lang="en-US" altLang="zh-CN" dirty="0" smtClean="0">
                <a:solidFill>
                  <a:srgbClr val="FF0000"/>
                </a:solidFill>
              </a:rPr>
              <a:t>(One-way Trapdoor Function)</a:t>
            </a:r>
            <a:endParaRPr lang="zh-CN" altLang="en-US" dirty="0" smtClean="0">
              <a:solidFill>
                <a:srgbClr val="FF0000"/>
              </a:solidFill>
            </a:endParaRPr>
          </a:p>
          <a:p>
            <a:pPr lvl="1">
              <a:buNone/>
            </a:pPr>
            <a:r>
              <a:rPr lang="zh-CN" altLang="en-US" dirty="0" smtClean="0"/>
              <a:t>“可逆”函数</a:t>
            </a:r>
            <a:r>
              <a:rPr lang="en-US" altLang="zh-CN" dirty="0" smtClean="0"/>
              <a:t>F</a:t>
            </a:r>
            <a:r>
              <a:rPr lang="zh-CN" altLang="en-US" dirty="0" smtClean="0"/>
              <a:t>若满足下列二条件，则称</a:t>
            </a:r>
            <a:r>
              <a:rPr lang="en-US" altLang="zh-CN" dirty="0" smtClean="0"/>
              <a:t>F</a:t>
            </a:r>
            <a:r>
              <a:rPr lang="zh-CN" altLang="en-US" dirty="0" smtClean="0"/>
              <a:t>为单向陷门函数：</a:t>
            </a:r>
          </a:p>
          <a:p>
            <a:pPr lvl="1">
              <a:buNone/>
            </a:pPr>
            <a:r>
              <a:rPr lang="en-US" altLang="zh-CN" dirty="0" smtClean="0"/>
              <a:t>(1)</a:t>
            </a:r>
            <a:r>
              <a:rPr lang="zh-CN" altLang="en-US" dirty="0" smtClean="0"/>
              <a:t>对于所有属于</a:t>
            </a:r>
            <a:r>
              <a:rPr lang="en-US" altLang="zh-CN" dirty="0" smtClean="0"/>
              <a:t>F</a:t>
            </a:r>
            <a:r>
              <a:rPr lang="zh-CN" altLang="en-US" dirty="0" smtClean="0"/>
              <a:t>之域的任一</a:t>
            </a:r>
            <a:r>
              <a:rPr lang="en-US" altLang="zh-CN" dirty="0" smtClean="0"/>
              <a:t>x</a:t>
            </a:r>
            <a:r>
              <a:rPr lang="zh-CN" altLang="en-US" dirty="0" smtClean="0"/>
              <a:t>，容易计算</a:t>
            </a:r>
            <a:r>
              <a:rPr lang="en-US" altLang="zh-CN" dirty="0" smtClean="0"/>
              <a:t>F(x)=y</a:t>
            </a:r>
            <a:r>
              <a:rPr lang="zh-CN" altLang="en-US" dirty="0" smtClean="0"/>
              <a:t>；</a:t>
            </a:r>
          </a:p>
          <a:p>
            <a:pPr lvl="1">
              <a:buNone/>
            </a:pPr>
            <a:r>
              <a:rPr lang="en-US" altLang="zh-CN" dirty="0" smtClean="0"/>
              <a:t>(2)</a:t>
            </a:r>
            <a:r>
              <a:rPr lang="zh-CN" altLang="en-US" dirty="0" smtClean="0"/>
              <a:t>对于几乎所有属于</a:t>
            </a:r>
            <a:r>
              <a:rPr lang="en-US" altLang="zh-CN" dirty="0" smtClean="0"/>
              <a:t>F</a:t>
            </a:r>
            <a:r>
              <a:rPr lang="zh-CN" altLang="en-US" dirty="0" smtClean="0"/>
              <a:t>之域的任一</a:t>
            </a:r>
            <a:r>
              <a:rPr lang="en-US" altLang="zh-CN" dirty="0" smtClean="0"/>
              <a:t>y</a:t>
            </a:r>
            <a:r>
              <a:rPr lang="zh-CN" altLang="en-US" dirty="0" smtClean="0"/>
              <a:t>，如果获得暗门信息</a:t>
            </a:r>
            <a:r>
              <a:rPr lang="en-US" altLang="zh-CN" dirty="0" smtClean="0"/>
              <a:t>(trapdoor)</a:t>
            </a:r>
            <a:r>
              <a:rPr lang="zh-CN" altLang="en-US" dirty="0" smtClean="0"/>
              <a:t>，则容易求出</a:t>
            </a:r>
            <a:r>
              <a:rPr lang="en-US" altLang="zh-CN" dirty="0" smtClean="0"/>
              <a:t>x=F</a:t>
            </a:r>
            <a:r>
              <a:rPr lang="en-US" altLang="zh-CN" baseline="30000" dirty="0" smtClean="0"/>
              <a:t>-1</a:t>
            </a:r>
            <a:r>
              <a:rPr lang="en-US" altLang="zh-CN" dirty="0" smtClean="0"/>
              <a:t>(y)</a:t>
            </a:r>
            <a:r>
              <a:rPr lang="zh-CN" altLang="en-US" dirty="0" smtClean="0"/>
              <a:t>；否则求解</a:t>
            </a:r>
            <a:r>
              <a:rPr lang="en-US" altLang="zh-CN" dirty="0" smtClean="0"/>
              <a:t>x=F</a:t>
            </a:r>
            <a:r>
              <a:rPr lang="en-US" altLang="zh-CN" baseline="30000" dirty="0" smtClean="0"/>
              <a:t>-1</a:t>
            </a:r>
            <a:r>
              <a:rPr lang="en-US" altLang="zh-CN" dirty="0" smtClean="0"/>
              <a:t> (y)</a:t>
            </a:r>
            <a:r>
              <a:rPr lang="zh-CN" altLang="en-US" dirty="0" smtClean="0"/>
              <a:t>在计算上不可行。</a:t>
            </a:r>
            <a:r>
              <a:rPr lang="en-US" altLang="zh-CN" dirty="0" smtClean="0"/>
              <a:t>F</a:t>
            </a:r>
            <a:r>
              <a:rPr lang="en-US" altLang="zh-CN" baseline="30000" dirty="0" smtClean="0"/>
              <a:t>-1</a:t>
            </a:r>
            <a:r>
              <a:rPr lang="zh-CN" altLang="en-US" dirty="0" smtClean="0"/>
              <a:t>为</a:t>
            </a:r>
            <a:r>
              <a:rPr lang="en-US" altLang="zh-CN" dirty="0" smtClean="0"/>
              <a:t>F</a:t>
            </a:r>
            <a:r>
              <a:rPr lang="zh-CN" altLang="en-US" dirty="0" smtClean="0"/>
              <a:t>之逆函数。</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7719841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单向函数举例</a:t>
            </a:r>
            <a:endParaRPr lang="zh-CN" altLang="en-US" dirty="0"/>
          </a:p>
        </p:txBody>
      </p:sp>
      <p:sp>
        <p:nvSpPr>
          <p:cNvPr id="3" name="内容占位符 2"/>
          <p:cNvSpPr>
            <a:spLocks noGrp="1"/>
          </p:cNvSpPr>
          <p:nvPr>
            <p:ph idx="1"/>
          </p:nvPr>
        </p:nvSpPr>
        <p:spPr/>
        <p:txBody>
          <a:bodyPr>
            <a:noAutofit/>
          </a:bodyPr>
          <a:lstStyle/>
          <a:p>
            <a:r>
              <a:rPr lang="zh-CN" altLang="en-US" dirty="0" smtClean="0"/>
              <a:t>离散对数问题</a:t>
            </a:r>
            <a:r>
              <a:rPr lang="en-US" altLang="zh-CN" dirty="0" smtClean="0"/>
              <a:t>DLP(Discrete </a:t>
            </a:r>
            <a:r>
              <a:rPr lang="en-US" altLang="zh-CN" dirty="0"/>
              <a:t>Logarithm </a:t>
            </a:r>
            <a:r>
              <a:rPr lang="en-US" altLang="zh-CN" dirty="0" smtClean="0"/>
              <a:t>Problem</a:t>
            </a:r>
            <a:r>
              <a:rPr lang="en-US" altLang="zh-CN" dirty="0"/>
              <a:t>)</a:t>
            </a:r>
            <a:endParaRPr lang="zh-CN" altLang="en-US" dirty="0" smtClean="0"/>
          </a:p>
          <a:p>
            <a:pPr lvl="1"/>
            <a:r>
              <a:rPr lang="zh-CN" altLang="en-US" dirty="0" smtClean="0"/>
              <a:t>令素数</a:t>
            </a:r>
            <a:r>
              <a:rPr lang="en-US" altLang="zh-CN" dirty="0" smtClean="0"/>
              <a:t>p</a:t>
            </a:r>
            <a:r>
              <a:rPr lang="zh-CN" altLang="en-US" dirty="0" smtClean="0"/>
              <a:t>满足</a:t>
            </a:r>
            <a:r>
              <a:rPr lang="en-US" altLang="zh-CN" dirty="0" smtClean="0"/>
              <a:t>p-1</a:t>
            </a:r>
            <a:r>
              <a:rPr lang="zh-CN" altLang="en-US" dirty="0" smtClean="0"/>
              <a:t>含有另一大质数</a:t>
            </a:r>
            <a:r>
              <a:rPr lang="en-US" altLang="zh-CN" dirty="0" smtClean="0"/>
              <a:t>q (q</a:t>
            </a:r>
            <a:r>
              <a:rPr lang="zh-CN" altLang="en-US" dirty="0" smtClean="0"/>
              <a:t>整除</a:t>
            </a:r>
            <a:r>
              <a:rPr lang="en-US" altLang="zh-CN" dirty="0" smtClean="0"/>
              <a:t>p-1)</a:t>
            </a:r>
            <a:r>
              <a:rPr lang="zh-CN" altLang="en-US" dirty="0" smtClean="0"/>
              <a:t>，及一整数</a:t>
            </a:r>
            <a:r>
              <a:rPr lang="en-US" altLang="zh-CN" dirty="0" smtClean="0"/>
              <a:t>g, 1&lt;g&lt;p-1</a:t>
            </a:r>
            <a:r>
              <a:rPr lang="zh-CN" altLang="en-US" dirty="0" smtClean="0"/>
              <a:t>。</a:t>
            </a:r>
            <a:endParaRPr lang="en-US" altLang="zh-CN" dirty="0" smtClean="0"/>
          </a:p>
          <a:p>
            <a:pPr lvl="1"/>
            <a:r>
              <a:rPr lang="zh-CN" altLang="en-US" dirty="0" smtClean="0"/>
              <a:t>若给定整数</a:t>
            </a:r>
            <a:r>
              <a:rPr lang="en-US" altLang="zh-CN" dirty="0" smtClean="0"/>
              <a:t>x</a:t>
            </a:r>
            <a:r>
              <a:rPr lang="zh-CN" altLang="en-US" dirty="0" smtClean="0"/>
              <a:t>，求</a:t>
            </a:r>
            <a:r>
              <a:rPr lang="en-US" altLang="zh-CN" dirty="0" smtClean="0"/>
              <a:t>y=</a:t>
            </a:r>
            <a:r>
              <a:rPr lang="en-US" altLang="zh-CN" dirty="0" err="1" smtClean="0"/>
              <a:t>g</a:t>
            </a:r>
            <a:r>
              <a:rPr lang="en-US" altLang="zh-CN" baseline="30000" dirty="0" err="1" smtClean="0"/>
              <a:t>x</a:t>
            </a:r>
            <a:r>
              <a:rPr lang="en-US" altLang="zh-CN" dirty="0" smtClean="0"/>
              <a:t> mod p</a:t>
            </a:r>
            <a:r>
              <a:rPr lang="zh-CN" altLang="en-US" dirty="0" smtClean="0"/>
              <a:t>是简单的</a:t>
            </a:r>
            <a:endParaRPr lang="en-US" altLang="zh-CN" dirty="0" smtClean="0"/>
          </a:p>
          <a:p>
            <a:pPr lvl="1"/>
            <a:r>
              <a:rPr lang="zh-CN" altLang="en-US" dirty="0" smtClean="0"/>
              <a:t>但是若给定</a:t>
            </a:r>
            <a:r>
              <a:rPr lang="en-US" altLang="zh-CN" dirty="0" smtClean="0"/>
              <a:t>p, g</a:t>
            </a:r>
            <a:r>
              <a:rPr lang="zh-CN" altLang="en-US" dirty="0" smtClean="0"/>
              <a:t>及</a:t>
            </a:r>
            <a:r>
              <a:rPr lang="en-US" altLang="zh-CN" dirty="0" smtClean="0"/>
              <a:t>y</a:t>
            </a:r>
            <a:r>
              <a:rPr lang="zh-CN" altLang="en-US" dirty="0" smtClean="0"/>
              <a:t>，求</a:t>
            </a:r>
            <a:r>
              <a:rPr lang="en-US" altLang="zh-CN" dirty="0" smtClean="0"/>
              <a:t>x</a:t>
            </a:r>
            <a:r>
              <a:rPr lang="zh-CN" altLang="en-US" dirty="0" smtClean="0"/>
              <a:t>，则为</a:t>
            </a:r>
            <a:r>
              <a:rPr lang="en-US" altLang="zh-CN" dirty="0" smtClean="0"/>
              <a:t>DLP</a:t>
            </a:r>
            <a:r>
              <a:rPr lang="zh-CN" altLang="en-US" dirty="0" smtClean="0"/>
              <a:t>问题，是困难的。</a:t>
            </a:r>
            <a:endParaRPr lang="en-US" altLang="zh-CN" dirty="0" smtClean="0"/>
          </a:p>
          <a:p>
            <a:pPr lvl="1"/>
            <a:endParaRPr lang="en-US" altLang="zh-CN" dirty="0" smtClean="0"/>
          </a:p>
          <a:p>
            <a:r>
              <a:rPr lang="zh-CN" altLang="en-US" dirty="0" smtClean="0"/>
              <a:t>因数分解问题</a:t>
            </a:r>
            <a:r>
              <a:rPr lang="en-US" altLang="zh-CN" dirty="0" smtClean="0"/>
              <a:t>(Factorization Problem)</a:t>
            </a:r>
          </a:p>
          <a:p>
            <a:pPr lvl="1"/>
            <a:r>
              <a:rPr lang="zh-CN" altLang="en-US" dirty="0" smtClean="0"/>
              <a:t>给定大素数 </a:t>
            </a:r>
            <a:r>
              <a:rPr lang="en-US" altLang="zh-CN" dirty="0" smtClean="0"/>
              <a:t>p</a:t>
            </a:r>
            <a:r>
              <a:rPr lang="zh-CN" altLang="en-US" dirty="0" smtClean="0"/>
              <a:t>和</a:t>
            </a:r>
            <a:r>
              <a:rPr lang="en-US" altLang="zh-CN" dirty="0" smtClean="0"/>
              <a:t>q</a:t>
            </a:r>
            <a:r>
              <a:rPr lang="zh-CN" altLang="en-US" dirty="0" smtClean="0"/>
              <a:t>，求</a:t>
            </a:r>
            <a:r>
              <a:rPr lang="en-US" altLang="zh-CN" dirty="0" smtClean="0"/>
              <a:t>n=</a:t>
            </a:r>
            <a:r>
              <a:rPr lang="en-US" altLang="zh-CN" dirty="0" err="1" smtClean="0"/>
              <a:t>p×q</a:t>
            </a:r>
            <a:r>
              <a:rPr lang="en-US" altLang="zh-CN" dirty="0" smtClean="0"/>
              <a:t> , </a:t>
            </a:r>
            <a:r>
              <a:rPr lang="zh-CN" altLang="en-US" dirty="0" smtClean="0"/>
              <a:t>只要一次乘法</a:t>
            </a:r>
            <a:endParaRPr lang="en-US" altLang="zh-CN" dirty="0" smtClean="0"/>
          </a:p>
          <a:p>
            <a:pPr lvl="1"/>
            <a:r>
              <a:rPr lang="zh-CN" altLang="en-US" dirty="0" smtClean="0"/>
              <a:t>给定</a:t>
            </a:r>
            <a:r>
              <a:rPr lang="en-US" altLang="zh-CN" dirty="0" smtClean="0"/>
              <a:t>n</a:t>
            </a:r>
            <a:r>
              <a:rPr lang="zh-CN" altLang="en-US" dirty="0" smtClean="0"/>
              <a:t>，求</a:t>
            </a:r>
            <a:r>
              <a:rPr lang="en-US" altLang="zh-CN" dirty="0" smtClean="0"/>
              <a:t>p</a:t>
            </a:r>
            <a:r>
              <a:rPr lang="zh-CN" altLang="en-US" dirty="0" smtClean="0"/>
              <a:t>和</a:t>
            </a:r>
            <a:r>
              <a:rPr lang="en-US" altLang="zh-CN" dirty="0" smtClean="0"/>
              <a:t>q</a:t>
            </a:r>
            <a:r>
              <a:rPr lang="zh-CN" altLang="en-US" dirty="0" smtClean="0"/>
              <a:t>，即为因数分解问题</a:t>
            </a:r>
            <a:r>
              <a:rPr lang="en-US" altLang="zh-CN" dirty="0" smtClean="0"/>
              <a:t>FAC</a:t>
            </a:r>
            <a:r>
              <a:rPr lang="zh-CN" altLang="en-US" dirty="0" smtClean="0"/>
              <a:t>，最快方法需要</a:t>
            </a:r>
            <a:r>
              <a:rPr lang="en-US" altLang="zh-CN" dirty="0" smtClean="0"/>
              <a:t>T(n)=</a:t>
            </a:r>
            <a:r>
              <a:rPr lang="en-US" altLang="zh-CN" dirty="0" err="1" smtClean="0"/>
              <a:t>exp</a:t>
            </a:r>
            <a:r>
              <a:rPr lang="en-US" altLang="zh-CN" dirty="0" smtClean="0"/>
              <a:t>{c(</a:t>
            </a:r>
            <a:r>
              <a:rPr lang="en-US" altLang="zh-CN" dirty="0" err="1" smtClean="0"/>
              <a:t>ln</a:t>
            </a:r>
            <a:r>
              <a:rPr lang="en-US" altLang="zh-CN" dirty="0" smtClean="0"/>
              <a:t> n </a:t>
            </a:r>
            <a:r>
              <a:rPr lang="en-US" altLang="zh-CN" dirty="0" err="1" smtClean="0"/>
              <a:t>ln</a:t>
            </a:r>
            <a:r>
              <a:rPr lang="en-US" altLang="zh-CN" dirty="0" smtClean="0"/>
              <a:t>(</a:t>
            </a:r>
            <a:r>
              <a:rPr lang="en-US" altLang="zh-CN" dirty="0" err="1" smtClean="0"/>
              <a:t>ln</a:t>
            </a:r>
            <a:r>
              <a:rPr lang="en-US" altLang="zh-CN" dirty="0" smtClean="0"/>
              <a:t> n))½} </a:t>
            </a:r>
            <a:r>
              <a:rPr lang="zh-CN" altLang="en-US" dirty="0" smtClean="0"/>
              <a:t>次运算，其中</a:t>
            </a:r>
            <a:r>
              <a:rPr lang="en-US" altLang="zh-CN" dirty="0" smtClean="0"/>
              <a:t>c</a:t>
            </a:r>
            <a:r>
              <a:rPr lang="zh-CN" altLang="en-US" dirty="0" smtClean="0"/>
              <a:t>为大于</a:t>
            </a:r>
            <a:r>
              <a:rPr lang="en-US" altLang="zh-CN" dirty="0" smtClean="0"/>
              <a:t>1</a:t>
            </a:r>
            <a:r>
              <a:rPr lang="zh-CN" altLang="en-US" dirty="0" smtClean="0"/>
              <a:t>的正整数。若</a:t>
            </a:r>
            <a:r>
              <a:rPr lang="en-US" altLang="zh-CN" dirty="0" err="1" smtClean="0"/>
              <a:t>p≈n</a:t>
            </a:r>
            <a:r>
              <a:rPr lang="zh-CN" altLang="en-US" dirty="0" smtClean="0"/>
              <a:t>，解离散对数比因数分解难 </a:t>
            </a:r>
          </a:p>
          <a:p>
            <a:pPr>
              <a:buNone/>
            </a:pP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165611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背包问题</a:t>
            </a:r>
            <a:r>
              <a:rPr lang="en-US" altLang="zh-CN" dirty="0" smtClean="0"/>
              <a:t>(Knapsack Problem)</a:t>
            </a:r>
          </a:p>
          <a:p>
            <a:pPr lvl="1"/>
            <a:r>
              <a:rPr lang="zh-CN" altLang="en-US" dirty="0" smtClean="0"/>
              <a:t>给定有限个自然数序列集合</a:t>
            </a:r>
            <a:r>
              <a:rPr lang="en-US" altLang="zh-CN" dirty="0" smtClean="0"/>
              <a:t>B=(b</a:t>
            </a:r>
            <a:r>
              <a:rPr lang="en-US" altLang="zh-CN" baseline="-25000" dirty="0" smtClean="0"/>
              <a:t>1</a:t>
            </a:r>
            <a:r>
              <a:rPr lang="en-US" altLang="zh-CN" dirty="0" smtClean="0"/>
              <a:t>,b</a:t>
            </a:r>
            <a:r>
              <a:rPr lang="en-US" altLang="zh-CN" baseline="-25000" dirty="0" smtClean="0"/>
              <a:t>2</a:t>
            </a:r>
            <a:r>
              <a:rPr lang="en-US" altLang="zh-CN" dirty="0" smtClean="0"/>
              <a:t>,…</a:t>
            </a:r>
            <a:r>
              <a:rPr lang="en-US" altLang="zh-CN" dirty="0" err="1" smtClean="0"/>
              <a:t>b</a:t>
            </a:r>
            <a:r>
              <a:rPr lang="en-US" altLang="zh-CN" baseline="-25000" dirty="0" err="1" smtClean="0"/>
              <a:t>n</a:t>
            </a:r>
            <a:r>
              <a:rPr lang="en-US" altLang="zh-CN" dirty="0" smtClean="0"/>
              <a:t>)</a:t>
            </a:r>
            <a:r>
              <a:rPr lang="zh-CN" altLang="en-US" dirty="0" smtClean="0"/>
              <a:t>及二进制序列</a:t>
            </a:r>
            <a:r>
              <a:rPr lang="en-US" altLang="zh-CN" dirty="0" smtClean="0"/>
              <a:t>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en-US" altLang="zh-CN" dirty="0" smtClean="0"/>
              <a:t>), x</a:t>
            </a:r>
            <a:r>
              <a:rPr lang="en-US" altLang="zh-CN" baseline="-25000" dirty="0" smtClean="0"/>
              <a:t>i</a:t>
            </a:r>
            <a:r>
              <a:rPr lang="en-US" altLang="zh-CN" dirty="0" smtClean="0"/>
              <a:t>∈(0,1), </a:t>
            </a:r>
            <a:r>
              <a:rPr lang="zh-CN" altLang="en-US" dirty="0" smtClean="0"/>
              <a:t>求</a:t>
            </a:r>
            <a:r>
              <a:rPr lang="en-US" altLang="zh-CN" dirty="0" smtClean="0"/>
              <a:t>S</a:t>
            </a:r>
            <a:r>
              <a:rPr lang="zh-CN" altLang="en-US" dirty="0" smtClean="0"/>
              <a:t>＝</a:t>
            </a:r>
            <a:r>
              <a:rPr lang="en-US" altLang="zh-CN" dirty="0" smtClean="0"/>
              <a:t>∑</a:t>
            </a:r>
            <a:r>
              <a:rPr lang="en-US" altLang="zh-CN" dirty="0" err="1" smtClean="0"/>
              <a:t>x</a:t>
            </a:r>
            <a:r>
              <a:rPr lang="en-US" altLang="zh-CN" baseline="-25000" dirty="0" err="1" smtClean="0"/>
              <a:t>i</a:t>
            </a:r>
            <a:r>
              <a:rPr lang="en-US" altLang="zh-CN" dirty="0" err="1" smtClean="0"/>
              <a:t>b</a:t>
            </a:r>
            <a:r>
              <a:rPr lang="en-US" altLang="zh-CN" baseline="-25000" dirty="0" err="1" smtClean="0"/>
              <a:t>i</a:t>
            </a:r>
            <a:r>
              <a:rPr lang="zh-CN" altLang="en-US" dirty="0" smtClean="0"/>
              <a:t>最多只需</a:t>
            </a:r>
            <a:r>
              <a:rPr lang="en-US" altLang="zh-CN" dirty="0" smtClean="0"/>
              <a:t>n-1</a:t>
            </a:r>
            <a:r>
              <a:rPr lang="zh-CN" altLang="en-US" dirty="0" smtClean="0"/>
              <a:t>次加法；</a:t>
            </a:r>
            <a:endParaRPr lang="en-US" altLang="zh-CN" dirty="0" smtClean="0"/>
          </a:p>
          <a:p>
            <a:pPr lvl="1"/>
            <a:r>
              <a:rPr lang="zh-CN" altLang="en-US" dirty="0" smtClean="0"/>
              <a:t>但若给定</a:t>
            </a:r>
            <a:r>
              <a:rPr lang="en-US" altLang="zh-CN" dirty="0" smtClean="0"/>
              <a:t>B</a:t>
            </a:r>
            <a:r>
              <a:rPr lang="zh-CN" altLang="en-US" dirty="0" smtClean="0"/>
              <a:t>和</a:t>
            </a:r>
            <a:r>
              <a:rPr lang="en-US" altLang="zh-CN" dirty="0" smtClean="0"/>
              <a:t>S</a:t>
            </a:r>
            <a:r>
              <a:rPr lang="zh-CN" altLang="en-US" dirty="0" smtClean="0"/>
              <a:t>，求</a:t>
            </a:r>
            <a:r>
              <a:rPr lang="en-US" altLang="zh-CN" dirty="0" smtClean="0"/>
              <a:t>x</a:t>
            </a:r>
            <a:r>
              <a:rPr lang="zh-CN" altLang="en-US" dirty="0" smtClean="0"/>
              <a:t>则非常困难。</a:t>
            </a:r>
            <a:endParaRPr lang="en-US" altLang="zh-CN" dirty="0" smtClean="0"/>
          </a:p>
          <a:p>
            <a:pPr lvl="1"/>
            <a:r>
              <a:rPr lang="zh-CN" altLang="en-US" dirty="0" smtClean="0"/>
              <a:t>穷举时有</a:t>
            </a:r>
            <a:r>
              <a:rPr lang="en-US" altLang="zh-CN" dirty="0" smtClean="0"/>
              <a:t>2</a:t>
            </a:r>
            <a:r>
              <a:rPr lang="en-US" altLang="zh-CN" baseline="30000" dirty="0" smtClean="0"/>
              <a:t>n</a:t>
            </a:r>
            <a:r>
              <a:rPr lang="zh-CN" altLang="en-US" dirty="0" smtClean="0"/>
              <a:t>种可能，当</a:t>
            </a:r>
            <a:r>
              <a:rPr lang="en-US" altLang="zh-CN" dirty="0" smtClean="0"/>
              <a:t>n</a:t>
            </a:r>
            <a:r>
              <a:rPr lang="zh-CN" altLang="en-US" dirty="0" smtClean="0"/>
              <a:t>很大时为计算上不可行。</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69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0671241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对称和公开密钥加密的主要区别</a:t>
            </a:r>
            <a:endParaRPr lang="zh-CN" altLang="en-US" dirty="0"/>
          </a:p>
        </p:txBody>
      </p:sp>
      <p:sp>
        <p:nvSpPr>
          <p:cNvPr id="3" name="内容占位符 2"/>
          <p:cNvSpPr>
            <a:spLocks noGrp="1"/>
          </p:cNvSpPr>
          <p:nvPr>
            <p:ph idx="1"/>
          </p:nvPr>
        </p:nvSpPr>
        <p:spPr/>
        <p:txBody>
          <a:bodyPr/>
          <a:lstStyle/>
          <a:p>
            <a:r>
              <a:rPr lang="zh-CN" altLang="en-US" dirty="0" smtClean="0"/>
              <a:t>对称密码</a:t>
            </a:r>
            <a:endParaRPr lang="en-US" altLang="zh-CN" dirty="0" smtClean="0"/>
          </a:p>
          <a:p>
            <a:pPr lvl="1"/>
            <a:r>
              <a:rPr lang="zh-CN" altLang="en-US" dirty="0" smtClean="0"/>
              <a:t>加</a:t>
            </a:r>
            <a:r>
              <a:rPr lang="en-US" altLang="zh-CN" dirty="0" smtClean="0"/>
              <a:t>/</a:t>
            </a:r>
            <a:r>
              <a:rPr lang="zh-CN" altLang="en-US" dirty="0" smtClean="0"/>
              <a:t>解密密钥相同，密钥为双方共享</a:t>
            </a:r>
            <a:endParaRPr lang="en-US" altLang="zh-CN" dirty="0" smtClean="0"/>
          </a:p>
          <a:p>
            <a:pPr lvl="1"/>
            <a:r>
              <a:rPr lang="zh-CN" altLang="en-US" dirty="0" smtClean="0"/>
              <a:t>密钥必须保密</a:t>
            </a:r>
            <a:endParaRPr lang="en-US" altLang="zh-CN" dirty="0" smtClean="0"/>
          </a:p>
          <a:p>
            <a:pPr lvl="1"/>
            <a:r>
              <a:rPr lang="zh-CN" altLang="en-US" dirty="0" smtClean="0"/>
              <a:t>已知算法和密文不易推导出密钥</a:t>
            </a:r>
            <a:endParaRPr lang="en-US" altLang="zh-CN" dirty="0" smtClean="0"/>
          </a:p>
          <a:p>
            <a:pPr lvl="1"/>
            <a:endParaRPr lang="en-US" altLang="zh-CN" dirty="0" smtClean="0"/>
          </a:p>
          <a:p>
            <a:r>
              <a:rPr lang="zh-CN" altLang="en-US" dirty="0" smtClean="0"/>
              <a:t>公钥密码</a:t>
            </a:r>
            <a:endParaRPr lang="en-US" altLang="zh-CN" dirty="0" smtClean="0"/>
          </a:p>
          <a:p>
            <a:pPr lvl="1"/>
            <a:r>
              <a:rPr lang="zh-CN" altLang="en-US" dirty="0" smtClean="0"/>
              <a:t>加</a:t>
            </a:r>
            <a:r>
              <a:rPr lang="en-US" altLang="zh-CN" dirty="0" smtClean="0"/>
              <a:t>/</a:t>
            </a:r>
            <a:r>
              <a:rPr lang="zh-CN" altLang="en-US" dirty="0" smtClean="0"/>
              <a:t>解密密钥不同，双方各持一个。</a:t>
            </a:r>
            <a:endParaRPr lang="en-US" altLang="zh-CN" dirty="0" smtClean="0"/>
          </a:p>
          <a:p>
            <a:pPr lvl="1"/>
            <a:r>
              <a:rPr lang="zh-CN" altLang="en-US" dirty="0" smtClean="0"/>
              <a:t>其中一个密钥必须保密</a:t>
            </a:r>
            <a:r>
              <a:rPr lang="en-US" altLang="zh-CN" dirty="0" smtClean="0"/>
              <a:t>——</a:t>
            </a:r>
            <a:r>
              <a:rPr lang="zh-CN" altLang="en-US" dirty="0" smtClean="0"/>
              <a:t>私钥</a:t>
            </a:r>
            <a:endParaRPr lang="en-US" altLang="zh-CN" dirty="0" smtClean="0"/>
          </a:p>
          <a:p>
            <a:pPr lvl="1"/>
            <a:r>
              <a:rPr lang="zh-CN" altLang="en-US" dirty="0" smtClean="0"/>
              <a:t>已知算法和公钥，不易推导出私钥</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5175831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28389"/>
            <a:ext cx="8229600" cy="868363"/>
          </a:xfrm>
        </p:spPr>
        <p:txBody>
          <a:bodyPr>
            <a:normAutofit fontScale="90000"/>
          </a:bodyPr>
          <a:lstStyle/>
          <a:p>
            <a:pPr algn="l"/>
            <a:r>
              <a:rPr lang="zh-CN" altLang="en-US" dirty="0" smtClean="0"/>
              <a:t>十、指数函数</a:t>
            </a:r>
            <a:r>
              <a:rPr lang="en-US" altLang="zh-CN" dirty="0" smtClean="0"/>
              <a:t/>
            </a:r>
            <a:br>
              <a:rPr lang="en-US" altLang="zh-CN" dirty="0" smtClean="0"/>
            </a:br>
            <a:r>
              <a:rPr lang="en-US" altLang="zh-CN" dirty="0" smtClean="0"/>
              <a:t>(Exponentiation Function)</a:t>
            </a:r>
            <a:endParaRPr lang="zh-CN" altLang="en-US" dirty="0"/>
          </a:p>
        </p:txBody>
      </p:sp>
      <p:sp>
        <p:nvSpPr>
          <p:cNvPr id="3" name="内容占位符 2"/>
          <p:cNvSpPr>
            <a:spLocks noGrp="1"/>
          </p:cNvSpPr>
          <p:nvPr>
            <p:ph idx="1"/>
          </p:nvPr>
        </p:nvSpPr>
        <p:spPr/>
        <p:txBody>
          <a:bodyPr>
            <a:normAutofit/>
          </a:bodyPr>
          <a:lstStyle/>
          <a:p>
            <a:r>
              <a:rPr lang="zh-CN" altLang="en-US" dirty="0" smtClean="0"/>
              <a:t>定义：令</a:t>
            </a:r>
            <a:r>
              <a:rPr lang="en-US" altLang="zh-CN" dirty="0" smtClean="0"/>
              <a:t>G</a:t>
            </a:r>
            <a:r>
              <a:rPr lang="zh-CN" altLang="en-US" dirty="0" smtClean="0"/>
              <a:t>为有限乘法群，</a:t>
            </a:r>
            <a:r>
              <a:rPr lang="en-US" altLang="zh-CN" dirty="0" err="1" smtClean="0"/>
              <a:t>g∈G</a:t>
            </a:r>
            <a:r>
              <a:rPr lang="zh-CN" altLang="en-US" dirty="0" smtClean="0"/>
              <a:t>，则对于所有整数</a:t>
            </a:r>
            <a:r>
              <a:rPr lang="en-US" altLang="zh-CN" dirty="0" smtClean="0"/>
              <a:t>x</a:t>
            </a:r>
            <a:r>
              <a:rPr lang="zh-CN" altLang="en-US" dirty="0" smtClean="0"/>
              <a:t>，</a:t>
            </a:r>
            <a:r>
              <a:rPr lang="en-US" altLang="zh-CN" dirty="0" smtClean="0"/>
              <a:t>E</a:t>
            </a:r>
            <a:r>
              <a:rPr lang="en-US" altLang="zh-CN" baseline="-14000" dirty="0" smtClean="0"/>
              <a:t>x</a:t>
            </a:r>
            <a:r>
              <a:rPr lang="en-US" altLang="zh-CN" dirty="0" smtClean="0"/>
              <a:t>(g)=</a:t>
            </a:r>
            <a:r>
              <a:rPr lang="en-US" altLang="zh-CN" dirty="0" err="1" smtClean="0"/>
              <a:t>g</a:t>
            </a:r>
            <a:r>
              <a:rPr lang="en-US" altLang="zh-CN" baseline="30000" dirty="0" err="1" smtClean="0"/>
              <a:t>x</a:t>
            </a:r>
            <a:r>
              <a:rPr lang="en-US" altLang="zh-CN" dirty="0" err="1" smtClean="0"/>
              <a:t>∈G</a:t>
            </a:r>
            <a:r>
              <a:rPr lang="zh-CN" altLang="en-US" dirty="0" smtClean="0"/>
              <a:t>，为</a:t>
            </a:r>
            <a:r>
              <a:rPr lang="zh-CN" altLang="en-US" dirty="0" smtClean="0">
                <a:solidFill>
                  <a:srgbClr val="FF0000"/>
                </a:solidFill>
              </a:rPr>
              <a:t>指数函数</a:t>
            </a:r>
            <a:endParaRPr lang="zh-CN" altLang="en-US" dirty="0" smtClean="0"/>
          </a:p>
          <a:p>
            <a:pPr lvl="1"/>
            <a:r>
              <a:rPr lang="zh-CN" altLang="en-US" dirty="0" smtClean="0"/>
              <a:t>通常，令</a:t>
            </a:r>
            <a:r>
              <a:rPr lang="en-US" altLang="zh-CN" dirty="0" smtClean="0"/>
              <a:t>G={1,…,p-1}, p</a:t>
            </a:r>
            <a:r>
              <a:rPr lang="zh-CN" altLang="en-US" dirty="0" smtClean="0"/>
              <a:t>为素数，则</a:t>
            </a:r>
            <a:r>
              <a:rPr lang="en-US" altLang="zh-CN" dirty="0" smtClean="0"/>
              <a:t>E</a:t>
            </a:r>
            <a:r>
              <a:rPr lang="en-US" altLang="zh-CN" sz="2600" baseline="-14000" dirty="0" smtClean="0"/>
              <a:t>x</a:t>
            </a:r>
            <a:r>
              <a:rPr lang="en-US" altLang="zh-CN" dirty="0" smtClean="0"/>
              <a:t>(g)=</a:t>
            </a:r>
            <a:r>
              <a:rPr lang="en-US" altLang="zh-CN" dirty="0" err="1" smtClean="0"/>
              <a:t>g</a:t>
            </a:r>
            <a:r>
              <a:rPr lang="en-US" altLang="zh-CN" baseline="30000" dirty="0" err="1" smtClean="0"/>
              <a:t>x</a:t>
            </a:r>
            <a:r>
              <a:rPr lang="en-US" altLang="zh-CN" dirty="0" smtClean="0"/>
              <a:t> mod p</a:t>
            </a:r>
            <a:r>
              <a:rPr lang="zh-CN" altLang="en-US" dirty="0" smtClean="0"/>
              <a:t>为指数函数</a:t>
            </a:r>
            <a:endParaRPr lang="en-US" altLang="zh-CN" dirty="0" smtClean="0"/>
          </a:p>
          <a:p>
            <a:pPr>
              <a:buNone/>
            </a:pPr>
            <a:endParaRPr lang="zh-CN" altLang="en-US" dirty="0" smtClean="0"/>
          </a:p>
          <a:p>
            <a:r>
              <a:rPr lang="zh-CN" altLang="en-US" dirty="0" smtClean="0"/>
              <a:t>特性</a:t>
            </a:r>
            <a:r>
              <a:rPr lang="en-US" altLang="zh-CN" dirty="0" smtClean="0"/>
              <a:t>1</a:t>
            </a:r>
            <a:r>
              <a:rPr lang="zh-CN" altLang="en-US" dirty="0" smtClean="0"/>
              <a:t>：周期性（</a:t>
            </a:r>
            <a:r>
              <a:rPr lang="en-US" altLang="zh-CN" dirty="0" smtClean="0"/>
              <a:t>Periodicity</a:t>
            </a:r>
            <a:r>
              <a:rPr lang="zh-CN" altLang="en-US" dirty="0" smtClean="0"/>
              <a:t>）</a:t>
            </a:r>
          </a:p>
          <a:p>
            <a:pPr lvl="1"/>
            <a:r>
              <a:rPr lang="zh-CN" altLang="en-US" dirty="0" smtClean="0"/>
              <a:t>令序列</a:t>
            </a:r>
            <a:r>
              <a:rPr lang="en-US" altLang="zh-CN" dirty="0" smtClean="0"/>
              <a:t>&lt;E</a:t>
            </a:r>
            <a:r>
              <a:rPr lang="en-US" altLang="zh-CN" sz="2600" baseline="-14000" dirty="0" smtClean="0"/>
              <a:t>x</a:t>
            </a:r>
            <a:r>
              <a:rPr lang="en-US" altLang="zh-CN" dirty="0" smtClean="0"/>
              <a:t>(g)&gt;={g</a:t>
            </a:r>
            <a:r>
              <a:rPr lang="en-US" altLang="zh-CN" baseline="30000" dirty="0" smtClean="0"/>
              <a:t>0</a:t>
            </a:r>
            <a:r>
              <a:rPr lang="en-US" altLang="zh-CN" dirty="0" smtClean="0"/>
              <a:t>,g</a:t>
            </a:r>
            <a:r>
              <a:rPr lang="en-US" altLang="zh-CN" baseline="30000" dirty="0" smtClean="0"/>
              <a:t>1</a:t>
            </a:r>
            <a:r>
              <a:rPr lang="en-US" altLang="zh-CN" dirty="0" smtClean="0"/>
              <a:t>,g</a:t>
            </a:r>
            <a:r>
              <a:rPr lang="en-US" altLang="zh-CN" baseline="30000" dirty="0" smtClean="0"/>
              <a:t>2</a:t>
            </a:r>
            <a:r>
              <a:rPr lang="en-US" altLang="zh-CN" dirty="0" smtClean="0"/>
              <a:t>,…}</a:t>
            </a:r>
            <a:r>
              <a:rPr lang="zh-CN" altLang="en-US" dirty="0" smtClean="0"/>
              <a:t>为</a:t>
            </a:r>
            <a:r>
              <a:rPr lang="en-US" altLang="zh-CN" dirty="0" smtClean="0"/>
              <a:t>g</a:t>
            </a:r>
            <a:r>
              <a:rPr lang="zh-CN" altLang="en-US" dirty="0" smtClean="0"/>
              <a:t>所产生之序列。因为</a:t>
            </a:r>
            <a:r>
              <a:rPr lang="en-US" altLang="zh-CN" dirty="0" smtClean="0"/>
              <a:t>G</a:t>
            </a:r>
            <a:r>
              <a:rPr lang="zh-CN" altLang="en-US" dirty="0" smtClean="0"/>
              <a:t>是有限群，故</a:t>
            </a:r>
            <a:r>
              <a:rPr lang="en-US" altLang="zh-CN" dirty="0" smtClean="0"/>
              <a:t>E</a:t>
            </a:r>
            <a:r>
              <a:rPr lang="en-US" altLang="zh-CN" sz="2600" baseline="-14000" dirty="0" smtClean="0"/>
              <a:t>x</a:t>
            </a:r>
            <a:r>
              <a:rPr lang="en-US" altLang="zh-CN" dirty="0" smtClean="0"/>
              <a:t>(g)</a:t>
            </a:r>
            <a:r>
              <a:rPr lang="zh-CN" altLang="en-US" dirty="0" smtClean="0"/>
              <a:t>产生之序列为周期序列</a:t>
            </a:r>
            <a:endParaRPr lang="en-US" altLang="zh-CN" dirty="0" smtClean="0"/>
          </a:p>
          <a:p>
            <a:pPr lvl="1"/>
            <a:r>
              <a:rPr lang="zh-CN" altLang="en-US" dirty="0" smtClean="0"/>
              <a:t>存在最小正整数</a:t>
            </a:r>
            <a:r>
              <a:rPr lang="en-US" altLang="zh-CN" dirty="0" smtClean="0"/>
              <a:t>T</a:t>
            </a:r>
            <a:r>
              <a:rPr lang="zh-CN" altLang="en-US" dirty="0" smtClean="0"/>
              <a:t>，使得</a:t>
            </a:r>
            <a:r>
              <a:rPr lang="en-US" altLang="zh-CN" dirty="0" smtClean="0"/>
              <a:t>E</a:t>
            </a:r>
            <a:r>
              <a:rPr lang="en-US" altLang="zh-CN" baseline="-25000" dirty="0" smtClean="0"/>
              <a:t>T</a:t>
            </a:r>
            <a:r>
              <a:rPr lang="en-US" altLang="zh-CN" dirty="0" smtClean="0"/>
              <a:t>(g)=</a:t>
            </a:r>
            <a:r>
              <a:rPr lang="en-US" altLang="zh-CN" dirty="0" err="1" smtClean="0"/>
              <a:t>g</a:t>
            </a:r>
            <a:r>
              <a:rPr lang="en-US" altLang="zh-CN" baseline="30000" dirty="0" err="1" smtClean="0"/>
              <a:t>T</a:t>
            </a:r>
            <a:r>
              <a:rPr lang="en-US" altLang="zh-CN" dirty="0" smtClean="0"/>
              <a:t>=1=g</a:t>
            </a:r>
            <a:r>
              <a:rPr lang="en-US" altLang="zh-CN" baseline="30000" dirty="0" smtClean="0"/>
              <a:t>0</a:t>
            </a:r>
            <a:r>
              <a:rPr lang="zh-CN" altLang="en-US" dirty="0" smtClean="0"/>
              <a:t>，称</a:t>
            </a:r>
            <a:r>
              <a:rPr lang="en-US" altLang="zh-CN" dirty="0" smtClean="0"/>
              <a:t>T</a:t>
            </a:r>
            <a:r>
              <a:rPr lang="zh-CN" altLang="en-US" dirty="0" smtClean="0"/>
              <a:t>为</a:t>
            </a:r>
            <a:r>
              <a:rPr lang="en-US" altLang="zh-CN" dirty="0" smtClean="0"/>
              <a:t>g</a:t>
            </a:r>
            <a:r>
              <a:rPr lang="zh-CN" altLang="en-US" dirty="0" smtClean="0"/>
              <a:t>在</a:t>
            </a:r>
            <a:r>
              <a:rPr lang="en-US" altLang="zh-CN" dirty="0" smtClean="0"/>
              <a:t>G</a:t>
            </a:r>
            <a:r>
              <a:rPr lang="zh-CN" altLang="en-US" dirty="0" smtClean="0"/>
              <a:t>中的</a:t>
            </a:r>
            <a:r>
              <a:rPr lang="zh-CN" altLang="en-US" dirty="0" smtClean="0">
                <a:solidFill>
                  <a:srgbClr val="FF0000"/>
                </a:solidFill>
              </a:rPr>
              <a:t>序</a:t>
            </a:r>
            <a:r>
              <a:rPr lang="en-US" altLang="zh-CN" dirty="0" smtClean="0">
                <a:solidFill>
                  <a:srgbClr val="FF0000"/>
                </a:solidFill>
              </a:rPr>
              <a:t>(order)</a:t>
            </a:r>
            <a:r>
              <a:rPr lang="zh-CN" altLang="en-US" dirty="0" smtClean="0"/>
              <a:t>。对于所有</a:t>
            </a:r>
            <a:r>
              <a:rPr lang="en-US" altLang="zh-CN" dirty="0" smtClean="0"/>
              <a:t>g</a:t>
            </a:r>
            <a:r>
              <a:rPr lang="zh-CN" altLang="en-US" dirty="0" smtClean="0"/>
              <a:t>，</a:t>
            </a:r>
            <a:r>
              <a:rPr lang="en-US" altLang="zh-CN" dirty="0" smtClean="0"/>
              <a:t>T</a:t>
            </a:r>
            <a:r>
              <a:rPr lang="zh-CN" altLang="en-US" dirty="0" smtClean="0"/>
              <a:t>必定整除</a:t>
            </a:r>
            <a:r>
              <a:rPr lang="en-US" altLang="zh-CN" dirty="0" smtClean="0"/>
              <a:t>p-1</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6591881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71</a:t>
            </a:fld>
            <a:endParaRPr lang="zh-CN" altLang="en-US"/>
          </a:p>
        </p:txBody>
      </p:sp>
      <p:sp>
        <p:nvSpPr>
          <p:cNvPr id="3" name="内容占位符 2"/>
          <p:cNvSpPr>
            <a:spLocks noGrp="1"/>
          </p:cNvSpPr>
          <p:nvPr>
            <p:ph idx="4294967295"/>
          </p:nvPr>
        </p:nvSpPr>
        <p:spPr>
          <a:xfrm>
            <a:off x="395536" y="357188"/>
            <a:ext cx="8472487" cy="6000750"/>
          </a:xfrm>
        </p:spPr>
        <p:txBody>
          <a:bodyPr/>
          <a:lstStyle/>
          <a:p>
            <a:pPr algn="l">
              <a:lnSpc>
                <a:spcPct val="95000"/>
              </a:lnSpc>
              <a:buNone/>
            </a:pPr>
            <a:r>
              <a:rPr lang="zh-CN" altLang="en-US" dirty="0" smtClean="0"/>
              <a:t>例：</a:t>
            </a:r>
            <a:r>
              <a:rPr lang="en-US" altLang="zh-CN" dirty="0" smtClean="0"/>
              <a:t>p=11, g=2,</a:t>
            </a:r>
          </a:p>
          <a:p>
            <a:pPr algn="l">
              <a:lnSpc>
                <a:spcPct val="95000"/>
              </a:lnSpc>
              <a:buNone/>
            </a:pPr>
            <a:r>
              <a:rPr lang="en-US" altLang="zh-CN" dirty="0" smtClean="0"/>
              <a:t> &lt;E</a:t>
            </a:r>
            <a:r>
              <a:rPr lang="en-US" altLang="zh-CN" sz="2800" baseline="-14000" dirty="0" smtClean="0"/>
              <a:t>x</a:t>
            </a:r>
            <a:r>
              <a:rPr lang="en-US" altLang="zh-CN" dirty="0" smtClean="0"/>
              <a:t>(g)&gt;={2</a:t>
            </a:r>
            <a:r>
              <a:rPr lang="en-US" altLang="zh-CN" baseline="30000" dirty="0" smtClean="0"/>
              <a:t>0</a:t>
            </a:r>
            <a:r>
              <a:rPr lang="en-US" altLang="zh-CN" dirty="0" smtClean="0"/>
              <a:t>,2</a:t>
            </a:r>
            <a:r>
              <a:rPr lang="en-US" altLang="zh-CN" baseline="30000" dirty="0" smtClean="0"/>
              <a:t>1</a:t>
            </a:r>
            <a:r>
              <a:rPr lang="en-US" altLang="zh-CN" dirty="0" smtClean="0"/>
              <a:t>,…,2</a:t>
            </a:r>
            <a:r>
              <a:rPr lang="en-US" altLang="zh-CN" baseline="30000" dirty="0" smtClean="0"/>
              <a:t>10</a:t>
            </a:r>
            <a:r>
              <a:rPr lang="en-US" altLang="zh-CN" dirty="0" smtClean="0"/>
              <a:t>}={1,2,4,8,5,10,9,7,3,6,1}</a:t>
            </a:r>
          </a:p>
          <a:p>
            <a:pPr>
              <a:lnSpc>
                <a:spcPct val="95000"/>
              </a:lnSpc>
              <a:buNone/>
            </a:pPr>
            <a:endParaRPr lang="en-US" altLang="zh-CN" dirty="0" smtClean="0"/>
          </a:p>
          <a:p>
            <a:pPr>
              <a:lnSpc>
                <a:spcPct val="95000"/>
              </a:lnSpc>
              <a:buNone/>
            </a:pPr>
            <a:r>
              <a:rPr lang="en-US" altLang="zh-CN" dirty="0" smtClean="0"/>
              <a:t>	</a:t>
            </a:r>
            <a:r>
              <a:rPr lang="zh-CN" altLang="en-US" dirty="0" smtClean="0"/>
              <a:t>即：</a:t>
            </a:r>
            <a:r>
              <a:rPr lang="en-US" altLang="zh-CN" dirty="0" smtClean="0"/>
              <a:t>2</a:t>
            </a:r>
            <a:r>
              <a:rPr lang="en-US" altLang="zh-CN" baseline="30000" dirty="0" smtClean="0"/>
              <a:t>0</a:t>
            </a:r>
            <a:r>
              <a:rPr lang="en-US" altLang="zh-CN" dirty="0" smtClean="0"/>
              <a:t>=1 mod 11		2</a:t>
            </a:r>
            <a:r>
              <a:rPr lang="en-US" altLang="zh-CN" baseline="30000" dirty="0" smtClean="0"/>
              <a:t>6</a:t>
            </a:r>
            <a:r>
              <a:rPr lang="en-US" altLang="zh-CN" dirty="0" smtClean="0"/>
              <a:t>=9 mod 11</a:t>
            </a:r>
          </a:p>
          <a:p>
            <a:pPr>
              <a:lnSpc>
                <a:spcPct val="95000"/>
              </a:lnSpc>
              <a:buNone/>
            </a:pPr>
            <a:r>
              <a:rPr lang="en-US" altLang="zh-CN" dirty="0" smtClean="0"/>
              <a:t>		 2</a:t>
            </a:r>
            <a:r>
              <a:rPr lang="en-US" altLang="zh-CN" baseline="30000" dirty="0" smtClean="0"/>
              <a:t>1</a:t>
            </a:r>
            <a:r>
              <a:rPr lang="en-US" altLang="zh-CN" dirty="0" smtClean="0"/>
              <a:t>=2 mod 11		2</a:t>
            </a:r>
            <a:r>
              <a:rPr lang="en-US" altLang="zh-CN" baseline="30000" dirty="0" smtClean="0"/>
              <a:t>7</a:t>
            </a:r>
            <a:r>
              <a:rPr lang="en-US" altLang="zh-CN" dirty="0" smtClean="0"/>
              <a:t>=7 mod 11</a:t>
            </a:r>
          </a:p>
          <a:p>
            <a:pPr>
              <a:lnSpc>
                <a:spcPct val="95000"/>
              </a:lnSpc>
              <a:buNone/>
            </a:pPr>
            <a:r>
              <a:rPr lang="en-US" altLang="zh-CN" dirty="0" smtClean="0"/>
              <a:t>		 2</a:t>
            </a:r>
            <a:r>
              <a:rPr lang="en-US" altLang="zh-CN" baseline="30000" dirty="0" smtClean="0"/>
              <a:t>2</a:t>
            </a:r>
            <a:r>
              <a:rPr lang="en-US" altLang="zh-CN" dirty="0" smtClean="0"/>
              <a:t>=4 mod 11		2</a:t>
            </a:r>
            <a:r>
              <a:rPr lang="en-US" altLang="zh-CN" baseline="30000" dirty="0" smtClean="0"/>
              <a:t>8</a:t>
            </a:r>
            <a:r>
              <a:rPr lang="en-US" altLang="zh-CN" dirty="0" smtClean="0"/>
              <a:t>=3 mod 11</a:t>
            </a:r>
          </a:p>
          <a:p>
            <a:pPr>
              <a:lnSpc>
                <a:spcPct val="95000"/>
              </a:lnSpc>
              <a:buNone/>
            </a:pPr>
            <a:r>
              <a:rPr lang="en-US" altLang="zh-CN" dirty="0" smtClean="0"/>
              <a:t>		 2</a:t>
            </a:r>
            <a:r>
              <a:rPr lang="en-US" altLang="zh-CN" baseline="30000" dirty="0" smtClean="0"/>
              <a:t>3</a:t>
            </a:r>
            <a:r>
              <a:rPr lang="en-US" altLang="zh-CN" dirty="0" smtClean="0"/>
              <a:t>=8 mod 11		2</a:t>
            </a:r>
            <a:r>
              <a:rPr lang="en-US" altLang="zh-CN" baseline="30000" dirty="0" smtClean="0"/>
              <a:t>9</a:t>
            </a:r>
            <a:r>
              <a:rPr lang="en-US" altLang="zh-CN" dirty="0" smtClean="0"/>
              <a:t>=6 mod 11</a:t>
            </a:r>
          </a:p>
          <a:p>
            <a:pPr>
              <a:lnSpc>
                <a:spcPct val="95000"/>
              </a:lnSpc>
              <a:buNone/>
            </a:pPr>
            <a:r>
              <a:rPr lang="en-US" altLang="zh-CN" dirty="0" smtClean="0"/>
              <a:t>		 2</a:t>
            </a:r>
            <a:r>
              <a:rPr lang="en-US" altLang="zh-CN" baseline="30000" dirty="0" smtClean="0"/>
              <a:t>4</a:t>
            </a:r>
            <a:r>
              <a:rPr lang="en-US" altLang="zh-CN" dirty="0" smtClean="0"/>
              <a:t>=5 mod 11		2</a:t>
            </a:r>
            <a:r>
              <a:rPr lang="en-US" altLang="zh-CN" baseline="30000" dirty="0" smtClean="0"/>
              <a:t>10</a:t>
            </a:r>
            <a:r>
              <a:rPr lang="en-US" altLang="zh-CN" dirty="0" smtClean="0"/>
              <a:t>=1 mod 11</a:t>
            </a:r>
          </a:p>
          <a:p>
            <a:pPr>
              <a:lnSpc>
                <a:spcPct val="95000"/>
              </a:lnSpc>
              <a:buNone/>
            </a:pPr>
            <a:r>
              <a:rPr lang="en-US" altLang="zh-CN" dirty="0" smtClean="0"/>
              <a:t>		 2</a:t>
            </a:r>
            <a:r>
              <a:rPr lang="en-US" altLang="zh-CN" baseline="30000" dirty="0" smtClean="0"/>
              <a:t>5</a:t>
            </a:r>
            <a:r>
              <a:rPr lang="en-US" altLang="zh-CN" dirty="0" smtClean="0"/>
              <a:t>=10 mod 11</a:t>
            </a:r>
          </a:p>
          <a:p>
            <a:pPr>
              <a:lnSpc>
                <a:spcPct val="95000"/>
              </a:lnSpc>
              <a:buNone/>
            </a:pPr>
            <a:r>
              <a:rPr lang="en-US" altLang="zh-CN" dirty="0" smtClean="0"/>
              <a:t>	</a:t>
            </a:r>
          </a:p>
          <a:p>
            <a:pPr>
              <a:lnSpc>
                <a:spcPct val="95000"/>
              </a:lnSpc>
              <a:buNone/>
            </a:pPr>
            <a:r>
              <a:rPr lang="en-US" altLang="zh-CN" dirty="0" smtClean="0"/>
              <a:t>       </a:t>
            </a:r>
            <a:r>
              <a:rPr lang="zh-CN" altLang="en-US" dirty="0" smtClean="0"/>
              <a:t>所以</a:t>
            </a:r>
            <a:r>
              <a:rPr lang="en-US" altLang="zh-CN" dirty="0" smtClean="0"/>
              <a:t>T=10=11-1=p-1</a:t>
            </a:r>
            <a:endParaRPr lang="zh-CN" altLang="en-US" dirty="0" smtClean="0"/>
          </a:p>
          <a:p>
            <a:endParaRPr lang="zh-CN" altLang="en-US" dirty="0"/>
          </a:p>
        </p:txBody>
      </p:sp>
      <p:sp>
        <p:nvSpPr>
          <p:cNvPr id="4" name="流程图: 可选过程 3">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5" name="流程图: 可选过程 4">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6" name="流程图: 可选过程 5">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7" name="流程图: 可选过程 6">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8" name="流程图: 可选过程 7">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5023631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特性</a:t>
            </a:r>
            <a:r>
              <a:rPr lang="en-US" altLang="zh-CN" dirty="0" smtClean="0"/>
              <a:t>2</a:t>
            </a:r>
            <a:r>
              <a:rPr lang="zh-CN" altLang="en-US" dirty="0" smtClean="0"/>
              <a:t>：本原元素</a:t>
            </a:r>
            <a:r>
              <a:rPr lang="en-US" altLang="zh-CN" dirty="0" smtClean="0"/>
              <a:t>(</a:t>
            </a:r>
            <a:r>
              <a:rPr lang="zh-CN" altLang="en-US" dirty="0" smtClean="0"/>
              <a:t>素根、原根</a:t>
            </a:r>
            <a:r>
              <a:rPr lang="en-US" altLang="zh-CN" dirty="0" smtClean="0"/>
              <a:t>)</a:t>
            </a:r>
            <a:r>
              <a:rPr lang="zh-CN" altLang="en-US" dirty="0" smtClean="0"/>
              <a:t>问题 </a:t>
            </a:r>
            <a:r>
              <a:rPr lang="en-US" altLang="zh-CN" dirty="0" smtClean="0"/>
              <a:t>Primitive Element (Root) </a:t>
            </a:r>
          </a:p>
          <a:p>
            <a:pPr lvl="1"/>
            <a:r>
              <a:rPr lang="zh-CN" altLang="en-US" dirty="0" smtClean="0"/>
              <a:t>若找到一个本原元，容易找到其它本原元。问题是如何找到第一个本原元。</a:t>
            </a:r>
            <a:endParaRPr lang="en-US" altLang="zh-CN" dirty="0" smtClean="0"/>
          </a:p>
          <a:p>
            <a:pPr lvl="1"/>
            <a:endParaRPr lang="en-US" altLang="zh-CN" dirty="0" smtClean="0"/>
          </a:p>
          <a:p>
            <a:r>
              <a:rPr lang="zh-CN" altLang="en-US" dirty="0" smtClean="0"/>
              <a:t>特性</a:t>
            </a:r>
            <a:r>
              <a:rPr lang="en-US" altLang="zh-CN" dirty="0" smtClean="0"/>
              <a:t>3</a:t>
            </a:r>
            <a:r>
              <a:rPr lang="zh-CN" altLang="en-US" dirty="0" smtClean="0"/>
              <a:t>：交换性</a:t>
            </a:r>
            <a:endParaRPr lang="en-US" altLang="zh-CN" dirty="0" smtClean="0"/>
          </a:p>
          <a:p>
            <a:pPr lvl="1"/>
            <a:r>
              <a:rPr lang="zh-CN" altLang="en-US" dirty="0" smtClean="0"/>
              <a:t>指数函数满足交换性，因为：</a:t>
            </a:r>
            <a:endParaRPr lang="en-US" altLang="zh-CN" dirty="0" smtClean="0"/>
          </a:p>
          <a:p>
            <a:pPr lvl="1">
              <a:buNone/>
            </a:pPr>
            <a:r>
              <a:rPr lang="en-US" altLang="zh-CN" dirty="0" smtClean="0"/>
              <a:t>	E</a:t>
            </a:r>
            <a:r>
              <a:rPr lang="en-US" altLang="zh-CN" sz="2600" baseline="-14000" dirty="0" smtClean="0"/>
              <a:t>x</a:t>
            </a:r>
            <a:r>
              <a:rPr lang="en-US" altLang="zh-CN" dirty="0" smtClean="0"/>
              <a:t>(</a:t>
            </a:r>
            <a:r>
              <a:rPr lang="en-US" altLang="zh-CN" dirty="0" err="1" smtClean="0"/>
              <a:t>E</a:t>
            </a:r>
            <a:r>
              <a:rPr lang="en-US" altLang="zh-CN" sz="2600" baseline="-14000" dirty="0" err="1" smtClean="0"/>
              <a:t>y</a:t>
            </a:r>
            <a:r>
              <a:rPr lang="en-US" altLang="zh-CN" dirty="0" smtClean="0"/>
              <a:t>(g))=E</a:t>
            </a:r>
            <a:r>
              <a:rPr lang="en-US" altLang="zh-CN" sz="2600" baseline="-14000" dirty="0" smtClean="0"/>
              <a:t>x</a:t>
            </a:r>
            <a:r>
              <a:rPr lang="en-US" altLang="zh-CN" dirty="0" smtClean="0"/>
              <a:t>(</a:t>
            </a:r>
            <a:r>
              <a:rPr lang="en-US" altLang="zh-CN" dirty="0" err="1" smtClean="0"/>
              <a:t>g</a:t>
            </a:r>
            <a:r>
              <a:rPr lang="en-US" altLang="zh-CN" baseline="30000" dirty="0" err="1" smtClean="0"/>
              <a:t>y</a:t>
            </a:r>
            <a:r>
              <a:rPr lang="en-US" altLang="zh-CN" dirty="0" smtClean="0"/>
              <a:t>)=(</a:t>
            </a:r>
            <a:r>
              <a:rPr lang="en-US" altLang="zh-CN" dirty="0" err="1" smtClean="0"/>
              <a:t>g</a:t>
            </a:r>
            <a:r>
              <a:rPr lang="en-US" altLang="zh-CN" baseline="30000" dirty="0" err="1" smtClean="0"/>
              <a:t>y</a:t>
            </a:r>
            <a:r>
              <a:rPr lang="en-US" altLang="zh-CN" dirty="0" smtClean="0"/>
              <a:t>)</a:t>
            </a:r>
            <a:r>
              <a:rPr lang="en-US" altLang="zh-CN" baseline="30000" dirty="0" smtClean="0"/>
              <a:t>x</a:t>
            </a:r>
            <a:r>
              <a:rPr lang="en-US" altLang="zh-CN" dirty="0" smtClean="0"/>
              <a:t>=</a:t>
            </a:r>
            <a:r>
              <a:rPr lang="en-US" altLang="zh-CN" dirty="0" err="1" smtClean="0"/>
              <a:t>g</a:t>
            </a:r>
            <a:r>
              <a:rPr lang="en-US" altLang="zh-CN" baseline="30000" dirty="0" err="1" smtClean="0"/>
              <a:t>yx</a:t>
            </a:r>
            <a:endParaRPr lang="en-US" altLang="zh-CN" baseline="30000" dirty="0" smtClean="0"/>
          </a:p>
          <a:p>
            <a:pPr lvl="1">
              <a:buNone/>
            </a:pPr>
            <a:r>
              <a:rPr lang="en-US" altLang="zh-CN" baseline="30000" dirty="0" smtClean="0"/>
              <a:t>	</a:t>
            </a:r>
            <a:r>
              <a:rPr lang="en-US" altLang="zh-CN" dirty="0" err="1" smtClean="0"/>
              <a:t>E</a:t>
            </a:r>
            <a:r>
              <a:rPr lang="en-US" altLang="zh-CN" sz="2800" baseline="-14000" dirty="0" err="1" smtClean="0"/>
              <a:t>y</a:t>
            </a:r>
            <a:r>
              <a:rPr lang="en-US" altLang="zh-CN" dirty="0" smtClean="0"/>
              <a:t>(E</a:t>
            </a:r>
            <a:r>
              <a:rPr lang="en-US" altLang="zh-CN" sz="2800" baseline="-14000" dirty="0" smtClean="0"/>
              <a:t>x</a:t>
            </a:r>
            <a:r>
              <a:rPr lang="en-US" altLang="zh-CN" dirty="0" smtClean="0"/>
              <a:t>(g))=</a:t>
            </a:r>
            <a:r>
              <a:rPr lang="en-US" altLang="zh-CN" dirty="0" err="1" smtClean="0"/>
              <a:t>E</a:t>
            </a:r>
            <a:r>
              <a:rPr lang="en-US" altLang="zh-CN" sz="2800" baseline="-14000" dirty="0" err="1" smtClean="0"/>
              <a:t>y</a:t>
            </a:r>
            <a:r>
              <a:rPr lang="en-US" altLang="zh-CN" dirty="0" smtClean="0"/>
              <a:t>(</a:t>
            </a:r>
            <a:r>
              <a:rPr lang="en-US" altLang="zh-CN" dirty="0" err="1" smtClean="0"/>
              <a:t>g</a:t>
            </a:r>
            <a:r>
              <a:rPr lang="en-US" altLang="zh-CN" baseline="30000" dirty="0" err="1" smtClean="0"/>
              <a:t>x</a:t>
            </a:r>
            <a:r>
              <a:rPr lang="en-US" altLang="zh-CN" dirty="0" smtClean="0"/>
              <a:t>)=(</a:t>
            </a:r>
            <a:r>
              <a:rPr lang="en-US" altLang="zh-CN" dirty="0" err="1" smtClean="0"/>
              <a:t>g</a:t>
            </a:r>
            <a:r>
              <a:rPr lang="en-US" altLang="zh-CN" baseline="30000" dirty="0" err="1" smtClean="0"/>
              <a:t>x</a:t>
            </a:r>
            <a:r>
              <a:rPr lang="en-US" altLang="zh-CN" dirty="0" smtClean="0"/>
              <a:t>)</a:t>
            </a:r>
            <a:r>
              <a:rPr lang="en-US" altLang="zh-CN" baseline="30000" dirty="0" smtClean="0"/>
              <a:t>y</a:t>
            </a:r>
            <a:r>
              <a:rPr lang="en-US" altLang="zh-CN" dirty="0" smtClean="0"/>
              <a:t>=</a:t>
            </a:r>
            <a:r>
              <a:rPr lang="en-US" altLang="zh-CN" dirty="0" err="1" smtClean="0"/>
              <a:t>g</a:t>
            </a:r>
            <a:r>
              <a:rPr lang="en-US" altLang="zh-CN" baseline="30000" dirty="0" err="1" smtClean="0"/>
              <a:t>xy</a:t>
            </a:r>
            <a:endParaRPr lang="en-US" altLang="zh-CN" baseline="30000" dirty="0" smtClean="0"/>
          </a:p>
          <a:p>
            <a:pPr lvl="1">
              <a:buNone/>
            </a:pPr>
            <a:r>
              <a:rPr lang="en-US" altLang="zh-CN" baseline="30000" dirty="0" smtClean="0"/>
              <a:t>	</a:t>
            </a:r>
            <a:r>
              <a:rPr lang="en-US" altLang="zh-CN" dirty="0" smtClean="0"/>
              <a:t>∴ E</a:t>
            </a:r>
            <a:r>
              <a:rPr lang="en-US" altLang="zh-CN" sz="2800" baseline="-14000" dirty="0" smtClean="0"/>
              <a:t>x</a:t>
            </a:r>
            <a:r>
              <a:rPr lang="en-US" altLang="zh-CN" dirty="0" smtClean="0"/>
              <a:t>(</a:t>
            </a:r>
            <a:r>
              <a:rPr lang="en-US" altLang="zh-CN" dirty="0" err="1" smtClean="0"/>
              <a:t>E</a:t>
            </a:r>
            <a:r>
              <a:rPr lang="en-US" altLang="zh-CN" sz="2800" baseline="-14000" dirty="0" err="1" smtClean="0"/>
              <a:t>y</a:t>
            </a:r>
            <a:r>
              <a:rPr lang="en-US" altLang="zh-CN" dirty="0" smtClean="0"/>
              <a:t>(g))=</a:t>
            </a:r>
            <a:r>
              <a:rPr lang="en-US" altLang="zh-CN" dirty="0" err="1" smtClean="0"/>
              <a:t>E</a:t>
            </a:r>
            <a:r>
              <a:rPr lang="en-US" altLang="zh-CN" sz="2800" baseline="-14000" dirty="0" err="1" smtClean="0"/>
              <a:t>y</a:t>
            </a:r>
            <a:r>
              <a:rPr lang="en-US" altLang="zh-CN" dirty="0" smtClean="0"/>
              <a:t>(E</a:t>
            </a:r>
            <a:r>
              <a:rPr lang="en-US" altLang="zh-CN" sz="2800" baseline="-14000" dirty="0" smtClean="0"/>
              <a:t>x</a:t>
            </a:r>
            <a:r>
              <a:rPr lang="en-US" altLang="zh-CN" dirty="0" smtClean="0"/>
              <a:t>(g))</a:t>
            </a:r>
          </a:p>
          <a:p>
            <a:endParaRPr lang="en-US" altLang="zh-CN" dirty="0" smtClean="0"/>
          </a:p>
          <a:p>
            <a:pPr marL="609600" indent="-609600">
              <a:buNone/>
            </a:pPr>
            <a:endParaRPr lang="zh-CN" altLang="en-US" dirty="0" smtClean="0"/>
          </a:p>
          <a:p>
            <a:pPr lvl="1"/>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72</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162804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95400"/>
            <a:ext cx="8435280" cy="5029200"/>
          </a:xfrm>
        </p:spPr>
        <p:txBody>
          <a:bodyPr>
            <a:normAutofit fontScale="92500" lnSpcReduction="10000"/>
          </a:bodyPr>
          <a:lstStyle/>
          <a:p>
            <a:r>
              <a:rPr lang="zh-CN" altLang="en-US" dirty="0" smtClean="0"/>
              <a:t>特性</a:t>
            </a:r>
            <a:r>
              <a:rPr lang="en-US" altLang="zh-CN" dirty="0" smtClean="0"/>
              <a:t>4</a:t>
            </a:r>
            <a:r>
              <a:rPr lang="zh-CN" altLang="en-US" dirty="0" smtClean="0"/>
              <a:t>：非对称性</a:t>
            </a:r>
            <a:r>
              <a:rPr lang="en-US" altLang="zh-CN" dirty="0" smtClean="0"/>
              <a:t>(Asymmetric Property)</a:t>
            </a:r>
          </a:p>
          <a:p>
            <a:pPr lvl="1">
              <a:buNone/>
            </a:pPr>
            <a:r>
              <a:rPr lang="en-US" altLang="zh-CN" dirty="0" smtClean="0"/>
              <a:t>∵E</a:t>
            </a:r>
            <a:r>
              <a:rPr lang="en-US" altLang="zh-CN" sz="2600" baseline="-14000" dirty="0" smtClean="0"/>
              <a:t>x</a:t>
            </a:r>
            <a:r>
              <a:rPr lang="en-US" altLang="zh-CN" dirty="0" smtClean="0"/>
              <a:t>(-g)=(-g)</a:t>
            </a:r>
            <a:r>
              <a:rPr lang="en-US" altLang="zh-CN" baseline="30000" dirty="0" smtClean="0"/>
              <a:t>x</a:t>
            </a:r>
            <a:r>
              <a:rPr lang="en-US" altLang="zh-CN" dirty="0" smtClean="0"/>
              <a:t>=(-1)</a:t>
            </a:r>
            <a:r>
              <a:rPr lang="en-US" altLang="zh-CN" baseline="30000" dirty="0" err="1" smtClean="0"/>
              <a:t>x</a:t>
            </a:r>
            <a:r>
              <a:rPr lang="en-US" altLang="zh-CN" dirty="0" err="1" smtClean="0"/>
              <a:t>g</a:t>
            </a:r>
            <a:r>
              <a:rPr lang="en-US" altLang="zh-CN" baseline="30000" dirty="0" err="1" smtClean="0"/>
              <a:t>x</a:t>
            </a:r>
            <a:r>
              <a:rPr lang="en-US" altLang="zh-CN" dirty="0" smtClean="0"/>
              <a:t>=(-1)</a:t>
            </a:r>
            <a:r>
              <a:rPr lang="en-US" altLang="zh-CN" baseline="30000" dirty="0" smtClean="0"/>
              <a:t>x </a:t>
            </a:r>
            <a:r>
              <a:rPr lang="en-US" altLang="zh-CN" dirty="0" smtClean="0"/>
              <a:t>E</a:t>
            </a:r>
            <a:r>
              <a:rPr lang="en-US" altLang="zh-CN" sz="2600" baseline="-14000" dirty="0" smtClean="0"/>
              <a:t>x</a:t>
            </a:r>
            <a:r>
              <a:rPr lang="en-US" altLang="zh-CN" dirty="0" smtClean="0"/>
              <a:t>(g)</a:t>
            </a:r>
          </a:p>
          <a:p>
            <a:pPr lvl="1">
              <a:buNone/>
            </a:pPr>
            <a:r>
              <a:rPr lang="en-US" altLang="zh-CN" dirty="0" smtClean="0"/>
              <a:t> ∴</a:t>
            </a:r>
            <a:r>
              <a:rPr lang="zh-CN" altLang="en-US" dirty="0" smtClean="0"/>
              <a:t>若</a:t>
            </a:r>
            <a:r>
              <a:rPr lang="en-US" altLang="zh-CN" dirty="0" smtClean="0"/>
              <a:t>x</a:t>
            </a:r>
            <a:r>
              <a:rPr lang="zh-CN" altLang="en-US" dirty="0" smtClean="0"/>
              <a:t>为偶，则</a:t>
            </a:r>
            <a:r>
              <a:rPr lang="en-US" altLang="zh-CN" dirty="0" smtClean="0"/>
              <a:t>E</a:t>
            </a:r>
            <a:r>
              <a:rPr lang="en-US" altLang="zh-CN" sz="2800" baseline="-14000" dirty="0" smtClean="0"/>
              <a:t>x</a:t>
            </a:r>
            <a:r>
              <a:rPr lang="en-US" altLang="zh-CN" dirty="0" smtClean="0"/>
              <a:t>(-g)= E</a:t>
            </a:r>
            <a:r>
              <a:rPr lang="en-US" altLang="zh-CN" sz="2800" baseline="-14000" dirty="0" smtClean="0"/>
              <a:t>x</a:t>
            </a:r>
            <a:r>
              <a:rPr lang="en-US" altLang="zh-CN" dirty="0" smtClean="0"/>
              <a:t>(g)</a:t>
            </a:r>
          </a:p>
          <a:p>
            <a:pPr lvl="1">
              <a:buNone/>
            </a:pPr>
            <a:r>
              <a:rPr lang="en-US" altLang="zh-CN" dirty="0" smtClean="0"/>
              <a:t>	</a:t>
            </a:r>
            <a:r>
              <a:rPr lang="zh-CN" altLang="en-US" dirty="0" smtClean="0"/>
              <a:t>若</a:t>
            </a:r>
            <a:r>
              <a:rPr lang="en-US" altLang="zh-CN" dirty="0" smtClean="0"/>
              <a:t>x</a:t>
            </a:r>
            <a:r>
              <a:rPr lang="zh-CN" altLang="en-US" dirty="0" smtClean="0"/>
              <a:t>为奇，则</a:t>
            </a:r>
            <a:r>
              <a:rPr lang="en-US" altLang="zh-CN" dirty="0" smtClean="0"/>
              <a:t>E</a:t>
            </a:r>
            <a:r>
              <a:rPr lang="en-US" altLang="zh-CN" sz="2800" baseline="-14000" dirty="0" smtClean="0"/>
              <a:t>x</a:t>
            </a:r>
            <a:r>
              <a:rPr lang="en-US" altLang="zh-CN" dirty="0" smtClean="0"/>
              <a:t>(-g)= -E</a:t>
            </a:r>
            <a:r>
              <a:rPr lang="en-US" altLang="zh-CN" sz="2800" baseline="-14000" dirty="0" smtClean="0"/>
              <a:t>x</a:t>
            </a:r>
            <a:r>
              <a:rPr lang="en-US" altLang="zh-CN" dirty="0" smtClean="0"/>
              <a:t>(g)</a:t>
            </a:r>
          </a:p>
          <a:p>
            <a:pPr lvl="1">
              <a:buNone/>
            </a:pPr>
            <a:endParaRPr lang="en-US" altLang="zh-CN" dirty="0" smtClean="0"/>
          </a:p>
          <a:p>
            <a:r>
              <a:rPr lang="zh-CN" altLang="en-US" dirty="0" smtClean="0"/>
              <a:t>特性</a:t>
            </a:r>
            <a:r>
              <a:rPr lang="en-US" altLang="zh-CN" dirty="0" smtClean="0"/>
              <a:t>5</a:t>
            </a:r>
            <a:r>
              <a:rPr lang="zh-CN" altLang="en-US" dirty="0" smtClean="0"/>
              <a:t>：乘法性</a:t>
            </a:r>
            <a:r>
              <a:rPr lang="en-US" altLang="zh-CN" dirty="0" smtClean="0"/>
              <a:t>(Multiplicative Property)</a:t>
            </a:r>
          </a:p>
          <a:p>
            <a:pPr lvl="1"/>
            <a:r>
              <a:rPr lang="en-US" altLang="zh-CN" dirty="0" smtClean="0"/>
              <a:t>E</a:t>
            </a:r>
            <a:r>
              <a:rPr lang="en-US" altLang="zh-CN" sz="2600" baseline="-14000" dirty="0" smtClean="0"/>
              <a:t>x</a:t>
            </a:r>
            <a:r>
              <a:rPr lang="en-US" altLang="zh-CN" dirty="0" smtClean="0"/>
              <a:t>(g</a:t>
            </a:r>
            <a:r>
              <a:rPr lang="en-US" altLang="zh-CN" baseline="-25000" dirty="0" smtClean="0"/>
              <a:t>1</a:t>
            </a:r>
            <a:r>
              <a:rPr lang="en-US" altLang="zh-CN" dirty="0" smtClean="0"/>
              <a:t>)E</a:t>
            </a:r>
            <a:r>
              <a:rPr lang="en-US" altLang="zh-CN" sz="2600" baseline="-14000" dirty="0" smtClean="0"/>
              <a:t>x</a:t>
            </a:r>
            <a:r>
              <a:rPr lang="en-US" altLang="zh-CN" dirty="0" smtClean="0"/>
              <a:t>(g</a:t>
            </a:r>
            <a:r>
              <a:rPr lang="en-US" altLang="zh-CN" baseline="-25000" dirty="0" smtClean="0"/>
              <a:t>2</a:t>
            </a:r>
            <a:r>
              <a:rPr lang="en-US" altLang="zh-CN" dirty="0" smtClean="0"/>
              <a:t>)=g</a:t>
            </a:r>
            <a:r>
              <a:rPr lang="en-US" altLang="zh-CN" baseline="-25000" dirty="0" smtClean="0"/>
              <a:t>1</a:t>
            </a:r>
            <a:r>
              <a:rPr lang="en-US" altLang="zh-CN" baseline="30000" dirty="0" smtClean="0"/>
              <a:t>x</a:t>
            </a:r>
            <a:r>
              <a:rPr lang="en-US" altLang="zh-CN" dirty="0" smtClean="0"/>
              <a:t>g</a:t>
            </a:r>
            <a:r>
              <a:rPr lang="en-US" altLang="zh-CN" baseline="-25000" dirty="0" smtClean="0"/>
              <a:t>2</a:t>
            </a:r>
            <a:r>
              <a:rPr lang="en-US" altLang="zh-CN" baseline="30000" dirty="0" smtClean="0"/>
              <a:t>x</a:t>
            </a:r>
            <a:r>
              <a:rPr lang="en-US" altLang="zh-CN" dirty="0" smtClean="0"/>
              <a:t>=(g</a:t>
            </a:r>
            <a:r>
              <a:rPr lang="en-US" altLang="zh-CN" baseline="-25000" dirty="0" smtClean="0"/>
              <a:t>1</a:t>
            </a:r>
            <a:r>
              <a:rPr lang="en-US" altLang="zh-CN" dirty="0" smtClean="0"/>
              <a:t>g</a:t>
            </a:r>
            <a:r>
              <a:rPr lang="en-US" altLang="zh-CN" baseline="-25000" dirty="0" smtClean="0"/>
              <a:t>2</a:t>
            </a:r>
            <a:r>
              <a:rPr lang="en-US" altLang="zh-CN" dirty="0" smtClean="0"/>
              <a:t>)</a:t>
            </a:r>
            <a:r>
              <a:rPr lang="en-US" altLang="zh-CN" baseline="30000" dirty="0" smtClean="0"/>
              <a:t>x</a:t>
            </a:r>
            <a:r>
              <a:rPr lang="en-US" altLang="zh-CN" dirty="0" smtClean="0"/>
              <a:t>=E</a:t>
            </a:r>
            <a:r>
              <a:rPr lang="en-US" altLang="zh-CN" sz="2600" baseline="-14000" dirty="0" smtClean="0"/>
              <a:t>x</a:t>
            </a:r>
            <a:r>
              <a:rPr lang="en-US" altLang="zh-CN" dirty="0" smtClean="0"/>
              <a:t>(g</a:t>
            </a:r>
            <a:r>
              <a:rPr lang="en-US" altLang="zh-CN" baseline="-25000" dirty="0" smtClean="0"/>
              <a:t>1</a:t>
            </a:r>
            <a:r>
              <a:rPr lang="en-US" altLang="zh-CN" dirty="0" smtClean="0"/>
              <a:t>g</a:t>
            </a:r>
            <a:r>
              <a:rPr lang="en-US" altLang="zh-CN" baseline="-25000" dirty="0" smtClean="0"/>
              <a:t>2</a:t>
            </a:r>
            <a:r>
              <a:rPr lang="en-US" altLang="zh-CN" dirty="0" smtClean="0"/>
              <a:t>)</a:t>
            </a:r>
          </a:p>
          <a:p>
            <a:pPr lvl="1"/>
            <a:endParaRPr lang="en-US" altLang="zh-CN" dirty="0" smtClean="0"/>
          </a:p>
          <a:p>
            <a:r>
              <a:rPr lang="zh-CN" altLang="en-US" dirty="0" smtClean="0"/>
              <a:t>特性</a:t>
            </a:r>
            <a:r>
              <a:rPr lang="en-US" altLang="zh-CN" dirty="0" smtClean="0"/>
              <a:t>6</a:t>
            </a:r>
            <a:r>
              <a:rPr lang="zh-CN" altLang="en-US" dirty="0" smtClean="0"/>
              <a:t>：乘法逆元素</a:t>
            </a:r>
            <a:r>
              <a:rPr lang="en-US" altLang="zh-CN" dirty="0" smtClean="0"/>
              <a:t>(Multiplicative Inverse)</a:t>
            </a:r>
          </a:p>
          <a:p>
            <a:pPr lvl="1"/>
            <a:r>
              <a:rPr lang="zh-CN" altLang="en-US" dirty="0" smtClean="0"/>
              <a:t>若</a:t>
            </a:r>
            <a:r>
              <a:rPr lang="en-US" altLang="zh-CN" dirty="0" smtClean="0"/>
              <a:t>T</a:t>
            </a:r>
            <a:r>
              <a:rPr lang="zh-CN" altLang="en-US" dirty="0" smtClean="0"/>
              <a:t>为</a:t>
            </a:r>
            <a:r>
              <a:rPr lang="en-US" altLang="zh-CN" dirty="0" smtClean="0"/>
              <a:t>g</a:t>
            </a:r>
            <a:r>
              <a:rPr lang="zh-CN" altLang="en-US" dirty="0" smtClean="0"/>
              <a:t>之序，则对于所有</a:t>
            </a:r>
            <a:r>
              <a:rPr lang="en-US" altLang="zh-CN" dirty="0" smtClean="0"/>
              <a:t>x</a:t>
            </a:r>
            <a:r>
              <a:rPr lang="zh-CN" altLang="en-US" dirty="0" smtClean="0"/>
              <a:t>，</a:t>
            </a:r>
            <a:r>
              <a:rPr lang="en-US" altLang="zh-CN" dirty="0" smtClean="0"/>
              <a:t>0≤x&lt;T, E</a:t>
            </a:r>
            <a:r>
              <a:rPr lang="en-US" altLang="zh-CN" sz="2600" baseline="-14000" dirty="0" smtClean="0"/>
              <a:t>x</a:t>
            </a:r>
            <a:r>
              <a:rPr lang="en-US" altLang="zh-CN" dirty="0" smtClean="0"/>
              <a:t>(g</a:t>
            </a:r>
            <a:r>
              <a:rPr lang="en-US" altLang="zh-CN" baseline="30000" dirty="0" smtClean="0"/>
              <a:t>-1</a:t>
            </a:r>
            <a:r>
              <a:rPr lang="en-US" altLang="zh-CN" dirty="0" smtClean="0"/>
              <a:t>)=E</a:t>
            </a:r>
            <a:r>
              <a:rPr lang="en-US" altLang="zh-CN" baseline="-25000" dirty="0" smtClean="0"/>
              <a:t>T-X</a:t>
            </a:r>
            <a:r>
              <a:rPr lang="en-US" altLang="zh-CN" dirty="0" smtClean="0"/>
              <a:t>(g)</a:t>
            </a:r>
          </a:p>
          <a:p>
            <a:pPr lvl="1"/>
            <a:r>
              <a:rPr lang="zh-CN" altLang="en-US" dirty="0" smtClean="0"/>
              <a:t>因为：</a:t>
            </a:r>
            <a:r>
              <a:rPr lang="en-US" altLang="zh-CN" dirty="0" smtClean="0"/>
              <a:t>E</a:t>
            </a:r>
            <a:r>
              <a:rPr lang="en-US" altLang="zh-CN" sz="2800" baseline="-14000" dirty="0" smtClean="0"/>
              <a:t>x</a:t>
            </a:r>
            <a:r>
              <a:rPr lang="en-US" altLang="zh-CN" dirty="0" smtClean="0"/>
              <a:t>(g</a:t>
            </a:r>
            <a:r>
              <a:rPr lang="en-US" altLang="zh-CN" baseline="30000" dirty="0" smtClean="0"/>
              <a:t>-1</a:t>
            </a:r>
            <a:r>
              <a:rPr lang="en-US" altLang="zh-CN" dirty="0" smtClean="0"/>
              <a:t>)=g</a:t>
            </a:r>
            <a:r>
              <a:rPr lang="en-US" altLang="zh-CN" baseline="30000" dirty="0" smtClean="0"/>
              <a:t>-x</a:t>
            </a:r>
            <a:r>
              <a:rPr lang="en-US" altLang="zh-CN" dirty="0" smtClean="0"/>
              <a:t>=1•g</a:t>
            </a:r>
            <a:r>
              <a:rPr lang="en-US" altLang="zh-CN" baseline="30000" dirty="0" smtClean="0"/>
              <a:t>-x</a:t>
            </a:r>
            <a:r>
              <a:rPr lang="en-US" altLang="zh-CN" dirty="0" smtClean="0"/>
              <a:t>= </a:t>
            </a:r>
            <a:r>
              <a:rPr lang="en-US" altLang="zh-CN" dirty="0" err="1" smtClean="0"/>
              <a:t>g</a:t>
            </a:r>
            <a:r>
              <a:rPr lang="en-US" altLang="zh-CN" baseline="30000" dirty="0" err="1" smtClean="0"/>
              <a:t>T</a:t>
            </a:r>
            <a:r>
              <a:rPr lang="en-US" altLang="zh-CN" dirty="0" err="1" smtClean="0"/>
              <a:t>•g</a:t>
            </a:r>
            <a:r>
              <a:rPr lang="en-US" altLang="zh-CN" baseline="30000" dirty="0" smtClean="0"/>
              <a:t>-x</a:t>
            </a:r>
            <a:r>
              <a:rPr lang="en-US" altLang="zh-CN" dirty="0" smtClean="0"/>
              <a:t>=</a:t>
            </a:r>
            <a:r>
              <a:rPr lang="en-US" altLang="zh-CN" dirty="0" err="1" smtClean="0"/>
              <a:t>g</a:t>
            </a:r>
            <a:r>
              <a:rPr lang="en-US" altLang="zh-CN" baseline="30000" dirty="0" err="1" smtClean="0"/>
              <a:t>T</a:t>
            </a:r>
            <a:r>
              <a:rPr lang="en-US" altLang="zh-CN" baseline="30000" dirty="0" smtClean="0"/>
              <a:t>-x</a:t>
            </a:r>
            <a:r>
              <a:rPr lang="en-US" altLang="zh-CN" dirty="0" smtClean="0"/>
              <a:t>= E</a:t>
            </a:r>
            <a:r>
              <a:rPr lang="en-US" altLang="zh-CN" baseline="-25000" dirty="0" smtClean="0"/>
              <a:t>T-x</a:t>
            </a:r>
            <a:r>
              <a:rPr lang="en-US" altLang="zh-CN" dirty="0" smtClean="0"/>
              <a:t>(g)</a:t>
            </a:r>
          </a:p>
          <a:p>
            <a:pPr lvl="1"/>
            <a:r>
              <a:rPr lang="zh-CN" altLang="en-US" dirty="0" smtClean="0"/>
              <a:t>这是一种求乘法逆元素的方法，</a:t>
            </a:r>
            <a:r>
              <a:rPr lang="en-US" altLang="zh-CN" dirty="0" smtClean="0"/>
              <a:t>g</a:t>
            </a:r>
            <a:r>
              <a:rPr lang="en-US" altLang="zh-CN" baseline="30000" dirty="0" smtClean="0"/>
              <a:t>-1</a:t>
            </a:r>
            <a:r>
              <a:rPr lang="en-US" altLang="zh-CN" dirty="0" smtClean="0"/>
              <a:t>=g</a:t>
            </a:r>
            <a:r>
              <a:rPr lang="en-US" altLang="zh-CN" baseline="30000" dirty="0" smtClean="0"/>
              <a:t>T-1  </a:t>
            </a:r>
            <a:r>
              <a:rPr lang="en-US" altLang="zh-CN" dirty="0" smtClean="0"/>
              <a:t>(</a:t>
            </a:r>
            <a:r>
              <a:rPr lang="zh-CN" altLang="en-US" dirty="0" smtClean="0"/>
              <a:t>这里</a:t>
            </a:r>
            <a:r>
              <a:rPr lang="en-US" altLang="zh-CN" dirty="0" smtClean="0"/>
              <a:t>x=1)</a:t>
            </a:r>
          </a:p>
          <a:p>
            <a:pPr lvl="1"/>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7051889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dirty="0" smtClean="0"/>
              <a:t>特性</a:t>
            </a:r>
            <a:r>
              <a:rPr lang="en-US" altLang="zh-CN" dirty="0" smtClean="0"/>
              <a:t>7</a:t>
            </a:r>
            <a:r>
              <a:rPr lang="zh-CN" altLang="en-US" dirty="0" smtClean="0"/>
              <a:t>：安全性</a:t>
            </a:r>
            <a:endParaRPr lang="en-US" altLang="zh-CN" dirty="0" smtClean="0"/>
          </a:p>
          <a:p>
            <a:pPr lvl="1"/>
            <a:r>
              <a:rPr lang="zh-CN" altLang="en-US" dirty="0" smtClean="0"/>
              <a:t>给定</a:t>
            </a:r>
            <a:r>
              <a:rPr lang="en-US" altLang="zh-CN" dirty="0" err="1" smtClean="0"/>
              <a:t>g∈G</a:t>
            </a:r>
            <a:r>
              <a:rPr lang="zh-CN" altLang="en-US" dirty="0" smtClean="0"/>
              <a:t>及</a:t>
            </a:r>
            <a:r>
              <a:rPr lang="en-US" altLang="zh-CN" dirty="0" smtClean="0"/>
              <a:t>y∈&lt;E</a:t>
            </a:r>
            <a:r>
              <a:rPr lang="en-US" altLang="zh-CN" sz="2600" baseline="-14000" dirty="0" smtClean="0"/>
              <a:t>x</a:t>
            </a:r>
            <a:r>
              <a:rPr lang="en-US" altLang="zh-CN" dirty="0" smtClean="0"/>
              <a:t>(g)&gt;</a:t>
            </a:r>
            <a:r>
              <a:rPr lang="zh-CN" altLang="en-US" dirty="0" smtClean="0"/>
              <a:t>，求解</a:t>
            </a:r>
            <a:r>
              <a:rPr lang="en-US" altLang="zh-CN" dirty="0" err="1" smtClean="0"/>
              <a:t>log</a:t>
            </a:r>
            <a:r>
              <a:rPr lang="en-US" altLang="zh-CN" baseline="-25000" dirty="0" err="1" smtClean="0"/>
              <a:t>g</a:t>
            </a:r>
            <a:r>
              <a:rPr lang="en-US" altLang="zh-CN" dirty="0" err="1" smtClean="0"/>
              <a:t>y</a:t>
            </a:r>
            <a:r>
              <a:rPr lang="en-US" altLang="zh-CN" dirty="0" smtClean="0"/>
              <a:t> mod p</a:t>
            </a:r>
            <a:r>
              <a:rPr lang="zh-CN" altLang="en-US" dirty="0" smtClean="0"/>
              <a:t>为</a:t>
            </a:r>
            <a:r>
              <a:rPr lang="en-US" altLang="zh-CN" dirty="0" smtClean="0"/>
              <a:t>DLP</a:t>
            </a:r>
            <a:r>
              <a:rPr lang="zh-CN" altLang="en-US" dirty="0" smtClean="0"/>
              <a:t>问题</a:t>
            </a:r>
          </a:p>
          <a:p>
            <a:pPr lvl="1"/>
            <a:endParaRPr lang="en-US" altLang="zh-CN" dirty="0" smtClean="0"/>
          </a:p>
          <a:p>
            <a:r>
              <a:rPr lang="zh-CN" altLang="en-US" dirty="0" smtClean="0"/>
              <a:t>特性</a:t>
            </a:r>
            <a:r>
              <a:rPr lang="en-US" altLang="zh-CN" dirty="0" smtClean="0"/>
              <a:t>8</a:t>
            </a:r>
            <a:r>
              <a:rPr lang="zh-CN" altLang="en-US" dirty="0" smtClean="0"/>
              <a:t>：可逆性</a:t>
            </a:r>
            <a:endParaRPr lang="en-US" altLang="zh-CN" dirty="0" smtClean="0"/>
          </a:p>
          <a:p>
            <a:pPr lvl="1"/>
            <a:r>
              <a:rPr lang="zh-CN" altLang="en-US" dirty="0" smtClean="0"/>
              <a:t>若</a:t>
            </a:r>
            <a:r>
              <a:rPr lang="en-US" altLang="zh-CN" dirty="0" smtClean="0"/>
              <a:t>T</a:t>
            </a:r>
            <a:r>
              <a:rPr lang="zh-CN" altLang="en-US" dirty="0" smtClean="0"/>
              <a:t>为</a:t>
            </a:r>
            <a:r>
              <a:rPr lang="en-US" altLang="zh-CN" dirty="0" err="1" smtClean="0"/>
              <a:t>g∈G</a:t>
            </a:r>
            <a:r>
              <a:rPr lang="zh-CN" altLang="en-US" dirty="0" smtClean="0"/>
              <a:t>之序，</a:t>
            </a:r>
            <a:r>
              <a:rPr lang="en-US" altLang="zh-CN" dirty="0" smtClean="0"/>
              <a:t>x</a:t>
            </a:r>
            <a:r>
              <a:rPr lang="en-US" altLang="zh-CN" baseline="30000" dirty="0" smtClean="0">
                <a:latin typeface="Comic Sans MS"/>
              </a:rPr>
              <a:t>­-</a:t>
            </a:r>
            <a:r>
              <a:rPr lang="en-US" altLang="zh-CN" baseline="30000" dirty="0" smtClean="0"/>
              <a:t>1</a:t>
            </a:r>
            <a:r>
              <a:rPr lang="zh-CN" altLang="en-US" dirty="0" smtClean="0"/>
              <a:t>为</a:t>
            </a:r>
            <a:r>
              <a:rPr lang="en-US" altLang="zh-CN" dirty="0" smtClean="0"/>
              <a:t>x</a:t>
            </a:r>
            <a:r>
              <a:rPr lang="zh-CN" altLang="en-US" dirty="0" smtClean="0"/>
              <a:t>在模</a:t>
            </a:r>
            <a:r>
              <a:rPr lang="en-US" altLang="zh-CN" dirty="0" smtClean="0"/>
              <a:t>T</a:t>
            </a:r>
            <a:r>
              <a:rPr lang="zh-CN" altLang="en-US" dirty="0" smtClean="0"/>
              <a:t>时的乘法逆元素，</a:t>
            </a:r>
            <a:endParaRPr lang="en-US" altLang="zh-CN" dirty="0" smtClean="0"/>
          </a:p>
          <a:p>
            <a:pPr lvl="1">
              <a:buNone/>
            </a:pPr>
            <a:r>
              <a:rPr lang="en-US" altLang="zh-CN" dirty="0" smtClean="0"/>
              <a:t>	</a:t>
            </a:r>
            <a:r>
              <a:rPr lang="zh-CN" altLang="en-US" dirty="0" smtClean="0"/>
              <a:t>即</a:t>
            </a:r>
            <a:r>
              <a:rPr lang="en-US" altLang="zh-CN" dirty="0" smtClean="0"/>
              <a:t>xx</a:t>
            </a:r>
            <a:r>
              <a:rPr lang="en-US" altLang="zh-CN" baseline="30000" dirty="0" smtClean="0"/>
              <a:t>-1</a:t>
            </a:r>
            <a:r>
              <a:rPr lang="en-US" altLang="zh-CN" dirty="0" smtClean="0"/>
              <a:t>=1 mod T = kT+1</a:t>
            </a:r>
          </a:p>
          <a:p>
            <a:pPr lvl="1">
              <a:buNone/>
            </a:pPr>
            <a:r>
              <a:rPr lang="en-US" altLang="zh-CN" dirty="0" smtClean="0"/>
              <a:t>	</a:t>
            </a:r>
            <a:r>
              <a:rPr lang="zh-CN" altLang="en-US" dirty="0" smtClean="0"/>
              <a:t>则</a:t>
            </a:r>
            <a:r>
              <a:rPr lang="en-US" altLang="zh-CN" dirty="0" smtClean="0"/>
              <a:t>E</a:t>
            </a:r>
            <a:r>
              <a:rPr lang="en-US" altLang="zh-CN" sz="2800" baseline="-14000" dirty="0" smtClean="0"/>
              <a:t>x</a:t>
            </a:r>
            <a:r>
              <a:rPr lang="en-US" altLang="zh-CN" dirty="0" smtClean="0"/>
              <a:t>(E</a:t>
            </a:r>
            <a:r>
              <a:rPr lang="en-US" altLang="zh-CN" sz="2800" baseline="-14000" dirty="0" smtClean="0"/>
              <a:t>x</a:t>
            </a:r>
            <a:r>
              <a:rPr lang="en-US" altLang="zh-CN" sz="1400" dirty="0" smtClean="0"/>
              <a:t>-1</a:t>
            </a:r>
            <a:r>
              <a:rPr lang="en-US" altLang="zh-CN" dirty="0" smtClean="0"/>
              <a:t>(g))=E</a:t>
            </a:r>
            <a:r>
              <a:rPr lang="en-US" altLang="zh-CN" sz="2800" baseline="-14000" dirty="0" smtClean="0"/>
              <a:t>x</a:t>
            </a:r>
            <a:r>
              <a:rPr lang="en-US" altLang="zh-CN" sz="1400" dirty="0" smtClean="0"/>
              <a:t>-1</a:t>
            </a:r>
            <a:r>
              <a:rPr lang="en-US" altLang="zh-CN" dirty="0" smtClean="0"/>
              <a:t>(E</a:t>
            </a:r>
            <a:r>
              <a:rPr lang="en-US" altLang="zh-CN" sz="2800" baseline="-14000" dirty="0" smtClean="0"/>
              <a:t>x</a:t>
            </a:r>
            <a:r>
              <a:rPr lang="en-US" altLang="zh-CN" dirty="0" smtClean="0"/>
              <a:t>(g))= g</a:t>
            </a:r>
            <a:r>
              <a:rPr lang="en-US" altLang="zh-CN" baseline="30000" dirty="0" smtClean="0"/>
              <a:t>xx</a:t>
            </a:r>
            <a:r>
              <a:rPr lang="en-US" altLang="zh-CN" sz="2000" baseline="50000" dirty="0" smtClean="0"/>
              <a:t>-1</a:t>
            </a:r>
            <a:r>
              <a:rPr lang="en-US" altLang="zh-CN" dirty="0" smtClean="0"/>
              <a:t> mod p</a:t>
            </a:r>
          </a:p>
          <a:p>
            <a:pPr lvl="1">
              <a:buNone/>
            </a:pPr>
            <a:r>
              <a:rPr lang="en-US" altLang="zh-CN" dirty="0" smtClean="0"/>
              <a:t>		  =g</a:t>
            </a:r>
            <a:r>
              <a:rPr lang="en-US" altLang="zh-CN" baseline="30000" dirty="0" smtClean="0"/>
              <a:t>kT+1</a:t>
            </a:r>
            <a:r>
              <a:rPr lang="en-US" altLang="zh-CN" dirty="0" smtClean="0"/>
              <a:t>=(</a:t>
            </a:r>
            <a:r>
              <a:rPr lang="en-US" altLang="zh-CN" dirty="0" err="1" smtClean="0"/>
              <a:t>g</a:t>
            </a:r>
            <a:r>
              <a:rPr lang="en-US" altLang="zh-CN" baseline="30000" dirty="0" err="1" smtClean="0"/>
              <a:t>T</a:t>
            </a:r>
            <a:r>
              <a:rPr lang="en-US" altLang="zh-CN" dirty="0" smtClean="0"/>
              <a:t>)</a:t>
            </a:r>
            <a:r>
              <a:rPr lang="en-US" altLang="zh-CN" baseline="30000" dirty="0" err="1" smtClean="0"/>
              <a:t>k</a:t>
            </a:r>
            <a:r>
              <a:rPr lang="en-US" altLang="zh-CN" dirty="0" err="1" smtClean="0"/>
              <a:t>•g</a:t>
            </a:r>
            <a:r>
              <a:rPr lang="en-US" altLang="zh-CN" dirty="0" smtClean="0"/>
              <a:t>=1</a:t>
            </a:r>
            <a:r>
              <a:rPr lang="en-US" altLang="zh-CN" baseline="30000" dirty="0" smtClean="0"/>
              <a:t>k</a:t>
            </a:r>
            <a:r>
              <a:rPr lang="en-US" altLang="zh-CN" dirty="0" smtClean="0"/>
              <a:t>g=g mod p</a:t>
            </a:r>
          </a:p>
          <a:p>
            <a:pPr lvl="1"/>
            <a:r>
              <a:rPr lang="zh-CN" altLang="en-US" dirty="0" smtClean="0"/>
              <a:t>这实际上是对</a:t>
            </a:r>
            <a:r>
              <a:rPr lang="en-US" altLang="zh-CN" dirty="0" smtClean="0"/>
              <a:t>RSA</a:t>
            </a:r>
            <a:r>
              <a:rPr lang="zh-CN" altLang="en-US" dirty="0" smtClean="0"/>
              <a:t>算法正确性的证明</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2406092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特性</a:t>
            </a:r>
            <a:r>
              <a:rPr lang="en-US" altLang="zh-CN" dirty="0" smtClean="0"/>
              <a:t>9</a:t>
            </a:r>
            <a:r>
              <a:rPr lang="zh-CN" altLang="en-US" dirty="0" smtClean="0"/>
              <a:t>：快速指数运算法</a:t>
            </a:r>
            <a:r>
              <a:rPr lang="en-US" altLang="zh-CN" dirty="0" smtClean="0"/>
              <a:t>(Square and multiply)</a:t>
            </a:r>
          </a:p>
          <a:p>
            <a:pPr lvl="1"/>
            <a:r>
              <a:rPr lang="zh-CN" altLang="en-US" dirty="0" smtClean="0"/>
              <a:t>设</a:t>
            </a:r>
            <a:r>
              <a:rPr lang="en-US" altLang="zh-CN" dirty="0" smtClean="0"/>
              <a:t>x</a:t>
            </a:r>
            <a:r>
              <a:rPr lang="zh-CN" altLang="en-US" dirty="0" smtClean="0"/>
              <a:t>为</a:t>
            </a:r>
            <a:r>
              <a:rPr lang="en-US" altLang="zh-CN" dirty="0" smtClean="0"/>
              <a:t>n</a:t>
            </a:r>
            <a:r>
              <a:rPr lang="zh-CN" altLang="en-US" dirty="0" smtClean="0"/>
              <a:t>比特，即</a:t>
            </a:r>
            <a:r>
              <a:rPr lang="en-US" altLang="zh-CN" dirty="0" smtClean="0"/>
              <a:t>x=(x</a:t>
            </a:r>
            <a:r>
              <a:rPr lang="en-US" altLang="zh-CN" baseline="-25000" dirty="0" smtClean="0"/>
              <a:t>n-1</a:t>
            </a:r>
            <a:r>
              <a:rPr lang="en-US" altLang="zh-CN" dirty="0" smtClean="0"/>
              <a:t>, x</a:t>
            </a:r>
            <a:r>
              <a:rPr lang="en-US" altLang="zh-CN" baseline="-25000" dirty="0" smtClean="0"/>
              <a:t>n-2</a:t>
            </a:r>
            <a:r>
              <a:rPr lang="en-US" altLang="zh-CN" dirty="0" smtClean="0"/>
              <a:t>,…,x</a:t>
            </a:r>
            <a:r>
              <a:rPr lang="en-US" altLang="zh-CN" baseline="-25000" dirty="0" smtClean="0"/>
              <a:t>1</a:t>
            </a:r>
            <a:r>
              <a:rPr lang="en-US" altLang="zh-CN" dirty="0" smtClean="0"/>
              <a:t>, x</a:t>
            </a:r>
            <a:r>
              <a:rPr lang="en-US" altLang="zh-CN" baseline="-25000" dirty="0" smtClean="0"/>
              <a:t>0</a:t>
            </a:r>
            <a:r>
              <a:rPr lang="en-US" altLang="zh-CN" dirty="0" smtClean="0"/>
              <a:t>)</a:t>
            </a:r>
            <a:r>
              <a:rPr lang="en-US" altLang="zh-CN" baseline="-25000" dirty="0" smtClean="0"/>
              <a:t>2</a:t>
            </a:r>
            <a:endParaRPr lang="en-US" altLang="zh-CN" dirty="0" smtClean="0"/>
          </a:p>
          <a:p>
            <a:pPr lvl="1"/>
            <a:endParaRPr lang="en-US" altLang="zh-CN" dirty="0" smtClean="0"/>
          </a:p>
          <a:p>
            <a:pPr lvl="1"/>
            <a:r>
              <a:rPr lang="en-US" altLang="zh-CN" dirty="0" smtClean="0"/>
              <a:t>E</a:t>
            </a:r>
            <a:r>
              <a:rPr lang="en-US" altLang="zh-CN" sz="2800" baseline="-14000" dirty="0" smtClean="0"/>
              <a:t>x</a:t>
            </a:r>
            <a:r>
              <a:rPr lang="en-US" altLang="zh-CN" dirty="0" smtClean="0"/>
              <a:t>(g)=</a:t>
            </a:r>
            <a:r>
              <a:rPr lang="en-US" altLang="zh-CN" dirty="0" err="1" smtClean="0"/>
              <a:t>g</a:t>
            </a:r>
            <a:r>
              <a:rPr lang="en-US" altLang="zh-CN" baseline="30000" dirty="0" err="1" smtClean="0"/>
              <a:t>x</a:t>
            </a:r>
            <a:r>
              <a:rPr lang="en-US" altLang="zh-CN" dirty="0" smtClean="0"/>
              <a:t>=g^</a:t>
            </a:r>
            <a:r>
              <a:rPr lang="en-US" altLang="zh-CN" baseline="30000" dirty="0" smtClean="0"/>
              <a:t>[(…(xn-1*2)+xn-2)*2…+x1)*2+x0]</a:t>
            </a:r>
          </a:p>
          <a:p>
            <a:pPr marL="457200" lvl="1" indent="0">
              <a:buNone/>
            </a:pPr>
            <a:r>
              <a:rPr lang="en-US" altLang="zh-CN" dirty="0" smtClean="0"/>
              <a:t>	=(…(1˙g</a:t>
            </a:r>
            <a:r>
              <a:rPr lang="en-US" altLang="zh-CN" baseline="30000" dirty="0" smtClean="0"/>
              <a:t>x</a:t>
            </a:r>
            <a:r>
              <a:rPr lang="en-US" altLang="zh-CN" baseline="14000" dirty="0" smtClean="0"/>
              <a:t>n-1</a:t>
            </a:r>
            <a:r>
              <a:rPr lang="en-US" altLang="zh-CN" dirty="0" smtClean="0"/>
              <a:t>)</a:t>
            </a:r>
            <a:r>
              <a:rPr lang="en-US" altLang="zh-CN" baseline="30000" dirty="0" smtClean="0"/>
              <a:t>2</a:t>
            </a:r>
            <a:r>
              <a:rPr lang="en-US" altLang="zh-CN" dirty="0" smtClean="0"/>
              <a:t>˙g</a:t>
            </a:r>
            <a:r>
              <a:rPr lang="en-US" altLang="zh-CN" baseline="30000" dirty="0" smtClean="0"/>
              <a:t>x</a:t>
            </a:r>
            <a:r>
              <a:rPr lang="en-US" altLang="zh-CN" baseline="14000" dirty="0" smtClean="0"/>
              <a:t>n-2</a:t>
            </a:r>
            <a:r>
              <a:rPr lang="en-US" altLang="zh-CN" dirty="0" smtClean="0"/>
              <a:t>)</a:t>
            </a:r>
            <a:r>
              <a:rPr lang="en-US" altLang="zh-CN" baseline="30000" dirty="0" smtClean="0"/>
              <a:t>2</a:t>
            </a:r>
            <a:r>
              <a:rPr lang="en-US" altLang="zh-CN" dirty="0" smtClean="0"/>
              <a:t>˙g</a:t>
            </a:r>
            <a:r>
              <a:rPr lang="en-US" altLang="zh-CN" baseline="30000" dirty="0" smtClean="0"/>
              <a:t>x</a:t>
            </a:r>
            <a:r>
              <a:rPr lang="en-US" altLang="zh-CN" baseline="14000" dirty="0" smtClean="0"/>
              <a:t>n-3</a:t>
            </a:r>
            <a:r>
              <a:rPr lang="en-US" altLang="zh-CN" dirty="0" smtClean="0"/>
              <a:t>…)</a:t>
            </a:r>
            <a:r>
              <a:rPr lang="en-US" altLang="zh-CN" baseline="30000" dirty="0" smtClean="0"/>
              <a:t>2</a:t>
            </a:r>
            <a:r>
              <a:rPr lang="en-US" altLang="zh-CN" dirty="0" smtClean="0"/>
              <a:t>˙g</a:t>
            </a:r>
            <a:r>
              <a:rPr lang="en-US" altLang="zh-CN" baseline="30000" dirty="0" smtClean="0"/>
              <a:t>x</a:t>
            </a:r>
            <a:r>
              <a:rPr lang="en-US" altLang="zh-CN" baseline="10000" dirty="0" smtClean="0"/>
              <a:t>0</a:t>
            </a:r>
          </a:p>
          <a:p>
            <a:pPr lvl="1"/>
            <a:endParaRPr lang="en-US" altLang="zh-CN" dirty="0" smtClean="0"/>
          </a:p>
          <a:p>
            <a:pPr lvl="1"/>
            <a:r>
              <a:rPr lang="zh-CN" altLang="en-US" dirty="0" smtClean="0"/>
              <a:t>共需</a:t>
            </a:r>
            <a:r>
              <a:rPr lang="en-US" altLang="zh-CN" dirty="0" smtClean="0"/>
              <a:t>n-1</a:t>
            </a:r>
            <a:r>
              <a:rPr lang="zh-CN" altLang="en-US" dirty="0" smtClean="0"/>
              <a:t>次平方及</a:t>
            </a:r>
            <a:r>
              <a:rPr lang="en-US" altLang="zh-CN" dirty="0" smtClean="0"/>
              <a:t>w(x)-1</a:t>
            </a:r>
            <a:r>
              <a:rPr lang="zh-CN" altLang="en-US" dirty="0" smtClean="0"/>
              <a:t>次乘法。</a:t>
            </a:r>
            <a:r>
              <a:rPr lang="en-US" altLang="zh-CN" dirty="0" smtClean="0"/>
              <a:t>w(x)</a:t>
            </a:r>
            <a:r>
              <a:rPr lang="zh-CN" altLang="en-US" dirty="0" smtClean="0"/>
              <a:t>是</a:t>
            </a:r>
            <a:r>
              <a:rPr lang="en-US" altLang="zh-CN" dirty="0" smtClean="0"/>
              <a:t>x</a:t>
            </a:r>
            <a:r>
              <a:rPr lang="zh-CN" altLang="en-US" dirty="0" smtClean="0"/>
              <a:t>中</a:t>
            </a:r>
            <a:r>
              <a:rPr lang="en-US" altLang="zh-CN" dirty="0" smtClean="0"/>
              <a:t>1</a:t>
            </a:r>
            <a:r>
              <a:rPr lang="zh-CN" altLang="en-US" dirty="0" smtClean="0"/>
              <a:t>的个数，平均而言</a:t>
            </a:r>
            <a:r>
              <a:rPr lang="en-US" altLang="zh-CN" dirty="0" smtClean="0"/>
              <a:t>w(x)=n/2</a:t>
            </a:r>
            <a:r>
              <a:rPr lang="zh-CN" altLang="en-US" dirty="0" smtClean="0"/>
              <a:t>。因此平均需要</a:t>
            </a:r>
            <a:r>
              <a:rPr lang="en-US" altLang="zh-CN" dirty="0" smtClean="0"/>
              <a:t>1.5n-2</a:t>
            </a:r>
            <a:r>
              <a:rPr lang="zh-CN" altLang="en-US" dirty="0" smtClean="0"/>
              <a:t>次乘法</a:t>
            </a:r>
            <a:r>
              <a:rPr lang="en-US" altLang="zh-CN" dirty="0" smtClean="0"/>
              <a:t>(</a:t>
            </a:r>
            <a:r>
              <a:rPr lang="zh-CN" altLang="en-US" dirty="0" smtClean="0"/>
              <a:t>平方算一次乘</a:t>
            </a:r>
            <a:r>
              <a:rPr lang="en-US" altLang="zh-CN" dirty="0" smtClean="0"/>
              <a:t>)</a:t>
            </a:r>
            <a:endParaRPr lang="zh-CN" altLang="en-US" dirty="0" smtClean="0"/>
          </a:p>
          <a:p>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8" name="灯片编号占位符 7"/>
          <p:cNvSpPr>
            <a:spLocks noGrp="1"/>
          </p:cNvSpPr>
          <p:nvPr>
            <p:ph type="sldNum" sz="quarter" idx="10"/>
          </p:nvPr>
        </p:nvSpPr>
        <p:spPr/>
        <p:txBody>
          <a:bodyPr/>
          <a:lstStyle/>
          <a:p>
            <a:pPr>
              <a:defRPr/>
            </a:pPr>
            <a:fld id="{17B7F836-6F9F-42A8-9450-B93EA774C316}" type="slidenum">
              <a:rPr lang="zh-CN" altLang="en-US" smtClean="0"/>
              <a:pPr>
                <a:defRPr/>
              </a:pPr>
              <a:t>75</a:t>
            </a:fld>
            <a:endParaRPr lang="en-US" altLang="zh-CN" dirty="0"/>
          </a:p>
        </p:txBody>
      </p:sp>
      <p:sp>
        <p:nvSpPr>
          <p:cNvPr id="6" name="流程图: 可选过程 5">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7" name="流程图: 可选过程 6">
            <a:hlinkClick r:id="rId3"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861475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76</a:t>
            </a:fld>
            <a:endParaRPr lang="zh-CN" altLang="en-US"/>
          </a:p>
        </p:txBody>
      </p:sp>
      <p:pic>
        <p:nvPicPr>
          <p:cNvPr id="75779" name="Picture 3"/>
          <p:cNvPicPr>
            <a:picLocks noChangeAspect="1" noChangeArrowheads="1"/>
          </p:cNvPicPr>
          <p:nvPr/>
        </p:nvPicPr>
        <p:blipFill>
          <a:blip r:embed="rId2" cstate="print"/>
          <a:srcRect/>
          <a:stretch>
            <a:fillRect/>
          </a:stretch>
        </p:blipFill>
        <p:spPr bwMode="auto">
          <a:xfrm>
            <a:off x="1142976" y="4357694"/>
            <a:ext cx="6929486" cy="1415502"/>
          </a:xfrm>
          <a:prstGeom prst="rect">
            <a:avLst/>
          </a:prstGeom>
          <a:noFill/>
          <a:ln w="9525">
            <a:noFill/>
            <a:miter lim="800000"/>
            <a:headEnd/>
            <a:tailEnd/>
          </a:ln>
          <a:effectLst/>
        </p:spPr>
      </p:pic>
      <p:sp>
        <p:nvSpPr>
          <p:cNvPr id="9" name="矩形 8"/>
          <p:cNvSpPr/>
          <p:nvPr/>
        </p:nvSpPr>
        <p:spPr>
          <a:xfrm>
            <a:off x="955490" y="3857628"/>
            <a:ext cx="2302233" cy="430887"/>
          </a:xfrm>
          <a:prstGeom prst="rect">
            <a:avLst/>
          </a:prstGeom>
        </p:spPr>
        <p:txBody>
          <a:bodyPr wrap="none">
            <a:spAutoFit/>
          </a:bodyPr>
          <a:lstStyle/>
          <a:p>
            <a:r>
              <a:rPr lang="zh-CN" altLang="en-US" sz="2200" dirty="0" smtClean="0">
                <a:latin typeface="楷体" pitchFamily="49" charset="-122"/>
                <a:ea typeface="楷体" pitchFamily="49" charset="-122"/>
                <a:cs typeface="Times New Roman" pitchFamily="18" charset="0"/>
              </a:rPr>
              <a:t>例：</a:t>
            </a:r>
            <a:r>
              <a:rPr lang="en-US" altLang="zh-CN" sz="2200" dirty="0" smtClean="0">
                <a:latin typeface="楷体" pitchFamily="49" charset="-122"/>
                <a:ea typeface="楷体" pitchFamily="49" charset="-122"/>
                <a:cs typeface="Times New Roman" pitchFamily="18" charset="0"/>
              </a:rPr>
              <a:t>7</a:t>
            </a:r>
            <a:r>
              <a:rPr lang="en-US" altLang="zh-CN" sz="2200" baseline="30000" dirty="0" smtClean="0">
                <a:latin typeface="楷体" pitchFamily="49" charset="-122"/>
                <a:ea typeface="楷体" pitchFamily="49" charset="-122"/>
                <a:cs typeface="Times New Roman" pitchFamily="18" charset="0"/>
              </a:rPr>
              <a:t>560</a:t>
            </a:r>
            <a:r>
              <a:rPr lang="en-US" altLang="zh-CN" sz="2200" dirty="0" smtClean="0">
                <a:latin typeface="楷体" pitchFamily="49" charset="-122"/>
                <a:ea typeface="楷体" pitchFamily="49" charset="-122"/>
                <a:cs typeface="Times New Roman" pitchFamily="18" charset="0"/>
              </a:rPr>
              <a:t> mod 561</a:t>
            </a:r>
            <a:endParaRPr lang="zh-CN" altLang="en-US" sz="2200" dirty="0">
              <a:latin typeface="楷体" pitchFamily="49" charset="-122"/>
              <a:ea typeface="楷体" pitchFamily="49" charset="-122"/>
              <a:cs typeface="Times New Roman" pitchFamily="18" charset="0"/>
            </a:endParaRPr>
          </a:p>
        </p:txBody>
      </p:sp>
      <p:pic>
        <p:nvPicPr>
          <p:cNvPr id="11" name="Picture 4"/>
          <p:cNvPicPr>
            <a:picLocks noChangeAspect="1" noChangeArrowheads="1"/>
          </p:cNvPicPr>
          <p:nvPr/>
        </p:nvPicPr>
        <p:blipFill>
          <a:blip r:embed="rId3" cstate="print"/>
          <a:srcRect/>
          <a:stretch>
            <a:fillRect/>
          </a:stretch>
        </p:blipFill>
        <p:spPr bwMode="auto">
          <a:xfrm>
            <a:off x="3419872" y="1052736"/>
            <a:ext cx="4371975" cy="2276475"/>
          </a:xfrm>
          <a:prstGeom prst="rect">
            <a:avLst/>
          </a:prstGeom>
          <a:noFill/>
          <a:ln w="9525">
            <a:noFill/>
            <a:miter lim="800000"/>
            <a:headEnd/>
            <a:tailEnd/>
          </a:ln>
          <a:effectLst/>
        </p:spPr>
      </p:pic>
      <p:sp>
        <p:nvSpPr>
          <p:cNvPr id="12" name="矩形 11"/>
          <p:cNvSpPr/>
          <p:nvPr/>
        </p:nvSpPr>
        <p:spPr>
          <a:xfrm>
            <a:off x="1158752" y="1628800"/>
            <a:ext cx="2016899" cy="830997"/>
          </a:xfrm>
          <a:prstGeom prst="rect">
            <a:avLst/>
          </a:prstGeom>
        </p:spPr>
        <p:txBody>
          <a:bodyPr wrap="none">
            <a:spAutoFit/>
          </a:bodyPr>
          <a:lstStyle/>
          <a:p>
            <a:r>
              <a:rPr lang="en-US" altLang="zh-CN" sz="2400" dirty="0" smtClean="0">
                <a:latin typeface="Times New Roman" pitchFamily="18" charset="0"/>
                <a:ea typeface="仿宋_GB2312" pitchFamily="49" charset="-122"/>
                <a:cs typeface="Times New Roman" pitchFamily="18" charset="0"/>
              </a:rPr>
              <a:t>f=</a:t>
            </a:r>
            <a:r>
              <a:rPr lang="en-US" altLang="zh-CN" sz="2400" dirty="0" err="1" smtClean="0">
                <a:latin typeface="Times New Roman" pitchFamily="18" charset="0"/>
                <a:ea typeface="仿宋_GB2312" pitchFamily="49" charset="-122"/>
                <a:cs typeface="Times New Roman" pitchFamily="18" charset="0"/>
              </a:rPr>
              <a:t>a</a:t>
            </a:r>
            <a:r>
              <a:rPr lang="en-US" altLang="zh-CN" sz="2400" baseline="30000" dirty="0" err="1" smtClean="0">
                <a:latin typeface="Times New Roman" pitchFamily="18" charset="0"/>
                <a:ea typeface="仿宋_GB2312" pitchFamily="49" charset="-122"/>
                <a:cs typeface="Times New Roman" pitchFamily="18" charset="0"/>
              </a:rPr>
              <a:t>b</a:t>
            </a:r>
            <a:r>
              <a:rPr lang="en-US" altLang="zh-CN" sz="2400" dirty="0" smtClean="0">
                <a:latin typeface="Times New Roman" pitchFamily="18" charset="0"/>
                <a:ea typeface="仿宋_GB2312" pitchFamily="49" charset="-122"/>
                <a:cs typeface="Times New Roman" pitchFamily="18" charset="0"/>
              </a:rPr>
              <a:t> mod n</a:t>
            </a:r>
          </a:p>
          <a:p>
            <a:r>
              <a:rPr lang="en-US" altLang="zh-CN" sz="2400" dirty="0" smtClean="0">
                <a:latin typeface="Times New Roman" pitchFamily="18" charset="0"/>
                <a:ea typeface="仿宋_GB2312" pitchFamily="49" charset="-122"/>
                <a:cs typeface="Times New Roman" pitchFamily="18" charset="0"/>
              </a:rPr>
              <a:t>b=b</a:t>
            </a:r>
            <a:r>
              <a:rPr lang="en-US" altLang="zh-CN" sz="2400" baseline="-25000" dirty="0" smtClean="0">
                <a:latin typeface="Times New Roman" pitchFamily="18" charset="0"/>
                <a:ea typeface="仿宋_GB2312" pitchFamily="49" charset="-122"/>
                <a:cs typeface="Times New Roman" pitchFamily="18" charset="0"/>
              </a:rPr>
              <a:t>k</a:t>
            </a:r>
            <a:r>
              <a:rPr lang="en-US" altLang="zh-CN" sz="2400" dirty="0" smtClean="0">
                <a:latin typeface="Times New Roman" pitchFamily="18" charset="0"/>
                <a:ea typeface="仿宋_GB2312" pitchFamily="49" charset="-122"/>
                <a:cs typeface="Times New Roman" pitchFamily="18" charset="0"/>
              </a:rPr>
              <a:t>b</a:t>
            </a:r>
            <a:r>
              <a:rPr lang="en-US" altLang="zh-CN" sz="2400" baseline="-25000" dirty="0" smtClean="0">
                <a:latin typeface="Times New Roman" pitchFamily="18" charset="0"/>
                <a:ea typeface="仿宋_GB2312" pitchFamily="49" charset="-122"/>
                <a:cs typeface="Times New Roman" pitchFamily="18" charset="0"/>
              </a:rPr>
              <a:t>k-1</a:t>
            </a:r>
            <a:r>
              <a:rPr lang="en-US" altLang="zh-CN" sz="2400" dirty="0" smtClean="0">
                <a:latin typeface="Times New Roman" pitchFamily="18" charset="0"/>
                <a:ea typeface="仿宋_GB2312" pitchFamily="49" charset="-122"/>
                <a:cs typeface="Times New Roman" pitchFamily="18" charset="0"/>
              </a:rPr>
              <a:t>…b</a:t>
            </a:r>
            <a:r>
              <a:rPr lang="en-US" altLang="zh-CN" sz="2400" baseline="-25000" dirty="0" smtClean="0">
                <a:latin typeface="Times New Roman" pitchFamily="18" charset="0"/>
                <a:ea typeface="仿宋_GB2312" pitchFamily="49" charset="-122"/>
                <a:cs typeface="Times New Roman" pitchFamily="18" charset="0"/>
              </a:rPr>
              <a:t>1</a:t>
            </a:r>
            <a:r>
              <a:rPr lang="en-US" altLang="zh-CN" sz="2400" dirty="0" smtClean="0">
                <a:latin typeface="Times New Roman" pitchFamily="18" charset="0"/>
                <a:ea typeface="仿宋_GB2312" pitchFamily="49" charset="-122"/>
                <a:cs typeface="Times New Roman" pitchFamily="18" charset="0"/>
              </a:rPr>
              <a:t>b</a:t>
            </a:r>
            <a:r>
              <a:rPr lang="en-US" altLang="zh-CN" sz="2400" baseline="-25000" dirty="0" smtClean="0">
                <a:latin typeface="Times New Roman" pitchFamily="18" charset="0"/>
                <a:ea typeface="仿宋_GB2312" pitchFamily="49" charset="-122"/>
                <a:cs typeface="Times New Roman" pitchFamily="18" charset="0"/>
              </a:rPr>
              <a:t>0</a:t>
            </a:r>
            <a:endParaRPr lang="zh-CN" altLang="en-US" sz="2400" baseline="-25000" dirty="0" smtClean="0">
              <a:latin typeface="Times New Roman" pitchFamily="18" charset="0"/>
              <a:ea typeface="仿宋_GB2312" pitchFamily="49" charset="-122"/>
              <a:cs typeface="Times New Roman" pitchFamily="18" charset="0"/>
            </a:endParaRPr>
          </a:p>
        </p:txBody>
      </p:sp>
      <p:sp>
        <p:nvSpPr>
          <p:cNvPr id="7" name="流程图: 可选过程 6">
            <a:hlinkClick r:id="rId4"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5" action="ppaction://hlinksldjump"/>
          </p:cNvPr>
          <p:cNvSpPr/>
          <p:nvPr/>
        </p:nvSpPr>
        <p:spPr>
          <a:xfrm>
            <a:off x="1383770"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2. </a:t>
            </a:r>
            <a:r>
              <a:rPr lang="zh-CN" altLang="zh-CN" sz="1000" dirty="0"/>
              <a:t>若干数论问题概述</a:t>
            </a:r>
          </a:p>
        </p:txBody>
      </p:sp>
      <p:sp>
        <p:nvSpPr>
          <p:cNvPr id="10" name="流程图: 可选过程 9">
            <a:hlinkClick r:id="rId6"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3" name="流程图: 可选过程 12">
            <a:hlinkClick r:id="rId7"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4" name="流程图: 可选过程 13">
            <a:hlinkClick r:id="rId8"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8678165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第三节 </a:t>
            </a:r>
            <a:r>
              <a:rPr lang="en-US" altLang="zh-CN" dirty="0" smtClean="0">
                <a:latin typeface="Times New Roman" pitchFamily="18" charset="0"/>
                <a:cs typeface="Times New Roman" pitchFamily="18" charset="0"/>
              </a:rPr>
              <a:t>RSA</a:t>
            </a:r>
            <a:r>
              <a:rPr lang="zh-CN" altLang="en-US" dirty="0" smtClean="0"/>
              <a:t>公开密钥标准</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77</a:t>
            </a:fld>
            <a:endParaRPr lang="en-US" altLang="zh-CN" dirty="0"/>
          </a:p>
        </p:txBody>
      </p:sp>
    </p:spTree>
    <p:extLst>
      <p:ext uri="{BB962C8B-B14F-4D97-AF65-F5344CB8AC3E}">
        <p14:creationId xmlns:p14="http://schemas.microsoft.com/office/powerpoint/2010/main" val="35789523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概述</a:t>
            </a:r>
            <a:endParaRPr lang="zh-CN" altLang="en-US" dirty="0"/>
          </a:p>
        </p:txBody>
      </p:sp>
      <p:sp>
        <p:nvSpPr>
          <p:cNvPr id="9" name="内容占位符 8"/>
          <p:cNvSpPr>
            <a:spLocks noGrp="1"/>
          </p:cNvSpPr>
          <p:nvPr>
            <p:ph idx="1"/>
          </p:nvPr>
        </p:nvSpPr>
        <p:spPr/>
        <p:txBody>
          <a:bodyPr/>
          <a:lstStyle/>
          <a:p>
            <a:r>
              <a:rPr lang="en-US" altLang="zh-CN" dirty="0" smtClean="0"/>
              <a:t>1977</a:t>
            </a:r>
            <a:r>
              <a:rPr lang="zh-CN" altLang="en-US" dirty="0" smtClean="0"/>
              <a:t>年，</a:t>
            </a:r>
            <a:r>
              <a:rPr lang="en-US" altLang="zh-CN" dirty="0" err="1" smtClean="0"/>
              <a:t>Rivest</a:t>
            </a:r>
            <a:r>
              <a:rPr lang="zh-CN" altLang="en-US" dirty="0" smtClean="0"/>
              <a:t>、</a:t>
            </a:r>
            <a:r>
              <a:rPr lang="en-US" altLang="zh-CN" dirty="0" smtClean="0"/>
              <a:t>Shamir</a:t>
            </a:r>
            <a:r>
              <a:rPr lang="zh-CN" altLang="en-US" dirty="0" smtClean="0"/>
              <a:t>、</a:t>
            </a:r>
            <a:r>
              <a:rPr lang="en-US" altLang="zh-CN" dirty="0" err="1" smtClean="0"/>
              <a:t>Adleman</a:t>
            </a:r>
            <a:r>
              <a:rPr lang="zh-CN" altLang="en-US" dirty="0"/>
              <a:t>基于大合数的质因子分解问题的困难</a:t>
            </a:r>
            <a:r>
              <a:rPr lang="zh-CN" altLang="en-US" dirty="0" smtClean="0"/>
              <a:t>性，提出</a:t>
            </a:r>
            <a:r>
              <a:rPr lang="en-US" altLang="zh-CN" dirty="0" smtClean="0"/>
              <a:t>RSA</a:t>
            </a:r>
            <a:r>
              <a:rPr lang="zh-CN" altLang="en-US" dirty="0" smtClean="0"/>
              <a:t>密码体制</a:t>
            </a:r>
          </a:p>
          <a:p>
            <a:pPr lvl="1"/>
            <a:r>
              <a:rPr lang="en-US" altLang="zh-CN" dirty="0" smtClean="0"/>
              <a:t>RSA</a:t>
            </a:r>
            <a:r>
              <a:rPr lang="zh-CN" altLang="en-US" dirty="0" smtClean="0"/>
              <a:t>专利于</a:t>
            </a:r>
            <a:r>
              <a:rPr lang="en-US" altLang="zh-CN" dirty="0" smtClean="0"/>
              <a:t>2000</a:t>
            </a:r>
            <a:r>
              <a:rPr lang="zh-CN" altLang="en-US" dirty="0" smtClean="0"/>
              <a:t>年</a:t>
            </a:r>
            <a:r>
              <a:rPr lang="en-US" altLang="zh-CN" dirty="0" smtClean="0"/>
              <a:t>9</a:t>
            </a:r>
            <a:r>
              <a:rPr lang="zh-CN" altLang="en-US" dirty="0" smtClean="0"/>
              <a:t>月</a:t>
            </a:r>
            <a:r>
              <a:rPr lang="en-US" altLang="zh-CN" dirty="0" smtClean="0"/>
              <a:t>20</a:t>
            </a:r>
            <a:r>
              <a:rPr lang="zh-CN" altLang="en-US" dirty="0" smtClean="0"/>
              <a:t>日到期</a:t>
            </a:r>
          </a:p>
          <a:p>
            <a:r>
              <a:rPr lang="en-US" altLang="zh-CN" dirty="0" smtClean="0"/>
              <a:t>2005</a:t>
            </a:r>
            <a:r>
              <a:rPr lang="zh-CN" altLang="en-US" dirty="0" smtClean="0"/>
              <a:t>年已能分解十进制</a:t>
            </a:r>
            <a:r>
              <a:rPr lang="en-US" altLang="zh-CN" dirty="0" smtClean="0"/>
              <a:t>200</a:t>
            </a:r>
            <a:r>
              <a:rPr lang="zh-CN" altLang="en-US" dirty="0" smtClean="0"/>
              <a:t>位的大合数</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r>
              <a:rPr lang="en-US" altLang="zh-CN" sz="2400" dirty="0" smtClean="0"/>
              <a:t>2009</a:t>
            </a:r>
            <a:r>
              <a:rPr lang="zh-CN" altLang="en-US" sz="2400" dirty="0" smtClean="0"/>
              <a:t>年，数百台设备运行</a:t>
            </a:r>
            <a:r>
              <a:rPr lang="en-US" altLang="zh-CN" sz="2400" dirty="0" smtClean="0"/>
              <a:t>2</a:t>
            </a:r>
            <a:r>
              <a:rPr lang="zh-CN" altLang="en-US" sz="2400" dirty="0" smtClean="0"/>
              <a:t>年，分解一个十进制</a:t>
            </a:r>
            <a:r>
              <a:rPr lang="en-US" altLang="zh-CN" sz="2400" dirty="0" smtClean="0"/>
              <a:t>232</a:t>
            </a:r>
            <a:r>
              <a:rPr lang="zh-CN" altLang="en-US" sz="2400" dirty="0" smtClean="0"/>
              <a:t>位大数</a:t>
            </a:r>
          </a:p>
        </p:txBody>
      </p:sp>
      <p:pic>
        <p:nvPicPr>
          <p:cNvPr id="8" name="Picture 2"/>
          <p:cNvPicPr>
            <a:picLocks noChangeAspect="1" noChangeArrowheads="1"/>
          </p:cNvPicPr>
          <p:nvPr/>
        </p:nvPicPr>
        <p:blipFill>
          <a:blip r:embed="rId2" cstate="print"/>
          <a:srcRect/>
          <a:stretch>
            <a:fillRect/>
          </a:stretch>
        </p:blipFill>
        <p:spPr bwMode="auto">
          <a:xfrm>
            <a:off x="539552" y="3212976"/>
            <a:ext cx="8286808" cy="2736304"/>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78</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10" name="流程图: 可选过程 9">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1" name="流程图: 可选过程 10">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2" name="流程图: 可选过程 11">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3" name="流程图: 可选过程 12">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445238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RSA</a:t>
            </a:r>
            <a:r>
              <a:rPr lang="zh-CN" altLang="en-US" dirty="0" smtClean="0"/>
              <a:t>算法满足公开密钥加密的要求，基本思路：</a:t>
            </a:r>
          </a:p>
          <a:p>
            <a:pPr lvl="1"/>
            <a:r>
              <a:rPr lang="zh-CN" altLang="en-US" dirty="0" smtClean="0"/>
              <a:t>找到适当的</a:t>
            </a:r>
            <a:r>
              <a:rPr lang="en-US" altLang="zh-CN" dirty="0" err="1" smtClean="0"/>
              <a:t>e,d,n</a:t>
            </a:r>
            <a:r>
              <a:rPr lang="zh-CN" altLang="en-US" dirty="0" smtClean="0"/>
              <a:t>，使得对所有</a:t>
            </a:r>
            <a:r>
              <a:rPr lang="en-US" altLang="zh-CN" dirty="0" smtClean="0"/>
              <a:t>m&lt;n</a:t>
            </a:r>
            <a:r>
              <a:rPr lang="zh-CN" altLang="en-US" dirty="0" smtClean="0"/>
              <a:t>有</a:t>
            </a:r>
            <a:r>
              <a:rPr lang="en-US" altLang="zh-CN" dirty="0" smtClean="0"/>
              <a:t>m</a:t>
            </a:r>
            <a:r>
              <a:rPr lang="en-US" altLang="zh-CN" baseline="30000" dirty="0" smtClean="0"/>
              <a:t>ed</a:t>
            </a:r>
            <a:r>
              <a:rPr lang="en-US" altLang="zh-CN" dirty="0" smtClean="0"/>
              <a:t> mod n=m</a:t>
            </a:r>
          </a:p>
          <a:p>
            <a:pPr lvl="1"/>
            <a:r>
              <a:rPr lang="zh-CN" altLang="en-US" dirty="0" smtClean="0"/>
              <a:t>对于所有</a:t>
            </a:r>
            <a:r>
              <a:rPr lang="en-US" altLang="zh-CN" dirty="0" smtClean="0"/>
              <a:t>m&lt;n</a:t>
            </a:r>
            <a:r>
              <a:rPr lang="zh-CN" altLang="en-US" dirty="0" smtClean="0"/>
              <a:t>的值，要计算</a:t>
            </a:r>
            <a:r>
              <a:rPr lang="en-US" altLang="zh-CN" dirty="0" smtClean="0">
                <a:ea typeface="Arial Unicode MS" pitchFamily="34" charset="-122"/>
                <a:cs typeface="Arial Unicode MS" pitchFamily="34" charset="-122"/>
              </a:rPr>
              <a:t>m</a:t>
            </a:r>
            <a:r>
              <a:rPr lang="en-US" altLang="zh-CN" baseline="30000" dirty="0" smtClean="0">
                <a:ea typeface="Arial Unicode MS" pitchFamily="34" charset="-122"/>
                <a:cs typeface="Arial Unicode MS" pitchFamily="34" charset="-122"/>
              </a:rPr>
              <a:t>e</a:t>
            </a:r>
            <a:r>
              <a:rPr lang="zh-CN" altLang="en-US" dirty="0" smtClean="0"/>
              <a:t>和</a:t>
            </a:r>
            <a:r>
              <a:rPr lang="en-US" altLang="zh-CN" dirty="0" err="1" smtClean="0">
                <a:ea typeface="Arial Unicode MS" pitchFamily="34" charset="-122"/>
                <a:cs typeface="Arial Unicode MS" pitchFamily="34" charset="-122"/>
              </a:rPr>
              <a:t>C</a:t>
            </a:r>
            <a:r>
              <a:rPr lang="en-US" altLang="zh-CN" baseline="30000" dirty="0" err="1" smtClean="0">
                <a:ea typeface="Arial Unicode MS" pitchFamily="34" charset="-122"/>
                <a:cs typeface="Arial Unicode MS" pitchFamily="34" charset="-122"/>
              </a:rPr>
              <a:t>d</a:t>
            </a:r>
            <a:r>
              <a:rPr lang="zh-CN" altLang="en-US" dirty="0" smtClean="0"/>
              <a:t>是相对容易的</a:t>
            </a:r>
          </a:p>
          <a:p>
            <a:pPr lvl="1"/>
            <a:r>
              <a:rPr lang="zh-CN" altLang="en-US" dirty="0" smtClean="0"/>
              <a:t>在给定</a:t>
            </a:r>
            <a:r>
              <a:rPr lang="en-US" altLang="zh-CN" dirty="0" smtClean="0"/>
              <a:t>e</a:t>
            </a:r>
            <a:r>
              <a:rPr lang="zh-CN" altLang="en-US" dirty="0" smtClean="0"/>
              <a:t>和</a:t>
            </a:r>
            <a:r>
              <a:rPr lang="en-US" altLang="zh-CN" dirty="0" smtClean="0"/>
              <a:t>n</a:t>
            </a:r>
            <a:r>
              <a:rPr lang="zh-CN" altLang="en-US" dirty="0" smtClean="0"/>
              <a:t>时，计算出</a:t>
            </a:r>
            <a:r>
              <a:rPr lang="en-US" altLang="zh-CN" dirty="0" smtClean="0"/>
              <a:t>d</a:t>
            </a:r>
            <a:r>
              <a:rPr lang="zh-CN" altLang="en-US" dirty="0" smtClean="0"/>
              <a:t>是不可行的</a:t>
            </a:r>
          </a:p>
          <a:p>
            <a:pPr lvl="1"/>
            <a:endParaRPr lang="en-US" altLang="zh-CN" sz="2400" dirty="0" smtClean="0"/>
          </a:p>
          <a:p>
            <a:r>
              <a:rPr lang="zh-CN" altLang="en-US" dirty="0" smtClean="0"/>
              <a:t>几个关系</a:t>
            </a:r>
          </a:p>
          <a:p>
            <a:pPr lvl="1"/>
            <a:r>
              <a:rPr lang="en-US" altLang="zh-CN" dirty="0" smtClean="0">
                <a:cs typeface="Times New Roman"/>
              </a:rPr>
              <a:t>m</a:t>
            </a:r>
            <a:r>
              <a:rPr lang="en-US" altLang="zh-CN" baseline="30000" dirty="0" smtClean="0">
                <a:cs typeface="Times New Roman"/>
              </a:rPr>
              <a:t>p-1</a:t>
            </a:r>
            <a:r>
              <a:rPr lang="en-US" altLang="zh-CN" dirty="0" smtClean="0">
                <a:cs typeface="Times New Roman"/>
              </a:rPr>
              <a:t> mod p=1</a:t>
            </a:r>
            <a:r>
              <a:rPr lang="zh-CN" altLang="en-US" dirty="0" smtClean="0">
                <a:cs typeface="Times New Roman"/>
              </a:rPr>
              <a:t>，</a:t>
            </a:r>
            <a:r>
              <a:rPr lang="en-US" altLang="zh-CN" dirty="0" err="1" smtClean="0">
                <a:cs typeface="Times New Roman"/>
              </a:rPr>
              <a:t>m</a:t>
            </a:r>
            <a:r>
              <a:rPr lang="en-US" altLang="zh-CN" baseline="30000" dirty="0" err="1" smtClean="0">
                <a:cs typeface="Times New Roman"/>
              </a:rPr>
              <a:t>k</a:t>
            </a:r>
            <a:r>
              <a:rPr lang="en-US" altLang="zh-CN" baseline="30000" dirty="0" smtClean="0">
                <a:cs typeface="Times New Roman"/>
              </a:rPr>
              <a:t>(p-1)+1</a:t>
            </a:r>
            <a:r>
              <a:rPr lang="en-US" altLang="zh-CN" dirty="0" smtClean="0">
                <a:cs typeface="Times New Roman"/>
              </a:rPr>
              <a:t> mod p=m</a:t>
            </a:r>
          </a:p>
          <a:p>
            <a:pPr lvl="2"/>
            <a:r>
              <a:rPr lang="en-US" altLang="zh-CN" dirty="0" err="1" smtClean="0">
                <a:cs typeface="Times New Roman"/>
              </a:rPr>
              <a:t>ed</a:t>
            </a:r>
            <a:r>
              <a:rPr lang="en-US" altLang="zh-CN" dirty="0" smtClean="0">
                <a:cs typeface="Times New Roman"/>
              </a:rPr>
              <a:t>=k(p-1)+1 ? </a:t>
            </a:r>
            <a:r>
              <a:rPr lang="en-US" altLang="zh-CN" dirty="0" err="1" smtClean="0">
                <a:cs typeface="Times New Roman"/>
              </a:rPr>
              <a:t>ed</a:t>
            </a:r>
            <a:r>
              <a:rPr lang="en-US" altLang="zh-CN" dirty="0" smtClean="0">
                <a:cs typeface="Times New Roman"/>
              </a:rPr>
              <a:t>=1 mod (p-1)</a:t>
            </a:r>
          </a:p>
          <a:p>
            <a:pPr lvl="2"/>
            <a:r>
              <a:rPr lang="en-US" altLang="zh-CN" dirty="0" smtClean="0">
                <a:cs typeface="Times New Roman"/>
              </a:rPr>
              <a:t>p</a:t>
            </a:r>
            <a:r>
              <a:rPr lang="zh-CN" altLang="en-US" dirty="0" smtClean="0">
                <a:cs typeface="Times New Roman"/>
              </a:rPr>
              <a:t>必须公开，</a:t>
            </a:r>
            <a:r>
              <a:rPr lang="en-US" altLang="zh-CN" dirty="0" smtClean="0">
                <a:cs typeface="Times New Roman"/>
              </a:rPr>
              <a:t>p-1</a:t>
            </a:r>
            <a:r>
              <a:rPr lang="zh-CN" altLang="en-US" dirty="0" smtClean="0">
                <a:cs typeface="Times New Roman"/>
              </a:rPr>
              <a:t>也是公开的。由</a:t>
            </a:r>
            <a:r>
              <a:rPr lang="en-US" altLang="zh-CN" dirty="0" smtClean="0">
                <a:cs typeface="Times New Roman"/>
              </a:rPr>
              <a:t>e</a:t>
            </a:r>
            <a:r>
              <a:rPr lang="zh-CN" altLang="en-US" dirty="0" smtClean="0">
                <a:cs typeface="Times New Roman"/>
              </a:rPr>
              <a:t>计算</a:t>
            </a:r>
            <a:r>
              <a:rPr lang="en-US" altLang="zh-CN" dirty="0" smtClean="0">
                <a:cs typeface="Times New Roman"/>
              </a:rPr>
              <a:t>d</a:t>
            </a:r>
            <a:r>
              <a:rPr lang="zh-CN" altLang="en-US" dirty="0" smtClean="0">
                <a:cs typeface="Times New Roman"/>
              </a:rPr>
              <a:t>是容易的</a:t>
            </a:r>
            <a:endParaRPr lang="en-US" altLang="zh-CN" dirty="0" smtClean="0">
              <a:cs typeface="Times New Roman"/>
            </a:endParaRPr>
          </a:p>
          <a:p>
            <a:pPr lvl="1"/>
            <a:r>
              <a:rPr lang="en-US" altLang="zh-CN" dirty="0" smtClean="0">
                <a:cs typeface="Times New Roman"/>
              </a:rPr>
              <a:t>m</a:t>
            </a:r>
            <a:r>
              <a:rPr lang="el-GR" altLang="zh-CN" baseline="30000" dirty="0" smtClean="0">
                <a:cs typeface="Times New Roman"/>
              </a:rPr>
              <a:t>Φ</a:t>
            </a:r>
            <a:r>
              <a:rPr lang="en-US" altLang="zh-CN" baseline="30000" dirty="0" smtClean="0">
                <a:cs typeface="Times New Roman"/>
              </a:rPr>
              <a:t>(n)</a:t>
            </a:r>
            <a:r>
              <a:rPr lang="en-US" altLang="zh-CN" dirty="0" smtClean="0">
                <a:cs typeface="Times New Roman"/>
              </a:rPr>
              <a:t> mod n=1</a:t>
            </a:r>
            <a:r>
              <a:rPr lang="zh-CN" altLang="en-US" dirty="0" smtClean="0">
                <a:cs typeface="Times New Roman"/>
              </a:rPr>
              <a:t>，</a:t>
            </a:r>
            <a:r>
              <a:rPr lang="en-US" altLang="zh-CN" dirty="0" err="1" smtClean="0">
                <a:cs typeface="Times New Roman"/>
              </a:rPr>
              <a:t>m</a:t>
            </a:r>
            <a:r>
              <a:rPr lang="en-US" altLang="zh-CN" baseline="30000" dirty="0" err="1" smtClean="0">
                <a:cs typeface="Times New Roman"/>
              </a:rPr>
              <a:t>k</a:t>
            </a:r>
            <a:r>
              <a:rPr lang="el-GR" altLang="zh-CN" baseline="30000" dirty="0" smtClean="0">
                <a:cs typeface="Times New Roman"/>
              </a:rPr>
              <a:t>Φ</a:t>
            </a:r>
            <a:r>
              <a:rPr lang="en-US" altLang="zh-CN" baseline="30000" dirty="0">
                <a:cs typeface="Times New Roman"/>
              </a:rPr>
              <a:t>(n</a:t>
            </a:r>
            <a:r>
              <a:rPr lang="en-US" altLang="zh-CN" baseline="30000" dirty="0" smtClean="0">
                <a:cs typeface="Times New Roman"/>
              </a:rPr>
              <a:t>)+1</a:t>
            </a:r>
            <a:r>
              <a:rPr lang="en-US" altLang="zh-CN" dirty="0" smtClean="0">
                <a:cs typeface="Times New Roman"/>
              </a:rPr>
              <a:t> </a:t>
            </a:r>
            <a:r>
              <a:rPr lang="en-US" altLang="zh-CN" dirty="0">
                <a:cs typeface="Times New Roman"/>
              </a:rPr>
              <a:t>mod </a:t>
            </a:r>
            <a:r>
              <a:rPr lang="en-US" altLang="zh-CN" dirty="0" smtClean="0">
                <a:cs typeface="Times New Roman"/>
              </a:rPr>
              <a:t>n=m</a:t>
            </a:r>
          </a:p>
          <a:p>
            <a:pPr lvl="2"/>
            <a:r>
              <a:rPr lang="en-US" altLang="zh-CN" dirty="0" err="1" smtClean="0">
                <a:cs typeface="Times New Roman"/>
              </a:rPr>
              <a:t>ed</a:t>
            </a:r>
            <a:r>
              <a:rPr lang="en-US" altLang="zh-CN" dirty="0" smtClean="0">
                <a:cs typeface="Times New Roman"/>
              </a:rPr>
              <a:t>=</a:t>
            </a:r>
            <a:r>
              <a:rPr lang="en-US" altLang="zh-CN" dirty="0">
                <a:cs typeface="Times New Roman"/>
              </a:rPr>
              <a:t>k</a:t>
            </a:r>
            <a:r>
              <a:rPr lang="el-GR" altLang="zh-CN" dirty="0">
                <a:cs typeface="Times New Roman"/>
              </a:rPr>
              <a:t>Φ</a:t>
            </a:r>
            <a:r>
              <a:rPr lang="en-US" altLang="zh-CN" dirty="0">
                <a:cs typeface="Times New Roman"/>
              </a:rPr>
              <a:t>(n)+</a:t>
            </a:r>
            <a:r>
              <a:rPr lang="en-US" altLang="zh-CN" dirty="0" smtClean="0">
                <a:cs typeface="Times New Roman"/>
              </a:rPr>
              <a:t>1 ? </a:t>
            </a:r>
            <a:r>
              <a:rPr lang="en-US" altLang="zh-CN" dirty="0" err="1" smtClean="0">
                <a:cs typeface="Times New Roman"/>
              </a:rPr>
              <a:t>ed</a:t>
            </a:r>
            <a:r>
              <a:rPr lang="en-US" altLang="zh-CN" dirty="0" smtClean="0">
                <a:cs typeface="Times New Roman"/>
              </a:rPr>
              <a:t>=1 mod </a:t>
            </a:r>
            <a:r>
              <a:rPr lang="el-GR" altLang="zh-CN" dirty="0" smtClean="0">
                <a:cs typeface="Times New Roman"/>
              </a:rPr>
              <a:t>Φ</a:t>
            </a:r>
            <a:r>
              <a:rPr lang="en-US" altLang="zh-CN" dirty="0" smtClean="0">
                <a:cs typeface="Times New Roman"/>
              </a:rPr>
              <a:t>(n)</a:t>
            </a:r>
          </a:p>
          <a:p>
            <a:pPr lvl="2"/>
            <a:r>
              <a:rPr lang="en-US" altLang="zh-CN" dirty="0" smtClean="0">
                <a:cs typeface="Times New Roman"/>
              </a:rPr>
              <a:t>n</a:t>
            </a:r>
            <a:r>
              <a:rPr lang="zh-CN" altLang="en-US" dirty="0" smtClean="0">
                <a:cs typeface="Times New Roman"/>
              </a:rPr>
              <a:t>是公开的，但由</a:t>
            </a:r>
            <a:r>
              <a:rPr lang="en-US" altLang="zh-CN" dirty="0" smtClean="0">
                <a:cs typeface="Times New Roman"/>
              </a:rPr>
              <a:t>n</a:t>
            </a:r>
            <a:r>
              <a:rPr lang="zh-CN" altLang="en-US" dirty="0" smtClean="0">
                <a:cs typeface="Times New Roman"/>
              </a:rPr>
              <a:t>计算</a:t>
            </a:r>
            <a:r>
              <a:rPr lang="el-GR" altLang="zh-CN" dirty="0">
                <a:cs typeface="Times New Roman"/>
              </a:rPr>
              <a:t>Φ</a:t>
            </a:r>
            <a:r>
              <a:rPr lang="en-US" altLang="zh-CN" dirty="0">
                <a:cs typeface="Times New Roman"/>
              </a:rPr>
              <a:t>(n</a:t>
            </a:r>
            <a:r>
              <a:rPr lang="en-US" altLang="zh-CN" dirty="0" smtClean="0">
                <a:cs typeface="Times New Roman"/>
              </a:rPr>
              <a:t>)</a:t>
            </a:r>
            <a:r>
              <a:rPr lang="zh-CN" altLang="en-US" dirty="0" smtClean="0">
                <a:cs typeface="Times New Roman"/>
              </a:rPr>
              <a:t>是困难的</a:t>
            </a:r>
            <a:endParaRPr lang="en-US" altLang="zh-CN" dirty="0">
              <a:cs typeface="Times New Roman"/>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79</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96624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公开密钥密码体制</a:t>
            </a:r>
            <a:endParaRPr lang="zh-CN" altLang="en-US" dirty="0"/>
          </a:p>
        </p:txBody>
      </p:sp>
      <p:sp>
        <p:nvSpPr>
          <p:cNvPr id="3" name="内容占位符 2"/>
          <p:cNvSpPr>
            <a:spLocks noGrp="1"/>
          </p:cNvSpPr>
          <p:nvPr>
            <p:ph idx="1"/>
          </p:nvPr>
        </p:nvSpPr>
        <p:spPr/>
        <p:txBody>
          <a:bodyPr/>
          <a:lstStyle/>
          <a:p>
            <a:r>
              <a:rPr lang="zh-CN" altLang="en-US" sz="2800" dirty="0" smtClean="0"/>
              <a:t>公钥密码体制的组成</a:t>
            </a:r>
          </a:p>
          <a:p>
            <a:pPr lvl="1"/>
            <a:r>
              <a:rPr lang="zh-CN" altLang="en-US" sz="2400" dirty="0" smtClean="0"/>
              <a:t>明文：算法的输入，可读信息或数据</a:t>
            </a:r>
            <a:endParaRPr lang="en-US" altLang="zh-CN" sz="2400" dirty="0" smtClean="0"/>
          </a:p>
          <a:p>
            <a:pPr lvl="1"/>
            <a:r>
              <a:rPr lang="zh-CN" altLang="en-US" sz="2400" dirty="0" smtClean="0"/>
              <a:t>加密算法：对明文进行各种转换</a:t>
            </a:r>
          </a:p>
          <a:p>
            <a:pPr lvl="1"/>
            <a:r>
              <a:rPr lang="zh-CN" altLang="en-US" sz="2400" dirty="0" smtClean="0"/>
              <a:t>公钥和私钥：算法的输入，分别用于加密和解密</a:t>
            </a:r>
            <a:endParaRPr lang="en-US" altLang="zh-CN" sz="2400" dirty="0" smtClean="0"/>
          </a:p>
          <a:p>
            <a:pPr lvl="2"/>
            <a:r>
              <a:rPr lang="zh-CN" altLang="en-US" dirty="0"/>
              <a:t>每一用户产生一对密钥，用来加密和解密消息</a:t>
            </a:r>
          </a:p>
          <a:p>
            <a:pPr lvl="2"/>
            <a:r>
              <a:rPr lang="zh-CN" altLang="en-US" dirty="0" smtClean="0"/>
              <a:t>其中</a:t>
            </a:r>
            <a:r>
              <a:rPr lang="zh-CN" altLang="en-US" dirty="0"/>
              <a:t>一个密钥（公钥）存于公开的寄存器或其他可访问的文件中；另一密钥（私钥）秘密</a:t>
            </a:r>
            <a:r>
              <a:rPr lang="zh-CN" altLang="en-US" dirty="0" smtClean="0"/>
              <a:t>保存</a:t>
            </a:r>
            <a:endParaRPr lang="zh-CN" altLang="en-US" dirty="0"/>
          </a:p>
          <a:p>
            <a:pPr lvl="1"/>
            <a:r>
              <a:rPr lang="zh-CN" altLang="en-US" sz="2400" dirty="0" smtClean="0"/>
              <a:t>密文：算法的输出，依赖于明文和密钥</a:t>
            </a:r>
          </a:p>
          <a:p>
            <a:pPr lvl="1"/>
            <a:r>
              <a:rPr lang="zh-CN" altLang="en-US" sz="2400" dirty="0" smtClean="0"/>
              <a:t>解密算法：根据密文和密钥，还原明文</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5293555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算法流程</a:t>
            </a:r>
            <a:endParaRPr lang="zh-CN" altLang="en-US" dirty="0"/>
          </a:p>
        </p:txBody>
      </p:sp>
      <p:sp>
        <p:nvSpPr>
          <p:cNvPr id="3" name="内容占位符 2"/>
          <p:cNvSpPr>
            <a:spLocks noGrp="1"/>
          </p:cNvSpPr>
          <p:nvPr>
            <p:ph idx="1"/>
          </p:nvPr>
        </p:nvSpPr>
        <p:spPr/>
        <p:txBody>
          <a:bodyPr>
            <a:normAutofit/>
          </a:bodyPr>
          <a:lstStyle/>
          <a:p>
            <a:pPr marL="514350" indent="-514350">
              <a:buClr>
                <a:schemeClr val="tx2"/>
              </a:buClr>
              <a:buFont typeface="+mj-ea"/>
              <a:buAutoNum type="circleNumDbPlain"/>
            </a:pPr>
            <a:r>
              <a:rPr lang="zh-CN" altLang="en-US" dirty="0" smtClean="0"/>
              <a:t>随机选择两个秘密大质数</a:t>
            </a:r>
            <a:r>
              <a:rPr lang="en-US" altLang="zh-CN" dirty="0" smtClean="0"/>
              <a:t>p</a:t>
            </a:r>
            <a:r>
              <a:rPr lang="zh-CN" altLang="en-US" dirty="0" smtClean="0"/>
              <a:t>和</a:t>
            </a:r>
            <a:r>
              <a:rPr lang="en-US" altLang="zh-CN" dirty="0" smtClean="0"/>
              <a:t>q</a:t>
            </a:r>
            <a:endParaRPr lang="zh-CN" altLang="en-US" dirty="0" smtClean="0"/>
          </a:p>
          <a:p>
            <a:pPr marL="514350" indent="-514350">
              <a:buClr>
                <a:schemeClr val="tx2"/>
              </a:buClr>
              <a:buFont typeface="+mj-ea"/>
              <a:buAutoNum type="circleNumDbPlain"/>
            </a:pPr>
            <a:r>
              <a:rPr lang="zh-CN" altLang="en-US" dirty="0" smtClean="0"/>
              <a:t>计算公开模数</a:t>
            </a:r>
            <a:r>
              <a:rPr lang="en-US" altLang="zh-CN" dirty="0" smtClean="0"/>
              <a:t>n=p*q</a:t>
            </a:r>
            <a:endParaRPr lang="zh-CN" altLang="en-US" dirty="0" smtClean="0"/>
          </a:p>
          <a:p>
            <a:pPr marL="514350" indent="-514350">
              <a:buClr>
                <a:schemeClr val="tx2"/>
              </a:buClr>
              <a:buFont typeface="+mj-ea"/>
              <a:buAutoNum type="circleNumDbPlain"/>
            </a:pPr>
            <a:r>
              <a:rPr lang="zh-CN" altLang="en-US" dirty="0" smtClean="0"/>
              <a:t>计算秘密的欧拉指数函数</a:t>
            </a:r>
            <a:r>
              <a:rPr lang="el-GR" altLang="zh-CN" dirty="0" smtClean="0">
                <a:latin typeface="Times New Roman"/>
                <a:ea typeface="Arial Unicode MS" pitchFamily="34" charset="-122"/>
                <a:cs typeface="Times New Roman"/>
              </a:rPr>
              <a:t>Φ</a:t>
            </a:r>
            <a:r>
              <a:rPr lang="en-US" altLang="zh-CN" dirty="0" smtClean="0">
                <a:ea typeface="Arial Unicode MS" pitchFamily="34" charset="-122"/>
                <a:cs typeface="Arial Unicode MS" pitchFamily="34" charset="-122"/>
              </a:rPr>
              <a:t>(n)=(p-1)(q-1)</a:t>
            </a:r>
            <a:endParaRPr lang="zh-CN" altLang="en-US" dirty="0" smtClean="0">
              <a:ea typeface="Arial Unicode MS" pitchFamily="34" charset="-122"/>
              <a:cs typeface="Arial Unicode MS" pitchFamily="34" charset="-122"/>
            </a:endParaRPr>
          </a:p>
          <a:p>
            <a:pPr marL="514350" indent="-514350">
              <a:buClr>
                <a:schemeClr val="tx2"/>
              </a:buClr>
              <a:buFont typeface="+mj-ea"/>
              <a:buAutoNum type="circleNumDbPlain"/>
            </a:pPr>
            <a:r>
              <a:rPr lang="zh-CN" altLang="en-US" dirty="0" smtClean="0"/>
              <a:t>选择一个与</a:t>
            </a:r>
            <a:r>
              <a:rPr lang="el-GR" altLang="zh-CN" dirty="0" smtClean="0">
                <a:latin typeface="Times New Roman"/>
                <a:ea typeface="Arial Unicode MS" pitchFamily="34" charset="-122"/>
                <a:cs typeface="Times New Roman"/>
              </a:rPr>
              <a:t>Φ</a:t>
            </a:r>
            <a:r>
              <a:rPr lang="en-US" altLang="zh-CN" dirty="0" smtClean="0">
                <a:ea typeface="Arial Unicode MS" pitchFamily="34" charset="-122"/>
                <a:cs typeface="Arial Unicode MS" pitchFamily="34" charset="-122"/>
              </a:rPr>
              <a:t>(n)</a:t>
            </a:r>
            <a:r>
              <a:rPr lang="zh-CN" altLang="en-US" dirty="0" smtClean="0"/>
              <a:t>互素的数，作为</a:t>
            </a:r>
            <a:r>
              <a:rPr lang="en-US" altLang="zh-CN" dirty="0" smtClean="0">
                <a:ea typeface="Arial Unicode MS" pitchFamily="34" charset="-122"/>
                <a:cs typeface="Arial Unicode MS" pitchFamily="34" charset="-122"/>
              </a:rPr>
              <a:t>e</a:t>
            </a:r>
            <a:endParaRPr lang="zh-CN" altLang="en-US" dirty="0" smtClean="0"/>
          </a:p>
          <a:p>
            <a:pPr marL="514350" indent="-514350">
              <a:buClr>
                <a:schemeClr val="tx2"/>
              </a:buClr>
              <a:buFont typeface="+mj-ea"/>
              <a:buAutoNum type="circleNumDbPlain"/>
            </a:pPr>
            <a:r>
              <a:rPr lang="zh-CN" altLang="en-US" dirty="0" smtClean="0"/>
              <a:t>计算</a:t>
            </a:r>
            <a:r>
              <a:rPr lang="en-US" altLang="zh-CN" dirty="0" smtClean="0"/>
              <a:t>e</a:t>
            </a:r>
            <a:r>
              <a:rPr lang="zh-CN" altLang="en-US" dirty="0" smtClean="0"/>
              <a:t>模</a:t>
            </a:r>
            <a:r>
              <a:rPr lang="el-GR" altLang="zh-CN" dirty="0" smtClean="0">
                <a:latin typeface="Times New Roman"/>
                <a:ea typeface="Arial Unicode MS" pitchFamily="34" charset="-122"/>
                <a:cs typeface="Times New Roman"/>
              </a:rPr>
              <a:t>Φ</a:t>
            </a:r>
            <a:r>
              <a:rPr lang="en-US" altLang="zh-CN" dirty="0" smtClean="0">
                <a:ea typeface="Arial Unicode MS" pitchFamily="34" charset="-122"/>
                <a:cs typeface="Arial Unicode MS" pitchFamily="34" charset="-122"/>
              </a:rPr>
              <a:t>(n)</a:t>
            </a:r>
            <a:r>
              <a:rPr lang="zh-CN" altLang="en-US" dirty="0" smtClean="0"/>
              <a:t>的乘法逆元素，作为</a:t>
            </a:r>
            <a:r>
              <a:rPr lang="en-US" altLang="zh-CN" dirty="0" smtClean="0"/>
              <a:t>d</a:t>
            </a:r>
            <a:endParaRPr lang="zh-CN" altLang="en-US" dirty="0" smtClean="0"/>
          </a:p>
          <a:p>
            <a:pPr lvl="1"/>
            <a:endParaRPr lang="en-US" altLang="zh-CN" dirty="0" smtClean="0"/>
          </a:p>
          <a:p>
            <a:r>
              <a:rPr lang="zh-CN" altLang="en-US" dirty="0" smtClean="0"/>
              <a:t>公开密钥</a:t>
            </a:r>
            <a:r>
              <a:rPr lang="en-US" altLang="zh-CN" dirty="0" smtClean="0"/>
              <a:t>PU={</a:t>
            </a:r>
            <a:r>
              <a:rPr lang="en-US" altLang="zh-CN" dirty="0" err="1" smtClean="0"/>
              <a:t>e,n</a:t>
            </a:r>
            <a:r>
              <a:rPr lang="en-US" altLang="zh-CN" dirty="0" smtClean="0"/>
              <a:t>}</a:t>
            </a:r>
            <a:r>
              <a:rPr lang="zh-CN" altLang="en-US" dirty="0" smtClean="0"/>
              <a:t>；私有密钥</a:t>
            </a:r>
            <a:r>
              <a:rPr lang="en-US" altLang="zh-CN" dirty="0" smtClean="0"/>
              <a:t>PR={</a:t>
            </a:r>
            <a:r>
              <a:rPr lang="en-US" altLang="zh-CN" dirty="0" err="1" smtClean="0"/>
              <a:t>d,n</a:t>
            </a:r>
            <a:r>
              <a:rPr lang="en-US" altLang="zh-CN" dirty="0" smtClean="0"/>
              <a:t>}</a:t>
            </a:r>
          </a:p>
          <a:p>
            <a:pPr lvl="1"/>
            <a:endParaRPr lang="en-US" altLang="zh-CN" dirty="0" smtClean="0"/>
          </a:p>
          <a:p>
            <a:r>
              <a:rPr lang="zh-CN" altLang="en-US" dirty="0" smtClean="0"/>
              <a:t>加密：</a:t>
            </a:r>
            <a:r>
              <a:rPr lang="en-US" altLang="zh-CN" dirty="0" smtClean="0">
                <a:ea typeface="Arial Unicode MS" pitchFamily="34" charset="-122"/>
                <a:cs typeface="Arial Unicode MS" pitchFamily="34" charset="-122"/>
              </a:rPr>
              <a:t>C = m</a:t>
            </a:r>
            <a:r>
              <a:rPr lang="en-US" altLang="zh-CN" baseline="30000" dirty="0" smtClean="0">
                <a:ea typeface="Arial Unicode MS" pitchFamily="34" charset="-122"/>
                <a:cs typeface="Arial Unicode MS" pitchFamily="34" charset="-122"/>
              </a:rPr>
              <a:t>e</a:t>
            </a:r>
            <a:r>
              <a:rPr lang="en-US" altLang="zh-CN" dirty="0" smtClean="0">
                <a:ea typeface="Arial Unicode MS" pitchFamily="34" charset="-122"/>
                <a:cs typeface="Arial Unicode MS" pitchFamily="34" charset="-122"/>
              </a:rPr>
              <a:t> mod n</a:t>
            </a:r>
          </a:p>
          <a:p>
            <a:r>
              <a:rPr lang="zh-CN" altLang="en-US" dirty="0" smtClean="0"/>
              <a:t>解密：</a:t>
            </a:r>
            <a:r>
              <a:rPr lang="en-US" altLang="zh-CN" dirty="0" smtClean="0"/>
              <a:t>m </a:t>
            </a:r>
            <a:r>
              <a:rPr lang="en-US" altLang="zh-CN" dirty="0" smtClean="0">
                <a:ea typeface="Arial Unicode MS" pitchFamily="34" charset="-122"/>
                <a:cs typeface="Arial Unicode MS" pitchFamily="34" charset="-122"/>
              </a:rPr>
              <a:t>= C</a:t>
            </a:r>
            <a:r>
              <a:rPr lang="en-US" altLang="zh-CN" baseline="30000" dirty="0" smtClean="0">
                <a:ea typeface="Arial Unicode MS" pitchFamily="34" charset="-122"/>
                <a:cs typeface="Arial Unicode MS" pitchFamily="34" charset="-122"/>
              </a:rPr>
              <a:t>d</a:t>
            </a:r>
            <a:r>
              <a:rPr lang="en-US" altLang="zh-CN" dirty="0" smtClean="0">
                <a:ea typeface="Arial Unicode MS" pitchFamily="34" charset="-122"/>
                <a:cs typeface="Arial Unicode MS" pitchFamily="34" charset="-122"/>
              </a:rPr>
              <a:t> mod n = m</a:t>
            </a:r>
            <a:r>
              <a:rPr lang="en-US" altLang="zh-CN" baseline="30000" dirty="0" smtClean="0">
                <a:ea typeface="Arial Unicode MS" pitchFamily="34" charset="-122"/>
                <a:cs typeface="Arial Unicode MS" pitchFamily="34" charset="-122"/>
              </a:rPr>
              <a:t>ed</a:t>
            </a:r>
            <a:r>
              <a:rPr lang="en-US" altLang="zh-CN" dirty="0" smtClean="0">
                <a:ea typeface="Arial Unicode MS" pitchFamily="34" charset="-122"/>
                <a:cs typeface="Arial Unicode MS" pitchFamily="34" charset="-122"/>
              </a:rPr>
              <a:t> mod n = m</a:t>
            </a:r>
            <a:endParaRPr lang="zh-CN" altLang="en-US"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78467852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FC620DE2-023C-4447-B5E6-85BACFF8C054}" type="slidenum">
              <a:rPr lang="zh-CN" altLang="en-US" smtClean="0"/>
              <a:pPr/>
              <a:t>81</a:t>
            </a:fld>
            <a:endParaRPr lang="zh-CN" altLang="en-US"/>
          </a:p>
        </p:txBody>
      </p:sp>
      <p:sp>
        <p:nvSpPr>
          <p:cNvPr id="3" name="内容占位符 2"/>
          <p:cNvSpPr>
            <a:spLocks noGrp="1"/>
          </p:cNvSpPr>
          <p:nvPr>
            <p:ph idx="4294967295"/>
          </p:nvPr>
        </p:nvSpPr>
        <p:spPr>
          <a:xfrm>
            <a:off x="395536" y="357188"/>
            <a:ext cx="8472487" cy="6000750"/>
          </a:xfrm>
        </p:spPr>
        <p:txBody>
          <a:bodyPr>
            <a:normAutofit/>
          </a:bodyPr>
          <a:lstStyle/>
          <a:p>
            <a:r>
              <a:rPr lang="zh-CN" altLang="en-US" dirty="0" smtClean="0"/>
              <a:t>例：</a:t>
            </a:r>
            <a:r>
              <a:rPr lang="en-US" altLang="zh-CN" dirty="0" smtClean="0">
                <a:ea typeface="Arial Unicode MS" pitchFamily="34" charset="-122"/>
                <a:cs typeface="Times New Roman" pitchFamily="18" charset="0"/>
              </a:rPr>
              <a:t>p=17,q=11,e=7</a:t>
            </a:r>
            <a:endParaRPr lang="en-US" altLang="zh-CN" dirty="0" smtClean="0"/>
          </a:p>
          <a:p>
            <a:pPr lvl="1"/>
            <a:r>
              <a:rPr lang="en-US" altLang="zh-CN" dirty="0" smtClean="0">
                <a:ea typeface="Arial Unicode MS" pitchFamily="34" charset="-122"/>
                <a:cs typeface="Times New Roman" pitchFamily="18" charset="0"/>
              </a:rPr>
              <a:t>n=</a:t>
            </a:r>
            <a:r>
              <a:rPr lang="en-US" altLang="zh-CN" dirty="0" err="1" smtClean="0">
                <a:ea typeface="Arial Unicode MS" pitchFamily="34" charset="-122"/>
                <a:cs typeface="Times New Roman" pitchFamily="18" charset="0"/>
              </a:rPr>
              <a:t>pq</a:t>
            </a:r>
            <a:r>
              <a:rPr lang="en-US" altLang="zh-CN" dirty="0" smtClean="0">
                <a:ea typeface="Arial Unicode MS" pitchFamily="34" charset="-122"/>
                <a:cs typeface="Times New Roman" pitchFamily="18" charset="0"/>
              </a:rPr>
              <a:t>=17×11=187,</a:t>
            </a:r>
            <a:r>
              <a:rPr lang="en-US" altLang="zh-CN" dirty="0" smtClean="0">
                <a:latin typeface="Times New Roman"/>
                <a:ea typeface="Arial Unicode MS" pitchFamily="34" charset="-122"/>
                <a:cs typeface="Times New Roman"/>
              </a:rPr>
              <a:t> </a:t>
            </a:r>
            <a:r>
              <a:rPr lang="el-GR" altLang="zh-CN" dirty="0" smtClean="0">
                <a:latin typeface="Times New Roman"/>
                <a:ea typeface="Arial Unicode MS" pitchFamily="34" charset="-122"/>
                <a:cs typeface="Times New Roman"/>
              </a:rPr>
              <a:t>Φ</a:t>
            </a:r>
            <a:r>
              <a:rPr lang="en-US" altLang="zh-CN" dirty="0" smtClean="0">
                <a:ea typeface="Arial Unicode MS" pitchFamily="34" charset="-122"/>
                <a:cs typeface="Times New Roman" pitchFamily="18" charset="0"/>
              </a:rPr>
              <a:t>(n)=(p-1)(q-1)=16×10=160</a:t>
            </a:r>
          </a:p>
          <a:p>
            <a:pPr lvl="1"/>
            <a:r>
              <a:rPr lang="zh-CN" altLang="en-US" dirty="0" smtClean="0">
                <a:latin typeface="仿宋_GB2312" pitchFamily="49" charset="-122"/>
                <a:cs typeface="Arial Unicode MS" pitchFamily="34" charset="-122"/>
              </a:rPr>
              <a:t>选择</a:t>
            </a:r>
            <a:r>
              <a:rPr lang="en-US" altLang="zh-CN" dirty="0" smtClean="0">
                <a:ea typeface="Arial Unicode MS" pitchFamily="34" charset="-122"/>
                <a:cs typeface="Times New Roman" pitchFamily="18" charset="0"/>
              </a:rPr>
              <a:t>e=7, </a:t>
            </a:r>
            <a:r>
              <a:rPr lang="en-US" altLang="zh-CN" dirty="0" err="1" smtClean="0">
                <a:ea typeface="Arial Unicode MS" pitchFamily="34" charset="-122"/>
                <a:cs typeface="Times New Roman" pitchFamily="18" charset="0"/>
              </a:rPr>
              <a:t>gcd</a:t>
            </a:r>
            <a:r>
              <a:rPr lang="en-US" altLang="zh-CN" dirty="0" smtClean="0">
                <a:ea typeface="Arial Unicode MS" pitchFamily="34" charset="-122"/>
                <a:cs typeface="Times New Roman" pitchFamily="18" charset="0"/>
              </a:rPr>
              <a:t>(7,160)=1, 23×7=161</a:t>
            </a:r>
            <a:r>
              <a:rPr lang="zh-CN" altLang="en-US" dirty="0" smtClean="0">
                <a:latin typeface="仿宋_GB2312" pitchFamily="49" charset="-122"/>
                <a:cs typeface="Times New Roman" pitchFamily="18" charset="0"/>
              </a:rPr>
              <a:t>，</a:t>
            </a:r>
            <a:r>
              <a:rPr lang="zh-CN" altLang="en-US" dirty="0" smtClean="0">
                <a:latin typeface="仿宋_GB2312" pitchFamily="49" charset="-122"/>
                <a:cs typeface="Arial Unicode MS" pitchFamily="34" charset="-122"/>
              </a:rPr>
              <a:t>所以</a:t>
            </a:r>
            <a:r>
              <a:rPr lang="en-US" altLang="zh-CN" dirty="0" smtClean="0">
                <a:ea typeface="Arial Unicode MS" pitchFamily="34" charset="-122"/>
                <a:cs typeface="Times New Roman" pitchFamily="18" charset="0"/>
              </a:rPr>
              <a:t>d=23</a:t>
            </a:r>
          </a:p>
          <a:p>
            <a:pPr lvl="1"/>
            <a:r>
              <a:rPr lang="zh-CN" altLang="en-US" dirty="0" smtClean="0">
                <a:latin typeface="仿宋_GB2312" pitchFamily="49" charset="-122"/>
                <a:cs typeface="Arial Unicode MS" pitchFamily="34" charset="-122"/>
              </a:rPr>
              <a:t>公钥</a:t>
            </a:r>
            <a:r>
              <a:rPr lang="en-US" altLang="zh-CN" dirty="0" smtClean="0">
                <a:ea typeface="Arial Unicode MS" pitchFamily="34" charset="-122"/>
                <a:cs typeface="Times New Roman" pitchFamily="18" charset="0"/>
              </a:rPr>
              <a:t>PU={7,187}</a:t>
            </a:r>
            <a:r>
              <a:rPr lang="zh-CN" altLang="en-US" dirty="0" smtClean="0">
                <a:latin typeface="仿宋_GB2312" pitchFamily="49" charset="-122"/>
                <a:cs typeface="Times New Roman" pitchFamily="18" charset="0"/>
              </a:rPr>
              <a:t>，</a:t>
            </a:r>
            <a:r>
              <a:rPr lang="zh-CN" altLang="en-US" dirty="0" smtClean="0">
                <a:latin typeface="仿宋_GB2312" pitchFamily="49" charset="-122"/>
                <a:cs typeface="Arial Unicode MS" pitchFamily="34" charset="-122"/>
              </a:rPr>
              <a:t>私钥</a:t>
            </a:r>
            <a:r>
              <a:rPr lang="en-US" altLang="zh-CN" dirty="0" smtClean="0">
                <a:ea typeface="Arial Unicode MS" pitchFamily="34" charset="-122"/>
                <a:cs typeface="Times New Roman" pitchFamily="18" charset="0"/>
              </a:rPr>
              <a:t>PR={23,187}</a:t>
            </a:r>
          </a:p>
          <a:p>
            <a:pPr lvl="1"/>
            <a:r>
              <a:rPr lang="zh-CN" altLang="en-US" dirty="0" smtClean="0">
                <a:latin typeface="仿宋_GB2312" pitchFamily="49" charset="-122"/>
                <a:cs typeface="Arial Unicode MS" pitchFamily="34" charset="-122"/>
              </a:rPr>
              <a:t>消息</a:t>
            </a:r>
            <a:r>
              <a:rPr lang="en-US" altLang="zh-CN" dirty="0" smtClean="0">
                <a:latin typeface="仿宋_GB2312" pitchFamily="49" charset="-122"/>
                <a:cs typeface="Arial Unicode MS" pitchFamily="34" charset="-122"/>
              </a:rPr>
              <a:t>m</a:t>
            </a:r>
            <a:r>
              <a:rPr lang="en-US" altLang="zh-CN" dirty="0" smtClean="0">
                <a:ea typeface="Arial Unicode MS" pitchFamily="34" charset="-122"/>
                <a:cs typeface="Times New Roman" pitchFamily="18" charset="0"/>
              </a:rPr>
              <a:t>=88</a:t>
            </a:r>
          </a:p>
          <a:p>
            <a:pPr lvl="1"/>
            <a:r>
              <a:rPr lang="zh-CN" altLang="en-US" dirty="0" smtClean="0"/>
              <a:t>加密计算</a:t>
            </a:r>
            <a:r>
              <a:rPr lang="en-US" altLang="zh-CN" dirty="0" smtClean="0">
                <a:ea typeface="Arial Unicode MS" pitchFamily="34" charset="-122"/>
                <a:cs typeface="Times New Roman" pitchFamily="18" charset="0"/>
              </a:rPr>
              <a:t>C=88</a:t>
            </a:r>
            <a:r>
              <a:rPr lang="en-US" altLang="zh-CN" baseline="30000" dirty="0" smtClean="0">
                <a:ea typeface="Arial Unicode MS" pitchFamily="34" charset="-122"/>
                <a:cs typeface="Times New Roman" pitchFamily="18" charset="0"/>
              </a:rPr>
              <a:t>7</a:t>
            </a:r>
            <a:r>
              <a:rPr lang="en-US" altLang="zh-CN" dirty="0" smtClean="0">
                <a:ea typeface="Arial Unicode MS" pitchFamily="34" charset="-122"/>
                <a:cs typeface="Times New Roman" pitchFamily="18" charset="0"/>
              </a:rPr>
              <a:t> mod</a:t>
            </a:r>
            <a:r>
              <a:rPr lang="en-US" altLang="zh-CN" dirty="0" smtClean="0">
                <a:cs typeface="Times New Roman" pitchFamily="18" charset="0"/>
              </a:rPr>
              <a:t> </a:t>
            </a:r>
            <a:r>
              <a:rPr lang="en-US" altLang="zh-CN" dirty="0" smtClean="0">
                <a:ea typeface="Arial Unicode MS" pitchFamily="34" charset="-122"/>
                <a:cs typeface="Times New Roman" pitchFamily="18" charset="0"/>
              </a:rPr>
              <a:t>187=11</a:t>
            </a:r>
          </a:p>
          <a:p>
            <a:pPr lvl="1"/>
            <a:r>
              <a:rPr lang="zh-CN" altLang="en-US" dirty="0" smtClean="0"/>
              <a:t>解密计算</a:t>
            </a:r>
            <a:r>
              <a:rPr lang="en-US" altLang="zh-CN" dirty="0" smtClean="0"/>
              <a:t>m</a:t>
            </a:r>
            <a:r>
              <a:rPr lang="en-US" altLang="zh-CN" dirty="0" smtClean="0">
                <a:ea typeface="Arial Unicode MS" pitchFamily="34" charset="-122"/>
                <a:cs typeface="Times New Roman" pitchFamily="18" charset="0"/>
              </a:rPr>
              <a:t>=11</a:t>
            </a:r>
            <a:r>
              <a:rPr lang="en-US" altLang="zh-CN" baseline="30000" dirty="0" smtClean="0">
                <a:ea typeface="Arial Unicode MS" pitchFamily="34" charset="-122"/>
                <a:cs typeface="Times New Roman" pitchFamily="18" charset="0"/>
              </a:rPr>
              <a:t>23</a:t>
            </a:r>
            <a:r>
              <a:rPr lang="en-US" altLang="zh-CN" dirty="0" smtClean="0">
                <a:ea typeface="Arial Unicode MS" pitchFamily="34" charset="-122"/>
                <a:cs typeface="Times New Roman" pitchFamily="18" charset="0"/>
              </a:rPr>
              <a:t> mod</a:t>
            </a:r>
            <a:r>
              <a:rPr lang="en-US" altLang="zh-CN" dirty="0" smtClean="0">
                <a:cs typeface="Times New Roman" pitchFamily="18" charset="0"/>
              </a:rPr>
              <a:t> </a:t>
            </a:r>
            <a:r>
              <a:rPr lang="en-US" altLang="zh-CN" dirty="0" smtClean="0">
                <a:ea typeface="Arial Unicode MS" pitchFamily="34" charset="-122"/>
                <a:cs typeface="Times New Roman" pitchFamily="18" charset="0"/>
              </a:rPr>
              <a:t>187=88</a:t>
            </a:r>
            <a:endParaRPr lang="zh-CN" altLang="en-US" dirty="0" smtClean="0">
              <a:ea typeface="Arial Unicode MS" pitchFamily="34" charset="-122"/>
              <a:cs typeface="Times New Roman" pitchFamily="18" charset="0"/>
            </a:endParaRPr>
          </a:p>
        </p:txBody>
      </p:sp>
      <p:pic>
        <p:nvPicPr>
          <p:cNvPr id="74754" name="Picture 2"/>
          <p:cNvPicPr>
            <a:picLocks noChangeAspect="1" noChangeArrowheads="1"/>
          </p:cNvPicPr>
          <p:nvPr/>
        </p:nvPicPr>
        <p:blipFill>
          <a:blip r:embed="rId2" cstate="print"/>
          <a:srcRect/>
          <a:stretch>
            <a:fillRect/>
          </a:stretch>
        </p:blipFill>
        <p:spPr bwMode="auto">
          <a:xfrm>
            <a:off x="1142975" y="3861048"/>
            <a:ext cx="7037031" cy="2071702"/>
          </a:xfrm>
          <a:prstGeom prst="rect">
            <a:avLst/>
          </a:prstGeom>
          <a:noFill/>
          <a:ln w="9525">
            <a:noFill/>
            <a:miter lim="800000"/>
            <a:headEnd/>
            <a:tailEnd/>
          </a:ln>
          <a:effectLst/>
        </p:spPr>
      </p:pic>
      <p:sp>
        <p:nvSpPr>
          <p:cNvPr id="5" name="流程图: 可选过程 4">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7" name="流程图: 可选过程 6">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8" name="流程图: 可选过程 7">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08805573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r>
              <a:rPr lang="zh-CN" altLang="en-US" dirty="0" smtClean="0"/>
              <a:t>注意：</a:t>
            </a:r>
            <a:endParaRPr lang="en-US" altLang="zh-CN" dirty="0" smtClean="0"/>
          </a:p>
          <a:p>
            <a:pPr lvl="1"/>
            <a:r>
              <a:rPr lang="zh-CN" altLang="en-US" dirty="0" smtClean="0"/>
              <a:t>在欧拉定理中，</a:t>
            </a:r>
            <a:r>
              <a:rPr lang="en-US" altLang="zh-CN" dirty="0" smtClean="0"/>
              <a:t>m</a:t>
            </a:r>
            <a:r>
              <a:rPr lang="el-GR" altLang="zh-CN" baseline="30000" dirty="0" smtClean="0">
                <a:cs typeface="Arial"/>
              </a:rPr>
              <a:t>Φ</a:t>
            </a:r>
            <a:r>
              <a:rPr lang="en-US" altLang="zh-CN" baseline="30000" dirty="0" smtClean="0">
                <a:cs typeface="Arial"/>
              </a:rPr>
              <a:t>(n)</a:t>
            </a:r>
            <a:r>
              <a:rPr lang="en-US" altLang="zh-CN" dirty="0" smtClean="0"/>
              <a:t>=m mod n </a:t>
            </a:r>
            <a:r>
              <a:rPr lang="zh-CN" altLang="en-US" dirty="0" smtClean="0"/>
              <a:t>要求</a:t>
            </a:r>
            <a:r>
              <a:rPr lang="en-US" altLang="zh-CN" dirty="0" err="1" smtClean="0"/>
              <a:t>gcd</a:t>
            </a:r>
            <a:r>
              <a:rPr lang="en-US" altLang="zh-CN" dirty="0" smtClean="0"/>
              <a:t>(</a:t>
            </a:r>
            <a:r>
              <a:rPr lang="en-US" altLang="zh-CN" dirty="0" err="1" smtClean="0"/>
              <a:t>m,n</a:t>
            </a:r>
            <a:r>
              <a:rPr lang="en-US" altLang="zh-CN" dirty="0" smtClean="0"/>
              <a:t>)=1</a:t>
            </a:r>
            <a:r>
              <a:rPr lang="zh-CN" altLang="en-US" dirty="0" smtClean="0"/>
              <a:t>，即要求</a:t>
            </a:r>
            <a:r>
              <a:rPr lang="en-US" altLang="zh-CN" dirty="0" smtClean="0"/>
              <a:t>m</a:t>
            </a:r>
            <a:r>
              <a:rPr lang="zh-CN" altLang="en-US" dirty="0" smtClean="0"/>
              <a:t>不能被</a:t>
            </a:r>
            <a:r>
              <a:rPr lang="en-US" altLang="zh-CN" dirty="0" smtClean="0"/>
              <a:t>p</a:t>
            </a:r>
            <a:r>
              <a:rPr lang="zh-CN" altLang="en-US" dirty="0"/>
              <a:t>或</a:t>
            </a:r>
            <a:r>
              <a:rPr lang="en-US" altLang="zh-CN" dirty="0" smtClean="0"/>
              <a:t>q</a:t>
            </a:r>
            <a:r>
              <a:rPr lang="zh-CN" altLang="en-US" dirty="0" smtClean="0"/>
              <a:t>整除</a:t>
            </a:r>
            <a:endParaRPr lang="en-US" altLang="zh-CN" dirty="0" smtClean="0"/>
          </a:p>
          <a:p>
            <a:pPr lvl="2"/>
            <a:r>
              <a:rPr lang="zh-CN" altLang="en-US" dirty="0" smtClean="0"/>
              <a:t>因为</a:t>
            </a:r>
            <a:r>
              <a:rPr lang="en-US" altLang="zh-CN" dirty="0" smtClean="0"/>
              <a:t>n=</a:t>
            </a:r>
            <a:r>
              <a:rPr lang="en-US" altLang="zh-CN" dirty="0" err="1" smtClean="0"/>
              <a:t>pq</a:t>
            </a:r>
            <a:r>
              <a:rPr lang="zh-CN" altLang="en-US" dirty="0" smtClean="0"/>
              <a:t>，对于所有小于</a:t>
            </a:r>
            <a:r>
              <a:rPr lang="en-US" altLang="zh-CN" dirty="0" smtClean="0"/>
              <a:t>n</a:t>
            </a:r>
            <a:r>
              <a:rPr lang="zh-CN" altLang="en-US" dirty="0" smtClean="0"/>
              <a:t>的正整数</a:t>
            </a:r>
            <a:r>
              <a:rPr lang="en-US" altLang="zh-CN" dirty="0" smtClean="0"/>
              <a:t>m</a:t>
            </a:r>
            <a:r>
              <a:rPr lang="zh-CN" altLang="en-US" dirty="0" smtClean="0"/>
              <a:t>，要求</a:t>
            </a:r>
            <a:r>
              <a:rPr lang="en-US" altLang="zh-CN" dirty="0" smtClean="0"/>
              <a:t>m</a:t>
            </a:r>
            <a:r>
              <a:rPr lang="zh-CN" altLang="en-US" dirty="0" smtClean="0"/>
              <a:t>不等于</a:t>
            </a:r>
            <a:r>
              <a:rPr lang="en-US" altLang="zh-CN" dirty="0" smtClean="0"/>
              <a:t>0</a:t>
            </a:r>
            <a:r>
              <a:rPr lang="zh-CN" altLang="en-US" dirty="0" smtClean="0"/>
              <a:t>及</a:t>
            </a:r>
            <a:r>
              <a:rPr lang="en-US" altLang="zh-CN" dirty="0" smtClean="0"/>
              <a:t>p</a:t>
            </a:r>
            <a:r>
              <a:rPr lang="zh-CN" altLang="en-US" dirty="0" smtClean="0"/>
              <a:t>或</a:t>
            </a:r>
            <a:r>
              <a:rPr lang="en-US" altLang="zh-CN" dirty="0" smtClean="0"/>
              <a:t>q</a:t>
            </a:r>
            <a:r>
              <a:rPr lang="zh-CN" altLang="en-US" dirty="0" smtClean="0"/>
              <a:t>的倍数</a:t>
            </a:r>
            <a:endParaRPr lang="en-US" altLang="zh-CN" dirty="0" smtClean="0"/>
          </a:p>
          <a:p>
            <a:pPr lvl="2"/>
            <a:r>
              <a:rPr lang="zh-CN" altLang="en-US" dirty="0" smtClean="0"/>
              <a:t>假设所有消息等概率出现，则</a:t>
            </a:r>
            <a:r>
              <a:rPr lang="en-US" altLang="zh-CN" dirty="0" smtClean="0"/>
              <a:t>m</a:t>
            </a:r>
            <a:r>
              <a:rPr lang="zh-CN" altLang="en-US" dirty="0" smtClean="0"/>
              <a:t>可以被</a:t>
            </a:r>
            <a:r>
              <a:rPr lang="en-US" altLang="zh-CN" dirty="0" smtClean="0"/>
              <a:t>p</a:t>
            </a:r>
            <a:r>
              <a:rPr lang="zh-CN" altLang="en-US" dirty="0" smtClean="0"/>
              <a:t>或</a:t>
            </a:r>
            <a:r>
              <a:rPr lang="en-US" altLang="zh-CN" dirty="0" smtClean="0"/>
              <a:t>q</a:t>
            </a:r>
            <a:r>
              <a:rPr lang="zh-CN" altLang="en-US" dirty="0" smtClean="0"/>
              <a:t>整除的概率为</a:t>
            </a:r>
            <a:r>
              <a:rPr lang="en-US" altLang="zh-CN" dirty="0" smtClean="0"/>
              <a:t>(1+p-1+q-1)/</a:t>
            </a:r>
            <a:r>
              <a:rPr lang="en-US" altLang="zh-CN" dirty="0" err="1" smtClean="0"/>
              <a:t>pq</a:t>
            </a:r>
            <a:r>
              <a:rPr lang="en-US" altLang="zh-CN" dirty="0" smtClean="0"/>
              <a:t> = 1/p+1/q-1/</a:t>
            </a:r>
            <a:r>
              <a:rPr lang="en-US" altLang="zh-CN" dirty="0" err="1" smtClean="0"/>
              <a:t>pq</a:t>
            </a:r>
            <a:r>
              <a:rPr lang="zh-CN" altLang="en-US" dirty="0" smtClean="0"/>
              <a:t>，可以忽略</a:t>
            </a:r>
            <a:endParaRPr lang="en-US" altLang="zh-CN" dirty="0" smtClean="0"/>
          </a:p>
          <a:p>
            <a:pPr lvl="1"/>
            <a:r>
              <a:rPr lang="en-US" altLang="zh-CN" dirty="0" smtClean="0"/>
              <a:t>m</a:t>
            </a:r>
            <a:r>
              <a:rPr lang="zh-CN" altLang="en-US" dirty="0" smtClean="0"/>
              <a:t>不能等于</a:t>
            </a:r>
            <a:r>
              <a:rPr lang="en-US" altLang="zh-CN" dirty="0" smtClean="0"/>
              <a:t>±1</a:t>
            </a:r>
            <a:r>
              <a:rPr lang="zh-CN" altLang="en-US" dirty="0" smtClean="0"/>
              <a:t>，否则加密结果就是明文（</a:t>
            </a:r>
            <a:r>
              <a:rPr lang="en-US" altLang="zh-CN" dirty="0" smtClean="0"/>
              <a:t>e</a:t>
            </a:r>
            <a:r>
              <a:rPr lang="zh-CN" altLang="en-US" dirty="0" smtClean="0"/>
              <a:t>必为奇数）</a:t>
            </a:r>
            <a:endParaRPr lang="en-US" altLang="zh-CN" dirty="0" smtClean="0"/>
          </a:p>
          <a:p>
            <a:pPr lvl="1"/>
            <a:endParaRPr lang="en-US" altLang="zh-CN" dirty="0"/>
          </a:p>
          <a:p>
            <a:r>
              <a:rPr lang="zh-CN" altLang="en-US" dirty="0" smtClean="0"/>
              <a:t>从算法鲁棒性考虑，需要对明文进行编码</a:t>
            </a:r>
            <a:r>
              <a:rPr lang="zh-CN" altLang="en-US" dirty="0"/>
              <a:t>，避免出现这些特殊值</a:t>
            </a:r>
            <a:endParaRPr lang="en-US" altLang="zh-CN" dirty="0" smtClean="0"/>
          </a:p>
        </p:txBody>
      </p:sp>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82</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2970876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实现方面的考虑</a:t>
            </a:r>
            <a:endParaRPr lang="zh-CN" altLang="en-US" dirty="0"/>
          </a:p>
        </p:txBody>
      </p:sp>
      <p:sp>
        <p:nvSpPr>
          <p:cNvPr id="3" name="内容占位符 2"/>
          <p:cNvSpPr>
            <a:spLocks noGrp="1"/>
          </p:cNvSpPr>
          <p:nvPr>
            <p:ph idx="1"/>
          </p:nvPr>
        </p:nvSpPr>
        <p:spPr>
          <a:xfrm>
            <a:off x="457200" y="1295400"/>
            <a:ext cx="8507288" cy="5029200"/>
          </a:xfrm>
        </p:spPr>
        <p:txBody>
          <a:bodyPr/>
          <a:lstStyle/>
          <a:p>
            <a:r>
              <a:rPr lang="zh-CN" altLang="en-US" dirty="0" smtClean="0"/>
              <a:t>加密与解密</a:t>
            </a:r>
          </a:p>
          <a:p>
            <a:pPr lvl="1"/>
            <a:r>
              <a:rPr lang="zh-CN" altLang="en-US" dirty="0" smtClean="0"/>
              <a:t>模指数运算，可通过下面两个手段减少运算量</a:t>
            </a:r>
            <a:endParaRPr lang="en-US" altLang="zh-CN" dirty="0" smtClean="0"/>
          </a:p>
          <a:p>
            <a:pPr lvl="2"/>
            <a:r>
              <a:rPr lang="zh-CN" altLang="en-US" dirty="0" smtClean="0"/>
              <a:t>模运算特性</a:t>
            </a:r>
          </a:p>
          <a:p>
            <a:pPr lvl="2">
              <a:buNone/>
            </a:pPr>
            <a:r>
              <a:rPr lang="en-US" altLang="zh-CN" dirty="0" smtClean="0"/>
              <a:t>   [(a mod n) op (b mod n)] mod n = (a op b) mod n</a:t>
            </a:r>
          </a:p>
          <a:p>
            <a:pPr lvl="2"/>
            <a:r>
              <a:rPr lang="zh-CN" altLang="en-US" dirty="0" smtClean="0"/>
              <a:t>快速指数算法</a:t>
            </a:r>
          </a:p>
          <a:p>
            <a:endParaRPr lang="en-US" altLang="zh-CN" dirty="0" smtClean="0"/>
          </a:p>
          <a:p>
            <a:r>
              <a:rPr lang="zh-CN" altLang="en-US" dirty="0" smtClean="0"/>
              <a:t>公钥的有效</a:t>
            </a:r>
            <a:r>
              <a:rPr lang="zh-CN" altLang="en-US" dirty="0"/>
              <a:t>运算</a:t>
            </a:r>
            <a:endParaRPr lang="en-US" altLang="zh-CN" dirty="0"/>
          </a:p>
          <a:p>
            <a:pPr lvl="1"/>
            <a:r>
              <a:rPr lang="en-US" altLang="zh-CN" dirty="0"/>
              <a:t>e</a:t>
            </a:r>
            <a:r>
              <a:rPr lang="zh-CN" altLang="en-US" dirty="0"/>
              <a:t>常选</a:t>
            </a:r>
            <a:r>
              <a:rPr lang="en-US" altLang="zh-CN" dirty="0"/>
              <a:t>65537(</a:t>
            </a:r>
            <a:r>
              <a:rPr lang="zh-CN" altLang="en-US" dirty="0"/>
              <a:t>即</a:t>
            </a:r>
            <a:r>
              <a:rPr lang="en-US" altLang="zh-CN" dirty="0"/>
              <a:t>2</a:t>
            </a:r>
            <a:r>
              <a:rPr lang="en-US" altLang="zh-CN" baseline="30000" dirty="0"/>
              <a:t>16</a:t>
            </a:r>
            <a:r>
              <a:rPr lang="en-US" altLang="zh-CN" dirty="0"/>
              <a:t>+1)</a:t>
            </a:r>
            <a:r>
              <a:rPr lang="zh-CN" altLang="en-US" dirty="0"/>
              <a:t>：仅有两个比特为</a:t>
            </a:r>
            <a:r>
              <a:rPr lang="en-US" altLang="zh-CN" dirty="0"/>
              <a:t>1</a:t>
            </a:r>
            <a:r>
              <a:rPr lang="zh-CN" altLang="en-US" dirty="0"/>
              <a:t>，乘法</a:t>
            </a:r>
            <a:r>
              <a:rPr lang="zh-CN" altLang="en-US" dirty="0" smtClean="0"/>
              <a:t>次数最小</a:t>
            </a:r>
            <a:endParaRPr lang="en-US" altLang="zh-CN" dirty="0"/>
          </a:p>
          <a:p>
            <a:pPr lvl="1"/>
            <a:r>
              <a:rPr lang="zh-CN" altLang="en-US" dirty="0" smtClean="0"/>
              <a:t>若先选择</a:t>
            </a:r>
            <a:r>
              <a:rPr lang="en-US" altLang="zh-CN" dirty="0" smtClean="0"/>
              <a:t>e</a:t>
            </a:r>
            <a:r>
              <a:rPr lang="zh-CN" altLang="en-US" dirty="0" smtClean="0"/>
              <a:t>，再选择</a:t>
            </a:r>
            <a:r>
              <a:rPr lang="en-US" altLang="zh-CN" dirty="0" err="1" smtClean="0"/>
              <a:t>p,q</a:t>
            </a:r>
            <a:r>
              <a:rPr lang="zh-CN" altLang="en-US" dirty="0" smtClean="0"/>
              <a:t>，则为</a:t>
            </a:r>
            <a:r>
              <a:rPr lang="zh-CN" altLang="en-US" dirty="0"/>
              <a:t>保证</a:t>
            </a:r>
            <a:r>
              <a:rPr lang="en-US" altLang="zh-CN" dirty="0" err="1"/>
              <a:t>gcd</a:t>
            </a:r>
            <a:r>
              <a:rPr lang="en-US" altLang="zh-CN" dirty="0"/>
              <a:t>(e,</a:t>
            </a:r>
            <a:r>
              <a:rPr lang="el-GR" altLang="zh-CN" dirty="0">
                <a:latin typeface="Times New Roman"/>
                <a:ea typeface="Arial Unicode MS" pitchFamily="34" charset="-122"/>
                <a:cs typeface="Times New Roman"/>
              </a:rPr>
              <a:t>Φ</a:t>
            </a:r>
            <a:r>
              <a:rPr lang="en-US" altLang="zh-CN" dirty="0">
                <a:ea typeface="Arial Unicode MS" pitchFamily="34" charset="-122"/>
                <a:cs typeface="Arial Unicode MS" pitchFamily="34" charset="-122"/>
              </a:rPr>
              <a:t>(n))=</a:t>
            </a:r>
            <a:r>
              <a:rPr lang="en-US" altLang="zh-CN" dirty="0" smtClean="0">
                <a:ea typeface="Arial Unicode MS" pitchFamily="34" charset="-122"/>
                <a:cs typeface="Arial Unicode MS" pitchFamily="34" charset="-122"/>
              </a:rPr>
              <a:t>1</a:t>
            </a:r>
            <a:r>
              <a:rPr lang="zh-CN" altLang="en-US" dirty="0" smtClean="0">
                <a:ea typeface="Arial Unicode MS" pitchFamily="34" charset="-122"/>
                <a:cs typeface="Arial Unicode MS" pitchFamily="34" charset="-122"/>
              </a:rPr>
              <a:t>，</a:t>
            </a:r>
            <a:r>
              <a:rPr lang="zh-CN" altLang="en-US" dirty="0" smtClean="0"/>
              <a:t>选择</a:t>
            </a:r>
            <a:r>
              <a:rPr lang="en-US" altLang="zh-CN" dirty="0" err="1"/>
              <a:t>p,q</a:t>
            </a:r>
            <a:r>
              <a:rPr lang="zh-CN" altLang="en-US" dirty="0"/>
              <a:t>时</a:t>
            </a:r>
            <a:r>
              <a:rPr lang="zh-CN" altLang="en-US" dirty="0" smtClean="0"/>
              <a:t>应保证</a:t>
            </a:r>
            <a:r>
              <a:rPr lang="en-US" altLang="zh-CN" dirty="0" err="1" smtClean="0"/>
              <a:t>gcd</a:t>
            </a:r>
            <a:r>
              <a:rPr lang="en-US" altLang="zh-CN" dirty="0" smtClean="0"/>
              <a:t>(e,p-1</a:t>
            </a:r>
            <a:r>
              <a:rPr lang="en-US" altLang="zh-CN" dirty="0"/>
              <a:t>)=</a:t>
            </a:r>
            <a:r>
              <a:rPr lang="en-US" altLang="zh-CN" dirty="0" err="1"/>
              <a:t>gcd</a:t>
            </a:r>
            <a:r>
              <a:rPr lang="en-US" altLang="zh-CN" dirty="0"/>
              <a:t>(e,q-1)=</a:t>
            </a:r>
            <a:r>
              <a:rPr lang="en-US" altLang="zh-CN" dirty="0" smtClean="0"/>
              <a:t>1</a:t>
            </a:r>
            <a:endParaRPr lang="en-US" altLang="zh-CN"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83</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548315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en-US" altLang="zh-CN" dirty="0" smtClean="0"/>
              <a:t>e</a:t>
            </a:r>
            <a:r>
              <a:rPr lang="zh-CN" altLang="en-US" dirty="0" smtClean="0"/>
              <a:t>有时也选</a:t>
            </a:r>
            <a:r>
              <a:rPr lang="en-US" altLang="zh-CN" dirty="0" smtClean="0"/>
              <a:t>3</a:t>
            </a:r>
            <a:r>
              <a:rPr lang="zh-CN" altLang="en-US" dirty="0" smtClean="0"/>
              <a:t>或</a:t>
            </a:r>
            <a:r>
              <a:rPr lang="en-US" altLang="zh-CN" dirty="0" smtClean="0"/>
              <a:t>17</a:t>
            </a:r>
            <a:r>
              <a:rPr lang="zh-CN" altLang="en-US" dirty="0" smtClean="0"/>
              <a:t>。但过小的</a:t>
            </a:r>
            <a:r>
              <a:rPr lang="en-US" altLang="zh-CN" dirty="0" smtClean="0"/>
              <a:t>e</a:t>
            </a:r>
            <a:r>
              <a:rPr lang="zh-CN" altLang="en-US" dirty="0" smtClean="0"/>
              <a:t>容易受到攻击</a:t>
            </a:r>
            <a:endParaRPr lang="en-US" altLang="zh-CN" dirty="0" smtClean="0"/>
          </a:p>
          <a:p>
            <a:pPr lvl="2"/>
            <a:r>
              <a:rPr lang="zh-CN" altLang="en-US" dirty="0" smtClean="0"/>
              <a:t>例如：假设有三个用户的</a:t>
            </a:r>
            <a:r>
              <a:rPr lang="en-US" altLang="zh-CN" dirty="0" smtClean="0"/>
              <a:t>e</a:t>
            </a:r>
            <a:r>
              <a:rPr lang="zh-CN" altLang="en-US" dirty="0" smtClean="0"/>
              <a:t>都选择</a:t>
            </a:r>
            <a:r>
              <a:rPr lang="en-US" altLang="zh-CN" dirty="0" smtClean="0"/>
              <a:t>3</a:t>
            </a:r>
            <a:r>
              <a:rPr lang="zh-CN" altLang="en-US" dirty="0" smtClean="0"/>
              <a:t>，但模数分别为</a:t>
            </a:r>
            <a:r>
              <a:rPr lang="en-US" altLang="zh-CN" dirty="0" smtClean="0"/>
              <a:t>n</a:t>
            </a:r>
            <a:r>
              <a:rPr lang="en-US" altLang="zh-CN" baseline="-25000" dirty="0" smtClean="0"/>
              <a:t>1</a:t>
            </a:r>
            <a:r>
              <a:rPr lang="en-US" altLang="zh-CN" dirty="0" smtClean="0"/>
              <a:t>,n</a:t>
            </a:r>
            <a:r>
              <a:rPr lang="en-US" altLang="zh-CN" baseline="-25000" dirty="0" smtClean="0"/>
              <a:t>2</a:t>
            </a:r>
            <a:r>
              <a:rPr lang="en-US" altLang="zh-CN" dirty="0" smtClean="0"/>
              <a:t>,n</a:t>
            </a:r>
            <a:r>
              <a:rPr lang="en-US" altLang="zh-CN" baseline="-25000" dirty="0" smtClean="0"/>
              <a:t>3</a:t>
            </a:r>
            <a:endParaRPr lang="en-US" altLang="zh-CN" dirty="0" smtClean="0"/>
          </a:p>
          <a:p>
            <a:pPr lvl="3"/>
            <a:r>
              <a:rPr lang="zh-CN" altLang="en-US" sz="2000" dirty="0" smtClean="0"/>
              <a:t>若要向他们发送</a:t>
            </a:r>
            <a:r>
              <a:rPr lang="en-US" altLang="zh-CN" sz="2000" dirty="0" smtClean="0"/>
              <a:t>m</a:t>
            </a:r>
            <a:r>
              <a:rPr lang="zh-CN" altLang="en-US" sz="2000" dirty="0" smtClean="0"/>
              <a:t>，密文分别为</a:t>
            </a:r>
            <a:r>
              <a:rPr lang="en-US" altLang="zh-CN" sz="2000" dirty="0" smtClean="0"/>
              <a:t/>
            </a:r>
            <a:br>
              <a:rPr lang="en-US" altLang="zh-CN" sz="2000" dirty="0" smtClean="0"/>
            </a:br>
            <a:r>
              <a:rPr lang="en-US" altLang="zh-CN" sz="2000" dirty="0" smtClean="0"/>
              <a:t>C</a:t>
            </a:r>
            <a:r>
              <a:rPr lang="en-US" altLang="zh-CN" sz="2000" baseline="-25000" dirty="0" smtClean="0"/>
              <a:t>1</a:t>
            </a:r>
            <a:r>
              <a:rPr lang="en-US" altLang="zh-CN" sz="2000" dirty="0" smtClean="0"/>
              <a:t>=m</a:t>
            </a:r>
            <a:r>
              <a:rPr lang="en-US" altLang="zh-CN" sz="2000" baseline="30000" dirty="0" smtClean="0"/>
              <a:t>3</a:t>
            </a:r>
            <a:r>
              <a:rPr lang="zh-CN" altLang="en-US" sz="2000" dirty="0" smtClean="0"/>
              <a:t> </a:t>
            </a:r>
            <a:r>
              <a:rPr lang="en-US" altLang="zh-CN" sz="2000" dirty="0" smtClean="0"/>
              <a:t>mod n</a:t>
            </a:r>
            <a:r>
              <a:rPr lang="en-US" altLang="zh-CN" sz="2000" baseline="-25000" dirty="0" smtClean="0"/>
              <a:t>1</a:t>
            </a:r>
            <a:r>
              <a:rPr lang="en-US" altLang="zh-CN" sz="2000" dirty="0" smtClean="0"/>
              <a:t>, C</a:t>
            </a:r>
            <a:r>
              <a:rPr lang="en-US" altLang="zh-CN" sz="2000" baseline="-25000" dirty="0" smtClean="0"/>
              <a:t>2</a:t>
            </a:r>
            <a:r>
              <a:rPr lang="en-US" altLang="zh-CN" sz="2000" dirty="0" smtClean="0"/>
              <a:t>=m</a:t>
            </a:r>
            <a:r>
              <a:rPr lang="en-US" altLang="zh-CN" sz="2000" baseline="30000" dirty="0" smtClean="0"/>
              <a:t>3</a:t>
            </a:r>
            <a:r>
              <a:rPr lang="en-US" altLang="zh-CN" sz="2000" dirty="0" smtClean="0"/>
              <a:t> mod n</a:t>
            </a:r>
            <a:r>
              <a:rPr lang="en-US" altLang="zh-CN" sz="2000" baseline="-25000" dirty="0" smtClean="0"/>
              <a:t>2</a:t>
            </a:r>
            <a:r>
              <a:rPr lang="en-US" altLang="zh-CN" sz="2000" dirty="0" smtClean="0"/>
              <a:t>, C</a:t>
            </a:r>
            <a:r>
              <a:rPr lang="en-US" altLang="zh-CN" sz="2000" baseline="-25000" dirty="0" smtClean="0"/>
              <a:t>3</a:t>
            </a:r>
            <a:r>
              <a:rPr lang="en-US" altLang="zh-CN" sz="2000" dirty="0" smtClean="0"/>
              <a:t>=m</a:t>
            </a:r>
            <a:r>
              <a:rPr lang="en-US" altLang="zh-CN" sz="2000" baseline="30000" dirty="0" smtClean="0"/>
              <a:t>3</a:t>
            </a:r>
            <a:r>
              <a:rPr lang="en-US" altLang="zh-CN" sz="2000" dirty="0" smtClean="0"/>
              <a:t> mod n</a:t>
            </a:r>
            <a:r>
              <a:rPr lang="en-US" altLang="zh-CN" sz="2000" baseline="-25000" dirty="0" smtClean="0"/>
              <a:t>3</a:t>
            </a:r>
            <a:endParaRPr lang="en-US" altLang="zh-CN" sz="2000" dirty="0" smtClean="0"/>
          </a:p>
          <a:p>
            <a:pPr lvl="3"/>
            <a:r>
              <a:rPr lang="zh-CN" altLang="en-US" sz="2000" dirty="0" smtClean="0"/>
              <a:t>各用户的素数是随机生成的，因此模数</a:t>
            </a:r>
            <a:r>
              <a:rPr lang="en-US" altLang="zh-CN" sz="2000" dirty="0" smtClean="0"/>
              <a:t>n</a:t>
            </a:r>
            <a:r>
              <a:rPr lang="en-US" altLang="zh-CN" sz="2000" baseline="-25000" dirty="0" smtClean="0"/>
              <a:t>1</a:t>
            </a:r>
            <a:r>
              <a:rPr lang="en-US" altLang="zh-CN" sz="2000" dirty="0" smtClean="0"/>
              <a:t>,n</a:t>
            </a:r>
            <a:r>
              <a:rPr lang="en-US" altLang="zh-CN" sz="2000" baseline="-25000" dirty="0" smtClean="0"/>
              <a:t>2</a:t>
            </a:r>
            <a:r>
              <a:rPr lang="en-US" altLang="zh-CN" sz="2000" dirty="0" smtClean="0"/>
              <a:t>,n</a:t>
            </a:r>
            <a:r>
              <a:rPr lang="en-US" altLang="zh-CN" sz="2000" baseline="-25000" dirty="0" smtClean="0"/>
              <a:t>3</a:t>
            </a:r>
            <a:r>
              <a:rPr lang="zh-CN" altLang="en-US" sz="2000" dirty="0" smtClean="0"/>
              <a:t>两两互素的可能很大</a:t>
            </a:r>
            <a:endParaRPr lang="en-US" altLang="zh-CN" sz="2000" dirty="0" smtClean="0"/>
          </a:p>
          <a:p>
            <a:pPr lvl="3"/>
            <a:r>
              <a:rPr lang="zh-CN" altLang="en-US" sz="2000" dirty="0" smtClean="0"/>
              <a:t>由中国剩余定理可以计算</a:t>
            </a:r>
            <a:r>
              <a:rPr lang="en-US" altLang="zh-CN" sz="2000" dirty="0" smtClean="0"/>
              <a:t>C=CRT(n</a:t>
            </a:r>
            <a:r>
              <a:rPr lang="en-US" altLang="zh-CN" sz="2000" baseline="-25000" dirty="0" smtClean="0"/>
              <a:t>1</a:t>
            </a:r>
            <a:r>
              <a:rPr lang="en-US" altLang="zh-CN" sz="2000" dirty="0" smtClean="0"/>
              <a:t>,n</a:t>
            </a:r>
            <a:r>
              <a:rPr lang="en-US" altLang="zh-CN" sz="2000" baseline="-25000" dirty="0" smtClean="0"/>
              <a:t>2</a:t>
            </a:r>
            <a:r>
              <a:rPr lang="en-US" altLang="zh-CN" sz="2000" dirty="0" smtClean="0"/>
              <a:t>,n</a:t>
            </a:r>
            <a:r>
              <a:rPr lang="en-US" altLang="zh-CN" sz="2000" baseline="-25000" dirty="0" smtClean="0"/>
              <a:t>3</a:t>
            </a:r>
            <a:r>
              <a:rPr lang="en-US" altLang="zh-CN" sz="2000" dirty="0" smtClean="0"/>
              <a:t>,C</a:t>
            </a:r>
            <a:r>
              <a:rPr lang="en-US" altLang="zh-CN" sz="2000" baseline="-25000" dirty="0" smtClean="0"/>
              <a:t>1</a:t>
            </a:r>
            <a:r>
              <a:rPr lang="en-US" altLang="zh-CN" sz="2000" dirty="0" smtClean="0"/>
              <a:t>,C</a:t>
            </a:r>
            <a:r>
              <a:rPr lang="en-US" altLang="zh-CN" sz="2000" baseline="-25000" dirty="0" smtClean="0"/>
              <a:t>2</a:t>
            </a:r>
            <a:r>
              <a:rPr lang="en-US" altLang="zh-CN" sz="2000" dirty="0" smtClean="0"/>
              <a:t>,C</a:t>
            </a:r>
            <a:r>
              <a:rPr lang="en-US" altLang="zh-CN" sz="2000" baseline="-25000" dirty="0" smtClean="0"/>
              <a:t>3</a:t>
            </a:r>
            <a:r>
              <a:rPr lang="en-US" altLang="zh-CN" sz="2000" dirty="0" smtClean="0"/>
              <a:t>)</a:t>
            </a:r>
          </a:p>
          <a:p>
            <a:pPr lvl="3"/>
            <a:r>
              <a:rPr lang="zh-CN" altLang="en-US" sz="2000" dirty="0" smtClean="0"/>
              <a:t>显然有</a:t>
            </a:r>
            <a:r>
              <a:rPr lang="en-US" altLang="zh-CN" sz="2000" dirty="0" smtClean="0"/>
              <a:t>C=m</a:t>
            </a:r>
            <a:r>
              <a:rPr lang="en-US" altLang="zh-CN" sz="2000" baseline="30000" dirty="0" smtClean="0"/>
              <a:t>3</a:t>
            </a:r>
            <a:r>
              <a:rPr lang="en-US" altLang="zh-CN" sz="2000" dirty="0" smtClean="0"/>
              <a:t> mod n</a:t>
            </a:r>
            <a:r>
              <a:rPr lang="en-US" altLang="zh-CN" sz="2000" baseline="-25000" dirty="0" smtClean="0"/>
              <a:t>1</a:t>
            </a:r>
            <a:r>
              <a:rPr lang="en-US" altLang="zh-CN" sz="2000" dirty="0" smtClean="0"/>
              <a:t>n</a:t>
            </a:r>
            <a:r>
              <a:rPr lang="en-US" altLang="zh-CN" sz="2000" baseline="-25000" dirty="0" smtClean="0"/>
              <a:t>2</a:t>
            </a:r>
            <a:r>
              <a:rPr lang="en-US" altLang="zh-CN" sz="2000" dirty="0" smtClean="0"/>
              <a:t>n</a:t>
            </a:r>
            <a:r>
              <a:rPr lang="en-US" altLang="zh-CN" sz="2000" baseline="-25000" dirty="0" smtClean="0"/>
              <a:t>3</a:t>
            </a:r>
          </a:p>
          <a:p>
            <a:pPr lvl="3"/>
            <a:r>
              <a:rPr lang="zh-CN" altLang="en-US" sz="2000" dirty="0" smtClean="0"/>
              <a:t>由</a:t>
            </a:r>
            <a:r>
              <a:rPr lang="en-US" altLang="zh-CN" sz="2000" dirty="0" smtClean="0"/>
              <a:t>RSA</a:t>
            </a:r>
            <a:r>
              <a:rPr lang="zh-CN" altLang="en-US" sz="2000" dirty="0" smtClean="0"/>
              <a:t>算法规则，</a:t>
            </a:r>
            <a:r>
              <a:rPr lang="en-US" altLang="zh-CN" sz="2000" dirty="0" smtClean="0"/>
              <a:t>m&lt;</a:t>
            </a:r>
            <a:r>
              <a:rPr lang="en-US" altLang="zh-CN" sz="2000" dirty="0" err="1" smtClean="0"/>
              <a:t>n</a:t>
            </a:r>
            <a:r>
              <a:rPr lang="en-US" altLang="zh-CN" sz="2000" baseline="-25000" dirty="0" err="1" smtClean="0"/>
              <a:t>i</a:t>
            </a:r>
            <a:r>
              <a:rPr lang="zh-CN" altLang="en-US" sz="2000" dirty="0" smtClean="0"/>
              <a:t>，</a:t>
            </a:r>
            <a:r>
              <a:rPr lang="en-US" altLang="zh-CN" sz="2000" dirty="0" smtClean="0"/>
              <a:t> </a:t>
            </a:r>
            <a:r>
              <a:rPr lang="zh-CN" altLang="en-US" sz="2000" dirty="0" smtClean="0"/>
              <a:t>因此</a:t>
            </a:r>
            <a:r>
              <a:rPr lang="en-US" altLang="zh-CN" sz="2000" dirty="0" smtClean="0"/>
              <a:t>m</a:t>
            </a:r>
            <a:r>
              <a:rPr lang="en-US" altLang="zh-CN" sz="2000" baseline="30000" dirty="0" smtClean="0"/>
              <a:t>3</a:t>
            </a:r>
            <a:r>
              <a:rPr lang="en-US" altLang="zh-CN" sz="2000" dirty="0" smtClean="0"/>
              <a:t> &lt; n</a:t>
            </a:r>
            <a:r>
              <a:rPr lang="en-US" altLang="zh-CN" sz="2000" baseline="-25000" dirty="0" smtClean="0"/>
              <a:t>1</a:t>
            </a:r>
            <a:r>
              <a:rPr lang="en-US" altLang="zh-CN" sz="2000" dirty="0" smtClean="0"/>
              <a:t>n</a:t>
            </a:r>
            <a:r>
              <a:rPr lang="en-US" altLang="zh-CN" sz="2000" baseline="-25000" dirty="0" smtClean="0"/>
              <a:t>2</a:t>
            </a:r>
            <a:r>
              <a:rPr lang="en-US" altLang="zh-CN" sz="2000" dirty="0" smtClean="0"/>
              <a:t>n</a:t>
            </a:r>
            <a:r>
              <a:rPr lang="en-US" altLang="zh-CN" sz="2000" baseline="-25000" dirty="0" smtClean="0"/>
              <a:t>3</a:t>
            </a:r>
            <a:endParaRPr lang="en-US" altLang="zh-CN" sz="2000" dirty="0" smtClean="0"/>
          </a:p>
          <a:p>
            <a:pPr lvl="3"/>
            <a:r>
              <a:rPr lang="zh-CN" altLang="en-US" sz="2000" dirty="0" smtClean="0"/>
              <a:t>因而可以直接计算</a:t>
            </a:r>
            <a:r>
              <a:rPr lang="en-US" altLang="zh-CN" sz="2000" dirty="0" smtClean="0"/>
              <a:t>m=C</a:t>
            </a:r>
            <a:r>
              <a:rPr lang="en-US" altLang="zh-CN" sz="2000" baseline="30000" dirty="0" smtClean="0"/>
              <a:t>1/3</a:t>
            </a: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84</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5786378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zh-CN" altLang="en-US" dirty="0" smtClean="0"/>
              <a:t>私钥的有效运算</a:t>
            </a:r>
            <a:endParaRPr lang="en-US" altLang="zh-CN" dirty="0" smtClean="0"/>
          </a:p>
          <a:p>
            <a:pPr lvl="1">
              <a:lnSpc>
                <a:spcPct val="150000"/>
              </a:lnSpc>
            </a:pPr>
            <a:r>
              <a:rPr lang="zh-CN" altLang="en-US" dirty="0" smtClean="0"/>
              <a:t>运用中国剩余定理简化运算：求</a:t>
            </a:r>
            <a:r>
              <a:rPr lang="en-US" altLang="zh-CN" dirty="0" smtClean="0"/>
              <a:t>m=C</a:t>
            </a:r>
            <a:r>
              <a:rPr lang="en-US" altLang="zh-CN" baseline="30000" dirty="0" smtClean="0"/>
              <a:t>d</a:t>
            </a:r>
            <a:r>
              <a:rPr lang="en-US" altLang="zh-CN" dirty="0" smtClean="0"/>
              <a:t> mod n</a:t>
            </a:r>
          </a:p>
          <a:p>
            <a:pPr lvl="2">
              <a:lnSpc>
                <a:spcPct val="150000"/>
              </a:lnSpc>
            </a:pPr>
            <a:r>
              <a:rPr lang="zh-CN" altLang="en-US" dirty="0" smtClean="0"/>
              <a:t>计算：</a:t>
            </a:r>
            <a:r>
              <a:rPr lang="en-US" altLang="zh-CN" dirty="0" err="1" smtClean="0"/>
              <a:t>X</a:t>
            </a:r>
            <a:r>
              <a:rPr lang="en-US" altLang="zh-CN" baseline="-25000" dirty="0" err="1" smtClean="0"/>
              <a:t>p</a:t>
            </a:r>
            <a:r>
              <a:rPr lang="en-US" altLang="zh-CN" dirty="0" smtClean="0"/>
              <a:t>=q×(q</a:t>
            </a:r>
            <a:r>
              <a:rPr lang="en-US" altLang="zh-CN" baseline="30000" dirty="0" smtClean="0"/>
              <a:t>-1</a:t>
            </a:r>
            <a:r>
              <a:rPr lang="en-US" altLang="zh-CN" dirty="0" smtClean="0"/>
              <a:t> mod p), </a:t>
            </a:r>
            <a:r>
              <a:rPr lang="en-US" altLang="zh-CN" dirty="0" err="1" smtClean="0"/>
              <a:t>X</a:t>
            </a:r>
            <a:r>
              <a:rPr lang="en-US" altLang="zh-CN" baseline="-25000" dirty="0" err="1" smtClean="0"/>
              <a:t>q</a:t>
            </a:r>
            <a:r>
              <a:rPr lang="en-US" altLang="zh-CN" dirty="0" smtClean="0"/>
              <a:t>=p×(p</a:t>
            </a:r>
            <a:r>
              <a:rPr lang="en-US" altLang="zh-CN" baseline="30000" dirty="0" smtClean="0"/>
              <a:t>-1</a:t>
            </a:r>
            <a:r>
              <a:rPr lang="en-US" altLang="zh-CN" dirty="0" smtClean="0"/>
              <a:t> mod q)</a:t>
            </a:r>
          </a:p>
          <a:p>
            <a:pPr lvl="2">
              <a:lnSpc>
                <a:spcPct val="150000"/>
              </a:lnSpc>
            </a:pPr>
            <a:r>
              <a:rPr lang="zh-CN" altLang="en-US" dirty="0" smtClean="0"/>
              <a:t>定义：</a:t>
            </a:r>
            <a:r>
              <a:rPr lang="en-US" altLang="zh-CN" dirty="0" err="1" smtClean="0"/>
              <a:t>V</a:t>
            </a:r>
            <a:r>
              <a:rPr lang="en-US" altLang="zh-CN" baseline="-25000" dirty="0" err="1" smtClean="0"/>
              <a:t>p</a:t>
            </a:r>
            <a:r>
              <a:rPr lang="en-US" altLang="zh-CN" dirty="0" smtClean="0"/>
              <a:t>=</a:t>
            </a:r>
            <a:r>
              <a:rPr lang="en-US" altLang="zh-CN" dirty="0" err="1" smtClean="0"/>
              <a:t>C</a:t>
            </a:r>
            <a:r>
              <a:rPr lang="en-US" altLang="zh-CN" baseline="30000" dirty="0" err="1" smtClean="0"/>
              <a:t>d</a:t>
            </a:r>
            <a:r>
              <a:rPr lang="en-US" altLang="zh-CN" dirty="0" smtClean="0"/>
              <a:t> mod p=</a:t>
            </a:r>
            <a:r>
              <a:rPr lang="en-US" altLang="zh-CN" dirty="0" err="1" smtClean="0"/>
              <a:t>C</a:t>
            </a:r>
            <a:r>
              <a:rPr lang="en-US" altLang="zh-CN" baseline="30000" dirty="0" err="1" smtClean="0"/>
              <a:t>d</a:t>
            </a:r>
            <a:r>
              <a:rPr lang="en-US" altLang="zh-CN" baseline="30000" dirty="0" smtClean="0"/>
              <a:t> mod (p-1)</a:t>
            </a:r>
            <a:r>
              <a:rPr lang="en-US" altLang="zh-CN" dirty="0" smtClean="0"/>
              <a:t> mod p</a:t>
            </a:r>
          </a:p>
          <a:p>
            <a:pPr lvl="2">
              <a:lnSpc>
                <a:spcPct val="150000"/>
              </a:lnSpc>
              <a:buNone/>
            </a:pPr>
            <a:r>
              <a:rPr lang="en-US" altLang="zh-CN" dirty="0" smtClean="0"/>
              <a:t>		 </a:t>
            </a:r>
            <a:r>
              <a:rPr lang="en-US" altLang="zh-CN" dirty="0" err="1" smtClean="0"/>
              <a:t>V</a:t>
            </a:r>
            <a:r>
              <a:rPr lang="en-US" altLang="zh-CN" baseline="-25000" dirty="0" err="1" smtClean="0"/>
              <a:t>q</a:t>
            </a:r>
            <a:r>
              <a:rPr lang="en-US" altLang="zh-CN" dirty="0" smtClean="0"/>
              <a:t>=C</a:t>
            </a:r>
            <a:r>
              <a:rPr lang="en-US" altLang="zh-CN" baseline="30000" dirty="0" smtClean="0"/>
              <a:t>d</a:t>
            </a:r>
            <a:r>
              <a:rPr lang="en-US" altLang="zh-CN" dirty="0" smtClean="0"/>
              <a:t> mod q=C</a:t>
            </a:r>
            <a:r>
              <a:rPr lang="en-US" altLang="zh-CN" baseline="30000" dirty="0" smtClean="0"/>
              <a:t>d mod (q-1)</a:t>
            </a:r>
            <a:r>
              <a:rPr lang="en-US" altLang="zh-CN" dirty="0" smtClean="0"/>
              <a:t> mod q</a:t>
            </a:r>
          </a:p>
          <a:p>
            <a:pPr lvl="2">
              <a:lnSpc>
                <a:spcPct val="150000"/>
              </a:lnSpc>
            </a:pPr>
            <a:r>
              <a:rPr lang="zh-CN" altLang="en-US" dirty="0" smtClean="0"/>
              <a:t>则</a:t>
            </a:r>
            <a:r>
              <a:rPr lang="en-US" altLang="zh-CN" dirty="0" smtClean="0"/>
              <a:t>m=(</a:t>
            </a:r>
            <a:r>
              <a:rPr lang="en-US" altLang="zh-CN" dirty="0" err="1" smtClean="0"/>
              <a:t>V</a:t>
            </a:r>
            <a:r>
              <a:rPr lang="en-US" altLang="zh-CN" baseline="-25000" dirty="0" err="1" smtClean="0"/>
              <a:t>p</a:t>
            </a:r>
            <a:r>
              <a:rPr lang="en-US" altLang="zh-CN" dirty="0" err="1" smtClean="0"/>
              <a:t>X</a:t>
            </a:r>
            <a:r>
              <a:rPr lang="en-US" altLang="zh-CN" baseline="-25000" dirty="0" err="1" smtClean="0"/>
              <a:t>p</a:t>
            </a:r>
            <a:r>
              <a:rPr lang="en-US" altLang="zh-CN" dirty="0" err="1" smtClean="0"/>
              <a:t>+V</a:t>
            </a:r>
            <a:r>
              <a:rPr lang="en-US" altLang="zh-CN" baseline="-25000" dirty="0" err="1" smtClean="0"/>
              <a:t>q</a:t>
            </a:r>
            <a:r>
              <a:rPr lang="en-US" altLang="zh-CN" dirty="0" err="1" smtClean="0"/>
              <a:t>X</a:t>
            </a:r>
            <a:r>
              <a:rPr lang="en-US" altLang="zh-CN" baseline="-25000" dirty="0" err="1" smtClean="0"/>
              <a:t>q</a:t>
            </a:r>
            <a:r>
              <a:rPr lang="en-US" altLang="zh-CN" dirty="0" smtClean="0"/>
              <a:t>) mod n</a:t>
            </a:r>
          </a:p>
          <a:p>
            <a:pPr lvl="1">
              <a:lnSpc>
                <a:spcPct val="150000"/>
              </a:lnSpc>
            </a:pPr>
            <a:r>
              <a:rPr lang="zh-CN" altLang="en-US" dirty="0" smtClean="0"/>
              <a:t>比直接运算</a:t>
            </a:r>
            <a:r>
              <a:rPr lang="en-US" altLang="zh-CN" dirty="0" smtClean="0"/>
              <a:t>m=C</a:t>
            </a:r>
            <a:r>
              <a:rPr lang="en-US" altLang="zh-CN" baseline="30000" dirty="0" smtClean="0"/>
              <a:t>d</a:t>
            </a:r>
            <a:r>
              <a:rPr lang="en-US" altLang="zh-CN" dirty="0" smtClean="0"/>
              <a:t> mod n</a:t>
            </a:r>
            <a:r>
              <a:rPr lang="zh-CN" altLang="en-US" dirty="0" smtClean="0"/>
              <a:t>快</a:t>
            </a:r>
            <a:r>
              <a:rPr lang="en-US" altLang="zh-CN" dirty="0" smtClean="0"/>
              <a:t>4</a:t>
            </a:r>
            <a:r>
              <a:rPr lang="zh-CN" altLang="en-US" dirty="0" smtClean="0"/>
              <a:t>倍</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463659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RSA</a:t>
            </a:r>
            <a:r>
              <a:rPr lang="zh-CN" altLang="en-US" dirty="0" smtClean="0"/>
              <a:t>的安全性</a:t>
            </a:r>
            <a:endParaRPr lang="zh-CN" altLang="en-US" dirty="0"/>
          </a:p>
        </p:txBody>
      </p:sp>
      <p:sp>
        <p:nvSpPr>
          <p:cNvPr id="3" name="内容占位符 2"/>
          <p:cNvSpPr>
            <a:spLocks noGrp="1"/>
          </p:cNvSpPr>
          <p:nvPr>
            <p:ph idx="1"/>
          </p:nvPr>
        </p:nvSpPr>
        <p:spPr/>
        <p:txBody>
          <a:bodyPr>
            <a:normAutofit/>
          </a:bodyPr>
          <a:lstStyle/>
          <a:p>
            <a:pPr>
              <a:lnSpc>
                <a:spcPct val="110000"/>
              </a:lnSpc>
            </a:pPr>
            <a:r>
              <a:rPr lang="zh-CN" altLang="en-US" dirty="0" smtClean="0"/>
              <a:t>有四种可能的对</a:t>
            </a:r>
            <a:r>
              <a:rPr lang="en-US" altLang="zh-CN" dirty="0" smtClean="0"/>
              <a:t>RSA</a:t>
            </a:r>
            <a:r>
              <a:rPr lang="zh-CN" altLang="en-US" dirty="0" smtClean="0"/>
              <a:t>的攻击方法</a:t>
            </a:r>
          </a:p>
          <a:p>
            <a:pPr lvl="1">
              <a:lnSpc>
                <a:spcPct val="110000"/>
              </a:lnSpc>
            </a:pPr>
            <a:r>
              <a:rPr lang="zh-CN" altLang="en-US" dirty="0" smtClean="0"/>
              <a:t>穷举攻击：</a:t>
            </a:r>
            <a:endParaRPr lang="en-US" altLang="zh-CN" dirty="0" smtClean="0"/>
          </a:p>
          <a:p>
            <a:pPr lvl="2">
              <a:lnSpc>
                <a:spcPct val="110000"/>
              </a:lnSpc>
            </a:pPr>
            <a:r>
              <a:rPr lang="zh-CN" altLang="en-US" dirty="0" smtClean="0"/>
              <a:t>尝试所有可能的密钥</a:t>
            </a:r>
          </a:p>
          <a:p>
            <a:pPr lvl="1">
              <a:lnSpc>
                <a:spcPct val="110000"/>
              </a:lnSpc>
            </a:pPr>
            <a:r>
              <a:rPr lang="zh-CN" altLang="en-US" dirty="0" smtClean="0"/>
              <a:t>数学攻击：</a:t>
            </a:r>
            <a:endParaRPr lang="en-US" altLang="zh-CN" dirty="0" smtClean="0"/>
          </a:p>
          <a:p>
            <a:pPr lvl="2">
              <a:lnSpc>
                <a:spcPct val="110000"/>
              </a:lnSpc>
            </a:pPr>
            <a:r>
              <a:rPr lang="zh-CN" altLang="en-US" dirty="0" smtClean="0"/>
              <a:t>对两个素数乘积的因子分解</a:t>
            </a:r>
            <a:r>
              <a:rPr lang="en-US" altLang="zh-CN" dirty="0" smtClean="0"/>
              <a:t>(FAC</a:t>
            </a:r>
            <a:r>
              <a:rPr lang="zh-CN" altLang="en-US" dirty="0" smtClean="0"/>
              <a:t>问题</a:t>
            </a:r>
            <a:r>
              <a:rPr lang="en-US" altLang="zh-CN" dirty="0" smtClean="0"/>
              <a:t>)</a:t>
            </a:r>
          </a:p>
          <a:p>
            <a:pPr lvl="1">
              <a:lnSpc>
                <a:spcPct val="110000"/>
              </a:lnSpc>
            </a:pPr>
            <a:r>
              <a:rPr lang="zh-CN" altLang="en-US" dirty="0" smtClean="0"/>
              <a:t>计时攻击：</a:t>
            </a:r>
            <a:endParaRPr lang="en-US" altLang="zh-CN" dirty="0" smtClean="0"/>
          </a:p>
          <a:p>
            <a:pPr lvl="2">
              <a:lnSpc>
                <a:spcPct val="110000"/>
              </a:lnSpc>
            </a:pPr>
            <a:r>
              <a:rPr lang="zh-CN" altLang="en-US" dirty="0" smtClean="0"/>
              <a:t>依赖于解密算法的运行时间</a:t>
            </a:r>
            <a:endParaRPr lang="en-US" altLang="zh-CN" dirty="0" smtClean="0"/>
          </a:p>
          <a:p>
            <a:pPr lvl="1">
              <a:lnSpc>
                <a:spcPct val="110000"/>
              </a:lnSpc>
            </a:pPr>
            <a:r>
              <a:rPr lang="zh-CN" altLang="en-US" dirty="0" smtClean="0"/>
              <a:t>选择密文攻击：</a:t>
            </a:r>
            <a:endParaRPr lang="en-US" altLang="zh-CN" dirty="0" smtClean="0"/>
          </a:p>
          <a:p>
            <a:pPr lvl="2">
              <a:lnSpc>
                <a:spcPct val="110000"/>
              </a:lnSpc>
            </a:pPr>
            <a:r>
              <a:rPr lang="zh-CN" altLang="en-US" dirty="0" smtClean="0"/>
              <a:t>利用了</a:t>
            </a:r>
            <a:r>
              <a:rPr lang="en-US" altLang="zh-CN" dirty="0" smtClean="0"/>
              <a:t>RSA</a:t>
            </a:r>
            <a:r>
              <a:rPr lang="zh-CN" altLang="en-US" dirty="0" smtClean="0"/>
              <a:t>算法的性质</a:t>
            </a:r>
            <a:endParaRPr lang="en-US" altLang="zh-CN" dirty="0" smtClean="0"/>
          </a:p>
          <a:p>
            <a:pPr lvl="1">
              <a:lnSpc>
                <a:spcPct val="110000"/>
              </a:lnSpc>
              <a:buNone/>
            </a:pPr>
            <a:endParaRPr lang="en-US" altLang="zh-CN" dirty="0" smtClean="0"/>
          </a:p>
          <a:p>
            <a:pPr lvl="1">
              <a:lnSpc>
                <a:spcPct val="110000"/>
              </a:lnSpc>
            </a:pP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86</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6926632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数学攻击</a:t>
            </a:r>
            <a:endParaRPr lang="zh-CN" altLang="en-US" dirty="0"/>
          </a:p>
        </p:txBody>
      </p:sp>
      <p:sp>
        <p:nvSpPr>
          <p:cNvPr id="3" name="内容占位符 2"/>
          <p:cNvSpPr>
            <a:spLocks noGrp="1"/>
          </p:cNvSpPr>
          <p:nvPr>
            <p:ph idx="1"/>
          </p:nvPr>
        </p:nvSpPr>
        <p:spPr/>
        <p:txBody>
          <a:bodyPr/>
          <a:lstStyle/>
          <a:p>
            <a:r>
              <a:rPr lang="zh-CN" altLang="en-US" dirty="0" smtClean="0"/>
              <a:t>数学攻击：</a:t>
            </a:r>
            <a:endParaRPr lang="en-US" altLang="zh-CN" dirty="0" smtClean="0"/>
          </a:p>
          <a:p>
            <a:pPr lvl="1"/>
            <a:r>
              <a:rPr lang="zh-CN" altLang="en-US" dirty="0" smtClean="0"/>
              <a:t>分解</a:t>
            </a:r>
            <a:r>
              <a:rPr lang="en-US" altLang="zh-CN" dirty="0" smtClean="0"/>
              <a:t>n</a:t>
            </a:r>
            <a:r>
              <a:rPr lang="zh-CN" altLang="en-US" dirty="0" smtClean="0"/>
              <a:t>为两个素数</a:t>
            </a:r>
            <a:r>
              <a:rPr lang="en-US" altLang="zh-CN" dirty="0" err="1" smtClean="0"/>
              <a:t>p,q</a:t>
            </a:r>
            <a:r>
              <a:rPr lang="zh-CN" altLang="en-US" dirty="0" smtClean="0"/>
              <a:t>，并进而求出</a:t>
            </a:r>
            <a:r>
              <a:rPr lang="en-US" altLang="zh-CN" dirty="0" smtClean="0"/>
              <a:t>d</a:t>
            </a:r>
          </a:p>
          <a:p>
            <a:pPr lvl="1"/>
            <a:r>
              <a:rPr lang="zh-CN" altLang="en-US" dirty="0" smtClean="0"/>
              <a:t>直接找出</a:t>
            </a:r>
            <a:r>
              <a:rPr lang="el-GR" altLang="zh-CN" dirty="0" smtClean="0">
                <a:latin typeface="Times New Roman"/>
                <a:ea typeface="Arial Unicode MS" pitchFamily="34" charset="-122"/>
                <a:cs typeface="Times New Roman"/>
              </a:rPr>
              <a:t>Φ</a:t>
            </a:r>
            <a:r>
              <a:rPr lang="en-US" altLang="zh-CN" dirty="0" smtClean="0">
                <a:ea typeface="Arial Unicode MS" pitchFamily="34" charset="-122"/>
                <a:cs typeface="Arial Unicode MS" pitchFamily="34" charset="-122"/>
              </a:rPr>
              <a:t>(n)</a:t>
            </a:r>
            <a:r>
              <a:rPr lang="zh-CN" altLang="en-US" dirty="0" smtClean="0">
                <a:latin typeface="仿宋_GB2312" pitchFamily="49" charset="-122"/>
                <a:cs typeface="Arial Unicode MS" pitchFamily="34" charset="-122"/>
              </a:rPr>
              <a:t>，并进而求出</a:t>
            </a:r>
            <a:r>
              <a:rPr lang="en-US" altLang="zh-CN" dirty="0" smtClean="0">
                <a:latin typeface="仿宋_GB2312" pitchFamily="49" charset="-122"/>
                <a:cs typeface="Arial Unicode MS" pitchFamily="34" charset="-122"/>
              </a:rPr>
              <a:t>d</a:t>
            </a:r>
          </a:p>
          <a:p>
            <a:pPr lvl="1"/>
            <a:r>
              <a:rPr lang="zh-CN" altLang="en-US" dirty="0" smtClean="0">
                <a:latin typeface="仿宋_GB2312" pitchFamily="49" charset="-122"/>
                <a:cs typeface="Arial Unicode MS" pitchFamily="34" charset="-122"/>
              </a:rPr>
              <a:t>直接找出</a:t>
            </a:r>
            <a:r>
              <a:rPr lang="en-US" altLang="zh-CN" dirty="0" smtClean="0">
                <a:latin typeface="仿宋_GB2312" pitchFamily="49" charset="-122"/>
                <a:cs typeface="Arial Unicode MS" pitchFamily="34" charset="-122"/>
              </a:rPr>
              <a:t>d</a:t>
            </a:r>
            <a:endParaRPr lang="en-US" altLang="zh-CN" dirty="0" smtClean="0">
              <a:latin typeface="仿宋_GB2312" pitchFamily="49" charset="-122"/>
            </a:endParaRPr>
          </a:p>
          <a:p>
            <a:pPr lvl="1"/>
            <a:endParaRPr lang="en-US" altLang="zh-CN" dirty="0" smtClean="0"/>
          </a:p>
          <a:p>
            <a:r>
              <a:rPr lang="en-US" altLang="zh-CN" dirty="0" smtClean="0"/>
              <a:t>RSA</a:t>
            </a:r>
            <a:r>
              <a:rPr lang="zh-CN" altLang="en-US" dirty="0" smtClean="0"/>
              <a:t>的安全性问题依赖于大合数的素因子分解，即</a:t>
            </a:r>
            <a:r>
              <a:rPr lang="en-US" altLang="zh-CN" dirty="0" smtClean="0"/>
              <a:t>factorization problem (FAC)</a:t>
            </a:r>
            <a:endParaRPr lang="zh-CN" altLang="en-US" dirty="0" smtClean="0"/>
          </a:p>
          <a:p>
            <a:pPr lvl="1"/>
            <a:r>
              <a:rPr lang="en-US" altLang="zh-CN" dirty="0" smtClean="0"/>
              <a:t>2005</a:t>
            </a:r>
            <a:r>
              <a:rPr lang="zh-CN" altLang="en-US" dirty="0" smtClean="0"/>
              <a:t>年分解了</a:t>
            </a:r>
            <a:r>
              <a:rPr lang="en-US" altLang="zh-CN" dirty="0" smtClean="0"/>
              <a:t>200</a:t>
            </a:r>
            <a:r>
              <a:rPr lang="zh-CN" altLang="en-US" dirty="0" smtClean="0"/>
              <a:t>位十进制（约</a:t>
            </a:r>
            <a:r>
              <a:rPr lang="en-US" altLang="zh-CN" dirty="0" smtClean="0"/>
              <a:t>664 bits</a:t>
            </a:r>
            <a:r>
              <a:rPr lang="zh-CN" altLang="en-US" dirty="0" smtClean="0"/>
              <a:t>）大合数</a:t>
            </a:r>
            <a:endParaRPr lang="en-US" altLang="zh-CN" dirty="0" smtClean="0"/>
          </a:p>
          <a:p>
            <a:pPr lvl="1"/>
            <a:r>
              <a:rPr lang="en-US" altLang="zh-CN" dirty="0" smtClean="0"/>
              <a:t>2009</a:t>
            </a:r>
            <a:r>
              <a:rPr lang="zh-CN" altLang="en-US" dirty="0" smtClean="0"/>
              <a:t>年分解了</a:t>
            </a:r>
            <a:r>
              <a:rPr lang="en-US" altLang="zh-CN" dirty="0" smtClean="0"/>
              <a:t>232</a:t>
            </a:r>
            <a:r>
              <a:rPr lang="zh-CN" altLang="en-US" dirty="0" smtClean="0"/>
              <a:t>位十进制（</a:t>
            </a:r>
            <a:r>
              <a:rPr lang="en-US" altLang="zh-CN" dirty="0" smtClean="0"/>
              <a:t>768 bits</a:t>
            </a:r>
            <a:r>
              <a:rPr lang="zh-CN" altLang="en-US" dirty="0" smtClean="0"/>
              <a:t>）大合数</a:t>
            </a:r>
            <a:endParaRPr lang="en-US" altLang="zh-CN" dirty="0" smtClean="0"/>
          </a:p>
          <a:p>
            <a:pPr lvl="1"/>
            <a:endParaRPr lang="en-US" altLang="zh-CN" dirty="0" smtClean="0"/>
          </a:p>
          <a:p>
            <a:r>
              <a:rPr lang="zh-CN" altLang="en-US" dirty="0" smtClean="0"/>
              <a:t>当前，密钥应选取</a:t>
            </a:r>
            <a:r>
              <a:rPr lang="en-US" altLang="zh-CN" dirty="0" smtClean="0"/>
              <a:t>1024</a:t>
            </a:r>
            <a:r>
              <a:rPr lang="zh-CN" altLang="en-US" dirty="0" smtClean="0"/>
              <a:t>或</a:t>
            </a:r>
            <a:r>
              <a:rPr lang="en-US" altLang="zh-CN" dirty="0" smtClean="0"/>
              <a:t>2048</a:t>
            </a:r>
            <a:r>
              <a:rPr lang="zh-CN" altLang="en-US" dirty="0" smtClean="0"/>
              <a:t>位</a:t>
            </a:r>
            <a:endParaRPr lang="en-US" altLang="zh-CN" dirty="0" smtClean="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87</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0724487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cstate="print"/>
          <a:srcRect/>
          <a:stretch>
            <a:fillRect/>
          </a:stretch>
        </p:blipFill>
        <p:spPr bwMode="auto">
          <a:xfrm>
            <a:off x="2123729" y="1066179"/>
            <a:ext cx="4891296" cy="5319285"/>
          </a:xfrm>
          <a:prstGeom prst="rect">
            <a:avLst/>
          </a:prstGeom>
          <a:noFill/>
          <a:ln w="9525">
            <a:noFill/>
            <a:miter lim="800000"/>
            <a:headEnd/>
            <a:tailEnd/>
          </a:ln>
          <a:effectLst/>
        </p:spPr>
      </p:pic>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3B7484B5-1F67-4C82-B7D7-3383E5F545DB}" type="slidenum">
              <a:rPr lang="zh-CN" altLang="en-US" smtClean="0"/>
              <a:pPr>
                <a:defRPr/>
              </a:pPr>
              <a:t>88</a:t>
            </a:fld>
            <a:endParaRPr lang="en-US" altLang="zh-CN" dirty="0"/>
          </a:p>
        </p:txBody>
      </p:sp>
      <p:sp>
        <p:nvSpPr>
          <p:cNvPr id="5" name="流程图: 可选过程 4">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6" name="流程图: 可选过程 5">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7" name="流程图: 可选过程 6">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8" name="流程图: 可选过程 7">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9" name="流程图: 可选过程 8">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988036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smtClean="0"/>
              <a:t>p</a:t>
            </a:r>
            <a:r>
              <a:rPr lang="zh-CN" altLang="en-US" dirty="0" smtClean="0"/>
              <a:t>和</a:t>
            </a:r>
            <a:r>
              <a:rPr lang="en-US" altLang="zh-CN" dirty="0" smtClean="0"/>
              <a:t>q</a:t>
            </a:r>
            <a:r>
              <a:rPr lang="zh-CN" altLang="en-US" dirty="0" smtClean="0"/>
              <a:t>的选取约束</a:t>
            </a:r>
            <a:endParaRPr lang="zh-CN" altLang="en-US" dirty="0"/>
          </a:p>
        </p:txBody>
      </p:sp>
      <p:sp>
        <p:nvSpPr>
          <p:cNvPr id="5" name="内容占位符 4"/>
          <p:cNvSpPr>
            <a:spLocks noGrp="1"/>
          </p:cNvSpPr>
          <p:nvPr>
            <p:ph idx="1"/>
          </p:nvPr>
        </p:nvSpPr>
        <p:spPr/>
        <p:txBody>
          <a:bodyPr>
            <a:noAutofit/>
          </a:bodyPr>
          <a:lstStyle/>
          <a:p>
            <a:r>
              <a:rPr lang="en-US" altLang="zh-CN" dirty="0" smtClean="0">
                <a:solidFill>
                  <a:srgbClr val="FF0000"/>
                </a:solidFill>
              </a:rPr>
              <a:t>p</a:t>
            </a:r>
            <a:r>
              <a:rPr lang="zh-CN" altLang="en-US" dirty="0" smtClean="0">
                <a:solidFill>
                  <a:srgbClr val="FF0000"/>
                </a:solidFill>
              </a:rPr>
              <a:t>和</a:t>
            </a:r>
            <a:r>
              <a:rPr lang="en-US" altLang="zh-CN" dirty="0" smtClean="0">
                <a:solidFill>
                  <a:srgbClr val="FF0000"/>
                </a:solidFill>
              </a:rPr>
              <a:t>q</a:t>
            </a:r>
            <a:r>
              <a:rPr lang="zh-CN" altLang="en-US" dirty="0" smtClean="0">
                <a:solidFill>
                  <a:srgbClr val="FF0000"/>
                </a:solidFill>
              </a:rPr>
              <a:t>应该是随机的，且不包含在素数表中</a:t>
            </a:r>
            <a:endParaRPr lang="en-US" altLang="zh-CN" dirty="0" smtClean="0">
              <a:solidFill>
                <a:srgbClr val="FF0000"/>
              </a:solidFill>
            </a:endParaRPr>
          </a:p>
          <a:p>
            <a:pPr lvl="1"/>
            <a:r>
              <a:rPr lang="zh-CN" altLang="en-US" dirty="0" smtClean="0"/>
              <a:t>总可以查表或遍历特殊形式的素数</a:t>
            </a:r>
            <a:endParaRPr lang="en-US" altLang="zh-CN" dirty="0" smtClean="0"/>
          </a:p>
          <a:p>
            <a:pPr lvl="1"/>
            <a:endParaRPr lang="en-US" altLang="zh-CN" dirty="0" smtClean="0">
              <a:solidFill>
                <a:srgbClr val="FF0000"/>
              </a:solidFill>
            </a:endParaRPr>
          </a:p>
          <a:p>
            <a:r>
              <a:rPr lang="zh-CN" altLang="en-US" dirty="0" smtClean="0">
                <a:solidFill>
                  <a:srgbClr val="FF0000"/>
                </a:solidFill>
              </a:rPr>
              <a:t>强</a:t>
            </a:r>
            <a:r>
              <a:rPr lang="zh-CN" altLang="en-US" dirty="0">
                <a:solidFill>
                  <a:srgbClr val="FF0000"/>
                </a:solidFill>
              </a:rPr>
              <a:t>素数</a:t>
            </a:r>
            <a:r>
              <a:rPr lang="en-US" altLang="zh-CN" dirty="0">
                <a:solidFill>
                  <a:srgbClr val="FF0000"/>
                </a:solidFill>
              </a:rPr>
              <a:t>p</a:t>
            </a:r>
            <a:r>
              <a:rPr lang="zh-CN" altLang="en-US" dirty="0"/>
              <a:t>：</a:t>
            </a:r>
            <a:endParaRPr lang="en-US" altLang="zh-CN" dirty="0"/>
          </a:p>
          <a:p>
            <a:pPr lvl="1"/>
            <a:r>
              <a:rPr lang="en-US" altLang="zh-CN" dirty="0"/>
              <a:t>p-1</a:t>
            </a:r>
            <a:r>
              <a:rPr lang="zh-CN" altLang="en-US" dirty="0"/>
              <a:t>有一个大的素因子</a:t>
            </a:r>
            <a:r>
              <a:rPr lang="en-US" altLang="zh-CN" dirty="0"/>
              <a:t>r</a:t>
            </a:r>
          </a:p>
          <a:p>
            <a:pPr lvl="1"/>
            <a:r>
              <a:rPr lang="en-US" altLang="zh-CN" dirty="0"/>
              <a:t>p+1</a:t>
            </a:r>
            <a:r>
              <a:rPr lang="zh-CN" altLang="en-US" dirty="0"/>
              <a:t>有一个大的素因子</a:t>
            </a:r>
            <a:endParaRPr lang="en-US" altLang="zh-CN" dirty="0"/>
          </a:p>
          <a:p>
            <a:pPr lvl="1"/>
            <a:r>
              <a:rPr lang="en-US" altLang="zh-CN" dirty="0"/>
              <a:t>r-1</a:t>
            </a:r>
            <a:r>
              <a:rPr lang="zh-CN" altLang="en-US" dirty="0"/>
              <a:t>有一个大的素因子</a:t>
            </a:r>
            <a:endParaRPr lang="en-US" altLang="zh-CN" dirty="0"/>
          </a:p>
          <a:p>
            <a:pPr lvl="1"/>
            <a:endParaRPr lang="en-US" altLang="zh-CN" dirty="0" smtClean="0">
              <a:solidFill>
                <a:srgbClr val="FF0000"/>
              </a:solidFill>
            </a:endParaRPr>
          </a:p>
          <a:p>
            <a:r>
              <a:rPr lang="en-US" altLang="zh-CN" dirty="0" smtClean="0">
                <a:solidFill>
                  <a:srgbClr val="FF0000"/>
                </a:solidFill>
              </a:rPr>
              <a:t>p</a:t>
            </a:r>
            <a:r>
              <a:rPr lang="zh-CN" altLang="en-US" dirty="0" smtClean="0">
                <a:solidFill>
                  <a:srgbClr val="FF0000"/>
                </a:solidFill>
              </a:rPr>
              <a:t>和</a:t>
            </a:r>
            <a:r>
              <a:rPr lang="en-US" altLang="zh-CN" dirty="0" smtClean="0">
                <a:solidFill>
                  <a:srgbClr val="FF0000"/>
                </a:solidFill>
              </a:rPr>
              <a:t>q</a:t>
            </a:r>
            <a:r>
              <a:rPr lang="zh-CN" altLang="en-US" dirty="0" smtClean="0">
                <a:solidFill>
                  <a:srgbClr val="FF0000"/>
                </a:solidFill>
              </a:rPr>
              <a:t>大小不能太接近</a:t>
            </a:r>
            <a:endParaRPr lang="en-US" altLang="zh-CN" dirty="0" smtClean="0">
              <a:solidFill>
                <a:srgbClr val="FF0000"/>
              </a:solidFill>
            </a:endParaRPr>
          </a:p>
          <a:p>
            <a:pPr lvl="1"/>
            <a:r>
              <a:rPr lang="zh-CN" altLang="en-US" dirty="0" smtClean="0"/>
              <a:t>否则</a:t>
            </a:r>
            <a:r>
              <a:rPr lang="en-US" altLang="zh-CN" dirty="0" smtClean="0"/>
              <a:t>p</a:t>
            </a:r>
            <a:r>
              <a:rPr lang="zh-CN" altLang="en-US" dirty="0" smtClean="0"/>
              <a:t>和</a:t>
            </a:r>
            <a:r>
              <a:rPr lang="en-US" altLang="zh-CN" dirty="0" smtClean="0"/>
              <a:t>q</a:t>
            </a:r>
            <a:r>
              <a:rPr lang="zh-CN" altLang="en-US" dirty="0" smtClean="0"/>
              <a:t>接近</a:t>
            </a:r>
            <a:r>
              <a:rPr lang="en-US" altLang="zh-CN" dirty="0" smtClean="0"/>
              <a:t>n</a:t>
            </a:r>
            <a:r>
              <a:rPr lang="en-US" altLang="zh-CN" baseline="30000" dirty="0" smtClean="0"/>
              <a:t>1/2</a:t>
            </a:r>
            <a:r>
              <a:rPr lang="zh-CN" altLang="en-US" dirty="0" smtClean="0"/>
              <a:t>，容易被穷举攻击</a:t>
            </a:r>
            <a:endParaRPr lang="en-US" altLang="zh-CN" dirty="0" smtClean="0"/>
          </a:p>
          <a:p>
            <a:pPr lvl="1"/>
            <a:r>
              <a:rPr lang="zh-CN" altLang="en-US" dirty="0" smtClean="0"/>
              <a:t>选择</a:t>
            </a:r>
            <a:r>
              <a:rPr lang="en-US" altLang="zh-CN" dirty="0" smtClean="0"/>
              <a:t>p</a:t>
            </a:r>
            <a:r>
              <a:rPr lang="zh-CN" altLang="en-US" dirty="0" smtClean="0"/>
              <a:t>和</a:t>
            </a:r>
            <a:r>
              <a:rPr lang="en-US" altLang="zh-CN" dirty="0" smtClean="0"/>
              <a:t>q</a:t>
            </a:r>
            <a:r>
              <a:rPr lang="zh-CN" altLang="en-US" dirty="0" smtClean="0"/>
              <a:t>在长度上有几个比特差异是可行的</a:t>
            </a:r>
            <a:endParaRPr lang="en-US" altLang="zh-CN" dirty="0" smtClean="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89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4622060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公钥密码体制的主要应用</a:t>
            </a:r>
            <a:endParaRPr lang="zh-CN" altLang="en-US" dirty="0"/>
          </a:p>
        </p:txBody>
      </p:sp>
      <p:sp>
        <p:nvSpPr>
          <p:cNvPr id="3" name="内容占位符 2"/>
          <p:cNvSpPr>
            <a:spLocks noGrp="1"/>
          </p:cNvSpPr>
          <p:nvPr>
            <p:ph idx="1"/>
          </p:nvPr>
        </p:nvSpPr>
        <p:spPr/>
        <p:txBody>
          <a:bodyPr>
            <a:normAutofit/>
          </a:bodyPr>
          <a:lstStyle/>
          <a:p>
            <a:r>
              <a:rPr lang="zh-CN" altLang="en-US" sz="2400" dirty="0" smtClean="0">
                <a:solidFill>
                  <a:srgbClr val="FF0000"/>
                </a:solidFill>
              </a:rPr>
              <a:t>保密：</a:t>
            </a:r>
            <a:r>
              <a:rPr lang="en-US" altLang="zh-CN" sz="2400" i="1" dirty="0" smtClean="0"/>
              <a:t>Alice</a:t>
            </a:r>
            <a:r>
              <a:rPr lang="zh-CN" altLang="en-US" sz="2400" i="1" dirty="0" smtClean="0"/>
              <a:t>要发消息给</a:t>
            </a:r>
            <a:r>
              <a:rPr lang="en-US" altLang="zh-CN" sz="2400" i="1" dirty="0" smtClean="0"/>
              <a:t>Bob</a:t>
            </a:r>
            <a:endParaRPr lang="en-US" altLang="zh-CN" i="1" dirty="0" smtClean="0">
              <a:solidFill>
                <a:srgbClr val="FF0000"/>
              </a:solidFill>
            </a:endParaRPr>
          </a:p>
          <a:p>
            <a:pPr lvl="1"/>
            <a:r>
              <a:rPr lang="en-US" altLang="zh-CN" sz="2000" dirty="0" smtClean="0"/>
              <a:t>Alice</a:t>
            </a:r>
            <a:r>
              <a:rPr lang="zh-CN" altLang="en-US" sz="2000" dirty="0" smtClean="0"/>
              <a:t>用</a:t>
            </a:r>
            <a:r>
              <a:rPr lang="en-US" altLang="zh-CN" sz="2000" dirty="0" smtClean="0"/>
              <a:t>Bob</a:t>
            </a:r>
            <a:r>
              <a:rPr lang="zh-CN" altLang="en-US" sz="2000" dirty="0" smtClean="0"/>
              <a:t>的公钥对消息加密</a:t>
            </a:r>
            <a:r>
              <a:rPr lang="en-US" altLang="zh-CN" sz="2000" dirty="0" smtClean="0"/>
              <a:t>C=</a:t>
            </a:r>
            <a:r>
              <a:rPr lang="en-US" altLang="zh-CN" sz="2000" dirty="0" err="1" smtClean="0"/>
              <a:t>PU</a:t>
            </a:r>
            <a:r>
              <a:rPr lang="en-US" altLang="zh-CN" sz="2000" baseline="-25000" dirty="0" err="1" smtClean="0"/>
              <a:t>b</a:t>
            </a:r>
            <a:r>
              <a:rPr lang="en-US" altLang="zh-CN" sz="2000" dirty="0" smtClean="0"/>
              <a:t>(m)</a:t>
            </a:r>
            <a:endParaRPr lang="zh-CN" altLang="en-US" sz="2000" dirty="0" smtClean="0"/>
          </a:p>
          <a:p>
            <a:pPr lvl="1"/>
            <a:r>
              <a:rPr lang="en-US" altLang="zh-CN" sz="2000" dirty="0" smtClean="0"/>
              <a:t>Bob</a:t>
            </a:r>
            <a:r>
              <a:rPr lang="zh-CN" altLang="en-US" sz="2000" dirty="0" smtClean="0"/>
              <a:t>收到消息后，用其私钥对消息解密</a:t>
            </a:r>
            <a:r>
              <a:rPr lang="en-US" altLang="zh-CN" sz="2000" dirty="0" smtClean="0"/>
              <a:t>M=</a:t>
            </a:r>
            <a:r>
              <a:rPr lang="en-US" altLang="zh-CN" sz="2000" dirty="0" err="1" smtClean="0"/>
              <a:t>PR</a:t>
            </a:r>
            <a:r>
              <a:rPr lang="en-US" altLang="zh-CN" sz="2000" baseline="-25000" dirty="0" err="1" smtClean="0"/>
              <a:t>b</a:t>
            </a:r>
            <a:r>
              <a:rPr lang="en-US" altLang="zh-CN" sz="2000" dirty="0" smtClean="0"/>
              <a:t>(C)</a:t>
            </a:r>
          </a:p>
          <a:p>
            <a:pPr lvl="1"/>
            <a:r>
              <a:rPr lang="zh-CN" altLang="en-US" sz="2000" dirty="0" smtClean="0"/>
              <a:t>只有</a:t>
            </a:r>
            <a:r>
              <a:rPr lang="en-US" altLang="zh-CN" sz="2000" dirty="0" smtClean="0"/>
              <a:t>Bob</a:t>
            </a:r>
            <a:r>
              <a:rPr lang="zh-CN" altLang="en-US" sz="2000" dirty="0" smtClean="0"/>
              <a:t>知道自身的私钥，其他接收者均不能解密消息</a:t>
            </a:r>
          </a:p>
        </p:txBody>
      </p:sp>
      <p:pic>
        <p:nvPicPr>
          <p:cNvPr id="8" name="Picture 2"/>
          <p:cNvPicPr>
            <a:picLocks noChangeAspect="1" noChangeArrowheads="1"/>
          </p:cNvPicPr>
          <p:nvPr/>
        </p:nvPicPr>
        <p:blipFill>
          <a:blip r:embed="rId2" cstate="print"/>
          <a:srcRect/>
          <a:stretch>
            <a:fillRect/>
          </a:stretch>
        </p:blipFill>
        <p:spPr bwMode="auto">
          <a:xfrm>
            <a:off x="1979712" y="2996952"/>
            <a:ext cx="5112568" cy="2969308"/>
          </a:xfrm>
          <a:prstGeom prst="rect">
            <a:avLst/>
          </a:prstGeom>
          <a:noFill/>
          <a:ln>
            <a:noFill/>
          </a:ln>
        </p:spPr>
      </p:pic>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a:t>2</a:t>
            </a:r>
            <a:r>
              <a:rPr lang="en-US" altLang="zh-CN" sz="1000" dirty="0" smtClean="0"/>
              <a:t>. </a:t>
            </a:r>
            <a:r>
              <a:rPr lang="zh-CN" altLang="zh-CN" sz="1000" dirty="0" smtClean="0">
                <a:latin typeface="楷体" pitchFamily="49" charset="-122"/>
                <a:ea typeface="楷体" pitchFamily="49" charset="-122"/>
              </a:rPr>
              <a:t>若干</a:t>
            </a:r>
            <a:r>
              <a:rPr lang="zh-CN" altLang="zh-CN" sz="1000" dirty="0">
                <a:latin typeface="楷体" pitchFamily="49" charset="-122"/>
                <a:ea typeface="楷体" pitchFamily="49" charset="-122"/>
              </a:rPr>
              <a:t>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3.</a:t>
            </a:r>
            <a:r>
              <a:rPr lang="en-US" altLang="zh-CN" sz="1000" dirty="0">
                <a:latin typeface="楷体" pitchFamily="49" charset="-122"/>
                <a:ea typeface="楷体" pitchFamily="49" charset="-122"/>
              </a:rPr>
              <a:t> RSA</a:t>
            </a:r>
            <a:r>
              <a:rPr lang="zh-CN" altLang="zh-CN" sz="1000" dirty="0">
                <a:latin typeface="楷体" pitchFamily="49" charset="-122"/>
                <a:ea typeface="楷体" pitchFamily="49" charset="-122"/>
              </a:rPr>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91900515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solidFill>
                  <a:srgbClr val="FF0000"/>
                </a:solidFill>
              </a:rPr>
              <a:t>(p-1)</a:t>
            </a:r>
            <a:r>
              <a:rPr lang="zh-CN" altLang="en-US" dirty="0">
                <a:solidFill>
                  <a:srgbClr val="FF0000"/>
                </a:solidFill>
              </a:rPr>
              <a:t>和</a:t>
            </a:r>
            <a:r>
              <a:rPr lang="en-US" altLang="zh-CN" dirty="0">
                <a:solidFill>
                  <a:srgbClr val="FF0000"/>
                </a:solidFill>
              </a:rPr>
              <a:t>(q-1)</a:t>
            </a:r>
            <a:r>
              <a:rPr lang="zh-CN" altLang="en-US" dirty="0">
                <a:solidFill>
                  <a:srgbClr val="FF0000"/>
                </a:solidFill>
              </a:rPr>
              <a:t>都应有一个不相等的大素因子</a:t>
            </a:r>
            <a:endParaRPr lang="en-US" altLang="zh-CN" dirty="0">
              <a:solidFill>
                <a:srgbClr val="FF0000"/>
              </a:solidFill>
            </a:endParaRPr>
          </a:p>
          <a:p>
            <a:pPr lvl="1"/>
            <a:r>
              <a:rPr lang="zh-CN" altLang="en-US" dirty="0"/>
              <a:t>可能存在基于重复加密的攻击：</a:t>
            </a:r>
            <a:r>
              <a:rPr lang="en-US" altLang="zh-CN" dirty="0" err="1"/>
              <a:t>c</a:t>
            </a:r>
            <a:r>
              <a:rPr lang="en-US" altLang="zh-CN" baseline="30000" dirty="0" err="1"/>
              <a:t>e</a:t>
            </a:r>
            <a:r>
              <a:rPr lang="en-US" altLang="zh-CN" dirty="0"/>
              <a:t>,(</a:t>
            </a:r>
            <a:r>
              <a:rPr lang="en-US" altLang="zh-CN" dirty="0" err="1"/>
              <a:t>c</a:t>
            </a:r>
            <a:r>
              <a:rPr lang="en-US" altLang="zh-CN" baseline="30000" dirty="0" err="1"/>
              <a:t>e</a:t>
            </a:r>
            <a:r>
              <a:rPr lang="en-US" altLang="zh-CN" dirty="0"/>
              <a:t>)</a:t>
            </a:r>
            <a:r>
              <a:rPr lang="en-US" altLang="zh-CN" baseline="30000" dirty="0"/>
              <a:t>e</a:t>
            </a:r>
            <a:r>
              <a:rPr lang="en-US" altLang="zh-CN" dirty="0"/>
              <a:t>,…</a:t>
            </a:r>
          </a:p>
          <a:p>
            <a:pPr marL="936000" lvl="2"/>
            <a:r>
              <a:rPr lang="zh-CN" altLang="en-US" dirty="0"/>
              <a:t>若</a:t>
            </a:r>
            <a:r>
              <a:rPr lang="en-US" altLang="zh-CN" dirty="0" err="1"/>
              <a:t>c</a:t>
            </a:r>
            <a:r>
              <a:rPr lang="en-US" altLang="zh-CN" baseline="30000" dirty="0" err="1"/>
              <a:t>e</a:t>
            </a:r>
            <a:r>
              <a:rPr lang="en-US" altLang="zh-CN" baseline="50000" dirty="0" err="1"/>
              <a:t>t</a:t>
            </a:r>
            <a:r>
              <a:rPr lang="en-US" altLang="zh-CN" dirty="0"/>
              <a:t> ≡ c</a:t>
            </a:r>
            <a:r>
              <a:rPr lang="zh-CN" altLang="en-US" dirty="0"/>
              <a:t> </a:t>
            </a:r>
            <a:r>
              <a:rPr lang="en-US" altLang="zh-CN" dirty="0"/>
              <a:t>(mod n)</a:t>
            </a:r>
            <a:r>
              <a:rPr lang="zh-CN" altLang="en-US" dirty="0"/>
              <a:t>，则</a:t>
            </a:r>
            <a:r>
              <a:rPr lang="en-US" altLang="zh-CN" dirty="0"/>
              <a:t>c</a:t>
            </a:r>
            <a:r>
              <a:rPr lang="en-US" altLang="zh-CN" baseline="30000" dirty="0"/>
              <a:t>e</a:t>
            </a:r>
            <a:r>
              <a:rPr lang="en-US" altLang="zh-CN" baseline="50000" dirty="0"/>
              <a:t>t-1</a:t>
            </a:r>
            <a:r>
              <a:rPr lang="en-US" altLang="zh-CN" dirty="0"/>
              <a:t> ≡ m (mod n)</a:t>
            </a:r>
            <a:r>
              <a:rPr lang="zh-CN" altLang="en-US" dirty="0"/>
              <a:t>，即</a:t>
            </a:r>
            <a:r>
              <a:rPr lang="en-US" altLang="zh-CN" dirty="0"/>
              <a:t>m</a:t>
            </a:r>
            <a:r>
              <a:rPr lang="en-US" altLang="zh-CN" baseline="30000" dirty="0"/>
              <a:t>e</a:t>
            </a:r>
            <a:r>
              <a:rPr lang="en-US" altLang="zh-CN" baseline="50000" dirty="0"/>
              <a:t>t</a:t>
            </a:r>
            <a:r>
              <a:rPr lang="en-US" altLang="zh-CN" baseline="30000" dirty="0"/>
              <a:t>-1</a:t>
            </a:r>
            <a:r>
              <a:rPr lang="en-US" altLang="zh-CN" dirty="0"/>
              <a:t>=m (mod n)</a:t>
            </a:r>
          </a:p>
          <a:p>
            <a:pPr marL="936000" lvl="2"/>
            <a:r>
              <a:rPr lang="zh-CN" altLang="en-US" dirty="0"/>
              <a:t>当</a:t>
            </a:r>
            <a:r>
              <a:rPr lang="en-US" altLang="zh-CN" dirty="0"/>
              <a:t>(p-1)</a:t>
            </a:r>
            <a:r>
              <a:rPr lang="zh-CN" altLang="en-US" dirty="0"/>
              <a:t>和</a:t>
            </a:r>
            <a:r>
              <a:rPr lang="en-US" altLang="zh-CN" dirty="0"/>
              <a:t>(q-1)</a:t>
            </a:r>
            <a:r>
              <a:rPr lang="zh-CN" altLang="en-US" dirty="0"/>
              <a:t>都有一个不相等的大素因子时，这种攻击可以忽略</a:t>
            </a:r>
          </a:p>
          <a:p>
            <a:pPr lvl="1"/>
            <a:endParaRPr lang="en-US" altLang="zh-CN" dirty="0" smtClean="0">
              <a:solidFill>
                <a:srgbClr val="FF0000"/>
              </a:solidFill>
            </a:endParaRPr>
          </a:p>
          <a:p>
            <a:r>
              <a:rPr lang="en-US" altLang="zh-CN" dirty="0" smtClean="0">
                <a:solidFill>
                  <a:srgbClr val="FF0000"/>
                </a:solidFill>
              </a:rPr>
              <a:t>GCD(p-1</a:t>
            </a:r>
            <a:r>
              <a:rPr lang="en-US" altLang="zh-CN" dirty="0">
                <a:solidFill>
                  <a:srgbClr val="FF0000"/>
                </a:solidFill>
              </a:rPr>
              <a:t>, q-1)</a:t>
            </a:r>
            <a:r>
              <a:rPr lang="zh-CN" altLang="en-US" dirty="0">
                <a:solidFill>
                  <a:srgbClr val="FF0000"/>
                </a:solidFill>
              </a:rPr>
              <a:t>应该较小</a:t>
            </a:r>
          </a:p>
          <a:p>
            <a:pPr lvl="1"/>
            <a:endParaRPr lang="en-US" altLang="zh-CN" dirty="0" smtClean="0">
              <a:solidFill>
                <a:srgbClr val="FF0000"/>
              </a:solidFill>
            </a:endParaRPr>
          </a:p>
          <a:p>
            <a:r>
              <a:rPr lang="en-US" altLang="zh-CN" dirty="0" smtClean="0">
                <a:solidFill>
                  <a:srgbClr val="FF0000"/>
                </a:solidFill>
              </a:rPr>
              <a:t>d&gt;n</a:t>
            </a:r>
            <a:r>
              <a:rPr lang="en-US" altLang="zh-CN" baseline="30000" dirty="0" smtClean="0">
                <a:solidFill>
                  <a:srgbClr val="FF0000"/>
                </a:solidFill>
              </a:rPr>
              <a:t>1/4</a:t>
            </a:r>
            <a:endParaRPr lang="en-US" altLang="zh-CN" baseline="30000" dirty="0">
              <a:solidFill>
                <a:srgbClr val="FF0000"/>
              </a:solidFill>
            </a:endParaRPr>
          </a:p>
          <a:p>
            <a:pPr lvl="1"/>
            <a:r>
              <a:rPr lang="zh-CN" altLang="en-US" dirty="0"/>
              <a:t>若</a:t>
            </a:r>
            <a:r>
              <a:rPr lang="en-US" altLang="zh-CN" dirty="0"/>
              <a:t>d&lt;n</a:t>
            </a:r>
            <a:r>
              <a:rPr lang="en-US" altLang="zh-CN" baseline="30000" dirty="0"/>
              <a:t>1/4</a:t>
            </a:r>
            <a:r>
              <a:rPr lang="zh-CN" altLang="en-US" dirty="0"/>
              <a:t>，则可以用</a:t>
            </a:r>
            <a:r>
              <a:rPr lang="en-US" altLang="zh-CN" dirty="0"/>
              <a:t>Wiener</a:t>
            </a:r>
            <a:r>
              <a:rPr lang="zh-CN" altLang="en-US" dirty="0"/>
              <a:t>攻击在多项式时间内分解</a:t>
            </a:r>
            <a:r>
              <a:rPr lang="en-US" altLang="zh-CN" dirty="0"/>
              <a:t>n</a:t>
            </a:r>
          </a:p>
          <a:p>
            <a:pPr marL="936000" lvl="2"/>
            <a:r>
              <a:rPr lang="zh-CN" altLang="en-US" dirty="0"/>
              <a:t>“</a:t>
            </a:r>
            <a:r>
              <a:rPr lang="en-US" altLang="zh-CN" dirty="0"/>
              <a:t>Cryptanalysis of short RSA secret exponents”, 1990</a:t>
            </a:r>
            <a:r>
              <a:rPr lang="en-US" altLang="zh-CN" dirty="0" smtClean="0"/>
              <a:t>.</a:t>
            </a:r>
            <a:endParaRPr lang="zh-CN" altLang="en-US" dirty="0"/>
          </a:p>
        </p:txBody>
      </p:sp>
      <p:sp>
        <p:nvSpPr>
          <p:cNvPr id="5" name="页脚占位符 4"/>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90</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0092050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先</a:t>
            </a:r>
            <a:r>
              <a:rPr lang="zh-CN" altLang="en-US" dirty="0"/>
              <a:t>找出</a:t>
            </a:r>
            <a:r>
              <a:rPr lang="el-GR" altLang="zh-CN" dirty="0"/>
              <a:t>Φ</a:t>
            </a:r>
            <a:r>
              <a:rPr lang="en-US" altLang="zh-CN" dirty="0"/>
              <a:t>(n)</a:t>
            </a:r>
            <a:r>
              <a:rPr lang="zh-CN" altLang="en-US" dirty="0"/>
              <a:t>，</a:t>
            </a:r>
            <a:r>
              <a:rPr lang="zh-CN" altLang="en-US" dirty="0" smtClean="0"/>
              <a:t>再分解</a:t>
            </a:r>
            <a:r>
              <a:rPr lang="en-US" altLang="zh-CN" dirty="0" smtClean="0"/>
              <a:t>n</a:t>
            </a:r>
            <a:endParaRPr lang="en-US" altLang="zh-CN" dirty="0"/>
          </a:p>
          <a:p>
            <a:pPr lvl="1"/>
            <a:r>
              <a:rPr lang="en-US" altLang="zh-CN" dirty="0" smtClean="0"/>
              <a:t>p</a:t>
            </a:r>
            <a:r>
              <a:rPr lang="zh-CN" altLang="en-US" dirty="0"/>
              <a:t>和</a:t>
            </a:r>
            <a:r>
              <a:rPr lang="en-US" altLang="zh-CN" dirty="0"/>
              <a:t>q</a:t>
            </a:r>
            <a:r>
              <a:rPr lang="zh-CN" altLang="en-US" dirty="0" smtClean="0"/>
              <a:t>是方程</a:t>
            </a:r>
            <a:r>
              <a:rPr lang="en-US" altLang="zh-CN" dirty="0" smtClean="0"/>
              <a:t>x</a:t>
            </a:r>
            <a:r>
              <a:rPr lang="en-US" altLang="zh-CN" baseline="30000" dirty="0" smtClean="0"/>
              <a:t>2</a:t>
            </a:r>
            <a:r>
              <a:rPr lang="en-US" altLang="zh-CN" dirty="0" smtClean="0"/>
              <a:t>-(</a:t>
            </a:r>
            <a:r>
              <a:rPr lang="en-US" altLang="zh-CN" dirty="0" err="1"/>
              <a:t>p+q</a:t>
            </a:r>
            <a:r>
              <a:rPr lang="en-US" altLang="zh-CN" dirty="0"/>
              <a:t>)</a:t>
            </a:r>
            <a:r>
              <a:rPr lang="en-US" altLang="zh-CN" dirty="0" err="1"/>
              <a:t>x+pq</a:t>
            </a:r>
            <a:r>
              <a:rPr lang="en-US" altLang="zh-CN" dirty="0"/>
              <a:t>=0</a:t>
            </a:r>
            <a:r>
              <a:rPr lang="zh-CN" altLang="en-US" dirty="0" smtClean="0"/>
              <a:t>的根</a:t>
            </a:r>
            <a:endParaRPr lang="en-US" altLang="zh-CN" dirty="0"/>
          </a:p>
          <a:p>
            <a:pPr lvl="1"/>
            <a:endParaRPr lang="en-US" altLang="zh-CN" dirty="0" smtClean="0"/>
          </a:p>
          <a:p>
            <a:pPr lvl="1"/>
            <a:r>
              <a:rPr lang="en-US" altLang="zh-CN" dirty="0" err="1" smtClean="0"/>
              <a:t>pq</a:t>
            </a:r>
            <a:r>
              <a:rPr lang="en-US" altLang="zh-CN" dirty="0" smtClean="0"/>
              <a:t>=n</a:t>
            </a:r>
          </a:p>
          <a:p>
            <a:pPr lvl="1"/>
            <a:r>
              <a:rPr lang="zh-CN" altLang="en-US" dirty="0"/>
              <a:t>若找到</a:t>
            </a:r>
            <a:r>
              <a:rPr lang="el-GR" altLang="zh-CN" dirty="0">
                <a:latin typeface="Times New Roman"/>
                <a:ea typeface="Arial Unicode MS" pitchFamily="34" charset="-122"/>
                <a:cs typeface="Times New Roman"/>
              </a:rPr>
              <a:t>Φ</a:t>
            </a:r>
            <a:r>
              <a:rPr lang="en-US" altLang="zh-CN" dirty="0">
                <a:ea typeface="Arial Unicode MS" pitchFamily="34" charset="-122"/>
                <a:cs typeface="Arial Unicode MS" pitchFamily="34" charset="-122"/>
              </a:rPr>
              <a:t>(n)</a:t>
            </a:r>
            <a:r>
              <a:rPr lang="zh-CN" altLang="en-US" dirty="0" smtClean="0"/>
              <a:t>，</a:t>
            </a:r>
            <a:r>
              <a:rPr lang="el-GR" altLang="zh-CN" dirty="0" smtClean="0">
                <a:latin typeface="Times New Roman"/>
                <a:ea typeface="Arial Unicode MS" pitchFamily="34" charset="-122"/>
                <a:cs typeface="Times New Roman"/>
              </a:rPr>
              <a:t>Φ</a:t>
            </a:r>
            <a:r>
              <a:rPr lang="en-US" altLang="zh-CN" dirty="0">
                <a:ea typeface="Arial Unicode MS" pitchFamily="34" charset="-122"/>
                <a:cs typeface="Arial Unicode MS" pitchFamily="34" charset="-122"/>
              </a:rPr>
              <a:t>(n</a:t>
            </a:r>
            <a:r>
              <a:rPr lang="en-US" altLang="zh-CN" dirty="0" smtClean="0">
                <a:ea typeface="Arial Unicode MS" pitchFamily="34" charset="-122"/>
                <a:cs typeface="Arial Unicode MS" pitchFamily="34" charset="-122"/>
              </a:rPr>
              <a:t>)=(p-1)(q-1)=n-(</a:t>
            </a:r>
            <a:r>
              <a:rPr lang="en-US" altLang="zh-CN" dirty="0" err="1" smtClean="0">
                <a:ea typeface="Arial Unicode MS" pitchFamily="34" charset="-122"/>
                <a:cs typeface="Arial Unicode MS" pitchFamily="34" charset="-122"/>
              </a:rPr>
              <a:t>p+q</a:t>
            </a:r>
            <a:r>
              <a:rPr lang="en-US" altLang="zh-CN" dirty="0" smtClean="0">
                <a:ea typeface="Arial Unicode MS" pitchFamily="34" charset="-122"/>
                <a:cs typeface="Arial Unicode MS" pitchFamily="34" charset="-122"/>
              </a:rPr>
              <a:t>)+1</a:t>
            </a:r>
          </a:p>
          <a:p>
            <a:pPr lvl="1"/>
            <a:endParaRPr lang="en-US" altLang="zh-CN" dirty="0" smtClean="0">
              <a:ea typeface="Arial Unicode MS" pitchFamily="34" charset="-122"/>
              <a:cs typeface="Arial Unicode MS" pitchFamily="34" charset="-122"/>
            </a:endParaRPr>
          </a:p>
          <a:p>
            <a:pPr lvl="1"/>
            <a:r>
              <a:rPr lang="zh-CN" altLang="en-US" dirty="0"/>
              <a:t>则方程为</a:t>
            </a:r>
            <a:r>
              <a:rPr lang="en-US" altLang="zh-CN" dirty="0" smtClean="0"/>
              <a:t>x</a:t>
            </a:r>
            <a:r>
              <a:rPr lang="en-US" altLang="zh-CN" baseline="30000" dirty="0" smtClean="0"/>
              <a:t>2</a:t>
            </a:r>
            <a:r>
              <a:rPr lang="en-US" altLang="zh-CN" dirty="0" smtClean="0"/>
              <a:t>-[</a:t>
            </a:r>
            <a:r>
              <a:rPr lang="en-US" altLang="zh-CN" dirty="0"/>
              <a:t>n-</a:t>
            </a:r>
            <a:r>
              <a:rPr lang="el-GR" altLang="zh-CN" dirty="0"/>
              <a:t>Φ</a:t>
            </a:r>
            <a:r>
              <a:rPr lang="en-US" altLang="zh-CN" dirty="0"/>
              <a:t>(n)+1]</a:t>
            </a:r>
            <a:r>
              <a:rPr lang="en-US" altLang="zh-CN" dirty="0" err="1"/>
              <a:t>x+n</a:t>
            </a:r>
            <a:r>
              <a:rPr lang="en-US" altLang="zh-CN" dirty="0"/>
              <a:t>=0</a:t>
            </a:r>
          </a:p>
          <a:p>
            <a:pPr marL="0" indent="0">
              <a:buNone/>
            </a:pP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3612317927"/>
              </p:ext>
            </p:extLst>
          </p:nvPr>
        </p:nvGraphicFramePr>
        <p:xfrm>
          <a:off x="2166938" y="4724400"/>
          <a:ext cx="5324475" cy="1008063"/>
        </p:xfrm>
        <a:graphic>
          <a:graphicData uri="http://schemas.openxmlformats.org/presentationml/2006/ole">
            <mc:AlternateContent xmlns:mc="http://schemas.openxmlformats.org/markup-compatibility/2006">
              <mc:Choice xmlns:v="urn:schemas-microsoft-com:vml" Requires="v">
                <p:oleObj spid="_x0000_s7476" name="Equation" r:id="rId3" imgW="2145960" imgH="406080" progId="Equation.DSMT4">
                  <p:embed/>
                </p:oleObj>
              </mc:Choice>
              <mc:Fallback>
                <p:oleObj name="Equation" r:id="rId3" imgW="2145960" imgH="406080" progId="Equation.DSMT4">
                  <p:embed/>
                  <p:pic>
                    <p:nvPicPr>
                      <p:cNvPr id="0" name=""/>
                      <p:cNvPicPr/>
                      <p:nvPr/>
                    </p:nvPicPr>
                    <p:blipFill>
                      <a:blip r:embed="rId4"/>
                      <a:stretch>
                        <a:fillRect/>
                      </a:stretch>
                    </p:blipFill>
                    <p:spPr>
                      <a:xfrm>
                        <a:off x="2166938" y="4724400"/>
                        <a:ext cx="5324475" cy="1008063"/>
                      </a:xfrm>
                      <a:prstGeom prst="rect">
                        <a:avLst/>
                      </a:prstGeom>
                    </p:spPr>
                  </p:pic>
                </p:oleObj>
              </mc:Fallback>
            </mc:AlternateContent>
          </a:graphicData>
        </a:graphic>
      </p:graphicFrame>
      <p:sp>
        <p:nvSpPr>
          <p:cNvPr id="6" name="页脚占位符 5"/>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7" name="灯片编号占位符 6"/>
          <p:cNvSpPr>
            <a:spLocks noGrp="1"/>
          </p:cNvSpPr>
          <p:nvPr>
            <p:ph type="sldNum" sz="quarter" idx="10"/>
          </p:nvPr>
        </p:nvSpPr>
        <p:spPr/>
        <p:txBody>
          <a:bodyPr/>
          <a:lstStyle/>
          <a:p>
            <a:pPr>
              <a:defRPr/>
            </a:pPr>
            <a:fld id="{17B7F836-6F9F-42A8-9450-B93EA774C316}" type="slidenum">
              <a:rPr lang="zh-CN" altLang="en-US" smtClean="0"/>
              <a:pPr>
                <a:defRPr/>
              </a:pPr>
              <a:t>91</a:t>
            </a:fld>
            <a:endParaRPr lang="en-US" altLang="zh-CN" dirty="0"/>
          </a:p>
        </p:txBody>
      </p:sp>
      <p:sp>
        <p:nvSpPr>
          <p:cNvPr id="8" name="流程图: 可选过程 7">
            <a:hlinkClick r:id="rId5"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6"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7"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1" name="流程图: 可选过程 10">
            <a:hlinkClick r:id="rId8"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9"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6276923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计时攻击</a:t>
            </a:r>
            <a:endParaRPr lang="zh-CN" altLang="en-US" dirty="0"/>
          </a:p>
        </p:txBody>
      </p:sp>
      <p:sp>
        <p:nvSpPr>
          <p:cNvPr id="3" name="内容占位符 2"/>
          <p:cNvSpPr>
            <a:spLocks noGrp="1"/>
          </p:cNvSpPr>
          <p:nvPr>
            <p:ph idx="1"/>
          </p:nvPr>
        </p:nvSpPr>
        <p:spPr/>
        <p:txBody>
          <a:bodyPr>
            <a:noAutofit/>
          </a:bodyPr>
          <a:lstStyle/>
          <a:p>
            <a:r>
              <a:rPr lang="zh-CN" altLang="en-US" sz="2400" dirty="0" smtClean="0"/>
              <a:t>计时攻击</a:t>
            </a:r>
          </a:p>
          <a:p>
            <a:pPr lvl="1"/>
            <a:r>
              <a:rPr lang="zh-CN" altLang="en-US" sz="2000" dirty="0" smtClean="0"/>
              <a:t>类似通过观察转动老式电话拨号盘的时间长短来猜测密码</a:t>
            </a:r>
          </a:p>
          <a:p>
            <a:endParaRPr lang="en-US" altLang="zh-CN" sz="2400" dirty="0" smtClean="0"/>
          </a:p>
          <a:p>
            <a:r>
              <a:rPr lang="zh-CN" altLang="en-US" sz="2400" dirty="0" smtClean="0"/>
              <a:t>可能的解决办法</a:t>
            </a:r>
          </a:p>
          <a:p>
            <a:pPr lvl="1"/>
            <a:r>
              <a:rPr lang="zh-CN" altLang="en-US" sz="2000" dirty="0" smtClean="0"/>
              <a:t>不变的幂运行时间，可能会降低性能</a:t>
            </a:r>
          </a:p>
          <a:p>
            <a:pPr lvl="1"/>
            <a:r>
              <a:rPr lang="zh-CN" altLang="en-US" sz="2000" dirty="0" smtClean="0"/>
              <a:t>在求幂运算中加入随机延时</a:t>
            </a:r>
          </a:p>
          <a:p>
            <a:pPr lvl="1"/>
            <a:r>
              <a:rPr lang="zh-CN" altLang="en-US" sz="2000" dirty="0" smtClean="0"/>
              <a:t>隐蔽：在执行幂运算之前先将密文乘上一个随机数</a:t>
            </a:r>
          </a:p>
          <a:p>
            <a:endParaRPr lang="en-US" altLang="zh-CN" sz="2400" dirty="0" smtClean="0"/>
          </a:p>
          <a:p>
            <a:r>
              <a:rPr lang="en-US" altLang="zh-CN" sz="2400" dirty="0" smtClean="0"/>
              <a:t>RSA</a:t>
            </a:r>
            <a:r>
              <a:rPr lang="zh-CN" altLang="en-US" sz="2400" dirty="0" smtClean="0"/>
              <a:t>数据安全公司在产品中实现</a:t>
            </a:r>
            <a:r>
              <a:rPr lang="en-US" altLang="zh-CN" sz="2400" dirty="0" smtClean="0"/>
              <a:t>M=</a:t>
            </a:r>
            <a:r>
              <a:rPr lang="en-US" altLang="zh-CN" sz="2400" dirty="0" err="1" smtClean="0"/>
              <a:t>C</a:t>
            </a:r>
            <a:r>
              <a:rPr lang="en-US" altLang="zh-CN" sz="2400" baseline="30000" dirty="0" err="1" smtClean="0"/>
              <a:t>d</a:t>
            </a:r>
            <a:r>
              <a:rPr lang="en-US" altLang="zh-CN" sz="2400" dirty="0" smtClean="0"/>
              <a:t> mod n</a:t>
            </a:r>
            <a:r>
              <a:rPr lang="zh-CN" altLang="en-US" sz="2400" dirty="0" smtClean="0"/>
              <a:t>的过程：</a:t>
            </a:r>
          </a:p>
          <a:p>
            <a:pPr marL="914400" lvl="1" indent="-457200">
              <a:buFont typeface="+mj-lt"/>
              <a:buAutoNum type="alphaLcParenR"/>
            </a:pPr>
            <a:r>
              <a:rPr lang="zh-CN" altLang="en-US" sz="2000" dirty="0" smtClean="0"/>
              <a:t>产生</a:t>
            </a:r>
            <a:r>
              <a:rPr lang="en-US" altLang="zh-CN" sz="2000" dirty="0" smtClean="0"/>
              <a:t>0</a:t>
            </a:r>
            <a:r>
              <a:rPr lang="zh-CN" altLang="en-US" sz="2000" dirty="0" smtClean="0"/>
              <a:t>～</a:t>
            </a:r>
            <a:r>
              <a:rPr lang="en-US" altLang="zh-CN" sz="2000" dirty="0" smtClean="0"/>
              <a:t>n-1</a:t>
            </a:r>
            <a:r>
              <a:rPr lang="zh-CN" altLang="en-US" sz="2000" dirty="0" smtClean="0"/>
              <a:t>之间的秘密随机数</a:t>
            </a:r>
            <a:r>
              <a:rPr lang="en-US" altLang="zh-CN" sz="2000" dirty="0" smtClean="0"/>
              <a:t>r</a:t>
            </a:r>
          </a:p>
          <a:p>
            <a:pPr marL="914400" lvl="1" indent="-457200">
              <a:buFont typeface="+mj-lt"/>
              <a:buAutoNum type="alphaLcParenR"/>
            </a:pPr>
            <a:r>
              <a:rPr lang="zh-CN" altLang="en-US" sz="2000" dirty="0" smtClean="0"/>
              <a:t>计算</a:t>
            </a:r>
            <a:r>
              <a:rPr lang="en-US" altLang="zh-CN" sz="2000" dirty="0" smtClean="0"/>
              <a:t>C'=C×(r</a:t>
            </a:r>
            <a:r>
              <a:rPr lang="en-US" altLang="zh-CN" sz="2000" baseline="30000" dirty="0" smtClean="0"/>
              <a:t>e</a:t>
            </a:r>
            <a:r>
              <a:rPr lang="en-US" altLang="zh-CN" sz="2000" dirty="0" smtClean="0"/>
              <a:t>) mod n, e</a:t>
            </a:r>
            <a:r>
              <a:rPr lang="zh-CN" altLang="en-US" sz="2000" dirty="0" smtClean="0"/>
              <a:t>是公开的指数</a:t>
            </a:r>
          </a:p>
          <a:p>
            <a:pPr marL="914400" lvl="1" indent="-457200">
              <a:buFont typeface="+mj-lt"/>
              <a:buAutoNum type="alphaLcParenR"/>
            </a:pPr>
            <a:r>
              <a:rPr lang="zh-CN" altLang="en-US" sz="2000" dirty="0" smtClean="0"/>
              <a:t>计算</a:t>
            </a:r>
            <a:r>
              <a:rPr lang="en-US" altLang="zh-CN" sz="2000" dirty="0" smtClean="0"/>
              <a:t>M'=(C')</a:t>
            </a:r>
            <a:r>
              <a:rPr lang="en-US" altLang="zh-CN" sz="2000" baseline="30000" dirty="0" smtClean="0"/>
              <a:t>d</a:t>
            </a:r>
            <a:r>
              <a:rPr lang="en-US" altLang="zh-CN" sz="2000" dirty="0" smtClean="0"/>
              <a:t> mod n</a:t>
            </a:r>
          </a:p>
          <a:p>
            <a:pPr marL="914400" lvl="1" indent="-457200">
              <a:buFont typeface="+mj-lt"/>
              <a:buAutoNum type="alphaLcParenR"/>
            </a:pPr>
            <a:r>
              <a:rPr lang="zh-CN" altLang="en-US" sz="2000" dirty="0" smtClean="0"/>
              <a:t>计算</a:t>
            </a:r>
            <a:r>
              <a:rPr lang="en-US" altLang="zh-CN" sz="2000" dirty="0" smtClean="0"/>
              <a:t>M=M'r</a:t>
            </a:r>
            <a:r>
              <a:rPr lang="en-US" altLang="zh-CN" sz="2000" baseline="30000" dirty="0" smtClean="0"/>
              <a:t>-1</a:t>
            </a:r>
            <a:r>
              <a:rPr lang="en-US" altLang="zh-CN" sz="2000" dirty="0" smtClean="0"/>
              <a:t> mod n, </a:t>
            </a:r>
            <a:r>
              <a:rPr lang="zh-CN" altLang="en-US" sz="2000" dirty="0" smtClean="0"/>
              <a:t>其中</a:t>
            </a:r>
            <a:r>
              <a:rPr lang="en-US" altLang="zh-CN" sz="2000" dirty="0" smtClean="0"/>
              <a:t>r</a:t>
            </a:r>
            <a:r>
              <a:rPr lang="en-US" altLang="zh-CN" sz="2000" baseline="30000" dirty="0" smtClean="0"/>
              <a:t>-1</a:t>
            </a:r>
            <a:r>
              <a:rPr lang="zh-CN" altLang="en-US" sz="2000" dirty="0" smtClean="0"/>
              <a:t>是</a:t>
            </a:r>
            <a:r>
              <a:rPr lang="en-US" altLang="zh-CN" sz="2000" dirty="0" smtClean="0"/>
              <a:t>r</a:t>
            </a:r>
            <a:r>
              <a:rPr lang="zh-CN" altLang="en-US" sz="2000" dirty="0" smtClean="0"/>
              <a:t>模</a:t>
            </a:r>
            <a:r>
              <a:rPr lang="en-US" altLang="zh-CN" sz="2000" dirty="0" smtClean="0"/>
              <a:t>n</a:t>
            </a:r>
            <a:r>
              <a:rPr lang="zh-CN" altLang="en-US" sz="2000" dirty="0" smtClean="0"/>
              <a:t>的乘法逆元</a:t>
            </a:r>
          </a:p>
          <a:p>
            <a:endParaRPr lang="zh-CN" altLang="en-US" sz="24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92</a:t>
            </a:fld>
            <a:endParaRPr lang="en-US" altLang="zh-CN" dirty="0"/>
          </a:p>
        </p:txBody>
      </p:sp>
      <p:pic>
        <p:nvPicPr>
          <p:cNvPr id="16386" name="Picture 2" descr="http://ts1.cn.mm.bing.net/th?id=I4905699349300500&amp;pid=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304" y="2132856"/>
            <a:ext cx="1396073" cy="1368152"/>
          </a:xfrm>
          <a:prstGeom prst="rect">
            <a:avLst/>
          </a:prstGeom>
          <a:noFill/>
          <a:extLst>
            <a:ext uri="{909E8E84-426E-40DD-AFC4-6F175D3DCCD1}">
              <a14:hiddenFill xmlns:a14="http://schemas.microsoft.com/office/drawing/2010/main">
                <a:solidFill>
                  <a:srgbClr val="FFFFFF"/>
                </a:solidFill>
              </a14:hiddenFill>
            </a:ext>
          </a:extLst>
        </p:spPr>
      </p:pic>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1892221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选择密文攻击</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对</a:t>
            </a:r>
            <a:r>
              <a:rPr lang="en-US" altLang="zh-CN" sz="2400" dirty="0" smtClean="0"/>
              <a:t>RSA</a:t>
            </a:r>
            <a:r>
              <a:rPr lang="zh-CN" altLang="en-US" sz="2400" dirty="0" smtClean="0"/>
              <a:t>算法，有</a:t>
            </a:r>
            <a:r>
              <a:rPr lang="en-US" altLang="zh-CN" sz="2400" dirty="0" smtClean="0"/>
              <a:t>E</a:t>
            </a:r>
            <a:r>
              <a:rPr lang="en-US" altLang="zh-CN" sz="2400" baseline="-25000" dirty="0" smtClean="0"/>
              <a:t>PU</a:t>
            </a:r>
            <a:r>
              <a:rPr lang="en-US" altLang="zh-CN" sz="2400" dirty="0" smtClean="0"/>
              <a:t>(M</a:t>
            </a:r>
            <a:r>
              <a:rPr lang="en-US" altLang="zh-CN" sz="2400" baseline="-25000" dirty="0" smtClean="0"/>
              <a:t>1</a:t>
            </a:r>
            <a:r>
              <a:rPr lang="en-US" altLang="zh-CN" sz="2400" dirty="0" smtClean="0"/>
              <a:t>)×E</a:t>
            </a:r>
            <a:r>
              <a:rPr lang="en-US" altLang="zh-CN" sz="2400" baseline="-25000" dirty="0" smtClean="0"/>
              <a:t>PU</a:t>
            </a:r>
            <a:r>
              <a:rPr lang="en-US" altLang="zh-CN" sz="2400" dirty="0" smtClean="0"/>
              <a:t>(M</a:t>
            </a:r>
            <a:r>
              <a:rPr lang="en-US" altLang="zh-CN" sz="2400" baseline="-25000" dirty="0" smtClean="0"/>
              <a:t>2</a:t>
            </a:r>
            <a:r>
              <a:rPr lang="en-US" altLang="zh-CN" sz="2400" dirty="0" smtClean="0"/>
              <a:t>)=E</a:t>
            </a:r>
            <a:r>
              <a:rPr lang="en-US" altLang="zh-CN" sz="2400" baseline="-25000" dirty="0" smtClean="0"/>
              <a:t>PU</a:t>
            </a:r>
            <a:r>
              <a:rPr lang="en-US" altLang="zh-CN" sz="2400" dirty="0" smtClean="0"/>
              <a:t>(M</a:t>
            </a:r>
            <a:r>
              <a:rPr lang="en-US" altLang="zh-CN" sz="2400" baseline="-25000" dirty="0" smtClean="0"/>
              <a:t>1</a:t>
            </a:r>
            <a:r>
              <a:rPr lang="en-US" altLang="zh-CN" sz="2400" dirty="0" smtClean="0"/>
              <a:t>×M</a:t>
            </a:r>
            <a:r>
              <a:rPr lang="en-US" altLang="zh-CN" sz="2400" baseline="-25000" dirty="0" smtClean="0"/>
              <a:t>2</a:t>
            </a:r>
            <a:r>
              <a:rPr lang="en-US" altLang="zh-CN" sz="2400" dirty="0" smtClean="0"/>
              <a:t>)</a:t>
            </a:r>
          </a:p>
          <a:p>
            <a:r>
              <a:rPr lang="zh-CN" altLang="en-US" sz="2400" dirty="0" smtClean="0"/>
              <a:t>若有密文</a:t>
            </a:r>
            <a:r>
              <a:rPr lang="en-US" altLang="zh-CN" sz="2400" dirty="0" smtClean="0"/>
              <a:t>C=M</a:t>
            </a:r>
            <a:r>
              <a:rPr lang="en-US" altLang="zh-CN" sz="2400" baseline="30000" dirty="0" smtClean="0"/>
              <a:t>e</a:t>
            </a:r>
            <a:r>
              <a:rPr lang="en-US" altLang="zh-CN" sz="2400" dirty="0" smtClean="0"/>
              <a:t> mod n</a:t>
            </a:r>
            <a:r>
              <a:rPr lang="zh-CN" altLang="en-US" sz="2400" dirty="0" smtClean="0"/>
              <a:t>，则攻击过程如下：</a:t>
            </a:r>
            <a:endParaRPr lang="en-US" altLang="zh-CN" sz="2400" dirty="0" smtClean="0"/>
          </a:p>
          <a:p>
            <a:pPr marL="914400" lvl="1" indent="-457200">
              <a:buFont typeface="+mj-lt"/>
              <a:buAutoNum type="alphaLcParenR"/>
            </a:pPr>
            <a:r>
              <a:rPr lang="zh-CN" altLang="en-US" sz="2000" dirty="0" smtClean="0"/>
              <a:t>计算</a:t>
            </a:r>
            <a:r>
              <a:rPr lang="en-US" altLang="zh-CN" sz="2000" dirty="0" smtClean="0"/>
              <a:t>X=(C×2</a:t>
            </a:r>
            <a:r>
              <a:rPr lang="en-US" altLang="zh-CN" sz="2000" baseline="30000" dirty="0" smtClean="0"/>
              <a:t>e</a:t>
            </a:r>
            <a:r>
              <a:rPr lang="en-US" altLang="zh-CN" sz="2000" dirty="0" smtClean="0"/>
              <a:t>) mod n</a:t>
            </a:r>
          </a:p>
          <a:p>
            <a:pPr marL="914400" lvl="1" indent="-457200">
              <a:buFont typeface="+mj-lt"/>
              <a:buAutoNum type="alphaLcParenR"/>
            </a:pPr>
            <a:r>
              <a:rPr lang="zh-CN" altLang="en-US" sz="2000" dirty="0" smtClean="0"/>
              <a:t>解密</a:t>
            </a:r>
            <a:r>
              <a:rPr lang="en-US" altLang="zh-CN" sz="2000" dirty="0" smtClean="0"/>
              <a:t>X</a:t>
            </a:r>
            <a:r>
              <a:rPr lang="zh-CN" altLang="en-US" sz="2000" dirty="0" smtClean="0"/>
              <a:t>，得到</a:t>
            </a:r>
            <a:r>
              <a:rPr lang="en-US" altLang="zh-CN" sz="2000" dirty="0" smtClean="0"/>
              <a:t>Y=</a:t>
            </a:r>
            <a:r>
              <a:rPr lang="en-US" altLang="zh-CN" sz="2000" dirty="0" err="1" smtClean="0"/>
              <a:t>X</a:t>
            </a:r>
            <a:r>
              <a:rPr lang="en-US" altLang="zh-CN" sz="2000" baseline="30000" dirty="0" err="1" smtClean="0"/>
              <a:t>d</a:t>
            </a:r>
            <a:r>
              <a:rPr lang="en-US" altLang="zh-CN" sz="2000" dirty="0" smtClean="0"/>
              <a:t> mod n</a:t>
            </a:r>
          </a:p>
          <a:p>
            <a:pPr lvl="1">
              <a:buNone/>
            </a:pPr>
            <a:r>
              <a:rPr lang="zh-CN" altLang="en-US" sz="2000" dirty="0" smtClean="0"/>
              <a:t>因为</a:t>
            </a:r>
            <a:r>
              <a:rPr lang="en-US" altLang="zh-CN" sz="2000" dirty="0" smtClean="0"/>
              <a:t>X=(C mod n)×(2</a:t>
            </a:r>
            <a:r>
              <a:rPr lang="en-US" altLang="zh-CN" sz="2000" baseline="30000" dirty="0" smtClean="0"/>
              <a:t>e</a:t>
            </a:r>
            <a:r>
              <a:rPr lang="en-US" altLang="zh-CN" sz="2000" dirty="0" smtClean="0"/>
              <a:t> mod n)</a:t>
            </a:r>
          </a:p>
          <a:p>
            <a:pPr lvl="1">
              <a:buNone/>
            </a:pPr>
            <a:r>
              <a:rPr lang="en-US" altLang="zh-CN" sz="2000" dirty="0" smtClean="0"/>
              <a:t>		     =(M</a:t>
            </a:r>
            <a:r>
              <a:rPr lang="en-US" altLang="zh-CN" sz="2000" baseline="30000" dirty="0" smtClean="0"/>
              <a:t>e</a:t>
            </a:r>
            <a:r>
              <a:rPr lang="en-US" altLang="zh-CN" sz="2000" dirty="0" smtClean="0"/>
              <a:t> mod n)×(2</a:t>
            </a:r>
            <a:r>
              <a:rPr lang="en-US" altLang="zh-CN" sz="2000" baseline="30000" dirty="0" smtClean="0"/>
              <a:t>e</a:t>
            </a:r>
            <a:r>
              <a:rPr lang="en-US" altLang="zh-CN" sz="2000" dirty="0" smtClean="0"/>
              <a:t> mod n)</a:t>
            </a:r>
          </a:p>
          <a:p>
            <a:pPr lvl="1">
              <a:buNone/>
            </a:pPr>
            <a:r>
              <a:rPr lang="en-US" altLang="zh-CN" sz="2000" dirty="0" smtClean="0"/>
              <a:t>		     =(2M)</a:t>
            </a:r>
            <a:r>
              <a:rPr lang="en-US" altLang="zh-CN" sz="2000" baseline="30000" dirty="0" smtClean="0"/>
              <a:t>e</a:t>
            </a:r>
            <a:r>
              <a:rPr lang="en-US" altLang="zh-CN" sz="2000" dirty="0" smtClean="0"/>
              <a:t> mod n</a:t>
            </a:r>
          </a:p>
          <a:p>
            <a:pPr lvl="1">
              <a:buNone/>
            </a:pPr>
            <a:r>
              <a:rPr lang="zh-CN" altLang="en-US" sz="2000" dirty="0" smtClean="0"/>
              <a:t>所以</a:t>
            </a:r>
            <a:r>
              <a:rPr lang="en-US" altLang="zh-CN" sz="2000" dirty="0" smtClean="0"/>
              <a:t>Y=(2M) mod n</a:t>
            </a:r>
            <a:r>
              <a:rPr lang="zh-CN" altLang="en-US" sz="2000" dirty="0" smtClean="0"/>
              <a:t>，</a:t>
            </a:r>
            <a:r>
              <a:rPr lang="en-US" altLang="zh-CN" sz="2000" dirty="0" smtClean="0"/>
              <a:t>M=Y/2</a:t>
            </a:r>
            <a:r>
              <a:rPr lang="zh-CN" altLang="en-US" sz="2000" dirty="0" smtClean="0"/>
              <a:t> </a:t>
            </a:r>
            <a:r>
              <a:rPr lang="en-US" altLang="zh-CN" sz="2000" dirty="0" smtClean="0"/>
              <a:t>mod n</a:t>
            </a:r>
          </a:p>
          <a:p>
            <a:pPr lvl="1">
              <a:buNone/>
            </a:pPr>
            <a:endParaRPr lang="en-US" altLang="zh-CN" sz="2000" dirty="0" smtClean="0"/>
          </a:p>
          <a:p>
            <a:r>
              <a:rPr lang="zh-CN" altLang="en-US" sz="2400" dirty="0" smtClean="0"/>
              <a:t>可以在加密之前对明文随机填充</a:t>
            </a:r>
            <a:endParaRPr lang="en-US" altLang="zh-CN" sz="2400" dirty="0" smtClean="0"/>
          </a:p>
          <a:p>
            <a:pPr lvl="1"/>
            <a:r>
              <a:rPr lang="en-US" altLang="zh-CN" sz="2000" dirty="0" smtClean="0"/>
              <a:t>RSA</a:t>
            </a:r>
            <a:r>
              <a:rPr lang="zh-CN" altLang="en-US" sz="2000" dirty="0" smtClean="0"/>
              <a:t>安全公司推荐最优非对称加密填充</a:t>
            </a:r>
            <a:r>
              <a:rPr lang="en-US" altLang="zh-CN" sz="2000" dirty="0" smtClean="0"/>
              <a:t>(OAEP)</a:t>
            </a:r>
          </a:p>
          <a:p>
            <a:pPr lvl="1"/>
            <a:r>
              <a:rPr lang="zh-CN" altLang="en-US" sz="2000" dirty="0" smtClean="0"/>
              <a:t>使明文符合一定规则，解密后可以检验合法性</a:t>
            </a:r>
            <a:endParaRPr lang="zh-CN" altLang="en-US" sz="2000"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93</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7585805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最优非对称加密填充</a:t>
            </a:r>
            <a:endParaRPr lang="zh-CN" altLang="en-US" dirty="0"/>
          </a:p>
        </p:txBody>
      </p:sp>
      <p:sp>
        <p:nvSpPr>
          <p:cNvPr id="7" name="TextBox 6"/>
          <p:cNvSpPr txBox="1"/>
          <p:nvPr/>
        </p:nvSpPr>
        <p:spPr>
          <a:xfrm>
            <a:off x="6072198" y="2428868"/>
            <a:ext cx="2536272" cy="1938992"/>
          </a:xfrm>
          <a:prstGeom prst="rect">
            <a:avLst/>
          </a:prstGeom>
          <a:noFill/>
        </p:spPr>
        <p:txBody>
          <a:bodyPr wrap="none" rtlCol="0">
            <a:spAutoFit/>
          </a:bodyPr>
          <a:lstStyle/>
          <a:p>
            <a:r>
              <a:rPr lang="en-US" altLang="zh-CN" sz="2000" dirty="0" smtClean="0">
                <a:latin typeface="Times New Roman" pitchFamily="18" charset="0"/>
                <a:cs typeface="Times New Roman" pitchFamily="18" charset="0"/>
              </a:rPr>
              <a:t>P</a:t>
            </a:r>
            <a:r>
              <a:rPr lang="zh-CN" altLang="en-US" sz="2000" dirty="0" smtClean="0">
                <a:latin typeface="Times New Roman" pitchFamily="18" charset="0"/>
                <a:cs typeface="Times New Roman" pitchFamily="18" charset="0"/>
              </a:rPr>
              <a:t>：填充参数</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M</a:t>
            </a:r>
            <a:r>
              <a:rPr lang="zh-CN" altLang="en-US" sz="2000" dirty="0" smtClean="0">
                <a:latin typeface="Times New Roman" pitchFamily="18" charset="0"/>
                <a:cs typeface="Times New Roman" pitchFamily="18" charset="0"/>
              </a:rPr>
              <a:t>：待填充消息</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H</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Hash</a:t>
            </a:r>
            <a:r>
              <a:rPr lang="zh-CN" altLang="en-US" sz="2000" dirty="0" smtClean="0">
                <a:latin typeface="Times New Roman" pitchFamily="18" charset="0"/>
                <a:cs typeface="Times New Roman" pitchFamily="18" charset="0"/>
              </a:rPr>
              <a:t>函数</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DB</a:t>
            </a:r>
            <a:r>
              <a:rPr lang="zh-CN" altLang="en-US" sz="2000" dirty="0" smtClean="0">
                <a:latin typeface="Times New Roman" pitchFamily="18" charset="0"/>
                <a:cs typeface="Times New Roman" pitchFamily="18" charset="0"/>
              </a:rPr>
              <a:t>：数据块</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MGF</a:t>
            </a:r>
            <a:r>
              <a:rPr lang="zh-CN" altLang="en-US" sz="2000" dirty="0" smtClean="0">
                <a:latin typeface="Times New Roman" pitchFamily="18" charset="0"/>
                <a:cs typeface="Times New Roman" pitchFamily="18" charset="0"/>
              </a:rPr>
              <a:t>：掩码生成函数</a:t>
            </a:r>
            <a:endParaRPr lang="en-US" altLang="zh-CN" sz="2000" dirty="0" smtClean="0">
              <a:latin typeface="Times New Roman" pitchFamily="18" charset="0"/>
              <a:cs typeface="Times New Roman" pitchFamily="18" charset="0"/>
            </a:endParaRPr>
          </a:p>
          <a:p>
            <a:r>
              <a:rPr lang="en-US" altLang="zh-CN" sz="2000" dirty="0" smtClean="0">
                <a:latin typeface="Times New Roman" pitchFamily="18" charset="0"/>
                <a:cs typeface="Times New Roman" pitchFamily="18" charset="0"/>
              </a:rPr>
              <a:t>EM</a:t>
            </a:r>
            <a:r>
              <a:rPr lang="zh-CN" altLang="en-US" sz="2000" dirty="0" smtClean="0">
                <a:latin typeface="Times New Roman" pitchFamily="18" charset="0"/>
                <a:cs typeface="Times New Roman" pitchFamily="18" charset="0"/>
              </a:rPr>
              <a:t>：填充后的消息</a:t>
            </a:r>
            <a:endParaRPr lang="zh-CN" altLang="en-US" sz="2000" dirty="0">
              <a:latin typeface="Times New Roman" pitchFamily="18" charset="0"/>
              <a:cs typeface="Times New Roman" pitchFamily="18" charset="0"/>
            </a:endParaRPr>
          </a:p>
        </p:txBody>
      </p:sp>
      <p:pic>
        <p:nvPicPr>
          <p:cNvPr id="251905" name="Picture 1"/>
          <p:cNvPicPr>
            <a:picLocks noChangeAspect="1" noChangeArrowheads="1"/>
          </p:cNvPicPr>
          <p:nvPr/>
        </p:nvPicPr>
        <p:blipFill>
          <a:blip r:embed="rId2" cstate="print"/>
          <a:srcRect/>
          <a:stretch>
            <a:fillRect/>
          </a:stretch>
        </p:blipFill>
        <p:spPr bwMode="auto">
          <a:xfrm>
            <a:off x="1357290" y="1420191"/>
            <a:ext cx="4357718" cy="5009205"/>
          </a:xfrm>
          <a:prstGeom prst="rect">
            <a:avLst/>
          </a:prstGeom>
          <a:noFill/>
          <a:ln w="9525">
            <a:noFill/>
            <a:miter lim="800000"/>
            <a:headEnd/>
            <a:tailEnd/>
          </a:ln>
          <a:effectLst/>
        </p:spPr>
      </p:pic>
      <p:sp>
        <p:nvSpPr>
          <p:cNvPr id="3" name="页脚占位符 2"/>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4" name="灯片编号占位符 3"/>
          <p:cNvSpPr>
            <a:spLocks noGrp="1"/>
          </p:cNvSpPr>
          <p:nvPr>
            <p:ph type="sldNum" sz="quarter" idx="10"/>
          </p:nvPr>
        </p:nvSpPr>
        <p:spPr/>
        <p:txBody>
          <a:bodyPr/>
          <a:lstStyle/>
          <a:p>
            <a:pPr>
              <a:defRPr/>
            </a:pPr>
            <a:fld id="{4D5C3986-FA80-4EE7-9FDC-15A4E8531ED7}" type="slidenum">
              <a:rPr lang="zh-CN" altLang="en-US" smtClean="0"/>
              <a:pPr>
                <a:defRPr/>
              </a:pPr>
              <a:t>94</a:t>
            </a:fld>
            <a:endParaRPr lang="en-US" altLang="zh-CN" dirty="0"/>
          </a:p>
        </p:txBody>
      </p:sp>
      <p:sp>
        <p:nvSpPr>
          <p:cNvPr id="8" name="流程图: 可选过程 7">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1" name="流程图: 可选过程 10">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2" name="流程图: 可选过程 11">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022728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针对使用过程的攻击</a:t>
            </a:r>
            <a:endParaRPr lang="zh-CN" altLang="en-US" dirty="0"/>
          </a:p>
        </p:txBody>
      </p:sp>
      <p:sp>
        <p:nvSpPr>
          <p:cNvPr id="3" name="内容占位符 2"/>
          <p:cNvSpPr>
            <a:spLocks noGrp="1"/>
          </p:cNvSpPr>
          <p:nvPr>
            <p:ph idx="1"/>
          </p:nvPr>
        </p:nvSpPr>
        <p:spPr/>
        <p:txBody>
          <a:bodyPr/>
          <a:lstStyle/>
          <a:p>
            <a:r>
              <a:rPr lang="zh-CN" altLang="en-US" dirty="0" smtClean="0"/>
              <a:t>方法</a:t>
            </a:r>
            <a:r>
              <a:rPr lang="en-US" altLang="zh-CN" dirty="0" smtClean="0"/>
              <a:t>1</a:t>
            </a:r>
            <a:r>
              <a:rPr lang="zh-CN" altLang="en-US" dirty="0" smtClean="0"/>
              <a:t>：</a:t>
            </a:r>
            <a:endParaRPr lang="en-US" altLang="zh-CN" dirty="0" smtClean="0"/>
          </a:p>
          <a:p>
            <a:pPr lvl="1"/>
            <a:r>
              <a:rPr lang="en-US" altLang="zh-CN" dirty="0" smtClean="0"/>
              <a:t>E</a:t>
            </a:r>
            <a:r>
              <a:rPr lang="zh-CN" altLang="en-US" dirty="0" smtClean="0"/>
              <a:t>截获了一个用</a:t>
            </a:r>
            <a:r>
              <a:rPr lang="en-US" altLang="zh-CN" dirty="0" smtClean="0"/>
              <a:t>A</a:t>
            </a:r>
            <a:r>
              <a:rPr lang="zh-CN" altLang="en-US" dirty="0" smtClean="0"/>
              <a:t>的公钥加密的密文</a:t>
            </a:r>
            <a:r>
              <a:rPr lang="en-US" altLang="zh-CN" dirty="0" smtClean="0"/>
              <a:t>c</a:t>
            </a:r>
            <a:r>
              <a:rPr lang="zh-CN" altLang="en-US" dirty="0" smtClean="0"/>
              <a:t>，想读出</a:t>
            </a:r>
            <a:r>
              <a:rPr lang="en-US" altLang="zh-CN" dirty="0" smtClean="0"/>
              <a:t>m</a:t>
            </a:r>
            <a:r>
              <a:rPr lang="zh-CN" altLang="en-US" dirty="0" smtClean="0"/>
              <a:t>。</a:t>
            </a:r>
            <a:endParaRPr lang="en-US" altLang="zh-CN" dirty="0" smtClean="0"/>
          </a:p>
          <a:p>
            <a:pPr lvl="1"/>
            <a:r>
              <a:rPr lang="zh-CN" altLang="en-US" dirty="0" smtClean="0"/>
              <a:t>生成一个随机数</a:t>
            </a:r>
            <a:r>
              <a:rPr lang="en-US" altLang="zh-CN" dirty="0" smtClean="0"/>
              <a:t>r</a:t>
            </a:r>
            <a:r>
              <a:rPr lang="zh-CN" altLang="en-US" dirty="0" smtClean="0"/>
              <a:t>，并用</a:t>
            </a:r>
            <a:r>
              <a:rPr lang="en-US" altLang="zh-CN" dirty="0" smtClean="0"/>
              <a:t>A</a:t>
            </a:r>
            <a:r>
              <a:rPr lang="zh-CN" altLang="en-US" dirty="0" smtClean="0"/>
              <a:t>的公钥加密</a:t>
            </a:r>
            <a:r>
              <a:rPr lang="en-US" altLang="zh-CN" dirty="0" smtClean="0"/>
              <a:t>x=r</a:t>
            </a:r>
            <a:r>
              <a:rPr lang="en-US" altLang="zh-CN" baseline="30000" dirty="0" smtClean="0"/>
              <a:t>e</a:t>
            </a:r>
            <a:r>
              <a:rPr lang="en-US" altLang="zh-CN" dirty="0" smtClean="0"/>
              <a:t> (mod n)</a:t>
            </a:r>
          </a:p>
          <a:p>
            <a:pPr lvl="1"/>
            <a:r>
              <a:rPr lang="zh-CN" altLang="en-US" dirty="0" smtClean="0"/>
              <a:t>计算</a:t>
            </a:r>
            <a:r>
              <a:rPr lang="en-US" altLang="zh-CN" dirty="0" smtClean="0"/>
              <a:t>y=</a:t>
            </a:r>
            <a:r>
              <a:rPr lang="en-US" altLang="zh-CN" dirty="0" err="1" smtClean="0"/>
              <a:t>xc</a:t>
            </a:r>
            <a:r>
              <a:rPr lang="en-US" altLang="zh-CN" dirty="0" smtClean="0"/>
              <a:t> (mod n)</a:t>
            </a:r>
            <a:r>
              <a:rPr lang="zh-CN" altLang="en-US" dirty="0" smtClean="0"/>
              <a:t>，并让</a:t>
            </a:r>
            <a:r>
              <a:rPr lang="en-US" altLang="zh-CN" dirty="0" smtClean="0"/>
              <a:t>A</a:t>
            </a:r>
            <a:r>
              <a:rPr lang="zh-CN" altLang="en-US" dirty="0" smtClean="0"/>
              <a:t>签名</a:t>
            </a:r>
            <a:r>
              <a:rPr lang="en-US" altLang="zh-CN" dirty="0" smtClean="0"/>
              <a:t>y</a:t>
            </a:r>
          </a:p>
          <a:p>
            <a:pPr lvl="1"/>
            <a:r>
              <a:rPr lang="en-US" altLang="zh-CN" dirty="0" smtClean="0"/>
              <a:t>A</a:t>
            </a:r>
            <a:r>
              <a:rPr lang="zh-CN" altLang="en-US" dirty="0" smtClean="0"/>
              <a:t>签名后将</a:t>
            </a:r>
            <a:r>
              <a:rPr lang="en-US" altLang="zh-CN" dirty="0" smtClean="0"/>
              <a:t>u=y</a:t>
            </a:r>
            <a:r>
              <a:rPr lang="en-US" altLang="zh-CN" baseline="30000" dirty="0" smtClean="0"/>
              <a:t>d</a:t>
            </a:r>
            <a:r>
              <a:rPr lang="en-US" altLang="zh-CN" dirty="0" smtClean="0"/>
              <a:t> (mod n)</a:t>
            </a:r>
            <a:r>
              <a:rPr lang="zh-CN" altLang="en-US" dirty="0" smtClean="0"/>
              <a:t>发送给</a:t>
            </a:r>
            <a:r>
              <a:rPr lang="en-US" altLang="zh-CN" dirty="0" smtClean="0"/>
              <a:t>E</a:t>
            </a:r>
          </a:p>
          <a:p>
            <a:pPr lvl="1"/>
            <a:r>
              <a:rPr lang="en-US" altLang="zh-CN" dirty="0" smtClean="0"/>
              <a:t>E</a:t>
            </a:r>
            <a:r>
              <a:rPr lang="zh-CN" altLang="en-US" dirty="0" smtClean="0"/>
              <a:t>计算</a:t>
            </a:r>
            <a:r>
              <a:rPr lang="en-US" altLang="zh-CN" dirty="0" smtClean="0"/>
              <a:t>r</a:t>
            </a:r>
            <a:r>
              <a:rPr lang="en-US" altLang="zh-CN" baseline="30000" dirty="0" smtClean="0"/>
              <a:t>-1</a:t>
            </a:r>
            <a:r>
              <a:rPr lang="en-US" altLang="zh-CN" dirty="0" smtClean="0"/>
              <a:t>u = r</a:t>
            </a:r>
            <a:r>
              <a:rPr lang="en-US" altLang="zh-CN" baseline="30000" dirty="0" smtClean="0"/>
              <a:t>-1</a:t>
            </a:r>
            <a:r>
              <a:rPr lang="en-US" altLang="zh-CN" dirty="0" smtClean="0"/>
              <a:t>y</a:t>
            </a:r>
            <a:r>
              <a:rPr lang="en-US" altLang="zh-CN" baseline="30000" dirty="0" smtClean="0"/>
              <a:t>d</a:t>
            </a:r>
            <a:r>
              <a:rPr lang="en-US" altLang="zh-CN" dirty="0" smtClean="0"/>
              <a:t> = r</a:t>
            </a:r>
            <a:r>
              <a:rPr lang="en-US" altLang="zh-CN" baseline="30000" dirty="0" smtClean="0"/>
              <a:t>-1</a:t>
            </a:r>
            <a:r>
              <a:rPr lang="en-US" altLang="zh-CN" dirty="0" smtClean="0"/>
              <a:t>r</a:t>
            </a:r>
            <a:r>
              <a:rPr lang="en-US" altLang="zh-CN" baseline="30000" dirty="0" smtClean="0"/>
              <a:t>ed</a:t>
            </a:r>
            <a:r>
              <a:rPr lang="en-US" altLang="zh-CN" dirty="0" smtClean="0"/>
              <a:t>c</a:t>
            </a:r>
            <a:r>
              <a:rPr lang="en-US" altLang="zh-CN" baseline="30000" dirty="0" smtClean="0"/>
              <a:t>d</a:t>
            </a:r>
            <a:r>
              <a:rPr lang="en-US" altLang="zh-CN" dirty="0" smtClean="0"/>
              <a:t> = m (mod n)</a:t>
            </a:r>
          </a:p>
          <a:p>
            <a:pPr lvl="1"/>
            <a:endParaRPr lang="en-US" altLang="zh-CN" dirty="0" smtClean="0"/>
          </a:p>
          <a:p>
            <a:r>
              <a:rPr lang="zh-CN" altLang="en-US" dirty="0" smtClean="0">
                <a:solidFill>
                  <a:srgbClr val="FF0000"/>
                </a:solidFill>
              </a:rPr>
              <a:t>永远不要对一个陌生人提交的随机文件签名</a:t>
            </a:r>
            <a:endParaRPr lang="zh-CN" altLang="en-US"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95</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30765725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a:lnSpc>
                <a:spcPct val="110000"/>
              </a:lnSpc>
            </a:pPr>
            <a:r>
              <a:rPr lang="zh-CN" altLang="en-US" sz="3000" dirty="0" smtClean="0"/>
              <a:t>方法</a:t>
            </a:r>
            <a:r>
              <a:rPr lang="en-US" altLang="zh-CN" sz="3000" dirty="0" smtClean="0"/>
              <a:t>2</a:t>
            </a:r>
            <a:r>
              <a:rPr lang="zh-CN" altLang="en-US" sz="3000" dirty="0" smtClean="0"/>
              <a:t>（共模攻击）：</a:t>
            </a:r>
            <a:endParaRPr lang="en-US" altLang="zh-CN" sz="3000" dirty="0" smtClean="0"/>
          </a:p>
          <a:p>
            <a:pPr lvl="1">
              <a:lnSpc>
                <a:spcPct val="110000"/>
              </a:lnSpc>
            </a:pPr>
            <a:r>
              <a:rPr lang="zh-CN" altLang="en-US" sz="2600" dirty="0" smtClean="0"/>
              <a:t>为简化问题，可能会给多个用户相同的</a:t>
            </a:r>
            <a:r>
              <a:rPr lang="en-US" altLang="zh-CN" sz="2600" dirty="0" smtClean="0"/>
              <a:t>n</a:t>
            </a:r>
            <a:r>
              <a:rPr lang="zh-CN" altLang="en-US" sz="2600" dirty="0" smtClean="0"/>
              <a:t>（</a:t>
            </a:r>
            <a:r>
              <a:rPr lang="en-US" altLang="zh-CN" sz="2600" dirty="0" smtClean="0"/>
              <a:t>p</a:t>
            </a:r>
            <a:r>
              <a:rPr lang="zh-CN" altLang="en-US" sz="2600" dirty="0" smtClean="0"/>
              <a:t>和</a:t>
            </a:r>
            <a:r>
              <a:rPr lang="en-US" altLang="zh-CN" sz="2600" dirty="0" smtClean="0"/>
              <a:t>q</a:t>
            </a:r>
            <a:r>
              <a:rPr lang="zh-CN" altLang="en-US" sz="2600" dirty="0" smtClean="0"/>
              <a:t>由密钥管理中心保管，不公开），但不同的</a:t>
            </a:r>
            <a:r>
              <a:rPr lang="en-US" altLang="zh-CN" sz="2600" dirty="0" smtClean="0"/>
              <a:t>e</a:t>
            </a:r>
            <a:r>
              <a:rPr lang="zh-CN" altLang="en-US" sz="2600" dirty="0" smtClean="0"/>
              <a:t>和</a:t>
            </a:r>
            <a:r>
              <a:rPr lang="en-US" altLang="zh-CN" sz="2600" dirty="0" smtClean="0"/>
              <a:t>d</a:t>
            </a:r>
          </a:p>
          <a:p>
            <a:pPr lvl="1">
              <a:lnSpc>
                <a:spcPct val="110000"/>
              </a:lnSpc>
            </a:pPr>
            <a:r>
              <a:rPr lang="zh-CN" altLang="en-US" sz="2600" dirty="0" smtClean="0"/>
              <a:t>若明文</a:t>
            </a:r>
            <a:r>
              <a:rPr lang="en-US" altLang="zh-CN" sz="2600" dirty="0" smtClean="0"/>
              <a:t>m</a:t>
            </a:r>
            <a:r>
              <a:rPr lang="zh-CN" altLang="en-US" sz="2600" dirty="0" smtClean="0"/>
              <a:t>用不同的指数</a:t>
            </a:r>
            <a:r>
              <a:rPr lang="en-US" altLang="zh-CN" sz="2600" dirty="0" smtClean="0"/>
              <a:t>e</a:t>
            </a:r>
            <a:r>
              <a:rPr lang="en-US" altLang="zh-CN" sz="2600" baseline="-25000" dirty="0" smtClean="0"/>
              <a:t>1</a:t>
            </a:r>
            <a:r>
              <a:rPr lang="en-US" altLang="zh-CN" sz="2600" dirty="0" smtClean="0"/>
              <a:t>,e</a:t>
            </a:r>
            <a:r>
              <a:rPr lang="en-US" altLang="zh-CN" sz="2600" baseline="-25000" dirty="0" smtClean="0"/>
              <a:t>2</a:t>
            </a:r>
            <a:r>
              <a:rPr lang="zh-CN" altLang="en-US" sz="2600" dirty="0" smtClean="0"/>
              <a:t>加密，公共模数为</a:t>
            </a:r>
            <a:r>
              <a:rPr lang="en-US" altLang="zh-CN" sz="2600" dirty="0" smtClean="0"/>
              <a:t>n</a:t>
            </a:r>
            <a:r>
              <a:rPr lang="zh-CN" altLang="en-US" sz="2600" dirty="0" smtClean="0"/>
              <a:t>，则密文</a:t>
            </a:r>
            <a:r>
              <a:rPr lang="en-US" altLang="zh-CN" sz="2600" dirty="0" smtClean="0"/>
              <a:t>c</a:t>
            </a:r>
            <a:r>
              <a:rPr lang="en-US" altLang="zh-CN" sz="2600" baseline="-25000" dirty="0" smtClean="0"/>
              <a:t>1</a:t>
            </a:r>
            <a:r>
              <a:rPr lang="en-US" altLang="zh-CN" sz="2600" dirty="0" smtClean="0"/>
              <a:t>=m</a:t>
            </a:r>
            <a:r>
              <a:rPr lang="en-US" altLang="zh-CN" sz="2600" baseline="30000" dirty="0" smtClean="0"/>
              <a:t>e</a:t>
            </a:r>
            <a:r>
              <a:rPr lang="en-US" altLang="zh-CN" sz="2600" baseline="14000" dirty="0" smtClean="0"/>
              <a:t>1</a:t>
            </a:r>
            <a:r>
              <a:rPr lang="en-US" altLang="zh-CN" sz="2600" dirty="0" smtClean="0"/>
              <a:t> (mod n), c</a:t>
            </a:r>
            <a:r>
              <a:rPr lang="en-US" altLang="zh-CN" sz="2600" baseline="-25000" dirty="0" smtClean="0"/>
              <a:t>2</a:t>
            </a:r>
            <a:r>
              <a:rPr lang="en-US" altLang="zh-CN" sz="2600" dirty="0" smtClean="0"/>
              <a:t>=m</a:t>
            </a:r>
            <a:r>
              <a:rPr lang="en-US" altLang="zh-CN" sz="2600" baseline="30000" dirty="0" smtClean="0"/>
              <a:t>e</a:t>
            </a:r>
            <a:r>
              <a:rPr lang="en-US" altLang="zh-CN" sz="2600" baseline="14000" dirty="0" smtClean="0"/>
              <a:t>2</a:t>
            </a:r>
            <a:r>
              <a:rPr lang="en-US" altLang="zh-CN" sz="2600" dirty="0" smtClean="0"/>
              <a:t> (mod n)</a:t>
            </a:r>
            <a:endParaRPr lang="en-US" altLang="zh-CN" sz="2200" dirty="0" smtClean="0"/>
          </a:p>
          <a:p>
            <a:pPr lvl="1">
              <a:lnSpc>
                <a:spcPct val="110000"/>
              </a:lnSpc>
            </a:pPr>
            <a:r>
              <a:rPr lang="zh-CN" altLang="en-US" sz="2600" dirty="0" smtClean="0"/>
              <a:t>不同用户的指数</a:t>
            </a:r>
            <a:r>
              <a:rPr lang="en-US" altLang="zh-CN" sz="2600" dirty="0" smtClean="0"/>
              <a:t>e</a:t>
            </a:r>
            <a:r>
              <a:rPr lang="zh-CN" altLang="en-US" sz="2600" dirty="0" smtClean="0"/>
              <a:t>往往是互素的，由扩展欧几里得算法可以找到</a:t>
            </a:r>
            <a:r>
              <a:rPr lang="en-US" altLang="zh-CN" sz="2600" dirty="0" smtClean="0"/>
              <a:t>r</a:t>
            </a:r>
            <a:r>
              <a:rPr lang="zh-CN" altLang="en-US" sz="2600" dirty="0" smtClean="0"/>
              <a:t>和</a:t>
            </a:r>
            <a:r>
              <a:rPr lang="en-US" altLang="zh-CN" sz="2600" dirty="0" smtClean="0"/>
              <a:t>s</a:t>
            </a:r>
            <a:r>
              <a:rPr lang="zh-CN" altLang="en-US" sz="2600" dirty="0" smtClean="0"/>
              <a:t>，满足</a:t>
            </a:r>
            <a:r>
              <a:rPr lang="en-US" altLang="zh-CN" sz="2600" dirty="0" smtClean="0"/>
              <a:t>re</a:t>
            </a:r>
            <a:r>
              <a:rPr lang="en-US" altLang="zh-CN" sz="2600" baseline="-25000" dirty="0" smtClean="0"/>
              <a:t>1</a:t>
            </a:r>
            <a:r>
              <a:rPr lang="en-US" altLang="zh-CN" sz="2600" dirty="0" smtClean="0"/>
              <a:t>+se</a:t>
            </a:r>
            <a:r>
              <a:rPr lang="en-US" altLang="zh-CN" sz="2600" baseline="-25000" dirty="0" smtClean="0"/>
              <a:t>2</a:t>
            </a:r>
            <a:r>
              <a:rPr lang="en-US" altLang="zh-CN" sz="2600" dirty="0" smtClean="0"/>
              <a:t>=1</a:t>
            </a:r>
            <a:r>
              <a:rPr lang="zh-CN" altLang="en-US" sz="2600" dirty="0" smtClean="0"/>
              <a:t>。有</a:t>
            </a:r>
            <a:r>
              <a:rPr lang="en-US" altLang="zh-CN" sz="2600" dirty="0" smtClean="0"/>
              <a:t>c</a:t>
            </a:r>
            <a:r>
              <a:rPr lang="en-US" altLang="zh-CN" sz="2600" baseline="-25000" dirty="0" smtClean="0"/>
              <a:t>1</a:t>
            </a:r>
            <a:r>
              <a:rPr lang="en-US" altLang="zh-CN" sz="2600" baseline="30000" dirty="0" smtClean="0"/>
              <a:t>r</a:t>
            </a:r>
            <a:r>
              <a:rPr lang="en-US" altLang="zh-CN" sz="2600" dirty="0" smtClean="0">
                <a:sym typeface="Symbol"/>
              </a:rPr>
              <a:t></a:t>
            </a:r>
            <a:r>
              <a:rPr lang="en-US" altLang="zh-CN" sz="2600" dirty="0" smtClean="0"/>
              <a:t>c</a:t>
            </a:r>
            <a:r>
              <a:rPr lang="en-US" altLang="zh-CN" sz="2600" baseline="-25000" dirty="0" smtClean="0"/>
              <a:t>2</a:t>
            </a:r>
            <a:r>
              <a:rPr lang="en-US" altLang="zh-CN" sz="2600" baseline="30000" dirty="0" smtClean="0"/>
              <a:t>s</a:t>
            </a:r>
            <a:r>
              <a:rPr lang="en-US" altLang="zh-CN" sz="2600" dirty="0" smtClean="0"/>
              <a:t>=m</a:t>
            </a:r>
            <a:r>
              <a:rPr lang="en-US" altLang="zh-CN" sz="2600" baseline="30000" dirty="0" smtClean="0"/>
              <a:t>re</a:t>
            </a:r>
            <a:r>
              <a:rPr lang="en-US" altLang="zh-CN" sz="2600" baseline="14000" dirty="0" smtClean="0"/>
              <a:t>1</a:t>
            </a:r>
            <a:r>
              <a:rPr lang="en-US" altLang="zh-CN" sz="2600" baseline="30000" dirty="0" smtClean="0"/>
              <a:t>+se</a:t>
            </a:r>
            <a:r>
              <a:rPr lang="en-US" altLang="zh-CN" sz="2600" baseline="14000" dirty="0" smtClean="0"/>
              <a:t>2</a:t>
            </a:r>
            <a:r>
              <a:rPr lang="en-US" altLang="zh-CN" sz="2600" dirty="0" smtClean="0"/>
              <a:t>=m</a:t>
            </a:r>
          </a:p>
          <a:p>
            <a:pPr lvl="1">
              <a:lnSpc>
                <a:spcPct val="110000"/>
              </a:lnSpc>
            </a:pPr>
            <a:r>
              <a:rPr lang="en-US" altLang="zh-CN" sz="2600" dirty="0" smtClean="0"/>
              <a:t>r</a:t>
            </a:r>
            <a:r>
              <a:rPr lang="zh-CN" altLang="en-US" sz="2600" dirty="0" smtClean="0"/>
              <a:t>和</a:t>
            </a:r>
            <a:r>
              <a:rPr lang="en-US" altLang="zh-CN" sz="2600" dirty="0" smtClean="0"/>
              <a:t>s</a:t>
            </a:r>
            <a:r>
              <a:rPr lang="zh-CN" altLang="en-US" sz="2600" dirty="0" smtClean="0"/>
              <a:t>必有一个是负数，不妨设是</a:t>
            </a:r>
            <a:r>
              <a:rPr lang="en-US" altLang="zh-CN" sz="2600" dirty="0" smtClean="0"/>
              <a:t>r</a:t>
            </a:r>
            <a:r>
              <a:rPr lang="zh-CN" altLang="en-US" sz="2600" dirty="0" smtClean="0"/>
              <a:t>，则</a:t>
            </a:r>
            <a:r>
              <a:rPr lang="en-US" altLang="zh-CN" sz="2600" dirty="0" smtClean="0"/>
              <a:t>(c</a:t>
            </a:r>
            <a:r>
              <a:rPr lang="en-US" altLang="zh-CN" sz="2600" baseline="-25000" dirty="0" smtClean="0"/>
              <a:t>1</a:t>
            </a:r>
            <a:r>
              <a:rPr lang="en-US" altLang="zh-CN" sz="2600" baseline="30000" dirty="0" smtClean="0"/>
              <a:t>-1</a:t>
            </a:r>
            <a:r>
              <a:rPr lang="en-US" altLang="zh-CN" sz="2600" dirty="0" smtClean="0"/>
              <a:t>)</a:t>
            </a:r>
            <a:r>
              <a:rPr lang="en-US" altLang="zh-CN" sz="2600" baseline="30000" dirty="0" smtClean="0"/>
              <a:t>-r</a:t>
            </a:r>
            <a:r>
              <a:rPr lang="en-US" altLang="zh-CN" sz="2600" dirty="0" smtClean="0">
                <a:sym typeface="Symbol"/>
              </a:rPr>
              <a:t></a:t>
            </a:r>
            <a:r>
              <a:rPr lang="en-US" altLang="zh-CN" sz="2600" dirty="0" smtClean="0"/>
              <a:t>c</a:t>
            </a:r>
            <a:r>
              <a:rPr lang="en-US" altLang="zh-CN" sz="2600" baseline="-25000" dirty="0" smtClean="0"/>
              <a:t>2</a:t>
            </a:r>
            <a:r>
              <a:rPr lang="en-US" altLang="zh-CN" sz="2600" baseline="30000" dirty="0" smtClean="0"/>
              <a:t>s</a:t>
            </a:r>
            <a:r>
              <a:rPr lang="en-US" altLang="zh-CN" sz="2600" dirty="0" smtClean="0"/>
              <a:t>=m</a:t>
            </a:r>
          </a:p>
          <a:p>
            <a:pPr lvl="1">
              <a:lnSpc>
                <a:spcPct val="110000"/>
              </a:lnSpc>
            </a:pPr>
            <a:endParaRPr lang="en-US" altLang="zh-CN" sz="2600" dirty="0" smtClean="0"/>
          </a:p>
          <a:p>
            <a:pPr>
              <a:lnSpc>
                <a:spcPct val="110000"/>
              </a:lnSpc>
            </a:pPr>
            <a:r>
              <a:rPr lang="zh-CN" altLang="en-US" sz="3000" dirty="0" smtClean="0">
                <a:solidFill>
                  <a:srgbClr val="FF0000"/>
                </a:solidFill>
              </a:rPr>
              <a:t>不应使用公共的</a:t>
            </a:r>
            <a:r>
              <a:rPr lang="en-US" altLang="zh-CN" sz="3000" dirty="0" smtClean="0">
                <a:solidFill>
                  <a:srgbClr val="FF0000"/>
                </a:solidFill>
              </a:rPr>
              <a:t>n</a:t>
            </a:r>
            <a:endParaRPr lang="zh-CN" altLang="en-US" sz="3000" dirty="0">
              <a:solidFill>
                <a:srgbClr val="FF0000"/>
              </a:solidFill>
            </a:endParaRPr>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96</a:t>
            </a:fld>
            <a:endParaRPr lang="en-US" altLang="zh-CN" dirty="0"/>
          </a:p>
        </p:txBody>
      </p:sp>
      <p:sp>
        <p:nvSpPr>
          <p:cNvPr id="7" name="流程图: 可选过程 6">
            <a:hlinkClick r:id="rId3"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4"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5" action="ppaction://hlinksldjump"/>
          </p:cNvPr>
          <p:cNvSpPr/>
          <p:nvPr/>
        </p:nvSpPr>
        <p:spPr>
          <a:xfrm>
            <a:off x="2771800"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3. RSA</a:t>
            </a:r>
            <a:r>
              <a:rPr lang="zh-CN" altLang="zh-CN" sz="1000" dirty="0"/>
              <a:t>公开密钥标准</a:t>
            </a:r>
          </a:p>
        </p:txBody>
      </p:sp>
      <p:sp>
        <p:nvSpPr>
          <p:cNvPr id="10" name="流程图: 可选过程 9">
            <a:hlinkClick r:id="rId6" action="ppaction://hlinksldjump"/>
          </p:cNvPr>
          <p:cNvSpPr/>
          <p:nvPr/>
        </p:nvSpPr>
        <p:spPr>
          <a:xfrm>
            <a:off x="4298455"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4. </a:t>
            </a:r>
            <a:r>
              <a:rPr lang="zh-CN" altLang="zh-CN" sz="1000" dirty="0" smtClean="0">
                <a:latin typeface="楷体" pitchFamily="49" charset="-122"/>
                <a:ea typeface="楷体" pitchFamily="49" charset="-122"/>
              </a:rPr>
              <a:t>椭圆曲线</a:t>
            </a:r>
            <a:r>
              <a:rPr lang="zh-CN" altLang="zh-CN" sz="1000" dirty="0">
                <a:latin typeface="楷体" pitchFamily="49" charset="-122"/>
                <a:ea typeface="楷体" pitchFamily="49" charset="-122"/>
              </a:rPr>
              <a:t>密码</a:t>
            </a:r>
          </a:p>
        </p:txBody>
      </p:sp>
      <p:sp>
        <p:nvSpPr>
          <p:cNvPr id="11" name="流程图: 可选过程 10">
            <a:hlinkClick r:id="rId7"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15275073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第四节 椭圆曲线密码</a:t>
            </a:r>
            <a:endParaRPr lang="zh-CN" altLang="en-US" dirty="0"/>
          </a:p>
        </p:txBody>
      </p:sp>
      <p:sp>
        <p:nvSpPr>
          <p:cNvPr id="3" name="文本占位符 2"/>
          <p:cNvSpPr>
            <a:spLocks noGrp="1"/>
          </p:cNvSpPr>
          <p:nvPr>
            <p:ph type="body" idx="1"/>
          </p:nvPr>
        </p:nvSpPr>
        <p:spPr/>
        <p:txBody>
          <a:bodyPr/>
          <a:lstStyle/>
          <a:p>
            <a:endParaRPr lang="zh-CN" altLang="en-US"/>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FC6C3F5E-09DE-47CB-B45C-8870030737BE}" type="slidenum">
              <a:rPr lang="zh-CN" altLang="en-US" smtClean="0"/>
              <a:pPr>
                <a:defRPr/>
              </a:pPr>
              <a:t>97</a:t>
            </a:fld>
            <a:endParaRPr lang="en-US" altLang="zh-CN" dirty="0"/>
          </a:p>
        </p:txBody>
      </p:sp>
    </p:spTree>
    <p:extLst>
      <p:ext uri="{BB962C8B-B14F-4D97-AF65-F5344CB8AC3E}">
        <p14:creationId xmlns:p14="http://schemas.microsoft.com/office/powerpoint/2010/main" val="9460402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a:bodyPr>
          <a:lstStyle/>
          <a:p>
            <a:r>
              <a:rPr lang="zh-CN" altLang="en-US" dirty="0" smtClean="0"/>
              <a:t>椭圆曲线密码编码学</a:t>
            </a:r>
            <a:r>
              <a:rPr lang="en-US" altLang="zh-CN" dirty="0" smtClean="0"/>
              <a:t>ECC</a:t>
            </a:r>
            <a:endParaRPr lang="zh-CN" altLang="en-US" dirty="0"/>
          </a:p>
        </p:txBody>
      </p:sp>
      <p:sp>
        <p:nvSpPr>
          <p:cNvPr id="7" name="内容占位符 6"/>
          <p:cNvSpPr>
            <a:spLocks noGrp="1"/>
          </p:cNvSpPr>
          <p:nvPr>
            <p:ph idx="1"/>
          </p:nvPr>
        </p:nvSpPr>
        <p:spPr/>
        <p:txBody>
          <a:bodyPr/>
          <a:lstStyle/>
          <a:p>
            <a:pPr>
              <a:lnSpc>
                <a:spcPct val="90000"/>
              </a:lnSpc>
            </a:pPr>
            <a:r>
              <a:rPr lang="zh-CN" altLang="en-US" sz="2600" dirty="0" smtClean="0"/>
              <a:t>大多数公开密钥密码系统如</a:t>
            </a:r>
            <a:r>
              <a:rPr lang="en-US" altLang="zh-CN" sz="2600" dirty="0" smtClean="0"/>
              <a:t>RSA, </a:t>
            </a:r>
            <a:r>
              <a:rPr lang="zh-CN" altLang="en-US" sz="2600" dirty="0" smtClean="0"/>
              <a:t>都使用具有非常大数目的整数或多项式，计算量大，密钥和报文存储量也大</a:t>
            </a:r>
            <a:endParaRPr lang="en-US" altLang="zh-CN" sz="2600" dirty="0" smtClean="0"/>
          </a:p>
          <a:p>
            <a:pPr>
              <a:lnSpc>
                <a:spcPct val="90000"/>
              </a:lnSpc>
            </a:pPr>
            <a:endParaRPr lang="en-US" altLang="zh-CN" sz="2600" dirty="0" smtClean="0"/>
          </a:p>
          <a:p>
            <a:pPr>
              <a:lnSpc>
                <a:spcPct val="90000"/>
              </a:lnSpc>
            </a:pPr>
            <a:r>
              <a:rPr lang="zh-CN" altLang="en-US" sz="2600" dirty="0" smtClean="0"/>
              <a:t>计算能力的提高使得密钥长度一直在增加</a:t>
            </a:r>
            <a:endParaRPr lang="en-US" altLang="zh-CN" sz="2600" dirty="0" smtClean="0"/>
          </a:p>
          <a:p>
            <a:pPr>
              <a:lnSpc>
                <a:spcPct val="90000"/>
              </a:lnSpc>
            </a:pPr>
            <a:endParaRPr lang="en-US" altLang="zh-CN" sz="2600" dirty="0" smtClean="0"/>
          </a:p>
          <a:p>
            <a:pPr>
              <a:lnSpc>
                <a:spcPct val="90000"/>
              </a:lnSpc>
            </a:pPr>
            <a:r>
              <a:rPr lang="zh-CN" altLang="en-US" sz="2600" dirty="0" smtClean="0"/>
              <a:t>椭圆曲线密码系统，可以达到同样安全程度，但位数要少得多</a:t>
            </a:r>
          </a:p>
          <a:p>
            <a:endParaRPr lang="zh-CN" altLang="en-US" dirty="0"/>
          </a:p>
        </p:txBody>
      </p:sp>
      <p:sp>
        <p:nvSpPr>
          <p:cNvPr id="2" name="页脚占位符 1"/>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3" name="灯片编号占位符 2"/>
          <p:cNvSpPr>
            <a:spLocks noGrp="1"/>
          </p:cNvSpPr>
          <p:nvPr>
            <p:ph type="sldNum" sz="quarter" idx="10"/>
          </p:nvPr>
        </p:nvSpPr>
        <p:spPr/>
        <p:txBody>
          <a:bodyPr/>
          <a:lstStyle/>
          <a:p>
            <a:pPr>
              <a:defRPr/>
            </a:pPr>
            <a:fld id="{17B7F836-6F9F-42A8-9450-B93EA774C316}" type="slidenum">
              <a:rPr lang="zh-CN" altLang="en-US" smtClean="0"/>
              <a:pPr>
                <a:defRPr/>
              </a:pPr>
              <a:t>98</a:t>
            </a:fld>
            <a:endParaRPr lang="en-US" altLang="zh-CN" dirty="0"/>
          </a:p>
        </p:txBody>
      </p:sp>
      <p:sp>
        <p:nvSpPr>
          <p:cNvPr id="8" name="流程图: 可选过程 7">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9" name="流程图: 可选过程 8">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10" name="流程图: 可选过程 9">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1" name="流程图: 可选过程 10">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2" name="流程图: 可选过程 11">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212120379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一、椭圆曲线算术</a:t>
            </a:r>
            <a:endParaRPr lang="zh-CN" altLang="en-US" dirty="0"/>
          </a:p>
        </p:txBody>
      </p:sp>
      <p:sp>
        <p:nvSpPr>
          <p:cNvPr id="3" name="内容占位符 2"/>
          <p:cNvSpPr>
            <a:spLocks noGrp="1"/>
          </p:cNvSpPr>
          <p:nvPr>
            <p:ph idx="1"/>
          </p:nvPr>
        </p:nvSpPr>
        <p:spPr/>
        <p:txBody>
          <a:bodyPr/>
          <a:lstStyle/>
          <a:p>
            <a:pPr>
              <a:lnSpc>
                <a:spcPct val="90000"/>
              </a:lnSpc>
            </a:pPr>
            <a:r>
              <a:rPr lang="zh-CN" altLang="en-US" sz="2600" dirty="0" smtClean="0"/>
              <a:t>椭圆曲线并非椭圆，它指的是由</a:t>
            </a:r>
            <a:r>
              <a:rPr lang="en-US" altLang="zh-CN" sz="2600" dirty="0" err="1" smtClean="0">
                <a:solidFill>
                  <a:srgbClr val="FF0000"/>
                </a:solidFill>
              </a:rPr>
              <a:t>Weierstrass</a:t>
            </a:r>
            <a:r>
              <a:rPr lang="zh-CN" altLang="en-US" sz="2600" dirty="0" smtClean="0">
                <a:solidFill>
                  <a:srgbClr val="FF0000"/>
                </a:solidFill>
              </a:rPr>
              <a:t>方程</a:t>
            </a:r>
            <a:r>
              <a:rPr lang="zh-CN" altLang="en-US" sz="2600" dirty="0" smtClean="0"/>
              <a:t>所确定的平面曲线：</a:t>
            </a:r>
          </a:p>
          <a:p>
            <a:pPr lvl="1">
              <a:lnSpc>
                <a:spcPct val="90000"/>
              </a:lnSpc>
              <a:buNone/>
            </a:pPr>
            <a:r>
              <a:rPr lang="en-US" altLang="zh-CN" sz="2400" dirty="0" smtClean="0"/>
              <a:t>        </a:t>
            </a:r>
            <a:r>
              <a:rPr lang="en-US" altLang="zh-CN" sz="2400" dirty="0" smtClean="0">
                <a:solidFill>
                  <a:srgbClr val="FF0000"/>
                </a:solidFill>
              </a:rPr>
              <a:t>y</a:t>
            </a:r>
            <a:r>
              <a:rPr lang="en-US" altLang="zh-CN" sz="2400" baseline="30000" dirty="0" smtClean="0">
                <a:solidFill>
                  <a:srgbClr val="FF0000"/>
                </a:solidFill>
              </a:rPr>
              <a:t>2 </a:t>
            </a:r>
            <a:r>
              <a:rPr lang="en-US" altLang="zh-CN" sz="2400" dirty="0" smtClean="0">
                <a:solidFill>
                  <a:srgbClr val="FF0000"/>
                </a:solidFill>
              </a:rPr>
              <a:t>+ </a:t>
            </a:r>
            <a:r>
              <a:rPr lang="en-US" altLang="zh-CN" sz="2400" dirty="0" err="1" smtClean="0">
                <a:solidFill>
                  <a:srgbClr val="FF0000"/>
                </a:solidFill>
              </a:rPr>
              <a:t>axy</a:t>
            </a:r>
            <a:r>
              <a:rPr lang="en-US" altLang="zh-CN" sz="2400" dirty="0" smtClean="0">
                <a:solidFill>
                  <a:srgbClr val="FF0000"/>
                </a:solidFill>
              </a:rPr>
              <a:t> + by = x</a:t>
            </a:r>
            <a:r>
              <a:rPr lang="en-US" altLang="zh-CN" sz="2400" baseline="30000" dirty="0" smtClean="0">
                <a:solidFill>
                  <a:srgbClr val="FF0000"/>
                </a:solidFill>
              </a:rPr>
              <a:t>3 </a:t>
            </a:r>
            <a:r>
              <a:rPr lang="en-US" altLang="zh-CN" sz="2400" dirty="0" smtClean="0">
                <a:solidFill>
                  <a:srgbClr val="FF0000"/>
                </a:solidFill>
              </a:rPr>
              <a:t>+ cx</a:t>
            </a:r>
            <a:r>
              <a:rPr lang="en-US" altLang="zh-CN" sz="2400" baseline="30000" dirty="0" smtClean="0">
                <a:solidFill>
                  <a:srgbClr val="FF0000"/>
                </a:solidFill>
              </a:rPr>
              <a:t>2 </a:t>
            </a:r>
            <a:r>
              <a:rPr lang="en-US" altLang="zh-CN" sz="2400" dirty="0" smtClean="0">
                <a:solidFill>
                  <a:srgbClr val="FF0000"/>
                </a:solidFill>
              </a:rPr>
              <a:t>+ </a:t>
            </a:r>
            <a:r>
              <a:rPr lang="en-US" altLang="zh-CN" sz="2400" dirty="0" err="1" smtClean="0">
                <a:solidFill>
                  <a:srgbClr val="FF0000"/>
                </a:solidFill>
              </a:rPr>
              <a:t>dx</a:t>
            </a:r>
            <a:r>
              <a:rPr lang="en-US" altLang="zh-CN" sz="2400" dirty="0" smtClean="0">
                <a:solidFill>
                  <a:srgbClr val="FF0000"/>
                </a:solidFill>
              </a:rPr>
              <a:t> + e</a:t>
            </a:r>
          </a:p>
          <a:p>
            <a:pPr lvl="1">
              <a:lnSpc>
                <a:spcPct val="90000"/>
              </a:lnSpc>
            </a:pPr>
            <a:endParaRPr lang="en-US" altLang="zh-CN" dirty="0" smtClean="0"/>
          </a:p>
          <a:p>
            <a:pPr lvl="1">
              <a:lnSpc>
                <a:spcPct val="90000"/>
              </a:lnSpc>
            </a:pPr>
            <a:r>
              <a:rPr lang="zh-CN" altLang="en-US" dirty="0" smtClean="0"/>
              <a:t>满足上述方程的数偶</a:t>
            </a:r>
            <a:r>
              <a:rPr lang="en-US" altLang="zh-CN" dirty="0" smtClean="0"/>
              <a:t>(x, y)</a:t>
            </a:r>
            <a:r>
              <a:rPr lang="zh-CN" altLang="en-US" dirty="0" smtClean="0"/>
              <a:t>称为椭圆曲线</a:t>
            </a:r>
            <a:r>
              <a:rPr lang="en-US" altLang="zh-CN" dirty="0" smtClean="0"/>
              <a:t>E</a:t>
            </a:r>
            <a:r>
              <a:rPr lang="zh-CN" altLang="en-US" dirty="0" smtClean="0"/>
              <a:t>上的点。</a:t>
            </a:r>
          </a:p>
          <a:p>
            <a:pPr lvl="1">
              <a:lnSpc>
                <a:spcPct val="90000"/>
              </a:lnSpc>
            </a:pPr>
            <a:r>
              <a:rPr lang="zh-CN" altLang="en-US" dirty="0" smtClean="0"/>
              <a:t>同时定义无穷点</a:t>
            </a:r>
            <a:r>
              <a:rPr lang="en-US" altLang="zh-CN" dirty="0" smtClean="0"/>
              <a:t>(point at infinity)</a:t>
            </a:r>
            <a:r>
              <a:rPr lang="zh-CN" altLang="en-US" dirty="0" smtClean="0"/>
              <a:t>或零点</a:t>
            </a:r>
            <a:r>
              <a:rPr lang="en-US" altLang="zh-CN" dirty="0" smtClean="0"/>
              <a:t>(zero point)</a:t>
            </a:r>
            <a:r>
              <a:rPr lang="zh-CN" altLang="en-US" dirty="0" smtClean="0"/>
              <a:t>的</a:t>
            </a:r>
            <a:r>
              <a:rPr lang="en-US" altLang="zh-CN" dirty="0" smtClean="0"/>
              <a:t>O</a:t>
            </a:r>
            <a:r>
              <a:rPr lang="zh-CN" altLang="en-US" dirty="0" smtClean="0"/>
              <a:t>。</a:t>
            </a:r>
          </a:p>
          <a:p>
            <a:endParaRPr lang="en-US" altLang="zh-CN" dirty="0" smtClean="0"/>
          </a:p>
          <a:p>
            <a:r>
              <a:rPr lang="zh-CN" altLang="en-US" dirty="0" smtClean="0"/>
              <a:t>椭圆曲线算数</a:t>
            </a:r>
            <a:endParaRPr lang="en-US" altLang="zh-CN" dirty="0" smtClean="0"/>
          </a:p>
          <a:p>
            <a:pPr lvl="1"/>
            <a:r>
              <a:rPr lang="zh-CN" altLang="en-US" dirty="0" smtClean="0"/>
              <a:t>实数域</a:t>
            </a:r>
            <a:endParaRPr lang="en-US" altLang="zh-CN" dirty="0" smtClean="0"/>
          </a:p>
          <a:p>
            <a:pPr lvl="1"/>
            <a:r>
              <a:rPr lang="zh-CN" altLang="en-US" dirty="0" smtClean="0"/>
              <a:t>有限域</a:t>
            </a:r>
            <a:endParaRPr lang="zh-CN" altLang="en-US" dirty="0"/>
          </a:p>
        </p:txBody>
      </p:sp>
      <p:sp>
        <p:nvSpPr>
          <p:cNvPr id="4" name="页脚占位符 3"/>
          <p:cNvSpPr>
            <a:spLocks noGrp="1"/>
          </p:cNvSpPr>
          <p:nvPr>
            <p:ph type="ftr" sz="quarter" idx="11"/>
          </p:nvPr>
        </p:nvSpPr>
        <p:spPr/>
        <p:txBody>
          <a:bodyPr/>
          <a:lstStyle/>
          <a:p>
            <a:pPr>
              <a:defRPr/>
            </a:pPr>
            <a:r>
              <a:rPr lang="zh-CN" altLang="en-US" smtClean="0"/>
              <a:t>密码学导论</a:t>
            </a:r>
            <a:r>
              <a:rPr lang="en-US" altLang="zh-CN" smtClean="0"/>
              <a:t>--</a:t>
            </a:r>
            <a:r>
              <a:rPr lang="zh-CN" altLang="en-US" smtClean="0"/>
              <a:t>中国科学技术大学</a:t>
            </a:r>
            <a:endParaRPr lang="en-US" altLang="zh-CN"/>
          </a:p>
        </p:txBody>
      </p:sp>
      <p:sp>
        <p:nvSpPr>
          <p:cNvPr id="6" name="灯片编号占位符 5"/>
          <p:cNvSpPr>
            <a:spLocks noGrp="1"/>
          </p:cNvSpPr>
          <p:nvPr>
            <p:ph type="sldNum" sz="quarter" idx="10"/>
          </p:nvPr>
        </p:nvSpPr>
        <p:spPr/>
        <p:txBody>
          <a:bodyPr/>
          <a:lstStyle/>
          <a:p>
            <a:pPr>
              <a:defRPr/>
            </a:pPr>
            <a:fld id="{17B7F836-6F9F-42A8-9450-B93EA774C316}" type="slidenum">
              <a:rPr lang="zh-CN" altLang="en-US" smtClean="0"/>
              <a:pPr>
                <a:defRPr/>
              </a:pPr>
              <a:t>99</a:t>
            </a:fld>
            <a:endParaRPr lang="en-US" altLang="zh-CN" dirty="0"/>
          </a:p>
        </p:txBody>
      </p:sp>
      <p:sp>
        <p:nvSpPr>
          <p:cNvPr id="7" name="流程图: 可选过程 6">
            <a:hlinkClick r:id="rId2" action="ppaction://hlinksldjump"/>
          </p:cNvPr>
          <p:cNvSpPr/>
          <p:nvPr/>
        </p:nvSpPr>
        <p:spPr>
          <a:xfrm>
            <a:off x="-5072"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lIns="36000" rIns="36000" rtlCol="0" anchor="ctr"/>
          <a:lstStyle/>
          <a:p>
            <a:r>
              <a:rPr lang="en-US" altLang="zh-CN" sz="1000" dirty="0"/>
              <a:t>1. </a:t>
            </a:r>
            <a:r>
              <a:rPr lang="zh-CN" altLang="zh-CN" sz="1000" dirty="0"/>
              <a:t>公开密钥密码的概念</a:t>
            </a:r>
          </a:p>
        </p:txBody>
      </p:sp>
      <p:sp>
        <p:nvSpPr>
          <p:cNvPr id="8" name="流程图: 可选过程 7">
            <a:hlinkClick r:id="rId3" action="ppaction://hlinksldjump"/>
          </p:cNvPr>
          <p:cNvSpPr/>
          <p:nvPr/>
        </p:nvSpPr>
        <p:spPr>
          <a:xfrm>
            <a:off x="1383770" y="3242"/>
            <a:ext cx="1385394"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2. </a:t>
            </a:r>
            <a:r>
              <a:rPr lang="zh-CN" altLang="zh-CN" sz="1000" dirty="0"/>
              <a:t>若干数论问题概述</a:t>
            </a:r>
          </a:p>
        </p:txBody>
      </p:sp>
      <p:sp>
        <p:nvSpPr>
          <p:cNvPr id="9" name="流程图: 可选过程 8">
            <a:hlinkClick r:id="rId4" action="ppaction://hlinksldjump"/>
          </p:cNvPr>
          <p:cNvSpPr/>
          <p:nvPr/>
        </p:nvSpPr>
        <p:spPr>
          <a:xfrm>
            <a:off x="2771800" y="3242"/>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zh-CN" sz="1000" dirty="0"/>
              <a:t>3. RSA</a:t>
            </a:r>
            <a:r>
              <a:rPr lang="zh-CN" altLang="zh-CN" sz="1000" dirty="0"/>
              <a:t>公开密钥标准</a:t>
            </a:r>
          </a:p>
        </p:txBody>
      </p:sp>
      <p:sp>
        <p:nvSpPr>
          <p:cNvPr id="10" name="流程图: 可选过程 9">
            <a:hlinkClick r:id="rId5" action="ppaction://hlinksldjump"/>
          </p:cNvPr>
          <p:cNvSpPr/>
          <p:nvPr/>
        </p:nvSpPr>
        <p:spPr>
          <a:xfrm>
            <a:off x="4298455" y="3242"/>
            <a:ext cx="1526655" cy="240973"/>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lIns="90000" rIns="90000" rtlCol="0" anchor="ctr"/>
          <a:lstStyle/>
          <a:p>
            <a:r>
              <a:rPr lang="en-US" altLang="zh-CN" sz="1000" dirty="0"/>
              <a:t>4. </a:t>
            </a:r>
            <a:r>
              <a:rPr lang="zh-CN" altLang="zh-CN" sz="1000" dirty="0"/>
              <a:t>椭圆曲线密码</a:t>
            </a:r>
          </a:p>
        </p:txBody>
      </p:sp>
      <p:sp>
        <p:nvSpPr>
          <p:cNvPr id="11" name="流程图: 可选过程 10">
            <a:hlinkClick r:id="rId6" action="ppaction://hlinksldjump"/>
          </p:cNvPr>
          <p:cNvSpPr/>
          <p:nvPr/>
        </p:nvSpPr>
        <p:spPr>
          <a:xfrm>
            <a:off x="5825110" y="0"/>
            <a:ext cx="1526655" cy="240973"/>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en-US" altLang="zh-CN" sz="1000" dirty="0" smtClean="0"/>
              <a:t>5. </a:t>
            </a:r>
            <a:r>
              <a:rPr lang="zh-CN" altLang="zh-CN" sz="1000" dirty="0" smtClean="0">
                <a:latin typeface="楷体" pitchFamily="49" charset="-122"/>
                <a:ea typeface="楷体" pitchFamily="49" charset="-122"/>
              </a:rPr>
              <a:t>其它</a:t>
            </a:r>
            <a:r>
              <a:rPr lang="zh-CN" altLang="zh-CN" sz="1000" dirty="0">
                <a:latin typeface="楷体" pitchFamily="49" charset="-122"/>
                <a:ea typeface="楷体" pitchFamily="49" charset="-122"/>
              </a:rPr>
              <a:t>公钥密码体制</a:t>
            </a:r>
          </a:p>
        </p:txBody>
      </p:sp>
    </p:spTree>
    <p:extLst>
      <p:ext uri="{BB962C8B-B14F-4D97-AF65-F5344CB8AC3E}">
        <p14:creationId xmlns:p14="http://schemas.microsoft.com/office/powerpoint/2010/main" val="708773084"/>
      </p:ext>
    </p:extLst>
  </p:cSld>
  <p:clrMapOvr>
    <a:masterClrMapping/>
  </p:clrMapOvr>
</p:sld>
</file>

<file path=ppt/theme/theme1.xml><?xml version="1.0" encoding="utf-8"?>
<a:theme xmlns:a="http://schemas.openxmlformats.org/drawingml/2006/main" name="2008最新公益系列精品PPT模板">
  <a:themeElements>
    <a:clrScheme name="Mountain">
      <a:dk1>
        <a:srgbClr val="000000"/>
      </a:dk1>
      <a:lt1>
        <a:srgbClr val="FFFFFF"/>
      </a:lt1>
      <a:dk2>
        <a:srgbClr val="0536B3"/>
      </a:dk2>
      <a:lt2>
        <a:srgbClr val="7CB7F8"/>
      </a:lt2>
      <a:accent1>
        <a:srgbClr val="3F9EE4"/>
      </a:accent1>
      <a:accent2>
        <a:srgbClr val="77B559"/>
      </a:accent2>
      <a:accent3>
        <a:srgbClr val="E4A81B"/>
      </a:accent3>
      <a:accent4>
        <a:srgbClr val="108BB4"/>
      </a:accent4>
      <a:accent5>
        <a:srgbClr val="DA7328"/>
      </a:accent5>
      <a:accent6>
        <a:srgbClr val="AE589F"/>
      </a:accent6>
      <a:hlink>
        <a:srgbClr val="460245"/>
      </a:hlink>
      <a:folHlink>
        <a:srgbClr val="AC17D6"/>
      </a:folHlink>
    </a:clrScheme>
    <a:fontScheme name="2008最新公益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08最新公益系列精品PPT模板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2008最新公益系列精品PPT模板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2008最新公益系列精品PPT模板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2008最新公益系列精品PPT模板</Template>
  <TotalTime>2431</TotalTime>
  <Words>14748</Words>
  <Application>Microsoft Office PowerPoint</Application>
  <PresentationFormat>全屏显示(4:3)</PresentationFormat>
  <Paragraphs>2876</Paragraphs>
  <Slides>147</Slides>
  <Notes>13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62" baseType="lpstr">
      <vt:lpstr>Arial Unicode MS</vt:lpstr>
      <vt:lpstr>仿宋_GB2312</vt:lpstr>
      <vt:lpstr>黑体</vt:lpstr>
      <vt:lpstr>楷体</vt:lpstr>
      <vt:lpstr>宋体</vt:lpstr>
      <vt:lpstr>微软雅黑</vt:lpstr>
      <vt:lpstr>Arial</vt:lpstr>
      <vt:lpstr>Calibri</vt:lpstr>
      <vt:lpstr>Comic Sans MS</vt:lpstr>
      <vt:lpstr>Monotype Corsiva</vt:lpstr>
      <vt:lpstr>Symbol</vt:lpstr>
      <vt:lpstr>Times New Roman</vt:lpstr>
      <vt:lpstr>Wingdings</vt:lpstr>
      <vt:lpstr>2008最新公益系列精品PPT模板</vt:lpstr>
      <vt:lpstr>Equation</vt:lpstr>
      <vt:lpstr>密码学导论˙第6章 公开密钥密码</vt:lpstr>
      <vt:lpstr>本章内容</vt:lpstr>
      <vt:lpstr>第一节 公开密钥密码的概念</vt:lpstr>
      <vt:lpstr>PowerPoint 演示文稿</vt:lpstr>
      <vt:lpstr>PowerPoint 演示文稿</vt:lpstr>
      <vt:lpstr>PowerPoint 演示文稿</vt:lpstr>
      <vt:lpstr>对称和公开密钥加密的主要区别</vt:lpstr>
      <vt:lpstr>公开密钥密码体制</vt:lpstr>
      <vt:lpstr>公钥密码体制的主要应用</vt:lpstr>
      <vt:lpstr>PowerPoint 演示文稿</vt:lpstr>
      <vt:lpstr>PowerPoint 演示文稿</vt:lpstr>
      <vt:lpstr>对公开密钥密码编码系统的要求</vt:lpstr>
      <vt:lpstr>公钥密码的常规分析</vt:lpstr>
      <vt:lpstr>第二节 若干数论问题概述</vt:lpstr>
      <vt:lpstr>一、素数</vt:lpstr>
      <vt:lpstr>素因子分解</vt:lpstr>
      <vt:lpstr>PowerPoint 演示文稿</vt:lpstr>
      <vt:lpstr>整除和最大公约数GCD</vt:lpstr>
      <vt:lpstr>二、费马定理和欧拉定理</vt:lpstr>
      <vt:lpstr>PowerPoint 演示文稿</vt:lpstr>
      <vt:lpstr>欧拉函数</vt:lpstr>
      <vt:lpstr>PowerPoint 演示文稿</vt:lpstr>
      <vt:lpstr>PowerPoint 演示文稿</vt:lpstr>
      <vt:lpstr>欧拉定理 Euler’s Theorem</vt:lpstr>
      <vt:lpstr>PowerPoint 演示文稿</vt:lpstr>
      <vt:lpstr>计算乘法逆元</vt:lpstr>
      <vt:lpstr>在GF(2n)中求逆</vt:lpstr>
      <vt:lpstr>三、素性测试</vt:lpstr>
      <vt:lpstr>素数的性质</vt:lpstr>
      <vt:lpstr>PowerPoint 演示文稿</vt:lpstr>
      <vt:lpstr>Miller Rabin测试算法</vt:lpstr>
      <vt:lpstr>检测概率</vt:lpstr>
      <vt:lpstr>PowerPoint 演示文稿</vt:lpstr>
      <vt:lpstr>素数的分布</vt:lpstr>
      <vt:lpstr>四、中国剩余问题</vt:lpstr>
      <vt:lpstr>PowerPoint 演示文稿</vt:lpstr>
      <vt:lpstr>PowerPoint 演示文稿</vt:lpstr>
      <vt:lpstr>PowerPoint 演示文稿</vt:lpstr>
      <vt:lpstr>整数的CRT表示</vt:lpstr>
      <vt:lpstr>CRT</vt:lpstr>
      <vt:lpstr>PowerPoint 演示文稿</vt:lpstr>
      <vt:lpstr>PowerPoint 演示文稿</vt:lpstr>
      <vt:lpstr>PowerPoint 演示文稿</vt:lpstr>
      <vt:lpstr>六、二次剩余问题(Quadratic Residues)</vt:lpstr>
      <vt:lpstr>PowerPoint 演示文稿</vt:lpstr>
      <vt:lpstr>PowerPoint 演示文稿</vt:lpstr>
      <vt:lpstr>PowerPoint 演示文稿</vt:lpstr>
      <vt:lpstr>PowerPoint 演示文稿</vt:lpstr>
      <vt:lpstr>PowerPoint 演示文稿</vt:lpstr>
      <vt:lpstr>PowerPoint 演示文稿</vt:lpstr>
      <vt:lpstr>二次剩余的判定</vt:lpstr>
      <vt:lpstr>PowerPoint 演示文稿</vt:lpstr>
      <vt:lpstr>PowerPoint 演示文稿</vt:lpstr>
      <vt:lpstr>PowerPoint 演示文稿</vt:lpstr>
      <vt:lpstr>求解x2 mod p=a，a∈R2</vt:lpstr>
      <vt:lpstr>求解x2 mod n=a，a∈R2</vt:lpstr>
      <vt:lpstr>PowerPoint 演示文稿</vt:lpstr>
      <vt:lpstr>七、本原元</vt:lpstr>
      <vt:lpstr>PowerPoint 演示文稿</vt:lpstr>
      <vt:lpstr>本原元素(素根、原根)问题  Primitive Element (Root)</vt:lpstr>
      <vt:lpstr>PowerPoint 演示文稿</vt:lpstr>
      <vt:lpstr>八、离散对数与指数</vt:lpstr>
      <vt:lpstr>离散对数的计算</vt:lpstr>
      <vt:lpstr>PowerPoint 演示文稿</vt:lpstr>
      <vt:lpstr>Index Calculus求离散对数</vt:lpstr>
      <vt:lpstr>PowerPoint 演示文稿</vt:lpstr>
      <vt:lpstr>九、单向函数和单向陷门函数</vt:lpstr>
      <vt:lpstr>单向函数举例</vt:lpstr>
      <vt:lpstr>PowerPoint 演示文稿</vt:lpstr>
      <vt:lpstr>十、指数函数 (Exponentiation Function)</vt:lpstr>
      <vt:lpstr>PowerPoint 演示文稿</vt:lpstr>
      <vt:lpstr>PowerPoint 演示文稿</vt:lpstr>
      <vt:lpstr>PowerPoint 演示文稿</vt:lpstr>
      <vt:lpstr>PowerPoint 演示文稿</vt:lpstr>
      <vt:lpstr>PowerPoint 演示文稿</vt:lpstr>
      <vt:lpstr>PowerPoint 演示文稿</vt:lpstr>
      <vt:lpstr>第三节 RSA公开密钥标准</vt:lpstr>
      <vt:lpstr>概述</vt:lpstr>
      <vt:lpstr>PowerPoint 演示文稿</vt:lpstr>
      <vt:lpstr>RSA算法流程</vt:lpstr>
      <vt:lpstr>PowerPoint 演示文稿</vt:lpstr>
      <vt:lpstr>PowerPoint 演示文稿</vt:lpstr>
      <vt:lpstr>实现方面的考虑</vt:lpstr>
      <vt:lpstr>PowerPoint 演示文稿</vt:lpstr>
      <vt:lpstr>PowerPoint 演示文稿</vt:lpstr>
      <vt:lpstr>RSA的安全性</vt:lpstr>
      <vt:lpstr>数学攻击</vt:lpstr>
      <vt:lpstr>PowerPoint 演示文稿</vt:lpstr>
      <vt:lpstr>p和q的选取约束</vt:lpstr>
      <vt:lpstr>PowerPoint 演示文稿</vt:lpstr>
      <vt:lpstr>PowerPoint 演示文稿</vt:lpstr>
      <vt:lpstr>计时攻击</vt:lpstr>
      <vt:lpstr>选择密文攻击</vt:lpstr>
      <vt:lpstr>最优非对称加密填充</vt:lpstr>
      <vt:lpstr>针对使用过程的攻击</vt:lpstr>
      <vt:lpstr>PowerPoint 演示文稿</vt:lpstr>
      <vt:lpstr>第四节 椭圆曲线密码</vt:lpstr>
      <vt:lpstr>椭圆曲线密码编码学ECC</vt:lpstr>
      <vt:lpstr>一、椭圆曲线算术</vt:lpstr>
      <vt:lpstr>实数域上的椭圆曲线</vt:lpstr>
      <vt:lpstr>椭圆曲线的加法</vt:lpstr>
      <vt:lpstr>PowerPoint 演示文稿</vt:lpstr>
      <vt:lpstr>PowerPoint 演示文稿</vt:lpstr>
      <vt:lpstr>PowerPoint 演示文稿</vt:lpstr>
      <vt:lpstr>PowerPoint 演示文稿</vt:lpstr>
      <vt:lpstr>PowerPoint 演示文稿</vt:lpstr>
      <vt:lpstr>数学描述</vt:lpstr>
      <vt:lpstr>PowerPoint 演示文稿</vt:lpstr>
      <vt:lpstr>有限域上的椭圆曲线</vt:lpstr>
      <vt:lpstr>两种有限域上的椭圆曲线</vt:lpstr>
      <vt:lpstr>定义在Zp上的素曲线Ep(a,b)</vt:lpstr>
      <vt:lpstr>椭圆曲线上的点</vt:lpstr>
      <vt:lpstr>PowerPoint 演示文稿</vt:lpstr>
      <vt:lpstr>PowerPoint 演示文稿</vt:lpstr>
      <vt:lpstr>PowerPoint 演示文稿</vt:lpstr>
      <vt:lpstr>定义在GF(2m)上的二元曲线E2m(a,b)</vt:lpstr>
      <vt:lpstr>PowerPoint 演示文稿</vt:lpstr>
      <vt:lpstr>PowerPoint 演示文稿</vt:lpstr>
      <vt:lpstr>二、椭圆曲线密码学</vt:lpstr>
      <vt:lpstr>PowerPoint 演示文稿</vt:lpstr>
      <vt:lpstr>ECC加/解密</vt:lpstr>
      <vt:lpstr>PowerPoint 演示文稿</vt:lpstr>
      <vt:lpstr>消息映射算法</vt:lpstr>
      <vt:lpstr>Menozes-Vanstone椭圆曲线密码</vt:lpstr>
      <vt:lpstr>Massey-Omura公钥体制</vt:lpstr>
      <vt:lpstr>Massey-Omura在椭圆曲线上实现</vt:lpstr>
      <vt:lpstr>ECC的安全性</vt:lpstr>
      <vt:lpstr>第五节 其它公钥密码体制</vt:lpstr>
      <vt:lpstr>一、Rabin密码</vt:lpstr>
      <vt:lpstr>PowerPoint 演示文稿</vt:lpstr>
      <vt:lpstr>PowerPoint 演示文稿</vt:lpstr>
      <vt:lpstr>PowerPoint 演示文稿</vt:lpstr>
      <vt:lpstr>二、ElGamal密码</vt:lpstr>
      <vt:lpstr>ElGamal密码</vt:lpstr>
      <vt:lpstr>PowerPoint 演示文稿</vt:lpstr>
      <vt:lpstr>PowerPoint 演示文稿</vt:lpstr>
      <vt:lpstr>ElGamal算法在椭圆曲线上实现</vt:lpstr>
      <vt:lpstr>三、背包公钥加密</vt:lpstr>
      <vt:lpstr>Merkle-Hellman背包加密</vt:lpstr>
      <vt:lpstr>PowerPoint 演示文稿</vt:lpstr>
      <vt:lpstr>PowerPoint 演示文稿</vt:lpstr>
      <vt:lpstr>四、概率公钥密码</vt:lpstr>
      <vt:lpstr>Blum-Goldwasser概率加密</vt:lpstr>
      <vt:lpstr>Blum-Goldwasser概率密码</vt:lpstr>
      <vt:lpstr>PowerPoint 演示文稿</vt:lpstr>
      <vt:lpstr>PowerPoint 演示文稿</vt:lpstr>
      <vt:lpstr>PowerPoint 演示文稿</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密码学导论</dc:title>
  <dc:creator>李卫海</dc:creator>
  <cp:lastModifiedBy>Weihai Li</cp:lastModifiedBy>
  <cp:revision>249</cp:revision>
  <dcterms:created xsi:type="dcterms:W3CDTF">2009-10-05T06:48:12Z</dcterms:created>
  <dcterms:modified xsi:type="dcterms:W3CDTF">2014-11-13T12:58:38Z</dcterms:modified>
</cp:coreProperties>
</file>